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491" r:id="rId2"/>
    <p:sldId id="348" r:id="rId3"/>
    <p:sldId id="475" r:id="rId4"/>
    <p:sldId id="487" r:id="rId5"/>
    <p:sldId id="309" r:id="rId6"/>
    <p:sldId id="518" r:id="rId7"/>
    <p:sldId id="307" r:id="rId8"/>
    <p:sldId id="368" r:id="rId9"/>
    <p:sldId id="337" r:id="rId10"/>
    <p:sldId id="315" r:id="rId11"/>
    <p:sldId id="524" r:id="rId12"/>
    <p:sldId id="318" r:id="rId13"/>
    <p:sldId id="320" r:id="rId14"/>
    <p:sldId id="321" r:id="rId15"/>
    <p:sldId id="322" r:id="rId16"/>
    <p:sldId id="324" r:id="rId17"/>
    <p:sldId id="525" r:id="rId18"/>
    <p:sldId id="325" r:id="rId19"/>
    <p:sldId id="369" r:id="rId20"/>
    <p:sldId id="370" r:id="rId21"/>
    <p:sldId id="460" r:id="rId22"/>
    <p:sldId id="461" r:id="rId23"/>
    <p:sldId id="319" r:id="rId24"/>
    <p:sldId id="339" r:id="rId25"/>
    <p:sldId id="375" r:id="rId26"/>
    <p:sldId id="328" r:id="rId27"/>
    <p:sldId id="529" r:id="rId28"/>
    <p:sldId id="330" r:id="rId29"/>
    <p:sldId id="528" r:id="rId30"/>
    <p:sldId id="329" r:id="rId31"/>
    <p:sldId id="520" r:id="rId32"/>
    <p:sldId id="521" r:id="rId33"/>
    <p:sldId id="530" r:id="rId34"/>
    <p:sldId id="522" r:id="rId35"/>
    <p:sldId id="352" r:id="rId36"/>
    <p:sldId id="365" r:id="rId37"/>
    <p:sldId id="366" r:id="rId38"/>
    <p:sldId id="367" r:id="rId39"/>
    <p:sldId id="374" r:id="rId40"/>
    <p:sldId id="501" r:id="rId41"/>
    <p:sldId id="523" r:id="rId42"/>
    <p:sldId id="517" r:id="rId4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68" autoAdjust="0"/>
    <p:restoredTop sz="86111" autoAdjust="0"/>
  </p:normalViewPr>
  <p:slideViewPr>
    <p:cSldViewPr snapToGrid="0">
      <p:cViewPr varScale="1">
        <p:scale>
          <a:sx n="67" d="100"/>
          <a:sy n="67" d="100"/>
        </p:scale>
        <p:origin x="112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0BF8BB-4658-4FEA-B289-823C4209B79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9A10B3-357E-4C39-BAD3-EDD77F66CC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37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lZq9NG_l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366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494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04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73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44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9860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594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755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8906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245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14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510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4489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8635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10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7838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0412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033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הנתונים של היון שגויים תתקני אותם בבקשה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450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2048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90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6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917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656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98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966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554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797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443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זה שקף שצריך להופיע בסוף כל אחד מהשיעורים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544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26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https://www.youtube.com/watch?v=FMlZq9NG_lo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47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85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בעל פה תצייני שהצבע כהה יותר במרחק הקרוב יותר מהגרעין אז יש הסתברות למצוא את האלקטרון במרחק זה סביב הגרעין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86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155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26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38120F-29A4-4B1A-BD88-3BA99E96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24142E8-0A7F-4576-8F03-3DBFD10B9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1CC129-F1F4-4F99-8579-B4EC37C7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8BB8E9A-77C0-4583-841B-0859DA5D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824413-38CD-4584-9A6F-6DC1C4CA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202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70EE9A-C786-4FF7-B413-F131ADB0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B31538-924A-4B49-8D09-59B25B7DA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4230313-4789-46C9-AF0D-2D28854C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8397DF4-57BD-4DAA-88C4-C6C66879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6F20CED-C203-4E29-9C3C-DAD0D0C9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32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5765D64-94D7-4E61-A13F-33E1FD4C7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468B762-789A-4878-A660-87C9B6F67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D8D9641-89A9-42C6-9B00-1FF4D132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8FFD32-A3CD-47E4-96FC-4D4FE888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3784CC9-D8D2-422F-836E-D82B8EBD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25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9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ציין מיקום של מספר שקופית 22">
            <a:extLst>
              <a:ext uri="{FF2B5EF4-FFF2-40B4-BE49-F238E27FC236}">
                <a16:creationId xmlns:a16="http://schemas.microsoft.com/office/drawing/2014/main" id="{BBA85314-89CA-4E36-97B5-C2C5A6281751}"/>
              </a:ext>
            </a:extLst>
          </p:cNvPr>
          <p:cNvSpPr txBox="1">
            <a:spLocks/>
          </p:cNvSpPr>
          <p:nvPr userDrawn="1"/>
        </p:nvSpPr>
        <p:spPr>
          <a:xfrm>
            <a:off x="-136117" y="-39625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8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5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A5580C-80D7-4C78-AD22-E878E5AA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5C60165-47EA-425C-B10F-F76F66C5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2B4446-94E0-46FE-A2BC-58547FAC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CED5862-1DAD-4FFB-ADD1-A151E2C4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CAA1A5-21F5-4819-B256-9C206921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950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1EFA79-05BF-4982-A436-91E8B533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6C3C1E6-E07A-475A-BAD7-6CEDCDF37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146147E-BDA0-47D7-8675-BE029513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F694E9C-75BA-4B59-9448-167565B1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CEA4C2-0B78-4CDA-8FE7-965C7994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275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DCC14C-CA8A-453F-9CEC-5DBF7DD1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D8A883F-478D-4568-952C-9FE0B734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FA6EEAC-B650-45C2-B6D5-DB4306B91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4B4EDE0-9740-4A7A-974B-A0A47B98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9D2FBE5-BEAB-4914-8EE1-C6135159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D3FDA17-13AD-4BFC-B1A4-CC529C74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47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2306F8-B06B-4E0A-9D8B-2D3D9653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215C0F4-C260-4096-A1CC-8A8461BC8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D70CDF3-BF53-418F-A188-FDA42930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C936AAF-1543-4672-85C6-9DCB2C439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1F992E6-B2B1-4BCA-809E-ECBBF8D40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96851E9-CE6E-487C-B707-1A639856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CA197EF-B7DD-4C0B-801C-DEEBC5BB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A9EF80C-E221-4A60-93CB-C762CEF6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840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7C0AA1-94EF-41A3-887F-5A3FDB0D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B3E0D20-53CE-451E-9118-D76E2613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A716165-D052-4DEC-95B1-9A939286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9DD6E9E-8C37-4260-90AB-52A43B9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23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F10E20F-A5AD-4A4D-A29C-6D76ADAF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F5A50CD-4620-45EF-AA2D-FBC2A943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CBD5B9C-61AA-4D0B-B1C3-BC913BAA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598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2BBD73-F338-41DF-8721-6E64B52F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1679DE-5F2D-4CC9-9875-A5A4A60B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AEDF060-A43F-4018-A780-F20939A66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81DAB7C-34AD-4654-836C-E2C294BD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D3E2A9D-2A00-4960-8D4A-25033409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C1AC576-2A12-454E-96D8-8C4A8AC7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67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E8D679-73EF-4336-A4CC-50BAB481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602726C-B94F-43BD-A8B3-3BD2D0288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84750F1-C376-462B-89EB-C3D47515B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3DEEFD2-E76E-4D77-971D-8FE80EE8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D78939E-2CAD-4A89-86F5-134CBBB9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FBD7DFF-ADFD-440B-857D-EFCCDD34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905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F0C2BB5-35BC-42A1-B2A1-2A44B1D0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00BE7D-8D87-44EF-8E73-C6FCE158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82EE3E-6641-43F4-B277-58865435A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69B25-C9F3-4FDA-8C1F-AACE027C7D58}" type="datetimeFigureOut">
              <a:rPr lang="he-IL" smtClean="0"/>
              <a:pPr/>
              <a:t>י"א/אייר/תש"ף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8B52E1-4A91-4E26-8D27-55FC9C4DE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3AA29E-3656-49FB-BC0E-C60975AE0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F637-0D10-40DF-A5B7-F26B4F573C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78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6/Electron_shell_011_Sodium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FMlZq9NG_lo?feature=oembed" TargetMode="External"/><Relationship Id="rId5" Type="http://schemas.openxmlformats.org/officeDocument/2006/relationships/hyperlink" Target="https://www.youtube.com/watch?v=FMlZq9NG_lo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/>
              <a:t>مَنظومة البثّ القُطريّة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705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90377" y="1064494"/>
            <a:ext cx="11411247" cy="540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ar-JO" sz="2400" dirty="0">
                <a:cs typeface="+mn-cs"/>
              </a:rPr>
              <a:t>نقارن بين السّحابة الإلكترونيّة للهيليوم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He</a:t>
            </a:r>
            <a:r>
              <a:rPr lang="he-IL" sz="2400" dirty="0">
                <a:cs typeface="+mn-cs"/>
              </a:rPr>
              <a:t>،  </a:t>
            </a:r>
            <a:r>
              <a:rPr lang="ar-JO" sz="2400" dirty="0">
                <a:cs typeface="+mn-cs"/>
              </a:rPr>
              <a:t>والسّحابة الإلكترونيّة لليثيوم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Li</a:t>
            </a:r>
            <a:endParaRPr lang="he-IL" sz="2400" dirty="0">
              <a:cs typeface="+mn-cs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062C16FE-6FD6-4F58-B697-31113E86FCEE}"/>
              </a:ext>
            </a:extLst>
          </p:cNvPr>
          <p:cNvGrpSpPr/>
          <p:nvPr/>
        </p:nvGrpSpPr>
        <p:grpSpPr>
          <a:xfrm>
            <a:off x="2573344" y="3018801"/>
            <a:ext cx="1857258" cy="1788581"/>
            <a:chOff x="4336248" y="2696820"/>
            <a:chExt cx="1793073" cy="1788581"/>
          </a:xfrm>
        </p:grpSpPr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2C39A87E-53E5-4FB0-AC1C-9126C0E01095}"/>
                </a:ext>
              </a:extLst>
            </p:cNvPr>
            <p:cNvSpPr/>
            <p:nvPr/>
          </p:nvSpPr>
          <p:spPr>
            <a:xfrm>
              <a:off x="4336248" y="3538242"/>
              <a:ext cx="984411" cy="9471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BDE040B3-426D-48D9-84D2-A44FB8AE75D3}"/>
                </a:ext>
              </a:extLst>
            </p:cNvPr>
            <p:cNvSpPr/>
            <p:nvPr/>
          </p:nvSpPr>
          <p:spPr>
            <a:xfrm>
              <a:off x="5721301" y="2696820"/>
              <a:ext cx="40802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8E2FF18F-75DB-4E19-B50D-A938E11ACF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47" b="50000" l="29297" r="46094">
                        <a14:foregroundMark x1="41016" y1="34439" x2="41016" y2="34439"/>
                        <a14:foregroundMark x1="38867" y1="33163" x2="38867" y2="33163"/>
                        <a14:foregroundMark x1="38086" y1="32908" x2="38086" y2="32908"/>
                        <a14:foregroundMark x1="35742" y1="33418" x2="35352" y2="33418"/>
                        <a14:foregroundMark x1="33789" y1="34184" x2="33398" y2="34439"/>
                        <a14:foregroundMark x1="32422" y1="35459" x2="32227" y2="35969"/>
                        <a14:foregroundMark x1="31836" y1="37245" x2="31836" y2="37245"/>
                        <a14:foregroundMark x1="31739" y1="41327" x2="31836" y2="41582"/>
                        <a14:foregroundMark x1="32031" y1="43112" x2="32031" y2="43112"/>
                        <a14:foregroundMark x1="33008" y1="45408" x2="33398" y2="46173"/>
                        <a14:foregroundMark x1="34542" y1="47506" x2="35352" y2="47959"/>
                        <a14:foregroundMark x1="33984" y1="47194" x2="34235" y2="47334"/>
                        <a14:foregroundMark x1="35742" y1="47959" x2="36914" y2="48214"/>
                        <a14:foregroundMark x1="38281" y1="47959" x2="38867" y2="47704"/>
                        <a14:foregroundMark x1="40039" y1="46684" x2="40430" y2="45918"/>
                        <a14:foregroundMark x1="41992" y1="43878" x2="42188" y2="43622"/>
                        <a14:foregroundMark x1="41797" y1="44133" x2="41992" y2="43878"/>
                        <a14:foregroundMark x1="42773" y1="42857" x2="42773" y2="42602"/>
                        <a14:foregroundMark x1="42969" y1="41071" x2="42969" y2="40306"/>
                        <a14:foregroundMark x1="42969" y1="38520" x2="42969" y2="38010"/>
                        <a14:foregroundMark x1="42969" y1="39031" x2="42969" y2="38520"/>
                        <a14:foregroundMark x1="42969" y1="36735" x2="42969" y2="36735"/>
                        <a14:foregroundMark x1="42773" y1="35969" x2="42383" y2="35969"/>
                        <a14:foregroundMark x1="41211" y1="34694" x2="40820" y2="34184"/>
                        <a14:foregroundMark x1="40430" y1="33418" x2="39844" y2="33163"/>
                        <a14:foregroundMark x1="39453" y1="32653" x2="39453" y2="32653"/>
                        <a14:foregroundMark x1="37891" y1="31888" x2="37500" y2="31888"/>
                        <a14:foregroundMark x1="36133" y1="31888" x2="36133" y2="31888"/>
                        <a14:foregroundMark x1="34961" y1="32143" x2="34570" y2="32398"/>
                        <a14:foregroundMark x1="33203" y1="32908" x2="33203" y2="32908"/>
                        <a14:foregroundMark x1="32813" y1="32908" x2="31836" y2="33929"/>
                        <a14:foregroundMark x1="31641" y1="34184" x2="31641" y2="34184"/>
                        <a14:foregroundMark x1="31445" y1="34949" x2="31250" y2="35969"/>
                        <a14:foregroundMark x1="31055" y1="37245" x2="31055" y2="37755"/>
                        <a14:foregroundMark x1="31055" y1="36735" x2="31055" y2="37245"/>
                        <a14:foregroundMark x1="30859" y1="39796" x2="30859" y2="40561"/>
                        <a14:foregroundMark x1="30664" y1="41837" x2="30664" y2="42857"/>
                        <a14:foregroundMark x1="30664" y1="44133" x2="30664" y2="44898"/>
                        <a14:foregroundMark x1="32031" y1="46429" x2="32031" y2="46429"/>
                        <a14:foregroundMark x1="33008" y1="46939" x2="33008" y2="46939"/>
                        <a14:foregroundMark x1="34375" y1="47850" x2="35141" y2="48135"/>
                        <a14:foregroundMark x1="36719" y1="48469" x2="36914" y2="48469"/>
                        <a14:foregroundMark x1="38281" y1="48469" x2="39453" y2="48724"/>
                        <a14:foregroundMark x1="40430" y1="48724" x2="40820" y2="48469"/>
                        <a14:foregroundMark x1="41797" y1="47449" x2="42188" y2="46939"/>
                        <a14:foregroundMark x1="42969" y1="45918" x2="43555" y2="45153"/>
                        <a14:foregroundMark x1="43750" y1="44898" x2="43945" y2="44133"/>
                        <a14:foregroundMark x1="44141" y1="43112" x2="44141" y2="42347"/>
                        <a14:foregroundMark x1="44336" y1="40816" x2="44531" y2="40306"/>
                        <a14:foregroundMark x1="44727" y1="39541" x2="44922" y2="38520"/>
                        <a14:foregroundMark x1="44922" y1="37245" x2="44922" y2="37245"/>
                        <a14:foregroundMark x1="44531" y1="35969" x2="44336" y2="35204"/>
                        <a14:foregroundMark x1="43750" y1="34184" x2="43555" y2="33929"/>
                        <a14:foregroundMark x1="42773" y1="33418" x2="42188" y2="33418"/>
                        <a14:foregroundMark x1="41602" y1="32908" x2="41211" y2="32908"/>
                        <a14:foregroundMark x1="40039" y1="32143" x2="40039" y2="32143"/>
                        <a14:foregroundMark x1="38867" y1="31633" x2="38867" y2="31633"/>
                        <a14:foregroundMark x1="36719" y1="31378" x2="36719" y2="31378"/>
                        <a14:foregroundMark x1="35156" y1="31378" x2="34570" y2="31122"/>
                        <a14:foregroundMark x1="33594" y1="31122" x2="33203" y2="31122"/>
                        <a14:foregroundMark x1="31445" y1="32143" x2="30859" y2="33163"/>
                        <a14:foregroundMark x1="30273" y1="33929" x2="30078" y2="34694"/>
                        <a14:foregroundMark x1="29883" y1="35204" x2="29883" y2="35714"/>
                        <a14:foregroundMark x1="29883" y1="35969" x2="29688" y2="36735"/>
                        <a14:foregroundMark x1="29492" y1="36990" x2="29492" y2="38010"/>
                        <a14:foregroundMark x1="29492" y1="38776" x2="29492" y2="39796"/>
                        <a14:foregroundMark x1="29492" y1="40816" x2="29492" y2="41582"/>
                        <a14:foregroundMark x1="29492" y1="42602" x2="29492" y2="43878"/>
                        <a14:foregroundMark x1="29492" y1="44898" x2="29688" y2="45918"/>
                        <a14:foregroundMark x1="30078" y1="46684" x2="31250" y2="47704"/>
                        <a14:foregroundMark x1="31836" y1="48214" x2="32227" y2="48469"/>
                        <a14:foregroundMark x1="33008" y1="48980" x2="33203" y2="49235"/>
                        <a14:foregroundMark x1="34180" y1="49490" x2="34570" y2="49745"/>
                        <a14:foregroundMark x1="35156" y1="50000" x2="35742" y2="50255"/>
                        <a14:foregroundMark x1="36719" y1="50255" x2="36719" y2="50255"/>
                        <a14:foregroundMark x1="37500" y1="50255" x2="38086" y2="50255"/>
                        <a14:foregroundMark x1="39453" y1="50255" x2="40625" y2="50255"/>
                        <a14:foregroundMark x1="41016" y1="50255" x2="41602" y2="49745"/>
                        <a14:foregroundMark x1="42383" y1="48724" x2="42969" y2="47959"/>
                        <a14:foregroundMark x1="43164" y1="47449" x2="43750" y2="46684"/>
                        <a14:foregroundMark x1="44141" y1="45918" x2="44336" y2="45663"/>
                        <a14:foregroundMark x1="44727" y1="44898" x2="44922" y2="43878"/>
                        <a14:foregroundMark x1="45313" y1="42347" x2="45703" y2="41327"/>
                        <a14:foregroundMark x1="46094" y1="40306" x2="46094" y2="39541"/>
                        <a14:foregroundMark x1="46094" y1="38520" x2="46094" y2="38520"/>
                        <a14:foregroundMark x1="45703" y1="36224" x2="44531" y2="33418"/>
                        <a14:foregroundMark x1="44336" y1="33163" x2="44336" y2="33163"/>
                        <a14:foregroundMark x1="43750" y1="32908" x2="42969" y2="31888"/>
                        <a14:foregroundMark x1="42383" y1="31378" x2="41992" y2="31122"/>
                        <a14:foregroundMark x1="41406" y1="30612" x2="41016" y2="30612"/>
                        <a14:foregroundMark x1="40039" y1="30357" x2="39258" y2="30102"/>
                        <a14:foregroundMark x1="37109" y1="30357" x2="37109" y2="30357"/>
                        <a14:foregroundMark x1="35547" y1="30357" x2="35156" y2="30357"/>
                        <a14:foregroundMark x1="32813" y1="30357" x2="32813" y2="30357"/>
                        <a14:foregroundMark x1="30859" y1="30357" x2="30469" y2="30867"/>
                        <a14:foregroundMark x1="29883" y1="31378" x2="29883" y2="31378"/>
                        <a14:foregroundMark x1="29688" y1="32143" x2="29688" y2="33418"/>
                        <a14:foregroundMark x1="29688" y1="35714" x2="29688" y2="37500"/>
                        <a14:foregroundMark x1="30114" y1="41327" x2="30469" y2="42602"/>
                        <a14:foregroundMark x1="29688" y1="39796" x2="29901" y2="40561"/>
                        <a14:foregroundMark x1="31641" y1="44898" x2="33008" y2="46429"/>
                        <a14:foregroundMark x1="33594" y1="47449" x2="33984" y2="47704"/>
                        <a14:foregroundMark x1="34180" y1="48980" x2="34180" y2="48980"/>
                        <a14:foregroundMark x1="33619" y1="48599" x2="33398" y2="48214"/>
                        <a14:foregroundMark x1="33984" y1="49235" x2="33830" y2="48967"/>
                        <a14:foregroundMark x1="32617" y1="45918" x2="32227" y2="45153"/>
                        <a14:foregroundMark x1="31641" y1="43367" x2="31250" y2="42857"/>
                        <a14:foregroundMark x1="36719" y1="39541" x2="36719" y2="39541"/>
                        <a14:foregroundMark x1="37500" y1="38776" x2="37500" y2="38776"/>
                        <a14:foregroundMark x1="38867" y1="37500" x2="38867" y2="37500"/>
                        <a14:foregroundMark x1="39453" y1="37245" x2="39453" y2="37245"/>
                        <a14:foregroundMark x1="39648" y1="37755" x2="39648" y2="37755"/>
                        <a14:foregroundMark x1="39258" y1="36990" x2="39258" y2="36990"/>
                        <a14:foregroundMark x1="37305" y1="36990" x2="37305" y2="36990"/>
                        <a14:foregroundMark x1="36719" y1="36735" x2="36719" y2="36735"/>
                        <a14:foregroundMark x1="34570" y1="37500" x2="34570" y2="37500"/>
                        <a14:foregroundMark x1="35547" y1="36735" x2="35547" y2="36735"/>
                        <a14:foregroundMark x1="37109" y1="36224" x2="37305" y2="36224"/>
                        <a14:foregroundMark x1="39063" y1="37755" x2="39258" y2="38520"/>
                        <a14:foregroundMark x1="40039" y1="40306" x2="40234" y2="40561"/>
                        <a14:backgroundMark x1="40234" y1="38520" x2="40234" y2="38520"/>
                        <a14:backgroundMark x1="39453" y1="37245" x2="39453" y2="37245"/>
                        <a14:backgroundMark x1="39063" y1="36224" x2="39063" y2="36224"/>
                        <a14:backgroundMark x1="38086" y1="36224" x2="38086" y2="36224"/>
                        <a14:backgroundMark x1="36914" y1="36224" x2="36914" y2="36224"/>
                        <a14:backgroundMark x1="36133" y1="36224" x2="36133" y2="36224"/>
                        <a14:backgroundMark x1="34961" y1="36480" x2="34961" y2="36480"/>
                        <a14:backgroundMark x1="34375" y1="37245" x2="34375" y2="37245"/>
                        <a14:backgroundMark x1="33984" y1="37755" x2="33984" y2="38265"/>
                        <a14:backgroundMark x1="33529" y1="39541" x2="33398" y2="40051"/>
                        <a14:backgroundMark x1="33594" y1="39286" x2="33529" y2="39541"/>
                        <a14:backgroundMark x1="33398" y1="40561" x2="33398" y2="41327"/>
                        <a14:backgroundMark x1="33789" y1="42092" x2="33984" y2="42347"/>
                        <a14:backgroundMark x1="34961" y1="43878" x2="34961" y2="43878"/>
                        <a14:backgroundMark x1="35547" y1="44643" x2="35938" y2="44643"/>
                        <a14:backgroundMark x1="36719" y1="44898" x2="37109" y2="44898"/>
                        <a14:backgroundMark x1="38281" y1="44898" x2="38281" y2="44898"/>
                        <a14:backgroundMark x1="39453" y1="43878" x2="39453" y2="43878"/>
                        <a14:backgroundMark x1="39844" y1="42602" x2="39844" y2="42602"/>
                        <a14:backgroundMark x1="40234" y1="41327" x2="40234" y2="40816"/>
                        <a14:backgroundMark x1="39453" y1="36735" x2="39453" y2="36735"/>
                      </a14:backgroundRemoval>
                    </a14:imgEffect>
                  </a14:imgLayer>
                </a14:imgProps>
              </a:ext>
            </a:extLst>
          </a:blip>
          <a:srcRect l="28763" t="29370" r="53904" b="48439"/>
          <a:stretch/>
        </p:blipFill>
        <p:spPr>
          <a:xfrm>
            <a:off x="4611784" y="2819144"/>
            <a:ext cx="3460980" cy="339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FDD25A1B-0C31-4794-8401-703519844A9A}"/>
                  </a:ext>
                </a:extLst>
              </p:cNvPr>
              <p:cNvSpPr/>
              <p:nvPr/>
            </p:nvSpPr>
            <p:spPr>
              <a:xfrm>
                <a:off x="5676382" y="1650979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𝑳𝒊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FDD25A1B-0C31-4794-8401-703519844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382" y="1650979"/>
                <a:ext cx="1125500" cy="976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CA53DC3-DD56-4C54-9557-A2439AD47CE6}"/>
              </a:ext>
            </a:extLst>
          </p:cNvPr>
          <p:cNvSpPr txBox="1"/>
          <p:nvPr/>
        </p:nvSpPr>
        <p:spPr>
          <a:xfrm>
            <a:off x="2043290" y="2622652"/>
            <a:ext cx="21775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highlight>
                  <a:srgbClr val="FFFF00"/>
                </a:highlight>
                <a:latin typeface="Arial" panose="020B0604020202020204" pitchFamily="34" charset="0"/>
              </a:rPr>
              <a:t>إلكترونين بالذرّة</a:t>
            </a:r>
            <a:endParaRPr lang="he-IL" b="1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E3EF0E1A-A389-45F3-825A-F80772E3A777}"/>
              </a:ext>
            </a:extLst>
          </p:cNvPr>
          <p:cNvGrpSpPr/>
          <p:nvPr/>
        </p:nvGrpSpPr>
        <p:grpSpPr>
          <a:xfrm>
            <a:off x="1454277" y="3155999"/>
            <a:ext cx="3065127" cy="2563219"/>
            <a:chOff x="4635246" y="3070536"/>
            <a:chExt cx="3065127" cy="256321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4168CD71-34A3-4913-88F4-296F4A559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4777478" y="3124168"/>
              <a:ext cx="2676898" cy="2403013"/>
            </a:xfrm>
            <a:prstGeom prst="rect">
              <a:avLst/>
            </a:prstGeom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4A0CA908-7CE2-42C1-B53F-FB01E15B0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4635246" y="3070536"/>
              <a:ext cx="2855364" cy="2563219"/>
            </a:xfrm>
            <a:prstGeom prst="rect">
              <a:avLst/>
            </a:prstGeom>
          </p:spPr>
        </p:pic>
        <p:pic>
          <p:nvPicPr>
            <p:cNvPr id="23" name="Picture 4" descr="Helium-4 - Wikipedia">
              <a:extLst>
                <a:ext uri="{FF2B5EF4-FFF2-40B4-BE49-F238E27FC236}">
                  <a16:creationId xmlns:a16="http://schemas.microsoft.com/office/drawing/2014/main" id="{A45B1D1D-C850-4D73-90FE-837721813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4" t="18879" r="21532" b="10601"/>
            <a:stretch/>
          </p:blipFill>
          <p:spPr bwMode="auto">
            <a:xfrm>
              <a:off x="5015349" y="3275013"/>
              <a:ext cx="2201155" cy="225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D5D50527-743B-481F-8A5E-51C5CF7A83A0}"/>
                </a:ext>
              </a:extLst>
            </p:cNvPr>
            <p:cNvGrpSpPr/>
            <p:nvPr/>
          </p:nvGrpSpPr>
          <p:grpSpPr>
            <a:xfrm>
              <a:off x="5749416" y="3223859"/>
              <a:ext cx="1950957" cy="1543666"/>
              <a:chOff x="4245787" y="2696820"/>
              <a:chExt cx="1883534" cy="1543666"/>
            </a:xfrm>
          </p:grpSpPr>
          <p:sp>
            <p:nvSpPr>
              <p:cNvPr id="28" name="אליפסה 27">
                <a:extLst>
                  <a:ext uri="{FF2B5EF4-FFF2-40B4-BE49-F238E27FC236}">
                    <a16:creationId xmlns:a16="http://schemas.microsoft.com/office/drawing/2014/main" id="{EFA66D58-64F3-4921-82C5-D0C027933C00}"/>
                  </a:ext>
                </a:extLst>
              </p:cNvPr>
              <p:cNvSpPr/>
              <p:nvPr/>
            </p:nvSpPr>
            <p:spPr>
              <a:xfrm>
                <a:off x="4245787" y="3468044"/>
                <a:ext cx="800821" cy="7724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E2744491-A532-40D6-B715-5C62E0E50968}"/>
                  </a:ext>
                </a:extLst>
              </p:cNvPr>
              <p:cNvSpPr/>
              <p:nvPr/>
            </p:nvSpPr>
            <p:spPr>
              <a:xfrm>
                <a:off x="5721301" y="2696820"/>
                <a:ext cx="408020" cy="5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6B47A906-4EA8-40F0-829E-12A14D81DAB7}"/>
                </a:ext>
              </a:extLst>
            </p:cNvPr>
            <p:cNvSpPr/>
            <p:nvPr/>
          </p:nvSpPr>
          <p:spPr>
            <a:xfrm>
              <a:off x="6875093" y="3168668"/>
              <a:ext cx="422626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40316080-DB46-475B-A59E-B710CDB2E2FC}"/>
              </a:ext>
            </a:extLst>
          </p:cNvPr>
          <p:cNvSpPr/>
          <p:nvPr/>
        </p:nvSpPr>
        <p:spPr>
          <a:xfrm>
            <a:off x="6115095" y="4208819"/>
            <a:ext cx="45719" cy="11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תיבת טקסט 23">
            <a:extLst>
              <a:ext uri="{FF2B5EF4-FFF2-40B4-BE49-F238E27FC236}">
                <a16:creationId xmlns:a16="http://schemas.microsoft.com/office/drawing/2014/main" id="{3CA53DC3-DD56-4C54-9557-A2439AD47CE6}"/>
              </a:ext>
            </a:extLst>
          </p:cNvPr>
          <p:cNvSpPr txBox="1"/>
          <p:nvPr/>
        </p:nvSpPr>
        <p:spPr>
          <a:xfrm>
            <a:off x="5096934" y="2639586"/>
            <a:ext cx="21775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highlight>
                  <a:srgbClr val="FFFF00"/>
                </a:highlight>
                <a:latin typeface="Arial" panose="020B0604020202020204" pitchFamily="34" charset="0"/>
              </a:rPr>
              <a:t>ثلاث إلكترونات بالذرّة</a:t>
            </a:r>
            <a:endParaRPr lang="he-IL" b="1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0436" y="1608138"/>
            <a:ext cx="1352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מלבן 33"/>
          <p:cNvSpPr/>
          <p:nvPr/>
        </p:nvSpPr>
        <p:spPr>
          <a:xfrm>
            <a:off x="7759632" y="1872062"/>
            <a:ext cx="425174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2400" dirty="0"/>
              <a:t>في هذه الحالة بالإمكان أن نرى أن الإلكترون الإضافي، </a:t>
            </a:r>
            <a:r>
              <a:rPr lang="ar-SA" sz="2400" dirty="0"/>
              <a:t>يتواجد</a:t>
            </a:r>
            <a:r>
              <a:rPr lang="ar-JO" sz="2400" dirty="0"/>
              <a:t> أبعد عن نواة</a:t>
            </a:r>
            <a:r>
              <a:rPr lang="ar-SA" sz="2400" dirty="0"/>
              <a:t> الذرّة. </a:t>
            </a:r>
            <a:r>
              <a:rPr lang="ar-JO" sz="2400" dirty="0"/>
              <a:t>  </a:t>
            </a:r>
            <a:r>
              <a:rPr lang="he-IL" sz="2400" dirty="0"/>
              <a:t> </a:t>
            </a:r>
            <a:br>
              <a:rPr lang="en-US" sz="2400" dirty="0"/>
            </a:br>
            <a:r>
              <a:rPr lang="he-IL" sz="2400" dirty="0">
                <a:solidFill>
                  <a:srgbClr val="00B050"/>
                </a:solidFill>
              </a:rPr>
              <a:t>(</a:t>
            </a:r>
            <a:r>
              <a:rPr lang="ar-JO" sz="2400" dirty="0">
                <a:solidFill>
                  <a:srgbClr val="00B050"/>
                </a:solidFill>
              </a:rPr>
              <a:t>السّحابة الإلكترونيّة الخضراء</a:t>
            </a:r>
            <a:r>
              <a:rPr lang="he-IL" sz="2400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25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endParaRPr lang="he-IL" dirty="0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47B479-0074-45C6-8281-0553D26A85EC}"/>
              </a:ext>
            </a:extLst>
          </p:cNvPr>
          <p:cNvSpPr/>
          <p:nvPr/>
        </p:nvSpPr>
        <p:spPr>
          <a:xfrm>
            <a:off x="645225" y="1063186"/>
            <a:ext cx="10901548" cy="4286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rgbClr val="002060"/>
                </a:solidFill>
              </a:rPr>
              <a:t> كلما كان</a:t>
            </a:r>
            <a:r>
              <a:rPr lang="ar-SA" sz="2400" dirty="0">
                <a:solidFill>
                  <a:srgbClr val="002060"/>
                </a:solidFill>
              </a:rPr>
              <a:t> عدد الإلكترون</a:t>
            </a:r>
            <a:r>
              <a:rPr lang="ar-JO" sz="2400" dirty="0">
                <a:solidFill>
                  <a:srgbClr val="002060"/>
                </a:solidFill>
              </a:rPr>
              <a:t>ات في الذرّة </a:t>
            </a:r>
            <a:r>
              <a:rPr lang="ar-SA" sz="2400" dirty="0">
                <a:solidFill>
                  <a:srgbClr val="002060"/>
                </a:solidFill>
              </a:rPr>
              <a:t>أكبر</a:t>
            </a:r>
            <a:r>
              <a:rPr lang="ar-JO" sz="2400" dirty="0">
                <a:solidFill>
                  <a:srgbClr val="002060"/>
                </a:solidFill>
              </a:rPr>
              <a:t>، تتواجد ج</a:t>
            </a:r>
            <a:r>
              <a:rPr lang="ar-SA" sz="2400" dirty="0">
                <a:solidFill>
                  <a:srgbClr val="002060"/>
                </a:solidFill>
              </a:rPr>
              <a:t>ُ</a:t>
            </a:r>
            <a:r>
              <a:rPr lang="ar-JO" sz="2400" dirty="0" err="1">
                <a:solidFill>
                  <a:srgbClr val="002060"/>
                </a:solidFill>
              </a:rPr>
              <a:t>زء</a:t>
            </a:r>
            <a:r>
              <a:rPr lang="ar-JO" sz="2400" dirty="0">
                <a:solidFill>
                  <a:srgbClr val="002060"/>
                </a:solidFill>
              </a:rPr>
              <a:t> من الس</a:t>
            </a:r>
            <a:r>
              <a:rPr lang="ar-SA" sz="2400" dirty="0">
                <a:solidFill>
                  <a:srgbClr val="002060"/>
                </a:solidFill>
              </a:rPr>
              <a:t>ُّ</a:t>
            </a:r>
            <a:r>
              <a:rPr lang="ar-JO" sz="2400" dirty="0">
                <a:solidFill>
                  <a:srgbClr val="002060"/>
                </a:solidFill>
              </a:rPr>
              <a:t>حب الإلكترونيّة أبعد عن نواة</a:t>
            </a:r>
            <a:r>
              <a:rPr lang="ar-SA" sz="2400" dirty="0">
                <a:solidFill>
                  <a:srgbClr val="002060"/>
                </a:solidFill>
              </a:rPr>
              <a:t> الذرّة</a:t>
            </a:r>
            <a:r>
              <a:rPr lang="ar-JO" sz="2400" dirty="0">
                <a:solidFill>
                  <a:srgbClr val="002060"/>
                </a:solidFill>
              </a:rPr>
              <a:t>.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endParaRPr lang="ar-JO" sz="24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rgbClr val="002060"/>
                </a:solidFill>
              </a:rPr>
              <a:t> المناطق في الفراغ حول نواة</a:t>
            </a:r>
            <a:r>
              <a:rPr lang="ar-SA" sz="2400" dirty="0">
                <a:solidFill>
                  <a:srgbClr val="002060"/>
                </a:solidFill>
              </a:rPr>
              <a:t> الذرّة</a:t>
            </a:r>
            <a:r>
              <a:rPr lang="ar-JO" sz="2400" dirty="0">
                <a:solidFill>
                  <a:srgbClr val="002060"/>
                </a:solidFill>
              </a:rPr>
              <a:t> الم</a:t>
            </a:r>
            <a:r>
              <a:rPr lang="ar-SA" sz="2400" dirty="0">
                <a:solidFill>
                  <a:srgbClr val="002060"/>
                </a:solidFill>
              </a:rPr>
              <a:t>ُ</a:t>
            </a:r>
            <a:r>
              <a:rPr lang="ar-JO" sz="2400" dirty="0">
                <a:solidFill>
                  <a:srgbClr val="002060"/>
                </a:solidFill>
              </a:rPr>
              <a:t>عب</a:t>
            </a:r>
            <a:r>
              <a:rPr lang="ar-SA" sz="2400" dirty="0">
                <a:solidFill>
                  <a:srgbClr val="002060"/>
                </a:solidFill>
              </a:rPr>
              <a:t>ّ</a:t>
            </a:r>
            <a:r>
              <a:rPr lang="ar-JO" sz="2400" dirty="0" err="1">
                <a:solidFill>
                  <a:srgbClr val="002060"/>
                </a:solidFill>
              </a:rPr>
              <a:t>أة</a:t>
            </a:r>
            <a:r>
              <a:rPr lang="ar-JO" sz="2400" dirty="0">
                <a:solidFill>
                  <a:srgbClr val="002060"/>
                </a:solidFill>
              </a:rPr>
              <a:t> بالإلكترونات ت</a:t>
            </a:r>
            <a:r>
              <a:rPr lang="ar-SA" sz="2400" dirty="0">
                <a:solidFill>
                  <a:srgbClr val="002060"/>
                </a:solidFill>
              </a:rPr>
              <a:t>ُ</a:t>
            </a:r>
            <a:r>
              <a:rPr lang="ar-JO" sz="2400" dirty="0">
                <a:solidFill>
                  <a:srgbClr val="002060"/>
                </a:solidFill>
              </a:rPr>
              <a:t>سم</a:t>
            </a:r>
            <a:r>
              <a:rPr lang="ar-SA" sz="2400" dirty="0">
                <a:solidFill>
                  <a:srgbClr val="002060"/>
                </a:solidFill>
              </a:rPr>
              <a:t>َّ</a:t>
            </a:r>
            <a:r>
              <a:rPr lang="ar-JO" sz="2400" dirty="0">
                <a:solidFill>
                  <a:srgbClr val="002060"/>
                </a:solidFill>
              </a:rPr>
              <a:t>ى </a:t>
            </a:r>
            <a:r>
              <a:rPr lang="ar-JO" sz="2400" b="1" u="sng" dirty="0">
                <a:solidFill>
                  <a:srgbClr val="C00000"/>
                </a:solidFill>
              </a:rPr>
              <a:t>مستويات طاقة م</a:t>
            </a:r>
            <a:r>
              <a:rPr lang="ar-SA" sz="2400" b="1" u="sng" dirty="0">
                <a:solidFill>
                  <a:srgbClr val="C00000"/>
                </a:solidFill>
              </a:rPr>
              <a:t>ُ</a:t>
            </a:r>
            <a:r>
              <a:rPr lang="ar-JO" sz="2400" b="1" u="sng" dirty="0">
                <a:solidFill>
                  <a:srgbClr val="C00000"/>
                </a:solidFill>
              </a:rPr>
              <a:t>عب</a:t>
            </a:r>
            <a:r>
              <a:rPr lang="ar-SA" sz="2400" b="1" u="sng" dirty="0">
                <a:solidFill>
                  <a:srgbClr val="C00000"/>
                </a:solidFill>
              </a:rPr>
              <a:t>ّ</a:t>
            </a:r>
            <a:r>
              <a:rPr lang="ar-JO" sz="2400" b="1" u="sng" dirty="0" err="1">
                <a:solidFill>
                  <a:srgbClr val="C00000"/>
                </a:solidFill>
              </a:rPr>
              <a:t>أة</a:t>
            </a:r>
            <a:r>
              <a:rPr lang="ar-JO" sz="2400" b="1" u="sng" dirty="0">
                <a:solidFill>
                  <a:srgbClr val="C00000"/>
                </a:solidFill>
              </a:rPr>
              <a:t> بالإلكترونات</a:t>
            </a:r>
            <a:r>
              <a:rPr lang="ar-JO" sz="2400" dirty="0">
                <a:solidFill>
                  <a:srgbClr val="002060"/>
                </a:solidFill>
              </a:rPr>
              <a:t>. 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endParaRPr lang="ar-JO" sz="24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rgbClr val="002060"/>
                </a:solidFill>
              </a:rPr>
              <a:t> يمتلك الإلكترون طاقة حسب ب</a:t>
            </a:r>
            <a:r>
              <a:rPr lang="ar-SA" sz="2400" dirty="0">
                <a:solidFill>
                  <a:srgbClr val="002060"/>
                </a:solidFill>
              </a:rPr>
              <a:t>ُ</a:t>
            </a:r>
            <a:r>
              <a:rPr lang="ar-JO" sz="2400" dirty="0">
                <a:solidFill>
                  <a:srgbClr val="002060"/>
                </a:solidFill>
              </a:rPr>
              <a:t>عد</a:t>
            </a:r>
            <a:r>
              <a:rPr lang="ar-SA" sz="2400" dirty="0">
                <a:solidFill>
                  <a:srgbClr val="002060"/>
                </a:solidFill>
              </a:rPr>
              <a:t>ِ</a:t>
            </a:r>
            <a:r>
              <a:rPr lang="ar-JO" sz="2400" dirty="0">
                <a:solidFill>
                  <a:srgbClr val="002060"/>
                </a:solidFill>
              </a:rPr>
              <a:t>ه عن نواة</a:t>
            </a:r>
            <a:r>
              <a:rPr lang="ar-SA" sz="2400" dirty="0">
                <a:solidFill>
                  <a:srgbClr val="002060"/>
                </a:solidFill>
              </a:rPr>
              <a:t> الذرّة</a:t>
            </a:r>
            <a:r>
              <a:rPr lang="ar-JO" sz="2400" dirty="0">
                <a:solidFill>
                  <a:srgbClr val="002060"/>
                </a:solidFill>
              </a:rPr>
              <a:t>، فالإلكترون القريب من نواة</a:t>
            </a:r>
            <a:r>
              <a:rPr lang="ar-SA" sz="2400" dirty="0">
                <a:solidFill>
                  <a:srgbClr val="002060"/>
                </a:solidFill>
              </a:rPr>
              <a:t> الذرّة</a:t>
            </a:r>
            <a:r>
              <a:rPr lang="ar-JO" sz="2400" dirty="0">
                <a:solidFill>
                  <a:srgbClr val="002060"/>
                </a:solidFill>
              </a:rPr>
              <a:t> يمتلك طاقة </a:t>
            </a:r>
            <a:r>
              <a:rPr lang="ar-SA" sz="2400" dirty="0">
                <a:solidFill>
                  <a:srgbClr val="002060"/>
                </a:solidFill>
              </a:rPr>
              <a:t>أ</a:t>
            </a:r>
            <a:r>
              <a:rPr lang="ar-JO" sz="2400" dirty="0">
                <a:solidFill>
                  <a:srgbClr val="002060"/>
                </a:solidFill>
              </a:rPr>
              <a:t>قل والعكس صحيح. </a:t>
            </a:r>
            <a:endParaRPr lang="ar-SA" sz="24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2060"/>
                </a:solidFill>
              </a:rPr>
              <a:t> </a:t>
            </a:r>
            <a:r>
              <a:rPr lang="ar-JO" sz="2400" dirty="0">
                <a:solidFill>
                  <a:srgbClr val="002060"/>
                </a:solidFill>
              </a:rPr>
              <a:t>ت</a:t>
            </a:r>
            <a:r>
              <a:rPr lang="ar-SA" sz="2400" dirty="0">
                <a:solidFill>
                  <a:srgbClr val="002060"/>
                </a:solidFill>
              </a:rPr>
              <a:t>ُ</a:t>
            </a:r>
            <a:r>
              <a:rPr lang="ar-JO" sz="2400" dirty="0">
                <a:solidFill>
                  <a:srgbClr val="002060"/>
                </a:solidFill>
              </a:rPr>
              <a:t>عر</a:t>
            </a:r>
            <a:r>
              <a:rPr lang="ar-SA" sz="2400" dirty="0">
                <a:solidFill>
                  <a:srgbClr val="002060"/>
                </a:solidFill>
              </a:rPr>
              <a:t>ّ</a:t>
            </a:r>
            <a:r>
              <a:rPr lang="ar-JO" sz="2400" dirty="0">
                <a:solidFill>
                  <a:srgbClr val="002060"/>
                </a:solidFill>
              </a:rPr>
              <a:t>ف هذه الطاقة ب</a:t>
            </a:r>
            <a:r>
              <a:rPr lang="ar-SA" sz="2400" dirty="0">
                <a:solidFill>
                  <a:srgbClr val="002060"/>
                </a:solidFill>
              </a:rPr>
              <a:t>مُ</a:t>
            </a:r>
            <a:r>
              <a:rPr lang="ar-JO" sz="2400" dirty="0" err="1">
                <a:solidFill>
                  <a:srgbClr val="002060"/>
                </a:solidFill>
              </a:rPr>
              <a:t>ستوى</a:t>
            </a:r>
            <a:r>
              <a:rPr lang="ar-JO" sz="2400" dirty="0">
                <a:solidFill>
                  <a:srgbClr val="002060"/>
                </a:solidFill>
              </a:rPr>
              <a:t> الطاقة للإلكترون</a:t>
            </a:r>
            <a:r>
              <a:rPr lang="ar-SA" sz="2400" dirty="0">
                <a:solidFill>
                  <a:srgbClr val="002060"/>
                </a:solidFill>
              </a:rPr>
              <a:t>.</a:t>
            </a:r>
            <a:endParaRPr lang="he-IL" sz="2400" dirty="0">
              <a:solidFill>
                <a:srgbClr val="002060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17517" y="1352741"/>
            <a:ext cx="10594416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b="1" dirty="0">
                <a:cs typeface="+mn-cs"/>
              </a:rPr>
              <a:t>مستوى الطاقة الأقرب </a:t>
            </a:r>
            <a:r>
              <a:rPr lang="ar-SA" b="1" dirty="0">
                <a:cs typeface="+mn-cs"/>
              </a:rPr>
              <a:t>لنواة الذرّة</a:t>
            </a:r>
            <a:r>
              <a:rPr lang="ar-JO" b="1" dirty="0">
                <a:cs typeface="+mn-cs"/>
              </a:rPr>
              <a:t> </a:t>
            </a:r>
            <a:r>
              <a:rPr lang="ar-SA" b="1" dirty="0">
                <a:cs typeface="+mn-cs"/>
              </a:rPr>
              <a:t>يُسمّى</a:t>
            </a:r>
            <a:r>
              <a:rPr lang="ar-JO" b="1" dirty="0">
                <a:cs typeface="+mn-cs"/>
              </a:rPr>
              <a:t> </a:t>
            </a:r>
            <a:r>
              <a:rPr lang="ar-JO" b="1" dirty="0">
                <a:solidFill>
                  <a:srgbClr val="C00000"/>
                </a:solidFill>
                <a:cs typeface="+mn-cs"/>
              </a:rPr>
              <a:t>مستوى الأساس</a:t>
            </a:r>
            <a:r>
              <a:rPr lang="ar-JO" b="1" dirty="0"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JO" b="1" dirty="0">
                <a:cs typeface="+mn-cs"/>
              </a:rPr>
              <a:t>مستوى الطاقة الأبعد عن نواة</a:t>
            </a:r>
            <a:r>
              <a:rPr lang="ar-SA" b="1" dirty="0">
                <a:cs typeface="+mn-cs"/>
              </a:rPr>
              <a:t> الذرّة والذي ي</a:t>
            </a:r>
            <a:r>
              <a:rPr lang="ar-JO" b="1" dirty="0">
                <a:cs typeface="+mn-cs"/>
              </a:rPr>
              <a:t>حوي </a:t>
            </a:r>
            <a:r>
              <a:rPr lang="ar-SA" b="1" dirty="0">
                <a:cs typeface="+mn-cs"/>
              </a:rPr>
              <a:t>إلكترون</a:t>
            </a:r>
            <a:r>
              <a:rPr lang="ar-JO" b="1" dirty="0">
                <a:cs typeface="+mn-cs"/>
              </a:rPr>
              <a:t>ات </a:t>
            </a:r>
            <a:r>
              <a:rPr lang="ar-SA" b="1" dirty="0">
                <a:cs typeface="+mn-cs"/>
              </a:rPr>
              <a:t>يُسمّى</a:t>
            </a:r>
            <a:r>
              <a:rPr lang="ar-JO" b="1" dirty="0">
                <a:cs typeface="+mn-cs"/>
              </a:rPr>
              <a:t> </a:t>
            </a:r>
            <a:r>
              <a:rPr lang="ar-JO" b="1" dirty="0">
                <a:solidFill>
                  <a:srgbClr val="C00000"/>
                </a:solidFill>
                <a:cs typeface="+mn-cs"/>
              </a:rPr>
              <a:t>مستوى التكافؤ</a:t>
            </a:r>
            <a:r>
              <a:rPr lang="ar-JO" b="1" dirty="0"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JO" b="1" dirty="0"/>
              <a:t>يمكن أن يحتوي </a:t>
            </a:r>
            <a:r>
              <a:rPr lang="ar-JO" b="1" dirty="0">
                <a:cs typeface="+mn-cs"/>
              </a:rPr>
              <a:t>مستوى الأساس </a:t>
            </a:r>
            <a:r>
              <a:rPr lang="ar-SA" b="1" dirty="0">
                <a:cs typeface="+mn-cs"/>
              </a:rPr>
              <a:t>على</a:t>
            </a:r>
            <a:r>
              <a:rPr lang="ar-JO" b="1" dirty="0">
                <a:cs typeface="+mn-cs"/>
              </a:rPr>
              <a:t> </a:t>
            </a:r>
            <a:r>
              <a:rPr lang="ar-SA" b="1" dirty="0">
                <a:cs typeface="+mn-cs"/>
              </a:rPr>
              <a:t>إلكترون</a:t>
            </a:r>
            <a:r>
              <a:rPr lang="ar-JO" b="1" dirty="0">
                <a:cs typeface="+mn-cs"/>
              </a:rPr>
              <a:t>ين</a:t>
            </a:r>
            <a:r>
              <a:rPr lang="ar-SA" b="1" dirty="0">
                <a:cs typeface="+mn-cs"/>
              </a:rPr>
              <a:t> على الأكثر.</a:t>
            </a:r>
            <a:r>
              <a:rPr lang="ar-JO" b="1" dirty="0">
                <a:cs typeface="+mn-c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JO" b="1" dirty="0"/>
              <a:t>تستطيع </a:t>
            </a:r>
            <a:r>
              <a:rPr lang="ar-JO" b="1" dirty="0">
                <a:cs typeface="+mn-cs"/>
              </a:rPr>
              <a:t>باقي مستويات الطاقة أن تحتوي حتى 8 </a:t>
            </a:r>
            <a:r>
              <a:rPr lang="ar-SA" b="1" dirty="0">
                <a:cs typeface="+mn-cs"/>
              </a:rPr>
              <a:t>إلكترون</a:t>
            </a:r>
            <a:r>
              <a:rPr lang="ar-JO" b="1" dirty="0">
                <a:cs typeface="+mn-cs"/>
              </a:rPr>
              <a:t>ات.</a:t>
            </a:r>
            <a:endParaRPr lang="ar-SA" b="1" dirty="0">
              <a:cs typeface="+mn-cs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000" b="1" dirty="0">
                <a:highlight>
                  <a:srgbClr val="00FFFF"/>
                </a:highlight>
                <a:cs typeface="+mn-cs"/>
              </a:rPr>
              <a:t>(</a:t>
            </a:r>
            <a:r>
              <a:rPr lang="ar-JO" sz="2000" b="1" dirty="0">
                <a:highlight>
                  <a:srgbClr val="00FFFF"/>
                </a:highlight>
                <a:cs typeface="+mn-cs"/>
              </a:rPr>
              <a:t>هذا بالنسبة للعناصر التي أعدادها الذرّية </a:t>
            </a:r>
            <a:r>
              <a:rPr lang="ar-SA" sz="2000" b="1" dirty="0">
                <a:highlight>
                  <a:srgbClr val="00FFFF"/>
                </a:highlight>
                <a:cs typeface="+mn-cs"/>
              </a:rPr>
              <a:t>حتّى </a:t>
            </a:r>
            <a:r>
              <a:rPr lang="he-IL" sz="2000" b="1" dirty="0">
                <a:highlight>
                  <a:srgbClr val="00FFFF"/>
                </a:highlight>
                <a:cs typeface="+mn-cs"/>
              </a:rPr>
              <a:t>20)</a:t>
            </a:r>
            <a:endParaRPr lang="he-IL" sz="1800" b="1" dirty="0">
              <a:highlight>
                <a:srgbClr val="00FFFF"/>
              </a:highlight>
              <a:cs typeface="+mn-cs"/>
            </a:endParaRPr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- مستويات الطاقة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0" y="1185681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أمثلة</a:t>
            </a:r>
            <a:endParaRPr lang="he-IL" dirty="0">
              <a:cs typeface="+mn-cs"/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086015" y="1725681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highlight>
                  <a:srgbClr val="FFFF00"/>
                </a:highlight>
                <a:latin typeface="Arial" pitchFamily="34" charset="0"/>
                <a:cs typeface="+mn-cs"/>
              </a:rPr>
              <a:t>يوجد لذرّة الهيدروجين إلكترون واحد</a:t>
            </a:r>
            <a:br>
              <a:rPr lang="en-US" dirty="0">
                <a:latin typeface="Arial" pitchFamily="34" charset="0"/>
                <a:cs typeface="+mn-cs"/>
              </a:rPr>
            </a:br>
            <a:r>
              <a:rPr lang="ar-JO" dirty="0">
                <a:latin typeface="Arial" pitchFamily="34" charset="0"/>
                <a:cs typeface="+mn-cs"/>
              </a:rPr>
              <a:t>نُعبِّر عن ترتيب الإلكترونات ل</a:t>
            </a:r>
            <a:r>
              <a:rPr lang="ar-SA" dirty="0">
                <a:latin typeface="Arial" pitchFamily="34" charset="0"/>
                <a:cs typeface="+mn-cs"/>
              </a:rPr>
              <a:t>ذرّة ا</a:t>
            </a:r>
            <a:r>
              <a:rPr lang="ar-JO" dirty="0">
                <a:latin typeface="Arial" pitchFamily="34" charset="0"/>
                <a:cs typeface="+mn-cs"/>
              </a:rPr>
              <a:t>لهيدروجين على النحو التالي</a:t>
            </a:r>
            <a:r>
              <a:rPr lang="he-IL" dirty="0">
                <a:latin typeface="Arial" pitchFamily="34" charset="0"/>
                <a:cs typeface="+mn-cs"/>
              </a:rPr>
              <a:t>:</a:t>
            </a:r>
          </a:p>
          <a:p>
            <a:pPr algn="l" rtl="0">
              <a:lnSpc>
                <a:spcPct val="150000"/>
              </a:lnSpc>
            </a:pPr>
            <a:endParaRPr lang="he-IL" sz="1800" b="1" dirty="0">
              <a:latin typeface="Arial" pitchFamily="34" charset="0"/>
              <a:cs typeface="+mn-cs"/>
            </a:endParaRPr>
          </a:p>
          <a:p>
            <a:pPr algn="l" rtl="0">
              <a:lnSpc>
                <a:spcPct val="150000"/>
              </a:lnSpc>
            </a:pPr>
            <a:endParaRPr lang="en-US" sz="1800" b="1" dirty="0">
              <a:latin typeface="Arial" pitchFamily="34" charset="0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ar-JO" dirty="0">
                <a:highlight>
                  <a:srgbClr val="FFFF00"/>
                </a:highlight>
                <a:latin typeface="Arial" pitchFamily="34" charset="0"/>
                <a:cs typeface="+mn-cs"/>
              </a:rPr>
              <a:t>لذرّة الهيليوم،</a:t>
            </a:r>
            <a:r>
              <a:rPr lang="he-IL" dirty="0">
                <a:highlight>
                  <a:srgbClr val="FFFF00"/>
                </a:highlight>
                <a:latin typeface="Arial" pitchFamily="34" charset="0"/>
                <a:cs typeface="+mn-cs"/>
              </a:rPr>
              <a:t> </a:t>
            </a:r>
            <a:r>
              <a:rPr lang="en-US" dirty="0">
                <a:highlight>
                  <a:srgbClr val="FFFF00"/>
                </a:highlight>
                <a:latin typeface="Arial" pitchFamily="34" charset="0"/>
                <a:cs typeface="+mn-cs"/>
              </a:rPr>
              <a:t>He</a:t>
            </a:r>
            <a:r>
              <a:rPr lang="he-IL" dirty="0">
                <a:highlight>
                  <a:srgbClr val="FFFF00"/>
                </a:highlight>
                <a:latin typeface="Arial" pitchFamily="34" charset="0"/>
                <a:cs typeface="+mn-cs"/>
              </a:rPr>
              <a:t>، </a:t>
            </a:r>
            <a:r>
              <a:rPr lang="ar-JO" dirty="0">
                <a:highlight>
                  <a:srgbClr val="FFFF00"/>
                </a:highlight>
                <a:latin typeface="Arial" pitchFamily="34" charset="0"/>
                <a:cs typeface="+mn-cs"/>
              </a:rPr>
              <a:t>إلكترونين </a:t>
            </a:r>
            <a:br>
              <a:rPr lang="en-US" dirty="0">
                <a:latin typeface="Arial" pitchFamily="34" charset="0"/>
                <a:cs typeface="+mn-cs"/>
              </a:rPr>
            </a:br>
            <a:r>
              <a:rPr lang="ar-JO" dirty="0">
                <a:latin typeface="Arial" pitchFamily="34" charset="0"/>
                <a:cs typeface="+mn-cs"/>
              </a:rPr>
              <a:t> نُعبِّر عن ترتيب الإلكترونات </a:t>
            </a:r>
            <a:r>
              <a:rPr lang="ar-SA" dirty="0">
                <a:latin typeface="Arial" pitchFamily="34" charset="0"/>
                <a:cs typeface="+mn-cs"/>
              </a:rPr>
              <a:t>لذرّة الهيليوم</a:t>
            </a:r>
            <a:r>
              <a:rPr lang="ar-JO" dirty="0">
                <a:latin typeface="Arial" pitchFamily="34" charset="0"/>
                <a:cs typeface="+mn-cs"/>
              </a:rPr>
              <a:t> على النحو التالي</a:t>
            </a:r>
            <a:r>
              <a:rPr lang="he-IL" dirty="0">
                <a:latin typeface="Arial" pitchFamily="34" charset="0"/>
                <a:cs typeface="+mn-cs"/>
              </a:rPr>
              <a:t>:</a:t>
            </a: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F3C4D59-2FAE-4403-B81A-B902498A2DD9}"/>
              </a:ext>
            </a:extLst>
          </p:cNvPr>
          <p:cNvSpPr/>
          <p:nvPr/>
        </p:nvSpPr>
        <p:spPr>
          <a:xfrm>
            <a:off x="1312985" y="1970588"/>
            <a:ext cx="1784445" cy="145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600" b="1" dirty="0">
                <a:highlight>
                  <a:srgbClr val="00FFFF"/>
                </a:highlight>
              </a:rPr>
              <a:t>H: 1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DEA2822-2F0F-4DFF-AC47-DD092D080788}"/>
              </a:ext>
            </a:extLst>
          </p:cNvPr>
          <p:cNvSpPr/>
          <p:nvPr/>
        </p:nvSpPr>
        <p:spPr>
          <a:xfrm>
            <a:off x="1172307" y="4015894"/>
            <a:ext cx="2173493" cy="145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600" b="1" dirty="0">
                <a:highlight>
                  <a:srgbClr val="00FFFF"/>
                </a:highlight>
              </a:rPr>
              <a:t>He: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19" y="2743198"/>
            <a:ext cx="6330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b="1" dirty="0"/>
              <a:t>1</a:t>
            </a:r>
            <a:endParaRPr lang="he-IL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7476" y="4747844"/>
            <a:ext cx="6330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b="1" dirty="0"/>
              <a:t>2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39578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6726" y="1059388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dirty="0">
                <a:cs typeface="+mn-cs"/>
              </a:rPr>
              <a:t>الترتيب</a:t>
            </a:r>
            <a:r>
              <a:rPr lang="ar-JO" dirty="0">
                <a:cs typeface="+mn-cs"/>
              </a:rPr>
              <a:t> الإلكترونيّ لذرّة الليثيوم</a:t>
            </a:r>
            <a:r>
              <a:rPr lang="he-IL" dirty="0">
                <a:cs typeface="+mn-cs"/>
              </a:rPr>
              <a:t>، </a:t>
            </a:r>
            <a:r>
              <a:rPr lang="en-US" baseline="-25000" dirty="0">
                <a:cs typeface="+mn-cs"/>
              </a:rPr>
              <a:t>3</a:t>
            </a:r>
            <a:r>
              <a:rPr lang="en-US" dirty="0">
                <a:cs typeface="+mn-cs"/>
              </a:rPr>
              <a:t>Li</a:t>
            </a:r>
            <a:endParaRPr lang="he-IL" dirty="0">
              <a:cs typeface="+mn-cs"/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6000" y="1725682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highlight>
                  <a:srgbClr val="FFFF00"/>
                </a:highlight>
                <a:cs typeface="+mn-cs"/>
              </a:rPr>
              <a:t>لذرّة الليثيوم،</a:t>
            </a:r>
            <a:r>
              <a:rPr lang="he-IL" dirty="0">
                <a:highlight>
                  <a:srgbClr val="FFFF00"/>
                </a:highlight>
                <a:cs typeface="+mn-cs"/>
              </a:rPr>
              <a:t> </a:t>
            </a:r>
            <a:r>
              <a:rPr lang="en-US" dirty="0">
                <a:highlight>
                  <a:srgbClr val="FFFF00"/>
                </a:highlight>
                <a:cs typeface="+mn-cs"/>
              </a:rPr>
              <a:t>Li</a:t>
            </a:r>
            <a:r>
              <a:rPr lang="he-IL" dirty="0">
                <a:highlight>
                  <a:srgbClr val="FFFF00"/>
                </a:highlight>
                <a:cs typeface="+mn-cs"/>
              </a:rPr>
              <a:t>، </a:t>
            </a:r>
            <a:r>
              <a:rPr lang="en-US" dirty="0">
                <a:highlight>
                  <a:srgbClr val="FFFF00"/>
                </a:highlight>
                <a:cs typeface="+mn-cs"/>
              </a:rPr>
              <a:t>3 </a:t>
            </a:r>
            <a:r>
              <a:rPr lang="ar-SA" dirty="0">
                <a:highlight>
                  <a:srgbClr val="FFFF00"/>
                </a:highlight>
                <a:cs typeface="+mn-cs"/>
              </a:rPr>
              <a:t> </a:t>
            </a:r>
            <a:r>
              <a:rPr lang="ar-JO" dirty="0">
                <a:highlight>
                  <a:srgbClr val="FFFF00"/>
                </a:highlight>
                <a:cs typeface="+mn-cs"/>
              </a:rPr>
              <a:t>إلكترونات.</a:t>
            </a:r>
            <a:br>
              <a:rPr lang="en-US" dirty="0">
                <a:cs typeface="+mn-cs"/>
              </a:rPr>
            </a:br>
            <a:r>
              <a:rPr lang="ar-JO" dirty="0">
                <a:cs typeface="+mn-cs"/>
              </a:rPr>
              <a:t>نُعبِّر عن </a:t>
            </a:r>
            <a:r>
              <a:rPr lang="ar-SA" dirty="0">
                <a:cs typeface="+mn-cs"/>
              </a:rPr>
              <a:t>الترتيب</a:t>
            </a:r>
            <a:r>
              <a:rPr lang="ar-JO" dirty="0">
                <a:cs typeface="+mn-cs"/>
              </a:rPr>
              <a:t> الإلكترونيّ لذرّة الليثيوم على النحو التالي</a:t>
            </a:r>
            <a:r>
              <a:rPr lang="he-IL" dirty="0">
                <a:cs typeface="+mn-cs"/>
              </a:rPr>
              <a:t>:</a:t>
            </a:r>
          </a:p>
          <a:p>
            <a:pPr marL="0" indent="0" algn="ctr" rtl="0">
              <a:lnSpc>
                <a:spcPct val="150000"/>
              </a:lnSpc>
              <a:buNone/>
            </a:pPr>
            <a:r>
              <a:rPr lang="en-US" sz="6600" b="1" dirty="0">
                <a:highlight>
                  <a:srgbClr val="00FFFF"/>
                </a:highlight>
                <a:cs typeface="+mn-cs"/>
              </a:rPr>
              <a:t>Li: 2، 1</a:t>
            </a:r>
            <a:endParaRPr lang="he-IL" sz="6600" b="1" dirty="0">
              <a:highlight>
                <a:srgbClr val="00FFFF"/>
              </a:highlight>
              <a:cs typeface="+mn-cs"/>
            </a:endParaRPr>
          </a:p>
          <a:p>
            <a:pPr algn="l" rtl="0"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  <a:cs typeface="+mn-cs"/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  <a:cs typeface="+mn-cs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4D21CEF-8D1A-496E-886A-74622C4801A4}"/>
              </a:ext>
            </a:extLst>
          </p:cNvPr>
          <p:cNvSpPr/>
          <p:nvPr/>
        </p:nvSpPr>
        <p:spPr>
          <a:xfrm>
            <a:off x="4814203" y="3392778"/>
            <a:ext cx="569844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B7D0F9C-3DCA-44F2-97DC-F798CF7C1A8B}"/>
              </a:ext>
            </a:extLst>
          </p:cNvPr>
          <p:cNvSpPr/>
          <p:nvPr/>
        </p:nvSpPr>
        <p:spPr>
          <a:xfrm>
            <a:off x="5502184" y="3392778"/>
            <a:ext cx="878738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970919" y="3727936"/>
            <a:ext cx="6330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b="1" dirty="0"/>
              <a:t>3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3295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0" y="1185681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أمثلة</a:t>
            </a:r>
            <a:endParaRPr lang="he-IL" dirty="0">
              <a:cs typeface="+mn-cs"/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294063" y="1741315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highlight>
                  <a:srgbClr val="FFFF00"/>
                </a:highlight>
                <a:cs typeface="+mn-cs"/>
              </a:rPr>
              <a:t> </a:t>
            </a:r>
            <a:r>
              <a:rPr lang="ar-JO" dirty="0">
                <a:highlight>
                  <a:srgbClr val="FFFF00"/>
                </a:highlight>
                <a:cs typeface="+mn-cs"/>
              </a:rPr>
              <a:t>لذرّة الفلور</a:t>
            </a:r>
            <a:r>
              <a:rPr lang="he-IL" dirty="0">
                <a:highlight>
                  <a:srgbClr val="FFFF00"/>
                </a:highlight>
                <a:cs typeface="+mn-cs"/>
              </a:rPr>
              <a:t>، </a:t>
            </a:r>
            <a:r>
              <a:rPr lang="en-US" dirty="0">
                <a:highlight>
                  <a:srgbClr val="FFFF00"/>
                </a:highlight>
                <a:cs typeface="+mn-cs"/>
              </a:rPr>
              <a:t>F</a:t>
            </a:r>
            <a:r>
              <a:rPr lang="he-IL" dirty="0">
                <a:highlight>
                  <a:srgbClr val="FFFF00"/>
                </a:highlight>
                <a:cs typeface="+mn-cs"/>
              </a:rPr>
              <a:t>، </a:t>
            </a:r>
            <a:r>
              <a:rPr lang="ar-JO" dirty="0">
                <a:highlight>
                  <a:srgbClr val="FFFF00"/>
                </a:highlight>
                <a:cs typeface="+mn-cs"/>
              </a:rPr>
              <a:t>يوجد 9 إلكترونات</a:t>
            </a:r>
            <a:br>
              <a:rPr lang="en-US" dirty="0">
                <a:cs typeface="+mn-cs"/>
              </a:rPr>
            </a:br>
            <a:r>
              <a:rPr lang="ar-JO" dirty="0">
                <a:cs typeface="+mn-cs"/>
              </a:rPr>
              <a:t> نُعبِّر عن ترتيب الإلكترونات </a:t>
            </a:r>
            <a:r>
              <a:rPr lang="ar-SA" dirty="0">
                <a:latin typeface="Arial" pitchFamily="34" charset="0"/>
                <a:cs typeface="+mn-cs"/>
              </a:rPr>
              <a:t>لذرّة ا</a:t>
            </a:r>
            <a:r>
              <a:rPr lang="ar-JO" dirty="0">
                <a:cs typeface="+mn-cs"/>
              </a:rPr>
              <a:t>لفلور على النحو التالي:</a:t>
            </a:r>
            <a:endParaRPr lang="he-IL" dirty="0">
              <a:cs typeface="+mn-cs"/>
            </a:endParaRPr>
          </a:p>
          <a:p>
            <a:pPr algn="l" rtl="0">
              <a:lnSpc>
                <a:spcPct val="150000"/>
              </a:lnSpc>
            </a:pPr>
            <a:endParaRPr lang="en-US" sz="1800" b="1" dirty="0"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dirty="0">
                <a:highlight>
                  <a:srgbClr val="FFFF00"/>
                </a:highlight>
                <a:cs typeface="+mn-cs"/>
              </a:rPr>
              <a:t> </a:t>
            </a:r>
            <a:r>
              <a:rPr lang="ar-JO" dirty="0">
                <a:highlight>
                  <a:srgbClr val="FFFF00"/>
                </a:highlight>
                <a:cs typeface="+mn-cs"/>
              </a:rPr>
              <a:t>لذرّة الأوكسجين،</a:t>
            </a:r>
            <a:r>
              <a:rPr lang="he-IL" dirty="0">
                <a:highlight>
                  <a:srgbClr val="FFFF00"/>
                </a:highlight>
                <a:cs typeface="+mn-cs"/>
              </a:rPr>
              <a:t> </a:t>
            </a:r>
            <a:r>
              <a:rPr lang="en-US" dirty="0">
                <a:highlight>
                  <a:srgbClr val="FFFF00"/>
                </a:highlight>
                <a:cs typeface="+mn-cs"/>
              </a:rPr>
              <a:t>O</a:t>
            </a:r>
            <a:r>
              <a:rPr lang="he-IL" dirty="0">
                <a:highlight>
                  <a:srgbClr val="FFFF00"/>
                </a:highlight>
                <a:cs typeface="+mn-cs"/>
              </a:rPr>
              <a:t>، </a:t>
            </a:r>
            <a:r>
              <a:rPr lang="ar-SA" dirty="0">
                <a:highlight>
                  <a:srgbClr val="FFFF00"/>
                </a:highlight>
                <a:cs typeface="+mn-cs"/>
              </a:rPr>
              <a:t>8 </a:t>
            </a:r>
            <a:r>
              <a:rPr lang="ar-JO" dirty="0">
                <a:highlight>
                  <a:srgbClr val="FFFF00"/>
                </a:highlight>
                <a:cs typeface="+mn-cs"/>
              </a:rPr>
              <a:t>إلكترونات</a:t>
            </a:r>
            <a:br>
              <a:rPr lang="en-US" dirty="0">
                <a:cs typeface="+mn-cs"/>
              </a:rPr>
            </a:br>
            <a:r>
              <a:rPr lang="ar-JO" dirty="0">
                <a:cs typeface="+mn-cs"/>
              </a:rPr>
              <a:t> نُعبِّر عن ترتيب الإلكترونات </a:t>
            </a:r>
            <a:r>
              <a:rPr lang="ar-SA" dirty="0">
                <a:latin typeface="Arial" pitchFamily="34" charset="0"/>
                <a:cs typeface="+mn-cs"/>
              </a:rPr>
              <a:t>لذرّة ا</a:t>
            </a:r>
            <a:r>
              <a:rPr lang="ar-JO" dirty="0">
                <a:cs typeface="+mn-cs"/>
              </a:rPr>
              <a:t>لأوكسجين على النحو التالي:</a:t>
            </a:r>
            <a:endParaRPr lang="he-IL" dirty="0">
              <a:cs typeface="+mn-cs"/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F3C4D59-2FAE-4403-B81A-B902498A2DD9}"/>
              </a:ext>
            </a:extLst>
          </p:cNvPr>
          <p:cNvSpPr/>
          <p:nvPr/>
        </p:nvSpPr>
        <p:spPr>
          <a:xfrm>
            <a:off x="1152669" y="1978269"/>
            <a:ext cx="2316660" cy="1451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600" b="1" dirty="0">
                <a:highlight>
                  <a:srgbClr val="00FFFF"/>
                </a:highlight>
              </a:rPr>
              <a:t>F: 2، 7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DEA2822-2F0F-4DFF-AC47-DD092D080788}"/>
              </a:ext>
            </a:extLst>
          </p:cNvPr>
          <p:cNvSpPr/>
          <p:nvPr/>
        </p:nvSpPr>
        <p:spPr>
          <a:xfrm>
            <a:off x="1095666" y="4116544"/>
            <a:ext cx="2501005" cy="1451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600" b="1" dirty="0">
                <a:highlight>
                  <a:srgbClr val="00FFFF"/>
                </a:highlight>
              </a:rPr>
              <a:t>O: 2، 6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6E01EBE1-E1D8-4525-9069-D878FA191C19}"/>
              </a:ext>
            </a:extLst>
          </p:cNvPr>
          <p:cNvSpPr/>
          <p:nvPr/>
        </p:nvSpPr>
        <p:spPr>
          <a:xfrm>
            <a:off x="1897937" y="2482188"/>
            <a:ext cx="569844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BF5C8B0-DD6A-42B5-9903-5B6AC1E81A94}"/>
              </a:ext>
            </a:extLst>
          </p:cNvPr>
          <p:cNvSpPr/>
          <p:nvPr/>
        </p:nvSpPr>
        <p:spPr>
          <a:xfrm>
            <a:off x="2556831" y="2482188"/>
            <a:ext cx="792159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3BEF115C-E716-4D7F-BA5E-EAAB7B4C9B72}"/>
              </a:ext>
            </a:extLst>
          </p:cNvPr>
          <p:cNvSpPr/>
          <p:nvPr/>
        </p:nvSpPr>
        <p:spPr>
          <a:xfrm>
            <a:off x="3876192" y="4695434"/>
            <a:ext cx="569844" cy="980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671E6540-A1B5-4984-B97E-E59D59DF2773}"/>
              </a:ext>
            </a:extLst>
          </p:cNvPr>
          <p:cNvSpPr/>
          <p:nvPr/>
        </p:nvSpPr>
        <p:spPr>
          <a:xfrm>
            <a:off x="4590930" y="4749688"/>
            <a:ext cx="794587" cy="81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9DBEE69-DA89-4C38-A639-C912A6CDB9B8}"/>
              </a:ext>
            </a:extLst>
          </p:cNvPr>
          <p:cNvSpPr/>
          <p:nvPr/>
        </p:nvSpPr>
        <p:spPr>
          <a:xfrm>
            <a:off x="2771858" y="4617176"/>
            <a:ext cx="703475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4126C3C-4668-4A77-A67F-C61EEA6BDFC3}"/>
              </a:ext>
            </a:extLst>
          </p:cNvPr>
          <p:cNvSpPr/>
          <p:nvPr/>
        </p:nvSpPr>
        <p:spPr>
          <a:xfrm>
            <a:off x="1824447" y="4580354"/>
            <a:ext cx="794587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679937" y="2801813"/>
            <a:ext cx="6330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b="1" dirty="0"/>
              <a:t>9</a:t>
            </a:r>
            <a:endParaRPr lang="he-IL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599" y="4747844"/>
            <a:ext cx="6330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b="1" dirty="0"/>
              <a:t>8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15112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0" y="1185681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ترتيب الإلكترونات بذرّة الصوديوم</a:t>
            </a:r>
            <a:r>
              <a:rPr lang="he-IL" dirty="0">
                <a:cs typeface="+mn-cs"/>
              </a:rPr>
              <a:t>، </a:t>
            </a:r>
            <a:r>
              <a:rPr lang="en-US" dirty="0">
                <a:cs typeface="+mn-cs"/>
              </a:rPr>
              <a:t>Na</a:t>
            </a:r>
            <a:endParaRPr lang="he-IL" dirty="0">
              <a:cs typeface="+mn-cs"/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241408" y="1725681"/>
            <a:ext cx="9000000" cy="415251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ar-JO" dirty="0">
                <a:cs typeface="+mn-cs"/>
              </a:rPr>
              <a:t>يوجد لذرّة الصوديوم 11 إلكترون.</a:t>
            </a:r>
            <a:r>
              <a:rPr lang="ar-JO" sz="1800" dirty="0">
                <a:cs typeface="+mn-cs"/>
              </a:rPr>
              <a:t> </a:t>
            </a:r>
            <a:endParaRPr lang="he-IL" sz="1800" dirty="0">
              <a:cs typeface="+mn-cs"/>
            </a:endParaRPr>
          </a:p>
          <a:p>
            <a:pPr algn="ctr" rtl="0">
              <a:lnSpc>
                <a:spcPct val="150000"/>
              </a:lnSpc>
              <a:buNone/>
            </a:pPr>
            <a:r>
              <a:rPr lang="en-US" sz="6600" b="1" dirty="0">
                <a:highlight>
                  <a:srgbClr val="00FFFF"/>
                </a:highlight>
                <a:cs typeface="+mn-cs"/>
              </a:rPr>
              <a:t>Na: 2، 8، 1</a:t>
            </a:r>
            <a:endParaRPr lang="he-IL" sz="6600" b="1" dirty="0">
              <a:highlight>
                <a:srgbClr val="00FFFF"/>
              </a:highlight>
              <a:cs typeface="+mn-cs"/>
            </a:endParaRPr>
          </a:p>
          <a:p>
            <a:pPr algn="l" rtl="0"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  <a:cs typeface="+mn-cs"/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  <a:cs typeface="+mn-cs"/>
            </a:endParaRPr>
          </a:p>
        </p:txBody>
      </p:sp>
      <p:pic>
        <p:nvPicPr>
          <p:cNvPr id="5" name="Picture 19">
            <a:hlinkClick r:id="rId3"/>
            <a:extLst>
              <a:ext uri="{FF2B5EF4-FFF2-40B4-BE49-F238E27FC236}">
                <a16:creationId xmlns:a16="http://schemas.microsoft.com/office/drawing/2014/main" id="{63458298-6339-483D-A4E7-29B6B3B1207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4"/>
          <a:stretch/>
        </p:blipFill>
        <p:spPr bwMode="auto">
          <a:xfrm>
            <a:off x="-250998" y="1627680"/>
            <a:ext cx="4468881" cy="360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A73BF21C-7573-4529-86C0-898698ADF498}"/>
              </a:ext>
            </a:extLst>
          </p:cNvPr>
          <p:cNvSpPr/>
          <p:nvPr/>
        </p:nvSpPr>
        <p:spPr>
          <a:xfrm>
            <a:off x="6125447" y="2825991"/>
            <a:ext cx="760677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34C4FA6D-D6C5-4403-B00C-80D3C6754ABE}"/>
              </a:ext>
            </a:extLst>
          </p:cNvPr>
          <p:cNvSpPr/>
          <p:nvPr/>
        </p:nvSpPr>
        <p:spPr>
          <a:xfrm>
            <a:off x="7047435" y="2850242"/>
            <a:ext cx="760669" cy="82880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2643F0E1-0A9F-449B-B711-7E6779913B37}"/>
              </a:ext>
            </a:extLst>
          </p:cNvPr>
          <p:cNvSpPr/>
          <p:nvPr/>
        </p:nvSpPr>
        <p:spPr>
          <a:xfrm>
            <a:off x="7969415" y="2855116"/>
            <a:ext cx="760669" cy="82880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53BEF17A-451E-4091-87AE-562545D26432}"/>
              </a:ext>
            </a:extLst>
          </p:cNvPr>
          <p:cNvCxnSpPr>
            <a:cxnSpLocks/>
          </p:cNvCxnSpPr>
          <p:nvPr/>
        </p:nvCxnSpPr>
        <p:spPr>
          <a:xfrm flipV="1">
            <a:off x="6281035" y="3742314"/>
            <a:ext cx="224750" cy="83554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4393012-89E8-42F9-A3AC-FF6AB1844002}"/>
              </a:ext>
            </a:extLst>
          </p:cNvPr>
          <p:cNvSpPr txBox="1"/>
          <p:nvPr/>
        </p:nvSpPr>
        <p:spPr>
          <a:xfrm>
            <a:off x="5813778" y="4542597"/>
            <a:ext cx="14644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highlight>
                  <a:srgbClr val="FFFF00"/>
                </a:highlight>
                <a:latin typeface="Arial" panose="020B0604020202020204" pitchFamily="34" charset="0"/>
              </a:rPr>
              <a:t>2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highlight>
                  <a:srgbClr val="FFFF00"/>
                </a:highlight>
                <a:latin typeface="Arial" panose="020B0604020202020204" pitchFamily="34" charset="0"/>
              </a:rPr>
              <a:t>إلكترونات بم</a:t>
            </a:r>
            <a:r>
              <a:rPr lang="ar-SA" sz="2400" dirty="0">
                <a:highlight>
                  <a:srgbClr val="FFFF00"/>
                </a:highlight>
                <a:latin typeface="Arial" panose="020B0604020202020204" pitchFamily="34" charset="0"/>
              </a:rPr>
              <a:t>ُ</a:t>
            </a:r>
            <a:r>
              <a:rPr lang="ar-JO" sz="2400" dirty="0" err="1">
                <a:highlight>
                  <a:srgbClr val="FFFF00"/>
                </a:highlight>
                <a:latin typeface="Arial" panose="020B0604020202020204" pitchFamily="34" charset="0"/>
              </a:rPr>
              <a:t>ستوى</a:t>
            </a:r>
            <a:r>
              <a:rPr lang="ar-JO" sz="2400" dirty="0">
                <a:highlight>
                  <a:srgbClr val="FFFF00"/>
                </a:highlight>
                <a:latin typeface="Arial" panose="020B0604020202020204" pitchFamily="34" charset="0"/>
              </a:rPr>
              <a:t> الأساس</a:t>
            </a:r>
            <a:endParaRPr lang="he-IL" sz="24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CB1DFE61-2BE7-4B98-85C8-18DB99CD3CC0}"/>
              </a:ext>
            </a:extLst>
          </p:cNvPr>
          <p:cNvCxnSpPr>
            <a:cxnSpLocks/>
          </p:cNvCxnSpPr>
          <p:nvPr/>
        </p:nvCxnSpPr>
        <p:spPr>
          <a:xfrm flipV="1">
            <a:off x="8658582" y="3714751"/>
            <a:ext cx="0" cy="8278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0E66B34-792E-46B2-B30A-CB1062BFEFC6}"/>
              </a:ext>
            </a:extLst>
          </p:cNvPr>
          <p:cNvSpPr txBox="1"/>
          <p:nvPr/>
        </p:nvSpPr>
        <p:spPr>
          <a:xfrm>
            <a:off x="8319911" y="4542596"/>
            <a:ext cx="16701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dirty="0">
                <a:highlight>
                  <a:srgbClr val="C0C0C0"/>
                </a:highlight>
                <a:latin typeface="Arial" panose="020B0604020202020204" pitchFamily="34" charset="0"/>
              </a:rPr>
              <a:t>إلكترون واحد بم</a:t>
            </a:r>
            <a:r>
              <a:rPr lang="ar-SA" sz="2400" dirty="0">
                <a:highlight>
                  <a:srgbClr val="C0C0C0"/>
                </a:highlight>
                <a:latin typeface="Arial" panose="020B0604020202020204" pitchFamily="34" charset="0"/>
              </a:rPr>
              <a:t>ُ</a:t>
            </a:r>
            <a:r>
              <a:rPr lang="ar-JO" sz="2400" dirty="0" err="1">
                <a:highlight>
                  <a:srgbClr val="C0C0C0"/>
                </a:highlight>
                <a:latin typeface="Arial" panose="020B0604020202020204" pitchFamily="34" charset="0"/>
              </a:rPr>
              <a:t>ستوى</a:t>
            </a:r>
            <a:r>
              <a:rPr lang="ar-JO" sz="2400" dirty="0">
                <a:highlight>
                  <a:srgbClr val="C0C0C0"/>
                </a:highlight>
                <a:latin typeface="Arial" panose="020B0604020202020204" pitchFamily="34" charset="0"/>
              </a:rPr>
              <a:t> التكافؤ</a:t>
            </a:r>
            <a:endParaRPr lang="he-IL" sz="2400" dirty="0">
              <a:highlight>
                <a:srgbClr val="C0C0C0"/>
              </a:highlight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5875" y="1383323"/>
            <a:ext cx="633046" cy="2539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050" dirty="0"/>
              <a:t>11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8863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 – إلكترونات التكافؤ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15273" y="1770837"/>
            <a:ext cx="11161453" cy="4152517"/>
          </a:xfrm>
        </p:spPr>
        <p:txBody>
          <a:bodyPr>
            <a:normAutofit/>
          </a:bodyPr>
          <a:lstStyle/>
          <a:p>
            <a:r>
              <a:rPr lang="ar-JO" sz="4000" dirty="0">
                <a:cs typeface="+mn-cs"/>
              </a:rPr>
              <a:t>هي الإلكترونات المتواجدة في مستوى الطاقة الأخير</a:t>
            </a:r>
            <a:r>
              <a:rPr lang="ar-SA" sz="4000" dirty="0">
                <a:cs typeface="+mn-cs"/>
              </a:rPr>
              <a:t> (الأبعد عن النواة)</a:t>
            </a:r>
            <a:r>
              <a:rPr lang="ar-JO" sz="4000" dirty="0">
                <a:cs typeface="+mn-cs"/>
              </a:rPr>
              <a:t> الم</a:t>
            </a:r>
            <a:r>
              <a:rPr lang="ar-SA" sz="4000" dirty="0">
                <a:cs typeface="+mn-cs"/>
              </a:rPr>
              <a:t>ُ</a:t>
            </a:r>
            <a:r>
              <a:rPr lang="ar-JO" sz="4000" dirty="0">
                <a:cs typeface="+mn-cs"/>
              </a:rPr>
              <a:t>عبأ بالإلكترونات</a:t>
            </a:r>
            <a:r>
              <a:rPr lang="ar-SA" sz="4000" dirty="0">
                <a:cs typeface="+mn-cs"/>
              </a:rPr>
              <a:t>، والذي يُسمّى </a:t>
            </a:r>
            <a:r>
              <a:rPr lang="ar-JO" sz="4000" b="1" dirty="0">
                <a:solidFill>
                  <a:srgbClr val="FF0000"/>
                </a:solidFill>
                <a:cs typeface="+mn-cs"/>
              </a:rPr>
              <a:t>م</a:t>
            </a:r>
            <a:r>
              <a:rPr lang="ar-SA" sz="4000" b="1" dirty="0">
                <a:solidFill>
                  <a:srgbClr val="FF0000"/>
                </a:solidFill>
                <a:cs typeface="+mn-cs"/>
              </a:rPr>
              <a:t>ُ</a:t>
            </a:r>
            <a:r>
              <a:rPr lang="ar-JO" sz="4000" b="1" dirty="0" err="1">
                <a:solidFill>
                  <a:srgbClr val="FF0000"/>
                </a:solidFill>
                <a:cs typeface="+mn-cs"/>
              </a:rPr>
              <a:t>ستوى</a:t>
            </a:r>
            <a:r>
              <a:rPr lang="ar-JO" sz="4000" b="1" dirty="0">
                <a:solidFill>
                  <a:srgbClr val="FF0000"/>
                </a:solidFill>
                <a:cs typeface="+mn-cs"/>
              </a:rPr>
              <a:t> التكافؤ</a:t>
            </a:r>
            <a:r>
              <a:rPr lang="ar-JO" sz="4000" dirty="0">
                <a:cs typeface="+mn-cs"/>
              </a:rPr>
              <a:t>.</a:t>
            </a:r>
          </a:p>
          <a:p>
            <a:endParaRPr lang="ar-JO" sz="4000" dirty="0">
              <a:cs typeface="+mn-cs"/>
            </a:endParaRPr>
          </a:p>
          <a:p>
            <a:pPr algn="ctr">
              <a:buNone/>
            </a:pPr>
            <a:r>
              <a:rPr lang="en-US" sz="4000" b="1" dirty="0">
                <a:highlight>
                  <a:srgbClr val="00FFFF"/>
                </a:highlight>
                <a:cs typeface="+mn-cs"/>
              </a:rPr>
              <a:t>   O : 2, 6</a:t>
            </a:r>
          </a:p>
          <a:p>
            <a:endParaRPr lang="he-IL" sz="4000" dirty="0">
              <a:cs typeface="+mn-cs"/>
            </a:endParaRPr>
          </a:p>
        </p:txBody>
      </p:sp>
      <p:cxnSp>
        <p:nvCxnSpPr>
          <p:cNvPr id="6" name="מחבר חץ ישר 5"/>
          <p:cNvCxnSpPr>
            <a:cxnSpLocks/>
          </p:cNvCxnSpPr>
          <p:nvPr/>
        </p:nvCxnSpPr>
        <p:spPr>
          <a:xfrm flipH="1" flipV="1">
            <a:off x="7253416" y="4114800"/>
            <a:ext cx="693962" cy="3443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68357" y="4413955"/>
            <a:ext cx="14788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b="1" dirty="0"/>
              <a:t>إلكترونات التكافؤ</a:t>
            </a:r>
            <a:endParaRPr lang="he-I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11968" y="4021015"/>
            <a:ext cx="6330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8</a:t>
            </a:r>
            <a:endParaRPr lang="he-IL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eriodic table of the elements 2017, illustration">
            <a:extLst>
              <a:ext uri="{FF2B5EF4-FFF2-40B4-BE49-F238E27FC236}">
                <a16:creationId xmlns:a16="http://schemas.microsoft.com/office/drawing/2014/main" id="{E7902730-179F-48FC-A209-FEA9898B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25" r="93375">
                        <a14:foregroundMark x1="90375" y1="29833" x2="90375" y2="29833"/>
                        <a14:foregroundMark x1="91000" y1="35167" x2="91000" y2="35167"/>
                        <a14:foregroundMark x1="90500" y1="39500" x2="90500" y2="39500"/>
                        <a14:foregroundMark x1="90000" y1="42167" x2="89500" y2="45833"/>
                        <a14:foregroundMark x1="89000" y1="47833" x2="88500" y2="50500"/>
                        <a14:foregroundMark x1="87625" y1="53167" x2="87500" y2="54000"/>
                        <a14:foregroundMark x1="85625" y1="76500" x2="85625" y2="76500"/>
                        <a14:foregroundMark x1="85125" y1="76667" x2="85125" y2="76667"/>
                        <a14:foregroundMark x1="76875" y1="76833" x2="70625" y2="77500"/>
                        <a14:foregroundMark x1="65875" y1="77500" x2="64125" y2="77500"/>
                        <a14:foregroundMark x1="60000" y1="76000" x2="58125" y2="75167"/>
                        <a14:foregroundMark x1="51875" y1="73333" x2="48500" y2="72833"/>
                        <a14:foregroundMark x1="41625" y1="71833" x2="41000" y2="71833"/>
                        <a14:foregroundMark x1="36125" y1="72833" x2="35375" y2="74000"/>
                        <a14:foregroundMark x1="35500" y1="78000" x2="36000" y2="78167"/>
                        <a14:foregroundMark x1="41125" y1="78833" x2="43000" y2="78833"/>
                        <a14:foregroundMark x1="50125" y1="78833" x2="53500" y2="78500"/>
                        <a14:foregroundMark x1="58000" y1="76833" x2="61500" y2="76667"/>
                        <a14:foregroundMark x1="70000" y1="75833" x2="74125" y2="76167"/>
                        <a14:foregroundMark x1="81875" y1="77167" x2="83375" y2="77167"/>
                        <a14:foregroundMark x1="86875" y1="77500" x2="87875" y2="77500"/>
                        <a14:foregroundMark x1="91125" y1="77500" x2="91625" y2="77500"/>
                        <a14:foregroundMark x1="91875" y1="77500" x2="90000" y2="78500"/>
                        <a14:foregroundMark x1="84875" y1="79167" x2="81625" y2="79333"/>
                        <a14:foregroundMark x1="71000" y1="80667" x2="71000" y2="80667"/>
                        <a14:foregroundMark x1="30625" y1="77833" x2="30625" y2="77833"/>
                        <a14:foregroundMark x1="93125" y1="25333" x2="93125" y2="25333"/>
                        <a14:foregroundMark x1="93375" y1="31333" x2="93375" y2="31333"/>
                        <a14:foregroundMark x1="7125" y1="45167" x2="7125" y2="45167"/>
                        <a14:foregroundMark x1="7375" y1="37333" x2="7375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" y="717993"/>
            <a:ext cx="6653662" cy="47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710" y="4526489"/>
            <a:ext cx="10270580" cy="49192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dirty="0"/>
              <a:t>الترتيب الإلكترونيّ لذرّة الكالسيوم، </a:t>
            </a:r>
            <a:r>
              <a:rPr lang="en-US" dirty="0"/>
              <a:t>Ca</a:t>
            </a:r>
            <a:r>
              <a:rPr lang="he-IL" dirty="0"/>
              <a:t> </a:t>
            </a:r>
            <a:r>
              <a:rPr lang="ar-SA" dirty="0"/>
              <a:t>،</a:t>
            </a:r>
            <a:br>
              <a:rPr lang="en-US" dirty="0"/>
            </a:br>
            <a:r>
              <a:rPr lang="he-IL" dirty="0"/>
              <a:t>(20 </a:t>
            </a:r>
            <a:r>
              <a:rPr lang="ar-SA" dirty="0"/>
              <a:t>إلكترون</a:t>
            </a:r>
            <a:r>
              <a:rPr lang="he-IL" dirty="0"/>
              <a:t>) </a:t>
            </a:r>
            <a:r>
              <a:rPr lang="ar-SA" dirty="0"/>
              <a:t>هو</a:t>
            </a:r>
            <a:r>
              <a:rPr lang="he-IL" dirty="0"/>
              <a:t>:</a:t>
            </a:r>
            <a:br>
              <a:rPr lang="en-US" dirty="0"/>
            </a:br>
            <a:r>
              <a:rPr lang="en-US" b="1" dirty="0">
                <a:highlight>
                  <a:srgbClr val="00FFFF"/>
                </a:highlight>
              </a:rPr>
              <a:t>Ca: 2 , 8 , 8 , </a:t>
            </a:r>
            <a:r>
              <a:rPr lang="en-US" b="1" dirty="0">
                <a:highlight>
                  <a:srgbClr val="FFFF00"/>
                </a:highlight>
              </a:rPr>
              <a:t>2</a:t>
            </a: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45B4F97-458A-448E-A701-CAB040918C2D}"/>
              </a:ext>
            </a:extLst>
          </p:cNvPr>
          <p:cNvSpPr txBox="1"/>
          <p:nvPr/>
        </p:nvSpPr>
        <p:spPr>
          <a:xfrm>
            <a:off x="113981" y="1634873"/>
            <a:ext cx="61427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1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A730F2E-96FA-4E13-B1B0-ACFC82BE90F4}"/>
              </a:ext>
            </a:extLst>
          </p:cNvPr>
          <p:cNvSpPr txBox="1"/>
          <p:nvPr/>
        </p:nvSpPr>
        <p:spPr>
          <a:xfrm>
            <a:off x="113981" y="1924423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2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C0D4BA1-88BE-4A7C-A902-9AC73EBB7C06}"/>
              </a:ext>
            </a:extLst>
          </p:cNvPr>
          <p:cNvSpPr txBox="1"/>
          <p:nvPr/>
        </p:nvSpPr>
        <p:spPr>
          <a:xfrm>
            <a:off x="113982" y="2248461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3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820DAE3-DACB-402F-BCE7-8F26D20AE640}"/>
              </a:ext>
            </a:extLst>
          </p:cNvPr>
          <p:cNvSpPr txBox="1"/>
          <p:nvPr/>
        </p:nvSpPr>
        <p:spPr>
          <a:xfrm>
            <a:off x="113982" y="2543119"/>
            <a:ext cx="6142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4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13722CA-80C4-4731-847E-2B59DA00832C}"/>
              </a:ext>
            </a:extLst>
          </p:cNvPr>
          <p:cNvSpPr txBox="1"/>
          <p:nvPr/>
        </p:nvSpPr>
        <p:spPr>
          <a:xfrm>
            <a:off x="126899" y="2886594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4614758-B17F-458B-846B-74F1B0FA745B}"/>
              </a:ext>
            </a:extLst>
          </p:cNvPr>
          <p:cNvSpPr txBox="1"/>
          <p:nvPr/>
        </p:nvSpPr>
        <p:spPr>
          <a:xfrm>
            <a:off x="126899" y="3193388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6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9E424B9-13B6-44E9-80DF-A96D31CFA7DE}"/>
              </a:ext>
            </a:extLst>
          </p:cNvPr>
          <p:cNvSpPr txBox="1"/>
          <p:nvPr/>
        </p:nvSpPr>
        <p:spPr>
          <a:xfrm>
            <a:off x="126899" y="3475639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7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AB07D2F-E411-4841-A73E-2681E0A31A79}"/>
              </a:ext>
            </a:extLst>
          </p:cNvPr>
          <p:cNvSpPr txBox="1"/>
          <p:nvPr/>
        </p:nvSpPr>
        <p:spPr>
          <a:xfrm>
            <a:off x="667307" y="1142675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D51D10BF-C78F-42E0-99C9-244C3382B5F2}"/>
              </a:ext>
            </a:extLst>
          </p:cNvPr>
          <p:cNvSpPr txBox="1"/>
          <p:nvPr/>
        </p:nvSpPr>
        <p:spPr>
          <a:xfrm>
            <a:off x="996114" y="1433847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55DFA51-6CCC-4B1E-AB3F-B84A399DE550}"/>
              </a:ext>
            </a:extLst>
          </p:cNvPr>
          <p:cNvSpPr txBox="1"/>
          <p:nvPr/>
        </p:nvSpPr>
        <p:spPr>
          <a:xfrm>
            <a:off x="4593953" y="1454943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2DB48455-3401-48F8-9B7A-2DD3C014ACDA}"/>
              </a:ext>
            </a:extLst>
          </p:cNvPr>
          <p:cNvSpPr txBox="1"/>
          <p:nvPr/>
        </p:nvSpPr>
        <p:spPr>
          <a:xfrm>
            <a:off x="4948593" y="1436738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EB395AB-DC8C-41A4-91ED-CCF20141D2DC}"/>
              </a:ext>
            </a:extLst>
          </p:cNvPr>
          <p:cNvSpPr txBox="1"/>
          <p:nvPr/>
        </p:nvSpPr>
        <p:spPr>
          <a:xfrm>
            <a:off x="5278800" y="1456664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C2BEF49-9338-47F6-939F-6A68CC670A1E}"/>
              </a:ext>
            </a:extLst>
          </p:cNvPr>
          <p:cNvSpPr txBox="1"/>
          <p:nvPr/>
        </p:nvSpPr>
        <p:spPr>
          <a:xfrm>
            <a:off x="5595303" y="1461799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C9A1F06-108C-4C4D-97E0-519AD4A55CE8}"/>
              </a:ext>
            </a:extLst>
          </p:cNvPr>
          <p:cNvSpPr txBox="1"/>
          <p:nvPr/>
        </p:nvSpPr>
        <p:spPr>
          <a:xfrm>
            <a:off x="5925674" y="1461281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7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43330864-B2E2-42D3-8B1C-9C04E4D1DA8E}"/>
              </a:ext>
            </a:extLst>
          </p:cNvPr>
          <p:cNvSpPr txBox="1"/>
          <p:nvPr/>
        </p:nvSpPr>
        <p:spPr>
          <a:xfrm>
            <a:off x="6243874" y="1173872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8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98FDA91-8A21-4FAE-9864-9C74A789DD06}"/>
              </a:ext>
            </a:extLst>
          </p:cNvPr>
          <p:cNvSpPr/>
          <p:nvPr/>
        </p:nvSpPr>
        <p:spPr>
          <a:xfrm>
            <a:off x="1088589" y="2558131"/>
            <a:ext cx="328807" cy="294658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ציין מיקום תוכן 10">
            <a:extLst>
              <a:ext uri="{FF2B5EF4-FFF2-40B4-BE49-F238E27FC236}">
                <a16:creationId xmlns:a16="http://schemas.microsoft.com/office/drawing/2014/main" id="{A9C7E469-F591-49CF-9108-9432E6E85C89}"/>
              </a:ext>
            </a:extLst>
          </p:cNvPr>
          <p:cNvSpPr txBox="1">
            <a:spLocks/>
          </p:cNvSpPr>
          <p:nvPr/>
        </p:nvSpPr>
        <p:spPr>
          <a:xfrm>
            <a:off x="6867286" y="1420232"/>
            <a:ext cx="3975777" cy="49192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مكان ذرّة الكالسيوم،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في الترتيب الدوريّ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A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سطر</a:t>
            </a:r>
            <a:r>
              <a:rPr lang="he-IL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ar-SA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r>
              <a:rPr lang="he-IL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5FFB1178-BFD0-4186-AE15-C11C046D1978}"/>
              </a:ext>
            </a:extLst>
          </p:cNvPr>
          <p:cNvSpPr txBox="1">
            <a:spLocks/>
          </p:cNvSpPr>
          <p:nvPr/>
        </p:nvSpPr>
        <p:spPr>
          <a:xfrm>
            <a:off x="405338" y="124625"/>
            <a:ext cx="11161453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علاقة </a:t>
            </a:r>
            <a:r>
              <a:rPr lang="ar-JO" sz="4400" dirty="0">
                <a:latin typeface="Arial" panose="020B0604020202020204" pitchFamily="34" charset="0"/>
                <a:cs typeface="Arial" panose="020B0604020202020204" pitchFamily="34" charset="0"/>
              </a:rPr>
              <a:t>الترتيب الإلكترونيّ </a:t>
            </a:r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r>
              <a:rPr lang="ar-JO" sz="4400" dirty="0">
                <a:latin typeface="Arial" panose="020B0604020202020204" pitchFamily="34" charset="0"/>
                <a:cs typeface="Arial" panose="020B0604020202020204" pitchFamily="34" charset="0"/>
              </a:rPr>
              <a:t>الجدول الدوري للعناصر</a:t>
            </a:r>
          </a:p>
        </p:txBody>
      </p:sp>
    </p:spTree>
    <p:extLst>
      <p:ext uri="{BB962C8B-B14F-4D97-AF65-F5344CB8AC3E}">
        <p14:creationId xmlns:p14="http://schemas.microsoft.com/office/powerpoint/2010/main" val="38997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Periodic table of the elements 2017, illustration">
            <a:extLst>
              <a:ext uri="{FF2B5EF4-FFF2-40B4-BE49-F238E27FC236}">
                <a16:creationId xmlns:a16="http://schemas.microsoft.com/office/drawing/2014/main" id="{BF91BEE0-3452-477E-85E1-BAE3E632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25" r="93375">
                        <a14:foregroundMark x1="90375" y1="29833" x2="90375" y2="29833"/>
                        <a14:foregroundMark x1="91000" y1="35167" x2="91000" y2="35167"/>
                        <a14:foregroundMark x1="90500" y1="39500" x2="90500" y2="39500"/>
                        <a14:foregroundMark x1="90000" y1="42167" x2="89500" y2="45833"/>
                        <a14:foregroundMark x1="89000" y1="47833" x2="88500" y2="50500"/>
                        <a14:foregroundMark x1="87625" y1="53167" x2="87500" y2="54000"/>
                        <a14:foregroundMark x1="85625" y1="76500" x2="85625" y2="76500"/>
                        <a14:foregroundMark x1="85125" y1="76667" x2="85125" y2="76667"/>
                        <a14:foregroundMark x1="76875" y1="76833" x2="70625" y2="77500"/>
                        <a14:foregroundMark x1="65875" y1="77500" x2="64125" y2="77500"/>
                        <a14:foregroundMark x1="60000" y1="76000" x2="58125" y2="75167"/>
                        <a14:foregroundMark x1="51875" y1="73333" x2="48500" y2="72833"/>
                        <a14:foregroundMark x1="41625" y1="71833" x2="41000" y2="71833"/>
                        <a14:foregroundMark x1="36125" y1="72833" x2="35375" y2="74000"/>
                        <a14:foregroundMark x1="35500" y1="78000" x2="36000" y2="78167"/>
                        <a14:foregroundMark x1="41125" y1="78833" x2="43000" y2="78833"/>
                        <a14:foregroundMark x1="50125" y1="78833" x2="53500" y2="78500"/>
                        <a14:foregroundMark x1="58000" y1="76833" x2="61500" y2="76667"/>
                        <a14:foregroundMark x1="70000" y1="75833" x2="74125" y2="76167"/>
                        <a14:foregroundMark x1="81875" y1="77167" x2="83375" y2="77167"/>
                        <a14:foregroundMark x1="86875" y1="77500" x2="87875" y2="77500"/>
                        <a14:foregroundMark x1="91125" y1="77500" x2="91625" y2="77500"/>
                        <a14:foregroundMark x1="91875" y1="77500" x2="90000" y2="78500"/>
                        <a14:foregroundMark x1="84875" y1="79167" x2="81625" y2="79333"/>
                        <a14:foregroundMark x1="71000" y1="80667" x2="71000" y2="80667"/>
                        <a14:foregroundMark x1="30625" y1="77833" x2="30625" y2="77833"/>
                        <a14:foregroundMark x1="93125" y1="25333" x2="93125" y2="25333"/>
                        <a14:foregroundMark x1="93375" y1="31333" x2="93375" y2="31333"/>
                        <a14:foregroundMark x1="7125" y1="45167" x2="7125" y2="45167"/>
                        <a14:foregroundMark x1="7375" y1="37333" x2="7375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" y="717993"/>
            <a:ext cx="6653662" cy="47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698FDA91-8A21-4FAE-9864-9C74A789DD06}"/>
              </a:ext>
            </a:extLst>
          </p:cNvPr>
          <p:cNvSpPr/>
          <p:nvPr/>
        </p:nvSpPr>
        <p:spPr>
          <a:xfrm>
            <a:off x="1088589" y="2558131"/>
            <a:ext cx="328807" cy="294658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ציין מיקום תוכן 10">
            <a:extLst>
              <a:ext uri="{FF2B5EF4-FFF2-40B4-BE49-F238E27FC236}">
                <a16:creationId xmlns:a16="http://schemas.microsoft.com/office/drawing/2014/main" id="{A9C7E469-F591-49CF-9108-9432E6E85C89}"/>
              </a:ext>
            </a:extLst>
          </p:cNvPr>
          <p:cNvSpPr txBox="1">
            <a:spLocks/>
          </p:cNvSpPr>
          <p:nvPr/>
        </p:nvSpPr>
        <p:spPr>
          <a:xfrm>
            <a:off x="6123753" y="1366490"/>
            <a:ext cx="3975777" cy="49192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8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6B2C004-6C3B-4F4F-BE66-829E3917B91A}"/>
              </a:ext>
            </a:extLst>
          </p:cNvPr>
          <p:cNvSpPr/>
          <p:nvPr/>
        </p:nvSpPr>
        <p:spPr>
          <a:xfrm>
            <a:off x="1737591" y="1599392"/>
            <a:ext cx="2605114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Ca: 2 , 8 , 8 ,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2925190A-ED83-40E7-8B12-E05FC4A23645}"/>
              </a:ext>
            </a:extLst>
          </p:cNvPr>
          <p:cNvCxnSpPr>
            <a:cxnSpLocks/>
          </p:cNvCxnSpPr>
          <p:nvPr/>
        </p:nvCxnSpPr>
        <p:spPr>
          <a:xfrm flipH="1">
            <a:off x="1503810" y="2194940"/>
            <a:ext cx="588662" cy="30679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כותרת 1">
            <a:extLst>
              <a:ext uri="{FF2B5EF4-FFF2-40B4-BE49-F238E27FC236}">
                <a16:creationId xmlns:a16="http://schemas.microsoft.com/office/drawing/2014/main" id="{4DD90FE8-54B3-4123-83ED-C8020006BDEB}"/>
              </a:ext>
            </a:extLst>
          </p:cNvPr>
          <p:cNvSpPr txBox="1">
            <a:spLocks/>
          </p:cNvSpPr>
          <p:nvPr/>
        </p:nvSpPr>
        <p:spPr>
          <a:xfrm>
            <a:off x="405338" y="124625"/>
            <a:ext cx="11161453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علاقة </a:t>
            </a:r>
            <a:r>
              <a:rPr lang="ar-JO" sz="4400" dirty="0">
                <a:latin typeface="Arial" panose="020B0604020202020204" pitchFamily="34" charset="0"/>
                <a:cs typeface="Arial" panose="020B0604020202020204" pitchFamily="34" charset="0"/>
              </a:rPr>
              <a:t>الترتيب الإلكترونيّ </a:t>
            </a:r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r>
              <a:rPr lang="ar-JO" sz="4400" dirty="0">
                <a:latin typeface="Arial" panose="020B0604020202020204" pitchFamily="34" charset="0"/>
                <a:cs typeface="Arial" panose="020B0604020202020204" pitchFamily="34" charset="0"/>
              </a:rPr>
              <a:t>الجدول الدوري للعناصر</a:t>
            </a:r>
          </a:p>
        </p:txBody>
      </p:sp>
      <p:sp>
        <p:nvSpPr>
          <p:cNvPr id="33" name="תיבת טקסט 1">
            <a:extLst>
              <a:ext uri="{FF2B5EF4-FFF2-40B4-BE49-F238E27FC236}">
                <a16:creationId xmlns:a16="http://schemas.microsoft.com/office/drawing/2014/main" id="{5BD6253B-7F1E-409E-8AB0-2CA1AE4A8B41}"/>
              </a:ext>
            </a:extLst>
          </p:cNvPr>
          <p:cNvSpPr txBox="1"/>
          <p:nvPr/>
        </p:nvSpPr>
        <p:spPr>
          <a:xfrm>
            <a:off x="113981" y="1634873"/>
            <a:ext cx="61427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1</a:t>
            </a:r>
          </a:p>
        </p:txBody>
      </p:sp>
      <p:sp>
        <p:nvSpPr>
          <p:cNvPr id="34" name="תיבת טקסט 10">
            <a:extLst>
              <a:ext uri="{FF2B5EF4-FFF2-40B4-BE49-F238E27FC236}">
                <a16:creationId xmlns:a16="http://schemas.microsoft.com/office/drawing/2014/main" id="{AEBF7AE8-D4F7-4CD5-A9D7-943DA2E90ED3}"/>
              </a:ext>
            </a:extLst>
          </p:cNvPr>
          <p:cNvSpPr txBox="1"/>
          <p:nvPr/>
        </p:nvSpPr>
        <p:spPr>
          <a:xfrm>
            <a:off x="113981" y="1924423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2</a:t>
            </a:r>
          </a:p>
        </p:txBody>
      </p:sp>
      <p:sp>
        <p:nvSpPr>
          <p:cNvPr id="35" name="תיבת טקסט 11">
            <a:extLst>
              <a:ext uri="{FF2B5EF4-FFF2-40B4-BE49-F238E27FC236}">
                <a16:creationId xmlns:a16="http://schemas.microsoft.com/office/drawing/2014/main" id="{DA563FC3-2E45-4225-9346-955D2F8C6B04}"/>
              </a:ext>
            </a:extLst>
          </p:cNvPr>
          <p:cNvSpPr txBox="1"/>
          <p:nvPr/>
        </p:nvSpPr>
        <p:spPr>
          <a:xfrm>
            <a:off x="113982" y="2248461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3</a:t>
            </a:r>
          </a:p>
        </p:txBody>
      </p:sp>
      <p:sp>
        <p:nvSpPr>
          <p:cNvPr id="36" name="תיבת טקסט 14">
            <a:extLst>
              <a:ext uri="{FF2B5EF4-FFF2-40B4-BE49-F238E27FC236}">
                <a16:creationId xmlns:a16="http://schemas.microsoft.com/office/drawing/2014/main" id="{03B7B269-FC5D-474A-B8B3-2EE5195F0B95}"/>
              </a:ext>
            </a:extLst>
          </p:cNvPr>
          <p:cNvSpPr txBox="1"/>
          <p:nvPr/>
        </p:nvSpPr>
        <p:spPr>
          <a:xfrm>
            <a:off x="126899" y="2886594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5</a:t>
            </a:r>
          </a:p>
        </p:txBody>
      </p:sp>
      <p:sp>
        <p:nvSpPr>
          <p:cNvPr id="37" name="תיבת טקסט 15">
            <a:extLst>
              <a:ext uri="{FF2B5EF4-FFF2-40B4-BE49-F238E27FC236}">
                <a16:creationId xmlns:a16="http://schemas.microsoft.com/office/drawing/2014/main" id="{DA703687-56B7-4233-AB6F-BE49B0F5FC1E}"/>
              </a:ext>
            </a:extLst>
          </p:cNvPr>
          <p:cNvSpPr txBox="1"/>
          <p:nvPr/>
        </p:nvSpPr>
        <p:spPr>
          <a:xfrm>
            <a:off x="126899" y="3193388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6</a:t>
            </a:r>
          </a:p>
        </p:txBody>
      </p:sp>
      <p:sp>
        <p:nvSpPr>
          <p:cNvPr id="38" name="תיבת טקסט 16">
            <a:extLst>
              <a:ext uri="{FF2B5EF4-FFF2-40B4-BE49-F238E27FC236}">
                <a16:creationId xmlns:a16="http://schemas.microsoft.com/office/drawing/2014/main" id="{D0DBFCF0-778F-4019-B693-C86A5348F23C}"/>
              </a:ext>
            </a:extLst>
          </p:cNvPr>
          <p:cNvSpPr txBox="1"/>
          <p:nvPr/>
        </p:nvSpPr>
        <p:spPr>
          <a:xfrm>
            <a:off x="126899" y="3475639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7</a:t>
            </a:r>
          </a:p>
        </p:txBody>
      </p:sp>
      <p:sp>
        <p:nvSpPr>
          <p:cNvPr id="39" name="תיבת טקסט 17">
            <a:extLst>
              <a:ext uri="{FF2B5EF4-FFF2-40B4-BE49-F238E27FC236}">
                <a16:creationId xmlns:a16="http://schemas.microsoft.com/office/drawing/2014/main" id="{3CCB5A41-8C53-4842-9242-F99C2A34CC5A}"/>
              </a:ext>
            </a:extLst>
          </p:cNvPr>
          <p:cNvSpPr txBox="1"/>
          <p:nvPr/>
        </p:nvSpPr>
        <p:spPr>
          <a:xfrm>
            <a:off x="667307" y="1142675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40" name="תיבת טקסט 21">
            <a:extLst>
              <a:ext uri="{FF2B5EF4-FFF2-40B4-BE49-F238E27FC236}">
                <a16:creationId xmlns:a16="http://schemas.microsoft.com/office/drawing/2014/main" id="{B00B87AB-E28F-4BD9-8BB2-F64DACE4BEA7}"/>
              </a:ext>
            </a:extLst>
          </p:cNvPr>
          <p:cNvSpPr txBox="1"/>
          <p:nvPr/>
        </p:nvSpPr>
        <p:spPr>
          <a:xfrm>
            <a:off x="996114" y="1433847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41" name="תיבת טקסט 22">
            <a:extLst>
              <a:ext uri="{FF2B5EF4-FFF2-40B4-BE49-F238E27FC236}">
                <a16:creationId xmlns:a16="http://schemas.microsoft.com/office/drawing/2014/main" id="{E8ECABDA-8A7A-4E0F-B38E-6529EA63AA57}"/>
              </a:ext>
            </a:extLst>
          </p:cNvPr>
          <p:cNvSpPr txBox="1"/>
          <p:nvPr/>
        </p:nvSpPr>
        <p:spPr>
          <a:xfrm>
            <a:off x="4593953" y="1454943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42" name="תיבת טקסט 23">
            <a:extLst>
              <a:ext uri="{FF2B5EF4-FFF2-40B4-BE49-F238E27FC236}">
                <a16:creationId xmlns:a16="http://schemas.microsoft.com/office/drawing/2014/main" id="{7F611251-682E-47CA-9D50-FD50B9FFEC18}"/>
              </a:ext>
            </a:extLst>
          </p:cNvPr>
          <p:cNvSpPr txBox="1"/>
          <p:nvPr/>
        </p:nvSpPr>
        <p:spPr>
          <a:xfrm>
            <a:off x="4948593" y="1436738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43" name="תיבת טקסט 25">
            <a:extLst>
              <a:ext uri="{FF2B5EF4-FFF2-40B4-BE49-F238E27FC236}">
                <a16:creationId xmlns:a16="http://schemas.microsoft.com/office/drawing/2014/main" id="{2087D82E-F6AB-4F4E-BBD8-F0E0E303B4D9}"/>
              </a:ext>
            </a:extLst>
          </p:cNvPr>
          <p:cNvSpPr txBox="1"/>
          <p:nvPr/>
        </p:nvSpPr>
        <p:spPr>
          <a:xfrm>
            <a:off x="5595303" y="1461799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44" name="תיבת טקסט 26">
            <a:extLst>
              <a:ext uri="{FF2B5EF4-FFF2-40B4-BE49-F238E27FC236}">
                <a16:creationId xmlns:a16="http://schemas.microsoft.com/office/drawing/2014/main" id="{05FF988E-DB85-422C-86C2-CD5D04628F15}"/>
              </a:ext>
            </a:extLst>
          </p:cNvPr>
          <p:cNvSpPr txBox="1"/>
          <p:nvPr/>
        </p:nvSpPr>
        <p:spPr>
          <a:xfrm>
            <a:off x="5925674" y="1461281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7</a:t>
            </a:r>
          </a:p>
        </p:txBody>
      </p:sp>
      <p:sp>
        <p:nvSpPr>
          <p:cNvPr id="45" name="תיבת טקסט 27">
            <a:extLst>
              <a:ext uri="{FF2B5EF4-FFF2-40B4-BE49-F238E27FC236}">
                <a16:creationId xmlns:a16="http://schemas.microsoft.com/office/drawing/2014/main" id="{0E402C9D-53FE-4910-B2FF-264D470A0D92}"/>
              </a:ext>
            </a:extLst>
          </p:cNvPr>
          <p:cNvSpPr txBox="1"/>
          <p:nvPr/>
        </p:nvSpPr>
        <p:spPr>
          <a:xfrm>
            <a:off x="6187044" y="1173871"/>
            <a:ext cx="6031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8</a:t>
            </a:r>
          </a:p>
        </p:txBody>
      </p:sp>
      <p:sp>
        <p:nvSpPr>
          <p:cNvPr id="46" name="תיבת טקסט 12">
            <a:extLst>
              <a:ext uri="{FF2B5EF4-FFF2-40B4-BE49-F238E27FC236}">
                <a16:creationId xmlns:a16="http://schemas.microsoft.com/office/drawing/2014/main" id="{33E26884-0C8D-47B2-A716-F0AFD528B1C6}"/>
              </a:ext>
            </a:extLst>
          </p:cNvPr>
          <p:cNvSpPr txBox="1"/>
          <p:nvPr/>
        </p:nvSpPr>
        <p:spPr>
          <a:xfrm>
            <a:off x="113982" y="2543119"/>
            <a:ext cx="6142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4</a:t>
            </a:r>
          </a:p>
        </p:txBody>
      </p:sp>
      <p:sp>
        <p:nvSpPr>
          <p:cNvPr id="47" name="תיבת טקסט 24">
            <a:extLst>
              <a:ext uri="{FF2B5EF4-FFF2-40B4-BE49-F238E27FC236}">
                <a16:creationId xmlns:a16="http://schemas.microsoft.com/office/drawing/2014/main" id="{EC90AE5E-ED44-433D-8443-340B53E2EC93}"/>
              </a:ext>
            </a:extLst>
          </p:cNvPr>
          <p:cNvSpPr txBox="1"/>
          <p:nvPr/>
        </p:nvSpPr>
        <p:spPr>
          <a:xfrm>
            <a:off x="5278800" y="1456664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9E8A16-5408-4FB1-8FE1-CD154E4B21EF}"/>
              </a:ext>
            </a:extLst>
          </p:cNvPr>
          <p:cNvSpPr/>
          <p:nvPr/>
        </p:nvSpPr>
        <p:spPr>
          <a:xfrm>
            <a:off x="3020248" y="4695256"/>
            <a:ext cx="6096000" cy="12224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</a:rPr>
              <a:t>سطر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4 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cs typeface="Arial" panose="020B0604020202020204" pitchFamily="34" charset="0"/>
                <a:sym typeface="Wingdings" panose="05000000000000000000" pitchFamily="2" charset="2"/>
              </a:rPr>
              <a:t> 4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sym typeface="Wingdings" panose="05000000000000000000" pitchFamily="2" charset="2"/>
              </a:rPr>
              <a:t>مُستويات طاقة مُعبّئة بالإلكترونات</a:t>
            </a:r>
            <a:endParaRPr lang="he-IL" sz="2400" dirty="0">
              <a:solidFill>
                <a:srgbClr val="002060"/>
              </a:solidFill>
              <a:highlight>
                <a:srgbClr val="00FFFF"/>
              </a:highlight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ar-SA" sz="2400" dirty="0">
                <a:solidFill>
                  <a:srgbClr val="00206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عمود</a:t>
            </a:r>
            <a:r>
              <a:rPr lang="he-IL" sz="24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  <a:sym typeface="Wingdings" panose="05000000000000000000" pitchFamily="2" charset="2"/>
              </a:rPr>
              <a:t> 2  2 </a:t>
            </a:r>
            <a:r>
              <a:rPr lang="ar-SA" sz="2400" dirty="0">
                <a:solidFill>
                  <a:srgbClr val="00206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إلكترونات تكافؤ</a:t>
            </a:r>
            <a:endParaRPr lang="he-IL" b="1" dirty="0">
              <a:solidFill>
                <a:srgbClr val="002060"/>
              </a:solidFill>
              <a:highlight>
                <a:srgbClr val="00FFFF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39990" y="1685815"/>
            <a:ext cx="12187451" cy="1260000"/>
          </a:xfrm>
        </p:spPr>
        <p:txBody>
          <a:bodyPr/>
          <a:lstStyle/>
          <a:p>
            <a:r>
              <a:rPr lang="ar-JO" sz="4800" dirty="0">
                <a:cs typeface="+mn-cs"/>
              </a:rPr>
              <a:t>ترتيب الإلكترونات بالذرّة</a:t>
            </a:r>
            <a:br>
              <a:rPr lang="ar-JO" sz="4800" dirty="0">
                <a:cs typeface="+mn-cs"/>
              </a:rPr>
            </a:br>
            <a:r>
              <a:rPr lang="ar-JO" sz="4800" dirty="0">
                <a:cs typeface="+mn-cs"/>
              </a:rPr>
              <a:t> التمثيل الإلكترونيّ للذرّات والأيونات البسيطة </a:t>
            </a:r>
            <a:endParaRPr lang="he-IL" sz="4000" dirty="0">
              <a:cs typeface="+mn-cs"/>
            </a:endParaRPr>
          </a:p>
        </p:txBody>
      </p:sp>
      <p:sp>
        <p:nvSpPr>
          <p:cNvPr id="6" name="כותרת משנה 6">
            <a:extLst>
              <a:ext uri="{FF2B5EF4-FFF2-40B4-BE49-F238E27FC236}">
                <a16:creationId xmlns:a16="http://schemas.microsoft.com/office/drawing/2014/main" id="{9AF173EA-FD5A-428F-BB1F-7EAD8D3EF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548" y="3077177"/>
            <a:ext cx="10872000" cy="703645"/>
          </a:xfrm>
        </p:spPr>
        <p:txBody>
          <a:bodyPr/>
          <a:lstStyle/>
          <a:p>
            <a:r>
              <a:rPr lang="ar-JO" sz="3600" dirty="0">
                <a:cs typeface="+mn-cs"/>
                <a:sym typeface="Varela Round"/>
              </a:rPr>
              <a:t>كيمياء </a:t>
            </a:r>
            <a:r>
              <a:rPr lang="ar-SA" sz="3600" dirty="0">
                <a:cs typeface="+mn-cs"/>
                <a:sym typeface="Varela Round"/>
              </a:rPr>
              <a:t>الصفّ</a:t>
            </a:r>
            <a:r>
              <a:rPr lang="ar-JO" sz="3600" dirty="0">
                <a:cs typeface="+mn-cs"/>
                <a:sym typeface="Varela Round"/>
              </a:rPr>
              <a:t> العاشر- الثاني عشر</a:t>
            </a:r>
            <a:endParaRPr lang="he-IL" sz="3600" dirty="0">
              <a:cs typeface="+mn-cs"/>
              <a:sym typeface="Varela Round"/>
            </a:endParaRPr>
          </a:p>
        </p:txBody>
      </p:sp>
      <p:sp>
        <p:nvSpPr>
          <p:cNvPr id="8" name="מציין מיקום תוכן 3">
            <a:extLst>
              <a:ext uri="{FF2B5EF4-FFF2-40B4-BE49-F238E27FC236}">
                <a16:creationId xmlns:a16="http://schemas.microsoft.com/office/drawing/2014/main" id="{72891372-E377-44DA-8177-D9EB8150381F}"/>
              </a:ext>
            </a:extLst>
          </p:cNvPr>
          <p:cNvSpPr txBox="1">
            <a:spLocks/>
          </p:cNvSpPr>
          <p:nvPr/>
        </p:nvSpPr>
        <p:spPr>
          <a:xfrm>
            <a:off x="4291594" y="3780822"/>
            <a:ext cx="4061361" cy="72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800" b="1" dirty="0">
                <a:solidFill>
                  <a:srgbClr val="002060"/>
                </a:solidFill>
                <a:latin typeface="Arial" panose="020B0604020202020204" pitchFamily="34" charset="0"/>
                <a:sym typeface="Varela Round"/>
              </a:rPr>
              <a:t>ا</a:t>
            </a:r>
            <a:r>
              <a:rPr lang="ar-JO" sz="2800" b="1" dirty="0">
                <a:solidFill>
                  <a:srgbClr val="002060"/>
                </a:solidFill>
                <a:latin typeface="Arial" panose="020B0604020202020204" pitchFamily="34" charset="0"/>
                <a:sym typeface="Varela Round"/>
              </a:rPr>
              <a:t>لمعلمة تحرير شربيني</a:t>
            </a:r>
            <a:endParaRPr lang="he-IL" sz="2800" b="1" dirty="0">
              <a:solidFill>
                <a:srgbClr val="002060"/>
              </a:solidFill>
              <a:latin typeface="Arial" panose="020B0604020202020204" pitchFamily="34" charset="0"/>
              <a:sym typeface="Varela Round"/>
            </a:endParaRPr>
          </a:p>
        </p:txBody>
      </p:sp>
      <p:sp>
        <p:nvSpPr>
          <p:cNvPr id="7" name="כותרת 4">
            <a:extLst>
              <a:ext uri="{FF2B5EF4-FFF2-40B4-BE49-F238E27FC236}">
                <a16:creationId xmlns:a16="http://schemas.microsoft.com/office/drawing/2014/main" id="{186D3CB3-196A-4E26-A44C-DDD86739ADFC}"/>
              </a:ext>
            </a:extLst>
          </p:cNvPr>
          <p:cNvSpPr txBox="1">
            <a:spLocks/>
          </p:cNvSpPr>
          <p:nvPr/>
        </p:nvSpPr>
        <p:spPr>
          <a:xfrm>
            <a:off x="139989" y="4185333"/>
            <a:ext cx="12187451" cy="1260000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הערכות אלקטרונים באטום، יונים </a:t>
            </a:r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ונוסחת ייצוג אלקטרונית של אטומים ויונים חד אטומים</a:t>
            </a:r>
          </a:p>
        </p:txBody>
      </p:sp>
    </p:spTree>
    <p:extLst>
      <p:ext uri="{BB962C8B-B14F-4D97-AF65-F5344CB8AC3E}">
        <p14:creationId xmlns:p14="http://schemas.microsoft.com/office/powerpoint/2010/main" val="872734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6000" y="76391"/>
            <a:ext cx="11160000" cy="720000"/>
          </a:xfrm>
        </p:spPr>
        <p:txBody>
          <a:bodyPr/>
          <a:lstStyle/>
          <a:p>
            <a:r>
              <a:rPr lang="ar-SA" dirty="0"/>
              <a:t>مبنى الذرّة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66900" y="720135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dirty="0"/>
              <a:t>علاقة الترتيب الإلكترونيّ بالترتيب الدوري للعناصر</a:t>
            </a:r>
            <a:endParaRPr lang="he-IL" dirty="0"/>
          </a:p>
        </p:txBody>
      </p:sp>
      <p:sp>
        <p:nvSpPr>
          <p:cNvPr id="29" name="מציין מיקום תוכן 10">
            <a:extLst>
              <a:ext uri="{FF2B5EF4-FFF2-40B4-BE49-F238E27FC236}">
                <a16:creationId xmlns:a16="http://schemas.microsoft.com/office/drawing/2014/main" id="{A9C7E469-F591-49CF-9108-9432E6E85C89}"/>
              </a:ext>
            </a:extLst>
          </p:cNvPr>
          <p:cNvSpPr txBox="1">
            <a:spLocks/>
          </p:cNvSpPr>
          <p:nvPr/>
        </p:nvSpPr>
        <p:spPr>
          <a:xfrm>
            <a:off x="6123753" y="1366490"/>
            <a:ext cx="3975777" cy="49192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8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4F56B45-CB38-4F3A-9E70-945AA668A6F7}"/>
              </a:ext>
            </a:extLst>
          </p:cNvPr>
          <p:cNvSpPr/>
          <p:nvPr/>
        </p:nvSpPr>
        <p:spPr>
          <a:xfrm>
            <a:off x="1247118" y="4745192"/>
            <a:ext cx="9443803" cy="114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رقم السطر </a:t>
            </a:r>
            <a:r>
              <a:rPr lang="he-IL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he-IL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عدد مُستويات الطاقة المُعبّئة بالإلكترونات في الذرّة</a:t>
            </a:r>
            <a:endParaRPr lang="he-IL" sz="24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رقم العمود </a:t>
            </a:r>
            <a:r>
              <a:rPr lang="he-IL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ar-SA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عدد إلكترونات التكافؤ</a:t>
            </a:r>
            <a:endParaRPr lang="he-IL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Periodic table of the elements 2017, illustration">
            <a:extLst>
              <a:ext uri="{FF2B5EF4-FFF2-40B4-BE49-F238E27FC236}">
                <a16:creationId xmlns:a16="http://schemas.microsoft.com/office/drawing/2014/main" id="{DE70D6F4-E34A-4638-965A-1273C104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25" r="93375">
                        <a14:foregroundMark x1="90375" y1="29833" x2="90375" y2="29833"/>
                        <a14:foregroundMark x1="91000" y1="35167" x2="91000" y2="35167"/>
                        <a14:foregroundMark x1="90500" y1="39500" x2="90500" y2="39500"/>
                        <a14:foregroundMark x1="90000" y1="42167" x2="89500" y2="45833"/>
                        <a14:foregroundMark x1="89000" y1="47833" x2="88500" y2="50500"/>
                        <a14:foregroundMark x1="87625" y1="53167" x2="87500" y2="54000"/>
                        <a14:foregroundMark x1="85625" y1="76500" x2="85625" y2="76500"/>
                        <a14:foregroundMark x1="85125" y1="76667" x2="85125" y2="76667"/>
                        <a14:foregroundMark x1="76875" y1="76833" x2="70625" y2="77500"/>
                        <a14:foregroundMark x1="65875" y1="77500" x2="64125" y2="77500"/>
                        <a14:foregroundMark x1="60000" y1="76000" x2="58125" y2="75167"/>
                        <a14:foregroundMark x1="51875" y1="73333" x2="48500" y2="72833"/>
                        <a14:foregroundMark x1="41625" y1="71833" x2="41000" y2="71833"/>
                        <a14:foregroundMark x1="36125" y1="72833" x2="35375" y2="74000"/>
                        <a14:foregroundMark x1="35500" y1="78000" x2="36000" y2="78167"/>
                        <a14:foregroundMark x1="41125" y1="78833" x2="43000" y2="78833"/>
                        <a14:foregroundMark x1="50125" y1="78833" x2="53500" y2="78500"/>
                        <a14:foregroundMark x1="58000" y1="76833" x2="61500" y2="76667"/>
                        <a14:foregroundMark x1="70000" y1="75833" x2="74125" y2="76167"/>
                        <a14:foregroundMark x1="81875" y1="77167" x2="83375" y2="77167"/>
                        <a14:foregroundMark x1="86875" y1="77500" x2="87875" y2="77500"/>
                        <a14:foregroundMark x1="91125" y1="77500" x2="91625" y2="77500"/>
                        <a14:foregroundMark x1="91875" y1="77500" x2="90000" y2="78500"/>
                        <a14:foregroundMark x1="84875" y1="79167" x2="81625" y2="79333"/>
                        <a14:foregroundMark x1="71000" y1="80667" x2="71000" y2="80667"/>
                        <a14:foregroundMark x1="30625" y1="77833" x2="30625" y2="77833"/>
                        <a14:foregroundMark x1="93125" y1="25333" x2="93125" y2="25333"/>
                        <a14:foregroundMark x1="93375" y1="31333" x2="93375" y2="31333"/>
                        <a14:foregroundMark x1="7125" y1="45167" x2="7125" y2="45167"/>
                        <a14:foregroundMark x1="7375" y1="37333" x2="7375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" y="717993"/>
            <a:ext cx="6653662" cy="47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תיבת טקסט 1">
            <a:extLst>
              <a:ext uri="{FF2B5EF4-FFF2-40B4-BE49-F238E27FC236}">
                <a16:creationId xmlns:a16="http://schemas.microsoft.com/office/drawing/2014/main" id="{1DB1045C-9C24-43F4-B95E-32F3A17C8050}"/>
              </a:ext>
            </a:extLst>
          </p:cNvPr>
          <p:cNvSpPr txBox="1"/>
          <p:nvPr/>
        </p:nvSpPr>
        <p:spPr>
          <a:xfrm>
            <a:off x="-67981" y="1614373"/>
            <a:ext cx="79623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1</a:t>
            </a:r>
          </a:p>
        </p:txBody>
      </p:sp>
      <p:sp>
        <p:nvSpPr>
          <p:cNvPr id="32" name="תיבת טקסט 10">
            <a:extLst>
              <a:ext uri="{FF2B5EF4-FFF2-40B4-BE49-F238E27FC236}">
                <a16:creationId xmlns:a16="http://schemas.microsoft.com/office/drawing/2014/main" id="{F830BE40-A7EE-4536-8808-8525780E2C19}"/>
              </a:ext>
            </a:extLst>
          </p:cNvPr>
          <p:cNvSpPr txBox="1"/>
          <p:nvPr/>
        </p:nvSpPr>
        <p:spPr>
          <a:xfrm>
            <a:off x="-67981" y="1903923"/>
            <a:ext cx="7962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2</a:t>
            </a:r>
          </a:p>
        </p:txBody>
      </p:sp>
      <p:sp>
        <p:nvSpPr>
          <p:cNvPr id="33" name="תיבת טקסט 11">
            <a:extLst>
              <a:ext uri="{FF2B5EF4-FFF2-40B4-BE49-F238E27FC236}">
                <a16:creationId xmlns:a16="http://schemas.microsoft.com/office/drawing/2014/main" id="{B7AD4323-B9FC-43B5-8479-96FEDE0CC9A7}"/>
              </a:ext>
            </a:extLst>
          </p:cNvPr>
          <p:cNvSpPr txBox="1"/>
          <p:nvPr/>
        </p:nvSpPr>
        <p:spPr>
          <a:xfrm>
            <a:off x="-67980" y="2228541"/>
            <a:ext cx="7962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3</a:t>
            </a:r>
          </a:p>
        </p:txBody>
      </p:sp>
      <p:sp>
        <p:nvSpPr>
          <p:cNvPr id="34" name="תיבת טקסט 15">
            <a:extLst>
              <a:ext uri="{FF2B5EF4-FFF2-40B4-BE49-F238E27FC236}">
                <a16:creationId xmlns:a16="http://schemas.microsoft.com/office/drawing/2014/main" id="{C57CA3A3-389A-4C04-8F11-EF413774DFC1}"/>
              </a:ext>
            </a:extLst>
          </p:cNvPr>
          <p:cNvSpPr txBox="1"/>
          <p:nvPr/>
        </p:nvSpPr>
        <p:spPr>
          <a:xfrm>
            <a:off x="126899" y="3193388"/>
            <a:ext cx="6142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6</a:t>
            </a:r>
          </a:p>
        </p:txBody>
      </p:sp>
      <p:sp>
        <p:nvSpPr>
          <p:cNvPr id="35" name="תיבת טקסט 16">
            <a:extLst>
              <a:ext uri="{FF2B5EF4-FFF2-40B4-BE49-F238E27FC236}">
                <a16:creationId xmlns:a16="http://schemas.microsoft.com/office/drawing/2014/main" id="{39CEF6AD-3DE5-4C2E-B7FF-8766CA5FEBA6}"/>
              </a:ext>
            </a:extLst>
          </p:cNvPr>
          <p:cNvSpPr txBox="1"/>
          <p:nvPr/>
        </p:nvSpPr>
        <p:spPr>
          <a:xfrm>
            <a:off x="-55063" y="3503219"/>
            <a:ext cx="7962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7</a:t>
            </a:r>
          </a:p>
        </p:txBody>
      </p:sp>
      <p:sp>
        <p:nvSpPr>
          <p:cNvPr id="36" name="תיבת טקסט 17">
            <a:extLst>
              <a:ext uri="{FF2B5EF4-FFF2-40B4-BE49-F238E27FC236}">
                <a16:creationId xmlns:a16="http://schemas.microsoft.com/office/drawing/2014/main" id="{7CD907B0-42AE-49C6-BFB5-B40B83259468}"/>
              </a:ext>
            </a:extLst>
          </p:cNvPr>
          <p:cNvSpPr txBox="1"/>
          <p:nvPr/>
        </p:nvSpPr>
        <p:spPr>
          <a:xfrm>
            <a:off x="667307" y="1142675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37" name="תיבת טקסט 21">
            <a:extLst>
              <a:ext uri="{FF2B5EF4-FFF2-40B4-BE49-F238E27FC236}">
                <a16:creationId xmlns:a16="http://schemas.microsoft.com/office/drawing/2014/main" id="{05C2821F-FCAF-4214-924D-127D8A64743A}"/>
              </a:ext>
            </a:extLst>
          </p:cNvPr>
          <p:cNvSpPr txBox="1"/>
          <p:nvPr/>
        </p:nvSpPr>
        <p:spPr>
          <a:xfrm>
            <a:off x="996114" y="1433847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38" name="תיבת טקסט 22">
            <a:extLst>
              <a:ext uri="{FF2B5EF4-FFF2-40B4-BE49-F238E27FC236}">
                <a16:creationId xmlns:a16="http://schemas.microsoft.com/office/drawing/2014/main" id="{20C18113-2BD4-439F-A3FA-8FF612F731E4}"/>
              </a:ext>
            </a:extLst>
          </p:cNvPr>
          <p:cNvSpPr txBox="1"/>
          <p:nvPr/>
        </p:nvSpPr>
        <p:spPr>
          <a:xfrm>
            <a:off x="4593953" y="1454943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39" name="תיבת טקסט 23">
            <a:extLst>
              <a:ext uri="{FF2B5EF4-FFF2-40B4-BE49-F238E27FC236}">
                <a16:creationId xmlns:a16="http://schemas.microsoft.com/office/drawing/2014/main" id="{814E8024-C095-4D76-A7B6-D6BE28AB75C5}"/>
              </a:ext>
            </a:extLst>
          </p:cNvPr>
          <p:cNvSpPr txBox="1"/>
          <p:nvPr/>
        </p:nvSpPr>
        <p:spPr>
          <a:xfrm>
            <a:off x="4948593" y="1436738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40" name="תיבת טקסט 25">
            <a:extLst>
              <a:ext uri="{FF2B5EF4-FFF2-40B4-BE49-F238E27FC236}">
                <a16:creationId xmlns:a16="http://schemas.microsoft.com/office/drawing/2014/main" id="{B190252D-C516-4685-9AAD-1C711167AEF0}"/>
              </a:ext>
            </a:extLst>
          </p:cNvPr>
          <p:cNvSpPr txBox="1"/>
          <p:nvPr/>
        </p:nvSpPr>
        <p:spPr>
          <a:xfrm>
            <a:off x="5595303" y="1461799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41" name="תיבת טקסט 26">
            <a:extLst>
              <a:ext uri="{FF2B5EF4-FFF2-40B4-BE49-F238E27FC236}">
                <a16:creationId xmlns:a16="http://schemas.microsoft.com/office/drawing/2014/main" id="{22B8890F-2D00-405A-804F-92340E40568B}"/>
              </a:ext>
            </a:extLst>
          </p:cNvPr>
          <p:cNvSpPr txBox="1"/>
          <p:nvPr/>
        </p:nvSpPr>
        <p:spPr>
          <a:xfrm>
            <a:off x="5925674" y="1461281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7</a:t>
            </a:r>
          </a:p>
        </p:txBody>
      </p:sp>
      <p:sp>
        <p:nvSpPr>
          <p:cNvPr id="42" name="תיבת טקסט 27">
            <a:extLst>
              <a:ext uri="{FF2B5EF4-FFF2-40B4-BE49-F238E27FC236}">
                <a16:creationId xmlns:a16="http://schemas.microsoft.com/office/drawing/2014/main" id="{8C8A4F84-BBE1-4E6D-9198-36061D685E3E}"/>
              </a:ext>
            </a:extLst>
          </p:cNvPr>
          <p:cNvSpPr txBox="1"/>
          <p:nvPr/>
        </p:nvSpPr>
        <p:spPr>
          <a:xfrm>
            <a:off x="6210794" y="1173871"/>
            <a:ext cx="6031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8</a:t>
            </a:r>
          </a:p>
        </p:txBody>
      </p:sp>
      <p:sp>
        <p:nvSpPr>
          <p:cNvPr id="43" name="תיבת טקסט 12">
            <a:extLst>
              <a:ext uri="{FF2B5EF4-FFF2-40B4-BE49-F238E27FC236}">
                <a16:creationId xmlns:a16="http://schemas.microsoft.com/office/drawing/2014/main" id="{569F9826-3986-47CB-A9AB-D0A18CE1A3ED}"/>
              </a:ext>
            </a:extLst>
          </p:cNvPr>
          <p:cNvSpPr txBox="1"/>
          <p:nvPr/>
        </p:nvSpPr>
        <p:spPr>
          <a:xfrm>
            <a:off x="113982" y="2554994"/>
            <a:ext cx="6142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4</a:t>
            </a:r>
          </a:p>
        </p:txBody>
      </p:sp>
      <p:sp>
        <p:nvSpPr>
          <p:cNvPr id="44" name="תיבת טקסט 24">
            <a:extLst>
              <a:ext uri="{FF2B5EF4-FFF2-40B4-BE49-F238E27FC236}">
                <a16:creationId xmlns:a16="http://schemas.microsoft.com/office/drawing/2014/main" id="{CDFC5763-6AC5-4B41-AFE2-758B3BB52400}"/>
              </a:ext>
            </a:extLst>
          </p:cNvPr>
          <p:cNvSpPr txBox="1"/>
          <p:nvPr/>
        </p:nvSpPr>
        <p:spPr>
          <a:xfrm>
            <a:off x="5278800" y="1456664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highlight>
                  <a:srgbClr val="FFFF00"/>
                </a:highlight>
              </a:rPr>
              <a:t>عمود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he-IL" sz="1400" b="1" dirty="0"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45" name="תיבת טקסט 14">
            <a:extLst>
              <a:ext uri="{FF2B5EF4-FFF2-40B4-BE49-F238E27FC236}">
                <a16:creationId xmlns:a16="http://schemas.microsoft.com/office/drawing/2014/main" id="{046430DF-0716-44B6-AC51-7C76BD75BE14}"/>
              </a:ext>
            </a:extLst>
          </p:cNvPr>
          <p:cNvSpPr txBox="1"/>
          <p:nvPr/>
        </p:nvSpPr>
        <p:spPr>
          <a:xfrm>
            <a:off x="-55063" y="2866674"/>
            <a:ext cx="7962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highlight>
                  <a:srgbClr val="00FFFF"/>
                </a:highlight>
              </a:rPr>
              <a:t>سطر</a:t>
            </a:r>
            <a:r>
              <a:rPr lang="he-IL" sz="1400" b="1" dirty="0">
                <a:highlight>
                  <a:srgbClr val="00FFFF"/>
                </a:highligh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7793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95" y="1742461"/>
            <a:ext cx="12542293" cy="126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sz="5400" dirty="0">
                <a:latin typeface="Arial" panose="020B0604020202020204" pitchFamily="34" charset="0"/>
                <a:cs typeface="Arial" panose="020B0604020202020204" pitchFamily="34" charset="0"/>
              </a:rPr>
              <a:t>وال</a:t>
            </a:r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آ</a:t>
            </a:r>
            <a:r>
              <a:rPr lang="ar-JO" sz="5400" dirty="0">
                <a:latin typeface="Arial" panose="020B0604020202020204" pitchFamily="34" charset="0"/>
                <a:cs typeface="Arial" panose="020B0604020202020204" pitchFamily="34" charset="0"/>
              </a:rPr>
              <a:t>ن استراحة قصيرة للتمر</a:t>
            </a:r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ُّ</a:t>
            </a:r>
            <a:r>
              <a:rPr lang="ar-JO" sz="5400" dirty="0">
                <a:latin typeface="Arial" panose="020B0604020202020204" pitchFamily="34" charset="0"/>
                <a:cs typeface="Arial" panose="020B0604020202020204" pitchFamily="34" charset="0"/>
              </a:rPr>
              <a:t>ن </a:t>
            </a:r>
            <a:br>
              <a:rPr lang="en-US" sz="5400" dirty="0"/>
            </a:br>
            <a:r>
              <a:rPr lang="ar-JO" sz="5400" dirty="0"/>
              <a:t>ترتيب الإلكترونات </a:t>
            </a:r>
            <a:r>
              <a:rPr lang="ar-SA" sz="5400" dirty="0"/>
              <a:t>في </a:t>
            </a:r>
            <a:r>
              <a:rPr lang="ar-JO" sz="5400" dirty="0"/>
              <a:t>الذرّة</a:t>
            </a:r>
            <a:endParaRPr lang="he-IL" sz="5400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911" y="3634722"/>
            <a:ext cx="10872000" cy="1211476"/>
          </a:xfrm>
        </p:spPr>
        <p:txBody>
          <a:bodyPr/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عليك 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مسِح الـ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QR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الذي أمامك للدخول 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إلى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 التمارين.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  <a:sym typeface="Varela Round"/>
            </a:endParaRPr>
          </a:p>
          <a:p>
            <a:endParaRPr lang="he-IL" dirty="0">
              <a:sym typeface="Varela Roun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167" y="4425802"/>
            <a:ext cx="2044526" cy="217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782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97467" y="1964284"/>
            <a:ext cx="12081846" cy="1260000"/>
          </a:xfrm>
        </p:spPr>
        <p:txBody>
          <a:bodyPr/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حل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 الأسئلة </a:t>
            </a:r>
            <a:br>
              <a:rPr lang="en-US" dirty="0"/>
            </a:br>
            <a:r>
              <a:rPr lang="he-IL" dirty="0"/>
              <a:t> </a:t>
            </a:r>
            <a:r>
              <a:rPr lang="ar-JO" sz="5400" dirty="0"/>
              <a:t>ترتيب الإلكترونات </a:t>
            </a:r>
            <a:r>
              <a:rPr lang="ar-SA" sz="5400" dirty="0"/>
              <a:t>في </a:t>
            </a:r>
            <a:r>
              <a:rPr lang="ar-JO" sz="5400" dirty="0"/>
              <a:t>الذرّة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381840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5232B63-6538-4F56-84D7-0EF68D897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84404"/>
              </p:ext>
            </p:extLst>
          </p:nvPr>
        </p:nvGraphicFramePr>
        <p:xfrm>
          <a:off x="182022" y="1296475"/>
          <a:ext cx="6004290" cy="40288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7801">
                  <a:extLst>
                    <a:ext uri="{9D8B030D-6E8A-4147-A177-3AD203B41FA5}">
                      <a16:colId xmlns:a16="http://schemas.microsoft.com/office/drawing/2014/main" val="2764035825"/>
                    </a:ext>
                  </a:extLst>
                </a:gridCol>
                <a:gridCol w="1857801">
                  <a:extLst>
                    <a:ext uri="{9D8B030D-6E8A-4147-A177-3AD203B41FA5}">
                      <a16:colId xmlns:a16="http://schemas.microsoft.com/office/drawing/2014/main" val="293295081"/>
                    </a:ext>
                  </a:extLst>
                </a:gridCol>
                <a:gridCol w="2288688">
                  <a:extLst>
                    <a:ext uri="{9D8B030D-6E8A-4147-A177-3AD203B41FA5}">
                      <a16:colId xmlns:a16="http://schemas.microsoft.com/office/drawing/2014/main" val="1725961845"/>
                    </a:ext>
                  </a:extLst>
                </a:gridCol>
              </a:tblGrid>
              <a:tr h="867335">
                <a:tc>
                  <a:txBody>
                    <a:bodyPr/>
                    <a:lstStyle/>
                    <a:p>
                      <a:pPr algn="l" rtl="0"/>
                      <a:endParaRPr lang="he-IL" sz="20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0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0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86928"/>
                  </a:ext>
                </a:extLst>
              </a:tr>
              <a:tr h="596507"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dirty="0">
                          <a:latin typeface="Arial" panose="020B0604020202020204" pitchFamily="34" charset="0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latin typeface="Arial" panose="020B0604020202020204" pitchFamily="34" charset="0"/>
                          <a:cs typeface="+mn-cs"/>
                        </a:rPr>
                        <a:t>20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العدد</a:t>
                      </a:r>
                      <a:r>
                        <a:rPr lang="ar-JO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الذري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32850"/>
                  </a:ext>
                </a:extLst>
              </a:tr>
              <a:tr h="724750"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dirty="0">
                          <a:latin typeface="Arial" panose="020B0604020202020204" pitchFamily="34" charset="0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dirty="0">
                          <a:latin typeface="Arial" panose="020B0604020202020204" pitchFamily="34" charset="0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عدد الإلكترونات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36221"/>
                  </a:ext>
                </a:extLst>
              </a:tr>
              <a:tr h="61491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latin typeface="Arial" panose="020B0604020202020204" pitchFamily="34" charset="0"/>
                          <a:cs typeface="+mn-cs"/>
                        </a:rPr>
                        <a:t>2، 8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latin typeface="Arial" panose="020B0604020202020204" pitchFamily="34" charset="0"/>
                          <a:cs typeface="+mn-cs"/>
                        </a:rPr>
                        <a:t>2، 8، 8،2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ترتيب ال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إل</a:t>
                      </a:r>
                      <a:r>
                        <a:rPr lang="ar-JO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كترونات</a:t>
                      </a:r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40204"/>
                  </a:ext>
                </a:extLst>
              </a:tr>
              <a:tr h="71157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latin typeface="Arial" panose="020B0604020202020204" pitchFamily="34" charset="0"/>
                          <a:cs typeface="+mn-cs"/>
                        </a:rPr>
                        <a:t>2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dirty="0">
                          <a:latin typeface="Arial" panose="020B0604020202020204" pitchFamily="34" charset="0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عدد مستويات الطاقة الم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ُ</a:t>
                      </a:r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عب</a:t>
                      </a:r>
                      <a:r>
                        <a:rPr lang="ar-SA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أة</a:t>
                      </a:r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ب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الإل</a:t>
                      </a:r>
                      <a:r>
                        <a:rPr lang="ar-JO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كترونات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21427"/>
                  </a:ext>
                </a:extLst>
              </a:tr>
              <a:tr h="51378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latin typeface="Arial" panose="020B0604020202020204" pitchFamily="34" charset="0"/>
                          <a:cs typeface="+mn-cs"/>
                        </a:rPr>
                        <a:t>8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latin typeface="Arial" panose="020B0604020202020204" pitchFamily="34" charset="0"/>
                          <a:cs typeface="+mn-cs"/>
                        </a:rPr>
                        <a:t>2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عدد إلكترونات التكافؤ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243902"/>
                  </a:ext>
                </a:extLst>
              </a:tr>
            </a:tbl>
          </a:graphicData>
        </a:graphic>
      </p:graphicFrame>
      <p:sp>
        <p:nvSpPr>
          <p:cNvPr id="9" name="מלבן 8">
            <a:extLst>
              <a:ext uri="{FF2B5EF4-FFF2-40B4-BE49-F238E27FC236}">
                <a16:creationId xmlns:a16="http://schemas.microsoft.com/office/drawing/2014/main" id="{A0381A40-5B24-4F43-845F-0BE36CF06476}"/>
              </a:ext>
            </a:extLst>
          </p:cNvPr>
          <p:cNvSpPr/>
          <p:nvPr/>
        </p:nvSpPr>
        <p:spPr>
          <a:xfrm>
            <a:off x="3107274" y="2181047"/>
            <a:ext cx="71952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257E5554-E3AA-4AEF-BBBF-51379C93D347}"/>
              </a:ext>
            </a:extLst>
          </p:cNvPr>
          <p:cNvSpPr/>
          <p:nvPr/>
        </p:nvSpPr>
        <p:spPr>
          <a:xfrm>
            <a:off x="3184463" y="2780321"/>
            <a:ext cx="719528" cy="389744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EACACC2-6177-4F57-A881-354685140427}"/>
              </a:ext>
            </a:extLst>
          </p:cNvPr>
          <p:cNvSpPr/>
          <p:nvPr/>
        </p:nvSpPr>
        <p:spPr>
          <a:xfrm>
            <a:off x="2878667" y="3523940"/>
            <a:ext cx="1047687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FAC8AFFA-47C2-4CAA-A923-C7DE2CCEB69B}"/>
              </a:ext>
            </a:extLst>
          </p:cNvPr>
          <p:cNvSpPr/>
          <p:nvPr/>
        </p:nvSpPr>
        <p:spPr>
          <a:xfrm>
            <a:off x="3065893" y="4187994"/>
            <a:ext cx="719528" cy="389744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9BEE64C-9590-4A31-9918-8A83B658ADCE}"/>
              </a:ext>
            </a:extLst>
          </p:cNvPr>
          <p:cNvSpPr/>
          <p:nvPr/>
        </p:nvSpPr>
        <p:spPr>
          <a:xfrm>
            <a:off x="3065893" y="4847955"/>
            <a:ext cx="71952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B66D2903-D4B1-4528-BD78-A046A5F6E452}"/>
              </a:ext>
            </a:extLst>
          </p:cNvPr>
          <p:cNvSpPr/>
          <p:nvPr/>
        </p:nvSpPr>
        <p:spPr>
          <a:xfrm>
            <a:off x="4970286" y="2169758"/>
            <a:ext cx="71952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C3F6B0FC-6480-4F49-B093-1D1F9F4DB1ED}"/>
              </a:ext>
            </a:extLst>
          </p:cNvPr>
          <p:cNvSpPr/>
          <p:nvPr/>
        </p:nvSpPr>
        <p:spPr>
          <a:xfrm>
            <a:off x="4802068" y="2761446"/>
            <a:ext cx="882931" cy="389744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F7929553-31AC-4F66-8C46-53631DDE1777}"/>
              </a:ext>
            </a:extLst>
          </p:cNvPr>
          <p:cNvSpPr/>
          <p:nvPr/>
        </p:nvSpPr>
        <p:spPr>
          <a:xfrm>
            <a:off x="4520210" y="3529786"/>
            <a:ext cx="128227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DCB04DD-AD10-4A4F-99E9-9DB87DFD86AF}"/>
              </a:ext>
            </a:extLst>
          </p:cNvPr>
          <p:cNvSpPr/>
          <p:nvPr/>
        </p:nvSpPr>
        <p:spPr>
          <a:xfrm>
            <a:off x="4965470" y="4126916"/>
            <a:ext cx="719528" cy="389744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5C3FDC01-CE50-485F-AEC2-7BBB6C02A0C7}"/>
              </a:ext>
            </a:extLst>
          </p:cNvPr>
          <p:cNvSpPr/>
          <p:nvPr/>
        </p:nvSpPr>
        <p:spPr>
          <a:xfrm>
            <a:off x="4879975" y="4890800"/>
            <a:ext cx="71952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כותרת 1">
            <a:extLst>
              <a:ext uri="{FF2B5EF4-FFF2-40B4-BE49-F238E27FC236}">
                <a16:creationId xmlns:a16="http://schemas.microsoft.com/office/drawing/2014/main" id="{86A7636A-4697-464D-882B-060B3BBB6552}"/>
              </a:ext>
            </a:extLst>
          </p:cNvPr>
          <p:cNvSpPr>
            <a:spLocks noGrp="1"/>
          </p:cNvSpPr>
          <p:nvPr/>
        </p:nvSpPr>
        <p:spPr>
          <a:xfrm>
            <a:off x="1032000" y="107293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algn="r"/>
            <a:r>
              <a:rPr lang="ar-JO" sz="4000" dirty="0">
                <a:latin typeface="Arial" panose="020B0604020202020204" pitchFamily="34" charset="0"/>
                <a:cs typeface="+mn-cs"/>
              </a:rPr>
              <a:t>      حل</a:t>
            </a:r>
            <a:r>
              <a:rPr lang="ar-SA" sz="4000" dirty="0">
                <a:latin typeface="Arial" panose="020B0604020202020204" pitchFamily="34" charset="0"/>
                <a:cs typeface="+mn-cs"/>
              </a:rPr>
              <a:t>ّ</a:t>
            </a:r>
            <a:r>
              <a:rPr lang="ar-JO" sz="4000" dirty="0">
                <a:latin typeface="Arial" panose="020B0604020202020204" pitchFamily="34" charset="0"/>
                <a:cs typeface="+mn-cs"/>
              </a:rPr>
              <a:t> السؤال الأول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124" y="1322564"/>
            <a:ext cx="8667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739" y="1300526"/>
            <a:ext cx="76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9FB9B0-0B14-4C1A-9E1E-C33520B69229}"/>
              </a:ext>
            </a:extLst>
          </p:cNvPr>
          <p:cNvSpPr/>
          <p:nvPr/>
        </p:nvSpPr>
        <p:spPr>
          <a:xfrm>
            <a:off x="8518185" y="992726"/>
            <a:ext cx="213391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ar-JO" sz="2400" b="1" dirty="0">
                <a:solidFill>
                  <a:srgbClr val="0070C0"/>
                </a:solidFill>
              </a:rPr>
              <a:t>أكمل الجدول التالي:</a:t>
            </a:r>
            <a:endParaRPr lang="he-I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96544" y="851345"/>
            <a:ext cx="11598911" cy="25686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sz="2400" dirty="0"/>
              <a:t>معطى أمامك قائمة تحتوي على معلومات حول عناصر رُمز لها </a:t>
            </a:r>
            <a:r>
              <a:rPr lang="ar-JO" sz="2400" dirty="0" err="1"/>
              <a:t>إعتباطي</a:t>
            </a:r>
            <a:r>
              <a:rPr lang="ar-SA" sz="2400" dirty="0"/>
              <a:t>ًا</a:t>
            </a:r>
            <a:r>
              <a:rPr lang="ar-JO" sz="2400" dirty="0"/>
              <a:t> بالأحرف</a:t>
            </a:r>
            <a:r>
              <a:rPr lang="ar-SA" sz="2400" dirty="0"/>
              <a:t> </a:t>
            </a:r>
            <a:r>
              <a:rPr lang="en-US" sz="2400" dirty="0"/>
              <a:t>A-E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 </a:t>
            </a:r>
            <a:r>
              <a:rPr lang="ar-JO" sz="2400" dirty="0"/>
              <a:t>استعن بالجدول الدوري للعناصر</a:t>
            </a:r>
            <a:r>
              <a:rPr lang="ar-SA" sz="2400" dirty="0"/>
              <a:t>.</a:t>
            </a:r>
            <a:endParaRPr lang="ar-JO" sz="2400" dirty="0"/>
          </a:p>
          <a:p>
            <a:pPr>
              <a:lnSpc>
                <a:spcPct val="150000"/>
              </a:lnSpc>
            </a:pPr>
            <a:r>
              <a:rPr lang="ar-JO" sz="2400" dirty="0"/>
              <a:t> وحد</a:t>
            </a:r>
            <a:r>
              <a:rPr lang="ar-SA" sz="2400" dirty="0"/>
              <a:t>ِّ</a:t>
            </a:r>
            <a:r>
              <a:rPr lang="ar-JO" sz="2400" dirty="0"/>
              <a:t>د ما هو ك</a:t>
            </a:r>
            <a:r>
              <a:rPr lang="ar-SA" sz="2400" dirty="0"/>
              <a:t>ُ</a:t>
            </a:r>
            <a:r>
              <a:rPr lang="ar-JO" sz="2400" dirty="0"/>
              <a:t>ل واحد من العناصر</a:t>
            </a:r>
            <a:r>
              <a:rPr lang="ar-SA" sz="2400" dirty="0"/>
              <a:t> </a:t>
            </a:r>
            <a:r>
              <a:rPr lang="en-US" sz="2400" dirty="0"/>
              <a:t>A-E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graphicFrame>
        <p:nvGraphicFramePr>
          <p:cNvPr id="30" name="טבלה 29">
            <a:extLst>
              <a:ext uri="{FF2B5EF4-FFF2-40B4-BE49-F238E27FC236}">
                <a16:creationId xmlns:a16="http://schemas.microsoft.com/office/drawing/2014/main" id="{A00096F6-EF54-42A8-8044-DADD6CAA6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65848"/>
              </p:ext>
            </p:extLst>
          </p:nvPr>
        </p:nvGraphicFramePr>
        <p:xfrm>
          <a:off x="203643" y="1786434"/>
          <a:ext cx="5090846" cy="358775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{2D5ABB26-0587-4C30-8999-92F81FD0307C}</a:tableStyleId>
              </a:tblPr>
              <a:tblGrid>
                <a:gridCol w="985120">
                  <a:extLst>
                    <a:ext uri="{9D8B030D-6E8A-4147-A177-3AD203B41FA5}">
                      <a16:colId xmlns:a16="http://schemas.microsoft.com/office/drawing/2014/main" val="1530302490"/>
                    </a:ext>
                  </a:extLst>
                </a:gridCol>
                <a:gridCol w="1902645">
                  <a:extLst>
                    <a:ext uri="{9D8B030D-6E8A-4147-A177-3AD203B41FA5}">
                      <a16:colId xmlns:a16="http://schemas.microsoft.com/office/drawing/2014/main" val="1003758930"/>
                    </a:ext>
                  </a:extLst>
                </a:gridCol>
                <a:gridCol w="1257982">
                  <a:extLst>
                    <a:ext uri="{9D8B030D-6E8A-4147-A177-3AD203B41FA5}">
                      <a16:colId xmlns:a16="http://schemas.microsoft.com/office/drawing/2014/main" val="3389437245"/>
                    </a:ext>
                  </a:extLst>
                </a:gridCol>
                <a:gridCol w="945099">
                  <a:extLst>
                    <a:ext uri="{9D8B030D-6E8A-4147-A177-3AD203B41FA5}">
                      <a16:colId xmlns:a16="http://schemas.microsoft.com/office/drawing/2014/main" val="3582926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العنصر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800" b="1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عدد إلكترونات التكافؤ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عدد مستويات الطاقة المعبأة بالإلكترونات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800" b="1" dirty="0"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العنصر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64747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A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493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Cl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033294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C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961961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D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03212"/>
                  </a:ext>
                </a:extLst>
              </a:tr>
              <a:tr h="1021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238433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DE333AC-040F-4DB4-A160-1215AEA25D55}"/>
              </a:ext>
            </a:extLst>
          </p:cNvPr>
          <p:cNvSpPr txBox="1"/>
          <p:nvPr/>
        </p:nvSpPr>
        <p:spPr>
          <a:xfrm>
            <a:off x="1228754" y="1809880"/>
            <a:ext cx="1104138" cy="1131848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chemeClr val="bg1"/>
                </a:solidFill>
              </a:rPr>
              <a:t>رقم السطر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242A0C4-DC4D-42AE-862F-61F107A62598}"/>
              </a:ext>
            </a:extLst>
          </p:cNvPr>
          <p:cNvSpPr txBox="1"/>
          <p:nvPr/>
        </p:nvSpPr>
        <p:spPr>
          <a:xfrm>
            <a:off x="2455422" y="2069352"/>
            <a:ext cx="177157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>
                <a:solidFill>
                  <a:schemeClr val="bg1"/>
                </a:solidFill>
              </a:rPr>
              <a:t>رقم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ar-JO" sz="2400" b="1" dirty="0">
                <a:solidFill>
                  <a:schemeClr val="bg1"/>
                </a:solidFill>
              </a:rPr>
              <a:t>العمود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FC021A7-F088-4388-BEFE-258BE76FCC8C}"/>
              </a:ext>
            </a:extLst>
          </p:cNvPr>
          <p:cNvSpPr/>
          <p:nvPr/>
        </p:nvSpPr>
        <p:spPr>
          <a:xfrm>
            <a:off x="4553176" y="3075195"/>
            <a:ext cx="389744" cy="3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3A1E1F0F-4EA0-45D3-A832-CF45730CAB1B}"/>
              </a:ext>
            </a:extLst>
          </p:cNvPr>
          <p:cNvSpPr/>
          <p:nvPr/>
        </p:nvSpPr>
        <p:spPr>
          <a:xfrm>
            <a:off x="4564466" y="3476296"/>
            <a:ext cx="389744" cy="421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18B635BF-8D6F-45CE-BB95-6DE3823FEE16}"/>
              </a:ext>
            </a:extLst>
          </p:cNvPr>
          <p:cNvSpPr/>
          <p:nvPr/>
        </p:nvSpPr>
        <p:spPr>
          <a:xfrm>
            <a:off x="4617394" y="4080312"/>
            <a:ext cx="389744" cy="3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03DF71F-996E-4C1F-9445-62D8721887D6}"/>
              </a:ext>
            </a:extLst>
          </p:cNvPr>
          <p:cNvSpPr/>
          <p:nvPr/>
        </p:nvSpPr>
        <p:spPr>
          <a:xfrm>
            <a:off x="4643488" y="4513513"/>
            <a:ext cx="389744" cy="3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B07D7A66-F21E-45F8-8A51-43D70449E5C7}"/>
              </a:ext>
            </a:extLst>
          </p:cNvPr>
          <p:cNvSpPr/>
          <p:nvPr/>
        </p:nvSpPr>
        <p:spPr>
          <a:xfrm>
            <a:off x="4654777" y="5011198"/>
            <a:ext cx="389744" cy="3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A45A0FC5-D970-4284-8349-CA5CD9B54DD2}"/>
              </a:ext>
            </a:extLst>
          </p:cNvPr>
          <p:cNvSpPr>
            <a:spLocks noGrp="1"/>
          </p:cNvSpPr>
          <p:nvPr/>
        </p:nvSpPr>
        <p:spPr>
          <a:xfrm>
            <a:off x="2455422" y="131345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JO" sz="4000" dirty="0">
                <a:latin typeface="Arial" panose="020B0604020202020204" pitchFamily="34" charset="0"/>
                <a:cs typeface="Arial" panose="020B0604020202020204" pitchFamily="34" charset="0"/>
              </a:rPr>
              <a:t>حل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4000" dirty="0">
                <a:latin typeface="Arial" panose="020B0604020202020204" pitchFamily="34" charset="0"/>
                <a:cs typeface="Arial" panose="020B0604020202020204" pitchFamily="34" charset="0"/>
              </a:rPr>
              <a:t> سؤال 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698" y="2695864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59704" y="2065864"/>
            <a:ext cx="10872592" cy="1260000"/>
          </a:xfrm>
        </p:spPr>
        <p:txBody>
          <a:bodyPr/>
          <a:lstStyle/>
          <a:p>
            <a:r>
              <a:rPr lang="ar-JO" dirty="0"/>
              <a:t>الأيونات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2700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الأيونات</a:t>
            </a:r>
            <a:endParaRPr lang="he-IL" dirty="0"/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2715" y="878109"/>
            <a:ext cx="9206797" cy="49444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/>
              <a:t>ي</a:t>
            </a:r>
            <a:r>
              <a:rPr lang="ar-SA" dirty="0"/>
              <a:t>ُ</a:t>
            </a:r>
            <a:r>
              <a:rPr lang="ar-JO" dirty="0"/>
              <a:t>حدّ</a:t>
            </a:r>
            <a:r>
              <a:rPr lang="ar-SA" dirty="0"/>
              <a:t>ِ</a:t>
            </a:r>
            <a:r>
              <a:rPr lang="ar-JO" dirty="0"/>
              <a:t>د عدد البروتونات هوي</a:t>
            </a:r>
            <a:r>
              <a:rPr lang="ar-SA" dirty="0"/>
              <a:t>ّ</a:t>
            </a:r>
            <a:r>
              <a:rPr lang="ar-JO" dirty="0"/>
              <a:t>ة العنصر.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/>
              <a:t>ن</a:t>
            </a:r>
            <a:r>
              <a:rPr lang="ar-JO" dirty="0"/>
              <a:t>ستطيع</a:t>
            </a:r>
            <a:r>
              <a:rPr lang="ar-SA" dirty="0"/>
              <a:t> إخراج أو إضافة </a:t>
            </a:r>
            <a:r>
              <a:rPr lang="ar-JO" dirty="0"/>
              <a:t>إلكترونات للذرّة من غير أن يتغير نوع الذرّة، عندها </a:t>
            </a:r>
            <a:r>
              <a:rPr lang="ar-JO" dirty="0" err="1"/>
              <a:t>تتغي</a:t>
            </a:r>
            <a:r>
              <a:rPr lang="ar-SA" dirty="0"/>
              <a:t>ّ</a:t>
            </a:r>
            <a:r>
              <a:rPr lang="ar-JO" dirty="0"/>
              <a:t>ر الشحنة الك</a:t>
            </a:r>
            <a:r>
              <a:rPr lang="ar-SA" dirty="0"/>
              <a:t>ُ</a:t>
            </a:r>
            <a:r>
              <a:rPr lang="ar-JO" dirty="0"/>
              <a:t>لي</a:t>
            </a:r>
            <a:r>
              <a:rPr lang="ar-SA" dirty="0"/>
              <a:t>َّ</a:t>
            </a:r>
            <a:r>
              <a:rPr lang="ar-JO" dirty="0"/>
              <a:t>ة للذرّة لأن</a:t>
            </a:r>
            <a:r>
              <a:rPr lang="ar-SA" dirty="0"/>
              <a:t>ّ</a:t>
            </a:r>
            <a:r>
              <a:rPr lang="ar-JO" dirty="0"/>
              <a:t> عدد الإلكترونات وعدد البروتونات </a:t>
            </a:r>
            <a:r>
              <a:rPr lang="ar-SA" dirty="0"/>
              <a:t>أصبح </a:t>
            </a:r>
            <a:r>
              <a:rPr lang="ar-JO" dirty="0"/>
              <a:t>غير متساوي.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1800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  <p:sp>
        <p:nvSpPr>
          <p:cNvPr id="4" name="תיבת טקסט 5">
            <a:extLst>
              <a:ext uri="{FF2B5EF4-FFF2-40B4-BE49-F238E27FC236}">
                <a16:creationId xmlns:a16="http://schemas.microsoft.com/office/drawing/2014/main" id="{A82DCDF4-55CC-4DAE-94EE-57688B7F094D}"/>
              </a:ext>
            </a:extLst>
          </p:cNvPr>
          <p:cNvSpPr txBox="1"/>
          <p:nvPr/>
        </p:nvSpPr>
        <p:spPr>
          <a:xfrm>
            <a:off x="4383178" y="3027175"/>
            <a:ext cx="2406316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الأيون</a:t>
            </a:r>
            <a:endParaRPr lang="he-I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A82DCDF4-55CC-4DAE-94EE-57688B7F094D}"/>
              </a:ext>
            </a:extLst>
          </p:cNvPr>
          <p:cNvSpPr txBox="1"/>
          <p:nvPr/>
        </p:nvSpPr>
        <p:spPr>
          <a:xfrm>
            <a:off x="5845090" y="4545531"/>
            <a:ext cx="2406316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أيون سالب</a:t>
            </a:r>
            <a:endParaRPr lang="he-I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82DCDF4-55CC-4DAE-94EE-57688B7F094D}"/>
              </a:ext>
            </a:extLst>
          </p:cNvPr>
          <p:cNvSpPr txBox="1"/>
          <p:nvPr/>
        </p:nvSpPr>
        <p:spPr>
          <a:xfrm>
            <a:off x="2210067" y="4511663"/>
            <a:ext cx="2406316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أيون موجب</a:t>
            </a:r>
            <a:endParaRPr lang="he-I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4DE6AC38-9C74-4473-BA9C-9514BEC02AE1}"/>
              </a:ext>
            </a:extLst>
          </p:cNvPr>
          <p:cNvCxnSpPr>
            <a:cxnSpLocks/>
          </p:cNvCxnSpPr>
          <p:nvPr/>
        </p:nvCxnSpPr>
        <p:spPr>
          <a:xfrm>
            <a:off x="6516829" y="3762170"/>
            <a:ext cx="872165" cy="69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9BD4DF08-47D8-40CF-8F6C-FDB1C9E7DC5F}"/>
              </a:ext>
            </a:extLst>
          </p:cNvPr>
          <p:cNvCxnSpPr>
            <a:cxnSpLocks/>
          </p:cNvCxnSpPr>
          <p:nvPr/>
        </p:nvCxnSpPr>
        <p:spPr>
          <a:xfrm flipH="1">
            <a:off x="4151341" y="3789026"/>
            <a:ext cx="629380" cy="735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0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الأيون السالب</a:t>
            </a:r>
            <a:r>
              <a:rPr lang="ar-SA" dirty="0"/>
              <a:t> </a:t>
            </a:r>
            <a:r>
              <a:rPr lang="ar-JO" dirty="0"/>
              <a:t>- </a:t>
            </a:r>
            <a:r>
              <a:rPr lang="ar-SA" dirty="0"/>
              <a:t>آ</a:t>
            </a:r>
            <a:r>
              <a:rPr lang="ar-JO" dirty="0"/>
              <a:t>نيون</a:t>
            </a:r>
            <a:endParaRPr lang="he-I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54F67A-D2F7-475E-BC02-6385A628435B}"/>
              </a:ext>
            </a:extLst>
          </p:cNvPr>
          <p:cNvSpPr/>
          <p:nvPr/>
        </p:nvSpPr>
        <p:spPr>
          <a:xfrm>
            <a:off x="1163783" y="1180091"/>
            <a:ext cx="10640290" cy="3701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2060"/>
                </a:solidFill>
              </a:rPr>
              <a:t>هو ذرّة غير متعادلة كهربائيًا عدد الإلكترونات فيها أكبر من عدد البروتونات</a:t>
            </a:r>
            <a:r>
              <a:rPr lang="he-IL" sz="2400" dirty="0">
                <a:solidFill>
                  <a:srgbClr val="002060"/>
                </a:solidFill>
              </a:rPr>
              <a:t>.</a:t>
            </a:r>
          </a:p>
          <a:p>
            <a:pPr marL="228600" lvl="0" indent="-228600">
              <a:lnSpc>
                <a:spcPct val="20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2060"/>
                </a:solidFill>
              </a:rPr>
              <a:t>مقدار الشحنة السالبة للذرّة يتعلّق بعدد الإلكترونات التي تكتسبها الذرّة</a:t>
            </a:r>
            <a:r>
              <a:rPr lang="he-IL" sz="2400" dirty="0">
                <a:solidFill>
                  <a:srgbClr val="002060"/>
                </a:solidFill>
              </a:rPr>
              <a:t>.</a:t>
            </a:r>
          </a:p>
          <a:p>
            <a:pPr marL="228600" lvl="0" indent="-228600">
              <a:lnSpc>
                <a:spcPct val="20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2060"/>
                </a:solidFill>
              </a:rPr>
              <a:t> </a:t>
            </a:r>
            <a:r>
              <a:rPr lang="ar-SA" sz="2400" b="1" dirty="0">
                <a:solidFill>
                  <a:srgbClr val="002060"/>
                </a:solidFill>
              </a:rPr>
              <a:t>مثل</a:t>
            </a:r>
            <a:r>
              <a:rPr lang="ar-SA" sz="2400" dirty="0">
                <a:solidFill>
                  <a:srgbClr val="002060"/>
                </a:solidFill>
              </a:rPr>
              <a:t>اً إذا اكتسبت الذرّة إلكترون واحد، فعدد الإلكترونات يصبح فيها أكبر بوحدة واحدة من عدد البروتونات وبما أنّ شحنة الإلكترون سالبة، إذًا تكون للذرّة شحنة سالبة </a:t>
            </a:r>
            <a:r>
              <a:rPr lang="he-IL" sz="2400" dirty="0">
                <a:solidFill>
                  <a:srgbClr val="002060"/>
                </a:solidFill>
              </a:rPr>
              <a:t>(1-).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الأيون السالب - ال</a:t>
            </a:r>
            <a:r>
              <a:rPr lang="ar-SA" dirty="0">
                <a:cs typeface="+mn-cs"/>
              </a:rPr>
              <a:t>آ</a:t>
            </a:r>
            <a:r>
              <a:rPr lang="ar-JO" dirty="0">
                <a:cs typeface="+mn-cs"/>
              </a:rPr>
              <a:t>نيون</a:t>
            </a:r>
            <a:endParaRPr lang="he-IL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/>
              <p:nvPr/>
            </p:nvSpPr>
            <p:spPr>
              <a:xfrm>
                <a:off x="3554440" y="1959022"/>
                <a:ext cx="3650824" cy="100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  <m:sup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  <m:e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→  </m:t>
                          </m:r>
                        </m:e>
                      </m:sPre>
                      <m:sPre>
                        <m:sPrePr>
                          <m:ctrlPr>
                            <a:rPr lang="en-US" sz="5399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  <m:sup>
                          <m:r>
                            <a:rPr lang="en-US" sz="5399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  <m:e>
                          <m:sSup>
                            <m:sSupPr>
                              <m:ctrlPr>
                                <a:rPr lang="he-IL" sz="5399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399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5399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399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xmlns="" id="{28C5939D-9076-4F47-A2D8-C4C11E71A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40" y="1959022"/>
                <a:ext cx="3650824" cy="1004378"/>
              </a:xfrm>
              <a:prstGeom prst="rect">
                <a:avLst/>
              </a:prstGeom>
              <a:blipFill>
                <a:blip r:embed="rId3" cstate="print"/>
                <a:stretch>
                  <a:fillRect r="-1586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ED6DDE0-D5B1-498B-A2B2-5C7339A33269}"/>
              </a:ext>
            </a:extLst>
          </p:cNvPr>
          <p:cNvCxnSpPr>
            <a:cxnSpLocks/>
          </p:cNvCxnSpPr>
          <p:nvPr/>
        </p:nvCxnSpPr>
        <p:spPr>
          <a:xfrm flipH="1">
            <a:off x="7417422" y="3924236"/>
            <a:ext cx="812694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D3B7B3B3-ADC0-4AA4-9BFB-BDC82E45841E}"/>
              </a:ext>
            </a:extLst>
          </p:cNvPr>
          <p:cNvCxnSpPr>
            <a:cxnSpLocks/>
          </p:cNvCxnSpPr>
          <p:nvPr/>
        </p:nvCxnSpPr>
        <p:spPr>
          <a:xfrm flipV="1">
            <a:off x="6286548" y="4873639"/>
            <a:ext cx="0" cy="60505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DBC96FF4-31F6-4273-8FFE-9968EA40B039}"/>
              </a:ext>
            </a:extLst>
          </p:cNvPr>
          <p:cNvCxnSpPr>
            <a:cxnSpLocks/>
          </p:cNvCxnSpPr>
          <p:nvPr/>
        </p:nvCxnSpPr>
        <p:spPr>
          <a:xfrm flipH="1">
            <a:off x="8040913" y="2197260"/>
            <a:ext cx="53334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C962098-4017-4314-8FE5-BF0E7F11ADC6}"/>
              </a:ext>
            </a:extLst>
          </p:cNvPr>
          <p:cNvSpPr txBox="1"/>
          <p:nvPr/>
        </p:nvSpPr>
        <p:spPr>
          <a:xfrm>
            <a:off x="4773680" y="2077492"/>
            <a:ext cx="118494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1400" b="1" dirty="0">
                <a:highlight>
                  <a:srgbClr val="FFFF00"/>
                </a:highlight>
              </a:rPr>
              <a:t>حصل على</a:t>
            </a:r>
            <a:r>
              <a:rPr lang="he-IL" sz="1400" b="1" dirty="0">
                <a:highlight>
                  <a:srgbClr val="FFFF00"/>
                </a:highlight>
              </a:rPr>
              <a:t> </a:t>
            </a:r>
            <a:r>
              <a:rPr lang="en-US" sz="1400" b="1" dirty="0">
                <a:highlight>
                  <a:srgbClr val="FFFF00"/>
                </a:highlight>
              </a:rPr>
              <a:t>3(e-)</a:t>
            </a:r>
            <a:endParaRPr lang="he-IL" sz="1400" b="1" dirty="0">
              <a:highlight>
                <a:srgbClr val="FFFF00"/>
              </a:highlight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FCA67F98-74F8-4F54-B3E2-C974A53C2AE7}"/>
              </a:ext>
            </a:extLst>
          </p:cNvPr>
          <p:cNvSpPr/>
          <p:nvPr/>
        </p:nvSpPr>
        <p:spPr>
          <a:xfrm>
            <a:off x="7176310" y="2037872"/>
            <a:ext cx="796507" cy="42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-3</a:t>
            </a:r>
            <a:endParaRPr lang="he-IL" sz="3200" b="1" dirty="0">
              <a:solidFill>
                <a:schemeClr val="tx1"/>
              </a:solidFill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D0E0BB06-B5CB-4685-A2EF-9747E1030537}"/>
              </a:ext>
            </a:extLst>
          </p:cNvPr>
          <p:cNvSpPr/>
          <p:nvPr/>
        </p:nvSpPr>
        <p:spPr>
          <a:xfrm>
            <a:off x="4865952" y="1388533"/>
            <a:ext cx="1160486" cy="180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7" name="טבלה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59249"/>
              </p:ext>
            </p:extLst>
          </p:nvPr>
        </p:nvGraphicFramePr>
        <p:xfrm>
          <a:off x="1072444" y="2853266"/>
          <a:ext cx="6096000" cy="20116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551"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7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7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latin typeface="Arial" panose="020B0604020202020204" pitchFamily="34" charset="0"/>
                          <a:cs typeface="+mn-cs"/>
                        </a:rPr>
                        <a:t>عدد</a:t>
                      </a:r>
                      <a:r>
                        <a:rPr lang="ar-JO" sz="2000" baseline="0" dirty="0">
                          <a:latin typeface="Arial" panose="020B0604020202020204" pitchFamily="34" charset="0"/>
                          <a:cs typeface="+mn-cs"/>
                        </a:rPr>
                        <a:t> البروتونات</a:t>
                      </a:r>
                      <a:endParaRPr lang="he-IL" sz="20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sz="2400" dirty="0">
                          <a:cs typeface="+mn-cs"/>
                        </a:rPr>
                        <a:t>10</a:t>
                      </a:r>
                      <a:endParaRPr lang="he-IL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عدد الإلكترونات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sz="2400" dirty="0">
                          <a:cs typeface="+mn-cs"/>
                        </a:rPr>
                        <a:t>2،8</a:t>
                      </a:r>
                      <a:endParaRPr lang="he-IL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dirty="0">
                          <a:cs typeface="+mn-cs"/>
                        </a:rPr>
                        <a:t>2،5</a:t>
                      </a:r>
                      <a:endParaRPr lang="he-IL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ترتيب الإلكترونات بمستويات طاقة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cs typeface="+mn-cs"/>
                        </a:rPr>
                        <a:t>-3</a:t>
                      </a:r>
                      <a:endParaRPr lang="he-IL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dirty="0">
                          <a:cs typeface="+mn-cs"/>
                        </a:rPr>
                        <a:t>0</a:t>
                      </a:r>
                      <a:endParaRPr lang="he-IL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الشحنة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תיבת טקסט 19">
            <a:extLst>
              <a:ext uri="{FF2B5EF4-FFF2-40B4-BE49-F238E27FC236}">
                <a16:creationId xmlns:a16="http://schemas.microsoft.com/office/drawing/2014/main" id="{5DD494AA-092A-49C7-8BF5-26C37433FCAB}"/>
              </a:ext>
            </a:extLst>
          </p:cNvPr>
          <p:cNvSpPr txBox="1"/>
          <p:nvPr/>
        </p:nvSpPr>
        <p:spPr>
          <a:xfrm>
            <a:off x="8539227" y="1995301"/>
            <a:ext cx="1498405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شحنة الأيون</a:t>
            </a:r>
            <a:endParaRPr lang="he-IL" sz="2000" dirty="0">
              <a:latin typeface="Arial" panose="020B0604020202020204" pitchFamily="34" charset="0"/>
            </a:endParaRPr>
          </a:p>
        </p:txBody>
      </p:sp>
      <p:sp>
        <p:nvSpPr>
          <p:cNvPr id="30" name="תיבת טקסט 14">
            <a:extLst>
              <a:ext uri="{FF2B5EF4-FFF2-40B4-BE49-F238E27FC236}">
                <a16:creationId xmlns:a16="http://schemas.microsoft.com/office/drawing/2014/main" id="{17BF01CC-996E-42DA-9142-02FE3BD76914}"/>
              </a:ext>
            </a:extLst>
          </p:cNvPr>
          <p:cNvSpPr txBox="1"/>
          <p:nvPr/>
        </p:nvSpPr>
        <p:spPr>
          <a:xfrm>
            <a:off x="8557549" y="3178567"/>
            <a:ext cx="1498405" cy="163121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highlight>
                  <a:srgbClr val="00FFFF"/>
                </a:highlight>
                <a:latin typeface="Arial" panose="020B0604020202020204" pitchFamily="34" charset="0"/>
              </a:rPr>
              <a:t>مستوى الطاقة الأخير </a:t>
            </a:r>
            <a:r>
              <a:rPr lang="ar-SA" sz="2000" dirty="0" err="1">
                <a:highlight>
                  <a:srgbClr val="00FFFF"/>
                </a:highlight>
                <a:latin typeface="Arial" panose="020B0604020202020204" pitchFamily="34" charset="0"/>
              </a:rPr>
              <a:t>ممتليء</a:t>
            </a:r>
            <a:r>
              <a:rPr lang="ar-JO" sz="2000" dirty="0">
                <a:highlight>
                  <a:srgbClr val="00FFFF"/>
                </a:highlight>
                <a:latin typeface="Arial" panose="020B0604020202020204" pitchFamily="34" charset="0"/>
              </a:rPr>
              <a:t> بالإلكترونات </a:t>
            </a:r>
          </a:p>
          <a:p>
            <a:pPr algn="ctr"/>
            <a:endParaRPr lang="ar-JO" sz="2000" dirty="0"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ctr"/>
            <a:r>
              <a:rPr lang="ar-JO" sz="2000" dirty="0">
                <a:highlight>
                  <a:srgbClr val="00FFFF"/>
                </a:highlight>
                <a:latin typeface="Arial" panose="020B0604020202020204" pitchFamily="34" charset="0"/>
              </a:rPr>
              <a:t>( وضع </a:t>
            </a:r>
            <a:r>
              <a:rPr lang="ar-JO" sz="2000" dirty="0" err="1">
                <a:highlight>
                  <a:srgbClr val="00FFFF"/>
                </a:highlight>
                <a:latin typeface="Arial" panose="020B0604020202020204" pitchFamily="34" charset="0"/>
              </a:rPr>
              <a:t>تابث</a:t>
            </a:r>
            <a:r>
              <a:rPr lang="he-IL" sz="2000" dirty="0">
                <a:highlight>
                  <a:srgbClr val="00FFFF"/>
                </a:highlight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4" name="תיבת טקסט 17">
            <a:extLst>
              <a:ext uri="{FF2B5EF4-FFF2-40B4-BE49-F238E27FC236}">
                <a16:creationId xmlns:a16="http://schemas.microsoft.com/office/drawing/2014/main" id="{12A87C29-D549-4CE8-8CB3-615EBE6839F9}"/>
              </a:ext>
            </a:extLst>
          </p:cNvPr>
          <p:cNvSpPr txBox="1"/>
          <p:nvPr/>
        </p:nvSpPr>
        <p:spPr>
          <a:xfrm>
            <a:off x="4500750" y="5512629"/>
            <a:ext cx="355441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b="1" dirty="0">
                <a:latin typeface="Arial" panose="020B0604020202020204" pitchFamily="34" charset="0"/>
              </a:rPr>
              <a:t>عدد الإلكترونات </a:t>
            </a:r>
            <a:r>
              <a:rPr lang="ar-SA" sz="2000" b="1" dirty="0">
                <a:latin typeface="Arial" panose="020B0604020202020204" pitchFamily="34" charset="0"/>
              </a:rPr>
              <a:t>أكبر</a:t>
            </a:r>
            <a:r>
              <a:rPr lang="ar-JO" sz="2000" b="1" dirty="0">
                <a:latin typeface="Arial" panose="020B0604020202020204" pitchFamily="34" charset="0"/>
              </a:rPr>
              <a:t> من عدد البروتونات ب</a:t>
            </a:r>
            <a:r>
              <a:rPr lang="ar-SA" sz="2000" b="1" dirty="0">
                <a:latin typeface="Arial" panose="020B0604020202020204" pitchFamily="34" charset="0"/>
              </a:rPr>
              <a:t>ـ -</a:t>
            </a:r>
            <a:r>
              <a:rPr lang="ar-JO" sz="2000" b="1" dirty="0">
                <a:latin typeface="Arial" panose="020B0604020202020204" pitchFamily="34" charset="0"/>
              </a:rPr>
              <a:t> </a:t>
            </a:r>
            <a:r>
              <a:rPr lang="ar-SA" sz="2000" b="1" dirty="0">
                <a:latin typeface="Arial" panose="020B0604020202020204" pitchFamily="34" charset="0"/>
              </a:rPr>
              <a:t>3</a:t>
            </a:r>
            <a:r>
              <a:rPr lang="ar-JO" sz="2000" b="1" dirty="0">
                <a:latin typeface="Arial" panose="020B0604020202020204" pitchFamily="34" charset="0"/>
              </a:rPr>
              <a:t>  لذلك الشحنة </a:t>
            </a:r>
            <a:r>
              <a:rPr lang="ar-SA" sz="2000" b="1" dirty="0">
                <a:latin typeface="Arial" panose="020B0604020202020204" pitchFamily="34" charset="0"/>
              </a:rPr>
              <a:t>سالبة</a:t>
            </a:r>
            <a:endParaRPr lang="he-IL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</a:t>
            </a:r>
            <a:r>
              <a:rPr lang="ar-JO" dirty="0"/>
              <a:t>لأيون الموجب</a:t>
            </a:r>
            <a:r>
              <a:rPr lang="ar-SA" dirty="0"/>
              <a:t> </a:t>
            </a:r>
            <a:r>
              <a:rPr lang="ar-JO" dirty="0"/>
              <a:t>-</a:t>
            </a:r>
            <a:r>
              <a:rPr lang="ar-SA" dirty="0"/>
              <a:t> </a:t>
            </a:r>
            <a:r>
              <a:rPr lang="ar-JO" dirty="0" err="1"/>
              <a:t>كاتيون</a:t>
            </a:r>
            <a:endParaRPr lang="he-I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9826C-ABF0-4316-A149-7E053A09016B}"/>
              </a:ext>
            </a:extLst>
          </p:cNvPr>
          <p:cNvSpPr/>
          <p:nvPr/>
        </p:nvSpPr>
        <p:spPr>
          <a:xfrm>
            <a:off x="680851" y="1171270"/>
            <a:ext cx="10830296" cy="356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2060"/>
                </a:solidFill>
              </a:rPr>
              <a:t>ذرّة غير متعادلة كهربائيًا عدد البروتونات فيها أكبر من عدد الإلكترونات</a:t>
            </a:r>
            <a:r>
              <a:rPr lang="he-IL" sz="2400" dirty="0">
                <a:solidFill>
                  <a:srgbClr val="002060"/>
                </a:solidFill>
              </a:rPr>
              <a:t>.</a:t>
            </a:r>
          </a:p>
          <a:p>
            <a:pPr marL="228600" lvl="0" indent="-22860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002060"/>
                </a:solidFill>
              </a:rPr>
              <a:t>يتكون الأيون الموجب عن طريق خسارة الذرّة للإلكترونات </a:t>
            </a:r>
            <a:r>
              <a:rPr lang="he-IL" sz="2400" dirty="0">
                <a:solidFill>
                  <a:srgbClr val="002060"/>
                </a:solidFill>
              </a:rPr>
              <a:t>(</a:t>
            </a:r>
            <a:r>
              <a:rPr lang="ar-SA" sz="2400" dirty="0">
                <a:solidFill>
                  <a:srgbClr val="002060"/>
                </a:solidFill>
              </a:rPr>
              <a:t>يتعلّق مقدار الشحنة الموجبة التي تأخذها الذرّة بعدد الإلكترونات التي تخسرها الذرّة</a:t>
            </a:r>
            <a:r>
              <a:rPr lang="he-IL" sz="2400" dirty="0">
                <a:solidFill>
                  <a:srgbClr val="002060"/>
                </a:solidFill>
              </a:rPr>
              <a:t>).</a:t>
            </a:r>
          </a:p>
          <a:p>
            <a:pPr marL="228600" lvl="0" indent="-22860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 </a:t>
            </a:r>
            <a:r>
              <a:rPr lang="ar-SA" sz="2400" b="1" dirty="0">
                <a:solidFill>
                  <a:srgbClr val="002060"/>
                </a:solidFill>
              </a:rPr>
              <a:t>مثلاً</a:t>
            </a:r>
            <a:r>
              <a:rPr lang="ar-SA" sz="2400" dirty="0">
                <a:solidFill>
                  <a:srgbClr val="002060"/>
                </a:solidFill>
              </a:rPr>
              <a:t> إذا خسرت الذرّة إلكترونا واحدًا بعد أن كانت متعادلة</a:t>
            </a:r>
            <a:r>
              <a:rPr lang="he-IL" sz="2400" dirty="0">
                <a:solidFill>
                  <a:srgbClr val="002060"/>
                </a:solidFill>
              </a:rPr>
              <a:t> </a:t>
            </a:r>
            <a:r>
              <a:rPr lang="ar-SA" sz="2400" dirty="0">
                <a:solidFill>
                  <a:srgbClr val="002060"/>
                </a:solidFill>
              </a:rPr>
              <a:t>فعدد البروتونات يُصبح فيها أكبر من عدد الإلكترونات بوحدة واحدة أي أنّ الذرّة تُصبح مشحونة بشحنة موجبة </a:t>
            </a:r>
            <a:r>
              <a:rPr lang="he-IL" sz="2400" dirty="0">
                <a:solidFill>
                  <a:srgbClr val="002060"/>
                </a:solidFill>
              </a:rPr>
              <a:t>(1+).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latin typeface="Arial" pitchFamily="34" charset="0"/>
                <a:cs typeface="+mn-cs"/>
              </a:rPr>
              <a:t>ماذا </a:t>
            </a:r>
            <a:r>
              <a:rPr lang="ar-JO" dirty="0" err="1">
                <a:latin typeface="Arial" pitchFamily="34" charset="0"/>
                <a:cs typeface="+mn-cs"/>
              </a:rPr>
              <a:t>سنتعل</a:t>
            </a:r>
            <a:r>
              <a:rPr lang="ar-SA" dirty="0">
                <a:latin typeface="Arial" pitchFamily="34" charset="0"/>
                <a:cs typeface="+mn-cs"/>
              </a:rPr>
              <a:t>ّ</a:t>
            </a:r>
            <a:r>
              <a:rPr lang="ar-JO" dirty="0">
                <a:latin typeface="Arial" pitchFamily="34" charset="0"/>
                <a:cs typeface="+mn-cs"/>
              </a:rPr>
              <a:t>م اليوم</a:t>
            </a:r>
            <a:r>
              <a:rPr lang="ar-SA" dirty="0">
                <a:latin typeface="Arial" pitchFamily="34" charset="0"/>
                <a:cs typeface="+mn-cs"/>
              </a:rPr>
              <a:t>؟</a:t>
            </a:r>
            <a:endParaRPr lang="he-IL" dirty="0">
              <a:latin typeface="Arial" pitchFamily="34" charset="0"/>
              <a:cs typeface="+mn-cs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6000" y="1064303"/>
            <a:ext cx="9000000" cy="48138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r-JO" b="1" dirty="0">
                <a:solidFill>
                  <a:srgbClr val="0070C0"/>
                </a:solidFill>
                <a:cs typeface="+mn-cs"/>
              </a:rPr>
              <a:t>ترت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ي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ب الإلكترونات 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في 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الذرّة.</a:t>
            </a:r>
            <a:endParaRPr lang="he-IL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200000"/>
              </a:lnSpc>
            </a:pPr>
            <a:r>
              <a:rPr lang="ar-JO" b="1" dirty="0">
                <a:solidFill>
                  <a:srgbClr val="0070C0"/>
                </a:solidFill>
                <a:cs typeface="+mn-cs"/>
              </a:rPr>
              <a:t>أيونات أ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حادي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ّ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ة الذرّات.</a:t>
            </a:r>
            <a:endParaRPr lang="he-IL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200000"/>
              </a:lnSpc>
            </a:pPr>
            <a:r>
              <a:rPr lang="ar-JO" b="1" dirty="0">
                <a:solidFill>
                  <a:srgbClr val="0070C0"/>
                </a:solidFill>
                <a:cs typeface="+mn-cs"/>
              </a:rPr>
              <a:t>التمثيل الإلكترونيّ للذرّات.</a:t>
            </a:r>
          </a:p>
          <a:p>
            <a:pPr>
              <a:lnSpc>
                <a:spcPct val="200000"/>
              </a:lnSpc>
            </a:pPr>
            <a:r>
              <a:rPr lang="ar-JO" b="1" dirty="0">
                <a:solidFill>
                  <a:srgbClr val="0070C0"/>
                </a:solidFill>
                <a:cs typeface="+mn-cs"/>
              </a:rPr>
              <a:t>التمثيل الإلكترونيّ للأيونات أ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حادي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ّ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ة الذرّات.</a:t>
            </a:r>
          </a:p>
          <a:p>
            <a:pPr>
              <a:lnSpc>
                <a:spcPct val="200000"/>
              </a:lnSpc>
              <a:buNone/>
            </a:pPr>
            <a:endParaRPr lang="he-IL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200000"/>
              </a:lnSpc>
            </a:pPr>
            <a:endParaRPr lang="he-IL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200000"/>
              </a:lnSpc>
            </a:pPr>
            <a:endParaRPr lang="he-IL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200000"/>
              </a:lnSpc>
            </a:pP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390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ا</a:t>
            </a:r>
            <a:r>
              <a:rPr lang="ar-JO" dirty="0">
                <a:cs typeface="+mn-cs"/>
              </a:rPr>
              <a:t>لأيون الموجب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-</a:t>
            </a:r>
            <a:r>
              <a:rPr lang="ar-SA" dirty="0">
                <a:cs typeface="+mn-cs"/>
              </a:rPr>
              <a:t> </a:t>
            </a:r>
            <a:r>
              <a:rPr lang="ar-JO" dirty="0" err="1">
                <a:cs typeface="+mn-cs"/>
              </a:rPr>
              <a:t>كاتيون</a:t>
            </a:r>
            <a:endParaRPr lang="he-IL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/>
              <p:nvPr/>
            </p:nvSpPr>
            <p:spPr>
              <a:xfrm>
                <a:off x="3671570" y="1969892"/>
                <a:ext cx="3650824" cy="97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𝑳𝒊</m:t>
                          </m:r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→  </m:t>
                          </m:r>
                        </m:e>
                      </m:sPre>
                      <m:sPre>
                        <m:sPrePr>
                          <m:ctrlPr>
                            <a:rPr lang="en-US" sz="5399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e-IL" sz="5399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he-IL" sz="5399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sSup>
                            <m:sSupPr>
                              <m:ctrlPr>
                                <a:rPr lang="he-IL" sz="5399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399" b="1" i="1">
                                  <a:latin typeface="Cambria Math" panose="02040503050406030204" pitchFamily="18" charset="0"/>
                                </a:rPr>
                                <m:t>𝑳𝒊</m:t>
                              </m:r>
                            </m:e>
                            <m:sup>
                              <m:r>
                                <a:rPr lang="he-IL" sz="5399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xmlns="" id="{28C5939D-9076-4F47-A2D8-C4C11E71A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70" y="1969892"/>
                <a:ext cx="3650824" cy="9768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ED6DDE0-D5B1-498B-A2B2-5C7339A33269}"/>
              </a:ext>
            </a:extLst>
          </p:cNvPr>
          <p:cNvCxnSpPr>
            <a:cxnSpLocks/>
          </p:cNvCxnSpPr>
          <p:nvPr/>
        </p:nvCxnSpPr>
        <p:spPr>
          <a:xfrm flipH="1">
            <a:off x="7519075" y="3967982"/>
            <a:ext cx="812694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7BF01CC-996E-42DA-9142-02FE3BD76914}"/>
              </a:ext>
            </a:extLst>
          </p:cNvPr>
          <p:cNvSpPr txBox="1"/>
          <p:nvPr/>
        </p:nvSpPr>
        <p:spPr>
          <a:xfrm>
            <a:off x="8569272" y="3190290"/>
            <a:ext cx="1498405" cy="163121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highlight>
                  <a:srgbClr val="00FFFF"/>
                </a:highlight>
                <a:latin typeface="Arial" panose="020B0604020202020204" pitchFamily="34" charset="0"/>
              </a:rPr>
              <a:t>مستوى الطاقة الأخير </a:t>
            </a:r>
            <a:r>
              <a:rPr lang="ar-SA" sz="2000" dirty="0" err="1">
                <a:highlight>
                  <a:srgbClr val="00FFFF"/>
                </a:highlight>
                <a:latin typeface="Arial" panose="020B0604020202020204" pitchFamily="34" charset="0"/>
              </a:rPr>
              <a:t>ممتليء</a:t>
            </a:r>
            <a:r>
              <a:rPr lang="ar-JO" sz="2000" dirty="0">
                <a:highlight>
                  <a:srgbClr val="00FFFF"/>
                </a:highlight>
                <a:latin typeface="Arial" panose="020B0604020202020204" pitchFamily="34" charset="0"/>
              </a:rPr>
              <a:t> بالإلكترونات </a:t>
            </a:r>
          </a:p>
          <a:p>
            <a:pPr algn="ctr"/>
            <a:endParaRPr lang="ar-JO" sz="2000" dirty="0"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ctr"/>
            <a:r>
              <a:rPr lang="ar-JO" sz="2000" dirty="0">
                <a:highlight>
                  <a:srgbClr val="00FFFF"/>
                </a:highlight>
                <a:latin typeface="Arial" panose="020B0604020202020204" pitchFamily="34" charset="0"/>
              </a:rPr>
              <a:t>( وضع </a:t>
            </a:r>
            <a:r>
              <a:rPr lang="ar-JO" sz="2000" dirty="0" err="1">
                <a:highlight>
                  <a:srgbClr val="00FFFF"/>
                </a:highlight>
                <a:latin typeface="Arial" panose="020B0604020202020204" pitchFamily="34" charset="0"/>
              </a:rPr>
              <a:t>تابث</a:t>
            </a:r>
            <a:r>
              <a:rPr lang="he-IL" sz="2000" dirty="0">
                <a:highlight>
                  <a:srgbClr val="00FFFF"/>
                </a:highlight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D3B7B3B3-ADC0-4AA4-9BFB-BDC82E45841E}"/>
              </a:ext>
            </a:extLst>
          </p:cNvPr>
          <p:cNvCxnSpPr>
            <a:cxnSpLocks/>
          </p:cNvCxnSpPr>
          <p:nvPr/>
        </p:nvCxnSpPr>
        <p:spPr>
          <a:xfrm flipV="1">
            <a:off x="6514965" y="4915170"/>
            <a:ext cx="0" cy="53536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2A87C29-D549-4CE8-8CB3-615EBE6839F9}"/>
              </a:ext>
            </a:extLst>
          </p:cNvPr>
          <p:cNvSpPr txBox="1"/>
          <p:nvPr/>
        </p:nvSpPr>
        <p:spPr>
          <a:xfrm>
            <a:off x="4923965" y="5512629"/>
            <a:ext cx="3337459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عدد الإلكترونات أقل من عدد البروتونات ب 1  لذلك الشحنة موجبة</a:t>
            </a:r>
            <a:endParaRPr lang="he-IL" sz="2000" dirty="0">
              <a:latin typeface="Arial" panose="020B0604020202020204" pitchFamily="34" charset="0"/>
            </a:endParaRP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DBC96FF4-31F6-4273-8FFE-9968EA40B039}"/>
              </a:ext>
            </a:extLst>
          </p:cNvPr>
          <p:cNvCxnSpPr>
            <a:cxnSpLocks/>
          </p:cNvCxnSpPr>
          <p:nvPr/>
        </p:nvCxnSpPr>
        <p:spPr>
          <a:xfrm flipH="1">
            <a:off x="7928062" y="2197260"/>
            <a:ext cx="812694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DD494AA-092A-49C7-8BF5-26C37433FCAB}"/>
              </a:ext>
            </a:extLst>
          </p:cNvPr>
          <p:cNvSpPr txBox="1"/>
          <p:nvPr/>
        </p:nvSpPr>
        <p:spPr>
          <a:xfrm>
            <a:off x="8864936" y="1995301"/>
            <a:ext cx="1285439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شحنة الأيون</a:t>
            </a:r>
            <a:endParaRPr lang="he-IL" sz="2000" dirty="0">
              <a:latin typeface="Arial" panose="020B0604020202020204" pitchFamily="34" charset="0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4D9A5F6E-CBFA-4300-8C22-698702EF0683}"/>
              </a:ext>
            </a:extLst>
          </p:cNvPr>
          <p:cNvSpPr txBox="1"/>
          <p:nvPr/>
        </p:nvSpPr>
        <p:spPr>
          <a:xfrm>
            <a:off x="4750308" y="2099211"/>
            <a:ext cx="126348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1400" b="1" dirty="0">
                <a:highlight>
                  <a:srgbClr val="FFFF00"/>
                </a:highlight>
              </a:rPr>
              <a:t>يخرج إلكترون</a:t>
            </a:r>
            <a:r>
              <a:rPr lang="en-US" sz="1400" b="1" dirty="0">
                <a:highlight>
                  <a:srgbClr val="FFFF00"/>
                </a:highlight>
              </a:rPr>
              <a:t>(e-)</a:t>
            </a:r>
            <a:endParaRPr lang="he-IL" sz="1400" b="1" dirty="0">
              <a:highlight>
                <a:srgbClr val="FFFF00"/>
              </a:highlight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7F6DABD1-EF52-47CC-B02D-2BDDBBF74726}"/>
              </a:ext>
            </a:extLst>
          </p:cNvPr>
          <p:cNvSpPr/>
          <p:nvPr/>
        </p:nvSpPr>
        <p:spPr>
          <a:xfrm>
            <a:off x="4484983" y="3534689"/>
            <a:ext cx="551773" cy="2976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59136DA0-E352-4674-A7CF-5488EF91E927}"/>
              </a:ext>
            </a:extLst>
          </p:cNvPr>
          <p:cNvSpPr/>
          <p:nvPr/>
        </p:nvSpPr>
        <p:spPr>
          <a:xfrm>
            <a:off x="4643029" y="3789035"/>
            <a:ext cx="551773" cy="297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22487ED3-5A26-4EA9-96E3-E3B716D50838}"/>
              </a:ext>
            </a:extLst>
          </p:cNvPr>
          <p:cNvSpPr/>
          <p:nvPr/>
        </p:nvSpPr>
        <p:spPr>
          <a:xfrm>
            <a:off x="6418904" y="3563258"/>
            <a:ext cx="551773" cy="297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5CAA64DE-59FE-4240-A027-A8606D173622}"/>
              </a:ext>
            </a:extLst>
          </p:cNvPr>
          <p:cNvSpPr/>
          <p:nvPr/>
        </p:nvSpPr>
        <p:spPr>
          <a:xfrm>
            <a:off x="6973360" y="2088967"/>
            <a:ext cx="796507" cy="42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01013892-9CA0-4881-AC75-C57F5919BC20}"/>
              </a:ext>
            </a:extLst>
          </p:cNvPr>
          <p:cNvSpPr/>
          <p:nvPr/>
        </p:nvSpPr>
        <p:spPr>
          <a:xfrm>
            <a:off x="5560475" y="1147332"/>
            <a:ext cx="1710202" cy="92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5" name="טבלה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46099"/>
              </p:ext>
            </p:extLst>
          </p:nvPr>
        </p:nvGraphicFramePr>
        <p:xfrm>
          <a:off x="1365955" y="3025422"/>
          <a:ext cx="6096000" cy="18897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551"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3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3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latin typeface="Arial" panose="020B0604020202020204" pitchFamily="34" charset="0"/>
                          <a:cs typeface="+mn-cs"/>
                        </a:rPr>
                        <a:t>عدد</a:t>
                      </a:r>
                      <a:r>
                        <a:rPr lang="ar-JO" sz="2000" baseline="0" dirty="0">
                          <a:latin typeface="Arial" panose="020B0604020202020204" pitchFamily="34" charset="0"/>
                          <a:cs typeface="+mn-cs"/>
                        </a:rPr>
                        <a:t> البروتونات</a:t>
                      </a:r>
                      <a:endParaRPr lang="he-IL" sz="20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2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3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عدد الإلكترونات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2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2،1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ترتيب الإلكترونات بمستويات طاقة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1+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cs typeface="+mn-cs"/>
                        </a:rPr>
                        <a:t>0</a:t>
                      </a:r>
                      <a:endParaRPr lang="he-IL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الشحنة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2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الأيونات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08529" y="1130504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/>
              <a:t>سؤال </a:t>
            </a:r>
            <a:r>
              <a:rPr lang="he-IL" dirty="0"/>
              <a:t> - </a:t>
            </a:r>
            <a:r>
              <a:rPr lang="ar-JO" dirty="0"/>
              <a:t>أكمل الجدول التالي</a:t>
            </a:r>
            <a:r>
              <a:rPr lang="ar-SA" dirty="0"/>
              <a:t>:</a:t>
            </a:r>
            <a:endParaRPr lang="he-IL" dirty="0"/>
          </a:p>
        </p:txBody>
      </p:sp>
      <p:graphicFrame>
        <p:nvGraphicFramePr>
          <p:cNvPr id="15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28921"/>
              </p:ext>
            </p:extLst>
          </p:nvPr>
        </p:nvGraphicFramePr>
        <p:xfrm>
          <a:off x="1174045" y="3646312"/>
          <a:ext cx="6096000" cy="18897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963">
                <a:tc>
                  <a:txBody>
                    <a:bodyPr/>
                    <a:lstStyle/>
                    <a:p>
                      <a:pPr algn="ctr" rtl="1"/>
                      <a:r>
                        <a:rPr lang="ar-JO" dirty="0">
                          <a:cs typeface="+mn-cs"/>
                        </a:rPr>
                        <a:t>20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dirty="0">
                          <a:cs typeface="+mn-cs"/>
                        </a:rPr>
                        <a:t>20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latin typeface="Arial" panose="020B0604020202020204" pitchFamily="34" charset="0"/>
                          <a:cs typeface="+mn-cs"/>
                        </a:rPr>
                        <a:t>عدد</a:t>
                      </a:r>
                      <a:r>
                        <a:rPr lang="ar-JO" sz="2000" baseline="0" dirty="0">
                          <a:latin typeface="Arial" panose="020B0604020202020204" pitchFamily="34" charset="0"/>
                          <a:cs typeface="+mn-cs"/>
                        </a:rPr>
                        <a:t> البروتونات</a:t>
                      </a:r>
                      <a:endParaRPr lang="he-IL" sz="20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dirty="0">
                          <a:cs typeface="+mn-cs"/>
                        </a:rPr>
                        <a:t>18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dirty="0">
                          <a:cs typeface="+mn-cs"/>
                        </a:rPr>
                        <a:t>20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عدد الإلكترونات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dirty="0">
                          <a:cs typeface="+mn-cs"/>
                        </a:rPr>
                        <a:t>2,8,8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dirty="0">
                          <a:cs typeface="+mn-cs"/>
                        </a:rPr>
                        <a:t>2،8،8،2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ترتيب الإلكترونات بمستويات طاقة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cs typeface="+mn-cs"/>
                        </a:rPr>
                        <a:t>2+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dirty="0">
                          <a:cs typeface="+mn-cs"/>
                        </a:rPr>
                        <a:t>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الشحنة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מלבן 1">
            <a:extLst>
              <a:ext uri="{FF2B5EF4-FFF2-40B4-BE49-F238E27FC236}">
                <a16:creationId xmlns:a16="http://schemas.microsoft.com/office/drawing/2014/main" id="{8DEC1501-6896-40AB-A85E-6B3799EB426E}"/>
              </a:ext>
            </a:extLst>
          </p:cNvPr>
          <p:cNvSpPr/>
          <p:nvPr/>
        </p:nvSpPr>
        <p:spPr>
          <a:xfrm>
            <a:off x="5890817" y="3672662"/>
            <a:ext cx="699168" cy="3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95EBAF01-B9B5-42FF-AB08-63068F0122F3}"/>
              </a:ext>
            </a:extLst>
          </p:cNvPr>
          <p:cNvSpPr/>
          <p:nvPr/>
        </p:nvSpPr>
        <p:spPr>
          <a:xfrm>
            <a:off x="5965526" y="4458766"/>
            <a:ext cx="551773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C5D92122-E1D0-485A-A3ED-841593C85F1D}"/>
              </a:ext>
            </a:extLst>
          </p:cNvPr>
          <p:cNvSpPr/>
          <p:nvPr/>
        </p:nvSpPr>
        <p:spPr>
          <a:xfrm>
            <a:off x="3857006" y="3701285"/>
            <a:ext cx="685311" cy="2869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613" y="2869142"/>
            <a:ext cx="8667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50511329-3CCC-457B-8BB9-611693722728}"/>
              </a:ext>
            </a:extLst>
          </p:cNvPr>
          <p:cNvSpPr/>
          <p:nvPr/>
        </p:nvSpPr>
        <p:spPr>
          <a:xfrm>
            <a:off x="5758818" y="4059805"/>
            <a:ext cx="831167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01EE310-7286-48B0-B734-067B33C2E8F8}"/>
              </a:ext>
            </a:extLst>
          </p:cNvPr>
          <p:cNvSpPr/>
          <p:nvPr/>
        </p:nvSpPr>
        <p:spPr>
          <a:xfrm>
            <a:off x="3812077" y="4086823"/>
            <a:ext cx="685311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C4699436-1046-4E28-8CBA-D5AD226F73FD}"/>
              </a:ext>
            </a:extLst>
          </p:cNvPr>
          <p:cNvSpPr/>
          <p:nvPr/>
        </p:nvSpPr>
        <p:spPr>
          <a:xfrm>
            <a:off x="3708594" y="4511066"/>
            <a:ext cx="982134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308572A6-927F-4CFB-B9A0-73E3CB90ADB0}"/>
              </a:ext>
            </a:extLst>
          </p:cNvPr>
          <p:cNvSpPr/>
          <p:nvPr/>
        </p:nvSpPr>
        <p:spPr>
          <a:xfrm>
            <a:off x="6039556" y="5179148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EE689CD6-A8EA-4A6D-A994-54DB5BA9424C}"/>
              </a:ext>
            </a:extLst>
          </p:cNvPr>
          <p:cNvSpPr/>
          <p:nvPr/>
        </p:nvSpPr>
        <p:spPr>
          <a:xfrm>
            <a:off x="3923774" y="5191023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694" y="2865611"/>
            <a:ext cx="8477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3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8" grpId="0" animBg="1"/>
      <p:bldP spid="21" grpId="0" animBg="1"/>
      <p:bldP spid="31" grpId="0" animBg="1"/>
      <p:bldP spid="32" grpId="0" animBg="1"/>
      <p:bldP spid="23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الأيونات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862362" y="1143881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/>
              <a:t>تمرين</a:t>
            </a:r>
            <a:r>
              <a:rPr lang="he-IL" dirty="0"/>
              <a:t>:</a:t>
            </a:r>
            <a:r>
              <a:rPr lang="en-US" dirty="0"/>
              <a:t> </a:t>
            </a:r>
            <a:r>
              <a:rPr lang="ar-JO" dirty="0"/>
              <a:t>أكمل الجدول التالي:</a:t>
            </a:r>
            <a:endParaRPr lang="he-IL" dirty="0"/>
          </a:p>
        </p:txBody>
      </p:sp>
      <p:graphicFrame>
        <p:nvGraphicFramePr>
          <p:cNvPr id="15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59161"/>
              </p:ext>
            </p:extLst>
          </p:nvPr>
        </p:nvGraphicFramePr>
        <p:xfrm>
          <a:off x="1365955" y="3025422"/>
          <a:ext cx="6096000" cy="18897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551">
                <a:tc>
                  <a:txBody>
                    <a:bodyPr/>
                    <a:lstStyle/>
                    <a:p>
                      <a:pPr algn="ctr" rtl="1"/>
                      <a:r>
                        <a:rPr lang="ar-JO" dirty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dirty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dirty="0">
                          <a:latin typeface="Arial" panose="020B0604020202020204" pitchFamily="34" charset="0"/>
                          <a:cs typeface="+mn-cs"/>
                        </a:rPr>
                        <a:t>عدد</a:t>
                      </a:r>
                      <a:r>
                        <a:rPr lang="ar-JO" sz="2000" baseline="0" dirty="0">
                          <a:latin typeface="Arial" panose="020B0604020202020204" pitchFamily="34" charset="0"/>
                          <a:cs typeface="+mn-cs"/>
                        </a:rPr>
                        <a:t> البروتونات</a:t>
                      </a:r>
                      <a:endParaRPr lang="he-IL" sz="20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dirty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dirty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عدد الإلكترونات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dirty="0"/>
                        <a:t>2،8،8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dirty="0"/>
                        <a:t>2،8،7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ترتيب الإلكترونات بمستويات طاقة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JO" dirty="0"/>
                        <a:t>1-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dirty="0"/>
                        <a:t>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000" b="1" dirty="0">
                          <a:latin typeface="Arial" panose="020B0604020202020204" pitchFamily="34" charset="0"/>
                          <a:cs typeface="+mn-cs"/>
                        </a:rPr>
                        <a:t>الشحنة</a:t>
                      </a:r>
                      <a:endParaRPr lang="he-IL" sz="20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5807" y="2068160"/>
            <a:ext cx="752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9559" y="2235200"/>
            <a:ext cx="971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8DEC1501-6896-40AB-A85E-6B3799EB426E}"/>
              </a:ext>
            </a:extLst>
          </p:cNvPr>
          <p:cNvSpPr/>
          <p:nvPr/>
        </p:nvSpPr>
        <p:spPr>
          <a:xfrm>
            <a:off x="6089862" y="3066419"/>
            <a:ext cx="765168" cy="3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50511329-3CCC-457B-8BB9-611693722728}"/>
              </a:ext>
            </a:extLst>
          </p:cNvPr>
          <p:cNvSpPr/>
          <p:nvPr/>
        </p:nvSpPr>
        <p:spPr>
          <a:xfrm>
            <a:off x="5918255" y="3480207"/>
            <a:ext cx="831167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95EBAF01-B9B5-42FF-AB08-63068F0122F3}"/>
              </a:ext>
            </a:extLst>
          </p:cNvPr>
          <p:cNvSpPr/>
          <p:nvPr/>
        </p:nvSpPr>
        <p:spPr>
          <a:xfrm>
            <a:off x="6196559" y="3875034"/>
            <a:ext cx="551773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308572A6-927F-4CFB-B9A0-73E3CB90ADB0}"/>
              </a:ext>
            </a:extLst>
          </p:cNvPr>
          <p:cNvSpPr/>
          <p:nvPr/>
        </p:nvSpPr>
        <p:spPr>
          <a:xfrm>
            <a:off x="6196559" y="4598205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C5D92122-E1D0-485A-A3ED-841593C85F1D}"/>
              </a:ext>
            </a:extLst>
          </p:cNvPr>
          <p:cNvSpPr/>
          <p:nvPr/>
        </p:nvSpPr>
        <p:spPr>
          <a:xfrm>
            <a:off x="3928839" y="3064581"/>
            <a:ext cx="816091" cy="2976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01EE310-7286-48B0-B734-067B33C2E8F8}"/>
              </a:ext>
            </a:extLst>
          </p:cNvPr>
          <p:cNvSpPr/>
          <p:nvPr/>
        </p:nvSpPr>
        <p:spPr>
          <a:xfrm>
            <a:off x="4046557" y="3429000"/>
            <a:ext cx="831167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C4699436-1046-4E28-8CBA-D5AD226F73FD}"/>
              </a:ext>
            </a:extLst>
          </p:cNvPr>
          <p:cNvSpPr/>
          <p:nvPr/>
        </p:nvSpPr>
        <p:spPr>
          <a:xfrm>
            <a:off x="3766409" y="3901238"/>
            <a:ext cx="1295092" cy="285290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EE689CD6-A8EA-4A6D-A994-54DB5BA9424C}"/>
              </a:ext>
            </a:extLst>
          </p:cNvPr>
          <p:cNvSpPr/>
          <p:nvPr/>
        </p:nvSpPr>
        <p:spPr>
          <a:xfrm>
            <a:off x="4138068" y="4548535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9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الأيونات ومبنى الجدول الدوري للعناصر</a:t>
            </a:r>
            <a:endParaRPr lang="he-IL" dirty="0">
              <a:cs typeface="+mn-cs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56" y="1286933"/>
            <a:ext cx="635564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מלבן 9"/>
          <p:cNvSpPr/>
          <p:nvPr/>
        </p:nvSpPr>
        <p:spPr>
          <a:xfrm>
            <a:off x="7145866" y="1348308"/>
            <a:ext cx="47074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JO" b="1" dirty="0">
                <a:highlight>
                  <a:srgbClr val="FFFF00"/>
                </a:highlight>
              </a:rPr>
              <a:t>فلزات العمود الأولى تُنتِج أيونات شحنتها </a:t>
            </a:r>
            <a:r>
              <a:rPr lang="he-IL" b="1" dirty="0">
                <a:highlight>
                  <a:srgbClr val="FFFF00"/>
                </a:highlight>
              </a:rPr>
              <a:t>1+</a:t>
            </a:r>
          </a:p>
          <a:p>
            <a:pPr>
              <a:lnSpc>
                <a:spcPct val="150000"/>
              </a:lnSpc>
            </a:pPr>
            <a:r>
              <a:rPr lang="ar-JO" b="1" dirty="0">
                <a:highlight>
                  <a:srgbClr val="FFFF00"/>
                </a:highlight>
              </a:rPr>
              <a:t>فلزات </a:t>
            </a:r>
            <a:r>
              <a:rPr lang="ar-JO" b="1" dirty="0" err="1">
                <a:highlight>
                  <a:srgbClr val="FFFF00"/>
                </a:highlight>
              </a:rPr>
              <a:t>العمودالثانيّة</a:t>
            </a:r>
            <a:r>
              <a:rPr lang="ar-JO" b="1" dirty="0">
                <a:highlight>
                  <a:srgbClr val="FFFF00"/>
                </a:highlight>
              </a:rPr>
              <a:t> تُنتِج أيونات شحنتها </a:t>
            </a:r>
            <a:r>
              <a:rPr lang="he-IL" b="1" dirty="0">
                <a:highlight>
                  <a:srgbClr val="FFFF00"/>
                </a:highlight>
              </a:rPr>
              <a:t>2+</a:t>
            </a:r>
          </a:p>
          <a:p>
            <a:pPr>
              <a:lnSpc>
                <a:spcPct val="150000"/>
              </a:lnSpc>
            </a:pPr>
            <a:r>
              <a:rPr lang="ar-JO" b="1" dirty="0">
                <a:highlight>
                  <a:srgbClr val="FFFF00"/>
                </a:highlight>
              </a:rPr>
              <a:t>فلزات العمود الثالثة تُنتِج أيونات شحنتها </a:t>
            </a:r>
            <a:r>
              <a:rPr lang="he-IL" b="1" dirty="0">
                <a:highlight>
                  <a:srgbClr val="FFFF00"/>
                </a:highlight>
              </a:rPr>
              <a:t>3+</a:t>
            </a:r>
          </a:p>
          <a:p>
            <a:pPr>
              <a:lnSpc>
                <a:spcPct val="150000"/>
              </a:lnSpc>
            </a:pPr>
            <a:r>
              <a:rPr lang="ar-JO" b="1" dirty="0">
                <a:highlight>
                  <a:srgbClr val="00FFFF"/>
                </a:highlight>
              </a:rPr>
              <a:t>لا فلزات من العمود الخامس تُنتِج أيونات شحنتها</a:t>
            </a:r>
            <a:r>
              <a:rPr lang="he-IL" b="1" dirty="0">
                <a:highlight>
                  <a:srgbClr val="00FFFF"/>
                </a:highlight>
              </a:rPr>
              <a:t> 3-</a:t>
            </a:r>
          </a:p>
          <a:p>
            <a:pPr>
              <a:lnSpc>
                <a:spcPct val="150000"/>
              </a:lnSpc>
            </a:pPr>
            <a:r>
              <a:rPr lang="ar-JO" b="1" dirty="0">
                <a:highlight>
                  <a:srgbClr val="00FFFF"/>
                </a:highlight>
              </a:rPr>
              <a:t>لا فلزات من العمود السادس تُنتِج أيونات شحنتها</a:t>
            </a:r>
            <a:r>
              <a:rPr lang="he-IL" b="1" dirty="0">
                <a:highlight>
                  <a:srgbClr val="00FFFF"/>
                </a:highlight>
              </a:rPr>
              <a:t> 2-</a:t>
            </a:r>
          </a:p>
          <a:p>
            <a:pPr>
              <a:lnSpc>
                <a:spcPct val="150000"/>
              </a:lnSpc>
            </a:pPr>
            <a:r>
              <a:rPr lang="ar-JO" b="1" dirty="0">
                <a:highlight>
                  <a:srgbClr val="00FFFF"/>
                </a:highlight>
              </a:rPr>
              <a:t>لا فلزات من العمود السابع تُنتِج أيونات شحنتها</a:t>
            </a:r>
            <a:r>
              <a:rPr lang="he-IL" b="1" dirty="0">
                <a:highlight>
                  <a:srgbClr val="00FFFF"/>
                </a:highlight>
              </a:rPr>
              <a:t> 1-</a:t>
            </a:r>
          </a:p>
          <a:p>
            <a:pPr>
              <a:lnSpc>
                <a:spcPct val="150000"/>
              </a:lnSpc>
            </a:pPr>
            <a:r>
              <a:rPr lang="ar-JO" b="1" dirty="0"/>
              <a:t>لا فلزات من العمود الثامن: مستوى التكافؤ مليء بالإلكترونات لذلك فهم ثابتون كذرّات منفردة بالحالة الغازيّة بدرجة حرارة الغرفة .</a:t>
            </a:r>
            <a:endParaRPr lang="he-IL" b="1" dirty="0"/>
          </a:p>
          <a:p>
            <a:pPr>
              <a:lnSpc>
                <a:spcPct val="150000"/>
              </a:lnSpc>
            </a:pPr>
            <a:endParaRPr lang="he-IL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الأيونات</a:t>
            </a:r>
            <a:endParaRPr lang="he-IL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/>
              <p:nvPr/>
            </p:nvSpPr>
            <p:spPr>
              <a:xfrm>
                <a:off x="2893758" y="1962362"/>
                <a:ext cx="3650824" cy="997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sup>
                        <m:e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xmlns="" id="{28C5939D-9076-4F47-A2D8-C4C11E71A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758" y="1962362"/>
                <a:ext cx="3650824" cy="99713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טבלה 6">
            <a:extLst>
              <a:ext uri="{FF2B5EF4-FFF2-40B4-BE49-F238E27FC236}">
                <a16:creationId xmlns:a16="http://schemas.microsoft.com/office/drawing/2014/main" id="{F71038DB-14FF-4175-BC14-1185C619C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33338"/>
              </p:ext>
            </p:extLst>
          </p:nvPr>
        </p:nvGraphicFramePr>
        <p:xfrm>
          <a:off x="257333" y="2993376"/>
          <a:ext cx="7261676" cy="3707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80219">
                  <a:extLst>
                    <a:ext uri="{9D8B030D-6E8A-4147-A177-3AD203B41FA5}">
                      <a16:colId xmlns:a16="http://schemas.microsoft.com/office/drawing/2014/main" val="826596108"/>
                    </a:ext>
                  </a:extLst>
                </a:gridCol>
                <a:gridCol w="2155805">
                  <a:extLst>
                    <a:ext uri="{9D8B030D-6E8A-4147-A177-3AD203B41FA5}">
                      <a16:colId xmlns:a16="http://schemas.microsoft.com/office/drawing/2014/main" val="89703969"/>
                    </a:ext>
                  </a:extLst>
                </a:gridCol>
                <a:gridCol w="3125652">
                  <a:extLst>
                    <a:ext uri="{9D8B030D-6E8A-4147-A177-3AD203B41FA5}">
                      <a16:colId xmlns:a16="http://schemas.microsoft.com/office/drawing/2014/main" val="4191288416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2، 8، 8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2، 8، 5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J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ترتيب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</a:t>
                      </a:r>
                      <a:r>
                        <a:rPr lang="ar-SA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</a:t>
                      </a:r>
                      <a:r>
                        <a:rPr lang="ar-JO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كترونات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572197887"/>
                  </a:ext>
                </a:extLst>
              </a:tr>
            </a:tbl>
          </a:graphicData>
        </a:graphic>
      </p:graphicFrame>
      <p:sp>
        <p:nvSpPr>
          <p:cNvPr id="2" name="מלבן 1">
            <a:extLst>
              <a:ext uri="{FF2B5EF4-FFF2-40B4-BE49-F238E27FC236}">
                <a16:creationId xmlns:a16="http://schemas.microsoft.com/office/drawing/2014/main" id="{8DEC1501-6896-40AB-A85E-6B3799EB426E}"/>
              </a:ext>
            </a:extLst>
          </p:cNvPr>
          <p:cNvSpPr/>
          <p:nvPr/>
        </p:nvSpPr>
        <p:spPr>
          <a:xfrm>
            <a:off x="6096000" y="2998648"/>
            <a:ext cx="969712" cy="3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040A493B-2AEC-495E-9E4C-C9D4CA86988B}"/>
                  </a:ext>
                </a:extLst>
              </p:cNvPr>
              <p:cNvSpPr/>
              <p:nvPr/>
            </p:nvSpPr>
            <p:spPr>
              <a:xfrm>
                <a:off x="4853352" y="1977442"/>
                <a:ext cx="3650824" cy="100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sup>
                        <m:e>
                          <m:sSup>
                            <m:sSupPr>
                              <m:ctrlP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ar-SA" sz="5399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SA" sz="5399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040A493B-2AEC-495E-9E4C-C9D4CA869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352" y="1977442"/>
                <a:ext cx="3650824" cy="1004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חץ: מעוקל למטה 14">
            <a:extLst>
              <a:ext uri="{FF2B5EF4-FFF2-40B4-BE49-F238E27FC236}">
                <a16:creationId xmlns:a16="http://schemas.microsoft.com/office/drawing/2014/main" id="{F8525A0B-AE35-45F2-99BA-120B3763E56E}"/>
              </a:ext>
            </a:extLst>
          </p:cNvPr>
          <p:cNvSpPr/>
          <p:nvPr/>
        </p:nvSpPr>
        <p:spPr>
          <a:xfrm rot="10800000" flipH="1">
            <a:off x="4439477" y="3586130"/>
            <a:ext cx="2305879" cy="400110"/>
          </a:xfrm>
          <a:prstGeom prst="curved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5BFEB7B-4CA0-4E2D-B604-DEAA88D2E5F2}"/>
              </a:ext>
            </a:extLst>
          </p:cNvPr>
          <p:cNvSpPr txBox="1"/>
          <p:nvPr/>
        </p:nvSpPr>
        <p:spPr>
          <a:xfrm>
            <a:off x="3962729" y="4132384"/>
            <a:ext cx="324279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>
                <a:highlight>
                  <a:srgbClr val="FFFF00"/>
                </a:highlight>
                <a:latin typeface="Arial" panose="020B0604020202020204" pitchFamily="34" charset="0"/>
              </a:rPr>
              <a:t>تمّ إضافة 3 إلكترونات</a:t>
            </a:r>
          </a:p>
          <a:p>
            <a:pPr algn="ctr"/>
            <a:r>
              <a:rPr lang="ar-JO" sz="2400" b="1" dirty="0">
                <a:highlight>
                  <a:srgbClr val="FFFF00"/>
                </a:highlight>
                <a:latin typeface="Arial" panose="020B0604020202020204" pitchFamily="34" charset="0"/>
              </a:rPr>
              <a:t>مستوى التكافؤ مليء بالإلكترونات، وضع </a:t>
            </a:r>
            <a:r>
              <a:rPr lang="ar-JO" sz="2400" b="1" dirty="0" err="1">
                <a:highlight>
                  <a:srgbClr val="FFFF00"/>
                </a:highlight>
                <a:latin typeface="Arial" panose="020B0604020202020204" pitchFamily="34" charset="0"/>
              </a:rPr>
              <a:t>تابث</a:t>
            </a:r>
            <a:r>
              <a:rPr lang="ar-JO" sz="2400" b="1" dirty="0">
                <a:highlight>
                  <a:srgbClr val="FFFF00"/>
                </a:highlight>
                <a:latin typeface="Arial" panose="020B0604020202020204" pitchFamily="34" charset="0"/>
              </a:rPr>
              <a:t> من حيث الطاقة.</a:t>
            </a:r>
            <a:endParaRPr lang="he-IL" sz="2400" b="1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0" name="מציין מיקום טקסט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سؤال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- حد</a:t>
            </a:r>
            <a:r>
              <a:rPr lang="ar-SA" dirty="0">
                <a:cs typeface="+mn-cs"/>
              </a:rPr>
              <a:t>ِّ</a:t>
            </a:r>
            <a:r>
              <a:rPr lang="ar-JO" dirty="0">
                <a:cs typeface="+mn-cs"/>
              </a:rPr>
              <a:t>د ما هو الرمز </a:t>
            </a:r>
            <a:r>
              <a:rPr lang="ar-SA" dirty="0">
                <a:cs typeface="+mn-cs"/>
              </a:rPr>
              <a:t>الكيميائي</a:t>
            </a:r>
            <a:r>
              <a:rPr lang="ar-JO" dirty="0">
                <a:cs typeface="+mn-cs"/>
              </a:rPr>
              <a:t> لأيون الفوسفور (العمود الخامس)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6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15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صيغة التمثيل الإلكترونيّ</a:t>
            </a:r>
            <a:endParaRPr lang="he-IL" dirty="0">
              <a:cs typeface="+mn-cs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</p:spPr>
        <p:txBody>
          <a:bodyPr/>
          <a:lstStyle/>
          <a:p>
            <a:r>
              <a:rPr lang="ar-SA" dirty="0">
                <a:cs typeface="+mn-cs"/>
                <a:sym typeface="Varela Round"/>
              </a:rPr>
              <a:t>نموذج</a:t>
            </a:r>
            <a:r>
              <a:rPr lang="ar-JO" dirty="0">
                <a:cs typeface="+mn-cs"/>
                <a:sym typeface="Varela Round"/>
              </a:rPr>
              <a:t> تمثيل إلكترونات التكافؤ للذرّات وللأيونات أ</a:t>
            </a:r>
            <a:r>
              <a:rPr lang="ar-SA" dirty="0">
                <a:cs typeface="+mn-cs"/>
                <a:sym typeface="Varela Round"/>
              </a:rPr>
              <a:t>ُ</a:t>
            </a:r>
            <a:r>
              <a:rPr lang="ar-JO" dirty="0">
                <a:cs typeface="+mn-cs"/>
                <a:sym typeface="Varela Round"/>
              </a:rPr>
              <a:t>حادي</a:t>
            </a:r>
            <a:r>
              <a:rPr lang="ar-SA" dirty="0">
                <a:cs typeface="+mn-cs"/>
                <a:sym typeface="Varela Round"/>
              </a:rPr>
              <a:t>ّ</a:t>
            </a:r>
            <a:r>
              <a:rPr lang="ar-JO" dirty="0">
                <a:cs typeface="+mn-cs"/>
                <a:sym typeface="Varela Round"/>
              </a:rPr>
              <a:t>ة الذرّات</a:t>
            </a:r>
            <a:endParaRPr lang="he-IL" dirty="0">
              <a:cs typeface="+mn-cs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595028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صيغة التمثيل الإلكترونيّ</a:t>
            </a:r>
            <a:endParaRPr lang="he-IL" dirty="0">
              <a:cs typeface="+mn-cs"/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6000" y="1046923"/>
            <a:ext cx="10577515" cy="4831276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rgbClr val="0070C0"/>
                </a:solidFill>
                <a:cs typeface="+mn-cs"/>
              </a:rPr>
              <a:t>في هذا النموذج نُعبّر عن الذرّة بواسطة 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رمز العنصر.</a:t>
            </a:r>
          </a:p>
          <a:p>
            <a:r>
              <a:rPr lang="ar-JO" b="1" dirty="0">
                <a:solidFill>
                  <a:srgbClr val="0070C0"/>
                </a:solidFill>
                <a:cs typeface="+mn-cs"/>
              </a:rPr>
              <a:t>ن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حد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ِّ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د ما هو عدد إلكترونات التكافؤ، </a:t>
            </a:r>
            <a:r>
              <a:rPr lang="ar-JO" b="1" dirty="0" err="1">
                <a:solidFill>
                  <a:srgbClr val="0070C0"/>
                </a:solidFill>
                <a:cs typeface="+mn-cs"/>
              </a:rPr>
              <a:t>ون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عب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ِّ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ر عنها كنقاط من حول رمز العنصر.</a:t>
            </a:r>
          </a:p>
          <a:p>
            <a:pPr>
              <a:buNone/>
            </a:pPr>
            <a:r>
              <a:rPr lang="ar-JO" b="1" u="sng" dirty="0">
                <a:solidFill>
                  <a:srgbClr val="0070C0"/>
                </a:solidFill>
                <a:cs typeface="+mn-cs"/>
              </a:rPr>
              <a:t>أمثلة بمقطع من الجدول الدوري للعناصر</a:t>
            </a:r>
            <a:endParaRPr lang="he-IL" b="1" u="sng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150000"/>
              </a:lnSpc>
              <a:buNone/>
            </a:pPr>
            <a:endParaRPr lang="he-IL" sz="1800" b="1" dirty="0">
              <a:solidFill>
                <a:schemeClr val="tx1"/>
              </a:solidFill>
              <a:highlight>
                <a:srgbClr val="00FFFF"/>
              </a:highlight>
              <a:cs typeface="+mn-cs"/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457B0C-7D13-4C7E-96EB-74B179DA33B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13648" r="4814" b="58298"/>
          <a:stretch/>
        </p:blipFill>
        <p:spPr bwMode="auto">
          <a:xfrm>
            <a:off x="239334" y="3382620"/>
            <a:ext cx="9000000" cy="21866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F1780E9C-BBAF-4537-925C-C00639786150}"/>
              </a:ext>
            </a:extLst>
          </p:cNvPr>
          <p:cNvCxnSpPr>
            <a:cxnSpLocks/>
          </p:cNvCxnSpPr>
          <p:nvPr/>
        </p:nvCxnSpPr>
        <p:spPr>
          <a:xfrm>
            <a:off x="1206742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6D9D788F-92BD-4820-8598-005A622E838A}"/>
              </a:ext>
            </a:extLst>
          </p:cNvPr>
          <p:cNvCxnSpPr>
            <a:cxnSpLocks/>
          </p:cNvCxnSpPr>
          <p:nvPr/>
        </p:nvCxnSpPr>
        <p:spPr>
          <a:xfrm>
            <a:off x="2326551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115C74C5-BFFE-4095-9721-4EC11471058C}"/>
              </a:ext>
            </a:extLst>
          </p:cNvPr>
          <p:cNvCxnSpPr>
            <a:cxnSpLocks/>
          </p:cNvCxnSpPr>
          <p:nvPr/>
        </p:nvCxnSpPr>
        <p:spPr>
          <a:xfrm>
            <a:off x="3439733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5747F56-F978-4597-926F-0D213098F79C}"/>
              </a:ext>
            </a:extLst>
          </p:cNvPr>
          <p:cNvCxnSpPr>
            <a:cxnSpLocks/>
          </p:cNvCxnSpPr>
          <p:nvPr/>
        </p:nvCxnSpPr>
        <p:spPr>
          <a:xfrm>
            <a:off x="4645681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F2C067FD-5FE9-46ED-94EA-270AC58F9608}"/>
              </a:ext>
            </a:extLst>
          </p:cNvPr>
          <p:cNvCxnSpPr>
            <a:cxnSpLocks/>
          </p:cNvCxnSpPr>
          <p:nvPr/>
        </p:nvCxnSpPr>
        <p:spPr>
          <a:xfrm>
            <a:off x="5831750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E7C9E37A-15AE-40A4-A87C-226242992295}"/>
              </a:ext>
            </a:extLst>
          </p:cNvPr>
          <p:cNvCxnSpPr>
            <a:cxnSpLocks/>
          </p:cNvCxnSpPr>
          <p:nvPr/>
        </p:nvCxnSpPr>
        <p:spPr>
          <a:xfrm>
            <a:off x="7037699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AB6ABBF5-05C9-40BB-B501-D17F887B7024}"/>
              </a:ext>
            </a:extLst>
          </p:cNvPr>
          <p:cNvCxnSpPr>
            <a:cxnSpLocks/>
          </p:cNvCxnSpPr>
          <p:nvPr/>
        </p:nvCxnSpPr>
        <p:spPr>
          <a:xfrm>
            <a:off x="8203888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C2F0578D-09CC-4DF4-9012-51A4F334ADFA}"/>
              </a:ext>
            </a:extLst>
          </p:cNvPr>
          <p:cNvSpPr txBox="1"/>
          <p:nvPr/>
        </p:nvSpPr>
        <p:spPr>
          <a:xfrm>
            <a:off x="196055" y="3000034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DD289409-1AFA-4D44-90DF-FB625605D3D6}"/>
              </a:ext>
            </a:extLst>
          </p:cNvPr>
          <p:cNvSpPr txBox="1"/>
          <p:nvPr/>
        </p:nvSpPr>
        <p:spPr>
          <a:xfrm>
            <a:off x="1283702" y="3013287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F527D752-3EB5-4C26-944B-EA53DC5F3694}"/>
              </a:ext>
            </a:extLst>
          </p:cNvPr>
          <p:cNvSpPr txBox="1"/>
          <p:nvPr/>
        </p:nvSpPr>
        <p:spPr>
          <a:xfrm>
            <a:off x="2440279" y="3011120"/>
            <a:ext cx="7809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</a:rPr>
              <a:t>عمود</a:t>
            </a:r>
            <a:r>
              <a:rPr lang="ar-SA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he-IL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B34EFAD-5AA4-414A-A903-B933E3B90568}"/>
              </a:ext>
            </a:extLst>
          </p:cNvPr>
          <p:cNvSpPr txBox="1"/>
          <p:nvPr/>
        </p:nvSpPr>
        <p:spPr>
          <a:xfrm>
            <a:off x="3610878" y="3011120"/>
            <a:ext cx="7906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</a:rPr>
              <a:t> 4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63A5F05-0DD8-4954-90A0-4D44CECAC630}"/>
              </a:ext>
            </a:extLst>
          </p:cNvPr>
          <p:cNvSpPr txBox="1"/>
          <p:nvPr/>
        </p:nvSpPr>
        <p:spPr>
          <a:xfrm>
            <a:off x="4796357" y="3013197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</a:rPr>
              <a:t> 5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D74FE025-4F39-4B0D-BE77-EAA7A1BD392E}"/>
              </a:ext>
            </a:extLst>
          </p:cNvPr>
          <p:cNvSpPr txBox="1"/>
          <p:nvPr/>
        </p:nvSpPr>
        <p:spPr>
          <a:xfrm>
            <a:off x="5904795" y="3006661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</a:rPr>
              <a:t> 6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4180BADE-9642-4097-B43D-91D9D51D2934}"/>
              </a:ext>
            </a:extLst>
          </p:cNvPr>
          <p:cNvSpPr txBox="1"/>
          <p:nvPr/>
        </p:nvSpPr>
        <p:spPr>
          <a:xfrm>
            <a:off x="7091331" y="3013197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</a:rPr>
              <a:t> 7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A9D6B4E0-4C5D-485E-B285-DADD91EFA2FE}"/>
              </a:ext>
            </a:extLst>
          </p:cNvPr>
          <p:cNvSpPr txBox="1"/>
          <p:nvPr/>
        </p:nvSpPr>
        <p:spPr>
          <a:xfrm>
            <a:off x="8271756" y="3005788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</a:rPr>
              <a:t> 8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D7967D90-8866-472C-B7B5-4474D1C7FFFB}"/>
              </a:ext>
            </a:extLst>
          </p:cNvPr>
          <p:cNvSpPr/>
          <p:nvPr/>
        </p:nvSpPr>
        <p:spPr>
          <a:xfrm>
            <a:off x="239335" y="3482881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F91BC6CE-75E4-4AC5-9309-9B2D9942CA5B}"/>
              </a:ext>
            </a:extLst>
          </p:cNvPr>
          <p:cNvSpPr/>
          <p:nvPr/>
        </p:nvSpPr>
        <p:spPr>
          <a:xfrm>
            <a:off x="8525439" y="3495264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22157A61-7C49-49AC-9658-6CD53319E8A1}"/>
              </a:ext>
            </a:extLst>
          </p:cNvPr>
          <p:cNvSpPr/>
          <p:nvPr/>
        </p:nvSpPr>
        <p:spPr>
          <a:xfrm>
            <a:off x="315355" y="4613414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101B8096-BE9B-45D2-A0A0-B916A248F089}"/>
              </a:ext>
            </a:extLst>
          </p:cNvPr>
          <p:cNvSpPr/>
          <p:nvPr/>
        </p:nvSpPr>
        <p:spPr>
          <a:xfrm>
            <a:off x="1478415" y="4632901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4E45EC36-060D-4C99-BC92-0F3296876678}"/>
              </a:ext>
            </a:extLst>
          </p:cNvPr>
          <p:cNvSpPr/>
          <p:nvPr/>
        </p:nvSpPr>
        <p:spPr>
          <a:xfrm>
            <a:off x="2571721" y="4613414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5BFADA36-42CF-4E1C-B05B-46ACD3943830}"/>
              </a:ext>
            </a:extLst>
          </p:cNvPr>
          <p:cNvSpPr/>
          <p:nvPr/>
        </p:nvSpPr>
        <p:spPr>
          <a:xfrm>
            <a:off x="3777669" y="4613415"/>
            <a:ext cx="569839" cy="73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03F3B808-94C1-4B60-9E30-2DCCC854E92E}"/>
              </a:ext>
            </a:extLst>
          </p:cNvPr>
          <p:cNvSpPr/>
          <p:nvPr/>
        </p:nvSpPr>
        <p:spPr>
          <a:xfrm>
            <a:off x="5017120" y="4553425"/>
            <a:ext cx="569839" cy="791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B0446BF7-DE9B-4219-B2E8-CB46151AA69C}"/>
              </a:ext>
            </a:extLst>
          </p:cNvPr>
          <p:cNvSpPr/>
          <p:nvPr/>
        </p:nvSpPr>
        <p:spPr>
          <a:xfrm>
            <a:off x="6143175" y="4596376"/>
            <a:ext cx="569839" cy="73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A5983E3F-4741-4100-9103-A10215C7CFA0}"/>
              </a:ext>
            </a:extLst>
          </p:cNvPr>
          <p:cNvSpPr/>
          <p:nvPr/>
        </p:nvSpPr>
        <p:spPr>
          <a:xfrm>
            <a:off x="7359250" y="4596375"/>
            <a:ext cx="569839" cy="73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ACDA6CEA-8784-4715-B500-9E2BF17D6BA4}"/>
              </a:ext>
            </a:extLst>
          </p:cNvPr>
          <p:cNvSpPr/>
          <p:nvPr/>
        </p:nvSpPr>
        <p:spPr>
          <a:xfrm>
            <a:off x="8570295" y="4555911"/>
            <a:ext cx="669039" cy="788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70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صيغة التمثيل الإلكترونيّ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60897" y="933094"/>
            <a:ext cx="11160000" cy="4831276"/>
          </a:xfrm>
        </p:spPr>
        <p:txBody>
          <a:bodyPr>
            <a:normAutofit/>
          </a:bodyPr>
          <a:lstStyle/>
          <a:p>
            <a:r>
              <a:rPr lang="ar-JO" dirty="0">
                <a:solidFill>
                  <a:srgbClr val="0070C0"/>
                </a:solidFill>
                <a:cs typeface="+mn-cs"/>
              </a:rPr>
              <a:t>في ك</a:t>
            </a:r>
            <a:r>
              <a:rPr lang="ar-SA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dirty="0">
                <a:solidFill>
                  <a:srgbClr val="0070C0"/>
                </a:solidFill>
                <a:cs typeface="+mn-cs"/>
              </a:rPr>
              <a:t>ل مرة نكتب إلكترون واحد بك</a:t>
            </a:r>
            <a:r>
              <a:rPr lang="ar-SA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dirty="0">
                <a:solidFill>
                  <a:srgbClr val="0070C0"/>
                </a:solidFill>
                <a:cs typeface="+mn-cs"/>
              </a:rPr>
              <a:t>ل جهة من رمز العنصر</a:t>
            </a:r>
            <a:r>
              <a:rPr lang="he-IL" dirty="0">
                <a:solidFill>
                  <a:srgbClr val="0070C0"/>
                </a:solidFill>
                <a:cs typeface="+mn-cs"/>
              </a:rPr>
              <a:t> </a:t>
            </a:r>
            <a:r>
              <a:rPr lang="ar-JO" dirty="0">
                <a:solidFill>
                  <a:srgbClr val="0070C0"/>
                </a:solidFill>
                <a:cs typeface="+mn-cs"/>
              </a:rPr>
              <a:t>بحسب عدد إلكترونات التكافؤ للعنصر.</a:t>
            </a:r>
            <a:endParaRPr lang="he-IL" dirty="0">
              <a:solidFill>
                <a:srgbClr val="0070C0"/>
              </a:solidFill>
              <a:cs typeface="+mn-cs"/>
            </a:endParaRPr>
          </a:p>
          <a:p>
            <a:r>
              <a:rPr lang="ar-SA" dirty="0">
                <a:solidFill>
                  <a:srgbClr val="0070C0"/>
                </a:solidFill>
                <a:cs typeface="+mn-cs"/>
              </a:rPr>
              <a:t>إ</a:t>
            </a:r>
            <a:r>
              <a:rPr lang="ar-JO" dirty="0">
                <a:solidFill>
                  <a:srgbClr val="0070C0"/>
                </a:solidFill>
                <a:cs typeface="+mn-cs"/>
              </a:rPr>
              <a:t>ذا كان للعنصر أكثر من أربع إلكترونات تكافؤ بحيث تمّ</a:t>
            </a:r>
            <a:r>
              <a:rPr lang="ar-SA" dirty="0">
                <a:solidFill>
                  <a:srgbClr val="0070C0"/>
                </a:solidFill>
                <a:cs typeface="+mn-cs"/>
              </a:rPr>
              <a:t> </a:t>
            </a:r>
            <a:r>
              <a:rPr lang="ar-JO" dirty="0">
                <a:solidFill>
                  <a:srgbClr val="0070C0"/>
                </a:solidFill>
                <a:cs typeface="+mn-cs"/>
              </a:rPr>
              <a:t>وضع إلكترون</a:t>
            </a:r>
            <a:r>
              <a:rPr lang="ar-SA" dirty="0">
                <a:solidFill>
                  <a:srgbClr val="0070C0"/>
                </a:solidFill>
                <a:cs typeface="+mn-cs"/>
              </a:rPr>
              <a:t> واحد</a:t>
            </a:r>
            <a:r>
              <a:rPr lang="ar-JO" dirty="0">
                <a:solidFill>
                  <a:srgbClr val="0070C0"/>
                </a:solidFill>
                <a:cs typeface="+mn-cs"/>
              </a:rPr>
              <a:t> بك</a:t>
            </a:r>
            <a:r>
              <a:rPr lang="ar-SA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dirty="0">
                <a:solidFill>
                  <a:srgbClr val="0070C0"/>
                </a:solidFill>
                <a:cs typeface="+mn-cs"/>
              </a:rPr>
              <a:t>ل جهة، ن</a:t>
            </a:r>
            <a:r>
              <a:rPr lang="ar-SA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dirty="0">
                <a:solidFill>
                  <a:srgbClr val="0070C0"/>
                </a:solidFill>
                <a:cs typeface="+mn-cs"/>
              </a:rPr>
              <a:t>ضيف الإلكترونات</a:t>
            </a:r>
            <a:r>
              <a:rPr lang="ar-SA" dirty="0">
                <a:solidFill>
                  <a:srgbClr val="0070C0"/>
                </a:solidFill>
                <a:cs typeface="+mn-cs"/>
              </a:rPr>
              <a:t> المُتبقّية </a:t>
            </a:r>
            <a:r>
              <a:rPr lang="ar-JO" dirty="0">
                <a:solidFill>
                  <a:srgbClr val="0070C0"/>
                </a:solidFill>
                <a:cs typeface="+mn-cs"/>
              </a:rPr>
              <a:t>بحيث ي</a:t>
            </a:r>
            <a:r>
              <a:rPr lang="ar-SA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dirty="0">
                <a:solidFill>
                  <a:srgbClr val="0070C0"/>
                </a:solidFill>
                <a:cs typeface="+mn-cs"/>
              </a:rPr>
              <a:t>صبح هنالك أزواج من الإلكترونات بك</a:t>
            </a:r>
            <a:r>
              <a:rPr lang="ar-SA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dirty="0">
                <a:solidFill>
                  <a:srgbClr val="0070C0"/>
                </a:solidFill>
                <a:cs typeface="+mn-cs"/>
              </a:rPr>
              <a:t>ل جانب. </a:t>
            </a:r>
            <a:endParaRPr lang="he-IL" dirty="0">
              <a:solidFill>
                <a:srgbClr val="0070C0"/>
              </a:solidFill>
              <a:cs typeface="+mn-cs"/>
            </a:endParaRPr>
          </a:p>
          <a:p>
            <a:r>
              <a:rPr lang="ar-JO" dirty="0">
                <a:solidFill>
                  <a:srgbClr val="0070C0"/>
                </a:solidFill>
                <a:highlight>
                  <a:srgbClr val="FFFF00"/>
                </a:highlight>
                <a:cs typeface="+mn-cs"/>
              </a:rPr>
              <a:t>عن</a:t>
            </a:r>
            <a:r>
              <a:rPr lang="ar-SA" dirty="0">
                <a:solidFill>
                  <a:srgbClr val="0070C0"/>
                </a:solidFill>
                <a:highlight>
                  <a:srgbClr val="FFFF00"/>
                </a:highlight>
                <a:cs typeface="+mn-cs"/>
              </a:rPr>
              <a:t>ا</a:t>
            </a:r>
            <a:r>
              <a:rPr lang="ar-JO" dirty="0">
                <a:solidFill>
                  <a:srgbClr val="0070C0"/>
                </a:solidFill>
                <a:highlight>
                  <a:srgbClr val="FFFF00"/>
                </a:highlight>
                <a:cs typeface="+mn-cs"/>
              </a:rPr>
              <a:t>صر العائلة </a:t>
            </a:r>
            <a:r>
              <a:rPr lang="he-IL" dirty="0">
                <a:solidFill>
                  <a:srgbClr val="0070C0"/>
                </a:solidFill>
                <a:highlight>
                  <a:srgbClr val="FFFF00"/>
                </a:highlight>
                <a:cs typeface="+mn-cs"/>
              </a:rPr>
              <a:t>8، </a:t>
            </a:r>
            <a:r>
              <a:rPr lang="ar-JO" dirty="0">
                <a:solidFill>
                  <a:srgbClr val="0070C0"/>
                </a:solidFill>
                <a:highlight>
                  <a:srgbClr val="FFFF00"/>
                </a:highlight>
                <a:cs typeface="+mn-cs"/>
              </a:rPr>
              <a:t>مستوى التكافؤ مليء بالإلكترونات، لذلك </a:t>
            </a:r>
            <a:r>
              <a:rPr lang="ar-JO" dirty="0">
                <a:solidFill>
                  <a:srgbClr val="0070C0"/>
                </a:solidFill>
                <a:highlight>
                  <a:srgbClr val="FFFF00"/>
                </a:highlight>
              </a:rPr>
              <a:t>تظهر </a:t>
            </a:r>
            <a:r>
              <a:rPr lang="ar-JO" dirty="0">
                <a:solidFill>
                  <a:srgbClr val="0070C0"/>
                </a:solidFill>
                <a:highlight>
                  <a:srgbClr val="FFFF00"/>
                </a:highlight>
                <a:cs typeface="+mn-cs"/>
              </a:rPr>
              <a:t>ا</a:t>
            </a:r>
            <a:r>
              <a:rPr lang="ar-SA" dirty="0">
                <a:solidFill>
                  <a:srgbClr val="0070C0"/>
                </a:solidFill>
                <a:highlight>
                  <a:srgbClr val="FFFF00"/>
                </a:highlight>
                <a:cs typeface="+mn-cs"/>
              </a:rPr>
              <a:t>لإلكترونات</a:t>
            </a:r>
            <a:r>
              <a:rPr lang="ar-JO" dirty="0">
                <a:solidFill>
                  <a:srgbClr val="0070C0"/>
                </a:solidFill>
                <a:highlight>
                  <a:srgbClr val="FFFF00"/>
                </a:highlight>
                <a:cs typeface="+mn-cs"/>
              </a:rPr>
              <a:t> (النقاط حول رمز العنصر) كأزواج.</a:t>
            </a:r>
            <a:endParaRPr lang="en-US" dirty="0">
              <a:solidFill>
                <a:srgbClr val="0070C0"/>
              </a:solidFill>
              <a:highlight>
                <a:srgbClr val="FFFF00"/>
              </a:highlight>
              <a:cs typeface="+mn-cs"/>
            </a:endParaRPr>
          </a:p>
          <a:p>
            <a:pPr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endParaRPr lang="he-IL" sz="2000" b="1" dirty="0">
              <a:highlight>
                <a:srgbClr val="00FFFF"/>
              </a:highligh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457B0C-7D13-4C7E-96EB-74B179DA33B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13648" r="4814" b="58298"/>
          <a:stretch/>
        </p:blipFill>
        <p:spPr bwMode="auto">
          <a:xfrm>
            <a:off x="239334" y="3382620"/>
            <a:ext cx="9000000" cy="218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C2F0578D-09CC-4DF4-9012-51A4F334ADFA}"/>
              </a:ext>
            </a:extLst>
          </p:cNvPr>
          <p:cNvSpPr txBox="1"/>
          <p:nvPr/>
        </p:nvSpPr>
        <p:spPr>
          <a:xfrm>
            <a:off x="196055" y="3000034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DD289409-1AFA-4D44-90DF-FB625605D3D6}"/>
              </a:ext>
            </a:extLst>
          </p:cNvPr>
          <p:cNvSpPr txBox="1"/>
          <p:nvPr/>
        </p:nvSpPr>
        <p:spPr>
          <a:xfrm>
            <a:off x="1283702" y="3013287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F527D752-3EB5-4C26-944B-EA53DC5F3694}"/>
              </a:ext>
            </a:extLst>
          </p:cNvPr>
          <p:cNvSpPr txBox="1"/>
          <p:nvPr/>
        </p:nvSpPr>
        <p:spPr>
          <a:xfrm>
            <a:off x="2430661" y="3011120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B34EFAD-5AA4-414A-A903-B933E3B90568}"/>
              </a:ext>
            </a:extLst>
          </p:cNvPr>
          <p:cNvSpPr txBox="1"/>
          <p:nvPr/>
        </p:nvSpPr>
        <p:spPr>
          <a:xfrm>
            <a:off x="3610877" y="3011120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63A5F05-0DD8-4954-90A0-4D44CECAC630}"/>
              </a:ext>
            </a:extLst>
          </p:cNvPr>
          <p:cNvSpPr txBox="1"/>
          <p:nvPr/>
        </p:nvSpPr>
        <p:spPr>
          <a:xfrm>
            <a:off x="4796357" y="3013197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D74FE025-4F39-4B0D-BE77-EAA7A1BD392E}"/>
              </a:ext>
            </a:extLst>
          </p:cNvPr>
          <p:cNvSpPr txBox="1"/>
          <p:nvPr/>
        </p:nvSpPr>
        <p:spPr>
          <a:xfrm>
            <a:off x="5904795" y="3006661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4180BADE-9642-4097-B43D-91D9D51D2934}"/>
              </a:ext>
            </a:extLst>
          </p:cNvPr>
          <p:cNvSpPr txBox="1"/>
          <p:nvPr/>
        </p:nvSpPr>
        <p:spPr>
          <a:xfrm>
            <a:off x="7085228" y="3013197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A9D6B4E0-4C5D-485E-B285-DADD91EFA2FE}"/>
              </a:ext>
            </a:extLst>
          </p:cNvPr>
          <p:cNvSpPr txBox="1"/>
          <p:nvPr/>
        </p:nvSpPr>
        <p:spPr>
          <a:xfrm>
            <a:off x="8265653" y="3005788"/>
            <a:ext cx="7906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r>
              <a:rPr lang="he-I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8919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646231" y="1050752"/>
            <a:ext cx="10030495" cy="25379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b="1" dirty="0">
                <a:solidFill>
                  <a:srgbClr val="0070C0"/>
                </a:solidFill>
                <a:cs typeface="+mn-cs"/>
              </a:rPr>
              <a:t>تمرين 1- أكتب صيغة التمثيل الإلكترونيّ للسيلكون </a:t>
            </a:r>
            <a:r>
              <a:rPr lang="he-IL" b="1" dirty="0">
                <a:solidFill>
                  <a:srgbClr val="0070C0"/>
                </a:solidFill>
                <a:cs typeface="+mn-cs"/>
              </a:rPr>
              <a:t>، </a:t>
            </a:r>
            <a:r>
              <a:rPr lang="en-US" b="1" dirty="0">
                <a:solidFill>
                  <a:srgbClr val="0070C0"/>
                </a:solidFill>
                <a:cs typeface="+mn-cs"/>
              </a:rPr>
              <a:t>Si</a:t>
            </a:r>
            <a:endParaRPr lang="he-IL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ar-JO" dirty="0">
                <a:solidFill>
                  <a:srgbClr val="0070C0"/>
                </a:solidFill>
                <a:cs typeface="+mn-cs"/>
              </a:rPr>
              <a:t>الحل</a:t>
            </a:r>
            <a:r>
              <a:rPr lang="ar-SA" dirty="0">
                <a:solidFill>
                  <a:srgbClr val="0070C0"/>
                </a:solidFill>
                <a:cs typeface="+mn-cs"/>
              </a:rPr>
              <a:t>ّ</a:t>
            </a:r>
            <a:r>
              <a:rPr lang="ar-JO" dirty="0">
                <a:solidFill>
                  <a:srgbClr val="0070C0"/>
                </a:solidFill>
                <a:cs typeface="+mn-cs"/>
              </a:rPr>
              <a:t> – السيلكون موجود بالعمود الرابع، لديه 4 إلكترونات تكافؤ.</a:t>
            </a:r>
          </a:p>
          <a:p>
            <a:pPr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highlight>
                <a:srgbClr val="00FFFF"/>
              </a:highlight>
              <a:cs typeface="+mn-cs"/>
            </a:endParaRPr>
          </a:p>
          <a:p>
            <a:pPr>
              <a:lnSpc>
                <a:spcPct val="150000"/>
              </a:lnSpc>
            </a:pPr>
            <a:endParaRPr lang="he-IL" sz="2000" b="1" dirty="0">
              <a:highlight>
                <a:srgbClr val="00FFFF"/>
              </a:highlight>
              <a:cs typeface="+mn-cs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48B5330-35F0-42FB-842D-FC641E29F258}"/>
              </a:ext>
            </a:extLst>
          </p:cNvPr>
          <p:cNvSpPr txBox="1"/>
          <p:nvPr/>
        </p:nvSpPr>
        <p:spPr>
          <a:xfrm>
            <a:off x="3996804" y="2068970"/>
            <a:ext cx="53732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4000" dirty="0"/>
              <a:t>Si</a:t>
            </a:r>
            <a:endParaRPr lang="he-IL" sz="4000" dirty="0"/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9DE08677-492F-49C7-A1EF-BF520A3C2106}"/>
              </a:ext>
            </a:extLst>
          </p:cNvPr>
          <p:cNvSpPr/>
          <p:nvPr/>
        </p:nvSpPr>
        <p:spPr>
          <a:xfrm>
            <a:off x="4212460" y="2068971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1200927B-8B0B-48CD-801D-9F13B94474E6}"/>
              </a:ext>
            </a:extLst>
          </p:cNvPr>
          <p:cNvSpPr/>
          <p:nvPr/>
        </p:nvSpPr>
        <p:spPr>
          <a:xfrm>
            <a:off x="3943796" y="2400054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3543A295-3038-45F4-A202-4E7493F4A557}"/>
              </a:ext>
            </a:extLst>
          </p:cNvPr>
          <p:cNvSpPr/>
          <p:nvPr/>
        </p:nvSpPr>
        <p:spPr>
          <a:xfrm>
            <a:off x="4481124" y="2422913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FF549C99-0C95-4CB9-B7EA-F5F322F34254}"/>
              </a:ext>
            </a:extLst>
          </p:cNvPr>
          <p:cNvSpPr/>
          <p:nvPr/>
        </p:nvSpPr>
        <p:spPr>
          <a:xfrm>
            <a:off x="4212460" y="2698695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ציין מיקום תוכן 10">
            <a:extLst>
              <a:ext uri="{FF2B5EF4-FFF2-40B4-BE49-F238E27FC236}">
                <a16:creationId xmlns:a16="http://schemas.microsoft.com/office/drawing/2014/main" id="{8142270F-9BD8-43A4-A5EA-2A2716681E0C}"/>
              </a:ext>
            </a:extLst>
          </p:cNvPr>
          <p:cNvSpPr txBox="1">
            <a:spLocks/>
          </p:cNvSpPr>
          <p:nvPr/>
        </p:nvSpPr>
        <p:spPr>
          <a:xfrm>
            <a:off x="1340236" y="3254829"/>
            <a:ext cx="10336490" cy="27040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JO" b="1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تمرين 2</a:t>
            </a:r>
            <a:r>
              <a:rPr lang="he-IL" b="1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: </a:t>
            </a:r>
            <a:r>
              <a:rPr lang="ar-JO" b="1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صيغة تمثيل إلكتروني لعنصر اليود</a:t>
            </a:r>
            <a:r>
              <a:rPr lang="he-IL" b="1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،</a:t>
            </a:r>
            <a:r>
              <a:rPr lang="ar-SA" b="1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ar-SA" b="1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ar-JO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الحل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ّ </a:t>
            </a:r>
            <a:r>
              <a:rPr lang="ar-JO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- اليود موجود بالعائلة السابعة، لديه 7 إلكترونات تكافؤ.</a:t>
            </a:r>
            <a:endParaRPr lang="he-IL" dirty="0">
              <a:solidFill>
                <a:srgbClr val="0070C0"/>
              </a:solidFill>
              <a:latin typeface="Arial" panose="020B0604020202020204" pitchFamily="34" charset="0"/>
              <a:cs typeface="+mn-cs"/>
            </a:endParaRPr>
          </a:p>
          <a:p>
            <a:pPr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highlight>
                <a:srgbClr val="00FFFF"/>
              </a:highlight>
              <a:latin typeface="Arial" panose="020B0604020202020204" pitchFamily="34" charset="0"/>
              <a:cs typeface="+mn-cs"/>
            </a:endParaRPr>
          </a:p>
          <a:p>
            <a:pPr>
              <a:lnSpc>
                <a:spcPct val="150000"/>
              </a:lnSpc>
            </a:pPr>
            <a:endParaRPr lang="he-IL" sz="2000" b="1" dirty="0">
              <a:highlight>
                <a:srgbClr val="00FFFF"/>
              </a:highlight>
              <a:latin typeface="Arial" panose="020B0604020202020204" pitchFamily="34" charset="0"/>
              <a:cs typeface="+mn-cs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A9940BC-1510-454D-9164-3F88FC926728}"/>
              </a:ext>
            </a:extLst>
          </p:cNvPr>
          <p:cNvSpPr txBox="1"/>
          <p:nvPr/>
        </p:nvSpPr>
        <p:spPr>
          <a:xfrm>
            <a:off x="1990753" y="4791544"/>
            <a:ext cx="9802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/>
              <a:t>I</a:t>
            </a:r>
            <a:endParaRPr lang="he-IL" sz="4000" dirty="0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F5828D83-4007-43B7-9AF6-471C956C8042}"/>
              </a:ext>
            </a:extLst>
          </p:cNvPr>
          <p:cNvSpPr/>
          <p:nvPr/>
        </p:nvSpPr>
        <p:spPr>
          <a:xfrm>
            <a:off x="2374150" y="4834333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F6C7EA60-7EC0-4680-BACC-F45B04BD9A8D}"/>
              </a:ext>
            </a:extLst>
          </p:cNvPr>
          <p:cNvSpPr/>
          <p:nvPr/>
        </p:nvSpPr>
        <p:spPr>
          <a:xfrm>
            <a:off x="2090669" y="5099769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D1240171-41CA-459F-9DC0-ED600FADAE18}"/>
              </a:ext>
            </a:extLst>
          </p:cNvPr>
          <p:cNvSpPr/>
          <p:nvPr/>
        </p:nvSpPr>
        <p:spPr>
          <a:xfrm>
            <a:off x="2352841" y="5420085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231472B3-C037-4476-90F8-C64D09F613F8}"/>
              </a:ext>
            </a:extLst>
          </p:cNvPr>
          <p:cNvSpPr/>
          <p:nvPr/>
        </p:nvSpPr>
        <p:spPr>
          <a:xfrm>
            <a:off x="2736453" y="5135881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62D34C42-93A9-49CA-A878-7828F5C5D03E}"/>
              </a:ext>
            </a:extLst>
          </p:cNvPr>
          <p:cNvSpPr/>
          <p:nvPr/>
        </p:nvSpPr>
        <p:spPr>
          <a:xfrm>
            <a:off x="2539344" y="4840688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FABDE2A1-E060-4037-8850-3A22C3A36B3E}"/>
              </a:ext>
            </a:extLst>
          </p:cNvPr>
          <p:cNvSpPr/>
          <p:nvPr/>
        </p:nvSpPr>
        <p:spPr>
          <a:xfrm>
            <a:off x="2099214" y="5239079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C71B559-7A9E-49BC-9706-3CD605F0B0E4}"/>
              </a:ext>
            </a:extLst>
          </p:cNvPr>
          <p:cNvSpPr/>
          <p:nvPr/>
        </p:nvSpPr>
        <p:spPr>
          <a:xfrm>
            <a:off x="2480903" y="5442945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כותרת 7">
            <a:extLst>
              <a:ext uri="{FF2B5EF4-FFF2-40B4-BE49-F238E27FC236}">
                <a16:creationId xmlns:a16="http://schemas.microsoft.com/office/drawing/2014/main" id="{0053B476-53EF-47EE-8F31-37580350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/>
          <a:lstStyle/>
          <a:p>
            <a:r>
              <a:rPr lang="ar-JO" dirty="0">
                <a:cs typeface="+mn-cs"/>
              </a:rPr>
              <a:t>صيغة التمثيل الإلكترونيّ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7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7">
            <a:extLst>
              <a:ext uri="{FF2B5EF4-FFF2-40B4-BE49-F238E27FC236}">
                <a16:creationId xmlns:a16="http://schemas.microsoft.com/office/drawing/2014/main" id="{8DB2F72F-120D-4E96-B751-99179B6F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6" y="175078"/>
            <a:ext cx="11161453" cy="720000"/>
          </a:xfrm>
        </p:spPr>
        <p:txBody>
          <a:bodyPr/>
          <a:lstStyle/>
          <a:p>
            <a:r>
              <a:rPr lang="ar-JO" dirty="0">
                <a:cs typeface="+mn-cs"/>
              </a:rPr>
              <a:t>صيغة التمثيل الإلكترونيّ للأيونات</a:t>
            </a:r>
            <a:endParaRPr lang="he-IL" dirty="0"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25A8CC-CF1D-4CDC-A9F9-2591B14455DB}"/>
              </a:ext>
            </a:extLst>
          </p:cNvPr>
          <p:cNvSpPr/>
          <p:nvPr/>
        </p:nvSpPr>
        <p:spPr>
          <a:xfrm>
            <a:off x="1365663" y="1455441"/>
            <a:ext cx="10033645" cy="335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JO" sz="2400" b="1" dirty="0">
                <a:solidFill>
                  <a:prstClr val="black"/>
                </a:solidFill>
              </a:rPr>
              <a:t>أكتب صيغة التمثيل الإلكترونيّ لأيون المغنيزيوم؟</a:t>
            </a:r>
          </a:p>
          <a:p>
            <a:pPr lvl="0">
              <a:lnSpc>
                <a:spcPct val="150000"/>
              </a:lnSpc>
            </a:pPr>
            <a:r>
              <a:rPr lang="ar-JO" sz="2400" b="1" dirty="0">
                <a:solidFill>
                  <a:prstClr val="black"/>
                </a:solidFill>
              </a:rPr>
              <a:t>الحل</a:t>
            </a:r>
            <a:r>
              <a:rPr lang="ar-SA" sz="2400" b="1" dirty="0">
                <a:solidFill>
                  <a:prstClr val="black"/>
                </a:solidFill>
              </a:rPr>
              <a:t>ّ</a:t>
            </a:r>
            <a:r>
              <a:rPr lang="ar-JO" sz="2400" b="1" dirty="0">
                <a:solidFill>
                  <a:prstClr val="black"/>
                </a:solidFill>
              </a:rPr>
              <a:t>: </a:t>
            </a:r>
            <a:endParaRPr lang="en-US" sz="2400" b="1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ar-JO" sz="2400" dirty="0">
                <a:solidFill>
                  <a:prstClr val="black"/>
                </a:solidFill>
              </a:rPr>
              <a:t>المغنيزيوم موجود بالعمود الثاني </a:t>
            </a:r>
            <a:r>
              <a:rPr lang="ar-SA" sz="2400" dirty="0">
                <a:solidFill>
                  <a:prstClr val="black"/>
                </a:solidFill>
              </a:rPr>
              <a:t>إ</a:t>
            </a:r>
            <a:r>
              <a:rPr lang="ar-JO" sz="2400" dirty="0">
                <a:solidFill>
                  <a:prstClr val="black"/>
                </a:solidFill>
              </a:rPr>
              <a:t>ذ</a:t>
            </a:r>
            <a:r>
              <a:rPr lang="ar-SA" sz="2400" dirty="0">
                <a:solidFill>
                  <a:prstClr val="black"/>
                </a:solidFill>
              </a:rPr>
              <a:t>ًا</a:t>
            </a:r>
            <a:r>
              <a:rPr lang="ar-JO" sz="2400" dirty="0">
                <a:solidFill>
                  <a:prstClr val="black"/>
                </a:solidFill>
              </a:rPr>
              <a:t> لديه إلكترونين تكافؤ ويحصل على شحنة</a:t>
            </a:r>
            <a:r>
              <a:rPr lang="ar-SA" sz="2400" dirty="0">
                <a:solidFill>
                  <a:prstClr val="black"/>
                </a:solidFill>
              </a:rPr>
              <a:t> (2+):</a:t>
            </a:r>
            <a:r>
              <a:rPr lang="ar-JO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Mg</a:t>
            </a:r>
            <a:r>
              <a:rPr lang="en-US" sz="2400" baseline="30000" dirty="0">
                <a:solidFill>
                  <a:prstClr val="black"/>
                </a:solidFill>
              </a:rPr>
              <a:t>+2</a:t>
            </a:r>
            <a:endParaRPr lang="ar-JO" sz="2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ar-JO" sz="2400" dirty="0">
                <a:solidFill>
                  <a:prstClr val="black"/>
                </a:solidFill>
              </a:rPr>
              <a:t> </a:t>
            </a:r>
            <a:r>
              <a:rPr lang="ar-SA" sz="2400" dirty="0">
                <a:solidFill>
                  <a:prstClr val="black"/>
                </a:solidFill>
              </a:rPr>
              <a:t>إ</a:t>
            </a:r>
            <a:r>
              <a:rPr lang="ar-JO" sz="2400" dirty="0">
                <a:solidFill>
                  <a:prstClr val="black"/>
                </a:solidFill>
              </a:rPr>
              <a:t>ذ</a:t>
            </a:r>
            <a:r>
              <a:rPr lang="ar-SA" sz="2400" dirty="0">
                <a:solidFill>
                  <a:prstClr val="black"/>
                </a:solidFill>
              </a:rPr>
              <a:t>ً</a:t>
            </a:r>
            <a:r>
              <a:rPr lang="ar-JO" sz="2400" dirty="0">
                <a:solidFill>
                  <a:prstClr val="black"/>
                </a:solidFill>
              </a:rPr>
              <a:t>ا صيغة التمثيل الإلكترونيّ لأيون المغنيزيوم:</a:t>
            </a:r>
          </a:p>
          <a:p>
            <a:pPr lvl="0">
              <a:lnSpc>
                <a:spcPct val="150000"/>
              </a:lnSpc>
            </a:pPr>
            <a:endParaRPr lang="ar-JO" sz="2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ar-JO" sz="2400" dirty="0">
                <a:solidFill>
                  <a:prstClr val="black"/>
                </a:solidFill>
              </a:rPr>
              <a:t>                                    </a:t>
            </a:r>
            <a:r>
              <a:rPr lang="en-US" sz="2400" baseline="30000" dirty="0">
                <a:solidFill>
                  <a:prstClr val="black"/>
                </a:solidFill>
              </a:rPr>
              <a:t>+2</a:t>
            </a:r>
            <a:r>
              <a:rPr lang="ar-JO" sz="2400" b="1" dirty="0">
                <a:solidFill>
                  <a:prstClr val="black"/>
                </a:solidFill>
              </a:rPr>
              <a:t>[</a:t>
            </a:r>
            <a:r>
              <a:rPr lang="en-US" sz="2400" b="1" dirty="0">
                <a:solidFill>
                  <a:prstClr val="black"/>
                </a:solidFill>
              </a:rPr>
              <a:t> [Mg</a:t>
            </a:r>
            <a:endParaRPr lang="he-I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9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19410" y="1913865"/>
            <a:ext cx="12187451" cy="1260000"/>
          </a:xfrm>
        </p:spPr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endParaRPr lang="he-IL" sz="4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636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7">
            <a:extLst>
              <a:ext uri="{FF2B5EF4-FFF2-40B4-BE49-F238E27FC236}">
                <a16:creationId xmlns:a16="http://schemas.microsoft.com/office/drawing/2014/main" id="{8DB2F72F-120D-4E96-B751-99179B6F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15875"/>
            <a:ext cx="11161712" cy="720725"/>
          </a:xfrm>
        </p:spPr>
        <p:txBody>
          <a:bodyPr/>
          <a:lstStyle/>
          <a:p>
            <a:r>
              <a:rPr lang="ar-JO" dirty="0">
                <a:cs typeface="+mn-cs"/>
              </a:rPr>
              <a:t>صيغة التمثيل الإلكترونيّ للأيونات</a:t>
            </a:r>
            <a:endParaRPr lang="he-IL" dirty="0">
              <a:cs typeface="+mn-cs"/>
            </a:endParaRPr>
          </a:p>
        </p:txBody>
      </p:sp>
      <p:sp>
        <p:nvSpPr>
          <p:cNvPr id="24" name="תיבת טקסט 18">
            <a:extLst>
              <a:ext uri="{FF2B5EF4-FFF2-40B4-BE49-F238E27FC236}">
                <a16:creationId xmlns:a16="http://schemas.microsoft.com/office/drawing/2014/main" id="{2A9940BC-1510-454D-9164-3F88FC926728}"/>
              </a:ext>
            </a:extLst>
          </p:cNvPr>
          <p:cNvSpPr txBox="1"/>
          <p:nvPr/>
        </p:nvSpPr>
        <p:spPr>
          <a:xfrm>
            <a:off x="6574042" y="3662656"/>
            <a:ext cx="98029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5400" b="1" dirty="0" err="1"/>
              <a:t>[</a:t>
            </a:r>
            <a:endParaRPr lang="he-IL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11283" y="1598835"/>
            <a:ext cx="10034649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400" b="1" dirty="0"/>
              <a:t>سؤال: أكتب صيغة التمثيل</a:t>
            </a:r>
            <a:r>
              <a:rPr lang="ar-SA" sz="2400" b="1" dirty="0"/>
              <a:t> الإلكترونيّ </a:t>
            </a:r>
            <a:r>
              <a:rPr lang="ar-JO" sz="2400" b="1" dirty="0"/>
              <a:t>لأيون اليود </a:t>
            </a:r>
          </a:p>
          <a:p>
            <a:pPr>
              <a:lnSpc>
                <a:spcPct val="150000"/>
              </a:lnSpc>
            </a:pPr>
            <a:r>
              <a:rPr lang="ar-JO" sz="2400" b="1" dirty="0"/>
              <a:t>الحل</a:t>
            </a:r>
            <a:r>
              <a:rPr lang="ar-SA" sz="2400" b="1" dirty="0"/>
              <a:t>ّ</a:t>
            </a:r>
            <a:r>
              <a:rPr lang="ar-JO" sz="2400" b="1" dirty="0"/>
              <a:t>: </a:t>
            </a:r>
            <a:r>
              <a:rPr lang="ar-JO" sz="2400" dirty="0"/>
              <a:t>اليود موجود بالعائلة السابعة</a:t>
            </a:r>
            <a:r>
              <a:rPr lang="ar-SA" sz="2400" dirty="0"/>
              <a:t> (العمود 7)،</a:t>
            </a:r>
            <a:r>
              <a:rPr lang="ar-JO" sz="2400" dirty="0"/>
              <a:t> لديه 7 إلكترونات تكافؤ يحصل على شحنة </a:t>
            </a:r>
            <a:r>
              <a:rPr lang="ar-SA" sz="2400" dirty="0"/>
              <a:t>(</a:t>
            </a:r>
            <a:r>
              <a:rPr lang="ar-JO" sz="2400" dirty="0"/>
              <a:t>1-</a:t>
            </a:r>
            <a:r>
              <a:rPr lang="ar-SA" sz="2400" dirty="0"/>
              <a:t>) </a:t>
            </a:r>
            <a:r>
              <a:rPr lang="ar-JO" sz="2400" dirty="0"/>
              <a:t>في</a:t>
            </a:r>
            <a:r>
              <a:rPr lang="ar-SA" sz="2400" dirty="0"/>
              <a:t>ُ</a:t>
            </a:r>
            <a:r>
              <a:rPr lang="ar-JO" sz="2400" dirty="0"/>
              <a:t>صبح لديه 8 إلكترونات تكافؤ.</a:t>
            </a:r>
            <a:endParaRPr lang="he-I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314" y="3787775"/>
            <a:ext cx="666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מלבן 25"/>
          <p:cNvSpPr/>
          <p:nvPr/>
        </p:nvSpPr>
        <p:spPr>
          <a:xfrm>
            <a:off x="5768624" y="3673311"/>
            <a:ext cx="491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[</a:t>
            </a:r>
            <a:endParaRPr lang="he-IL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57156" y="3115734"/>
            <a:ext cx="57573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6000" dirty="0" err="1"/>
              <a:t>-</a:t>
            </a: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22204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698" y="2695864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354621" y="1830059"/>
            <a:ext cx="12283166" cy="1289409"/>
          </a:xfrm>
        </p:spPr>
        <p:txBody>
          <a:bodyPr/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هم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َّ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ة بيتي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ة </a:t>
            </a:r>
            <a:br>
              <a:rPr lang="he-IL" dirty="0"/>
            </a:br>
            <a:r>
              <a:rPr lang="ar-JO" dirty="0"/>
              <a:t>الأيونات وصيغة التمثيل الإلكترونيّ للأيونات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9609" y="3398248"/>
            <a:ext cx="10870584" cy="642090"/>
          </a:xfrm>
        </p:spPr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أُ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دخل عبر ال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ـ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QR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الذي أمامك إلى الم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َ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هم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َّ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ة البيتي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ّ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ة 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  <a:sym typeface="Varela Round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49" y="4460631"/>
            <a:ext cx="2390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070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">
            <a:extLst>
              <a:ext uri="{FF2B5EF4-FFF2-40B4-BE49-F238E27FC236}">
                <a16:creationId xmlns:a16="http://schemas.microsoft.com/office/drawing/2014/main" id="{E5E5CB88-DEB9-4C9B-8BCD-36D491AD61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172" r="34234" b="66411"/>
          <a:stretch/>
        </p:blipFill>
        <p:spPr>
          <a:xfrm>
            <a:off x="4578763" y="73175"/>
            <a:ext cx="3241542" cy="1838237"/>
          </a:xfrm>
          <a:prstGeom prst="rect">
            <a:avLst/>
          </a:prstGeom>
        </p:spPr>
      </p:pic>
      <p:sp>
        <p:nvSpPr>
          <p:cNvPr id="12" name="תיבת טקסט 3">
            <a:extLst>
              <a:ext uri="{FF2B5EF4-FFF2-40B4-BE49-F238E27FC236}">
                <a16:creationId xmlns:a16="http://schemas.microsoft.com/office/drawing/2014/main" id="{774D7E25-FE6A-4E76-A6FE-B349BC389C68}"/>
              </a:ext>
            </a:extLst>
          </p:cNvPr>
          <p:cNvSpPr txBox="1"/>
          <p:nvPr/>
        </p:nvSpPr>
        <p:spPr>
          <a:xfrm>
            <a:off x="1235635" y="3088893"/>
            <a:ext cx="10387969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השימוש ביצירות במהלך שידור זה נעשה לפי סעיף 27א לחוק זכות יוצרים، תשס"ח-2007. אם הינך בעל הזכויות באחת היצירות، באפשרותך לבקש מאיתנו לחדול מהשימוש ביצירה،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מלבן 4">
            <a:extLst>
              <a:ext uri="{FF2B5EF4-FFF2-40B4-BE49-F238E27FC236}">
                <a16:creationId xmlns:a16="http://schemas.microsoft.com/office/drawing/2014/main" id="{98DE0E04-16F6-44A8-BDE9-B0D6E705981A}"/>
              </a:ext>
            </a:extLst>
          </p:cNvPr>
          <p:cNvSpPr/>
          <p:nvPr/>
        </p:nvSpPr>
        <p:spPr>
          <a:xfrm>
            <a:off x="-195815" y="1911411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379098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endParaRPr lang="he-IL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/>
              <p:nvPr/>
            </p:nvSpPr>
            <p:spPr>
              <a:xfrm>
                <a:off x="3011279" y="2350606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xmlns="" id="{777C9F98-69B1-4D66-B1A2-C49F664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79" y="2350606"/>
                <a:ext cx="1125500" cy="97693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טבלה 2">
                <a:extLst>
                  <a:ext uri="{FF2B5EF4-FFF2-40B4-BE49-F238E27FC236}">
                    <a16:creationId xmlns:a16="http://schemas.microsoft.com/office/drawing/2014/main" id="{89BF5D05-55DD-47D5-A55D-9D5116F514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783099"/>
                  </p:ext>
                </p:extLst>
              </p:nvPr>
            </p:nvGraphicFramePr>
            <p:xfrm>
              <a:off x="1005135" y="3545439"/>
              <a:ext cx="5538032" cy="13716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3076576">
                      <a:extLst>
                        <a:ext uri="{9D8B030D-6E8A-4147-A177-3AD203B41FA5}">
                          <a16:colId xmlns:a16="http://schemas.microsoft.com/office/drawing/2014/main" val="2184610573"/>
                        </a:ext>
                      </a:extLst>
                    </a:gridCol>
                    <a:gridCol w="2461456">
                      <a:extLst>
                        <a:ext uri="{9D8B030D-6E8A-4147-A177-3AD203B41FA5}">
                          <a16:colId xmlns:a16="http://schemas.microsoft.com/office/drawing/2014/main" val="22034734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عدد البروتونات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he-IL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1602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عدد النيوترونات</a:t>
                          </a:r>
                          <a:endParaRPr lang="he-IL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1-1= 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he-IL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10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عدد الإلكترونات </a:t>
                          </a:r>
                          <a:r>
                            <a:rPr lang="he-IL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he-IL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7663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טבלה 2">
                <a:extLst>
                  <a:ext uri="{FF2B5EF4-FFF2-40B4-BE49-F238E27FC236}">
                    <a16:creationId xmlns:a16="http://schemas.microsoft.com/office/drawing/2014/main" id="{89BF5D05-55DD-47D5-A55D-9D5116F514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783099"/>
                  </p:ext>
                </p:extLst>
              </p:nvPr>
            </p:nvGraphicFramePr>
            <p:xfrm>
              <a:off x="1005135" y="3545439"/>
              <a:ext cx="5538032" cy="13716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3076576">
                      <a:extLst>
                        <a:ext uri="{9D8B030D-6E8A-4147-A177-3AD203B41FA5}">
                          <a16:colId xmlns:a16="http://schemas.microsoft.com/office/drawing/2014/main" val="2184610573"/>
                        </a:ext>
                      </a:extLst>
                    </a:gridCol>
                    <a:gridCol w="2461456">
                      <a:extLst>
                        <a:ext uri="{9D8B030D-6E8A-4147-A177-3AD203B41FA5}">
                          <a16:colId xmlns:a16="http://schemas.microsoft.com/office/drawing/2014/main" val="22034734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8" t="-8000" r="-80237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16027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عدد النيوترونات</a:t>
                          </a:r>
                          <a:endParaRPr lang="he-IL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1-1= 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he-IL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109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8" t="-209333" r="-80237" b="-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he-IL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76634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436BD18-BEFF-41EC-8BB8-553BB40F9397}"/>
              </a:ext>
            </a:extLst>
          </p:cNvPr>
          <p:cNvSpPr/>
          <p:nvPr/>
        </p:nvSpPr>
        <p:spPr>
          <a:xfrm>
            <a:off x="2810492" y="1150993"/>
            <a:ext cx="78416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JO" sz="2400" dirty="0" err="1">
                <a:solidFill>
                  <a:srgbClr val="002060"/>
                </a:solidFill>
              </a:rPr>
              <a:t>نتطر</a:t>
            </a:r>
            <a:r>
              <a:rPr lang="ar-SA" sz="2400" dirty="0">
                <a:solidFill>
                  <a:srgbClr val="002060"/>
                </a:solidFill>
              </a:rPr>
              <a:t>ّ</a:t>
            </a:r>
            <a:r>
              <a:rPr lang="ar-JO" sz="2400" dirty="0">
                <a:solidFill>
                  <a:srgbClr val="002060"/>
                </a:solidFill>
              </a:rPr>
              <a:t>ق إلى تركيب ذرّات ن</a:t>
            </a:r>
            <a:r>
              <a:rPr lang="ar-SA" sz="2400" dirty="0">
                <a:solidFill>
                  <a:srgbClr val="002060"/>
                </a:solidFill>
              </a:rPr>
              <a:t>ظ</a:t>
            </a:r>
            <a:r>
              <a:rPr lang="ar-JO" sz="2400" dirty="0">
                <a:solidFill>
                  <a:srgbClr val="002060"/>
                </a:solidFill>
              </a:rPr>
              <a:t>ير الهيدروجين الأكثر انتشار</a:t>
            </a:r>
            <a:r>
              <a:rPr lang="ar-SA" sz="2400" dirty="0">
                <a:solidFill>
                  <a:srgbClr val="002060"/>
                </a:solidFill>
              </a:rPr>
              <a:t>ًا</a:t>
            </a:r>
            <a:r>
              <a:rPr lang="ar-JO" sz="2400" dirty="0">
                <a:solidFill>
                  <a:srgbClr val="002060"/>
                </a:solidFill>
              </a:rPr>
              <a:t> في الطبيعة</a:t>
            </a:r>
            <a:endParaRPr lang="he-I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4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Electron Cloud Model explained + Animation &amp; atomic Orbitals tutorial; Crash Chemistry Academy">
            <a:hlinkClick r:id="" action="ppaction://media"/>
            <a:extLst>
              <a:ext uri="{FF2B5EF4-FFF2-40B4-BE49-F238E27FC236}">
                <a16:creationId xmlns:a16="http://schemas.microsoft.com/office/drawing/2014/main" id="{A0DFFFEC-15DB-4A4C-9806-996CDC9C46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55430" cy="68615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6F2994-FEFF-4723-AAE5-1FBA624E3BA3}"/>
              </a:ext>
            </a:extLst>
          </p:cNvPr>
          <p:cNvSpPr/>
          <p:nvPr/>
        </p:nvSpPr>
        <p:spPr>
          <a:xfrm>
            <a:off x="9144000" y="137160"/>
            <a:ext cx="31101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1100" dirty="0">
                <a:hlinkClick r:id="rId5"/>
              </a:rPr>
              <a:t>https://www.youtube.com/watch?v=FMlZq9NG_lo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41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6000" y="95223"/>
            <a:ext cx="11160000" cy="720000"/>
          </a:xfrm>
        </p:spPr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0" y="1258464"/>
            <a:ext cx="11461935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sz="2400" b="0" dirty="0">
                <a:cs typeface="+mn-cs"/>
              </a:rPr>
              <a:t>بم</a:t>
            </a:r>
            <a:r>
              <a:rPr lang="ar-SA" sz="2400" b="0" dirty="0">
                <a:cs typeface="+mn-cs"/>
              </a:rPr>
              <a:t>ُ</a:t>
            </a:r>
            <a:r>
              <a:rPr lang="ar-JO" sz="2400" b="0" dirty="0">
                <a:cs typeface="+mn-cs"/>
              </a:rPr>
              <a:t>ساعدة ميكروسكوب</a:t>
            </a:r>
            <a:r>
              <a:rPr lang="en-US" sz="2400" b="0" dirty="0">
                <a:cs typeface="+mn-cs"/>
              </a:rPr>
              <a:t> </a:t>
            </a:r>
            <a:r>
              <a:rPr lang="ar-JO" sz="2400" b="0" dirty="0">
                <a:cs typeface="+mn-cs"/>
              </a:rPr>
              <a:t> </a:t>
            </a:r>
            <a:r>
              <a:rPr lang="ar-SA" sz="2400" b="0" dirty="0">
                <a:cs typeface="+mn-cs"/>
              </a:rPr>
              <a:t>إلكترون</a:t>
            </a:r>
            <a:r>
              <a:rPr lang="ar-JO" sz="2400" b="0" dirty="0">
                <a:cs typeface="+mn-cs"/>
              </a:rPr>
              <a:t>ي خاص</a:t>
            </a:r>
            <a:br>
              <a:rPr lang="en-US" sz="2400" b="0" dirty="0">
                <a:cs typeface="+mn-cs"/>
              </a:rPr>
            </a:br>
            <a:r>
              <a:rPr lang="ar-JO" sz="2400" dirty="0">
                <a:cs typeface="+mn-cs"/>
              </a:rPr>
              <a:t> ي</a:t>
            </a:r>
            <a:r>
              <a:rPr lang="ar-SA" sz="2400" dirty="0">
                <a:cs typeface="+mn-cs"/>
              </a:rPr>
              <a:t>ُ</a:t>
            </a:r>
            <a:r>
              <a:rPr lang="ar-JO" sz="2400" dirty="0">
                <a:cs typeface="+mn-cs"/>
              </a:rPr>
              <a:t>مكنك الحصول على التصوير الإلكترونيّ التالي في ذرّة الهيدروجين:</a:t>
            </a:r>
            <a:endParaRPr lang="he-IL" sz="2400" b="0" dirty="0">
              <a:cs typeface="+mn-cs"/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716976" y="2073896"/>
            <a:ext cx="8088063" cy="288301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ar-JO" dirty="0">
                <a:cs typeface="+mn-cs"/>
              </a:rPr>
              <a:t>بالإمكان رؤية </a:t>
            </a:r>
            <a:r>
              <a:rPr lang="he-IL" dirty="0">
                <a:cs typeface="+mn-cs"/>
              </a:rPr>
              <a:t>" </a:t>
            </a:r>
            <a:r>
              <a:rPr lang="ar-JO" dirty="0">
                <a:cs typeface="+mn-cs"/>
              </a:rPr>
              <a:t>سحابة</a:t>
            </a:r>
            <a:r>
              <a:rPr lang="ar-SA" dirty="0">
                <a:cs typeface="+mn-cs"/>
              </a:rPr>
              <a:t> إلكترون</a:t>
            </a:r>
            <a:r>
              <a:rPr lang="ar-JO" dirty="0" err="1">
                <a:cs typeface="+mn-cs"/>
              </a:rPr>
              <a:t>ية</a:t>
            </a:r>
            <a:r>
              <a:rPr lang="ar-JO" dirty="0">
                <a:cs typeface="+mn-cs"/>
              </a:rPr>
              <a:t> </a:t>
            </a:r>
            <a:r>
              <a:rPr lang="he-IL" dirty="0">
                <a:cs typeface="+mn-cs"/>
              </a:rPr>
              <a:t>"  </a:t>
            </a:r>
            <a:r>
              <a:rPr lang="ar-SA" dirty="0">
                <a:cs typeface="+mn-cs"/>
              </a:rPr>
              <a:t>ذات شكل</a:t>
            </a:r>
            <a:r>
              <a:rPr lang="ar-JO" dirty="0">
                <a:cs typeface="+mn-cs"/>
              </a:rPr>
              <a:t> دائريّ</a:t>
            </a:r>
            <a:r>
              <a:rPr lang="ar-SA" dirty="0">
                <a:cs typeface="+mn-cs"/>
              </a:rPr>
              <a:t> حول نواة الذرّة</a:t>
            </a:r>
            <a:r>
              <a:rPr lang="ar-JO" dirty="0">
                <a:cs typeface="+mn-cs"/>
              </a:rPr>
              <a:t> (</a:t>
            </a:r>
            <a:r>
              <a:rPr lang="ar-SA" dirty="0">
                <a:cs typeface="+mn-cs"/>
              </a:rPr>
              <a:t>في </a:t>
            </a:r>
            <a:r>
              <a:rPr lang="ar-JO" dirty="0">
                <a:cs typeface="+mn-cs"/>
              </a:rPr>
              <a:t>ثلاثي الأبعاد</a:t>
            </a:r>
            <a:r>
              <a:rPr lang="ar-SA" dirty="0">
                <a:cs typeface="+mn-cs"/>
              </a:rPr>
              <a:t> نتطرّق لشكل </a:t>
            </a:r>
            <a:r>
              <a:rPr lang="ar-JO" dirty="0">
                <a:cs typeface="+mn-cs"/>
              </a:rPr>
              <a:t>كرويّ)</a:t>
            </a:r>
            <a:r>
              <a:rPr lang="ar-SA" dirty="0">
                <a:cs typeface="+mn-cs"/>
              </a:rPr>
              <a:t>.</a:t>
            </a:r>
            <a:endParaRPr lang="he-IL" dirty="0">
              <a:cs typeface="+mn-cs"/>
            </a:endParaRPr>
          </a:p>
          <a:p>
            <a:pPr>
              <a:lnSpc>
                <a:spcPct val="170000"/>
              </a:lnSpc>
            </a:pPr>
            <a:r>
              <a:rPr lang="ar-SA" dirty="0">
                <a:cs typeface="+mn-cs"/>
              </a:rPr>
              <a:t>من هنا يُمكننا أن نستَنتِج أنّه </a:t>
            </a:r>
            <a:r>
              <a:rPr lang="ar-JO" dirty="0">
                <a:cs typeface="+mn-cs"/>
              </a:rPr>
              <a:t>لا يوجد للإلكترون مكان م</a:t>
            </a:r>
            <a:r>
              <a:rPr lang="ar-SA" dirty="0">
                <a:cs typeface="+mn-cs"/>
              </a:rPr>
              <a:t>ُ</a:t>
            </a:r>
            <a:r>
              <a:rPr lang="ar-JO" dirty="0">
                <a:cs typeface="+mn-cs"/>
              </a:rPr>
              <a:t>حد</a:t>
            </a:r>
            <a:r>
              <a:rPr lang="ar-SA" dirty="0">
                <a:cs typeface="+mn-cs"/>
              </a:rPr>
              <a:t>َّ</a:t>
            </a:r>
            <a:r>
              <a:rPr lang="ar-JO" dirty="0">
                <a:cs typeface="+mn-cs"/>
              </a:rPr>
              <a:t>د ولكن</a:t>
            </a:r>
            <a:r>
              <a:rPr lang="he-IL" dirty="0">
                <a:cs typeface="+mn-cs"/>
              </a:rPr>
              <a:t> </a:t>
            </a:r>
            <a:r>
              <a:rPr lang="ar-JO" dirty="0">
                <a:cs typeface="+mn-cs"/>
              </a:rPr>
              <a:t>هنالك</a:t>
            </a:r>
            <a:r>
              <a:rPr lang="ar-SA" dirty="0">
                <a:cs typeface="+mn-cs"/>
              </a:rPr>
              <a:t> إمكانيّة للتطرُّق ل</a:t>
            </a:r>
            <a:r>
              <a:rPr lang="ar-JO" dirty="0">
                <a:cs typeface="+mn-cs"/>
              </a:rPr>
              <a:t>احتمال وجود الإلكترون</a:t>
            </a:r>
            <a:r>
              <a:rPr lang="ar-SA" dirty="0">
                <a:cs typeface="+mn-cs"/>
              </a:rPr>
              <a:t> في فراغ مُعيّن</a:t>
            </a:r>
            <a:r>
              <a:rPr lang="ar-JO" dirty="0">
                <a:cs typeface="+mn-cs"/>
              </a:rPr>
              <a:t> وي</a:t>
            </a:r>
            <a:r>
              <a:rPr lang="ar-SA" dirty="0">
                <a:cs typeface="+mn-cs"/>
              </a:rPr>
              <a:t>ُ</a:t>
            </a:r>
            <a:r>
              <a:rPr lang="ar-JO" dirty="0">
                <a:cs typeface="+mn-cs"/>
              </a:rPr>
              <a:t>سم</a:t>
            </a:r>
            <a:r>
              <a:rPr lang="ar-SA" dirty="0">
                <a:cs typeface="+mn-cs"/>
              </a:rPr>
              <a:t>ّ</a:t>
            </a:r>
            <a:r>
              <a:rPr lang="ar-JO" dirty="0">
                <a:cs typeface="+mn-cs"/>
              </a:rPr>
              <a:t>ى </a:t>
            </a:r>
            <a:r>
              <a:rPr lang="ar-JO" dirty="0" err="1">
                <a:cs typeface="+mn-cs"/>
              </a:rPr>
              <a:t>الأورب</a:t>
            </a:r>
            <a:r>
              <a:rPr lang="ar-SA" dirty="0">
                <a:cs typeface="+mn-cs"/>
              </a:rPr>
              <a:t>ي</a:t>
            </a:r>
            <a:r>
              <a:rPr lang="ar-JO" dirty="0">
                <a:cs typeface="+mn-cs"/>
              </a:rPr>
              <a:t>تال.</a:t>
            </a:r>
            <a:endParaRPr lang="he-IL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/>
              <p:nvPr/>
            </p:nvSpPr>
            <p:spPr>
              <a:xfrm>
                <a:off x="1140520" y="1759573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xmlns="" id="{777C9F98-69B1-4D66-B1A2-C49F664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20" y="1759573"/>
                <a:ext cx="1125500" cy="97693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378D730-E72C-46D1-9152-466B44AE4629}"/>
              </a:ext>
            </a:extLst>
          </p:cNvPr>
          <p:cNvGrpSpPr/>
          <p:nvPr/>
        </p:nvGrpSpPr>
        <p:grpSpPr>
          <a:xfrm>
            <a:off x="152962" y="2612163"/>
            <a:ext cx="3100619" cy="2883015"/>
            <a:chOff x="152167" y="2612162"/>
            <a:chExt cx="3100619" cy="2883015"/>
          </a:xfrm>
        </p:grpSpPr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4711D55B-983B-473F-93FC-60EC15778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152167" y="2612162"/>
              <a:ext cx="3100619" cy="2883015"/>
            </a:xfrm>
            <a:prstGeom prst="rect">
              <a:avLst/>
            </a:prstGeom>
          </p:spPr>
        </p:pic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875C695A-CE5A-4A21-A12B-6556C46B242A}"/>
                </a:ext>
              </a:extLst>
            </p:cNvPr>
            <p:cNvSpPr/>
            <p:nvPr/>
          </p:nvSpPr>
          <p:spPr>
            <a:xfrm>
              <a:off x="1248923" y="3622989"/>
              <a:ext cx="1019649" cy="10077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267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الترتيب الإلكترونيّ للذرّات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- </a:t>
            </a:r>
            <a:r>
              <a:rPr lang="ar-JO" dirty="0" err="1">
                <a:cs typeface="+mn-cs"/>
              </a:rPr>
              <a:t>الأوربيتال</a:t>
            </a:r>
            <a:endParaRPr lang="he-IL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/>
              <p:nvPr/>
            </p:nvSpPr>
            <p:spPr>
              <a:xfrm>
                <a:off x="1140520" y="1759573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20" y="1759573"/>
                <a:ext cx="1125500" cy="976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378D730-E72C-46D1-9152-466B44AE4629}"/>
              </a:ext>
            </a:extLst>
          </p:cNvPr>
          <p:cNvGrpSpPr/>
          <p:nvPr/>
        </p:nvGrpSpPr>
        <p:grpSpPr>
          <a:xfrm>
            <a:off x="152962" y="2612163"/>
            <a:ext cx="3100619" cy="2883015"/>
            <a:chOff x="152167" y="2612162"/>
            <a:chExt cx="3100619" cy="2883015"/>
          </a:xfrm>
        </p:grpSpPr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4711D55B-983B-473F-93FC-60EC15778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152167" y="2612162"/>
              <a:ext cx="3100619" cy="2883015"/>
            </a:xfrm>
            <a:prstGeom prst="rect">
              <a:avLst/>
            </a:prstGeom>
          </p:spPr>
        </p:pic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875C695A-CE5A-4A21-A12B-6556C46B242A}"/>
                </a:ext>
              </a:extLst>
            </p:cNvPr>
            <p:cNvSpPr/>
            <p:nvPr/>
          </p:nvSpPr>
          <p:spPr>
            <a:xfrm>
              <a:off x="1248923" y="3622989"/>
              <a:ext cx="1019649" cy="10077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46026D8-264D-4D1D-BD19-6C50AD25469A}"/>
              </a:ext>
            </a:extLst>
          </p:cNvPr>
          <p:cNvSpPr/>
          <p:nvPr/>
        </p:nvSpPr>
        <p:spPr>
          <a:xfrm>
            <a:off x="4716152" y="1682998"/>
            <a:ext cx="6096000" cy="2947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150000"/>
              </a:lnSpc>
              <a:spcAft>
                <a:spcPts val="600"/>
              </a:spcAft>
            </a:pPr>
            <a:r>
              <a:rPr lang="ar-JO" sz="2400" b="1" dirty="0" err="1">
                <a:solidFill>
                  <a:srgbClr val="002060"/>
                </a:solidFill>
              </a:rPr>
              <a:t>الأوربيتال</a:t>
            </a:r>
            <a:r>
              <a:rPr lang="ar-JO" sz="2400" b="1" dirty="0">
                <a:solidFill>
                  <a:srgbClr val="002060"/>
                </a:solidFill>
              </a:rPr>
              <a:t> </a:t>
            </a:r>
            <a:r>
              <a:rPr lang="he-IL" sz="2400" dirty="0">
                <a:solidFill>
                  <a:srgbClr val="002060"/>
                </a:solidFill>
              </a:rPr>
              <a:t>– </a:t>
            </a:r>
            <a:r>
              <a:rPr lang="ar-JO" sz="2400" dirty="0">
                <a:solidFill>
                  <a:srgbClr val="002060"/>
                </a:solidFill>
              </a:rPr>
              <a:t>منطقة أو حيّز</a:t>
            </a:r>
            <a:r>
              <a:rPr lang="he-IL" sz="2400" dirty="0">
                <a:solidFill>
                  <a:srgbClr val="002060"/>
                </a:solidFill>
              </a:rPr>
              <a:t> </a:t>
            </a:r>
            <a:r>
              <a:rPr lang="ar-JO" sz="2400" dirty="0">
                <a:solidFill>
                  <a:srgbClr val="002060"/>
                </a:solidFill>
              </a:rPr>
              <a:t>في الفراغ حول نواة</a:t>
            </a:r>
            <a:r>
              <a:rPr lang="ar-SA" sz="2400" dirty="0">
                <a:solidFill>
                  <a:srgbClr val="002060"/>
                </a:solidFill>
              </a:rPr>
              <a:t> الذرّة الذي يصِف الا</a:t>
            </a:r>
            <a:r>
              <a:rPr lang="ar-JO" sz="2400" dirty="0" err="1">
                <a:solidFill>
                  <a:srgbClr val="002060"/>
                </a:solidFill>
              </a:rPr>
              <a:t>حتمال</a:t>
            </a:r>
            <a:r>
              <a:rPr lang="ar-SA" sz="2400" dirty="0">
                <a:solidFill>
                  <a:srgbClr val="002060"/>
                </a:solidFill>
              </a:rPr>
              <a:t> </a:t>
            </a:r>
            <a:r>
              <a:rPr lang="ar-JO" sz="2400" dirty="0">
                <a:solidFill>
                  <a:srgbClr val="002060"/>
                </a:solidFill>
              </a:rPr>
              <a:t>ل</a:t>
            </a:r>
            <a:r>
              <a:rPr lang="ar-SA" sz="2400" dirty="0">
                <a:solidFill>
                  <a:srgbClr val="002060"/>
                </a:solidFill>
              </a:rPr>
              <a:t>إ</a:t>
            </a:r>
            <a:r>
              <a:rPr lang="ar-JO" sz="2400" dirty="0">
                <a:solidFill>
                  <a:srgbClr val="002060"/>
                </a:solidFill>
              </a:rPr>
              <a:t>يجاد الإلكترون.</a:t>
            </a:r>
            <a:endParaRPr lang="ar-SA" sz="2400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150000"/>
              </a:lnSpc>
              <a:spcAft>
                <a:spcPts val="600"/>
              </a:spcAft>
            </a:pPr>
            <a:r>
              <a:rPr lang="ar-SA" sz="2400" dirty="0">
                <a:solidFill>
                  <a:srgbClr val="002060"/>
                </a:solidFill>
              </a:rPr>
              <a:t>النقاط في الرّسم تُعبِّر عن الاحتمال لوجود الإلكترون في هذا البعد عن النواة.</a:t>
            </a:r>
          </a:p>
          <a:p>
            <a:pPr marL="228600" lvl="0" indent="-228600">
              <a:lnSpc>
                <a:spcPct val="150000"/>
              </a:lnSpc>
              <a:spcAft>
                <a:spcPts val="600"/>
              </a:spcAft>
            </a:pPr>
            <a:endParaRPr lang="he-I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ar-JO" dirty="0">
                <a:cs typeface="+mn-cs"/>
              </a:rPr>
              <a:t>الترتيب الإلكترونيّ للذرّات</a:t>
            </a:r>
            <a:endParaRPr lang="he-IL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/>
              <p:nvPr/>
            </p:nvSpPr>
            <p:spPr>
              <a:xfrm>
                <a:off x="2544371" y="1667310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71" y="1667310"/>
                <a:ext cx="1125500" cy="976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3325CB7D-36D6-407A-9120-E43DA865BF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1170" t="3054" r="57881" b="83648"/>
          <a:stretch/>
        </p:blipFill>
        <p:spPr>
          <a:xfrm>
            <a:off x="1422824" y="2900398"/>
            <a:ext cx="3100619" cy="2883015"/>
          </a:xfrm>
          <a:prstGeom prst="rect">
            <a:avLst/>
          </a:prstGeom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D725E024-D6B0-4BC8-A2B2-065739A4BFD5}"/>
              </a:ext>
            </a:extLst>
          </p:cNvPr>
          <p:cNvSpPr/>
          <p:nvPr/>
        </p:nvSpPr>
        <p:spPr>
          <a:xfrm>
            <a:off x="2544657" y="3896461"/>
            <a:ext cx="1019649" cy="947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CA53DC3-DD56-4C54-9557-A2439AD47CE6}"/>
              </a:ext>
            </a:extLst>
          </p:cNvPr>
          <p:cNvSpPr txBox="1"/>
          <p:nvPr/>
        </p:nvSpPr>
        <p:spPr>
          <a:xfrm>
            <a:off x="5491518" y="2787277"/>
            <a:ext cx="13805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highlight>
                  <a:srgbClr val="FFFF00"/>
                </a:highlight>
                <a:latin typeface="Arial" panose="020B0604020202020204" pitchFamily="34" charset="0"/>
              </a:rPr>
              <a:t>إلكترونين بالذرّة</a:t>
            </a:r>
            <a:endParaRPr lang="he-IL" b="1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8" name="מציין מיקום טקסט 13">
            <a:extLst>
              <a:ext uri="{FF2B5EF4-FFF2-40B4-BE49-F238E27FC236}">
                <a16:creationId xmlns:a16="http://schemas.microsoft.com/office/drawing/2014/main" id="{8ABC3396-888E-4F52-A88D-D9E0C0F520C1}"/>
              </a:ext>
            </a:extLst>
          </p:cNvPr>
          <p:cNvSpPr txBox="1">
            <a:spLocks/>
          </p:cNvSpPr>
          <p:nvPr/>
        </p:nvSpPr>
        <p:spPr>
          <a:xfrm>
            <a:off x="7382933" y="2506133"/>
            <a:ext cx="4670877" cy="1961829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JO" sz="2400" b="0" dirty="0">
                <a:latin typeface="Arial" panose="020B0604020202020204" pitchFamily="34" charset="0"/>
                <a:cs typeface="+mn-cs"/>
              </a:rPr>
              <a:t>بالإمكان أن نرى أنه كلما كان هنالك إلكترونات أكثر بالذرّة،  كثافة ا</a:t>
            </a:r>
            <a:r>
              <a:rPr lang="ar-SA" sz="2400" b="0" dirty="0">
                <a:latin typeface="Arial" panose="020B0604020202020204" pitchFamily="34" charset="0"/>
                <a:cs typeface="+mn-cs"/>
              </a:rPr>
              <a:t>لنقاط</a:t>
            </a:r>
            <a:r>
              <a:rPr lang="ar-JO" sz="2400" b="0" dirty="0">
                <a:latin typeface="Arial" panose="020B0604020202020204" pitchFamily="34" charset="0"/>
                <a:cs typeface="+mn-cs"/>
              </a:rPr>
              <a:t> تكون أكبر. </a:t>
            </a:r>
            <a:endParaRPr lang="ar-SA" sz="2400" b="0" dirty="0">
              <a:latin typeface="Arial" panose="020B0604020202020204" pitchFamily="34" charset="0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ar-SA" sz="2400" b="0" dirty="0">
                <a:latin typeface="Arial" panose="020B0604020202020204" pitchFamily="34" charset="0"/>
                <a:cs typeface="+mn-cs"/>
              </a:rPr>
              <a:t>كُلّما كانت كثافة النقاط أكبر، يزداد الاحتمال لوجود الإلكترون في هذا البُعُد عن النواة.</a:t>
            </a:r>
            <a:endParaRPr lang="he-IL" sz="2400" b="0" dirty="0"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8A69723-BF85-46F5-8D28-50AD99D8F0BB}"/>
              </a:ext>
            </a:extLst>
          </p:cNvPr>
          <p:cNvGrpSpPr/>
          <p:nvPr/>
        </p:nvGrpSpPr>
        <p:grpSpPr>
          <a:xfrm>
            <a:off x="4654450" y="3107412"/>
            <a:ext cx="2900068" cy="2603349"/>
            <a:chOff x="4767698" y="2900397"/>
            <a:chExt cx="2900068" cy="2603349"/>
          </a:xfrm>
        </p:grpSpPr>
        <p:pic>
          <p:nvPicPr>
            <p:cNvPr id="19" name="Picture 4" descr="Helium-4 - Wikipedia">
              <a:extLst>
                <a:ext uri="{FF2B5EF4-FFF2-40B4-BE49-F238E27FC236}">
                  <a16:creationId xmlns:a16="http://schemas.microsoft.com/office/drawing/2014/main" id="{0318F31D-A289-4DA0-B9C8-675378907D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31" b="82347" l="18381" r="717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4" t="18879" r="21532" b="10601"/>
            <a:stretch/>
          </p:blipFill>
          <p:spPr bwMode="auto">
            <a:xfrm>
              <a:off x="5278669" y="3226289"/>
              <a:ext cx="2047436" cy="209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C97C6995-669D-4F8C-9C3B-ED5F8F6BE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4767698" y="2900397"/>
              <a:ext cx="2900068" cy="2603349"/>
            </a:xfrm>
            <a:prstGeom prst="rect">
              <a:avLst/>
            </a:prstGeom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1B209A4F-3C36-4BB0-8E20-56AF926DF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4795248" y="2923916"/>
              <a:ext cx="2745122" cy="2464256"/>
            </a:xfrm>
            <a:prstGeom prst="rect">
              <a:avLst/>
            </a:prstGeom>
          </p:spPr>
        </p:pic>
        <p:pic>
          <p:nvPicPr>
            <p:cNvPr id="23" name="Picture 4" descr="Helium-4 - Wikipedia">
              <a:extLst>
                <a:ext uri="{FF2B5EF4-FFF2-40B4-BE49-F238E27FC236}">
                  <a16:creationId xmlns:a16="http://schemas.microsoft.com/office/drawing/2014/main" id="{905DB009-4C77-4C90-BECD-E76744E51A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256" b="86711" l="12000" r="75667">
                          <a14:foregroundMark x1="45000" y1="23588" x2="45000" y2="23588"/>
                          <a14:foregroundMark x1="43667" y1="24252" x2="43667" y2="24252"/>
                          <a14:foregroundMark x1="27000" y1="31894" x2="27000" y2="31894"/>
                          <a14:foregroundMark x1="19000" y1="38870" x2="16667" y2="42193"/>
                          <a14:foregroundMark x1="12333" y1="45183" x2="12333" y2="46512"/>
                          <a14:foregroundMark x1="13000" y1="49169" x2="13000" y2="54153"/>
                          <a14:foregroundMark x1="26000" y1="71429" x2="27000" y2="74086"/>
                          <a14:foregroundMark x1="35333" y1="80399" x2="38667" y2="82724"/>
                          <a14:foregroundMark x1="39333" y1="82724" x2="41333" y2="84053"/>
                          <a14:foregroundMark x1="46667" y1="83389" x2="48000" y2="83389"/>
                          <a14:foregroundMark x1="64667" y1="72425" x2="70000" y2="70100"/>
                          <a14:foregroundMark x1="75667" y1="64452" x2="75667" y2="64452"/>
                          <a14:foregroundMark x1="75667" y1="57807" x2="75667" y2="57807"/>
                          <a14:foregroundMark x1="53333" y1="86711" x2="53333" y2="86711"/>
                          <a14:foregroundMark x1="49333" y1="86711" x2="49333" y2="86711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4" t="18879" r="21532" b="10601"/>
            <a:stretch/>
          </p:blipFill>
          <p:spPr bwMode="auto">
            <a:xfrm>
              <a:off x="5256038" y="3154627"/>
              <a:ext cx="2047436" cy="2094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1FA3D7F6-870D-4165-B35C-B6F63F0A4DD0}"/>
                </a:ext>
              </a:extLst>
            </p:cNvPr>
            <p:cNvSpPr/>
            <p:nvPr/>
          </p:nvSpPr>
          <p:spPr>
            <a:xfrm>
              <a:off x="5780551" y="3754244"/>
              <a:ext cx="1019649" cy="9471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26" name="מלבן 25"/>
          <p:cNvSpPr/>
          <p:nvPr/>
        </p:nvSpPr>
        <p:spPr>
          <a:xfrm>
            <a:off x="1866808" y="1004103"/>
            <a:ext cx="9640287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400" b="1" dirty="0"/>
              <a:t>ن</a:t>
            </a:r>
            <a:r>
              <a:rPr lang="ar-SA" sz="2400" b="1" dirty="0"/>
              <a:t>ُ</a:t>
            </a:r>
            <a:r>
              <a:rPr lang="ar-JO" sz="2400" b="1" dirty="0"/>
              <a:t>قارن بين السّحابة الإلكترونيّة بذرّة الهيدروجين</a:t>
            </a:r>
            <a:r>
              <a:rPr lang="he-IL" sz="2400" b="1" dirty="0"/>
              <a:t>، </a:t>
            </a:r>
            <a:r>
              <a:rPr lang="en-US" sz="2400" b="1" dirty="0"/>
              <a:t>H</a:t>
            </a:r>
            <a:r>
              <a:rPr lang="he-IL" sz="2400" b="1" dirty="0"/>
              <a:t>،  </a:t>
            </a:r>
            <a:r>
              <a:rPr lang="ar-JO" sz="2400" b="1" dirty="0"/>
              <a:t>والسّحابة الإلكترونيّة بذرّة الهيليوم</a:t>
            </a:r>
            <a:r>
              <a:rPr lang="he-IL" sz="2400" b="1" dirty="0"/>
              <a:t>، </a:t>
            </a:r>
            <a:r>
              <a:rPr lang="en-US" sz="2400" b="1" dirty="0"/>
              <a:t>He</a:t>
            </a:r>
            <a:endParaRPr lang="he-IL" sz="2400" b="1" dirty="0"/>
          </a:p>
        </p:txBody>
      </p:sp>
      <p:sp>
        <p:nvSpPr>
          <p:cNvPr id="27" name="תיבת טקסט 16">
            <a:extLst>
              <a:ext uri="{FF2B5EF4-FFF2-40B4-BE49-F238E27FC236}">
                <a16:creationId xmlns:a16="http://schemas.microsoft.com/office/drawing/2014/main" id="{DB79CC8D-6D51-4D2C-BBCE-EFA2D6C8E4BF}"/>
              </a:ext>
            </a:extLst>
          </p:cNvPr>
          <p:cNvSpPr txBox="1"/>
          <p:nvPr/>
        </p:nvSpPr>
        <p:spPr>
          <a:xfrm>
            <a:off x="2159815" y="2747382"/>
            <a:ext cx="16722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>
                <a:highlight>
                  <a:srgbClr val="FFFF00"/>
                </a:highlight>
                <a:latin typeface="Arial" panose="020B0604020202020204" pitchFamily="34" charset="0"/>
              </a:rPr>
              <a:t>إلكترون واحد بالذرّة</a:t>
            </a:r>
            <a:endParaRPr lang="he-IL" b="1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7459" y="1608138"/>
            <a:ext cx="1352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9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2003</Words>
  <Application>Microsoft Office PowerPoint</Application>
  <PresentationFormat>Widescreen</PresentationFormat>
  <Paragraphs>361</Paragraphs>
  <Slides>42</Slides>
  <Notes>36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ערכת נושא Office</vt:lpstr>
      <vt:lpstr>مَنظومة البثّ القُطريّة</vt:lpstr>
      <vt:lpstr>ترتيب الإلكترونات بالذرّة  التمثيل الإلكترونيّ للذرّات والأيونات البسيطة </vt:lpstr>
      <vt:lpstr>ماذا سنتعلّم اليوم؟</vt:lpstr>
      <vt:lpstr>الترتيب الإلكترونيّ للذرّات</vt:lpstr>
      <vt:lpstr>الترتيب الإلكترونيّ للذرّات</vt:lpstr>
      <vt:lpstr>PowerPoint Presentation</vt:lpstr>
      <vt:lpstr>الترتيب الإلكترونيّ للذرّات</vt:lpstr>
      <vt:lpstr>الترتيب الإلكترونيّ للذرّات - الأوربيتال</vt:lpstr>
      <vt:lpstr>الترتيب الإلكترونيّ للذرّات</vt:lpstr>
      <vt:lpstr>الترتيب الإلكترونيّ للذرّات</vt:lpstr>
      <vt:lpstr>الترتيب الإلكترونيّ للذرّات</vt:lpstr>
      <vt:lpstr>الترتيب الإلكترونيّ للذرّات - مستويات الطاقة</vt:lpstr>
      <vt:lpstr>الترتيب الإلكترونيّ للذرّات</vt:lpstr>
      <vt:lpstr>الترتيب الإلكترونيّ للذرّات</vt:lpstr>
      <vt:lpstr>الترتيب الإلكترونيّ للذرّات</vt:lpstr>
      <vt:lpstr>الترتيب الإلكترونيّ للذرّات</vt:lpstr>
      <vt:lpstr>الترتيب الإلكترونيّ للذرّات – إلكترونات التكافؤ</vt:lpstr>
      <vt:lpstr>PowerPoint Presentation</vt:lpstr>
      <vt:lpstr>PowerPoint Presentation</vt:lpstr>
      <vt:lpstr>مبنى الذرّة</vt:lpstr>
      <vt:lpstr>والآن استراحة قصيرة للتمرُّن  ترتيب الإلكترونات في الذرّة</vt:lpstr>
      <vt:lpstr>حلّ الأسئلة   ترتيب الإلكترونات في الذرّة</vt:lpstr>
      <vt:lpstr>PowerPoint Presentation</vt:lpstr>
      <vt:lpstr>PowerPoint Presentation</vt:lpstr>
      <vt:lpstr>الأيونات</vt:lpstr>
      <vt:lpstr>الأيونات</vt:lpstr>
      <vt:lpstr>الأيون السالب - آنيون</vt:lpstr>
      <vt:lpstr>الأيون السالب - الآنيون</vt:lpstr>
      <vt:lpstr>الأيون الموجب - كاتيون</vt:lpstr>
      <vt:lpstr>الأيون الموجب - كاتيون</vt:lpstr>
      <vt:lpstr>الأيونات</vt:lpstr>
      <vt:lpstr>الأيونات</vt:lpstr>
      <vt:lpstr>الأيونات ومبنى الجدول الدوري للعناصر</vt:lpstr>
      <vt:lpstr>الأيونات</vt:lpstr>
      <vt:lpstr>صيغة التمثيل الإلكترونيّ</vt:lpstr>
      <vt:lpstr>صيغة التمثيل الإلكترونيّ</vt:lpstr>
      <vt:lpstr>صيغة التمثيل الإلكترونيّ</vt:lpstr>
      <vt:lpstr>صيغة التمثيل الإلكترونيّ</vt:lpstr>
      <vt:lpstr>صيغة التمثيل الإلكترونيّ للأيونات</vt:lpstr>
      <vt:lpstr>صيغة التمثيل الإلكترونيّ للأيونات</vt:lpstr>
      <vt:lpstr>مَهمَّة بيتيّة  الأيونات وصيغة التمثيل الإلكترونيّ للأيونات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yigal linkovsky</dc:creator>
  <cp:lastModifiedBy>Sivan Shimshila</cp:lastModifiedBy>
  <cp:revision>57</cp:revision>
  <dcterms:created xsi:type="dcterms:W3CDTF">2020-04-29T08:09:29Z</dcterms:created>
  <dcterms:modified xsi:type="dcterms:W3CDTF">2020-05-05T14:21:46Z</dcterms:modified>
</cp:coreProperties>
</file>