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5" r:id="rId2"/>
  </p:sldMasterIdLst>
  <p:notesMasterIdLst>
    <p:notesMasterId r:id="rId14"/>
  </p:notesMasterIdLst>
  <p:sldIdLst>
    <p:sldId id="257" r:id="rId3"/>
    <p:sldId id="262" r:id="rId4"/>
    <p:sldId id="293" r:id="rId5"/>
    <p:sldId id="309" r:id="rId6"/>
    <p:sldId id="306" r:id="rId7"/>
    <p:sldId id="310" r:id="rId8"/>
    <p:sldId id="311" r:id="rId9"/>
    <p:sldId id="312" r:id="rId10"/>
    <p:sldId id="313" r:id="rId11"/>
    <p:sldId id="304" r:id="rId12"/>
    <p:sldId id="337" r:id="rId13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44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כ"ז/ניסן/תש"ף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02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95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36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19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6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89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8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2800" b="1">
                <a:solidFill>
                  <a:srgbClr val="0070C0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88817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21360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להצגת סר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25635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74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99132" y="1112120"/>
            <a:ext cx="8242015" cy="5559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1465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7582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512856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165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87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20948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281" y="978202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281" y="3907084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150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14874" y="1004684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14874" y="3907084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86789" y="1004684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86789" y="3907084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33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2"/>
            <a:ext cx="12190413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8911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68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כ"ז/ניסן/תש"ף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B6F552B-607E-4869-A917-C44959BDCB12}" type="datetimeFigureOut">
              <a:rPr lang="he-IL" smtClean="0"/>
              <a:pPr/>
              <a:t>כ"ז/ניסן/תש"ף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209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SA" dirty="0">
                <a:cs typeface="+mn-cs"/>
              </a:rPr>
              <a:t>منظومة البثّ القطريّة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0" y="2401905"/>
            <a:ext cx="12743543" cy="1676976"/>
          </a:xfrm>
        </p:spPr>
        <p:txBody>
          <a:bodyPr/>
          <a:lstStyle/>
          <a:p>
            <a:r>
              <a:rPr lang="ar-SA" sz="6000" dirty="0">
                <a:solidFill>
                  <a:srgbClr val="192A72"/>
                </a:solidFill>
                <a:cs typeface="+mn-cs"/>
              </a:rPr>
              <a:t>طلابي الأعزاء</a:t>
            </a:r>
            <a:br>
              <a:rPr lang="ar-SA" sz="6000" dirty="0">
                <a:solidFill>
                  <a:srgbClr val="192A72"/>
                </a:solidFill>
                <a:cs typeface="+mn-cs"/>
              </a:rPr>
            </a:br>
            <a:r>
              <a:rPr lang="ar-SA" sz="6000" dirty="0">
                <a:solidFill>
                  <a:srgbClr val="192A72"/>
                </a:solidFill>
                <a:cs typeface="+mn-cs"/>
              </a:rPr>
              <a:t> أتمنى لكم صوما مقبولا وإفطارًا شهيًا</a:t>
            </a:r>
            <a:br>
              <a:rPr lang="ar-SA" sz="6000" dirty="0">
                <a:solidFill>
                  <a:srgbClr val="192A72"/>
                </a:solidFill>
                <a:cs typeface="+mn-cs"/>
              </a:rPr>
            </a:br>
            <a:r>
              <a:rPr lang="ar-SA" sz="6000" dirty="0">
                <a:solidFill>
                  <a:srgbClr val="192A72"/>
                </a:solidFill>
                <a:cs typeface="+mn-cs"/>
              </a:rPr>
              <a:t>ورمضانًا هادئًا وهانئًا </a:t>
            </a:r>
            <a:br>
              <a:rPr lang="ar-SA" sz="6000" dirty="0">
                <a:solidFill>
                  <a:srgbClr val="192A72"/>
                </a:solidFill>
                <a:cs typeface="+mn-cs"/>
              </a:rPr>
            </a:br>
            <a:endParaRPr lang="he-IL" sz="5400" dirty="0">
              <a:solidFill>
                <a:srgbClr val="192A72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6172" y="5138057"/>
            <a:ext cx="6705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rgbClr val="0070C0"/>
                </a:solidFill>
                <a:latin typeface="Varela Round" panose="00000500000000000000" pitchFamily="2" charset="-79"/>
                <a:ea typeface="+mj-ea"/>
              </a:rPr>
              <a:t>كل عام وأنتم بخير</a:t>
            </a:r>
            <a:endParaRPr lang="he-IL" sz="6000" b="1" dirty="0">
              <a:solidFill>
                <a:srgbClr val="0070C0"/>
              </a:solidFill>
              <a:latin typeface="Varela Round" panose="00000500000000000000" pitchFamily="2" charset="-79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4009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544" y="894"/>
            <a:ext cx="3241120" cy="183799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48953" y="3016220"/>
            <a:ext cx="10470515" cy="18154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17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1589" y="1838891"/>
            <a:ext cx="12187238" cy="763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6992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97332" y="936390"/>
            <a:ext cx="10871177" cy="1916056"/>
          </a:xfrm>
        </p:spPr>
        <p:txBody>
          <a:bodyPr/>
          <a:lstStyle/>
          <a:p>
            <a:r>
              <a:rPr lang="ar-SA" dirty="0">
                <a:solidFill>
                  <a:srgbClr val="192A72"/>
                </a:solidFill>
                <a:cs typeface="+mn-cs"/>
              </a:rPr>
              <a:t>يا باغي الخير أقبل </a:t>
            </a:r>
            <a:endParaRPr lang="he-IL" dirty="0">
              <a:solidFill>
                <a:srgbClr val="192A72"/>
              </a:solidFill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2460941"/>
            <a:ext cx="10872000" cy="1132084"/>
          </a:xfrm>
        </p:spPr>
        <p:txBody>
          <a:bodyPr/>
          <a:lstStyle/>
          <a:p>
            <a:r>
              <a:rPr lang="ar-SA" sz="4000" dirty="0">
                <a:cs typeface="+mn-cs"/>
                <a:sym typeface="Varela Round"/>
              </a:rPr>
              <a:t>تقديم : الأستاذ  اياد </a:t>
            </a:r>
            <a:r>
              <a:rPr lang="ar-SA" sz="4000" dirty="0" err="1">
                <a:cs typeface="+mn-cs"/>
                <a:sym typeface="Varela Round"/>
              </a:rPr>
              <a:t>طاطور</a:t>
            </a:r>
            <a:r>
              <a:rPr lang="ar-SA" sz="4000" dirty="0">
                <a:cs typeface="+mn-cs"/>
                <a:sym typeface="Varela Round"/>
              </a:rPr>
              <a:t> </a:t>
            </a:r>
          </a:p>
          <a:p>
            <a:r>
              <a:rPr lang="ar-SA" sz="3600" dirty="0">
                <a:cs typeface="+mn-cs"/>
                <a:sym typeface="Varela Round"/>
              </a:rPr>
              <a:t>قسم المجتمع والشباب – المجتمع العربي</a:t>
            </a:r>
          </a:p>
          <a:p>
            <a:r>
              <a:rPr lang="ar-SA" sz="3600" dirty="0">
                <a:cs typeface="+mn-cs"/>
                <a:sym typeface="Varela Round"/>
              </a:rPr>
              <a:t>المرحلة الثانوية </a:t>
            </a:r>
            <a:endParaRPr lang="he-IL" sz="3600" dirty="0">
              <a:cs typeface="+mn-cs"/>
              <a:sym typeface="Varela Rou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13325A-FA2F-488D-AAEC-22960E7D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sz="5400" dirty="0"/>
              <a:t>يا باغي الخير أقبل</a:t>
            </a:r>
            <a:endParaRPr lang="he-IL" sz="54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F1A5776-B847-4A43-95BA-54EFE540B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8" y="1034852"/>
            <a:ext cx="8256259" cy="540000"/>
          </a:xfrm>
        </p:spPr>
        <p:txBody>
          <a:bodyPr/>
          <a:lstStyle/>
          <a:p>
            <a:r>
              <a:rPr lang="ar-AE" sz="4000" dirty="0" err="1"/>
              <a:t>أعزائي</a:t>
            </a:r>
            <a:r>
              <a:rPr lang="ar-AE" sz="4000" dirty="0"/>
              <a:t> الطلاب :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80C90FB-B5E8-45F9-A99F-1681BCA7E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5072" y="1846292"/>
            <a:ext cx="9049708" cy="4152517"/>
          </a:xfrm>
        </p:spPr>
        <p:txBody>
          <a:bodyPr>
            <a:normAutofit fontScale="92500" lnSpcReduction="10000"/>
          </a:bodyPr>
          <a:lstStyle/>
          <a:p>
            <a:pPr marL="96838" indent="0">
              <a:buNone/>
            </a:pPr>
            <a:r>
              <a:rPr lang="ar-AE" sz="4000" dirty="0"/>
              <a:t>وأن تصوموا خير لكم</a:t>
            </a:r>
            <a:br>
              <a:rPr lang="ar-AE" sz="4000" dirty="0"/>
            </a:br>
            <a:r>
              <a:rPr lang="ar-AE" sz="4000" dirty="0"/>
              <a:t>ما أحوجنا لشهر رمضان وللصيام وللتزود بعمل الخير نعلم أننا في حالة ابتلاء ومحنة</a:t>
            </a:r>
            <a:r>
              <a:rPr lang="ar-SA" sz="4000" dirty="0"/>
              <a:t>،</a:t>
            </a:r>
          </a:p>
          <a:p>
            <a:pPr marL="96838" indent="0">
              <a:buNone/>
            </a:pPr>
            <a:r>
              <a:rPr lang="ar-AE" sz="4000" dirty="0"/>
              <a:t> </a:t>
            </a:r>
            <a:r>
              <a:rPr lang="ar-SA" sz="4000" dirty="0"/>
              <a:t>و</a:t>
            </a:r>
            <a:r>
              <a:rPr lang="ar-AE" sz="4000" dirty="0"/>
              <a:t> كلنا </a:t>
            </a:r>
            <a:r>
              <a:rPr lang="ar-SA" sz="4000" dirty="0"/>
              <a:t>نمر </a:t>
            </a:r>
            <a:r>
              <a:rPr lang="ar-AE" sz="4000" dirty="0"/>
              <a:t>بحالة صراع ولكن لدينا أمل بأن هذه السحابة ستزول وسترفع الغمة بإذن الله تعالى</a:t>
            </a:r>
            <a:endParaRPr lang="ar-SA" sz="4000" dirty="0"/>
          </a:p>
          <a:p>
            <a:pPr marL="96838" indent="0">
              <a:buNone/>
            </a:pPr>
            <a:br>
              <a:rPr lang="ar-AE" sz="4000" dirty="0"/>
            </a:br>
            <a:r>
              <a:rPr lang="ar-AE" sz="4800" b="1" dirty="0"/>
              <a:t>فما المطلوب منا في رمضان هذا العام؟</a:t>
            </a:r>
            <a:endParaRPr lang="he-IL" sz="3000" b="1" dirty="0"/>
          </a:p>
        </p:txBody>
      </p:sp>
    </p:spTree>
    <p:extLst>
      <p:ext uri="{BB962C8B-B14F-4D97-AF65-F5344CB8AC3E}">
        <p14:creationId xmlns:p14="http://schemas.microsoft.com/office/powerpoint/2010/main" val="281842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600047" y="3069000"/>
            <a:ext cx="11160000" cy="720000"/>
          </a:xfrm>
        </p:spPr>
        <p:txBody>
          <a:bodyPr/>
          <a:lstStyle/>
          <a:p>
            <a:pPr algn="r">
              <a:lnSpc>
                <a:spcPct val="150000"/>
              </a:lnSpc>
            </a:pPr>
            <a:br>
              <a:rPr lang="ar-SA" sz="2800" b="0" dirty="0">
                <a:solidFill>
                  <a:srgbClr val="192A72"/>
                </a:solidFill>
                <a:cs typeface="+mn-cs"/>
              </a:rPr>
            </a:br>
            <a:r>
              <a:rPr lang="ar-SA" sz="2800" b="0" dirty="0">
                <a:solidFill>
                  <a:srgbClr val="192A72"/>
                </a:solidFill>
                <a:cs typeface="+mn-cs"/>
              </a:rPr>
              <a:t> "إذا كان أول ليلة من رمضان صفدت الشياطين ومردة الجن، وغلقت أبواب النار فلم يفتح منها باب، وفتحت أبواب الجنة فلم يغلق منها باب، وينادي منادٍ: يا باغي الخير أقبل، </a:t>
            </a:r>
            <a:r>
              <a:rPr lang="ar-SA" sz="2800" b="0" dirty="0" err="1">
                <a:solidFill>
                  <a:srgbClr val="192A72"/>
                </a:solidFill>
                <a:cs typeface="+mn-cs"/>
              </a:rPr>
              <a:t>ويا</a:t>
            </a:r>
            <a:r>
              <a:rPr lang="ar-SA" sz="2800" b="0" dirty="0">
                <a:solidFill>
                  <a:srgbClr val="192A72"/>
                </a:solidFill>
                <a:cs typeface="+mn-cs"/>
              </a:rPr>
              <a:t> باغي الشر أقصر، ولله عتقاء من النار، وذلك كل ليلة".</a:t>
            </a:r>
            <a:br>
              <a:rPr lang="ar-SA" sz="2800" b="0" dirty="0">
                <a:solidFill>
                  <a:srgbClr val="192A72"/>
                </a:solidFill>
                <a:cs typeface="+mn-cs"/>
              </a:rPr>
            </a:br>
            <a:br>
              <a:rPr lang="ar-SA" sz="2800" b="0" dirty="0">
                <a:solidFill>
                  <a:srgbClr val="192A72"/>
                </a:solidFill>
                <a:cs typeface="+mn-cs"/>
              </a:rPr>
            </a:br>
            <a:endParaRPr lang="he-IL" sz="2800" b="0" dirty="0">
              <a:solidFill>
                <a:srgbClr val="192A72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508000"/>
            <a:ext cx="70974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0070C0"/>
                </a:solidFill>
              </a:rPr>
              <a:t>قال رسول الله صلى الله عليه وسلم </a:t>
            </a:r>
            <a:r>
              <a:rPr lang="ar-SA" sz="4000" b="1" dirty="0">
                <a:solidFill>
                  <a:srgbClr val="0070C0"/>
                </a:solidFill>
              </a:rPr>
              <a:t>:</a:t>
            </a:r>
            <a:endParaRPr lang="he-IL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2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0256" y="525758"/>
            <a:ext cx="1203015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قصة هادفة عن فعل الخير!</a:t>
            </a:r>
          </a:p>
          <a:p>
            <a:pPr algn="just"/>
            <a:r>
              <a:rPr lang="ar-SA" sz="2400" dirty="0">
                <a:solidFill>
                  <a:srgbClr val="002060"/>
                </a:solidFill>
              </a:rPr>
              <a:t>لذة الإنعام خير من لذة الإطعام :ويروى أيضًا أنه دعا تاجرٌ أصحابه لتناول طعام الغذاء ، في بيت له البرية ووعدهم أن يطعمهم نوعًا من السمك البحري الغالي الثمن ، والنادر الوجود .وبعد أن قدم لهم أطعمة كثيرة ، أحضر في آخر الأكل صحنًا كبيرًا مغطى ، فظن المدعوون أن فيه السمك الذي وعدهم به ، لكن حينما كشف الصحن وجد به ، بعض القطع الذهبية ، فأخذتهم الدهشة والاستغراب .وأخذ التاجر ليخاطبهم قائلاً : إخواني وأحبابي ، إن السمك الذي وعدتكم بإحضاره غال جدًا ، حتى بلغ ثمنه في هذه السنة ثلاث مرات مما كنت أظن ، وتباع السمكة الواحدة بعشرين فرنكًا .فخطر في بالي أنه يوجد في هذه البلدة رجل مريض فقير ، هو وعائلته في حالة بؤس شديد ، وأن المبلغ الذي يصرف في تهيئة صحن السمك يكفي النفقة على هذه العائلة المسكينة مدة ستة أشهر ، فإن رغبتم في إحضار السمك ، فإني مستعد لشرائه ، وتقديمه إليكم على جناح السرعة ، وإن رضيتم بأن أعطى ثمنه لتلك العائلة البائسة ، فتشاركونني في الإحسان إليها ، وإني أستعيض هذا السمك بسمك آخر ، أقل ثمنا منه ، ولكن لا يقل لذة عنه .فجميع المدعوين استصوبوا رأي هذا الرجل ، المحسن الكريم ، وقام كل واحد منهم وأضاف قطعة ذهبية إلى تلك القطع التي كانت في الصحن ، فنجت العائلة البائسة ، مما كانت فيه من الجوع والفقر ، وشعر المدعوون بلذة وسرور ، تام ، خير من لذة الطعام .. ولقد صدق من قال : "عوضًا من أن تبذر مالك في المآكل اللذيذة ، أسعف به الفقراء والمحتاجين ، لتكتب في عداد المحسنين ، وتنال الفوز والنصر من رب العالمين ".</a:t>
            </a:r>
          </a:p>
        </p:txBody>
      </p:sp>
    </p:spTree>
    <p:extLst>
      <p:ext uri="{BB962C8B-B14F-4D97-AF65-F5344CB8AC3E}">
        <p14:creationId xmlns:p14="http://schemas.microsoft.com/office/powerpoint/2010/main" val="49694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1829" y="522514"/>
            <a:ext cx="31786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0070C0"/>
                </a:solidFill>
                <a:latin typeface="Varela Round" panose="00000500000000000000" pitchFamily="2" charset="-79"/>
                <a:ea typeface="+mj-ea"/>
              </a:rPr>
              <a:t>أسئلة للمحادثة </a:t>
            </a:r>
            <a:endParaRPr lang="he-IL" sz="4400" b="1" dirty="0">
              <a:solidFill>
                <a:srgbClr val="0070C0"/>
              </a:solidFill>
              <a:latin typeface="Varela Round" panose="00000500000000000000" pitchFamily="2" charset="-79"/>
              <a:ea typeface="+mj-e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069871" y="2284196"/>
            <a:ext cx="60901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002060"/>
                </a:solidFill>
              </a:rPr>
              <a:t>*عمل استطيع القيام به في رمضان؟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606" y="5471886"/>
            <a:ext cx="62889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2060"/>
                </a:solidFill>
              </a:rPr>
              <a:t>سجلوا اجاباتكم .....</a:t>
            </a:r>
          </a:p>
        </p:txBody>
      </p:sp>
    </p:spTree>
    <p:extLst>
      <p:ext uri="{BB962C8B-B14F-4D97-AF65-F5344CB8AC3E}">
        <p14:creationId xmlns:p14="http://schemas.microsoft.com/office/powerpoint/2010/main" val="58576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2946400" y="1785035"/>
            <a:ext cx="7852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002060"/>
                </a:solidFill>
              </a:rPr>
              <a:t>*كيف أقيم فريضة الصيام مع انتشار </a:t>
            </a:r>
            <a:r>
              <a:rPr lang="ar-SA" sz="4000" b="1" dirty="0" err="1">
                <a:solidFill>
                  <a:srgbClr val="002060"/>
                </a:solidFill>
              </a:rPr>
              <a:t>الكورونا</a:t>
            </a:r>
            <a:r>
              <a:rPr lang="ar-SA" sz="4000" b="1" dirty="0">
                <a:solidFill>
                  <a:srgbClr val="002060"/>
                </a:solidFill>
              </a:rPr>
              <a:t>؟</a:t>
            </a:r>
          </a:p>
          <a:p>
            <a:endParaRPr lang="ar-SA" sz="4000" b="1" dirty="0">
              <a:solidFill>
                <a:srgbClr val="002060"/>
              </a:solidFill>
            </a:endParaRPr>
          </a:p>
          <a:p>
            <a:r>
              <a:rPr lang="ar-SA" sz="4000" b="1" dirty="0">
                <a:solidFill>
                  <a:srgbClr val="002060"/>
                </a:solidFill>
              </a:rPr>
              <a:t>*هل يمنعني فيروس  </a:t>
            </a:r>
            <a:r>
              <a:rPr lang="ar-SA" sz="4000" b="1" dirty="0" err="1">
                <a:solidFill>
                  <a:srgbClr val="002060"/>
                </a:solidFill>
              </a:rPr>
              <a:t>الكورونا</a:t>
            </a:r>
            <a:r>
              <a:rPr lang="ar-SA" sz="4000" b="1" dirty="0">
                <a:solidFill>
                  <a:srgbClr val="002060"/>
                </a:solidFill>
              </a:rPr>
              <a:t> من الصيام؟</a:t>
            </a:r>
          </a:p>
        </p:txBody>
      </p:sp>
    </p:spTree>
    <p:extLst>
      <p:ext uri="{BB962C8B-B14F-4D97-AF65-F5344CB8AC3E}">
        <p14:creationId xmlns:p14="http://schemas.microsoft.com/office/powerpoint/2010/main" val="243990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770744" y="1785035"/>
            <a:ext cx="9027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002060"/>
                </a:solidFill>
              </a:rPr>
              <a:t>* أسمى القيم التي أكتسبها من الصيام وخلال شهر رمضان؟</a:t>
            </a:r>
          </a:p>
        </p:txBody>
      </p:sp>
    </p:spTree>
    <p:extLst>
      <p:ext uri="{BB962C8B-B14F-4D97-AF65-F5344CB8AC3E}">
        <p14:creationId xmlns:p14="http://schemas.microsoft.com/office/powerpoint/2010/main" val="428077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440333" y="-14848"/>
            <a:ext cx="7852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مشاهدة فيلم قصير</a:t>
            </a:r>
          </a:p>
          <a:p>
            <a:endParaRPr lang="ar-SA" sz="4000" b="1" dirty="0">
              <a:solidFill>
                <a:srgbClr val="C00000"/>
              </a:solidFill>
            </a:endParaRPr>
          </a:p>
          <a:p>
            <a:endParaRPr lang="ar-SA" sz="4000" b="1" dirty="0">
              <a:solidFill>
                <a:srgbClr val="C00000"/>
              </a:solidFill>
            </a:endParaRPr>
          </a:p>
          <a:p>
            <a:endParaRPr lang="ar-SA" sz="4000" b="1" dirty="0">
              <a:solidFill>
                <a:srgbClr val="C00000"/>
              </a:solidFill>
            </a:endParaRPr>
          </a:p>
          <a:p>
            <a:endParaRPr lang="ar-SA" sz="4000" b="1" dirty="0">
              <a:solidFill>
                <a:srgbClr val="C00000"/>
              </a:solidFill>
            </a:endParaRPr>
          </a:p>
          <a:p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2" name="فلم_قصير_عن_رمضان[Youtubetomp3.sc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4061" y="785567"/>
            <a:ext cx="8942290" cy="50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525</Words>
  <Application>Microsoft Office PowerPoint</Application>
  <PresentationFormat>מותאם אישית</PresentationFormat>
  <Paragraphs>30</Paragraphs>
  <Slides>11</Slides>
  <Notes>8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11</vt:i4>
      </vt:variant>
    </vt:vector>
  </HeadingPairs>
  <TitlesOfParts>
    <vt:vector size="16" baseType="lpstr">
      <vt:lpstr>Arial</vt:lpstr>
      <vt:lpstr>Calibri</vt:lpstr>
      <vt:lpstr>Varela Round</vt:lpstr>
      <vt:lpstr>ערכת נושא Office</vt:lpstr>
      <vt:lpstr>1_ערכת נושא Office</vt:lpstr>
      <vt:lpstr>منظومة البثّ القطريّة</vt:lpstr>
      <vt:lpstr>يا باغي الخير أقبل </vt:lpstr>
      <vt:lpstr>يا باغي الخير أقبل</vt:lpstr>
      <vt:lpstr>  "إذا كان أول ليلة من رمضان صفدت الشياطين ومردة الجن، وغلقت أبواب النار فلم يفتح منها باب، وفتحت أبواب الجنة فلم يغلق منها باب، وينادي منادٍ: يا باغي الخير أقبل، ويا باغي الشر أقصر، ولله عتقاء من النار، وذلك كل ليلة".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طلابي الأعزاء  أتمنى لكم صوما مقبولا وإفطارًا شهيًا ورمضانًا هادئًا وهانئًا 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Anat Kaldaron</cp:lastModifiedBy>
  <cp:revision>81</cp:revision>
  <dcterms:created xsi:type="dcterms:W3CDTF">2020-03-15T19:13:03Z</dcterms:created>
  <dcterms:modified xsi:type="dcterms:W3CDTF">2020-04-21T07:13:21Z</dcterms:modified>
</cp:coreProperties>
</file>