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3"/>
  </p:notesMasterIdLst>
  <p:sldIdLst>
    <p:sldId id="257" r:id="rId2"/>
    <p:sldId id="262" r:id="rId3"/>
    <p:sldId id="263" r:id="rId4"/>
    <p:sldId id="288" r:id="rId5"/>
    <p:sldId id="301" r:id="rId6"/>
    <p:sldId id="307" r:id="rId7"/>
    <p:sldId id="309" r:id="rId8"/>
    <p:sldId id="308" r:id="rId9"/>
    <p:sldId id="337" r:id="rId10"/>
    <p:sldId id="302" r:id="rId11"/>
    <p:sldId id="311" r:id="rId12"/>
    <p:sldId id="348" r:id="rId13"/>
    <p:sldId id="349" r:id="rId14"/>
    <p:sldId id="312" r:id="rId15"/>
    <p:sldId id="310" r:id="rId16"/>
    <p:sldId id="313" r:id="rId17"/>
    <p:sldId id="350" r:id="rId18"/>
    <p:sldId id="314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42" r:id="rId33"/>
    <p:sldId id="329" r:id="rId34"/>
    <p:sldId id="330" r:id="rId35"/>
    <p:sldId id="331" r:id="rId36"/>
    <p:sldId id="332" r:id="rId37"/>
    <p:sldId id="335" r:id="rId38"/>
    <p:sldId id="336" r:id="rId39"/>
    <p:sldId id="333" r:id="rId40"/>
    <p:sldId id="315" r:id="rId41"/>
    <p:sldId id="334" r:id="rId42"/>
    <p:sldId id="338" r:id="rId43"/>
    <p:sldId id="339" r:id="rId44"/>
    <p:sldId id="340" r:id="rId45"/>
    <p:sldId id="341" r:id="rId46"/>
    <p:sldId id="343" r:id="rId47"/>
    <p:sldId id="344" r:id="rId48"/>
    <p:sldId id="345" r:id="rId49"/>
    <p:sldId id="346" r:id="rId50"/>
    <p:sldId id="347" r:id="rId51"/>
    <p:sldId id="351" r:id="rId5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4AB"/>
    <a:srgbClr val="12B4BC"/>
    <a:srgbClr val="192A72"/>
    <a:srgbClr val="6CF0FF"/>
    <a:srgbClr val="92D050"/>
    <a:srgbClr val="E0E0E0"/>
    <a:srgbClr val="E6E6E6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96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942" y="102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wmf"/><Relationship Id="rId2" Type="http://schemas.openxmlformats.org/officeDocument/2006/relationships/image" Target="../media/image279.wmf"/><Relationship Id="rId1" Type="http://schemas.openxmlformats.org/officeDocument/2006/relationships/image" Target="../media/image278.wmf"/><Relationship Id="rId5" Type="http://schemas.openxmlformats.org/officeDocument/2006/relationships/image" Target="../media/image282.wmf"/><Relationship Id="rId4" Type="http://schemas.openxmlformats.org/officeDocument/2006/relationships/image" Target="../media/image28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wmf"/><Relationship Id="rId2" Type="http://schemas.openxmlformats.org/officeDocument/2006/relationships/image" Target="../media/image380.wmf"/><Relationship Id="rId1" Type="http://schemas.openxmlformats.org/officeDocument/2006/relationships/image" Target="../media/image3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fld id="{5EC061A6-0796-4DA4-BCCF-C39215C865B3}" type="datetimeFigureOut">
              <a:rPr lang="he-IL" smtClean="0"/>
              <a:pPr/>
              <a:t>ז'/אב/תש"ף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012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4" name="Google Shape;2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95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74160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59646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B337EA0-6B3F-4CBF-AE9C-486CC46B87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379305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6F552B-607E-4869-A917-C44959BDCB12}" type="datetimeFigureOut">
              <a:rPr lang="he-IL" smtClean="0"/>
              <a:pPr/>
              <a:t>ז'/אב/תש"ף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  <p:sldLayoutId id="2147483678" r:id="rId11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85.png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12" Type="http://schemas.openxmlformats.org/officeDocument/2006/relationships/image" Target="../media/image123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11" Type="http://schemas.openxmlformats.org/officeDocument/2006/relationships/image" Target="../media/image122.png"/><Relationship Id="rId5" Type="http://schemas.openxmlformats.org/officeDocument/2006/relationships/image" Target="../media/image117.png"/><Relationship Id="rId10" Type="http://schemas.openxmlformats.org/officeDocument/2006/relationships/image" Target="../media/image62.jpe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17" Type="http://schemas.openxmlformats.org/officeDocument/2006/relationships/image" Target="../media/image140.png"/><Relationship Id="rId2" Type="http://schemas.openxmlformats.org/officeDocument/2006/relationships/image" Target="../media/image125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5" Type="http://schemas.openxmlformats.org/officeDocument/2006/relationships/image" Target="../media/image13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66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12" Type="http://schemas.openxmlformats.org/officeDocument/2006/relationships/image" Target="../media/image165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0" Type="http://schemas.openxmlformats.org/officeDocument/2006/relationships/image" Target="../media/image16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Relationship Id="rId14" Type="http://schemas.openxmlformats.org/officeDocument/2006/relationships/image" Target="../media/image1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3" Type="http://schemas.openxmlformats.org/officeDocument/2006/relationships/image" Target="../media/image172.png"/><Relationship Id="rId21" Type="http://schemas.openxmlformats.org/officeDocument/2006/relationships/image" Target="../media/image190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2" Type="http://schemas.openxmlformats.org/officeDocument/2006/relationships/image" Target="../media/image171.png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png"/><Relationship Id="rId13" Type="http://schemas.openxmlformats.org/officeDocument/2006/relationships/image" Target="../media/image213.png"/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12" Type="http://schemas.openxmlformats.org/officeDocument/2006/relationships/image" Target="../media/image212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5" Type="http://schemas.openxmlformats.org/officeDocument/2006/relationships/image" Target="../media/image205.png"/><Relationship Id="rId10" Type="http://schemas.openxmlformats.org/officeDocument/2006/relationships/image" Target="../media/image210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26.png"/><Relationship Id="rId18" Type="http://schemas.openxmlformats.org/officeDocument/2006/relationships/image" Target="../media/image231.png"/><Relationship Id="rId3" Type="http://schemas.openxmlformats.org/officeDocument/2006/relationships/image" Target="../media/image216.png"/><Relationship Id="rId21" Type="http://schemas.openxmlformats.org/officeDocument/2006/relationships/image" Target="../media/image234.png"/><Relationship Id="rId7" Type="http://schemas.openxmlformats.org/officeDocument/2006/relationships/image" Target="../media/image220.png"/><Relationship Id="rId12" Type="http://schemas.openxmlformats.org/officeDocument/2006/relationships/image" Target="../media/image225.png"/><Relationship Id="rId17" Type="http://schemas.openxmlformats.org/officeDocument/2006/relationships/image" Target="../media/image230.png"/><Relationship Id="rId2" Type="http://schemas.openxmlformats.org/officeDocument/2006/relationships/image" Target="../media/image215.png"/><Relationship Id="rId16" Type="http://schemas.openxmlformats.org/officeDocument/2006/relationships/image" Target="../media/image229.png"/><Relationship Id="rId20" Type="http://schemas.openxmlformats.org/officeDocument/2006/relationships/image" Target="../media/image2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9.png"/><Relationship Id="rId11" Type="http://schemas.openxmlformats.org/officeDocument/2006/relationships/image" Target="../media/image224.png"/><Relationship Id="rId5" Type="http://schemas.openxmlformats.org/officeDocument/2006/relationships/image" Target="../media/image218.png"/><Relationship Id="rId15" Type="http://schemas.openxmlformats.org/officeDocument/2006/relationships/image" Target="../media/image228.png"/><Relationship Id="rId10" Type="http://schemas.openxmlformats.org/officeDocument/2006/relationships/image" Target="../media/image223.png"/><Relationship Id="rId19" Type="http://schemas.openxmlformats.org/officeDocument/2006/relationships/image" Target="../media/image232.png"/><Relationship Id="rId4" Type="http://schemas.openxmlformats.org/officeDocument/2006/relationships/image" Target="../media/image217.png"/><Relationship Id="rId9" Type="http://schemas.openxmlformats.org/officeDocument/2006/relationships/image" Target="../media/image222.png"/><Relationship Id="rId14" Type="http://schemas.openxmlformats.org/officeDocument/2006/relationships/image" Target="../media/image2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46.png"/><Relationship Id="rId18" Type="http://schemas.openxmlformats.org/officeDocument/2006/relationships/image" Target="../media/image251.png"/><Relationship Id="rId26" Type="http://schemas.openxmlformats.org/officeDocument/2006/relationships/image" Target="../media/image259.png"/><Relationship Id="rId3" Type="http://schemas.openxmlformats.org/officeDocument/2006/relationships/image" Target="../media/image236.png"/><Relationship Id="rId21" Type="http://schemas.openxmlformats.org/officeDocument/2006/relationships/image" Target="../media/image254.png"/><Relationship Id="rId7" Type="http://schemas.openxmlformats.org/officeDocument/2006/relationships/image" Target="../media/image240.png"/><Relationship Id="rId12" Type="http://schemas.openxmlformats.org/officeDocument/2006/relationships/image" Target="../media/image245.png"/><Relationship Id="rId17" Type="http://schemas.openxmlformats.org/officeDocument/2006/relationships/image" Target="../media/image250.png"/><Relationship Id="rId25" Type="http://schemas.openxmlformats.org/officeDocument/2006/relationships/image" Target="../media/image258.png"/><Relationship Id="rId2" Type="http://schemas.openxmlformats.org/officeDocument/2006/relationships/image" Target="../media/image235.png"/><Relationship Id="rId16" Type="http://schemas.openxmlformats.org/officeDocument/2006/relationships/image" Target="../media/image249.png"/><Relationship Id="rId20" Type="http://schemas.openxmlformats.org/officeDocument/2006/relationships/image" Target="../media/image253.png"/><Relationship Id="rId29" Type="http://schemas.openxmlformats.org/officeDocument/2006/relationships/image" Target="../media/image2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24" Type="http://schemas.openxmlformats.org/officeDocument/2006/relationships/image" Target="../media/image257.png"/><Relationship Id="rId5" Type="http://schemas.openxmlformats.org/officeDocument/2006/relationships/image" Target="../media/image238.png"/><Relationship Id="rId15" Type="http://schemas.openxmlformats.org/officeDocument/2006/relationships/image" Target="../media/image248.png"/><Relationship Id="rId23" Type="http://schemas.openxmlformats.org/officeDocument/2006/relationships/image" Target="../media/image256.png"/><Relationship Id="rId28" Type="http://schemas.openxmlformats.org/officeDocument/2006/relationships/image" Target="../media/image261.png"/><Relationship Id="rId10" Type="http://schemas.openxmlformats.org/officeDocument/2006/relationships/image" Target="../media/image243.png"/><Relationship Id="rId19" Type="http://schemas.openxmlformats.org/officeDocument/2006/relationships/image" Target="../media/image252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Relationship Id="rId14" Type="http://schemas.openxmlformats.org/officeDocument/2006/relationships/image" Target="../media/image247.png"/><Relationship Id="rId22" Type="http://schemas.openxmlformats.org/officeDocument/2006/relationships/image" Target="../media/image255.png"/><Relationship Id="rId27" Type="http://schemas.openxmlformats.org/officeDocument/2006/relationships/image" Target="../media/image2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13" Type="http://schemas.openxmlformats.org/officeDocument/2006/relationships/image" Target="../media/image274.png"/><Relationship Id="rId3" Type="http://schemas.openxmlformats.org/officeDocument/2006/relationships/image" Target="../media/image264.png"/><Relationship Id="rId7" Type="http://schemas.openxmlformats.org/officeDocument/2006/relationships/image" Target="../media/image268.png"/><Relationship Id="rId12" Type="http://schemas.openxmlformats.org/officeDocument/2006/relationships/image" Target="../media/image273.png"/><Relationship Id="rId2" Type="http://schemas.openxmlformats.org/officeDocument/2006/relationships/image" Target="../media/image263.png"/><Relationship Id="rId16" Type="http://schemas.openxmlformats.org/officeDocument/2006/relationships/image" Target="../media/image2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7.png"/><Relationship Id="rId11" Type="http://schemas.openxmlformats.org/officeDocument/2006/relationships/image" Target="../media/image272.png"/><Relationship Id="rId5" Type="http://schemas.openxmlformats.org/officeDocument/2006/relationships/image" Target="../media/image266.png"/><Relationship Id="rId15" Type="http://schemas.openxmlformats.org/officeDocument/2006/relationships/image" Target="../media/image276.png"/><Relationship Id="rId10" Type="http://schemas.openxmlformats.org/officeDocument/2006/relationships/image" Target="../media/image271.png"/><Relationship Id="rId4" Type="http://schemas.openxmlformats.org/officeDocument/2006/relationships/image" Target="../media/image265.png"/><Relationship Id="rId9" Type="http://schemas.openxmlformats.org/officeDocument/2006/relationships/image" Target="../media/image270.png"/><Relationship Id="rId14" Type="http://schemas.openxmlformats.org/officeDocument/2006/relationships/image" Target="../media/image27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wmf"/><Relationship Id="rId13" Type="http://schemas.openxmlformats.org/officeDocument/2006/relationships/image" Target="../media/image28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9.wmf"/><Relationship Id="rId11" Type="http://schemas.openxmlformats.org/officeDocument/2006/relationships/image" Target="../media/image122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82.wmf"/><Relationship Id="rId10" Type="http://schemas.openxmlformats.org/officeDocument/2006/relationships/image" Target="../media/image281.wmf"/><Relationship Id="rId4" Type="http://schemas.openxmlformats.org/officeDocument/2006/relationships/image" Target="../media/image278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png"/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7.png"/><Relationship Id="rId4" Type="http://schemas.openxmlformats.org/officeDocument/2006/relationships/image" Target="../media/image28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png"/><Relationship Id="rId13" Type="http://schemas.openxmlformats.org/officeDocument/2006/relationships/image" Target="../media/image300.png"/><Relationship Id="rId18" Type="http://schemas.openxmlformats.org/officeDocument/2006/relationships/image" Target="../media/image305.png"/><Relationship Id="rId3" Type="http://schemas.openxmlformats.org/officeDocument/2006/relationships/image" Target="../media/image290.png"/><Relationship Id="rId7" Type="http://schemas.openxmlformats.org/officeDocument/2006/relationships/image" Target="../media/image294.png"/><Relationship Id="rId12" Type="http://schemas.openxmlformats.org/officeDocument/2006/relationships/image" Target="../media/image299.png"/><Relationship Id="rId17" Type="http://schemas.openxmlformats.org/officeDocument/2006/relationships/image" Target="../media/image304.png"/><Relationship Id="rId2" Type="http://schemas.openxmlformats.org/officeDocument/2006/relationships/image" Target="../media/image289.png"/><Relationship Id="rId16" Type="http://schemas.openxmlformats.org/officeDocument/2006/relationships/image" Target="../media/image3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3.png"/><Relationship Id="rId11" Type="http://schemas.openxmlformats.org/officeDocument/2006/relationships/image" Target="../media/image298.png"/><Relationship Id="rId5" Type="http://schemas.openxmlformats.org/officeDocument/2006/relationships/image" Target="../media/image292.png"/><Relationship Id="rId15" Type="http://schemas.openxmlformats.org/officeDocument/2006/relationships/image" Target="../media/image302.png"/><Relationship Id="rId10" Type="http://schemas.openxmlformats.org/officeDocument/2006/relationships/image" Target="../media/image297.png"/><Relationship Id="rId19" Type="http://schemas.openxmlformats.org/officeDocument/2006/relationships/image" Target="../media/image306.png"/><Relationship Id="rId4" Type="http://schemas.openxmlformats.org/officeDocument/2006/relationships/image" Target="../media/image291.png"/><Relationship Id="rId9" Type="http://schemas.openxmlformats.org/officeDocument/2006/relationships/image" Target="../media/image296.png"/><Relationship Id="rId14" Type="http://schemas.openxmlformats.org/officeDocument/2006/relationships/image" Target="../media/image30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png"/><Relationship Id="rId13" Type="http://schemas.openxmlformats.org/officeDocument/2006/relationships/image" Target="../media/image318.png"/><Relationship Id="rId18" Type="http://schemas.openxmlformats.org/officeDocument/2006/relationships/image" Target="../media/image323.png"/><Relationship Id="rId3" Type="http://schemas.openxmlformats.org/officeDocument/2006/relationships/image" Target="../media/image308.png"/><Relationship Id="rId21" Type="http://schemas.openxmlformats.org/officeDocument/2006/relationships/image" Target="../media/image326.png"/><Relationship Id="rId7" Type="http://schemas.openxmlformats.org/officeDocument/2006/relationships/image" Target="../media/image312.png"/><Relationship Id="rId12" Type="http://schemas.openxmlformats.org/officeDocument/2006/relationships/image" Target="../media/image317.png"/><Relationship Id="rId17" Type="http://schemas.openxmlformats.org/officeDocument/2006/relationships/image" Target="../media/image322.png"/><Relationship Id="rId2" Type="http://schemas.openxmlformats.org/officeDocument/2006/relationships/image" Target="../media/image307.png"/><Relationship Id="rId16" Type="http://schemas.openxmlformats.org/officeDocument/2006/relationships/image" Target="../media/image321.png"/><Relationship Id="rId20" Type="http://schemas.openxmlformats.org/officeDocument/2006/relationships/image" Target="../media/image3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1.png"/><Relationship Id="rId11" Type="http://schemas.openxmlformats.org/officeDocument/2006/relationships/image" Target="../media/image316.png"/><Relationship Id="rId5" Type="http://schemas.openxmlformats.org/officeDocument/2006/relationships/image" Target="../media/image310.png"/><Relationship Id="rId15" Type="http://schemas.openxmlformats.org/officeDocument/2006/relationships/image" Target="../media/image320.png"/><Relationship Id="rId10" Type="http://schemas.openxmlformats.org/officeDocument/2006/relationships/image" Target="../media/image315.png"/><Relationship Id="rId19" Type="http://schemas.openxmlformats.org/officeDocument/2006/relationships/image" Target="../media/image324.png"/><Relationship Id="rId4" Type="http://schemas.openxmlformats.org/officeDocument/2006/relationships/image" Target="../media/image309.png"/><Relationship Id="rId9" Type="http://schemas.openxmlformats.org/officeDocument/2006/relationships/image" Target="../media/image314.png"/><Relationship Id="rId14" Type="http://schemas.openxmlformats.org/officeDocument/2006/relationships/image" Target="../media/image3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png"/><Relationship Id="rId7" Type="http://schemas.openxmlformats.org/officeDocument/2006/relationships/image" Target="../media/image122.png"/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330.png"/><Relationship Id="rId4" Type="http://schemas.openxmlformats.org/officeDocument/2006/relationships/image" Target="../media/image3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5.png"/><Relationship Id="rId5" Type="http://schemas.openxmlformats.org/officeDocument/2006/relationships/image" Target="../media/image334.png"/><Relationship Id="rId4" Type="http://schemas.openxmlformats.org/officeDocument/2006/relationships/image" Target="../media/image3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2.png"/><Relationship Id="rId13" Type="http://schemas.openxmlformats.org/officeDocument/2006/relationships/image" Target="../media/image347.png"/><Relationship Id="rId18" Type="http://schemas.openxmlformats.org/officeDocument/2006/relationships/image" Target="../media/image352.png"/><Relationship Id="rId26" Type="http://schemas.openxmlformats.org/officeDocument/2006/relationships/image" Target="../media/image360.png"/><Relationship Id="rId3" Type="http://schemas.openxmlformats.org/officeDocument/2006/relationships/image" Target="../media/image337.png"/><Relationship Id="rId21" Type="http://schemas.openxmlformats.org/officeDocument/2006/relationships/image" Target="../media/image355.png"/><Relationship Id="rId7" Type="http://schemas.openxmlformats.org/officeDocument/2006/relationships/image" Target="../media/image341.png"/><Relationship Id="rId12" Type="http://schemas.openxmlformats.org/officeDocument/2006/relationships/image" Target="../media/image346.png"/><Relationship Id="rId17" Type="http://schemas.openxmlformats.org/officeDocument/2006/relationships/image" Target="../media/image351.png"/><Relationship Id="rId25" Type="http://schemas.openxmlformats.org/officeDocument/2006/relationships/image" Target="../media/image359.png"/><Relationship Id="rId2" Type="http://schemas.openxmlformats.org/officeDocument/2006/relationships/image" Target="../media/image336.png"/><Relationship Id="rId16" Type="http://schemas.openxmlformats.org/officeDocument/2006/relationships/image" Target="../media/image350.png"/><Relationship Id="rId20" Type="http://schemas.openxmlformats.org/officeDocument/2006/relationships/image" Target="../media/image3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11" Type="http://schemas.openxmlformats.org/officeDocument/2006/relationships/image" Target="../media/image345.png"/><Relationship Id="rId24" Type="http://schemas.openxmlformats.org/officeDocument/2006/relationships/image" Target="../media/image358.png"/><Relationship Id="rId5" Type="http://schemas.openxmlformats.org/officeDocument/2006/relationships/image" Target="../media/image339.png"/><Relationship Id="rId15" Type="http://schemas.openxmlformats.org/officeDocument/2006/relationships/image" Target="../media/image349.png"/><Relationship Id="rId23" Type="http://schemas.openxmlformats.org/officeDocument/2006/relationships/image" Target="../media/image357.png"/><Relationship Id="rId10" Type="http://schemas.openxmlformats.org/officeDocument/2006/relationships/image" Target="../media/image344.png"/><Relationship Id="rId19" Type="http://schemas.openxmlformats.org/officeDocument/2006/relationships/image" Target="../media/image353.png"/><Relationship Id="rId4" Type="http://schemas.openxmlformats.org/officeDocument/2006/relationships/image" Target="../media/image338.png"/><Relationship Id="rId9" Type="http://schemas.openxmlformats.org/officeDocument/2006/relationships/image" Target="../media/image343.png"/><Relationship Id="rId14" Type="http://schemas.openxmlformats.org/officeDocument/2006/relationships/image" Target="../media/image348.png"/><Relationship Id="rId22" Type="http://schemas.openxmlformats.org/officeDocument/2006/relationships/image" Target="../media/image35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7.png"/><Relationship Id="rId13" Type="http://schemas.openxmlformats.org/officeDocument/2006/relationships/image" Target="../media/image372.png"/><Relationship Id="rId18" Type="http://schemas.openxmlformats.org/officeDocument/2006/relationships/image" Target="../media/image377.png"/><Relationship Id="rId3" Type="http://schemas.openxmlformats.org/officeDocument/2006/relationships/image" Target="../media/image362.png"/><Relationship Id="rId7" Type="http://schemas.openxmlformats.org/officeDocument/2006/relationships/image" Target="../media/image366.png"/><Relationship Id="rId12" Type="http://schemas.openxmlformats.org/officeDocument/2006/relationships/image" Target="../media/image371.png"/><Relationship Id="rId17" Type="http://schemas.openxmlformats.org/officeDocument/2006/relationships/image" Target="../media/image376.png"/><Relationship Id="rId2" Type="http://schemas.openxmlformats.org/officeDocument/2006/relationships/image" Target="../media/image361.png"/><Relationship Id="rId16" Type="http://schemas.openxmlformats.org/officeDocument/2006/relationships/image" Target="../media/image3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5.png"/><Relationship Id="rId11" Type="http://schemas.openxmlformats.org/officeDocument/2006/relationships/image" Target="../media/image370.png"/><Relationship Id="rId5" Type="http://schemas.openxmlformats.org/officeDocument/2006/relationships/image" Target="../media/image364.png"/><Relationship Id="rId15" Type="http://schemas.openxmlformats.org/officeDocument/2006/relationships/image" Target="../media/image374.png"/><Relationship Id="rId10" Type="http://schemas.openxmlformats.org/officeDocument/2006/relationships/image" Target="../media/image369.png"/><Relationship Id="rId19" Type="http://schemas.openxmlformats.org/officeDocument/2006/relationships/image" Target="../media/image378.png"/><Relationship Id="rId4" Type="http://schemas.openxmlformats.org/officeDocument/2006/relationships/image" Target="../media/image363.png"/><Relationship Id="rId9" Type="http://schemas.openxmlformats.org/officeDocument/2006/relationships/image" Target="../media/image368.png"/><Relationship Id="rId14" Type="http://schemas.openxmlformats.org/officeDocument/2006/relationships/image" Target="../media/image37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0.wmf"/><Relationship Id="rId11" Type="http://schemas.openxmlformats.org/officeDocument/2006/relationships/image" Target="../media/image64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63.png"/><Relationship Id="rId4" Type="http://schemas.openxmlformats.org/officeDocument/2006/relationships/image" Target="../media/image379.wmf"/><Relationship Id="rId9" Type="http://schemas.openxmlformats.org/officeDocument/2006/relationships/image" Target="../media/image33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8.png"/><Relationship Id="rId13" Type="http://schemas.openxmlformats.org/officeDocument/2006/relationships/image" Target="../media/image393.png"/><Relationship Id="rId18" Type="http://schemas.openxmlformats.org/officeDocument/2006/relationships/image" Target="../media/image398.png"/><Relationship Id="rId3" Type="http://schemas.openxmlformats.org/officeDocument/2006/relationships/image" Target="../media/image383.png"/><Relationship Id="rId7" Type="http://schemas.openxmlformats.org/officeDocument/2006/relationships/image" Target="../media/image387.png"/><Relationship Id="rId12" Type="http://schemas.openxmlformats.org/officeDocument/2006/relationships/image" Target="../media/image392.png"/><Relationship Id="rId17" Type="http://schemas.openxmlformats.org/officeDocument/2006/relationships/image" Target="../media/image397.png"/><Relationship Id="rId2" Type="http://schemas.openxmlformats.org/officeDocument/2006/relationships/image" Target="../media/image382.png"/><Relationship Id="rId16" Type="http://schemas.openxmlformats.org/officeDocument/2006/relationships/image" Target="../media/image3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6.png"/><Relationship Id="rId11" Type="http://schemas.openxmlformats.org/officeDocument/2006/relationships/image" Target="../media/image391.png"/><Relationship Id="rId5" Type="http://schemas.openxmlformats.org/officeDocument/2006/relationships/image" Target="../media/image385.png"/><Relationship Id="rId15" Type="http://schemas.openxmlformats.org/officeDocument/2006/relationships/image" Target="../media/image395.png"/><Relationship Id="rId10" Type="http://schemas.openxmlformats.org/officeDocument/2006/relationships/image" Target="../media/image390.png"/><Relationship Id="rId4" Type="http://schemas.openxmlformats.org/officeDocument/2006/relationships/image" Target="../media/image384.png"/><Relationship Id="rId9" Type="http://schemas.openxmlformats.org/officeDocument/2006/relationships/image" Target="../media/image389.png"/><Relationship Id="rId14" Type="http://schemas.openxmlformats.org/officeDocument/2006/relationships/image" Target="../media/image39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3" Type="http://schemas.openxmlformats.org/officeDocument/2006/relationships/image" Target="../media/image64.png"/><Relationship Id="rId7" Type="http://schemas.openxmlformats.org/officeDocument/2006/relationships/image" Target="../media/image165.png"/><Relationship Id="rId12" Type="http://schemas.openxmlformats.org/officeDocument/2006/relationships/image" Target="../media/image33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11" Type="http://schemas.openxmlformats.org/officeDocument/2006/relationships/image" Target="../media/image286.png"/><Relationship Id="rId5" Type="http://schemas.openxmlformats.org/officeDocument/2006/relationships/image" Target="../media/image124.png"/><Relationship Id="rId10" Type="http://schemas.openxmlformats.org/officeDocument/2006/relationships/image" Target="../media/image284.png"/><Relationship Id="rId4" Type="http://schemas.openxmlformats.org/officeDocument/2006/relationships/image" Target="../media/image123.png"/><Relationship Id="rId9" Type="http://schemas.openxmlformats.org/officeDocument/2006/relationships/image" Target="../media/image20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6.png"/><Relationship Id="rId13" Type="http://schemas.openxmlformats.org/officeDocument/2006/relationships/image" Target="../media/image411.png"/><Relationship Id="rId18" Type="http://schemas.openxmlformats.org/officeDocument/2006/relationships/image" Target="../media/image416.png"/><Relationship Id="rId3" Type="http://schemas.openxmlformats.org/officeDocument/2006/relationships/image" Target="../media/image401.png"/><Relationship Id="rId7" Type="http://schemas.openxmlformats.org/officeDocument/2006/relationships/image" Target="../media/image405.png"/><Relationship Id="rId12" Type="http://schemas.openxmlformats.org/officeDocument/2006/relationships/image" Target="../media/image410.png"/><Relationship Id="rId17" Type="http://schemas.openxmlformats.org/officeDocument/2006/relationships/image" Target="../media/image415.png"/><Relationship Id="rId2" Type="http://schemas.openxmlformats.org/officeDocument/2006/relationships/image" Target="../media/image400.png"/><Relationship Id="rId16" Type="http://schemas.openxmlformats.org/officeDocument/2006/relationships/image" Target="../media/image4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4.png"/><Relationship Id="rId11" Type="http://schemas.openxmlformats.org/officeDocument/2006/relationships/image" Target="../media/image409.png"/><Relationship Id="rId5" Type="http://schemas.openxmlformats.org/officeDocument/2006/relationships/image" Target="../media/image403.png"/><Relationship Id="rId15" Type="http://schemas.openxmlformats.org/officeDocument/2006/relationships/image" Target="../media/image413.png"/><Relationship Id="rId10" Type="http://schemas.openxmlformats.org/officeDocument/2006/relationships/image" Target="../media/image408.png"/><Relationship Id="rId4" Type="http://schemas.openxmlformats.org/officeDocument/2006/relationships/image" Target="../media/image402.png"/><Relationship Id="rId9" Type="http://schemas.openxmlformats.org/officeDocument/2006/relationships/image" Target="../media/image407.png"/><Relationship Id="rId14" Type="http://schemas.openxmlformats.org/officeDocument/2006/relationships/image" Target="../media/image4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3.png"/><Relationship Id="rId3" Type="http://schemas.openxmlformats.org/officeDocument/2006/relationships/image" Target="../media/image418.png"/><Relationship Id="rId7" Type="http://schemas.openxmlformats.org/officeDocument/2006/relationships/image" Target="../media/image422.png"/><Relationship Id="rId2" Type="http://schemas.openxmlformats.org/officeDocument/2006/relationships/image" Target="../media/image4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1.png"/><Relationship Id="rId11" Type="http://schemas.openxmlformats.org/officeDocument/2006/relationships/image" Target="../media/image426.png"/><Relationship Id="rId5" Type="http://schemas.openxmlformats.org/officeDocument/2006/relationships/image" Target="../media/image420.png"/><Relationship Id="rId10" Type="http://schemas.openxmlformats.org/officeDocument/2006/relationships/image" Target="../media/image425.png"/><Relationship Id="rId4" Type="http://schemas.openxmlformats.org/officeDocument/2006/relationships/image" Target="../media/image419.png"/><Relationship Id="rId9" Type="http://schemas.openxmlformats.org/officeDocument/2006/relationships/image" Target="../media/image42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3.png"/><Relationship Id="rId13" Type="http://schemas.openxmlformats.org/officeDocument/2006/relationships/image" Target="../media/image438.png"/><Relationship Id="rId3" Type="http://schemas.openxmlformats.org/officeDocument/2006/relationships/image" Target="../media/image428.png"/><Relationship Id="rId7" Type="http://schemas.openxmlformats.org/officeDocument/2006/relationships/image" Target="../media/image432.png"/><Relationship Id="rId12" Type="http://schemas.openxmlformats.org/officeDocument/2006/relationships/image" Target="../media/image437.png"/><Relationship Id="rId2" Type="http://schemas.openxmlformats.org/officeDocument/2006/relationships/image" Target="../media/image4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1.png"/><Relationship Id="rId11" Type="http://schemas.openxmlformats.org/officeDocument/2006/relationships/image" Target="../media/image436.png"/><Relationship Id="rId5" Type="http://schemas.openxmlformats.org/officeDocument/2006/relationships/image" Target="../media/image430.png"/><Relationship Id="rId10" Type="http://schemas.openxmlformats.org/officeDocument/2006/relationships/image" Target="../media/image435.png"/><Relationship Id="rId4" Type="http://schemas.openxmlformats.org/officeDocument/2006/relationships/image" Target="../media/image429.png"/><Relationship Id="rId9" Type="http://schemas.openxmlformats.org/officeDocument/2006/relationships/image" Target="../media/image43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5.png"/><Relationship Id="rId13" Type="http://schemas.openxmlformats.org/officeDocument/2006/relationships/image" Target="../media/image450.png"/><Relationship Id="rId3" Type="http://schemas.openxmlformats.org/officeDocument/2006/relationships/image" Target="../media/image440.png"/><Relationship Id="rId7" Type="http://schemas.openxmlformats.org/officeDocument/2006/relationships/image" Target="../media/image444.png"/><Relationship Id="rId12" Type="http://schemas.openxmlformats.org/officeDocument/2006/relationships/image" Target="../media/image449.png"/><Relationship Id="rId17" Type="http://schemas.openxmlformats.org/officeDocument/2006/relationships/image" Target="../media/image454.png"/><Relationship Id="rId2" Type="http://schemas.openxmlformats.org/officeDocument/2006/relationships/image" Target="../media/image439.png"/><Relationship Id="rId16" Type="http://schemas.openxmlformats.org/officeDocument/2006/relationships/image" Target="../media/image4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3.png"/><Relationship Id="rId11" Type="http://schemas.openxmlformats.org/officeDocument/2006/relationships/image" Target="../media/image448.png"/><Relationship Id="rId5" Type="http://schemas.openxmlformats.org/officeDocument/2006/relationships/image" Target="../media/image442.png"/><Relationship Id="rId15" Type="http://schemas.openxmlformats.org/officeDocument/2006/relationships/image" Target="../media/image452.png"/><Relationship Id="rId10" Type="http://schemas.openxmlformats.org/officeDocument/2006/relationships/image" Target="../media/image447.png"/><Relationship Id="rId4" Type="http://schemas.openxmlformats.org/officeDocument/2006/relationships/image" Target="../media/image441.png"/><Relationship Id="rId9" Type="http://schemas.openxmlformats.org/officeDocument/2006/relationships/image" Target="../media/image446.png"/><Relationship Id="rId14" Type="http://schemas.openxmlformats.org/officeDocument/2006/relationships/image" Target="../media/image4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6.png"/><Relationship Id="rId2" Type="http://schemas.openxmlformats.org/officeDocument/2006/relationships/image" Target="../media/image45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9.png"/><Relationship Id="rId2" Type="http://schemas.openxmlformats.org/officeDocument/2006/relationships/image" Target="../media/image4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6.png"/><Relationship Id="rId13" Type="http://schemas.openxmlformats.org/officeDocument/2006/relationships/image" Target="../media/image471.png"/><Relationship Id="rId18" Type="http://schemas.openxmlformats.org/officeDocument/2006/relationships/image" Target="../media/image476.png"/><Relationship Id="rId3" Type="http://schemas.openxmlformats.org/officeDocument/2006/relationships/image" Target="../media/image458.png"/><Relationship Id="rId21" Type="http://schemas.openxmlformats.org/officeDocument/2006/relationships/image" Target="../media/image479.png"/><Relationship Id="rId7" Type="http://schemas.openxmlformats.org/officeDocument/2006/relationships/image" Target="../media/image465.png"/><Relationship Id="rId12" Type="http://schemas.openxmlformats.org/officeDocument/2006/relationships/image" Target="../media/image470.png"/><Relationship Id="rId17" Type="http://schemas.openxmlformats.org/officeDocument/2006/relationships/image" Target="../media/image475.png"/><Relationship Id="rId2" Type="http://schemas.openxmlformats.org/officeDocument/2006/relationships/image" Target="../media/image461.png"/><Relationship Id="rId16" Type="http://schemas.openxmlformats.org/officeDocument/2006/relationships/image" Target="../media/image474.png"/><Relationship Id="rId20" Type="http://schemas.openxmlformats.org/officeDocument/2006/relationships/image" Target="../media/image4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4.png"/><Relationship Id="rId11" Type="http://schemas.openxmlformats.org/officeDocument/2006/relationships/image" Target="../media/image469.png"/><Relationship Id="rId24" Type="http://schemas.openxmlformats.org/officeDocument/2006/relationships/image" Target="../media/image482.png"/><Relationship Id="rId5" Type="http://schemas.openxmlformats.org/officeDocument/2006/relationships/image" Target="../media/image463.png"/><Relationship Id="rId15" Type="http://schemas.openxmlformats.org/officeDocument/2006/relationships/image" Target="../media/image473.png"/><Relationship Id="rId23" Type="http://schemas.openxmlformats.org/officeDocument/2006/relationships/image" Target="../media/image481.png"/><Relationship Id="rId10" Type="http://schemas.openxmlformats.org/officeDocument/2006/relationships/image" Target="../media/image468.png"/><Relationship Id="rId19" Type="http://schemas.openxmlformats.org/officeDocument/2006/relationships/image" Target="../media/image477.png"/><Relationship Id="rId4" Type="http://schemas.openxmlformats.org/officeDocument/2006/relationships/image" Target="../media/image462.png"/><Relationship Id="rId9" Type="http://schemas.openxmlformats.org/officeDocument/2006/relationships/image" Target="../media/image467.png"/><Relationship Id="rId14" Type="http://schemas.openxmlformats.org/officeDocument/2006/relationships/image" Target="../media/image472.png"/><Relationship Id="rId22" Type="http://schemas.openxmlformats.org/officeDocument/2006/relationships/image" Target="../media/image48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9.png"/><Relationship Id="rId3" Type="http://schemas.openxmlformats.org/officeDocument/2006/relationships/image" Target="../media/image484.png"/><Relationship Id="rId7" Type="http://schemas.openxmlformats.org/officeDocument/2006/relationships/image" Target="../media/image488.png"/><Relationship Id="rId2" Type="http://schemas.openxmlformats.org/officeDocument/2006/relationships/image" Target="../media/image4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7.png"/><Relationship Id="rId5" Type="http://schemas.openxmlformats.org/officeDocument/2006/relationships/image" Target="../media/image486.png"/><Relationship Id="rId4" Type="http://schemas.openxmlformats.org/officeDocument/2006/relationships/image" Target="../media/image48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&#1575;&#1604;&#1573;&#1604;&#1603;&#1578;&#1585;&#1608;&#1606;&#1610;rights@education.gov.i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שקופית זו היא חובה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0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בשפה הערבית יש להשתמש באחד הפונטים הבאים: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endParaRPr lang="he-IL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 Arabic</a:t>
            </a:r>
          </a:p>
          <a:p>
            <a:pPr algn="ctr"/>
            <a:b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(שימו לב </a:t>
            </a:r>
            <a:r>
              <a:rPr lang="he-IL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להימנע</a:t>
            </a: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מהשימוש ב-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Varela Round </a:t>
            </a: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בו נעשה שימוש במצגות בשפות </a:t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העברית והאנגלית, </a:t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כיוון שהוא משבש את השפה הערבית)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מלבן מעוגל 31"/>
          <p:cNvSpPr/>
          <p:nvPr/>
        </p:nvSpPr>
        <p:spPr>
          <a:xfrm>
            <a:off x="2838217" y="5935068"/>
            <a:ext cx="2785458" cy="84225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sz="3600" dirty="0"/>
              <a:t>قوانين القوى – أساسات متساوية</a:t>
            </a:r>
            <a:endParaRPr lang="he-IL" sz="3600" dirty="0"/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59488" y="1025601"/>
            <a:ext cx="9802368" cy="43144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ar-LB" dirty="0"/>
              <a:t>ضرب قوى متساوية الأساسات</a:t>
            </a:r>
            <a:endParaRPr lang="en-US" dirty="0"/>
          </a:p>
          <a:p>
            <a:r>
              <a:rPr lang="ar-LB" dirty="0"/>
              <a:t>مهمة:</a:t>
            </a:r>
            <a:endParaRPr lang="he-IL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קליק ימיני </a:t>
            </a: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he-I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שכפל שקופית</a:t>
            </a: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או "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Duplicate Slide</a:t>
            </a: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(מחקו ריבוע זה לאחר הקריאה)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פריסה 3</a:t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ותוכלו לגוון ביניהן)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מציין מיקום טקסט 2"/>
          <p:cNvSpPr txBox="1">
            <a:spLocks/>
          </p:cNvSpPr>
          <p:nvPr/>
        </p:nvSpPr>
        <p:spPr>
          <a:xfrm>
            <a:off x="1559488" y="1631214"/>
            <a:ext cx="9429921" cy="4090988"/>
          </a:xfrm>
          <a:prstGeom prst="rect">
            <a:avLst/>
          </a:prstGeom>
        </p:spPr>
        <p:txBody>
          <a:bodyPr/>
          <a:lstStyle/>
          <a:p>
            <a:r>
              <a:rPr lang="ar-SA" sz="2400" dirty="0"/>
              <a:t>طلاب الصف السابع حلوا التمرين التالي:</a:t>
            </a:r>
            <a:endParaRPr lang="en-US" sz="2400" dirty="0"/>
          </a:p>
          <a:p>
            <a:r>
              <a:rPr lang="ar-SA" sz="2400" dirty="0"/>
              <a:t>قال أحمد: الجواب هو</a:t>
            </a:r>
            <a:endParaRPr lang="en-US" sz="2400" dirty="0"/>
          </a:p>
          <a:p>
            <a:r>
              <a:rPr lang="ar-LB" sz="2400" dirty="0"/>
              <a:t>وعلل ذلك:</a:t>
            </a:r>
          </a:p>
          <a:p>
            <a:endParaRPr lang="ar-LB" sz="3200" dirty="0"/>
          </a:p>
          <a:p>
            <a:endParaRPr lang="ar-LB" sz="3200" dirty="0"/>
          </a:p>
          <a:p>
            <a:r>
              <a:rPr lang="ar-SA" sz="2400" dirty="0"/>
              <a:t>قالت رشا: </a:t>
            </a:r>
            <a:endParaRPr lang="ar-LB" sz="2400" dirty="0"/>
          </a:p>
          <a:p>
            <a:endParaRPr lang="en-US" sz="2400" dirty="0"/>
          </a:p>
          <a:p>
            <a:endParaRPr lang="ar-LB" sz="3200" dirty="0"/>
          </a:p>
          <a:p>
            <a:r>
              <a:rPr lang="ar-SA" sz="3200" dirty="0"/>
              <a:t> 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3675" y="1758462"/>
            <a:ext cx="1095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0185" y="2142707"/>
            <a:ext cx="571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סוגר מסולסל ימני 15"/>
          <p:cNvSpPr/>
          <p:nvPr/>
        </p:nvSpPr>
        <p:spPr>
          <a:xfrm rot="5400000">
            <a:off x="3027596" y="3043579"/>
            <a:ext cx="218586" cy="597343"/>
          </a:xfrm>
          <a:prstGeom prst="rightBrace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סוגר מסולסל ימני 16"/>
          <p:cNvSpPr/>
          <p:nvPr/>
        </p:nvSpPr>
        <p:spPr>
          <a:xfrm rot="5400000">
            <a:off x="4335148" y="2637300"/>
            <a:ext cx="223406" cy="1405079"/>
          </a:xfrm>
          <a:prstGeom prst="rightBrace">
            <a:avLst/>
          </a:prstGeom>
          <a:solidFill>
            <a:schemeClr val="bg1"/>
          </a:solidFill>
          <a:ln w="2857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38860" y="3488248"/>
            <a:ext cx="796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1400" b="1" dirty="0">
                <a:solidFill>
                  <a:srgbClr val="92D050"/>
                </a:solidFill>
              </a:rPr>
              <a:t>مرتين</a:t>
            </a:r>
            <a:endParaRPr lang="en-US" sz="1400" b="1" dirty="0">
              <a:solidFill>
                <a:srgbClr val="92D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4339" y="3540539"/>
            <a:ext cx="796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1400" b="1" dirty="0"/>
              <a:t>4 مرات</a:t>
            </a:r>
            <a:endParaRPr lang="en-US" sz="1400" b="1" dirty="0"/>
          </a:p>
        </p:txBody>
      </p:sp>
      <p:sp>
        <p:nvSpPr>
          <p:cNvPr id="20" name="סוגר מסולסל ימני 19"/>
          <p:cNvSpPr/>
          <p:nvPr/>
        </p:nvSpPr>
        <p:spPr>
          <a:xfrm rot="5400000">
            <a:off x="6813248" y="2132063"/>
            <a:ext cx="207512" cy="2399661"/>
          </a:xfrm>
          <a:prstGeom prst="rightBrac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8486" y="3448056"/>
            <a:ext cx="796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1400" b="1" dirty="0">
                <a:solidFill>
                  <a:srgbClr val="FF0000"/>
                </a:solidFill>
              </a:rPr>
              <a:t>6 مرات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6978" y="2742360"/>
            <a:ext cx="8124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6619" y="4268415"/>
            <a:ext cx="151561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5868" y="4268415"/>
            <a:ext cx="2619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סוגר מסולסל ימני 21"/>
          <p:cNvSpPr/>
          <p:nvPr/>
        </p:nvSpPr>
        <p:spPr>
          <a:xfrm rot="5400000">
            <a:off x="6039841" y="4577821"/>
            <a:ext cx="223410" cy="595907"/>
          </a:xfrm>
          <a:prstGeom prst="rightBrace">
            <a:avLst/>
          </a:prstGeom>
          <a:solidFill>
            <a:schemeClr val="bg1"/>
          </a:solidFill>
          <a:ln w="2857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06932" y="4983851"/>
            <a:ext cx="796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90</a:t>
            </a:r>
          </a:p>
        </p:txBody>
      </p:sp>
      <p:sp>
        <p:nvSpPr>
          <p:cNvPr id="24" name="סוגר מסולסל ימני 23"/>
          <p:cNvSpPr/>
          <p:nvPr/>
        </p:nvSpPr>
        <p:spPr>
          <a:xfrm rot="5400000">
            <a:off x="6968572" y="4621757"/>
            <a:ext cx="71012" cy="355636"/>
          </a:xfrm>
          <a:prstGeom prst="rightBrace">
            <a:avLst/>
          </a:prstGeom>
          <a:solidFill>
            <a:schemeClr val="bg1"/>
          </a:solidFill>
          <a:ln w="2857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719050" y="4922296"/>
            <a:ext cx="77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6561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20878" y="5220541"/>
            <a:ext cx="779307" cy="83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3095" y="6129529"/>
            <a:ext cx="2481795" cy="54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16115" y="6015750"/>
            <a:ext cx="2439128" cy="66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412452" y="5198982"/>
            <a:ext cx="485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800" b="1" dirty="0">
                <a:solidFill>
                  <a:srgbClr val="11A4AB"/>
                </a:solidFill>
              </a:rPr>
              <a:t>قانون ضرب قوى ذات أساسات متساوية</a:t>
            </a:r>
            <a:endParaRPr lang="en-US" sz="2800" b="1" dirty="0">
              <a:solidFill>
                <a:srgbClr val="11A4AB"/>
              </a:solidFill>
            </a:endParaRPr>
          </a:p>
        </p:txBody>
      </p:sp>
      <p:sp>
        <p:nvSpPr>
          <p:cNvPr id="31" name="חץ שמאלה 30"/>
          <p:cNvSpPr/>
          <p:nvPr/>
        </p:nvSpPr>
        <p:spPr>
          <a:xfrm>
            <a:off x="5364388" y="5305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1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6" grpId="0" animBg="1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1668" y="241160"/>
            <a:ext cx="9802368" cy="720000"/>
          </a:xfrm>
        </p:spPr>
        <p:txBody>
          <a:bodyPr/>
          <a:lstStyle/>
          <a:p>
            <a:pPr algn="r"/>
            <a:r>
              <a:rPr lang="ar-LB" sz="3600" dirty="0"/>
              <a:t>هيا بنا نتمرن:</a:t>
            </a:r>
            <a:br>
              <a:rPr lang="ar-LB" dirty="0"/>
            </a:br>
            <a:r>
              <a:rPr lang="ar-LB" sz="2400" u="sng" dirty="0">
                <a:solidFill>
                  <a:srgbClr val="92D050"/>
                </a:solidFill>
              </a:rPr>
              <a:t>تمرين 1:</a:t>
            </a:r>
            <a:br>
              <a:rPr sz="2400" u="sng">
                <a:solidFill>
                  <a:srgbClr val="92D050"/>
                </a:solidFill>
              </a:rPr>
            </a:br>
            <a:r>
              <a:rPr lang="ar-LB" sz="2400" u="sng" dirty="0">
                <a:solidFill>
                  <a:schemeClr val="bg2">
                    <a:lumMod val="10000"/>
                  </a:schemeClr>
                </a:solidFill>
              </a:rPr>
              <a:t>أكتبوا بواسطة كتابة قوى.</a:t>
            </a:r>
            <a:endParaRPr lang="en-US" sz="2400" u="sng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128" y="1298070"/>
            <a:ext cx="1200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4278" y="1212345"/>
            <a:ext cx="619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7595" y="1183770"/>
            <a:ext cx="647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4128" y="1957493"/>
            <a:ext cx="1181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5228" y="1881293"/>
            <a:ext cx="7810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9828" y="2943225"/>
            <a:ext cx="20764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6278" y="2790825"/>
            <a:ext cx="13049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41058" y="2790825"/>
            <a:ext cx="47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09828" y="3556960"/>
            <a:ext cx="19716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86278" y="3662363"/>
            <a:ext cx="18097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17308" y="3662363"/>
            <a:ext cx="14954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10338" y="3586163"/>
            <a:ext cx="8286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6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24128" y="4148138"/>
            <a:ext cx="1504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688458" y="4214813"/>
            <a:ext cx="1752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8" name="Picture 1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441058" y="4214813"/>
            <a:ext cx="1066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9" name="Picture 1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538002" y="4184669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60" name="Picture 2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909828" y="4907154"/>
            <a:ext cx="152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61" name="Picture 2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529078" y="4859529"/>
            <a:ext cx="11525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62" name="Picture 2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698108" y="4859529"/>
            <a:ext cx="7429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63" name="Picture 2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99172" y="5354829"/>
            <a:ext cx="14668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2510566" y="2820496"/>
            <a:ext cx="2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44965" y="2810921"/>
            <a:ext cx="2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51645" y="3477697"/>
            <a:ext cx="2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6022" y="3477697"/>
            <a:ext cx="2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7"/>
            <a:ext cx="9802368" cy="893423"/>
          </a:xfrm>
        </p:spPr>
        <p:txBody>
          <a:bodyPr/>
          <a:lstStyle/>
          <a:p>
            <a:pPr algn="r"/>
            <a:r>
              <a:rPr lang="ar-LB" sz="2400" u="sng" dirty="0">
                <a:solidFill>
                  <a:srgbClr val="92D050"/>
                </a:solidFill>
              </a:rPr>
              <a:t>تمرين 1:</a:t>
            </a:r>
            <a:br>
              <a:rPr lang="ar-LB" sz="2400" u="sng" dirty="0">
                <a:solidFill>
                  <a:srgbClr val="92D050"/>
                </a:solidFill>
              </a:rPr>
            </a:br>
            <a:r>
              <a:rPr lang="ar-LB" sz="2400" u="sng" dirty="0">
                <a:solidFill>
                  <a:schemeClr val="bg2">
                    <a:lumMod val="10000"/>
                  </a:schemeClr>
                </a:solidFill>
              </a:rPr>
              <a:t>بسطوا قدر المستطاع.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171" y="1048870"/>
            <a:ext cx="1247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9836" y="1048870"/>
            <a:ext cx="14763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6211" y="1048870"/>
            <a:ext cx="14573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3975" y="991720"/>
            <a:ext cx="962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106020"/>
            <a:ext cx="6762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1171" y="2094380"/>
            <a:ext cx="1762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92748" y="2113430"/>
            <a:ext cx="20669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673" y="2170580"/>
            <a:ext cx="1285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86450" y="2161055"/>
            <a:ext cx="885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5848" y="2946026"/>
            <a:ext cx="18669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9642" y="3006538"/>
            <a:ext cx="2238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86312" y="3008779"/>
            <a:ext cx="22002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8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86587" y="3073773"/>
            <a:ext cx="1676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9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662987" y="2981885"/>
            <a:ext cx="923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60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25848" y="3980890"/>
            <a:ext cx="21717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61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963956" y="4126006"/>
            <a:ext cx="2705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62" name="Picture 1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669056" y="4126006"/>
            <a:ext cx="2743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63" name="Picture 19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541964" y="4102474"/>
            <a:ext cx="1428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64" name="Picture 20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0037949" y="4114240"/>
            <a:ext cx="66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LB" sz="2400" u="sng" dirty="0">
                <a:solidFill>
                  <a:srgbClr val="92D050"/>
                </a:solidFill>
              </a:rPr>
              <a:t>تمرين 1:</a:t>
            </a:r>
            <a:br>
              <a:rPr lang="ar-LB" sz="2400" u="sng" dirty="0">
                <a:solidFill>
                  <a:srgbClr val="92D050"/>
                </a:solidFill>
              </a:rPr>
            </a:br>
            <a:r>
              <a:rPr lang="ar-LB" sz="2400" u="sng" dirty="0">
                <a:solidFill>
                  <a:schemeClr val="bg2">
                    <a:lumMod val="10000"/>
                  </a:schemeClr>
                </a:solidFill>
              </a:rPr>
              <a:t>بسطوا قدر المستطاع.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128" y="1250577"/>
            <a:ext cx="158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4796" y="1193427"/>
            <a:ext cx="29241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847" y="3209925"/>
            <a:ext cx="34004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4128" y="1876425"/>
            <a:ext cx="13335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753" y="1876425"/>
            <a:ext cx="7810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14796" y="1866900"/>
            <a:ext cx="26098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14796" y="2299447"/>
            <a:ext cx="2314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15393" y="2876550"/>
            <a:ext cx="1457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7847" y="3961279"/>
            <a:ext cx="3162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5528" y="4739809"/>
            <a:ext cx="18097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10094892" cy="720000"/>
          </a:xfrm>
        </p:spPr>
        <p:txBody>
          <a:bodyPr/>
          <a:lstStyle/>
          <a:p>
            <a:pPr algn="r"/>
            <a:br>
              <a:rPr lang="ar-LB" sz="3000" dirty="0">
                <a:solidFill>
                  <a:srgbClr val="12B4BC"/>
                </a:solidFill>
                <a:ea typeface="+mn-ea"/>
              </a:rPr>
            </a:br>
            <a:br>
              <a:rPr lang="ar-LB" sz="3000" dirty="0">
                <a:solidFill>
                  <a:srgbClr val="12B4BC"/>
                </a:solidFill>
                <a:ea typeface="+mn-ea"/>
              </a:rPr>
            </a:br>
            <a:r>
              <a:rPr lang="ar-LB" sz="3000" dirty="0">
                <a:solidFill>
                  <a:srgbClr val="12B4BC"/>
                </a:solidFill>
                <a:ea typeface="+mn-ea"/>
              </a:rPr>
              <a:t>مهمة: </a:t>
            </a:r>
            <a:endParaRPr lang="en-US" sz="3000" dirty="0">
              <a:solidFill>
                <a:srgbClr val="12B4BC"/>
              </a:solidFill>
              <a:ea typeface="+mn-ea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LB" dirty="0"/>
              <a:t>حل التمرين التالي: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ar-LB" dirty="0"/>
              <a:t>قال أحمد: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ar-SA" dirty="0"/>
              <a:t>قالت رشا: </a:t>
            </a:r>
            <a:endParaRPr lang="en-US" dirty="0"/>
          </a:p>
          <a:p>
            <a:pPr>
              <a:buNone/>
            </a:pPr>
            <a:r>
              <a:rPr lang="ar-SA" dirty="0"/>
              <a:t>الإجابة هي</a:t>
            </a:r>
            <a:r>
              <a:rPr lang="en-US" dirty="0"/>
              <a:t>      </a:t>
            </a:r>
            <a:r>
              <a:rPr lang="ar-SA" dirty="0"/>
              <a:t>وذلك لأن العملية الحسابية في التمرين هي قسمة</a:t>
            </a:r>
            <a:endParaRPr lang="en-US" dirty="0"/>
          </a:p>
          <a:p>
            <a:pPr>
              <a:buNone/>
            </a:pPr>
            <a:r>
              <a:rPr lang="en-US" dirty="0"/>
              <a:t>    </a:t>
            </a:r>
            <a:r>
              <a:rPr lang="ar-LB" dirty="0"/>
              <a:t>أيهما صادق؟ علل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1461" y="1071489"/>
            <a:ext cx="8667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0222" y="3950226"/>
            <a:ext cx="457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2534065" y="4188351"/>
            <a:ext cx="835025" cy="180975"/>
          </a:xfrm>
          <a:prstGeom prst="leftArrow">
            <a:avLst>
              <a:gd name="adj1" fmla="val 50000"/>
              <a:gd name="adj2" fmla="val 115351"/>
            </a:avLst>
          </a:prstGeom>
          <a:solidFill>
            <a:srgbClr val="4BACC6"/>
          </a:solidFill>
          <a:ln w="9525">
            <a:solidFill>
              <a:srgbClr val="11A4AB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7582" y="4102626"/>
            <a:ext cx="1162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2579" y="2543175"/>
            <a:ext cx="7334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2543175"/>
            <a:ext cx="16668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7836" y="2657475"/>
            <a:ext cx="1143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60836" y="2657475"/>
            <a:ext cx="4476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2579" y="4636026"/>
            <a:ext cx="1104900" cy="100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מחבר חץ ישר 13"/>
          <p:cNvCxnSpPr/>
          <p:nvPr/>
        </p:nvCxnSpPr>
        <p:spPr>
          <a:xfrm rot="10800000" flipV="1">
            <a:off x="2951579" y="5304736"/>
            <a:ext cx="691003" cy="3370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369632" y="5903259"/>
            <a:ext cx="999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dirty="0"/>
              <a:t>4096</a:t>
            </a:r>
            <a:endParaRPr lang="en-US" dirty="0"/>
          </a:p>
        </p:txBody>
      </p:sp>
      <p:cxnSp>
        <p:nvCxnSpPr>
          <p:cNvPr id="17" name="מחבר חץ ישר 16"/>
          <p:cNvCxnSpPr/>
          <p:nvPr/>
        </p:nvCxnSpPr>
        <p:spPr>
          <a:xfrm rot="16200000" flipH="1">
            <a:off x="4309412" y="5465191"/>
            <a:ext cx="614641" cy="2614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29801" y="5961530"/>
            <a:ext cx="999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dirty="0"/>
              <a:t>512</a:t>
            </a:r>
            <a:endParaRPr 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63109" y="4901930"/>
            <a:ext cx="376938" cy="40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13665" y="2657475"/>
            <a:ext cx="420400" cy="42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 txBox="1">
            <a:spLocks/>
          </p:cNvSpPr>
          <p:nvPr/>
        </p:nvSpPr>
        <p:spPr>
          <a:xfrm>
            <a:off x="1316652" y="155448"/>
            <a:ext cx="9802368" cy="720000"/>
          </a:xfrm>
          <a:prstGeom prst="rect">
            <a:avLst/>
          </a:prstGeom>
        </p:spPr>
        <p:txBody>
          <a:bodyPr/>
          <a:lstStyle/>
          <a:p>
            <a:pPr marL="185757" marR="0" lvl="0" defTabSz="914491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ar-LB" sz="3000" b="1" dirty="0">
                <a:solidFill>
                  <a:srgbClr val="12B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قسمة قوى متساوية الأساسات</a:t>
            </a:r>
            <a:endParaRPr lang="en-US" sz="3000" b="1" dirty="0">
              <a:solidFill>
                <a:srgbClr val="12B4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7808" y="629565"/>
            <a:ext cx="2036257" cy="116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2534065" y="609824"/>
            <a:ext cx="123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400" b="1" u="sng" dirty="0">
                <a:solidFill>
                  <a:srgbClr val="11A4AB"/>
                </a:solidFill>
              </a:rPr>
              <a:t>القانون</a:t>
            </a:r>
            <a:r>
              <a:rPr lang="ar-LB" b="1" u="sng" dirty="0">
                <a:solidFill>
                  <a:srgbClr val="11A4AB"/>
                </a:solidFill>
              </a:rPr>
              <a:t>:</a:t>
            </a:r>
            <a:endParaRPr lang="en-US" b="1" u="sng" dirty="0">
              <a:solidFill>
                <a:srgbClr val="11A4A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16" grpId="0"/>
      <p:bldP spid="24" grpId="0"/>
      <p:bldP spid="20" grpId="0" build="p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LB" dirty="0">
                <a:solidFill>
                  <a:srgbClr val="192A72"/>
                </a:solidFill>
              </a:rPr>
              <a:t>من هنا نستنتج:</a:t>
            </a:r>
            <a:endParaRPr lang="en-US" dirty="0">
              <a:solidFill>
                <a:srgbClr val="192A72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011" y="1626263"/>
            <a:ext cx="33242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1891" y="1550063"/>
            <a:ext cx="32670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1891" y="3597778"/>
            <a:ext cx="2036257" cy="116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04714" y="3804687"/>
            <a:ext cx="2308766" cy="75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603812" y="875448"/>
            <a:ext cx="6642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800" dirty="0"/>
              <a:t>قانون ضرب قوى ذات أساسات متساوية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56212" y="2775958"/>
            <a:ext cx="6642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800" dirty="0"/>
              <a:t>قانون قسمة قوى ذات أساسات متساوية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LB" sz="2800" dirty="0"/>
              <a:t>هيا بنا نتمرن:</a:t>
            </a:r>
            <a:br>
              <a:rPr lang="ar-LB" sz="2800" dirty="0"/>
            </a:br>
            <a:r>
              <a:rPr lang="ar-LB" sz="2400" u="sng" dirty="0">
                <a:solidFill>
                  <a:srgbClr val="92D050"/>
                </a:solidFill>
              </a:rPr>
              <a:t>تمرين 1:</a:t>
            </a:r>
            <a:endParaRPr lang="en-US" sz="24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128" y="1135622"/>
            <a:ext cx="7429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7078" y="1135622"/>
            <a:ext cx="828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4221" y="1047282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2203" y="2128838"/>
            <a:ext cx="17335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4221" y="2128838"/>
            <a:ext cx="7524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76840" y="2169030"/>
            <a:ext cx="666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72277" y="2301910"/>
            <a:ext cx="7334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5702" y="217808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24128" y="3281782"/>
            <a:ext cx="8763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4025" y="3472282"/>
            <a:ext cx="9429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4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146658" y="3472282"/>
            <a:ext cx="6000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6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89233" y="4242449"/>
            <a:ext cx="24098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7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95976" y="4088681"/>
            <a:ext cx="1047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8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43726" y="4210625"/>
            <a:ext cx="762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105726" y="4280961"/>
            <a:ext cx="838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943926" y="4210625"/>
            <a:ext cx="533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2853732" y="4090049"/>
            <a:ext cx="2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3672" y="3521527"/>
            <a:ext cx="29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dirty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LB" sz="3200" u="sng" dirty="0">
                <a:solidFill>
                  <a:srgbClr val="92D050"/>
                </a:solidFill>
              </a:rPr>
              <a:t>تمرين 1:</a:t>
            </a:r>
            <a:br>
              <a:rPr lang="ar-LB" sz="3200" u="sng" dirty="0">
                <a:solidFill>
                  <a:srgbClr val="92D050"/>
                </a:solidFill>
              </a:rPr>
            </a:br>
            <a:r>
              <a:rPr lang="ar-LB" sz="2800" b="0" dirty="0">
                <a:solidFill>
                  <a:schemeClr val="bg2">
                    <a:lumMod val="10000"/>
                  </a:schemeClr>
                </a:solidFill>
              </a:rPr>
              <a:t>أكتبوا </a:t>
            </a:r>
            <a:r>
              <a:rPr lang="ar-LB" sz="2800" b="0" dirty="0" err="1">
                <a:solidFill>
                  <a:schemeClr val="bg2">
                    <a:lumMod val="10000"/>
                  </a:schemeClr>
                </a:solidFill>
              </a:rPr>
              <a:t>التعابير</a:t>
            </a:r>
            <a:r>
              <a:rPr lang="ar-LB" sz="2800" b="0" dirty="0">
                <a:solidFill>
                  <a:schemeClr val="bg2">
                    <a:lumMod val="10000"/>
                  </a:schemeClr>
                </a:solidFill>
              </a:rPr>
              <a:t> التالية بصورة قوى بواسطة استعمال قوانين القوى التي تعلمتموها</a:t>
            </a:r>
            <a:endParaRPr lang="en-US" sz="2800" b="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1610845"/>
            <a:ext cx="11811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7668" y="1610845"/>
            <a:ext cx="10382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4128" y="3076575"/>
            <a:ext cx="12477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0956" y="3067050"/>
            <a:ext cx="1228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5465" y="1610845"/>
            <a:ext cx="838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40487" y="1637739"/>
            <a:ext cx="11334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60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7409" y="1678080"/>
            <a:ext cx="495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60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25893" y="1610845"/>
            <a:ext cx="609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60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31866" y="1718421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60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955741" y="1744755"/>
            <a:ext cx="400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604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29703" y="3120278"/>
            <a:ext cx="771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605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162301" y="3076575"/>
            <a:ext cx="4953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606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9681" y="3076575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607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619565" y="3033993"/>
            <a:ext cx="457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LB" sz="2400" dirty="0"/>
              <a:t>حل التمارين الآتية:</a:t>
            </a:r>
            <a:endParaRPr lang="en-US" sz="240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127" y="1560269"/>
            <a:ext cx="1170913" cy="70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1266" y="1560268"/>
            <a:ext cx="739600" cy="74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0866" y="1695241"/>
            <a:ext cx="352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2248" y="2605310"/>
            <a:ext cx="1508680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16410" y="2604787"/>
            <a:ext cx="106412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5494" y="2693705"/>
            <a:ext cx="1374799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34929" y="2708141"/>
            <a:ext cx="1004613" cy="42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39542" y="2708141"/>
            <a:ext cx="5238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67500" y="2764041"/>
            <a:ext cx="5715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854110" y="3597310"/>
            <a:ext cx="10299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400" b="1" u="sng" dirty="0">
                <a:solidFill>
                  <a:srgbClr val="92D050"/>
                </a:solidFill>
              </a:rPr>
              <a:t>من هنا نستنتج:</a:t>
            </a:r>
            <a:endParaRPr lang="en-US" sz="2400" b="1" u="sng" dirty="0">
              <a:solidFill>
                <a:srgbClr val="92D050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ar-LB" dirty="0"/>
              <a:t>بحسب قانون القوى: </a:t>
            </a:r>
          </a:p>
          <a:p>
            <a:endParaRPr lang="ar-LB" dirty="0"/>
          </a:p>
          <a:p>
            <a:r>
              <a:rPr lang="ar-LB" dirty="0"/>
              <a:t>                                                                                 </a:t>
            </a:r>
          </a:p>
          <a:p>
            <a:endParaRPr lang="en-US" dirty="0"/>
          </a:p>
        </p:txBody>
      </p:sp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78181" y="3400648"/>
            <a:ext cx="1174826" cy="80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8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00849" y="3597310"/>
            <a:ext cx="11435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67500" y="4327617"/>
            <a:ext cx="2077443" cy="87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הסבר ענן 16"/>
          <p:cNvSpPr/>
          <p:nvPr/>
        </p:nvSpPr>
        <p:spPr>
          <a:xfrm>
            <a:off x="1617785" y="3748341"/>
            <a:ext cx="2944167" cy="1577285"/>
          </a:xfrm>
          <a:prstGeom prst="cloudCallout">
            <a:avLst>
              <a:gd name="adj1" fmla="val 51692"/>
              <a:gd name="adj2" fmla="val 6146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u="sng" dirty="0">
                <a:solidFill>
                  <a:schemeClr val="bg2">
                    <a:lumMod val="10000"/>
                  </a:schemeClr>
                </a:solidFill>
              </a:rPr>
              <a:t>تذكر: </a:t>
            </a:r>
            <a:r>
              <a:rPr lang="ar-LB" dirty="0">
                <a:solidFill>
                  <a:schemeClr val="bg2">
                    <a:lumMod val="10000"/>
                  </a:schemeClr>
                </a:solidFill>
              </a:rPr>
              <a:t>إذا كان البسط والمقام متساويين، فخارج القسمة هو 1.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9950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536641" y="4265763"/>
            <a:ext cx="1075957" cy="52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8607" y="4094984"/>
            <a:ext cx="9571536" cy="75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LB" dirty="0"/>
              <a:t>تمرين: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1024128" y="1212161"/>
            <a:ext cx="9812562" cy="757316"/>
          </a:xfrm>
        </p:spPr>
        <p:txBody>
          <a:bodyPr/>
          <a:lstStyle/>
          <a:p>
            <a:r>
              <a:rPr lang="ar-LB" dirty="0"/>
              <a:t>أكتب في المربع أشارة مناسبة </a:t>
            </a:r>
            <a:r>
              <a:rPr lang="ar-SA" dirty="0"/>
              <a:t>≠</a:t>
            </a:r>
            <a:r>
              <a:rPr lang="ar-LB" dirty="0"/>
              <a:t> أو</a:t>
            </a:r>
            <a:r>
              <a:rPr lang="ar-SA" dirty="0"/>
              <a:t> =</a:t>
            </a:r>
            <a:r>
              <a:rPr lang="ar-LB" dirty="0"/>
              <a:t> كي تحصل على أدعاء صحيح.</a:t>
            </a:r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4128" y="2270927"/>
            <a:ext cx="10554402" cy="123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460334" y="2270927"/>
            <a:ext cx="366162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70528" y="2912793"/>
            <a:ext cx="366162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32809" y="2270927"/>
            <a:ext cx="366162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32809" y="2912793"/>
            <a:ext cx="366162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60656" y="2206395"/>
            <a:ext cx="366162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60656" y="2880527"/>
            <a:ext cx="366162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14577" y="2238661"/>
            <a:ext cx="366162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88607" y="2912793"/>
            <a:ext cx="366162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23310" y="4230356"/>
            <a:ext cx="366162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78164" y="4230356"/>
            <a:ext cx="366162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037769" y="4230356"/>
            <a:ext cx="366162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408020" y="2259121"/>
            <a:ext cx="45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≠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8974" y="2236710"/>
            <a:ext cx="45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5799" y="2214299"/>
            <a:ext cx="45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99164" y="2254640"/>
            <a:ext cx="45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76645" y="2900096"/>
            <a:ext cx="45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33457" y="2926990"/>
            <a:ext cx="45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69246" y="2873202"/>
            <a:ext cx="45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≠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77859" y="2926990"/>
            <a:ext cx="45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70534" y="4199578"/>
            <a:ext cx="45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≠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67416" y="4230356"/>
            <a:ext cx="45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≠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39456" y="4230356"/>
            <a:ext cx="45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LB" dirty="0"/>
              <a:t>قوانين القوى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LB" dirty="0">
                <a:sym typeface="Varela Round"/>
              </a:rPr>
              <a:t>للصف التاسع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ar-LB" dirty="0">
                <a:sym typeface="Varela Round"/>
              </a:rPr>
              <a:t>المعلمة: أحلام خطيب</a:t>
            </a:r>
            <a:endParaRPr lang="he-IL" dirty="0">
              <a:sym typeface="Varela Roun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שקופית זו היא חובה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5FCB21-B414-46DA-A2C6-93AECCEC43E6}"/>
              </a:ext>
            </a:extLst>
          </p:cNvPr>
          <p:cNvSpPr/>
          <p:nvPr/>
        </p:nvSpPr>
        <p:spPr>
          <a:xfrm>
            <a:off x="12279398" y="1450917"/>
            <a:ext cx="2277745" cy="36314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יש לכתוב את שם השיעור, המקצוע ושם המורה בשפה </a:t>
            </a:r>
            <a:r>
              <a:rPr lang="he-IL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הערבית</a:t>
            </a:r>
            <a:r>
              <a:rPr lang="he-I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(ניתן להוסיף את הטקסט גם בשפה העברית אם תעדיפו)</a:t>
            </a:r>
          </a:p>
          <a:p>
            <a:pPr algn="ctr"/>
            <a:endParaRPr lang="he-I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</p:spPr>
        <p:txBody>
          <a:bodyPr/>
          <a:lstStyle/>
          <a:p>
            <a:pPr algn="r"/>
            <a:r>
              <a:rPr lang="ar-LB" dirty="0"/>
              <a:t>تمرين:</a:t>
            </a:r>
            <a:endParaRPr lang="en-US" dirty="0"/>
          </a:p>
        </p:txBody>
      </p:sp>
      <p:sp>
        <p:nvSpPr>
          <p:cNvPr id="5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1024128" y="1212161"/>
            <a:ext cx="9812562" cy="757316"/>
          </a:xfrm>
        </p:spPr>
        <p:txBody>
          <a:bodyPr/>
          <a:lstStyle/>
          <a:p>
            <a:pPr>
              <a:buNone/>
            </a:pPr>
            <a:r>
              <a:rPr lang="ar-LB" dirty="0"/>
              <a:t>أكتب في المربع أشارة مناسبة </a:t>
            </a:r>
            <a:r>
              <a:rPr lang="ar-SA" dirty="0"/>
              <a:t>(˃، ˂، ≠)</a:t>
            </a:r>
            <a:r>
              <a:rPr lang="ar-LB" dirty="0"/>
              <a:t> كي تحصل على أدعاء صحيح.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9645" y="2205038"/>
            <a:ext cx="9889340" cy="284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82644" y="2640259"/>
            <a:ext cx="366162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11003" y="2772563"/>
            <a:ext cx="366162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35074" y="2772563"/>
            <a:ext cx="366162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45122" y="4262958"/>
            <a:ext cx="366162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11003" y="4262958"/>
            <a:ext cx="366162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63028" y="4262958"/>
            <a:ext cx="366162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847821" y="2768679"/>
            <a:ext cx="45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02836" y="2720802"/>
            <a:ext cx="45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1939" y="2667014"/>
            <a:ext cx="45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61268" y="4262958"/>
            <a:ext cx="45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7149" y="4232180"/>
            <a:ext cx="45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95793" y="4262958"/>
            <a:ext cx="450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024127" y="155448"/>
            <a:ext cx="10089349" cy="720000"/>
          </a:xfrm>
        </p:spPr>
        <p:txBody>
          <a:bodyPr/>
          <a:lstStyle/>
          <a:p>
            <a:pPr algn="r"/>
            <a:r>
              <a:rPr lang="ar-LB" dirty="0"/>
              <a:t>تمرين:</a:t>
            </a:r>
            <a:endParaRPr lang="en-US" dirty="0"/>
          </a:p>
        </p:txBody>
      </p:sp>
      <p:sp>
        <p:nvSpPr>
          <p:cNvPr id="5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1677271" y="875448"/>
            <a:ext cx="9812562" cy="757316"/>
          </a:xfrm>
        </p:spPr>
        <p:txBody>
          <a:bodyPr/>
          <a:lstStyle/>
          <a:p>
            <a:pPr>
              <a:buNone/>
            </a:pPr>
            <a:r>
              <a:rPr lang="ar-LB" dirty="0"/>
              <a:t>بسطوا قدر المستطاع.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974" y="1294626"/>
            <a:ext cx="1857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2349" y="1304151"/>
            <a:ext cx="17049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7324" y="1275576"/>
            <a:ext cx="895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849" y="2338911"/>
            <a:ext cx="1714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2349" y="2338911"/>
            <a:ext cx="1562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44449" y="2291286"/>
            <a:ext cx="7239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7849" y="2838450"/>
            <a:ext cx="1447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65889" y="2908786"/>
            <a:ext cx="847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13614" y="2965936"/>
            <a:ext cx="695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08939" y="283845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0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9302" y="3615627"/>
            <a:ext cx="10096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1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72724" y="3695700"/>
            <a:ext cx="1085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2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90929" y="3667125"/>
            <a:ext cx="762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96786" y="3743325"/>
            <a:ext cx="6953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4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292111" y="3743325"/>
            <a:ext cx="428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5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67849" y="4448594"/>
            <a:ext cx="10096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6" name="Picture 1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677499" y="4448594"/>
            <a:ext cx="742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7" name="Picture 19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420449" y="4515269"/>
            <a:ext cx="9810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8" name="Picture 20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399376" y="4515269"/>
            <a:ext cx="6191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29" name="Picture 2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201624" y="4448594"/>
            <a:ext cx="4667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30" name="Picture 2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24974" y="5324894"/>
            <a:ext cx="26765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31" name="Picture 23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256501" y="5275177"/>
            <a:ext cx="904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32" name="Picture 24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201679" y="5404866"/>
            <a:ext cx="11906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33" name="Picture 25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5467350" y="5324894"/>
            <a:ext cx="628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LB" dirty="0"/>
              <a:t>مهمة: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823965" y="1212161"/>
            <a:ext cx="10771833" cy="1048718"/>
          </a:xfrm>
        </p:spPr>
        <p:txBody>
          <a:bodyPr/>
          <a:lstStyle/>
          <a:p>
            <a:pPr>
              <a:buNone/>
            </a:pPr>
            <a:r>
              <a:rPr lang="ar-LB" dirty="0"/>
              <a:t>كتبت المعلمة سناء التمرين التالي على اللوح</a:t>
            </a:r>
            <a:r>
              <a:rPr lang="en-US" dirty="0"/>
              <a:t>  </a:t>
            </a:r>
          </a:p>
          <a:p>
            <a:pPr>
              <a:buNone/>
            </a:pPr>
            <a:r>
              <a:rPr lang="ar-LB" dirty="0"/>
              <a:t>وطلبت من الطلاب أن يحلوه.</a:t>
            </a:r>
            <a:endParaRPr 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7513" y="1107519"/>
            <a:ext cx="574117" cy="61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מלבן מעוגל 5"/>
          <p:cNvSpPr/>
          <p:nvPr/>
        </p:nvSpPr>
        <p:spPr>
          <a:xfrm>
            <a:off x="8430595" y="2615920"/>
            <a:ext cx="2371411" cy="22407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LB" b="1" u="sng" dirty="0">
                <a:solidFill>
                  <a:schemeClr val="accent1">
                    <a:lumMod val="50000"/>
                  </a:schemeClr>
                </a:solidFill>
              </a:rPr>
              <a:t>قال عادل:</a:t>
            </a:r>
          </a:p>
          <a:p>
            <a:endParaRPr lang="ar-LB" dirty="0"/>
          </a:p>
          <a:p>
            <a:endParaRPr lang="ar-LB" dirty="0"/>
          </a:p>
          <a:p>
            <a:endParaRPr lang="ar-LB" dirty="0"/>
          </a:p>
          <a:p>
            <a:endParaRPr lang="ar-LB" dirty="0"/>
          </a:p>
          <a:p>
            <a:endParaRPr lang="ar-LB" dirty="0"/>
          </a:p>
          <a:p>
            <a:r>
              <a:rPr lang="ar-LB" dirty="0"/>
              <a:t>                </a:t>
            </a:r>
            <a:endParaRPr lang="en-US" dirty="0"/>
          </a:p>
        </p:txBody>
      </p:sp>
      <p:sp>
        <p:nvSpPr>
          <p:cNvPr id="7" name="מלבן מעוגל 6"/>
          <p:cNvSpPr/>
          <p:nvPr/>
        </p:nvSpPr>
        <p:spPr>
          <a:xfrm>
            <a:off x="1508945" y="2594143"/>
            <a:ext cx="2371411" cy="224078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LB" b="1" u="sng" dirty="0">
                <a:solidFill>
                  <a:srgbClr val="FF0000"/>
                </a:solidFill>
              </a:rPr>
              <a:t>قالت هبة:</a:t>
            </a:r>
          </a:p>
          <a:p>
            <a:endParaRPr lang="ar-LB" dirty="0"/>
          </a:p>
          <a:p>
            <a:endParaRPr lang="ar-LB" dirty="0"/>
          </a:p>
          <a:p>
            <a:endParaRPr lang="ar-LB" dirty="0"/>
          </a:p>
          <a:p>
            <a:endParaRPr lang="ar-LB" dirty="0"/>
          </a:p>
          <a:p>
            <a:endParaRPr lang="ar-LB" dirty="0"/>
          </a:p>
          <a:p>
            <a:r>
              <a:rPr lang="ar-LB" dirty="0"/>
              <a:t>                </a:t>
            </a:r>
            <a:endParaRPr lang="en-US" dirty="0"/>
          </a:p>
        </p:txBody>
      </p:sp>
      <p:sp>
        <p:nvSpPr>
          <p:cNvPr id="8" name="מלבן מעוגל 7"/>
          <p:cNvSpPr/>
          <p:nvPr/>
        </p:nvSpPr>
        <p:spPr>
          <a:xfrm>
            <a:off x="5044297" y="2624287"/>
            <a:ext cx="2371411" cy="2240783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LB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قالت سلمى:</a:t>
            </a:r>
          </a:p>
          <a:p>
            <a:endParaRPr lang="ar-LB" dirty="0"/>
          </a:p>
          <a:p>
            <a:endParaRPr lang="ar-LB" dirty="0"/>
          </a:p>
          <a:p>
            <a:endParaRPr lang="ar-LB" dirty="0"/>
          </a:p>
          <a:p>
            <a:endParaRPr lang="ar-LB" dirty="0"/>
          </a:p>
          <a:p>
            <a:endParaRPr lang="ar-LB" dirty="0"/>
          </a:p>
          <a:p>
            <a:r>
              <a:rPr lang="ar-LB" dirty="0"/>
              <a:t>                </a:t>
            </a:r>
            <a:endParaRPr lang="en-US" dirty="0"/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5654" y="3228289"/>
            <a:ext cx="2047120" cy="122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2661" y="3343137"/>
            <a:ext cx="2259100" cy="12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4082" y="3257255"/>
            <a:ext cx="1752809" cy="130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ar-LB" dirty="0"/>
              <a:t>قانون قوة القوة:</a:t>
            </a:r>
          </a:p>
          <a:p>
            <a:pPr>
              <a:buNone/>
            </a:pPr>
            <a:endParaRPr lang="ar-LB" dirty="0"/>
          </a:p>
          <a:p>
            <a:pPr>
              <a:buNone/>
            </a:pPr>
            <a:endParaRPr lang="ar-LB" dirty="0"/>
          </a:p>
          <a:p>
            <a:pPr>
              <a:buNone/>
            </a:pPr>
            <a:endParaRPr lang="ar-LB" dirty="0"/>
          </a:p>
          <a:p>
            <a:pPr>
              <a:buNone/>
            </a:pPr>
            <a:r>
              <a:rPr lang="ar-LB" dirty="0"/>
              <a:t>إذا استعنا بالمهمة السابقة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חץ שמאלה 3"/>
          <p:cNvSpPr/>
          <p:nvPr/>
        </p:nvSpPr>
        <p:spPr>
          <a:xfrm>
            <a:off x="9254532" y="442127"/>
            <a:ext cx="1346479" cy="5325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3010" y="2166912"/>
            <a:ext cx="2480686" cy="80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3607" y="2465928"/>
            <a:ext cx="3757483" cy="60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5086" y="4007094"/>
            <a:ext cx="4157924" cy="177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חץ שמאלה 8"/>
          <p:cNvSpPr/>
          <p:nvPr/>
        </p:nvSpPr>
        <p:spPr>
          <a:xfrm>
            <a:off x="7988478" y="4067382"/>
            <a:ext cx="700034" cy="3438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LB" dirty="0"/>
              <a:t>هيا بنا نتمرن: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686977"/>
          </a:xfrm>
        </p:spPr>
        <p:txBody>
          <a:bodyPr/>
          <a:lstStyle/>
          <a:p>
            <a:pPr>
              <a:buNone/>
            </a:pPr>
            <a:r>
              <a:rPr lang="ar-SA" dirty="0"/>
              <a:t>بسطوا</a:t>
            </a:r>
            <a:r>
              <a:rPr lang="ar-LB" dirty="0"/>
              <a:t> </a:t>
            </a:r>
            <a:r>
              <a:rPr lang="en-US" dirty="0"/>
              <a:t>n,a≥0)</a:t>
            </a:r>
            <a:r>
              <a:rPr lang="ar-LB" dirty="0"/>
              <a:t> أعداد طبيعية)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839" y="3573181"/>
            <a:ext cx="2132887" cy="77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623" y="3563134"/>
            <a:ext cx="1875912" cy="70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9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1118" y="4444042"/>
            <a:ext cx="1464753" cy="79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94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1551" y="4474186"/>
            <a:ext cx="1548595" cy="76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9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4792" y="4422791"/>
            <a:ext cx="860864" cy="68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7391" y="3623421"/>
            <a:ext cx="1501170" cy="65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1119" y="1775313"/>
            <a:ext cx="1246326" cy="69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01727" y="1775313"/>
            <a:ext cx="950806" cy="60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52533" y="1775313"/>
            <a:ext cx="591041" cy="74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1119" y="2666741"/>
            <a:ext cx="1554694" cy="75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4884" y="2777513"/>
            <a:ext cx="1233477" cy="60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48361" y="2777513"/>
            <a:ext cx="783772" cy="51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00866" y="3573182"/>
            <a:ext cx="976379" cy="67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LB" dirty="0"/>
              <a:t>بسطوا: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128" y="1292208"/>
            <a:ext cx="7048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8849" y="1312304"/>
            <a:ext cx="508526" cy="72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0569" y="1440297"/>
            <a:ext cx="613942" cy="50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5388" y="1440297"/>
            <a:ext cx="336118" cy="52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5399" y="2163745"/>
            <a:ext cx="933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7524" y="2183841"/>
            <a:ext cx="6191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06697" y="2203937"/>
            <a:ext cx="600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5255" y="3043238"/>
            <a:ext cx="1019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37050" y="3096148"/>
            <a:ext cx="666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97197" y="3162300"/>
            <a:ext cx="819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7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40290" y="3128963"/>
            <a:ext cx="5715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44824" y="3109913"/>
            <a:ext cx="428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9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75255" y="3941257"/>
            <a:ext cx="13620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20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37330" y="3977702"/>
            <a:ext cx="1154175" cy="75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21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409647" y="4003924"/>
            <a:ext cx="852315" cy="68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22" name="Picture 1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82058" y="4003924"/>
            <a:ext cx="1113967" cy="60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23" name="Picture 1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413853" y="3830619"/>
            <a:ext cx="826290" cy="76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24" name="Picture 2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25215" y="5018524"/>
            <a:ext cx="13620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25" name="Picture 2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107386" y="5085199"/>
            <a:ext cx="8096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26" name="Picture 2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998213" y="5184744"/>
            <a:ext cx="352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286072"/>
            <a:ext cx="9802368" cy="720000"/>
          </a:xfrm>
        </p:spPr>
        <p:txBody>
          <a:bodyPr/>
          <a:lstStyle/>
          <a:p>
            <a:pPr algn="r"/>
            <a:r>
              <a:rPr lang="ar-LB" sz="3600" dirty="0"/>
              <a:t>اكتبوا بواسطة قوة لعدد أولي: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703" y="1254213"/>
            <a:ext cx="704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4830" y="1197063"/>
            <a:ext cx="9620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6903" y="1093857"/>
            <a:ext cx="838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103" y="1113953"/>
            <a:ext cx="3714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840" y="1979264"/>
            <a:ext cx="7905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5353" y="1989312"/>
            <a:ext cx="971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96903" y="1969739"/>
            <a:ext cx="1085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82753" y="1941164"/>
            <a:ext cx="7143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97128" y="1884014"/>
            <a:ext cx="381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840" y="2743200"/>
            <a:ext cx="704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0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76159" y="2743200"/>
            <a:ext cx="9906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1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25478" y="2743200"/>
            <a:ext cx="1181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2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06578" y="2733675"/>
            <a:ext cx="140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3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06753" y="2733675"/>
            <a:ext cx="16859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4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692678" y="2790825"/>
            <a:ext cx="1933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5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626253" y="2638425"/>
            <a:ext cx="7429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6" name="Picture 1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9369203" y="2533650"/>
            <a:ext cx="3429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7" name="Picture 19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28840" y="3720559"/>
            <a:ext cx="704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8" name="Picture 20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333690" y="3686175"/>
            <a:ext cx="9620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9" name="Picture 2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305763" y="3711034"/>
            <a:ext cx="800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50" name="Picture 2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105863" y="3665501"/>
            <a:ext cx="1190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51" name="Picture 23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296488" y="3584538"/>
            <a:ext cx="1028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52" name="Picture 24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367338" y="3564442"/>
            <a:ext cx="485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הסבר ענן 25"/>
          <p:cNvSpPr/>
          <p:nvPr/>
        </p:nvSpPr>
        <p:spPr>
          <a:xfrm>
            <a:off x="8068235" y="1006072"/>
            <a:ext cx="2958353" cy="1382767"/>
          </a:xfrm>
          <a:prstGeom prst="cloudCallout">
            <a:avLst>
              <a:gd name="adj1" fmla="val -67651"/>
              <a:gd name="adj2" fmla="val 60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dirty="0"/>
              <a:t>العدد الأولي: هو عدد صحيح أكبر من الواحد وعوامله الوحيدة هي الواحد ونفسه.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71703" y="4772866"/>
            <a:ext cx="7715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1483569" y="4826654"/>
            <a:ext cx="1085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2569419" y="4826654"/>
            <a:ext cx="1381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3992340" y="4772866"/>
            <a:ext cx="11715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5325188" y="4826654"/>
            <a:ext cx="10191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391886"/>
            <a:ext cx="9802368" cy="483562"/>
          </a:xfrm>
        </p:spPr>
        <p:txBody>
          <a:bodyPr/>
          <a:lstStyle/>
          <a:p>
            <a:pPr algn="r"/>
            <a:r>
              <a:rPr lang="ar-LB" dirty="0"/>
              <a:t>احسبوا:</a:t>
            </a:r>
            <a:br>
              <a:rPr lang="en-US" dirty="0"/>
            </a:b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128" y="1181675"/>
            <a:ext cx="1057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1403" y="1151531"/>
            <a:ext cx="1295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7043" y="1239871"/>
            <a:ext cx="8953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48960" y="1151531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5553" y="2819400"/>
            <a:ext cx="1085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09978" y="2819400"/>
            <a:ext cx="1362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72052" y="2833263"/>
            <a:ext cx="1084561" cy="76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02279" y="2823215"/>
            <a:ext cx="674048" cy="76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0510" y="2927425"/>
            <a:ext cx="1013537" cy="58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3999" y="2890669"/>
            <a:ext cx="486613" cy="59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7" name="Picture 1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39459" y="4272534"/>
            <a:ext cx="977569" cy="6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68" name="Picture 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88310" y="4276127"/>
            <a:ext cx="338136" cy="50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24129" y="4216469"/>
            <a:ext cx="1316652" cy="83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17939" y="4265973"/>
            <a:ext cx="12668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25979" y="4293502"/>
            <a:ext cx="876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قوانين القوى – أسس متساوية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646784"/>
          </a:xfrm>
        </p:spPr>
        <p:txBody>
          <a:bodyPr/>
          <a:lstStyle/>
          <a:p>
            <a:pPr>
              <a:buNone/>
            </a:pPr>
            <a:r>
              <a:rPr lang="ar-LB" dirty="0"/>
              <a:t>أي من المتساويات الآتية  صحيح؟</a:t>
            </a:r>
            <a:endParaRPr lang="en-US" dirty="0"/>
          </a:p>
        </p:txBody>
      </p:sp>
      <p:sp>
        <p:nvSpPr>
          <p:cNvPr id="4" name="מלבן מעוגל 3"/>
          <p:cNvSpPr/>
          <p:nvPr/>
        </p:nvSpPr>
        <p:spPr>
          <a:xfrm>
            <a:off x="9115530" y="2177444"/>
            <a:ext cx="2562330" cy="673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9254532" y="2293989"/>
          <a:ext cx="2265446" cy="4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6" name="Equation" r:id="rId3" imgW="939392" imgH="241195" progId="Equation.3">
                  <p:embed/>
                </p:oleObj>
              </mc:Choice>
              <mc:Fallback>
                <p:oleObj name="Equation" r:id="rId3" imgW="939392" imgH="241195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4532" y="2293989"/>
                        <a:ext cx="2265446" cy="44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מלבן מעוגל 6"/>
          <p:cNvSpPr/>
          <p:nvPr/>
        </p:nvSpPr>
        <p:spPr>
          <a:xfrm>
            <a:off x="6312043" y="2180494"/>
            <a:ext cx="2562330" cy="673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מלבן מעוגל 7"/>
          <p:cNvSpPr/>
          <p:nvPr/>
        </p:nvSpPr>
        <p:spPr>
          <a:xfrm>
            <a:off x="3459992" y="2180494"/>
            <a:ext cx="2562330" cy="673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מלבן מעוגל 8"/>
          <p:cNvSpPr/>
          <p:nvPr/>
        </p:nvSpPr>
        <p:spPr>
          <a:xfrm>
            <a:off x="527539" y="2177444"/>
            <a:ext cx="2562330" cy="6732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6451042" y="2245611"/>
          <a:ext cx="2270927" cy="488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Equation" r:id="rId5" imgW="863225" imgH="241195" progId="Equation.3">
                  <p:embed/>
                </p:oleObj>
              </mc:Choice>
              <mc:Fallback>
                <p:oleObj name="Equation" r:id="rId5" imgW="863225" imgH="241195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042" y="2245611"/>
                        <a:ext cx="2270927" cy="488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3567166" y="2246384"/>
          <a:ext cx="2264243" cy="487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Equation" r:id="rId7" imgW="888614" imgH="241195" progId="Equation.3">
                  <p:embed/>
                </p:oleObj>
              </mc:Choice>
              <mc:Fallback>
                <p:oleObj name="Equation" r:id="rId7" imgW="888614" imgH="241195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66" y="2246384"/>
                        <a:ext cx="2264243" cy="4877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683288" y="2247364"/>
          <a:ext cx="2268289" cy="506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Equation" r:id="rId9" imgW="1002865" imgH="241195" progId="Equation.3">
                  <p:embed/>
                </p:oleObj>
              </mc:Choice>
              <mc:Fallback>
                <p:oleObj name="Equation" r:id="rId9" imgW="1002865" imgH="241195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88" y="2247364"/>
                        <a:ext cx="2268289" cy="5068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סוגר מסולסל ימני 15"/>
          <p:cNvSpPr/>
          <p:nvPr/>
        </p:nvSpPr>
        <p:spPr>
          <a:xfrm rot="5400000">
            <a:off x="9630590" y="2566923"/>
            <a:ext cx="171126" cy="684495"/>
          </a:xfrm>
          <a:prstGeom prst="rightBrac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363857" y="2944173"/>
            <a:ext cx="6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144</a:t>
            </a:r>
          </a:p>
        </p:txBody>
      </p:sp>
      <p:sp>
        <p:nvSpPr>
          <p:cNvPr id="18" name="סוגר מסולסל ימני 17"/>
          <p:cNvSpPr/>
          <p:nvPr/>
        </p:nvSpPr>
        <p:spPr>
          <a:xfrm rot="5400000">
            <a:off x="10918453" y="2572756"/>
            <a:ext cx="171126" cy="684495"/>
          </a:xfrm>
          <a:prstGeom prst="rightBrac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661768" y="3000567"/>
            <a:ext cx="6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144</a:t>
            </a:r>
          </a:p>
        </p:txBody>
      </p:sp>
      <p:sp>
        <p:nvSpPr>
          <p:cNvPr id="21" name="סוגר מסולסל ימני 20"/>
          <p:cNvSpPr/>
          <p:nvPr/>
        </p:nvSpPr>
        <p:spPr>
          <a:xfrm rot="5400000">
            <a:off x="6870642" y="2567887"/>
            <a:ext cx="171126" cy="684495"/>
          </a:xfrm>
          <a:prstGeom prst="rightBrac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613957" y="2944173"/>
            <a:ext cx="6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144</a:t>
            </a:r>
          </a:p>
        </p:txBody>
      </p:sp>
      <p:sp>
        <p:nvSpPr>
          <p:cNvPr id="23" name="סוגר מסולסל ימני 22"/>
          <p:cNvSpPr/>
          <p:nvPr/>
        </p:nvSpPr>
        <p:spPr>
          <a:xfrm rot="5400000">
            <a:off x="8284110" y="2563856"/>
            <a:ext cx="171126" cy="684495"/>
          </a:xfrm>
          <a:prstGeom prst="rightBrac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027425" y="2964590"/>
            <a:ext cx="6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48</a:t>
            </a:r>
          </a:p>
        </p:txBody>
      </p:sp>
      <p:sp>
        <p:nvSpPr>
          <p:cNvPr id="25" name="סוגר מסולסל ימני 24"/>
          <p:cNvSpPr/>
          <p:nvPr/>
        </p:nvSpPr>
        <p:spPr>
          <a:xfrm rot="5400000">
            <a:off x="3904862" y="2565536"/>
            <a:ext cx="171126" cy="684495"/>
          </a:xfrm>
          <a:prstGeom prst="rightBrac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628081" y="2980471"/>
            <a:ext cx="6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144</a:t>
            </a:r>
          </a:p>
        </p:txBody>
      </p:sp>
      <p:sp>
        <p:nvSpPr>
          <p:cNvPr id="27" name="סוגר מסולסל ימני 26"/>
          <p:cNvSpPr/>
          <p:nvPr/>
        </p:nvSpPr>
        <p:spPr>
          <a:xfrm rot="5400000">
            <a:off x="5343406" y="2567216"/>
            <a:ext cx="171126" cy="684495"/>
          </a:xfrm>
          <a:prstGeom prst="rightBrac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096769" y="3032391"/>
            <a:ext cx="6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36</a:t>
            </a:r>
          </a:p>
        </p:txBody>
      </p:sp>
      <p:sp>
        <p:nvSpPr>
          <p:cNvPr id="29" name="סוגר מסולסל ימני 28"/>
          <p:cNvSpPr/>
          <p:nvPr/>
        </p:nvSpPr>
        <p:spPr>
          <a:xfrm rot="5400000">
            <a:off x="974206" y="2578944"/>
            <a:ext cx="171126" cy="684495"/>
          </a:xfrm>
          <a:prstGeom prst="rightBrac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67281" y="2982151"/>
            <a:ext cx="6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144</a:t>
            </a:r>
          </a:p>
        </p:txBody>
      </p:sp>
      <p:sp>
        <p:nvSpPr>
          <p:cNvPr id="32" name="סוגר מסולסל ימני 31"/>
          <p:cNvSpPr/>
          <p:nvPr/>
        </p:nvSpPr>
        <p:spPr>
          <a:xfrm rot="5400000">
            <a:off x="2211790" y="2570576"/>
            <a:ext cx="171126" cy="684495"/>
          </a:xfrm>
          <a:prstGeom prst="rightBrac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945057" y="2973783"/>
            <a:ext cx="68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25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144848" y="3251003"/>
            <a:ext cx="420400" cy="42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40718" y="3325158"/>
            <a:ext cx="376938" cy="40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09783" y="3320896"/>
            <a:ext cx="376938" cy="40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02017" y="3293287"/>
            <a:ext cx="376938" cy="40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חץ שמאלה 38"/>
          <p:cNvSpPr/>
          <p:nvPr/>
        </p:nvSpPr>
        <p:spPr>
          <a:xfrm>
            <a:off x="9237600" y="40974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2248217" y="4627571"/>
          <a:ext cx="5770392" cy="519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Equation" r:id="rId14" imgW="2679700" imgH="241300" progId="Equation.3">
                  <p:embed/>
                </p:oleObj>
              </mc:Choice>
              <mc:Fallback>
                <p:oleObj name="Equation" r:id="rId14" imgW="2679700" imgH="2413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8217" y="4627571"/>
                        <a:ext cx="5770392" cy="5196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 advAuto="0"/>
      <p:bldP spid="4" grpId="0" animBg="1" autoUpdateAnimBg="0"/>
      <p:bldP spid="7" grpId="0" animBg="1" autoUpdateAnimBg="0"/>
      <p:bldP spid="8" grpId="0" animBg="1" autoUpdateAnimBg="0"/>
      <p:bldP spid="9" grpId="0" animBg="1" autoUpdateAnimBg="0"/>
      <p:bldP spid="16" grpId="0" animBg="1" autoUpdateAnimBg="0"/>
      <p:bldP spid="17" grpId="0" autoUpdateAnimBg="0"/>
      <p:bldP spid="18" grpId="0" animBg="1" autoUpdateAnimBg="0"/>
      <p:bldP spid="20" grpId="0" autoUpdateAnimBg="0"/>
      <p:bldP spid="21" grpId="0" animBg="1" autoUpdateAnimBg="0"/>
      <p:bldP spid="22" grpId="0" autoUpdateAnimBg="0"/>
      <p:bldP spid="23" grpId="0" animBg="1" autoUpdateAnimBg="0"/>
      <p:bldP spid="24" grpId="0" autoUpdateAnimBg="0"/>
      <p:bldP spid="25" grpId="0" animBg="1" autoUpdateAnimBg="0"/>
      <p:bldP spid="26" grpId="0" autoUpdateAnimBg="0"/>
      <p:bldP spid="27" grpId="0" animBg="1" autoUpdateAnimBg="0"/>
      <p:bldP spid="28" grpId="0" autoUpdateAnimBg="0"/>
      <p:bldP spid="29" grpId="0" animBg="1" autoUpdateAnimBg="0"/>
      <p:bldP spid="30" grpId="0" autoUpdateAnimBg="0"/>
      <p:bldP spid="32" grpId="0" animBg="1" autoUpdateAnimBg="0"/>
      <p:bldP spid="3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LB" sz="3200" u="sng" dirty="0">
                <a:solidFill>
                  <a:srgbClr val="92D050"/>
                </a:solidFill>
              </a:rPr>
              <a:t>من هنا نستنتج:</a:t>
            </a:r>
            <a:endParaRPr lang="en-US" sz="3200" u="sng" dirty="0">
              <a:solidFill>
                <a:srgbClr val="92D050"/>
              </a:solidFill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2951578" y="1044520"/>
            <a:ext cx="7885112" cy="4090988"/>
          </a:xfrm>
        </p:spPr>
        <p:txBody>
          <a:bodyPr/>
          <a:lstStyle/>
          <a:p>
            <a:pPr marL="185757" indent="0">
              <a:buNone/>
            </a:pPr>
            <a:r>
              <a:rPr lang="ar-LB" sz="3000" b="1" dirty="0">
                <a:solidFill>
                  <a:srgbClr val="12B4BC"/>
                </a:solidFill>
              </a:rPr>
              <a:t>* ضرب وقسمة قوى– أسس متساوية</a:t>
            </a:r>
          </a:p>
          <a:p>
            <a:pPr>
              <a:buNone/>
            </a:pPr>
            <a:r>
              <a:rPr lang="ar-LB" sz="2400" u="sng" dirty="0"/>
              <a:t>ضرب قوى ذات أسس متساوية   </a:t>
            </a:r>
          </a:p>
          <a:p>
            <a:pPr>
              <a:buNone/>
            </a:pPr>
            <a:endParaRPr lang="ar-LB" dirty="0"/>
          </a:p>
          <a:p>
            <a:pPr>
              <a:buNone/>
            </a:pPr>
            <a:endParaRPr lang="ar-LB" dirty="0"/>
          </a:p>
          <a:p>
            <a:pPr>
              <a:buNone/>
            </a:pPr>
            <a:r>
              <a:rPr lang="ar-LB" sz="2400" u="sng" dirty="0"/>
              <a:t>قسمة قوى ذات أسس متساوية</a:t>
            </a:r>
            <a:endParaRPr lang="en-US" sz="2400" u="sng" dirty="0"/>
          </a:p>
          <a:p>
            <a:pPr>
              <a:buNone/>
            </a:pPr>
            <a:endParaRPr lang="en-US" sz="2000" u="sng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6763" y="2103036"/>
            <a:ext cx="3261998" cy="41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0058" y="2486863"/>
            <a:ext cx="2419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286" y="3476991"/>
            <a:ext cx="3038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4746" y="4233235"/>
            <a:ext cx="17335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ماذا سنتعلم اليوم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ar-LB" dirty="0"/>
              <a:t>ما هي القوه</a:t>
            </a:r>
          </a:p>
          <a:p>
            <a:pPr>
              <a:buFont typeface="Arial" charset="0"/>
              <a:buChar char="•"/>
            </a:pPr>
            <a:r>
              <a:rPr lang="ar-LB" dirty="0"/>
              <a:t>قوانين القوى – أساسات متساوية</a:t>
            </a:r>
          </a:p>
          <a:p>
            <a:pPr>
              <a:buFont typeface="Arial" charset="0"/>
              <a:buChar char="•"/>
            </a:pPr>
            <a:r>
              <a:rPr lang="ar-LB" dirty="0"/>
              <a:t>قوانين القوى -  أسس متساوية</a:t>
            </a:r>
          </a:p>
          <a:p>
            <a:pPr>
              <a:buFont typeface="Arial" charset="0"/>
              <a:buChar char="•"/>
            </a:pPr>
            <a:r>
              <a:rPr lang="ar-LB" dirty="0"/>
              <a:t>قوانين القوى – رفع قوة لقوة</a:t>
            </a:r>
          </a:p>
          <a:p>
            <a:pPr>
              <a:buFont typeface="Arial" charset="0"/>
              <a:buChar char="•"/>
            </a:pPr>
            <a:r>
              <a:rPr lang="ar-LB" dirty="0"/>
              <a:t>قوى ذات أس يساوي صفراً وذوات أسس صحيحة وسالبة</a:t>
            </a:r>
          </a:p>
          <a:p>
            <a:pPr>
              <a:buFont typeface="Arial" charset="0"/>
              <a:buChar char="•"/>
            </a:pPr>
            <a:r>
              <a:rPr lang="ar-LB" dirty="0"/>
              <a:t>استعمال كل قوانين القوى</a:t>
            </a:r>
          </a:p>
          <a:p>
            <a:pPr>
              <a:buFont typeface="Arial" charset="0"/>
              <a:buChar char="•"/>
            </a:pPr>
            <a:endParaRPr lang="he-I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LB" sz="3600" dirty="0"/>
              <a:t>هيا بنا نتمرن:</a:t>
            </a:r>
            <a:endParaRPr lang="en-US" sz="3600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128" y="1647929"/>
            <a:ext cx="10048687" cy="329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425390" y="2240783"/>
            <a:ext cx="366162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15852" y="2240783"/>
            <a:ext cx="366162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60779" y="2238661"/>
            <a:ext cx="366162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8693" y="4232813"/>
            <a:ext cx="366162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07842" y="4232813"/>
            <a:ext cx="366162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424282" y="4232813"/>
            <a:ext cx="366162" cy="36933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8596" y="1034980"/>
            <a:ext cx="95366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800" dirty="0"/>
              <a:t>أكتب في المربع أشارة مناسبة  </a:t>
            </a:r>
            <a:r>
              <a:rPr lang="ar-SA" sz="2800" dirty="0"/>
              <a:t>=</a:t>
            </a:r>
            <a:r>
              <a:rPr lang="ar-LB" sz="2800" dirty="0"/>
              <a:t> أو </a:t>
            </a:r>
            <a:r>
              <a:rPr lang="en-US" sz="2800" dirty="0"/>
              <a:t>≠</a:t>
            </a:r>
            <a:r>
              <a:rPr lang="ar-LB" sz="2800" dirty="0"/>
              <a:t>  كي تحصل على أدعاء صحيح.</a:t>
            </a:r>
            <a:endParaRPr lang="en-US" sz="2800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25390" y="2240783"/>
            <a:ext cx="36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b="1" dirty="0"/>
              <a:t>=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08464" y="2231819"/>
            <a:ext cx="36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b="1" dirty="0"/>
              <a:t>≠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576386" y="2249749"/>
            <a:ext cx="36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b="1" dirty="0"/>
              <a:t>≠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380568" y="4226458"/>
            <a:ext cx="36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b="1" dirty="0"/>
              <a:t>=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77698" y="4226458"/>
            <a:ext cx="36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b="1" dirty="0"/>
              <a:t>=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748693" y="4226458"/>
            <a:ext cx="36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b="1" dirty="0"/>
              <a:t>=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2951578" y="913890"/>
            <a:ext cx="7885112" cy="596542"/>
          </a:xfrm>
        </p:spPr>
        <p:txBody>
          <a:bodyPr/>
          <a:lstStyle/>
          <a:p>
            <a:pPr>
              <a:buNone/>
            </a:pPr>
            <a:r>
              <a:rPr lang="ar-LB" dirty="0"/>
              <a:t>بسطوا (</a:t>
            </a:r>
            <a:r>
              <a:rPr lang="en-US" dirty="0"/>
              <a:t>a, b ≠0</a:t>
            </a:r>
            <a:r>
              <a:rPr lang="ar-LB" dirty="0"/>
              <a:t>)</a:t>
            </a:r>
            <a:r>
              <a:rPr lang="en-US" dirty="0"/>
              <a:t>.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128" y="2085033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528" y="2132658"/>
            <a:ext cx="1123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4478" y="1970733"/>
            <a:ext cx="7715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8873" y="1970733"/>
            <a:ext cx="16573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46223" y="2000877"/>
            <a:ext cx="981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7298" y="2027883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6559" y="3164342"/>
            <a:ext cx="12573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94139" y="3211967"/>
            <a:ext cx="11144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08564" y="3329455"/>
            <a:ext cx="476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34025" y="3105150"/>
            <a:ext cx="11239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6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98535" y="3211967"/>
            <a:ext cx="1095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93910" y="3240542"/>
            <a:ext cx="6667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8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46559" y="4405051"/>
            <a:ext cx="11334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9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37215" y="4443151"/>
            <a:ext cx="12287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200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608564" y="4583622"/>
            <a:ext cx="123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201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534025" y="4405051"/>
            <a:ext cx="11049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202" name="Picture 1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648450" y="4405051"/>
            <a:ext cx="11049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203" name="Picture 19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793910" y="4374072"/>
            <a:ext cx="4572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2649071" y="555181"/>
            <a:ext cx="8402772" cy="656980"/>
          </a:xfrm>
        </p:spPr>
        <p:txBody>
          <a:bodyPr/>
          <a:lstStyle/>
          <a:p>
            <a:pPr>
              <a:buNone/>
            </a:pPr>
            <a:r>
              <a:rPr lang="ar-LB" dirty="0"/>
              <a:t>أكتبوا تمرين قوى بمساعدة ضرب العوامل الأولية، وبسطوا.</a:t>
            </a:r>
            <a:endParaRPr lang="en-US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184" y="1212161"/>
            <a:ext cx="15525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4759" y="1269311"/>
            <a:ext cx="2190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531" y="1316936"/>
            <a:ext cx="1066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5850" y="1212161"/>
            <a:ext cx="15525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58331" y="1355036"/>
            <a:ext cx="11525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2184" y="2228850"/>
            <a:ext cx="1323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6159" y="2228850"/>
            <a:ext cx="33432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49434" y="2228850"/>
            <a:ext cx="1743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1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92509" y="2228850"/>
            <a:ext cx="12382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3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30759" y="2247900"/>
            <a:ext cx="762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4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402856" y="2395817"/>
            <a:ext cx="4476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5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3609" y="3429000"/>
            <a:ext cx="15811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6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34759" y="3429000"/>
            <a:ext cx="14859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7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27662" y="3467100"/>
            <a:ext cx="14763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8" name="Picture 1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441858" y="3544421"/>
            <a:ext cx="8572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9" name="Picture 1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53609" y="4653523"/>
            <a:ext cx="13525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0" name="Picture 20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59947" y="4572841"/>
            <a:ext cx="26289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1" name="Picture 21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888847" y="4582366"/>
            <a:ext cx="18097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2" name="Picture 2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698597" y="4653523"/>
            <a:ext cx="12668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5" name="Picture 25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965422" y="4653523"/>
            <a:ext cx="466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1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1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2951578" y="853599"/>
            <a:ext cx="7885112" cy="717123"/>
          </a:xfrm>
        </p:spPr>
        <p:txBody>
          <a:bodyPr/>
          <a:lstStyle/>
          <a:p>
            <a:pPr>
              <a:buNone/>
            </a:pPr>
            <a:r>
              <a:rPr lang="ar-LB" dirty="0"/>
              <a:t>أي من بين المتساويات ألأتيه صحيح؟ علل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128" y="2299447"/>
            <a:ext cx="10477500" cy="77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4835" y="3171825"/>
            <a:ext cx="1200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2050" y="3128963"/>
            <a:ext cx="2247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153" y="2933700"/>
            <a:ext cx="1876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5718" y="3924299"/>
            <a:ext cx="549252" cy="58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41541" y="3787519"/>
            <a:ext cx="581765" cy="58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0918" y="3787519"/>
            <a:ext cx="572800" cy="5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قوانين القوى – قوى مع أس صحيح سالب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r>
              <a:rPr lang="ar-LB" b="1" u="sng" dirty="0"/>
              <a:t>مهمة:</a:t>
            </a:r>
          </a:p>
          <a:p>
            <a:pPr>
              <a:buNone/>
            </a:pPr>
            <a:r>
              <a:rPr lang="ar-LB" dirty="0"/>
              <a:t>حل التمرين التالي:</a:t>
            </a:r>
          </a:p>
          <a:p>
            <a:pPr>
              <a:buNone/>
            </a:pPr>
            <a:r>
              <a:rPr lang="ar-LB" dirty="0"/>
              <a:t>حسب قانون قسمة القوى مع أساسات متشابهة:</a:t>
            </a:r>
          </a:p>
          <a:p>
            <a:pPr>
              <a:buNone/>
            </a:pPr>
            <a:endParaRPr lang="ar-LB" dirty="0"/>
          </a:p>
          <a:p>
            <a:pPr>
              <a:buNone/>
            </a:pPr>
            <a:r>
              <a:rPr lang="ar-LB" dirty="0"/>
              <a:t>حسب تعريف القوة:  </a:t>
            </a:r>
            <a:endParaRPr lang="en-US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7956" y="1458373"/>
            <a:ext cx="653143" cy="73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9853" y="2068024"/>
            <a:ext cx="17145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274926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חץ שמאלה 6"/>
          <p:cNvSpPr/>
          <p:nvPr/>
        </p:nvSpPr>
        <p:spPr>
          <a:xfrm>
            <a:off x="6400799" y="43274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4078615"/>
            <a:ext cx="10953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חץ שמאלה 10"/>
          <p:cNvSpPr/>
          <p:nvPr/>
        </p:nvSpPr>
        <p:spPr>
          <a:xfrm>
            <a:off x="6400799" y="518256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מעוגל 11"/>
          <p:cNvSpPr/>
          <p:nvPr/>
        </p:nvSpPr>
        <p:spPr>
          <a:xfrm>
            <a:off x="622447" y="5303149"/>
            <a:ext cx="5534811" cy="140789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LB" sz="24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ar-LB" sz="2400" b="1" dirty="0">
                <a:solidFill>
                  <a:schemeClr val="tx2">
                    <a:lumMod val="50000"/>
                  </a:schemeClr>
                </a:solidFill>
              </a:rPr>
              <a:t>قانون قوى مع أس سالب</a:t>
            </a:r>
          </a:p>
          <a:p>
            <a:pPr algn="ctr"/>
            <a:endParaRPr lang="ar-LB" dirty="0"/>
          </a:p>
          <a:p>
            <a:pPr algn="ctr"/>
            <a:endParaRPr lang="ar-LB" dirty="0"/>
          </a:p>
          <a:p>
            <a:pPr algn="ctr"/>
            <a:endParaRPr lang="ar-LB" dirty="0"/>
          </a:p>
          <a:p>
            <a:pPr algn="ctr"/>
            <a:r>
              <a:rPr lang="ar-LB" dirty="0"/>
              <a:t> </a:t>
            </a:r>
            <a:endParaRPr lang="en-US" dirty="0"/>
          </a:p>
        </p:txBody>
      </p:sp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89090" y="5822710"/>
            <a:ext cx="3215263" cy="69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LB" dirty="0"/>
              <a:t>هيا بنا نتمرن:</a:t>
            </a:r>
            <a:endParaRPr lang="en-US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3132449" y="1085222"/>
            <a:ext cx="7885112" cy="636736"/>
          </a:xfrm>
        </p:spPr>
        <p:txBody>
          <a:bodyPr/>
          <a:lstStyle/>
          <a:p>
            <a:pPr>
              <a:buNone/>
            </a:pPr>
            <a:r>
              <a:rPr lang="ar-LB" dirty="0"/>
              <a:t>أحسبوا:</a:t>
            </a:r>
            <a:endParaRPr lang="en-US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3648" y="1290195"/>
            <a:ext cx="719605" cy="4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254" y="1143810"/>
            <a:ext cx="360651" cy="6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923" y="2128503"/>
            <a:ext cx="976331" cy="67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7549" y="2013824"/>
            <a:ext cx="643910" cy="84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149" y="2128504"/>
            <a:ext cx="1212232" cy="67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71105" y="2128504"/>
            <a:ext cx="2011340" cy="752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07646" y="1922141"/>
            <a:ext cx="631242" cy="88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12564" y="3096764"/>
            <a:ext cx="674592" cy="78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43254" y="3096764"/>
            <a:ext cx="1047166" cy="65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90420" y="3071904"/>
            <a:ext cx="903828" cy="68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8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94248" y="3144658"/>
            <a:ext cx="820250" cy="73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9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14498" y="3144658"/>
            <a:ext cx="539366" cy="61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77" name="Picture 2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9721" y="4985651"/>
            <a:ext cx="1251228" cy="43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78" name="Picture 2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12457" y="4955507"/>
            <a:ext cx="808108" cy="78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79" name="Picture 2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790901" y="4895219"/>
            <a:ext cx="336849" cy="75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83" name="Picture 2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82524" y="3921833"/>
            <a:ext cx="466202" cy="72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84" name="Picture 2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96556" y="5810528"/>
            <a:ext cx="1146698" cy="62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85" name="Picture 29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650102" y="5750240"/>
            <a:ext cx="1376598" cy="69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86" name="Picture 30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026700" y="5810528"/>
            <a:ext cx="1040918" cy="628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87" name="Picture 3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067618" y="5810528"/>
            <a:ext cx="886246" cy="63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88" name="Picture 3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963913" y="5636808"/>
            <a:ext cx="462198" cy="89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66923" y="4086249"/>
            <a:ext cx="1436096" cy="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15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110154" y="4086249"/>
            <a:ext cx="916546" cy="5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5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132449" y="3967411"/>
            <a:ext cx="856779" cy="75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6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989228" y="3967411"/>
            <a:ext cx="793296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9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9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9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9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9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3112351" y="486690"/>
            <a:ext cx="7885112" cy="779402"/>
          </a:xfrm>
        </p:spPr>
        <p:txBody>
          <a:bodyPr/>
          <a:lstStyle/>
          <a:p>
            <a:pPr>
              <a:buNone/>
            </a:pPr>
            <a:r>
              <a:rPr lang="ar-LB" dirty="0"/>
              <a:t>أضربوا واكتبوا الجواب بكتابة قوى (</a:t>
            </a:r>
            <a:r>
              <a:rPr lang="en-US" dirty="0"/>
              <a:t>n, a ≠0</a:t>
            </a:r>
            <a:r>
              <a:rPr lang="ar-LB" dirty="0"/>
              <a:t> و </a:t>
            </a:r>
            <a:r>
              <a:rPr lang="en-US" dirty="0"/>
              <a:t>k</a:t>
            </a:r>
            <a:r>
              <a:rPr lang="ar-LB" dirty="0"/>
              <a:t> أعداد صحيحة)</a:t>
            </a:r>
            <a:endParaRPr lang="en-US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711" y="1917947"/>
            <a:ext cx="10668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1038" y="1847611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5438" y="1728652"/>
            <a:ext cx="795337" cy="90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0775" y="1819085"/>
            <a:ext cx="3524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568" y="2880162"/>
            <a:ext cx="1019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91228" y="2827879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91328" y="2742154"/>
            <a:ext cx="5143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8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19510" y="2772298"/>
            <a:ext cx="581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90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50775" y="2792394"/>
            <a:ext cx="4953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91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26459" y="2732106"/>
            <a:ext cx="4191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92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9711" y="365760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93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695061" y="3657600"/>
            <a:ext cx="8286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95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08311" y="3597312"/>
            <a:ext cx="5143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96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2661" y="3596780"/>
            <a:ext cx="728139" cy="59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97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21136" y="3417624"/>
            <a:ext cx="429800" cy="6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98" name="Picture 1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99711" y="4457647"/>
            <a:ext cx="11144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299" name="Picture 1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81753" y="4347119"/>
            <a:ext cx="9239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300" name="Picture 2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989366" y="4183567"/>
            <a:ext cx="5619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376518" y="419942"/>
            <a:ext cx="10460172" cy="44344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LB" dirty="0"/>
              <a:t>معطى التمرين التالي                         أعرض طريقتين مختلفتين لحل التمرين:</a:t>
            </a:r>
          </a:p>
          <a:p>
            <a:pPr>
              <a:buNone/>
            </a:pPr>
            <a:endParaRPr lang="ar-LB" dirty="0"/>
          </a:p>
          <a:p>
            <a:pPr>
              <a:buNone/>
            </a:pPr>
            <a:r>
              <a:rPr lang="ar-LB" dirty="0"/>
              <a:t>طريقة 1:</a:t>
            </a:r>
          </a:p>
          <a:p>
            <a:pPr>
              <a:buNone/>
            </a:pPr>
            <a:endParaRPr lang="ar-LB" dirty="0"/>
          </a:p>
          <a:p>
            <a:pPr>
              <a:buNone/>
            </a:pPr>
            <a:endParaRPr lang="ar-LB" dirty="0"/>
          </a:p>
          <a:p>
            <a:pPr>
              <a:buNone/>
            </a:pPr>
            <a:r>
              <a:rPr lang="ar-LB" dirty="0"/>
              <a:t>طريقة 2:</a:t>
            </a:r>
          </a:p>
          <a:p>
            <a:pPr>
              <a:buNone/>
            </a:pPr>
            <a:endParaRPr lang="ar-LB" dirty="0"/>
          </a:p>
          <a:p>
            <a:pPr>
              <a:buNone/>
            </a:pPr>
            <a:r>
              <a:rPr lang="ar-LB" dirty="0">
                <a:solidFill>
                  <a:schemeClr val="tx2">
                    <a:lumMod val="50000"/>
                  </a:schemeClr>
                </a:solidFill>
              </a:rPr>
              <a:t>يمكننا حل السؤال عن طريق الاستعانة بالقانون                                        أو القانون </a:t>
            </a:r>
          </a:p>
          <a:p>
            <a:pPr>
              <a:buNone/>
            </a:pPr>
            <a:endParaRPr lang="ar-LB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מלבן מעוגל 3"/>
          <p:cNvSpPr/>
          <p:nvPr/>
        </p:nvSpPr>
        <p:spPr>
          <a:xfrm>
            <a:off x="6160905" y="350322"/>
            <a:ext cx="1855694" cy="712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9329" name="Object 1"/>
          <p:cNvGraphicFramePr>
            <a:graphicFrameLocks noChangeAspect="1"/>
          </p:cNvGraphicFramePr>
          <p:nvPr/>
        </p:nvGraphicFramePr>
        <p:xfrm>
          <a:off x="6429845" y="470648"/>
          <a:ext cx="1302214" cy="49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5" name="Equation" r:id="rId3" imgW="495085" imgH="190417" progId="Equation.3">
                  <p:embed/>
                </p:oleObj>
              </mc:Choice>
              <mc:Fallback>
                <p:oleObj name="Equation" r:id="rId3" imgW="495085" imgH="190417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845" y="470648"/>
                        <a:ext cx="1302214" cy="4982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4822233" y="1269102"/>
          <a:ext cx="4226793" cy="923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6" name="Equation" r:id="rId5" imgW="1790640" imgH="393480" progId="Equation.3">
                  <p:embed/>
                </p:oleObj>
              </mc:Choice>
              <mc:Fallback>
                <p:oleObj name="Equation" r:id="rId5" imgW="17906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233" y="1269102"/>
                        <a:ext cx="4226793" cy="923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4822233" y="2672753"/>
          <a:ext cx="4226793" cy="1023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7" name="Equation" r:id="rId7" imgW="1625600" imgH="393700" progId="Equation.3">
                  <p:embed/>
                </p:oleObj>
              </mc:Choice>
              <mc:Fallback>
                <p:oleObj name="Equation" r:id="rId7" imgW="1625600" imgH="393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2233" y="2672753"/>
                        <a:ext cx="4226793" cy="1023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6649" y="3926541"/>
            <a:ext cx="3432845" cy="74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5836" y="4974218"/>
            <a:ext cx="2121993" cy="46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98511" y="4854388"/>
            <a:ext cx="2323722" cy="63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LB" sz="3600" b="0" dirty="0"/>
              <a:t>بسطوا </a:t>
            </a:r>
            <a:r>
              <a:rPr lang="ar-LB" sz="3600" b="0" dirty="0" err="1"/>
              <a:t>و</a:t>
            </a:r>
            <a:r>
              <a:rPr lang="ar-LB" sz="3600" b="0" dirty="0"/>
              <a:t> أكتبوا الإجابة بكتابة القوى (</a:t>
            </a:r>
            <a:r>
              <a:rPr lang="en-US" sz="3600" b="0" dirty="0"/>
              <a:t>a≠0</a:t>
            </a:r>
            <a:r>
              <a:rPr lang="ar-LB" sz="3600" b="0" dirty="0"/>
              <a:t>).</a:t>
            </a:r>
            <a:endParaRPr lang="en-US" sz="3600" b="0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128" y="1168213"/>
            <a:ext cx="21907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878" y="1120588"/>
            <a:ext cx="1266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1703" y="1187263"/>
            <a:ext cx="847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3216" y="1039906"/>
            <a:ext cx="600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513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44916" y="4715154"/>
            <a:ext cx="8477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514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66043" y="4743170"/>
            <a:ext cx="4000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9776" y="2152089"/>
            <a:ext cx="28289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44916" y="2152089"/>
            <a:ext cx="16383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59441" y="2152089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9776" y="3183871"/>
            <a:ext cx="13906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40426" y="3155296"/>
            <a:ext cx="11620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402476" y="3155296"/>
            <a:ext cx="838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306891" y="3254748"/>
            <a:ext cx="1076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445688" y="3273238"/>
            <a:ext cx="5619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6609" y="4492717"/>
            <a:ext cx="1276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058891" y="4530817"/>
            <a:ext cx="8191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916701" y="4590208"/>
            <a:ext cx="762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16342" y="155448"/>
            <a:ext cx="10136931" cy="720000"/>
          </a:xfrm>
        </p:spPr>
        <p:txBody>
          <a:bodyPr/>
          <a:lstStyle/>
          <a:p>
            <a:r>
              <a:rPr lang="ar-LB" sz="3200" dirty="0"/>
              <a:t>انسخوا في دفاتركم وأكملوا الناقص كي تحصلوا على ادعاء صحيح.</a:t>
            </a:r>
            <a:endParaRPr lang="en-US" sz="3200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4128" y="1869142"/>
            <a:ext cx="10529145" cy="346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672918" y="2146158"/>
            <a:ext cx="34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b="1" dirty="0"/>
              <a:t>0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12874" y="2223248"/>
            <a:ext cx="34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b="1" dirty="0"/>
              <a:t>2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66683" y="2178424"/>
            <a:ext cx="58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b="1" dirty="0"/>
              <a:t>10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605684" y="4334427"/>
            <a:ext cx="34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b="1" dirty="0"/>
              <a:t>2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00183" y="4442003"/>
            <a:ext cx="34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b="1" dirty="0"/>
              <a:t>0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47397" y="4356838"/>
            <a:ext cx="349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b="1" dirty="0"/>
              <a:t>8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(</a:t>
            </a:r>
            <a:r>
              <a:rPr lang="ar-LB" dirty="0"/>
              <a:t> القوى </a:t>
            </a:r>
            <a:r>
              <a:rPr lang="he-IL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BEFA7-8A18-4687-8798-39ADD0FF0B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b="1" dirty="0"/>
              <a:t>(</a:t>
            </a:r>
            <a:r>
              <a:rPr lang="ar-LB" b="1" dirty="0"/>
              <a:t>قوانين القوى</a:t>
            </a:r>
            <a:r>
              <a:rPr lang="he-IL" b="1" dirty="0"/>
              <a:t>)</a:t>
            </a:r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8A78DF-441C-4D72-9A4A-E48B7428BBA0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(אין צורך להשאיר את הכיתובים "שם הפרק" , "כותרת משנה", מחקו אותם וכתבו רק את הפרטים עצמם). 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LB" dirty="0">
                <a:solidFill>
                  <a:srgbClr val="12B4BC"/>
                </a:solidFill>
              </a:rPr>
              <a:t>تعالوا نجمل قوانين القوى:</a:t>
            </a:r>
            <a:endParaRPr lang="en-US" dirty="0">
              <a:solidFill>
                <a:srgbClr val="12B4BC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3246" y="1653591"/>
            <a:ext cx="1804236" cy="39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4000" y="1562749"/>
            <a:ext cx="2150355" cy="58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32471" y="2302905"/>
            <a:ext cx="1241884" cy="71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4265" y="2302905"/>
            <a:ext cx="1393144" cy="45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13169" y="4860898"/>
            <a:ext cx="1102735" cy="75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942" y="5033970"/>
            <a:ext cx="1302760" cy="73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569472" y="1100426"/>
            <a:ext cx="593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400" b="1" dirty="0"/>
              <a:t>ضرب وقسمة قوى ذات أساسات متساوية</a:t>
            </a:r>
            <a:endParaRPr lang="en-US" sz="2400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0069" y="1648550"/>
            <a:ext cx="2013403" cy="65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036" y="2145790"/>
            <a:ext cx="2771660" cy="44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272716" y="1100426"/>
            <a:ext cx="182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400" b="1" dirty="0"/>
              <a:t>رفع قوة القوة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15953" y="3388659"/>
            <a:ext cx="4666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400" b="1" dirty="0"/>
              <a:t>ضرب وقسمة قوى– أسس متساوية</a:t>
            </a:r>
            <a:endParaRPr lang="en-US" sz="24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96410" y="4073162"/>
            <a:ext cx="3261998" cy="41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34265" y="4712981"/>
            <a:ext cx="3038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56943" y="3063697"/>
            <a:ext cx="253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400" b="1" dirty="0"/>
              <a:t>قوى مع أس سالب</a:t>
            </a:r>
            <a:endParaRPr lang="en-US" sz="2400" b="1" dirty="0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2473" y="3606044"/>
            <a:ext cx="2996024" cy="64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857942" y="4524969"/>
            <a:ext cx="2533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LB" sz="2400" b="1" dirty="0"/>
              <a:t>قوى مع أس صفر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9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LB" sz="3600" dirty="0">
                <a:solidFill>
                  <a:srgbClr val="11A4AB"/>
                </a:solidFill>
              </a:rPr>
              <a:t>استعمال لكل قوانين القوى</a:t>
            </a:r>
            <a:endParaRPr lang="en-US" sz="3600" dirty="0">
              <a:solidFill>
                <a:srgbClr val="11A4AB"/>
              </a:solidFill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228599" y="875448"/>
            <a:ext cx="11470341" cy="4090988"/>
          </a:xfrm>
        </p:spPr>
        <p:txBody>
          <a:bodyPr/>
          <a:lstStyle/>
          <a:p>
            <a:pPr>
              <a:buNone/>
            </a:pPr>
            <a:r>
              <a:rPr lang="ar-LB" b="1" u="sng" dirty="0"/>
              <a:t>تمرين 1:</a:t>
            </a:r>
          </a:p>
          <a:p>
            <a:pPr>
              <a:buNone/>
            </a:pPr>
            <a:r>
              <a:rPr lang="ar-LB" dirty="0"/>
              <a:t>برهن أن </a:t>
            </a:r>
            <a:r>
              <a:rPr lang="ar-LB" dirty="0" err="1"/>
              <a:t>التعابير</a:t>
            </a:r>
            <a:r>
              <a:rPr lang="ar-LB" dirty="0"/>
              <a:t> الجبرية الآتية ليست متعلقة </a:t>
            </a:r>
            <a:r>
              <a:rPr lang="ar-LB" dirty="0" err="1"/>
              <a:t>ﺒ</a:t>
            </a:r>
            <a:r>
              <a:rPr lang="ar-LB" dirty="0"/>
              <a:t> </a:t>
            </a:r>
            <a:r>
              <a:rPr lang="en-US" dirty="0"/>
              <a:t>n</a:t>
            </a:r>
            <a:r>
              <a:rPr lang="ar-LB" dirty="0"/>
              <a:t>. أحسب قيمة كل تعبير ( </a:t>
            </a:r>
            <a:r>
              <a:rPr lang="en-US" dirty="0"/>
              <a:t>n</a:t>
            </a:r>
            <a:r>
              <a:rPr lang="ar-LB" dirty="0"/>
              <a:t> عدد طبيعي)</a:t>
            </a:r>
            <a:endParaRPr lang="en-US" dirty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971" y="2214563"/>
            <a:ext cx="14954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9290" y="2169179"/>
            <a:ext cx="12001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0293" y="2288522"/>
            <a:ext cx="9048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5168" y="2278997"/>
            <a:ext cx="619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29801" y="2292167"/>
            <a:ext cx="2952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6971" y="3429000"/>
            <a:ext cx="14954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84893" y="3324225"/>
            <a:ext cx="1295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80293" y="3324225"/>
            <a:ext cx="10763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78204" y="3361765"/>
            <a:ext cx="7334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81675" y="3429000"/>
            <a:ext cx="628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7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67486" y="3369609"/>
            <a:ext cx="3143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8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6971" y="4571148"/>
            <a:ext cx="25050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59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362046" y="4571148"/>
            <a:ext cx="1733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60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00636" y="4590198"/>
            <a:ext cx="14668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61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567486" y="4590198"/>
            <a:ext cx="12668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62" name="Picture 1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804833" y="5342673"/>
            <a:ext cx="11144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63" name="Picture 1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982854" y="5222770"/>
            <a:ext cx="895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34" indent="-342934" algn="r" defTabSz="914491">
              <a:spcBef>
                <a:spcPct val="20000"/>
              </a:spcBef>
            </a:pPr>
            <a:r>
              <a:rPr lang="ar-LB" sz="2800" u="sng" dirty="0">
                <a:solidFill>
                  <a:schemeClr val="tx1"/>
                </a:solidFill>
                <a:ea typeface="+mn-ea"/>
              </a:rPr>
              <a:t>تمرين 2:</a:t>
            </a:r>
            <a:endParaRPr lang="en-US" sz="2800" u="sng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3016343" y="1129553"/>
            <a:ext cx="8319527" cy="793376"/>
          </a:xfrm>
        </p:spPr>
        <p:txBody>
          <a:bodyPr/>
          <a:lstStyle/>
          <a:p>
            <a:pPr>
              <a:buNone/>
            </a:pPr>
            <a:r>
              <a:rPr lang="ar-LB" dirty="0"/>
              <a:t>أحسبوا </a:t>
            </a:r>
            <a:r>
              <a:rPr lang="ar-LB" dirty="0" err="1"/>
              <a:t>و</a:t>
            </a:r>
            <a:r>
              <a:rPr lang="ar-LB" dirty="0"/>
              <a:t> أكتبوا الجواب بكتابة علمية.</a:t>
            </a:r>
            <a:endParaRPr lang="en-US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602" y="2182626"/>
            <a:ext cx="1019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5671" y="2236414"/>
            <a:ext cx="8667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2446" y="2322139"/>
            <a:ext cx="10096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2096" y="2236414"/>
            <a:ext cx="7048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521" y="3429000"/>
            <a:ext cx="12001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52906" y="3612497"/>
            <a:ext cx="10096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16344" y="3585603"/>
            <a:ext cx="1085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4156" y="4603097"/>
            <a:ext cx="14287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79800" y="4683779"/>
            <a:ext cx="11144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94225" y="4737567"/>
            <a:ext cx="419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086" y="1125352"/>
            <a:ext cx="1181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0080" y="1138799"/>
            <a:ext cx="10953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2349" y="1123111"/>
            <a:ext cx="14097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8943" y="1150005"/>
            <a:ext cx="13906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150005"/>
            <a:ext cx="9144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2086" y="2781300"/>
            <a:ext cx="1895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60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21349" y="2738157"/>
            <a:ext cx="17526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60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65837" y="2756647"/>
            <a:ext cx="1038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60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96791" y="2867307"/>
            <a:ext cx="771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60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2086" y="4349003"/>
            <a:ext cx="21621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604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09900" y="4349003"/>
            <a:ext cx="20574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605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39018" y="4375897"/>
            <a:ext cx="8763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חץ שמאלה 15"/>
          <p:cNvSpPr/>
          <p:nvPr/>
        </p:nvSpPr>
        <p:spPr>
          <a:xfrm>
            <a:off x="9439835" y="3908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515448"/>
            <a:ext cx="9802368" cy="720000"/>
          </a:xfrm>
        </p:spPr>
        <p:txBody>
          <a:bodyPr/>
          <a:lstStyle/>
          <a:p>
            <a:pPr algn="r"/>
            <a:r>
              <a:rPr lang="ar-LB" sz="3200" b="0" u="sng" dirty="0"/>
              <a:t>تمرين 3:</a:t>
            </a:r>
            <a:br>
              <a:rPr lang="ar-LB" sz="3200" b="0" u="sng" dirty="0"/>
            </a:br>
            <a:r>
              <a:rPr lang="ar-LB" sz="3200" b="0" dirty="0"/>
              <a:t>أحسبوا التمارين التالية.</a:t>
            </a:r>
            <a:endParaRPr lang="en-US" sz="3200" b="0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805" y="1474694"/>
            <a:ext cx="1800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2030" y="1522319"/>
            <a:ext cx="2895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7630" y="1531844"/>
            <a:ext cx="25241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1755" y="1531844"/>
            <a:ext cx="13239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47120" y="1612526"/>
            <a:ext cx="4095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930" y="2581275"/>
            <a:ext cx="19431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2030" y="2695575"/>
            <a:ext cx="13620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47552" y="2527487"/>
            <a:ext cx="2314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2056" y="2679327"/>
            <a:ext cx="1962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7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53705" y="2679327"/>
            <a:ext cx="962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8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406779" y="2648510"/>
            <a:ext cx="8286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29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8930" y="3838575"/>
            <a:ext cx="18669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30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58583" y="3757893"/>
            <a:ext cx="20193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31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77883" y="3829050"/>
            <a:ext cx="20955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32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736697" y="3811681"/>
            <a:ext cx="13620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33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229880" y="3838575"/>
            <a:ext cx="1085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LB" sz="3200" b="0" u="sng" dirty="0"/>
              <a:t>تمرين 4 :</a:t>
            </a:r>
            <a:br>
              <a:rPr lang="ar-LB" sz="3200" b="0" u="sng" dirty="0"/>
            </a:br>
            <a:r>
              <a:rPr lang="ar-LB" sz="3200" b="0" dirty="0"/>
              <a:t>معطى العددان </a:t>
            </a:r>
            <a:r>
              <a:rPr lang="en-US" sz="3200" b="0" dirty="0"/>
              <a:t>a</a:t>
            </a:r>
            <a:r>
              <a:rPr lang="ar-LB" sz="3200" b="0" dirty="0"/>
              <a:t> و</a:t>
            </a:r>
            <a:r>
              <a:rPr lang="en-US" sz="3200" b="0" dirty="0"/>
              <a:t> b</a:t>
            </a:r>
            <a:r>
              <a:rPr lang="ar-LB" sz="3200" b="0" dirty="0"/>
              <a:t>الموجودين على محور الأعداد.</a:t>
            </a:r>
            <a:endParaRPr lang="en-US" sz="3200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128" y="494448"/>
            <a:ext cx="2838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6850" y="1971675"/>
            <a:ext cx="92583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11235" y="2205318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6355" y="2223248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9770" y="2241178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0" y="3987225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09461" y="400067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29464" y="4000672"/>
            <a:ext cx="484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0"/>
            <a:r>
              <a:rPr lang="ar-LB" sz="3600" b="0" u="sng" dirty="0"/>
              <a:t>تمرين 5:</a:t>
            </a:r>
            <a:br>
              <a:rPr lang="en-US" sz="3600" dirty="0"/>
            </a:br>
            <a:r>
              <a:rPr lang="ar-LB" sz="3600" dirty="0"/>
              <a:t>ضع أشارة ˂، = أو ˃ في كل بند.</a:t>
            </a:r>
            <a:endParaRPr lang="en-US" sz="3600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7365" y="930851"/>
            <a:ext cx="4935069" cy="494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LB" sz="3200" u="sng" dirty="0"/>
              <a:t>تمرين 6:</a:t>
            </a:r>
            <a:br>
              <a:rPr lang="ar-LB" sz="3200" u="sng" dirty="0"/>
            </a:br>
            <a:endParaRPr lang="en-US" sz="320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3395331" y="945356"/>
            <a:ext cx="7885112" cy="4090988"/>
          </a:xfrm>
        </p:spPr>
        <p:txBody>
          <a:bodyPr/>
          <a:lstStyle/>
          <a:p>
            <a:pPr>
              <a:buNone/>
            </a:pPr>
            <a:r>
              <a:rPr lang="ar-LB" dirty="0">
                <a:solidFill>
                  <a:schemeClr val="tx2">
                    <a:lumMod val="50000"/>
                  </a:schemeClr>
                </a:solidFill>
              </a:rPr>
              <a:t>معطى التعبير الجبري التالي: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         </a:t>
            </a:r>
          </a:p>
          <a:p>
            <a:pPr>
              <a:buNone/>
            </a:pPr>
            <a:r>
              <a:rPr lang="ar-LB" dirty="0">
                <a:solidFill>
                  <a:schemeClr val="tx2">
                    <a:lumMod val="50000"/>
                  </a:schemeClr>
                </a:solidFill>
              </a:rPr>
              <a:t>أ. ما هو مجال التعويض في التعبير؟</a:t>
            </a:r>
          </a:p>
          <a:p>
            <a:pPr>
              <a:buNone/>
            </a:pPr>
            <a:r>
              <a:rPr lang="ar-LB" dirty="0">
                <a:solidFill>
                  <a:schemeClr val="tx2">
                    <a:lumMod val="50000"/>
                  </a:schemeClr>
                </a:solidFill>
              </a:rPr>
              <a:t>ب. أحسبوا قيمة التعبير لكل من :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x=-5, x=-4, x=0, x=12</a:t>
            </a:r>
          </a:p>
          <a:p>
            <a:pPr>
              <a:buNone/>
            </a:pPr>
            <a:r>
              <a:rPr lang="ar-LB" dirty="0">
                <a:solidFill>
                  <a:schemeClr val="tx2">
                    <a:lumMod val="50000"/>
                  </a:schemeClr>
                </a:solidFill>
              </a:rPr>
              <a:t>ج. أي قيمة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ar-LB" dirty="0">
                <a:solidFill>
                  <a:schemeClr val="tx2">
                    <a:lumMod val="50000"/>
                  </a:schemeClr>
                </a:solidFill>
              </a:rPr>
              <a:t> تكون نتيجة تعويضها 1؟</a:t>
            </a:r>
          </a:p>
          <a:p>
            <a:pPr>
              <a:buNone/>
            </a:pPr>
            <a:r>
              <a:rPr lang="ar-LB" dirty="0">
                <a:solidFill>
                  <a:schemeClr val="tx2">
                    <a:lumMod val="50000"/>
                  </a:schemeClr>
                </a:solidFill>
              </a:rPr>
              <a:t>د. هل هنالك عدد أذا عوضناه نحصل على النتيجة (1-)؟ أشرحوا</a:t>
            </a:r>
          </a:p>
          <a:p>
            <a:pPr>
              <a:buNone/>
            </a:pPr>
            <a:endParaRPr lang="ar-LB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ar-LB" b="1" dirty="0">
                <a:solidFill>
                  <a:srgbClr val="FF0000"/>
                </a:solidFill>
              </a:rPr>
              <a:t>أ.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5831" y="740978"/>
            <a:ext cx="13525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2518" y="3678611"/>
            <a:ext cx="23717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חץ שמאלה 6"/>
          <p:cNvSpPr/>
          <p:nvPr/>
        </p:nvSpPr>
        <p:spPr>
          <a:xfrm>
            <a:off x="5557423" y="399350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4643" y="3993507"/>
            <a:ext cx="33813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מלבן 34"/>
          <p:cNvSpPr/>
          <p:nvPr/>
        </p:nvSpPr>
        <p:spPr>
          <a:xfrm>
            <a:off x="4537825" y="302827"/>
            <a:ext cx="2145364" cy="8763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672353" y="389965"/>
            <a:ext cx="10366043" cy="5419164"/>
          </a:xfrm>
        </p:spPr>
        <p:txBody>
          <a:bodyPr/>
          <a:lstStyle/>
          <a:p>
            <a:pPr>
              <a:buNone/>
            </a:pPr>
            <a:r>
              <a:rPr lang="ar-LB" b="1" dirty="0">
                <a:solidFill>
                  <a:srgbClr val="FF0000"/>
                </a:solidFill>
              </a:rPr>
              <a:t>ب.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מלבן מעוגל 3"/>
          <p:cNvSpPr/>
          <p:nvPr/>
        </p:nvSpPr>
        <p:spPr>
          <a:xfrm>
            <a:off x="8565777" y="1290915"/>
            <a:ext cx="1519518" cy="632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X=12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1174381" y="1322292"/>
            <a:ext cx="1519518" cy="632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X=-5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3733803" y="1335739"/>
            <a:ext cx="1519518" cy="632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X=-4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6118415" y="1308845"/>
            <a:ext cx="1519518" cy="632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X=0</a:t>
            </a:r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4753" y="2295522"/>
            <a:ext cx="2000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124" y="302828"/>
            <a:ext cx="1862979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19565" y="3429000"/>
            <a:ext cx="13239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65777" y="4075300"/>
            <a:ext cx="6477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10408" y="3981171"/>
            <a:ext cx="5524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23370" y="3904971"/>
            <a:ext cx="3238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99097" y="2333622"/>
            <a:ext cx="15906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47576" y="3314700"/>
            <a:ext cx="12096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9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5279" y="3876672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80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5104" y="4379816"/>
            <a:ext cx="10287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81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01573" y="2243138"/>
            <a:ext cx="18669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82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01573" y="3067050"/>
            <a:ext cx="13906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83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80550" y="3629025"/>
            <a:ext cx="1171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84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709149" y="4247871"/>
            <a:ext cx="8286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85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57435" y="4127687"/>
            <a:ext cx="3238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86" name="Picture 1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055598" y="1967750"/>
            <a:ext cx="18669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87" name="Picture 1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55598" y="2853575"/>
            <a:ext cx="13620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88" name="Picture 2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969873" y="3562350"/>
            <a:ext cx="1447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89" name="Picture 2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45743" y="4446774"/>
            <a:ext cx="10572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90" name="Picture 2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712824" y="4433608"/>
            <a:ext cx="981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92" name="Picture 2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72353" y="5561199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93" name="Picture 2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842247" y="5664574"/>
            <a:ext cx="7048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94" name="Picture 2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586323" y="5641881"/>
            <a:ext cx="1200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0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0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1492624" y="578224"/>
            <a:ext cx="9344066" cy="4724925"/>
          </a:xfrm>
        </p:spPr>
        <p:txBody>
          <a:bodyPr/>
          <a:lstStyle/>
          <a:p>
            <a:pPr>
              <a:buNone/>
            </a:pPr>
            <a:r>
              <a:rPr lang="ar-LB" b="1" dirty="0">
                <a:solidFill>
                  <a:srgbClr val="FF0000"/>
                </a:solidFill>
              </a:rPr>
              <a:t>ج. </a:t>
            </a:r>
            <a:r>
              <a:rPr lang="ar-LB" dirty="0">
                <a:solidFill>
                  <a:schemeClr val="tx2">
                    <a:lumMod val="50000"/>
                  </a:schemeClr>
                </a:solidFill>
              </a:rPr>
              <a:t>أي قيمة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ar-LB" dirty="0">
                <a:solidFill>
                  <a:schemeClr val="tx2">
                    <a:lumMod val="50000"/>
                  </a:schemeClr>
                </a:solidFill>
              </a:rPr>
              <a:t> تكون نتيجة تعويضها 1؟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9000" y="1096495"/>
            <a:ext cx="15716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275" y="1943100"/>
            <a:ext cx="16573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9000" y="2933700"/>
            <a:ext cx="14192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מחבר חץ ישר 7"/>
          <p:cNvCxnSpPr/>
          <p:nvPr/>
        </p:nvCxnSpPr>
        <p:spPr>
          <a:xfrm rot="5400000">
            <a:off x="3234021" y="3829192"/>
            <a:ext cx="416857" cy="329172"/>
          </a:xfrm>
          <a:prstGeom prst="straightConnector1">
            <a:avLst/>
          </a:prstGeom>
          <a:ln w="28575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 rot="16200000" flipH="1">
            <a:off x="3751729" y="3852582"/>
            <a:ext cx="416860" cy="282388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לבן מעוגל 13"/>
          <p:cNvSpPr/>
          <p:nvPr/>
        </p:nvSpPr>
        <p:spPr>
          <a:xfrm>
            <a:off x="2904564" y="4242548"/>
            <a:ext cx="453981" cy="5446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2">
                    <a:lumMod val="50000"/>
                  </a:schemeClr>
                </a:solidFill>
              </a:rPr>
              <a:t>1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מלבן מעוגל 15"/>
          <p:cNvSpPr/>
          <p:nvPr/>
        </p:nvSpPr>
        <p:spPr>
          <a:xfrm>
            <a:off x="4101353" y="4255994"/>
            <a:ext cx="669272" cy="5446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2">
                    <a:lumMod val="50000"/>
                  </a:schemeClr>
                </a:solidFill>
              </a:rPr>
              <a:t>(1-)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מלבן מעוגל 20"/>
          <p:cNvSpPr/>
          <p:nvPr/>
        </p:nvSpPr>
        <p:spPr>
          <a:xfrm>
            <a:off x="6345331" y="3771900"/>
            <a:ext cx="938493" cy="3742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X=8</a:t>
            </a:r>
          </a:p>
        </p:txBody>
      </p:sp>
      <p:sp>
        <p:nvSpPr>
          <p:cNvPr id="22" name="מלבן מעוגל 21"/>
          <p:cNvSpPr/>
          <p:nvPr/>
        </p:nvSpPr>
        <p:spPr>
          <a:xfrm>
            <a:off x="8842000" y="3785349"/>
            <a:ext cx="938493" cy="3742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X=0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45331" y="1600200"/>
            <a:ext cx="4491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2400" b="1" u="sng" dirty="0">
                <a:solidFill>
                  <a:schemeClr val="tx2">
                    <a:lumMod val="50000"/>
                  </a:schemeClr>
                </a:solidFill>
              </a:rPr>
              <a:t>نعوض :</a:t>
            </a:r>
            <a:endParaRPr lang="en-US" sz="24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חץ שמאלה 23"/>
          <p:cNvSpPr/>
          <p:nvPr/>
        </p:nvSpPr>
        <p:spPr>
          <a:xfrm>
            <a:off x="10940796" y="16002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084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338387"/>
            <a:ext cx="1400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4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2986087"/>
            <a:ext cx="1362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43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11695" y="2381250"/>
            <a:ext cx="16383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44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485093" y="2986087"/>
            <a:ext cx="1295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1" grpId="0" animBg="1"/>
      <p:bldP spid="22" grpId="0" animBg="1"/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358" y="155448"/>
            <a:ext cx="9802368" cy="720000"/>
          </a:xfrm>
        </p:spPr>
        <p:txBody>
          <a:bodyPr/>
          <a:lstStyle/>
          <a:p>
            <a:pPr algn="r"/>
            <a:r>
              <a:rPr lang="ar-LB" dirty="0"/>
              <a:t>هيا بنا نتذكر: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r-LB" dirty="0"/>
              <a:t>القوى:</a:t>
            </a:r>
            <a:endParaRPr lang="he-IL" dirty="0"/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ar-LB" dirty="0"/>
              <a:t>عملية القوة: هي طريقة مختصره لضرب عوامل متساوية عدة مرات.</a:t>
            </a:r>
          </a:p>
          <a:p>
            <a:pPr>
              <a:buNone/>
            </a:pPr>
            <a:r>
              <a:rPr lang="ar-LB" dirty="0"/>
              <a:t>نكتب قوة بمساعدة تعبير جبري:</a:t>
            </a:r>
          </a:p>
          <a:p>
            <a:pPr>
              <a:buNone/>
            </a:pPr>
            <a:endParaRPr lang="ar-LB" dirty="0"/>
          </a:p>
          <a:p>
            <a:pPr>
              <a:buNone/>
            </a:pPr>
            <a:endParaRPr lang="ar-LB" dirty="0"/>
          </a:p>
          <a:p>
            <a:pPr>
              <a:buNone/>
            </a:pPr>
            <a:endParaRPr lang="ar-LB" dirty="0"/>
          </a:p>
          <a:p>
            <a:pPr>
              <a:buNone/>
            </a:pPr>
            <a:r>
              <a:rPr lang="ar-LB" dirty="0"/>
              <a:t>أساس القوة: هو العامل الذي يكرر نفسه في عملية الضرب</a:t>
            </a:r>
          </a:p>
          <a:p>
            <a:pPr>
              <a:buNone/>
            </a:pPr>
            <a:r>
              <a:rPr lang="ar-LB" dirty="0"/>
              <a:t>أس القوة: هو العدد الذي يدل على عدد المرات التي يكرر أساس القوة </a:t>
            </a:r>
            <a:r>
              <a:rPr lang="ar-LB" dirty="0" err="1"/>
              <a:t>بها</a:t>
            </a:r>
            <a:r>
              <a:rPr lang="ar-LB" dirty="0"/>
              <a:t> نفسه في عملية الضرب.</a:t>
            </a:r>
          </a:p>
          <a:p>
            <a:pPr algn="ctr">
              <a:buNone/>
            </a:pPr>
            <a:endParaRPr lang="he-I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קליק ימיני </a:t>
            </a: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he-I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שכפל שקופית</a:t>
            </a: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או "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Duplicate Slide</a:t>
            </a: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(מחקו ריבוע זה לאחר הקריאה)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פריסה 1</a:t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ותוכלו לגוון ביניהן)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8147" y="2502046"/>
            <a:ext cx="1332877" cy="112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EAA3A837-8AF1-42E0-9016-AA4E6D7B2963}"/>
              </a:ext>
            </a:extLst>
          </p:cNvPr>
          <p:cNvCxnSpPr/>
          <p:nvPr/>
        </p:nvCxnSpPr>
        <p:spPr>
          <a:xfrm rot="10800000" flipV="1">
            <a:off x="5278585" y="2502046"/>
            <a:ext cx="467589" cy="397020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83828" y="2306782"/>
            <a:ext cx="87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dirty="0"/>
              <a:t>أس القوة</a:t>
            </a:r>
            <a:endParaRPr lang="en-US" dirty="0"/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EAA3A837-8AF1-42E0-9016-AA4E6D7B2963}"/>
              </a:ext>
            </a:extLst>
          </p:cNvPr>
          <p:cNvCxnSpPr/>
          <p:nvPr/>
        </p:nvCxnSpPr>
        <p:spPr>
          <a:xfrm>
            <a:off x="3158836" y="3210789"/>
            <a:ext cx="913054" cy="1588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20982" y="3035730"/>
            <a:ext cx="1506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dirty="0"/>
              <a:t>أساس القوة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sz="quarter" idx="10"/>
          </p:nvPr>
        </p:nvSpPr>
        <p:spPr>
          <a:xfrm>
            <a:off x="3260861" y="470647"/>
            <a:ext cx="7885112" cy="4090988"/>
          </a:xfrm>
        </p:spPr>
        <p:txBody>
          <a:bodyPr/>
          <a:lstStyle/>
          <a:p>
            <a:pPr>
              <a:buNone/>
            </a:pPr>
            <a:r>
              <a:rPr lang="ar-LB" sz="3200" b="1" dirty="0">
                <a:solidFill>
                  <a:srgbClr val="FF0000"/>
                </a:solidFill>
              </a:rPr>
              <a:t>د. </a:t>
            </a:r>
            <a:r>
              <a:rPr lang="ar-LB" dirty="0">
                <a:solidFill>
                  <a:schemeClr val="tx2">
                    <a:lumMod val="50000"/>
                  </a:schemeClr>
                </a:solidFill>
              </a:rPr>
              <a:t>هل هنالك عدد أذا عوضناه نحصل على النتيجة (1-)؟ أشرحوا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7490" y="1312490"/>
            <a:ext cx="18383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1727" y="2275635"/>
            <a:ext cx="18192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4833" y="3429000"/>
            <a:ext cx="17526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הסבר ענן 6"/>
          <p:cNvSpPr/>
          <p:nvPr/>
        </p:nvSpPr>
        <p:spPr>
          <a:xfrm>
            <a:off x="6575612" y="1312490"/>
            <a:ext cx="3845859" cy="2116511"/>
          </a:xfrm>
          <a:prstGeom prst="cloudCallout">
            <a:avLst>
              <a:gd name="adj1" fmla="val -85833"/>
              <a:gd name="adj2" fmla="val 7872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400" b="1" dirty="0">
                <a:solidFill>
                  <a:schemeClr val="tx2">
                    <a:lumMod val="50000"/>
                  </a:schemeClr>
                </a:solidFill>
              </a:rPr>
              <a:t>تربيع أي عدد دائماً هو عدد موجب.</a:t>
            </a:r>
          </a:p>
          <a:p>
            <a:pPr algn="ctr"/>
            <a:r>
              <a:rPr lang="ar-LB" sz="2400" b="1" dirty="0">
                <a:solidFill>
                  <a:schemeClr val="tx2">
                    <a:lumMod val="50000"/>
                  </a:schemeClr>
                </a:solidFill>
              </a:rPr>
              <a:t> لا يمكن أن تكون النتيجة سالبه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47191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4"/>
          <p:cNvSpPr txBox="1"/>
          <p:nvPr/>
        </p:nvSpPr>
        <p:spPr>
          <a:xfrm>
            <a:off x="450575" y="3020759"/>
            <a:ext cx="11489634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Times New Roman" panose="02020603050405020304" pitchFamily="18" charset="0"/>
                <a:ea typeface="Varela Round"/>
                <a:cs typeface="Arial" panose="020B0604020202020204" pitchFamily="34" charset="0"/>
                <a:sym typeface="Varela Round"/>
              </a:rPr>
              <a:t>يتم استخدام هذا المنتج أثناء هذا البث وفقًا للبند 27 أ من قانون حقوق الطبع والنشر لعام 2007. إذا كنت تمتلك حقوق أحد المنتجات ، فيمكنك أن تطلب منا التوقف عن استخدام المنتج، وذلك عبر البريد </a:t>
            </a:r>
            <a:r>
              <a: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Times New Roman" panose="02020603050405020304" pitchFamily="18" charset="0"/>
                <a:ea typeface="Varela Round"/>
                <a:cs typeface="Arial" panose="020B0604020202020204" pitchFamily="34" charset="0"/>
                <a:sym typeface="Varela Round"/>
                <a:hlinkClick r:id="rId4"/>
              </a:rPr>
              <a:t>الإلكتروني</a:t>
            </a:r>
            <a:r>
              <a:rPr kumimoji="0" 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Arial"/>
                <a:sym typeface="Varela Round"/>
                <a:hlinkClick r:id="rId4"/>
              </a:rPr>
              <a:t>rights@education.gov.il</a:t>
            </a:r>
            <a:endParaRPr kumimoji="0" lang="ar-SA" sz="2400" b="0" i="0" u="none" strike="noStrike" kern="0" cap="none" spc="0" normalizeH="0" baseline="0" noProof="0" dirty="0">
              <a:ln>
                <a:noFill/>
              </a:ln>
              <a:solidFill>
                <a:srgbClr val="192A72"/>
              </a:solidFill>
              <a:effectLst/>
              <a:uLnTx/>
              <a:uFillTx/>
              <a:latin typeface="Varela Round"/>
              <a:ea typeface="Varela Round"/>
              <a:cs typeface="Arial" panose="020B0604020202020204" pitchFamily="34" charset="0"/>
              <a:sym typeface="Varela Round"/>
            </a:endParaRPr>
          </a:p>
          <a:p>
            <a:pPr marL="89535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2400" b="0" i="0" u="none" strike="noStrike" kern="0" cap="none" spc="0" normalizeH="0" baseline="0" noProof="0" dirty="0">
              <a:ln>
                <a:noFill/>
              </a:ln>
              <a:solidFill>
                <a:srgbClr val="192A72"/>
              </a:solidFill>
              <a:effectLst/>
              <a:uLnTx/>
              <a:uFillTx/>
              <a:latin typeface="Varela Round"/>
              <a:ea typeface="Varela Round"/>
              <a:cs typeface="Arial" panose="020B0604020202020204" pitchFamily="34" charset="0"/>
              <a:sym typeface="Varela Round"/>
            </a:endParaRPr>
          </a:p>
          <a:p>
            <a:pPr marL="89535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0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Arial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Arial"/>
                <a:sym typeface="Varela Round"/>
              </a:rPr>
              <a:t>rights@education.gov.il</a:t>
            </a:r>
          </a:p>
          <a:p>
            <a:pPr marL="89535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192A72"/>
              </a:solidFill>
              <a:effectLst/>
              <a:uLnTx/>
              <a:uFillTx/>
              <a:latin typeface="Varela Round"/>
              <a:ea typeface="Varela Round"/>
              <a:cs typeface="Arial"/>
              <a:sym typeface="Varela Round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0" y="1471918"/>
            <a:ext cx="1219041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Times New Roman" panose="02020603050405020304" pitchFamily="18" charset="0"/>
                <a:ea typeface="Varela Round"/>
                <a:cs typeface="Arial" panose="020B0604020202020204" pitchFamily="34" charset="0"/>
                <a:sym typeface="Varela Round"/>
              </a:rPr>
              <a:t>جميع الحقوق محفوظة لاستعمال المنتج وإيجاد أصحاب الحق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he-IL" sz="2400" b="1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Arial"/>
                <a:sym typeface="Varela Round"/>
              </a:rPr>
              <a:t>שימוש ביצירות מוגנות בזכויות יוצרים ואיתור בעלי זכויות 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Times New Roman" panose="02020603050405020304" pitchFamily="18" charset="0"/>
                <a:ea typeface="Varela Round"/>
                <a:cs typeface="Arial" panose="020B0604020202020204" pitchFamily="34" charset="0"/>
                <a:sym typeface="Varela Round"/>
              </a:rPr>
              <a:t> </a:t>
            </a:r>
            <a:r>
              <a:rPr kumimoji="0" lang="x-none" sz="2400" b="1" i="0" u="none" strike="noStrike" kern="0" cap="none" spc="0" normalizeH="0" baseline="0" noProof="0" dirty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/>
                <a:ea typeface="Varela Round"/>
                <a:cs typeface="Arial"/>
                <a:sym typeface="Varela Round"/>
              </a:rPr>
              <a:t>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912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D738C25-260D-4E3F-A8F2-64DD5B257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2950" y="270164"/>
            <a:ext cx="11161453" cy="4249471"/>
          </a:xfrm>
        </p:spPr>
        <p:txBody>
          <a:bodyPr/>
          <a:lstStyle/>
          <a:p>
            <a:pPr>
              <a:buNone/>
            </a:pPr>
            <a:r>
              <a:rPr lang="ar-LB" b="1" u="sng" dirty="0"/>
              <a:t>بكتابه جبرية:</a:t>
            </a:r>
          </a:p>
          <a:p>
            <a:pPr>
              <a:buNone/>
            </a:pPr>
            <a:r>
              <a:rPr lang="en-US" dirty="0"/>
              <a:t>a </a:t>
            </a:r>
            <a:r>
              <a:rPr lang="ar-LB" dirty="0"/>
              <a:t> للقوة </a:t>
            </a:r>
            <a:r>
              <a:rPr lang="en-US" dirty="0"/>
              <a:t>n </a:t>
            </a:r>
            <a:r>
              <a:rPr lang="ar-LB" dirty="0"/>
              <a:t>:  </a:t>
            </a:r>
          </a:p>
          <a:p>
            <a:pPr>
              <a:buNone/>
            </a:pPr>
            <a:endParaRPr lang="ar-LB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ar-LB" b="1" u="sng" dirty="0"/>
              <a:t>هيا بنا نتمرن:</a:t>
            </a:r>
          </a:p>
          <a:p>
            <a:pPr>
              <a:buNone/>
            </a:pPr>
            <a:endParaRPr lang="ar-LB" b="1" u="sng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קליק ימיני </a:t>
            </a: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he-I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שכפל שקופית</a:t>
            </a: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או "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Duplicate Slide</a:t>
            </a: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(מחקו ריבוע זה לאחר הקריאה)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פריסה 2</a:t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ותוכלו לגוון ביניהן)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3283" y="962586"/>
            <a:ext cx="3415744" cy="89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7056" y="1057033"/>
            <a:ext cx="20764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39990" y="1861466"/>
            <a:ext cx="990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742950" cy="342900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2524" y="2646976"/>
            <a:ext cx="768226" cy="48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32326" y="2646976"/>
            <a:ext cx="1875126" cy="48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06849" y="2372028"/>
            <a:ext cx="905741" cy="75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87934" y="2419653"/>
            <a:ext cx="593147" cy="7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19206" y="2372028"/>
            <a:ext cx="720435" cy="76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303" y="3416898"/>
            <a:ext cx="10477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89406" y="3500026"/>
            <a:ext cx="30384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969447" y="3468853"/>
            <a:ext cx="5429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75676" y="3454566"/>
            <a:ext cx="9715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231638" y="3465389"/>
            <a:ext cx="11144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346063" y="3500026"/>
            <a:ext cx="20097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0324665" y="3493098"/>
            <a:ext cx="752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379420" y="4401438"/>
            <a:ext cx="847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247226" y="4370265"/>
            <a:ext cx="11715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363815" y="4401438"/>
            <a:ext cx="173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0006443" y="4380656"/>
            <a:ext cx="657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92303" y="4383687"/>
            <a:ext cx="10477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840053" y="4284540"/>
            <a:ext cx="24384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235593" y="4371564"/>
            <a:ext cx="54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9541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417203"/>
          </a:xfrm>
        </p:spPr>
        <p:txBody>
          <a:bodyPr/>
          <a:lstStyle/>
          <a:p>
            <a:r>
              <a:rPr lang="ar-LB" dirty="0"/>
              <a:t>إذا كان أساس القوة عدد موجب، الجواب يكون عدد موجب.</a:t>
            </a:r>
          </a:p>
          <a:p>
            <a:r>
              <a:rPr lang="ar-LB" dirty="0"/>
              <a:t>إذا كان أساس القوة عدد سالب: </a:t>
            </a:r>
            <a:endParaRPr lang="en-US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1874520" y="155448"/>
            <a:ext cx="9802206" cy="720000"/>
          </a:xfrm>
        </p:spPr>
        <p:txBody>
          <a:bodyPr/>
          <a:lstStyle/>
          <a:p>
            <a:pPr algn="r"/>
            <a:r>
              <a:rPr lang="ar-LB" dirty="0"/>
              <a:t>من التمارين نستنتج: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85" y="3523006"/>
            <a:ext cx="23717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7460" y="998859"/>
            <a:ext cx="2457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EAA3A837-8AF1-42E0-9016-AA4E6D7B2963}"/>
              </a:ext>
            </a:extLst>
          </p:cNvPr>
          <p:cNvCxnSpPr/>
          <p:nvPr/>
        </p:nvCxnSpPr>
        <p:spPr>
          <a:xfrm rot="5400000">
            <a:off x="7826729" y="2108423"/>
            <a:ext cx="896973" cy="292198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EAA3A837-8AF1-42E0-9016-AA4E6D7B2963}"/>
              </a:ext>
            </a:extLst>
          </p:cNvPr>
          <p:cNvCxnSpPr/>
          <p:nvPr/>
        </p:nvCxnSpPr>
        <p:spPr>
          <a:xfrm rot="10800000" flipV="1">
            <a:off x="5579305" y="1805243"/>
            <a:ext cx="2841217" cy="897766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86479" y="2723110"/>
            <a:ext cx="1024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dirty="0"/>
              <a:t>قوة زوجية</a:t>
            </a:r>
            <a:endParaRPr lang="en-US" dirty="0"/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EAA3A837-8AF1-42E0-9016-AA4E6D7B2963}"/>
              </a:ext>
            </a:extLst>
          </p:cNvPr>
          <p:cNvCxnSpPr/>
          <p:nvPr/>
        </p:nvCxnSpPr>
        <p:spPr>
          <a:xfrm rot="5400000">
            <a:off x="7835097" y="3476090"/>
            <a:ext cx="626624" cy="1588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06421" y="3894970"/>
            <a:ext cx="126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dirty="0"/>
              <a:t>الجواب موجب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54372" y="2703009"/>
            <a:ext cx="1024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dirty="0"/>
              <a:t>قوة فردية</a:t>
            </a:r>
            <a:endParaRPr lang="en-US" dirty="0"/>
          </a:p>
        </p:txBody>
      </p: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EAA3A837-8AF1-42E0-9016-AA4E6D7B2963}"/>
              </a:ext>
            </a:extLst>
          </p:cNvPr>
          <p:cNvCxnSpPr/>
          <p:nvPr/>
        </p:nvCxnSpPr>
        <p:spPr>
          <a:xfrm rot="5400000">
            <a:off x="4820602" y="3415802"/>
            <a:ext cx="626624" cy="1588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94084" y="3804538"/>
            <a:ext cx="1266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dirty="0"/>
              <a:t>الجواب سالب</a:t>
            </a:r>
            <a:endParaRPr lang="en-US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5715" y="4153775"/>
            <a:ext cx="3390802" cy="51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3749" y="4224110"/>
            <a:ext cx="3951928" cy="55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5" grpId="0"/>
      <p:bldP spid="19" grpId="0"/>
      <p:bldP spid="20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AE75ED-AA8B-4A33-A28F-0A9982630A9E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קליק ימיני </a:t>
            </a: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he-I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שכפל שקופית</a:t>
            </a: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או "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Duplicate Slide</a:t>
            </a: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(מחקו ריבוע זה לאחר הקריאה)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3D0EF2-D682-4EA2-BF58-1A1C04EAB44D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פריסה 4</a:t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ותוכלו לגוון ביניהן)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BD738C25-260D-4E3F-A8F2-64DD5B2579FB}"/>
              </a:ext>
            </a:extLst>
          </p:cNvPr>
          <p:cNvSpPr txBox="1">
            <a:spLocks/>
          </p:cNvSpPr>
          <p:nvPr/>
        </p:nvSpPr>
        <p:spPr>
          <a:xfrm>
            <a:off x="335395" y="492369"/>
            <a:ext cx="10779413" cy="458208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268288" marR="0" lvl="0" indent="-268288" algn="r" defTabSz="914491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LB" sz="32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انتبه:  </a:t>
            </a:r>
            <a:endParaRPr kumimoji="0" lang="he-IL" sz="32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76559" y="1299487"/>
            <a:ext cx="123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9521" y="1247533"/>
            <a:ext cx="2752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7562" y="2371049"/>
            <a:ext cx="3810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0300" y="1142324"/>
            <a:ext cx="31813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806223" y="4303574"/>
            <a:ext cx="13811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26127" y="4865549"/>
            <a:ext cx="19907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0779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LB" sz="3600" dirty="0"/>
              <a:t>مهم جداً أن نتذكر:</a:t>
            </a:r>
            <a:br>
              <a:rPr lang="ar-LB" sz="3600" dirty="0"/>
            </a:br>
            <a:r>
              <a:rPr lang="ar-LB" sz="3600" dirty="0"/>
              <a:t>ترتيب العمليات الحسابية مع قوى</a:t>
            </a:r>
            <a:endParaRPr lang="en-US" sz="3600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872" y="1312768"/>
            <a:ext cx="2049932" cy="60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5143" y="1366556"/>
            <a:ext cx="2100213" cy="60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5356" y="1377566"/>
            <a:ext cx="1570594" cy="5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6575" y="1312768"/>
            <a:ext cx="1270959" cy="66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19349" y="1272427"/>
            <a:ext cx="837240" cy="7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0258" y="1148889"/>
            <a:ext cx="640977" cy="94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872" y="2221249"/>
            <a:ext cx="1837809" cy="86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2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02681" y="2297766"/>
            <a:ext cx="1800802" cy="81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30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03483" y="2297766"/>
            <a:ext cx="1310948" cy="90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31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14430" y="2297766"/>
            <a:ext cx="436155" cy="90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32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87670" y="2248143"/>
            <a:ext cx="804022" cy="75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33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3629" y="3429000"/>
            <a:ext cx="17811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34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55143" y="3489512"/>
            <a:ext cx="17335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35" name="Picture 1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457155" y="3533775"/>
            <a:ext cx="10572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36" name="Picture 16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636260" y="3590925"/>
            <a:ext cx="6286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37" name="Picture 1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31882" y="3590083"/>
            <a:ext cx="3619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38" name="Picture 1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78718" y="4753256"/>
            <a:ext cx="18764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39" name="Picture 19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778968" y="4753256"/>
            <a:ext cx="16097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40" name="Picture 20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569460" y="4858031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41" name="Picture 21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753100" y="4858031"/>
            <a:ext cx="685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42" name="Picture 22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541432" y="5019956"/>
            <a:ext cx="304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הסבר ענן 23"/>
          <p:cNvSpPr/>
          <p:nvPr/>
        </p:nvSpPr>
        <p:spPr>
          <a:xfrm>
            <a:off x="9412941" y="1559860"/>
            <a:ext cx="2433918" cy="1277470"/>
          </a:xfrm>
          <a:prstGeom prst="cloudCallout">
            <a:avLst>
              <a:gd name="adj1" fmla="val -65032"/>
              <a:gd name="adj2" fmla="val 8565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>
                <a:solidFill>
                  <a:schemeClr val="tx2">
                    <a:lumMod val="50000"/>
                  </a:schemeClr>
                </a:solidFill>
              </a:rPr>
              <a:t>عملية الرفع للقوة تسبق عملية الضرب والقسمة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15216</TotalTime>
  <Words>1423</Words>
  <Application>Microsoft Office PowerPoint</Application>
  <PresentationFormat>מסך רחב</PresentationFormat>
  <Paragraphs>288</Paragraphs>
  <Slides>51</Slides>
  <Notes>6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51</vt:i4>
      </vt:variant>
    </vt:vector>
  </HeadingPairs>
  <TitlesOfParts>
    <vt:vector size="57" baseType="lpstr">
      <vt:lpstr>Arial</vt:lpstr>
      <vt:lpstr>Calibri</vt:lpstr>
      <vt:lpstr>Times New Roman</vt:lpstr>
      <vt:lpstr>Varela Round</vt:lpstr>
      <vt:lpstr>ערכת נושא Office</vt:lpstr>
      <vt:lpstr>Equation</vt:lpstr>
      <vt:lpstr>מערכת שידורים לאומית</vt:lpstr>
      <vt:lpstr>قوانين القوى</vt:lpstr>
      <vt:lpstr>ماذا سنتعلم اليوم</vt:lpstr>
      <vt:lpstr>( القوى )</vt:lpstr>
      <vt:lpstr>هيا بنا نتذكر:</vt:lpstr>
      <vt:lpstr>מצגת של PowerPoint‏</vt:lpstr>
      <vt:lpstr>من التمارين نستنتج:</vt:lpstr>
      <vt:lpstr>מצגת של PowerPoint‏</vt:lpstr>
      <vt:lpstr>مهم جداً أن نتذكر: ترتيب العمليات الحسابية مع قوى</vt:lpstr>
      <vt:lpstr>قوانين القوى – أساسات متساوية</vt:lpstr>
      <vt:lpstr>هيا بنا نتمرن: تمرين 1: أكتبوا بواسطة كتابة قوى.</vt:lpstr>
      <vt:lpstr>تمرين 1: بسطوا قدر المستطاع.</vt:lpstr>
      <vt:lpstr>تمرين 1: بسطوا قدر المستطاع.</vt:lpstr>
      <vt:lpstr>  مهمة: </vt:lpstr>
      <vt:lpstr>من هنا نستنتج:</vt:lpstr>
      <vt:lpstr>هيا بنا نتمرن: تمرين 1:</vt:lpstr>
      <vt:lpstr>تمرين 1: أكتبوا التعابير التالية بصورة قوى بواسطة استعمال قوانين القوى التي تعلمتموها</vt:lpstr>
      <vt:lpstr>حل التمارين الآتية:</vt:lpstr>
      <vt:lpstr>تمرين:</vt:lpstr>
      <vt:lpstr>تمرين:</vt:lpstr>
      <vt:lpstr>تمرين:</vt:lpstr>
      <vt:lpstr>مهمة:</vt:lpstr>
      <vt:lpstr>מצגת של PowerPoint‏</vt:lpstr>
      <vt:lpstr>هيا بنا نتمرن:</vt:lpstr>
      <vt:lpstr>بسطوا:</vt:lpstr>
      <vt:lpstr>اكتبوا بواسطة قوة لعدد أولي: </vt:lpstr>
      <vt:lpstr>احسبوا: </vt:lpstr>
      <vt:lpstr>قوانين القوى – أسس متساوية</vt:lpstr>
      <vt:lpstr>من هنا نستنتج:</vt:lpstr>
      <vt:lpstr>هيا بنا نتمرن:</vt:lpstr>
      <vt:lpstr>מצגת של PowerPoint‏</vt:lpstr>
      <vt:lpstr>מצגת של PowerPoint‏</vt:lpstr>
      <vt:lpstr>מצגת של PowerPoint‏</vt:lpstr>
      <vt:lpstr>قوانين القوى – قوى مع أس صحيح سالب</vt:lpstr>
      <vt:lpstr>هيا بنا نتمرن:</vt:lpstr>
      <vt:lpstr>מצגת של PowerPoint‏</vt:lpstr>
      <vt:lpstr>מצגת של PowerPoint‏</vt:lpstr>
      <vt:lpstr>بسطوا و أكتبوا الإجابة بكتابة القوى (a≠0).</vt:lpstr>
      <vt:lpstr>انسخوا في دفاتركم وأكملوا الناقص كي تحصلوا على ادعاء صحيح.</vt:lpstr>
      <vt:lpstr>تعالوا نجمل قوانين القوى:</vt:lpstr>
      <vt:lpstr>استعمال لكل قوانين القوى</vt:lpstr>
      <vt:lpstr>تمرين 2:</vt:lpstr>
      <vt:lpstr>מצגת של PowerPoint‏</vt:lpstr>
      <vt:lpstr>تمرين 3: أحسبوا التمارين التالية.</vt:lpstr>
      <vt:lpstr>تمرين 4 : معطى العددان a و bالموجودين على محور الأعداد.</vt:lpstr>
      <vt:lpstr>تمرين 5: ضع أشارة ˂، = أو ˃ في كل بند.</vt:lpstr>
      <vt:lpstr>تمرين 6: 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Kaldaron</cp:lastModifiedBy>
  <cp:revision>203</cp:revision>
  <dcterms:created xsi:type="dcterms:W3CDTF">2020-03-15T19:13:03Z</dcterms:created>
  <dcterms:modified xsi:type="dcterms:W3CDTF">2020-07-28T07:14:58Z</dcterms:modified>
</cp:coreProperties>
</file>