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72" r:id="rId7"/>
    <p:sldId id="278" r:id="rId8"/>
    <p:sldId id="279" r:id="rId9"/>
    <p:sldId id="280" r:id="rId10"/>
    <p:sldId id="281" r:id="rId11"/>
    <p:sldId id="282" r:id="rId12"/>
    <p:sldId id="273" r:id="rId13"/>
    <p:sldId id="274" r:id="rId14"/>
    <p:sldId id="275" r:id="rId15"/>
    <p:sldId id="277" r:id="rId16"/>
    <p:sldId id="261" r:id="rId17"/>
    <p:sldId id="262" r:id="rId18"/>
    <p:sldId id="263" r:id="rId19"/>
    <p:sldId id="264" r:id="rId20"/>
    <p:sldId id="265" r:id="rId21"/>
    <p:sldId id="283" r:id="rId22"/>
    <p:sldId id="284" r:id="rId23"/>
    <p:sldId id="266" r:id="rId24"/>
    <p:sldId id="267" r:id="rId25"/>
    <p:sldId id="285" r:id="rId26"/>
    <p:sldId id="268" r:id="rId27"/>
    <p:sldId id="269" r:id="rId28"/>
    <p:sldId id="286" r:id="rId29"/>
    <p:sldId id="270" r:id="rId30"/>
    <p:sldId id="271" r:id="rId31"/>
  </p:sldIdLst>
  <p:sldSz cx="12192000" cy="6858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Varela Round" panose="00000500000000000000" pitchFamily="2" charset="-79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535B4A2-F9DB-4A61-B9E8-CDC7B51368B6}">
  <a:tblStyle styleId="{6535B4A2-F9DB-4A61-B9E8-CDC7B51368B6}" styleName="Table_0">
    <a:wholeTbl>
      <a:tcTxStyle b="off" i="off">
        <a:font>
          <a:latin typeface="Varela Round"/>
          <a:ea typeface="Varela Round"/>
          <a:cs typeface="Varela Round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066" y="58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5132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1378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3549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0850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0089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860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6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w-IL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7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w-IL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8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w-IL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p9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w-IL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p1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w-IL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1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w-IL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99273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1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w-IL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45142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1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w-IL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1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w-IL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65841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p13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w-IL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14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w-IL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51821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0970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5702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8010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980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" y="2895892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40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sz="28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ק חדש">
  <p:cSld name="פרק חדש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"/>
          <p:cNvSpPr txBox="1">
            <a:spLocks noGrp="1"/>
          </p:cNvSpPr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1"/>
          </p:nvPr>
        </p:nvSpPr>
        <p:spPr>
          <a:xfrm>
            <a:off x="1" y="2918493"/>
            <a:ext cx="12192000" cy="64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  <a:defRPr sz="32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6" name="Google Shape;46;p5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515274" y="1195757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" name="Google Shape;56;p7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7" name="Google Shape;57;p7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  <a:defRPr sz="2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1" name="Google Shape;61;p8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2" name="Google Shape;62;p8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  <a:defRPr sz="4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>
            <a:spLocks noGrp="1"/>
          </p:cNvSpPr>
          <p:nvPr>
            <p:ph type="ctrTitle"/>
          </p:nvPr>
        </p:nvSpPr>
        <p:spPr>
          <a:xfrm>
            <a:off x="1" y="2693893"/>
            <a:ext cx="12192000" cy="147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/>
              <a:t>מערכת שידורים לאומית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dirty="0"/>
              <a:t>הקצאה סטטית</a:t>
            </a:r>
            <a:r>
              <a:rPr lang="he-IL" dirty="0"/>
              <a:t>.</a:t>
            </a:r>
            <a:r>
              <a:rPr lang="iw-IL" dirty="0"/>
              <a:t>  </a:t>
            </a:r>
            <a:endParaRPr dirty="0"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/>
              <a:t> </a:t>
            </a:r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2"/>
          </p:nvPr>
        </p:nvSpPr>
        <p:spPr>
          <a:xfrm>
            <a:off x="191386" y="1725459"/>
            <a:ext cx="9668539" cy="4919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92148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he-IL" dirty="0"/>
              <a:t>ייצוג מערך בזיכרון. </a:t>
            </a:r>
          </a:p>
          <a:p>
            <a:pPr marL="592148" indent="-342900" algn="l" rtl="0">
              <a:lnSpc>
                <a:spcPct val="150000"/>
              </a:lnSpc>
            </a:pPr>
            <a:r>
              <a:rPr lang="he-IL" dirty="0"/>
              <a:t> </a:t>
            </a:r>
            <a:r>
              <a:rPr lang="en-US" dirty="0" err="1"/>
              <a:t>int</a:t>
            </a:r>
            <a:r>
              <a:rPr lang="en-US" dirty="0"/>
              <a:t>[] array= new </a:t>
            </a:r>
            <a:r>
              <a:rPr lang="en-US" dirty="0" err="1"/>
              <a:t>int</a:t>
            </a:r>
            <a:r>
              <a:rPr lang="en-US" dirty="0"/>
              <a:t>[4]; </a:t>
            </a:r>
          </a:p>
          <a:p>
            <a:pPr marL="592148" indent="-342900" algn="l" rtl="0">
              <a:lnSpc>
                <a:spcPct val="150000"/>
              </a:lnSpc>
            </a:pPr>
            <a:r>
              <a:rPr lang="en-US" dirty="0"/>
              <a:t>For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=20;i&lt; 24;i++)    array[i-20]=</a:t>
            </a:r>
            <a:r>
              <a:rPr lang="en-US" dirty="0" err="1"/>
              <a:t>i</a:t>
            </a:r>
            <a:r>
              <a:rPr lang="en-US" dirty="0"/>
              <a:t>;</a:t>
            </a:r>
          </a:p>
          <a:p>
            <a:pPr marL="592148" indent="-342900" algn="l" rtl="0">
              <a:lnSpc>
                <a:spcPct val="150000"/>
              </a:lnSpc>
            </a:pPr>
            <a:endParaRPr lang="en-US" dirty="0"/>
          </a:p>
          <a:p>
            <a:pPr marL="592148" indent="-342900" algn="l" rtl="0">
              <a:lnSpc>
                <a:spcPct val="150000"/>
              </a:lnSpc>
            </a:pPr>
            <a:endParaRPr lang="en-US" dirty="0"/>
          </a:p>
          <a:p>
            <a:pPr marL="592148" indent="-342900" algn="l" rtl="0">
              <a:lnSpc>
                <a:spcPct val="150000"/>
              </a:lnSpc>
            </a:pPr>
            <a:endParaRPr lang="en-US" dirty="0"/>
          </a:p>
          <a:p>
            <a:pPr marL="592148" indent="-342900" algn="l" rtl="0">
              <a:lnSpc>
                <a:spcPct val="150000"/>
              </a:lnSpc>
            </a:pPr>
            <a:r>
              <a:rPr lang="en-US" dirty="0"/>
              <a:t>                         </a:t>
            </a:r>
            <a:r>
              <a:rPr lang="en-US" sz="1400" dirty="0" err="1"/>
              <a:t>i</a:t>
            </a:r>
            <a:r>
              <a:rPr lang="en-US" sz="1400" dirty="0"/>
              <a:t>=20   array[20-20]=20;</a:t>
            </a:r>
          </a:p>
          <a:p>
            <a:pPr marL="592148" indent="-342900" algn="l" rtl="0">
              <a:lnSpc>
                <a:spcPct val="150000"/>
              </a:lnSpc>
            </a:pPr>
            <a:r>
              <a:rPr lang="en-US" sz="1400" dirty="0"/>
              <a:t>                                           </a:t>
            </a:r>
            <a:r>
              <a:rPr lang="en-US" sz="1400" dirty="0" err="1"/>
              <a:t>i</a:t>
            </a:r>
            <a:r>
              <a:rPr lang="en-US" sz="1400" dirty="0"/>
              <a:t>=21   array[21-20]=21;</a:t>
            </a:r>
          </a:p>
          <a:p>
            <a:pPr marL="592148" indent="-342900" algn="l" rtl="0">
              <a:lnSpc>
                <a:spcPct val="150000"/>
              </a:lnSpc>
            </a:pPr>
            <a:r>
              <a:rPr lang="en-US" sz="1400" dirty="0"/>
              <a:t>                                           </a:t>
            </a:r>
            <a:r>
              <a:rPr lang="en-US" sz="1400" dirty="0" err="1"/>
              <a:t>i</a:t>
            </a:r>
            <a:r>
              <a:rPr lang="en-US" sz="1400" dirty="0"/>
              <a:t>=22   array[22-20]=22;</a:t>
            </a:r>
          </a:p>
          <a:p>
            <a:pPr marL="592148" indent="-342900" algn="l" rtl="0">
              <a:lnSpc>
                <a:spcPct val="150000"/>
              </a:lnSpc>
            </a:pPr>
            <a:endParaRPr lang="en-US" sz="1400" dirty="0"/>
          </a:p>
          <a:p>
            <a:pPr marL="592148" indent="-342900" algn="l" rtl="0">
              <a:lnSpc>
                <a:spcPct val="150000"/>
              </a:lnSpc>
            </a:pPr>
            <a:endParaRPr lang="en-US" sz="1800" dirty="0"/>
          </a:p>
          <a:p>
            <a:pPr marL="592148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endParaRPr lang="en-US" dirty="0"/>
          </a:p>
          <a:p>
            <a:pPr marL="592148" indent="-342900" algn="l" rtl="0">
              <a:lnSpc>
                <a:spcPct val="150000"/>
              </a:lnSpc>
            </a:pPr>
            <a:endParaRPr lang="en-US" dirty="0"/>
          </a:p>
          <a:p>
            <a:pPr marL="592148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endParaRPr dirty="0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9053DDCE-24D9-4FED-87F9-990EEFA06D96}"/>
              </a:ext>
            </a:extLst>
          </p:cNvPr>
          <p:cNvSpPr/>
          <p:nvPr/>
        </p:nvSpPr>
        <p:spPr>
          <a:xfrm>
            <a:off x="923453" y="3621386"/>
            <a:ext cx="600364" cy="3077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4" name="מחבר חץ ישר 3">
            <a:extLst>
              <a:ext uri="{FF2B5EF4-FFF2-40B4-BE49-F238E27FC236}">
                <a16:creationId xmlns:a16="http://schemas.microsoft.com/office/drawing/2014/main" id="{62112465-CDB8-4E35-B339-49E32FBCF02B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1523817" y="3775275"/>
            <a:ext cx="690411" cy="124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מלבן 4">
            <a:extLst>
              <a:ext uri="{FF2B5EF4-FFF2-40B4-BE49-F238E27FC236}">
                <a16:creationId xmlns:a16="http://schemas.microsoft.com/office/drawing/2014/main" id="{A66CFF4D-150D-48CC-A92E-449BC1873BD7}"/>
              </a:ext>
            </a:extLst>
          </p:cNvPr>
          <p:cNvSpPr/>
          <p:nvPr/>
        </p:nvSpPr>
        <p:spPr>
          <a:xfrm>
            <a:off x="2253673" y="3429000"/>
            <a:ext cx="5375563" cy="124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FFC90F-B8A0-4024-A06E-4A81B71ED5D3}"/>
              </a:ext>
            </a:extLst>
          </p:cNvPr>
          <p:cNvSpPr txBox="1"/>
          <p:nvPr/>
        </p:nvSpPr>
        <p:spPr>
          <a:xfrm>
            <a:off x="912664" y="3633606"/>
            <a:ext cx="60036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array</a:t>
            </a:r>
            <a:endParaRPr lang="he-IL" dirty="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26DD52D8-47F1-482A-A6E6-317E81A30DDF}"/>
              </a:ext>
            </a:extLst>
          </p:cNvPr>
          <p:cNvSpPr/>
          <p:nvPr/>
        </p:nvSpPr>
        <p:spPr>
          <a:xfrm>
            <a:off x="2540000" y="4276436"/>
            <a:ext cx="517236" cy="2770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754CCF2F-137F-447F-A308-0F0C0EAC5AA4}"/>
              </a:ext>
            </a:extLst>
          </p:cNvPr>
          <p:cNvSpPr/>
          <p:nvPr/>
        </p:nvSpPr>
        <p:spPr>
          <a:xfrm>
            <a:off x="2650942" y="3741546"/>
            <a:ext cx="1776202" cy="2770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DC723F5E-71B5-400B-AA9D-A46A0C67396B}"/>
              </a:ext>
            </a:extLst>
          </p:cNvPr>
          <p:cNvCxnSpPr/>
          <p:nvPr/>
        </p:nvCxnSpPr>
        <p:spPr>
          <a:xfrm>
            <a:off x="3060163" y="3730028"/>
            <a:ext cx="0" cy="2770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843B8B11-DA62-4B58-BFD1-54AF05AEC136}"/>
              </a:ext>
            </a:extLst>
          </p:cNvPr>
          <p:cNvCxnSpPr/>
          <p:nvPr/>
        </p:nvCxnSpPr>
        <p:spPr>
          <a:xfrm>
            <a:off x="3452623" y="3741546"/>
            <a:ext cx="0" cy="2770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22933721-D79E-4A2A-83F1-2224FC6A739E}"/>
              </a:ext>
            </a:extLst>
          </p:cNvPr>
          <p:cNvSpPr txBox="1"/>
          <p:nvPr/>
        </p:nvSpPr>
        <p:spPr>
          <a:xfrm>
            <a:off x="2487593" y="4018208"/>
            <a:ext cx="69272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length</a:t>
            </a:r>
            <a:endParaRPr lang="he-IL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4B7A174-2AE6-4752-ACA5-B6851C2FA181}"/>
              </a:ext>
            </a:extLst>
          </p:cNvPr>
          <p:cNvSpPr txBox="1"/>
          <p:nvPr/>
        </p:nvSpPr>
        <p:spPr>
          <a:xfrm>
            <a:off x="2650943" y="3498183"/>
            <a:ext cx="20309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0</a:t>
            </a:r>
            <a:endParaRPr lang="he-IL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938FCB8-04D1-451F-B4C5-473EB6E1DC8C}"/>
              </a:ext>
            </a:extLst>
          </p:cNvPr>
          <p:cNvSpPr txBox="1"/>
          <p:nvPr/>
        </p:nvSpPr>
        <p:spPr>
          <a:xfrm>
            <a:off x="3024855" y="3479718"/>
            <a:ext cx="20309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</a:t>
            </a:r>
            <a:endParaRPr lang="he-IL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C6D0C8B-2FAB-408A-A30B-1E634463E9F1}"/>
              </a:ext>
            </a:extLst>
          </p:cNvPr>
          <p:cNvSpPr txBox="1"/>
          <p:nvPr/>
        </p:nvSpPr>
        <p:spPr>
          <a:xfrm>
            <a:off x="3538921" y="3481997"/>
            <a:ext cx="20309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</a:t>
            </a:r>
            <a:endParaRPr lang="he-IL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31B7DDB-CB44-4974-BF4A-446805EB783C}"/>
              </a:ext>
            </a:extLst>
          </p:cNvPr>
          <p:cNvSpPr txBox="1"/>
          <p:nvPr/>
        </p:nvSpPr>
        <p:spPr>
          <a:xfrm>
            <a:off x="4052987" y="3494210"/>
            <a:ext cx="21047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3</a:t>
            </a:r>
            <a:endParaRPr lang="he-IL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B250EC5-3546-4BB1-B5BD-05CE60F0BC67}"/>
              </a:ext>
            </a:extLst>
          </p:cNvPr>
          <p:cNvSpPr txBox="1"/>
          <p:nvPr/>
        </p:nvSpPr>
        <p:spPr>
          <a:xfrm>
            <a:off x="2618562" y="4257884"/>
            <a:ext cx="40629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4</a:t>
            </a:r>
            <a:endParaRPr lang="he-IL" dirty="0"/>
          </a:p>
        </p:txBody>
      </p:sp>
      <p:cxnSp>
        <p:nvCxnSpPr>
          <p:cNvPr id="48" name="מחבר ישר 47">
            <a:extLst>
              <a:ext uri="{FF2B5EF4-FFF2-40B4-BE49-F238E27FC236}">
                <a16:creationId xmlns:a16="http://schemas.microsoft.com/office/drawing/2014/main" id="{282725EC-2022-49E3-91B4-219B0B26E679}"/>
              </a:ext>
            </a:extLst>
          </p:cNvPr>
          <p:cNvCxnSpPr/>
          <p:nvPr/>
        </p:nvCxnSpPr>
        <p:spPr>
          <a:xfrm>
            <a:off x="3946405" y="3749732"/>
            <a:ext cx="0" cy="2770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5B1AD8D-A977-47A9-8426-1C2FA1519668}"/>
              </a:ext>
            </a:extLst>
          </p:cNvPr>
          <p:cNvSpPr txBox="1"/>
          <p:nvPr/>
        </p:nvSpPr>
        <p:spPr>
          <a:xfrm>
            <a:off x="2680257" y="3739731"/>
            <a:ext cx="383438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20</a:t>
            </a:r>
            <a:endParaRPr lang="he-IL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647506-68BE-4128-99E6-2740C5E3936D}"/>
              </a:ext>
            </a:extLst>
          </p:cNvPr>
          <p:cNvSpPr txBox="1"/>
          <p:nvPr/>
        </p:nvSpPr>
        <p:spPr>
          <a:xfrm>
            <a:off x="3059588" y="3747378"/>
            <a:ext cx="383438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21</a:t>
            </a:r>
            <a:endParaRPr lang="he-IL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CCEBC4-CCBC-4FBC-A62C-6E0EC9DA4277}"/>
              </a:ext>
            </a:extLst>
          </p:cNvPr>
          <p:cNvSpPr txBox="1"/>
          <p:nvPr/>
        </p:nvSpPr>
        <p:spPr>
          <a:xfrm>
            <a:off x="3521952" y="3726202"/>
            <a:ext cx="383438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22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89251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dirty="0"/>
              <a:t>הקצאה סטטית</a:t>
            </a:r>
            <a:r>
              <a:rPr lang="he-IL" dirty="0"/>
              <a:t>.</a:t>
            </a:r>
            <a:r>
              <a:rPr lang="iw-IL" dirty="0"/>
              <a:t>  </a:t>
            </a:r>
            <a:endParaRPr dirty="0"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/>
              <a:t> </a:t>
            </a:r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2"/>
          </p:nvPr>
        </p:nvSpPr>
        <p:spPr>
          <a:xfrm>
            <a:off x="191386" y="1725459"/>
            <a:ext cx="9668539" cy="4919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92148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he-IL" dirty="0"/>
              <a:t>ייצוג מערך בזיכרון. </a:t>
            </a:r>
          </a:p>
          <a:p>
            <a:pPr marL="592148" indent="-342900" algn="l" rtl="0">
              <a:lnSpc>
                <a:spcPct val="150000"/>
              </a:lnSpc>
            </a:pPr>
            <a:r>
              <a:rPr lang="he-IL" dirty="0"/>
              <a:t> </a:t>
            </a:r>
            <a:r>
              <a:rPr lang="en-US" dirty="0" err="1"/>
              <a:t>int</a:t>
            </a:r>
            <a:r>
              <a:rPr lang="en-US" dirty="0"/>
              <a:t>[] array= new </a:t>
            </a:r>
            <a:r>
              <a:rPr lang="en-US" dirty="0" err="1"/>
              <a:t>int</a:t>
            </a:r>
            <a:r>
              <a:rPr lang="en-US" dirty="0"/>
              <a:t>[4]; </a:t>
            </a:r>
          </a:p>
          <a:p>
            <a:pPr marL="592148" indent="-342900" algn="l" rtl="0">
              <a:lnSpc>
                <a:spcPct val="150000"/>
              </a:lnSpc>
            </a:pPr>
            <a:r>
              <a:rPr lang="en-US" dirty="0"/>
              <a:t>For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=20;i&lt; 24;i++)    array[i-20]=</a:t>
            </a:r>
            <a:r>
              <a:rPr lang="en-US" dirty="0" err="1"/>
              <a:t>i</a:t>
            </a:r>
            <a:r>
              <a:rPr lang="en-US" dirty="0"/>
              <a:t>;</a:t>
            </a:r>
          </a:p>
          <a:p>
            <a:pPr marL="592148" indent="-342900" algn="l" rtl="0">
              <a:lnSpc>
                <a:spcPct val="150000"/>
              </a:lnSpc>
            </a:pPr>
            <a:endParaRPr lang="en-US" dirty="0"/>
          </a:p>
          <a:p>
            <a:pPr marL="592148" indent="-342900" algn="l" rtl="0">
              <a:lnSpc>
                <a:spcPct val="150000"/>
              </a:lnSpc>
            </a:pPr>
            <a:endParaRPr lang="en-US" dirty="0"/>
          </a:p>
          <a:p>
            <a:pPr marL="592148" indent="-342900" algn="l" rtl="0">
              <a:lnSpc>
                <a:spcPct val="150000"/>
              </a:lnSpc>
            </a:pPr>
            <a:endParaRPr lang="en-US" dirty="0"/>
          </a:p>
          <a:p>
            <a:pPr marL="592148" indent="-342900" algn="l" rtl="0">
              <a:lnSpc>
                <a:spcPct val="150000"/>
              </a:lnSpc>
            </a:pPr>
            <a:r>
              <a:rPr lang="en-US" dirty="0"/>
              <a:t>                         </a:t>
            </a:r>
            <a:r>
              <a:rPr lang="en-US" sz="1400" dirty="0" err="1"/>
              <a:t>i</a:t>
            </a:r>
            <a:r>
              <a:rPr lang="en-US" sz="1400" dirty="0"/>
              <a:t>=20   array[20-20]=20;</a:t>
            </a:r>
          </a:p>
          <a:p>
            <a:pPr marL="592148" indent="-342900" algn="l" rtl="0">
              <a:lnSpc>
                <a:spcPct val="150000"/>
              </a:lnSpc>
            </a:pPr>
            <a:r>
              <a:rPr lang="en-US" sz="1400" dirty="0"/>
              <a:t>                                           </a:t>
            </a:r>
            <a:r>
              <a:rPr lang="en-US" sz="1400" dirty="0" err="1"/>
              <a:t>i</a:t>
            </a:r>
            <a:r>
              <a:rPr lang="en-US" sz="1400" dirty="0"/>
              <a:t>=21   array[21-20]=21;</a:t>
            </a:r>
          </a:p>
          <a:p>
            <a:pPr marL="592148" indent="-342900" algn="l" rtl="0">
              <a:lnSpc>
                <a:spcPct val="150000"/>
              </a:lnSpc>
            </a:pPr>
            <a:r>
              <a:rPr lang="en-US" sz="1400" dirty="0"/>
              <a:t>                                           </a:t>
            </a:r>
            <a:r>
              <a:rPr lang="en-US" sz="1400" dirty="0" err="1"/>
              <a:t>i</a:t>
            </a:r>
            <a:r>
              <a:rPr lang="en-US" sz="1400" dirty="0"/>
              <a:t>=22   array[22-20]=22;</a:t>
            </a:r>
          </a:p>
          <a:p>
            <a:pPr marL="592148" indent="-342900" algn="l" rtl="0">
              <a:lnSpc>
                <a:spcPct val="150000"/>
              </a:lnSpc>
            </a:pPr>
            <a:r>
              <a:rPr lang="en-US" sz="1400" dirty="0"/>
              <a:t>                                           </a:t>
            </a:r>
            <a:r>
              <a:rPr lang="en-US" sz="1400" dirty="0" err="1"/>
              <a:t>i</a:t>
            </a:r>
            <a:r>
              <a:rPr lang="en-US" sz="1400" dirty="0"/>
              <a:t>=23   array[23-20]=23;</a:t>
            </a:r>
          </a:p>
          <a:p>
            <a:pPr marL="592148" indent="-342900" algn="l" rtl="0">
              <a:lnSpc>
                <a:spcPct val="150000"/>
              </a:lnSpc>
            </a:pPr>
            <a:endParaRPr lang="en-US" sz="1400" dirty="0"/>
          </a:p>
          <a:p>
            <a:pPr marL="592148" indent="-342900" algn="l" rtl="0">
              <a:lnSpc>
                <a:spcPct val="150000"/>
              </a:lnSpc>
            </a:pPr>
            <a:endParaRPr lang="en-US" sz="1800" dirty="0"/>
          </a:p>
          <a:p>
            <a:pPr marL="592148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endParaRPr lang="en-US" dirty="0"/>
          </a:p>
          <a:p>
            <a:pPr marL="592148" indent="-342900" algn="l" rtl="0">
              <a:lnSpc>
                <a:spcPct val="150000"/>
              </a:lnSpc>
            </a:pPr>
            <a:endParaRPr lang="en-US" dirty="0"/>
          </a:p>
          <a:p>
            <a:pPr marL="592148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endParaRPr dirty="0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9053DDCE-24D9-4FED-87F9-990EEFA06D96}"/>
              </a:ext>
            </a:extLst>
          </p:cNvPr>
          <p:cNvSpPr/>
          <p:nvPr/>
        </p:nvSpPr>
        <p:spPr>
          <a:xfrm>
            <a:off x="923453" y="3621386"/>
            <a:ext cx="600364" cy="3077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4" name="מחבר חץ ישר 3">
            <a:extLst>
              <a:ext uri="{FF2B5EF4-FFF2-40B4-BE49-F238E27FC236}">
                <a16:creationId xmlns:a16="http://schemas.microsoft.com/office/drawing/2014/main" id="{62112465-CDB8-4E35-B339-49E32FBCF02B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1523817" y="3775275"/>
            <a:ext cx="690411" cy="124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מלבן 4">
            <a:extLst>
              <a:ext uri="{FF2B5EF4-FFF2-40B4-BE49-F238E27FC236}">
                <a16:creationId xmlns:a16="http://schemas.microsoft.com/office/drawing/2014/main" id="{A66CFF4D-150D-48CC-A92E-449BC1873BD7}"/>
              </a:ext>
            </a:extLst>
          </p:cNvPr>
          <p:cNvSpPr/>
          <p:nvPr/>
        </p:nvSpPr>
        <p:spPr>
          <a:xfrm>
            <a:off x="2253673" y="3429000"/>
            <a:ext cx="5375563" cy="124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FFC90F-B8A0-4024-A06E-4A81B71ED5D3}"/>
              </a:ext>
            </a:extLst>
          </p:cNvPr>
          <p:cNvSpPr txBox="1"/>
          <p:nvPr/>
        </p:nvSpPr>
        <p:spPr>
          <a:xfrm>
            <a:off x="912664" y="3633606"/>
            <a:ext cx="60036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array</a:t>
            </a:r>
            <a:endParaRPr lang="he-IL" dirty="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26DD52D8-47F1-482A-A6E6-317E81A30DDF}"/>
              </a:ext>
            </a:extLst>
          </p:cNvPr>
          <p:cNvSpPr/>
          <p:nvPr/>
        </p:nvSpPr>
        <p:spPr>
          <a:xfrm>
            <a:off x="2540000" y="4276436"/>
            <a:ext cx="517236" cy="2770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754CCF2F-137F-447F-A308-0F0C0EAC5AA4}"/>
              </a:ext>
            </a:extLst>
          </p:cNvPr>
          <p:cNvSpPr/>
          <p:nvPr/>
        </p:nvSpPr>
        <p:spPr>
          <a:xfrm>
            <a:off x="2650942" y="3741546"/>
            <a:ext cx="1776202" cy="2770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DC723F5E-71B5-400B-AA9D-A46A0C67396B}"/>
              </a:ext>
            </a:extLst>
          </p:cNvPr>
          <p:cNvCxnSpPr/>
          <p:nvPr/>
        </p:nvCxnSpPr>
        <p:spPr>
          <a:xfrm>
            <a:off x="3060163" y="3730028"/>
            <a:ext cx="0" cy="2770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843B8B11-DA62-4B58-BFD1-54AF05AEC136}"/>
              </a:ext>
            </a:extLst>
          </p:cNvPr>
          <p:cNvCxnSpPr/>
          <p:nvPr/>
        </p:nvCxnSpPr>
        <p:spPr>
          <a:xfrm>
            <a:off x="3452623" y="3741546"/>
            <a:ext cx="0" cy="2770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22933721-D79E-4A2A-83F1-2224FC6A739E}"/>
              </a:ext>
            </a:extLst>
          </p:cNvPr>
          <p:cNvSpPr txBox="1"/>
          <p:nvPr/>
        </p:nvSpPr>
        <p:spPr>
          <a:xfrm>
            <a:off x="2487593" y="4018208"/>
            <a:ext cx="69272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length</a:t>
            </a:r>
            <a:endParaRPr lang="he-IL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4B7A174-2AE6-4752-ACA5-B6851C2FA181}"/>
              </a:ext>
            </a:extLst>
          </p:cNvPr>
          <p:cNvSpPr txBox="1"/>
          <p:nvPr/>
        </p:nvSpPr>
        <p:spPr>
          <a:xfrm>
            <a:off x="2650943" y="3498183"/>
            <a:ext cx="20309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0</a:t>
            </a:r>
            <a:endParaRPr lang="he-IL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938FCB8-04D1-451F-B4C5-473EB6E1DC8C}"/>
              </a:ext>
            </a:extLst>
          </p:cNvPr>
          <p:cNvSpPr txBox="1"/>
          <p:nvPr/>
        </p:nvSpPr>
        <p:spPr>
          <a:xfrm>
            <a:off x="3024855" y="3479718"/>
            <a:ext cx="20309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</a:t>
            </a:r>
            <a:endParaRPr lang="he-IL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C6D0C8B-2FAB-408A-A30B-1E634463E9F1}"/>
              </a:ext>
            </a:extLst>
          </p:cNvPr>
          <p:cNvSpPr txBox="1"/>
          <p:nvPr/>
        </p:nvSpPr>
        <p:spPr>
          <a:xfrm>
            <a:off x="3538921" y="3481997"/>
            <a:ext cx="20309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</a:t>
            </a:r>
            <a:endParaRPr lang="he-IL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31B7DDB-CB44-4974-BF4A-446805EB783C}"/>
              </a:ext>
            </a:extLst>
          </p:cNvPr>
          <p:cNvSpPr txBox="1"/>
          <p:nvPr/>
        </p:nvSpPr>
        <p:spPr>
          <a:xfrm>
            <a:off x="4052987" y="3494210"/>
            <a:ext cx="21047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3</a:t>
            </a:r>
            <a:endParaRPr lang="he-IL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B250EC5-3546-4BB1-B5BD-05CE60F0BC67}"/>
              </a:ext>
            </a:extLst>
          </p:cNvPr>
          <p:cNvSpPr txBox="1"/>
          <p:nvPr/>
        </p:nvSpPr>
        <p:spPr>
          <a:xfrm>
            <a:off x="2618562" y="4257884"/>
            <a:ext cx="40629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4</a:t>
            </a:r>
            <a:endParaRPr lang="he-IL" dirty="0"/>
          </a:p>
        </p:txBody>
      </p:sp>
      <p:cxnSp>
        <p:nvCxnSpPr>
          <p:cNvPr id="48" name="מחבר ישר 47">
            <a:extLst>
              <a:ext uri="{FF2B5EF4-FFF2-40B4-BE49-F238E27FC236}">
                <a16:creationId xmlns:a16="http://schemas.microsoft.com/office/drawing/2014/main" id="{282725EC-2022-49E3-91B4-219B0B26E679}"/>
              </a:ext>
            </a:extLst>
          </p:cNvPr>
          <p:cNvCxnSpPr/>
          <p:nvPr/>
        </p:nvCxnSpPr>
        <p:spPr>
          <a:xfrm>
            <a:off x="3946405" y="3749732"/>
            <a:ext cx="0" cy="2770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5B1AD8D-A977-47A9-8426-1C2FA1519668}"/>
              </a:ext>
            </a:extLst>
          </p:cNvPr>
          <p:cNvSpPr txBox="1"/>
          <p:nvPr/>
        </p:nvSpPr>
        <p:spPr>
          <a:xfrm>
            <a:off x="2680257" y="3739731"/>
            <a:ext cx="383438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20</a:t>
            </a:r>
            <a:endParaRPr lang="he-IL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647506-68BE-4128-99E6-2740C5E3936D}"/>
              </a:ext>
            </a:extLst>
          </p:cNvPr>
          <p:cNvSpPr txBox="1"/>
          <p:nvPr/>
        </p:nvSpPr>
        <p:spPr>
          <a:xfrm>
            <a:off x="3059588" y="3747378"/>
            <a:ext cx="383438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21</a:t>
            </a:r>
            <a:endParaRPr lang="he-IL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CCEBC4-CCBC-4FBC-A62C-6E0EC9DA4277}"/>
              </a:ext>
            </a:extLst>
          </p:cNvPr>
          <p:cNvSpPr txBox="1"/>
          <p:nvPr/>
        </p:nvSpPr>
        <p:spPr>
          <a:xfrm>
            <a:off x="3521952" y="3726202"/>
            <a:ext cx="383438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22</a:t>
            </a:r>
            <a:endParaRPr lang="he-IL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8C2523-FD67-4227-864A-EE1E211151A9}"/>
              </a:ext>
            </a:extLst>
          </p:cNvPr>
          <p:cNvSpPr txBox="1"/>
          <p:nvPr/>
        </p:nvSpPr>
        <p:spPr>
          <a:xfrm>
            <a:off x="3973707" y="3710431"/>
            <a:ext cx="52276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23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57037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dirty="0"/>
              <a:t>הקצאה סטטית</a:t>
            </a:r>
            <a:r>
              <a:rPr lang="he-IL" dirty="0"/>
              <a:t>.</a:t>
            </a:r>
            <a:r>
              <a:rPr lang="iw-IL" dirty="0"/>
              <a:t>  </a:t>
            </a:r>
            <a:endParaRPr dirty="0"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/>
              <a:t> </a:t>
            </a:r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2"/>
          </p:nvPr>
        </p:nvSpPr>
        <p:spPr>
          <a:xfrm>
            <a:off x="191386" y="1725459"/>
            <a:ext cx="9668539" cy="415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92148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he-IL" dirty="0"/>
              <a:t>ייצוג מערך  עצמים בזיכרון. </a:t>
            </a:r>
          </a:p>
          <a:p>
            <a:pPr marL="249248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dirty="0"/>
              <a:t>Class Point </a:t>
            </a:r>
          </a:p>
          <a:p>
            <a:pPr marL="249248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dirty="0"/>
              <a:t>{   </a:t>
            </a:r>
          </a:p>
          <a:p>
            <a:pPr marL="249248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dirty="0"/>
              <a:t>     private </a:t>
            </a:r>
            <a:r>
              <a:rPr lang="en-US" sz="1800" dirty="0" err="1"/>
              <a:t>int</a:t>
            </a:r>
            <a:r>
              <a:rPr lang="en-US" sz="1800" dirty="0"/>
              <a:t> x;</a:t>
            </a:r>
          </a:p>
          <a:p>
            <a:pPr marL="249248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dirty="0"/>
              <a:t>     Private  </a:t>
            </a:r>
            <a:r>
              <a:rPr lang="en-US" sz="1800" dirty="0" err="1"/>
              <a:t>int</a:t>
            </a:r>
            <a:r>
              <a:rPr lang="en-US" sz="1800" dirty="0"/>
              <a:t> y;</a:t>
            </a:r>
          </a:p>
          <a:p>
            <a:pPr marL="249248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dirty="0"/>
              <a:t>     public Point ( </a:t>
            </a:r>
            <a:r>
              <a:rPr lang="en-US" sz="1800" dirty="0" err="1"/>
              <a:t>int</a:t>
            </a:r>
            <a:r>
              <a:rPr lang="en-US" sz="1800" dirty="0"/>
              <a:t> x ,</a:t>
            </a:r>
            <a:r>
              <a:rPr lang="en-US" sz="1800" dirty="0" err="1"/>
              <a:t>int</a:t>
            </a:r>
            <a:r>
              <a:rPr lang="en-US" sz="1800" dirty="0"/>
              <a:t> y)</a:t>
            </a:r>
          </a:p>
          <a:p>
            <a:pPr marL="249248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dirty="0"/>
              <a:t>	{  </a:t>
            </a:r>
            <a:r>
              <a:rPr lang="en-US" sz="1800" dirty="0" err="1"/>
              <a:t>this.x</a:t>
            </a:r>
            <a:r>
              <a:rPr lang="en-US" sz="1800" dirty="0"/>
              <a:t>=x; </a:t>
            </a:r>
          </a:p>
          <a:p>
            <a:pPr marL="249248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dirty="0"/>
              <a:t>	   </a:t>
            </a:r>
            <a:r>
              <a:rPr lang="en-US" sz="1800" dirty="0" err="1"/>
              <a:t>this.y</a:t>
            </a:r>
            <a:r>
              <a:rPr lang="en-US" sz="1800" dirty="0"/>
              <a:t>=y;</a:t>
            </a:r>
          </a:p>
          <a:p>
            <a:pPr marL="249248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dirty="0"/>
              <a:t>	}</a:t>
            </a:r>
          </a:p>
          <a:p>
            <a:pPr marL="249248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dirty="0"/>
              <a:t>}</a:t>
            </a:r>
          </a:p>
          <a:p>
            <a:pPr marL="249248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US" dirty="0"/>
          </a:p>
          <a:p>
            <a:pPr marL="249248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US" dirty="0"/>
          </a:p>
          <a:p>
            <a:pPr marL="592148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endParaRPr lang="en-US" dirty="0"/>
          </a:p>
          <a:p>
            <a:pPr marL="592148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4304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dirty="0"/>
              <a:t>הקצאה סטטית</a:t>
            </a:r>
            <a:r>
              <a:rPr lang="he-IL" dirty="0"/>
              <a:t>.</a:t>
            </a:r>
            <a:r>
              <a:rPr lang="iw-IL" dirty="0"/>
              <a:t>  </a:t>
            </a:r>
            <a:endParaRPr dirty="0"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/>
              <a:t> </a:t>
            </a:r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2"/>
          </p:nvPr>
        </p:nvSpPr>
        <p:spPr>
          <a:xfrm>
            <a:off x="191386" y="1725459"/>
            <a:ext cx="9668539" cy="415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92148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he-IL" dirty="0"/>
              <a:t>ייצוג מערך  עצמים בזיכרון. </a:t>
            </a:r>
          </a:p>
          <a:p>
            <a:pPr marL="592148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Point[] </a:t>
            </a:r>
            <a:r>
              <a:rPr lang="en-US" dirty="0" err="1"/>
              <a:t>arr</a:t>
            </a:r>
            <a:r>
              <a:rPr lang="en-US" dirty="0"/>
              <a:t>= new Point[3];</a:t>
            </a:r>
          </a:p>
          <a:p>
            <a:pPr marL="592148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endParaRPr dirty="0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9053DDCE-24D9-4FED-87F9-990EEFA06D96}"/>
              </a:ext>
            </a:extLst>
          </p:cNvPr>
          <p:cNvSpPr/>
          <p:nvPr/>
        </p:nvSpPr>
        <p:spPr>
          <a:xfrm>
            <a:off x="923453" y="3621386"/>
            <a:ext cx="316872" cy="2172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4" name="מחבר חץ ישר 3">
            <a:extLst>
              <a:ext uri="{FF2B5EF4-FFF2-40B4-BE49-F238E27FC236}">
                <a16:creationId xmlns:a16="http://schemas.microsoft.com/office/drawing/2014/main" id="{62112465-CDB8-4E35-B339-49E32FBCF02B}"/>
              </a:ext>
            </a:extLst>
          </p:cNvPr>
          <p:cNvCxnSpPr>
            <a:stCxn id="2" idx="3"/>
          </p:cNvCxnSpPr>
          <p:nvPr/>
        </p:nvCxnSpPr>
        <p:spPr>
          <a:xfrm>
            <a:off x="1240325" y="3730028"/>
            <a:ext cx="865566" cy="108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מלבן 4">
            <a:extLst>
              <a:ext uri="{FF2B5EF4-FFF2-40B4-BE49-F238E27FC236}">
                <a16:creationId xmlns:a16="http://schemas.microsoft.com/office/drawing/2014/main" id="{A66CFF4D-150D-48CC-A92E-449BC1873BD7}"/>
              </a:ext>
            </a:extLst>
          </p:cNvPr>
          <p:cNvSpPr/>
          <p:nvPr/>
        </p:nvSpPr>
        <p:spPr>
          <a:xfrm>
            <a:off x="2253673" y="3429000"/>
            <a:ext cx="5375563" cy="124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FFC90F-B8A0-4024-A06E-4A81B71ED5D3}"/>
              </a:ext>
            </a:extLst>
          </p:cNvPr>
          <p:cNvSpPr txBox="1"/>
          <p:nvPr/>
        </p:nvSpPr>
        <p:spPr>
          <a:xfrm>
            <a:off x="885130" y="3568521"/>
            <a:ext cx="60036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/>
              <a:t>arr</a:t>
            </a:r>
            <a:endParaRPr lang="he-IL" dirty="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26DD52D8-47F1-482A-A6E6-317E81A30DDF}"/>
              </a:ext>
            </a:extLst>
          </p:cNvPr>
          <p:cNvSpPr/>
          <p:nvPr/>
        </p:nvSpPr>
        <p:spPr>
          <a:xfrm>
            <a:off x="2540000" y="4276436"/>
            <a:ext cx="517236" cy="2770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754CCF2F-137F-447F-A308-0F0C0EAC5AA4}"/>
              </a:ext>
            </a:extLst>
          </p:cNvPr>
          <p:cNvSpPr/>
          <p:nvPr/>
        </p:nvSpPr>
        <p:spPr>
          <a:xfrm>
            <a:off x="3535599" y="3680785"/>
            <a:ext cx="1302327" cy="2498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DC723F5E-71B5-400B-AA9D-A46A0C67396B}"/>
              </a:ext>
            </a:extLst>
          </p:cNvPr>
          <p:cNvCxnSpPr/>
          <p:nvPr/>
        </p:nvCxnSpPr>
        <p:spPr>
          <a:xfrm>
            <a:off x="4391873" y="3671798"/>
            <a:ext cx="0" cy="2770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843B8B11-DA62-4B58-BFD1-54AF05AEC136}"/>
              </a:ext>
            </a:extLst>
          </p:cNvPr>
          <p:cNvCxnSpPr/>
          <p:nvPr/>
        </p:nvCxnSpPr>
        <p:spPr>
          <a:xfrm>
            <a:off x="3983668" y="3671798"/>
            <a:ext cx="0" cy="2770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22933721-D79E-4A2A-83F1-2224FC6A739E}"/>
              </a:ext>
            </a:extLst>
          </p:cNvPr>
          <p:cNvSpPr txBox="1"/>
          <p:nvPr/>
        </p:nvSpPr>
        <p:spPr>
          <a:xfrm>
            <a:off x="2475346" y="4026823"/>
            <a:ext cx="69272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length</a:t>
            </a:r>
            <a:endParaRPr lang="he-IL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4B7A174-2AE6-4752-ACA5-B6851C2FA181}"/>
              </a:ext>
            </a:extLst>
          </p:cNvPr>
          <p:cNvSpPr txBox="1"/>
          <p:nvPr/>
        </p:nvSpPr>
        <p:spPr>
          <a:xfrm>
            <a:off x="3592728" y="3424693"/>
            <a:ext cx="20309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0</a:t>
            </a:r>
            <a:endParaRPr lang="he-IL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938FCB8-04D1-451F-B4C5-473EB6E1DC8C}"/>
              </a:ext>
            </a:extLst>
          </p:cNvPr>
          <p:cNvSpPr txBox="1"/>
          <p:nvPr/>
        </p:nvSpPr>
        <p:spPr>
          <a:xfrm>
            <a:off x="4029903" y="3424693"/>
            <a:ext cx="20309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</a:t>
            </a:r>
            <a:endParaRPr lang="he-IL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C6D0C8B-2FAB-408A-A30B-1E634463E9F1}"/>
              </a:ext>
            </a:extLst>
          </p:cNvPr>
          <p:cNvSpPr txBox="1"/>
          <p:nvPr/>
        </p:nvSpPr>
        <p:spPr>
          <a:xfrm>
            <a:off x="4500903" y="3436491"/>
            <a:ext cx="20309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</a:t>
            </a:r>
            <a:endParaRPr lang="he-IL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B250EC5-3546-4BB1-B5BD-05CE60F0BC67}"/>
              </a:ext>
            </a:extLst>
          </p:cNvPr>
          <p:cNvSpPr txBox="1"/>
          <p:nvPr/>
        </p:nvSpPr>
        <p:spPr>
          <a:xfrm>
            <a:off x="2618562" y="4257884"/>
            <a:ext cx="40629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3</a:t>
            </a:r>
            <a:endParaRPr lang="he-IL" dirty="0"/>
          </a:p>
        </p:txBody>
      </p: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8BE1DDBA-1DFB-4D26-89CA-3F9112154923}"/>
              </a:ext>
            </a:extLst>
          </p:cNvPr>
          <p:cNvCxnSpPr>
            <a:cxnSpLocks/>
          </p:cNvCxnSpPr>
          <p:nvPr/>
        </p:nvCxnSpPr>
        <p:spPr>
          <a:xfrm>
            <a:off x="3795823" y="3838669"/>
            <a:ext cx="0" cy="495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מחבר חץ ישר 34">
            <a:extLst>
              <a:ext uri="{FF2B5EF4-FFF2-40B4-BE49-F238E27FC236}">
                <a16:creationId xmlns:a16="http://schemas.microsoft.com/office/drawing/2014/main" id="{76FBDB09-EA0D-4B38-856A-89824CEA51F2}"/>
              </a:ext>
            </a:extLst>
          </p:cNvPr>
          <p:cNvCxnSpPr>
            <a:cxnSpLocks/>
          </p:cNvCxnSpPr>
          <p:nvPr/>
        </p:nvCxnSpPr>
        <p:spPr>
          <a:xfrm>
            <a:off x="4198688" y="3838669"/>
            <a:ext cx="0" cy="495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מחבר חץ ישר 35">
            <a:extLst>
              <a:ext uri="{FF2B5EF4-FFF2-40B4-BE49-F238E27FC236}">
                <a16:creationId xmlns:a16="http://schemas.microsoft.com/office/drawing/2014/main" id="{6F5AA4FA-07AE-4567-98C0-0B647C91F8D3}"/>
              </a:ext>
            </a:extLst>
          </p:cNvPr>
          <p:cNvCxnSpPr>
            <a:cxnSpLocks/>
          </p:cNvCxnSpPr>
          <p:nvPr/>
        </p:nvCxnSpPr>
        <p:spPr>
          <a:xfrm>
            <a:off x="4604869" y="3855348"/>
            <a:ext cx="0" cy="495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C478376-455C-4F3E-AE40-97317CE9E1FA}"/>
              </a:ext>
            </a:extLst>
          </p:cNvPr>
          <p:cNvSpPr txBox="1"/>
          <p:nvPr/>
        </p:nvSpPr>
        <p:spPr>
          <a:xfrm>
            <a:off x="3573951" y="4245952"/>
            <a:ext cx="51722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null</a:t>
            </a:r>
            <a:endParaRPr lang="he-IL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A67DCBF-1BF4-4142-890D-71616B2E4DB6}"/>
              </a:ext>
            </a:extLst>
          </p:cNvPr>
          <p:cNvSpPr txBox="1"/>
          <p:nvPr/>
        </p:nvSpPr>
        <p:spPr>
          <a:xfrm>
            <a:off x="3998126" y="4249081"/>
            <a:ext cx="51722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null</a:t>
            </a:r>
            <a:endParaRPr lang="he-IL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E670A54-2EF4-46BB-89E0-7EAA68FA8601}"/>
              </a:ext>
            </a:extLst>
          </p:cNvPr>
          <p:cNvSpPr txBox="1"/>
          <p:nvPr/>
        </p:nvSpPr>
        <p:spPr>
          <a:xfrm>
            <a:off x="4377719" y="4274497"/>
            <a:ext cx="51722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null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0032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dirty="0"/>
              <a:t>הקצאה סטטית</a:t>
            </a:r>
            <a:r>
              <a:rPr lang="he-IL" dirty="0"/>
              <a:t>.</a:t>
            </a:r>
            <a:r>
              <a:rPr lang="iw-IL" dirty="0"/>
              <a:t>  </a:t>
            </a:r>
            <a:endParaRPr dirty="0"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/>
              <a:t> </a:t>
            </a:r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2"/>
          </p:nvPr>
        </p:nvSpPr>
        <p:spPr>
          <a:xfrm>
            <a:off x="191386" y="1725459"/>
            <a:ext cx="9668539" cy="415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92148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he-IL" dirty="0"/>
              <a:t>ייצוג מערך  עצמים בזיכרון. </a:t>
            </a:r>
          </a:p>
          <a:p>
            <a:pPr marL="592148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Point[] </a:t>
            </a:r>
            <a:r>
              <a:rPr lang="en-US" dirty="0" err="1"/>
              <a:t>arr</a:t>
            </a:r>
            <a:r>
              <a:rPr lang="en-US" dirty="0"/>
              <a:t>= new Point[3];</a:t>
            </a:r>
          </a:p>
          <a:p>
            <a:pPr marL="592148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 err="1"/>
              <a:t>arr</a:t>
            </a:r>
            <a:r>
              <a:rPr lang="en-US" dirty="0"/>
              <a:t>[0]= new Point(5,6);</a:t>
            </a:r>
          </a:p>
          <a:p>
            <a:pPr marL="592148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endParaRPr dirty="0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9053DDCE-24D9-4FED-87F9-990EEFA06D96}"/>
              </a:ext>
            </a:extLst>
          </p:cNvPr>
          <p:cNvSpPr/>
          <p:nvPr/>
        </p:nvSpPr>
        <p:spPr>
          <a:xfrm>
            <a:off x="923453" y="3621386"/>
            <a:ext cx="316872" cy="2172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4" name="מחבר חץ ישר 3">
            <a:extLst>
              <a:ext uri="{FF2B5EF4-FFF2-40B4-BE49-F238E27FC236}">
                <a16:creationId xmlns:a16="http://schemas.microsoft.com/office/drawing/2014/main" id="{62112465-CDB8-4E35-B339-49E32FBCF02B}"/>
              </a:ext>
            </a:extLst>
          </p:cNvPr>
          <p:cNvCxnSpPr>
            <a:stCxn id="2" idx="3"/>
          </p:cNvCxnSpPr>
          <p:nvPr/>
        </p:nvCxnSpPr>
        <p:spPr>
          <a:xfrm>
            <a:off x="1240325" y="3730028"/>
            <a:ext cx="865566" cy="108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מלבן 4">
            <a:extLst>
              <a:ext uri="{FF2B5EF4-FFF2-40B4-BE49-F238E27FC236}">
                <a16:creationId xmlns:a16="http://schemas.microsoft.com/office/drawing/2014/main" id="{A66CFF4D-150D-48CC-A92E-449BC1873BD7}"/>
              </a:ext>
            </a:extLst>
          </p:cNvPr>
          <p:cNvSpPr/>
          <p:nvPr/>
        </p:nvSpPr>
        <p:spPr>
          <a:xfrm>
            <a:off x="2253673" y="3429000"/>
            <a:ext cx="5375563" cy="124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FFC90F-B8A0-4024-A06E-4A81B71ED5D3}"/>
              </a:ext>
            </a:extLst>
          </p:cNvPr>
          <p:cNvSpPr txBox="1"/>
          <p:nvPr/>
        </p:nvSpPr>
        <p:spPr>
          <a:xfrm>
            <a:off x="812800" y="3576138"/>
            <a:ext cx="60036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/>
              <a:t>arr</a:t>
            </a:r>
            <a:endParaRPr lang="he-IL" dirty="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26DD52D8-47F1-482A-A6E6-317E81A30DDF}"/>
              </a:ext>
            </a:extLst>
          </p:cNvPr>
          <p:cNvSpPr/>
          <p:nvPr/>
        </p:nvSpPr>
        <p:spPr>
          <a:xfrm>
            <a:off x="2540000" y="4276436"/>
            <a:ext cx="517236" cy="2770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754CCF2F-137F-447F-A308-0F0C0EAC5AA4}"/>
              </a:ext>
            </a:extLst>
          </p:cNvPr>
          <p:cNvSpPr/>
          <p:nvPr/>
        </p:nvSpPr>
        <p:spPr>
          <a:xfrm>
            <a:off x="3535599" y="3680785"/>
            <a:ext cx="1302327" cy="2498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DC723F5E-71B5-400B-AA9D-A46A0C67396B}"/>
              </a:ext>
            </a:extLst>
          </p:cNvPr>
          <p:cNvCxnSpPr/>
          <p:nvPr/>
        </p:nvCxnSpPr>
        <p:spPr>
          <a:xfrm>
            <a:off x="4391873" y="3671798"/>
            <a:ext cx="0" cy="2770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843B8B11-DA62-4B58-BFD1-54AF05AEC136}"/>
              </a:ext>
            </a:extLst>
          </p:cNvPr>
          <p:cNvCxnSpPr/>
          <p:nvPr/>
        </p:nvCxnSpPr>
        <p:spPr>
          <a:xfrm>
            <a:off x="3983668" y="3671798"/>
            <a:ext cx="0" cy="2770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22933721-D79E-4A2A-83F1-2224FC6A739E}"/>
              </a:ext>
            </a:extLst>
          </p:cNvPr>
          <p:cNvSpPr txBox="1"/>
          <p:nvPr/>
        </p:nvSpPr>
        <p:spPr>
          <a:xfrm>
            <a:off x="2475346" y="4026823"/>
            <a:ext cx="69272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/>
              <a:t>lenght</a:t>
            </a:r>
            <a:endParaRPr lang="he-IL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4B7A174-2AE6-4752-ACA5-B6851C2FA181}"/>
              </a:ext>
            </a:extLst>
          </p:cNvPr>
          <p:cNvSpPr txBox="1"/>
          <p:nvPr/>
        </p:nvSpPr>
        <p:spPr>
          <a:xfrm>
            <a:off x="3592728" y="3424693"/>
            <a:ext cx="20309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0</a:t>
            </a:r>
            <a:endParaRPr lang="he-IL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938FCB8-04D1-451F-B4C5-473EB6E1DC8C}"/>
              </a:ext>
            </a:extLst>
          </p:cNvPr>
          <p:cNvSpPr txBox="1"/>
          <p:nvPr/>
        </p:nvSpPr>
        <p:spPr>
          <a:xfrm>
            <a:off x="4029903" y="3424693"/>
            <a:ext cx="20309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</a:t>
            </a:r>
            <a:endParaRPr lang="he-IL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C6D0C8B-2FAB-408A-A30B-1E634463E9F1}"/>
              </a:ext>
            </a:extLst>
          </p:cNvPr>
          <p:cNvSpPr txBox="1"/>
          <p:nvPr/>
        </p:nvSpPr>
        <p:spPr>
          <a:xfrm>
            <a:off x="4500903" y="3436491"/>
            <a:ext cx="20309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</a:t>
            </a:r>
            <a:endParaRPr lang="he-IL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B250EC5-3546-4BB1-B5BD-05CE60F0BC67}"/>
              </a:ext>
            </a:extLst>
          </p:cNvPr>
          <p:cNvSpPr txBox="1"/>
          <p:nvPr/>
        </p:nvSpPr>
        <p:spPr>
          <a:xfrm>
            <a:off x="2618562" y="4257884"/>
            <a:ext cx="40629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3</a:t>
            </a:r>
            <a:endParaRPr lang="he-IL" dirty="0"/>
          </a:p>
        </p:txBody>
      </p: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8BE1DDBA-1DFB-4D26-89CA-3F9112154923}"/>
              </a:ext>
            </a:extLst>
          </p:cNvPr>
          <p:cNvCxnSpPr>
            <a:cxnSpLocks/>
            <a:endCxn id="3" idx="0"/>
          </p:cNvCxnSpPr>
          <p:nvPr/>
        </p:nvCxnSpPr>
        <p:spPr>
          <a:xfrm flipH="1">
            <a:off x="3645144" y="3838669"/>
            <a:ext cx="150680" cy="927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מחבר חץ ישר 34">
            <a:extLst>
              <a:ext uri="{FF2B5EF4-FFF2-40B4-BE49-F238E27FC236}">
                <a16:creationId xmlns:a16="http://schemas.microsoft.com/office/drawing/2014/main" id="{76FBDB09-EA0D-4B38-856A-89824CEA51F2}"/>
              </a:ext>
            </a:extLst>
          </p:cNvPr>
          <p:cNvCxnSpPr>
            <a:cxnSpLocks/>
          </p:cNvCxnSpPr>
          <p:nvPr/>
        </p:nvCxnSpPr>
        <p:spPr>
          <a:xfrm>
            <a:off x="4198688" y="3838669"/>
            <a:ext cx="0" cy="495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מחבר חץ ישר 35">
            <a:extLst>
              <a:ext uri="{FF2B5EF4-FFF2-40B4-BE49-F238E27FC236}">
                <a16:creationId xmlns:a16="http://schemas.microsoft.com/office/drawing/2014/main" id="{6F5AA4FA-07AE-4567-98C0-0B647C91F8D3}"/>
              </a:ext>
            </a:extLst>
          </p:cNvPr>
          <p:cNvCxnSpPr>
            <a:cxnSpLocks/>
          </p:cNvCxnSpPr>
          <p:nvPr/>
        </p:nvCxnSpPr>
        <p:spPr>
          <a:xfrm>
            <a:off x="4604869" y="3855348"/>
            <a:ext cx="0" cy="495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A67DCBF-1BF4-4142-890D-71616B2E4DB6}"/>
              </a:ext>
            </a:extLst>
          </p:cNvPr>
          <p:cNvSpPr txBox="1"/>
          <p:nvPr/>
        </p:nvSpPr>
        <p:spPr>
          <a:xfrm>
            <a:off x="3998126" y="4249081"/>
            <a:ext cx="51722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null</a:t>
            </a:r>
            <a:endParaRPr lang="he-IL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E670A54-2EF4-46BB-89E0-7EAA68FA8601}"/>
              </a:ext>
            </a:extLst>
          </p:cNvPr>
          <p:cNvSpPr txBox="1"/>
          <p:nvPr/>
        </p:nvSpPr>
        <p:spPr>
          <a:xfrm>
            <a:off x="4377719" y="4274497"/>
            <a:ext cx="51722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null</a:t>
            </a:r>
            <a:endParaRPr lang="he-IL" dirty="0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A0A8B8E5-77E5-4872-AE97-86F19DFC26C3}"/>
              </a:ext>
            </a:extLst>
          </p:cNvPr>
          <p:cNvSpPr/>
          <p:nvPr/>
        </p:nvSpPr>
        <p:spPr>
          <a:xfrm>
            <a:off x="3306619" y="4765964"/>
            <a:ext cx="677050" cy="3613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B58364-A683-4431-8013-571189A0D3A0}"/>
              </a:ext>
            </a:extLst>
          </p:cNvPr>
          <p:cNvSpPr txBox="1"/>
          <p:nvPr/>
        </p:nvSpPr>
        <p:spPr>
          <a:xfrm>
            <a:off x="3338491" y="4704315"/>
            <a:ext cx="50847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X=5</a:t>
            </a:r>
          </a:p>
          <a:p>
            <a:r>
              <a:rPr lang="en-US" dirty="0"/>
              <a:t>Y=6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10249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ctrTitle"/>
          </p:nvPr>
        </p:nvSpPr>
        <p:spPr>
          <a:xfrm>
            <a:off x="1929341" y="1963476"/>
            <a:ext cx="8848801" cy="172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</a:pPr>
            <a:r>
              <a:rPr lang="iw-IL" dirty="0">
                <a:solidFill>
                  <a:srgbClr val="192A72"/>
                </a:solidFill>
              </a:rPr>
              <a:t>הקצאה</a:t>
            </a:r>
            <a:r>
              <a:rPr lang="he-IL" dirty="0">
                <a:solidFill>
                  <a:srgbClr val="192A72"/>
                </a:solidFill>
              </a:rPr>
              <a:t> דינמית </a:t>
            </a:r>
            <a:endParaRPr dirty="0"/>
          </a:p>
        </p:txBody>
      </p:sp>
      <p:sp>
        <p:nvSpPr>
          <p:cNvPr id="89" name="Google Shape;89;p12"/>
          <p:cNvSpPr txBox="1">
            <a:spLocks noGrp="1"/>
          </p:cNvSpPr>
          <p:nvPr>
            <p:ph type="subTitle" idx="1"/>
          </p:nvPr>
        </p:nvSpPr>
        <p:spPr>
          <a:xfrm>
            <a:off x="733332" y="2920563"/>
            <a:ext cx="12192000" cy="6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92A72"/>
              </a:buClr>
              <a:buSzPts val="2800"/>
              <a:buNone/>
            </a:pPr>
            <a:r>
              <a:rPr lang="iw-IL" dirty="0">
                <a:solidFill>
                  <a:srgbClr val="192A72"/>
                </a:solidFill>
              </a:rPr>
              <a:t>     </a:t>
            </a:r>
            <a:endParaRPr dirty="0">
              <a:solidFill>
                <a:srgbClr val="192A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036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 dirty="0"/>
              <a:t>הקצאה דינמית</a:t>
            </a:r>
            <a:r>
              <a:rPr lang="he-IL" dirty="0"/>
              <a:t>.</a:t>
            </a:r>
            <a:r>
              <a:rPr lang="iw-IL" dirty="0"/>
              <a:t> </a:t>
            </a:r>
            <a:endParaRPr dirty="0"/>
          </a:p>
        </p:txBody>
      </p:sp>
      <p:sp>
        <p:nvSpPr>
          <p:cNvPr id="103" name="Google Shape;103;p14"/>
          <p:cNvSpPr txBox="1">
            <a:spLocks noGrp="1"/>
          </p:cNvSpPr>
          <p:nvPr>
            <p:ph type="body" idx="2"/>
          </p:nvPr>
        </p:nvSpPr>
        <p:spPr>
          <a:xfrm>
            <a:off x="1146988" y="1072539"/>
            <a:ext cx="8031900" cy="41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95300" indent="-342900">
              <a:spcBef>
                <a:spcPts val="600"/>
              </a:spcBef>
            </a:pPr>
            <a:r>
              <a:rPr lang="he-IL" dirty="0"/>
              <a:t>הקצאה דינמית היא תהלך של הקצאת שטח  זיכרון בזמן ריצה של האלגוריתם. </a:t>
            </a:r>
            <a:endParaRPr dirty="0"/>
          </a:p>
          <a:p>
            <a:pPr marL="342900" lvl="0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he-IL" dirty="0"/>
              <a:t> </a:t>
            </a:r>
            <a:r>
              <a:rPr lang="iw-IL" dirty="0"/>
              <a:t>ניתן להגדיל את שטח הזיכרון או להקטינו בהתאם</a:t>
            </a:r>
            <a:endParaRPr lang="he-IL" dirty="0"/>
          </a:p>
          <a:p>
            <a:pPr marL="0" lvl="0" indent="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he-IL" dirty="0"/>
              <a:t>   </a:t>
            </a:r>
            <a:r>
              <a:rPr lang="iw-IL" dirty="0"/>
              <a:t> </a:t>
            </a:r>
            <a:r>
              <a:rPr lang="he-IL" dirty="0"/>
              <a:t> </a:t>
            </a:r>
            <a:r>
              <a:rPr lang="iw-IL" dirty="0"/>
              <a:t>לדרישות התכנית.</a:t>
            </a:r>
            <a:br>
              <a:rPr lang="iw-IL" dirty="0"/>
            </a:br>
            <a:endParaRPr dirty="0"/>
          </a:p>
          <a:p>
            <a:pPr marL="342900" lvl="0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iw-IL" dirty="0"/>
              <a:t>למשל:  הקצאה ב</a:t>
            </a:r>
            <a:r>
              <a:rPr lang="iw-IL" b="1" dirty="0"/>
              <a:t>רשימה</a:t>
            </a:r>
            <a:br>
              <a:rPr lang="iw-IL" dirty="0"/>
            </a:br>
            <a:r>
              <a:rPr lang="iw-IL" dirty="0"/>
              <a:t>	הוספה או מחיקה של איברים / חוליות ברשימה 	בהתאם לדרישת האלגוריתם . </a:t>
            </a:r>
            <a:endParaRPr lang="he-IL" dirty="0"/>
          </a:p>
          <a:p>
            <a:pPr marL="342900" lvl="0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he-IL" dirty="0"/>
              <a:t>       ישנם, מבני נתונים דינמיים נוספים כגון מחסנית תור עץ,</a:t>
            </a:r>
          </a:p>
          <a:p>
            <a:pPr marL="0" lvl="0" indent="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he-IL" dirty="0"/>
              <a:t>	שגם מבנים אילו מתנהלים על פי הקצאה דינמית.  </a:t>
            </a:r>
            <a:endParaRPr dirty="0"/>
          </a:p>
          <a:p>
            <a:pPr marL="342900" lvl="0" indent="-190500" algn="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8945545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4400"/>
              <a:buNone/>
            </a:pPr>
            <a:r>
              <a:rPr lang="iw-IL" dirty="0"/>
              <a:t>הקצאה </a:t>
            </a:r>
            <a:r>
              <a:rPr lang="he-IL" dirty="0"/>
              <a:t>זיכרון בתוכנית </a:t>
            </a:r>
            <a:endParaRPr dirty="0"/>
          </a:p>
        </p:txBody>
      </p:sp>
      <p:sp>
        <p:nvSpPr>
          <p:cNvPr id="110" name="Google Shape;110;p15"/>
          <p:cNvSpPr/>
          <p:nvPr/>
        </p:nvSpPr>
        <p:spPr>
          <a:xfrm>
            <a:off x="698955" y="2747154"/>
            <a:ext cx="1718496" cy="3131127"/>
          </a:xfrm>
          <a:prstGeom prst="rect">
            <a:avLst/>
          </a:prstGeom>
          <a:noFill/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228419" y="1995818"/>
            <a:ext cx="269814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אזור הזיכרון של התכנית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(מחסנית המשתנים) </a:t>
            </a:r>
            <a:endParaRPr/>
          </a:p>
        </p:txBody>
      </p:sp>
      <p:sp>
        <p:nvSpPr>
          <p:cNvPr id="112" name="Google Shape;112;p15"/>
          <p:cNvSpPr/>
          <p:nvPr/>
        </p:nvSpPr>
        <p:spPr>
          <a:xfrm>
            <a:off x="883354" y="3035743"/>
            <a:ext cx="1200727" cy="323273"/>
          </a:xfrm>
          <a:prstGeom prst="rect">
            <a:avLst/>
          </a:prstGeom>
          <a:noFill/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5"/>
          <p:cNvSpPr/>
          <p:nvPr/>
        </p:nvSpPr>
        <p:spPr>
          <a:xfrm>
            <a:off x="888910" y="3386972"/>
            <a:ext cx="1200727" cy="323273"/>
          </a:xfrm>
          <a:prstGeom prst="rect">
            <a:avLst/>
          </a:prstGeom>
          <a:noFill/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5"/>
          <p:cNvSpPr/>
          <p:nvPr/>
        </p:nvSpPr>
        <p:spPr>
          <a:xfrm>
            <a:off x="888910" y="4171485"/>
            <a:ext cx="1200727" cy="323273"/>
          </a:xfrm>
          <a:prstGeom prst="rect">
            <a:avLst/>
          </a:prstGeom>
          <a:noFill/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5"/>
          <p:cNvSpPr/>
          <p:nvPr/>
        </p:nvSpPr>
        <p:spPr>
          <a:xfrm>
            <a:off x="888910" y="3745948"/>
            <a:ext cx="1200727" cy="323273"/>
          </a:xfrm>
          <a:prstGeom prst="rect">
            <a:avLst/>
          </a:prstGeom>
          <a:noFill/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5"/>
          <p:cNvSpPr/>
          <p:nvPr/>
        </p:nvSpPr>
        <p:spPr>
          <a:xfrm>
            <a:off x="888910" y="4566164"/>
            <a:ext cx="1200727" cy="323273"/>
          </a:xfrm>
          <a:prstGeom prst="rect">
            <a:avLst/>
          </a:prstGeom>
          <a:noFill/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873907" y="4974636"/>
            <a:ext cx="1200727" cy="323273"/>
          </a:xfrm>
          <a:prstGeom prst="rect">
            <a:avLst/>
          </a:prstGeom>
          <a:noFill/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5"/>
          <p:cNvSpPr/>
          <p:nvPr/>
        </p:nvSpPr>
        <p:spPr>
          <a:xfrm>
            <a:off x="873908" y="5400173"/>
            <a:ext cx="1200727" cy="323273"/>
          </a:xfrm>
          <a:prstGeom prst="rect">
            <a:avLst/>
          </a:prstGeom>
          <a:noFill/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1106020" y="2990758"/>
            <a:ext cx="144087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הפניה 1</a:t>
            </a:r>
            <a:endParaRPr/>
          </a:p>
        </p:txBody>
      </p:sp>
      <p:sp>
        <p:nvSpPr>
          <p:cNvPr id="120" name="Google Shape;120;p15"/>
          <p:cNvSpPr txBox="1"/>
          <p:nvPr/>
        </p:nvSpPr>
        <p:spPr>
          <a:xfrm>
            <a:off x="1016408" y="3394719"/>
            <a:ext cx="107322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הפניה 2</a:t>
            </a:r>
            <a:endParaRPr/>
          </a:p>
        </p:txBody>
      </p:sp>
      <p:sp>
        <p:nvSpPr>
          <p:cNvPr id="121" name="Google Shape;121;p15"/>
          <p:cNvSpPr txBox="1"/>
          <p:nvPr/>
        </p:nvSpPr>
        <p:spPr>
          <a:xfrm>
            <a:off x="1040879" y="3741488"/>
            <a:ext cx="107322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 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1075067" y="4190123"/>
            <a:ext cx="107322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Char 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994212" y="4562926"/>
            <a:ext cx="107322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הפניה 3</a:t>
            </a:r>
            <a:endParaRPr/>
          </a:p>
        </p:txBody>
      </p:sp>
      <p:sp>
        <p:nvSpPr>
          <p:cNvPr id="124" name="Google Shape;124;p15"/>
          <p:cNvSpPr txBox="1"/>
          <p:nvPr/>
        </p:nvSpPr>
        <p:spPr>
          <a:xfrm>
            <a:off x="969818" y="4960468"/>
            <a:ext cx="120072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Double x=0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5"/>
          <p:cNvSpPr txBox="1"/>
          <p:nvPr/>
        </p:nvSpPr>
        <p:spPr>
          <a:xfrm>
            <a:off x="888910" y="5401501"/>
            <a:ext cx="107322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הפניה 4</a:t>
            </a:r>
            <a:endParaRPr/>
          </a:p>
        </p:txBody>
      </p:sp>
      <p:cxnSp>
        <p:nvCxnSpPr>
          <p:cNvPr id="126" name="Google Shape;126;p15"/>
          <p:cNvCxnSpPr>
            <a:endCxn id="127" idx="1"/>
          </p:cNvCxnSpPr>
          <p:nvPr/>
        </p:nvCxnSpPr>
        <p:spPr>
          <a:xfrm rot="10800000" flipH="1">
            <a:off x="2114028" y="2828463"/>
            <a:ext cx="2767200" cy="377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8" name="Google Shape;128;p15"/>
          <p:cNvSpPr/>
          <p:nvPr/>
        </p:nvSpPr>
        <p:spPr>
          <a:xfrm>
            <a:off x="3500582" y="2050473"/>
            <a:ext cx="5422703" cy="4152600"/>
          </a:xfrm>
          <a:prstGeom prst="cloud">
            <a:avLst/>
          </a:prstGeom>
          <a:noFill/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9" name="Google Shape;129;p15"/>
          <p:cNvCxnSpPr>
            <a:stCxn id="120" idx="3"/>
            <a:endCxn id="130" idx="1"/>
          </p:cNvCxnSpPr>
          <p:nvPr/>
        </p:nvCxnSpPr>
        <p:spPr>
          <a:xfrm>
            <a:off x="2089637" y="3548608"/>
            <a:ext cx="3585000" cy="478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1" name="Google Shape;131;p15"/>
          <p:cNvCxnSpPr>
            <a:stCxn id="116" idx="3"/>
          </p:cNvCxnSpPr>
          <p:nvPr/>
        </p:nvCxnSpPr>
        <p:spPr>
          <a:xfrm>
            <a:off x="2089637" y="4727801"/>
            <a:ext cx="4122300" cy="827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2" name="Google Shape;132;p15"/>
          <p:cNvCxnSpPr>
            <a:stCxn id="118" idx="3"/>
          </p:cNvCxnSpPr>
          <p:nvPr/>
        </p:nvCxnSpPr>
        <p:spPr>
          <a:xfrm rot="10800000" flipH="1">
            <a:off x="2074635" y="2747210"/>
            <a:ext cx="5277300" cy="2814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7" name="Google Shape;127;p15"/>
          <p:cNvSpPr/>
          <p:nvPr/>
        </p:nvSpPr>
        <p:spPr>
          <a:xfrm>
            <a:off x="4881228" y="2621184"/>
            <a:ext cx="714975" cy="414559"/>
          </a:xfrm>
          <a:prstGeom prst="rect">
            <a:avLst/>
          </a:prstGeom>
          <a:noFill/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5"/>
          <p:cNvSpPr/>
          <p:nvPr/>
        </p:nvSpPr>
        <p:spPr>
          <a:xfrm>
            <a:off x="5674678" y="3741488"/>
            <a:ext cx="679940" cy="571229"/>
          </a:xfrm>
          <a:prstGeom prst="rect">
            <a:avLst/>
          </a:prstGeom>
          <a:noFill/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3" name="Google Shape;133;p15"/>
          <p:cNvCxnSpPr>
            <a:stCxn id="130" idx="3"/>
          </p:cNvCxnSpPr>
          <p:nvPr/>
        </p:nvCxnSpPr>
        <p:spPr>
          <a:xfrm rot="10800000" flipH="1">
            <a:off x="6354618" y="3812002"/>
            <a:ext cx="650100" cy="215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4" name="Google Shape;134;p15"/>
          <p:cNvCxnSpPr>
            <a:endCxn id="135" idx="1"/>
          </p:cNvCxnSpPr>
          <p:nvPr/>
        </p:nvCxnSpPr>
        <p:spPr>
          <a:xfrm>
            <a:off x="6347454" y="4045789"/>
            <a:ext cx="666900" cy="281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6" name="Google Shape;136;p15"/>
          <p:cNvSpPr/>
          <p:nvPr/>
        </p:nvSpPr>
        <p:spPr>
          <a:xfrm>
            <a:off x="7004635" y="3757010"/>
            <a:ext cx="592147" cy="215043"/>
          </a:xfrm>
          <a:prstGeom prst="rect">
            <a:avLst/>
          </a:prstGeom>
          <a:noFill/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5"/>
          <p:cNvSpPr/>
          <p:nvPr/>
        </p:nvSpPr>
        <p:spPr>
          <a:xfrm>
            <a:off x="7014354" y="4211104"/>
            <a:ext cx="543926" cy="231571"/>
          </a:xfrm>
          <a:prstGeom prst="rect">
            <a:avLst/>
          </a:prstGeom>
          <a:noFill/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5"/>
          <p:cNvSpPr/>
          <p:nvPr/>
        </p:nvSpPr>
        <p:spPr>
          <a:xfrm>
            <a:off x="6246440" y="5265203"/>
            <a:ext cx="514602" cy="580372"/>
          </a:xfrm>
          <a:prstGeom prst="rect">
            <a:avLst/>
          </a:prstGeom>
          <a:noFill/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5"/>
          <p:cNvSpPr/>
          <p:nvPr/>
        </p:nvSpPr>
        <p:spPr>
          <a:xfrm>
            <a:off x="7362342" y="2632944"/>
            <a:ext cx="468879" cy="205185"/>
          </a:xfrm>
          <a:prstGeom prst="rect">
            <a:avLst/>
          </a:prstGeom>
          <a:noFill/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5"/>
          <p:cNvSpPr txBox="1">
            <a:spLocks noGrp="1"/>
          </p:cNvSpPr>
          <p:nvPr>
            <p:ph type="body" idx="2"/>
          </p:nvPr>
        </p:nvSpPr>
        <p:spPr>
          <a:xfrm>
            <a:off x="3132500" y="1403562"/>
            <a:ext cx="6098810" cy="1047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400"/>
              <a:buNone/>
            </a:pPr>
            <a:r>
              <a:rPr lang="iw-IL" sz="1800" dirty="0"/>
              <a:t>אזור הזיכרון שבשליטת מערכת ההפעלה</a:t>
            </a:r>
            <a:r>
              <a:rPr lang="he-IL" sz="1800" dirty="0"/>
              <a:t> (</a:t>
            </a:r>
            <a:r>
              <a:rPr lang="iw-IL" sz="1800" dirty="0"/>
              <a:t>ערימה</a:t>
            </a:r>
            <a:r>
              <a:rPr lang="he-IL" sz="1800" dirty="0"/>
              <a:t>-</a:t>
            </a:r>
            <a:r>
              <a:rPr lang="iw-IL" sz="1800" dirty="0"/>
              <a:t> heap</a:t>
            </a:r>
            <a:r>
              <a:rPr lang="he-IL" sz="1800" dirty="0"/>
              <a:t>)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625485-C369-488A-90B9-85F6300405E9}"/>
              </a:ext>
            </a:extLst>
          </p:cNvPr>
          <p:cNvSpPr txBox="1"/>
          <p:nvPr/>
        </p:nvSpPr>
        <p:spPr>
          <a:xfrm>
            <a:off x="240824" y="4552290"/>
            <a:ext cx="79694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דינמית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3389BD9-B0E4-4578-B5BB-58CD6051E94B}"/>
              </a:ext>
            </a:extLst>
          </p:cNvPr>
          <p:cNvSpPr txBox="1"/>
          <p:nvPr/>
        </p:nvSpPr>
        <p:spPr>
          <a:xfrm>
            <a:off x="255816" y="3011625"/>
            <a:ext cx="79694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דינמית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07204D-790B-4A76-9CD6-45FDA4F3EE26}"/>
              </a:ext>
            </a:extLst>
          </p:cNvPr>
          <p:cNvSpPr txBox="1"/>
          <p:nvPr/>
        </p:nvSpPr>
        <p:spPr>
          <a:xfrm>
            <a:off x="240824" y="3363621"/>
            <a:ext cx="79694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דינמית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10B12D6-3AE0-43F1-9FC8-DE502E2BFA69}"/>
              </a:ext>
            </a:extLst>
          </p:cNvPr>
          <p:cNvSpPr txBox="1"/>
          <p:nvPr/>
        </p:nvSpPr>
        <p:spPr>
          <a:xfrm>
            <a:off x="241869" y="5400173"/>
            <a:ext cx="79694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דינמית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741E964-EC92-4443-B655-92EE43EBD04F}"/>
              </a:ext>
            </a:extLst>
          </p:cNvPr>
          <p:cNvSpPr txBox="1"/>
          <p:nvPr/>
        </p:nvSpPr>
        <p:spPr>
          <a:xfrm>
            <a:off x="230318" y="3738960"/>
            <a:ext cx="79694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סטטית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9258627-CEBA-4C33-9840-5D35A28BC665}"/>
              </a:ext>
            </a:extLst>
          </p:cNvPr>
          <p:cNvSpPr txBox="1"/>
          <p:nvPr/>
        </p:nvSpPr>
        <p:spPr>
          <a:xfrm>
            <a:off x="219462" y="4173000"/>
            <a:ext cx="79694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סטטית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9CBD841-A58A-42B1-8923-919FAAFF7DDE}"/>
              </a:ext>
            </a:extLst>
          </p:cNvPr>
          <p:cNvSpPr txBox="1"/>
          <p:nvPr/>
        </p:nvSpPr>
        <p:spPr>
          <a:xfrm>
            <a:off x="172871" y="4969364"/>
            <a:ext cx="79694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סטטית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6"/>
          <p:cNvSpPr txBox="1">
            <a:spLocks noGrp="1"/>
          </p:cNvSpPr>
          <p:nvPr>
            <p:ph type="title"/>
          </p:nvPr>
        </p:nvSpPr>
        <p:spPr>
          <a:xfrm>
            <a:off x="2161309" y="213094"/>
            <a:ext cx="1003076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 sz="3600"/>
              <a:t>הבדלים בין הקצאה סטטית להקצאה דינמית </a:t>
            </a:r>
            <a:endParaRPr sz="3600"/>
          </a:p>
        </p:txBody>
      </p:sp>
      <p:sp>
        <p:nvSpPr>
          <p:cNvPr id="146" name="Google Shape;146;p16"/>
          <p:cNvSpPr txBox="1">
            <a:spLocks noGrp="1"/>
          </p:cNvSpPr>
          <p:nvPr>
            <p:ph type="body" idx="1"/>
          </p:nvPr>
        </p:nvSpPr>
        <p:spPr>
          <a:xfrm>
            <a:off x="1563321" y="973068"/>
            <a:ext cx="8307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br>
              <a:rPr lang="iw-IL" dirty="0"/>
            </a:br>
            <a:r>
              <a:rPr lang="iw-IL" dirty="0"/>
              <a:t>ההבדל בין הקצאה סטטית והקצאה דינמית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147" name="Google Shape;147;p16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00" cy="41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400"/>
              <a:buNone/>
            </a:pPr>
            <a:r>
              <a:rPr lang="iw-IL"/>
              <a:t> </a:t>
            </a:r>
            <a:endParaRPr/>
          </a:p>
        </p:txBody>
      </p:sp>
      <p:graphicFrame>
        <p:nvGraphicFramePr>
          <p:cNvPr id="148" name="Google Shape;148;p16"/>
          <p:cNvGraphicFramePr/>
          <p:nvPr>
            <p:extLst>
              <p:ext uri="{D42A27DB-BD31-4B8C-83A1-F6EECF244321}">
                <p14:modId xmlns:p14="http://schemas.microsoft.com/office/powerpoint/2010/main" val="602125359"/>
              </p:ext>
            </p:extLst>
          </p:nvPr>
        </p:nvGraphicFramePr>
        <p:xfrm>
          <a:off x="558817" y="1752564"/>
          <a:ext cx="10403097" cy="3559650"/>
        </p:xfrm>
        <a:graphic>
          <a:graphicData uri="http://schemas.openxmlformats.org/drawingml/2006/table">
            <a:tbl>
              <a:tblPr firstRow="1" bandRow="1">
                <a:noFill/>
                <a:tableStyleId>{6535B4A2-F9DB-4A61-B9E8-CDC7B51368B6}</a:tableStyleId>
              </a:tblPr>
              <a:tblGrid>
                <a:gridCol w="2091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8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2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875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b="1" u="none" strike="noStrike" cap="none"/>
                        <a:t>נושא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b="1" u="none" strike="noStrike" cap="none"/>
                        <a:t>הקצאה סטטית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b="1" u="none" strike="noStrike" cap="none" dirty="0"/>
                        <a:t>הקצאה דינמית 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75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b="1" u="none" strike="noStrike" cap="none" dirty="0"/>
                        <a:t>הקצאה </a:t>
                      </a:r>
                      <a:endParaRPr sz="180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 dirty="0"/>
                        <a:t>בזמן הגדרת המשתנים</a:t>
                      </a:r>
                      <a:r>
                        <a:rPr lang="he-IL" sz="1800" u="none" strike="noStrike" cap="none" dirty="0"/>
                        <a:t>.</a:t>
                      </a:r>
                      <a:r>
                        <a:rPr lang="iw-IL" sz="1800" u="none" strike="noStrike" cap="none" dirty="0"/>
                        <a:t> 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 dirty="0"/>
                        <a:t>במהלך ריצת התוכנית</a:t>
                      </a:r>
                      <a:r>
                        <a:rPr lang="he-IL" sz="1800" u="none" strike="noStrike" cap="none" dirty="0"/>
                        <a:t>.</a:t>
                      </a:r>
                      <a:r>
                        <a:rPr lang="iw-IL" sz="1800" u="none" strike="noStrike" cap="none" dirty="0"/>
                        <a:t> 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10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b="1" u="none" strike="noStrike" cap="none" dirty="0"/>
                        <a:t>גמישות ושינוי</a:t>
                      </a:r>
                      <a:endParaRPr sz="180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b="0" i="0" u="none" strike="noStrike" cap="none" dirty="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לא ניתן לשנות את גודל הזיכרון  </a:t>
                      </a:r>
                      <a:br>
                        <a:rPr lang="iw-IL" sz="1800" b="0" i="0" u="none" strike="noStrike" cap="none" dirty="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</a:br>
                      <a:r>
                        <a:rPr lang="iw-IL" sz="1800" b="0" i="0" u="none" strike="noStrike" cap="none" dirty="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לאחר ההקצאה הראשונית.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b="0" i="0" u="none" strike="noStrike" cap="none" dirty="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המתכנת יכול להקצות או לשחרר זיכרון לפי ​​הצורך</a:t>
                      </a:r>
                      <a:r>
                        <a:rPr lang="he-IL" sz="1800" b="0" i="0" u="none" strike="noStrike" cap="none" dirty="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.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10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b="1" i="0" u="none" strike="noStrike" cap="none" dirty="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ניצול זיכרון</a:t>
                      </a:r>
                      <a:endParaRPr sz="1800" b="1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 dirty="0"/>
                        <a:t>נמוכה, ברוב המקרים יש בזבוז זיכרון בגלל אי שימוש בכל הזיכרון שהוקצה</a:t>
                      </a:r>
                      <a:r>
                        <a:rPr lang="he-IL" sz="1800" u="none" strike="noStrike" cap="none" dirty="0"/>
                        <a:t>.</a:t>
                      </a:r>
                      <a:r>
                        <a:rPr lang="iw-IL" sz="1800" u="none" strike="noStrike" cap="none" dirty="0"/>
                        <a:t> 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 dirty="0"/>
                        <a:t>נצילות גבוהה ויעילה</a:t>
                      </a:r>
                      <a:r>
                        <a:rPr lang="he-IL" sz="1800" u="none" strike="noStrike" cap="none" dirty="0"/>
                        <a:t>.</a:t>
                      </a:r>
                      <a:r>
                        <a:rPr lang="iw-IL" sz="1800" u="none" strike="noStrike" cap="none" dirty="0"/>
                        <a:t> 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>
            <a:spLocks noGrp="1"/>
          </p:cNvSpPr>
          <p:nvPr>
            <p:ph type="title"/>
          </p:nvPr>
        </p:nvSpPr>
        <p:spPr>
          <a:xfrm>
            <a:off x="2328097" y="465680"/>
            <a:ext cx="9642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/>
              <a:t>הקצאה סטטית מול הקצאה דינמית</a:t>
            </a:r>
            <a:br>
              <a:rPr lang="iw-IL"/>
            </a:br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body" idx="1"/>
          </p:nvPr>
        </p:nvSpPr>
        <p:spPr>
          <a:xfrm>
            <a:off x="515274" y="1201779"/>
            <a:ext cx="9578568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br>
              <a:rPr lang="iw-IL" dirty="0"/>
            </a:br>
            <a:r>
              <a:rPr lang="iw-IL" dirty="0"/>
              <a:t>מתי נבחר להשתמש בהקצאה דינמית ומתי בהקצאה סטטית</a:t>
            </a:r>
            <a:r>
              <a:rPr lang="he-IL" dirty="0"/>
              <a:t> </a:t>
            </a:r>
            <a:r>
              <a:rPr lang="en-US" dirty="0"/>
              <a:t>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156" name="Google Shape;156;p17"/>
          <p:cNvSpPr txBox="1">
            <a:spLocks noGrp="1"/>
          </p:cNvSpPr>
          <p:nvPr>
            <p:ph type="body" idx="2"/>
          </p:nvPr>
        </p:nvSpPr>
        <p:spPr>
          <a:xfrm>
            <a:off x="515274" y="2002129"/>
            <a:ext cx="8031900" cy="41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iw-IL" dirty="0"/>
              <a:t>כאשר נדרש מבנה נתונים שגודלו סופי וידוע מראש, נשתמש במבנה סטטי – מערך</a:t>
            </a:r>
            <a:r>
              <a:rPr lang="he-IL" dirty="0"/>
              <a:t>.</a:t>
            </a:r>
            <a:br>
              <a:rPr lang="iw-IL" dirty="0"/>
            </a:br>
            <a:endParaRPr dirty="0"/>
          </a:p>
          <a:p>
            <a:pPr marL="342900" lvl="0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iw-IL" dirty="0"/>
              <a:t>כאשר נדרש מבנה נתונים שגודלו לא ידוע  ומשתנה כל הזמן, נשתמש במבנה דינמי – רשימה, מחסנית, תור, עץ </a:t>
            </a:r>
            <a:br>
              <a:rPr lang="iw-IL" dirty="0"/>
            </a:br>
            <a:endParaRPr dirty="0"/>
          </a:p>
          <a:p>
            <a:pPr marL="342900" lvl="0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iw-IL" dirty="0"/>
              <a:t>כאשר היעילות מהווה מרכיב מרכזי באלגוריתם</a:t>
            </a:r>
            <a:r>
              <a:rPr lang="he-IL" dirty="0"/>
              <a:t>.</a:t>
            </a:r>
            <a:br>
              <a:rPr lang="iw-IL" dirty="0"/>
            </a:b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400"/>
              <a:buNone/>
            </a:pPr>
            <a:r>
              <a:rPr lang="iw-IL" dirty="0"/>
              <a:t>	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4" name="Google Shape;74;p10"/>
          <p:cNvSpPr txBox="1">
            <a:spLocks noGrp="1"/>
          </p:cNvSpPr>
          <p:nvPr>
            <p:ph type="ctrTitle"/>
          </p:nvPr>
        </p:nvSpPr>
        <p:spPr>
          <a:xfrm>
            <a:off x="206828" y="1597134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6600"/>
            </a:pPr>
            <a:r>
              <a:rPr lang="iw-IL" sz="6000" dirty="0"/>
              <a:t>הקצאת זיכרון סטטית ודינמית</a:t>
            </a:r>
            <a:endParaRPr sz="6000" dirty="0"/>
          </a:p>
        </p:txBody>
      </p:sp>
      <p:sp>
        <p:nvSpPr>
          <p:cNvPr id="75" name="Google Shape;75;p10"/>
          <p:cNvSpPr txBox="1">
            <a:spLocks noGrp="1"/>
          </p:cNvSpPr>
          <p:nvPr>
            <p:ph type="subTitle" idx="1"/>
          </p:nvPr>
        </p:nvSpPr>
        <p:spPr>
          <a:xfrm>
            <a:off x="1" y="2695672"/>
            <a:ext cx="12192000" cy="7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</a:pPr>
            <a:r>
              <a:rPr lang="iw-IL" dirty="0"/>
              <a:t>מבני נתונים</a:t>
            </a:r>
            <a:r>
              <a:rPr lang="he-IL" dirty="0"/>
              <a:t> – מדעי המחשב</a:t>
            </a:r>
            <a:endParaRPr dirty="0"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2"/>
          </p:nvPr>
        </p:nvSpPr>
        <p:spPr>
          <a:xfrm>
            <a:off x="78925" y="3287480"/>
            <a:ext cx="12309600" cy="11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 sz="3200" dirty="0"/>
              <a:t>שם המורה: אתי הרשקוביץ </a:t>
            </a:r>
            <a:endParaRPr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>
            <a:spLocks noGrp="1"/>
          </p:cNvSpPr>
          <p:nvPr>
            <p:ph type="title"/>
          </p:nvPr>
        </p:nvSpPr>
        <p:spPr>
          <a:xfrm>
            <a:off x="2328097" y="465680"/>
            <a:ext cx="9642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/>
              <a:t>הקצאה סטטית מול הקצאה דינמית</a:t>
            </a:r>
            <a:br>
              <a:rPr lang="iw-IL"/>
            </a:br>
            <a:endParaRPr/>
          </a:p>
        </p:txBody>
      </p:sp>
      <p:sp>
        <p:nvSpPr>
          <p:cNvPr id="163" name="Google Shape;163;p18"/>
          <p:cNvSpPr txBox="1">
            <a:spLocks noGrp="1"/>
          </p:cNvSpPr>
          <p:nvPr>
            <p:ph type="body" idx="2"/>
          </p:nvPr>
        </p:nvSpPr>
        <p:spPr>
          <a:xfrm>
            <a:off x="515274" y="1973775"/>
            <a:ext cx="8031900" cy="41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dirty="0"/>
              <a:t>נבחן את יעילות הפעולות הבאות למבני נתונים :</a:t>
            </a: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iw-IL" dirty="0"/>
              <a:t>	יצירת מבנה הנתונים</a:t>
            </a:r>
            <a:r>
              <a:rPr lang="he-IL" dirty="0"/>
              <a:t>.</a:t>
            </a: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iw-IL" dirty="0"/>
              <a:t>	הוספת איבר</a:t>
            </a:r>
            <a:r>
              <a:rPr lang="he-IL" dirty="0"/>
              <a:t>.</a:t>
            </a: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iw-IL" dirty="0"/>
              <a:t>	מחיקת איבר</a:t>
            </a:r>
            <a:r>
              <a:rPr lang="he-IL" dirty="0"/>
              <a:t>.</a:t>
            </a:r>
            <a:r>
              <a:rPr lang="iw-IL" dirty="0"/>
              <a:t> </a:t>
            </a: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iw-IL" dirty="0"/>
              <a:t>	עדכון  איבר</a:t>
            </a:r>
            <a:r>
              <a:rPr lang="he-IL" dirty="0"/>
              <a:t>.</a:t>
            </a:r>
            <a:r>
              <a:rPr lang="iw-IL" dirty="0"/>
              <a:t> </a:t>
            </a: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iw-IL" dirty="0"/>
              <a:t>	גישה לאיבר</a:t>
            </a:r>
            <a:r>
              <a:rPr lang="he-IL" dirty="0"/>
              <a:t>.</a:t>
            </a:r>
            <a:r>
              <a:rPr lang="iw-IL" dirty="0"/>
              <a:t> </a:t>
            </a: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iw-IL" dirty="0"/>
              <a:t>	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400"/>
              <a:buNone/>
            </a:pPr>
            <a:r>
              <a:rPr lang="iw-IL" dirty="0"/>
              <a:t>	</a:t>
            </a:r>
            <a:endParaRPr dirty="0"/>
          </a:p>
        </p:txBody>
      </p:sp>
      <p:sp>
        <p:nvSpPr>
          <p:cNvPr id="164" name="Google Shape;164;p18"/>
          <p:cNvSpPr txBox="1">
            <a:spLocks noGrp="1"/>
          </p:cNvSpPr>
          <p:nvPr>
            <p:ph type="body" idx="1"/>
          </p:nvPr>
        </p:nvSpPr>
        <p:spPr>
          <a:xfrm>
            <a:off x="515274" y="1201779"/>
            <a:ext cx="9578568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br>
              <a:rPr lang="iw-IL" dirty="0"/>
            </a:br>
            <a:r>
              <a:rPr lang="iw-IL" dirty="0"/>
              <a:t>מתי נבחר להשתמש בהקצאה דינמית ומתי בהקצאה סטטית?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>
            <a:spLocks noGrp="1"/>
          </p:cNvSpPr>
          <p:nvPr>
            <p:ph type="title"/>
          </p:nvPr>
        </p:nvSpPr>
        <p:spPr>
          <a:xfrm>
            <a:off x="2328097" y="465680"/>
            <a:ext cx="9642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/>
              <a:t>הקצאה סטטית מול הקצאה דינמית</a:t>
            </a:r>
            <a:br>
              <a:rPr lang="iw-IL"/>
            </a:br>
            <a:endParaRPr/>
          </a:p>
        </p:txBody>
      </p:sp>
      <p:sp>
        <p:nvSpPr>
          <p:cNvPr id="171" name="Google Shape;171;p19"/>
          <p:cNvSpPr txBox="1">
            <a:spLocks noGrp="1"/>
          </p:cNvSpPr>
          <p:nvPr>
            <p:ph type="body" idx="2"/>
          </p:nvPr>
        </p:nvSpPr>
        <p:spPr>
          <a:xfrm>
            <a:off x="1659343" y="1923265"/>
            <a:ext cx="7850533" cy="41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he-IL" dirty="0"/>
              <a:t>הכנסת  מספר שלם  9  במערך במקום 4 במערך 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400"/>
              <a:buNone/>
            </a:pPr>
            <a:r>
              <a:rPr lang="iw-IL" dirty="0"/>
              <a:t>	</a:t>
            </a:r>
            <a:endParaRPr lang="he-IL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400"/>
              <a:buNone/>
            </a:pPr>
            <a:endParaRPr lang="he-IL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400"/>
              <a:buNone/>
            </a:pPr>
            <a:endParaRPr dirty="0"/>
          </a:p>
        </p:txBody>
      </p:sp>
      <p:sp>
        <p:nvSpPr>
          <p:cNvPr id="173" name="Google Shape;173;p19"/>
          <p:cNvSpPr txBox="1">
            <a:spLocks noGrp="1"/>
          </p:cNvSpPr>
          <p:nvPr>
            <p:ph type="body" idx="1"/>
          </p:nvPr>
        </p:nvSpPr>
        <p:spPr>
          <a:xfrm>
            <a:off x="515274" y="1201779"/>
            <a:ext cx="9578568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br>
              <a:rPr lang="iw-IL" dirty="0"/>
            </a:br>
            <a:r>
              <a:rPr lang="iw-IL" dirty="0"/>
              <a:t>מתי נבחר להשתמש בהקצאה דינמית ומתי בהקצאה סטטית?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E8396D70-BD3D-4F55-8414-09810387ACA2}"/>
              </a:ext>
            </a:extLst>
          </p:cNvPr>
          <p:cNvSpPr/>
          <p:nvPr/>
        </p:nvSpPr>
        <p:spPr>
          <a:xfrm>
            <a:off x="1303699" y="3429000"/>
            <a:ext cx="325925" cy="3462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D0743461-5ED1-4C29-8559-B1DE5F273865}"/>
              </a:ext>
            </a:extLst>
          </p:cNvPr>
          <p:cNvSpPr/>
          <p:nvPr/>
        </p:nvSpPr>
        <p:spPr>
          <a:xfrm>
            <a:off x="1659344" y="3435927"/>
            <a:ext cx="325925" cy="3462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6A6F048B-FED9-4273-9018-90A595E1DDE3}"/>
              </a:ext>
            </a:extLst>
          </p:cNvPr>
          <p:cNvSpPr/>
          <p:nvPr/>
        </p:nvSpPr>
        <p:spPr>
          <a:xfrm>
            <a:off x="3826012" y="3425305"/>
            <a:ext cx="325925" cy="3462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7479134A-095B-469E-865E-190DB8B93E33}"/>
              </a:ext>
            </a:extLst>
          </p:cNvPr>
          <p:cNvSpPr/>
          <p:nvPr/>
        </p:nvSpPr>
        <p:spPr>
          <a:xfrm>
            <a:off x="3459973" y="3442958"/>
            <a:ext cx="325925" cy="3462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DC253AE1-02CC-4750-9E6C-00306AE66385}"/>
              </a:ext>
            </a:extLst>
          </p:cNvPr>
          <p:cNvSpPr/>
          <p:nvPr/>
        </p:nvSpPr>
        <p:spPr>
          <a:xfrm>
            <a:off x="3070511" y="3442958"/>
            <a:ext cx="325925" cy="3462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D3619F97-A444-4292-877B-1E3A5028631E}"/>
              </a:ext>
            </a:extLst>
          </p:cNvPr>
          <p:cNvSpPr/>
          <p:nvPr/>
        </p:nvSpPr>
        <p:spPr>
          <a:xfrm>
            <a:off x="2710316" y="3442958"/>
            <a:ext cx="325925" cy="3462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85E7FDA2-1FB1-4C74-9BCF-B426FA94791D}"/>
              </a:ext>
            </a:extLst>
          </p:cNvPr>
          <p:cNvSpPr/>
          <p:nvPr/>
        </p:nvSpPr>
        <p:spPr>
          <a:xfrm>
            <a:off x="2370634" y="3435927"/>
            <a:ext cx="325925" cy="3462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7D7AE3B7-18E1-49ED-AECD-4C06EF24DC98}"/>
              </a:ext>
            </a:extLst>
          </p:cNvPr>
          <p:cNvSpPr/>
          <p:nvPr/>
        </p:nvSpPr>
        <p:spPr>
          <a:xfrm>
            <a:off x="2014989" y="3442958"/>
            <a:ext cx="325925" cy="3462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0E8394A4-165E-48C2-BE76-0996580CDEF4}"/>
              </a:ext>
            </a:extLst>
          </p:cNvPr>
          <p:cNvSpPr/>
          <p:nvPr/>
        </p:nvSpPr>
        <p:spPr>
          <a:xfrm>
            <a:off x="4192385" y="3433998"/>
            <a:ext cx="325925" cy="3462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394BFE-E19F-4497-9B8B-651C4940BDC7}"/>
              </a:ext>
            </a:extLst>
          </p:cNvPr>
          <p:cNvSpPr txBox="1"/>
          <p:nvPr/>
        </p:nvSpPr>
        <p:spPr>
          <a:xfrm>
            <a:off x="1348417" y="3448258"/>
            <a:ext cx="32592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0BF107-C92A-45B5-AAF5-8457775F7662}"/>
              </a:ext>
            </a:extLst>
          </p:cNvPr>
          <p:cNvSpPr txBox="1"/>
          <p:nvPr/>
        </p:nvSpPr>
        <p:spPr>
          <a:xfrm>
            <a:off x="1746617" y="3475354"/>
            <a:ext cx="15555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D1F643-8CAC-412E-9A14-D2DD3EEF5A00}"/>
              </a:ext>
            </a:extLst>
          </p:cNvPr>
          <p:cNvSpPr txBox="1"/>
          <p:nvPr/>
        </p:nvSpPr>
        <p:spPr>
          <a:xfrm>
            <a:off x="2064673" y="3481476"/>
            <a:ext cx="19906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17D0FB-54FF-4AB2-A6F9-F1D3C0EF1316}"/>
              </a:ext>
            </a:extLst>
          </p:cNvPr>
          <p:cNvSpPr txBox="1"/>
          <p:nvPr/>
        </p:nvSpPr>
        <p:spPr>
          <a:xfrm>
            <a:off x="2406216" y="3473080"/>
            <a:ext cx="19906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E6DDC9-18B7-4B4B-A403-C8681AEFAA87}"/>
              </a:ext>
            </a:extLst>
          </p:cNvPr>
          <p:cNvSpPr txBox="1"/>
          <p:nvPr/>
        </p:nvSpPr>
        <p:spPr>
          <a:xfrm>
            <a:off x="2748166" y="3479167"/>
            <a:ext cx="19906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C5EF39-5B37-406E-9B81-FA0F961C2718}"/>
              </a:ext>
            </a:extLst>
          </p:cNvPr>
          <p:cNvSpPr txBox="1"/>
          <p:nvPr/>
        </p:nvSpPr>
        <p:spPr>
          <a:xfrm>
            <a:off x="3519320" y="3442958"/>
            <a:ext cx="21621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DB17F9-B084-4951-ACBC-6D8D15831DD7}"/>
              </a:ext>
            </a:extLst>
          </p:cNvPr>
          <p:cNvSpPr txBox="1"/>
          <p:nvPr/>
        </p:nvSpPr>
        <p:spPr>
          <a:xfrm>
            <a:off x="3141275" y="3455185"/>
            <a:ext cx="15555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8</a:t>
            </a:r>
            <a:endParaRPr lang="he-IL" dirty="0"/>
          </a:p>
        </p:txBody>
      </p: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4CFE1575-E753-474C-839D-7082C1913BBD}"/>
              </a:ext>
            </a:extLst>
          </p:cNvPr>
          <p:cNvCxnSpPr>
            <a:cxnSpLocks/>
          </p:cNvCxnSpPr>
          <p:nvPr/>
        </p:nvCxnSpPr>
        <p:spPr>
          <a:xfrm flipH="1">
            <a:off x="2885871" y="2567998"/>
            <a:ext cx="17345" cy="603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F241C94-1A95-4EF9-9D7B-15BC6374AED7}"/>
              </a:ext>
            </a:extLst>
          </p:cNvPr>
          <p:cNvSpPr txBox="1"/>
          <p:nvPr/>
        </p:nvSpPr>
        <p:spPr>
          <a:xfrm>
            <a:off x="2423334" y="3143630"/>
            <a:ext cx="25358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1F0C94-3C2A-4943-8BA7-97D5EC270E75}"/>
              </a:ext>
            </a:extLst>
          </p:cNvPr>
          <p:cNvSpPr txBox="1"/>
          <p:nvPr/>
        </p:nvSpPr>
        <p:spPr>
          <a:xfrm>
            <a:off x="3503415" y="3174954"/>
            <a:ext cx="25358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A9E8D7C-180F-4428-9BB6-F0CD64CC1818}"/>
              </a:ext>
            </a:extLst>
          </p:cNvPr>
          <p:cNvSpPr txBox="1"/>
          <p:nvPr/>
        </p:nvSpPr>
        <p:spPr>
          <a:xfrm>
            <a:off x="2762097" y="3165303"/>
            <a:ext cx="25358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4</a:t>
            </a:r>
          </a:p>
        </p:txBody>
      </p:sp>
      <p:sp>
        <p:nvSpPr>
          <p:cNvPr id="47" name="מלבן 46">
            <a:extLst>
              <a:ext uri="{FF2B5EF4-FFF2-40B4-BE49-F238E27FC236}">
                <a16:creationId xmlns:a16="http://schemas.microsoft.com/office/drawing/2014/main" id="{BDE79859-9986-4A70-9D56-B418329B6EDB}"/>
              </a:ext>
            </a:extLst>
          </p:cNvPr>
          <p:cNvSpPr/>
          <p:nvPr/>
        </p:nvSpPr>
        <p:spPr>
          <a:xfrm>
            <a:off x="1303699" y="3947089"/>
            <a:ext cx="325925" cy="3462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</a:t>
            </a:r>
          </a:p>
        </p:txBody>
      </p:sp>
      <p:sp>
        <p:nvSpPr>
          <p:cNvPr id="48" name="מלבן 47">
            <a:extLst>
              <a:ext uri="{FF2B5EF4-FFF2-40B4-BE49-F238E27FC236}">
                <a16:creationId xmlns:a16="http://schemas.microsoft.com/office/drawing/2014/main" id="{3F79B912-0B26-48EF-8B6E-325B8A1C3644}"/>
              </a:ext>
            </a:extLst>
          </p:cNvPr>
          <p:cNvSpPr/>
          <p:nvPr/>
        </p:nvSpPr>
        <p:spPr>
          <a:xfrm>
            <a:off x="1659344" y="3954016"/>
            <a:ext cx="325925" cy="3462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9" name="מלבן 48">
            <a:extLst>
              <a:ext uri="{FF2B5EF4-FFF2-40B4-BE49-F238E27FC236}">
                <a16:creationId xmlns:a16="http://schemas.microsoft.com/office/drawing/2014/main" id="{947AEFBE-0323-4A20-AD83-015BCBF12345}"/>
              </a:ext>
            </a:extLst>
          </p:cNvPr>
          <p:cNvSpPr/>
          <p:nvPr/>
        </p:nvSpPr>
        <p:spPr>
          <a:xfrm>
            <a:off x="3853213" y="3961047"/>
            <a:ext cx="325925" cy="3462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0" name="מלבן 49">
            <a:extLst>
              <a:ext uri="{FF2B5EF4-FFF2-40B4-BE49-F238E27FC236}">
                <a16:creationId xmlns:a16="http://schemas.microsoft.com/office/drawing/2014/main" id="{09F781D5-0D34-448C-96B8-ED137E7AC9FB}"/>
              </a:ext>
            </a:extLst>
          </p:cNvPr>
          <p:cNvSpPr/>
          <p:nvPr/>
        </p:nvSpPr>
        <p:spPr>
          <a:xfrm>
            <a:off x="3459973" y="3961047"/>
            <a:ext cx="325925" cy="3462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1" name="מלבן 50">
            <a:extLst>
              <a:ext uri="{FF2B5EF4-FFF2-40B4-BE49-F238E27FC236}">
                <a16:creationId xmlns:a16="http://schemas.microsoft.com/office/drawing/2014/main" id="{F6A5472B-74B8-486E-A924-4FF416228997}"/>
              </a:ext>
            </a:extLst>
          </p:cNvPr>
          <p:cNvSpPr/>
          <p:nvPr/>
        </p:nvSpPr>
        <p:spPr>
          <a:xfrm>
            <a:off x="3089330" y="3961047"/>
            <a:ext cx="325925" cy="3462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2" name="מלבן 51">
            <a:extLst>
              <a:ext uri="{FF2B5EF4-FFF2-40B4-BE49-F238E27FC236}">
                <a16:creationId xmlns:a16="http://schemas.microsoft.com/office/drawing/2014/main" id="{F875A049-BDCB-441A-AFD3-1896E3A397C4}"/>
              </a:ext>
            </a:extLst>
          </p:cNvPr>
          <p:cNvSpPr/>
          <p:nvPr/>
        </p:nvSpPr>
        <p:spPr>
          <a:xfrm>
            <a:off x="2710316" y="3961047"/>
            <a:ext cx="325925" cy="3462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3" name="מלבן 52">
            <a:extLst>
              <a:ext uri="{FF2B5EF4-FFF2-40B4-BE49-F238E27FC236}">
                <a16:creationId xmlns:a16="http://schemas.microsoft.com/office/drawing/2014/main" id="{03E4864F-4E14-4E06-9742-CDA16EB12CFE}"/>
              </a:ext>
            </a:extLst>
          </p:cNvPr>
          <p:cNvSpPr/>
          <p:nvPr/>
        </p:nvSpPr>
        <p:spPr>
          <a:xfrm>
            <a:off x="2370634" y="3954016"/>
            <a:ext cx="325925" cy="3462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4" name="מלבן 53">
            <a:extLst>
              <a:ext uri="{FF2B5EF4-FFF2-40B4-BE49-F238E27FC236}">
                <a16:creationId xmlns:a16="http://schemas.microsoft.com/office/drawing/2014/main" id="{8D17389A-DE3C-486A-BE6B-82DEC8A3BD16}"/>
              </a:ext>
            </a:extLst>
          </p:cNvPr>
          <p:cNvSpPr/>
          <p:nvPr/>
        </p:nvSpPr>
        <p:spPr>
          <a:xfrm>
            <a:off x="2014989" y="3961047"/>
            <a:ext cx="325925" cy="3462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5" name="מלבן 54">
            <a:extLst>
              <a:ext uri="{FF2B5EF4-FFF2-40B4-BE49-F238E27FC236}">
                <a16:creationId xmlns:a16="http://schemas.microsoft.com/office/drawing/2014/main" id="{C5B87796-4FDE-45E4-BB2A-DCCA93540B97}"/>
              </a:ext>
            </a:extLst>
          </p:cNvPr>
          <p:cNvSpPr/>
          <p:nvPr/>
        </p:nvSpPr>
        <p:spPr>
          <a:xfrm>
            <a:off x="4204214" y="3961047"/>
            <a:ext cx="325925" cy="3462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DE89E89-3846-486E-994C-F9E9FB648850}"/>
              </a:ext>
            </a:extLst>
          </p:cNvPr>
          <p:cNvSpPr txBox="1"/>
          <p:nvPr/>
        </p:nvSpPr>
        <p:spPr>
          <a:xfrm>
            <a:off x="1348417" y="3966347"/>
            <a:ext cx="32592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F21BFB9-1C80-4425-BB04-E0F714E3DF26}"/>
              </a:ext>
            </a:extLst>
          </p:cNvPr>
          <p:cNvSpPr txBox="1"/>
          <p:nvPr/>
        </p:nvSpPr>
        <p:spPr>
          <a:xfrm>
            <a:off x="1746617" y="3993443"/>
            <a:ext cx="15555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ADEBF29-A0FC-4C58-8372-F27C3075CBF3}"/>
              </a:ext>
            </a:extLst>
          </p:cNvPr>
          <p:cNvSpPr txBox="1"/>
          <p:nvPr/>
        </p:nvSpPr>
        <p:spPr>
          <a:xfrm>
            <a:off x="2064673" y="3999565"/>
            <a:ext cx="19906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39F4A90-F56D-4FD8-9AF9-6F58258ED7FC}"/>
              </a:ext>
            </a:extLst>
          </p:cNvPr>
          <p:cNvSpPr txBox="1"/>
          <p:nvPr/>
        </p:nvSpPr>
        <p:spPr>
          <a:xfrm>
            <a:off x="2406216" y="3991169"/>
            <a:ext cx="19906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F5B2021-A599-4ADC-B5ED-EEFAB2F2CE58}"/>
              </a:ext>
            </a:extLst>
          </p:cNvPr>
          <p:cNvSpPr txBox="1"/>
          <p:nvPr/>
        </p:nvSpPr>
        <p:spPr>
          <a:xfrm>
            <a:off x="2748166" y="3997256"/>
            <a:ext cx="19906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5</a:t>
            </a:r>
            <a:endParaRPr lang="he-IL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7715CB7-FA4C-4B00-A4A1-7C46F34F021F}"/>
              </a:ext>
            </a:extLst>
          </p:cNvPr>
          <p:cNvSpPr txBox="1"/>
          <p:nvPr/>
        </p:nvSpPr>
        <p:spPr>
          <a:xfrm>
            <a:off x="3141275" y="3973274"/>
            <a:ext cx="15555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8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798D51D-13A3-4FBC-A73E-3985CAAB1A0C}"/>
              </a:ext>
            </a:extLst>
          </p:cNvPr>
          <p:cNvSpPr txBox="1"/>
          <p:nvPr/>
        </p:nvSpPr>
        <p:spPr>
          <a:xfrm>
            <a:off x="3916642" y="3973274"/>
            <a:ext cx="19906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6" name="מלבן 65">
            <a:extLst>
              <a:ext uri="{FF2B5EF4-FFF2-40B4-BE49-F238E27FC236}">
                <a16:creationId xmlns:a16="http://schemas.microsoft.com/office/drawing/2014/main" id="{05922B72-03E4-4809-B787-A26B8E69D886}"/>
              </a:ext>
            </a:extLst>
          </p:cNvPr>
          <p:cNvSpPr/>
          <p:nvPr/>
        </p:nvSpPr>
        <p:spPr>
          <a:xfrm>
            <a:off x="1303699" y="4484436"/>
            <a:ext cx="325925" cy="3462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</a:t>
            </a:r>
          </a:p>
        </p:txBody>
      </p:sp>
      <p:sp>
        <p:nvSpPr>
          <p:cNvPr id="67" name="מלבן 66">
            <a:extLst>
              <a:ext uri="{FF2B5EF4-FFF2-40B4-BE49-F238E27FC236}">
                <a16:creationId xmlns:a16="http://schemas.microsoft.com/office/drawing/2014/main" id="{BD95A2B2-DAAB-448E-AB39-FE48B06EBA43}"/>
              </a:ext>
            </a:extLst>
          </p:cNvPr>
          <p:cNvSpPr/>
          <p:nvPr/>
        </p:nvSpPr>
        <p:spPr>
          <a:xfrm>
            <a:off x="1659344" y="4491363"/>
            <a:ext cx="325925" cy="3462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8" name="מלבן 67">
            <a:extLst>
              <a:ext uri="{FF2B5EF4-FFF2-40B4-BE49-F238E27FC236}">
                <a16:creationId xmlns:a16="http://schemas.microsoft.com/office/drawing/2014/main" id="{DC049935-3D4D-4A9F-A1DB-59D7D46B890B}"/>
              </a:ext>
            </a:extLst>
          </p:cNvPr>
          <p:cNvSpPr/>
          <p:nvPr/>
        </p:nvSpPr>
        <p:spPr>
          <a:xfrm>
            <a:off x="3853213" y="4498394"/>
            <a:ext cx="325925" cy="3462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9" name="מלבן 68">
            <a:extLst>
              <a:ext uri="{FF2B5EF4-FFF2-40B4-BE49-F238E27FC236}">
                <a16:creationId xmlns:a16="http://schemas.microsoft.com/office/drawing/2014/main" id="{A481B1DE-7A4B-440E-9A50-EE9717654E5B}"/>
              </a:ext>
            </a:extLst>
          </p:cNvPr>
          <p:cNvSpPr/>
          <p:nvPr/>
        </p:nvSpPr>
        <p:spPr>
          <a:xfrm>
            <a:off x="3459973" y="4498394"/>
            <a:ext cx="325925" cy="3462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0" name="מלבן 69">
            <a:extLst>
              <a:ext uri="{FF2B5EF4-FFF2-40B4-BE49-F238E27FC236}">
                <a16:creationId xmlns:a16="http://schemas.microsoft.com/office/drawing/2014/main" id="{842722BF-11A4-4B83-97F1-8D22ED03D0BE}"/>
              </a:ext>
            </a:extLst>
          </p:cNvPr>
          <p:cNvSpPr/>
          <p:nvPr/>
        </p:nvSpPr>
        <p:spPr>
          <a:xfrm>
            <a:off x="3089330" y="4498394"/>
            <a:ext cx="325925" cy="3462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1" name="מלבן 70">
            <a:extLst>
              <a:ext uri="{FF2B5EF4-FFF2-40B4-BE49-F238E27FC236}">
                <a16:creationId xmlns:a16="http://schemas.microsoft.com/office/drawing/2014/main" id="{9D7AA2F5-17A6-4CC9-A5BC-BCC81FF4E02E}"/>
              </a:ext>
            </a:extLst>
          </p:cNvPr>
          <p:cNvSpPr/>
          <p:nvPr/>
        </p:nvSpPr>
        <p:spPr>
          <a:xfrm>
            <a:off x="2710316" y="4498394"/>
            <a:ext cx="325925" cy="3462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2" name="מלבן 71">
            <a:extLst>
              <a:ext uri="{FF2B5EF4-FFF2-40B4-BE49-F238E27FC236}">
                <a16:creationId xmlns:a16="http://schemas.microsoft.com/office/drawing/2014/main" id="{5EA027DC-EB49-4A08-822D-482372DD5215}"/>
              </a:ext>
            </a:extLst>
          </p:cNvPr>
          <p:cNvSpPr/>
          <p:nvPr/>
        </p:nvSpPr>
        <p:spPr>
          <a:xfrm>
            <a:off x="2370634" y="4491363"/>
            <a:ext cx="325925" cy="3462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3" name="מלבן 72">
            <a:extLst>
              <a:ext uri="{FF2B5EF4-FFF2-40B4-BE49-F238E27FC236}">
                <a16:creationId xmlns:a16="http://schemas.microsoft.com/office/drawing/2014/main" id="{762A7217-AD7A-45BA-A9F5-122C71444E33}"/>
              </a:ext>
            </a:extLst>
          </p:cNvPr>
          <p:cNvSpPr/>
          <p:nvPr/>
        </p:nvSpPr>
        <p:spPr>
          <a:xfrm>
            <a:off x="2014989" y="4498394"/>
            <a:ext cx="325925" cy="3462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4" name="מלבן 73">
            <a:extLst>
              <a:ext uri="{FF2B5EF4-FFF2-40B4-BE49-F238E27FC236}">
                <a16:creationId xmlns:a16="http://schemas.microsoft.com/office/drawing/2014/main" id="{D2ACE783-15A7-4A4D-8281-30F21330BB89}"/>
              </a:ext>
            </a:extLst>
          </p:cNvPr>
          <p:cNvSpPr/>
          <p:nvPr/>
        </p:nvSpPr>
        <p:spPr>
          <a:xfrm>
            <a:off x="4204214" y="4498394"/>
            <a:ext cx="325925" cy="3462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CAE6453-1A35-4AD5-9E53-8DEBE3C758B4}"/>
              </a:ext>
            </a:extLst>
          </p:cNvPr>
          <p:cNvSpPr txBox="1"/>
          <p:nvPr/>
        </p:nvSpPr>
        <p:spPr>
          <a:xfrm>
            <a:off x="1348417" y="4503694"/>
            <a:ext cx="32592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A174299-EC6F-4A83-AD1B-4DC989637E2D}"/>
              </a:ext>
            </a:extLst>
          </p:cNvPr>
          <p:cNvSpPr txBox="1"/>
          <p:nvPr/>
        </p:nvSpPr>
        <p:spPr>
          <a:xfrm>
            <a:off x="1746617" y="4530790"/>
            <a:ext cx="15555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99177DE-8D6D-4DDF-B44F-72B19402D780}"/>
              </a:ext>
            </a:extLst>
          </p:cNvPr>
          <p:cNvSpPr txBox="1"/>
          <p:nvPr/>
        </p:nvSpPr>
        <p:spPr>
          <a:xfrm>
            <a:off x="2064673" y="4536912"/>
            <a:ext cx="19906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13F0631-CD30-401C-A30A-34D9481E20E8}"/>
              </a:ext>
            </a:extLst>
          </p:cNvPr>
          <p:cNvSpPr txBox="1"/>
          <p:nvPr/>
        </p:nvSpPr>
        <p:spPr>
          <a:xfrm>
            <a:off x="2406216" y="4528516"/>
            <a:ext cx="19906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80D4E80-37F0-483E-8FA6-6CA4AF1E3F1E}"/>
              </a:ext>
            </a:extLst>
          </p:cNvPr>
          <p:cNvSpPr txBox="1"/>
          <p:nvPr/>
        </p:nvSpPr>
        <p:spPr>
          <a:xfrm>
            <a:off x="2748166" y="4534603"/>
            <a:ext cx="19906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5</a:t>
            </a:r>
            <a:endParaRPr lang="he-IL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BBCEE3E-DDE0-42C2-8EA6-495ACDBC9C48}"/>
              </a:ext>
            </a:extLst>
          </p:cNvPr>
          <p:cNvSpPr txBox="1"/>
          <p:nvPr/>
        </p:nvSpPr>
        <p:spPr>
          <a:xfrm>
            <a:off x="3519320" y="4528516"/>
            <a:ext cx="15555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30443A9-628D-438F-8021-7F742F995658}"/>
              </a:ext>
            </a:extLst>
          </p:cNvPr>
          <p:cNvSpPr txBox="1"/>
          <p:nvPr/>
        </p:nvSpPr>
        <p:spPr>
          <a:xfrm>
            <a:off x="3916642" y="4510621"/>
            <a:ext cx="19906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6</a:t>
            </a:r>
          </a:p>
        </p:txBody>
      </p:sp>
      <p:sp>
        <p:nvSpPr>
          <p:cNvPr id="114" name="מלבן 113">
            <a:extLst>
              <a:ext uri="{FF2B5EF4-FFF2-40B4-BE49-F238E27FC236}">
                <a16:creationId xmlns:a16="http://schemas.microsoft.com/office/drawing/2014/main" id="{7669774A-41F1-41F7-8FBB-BC7F1EFF0231}"/>
              </a:ext>
            </a:extLst>
          </p:cNvPr>
          <p:cNvSpPr/>
          <p:nvPr/>
        </p:nvSpPr>
        <p:spPr>
          <a:xfrm>
            <a:off x="1303699" y="5015699"/>
            <a:ext cx="325925" cy="3462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</a:t>
            </a:r>
          </a:p>
        </p:txBody>
      </p:sp>
      <p:sp>
        <p:nvSpPr>
          <p:cNvPr id="115" name="מלבן 114">
            <a:extLst>
              <a:ext uri="{FF2B5EF4-FFF2-40B4-BE49-F238E27FC236}">
                <a16:creationId xmlns:a16="http://schemas.microsoft.com/office/drawing/2014/main" id="{6564995A-9033-49CC-9A6D-0169ACA21847}"/>
              </a:ext>
            </a:extLst>
          </p:cNvPr>
          <p:cNvSpPr/>
          <p:nvPr/>
        </p:nvSpPr>
        <p:spPr>
          <a:xfrm>
            <a:off x="1659344" y="5022626"/>
            <a:ext cx="325925" cy="3462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6" name="מלבן 115">
            <a:extLst>
              <a:ext uri="{FF2B5EF4-FFF2-40B4-BE49-F238E27FC236}">
                <a16:creationId xmlns:a16="http://schemas.microsoft.com/office/drawing/2014/main" id="{2DDD0265-2019-4F2E-8791-3AED9362E91A}"/>
              </a:ext>
            </a:extLst>
          </p:cNvPr>
          <p:cNvSpPr/>
          <p:nvPr/>
        </p:nvSpPr>
        <p:spPr>
          <a:xfrm>
            <a:off x="3853213" y="5029657"/>
            <a:ext cx="325925" cy="3462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7" name="מלבן 116">
            <a:extLst>
              <a:ext uri="{FF2B5EF4-FFF2-40B4-BE49-F238E27FC236}">
                <a16:creationId xmlns:a16="http://schemas.microsoft.com/office/drawing/2014/main" id="{F1E59105-8A4B-446A-8B21-0ACD2621562C}"/>
              </a:ext>
            </a:extLst>
          </p:cNvPr>
          <p:cNvSpPr/>
          <p:nvPr/>
        </p:nvSpPr>
        <p:spPr>
          <a:xfrm>
            <a:off x="3459973" y="5029657"/>
            <a:ext cx="325925" cy="3462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8" name="מלבן 117">
            <a:extLst>
              <a:ext uri="{FF2B5EF4-FFF2-40B4-BE49-F238E27FC236}">
                <a16:creationId xmlns:a16="http://schemas.microsoft.com/office/drawing/2014/main" id="{D037D6AE-E3F8-4EC8-ADBD-86FF6C3E2616}"/>
              </a:ext>
            </a:extLst>
          </p:cNvPr>
          <p:cNvSpPr/>
          <p:nvPr/>
        </p:nvSpPr>
        <p:spPr>
          <a:xfrm>
            <a:off x="3089330" y="5029657"/>
            <a:ext cx="325925" cy="3462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9" name="מלבן 118">
            <a:extLst>
              <a:ext uri="{FF2B5EF4-FFF2-40B4-BE49-F238E27FC236}">
                <a16:creationId xmlns:a16="http://schemas.microsoft.com/office/drawing/2014/main" id="{41DD2A6D-B768-48E7-BB58-20F9E94F604E}"/>
              </a:ext>
            </a:extLst>
          </p:cNvPr>
          <p:cNvSpPr/>
          <p:nvPr/>
        </p:nvSpPr>
        <p:spPr>
          <a:xfrm>
            <a:off x="2710316" y="5029657"/>
            <a:ext cx="325925" cy="3462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0" name="מלבן 119">
            <a:extLst>
              <a:ext uri="{FF2B5EF4-FFF2-40B4-BE49-F238E27FC236}">
                <a16:creationId xmlns:a16="http://schemas.microsoft.com/office/drawing/2014/main" id="{B2C32441-13FD-4AFE-9F45-8685C3D45E84}"/>
              </a:ext>
            </a:extLst>
          </p:cNvPr>
          <p:cNvSpPr/>
          <p:nvPr/>
        </p:nvSpPr>
        <p:spPr>
          <a:xfrm>
            <a:off x="2370634" y="5022626"/>
            <a:ext cx="325925" cy="3462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1" name="מלבן 120">
            <a:extLst>
              <a:ext uri="{FF2B5EF4-FFF2-40B4-BE49-F238E27FC236}">
                <a16:creationId xmlns:a16="http://schemas.microsoft.com/office/drawing/2014/main" id="{FBAA2A2A-E691-4FB2-B391-01C257EE31EB}"/>
              </a:ext>
            </a:extLst>
          </p:cNvPr>
          <p:cNvSpPr/>
          <p:nvPr/>
        </p:nvSpPr>
        <p:spPr>
          <a:xfrm>
            <a:off x="2014989" y="5029657"/>
            <a:ext cx="325925" cy="3462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2" name="מלבן 121">
            <a:extLst>
              <a:ext uri="{FF2B5EF4-FFF2-40B4-BE49-F238E27FC236}">
                <a16:creationId xmlns:a16="http://schemas.microsoft.com/office/drawing/2014/main" id="{F41F8DB5-8A0D-42BF-8B64-990D35F57AF1}"/>
              </a:ext>
            </a:extLst>
          </p:cNvPr>
          <p:cNvSpPr/>
          <p:nvPr/>
        </p:nvSpPr>
        <p:spPr>
          <a:xfrm>
            <a:off x="4204214" y="5029657"/>
            <a:ext cx="325925" cy="3462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01AFF61F-53A5-434F-92DF-B716F0B63F05}"/>
              </a:ext>
            </a:extLst>
          </p:cNvPr>
          <p:cNvSpPr txBox="1"/>
          <p:nvPr/>
        </p:nvSpPr>
        <p:spPr>
          <a:xfrm>
            <a:off x="1348417" y="5034957"/>
            <a:ext cx="32592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1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215172DA-2309-4CB3-B4CE-ECB789ED1AC5}"/>
              </a:ext>
            </a:extLst>
          </p:cNvPr>
          <p:cNvSpPr txBox="1"/>
          <p:nvPr/>
        </p:nvSpPr>
        <p:spPr>
          <a:xfrm>
            <a:off x="1746617" y="5062053"/>
            <a:ext cx="15555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2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3D009503-ABF5-4883-A84D-12D4542EF567}"/>
              </a:ext>
            </a:extLst>
          </p:cNvPr>
          <p:cNvSpPr txBox="1"/>
          <p:nvPr/>
        </p:nvSpPr>
        <p:spPr>
          <a:xfrm>
            <a:off x="2064673" y="5068175"/>
            <a:ext cx="19906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2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4D771E80-94DF-495E-9432-16297E3AA72F}"/>
              </a:ext>
            </a:extLst>
          </p:cNvPr>
          <p:cNvSpPr txBox="1"/>
          <p:nvPr/>
        </p:nvSpPr>
        <p:spPr>
          <a:xfrm>
            <a:off x="2406216" y="5059779"/>
            <a:ext cx="19906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2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1E1E8FF-9393-4289-A52B-4590434A9AFF}"/>
              </a:ext>
            </a:extLst>
          </p:cNvPr>
          <p:cNvSpPr txBox="1"/>
          <p:nvPr/>
        </p:nvSpPr>
        <p:spPr>
          <a:xfrm>
            <a:off x="3099670" y="5056811"/>
            <a:ext cx="19906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8CEC15A-D510-4ABB-AEB4-A0790E944750}"/>
              </a:ext>
            </a:extLst>
          </p:cNvPr>
          <p:cNvSpPr txBox="1"/>
          <p:nvPr/>
        </p:nvSpPr>
        <p:spPr>
          <a:xfrm>
            <a:off x="3519320" y="5059779"/>
            <a:ext cx="15555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8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35EB965-94CB-48C4-A7F3-7E27842FC43C}"/>
              </a:ext>
            </a:extLst>
          </p:cNvPr>
          <p:cNvSpPr txBox="1"/>
          <p:nvPr/>
        </p:nvSpPr>
        <p:spPr>
          <a:xfrm>
            <a:off x="3916642" y="5041884"/>
            <a:ext cx="19906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6</a:t>
            </a:r>
          </a:p>
        </p:txBody>
      </p:sp>
      <p:sp>
        <p:nvSpPr>
          <p:cNvPr id="130" name="מלבן 129">
            <a:extLst>
              <a:ext uri="{FF2B5EF4-FFF2-40B4-BE49-F238E27FC236}">
                <a16:creationId xmlns:a16="http://schemas.microsoft.com/office/drawing/2014/main" id="{BD83A552-2A79-4688-BD62-F326576976A5}"/>
              </a:ext>
            </a:extLst>
          </p:cNvPr>
          <p:cNvSpPr/>
          <p:nvPr/>
        </p:nvSpPr>
        <p:spPr>
          <a:xfrm>
            <a:off x="1270297" y="5557793"/>
            <a:ext cx="325925" cy="3462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</a:t>
            </a:r>
          </a:p>
        </p:txBody>
      </p:sp>
      <p:sp>
        <p:nvSpPr>
          <p:cNvPr id="131" name="מלבן 130">
            <a:extLst>
              <a:ext uri="{FF2B5EF4-FFF2-40B4-BE49-F238E27FC236}">
                <a16:creationId xmlns:a16="http://schemas.microsoft.com/office/drawing/2014/main" id="{4FEA4FF8-7B42-4871-921E-84C12C4DAB64}"/>
              </a:ext>
            </a:extLst>
          </p:cNvPr>
          <p:cNvSpPr/>
          <p:nvPr/>
        </p:nvSpPr>
        <p:spPr>
          <a:xfrm>
            <a:off x="1625942" y="5564720"/>
            <a:ext cx="325925" cy="3462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2" name="מלבן 131">
            <a:extLst>
              <a:ext uri="{FF2B5EF4-FFF2-40B4-BE49-F238E27FC236}">
                <a16:creationId xmlns:a16="http://schemas.microsoft.com/office/drawing/2014/main" id="{C660042B-CD97-4FAB-A860-F0887C22046D}"/>
              </a:ext>
            </a:extLst>
          </p:cNvPr>
          <p:cNvSpPr/>
          <p:nvPr/>
        </p:nvSpPr>
        <p:spPr>
          <a:xfrm>
            <a:off x="3819811" y="5571751"/>
            <a:ext cx="325925" cy="3462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3" name="מלבן 132">
            <a:extLst>
              <a:ext uri="{FF2B5EF4-FFF2-40B4-BE49-F238E27FC236}">
                <a16:creationId xmlns:a16="http://schemas.microsoft.com/office/drawing/2014/main" id="{C286323A-9F76-44C0-BE0F-7B68B680A69D}"/>
              </a:ext>
            </a:extLst>
          </p:cNvPr>
          <p:cNvSpPr/>
          <p:nvPr/>
        </p:nvSpPr>
        <p:spPr>
          <a:xfrm>
            <a:off x="3426571" y="5571751"/>
            <a:ext cx="325925" cy="3462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4" name="מלבן 133">
            <a:extLst>
              <a:ext uri="{FF2B5EF4-FFF2-40B4-BE49-F238E27FC236}">
                <a16:creationId xmlns:a16="http://schemas.microsoft.com/office/drawing/2014/main" id="{B18EA8CA-D40A-4CD5-90DD-67D5B28C55F9}"/>
              </a:ext>
            </a:extLst>
          </p:cNvPr>
          <p:cNvSpPr/>
          <p:nvPr/>
        </p:nvSpPr>
        <p:spPr>
          <a:xfrm>
            <a:off x="3055928" y="5571751"/>
            <a:ext cx="325925" cy="3462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5" name="מלבן 134">
            <a:extLst>
              <a:ext uri="{FF2B5EF4-FFF2-40B4-BE49-F238E27FC236}">
                <a16:creationId xmlns:a16="http://schemas.microsoft.com/office/drawing/2014/main" id="{306FCEB9-C76A-487C-9E22-2B31E9AB4F7C}"/>
              </a:ext>
            </a:extLst>
          </p:cNvPr>
          <p:cNvSpPr/>
          <p:nvPr/>
        </p:nvSpPr>
        <p:spPr>
          <a:xfrm>
            <a:off x="2676914" y="5571751"/>
            <a:ext cx="325925" cy="3462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6" name="מלבן 135">
            <a:extLst>
              <a:ext uri="{FF2B5EF4-FFF2-40B4-BE49-F238E27FC236}">
                <a16:creationId xmlns:a16="http://schemas.microsoft.com/office/drawing/2014/main" id="{F76414EE-8F3F-4014-A421-C7AA7C2204E3}"/>
              </a:ext>
            </a:extLst>
          </p:cNvPr>
          <p:cNvSpPr/>
          <p:nvPr/>
        </p:nvSpPr>
        <p:spPr>
          <a:xfrm>
            <a:off x="2337232" y="5564720"/>
            <a:ext cx="325925" cy="3462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7" name="מלבן 136">
            <a:extLst>
              <a:ext uri="{FF2B5EF4-FFF2-40B4-BE49-F238E27FC236}">
                <a16:creationId xmlns:a16="http://schemas.microsoft.com/office/drawing/2014/main" id="{00A0A854-EB70-415F-98F1-5E84BAAC5DE3}"/>
              </a:ext>
            </a:extLst>
          </p:cNvPr>
          <p:cNvSpPr/>
          <p:nvPr/>
        </p:nvSpPr>
        <p:spPr>
          <a:xfrm>
            <a:off x="1981587" y="5571751"/>
            <a:ext cx="325925" cy="3462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8" name="מלבן 137">
            <a:extLst>
              <a:ext uri="{FF2B5EF4-FFF2-40B4-BE49-F238E27FC236}">
                <a16:creationId xmlns:a16="http://schemas.microsoft.com/office/drawing/2014/main" id="{E6F97E4B-6F6C-48B6-89E4-E255FDED4775}"/>
              </a:ext>
            </a:extLst>
          </p:cNvPr>
          <p:cNvSpPr/>
          <p:nvPr/>
        </p:nvSpPr>
        <p:spPr>
          <a:xfrm>
            <a:off x="4170812" y="5571751"/>
            <a:ext cx="325925" cy="3462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F3B55B3-C107-4DDD-A303-D7F7257EF8B3}"/>
              </a:ext>
            </a:extLst>
          </p:cNvPr>
          <p:cNvSpPr txBox="1"/>
          <p:nvPr/>
        </p:nvSpPr>
        <p:spPr>
          <a:xfrm>
            <a:off x="1315015" y="5577051"/>
            <a:ext cx="32592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1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6EF853E6-E878-4B72-84B8-1200942E12FF}"/>
              </a:ext>
            </a:extLst>
          </p:cNvPr>
          <p:cNvSpPr txBox="1"/>
          <p:nvPr/>
        </p:nvSpPr>
        <p:spPr>
          <a:xfrm>
            <a:off x="1713215" y="5604147"/>
            <a:ext cx="15555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2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180C5F81-4EDF-4F80-B600-DCE88271A897}"/>
              </a:ext>
            </a:extLst>
          </p:cNvPr>
          <p:cNvSpPr txBox="1"/>
          <p:nvPr/>
        </p:nvSpPr>
        <p:spPr>
          <a:xfrm>
            <a:off x="2031271" y="5610269"/>
            <a:ext cx="19906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2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A6CA2F19-DB0F-4C13-BF43-405C7C34F6E5}"/>
              </a:ext>
            </a:extLst>
          </p:cNvPr>
          <p:cNvSpPr txBox="1"/>
          <p:nvPr/>
        </p:nvSpPr>
        <p:spPr>
          <a:xfrm>
            <a:off x="2372814" y="5601873"/>
            <a:ext cx="19906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2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B939B06A-CEE8-420B-8359-B840446A09E6}"/>
              </a:ext>
            </a:extLst>
          </p:cNvPr>
          <p:cNvSpPr txBox="1"/>
          <p:nvPr/>
        </p:nvSpPr>
        <p:spPr>
          <a:xfrm>
            <a:off x="3066268" y="5598905"/>
            <a:ext cx="19906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5</a:t>
            </a:r>
            <a:endParaRPr lang="he-IL" dirty="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58CE4B8B-77F4-493E-B0BD-CFFB938A26CC}"/>
              </a:ext>
            </a:extLst>
          </p:cNvPr>
          <p:cNvSpPr txBox="1"/>
          <p:nvPr/>
        </p:nvSpPr>
        <p:spPr>
          <a:xfrm>
            <a:off x="3485918" y="5601873"/>
            <a:ext cx="15555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3307923F-F831-48B4-A271-55FE31273303}"/>
              </a:ext>
            </a:extLst>
          </p:cNvPr>
          <p:cNvSpPr txBox="1"/>
          <p:nvPr/>
        </p:nvSpPr>
        <p:spPr>
          <a:xfrm>
            <a:off x="3883240" y="5583978"/>
            <a:ext cx="19906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6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86C09B2B-6222-4A0C-89B3-CB22817A1828}"/>
              </a:ext>
            </a:extLst>
          </p:cNvPr>
          <p:cNvSpPr txBox="1"/>
          <p:nvPr/>
        </p:nvSpPr>
        <p:spPr>
          <a:xfrm>
            <a:off x="2752158" y="5598905"/>
            <a:ext cx="19906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C28410F2-F787-45F4-9177-18A89E404F62}"/>
              </a:ext>
            </a:extLst>
          </p:cNvPr>
          <p:cNvSpPr txBox="1"/>
          <p:nvPr/>
        </p:nvSpPr>
        <p:spPr>
          <a:xfrm>
            <a:off x="3106683" y="3195098"/>
            <a:ext cx="25358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5</a:t>
            </a:r>
            <a:endParaRPr lang="he-IL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CC207E18-6544-4D6F-9ED5-B5FBEC106DAB}"/>
              </a:ext>
            </a:extLst>
          </p:cNvPr>
          <p:cNvSpPr txBox="1"/>
          <p:nvPr/>
        </p:nvSpPr>
        <p:spPr>
          <a:xfrm>
            <a:off x="3862128" y="3174953"/>
            <a:ext cx="22017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7</a:t>
            </a:r>
            <a:endParaRPr lang="he-IL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8992B9-AB87-4DC0-9DAA-D7238C8E8E9C}"/>
              </a:ext>
            </a:extLst>
          </p:cNvPr>
          <p:cNvSpPr txBox="1"/>
          <p:nvPr/>
        </p:nvSpPr>
        <p:spPr>
          <a:xfrm>
            <a:off x="5135418" y="4120235"/>
            <a:ext cx="160712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ממקום 6 למקום 7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AC730288-76C7-4C00-86F9-96A2428BE850}"/>
              </a:ext>
            </a:extLst>
          </p:cNvPr>
          <p:cNvSpPr txBox="1"/>
          <p:nvPr/>
        </p:nvSpPr>
        <p:spPr>
          <a:xfrm>
            <a:off x="5135418" y="4522954"/>
            <a:ext cx="160712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ממקום 5 למקום 6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21F9F4AC-6386-49A7-BDCC-F5EB824B40CE}"/>
              </a:ext>
            </a:extLst>
          </p:cNvPr>
          <p:cNvSpPr txBox="1"/>
          <p:nvPr/>
        </p:nvSpPr>
        <p:spPr>
          <a:xfrm>
            <a:off x="5077690" y="5061144"/>
            <a:ext cx="160712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ממקום 4 למקום 5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9483EEEB-2E37-48B8-B765-90BB398607F0}"/>
              </a:ext>
            </a:extLst>
          </p:cNvPr>
          <p:cNvSpPr txBox="1"/>
          <p:nvPr/>
        </p:nvSpPr>
        <p:spPr>
          <a:xfrm>
            <a:off x="5019964" y="5603238"/>
            <a:ext cx="172258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הצבה במקום 4 ערך 9</a:t>
            </a:r>
          </a:p>
        </p:txBody>
      </p:sp>
    </p:spTree>
    <p:extLst>
      <p:ext uri="{BB962C8B-B14F-4D97-AF65-F5344CB8AC3E}">
        <p14:creationId xmlns:p14="http://schemas.microsoft.com/office/powerpoint/2010/main" val="114197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>
            <a:spLocks noGrp="1"/>
          </p:cNvSpPr>
          <p:nvPr>
            <p:ph type="title"/>
          </p:nvPr>
        </p:nvSpPr>
        <p:spPr>
          <a:xfrm>
            <a:off x="2328097" y="465680"/>
            <a:ext cx="9642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/>
              <a:t>הקצאה סטטית מול הקצאה דינמית</a:t>
            </a:r>
            <a:br>
              <a:rPr lang="iw-IL"/>
            </a:br>
            <a:endParaRPr/>
          </a:p>
        </p:txBody>
      </p:sp>
      <p:sp>
        <p:nvSpPr>
          <p:cNvPr id="173" name="Google Shape;173;p19"/>
          <p:cNvSpPr txBox="1">
            <a:spLocks noGrp="1"/>
          </p:cNvSpPr>
          <p:nvPr>
            <p:ph type="body" idx="1"/>
          </p:nvPr>
        </p:nvSpPr>
        <p:spPr>
          <a:xfrm>
            <a:off x="515273" y="1004807"/>
            <a:ext cx="9578568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br>
              <a:rPr lang="iw-IL" dirty="0"/>
            </a:br>
            <a:r>
              <a:rPr lang="iw-IL" dirty="0"/>
              <a:t>מתי נבחר להשתמש בהקצאה דינמית ומתי בהקצאה סטטית?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467D2BBD-3C03-495E-A32F-06CBA274F88D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he-IL" dirty="0"/>
              <a:t>הוספת חוליה עם המספר 8 </a:t>
            </a:r>
          </a:p>
        </p:txBody>
      </p:sp>
      <p:pic>
        <p:nvPicPr>
          <p:cNvPr id="17" name="תמונה 16">
            <a:extLst>
              <a:ext uri="{FF2B5EF4-FFF2-40B4-BE49-F238E27FC236}">
                <a16:creationId xmlns:a16="http://schemas.microsoft.com/office/drawing/2014/main" id="{9625EBB8-6483-40F2-8196-E7841BA6E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573" y="2819250"/>
            <a:ext cx="5677692" cy="1981477"/>
          </a:xfrm>
          <a:prstGeom prst="rect">
            <a:avLst/>
          </a:prstGeom>
        </p:spPr>
      </p:pic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CAFA8611-5736-47CB-8481-EFB6C6547925}"/>
              </a:ext>
            </a:extLst>
          </p:cNvPr>
          <p:cNvCxnSpPr/>
          <p:nvPr/>
        </p:nvCxnSpPr>
        <p:spPr>
          <a:xfrm flipV="1">
            <a:off x="4331855" y="3500582"/>
            <a:ext cx="323272" cy="785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מחבר חץ ישר 26">
            <a:extLst>
              <a:ext uri="{FF2B5EF4-FFF2-40B4-BE49-F238E27FC236}">
                <a16:creationId xmlns:a16="http://schemas.microsoft.com/office/drawing/2014/main" id="{162C0D0A-6611-4DAD-AA84-B91A0C636FCC}"/>
              </a:ext>
            </a:extLst>
          </p:cNvPr>
          <p:cNvCxnSpPr/>
          <p:nvPr/>
        </p:nvCxnSpPr>
        <p:spPr>
          <a:xfrm>
            <a:off x="5098473" y="3417443"/>
            <a:ext cx="206085" cy="665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מחבר חץ ישר 30">
            <a:extLst>
              <a:ext uri="{FF2B5EF4-FFF2-40B4-BE49-F238E27FC236}">
                <a16:creationId xmlns:a16="http://schemas.microsoft.com/office/drawing/2014/main" id="{B49D5F51-3606-4535-9FF2-3987DE1065CA}"/>
              </a:ext>
            </a:extLst>
          </p:cNvPr>
          <p:cNvCxnSpPr/>
          <p:nvPr/>
        </p:nvCxnSpPr>
        <p:spPr>
          <a:xfrm>
            <a:off x="3195782" y="4424218"/>
            <a:ext cx="4341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33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>
            <a:spLocks noGrp="1"/>
          </p:cNvSpPr>
          <p:nvPr>
            <p:ph type="title"/>
          </p:nvPr>
        </p:nvSpPr>
        <p:spPr>
          <a:xfrm>
            <a:off x="2328097" y="465680"/>
            <a:ext cx="9642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/>
              <a:t>הקצאה סטטית מול הקצאה דינמית</a:t>
            </a:r>
            <a:br>
              <a:rPr lang="iw-IL"/>
            </a:br>
            <a:endParaRPr/>
          </a:p>
        </p:txBody>
      </p:sp>
      <p:sp>
        <p:nvSpPr>
          <p:cNvPr id="171" name="Google Shape;171;p19"/>
          <p:cNvSpPr txBox="1">
            <a:spLocks noGrp="1"/>
          </p:cNvSpPr>
          <p:nvPr>
            <p:ph type="body" idx="2"/>
          </p:nvPr>
        </p:nvSpPr>
        <p:spPr>
          <a:xfrm>
            <a:off x="993127" y="1741287"/>
            <a:ext cx="8031900" cy="41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dirty="0"/>
              <a:t>נבחן את יעילות הפעולות הבאות :</a:t>
            </a: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400"/>
              <a:buNone/>
            </a:pPr>
            <a:r>
              <a:rPr lang="iw-IL" dirty="0"/>
              <a:t>	</a:t>
            </a:r>
            <a:endParaRPr dirty="0"/>
          </a:p>
        </p:txBody>
      </p:sp>
      <p:graphicFrame>
        <p:nvGraphicFramePr>
          <p:cNvPr id="172" name="Google Shape;172;p19"/>
          <p:cNvGraphicFramePr/>
          <p:nvPr>
            <p:extLst>
              <p:ext uri="{D42A27DB-BD31-4B8C-83A1-F6EECF244321}">
                <p14:modId xmlns:p14="http://schemas.microsoft.com/office/powerpoint/2010/main" val="1924710858"/>
              </p:ext>
            </p:extLst>
          </p:nvPr>
        </p:nvGraphicFramePr>
        <p:xfrm>
          <a:off x="392391" y="2309222"/>
          <a:ext cx="7194952" cy="4253323"/>
        </p:xfrm>
        <a:graphic>
          <a:graphicData uri="http://schemas.openxmlformats.org/drawingml/2006/table">
            <a:tbl>
              <a:tblPr firstRow="1" bandRow="1">
                <a:noFill/>
                <a:tableStyleId>{6535B4A2-F9DB-4A61-B9E8-CDC7B51368B6}</a:tableStyleId>
              </a:tblPr>
              <a:tblGrid>
                <a:gridCol w="1763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5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6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3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 dirty="0"/>
                        <a:t>הפעולה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/>
                        <a:t>מבנה סטטי - מערך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 dirty="0"/>
                        <a:t>מבנה דינמי - רשימה 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463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800" b="1" u="none" strike="noStrike" cap="none" dirty="0"/>
                        <a:t>יצירת מבנה הנתונים</a:t>
                      </a:r>
                      <a:endParaRPr sz="1800" b="1" dirty="0"/>
                    </a:p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/>
                        <a:t>יעיל ומהיר שלב ההצהרות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 dirty="0"/>
                        <a:t>נוצר תוך כדי ריצת התוכנית 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927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800" b="1" u="none" strike="noStrike" cap="none" dirty="0"/>
                        <a:t>הכנסה איבר</a:t>
                      </a:r>
                      <a:endParaRPr sz="1800" b="1" dirty="0"/>
                    </a:p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/>
                        <a:t>O(n)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 dirty="0"/>
                        <a:t>O(1)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927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800" b="1" u="none" strike="noStrike" cap="none" dirty="0"/>
                        <a:t>מחיקת איבר </a:t>
                      </a:r>
                      <a:endParaRPr sz="1800" b="1" dirty="0"/>
                    </a:p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800" u="none" strike="noStrike" cap="none"/>
                        <a:t>O(n)</a:t>
                      </a:r>
                      <a:endParaRPr sz="1800" u="none" strike="noStrike" cap="none"/>
                    </a:p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800" u="none" strike="noStrike" cap="none" dirty="0"/>
                        <a:t>O(1)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927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800" b="1" u="none" strike="noStrike" cap="none" dirty="0"/>
                        <a:t>עדכון  איבר </a:t>
                      </a:r>
                      <a:endParaRPr sz="1800" b="1" dirty="0"/>
                    </a:p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/>
                        <a:t>O(1)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 dirty="0"/>
                        <a:t>O(n)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927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800" b="1" u="none" strike="noStrike" cap="none" dirty="0"/>
                        <a:t>גישה לאיבר </a:t>
                      </a:r>
                      <a:endParaRPr sz="1800" b="1" dirty="0"/>
                    </a:p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/>
                        <a:t>O(1)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strike="noStrike" cap="none" dirty="0"/>
                        <a:t>O(n)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783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3" name="Google Shape;173;p19"/>
          <p:cNvSpPr txBox="1">
            <a:spLocks noGrp="1"/>
          </p:cNvSpPr>
          <p:nvPr>
            <p:ph type="body" idx="1"/>
          </p:nvPr>
        </p:nvSpPr>
        <p:spPr>
          <a:xfrm>
            <a:off x="537046" y="1043272"/>
            <a:ext cx="9578568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br>
              <a:rPr lang="iw-IL" dirty="0"/>
            </a:br>
            <a:r>
              <a:rPr lang="iw-IL" dirty="0"/>
              <a:t>מתי נבחר להשתמש בהקצאה דינמית ומתי בהקצאה סטטית?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0"/>
          <p:cNvSpPr txBox="1">
            <a:spLocks noGrp="1"/>
          </p:cNvSpPr>
          <p:nvPr>
            <p:ph type="title"/>
          </p:nvPr>
        </p:nvSpPr>
        <p:spPr>
          <a:xfrm>
            <a:off x="2328097" y="465680"/>
            <a:ext cx="9642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/>
              <a:t>שאלות בגרות</a:t>
            </a:r>
            <a:br>
              <a:rPr lang="iw-IL"/>
            </a:br>
            <a:endParaRPr/>
          </a:p>
        </p:txBody>
      </p:sp>
      <p:sp>
        <p:nvSpPr>
          <p:cNvPr id="180" name="Google Shape;180;p20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00" cy="41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400"/>
              <a:buNone/>
            </a:pPr>
            <a:r>
              <a:rPr lang="iw-IL"/>
              <a:t>	</a:t>
            </a:r>
            <a:endParaRPr/>
          </a:p>
        </p:txBody>
      </p:sp>
      <p:sp>
        <p:nvSpPr>
          <p:cNvPr id="181" name="Google Shape;181;p20"/>
          <p:cNvSpPr txBox="1">
            <a:spLocks noGrp="1"/>
          </p:cNvSpPr>
          <p:nvPr>
            <p:ph type="body" idx="1"/>
          </p:nvPr>
        </p:nvSpPr>
        <p:spPr>
          <a:xfrm>
            <a:off x="221603" y="979718"/>
            <a:ext cx="9578568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br>
              <a:rPr lang="iw-IL" dirty="0"/>
            </a:br>
            <a:r>
              <a:rPr lang="iw-IL" dirty="0"/>
              <a:t>מתי נבחר להשתמש בהקצאה דינמית ומתי בהקצאה סטטית?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pic>
        <p:nvPicPr>
          <p:cNvPr id="182" name="Google Shape;18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527" y="1627632"/>
            <a:ext cx="8311646" cy="4921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0257" y="6402185"/>
            <a:ext cx="3267075" cy="35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dirty="0"/>
              <a:t>הקצאה סטטית</a:t>
            </a:r>
            <a:r>
              <a:rPr lang="he-IL" dirty="0"/>
              <a:t>.</a:t>
            </a:r>
            <a:r>
              <a:rPr lang="iw-IL" dirty="0"/>
              <a:t>  </a:t>
            </a:r>
            <a:endParaRPr dirty="0"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/>
              <a:t> </a:t>
            </a:r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2"/>
          </p:nvPr>
        </p:nvSpPr>
        <p:spPr>
          <a:xfrm>
            <a:off x="191386" y="1725459"/>
            <a:ext cx="9668539" cy="415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92148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he-IL" dirty="0"/>
              <a:t> </a:t>
            </a:r>
          </a:p>
          <a:p>
            <a:pPr marL="592148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endParaRPr dirty="0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9053DDCE-24D9-4FED-87F9-990EEFA06D96}"/>
              </a:ext>
            </a:extLst>
          </p:cNvPr>
          <p:cNvSpPr/>
          <p:nvPr/>
        </p:nvSpPr>
        <p:spPr>
          <a:xfrm>
            <a:off x="466713" y="3621386"/>
            <a:ext cx="773612" cy="4054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4" name="מחבר חץ ישר 3">
            <a:extLst>
              <a:ext uri="{FF2B5EF4-FFF2-40B4-BE49-F238E27FC236}">
                <a16:creationId xmlns:a16="http://schemas.microsoft.com/office/drawing/2014/main" id="{62112465-CDB8-4E35-B339-49E32FBCF02B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1240325" y="3824105"/>
            <a:ext cx="865566" cy="14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מלבן 4">
            <a:extLst>
              <a:ext uri="{FF2B5EF4-FFF2-40B4-BE49-F238E27FC236}">
                <a16:creationId xmlns:a16="http://schemas.microsoft.com/office/drawing/2014/main" id="{A66CFF4D-150D-48CC-A92E-449BC1873BD7}"/>
              </a:ext>
            </a:extLst>
          </p:cNvPr>
          <p:cNvSpPr/>
          <p:nvPr/>
        </p:nvSpPr>
        <p:spPr>
          <a:xfrm>
            <a:off x="2253673" y="3429000"/>
            <a:ext cx="5375563" cy="124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FFC90F-B8A0-4024-A06E-4A81B71ED5D3}"/>
              </a:ext>
            </a:extLst>
          </p:cNvPr>
          <p:cNvSpPr txBox="1"/>
          <p:nvPr/>
        </p:nvSpPr>
        <p:spPr>
          <a:xfrm>
            <a:off x="497934" y="3656454"/>
            <a:ext cx="77361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/>
              <a:t>arr</a:t>
            </a:r>
            <a:r>
              <a:rPr lang="en-US" dirty="0"/>
              <a:t> </a:t>
            </a:r>
            <a:endParaRPr lang="he-IL" dirty="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26DD52D8-47F1-482A-A6E6-317E81A30DDF}"/>
              </a:ext>
            </a:extLst>
          </p:cNvPr>
          <p:cNvSpPr/>
          <p:nvPr/>
        </p:nvSpPr>
        <p:spPr>
          <a:xfrm>
            <a:off x="2540000" y="4276436"/>
            <a:ext cx="517236" cy="2770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754CCF2F-137F-447F-A308-0F0C0EAC5AA4}"/>
              </a:ext>
            </a:extLst>
          </p:cNvPr>
          <p:cNvSpPr/>
          <p:nvPr/>
        </p:nvSpPr>
        <p:spPr>
          <a:xfrm>
            <a:off x="3535599" y="3680785"/>
            <a:ext cx="3696474" cy="2498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DC723F5E-71B5-400B-AA9D-A46A0C67396B}"/>
              </a:ext>
            </a:extLst>
          </p:cNvPr>
          <p:cNvCxnSpPr/>
          <p:nvPr/>
        </p:nvCxnSpPr>
        <p:spPr>
          <a:xfrm>
            <a:off x="4391873" y="3671798"/>
            <a:ext cx="0" cy="2770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843B8B11-DA62-4B58-BFD1-54AF05AEC136}"/>
              </a:ext>
            </a:extLst>
          </p:cNvPr>
          <p:cNvCxnSpPr/>
          <p:nvPr/>
        </p:nvCxnSpPr>
        <p:spPr>
          <a:xfrm>
            <a:off x="3983668" y="3671798"/>
            <a:ext cx="0" cy="2770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22933721-D79E-4A2A-83F1-2224FC6A739E}"/>
              </a:ext>
            </a:extLst>
          </p:cNvPr>
          <p:cNvSpPr txBox="1"/>
          <p:nvPr/>
        </p:nvSpPr>
        <p:spPr>
          <a:xfrm>
            <a:off x="2475346" y="4026823"/>
            <a:ext cx="69272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/>
              <a:t>lenght</a:t>
            </a:r>
            <a:endParaRPr lang="he-IL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4B7A174-2AE6-4752-ACA5-B6851C2FA181}"/>
              </a:ext>
            </a:extLst>
          </p:cNvPr>
          <p:cNvSpPr txBox="1"/>
          <p:nvPr/>
        </p:nvSpPr>
        <p:spPr>
          <a:xfrm>
            <a:off x="3592728" y="3424693"/>
            <a:ext cx="20309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0</a:t>
            </a:r>
            <a:endParaRPr lang="he-IL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938FCB8-04D1-451F-B4C5-473EB6E1DC8C}"/>
              </a:ext>
            </a:extLst>
          </p:cNvPr>
          <p:cNvSpPr txBox="1"/>
          <p:nvPr/>
        </p:nvSpPr>
        <p:spPr>
          <a:xfrm>
            <a:off x="4029903" y="3424693"/>
            <a:ext cx="20309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</a:t>
            </a:r>
            <a:endParaRPr lang="he-IL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C6D0C8B-2FAB-408A-A30B-1E634463E9F1}"/>
              </a:ext>
            </a:extLst>
          </p:cNvPr>
          <p:cNvSpPr txBox="1"/>
          <p:nvPr/>
        </p:nvSpPr>
        <p:spPr>
          <a:xfrm>
            <a:off x="4500903" y="3436491"/>
            <a:ext cx="20309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</a:t>
            </a:r>
            <a:endParaRPr lang="he-IL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B250EC5-3546-4BB1-B5BD-05CE60F0BC67}"/>
              </a:ext>
            </a:extLst>
          </p:cNvPr>
          <p:cNvSpPr txBox="1"/>
          <p:nvPr/>
        </p:nvSpPr>
        <p:spPr>
          <a:xfrm>
            <a:off x="2683916" y="4276436"/>
            <a:ext cx="40629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25</a:t>
            </a:r>
            <a:endParaRPr lang="he-IL" dirty="0"/>
          </a:p>
        </p:txBody>
      </p: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8BE1DDBA-1DFB-4D26-89CA-3F9112154923}"/>
              </a:ext>
            </a:extLst>
          </p:cNvPr>
          <p:cNvCxnSpPr>
            <a:cxnSpLocks/>
            <a:endCxn id="3" idx="0"/>
          </p:cNvCxnSpPr>
          <p:nvPr/>
        </p:nvCxnSpPr>
        <p:spPr>
          <a:xfrm flipH="1">
            <a:off x="3520452" y="3883915"/>
            <a:ext cx="275371" cy="1387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מחבר חץ ישר 34">
            <a:extLst>
              <a:ext uri="{FF2B5EF4-FFF2-40B4-BE49-F238E27FC236}">
                <a16:creationId xmlns:a16="http://schemas.microsoft.com/office/drawing/2014/main" id="{76FBDB09-EA0D-4B38-856A-89824CEA51F2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4198688" y="3838669"/>
            <a:ext cx="370107" cy="1430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מחבר חץ ישר 35">
            <a:extLst>
              <a:ext uri="{FF2B5EF4-FFF2-40B4-BE49-F238E27FC236}">
                <a16:creationId xmlns:a16="http://schemas.microsoft.com/office/drawing/2014/main" id="{6F5AA4FA-07AE-4567-98C0-0B647C91F8D3}"/>
              </a:ext>
            </a:extLst>
          </p:cNvPr>
          <p:cNvCxnSpPr>
            <a:cxnSpLocks/>
          </p:cNvCxnSpPr>
          <p:nvPr/>
        </p:nvCxnSpPr>
        <p:spPr>
          <a:xfrm>
            <a:off x="4568795" y="3883915"/>
            <a:ext cx="1052074" cy="1385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מלבן 2">
            <a:extLst>
              <a:ext uri="{FF2B5EF4-FFF2-40B4-BE49-F238E27FC236}">
                <a16:creationId xmlns:a16="http://schemas.microsoft.com/office/drawing/2014/main" id="{A0A8B8E5-77E5-4872-AE97-86F19DFC26C3}"/>
              </a:ext>
            </a:extLst>
          </p:cNvPr>
          <p:cNvSpPr/>
          <p:nvPr/>
        </p:nvSpPr>
        <p:spPr>
          <a:xfrm>
            <a:off x="3057236" y="5271423"/>
            <a:ext cx="926432" cy="9261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B58364-A683-4431-8013-571189A0D3A0}"/>
              </a:ext>
            </a:extLst>
          </p:cNvPr>
          <p:cNvSpPr txBox="1"/>
          <p:nvPr/>
        </p:nvSpPr>
        <p:spPr>
          <a:xfrm>
            <a:off x="3058633" y="5372979"/>
            <a:ext cx="995785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First =29</a:t>
            </a:r>
          </a:p>
          <a:p>
            <a:r>
              <a:rPr lang="en-US" dirty="0"/>
              <a:t>Second=1</a:t>
            </a:r>
          </a:p>
          <a:p>
            <a:r>
              <a:rPr lang="en-US" dirty="0"/>
              <a:t>Third =10</a:t>
            </a:r>
            <a:endParaRPr lang="he-IL" dirty="0"/>
          </a:p>
        </p:txBody>
      </p:sp>
      <p:cxnSp>
        <p:nvCxnSpPr>
          <p:cNvPr id="28" name="מחבר ישר 27">
            <a:extLst>
              <a:ext uri="{FF2B5EF4-FFF2-40B4-BE49-F238E27FC236}">
                <a16:creationId xmlns:a16="http://schemas.microsoft.com/office/drawing/2014/main" id="{0219282A-3C72-417E-B03A-56400B737CB2}"/>
              </a:ext>
            </a:extLst>
          </p:cNvPr>
          <p:cNvCxnSpPr/>
          <p:nvPr/>
        </p:nvCxnSpPr>
        <p:spPr>
          <a:xfrm>
            <a:off x="6807182" y="3680201"/>
            <a:ext cx="0" cy="2770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מחבר ישר 28">
            <a:extLst>
              <a:ext uri="{FF2B5EF4-FFF2-40B4-BE49-F238E27FC236}">
                <a16:creationId xmlns:a16="http://schemas.microsoft.com/office/drawing/2014/main" id="{A015159D-BDD1-44A5-8FB4-6D4F29B1BA18}"/>
              </a:ext>
            </a:extLst>
          </p:cNvPr>
          <p:cNvCxnSpPr/>
          <p:nvPr/>
        </p:nvCxnSpPr>
        <p:spPr>
          <a:xfrm>
            <a:off x="4703998" y="3680201"/>
            <a:ext cx="0" cy="2770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מלבן 29">
            <a:extLst>
              <a:ext uri="{FF2B5EF4-FFF2-40B4-BE49-F238E27FC236}">
                <a16:creationId xmlns:a16="http://schemas.microsoft.com/office/drawing/2014/main" id="{0E999A1F-4F30-48F9-98C5-D634BAE90D65}"/>
              </a:ext>
            </a:extLst>
          </p:cNvPr>
          <p:cNvSpPr/>
          <p:nvPr/>
        </p:nvSpPr>
        <p:spPr>
          <a:xfrm>
            <a:off x="4105579" y="5269029"/>
            <a:ext cx="926432" cy="9261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C214214-E231-4989-9700-CF3112F017B2}"/>
              </a:ext>
            </a:extLst>
          </p:cNvPr>
          <p:cNvSpPr txBox="1"/>
          <p:nvPr/>
        </p:nvSpPr>
        <p:spPr>
          <a:xfrm>
            <a:off x="4106976" y="5370585"/>
            <a:ext cx="995785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First =40</a:t>
            </a:r>
          </a:p>
          <a:p>
            <a:r>
              <a:rPr lang="en-US" dirty="0"/>
              <a:t>Second=3</a:t>
            </a:r>
          </a:p>
          <a:p>
            <a:r>
              <a:rPr lang="en-US" dirty="0"/>
              <a:t>Third =1</a:t>
            </a:r>
            <a:endParaRPr lang="he-IL" dirty="0"/>
          </a:p>
        </p:txBody>
      </p:sp>
      <p:sp>
        <p:nvSpPr>
          <p:cNvPr id="32" name="מלבן 31">
            <a:extLst>
              <a:ext uri="{FF2B5EF4-FFF2-40B4-BE49-F238E27FC236}">
                <a16:creationId xmlns:a16="http://schemas.microsoft.com/office/drawing/2014/main" id="{A11D07CA-F4A7-472F-B5E6-E3E50E8B7F2E}"/>
              </a:ext>
            </a:extLst>
          </p:cNvPr>
          <p:cNvSpPr/>
          <p:nvPr/>
        </p:nvSpPr>
        <p:spPr>
          <a:xfrm>
            <a:off x="5169568" y="5254606"/>
            <a:ext cx="926432" cy="9261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27A6B5E-F301-4039-94D0-6F8A764161B8}"/>
              </a:ext>
            </a:extLst>
          </p:cNvPr>
          <p:cNvSpPr txBox="1"/>
          <p:nvPr/>
        </p:nvSpPr>
        <p:spPr>
          <a:xfrm>
            <a:off x="5170965" y="5356162"/>
            <a:ext cx="995785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First =29</a:t>
            </a:r>
          </a:p>
          <a:p>
            <a:r>
              <a:rPr lang="en-US" dirty="0"/>
              <a:t>Second=5</a:t>
            </a:r>
          </a:p>
          <a:p>
            <a:r>
              <a:rPr lang="en-US" dirty="0"/>
              <a:t>Third =20</a:t>
            </a:r>
            <a:endParaRPr lang="he-IL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6261A06-AE21-47E1-B2CC-63D7E1A1AFE5}"/>
              </a:ext>
            </a:extLst>
          </p:cNvPr>
          <p:cNvSpPr txBox="1"/>
          <p:nvPr/>
        </p:nvSpPr>
        <p:spPr>
          <a:xfrm>
            <a:off x="6807181" y="3401004"/>
            <a:ext cx="44003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24</a:t>
            </a:r>
            <a:endParaRPr lang="he-IL" dirty="0"/>
          </a:p>
        </p:txBody>
      </p:sp>
      <p:sp>
        <p:nvSpPr>
          <p:cNvPr id="41" name="מלבן 40">
            <a:extLst>
              <a:ext uri="{FF2B5EF4-FFF2-40B4-BE49-F238E27FC236}">
                <a16:creationId xmlns:a16="http://schemas.microsoft.com/office/drawing/2014/main" id="{6B3FA1F5-962F-40A6-B8C0-60DAA70E6B6E}"/>
              </a:ext>
            </a:extLst>
          </p:cNvPr>
          <p:cNvSpPr/>
          <p:nvPr/>
        </p:nvSpPr>
        <p:spPr>
          <a:xfrm>
            <a:off x="6980780" y="5209920"/>
            <a:ext cx="926432" cy="9261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31E5C36-4E9D-40AE-B147-77426592E3B2}"/>
              </a:ext>
            </a:extLst>
          </p:cNvPr>
          <p:cNvSpPr txBox="1"/>
          <p:nvPr/>
        </p:nvSpPr>
        <p:spPr>
          <a:xfrm>
            <a:off x="6971543" y="5290986"/>
            <a:ext cx="1167646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First =40</a:t>
            </a:r>
          </a:p>
          <a:p>
            <a:r>
              <a:rPr lang="en-US" dirty="0"/>
              <a:t>Second=9</a:t>
            </a:r>
          </a:p>
          <a:p>
            <a:r>
              <a:rPr lang="en-US" dirty="0"/>
              <a:t>Third =10</a:t>
            </a:r>
            <a:endParaRPr lang="he-IL" dirty="0"/>
          </a:p>
        </p:txBody>
      </p:sp>
      <p:cxnSp>
        <p:nvCxnSpPr>
          <p:cNvPr id="19" name="מחבר חץ ישר 18">
            <a:extLst>
              <a:ext uri="{FF2B5EF4-FFF2-40B4-BE49-F238E27FC236}">
                <a16:creationId xmlns:a16="http://schemas.microsoft.com/office/drawing/2014/main" id="{CE525937-6A4C-496E-909F-952A9111EC82}"/>
              </a:ext>
            </a:extLst>
          </p:cNvPr>
          <p:cNvCxnSpPr/>
          <p:nvPr/>
        </p:nvCxnSpPr>
        <p:spPr>
          <a:xfrm>
            <a:off x="7094298" y="3838669"/>
            <a:ext cx="526915" cy="1315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B2CA629-CE0A-4B6F-B376-E095ED4A82F4}"/>
              </a:ext>
            </a:extLst>
          </p:cNvPr>
          <p:cNvSpPr txBox="1"/>
          <p:nvPr/>
        </p:nvSpPr>
        <p:spPr>
          <a:xfrm>
            <a:off x="3099130" y="4932423"/>
            <a:ext cx="52647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vote</a:t>
            </a:r>
            <a:endParaRPr lang="he-IL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42AB505-71DC-439F-ADA4-C8F0311995FD}"/>
              </a:ext>
            </a:extLst>
          </p:cNvPr>
          <p:cNvSpPr txBox="1"/>
          <p:nvPr/>
        </p:nvSpPr>
        <p:spPr>
          <a:xfrm>
            <a:off x="4082938" y="4983209"/>
            <a:ext cx="52647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vote</a:t>
            </a:r>
            <a:endParaRPr lang="he-IL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CB62F14-0274-4F40-B0FE-6A84A6A2C04E}"/>
              </a:ext>
            </a:extLst>
          </p:cNvPr>
          <p:cNvSpPr txBox="1"/>
          <p:nvPr/>
        </p:nvSpPr>
        <p:spPr>
          <a:xfrm>
            <a:off x="5098407" y="5001519"/>
            <a:ext cx="52647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vote</a:t>
            </a:r>
            <a:endParaRPr lang="he-IL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0C8081A-8EA2-4C93-9FD0-FB1667F97DB0}"/>
              </a:ext>
            </a:extLst>
          </p:cNvPr>
          <p:cNvSpPr txBox="1"/>
          <p:nvPr/>
        </p:nvSpPr>
        <p:spPr>
          <a:xfrm>
            <a:off x="6943204" y="4927565"/>
            <a:ext cx="52647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vote</a:t>
            </a:r>
            <a:endParaRPr lang="he-IL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1A672A-7180-4181-9D4E-780357D505DE}"/>
              </a:ext>
            </a:extLst>
          </p:cNvPr>
          <p:cNvSpPr txBox="1"/>
          <p:nvPr/>
        </p:nvSpPr>
        <p:spPr>
          <a:xfrm>
            <a:off x="1271546" y="2059709"/>
            <a:ext cx="553563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Vote[] </a:t>
            </a:r>
            <a:r>
              <a:rPr lang="en-US" b="1" dirty="0" err="1"/>
              <a:t>arr</a:t>
            </a:r>
            <a:r>
              <a:rPr lang="en-US" b="1" dirty="0"/>
              <a:t>= new Vote[25]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1872617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1"/>
          <p:cNvSpPr txBox="1">
            <a:spLocks noGrp="1"/>
          </p:cNvSpPr>
          <p:nvPr>
            <p:ph type="title"/>
          </p:nvPr>
        </p:nvSpPr>
        <p:spPr>
          <a:xfrm>
            <a:off x="2328097" y="465680"/>
            <a:ext cx="9642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/>
              <a:t>שאלות בגרות</a:t>
            </a:r>
            <a:br>
              <a:rPr lang="iw-IL"/>
            </a:br>
            <a:endParaRPr/>
          </a:p>
        </p:txBody>
      </p:sp>
      <p:sp>
        <p:nvSpPr>
          <p:cNvPr id="190" name="Google Shape;190;p21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00" cy="41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400"/>
              <a:buNone/>
            </a:pPr>
            <a:r>
              <a:rPr lang="iw-IL"/>
              <a:t>	</a:t>
            </a:r>
            <a:endParaRPr/>
          </a:p>
        </p:txBody>
      </p:sp>
      <p:sp>
        <p:nvSpPr>
          <p:cNvPr id="191" name="Google Shape;191;p21"/>
          <p:cNvSpPr txBox="1">
            <a:spLocks noGrp="1"/>
          </p:cNvSpPr>
          <p:nvPr>
            <p:ph type="body" idx="1"/>
          </p:nvPr>
        </p:nvSpPr>
        <p:spPr>
          <a:xfrm>
            <a:off x="2328097" y="742376"/>
            <a:ext cx="9578568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br>
              <a:rPr lang="iw-IL" dirty="0"/>
            </a:br>
            <a:r>
              <a:rPr lang="iw-IL" dirty="0"/>
              <a:t>מתי נבחר להשתמש בהקצאה דינמית ומתי בהקצאה סטטית?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pic>
        <p:nvPicPr>
          <p:cNvPr id="193" name="Google Shape;19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01298" y="6538358"/>
            <a:ext cx="2609850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7B2F89D4-6078-49D6-BA8F-451098648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91" y="1313940"/>
            <a:ext cx="6177807" cy="542848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2"/>
          <p:cNvSpPr txBox="1">
            <a:spLocks noGrp="1"/>
          </p:cNvSpPr>
          <p:nvPr>
            <p:ph type="title"/>
          </p:nvPr>
        </p:nvSpPr>
        <p:spPr>
          <a:xfrm>
            <a:off x="2328097" y="465680"/>
            <a:ext cx="9642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/>
              <a:t>שאלות בגרות</a:t>
            </a:r>
            <a:br>
              <a:rPr lang="iw-IL"/>
            </a:br>
            <a:endParaRPr/>
          </a:p>
        </p:txBody>
      </p:sp>
      <p:sp>
        <p:nvSpPr>
          <p:cNvPr id="200" name="Google Shape;200;p22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00" cy="41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400"/>
              <a:buNone/>
            </a:pPr>
            <a:r>
              <a:rPr lang="iw-IL"/>
              <a:t>	</a:t>
            </a:r>
            <a:endParaRPr/>
          </a:p>
        </p:txBody>
      </p:sp>
      <p:sp>
        <p:nvSpPr>
          <p:cNvPr id="201" name="Google Shape;201;p22"/>
          <p:cNvSpPr txBox="1">
            <a:spLocks noGrp="1"/>
          </p:cNvSpPr>
          <p:nvPr>
            <p:ph type="body" idx="1"/>
          </p:nvPr>
        </p:nvSpPr>
        <p:spPr>
          <a:xfrm>
            <a:off x="1407096" y="980065"/>
            <a:ext cx="9578568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br>
              <a:rPr lang="iw-IL" dirty="0"/>
            </a:br>
            <a:r>
              <a:rPr lang="iw-IL" dirty="0"/>
              <a:t>מתי נבחר להשתמש בהקצאה דינמית ומתי בהקצאה סטטית?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pic>
        <p:nvPicPr>
          <p:cNvPr id="202" name="Google Shape;20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699" y="2414971"/>
            <a:ext cx="7494372" cy="254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74337" y="5885013"/>
            <a:ext cx="3438525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dirty="0"/>
              <a:t>הקצאה סטטית</a:t>
            </a:r>
            <a:r>
              <a:rPr lang="he-IL" dirty="0"/>
              <a:t>.</a:t>
            </a:r>
            <a:r>
              <a:rPr lang="iw-IL" dirty="0"/>
              <a:t>  </a:t>
            </a:r>
            <a:endParaRPr dirty="0"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/>
              <a:t> </a:t>
            </a:r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2"/>
          </p:nvPr>
        </p:nvSpPr>
        <p:spPr>
          <a:xfrm>
            <a:off x="191386" y="1725459"/>
            <a:ext cx="9668539" cy="415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92148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he-IL" dirty="0"/>
              <a:t> </a:t>
            </a:r>
          </a:p>
          <a:p>
            <a:pPr marL="592148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endParaRPr dirty="0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9053DDCE-24D9-4FED-87F9-990EEFA06D96}"/>
              </a:ext>
            </a:extLst>
          </p:cNvPr>
          <p:cNvSpPr/>
          <p:nvPr/>
        </p:nvSpPr>
        <p:spPr>
          <a:xfrm>
            <a:off x="466713" y="3621386"/>
            <a:ext cx="773612" cy="4054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4" name="מחבר חץ ישר 3">
            <a:extLst>
              <a:ext uri="{FF2B5EF4-FFF2-40B4-BE49-F238E27FC236}">
                <a16:creationId xmlns:a16="http://schemas.microsoft.com/office/drawing/2014/main" id="{62112465-CDB8-4E35-B339-49E32FBCF02B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1240325" y="3824105"/>
            <a:ext cx="865566" cy="14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מלבן 4">
            <a:extLst>
              <a:ext uri="{FF2B5EF4-FFF2-40B4-BE49-F238E27FC236}">
                <a16:creationId xmlns:a16="http://schemas.microsoft.com/office/drawing/2014/main" id="{A66CFF4D-150D-48CC-A92E-449BC1873BD7}"/>
              </a:ext>
            </a:extLst>
          </p:cNvPr>
          <p:cNvSpPr/>
          <p:nvPr/>
        </p:nvSpPr>
        <p:spPr>
          <a:xfrm>
            <a:off x="2253673" y="3429000"/>
            <a:ext cx="5375563" cy="124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FFC90F-B8A0-4024-A06E-4A81B71ED5D3}"/>
              </a:ext>
            </a:extLst>
          </p:cNvPr>
          <p:cNvSpPr txBox="1"/>
          <p:nvPr/>
        </p:nvSpPr>
        <p:spPr>
          <a:xfrm>
            <a:off x="497934" y="3656454"/>
            <a:ext cx="77361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/>
              <a:t>arr</a:t>
            </a:r>
            <a:r>
              <a:rPr lang="en-US" dirty="0"/>
              <a:t> </a:t>
            </a:r>
            <a:endParaRPr lang="he-IL" dirty="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26DD52D8-47F1-482A-A6E6-317E81A30DDF}"/>
              </a:ext>
            </a:extLst>
          </p:cNvPr>
          <p:cNvSpPr/>
          <p:nvPr/>
        </p:nvSpPr>
        <p:spPr>
          <a:xfrm>
            <a:off x="2540000" y="4276436"/>
            <a:ext cx="517236" cy="2770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754CCF2F-137F-447F-A308-0F0C0EAC5AA4}"/>
              </a:ext>
            </a:extLst>
          </p:cNvPr>
          <p:cNvSpPr/>
          <p:nvPr/>
        </p:nvSpPr>
        <p:spPr>
          <a:xfrm>
            <a:off x="3535599" y="3680785"/>
            <a:ext cx="3696474" cy="2498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DC723F5E-71B5-400B-AA9D-A46A0C67396B}"/>
              </a:ext>
            </a:extLst>
          </p:cNvPr>
          <p:cNvCxnSpPr/>
          <p:nvPr/>
        </p:nvCxnSpPr>
        <p:spPr>
          <a:xfrm>
            <a:off x="4391873" y="3671798"/>
            <a:ext cx="0" cy="2770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843B8B11-DA62-4B58-BFD1-54AF05AEC136}"/>
              </a:ext>
            </a:extLst>
          </p:cNvPr>
          <p:cNvCxnSpPr/>
          <p:nvPr/>
        </p:nvCxnSpPr>
        <p:spPr>
          <a:xfrm>
            <a:off x="3983668" y="3671798"/>
            <a:ext cx="0" cy="2770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22933721-D79E-4A2A-83F1-2224FC6A739E}"/>
              </a:ext>
            </a:extLst>
          </p:cNvPr>
          <p:cNvSpPr txBox="1"/>
          <p:nvPr/>
        </p:nvSpPr>
        <p:spPr>
          <a:xfrm>
            <a:off x="2475346" y="4026823"/>
            <a:ext cx="69272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/>
              <a:t>lenght</a:t>
            </a:r>
            <a:endParaRPr lang="he-IL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4B7A174-2AE6-4752-ACA5-B6851C2FA181}"/>
              </a:ext>
            </a:extLst>
          </p:cNvPr>
          <p:cNvSpPr txBox="1"/>
          <p:nvPr/>
        </p:nvSpPr>
        <p:spPr>
          <a:xfrm>
            <a:off x="3592728" y="3424693"/>
            <a:ext cx="20309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0</a:t>
            </a:r>
            <a:endParaRPr lang="he-IL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938FCB8-04D1-451F-B4C5-473EB6E1DC8C}"/>
              </a:ext>
            </a:extLst>
          </p:cNvPr>
          <p:cNvSpPr txBox="1"/>
          <p:nvPr/>
        </p:nvSpPr>
        <p:spPr>
          <a:xfrm>
            <a:off x="4029903" y="3424693"/>
            <a:ext cx="20309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</a:t>
            </a:r>
            <a:endParaRPr lang="he-IL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C6D0C8B-2FAB-408A-A30B-1E634463E9F1}"/>
              </a:ext>
            </a:extLst>
          </p:cNvPr>
          <p:cNvSpPr txBox="1"/>
          <p:nvPr/>
        </p:nvSpPr>
        <p:spPr>
          <a:xfrm>
            <a:off x="4500903" y="3436491"/>
            <a:ext cx="20309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</a:t>
            </a:r>
            <a:endParaRPr lang="he-IL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B250EC5-3546-4BB1-B5BD-05CE60F0BC67}"/>
              </a:ext>
            </a:extLst>
          </p:cNvPr>
          <p:cNvSpPr txBox="1"/>
          <p:nvPr/>
        </p:nvSpPr>
        <p:spPr>
          <a:xfrm>
            <a:off x="2572974" y="4276436"/>
            <a:ext cx="51723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319</a:t>
            </a:r>
            <a:endParaRPr lang="he-IL" dirty="0"/>
          </a:p>
        </p:txBody>
      </p:sp>
      <p:cxnSp>
        <p:nvCxnSpPr>
          <p:cNvPr id="28" name="מחבר ישר 27">
            <a:extLst>
              <a:ext uri="{FF2B5EF4-FFF2-40B4-BE49-F238E27FC236}">
                <a16:creationId xmlns:a16="http://schemas.microsoft.com/office/drawing/2014/main" id="{0219282A-3C72-417E-B03A-56400B737CB2}"/>
              </a:ext>
            </a:extLst>
          </p:cNvPr>
          <p:cNvCxnSpPr/>
          <p:nvPr/>
        </p:nvCxnSpPr>
        <p:spPr>
          <a:xfrm>
            <a:off x="6807182" y="3680201"/>
            <a:ext cx="0" cy="2770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מחבר ישר 28">
            <a:extLst>
              <a:ext uri="{FF2B5EF4-FFF2-40B4-BE49-F238E27FC236}">
                <a16:creationId xmlns:a16="http://schemas.microsoft.com/office/drawing/2014/main" id="{A015159D-BDD1-44A5-8FB4-6D4F29B1BA18}"/>
              </a:ext>
            </a:extLst>
          </p:cNvPr>
          <p:cNvCxnSpPr/>
          <p:nvPr/>
        </p:nvCxnSpPr>
        <p:spPr>
          <a:xfrm>
            <a:off x="4703998" y="3680201"/>
            <a:ext cx="0" cy="2770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6261A06-AE21-47E1-B2CC-63D7E1A1AFE5}"/>
              </a:ext>
            </a:extLst>
          </p:cNvPr>
          <p:cNvSpPr txBox="1"/>
          <p:nvPr/>
        </p:nvSpPr>
        <p:spPr>
          <a:xfrm>
            <a:off x="6720304" y="3401004"/>
            <a:ext cx="52691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318</a:t>
            </a:r>
            <a:endParaRPr lang="he-IL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1A672A-7180-4181-9D4E-780357D505DE}"/>
              </a:ext>
            </a:extLst>
          </p:cNvPr>
          <p:cNvSpPr txBox="1"/>
          <p:nvPr/>
        </p:nvSpPr>
        <p:spPr>
          <a:xfrm>
            <a:off x="1271546" y="2059709"/>
            <a:ext cx="553563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Boolean[] </a:t>
            </a:r>
            <a:r>
              <a:rPr lang="en-US" b="1" dirty="0" err="1"/>
              <a:t>arr</a:t>
            </a:r>
            <a:r>
              <a:rPr lang="en-US" b="1" dirty="0"/>
              <a:t>= new Boolean[319]</a:t>
            </a:r>
            <a:endParaRPr lang="he-IL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7BF671-8E8B-482B-A06E-590AE3C741C4}"/>
              </a:ext>
            </a:extLst>
          </p:cNvPr>
          <p:cNvSpPr txBox="1"/>
          <p:nvPr/>
        </p:nvSpPr>
        <p:spPr>
          <a:xfrm flipH="1">
            <a:off x="3647914" y="3671798"/>
            <a:ext cx="15548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F</a:t>
            </a:r>
            <a:endParaRPr lang="he-IL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A617B7C-EB42-4C71-8FC7-241922AA652A}"/>
              </a:ext>
            </a:extLst>
          </p:cNvPr>
          <p:cNvSpPr txBox="1"/>
          <p:nvPr/>
        </p:nvSpPr>
        <p:spPr>
          <a:xfrm flipH="1">
            <a:off x="4112586" y="3666784"/>
            <a:ext cx="15548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F</a:t>
            </a:r>
            <a:endParaRPr lang="he-IL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A57E4EF-C0AB-42B9-9221-6515FF943A28}"/>
              </a:ext>
            </a:extLst>
          </p:cNvPr>
          <p:cNvSpPr txBox="1"/>
          <p:nvPr/>
        </p:nvSpPr>
        <p:spPr>
          <a:xfrm flipH="1">
            <a:off x="4478752" y="3664857"/>
            <a:ext cx="15548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F</a:t>
            </a:r>
            <a:endParaRPr lang="he-IL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6A5459-E73D-42E5-A539-6A88593EA910}"/>
              </a:ext>
            </a:extLst>
          </p:cNvPr>
          <p:cNvSpPr txBox="1"/>
          <p:nvPr/>
        </p:nvSpPr>
        <p:spPr>
          <a:xfrm flipH="1">
            <a:off x="6894061" y="3656454"/>
            <a:ext cx="15548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F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259880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3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sz="4400"/>
              <a:t>השלב הבא</a:t>
            </a:r>
            <a:endParaRPr sz="4400"/>
          </a:p>
        </p:txBody>
      </p:sp>
      <p:sp>
        <p:nvSpPr>
          <p:cNvPr id="209" name="Google Shape;209;p23"/>
          <p:cNvSpPr/>
          <p:nvPr/>
        </p:nvSpPr>
        <p:spPr>
          <a:xfrm>
            <a:off x="1856127" y="2096478"/>
            <a:ext cx="8479745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 b="1" i="0" u="none" strike="noStrike" cap="none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רשימה בייצוג סטטי</a:t>
            </a:r>
            <a:br>
              <a:rPr lang="iw-IL" sz="5400" b="1" i="0" u="none" strike="noStrike" cap="none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</a:br>
            <a:r>
              <a:rPr lang="iw-IL" sz="5400" b="1" i="0" u="none" strike="noStrike" cap="none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ובייצוג דינמי</a:t>
            </a:r>
            <a:endParaRPr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 dirty="0">
                <a:solidFill>
                  <a:srgbClr val="192A72"/>
                </a:solidFill>
              </a:rPr>
              <a:t>מה נלמד היום</a:t>
            </a:r>
            <a:r>
              <a:rPr lang="en-US" dirty="0">
                <a:solidFill>
                  <a:srgbClr val="192A72"/>
                </a:solidFill>
              </a:rPr>
              <a:t>?</a:t>
            </a:r>
            <a:r>
              <a:rPr lang="iw-IL" dirty="0">
                <a:solidFill>
                  <a:srgbClr val="192A72"/>
                </a:solidFill>
              </a:rPr>
              <a:t> </a:t>
            </a:r>
            <a:endParaRPr dirty="0"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537543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w-IL"/>
              <a:t>הקצאת זיכרון סטטית ודינמית</a:t>
            </a:r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2"/>
          </p:nvPr>
        </p:nvSpPr>
        <p:spPr>
          <a:xfrm>
            <a:off x="515273" y="2035060"/>
            <a:ext cx="8306994" cy="415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92147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iw-IL" dirty="0">
                <a:solidFill>
                  <a:schemeClr val="dk1"/>
                </a:solidFill>
              </a:rPr>
              <a:t>הקצאה סטטית והקצאה דינמית</a:t>
            </a:r>
            <a:r>
              <a:rPr lang="he-IL" dirty="0">
                <a:solidFill>
                  <a:schemeClr val="dk1"/>
                </a:solidFill>
              </a:rPr>
              <a:t>.</a:t>
            </a:r>
            <a:r>
              <a:rPr lang="iw-IL" dirty="0">
                <a:solidFill>
                  <a:schemeClr val="dk1"/>
                </a:solidFill>
              </a:rPr>
              <a:t> </a:t>
            </a:r>
            <a:endParaRPr dirty="0"/>
          </a:p>
          <a:p>
            <a:pPr marL="592147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iw-IL" dirty="0">
                <a:solidFill>
                  <a:schemeClr val="dk1"/>
                </a:solidFill>
              </a:rPr>
              <a:t>ההבדל שבין שתי ההקצאות</a:t>
            </a:r>
            <a:r>
              <a:rPr lang="he-IL" dirty="0">
                <a:solidFill>
                  <a:schemeClr val="dk1"/>
                </a:solidFill>
              </a:rPr>
              <a:t>.</a:t>
            </a:r>
            <a:r>
              <a:rPr lang="iw-IL" dirty="0">
                <a:solidFill>
                  <a:schemeClr val="dk1"/>
                </a:solidFill>
              </a:rPr>
              <a:t> </a:t>
            </a:r>
            <a:endParaRPr dirty="0"/>
          </a:p>
          <a:p>
            <a:pPr marL="592147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iw-IL" dirty="0">
                <a:solidFill>
                  <a:schemeClr val="dk1"/>
                </a:solidFill>
              </a:rPr>
              <a:t>דגשים בפתרון שאלות בחינת הבגרות</a:t>
            </a:r>
            <a:r>
              <a:rPr lang="he-IL" dirty="0">
                <a:solidFill>
                  <a:schemeClr val="dk1"/>
                </a:solidFill>
              </a:rPr>
              <a:t>.</a:t>
            </a:r>
            <a:r>
              <a:rPr lang="iw-IL" dirty="0">
                <a:solidFill>
                  <a:schemeClr val="dk1"/>
                </a:solidFill>
              </a:rPr>
              <a:t> </a:t>
            </a:r>
            <a:endParaRPr dirty="0"/>
          </a:p>
          <a:p>
            <a:pPr marL="249247" lvl="0" indent="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>
              <a:solidFill>
                <a:schemeClr val="dk1"/>
              </a:solidFill>
            </a:endParaRPr>
          </a:p>
          <a:p>
            <a:pPr marL="592147" lvl="0" indent="-1905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439782" lvl="0" indent="-190534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4"/>
          <p:cNvPicPr preferRelativeResize="0"/>
          <p:nvPr/>
        </p:nvPicPr>
        <p:blipFill rotWithShape="1">
          <a:blip r:embed="rId3">
            <a:alphaModFix/>
          </a:blip>
          <a:srcRect l="39172" r="34232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4"/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9535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w-IL" sz="28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 b="0" i="0" u="none" strike="noStrike" cap="non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16" name="Google Shape;216;p24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w-IL" sz="32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שימוש ביצירות מוגנות בזכויות יוצרים ואיתור בעלי זכויות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ctrTitle"/>
          </p:nvPr>
        </p:nvSpPr>
        <p:spPr>
          <a:xfrm>
            <a:off x="1968142" y="2057564"/>
            <a:ext cx="8848801" cy="172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</a:pPr>
            <a:r>
              <a:rPr lang="iw-IL" dirty="0">
                <a:solidFill>
                  <a:srgbClr val="192A72"/>
                </a:solidFill>
              </a:rPr>
              <a:t>הקצאה סטטית</a:t>
            </a:r>
            <a:endParaRPr dirty="0"/>
          </a:p>
        </p:txBody>
      </p:sp>
      <p:sp>
        <p:nvSpPr>
          <p:cNvPr id="89" name="Google Shape;89;p12"/>
          <p:cNvSpPr txBox="1">
            <a:spLocks noGrp="1"/>
          </p:cNvSpPr>
          <p:nvPr>
            <p:ph type="subTitle" idx="1"/>
          </p:nvPr>
        </p:nvSpPr>
        <p:spPr>
          <a:xfrm>
            <a:off x="1" y="2918426"/>
            <a:ext cx="12192000" cy="6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92A72"/>
              </a:buClr>
              <a:buSzPts val="2800"/>
              <a:buNone/>
            </a:pPr>
            <a:r>
              <a:rPr lang="iw-IL">
                <a:solidFill>
                  <a:srgbClr val="192A72"/>
                </a:solidFill>
              </a:rPr>
              <a:t>     </a:t>
            </a:r>
            <a:endParaRPr>
              <a:solidFill>
                <a:srgbClr val="192A7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dirty="0"/>
              <a:t>הקצאה סטטית</a:t>
            </a:r>
            <a:r>
              <a:rPr lang="he-IL" dirty="0"/>
              <a:t>.</a:t>
            </a:r>
            <a:r>
              <a:rPr lang="iw-IL" dirty="0"/>
              <a:t>  </a:t>
            </a:r>
            <a:endParaRPr dirty="0"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/>
              <a:t> </a:t>
            </a:r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2"/>
          </p:nvPr>
        </p:nvSpPr>
        <p:spPr>
          <a:xfrm>
            <a:off x="-1191100" y="979484"/>
            <a:ext cx="9668539" cy="415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92148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iw-IL" sz="2220" dirty="0"/>
              <a:t>בהקצאת זיכרון סטטי, הזיכרון שהוקצה קבוע</a:t>
            </a:r>
            <a:r>
              <a:rPr lang="he-IL" sz="2220" dirty="0"/>
              <a:t>.</a:t>
            </a:r>
            <a:endParaRPr dirty="0"/>
          </a:p>
          <a:p>
            <a:pPr marL="592148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iw-IL" sz="2220" dirty="0"/>
              <a:t>לאחר ההקצאה המתכנת לא יכול לשנות את גודל הזיכרון</a:t>
            </a:r>
            <a:r>
              <a:rPr lang="he-IL" sz="2220" dirty="0"/>
              <a:t>.</a:t>
            </a:r>
            <a:endParaRPr dirty="0"/>
          </a:p>
          <a:p>
            <a:pPr marL="592148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iw-IL" sz="2220" dirty="0"/>
              <a:t>למשל:  	 			  </a:t>
            </a:r>
            <a:r>
              <a:rPr lang="iw-IL" sz="2220" b="1" dirty="0"/>
              <a:t>int</a:t>
            </a:r>
            <a:r>
              <a:rPr lang="iw-IL" sz="2220" dirty="0"/>
              <a:t> num;</a:t>
            </a:r>
            <a:br>
              <a:rPr lang="iw-IL" sz="2220" dirty="0"/>
            </a:br>
            <a:r>
              <a:rPr lang="iw-IL" sz="2220" dirty="0"/>
              <a:t>משתנה מסוג int </a:t>
            </a:r>
            <a:r>
              <a:rPr lang="he-IL" sz="2220" dirty="0"/>
              <a:t>  </a:t>
            </a:r>
            <a:r>
              <a:rPr lang="iw-IL" sz="2220" dirty="0"/>
              <a:t>מאחסן ערך מספרי שלם</a:t>
            </a:r>
            <a:r>
              <a:rPr lang="he-IL" sz="2220" dirty="0"/>
              <a:t>.</a:t>
            </a:r>
            <a:r>
              <a:rPr lang="iw-IL" sz="2220" dirty="0"/>
              <a:t> </a:t>
            </a:r>
            <a:br>
              <a:rPr lang="iw-IL" sz="2220" dirty="0"/>
            </a:br>
            <a:r>
              <a:rPr lang="iw-IL" sz="2220" dirty="0"/>
              <a:t>גודל הזיכרון </a:t>
            </a:r>
            <a:r>
              <a:rPr lang="he-IL" sz="1850" dirty="0"/>
              <a:t>(</a:t>
            </a:r>
            <a:r>
              <a:rPr lang="iw-IL" sz="1850" dirty="0"/>
              <a:t>מספר הבתים</a:t>
            </a:r>
            <a:r>
              <a:rPr lang="he-IL" sz="1850" dirty="0"/>
              <a:t>)</a:t>
            </a:r>
            <a:r>
              <a:rPr lang="iw-IL" sz="1850" dirty="0"/>
              <a:t> </a:t>
            </a:r>
            <a:r>
              <a:rPr lang="iw-IL" sz="2220" dirty="0"/>
              <a:t>תלוי בהגדרת הטיפוס int  </a:t>
            </a:r>
            <a:r>
              <a:rPr lang="he-IL" sz="2220" dirty="0"/>
              <a:t> </a:t>
            </a:r>
            <a:r>
              <a:rPr lang="iw-IL" sz="2220" dirty="0"/>
              <a:t>בשפה</a:t>
            </a:r>
            <a:r>
              <a:rPr lang="he-IL" sz="2220" dirty="0"/>
              <a:t>.</a:t>
            </a:r>
            <a:endParaRPr dirty="0"/>
          </a:p>
          <a:p>
            <a:pPr marL="592148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iw-IL" sz="2220" dirty="0"/>
              <a:t>מערך 		</a:t>
            </a:r>
            <a:r>
              <a:rPr lang="iw-IL" sz="2220" b="1" dirty="0"/>
              <a:t>int </a:t>
            </a:r>
            <a:r>
              <a:rPr lang="iw-IL" sz="2220" dirty="0"/>
              <a:t>[] array = </a:t>
            </a:r>
            <a:r>
              <a:rPr lang="iw-IL" sz="2220" b="1" dirty="0"/>
              <a:t>new</a:t>
            </a:r>
            <a:r>
              <a:rPr lang="iw-IL" sz="2220" dirty="0"/>
              <a:t> </a:t>
            </a:r>
            <a:r>
              <a:rPr lang="iw-IL" sz="2220" b="1" dirty="0"/>
              <a:t>int</a:t>
            </a:r>
            <a:r>
              <a:rPr lang="iw-IL" sz="2220" dirty="0"/>
              <a:t> [</a:t>
            </a:r>
            <a:r>
              <a:rPr lang="en-US" sz="2220" dirty="0"/>
              <a:t>4</a:t>
            </a:r>
            <a:r>
              <a:rPr lang="iw-IL" sz="2220" dirty="0"/>
              <a:t>];</a:t>
            </a:r>
            <a:br>
              <a:rPr lang="iw-IL" sz="2220" dirty="0"/>
            </a:br>
            <a:r>
              <a:rPr lang="iw-IL" sz="2220" dirty="0"/>
              <a:t>מספר הערכים שניתן לאחסן לא יעבור את הגודל שהוקצה</a:t>
            </a:r>
            <a:r>
              <a:rPr lang="he-IL" sz="2220" dirty="0"/>
              <a:t>.</a:t>
            </a:r>
          </a:p>
          <a:p>
            <a:pPr marL="592148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iw-IL" sz="2220" dirty="0"/>
              <a:t> - </a:t>
            </a:r>
            <a:r>
              <a:rPr lang="en-US" sz="2220" dirty="0"/>
              <a:t>4</a:t>
            </a:r>
            <a:r>
              <a:rPr lang="iw-IL" sz="2220" dirty="0"/>
              <a:t> מס</a:t>
            </a:r>
            <a:r>
              <a:rPr lang="he-IL" sz="2220" dirty="0"/>
              <a:t>פרים </a:t>
            </a:r>
            <a:r>
              <a:rPr lang="iw-IL" sz="2220" dirty="0"/>
              <a:t> שלמים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dirty="0"/>
              <a:t>הקצאה סטטית</a:t>
            </a:r>
            <a:r>
              <a:rPr lang="he-IL" dirty="0"/>
              <a:t>.</a:t>
            </a:r>
            <a:r>
              <a:rPr lang="iw-IL" dirty="0"/>
              <a:t>  </a:t>
            </a:r>
            <a:endParaRPr dirty="0"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/>
              <a:t> </a:t>
            </a:r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2"/>
          </p:nvPr>
        </p:nvSpPr>
        <p:spPr>
          <a:xfrm>
            <a:off x="191386" y="1725459"/>
            <a:ext cx="9668539" cy="415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92148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he-IL" dirty="0"/>
              <a:t>ייצוג מערך בזיכרון. </a:t>
            </a:r>
          </a:p>
          <a:p>
            <a:pPr marL="592148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he-IL" dirty="0"/>
              <a:t> </a:t>
            </a:r>
            <a:r>
              <a:rPr lang="en-US" dirty="0" err="1"/>
              <a:t>int</a:t>
            </a:r>
            <a:r>
              <a:rPr lang="en-US" dirty="0"/>
              <a:t>[] array= new </a:t>
            </a:r>
            <a:r>
              <a:rPr lang="en-US" dirty="0" err="1"/>
              <a:t>int</a:t>
            </a:r>
            <a:r>
              <a:rPr lang="en-US" dirty="0"/>
              <a:t>[4];</a:t>
            </a:r>
          </a:p>
          <a:p>
            <a:pPr marL="592148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endParaRPr dirty="0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9053DDCE-24D9-4FED-87F9-990EEFA06D96}"/>
              </a:ext>
            </a:extLst>
          </p:cNvPr>
          <p:cNvSpPr/>
          <p:nvPr/>
        </p:nvSpPr>
        <p:spPr>
          <a:xfrm>
            <a:off x="923453" y="3621386"/>
            <a:ext cx="316872" cy="2172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4" name="מחבר חץ ישר 3">
            <a:extLst>
              <a:ext uri="{FF2B5EF4-FFF2-40B4-BE49-F238E27FC236}">
                <a16:creationId xmlns:a16="http://schemas.microsoft.com/office/drawing/2014/main" id="{62112465-CDB8-4E35-B339-49E32FBCF02B}"/>
              </a:ext>
            </a:extLst>
          </p:cNvPr>
          <p:cNvCxnSpPr>
            <a:stCxn id="2" idx="3"/>
          </p:cNvCxnSpPr>
          <p:nvPr/>
        </p:nvCxnSpPr>
        <p:spPr>
          <a:xfrm>
            <a:off x="1240325" y="3730028"/>
            <a:ext cx="865566" cy="108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מלבן 4">
            <a:extLst>
              <a:ext uri="{FF2B5EF4-FFF2-40B4-BE49-F238E27FC236}">
                <a16:creationId xmlns:a16="http://schemas.microsoft.com/office/drawing/2014/main" id="{A66CFF4D-150D-48CC-A92E-449BC1873BD7}"/>
              </a:ext>
            </a:extLst>
          </p:cNvPr>
          <p:cNvSpPr/>
          <p:nvPr/>
        </p:nvSpPr>
        <p:spPr>
          <a:xfrm>
            <a:off x="2253673" y="3429000"/>
            <a:ext cx="5375563" cy="124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FFC90F-B8A0-4024-A06E-4A81B71ED5D3}"/>
              </a:ext>
            </a:extLst>
          </p:cNvPr>
          <p:cNvSpPr txBox="1"/>
          <p:nvPr/>
        </p:nvSpPr>
        <p:spPr>
          <a:xfrm>
            <a:off x="812800" y="3576138"/>
            <a:ext cx="60036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array</a:t>
            </a:r>
            <a:endParaRPr lang="he-IL" dirty="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26DD52D8-47F1-482A-A6E6-317E81A30DDF}"/>
              </a:ext>
            </a:extLst>
          </p:cNvPr>
          <p:cNvSpPr/>
          <p:nvPr/>
        </p:nvSpPr>
        <p:spPr>
          <a:xfrm>
            <a:off x="2540000" y="4276436"/>
            <a:ext cx="517236" cy="2770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754CCF2F-137F-447F-A308-0F0C0EAC5AA4}"/>
              </a:ext>
            </a:extLst>
          </p:cNvPr>
          <p:cNvSpPr/>
          <p:nvPr/>
        </p:nvSpPr>
        <p:spPr>
          <a:xfrm>
            <a:off x="2650942" y="3741546"/>
            <a:ext cx="972397" cy="2770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DC723F5E-71B5-400B-AA9D-A46A0C67396B}"/>
              </a:ext>
            </a:extLst>
          </p:cNvPr>
          <p:cNvCxnSpPr/>
          <p:nvPr/>
        </p:nvCxnSpPr>
        <p:spPr>
          <a:xfrm>
            <a:off x="2890982" y="3730028"/>
            <a:ext cx="0" cy="2770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843B8B11-DA62-4B58-BFD1-54AF05AEC136}"/>
              </a:ext>
            </a:extLst>
          </p:cNvPr>
          <p:cNvCxnSpPr/>
          <p:nvPr/>
        </p:nvCxnSpPr>
        <p:spPr>
          <a:xfrm>
            <a:off x="3121891" y="3730028"/>
            <a:ext cx="0" cy="2770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22933721-D79E-4A2A-83F1-2224FC6A739E}"/>
              </a:ext>
            </a:extLst>
          </p:cNvPr>
          <p:cNvSpPr txBox="1"/>
          <p:nvPr/>
        </p:nvSpPr>
        <p:spPr>
          <a:xfrm>
            <a:off x="2475346" y="4026823"/>
            <a:ext cx="69272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length</a:t>
            </a:r>
            <a:endParaRPr lang="he-IL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4B7A174-2AE6-4752-ACA5-B6851C2FA181}"/>
              </a:ext>
            </a:extLst>
          </p:cNvPr>
          <p:cNvSpPr txBox="1"/>
          <p:nvPr/>
        </p:nvSpPr>
        <p:spPr>
          <a:xfrm>
            <a:off x="2650943" y="3498183"/>
            <a:ext cx="20309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0</a:t>
            </a:r>
            <a:endParaRPr lang="he-IL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938FCB8-04D1-451F-B4C5-473EB6E1DC8C}"/>
              </a:ext>
            </a:extLst>
          </p:cNvPr>
          <p:cNvSpPr txBox="1"/>
          <p:nvPr/>
        </p:nvSpPr>
        <p:spPr>
          <a:xfrm>
            <a:off x="2902910" y="3522619"/>
            <a:ext cx="20309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</a:t>
            </a:r>
            <a:endParaRPr lang="he-IL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C6D0C8B-2FAB-408A-A30B-1E634463E9F1}"/>
              </a:ext>
            </a:extLst>
          </p:cNvPr>
          <p:cNvSpPr txBox="1"/>
          <p:nvPr/>
        </p:nvSpPr>
        <p:spPr>
          <a:xfrm>
            <a:off x="3157899" y="3504026"/>
            <a:ext cx="20309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</a:t>
            </a:r>
            <a:endParaRPr lang="he-IL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31B7DDB-CB44-4974-BF4A-446805EB783C}"/>
              </a:ext>
            </a:extLst>
          </p:cNvPr>
          <p:cNvSpPr txBox="1"/>
          <p:nvPr/>
        </p:nvSpPr>
        <p:spPr>
          <a:xfrm>
            <a:off x="3412872" y="3494210"/>
            <a:ext cx="21047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3</a:t>
            </a:r>
            <a:endParaRPr lang="he-IL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B250EC5-3546-4BB1-B5BD-05CE60F0BC67}"/>
              </a:ext>
            </a:extLst>
          </p:cNvPr>
          <p:cNvSpPr txBox="1"/>
          <p:nvPr/>
        </p:nvSpPr>
        <p:spPr>
          <a:xfrm>
            <a:off x="2618562" y="4257884"/>
            <a:ext cx="40629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4</a:t>
            </a:r>
            <a:endParaRPr lang="he-IL" dirty="0"/>
          </a:p>
        </p:txBody>
      </p:sp>
      <p:cxnSp>
        <p:nvCxnSpPr>
          <p:cNvPr id="48" name="מחבר ישר 47">
            <a:extLst>
              <a:ext uri="{FF2B5EF4-FFF2-40B4-BE49-F238E27FC236}">
                <a16:creationId xmlns:a16="http://schemas.microsoft.com/office/drawing/2014/main" id="{282725EC-2022-49E3-91B4-219B0B26E679}"/>
              </a:ext>
            </a:extLst>
          </p:cNvPr>
          <p:cNvCxnSpPr/>
          <p:nvPr/>
        </p:nvCxnSpPr>
        <p:spPr>
          <a:xfrm>
            <a:off x="3376037" y="3730028"/>
            <a:ext cx="0" cy="2770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344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dirty="0"/>
              <a:t>הקצאה סטטית</a:t>
            </a:r>
            <a:r>
              <a:rPr lang="he-IL" dirty="0"/>
              <a:t>.</a:t>
            </a:r>
            <a:r>
              <a:rPr lang="iw-IL" dirty="0"/>
              <a:t>  </a:t>
            </a:r>
            <a:endParaRPr dirty="0"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/>
              <a:t> </a:t>
            </a:r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2"/>
          </p:nvPr>
        </p:nvSpPr>
        <p:spPr>
          <a:xfrm>
            <a:off x="191386" y="1725459"/>
            <a:ext cx="9668539" cy="415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92148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he-IL" dirty="0"/>
              <a:t>ייצוג מערך בזיכרון. </a:t>
            </a:r>
          </a:p>
          <a:p>
            <a:pPr marL="592148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he-IL" dirty="0"/>
              <a:t> </a:t>
            </a:r>
            <a:r>
              <a:rPr lang="en-US" dirty="0" err="1"/>
              <a:t>int</a:t>
            </a:r>
            <a:r>
              <a:rPr lang="en-US" dirty="0"/>
              <a:t>[] array= new </a:t>
            </a:r>
            <a:r>
              <a:rPr lang="en-US" dirty="0" err="1"/>
              <a:t>int</a:t>
            </a:r>
            <a:r>
              <a:rPr lang="en-US" dirty="0"/>
              <a:t>[4];</a:t>
            </a:r>
          </a:p>
          <a:p>
            <a:pPr marL="592148" indent="-342900" algn="l" rtl="0">
              <a:lnSpc>
                <a:spcPct val="150000"/>
              </a:lnSpc>
            </a:pPr>
            <a:r>
              <a:rPr lang="en-US" dirty="0"/>
              <a:t>For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=20;i&lt; 24;i++)    array[i-20]=</a:t>
            </a:r>
            <a:r>
              <a:rPr lang="en-US" dirty="0" err="1"/>
              <a:t>i</a:t>
            </a:r>
            <a:r>
              <a:rPr lang="en-US" dirty="0"/>
              <a:t>;</a:t>
            </a:r>
          </a:p>
          <a:p>
            <a:pPr marL="592148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endParaRPr lang="en-US" dirty="0"/>
          </a:p>
          <a:p>
            <a:pPr marL="592148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endParaRPr dirty="0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9053DDCE-24D9-4FED-87F9-990EEFA06D96}"/>
              </a:ext>
            </a:extLst>
          </p:cNvPr>
          <p:cNvSpPr/>
          <p:nvPr/>
        </p:nvSpPr>
        <p:spPr>
          <a:xfrm>
            <a:off x="923453" y="3621386"/>
            <a:ext cx="316872" cy="2172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4" name="מחבר חץ ישר 3">
            <a:extLst>
              <a:ext uri="{FF2B5EF4-FFF2-40B4-BE49-F238E27FC236}">
                <a16:creationId xmlns:a16="http://schemas.microsoft.com/office/drawing/2014/main" id="{62112465-CDB8-4E35-B339-49E32FBCF02B}"/>
              </a:ext>
            </a:extLst>
          </p:cNvPr>
          <p:cNvCxnSpPr>
            <a:stCxn id="2" idx="3"/>
          </p:cNvCxnSpPr>
          <p:nvPr/>
        </p:nvCxnSpPr>
        <p:spPr>
          <a:xfrm>
            <a:off x="1240325" y="3730028"/>
            <a:ext cx="865566" cy="108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מלבן 4">
            <a:extLst>
              <a:ext uri="{FF2B5EF4-FFF2-40B4-BE49-F238E27FC236}">
                <a16:creationId xmlns:a16="http://schemas.microsoft.com/office/drawing/2014/main" id="{A66CFF4D-150D-48CC-A92E-449BC1873BD7}"/>
              </a:ext>
            </a:extLst>
          </p:cNvPr>
          <p:cNvSpPr/>
          <p:nvPr/>
        </p:nvSpPr>
        <p:spPr>
          <a:xfrm>
            <a:off x="2253673" y="3429000"/>
            <a:ext cx="5375563" cy="124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FFC90F-B8A0-4024-A06E-4A81B71ED5D3}"/>
              </a:ext>
            </a:extLst>
          </p:cNvPr>
          <p:cNvSpPr txBox="1"/>
          <p:nvPr/>
        </p:nvSpPr>
        <p:spPr>
          <a:xfrm>
            <a:off x="812800" y="3576138"/>
            <a:ext cx="60036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array</a:t>
            </a:r>
            <a:endParaRPr lang="he-IL" dirty="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26DD52D8-47F1-482A-A6E6-317E81A30DDF}"/>
              </a:ext>
            </a:extLst>
          </p:cNvPr>
          <p:cNvSpPr/>
          <p:nvPr/>
        </p:nvSpPr>
        <p:spPr>
          <a:xfrm>
            <a:off x="2540000" y="4276436"/>
            <a:ext cx="517236" cy="2770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754CCF2F-137F-447F-A308-0F0C0EAC5AA4}"/>
              </a:ext>
            </a:extLst>
          </p:cNvPr>
          <p:cNvSpPr/>
          <p:nvPr/>
        </p:nvSpPr>
        <p:spPr>
          <a:xfrm>
            <a:off x="2650942" y="3741546"/>
            <a:ext cx="972397" cy="2770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DC723F5E-71B5-400B-AA9D-A46A0C67396B}"/>
              </a:ext>
            </a:extLst>
          </p:cNvPr>
          <p:cNvCxnSpPr/>
          <p:nvPr/>
        </p:nvCxnSpPr>
        <p:spPr>
          <a:xfrm>
            <a:off x="2890982" y="3730028"/>
            <a:ext cx="0" cy="2770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843B8B11-DA62-4B58-BFD1-54AF05AEC136}"/>
              </a:ext>
            </a:extLst>
          </p:cNvPr>
          <p:cNvCxnSpPr/>
          <p:nvPr/>
        </p:nvCxnSpPr>
        <p:spPr>
          <a:xfrm>
            <a:off x="3121891" y="3730028"/>
            <a:ext cx="0" cy="2770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22933721-D79E-4A2A-83F1-2224FC6A739E}"/>
              </a:ext>
            </a:extLst>
          </p:cNvPr>
          <p:cNvSpPr txBox="1"/>
          <p:nvPr/>
        </p:nvSpPr>
        <p:spPr>
          <a:xfrm>
            <a:off x="2475346" y="4026823"/>
            <a:ext cx="69272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length</a:t>
            </a:r>
            <a:endParaRPr lang="he-IL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4B7A174-2AE6-4752-ACA5-B6851C2FA181}"/>
              </a:ext>
            </a:extLst>
          </p:cNvPr>
          <p:cNvSpPr txBox="1"/>
          <p:nvPr/>
        </p:nvSpPr>
        <p:spPr>
          <a:xfrm>
            <a:off x="2650943" y="3498183"/>
            <a:ext cx="20309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0</a:t>
            </a:r>
            <a:endParaRPr lang="he-IL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938FCB8-04D1-451F-B4C5-473EB6E1DC8C}"/>
              </a:ext>
            </a:extLst>
          </p:cNvPr>
          <p:cNvSpPr txBox="1"/>
          <p:nvPr/>
        </p:nvSpPr>
        <p:spPr>
          <a:xfrm>
            <a:off x="2902910" y="3522619"/>
            <a:ext cx="20309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</a:t>
            </a:r>
            <a:endParaRPr lang="he-IL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C6D0C8B-2FAB-408A-A30B-1E634463E9F1}"/>
              </a:ext>
            </a:extLst>
          </p:cNvPr>
          <p:cNvSpPr txBox="1"/>
          <p:nvPr/>
        </p:nvSpPr>
        <p:spPr>
          <a:xfrm>
            <a:off x="3157899" y="3504026"/>
            <a:ext cx="20309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</a:t>
            </a:r>
            <a:endParaRPr lang="he-IL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31B7DDB-CB44-4974-BF4A-446805EB783C}"/>
              </a:ext>
            </a:extLst>
          </p:cNvPr>
          <p:cNvSpPr txBox="1"/>
          <p:nvPr/>
        </p:nvSpPr>
        <p:spPr>
          <a:xfrm>
            <a:off x="3412872" y="3494210"/>
            <a:ext cx="21047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3</a:t>
            </a:r>
            <a:endParaRPr lang="he-IL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B250EC5-3546-4BB1-B5BD-05CE60F0BC67}"/>
              </a:ext>
            </a:extLst>
          </p:cNvPr>
          <p:cNvSpPr txBox="1"/>
          <p:nvPr/>
        </p:nvSpPr>
        <p:spPr>
          <a:xfrm>
            <a:off x="2618562" y="4257884"/>
            <a:ext cx="40629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4</a:t>
            </a:r>
            <a:endParaRPr lang="he-IL" dirty="0"/>
          </a:p>
        </p:txBody>
      </p:sp>
      <p:cxnSp>
        <p:nvCxnSpPr>
          <p:cNvPr id="48" name="מחבר ישר 47">
            <a:extLst>
              <a:ext uri="{FF2B5EF4-FFF2-40B4-BE49-F238E27FC236}">
                <a16:creationId xmlns:a16="http://schemas.microsoft.com/office/drawing/2014/main" id="{282725EC-2022-49E3-91B4-219B0B26E679}"/>
              </a:ext>
            </a:extLst>
          </p:cNvPr>
          <p:cNvCxnSpPr/>
          <p:nvPr/>
        </p:nvCxnSpPr>
        <p:spPr>
          <a:xfrm>
            <a:off x="3376037" y="3730028"/>
            <a:ext cx="0" cy="2770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265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dirty="0"/>
              <a:t>הקצאה סטטית</a:t>
            </a:r>
            <a:r>
              <a:rPr lang="he-IL" dirty="0"/>
              <a:t>.</a:t>
            </a:r>
            <a:r>
              <a:rPr lang="iw-IL" dirty="0"/>
              <a:t>  </a:t>
            </a:r>
            <a:endParaRPr dirty="0"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/>
              <a:t> </a:t>
            </a:r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2"/>
          </p:nvPr>
        </p:nvSpPr>
        <p:spPr>
          <a:xfrm>
            <a:off x="191386" y="1725459"/>
            <a:ext cx="9668539" cy="415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92148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he-IL" dirty="0"/>
              <a:t>ייצוג מערך בזיכרון. </a:t>
            </a:r>
          </a:p>
          <a:p>
            <a:pPr marL="592148" indent="-342900" algn="l" rtl="0">
              <a:lnSpc>
                <a:spcPct val="150000"/>
              </a:lnSpc>
            </a:pPr>
            <a:r>
              <a:rPr lang="he-IL" dirty="0"/>
              <a:t> </a:t>
            </a:r>
            <a:r>
              <a:rPr lang="en-US" dirty="0" err="1"/>
              <a:t>int</a:t>
            </a:r>
            <a:r>
              <a:rPr lang="en-US" dirty="0"/>
              <a:t>[] array= new </a:t>
            </a:r>
            <a:r>
              <a:rPr lang="en-US" dirty="0" err="1"/>
              <a:t>int</a:t>
            </a:r>
            <a:r>
              <a:rPr lang="en-US" dirty="0"/>
              <a:t>[4]; </a:t>
            </a:r>
          </a:p>
          <a:p>
            <a:pPr marL="592148" indent="-342900" algn="l" rtl="0">
              <a:lnSpc>
                <a:spcPct val="150000"/>
              </a:lnSpc>
            </a:pPr>
            <a:r>
              <a:rPr lang="en-US" dirty="0"/>
              <a:t>For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=20;i&lt; 24;i++)    array[i-20]=</a:t>
            </a:r>
            <a:r>
              <a:rPr lang="en-US" dirty="0" err="1"/>
              <a:t>i</a:t>
            </a:r>
            <a:r>
              <a:rPr lang="en-US" dirty="0"/>
              <a:t>;</a:t>
            </a:r>
          </a:p>
          <a:p>
            <a:pPr marL="592148" indent="-342900" algn="l" rtl="0">
              <a:lnSpc>
                <a:spcPct val="150000"/>
              </a:lnSpc>
            </a:pPr>
            <a:endParaRPr lang="en-US" dirty="0"/>
          </a:p>
          <a:p>
            <a:pPr marL="592148" indent="-342900" algn="l" rtl="0">
              <a:lnSpc>
                <a:spcPct val="150000"/>
              </a:lnSpc>
            </a:pPr>
            <a:endParaRPr lang="en-US" dirty="0"/>
          </a:p>
          <a:p>
            <a:pPr marL="592148" indent="-342900" algn="l" rtl="0">
              <a:lnSpc>
                <a:spcPct val="150000"/>
              </a:lnSpc>
            </a:pPr>
            <a:endParaRPr lang="en-US" dirty="0"/>
          </a:p>
          <a:p>
            <a:pPr marL="592148" indent="-342900" algn="l" rtl="0">
              <a:lnSpc>
                <a:spcPct val="150000"/>
              </a:lnSpc>
            </a:pPr>
            <a:r>
              <a:rPr lang="en-US" dirty="0"/>
              <a:t>                         </a:t>
            </a:r>
            <a:r>
              <a:rPr lang="en-US" sz="1800" dirty="0" err="1"/>
              <a:t>i</a:t>
            </a:r>
            <a:r>
              <a:rPr lang="en-US" sz="1800" dirty="0"/>
              <a:t>=20   array[20-20]=20;</a:t>
            </a:r>
          </a:p>
          <a:p>
            <a:pPr marL="592148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endParaRPr lang="en-US" dirty="0"/>
          </a:p>
          <a:p>
            <a:pPr marL="592148" indent="-342900" algn="l" rtl="0">
              <a:lnSpc>
                <a:spcPct val="150000"/>
              </a:lnSpc>
            </a:pPr>
            <a:endParaRPr lang="en-US" dirty="0"/>
          </a:p>
          <a:p>
            <a:pPr marL="592148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endParaRPr dirty="0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9053DDCE-24D9-4FED-87F9-990EEFA06D96}"/>
              </a:ext>
            </a:extLst>
          </p:cNvPr>
          <p:cNvSpPr/>
          <p:nvPr/>
        </p:nvSpPr>
        <p:spPr>
          <a:xfrm>
            <a:off x="923453" y="3621386"/>
            <a:ext cx="600364" cy="3077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4" name="מחבר חץ ישר 3">
            <a:extLst>
              <a:ext uri="{FF2B5EF4-FFF2-40B4-BE49-F238E27FC236}">
                <a16:creationId xmlns:a16="http://schemas.microsoft.com/office/drawing/2014/main" id="{62112465-CDB8-4E35-B339-49E32FBCF02B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1523817" y="3775275"/>
            <a:ext cx="690411" cy="124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מלבן 4">
            <a:extLst>
              <a:ext uri="{FF2B5EF4-FFF2-40B4-BE49-F238E27FC236}">
                <a16:creationId xmlns:a16="http://schemas.microsoft.com/office/drawing/2014/main" id="{A66CFF4D-150D-48CC-A92E-449BC1873BD7}"/>
              </a:ext>
            </a:extLst>
          </p:cNvPr>
          <p:cNvSpPr/>
          <p:nvPr/>
        </p:nvSpPr>
        <p:spPr>
          <a:xfrm>
            <a:off x="2253673" y="3429000"/>
            <a:ext cx="5375563" cy="124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FFC90F-B8A0-4024-A06E-4A81B71ED5D3}"/>
              </a:ext>
            </a:extLst>
          </p:cNvPr>
          <p:cNvSpPr txBox="1"/>
          <p:nvPr/>
        </p:nvSpPr>
        <p:spPr>
          <a:xfrm>
            <a:off x="912664" y="3633606"/>
            <a:ext cx="60036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array</a:t>
            </a:r>
            <a:endParaRPr lang="he-IL" dirty="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26DD52D8-47F1-482A-A6E6-317E81A30DDF}"/>
              </a:ext>
            </a:extLst>
          </p:cNvPr>
          <p:cNvSpPr/>
          <p:nvPr/>
        </p:nvSpPr>
        <p:spPr>
          <a:xfrm>
            <a:off x="2540000" y="4276436"/>
            <a:ext cx="517236" cy="2770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754CCF2F-137F-447F-A308-0F0C0EAC5AA4}"/>
              </a:ext>
            </a:extLst>
          </p:cNvPr>
          <p:cNvSpPr/>
          <p:nvPr/>
        </p:nvSpPr>
        <p:spPr>
          <a:xfrm>
            <a:off x="2650942" y="3741546"/>
            <a:ext cx="1776202" cy="2770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DC723F5E-71B5-400B-AA9D-A46A0C67396B}"/>
              </a:ext>
            </a:extLst>
          </p:cNvPr>
          <p:cNvCxnSpPr/>
          <p:nvPr/>
        </p:nvCxnSpPr>
        <p:spPr>
          <a:xfrm>
            <a:off x="3060163" y="3730028"/>
            <a:ext cx="0" cy="2770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843B8B11-DA62-4B58-BFD1-54AF05AEC136}"/>
              </a:ext>
            </a:extLst>
          </p:cNvPr>
          <p:cNvCxnSpPr/>
          <p:nvPr/>
        </p:nvCxnSpPr>
        <p:spPr>
          <a:xfrm>
            <a:off x="3452623" y="3741546"/>
            <a:ext cx="0" cy="2770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22933721-D79E-4A2A-83F1-2224FC6A739E}"/>
              </a:ext>
            </a:extLst>
          </p:cNvPr>
          <p:cNvSpPr txBox="1"/>
          <p:nvPr/>
        </p:nvSpPr>
        <p:spPr>
          <a:xfrm>
            <a:off x="2487593" y="4018208"/>
            <a:ext cx="69272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length</a:t>
            </a:r>
            <a:endParaRPr lang="he-IL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4B7A174-2AE6-4752-ACA5-B6851C2FA181}"/>
              </a:ext>
            </a:extLst>
          </p:cNvPr>
          <p:cNvSpPr txBox="1"/>
          <p:nvPr/>
        </p:nvSpPr>
        <p:spPr>
          <a:xfrm>
            <a:off x="2650943" y="3498183"/>
            <a:ext cx="20309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0</a:t>
            </a:r>
            <a:endParaRPr lang="he-IL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938FCB8-04D1-451F-B4C5-473EB6E1DC8C}"/>
              </a:ext>
            </a:extLst>
          </p:cNvPr>
          <p:cNvSpPr txBox="1"/>
          <p:nvPr/>
        </p:nvSpPr>
        <p:spPr>
          <a:xfrm>
            <a:off x="3024855" y="3479718"/>
            <a:ext cx="20309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</a:t>
            </a:r>
            <a:endParaRPr lang="he-IL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C6D0C8B-2FAB-408A-A30B-1E634463E9F1}"/>
              </a:ext>
            </a:extLst>
          </p:cNvPr>
          <p:cNvSpPr txBox="1"/>
          <p:nvPr/>
        </p:nvSpPr>
        <p:spPr>
          <a:xfrm>
            <a:off x="3538921" y="3481997"/>
            <a:ext cx="20309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</a:t>
            </a:r>
            <a:endParaRPr lang="he-IL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31B7DDB-CB44-4974-BF4A-446805EB783C}"/>
              </a:ext>
            </a:extLst>
          </p:cNvPr>
          <p:cNvSpPr txBox="1"/>
          <p:nvPr/>
        </p:nvSpPr>
        <p:spPr>
          <a:xfrm>
            <a:off x="4052987" y="3494210"/>
            <a:ext cx="21047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3</a:t>
            </a:r>
            <a:endParaRPr lang="he-IL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B250EC5-3546-4BB1-B5BD-05CE60F0BC67}"/>
              </a:ext>
            </a:extLst>
          </p:cNvPr>
          <p:cNvSpPr txBox="1"/>
          <p:nvPr/>
        </p:nvSpPr>
        <p:spPr>
          <a:xfrm>
            <a:off x="2618562" y="4257884"/>
            <a:ext cx="40629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4</a:t>
            </a:r>
            <a:endParaRPr lang="he-IL" dirty="0"/>
          </a:p>
        </p:txBody>
      </p:sp>
      <p:cxnSp>
        <p:nvCxnSpPr>
          <p:cNvPr id="48" name="מחבר ישר 47">
            <a:extLst>
              <a:ext uri="{FF2B5EF4-FFF2-40B4-BE49-F238E27FC236}">
                <a16:creationId xmlns:a16="http://schemas.microsoft.com/office/drawing/2014/main" id="{282725EC-2022-49E3-91B4-219B0B26E679}"/>
              </a:ext>
            </a:extLst>
          </p:cNvPr>
          <p:cNvCxnSpPr/>
          <p:nvPr/>
        </p:nvCxnSpPr>
        <p:spPr>
          <a:xfrm>
            <a:off x="3946405" y="3749732"/>
            <a:ext cx="0" cy="2770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5B1AD8D-A977-47A9-8426-1C2FA1519668}"/>
              </a:ext>
            </a:extLst>
          </p:cNvPr>
          <p:cNvSpPr txBox="1"/>
          <p:nvPr/>
        </p:nvSpPr>
        <p:spPr>
          <a:xfrm>
            <a:off x="2680257" y="3739731"/>
            <a:ext cx="383438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20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44425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dirty="0"/>
              <a:t>הקצאה סטטית</a:t>
            </a:r>
            <a:r>
              <a:rPr lang="he-IL" dirty="0"/>
              <a:t>.</a:t>
            </a:r>
            <a:r>
              <a:rPr lang="iw-IL" dirty="0"/>
              <a:t>  </a:t>
            </a:r>
            <a:endParaRPr dirty="0"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/>
              <a:t> </a:t>
            </a:r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2"/>
          </p:nvPr>
        </p:nvSpPr>
        <p:spPr>
          <a:xfrm>
            <a:off x="191386" y="1725459"/>
            <a:ext cx="9668539" cy="4919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92148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he-IL" dirty="0"/>
              <a:t>ייצוג מערך בזיכרון. </a:t>
            </a:r>
          </a:p>
          <a:p>
            <a:pPr marL="592148" indent="-342900" algn="l" rtl="0">
              <a:lnSpc>
                <a:spcPct val="150000"/>
              </a:lnSpc>
            </a:pPr>
            <a:r>
              <a:rPr lang="he-IL" dirty="0"/>
              <a:t> </a:t>
            </a:r>
            <a:r>
              <a:rPr lang="en-US" dirty="0" err="1"/>
              <a:t>int</a:t>
            </a:r>
            <a:r>
              <a:rPr lang="en-US" dirty="0"/>
              <a:t>[] array= new </a:t>
            </a:r>
            <a:r>
              <a:rPr lang="en-US" dirty="0" err="1"/>
              <a:t>int</a:t>
            </a:r>
            <a:r>
              <a:rPr lang="en-US" dirty="0"/>
              <a:t>[4]; </a:t>
            </a:r>
          </a:p>
          <a:p>
            <a:pPr marL="592148" indent="-342900" algn="l" rtl="0">
              <a:lnSpc>
                <a:spcPct val="150000"/>
              </a:lnSpc>
            </a:pPr>
            <a:r>
              <a:rPr lang="en-US" dirty="0"/>
              <a:t>For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=20;i&lt; 24;i++)    array[i-20]=</a:t>
            </a:r>
            <a:r>
              <a:rPr lang="en-US" dirty="0" err="1"/>
              <a:t>i</a:t>
            </a:r>
            <a:r>
              <a:rPr lang="en-US" dirty="0"/>
              <a:t>;</a:t>
            </a:r>
          </a:p>
          <a:p>
            <a:pPr marL="592148" indent="-342900" algn="l" rtl="0">
              <a:lnSpc>
                <a:spcPct val="150000"/>
              </a:lnSpc>
            </a:pPr>
            <a:endParaRPr lang="en-US" dirty="0"/>
          </a:p>
          <a:p>
            <a:pPr marL="592148" indent="-342900" algn="l" rtl="0">
              <a:lnSpc>
                <a:spcPct val="150000"/>
              </a:lnSpc>
            </a:pPr>
            <a:endParaRPr lang="en-US" dirty="0"/>
          </a:p>
          <a:p>
            <a:pPr marL="592148" indent="-342900" algn="l" rtl="0">
              <a:lnSpc>
                <a:spcPct val="150000"/>
              </a:lnSpc>
            </a:pPr>
            <a:endParaRPr lang="en-US" dirty="0"/>
          </a:p>
          <a:p>
            <a:pPr marL="592148" indent="-342900" algn="l" rtl="0">
              <a:lnSpc>
                <a:spcPct val="150000"/>
              </a:lnSpc>
            </a:pPr>
            <a:r>
              <a:rPr lang="en-US" dirty="0"/>
              <a:t>                         </a:t>
            </a:r>
            <a:r>
              <a:rPr lang="en-US" sz="1400" dirty="0" err="1"/>
              <a:t>i</a:t>
            </a:r>
            <a:r>
              <a:rPr lang="en-US" sz="1400" dirty="0"/>
              <a:t>=20   array[20-20]=20;</a:t>
            </a:r>
          </a:p>
          <a:p>
            <a:pPr marL="592148" indent="-342900" algn="l" rtl="0">
              <a:lnSpc>
                <a:spcPct val="150000"/>
              </a:lnSpc>
            </a:pPr>
            <a:r>
              <a:rPr lang="en-US" sz="1400" dirty="0"/>
              <a:t>                                           </a:t>
            </a:r>
            <a:r>
              <a:rPr lang="en-US" sz="1400" dirty="0" err="1"/>
              <a:t>i</a:t>
            </a:r>
            <a:r>
              <a:rPr lang="en-US" sz="1400" dirty="0"/>
              <a:t>=21   array[21-20]=21;</a:t>
            </a:r>
          </a:p>
          <a:p>
            <a:pPr marL="592148" indent="-342900" algn="l" rtl="0">
              <a:lnSpc>
                <a:spcPct val="150000"/>
              </a:lnSpc>
            </a:pPr>
            <a:endParaRPr lang="en-US" sz="1800" dirty="0"/>
          </a:p>
          <a:p>
            <a:pPr marL="592148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endParaRPr lang="en-US" dirty="0"/>
          </a:p>
          <a:p>
            <a:pPr marL="592148" indent="-342900" algn="l" rtl="0">
              <a:lnSpc>
                <a:spcPct val="150000"/>
              </a:lnSpc>
            </a:pPr>
            <a:endParaRPr lang="en-US" dirty="0"/>
          </a:p>
          <a:p>
            <a:pPr marL="592148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endParaRPr dirty="0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9053DDCE-24D9-4FED-87F9-990EEFA06D96}"/>
              </a:ext>
            </a:extLst>
          </p:cNvPr>
          <p:cNvSpPr/>
          <p:nvPr/>
        </p:nvSpPr>
        <p:spPr>
          <a:xfrm>
            <a:off x="923453" y="3621386"/>
            <a:ext cx="600364" cy="3077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4" name="מחבר חץ ישר 3">
            <a:extLst>
              <a:ext uri="{FF2B5EF4-FFF2-40B4-BE49-F238E27FC236}">
                <a16:creationId xmlns:a16="http://schemas.microsoft.com/office/drawing/2014/main" id="{62112465-CDB8-4E35-B339-49E32FBCF02B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1523817" y="3775275"/>
            <a:ext cx="690411" cy="124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מלבן 4">
            <a:extLst>
              <a:ext uri="{FF2B5EF4-FFF2-40B4-BE49-F238E27FC236}">
                <a16:creationId xmlns:a16="http://schemas.microsoft.com/office/drawing/2014/main" id="{A66CFF4D-150D-48CC-A92E-449BC1873BD7}"/>
              </a:ext>
            </a:extLst>
          </p:cNvPr>
          <p:cNvSpPr/>
          <p:nvPr/>
        </p:nvSpPr>
        <p:spPr>
          <a:xfrm>
            <a:off x="2253673" y="3429000"/>
            <a:ext cx="5375563" cy="124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FFC90F-B8A0-4024-A06E-4A81B71ED5D3}"/>
              </a:ext>
            </a:extLst>
          </p:cNvPr>
          <p:cNvSpPr txBox="1"/>
          <p:nvPr/>
        </p:nvSpPr>
        <p:spPr>
          <a:xfrm>
            <a:off x="912664" y="3633606"/>
            <a:ext cx="60036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array</a:t>
            </a:r>
            <a:endParaRPr lang="he-IL" dirty="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26DD52D8-47F1-482A-A6E6-317E81A30DDF}"/>
              </a:ext>
            </a:extLst>
          </p:cNvPr>
          <p:cNvSpPr/>
          <p:nvPr/>
        </p:nvSpPr>
        <p:spPr>
          <a:xfrm>
            <a:off x="2540000" y="4276436"/>
            <a:ext cx="517236" cy="2770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754CCF2F-137F-447F-A308-0F0C0EAC5AA4}"/>
              </a:ext>
            </a:extLst>
          </p:cNvPr>
          <p:cNvSpPr/>
          <p:nvPr/>
        </p:nvSpPr>
        <p:spPr>
          <a:xfrm>
            <a:off x="2650942" y="3741546"/>
            <a:ext cx="1776202" cy="2770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DC723F5E-71B5-400B-AA9D-A46A0C67396B}"/>
              </a:ext>
            </a:extLst>
          </p:cNvPr>
          <p:cNvCxnSpPr/>
          <p:nvPr/>
        </p:nvCxnSpPr>
        <p:spPr>
          <a:xfrm>
            <a:off x="3060163" y="3730028"/>
            <a:ext cx="0" cy="2770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843B8B11-DA62-4B58-BFD1-54AF05AEC136}"/>
              </a:ext>
            </a:extLst>
          </p:cNvPr>
          <p:cNvCxnSpPr/>
          <p:nvPr/>
        </p:nvCxnSpPr>
        <p:spPr>
          <a:xfrm>
            <a:off x="3452623" y="3741546"/>
            <a:ext cx="0" cy="2770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22933721-D79E-4A2A-83F1-2224FC6A739E}"/>
              </a:ext>
            </a:extLst>
          </p:cNvPr>
          <p:cNvSpPr txBox="1"/>
          <p:nvPr/>
        </p:nvSpPr>
        <p:spPr>
          <a:xfrm>
            <a:off x="2487593" y="4018208"/>
            <a:ext cx="69272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length</a:t>
            </a:r>
            <a:endParaRPr lang="he-IL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4B7A174-2AE6-4752-ACA5-B6851C2FA181}"/>
              </a:ext>
            </a:extLst>
          </p:cNvPr>
          <p:cNvSpPr txBox="1"/>
          <p:nvPr/>
        </p:nvSpPr>
        <p:spPr>
          <a:xfrm>
            <a:off x="2650943" y="3498183"/>
            <a:ext cx="20309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0</a:t>
            </a:r>
            <a:endParaRPr lang="he-IL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938FCB8-04D1-451F-B4C5-473EB6E1DC8C}"/>
              </a:ext>
            </a:extLst>
          </p:cNvPr>
          <p:cNvSpPr txBox="1"/>
          <p:nvPr/>
        </p:nvSpPr>
        <p:spPr>
          <a:xfrm>
            <a:off x="3024855" y="3479718"/>
            <a:ext cx="20309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</a:t>
            </a:r>
            <a:endParaRPr lang="he-IL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C6D0C8B-2FAB-408A-A30B-1E634463E9F1}"/>
              </a:ext>
            </a:extLst>
          </p:cNvPr>
          <p:cNvSpPr txBox="1"/>
          <p:nvPr/>
        </p:nvSpPr>
        <p:spPr>
          <a:xfrm>
            <a:off x="3538921" y="3481997"/>
            <a:ext cx="20309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</a:t>
            </a:r>
            <a:endParaRPr lang="he-IL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31B7DDB-CB44-4974-BF4A-446805EB783C}"/>
              </a:ext>
            </a:extLst>
          </p:cNvPr>
          <p:cNvSpPr txBox="1"/>
          <p:nvPr/>
        </p:nvSpPr>
        <p:spPr>
          <a:xfrm>
            <a:off x="4052987" y="3494210"/>
            <a:ext cx="21047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3</a:t>
            </a:r>
            <a:endParaRPr lang="he-IL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B250EC5-3546-4BB1-B5BD-05CE60F0BC67}"/>
              </a:ext>
            </a:extLst>
          </p:cNvPr>
          <p:cNvSpPr txBox="1"/>
          <p:nvPr/>
        </p:nvSpPr>
        <p:spPr>
          <a:xfrm>
            <a:off x="2618562" y="4257884"/>
            <a:ext cx="40629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4</a:t>
            </a:r>
            <a:endParaRPr lang="he-IL" dirty="0"/>
          </a:p>
        </p:txBody>
      </p:sp>
      <p:cxnSp>
        <p:nvCxnSpPr>
          <p:cNvPr id="48" name="מחבר ישר 47">
            <a:extLst>
              <a:ext uri="{FF2B5EF4-FFF2-40B4-BE49-F238E27FC236}">
                <a16:creationId xmlns:a16="http://schemas.microsoft.com/office/drawing/2014/main" id="{282725EC-2022-49E3-91B4-219B0B26E679}"/>
              </a:ext>
            </a:extLst>
          </p:cNvPr>
          <p:cNvCxnSpPr/>
          <p:nvPr/>
        </p:nvCxnSpPr>
        <p:spPr>
          <a:xfrm>
            <a:off x="3946405" y="3749732"/>
            <a:ext cx="0" cy="2770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5B1AD8D-A977-47A9-8426-1C2FA1519668}"/>
              </a:ext>
            </a:extLst>
          </p:cNvPr>
          <p:cNvSpPr txBox="1"/>
          <p:nvPr/>
        </p:nvSpPr>
        <p:spPr>
          <a:xfrm>
            <a:off x="2680257" y="3739731"/>
            <a:ext cx="383438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20</a:t>
            </a:r>
            <a:endParaRPr lang="he-IL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647506-68BE-4128-99E6-2740C5E3936D}"/>
              </a:ext>
            </a:extLst>
          </p:cNvPr>
          <p:cNvSpPr txBox="1"/>
          <p:nvPr/>
        </p:nvSpPr>
        <p:spPr>
          <a:xfrm>
            <a:off x="3059588" y="3747378"/>
            <a:ext cx="383438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21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4399002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1292</Words>
  <Application>Microsoft Office PowerPoint</Application>
  <PresentationFormat>Widescreen</PresentationFormat>
  <Paragraphs>386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Calibri</vt:lpstr>
      <vt:lpstr>Varela Round</vt:lpstr>
      <vt:lpstr>Arial</vt:lpstr>
      <vt:lpstr>ערכת נושא Office</vt:lpstr>
      <vt:lpstr>מערכת שידורים לאומית</vt:lpstr>
      <vt:lpstr>הקצאת זיכרון סטטית ודינמית</vt:lpstr>
      <vt:lpstr>מה נלמד היום? </vt:lpstr>
      <vt:lpstr>הקצאה סטטית</vt:lpstr>
      <vt:lpstr>הקצאה סטטית.  </vt:lpstr>
      <vt:lpstr>הקצאה סטטית.  </vt:lpstr>
      <vt:lpstr>הקצאה סטטית.  </vt:lpstr>
      <vt:lpstr>הקצאה סטטית.  </vt:lpstr>
      <vt:lpstr>הקצאה סטטית.  </vt:lpstr>
      <vt:lpstr>הקצאה סטטית.  </vt:lpstr>
      <vt:lpstr>הקצאה סטטית.  </vt:lpstr>
      <vt:lpstr>הקצאה סטטית.  </vt:lpstr>
      <vt:lpstr>הקצאה סטטית.  </vt:lpstr>
      <vt:lpstr>הקצאה סטטית.  </vt:lpstr>
      <vt:lpstr>הקצאה דינמית </vt:lpstr>
      <vt:lpstr>הקצאה דינמית. </vt:lpstr>
      <vt:lpstr>הקצאה זיכרון בתוכנית </vt:lpstr>
      <vt:lpstr>הבדלים בין הקצאה סטטית להקצאה דינמית </vt:lpstr>
      <vt:lpstr>הקצאה סטטית מול הקצאה דינמית </vt:lpstr>
      <vt:lpstr>הקצאה סטטית מול הקצאה דינמית </vt:lpstr>
      <vt:lpstr>הקצאה סטטית מול הקצאה דינמית </vt:lpstr>
      <vt:lpstr>הקצאה סטטית מול הקצאה דינמית </vt:lpstr>
      <vt:lpstr>הקצאה סטטית מול הקצאה דינמית </vt:lpstr>
      <vt:lpstr>שאלות בגרות </vt:lpstr>
      <vt:lpstr>הקצאה סטטית.  </vt:lpstr>
      <vt:lpstr>שאלות בגרות </vt:lpstr>
      <vt:lpstr>שאלות בגרות </vt:lpstr>
      <vt:lpstr>הקצאה סטטית.  </vt:lpstr>
      <vt:lpstr>השלב הבא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USER</dc:creator>
  <cp:lastModifiedBy>Sivan Shimshila</cp:lastModifiedBy>
  <cp:revision>26</cp:revision>
  <dcterms:modified xsi:type="dcterms:W3CDTF">2020-04-19T06:20:02Z</dcterms:modified>
</cp:coreProperties>
</file>