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Varela Round" panose="00000500000000000000" pitchFamily="2" charset="-79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D5165C-2BFE-4C89-8549-B8DB4DDBB3CE}">
  <a:tblStyle styleId="{A7D5165C-2BFE-4C89-8549-B8DB4DDBB3C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82" y="60"/>
      </p:cViewPr>
      <p:guideLst>
        <p:guide orient="horz" pos="1536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Times New Roman"/>
              </a:defRPr>
            </a:lvl1pPr>
            <a:lvl2pPr marR="0" lvl="1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lang="he-IL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Times New Roman"/>
              </a:defRPr>
            </a:lvl1pPr>
            <a:lvl2pPr marR="0" lvl="1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lang="he-IL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Times New Roman"/>
              </a:defRPr>
            </a:lvl1pPr>
            <a:lvl2pPr marR="0" lvl="1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lang="he-IL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rtl="1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Times New Roman"/>
                <a:sym typeface="Times New Roman"/>
              </a:rPr>
              <a:pPr rtl="1">
                <a:buSzPts val="1200"/>
              </a:pPr>
              <a:t>‹#›</a:t>
            </a:fld>
            <a:endParaRPr lang="en-US" sz="1200" dirty="0">
              <a:solidFill>
                <a:schemeClr val="dk1"/>
              </a:solidFill>
              <a:ea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04ea89e6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804ea89e61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04ea89e61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804ea89e61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04ea89e61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804ea89e61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804ea89e6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804ea89e6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04ea89e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g804ea89e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04ea89e6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804ea89e6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804ea89e6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g804ea89e6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04ea89e6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804ea89e6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804ea89e6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804ea89e6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804ea89e6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g804ea89e6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804ea89e6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g804ea89e6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804ea89e6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804ea89e6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" name="Google Shape;36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" y="2693991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951"/>
              <a:buFont typeface="Varela Round"/>
              <a:buNone/>
              <a:defRPr sz="495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811" y="6304088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6483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9471" y="6565100"/>
            <a:ext cx="4434215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1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ושתי תמונות">
  <p:cSld name="1_כותרת ושתי תמונות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6444697" y="978203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ctrTitle"/>
          </p:nvPr>
        </p:nvSpPr>
        <p:spPr>
          <a:xfrm>
            <a:off x="1733911" y="186260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000"/>
              <a:buFont typeface="Varela Round"/>
              <a:buNone/>
              <a:defRPr sz="3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/>
          <p:nvPr/>
        </p:nvSpPr>
        <p:spPr>
          <a:xfrm>
            <a:off x="11186074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76" name="Google Shape;76;p11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 dirty="0">
                <a:solidFill>
                  <a:schemeClr val="lt1"/>
                </a:solidFill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  <a:sym typeface="Times New Roman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78" name="Google Shape;78;p11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79" name="Google Shape;79;p11"/>
          <p:cNvSpPr>
            <a:spLocks noGrp="1"/>
          </p:cNvSpPr>
          <p:nvPr>
            <p:ph type="pic" idx="3"/>
          </p:nvPr>
        </p:nvSpPr>
        <p:spPr>
          <a:xfrm>
            <a:off x="843276" y="978203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>
            <a:spLocks noGrp="1"/>
          </p:cNvSpPr>
          <p:nvPr>
            <p:ph type="pic" idx="2"/>
          </p:nvPr>
        </p:nvSpPr>
        <p:spPr>
          <a:xfrm>
            <a:off x="5513041" y="1030564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ctrTitle"/>
          </p:nvPr>
        </p:nvSpPr>
        <p:spPr>
          <a:xfrm>
            <a:off x="1733910" y="186260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000"/>
              <a:buFont typeface="Varela Round"/>
              <a:buNone/>
              <a:defRPr sz="3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/>
          <p:nvPr/>
        </p:nvSpPr>
        <p:spPr>
          <a:xfrm>
            <a:off x="11186074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84" name="Google Shape;84;p12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 dirty="0">
                <a:solidFill>
                  <a:schemeClr val="lt1"/>
                </a:solidFill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  <a:sym typeface="Times New Roman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85" name="Google Shape;85;p1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87" name="Google Shape;87;p12"/>
          <p:cNvSpPr>
            <a:spLocks noGrp="1"/>
          </p:cNvSpPr>
          <p:nvPr>
            <p:ph type="pic" idx="3"/>
          </p:nvPr>
        </p:nvSpPr>
        <p:spPr>
          <a:xfrm>
            <a:off x="1241441" y="1030562"/>
            <a:ext cx="4114651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>
            <a:spLocks noGrp="1"/>
          </p:cNvSpPr>
          <p:nvPr>
            <p:ph type="pic" idx="4"/>
          </p:nvPr>
        </p:nvSpPr>
        <p:spPr>
          <a:xfrm>
            <a:off x="1241441" y="3932962"/>
            <a:ext cx="4114651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1733910" y="186260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000"/>
              <a:buFont typeface="Varela Round"/>
              <a:buNone/>
              <a:defRPr sz="3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11186074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0171544" y="938560"/>
            <a:ext cx="2190883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 dirty="0">
                <a:solidFill>
                  <a:schemeClr val="lt1"/>
                </a:solidFill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  <a:sym typeface="Times New Roman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95" name="Google Shape;95;p13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651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651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>
            <a:spLocks noGrp="1"/>
          </p:cNvSpPr>
          <p:nvPr>
            <p:ph type="pic" idx="4"/>
          </p:nvPr>
        </p:nvSpPr>
        <p:spPr>
          <a:xfrm>
            <a:off x="4414861" y="1073695"/>
            <a:ext cx="4114651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>
            <a:spLocks noGrp="1"/>
          </p:cNvSpPr>
          <p:nvPr>
            <p:ph type="pic" idx="5"/>
          </p:nvPr>
        </p:nvSpPr>
        <p:spPr>
          <a:xfrm>
            <a:off x="4414861" y="3976095"/>
            <a:ext cx="4114651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44" y="1396872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 dirty="0">
                <a:solidFill>
                  <a:schemeClr val="lt1"/>
                </a:solidFill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  <a:sym typeface="Times New Roman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951"/>
              <a:buFont typeface="Varela Round"/>
              <a:buNone/>
              <a:defRPr sz="495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9949" y="6155858"/>
            <a:ext cx="5333867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501144" y="5870970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501113" y="163632"/>
            <a:ext cx="1428111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" y="3002331"/>
            <a:ext cx="12192000" cy="55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27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2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1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55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059466" y="87234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Varela Round"/>
              <a:buNone/>
              <a:defRPr sz="33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100"/>
              <a:buNone/>
              <a:defRPr sz="21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73" y="1725684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432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9664805" y="5699024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-260562" y="181686"/>
            <a:ext cx="2598823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488825" y="468418"/>
            <a:ext cx="2969303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010093" y="6104089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בלבד">
  <p:cSld name="1_כותרת בלבד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2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  <a:defRPr sz="36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2" y="587820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8667717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2" y="6306751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Times New Roman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9664805" y="5699024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-260562" y="181686"/>
            <a:ext cx="2598823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-488825" y="468418"/>
            <a:ext cx="2969303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9010093" y="6104089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ctrTitle"/>
          </p:nvPr>
        </p:nvSpPr>
        <p:spPr>
          <a:xfrm>
            <a:off x="234417" y="1312990"/>
            <a:ext cx="7910519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10082354" y="81724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-2155687" y="6347806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2A72"/>
              </a:buClr>
              <a:buSzPts val="3600"/>
              <a:buNone/>
              <a:defRPr sz="36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2" y="587820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p9"/>
          <p:cNvSpPr/>
          <p:nvPr/>
        </p:nvSpPr>
        <p:spPr>
          <a:xfrm>
            <a:off x="8667717" y="66851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9"/>
          <p:cNvSpPr/>
          <p:nvPr/>
        </p:nvSpPr>
        <p:spPr>
          <a:xfrm>
            <a:off x="2" y="6306751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3" name="Google Shape;63;p9"/>
          <p:cNvSpPr>
            <a:spLocks noGrp="1"/>
          </p:cNvSpPr>
          <p:nvPr>
            <p:ph type="media" idx="2"/>
          </p:nvPr>
        </p:nvSpPr>
        <p:spPr>
          <a:xfrm>
            <a:off x="363416" y="639719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363418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2A72"/>
              </a:buClr>
              <a:buSzPts val="1800"/>
              <a:buFont typeface="Varela Round"/>
              <a:buNone/>
              <a:defRPr sz="1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161149" y="964353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ctrTitle"/>
          </p:nvPr>
        </p:nvSpPr>
        <p:spPr>
          <a:xfrm>
            <a:off x="1733910" y="186260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000"/>
              <a:buFont typeface="Varela Round"/>
              <a:buNone/>
              <a:defRPr sz="3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/>
          <p:nvPr/>
        </p:nvSpPr>
        <p:spPr>
          <a:xfrm>
            <a:off x="11186074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 dirty="0">
                <a:solidFill>
                  <a:schemeClr val="lt1"/>
                </a:solidFill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  <a:sym typeface="Times New Roman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71" name="Google Shape;71;p1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Times New Roman"/>
              </a:defRPr>
            </a:lvl1pPr>
            <a:lvl2pPr marR="0" lvl="1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lang="he-IL"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Times New Roman"/>
              </a:defRPr>
            </a:lvl1pPr>
            <a:lvl2pPr marR="0" lvl="1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lang="he-IL"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Times New Roman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9uIk_91GQYI?feature=oembed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4h_vaLjQSE0?start=40&amp;feature=oembed" TargetMode="Externa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en-US" sz="6600"/>
              <a:t>מערכת שידורים לאומית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body" idx="2"/>
          </p:nvPr>
        </p:nvSpPr>
        <p:spPr>
          <a:xfrm>
            <a:off x="190006" y="201881"/>
            <a:ext cx="11352810" cy="650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" lvl="1" indent="0">
              <a:lnSpc>
                <a:spcPct val="150000"/>
              </a:lnSpc>
              <a:buNone/>
            </a:pPr>
            <a:r>
              <a:rPr lang="he-IL" sz="2800" b="1" dirty="0"/>
              <a:t>נתונים שעלו ממחקרים: </a:t>
            </a:r>
            <a:endParaRPr lang="he-IL" dirty="0"/>
          </a:p>
          <a:p>
            <a:pPr marL="347472" lvl="1" indent="-330200">
              <a:lnSpc>
                <a:spcPct val="150000"/>
              </a:lnSpc>
              <a:buClr>
                <a:srgbClr val="FF0000"/>
              </a:buClr>
              <a:buSzPts val="1600"/>
              <a:buFont typeface="Varela Round"/>
              <a:buChar char="▪"/>
            </a:pPr>
            <a:r>
              <a:rPr lang="he-IL" sz="2400" b="1" dirty="0"/>
              <a:t>גולד וקראן </a:t>
            </a:r>
            <a:r>
              <a:rPr lang="he-IL" sz="2400" dirty="0"/>
              <a:t>(1992) דיווחו שספורטאי מגיע לתחרות ברמות משתנות של עוררות, שישפיעו באופן ישיר על התגובות האוטומטיות של הספורטאי.</a:t>
            </a:r>
            <a:endParaRPr lang="he-IL" sz="1400" dirty="0"/>
          </a:p>
          <a:p>
            <a:pPr marL="347472" lvl="1" indent="-330200">
              <a:lnSpc>
                <a:spcPct val="150000"/>
              </a:lnSpc>
              <a:buClr>
                <a:srgbClr val="FF0000"/>
              </a:buClr>
              <a:buSzPts val="1600"/>
              <a:buFont typeface="Varela Round"/>
              <a:buChar char="▪"/>
            </a:pPr>
            <a:r>
              <a:rPr lang="he-IL" sz="2400" b="1" dirty="0" err="1"/>
              <a:t>מאלס</a:t>
            </a:r>
            <a:r>
              <a:rPr lang="he-IL" sz="2400" b="1" dirty="0"/>
              <a:t> וקר</a:t>
            </a:r>
            <a:r>
              <a:rPr lang="he-IL" sz="2400" dirty="0"/>
              <a:t> (1966) פסיכולוגיים של הספורט, ציינו את התקופה הסמוכה לתחרויות, כתקופה בעלת רמות לחץ גבוהות יותר. בתק' זו חווה הספורטאי מכלול רגשות הידועים בשמם-חרדה = "הרגשות שלפני התחרות".</a:t>
            </a:r>
            <a:endParaRPr lang="he-IL" sz="1400" dirty="0"/>
          </a:p>
          <a:p>
            <a:pPr marL="347472" lvl="1" indent="-330200">
              <a:lnSpc>
                <a:spcPct val="150000"/>
              </a:lnSpc>
              <a:buClr>
                <a:srgbClr val="FF0000"/>
              </a:buClr>
              <a:buSzPts val="1600"/>
              <a:buFont typeface="Varela Round"/>
              <a:buChar char="▪"/>
            </a:pPr>
            <a:r>
              <a:rPr lang="he-IL" sz="2400" b="1" dirty="0"/>
              <a:t>הארדי </a:t>
            </a:r>
            <a:r>
              <a:rPr lang="he-IL" sz="2400" b="1" dirty="0" err="1"/>
              <a:t>ופארפיט</a:t>
            </a:r>
            <a:r>
              <a:rPr lang="he-IL" sz="2400" dirty="0"/>
              <a:t> (1991) ערכו מחקר ובו מצאו כי רמה בינונית של עוררות נמצאה קשורה לביצוע מיטבי, יותר מרמות נמוכות או גבוהות מידי.</a:t>
            </a:r>
            <a:endParaRPr lang="he-IL" sz="1400" dirty="0"/>
          </a:p>
          <a:p>
            <a:pPr marL="347472" lvl="1" indent="-228600">
              <a:lnSpc>
                <a:spcPct val="150000"/>
              </a:lnSpc>
              <a:buClr>
                <a:srgbClr val="FF0000"/>
              </a:buClr>
              <a:buNone/>
            </a:pPr>
            <a:endParaRPr lang="he-IL" sz="2400" dirty="0"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347472" lvl="1" indent="-228600">
              <a:lnSpc>
                <a:spcPct val="150000"/>
              </a:lnSpc>
              <a:buClr>
                <a:srgbClr val="FF0000"/>
              </a:buClr>
              <a:buNone/>
            </a:pPr>
            <a:endParaRPr lang="he-IL" sz="2400" dirty="0"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347472" lvl="1" indent="-228600">
              <a:lnSpc>
                <a:spcPct val="150000"/>
              </a:lnSpc>
              <a:buClr>
                <a:srgbClr val="FF0000"/>
              </a:buClr>
              <a:buNone/>
            </a:pPr>
            <a:endParaRPr lang="he-IL" sz="2400" dirty="0"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4572" lvl="1" indent="0">
              <a:lnSpc>
                <a:spcPct val="150000"/>
              </a:lnSpc>
              <a:buClr>
                <a:srgbClr val="FF0000"/>
              </a:buClr>
              <a:buNone/>
            </a:pPr>
            <a:endParaRPr lang="he-IL" sz="2400" dirty="0"/>
          </a:p>
          <a:p>
            <a:pPr marL="347472" lvl="1" indent="-228600">
              <a:lnSpc>
                <a:spcPct val="150000"/>
              </a:lnSpc>
              <a:buClr>
                <a:srgbClr val="FF0000"/>
              </a:buClr>
              <a:buNone/>
            </a:pPr>
            <a:endParaRPr lang="he-IL" sz="2400" dirty="0"/>
          </a:p>
          <a:p>
            <a:pPr marL="347472" lvl="1" indent="-228600" algn="r" rtl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endParaRPr sz="2400" dirty="0"/>
          </a:p>
        </p:txBody>
      </p:sp>
      <p:pic>
        <p:nvPicPr>
          <p:cNvPr id="168" name="Google Shape;168;p23" descr="C:\Users\mpu8286\Downloads\knowledge-1052010_1920.jpg"/>
          <p:cNvPicPr preferRelativeResize="0"/>
          <p:nvPr/>
        </p:nvPicPr>
        <p:blipFill rotWithShape="1">
          <a:blip r:embed="rId3">
            <a:alphaModFix/>
          </a:blip>
          <a:srcRect t="7974" b="28235"/>
          <a:stretch/>
        </p:blipFill>
        <p:spPr>
          <a:xfrm>
            <a:off x="190005" y="5457434"/>
            <a:ext cx="2612571" cy="1249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1743425" y="213100"/>
            <a:ext cx="11414400" cy="14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en-US" sz="4800">
                <a:solidFill>
                  <a:srgbClr val="192A72"/>
                </a:solidFill>
              </a:rPr>
              <a:t>ספורטאים עם חרדה קוגניטיבית- יישום הגישה הרב ממדית</a:t>
            </a:r>
            <a:endParaRPr sz="4500"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2"/>
          </p:nvPr>
        </p:nvSpPr>
        <p:spPr>
          <a:xfrm>
            <a:off x="273650" y="1733800"/>
            <a:ext cx="11518500" cy="4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" lvl="1" indent="0">
              <a:lnSpc>
                <a:spcPct val="140000"/>
              </a:lnSpc>
              <a:buNone/>
            </a:pPr>
            <a:r>
              <a:rPr lang="he-IL" sz="2900" dirty="0" err="1"/>
              <a:t>מרטנס</a:t>
            </a:r>
            <a:r>
              <a:rPr lang="he-IL" sz="2900" dirty="0"/>
              <a:t> ועמיתיו (1990) מצאו שכאשר מתייחסים לעולם הספורט תאוריית החרדה הרב </a:t>
            </a:r>
            <a:r>
              <a:rPr lang="he-IL" sz="2900" dirty="0" err="1"/>
              <a:t>מימדית</a:t>
            </a:r>
            <a:r>
              <a:rPr lang="he-IL" sz="2900" dirty="0"/>
              <a:t>  מנבאת שהחרדה הקוגניטיבית והחרדה הגופנית ישפיעו באופן שונה על איכות הביצוע.</a:t>
            </a:r>
          </a:p>
          <a:p>
            <a:pPr marL="4572" lvl="1" indent="0" algn="r" rtl="1">
              <a:lnSpc>
                <a:spcPct val="14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endParaRPr sz="2900" dirty="0"/>
          </a:p>
        </p:txBody>
      </p:sp>
      <p:sp>
        <p:nvSpPr>
          <p:cNvPr id="175" name="Google Shape;175;p24"/>
          <p:cNvSpPr/>
          <p:nvPr/>
        </p:nvSpPr>
        <p:spPr>
          <a:xfrm>
            <a:off x="5866409" y="3782289"/>
            <a:ext cx="3705101" cy="254131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i="0" u="none" strike="noStrike" cap="none" dirty="0" err="1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חרדה</a:t>
            </a:r>
            <a:r>
              <a:rPr lang="en-US" sz="4200" b="0" i="0" u="none" strike="noStrike" cap="none" dirty="0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r>
              <a:rPr lang="en-US" sz="4200" b="0" i="0" u="none" strike="noStrike" cap="none" dirty="0" err="1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גופנית</a:t>
            </a:r>
            <a:endParaRPr sz="42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76" name="Google Shape;176;p24"/>
          <p:cNvSpPr/>
          <p:nvPr/>
        </p:nvSpPr>
        <p:spPr>
          <a:xfrm>
            <a:off x="1425040" y="3645722"/>
            <a:ext cx="3930732" cy="2814451"/>
          </a:xfrm>
          <a:prstGeom prst="rightArrow">
            <a:avLst>
              <a:gd name="adj1" fmla="val 44937"/>
              <a:gd name="adj2" fmla="val 49578"/>
            </a:avLst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i="0" u="none" strike="noStrike" cap="none" dirty="0" err="1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חרדה</a:t>
            </a:r>
            <a:r>
              <a:rPr lang="en-US" sz="4200" b="0" i="0" u="none" strike="noStrike" cap="none" dirty="0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r>
              <a:rPr lang="en-US" sz="4200" b="0" i="0" u="none" strike="noStrike" cap="none" dirty="0" err="1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קוגניטיבית</a:t>
            </a:r>
            <a:endParaRPr sz="42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2922850" y="199600"/>
            <a:ext cx="94671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algn="r">
              <a:buClr>
                <a:srgbClr val="192A72"/>
              </a:buClr>
              <a:buSzPts val="3600"/>
            </a:pPr>
            <a:r>
              <a:rPr lang="en-US" sz="3600" dirty="0" err="1">
                <a:solidFill>
                  <a:srgbClr val="192A72"/>
                </a:solidFill>
              </a:rPr>
              <a:t>מודל</a:t>
            </a:r>
            <a:r>
              <a:rPr lang="en-US" sz="3600" dirty="0">
                <a:solidFill>
                  <a:srgbClr val="192A72"/>
                </a:solidFill>
              </a:rPr>
              <a:t> </a:t>
            </a:r>
            <a:r>
              <a:rPr lang="he-IL" sz="3600" dirty="0">
                <a:solidFill>
                  <a:srgbClr val="192A72"/>
                </a:solidFill>
              </a:rPr>
              <a:t>הרדי (</a:t>
            </a:r>
            <a:r>
              <a:rPr lang="en-US" sz="3600" dirty="0" err="1">
                <a:solidFill>
                  <a:srgbClr val="192A72"/>
                </a:solidFill>
              </a:rPr>
              <a:t>הקטסטרופה</a:t>
            </a:r>
            <a:r>
              <a:rPr lang="he-IL" sz="3600" dirty="0">
                <a:solidFill>
                  <a:srgbClr val="192A72"/>
                </a:solidFill>
              </a:rPr>
              <a:t>) 1990</a:t>
            </a:r>
            <a:endParaRPr sz="3600" dirty="0"/>
          </a:p>
        </p:txBody>
      </p:sp>
      <p:sp>
        <p:nvSpPr>
          <p:cNvPr id="182" name="Google Shape;182;p25"/>
          <p:cNvSpPr txBox="1">
            <a:spLocks noGrp="1"/>
          </p:cNvSpPr>
          <p:nvPr>
            <p:ph type="body" idx="2"/>
          </p:nvPr>
        </p:nvSpPr>
        <p:spPr>
          <a:xfrm>
            <a:off x="727150" y="1126300"/>
            <a:ext cx="11249400" cy="52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he-IL" sz="2800" dirty="0"/>
              <a:t>המודל מסביר שברמות נמוכות של לחץ וחרדה ישתפר הביצוע.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sz="2800" dirty="0"/>
              <a:t>ככל שרמת החרדה תעלה לסף קריטי ישתפר הביצוע. </a:t>
            </a:r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he-IL" sz="2800" dirty="0"/>
              <a:t>אך שרמת החרדה תעלה </a:t>
            </a:r>
            <a:r>
              <a:rPr lang="he-IL" sz="2800" u="sng" dirty="0"/>
              <a:t>עד ומעבר לסף הקריטי</a:t>
            </a:r>
            <a:r>
              <a:rPr lang="he-IL" sz="2800" dirty="0"/>
              <a:t>, יפגע משמעותית הביצוע הספורטיבי ותהיה נפילה ממשית וגדולה באיכות הביצוע עקב חרדה של הספורטאי כי הוא לא יוכל לבצע את המוטל עליו.</a:t>
            </a:r>
          </a:p>
          <a:p>
            <a:pPr marL="0" lvl="0" indent="0" algn="ctr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he-IL" sz="2800" dirty="0" err="1">
                <a:solidFill>
                  <a:srgbClr val="0070C0"/>
                </a:solidFill>
              </a:rPr>
              <a:t>נייט</a:t>
            </a:r>
            <a:r>
              <a:rPr lang="he-IL" sz="2800" dirty="0">
                <a:solidFill>
                  <a:srgbClr val="0070C0"/>
                </a:solidFill>
              </a:rPr>
              <a:t> </a:t>
            </a:r>
            <a:r>
              <a:rPr lang="he-IL" sz="2800" dirty="0" err="1">
                <a:solidFill>
                  <a:srgbClr val="0070C0"/>
                </a:solidFill>
              </a:rPr>
              <a:t>וברידג'ס</a:t>
            </a:r>
            <a:r>
              <a:rPr lang="he-IL" sz="2800" dirty="0">
                <a:solidFill>
                  <a:srgbClr val="0070C0"/>
                </a:solidFill>
              </a:rPr>
              <a:t> (2005) בחנו את ההשפעה של החרדה הקוגניטיבית וחרדה סומטית על איכות הביצוע  תוצאות המחקר תאמו למודל הקטסטרופה. </a:t>
            </a:r>
          </a:p>
          <a:p>
            <a:pPr marL="914400" lvl="0" indent="0">
              <a:lnSpc>
                <a:spcPct val="150000"/>
              </a:lnSpc>
              <a:spcBef>
                <a:spcPts val="450"/>
              </a:spcBef>
              <a:buNone/>
            </a:pPr>
            <a:endParaRPr lang="he-IL" sz="2800" dirty="0"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914400" lvl="0" indent="0" algn="r" rtl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2800" dirty="0"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450" y="128300"/>
            <a:ext cx="2269025" cy="15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body" idx="2"/>
          </p:nvPr>
        </p:nvSpPr>
        <p:spPr>
          <a:xfrm>
            <a:off x="71300" y="413475"/>
            <a:ext cx="11891100" cy="6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he-IL" sz="2400" dirty="0"/>
              <a:t>שני החלקים של </a:t>
            </a:r>
            <a:r>
              <a:rPr lang="he-IL" sz="2800" b="1" dirty="0"/>
              <a:t>תאוריית הקטסטרופה</a:t>
            </a:r>
            <a:r>
              <a:rPr lang="he-IL" sz="2400" dirty="0"/>
              <a:t> מסבירים:</a:t>
            </a:r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he-IL" sz="2400" dirty="0"/>
              <a:t>כאשר </a:t>
            </a:r>
            <a:r>
              <a:rPr lang="he-IL" sz="2400" b="1" dirty="0"/>
              <a:t>רמת חרדה סומטית גבוהה </a:t>
            </a:r>
            <a:r>
              <a:rPr lang="he-IL" sz="2400" dirty="0"/>
              <a:t>ימצא מטען שלילי בין חרדה קוגניטיבית לבין ביצוע:</a:t>
            </a:r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he-IL" sz="2400" dirty="0"/>
              <a:t>    רמת חרדה </a:t>
            </a:r>
            <a:r>
              <a:rPr lang="he-IL" sz="2400" dirty="0" err="1"/>
              <a:t>קוגנטיבית</a:t>
            </a:r>
            <a:r>
              <a:rPr lang="he-IL" sz="2400" dirty="0"/>
              <a:t> נמוכה יותר - רמת ביצוע טובה יותר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sz="2400" dirty="0"/>
              <a:t>    רמת חרדה </a:t>
            </a:r>
            <a:r>
              <a:rPr lang="he-IL" sz="2400" dirty="0" err="1"/>
              <a:t>קוגנטיבית</a:t>
            </a:r>
            <a:r>
              <a:rPr lang="he-IL" sz="2400" dirty="0"/>
              <a:t> גבוהה יותר - ביצוע טוב פחות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sz="2400" dirty="0"/>
              <a:t>כאשר </a:t>
            </a:r>
            <a:r>
              <a:rPr lang="he-IL" sz="2400" b="1" dirty="0"/>
              <a:t>רמת חרדה סומטית נמוכה </a:t>
            </a:r>
            <a:r>
              <a:rPr lang="he-IL" sz="2400" dirty="0"/>
              <a:t>יהיה מתאם חיובי בין חרדה קוגניטיבית לבין הביצוע.</a:t>
            </a:r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endParaRPr lang="he-IL" sz="2400" dirty="0"/>
          </a:p>
          <a:p>
            <a:pPr marL="914400" lvl="0" indent="0">
              <a:lnSpc>
                <a:spcPct val="150000"/>
              </a:lnSpc>
              <a:spcBef>
                <a:spcPts val="450"/>
              </a:spcBef>
              <a:buNone/>
            </a:pPr>
            <a:endParaRPr lang="he-IL" sz="2400" dirty="0"/>
          </a:p>
          <a:p>
            <a:pPr marL="914400" lvl="0" indent="0">
              <a:lnSpc>
                <a:spcPct val="150000"/>
              </a:lnSpc>
              <a:spcBef>
                <a:spcPts val="450"/>
              </a:spcBef>
              <a:buNone/>
            </a:pPr>
            <a:endParaRPr lang="he-IL" sz="2400" dirty="0"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72637" lvl="0" indent="0">
              <a:lnSpc>
                <a:spcPct val="200000"/>
              </a:lnSpc>
              <a:buClr>
                <a:srgbClr val="192A72"/>
              </a:buClr>
              <a:buSzPts val="2800"/>
              <a:buNone/>
            </a:pPr>
            <a:endParaRPr lang="he-IL" sz="2400" dirty="0"/>
          </a:p>
          <a:p>
            <a:pPr marL="72637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</a:pPr>
            <a:endParaRPr sz="2400" dirty="0"/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0750" y="4530737"/>
            <a:ext cx="3367075" cy="194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/>
          <p:nvPr/>
        </p:nvSpPr>
        <p:spPr>
          <a:xfrm>
            <a:off x="199600" y="4462700"/>
            <a:ext cx="4847700" cy="20817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he-IL" sz="1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הרדי </a:t>
            </a:r>
            <a:r>
              <a:rPr lang="he-IL" sz="1800" dirty="0">
                <a:solidFill>
                  <a:srgbClr val="002060"/>
                </a:solidFill>
                <a:latin typeface="Varela Round" panose="00000500000000000000" pitchFamily="2" charset="-79"/>
                <a:ea typeface="Cabin"/>
                <a:cs typeface="Varela Round" panose="00000500000000000000" pitchFamily="2" charset="-79"/>
                <a:sym typeface="Cabin"/>
              </a:rPr>
              <a:t>(1998)– </a:t>
            </a:r>
            <a:r>
              <a:rPr lang="he-IL" sz="1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טען כאשר רמת חרדה קוגניטיבית תהיה נמוכה, יהיה קשר של מודל ה- </a:t>
            </a:r>
            <a:r>
              <a:rPr lang="en-US" sz="1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U </a:t>
            </a:r>
            <a:r>
              <a:rPr lang="he-IL" sz="1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ההפוך בין חרדה לאיכות ביצועים ספורטיביים</a:t>
            </a:r>
            <a:r>
              <a:rPr lang="he-IL" sz="1800" dirty="0">
                <a:solidFill>
                  <a:srgbClr val="002060"/>
                </a:solidFill>
                <a:latin typeface="Varela Round" panose="00000500000000000000" pitchFamily="2" charset="-79"/>
                <a:ea typeface="Cabin"/>
                <a:cs typeface="Varela Round" panose="00000500000000000000" pitchFamily="2" charset="-79"/>
                <a:sym typeface="Cabin"/>
              </a:rPr>
              <a:t>.</a:t>
            </a:r>
          </a:p>
          <a:p>
            <a:pPr lvl="0" algn="ctr"/>
            <a:endParaRPr lang="he-IL" sz="18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title"/>
          </p:nvPr>
        </p:nvSpPr>
        <p:spPr>
          <a:xfrm>
            <a:off x="2549775" y="71300"/>
            <a:ext cx="93570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en-US" sz="3900">
                <a:solidFill>
                  <a:srgbClr val="192A72"/>
                </a:solidFill>
              </a:rPr>
              <a:t>חרדה כגורם חיובי</a:t>
            </a:r>
            <a:endParaRPr sz="3600"/>
          </a:p>
        </p:txBody>
      </p:sp>
      <p:sp>
        <p:nvSpPr>
          <p:cNvPr id="196" name="Google Shape;196;p27"/>
          <p:cNvSpPr txBox="1">
            <a:spLocks noGrp="1"/>
          </p:cNvSpPr>
          <p:nvPr>
            <p:ph type="body" idx="2"/>
          </p:nvPr>
        </p:nvSpPr>
        <p:spPr>
          <a:xfrm>
            <a:off x="428550" y="869725"/>
            <a:ext cx="11334900" cy="5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sz="2800" dirty="0">
                <a:solidFill>
                  <a:srgbClr val="0070C0"/>
                </a:solidFill>
              </a:rPr>
              <a:t>"התפרצות קצרה וממוקדת של לחץ עשויה לחזק את המערכת החיסונית"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sz="2800" dirty="0"/>
              <a:t>ד"ר </a:t>
            </a:r>
            <a:r>
              <a:rPr lang="he-IL" sz="2800" dirty="0" err="1"/>
              <a:t>סגרסטורם</a:t>
            </a:r>
            <a:r>
              <a:rPr lang="he-IL" sz="2800" dirty="0"/>
              <a:t> וד"ר מילר בארה"ב מצאו שלחץ פסיכולוגי יכול להטיב עמנו. המחקר הראה כי מצבי לחץ קצרים מפתחים את תגובת "הילחם או ברח"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sz="2800" dirty="0"/>
              <a:t>זו תגובה קדומה של המוח מהתקופה שבה בני אדם נאלצו להילחם בחיות טרף ולקבל החלטות בעשירית השנייה . תגובה זו על כל שינוייה הפיזיולוגיים היטיבה מאוד עם התמודדות האדם במצבי דחק.</a:t>
            </a:r>
          </a:p>
          <a:p>
            <a:pPr marL="914400" lvl="0" indent="0">
              <a:lnSpc>
                <a:spcPct val="150000"/>
              </a:lnSpc>
              <a:spcBef>
                <a:spcPts val="450"/>
              </a:spcBef>
              <a:buNone/>
            </a:pPr>
            <a:endParaRPr lang="he-IL" sz="3200" dirty="0">
              <a:solidFill>
                <a:srgbClr val="1155CC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914400" lvl="0" indent="0" algn="r" rtl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2800" dirty="0">
              <a:solidFill>
                <a:srgbClr val="1155CC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pic>
        <p:nvPicPr>
          <p:cNvPr id="197" name="Google Shape;19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425" y="4310075"/>
            <a:ext cx="2880000" cy="2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/>
          <p:nvPr/>
        </p:nvSpPr>
        <p:spPr>
          <a:xfrm>
            <a:off x="4491200" y="4662300"/>
            <a:ext cx="4519800" cy="2024700"/>
          </a:xfrm>
          <a:prstGeom prst="flowChartAlternateProcess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he-IL" sz="1800" b="1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חרדה מתמשכת על </a:t>
            </a:r>
            <a:r>
              <a:rPr lang="he-IL" sz="1800" b="1" u="sng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פני זמן ממושך </a:t>
            </a:r>
            <a:r>
              <a:rPr lang="he-IL" sz="18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גורמת לאפקט הפוך של סיטואציות </a:t>
            </a:r>
            <a:r>
              <a:rPr lang="he-IL" sz="1800" dirty="0" err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חרדתיות</a:t>
            </a:r>
            <a:r>
              <a:rPr lang="he-IL" sz="18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ולנזק בריאותי.</a:t>
            </a:r>
          </a:p>
          <a:p>
            <a:pPr lvl="0" algn="ctr"/>
            <a:r>
              <a:rPr lang="he-IL" sz="18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   ישנם בני אדם רגישים יותר ללחץ מאחרים</a:t>
            </a:r>
            <a:endParaRPr lang="he-IL" sz="160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2"/>
          </p:nvPr>
        </p:nvSpPr>
        <p:spPr>
          <a:xfrm>
            <a:off x="0" y="413475"/>
            <a:ext cx="11891100" cy="60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sz="3200" b="1" dirty="0"/>
              <a:t>לסיכום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sz="2400" dirty="0">
                <a:solidFill>
                  <a:srgbClr val="0070C0"/>
                </a:solidFill>
              </a:rPr>
              <a:t>" כולנו צריכים קצת לחץ בחיים, הלחץ נמצא שם כדי לוודא שאתה מפיק את המירב מעצמך בסיטואציות בהן יש אתגר..."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sz="2400" dirty="0"/>
              <a:t>יכולת האדם לעמוד בלחצים מושפעת מגורמים כגון בטחון אישי, דימוי עצמי חיובי, יצירתיות, אופטימיות, גמישות ועוד.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sz="2400" dirty="0"/>
              <a:t>לעומת זאת, תכונות כגון נוקשות, פאסיביות, תלות, הכחשה ועוד, מגבירות את האפשרות שהאדם ייחשף מהר יותר לחרדה.</a:t>
            </a:r>
          </a:p>
          <a:p>
            <a:pPr marL="0" lvl="0" indent="0">
              <a:lnSpc>
                <a:spcPct val="150000"/>
              </a:lnSpc>
              <a:buNone/>
            </a:pPr>
            <a:endParaRPr lang="he-IL" sz="2400" dirty="0">
              <a:solidFill>
                <a:srgbClr val="0070C0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he-IL" sz="2400" dirty="0">
              <a:solidFill>
                <a:schemeClr val="dk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he-IL" sz="2400" dirty="0">
              <a:solidFill>
                <a:schemeClr val="dk1"/>
              </a:solidFill>
            </a:endParaRPr>
          </a:p>
          <a:p>
            <a:pPr marL="914400" lvl="0" indent="0">
              <a:lnSpc>
                <a:spcPct val="150000"/>
              </a:lnSpc>
              <a:spcBef>
                <a:spcPts val="450"/>
              </a:spcBef>
              <a:buNone/>
            </a:pPr>
            <a:endParaRPr lang="he-IL" sz="2400" dirty="0">
              <a:solidFill>
                <a:srgbClr val="262626"/>
              </a:solidFill>
            </a:endParaRPr>
          </a:p>
          <a:p>
            <a:pPr marL="914400" lvl="0" indent="0">
              <a:lnSpc>
                <a:spcPct val="150000"/>
              </a:lnSpc>
              <a:spcBef>
                <a:spcPts val="450"/>
              </a:spcBef>
              <a:buNone/>
            </a:pPr>
            <a:endParaRPr lang="he-IL" sz="2400" dirty="0">
              <a:solidFill>
                <a:srgbClr val="262626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72636" lvl="0" indent="0">
              <a:lnSpc>
                <a:spcPct val="200000"/>
              </a:lnSpc>
              <a:buClr>
                <a:srgbClr val="192A72"/>
              </a:buClr>
              <a:buSzPts val="2800"/>
              <a:buNone/>
            </a:pPr>
            <a:endParaRPr lang="he-IL" sz="2400" dirty="0"/>
          </a:p>
          <a:p>
            <a:pPr marL="72636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</a:pPr>
            <a:endParaRPr sz="2400" dirty="0"/>
          </a:p>
        </p:txBody>
      </p:sp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250" y="4463175"/>
            <a:ext cx="2812975" cy="205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2549775" y="178130"/>
            <a:ext cx="9357000" cy="131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en-US" sz="3900">
                <a:solidFill>
                  <a:srgbClr val="192A72"/>
                </a:solidFill>
              </a:rPr>
              <a:t>דרכים לטיפול בלחץ</a:t>
            </a:r>
            <a:endParaRPr sz="3600"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2"/>
          </p:nvPr>
        </p:nvSpPr>
        <p:spPr>
          <a:xfrm>
            <a:off x="213875" y="1183400"/>
            <a:ext cx="11420400" cy="55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buSzPts val="700"/>
              <a:buNone/>
            </a:pPr>
            <a:r>
              <a:rPr lang="he-IL" sz="2700" dirty="0"/>
              <a:t>אחד הגורמים החשובים המשפיעים על סיכויי הצלחת הספורטאי בתחרות היא יכולתו להתמודד ביעילות עם השפעת הלחץ, ויכולתו לווסת ביעילות את רמת העוררות שלו בתחרות.</a:t>
            </a:r>
            <a:endParaRPr lang="he-IL" sz="1700" dirty="0"/>
          </a:p>
          <a:p>
            <a:pPr marL="0" lvl="0" indent="0">
              <a:lnSpc>
                <a:spcPct val="150000"/>
              </a:lnSpc>
              <a:buSzPts val="700"/>
              <a:buNone/>
            </a:pPr>
            <a:r>
              <a:rPr lang="he-IL" sz="2700" dirty="0"/>
              <a:t>כדי לעזור לספורטאי להגיע למצב מנטאלי מיטבי צריך למצוא לו טכניקות שונות, בהם הוא צריך להעלות /להוריד את רמת העוררות.</a:t>
            </a:r>
          </a:p>
          <a:p>
            <a:pPr marL="245700" lvl="1" indent="0">
              <a:lnSpc>
                <a:spcPct val="150000"/>
              </a:lnSpc>
              <a:buClr>
                <a:srgbClr val="FF0000"/>
              </a:buClr>
              <a:buNone/>
            </a:pPr>
            <a:endParaRPr lang="he-IL" b="1" dirty="0"/>
          </a:p>
          <a:p>
            <a:pPr marL="245700" lvl="1" indent="0" algn="r" rtl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endParaRPr b="1" dirty="0"/>
          </a:p>
        </p:txBody>
      </p:sp>
      <p:pic>
        <p:nvPicPr>
          <p:cNvPr id="212" name="Google Shape;212;p29" descr="C:\Users\mpu8286\Downloads\wellness-589774_192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2860" y="4516400"/>
            <a:ext cx="3304310" cy="220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מדיה מקוונת 1" title="Beautiful Relaxing Music - Calm Piano Music &amp; Guitar Music with Birds Singing">
            <a:hlinkClick r:id="" action="ppaction://media"/>
            <a:extLst>
              <a:ext uri="{FF2B5EF4-FFF2-40B4-BE49-F238E27FC236}">
                <a16:creationId xmlns:a16="http://schemas.microsoft.com/office/drawing/2014/main" id="{8E5E12A0-4F22-4381-94D3-D745EEC176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3875" y="4353486"/>
            <a:ext cx="4254299" cy="2393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>
            <a:spLocks noGrp="1"/>
          </p:cNvSpPr>
          <p:nvPr>
            <p:ph type="title"/>
          </p:nvPr>
        </p:nvSpPr>
        <p:spPr>
          <a:xfrm>
            <a:off x="2549775" y="0"/>
            <a:ext cx="86844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en-US" sz="3900">
                <a:solidFill>
                  <a:srgbClr val="192A72"/>
                </a:solidFill>
              </a:rPr>
              <a:t>דרכים לטיפול בהן נעסוק:</a:t>
            </a:r>
            <a:endParaRPr sz="3600"/>
          </a:p>
        </p:txBody>
      </p:sp>
      <p:sp>
        <p:nvSpPr>
          <p:cNvPr id="218" name="Google Shape;218;p30"/>
          <p:cNvSpPr txBox="1">
            <a:spLocks noGrp="1"/>
          </p:cNvSpPr>
          <p:nvPr>
            <p:ph type="body" idx="2"/>
          </p:nvPr>
        </p:nvSpPr>
        <p:spPr>
          <a:xfrm>
            <a:off x="352850" y="973775"/>
            <a:ext cx="8772300" cy="55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8922" lvl="1" indent="-273221">
              <a:lnSpc>
                <a:spcPct val="150000"/>
              </a:lnSpc>
              <a:buClr>
                <a:srgbClr val="FF0000"/>
              </a:buClr>
              <a:buFont typeface="Varela Round"/>
              <a:buAutoNum type="arabicPeriod"/>
            </a:pPr>
            <a:r>
              <a:rPr lang="he-IL" sz="2400" b="1" dirty="0"/>
              <a:t>הרפיה גופנית – כיווץ ושחרור – </a:t>
            </a:r>
            <a:r>
              <a:rPr lang="he-IL" sz="2400" b="1" dirty="0" err="1"/>
              <a:t>ג'קובסון</a:t>
            </a:r>
            <a:endParaRPr lang="he-IL" sz="2400" b="1" dirty="0"/>
          </a:p>
          <a:p>
            <a:pPr marL="518922" lvl="1" indent="-273221">
              <a:lnSpc>
                <a:spcPct val="150000"/>
              </a:lnSpc>
              <a:buClr>
                <a:srgbClr val="FF0000"/>
              </a:buClr>
              <a:buFont typeface="Varela Round"/>
              <a:buAutoNum type="arabicPeriod"/>
            </a:pPr>
            <a:r>
              <a:rPr lang="he-IL" sz="2400" b="1" dirty="0"/>
              <a:t>הרפיה דמיונית חשיבתית</a:t>
            </a:r>
          </a:p>
          <a:p>
            <a:pPr marL="518922" lvl="1" indent="-273221">
              <a:lnSpc>
                <a:spcPct val="150000"/>
              </a:lnSpc>
              <a:buClr>
                <a:srgbClr val="FF0000"/>
              </a:buClr>
              <a:buFont typeface="Varela Round"/>
              <a:buAutoNum type="arabicPeriod"/>
            </a:pPr>
            <a:r>
              <a:rPr lang="he-IL" sz="2400" b="1" dirty="0"/>
              <a:t>משוב ביולוגי</a:t>
            </a:r>
          </a:p>
          <a:p>
            <a:pPr marL="518922" lvl="1" indent="-273221">
              <a:lnSpc>
                <a:spcPct val="150000"/>
              </a:lnSpc>
              <a:buClr>
                <a:srgbClr val="FF0000"/>
              </a:buClr>
              <a:buFont typeface="Varela Round"/>
              <a:buAutoNum type="arabicPeriod"/>
            </a:pPr>
            <a:r>
              <a:rPr lang="he-IL" sz="2400" b="1" dirty="0"/>
              <a:t>גישת חמשת הצעדים – וינגייט</a:t>
            </a:r>
            <a:endParaRPr lang="he-IL" sz="2400" dirty="0"/>
          </a:p>
          <a:p>
            <a:pPr marL="518922" lvl="1" indent="-273221">
              <a:lnSpc>
                <a:spcPct val="150000"/>
              </a:lnSpc>
              <a:buClr>
                <a:srgbClr val="FF0000"/>
              </a:buClr>
              <a:buFont typeface="Varela Round"/>
              <a:buAutoNum type="arabicPeriod"/>
            </a:pPr>
            <a:r>
              <a:rPr lang="he-IL" sz="2400" b="1" dirty="0"/>
              <a:t>אימון אוטוגני</a:t>
            </a:r>
            <a:endParaRPr lang="he-IL" sz="2400" dirty="0"/>
          </a:p>
          <a:p>
            <a:pPr marL="518922" lvl="1" indent="-273221">
              <a:lnSpc>
                <a:spcPct val="150000"/>
              </a:lnSpc>
              <a:buClr>
                <a:srgbClr val="FF0000"/>
              </a:buClr>
              <a:buFont typeface="Varela Round"/>
              <a:buAutoNum type="arabicPeriod"/>
            </a:pPr>
            <a:r>
              <a:rPr lang="he-IL" sz="2400" b="1" dirty="0"/>
              <a:t>אימון מנטלי</a:t>
            </a:r>
            <a:endParaRPr lang="he-IL" sz="2400" dirty="0"/>
          </a:p>
          <a:p>
            <a:pPr marL="518922" lvl="1" indent="-273221">
              <a:lnSpc>
                <a:spcPct val="150000"/>
              </a:lnSpc>
              <a:buClr>
                <a:srgbClr val="FF0000"/>
              </a:buClr>
              <a:buFont typeface="Varela Round"/>
              <a:buAutoNum type="arabicPeriod"/>
            </a:pPr>
            <a:r>
              <a:rPr lang="he-IL" sz="2400" b="1" dirty="0"/>
              <a:t>חשיבה חיובית</a:t>
            </a:r>
            <a:endParaRPr lang="he-IL" sz="2400" dirty="0"/>
          </a:p>
          <a:p>
            <a:pPr marL="518922" lvl="1" indent="-273221">
              <a:lnSpc>
                <a:spcPct val="150000"/>
              </a:lnSpc>
              <a:buClr>
                <a:srgbClr val="FF0000"/>
              </a:buClr>
              <a:buFont typeface="Varela Round"/>
              <a:buAutoNum type="arabicPeriod"/>
            </a:pPr>
            <a:r>
              <a:rPr lang="he-IL" sz="2400" b="1" dirty="0"/>
              <a:t>היפנוזה</a:t>
            </a:r>
            <a:endParaRPr lang="he-IL" sz="2400" dirty="0"/>
          </a:p>
          <a:p>
            <a:pPr marL="518922" lvl="1" indent="-273221" algn="r" rtl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Varela Round"/>
              <a:buAutoNum type="arabicPeriod"/>
            </a:pPr>
            <a:endParaRPr sz="2400" dirty="0"/>
          </a:p>
        </p:txBody>
      </p:sp>
      <p:pic>
        <p:nvPicPr>
          <p:cNvPr id="219" name="Google Shape;219;p30" descr="C:\Users\mpu8286\Downloads\meditate-1851165_19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488" y="3895107"/>
            <a:ext cx="3990110" cy="266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>
            <a:spLocks noGrp="1"/>
          </p:cNvSpPr>
          <p:nvPr>
            <p:ph type="title"/>
          </p:nvPr>
        </p:nvSpPr>
        <p:spPr>
          <a:xfrm>
            <a:off x="3902850" y="442000"/>
            <a:ext cx="82893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en-US" sz="3600">
                <a:solidFill>
                  <a:srgbClr val="192A72"/>
                </a:solidFill>
              </a:rPr>
              <a:t>שאלות חשיבה</a:t>
            </a:r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2"/>
          </p:nvPr>
        </p:nvSpPr>
        <p:spPr>
          <a:xfrm>
            <a:off x="3794325" y="1539850"/>
            <a:ext cx="7797300" cy="39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 sz="2800" dirty="0" err="1">
                <a:solidFill>
                  <a:srgbClr val="192A72"/>
                </a:solidFill>
              </a:rPr>
              <a:t>נסה</a:t>
            </a:r>
            <a:r>
              <a:rPr lang="en-US" sz="2800" dirty="0">
                <a:solidFill>
                  <a:srgbClr val="192A72"/>
                </a:solidFill>
              </a:rPr>
              <a:t> </a:t>
            </a:r>
            <a:r>
              <a:rPr lang="en-US" sz="2800" dirty="0" err="1">
                <a:solidFill>
                  <a:srgbClr val="192A72"/>
                </a:solidFill>
              </a:rPr>
              <a:t>להיזכר</a:t>
            </a:r>
            <a:r>
              <a:rPr lang="en-US" sz="2800" dirty="0">
                <a:solidFill>
                  <a:srgbClr val="192A72"/>
                </a:solidFill>
              </a:rPr>
              <a:t> </a:t>
            </a:r>
            <a:r>
              <a:rPr lang="en-US" sz="2800" dirty="0" err="1">
                <a:solidFill>
                  <a:srgbClr val="192A72"/>
                </a:solidFill>
              </a:rPr>
              <a:t>האם</a:t>
            </a:r>
            <a:r>
              <a:rPr lang="en-US" sz="2800" dirty="0">
                <a:solidFill>
                  <a:srgbClr val="192A72"/>
                </a:solidFill>
              </a:rPr>
              <a:t> </a:t>
            </a:r>
            <a:r>
              <a:rPr lang="en-US" sz="2800" dirty="0" err="1">
                <a:solidFill>
                  <a:srgbClr val="192A72"/>
                </a:solidFill>
              </a:rPr>
              <a:t>חווית</a:t>
            </a:r>
            <a:r>
              <a:rPr lang="en-US" sz="2800" dirty="0">
                <a:solidFill>
                  <a:srgbClr val="192A72"/>
                </a:solidFill>
              </a:rPr>
              <a:t> </a:t>
            </a:r>
            <a:r>
              <a:rPr lang="en-US" sz="2800" dirty="0" err="1">
                <a:solidFill>
                  <a:srgbClr val="192A72"/>
                </a:solidFill>
              </a:rPr>
              <a:t>בעבר</a:t>
            </a:r>
            <a:r>
              <a:rPr lang="en-US" sz="2800" dirty="0">
                <a:solidFill>
                  <a:srgbClr val="192A72"/>
                </a:solidFill>
              </a:rPr>
              <a:t> </a:t>
            </a:r>
            <a:r>
              <a:rPr lang="en-US" sz="2800" dirty="0" err="1">
                <a:solidFill>
                  <a:srgbClr val="192A72"/>
                </a:solidFill>
              </a:rPr>
              <a:t>מצב</a:t>
            </a:r>
            <a:r>
              <a:rPr lang="en-US" sz="2800" dirty="0">
                <a:solidFill>
                  <a:srgbClr val="192A72"/>
                </a:solidFill>
              </a:rPr>
              <a:t> </a:t>
            </a:r>
            <a:r>
              <a:rPr lang="en-US" sz="2800" dirty="0" err="1">
                <a:solidFill>
                  <a:srgbClr val="192A72"/>
                </a:solidFill>
              </a:rPr>
              <a:t>חרדה</a:t>
            </a:r>
            <a:r>
              <a:rPr lang="en-US" sz="2800" dirty="0">
                <a:solidFill>
                  <a:srgbClr val="192A72"/>
                </a:solidFill>
              </a:rPr>
              <a:t>?</a:t>
            </a:r>
            <a:endParaRPr sz="2800" dirty="0">
              <a:solidFill>
                <a:srgbClr val="192A72"/>
              </a:solidFill>
            </a:endParaRPr>
          </a:p>
          <a:p>
            <a:pPr marL="329835" lvl="0" indent="-257199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 sz="2800" dirty="0" err="1">
                <a:solidFill>
                  <a:srgbClr val="192A72"/>
                </a:solidFill>
              </a:rPr>
              <a:t>כיצד</a:t>
            </a:r>
            <a:r>
              <a:rPr lang="en-US" sz="2800" dirty="0">
                <a:solidFill>
                  <a:srgbClr val="192A72"/>
                </a:solidFill>
              </a:rPr>
              <a:t> </a:t>
            </a:r>
            <a:r>
              <a:rPr lang="en-US" sz="2800" dirty="0" err="1">
                <a:solidFill>
                  <a:srgbClr val="192A72"/>
                </a:solidFill>
              </a:rPr>
              <a:t>התמודדת</a:t>
            </a:r>
            <a:r>
              <a:rPr lang="en-US" sz="2800" dirty="0">
                <a:solidFill>
                  <a:srgbClr val="192A72"/>
                </a:solidFill>
              </a:rPr>
              <a:t> </a:t>
            </a:r>
            <a:r>
              <a:rPr lang="en-US" sz="2800" dirty="0" err="1">
                <a:solidFill>
                  <a:srgbClr val="192A72"/>
                </a:solidFill>
              </a:rPr>
              <a:t>עם</a:t>
            </a:r>
            <a:r>
              <a:rPr lang="en-US" sz="2800" dirty="0">
                <a:solidFill>
                  <a:srgbClr val="192A72"/>
                </a:solidFill>
              </a:rPr>
              <a:t> </a:t>
            </a:r>
            <a:r>
              <a:rPr lang="en-US" sz="2800" dirty="0" err="1">
                <a:solidFill>
                  <a:srgbClr val="192A72"/>
                </a:solidFill>
              </a:rPr>
              <a:t>מצב</a:t>
            </a:r>
            <a:r>
              <a:rPr lang="en-US" sz="2800" dirty="0">
                <a:solidFill>
                  <a:srgbClr val="192A72"/>
                </a:solidFill>
              </a:rPr>
              <a:t> </a:t>
            </a:r>
            <a:r>
              <a:rPr lang="en-US" sz="2800" dirty="0" err="1">
                <a:solidFill>
                  <a:srgbClr val="192A72"/>
                </a:solidFill>
              </a:rPr>
              <a:t>זה</a:t>
            </a:r>
            <a:r>
              <a:rPr lang="en-US" sz="2800" dirty="0">
                <a:solidFill>
                  <a:srgbClr val="192A72"/>
                </a:solidFill>
              </a:rPr>
              <a:t>?</a:t>
            </a:r>
            <a:endParaRPr sz="2800" dirty="0">
              <a:solidFill>
                <a:srgbClr val="192A72"/>
              </a:solidFill>
            </a:endParaRPr>
          </a:p>
          <a:p>
            <a:pPr marL="329835" lvl="0" indent="-257199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 sz="2800" dirty="0" err="1">
                <a:solidFill>
                  <a:srgbClr val="192A72"/>
                </a:solidFill>
              </a:rPr>
              <a:t>במידה</a:t>
            </a:r>
            <a:r>
              <a:rPr lang="en-US" sz="2800" dirty="0">
                <a:solidFill>
                  <a:srgbClr val="192A72"/>
                </a:solidFill>
              </a:rPr>
              <a:t> </a:t>
            </a:r>
            <a:r>
              <a:rPr lang="en-US" sz="2800" dirty="0" err="1">
                <a:solidFill>
                  <a:srgbClr val="192A72"/>
                </a:solidFill>
              </a:rPr>
              <a:t>והיית</a:t>
            </a:r>
            <a:r>
              <a:rPr lang="en-US" sz="2800" dirty="0">
                <a:solidFill>
                  <a:srgbClr val="192A72"/>
                </a:solidFill>
              </a:rPr>
              <a:t> </a:t>
            </a:r>
            <a:r>
              <a:rPr lang="en-US" sz="2800" dirty="0" err="1">
                <a:solidFill>
                  <a:srgbClr val="192A72"/>
                </a:solidFill>
              </a:rPr>
              <a:t>יכול</a:t>
            </a:r>
            <a:r>
              <a:rPr lang="en-US" sz="2800" dirty="0">
                <a:solidFill>
                  <a:srgbClr val="192A72"/>
                </a:solidFill>
              </a:rPr>
              <a:t> </a:t>
            </a:r>
            <a:r>
              <a:rPr lang="en-US" sz="2800" dirty="0" err="1">
                <a:solidFill>
                  <a:srgbClr val="192A72"/>
                </a:solidFill>
              </a:rPr>
              <a:t>להתמודד</a:t>
            </a:r>
            <a:r>
              <a:rPr lang="en-US" sz="2800" dirty="0">
                <a:solidFill>
                  <a:srgbClr val="192A72"/>
                </a:solidFill>
              </a:rPr>
              <a:t> </a:t>
            </a:r>
            <a:r>
              <a:rPr lang="en-US" sz="2800" dirty="0" err="1">
                <a:solidFill>
                  <a:srgbClr val="192A72"/>
                </a:solidFill>
              </a:rPr>
              <a:t>שוב</a:t>
            </a:r>
            <a:r>
              <a:rPr lang="en-US" sz="2800" dirty="0">
                <a:solidFill>
                  <a:srgbClr val="192A72"/>
                </a:solidFill>
              </a:rPr>
              <a:t> </a:t>
            </a:r>
            <a:r>
              <a:rPr lang="en-US" sz="2800" dirty="0" err="1">
                <a:solidFill>
                  <a:srgbClr val="192A72"/>
                </a:solidFill>
              </a:rPr>
              <a:t>במצב</a:t>
            </a:r>
            <a:r>
              <a:rPr lang="en-US" sz="2800" dirty="0">
                <a:solidFill>
                  <a:srgbClr val="192A72"/>
                </a:solidFill>
              </a:rPr>
              <a:t> </a:t>
            </a:r>
            <a:r>
              <a:rPr lang="en-US" sz="2800" dirty="0" err="1">
                <a:solidFill>
                  <a:srgbClr val="192A72"/>
                </a:solidFill>
              </a:rPr>
              <a:t>חרדה</a:t>
            </a:r>
            <a:r>
              <a:rPr lang="en-US" sz="2800" dirty="0">
                <a:solidFill>
                  <a:srgbClr val="192A72"/>
                </a:solidFill>
              </a:rPr>
              <a:t> </a:t>
            </a:r>
            <a:r>
              <a:rPr lang="en-US" sz="2800" dirty="0" err="1">
                <a:solidFill>
                  <a:srgbClr val="192A72"/>
                </a:solidFill>
              </a:rPr>
              <a:t>האם</a:t>
            </a:r>
            <a:r>
              <a:rPr lang="en-US" sz="2800" dirty="0">
                <a:solidFill>
                  <a:srgbClr val="192A72"/>
                </a:solidFill>
              </a:rPr>
              <a:t> </a:t>
            </a:r>
            <a:r>
              <a:rPr lang="en-US" sz="2800" dirty="0" err="1">
                <a:solidFill>
                  <a:srgbClr val="192A72"/>
                </a:solidFill>
              </a:rPr>
              <a:t>היית</a:t>
            </a:r>
            <a:r>
              <a:rPr lang="en-US" sz="2800" dirty="0">
                <a:solidFill>
                  <a:srgbClr val="192A72"/>
                </a:solidFill>
              </a:rPr>
              <a:t> </a:t>
            </a:r>
            <a:r>
              <a:rPr lang="en-US" sz="2800" dirty="0" err="1">
                <a:solidFill>
                  <a:srgbClr val="192A72"/>
                </a:solidFill>
              </a:rPr>
              <a:t>בוחר</a:t>
            </a:r>
            <a:r>
              <a:rPr lang="en-US" sz="2800" dirty="0">
                <a:solidFill>
                  <a:srgbClr val="192A72"/>
                </a:solidFill>
              </a:rPr>
              <a:t> </a:t>
            </a:r>
            <a:r>
              <a:rPr lang="en-US" sz="2800" dirty="0" err="1">
                <a:solidFill>
                  <a:srgbClr val="192A72"/>
                </a:solidFill>
              </a:rPr>
              <a:t>באותה</a:t>
            </a:r>
            <a:r>
              <a:rPr lang="en-US" sz="2800" dirty="0">
                <a:solidFill>
                  <a:srgbClr val="192A72"/>
                </a:solidFill>
              </a:rPr>
              <a:t> </a:t>
            </a:r>
            <a:r>
              <a:rPr lang="en-US" sz="2800" dirty="0" err="1">
                <a:solidFill>
                  <a:srgbClr val="192A72"/>
                </a:solidFill>
              </a:rPr>
              <a:t>הדרך</a:t>
            </a:r>
            <a:r>
              <a:rPr lang="en-US" sz="2800" dirty="0">
                <a:solidFill>
                  <a:srgbClr val="192A72"/>
                </a:solidFill>
              </a:rPr>
              <a:t>?</a:t>
            </a:r>
            <a:endParaRPr sz="2800" dirty="0">
              <a:solidFill>
                <a:srgbClr val="192A72"/>
              </a:solidFill>
            </a:endParaRPr>
          </a:p>
          <a:p>
            <a:pPr marL="329836" lvl="0" indent="-794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</a:pPr>
            <a:endParaRPr dirty="0"/>
          </a:p>
        </p:txBody>
      </p:sp>
      <p:pic>
        <p:nvPicPr>
          <p:cNvPr id="226" name="Google Shape;226;p31" descr="E:\Downloads\question-2309040_1920.jpg"/>
          <p:cNvPicPr preferRelativeResize="0"/>
          <p:nvPr/>
        </p:nvPicPr>
        <p:blipFill rotWithShape="1">
          <a:blip r:embed="rId3">
            <a:alphaModFix/>
          </a:blip>
          <a:srcRect l="20304" r="23168"/>
          <a:stretch/>
        </p:blipFill>
        <p:spPr>
          <a:xfrm>
            <a:off x="1110954" y="1265230"/>
            <a:ext cx="2683378" cy="474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/>
        </p:nvSpPr>
        <p:spPr>
          <a:xfrm>
            <a:off x="1629534" y="3799505"/>
            <a:ext cx="9208500" cy="1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232" name="Google Shape;232;p32"/>
          <p:cNvSpPr txBox="1">
            <a:spLocks noGrp="1"/>
          </p:cNvSpPr>
          <p:nvPr>
            <p:ph type="ctrTitle"/>
          </p:nvPr>
        </p:nvSpPr>
        <p:spPr>
          <a:xfrm>
            <a:off x="0" y="1399454"/>
            <a:ext cx="12192000" cy="19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900"/>
              <a:buFont typeface="Varela Round"/>
              <a:buNone/>
            </a:pPr>
            <a:r>
              <a:rPr lang="en-US" sz="5400" dirty="0" err="1"/>
              <a:t>חינוך</a:t>
            </a:r>
            <a:r>
              <a:rPr lang="en-US" sz="5400" dirty="0"/>
              <a:t> </a:t>
            </a:r>
            <a:r>
              <a:rPr lang="en-US" sz="5400" dirty="0" err="1"/>
              <a:t>גופני</a:t>
            </a:r>
            <a:r>
              <a:rPr lang="en-US" sz="5400" dirty="0"/>
              <a:t> </a:t>
            </a:r>
            <a:br>
              <a:rPr lang="en-US" dirty="0"/>
            </a:br>
            <a:r>
              <a:rPr lang="en-US" dirty="0" err="1"/>
              <a:t>מקצוע</a:t>
            </a:r>
            <a:r>
              <a:rPr lang="en-US" dirty="0"/>
              <a:t> </a:t>
            </a:r>
            <a:r>
              <a:rPr lang="en-US" dirty="0" err="1"/>
              <a:t>מוגבר</a:t>
            </a:r>
            <a:r>
              <a:rPr lang="en-US" dirty="0"/>
              <a:t> </a:t>
            </a:r>
            <a:r>
              <a:rPr lang="en-US" dirty="0" err="1"/>
              <a:t>לבגרות</a:t>
            </a:r>
            <a:r>
              <a:rPr lang="en-US" dirty="0"/>
              <a:t> 5 </a:t>
            </a:r>
            <a:r>
              <a:rPr lang="en-US" dirty="0" err="1"/>
              <a:t>יח"ל</a:t>
            </a:r>
            <a:br>
              <a:rPr lang="en-US" dirty="0"/>
            </a:br>
            <a:r>
              <a:rPr lang="en-US" dirty="0"/>
              <a:t> </a:t>
            </a:r>
            <a:r>
              <a:rPr lang="en-US" sz="3750" dirty="0" err="1"/>
              <a:t>לחץ</a:t>
            </a:r>
            <a:r>
              <a:rPr lang="en-US" sz="3750" dirty="0"/>
              <a:t> </a:t>
            </a:r>
            <a:r>
              <a:rPr lang="en-US" sz="3750" dirty="0" err="1"/>
              <a:t>כאמצעי</a:t>
            </a:r>
            <a:r>
              <a:rPr lang="en-US" sz="3750" dirty="0"/>
              <a:t> </a:t>
            </a:r>
            <a:r>
              <a:rPr lang="en-US" sz="3750" dirty="0" err="1"/>
              <a:t>להצלחה</a:t>
            </a:r>
            <a:endParaRPr sz="3750" dirty="0"/>
          </a:p>
        </p:txBody>
      </p:sp>
      <p:sp>
        <p:nvSpPr>
          <p:cNvPr id="233" name="Google Shape;233;p32"/>
          <p:cNvSpPr txBox="1">
            <a:spLocks noGrp="1"/>
          </p:cNvSpPr>
          <p:nvPr>
            <p:ph type="subTitle" idx="1"/>
          </p:nvPr>
        </p:nvSpPr>
        <p:spPr>
          <a:xfrm>
            <a:off x="0" y="3683036"/>
            <a:ext cx="121920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indent="0">
              <a:spcAft>
                <a:spcPts val="450"/>
              </a:spcAft>
              <a:buClr>
                <a:srgbClr val="192A72"/>
              </a:buClr>
            </a:pPr>
            <a:r>
              <a:rPr lang="he-IL" dirty="0">
                <a:solidFill>
                  <a:srgbClr val="192A72"/>
                </a:solidFill>
              </a:rPr>
              <a:t>חלק ב' - דרכים לטיפול בלחץ</a:t>
            </a:r>
            <a:endParaRPr lang="he-IL" dirty="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192A72"/>
              </a:buClr>
              <a:buSzPts val="2800"/>
              <a:buNone/>
            </a:pPr>
            <a:endParaRPr dirty="0"/>
          </a:p>
        </p:txBody>
      </p:sp>
      <p:sp>
        <p:nvSpPr>
          <p:cNvPr id="234" name="Google Shape;234;p32"/>
          <p:cNvSpPr txBox="1">
            <a:spLocks noGrp="1"/>
          </p:cNvSpPr>
          <p:nvPr>
            <p:ph type="body" idx="2"/>
          </p:nvPr>
        </p:nvSpPr>
        <p:spPr>
          <a:xfrm>
            <a:off x="3813984" y="3776374"/>
            <a:ext cx="4839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200" dirty="0"/>
              <a:t>    </a:t>
            </a:r>
            <a:r>
              <a:rPr lang="en-US" sz="2200" dirty="0" err="1"/>
              <a:t>שם</a:t>
            </a:r>
            <a:r>
              <a:rPr lang="en-US" sz="2200" dirty="0"/>
              <a:t> </a:t>
            </a:r>
            <a:r>
              <a:rPr lang="en-US" sz="2200" dirty="0" err="1"/>
              <a:t>המורה</a:t>
            </a:r>
            <a:r>
              <a:rPr lang="en-US" sz="2200" dirty="0"/>
              <a:t>: </a:t>
            </a:r>
            <a:r>
              <a:rPr lang="en-US" sz="2200" dirty="0" err="1"/>
              <a:t>ד"ר</a:t>
            </a:r>
            <a:r>
              <a:rPr lang="en-US" sz="2200" dirty="0"/>
              <a:t> </a:t>
            </a:r>
            <a:r>
              <a:rPr lang="en-US" sz="2200" dirty="0" err="1"/>
              <a:t>מיכל</a:t>
            </a:r>
            <a:r>
              <a:rPr lang="en-US" sz="2200" dirty="0"/>
              <a:t> </a:t>
            </a:r>
            <a:r>
              <a:rPr lang="en-US" sz="2200" dirty="0" err="1"/>
              <a:t>זלצמן</a:t>
            </a:r>
            <a:endParaRPr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/>
        </p:nvSpPr>
        <p:spPr>
          <a:xfrm>
            <a:off x="1629534" y="3799505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Varela Round" panose="00000500000000000000" pitchFamily="2" charset="-79"/>
              <a:ea typeface="Times New Roman"/>
              <a:cs typeface="Varela Round" panose="00000500000000000000" pitchFamily="2" charset="-79"/>
              <a:sym typeface="Times New Roman"/>
            </a:endParaRPr>
          </a:p>
        </p:txBody>
      </p:sp>
      <p:sp>
        <p:nvSpPr>
          <p:cNvPr id="109" name="Google Shape;109;p15"/>
          <p:cNvSpPr txBox="1">
            <a:spLocks noGrp="1"/>
          </p:cNvSpPr>
          <p:nvPr>
            <p:ph type="ctrTitle"/>
          </p:nvPr>
        </p:nvSpPr>
        <p:spPr>
          <a:xfrm>
            <a:off x="0" y="1188341"/>
            <a:ext cx="12192000" cy="1986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900"/>
            </a:pPr>
            <a:r>
              <a:rPr lang="en-US" sz="4000" dirty="0" err="1"/>
              <a:t>חינוך</a:t>
            </a:r>
            <a:r>
              <a:rPr lang="en-US" sz="4000" dirty="0"/>
              <a:t> </a:t>
            </a:r>
            <a:r>
              <a:rPr lang="en-US" sz="4000" dirty="0" err="1"/>
              <a:t>גופני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 err="1"/>
              <a:t>מקצוע</a:t>
            </a:r>
            <a:r>
              <a:rPr lang="en-US" sz="4000" dirty="0"/>
              <a:t> </a:t>
            </a:r>
            <a:r>
              <a:rPr lang="en-US" sz="4000" dirty="0" err="1"/>
              <a:t>מוגבר</a:t>
            </a:r>
            <a:r>
              <a:rPr lang="en-US" sz="4000" dirty="0"/>
              <a:t> </a:t>
            </a:r>
            <a:r>
              <a:rPr lang="en-US" sz="4000" dirty="0" err="1"/>
              <a:t>לבגרות</a:t>
            </a:r>
            <a:r>
              <a:rPr lang="en-US" sz="4000" dirty="0"/>
              <a:t> 5 </a:t>
            </a:r>
            <a:r>
              <a:rPr lang="en-US" sz="4000" dirty="0" err="1"/>
              <a:t>יח"ל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2800" dirty="0" err="1"/>
              <a:t>לחץ</a:t>
            </a:r>
            <a:r>
              <a:rPr lang="en-US" sz="2800" dirty="0"/>
              <a:t> </a:t>
            </a:r>
            <a:r>
              <a:rPr lang="en-US" sz="2800" dirty="0" err="1"/>
              <a:t>כאמצעי</a:t>
            </a:r>
            <a:r>
              <a:rPr lang="en-US" sz="2800" dirty="0"/>
              <a:t> </a:t>
            </a:r>
            <a:r>
              <a:rPr lang="en-US" sz="2800" dirty="0" err="1"/>
              <a:t>להצלחה</a:t>
            </a:r>
            <a:endParaRPr sz="3750"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subTitle" idx="1"/>
          </p:nvPr>
        </p:nvSpPr>
        <p:spPr>
          <a:xfrm>
            <a:off x="0" y="3262479"/>
            <a:ext cx="12192000" cy="55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indent="0">
              <a:spcAft>
                <a:spcPts val="450"/>
              </a:spcAft>
              <a:buClr>
                <a:srgbClr val="192A72"/>
              </a:buClr>
            </a:pPr>
            <a:r>
              <a:rPr lang="he-IL" dirty="0">
                <a:solidFill>
                  <a:srgbClr val="192A72"/>
                </a:solidFill>
              </a:rPr>
              <a:t>חלק א' - חרדה, חרדה חשיבתית, מבוא לשיטות טיפול בלחץ</a:t>
            </a:r>
            <a:endParaRPr lang="he-IL" dirty="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192A72"/>
              </a:buClr>
              <a:buSzPts val="2800"/>
              <a:buNone/>
            </a:pP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2"/>
          </p:nvPr>
        </p:nvSpPr>
        <p:spPr>
          <a:xfrm>
            <a:off x="4255567" y="3689478"/>
            <a:ext cx="4839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200" dirty="0"/>
              <a:t>    </a:t>
            </a:r>
            <a:r>
              <a:rPr lang="en-US" sz="2200" dirty="0" err="1"/>
              <a:t>שם</a:t>
            </a:r>
            <a:r>
              <a:rPr lang="en-US" sz="2200" dirty="0"/>
              <a:t> </a:t>
            </a:r>
            <a:r>
              <a:rPr lang="en-US" sz="2200" dirty="0" err="1"/>
              <a:t>המורה</a:t>
            </a:r>
            <a:r>
              <a:rPr lang="en-US" sz="2200" dirty="0"/>
              <a:t>: </a:t>
            </a:r>
            <a:r>
              <a:rPr lang="en-US" sz="2200" dirty="0" err="1"/>
              <a:t>ד"ר</a:t>
            </a:r>
            <a:r>
              <a:rPr lang="en-US" sz="2200" dirty="0"/>
              <a:t> </a:t>
            </a:r>
            <a:r>
              <a:rPr lang="en-US" sz="2200" dirty="0" err="1"/>
              <a:t>מיכל</a:t>
            </a:r>
            <a:r>
              <a:rPr lang="en-US" sz="2200" dirty="0"/>
              <a:t> </a:t>
            </a:r>
            <a:r>
              <a:rPr lang="en-US" sz="2200" dirty="0" err="1"/>
              <a:t>זלצמן</a:t>
            </a:r>
            <a:endParaRPr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>
            <a:spLocks noGrp="1"/>
          </p:cNvSpPr>
          <p:nvPr>
            <p:ph type="title"/>
          </p:nvPr>
        </p:nvSpPr>
        <p:spPr>
          <a:xfrm>
            <a:off x="4261325" y="165250"/>
            <a:ext cx="74892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en-US" sz="3600">
                <a:solidFill>
                  <a:srgbClr val="192A72"/>
                </a:solidFill>
              </a:rPr>
              <a:t>מה נלמד היום </a:t>
            </a:r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body" idx="2"/>
          </p:nvPr>
        </p:nvSpPr>
        <p:spPr>
          <a:xfrm>
            <a:off x="892375" y="1206350"/>
            <a:ext cx="9022800" cy="47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0">
              <a:lnSpc>
                <a:spcPct val="115000"/>
              </a:lnSpc>
              <a:buNone/>
            </a:pPr>
            <a:r>
              <a:rPr lang="he-IL" sz="3200" b="1" dirty="0">
                <a:solidFill>
                  <a:srgbClr val="FF0000"/>
                </a:solidFill>
              </a:rPr>
              <a:t>דרכים לטיפול בלחץ:</a:t>
            </a:r>
          </a:p>
          <a:p>
            <a:pPr lvl="0" indent="0">
              <a:lnSpc>
                <a:spcPct val="115000"/>
              </a:lnSpc>
              <a:buNone/>
            </a:pPr>
            <a:r>
              <a:rPr lang="he-IL" sz="2800" dirty="0">
                <a:solidFill>
                  <a:srgbClr val="192A72"/>
                </a:solidFill>
              </a:rPr>
              <a:t>1.הרפיה גופנית</a:t>
            </a:r>
          </a:p>
          <a:p>
            <a:pPr lvl="0" indent="0">
              <a:lnSpc>
                <a:spcPct val="115000"/>
              </a:lnSpc>
              <a:buNone/>
            </a:pPr>
            <a:r>
              <a:rPr lang="he-IL" sz="2800" dirty="0">
                <a:solidFill>
                  <a:srgbClr val="192A72"/>
                </a:solidFill>
              </a:rPr>
              <a:t>2.הרפיה דמיונית חשיבתית</a:t>
            </a:r>
          </a:p>
          <a:p>
            <a:pPr lvl="0" indent="0">
              <a:lnSpc>
                <a:spcPct val="115000"/>
              </a:lnSpc>
              <a:buNone/>
            </a:pPr>
            <a:r>
              <a:rPr lang="he-IL" sz="2800" dirty="0">
                <a:solidFill>
                  <a:srgbClr val="192A72"/>
                </a:solidFill>
              </a:rPr>
              <a:t>3.משוב ביולוגי</a:t>
            </a:r>
          </a:p>
          <a:p>
            <a:pPr lvl="0" indent="0">
              <a:lnSpc>
                <a:spcPct val="115000"/>
              </a:lnSpc>
              <a:buNone/>
            </a:pPr>
            <a:r>
              <a:rPr lang="he-IL" sz="2800" dirty="0">
                <a:solidFill>
                  <a:srgbClr val="192A72"/>
                </a:solidFill>
              </a:rPr>
              <a:t>4.גישת חמשת הצעדים</a:t>
            </a:r>
          </a:p>
          <a:p>
            <a:pPr lvl="0" indent="0">
              <a:lnSpc>
                <a:spcPct val="115000"/>
              </a:lnSpc>
              <a:buNone/>
            </a:pPr>
            <a:r>
              <a:rPr lang="he-IL" sz="2800" dirty="0">
                <a:solidFill>
                  <a:srgbClr val="192A72"/>
                </a:solidFill>
              </a:rPr>
              <a:t>5.אימון אוטוגני</a:t>
            </a:r>
          </a:p>
          <a:p>
            <a:pPr lvl="0" indent="0">
              <a:lnSpc>
                <a:spcPct val="115000"/>
              </a:lnSpc>
              <a:buNone/>
            </a:pPr>
            <a:r>
              <a:rPr lang="he-IL" sz="2800" dirty="0">
                <a:solidFill>
                  <a:srgbClr val="192A72"/>
                </a:solidFill>
              </a:rPr>
              <a:t>6.חשיבה חיובית</a:t>
            </a:r>
          </a:p>
          <a:p>
            <a:pPr lvl="0" indent="0">
              <a:lnSpc>
                <a:spcPct val="115000"/>
              </a:lnSpc>
              <a:buNone/>
            </a:pPr>
            <a:r>
              <a:rPr lang="he-IL" sz="2800" dirty="0">
                <a:solidFill>
                  <a:srgbClr val="192A72"/>
                </a:solidFill>
              </a:rPr>
              <a:t>7.היפנוזה</a:t>
            </a:r>
          </a:p>
          <a:p>
            <a:pPr lvl="0" indent="0">
              <a:lnSpc>
                <a:spcPct val="115000"/>
              </a:lnSpc>
              <a:buNone/>
            </a:pPr>
            <a:endParaRPr lang="he-IL" sz="2800" dirty="0">
              <a:solidFill>
                <a:srgbClr val="192A72"/>
              </a:solidFill>
            </a:endParaRPr>
          </a:p>
          <a:p>
            <a:pPr lvl="0" indent="0">
              <a:lnSpc>
                <a:spcPct val="115000"/>
              </a:lnSpc>
              <a:buNone/>
            </a:pPr>
            <a:endParaRPr lang="he-IL" sz="2800" dirty="0">
              <a:solidFill>
                <a:srgbClr val="192A72"/>
              </a:solidFill>
            </a:endParaRPr>
          </a:p>
          <a:p>
            <a:pPr lvl="0" indent="0">
              <a:lnSpc>
                <a:spcPct val="115000"/>
              </a:lnSpc>
              <a:spcBef>
                <a:spcPts val="450"/>
              </a:spcBef>
              <a:buNone/>
            </a:pPr>
            <a:endParaRPr lang="he-IL" sz="2800" dirty="0">
              <a:solidFill>
                <a:srgbClr val="192A72"/>
              </a:solidFill>
            </a:endParaRPr>
          </a:p>
          <a:p>
            <a:pPr marL="329835" lvl="0" indent="-79399">
              <a:lnSpc>
                <a:spcPct val="115000"/>
              </a:lnSpc>
              <a:spcBef>
                <a:spcPts val="450"/>
              </a:spcBef>
              <a:buClr>
                <a:srgbClr val="FF0000"/>
              </a:buClr>
              <a:buSzPts val="2800"/>
              <a:buNone/>
            </a:pPr>
            <a:endParaRPr lang="he-IL" sz="2400" dirty="0">
              <a:solidFill>
                <a:srgbClr val="192A72"/>
              </a:solidFill>
            </a:endParaRPr>
          </a:p>
          <a:p>
            <a:pPr lvl="0" indent="0">
              <a:lnSpc>
                <a:spcPct val="115000"/>
              </a:lnSpc>
              <a:spcBef>
                <a:spcPts val="450"/>
              </a:spcBef>
              <a:buNone/>
            </a:pPr>
            <a:endParaRPr lang="he-IL" sz="2800" dirty="0"/>
          </a:p>
          <a:p>
            <a:pPr marL="0" lvl="0" indent="0">
              <a:lnSpc>
                <a:spcPct val="115000"/>
              </a:lnSpc>
              <a:spcBef>
                <a:spcPts val="450"/>
              </a:spcBef>
              <a:buNone/>
            </a:pPr>
            <a:r>
              <a:rPr lang="he-IL" sz="2400" dirty="0">
                <a:solidFill>
                  <a:srgbClr val="192A72"/>
                </a:solidFill>
              </a:rPr>
              <a:t> </a:t>
            </a:r>
            <a:endParaRPr lang="he-IL" sz="2800" dirty="0"/>
          </a:p>
          <a:p>
            <a:pPr lvl="0" indent="0">
              <a:lnSpc>
                <a:spcPct val="115000"/>
              </a:lnSpc>
              <a:spcBef>
                <a:spcPts val="450"/>
              </a:spcBef>
              <a:buNone/>
            </a:pPr>
            <a:endParaRPr lang="he-IL" sz="2400" dirty="0">
              <a:solidFill>
                <a:srgbClr val="192A72"/>
              </a:solidFill>
            </a:endParaRPr>
          </a:p>
          <a:p>
            <a:pPr marL="457200" lvl="0" indent="0" algn="r" rtl="1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endParaRPr sz="2800" dirty="0">
              <a:solidFill>
                <a:srgbClr val="192A72"/>
              </a:solidFill>
            </a:endParaRPr>
          </a:p>
        </p:txBody>
      </p:sp>
      <p:pic>
        <p:nvPicPr>
          <p:cNvPr id="241" name="Google Shape;24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400" y="1830951"/>
            <a:ext cx="4273625" cy="31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>
            <a:off x="2549775" y="213875"/>
            <a:ext cx="96423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algn="r">
              <a:buClr>
                <a:srgbClr val="192A72"/>
              </a:buClr>
              <a:buSzPts val="3600"/>
            </a:pPr>
            <a:r>
              <a:rPr lang="he-IL" sz="3600" dirty="0">
                <a:solidFill>
                  <a:srgbClr val="FF0000"/>
                </a:solidFill>
              </a:rPr>
              <a:t>1.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הרפיה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גופנית</a:t>
            </a:r>
            <a:endParaRPr sz="3200" dirty="0">
              <a:solidFill>
                <a:srgbClr val="000000"/>
              </a:solidFill>
            </a:endParaRPr>
          </a:p>
        </p:txBody>
      </p:sp>
      <p:sp>
        <p:nvSpPr>
          <p:cNvPr id="247" name="Google Shape;247;p34"/>
          <p:cNvSpPr txBox="1">
            <a:spLocks noGrp="1"/>
          </p:cNvSpPr>
          <p:nvPr>
            <p:ph type="body" idx="2"/>
          </p:nvPr>
        </p:nvSpPr>
        <p:spPr>
          <a:xfrm>
            <a:off x="392412" y="887224"/>
            <a:ext cx="10995300" cy="4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buClr>
                <a:srgbClr val="000000"/>
              </a:buClr>
              <a:buSzPts val="700"/>
              <a:buNone/>
            </a:pPr>
            <a:r>
              <a:rPr lang="he-IL" sz="3000" b="1" dirty="0"/>
              <a:t>הרפיה-</a:t>
            </a:r>
            <a:r>
              <a:rPr lang="he-IL" sz="2800" dirty="0"/>
              <a:t>מצב שהשריר חוזר למנוחה אחרי כיווץ או מצב של מתח נמוך המאופיין גם בהיעדר תחושות ורגשות חזקים.</a:t>
            </a:r>
            <a:endParaRPr lang="he-IL" dirty="0"/>
          </a:p>
          <a:p>
            <a:pPr marL="0" lvl="0" indent="0">
              <a:lnSpc>
                <a:spcPct val="150000"/>
              </a:lnSpc>
              <a:buClr>
                <a:srgbClr val="000000"/>
              </a:buClr>
              <a:buSzPts val="700"/>
              <a:buNone/>
            </a:pPr>
            <a:r>
              <a:rPr lang="he-IL" sz="2800" dirty="0"/>
              <a:t>הרפיה היא שילוב של תחושה פיזיולוגית עם רגשות פסיכולוגים של נינוחות רפיון ורגיעה.</a:t>
            </a:r>
          </a:p>
          <a:p>
            <a:pPr marL="0" lvl="0" indent="0">
              <a:lnSpc>
                <a:spcPct val="150000"/>
              </a:lnSpc>
              <a:buClr>
                <a:srgbClr val="000000"/>
              </a:buClr>
              <a:buSzPts val="700"/>
              <a:buNone/>
            </a:pPr>
            <a:r>
              <a:rPr lang="he-IL" sz="2800" dirty="0"/>
              <a:t>המשותף לכל סוגי ההרפיות הוא הרגשת הנעימות.</a:t>
            </a:r>
            <a:endParaRPr lang="he-IL" dirty="0"/>
          </a:p>
          <a:p>
            <a:pPr marL="0" lvl="0" indent="0">
              <a:lnSpc>
                <a:spcPct val="150000"/>
              </a:lnSpc>
              <a:buClr>
                <a:srgbClr val="000000"/>
              </a:buClr>
              <a:buSzPts val="700"/>
              <a:buNone/>
            </a:pPr>
            <a:r>
              <a:rPr lang="he-IL" sz="2800" dirty="0"/>
              <a:t>לאחר ההרפיה מתחדשים הכוחות הגופניים והנפשיים.</a:t>
            </a:r>
            <a:endParaRPr lang="he-IL" dirty="0"/>
          </a:p>
          <a:p>
            <a:pPr marL="0" lvl="0" indent="0">
              <a:lnSpc>
                <a:spcPct val="150000"/>
              </a:lnSpc>
              <a:buClr>
                <a:srgbClr val="000000"/>
              </a:buClr>
              <a:buSzPts val="700"/>
              <a:buNone/>
            </a:pPr>
            <a:r>
              <a:rPr lang="he-IL" sz="2800" dirty="0"/>
              <a:t>ההרפיה יעילה בהורדת חרדה, </a:t>
            </a:r>
            <a:r>
              <a:rPr lang="he-IL" sz="2800" dirty="0" err="1"/>
              <a:t>רענון</a:t>
            </a:r>
            <a:r>
              <a:rPr lang="he-IL" sz="2800" dirty="0"/>
              <a:t> קשב, הגברת יכולת חשיבה ופעולה.</a:t>
            </a:r>
            <a:endParaRPr lang="he-IL" dirty="0"/>
          </a:p>
          <a:p>
            <a:pPr marL="347472" lvl="1" indent="-228600">
              <a:lnSpc>
                <a:spcPct val="130000"/>
              </a:lnSpc>
              <a:buClr>
                <a:srgbClr val="FF0000"/>
              </a:buClr>
              <a:buNone/>
            </a:pPr>
            <a:endParaRPr lang="he-IL" dirty="0"/>
          </a:p>
          <a:p>
            <a:pPr marL="347472" lvl="1" indent="-228600" algn="r" rtl="1">
              <a:lnSpc>
                <a:spcPct val="130000"/>
              </a:lnSpc>
              <a:spcBef>
                <a:spcPts val="45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endParaRPr dirty="0"/>
          </a:p>
        </p:txBody>
      </p:sp>
      <p:pic>
        <p:nvPicPr>
          <p:cNvPr id="248" name="Google Shape;248;p34" descr="C:\Users\mpu8286\Downloads\wellness-589774_19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12" y="3001512"/>
            <a:ext cx="2619005" cy="1746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2549700" y="158542"/>
            <a:ext cx="96423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en-US" sz="3600" dirty="0">
                <a:solidFill>
                  <a:srgbClr val="192A72"/>
                </a:solidFill>
              </a:rPr>
              <a:t>              </a:t>
            </a:r>
            <a:r>
              <a:rPr lang="en-US" sz="3600" dirty="0" err="1">
                <a:solidFill>
                  <a:srgbClr val="192A72"/>
                </a:solidFill>
              </a:rPr>
              <a:t>שיטת</a:t>
            </a:r>
            <a:r>
              <a:rPr lang="en-US" sz="3600" dirty="0">
                <a:solidFill>
                  <a:srgbClr val="192A72"/>
                </a:solidFill>
              </a:rPr>
              <a:t> </a:t>
            </a:r>
            <a:r>
              <a:rPr lang="en-US" sz="3600" dirty="0" err="1">
                <a:solidFill>
                  <a:srgbClr val="192A72"/>
                </a:solidFill>
              </a:rPr>
              <a:t>הרפיה</a:t>
            </a:r>
            <a:r>
              <a:rPr lang="en-US" sz="3600" dirty="0">
                <a:solidFill>
                  <a:srgbClr val="192A72"/>
                </a:solidFill>
              </a:rPr>
              <a:t> </a:t>
            </a:r>
            <a:r>
              <a:rPr lang="en-US" sz="3600" dirty="0" err="1">
                <a:solidFill>
                  <a:srgbClr val="192A72"/>
                </a:solidFill>
              </a:rPr>
              <a:t>כיווץ</a:t>
            </a:r>
            <a:r>
              <a:rPr lang="en-US" sz="3600" dirty="0">
                <a:solidFill>
                  <a:srgbClr val="192A72"/>
                </a:solidFill>
              </a:rPr>
              <a:t> </a:t>
            </a:r>
            <a:r>
              <a:rPr lang="en-US" sz="3600" dirty="0" err="1">
                <a:solidFill>
                  <a:srgbClr val="192A72"/>
                </a:solidFill>
              </a:rPr>
              <a:t>שחרור</a:t>
            </a:r>
            <a:r>
              <a:rPr lang="en-US" sz="3600" dirty="0">
                <a:solidFill>
                  <a:srgbClr val="192A72"/>
                </a:solidFill>
              </a:rPr>
              <a:t> -</a:t>
            </a:r>
            <a:r>
              <a:rPr lang="en-US" sz="3600" dirty="0" err="1">
                <a:solidFill>
                  <a:srgbClr val="192A72"/>
                </a:solidFill>
              </a:rPr>
              <a:t>ג'קובסון</a:t>
            </a:r>
            <a:endParaRPr dirty="0"/>
          </a:p>
        </p:txBody>
      </p:sp>
      <p:sp>
        <p:nvSpPr>
          <p:cNvPr id="254" name="Google Shape;254;p35"/>
          <p:cNvSpPr txBox="1">
            <a:spLocks noGrp="1"/>
          </p:cNvSpPr>
          <p:nvPr>
            <p:ph type="body" idx="2"/>
          </p:nvPr>
        </p:nvSpPr>
        <p:spPr>
          <a:xfrm>
            <a:off x="289175" y="898588"/>
            <a:ext cx="11391600" cy="57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buClr>
                <a:srgbClr val="000000"/>
              </a:buClr>
              <a:buSzPts val="600"/>
              <a:buNone/>
            </a:pPr>
            <a:r>
              <a:rPr lang="he-IL" sz="2400" dirty="0" err="1"/>
              <a:t>ג'קובסון</a:t>
            </a:r>
            <a:r>
              <a:rPr lang="he-IL" sz="2400" dirty="0"/>
              <a:t> מצא כי בני האדם שנמצאים במתח נפשי או בהתרגשות יתר, השרירים הרצוניים (שלד) גם כן במתח, כלומר, </a:t>
            </a:r>
            <a:r>
              <a:rPr lang="he-IL" sz="2400" b="1" dirty="0"/>
              <a:t>מתח נפשי מלווה תמיד במתח שרירי הגוף.</a:t>
            </a:r>
            <a:endParaRPr lang="he-IL" b="1" dirty="0"/>
          </a:p>
          <a:p>
            <a:pPr marL="0" lvl="0" indent="0">
              <a:lnSpc>
                <a:spcPct val="150000"/>
              </a:lnSpc>
              <a:buClr>
                <a:srgbClr val="000000"/>
              </a:buClr>
              <a:buSzPts val="600"/>
              <a:buNone/>
            </a:pPr>
            <a:r>
              <a:rPr lang="he-IL" sz="2400" dirty="0"/>
              <a:t>אם שרירי גוף האדם משוחררים האדם רגוע מבחינה נפשית.</a:t>
            </a:r>
            <a:endParaRPr lang="he-IL" dirty="0"/>
          </a:p>
          <a:p>
            <a:pPr marL="0" lvl="0" indent="0">
              <a:lnSpc>
                <a:spcPct val="150000"/>
              </a:lnSpc>
              <a:buSzPts val="600"/>
              <a:buNone/>
            </a:pPr>
            <a:endParaRPr lang="he-IL" sz="2400" dirty="0">
              <a:latin typeface="Varela Round" panose="00000500000000000000" pitchFamily="2" charset="-79"/>
              <a:ea typeface="Cabin"/>
              <a:cs typeface="Varela Round" panose="00000500000000000000" pitchFamily="2" charset="-79"/>
              <a:sym typeface="Cabin"/>
            </a:endParaRPr>
          </a:p>
          <a:p>
            <a:pPr marL="0" lvl="0" indent="0">
              <a:lnSpc>
                <a:spcPct val="150000"/>
              </a:lnSpc>
              <a:buSzPts val="600"/>
              <a:buNone/>
            </a:pPr>
            <a:endParaRPr lang="he-IL" sz="2400" dirty="0">
              <a:latin typeface="Varela Round" panose="00000500000000000000" pitchFamily="2" charset="-79"/>
              <a:ea typeface="Cabin"/>
              <a:cs typeface="Varela Round" panose="00000500000000000000" pitchFamily="2" charset="-79"/>
              <a:sym typeface="Cabin"/>
            </a:endParaRPr>
          </a:p>
          <a:p>
            <a:pPr marL="0" lvl="0" indent="0">
              <a:lnSpc>
                <a:spcPct val="150000"/>
              </a:lnSpc>
              <a:buSzPts val="600"/>
              <a:buNone/>
            </a:pPr>
            <a:endParaRPr lang="he-IL" sz="2400" dirty="0">
              <a:latin typeface="Varela Round" panose="00000500000000000000" pitchFamily="2" charset="-79"/>
              <a:ea typeface="Cabin"/>
              <a:cs typeface="Varela Round" panose="00000500000000000000" pitchFamily="2" charset="-79"/>
              <a:sym typeface="Cabin"/>
            </a:endParaRPr>
          </a:p>
          <a:p>
            <a:pPr marL="518922" lvl="1" indent="-400050">
              <a:lnSpc>
                <a:spcPct val="130000"/>
              </a:lnSpc>
              <a:buClr>
                <a:srgbClr val="FF0000"/>
              </a:buClr>
              <a:buNone/>
            </a:pPr>
            <a:endParaRPr lang="he-IL" sz="2380" dirty="0"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518922" lvl="1" indent="-400050">
              <a:lnSpc>
                <a:spcPct val="130000"/>
              </a:lnSpc>
              <a:buClr>
                <a:srgbClr val="FF0000"/>
              </a:buClr>
              <a:buNone/>
            </a:pPr>
            <a:endParaRPr lang="he-IL" sz="2380" dirty="0"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518922" lvl="1" indent="-400050" algn="r" rtl="1">
              <a:lnSpc>
                <a:spcPct val="130000"/>
              </a:lnSpc>
              <a:spcBef>
                <a:spcPts val="45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endParaRPr sz="2380" dirty="0"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pic>
        <p:nvPicPr>
          <p:cNvPr id="2" name="מדיה מקוונת 1" title="ￗﾔￗﾨￗﾤￗﾙￗﾙￗﾪ ￗﾒ'ￗﾧￗﾕￗﾑￗﾡￗﾕￗﾟ - ￗﾜￗﾛￗﾕￗﾕￗﾥ ￗﾓￗﾕￗﾕￗﾧￗﾐ ￗﾞￗﾩￗﾗￗﾨￗﾨ!">
            <a:hlinkClick r:id="" action="ppaction://media"/>
            <a:extLst>
              <a:ext uri="{FF2B5EF4-FFF2-40B4-BE49-F238E27FC236}">
                <a16:creationId xmlns:a16="http://schemas.microsoft.com/office/drawing/2014/main" id="{41C92582-6EDD-4A23-B7E3-B921769F4C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14622" y="2700997"/>
            <a:ext cx="7390227" cy="4157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algn="r">
              <a:buClr>
                <a:srgbClr val="192A72"/>
              </a:buClr>
              <a:buSzPts val="3600"/>
            </a:pPr>
            <a:r>
              <a:rPr lang="he-IL" sz="3200" dirty="0">
                <a:solidFill>
                  <a:srgbClr val="FF0000"/>
                </a:solidFill>
              </a:rPr>
              <a:t>2.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הרפיה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דמיונית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חשיבתית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61" name="Google Shape;261;p36"/>
          <p:cNvSpPr txBox="1">
            <a:spLocks noGrp="1"/>
          </p:cNvSpPr>
          <p:nvPr>
            <p:ph type="body" idx="2"/>
          </p:nvPr>
        </p:nvSpPr>
        <p:spPr>
          <a:xfrm>
            <a:off x="224250" y="998050"/>
            <a:ext cx="11395800" cy="57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buClr>
                <a:schemeClr val="dk1"/>
              </a:buClr>
              <a:buSzPts val="700"/>
              <a:buNone/>
            </a:pPr>
            <a:r>
              <a:rPr lang="he-IL" sz="2800" dirty="0"/>
              <a:t>שימוש בדמיון כדי להגיע למצב של הרפיה, לחוות רגשות של נינוחות וביטחון עצמי ולשלוט בהם.</a:t>
            </a:r>
            <a:endParaRPr lang="he-IL" dirty="0"/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700"/>
              <a:buNone/>
            </a:pPr>
            <a:r>
              <a:rPr lang="he-IL" sz="2800" dirty="0"/>
              <a:t>תרגול זה מסייע לספורטאי להיעזר בדמיון כדי להתחבר למטרות ולביצועים טובים מהעבר.</a:t>
            </a:r>
            <a:endParaRPr lang="he-IL" dirty="0"/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700"/>
              <a:buNone/>
            </a:pPr>
            <a:r>
              <a:rPr lang="he-IL" sz="2800" dirty="0"/>
              <a:t>הספורטאי לומד לומר לעצמו משפטים שיסייעו לו ויחזקו את תחושת הביטחון.</a:t>
            </a:r>
            <a:endParaRPr lang="he-IL" dirty="0"/>
          </a:p>
          <a:p>
            <a:pPr marL="0" lvl="0" indent="0">
              <a:lnSpc>
                <a:spcPct val="150000"/>
              </a:lnSpc>
              <a:buSzPts val="700"/>
              <a:buNone/>
            </a:pPr>
            <a:endParaRPr lang="he-IL" sz="3200" dirty="0">
              <a:latin typeface="Varela Round" panose="00000500000000000000" pitchFamily="2" charset="-79"/>
              <a:ea typeface="Cabin"/>
              <a:cs typeface="Varela Round" panose="00000500000000000000" pitchFamily="2" charset="-79"/>
              <a:sym typeface="Cabin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00"/>
              <a:buNone/>
            </a:pPr>
            <a:endParaRPr sz="2800" dirty="0">
              <a:latin typeface="Varela Round" panose="00000500000000000000" pitchFamily="2" charset="-79"/>
              <a:ea typeface="Cabin"/>
              <a:cs typeface="Varela Round" panose="00000500000000000000" pitchFamily="2" charset="-79"/>
              <a:sym typeface="Cabin"/>
            </a:endParaRPr>
          </a:p>
        </p:txBody>
      </p:sp>
      <p:pic>
        <p:nvPicPr>
          <p:cNvPr id="262" name="Google Shape;262;p36" descr="C:\Users\mpu8286\Downloads\adult_1920x1082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2349" y="4265100"/>
            <a:ext cx="4069800" cy="229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7"/>
          <p:cNvSpPr txBox="1">
            <a:spLocks noGrp="1"/>
          </p:cNvSpPr>
          <p:nvPr>
            <p:ph type="body" idx="2"/>
          </p:nvPr>
        </p:nvSpPr>
        <p:spPr>
          <a:xfrm>
            <a:off x="213750" y="727150"/>
            <a:ext cx="11235300" cy="56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9835" lvl="0" indent="-250849">
              <a:lnSpc>
                <a:spcPct val="200000"/>
              </a:lnSpc>
              <a:spcBef>
                <a:spcPts val="450"/>
              </a:spcBef>
              <a:buClr>
                <a:srgbClr val="FF0000"/>
              </a:buClr>
              <a:buSzPts val="2700"/>
            </a:pPr>
            <a:r>
              <a:rPr lang="he-IL" sz="2400" b="1" dirty="0">
                <a:solidFill>
                  <a:srgbClr val="192A72"/>
                </a:solidFill>
              </a:rPr>
              <a:t>הרפיה חשיבתית </a:t>
            </a:r>
            <a:r>
              <a:rPr lang="he-IL" sz="2400" dirty="0">
                <a:solidFill>
                  <a:srgbClr val="192A72"/>
                </a:solidFill>
              </a:rPr>
              <a:t>- הזמנת תחושות פיזיות נעימות בעיניים עצומות. </a:t>
            </a:r>
            <a:endParaRPr lang="he-IL" sz="1600" dirty="0"/>
          </a:p>
          <a:p>
            <a:pPr marL="72636" lvl="0" indent="0">
              <a:lnSpc>
                <a:spcPct val="200000"/>
              </a:lnSpc>
              <a:spcBef>
                <a:spcPts val="450"/>
              </a:spcBef>
              <a:buClr>
                <a:srgbClr val="FF0000"/>
              </a:buClr>
              <a:buSzPts val="2800"/>
              <a:buNone/>
            </a:pPr>
            <a:r>
              <a:rPr lang="he-IL" sz="2400" dirty="0">
                <a:solidFill>
                  <a:srgbClr val="192A72"/>
                </a:solidFill>
              </a:rPr>
              <a:t>   "שחו במים צוננים ביום חמסין"  "התחממו ליד תנור ביום חורפי"</a:t>
            </a:r>
          </a:p>
          <a:p>
            <a:pPr lvl="0" indent="-400050">
              <a:lnSpc>
                <a:spcPct val="200000"/>
              </a:lnSpc>
              <a:buClr>
                <a:srgbClr val="FF0000"/>
              </a:buClr>
              <a:buSzPts val="2700"/>
            </a:pPr>
            <a:r>
              <a:rPr lang="he-IL" sz="2400" b="1" dirty="0">
                <a:solidFill>
                  <a:srgbClr val="192A72"/>
                </a:solidFill>
              </a:rPr>
              <a:t>דמיונות/זיכרונות נעימים </a:t>
            </a:r>
            <a:r>
              <a:rPr lang="he-IL" sz="2400" dirty="0">
                <a:solidFill>
                  <a:srgbClr val="192A72"/>
                </a:solidFill>
              </a:rPr>
              <a:t>– להיזכר באירוע משמח או נעים.</a:t>
            </a:r>
          </a:p>
          <a:p>
            <a:pPr lvl="0" indent="-400050">
              <a:lnSpc>
                <a:spcPct val="200000"/>
              </a:lnSpc>
              <a:buClr>
                <a:srgbClr val="FF0000"/>
              </a:buClr>
              <a:buSzPts val="2700"/>
            </a:pPr>
            <a:r>
              <a:rPr lang="he-IL" sz="2400" b="1" dirty="0">
                <a:solidFill>
                  <a:srgbClr val="192A72"/>
                </a:solidFill>
              </a:rPr>
              <a:t>דמיון מונחה </a:t>
            </a:r>
            <a:r>
              <a:rPr lang="he-IL" sz="2400" dirty="0">
                <a:solidFill>
                  <a:srgbClr val="192A72"/>
                </a:solidFill>
              </a:rPr>
              <a:t>– הזמנה לדימוי ממנחה. </a:t>
            </a:r>
          </a:p>
          <a:p>
            <a:pPr lvl="0" indent="-400050">
              <a:lnSpc>
                <a:spcPct val="200000"/>
              </a:lnSpc>
              <a:buClr>
                <a:srgbClr val="FF0000"/>
              </a:buClr>
              <a:buSzPts val="2700"/>
            </a:pPr>
            <a:r>
              <a:rPr lang="he-IL" sz="2400" b="1" dirty="0">
                <a:solidFill>
                  <a:srgbClr val="192A72"/>
                </a:solidFill>
              </a:rPr>
              <a:t>משפטים עצמיים </a:t>
            </a:r>
            <a:r>
              <a:rPr lang="he-IL" sz="2400" dirty="0">
                <a:solidFill>
                  <a:srgbClr val="192A72"/>
                </a:solidFill>
              </a:rPr>
              <a:t>– השאה- סוגסטיה או שכנוע עצמי - יכולה לרפא אדם ולהקל על סבלו ודאגותיו – ניסוח ברור, זמנים קבועים, דמיון ונוסחה.</a:t>
            </a:r>
          </a:p>
          <a:p>
            <a:pPr marL="0" lvl="0" indent="0">
              <a:lnSpc>
                <a:spcPct val="200000"/>
              </a:lnSpc>
              <a:spcBef>
                <a:spcPts val="450"/>
              </a:spcBef>
              <a:buNone/>
            </a:pPr>
            <a:endParaRPr lang="he-IL" sz="2800" dirty="0">
              <a:solidFill>
                <a:srgbClr val="192A72"/>
              </a:solidFill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he-IL" sz="2800" dirty="0">
              <a:solidFill>
                <a:srgbClr val="192A72"/>
              </a:solidFill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rgbClr val="192A7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>
            <a:spLocks noGrp="1"/>
          </p:cNvSpPr>
          <p:nvPr>
            <p:ph type="title"/>
          </p:nvPr>
        </p:nvSpPr>
        <p:spPr>
          <a:xfrm>
            <a:off x="2549775" y="79900"/>
            <a:ext cx="96423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rtl="0">
              <a:buClr>
                <a:srgbClr val="192A72"/>
              </a:buClr>
              <a:buSzPts val="3600"/>
            </a:pPr>
            <a:r>
              <a:rPr lang="he-IL" sz="2800" dirty="0">
                <a:solidFill>
                  <a:srgbClr val="FF0000"/>
                </a:solidFill>
              </a:rPr>
              <a:t>3. משוב ביולוגי- ביופידבק</a:t>
            </a:r>
            <a:endParaRPr lang="he-IL" sz="2600" dirty="0">
              <a:solidFill>
                <a:srgbClr val="000000"/>
              </a:solidFill>
            </a:endParaRPr>
          </a:p>
        </p:txBody>
      </p:sp>
      <p:sp>
        <p:nvSpPr>
          <p:cNvPr id="273" name="Google Shape;273;p38"/>
          <p:cNvSpPr txBox="1">
            <a:spLocks noGrp="1"/>
          </p:cNvSpPr>
          <p:nvPr>
            <p:ph type="body" idx="2"/>
          </p:nvPr>
        </p:nvSpPr>
        <p:spPr>
          <a:xfrm>
            <a:off x="0" y="1012300"/>
            <a:ext cx="11650200" cy="58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buClr>
                <a:srgbClr val="000000"/>
              </a:buClr>
              <a:buSzPts val="700"/>
              <a:buNone/>
            </a:pPr>
            <a:r>
              <a:rPr lang="he-IL" sz="2800" dirty="0"/>
              <a:t>בעזרת המשוב הביולוגי ספורטאים יכולים ללמוד לכוון בעצמם את התהליכים הפיזיולוגיים שלהם. השיטה מספקת מידע לספורטאי ובסיס </a:t>
            </a:r>
            <a:r>
              <a:rPr lang="he-IL" sz="2800" dirty="0" err="1"/>
              <a:t>לויסות</a:t>
            </a:r>
            <a:r>
              <a:rPr lang="he-IL" sz="2800" dirty="0"/>
              <a:t> גופו.</a:t>
            </a:r>
          </a:p>
          <a:p>
            <a:pPr marL="0" lvl="0" indent="0">
              <a:lnSpc>
                <a:spcPct val="150000"/>
              </a:lnSpc>
              <a:buClr>
                <a:srgbClr val="000000"/>
              </a:buClr>
              <a:buSzPts val="700"/>
              <a:buNone/>
            </a:pPr>
            <a:r>
              <a:rPr lang="he-IL" sz="2800" dirty="0"/>
              <a:t>הביופידבק מתייחס לגוף ולנפש כיחידה אחת ומאפשר לעבוד עם המידע הגופני הזה וללמוד לשנותו.</a:t>
            </a:r>
          </a:p>
          <a:p>
            <a:pPr marL="0" lvl="0" indent="0">
              <a:lnSpc>
                <a:spcPct val="150000"/>
              </a:lnSpc>
              <a:buClr>
                <a:srgbClr val="000000"/>
              </a:buClr>
              <a:buSzPts val="700"/>
              <a:buNone/>
            </a:pPr>
            <a:r>
              <a:rPr lang="he-IL" sz="2800" dirty="0"/>
              <a:t>כל הפרמטרים מוזנים למחשב ומלמדים את הספורטאי על תפקודו.</a:t>
            </a:r>
          </a:p>
          <a:p>
            <a:pPr marL="0" lvl="0" indent="0">
              <a:lnSpc>
                <a:spcPct val="150000"/>
              </a:lnSpc>
              <a:buClr>
                <a:srgbClr val="000000"/>
              </a:buClr>
              <a:buSzPts val="700"/>
              <a:buNone/>
            </a:pPr>
            <a:r>
              <a:rPr lang="he-IL" sz="2800" dirty="0"/>
              <a:t>בהמשך הספורטאי לומד טכניקות </a:t>
            </a:r>
            <a:r>
              <a:rPr lang="he-IL" sz="2800" dirty="0" err="1"/>
              <a:t>הרפייה</a:t>
            </a:r>
            <a:r>
              <a:rPr lang="he-IL" sz="2800" dirty="0"/>
              <a:t> שונות לווסת את רמת המתח בגופו.</a:t>
            </a:r>
          </a:p>
          <a:p>
            <a:pPr marL="0" lvl="0" indent="0">
              <a:lnSpc>
                <a:spcPct val="150000"/>
              </a:lnSpc>
              <a:buClr>
                <a:srgbClr val="000000"/>
              </a:buClr>
              <a:buSzPts val="700"/>
              <a:buNone/>
            </a:pPr>
            <a:endParaRPr lang="he-IL" sz="2800" dirty="0"/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</a:pPr>
            <a:endParaRPr sz="2800" dirty="0"/>
          </a:p>
        </p:txBody>
      </p:sp>
      <p:sp>
        <p:nvSpPr>
          <p:cNvPr id="274" name="Google Shape;274;p38"/>
          <p:cNvSpPr/>
          <p:nvPr/>
        </p:nvSpPr>
        <p:spPr>
          <a:xfrm>
            <a:off x="2324025" y="5104300"/>
            <a:ext cx="4633800" cy="11121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משוב</a:t>
            </a:r>
            <a:r>
              <a:rPr lang="en-US" sz="27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ביולוגי</a:t>
            </a:r>
            <a:r>
              <a:rPr lang="en-US" sz="27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הוא</a:t>
            </a:r>
            <a:r>
              <a:rPr lang="en-US" sz="27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אמצעי</a:t>
            </a:r>
            <a:r>
              <a:rPr lang="en-US" sz="27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לויסות</a:t>
            </a:r>
            <a:r>
              <a:rPr lang="en-US" sz="27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עצמי</a:t>
            </a:r>
            <a:r>
              <a:rPr lang="en-US" sz="27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יעיל</a:t>
            </a:r>
            <a:r>
              <a:rPr lang="en-US" sz="27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ביותר</a:t>
            </a:r>
            <a:endParaRPr sz="27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"/>
          <p:cNvSpPr txBox="1">
            <a:spLocks noGrp="1"/>
          </p:cNvSpPr>
          <p:nvPr>
            <p:ph type="title"/>
          </p:nvPr>
        </p:nvSpPr>
        <p:spPr>
          <a:xfrm>
            <a:off x="3493150" y="68375"/>
            <a:ext cx="84366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algn="r">
              <a:buClr>
                <a:srgbClr val="192A72"/>
              </a:buClr>
              <a:buSzPts val="3600"/>
            </a:pPr>
            <a:r>
              <a:rPr lang="en-US" sz="3200" dirty="0" err="1">
                <a:solidFill>
                  <a:srgbClr val="192A72"/>
                </a:solidFill>
              </a:rPr>
              <a:t>סוגי</a:t>
            </a:r>
            <a:r>
              <a:rPr lang="en-US" sz="3200" dirty="0">
                <a:solidFill>
                  <a:srgbClr val="192A72"/>
                </a:solidFill>
              </a:rPr>
              <a:t> </a:t>
            </a:r>
            <a:r>
              <a:rPr lang="en-US" sz="3200" dirty="0" err="1">
                <a:solidFill>
                  <a:srgbClr val="192A72"/>
                </a:solidFill>
              </a:rPr>
              <a:t>משוב</a:t>
            </a:r>
            <a:r>
              <a:rPr lang="en-US" sz="3200" dirty="0">
                <a:solidFill>
                  <a:srgbClr val="192A72"/>
                </a:solidFill>
              </a:rPr>
              <a:t> </a:t>
            </a:r>
            <a:r>
              <a:rPr lang="en-US" sz="3200" dirty="0" err="1">
                <a:solidFill>
                  <a:srgbClr val="192A72"/>
                </a:solidFill>
              </a:rPr>
              <a:t>ביולוגי</a:t>
            </a:r>
            <a:r>
              <a:rPr lang="en-US" sz="3200" dirty="0">
                <a:solidFill>
                  <a:srgbClr val="192A72"/>
                </a:solidFill>
              </a:rPr>
              <a:t> - </a:t>
            </a:r>
            <a:r>
              <a:rPr lang="en-US" sz="3200" dirty="0" err="1">
                <a:solidFill>
                  <a:srgbClr val="192A72"/>
                </a:solidFill>
              </a:rPr>
              <a:t>ביופידבק</a:t>
            </a:r>
            <a:endParaRPr dirty="0"/>
          </a:p>
        </p:txBody>
      </p:sp>
      <p:sp>
        <p:nvSpPr>
          <p:cNvPr id="280" name="Google Shape;280;p39"/>
          <p:cNvSpPr txBox="1">
            <a:spLocks noGrp="1"/>
          </p:cNvSpPr>
          <p:nvPr>
            <p:ph type="body" idx="2"/>
          </p:nvPr>
        </p:nvSpPr>
        <p:spPr>
          <a:xfrm>
            <a:off x="299100" y="1307500"/>
            <a:ext cx="10950300" cy="51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200000"/>
              </a:lnSpc>
              <a:buNone/>
            </a:pPr>
            <a:r>
              <a:rPr lang="he-IL" sz="2400" dirty="0">
                <a:solidFill>
                  <a:srgbClr val="192A72"/>
                </a:solidFill>
              </a:rPr>
              <a:t>א. משוב של פעילות חשמלית של השריר - </a:t>
            </a:r>
            <a:r>
              <a:rPr lang="en-US" sz="2400" dirty="0">
                <a:solidFill>
                  <a:srgbClr val="192A72"/>
                </a:solidFill>
              </a:rPr>
              <a:t>EMG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he-IL" sz="2400" dirty="0">
                <a:solidFill>
                  <a:srgbClr val="192A72"/>
                </a:solidFill>
              </a:rPr>
              <a:t>ב. משוב של פעילות (התנגדות) החשמלית של העור - </a:t>
            </a:r>
            <a:r>
              <a:rPr lang="en-US" sz="2400" dirty="0">
                <a:solidFill>
                  <a:srgbClr val="192A72"/>
                </a:solidFill>
              </a:rPr>
              <a:t>GSR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he-IL" sz="2400" dirty="0">
                <a:solidFill>
                  <a:srgbClr val="192A72"/>
                </a:solidFill>
              </a:rPr>
              <a:t>ג. משוב של טמפרטורת הגוף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he-IL" sz="2400" dirty="0">
                <a:solidFill>
                  <a:srgbClr val="192A72"/>
                </a:solidFill>
              </a:rPr>
              <a:t>ד. משוב של גלי המוח - </a:t>
            </a:r>
            <a:r>
              <a:rPr lang="en-US" sz="2400" dirty="0">
                <a:solidFill>
                  <a:srgbClr val="192A72"/>
                </a:solidFill>
              </a:rPr>
              <a:t>EEG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he-IL" sz="2400" dirty="0">
                <a:solidFill>
                  <a:srgbClr val="192A72"/>
                </a:solidFill>
              </a:rPr>
              <a:t>ה. משוב של מערכת הלב ריאה </a:t>
            </a:r>
          </a:p>
          <a:p>
            <a:pPr marL="72636" lvl="0" indent="0">
              <a:lnSpc>
                <a:spcPct val="200000"/>
              </a:lnSpc>
              <a:spcBef>
                <a:spcPts val="450"/>
              </a:spcBef>
              <a:buClr>
                <a:srgbClr val="192A72"/>
              </a:buClr>
              <a:buSzPts val="2800"/>
              <a:buNone/>
            </a:pPr>
            <a:endParaRPr lang="he-IL" sz="2400" dirty="0"/>
          </a:p>
          <a:p>
            <a:pPr marL="72636" lvl="0" indent="0">
              <a:lnSpc>
                <a:spcPct val="200000"/>
              </a:lnSpc>
              <a:spcBef>
                <a:spcPts val="450"/>
              </a:spcBef>
              <a:buClr>
                <a:srgbClr val="192A72"/>
              </a:buClr>
              <a:buSzPts val="2800"/>
              <a:buNone/>
            </a:pPr>
            <a:endParaRPr lang="he-IL" sz="2400" dirty="0"/>
          </a:p>
          <a:p>
            <a:pPr marL="72636" lvl="0" indent="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</a:pPr>
            <a:endParaRPr sz="2400" dirty="0"/>
          </a:p>
        </p:txBody>
      </p:sp>
      <p:pic>
        <p:nvPicPr>
          <p:cNvPr id="281" name="Google Shape;28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326" y="3073226"/>
            <a:ext cx="3880200" cy="258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0"/>
          <p:cNvSpPr txBox="1">
            <a:spLocks noGrp="1"/>
          </p:cNvSpPr>
          <p:nvPr>
            <p:ph type="title"/>
          </p:nvPr>
        </p:nvSpPr>
        <p:spPr>
          <a:xfrm>
            <a:off x="2549775" y="79900"/>
            <a:ext cx="96423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algn="r">
              <a:buClr>
                <a:srgbClr val="192A72"/>
              </a:buClr>
              <a:buSzPts val="3600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he-IL" sz="2800" dirty="0">
                <a:solidFill>
                  <a:srgbClr val="FF0000"/>
                </a:solidFill>
              </a:rPr>
              <a:t>4.</a:t>
            </a:r>
            <a:r>
              <a:rPr lang="en-US" sz="2800" dirty="0" err="1">
                <a:solidFill>
                  <a:srgbClr val="FF0000"/>
                </a:solidFill>
              </a:rPr>
              <a:t>גישת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חמשת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הצעדים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sz="2600" dirty="0">
              <a:solidFill>
                <a:srgbClr val="000000"/>
              </a:solidFill>
            </a:endParaRPr>
          </a:p>
        </p:txBody>
      </p:sp>
      <p:sp>
        <p:nvSpPr>
          <p:cNvPr id="287" name="Google Shape;287;p40"/>
          <p:cNvSpPr txBox="1">
            <a:spLocks noGrp="1"/>
          </p:cNvSpPr>
          <p:nvPr>
            <p:ph type="body" idx="2"/>
          </p:nvPr>
        </p:nvSpPr>
        <p:spPr>
          <a:xfrm>
            <a:off x="1183400" y="1012300"/>
            <a:ext cx="10251300" cy="58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buClr>
                <a:srgbClr val="000000"/>
              </a:buClr>
              <a:buSzPts val="700"/>
              <a:buNone/>
            </a:pPr>
            <a:r>
              <a:rPr lang="he-IL" sz="2800" dirty="0"/>
              <a:t>הגישה פותחה </a:t>
            </a:r>
            <a:r>
              <a:rPr lang="he-IL" sz="2800" dirty="0" err="1"/>
              <a:t>בוינגייט</a:t>
            </a:r>
            <a:r>
              <a:rPr lang="he-IL" sz="2800" dirty="0"/>
              <a:t> ומבוססת על שילוב של משוב ביולוגי, אימון אוטוגני וטכניקות הדמיה.</a:t>
            </a:r>
          </a:p>
          <a:p>
            <a:pPr marL="0" lvl="0" indent="0">
              <a:lnSpc>
                <a:spcPct val="150000"/>
              </a:lnSpc>
              <a:buClr>
                <a:srgbClr val="000000"/>
              </a:buClr>
              <a:buSzPts val="700"/>
              <a:buNone/>
            </a:pPr>
            <a:r>
              <a:rPr lang="he-IL" sz="2800" dirty="0"/>
              <a:t>מיושמת כיום בקרב ספורטאי צמרת של ישראל כהכנה מנטלית לקראת תחרויות ובמהלכן.</a:t>
            </a:r>
          </a:p>
          <a:p>
            <a:pPr marL="0" lvl="0" indent="0">
              <a:lnSpc>
                <a:spcPct val="150000"/>
              </a:lnSpc>
              <a:buClr>
                <a:srgbClr val="000000"/>
              </a:buClr>
              <a:buSzPts val="700"/>
              <a:buNone/>
            </a:pPr>
            <a:endParaRPr lang="he-IL" sz="2400" dirty="0"/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</a:pPr>
            <a:endParaRPr sz="2800" dirty="0"/>
          </a:p>
        </p:txBody>
      </p:sp>
      <p:pic>
        <p:nvPicPr>
          <p:cNvPr id="288" name="Google Shape;28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950" y="3302325"/>
            <a:ext cx="4724624" cy="315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"/>
          <p:cNvSpPr txBox="1">
            <a:spLocks noGrp="1"/>
          </p:cNvSpPr>
          <p:nvPr>
            <p:ph type="title"/>
          </p:nvPr>
        </p:nvSpPr>
        <p:spPr>
          <a:xfrm>
            <a:off x="3493150" y="0"/>
            <a:ext cx="8436600" cy="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en-US" sz="3600">
                <a:solidFill>
                  <a:srgbClr val="192A72"/>
                </a:solidFill>
              </a:rPr>
              <a:t>חמשת השלבים</a:t>
            </a:r>
            <a:endParaRPr/>
          </a:p>
        </p:txBody>
      </p:sp>
      <p:sp>
        <p:nvSpPr>
          <p:cNvPr id="294" name="Google Shape;294;p41"/>
          <p:cNvSpPr txBox="1">
            <a:spLocks noGrp="1"/>
          </p:cNvSpPr>
          <p:nvPr>
            <p:ph type="body" idx="2"/>
          </p:nvPr>
        </p:nvSpPr>
        <p:spPr>
          <a:xfrm>
            <a:off x="85550" y="841200"/>
            <a:ext cx="11844300" cy="6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200000"/>
              </a:lnSpc>
              <a:buNone/>
            </a:pPr>
            <a:r>
              <a:rPr lang="he-IL" sz="2800" dirty="0">
                <a:solidFill>
                  <a:srgbClr val="192A72"/>
                </a:solidFill>
              </a:rPr>
              <a:t>1- </a:t>
            </a:r>
            <a:r>
              <a:rPr lang="he-IL" sz="2800" dirty="0">
                <a:solidFill>
                  <a:srgbClr val="FF0000"/>
                </a:solidFill>
              </a:rPr>
              <a:t>שלב המבוא</a:t>
            </a:r>
            <a:r>
              <a:rPr lang="he-IL" sz="2800" dirty="0">
                <a:solidFill>
                  <a:srgbClr val="192A72"/>
                </a:solidFill>
              </a:rPr>
              <a:t>- הספורטאי לומד ומתרגל שיטות שונות </a:t>
            </a:r>
            <a:r>
              <a:rPr lang="he-IL" sz="2800" dirty="0" err="1">
                <a:solidFill>
                  <a:srgbClr val="192A72"/>
                </a:solidFill>
              </a:rPr>
              <a:t>לויסות</a:t>
            </a:r>
            <a:r>
              <a:rPr lang="he-IL" sz="2800" dirty="0">
                <a:solidFill>
                  <a:srgbClr val="192A72"/>
                </a:solidFill>
              </a:rPr>
              <a:t> עצמי.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he-IL" sz="2800" dirty="0">
                <a:solidFill>
                  <a:srgbClr val="192A72"/>
                </a:solidFill>
              </a:rPr>
              <a:t>2- </a:t>
            </a:r>
            <a:r>
              <a:rPr lang="he-IL" sz="2800" dirty="0">
                <a:solidFill>
                  <a:srgbClr val="FF0000"/>
                </a:solidFill>
              </a:rPr>
              <a:t>שלב הזיהוי</a:t>
            </a:r>
            <a:r>
              <a:rPr lang="he-IL" sz="2800" dirty="0">
                <a:solidFill>
                  <a:srgbClr val="192A72"/>
                </a:solidFill>
              </a:rPr>
              <a:t>- זיהוי וחיזוק התגובה היעילה ביותר במערכת המשוב הביולוגי.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he-IL" sz="2800" dirty="0">
                <a:solidFill>
                  <a:srgbClr val="192A72"/>
                </a:solidFill>
              </a:rPr>
              <a:t>3- </a:t>
            </a:r>
            <a:r>
              <a:rPr lang="he-IL" sz="2800" dirty="0">
                <a:solidFill>
                  <a:srgbClr val="FF0000"/>
                </a:solidFill>
              </a:rPr>
              <a:t>שלב הסימולציה</a:t>
            </a:r>
            <a:r>
              <a:rPr lang="he-IL" sz="2800" dirty="0">
                <a:solidFill>
                  <a:srgbClr val="192A72"/>
                </a:solidFill>
              </a:rPr>
              <a:t>- תרגול במעבדה סימולציות של תחרות באופן מנטלי.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he-IL" sz="2800" dirty="0">
                <a:solidFill>
                  <a:srgbClr val="192A72"/>
                </a:solidFill>
              </a:rPr>
              <a:t>4- </a:t>
            </a:r>
            <a:r>
              <a:rPr lang="he-IL" sz="2800" dirty="0">
                <a:solidFill>
                  <a:srgbClr val="FF0000"/>
                </a:solidFill>
              </a:rPr>
              <a:t>שלב הטרנספורמציה</a:t>
            </a:r>
            <a:r>
              <a:rPr lang="he-IL" sz="2800" dirty="0">
                <a:solidFill>
                  <a:srgbClr val="192A72"/>
                </a:solidFill>
              </a:rPr>
              <a:t>- יישום הידע הקודם ממעבדה לאימון בשטח.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he-IL" sz="2800" dirty="0">
                <a:solidFill>
                  <a:srgbClr val="192A72"/>
                </a:solidFill>
              </a:rPr>
              <a:t>5- </a:t>
            </a:r>
            <a:r>
              <a:rPr lang="he-IL" sz="2800" dirty="0">
                <a:solidFill>
                  <a:srgbClr val="FF0000"/>
                </a:solidFill>
              </a:rPr>
              <a:t>שלב המימוש</a:t>
            </a:r>
            <a:r>
              <a:rPr lang="he-IL" sz="2800" dirty="0">
                <a:solidFill>
                  <a:srgbClr val="192A72"/>
                </a:solidFill>
              </a:rPr>
              <a:t>- השגת ויסות אופטימלי בתחרות. </a:t>
            </a:r>
          </a:p>
          <a:p>
            <a:pPr marL="72636" lvl="0" indent="0">
              <a:lnSpc>
                <a:spcPct val="200000"/>
              </a:lnSpc>
              <a:spcBef>
                <a:spcPts val="450"/>
              </a:spcBef>
              <a:buClr>
                <a:srgbClr val="192A72"/>
              </a:buClr>
              <a:buSzPts val="2800"/>
              <a:buNone/>
            </a:pPr>
            <a:endParaRPr lang="he-IL" sz="2800" dirty="0"/>
          </a:p>
          <a:p>
            <a:pPr marL="72636" lvl="0" indent="0">
              <a:lnSpc>
                <a:spcPct val="200000"/>
              </a:lnSpc>
              <a:spcBef>
                <a:spcPts val="450"/>
              </a:spcBef>
              <a:buClr>
                <a:srgbClr val="192A72"/>
              </a:buClr>
              <a:buSzPts val="2800"/>
              <a:buNone/>
            </a:pPr>
            <a:endParaRPr lang="he-IL" sz="2800" dirty="0"/>
          </a:p>
          <a:p>
            <a:pPr marL="72636" lvl="0" indent="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</a:pPr>
            <a:endParaRPr sz="2800" dirty="0"/>
          </a:p>
        </p:txBody>
      </p:sp>
      <p:pic>
        <p:nvPicPr>
          <p:cNvPr id="295" name="Google Shape;29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200" y="4163100"/>
            <a:ext cx="3818291" cy="25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 txBox="1">
            <a:spLocks noGrp="1"/>
          </p:cNvSpPr>
          <p:nvPr>
            <p:ph type="title"/>
          </p:nvPr>
        </p:nvSpPr>
        <p:spPr>
          <a:xfrm>
            <a:off x="4876175" y="79900"/>
            <a:ext cx="7228800" cy="11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he-IL" sz="3800" dirty="0">
                <a:solidFill>
                  <a:srgbClr val="FF0000"/>
                </a:solidFill>
              </a:rPr>
              <a:t>  5. אימון אוטוגני </a:t>
            </a:r>
            <a:r>
              <a:rPr lang="he-IL" sz="3100" dirty="0">
                <a:solidFill>
                  <a:srgbClr val="FF0000"/>
                </a:solidFill>
              </a:rPr>
              <a:t>אוטו=עצמי גני=יצירה</a:t>
            </a:r>
            <a:endParaRPr lang="he-IL" sz="1900" dirty="0">
              <a:solidFill>
                <a:srgbClr val="000000"/>
              </a:solidFill>
            </a:endParaRPr>
          </a:p>
        </p:txBody>
      </p:sp>
      <p:sp>
        <p:nvSpPr>
          <p:cNvPr id="301" name="Google Shape;301;p42"/>
          <p:cNvSpPr txBox="1">
            <a:spLocks noGrp="1"/>
          </p:cNvSpPr>
          <p:nvPr>
            <p:ph type="body" idx="2"/>
          </p:nvPr>
        </p:nvSpPr>
        <p:spPr>
          <a:xfrm>
            <a:off x="470500" y="1183300"/>
            <a:ext cx="11278200" cy="56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buClr>
                <a:srgbClr val="000000"/>
              </a:buClr>
              <a:buSzPts val="700"/>
              <a:buNone/>
            </a:pPr>
            <a:r>
              <a:rPr lang="he-IL" sz="2400" dirty="0"/>
              <a:t>האימון מלמד ליצור תחושה של כבדות וחמימות בכל הגוף שמלווה במצב פיזי ומנטאלי של רגיעה ושלמות גופנית.</a:t>
            </a:r>
          </a:p>
          <a:p>
            <a:pPr marL="0" lvl="0" indent="0">
              <a:lnSpc>
                <a:spcPct val="150000"/>
              </a:lnSpc>
              <a:buClr>
                <a:srgbClr val="000000"/>
              </a:buClr>
              <a:buSzPts val="700"/>
              <a:buNone/>
            </a:pPr>
            <a:r>
              <a:rPr lang="he-IL" sz="2400" dirty="0"/>
              <a:t>השיטה מבוססת על שלושה עקרונות פסיכולוגיים:</a:t>
            </a:r>
          </a:p>
          <a:p>
            <a:pPr lvl="0" indent="-406400">
              <a:lnSpc>
                <a:spcPct val="150000"/>
              </a:lnSpc>
              <a:buClr>
                <a:srgbClr val="000000"/>
              </a:buClr>
              <a:buSzPts val="2800"/>
              <a:buAutoNum type="arabicPeriod"/>
            </a:pPr>
            <a:r>
              <a:rPr lang="he-IL" sz="2400" dirty="0"/>
              <a:t>גירוי ותגובה- קשר בין גירוי מילולי לתגובה גופנית.</a:t>
            </a:r>
          </a:p>
          <a:p>
            <a:pPr lvl="0" indent="-406400">
              <a:lnSpc>
                <a:spcPct val="150000"/>
              </a:lnSpc>
              <a:buClr>
                <a:srgbClr val="000000"/>
              </a:buClr>
              <a:buSzPts val="2800"/>
              <a:buAutoNum type="arabicPeriod"/>
            </a:pPr>
            <a:r>
              <a:rPr lang="he-IL" sz="2400" dirty="0"/>
              <a:t>קשר בין הרפיה גופנית ונפשית.</a:t>
            </a:r>
          </a:p>
          <a:p>
            <a:pPr lvl="0" indent="-406400">
              <a:lnSpc>
                <a:spcPct val="150000"/>
              </a:lnSpc>
              <a:buClr>
                <a:srgbClr val="000000"/>
              </a:buClr>
              <a:buSzPts val="2800"/>
              <a:buAutoNum type="arabicPeriod"/>
            </a:pPr>
            <a:r>
              <a:rPr lang="he-IL" sz="2400" dirty="0"/>
              <a:t>הכללה- הרפיה עמוקה המושגת </a:t>
            </a:r>
            <a:r>
              <a:rPr lang="he-IL" sz="2400" dirty="0" err="1"/>
              <a:t>במע</a:t>
            </a:r>
            <a:r>
              <a:rPr lang="he-IL" sz="2400" dirty="0"/>
              <a:t>' אחת בגוף מתפשטת לחלקים נוספים.</a:t>
            </a:r>
          </a:p>
          <a:p>
            <a:pPr marL="0" lvl="0" indent="0">
              <a:lnSpc>
                <a:spcPct val="150000"/>
              </a:lnSpc>
              <a:buClr>
                <a:srgbClr val="000000"/>
              </a:buClr>
              <a:buSzPts val="700"/>
              <a:buNone/>
            </a:pPr>
            <a:endParaRPr lang="he-IL" sz="2400" dirty="0"/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</a:pPr>
            <a:endParaRPr sz="2400" dirty="0"/>
          </a:p>
        </p:txBody>
      </p:sp>
      <p:sp>
        <p:nvSpPr>
          <p:cNvPr id="302" name="Google Shape;302;p42"/>
          <p:cNvSpPr/>
          <p:nvPr/>
        </p:nvSpPr>
        <p:spPr>
          <a:xfrm>
            <a:off x="470500" y="4628271"/>
            <a:ext cx="3932688" cy="1987454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he-IL" sz="17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הנשימה שלי רגועה ואיטית</a:t>
            </a:r>
          </a:p>
          <a:p>
            <a:pPr lvl="0" algn="r" rtl="1"/>
            <a:r>
              <a:rPr lang="he-IL" sz="17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הדופק שלי שלו וסדיר</a:t>
            </a:r>
          </a:p>
          <a:p>
            <a:pPr lvl="0" algn="r" rtl="1"/>
            <a:r>
              <a:rPr lang="he-IL" sz="17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הידיים שלי כבדות וחמות</a:t>
            </a:r>
          </a:p>
          <a:p>
            <a:pPr lvl="0" algn="r" rtl="1"/>
            <a:r>
              <a:rPr lang="he-IL" sz="17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המצח שלי קריר</a:t>
            </a:r>
          </a:p>
          <a:p>
            <a:pPr lvl="0" algn="r" rtl="1"/>
            <a:r>
              <a:rPr lang="he-IL" sz="17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המחשבות שלי חולפות בשלווה וברגיעה</a:t>
            </a:r>
          </a:p>
          <a:p>
            <a:pPr lvl="0" algn="r" rtl="1"/>
            <a:r>
              <a:rPr lang="he-IL" sz="17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אני שליו ורגוע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4261325" y="494675"/>
            <a:ext cx="7489200" cy="11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en-US" sz="3800">
                <a:solidFill>
                  <a:srgbClr val="192A72"/>
                </a:solidFill>
              </a:rPr>
              <a:t>מה נלמד היום </a:t>
            </a:r>
            <a:endParaRPr sz="3500"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2"/>
          </p:nvPr>
        </p:nvSpPr>
        <p:spPr>
          <a:xfrm>
            <a:off x="224250" y="1595075"/>
            <a:ext cx="106368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9836" lvl="0" indent="-2889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300"/>
              <a:buChar char="•"/>
            </a:pPr>
            <a:r>
              <a:rPr lang="en-US" sz="3300">
                <a:solidFill>
                  <a:srgbClr val="192A72"/>
                </a:solidFill>
              </a:rPr>
              <a:t>מהי חרדה?</a:t>
            </a:r>
            <a:endParaRPr sz="3300">
              <a:solidFill>
                <a:srgbClr val="192A72"/>
              </a:solidFill>
            </a:endParaRPr>
          </a:p>
          <a:p>
            <a:pPr marL="329835" lvl="0" indent="-288949" algn="r" rtl="1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rgbClr val="FF0000"/>
              </a:buClr>
              <a:buSzPts val="3300"/>
              <a:buChar char="•"/>
            </a:pPr>
            <a:r>
              <a:rPr lang="en-US" sz="3300">
                <a:solidFill>
                  <a:srgbClr val="192A72"/>
                </a:solidFill>
              </a:rPr>
              <a:t>חרדה חשיבתית</a:t>
            </a:r>
            <a:endParaRPr sz="3300">
              <a:solidFill>
                <a:srgbClr val="192A72"/>
              </a:solidFill>
            </a:endParaRPr>
          </a:p>
          <a:p>
            <a:pPr marL="329835" lvl="0" indent="-288949" algn="r" rtl="1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rgbClr val="FF0000"/>
              </a:buClr>
              <a:buSzPts val="3300"/>
              <a:buChar char="•"/>
            </a:pPr>
            <a:r>
              <a:rPr lang="en-US" sz="3300">
                <a:solidFill>
                  <a:srgbClr val="192A72"/>
                </a:solidFill>
              </a:rPr>
              <a:t>דרכים לטיפול בלחץ - הקדמה</a:t>
            </a:r>
            <a:endParaRPr sz="3300">
              <a:solidFill>
                <a:srgbClr val="192A72"/>
              </a:solidFill>
            </a:endParaRPr>
          </a:p>
          <a:p>
            <a:pPr marL="329836" lvl="0" indent="-794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endParaRPr sz="2800">
              <a:solidFill>
                <a:srgbClr val="192A72"/>
              </a:solidFill>
            </a:endParaRPr>
          </a:p>
          <a:p>
            <a:pPr marL="457200" lvl="0" indent="0" algn="r" rtl="1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1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rgbClr val="192A72"/>
                </a:solidFill>
              </a:rPr>
              <a:t> </a:t>
            </a:r>
            <a:endParaRPr/>
          </a:p>
          <a:p>
            <a:pPr marL="457200" lvl="0" indent="0" algn="r" rtl="1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endParaRPr sz="2800">
              <a:solidFill>
                <a:srgbClr val="192A72"/>
              </a:solidFill>
            </a:endParaRPr>
          </a:p>
        </p:txBody>
      </p:sp>
      <p:pic>
        <p:nvPicPr>
          <p:cNvPr id="118" name="Google Shape;118;p16" descr="C:\Users\mpu8286\Downloads\anxiety-2019928_19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875" y="2070175"/>
            <a:ext cx="4079674" cy="271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3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algn="r">
              <a:buClr>
                <a:srgbClr val="192A72"/>
              </a:buClr>
              <a:buSzPts val="3600"/>
            </a:pPr>
            <a:r>
              <a:rPr lang="en-US" sz="3600" dirty="0">
                <a:solidFill>
                  <a:srgbClr val="FF0000"/>
                </a:solidFill>
              </a:rPr>
              <a:t>.6 </a:t>
            </a:r>
            <a:r>
              <a:rPr lang="en-US" sz="3600" dirty="0" err="1">
                <a:solidFill>
                  <a:srgbClr val="FF0000"/>
                </a:solidFill>
              </a:rPr>
              <a:t>אימון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מנטאלי</a:t>
            </a:r>
            <a:r>
              <a:rPr lang="he-IL" sz="3600" dirty="0">
                <a:solidFill>
                  <a:srgbClr val="FF0000"/>
                </a:solidFill>
              </a:rPr>
              <a:t> (</a:t>
            </a:r>
            <a:r>
              <a:rPr lang="en-US" sz="3600" dirty="0" err="1">
                <a:solidFill>
                  <a:srgbClr val="FF0000"/>
                </a:solidFill>
              </a:rPr>
              <a:t>הדמיה</a:t>
            </a:r>
            <a:r>
              <a:rPr lang="he-IL" sz="3600" dirty="0">
                <a:solidFill>
                  <a:srgbClr val="FF0000"/>
                </a:solidFill>
              </a:rPr>
              <a:t>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08" name="Google Shape;308;p43"/>
          <p:cNvSpPr txBox="1">
            <a:spLocks noGrp="1"/>
          </p:cNvSpPr>
          <p:nvPr>
            <p:ph type="body" idx="2"/>
          </p:nvPr>
        </p:nvSpPr>
        <p:spPr>
          <a:xfrm>
            <a:off x="1525575" y="1026550"/>
            <a:ext cx="10337100" cy="58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9836" lvl="0" indent="-79400">
              <a:lnSpc>
                <a:spcPct val="200000"/>
              </a:lnSpc>
              <a:buClr>
                <a:srgbClr val="192A72"/>
              </a:buClr>
              <a:buSzPts val="2800"/>
              <a:buNone/>
            </a:pPr>
            <a:r>
              <a:rPr lang="he-IL" sz="2400" dirty="0"/>
              <a:t>הספורטאי מדמיין את עצמו בזמן ביצוע של פעולה ספורטיבית מסוימת על פי הצורך.</a:t>
            </a:r>
          </a:p>
          <a:p>
            <a:pPr marL="329836" lvl="0" indent="-79400">
              <a:lnSpc>
                <a:spcPct val="200000"/>
              </a:lnSpc>
              <a:buClr>
                <a:srgbClr val="192A72"/>
              </a:buClr>
              <a:buSzPts val="2800"/>
              <a:buNone/>
            </a:pPr>
            <a:r>
              <a:rPr lang="he-IL" sz="2400" dirty="0"/>
              <a:t>ניתן לדמיין בשתי צורות:</a:t>
            </a:r>
          </a:p>
          <a:p>
            <a:pPr lvl="0" indent="-400050">
              <a:lnSpc>
                <a:spcPct val="200000"/>
              </a:lnSpc>
              <a:buSzPts val="2700"/>
              <a:buAutoNum type="arabicPeriod"/>
            </a:pPr>
            <a:r>
              <a:rPr lang="he-IL" sz="2400" dirty="0"/>
              <a:t>הספורטאי חש בדמיון כאילו הוא באמת מבצע את הפעולה.</a:t>
            </a:r>
          </a:p>
          <a:p>
            <a:pPr lvl="0" indent="-400050">
              <a:lnSpc>
                <a:spcPct val="200000"/>
              </a:lnSpc>
              <a:buSzPts val="2700"/>
              <a:buAutoNum type="arabicPeriod"/>
            </a:pPr>
            <a:r>
              <a:rPr lang="he-IL" sz="2400" dirty="0"/>
              <a:t>הספורטאי מעריך את עצמו בעת ביצוע הפעולה בעזרת וידאו.</a:t>
            </a:r>
          </a:p>
          <a:p>
            <a:pPr lvl="0" indent="0" algn="l">
              <a:lnSpc>
                <a:spcPct val="200000"/>
              </a:lnSpc>
              <a:buNone/>
            </a:pPr>
            <a:r>
              <a:rPr lang="he-IL" sz="2400" b="1" dirty="0"/>
              <a:t>אימון מנטאלי מסייע לספורטאי לשפר את המיומנות הטכנית וכהכנה להחלטות וביצועים במשחק או תחרות.</a:t>
            </a:r>
          </a:p>
          <a:p>
            <a:pPr lvl="0" indent="0">
              <a:lnSpc>
                <a:spcPct val="200000"/>
              </a:lnSpc>
              <a:buNone/>
            </a:pPr>
            <a:endParaRPr lang="he-IL" sz="2400" dirty="0"/>
          </a:p>
          <a:p>
            <a:pPr marL="45720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309" name="Google Shape;30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325" y="1718909"/>
            <a:ext cx="2189575" cy="306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4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algn="r">
              <a:buClr>
                <a:srgbClr val="192A72"/>
              </a:buClr>
              <a:buSzPts val="3600"/>
            </a:pPr>
            <a:r>
              <a:rPr lang="en-US" sz="3200" dirty="0">
                <a:solidFill>
                  <a:srgbClr val="FF0000"/>
                </a:solidFill>
              </a:rPr>
              <a:t>.7 </a:t>
            </a:r>
            <a:r>
              <a:rPr lang="en-US" sz="3200" dirty="0" err="1">
                <a:solidFill>
                  <a:srgbClr val="FF0000"/>
                </a:solidFill>
              </a:rPr>
              <a:t>חשיבה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חיובית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15" name="Google Shape;315;p44"/>
          <p:cNvSpPr txBox="1">
            <a:spLocks noGrp="1"/>
          </p:cNvSpPr>
          <p:nvPr>
            <p:ph type="body" idx="2"/>
          </p:nvPr>
        </p:nvSpPr>
        <p:spPr>
          <a:xfrm>
            <a:off x="384950" y="1026550"/>
            <a:ext cx="11477700" cy="58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9836" lvl="0" indent="-79400">
              <a:lnSpc>
                <a:spcPct val="200000"/>
              </a:lnSpc>
              <a:buClr>
                <a:srgbClr val="192A72"/>
              </a:buClr>
              <a:buSzPts val="2800"/>
              <a:buNone/>
            </a:pPr>
            <a:r>
              <a:rPr lang="he-IL" sz="2700" dirty="0"/>
              <a:t>האם ביצועים בתחרויות נשלטים ע"י מחשבות? באיזו מידה הן משפיעות?</a:t>
            </a:r>
          </a:p>
          <a:p>
            <a:pPr marL="329836" lvl="0" indent="-79400">
              <a:lnSpc>
                <a:spcPct val="200000"/>
              </a:lnSpc>
              <a:buClr>
                <a:srgbClr val="192A72"/>
              </a:buClr>
              <a:buSzPts val="2800"/>
              <a:buNone/>
            </a:pPr>
            <a:r>
              <a:rPr lang="he-IL" sz="2700" dirty="0"/>
              <a:t>המחשבות מהוות את החולייה המקשרת בין אירוע לבין תגובה הרגשית, המשפיעה על ההתנהגות החיצונית ועל הביצוע.</a:t>
            </a:r>
          </a:p>
          <a:p>
            <a:pPr marL="329836" lvl="0" indent="-79400">
              <a:lnSpc>
                <a:spcPct val="200000"/>
              </a:lnSpc>
              <a:buClr>
                <a:srgbClr val="192A72"/>
              </a:buClr>
              <a:buSzPts val="2800"/>
              <a:buNone/>
            </a:pPr>
            <a:r>
              <a:rPr lang="he-IL" sz="2700" dirty="0"/>
              <a:t>המחשבות בתחרות באות בשלוש צורות:</a:t>
            </a:r>
          </a:p>
          <a:p>
            <a:pPr marL="0" lvl="0" indent="0" algn="ctr">
              <a:buNone/>
            </a:pPr>
            <a:endParaRPr lang="he-IL" sz="2700" dirty="0"/>
          </a:p>
          <a:p>
            <a:pPr marL="0" lvl="0" indent="0">
              <a:lnSpc>
                <a:spcPct val="200000"/>
              </a:lnSpc>
              <a:buNone/>
            </a:pPr>
            <a:endParaRPr lang="he-IL" sz="2700" dirty="0"/>
          </a:p>
          <a:p>
            <a:pPr lvl="0" indent="0">
              <a:lnSpc>
                <a:spcPct val="200000"/>
              </a:lnSpc>
              <a:buNone/>
            </a:pPr>
            <a:endParaRPr lang="he-IL" sz="2700" dirty="0"/>
          </a:p>
          <a:p>
            <a:pPr marL="45720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</p:txBody>
      </p:sp>
      <p:sp>
        <p:nvSpPr>
          <p:cNvPr id="316" name="Google Shape;316;p44"/>
          <p:cNvSpPr/>
          <p:nvPr/>
        </p:nvSpPr>
        <p:spPr>
          <a:xfrm>
            <a:off x="3818978" y="4555925"/>
            <a:ext cx="2352600" cy="1753800"/>
          </a:xfrm>
          <a:prstGeom prst="ellipse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he-IL" sz="2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2.רגשות</a:t>
            </a:r>
          </a:p>
          <a:p>
            <a:pPr lvl="0" algn="ctr" rtl="1"/>
            <a:r>
              <a:rPr lang="he-IL" sz="2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נלווים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17" name="Google Shape;317;p44"/>
          <p:cNvSpPr/>
          <p:nvPr/>
        </p:nvSpPr>
        <p:spPr>
          <a:xfrm>
            <a:off x="928225" y="4555925"/>
            <a:ext cx="2352600" cy="1753800"/>
          </a:xfrm>
          <a:prstGeom prst="ellipse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he-IL" sz="2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3. דמיון -</a:t>
            </a:r>
          </a:p>
          <a:p>
            <a:pPr lvl="0" algn="ctr" rtl="1"/>
            <a:r>
              <a:rPr lang="he-IL" sz="2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תמונות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18" name="Google Shape;318;p44"/>
          <p:cNvSpPr/>
          <p:nvPr/>
        </p:nvSpPr>
        <p:spPr>
          <a:xfrm>
            <a:off x="6495425" y="4555925"/>
            <a:ext cx="2690778" cy="1753800"/>
          </a:xfrm>
          <a:prstGeom prst="ellipse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he-IL" sz="2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1.מחשבות</a:t>
            </a:r>
          </a:p>
          <a:p>
            <a:pPr lvl="0" algn="ctr" rtl="1"/>
            <a:r>
              <a:rPr lang="he-IL" sz="2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אוטומטיות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5"/>
          <p:cNvSpPr txBox="1">
            <a:spLocks noGrp="1"/>
          </p:cNvSpPr>
          <p:nvPr>
            <p:ph type="body" idx="2"/>
          </p:nvPr>
        </p:nvSpPr>
        <p:spPr>
          <a:xfrm>
            <a:off x="110550" y="641600"/>
            <a:ext cx="11823300" cy="62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75" lvl="1" indent="0">
              <a:lnSpc>
                <a:spcPct val="150000"/>
              </a:lnSpc>
              <a:buNone/>
            </a:pPr>
            <a:r>
              <a:rPr lang="he-IL" sz="2400" b="1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מחשבות אוטומטיות</a:t>
            </a:r>
            <a:r>
              <a:rPr lang="he-IL" sz="24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 יכולות ליצור רגשות הפוגמים באיכות הביצוע מתאפיינות בטעויות חשיבה. דוגמאות להמחשה:</a:t>
            </a:r>
          </a:p>
          <a:p>
            <a:pPr lvl="0" indent="-406400">
              <a:lnSpc>
                <a:spcPct val="150000"/>
              </a:lnSpc>
              <a:spcBef>
                <a:spcPts val="450"/>
              </a:spcBef>
              <a:buSzPts val="2800"/>
              <a:buFont typeface="Arial"/>
              <a:buAutoNum type="arabicPeriod"/>
            </a:pPr>
            <a:r>
              <a:rPr lang="he-IL" sz="2400" b="1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הכללת יתר</a:t>
            </a:r>
            <a:r>
              <a:rPr lang="he-IL" sz="24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- נטייה של ספורטאי להסיק מסקנה כוללנית שלילית על סמך אירוע בודד תוך התעלמות </a:t>
            </a:r>
            <a:r>
              <a:rPr lang="he-IL" sz="2400" dirty="0" err="1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מארועי</a:t>
            </a:r>
            <a:r>
              <a:rPr lang="he-IL" sz="24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 הצלחה. "אני תמיד נכשלת...אף פעם לא ילך לי"</a:t>
            </a:r>
          </a:p>
          <a:p>
            <a:pPr lvl="0" indent="-406400">
              <a:lnSpc>
                <a:spcPct val="150000"/>
              </a:lnSpc>
              <a:buSzPts val="2800"/>
              <a:buFont typeface="Arial"/>
              <a:buAutoNum type="arabicPeriod"/>
            </a:pPr>
            <a:r>
              <a:rPr lang="he-IL" sz="2400" b="1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חשיבה של שחור-לבן</a:t>
            </a:r>
            <a:r>
              <a:rPr lang="he-IL" sz="24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- </a:t>
            </a:r>
            <a:r>
              <a:rPr lang="he-IL" sz="2400" dirty="0" err="1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הכל</a:t>
            </a:r>
            <a:r>
              <a:rPr lang="he-IL" sz="24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 או לא כלום " אני אפס וכל האחרים </a:t>
            </a:r>
            <a:r>
              <a:rPr lang="he-IL" sz="2400" dirty="0" err="1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מצויינים</a:t>
            </a:r>
            <a:r>
              <a:rPr lang="he-IL" sz="24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"</a:t>
            </a:r>
          </a:p>
          <a:p>
            <a:pPr lvl="0" indent="-406400">
              <a:lnSpc>
                <a:spcPct val="150000"/>
              </a:lnSpc>
              <a:buSzPts val="2800"/>
              <a:buFont typeface="Arial"/>
              <a:buAutoNum type="arabicPeriod"/>
            </a:pPr>
            <a:r>
              <a:rPr lang="he-IL" sz="2400" b="1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זלזול בדברים חיובים</a:t>
            </a:r>
            <a:r>
              <a:rPr lang="he-IL" sz="24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- גם שקורה משהו חיובי מבטלים זאת ונצמדים להיבטים השליליים. לדוג' אחרי ניצחון "הייתי ממש חלש, מזל שהוא שיחק פחות טוב ממני, פעם הבאה אפסיד"</a:t>
            </a:r>
          </a:p>
          <a:p>
            <a:pPr marL="3175" lvl="1" indent="0">
              <a:lnSpc>
                <a:spcPct val="150000"/>
              </a:lnSpc>
              <a:buNone/>
            </a:pPr>
            <a:endParaRPr lang="he-IL" sz="1600" dirty="0"/>
          </a:p>
          <a:p>
            <a:pPr marL="3175" lvl="1" indent="0" algn="r" rtl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ts val="1800"/>
              <a:buFont typeface="Arial"/>
              <a:buNone/>
            </a:pPr>
            <a:endParaRPr sz="1600" dirty="0"/>
          </a:p>
        </p:txBody>
      </p:sp>
      <p:pic>
        <p:nvPicPr>
          <p:cNvPr id="324" name="Google Shape;32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1301" y="5187100"/>
            <a:ext cx="1240600" cy="160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6"/>
          <p:cNvSpPr txBox="1">
            <a:spLocks noGrp="1"/>
          </p:cNvSpPr>
          <p:nvPr>
            <p:ph type="body" idx="2"/>
          </p:nvPr>
        </p:nvSpPr>
        <p:spPr>
          <a:xfrm>
            <a:off x="270900" y="641600"/>
            <a:ext cx="11520300" cy="62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75" lvl="1" indent="0">
              <a:lnSpc>
                <a:spcPct val="150000"/>
              </a:lnSpc>
              <a:buNone/>
            </a:pPr>
            <a:r>
              <a:rPr lang="he-IL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מחשבות של ספורטאים משפיעות על פעולותיהם ועל רגשותיהם.</a:t>
            </a:r>
          </a:p>
          <a:p>
            <a:pPr marL="3175" lvl="1" indent="0">
              <a:lnSpc>
                <a:spcPct val="150000"/>
              </a:lnSpc>
              <a:buNone/>
            </a:pPr>
            <a:r>
              <a:rPr lang="he-IL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ביצועים מוצלחים ולא מוצלחים בתחרות נשלטים ע"י מחשבות.</a:t>
            </a:r>
          </a:p>
          <a:p>
            <a:pPr marL="3175" lvl="1" indent="0">
              <a:lnSpc>
                <a:spcPct val="150000"/>
              </a:lnSpc>
              <a:buNone/>
            </a:pPr>
            <a:r>
              <a:rPr lang="he-IL" sz="2800" b="1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בעת תחרות חייב ספורטאי </a:t>
            </a:r>
            <a:r>
              <a:rPr lang="he-IL" sz="2800" b="1" dirty="0" err="1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להמנע</a:t>
            </a:r>
            <a:r>
              <a:rPr lang="he-IL" sz="2800" b="1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 ככל האפשר ממחשבות שליליות.</a:t>
            </a:r>
          </a:p>
          <a:p>
            <a:pPr marL="3175" lvl="1" indent="0">
              <a:lnSpc>
                <a:spcPct val="150000"/>
              </a:lnSpc>
              <a:buNone/>
            </a:pPr>
            <a:r>
              <a:rPr lang="he-IL" sz="2800" b="1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חשוב שהספורטאי יהיה אופטימי ביחס לסיכוייו בתחרות ומחשבותיו יהיו חיוביות וממריצות.</a:t>
            </a:r>
          </a:p>
          <a:p>
            <a:pPr marL="3175" lvl="1" indent="0">
              <a:lnSpc>
                <a:spcPct val="150000"/>
              </a:lnSpc>
              <a:buNone/>
            </a:pPr>
            <a:r>
              <a:rPr lang="he-IL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שתי טכניקות "לסלק" מחשבות שליליות:</a:t>
            </a:r>
          </a:p>
          <a:p>
            <a:pPr marL="3175" lvl="1" indent="0">
              <a:lnSpc>
                <a:spcPct val="150000"/>
              </a:lnSpc>
              <a:buNone/>
            </a:pPr>
            <a:endParaRPr lang="he-IL" sz="2800" dirty="0"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0" lvl="0" indent="0">
              <a:lnSpc>
                <a:spcPct val="150000"/>
              </a:lnSpc>
              <a:spcBef>
                <a:spcPts val="450"/>
              </a:spcBef>
              <a:buNone/>
            </a:pPr>
            <a:endParaRPr lang="he-IL" sz="2800" dirty="0"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2800" dirty="0"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pic>
        <p:nvPicPr>
          <p:cNvPr id="330" name="Google Shape;33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425" y="933225"/>
            <a:ext cx="1267425" cy="164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6"/>
          <p:cNvSpPr/>
          <p:nvPr/>
        </p:nvSpPr>
        <p:spPr>
          <a:xfrm>
            <a:off x="5189850" y="4876175"/>
            <a:ext cx="3293400" cy="16425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8300" algn="ctr" rtl="1">
              <a:buSzPts val="2200"/>
              <a:buAutoNum type="arabicPeriod"/>
            </a:pPr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לחבר מחשבה שלילית למחשבה חיובית ונעימה</a:t>
            </a:r>
          </a:p>
          <a:p>
            <a:pPr marL="457200" lvl="0" algn="ctr" rtl="1"/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"גרוע" יתחבר ל"נפלא"</a:t>
            </a:r>
          </a:p>
          <a:p>
            <a:pPr marL="457200" lvl="0" indent="-368300" algn="ctr" rtl="1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endParaRPr sz="20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32" name="Google Shape;332;p46"/>
          <p:cNvSpPr/>
          <p:nvPr/>
        </p:nvSpPr>
        <p:spPr>
          <a:xfrm>
            <a:off x="1064925" y="4876175"/>
            <a:ext cx="3293400" cy="16425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2. להצמיד מחשבה שלילית לפעילות</a:t>
            </a: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 lvl="0" algn="ctr" rtl="1"/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סידור גידי המחבט תוך אמירה "אני טוב אני אצליח"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7"/>
          <p:cNvSpPr txBox="1">
            <a:spLocks noGrp="1"/>
          </p:cNvSpPr>
          <p:nvPr>
            <p:ph type="title"/>
          </p:nvPr>
        </p:nvSpPr>
        <p:spPr>
          <a:xfrm>
            <a:off x="2549775" y="213100"/>
            <a:ext cx="92985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algn="r">
              <a:buClr>
                <a:srgbClr val="192A72"/>
              </a:buClr>
              <a:buSzPts val="3600"/>
            </a:pPr>
            <a:r>
              <a:rPr lang="he-IL" sz="3200" dirty="0">
                <a:solidFill>
                  <a:srgbClr val="FF0000"/>
                </a:solidFill>
              </a:rPr>
              <a:t>8.</a:t>
            </a:r>
            <a:r>
              <a:rPr lang="en-US" sz="3200" dirty="0" err="1">
                <a:solidFill>
                  <a:srgbClr val="FF0000"/>
                </a:solidFill>
              </a:rPr>
              <a:t>היפנוזה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38" name="Google Shape;338;p47"/>
          <p:cNvSpPr txBox="1">
            <a:spLocks noGrp="1"/>
          </p:cNvSpPr>
          <p:nvPr>
            <p:ph type="body" idx="2"/>
          </p:nvPr>
        </p:nvSpPr>
        <p:spPr>
          <a:xfrm>
            <a:off x="343725" y="669950"/>
            <a:ext cx="11463300" cy="5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9836" lvl="0" indent="-79400">
              <a:lnSpc>
                <a:spcPct val="200000"/>
              </a:lnSpc>
              <a:buClr>
                <a:srgbClr val="192A72"/>
              </a:buClr>
              <a:buSzPts val="2800"/>
              <a:buNone/>
            </a:pPr>
            <a:r>
              <a:rPr lang="he-IL" sz="2700" dirty="0"/>
              <a:t>מצב תודעה שבאמצעותו אפשר להאיץ תהליכים </a:t>
            </a:r>
            <a:r>
              <a:rPr lang="he-IL" sz="2700" dirty="0" err="1"/>
              <a:t>מסויימים</a:t>
            </a:r>
            <a:r>
              <a:rPr lang="he-IL" sz="2700" dirty="0"/>
              <a:t>.</a:t>
            </a:r>
          </a:p>
          <a:p>
            <a:pPr marL="329836" lvl="0" indent="-79400">
              <a:lnSpc>
                <a:spcPct val="200000"/>
              </a:lnSpc>
              <a:buClr>
                <a:srgbClr val="192A72"/>
              </a:buClr>
              <a:buSzPts val="2800"/>
              <a:buNone/>
            </a:pPr>
            <a:r>
              <a:rPr lang="he-IL" sz="2700" dirty="0"/>
              <a:t>הדימוי להיפנוזה הוא מעין חלום בהקיץ או שקיעה במחשבות והרהור.</a:t>
            </a:r>
          </a:p>
          <a:p>
            <a:pPr marL="329836" lvl="0" indent="-79400">
              <a:lnSpc>
                <a:spcPct val="200000"/>
              </a:lnSpc>
              <a:buClr>
                <a:srgbClr val="192A72"/>
              </a:buClr>
              <a:buSzPts val="2800"/>
              <a:buNone/>
            </a:pPr>
            <a:r>
              <a:rPr lang="he-IL" sz="2700" dirty="0"/>
              <a:t>אך היפנוזה היא לא שינה ובדיקה של פעילות גלי מוח בהיפנוזה מראה על מצב של ערות וריכוז.</a:t>
            </a:r>
          </a:p>
          <a:p>
            <a:pPr marL="329836" lvl="0" indent="-79400">
              <a:lnSpc>
                <a:spcPct val="200000"/>
              </a:lnSpc>
              <a:buClr>
                <a:srgbClr val="192A72"/>
              </a:buClr>
              <a:buSzPts val="2800"/>
              <a:buNone/>
            </a:pPr>
            <a:r>
              <a:rPr lang="he-IL" sz="2700" dirty="0"/>
              <a:t>היפנוזה היא תופעה יומיומית מוכרת שבה הקשב מופנה למחשבות, דמיון והרהורים תוך התעלמות מהסביבה.</a:t>
            </a:r>
          </a:p>
          <a:p>
            <a:pPr marL="329836" lvl="0" indent="-79400" algn="ctr">
              <a:lnSpc>
                <a:spcPct val="200000"/>
              </a:lnSpc>
              <a:buClr>
                <a:srgbClr val="192A72"/>
              </a:buClr>
              <a:buSzPts val="2800"/>
              <a:buNone/>
            </a:pPr>
            <a:endParaRPr lang="he-IL" sz="2700" dirty="0"/>
          </a:p>
          <a:p>
            <a:pPr marL="0" lvl="0" indent="0">
              <a:lnSpc>
                <a:spcPct val="200000"/>
              </a:lnSpc>
              <a:buNone/>
            </a:pPr>
            <a:endParaRPr lang="he-IL" sz="2700" dirty="0"/>
          </a:p>
          <a:p>
            <a:pPr lvl="0" indent="0">
              <a:lnSpc>
                <a:spcPct val="200000"/>
              </a:lnSpc>
              <a:buNone/>
            </a:pPr>
            <a:endParaRPr lang="he-IL" sz="2700" dirty="0"/>
          </a:p>
          <a:p>
            <a:pPr marL="45720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</p:txBody>
      </p:sp>
      <p:sp>
        <p:nvSpPr>
          <p:cNvPr id="339" name="Google Shape;339;p47"/>
          <p:cNvSpPr/>
          <p:nvPr/>
        </p:nvSpPr>
        <p:spPr>
          <a:xfrm>
            <a:off x="499025" y="4825218"/>
            <a:ext cx="5161200" cy="1761932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he-IL" sz="29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תהליך ההיפנוזה כולל כניסה למצב רגיעה ע"י הרפיית שרירים </a:t>
            </a:r>
          </a:p>
          <a:p>
            <a:pPr lvl="0" algn="ctr" rtl="1"/>
            <a:r>
              <a:rPr lang="he-IL" sz="29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ודמיון מודרך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8"/>
          <p:cNvSpPr txBox="1">
            <a:spLocks noGrp="1"/>
          </p:cNvSpPr>
          <p:nvPr>
            <p:ph type="body" idx="2"/>
          </p:nvPr>
        </p:nvSpPr>
        <p:spPr>
          <a:xfrm>
            <a:off x="300050" y="331650"/>
            <a:ext cx="11512800" cy="6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200000"/>
              </a:lnSpc>
              <a:buNone/>
            </a:pPr>
            <a:r>
              <a:rPr lang="he-IL" sz="2700" b="1" dirty="0"/>
              <a:t>שימושים להיפנוזה:</a:t>
            </a:r>
          </a:p>
          <a:p>
            <a:pPr lvl="0" indent="-400050">
              <a:lnSpc>
                <a:spcPct val="200000"/>
              </a:lnSpc>
              <a:buSzPts val="2700"/>
              <a:buAutoNum type="arabicPeriod"/>
            </a:pPr>
            <a:r>
              <a:rPr lang="he-IL" sz="2700" dirty="0"/>
              <a:t>אוורור של רגשות הקשורים להתנסויות כושלות בעבר</a:t>
            </a:r>
          </a:p>
          <a:p>
            <a:pPr lvl="0" indent="-400050">
              <a:lnSpc>
                <a:spcPct val="200000"/>
              </a:lnSpc>
              <a:buSzPts val="2700"/>
              <a:buAutoNum type="arabicPeriod"/>
            </a:pPr>
            <a:r>
              <a:rPr lang="he-IL" sz="2700" dirty="0"/>
              <a:t>יכולת גבוהה יותר לווסת את רמת העוררות בתחרות</a:t>
            </a:r>
          </a:p>
          <a:p>
            <a:pPr lvl="0" indent="-400050">
              <a:lnSpc>
                <a:spcPct val="200000"/>
              </a:lnSpc>
              <a:buSzPts val="2700"/>
              <a:buAutoNum type="arabicPeriod"/>
            </a:pPr>
            <a:r>
              <a:rPr lang="he-IL" sz="2700" dirty="0"/>
              <a:t>זכירה טובה יותר המחזקת את הביטחון העצמי של אירועי עבר מוצלחים</a:t>
            </a:r>
          </a:p>
          <a:p>
            <a:pPr lvl="0" indent="-400050">
              <a:lnSpc>
                <a:spcPct val="200000"/>
              </a:lnSpc>
              <a:buSzPts val="2700"/>
              <a:buAutoNum type="arabicPeriod"/>
            </a:pPr>
            <a:r>
              <a:rPr lang="he-IL" sz="2700" dirty="0"/>
              <a:t>הקהיה של תחושת כאב</a:t>
            </a:r>
          </a:p>
          <a:p>
            <a:pPr lvl="0" indent="-400050">
              <a:lnSpc>
                <a:spcPct val="200000"/>
              </a:lnSpc>
              <a:buSzPts val="2700"/>
              <a:buAutoNum type="arabicPeriod"/>
            </a:pPr>
            <a:r>
              <a:rPr lang="he-IL" sz="2700" dirty="0"/>
              <a:t>הפניית הקשב לרמזי הסביבה </a:t>
            </a:r>
            <a:r>
              <a:rPr lang="he-IL" sz="2700" dirty="0" err="1"/>
              <a:t>הרלוונטים</a:t>
            </a:r>
            <a:r>
              <a:rPr lang="he-IL" sz="2700" dirty="0"/>
              <a:t> לביצוע</a:t>
            </a:r>
          </a:p>
          <a:p>
            <a:pPr marL="0" lvl="0" indent="0">
              <a:lnSpc>
                <a:spcPct val="200000"/>
              </a:lnSpc>
              <a:buNone/>
            </a:pPr>
            <a:endParaRPr lang="he-IL" sz="2700" dirty="0"/>
          </a:p>
          <a:p>
            <a:pPr lvl="0" indent="0">
              <a:lnSpc>
                <a:spcPct val="150000"/>
              </a:lnSpc>
              <a:spcBef>
                <a:spcPts val="450"/>
              </a:spcBef>
              <a:buNone/>
            </a:pPr>
            <a:endParaRPr lang="he-IL" sz="2800" dirty="0"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3175" lvl="1" indent="0">
              <a:lnSpc>
                <a:spcPct val="150000"/>
              </a:lnSpc>
              <a:buNone/>
            </a:pPr>
            <a:endParaRPr lang="he-IL" dirty="0"/>
          </a:p>
          <a:p>
            <a:pPr marL="3175" lvl="1" indent="0" algn="r" rtl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/>
          </a:p>
        </p:txBody>
      </p:sp>
      <p:pic>
        <p:nvPicPr>
          <p:cNvPr id="345" name="Google Shape;34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700" y="1088000"/>
            <a:ext cx="2384775" cy="15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8"/>
          <p:cNvSpPr/>
          <p:nvPr/>
        </p:nvSpPr>
        <p:spPr>
          <a:xfrm flipH="1">
            <a:off x="568475" y="5416900"/>
            <a:ext cx="2574300" cy="1263300"/>
          </a:xfrm>
          <a:prstGeom prst="homePlate">
            <a:avLst>
              <a:gd name="adj" fmla="val 50000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כלי</a:t>
            </a:r>
            <a:r>
              <a:rPr lang="en-US" sz="26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טיפולי</a:t>
            </a:r>
            <a:r>
              <a:rPr lang="en-US" sz="26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המונחה</a:t>
            </a:r>
            <a:r>
              <a:rPr lang="en-US" sz="26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ע"י</a:t>
            </a:r>
            <a:r>
              <a:rPr lang="en-US" sz="26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אנשי</a:t>
            </a:r>
            <a:r>
              <a:rPr lang="en-US" sz="26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מקצוע</a:t>
            </a:r>
            <a:endParaRPr sz="26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47" name="Google Shape;347;p48"/>
          <p:cNvSpPr/>
          <p:nvPr/>
        </p:nvSpPr>
        <p:spPr>
          <a:xfrm flipH="1">
            <a:off x="3960108" y="5247249"/>
            <a:ext cx="2574300" cy="1475993"/>
          </a:xfrm>
          <a:prstGeom prst="homePlate">
            <a:avLst>
              <a:gd name="adj" fmla="val 50000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rtl="1"/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כלי אישי לשיפור ביצועים בספורט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9"/>
          <p:cNvSpPr txBox="1">
            <a:spLocks noGrp="1"/>
          </p:cNvSpPr>
          <p:nvPr>
            <p:ph type="title"/>
          </p:nvPr>
        </p:nvSpPr>
        <p:spPr>
          <a:xfrm>
            <a:off x="3110075" y="252000"/>
            <a:ext cx="80967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477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en-US" sz="3800">
                <a:solidFill>
                  <a:srgbClr val="192A72"/>
                </a:solidFill>
              </a:rPr>
              <a:t>סיכום</a:t>
            </a:r>
            <a:endParaRPr sz="3500"/>
          </a:p>
        </p:txBody>
      </p:sp>
      <p:sp>
        <p:nvSpPr>
          <p:cNvPr id="353" name="Google Shape;353;p49"/>
          <p:cNvSpPr txBox="1">
            <a:spLocks noGrp="1"/>
          </p:cNvSpPr>
          <p:nvPr>
            <p:ph type="body" idx="2"/>
          </p:nvPr>
        </p:nvSpPr>
        <p:spPr>
          <a:xfrm>
            <a:off x="224250" y="1140625"/>
            <a:ext cx="11514300" cy="55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450"/>
              </a:spcBef>
              <a:buNone/>
            </a:pPr>
            <a:r>
              <a:rPr lang="he-IL" sz="2400" dirty="0"/>
              <a:t>מצבי לחץ הם חלק בלתי נפרד מספורט שמכניסים אותנו למתח ובמינון המתאים הם אינם דבר בעייתי או שלילי.</a:t>
            </a:r>
          </a:p>
          <a:p>
            <a:pPr marL="0" lvl="0" indent="0">
              <a:lnSpc>
                <a:spcPct val="150000"/>
              </a:lnSpc>
              <a:spcBef>
                <a:spcPts val="450"/>
              </a:spcBef>
              <a:buNone/>
            </a:pPr>
            <a:r>
              <a:rPr lang="he-IL" sz="2400" dirty="0"/>
              <a:t>היכולת להתמודד עם לחצים בזמן תחרות ברגעים מכריעים תעשה את ההבדל בין ניצחון להפסד.</a:t>
            </a:r>
          </a:p>
          <a:p>
            <a:pPr marL="0" lvl="0" indent="0">
              <a:lnSpc>
                <a:spcPct val="150000"/>
              </a:lnSpc>
              <a:spcBef>
                <a:spcPts val="450"/>
              </a:spcBef>
              <a:buNone/>
            </a:pPr>
            <a:r>
              <a:rPr lang="he-IL" sz="2400" dirty="0"/>
              <a:t>התמודדות עם לחצים תשפר את היכולת ואת העמידה בלחצים לעומת התעלמות, הכחשה ומצבי לחץ ממושכים יזיקו לכל מערכות הגוף והנפש.</a:t>
            </a:r>
          </a:p>
          <a:p>
            <a:pPr marL="0" lvl="0" indent="0" algn="ctr">
              <a:lnSpc>
                <a:spcPct val="150000"/>
              </a:lnSpc>
              <a:spcBef>
                <a:spcPts val="450"/>
              </a:spcBef>
              <a:buNone/>
            </a:pPr>
            <a:r>
              <a:rPr lang="he-IL" sz="2400" dirty="0">
                <a:solidFill>
                  <a:srgbClr val="FF0000"/>
                </a:solidFill>
              </a:rPr>
              <a:t>כדי להביא ספורטאי למצב מנטאלי מיטבי מומלץ להיעזר באחת או יותר מהטכניקות המתאימות לו.</a:t>
            </a:r>
          </a:p>
          <a:p>
            <a:pPr marL="0" lvl="0" indent="0">
              <a:lnSpc>
                <a:spcPct val="150000"/>
              </a:lnSpc>
              <a:spcBef>
                <a:spcPts val="450"/>
              </a:spcBef>
              <a:buNone/>
            </a:pPr>
            <a:endParaRPr lang="he-IL" sz="2400" dirty="0"/>
          </a:p>
          <a:p>
            <a:pPr marL="0" lvl="0" indent="0" algn="r" rtl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354" name="Google Shape;35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6975" y="98638"/>
            <a:ext cx="1372854" cy="10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0"/>
          <p:cNvSpPr txBox="1">
            <a:spLocks noGrp="1"/>
          </p:cNvSpPr>
          <p:nvPr>
            <p:ph type="title"/>
          </p:nvPr>
        </p:nvSpPr>
        <p:spPr>
          <a:xfrm>
            <a:off x="2549775" y="347025"/>
            <a:ext cx="96423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en-US" sz="3600">
                <a:solidFill>
                  <a:srgbClr val="192A72"/>
                </a:solidFill>
              </a:rPr>
              <a:t>מטלת סיכום</a:t>
            </a:r>
            <a:endParaRPr/>
          </a:p>
        </p:txBody>
      </p:sp>
      <p:sp>
        <p:nvSpPr>
          <p:cNvPr id="360" name="Google Shape;360;p50"/>
          <p:cNvSpPr txBox="1">
            <a:spLocks noGrp="1"/>
          </p:cNvSpPr>
          <p:nvPr>
            <p:ph type="body" idx="2"/>
          </p:nvPr>
        </p:nvSpPr>
        <p:spPr>
          <a:xfrm>
            <a:off x="689575" y="1189100"/>
            <a:ext cx="10613700" cy="54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0">
              <a:lnSpc>
                <a:spcPct val="200000"/>
              </a:lnSpc>
              <a:buNone/>
            </a:pPr>
            <a:r>
              <a:rPr lang="he-IL" sz="2400" b="1" dirty="0">
                <a:solidFill>
                  <a:srgbClr val="FF0000"/>
                </a:solidFill>
              </a:rPr>
              <a:t>1.</a:t>
            </a:r>
            <a:r>
              <a:rPr lang="he-IL" sz="2400" dirty="0">
                <a:solidFill>
                  <a:srgbClr val="192A72"/>
                </a:solidFill>
              </a:rPr>
              <a:t>מהי הרפיה? מה משותף לכל סוגי ההרפיות? ובמה הרפיה יעילה?</a:t>
            </a:r>
          </a:p>
          <a:p>
            <a:pPr lvl="0" indent="0">
              <a:lnSpc>
                <a:spcPct val="200000"/>
              </a:lnSpc>
              <a:buNone/>
            </a:pPr>
            <a:r>
              <a:rPr lang="he-IL" sz="2400" b="1" dirty="0">
                <a:solidFill>
                  <a:srgbClr val="FF0000"/>
                </a:solidFill>
              </a:rPr>
              <a:t>2. </a:t>
            </a:r>
            <a:r>
              <a:rPr lang="he-IL" sz="2400" dirty="0">
                <a:solidFill>
                  <a:srgbClr val="192A72"/>
                </a:solidFill>
              </a:rPr>
              <a:t>מהו משוב ביולוגי (ביופידבק)? רשום את חמשת סוגי המשוב הביולוגי.</a:t>
            </a:r>
          </a:p>
          <a:p>
            <a:pPr lvl="0" indent="0">
              <a:lnSpc>
                <a:spcPct val="200000"/>
              </a:lnSpc>
              <a:buNone/>
            </a:pPr>
            <a:r>
              <a:rPr lang="he-IL" sz="2400" b="1" dirty="0">
                <a:solidFill>
                  <a:srgbClr val="FF0000"/>
                </a:solidFill>
              </a:rPr>
              <a:t>3.</a:t>
            </a:r>
            <a:r>
              <a:rPr lang="he-IL" sz="2400" dirty="0">
                <a:solidFill>
                  <a:srgbClr val="192A72"/>
                </a:solidFill>
              </a:rPr>
              <a:t> הסבר את גישת חמשת הצעדים.</a:t>
            </a:r>
          </a:p>
          <a:p>
            <a:pPr lvl="0" indent="0">
              <a:lnSpc>
                <a:spcPct val="200000"/>
              </a:lnSpc>
              <a:buNone/>
            </a:pPr>
            <a:r>
              <a:rPr lang="he-IL" sz="2400" b="1" dirty="0">
                <a:solidFill>
                  <a:srgbClr val="FF0000"/>
                </a:solidFill>
              </a:rPr>
              <a:t>4.</a:t>
            </a:r>
            <a:r>
              <a:rPr lang="he-IL" sz="2400" dirty="0">
                <a:solidFill>
                  <a:srgbClr val="192A72"/>
                </a:solidFill>
              </a:rPr>
              <a:t> הסבר מהי היפנוזה? מהם השימושים להיפנוזה?</a:t>
            </a:r>
            <a:br>
              <a:rPr lang="he-IL" sz="2400" dirty="0">
                <a:solidFill>
                  <a:srgbClr val="192A72"/>
                </a:solidFill>
              </a:rPr>
            </a:br>
            <a:r>
              <a:rPr lang="he-IL" sz="2400" b="1" dirty="0">
                <a:solidFill>
                  <a:srgbClr val="FF0000"/>
                </a:solidFill>
              </a:rPr>
              <a:t>5.</a:t>
            </a:r>
            <a:r>
              <a:rPr lang="he-IL" sz="2400" dirty="0">
                <a:solidFill>
                  <a:srgbClr val="192A72"/>
                </a:solidFill>
              </a:rPr>
              <a:t> בחר את אחת השיטות לטיפול בלחץ המתאימה לך והסבר מדוע בחרת    בשיטה זאת. </a:t>
            </a:r>
            <a:endParaRPr lang="he-IL" sz="1400" dirty="0"/>
          </a:p>
          <a:p>
            <a:pPr marL="72637" lvl="0" indent="0">
              <a:lnSpc>
                <a:spcPct val="200000"/>
              </a:lnSpc>
              <a:buClr>
                <a:srgbClr val="192A72"/>
              </a:buClr>
              <a:buSzPts val="2800"/>
              <a:buNone/>
            </a:pPr>
            <a:endParaRPr lang="he-IL" sz="2800" dirty="0">
              <a:solidFill>
                <a:srgbClr val="192A72"/>
              </a:solidFill>
            </a:endParaRPr>
          </a:p>
          <a:p>
            <a:pPr marL="329837" lvl="0" indent="-79400">
              <a:lnSpc>
                <a:spcPct val="200000"/>
              </a:lnSpc>
              <a:buClr>
                <a:srgbClr val="192A72"/>
              </a:buClr>
              <a:buSzPts val="2800"/>
              <a:buNone/>
            </a:pPr>
            <a:endParaRPr lang="he-IL" sz="2400" dirty="0"/>
          </a:p>
          <a:p>
            <a:pPr marL="329837" lvl="0" indent="-79400">
              <a:lnSpc>
                <a:spcPct val="200000"/>
              </a:lnSpc>
              <a:spcBef>
                <a:spcPts val="450"/>
              </a:spcBef>
              <a:buClr>
                <a:srgbClr val="192A72"/>
              </a:buClr>
              <a:buSzPts val="2800"/>
              <a:buNone/>
            </a:pPr>
            <a:endParaRPr lang="he-IL" sz="2400" dirty="0"/>
          </a:p>
          <a:p>
            <a:pPr marL="329837" lvl="0" indent="-79400" algn="r" rtl="1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</a:pPr>
            <a:endParaRPr sz="2400" dirty="0"/>
          </a:p>
        </p:txBody>
      </p:sp>
      <p:pic>
        <p:nvPicPr>
          <p:cNvPr id="361" name="Google Shape;361;p50" descr="e:\Desktop\תמונות למצגת לחץ וחרדה\head-2379686_19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9875" y="4819775"/>
            <a:ext cx="1814626" cy="181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51"/>
          <p:cNvPicPr preferRelativeResize="0"/>
          <p:nvPr/>
        </p:nvPicPr>
        <p:blipFill rotWithShape="1">
          <a:blip r:embed="rId3">
            <a:alphaModFix/>
          </a:blip>
          <a:srcRect l="39172" r="34229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1"/>
          <p:cNvSpPr txBox="1"/>
          <p:nvPr/>
        </p:nvSpPr>
        <p:spPr>
          <a:xfrm>
            <a:off x="887486" y="3663537"/>
            <a:ext cx="1117441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5350" algn="r" rtl="1">
              <a:buSzPts val="2800"/>
            </a:pPr>
            <a:r>
              <a:rPr lang="he-IL" sz="2800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rights@education.gov.il</a:t>
            </a:r>
          </a:p>
          <a:p>
            <a:pPr marL="89535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8" name="Google Shape;368;p51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e-IL" sz="3200" b="1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נוהל שימוש ביצירות מוגנות בזכויות יוצרים ואיתור בעלי זכויות </a:t>
            </a:r>
            <a:endParaRPr lang="he-IL" sz="1400" b="0" i="0" u="none" strike="noStrike" cap="none" dirty="0">
              <a:solidFill>
                <a:srgbClr val="00000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1484415" y="261257"/>
            <a:ext cx="9844645" cy="321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Clr>
                <a:srgbClr val="192A72"/>
              </a:buClr>
              <a:buSzPts val="3600"/>
            </a:pPr>
            <a:r>
              <a:rPr lang="he-IL" sz="5400" dirty="0">
                <a:solidFill>
                  <a:srgbClr val="192A72"/>
                </a:solidFill>
              </a:rPr>
              <a:t>הגדרת חרדה -</a:t>
            </a:r>
            <a:br>
              <a:rPr lang="he-IL" sz="4400" dirty="0">
                <a:solidFill>
                  <a:srgbClr val="192A72"/>
                </a:solidFill>
              </a:rPr>
            </a:br>
            <a:r>
              <a:rPr lang="he-IL" sz="4000" dirty="0">
                <a:solidFill>
                  <a:srgbClr val="0070C0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חרדה היא תגובה למצב דחק אינו מוכר ובלתי מוגדר שעוצמתה גדולה בהרבה ממידת הסכנה האובייקטיבית (</a:t>
            </a:r>
            <a:r>
              <a:rPr lang="en-US" sz="4000" dirty="0">
                <a:solidFill>
                  <a:srgbClr val="0070C0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(</a:t>
            </a:r>
            <a:r>
              <a:rPr lang="en-US" sz="4000" dirty="0" err="1">
                <a:solidFill>
                  <a:srgbClr val="0070C0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Spielberer</a:t>
            </a:r>
            <a:r>
              <a:rPr lang="en-US" sz="4000" dirty="0">
                <a:solidFill>
                  <a:srgbClr val="0070C0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, 1972</a:t>
            </a:r>
            <a:br>
              <a:rPr lang="en-US" sz="4000" dirty="0">
                <a:solidFill>
                  <a:srgbClr val="0070C0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</a:b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2"/>
          </p:nvPr>
        </p:nvSpPr>
        <p:spPr>
          <a:xfrm>
            <a:off x="5605153" y="2980429"/>
            <a:ext cx="5973289" cy="251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buClr>
                <a:srgbClr val="000000"/>
              </a:buClr>
              <a:buSzPts val="700"/>
              <a:buNone/>
            </a:pPr>
            <a:r>
              <a:rPr lang="he-IL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כל ספורטאי מגיב באופן שונה.</a:t>
            </a:r>
            <a:endParaRPr lang="he-IL" dirty="0"/>
          </a:p>
          <a:p>
            <a:pPr marL="0" lvl="0" indent="0">
              <a:lnSpc>
                <a:spcPct val="150000"/>
              </a:lnSpc>
              <a:buClr>
                <a:srgbClr val="000000"/>
              </a:buClr>
              <a:buSzPts val="700"/>
              <a:buNone/>
            </a:pPr>
            <a:r>
              <a:rPr lang="he-IL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כאשר ספורטאי מרגיש שאין לו את היכולת להתמודד או לווסת את הלחץ הוא עלול לחוש חרדה. </a:t>
            </a:r>
            <a:endParaRPr lang="he-IL" b="1" dirty="0"/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</a:pPr>
            <a:endParaRPr b="1" dirty="0"/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146" y="3429000"/>
            <a:ext cx="4582750" cy="305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None/>
            </a:pPr>
            <a:r>
              <a:rPr lang="en-US" sz="4900"/>
              <a:t>תגובות לחרדה</a:t>
            </a:r>
            <a:endParaRPr sz="3400">
              <a:solidFill>
                <a:srgbClr val="FF0000"/>
              </a:solidFill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2"/>
          </p:nvPr>
        </p:nvSpPr>
        <p:spPr>
          <a:xfrm>
            <a:off x="224259" y="1340768"/>
            <a:ext cx="11244652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9837" lvl="0" indent="-794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</a:pPr>
            <a:endParaRPr/>
          </a:p>
        </p:txBody>
      </p:sp>
      <p:graphicFrame>
        <p:nvGraphicFramePr>
          <p:cNvPr id="132" name="Google Shape;132;p18"/>
          <p:cNvGraphicFramePr/>
          <p:nvPr>
            <p:extLst>
              <p:ext uri="{D42A27DB-BD31-4B8C-83A1-F6EECF244321}">
                <p14:modId xmlns:p14="http://schemas.microsoft.com/office/powerpoint/2010/main" val="2068315879"/>
              </p:ext>
            </p:extLst>
          </p:nvPr>
        </p:nvGraphicFramePr>
        <p:xfrm>
          <a:off x="274524" y="1426471"/>
          <a:ext cx="11517675" cy="4457800"/>
        </p:xfrm>
        <a:graphic>
          <a:graphicData uri="http://schemas.openxmlformats.org/drawingml/2006/table">
            <a:tbl>
              <a:tblPr firstRow="1" bandRow="1">
                <a:noFill/>
                <a:tableStyleId>{A7D5165C-2BFE-4C89-8549-B8DB4DDBB3CE}</a:tableStyleId>
              </a:tblPr>
              <a:tblGrid>
                <a:gridCol w="567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7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 err="1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חיובי</a:t>
                      </a:r>
                      <a:endParaRPr sz="28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 err="1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שלילי</a:t>
                      </a:r>
                      <a:endParaRPr sz="28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7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 err="1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מוטיבציה</a:t>
                      </a:r>
                      <a:r>
                        <a:rPr lang="en-US" sz="2800" u="none" strike="noStrike" cap="none" dirty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</a:t>
                      </a:r>
                      <a:r>
                        <a:rPr lang="en-US" sz="2800" u="none" strike="noStrike" cap="none" dirty="0" err="1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גבוהה</a:t>
                      </a:r>
                      <a:endParaRPr sz="2800" u="none" strike="noStrike" cap="none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 err="1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תחושת</a:t>
                      </a:r>
                      <a:r>
                        <a:rPr lang="en-US" sz="2800" u="none" strike="noStrike" cap="none" dirty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</a:t>
                      </a:r>
                      <a:r>
                        <a:rPr lang="en-US" sz="2800" u="none" strike="noStrike" cap="none" dirty="0" err="1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פחד</a:t>
                      </a:r>
                      <a:endParaRPr sz="2800" u="none" strike="noStrike" cap="none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7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 err="1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התרגשות</a:t>
                      </a:r>
                      <a:r>
                        <a:rPr lang="en-US" sz="2800" u="none" strike="noStrike" cap="none" dirty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</a:t>
                      </a:r>
                      <a:r>
                        <a:rPr lang="en-US" sz="2800" u="none" strike="noStrike" cap="none" dirty="0" err="1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חיובית</a:t>
                      </a:r>
                      <a:endParaRPr sz="2800" u="none" strike="noStrike" cap="none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 err="1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אדישות</a:t>
                      </a:r>
                      <a:endParaRPr sz="2800" u="none" strike="noStrike" cap="none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7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 err="1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דחף</a:t>
                      </a:r>
                      <a:r>
                        <a:rPr lang="en-US" sz="2800" u="none" strike="noStrike" cap="none" dirty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</a:t>
                      </a:r>
                      <a:r>
                        <a:rPr lang="en-US" sz="2800" u="none" strike="noStrike" cap="none" dirty="0" err="1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גבוה</a:t>
                      </a:r>
                      <a:endParaRPr sz="2800" u="none" strike="noStrike" cap="none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 err="1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הימנעות</a:t>
                      </a:r>
                      <a:endParaRPr sz="2800" u="none" strike="noStrike" cap="none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8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 dirty="0">
                        <a:solidFill>
                          <a:srgbClr val="002060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 err="1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לעיתים</a:t>
                      </a:r>
                      <a:r>
                        <a:rPr lang="en-US" sz="2800" u="none" strike="noStrike" cap="none" dirty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</a:t>
                      </a:r>
                      <a:r>
                        <a:rPr lang="en-US" sz="2800" u="none" strike="noStrike" cap="none" dirty="0" err="1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בריחה</a:t>
                      </a:r>
                      <a:r>
                        <a:rPr lang="en-US" sz="2800" u="none" strike="noStrike" cap="none" dirty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</a:t>
                      </a:r>
                      <a:r>
                        <a:rPr lang="en-US" sz="2800" u="none" strike="noStrike" cap="none" dirty="0" err="1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מהמצב</a:t>
                      </a:r>
                      <a:endParaRPr sz="2800" u="none" strike="noStrike" cap="none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3" name="Google Shape;133;p18" descr="C:\Users\mpu8286\Downloads\white-and-brown-wooden-tiles-3656855.jpg"/>
          <p:cNvPicPr preferRelativeResize="0"/>
          <p:nvPr/>
        </p:nvPicPr>
        <p:blipFill rotWithShape="1">
          <a:blip r:embed="rId3">
            <a:alphaModFix/>
          </a:blip>
          <a:srcRect l="8447" t="22951" r="10134" b="21805"/>
          <a:stretch/>
        </p:blipFill>
        <p:spPr>
          <a:xfrm>
            <a:off x="2612571" y="95001"/>
            <a:ext cx="2766952" cy="112815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/>
          <p:nvPr/>
        </p:nvSpPr>
        <p:spPr>
          <a:xfrm>
            <a:off x="629392" y="4821382"/>
            <a:ext cx="6175169" cy="1888176"/>
          </a:xfrm>
          <a:prstGeom prst="flowChartAlternateProcess">
            <a:avLst/>
          </a:prstGeom>
          <a:gradFill>
            <a:gsLst>
              <a:gs pos="0">
                <a:srgbClr val="FFED74"/>
              </a:gs>
              <a:gs pos="35000">
                <a:srgbClr val="FFF09F"/>
              </a:gs>
              <a:gs pos="100000">
                <a:srgbClr val="FFF9D6"/>
              </a:gs>
            </a:gsLst>
            <a:lin ang="16200000" scaled="0"/>
          </a:gradFill>
          <a:ln w="9525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החרדה מאופיינת ע"י הרגשה סובייקטיבית של מתח ודאגה התעוררות ופעילות של מערכת העצבים האוטונומית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4137000" y="603100"/>
            <a:ext cx="7583945" cy="11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3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en-US" sz="3600">
                <a:solidFill>
                  <a:srgbClr val="192A72"/>
                </a:solidFill>
              </a:rPr>
              <a:t>החרדה כרצף אירועים</a:t>
            </a:r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2"/>
          </p:nvPr>
        </p:nvSpPr>
        <p:spPr>
          <a:xfrm>
            <a:off x="486888" y="1674421"/>
            <a:ext cx="11400312" cy="4857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ts val="700"/>
            </a:pPr>
            <a:r>
              <a:rPr lang="he-IL" sz="2800" dirty="0" err="1"/>
              <a:t>ספילברגר</a:t>
            </a:r>
            <a:r>
              <a:rPr lang="he-IL" sz="2800" dirty="0"/>
              <a:t> מציג מודל המסביר את החרדה כרצף אירועים, הגוררים רצף תגובות</a:t>
            </a:r>
            <a:r>
              <a:rPr lang="he-IL" sz="2400" dirty="0">
                <a:solidFill>
                  <a:srgbClr val="000000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 .</a:t>
            </a:r>
            <a:r>
              <a:rPr lang="he-IL" sz="2800" dirty="0"/>
              <a:t>  </a:t>
            </a:r>
          </a:p>
          <a:p>
            <a:pPr lvl="0">
              <a:lnSpc>
                <a:spcPct val="150000"/>
              </a:lnSpc>
              <a:buSzPts val="700"/>
            </a:pPr>
            <a:r>
              <a:rPr lang="he-IL" sz="2800" dirty="0"/>
              <a:t>התגובה תופיע לאחר שהאדם ביצע הערכה קוגניטיבית ובחר דרך התמודדות כדי להפחית את מצב הדחק או להוביל אותו להתנהגות </a:t>
            </a:r>
            <a:r>
              <a:rPr lang="he-IL" sz="2800" dirty="0" err="1"/>
              <a:t>המנעותית</a:t>
            </a:r>
            <a:r>
              <a:rPr lang="he-IL" sz="2400" dirty="0">
                <a:solidFill>
                  <a:srgbClr val="000000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 .</a:t>
            </a:r>
            <a:endParaRPr lang="he-IL" sz="2800" dirty="0">
              <a:solidFill>
                <a:srgbClr val="192A72"/>
              </a:solidFill>
            </a:endParaRP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•"/>
            </a:pPr>
            <a:endParaRPr sz="2800" dirty="0">
              <a:solidFill>
                <a:srgbClr val="192A72"/>
              </a:solidFill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0432" y="4702835"/>
            <a:ext cx="2487612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2329144" y="190005"/>
            <a:ext cx="9724311" cy="119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4193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en-US" sz="4900"/>
              <a:t>שני ממדים לחרדה</a:t>
            </a:r>
            <a:endParaRPr sz="4900"/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2"/>
          </p:nvPr>
        </p:nvSpPr>
        <p:spPr>
          <a:xfrm>
            <a:off x="5949537" y="1353784"/>
            <a:ext cx="2967841" cy="67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687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None/>
            </a:pPr>
            <a:r>
              <a:rPr lang="en-US" sz="2500">
                <a:solidFill>
                  <a:srgbClr val="192A72"/>
                </a:solidFill>
              </a:rPr>
              <a:t>לפי ספילברגר</a:t>
            </a:r>
            <a:endParaRPr sz="2500">
              <a:solidFill>
                <a:srgbClr val="192A72"/>
              </a:solidFill>
            </a:endParaRPr>
          </a:p>
          <a:p>
            <a:pPr marL="91687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None/>
            </a:pPr>
            <a:endParaRPr sz="1500"/>
          </a:p>
          <a:p>
            <a:pPr marL="91687" lvl="0" indent="0" algn="r" rtl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rgbClr val="FF0000"/>
              </a:buClr>
              <a:buSzPts val="2500"/>
              <a:buNone/>
            </a:pPr>
            <a:endParaRPr sz="1500"/>
          </a:p>
        </p:txBody>
      </p:sp>
      <p:sp>
        <p:nvSpPr>
          <p:cNvPr id="148" name="Google Shape;148;p20"/>
          <p:cNvSpPr/>
          <p:nvPr/>
        </p:nvSpPr>
        <p:spPr>
          <a:xfrm>
            <a:off x="973777" y="2030679"/>
            <a:ext cx="4358244" cy="4393871"/>
          </a:xfrm>
          <a:prstGeom prst="irregularSeal1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 err="1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חרדה</a:t>
            </a:r>
            <a:r>
              <a:rPr lang="en-US" sz="4000" b="0" i="0" u="none" strike="noStrike" cap="none" dirty="0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מצבית</a:t>
            </a:r>
            <a:endParaRPr sz="40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6624452" y="2030678"/>
            <a:ext cx="4300846" cy="4303817"/>
          </a:xfrm>
          <a:prstGeom prst="irregularSeal1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 err="1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חרדה</a:t>
            </a:r>
            <a:r>
              <a:rPr lang="en-US" sz="4000" b="0" i="0" u="none" strike="noStrike" cap="none" dirty="0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lt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כתכונה</a:t>
            </a:r>
            <a:endParaRPr sz="40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2671950" y="128325"/>
            <a:ext cx="88233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en-US" sz="5500">
                <a:solidFill>
                  <a:srgbClr val="192A72"/>
                </a:solidFill>
              </a:rPr>
              <a:t>חרדה חשיבתית - קוגניטיבית</a:t>
            </a:r>
            <a:endParaRPr sz="5200"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2"/>
          </p:nvPr>
        </p:nvSpPr>
        <p:spPr>
          <a:xfrm>
            <a:off x="349175" y="1128150"/>
            <a:ext cx="11399100" cy="52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buSzPts val="700"/>
              <a:buNone/>
            </a:pPr>
            <a:r>
              <a:rPr lang="he-IL" sz="2400" dirty="0"/>
              <a:t>חרדה חשיבתית נגרמת על רקע ציפיות שליליות, ביחס לסיכוי ההצלחה או בשל הערכה עצמית שלילית, כלומר, חרדה חשיבתית היא </a:t>
            </a:r>
            <a:r>
              <a:rPr lang="he-IL" sz="2400" dirty="0">
                <a:solidFill>
                  <a:srgbClr val="FF0000"/>
                </a:solidFill>
              </a:rPr>
              <a:t>פחד מציפייה לכישלון</a:t>
            </a:r>
            <a:r>
              <a:rPr lang="he-IL" sz="2400" dirty="0"/>
              <a:t>.</a:t>
            </a:r>
          </a:p>
          <a:p>
            <a:pPr marL="329837" lvl="0" indent="-250850">
              <a:lnSpc>
                <a:spcPct val="150000"/>
              </a:lnSpc>
              <a:spcBef>
                <a:spcPts val="450"/>
              </a:spcBef>
              <a:buClr>
                <a:srgbClr val="FF0000"/>
              </a:buClr>
              <a:buSzPts val="2700"/>
              <a:buFont typeface="Varela Round"/>
              <a:buChar char="•"/>
            </a:pPr>
            <a:r>
              <a:rPr lang="he-IL" sz="2400" dirty="0"/>
              <a:t>רכיב נוסף בחרדה הוא</a:t>
            </a:r>
            <a:r>
              <a:rPr lang="he-IL" sz="2400" u="sng" dirty="0"/>
              <a:t> סומטי-גופני </a:t>
            </a:r>
            <a:r>
              <a:rPr lang="he-IL" sz="2400" dirty="0"/>
              <a:t>כלומר מושפע ישירות מהמערכת  האוטונומית.</a:t>
            </a:r>
            <a:endParaRPr lang="he-IL" sz="1600" dirty="0"/>
          </a:p>
          <a:p>
            <a:pPr marL="329837" lvl="0" indent="-250850">
              <a:lnSpc>
                <a:spcPct val="150000"/>
              </a:lnSpc>
              <a:spcBef>
                <a:spcPts val="450"/>
              </a:spcBef>
              <a:buClr>
                <a:srgbClr val="FF0000"/>
              </a:buClr>
              <a:buSzPts val="2700"/>
              <a:buFont typeface="Varela Round"/>
              <a:buChar char="•"/>
            </a:pPr>
            <a:r>
              <a:rPr lang="he-IL" sz="2400" dirty="0"/>
              <a:t>החרדה הגופנית ניתנת למדידה מדויקת יחסית על ידי הערכת לחץ דם וקצב הלב . חרדה גופנית אפשר לראות, חרדה חשיבתית פחות.</a:t>
            </a:r>
            <a:endParaRPr lang="he-IL" sz="1600" dirty="0"/>
          </a:p>
          <a:p>
            <a:pPr lvl="0" indent="0">
              <a:lnSpc>
                <a:spcPct val="200000"/>
              </a:lnSpc>
              <a:spcBef>
                <a:spcPts val="450"/>
              </a:spcBef>
              <a:buNone/>
            </a:pPr>
            <a:r>
              <a:rPr lang="he-IL" sz="2400" dirty="0"/>
              <a:t>                                                    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2400" dirty="0"/>
          </a:p>
        </p:txBody>
      </p:sp>
      <p:pic>
        <p:nvPicPr>
          <p:cNvPr id="156" name="Google Shape;156;p21" descr="E:\Downloads\ekg-2069872_128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774" y="4932675"/>
            <a:ext cx="1420451" cy="126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body" idx="2"/>
          </p:nvPr>
        </p:nvSpPr>
        <p:spPr>
          <a:xfrm>
            <a:off x="370700" y="240450"/>
            <a:ext cx="11049900" cy="6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" lvl="1" indent="0">
              <a:lnSpc>
                <a:spcPct val="150000"/>
              </a:lnSpc>
              <a:buNone/>
            </a:pPr>
            <a:r>
              <a:rPr lang="he-IL" sz="3600" b="1" dirty="0"/>
              <a:t>גישה רב ממדית</a:t>
            </a:r>
            <a:endParaRPr lang="he-IL" sz="3600" dirty="0"/>
          </a:p>
          <a:p>
            <a:pPr marL="0" lvl="0" indent="0">
              <a:lnSpc>
                <a:spcPct val="150000"/>
              </a:lnSpc>
              <a:buClr>
                <a:srgbClr val="000000"/>
              </a:buClr>
              <a:buSzPts val="750"/>
              <a:buNone/>
            </a:pPr>
            <a:r>
              <a:rPr lang="he-IL" sz="2800" dirty="0"/>
              <a:t>מרטנס (1995) הרחיב את מודל ה -</a:t>
            </a:r>
            <a:r>
              <a:rPr lang="en-US" sz="2800" dirty="0"/>
              <a:t>U  </a:t>
            </a:r>
            <a:r>
              <a:rPr lang="he-IL" sz="2800" dirty="0"/>
              <a:t> ההפוך ודיבר על גישה רב ממדית שבה בחן את הקשר בין </a:t>
            </a:r>
            <a:r>
              <a:rPr lang="he-IL" sz="2800" b="1" dirty="0"/>
              <a:t>חרדה קוגניטיבית לבין ביצוע</a:t>
            </a:r>
            <a:r>
              <a:rPr lang="he-IL" sz="2800" dirty="0"/>
              <a:t>, נוסף על חרדה גופנית סומטית.</a:t>
            </a:r>
            <a:endParaRPr lang="he-IL" sz="1600" dirty="0"/>
          </a:p>
          <a:p>
            <a:pPr marL="0" lvl="0" indent="0">
              <a:lnSpc>
                <a:spcPct val="150000"/>
              </a:lnSpc>
              <a:buClr>
                <a:srgbClr val="000000"/>
              </a:buClr>
              <a:buSzPts val="750"/>
              <a:buNone/>
            </a:pPr>
            <a:r>
              <a:rPr lang="he-IL" sz="2800" dirty="0"/>
              <a:t>מרטנס טוען שמודל ה </a:t>
            </a:r>
            <a:r>
              <a:rPr lang="en-US" sz="2800" dirty="0"/>
              <a:t>U - </a:t>
            </a:r>
            <a:r>
              <a:rPr lang="he-IL" sz="2800" dirty="0"/>
              <a:t>ההפוך הוא לא רק גופני אלא גם קוגניטיבי. </a:t>
            </a:r>
            <a:endParaRPr lang="he-IL" sz="1600" dirty="0"/>
          </a:p>
          <a:p>
            <a:pPr marL="0" lvl="0" indent="0">
              <a:lnSpc>
                <a:spcPct val="150000"/>
              </a:lnSpc>
              <a:buClr>
                <a:srgbClr val="000000"/>
              </a:buClr>
              <a:buSzPts val="750"/>
              <a:buNone/>
            </a:pPr>
            <a:r>
              <a:rPr lang="he-IL" sz="2800" b="1" dirty="0"/>
              <a:t>ככל שרמת החרדה הקוגניטיבית עולה רמת הביצוע יורדת,</a:t>
            </a:r>
            <a:endParaRPr lang="he-IL" sz="1600" dirty="0"/>
          </a:p>
          <a:p>
            <a:pPr marL="0" lvl="0" indent="0">
              <a:lnSpc>
                <a:spcPct val="150000"/>
              </a:lnSpc>
              <a:buClr>
                <a:srgbClr val="000000"/>
              </a:buClr>
              <a:buSzPts val="750"/>
              <a:buNone/>
            </a:pPr>
            <a:r>
              <a:rPr lang="he-IL" sz="2800" dirty="0"/>
              <a:t>ככל שהספורטאי יחשוב שהוא לא יצליח כך הוא יכשל בהישגים.</a:t>
            </a:r>
            <a:endParaRPr lang="he-IL" sz="1600" dirty="0"/>
          </a:p>
          <a:p>
            <a:pPr marL="0" lvl="0" indent="0">
              <a:lnSpc>
                <a:spcPct val="150000"/>
              </a:lnSpc>
              <a:buSzPts val="600"/>
              <a:buNone/>
            </a:pPr>
            <a:endParaRPr lang="he-IL" sz="2400" dirty="0">
              <a:latin typeface="Varela Round" panose="00000500000000000000" pitchFamily="2" charset="-79"/>
              <a:ea typeface="Cabin"/>
              <a:cs typeface="Varela Round" panose="00000500000000000000" pitchFamily="2" charset="-79"/>
              <a:sym typeface="Cabin"/>
            </a:endParaRPr>
          </a:p>
          <a:p>
            <a:pPr marL="4572" lvl="1" indent="0">
              <a:lnSpc>
                <a:spcPct val="150000"/>
              </a:lnSpc>
              <a:buNone/>
            </a:pPr>
            <a:endParaRPr lang="he-IL" sz="2800" dirty="0"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4572" lvl="1" indent="0">
              <a:lnSpc>
                <a:spcPct val="150000"/>
              </a:lnSpc>
              <a:buNone/>
            </a:pPr>
            <a:endParaRPr lang="he-IL" sz="2800" dirty="0"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4572" lvl="1" indent="0" algn="r" rtl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</a:pPr>
            <a:endParaRPr sz="2800" dirty="0"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pic>
        <p:nvPicPr>
          <p:cNvPr id="162" name="Google Shape;162;p22" descr="רב מימד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649" y="4638574"/>
            <a:ext cx="2054432" cy="2054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ערכת נושא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2044</Words>
  <Application>Microsoft Office PowerPoint</Application>
  <PresentationFormat>Widescreen</PresentationFormat>
  <Paragraphs>242</Paragraphs>
  <Slides>38</Slides>
  <Notes>38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Times New Roman</vt:lpstr>
      <vt:lpstr>Noto Sans Symbols</vt:lpstr>
      <vt:lpstr>Varela Round</vt:lpstr>
      <vt:lpstr>Calibri</vt:lpstr>
      <vt:lpstr>Default Design</vt:lpstr>
      <vt:lpstr>מערכת שידורים לאומית</vt:lpstr>
      <vt:lpstr>חינוך גופני  מקצוע מוגבר לבגרות 5 יח"ל  לחץ כאמצעי להצלחה</vt:lpstr>
      <vt:lpstr>מה נלמד היום </vt:lpstr>
      <vt:lpstr>הגדרת חרדה - חרדה היא תגובה למצב דחק אינו מוכר ובלתי מוגדר שעוצמתה גדולה בהרבה ממידת הסכנה האובייקטיבית ((Spielberer, 1972 </vt:lpstr>
      <vt:lpstr>תגובות לחרדה</vt:lpstr>
      <vt:lpstr>החרדה כרצף אירועים</vt:lpstr>
      <vt:lpstr>שני ממדים לחרדה</vt:lpstr>
      <vt:lpstr>חרדה חשיבתית - קוגניטיבית</vt:lpstr>
      <vt:lpstr>PowerPoint Presentation</vt:lpstr>
      <vt:lpstr>PowerPoint Presentation</vt:lpstr>
      <vt:lpstr>ספורטאים עם חרדה קוגניטיבית- יישום הגישה הרב ממדית</vt:lpstr>
      <vt:lpstr>מודל הרדי (הקטסטרופה) 1990</vt:lpstr>
      <vt:lpstr>PowerPoint Presentation</vt:lpstr>
      <vt:lpstr>חרדה כגורם חיובי</vt:lpstr>
      <vt:lpstr>PowerPoint Presentation</vt:lpstr>
      <vt:lpstr>דרכים לטיפול בלחץ</vt:lpstr>
      <vt:lpstr>דרכים לטיפול בהן נעסוק:</vt:lpstr>
      <vt:lpstr>שאלות חשיבה</vt:lpstr>
      <vt:lpstr>חינוך גופני  מקצוע מוגבר לבגרות 5 יח"ל  לחץ כאמצעי להצלחה</vt:lpstr>
      <vt:lpstr>מה נלמד היום </vt:lpstr>
      <vt:lpstr>1. הרפיה גופנית</vt:lpstr>
      <vt:lpstr>              שיטת הרפיה כיווץ שחרור -ג'קובסון</vt:lpstr>
      <vt:lpstr>2. הרפיה דמיונית חשיבתית</vt:lpstr>
      <vt:lpstr>PowerPoint Presentation</vt:lpstr>
      <vt:lpstr>3. משוב ביולוגי- ביופידבק</vt:lpstr>
      <vt:lpstr>סוגי משוב ביולוגי - ביופידבק</vt:lpstr>
      <vt:lpstr> 4.גישת חמשת הצעדים </vt:lpstr>
      <vt:lpstr>חמשת השלבים</vt:lpstr>
      <vt:lpstr>  5. אימון אוטוגני אוטו=עצמי גני=יצירה</vt:lpstr>
      <vt:lpstr>.6 אימון מנטאלי (הדמיה)</vt:lpstr>
      <vt:lpstr>.7 חשיבה חיובית</vt:lpstr>
      <vt:lpstr>PowerPoint Presentation</vt:lpstr>
      <vt:lpstr>PowerPoint Presentation</vt:lpstr>
      <vt:lpstr>8.היפנוזה</vt:lpstr>
      <vt:lpstr>PowerPoint Presentation</vt:lpstr>
      <vt:lpstr>סיכום</vt:lpstr>
      <vt:lpstr>מטלת סיכום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cp:lastModifiedBy>Anat</cp:lastModifiedBy>
  <cp:revision>6</cp:revision>
  <dcterms:modified xsi:type="dcterms:W3CDTF">2020-05-18T13:56:39Z</dcterms:modified>
</cp:coreProperties>
</file>