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3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4" r:id="rId18"/>
    <p:sldId id="271" r:id="rId19"/>
    <p:sldId id="272" r:id="rId20"/>
    <p:sldId id="276" r:id="rId21"/>
    <p:sldId id="259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ndara" panose="020E0502030303020204" pitchFamily="34" charset="0"/>
      <p:regular r:id="rId28"/>
      <p:bold r:id="rId29"/>
      <p:italic r:id="rId30"/>
      <p:boldItalic r:id="rId31"/>
    </p:embeddedFont>
    <p:embeddedFont>
      <p:font typeface="Varela Round" panose="00000500000000000000" pitchFamily="2" charset="-79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3" roundtripDataSignature="AMtx7mjtg3gtNdZ/aPyMRq5xetoR8rXT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92" y="67"/>
      </p:cViewPr>
      <p:guideLst>
        <p:guide orient="horz" pos="1536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r" rtl="1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r" rtl="1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r" rtl="1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77412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573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301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7710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383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16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431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616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537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684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419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626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394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108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494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25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564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78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85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240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813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99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1" y="2693991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951"/>
              <a:buFont typeface="Varela Round"/>
              <a:buNone/>
              <a:defRPr sz="495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8;p6"/>
          <p:cNvSpPr/>
          <p:nvPr/>
        </p:nvSpPr>
        <p:spPr>
          <a:xfrm>
            <a:off x="-1488811" y="6304088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9;p6"/>
          <p:cNvSpPr/>
          <p:nvPr/>
        </p:nvSpPr>
        <p:spPr>
          <a:xfrm>
            <a:off x="9986483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0;p6"/>
          <p:cNvSpPr/>
          <p:nvPr/>
        </p:nvSpPr>
        <p:spPr>
          <a:xfrm>
            <a:off x="8259471" y="6565100"/>
            <a:ext cx="4434215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" name="Google Shape;21;p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1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>
            <a:spLocks noGrp="1"/>
          </p:cNvSpPr>
          <p:nvPr>
            <p:ph type="pic" idx="2"/>
          </p:nvPr>
        </p:nvSpPr>
        <p:spPr>
          <a:xfrm>
            <a:off x="6444697" y="978203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ctrTitle"/>
          </p:nvPr>
        </p:nvSpPr>
        <p:spPr>
          <a:xfrm>
            <a:off x="1733911" y="186260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000"/>
              <a:buFont typeface="Varela Round"/>
              <a:buNone/>
              <a:defRPr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11186074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5"/>
          <p:cNvSpPr>
            <a:spLocks noGrp="1"/>
          </p:cNvSpPr>
          <p:nvPr>
            <p:ph type="pic" idx="3"/>
          </p:nvPr>
        </p:nvSpPr>
        <p:spPr>
          <a:xfrm>
            <a:off x="843276" y="978203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>
            <a:spLocks noGrp="1"/>
          </p:cNvSpPr>
          <p:nvPr>
            <p:ph type="pic" idx="2"/>
          </p:nvPr>
        </p:nvSpPr>
        <p:spPr>
          <a:xfrm>
            <a:off x="5513041" y="1030564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ctrTitle"/>
          </p:nvPr>
        </p:nvSpPr>
        <p:spPr>
          <a:xfrm>
            <a:off x="1733910" y="186260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000"/>
              <a:buFont typeface="Varela Round"/>
              <a:buNone/>
              <a:defRPr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11186074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6"/>
          <p:cNvSpPr>
            <a:spLocks noGrp="1"/>
          </p:cNvSpPr>
          <p:nvPr>
            <p:ph type="pic" idx="3"/>
          </p:nvPr>
        </p:nvSpPr>
        <p:spPr>
          <a:xfrm>
            <a:off x="1241441" y="1030562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>
            <a:spLocks noGrp="1"/>
          </p:cNvSpPr>
          <p:nvPr>
            <p:ph type="pic" idx="4"/>
          </p:nvPr>
        </p:nvSpPr>
        <p:spPr>
          <a:xfrm>
            <a:off x="1241441" y="3932962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ctrTitle"/>
          </p:nvPr>
        </p:nvSpPr>
        <p:spPr>
          <a:xfrm>
            <a:off x="1733910" y="186260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000"/>
              <a:buFont typeface="Varela Round"/>
              <a:buNone/>
              <a:defRPr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11186074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10171544" y="938560"/>
            <a:ext cx="2190883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7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>
            <a:spLocks noGrp="1"/>
          </p:cNvSpPr>
          <p:nvPr>
            <p:ph type="pic" idx="4"/>
          </p:nvPr>
        </p:nvSpPr>
        <p:spPr>
          <a:xfrm>
            <a:off x="4414861" y="1073695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>
            <a:spLocks noGrp="1"/>
          </p:cNvSpPr>
          <p:nvPr>
            <p:ph type="pic" idx="5"/>
          </p:nvPr>
        </p:nvSpPr>
        <p:spPr>
          <a:xfrm>
            <a:off x="4414861" y="3976095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/>
          <p:nvPr/>
        </p:nvSpPr>
        <p:spPr>
          <a:xfrm>
            <a:off x="212944" y="1396872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951"/>
              <a:buFont typeface="Varela Round"/>
              <a:buNone/>
              <a:defRPr sz="495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/>
          <p:nvPr/>
        </p:nvSpPr>
        <p:spPr>
          <a:xfrm>
            <a:off x="7329949" y="6155858"/>
            <a:ext cx="5333867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26;p7"/>
          <p:cNvSpPr/>
          <p:nvPr/>
        </p:nvSpPr>
        <p:spPr>
          <a:xfrm>
            <a:off x="9501144" y="5870970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Google Shape;27;p7"/>
          <p:cNvSpPr/>
          <p:nvPr/>
        </p:nvSpPr>
        <p:spPr>
          <a:xfrm>
            <a:off x="-501113" y="163632"/>
            <a:ext cx="1428111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1" y="3002331"/>
            <a:ext cx="12192000" cy="55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27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2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1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/>
          <p:nvPr/>
        </p:nvSpPr>
        <p:spPr>
          <a:xfrm>
            <a:off x="10059466" y="87234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  <a:defRPr sz="33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  <a:defRPr sz="21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515273" y="1725684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432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5" name="Google Shape;35;p8"/>
          <p:cNvSpPr/>
          <p:nvPr/>
        </p:nvSpPr>
        <p:spPr>
          <a:xfrm>
            <a:off x="9664805" y="5699024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8"/>
          <p:cNvSpPr/>
          <p:nvPr/>
        </p:nvSpPr>
        <p:spPr>
          <a:xfrm>
            <a:off x="-260562" y="181686"/>
            <a:ext cx="2598823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8"/>
          <p:cNvSpPr/>
          <p:nvPr/>
        </p:nvSpPr>
        <p:spPr>
          <a:xfrm>
            <a:off x="-488825" y="468418"/>
            <a:ext cx="2969303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" name="Google Shape;38;p8"/>
          <p:cNvSpPr/>
          <p:nvPr/>
        </p:nvSpPr>
        <p:spPr>
          <a:xfrm>
            <a:off x="9010093" y="6104089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בלבד">
  <p:cSld name="1_כותרת בלבד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  <a:defRPr sz="36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/>
          <p:nvPr/>
        </p:nvSpPr>
        <p:spPr>
          <a:xfrm>
            <a:off x="2" y="587820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" name="Google Shape;42;p9"/>
          <p:cNvSpPr/>
          <p:nvPr/>
        </p:nvSpPr>
        <p:spPr>
          <a:xfrm>
            <a:off x="8667717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" name="Google Shape;43;p9"/>
          <p:cNvSpPr/>
          <p:nvPr/>
        </p:nvSpPr>
        <p:spPr>
          <a:xfrm>
            <a:off x="2" y="6306751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1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1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1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1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1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1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1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9664805" y="5699024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" name="Google Shape;50;p11"/>
          <p:cNvSpPr/>
          <p:nvPr/>
        </p:nvSpPr>
        <p:spPr>
          <a:xfrm>
            <a:off x="-260562" y="181686"/>
            <a:ext cx="2598823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Google Shape;51;p11"/>
          <p:cNvSpPr/>
          <p:nvPr/>
        </p:nvSpPr>
        <p:spPr>
          <a:xfrm>
            <a:off x="-488825" y="468418"/>
            <a:ext cx="2969303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Google Shape;52;p11"/>
          <p:cNvSpPr/>
          <p:nvPr/>
        </p:nvSpPr>
        <p:spPr>
          <a:xfrm>
            <a:off x="9010093" y="6104089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ctrTitle"/>
          </p:nvPr>
        </p:nvSpPr>
        <p:spPr>
          <a:xfrm>
            <a:off x="234417" y="1312990"/>
            <a:ext cx="7910519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2"/>
          <p:cNvSpPr/>
          <p:nvPr/>
        </p:nvSpPr>
        <p:spPr>
          <a:xfrm>
            <a:off x="10082354" y="81724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2"/>
          <p:cNvSpPr/>
          <p:nvPr/>
        </p:nvSpPr>
        <p:spPr>
          <a:xfrm>
            <a:off x="-2155687" y="6347806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2A72"/>
              </a:buClr>
              <a:buSzPts val="3600"/>
              <a:buNone/>
              <a:defRPr sz="36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2" y="587820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8667717" y="66851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2" y="6306751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p13"/>
          <p:cNvSpPr>
            <a:spLocks noGrp="1"/>
          </p:cNvSpPr>
          <p:nvPr>
            <p:ph type="media" idx="2"/>
          </p:nvPr>
        </p:nvSpPr>
        <p:spPr>
          <a:xfrm>
            <a:off x="363416" y="639719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363418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Varela Round"/>
              <a:buNone/>
              <a:defRPr sz="1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>
            <a:spLocks noGrp="1"/>
          </p:cNvSpPr>
          <p:nvPr>
            <p:ph type="pic" idx="2"/>
          </p:nvPr>
        </p:nvSpPr>
        <p:spPr>
          <a:xfrm>
            <a:off x="161149" y="964353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1733910" y="186260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000"/>
              <a:buFont typeface="Varela Round"/>
              <a:buNone/>
              <a:defRPr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11186074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r" rtl="1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r" rtl="1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linkbc.ca/healthlinkbc-files/rabies-immune-globulin-and-vaccin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ho.int/topics/zoonoses/en/" TargetMode="External"/><Relationship Id="rId4" Type="http://schemas.openxmlformats.org/officeDocument/2006/relationships/hyperlink" Target="https://www.health.gov.il/Subjects/disease/Rabies/Pages/default.asp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x-none" sz="6600"/>
              <a:t>מערכת שידורים לאומית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he-IL" sz="3600" dirty="0">
                <a:solidFill>
                  <a:srgbClr val="192A72"/>
                </a:solidFill>
              </a:rPr>
              <a:t>סימני המחלה</a:t>
            </a:r>
            <a:endParaRPr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2"/>
          </p:nvPr>
        </p:nvSpPr>
        <p:spPr>
          <a:xfrm>
            <a:off x="193086" y="912312"/>
            <a:ext cx="9642231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9837" indent="-257200">
              <a:lnSpc>
                <a:spcPct val="200000"/>
              </a:lnSpc>
              <a:buClr>
                <a:srgbClr val="192A72"/>
              </a:buClr>
              <a:buSzPts val="2800"/>
            </a:pPr>
            <a:r>
              <a:rPr lang="he-IL" sz="2400" dirty="0">
                <a:latin typeface="Varela Round" panose="00000500000000000000" pitchFamily="2" charset="-79"/>
              </a:rPr>
              <a:t>המחלה מופיעה רק בשלב המוחי והמדביק.</a:t>
            </a:r>
          </a:p>
          <a:p>
            <a:pPr marL="342900" lvl="0">
              <a:spcBef>
                <a:spcPct val="20000"/>
              </a:spcBef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</a:pPr>
            <a:r>
              <a:rPr lang="he-IL" sz="2400" dirty="0">
                <a:latin typeface="Varela Round" panose="00000500000000000000" pitchFamily="2" charset="-79"/>
              </a:rPr>
              <a:t>שינויי התנהגות: גלי תוקפנות, עצבנות, חרדה ונשיכות וגלי דעיכה</a:t>
            </a:r>
          </a:p>
          <a:p>
            <a:pPr marL="759143" lvl="1" indent="-457200">
              <a:spcBef>
                <a:spcPct val="20000"/>
              </a:spcBef>
              <a:buClr>
                <a:srgbClr val="31B6FD"/>
              </a:buClr>
              <a:buSzPct val="100000"/>
              <a:buFont typeface="+mj-lt"/>
              <a:buAutoNum type="arabicPeriod"/>
            </a:pPr>
            <a:r>
              <a:rPr lang="he-IL" sz="2400" dirty="0">
                <a:latin typeface="Varela Round" panose="00000500000000000000" pitchFamily="2" charset="-79"/>
              </a:rPr>
              <a:t>ריור רב</a:t>
            </a:r>
          </a:p>
          <a:p>
            <a:pPr marL="759143" lvl="1" indent="-457200">
              <a:spcBef>
                <a:spcPct val="20000"/>
              </a:spcBef>
              <a:buClr>
                <a:srgbClr val="31B6FD"/>
              </a:buClr>
              <a:buSzPct val="100000"/>
              <a:buFont typeface="+mj-lt"/>
              <a:buAutoNum type="arabicPeriod"/>
            </a:pPr>
            <a:r>
              <a:rPr lang="he-IL" sz="2400" dirty="0">
                <a:latin typeface="Varela Round" panose="00000500000000000000" pitchFamily="2" charset="-79"/>
              </a:rPr>
              <a:t>פרכוסים ושתוקים</a:t>
            </a:r>
          </a:p>
          <a:p>
            <a:pPr marL="759143" lvl="1" indent="-457200">
              <a:spcBef>
                <a:spcPct val="20000"/>
              </a:spcBef>
              <a:buClr>
                <a:srgbClr val="31B6FD"/>
              </a:buClr>
              <a:buSzPct val="100000"/>
              <a:buFont typeface="+mj-lt"/>
              <a:buAutoNum type="arabicPeriod"/>
            </a:pPr>
            <a:r>
              <a:rPr lang="he-IL" sz="2400" dirty="0">
                <a:latin typeface="Varela Round" panose="00000500000000000000" pitchFamily="2" charset="-79"/>
              </a:rPr>
              <a:t>רגישות מוגזמת לרעש, כאב, אור ומים</a:t>
            </a:r>
          </a:p>
          <a:p>
            <a:pPr marL="759143" lvl="1" indent="-457200">
              <a:spcBef>
                <a:spcPct val="20000"/>
              </a:spcBef>
              <a:buClr>
                <a:srgbClr val="31B6FD"/>
              </a:buClr>
              <a:buSzPct val="100000"/>
              <a:buFont typeface="+mj-lt"/>
              <a:buAutoNum type="arabicPeriod"/>
            </a:pPr>
            <a:r>
              <a:rPr lang="he-IL" sz="2400" dirty="0">
                <a:latin typeface="Varela Round" panose="00000500000000000000" pitchFamily="2" charset="-79"/>
              </a:rPr>
              <a:t>אובדן יכולת הבליעה </a:t>
            </a:r>
          </a:p>
          <a:p>
            <a:pPr marL="759143" lvl="1" indent="-457200">
              <a:spcBef>
                <a:spcPct val="20000"/>
              </a:spcBef>
              <a:buClr>
                <a:srgbClr val="31B6FD"/>
              </a:buClr>
              <a:buSzPct val="100000"/>
              <a:buFont typeface="+mj-lt"/>
              <a:buAutoNum type="arabicPeriod"/>
            </a:pPr>
            <a:r>
              <a:rPr lang="he-IL" sz="2400" dirty="0">
                <a:latin typeface="Varela Round" panose="00000500000000000000" pitchFamily="2" charset="-79"/>
              </a:rPr>
              <a:t>כאבים קשים</a:t>
            </a:r>
            <a:endParaRPr sz="2400" dirty="0">
              <a:latin typeface="Varela Round" panose="00000500000000000000" pitchFamily="2" charset="-79"/>
            </a:endParaRPr>
          </a:p>
          <a:p>
            <a:pPr marL="329837" indent="-257200">
              <a:lnSpc>
                <a:spcPct val="200000"/>
              </a:lnSpc>
              <a:spcBef>
                <a:spcPts val="450"/>
              </a:spcBef>
              <a:buClr>
                <a:srgbClr val="192A72"/>
              </a:buClr>
              <a:buSzPts val="2800"/>
            </a:pPr>
            <a:r>
              <a:rPr lang="he-IL" sz="2400" dirty="0">
                <a:latin typeface="Varela Round" panose="00000500000000000000" pitchFamily="2" charset="-79"/>
              </a:rPr>
              <a:t>טיפול תומך באנשים חולים: הורדת הסבל עד המוות הבלתי נמנע</a:t>
            </a:r>
          </a:p>
          <a:p>
            <a:pPr marL="329837" lvl="0" indent="-25720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endParaRPr sz="2400" dirty="0">
              <a:latin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949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algn="r">
              <a:buClr>
                <a:srgbClr val="192A72"/>
              </a:buClr>
              <a:buSzPts val="3600"/>
            </a:pPr>
            <a:r>
              <a:rPr lang="he-IL" sz="3600" dirty="0">
                <a:solidFill>
                  <a:srgbClr val="0070C0"/>
                </a:solidFill>
              </a:rPr>
              <a:t>פריצת דרך? הרדמה ממושכת</a:t>
            </a:r>
            <a:endParaRPr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2"/>
          </p:nvPr>
        </p:nvSpPr>
        <p:spPr>
          <a:xfrm>
            <a:off x="380125" y="1039431"/>
            <a:ext cx="11060267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9837" lvl="0" indent="-2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he-IL" sz="2300" dirty="0">
                <a:solidFill>
                  <a:srgbClr val="192A72"/>
                </a:solidFill>
              </a:rPr>
              <a:t>נזק מועט, בגלל חוסר תגובה חיסונית של הווירוס ומהסיבה שהוא אינו עובר בדם.</a:t>
            </a:r>
            <a:endParaRPr sz="2300" dirty="0"/>
          </a:p>
          <a:p>
            <a:pPr marL="329837" lvl="0" indent="-25720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he-IL" sz="2300" dirty="0">
                <a:solidFill>
                  <a:srgbClr val="192A72"/>
                </a:solidFill>
              </a:rPr>
              <a:t>השערה נוספת, המוות נובע מרעב ועוויתות ממושכות ועודף פעילות של המח כנגד מחסור באנרגיה. </a:t>
            </a:r>
            <a:endParaRPr sz="2300" dirty="0"/>
          </a:p>
          <a:p>
            <a:pPr marL="329837" lvl="0" indent="-257200">
              <a:lnSpc>
                <a:spcPct val="200000"/>
              </a:lnSpc>
              <a:spcBef>
                <a:spcPts val="450"/>
              </a:spcBef>
              <a:buClr>
                <a:srgbClr val="192A72"/>
              </a:buClr>
              <a:buSzPts val="2800"/>
            </a:pPr>
            <a:r>
              <a:rPr lang="he-IL" sz="2300" dirty="0">
                <a:latin typeface="Candara"/>
              </a:rPr>
              <a:t>הועלתה האפשרות שאם יצליחו להרדים מטופלים לזמן ארוך הם יפתחו חיסון בתוך המוח מבלי לדלדל את כל מאגרי האנרגיה (פרוטוקול </a:t>
            </a:r>
            <a:r>
              <a:rPr lang="he-IL" sz="2300" dirty="0" err="1">
                <a:latin typeface="Candara"/>
              </a:rPr>
              <a:t>מילווקי</a:t>
            </a:r>
            <a:r>
              <a:rPr lang="he-IL" sz="2300" dirty="0">
                <a:latin typeface="Candara"/>
              </a:rPr>
              <a:t>)</a:t>
            </a:r>
            <a:endParaRPr sz="2300" dirty="0"/>
          </a:p>
        </p:txBody>
      </p:sp>
    </p:spTree>
    <p:extLst>
      <p:ext uri="{BB962C8B-B14F-4D97-AF65-F5344CB8AC3E}">
        <p14:creationId xmlns:p14="http://schemas.microsoft.com/office/powerpoint/2010/main" val="413857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algn="r">
              <a:buClr>
                <a:srgbClr val="192A72"/>
              </a:buClr>
              <a:buSzPts val="3600"/>
            </a:pPr>
            <a:r>
              <a:rPr lang="he-IL" sz="3600" dirty="0">
                <a:solidFill>
                  <a:srgbClr val="0070C0"/>
                </a:solidFill>
              </a:rPr>
              <a:t>פרוטוקול </a:t>
            </a:r>
            <a:r>
              <a:rPr lang="he-IL" sz="3600" dirty="0" err="1">
                <a:solidFill>
                  <a:srgbClr val="0070C0"/>
                </a:solidFill>
              </a:rPr>
              <a:t>מילווקי</a:t>
            </a:r>
            <a:endParaRPr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2"/>
          </p:nvPr>
        </p:nvSpPr>
        <p:spPr>
          <a:xfrm>
            <a:off x="245041" y="1122559"/>
            <a:ext cx="11184959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9837" lvl="0" indent="-2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he-IL" sz="2400" dirty="0">
                <a:solidFill>
                  <a:srgbClr val="192A72"/>
                </a:solidFill>
              </a:rPr>
              <a:t>הנערה ג'ינה גז בת ה15 ננשכה על ידי עטלף.</a:t>
            </a:r>
            <a:endParaRPr sz="2400" dirty="0"/>
          </a:p>
          <a:p>
            <a:pPr marL="329837" lvl="0" indent="-25720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he-IL" sz="2400" dirty="0">
                <a:solidFill>
                  <a:srgbClr val="192A72"/>
                </a:solidFill>
              </a:rPr>
              <a:t>מחקירת המקרה היא ננשכה 37 ימים לפני הגעתה לבית החולים.</a:t>
            </a:r>
            <a:endParaRPr sz="2400" dirty="0"/>
          </a:p>
          <a:p>
            <a:pPr marL="329837" lvl="0" indent="-257200">
              <a:lnSpc>
                <a:spcPct val="200000"/>
              </a:lnSpc>
              <a:spcBef>
                <a:spcPts val="450"/>
              </a:spcBef>
              <a:buClr>
                <a:srgbClr val="192A72"/>
              </a:buClr>
              <a:buSzPts val="2800"/>
            </a:pPr>
            <a:r>
              <a:rPr lang="he-IL" sz="2400" dirty="0">
                <a:latin typeface="Candara"/>
              </a:rPr>
              <a:t>ג'ינה הוכנסה לתרדמת למשך 31 ימים ונקבע כי אינה נושאת את הנגיף. </a:t>
            </a:r>
          </a:p>
          <a:p>
            <a:pPr marL="329837" lvl="0" indent="-257200">
              <a:lnSpc>
                <a:spcPct val="200000"/>
              </a:lnSpc>
              <a:spcBef>
                <a:spcPts val="450"/>
              </a:spcBef>
              <a:buClr>
                <a:srgbClr val="192A72"/>
              </a:buClr>
              <a:buSzPts val="2800"/>
            </a:pPr>
            <a:r>
              <a:rPr lang="he-IL" sz="2400" dirty="0">
                <a:latin typeface="Candara"/>
              </a:rPr>
              <a:t>אך סבלה מבעיות קוגניטיביות קשות ונזקקה לשיקום ארוך.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87955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algn="r">
              <a:buClr>
                <a:srgbClr val="192A72"/>
              </a:buClr>
              <a:buSzPts val="3600"/>
            </a:pPr>
            <a:r>
              <a:rPr lang="he-IL" sz="3600" dirty="0">
                <a:solidFill>
                  <a:srgbClr val="0070C0"/>
                </a:solidFill>
              </a:rPr>
              <a:t>גופיפי ההסגר ע"ש נגרי</a:t>
            </a:r>
            <a:endParaRPr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2"/>
          </p:nvPr>
        </p:nvSpPr>
        <p:spPr>
          <a:xfrm>
            <a:off x="224259" y="1080993"/>
            <a:ext cx="9642231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sz="2800" dirty="0"/>
              <a:t>משקע של חלבונים </a:t>
            </a:r>
            <a:r>
              <a:rPr lang="he-IL" sz="2800" dirty="0" err="1"/>
              <a:t>ריבוזומאליים</a:t>
            </a:r>
            <a:r>
              <a:rPr lang="he-IL" sz="2800" dirty="0"/>
              <a:t> של הווירוס</a:t>
            </a:r>
            <a:endParaRPr lang="en-US" sz="2800" dirty="0"/>
          </a:p>
        </p:txBody>
      </p:sp>
      <p:pic>
        <p:nvPicPr>
          <p:cNvPr id="4" name="Picture 2" descr="http://www.annalsofian.org/articles/2012/15/3/images/AnnIndianAcadNeurol_2012_15_3_221_99728_u1.jpg">
            <a:extLst>
              <a:ext uri="{FF2B5EF4-FFF2-40B4-BE49-F238E27FC236}">
                <a16:creationId xmlns:a16="http://schemas.microsoft.com/office/drawing/2014/main" id="{D9A19FE4-66B2-4753-B076-B371DA7BB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42" y="1765664"/>
            <a:ext cx="7089359" cy="34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9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he-IL" sz="3600" dirty="0">
                <a:solidFill>
                  <a:srgbClr val="192A72"/>
                </a:solidFill>
              </a:rPr>
              <a:t>מקרי כלבת בארץ  2019 </a:t>
            </a:r>
            <a:endParaRPr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2"/>
          </p:nvPr>
        </p:nvSpPr>
        <p:spPr>
          <a:xfrm>
            <a:off x="224259" y="933094"/>
            <a:ext cx="9642231" cy="5062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29837" lvl="0" indent="-257200">
              <a:lnSpc>
                <a:spcPct val="200000"/>
              </a:lnSpc>
              <a:buClr>
                <a:srgbClr val="192A72"/>
              </a:buClr>
              <a:buSzPts val="2800"/>
            </a:pPr>
            <a:r>
              <a:rPr lang="he-IL" sz="2800" b="1" dirty="0"/>
              <a:t>​​​​​​​​​​​​​​​​​​​​​​​​​​​​​על פי נתוני אתר אירועי הכלבת-משרד החקלאות ופיתוח הכפר</a:t>
            </a:r>
          </a:p>
          <a:p>
            <a:pPr marL="329837" lvl="0" indent="-257200">
              <a:lnSpc>
                <a:spcPct val="200000"/>
              </a:lnSpc>
              <a:buClr>
                <a:srgbClr val="192A72"/>
              </a:buClr>
              <a:buSzPts val="2800"/>
            </a:pPr>
            <a:r>
              <a:rPr lang="he-IL" sz="2800" b="1" dirty="0"/>
              <a:t>אירועי כלבת לתקופה: 1.1.2019-31.12.2019  </a:t>
            </a:r>
            <a:endParaRPr dirty="0"/>
          </a:p>
          <a:p>
            <a:pPr marL="329837" lvl="0" indent="-25720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he-IL" sz="2800" dirty="0">
                <a:solidFill>
                  <a:srgbClr val="192A72"/>
                </a:solidFill>
              </a:rPr>
              <a:t>סה"כ 17- 10 כלבים, 7 תן.</a:t>
            </a:r>
            <a:endParaRPr dirty="0"/>
          </a:p>
          <a:p>
            <a:pPr marL="329837" lvl="0" indent="-257200">
              <a:lnSpc>
                <a:spcPct val="200000"/>
              </a:lnSpc>
              <a:spcBef>
                <a:spcPts val="450"/>
              </a:spcBef>
              <a:buClr>
                <a:srgbClr val="192A72"/>
              </a:buClr>
              <a:buSzPts val="2800"/>
            </a:pPr>
            <a:r>
              <a:rPr lang="he-IL" sz="2800" b="1" dirty="0"/>
              <a:t>​​​​​​​​אירועי כלבת לתקופה:</a:t>
            </a:r>
            <a:r>
              <a:rPr lang="he-IL" sz="2800" dirty="0"/>
              <a:t> 1.1.2018-12.12.2018</a:t>
            </a:r>
          </a:p>
          <a:p>
            <a:pPr marL="329837" lvl="0" indent="-257200">
              <a:lnSpc>
                <a:spcPct val="200000"/>
              </a:lnSpc>
              <a:spcBef>
                <a:spcPts val="450"/>
              </a:spcBef>
              <a:buClr>
                <a:srgbClr val="192A72"/>
              </a:buClr>
              <a:buSzPts val="2800"/>
            </a:pPr>
            <a:r>
              <a:rPr lang="he-IL" sz="2800" dirty="0"/>
              <a:t>סה"כ 61- 6 כלב, 7 בקר, 45 ​תן, 1 גירית,1 כבש, 1 סוס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0282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he-IL" sz="3600" dirty="0">
                <a:solidFill>
                  <a:srgbClr val="192A72"/>
                </a:solidFill>
              </a:rPr>
              <a:t>מניעת כלבת</a:t>
            </a:r>
            <a:endParaRPr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2"/>
          </p:nvPr>
        </p:nvSpPr>
        <p:spPr>
          <a:xfrm>
            <a:off x="-648577" y="933094"/>
            <a:ext cx="11849977" cy="5062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חיסון חיות הבית שיוצאות החוצה</a:t>
            </a:r>
          </a:p>
          <a:p>
            <a:pPr marL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חיסון אנשים ויונקים הבאים במגע עם חיות בעיקר משוטטות</a:t>
            </a:r>
          </a:p>
          <a:p>
            <a:pPr marL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חיסון אוכלוסיית הבר: יש שאלות של יעילות ועלות </a:t>
            </a:r>
          </a:p>
          <a:p>
            <a:pPr marL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סילוק חיות משוטטות הנעות בין מעגלי הבר והבית</a:t>
            </a:r>
          </a:p>
          <a:p>
            <a:pPr marL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הסגר וחיסון של החשודים במגע עם חולה: מעקב חצי שנה</a:t>
            </a:r>
          </a:p>
          <a:p>
            <a:pPr marL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הסגר של בע"ח נושכים ל-10 ימים: אם היו בשלב מעביר הם צפויים למות.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364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he-IL" sz="3600" dirty="0"/>
              <a:t>חיסון סביל- </a:t>
            </a:r>
            <a:r>
              <a:rPr lang="en-US" sz="3600" dirty="0"/>
              <a:t>passive immunity</a:t>
            </a:r>
            <a:endParaRPr sz="3600"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2"/>
          </p:nvPr>
        </p:nvSpPr>
        <p:spPr>
          <a:xfrm>
            <a:off x="245041" y="1184904"/>
            <a:ext cx="11527859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9837" lvl="0" indent="-257200">
              <a:lnSpc>
                <a:spcPct val="200000"/>
              </a:lnSpc>
              <a:buClr>
                <a:srgbClr val="192A72"/>
              </a:buClr>
              <a:buSzPts val="2800"/>
            </a:pPr>
            <a:r>
              <a:rPr lang="he-IL" sz="2400" dirty="0"/>
              <a:t>הזרקת נוגדנים מוכנים שנלקחו מאדם או מבעל חיים שחוסן כבר נגד אנטיגן מסוים.</a:t>
            </a:r>
            <a:endParaRPr sz="2400" dirty="0"/>
          </a:p>
          <a:p>
            <a:pPr marL="329837" lvl="0" indent="-257200">
              <a:lnSpc>
                <a:spcPct val="200000"/>
              </a:lnSpc>
              <a:spcBef>
                <a:spcPts val="450"/>
              </a:spcBef>
              <a:buClr>
                <a:srgbClr val="192A72"/>
              </a:buClr>
              <a:buSzPts val="2800"/>
            </a:pPr>
            <a:r>
              <a:rPr lang="he-IL" sz="2400" dirty="0"/>
              <a:t>חיסון סביל הוא קצר מועד, מכיוון שהנוגדנים מתפרקים בתוך פרק זמן קצר, ואין בגוף תאי זיכרון לאנטיגן.</a:t>
            </a:r>
            <a:endParaRPr sz="2400" dirty="0"/>
          </a:p>
          <a:p>
            <a:pPr marL="329837" lvl="0" indent="-257200">
              <a:lnSpc>
                <a:spcPct val="200000"/>
              </a:lnSpc>
              <a:spcBef>
                <a:spcPts val="450"/>
              </a:spcBef>
              <a:buClr>
                <a:srgbClr val="192A72"/>
              </a:buClr>
              <a:buSzPts val="2800"/>
            </a:pPr>
            <a:r>
              <a:rPr lang="he-IL" sz="2400" dirty="0"/>
              <a:t>חיסון כזה מושג גם על-ידי העברת חלב בוסר (</a:t>
            </a:r>
            <a:r>
              <a:rPr lang="he-IL" sz="2400" dirty="0" err="1"/>
              <a:t>קולוסטרום</a:t>
            </a:r>
            <a:r>
              <a:rPr lang="he-IL" sz="2400" dirty="0"/>
              <a:t>) מכיל נוגדנים מאם לתינוקה.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96141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he-IL" sz="3600" dirty="0">
                <a:solidFill>
                  <a:srgbClr val="192A72"/>
                </a:solidFill>
              </a:rPr>
              <a:t>חיסון סביל</a:t>
            </a:r>
            <a:endParaRPr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2"/>
          </p:nvPr>
        </p:nvSpPr>
        <p:spPr>
          <a:xfrm>
            <a:off x="224259" y="995440"/>
            <a:ext cx="9642231" cy="509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he-IL" sz="2400" dirty="0"/>
              <a:t>אינו יכול לעצור את התקדמות המחלה או לטפל בה אם נגיפי הכלבת הצליחו לחדור למערכת העצבים.</a:t>
            </a:r>
          </a:p>
          <a:p>
            <a:pPr marL="415537">
              <a:lnSpc>
                <a:spcPct val="150000"/>
              </a:lnSpc>
              <a:spcAft>
                <a:spcPts val="1200"/>
              </a:spcAft>
              <a:buClr>
                <a:srgbClr val="192A72"/>
              </a:buClr>
              <a:buSzPts val="2800"/>
            </a:pPr>
            <a:r>
              <a:rPr lang="he-IL" sz="2400" dirty="0"/>
              <a:t>אם אדם קיבל כבר בעבר חיסון נגד כלבת ויש לו רמה נאותה של נוגדנים אפשר להסתפק בהזרקת החיסון הפעיל בלבד.</a:t>
            </a:r>
            <a:endParaRPr sz="2400" dirty="0"/>
          </a:p>
          <a:p>
            <a:pPr marL="415537">
              <a:lnSpc>
                <a:spcPct val="150000"/>
              </a:lnSpc>
              <a:spcAft>
                <a:spcPts val="1200"/>
              </a:spcAft>
              <a:buClr>
                <a:srgbClr val="192A72"/>
              </a:buClr>
              <a:buSzPts val="2800"/>
            </a:pPr>
            <a:r>
              <a:rPr lang="he-IL" sz="2400" dirty="0"/>
              <a:t>הצוות הרפואי יקבע את מספר מנות החיסון הנדרש בהתאם למידת הסיכון ולחומרת הפציעה.</a:t>
            </a:r>
          </a:p>
          <a:p>
            <a:pPr marL="415537">
              <a:lnSpc>
                <a:spcPct val="200000"/>
              </a:lnSpc>
              <a:spcBef>
                <a:spcPts val="450"/>
              </a:spcBef>
              <a:spcAft>
                <a:spcPts val="1200"/>
              </a:spcAft>
              <a:buClr>
                <a:srgbClr val="192A72"/>
              </a:buClr>
              <a:buSzPts val="2800"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58163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he-IL" sz="3600" dirty="0">
                <a:solidFill>
                  <a:srgbClr val="192A72"/>
                </a:solidFill>
              </a:rPr>
              <a:t>חיסון פעיל- </a:t>
            </a:r>
            <a:r>
              <a:rPr lang="en-US" sz="3600" dirty="0">
                <a:solidFill>
                  <a:srgbClr val="192A72"/>
                </a:solidFill>
              </a:rPr>
              <a:t>active immunity</a:t>
            </a:r>
            <a:endParaRPr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2"/>
          </p:nvPr>
        </p:nvSpPr>
        <p:spPr>
          <a:xfrm>
            <a:off x="390514" y="1195295"/>
            <a:ext cx="9642231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29837" lvl="0" indent="-257200">
              <a:lnSpc>
                <a:spcPct val="200000"/>
              </a:lnSpc>
              <a:buClr>
                <a:srgbClr val="192A72"/>
              </a:buClr>
              <a:buSzPts val="2800"/>
            </a:pPr>
            <a:r>
              <a:rPr lang="he-IL" sz="2800" dirty="0"/>
              <a:t>בחיסון פעיל ניתן תרכיב חיסון שבו האנטיגן (מחולל המחלה)  מוחלש או מומת.</a:t>
            </a:r>
            <a:endParaRPr dirty="0"/>
          </a:p>
          <a:p>
            <a:pPr marL="329837" lvl="0" indent="-257200">
              <a:lnSpc>
                <a:spcPct val="200000"/>
              </a:lnSpc>
              <a:spcBef>
                <a:spcPts val="450"/>
              </a:spcBef>
              <a:buClr>
                <a:srgbClr val="192A72"/>
              </a:buClr>
              <a:buSzPts val="2800"/>
            </a:pPr>
            <a:r>
              <a:rPr lang="he-IL" sz="2800" dirty="0"/>
              <a:t>באופן זה </a:t>
            </a:r>
            <a:r>
              <a:rPr lang="he-IL" sz="2800" dirty="0" err="1"/>
              <a:t>הפתוגן</a:t>
            </a:r>
            <a:r>
              <a:rPr lang="he-IL" sz="2800" dirty="0"/>
              <a:t> אינו מחולל את המחלה אלא רק מפעיל את מערכת החיסון, ליצירת נוגדנים ותאים מחוסנים.</a:t>
            </a:r>
          </a:p>
          <a:p>
            <a:pPr marL="329837" indent="-257200">
              <a:lnSpc>
                <a:spcPct val="200000"/>
              </a:lnSpc>
              <a:spcBef>
                <a:spcPts val="450"/>
              </a:spcBef>
              <a:buClr>
                <a:srgbClr val="192A72"/>
              </a:buClr>
              <a:buSzPts val="2800"/>
            </a:pPr>
            <a:r>
              <a:rPr lang="he-IL" sz="2800" dirty="0">
                <a:latin typeface="arial" panose="020B0604020202020204" pitchFamily="34" charset="0"/>
              </a:rPr>
              <a:t>כאשר מערכת החיסון בגוף נחשפת לנגיף מוחלש באופן מלאכותי היא מסוגלת </a:t>
            </a:r>
            <a:r>
              <a:rPr lang="he-IL" sz="2800" b="1" dirty="0">
                <a:latin typeface="arial" panose="020B0604020202020204" pitchFamily="34" charset="0"/>
              </a:rPr>
              <a:t>לייצר נוגדנים </a:t>
            </a:r>
            <a:r>
              <a:rPr lang="he-IL" sz="2800" dirty="0">
                <a:latin typeface="arial" panose="020B0604020202020204" pitchFamily="34" charset="0"/>
              </a:rPr>
              <a:t>נגד הנגיף.</a:t>
            </a:r>
            <a:endParaRPr dirty="0"/>
          </a:p>
          <a:p>
            <a:pPr marL="72637" lvl="0" indent="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46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he-IL" sz="3600" dirty="0">
                <a:solidFill>
                  <a:srgbClr val="192A72"/>
                </a:solidFill>
              </a:rPr>
              <a:t>מטלה</a:t>
            </a:r>
            <a:endParaRPr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2"/>
          </p:nvPr>
        </p:nvSpPr>
        <p:spPr>
          <a:xfrm>
            <a:off x="224259" y="1340768"/>
            <a:ext cx="9642231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600" dirty="0"/>
              <a:t>כלב נשך אדם וגרם לחבלה, הכלב הוכנס לבידוד ומעקב כלבת למשך 10 ימים.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sz="2600" dirty="0"/>
              <a:t>    מהי הסיבה להכנסת הכלב לבידוד? </a:t>
            </a:r>
            <a:endParaRPr lang="en-US" sz="2600" dirty="0"/>
          </a:p>
          <a:p>
            <a:pPr>
              <a:lnSpc>
                <a:spcPct val="200000"/>
              </a:lnSpc>
            </a:pPr>
            <a:endParaRPr lang="he-IL" sz="2600" dirty="0"/>
          </a:p>
          <a:p>
            <a:pPr marL="329837" lvl="0" indent="-2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endParaRPr sz="2600" dirty="0"/>
          </a:p>
          <a:p>
            <a:pPr marL="72637" lvl="0" indent="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</a:pP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11637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>
            <a:spLocks noGrp="1"/>
          </p:cNvSpPr>
          <p:nvPr>
            <p:ph type="ctrTitle"/>
          </p:nvPr>
        </p:nvSpPr>
        <p:spPr>
          <a:xfrm>
            <a:off x="1" y="1547158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900"/>
              <a:buFont typeface="Varela Round"/>
              <a:buNone/>
            </a:pPr>
            <a:r>
              <a:rPr lang="he-IL" dirty="0"/>
              <a:t>מחלות</a:t>
            </a:r>
            <a:endParaRPr dirty="0"/>
          </a:p>
        </p:txBody>
      </p:sp>
      <p:sp>
        <p:nvSpPr>
          <p:cNvPr id="110" name="Google Shape;110;p2"/>
          <p:cNvSpPr txBox="1">
            <a:spLocks noGrp="1"/>
          </p:cNvSpPr>
          <p:nvPr>
            <p:ph type="subTitle" idx="1"/>
          </p:nvPr>
        </p:nvSpPr>
        <p:spPr>
          <a:xfrm>
            <a:off x="-1" y="2574843"/>
            <a:ext cx="12192000" cy="62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192A72"/>
              </a:buClr>
              <a:buSzPts val="2800"/>
              <a:buNone/>
            </a:pPr>
            <a:r>
              <a:rPr lang="he-IL" sz="3200" dirty="0">
                <a:solidFill>
                  <a:srgbClr val="192A72"/>
                </a:solidFill>
              </a:rPr>
              <a:t>מחלת כלבת ופקודת הכלבת</a:t>
            </a:r>
            <a:endParaRPr sz="3200" dirty="0"/>
          </a:p>
        </p:txBody>
      </p:sp>
      <p:sp>
        <p:nvSpPr>
          <p:cNvPr id="111" name="Google Shape;111;p2"/>
          <p:cNvSpPr txBox="1">
            <a:spLocks noGrp="1"/>
          </p:cNvSpPr>
          <p:nvPr>
            <p:ph type="body" idx="2"/>
          </p:nvPr>
        </p:nvSpPr>
        <p:spPr>
          <a:xfrm>
            <a:off x="0" y="3651584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x-none" dirty="0"/>
              <a:t>שם המורה: </a:t>
            </a:r>
            <a:r>
              <a:rPr lang="he-IL" dirty="0"/>
              <a:t>אריק </a:t>
            </a:r>
            <a:r>
              <a:rPr lang="he-IL" dirty="0" err="1"/>
              <a:t>פיבקו</a:t>
            </a:r>
            <a:endParaRPr dirty="0"/>
          </a:p>
        </p:txBody>
      </p:sp>
      <p:sp>
        <p:nvSpPr>
          <p:cNvPr id="6" name="Google Shape;110;p2">
            <a:extLst>
              <a:ext uri="{FF2B5EF4-FFF2-40B4-BE49-F238E27FC236}">
                <a16:creationId xmlns:a16="http://schemas.microsoft.com/office/drawing/2014/main" id="{0A9B05D8-FC01-4FE1-BD7F-353A4C26E549}"/>
              </a:ext>
            </a:extLst>
          </p:cNvPr>
          <p:cNvSpPr txBox="1">
            <a:spLocks/>
          </p:cNvSpPr>
          <p:nvPr/>
        </p:nvSpPr>
        <p:spPr>
          <a:xfrm>
            <a:off x="0" y="3143395"/>
            <a:ext cx="12192000" cy="62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7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Aft>
                <a:spcPts val="450"/>
              </a:spcAft>
              <a:buClr>
                <a:srgbClr val="192A72"/>
              </a:buClr>
            </a:pPr>
            <a:r>
              <a:rPr lang="he-IL" sz="3200" dirty="0">
                <a:solidFill>
                  <a:srgbClr val="192A72"/>
                </a:solidFill>
              </a:rPr>
              <a:t>חקלאות</a:t>
            </a:r>
            <a:endParaRPr lang="he-IL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he-IL" sz="3600" dirty="0">
                <a:solidFill>
                  <a:srgbClr val="192A72"/>
                </a:solidFill>
              </a:rPr>
              <a:t>מקורות</a:t>
            </a:r>
            <a:endParaRPr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2"/>
          </p:nvPr>
        </p:nvSpPr>
        <p:spPr>
          <a:xfrm>
            <a:off x="224259" y="1226467"/>
            <a:ext cx="11371996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sz="2400" dirty="0"/>
              <a:t>Government of B.C- British Columbia </a:t>
            </a:r>
          </a:p>
          <a:p>
            <a:r>
              <a:rPr lang="en-US" sz="2400" dirty="0">
                <a:hlinkClick r:id="rId3"/>
              </a:rPr>
              <a:t>https://www.healthlinkbc.ca/healthlinkbc-files/rabies-immune-globulin-and-vaccine</a:t>
            </a:r>
            <a:endParaRPr lang="he-IL" sz="2400" dirty="0"/>
          </a:p>
          <a:p>
            <a:endParaRPr lang="he-IL" sz="2400" dirty="0"/>
          </a:p>
          <a:p>
            <a:pPr marL="342900">
              <a:buFont typeface="Arial" panose="020B0604020202020204" pitchFamily="34" charset="0"/>
              <a:buChar char="•"/>
            </a:pPr>
            <a:r>
              <a:rPr lang="he-IL" sz="2400" dirty="0"/>
              <a:t>אתר משרד הבריאות בישראל</a:t>
            </a:r>
          </a:p>
          <a:p>
            <a:r>
              <a:rPr lang="en-US" sz="2400" dirty="0">
                <a:hlinkClick r:id="rId4"/>
              </a:rPr>
              <a:t>https://www.health.gov.il/Subjects/disease/Rabies/Pages/default.aspx</a:t>
            </a:r>
            <a:endParaRPr lang="he-IL" sz="2400" dirty="0"/>
          </a:p>
          <a:p>
            <a:endParaRPr lang="he-IL" sz="2400" dirty="0"/>
          </a:p>
          <a:p>
            <a:r>
              <a:rPr lang="en-US" sz="2400" dirty="0">
                <a:hlinkClick r:id="rId5"/>
              </a:rPr>
              <a:t>https://www.who.int/topics/zoonoses/en/</a:t>
            </a:r>
            <a:r>
              <a:rPr lang="he-IL" sz="2400" dirty="0"/>
              <a:t> - אתר </a:t>
            </a:r>
            <a:r>
              <a:rPr lang="en-US" sz="2400"/>
              <a:t>WHO</a:t>
            </a:r>
            <a:endParaRPr lang="he-IL" sz="2400" dirty="0"/>
          </a:p>
          <a:p>
            <a:endParaRPr lang="he-IL" sz="2400" dirty="0"/>
          </a:p>
          <a:p>
            <a:endParaRPr lang="en-US" sz="2400" dirty="0"/>
          </a:p>
          <a:p>
            <a:pPr marL="329837" lvl="0" indent="-2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endParaRPr sz="1600" dirty="0"/>
          </a:p>
          <a:p>
            <a:pPr marL="72637" lvl="0" indent="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35614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731623" y="3216728"/>
            <a:ext cx="1117441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 dirty="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נוהל 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x-none" sz="3600" dirty="0">
                <a:solidFill>
                  <a:srgbClr val="192A72"/>
                </a:solidFill>
              </a:rPr>
              <a:t>מה נלמד </a:t>
            </a:r>
            <a:r>
              <a:rPr lang="he-IL" sz="3600" dirty="0">
                <a:solidFill>
                  <a:srgbClr val="192A72"/>
                </a:solidFill>
              </a:rPr>
              <a:t>היום?</a:t>
            </a:r>
            <a:endParaRPr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2"/>
          </p:nvPr>
        </p:nvSpPr>
        <p:spPr>
          <a:xfrm>
            <a:off x="224259" y="1340768"/>
            <a:ext cx="9642231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9837" lvl="0" indent="-2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he-IL" sz="2800" dirty="0">
                <a:solidFill>
                  <a:srgbClr val="192A72"/>
                </a:solidFill>
              </a:rPr>
              <a:t>פקודת הכלבת</a:t>
            </a:r>
            <a:endParaRPr dirty="0"/>
          </a:p>
          <a:p>
            <a:pPr marL="329837" lvl="0" indent="-25720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he-IL" sz="2800" dirty="0">
                <a:solidFill>
                  <a:srgbClr val="192A72"/>
                </a:solidFill>
              </a:rPr>
              <a:t>מחלת הכלבת</a:t>
            </a:r>
            <a:endParaRPr dirty="0"/>
          </a:p>
          <a:p>
            <a:pPr marL="329837" lvl="0" indent="-25720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he-IL" sz="2800" dirty="0">
                <a:solidFill>
                  <a:srgbClr val="192A72"/>
                </a:solidFill>
              </a:rPr>
              <a:t>דרכי מניעה וטיפול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he-IL" sz="3600" dirty="0">
                <a:solidFill>
                  <a:srgbClr val="192A72"/>
                </a:solidFill>
              </a:rPr>
              <a:t>מטרות הפקודה</a:t>
            </a:r>
            <a:endParaRPr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2"/>
          </p:nvPr>
        </p:nvSpPr>
        <p:spPr>
          <a:xfrm>
            <a:off x="224259" y="997865"/>
            <a:ext cx="9642231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29837" lvl="0" indent="-2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he-IL" sz="2800" dirty="0">
                <a:solidFill>
                  <a:srgbClr val="192A72"/>
                </a:solidFill>
              </a:rPr>
              <a:t>פקודת הכלבת, 1934.</a:t>
            </a:r>
            <a:endParaRPr dirty="0"/>
          </a:p>
          <a:p>
            <a:pPr marL="329837" lvl="0" indent="-25720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he-IL" sz="2800" dirty="0">
                <a:solidFill>
                  <a:srgbClr val="192A72"/>
                </a:solidFill>
              </a:rPr>
              <a:t>מטרת הפקודה היא למנוע כלבת בבני אדם בישראל.</a:t>
            </a:r>
            <a:endParaRPr dirty="0"/>
          </a:p>
          <a:p>
            <a:pPr marL="329837" lvl="0" indent="-25720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he-IL" sz="2800" dirty="0">
                <a:solidFill>
                  <a:srgbClr val="192A72"/>
                </a:solidFill>
              </a:rPr>
              <a:t>מינוי ממונים לאכיפה </a:t>
            </a:r>
          </a:p>
          <a:p>
            <a:pPr marL="329837" lvl="0" indent="-25720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he-IL" sz="2800" dirty="0">
                <a:solidFill>
                  <a:srgbClr val="192A72"/>
                </a:solidFill>
              </a:rPr>
              <a:t>הגדרות: בעל חיים, בעלים, מפקחים, רופאים</a:t>
            </a:r>
          </a:p>
          <a:p>
            <a:pPr marL="329837" lvl="0" indent="-25720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he-IL" sz="2800" dirty="0">
                <a:solidFill>
                  <a:srgbClr val="192A72"/>
                </a:solidFill>
              </a:rPr>
              <a:t>טיפול במקרה נשיכה</a:t>
            </a:r>
          </a:p>
          <a:p>
            <a:pPr marL="329837" lvl="0" indent="-25720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375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he-IL" sz="3600" dirty="0">
                <a:solidFill>
                  <a:srgbClr val="192A72"/>
                </a:solidFill>
              </a:rPr>
              <a:t>מהי מחלה זואונוטית?</a:t>
            </a:r>
            <a:endParaRPr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2"/>
          </p:nvPr>
        </p:nvSpPr>
        <p:spPr>
          <a:xfrm>
            <a:off x="224259" y="1340768"/>
            <a:ext cx="9642231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9837" lvl="0" indent="-257200">
              <a:lnSpc>
                <a:spcPct val="200000"/>
              </a:lnSpc>
              <a:buClr>
                <a:srgbClr val="192A72"/>
              </a:buClr>
              <a:buSzPts val="2800"/>
            </a:pPr>
            <a:r>
              <a:rPr lang="he-IL" sz="2800" dirty="0" err="1">
                <a:solidFill>
                  <a:srgbClr val="192A72"/>
                </a:solidFill>
              </a:rPr>
              <a:t>זואנוזיס</a:t>
            </a:r>
            <a:r>
              <a:rPr lang="he-IL" sz="2800" dirty="0">
                <a:solidFill>
                  <a:srgbClr val="192A72"/>
                </a:solidFill>
              </a:rPr>
              <a:t> היא כל מחלה או זיהום המועבר באופן טבעי מחיות חוליות לבני אדם.</a:t>
            </a:r>
          </a:p>
          <a:p>
            <a:pPr marL="329837" lvl="0" indent="-257200">
              <a:lnSpc>
                <a:spcPct val="200000"/>
              </a:lnSpc>
              <a:buClr>
                <a:srgbClr val="192A72"/>
              </a:buClr>
              <a:buSzPts val="2800"/>
            </a:pPr>
            <a:r>
              <a:rPr lang="he-IL" sz="2800" dirty="0">
                <a:solidFill>
                  <a:srgbClr val="192A72"/>
                </a:solidFill>
              </a:rPr>
              <a:t>מחלות אלו עשויות להיות חיידקיות, נגיפיות או טפיליות.</a:t>
            </a:r>
            <a:endParaRPr lang="en-US" sz="2800" strike="sngStrike" dirty="0">
              <a:solidFill>
                <a:srgbClr val="192A72"/>
              </a:solidFill>
            </a:endParaRPr>
          </a:p>
          <a:p>
            <a:pPr marL="72637" lvl="0" indent="0">
              <a:lnSpc>
                <a:spcPct val="200000"/>
              </a:lnSpc>
              <a:buClr>
                <a:srgbClr val="192A72"/>
              </a:buClr>
              <a:buSzPts val="2800"/>
              <a:buNone/>
            </a:pPr>
            <a:endParaRPr strike="sngStrike" dirty="0"/>
          </a:p>
        </p:txBody>
      </p:sp>
    </p:spTree>
    <p:extLst>
      <p:ext uri="{BB962C8B-B14F-4D97-AF65-F5344CB8AC3E}">
        <p14:creationId xmlns:p14="http://schemas.microsoft.com/office/powerpoint/2010/main" val="31531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he-IL" dirty="0"/>
              <a:t>מהי כלבת?</a:t>
            </a:r>
            <a:endParaRPr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2"/>
          </p:nvPr>
        </p:nvSpPr>
        <p:spPr>
          <a:xfrm>
            <a:off x="224259" y="1091384"/>
            <a:ext cx="9642231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9837" indent="-457200">
              <a:lnSpc>
                <a:spcPct val="150000"/>
              </a:lnSpc>
              <a:buClr>
                <a:srgbClr val="192A72"/>
              </a:buClr>
              <a:buSzPts val="2800"/>
            </a:pPr>
            <a:r>
              <a:rPr lang="he-IL" sz="2800" dirty="0">
                <a:solidFill>
                  <a:srgbClr val="192A72"/>
                </a:solidFill>
              </a:rPr>
              <a:t>מחלה ויראלית הגורמת </a:t>
            </a:r>
            <a:r>
              <a:rPr lang="he-IL" sz="2800" dirty="0" err="1">
                <a:solidFill>
                  <a:srgbClr val="192A72"/>
                </a:solidFill>
              </a:rPr>
              <a:t>לאנאצפליטיס</a:t>
            </a:r>
            <a:r>
              <a:rPr lang="he-IL" sz="2800" dirty="0">
                <a:solidFill>
                  <a:srgbClr val="192A72"/>
                </a:solidFill>
              </a:rPr>
              <a:t> (דלקת מח) חמורה.</a:t>
            </a:r>
            <a:endParaRPr dirty="0"/>
          </a:p>
          <a:p>
            <a:pPr marL="529837" indent="-457200">
              <a:lnSpc>
                <a:spcPct val="150000"/>
              </a:lnSpc>
              <a:spcBef>
                <a:spcPts val="450"/>
              </a:spcBef>
              <a:buClr>
                <a:srgbClr val="192A72"/>
              </a:buClr>
              <a:buSzPts val="2800"/>
            </a:pPr>
            <a:r>
              <a:rPr lang="he-IL" sz="2800" dirty="0">
                <a:solidFill>
                  <a:srgbClr val="192A72"/>
                </a:solidFill>
              </a:rPr>
              <a:t>גורם המחלה הוא וירוס </a:t>
            </a:r>
            <a:r>
              <a:rPr lang="en-US" sz="2800" dirty="0">
                <a:solidFill>
                  <a:srgbClr val="192A72"/>
                </a:solidFill>
              </a:rPr>
              <a:t>Lyssavirus</a:t>
            </a:r>
            <a:r>
              <a:rPr lang="he-IL" sz="2800" dirty="0">
                <a:solidFill>
                  <a:srgbClr val="192A72"/>
                </a:solidFill>
              </a:rPr>
              <a:t>.</a:t>
            </a:r>
            <a:endParaRPr dirty="0"/>
          </a:p>
          <a:p>
            <a:pPr marL="529837" indent="-457200">
              <a:lnSpc>
                <a:spcPct val="150000"/>
              </a:lnSpc>
              <a:spcBef>
                <a:spcPts val="450"/>
              </a:spcBef>
              <a:buClr>
                <a:srgbClr val="192A72"/>
              </a:buClr>
              <a:buSzPts val="2800"/>
            </a:pPr>
            <a:r>
              <a:rPr lang="he-IL" sz="2800" dirty="0">
                <a:solidFill>
                  <a:srgbClr val="0070C0"/>
                </a:solidFill>
              </a:rPr>
              <a:t>בישראל, בשנים האחרונות רוב ההדבקות מכלבים ותנים.</a:t>
            </a:r>
            <a:endParaRPr lang="he-IL" sz="2800" strike="sngStrike" dirty="0">
              <a:solidFill>
                <a:srgbClr val="0070C0"/>
              </a:solidFill>
            </a:endParaRPr>
          </a:p>
          <a:p>
            <a:pPr marL="529837" indent="-457200">
              <a:lnSpc>
                <a:spcPct val="150000"/>
              </a:lnSpc>
              <a:spcBef>
                <a:spcPts val="450"/>
              </a:spcBef>
              <a:buClr>
                <a:srgbClr val="192A72"/>
              </a:buClr>
              <a:buSzPts val="2800"/>
            </a:pPr>
            <a:r>
              <a:rPr lang="he-IL" sz="2800" dirty="0">
                <a:solidFill>
                  <a:srgbClr val="192A72"/>
                </a:solidFill>
              </a:rPr>
              <a:t>מועברת בעיקר באמצעות נשיכה ו/או מגע בין רוק של חיה נגועה ומפרישה לרקמה עמוקה של המודבק.</a:t>
            </a:r>
          </a:p>
          <a:p>
            <a:pPr marL="329837" lvl="0" indent="-25720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861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587348" y="81570"/>
            <a:ext cx="10494807" cy="105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he-IL" sz="3600" dirty="0">
                <a:solidFill>
                  <a:srgbClr val="0070C0"/>
                </a:solidFill>
              </a:rPr>
              <a:t>אפידמיולוגיה (חקר מחלות מדבקות)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2"/>
          </p:nvPr>
        </p:nvSpPr>
        <p:spPr>
          <a:xfrm>
            <a:off x="276213" y="1129477"/>
            <a:ext cx="10145868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lnSpc>
                <a:spcPct val="200000"/>
              </a:lnSpc>
            </a:pPr>
            <a:r>
              <a:rPr lang="he-IL" sz="2600" dirty="0"/>
              <a:t>100% תמותה מהרגע שמתפתחת אנצפליטיס וסימנים עצביים.</a:t>
            </a:r>
          </a:p>
          <a:p>
            <a:pPr indent="-457200">
              <a:lnSpc>
                <a:spcPct val="200000"/>
              </a:lnSpc>
            </a:pPr>
            <a:r>
              <a:rPr lang="he-IL" sz="2600" dirty="0"/>
              <a:t>החולה מדביק רק מתחילת התחלואה ועד מותו: כ-10 ימים.</a:t>
            </a:r>
            <a:endParaRPr sz="2600" dirty="0"/>
          </a:p>
          <a:p>
            <a:pPr indent="-457200">
              <a:lnSpc>
                <a:spcPct val="200000"/>
              </a:lnSpc>
            </a:pPr>
            <a:r>
              <a:rPr lang="he-IL" sz="2600" dirty="0"/>
              <a:t>בתקופת ההדבקה הווירוס נמצא גם בבלוטות הרוק של המדביק.</a:t>
            </a:r>
          </a:p>
          <a:p>
            <a:pPr indent="-457200">
              <a:lnSpc>
                <a:spcPct val="200000"/>
              </a:lnSpc>
            </a:pPr>
            <a:r>
              <a:rPr lang="he-IL" sz="2600" dirty="0"/>
              <a:t>עשרות אלפי אנשים מתים בשנה בעיקר בהודו</a:t>
            </a:r>
          </a:p>
        </p:txBody>
      </p:sp>
    </p:spTree>
    <p:extLst>
      <p:ext uri="{BB962C8B-B14F-4D97-AF65-F5344CB8AC3E}">
        <p14:creationId xmlns:p14="http://schemas.microsoft.com/office/powerpoint/2010/main" val="34260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algn="r">
              <a:buClr>
                <a:srgbClr val="192A72"/>
              </a:buClr>
              <a:buSzPts val="3600"/>
            </a:pPr>
            <a:r>
              <a:rPr lang="he-IL" sz="3600" dirty="0">
                <a:solidFill>
                  <a:srgbClr val="0070C0"/>
                </a:solidFill>
              </a:rPr>
              <a:t>המשך אפידמיולוגיה</a:t>
            </a:r>
            <a:endParaRPr sz="3600" dirty="0">
              <a:solidFill>
                <a:srgbClr val="0070C0"/>
              </a:solidFill>
            </a:endParaRPr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2"/>
          </p:nvPr>
        </p:nvSpPr>
        <p:spPr>
          <a:xfrm>
            <a:off x="-347242" y="1005830"/>
            <a:ext cx="11143395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9837" indent="-257200">
              <a:lnSpc>
                <a:spcPct val="200000"/>
              </a:lnSpc>
              <a:buClr>
                <a:srgbClr val="192A72"/>
              </a:buClr>
              <a:buSzPts val="2800"/>
            </a:pPr>
            <a:r>
              <a:rPr lang="he-IL" sz="2600" dirty="0"/>
              <a:t>יש חיסון יעיל</a:t>
            </a:r>
            <a:endParaRPr sz="2600" dirty="0"/>
          </a:p>
          <a:p>
            <a:pPr marL="329837" indent="-257200">
              <a:lnSpc>
                <a:spcPct val="200000"/>
              </a:lnSpc>
              <a:spcBef>
                <a:spcPts val="450"/>
              </a:spcBef>
              <a:buClr>
                <a:srgbClr val="192A72"/>
              </a:buClr>
              <a:buSzPts val="2800"/>
            </a:pPr>
            <a:r>
              <a:rPr lang="he-IL" sz="2600" dirty="0"/>
              <a:t>קצב התקדמות המחלה בגוף מאפשרת לחסן את הננשך ולהציל את חייו.</a:t>
            </a:r>
            <a:endParaRPr sz="2600" dirty="0"/>
          </a:p>
          <a:p>
            <a:pPr marL="329837" indent="-257200">
              <a:lnSpc>
                <a:spcPct val="200000"/>
              </a:lnSpc>
              <a:spcBef>
                <a:spcPts val="450"/>
              </a:spcBef>
              <a:buClr>
                <a:srgbClr val="192A72"/>
              </a:buClr>
              <a:buSzPts val="2800"/>
            </a:pPr>
            <a:r>
              <a:rPr lang="he-IL" sz="2600" dirty="0"/>
              <a:t>מחלה שניתן למנוע ואי מניעתה מקורו בהעדר מודעות ומשאבים.</a:t>
            </a:r>
            <a:endParaRPr lang="en-US" sz="2600" dirty="0"/>
          </a:p>
          <a:p>
            <a:pPr marL="329837" lvl="0" indent="-25720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2871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he-IL" dirty="0"/>
              <a:t>דרך הדבקת האדם</a:t>
            </a:r>
            <a:endParaRPr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2"/>
          </p:nvPr>
        </p:nvSpPr>
        <p:spPr>
          <a:xfrm>
            <a:off x="224259" y="1340768"/>
            <a:ext cx="9642231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9837" lvl="0" indent="-2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endParaRPr dirty="0"/>
          </a:p>
          <a:p>
            <a:pPr marL="329837" lvl="0" indent="-25720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endParaRPr dirty="0"/>
          </a:p>
          <a:p>
            <a:pPr marL="72637" lvl="0" indent="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</a:pPr>
            <a:endParaRPr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4" y="933094"/>
            <a:ext cx="7233534" cy="635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ערכת נושא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775</Words>
  <Application>Microsoft Office PowerPoint</Application>
  <PresentationFormat>Widescreen</PresentationFormat>
  <Paragraphs>95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Times New Roman</vt:lpstr>
      <vt:lpstr>Calibri</vt:lpstr>
      <vt:lpstr>Varela Round</vt:lpstr>
      <vt:lpstr>Arial</vt:lpstr>
      <vt:lpstr>Candara</vt:lpstr>
      <vt:lpstr>Default Design</vt:lpstr>
      <vt:lpstr>מערכת שידורים לאומית</vt:lpstr>
      <vt:lpstr>מחלות</vt:lpstr>
      <vt:lpstr>מה נלמד היום?</vt:lpstr>
      <vt:lpstr>מטרות הפקודה</vt:lpstr>
      <vt:lpstr>מהי מחלה זואונוטית?</vt:lpstr>
      <vt:lpstr>מהי כלבת?</vt:lpstr>
      <vt:lpstr>אפידמיולוגיה (חקר מחלות מדבקות)</vt:lpstr>
      <vt:lpstr>המשך אפידמיולוגיה</vt:lpstr>
      <vt:lpstr>דרך הדבקת האדם</vt:lpstr>
      <vt:lpstr>סימני המחלה</vt:lpstr>
      <vt:lpstr>פריצת דרך? הרדמה ממושכת</vt:lpstr>
      <vt:lpstr>פרוטוקול מילווקי</vt:lpstr>
      <vt:lpstr>גופיפי ההסגר ע"ש נגרי</vt:lpstr>
      <vt:lpstr>מקרי כלבת בארץ  2019 </vt:lpstr>
      <vt:lpstr>מניעת כלבת</vt:lpstr>
      <vt:lpstr>חיסון סביל- passive immunity</vt:lpstr>
      <vt:lpstr>חיסון סביל</vt:lpstr>
      <vt:lpstr>חיסון פעיל- active immunity</vt:lpstr>
      <vt:lpstr>מטלה</vt:lpstr>
      <vt:lpstr>מקורות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oferm</dc:creator>
  <cp:lastModifiedBy>Sivan Shimshila</cp:lastModifiedBy>
  <cp:revision>39</cp:revision>
  <dcterms:created xsi:type="dcterms:W3CDTF">2001-07-19T09:13:26Z</dcterms:created>
  <dcterms:modified xsi:type="dcterms:W3CDTF">2020-04-26T12:21:56Z</dcterms:modified>
</cp:coreProperties>
</file>