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7" r:id="rId2"/>
    <p:sldId id="262" r:id="rId3"/>
    <p:sldId id="263" r:id="rId4"/>
    <p:sldId id="288" r:id="rId5"/>
    <p:sldId id="289" r:id="rId6"/>
    <p:sldId id="295" r:id="rId7"/>
    <p:sldId id="296" r:id="rId8"/>
    <p:sldId id="297" r:id="rId9"/>
    <p:sldId id="327" r:id="rId10"/>
    <p:sldId id="330" r:id="rId11"/>
    <p:sldId id="331" r:id="rId12"/>
    <p:sldId id="309" r:id="rId13"/>
    <p:sldId id="332" r:id="rId14"/>
    <p:sldId id="298" r:id="rId15"/>
    <p:sldId id="311" r:id="rId16"/>
    <p:sldId id="312" r:id="rId17"/>
    <p:sldId id="299" r:id="rId18"/>
    <p:sldId id="313" r:id="rId19"/>
    <p:sldId id="314" r:id="rId20"/>
    <p:sldId id="300" r:id="rId21"/>
    <p:sldId id="308" r:id="rId22"/>
    <p:sldId id="315" r:id="rId23"/>
    <p:sldId id="302" r:id="rId24"/>
    <p:sldId id="316" r:id="rId25"/>
    <p:sldId id="317" r:id="rId26"/>
    <p:sldId id="319" r:id="rId27"/>
    <p:sldId id="320" r:id="rId28"/>
    <p:sldId id="321" r:id="rId29"/>
    <p:sldId id="322" r:id="rId30"/>
    <p:sldId id="303" r:id="rId31"/>
    <p:sldId id="306" r:id="rId32"/>
    <p:sldId id="323" r:id="rId33"/>
    <p:sldId id="324" r:id="rId34"/>
    <p:sldId id="325" r:id="rId35"/>
    <p:sldId id="326" r:id="rId36"/>
    <p:sldId id="334" r:id="rId37"/>
    <p:sldId id="294" r:id="rId38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>
        <p:scale>
          <a:sx n="75" d="100"/>
          <a:sy n="75" d="100"/>
        </p:scale>
        <p:origin x="-1830" y="-7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כ"ד/ניסן/תש"פ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90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צריך לבקש מסיון שתעזור</a:t>
            </a:r>
            <a:r>
              <a:rPr lang="he-IL" baseline="0" dirty="0"/>
              <a:t> להטמיע את הסרטון במצגת. הקישור שפה לא מאפשר לי לצפות בסרטון. חפשי את הסרטון ושלחי לסיון את הקישור לסרטון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3687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38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לבקש מסיון להטמיע</a:t>
            </a:r>
            <a:r>
              <a:rPr lang="he-IL" baseline="0" dirty="0"/>
              <a:t> את הסרטון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8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29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79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08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5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994" y="419100"/>
            <a:ext cx="10952325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76158" y="500064"/>
            <a:ext cx="4857118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13" y="857251"/>
            <a:ext cx="10952324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73544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כ"ד/ניסן/תש"פ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70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NarXDbpzUA?feature=oembed" TargetMode="Externa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qC1e7FJ7Ig?feature=oembed" TargetMode="Externa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165" y="948897"/>
            <a:ext cx="10429576" cy="132343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dirty="0">
                <a:latin typeface="Calibri" pitchFamily="34" charset="0"/>
                <a:cs typeface="Varela Round"/>
              </a:rPr>
              <a:t>רשמו את נוסחת החומר היוני שיתקבל </a:t>
            </a:r>
            <a:r>
              <a:rPr lang="he-IL" sz="2400" u="sng" dirty="0">
                <a:latin typeface="Calibri" pitchFamily="34" charset="0"/>
                <a:cs typeface="Varela Round"/>
              </a:rPr>
              <a:t>מיוני</a:t>
            </a:r>
            <a:r>
              <a:rPr lang="he-IL" sz="2400" dirty="0">
                <a:latin typeface="Calibri" pitchFamily="34" charset="0"/>
                <a:cs typeface="Varela Round"/>
              </a:rPr>
              <a:t> היסודות הבאים: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dirty="0">
                <a:latin typeface="Calibri" pitchFamily="34" charset="0"/>
                <a:cs typeface="Varela Round"/>
              </a:rPr>
              <a:t>א. נתרן עם חמצן.                   ב. נתרן עם חנקן.                ג. אלומיניום עם חמצן.</a:t>
            </a:r>
          </a:p>
          <a:p>
            <a:pPr>
              <a:defRPr/>
            </a:pPr>
            <a:endParaRPr lang="he-IL" sz="2000" dirty="0">
              <a:cs typeface="Varela Round"/>
            </a:endParaRPr>
          </a:p>
        </p:txBody>
      </p:sp>
      <p:sp>
        <p:nvSpPr>
          <p:cNvPr id="16387" name="כותרת 20"/>
          <p:cNvSpPr>
            <a:spLocks noGrp="1"/>
          </p:cNvSpPr>
          <p:nvPr>
            <p:ph type="title"/>
          </p:nvPr>
        </p:nvSpPr>
        <p:spPr>
          <a:xfrm>
            <a:off x="182994" y="115891"/>
            <a:ext cx="12003183" cy="666750"/>
          </a:xfrm>
        </p:spPr>
        <p:txBody>
          <a:bodyPr/>
          <a:lstStyle/>
          <a:p>
            <a:r>
              <a:rPr lang="he-IL" altLang="en-US" sz="4800" b="1" dirty="0">
                <a:latin typeface="Varela Round" pitchFamily="2" charset="-79"/>
                <a:cs typeface="Varela Round" pitchFamily="2" charset="-79"/>
              </a:rPr>
              <a:t>פתרון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C9322A-1D00-4869-9407-9154F4F62C14}" type="slidenum">
              <a:rPr lang="he-IL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8923978" y="2820045"/>
            <a:ext cx="2596386" cy="25003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lnSpc>
                <a:spcPct val="150000"/>
              </a:lnSpc>
              <a:defRPr/>
            </a:pPr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תשובות:</a:t>
            </a:r>
          </a:p>
          <a:p>
            <a:pPr>
              <a:lnSpc>
                <a:spcPct val="150000"/>
              </a:lnSpc>
              <a:defRPr/>
            </a:pPr>
            <a:r>
              <a:rPr lang="he-IL" sz="28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  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Na</a:t>
            </a:r>
            <a:r>
              <a:rPr lang="en-US" sz="2400" baseline="-25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ב.   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-25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4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ג.    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Al</a:t>
            </a:r>
            <a:r>
              <a:rPr lang="en-US" sz="2400" baseline="-25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endParaRPr lang="he-IL" sz="2400" baseline="-250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he-IL" dirty="0">
                <a:solidFill>
                  <a:schemeClr val="tx1"/>
                </a:solidFill>
                <a:sym typeface="Wingdings" pitchFamily="2" charset="2"/>
              </a:rPr>
              <a:t>      </a:t>
            </a:r>
          </a:p>
        </p:txBody>
      </p:sp>
      <p:cxnSp>
        <p:nvCxnSpPr>
          <p:cNvPr id="9" name="מחבר חץ ישר 8"/>
          <p:cNvCxnSpPr/>
          <p:nvPr/>
        </p:nvCxnSpPr>
        <p:spPr>
          <a:xfrm rot="5400000">
            <a:off x="10426909" y="2190850"/>
            <a:ext cx="358775" cy="2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65019" y="2371294"/>
            <a:ext cx="768251" cy="431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endParaRPr lang="he-IL" sz="2400" baseline="30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rot="5400000">
            <a:off x="9468183" y="2190850"/>
            <a:ext cx="358775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77724" y="2371296"/>
            <a:ext cx="768249" cy="431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2-</a:t>
            </a:r>
            <a:endParaRPr lang="he-IL" sz="2400" baseline="30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3" name="מחבר חץ ישר 12"/>
          <p:cNvCxnSpPr/>
          <p:nvPr/>
        </p:nvCxnSpPr>
        <p:spPr>
          <a:xfrm rot="5400000">
            <a:off x="6709496" y="2053027"/>
            <a:ext cx="358775" cy="2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9823" y="2328432"/>
            <a:ext cx="768251" cy="431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endParaRPr lang="he-IL" sz="2400" baseline="30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 rot="5400000">
            <a:off x="3034553" y="2101677"/>
            <a:ext cx="358775" cy="21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3758" y="2366534"/>
            <a:ext cx="768249" cy="431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3-</a:t>
            </a:r>
            <a:endParaRPr lang="he-IL" sz="2400" baseline="30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rot="5400000">
            <a:off x="1416402" y="2091097"/>
            <a:ext cx="360362" cy="2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1932" y="2366534"/>
            <a:ext cx="766134" cy="431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Al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3+</a:t>
            </a:r>
            <a:endParaRPr lang="he-IL" sz="2400" baseline="30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3515" y="2329488"/>
            <a:ext cx="768251" cy="4318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2-</a:t>
            </a:r>
            <a:endParaRPr lang="he-IL" sz="2400" baseline="30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22" name="מחבר חץ ישר 21"/>
          <p:cNvCxnSpPr/>
          <p:nvPr/>
        </p:nvCxnSpPr>
        <p:spPr>
          <a:xfrm rot="5400000">
            <a:off x="5457437" y="2078689"/>
            <a:ext cx="358775" cy="2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96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52378" y="905572"/>
            <a:ext cx="10850738" cy="33701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400" b="1" dirty="0">
                <a:solidFill>
                  <a:srgbClr val="0070C0"/>
                </a:solidFill>
                <a:latin typeface="Calibri" pitchFamily="34" charset="0"/>
                <a:cs typeface="Varela Round"/>
              </a:rPr>
              <a:t>יון רב-אטומי 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הוא קבוצת אטומים הקשורים בקשר </a:t>
            </a:r>
            <a:r>
              <a:rPr lang="he-IL" altLang="en-US" sz="2400" dirty="0" err="1">
                <a:latin typeface="Calibri" pitchFamily="34" charset="0"/>
                <a:cs typeface="Varela Round"/>
              </a:rPr>
              <a:t>קוולנטי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 ובעלי מטען חשמלי. 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 b="1" dirty="0">
                <a:solidFill>
                  <a:srgbClr val="0070C0"/>
                </a:solidFill>
                <a:latin typeface="Calibri" pitchFamily="34" charset="0"/>
                <a:cs typeface="Varela Round"/>
              </a:rPr>
              <a:t>דוגמאות ליונים רב-אטומיים: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 dirty="0">
                <a:latin typeface="Calibri" pitchFamily="34" charset="0"/>
                <a:cs typeface="Varela Round"/>
              </a:rPr>
              <a:t>הידרוקסיד- </a:t>
            </a:r>
            <a:r>
              <a:rPr lang="en-US" altLang="en-US" sz="2400" dirty="0">
                <a:latin typeface="Calibri" pitchFamily="34" charset="0"/>
                <a:cs typeface="Varela Round"/>
              </a:rPr>
              <a:t>OH</a:t>
            </a:r>
            <a:r>
              <a:rPr lang="en-US" altLang="en-US" sz="2400" b="1" baseline="30000" dirty="0">
                <a:latin typeface="Calibri" pitchFamily="34" charset="0"/>
                <a:cs typeface="Varela Round"/>
              </a:rPr>
              <a:t>-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 , אמון- </a:t>
            </a:r>
            <a:r>
              <a:rPr lang="en-US" altLang="en-US" sz="2400" dirty="0">
                <a:latin typeface="Calibri" pitchFamily="34" charset="0"/>
                <a:cs typeface="Varela Round"/>
              </a:rPr>
              <a:t>NH</a:t>
            </a:r>
            <a:r>
              <a:rPr lang="en-US" altLang="en-US" sz="2400" baseline="-25000" dirty="0">
                <a:latin typeface="Calibri" pitchFamily="34" charset="0"/>
                <a:cs typeface="Varela Round"/>
              </a:rPr>
              <a:t>4</a:t>
            </a:r>
            <a:r>
              <a:rPr lang="en-US" altLang="en-US" sz="2400" b="1" baseline="30000" dirty="0">
                <a:latin typeface="Calibri" pitchFamily="34" charset="0"/>
                <a:cs typeface="Varela Round"/>
              </a:rPr>
              <a:t>+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 , פחמתי- </a:t>
            </a:r>
            <a:r>
              <a:rPr lang="en-US" altLang="en-US" sz="2400" dirty="0">
                <a:latin typeface="Calibri" pitchFamily="34" charset="0"/>
                <a:cs typeface="Varela Round"/>
              </a:rPr>
              <a:t>CO</a:t>
            </a:r>
            <a:r>
              <a:rPr lang="en-US" altLang="en-US" sz="2400" baseline="-25000" dirty="0">
                <a:latin typeface="Calibri" pitchFamily="34" charset="0"/>
                <a:cs typeface="Varela Round"/>
              </a:rPr>
              <a:t>3</a:t>
            </a:r>
            <a:r>
              <a:rPr lang="en-US" altLang="en-US" sz="2400" b="1" baseline="30000" dirty="0">
                <a:latin typeface="Calibri" pitchFamily="34" charset="0"/>
                <a:cs typeface="Varela Round"/>
              </a:rPr>
              <a:t>2-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 , חנקתי- </a:t>
            </a:r>
            <a:r>
              <a:rPr lang="en-US" altLang="en-US" sz="2400" dirty="0">
                <a:latin typeface="Calibri" pitchFamily="34" charset="0"/>
                <a:cs typeface="Varela Round"/>
              </a:rPr>
              <a:t>NO</a:t>
            </a:r>
            <a:r>
              <a:rPr lang="en-US" altLang="en-US" sz="2400" baseline="-25000" dirty="0">
                <a:latin typeface="Calibri" pitchFamily="34" charset="0"/>
                <a:cs typeface="Varela Round"/>
              </a:rPr>
              <a:t>3</a:t>
            </a:r>
            <a:r>
              <a:rPr lang="en-US" altLang="en-US" sz="2400" b="1" baseline="30000" dirty="0">
                <a:latin typeface="Calibri" pitchFamily="34" charset="0"/>
                <a:cs typeface="Varela Round"/>
              </a:rPr>
              <a:t>-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 , זרחתי- </a:t>
            </a:r>
            <a:r>
              <a:rPr lang="en-US" altLang="en-US" sz="2400" dirty="0">
                <a:latin typeface="Calibri" pitchFamily="34" charset="0"/>
                <a:cs typeface="Varela Round"/>
              </a:rPr>
              <a:t>PO</a:t>
            </a:r>
            <a:r>
              <a:rPr lang="en-US" altLang="en-US" sz="2400" baseline="-25000" dirty="0">
                <a:latin typeface="Calibri" pitchFamily="34" charset="0"/>
                <a:cs typeface="Varela Round"/>
              </a:rPr>
              <a:t>4</a:t>
            </a:r>
            <a:r>
              <a:rPr lang="en-US" altLang="en-US" sz="2400" b="1" baseline="30000" dirty="0">
                <a:latin typeface="Calibri" pitchFamily="34" charset="0"/>
                <a:cs typeface="Varela Round"/>
              </a:rPr>
              <a:t>3-</a:t>
            </a:r>
            <a:r>
              <a:rPr lang="he-IL" altLang="en-US" sz="2400" dirty="0">
                <a:latin typeface="Calibri" pitchFamily="34" charset="0"/>
                <a:cs typeface="Varela Round"/>
              </a:rPr>
              <a:t> . 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2400" dirty="0">
                <a:latin typeface="Calibri" pitchFamily="34" charset="0"/>
                <a:cs typeface="Varela Round"/>
              </a:rPr>
              <a:t>בנוסחת החומר היוני הם יוכפלו בסוגריים לכשיידרש.</a:t>
            </a:r>
          </a:p>
          <a:p>
            <a:pPr eaLnBrk="1" hangingPunct="1">
              <a:spcBef>
                <a:spcPct val="50000"/>
              </a:spcBef>
            </a:pPr>
            <a:endParaRPr lang="he-IL" altLang="en-US" dirty="0">
              <a:latin typeface="Calibri" pitchFamily="34" charset="0"/>
              <a:cs typeface="Varela Round"/>
            </a:endParaRPr>
          </a:p>
          <a:p>
            <a:pPr eaLnBrk="1" hangingPunct="1">
              <a:spcBef>
                <a:spcPct val="50000"/>
              </a:spcBef>
            </a:pPr>
            <a:endParaRPr lang="he-IL" altLang="en-US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he-IL" altLang="en-US" dirty="0">
              <a:latin typeface="Calibri" pitchFamily="34" charset="0"/>
            </a:endParaRPr>
          </a:p>
        </p:txBody>
      </p:sp>
      <p:sp>
        <p:nvSpPr>
          <p:cNvPr id="39" name="כותרת 38"/>
          <p:cNvSpPr>
            <a:spLocks noGrp="1"/>
          </p:cNvSpPr>
          <p:nvPr>
            <p:ph type="title"/>
          </p:nvPr>
        </p:nvSpPr>
        <p:spPr>
          <a:xfrm>
            <a:off x="515206" y="171530"/>
            <a:ext cx="11160000" cy="720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cs typeface="Varela Round"/>
              </a:rPr>
              <a:t>נוסחאות אמפיריות ליונים רב אטומים</a:t>
            </a:r>
          </a:p>
        </p:txBody>
      </p:sp>
      <p:sp>
        <p:nvSpPr>
          <p:cNvPr id="139" name="מציין מיקום של מספר שקופית 138"/>
          <p:cNvSpPr>
            <a:spLocks noGrp="1"/>
          </p:cNvSpPr>
          <p:nvPr>
            <p:ph type="sldNum" sz="quarter" idx="4294967295"/>
          </p:nvPr>
        </p:nvSpPr>
        <p:spPr>
          <a:xfrm>
            <a:off x="0" y="6457517"/>
            <a:ext cx="2844800" cy="365125"/>
          </a:xfrm>
        </p:spPr>
        <p:txBody>
          <a:bodyPr/>
          <a:lstStyle/>
          <a:p>
            <a:pPr>
              <a:defRPr/>
            </a:pPr>
            <a:fld id="{3551B7FB-E405-4EE7-BE03-52FEDB44C972}" type="slidenum">
              <a:rPr lang="he-IL"/>
              <a:pPr>
                <a:defRPr/>
              </a:pPr>
              <a:t>11</a:t>
            </a:fld>
            <a:endParaRPr lang="he-IL" dirty="0"/>
          </a:p>
        </p:txBody>
      </p:sp>
      <p:sp>
        <p:nvSpPr>
          <p:cNvPr id="17415" name="מלבן 162"/>
          <p:cNvSpPr>
            <a:spLocks noChangeArrowheads="1"/>
          </p:cNvSpPr>
          <p:nvPr/>
        </p:nvSpPr>
        <p:spPr bwMode="auto">
          <a:xfrm>
            <a:off x="10474021" y="3738479"/>
            <a:ext cx="788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Calibri" pitchFamily="34" charset="0"/>
              </a:rPr>
              <a:t>2NO</a:t>
            </a:r>
            <a:r>
              <a:rPr lang="en-US" altLang="en-US" sz="2000" baseline="-25000" dirty="0">
                <a:latin typeface="Calibri" pitchFamily="34" charset="0"/>
              </a:rPr>
              <a:t>3</a:t>
            </a:r>
            <a:r>
              <a:rPr lang="en-US" altLang="en-US" sz="2000" b="1" baseline="30000" dirty="0">
                <a:latin typeface="Calibri" pitchFamily="34" charset="0"/>
              </a:rPr>
              <a:t>-</a:t>
            </a:r>
            <a:endParaRPr lang="he-IL" altLang="en-US" sz="20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9029581" y="2999000"/>
            <a:ext cx="1838939" cy="1139589"/>
            <a:chOff x="9029581" y="2905481"/>
            <a:chExt cx="1838939" cy="1139589"/>
          </a:xfrm>
        </p:grpSpPr>
        <p:sp>
          <p:nvSpPr>
            <p:cNvPr id="17413" name="מלבן 160"/>
            <p:cNvSpPr>
              <a:spLocks noChangeArrowheads="1"/>
            </p:cNvSpPr>
            <p:nvPr/>
          </p:nvSpPr>
          <p:spPr bwMode="auto">
            <a:xfrm>
              <a:off x="9493664" y="2905481"/>
              <a:ext cx="12923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itchFamily="34" charset="0"/>
                </a:rPr>
                <a:t>Ca(NO</a:t>
              </a:r>
              <a:r>
                <a:rPr lang="en-US" altLang="en-US" sz="2400" baseline="-25000" dirty="0">
                  <a:latin typeface="Calibri" pitchFamily="34" charset="0"/>
                </a:rPr>
                <a:t>3</a:t>
              </a:r>
              <a:r>
                <a:rPr lang="en-US" altLang="en-US" sz="2400" dirty="0">
                  <a:latin typeface="Calibri" pitchFamily="34" charset="0"/>
                </a:rPr>
                <a:t>)</a:t>
              </a:r>
              <a:r>
                <a:rPr lang="en-US" altLang="en-US" sz="2400" baseline="-25000" dirty="0">
                  <a:latin typeface="Calibri" pitchFamily="34" charset="0"/>
                </a:rPr>
                <a:t>2</a:t>
              </a:r>
              <a:endParaRPr lang="he-IL" altLang="en-US" sz="2400" baseline="-25000" dirty="0"/>
            </a:p>
          </p:txBody>
        </p:sp>
        <p:sp>
          <p:nvSpPr>
            <p:cNvPr id="17414" name="מלבן 161"/>
            <p:cNvSpPr>
              <a:spLocks noChangeArrowheads="1"/>
            </p:cNvSpPr>
            <p:nvPr/>
          </p:nvSpPr>
          <p:spPr bwMode="auto">
            <a:xfrm>
              <a:off x="9029581" y="3644960"/>
              <a:ext cx="6158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itchFamily="34" charset="0"/>
                </a:rPr>
                <a:t>Ca</a:t>
              </a:r>
              <a:r>
                <a:rPr lang="en-US" altLang="en-US" sz="2000" baseline="30000" dirty="0">
                  <a:latin typeface="Calibri" pitchFamily="34" charset="0"/>
                </a:rPr>
                <a:t>2</a:t>
              </a:r>
              <a:r>
                <a:rPr lang="en-US" altLang="en-US" sz="2000" b="1" baseline="30000" dirty="0">
                  <a:latin typeface="Calibri" pitchFamily="34" charset="0"/>
                </a:rPr>
                <a:t>+</a:t>
              </a:r>
              <a:endParaRPr lang="he-IL" altLang="en-US" sz="2000" dirty="0"/>
            </a:p>
          </p:txBody>
        </p:sp>
        <p:cxnSp>
          <p:nvCxnSpPr>
            <p:cNvPr id="164" name="מחבר חץ ישר 163"/>
            <p:cNvCxnSpPr/>
            <p:nvPr/>
          </p:nvCxnSpPr>
          <p:spPr>
            <a:xfrm rot="5400000" flipH="1" flipV="1">
              <a:off x="9359725" y="3327481"/>
              <a:ext cx="247650" cy="323807"/>
            </a:xfrm>
            <a:prstGeom prst="straightConnector1">
              <a:avLst/>
            </a:prstGeom>
            <a:ln>
              <a:solidFill>
                <a:srgbClr val="1D4C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מחבר חץ ישר 164"/>
            <p:cNvCxnSpPr/>
            <p:nvPr/>
          </p:nvCxnSpPr>
          <p:spPr>
            <a:xfrm rot="10800000">
              <a:off x="10483337" y="3387784"/>
              <a:ext cx="385183" cy="215900"/>
            </a:xfrm>
            <a:prstGeom prst="straightConnector1">
              <a:avLst/>
            </a:prstGeom>
            <a:ln>
              <a:solidFill>
                <a:srgbClr val="1D4C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קבוצה 3"/>
          <p:cNvGrpSpPr/>
          <p:nvPr/>
        </p:nvGrpSpPr>
        <p:grpSpPr>
          <a:xfrm>
            <a:off x="5366307" y="3039274"/>
            <a:ext cx="2946387" cy="1067565"/>
            <a:chOff x="5366307" y="2945755"/>
            <a:chExt cx="2946387" cy="1067565"/>
          </a:xfrm>
        </p:grpSpPr>
        <p:sp>
          <p:nvSpPr>
            <p:cNvPr id="17418" name="מלבן 165"/>
            <p:cNvSpPr>
              <a:spLocks noChangeArrowheads="1"/>
            </p:cNvSpPr>
            <p:nvPr/>
          </p:nvSpPr>
          <p:spPr bwMode="auto">
            <a:xfrm>
              <a:off x="6272281" y="2945755"/>
              <a:ext cx="14387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itchFamily="34" charset="0"/>
                </a:rPr>
                <a:t>(NH</a:t>
              </a:r>
              <a:r>
                <a:rPr lang="en-US" altLang="en-US" sz="2400" baseline="-25000" dirty="0">
                  <a:latin typeface="Calibri" pitchFamily="34" charset="0"/>
                </a:rPr>
                <a:t>4</a:t>
              </a:r>
              <a:r>
                <a:rPr lang="en-US" altLang="en-US" sz="2400" dirty="0">
                  <a:latin typeface="Calibri" pitchFamily="34" charset="0"/>
                </a:rPr>
                <a:t>)</a:t>
              </a:r>
              <a:r>
                <a:rPr lang="en-US" altLang="en-US" sz="2400" baseline="-25000" dirty="0">
                  <a:latin typeface="Calibri" pitchFamily="34" charset="0"/>
                </a:rPr>
                <a:t>2</a:t>
              </a:r>
              <a:r>
                <a:rPr lang="en-US" altLang="en-US" sz="2400" dirty="0">
                  <a:latin typeface="Calibri" pitchFamily="34" charset="0"/>
                </a:rPr>
                <a:t>CO</a:t>
              </a:r>
              <a:r>
                <a:rPr lang="en-US" altLang="en-US" sz="2400" baseline="-25000" dirty="0">
                  <a:latin typeface="Calibri" pitchFamily="34" charset="0"/>
                </a:rPr>
                <a:t>3</a:t>
              </a:r>
              <a:endParaRPr lang="he-IL" altLang="en-US" sz="2400" baseline="-25000" dirty="0"/>
            </a:p>
          </p:txBody>
        </p:sp>
        <p:sp>
          <p:nvSpPr>
            <p:cNvPr id="17419" name="מלבן 166"/>
            <p:cNvSpPr>
              <a:spLocks noChangeArrowheads="1"/>
            </p:cNvSpPr>
            <p:nvPr/>
          </p:nvSpPr>
          <p:spPr bwMode="auto">
            <a:xfrm>
              <a:off x="5366307" y="3613210"/>
              <a:ext cx="8114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itchFamily="34" charset="0"/>
                </a:rPr>
                <a:t>2NH</a:t>
              </a:r>
              <a:r>
                <a:rPr lang="en-US" altLang="en-US" sz="2000" baseline="-25000" dirty="0">
                  <a:latin typeface="Calibri" pitchFamily="34" charset="0"/>
                </a:rPr>
                <a:t>4</a:t>
              </a:r>
              <a:r>
                <a:rPr lang="en-US" altLang="en-US" sz="2000" b="1" baseline="30000" dirty="0">
                  <a:latin typeface="Calibri" pitchFamily="34" charset="0"/>
                </a:rPr>
                <a:t>+</a:t>
              </a:r>
              <a:endParaRPr lang="he-IL" altLang="en-US" sz="2000" dirty="0"/>
            </a:p>
          </p:txBody>
        </p:sp>
        <p:sp>
          <p:nvSpPr>
            <p:cNvPr id="17420" name="מלבן 167"/>
            <p:cNvSpPr>
              <a:spLocks noChangeArrowheads="1"/>
            </p:cNvSpPr>
            <p:nvPr/>
          </p:nvSpPr>
          <p:spPr bwMode="auto">
            <a:xfrm>
              <a:off x="7496445" y="3602096"/>
              <a:ext cx="8162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CO</a:t>
              </a:r>
              <a:r>
                <a:rPr lang="en-US" altLang="en-US" sz="2000" baseline="-25000" dirty="0"/>
                <a:t>3</a:t>
              </a:r>
              <a:r>
                <a:rPr lang="en-US" altLang="en-US" sz="2000" baseline="30000" dirty="0"/>
                <a:t>2-</a:t>
              </a:r>
              <a:endParaRPr lang="he-IL" altLang="en-US" sz="2000" baseline="30000" dirty="0"/>
            </a:p>
          </p:txBody>
        </p:sp>
        <p:cxnSp>
          <p:nvCxnSpPr>
            <p:cNvPr id="169" name="מחבר חץ ישר 168"/>
            <p:cNvCxnSpPr/>
            <p:nvPr/>
          </p:nvCxnSpPr>
          <p:spPr>
            <a:xfrm flipV="1">
              <a:off x="5937537" y="3354450"/>
              <a:ext cx="480420" cy="215900"/>
            </a:xfrm>
            <a:prstGeom prst="straightConnector1">
              <a:avLst/>
            </a:prstGeom>
            <a:ln>
              <a:solidFill>
                <a:srgbClr val="1D4C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מחבר חץ ישר 169"/>
            <p:cNvCxnSpPr/>
            <p:nvPr/>
          </p:nvCxnSpPr>
          <p:spPr>
            <a:xfrm rot="10800000">
              <a:off x="7468120" y="3354450"/>
              <a:ext cx="383066" cy="215900"/>
            </a:xfrm>
            <a:prstGeom prst="straightConnector1">
              <a:avLst/>
            </a:prstGeom>
            <a:ln>
              <a:solidFill>
                <a:srgbClr val="1D4C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1538928" y="2999000"/>
            <a:ext cx="2488114" cy="1169751"/>
            <a:chOff x="1538928" y="2905481"/>
            <a:chExt cx="2488114" cy="1169751"/>
          </a:xfrm>
        </p:grpSpPr>
        <p:sp>
          <p:nvSpPr>
            <p:cNvPr id="17423" name="מלבן 170"/>
            <p:cNvSpPr>
              <a:spLocks noChangeArrowheads="1"/>
            </p:cNvSpPr>
            <p:nvPr/>
          </p:nvSpPr>
          <p:spPr bwMode="auto">
            <a:xfrm>
              <a:off x="2046697" y="2905481"/>
              <a:ext cx="13564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itchFamily="34" charset="0"/>
                </a:rPr>
                <a:t>Ca</a:t>
              </a:r>
              <a:r>
                <a:rPr lang="en-US" altLang="en-US" sz="2400" baseline="-25000" dirty="0">
                  <a:latin typeface="Calibri" pitchFamily="34" charset="0"/>
                </a:rPr>
                <a:t>3</a:t>
              </a:r>
              <a:r>
                <a:rPr lang="en-US" altLang="en-US" sz="2400" dirty="0">
                  <a:latin typeface="Calibri" pitchFamily="34" charset="0"/>
                </a:rPr>
                <a:t>(PO</a:t>
              </a:r>
              <a:r>
                <a:rPr lang="en-US" altLang="en-US" sz="2400" baseline="-25000" dirty="0">
                  <a:latin typeface="Calibri" pitchFamily="34" charset="0"/>
                </a:rPr>
                <a:t>4</a:t>
              </a:r>
              <a:r>
                <a:rPr lang="en-US" altLang="en-US" sz="2400" dirty="0">
                  <a:latin typeface="Calibri" pitchFamily="34" charset="0"/>
                </a:rPr>
                <a:t>)</a:t>
              </a:r>
              <a:r>
                <a:rPr lang="en-US" altLang="en-US" sz="2400" baseline="-25000" dirty="0">
                  <a:latin typeface="Calibri" pitchFamily="34" charset="0"/>
                </a:rPr>
                <a:t>2</a:t>
              </a:r>
              <a:endParaRPr lang="he-IL" altLang="en-US" sz="2400" baseline="-25000" dirty="0"/>
            </a:p>
          </p:txBody>
        </p:sp>
        <p:sp>
          <p:nvSpPr>
            <p:cNvPr id="17424" name="מלבן 171"/>
            <p:cNvSpPr>
              <a:spLocks noChangeArrowheads="1"/>
            </p:cNvSpPr>
            <p:nvPr/>
          </p:nvSpPr>
          <p:spPr bwMode="auto">
            <a:xfrm>
              <a:off x="1538928" y="3675122"/>
              <a:ext cx="745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itchFamily="34" charset="0"/>
                </a:rPr>
                <a:t>3Ca</a:t>
              </a:r>
              <a:r>
                <a:rPr lang="en-US" altLang="en-US" sz="2000" baseline="30000" dirty="0">
                  <a:latin typeface="Calibri" pitchFamily="34" charset="0"/>
                </a:rPr>
                <a:t>2</a:t>
              </a:r>
              <a:r>
                <a:rPr lang="en-US" altLang="en-US" sz="2000" b="1" baseline="30000" dirty="0">
                  <a:latin typeface="Calibri" pitchFamily="34" charset="0"/>
                </a:rPr>
                <a:t>+</a:t>
              </a:r>
              <a:endParaRPr lang="he-IL" altLang="en-US" sz="2000" dirty="0"/>
            </a:p>
          </p:txBody>
        </p:sp>
        <p:sp>
          <p:nvSpPr>
            <p:cNvPr id="17425" name="מלבן 172"/>
            <p:cNvSpPr>
              <a:spLocks noChangeArrowheads="1"/>
            </p:cNvSpPr>
            <p:nvPr/>
          </p:nvSpPr>
          <p:spPr bwMode="auto">
            <a:xfrm>
              <a:off x="3183542" y="3675122"/>
              <a:ext cx="8435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itchFamily="34" charset="0"/>
                </a:rPr>
                <a:t>2PO</a:t>
              </a:r>
              <a:r>
                <a:rPr lang="en-US" altLang="en-US" sz="2000" baseline="-25000" dirty="0">
                  <a:latin typeface="Calibri" pitchFamily="34" charset="0"/>
                </a:rPr>
                <a:t>4</a:t>
              </a:r>
              <a:r>
                <a:rPr lang="en-US" altLang="en-US" sz="2000" baseline="30000" dirty="0">
                  <a:latin typeface="Calibri" pitchFamily="34" charset="0"/>
                </a:rPr>
                <a:t>3</a:t>
              </a:r>
              <a:r>
                <a:rPr lang="en-US" altLang="en-US" sz="2000" b="1" baseline="30000" dirty="0">
                  <a:latin typeface="Calibri" pitchFamily="34" charset="0"/>
                </a:rPr>
                <a:t>-</a:t>
              </a:r>
              <a:endParaRPr lang="he-IL" altLang="en-US" sz="2000" dirty="0"/>
            </a:p>
          </p:txBody>
        </p:sp>
        <p:cxnSp>
          <p:nvCxnSpPr>
            <p:cNvPr id="174" name="מחבר חץ ישר 173"/>
            <p:cNvCxnSpPr/>
            <p:nvPr/>
          </p:nvCxnSpPr>
          <p:spPr>
            <a:xfrm flipV="1">
              <a:off x="1900224" y="3429060"/>
              <a:ext cx="383066" cy="215900"/>
            </a:xfrm>
            <a:prstGeom prst="straightConnector1">
              <a:avLst/>
            </a:prstGeom>
            <a:ln>
              <a:solidFill>
                <a:srgbClr val="1D4C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מחבר חץ ישר 174"/>
            <p:cNvCxnSpPr/>
            <p:nvPr/>
          </p:nvCxnSpPr>
          <p:spPr>
            <a:xfrm rot="10800000">
              <a:off x="3244429" y="3413184"/>
              <a:ext cx="317459" cy="215900"/>
            </a:xfrm>
            <a:prstGeom prst="straightConnector1">
              <a:avLst/>
            </a:prstGeom>
            <a:ln>
              <a:solidFill>
                <a:srgbClr val="1D4C7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88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</a:p>
        </p:txBody>
      </p:sp>
      <p:sp>
        <p:nvSpPr>
          <p:cNvPr id="4" name="מלבן 3"/>
          <p:cNvSpPr/>
          <p:nvPr/>
        </p:nvSpPr>
        <p:spPr>
          <a:xfrm>
            <a:off x="872836" y="1070409"/>
            <a:ext cx="10120745" cy="11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רשמו את נוסחת החומרים היוניים הבאים: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א. אמון זרחתי           ב. נתרן (</a:t>
            </a:r>
            <a:r>
              <a:rPr lang="en-US" sz="2400" dirty="0">
                <a:cs typeface="Varela Round"/>
              </a:rPr>
              <a:t>Na</a:t>
            </a:r>
            <a:r>
              <a:rPr lang="he-IL" sz="2400" dirty="0">
                <a:cs typeface="Varela Round"/>
              </a:rPr>
              <a:t>) פחמתי              ג. מגנזיום (</a:t>
            </a:r>
            <a:r>
              <a:rPr lang="en-US" sz="2400" dirty="0">
                <a:cs typeface="Varela Round"/>
              </a:rPr>
              <a:t>Mg</a:t>
            </a:r>
            <a:r>
              <a:rPr lang="he-IL" sz="2400" dirty="0">
                <a:cs typeface="Varela Round"/>
              </a:rPr>
              <a:t>) הידרוקסידי</a:t>
            </a:r>
          </a:p>
        </p:txBody>
      </p:sp>
      <p:sp>
        <p:nvSpPr>
          <p:cNvPr id="7" name="מלבן 6"/>
          <p:cNvSpPr/>
          <p:nvPr/>
        </p:nvSpPr>
        <p:spPr>
          <a:xfrm>
            <a:off x="4543425" y="399166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מלבן 7"/>
          <p:cNvSpPr/>
          <p:nvPr/>
        </p:nvSpPr>
        <p:spPr>
          <a:xfrm>
            <a:off x="2878282" y="2566033"/>
            <a:ext cx="8115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70C0"/>
                </a:solidFill>
                <a:cs typeface="Varela Round"/>
              </a:rPr>
              <a:t>היונים הרב-אטומים הנדרשים בשאלה: </a:t>
            </a:r>
          </a:p>
          <a:p>
            <a:pPr>
              <a:spcBef>
                <a:spcPct val="50000"/>
              </a:spcBef>
              <a:defRPr/>
            </a:pPr>
            <a:r>
              <a:rPr lang="he-IL" sz="2400" dirty="0">
                <a:cs typeface="Varela Round"/>
              </a:rPr>
              <a:t>אמון- </a:t>
            </a:r>
            <a:r>
              <a:rPr lang="en-US" sz="2400" dirty="0">
                <a:cs typeface="Varela Round"/>
              </a:rPr>
              <a:t>NH</a:t>
            </a:r>
            <a:r>
              <a:rPr lang="en-US" sz="2400" baseline="-25000" dirty="0">
                <a:cs typeface="Varela Round"/>
              </a:rPr>
              <a:t>4</a:t>
            </a:r>
            <a:r>
              <a:rPr lang="en-US" sz="2400" b="1" baseline="30000" dirty="0">
                <a:cs typeface="Varela Round"/>
              </a:rPr>
              <a:t>+</a:t>
            </a:r>
            <a:r>
              <a:rPr lang="he-IL" sz="2400" dirty="0">
                <a:cs typeface="Varela Round"/>
              </a:rPr>
              <a:t> , פחמתי- </a:t>
            </a:r>
            <a:r>
              <a:rPr lang="en-US" sz="2400" dirty="0">
                <a:cs typeface="Varela Round"/>
              </a:rPr>
              <a:t>CO</a:t>
            </a:r>
            <a:r>
              <a:rPr lang="en-US" sz="2400" baseline="-25000" dirty="0">
                <a:cs typeface="Varela Round"/>
              </a:rPr>
              <a:t>3</a:t>
            </a:r>
            <a:r>
              <a:rPr lang="en-US" sz="2400" b="1" baseline="30000" dirty="0">
                <a:cs typeface="Varela Round"/>
              </a:rPr>
              <a:t>2-</a:t>
            </a:r>
            <a:r>
              <a:rPr lang="he-IL" sz="2400" dirty="0">
                <a:cs typeface="Varela Round"/>
              </a:rPr>
              <a:t> , </a:t>
            </a:r>
            <a:r>
              <a:rPr lang="he-IL" sz="2400" dirty="0" err="1">
                <a:cs typeface="Varela Round"/>
              </a:rPr>
              <a:t>הידרוקסידי</a:t>
            </a:r>
            <a:r>
              <a:rPr lang="he-IL" sz="2400" dirty="0">
                <a:cs typeface="Varela Round"/>
              </a:rPr>
              <a:t>- </a:t>
            </a:r>
            <a:r>
              <a:rPr lang="en-US" sz="2400" dirty="0">
                <a:cs typeface="Varela Round"/>
              </a:rPr>
              <a:t>OH</a:t>
            </a:r>
            <a:r>
              <a:rPr lang="en-US" sz="2400" b="1" baseline="30000" dirty="0">
                <a:cs typeface="Varela Round"/>
              </a:rPr>
              <a:t>-</a:t>
            </a:r>
            <a:r>
              <a:rPr lang="he-IL" sz="2400" dirty="0">
                <a:cs typeface="Varela Round"/>
              </a:rPr>
              <a:t> , זרחתי- </a:t>
            </a:r>
            <a:r>
              <a:rPr lang="en-US" sz="2400" dirty="0">
                <a:cs typeface="Varela Round"/>
              </a:rPr>
              <a:t>PO</a:t>
            </a:r>
            <a:r>
              <a:rPr lang="en-US" sz="2400" baseline="-25000" dirty="0">
                <a:cs typeface="Varela Round"/>
              </a:rPr>
              <a:t>4</a:t>
            </a:r>
            <a:r>
              <a:rPr lang="en-US" sz="2400" b="1" baseline="30000" dirty="0">
                <a:cs typeface="Varela Round"/>
              </a:rPr>
              <a:t>3-</a:t>
            </a:r>
            <a:r>
              <a:rPr lang="he-IL" sz="2400" dirty="0">
                <a:solidFill>
                  <a:srgbClr val="002060"/>
                </a:solidFill>
                <a:cs typeface="Varela Rou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165" y="835172"/>
            <a:ext cx="10429576" cy="101566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dirty="0">
                <a:latin typeface="Calibri" pitchFamily="34" charset="0"/>
                <a:cs typeface="Varela Round"/>
              </a:rPr>
              <a:t>רשמו את נוסחת החומרים היוניים הבאים:</a:t>
            </a:r>
          </a:p>
          <a:p>
            <a:pPr>
              <a:spcBef>
                <a:spcPct val="50000"/>
              </a:spcBef>
              <a:defRPr/>
            </a:pPr>
            <a:r>
              <a:rPr lang="he-IL" sz="2400" dirty="0">
                <a:latin typeface="Calibri" pitchFamily="34" charset="0"/>
                <a:cs typeface="Varela Round"/>
              </a:rPr>
              <a:t>א. אמון זרחתי                        ב. נתרן פחמתי                     ג. מגנזיום </a:t>
            </a:r>
            <a:r>
              <a:rPr lang="he-IL" sz="2400" dirty="0" err="1" smtClean="0">
                <a:latin typeface="Calibri" pitchFamily="34" charset="0"/>
                <a:cs typeface="Varela Round"/>
              </a:rPr>
              <a:t>הידרוקסידיי</a:t>
            </a:r>
            <a:endParaRPr lang="he-IL" sz="2400" dirty="0">
              <a:cs typeface="Varela Round"/>
            </a:endParaRPr>
          </a:p>
        </p:txBody>
      </p:sp>
      <p:sp>
        <p:nvSpPr>
          <p:cNvPr id="15" name="כותרת 14"/>
          <p:cNvSpPr>
            <a:spLocks noGrp="1"/>
          </p:cNvSpPr>
          <p:nvPr>
            <p:ph type="title"/>
          </p:nvPr>
        </p:nvSpPr>
        <p:spPr>
          <a:xfrm>
            <a:off x="1007402" y="315191"/>
            <a:ext cx="10361851" cy="300038"/>
          </a:xfrm>
        </p:spPr>
        <p:txBody>
          <a:bodyPr/>
          <a:lstStyle/>
          <a:p>
            <a:pPr>
              <a:defRPr/>
            </a:pPr>
            <a:r>
              <a:rPr lang="he-IL" sz="4400" b="1" dirty="0">
                <a:cs typeface="Varela Round"/>
              </a:rPr>
              <a:t>פתרון </a:t>
            </a:r>
            <a:endParaRPr lang="he-IL" sz="4400" dirty="0">
              <a:cs typeface="Varela Round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609521" y="6491434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B1242-D436-4DA5-9D7A-CDC40EAC07AD}" type="slidenum">
              <a:rPr lang="he-IL"/>
              <a:pPr>
                <a:defRPr/>
              </a:pPr>
              <a:t>13</a:t>
            </a:fld>
            <a:endParaRPr lang="he-IL" dirty="0"/>
          </a:p>
        </p:txBody>
      </p:sp>
      <p:grpSp>
        <p:nvGrpSpPr>
          <p:cNvPr id="18437" name="קבוצה 10"/>
          <p:cNvGrpSpPr>
            <a:grpSpLocks/>
          </p:cNvGrpSpPr>
          <p:nvPr/>
        </p:nvGrpSpPr>
        <p:grpSpPr bwMode="auto">
          <a:xfrm>
            <a:off x="728039" y="3053611"/>
            <a:ext cx="10926928" cy="1655762"/>
            <a:chOff x="834826" y="2471700"/>
            <a:chExt cx="8196263" cy="1656184"/>
          </a:xfrm>
        </p:grpSpPr>
        <p:sp>
          <p:nvSpPr>
            <p:cNvPr id="7" name="Rectangle 12"/>
            <p:cNvSpPr/>
            <p:nvPr/>
          </p:nvSpPr>
          <p:spPr>
            <a:xfrm>
              <a:off x="834826" y="2471700"/>
              <a:ext cx="8196263" cy="16561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400" b="1" dirty="0">
                  <a:solidFill>
                    <a:schemeClr val="tx1"/>
                  </a:solidFill>
                  <a:cs typeface="Varela Round"/>
                </a:rPr>
                <a:t>תשובות: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schemeClr val="tx1"/>
                </a:solidFill>
                <a:sym typeface="Wingdings" pitchFamily="2" charset="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400" dirty="0">
                  <a:solidFill>
                    <a:schemeClr val="tx1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Wingdings" pitchFamily="2" charset="2"/>
                </a:rPr>
                <a:t>א.                                          ב.                                                ג.</a:t>
              </a:r>
            </a:p>
          </p:txBody>
        </p:sp>
        <p:sp>
          <p:nvSpPr>
            <p:cNvPr id="18443" name="מלבן 7"/>
            <p:cNvSpPr>
              <a:spLocks noChangeArrowheads="1"/>
            </p:cNvSpPr>
            <p:nvPr/>
          </p:nvSpPr>
          <p:spPr bwMode="auto">
            <a:xfrm>
              <a:off x="6970876" y="3068900"/>
              <a:ext cx="1269984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(NH</a:t>
              </a:r>
              <a:r>
                <a:rPr lang="en-US" alt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4</a:t>
              </a:r>
              <a:r>
                <a:rPr lang="en-US" alt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en-US" alt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r>
                <a:rPr lang="en-US" alt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PO</a:t>
              </a:r>
              <a:r>
                <a:rPr lang="en-US" alt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4</a:t>
              </a:r>
              <a:endParaRPr lang="he-IL" alt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8444" name="מלבן 8"/>
            <p:cNvSpPr>
              <a:spLocks noChangeArrowheads="1"/>
            </p:cNvSpPr>
            <p:nvPr/>
          </p:nvSpPr>
          <p:spPr bwMode="auto">
            <a:xfrm>
              <a:off x="4492528" y="3068960"/>
              <a:ext cx="993431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Na</a:t>
              </a:r>
              <a:r>
                <a:rPr lang="en-US" alt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r>
                <a:rPr lang="en-US" alt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CO</a:t>
              </a:r>
              <a:r>
                <a:rPr lang="en-US" alt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endParaRPr lang="he-IL" alt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8445" name="מלבן 9"/>
            <p:cNvSpPr>
              <a:spLocks noChangeArrowheads="1"/>
            </p:cNvSpPr>
            <p:nvPr/>
          </p:nvSpPr>
          <p:spPr bwMode="auto">
            <a:xfrm>
              <a:off x="1470495" y="3084102"/>
              <a:ext cx="1108862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Mg(OH)</a:t>
              </a:r>
              <a:r>
                <a:rPr lang="en-US" alt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endParaRPr lang="he-IL" alt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17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תכונות של חומרים  יוניים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982" y="1201882"/>
            <a:ext cx="10433844" cy="39408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ts val="3300"/>
              </a:lnSpc>
              <a:spcBef>
                <a:spcPct val="50000"/>
              </a:spcBef>
              <a:buAutoNum type="arabicPeriod"/>
              <a:defRPr/>
            </a:pPr>
            <a:r>
              <a:rPr lang="he-IL" sz="2400" b="1" dirty="0">
                <a:solidFill>
                  <a:srgbClr val="0070C0"/>
                </a:solidFill>
                <a:cs typeface="Varela Round"/>
              </a:rPr>
              <a:t>מוצקים בטמפרטורת החדר </a:t>
            </a:r>
            <a:r>
              <a:rPr lang="he-IL" sz="2400" dirty="0">
                <a:cs typeface="Varela Round"/>
              </a:rPr>
              <a:t>- הקשר היוני חזק יחסית והאנרגיה שבטמפרטורת החדר אינה מספיקה על מנת להחלישם ולכן מוצקים בטמפרטורת החדר.</a:t>
            </a:r>
          </a:p>
          <a:p>
            <a:pPr marL="457200" indent="-457200">
              <a:lnSpc>
                <a:spcPts val="3300"/>
              </a:lnSpc>
              <a:spcBef>
                <a:spcPct val="50000"/>
              </a:spcBef>
              <a:buAutoNum type="arabicPeriod"/>
              <a:defRPr/>
            </a:pPr>
            <a:r>
              <a:rPr lang="he-IL" sz="2400" b="1" dirty="0">
                <a:solidFill>
                  <a:srgbClr val="0070C0"/>
                </a:solidFill>
                <a:cs typeface="Varela Round"/>
              </a:rPr>
              <a:t>חומרים יוניים אינם מוליכים חשמל במוצק אך מוליכים בנוזל: </a:t>
            </a:r>
            <a:r>
              <a:rPr lang="he-IL" sz="2400" dirty="0">
                <a:cs typeface="Varela Round"/>
              </a:rPr>
              <a:t>במצב צבירה מוצק הקשרים בין היונים חזקים ולכן היונים אינם ניידים. בנוזל הקשרים שבין היונים נחלשים ולכן היונים ניידים ומתאפשרת הולכה חשמלית. </a:t>
            </a:r>
          </a:p>
          <a:p>
            <a:pPr>
              <a:lnSpc>
                <a:spcPts val="3300"/>
              </a:lnSpc>
              <a:spcBef>
                <a:spcPct val="50000"/>
              </a:spcBef>
              <a:defRPr/>
            </a:pPr>
            <a:endParaRPr lang="he-IL" sz="2400" dirty="0">
              <a:cs typeface="Varela Round"/>
            </a:endParaRPr>
          </a:p>
          <a:p>
            <a:pPr>
              <a:lnSpc>
                <a:spcPts val="3300"/>
              </a:lnSpc>
              <a:spcBef>
                <a:spcPct val="50000"/>
              </a:spcBef>
              <a:defRPr/>
            </a:pPr>
            <a:endParaRPr lang="en-US" dirty="0"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56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</a:p>
        </p:txBody>
      </p:sp>
      <p:sp>
        <p:nvSpPr>
          <p:cNvPr id="4" name="מלבן 3"/>
          <p:cNvSpPr/>
          <p:nvPr/>
        </p:nvSpPr>
        <p:spPr>
          <a:xfrm>
            <a:off x="955963" y="1057897"/>
            <a:ext cx="10590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Varela Round"/>
              </a:rPr>
              <a:t>המשפטים הבאים מתייחסים לתרכובת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CaI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  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cs typeface="Varela Round"/>
              </a:rPr>
              <a:t>ציינו איזה מביניהם נכון ותקנו את השגויים.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א.	במצב צבירה נוזל מספר היונים החיוביים  שווה למספר היוניים השליליים.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ב.	במצב צבירה נוזל החומר אינו מוליך חשמל.</a:t>
            </a:r>
          </a:p>
          <a:p>
            <a:r>
              <a:rPr lang="he-IL" sz="2400" dirty="0">
                <a:cs typeface="Varela Round"/>
              </a:rPr>
              <a:t> </a:t>
            </a:r>
          </a:p>
          <a:p>
            <a:r>
              <a:rPr lang="he-IL" sz="2400" dirty="0">
                <a:cs typeface="Varela Round"/>
              </a:rPr>
              <a:t>ג.	במצב צבירה מוצק החומר אינו מוליך חשמל.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ד.	בטמפרטורת החדר החומר יכול להיות מוצק או נוזל.</a:t>
            </a:r>
          </a:p>
        </p:txBody>
      </p:sp>
    </p:spTree>
    <p:extLst>
      <p:ext uri="{BB962C8B-B14F-4D97-AF65-F5344CB8AC3E}">
        <p14:creationId xmlns:p14="http://schemas.microsoft.com/office/powerpoint/2010/main" val="39463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</a:t>
            </a:r>
          </a:p>
        </p:txBody>
      </p:sp>
      <p:sp>
        <p:nvSpPr>
          <p:cNvPr id="3" name="מלבן 2"/>
          <p:cNvSpPr/>
          <p:nvPr/>
        </p:nvSpPr>
        <p:spPr>
          <a:xfrm>
            <a:off x="820882" y="1054337"/>
            <a:ext cx="1065068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Varela Round"/>
              </a:rPr>
              <a:t>המשפטים הבאים מתייחסים לתרכובת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CaI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  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cs typeface="Varela Round"/>
              </a:rPr>
              <a:t>ציינו איזה  מביניהם נכון ותקנו את השגויים.</a:t>
            </a:r>
          </a:p>
          <a:p>
            <a:endParaRPr lang="he-IL" sz="1400" dirty="0">
              <a:cs typeface="Varela Round"/>
            </a:endParaRPr>
          </a:p>
          <a:p>
            <a:pPr>
              <a:lnSpc>
                <a:spcPts val="3300"/>
              </a:lnSpc>
            </a:pPr>
            <a:r>
              <a:rPr lang="he-IL" sz="2400" dirty="0">
                <a:cs typeface="Varela Round"/>
              </a:rPr>
              <a:t>א.	במצב צבירה נוזל מספר היונים החיוביים </a:t>
            </a:r>
            <a:r>
              <a:rPr lang="he-IL" sz="2400" b="1" u="sng" dirty="0">
                <a:cs typeface="Varela Round"/>
              </a:rPr>
              <a:t>שונה</a:t>
            </a:r>
            <a:r>
              <a:rPr lang="he-IL" sz="2400" dirty="0">
                <a:cs typeface="Varela Round"/>
              </a:rPr>
              <a:t> ממספר היוניים השליליים. </a:t>
            </a:r>
            <a:r>
              <a:rPr lang="en-US" sz="2400" dirty="0">
                <a:cs typeface="Varela Round"/>
              </a:rPr>
              <a:t/>
            </a:r>
            <a:br>
              <a:rPr lang="en-US" sz="2400" dirty="0">
                <a:cs typeface="Varela Round"/>
              </a:rPr>
            </a:br>
            <a:r>
              <a:rPr lang="he-IL" sz="2400" dirty="0">
                <a:cs typeface="Varela Round"/>
              </a:rPr>
              <a:t>           מספר היונים השליליים כפול ממספר היונים החיוביים.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ב.	במצב צבירה נוזל החומר </a:t>
            </a:r>
            <a:r>
              <a:rPr lang="he-IL" sz="2400" b="1" u="sng" dirty="0">
                <a:cs typeface="Varela Round"/>
              </a:rPr>
              <a:t>כן  מוליך חשמל</a:t>
            </a:r>
            <a:r>
              <a:rPr lang="he-IL" sz="2400" b="1" dirty="0">
                <a:cs typeface="Varela Round"/>
              </a:rPr>
              <a:t>.</a:t>
            </a:r>
          </a:p>
          <a:p>
            <a:r>
              <a:rPr lang="he-IL" sz="2400" dirty="0">
                <a:cs typeface="Varela Round"/>
              </a:rPr>
              <a:t> </a:t>
            </a:r>
          </a:p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ג.	במצב צבירה מוצק החומר אינו מוליך חשמל.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ד.	בטמפרטורת החדר החומר יהיה במצב צבירה </a:t>
            </a:r>
            <a:r>
              <a:rPr lang="he-IL" sz="2400" b="1" u="sng" dirty="0">
                <a:cs typeface="Varela Round"/>
              </a:rPr>
              <a:t>מוצק</a:t>
            </a:r>
            <a:r>
              <a:rPr lang="he-IL" sz="2400" dirty="0">
                <a:cs typeface="Varela Rou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ניסוח תהליך היתוך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8900" y="1222659"/>
            <a:ext cx="1031630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יוני במצב צבירה נוזל מוליך חשמל כי הקשרים בין היונים נחלשים ולכן היונים נפרדים:</a:t>
            </a:r>
          </a:p>
          <a:p>
            <a:pPr algn="l"/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MgCl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2(s)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Mg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2+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(l)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 +2Cl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-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(l)</a:t>
            </a:r>
          </a:p>
          <a:p>
            <a:pPr algn="l"/>
            <a:endParaRPr lang="he-IL" sz="2400" baseline="-25000" dirty="0">
              <a:latin typeface="Varela Round" panose="00000500000000000000" pitchFamily="2" charset="-79"/>
              <a:cs typeface="Varela Round" panose="00000500000000000000" pitchFamily="2" charset="-79"/>
              <a:sym typeface="Wingdings" pitchFamily="2" charset="2"/>
            </a:endParaRPr>
          </a:p>
          <a:p>
            <a:pPr algn="l"/>
            <a:r>
              <a:rPr lang="he-IL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תהליך היתוך של אשלגן גופרי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:                                   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 K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S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(s)                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 2K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+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(l)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   +S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2-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 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Wingdings" pitchFamily="2" charset="2"/>
            </a:endParaRPr>
          </a:p>
          <a:p>
            <a:pPr algn="l"/>
            <a:r>
              <a:rPr lang="he-IL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תהליך היתוך של כסף חנקתי:                                  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       Ag</a:t>
            </a:r>
            <a:r>
              <a:rPr lang="en-US" sz="2400" baseline="30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(l) 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 NO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–</a:t>
            </a:r>
            <a:r>
              <a:rPr lang="en-US" sz="2400" baseline="-25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                            </a:t>
            </a:r>
            <a:endParaRPr lang="he-IL" sz="2400" baseline="-25000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400" baseline="-25000" dirty="0">
              <a:solidFill>
                <a:srgbClr val="FFFFFF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תהליך היתוך של אמון זרחתי: </a:t>
            </a:r>
            <a:r>
              <a:rPr lang="he-IL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US" sz="24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(NH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PO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4(s)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       3NH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(l) </a:t>
            </a:r>
            <a:r>
              <a:rPr lang="en-US" sz="24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 PO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3-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(l)</a:t>
            </a:r>
            <a:r>
              <a:rPr lang="en-US" sz="2400" baseline="-25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                     </a:t>
            </a:r>
            <a:r>
              <a:rPr lang="he-IL" sz="2400" baseline="-25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8164" y="2025101"/>
            <a:ext cx="4492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Noto Sans"/>
                <a:cs typeface="Varela Round"/>
              </a:rPr>
              <a:t>תהליך היתוך של מגנזיום כלורי: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2450011" y="3052720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2602411" y="2130599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2788545" y="3706566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436032" y="4483201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65875" y="3337234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1231" y="2592264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6254" y="4113869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2290" y="1749288"/>
            <a:ext cx="41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557890-A7CA-4796-95B8-1D7392F39B97}"/>
              </a:ext>
            </a:extLst>
          </p:cNvPr>
          <p:cNvSpPr txBox="1"/>
          <p:nvPr/>
        </p:nvSpPr>
        <p:spPr>
          <a:xfrm flipH="1">
            <a:off x="4281055" y="2618512"/>
            <a:ext cx="79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(l)</a:t>
            </a:r>
          </a:p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7511EB-ED45-421A-AC92-E10A18D3EB33}"/>
              </a:ext>
            </a:extLst>
          </p:cNvPr>
          <p:cNvSpPr txBox="1"/>
          <p:nvPr/>
        </p:nvSpPr>
        <p:spPr>
          <a:xfrm flipH="1">
            <a:off x="4560193" y="3404578"/>
            <a:ext cx="79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  <a:sym typeface="Wingdings" pitchFamily="2" charset="2"/>
              </a:rPr>
              <a:t>(l)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81921"/>
            <a:ext cx="11160000" cy="720000"/>
          </a:xfrm>
        </p:spPr>
        <p:txBody>
          <a:bodyPr/>
          <a:lstStyle/>
          <a:p>
            <a:r>
              <a:rPr lang="he-IL" sz="4400" dirty="0"/>
              <a:t>תרגול (כאן להפסקה 10 דקות)</a:t>
            </a:r>
          </a:p>
        </p:txBody>
      </p:sp>
      <p:sp>
        <p:nvSpPr>
          <p:cNvPr id="5" name="מלבן 4"/>
          <p:cNvSpPr/>
          <p:nvPr/>
        </p:nvSpPr>
        <p:spPr>
          <a:xfrm>
            <a:off x="83128" y="878102"/>
            <a:ext cx="1139132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300" b="1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1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.נתון יסוד 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X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שהיערכות האלקטרונים שלו:  2,8,2 . </a:t>
            </a:r>
            <a:endParaRPr lang="en-US" sz="23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יסוד 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X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מגיב עם גופרית, 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S</a:t>
            </a:r>
            <a:r>
              <a:rPr lang="en-US" sz="23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8(s)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.</a:t>
            </a:r>
            <a:endParaRPr lang="en-US" sz="23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מהי הנוסחה האמפירית של התרכובת שנוצרת בתגובה זו?</a:t>
            </a:r>
            <a:endParaRPr lang="en-US" sz="23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69875" algn="l"/>
              </a:tabLst>
            </a:pP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MgS</a:t>
            </a:r>
            <a:r>
              <a:rPr lang="en-US" sz="23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8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</a:t>
            </a:r>
            <a:endParaRPr lang="he-IL" sz="23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28600" algn="l"/>
                <a:tab pos="269875" algn="l"/>
              </a:tabLst>
            </a:pPr>
            <a:r>
              <a:rPr lang="en-US" sz="2300" dirty="0" err="1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MgS</a:t>
            </a:r>
            <a:r>
              <a:rPr lang="en-US" sz="2300" b="1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</a:t>
            </a:r>
            <a:endParaRPr lang="en-US" sz="23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28600" algn="l"/>
                <a:tab pos="269875" algn="l"/>
              </a:tabLst>
            </a:pP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</a:t>
            </a:r>
            <a:r>
              <a:rPr lang="en-US" sz="23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8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S </a:t>
            </a: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28600" algn="l"/>
                <a:tab pos="269875" algn="l"/>
              </a:tabLst>
            </a:pP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MgS</a:t>
            </a:r>
            <a:r>
              <a:rPr lang="en-US" sz="23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2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 </a:t>
            </a:r>
            <a:endParaRPr lang="en-US" sz="23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69875" algn="l"/>
              </a:tabLst>
            </a:pPr>
            <a:endParaRPr lang="en-US" sz="2300" dirty="0">
              <a:effectLst/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87037" y="4662779"/>
            <a:ext cx="11287415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300" b="1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2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. </a:t>
            </a:r>
            <a:r>
              <a:rPr lang="he-IL" sz="2300" dirty="0" smtClean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רשמו 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נוסחאות ייצוג אלקטרוניות של החלקיקים שהתרכובת 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Na</a:t>
            </a:r>
            <a:r>
              <a:rPr lang="en-US" sz="23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2</a:t>
            </a:r>
            <a:r>
              <a:rPr lang="en-US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O</a:t>
            </a:r>
            <a:r>
              <a:rPr lang="en-US" sz="23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(s)</a:t>
            </a:r>
            <a:r>
              <a:rPr lang="he-IL" sz="23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מורכבת מהם.</a:t>
            </a:r>
            <a:endParaRPr lang="en-US" sz="2300" dirty="0">
              <a:effectLst/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4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1" y="1149059"/>
            <a:ext cx="91059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1.מהי הנוסחה האמפירית של התרכובת שנוצרת בתגובה זו?</a:t>
            </a:r>
            <a:endParaRPr lang="en-US" sz="24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69875" algn="l"/>
              </a:tabLst>
            </a:pP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MgS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8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</a:t>
            </a:r>
            <a:endParaRPr lang="he-IL" sz="24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28600" algn="l"/>
                <a:tab pos="269875" algn="l"/>
              </a:tabLst>
            </a:pPr>
            <a:r>
              <a:rPr lang="en-US" sz="2400" b="1" dirty="0" err="1">
                <a:solidFill>
                  <a:srgbClr val="0070C0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MgS</a:t>
            </a: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28600" algn="l"/>
                <a:tab pos="269875" algn="l"/>
              </a:tabLst>
            </a:pP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8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S </a:t>
            </a:r>
          </a:p>
          <a:p>
            <a:pPr marL="342900" lvl="0" indent="-342900">
              <a:lnSpc>
                <a:spcPct val="150000"/>
              </a:lnSpc>
              <a:buFont typeface="David"/>
              <a:buAutoNum type="hebrew2Minus"/>
              <a:tabLst>
                <a:tab pos="228600" algn="l"/>
                <a:tab pos="269875" algn="l"/>
              </a:tabLst>
            </a:pP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MgS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6" y="4498683"/>
            <a:ext cx="2816514" cy="10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32962" y="4267850"/>
            <a:ext cx="1171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18064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72083"/>
            <a:ext cx="10871177" cy="1260000"/>
          </a:xfrm>
        </p:spPr>
        <p:txBody>
          <a:bodyPr/>
          <a:lstStyle/>
          <a:p>
            <a:r>
              <a:rPr lang="he-IL" dirty="0"/>
              <a:t>מבנה וקישור-חומרים יוניים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2943837"/>
            <a:ext cx="10872000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כימיה לכיתות י"א-י"ב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736361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</a:t>
            </a:r>
            <a:r>
              <a:rPr lang="he-IL" dirty="0" err="1">
                <a:sym typeface="Varela Round"/>
              </a:rPr>
              <a:t>תמם</a:t>
            </a:r>
            <a:r>
              <a:rPr lang="he-IL" dirty="0">
                <a:sym typeface="Varela Round"/>
              </a:rPr>
              <a:t> נאוה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6152" y="213094"/>
            <a:ext cx="11160000" cy="720000"/>
          </a:xfrm>
        </p:spPr>
        <p:txBody>
          <a:bodyPr/>
          <a:lstStyle/>
          <a:p>
            <a:r>
              <a:rPr lang="he-IL" dirty="0"/>
              <a:t>המסה במים של  חומרים יוניים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0999" y="1187845"/>
            <a:ext cx="61055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                            </a:t>
            </a:r>
            <a:r>
              <a:rPr lang="he-IL" sz="2400" dirty="0">
                <a:cs typeface="Varela Round"/>
              </a:rPr>
              <a:t>חומרים יוניים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6825092" y="1695449"/>
            <a:ext cx="1333500" cy="9044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>
            <a:off x="4862942" y="1695449"/>
            <a:ext cx="1257301" cy="9044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4392" y="2599897"/>
            <a:ext cx="15430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/>
              </a:rPr>
              <a:t>קלי תמס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4217" y="2615772"/>
            <a:ext cx="17716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/>
              </a:rPr>
              <a:t>קשי תמס</a:t>
            </a:r>
          </a:p>
        </p:txBody>
      </p:sp>
      <p:cxnSp>
        <p:nvCxnSpPr>
          <p:cNvPr id="12" name="מחבר חץ ישר 11"/>
          <p:cNvCxnSpPr/>
          <p:nvPr/>
        </p:nvCxnSpPr>
        <p:spPr>
          <a:xfrm>
            <a:off x="8505822" y="3061562"/>
            <a:ext cx="0" cy="962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4708811" y="3100436"/>
            <a:ext cx="0" cy="962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2736" y="4027367"/>
            <a:ext cx="26765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cs typeface="Varela Round"/>
              </a:rPr>
              <a:t>מתמוססים במים.</a:t>
            </a:r>
          </a:p>
          <a:p>
            <a:pPr algn="ctr"/>
            <a:r>
              <a:rPr lang="he-IL" sz="2400" dirty="0">
                <a:cs typeface="Varela Round"/>
              </a:rPr>
              <a:t>לדוגמא: נתרן כלורי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5375" y="4062461"/>
            <a:ext cx="36195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cs typeface="Varela Round"/>
              </a:rPr>
              <a:t>אינם מתמוססים במים. </a:t>
            </a:r>
          </a:p>
          <a:p>
            <a:pPr algn="ctr"/>
            <a:r>
              <a:rPr lang="he-IL" sz="2400" dirty="0">
                <a:cs typeface="Varela Round"/>
              </a:rPr>
              <a:t>לדוגמא: כסף כלורי </a:t>
            </a:r>
          </a:p>
        </p:txBody>
      </p:sp>
    </p:spTree>
    <p:extLst>
      <p:ext uri="{BB962C8B-B14F-4D97-AF65-F5344CB8AC3E}">
        <p14:creationId xmlns:p14="http://schemas.microsoft.com/office/powerpoint/2010/main" val="33205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מסיסות במים</a:t>
            </a:r>
          </a:p>
        </p:txBody>
      </p:sp>
      <p:sp>
        <p:nvSpPr>
          <p:cNvPr id="3" name="מלבן 2"/>
          <p:cNvSpPr/>
          <p:nvPr/>
        </p:nvSpPr>
        <p:spPr>
          <a:xfrm>
            <a:off x="375374" y="974658"/>
            <a:ext cx="11160000" cy="444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he-IL" sz="2400" dirty="0">
                <a:cs typeface="Varela Round"/>
              </a:rPr>
              <a:t>בחומרים היוניים קיימים כוחות משיכה בין היונים בעלי המטענים המנוגדים .</a:t>
            </a:r>
          </a:p>
          <a:p>
            <a:pPr>
              <a:lnSpc>
                <a:spcPts val="3800"/>
              </a:lnSpc>
            </a:pPr>
            <a:r>
              <a:rPr lang="he-IL" sz="2400" dirty="0">
                <a:cs typeface="Varela Round"/>
              </a:rPr>
              <a:t>בין מולקולות המים קיימים קשרי מימן.</a:t>
            </a:r>
          </a:p>
          <a:p>
            <a:pPr>
              <a:lnSpc>
                <a:spcPts val="3800"/>
              </a:lnSpc>
            </a:pPr>
            <a:r>
              <a:rPr lang="he-IL" sz="2400" dirty="0">
                <a:cs typeface="Varela Round"/>
              </a:rPr>
              <a:t>בתהליך ההמסה מולקולות המים חודרות בין היונים בסריג כך שהקטבים של מולקולות המים מושכים את היונים בעלי המטענים המנוגדים למטען הקטבים.</a:t>
            </a:r>
          </a:p>
          <a:p>
            <a:pPr>
              <a:lnSpc>
                <a:spcPts val="3800"/>
              </a:lnSpc>
            </a:pPr>
            <a:r>
              <a:rPr lang="he-IL" sz="2400" b="1" dirty="0">
                <a:solidFill>
                  <a:srgbClr val="0070C0"/>
                </a:solidFill>
                <a:cs typeface="Varela Round"/>
              </a:rPr>
              <a:t> בחומר קל תמס- </a:t>
            </a:r>
            <a:r>
              <a:rPr lang="he-IL" sz="2400" dirty="0">
                <a:cs typeface="Varela Round"/>
              </a:rPr>
              <a:t>המשיכות של מולקולות המים חזקות מספיק הן מנתקות את היונים מהסריג, מקיפות אותם והיונים משתלבים בין מולקולות המים.</a:t>
            </a:r>
          </a:p>
          <a:p>
            <a:pPr>
              <a:lnSpc>
                <a:spcPts val="3800"/>
              </a:lnSpc>
            </a:pPr>
            <a:r>
              <a:rPr lang="he-IL" sz="2400" b="1" dirty="0">
                <a:solidFill>
                  <a:srgbClr val="0070C0"/>
                </a:solidFill>
                <a:cs typeface="Varela Round"/>
              </a:rPr>
              <a:t>בחומר קשה תמס- </a:t>
            </a:r>
            <a:r>
              <a:rPr lang="he-IL" sz="2400" dirty="0">
                <a:cs typeface="Varela Round"/>
              </a:rPr>
              <a:t>המשיכות של מולקולות </a:t>
            </a:r>
            <a:r>
              <a:rPr lang="he-IL" sz="2400" dirty="0" smtClean="0">
                <a:cs typeface="Varela Round"/>
              </a:rPr>
              <a:t>המים </a:t>
            </a:r>
            <a:r>
              <a:rPr lang="he-IL" sz="2400" dirty="0">
                <a:cs typeface="Varela Round"/>
              </a:rPr>
              <a:t>אינן חזקות מספיק כדי לנתק את היונים מהסריג ולכן החומר אינו מסיס במים.</a:t>
            </a:r>
          </a:p>
          <a:p>
            <a:pPr>
              <a:lnSpc>
                <a:spcPts val="3800"/>
              </a:lnSpc>
            </a:pPr>
            <a:r>
              <a:rPr lang="he-IL" sz="2400" b="1" dirty="0">
                <a:cs typeface="Varela Round"/>
              </a:rPr>
              <a:t> </a:t>
            </a:r>
            <a:endParaRPr lang="en-US" sz="2400" dirty="0"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443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71530"/>
            <a:ext cx="11160000" cy="720000"/>
          </a:xfrm>
        </p:spPr>
        <p:txBody>
          <a:bodyPr/>
          <a:lstStyle/>
          <a:p>
            <a:r>
              <a:rPr lang="he-IL" dirty="0"/>
              <a:t>המסה במים של חומר יוני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43" y="1809750"/>
            <a:ext cx="264636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93" y="1095891"/>
            <a:ext cx="13589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1825" y="1158537"/>
            <a:ext cx="1619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/>
              </a:rPr>
              <a:t>מולקולת מים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2100" y="1971675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971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2156341"/>
            <a:ext cx="4314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9950" y="5595382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סריג יוני </a:t>
            </a:r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5575300" y="5400675"/>
            <a:ext cx="228600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9600" y="2525673"/>
            <a:ext cx="1663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Varela Round"/>
              </a:rPr>
              <a:t>מולקולות המים</a:t>
            </a:r>
          </a:p>
        </p:txBody>
      </p:sp>
      <p:cxnSp>
        <p:nvCxnSpPr>
          <p:cNvPr id="10" name="מחבר חץ ישר 9"/>
          <p:cNvCxnSpPr/>
          <p:nvPr/>
        </p:nvCxnSpPr>
        <p:spPr>
          <a:xfrm>
            <a:off x="6096000" y="2895005"/>
            <a:ext cx="203200" cy="2545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8973" y="242179"/>
            <a:ext cx="11684000" cy="720000"/>
          </a:xfrm>
        </p:spPr>
        <p:txBody>
          <a:bodyPr/>
          <a:lstStyle/>
          <a:p>
            <a:r>
              <a:rPr lang="he-IL" sz="4400" dirty="0"/>
              <a:t>איך מנסחים תהליך המסה במים של חומר יוני? </a:t>
            </a:r>
          </a:p>
        </p:txBody>
      </p:sp>
      <p:sp>
        <p:nvSpPr>
          <p:cNvPr id="3" name="מלבן 2"/>
          <p:cNvSpPr/>
          <p:nvPr/>
        </p:nvSpPr>
        <p:spPr>
          <a:xfrm>
            <a:off x="1402774" y="1062615"/>
            <a:ext cx="10016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א</a:t>
            </a:r>
            <a:r>
              <a:rPr lang="he-IL" sz="2400" dirty="0">
                <a:cs typeface="Varela Round"/>
              </a:rPr>
              <a:t>. רושמים בצד המגיבים את הנוסחה האמפירית של החומר יוני ומצב הצבירה </a:t>
            </a:r>
            <a:r>
              <a:rPr lang="he-IL" sz="2400" b="1" dirty="0">
                <a:cs typeface="Varela Round"/>
              </a:rPr>
              <a:t>מוצק</a:t>
            </a:r>
            <a:r>
              <a:rPr lang="he-IL" sz="2400" dirty="0">
                <a:cs typeface="Varela Round"/>
              </a:rPr>
              <a:t>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ב</a:t>
            </a:r>
            <a:r>
              <a:rPr lang="he-IL" sz="2400" dirty="0">
                <a:cs typeface="Varela Round"/>
              </a:rPr>
              <a:t>. רושמים </a:t>
            </a:r>
            <a:r>
              <a:rPr lang="he-IL" sz="2400" b="1" dirty="0">
                <a:cs typeface="Varela Round"/>
              </a:rPr>
              <a:t>חץ</a:t>
            </a:r>
            <a:r>
              <a:rPr lang="he-IL" sz="2400" dirty="0">
                <a:cs typeface="Varela Round"/>
              </a:rPr>
              <a:t> ומעליו </a:t>
            </a:r>
            <a:r>
              <a:rPr lang="he-IL" sz="2400" b="1" dirty="0">
                <a:cs typeface="Varela Round"/>
              </a:rPr>
              <a:t>נוסחת המים.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ג</a:t>
            </a:r>
            <a:r>
              <a:rPr lang="he-IL" sz="2400" dirty="0">
                <a:cs typeface="Varela Round"/>
              </a:rPr>
              <a:t>. רושמים את היונים המרכיבים את החומר היוני בתוספת האותיות </a:t>
            </a:r>
            <a:r>
              <a:rPr lang="en-US" sz="2400" b="1" dirty="0">
                <a:cs typeface="Varela Round"/>
              </a:rPr>
              <a:t>(</a:t>
            </a:r>
            <a:r>
              <a:rPr lang="en-US" sz="2400" b="1" dirty="0" err="1">
                <a:cs typeface="Varela Round"/>
              </a:rPr>
              <a:t>aq</a:t>
            </a:r>
            <a:r>
              <a:rPr lang="en-US" sz="2400" b="1" dirty="0">
                <a:cs typeface="Varela Round"/>
              </a:rPr>
              <a:t>)</a:t>
            </a:r>
            <a:r>
              <a:rPr lang="he-IL" sz="2400" b="1" dirty="0">
                <a:cs typeface="Varela Round"/>
              </a:rPr>
              <a:t>.</a:t>
            </a:r>
            <a:r>
              <a:rPr lang="en-US" sz="2400" dirty="0">
                <a:cs typeface="Varela Round"/>
              </a:rPr>
              <a:t/>
            </a:r>
            <a:br>
              <a:rPr lang="en-US" sz="2400" dirty="0">
                <a:cs typeface="Varela Round"/>
              </a:rPr>
            </a:br>
            <a:r>
              <a:rPr lang="en-US" sz="2400" dirty="0">
                <a:cs typeface="Varela Round"/>
              </a:rPr>
              <a:t> (</a:t>
            </a:r>
            <a:r>
              <a:rPr lang="en-US" sz="2400" dirty="0" err="1">
                <a:cs typeface="Varela Round"/>
              </a:rPr>
              <a:t>aq</a:t>
            </a:r>
            <a:r>
              <a:rPr lang="en-US" sz="2400" dirty="0">
                <a:cs typeface="Varela Round"/>
              </a:rPr>
              <a:t>)</a:t>
            </a:r>
            <a:r>
              <a:rPr lang="he-IL" sz="2400" dirty="0">
                <a:cs typeface="Varela Round"/>
              </a:rPr>
              <a:t>זה קיצור המילה </a:t>
            </a:r>
            <a:r>
              <a:rPr lang="en-US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aquae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cs typeface="Varela Round"/>
              </a:rPr>
              <a:t>שהוא מים בלטינית. זו הדרך לסמן </a:t>
            </a:r>
            <a:r>
              <a:rPr lang="he-IL" sz="2400" b="1" dirty="0">
                <a:cs typeface="Varela Round"/>
              </a:rPr>
              <a:t>יון ממוים </a:t>
            </a:r>
            <a:r>
              <a:rPr lang="he-IL" sz="2400" dirty="0">
                <a:cs typeface="Varela Round"/>
              </a:rPr>
              <a:t>בניסוח תגובה. 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ד</a:t>
            </a:r>
            <a:r>
              <a:rPr lang="he-IL" sz="2400" dirty="0">
                <a:cs typeface="Varela Round"/>
              </a:rPr>
              <a:t>. מאזנים את התגובה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73" y="3782365"/>
            <a:ext cx="4816332" cy="99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887556"/>
            <a:ext cx="777918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תרגול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רשמו ניסוח לתהליך המסה במים של החומר 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: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endParaRPr lang="he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80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50748"/>
            <a:ext cx="11160000" cy="720000"/>
          </a:xfrm>
        </p:spPr>
        <p:txBody>
          <a:bodyPr/>
          <a:lstStyle/>
          <a:p>
            <a:r>
              <a:rPr lang="he-IL" sz="4400" dirty="0" err="1"/>
              <a:t>תאור</a:t>
            </a:r>
            <a:r>
              <a:rPr lang="he-IL" sz="4400" dirty="0"/>
              <a:t> מיקרוסקופי לתמיסת נתרן כלורי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9230" y="1656071"/>
            <a:ext cx="9839325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00" b="1" dirty="0">
                <a:solidFill>
                  <a:srgbClr val="0070C0"/>
                </a:solidFill>
                <a:cs typeface="Varela Round"/>
              </a:rPr>
              <a:t>סוג החלקיקים: </a:t>
            </a:r>
            <a:r>
              <a:rPr lang="he-IL" sz="2300" dirty="0">
                <a:cs typeface="Varela Round"/>
              </a:rPr>
              <a:t>בתמיסה יש יוני</a:t>
            </a:r>
            <a:r>
              <a:rPr lang="en-US" sz="2300" dirty="0">
                <a:cs typeface="Varela Round"/>
              </a:rPr>
              <a:t>   </a:t>
            </a:r>
            <a:r>
              <a:rPr lang="en-US" sz="2300" dirty="0" smtClean="0">
                <a:cs typeface="Varela Round"/>
              </a:rPr>
              <a:t>Na</a:t>
            </a:r>
            <a:r>
              <a:rPr lang="en-US" sz="1600" dirty="0" smtClean="0">
                <a:cs typeface="Varela Round"/>
              </a:rPr>
              <a:t>(</a:t>
            </a:r>
            <a:r>
              <a:rPr lang="en-US" sz="1600" dirty="0" err="1" smtClean="0">
                <a:cs typeface="Varela Round"/>
              </a:rPr>
              <a:t>aq</a:t>
            </a:r>
            <a:r>
              <a:rPr lang="en-US" sz="1600" dirty="0">
                <a:cs typeface="Varela Round"/>
              </a:rPr>
              <a:t>) </a:t>
            </a:r>
            <a:r>
              <a:rPr lang="en-US" sz="1600" dirty="0" smtClean="0">
                <a:cs typeface="Varela Round"/>
              </a:rPr>
              <a:t>    </a:t>
            </a:r>
            <a:r>
              <a:rPr lang="he-IL" sz="2300" dirty="0">
                <a:cs typeface="Varela Round"/>
              </a:rPr>
              <a:t>,  יוני  </a:t>
            </a:r>
            <a:r>
              <a:rPr lang="en-US" sz="2300" dirty="0">
                <a:cs typeface="Varela Round"/>
              </a:rPr>
              <a:t>Cl</a:t>
            </a:r>
            <a:r>
              <a:rPr lang="en-US" sz="2300" baseline="3000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r>
              <a:rPr lang="en-US" sz="1600" dirty="0">
                <a:cs typeface="Varela Round"/>
              </a:rPr>
              <a:t>(</a:t>
            </a:r>
            <a:r>
              <a:rPr lang="en-US" sz="1600" dirty="0" err="1">
                <a:cs typeface="Varela Round"/>
              </a:rPr>
              <a:t>aq</a:t>
            </a:r>
            <a:r>
              <a:rPr lang="en-US" sz="1600" dirty="0">
                <a:cs typeface="Varela Round"/>
              </a:rPr>
              <a:t>)</a:t>
            </a:r>
            <a:r>
              <a:rPr lang="he-IL" sz="1600" dirty="0">
                <a:cs typeface="Varela Round"/>
              </a:rPr>
              <a:t>  </a:t>
            </a:r>
            <a:r>
              <a:rPr lang="he-IL" sz="2300" dirty="0">
                <a:cs typeface="Varela Round"/>
              </a:rPr>
              <a:t>ומולקולות מים.</a:t>
            </a:r>
          </a:p>
          <a:p>
            <a:endParaRPr lang="he-IL" sz="2300" dirty="0">
              <a:cs typeface="Varela Round"/>
            </a:endParaRPr>
          </a:p>
          <a:p>
            <a:r>
              <a:rPr lang="he-IL" sz="2300" b="1" dirty="0">
                <a:solidFill>
                  <a:srgbClr val="0070C0"/>
                </a:solidFill>
                <a:cs typeface="Varela Round"/>
              </a:rPr>
              <a:t>הקשרים שבין החלקיקים: </a:t>
            </a:r>
            <a:r>
              <a:rPr lang="he-IL" sz="2300" dirty="0">
                <a:cs typeface="Varela Round"/>
              </a:rPr>
              <a:t>כל יון מוקף במולקולות מים וביניהם מתקיימים </a:t>
            </a:r>
            <a:r>
              <a:rPr lang="he-IL" sz="2300" b="1" dirty="0">
                <a:cs typeface="Varela Round"/>
              </a:rPr>
              <a:t>כוחות משיכה חשמליים</a:t>
            </a:r>
            <a:r>
              <a:rPr lang="he-IL" sz="2300" dirty="0">
                <a:cs typeface="Varela Round"/>
              </a:rPr>
              <a:t>. בין היון החיובי לקוטב השלילי של מולקולת המים ובין היון השלילי לקוטב החיובי של מולקולות המים.</a:t>
            </a:r>
          </a:p>
          <a:p>
            <a:r>
              <a:rPr lang="he-IL" sz="2300" dirty="0">
                <a:cs typeface="Varela Round"/>
              </a:rPr>
              <a:t>בין מולקולות המים מתקיימים </a:t>
            </a:r>
            <a:r>
              <a:rPr lang="he-IL" sz="2300" b="1" dirty="0">
                <a:cs typeface="Varela Round"/>
              </a:rPr>
              <a:t>קשרי מימן</a:t>
            </a:r>
            <a:r>
              <a:rPr lang="he-IL" sz="2300" dirty="0">
                <a:cs typeface="Varela Round"/>
              </a:rPr>
              <a:t>. קשרי מימן נוצרים בין מימן חשוף מאלקטרונים  במולקולה אחת לזוג אלקטרונים לא קושר על אטום חמצן במולקולה סמוכה.</a:t>
            </a:r>
          </a:p>
          <a:p>
            <a:endParaRPr lang="he-IL" sz="2300" dirty="0">
              <a:cs typeface="Varela Round"/>
            </a:endParaRPr>
          </a:p>
          <a:p>
            <a:r>
              <a:rPr lang="he-IL" sz="2300" b="1" dirty="0">
                <a:solidFill>
                  <a:srgbClr val="0070C0"/>
                </a:solidFill>
                <a:cs typeface="Varela Round"/>
              </a:rPr>
              <a:t>אופני תנועה: </a:t>
            </a:r>
            <a:r>
              <a:rPr lang="he-IL" sz="2300" dirty="0">
                <a:cs typeface="Varela Round"/>
              </a:rPr>
              <a:t>לחלקיקים שתי יכולות תנועה: </a:t>
            </a:r>
            <a:r>
              <a:rPr lang="he-IL" sz="2300" b="1" dirty="0">
                <a:cs typeface="Varela Round"/>
              </a:rPr>
              <a:t>תנודה וסיבוב</a:t>
            </a:r>
            <a:r>
              <a:rPr lang="he-IL" sz="2300" dirty="0">
                <a:cs typeface="Varela Round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63" y="909051"/>
            <a:ext cx="369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2868" y="1538354"/>
            <a:ext cx="300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+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84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2E796D-7FD4-4385-B7F7-DCBC58F1521C}"/>
              </a:ext>
            </a:extLst>
          </p:cNvPr>
          <p:cNvSpPr/>
          <p:nvPr/>
        </p:nvSpPr>
        <p:spPr>
          <a:xfrm>
            <a:off x="0" y="4717473"/>
            <a:ext cx="10453255" cy="2140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01099" y="-199985"/>
            <a:ext cx="3653424" cy="2623626"/>
          </a:xfrm>
        </p:spPr>
        <p:txBody>
          <a:bodyPr/>
          <a:lstStyle/>
          <a:p>
            <a:r>
              <a:rPr lang="he-IL" sz="3200" dirty="0"/>
              <a:t>נצפה בסרטון : המסה </a:t>
            </a:r>
            <a:r>
              <a:rPr lang="he-IL" sz="3200" dirty="0" smtClean="0"/>
              <a:t>במים </a:t>
            </a:r>
            <a:br>
              <a:rPr lang="he-IL" sz="3200" dirty="0" smtClean="0"/>
            </a:br>
            <a:r>
              <a:rPr lang="he-IL" sz="3200" dirty="0" smtClean="0"/>
              <a:t>של </a:t>
            </a:r>
            <a:r>
              <a:rPr lang="he-IL" sz="3200" dirty="0"/>
              <a:t>נתרן כלורי</a:t>
            </a:r>
          </a:p>
        </p:txBody>
      </p:sp>
      <p:pic>
        <p:nvPicPr>
          <p:cNvPr id="6" name="Online Media 5" title="ￗﾔￗﾓￗﾞￗﾙￗﾔ ￗﾩￗﾜ ￗﾔￗﾞￗﾡￗﾪ ￗﾒￗﾑￗﾙￗﾩ ￗﾞￗﾜￗﾗ ￗﾑￗﾞￗﾙￗﾝ">
            <a:hlinkClick r:id="" action="ppaction://media"/>
            <a:extLst>
              <a:ext uri="{FF2B5EF4-FFF2-40B4-BE49-F238E27FC236}">
                <a16:creationId xmlns:a16="http://schemas.microsoft.com/office/drawing/2014/main" xmlns="" id="{1C687FB0-BCC0-4D89-AE1B-DDA2BCFBD4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053" y="88401"/>
            <a:ext cx="8925646" cy="66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</a:p>
        </p:txBody>
      </p:sp>
      <p:sp>
        <p:nvSpPr>
          <p:cNvPr id="14" name="מלבן 13"/>
          <p:cNvSpPr/>
          <p:nvPr/>
        </p:nvSpPr>
        <p:spPr>
          <a:xfrm>
            <a:off x="907905" y="1064032"/>
            <a:ext cx="10526712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e-IL" sz="2400" dirty="0">
                <a:ea typeface="Calibri"/>
                <a:cs typeface="Varela Round"/>
              </a:rPr>
              <a:t>לפניכם מספר ניסוחים לתהליכי המסה במים. בדקו באילו מהם נפלה  טעות ותקנו אותם.</a:t>
            </a:r>
            <a:endParaRPr lang="en-US" sz="2400" dirty="0">
              <a:ea typeface="Calibri"/>
              <a:cs typeface="Varela Round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03" y="2116761"/>
            <a:ext cx="8392700" cy="39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9259" y="4854894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259" y="4069033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714" y="3384246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014" y="2598385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177" y="1899197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3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</a:t>
            </a:r>
          </a:p>
        </p:txBody>
      </p:sp>
      <p:sp>
        <p:nvSpPr>
          <p:cNvPr id="3" name="מלבן 2"/>
          <p:cNvSpPr/>
          <p:nvPr/>
        </p:nvSpPr>
        <p:spPr>
          <a:xfrm>
            <a:off x="1964763" y="1465429"/>
            <a:ext cx="446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MgO</a:t>
            </a:r>
            <a:r>
              <a:rPr lang="en-US" sz="2400" baseline="-25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 </a:t>
            </a:r>
            <a:r>
              <a:rPr lang="en-US" sz="2400" baseline="-25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(s)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Symbol"/>
              </a:rPr>
              <a:t>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Mg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2+</a:t>
            </a:r>
            <a:r>
              <a:rPr lang="en-US" sz="2400" baseline="-25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  +  O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2-</a:t>
            </a:r>
            <a:r>
              <a:rPr lang="en-US" sz="2400" baseline="-25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solidFill>
                  <a:prstClr val="black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</a:rPr>
              <a:t>)</a:t>
            </a:r>
            <a:endParaRPr lang="he-IL" sz="2400" dirty="0">
              <a:solidFill>
                <a:prstClr val="black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32423" y="2299283"/>
            <a:ext cx="5080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MgCl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2(s)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  <a:sym typeface="Symbol"/>
              </a:rPr>
              <a:t>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Mg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2+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</a:t>
            </a:r>
            <a:r>
              <a:rPr lang="en-US" sz="2400" baseline="-30000" dirty="0" err="1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aq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+ 2Cl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-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</a:t>
            </a:r>
            <a:r>
              <a:rPr lang="en-US" sz="2400" baseline="-30000" dirty="0" err="1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aq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endParaRPr lang="en-US" sz="2400" dirty="0">
              <a:solidFill>
                <a:prstClr val="black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rot="10800000" flipV="1">
            <a:off x="1136244" y="3182426"/>
            <a:ext cx="5785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Al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P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3(s)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  <a:sym typeface="Symbol"/>
              </a:rPr>
              <a:t>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  <a:sym typeface="Symbo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l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3+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(</a:t>
            </a:r>
            <a:r>
              <a:rPr lang="en-US" sz="2400" baseline="-30000" dirty="0" err="1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aq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+    P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3- 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</a:t>
            </a:r>
            <a:r>
              <a:rPr lang="en-US" sz="2400" baseline="-30000" dirty="0" err="1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aq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     </a:t>
            </a:r>
            <a:r>
              <a:rPr lang="en-US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</a:t>
            </a:r>
            <a:endParaRPr lang="en-US" dirty="0">
              <a:solidFill>
                <a:prstClr val="black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rot="10800000" flipV="1">
            <a:off x="1841478" y="3939986"/>
            <a:ext cx="5080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RbCl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</a:t>
            </a:r>
            <a:r>
              <a:rPr lang="en-US" sz="2400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s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  <a:sym typeface="Symbol"/>
              </a:rPr>
              <a:t> </a:t>
            </a:r>
            <a:r>
              <a:rPr lang="en-US" sz="2400" dirty="0" err="1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Rb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+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(l)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+Cl</a:t>
            </a:r>
            <a:r>
              <a:rPr lang="en-US" sz="2400" baseline="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-</a:t>
            </a:r>
            <a:r>
              <a:rPr lang="en-US" sz="2400" baseline="-300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(l)</a:t>
            </a:r>
            <a:r>
              <a:rPr lang="en-US" sz="2400" dirty="0">
                <a:solidFill>
                  <a:prstClr val="black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                 </a:t>
            </a:r>
            <a:endParaRPr lang="en-US" sz="2400" dirty="0">
              <a:solidFill>
                <a:prstClr val="black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 rot="10800000" flipV="1">
            <a:off x="1489531" y="4873346"/>
            <a:ext cx="7011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Al</a:t>
            </a:r>
            <a:r>
              <a:rPr lang="en-US" sz="2400" b="1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O</a:t>
            </a:r>
            <a:r>
              <a:rPr lang="en-US" sz="2400" b="1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3(s)</a:t>
            </a: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  <a:sym typeface="Symbol"/>
              </a:rPr>
              <a:t></a:t>
            </a: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    2Al</a:t>
            </a:r>
            <a:r>
              <a:rPr lang="en-US" sz="2400" b="1" baseline="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+3+</a:t>
            </a:r>
            <a:r>
              <a:rPr lang="en-US" sz="2400" b="1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</a:t>
            </a:r>
            <a:r>
              <a:rPr lang="en-US" sz="2400" b="1" baseline="-30000" dirty="0" err="1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aq</a:t>
            </a:r>
            <a:r>
              <a:rPr lang="en-US" sz="2400" b="1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r>
              <a:rPr lang="en-US" sz="2400" b="1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+  3O</a:t>
            </a:r>
            <a:r>
              <a:rPr lang="en-US" sz="2400" b="1" baseline="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2-</a:t>
            </a:r>
            <a:r>
              <a:rPr lang="en-US" sz="2400" b="1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(</a:t>
            </a:r>
            <a:r>
              <a:rPr lang="en-US" sz="2400" b="1" baseline="-30000" dirty="0" err="1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aq</a:t>
            </a:r>
            <a:r>
              <a:rPr lang="en-US" sz="2400" b="1" baseline="-300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Varela Round" panose="00000500000000000000" pitchFamily="2" charset="-79"/>
                <a:ea typeface="Calibri" pitchFamily="34" charset="0"/>
                <a:cs typeface="Varela Round" panose="00000500000000000000" pitchFamily="2" charset="-79"/>
              </a:rPr>
              <a:t>              </a:t>
            </a:r>
            <a:endParaRPr lang="en-US" sz="24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4032" y="1290972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1784" y="2137151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1165" y="3025952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0507" y="3805413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6132" y="4703674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9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E9ADA2-02CF-4EA9-A329-93B8300D36E4}"/>
              </a:ext>
            </a:extLst>
          </p:cNvPr>
          <p:cNvSpPr/>
          <p:nvPr/>
        </p:nvSpPr>
        <p:spPr>
          <a:xfrm>
            <a:off x="-1" y="5475767"/>
            <a:ext cx="8856922" cy="138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50094" y="245963"/>
            <a:ext cx="3423915" cy="720000"/>
          </a:xfrm>
        </p:spPr>
        <p:txBody>
          <a:bodyPr/>
          <a:lstStyle/>
          <a:p>
            <a:r>
              <a:rPr lang="he-IL" sz="4400" dirty="0"/>
              <a:t>תרגיל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6147" name="Picture 3" descr="t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8931" r="4971" b="21146"/>
          <a:stretch>
            <a:fillRect/>
          </a:stretch>
        </p:blipFill>
        <p:spPr bwMode="auto">
          <a:xfrm>
            <a:off x="372138" y="0"/>
            <a:ext cx="6806046" cy="68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V="1">
            <a:off x="7017488" y="1009490"/>
            <a:ext cx="4723681" cy="500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tabLst>
                <a:tab pos="836613" algn="l"/>
              </a:tabLst>
            </a:pP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איזה מהאיורים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I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IV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 שלפניכם הוא תיאור </a:t>
            </a:r>
            <a:r>
              <a:rPr lang="he-IL" sz="2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סכמטי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 נכון של החלקיקים בתמיסה המימית של אשלגן כלורי,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KCl</a:t>
            </a:r>
            <a:r>
              <a:rPr lang="en-US" sz="2400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(</a:t>
            </a:r>
            <a:r>
              <a:rPr lang="en-US" sz="2400" baseline="-300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aq</a:t>
            </a:r>
            <a:r>
              <a:rPr lang="en-US" sz="2400" baseline="-30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)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 ? 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Varela Round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tabLst>
                <a:tab pos="836613" algn="l"/>
              </a:tabLst>
            </a:pP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1.	   איור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I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</a:b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2.	   איור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II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		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</a:b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3.   איור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III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</a:b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4.   איור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IV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Varela Round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tabLst>
                <a:tab pos="836613" algn="l"/>
              </a:tabLst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Varela Round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tabLst>
                <a:tab pos="836613" algn="l"/>
              </a:tabLst>
            </a:pP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					</a:t>
            </a:r>
            <a:r>
              <a:rPr lang="he-IL" sz="2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Varela Round"/>
              </a:rPr>
              <a:t>	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427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25" y="2034533"/>
            <a:ext cx="13589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5652" y="1419220"/>
            <a:ext cx="1181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Varela Round"/>
              </a:rPr>
              <a:t>קוטב שלילי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5325" y="2587151"/>
            <a:ext cx="1050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Varela Round"/>
              </a:rPr>
              <a:t>קוטב חיובי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150" y="938642"/>
            <a:ext cx="2696432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/>
              </a:rPr>
              <a:t>איור </a:t>
            </a:r>
            <a:r>
              <a:rPr lang="en-US" sz="2800" b="1" dirty="0">
                <a:latin typeface="Varela Round" panose="00000500000000000000" pitchFamily="2" charset="-79"/>
                <a:ea typeface="Times New Roman" pitchFamily="18" charset="0"/>
                <a:cs typeface="Varela Round"/>
              </a:rPr>
              <a:t>IV</a:t>
            </a:r>
            <a:endParaRPr lang="en-US" sz="2800" dirty="0">
              <a:latin typeface="Varela Round" panose="00000500000000000000" pitchFamily="2" charset="-79"/>
              <a:cs typeface="Varela Round"/>
            </a:endParaRPr>
          </a:p>
          <a:p>
            <a:endParaRPr lang="he-IL" dirty="0">
              <a:latin typeface="Varela Round" panose="000005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932" y="1386822"/>
            <a:ext cx="47547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/>
              </a:rPr>
              <a:t>הקוטב השלילי (אטומי החמצן במולקולות המים) יימשכו משיכות חשמליות ליונים החיוביים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1678" y="3330573"/>
            <a:ext cx="42742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/>
              </a:rPr>
              <a:t>הקוטב החיובי (אטומי המימן במולקולות המים) יימשכו משיכות חשמליות ליונים השליליים </a:t>
            </a:r>
          </a:p>
        </p:txBody>
      </p:sp>
    </p:spTree>
    <p:extLst>
      <p:ext uri="{BB962C8B-B14F-4D97-AF65-F5344CB8AC3E}">
        <p14:creationId xmlns:p14="http://schemas.microsoft.com/office/powerpoint/2010/main" val="18746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953356" y="1054600"/>
            <a:ext cx="9000000" cy="41525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יונים חד אטומיים ורב אטומיים</a:t>
            </a:r>
          </a:p>
          <a:p>
            <a:pPr>
              <a:lnSpc>
                <a:spcPct val="200000"/>
              </a:lnSpc>
            </a:pPr>
            <a:r>
              <a:rPr lang="he-IL" dirty="0"/>
              <a:t>נוסחה אמפירית של חומר יוני</a:t>
            </a:r>
          </a:p>
          <a:p>
            <a:pPr>
              <a:lnSpc>
                <a:spcPct val="200000"/>
              </a:lnSpc>
            </a:pPr>
            <a:r>
              <a:rPr lang="he-IL" dirty="0"/>
              <a:t>מודל סריג יוני</a:t>
            </a:r>
          </a:p>
          <a:p>
            <a:pPr>
              <a:lnSpc>
                <a:spcPct val="200000"/>
              </a:lnSpc>
            </a:pPr>
            <a:r>
              <a:rPr lang="he-IL" dirty="0"/>
              <a:t>תכונות חומר יוני</a:t>
            </a:r>
          </a:p>
          <a:p>
            <a:pPr>
              <a:lnSpc>
                <a:spcPct val="200000"/>
              </a:lnSpc>
            </a:pPr>
            <a:r>
              <a:rPr lang="he-IL" dirty="0"/>
              <a:t>ניסוח תהליכי היתוך ותהליכי המסה במים של חומרים יוניים </a:t>
            </a:r>
          </a:p>
          <a:p>
            <a:pPr>
              <a:lnSpc>
                <a:spcPct val="200000"/>
              </a:lnSpc>
            </a:pPr>
            <a:r>
              <a:rPr lang="he-IL" dirty="0"/>
              <a:t>תגובת שיקוע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EFBFC4-FB13-4410-AE76-2AA365454CBD}"/>
              </a:ext>
            </a:extLst>
          </p:cNvPr>
          <p:cNvSpPr/>
          <p:nvPr/>
        </p:nvSpPr>
        <p:spPr>
          <a:xfrm>
            <a:off x="-1" y="5475767"/>
            <a:ext cx="8856922" cy="138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29966"/>
            <a:ext cx="11160000" cy="720000"/>
          </a:xfrm>
        </p:spPr>
        <p:txBody>
          <a:bodyPr/>
          <a:lstStyle/>
          <a:p>
            <a:r>
              <a:rPr lang="he-IL" sz="4400" dirty="0"/>
              <a:t>תגובות שיקוע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5" y="1236518"/>
            <a:ext cx="6797954" cy="51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0679" y="847877"/>
            <a:ext cx="558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70C0"/>
                </a:solidFill>
                <a:cs typeface="Varela Round"/>
              </a:rPr>
              <a:t>תגובות שיקוע : </a:t>
            </a:r>
            <a:r>
              <a:rPr lang="en-US" sz="2400" dirty="0">
                <a:cs typeface="Varela Round"/>
              </a:rPr>
              <a:t/>
            </a:r>
            <a:br>
              <a:rPr lang="en-US" sz="2400" dirty="0">
                <a:cs typeface="Varela Round"/>
              </a:rPr>
            </a:br>
            <a:r>
              <a:rPr lang="he-IL" sz="2400" dirty="0">
                <a:cs typeface="Varela Round"/>
              </a:rPr>
              <a:t>בערבוב תמיסות יוניות של חומרים קלי תמס נוצר </a:t>
            </a:r>
            <a:r>
              <a:rPr lang="he-IL" sz="2400" b="1" dirty="0">
                <a:cs typeface="Varela Round"/>
              </a:rPr>
              <a:t>משקע</a:t>
            </a:r>
            <a:r>
              <a:rPr lang="he-IL" sz="2400" dirty="0">
                <a:cs typeface="Varela Round"/>
              </a:rPr>
              <a:t> (חומר יוני קשה תמס)</a:t>
            </a:r>
            <a:endParaRPr lang="en-US" sz="2400" dirty="0"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8751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29966"/>
            <a:ext cx="11160000" cy="720000"/>
          </a:xfrm>
        </p:spPr>
        <p:txBody>
          <a:bodyPr/>
          <a:lstStyle/>
          <a:p>
            <a:r>
              <a:rPr lang="he-IL" sz="4400" dirty="0"/>
              <a:t>ניסוח תגובת שיקוע</a:t>
            </a:r>
          </a:p>
        </p:txBody>
      </p:sp>
      <p:sp>
        <p:nvSpPr>
          <p:cNvPr id="3" name="מלבן 2"/>
          <p:cNvSpPr/>
          <p:nvPr/>
        </p:nvSpPr>
        <p:spPr>
          <a:xfrm>
            <a:off x="1242153" y="873342"/>
            <a:ext cx="103473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דוגמא:  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מערבבים תמיסה של אשלגן דו כרומטי עם תמיסה של כסף חנקתי:</a:t>
            </a: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ניסוח תהליך המסה </a:t>
            </a:r>
            <a:r>
              <a:rPr lang="he-IL" sz="2400" dirty="0" smtClean="0">
                <a:latin typeface="Varela Round" panose="00000500000000000000" pitchFamily="2" charset="-79"/>
                <a:cs typeface="Varela Round" panose="00000500000000000000" pitchFamily="2" charset="-79"/>
              </a:rPr>
              <a:t>במים לכל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אחד מהחומרים היוניים:</a:t>
            </a:r>
          </a:p>
          <a:p>
            <a:pPr algn="l" rtl="0"/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K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Cr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7(s)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2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K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 Cr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2-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he-IL" sz="240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endParaRPr lang="he-IL" sz="2400" baseline="-25000" dirty="0">
              <a:solidFill>
                <a:schemeClr val="accent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AgNO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en-US" sz="24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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+NO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he-IL" sz="2400" b="1" dirty="0">
              <a:solidFill>
                <a:schemeClr val="tx2">
                  <a:lumMod val="60000"/>
                  <a:lumOff val="4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הניסוח כולל של </a:t>
            </a:r>
            <a:r>
              <a:rPr lang="he-IL" sz="2400" b="1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התגובה המתרחשת כאשר מערבבים את שתי התמיסות</a:t>
            </a:r>
            <a:r>
              <a:rPr lang="he-IL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  <a:endParaRPr lang="he-IL" sz="24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                                     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2K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Cr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  <a:r>
              <a:rPr lang="en-US" sz="2400" baseline="30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2-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 </a:t>
            </a:r>
            <a:r>
              <a:rPr lang="en-US" sz="24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2Ag</a:t>
            </a:r>
            <a:r>
              <a:rPr lang="en-US" sz="2400" baseline="300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+2NO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</a:t>
            </a:r>
            <a:r>
              <a:rPr lang="en-US" sz="24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400" baseline="-250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CrO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+ 2K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+ 2NO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  <a:p>
            <a:pPr rtl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2400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ניסוח נטו:</a:t>
            </a:r>
            <a:endParaRPr lang="he-IL" sz="24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Cr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  <a:r>
              <a:rPr lang="en-US" sz="2400" baseline="30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+ </a:t>
            </a:r>
            <a:r>
              <a:rPr lang="en-US" sz="24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2Ag</a:t>
            </a:r>
            <a:r>
              <a:rPr lang="en-US" sz="2400" baseline="300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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Ag</a:t>
            </a:r>
            <a:r>
              <a:rPr lang="en-US" sz="2400" baseline="-25000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CrO</a:t>
            </a:r>
            <a:r>
              <a:rPr lang="en-US" sz="2400" baseline="-250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7040" y="2761797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2823" y="1788103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46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9900BB-CCBA-4126-A009-B0EC5B0E8F8F}"/>
              </a:ext>
            </a:extLst>
          </p:cNvPr>
          <p:cNvSpPr/>
          <p:nvPr/>
        </p:nvSpPr>
        <p:spPr>
          <a:xfrm>
            <a:off x="-1" y="5475767"/>
            <a:ext cx="8856922" cy="138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18986"/>
            <a:ext cx="12190413" cy="720000"/>
          </a:xfrm>
        </p:spPr>
        <p:txBody>
          <a:bodyPr/>
          <a:lstStyle/>
          <a:p>
            <a:r>
              <a:rPr lang="he-IL" sz="2800" dirty="0"/>
              <a:t>סרטון: תגובת שיקוע</a:t>
            </a:r>
          </a:p>
        </p:txBody>
      </p:sp>
      <p:pic>
        <p:nvPicPr>
          <p:cNvPr id="5" name="Online Media 4" title="ￗﾙￗﾦￗﾙￗﾨￗﾪ ￗﾞￗﾩￗﾧￗﾢ ￗﾑￗﾗￗﾕￗﾞￗﾨￗﾙￗﾝ ￗﾙￗﾕￗﾠￗﾙￗﾙￗﾝ">
            <a:hlinkClick r:id="" action="ppaction://media"/>
            <a:extLst>
              <a:ext uri="{FF2B5EF4-FFF2-40B4-BE49-F238E27FC236}">
                <a16:creationId xmlns:a16="http://schemas.microsoft.com/office/drawing/2014/main" xmlns="" id="{1F25799D-85F3-4082-932B-AFE89C3ACA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5463" y="502701"/>
            <a:ext cx="11039485" cy="62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תרגיל </a:t>
            </a:r>
          </a:p>
        </p:txBody>
      </p:sp>
      <p:sp>
        <p:nvSpPr>
          <p:cNvPr id="3" name="מלבן 2"/>
          <p:cNvSpPr/>
          <p:nvPr/>
        </p:nvSpPr>
        <p:spPr>
          <a:xfrm>
            <a:off x="4182206" y="983233"/>
            <a:ext cx="762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Varela Round"/>
              </a:rPr>
              <a:t>חנקן, </a:t>
            </a:r>
            <a:r>
              <a:rPr lang="en-US" sz="2400" dirty="0">
                <a:cs typeface="Varela Round"/>
              </a:rPr>
              <a:t>N</a:t>
            </a:r>
            <a:r>
              <a:rPr lang="en-US" sz="2400" baseline="-25000" dirty="0">
                <a:cs typeface="Varela Round"/>
              </a:rPr>
              <a:t>2(g)</a:t>
            </a:r>
            <a:r>
              <a:rPr lang="he-IL" sz="2400" dirty="0">
                <a:cs typeface="Varela Round"/>
              </a:rPr>
              <a:t> , ונתרן, </a:t>
            </a:r>
            <a:r>
              <a:rPr lang="en-US" sz="2400" dirty="0">
                <a:cs typeface="Varela Round"/>
              </a:rPr>
              <a:t>Na</a:t>
            </a:r>
            <a:r>
              <a:rPr lang="en-US" sz="2400" baseline="-25000" dirty="0">
                <a:cs typeface="Varela Round"/>
              </a:rPr>
              <a:t>(s)</a:t>
            </a:r>
            <a:r>
              <a:rPr lang="he-IL" sz="2400" dirty="0">
                <a:cs typeface="Varela Round"/>
              </a:rPr>
              <a:t> , מגיבים ביניהם ליצירת תרכובת.</a:t>
            </a:r>
          </a:p>
          <a:p>
            <a:endParaRPr lang="en-US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   </a:t>
            </a:r>
            <a:endParaRPr lang="en-US" sz="2400" dirty="0">
              <a:cs typeface="Varela Round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296276" y="1521180"/>
            <a:ext cx="12104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1. </a:t>
            </a:r>
            <a:r>
              <a:rPr lang="he-IL" sz="2400" dirty="0" smtClean="0">
                <a:cs typeface="Varela Round"/>
              </a:rPr>
              <a:t>נסחו ואזנו </a:t>
            </a:r>
            <a:r>
              <a:rPr lang="he-IL" sz="2400" dirty="0">
                <a:cs typeface="Varela Round"/>
              </a:rPr>
              <a:t>את התגובה לקבלת תרכובת זו.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2. </a:t>
            </a:r>
            <a:r>
              <a:rPr lang="he-IL" sz="2400" dirty="0" smtClean="0">
                <a:cs typeface="Varela Round"/>
              </a:rPr>
              <a:t>ציינו </a:t>
            </a:r>
            <a:r>
              <a:rPr lang="he-IL" sz="2400" dirty="0">
                <a:cs typeface="Varela Round"/>
              </a:rPr>
              <a:t>שני מאפיינים ברמה המאקרוסקופית של התרכובת שהתקבלה.</a:t>
            </a:r>
            <a:endParaRPr lang="en-US" sz="2400" dirty="0"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3. </a:t>
            </a:r>
            <a:r>
              <a:rPr lang="he-IL" sz="2400" dirty="0" smtClean="0">
                <a:cs typeface="Varela Round"/>
              </a:rPr>
              <a:t>רשמו </a:t>
            </a:r>
            <a:r>
              <a:rPr lang="he-IL" sz="2400" dirty="0">
                <a:cs typeface="Varela Round"/>
              </a:rPr>
              <a:t>שני מאפיינים ברמה המיקרוסקופית של התרכובת שהתקבלה. </a:t>
            </a:r>
            <a:endParaRPr lang="en-US" sz="2400" dirty="0"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4. התיכו את התרכובת שהתקבלה. </a:t>
            </a:r>
            <a:r>
              <a:rPr lang="en-US" sz="2400" dirty="0">
                <a:cs typeface="Varela Round"/>
              </a:rPr>
              <a:t/>
            </a:r>
            <a:br>
              <a:rPr lang="en-US" sz="2400" dirty="0">
                <a:cs typeface="Varela Round"/>
              </a:rPr>
            </a:br>
            <a:r>
              <a:rPr lang="he-IL" sz="2400" dirty="0">
                <a:cs typeface="Varela Round"/>
              </a:rPr>
              <a:t>    </a:t>
            </a:r>
            <a:r>
              <a:rPr lang="he-IL" sz="2400" dirty="0" smtClean="0">
                <a:cs typeface="Varela Round"/>
              </a:rPr>
              <a:t>תארו </a:t>
            </a:r>
            <a:r>
              <a:rPr lang="he-IL" sz="2400" dirty="0">
                <a:cs typeface="Varela Round"/>
              </a:rPr>
              <a:t>ברמה המיקרוסקופית את התרכובת במצב נוזל.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5. </a:t>
            </a:r>
            <a:r>
              <a:rPr lang="he-IL" sz="2400" dirty="0" smtClean="0">
                <a:cs typeface="Varela Round"/>
              </a:rPr>
              <a:t>נסחו </a:t>
            </a:r>
            <a:r>
              <a:rPr lang="he-IL" sz="2400" dirty="0">
                <a:cs typeface="Varela Round"/>
              </a:rPr>
              <a:t>את תהליך ההיתוך של התרכובת שהתקבלה.</a:t>
            </a:r>
            <a:endParaRPr lang="en-US" sz="2400" dirty="0">
              <a:cs typeface="Varela Round"/>
            </a:endParaRPr>
          </a:p>
          <a:p>
            <a:pPr>
              <a:lnSpc>
                <a:spcPct val="150000"/>
              </a:lnSpc>
            </a:pPr>
            <a:r>
              <a:rPr lang="he-IL" sz="2400" dirty="0">
                <a:cs typeface="Varela Round"/>
              </a:rPr>
              <a:t> </a:t>
            </a:r>
            <a:endParaRPr lang="en-US" sz="2400" dirty="0"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1208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</a:t>
            </a:r>
          </a:p>
        </p:txBody>
      </p:sp>
      <p:sp>
        <p:nvSpPr>
          <p:cNvPr id="3" name="מלבן 2"/>
          <p:cNvSpPr/>
          <p:nvPr/>
        </p:nvSpPr>
        <p:spPr>
          <a:xfrm>
            <a:off x="5043489" y="1091594"/>
            <a:ext cx="516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6Na</a:t>
            </a:r>
            <a:r>
              <a:rPr lang="en-US" sz="24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+  N</a:t>
            </a:r>
            <a:r>
              <a:rPr lang="en-US" sz="24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  <a:sym typeface="Symbol"/>
              </a:rPr>
              <a:t></a:t>
            </a: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2Na</a:t>
            </a:r>
            <a:r>
              <a:rPr lang="en-US" sz="24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endParaRPr lang="en-US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371600" y="1553259"/>
            <a:ext cx="10017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dirty="0"/>
              <a:t>. </a:t>
            </a:r>
            <a:r>
              <a:rPr lang="he-IL" sz="2400" dirty="0">
                <a:cs typeface="Varela Round"/>
              </a:rPr>
              <a:t>שניים מבין המאפיינים:</a:t>
            </a:r>
            <a:endParaRPr lang="en-US" sz="2400" dirty="0">
              <a:cs typeface="Varela Roun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Varela Round"/>
              </a:rPr>
              <a:t>התרכובת מוצקה בתנאי החדר.</a:t>
            </a:r>
            <a:endParaRPr lang="en-US" sz="2400" dirty="0">
              <a:cs typeface="Varela Roun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Varela Round"/>
              </a:rPr>
              <a:t>התרכובת אינה מוליכה זרם חשמלי במצב צבירה מוצק.</a:t>
            </a:r>
            <a:endParaRPr lang="en-US" sz="2400" dirty="0">
              <a:cs typeface="Varela Roun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Varela Round"/>
              </a:rPr>
              <a:t>התרכובת מוליכה זרם חשמלי במצב צבירה נוזל.</a:t>
            </a:r>
            <a:endParaRPr lang="en-US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 </a:t>
            </a:r>
            <a:endParaRPr lang="en-US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3. שניים מבין המאפיינים:</a:t>
            </a:r>
            <a:endParaRPr lang="en-US" sz="2400" dirty="0">
              <a:cs typeface="Varela Roun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Varela Round"/>
              </a:rPr>
              <a:t>התרכובת מורכבת מיונים חיוביים </a:t>
            </a:r>
            <a:r>
              <a:rPr lang="en-US" sz="2400" dirty="0">
                <a:cs typeface="Varela Round"/>
              </a:rPr>
              <a:t>Na</a:t>
            </a:r>
            <a:r>
              <a:rPr lang="en-US" sz="2400" baseline="30000" dirty="0">
                <a:cs typeface="Varela Round"/>
              </a:rPr>
              <a:t>+</a:t>
            </a:r>
            <a:r>
              <a:rPr lang="he-IL" sz="2400" baseline="30000" dirty="0">
                <a:cs typeface="Varela Round"/>
              </a:rPr>
              <a:t>  </a:t>
            </a:r>
            <a:r>
              <a:rPr lang="he-IL" sz="2400" dirty="0">
                <a:cs typeface="Varela Round"/>
              </a:rPr>
              <a:t>ויונים שליליים</a:t>
            </a:r>
            <a:r>
              <a:rPr lang="en-US" sz="2400" b="1" dirty="0">
                <a:cs typeface="Varela Round"/>
              </a:rPr>
              <a:t>N</a:t>
            </a:r>
            <a:r>
              <a:rPr lang="en-US" sz="2400" b="1" baseline="30000" dirty="0">
                <a:cs typeface="Varela Round"/>
              </a:rPr>
              <a:t>3</a:t>
            </a:r>
            <a:r>
              <a:rPr lang="en-US" sz="2400" b="1" baseline="30000" dirty="0">
                <a:cs typeface="Varela Round"/>
                <a:sym typeface="Symbol"/>
              </a:rPr>
              <a:t></a:t>
            </a:r>
            <a:r>
              <a:rPr lang="en-US" sz="2400" dirty="0">
                <a:cs typeface="Varela Round"/>
              </a:rPr>
              <a:t>  </a:t>
            </a:r>
            <a:r>
              <a:rPr lang="he-IL" sz="2400" dirty="0">
                <a:cs typeface="Varela Round"/>
              </a:rPr>
              <a:t>.</a:t>
            </a:r>
            <a:endParaRPr lang="en-US" sz="2400" dirty="0">
              <a:cs typeface="Varela Roun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Varela Round"/>
              </a:rPr>
              <a:t>בין היונים החיוביים </a:t>
            </a:r>
            <a:r>
              <a:rPr lang="en-US" sz="2400" dirty="0">
                <a:cs typeface="Varela Round"/>
              </a:rPr>
              <a:t>Na</a:t>
            </a:r>
            <a:r>
              <a:rPr lang="en-US" sz="2400" baseline="30000" dirty="0">
                <a:cs typeface="Varela Round"/>
              </a:rPr>
              <a:t>+</a:t>
            </a:r>
            <a:r>
              <a:rPr lang="he-IL" sz="2400" baseline="30000" dirty="0">
                <a:cs typeface="Varela Round"/>
              </a:rPr>
              <a:t>  </a:t>
            </a:r>
            <a:r>
              <a:rPr lang="he-IL" sz="2400" dirty="0">
                <a:cs typeface="Varela Round"/>
              </a:rPr>
              <a:t>לבין היונים השליליים</a:t>
            </a:r>
            <a:r>
              <a:rPr lang="en-US" sz="2400" b="1" dirty="0">
                <a:cs typeface="Varela Round"/>
              </a:rPr>
              <a:t>N</a:t>
            </a:r>
            <a:r>
              <a:rPr lang="en-US" sz="2400" b="1" baseline="30000" dirty="0">
                <a:cs typeface="Varela Round"/>
              </a:rPr>
              <a:t>3</a:t>
            </a:r>
            <a:r>
              <a:rPr lang="en-US" sz="2400" b="1" baseline="30000" dirty="0">
                <a:cs typeface="Varela Round"/>
                <a:sym typeface="Symbol"/>
              </a:rPr>
              <a:t></a:t>
            </a:r>
            <a:r>
              <a:rPr lang="en-US" sz="2400" dirty="0">
                <a:cs typeface="Varela Round"/>
              </a:rPr>
              <a:t>  </a:t>
            </a:r>
            <a:r>
              <a:rPr lang="he-IL" sz="2400" dirty="0">
                <a:cs typeface="Varela Round"/>
              </a:rPr>
              <a:t>, שמקיפים אותו בסריג ולהפך, יש קשרים יוניים חזקים.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Varela Round"/>
              </a:rPr>
              <a:t>היונים נעים בתנודות בלבד. (אינם ניידים)</a:t>
            </a:r>
            <a:endParaRPr lang="en-US" sz="2400" dirty="0">
              <a:cs typeface="Varela Rou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3725" y="1091593"/>
            <a:ext cx="5429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 1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77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המשך פתרון</a:t>
            </a:r>
          </a:p>
        </p:txBody>
      </p:sp>
      <p:sp>
        <p:nvSpPr>
          <p:cNvPr id="3" name="מלבן 2"/>
          <p:cNvSpPr/>
          <p:nvPr/>
        </p:nvSpPr>
        <p:spPr>
          <a:xfrm>
            <a:off x="976747" y="1157859"/>
            <a:ext cx="102500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cs typeface="Varela Round"/>
              </a:rPr>
              <a:t>4</a:t>
            </a:r>
            <a:r>
              <a:rPr lang="he-IL" dirty="0"/>
              <a:t>. </a:t>
            </a:r>
            <a:r>
              <a:rPr lang="he-IL" sz="2400" dirty="0">
                <a:solidFill>
                  <a:srgbClr val="0070C0"/>
                </a:solidFill>
                <a:cs typeface="Varela Round"/>
              </a:rPr>
              <a:t>סוג החלקיקים: </a:t>
            </a:r>
            <a:r>
              <a:rPr lang="he-IL" sz="2400" dirty="0">
                <a:cs typeface="Varela Round"/>
              </a:rPr>
              <a:t>התרכובת מורכבת מיונים חיוביים </a:t>
            </a:r>
            <a:r>
              <a:rPr lang="en-US" sz="2400" dirty="0">
                <a:cs typeface="Varela Round"/>
              </a:rPr>
              <a:t>Na</a:t>
            </a:r>
            <a:r>
              <a:rPr lang="en-US" sz="2400" baseline="30000" dirty="0">
                <a:cs typeface="Varela Round"/>
              </a:rPr>
              <a:t>+</a:t>
            </a:r>
            <a:r>
              <a:rPr lang="he-IL" sz="2400" baseline="30000" dirty="0">
                <a:cs typeface="Varela Round"/>
              </a:rPr>
              <a:t>  </a:t>
            </a:r>
            <a:r>
              <a:rPr lang="he-IL" sz="2400" dirty="0">
                <a:cs typeface="Varela Round"/>
              </a:rPr>
              <a:t>ויונים שליליים  </a:t>
            </a:r>
            <a:r>
              <a:rPr lang="en-US" sz="2400" b="1" dirty="0">
                <a:cs typeface="Varela Round"/>
              </a:rPr>
              <a:t>N</a:t>
            </a:r>
            <a:r>
              <a:rPr lang="en-US" sz="2400" b="1" baseline="30000" dirty="0">
                <a:cs typeface="Varela Round"/>
              </a:rPr>
              <a:t>3</a:t>
            </a:r>
            <a:r>
              <a:rPr lang="en-US" sz="2400" b="1" baseline="30000" dirty="0">
                <a:cs typeface="Varela Round"/>
                <a:sym typeface="Symbol"/>
              </a:rPr>
              <a:t></a:t>
            </a:r>
            <a:r>
              <a:rPr lang="en-US" sz="2400" dirty="0">
                <a:cs typeface="Varela Round"/>
              </a:rPr>
              <a:t>  </a:t>
            </a:r>
            <a:r>
              <a:rPr lang="he-IL" sz="2400" dirty="0">
                <a:cs typeface="Varela Round"/>
              </a:rPr>
              <a:t>.</a:t>
            </a:r>
          </a:p>
          <a:p>
            <a:endParaRPr lang="en-US" sz="2400" dirty="0">
              <a:cs typeface="Varela Round"/>
            </a:endParaRPr>
          </a:p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סוג הקשרים בין החלקיקים וסידור החלקיקים: </a:t>
            </a:r>
            <a:r>
              <a:rPr lang="he-IL" sz="2400" dirty="0">
                <a:cs typeface="Varela Round"/>
              </a:rPr>
              <a:t>היונים החיוביים והשליליים קרובים זה לזה ואינם מסודרים. ביניהם יש קשרים יוניים - כוחות משיכה חשמליים בין כל יון חיובי לבין היונים  השליליים המקיפים אותו ולהפך.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solidFill>
                  <a:srgbClr val="0070C0"/>
                </a:solidFill>
                <a:cs typeface="Varela Round"/>
              </a:rPr>
              <a:t>אופני תנועה של החלקיקים</a:t>
            </a:r>
            <a:r>
              <a:rPr lang="en-US" sz="2400" dirty="0">
                <a:solidFill>
                  <a:srgbClr val="0070C0"/>
                </a:solidFill>
                <a:cs typeface="Varela Round"/>
              </a:rPr>
              <a:t>:</a:t>
            </a:r>
            <a:r>
              <a:rPr lang="he-IL" sz="2400" dirty="0">
                <a:solidFill>
                  <a:srgbClr val="0070C0"/>
                </a:solidFill>
                <a:cs typeface="Varela Round"/>
              </a:rPr>
              <a:t> </a:t>
            </a:r>
            <a:r>
              <a:rPr lang="he-IL" sz="2400" dirty="0">
                <a:cs typeface="Varela Round"/>
              </a:rPr>
              <a:t>היונים נעים בתנודות וסיבוב.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5. </a:t>
            </a:r>
            <a:endParaRPr lang="en-US" sz="2400" dirty="0">
              <a:cs typeface="Varela Round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Na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3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(s)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  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  <a:sym typeface="Symbol"/>
              </a:rPr>
              <a:t>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  3Na</a:t>
            </a:r>
            <a:r>
              <a:rPr lang="en-US" sz="2400" baseline="30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+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(l)</a:t>
            </a:r>
            <a:r>
              <a:rPr lang="en-US" sz="24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  +  N</a:t>
            </a:r>
            <a:r>
              <a:rPr lang="en-US" sz="2400" baseline="30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3–</a:t>
            </a:r>
            <a:r>
              <a:rPr lang="en-US" sz="2400" baseline="-25000" dirty="0">
                <a:latin typeface="Varela Round" panose="00000500000000000000" pitchFamily="2" charset="-79"/>
                <a:ea typeface="Times New Roman"/>
                <a:cs typeface="Varela Round" panose="00000500000000000000" pitchFamily="2" charset="-79"/>
              </a:rPr>
              <a:t>(l)</a:t>
            </a:r>
            <a:endParaRPr lang="en-US" sz="2400" dirty="0">
              <a:latin typeface="Varela Round" panose="00000500000000000000" pitchFamily="2" charset="-79"/>
              <a:ea typeface="Times New Roman"/>
              <a:cs typeface="Varela Round" panose="00000500000000000000" pitchFamily="2" charset="-79"/>
            </a:endParaRPr>
          </a:p>
          <a:p>
            <a:endParaRPr lang="en-US" sz="2400" dirty="0"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206" y="4458153"/>
            <a:ext cx="5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02703"/>
            <a:ext cx="11160000" cy="720000"/>
          </a:xfrm>
        </p:spPr>
        <p:txBody>
          <a:bodyPr/>
          <a:lstStyle/>
          <a:p>
            <a:r>
              <a:rPr lang="he-IL" sz="4400" dirty="0"/>
              <a:t>תרגיל בית       </a:t>
            </a:r>
            <a:endParaRPr lang="en-US" sz="4400" dirty="0"/>
          </a:p>
        </p:txBody>
      </p:sp>
      <p:sp>
        <p:nvSpPr>
          <p:cNvPr id="3" name="מלבן 2"/>
          <p:cNvSpPr/>
          <p:nvPr/>
        </p:nvSpPr>
        <p:spPr>
          <a:xfrm>
            <a:off x="685800" y="1033901"/>
            <a:ext cx="105378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1. נתונים שני חומרים יוניים: חומר א' הוא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Al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(CrO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 חומר ב' הוא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Ba(OH)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האם החומרים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Al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(CrO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ו-</a:t>
            </a:r>
            <a:r>
              <a:rPr lang="he-IL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Ba(OH)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מוליכים זרם חשמלי במצב צבירה מוצק? נמקו תשובתכם.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מתיכים  חומרים אלו.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א. רשמו ניסוח לתהליך ההיתוך של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Al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(CrO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ב. רשמו ניסוח לתהליך ההיתוך  של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Ba(OH)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ג. האם הנוזל שהתקבל הוא חומר טהור ? נמקו.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2. לפניכם נוסחאות של מספר חומרים: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NaNO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,  Cl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(g)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,  NF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3(g)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,  NH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Br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, CBr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4(l)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 ,  AlCl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א. מיינו את החומרים על-פי המבנה שלהם  (יוני, מולקולרי).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0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ב. הציעו ניסוי באמצעותו ניתן יהיה להבחין בין חומר יוני לחומר מולקולרי.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b="1" u="sng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976869"/>
            <a:ext cx="2219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6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">
            <a:extLst>
              <a:ext uri="{FF2B5EF4-FFF2-40B4-BE49-F238E27FC236}">
                <a16:creationId xmlns:a16="http://schemas.microsoft.com/office/drawing/2014/main" xmlns="" id="{E5E5CB88-DEB9-4C9B-8BCD-36D491AD6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577771" y="72737"/>
            <a:ext cx="3241964" cy="1838476"/>
          </a:xfrm>
          <a:prstGeom prst="rect">
            <a:avLst/>
          </a:prstGeom>
        </p:spPr>
      </p:pic>
      <p:sp>
        <p:nvSpPr>
          <p:cNvPr id="12" name="תיבת טקסט 3">
            <a:extLst>
              <a:ext uri="{FF2B5EF4-FFF2-40B4-BE49-F238E27FC236}">
                <a16:creationId xmlns:a16="http://schemas.microsoft.com/office/drawing/2014/main" xmlns="" id="{774D7E25-FE6A-4E76-A6FE-B349BC389C68}"/>
              </a:ext>
            </a:extLst>
          </p:cNvPr>
          <p:cNvSpPr txBox="1"/>
          <p:nvPr/>
        </p:nvSpPr>
        <p:spPr>
          <a:xfrm>
            <a:off x="1234207" y="3088849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4">
            <a:extLst>
              <a:ext uri="{FF2B5EF4-FFF2-40B4-BE49-F238E27FC236}">
                <a16:creationId xmlns:a16="http://schemas.microsoft.com/office/drawing/2014/main" xmlns="" id="{98DE0E04-16F6-44A8-BDE9-B0D6E705981A}"/>
              </a:ext>
            </a:extLst>
          </p:cNvPr>
          <p:cNvSpPr/>
          <p:nvPr/>
        </p:nvSpPr>
        <p:spPr>
          <a:xfrm>
            <a:off x="-197428" y="1911213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7055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0894" y="2270910"/>
            <a:ext cx="10871177" cy="1260000"/>
          </a:xfrm>
        </p:spPr>
        <p:txBody>
          <a:bodyPr/>
          <a:lstStyle/>
          <a:p>
            <a:r>
              <a:rPr lang="he-IL" dirty="0"/>
              <a:t>חומרים יוניים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770E12-CF3E-470C-A769-73F5DDB88FF2}"/>
              </a:ext>
            </a:extLst>
          </p:cNvPr>
          <p:cNvSpPr/>
          <p:nvPr/>
        </p:nvSpPr>
        <p:spPr>
          <a:xfrm>
            <a:off x="72737" y="5818909"/>
            <a:ext cx="8188036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129966"/>
            <a:ext cx="11160000" cy="720000"/>
          </a:xfrm>
        </p:spPr>
        <p:txBody>
          <a:bodyPr/>
          <a:lstStyle/>
          <a:p>
            <a:r>
              <a:rPr lang="he-IL" dirty="0"/>
              <a:t>חומר יוני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20397" y="854989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</a:rPr>
              <a:t>חומר יוני </a:t>
            </a:r>
            <a:r>
              <a:rPr lang="he-IL" dirty="0"/>
              <a:t>-מורכב מיונים חיוביים ויונים שלילים.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</a:rPr>
              <a:t> מהו יון?</a:t>
            </a:r>
            <a:r>
              <a:rPr lang="he-IL" dirty="0"/>
              <a:t> חלקיק בעל מספר פרוטונים ואלקטרונים לא שווה</a:t>
            </a:r>
          </a:p>
        </p:txBody>
      </p:sp>
      <p:cxnSp>
        <p:nvCxnSpPr>
          <p:cNvPr id="3" name="מחבר חץ ישר 2"/>
          <p:cNvCxnSpPr>
            <a:cxnSpLocks/>
          </p:cNvCxnSpPr>
          <p:nvPr/>
        </p:nvCxnSpPr>
        <p:spPr>
          <a:xfrm>
            <a:off x="7061969" y="2140499"/>
            <a:ext cx="1198804" cy="8974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94137" y="3057619"/>
            <a:ext cx="49200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cs typeface="Varela Round"/>
              </a:rPr>
              <a:t>מספר אלקטרונים קטן ממספר הפרוטונים</a:t>
            </a:r>
          </a:p>
        </p:txBody>
      </p:sp>
      <p:cxnSp>
        <p:nvCxnSpPr>
          <p:cNvPr id="7" name="מחבר חץ ישר 6"/>
          <p:cNvCxnSpPr/>
          <p:nvPr/>
        </p:nvCxnSpPr>
        <p:spPr>
          <a:xfrm>
            <a:off x="8260773" y="3521216"/>
            <a:ext cx="0" cy="7736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21551" y="4294884"/>
            <a:ext cx="18784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Varela Round"/>
              </a:rPr>
              <a:t>יון חיובי לדוגמא: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+                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1376" y="2026373"/>
            <a:ext cx="948269" cy="11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943" y="3005664"/>
            <a:ext cx="50219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cs typeface="Varela Round"/>
              </a:rPr>
              <a:t>מספר האלקטרונים גדול ממספר הפרוטונים</a:t>
            </a:r>
          </a:p>
        </p:txBody>
      </p:sp>
      <p:cxnSp>
        <p:nvCxnSpPr>
          <p:cNvPr id="16" name="מחבר חץ ישר 15"/>
          <p:cNvCxnSpPr/>
          <p:nvPr/>
        </p:nvCxnSpPr>
        <p:spPr>
          <a:xfrm>
            <a:off x="3806884" y="3457739"/>
            <a:ext cx="0" cy="7736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87684" y="4245307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Varela Round"/>
              </a:rPr>
              <a:t>      יון שלילי לדוגמא: </a:t>
            </a:r>
          </a:p>
          <a:p>
            <a:r>
              <a:rPr lang="he-IL" dirty="0"/>
              <a:t>               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P</a:t>
            </a:r>
            <a:r>
              <a:rPr lang="en-US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3-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520397" y="5050211"/>
            <a:ext cx="7841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  <a:cs typeface="Varela Round"/>
              </a:rPr>
              <a:t>יונים רב אטומיים </a:t>
            </a:r>
            <a:r>
              <a:rPr lang="he-IL" sz="2400" dirty="0">
                <a:cs typeface="Varela Round"/>
              </a:rPr>
              <a:t>- יונים המורכבים ממספר אטומים שונים </a:t>
            </a:r>
          </a:p>
          <a:p>
            <a:r>
              <a:rPr lang="he-IL" sz="2400" dirty="0">
                <a:cs typeface="Varela Round"/>
              </a:rPr>
              <a:t>                              לדוגמא: יון אמון-</a:t>
            </a:r>
            <a:r>
              <a:rPr lang="en-US" sz="2400" dirty="0">
                <a:latin typeface="Arial" pitchFamily="34" charset="0"/>
                <a:cs typeface="Varela Round"/>
              </a:rPr>
              <a:t>NH</a:t>
            </a:r>
            <a:r>
              <a:rPr lang="en-US" sz="2400" baseline="-25000" dirty="0">
                <a:latin typeface="Arial" pitchFamily="34" charset="0"/>
                <a:cs typeface="Varela Round"/>
              </a:rPr>
              <a:t>4</a:t>
            </a:r>
            <a:r>
              <a:rPr lang="en-US" sz="2400" baseline="30000" dirty="0">
                <a:latin typeface="Arial" pitchFamily="34" charset="0"/>
                <a:cs typeface="Varela Round"/>
              </a:rPr>
              <a:t>+</a:t>
            </a:r>
            <a:r>
              <a:rPr lang="he-IL" sz="2400" baseline="30000" dirty="0">
                <a:latin typeface="Arial" pitchFamily="34" charset="0"/>
                <a:cs typeface="Varela Round"/>
              </a:rPr>
              <a:t>    </a:t>
            </a:r>
            <a:r>
              <a:rPr lang="he-IL" sz="2400" dirty="0">
                <a:latin typeface="Arial" pitchFamily="34" charset="0"/>
                <a:cs typeface="Varela Round"/>
              </a:rPr>
              <a:t>  </a:t>
            </a:r>
            <a:r>
              <a:rPr lang="en-US" sz="2400" dirty="0">
                <a:latin typeface="Arial" pitchFamily="34" charset="0"/>
                <a:cs typeface="Varela Round"/>
              </a:rPr>
              <a:t/>
            </a:r>
            <a:br>
              <a:rPr lang="en-US" sz="2400" dirty="0">
                <a:latin typeface="Arial" pitchFamily="34" charset="0"/>
                <a:cs typeface="Varela Round"/>
              </a:rPr>
            </a:br>
            <a:r>
              <a:rPr lang="he-IL" sz="2400" dirty="0">
                <a:latin typeface="Arial" pitchFamily="34" charset="0"/>
                <a:cs typeface="Varela Round"/>
              </a:rPr>
              <a:t>                                            יון פחמתי -</a:t>
            </a:r>
            <a:r>
              <a:rPr lang="en-US" sz="2400" dirty="0">
                <a:latin typeface="Arial" pitchFamily="34" charset="0"/>
                <a:cs typeface="Varela Round"/>
              </a:rPr>
              <a:t>CO</a:t>
            </a:r>
            <a:r>
              <a:rPr lang="en-US" sz="2400" baseline="-25000" dirty="0">
                <a:latin typeface="Arial" pitchFamily="34" charset="0"/>
                <a:cs typeface="Varela Round"/>
              </a:rPr>
              <a:t>3</a:t>
            </a:r>
            <a:r>
              <a:rPr lang="en-US" sz="2400" baseline="30000" dirty="0">
                <a:latin typeface="Arial" pitchFamily="34" charset="0"/>
                <a:cs typeface="Varela Round"/>
              </a:rPr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23345" y="348923"/>
            <a:ext cx="11159999" cy="540000"/>
          </a:xfrm>
        </p:spPr>
        <p:txBody>
          <a:bodyPr/>
          <a:lstStyle/>
          <a:p>
            <a:r>
              <a:rPr lang="he-IL" dirty="0"/>
              <a:t>נוסחת ייצוג אלקטרונית ליונים חד אטומיים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25597" y="811272"/>
            <a:ext cx="11160000" cy="4284000"/>
          </a:xfrm>
        </p:spPr>
        <p:txBody>
          <a:bodyPr/>
          <a:lstStyle/>
          <a:p>
            <a:pPr marL="0" lvl="0" indent="0">
              <a:buNone/>
            </a:pPr>
            <a:endParaRPr lang="en-US" b="1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e-IL" dirty="0"/>
              <a:t>נוסחת ייצוג אלקטרונית- מייצגת את האלקטרונים ברמת האנרגיה האחרונה. </a:t>
            </a:r>
          </a:p>
          <a:p>
            <a:pPr marL="0" indent="0">
              <a:buNone/>
            </a:pPr>
            <a:r>
              <a:rPr lang="he-IL" dirty="0"/>
              <a:t>לדוגמא נוסחת ייצוג אלקטרונית ליון כלור: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he-IL" dirty="0"/>
              <a:t>           נוסחת ייצוג אלקטרונית ליון נתרן:       </a:t>
            </a:r>
            <a:r>
              <a:rPr lang="en-US" dirty="0"/>
              <a:t>[</a:t>
            </a:r>
            <a:r>
              <a:rPr lang="en-US" sz="1800" dirty="0">
                <a:solidFill>
                  <a:prstClr val="black"/>
                </a:solidFill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sz="18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he-IL" sz="18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spcAft>
                <a:spcPts val="0"/>
              </a:spcAft>
              <a:buNone/>
            </a:pPr>
            <a:endParaRPr lang="he-IL" sz="1800" b="1" baseline="30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>
              <a:spcAft>
                <a:spcPts val="0"/>
              </a:spcAft>
              <a:buNone/>
            </a:pPr>
            <a:endParaRPr lang="he-IL" sz="3600" b="1" baseline="30000" dirty="0">
              <a:solidFill>
                <a:prstClr val="black"/>
              </a:solidFill>
              <a:latin typeface="Calibri"/>
              <a:cs typeface="Varela Round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he-IL" sz="3600" b="1" baseline="30000" dirty="0">
                <a:solidFill>
                  <a:prstClr val="black"/>
                </a:solidFill>
                <a:latin typeface="Calibri"/>
                <a:cs typeface="Varela Round"/>
              </a:rPr>
              <a:t>רשמו נוסחת ייצוג אלקטרונית למגנזיום כלורי:</a:t>
            </a:r>
          </a:p>
          <a:p>
            <a:pPr marL="0" indent="0">
              <a:spcAft>
                <a:spcPts val="0"/>
              </a:spcAft>
              <a:buNone/>
            </a:pPr>
            <a:r>
              <a:rPr lang="he-IL" sz="1800" b="1" baseline="30000" dirty="0">
                <a:solidFill>
                  <a:prstClr val="black"/>
                </a:solidFill>
                <a:latin typeface="Calibri"/>
                <a:cs typeface="+mn-cs"/>
              </a:rPr>
              <a:t>                                </a:t>
            </a:r>
          </a:p>
          <a:p>
            <a:pPr marL="0" indent="0">
              <a:spcAft>
                <a:spcPts val="0"/>
              </a:spcAft>
              <a:buNone/>
            </a:pPr>
            <a:endParaRPr lang="he-IL" sz="1800" b="1" baseline="30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600" b="1" baseline="30000" dirty="0">
                <a:solidFill>
                  <a:prstClr val="black"/>
                </a:solidFill>
                <a:latin typeface="Calibri"/>
                <a:cs typeface="Varela Round"/>
              </a:rPr>
              <a:t>[Mg ]                                           </a:t>
            </a:r>
          </a:p>
          <a:p>
            <a:pPr marL="0" lvl="0" indent="0" defTabSz="876300">
              <a:spcAft>
                <a:spcPts val="0"/>
              </a:spcAft>
              <a:buNone/>
            </a:pPr>
            <a:r>
              <a:rPr lang="he-IL" sz="3600" b="1" baseline="30000" dirty="0">
                <a:solidFill>
                  <a:prstClr val="black"/>
                </a:solidFill>
                <a:latin typeface="Calibri"/>
                <a:cs typeface="Varela Round"/>
              </a:rPr>
              <a:t>רשמו</a:t>
            </a:r>
            <a:r>
              <a:rPr lang="he-IL" sz="3600" b="1" dirty="0">
                <a:solidFill>
                  <a:prstClr val="black"/>
                </a:solidFill>
                <a:latin typeface="Calibri"/>
                <a:cs typeface="Varela Round"/>
              </a:rPr>
              <a:t> </a:t>
            </a:r>
            <a:r>
              <a:rPr lang="he-IL" sz="3600" b="1" baseline="30000" dirty="0">
                <a:solidFill>
                  <a:prstClr val="black"/>
                </a:solidFill>
                <a:latin typeface="Calibri"/>
                <a:cs typeface="Varela Round"/>
              </a:rPr>
              <a:t>נוסחת ייצוג אלקטרונית לנתרן גופרי: </a:t>
            </a:r>
            <a:r>
              <a:rPr lang="en-US" sz="3600" b="1" baseline="30000" dirty="0">
                <a:solidFill>
                  <a:prstClr val="black"/>
                </a:solidFill>
                <a:latin typeface="Calibri"/>
                <a:cs typeface="Varela Round"/>
              </a:rPr>
              <a:t> </a:t>
            </a:r>
            <a:r>
              <a:rPr lang="en-US" sz="3600" b="1" baseline="30000" dirty="0">
                <a:solidFill>
                  <a:prstClr val="black"/>
                </a:solidFill>
              </a:rPr>
              <a:t>:   Na</a:t>
            </a:r>
            <a:r>
              <a:rPr lang="en-US" sz="2800" b="1" baseline="30000" dirty="0">
                <a:solidFill>
                  <a:prstClr val="black"/>
                </a:solidFill>
              </a:rPr>
              <a:t>2</a:t>
            </a:r>
            <a:r>
              <a:rPr lang="en-US" sz="3600" b="1" baseline="30000" dirty="0">
                <a:solidFill>
                  <a:prstClr val="black"/>
                </a:solidFill>
              </a:rPr>
              <a:t>S</a:t>
            </a:r>
            <a:endParaRPr lang="he-IL" sz="3600" b="1" baseline="30000" dirty="0">
              <a:solidFill>
                <a:prstClr val="black"/>
              </a:solidFill>
              <a:latin typeface="Calibri"/>
              <a:cs typeface="Varela Round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0" y="1598076"/>
            <a:ext cx="771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39" y="3526360"/>
            <a:ext cx="771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15" y="3521068"/>
            <a:ext cx="771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0315" y="3369754"/>
            <a:ext cx="195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+</a:t>
            </a:r>
            <a:r>
              <a:rPr lang="he-I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4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71530"/>
            <a:ext cx="11160000" cy="720000"/>
          </a:xfrm>
        </p:spPr>
        <p:txBody>
          <a:bodyPr/>
          <a:lstStyle/>
          <a:p>
            <a:r>
              <a:rPr lang="he-IL" sz="4400" dirty="0"/>
              <a:t>מבנה חומר יוני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931" y="919910"/>
            <a:ext cx="10277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/>
              </a:rPr>
              <a:t>חומר יוני-</a:t>
            </a:r>
            <a:r>
              <a:rPr lang="he-IL" sz="2400" b="1" dirty="0">
                <a:solidFill>
                  <a:srgbClr val="0070C0"/>
                </a:solidFill>
                <a:cs typeface="Varela Round"/>
              </a:rPr>
              <a:t>מבנה ענק </a:t>
            </a:r>
            <a:r>
              <a:rPr lang="he-IL" sz="2400" dirty="0">
                <a:cs typeface="Varela Round"/>
              </a:rPr>
              <a:t>של יונים. כל יון חיובי מוקף ביונים שלילים וכל יון שלילי מוקף ביונים חיוביים ביניהם מתקיימים כוחות משיכה חשמליים- </a:t>
            </a:r>
            <a:r>
              <a:rPr lang="he-IL" sz="2400" b="1" dirty="0">
                <a:solidFill>
                  <a:srgbClr val="0070C0"/>
                </a:solidFill>
                <a:cs typeface="Varela Round"/>
              </a:rPr>
              <a:t>קשר יוני.</a:t>
            </a:r>
          </a:p>
          <a:p>
            <a:r>
              <a:rPr lang="he-IL" sz="2400" dirty="0">
                <a:cs typeface="Varela Round"/>
              </a:rPr>
              <a:t>לדוגמא מודל של מלח בישול נתרן כלורי: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881313"/>
            <a:ext cx="3048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קבוצה 415"/>
          <p:cNvGrpSpPr>
            <a:grpSpLocks/>
          </p:cNvGrpSpPr>
          <p:nvPr/>
        </p:nvGrpSpPr>
        <p:grpSpPr bwMode="auto">
          <a:xfrm>
            <a:off x="1155700" y="2224088"/>
            <a:ext cx="5562600" cy="3402012"/>
            <a:chOff x="107504" y="620688"/>
            <a:chExt cx="4968552" cy="2952328"/>
          </a:xfrm>
        </p:grpSpPr>
        <p:sp>
          <p:nvSpPr>
            <p:cNvPr id="7" name="מלבן 6"/>
            <p:cNvSpPr/>
            <p:nvPr/>
          </p:nvSpPr>
          <p:spPr>
            <a:xfrm>
              <a:off x="107504" y="620688"/>
              <a:ext cx="4968552" cy="2952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grpSp>
          <p:nvGrpSpPr>
            <p:cNvPr id="8" name="קבוצה 413"/>
            <p:cNvGrpSpPr>
              <a:grpSpLocks/>
            </p:cNvGrpSpPr>
            <p:nvPr/>
          </p:nvGrpSpPr>
          <p:grpSpPr bwMode="auto">
            <a:xfrm>
              <a:off x="179512" y="692696"/>
              <a:ext cx="4824511" cy="2784351"/>
              <a:chOff x="179512" y="692696"/>
              <a:chExt cx="4824511" cy="2784351"/>
            </a:xfrm>
          </p:grpSpPr>
          <p:grpSp>
            <p:nvGrpSpPr>
              <p:cNvPr id="9" name="קבוצה 346"/>
              <p:cNvGrpSpPr>
                <a:grpSpLocks/>
              </p:cNvGrpSpPr>
              <p:nvPr/>
            </p:nvGrpSpPr>
            <p:grpSpPr bwMode="auto">
              <a:xfrm>
                <a:off x="179512" y="692696"/>
                <a:ext cx="4608487" cy="2424311"/>
                <a:chOff x="1763713" y="2362200"/>
                <a:chExt cx="6716191" cy="3419103"/>
              </a:xfrm>
            </p:grpSpPr>
            <p:sp>
              <p:nvSpPr>
                <p:cNvPr id="76" name="Oval 71"/>
                <p:cNvSpPr>
                  <a:spLocks noChangeArrowheads="1"/>
                </p:cNvSpPr>
                <p:nvPr/>
              </p:nvSpPr>
              <p:spPr bwMode="auto">
                <a:xfrm>
                  <a:off x="7378554" y="3154145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77" name="Oval 72"/>
                <p:cNvSpPr>
                  <a:spLocks noChangeArrowheads="1"/>
                </p:cNvSpPr>
                <p:nvPr/>
              </p:nvSpPr>
              <p:spPr bwMode="auto">
                <a:xfrm>
                  <a:off x="1916113" y="327660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78" name="Oval 75"/>
                <p:cNvSpPr>
                  <a:spLocks noChangeArrowheads="1"/>
                </p:cNvSpPr>
                <p:nvPr/>
              </p:nvSpPr>
              <p:spPr bwMode="auto">
                <a:xfrm>
                  <a:off x="3516313" y="32861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79" name="Oval 78"/>
                <p:cNvSpPr>
                  <a:spLocks noChangeArrowheads="1"/>
                </p:cNvSpPr>
                <p:nvPr/>
              </p:nvSpPr>
              <p:spPr bwMode="auto">
                <a:xfrm>
                  <a:off x="5116513" y="32861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80" name="Oval 81"/>
                <p:cNvSpPr>
                  <a:spLocks noChangeArrowheads="1"/>
                </p:cNvSpPr>
                <p:nvPr/>
              </p:nvSpPr>
              <p:spPr bwMode="auto">
                <a:xfrm>
                  <a:off x="6792913" y="32861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81" name="Oval 83"/>
                <p:cNvSpPr>
                  <a:spLocks noChangeArrowheads="1"/>
                </p:cNvSpPr>
                <p:nvPr/>
              </p:nvSpPr>
              <p:spPr bwMode="auto">
                <a:xfrm>
                  <a:off x="1763005" y="2363061"/>
                  <a:ext cx="902267" cy="8652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82" name="Oval 84"/>
                <p:cNvSpPr>
                  <a:spLocks noChangeArrowheads="1"/>
                </p:cNvSpPr>
                <p:nvPr/>
              </p:nvSpPr>
              <p:spPr bwMode="auto">
                <a:xfrm>
                  <a:off x="2678113" y="24479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83" name="Oval 85"/>
                <p:cNvSpPr>
                  <a:spLocks noChangeArrowheads="1"/>
                </p:cNvSpPr>
                <p:nvPr/>
              </p:nvSpPr>
              <p:spPr bwMode="auto">
                <a:xfrm>
                  <a:off x="3362330" y="2373657"/>
                  <a:ext cx="905524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84" name="Oval 86"/>
                <p:cNvSpPr>
                  <a:spLocks noChangeArrowheads="1"/>
                </p:cNvSpPr>
                <p:nvPr/>
              </p:nvSpPr>
              <p:spPr bwMode="auto">
                <a:xfrm>
                  <a:off x="4278313" y="245745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85" name="Oval 87"/>
                <p:cNvSpPr>
                  <a:spLocks noChangeArrowheads="1"/>
                </p:cNvSpPr>
                <p:nvPr/>
              </p:nvSpPr>
              <p:spPr bwMode="auto">
                <a:xfrm>
                  <a:off x="4964911" y="2373657"/>
                  <a:ext cx="902265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86" name="Oval 88"/>
                <p:cNvSpPr>
                  <a:spLocks noChangeArrowheads="1"/>
                </p:cNvSpPr>
                <p:nvPr/>
              </p:nvSpPr>
              <p:spPr bwMode="auto">
                <a:xfrm>
                  <a:off x="5878513" y="245745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87" name="Oval 89"/>
                <p:cNvSpPr>
                  <a:spLocks noChangeArrowheads="1"/>
                </p:cNvSpPr>
                <p:nvPr/>
              </p:nvSpPr>
              <p:spPr bwMode="auto">
                <a:xfrm>
                  <a:off x="6639153" y="2373657"/>
                  <a:ext cx="905524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88" name="Oval 90"/>
                <p:cNvSpPr>
                  <a:spLocks noChangeArrowheads="1"/>
                </p:cNvSpPr>
                <p:nvPr/>
              </p:nvSpPr>
              <p:spPr bwMode="auto">
                <a:xfrm>
                  <a:off x="7486625" y="245172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89" name="Oval 71"/>
                <p:cNvSpPr>
                  <a:spLocks noChangeArrowheads="1"/>
                </p:cNvSpPr>
                <p:nvPr/>
              </p:nvSpPr>
              <p:spPr bwMode="auto">
                <a:xfrm>
                  <a:off x="2554525" y="3140019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90" name="Oval 71"/>
                <p:cNvSpPr>
                  <a:spLocks noChangeArrowheads="1"/>
                </p:cNvSpPr>
                <p:nvPr/>
              </p:nvSpPr>
              <p:spPr bwMode="auto">
                <a:xfrm>
                  <a:off x="4212479" y="3140019"/>
                  <a:ext cx="902267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91" name="Oval 71"/>
                <p:cNvSpPr>
                  <a:spLocks noChangeArrowheads="1"/>
                </p:cNvSpPr>
                <p:nvPr/>
              </p:nvSpPr>
              <p:spPr bwMode="auto">
                <a:xfrm>
                  <a:off x="5795516" y="3140019"/>
                  <a:ext cx="902267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92" name="Oval 71"/>
                <p:cNvSpPr>
                  <a:spLocks noChangeArrowheads="1"/>
                </p:cNvSpPr>
                <p:nvPr/>
              </p:nvSpPr>
              <p:spPr bwMode="auto">
                <a:xfrm>
                  <a:off x="7378554" y="4725720"/>
                  <a:ext cx="905524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93" name="Oval 72"/>
                <p:cNvSpPr>
                  <a:spLocks noChangeArrowheads="1"/>
                </p:cNvSpPr>
                <p:nvPr/>
              </p:nvSpPr>
              <p:spPr bwMode="auto">
                <a:xfrm>
                  <a:off x="1916113" y="484745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94" name="Oval 75"/>
                <p:cNvSpPr>
                  <a:spLocks noChangeArrowheads="1"/>
                </p:cNvSpPr>
                <p:nvPr/>
              </p:nvSpPr>
              <p:spPr bwMode="auto">
                <a:xfrm>
                  <a:off x="3516313" y="48569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95" name="Oval 78"/>
                <p:cNvSpPr>
                  <a:spLocks noChangeArrowheads="1"/>
                </p:cNvSpPr>
                <p:nvPr/>
              </p:nvSpPr>
              <p:spPr bwMode="auto">
                <a:xfrm>
                  <a:off x="5116513" y="48569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96" name="Oval 81"/>
                <p:cNvSpPr>
                  <a:spLocks noChangeArrowheads="1"/>
                </p:cNvSpPr>
                <p:nvPr/>
              </p:nvSpPr>
              <p:spPr bwMode="auto">
                <a:xfrm>
                  <a:off x="6792913" y="48569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97" name="Oval 83"/>
                <p:cNvSpPr>
                  <a:spLocks noChangeArrowheads="1"/>
                </p:cNvSpPr>
                <p:nvPr/>
              </p:nvSpPr>
              <p:spPr bwMode="auto">
                <a:xfrm>
                  <a:off x="1763005" y="3934635"/>
                  <a:ext cx="902267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98" name="Oval 84"/>
                <p:cNvSpPr>
                  <a:spLocks noChangeArrowheads="1"/>
                </p:cNvSpPr>
                <p:nvPr/>
              </p:nvSpPr>
              <p:spPr bwMode="auto">
                <a:xfrm>
                  <a:off x="2678113" y="40187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99" name="Oval 85"/>
                <p:cNvSpPr>
                  <a:spLocks noChangeArrowheads="1"/>
                </p:cNvSpPr>
                <p:nvPr/>
              </p:nvSpPr>
              <p:spPr bwMode="auto">
                <a:xfrm>
                  <a:off x="3362330" y="3941699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00" name="Oval 86"/>
                <p:cNvSpPr>
                  <a:spLocks noChangeArrowheads="1"/>
                </p:cNvSpPr>
                <p:nvPr/>
              </p:nvSpPr>
              <p:spPr bwMode="auto">
                <a:xfrm>
                  <a:off x="4278313" y="402830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01" name="Oval 87"/>
                <p:cNvSpPr>
                  <a:spLocks noChangeArrowheads="1"/>
                </p:cNvSpPr>
                <p:nvPr/>
              </p:nvSpPr>
              <p:spPr bwMode="auto">
                <a:xfrm>
                  <a:off x="4964911" y="3941699"/>
                  <a:ext cx="902265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02" name="Oval 88"/>
                <p:cNvSpPr>
                  <a:spLocks noChangeArrowheads="1"/>
                </p:cNvSpPr>
                <p:nvPr/>
              </p:nvSpPr>
              <p:spPr bwMode="auto">
                <a:xfrm>
                  <a:off x="5878513" y="402830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03" name="Oval 89"/>
                <p:cNvSpPr>
                  <a:spLocks noChangeArrowheads="1"/>
                </p:cNvSpPr>
                <p:nvPr/>
              </p:nvSpPr>
              <p:spPr bwMode="auto">
                <a:xfrm>
                  <a:off x="6639153" y="3941699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04" name="Oval 90"/>
                <p:cNvSpPr>
                  <a:spLocks noChangeArrowheads="1"/>
                </p:cNvSpPr>
                <p:nvPr/>
              </p:nvSpPr>
              <p:spPr bwMode="auto">
                <a:xfrm>
                  <a:off x="7486625" y="402257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05" name="Oval 71"/>
                <p:cNvSpPr>
                  <a:spLocks noChangeArrowheads="1"/>
                </p:cNvSpPr>
                <p:nvPr/>
              </p:nvSpPr>
              <p:spPr bwMode="auto">
                <a:xfrm>
                  <a:off x="2554525" y="4711593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06" name="Oval 71"/>
                <p:cNvSpPr>
                  <a:spLocks noChangeArrowheads="1"/>
                </p:cNvSpPr>
                <p:nvPr/>
              </p:nvSpPr>
              <p:spPr bwMode="auto">
                <a:xfrm>
                  <a:off x="4212479" y="4711593"/>
                  <a:ext cx="902267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07" name="Oval 71"/>
                <p:cNvSpPr>
                  <a:spLocks noChangeArrowheads="1"/>
                </p:cNvSpPr>
                <p:nvPr/>
              </p:nvSpPr>
              <p:spPr bwMode="auto">
                <a:xfrm>
                  <a:off x="5795516" y="4711593"/>
                  <a:ext cx="902267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grpSp>
              <p:nvGrpSpPr>
                <p:cNvPr id="108" name="קבוצה 313"/>
                <p:cNvGrpSpPr>
                  <a:grpSpLocks/>
                </p:cNvGrpSpPr>
                <p:nvPr/>
              </p:nvGrpSpPr>
              <p:grpSpPr bwMode="auto">
                <a:xfrm>
                  <a:off x="1907704" y="2564904"/>
                  <a:ext cx="6572200" cy="3216399"/>
                  <a:chOff x="971600" y="2362200"/>
                  <a:chExt cx="6572200" cy="3216399"/>
                </a:xfrm>
              </p:grpSpPr>
              <p:sp>
                <p:nvSpPr>
                  <p:cNvPr id="10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970221" y="3142150"/>
                    <a:ext cx="902267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10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916113" y="327660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1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16313" y="32861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1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116513" y="32861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13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6792913" y="32861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1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61741" y="2361662"/>
                    <a:ext cx="905524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15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78113" y="24479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1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364322" y="2372255"/>
                    <a:ext cx="902265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17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78313" y="245745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18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963645" y="2372255"/>
                    <a:ext cx="902267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19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5878513" y="245745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20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6641145" y="2372255"/>
                    <a:ext cx="902265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21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077913" y="243840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2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553259" y="3142150"/>
                    <a:ext cx="905524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2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211215" y="3142150"/>
                    <a:ext cx="902265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2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794252" y="3142150"/>
                    <a:ext cx="905524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2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970221" y="4710191"/>
                    <a:ext cx="902267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2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916113" y="484745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27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16313" y="48569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2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116513" y="48569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29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6792913" y="48569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30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61741" y="3933233"/>
                    <a:ext cx="905524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3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78113" y="40187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3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364322" y="3943829"/>
                    <a:ext cx="902265" cy="8652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33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78313" y="402830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3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963645" y="3943829"/>
                    <a:ext cx="902267" cy="8652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35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5878513" y="402830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36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6641145" y="3943829"/>
                    <a:ext cx="902265" cy="8652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37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077913" y="400925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13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553259" y="4710191"/>
                    <a:ext cx="905524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3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211215" y="4710191"/>
                    <a:ext cx="902265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14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794252" y="4710191"/>
                    <a:ext cx="905524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</p:grpSp>
          </p:grpSp>
          <p:grpSp>
            <p:nvGrpSpPr>
              <p:cNvPr id="10" name="קבוצה 347"/>
              <p:cNvGrpSpPr>
                <a:grpSpLocks/>
              </p:cNvGrpSpPr>
              <p:nvPr/>
            </p:nvGrpSpPr>
            <p:grpSpPr bwMode="auto">
              <a:xfrm>
                <a:off x="395536" y="1052736"/>
                <a:ext cx="4608487" cy="2424311"/>
                <a:chOff x="1763713" y="2362200"/>
                <a:chExt cx="6716191" cy="3419103"/>
              </a:xfrm>
            </p:grpSpPr>
            <p:sp>
              <p:nvSpPr>
                <p:cNvPr id="11" name="Oval 71"/>
                <p:cNvSpPr>
                  <a:spLocks noChangeArrowheads="1"/>
                </p:cNvSpPr>
                <p:nvPr/>
              </p:nvSpPr>
              <p:spPr bwMode="auto">
                <a:xfrm>
                  <a:off x="7379689" y="3154921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2" name="Oval 72"/>
                <p:cNvSpPr>
                  <a:spLocks noChangeArrowheads="1"/>
                </p:cNvSpPr>
                <p:nvPr/>
              </p:nvSpPr>
              <p:spPr bwMode="auto">
                <a:xfrm>
                  <a:off x="1916113" y="327660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3" name="Oval 75"/>
                <p:cNvSpPr>
                  <a:spLocks noChangeArrowheads="1"/>
                </p:cNvSpPr>
                <p:nvPr/>
              </p:nvSpPr>
              <p:spPr bwMode="auto">
                <a:xfrm>
                  <a:off x="3516313" y="32861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4" name="Oval 78"/>
                <p:cNvSpPr>
                  <a:spLocks noChangeArrowheads="1"/>
                </p:cNvSpPr>
                <p:nvPr/>
              </p:nvSpPr>
              <p:spPr bwMode="auto">
                <a:xfrm>
                  <a:off x="5116513" y="32861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5" name="Oval 81"/>
                <p:cNvSpPr>
                  <a:spLocks noChangeArrowheads="1"/>
                </p:cNvSpPr>
                <p:nvPr/>
              </p:nvSpPr>
              <p:spPr bwMode="auto">
                <a:xfrm>
                  <a:off x="6792913" y="32861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6" name="Oval 83"/>
                <p:cNvSpPr>
                  <a:spLocks noChangeArrowheads="1"/>
                </p:cNvSpPr>
                <p:nvPr/>
              </p:nvSpPr>
              <p:spPr bwMode="auto">
                <a:xfrm>
                  <a:off x="1764140" y="2363837"/>
                  <a:ext cx="902265" cy="8652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7" name="Oval 84"/>
                <p:cNvSpPr>
                  <a:spLocks noChangeArrowheads="1"/>
                </p:cNvSpPr>
                <p:nvPr/>
              </p:nvSpPr>
              <p:spPr bwMode="auto">
                <a:xfrm>
                  <a:off x="2678113" y="2447925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18" name="Oval 85"/>
                <p:cNvSpPr>
                  <a:spLocks noChangeArrowheads="1"/>
                </p:cNvSpPr>
                <p:nvPr/>
              </p:nvSpPr>
              <p:spPr bwMode="auto">
                <a:xfrm>
                  <a:off x="3363463" y="2374433"/>
                  <a:ext cx="905524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19" name="Oval 86"/>
                <p:cNvSpPr>
                  <a:spLocks noChangeArrowheads="1"/>
                </p:cNvSpPr>
                <p:nvPr/>
              </p:nvSpPr>
              <p:spPr bwMode="auto">
                <a:xfrm>
                  <a:off x="4278313" y="245745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20" name="Oval 87"/>
                <p:cNvSpPr>
                  <a:spLocks noChangeArrowheads="1"/>
                </p:cNvSpPr>
                <p:nvPr/>
              </p:nvSpPr>
              <p:spPr bwMode="auto">
                <a:xfrm>
                  <a:off x="4966044" y="2374433"/>
                  <a:ext cx="902267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21" name="Oval 88"/>
                <p:cNvSpPr>
                  <a:spLocks noChangeArrowheads="1"/>
                </p:cNvSpPr>
                <p:nvPr/>
              </p:nvSpPr>
              <p:spPr bwMode="auto">
                <a:xfrm>
                  <a:off x="5878513" y="245745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22" name="Oval 89"/>
                <p:cNvSpPr>
                  <a:spLocks noChangeArrowheads="1"/>
                </p:cNvSpPr>
                <p:nvPr/>
              </p:nvSpPr>
              <p:spPr bwMode="auto">
                <a:xfrm>
                  <a:off x="6640285" y="2374433"/>
                  <a:ext cx="905524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23" name="Oval 90"/>
                <p:cNvSpPr>
                  <a:spLocks noChangeArrowheads="1"/>
                </p:cNvSpPr>
                <p:nvPr/>
              </p:nvSpPr>
              <p:spPr bwMode="auto">
                <a:xfrm>
                  <a:off x="7486625" y="2451720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24" name="Oval 71"/>
                <p:cNvSpPr>
                  <a:spLocks noChangeArrowheads="1"/>
                </p:cNvSpPr>
                <p:nvPr/>
              </p:nvSpPr>
              <p:spPr bwMode="auto">
                <a:xfrm>
                  <a:off x="2555658" y="3140795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25" name="Oval 71"/>
                <p:cNvSpPr>
                  <a:spLocks noChangeArrowheads="1"/>
                </p:cNvSpPr>
                <p:nvPr/>
              </p:nvSpPr>
              <p:spPr bwMode="auto">
                <a:xfrm>
                  <a:off x="4213613" y="3140795"/>
                  <a:ext cx="902265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26" name="Oval 71"/>
                <p:cNvSpPr>
                  <a:spLocks noChangeArrowheads="1"/>
                </p:cNvSpPr>
                <p:nvPr/>
              </p:nvSpPr>
              <p:spPr bwMode="auto">
                <a:xfrm>
                  <a:off x="5796651" y="3140795"/>
                  <a:ext cx="902265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27" name="Oval 71"/>
                <p:cNvSpPr>
                  <a:spLocks noChangeArrowheads="1"/>
                </p:cNvSpPr>
                <p:nvPr/>
              </p:nvSpPr>
              <p:spPr bwMode="auto">
                <a:xfrm>
                  <a:off x="7379689" y="4726496"/>
                  <a:ext cx="905524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28" name="Oval 72"/>
                <p:cNvSpPr>
                  <a:spLocks noChangeArrowheads="1"/>
                </p:cNvSpPr>
                <p:nvPr/>
              </p:nvSpPr>
              <p:spPr bwMode="auto">
                <a:xfrm>
                  <a:off x="1916113" y="484745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29" name="Oval 75"/>
                <p:cNvSpPr>
                  <a:spLocks noChangeArrowheads="1"/>
                </p:cNvSpPr>
                <p:nvPr/>
              </p:nvSpPr>
              <p:spPr bwMode="auto">
                <a:xfrm>
                  <a:off x="3516313" y="48569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30" name="Oval 78"/>
                <p:cNvSpPr>
                  <a:spLocks noChangeArrowheads="1"/>
                </p:cNvSpPr>
                <p:nvPr/>
              </p:nvSpPr>
              <p:spPr bwMode="auto">
                <a:xfrm>
                  <a:off x="5116513" y="48569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31" name="Oval 81"/>
                <p:cNvSpPr>
                  <a:spLocks noChangeArrowheads="1"/>
                </p:cNvSpPr>
                <p:nvPr/>
              </p:nvSpPr>
              <p:spPr bwMode="auto">
                <a:xfrm>
                  <a:off x="6792913" y="48569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32" name="Oval 83"/>
                <p:cNvSpPr>
                  <a:spLocks noChangeArrowheads="1"/>
                </p:cNvSpPr>
                <p:nvPr/>
              </p:nvSpPr>
              <p:spPr bwMode="auto">
                <a:xfrm>
                  <a:off x="1764140" y="3935412"/>
                  <a:ext cx="902265" cy="8652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33" name="Oval 84"/>
                <p:cNvSpPr>
                  <a:spLocks noChangeArrowheads="1"/>
                </p:cNvSpPr>
                <p:nvPr/>
              </p:nvSpPr>
              <p:spPr bwMode="auto">
                <a:xfrm>
                  <a:off x="2678113" y="4018781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34" name="Oval 85"/>
                <p:cNvSpPr>
                  <a:spLocks noChangeArrowheads="1"/>
                </p:cNvSpPr>
                <p:nvPr/>
              </p:nvSpPr>
              <p:spPr bwMode="auto">
                <a:xfrm>
                  <a:off x="3363463" y="3942475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35" name="Oval 86"/>
                <p:cNvSpPr>
                  <a:spLocks noChangeArrowheads="1"/>
                </p:cNvSpPr>
                <p:nvPr/>
              </p:nvSpPr>
              <p:spPr bwMode="auto">
                <a:xfrm>
                  <a:off x="4278313" y="402830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36" name="Oval 87"/>
                <p:cNvSpPr>
                  <a:spLocks noChangeArrowheads="1"/>
                </p:cNvSpPr>
                <p:nvPr/>
              </p:nvSpPr>
              <p:spPr bwMode="auto">
                <a:xfrm>
                  <a:off x="4966044" y="3942475"/>
                  <a:ext cx="902267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37" name="Oval 88"/>
                <p:cNvSpPr>
                  <a:spLocks noChangeArrowheads="1"/>
                </p:cNvSpPr>
                <p:nvPr/>
              </p:nvSpPr>
              <p:spPr bwMode="auto">
                <a:xfrm>
                  <a:off x="5878513" y="402830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38" name="Oval 89"/>
                <p:cNvSpPr>
                  <a:spLocks noChangeArrowheads="1"/>
                </p:cNvSpPr>
                <p:nvPr/>
              </p:nvSpPr>
              <p:spPr bwMode="auto">
                <a:xfrm>
                  <a:off x="6640285" y="3942475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39" name="Oval 90"/>
                <p:cNvSpPr>
                  <a:spLocks noChangeArrowheads="1"/>
                </p:cNvSpPr>
                <p:nvPr/>
              </p:nvSpPr>
              <p:spPr bwMode="auto">
                <a:xfrm>
                  <a:off x="7486625" y="4022576"/>
                  <a:ext cx="712787" cy="6667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Na</a:t>
                  </a:r>
                  <a:r>
                    <a:rPr lang="en-US" baseline="300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lt"/>
                      <a:cs typeface="Guttman Yad-Brush" pitchFamily="2" charset="-79"/>
                    </a:rPr>
                    <a:t>+</a:t>
                  </a:r>
                </a:p>
              </p:txBody>
            </p:sp>
            <p:sp>
              <p:nvSpPr>
                <p:cNvPr id="40" name="Oval 71"/>
                <p:cNvSpPr>
                  <a:spLocks noChangeArrowheads="1"/>
                </p:cNvSpPr>
                <p:nvPr/>
              </p:nvSpPr>
              <p:spPr bwMode="auto">
                <a:xfrm>
                  <a:off x="2555658" y="4712369"/>
                  <a:ext cx="905524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41" name="Oval 71"/>
                <p:cNvSpPr>
                  <a:spLocks noChangeArrowheads="1"/>
                </p:cNvSpPr>
                <p:nvPr/>
              </p:nvSpPr>
              <p:spPr bwMode="auto">
                <a:xfrm>
                  <a:off x="4213613" y="4712369"/>
                  <a:ext cx="902265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sp>
              <p:nvSpPr>
                <p:cNvPr id="42" name="Oval 71"/>
                <p:cNvSpPr>
                  <a:spLocks noChangeArrowheads="1"/>
                </p:cNvSpPr>
                <p:nvPr/>
              </p:nvSpPr>
              <p:spPr bwMode="auto">
                <a:xfrm>
                  <a:off x="5796651" y="4712369"/>
                  <a:ext cx="902265" cy="86878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9608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 err="1">
                      <a:latin typeface="+mn-lt"/>
                      <a:cs typeface="Guttman Yad-Brush" pitchFamily="2" charset="-79"/>
                    </a:rPr>
                    <a:t>Cl</a:t>
                  </a:r>
                  <a:r>
                    <a:rPr lang="en-US" sz="2800" baseline="30000" dirty="0">
                      <a:latin typeface="+mn-lt"/>
                      <a:cs typeface="Guttman Yad-Brush" pitchFamily="2" charset="-79"/>
                    </a:rPr>
                    <a:t>-</a:t>
                  </a:r>
                  <a:endParaRPr lang="en-US" sz="2800" dirty="0">
                    <a:latin typeface="+mn-lt"/>
                    <a:cs typeface="Guttman Yad-Brush" pitchFamily="2" charset="-79"/>
                  </a:endParaRPr>
                </a:p>
              </p:txBody>
            </p:sp>
            <p:grpSp>
              <p:nvGrpSpPr>
                <p:cNvPr id="43" name="קבוצה 380"/>
                <p:cNvGrpSpPr>
                  <a:grpSpLocks/>
                </p:cNvGrpSpPr>
                <p:nvPr/>
              </p:nvGrpSpPr>
              <p:grpSpPr bwMode="auto">
                <a:xfrm>
                  <a:off x="1907704" y="2564904"/>
                  <a:ext cx="6572200" cy="3216399"/>
                  <a:chOff x="971600" y="2362200"/>
                  <a:chExt cx="6572200" cy="3216399"/>
                </a:xfrm>
              </p:grpSpPr>
              <p:sp>
                <p:nvSpPr>
                  <p:cNvPr id="4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971356" y="3142926"/>
                    <a:ext cx="902265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45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916113" y="327660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4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16313" y="32861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4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116513" y="32861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48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6792913" y="32861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4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62874" y="2362438"/>
                    <a:ext cx="905524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5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78113" y="2447925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5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365455" y="2373032"/>
                    <a:ext cx="902267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5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78313" y="245745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5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964780" y="2373032"/>
                    <a:ext cx="902265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54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5878513" y="245745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55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6642278" y="2373032"/>
                    <a:ext cx="902267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56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077913" y="2438400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5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554393" y="3142926"/>
                    <a:ext cx="905524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5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212347" y="3142926"/>
                    <a:ext cx="902267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5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795385" y="3142926"/>
                    <a:ext cx="905524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6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971356" y="4710967"/>
                    <a:ext cx="902265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6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916113" y="484745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6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16313" y="48569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63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116513" y="48569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64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6792913" y="48569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6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762874" y="3934010"/>
                    <a:ext cx="905524" cy="8652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6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78113" y="4018781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67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365455" y="3944606"/>
                    <a:ext cx="902267" cy="8652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68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78313" y="402830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69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964780" y="3944606"/>
                    <a:ext cx="902265" cy="8652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7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5878513" y="402830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7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6642278" y="3944606"/>
                    <a:ext cx="902267" cy="8652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7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077913" y="4009256"/>
                    <a:ext cx="712787" cy="6667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Na</a:t>
                    </a:r>
                    <a:r>
                      <a:rPr lang="en-US" baseline="30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  <a:cs typeface="Guttman Yad-Brush" pitchFamily="2" charset="-79"/>
                      </a:rPr>
                      <a:t>+</a:t>
                    </a:r>
                  </a:p>
                </p:txBody>
              </p:sp>
              <p:sp>
                <p:nvSpPr>
                  <p:cNvPr id="7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554393" y="4710967"/>
                    <a:ext cx="905524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7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212347" y="4710967"/>
                    <a:ext cx="902267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  <p:sp>
                <p:nvSpPr>
                  <p:cNvPr id="7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795385" y="4710967"/>
                    <a:ext cx="905524" cy="86878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9608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 err="1">
                        <a:latin typeface="+mn-lt"/>
                        <a:cs typeface="Guttman Yad-Brush" pitchFamily="2" charset="-79"/>
                      </a:rPr>
                      <a:t>Cl</a:t>
                    </a:r>
                    <a:r>
                      <a:rPr lang="en-US" sz="2800" baseline="30000" dirty="0">
                        <a:latin typeface="+mn-lt"/>
                        <a:cs typeface="Guttman Yad-Brush" pitchFamily="2" charset="-79"/>
                      </a:rPr>
                      <a:t>-</a:t>
                    </a:r>
                    <a:endParaRPr lang="en-US" sz="2800" dirty="0">
                      <a:latin typeface="+mn-lt"/>
                      <a:cs typeface="Guttman Yad-Brush" pitchFamily="2" charset="-79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173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9800"/>
            <a:ext cx="11160000" cy="720000"/>
          </a:xfrm>
        </p:spPr>
        <p:txBody>
          <a:bodyPr/>
          <a:lstStyle/>
          <a:p>
            <a:r>
              <a:rPr lang="he-IL" dirty="0"/>
              <a:t>נוסחה אמפירית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37126" y="994060"/>
            <a:ext cx="12055475" cy="43027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  <a:cs typeface="Varela Round"/>
              </a:rPr>
              <a:t>נוסחה אמפירית: </a:t>
            </a:r>
            <a:r>
              <a:rPr lang="he-IL" sz="2400" dirty="0">
                <a:cs typeface="Varela Round"/>
              </a:rPr>
              <a:t>נוסחה המייצגת את היחס הפשוט בין החלקיקים המרכיבים את החומר.</a:t>
            </a:r>
          </a:p>
          <a:p>
            <a:r>
              <a:rPr lang="he-IL" sz="2400" dirty="0">
                <a:cs typeface="Varela Round"/>
              </a:rPr>
              <a:t>לחומרים בעלי מבנה ענק יש רק נוסחה אמפירית. </a:t>
            </a:r>
          </a:p>
          <a:p>
            <a:r>
              <a:rPr lang="he-IL" sz="2400" b="1" dirty="0">
                <a:solidFill>
                  <a:srgbClr val="0070C0"/>
                </a:solidFill>
                <a:cs typeface="Varela Round"/>
              </a:rPr>
              <a:t>כתיבת הנוסחה: </a:t>
            </a:r>
            <a:r>
              <a:rPr lang="he-IL" sz="2400" dirty="0">
                <a:cs typeface="Varela Round"/>
              </a:rPr>
              <a:t>מצד שמאל יופיע היון החיובי ומימין היון השלילי.</a:t>
            </a:r>
          </a:p>
          <a:p>
            <a:r>
              <a:rPr lang="he-IL" sz="2400" dirty="0">
                <a:cs typeface="Varela Round"/>
              </a:rPr>
              <a:t>היחס בין מספר היונים יהיה כזה שסכום המטען החשמלי יהיה אפס</a:t>
            </a:r>
            <a:r>
              <a:rPr lang="en-US" sz="2400" dirty="0">
                <a:cs typeface="Varela Round"/>
              </a:rPr>
              <a:t>.</a:t>
            </a:r>
            <a:r>
              <a:rPr lang="he-IL" sz="2400" dirty="0">
                <a:cs typeface="Varela Round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he-IL" sz="2400" dirty="0">
                <a:cs typeface="Varela Round"/>
              </a:rPr>
              <a:t>לדוגמא: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000000"/>
                </a:solidFill>
                <a:latin typeface="Arial" pitchFamily="34" charset="0"/>
                <a:cs typeface="Varela Round"/>
              </a:rPr>
              <a:t>רשמו נוסחה לתרכובת נתרן כלורי</a:t>
            </a:r>
            <a:r>
              <a:rPr lang="he-IL" sz="2400" dirty="0">
                <a:solidFill>
                  <a:srgbClr val="000000"/>
                </a:solidFill>
                <a:latin typeface="Arial" pitchFamily="34" charset="0"/>
                <a:cs typeface="Varela Round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he-IL" sz="2400" dirty="0">
                <a:cs typeface="Varela Round"/>
              </a:rPr>
              <a:t>היונים:</a:t>
            </a:r>
            <a:r>
              <a:rPr lang="en-US" sz="2400" dirty="0">
                <a:cs typeface="Varela Round"/>
              </a:rPr>
              <a:t>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+    </a:t>
            </a:r>
            <a:r>
              <a:rPr lang="he-IL" sz="2400" dirty="0">
                <a:cs typeface="Varela Round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Cl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he-IL" sz="2400" dirty="0">
                <a:cs typeface="Varela Round"/>
              </a:rPr>
              <a:t>   </a:t>
            </a:r>
          </a:p>
          <a:p>
            <a:r>
              <a:rPr lang="he-IL" sz="2400" dirty="0">
                <a:cs typeface="Varela Round"/>
              </a:rPr>
              <a:t>נוסחת התרכובת:    </a:t>
            </a:r>
            <a:r>
              <a:rPr lang="en-US" sz="2400" dirty="0" err="1">
                <a:cs typeface="Varela Round"/>
              </a:rPr>
              <a:t>NaCl</a:t>
            </a:r>
            <a:r>
              <a:rPr lang="en-US" sz="2400" dirty="0">
                <a:cs typeface="Varela Round"/>
              </a:rPr>
              <a:t> </a:t>
            </a:r>
            <a:r>
              <a:rPr lang="he-IL" sz="2400" dirty="0">
                <a:cs typeface="Varela Round"/>
              </a:rPr>
              <a:t>–  היחס בין היונים נקבע כך שסך המטען יהיה שווה לאפס. </a:t>
            </a:r>
          </a:p>
          <a:p>
            <a:endParaRPr lang="he-IL" sz="2400" dirty="0">
              <a:cs typeface="Varela Round"/>
            </a:endParaRPr>
          </a:p>
          <a:p>
            <a:r>
              <a:rPr lang="he-IL" sz="2400" b="1" dirty="0">
                <a:cs typeface="Varela Round"/>
              </a:rPr>
              <a:t>רשמו נוסחה לתרכובת  מגנזיום ברומי</a:t>
            </a:r>
            <a:r>
              <a:rPr lang="he-IL" sz="2400" dirty="0">
                <a:cs typeface="Varela Round"/>
              </a:rPr>
              <a:t>:         היונים:     </a:t>
            </a:r>
            <a:r>
              <a:rPr lang="en-US" sz="2400" dirty="0">
                <a:cs typeface="Varela Round"/>
              </a:rPr>
              <a:t>Mg             Br</a:t>
            </a:r>
            <a:endParaRPr lang="he-IL" sz="2400" dirty="0">
              <a:cs typeface="Varela Round"/>
            </a:endParaRPr>
          </a:p>
          <a:p>
            <a:r>
              <a:rPr lang="he-IL" sz="2400" dirty="0">
                <a:cs typeface="Varela Round"/>
              </a:rPr>
              <a:t>       </a:t>
            </a:r>
          </a:p>
          <a:p>
            <a:r>
              <a:rPr lang="he-IL" sz="2400" dirty="0">
                <a:cs typeface="Varela Round"/>
              </a:rPr>
              <a:t>נוסחת התרכובת: </a:t>
            </a:r>
            <a:r>
              <a:rPr lang="en-US" sz="2400" dirty="0">
                <a:cs typeface="Varela Round"/>
              </a:rPr>
              <a:t>MgBr</a:t>
            </a:r>
            <a:r>
              <a:rPr lang="en-US" sz="1600" dirty="0">
                <a:cs typeface="Varela Round"/>
              </a:rPr>
              <a:t>2</a:t>
            </a:r>
            <a:endParaRPr lang="he-IL" sz="1050" dirty="0">
              <a:cs typeface="Varela Rou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774" y="4037932"/>
            <a:ext cx="596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+2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3474" y="3975464"/>
            <a:ext cx="635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490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</a:t>
            </a:r>
          </a:p>
        </p:txBody>
      </p:sp>
      <p:sp>
        <p:nvSpPr>
          <p:cNvPr id="3" name="מלבן 2"/>
          <p:cNvSpPr/>
          <p:nvPr/>
        </p:nvSpPr>
        <p:spPr>
          <a:xfrm>
            <a:off x="773977" y="1101681"/>
            <a:ext cx="99845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dirty="0">
                <a:cs typeface="Varela Round"/>
              </a:rPr>
              <a:t>רשמו את נוסחת החומר היוני שיתקבל </a:t>
            </a:r>
            <a:r>
              <a:rPr lang="he-IL" sz="2400" u="sng" dirty="0">
                <a:cs typeface="Varela Round"/>
              </a:rPr>
              <a:t>מיוני</a:t>
            </a:r>
            <a:r>
              <a:rPr lang="he-IL" sz="2400" dirty="0">
                <a:cs typeface="Varela Round"/>
              </a:rPr>
              <a:t> היסודות הבאים: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dirty="0">
                <a:cs typeface="Varela Round"/>
              </a:rPr>
              <a:t>(המספר בסוגריים מציין את המספר האטומי)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b="1" dirty="0">
                <a:cs typeface="Varela Round"/>
              </a:rPr>
              <a:t>א. </a:t>
            </a:r>
            <a:r>
              <a:rPr lang="he-IL" sz="2400" dirty="0">
                <a:cs typeface="Varela Round"/>
              </a:rPr>
              <a:t>נתרן</a:t>
            </a:r>
            <a:r>
              <a:rPr lang="he-IL" sz="2400" baseline="-25000" dirty="0">
                <a:cs typeface="Varela Round"/>
              </a:rPr>
              <a:t>(11)</a:t>
            </a:r>
            <a:r>
              <a:rPr lang="he-IL" sz="2400" dirty="0">
                <a:cs typeface="Varela Round"/>
              </a:rPr>
              <a:t> עם חמצן</a:t>
            </a:r>
            <a:r>
              <a:rPr lang="he-IL" sz="2400" baseline="-25000" dirty="0">
                <a:cs typeface="Varela Round"/>
              </a:rPr>
              <a:t>(8)</a:t>
            </a:r>
            <a:r>
              <a:rPr lang="he-IL" sz="2400" dirty="0">
                <a:cs typeface="Varela Round"/>
              </a:rPr>
              <a:t>.          ב. נתרן עם חנקן</a:t>
            </a:r>
            <a:r>
              <a:rPr lang="he-IL" sz="2400" baseline="-25000" dirty="0">
                <a:cs typeface="Varela Round"/>
              </a:rPr>
              <a:t>(7)</a:t>
            </a:r>
            <a:r>
              <a:rPr lang="he-IL" sz="2400" dirty="0">
                <a:cs typeface="Varela Round"/>
              </a:rPr>
              <a:t>.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b="1" dirty="0">
                <a:cs typeface="Varela Round"/>
              </a:rPr>
              <a:t>ג. </a:t>
            </a:r>
            <a:r>
              <a:rPr lang="he-IL" sz="2400" dirty="0">
                <a:cs typeface="Varela Round"/>
              </a:rPr>
              <a:t>אלומיניום</a:t>
            </a:r>
            <a:r>
              <a:rPr lang="he-IL" sz="2400" baseline="-25000" dirty="0">
                <a:cs typeface="Varela Round"/>
              </a:rPr>
              <a:t>(13)</a:t>
            </a:r>
            <a:r>
              <a:rPr lang="he-IL" sz="2400" dirty="0">
                <a:cs typeface="Varela Round"/>
              </a:rPr>
              <a:t> עם חמצן.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2400" dirty="0">
                <a:cs typeface="Varela Round"/>
              </a:rPr>
              <a:t>רמז: את מטען היונים קיבעו על פי מיקום היסודות בטבלה המחזורית.</a:t>
            </a:r>
          </a:p>
        </p:txBody>
      </p:sp>
    </p:spTree>
    <p:extLst>
      <p:ext uri="{BB962C8B-B14F-4D97-AF65-F5344CB8AC3E}">
        <p14:creationId xmlns:p14="http://schemas.microsoft.com/office/powerpoint/2010/main" val="511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1802</Words>
  <Application>Microsoft Office PowerPoint</Application>
  <PresentationFormat>מותאם אישית</PresentationFormat>
  <Paragraphs>437</Paragraphs>
  <Slides>37</Slides>
  <Notes>13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38" baseType="lpstr">
      <vt:lpstr>ערכת נושא Office</vt:lpstr>
      <vt:lpstr>מערכת שידורים לאומית</vt:lpstr>
      <vt:lpstr>מבנה וקישור-חומרים יוניים</vt:lpstr>
      <vt:lpstr>מה נלמד היום </vt:lpstr>
      <vt:lpstr>חומרים יוניים</vt:lpstr>
      <vt:lpstr>חומר יוני</vt:lpstr>
      <vt:lpstr>מצגת של PowerPoint</vt:lpstr>
      <vt:lpstr>מבנה חומר יוני</vt:lpstr>
      <vt:lpstr>נוסחה אמפירית</vt:lpstr>
      <vt:lpstr>תרגיל </vt:lpstr>
      <vt:lpstr>פתרון</vt:lpstr>
      <vt:lpstr>נוסחאות אמפיריות ליונים רב אטומים</vt:lpstr>
      <vt:lpstr>תרגול</vt:lpstr>
      <vt:lpstr>פתרון </vt:lpstr>
      <vt:lpstr>תכונות של חומרים  יוניים</vt:lpstr>
      <vt:lpstr>תרגול</vt:lpstr>
      <vt:lpstr>פתרון</vt:lpstr>
      <vt:lpstr>ניסוח תהליך היתוך</vt:lpstr>
      <vt:lpstr>תרגול (כאן להפסקה 10 דקות)</vt:lpstr>
      <vt:lpstr>פתרון </vt:lpstr>
      <vt:lpstr>המסה במים של  חומרים יוניים</vt:lpstr>
      <vt:lpstr>מסיסות במים</vt:lpstr>
      <vt:lpstr>המסה במים של חומר יוני</vt:lpstr>
      <vt:lpstr>איך מנסחים תהליך המסה במים של חומר יוני? </vt:lpstr>
      <vt:lpstr>תאור מיקרוסקופי לתמיסת נתרן כלורי</vt:lpstr>
      <vt:lpstr>נצפה בסרטון : המסה במים  של נתרן כלורי</vt:lpstr>
      <vt:lpstr>תרגול</vt:lpstr>
      <vt:lpstr>פתרון</vt:lpstr>
      <vt:lpstr>תרגיל </vt:lpstr>
      <vt:lpstr>פתרון</vt:lpstr>
      <vt:lpstr>תגובות שיקוע </vt:lpstr>
      <vt:lpstr>ניסוח תגובת שיקוע</vt:lpstr>
      <vt:lpstr>סרטון: תגובת שיקוע</vt:lpstr>
      <vt:lpstr>תרגיל </vt:lpstr>
      <vt:lpstr>פתרון </vt:lpstr>
      <vt:lpstr>המשך פתרון</vt:lpstr>
      <vt:lpstr>תרגיל בית       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Tamam</cp:lastModifiedBy>
  <cp:revision>105</cp:revision>
  <dcterms:created xsi:type="dcterms:W3CDTF">2020-03-15T19:13:03Z</dcterms:created>
  <dcterms:modified xsi:type="dcterms:W3CDTF">2020-04-18T13:52:08Z</dcterms:modified>
</cp:coreProperties>
</file>