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63" r:id="rId4"/>
    <p:sldId id="288" r:id="rId5"/>
    <p:sldId id="289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96" r:id="rId19"/>
    <p:sldId id="291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413" y="5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14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15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92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6F05CB-7733-4901-A0EC-4CD2874C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מידע וחיישנים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A2C7D3-E531-42BD-9EC5-CBEFDFC43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סוג המידע המגיע מהחיישן: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D66B0C0-13B4-44AB-B61B-3C16D353CC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חיישן דיגיטלי</a:t>
            </a:r>
          </a:p>
          <a:p>
            <a:r>
              <a:rPr lang="he-IL" dirty="0"/>
              <a:t>חיישן אנלוגי</a:t>
            </a:r>
          </a:p>
          <a:p>
            <a:endParaRPr lang="en-US" dirty="0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A56CBABA-23DF-45E9-84C9-559CCD08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269" y="1978268"/>
            <a:ext cx="4424794" cy="19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6F05CB-7733-4901-A0EC-4CD2874C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מקרא הדקי ה – </a:t>
            </a:r>
            <a:r>
              <a:rPr lang="en-US" dirty="0"/>
              <a:t>Arduino</a:t>
            </a:r>
          </a:p>
        </p:txBody>
      </p:sp>
      <p:pic>
        <p:nvPicPr>
          <p:cNvPr id="7" name="מציין מיקום תוכן 6" descr="תמונה שמכילה מעגל חשמלי&#10;&#10;התיאור נוצר באופן אוטומטי">
            <a:extLst>
              <a:ext uri="{FF2B5EF4-FFF2-40B4-BE49-F238E27FC236}">
                <a16:creationId xmlns:a16="http://schemas.microsoft.com/office/drawing/2014/main" id="{70FA65CA-B042-46A7-B4A0-1E74BF1AB7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95403" y="1725613"/>
            <a:ext cx="547223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6F05CB-7733-4901-A0EC-4CD2874C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היכרות עם המהדר וסביבת העבודה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A2C7D3-E531-42BD-9EC5-CBEFDFC43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נעבור למחשב.....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D66B0C0-13B4-44AB-B61B-3C16D353CC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785364-5597-4C30-9D9F-8BE63B83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3805"/>
          <a:stretch/>
        </p:blipFill>
        <p:spPr>
          <a:xfrm>
            <a:off x="240245" y="1725681"/>
            <a:ext cx="8306991" cy="44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8365DDD-DE83-4FB7-BA12-6761B855B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484" r="2135" b="21346"/>
          <a:stretch/>
        </p:blipFill>
        <p:spPr>
          <a:xfrm>
            <a:off x="139700" y="1921118"/>
            <a:ext cx="6699250" cy="268598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396F05CB-7733-4901-A0EC-4CD2874C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היכרות עם המהדר וסביבת העבודה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A2C7D3-E531-42BD-9EC5-CBEFDFC43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24877" y="1244674"/>
            <a:ext cx="8306992" cy="540000"/>
          </a:xfrm>
        </p:spPr>
        <p:txBody>
          <a:bodyPr/>
          <a:lstStyle/>
          <a:p>
            <a:r>
              <a:rPr lang="he-IL" dirty="0"/>
              <a:t>מבנה תוכנית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D66B0C0-13B4-44AB-B61B-3C16D353C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24875" y="1784675"/>
            <a:ext cx="8031963" cy="4152517"/>
          </a:xfrm>
        </p:spPr>
        <p:txBody>
          <a:bodyPr/>
          <a:lstStyle/>
          <a:p>
            <a:r>
              <a:rPr lang="he-IL" dirty="0"/>
              <a:t>ראש הדף</a:t>
            </a:r>
          </a:p>
          <a:p>
            <a:r>
              <a:rPr lang="he-IL" dirty="0"/>
              <a:t>פונקציית האתחול</a:t>
            </a:r>
          </a:p>
          <a:p>
            <a:r>
              <a:rPr lang="he-IL" dirty="0"/>
              <a:t>פונקציית ה – </a:t>
            </a:r>
            <a:r>
              <a:rPr lang="en-US" dirty="0"/>
              <a:t>loop</a:t>
            </a:r>
          </a:p>
          <a:p>
            <a:r>
              <a:rPr lang="he-IL" dirty="0"/>
              <a:t>הערות</a:t>
            </a:r>
          </a:p>
          <a:p>
            <a:r>
              <a:rPr lang="he-IL" dirty="0"/>
              <a:t>צבעים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8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9FC91-4197-452E-9505-38F9FDA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תפקיד הדק</a:t>
            </a:r>
            <a:endParaRPr lang="en-US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6433099-EFBF-4398-B734-DE3AB4896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0847" y="1118723"/>
            <a:ext cx="8031963" cy="4152517"/>
          </a:xfrm>
        </p:spPr>
        <p:txBody>
          <a:bodyPr/>
          <a:lstStyle/>
          <a:p>
            <a:r>
              <a:rPr lang="he-IL" dirty="0"/>
              <a:t>במיקרו-בקר מגדירים לכל "רגל" או לקבוצה מה התפקיד שלה.</a:t>
            </a:r>
          </a:p>
          <a:p>
            <a:r>
              <a:rPr lang="he-IL" dirty="0"/>
              <a:t>שני תפקידים אפשריים: כניסה או יציאה (</a:t>
            </a:r>
            <a:r>
              <a:rPr lang="en-US" dirty="0"/>
              <a:t>INPUT/OUTPUT</a:t>
            </a:r>
            <a:r>
              <a:rPr lang="he-IL" dirty="0"/>
              <a:t>)</a:t>
            </a:r>
          </a:p>
          <a:p>
            <a:pPr marL="0" indent="0" algn="ctr">
              <a:buNone/>
            </a:pPr>
            <a:r>
              <a:rPr lang="he-IL" b="1" dirty="0"/>
              <a:t>תחביר ההוראה: </a:t>
            </a:r>
            <a:r>
              <a:rPr lang="en-US" b="1" dirty="0" err="1">
                <a:solidFill>
                  <a:schemeClr val="accent2"/>
                </a:solidFill>
              </a:rPr>
              <a:t>pinMode</a:t>
            </a:r>
            <a:r>
              <a:rPr lang="en-US" b="1" dirty="0"/>
              <a:t>(</a:t>
            </a:r>
            <a:r>
              <a:rPr lang="en-US" b="1" dirty="0" err="1"/>
              <a:t>PinNumber,Role</a:t>
            </a:r>
            <a:r>
              <a:rPr lang="en-US" b="1" dirty="0"/>
              <a:t>)</a:t>
            </a:r>
            <a:r>
              <a:rPr lang="he-IL" b="1" dirty="0"/>
              <a:t> </a:t>
            </a:r>
          </a:p>
          <a:p>
            <a:endParaRPr lang="en-US" dirty="0"/>
          </a:p>
        </p:txBody>
      </p:sp>
      <p:pic>
        <p:nvPicPr>
          <p:cNvPr id="5" name="תמונה 4" descr="תמונה שמכילה צילום מסך, מעגל חשמלי&#10;&#10;התיאור נוצר באופן אוטומטי">
            <a:extLst>
              <a:ext uri="{FF2B5EF4-FFF2-40B4-BE49-F238E27FC236}">
                <a16:creationId xmlns:a16="http://schemas.microsoft.com/office/drawing/2014/main" id="{CACD20C6-9AF8-429A-BEF0-99DDFC4B5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2" t="8238" r="32371"/>
          <a:stretch/>
        </p:blipFill>
        <p:spPr>
          <a:xfrm>
            <a:off x="309688" y="3426999"/>
            <a:ext cx="2928811" cy="3377008"/>
          </a:xfrm>
          <a:prstGeom prst="rect">
            <a:avLst/>
          </a:prstGeom>
        </p:spPr>
      </p:pic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3F407B09-44C3-4314-89AE-BB6D728B5E95}"/>
              </a:ext>
            </a:extLst>
          </p:cNvPr>
          <p:cNvSpPr/>
          <p:nvPr/>
        </p:nvSpPr>
        <p:spPr>
          <a:xfrm>
            <a:off x="4106504" y="4371975"/>
            <a:ext cx="3611818" cy="179853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למחשבה,</a:t>
            </a:r>
          </a:p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חובר נגד בטור לנורה? והאם ישנה חשיבות לערכו?</a:t>
            </a:r>
          </a:p>
        </p:txBody>
      </p:sp>
    </p:spTree>
    <p:extLst>
      <p:ext uri="{BB962C8B-B14F-4D97-AF65-F5344CB8AC3E}">
        <p14:creationId xmlns:p14="http://schemas.microsoft.com/office/powerpoint/2010/main" val="154022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9FC91-4197-452E-9505-38F9FDA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שידור וקליטה של מידע דיגיטלי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429D53-8E3E-408B-9900-0BD9A440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פלט מידע דיגיטלי</a:t>
            </a:r>
            <a:endParaRPr lang="en-US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6433099-EFBF-4398-B734-DE3AB48964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ניתן להגדיר את "מצב" הרגל, או לשנותו בכל רגע נתון.</a:t>
            </a:r>
          </a:p>
          <a:p>
            <a:r>
              <a:rPr lang="he-IL" dirty="0"/>
              <a:t>שני מצבים אפשריים </a:t>
            </a:r>
            <a:r>
              <a:rPr lang="en-US" dirty="0"/>
              <a:t>HIGH </a:t>
            </a:r>
            <a:r>
              <a:rPr lang="he-IL" dirty="0"/>
              <a:t> או </a:t>
            </a:r>
            <a:r>
              <a:rPr lang="en-US" dirty="0"/>
              <a:t>LOW</a:t>
            </a:r>
            <a:endParaRPr lang="he-IL" dirty="0"/>
          </a:p>
          <a:p>
            <a:pPr marL="0" indent="0" algn="ctr">
              <a:buNone/>
            </a:pPr>
            <a:r>
              <a:rPr lang="he-IL" b="1" dirty="0"/>
              <a:t>תחביר ההוראה: </a:t>
            </a:r>
            <a:r>
              <a:rPr lang="en-US" b="1" dirty="0" err="1">
                <a:solidFill>
                  <a:schemeClr val="accent2"/>
                </a:solidFill>
              </a:rPr>
              <a:t>digitalWrite</a:t>
            </a:r>
            <a:r>
              <a:rPr lang="en-US" b="1" dirty="0"/>
              <a:t>(</a:t>
            </a:r>
            <a:r>
              <a:rPr lang="en-US" b="1" dirty="0" err="1"/>
              <a:t>PinNumber,Situat</a:t>
            </a:r>
            <a:r>
              <a:rPr lang="en-US" b="1" dirty="0"/>
              <a:t>)</a:t>
            </a:r>
            <a:r>
              <a:rPr lang="he-IL" b="1" dirty="0"/>
              <a:t> </a:t>
            </a:r>
          </a:p>
          <a:p>
            <a:endParaRPr lang="en-US" dirty="0"/>
          </a:p>
        </p:txBody>
      </p:sp>
      <p:pic>
        <p:nvPicPr>
          <p:cNvPr id="5" name="תמונה 4" descr="תמונה שמכילה צילום מסך, מעגל חשמלי&#10;&#10;התיאור נוצר באופן אוטומטי">
            <a:extLst>
              <a:ext uri="{FF2B5EF4-FFF2-40B4-BE49-F238E27FC236}">
                <a16:creationId xmlns:a16="http://schemas.microsoft.com/office/drawing/2014/main" id="{CACD20C6-9AF8-429A-BEF0-99DDFC4B5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2" t="8238" r="32371"/>
          <a:stretch/>
        </p:blipFill>
        <p:spPr>
          <a:xfrm>
            <a:off x="309688" y="3426999"/>
            <a:ext cx="2928811" cy="3377008"/>
          </a:xfrm>
          <a:prstGeom prst="rect">
            <a:avLst/>
          </a:prstGeom>
        </p:spPr>
      </p:pic>
      <p:sp>
        <p:nvSpPr>
          <p:cNvPr id="9" name="תרשים זרימה: תהליך חלופי 6">
            <a:extLst>
              <a:ext uri="{FF2B5EF4-FFF2-40B4-BE49-F238E27FC236}">
                <a16:creationId xmlns:a16="http://schemas.microsoft.com/office/drawing/2014/main" id="{6CBFCCA3-06A7-4168-B757-729FA115B149}"/>
              </a:ext>
            </a:extLst>
          </p:cNvPr>
          <p:cNvSpPr/>
          <p:nvPr/>
        </p:nvSpPr>
        <p:spPr>
          <a:xfrm>
            <a:off x="4106504" y="4371975"/>
            <a:ext cx="3611818" cy="179853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שאלה למחשבה,</a:t>
            </a:r>
          </a:p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חובר נגד בטור לנורה? והאם ישנה חשיבות לערכו?</a:t>
            </a:r>
          </a:p>
        </p:txBody>
      </p:sp>
    </p:spTree>
    <p:extLst>
      <p:ext uri="{BB962C8B-B14F-4D97-AF65-F5344CB8AC3E}">
        <p14:creationId xmlns:p14="http://schemas.microsoft.com/office/powerpoint/2010/main" val="347237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9FC91-4197-452E-9505-38F9FDA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שידור וקליטה של מידע דיגיטלי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429D53-8E3E-408B-9900-0BD9A440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קלט מידע דיגיטלי</a:t>
            </a:r>
            <a:endParaRPr lang="en-US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6433099-EFBF-4398-B734-DE3AB48964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כדי לתפעל מערכת </a:t>
            </a:r>
            <a:r>
              <a:rPr lang="he-IL" dirty="0" err="1"/>
              <a:t>נידרש</a:t>
            </a:r>
            <a:r>
              <a:rPr lang="he-IL" dirty="0"/>
              <a:t> לרוב לחוש את הסביבה או לייצר קלט כלשהו כדי להפעיל ולשנות את מצב המערכת.</a:t>
            </a:r>
          </a:p>
          <a:p>
            <a:r>
              <a:rPr lang="he-IL" dirty="0"/>
              <a:t>אחד מסוגי הקלט הנפוצים ביתר הם קלט דיגיטלי, כלומר קריאת מצבו של הדק מסוים(האם "0" או האם "1").</a:t>
            </a:r>
          </a:p>
          <a:p>
            <a:pPr marL="0" indent="0">
              <a:buNone/>
            </a:pPr>
            <a:r>
              <a:rPr lang="he-IL" b="1" dirty="0"/>
              <a:t>תחביר ההוראה: </a:t>
            </a:r>
          </a:p>
          <a:p>
            <a:pPr marL="0" indent="0">
              <a:buNone/>
            </a:pPr>
            <a:r>
              <a:rPr lang="he-IL" b="1" dirty="0"/>
              <a:t> </a:t>
            </a:r>
            <a:r>
              <a:rPr lang="en-US" b="1" dirty="0"/>
              <a:t>A = </a:t>
            </a:r>
            <a:r>
              <a:rPr lang="en-US" b="1" dirty="0" err="1">
                <a:solidFill>
                  <a:schemeClr val="accent2"/>
                </a:solidFill>
              </a:rPr>
              <a:t>digitalRead</a:t>
            </a:r>
            <a:r>
              <a:rPr lang="en-US" b="1" dirty="0"/>
              <a:t>(</a:t>
            </a:r>
            <a:r>
              <a:rPr lang="en-US" b="1" dirty="0" err="1"/>
              <a:t>pinNumber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he-IL" b="1" dirty="0"/>
          </a:p>
          <a:p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346F197-F0B7-4D9C-85CB-AB8B1516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2" y="3555862"/>
            <a:ext cx="3336441" cy="31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9FC91-4197-452E-9505-38F9FDA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429D53-8E3E-408B-9900-0BD9A440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27533" y="950393"/>
            <a:ext cx="8306992" cy="540000"/>
          </a:xfrm>
        </p:spPr>
        <p:txBody>
          <a:bodyPr/>
          <a:lstStyle/>
          <a:p>
            <a:r>
              <a:rPr lang="he-IL" dirty="0"/>
              <a:t>הגדרתו ושימושים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F6433099-EFBF-4398-B734-DE3AB4896426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76981" y="1490394"/>
                <a:ext cx="10582513" cy="41525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השימוש ב-</a:t>
                </a:r>
                <a:r>
                  <a:rPr lang="en-US" dirty="0"/>
                  <a:t>PWM</a:t>
                </a:r>
                <a:r>
                  <a:rPr lang="he-IL" dirty="0"/>
                  <a:t> נפוץ מאוד כאשר נדרש לבקר על הספק באמצעות מיקרו-בקר. </a:t>
                </a:r>
              </a:p>
              <a:p>
                <a:pPr marL="0" indent="0">
                  <a:buNone/>
                </a:pPr>
                <a:r>
                  <a:rPr lang="he-IL" dirty="0"/>
                  <a:t>צורת פעולת שיטה זו לבקרת הספק נגזרת מהשם, ואכן בשיטה זו אנו </a:t>
                </a:r>
                <a:r>
                  <a:rPr lang="he-IL" dirty="0" err="1"/>
                  <a:t>נאפנן</a:t>
                </a:r>
                <a:r>
                  <a:rPr lang="he-IL" dirty="0"/>
                  <a:t> את רוחב האות כך שבאותו מרווח זמן נוכל לקבל מתח ממוצע שונה וזאת על-ידי שינוי הזמן בו האות נמצא ב-"גבוה".</a:t>
                </a:r>
              </a:p>
              <a:p>
                <a:pPr marL="0" indent="0">
                  <a:buNone/>
                </a:pPr>
                <a:r>
                  <a:rPr lang="he-IL" dirty="0"/>
                  <a:t>משך הזמן נתון באחוזים כאשר תדר המחזור הינו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 </a:t>
                </a:r>
              </a:p>
              <a:p>
                <a:pPr marL="0" indent="0">
                  <a:buNone/>
                </a:pPr>
                <a:r>
                  <a:rPr lang="he-IL" dirty="0"/>
                  <a:t>תחביר ההוראה: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chemeClr val="accent2"/>
                    </a:solidFill>
                  </a:rPr>
                  <a:t>analogWrite</a:t>
                </a:r>
                <a:r>
                  <a:rPr lang="en-US" b="1" dirty="0"/>
                  <a:t>(</a:t>
                </a:r>
                <a:r>
                  <a:rPr lang="en-US" b="1" dirty="0" err="1"/>
                  <a:t>pinNumber,duty_cycel</a:t>
                </a:r>
                <a:r>
                  <a:rPr lang="en-US" b="1" dirty="0"/>
                  <a:t>)</a:t>
                </a:r>
                <a:endParaRPr lang="he-IL" dirty="0"/>
              </a:p>
            </p:txBody>
          </p:sp>
        </mc:Choice>
        <mc:Fallback>
          <p:sp>
            <p:nvSpPr>
              <p:cNvPr id="4" name="מציין מיקום תוכן 3">
                <a:extLst>
                  <a:ext uri="{FF2B5EF4-FFF2-40B4-BE49-F238E27FC236}">
                    <a16:creationId xmlns:a16="http://schemas.microsoft.com/office/drawing/2014/main" id="{F6433099-EFBF-4398-B734-DE3AB4896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76981" y="1490394"/>
                <a:ext cx="10582513" cy="4152517"/>
              </a:xfrm>
              <a:blipFill>
                <a:blip r:embed="rId2"/>
                <a:stretch>
                  <a:fillRect l="-1094" t="-1173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A67A4C56-1380-4A72-B8F7-463E35E3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0" t="27892" r="51609" b="30399"/>
          <a:stretch/>
        </p:blipFill>
        <p:spPr>
          <a:xfrm>
            <a:off x="134308" y="3926795"/>
            <a:ext cx="2815369" cy="27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3353909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/>
              <a:t>בקרת תהליכים ממוחשבת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בקרה במכונות י' – 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דוד מלחוב </a:t>
            </a:r>
            <a:r>
              <a:rPr lang="he-IL" dirty="0" err="1">
                <a:sym typeface="Varela Round"/>
              </a:rPr>
              <a:t>גנדלמן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הלכה למעשה באמצעות </a:t>
            </a:r>
            <a:r>
              <a:rPr lang="en-US" dirty="0">
                <a:solidFill>
                  <a:schemeClr val="tx1"/>
                </a:solidFill>
              </a:rPr>
              <a:t>ARDUINO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מיקרו-בקר - היכרות.</a:t>
            </a:r>
          </a:p>
          <a:p>
            <a:pPr>
              <a:lnSpc>
                <a:spcPct val="150000"/>
              </a:lnSpc>
            </a:pPr>
            <a:r>
              <a:rPr lang="he-IL" dirty="0"/>
              <a:t>מיקרו-בקר - </a:t>
            </a:r>
            <a:r>
              <a:rPr lang="en-US" dirty="0"/>
              <a:t>Arduino</a:t>
            </a:r>
            <a:r>
              <a:rPr lang="he-IL" dirty="0"/>
              <a:t>.</a:t>
            </a:r>
          </a:p>
          <a:p>
            <a:pPr>
              <a:lnSpc>
                <a:spcPct val="150000"/>
              </a:lnSpc>
            </a:pPr>
            <a:r>
              <a:rPr lang="he-IL" dirty="0"/>
              <a:t>סוגי מידע וחיישנים.</a:t>
            </a:r>
          </a:p>
          <a:p>
            <a:pPr>
              <a:lnSpc>
                <a:spcPct val="150000"/>
              </a:lnSpc>
            </a:pPr>
            <a:r>
              <a:rPr lang="he-IL" dirty="0"/>
              <a:t>מקרא הדקי ה – </a:t>
            </a:r>
            <a:r>
              <a:rPr lang="en-US" dirty="0"/>
              <a:t>Arduino</a:t>
            </a:r>
            <a:r>
              <a:rPr lang="he-IL" dirty="0"/>
              <a:t> (</a:t>
            </a:r>
            <a:r>
              <a:rPr lang="en-US" dirty="0"/>
              <a:t>pin map</a:t>
            </a:r>
            <a:r>
              <a:rPr lang="he-IL" dirty="0"/>
              <a:t>).</a:t>
            </a:r>
          </a:p>
          <a:p>
            <a:pPr>
              <a:lnSpc>
                <a:spcPct val="150000"/>
              </a:lnSpc>
            </a:pPr>
            <a:r>
              <a:rPr lang="he-IL" dirty="0"/>
              <a:t>היכרות עם המהדר וסביבת העבודה.</a:t>
            </a:r>
          </a:p>
          <a:p>
            <a:pPr>
              <a:lnSpc>
                <a:spcPct val="150000"/>
              </a:lnSpc>
            </a:pPr>
            <a:r>
              <a:rPr lang="he-IL" dirty="0"/>
              <a:t>מבנה בסיסי של תוכנית.</a:t>
            </a:r>
          </a:p>
          <a:p>
            <a:pPr>
              <a:lnSpc>
                <a:spcPct val="150000"/>
              </a:lnSpc>
            </a:pPr>
            <a:r>
              <a:rPr lang="he-IL" dirty="0"/>
              <a:t>הגדרת תפקיד הדק.</a:t>
            </a:r>
          </a:p>
          <a:p>
            <a:pPr>
              <a:lnSpc>
                <a:spcPct val="150000"/>
              </a:lnSpc>
            </a:pPr>
            <a:r>
              <a:rPr lang="he-IL" dirty="0"/>
              <a:t>שידור וקליטה של מידע דיגיטלי דרך ההדקים.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מבוא ל - </a:t>
            </a:r>
            <a:r>
              <a:rPr lang="en-US" dirty="0">
                <a:solidFill>
                  <a:srgbClr val="192A72"/>
                </a:solidFill>
              </a:rPr>
              <a:t>Arduino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חלק 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בקרה במכונות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יישום שיטות לבקרה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בקרה בחוג פתוח</a:t>
            </a:r>
          </a:p>
          <a:p>
            <a:pPr>
              <a:lnSpc>
                <a:spcPct val="150000"/>
              </a:lnSpc>
            </a:pPr>
            <a:r>
              <a:rPr lang="he-IL" dirty="0"/>
              <a:t>בקרה בחוג סגור </a:t>
            </a:r>
            <a:r>
              <a:rPr lang="en-US" dirty="0"/>
              <a:t>on-off</a:t>
            </a:r>
          </a:p>
          <a:p>
            <a:pPr>
              <a:lnSpc>
                <a:spcPct val="150000"/>
              </a:lnSpc>
            </a:pPr>
            <a:r>
              <a:rPr lang="he-IL" dirty="0"/>
              <a:t>בקרה בחוג סגור – מסוג </a:t>
            </a:r>
            <a:r>
              <a:rPr lang="en-US" dirty="0"/>
              <a:t>P</a:t>
            </a:r>
          </a:p>
        </p:txBody>
      </p:sp>
      <p:pic>
        <p:nvPicPr>
          <p:cNvPr id="5" name="תמונה 4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0A14EE45-65CD-49EE-868F-6DFE8964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27" y="3801989"/>
            <a:ext cx="49434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מיקרו-בקר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21751" y="1185389"/>
            <a:ext cx="8072546" cy="540070"/>
          </a:xfrm>
        </p:spPr>
        <p:txBody>
          <a:bodyPr/>
          <a:lstStyle/>
          <a:p>
            <a:r>
              <a:rPr lang="he-IL" dirty="0"/>
              <a:t>מה זה?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05796"/>
            <a:ext cx="8353424" cy="415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רכיב בר תכנות, שכולל בתוכו את כלל המערכות כדי להיות ישות בעלת יכולות חישוב בפני עצמה.</a:t>
            </a:r>
          </a:p>
          <a:p>
            <a:pPr>
              <a:lnSpc>
                <a:spcPct val="150000"/>
              </a:lnSpc>
            </a:pPr>
            <a:r>
              <a:rPr lang="he-IL" dirty="0"/>
              <a:t>למיקרו בקר יכולות לתקשר עם העולם החיצון באמצעות כניסות/יציאות (</a:t>
            </a:r>
            <a:r>
              <a:rPr lang="en-US" dirty="0"/>
              <a:t>inputs/outputs).</a:t>
            </a:r>
          </a:p>
          <a:p>
            <a:pPr>
              <a:lnSpc>
                <a:spcPct val="150000"/>
              </a:lnSpc>
            </a:pPr>
            <a:r>
              <a:rPr lang="he-IL" dirty="0"/>
              <a:t>ניתן למצוא את המיקרו בקרים כמעט בכל מערכת. כמה: צעצועים, מחשבונים, מכוניות, מעליות </a:t>
            </a:r>
            <a:r>
              <a:rPr lang="he-IL" dirty="0" err="1"/>
              <a:t>וכו</a:t>
            </a:r>
            <a:r>
              <a:rPr lang="he-IL" dirty="0"/>
              <a:t>....</a:t>
            </a:r>
          </a:p>
          <a:p>
            <a:pPr>
              <a:lnSpc>
                <a:spcPct val="150000"/>
              </a:lnSpc>
            </a:pPr>
            <a:r>
              <a:rPr lang="he-IL" dirty="0"/>
              <a:t>ניתן לתכנת בשפות תכנות שונות .</a:t>
            </a:r>
          </a:p>
        </p:txBody>
      </p:sp>
      <p:pic>
        <p:nvPicPr>
          <p:cNvPr id="3" name="תמונה 2" descr="תמונה שמכילה אלקטרוניקה, מעגל חשמלי&#10;&#10;התיאור נוצר באופן אוטומטי">
            <a:extLst>
              <a:ext uri="{FF2B5EF4-FFF2-40B4-BE49-F238E27FC236}">
                <a16:creationId xmlns:a16="http://schemas.microsoft.com/office/drawing/2014/main" id="{D9D15B2B-D548-4142-9AC5-F99DD9D8B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40839"/>
            <a:ext cx="2679241" cy="16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מיקרו בקר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041957" y="1185390"/>
            <a:ext cx="8072546" cy="540070"/>
          </a:xfrm>
        </p:spPr>
        <p:txBody>
          <a:bodyPr/>
          <a:lstStyle/>
          <a:p>
            <a:r>
              <a:rPr lang="en-US" dirty="0"/>
              <a:t>Arduino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8599230" cy="41530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פלטפורמה ב"קוד פתוח" שכוללת בתוכה משפחה של מיקרו-בקרים וקומפיילר(מהדר) שמתאים לעבודה איתם.</a:t>
            </a:r>
          </a:p>
          <a:p>
            <a:pPr>
              <a:lnSpc>
                <a:spcPct val="150000"/>
              </a:lnSpc>
            </a:pPr>
            <a:r>
              <a:rPr lang="he-IL" dirty="0"/>
              <a:t>באמצעות ה-</a:t>
            </a:r>
            <a:r>
              <a:rPr lang="en-US" dirty="0"/>
              <a:t>Arduino</a:t>
            </a:r>
            <a:r>
              <a:rPr lang="he-IL" dirty="0"/>
              <a:t> ניתן להפעיל מערכות שונות ומשונות באמצעות הכניסות/יציאות שלו.</a:t>
            </a:r>
          </a:p>
          <a:p>
            <a:pPr>
              <a:lnSpc>
                <a:spcPct val="150000"/>
              </a:lnSpc>
            </a:pPr>
            <a:r>
              <a:rPr lang="he-IL" dirty="0"/>
              <a:t>הרכיב זול (ניתן לרכוש ב כ-5$) והפלטפורמה חינמית לגמרי!</a:t>
            </a:r>
          </a:p>
          <a:p>
            <a:pPr>
              <a:lnSpc>
                <a:spcPct val="150000"/>
              </a:lnSpc>
            </a:pPr>
            <a:r>
              <a:rPr lang="he-IL" dirty="0"/>
              <a:t>כמות המשתמשים בעולם ברכיב ממשפחה זו היא עצומה וכך גם הקהילה.</a:t>
            </a:r>
            <a:endParaRPr lang="en-US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B0FFD9D-02A8-4ACD-A3D8-617590C7D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5" y="5410519"/>
            <a:ext cx="2298537" cy="97271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D9DBBD5-5684-4B49-A4BA-E800C7EA9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65" y="5222988"/>
            <a:ext cx="1526857" cy="15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6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מיקרו בקר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מושגי יסוד – תהליך בסיסי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קלט – כל מידע שהוא המגיע אל הבקר מהעולם החיצון.</a:t>
            </a:r>
          </a:p>
          <a:p>
            <a:pPr>
              <a:lnSpc>
                <a:spcPct val="150000"/>
              </a:lnSpc>
            </a:pPr>
            <a:r>
              <a:rPr lang="he-IL" dirty="0"/>
              <a:t>פלט – כל מידע שהו היוצא מהבקר לעולם החיצון.</a:t>
            </a:r>
          </a:p>
          <a:p>
            <a:pPr>
              <a:lnSpc>
                <a:spcPct val="150000"/>
              </a:lnSpc>
            </a:pPr>
            <a:r>
              <a:rPr lang="he-IL" dirty="0"/>
              <a:t>עיבוד – הוא התהליך בו נוצרת התגובה בפלט מהקלט.</a:t>
            </a:r>
          </a:p>
          <a:p>
            <a:pPr>
              <a:lnSpc>
                <a:spcPct val="150000"/>
              </a:lnSpc>
            </a:pPr>
            <a:r>
              <a:rPr lang="he-IL" dirty="0"/>
              <a:t>סוגי קלט ו-פלט – פלט או קלט יכול להיות אות חשמלי (חיישן\מפעיל) , תווים, תמונה, קול </a:t>
            </a:r>
            <a:r>
              <a:rPr lang="he-IL" dirty="0" err="1"/>
              <a:t>וכו</a:t>
            </a:r>
            <a:r>
              <a:rPr lang="he-IL" dirty="0"/>
              <a:t>....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9" name="תרשים זרימה: מסיים 8">
            <a:extLst>
              <a:ext uri="{FF2B5EF4-FFF2-40B4-BE49-F238E27FC236}">
                <a16:creationId xmlns:a16="http://schemas.microsoft.com/office/drawing/2014/main" id="{B33C0D30-B7E0-4A5D-89BD-344A504A2B20}"/>
              </a:ext>
            </a:extLst>
          </p:cNvPr>
          <p:cNvSpPr/>
          <p:nvPr/>
        </p:nvSpPr>
        <p:spPr>
          <a:xfrm>
            <a:off x="333804" y="5219218"/>
            <a:ext cx="1814259" cy="90678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קלט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83887C52-7377-4B9B-8682-21E375017747}"/>
              </a:ext>
            </a:extLst>
          </p:cNvPr>
          <p:cNvSpPr/>
          <p:nvPr/>
        </p:nvSpPr>
        <p:spPr>
          <a:xfrm rot="16200000">
            <a:off x="2442595" y="5196937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רשים זרימה: מסיים 16">
            <a:extLst>
              <a:ext uri="{FF2B5EF4-FFF2-40B4-BE49-F238E27FC236}">
                <a16:creationId xmlns:a16="http://schemas.microsoft.com/office/drawing/2014/main" id="{976EE2D4-D1F8-4DD6-AE25-00AB7B25E4F9}"/>
              </a:ext>
            </a:extLst>
          </p:cNvPr>
          <p:cNvSpPr/>
          <p:nvPr/>
        </p:nvSpPr>
        <p:spPr>
          <a:xfrm>
            <a:off x="3286537" y="5219220"/>
            <a:ext cx="1814259" cy="90678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עיבוד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1C842877-ECAA-4483-9DAD-F86258BDC162}"/>
              </a:ext>
            </a:extLst>
          </p:cNvPr>
          <p:cNvSpPr/>
          <p:nvPr/>
        </p:nvSpPr>
        <p:spPr>
          <a:xfrm rot="16200000">
            <a:off x="5384935" y="5196937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רשים זרימה: מסיים 18">
            <a:extLst>
              <a:ext uri="{FF2B5EF4-FFF2-40B4-BE49-F238E27FC236}">
                <a16:creationId xmlns:a16="http://schemas.microsoft.com/office/drawing/2014/main" id="{F3BEF70E-38DF-48AF-97F6-E92A0111CED8}"/>
              </a:ext>
            </a:extLst>
          </p:cNvPr>
          <p:cNvSpPr/>
          <p:nvPr/>
        </p:nvSpPr>
        <p:spPr>
          <a:xfrm>
            <a:off x="6233649" y="5219220"/>
            <a:ext cx="1814259" cy="90678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פלט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595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6F05CB-7733-4901-A0EC-4CD2874C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מידע וחיישנים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A2C7D3-E531-42BD-9EC5-CBEFDFC43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סוג המידע המגיע אל החיישן (ערך פיסיקלי):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D66B0C0-13B4-44AB-B61B-3C16D353CC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מידע דיגיטלי</a:t>
            </a:r>
          </a:p>
          <a:p>
            <a:r>
              <a:rPr lang="he-IL" dirty="0"/>
              <a:t>מידע אנלוגי</a:t>
            </a:r>
          </a:p>
          <a:p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B107201-D6D9-4CEF-9AA1-2EC8C723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3" y="1978268"/>
            <a:ext cx="5316777" cy="23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25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631</Words>
  <Application>Microsoft Office PowerPoint</Application>
  <PresentationFormat>Widescreen</PresentationFormat>
  <Paragraphs>90</Paragraphs>
  <Slides>19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Varela Round</vt:lpstr>
      <vt:lpstr>ערכת נושא Office</vt:lpstr>
      <vt:lpstr>מערכת שידורים לאומית</vt:lpstr>
      <vt:lpstr>בקרת תהליכים ממוחשבת</vt:lpstr>
      <vt:lpstr>מה נלמד היום </vt:lpstr>
      <vt:lpstr>מבוא ל - Arduino</vt:lpstr>
      <vt:lpstr>בקרה במכונות</vt:lpstr>
      <vt:lpstr>מיקרו-בקר</vt:lpstr>
      <vt:lpstr>מיקרו בקר</vt:lpstr>
      <vt:lpstr>מיקרו בקר</vt:lpstr>
      <vt:lpstr>סוגי מידע וחיישנים</vt:lpstr>
      <vt:lpstr>סוגי מידע וחיישנים</vt:lpstr>
      <vt:lpstr>מקרא הדקי ה – Arduino</vt:lpstr>
      <vt:lpstr>היכרות עם המהדר וסביבת העבודה</vt:lpstr>
      <vt:lpstr>היכרות עם המהדר וסביבת העבודה</vt:lpstr>
      <vt:lpstr>הגדרת תפקיד הדק</vt:lpstr>
      <vt:lpstr>שידור וקליטה של מידע דיגיטלי</vt:lpstr>
      <vt:lpstr>שידור וקליטה של מידע דיגיטלי</vt:lpstr>
      <vt:lpstr>PWM</vt:lpstr>
      <vt:lpstr>תודה על ההקשבה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93</cp:revision>
  <dcterms:created xsi:type="dcterms:W3CDTF">2020-03-15T19:13:03Z</dcterms:created>
  <dcterms:modified xsi:type="dcterms:W3CDTF">2020-04-29T21:58:37Z</dcterms:modified>
</cp:coreProperties>
</file>