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webextensions/webextension2.xml" ContentType="application/vnd.ms-office.webextension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FF495-BD88-4465-A820-5B36571C6C40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FD4D-400B-416F-BE31-311C084C3F3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796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home-house-icons-jims-card-1294564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vectors/classroom-cooperative-learning-1297779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hand-writing-pen-pencil-black-33988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nner-header-heart-love-4565257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mark-sign-1722865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friends-kameraden-camaraderie-good-1013691/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rowd-lego-staff-choice-selector-1699137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flower-life-crack-desert-drought-887443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ideos/germinate-germination-seedling-22983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hands-friendship-friends-children-284750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</a:t>
            </a:r>
            <a:r>
              <a:rPr lang="iw-IL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s://pixabay.com/vectors/home-house-icons-jims-card-1294564/</a:t>
            </a: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https://pixabay.com/vectors/classroom-cooperative-learning-1297779/</a:t>
            </a:r>
            <a:endParaRPr sz="800"/>
          </a:p>
        </p:txBody>
      </p:sp>
      <p:sp>
        <p:nvSpPr>
          <p:cNvPr id="215" name="Google Shape;215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https://pixabay.com/vectors/hand-writing-pen-pencil-black-33988/</a:t>
            </a:r>
            <a:endParaRPr/>
          </a:p>
        </p:txBody>
      </p:sp>
      <p:sp>
        <p:nvSpPr>
          <p:cNvPr id="227" name="Google Shape;227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https://pixabay.com/illustrations/banner-header-heart-love-4565257/</a:t>
            </a:r>
            <a:endParaRPr/>
          </a:p>
        </p:txBody>
      </p:sp>
      <p:sp>
        <p:nvSpPr>
          <p:cNvPr id="237" name="Google Shape;237;p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https://pixabay.com/illustrations/question-mark-question-mark-sign-1722865/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https://pixabay.com/illustrations/friends-kameraden-camaraderie-good-1013691/</a:t>
            </a:r>
            <a:endParaRPr/>
          </a:p>
        </p:txBody>
      </p:sp>
      <p:sp>
        <p:nvSpPr>
          <p:cNvPr id="248" name="Google Shape;248;p1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https://pixabay.com/illustrations/crowd-lego-staff-choice-selector-1699137/</a:t>
            </a:r>
            <a:endParaRPr/>
          </a:p>
        </p:txBody>
      </p:sp>
      <p:sp>
        <p:nvSpPr>
          <p:cNvPr id="257" name="Google Shape;257;p1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2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2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2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2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2bde94dbc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2bde94dbc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72bde94dbc_2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https://pixabay.com/photos/flower-life-crack-desert-drought-887443/</a:t>
            </a:r>
            <a:endParaRPr sz="100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000">
                <a:highlight>
                  <a:srgbClr val="FFFF00"/>
                </a:highlight>
                <a:latin typeface="Varela Round"/>
                <a:ea typeface="Varela Round"/>
                <a:cs typeface="Varela Round"/>
                <a:sym typeface="Varela Round"/>
              </a:rPr>
              <a:t> (על פי ר' נחמן מברסלב, מופיע ב: שמחה רז, "גשר צר מאוד")</a:t>
            </a:r>
            <a:endParaRPr sz="1000"/>
          </a:p>
        </p:txBody>
      </p:sp>
      <p:sp>
        <p:nvSpPr>
          <p:cNvPr id="340" name="Google Shape;340;p2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bde94dbc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bde94dbc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72bde94dbc_2_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https://pixabay.com/videos/germinate-germination-seedling-22983/</a:t>
            </a:r>
            <a:endParaRPr dirty="0"/>
          </a:p>
        </p:txBody>
      </p:sp>
      <p:sp>
        <p:nvSpPr>
          <p:cNvPr id="357" name="Google Shape;357;p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https://pixabay.com/photos/hands-friendship-friends-children-2847508/</a:t>
            </a:r>
            <a:endParaRPr/>
          </a:p>
        </p:txBody>
      </p:sp>
      <p:sp>
        <p:nvSpPr>
          <p:cNvPr id="173" name="Google Shape;173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6DCF-4F33-4A88-ADFF-D1ECDEDEE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7C442-5902-467C-9B58-B86825EBA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E92E-9734-4419-8E34-085B6F45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3073-51B2-413F-8A82-39908E1B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ED6AE-9637-49DE-BD97-12BB63C8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10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1065-6B3A-44A7-B5FF-6DF216405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0CB5B-DE83-4DA1-8627-1C266C86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D883-2BC4-457C-A06A-87A5ADC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0A7D-66A3-4B55-9196-2E5410C6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D3F6-723C-4659-A2D5-E697A240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9312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FF2E6-2546-4499-807C-BBA49CD86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1A0A0B-CDAF-42A9-BDEB-48FF395A7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C046B-589C-4CCA-8513-0CEB1D7A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416B6-81E6-4846-A6EE-B6E87F9F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F362-472E-4562-9B4F-1A45199A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459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873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58027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30071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6091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9461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96DC-7B78-42B6-A1C2-4586015C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E182-5C5B-47DE-B75E-6649C661C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B2B54-7AA9-4500-BE10-E12C30FC9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97FF7-D5FB-4D6A-89A5-3C9353B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41C27-5976-495B-840D-2E599002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2790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42E2-99FA-4A4E-BC8D-157CD8B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31F91-5DBD-4F28-BB27-4CF99C70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B49F1-0832-4A46-AF40-846621BC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47219-C7B8-4876-A73B-F6F86BE2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90747-8375-474D-B96F-9ACE9008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855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B2DF-6BEF-4B52-B665-6313C9E0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717C-4EC8-442D-8F4C-14D7B511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82B3-A426-40E2-BB52-8028789E1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9E93E-BDA3-46A2-8603-B9C5EB91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11533-E991-4E23-9BEB-29BE22D1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41A4-E4A5-47C6-8BDA-5595E5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6761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3B7F-5326-40D7-AEE8-C81FF718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C191-EF9F-4E9C-A057-0B1A119D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2E1C-335A-4C3C-B2DC-71E3DBEA0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24BEE-5257-489F-9A30-73D5B4931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62D26-0340-4B07-BC91-D360B789A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ABF60-A3AF-4460-8F91-16B419D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F4F17-154E-4EBE-805C-B7EB6957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18E70-B58A-472D-BFB8-F987FE83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625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2ED7-21DF-452D-966F-E3850375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3D305-4CB1-4A7C-A7EB-38492C7E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81B44-A5A1-4834-BC36-344F0038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589C2-9C42-4A41-A08E-31059EDA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015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5F1A1-52C5-4366-BE7D-DB09D566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D69FC-4227-4150-876E-772D860B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B19E4-EB6F-4211-8380-981B5DDB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36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3587-F3A3-43FB-8ED4-13FC79E7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19717-85F4-4BEF-B0EC-02C5E1E0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B4DBE-4040-4ADC-BC85-828868CC5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56492-F0F6-487A-B7AF-59FD343F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D0B5F-BDC5-4979-8B1C-0A368344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53377-6E26-49CD-8938-8CC97188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132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3E5C3-0010-463F-A467-7A677311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38BB59-9206-4A3B-AC17-83698B82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3A76D-1757-4430-948C-097C70CB9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D6CB2-CBBB-4086-B4CE-D20B9897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E774C-4E98-41D6-907E-04270323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EBC6B-9769-4076-A46A-C01F45A9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745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7F51B-EC0B-405D-84B0-803E34DD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8E49C-B8BD-4B95-9E69-863DAB8C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F36E9-E963-4DEF-B8C5-34367FA5D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3ACB-411B-4776-9300-F328249832D5}" type="datetimeFigureOut">
              <a:rPr lang="LID4096" smtClean="0"/>
              <a:t>04/05/2020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41F82-219D-43C4-9665-CE5A2B428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8168-22F1-43CB-B188-D2D8998E4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CAEF8-048B-4D21-8638-2AEFDE30A07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14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microsoft.com/office/2011/relationships/webextension" Target="../webextensions/webextension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0.png"/><Relationship Id="rId4" Type="http://schemas.microsoft.com/office/2011/relationships/webextension" Target="../webextensions/webextension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BdrlsVfo0RA?feature=oembed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B4ASdELBbQ?feature=oembed" TargetMode="Externa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dirty="0"/>
              <a:t>מערכת שידורים לאומית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ctrTitle"/>
          </p:nvPr>
        </p:nvSpPr>
        <p:spPr>
          <a:xfrm>
            <a:off x="972155" y="284870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/>
              <a:t>המקור למשל הקנים – במדרש חז"ל:</a:t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743650" y="1153950"/>
            <a:ext cx="58662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מדרש תנחומא</a:t>
            </a:r>
            <a:r>
              <a:rPr lang="he-IL" sz="28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8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פרשת ניצבים</a:t>
            </a:r>
            <a:r>
              <a:rPr lang="he-IL" sz="28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8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א-ב</a:t>
            </a:r>
            <a:endParaRPr sz="280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"אַתֶּם 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נִצָּבִים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הַיּוֹם" – 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... אֵימָתַי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?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בִּזְמַן שֶׁתִּהְיוּ כֻּלְּכֶם אֲגֻדָּה אַחַת, שֶׁנֶּאֱמַר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"חַיִּים 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כֻּלְּכֶם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הַיּוֹם" 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he-IL" sz="2400" i="0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דברים, ד, ד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).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בְּנֹהַג שֶׁבָּעוֹלָם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אִם נוֹטֵל אָדָם אֲגֻדָּה שֶׁל קָנִים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שֶׁמָּא יָכֹל לְשָׁבְרָם בְּבַת אַחַת?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וְאִלּוּ נוֹטֵל אַחַת אַחַת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אֲפִלּוּ תִּינוֹק מְשַׁבְּרָן! 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וְכֵן אַתְּ מוֹצֵא שֶׁאֵין יִשְׂרָאֵל נִגְאֲלִין </a:t>
            </a:r>
            <a:r>
              <a:rPr lang="he-IL" sz="240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[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אלא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]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עַד שֶׁיִּהְיוּ כֻּלָּן אֲגֻדָּה אַחַת ... 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כֻּלְּכֶם עֲרֵבִים זֶה בָּזֶה."</a:t>
            </a:r>
            <a:endParaRPr sz="2400" b="1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6964125" y="1153950"/>
            <a:ext cx="4002600" cy="4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דברים</a:t>
            </a:r>
            <a:r>
              <a:rPr lang="iw-IL" sz="28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כט (9-10)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i="0" u="none" strike="noStrike" cap="none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"אַתֶּם נִצָּבִים הַיּוֹם </a:t>
            </a:r>
            <a:r>
              <a:rPr lang="iw-IL" sz="2400" b="1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כֻּלְּכֶם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לִפְנֵי ה'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אֱלֹהֵיכֶם: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רָאשֵׁיכֶם שִׁבְטֵיכֶם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זִקְנֵיכֶם וְשֹׁטְרֵיכֶם; 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כֹּל אִישׁ יִשְׂרָאֵל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טַפְּכֶם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נְשֵׁיכֶם</a:t>
            </a:r>
            <a:r>
              <a:rPr lang="he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וְגֵרְךָ אֲשֶׁר בְּקֶרֶב מַחֲנֶיךָ.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iw-IL" sz="240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מֵחֹטֵב עֵצֶיךָ עַד שֹׁאֵב מֵימֶיךָ" </a:t>
            </a:r>
            <a:endParaRPr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אחדות בעם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1"/>
          </p:nvPr>
        </p:nvSpPr>
        <p:spPr>
          <a:xfrm>
            <a:off x="515275" y="1185671"/>
            <a:ext cx="83070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בקטע זה מדובר על רעיון של אחדות וערבות הדדית </a:t>
            </a:r>
            <a:r>
              <a:rPr lang="he-IL" dirty="0"/>
              <a:t>  </a:t>
            </a:r>
            <a:r>
              <a:rPr lang="iw-IL" dirty="0"/>
              <a:t>לא רק במשפחה אלא בעם.</a:t>
            </a:r>
            <a:endParaRPr dirty="0"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2"/>
          </p:nvPr>
        </p:nvSpPr>
        <p:spPr>
          <a:xfrm>
            <a:off x="790375" y="2209774"/>
            <a:ext cx="8031900" cy="2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''בנוהג שבעולם</a:t>
            </a:r>
            <a:r>
              <a:rPr lang="he-IL" b="1" dirty="0"/>
              <a:t>, </a:t>
            </a:r>
            <a:r>
              <a:rPr lang="iw-IL" b="1" dirty="0"/>
              <a:t>אם נוטל אדם אגודה של קנים</a:t>
            </a:r>
            <a:r>
              <a:rPr lang="he-IL" b="1" dirty="0"/>
              <a:t>,</a:t>
            </a:r>
            <a:r>
              <a:rPr lang="iw-IL" b="1" dirty="0"/>
              <a:t> </a:t>
            </a:r>
            <a:endParaRPr b="1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שמא יכול לשברם בבת אחת.</a:t>
            </a:r>
            <a:endParaRPr b="1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 ואלו נוטל אחת אחת</a:t>
            </a:r>
            <a:r>
              <a:rPr lang="he-IL" b="1" dirty="0"/>
              <a:t>, </a:t>
            </a:r>
            <a:r>
              <a:rPr lang="iw-IL" b="1" dirty="0"/>
              <a:t>אפילו תינוק משברן.</a:t>
            </a:r>
            <a:endParaRPr b="1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וכן את מוצא שאין ישראל נגאלין עד שיהיו כולן אגודה אחת''</a:t>
            </a:r>
            <a:endParaRPr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מדרש תנחומא</a:t>
            </a:r>
            <a:r>
              <a:rPr lang="he-IL" dirty="0"/>
              <a:t>, </a:t>
            </a:r>
            <a:r>
              <a:rPr lang="iw-IL" dirty="0"/>
              <a:t>פרשת ניצבים</a:t>
            </a:r>
            <a:r>
              <a:rPr lang="he-IL" dirty="0"/>
              <a:t>, </a:t>
            </a:r>
            <a:r>
              <a:rPr lang="iw-IL" dirty="0"/>
              <a:t>סימן א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chemeClr val="dk1"/>
                </a:solidFill>
              </a:rPr>
              <a:t>משימת כתיבה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1"/>
          </p:nvPr>
        </p:nvSpPr>
        <p:spPr>
          <a:xfrm>
            <a:off x="515275" y="1185675"/>
            <a:ext cx="90411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העזרו בפירושי המילים וכתבו את קטע המקור בלשונכם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2"/>
          </p:nvPr>
        </p:nvSpPr>
        <p:spPr>
          <a:xfrm>
            <a:off x="6270812" y="1978256"/>
            <a:ext cx="4052400" cy="3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פירושי מילים: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 אגודה של קנים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קבוצת ענפים דקים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בנוהג בעולם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לפי מִנהגו של העולם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  נוטל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לוקח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 לשברם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לשבור אותם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 את מוצא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אתה לומד ומבין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200" dirty="0">
                <a:solidFill>
                  <a:schemeClr val="dk1"/>
                </a:solidFill>
              </a:rPr>
              <a:t> נגאלין</a:t>
            </a:r>
            <a:r>
              <a:rPr lang="he-IL" sz="2200" dirty="0">
                <a:solidFill>
                  <a:schemeClr val="dk1"/>
                </a:solidFill>
              </a:rPr>
              <a:t> = </a:t>
            </a:r>
            <a:r>
              <a:rPr lang="iw-IL" sz="2200" dirty="0">
                <a:solidFill>
                  <a:schemeClr val="dk1"/>
                </a:solidFill>
              </a:rPr>
              <a:t>נגאלים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0449" y="-2"/>
            <a:ext cx="1494002" cy="12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107576" y="1951469"/>
            <a:ext cx="5584000" cy="3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''בנוהג שבעולם</a:t>
            </a:r>
            <a:r>
              <a:rPr lang="he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אם נוטל אדם </a:t>
            </a:r>
            <a:endParaRPr lang="he-IL"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אגודה של קנים</a:t>
            </a:r>
            <a:r>
              <a:rPr lang="he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שמא יכול לשברם בבת אחת.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ואלו נוטל אחת אחת</a:t>
            </a:r>
            <a:r>
              <a:rPr lang="he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אפילו תינוק משברן.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וכן את מוצא שאין ישראל נגאלין עד שיהיו כולן אגודה אחת''</a:t>
            </a:r>
            <a:endParaRPr sz="2400" b="1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מדרש תנחומא</a:t>
            </a:r>
            <a:r>
              <a:rPr lang="he-IL" sz="2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פרשת ניצבים</a:t>
            </a:r>
            <a:r>
              <a:rPr lang="he-IL" sz="2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סימן א</a:t>
            </a: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 title="Slice Timer">
                <a:extLst>
                  <a:ext uri="{FF2B5EF4-FFF2-40B4-BE49-F238E27FC236}">
                    <a16:creationId xmlns:a16="http://schemas.microsoft.com/office/drawing/2014/main" id="{CFFE6139-DBA6-40E4-AD6A-574FD25CBE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509175"/>
                  </p:ext>
                </p:extLst>
              </p:nvPr>
            </p:nvGraphicFramePr>
            <p:xfrm>
              <a:off x="5691576" y="5308340"/>
              <a:ext cx="2101049" cy="240133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3" name="Add-in 2" title="Slice Timer">
                <a:extLst>
                  <a:ext uri="{FF2B5EF4-FFF2-40B4-BE49-F238E27FC236}">
                    <a16:creationId xmlns:a16="http://schemas.microsoft.com/office/drawing/2014/main" id="{CFFE6139-DBA6-40E4-AD6A-574FD25CBE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5691576" y="5308340"/>
                <a:ext cx="2101049" cy="24013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2549694" y="465669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400"/>
              <a:buNone/>
            </a:pPr>
            <a:r>
              <a:rPr lang="iw-IL" sz="2400">
                <a:solidFill>
                  <a:schemeClr val="dk1"/>
                </a:solidFill>
              </a:rPr>
              <a:t>            </a:t>
            </a:r>
            <a:endParaRPr sz="240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4400"/>
              <a:buNone/>
            </a:pPr>
            <a:r>
              <a:rPr lang="iw-IL" sz="2400">
                <a:solidFill>
                  <a:schemeClr val="dk1"/>
                </a:solidFill>
              </a:rPr>
              <a:t>            </a:t>
            </a:r>
            <a:endParaRPr sz="360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4400"/>
              <a:buNone/>
            </a:pPr>
            <a:r>
              <a:rPr lang="iw-IL" sz="2400">
                <a:solidFill>
                  <a:schemeClr val="dk1"/>
                </a:solidFill>
              </a:rPr>
              <a:t>  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1526166" y="1320140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נחזור לסיפור שלנו</a:t>
            </a:r>
            <a:r>
              <a:rPr lang="he-IL" dirty="0"/>
              <a:t> - </a:t>
            </a:r>
            <a:r>
              <a:rPr lang="iw-IL" dirty="0"/>
              <a:t>האב ביקש מילדיו להיות מאוחדים- 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למה</a:t>
            </a:r>
            <a:r>
              <a:rPr lang="he-IL" dirty="0"/>
              <a:t>,</a:t>
            </a:r>
            <a:r>
              <a:rPr lang="iw-IL" dirty="0"/>
              <a:t> בעצם</a:t>
            </a:r>
            <a:r>
              <a:rPr lang="he-IL" dirty="0"/>
              <a:t>, </a:t>
            </a:r>
            <a:r>
              <a:rPr lang="iw-IL" dirty="0"/>
              <a:t>הוא התכוון….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endParaRPr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2"/>
          </p:nvPr>
        </p:nvSpPr>
        <p:spPr>
          <a:xfrm>
            <a:off x="769883" y="2618918"/>
            <a:ext cx="8031900" cy="31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שתהיה להם תמיד רק דעה אחת משותפת?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שלא יהיו ביניהם חילוקי דעות?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האם זה בכלל אפשרי</a:t>
            </a:r>
            <a:r>
              <a:rPr lang="he-IL" dirty="0"/>
              <a:t>?!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1276450" y="553927"/>
            <a:ext cx="96423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2400" b="0" dirty="0"/>
              <a:t>  </a:t>
            </a:r>
            <a:r>
              <a:rPr lang="iw-IL" sz="2400" dirty="0"/>
              <a:t>הרי לא תמיד אנחנו מסכימים עם דעות של אחרים,</a:t>
            </a:r>
            <a:endParaRPr sz="24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2400" dirty="0"/>
              <a:t> ולעיתים יש בינינו מחלוקות.</a:t>
            </a:r>
            <a:endParaRPr dirty="0"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10258800" cy="51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                                              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                                                                                                      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                                      </a:t>
            </a:r>
            <a:r>
              <a:rPr lang="he-IL" dirty="0"/>
              <a:t>               </a:t>
            </a:r>
            <a:r>
              <a:rPr lang="iw-IL" dirty="0"/>
              <a:t> במשפחה                                   בכיתה                                                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e-IL" dirty="0"/>
              <a:t>                 </a:t>
            </a:r>
            <a:r>
              <a:rPr lang="iw-IL" dirty="0"/>
              <a:t>בין החברים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                                                     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                                                                                                          </a:t>
            </a:r>
            <a:r>
              <a:rPr lang="iw-IL" dirty="0">
                <a:solidFill>
                  <a:schemeClr val="dk1"/>
                </a:solidFill>
              </a:rPr>
              <a:t>בחברה</a:t>
            </a:r>
            <a:endParaRPr dirty="0"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025" y="1725675"/>
            <a:ext cx="2139275" cy="21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62" y="1932649"/>
            <a:ext cx="2482750" cy="18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 rotWithShape="1">
          <a:blip r:embed="rId5">
            <a:alphaModFix/>
          </a:blip>
          <a:srcRect l="26408" t="-161564" r="-15805" b="117989"/>
          <a:stretch/>
        </p:blipFill>
        <p:spPr>
          <a:xfrm>
            <a:off x="1524000" y="1143000"/>
            <a:ext cx="4059826" cy="326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4343363"/>
            <a:ext cx="3703450" cy="18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9671" y="1725675"/>
            <a:ext cx="2533190" cy="241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1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משימת כתיבה</a:t>
            </a: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body" idx="1"/>
          </p:nvPr>
        </p:nvSpPr>
        <p:spPr>
          <a:xfrm>
            <a:off x="515275" y="1255175"/>
            <a:ext cx="83070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חשבו על מקרה</a:t>
            </a:r>
            <a:r>
              <a:rPr lang="he-IL" dirty="0"/>
              <a:t>,</a:t>
            </a:r>
            <a:r>
              <a:rPr lang="iw-IL" dirty="0"/>
              <a:t> שבו לא הסכמתם עם אדם קרוב לכ</a:t>
            </a:r>
            <a:r>
              <a:rPr lang="he-IL" dirty="0"/>
              <a:t>ם,</a:t>
            </a:r>
            <a:r>
              <a:rPr lang="iw-IL" dirty="0"/>
              <a:t> או ראיתם אירוע מסויים באופן שונה לחלוטין ממנו</a:t>
            </a:r>
            <a:endParaRPr sz="2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4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2"/>
          </p:nvPr>
        </p:nvSpPr>
        <p:spPr>
          <a:xfrm>
            <a:off x="777600" y="2320501"/>
            <a:ext cx="83070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chemeClr val="lt1"/>
              </a:highlight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dirty="0">
                <a:highlight>
                  <a:schemeClr val="lt1"/>
                </a:highlight>
              </a:rPr>
              <a:t>תארו את המקרה.</a:t>
            </a:r>
            <a:endParaRPr dirty="0">
              <a:highlight>
                <a:schemeClr val="lt1"/>
              </a:highlight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dirty="0">
                <a:highlight>
                  <a:schemeClr val="lt1"/>
                </a:highlight>
              </a:rPr>
              <a:t>על איזה נושא לא הסכמתם</a:t>
            </a:r>
            <a:r>
              <a:rPr lang="he-IL" dirty="0">
                <a:highlight>
                  <a:schemeClr val="lt1"/>
                </a:highlight>
              </a:rPr>
              <a:t>? </a:t>
            </a:r>
            <a:r>
              <a:rPr lang="iw-IL" dirty="0">
                <a:highlight>
                  <a:schemeClr val="lt1"/>
                </a:highlight>
              </a:rPr>
              <a:t>על מה היו לכם חילוקי דעות?</a:t>
            </a:r>
            <a:endParaRPr dirty="0">
              <a:highlight>
                <a:schemeClr val="lt1"/>
              </a:highlight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dirty="0">
                <a:highlight>
                  <a:schemeClr val="lt1"/>
                </a:highlight>
              </a:rPr>
              <a:t>מה היתה הדעה שלכם?</a:t>
            </a:r>
            <a:endParaRPr dirty="0">
              <a:highlight>
                <a:schemeClr val="lt1"/>
              </a:highlight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dirty="0">
                <a:highlight>
                  <a:schemeClr val="lt1"/>
                </a:highlight>
              </a:rPr>
              <a:t>מה הייתה הדעה האחרת</a:t>
            </a:r>
            <a:r>
              <a:rPr lang="he-IL" dirty="0">
                <a:highlight>
                  <a:schemeClr val="lt1"/>
                </a:highlight>
              </a:rPr>
              <a:t>,</a:t>
            </a:r>
            <a:r>
              <a:rPr lang="iw-IL" dirty="0">
                <a:highlight>
                  <a:schemeClr val="lt1"/>
                </a:highlight>
              </a:rPr>
              <a:t> השונה משלכם</a:t>
            </a:r>
            <a:r>
              <a:rPr lang="he-IL" dirty="0">
                <a:highlight>
                  <a:schemeClr val="lt1"/>
                </a:highlight>
              </a:rPr>
              <a:t>?</a:t>
            </a:r>
            <a:endParaRPr dirty="0">
              <a:highlight>
                <a:schemeClr val="lt1"/>
              </a:highlight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iw-IL" dirty="0">
                <a:highlight>
                  <a:schemeClr val="lt1"/>
                </a:highlight>
              </a:rPr>
              <a:t>האם הצלחתם למצוא פתרון למחלוקת זו</a:t>
            </a:r>
            <a:r>
              <a:rPr lang="he-IL" dirty="0">
                <a:highlight>
                  <a:schemeClr val="lt1"/>
                </a:highlight>
              </a:rPr>
              <a:t>?</a:t>
            </a:r>
            <a:endParaRPr dirty="0">
              <a:highlight>
                <a:schemeClr val="lt1"/>
              </a:highlight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iw-IL" dirty="0">
                <a:highlight>
                  <a:schemeClr val="lt1"/>
                </a:highlight>
              </a:rPr>
              <a:t>אם כן</a:t>
            </a:r>
            <a:r>
              <a:rPr lang="he-IL" dirty="0">
                <a:highlight>
                  <a:schemeClr val="lt1"/>
                </a:highlight>
              </a:rPr>
              <a:t> - </a:t>
            </a:r>
            <a:r>
              <a:rPr lang="iw-IL" dirty="0">
                <a:highlight>
                  <a:schemeClr val="lt1"/>
                </a:highlight>
              </a:rPr>
              <a:t>מה היה הפתרון</a:t>
            </a:r>
            <a:r>
              <a:rPr lang="he-IL" dirty="0">
                <a:highlight>
                  <a:schemeClr val="lt1"/>
                </a:highlight>
              </a:rPr>
              <a:t>? </a:t>
            </a:r>
            <a:r>
              <a:rPr lang="iw-IL" dirty="0">
                <a:highlight>
                  <a:schemeClr val="lt1"/>
                </a:highlight>
              </a:rPr>
              <a:t>איך הרגשתם?</a:t>
            </a:r>
            <a:endParaRPr dirty="0">
              <a:highlight>
                <a:schemeClr val="lt1"/>
              </a:highlight>
            </a:endParaRPr>
          </a:p>
          <a:p>
            <a:pPr marL="914400" lvl="1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iw-IL" dirty="0">
                <a:highlight>
                  <a:schemeClr val="lt1"/>
                </a:highlight>
              </a:rPr>
              <a:t>אם לא</a:t>
            </a:r>
            <a:r>
              <a:rPr lang="he-IL" dirty="0">
                <a:highlight>
                  <a:schemeClr val="lt1"/>
                </a:highlight>
              </a:rPr>
              <a:t> - </a:t>
            </a:r>
            <a:r>
              <a:rPr lang="iw-IL" dirty="0">
                <a:highlight>
                  <a:schemeClr val="lt1"/>
                </a:highlight>
              </a:rPr>
              <a:t>כיצד הסתיימה המחלוקת</a:t>
            </a:r>
            <a:r>
              <a:rPr lang="he-IL" dirty="0">
                <a:highlight>
                  <a:schemeClr val="lt1"/>
                </a:highlight>
              </a:rPr>
              <a:t>? </a:t>
            </a:r>
            <a:r>
              <a:rPr lang="iw-IL" dirty="0">
                <a:highlight>
                  <a:schemeClr val="lt1"/>
                </a:highlight>
              </a:rPr>
              <a:t>איך הרגשתם?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32" name="Google Shape;23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9414" y="143433"/>
            <a:ext cx="1494002" cy="125517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Slice Timer">
                <a:extLst>
                  <a:ext uri="{FF2B5EF4-FFF2-40B4-BE49-F238E27FC236}">
                    <a16:creationId xmlns:a16="http://schemas.microsoft.com/office/drawing/2014/main" id="{FC3F5121-591B-43C1-8933-1AF078111FD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16057" y="5602825"/>
              <a:ext cx="954268" cy="106817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dd-in 1" title="Slice Timer">
                <a:extLst>
                  <a:ext uri="{FF2B5EF4-FFF2-40B4-BE49-F238E27FC236}">
                    <a16:creationId xmlns:a16="http://schemas.microsoft.com/office/drawing/2014/main" id="{FC3F5121-591B-43C1-8933-1AF078111F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1216057" y="5602825"/>
                <a:ext cx="954268" cy="10681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1"/>
          </p:nvPr>
        </p:nvSpPr>
        <p:spPr>
          <a:xfrm>
            <a:off x="515275" y="1185675"/>
            <a:ext cx="10577400" cy="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בזמן שאתם עונים על המשימה</a:t>
            </a:r>
            <a:r>
              <a:rPr lang="he-IL" dirty="0"/>
              <a:t>,</a:t>
            </a:r>
            <a:r>
              <a:rPr lang="iw-IL" dirty="0"/>
              <a:t> תוכלו להאזין לשירם של </a:t>
            </a: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הזמרים אהוד בנאי ודקלון ששרים יחד:</a:t>
            </a:r>
            <a:r>
              <a:rPr lang="he-IL" dirty="0"/>
              <a:t> ''</a:t>
            </a:r>
            <a:r>
              <a:rPr lang="iw-IL" dirty="0"/>
              <a:t>ניצוץ האהבה''</a:t>
            </a: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                                                        </a:t>
            </a:r>
            <a:endParaRPr dirty="0"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2"/>
          </p:nvPr>
        </p:nvSpPr>
        <p:spPr>
          <a:xfrm>
            <a:off x="515273" y="21648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שיר זה מציג מצב</a:t>
            </a:r>
            <a:r>
              <a:rPr lang="he-IL" dirty="0"/>
              <a:t>,</a:t>
            </a:r>
            <a:r>
              <a:rPr lang="iw-IL" dirty="0"/>
              <a:t> שבו השוני בין אנשים גדול,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וקשה להרגיש מה שהאחר חש.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>
                <a:highlight>
                  <a:srgbClr val="FFFFFF"/>
                </a:highlight>
              </a:rPr>
              <a:t>''כל אחד חי בעולם אחר</a:t>
            </a:r>
            <a:endParaRPr b="1"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>
                <a:highlight>
                  <a:srgbClr val="FFFFFF"/>
                </a:highlight>
              </a:rPr>
              <a:t>כל כך גדול השוני</a:t>
            </a:r>
            <a:endParaRPr b="1"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>
                <a:highlight>
                  <a:srgbClr val="FFFFFF"/>
                </a:highlight>
              </a:rPr>
              <a:t>את מה שאני מרגיש בפנים</a:t>
            </a:r>
            <a:endParaRPr b="1"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>
                <a:highlight>
                  <a:srgbClr val="FFFFFF"/>
                </a:highlight>
              </a:rPr>
              <a:t>איש לא מרגיש כמוני''</a:t>
            </a:r>
            <a:endParaRPr b="1"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43" name="Google Shape;243;p29"/>
          <p:cNvSpPr txBox="1"/>
          <p:nvPr/>
        </p:nvSpPr>
        <p:spPr>
          <a:xfrm rot="-1030275">
            <a:off x="793817" y="2117148"/>
            <a:ext cx="1346414" cy="69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Online Media 1" title="ￗﾠￗﾙￗﾦￗﾕￗﾥ ￗﾔￗﾐￗﾔￗﾑￗﾔ-ￗﾐￗﾔￗﾕￗﾓ ￗﾑￗﾠￗﾐￗﾙ">
            <a:hlinkClick r:id="" action="ppaction://media"/>
            <a:extLst>
              <a:ext uri="{FF2B5EF4-FFF2-40B4-BE49-F238E27FC236}">
                <a16:creationId xmlns:a16="http://schemas.microsoft.com/office/drawing/2014/main" id="{531DA097-C5B2-49BF-839A-5E1B0F0D2F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2295" y="3816950"/>
            <a:ext cx="3494947" cy="2619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1134132" y="1626867"/>
            <a:ext cx="9642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איך אפשר להיות מאוחדים</a:t>
            </a:r>
            <a:r>
              <a:rPr lang="he-IL" dirty="0"/>
              <a:t>, </a:t>
            </a:r>
            <a:r>
              <a:rPr lang="iw-IL" dirty="0"/>
              <a:t>למרות שהדעות שלנו אינן אחידות?</a:t>
            </a:r>
            <a:endParaRPr dirty="0"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2"/>
          </p:nvPr>
        </p:nvSpPr>
        <p:spPr>
          <a:xfrm>
            <a:off x="582510" y="2357689"/>
            <a:ext cx="80319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2108" y="2607432"/>
            <a:ext cx="4522915" cy="241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האם אחדות היא אחידות?</a:t>
            </a:r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2"/>
          </p:nvPr>
        </p:nvSpPr>
        <p:spPr>
          <a:xfrm>
            <a:off x="515275" y="1725674"/>
            <a:ext cx="95655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האם הכוונה במילה </a:t>
            </a:r>
            <a:r>
              <a:rPr lang="iw-IL" b="1" dirty="0"/>
              <a:t>אחדות</a:t>
            </a:r>
            <a:r>
              <a:rPr lang="iw-IL" dirty="0"/>
              <a:t> בעצם ל</a:t>
            </a:r>
            <a:r>
              <a:rPr lang="iw-IL" b="1" dirty="0"/>
              <a:t>אחידות</a:t>
            </a:r>
            <a:r>
              <a:rPr lang="iw-IL" dirty="0"/>
              <a:t> מבחינת הדעות</a:t>
            </a:r>
            <a:r>
              <a:rPr lang="he-IL" dirty="0"/>
              <a:t>, </a:t>
            </a:r>
            <a:r>
              <a:rPr lang="iw-IL" dirty="0"/>
              <a:t>הרעיונות</a:t>
            </a:r>
            <a:r>
              <a:rPr lang="he-IL" dirty="0"/>
              <a:t>, </a:t>
            </a:r>
            <a:r>
              <a:rPr lang="iw-IL" dirty="0"/>
              <a:t>ההתנהגות שלנו?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כלומר שנפעל ונחשוב באופן אחיד</a:t>
            </a:r>
            <a:r>
              <a:rPr lang="he-IL" dirty="0"/>
              <a:t>, </a:t>
            </a:r>
            <a:r>
              <a:rPr lang="iw-IL" dirty="0"/>
              <a:t>וכך אולי נמנע מחלוקות</a:t>
            </a:r>
            <a:r>
              <a:rPr lang="he-IL" dirty="0"/>
              <a:t>,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מריבות וסכסוכים?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מה יכולה להיות הבעייתיות בכך?</a:t>
            </a:r>
            <a:endParaRPr dirty="0"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046700"/>
            <a:ext cx="4726922" cy="265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1395873" y="1091606"/>
            <a:ext cx="1007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השאלה : </a:t>
            </a: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האם קיום מחלוקות</a:t>
            </a:r>
            <a:r>
              <a:rPr lang="he-IL" dirty="0"/>
              <a:t> - </a:t>
            </a:r>
            <a:r>
              <a:rPr lang="iw-IL" dirty="0"/>
              <a:t>טוב או רע?</a:t>
            </a:r>
            <a:endParaRPr dirty="0"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1274850" y="2465775"/>
            <a:ext cx="8992800" cy="1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האם בהכרח מחלוקת יכולה לגרום לפירוד ולסיכסוכים?</a:t>
            </a:r>
            <a:endParaRPr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בין אחדות לאחידות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/>
              <a:t>תרבות יהודית-ישראלית – </a:t>
            </a:r>
            <a:r>
              <a:rPr lang="he-IL" dirty="0"/>
              <a:t> </a:t>
            </a:r>
            <a:r>
              <a:rPr lang="iw-IL" dirty="0"/>
              <a:t>כיתה ז'</a:t>
            </a:r>
            <a:endParaRPr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dirty="0"/>
              <a:t>מנחה: </a:t>
            </a:r>
            <a:r>
              <a:rPr lang="he-IL" dirty="0"/>
              <a:t> </a:t>
            </a:r>
            <a:r>
              <a:rPr lang="iw-IL" dirty="0"/>
              <a:t>אורנה בן אריה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1013158" y="3226113"/>
            <a:ext cx="75900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התשובה לשאלה :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/>
              <a:t>תלוי...   </a:t>
            </a:r>
            <a:endParaRPr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000" b="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3600" b="0" dirty="0"/>
              <a:t>ב</a:t>
            </a:r>
            <a:r>
              <a:rPr lang="iw-IL" sz="3600" u="sng" dirty="0"/>
              <a:t>סוג</a:t>
            </a:r>
            <a:r>
              <a:rPr lang="iw-IL" sz="3600" b="0" dirty="0"/>
              <a:t> המחלוקת      </a:t>
            </a:r>
            <a:endParaRPr sz="3600" b="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3600" b="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3600" b="0" dirty="0"/>
              <a:t>וב</a:t>
            </a:r>
            <a:r>
              <a:rPr lang="iw-IL" sz="3600" u="sng" dirty="0"/>
              <a:t>דרך</a:t>
            </a:r>
            <a:r>
              <a:rPr lang="iw-IL" sz="3600" b="0" dirty="0"/>
              <a:t> המחלוקת    </a:t>
            </a:r>
            <a:endParaRPr sz="3600" dirty="0"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4800"/>
              <a:t>סוג המחלוקת </a:t>
            </a:r>
            <a:endParaRPr sz="4800"/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     מחלוקת לשם שמים ומחלוקת שאינה לשם שמים</a:t>
            </a:r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כָּל </a:t>
            </a:r>
            <a:r>
              <a:rPr lang="iw-IL" b="1" dirty="0"/>
              <a:t>מַחֲלוֹקֶת שֶׁהִיא לְשֵׁם שָׁמַיִם</a:t>
            </a:r>
            <a:r>
              <a:rPr lang="he-IL" b="1" dirty="0"/>
              <a:t> - </a:t>
            </a:r>
            <a:r>
              <a:rPr lang="iw-IL" dirty="0"/>
              <a:t>סוֹפָהּ לְהִתְקַיֵּם.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וְ</a:t>
            </a:r>
            <a:r>
              <a:rPr lang="iw-IL" b="1" dirty="0"/>
              <a:t>שֶׁאֵינָהּ לְשֵׁם שָׁמַיִם</a:t>
            </a:r>
            <a:r>
              <a:rPr lang="he-IL" b="1" dirty="0"/>
              <a:t> - </a:t>
            </a:r>
            <a:r>
              <a:rPr lang="iw-IL" dirty="0"/>
              <a:t>אֵין סוֹפָהּ לְהִתְקַיֵּם.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אֵיזוֹ הִיא מַחֲלוֹקֶת שֶׁהִיא לְשֵׁם שָׁמַיִם</a:t>
            </a:r>
            <a:r>
              <a:rPr lang="he-IL" dirty="0"/>
              <a:t>, </a:t>
            </a:r>
            <a:r>
              <a:rPr lang="iw-IL" dirty="0"/>
              <a:t>זוֹ מַחֲלוֹקֶת הִלֵּל וְשַׁמַּאי.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וְשֶׁאֵינָהּ לְשֵׁם שָׁמַיִם</a:t>
            </a:r>
            <a:r>
              <a:rPr lang="he-IL" dirty="0"/>
              <a:t>, </a:t>
            </a:r>
            <a:r>
              <a:rPr lang="iw-IL" dirty="0"/>
              <a:t>זוֹ מַחֲלוֹקֶת קֹרַח וְכָל עֲדָתוֹ.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000" dirty="0"/>
              <a:t>משנה אבות ה יז</a:t>
            </a:r>
            <a:endParaRPr sz="20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85" name="Google Shape;285;p34"/>
          <p:cNvSpPr txBox="1"/>
          <p:nvPr/>
        </p:nvSpPr>
        <p:spPr>
          <a:xfrm>
            <a:off x="912475" y="5069125"/>
            <a:ext cx="7634700" cy="15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   </a:t>
            </a:r>
            <a:r>
              <a:rPr lang="iw-IL" sz="1800" b="1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הלל ושמאי</a:t>
            </a:r>
            <a:endParaRPr sz="1800" b="1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(</a:t>
            </a: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המאה הראשונה לפני הספירה</a:t>
            </a:r>
            <a:r>
              <a:rPr lang="he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)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היו מחכמי המשנה ומראשי הסנהדרין.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r>
              <a:rPr lang="iw-IL" sz="1800" b="1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הלל הזקן</a:t>
            </a: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 היה ראש הסנהדרין</a:t>
            </a:r>
            <a:r>
              <a:rPr lang="he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 והיה ידוע בסבלנותו הרבה.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שמאי </a:t>
            </a: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היה אב בית הדין האחרון בתקופת ''הזוגות'',והיה ידוע בקפדנותו.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מחלוקת לשם שמיים</a:t>
            </a: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body" idx="1"/>
          </p:nvPr>
        </p:nvSpPr>
        <p:spPr>
          <a:xfrm>
            <a:off x="515275" y="1185675"/>
            <a:ext cx="8937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אֵיזוֹ הִיא מַחֲלוֹקֶת שֶׁהִיא לְשֵׁם שָׁמַיִם,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dirty="0"/>
              <a:t> זוֹ מַחֲלוֹקֶת הִלֵּל ושמַּאי.</a:t>
            </a: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body" idx="2"/>
          </p:nvPr>
        </p:nvSpPr>
        <p:spPr>
          <a:xfrm>
            <a:off x="1579675" y="2270247"/>
            <a:ext cx="8031900" cy="20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solidFill>
                  <a:schemeClr val="tx2"/>
                </a:solidFill>
                <a:highlight>
                  <a:srgbClr val="FFFFFF"/>
                </a:highlight>
              </a:rPr>
              <a:t>מחלוקת עניינית</a:t>
            </a:r>
            <a:r>
              <a:rPr lang="he-IL" dirty="0">
                <a:solidFill>
                  <a:schemeClr val="tx2"/>
                </a:solidFill>
                <a:highlight>
                  <a:srgbClr val="FFFFFF"/>
                </a:highlight>
              </a:rPr>
              <a:t>, </a:t>
            </a:r>
            <a:r>
              <a:rPr lang="iw-IL" dirty="0">
                <a:solidFill>
                  <a:schemeClr val="tx2"/>
                </a:solidFill>
                <a:highlight>
                  <a:srgbClr val="FFFFFF"/>
                </a:highlight>
              </a:rPr>
              <a:t>שמטרתה בירור וחשיפת האמת</a:t>
            </a:r>
            <a:r>
              <a:rPr lang="he-IL" dirty="0">
                <a:solidFill>
                  <a:schemeClr val="tx2"/>
                </a:solidFill>
                <a:highlight>
                  <a:srgbClr val="FFFFFF"/>
                </a:highlight>
              </a:rPr>
              <a:t>, </a:t>
            </a:r>
            <a:r>
              <a:rPr lang="iw-IL" dirty="0">
                <a:solidFill>
                  <a:schemeClr val="tx2"/>
                </a:solidFill>
                <a:highlight>
                  <a:srgbClr val="FFFFFF"/>
                </a:highlight>
              </a:rPr>
              <a:t>הגנה על ערכים</a:t>
            </a:r>
            <a:r>
              <a:rPr lang="he-IL" dirty="0">
                <a:solidFill>
                  <a:schemeClr val="tx2"/>
                </a:solidFill>
                <a:highlight>
                  <a:srgbClr val="FFFFFF"/>
                </a:highlight>
              </a:rPr>
              <a:t>, </a:t>
            </a:r>
            <a:r>
              <a:rPr lang="iw-IL" dirty="0">
                <a:solidFill>
                  <a:schemeClr val="tx2"/>
                </a:solidFill>
                <a:highlight>
                  <a:srgbClr val="FFFFFF"/>
                </a:highlight>
              </a:rPr>
              <a:t>אמונות ועוד</a:t>
            </a:r>
            <a:endParaRPr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b="1" dirty="0">
              <a:solidFill>
                <a:srgbClr val="12B4BC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b="1" dirty="0">
              <a:solidFill>
                <a:srgbClr val="12B4BC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800" b="1" dirty="0">
              <a:solidFill>
                <a:srgbClr val="12B4BC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מחלוקת שאינה לשם שמיים</a:t>
            </a:r>
            <a:endParaRPr/>
          </a:p>
        </p:txBody>
      </p:sp>
      <p:sp>
        <p:nvSpPr>
          <p:cNvPr id="300" name="Google Shape;300;p36"/>
          <p:cNvSpPr txBox="1">
            <a:spLocks noGrp="1"/>
          </p:cNvSpPr>
          <p:nvPr>
            <p:ph type="body" idx="1"/>
          </p:nvPr>
        </p:nvSpPr>
        <p:spPr>
          <a:xfrm>
            <a:off x="377725" y="1953931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וְשֶׁאֵינָהּ לְשֵׁם שָׁמַיִם, זוֹ מַחֲלוֹקֶת קֹרַח וְכָל עֲדָתוֹ.</a:t>
            </a:r>
            <a:endParaRPr/>
          </a:p>
        </p:txBody>
      </p:sp>
      <p:sp>
        <p:nvSpPr>
          <p:cNvPr id="301" name="Google Shape;301;p36"/>
          <p:cNvSpPr txBox="1">
            <a:spLocks noGrp="1"/>
          </p:cNvSpPr>
          <p:nvPr>
            <p:ph type="body" idx="2"/>
          </p:nvPr>
        </p:nvSpPr>
        <p:spPr>
          <a:xfrm>
            <a:off x="1320973" y="1352707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rgbClr val="FFFFFF"/>
                </a:highlight>
              </a:rPr>
              <a:t>מחלוקת שאינה לשם שמיים - </a:t>
            </a:r>
            <a:endParaRPr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rgbClr val="FFFFFF"/>
                </a:highlight>
              </a:rPr>
              <a:t>מחלוקת</a:t>
            </a:r>
            <a:r>
              <a:rPr lang="he-IL" dirty="0">
                <a:highlight>
                  <a:srgbClr val="FFFFFF"/>
                </a:highlight>
              </a:rPr>
              <a:t>, </a:t>
            </a:r>
            <a:r>
              <a:rPr lang="iw-IL" dirty="0">
                <a:highlight>
                  <a:srgbClr val="FFFFFF"/>
                </a:highlight>
              </a:rPr>
              <a:t>שמונעת מאינטרסים אישיים </a:t>
            </a:r>
            <a:r>
              <a:rPr lang="he-IL" dirty="0">
                <a:highlight>
                  <a:srgbClr val="FFFFFF"/>
                </a:highlight>
              </a:rPr>
              <a:t>(</a:t>
            </a:r>
            <a:r>
              <a:rPr lang="iw-IL" dirty="0">
                <a:highlight>
                  <a:srgbClr val="FFFFFF"/>
                </a:highlight>
              </a:rPr>
              <a:t>כמו כבוד ומעמד</a:t>
            </a:r>
            <a:r>
              <a:rPr lang="he-IL" dirty="0">
                <a:highlight>
                  <a:srgbClr val="FFFFFF"/>
                </a:highlight>
              </a:rPr>
              <a:t>) </a:t>
            </a:r>
            <a:r>
              <a:rPr lang="iw-IL" dirty="0">
                <a:highlight>
                  <a:srgbClr val="FFFFFF"/>
                </a:highlight>
              </a:rPr>
              <a:t>ולעיתים אף פוגעניים</a:t>
            </a:r>
            <a:endParaRPr dirty="0">
              <a:highlight>
                <a:srgbClr val="FFFFFF"/>
              </a:highlight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sz="6000"/>
              <a:t>דרך המחלוקת</a:t>
            </a:r>
            <a:endParaRPr sz="6000"/>
          </a:p>
        </p:txBody>
      </p:sp>
      <p:sp>
        <p:nvSpPr>
          <p:cNvPr id="308" name="Google Shape;308;p37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8307000" cy="4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'' אָמַר ר’ אַבָּא אָמַר שְׁמוּאֵל: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שָׁלוֹשׁ שָׁנִים נֶחְלְקוּ בֵּית שַׁמַּאי וּבֵית הִלֵּל</a:t>
            </a:r>
            <a:r>
              <a:rPr lang="he-IL" dirty="0"/>
              <a:t>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הַלָּלוּ אוֹמְרִים</a:t>
            </a:r>
            <a:r>
              <a:rPr lang="he-IL" dirty="0"/>
              <a:t>: </a:t>
            </a:r>
            <a:r>
              <a:rPr lang="iw-IL" dirty="0"/>
              <a:t>הֲלָכָה כְּמוֹתֵנוּ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וְהַלָּלוּ אוֹמְרִים</a:t>
            </a:r>
            <a:r>
              <a:rPr lang="he-IL" dirty="0"/>
              <a:t>: </a:t>
            </a:r>
            <a:r>
              <a:rPr lang="iw-IL" dirty="0"/>
              <a:t>הֲלָכָה כְּמוֹתֵנוּ.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יָצְאָה בַּת קוֹל וְאָמְרָה:</a:t>
            </a:r>
            <a:r>
              <a:rPr lang="he-IL" dirty="0"/>
              <a:t> </a:t>
            </a:r>
            <a:r>
              <a:rPr lang="iw-IL" dirty="0"/>
              <a:t>אֵלּוּ וָאֵלּוּ דִּבְרֵי אֱלוֹהִים חַיִּים הֵן</a:t>
            </a:r>
            <a:r>
              <a:rPr lang="he-IL" dirty="0"/>
              <a:t>, </a:t>
            </a: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וַהֲלָכָה כְּבֵית הִלֵּל.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וְכִי מֵאַחַר שֶׁאֵלּוּ וָאֵלּוּ דִּבְרֵי אֱלֹהִים חַיִּים</a:t>
            </a:r>
            <a:r>
              <a:rPr lang="he-IL" dirty="0"/>
              <a:t>, 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מִפְּנֵי מָה זָכוּ בֵּית הִלֵּל לִקְבֹּעַ הֲלָכָה כְּמוֹתָן?</a:t>
            </a:r>
            <a:endParaRPr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מִפְּנֵי שֶׁנּוֹחִין וַעֲלוּבִין הָיוּ וְשׁוֹנִים דִּבְרֵיהֶן וְדִבְרֵי בֵּית שַׁמַּאי</a:t>
            </a:r>
            <a:r>
              <a:rPr lang="he-IL" b="1" dirty="0"/>
              <a:t>,</a:t>
            </a:r>
            <a:r>
              <a:rPr lang="iw-IL" b="1" dirty="0"/>
              <a:t> </a:t>
            </a:r>
            <a:endParaRPr lang="he-IL"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/>
              <a:t>וְלֹא עוֹד אֶלָּא שֶׁמַּקְדִּימִין דִּבְרֵי בֵּית שַׁמַּאי לְדִבְרֵיהֶן</a:t>
            </a:r>
            <a:r>
              <a:rPr lang="he-IL" b="1" dirty="0"/>
              <a:t>.''</a:t>
            </a:r>
            <a:endParaRPr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תלמוד בבלי</a:t>
            </a:r>
            <a:r>
              <a:rPr lang="he-IL" dirty="0"/>
              <a:t>,</a:t>
            </a:r>
            <a:r>
              <a:rPr lang="iw-IL" dirty="0"/>
              <a:t> מסכת עירובין</a:t>
            </a:r>
            <a:r>
              <a:rPr lang="he-IL" dirty="0"/>
              <a:t>, </a:t>
            </a:r>
            <a:r>
              <a:rPr lang="iw-IL" dirty="0"/>
              <a:t>דף י''ג</a:t>
            </a:r>
            <a:r>
              <a:rPr lang="he-IL" dirty="0"/>
              <a:t>, </a:t>
            </a:r>
            <a:r>
              <a:rPr lang="iw-IL" dirty="0"/>
              <a:t>עמוד ב'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מִפְּנֵי מָה זָכוּ בֵּית הִלֵּל לִקְבֹּעַ הֲלָכָה כְּמוֹתָן?</a:t>
            </a:r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8403900" cy="26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000" b="1" dirty="0">
              <a:solidFill>
                <a:schemeClr val="dk1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e-IL" sz="3000" b="1" dirty="0">
                <a:solidFill>
                  <a:schemeClr val="tx2"/>
                </a:solidFill>
              </a:rPr>
              <a:t>''</a:t>
            </a:r>
            <a:r>
              <a:rPr lang="iw-IL" sz="3000" b="1" dirty="0">
                <a:solidFill>
                  <a:schemeClr val="tx2"/>
                </a:solidFill>
              </a:rPr>
              <a:t>מִפְּנֵי שֶׁנּוֹחִין וַעֲלוּבִין הָיוּ</a:t>
            </a:r>
            <a:endParaRPr sz="3000" b="1" dirty="0">
              <a:solidFill>
                <a:schemeClr val="tx2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000" b="1" dirty="0">
                <a:solidFill>
                  <a:schemeClr val="tx2"/>
                </a:solidFill>
              </a:rPr>
              <a:t> וְשׁוֹנִים דִּבְרֵיהֶן וְדִבְרֵי בֵּית שַׁמַּאי,</a:t>
            </a:r>
            <a:endParaRPr sz="3000" b="1" dirty="0">
              <a:solidFill>
                <a:schemeClr val="tx2"/>
              </a:solidFill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000" b="1" dirty="0">
                <a:solidFill>
                  <a:schemeClr val="tx2"/>
                </a:solidFill>
              </a:rPr>
              <a:t> וְלֹא עוֹד אֶלָּא שֶׁמַּקְדִּימִין דִּבְרֵי בֵּית שַׁמַּאי לְדִבְרֵיהֶן</a:t>
            </a:r>
            <a:r>
              <a:rPr lang="he-IL" sz="3000" b="1" dirty="0">
                <a:solidFill>
                  <a:schemeClr val="tx2"/>
                </a:solidFill>
              </a:rPr>
              <a:t>.</a:t>
            </a:r>
            <a:r>
              <a:rPr lang="iw-IL" sz="3000" b="1" dirty="0">
                <a:solidFill>
                  <a:schemeClr val="tx2"/>
                </a:solidFill>
              </a:rPr>
              <a:t>''</a:t>
            </a:r>
            <a:endParaRPr sz="30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תרבות המחלוקת ביהדות</a:t>
            </a:r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86397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rgbClr val="FFFFFF"/>
                </a:highlight>
              </a:rPr>
              <a:t>הרב בן ציון מאיר חי עוזיאל </a:t>
            </a:r>
            <a:r>
              <a:rPr lang="iw-IL" dirty="0"/>
              <a:t> התייחס בדבריו לגבי  האהבה לזולת כבסיס לכבוד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</a:t>
            </a:r>
            <a:endParaRPr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000" b="1" dirty="0"/>
              <a:t>''ומתוך אהבה זאת</a:t>
            </a:r>
            <a:r>
              <a:rPr lang="he-IL" sz="3000" b="1" dirty="0"/>
              <a:t>,</a:t>
            </a:r>
            <a:r>
              <a:rPr lang="iw-IL" sz="3000" b="1" dirty="0"/>
              <a:t> ננהג שלום אמת בינינו </a:t>
            </a:r>
            <a:endParaRPr sz="3000"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000" b="1" dirty="0"/>
              <a:t>לכבד את דעות ורגשות כל אחד וכל סיעה מסיעותינו''</a:t>
            </a:r>
            <a:endParaRPr sz="3000" b="1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1800" dirty="0"/>
              <a:t>מכמני עוזיאל</a:t>
            </a:r>
            <a:r>
              <a:rPr lang="he-IL" sz="1800" dirty="0"/>
              <a:t>, </a:t>
            </a:r>
            <a:r>
              <a:rPr lang="iw-IL" sz="1800" dirty="0"/>
              <a:t>שער ב'</a:t>
            </a:r>
            <a:r>
              <a:rPr lang="he-IL" sz="1800" dirty="0"/>
              <a:t>, </a:t>
            </a:r>
            <a:r>
              <a:rPr lang="iw-IL" sz="1800" dirty="0"/>
              <a:t>חלק ג'</a:t>
            </a:r>
            <a:r>
              <a:rPr lang="he-IL" sz="1800" dirty="0"/>
              <a:t>,</a:t>
            </a:r>
            <a:r>
              <a:rPr lang="iw-IL" sz="1800" dirty="0"/>
              <a:t> מאמר י'</a:t>
            </a:r>
            <a:r>
              <a:rPr lang="he-IL" sz="1800" dirty="0"/>
              <a:t>, </a:t>
            </a:r>
            <a:r>
              <a:rPr lang="iw-IL" sz="1800" dirty="0"/>
              <a:t>סעיף ג', אהבה משולשת</a:t>
            </a:r>
            <a:r>
              <a:rPr lang="he-IL" sz="1800" dirty="0"/>
              <a:t>- </a:t>
            </a:r>
            <a:r>
              <a:rPr lang="iw-IL" sz="1800" dirty="0"/>
              <a:t>האמת והשלום אהבו</a:t>
            </a:r>
            <a:endParaRPr sz="1800"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26" name="Google Shape;326;p39"/>
          <p:cNvSpPr txBox="1"/>
          <p:nvPr/>
        </p:nvSpPr>
        <p:spPr>
          <a:xfrm>
            <a:off x="9766425" y="2611000"/>
            <a:ext cx="2074500" cy="18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הרב </a:t>
            </a:r>
            <a:r>
              <a:rPr lang="iw-IL" sz="1800" b="1" dirty="0">
                <a:solidFill>
                  <a:schemeClr val="tx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בן-ציון </a:t>
            </a:r>
            <a:endParaRPr sz="1800" b="1" dirty="0">
              <a:solidFill>
                <a:schemeClr val="tx2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tx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מאיר חי עוּזיאל</a:t>
            </a:r>
            <a:endParaRPr sz="1800" b="1" dirty="0">
              <a:solidFill>
                <a:schemeClr val="tx2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    (1880-1953)</a:t>
            </a:r>
            <a:endParaRPr sz="1800" dirty="0">
              <a:solidFill>
                <a:schemeClr val="tx2"/>
              </a:solidFill>
              <a:highlight>
                <a:srgbClr val="FFFFFF"/>
              </a:highlight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  <a:latin typeface="Varela Round"/>
                <a:ea typeface="Varela Round"/>
                <a:cs typeface="Varela Round"/>
                <a:sym typeface="Varela Round"/>
              </a:rPr>
              <a:t> היה הרב הספרדי הראשון במדינת ישראל.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שיח בין דתי ובין עמים</a:t>
            </a:r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560"/>
              </a:spcBef>
              <a:spcAft>
                <a:spcPts val="0"/>
              </a:spcAft>
              <a:buNone/>
            </a:pPr>
            <a:r>
              <a:rPr lang="iw-IL" dirty="0">
                <a:solidFill>
                  <a:schemeClr val="tx2"/>
                </a:solidFill>
              </a:rPr>
              <a:t>גרייס אגילר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334" name="Google Shape;334;p40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94782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/>
              <a:t>'' אם נחפש</a:t>
            </a:r>
            <a:r>
              <a:rPr lang="he-IL" sz="3000" b="1" dirty="0"/>
              <a:t>, </a:t>
            </a:r>
            <a:r>
              <a:rPr lang="iw-IL" sz="3000" b="1" dirty="0"/>
              <a:t>נמצא בכל דרשה… </a:t>
            </a:r>
            <a:r>
              <a:rPr lang="he-IL" sz="3000" b="1" dirty="0"/>
              <a:t> </a:t>
            </a:r>
            <a:r>
              <a:rPr lang="iw-IL" sz="3000" b="1" dirty="0"/>
              <a:t>משהו שיחדור ללבבנו</a:t>
            </a:r>
            <a:r>
              <a:rPr lang="he-IL" sz="3000" b="1" dirty="0"/>
              <a:t>, </a:t>
            </a:r>
            <a:r>
              <a:rPr lang="iw-IL" sz="3000" b="1" dirty="0"/>
              <a:t>דבר מה שיכה את חדריה הפנימיים ביותר של הנפש…</a:t>
            </a:r>
            <a:r>
              <a:rPr lang="he-IL" sz="3000" b="1" dirty="0"/>
              <a:t>''</a:t>
            </a:r>
            <a:endParaRPr sz="3000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</p:txBody>
      </p:sp>
      <p:sp>
        <p:nvSpPr>
          <p:cNvPr id="335" name="Google Shape;335;p40"/>
          <p:cNvSpPr txBox="1"/>
          <p:nvPr/>
        </p:nvSpPr>
        <p:spPr>
          <a:xfrm>
            <a:off x="2860550" y="3946125"/>
            <a:ext cx="27498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1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גרייס אגילר</a:t>
            </a: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(1816  - 1847) 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הייתה סופרת ומשוררת יהודיה בריטית נודעת בתקופתה.כתיבתה התמקדה בעיקר ברומנים הסטוריים.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latin typeface="Varela Round"/>
                <a:ea typeface="Varela Round"/>
                <a:cs typeface="Varela Round"/>
                <a:sym typeface="Varela Round"/>
              </a:rPr>
              <a:t>ובהיסטוריה יהודית. 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36" name="Google Shape;33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550" y="3946123"/>
            <a:ext cx="1768200" cy="2449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title"/>
          </p:nvPr>
        </p:nvSpPr>
        <p:spPr>
          <a:xfrm>
            <a:off x="2549775" y="213106"/>
            <a:ext cx="9642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אז איך מחלוקת יכולה אפילו להוביל לצמיחה?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343" name="Google Shape;343;p41"/>
          <p:cNvSpPr txBox="1">
            <a:spLocks noGrp="1"/>
          </p:cNvSpPr>
          <p:nvPr>
            <p:ph type="body" idx="1"/>
          </p:nvPr>
        </p:nvSpPr>
        <p:spPr>
          <a:xfrm>
            <a:off x="2658450" y="1994775"/>
            <a:ext cx="7512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/>
              <a:t> </a:t>
            </a:r>
            <a:endParaRPr/>
          </a:p>
        </p:txBody>
      </p:sp>
      <p:sp>
        <p:nvSpPr>
          <p:cNvPr id="344" name="Google Shape;344;p41"/>
          <p:cNvSpPr txBox="1">
            <a:spLocks noGrp="1"/>
          </p:cNvSpPr>
          <p:nvPr>
            <p:ph type="body" idx="2"/>
          </p:nvPr>
        </p:nvSpPr>
        <p:spPr>
          <a:xfrm>
            <a:off x="1708075" y="1683450"/>
            <a:ext cx="9140100" cy="3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''על ידי המחלוקת שחולקים על האדם</a:t>
            </a:r>
            <a:r>
              <a:rPr lang="he-IL" dirty="0">
                <a:highlight>
                  <a:schemeClr val="lt1"/>
                </a:highlight>
              </a:rPr>
              <a:t>, </a:t>
            </a:r>
            <a:r>
              <a:rPr lang="iw-IL" dirty="0">
                <a:highlight>
                  <a:schemeClr val="lt1"/>
                </a:highlight>
              </a:rPr>
              <a:t>עושים לך טובה; 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כי על ידי זה יכול לגדול ולצמוח</a:t>
            </a:r>
            <a:r>
              <a:rPr lang="he-IL" dirty="0">
                <a:highlight>
                  <a:schemeClr val="lt1"/>
                </a:highlight>
              </a:rPr>
              <a:t>.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כמו שנוטעים גרעין בארץ;</a:t>
            </a:r>
            <a:r>
              <a:rPr lang="he-IL" dirty="0">
                <a:highlight>
                  <a:schemeClr val="lt1"/>
                </a:highlight>
              </a:rPr>
              <a:t> </a:t>
            </a:r>
            <a:r>
              <a:rPr lang="iw-IL" dirty="0">
                <a:highlight>
                  <a:schemeClr val="lt1"/>
                </a:highlight>
              </a:rPr>
              <a:t>אם הייתה כל הארץ הדוקה יחד</a:t>
            </a:r>
            <a:r>
              <a:rPr lang="he-IL" dirty="0">
                <a:highlight>
                  <a:schemeClr val="lt1"/>
                </a:highlight>
              </a:rPr>
              <a:t>,</a:t>
            </a:r>
            <a:r>
              <a:rPr lang="iw-IL" dirty="0">
                <a:highlight>
                  <a:schemeClr val="lt1"/>
                </a:highlight>
              </a:rPr>
              <a:t> 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לא היה אפשר שיגדל ויצמח מהגרעין אילן</a:t>
            </a:r>
            <a:r>
              <a:rPr lang="he-IL" dirty="0">
                <a:highlight>
                  <a:schemeClr val="lt1"/>
                </a:highlight>
              </a:rPr>
              <a:t>,</a:t>
            </a:r>
            <a:r>
              <a:rPr lang="iw-IL" dirty="0">
                <a:highlight>
                  <a:schemeClr val="lt1"/>
                </a:highlight>
              </a:rPr>
              <a:t> 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ובהכרח שתחלק הארץ קצת</a:t>
            </a:r>
            <a:r>
              <a:rPr lang="he-IL" dirty="0">
                <a:highlight>
                  <a:schemeClr val="lt1"/>
                </a:highlight>
              </a:rPr>
              <a:t>,</a:t>
            </a:r>
            <a:r>
              <a:rPr lang="iw-IL" dirty="0">
                <a:highlight>
                  <a:schemeClr val="lt1"/>
                </a:highlight>
              </a:rPr>
              <a:t> כדי שיהיה מקום לאילן להתגדל.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highlight>
                  <a:schemeClr val="lt1"/>
                </a:highlight>
              </a:rPr>
              <a:t>כמו כן על ידי המחלוקת שחלוקים</a:t>
            </a:r>
            <a:r>
              <a:rPr lang="he-IL" dirty="0">
                <a:highlight>
                  <a:schemeClr val="lt1"/>
                </a:highlight>
              </a:rPr>
              <a:t>,</a:t>
            </a:r>
            <a:r>
              <a:rPr lang="iw-IL" dirty="0">
                <a:highlight>
                  <a:schemeClr val="lt1"/>
                </a:highlight>
              </a:rPr>
              <a:t> </a:t>
            </a:r>
            <a:endParaRPr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b="1" dirty="0">
                <a:highlight>
                  <a:schemeClr val="lt1"/>
                </a:highlight>
              </a:rPr>
              <a:t>על ידי זה נותנים לך מקום להתגדל ולצמוח.''</a:t>
            </a:r>
            <a:endParaRPr b="1" dirty="0">
              <a:highlight>
                <a:schemeClr val="lt1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1" dirty="0">
              <a:highlight>
                <a:schemeClr val="lt1"/>
              </a:highlight>
            </a:endParaRPr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b="1" dirty="0">
                <a:solidFill>
                  <a:schemeClr val="tx2"/>
                </a:solidFill>
              </a:rPr>
              <a:t>על פי </a:t>
            </a:r>
            <a:r>
              <a:rPr lang="he-IL" b="1" dirty="0">
                <a:solidFill>
                  <a:schemeClr val="tx2"/>
                </a:solidFill>
              </a:rPr>
              <a:t>ר'</a:t>
            </a:r>
            <a:r>
              <a:rPr lang="iw-IL" b="1" dirty="0">
                <a:solidFill>
                  <a:schemeClr val="tx2"/>
                </a:solidFill>
              </a:rPr>
              <a:t> נחמן מברסלב</a:t>
            </a:r>
            <a:endParaRPr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345" name="Google Shape;34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00" y="4869150"/>
            <a:ext cx="3648699" cy="187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1"/>
          <p:cNvSpPr txBox="1"/>
          <p:nvPr/>
        </p:nvSpPr>
        <p:spPr>
          <a:xfrm>
            <a:off x="242047" y="1949975"/>
            <a:ext cx="2187228" cy="165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רבי </a:t>
            </a:r>
            <a:r>
              <a:rPr lang="iw-IL" sz="1800" b="1" dirty="0">
                <a:solidFill>
                  <a:schemeClr val="tx2"/>
                </a:solidFill>
                <a:highlight>
                  <a:srgbClr val="FFFFFF"/>
                </a:highlight>
              </a:rPr>
              <a:t>נחמן מברסלב</a:t>
            </a: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 (1772-1810) </a:t>
            </a:r>
            <a:endParaRPr sz="1800" dirty="0">
              <a:solidFill>
                <a:schemeClr val="tx2"/>
              </a:solidFill>
              <a:highlight>
                <a:srgbClr val="FFFFFF"/>
              </a:highlight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היה אדמו''ר</a:t>
            </a:r>
            <a:r>
              <a:rPr lang="he-IL" sz="1800" dirty="0">
                <a:solidFill>
                  <a:schemeClr val="tx2"/>
                </a:solidFill>
                <a:highlight>
                  <a:srgbClr val="FFFFFF"/>
                </a:highlight>
              </a:rPr>
              <a:t> </a:t>
            </a: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בתנועת החסידות</a:t>
            </a:r>
            <a:r>
              <a:rPr lang="he-IL" sz="1800" dirty="0">
                <a:solidFill>
                  <a:schemeClr val="tx2"/>
                </a:solidFill>
                <a:highlight>
                  <a:srgbClr val="FFFFFF"/>
                </a:highlight>
              </a:rPr>
              <a:t>, </a:t>
            </a: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וייסד את</a:t>
            </a:r>
            <a:r>
              <a:rPr lang="he-IL" sz="1800" dirty="0">
                <a:solidFill>
                  <a:schemeClr val="tx2"/>
                </a:solidFill>
                <a:highlight>
                  <a:srgbClr val="FFFFFF"/>
                </a:highlight>
              </a:rPr>
              <a:t> חסידות ברסלב.</a:t>
            </a:r>
            <a:r>
              <a:rPr lang="iw-IL" sz="1800" dirty="0">
                <a:solidFill>
                  <a:schemeClr val="tx2"/>
                </a:solidFill>
                <a:highlight>
                  <a:srgbClr val="FFFFFF"/>
                </a:highlight>
              </a:rPr>
              <a:t> </a:t>
            </a:r>
            <a:r>
              <a:rPr lang="he-IL" sz="1800" dirty="0">
                <a:solidFill>
                  <a:schemeClr val="tx2"/>
                </a:solidFill>
                <a:highlight>
                  <a:srgbClr val="FFFFFF"/>
                </a:highlight>
              </a:rPr>
              <a:t> </a:t>
            </a:r>
            <a:endParaRPr sz="1800" dirty="0">
              <a:solidFill>
                <a:schemeClr val="tx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>
            <a:spLocks noGrp="1"/>
          </p:cNvSpPr>
          <p:nvPr>
            <p:ph type="title"/>
          </p:nvPr>
        </p:nvSpPr>
        <p:spPr>
          <a:xfrm>
            <a:off x="1274844" y="203064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ולסיכום אפשר לומר זאת כך: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''ואהבת לרעך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 אפילו אם הוא לא כמוך...''</a:t>
            </a:r>
            <a:endParaRPr/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2B4BC"/>
                </a:solidFill>
              </a:rPr>
              <a:t>מה להביא לשיעור?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7000" cy="54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00" cy="41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174" y="1725674"/>
            <a:ext cx="5329576" cy="36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75" y="5981469"/>
            <a:ext cx="14478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לסיכום</a:t>
            </a:r>
            <a:endParaRPr/>
          </a:p>
        </p:txBody>
      </p:sp>
      <p:sp>
        <p:nvSpPr>
          <p:cNvPr id="360" name="Google Shape;360;p43"/>
          <p:cNvSpPr txBox="1">
            <a:spLocks noGrp="1"/>
          </p:cNvSpPr>
          <p:nvPr>
            <p:ph type="body" idx="1"/>
          </p:nvPr>
        </p:nvSpPr>
        <p:spPr>
          <a:xfrm>
            <a:off x="6802375" y="933100"/>
            <a:ext cx="4908300" cy="2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dirty="0">
              <a:solidFill>
                <a:srgbClr val="002060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 b="0" dirty="0">
                <a:solidFill>
                  <a:srgbClr val="002060"/>
                </a:solidFill>
              </a:rPr>
              <a:t>בשיעור זה למדנו </a:t>
            </a:r>
            <a:endParaRPr sz="2400" b="0" dirty="0">
              <a:solidFill>
                <a:srgbClr val="002060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 b="0" dirty="0">
                <a:solidFill>
                  <a:srgbClr val="002060"/>
                </a:solidFill>
              </a:rPr>
              <a:t>על חשיבות האחדות,</a:t>
            </a:r>
            <a:endParaRPr sz="2400" b="0" dirty="0">
              <a:solidFill>
                <a:srgbClr val="002060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 b="0" dirty="0">
                <a:solidFill>
                  <a:srgbClr val="002060"/>
                </a:solidFill>
              </a:rPr>
              <a:t>על ההבדל בין אחדות לאחידות,</a:t>
            </a:r>
            <a:endParaRPr sz="2400" b="0" dirty="0">
              <a:solidFill>
                <a:srgbClr val="002060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 b="0" dirty="0">
                <a:solidFill>
                  <a:srgbClr val="002060"/>
                </a:solidFill>
              </a:rPr>
              <a:t>על ערך המחלוקת וסוגיה,</a:t>
            </a:r>
            <a:endParaRPr sz="2400" b="0" dirty="0">
              <a:solidFill>
                <a:srgbClr val="002060"/>
              </a:solidFill>
            </a:endParaRPr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 b="0" dirty="0">
                <a:solidFill>
                  <a:srgbClr val="002060"/>
                </a:solidFill>
              </a:rPr>
              <a:t>ועד כמה חשוב לשמור על אחדות ואחווה גם כשיש מחלוקות והבדלים במשפחה</a:t>
            </a:r>
            <a:r>
              <a:rPr lang="he-IL" sz="2400" b="0" dirty="0">
                <a:solidFill>
                  <a:srgbClr val="002060"/>
                </a:solidFill>
              </a:rPr>
              <a:t>, </a:t>
            </a:r>
            <a:r>
              <a:rPr lang="iw-IL" sz="2400" b="0" dirty="0">
                <a:solidFill>
                  <a:srgbClr val="002060"/>
                </a:solidFill>
              </a:rPr>
              <a:t>בחברה</a:t>
            </a:r>
            <a:r>
              <a:rPr lang="he-IL" sz="2400" b="0" dirty="0">
                <a:solidFill>
                  <a:srgbClr val="002060"/>
                </a:solidFill>
              </a:rPr>
              <a:t>, </a:t>
            </a:r>
            <a:r>
              <a:rPr lang="iw-IL" sz="2400" b="0" dirty="0">
                <a:solidFill>
                  <a:srgbClr val="002060"/>
                </a:solidFill>
              </a:rPr>
              <a:t>בעם ובין העמים. </a:t>
            </a:r>
            <a:endParaRPr sz="2400" b="0" dirty="0">
              <a:solidFill>
                <a:srgbClr val="002060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 b="0" dirty="0">
              <a:solidFill>
                <a:srgbClr val="002060"/>
              </a:solidFill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6509625" y="5079225"/>
            <a:ext cx="3795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" name="מדיה מקוונת 1" title="[Time-Lapse] Mung Bean Germination">
            <a:hlinkClick r:id="" action="ppaction://media"/>
            <a:extLst>
              <a:ext uri="{FF2B5EF4-FFF2-40B4-BE49-F238E27FC236}">
                <a16:creationId xmlns:a16="http://schemas.microsoft.com/office/drawing/2014/main" id="{B24F84AF-E150-4E86-B917-7E11826E72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1325" y="3079066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4"/>
          <p:cNvPicPr preferRelativeResize="0"/>
          <p:nvPr/>
        </p:nvPicPr>
        <p:blipFill rotWithShape="1">
          <a:blip r:embed="rId3">
            <a:alphaModFix/>
          </a:blip>
          <a:srcRect l="39172" r="34231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/>
              <a:t>לפני שנתחיל...</a:t>
            </a:r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2"/>
          </p:nvPr>
        </p:nvSpPr>
        <p:spPr>
          <a:xfrm>
            <a:off x="515275" y="1725675"/>
            <a:ext cx="89097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האם הייתם יכולים להיות חברים של מישהו או מישהי</a:t>
            </a:r>
            <a:r>
              <a:rPr lang="he-IL" dirty="0"/>
              <a:t>,</a:t>
            </a:r>
            <a:r>
              <a:rPr lang="iw-IL" dirty="0"/>
              <a:t> 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שחושבים או  נראים או חיים</a:t>
            </a:r>
            <a:r>
              <a:rPr lang="he-IL" dirty="0"/>
              <a:t> - </a:t>
            </a:r>
            <a:r>
              <a:rPr lang="iw-IL" b="1" dirty="0"/>
              <a:t>אחרת לגמרי </a:t>
            </a:r>
            <a:r>
              <a:rPr lang="iw-IL" dirty="0"/>
              <a:t>מכם?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או שאתם מעדיפים</a:t>
            </a:r>
            <a:r>
              <a:rPr lang="he-IL" dirty="0"/>
              <a:t>,</a:t>
            </a:r>
            <a:r>
              <a:rPr lang="iw-IL" dirty="0"/>
              <a:t> שהחברים שלכם יהיו בדיוק כמוכם?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35" name="Google Shape;135;p17" descr="קבוצת גבר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05" y="3933165"/>
            <a:ext cx="2581836" cy="258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6" y="2592695"/>
            <a:ext cx="5601303" cy="3808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</a:rPr>
              <a:t>מה נלמד היום 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2"/>
          </p:nvPr>
        </p:nvSpPr>
        <p:spPr>
          <a:xfrm>
            <a:off x="515275" y="1800400"/>
            <a:ext cx="99966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2146" lvl="0" indent="-3428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iw-IL" b="1" dirty="0"/>
              <a:t>נקרא סיפור על אב</a:t>
            </a:r>
            <a:r>
              <a:rPr lang="he-IL" b="1" dirty="0"/>
              <a:t>, </a:t>
            </a:r>
            <a:r>
              <a:rPr lang="iw-IL" b="1" dirty="0"/>
              <a:t>שמצא דרך מקורית להפסיק את מריבות ילדיו</a:t>
            </a:r>
            <a:endParaRPr b="1" dirty="0"/>
          </a:p>
          <a:p>
            <a:pPr marL="592146" lvl="0" indent="-3428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iw-IL" b="1" dirty="0"/>
              <a:t>נלמד על ההבדל בין אחידות לאחדות</a:t>
            </a:r>
            <a:endParaRPr b="1" dirty="0"/>
          </a:p>
          <a:p>
            <a:pPr marL="592146" lvl="0" indent="-3428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iw-IL" b="1" dirty="0"/>
              <a:t>נלמד על ערך המחלוקת </a:t>
            </a:r>
            <a:endParaRPr b="1" dirty="0"/>
          </a:p>
          <a:p>
            <a:pPr marL="592146" lvl="0" indent="-342899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❖"/>
            </a:pPr>
            <a:r>
              <a:rPr lang="iw-IL" b="1" dirty="0"/>
              <a:t>ועל דרך לחיות עם מחלוקת בשלום</a:t>
            </a:r>
            <a:endParaRPr b="1" dirty="0"/>
          </a:p>
          <a:p>
            <a:pPr marL="439780" lvl="0" indent="-19053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b="1" dirty="0"/>
              <a:t>                                     </a:t>
            </a:r>
            <a:r>
              <a:rPr lang="iw-IL" sz="2800" b="1" dirty="0"/>
              <a:t>אז בואו נתחיל ...</a:t>
            </a:r>
            <a:endParaRPr sz="2800" b="1" dirty="0"/>
          </a:p>
          <a:p>
            <a:pPr marL="439780" lvl="0" indent="-19053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439780" lvl="0" indent="-19053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439780" lvl="0" indent="-190533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  <a:p>
            <a:pPr marL="439781" lvl="0" indent="-190534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סיפור על האב </a:t>
            </a:r>
            <a:r>
              <a:rPr lang="he-IL" dirty="0"/>
              <a:t>וילדיו</a:t>
            </a:r>
            <a:endParaRPr dirty="0"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1198359" y="1352405"/>
            <a:ext cx="7009800" cy="41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מעשה באב</a:t>
            </a:r>
            <a:r>
              <a:rPr lang="he-IL" dirty="0"/>
              <a:t>,</a:t>
            </a:r>
            <a:r>
              <a:rPr lang="iw-IL" dirty="0"/>
              <a:t> שהיו לו עשרה ילדים בוגרים.</a:t>
            </a:r>
            <a:endParaRPr dirty="0"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הילדים הללו הרבו לריב ביניהם</a:t>
            </a:r>
            <a:r>
              <a:rPr lang="he-IL" dirty="0"/>
              <a:t>.</a:t>
            </a:r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דבר זה ציער מאוד את אביהם כל חייו.</a:t>
            </a:r>
            <a:endParaRPr dirty="0"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לפני מותו החליט ללמד אותם שיעור חשוב על חשיבות האחדות</a:t>
            </a:r>
            <a:r>
              <a:rPr lang="he-IL" dirty="0"/>
              <a:t>.</a:t>
            </a:r>
            <a:endParaRPr dirty="0"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r>
              <a:rPr lang="iw-IL" dirty="0"/>
              <a:t>הוא עשה זאת בדרך מיוחדת.</a:t>
            </a:r>
            <a:endParaRPr dirty="0"/>
          </a:p>
          <a:p>
            <a:pPr marL="439781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29547">
            <a:off x="875658" y="2143935"/>
            <a:ext cx="3925505" cy="2570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3379694" y="1672700"/>
            <a:ext cx="6096000" cy="225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1" marR="0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האב קרא לעשרת ילדיו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וחילק לכל אחד מהם ענף דק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הוא ביקש מהם לנסות לשבור את הענף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וכמובן</a:t>
            </a:r>
            <a:r>
              <a:rPr lang="he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0" i="0" u="none" strike="noStrike" cap="none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שהם הצליחו לעשות זאת ללא כל קושי.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29547">
            <a:off x="8717610" y="1980456"/>
            <a:ext cx="3925505" cy="257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l="-1" t="34186" r="-3987" b="33573"/>
          <a:stretch/>
        </p:blipFill>
        <p:spPr>
          <a:xfrm rot="-6329547">
            <a:off x="7891237" y="3247974"/>
            <a:ext cx="4082016" cy="82864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353908" y="1447776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ואז קשר האב יחד את עשרת הענפים הדקים</a:t>
            </a:r>
            <a:r>
              <a:rPr lang="he-IL" dirty="0"/>
              <a:t>,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וביקש מכל אחד מ</a:t>
            </a:r>
            <a:r>
              <a:rPr lang="he-IL" dirty="0"/>
              <a:t>ילדיו</a:t>
            </a:r>
            <a:r>
              <a:rPr lang="iw-IL" dirty="0"/>
              <a:t> לנסות לשבור את אגודת הענפים.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ניסה כל אחד מהילדים לשבור את האגודה במלוא כוחו,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אך ללא הצלחה.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הם החזירו את אגודת הענפים לאב</a:t>
            </a:r>
            <a:r>
              <a:rPr lang="he-IL" dirty="0"/>
              <a:t>, </a:t>
            </a:r>
            <a:r>
              <a:rPr lang="iw-IL" dirty="0"/>
              <a:t>ושאלו אותו בפליאה,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מדוע עשה זאת.</a:t>
            </a: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6" name="Google Shape;166;p21"/>
          <p:cNvSpPr/>
          <p:nvPr/>
        </p:nvSpPr>
        <p:spPr>
          <a:xfrm>
            <a:off x="1361954" y="4631368"/>
            <a:ext cx="5374350" cy="1246914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1" i="0" u="none" strike="noStrike" cap="none" dirty="0">
                <a:solidFill>
                  <a:srgbClr val="385623"/>
                </a:solidFill>
                <a:latin typeface="Varela Round"/>
                <a:ea typeface="Varela Round"/>
                <a:cs typeface="Varela Round"/>
                <a:sym typeface="Varela Round"/>
              </a:rPr>
              <a:t>מה</a:t>
            </a:r>
            <a:r>
              <a:rPr lang="he-IL" sz="2400" b="1" i="0" u="none" strike="noStrike" cap="none" dirty="0">
                <a:solidFill>
                  <a:srgbClr val="385623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1" i="0" u="none" strike="noStrike" cap="none" dirty="0">
                <a:solidFill>
                  <a:srgbClr val="385623"/>
                </a:solidFill>
                <a:latin typeface="Varela Round"/>
                <a:ea typeface="Varela Round"/>
                <a:cs typeface="Varela Round"/>
                <a:sym typeface="Varela Round"/>
              </a:rPr>
              <a:t>לדעתכם</a:t>
            </a:r>
            <a:r>
              <a:rPr lang="he-IL" sz="2400" b="1" i="0" u="none" strike="noStrike" cap="none" dirty="0">
                <a:solidFill>
                  <a:srgbClr val="385623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iw-IL" sz="2400" b="1" i="0" u="none" strike="noStrike" cap="none" dirty="0">
                <a:solidFill>
                  <a:srgbClr val="385623"/>
                </a:solidFill>
                <a:latin typeface="Varela Round"/>
                <a:ea typeface="Varela Round"/>
                <a:cs typeface="Varela Round"/>
                <a:sym typeface="Varela Round"/>
              </a:rPr>
              <a:t>היתה תשובת האב?</a:t>
            </a:r>
            <a:endParaRPr sz="2400" b="1" i="0" u="none" strike="noStrike" cap="none" dirty="0">
              <a:solidFill>
                <a:srgbClr val="38562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8917" y="933094"/>
            <a:ext cx="1896020" cy="41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8" y="791223"/>
            <a:ext cx="1896020" cy="41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 descr="חץ קו סיבוב שמאל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995135">
            <a:off x="8788552" y="2691858"/>
            <a:ext cx="45325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1734473" y="1352700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האב פנה לילדיו ואמר להם: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''ילדיי היקרים</a:t>
            </a:r>
            <a:r>
              <a:rPr lang="he-IL" dirty="0"/>
              <a:t>, </a:t>
            </a:r>
            <a:r>
              <a:rPr lang="iw-IL" dirty="0"/>
              <a:t>אתם כמו ענפים אלה: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 כשאתם בנפרד</a:t>
            </a:r>
            <a:r>
              <a:rPr lang="he-IL" dirty="0"/>
              <a:t>, </a:t>
            </a:r>
            <a:r>
              <a:rPr lang="iw-IL" dirty="0"/>
              <a:t>כוחכם חלש יותר</a:t>
            </a:r>
            <a:r>
              <a:rPr lang="he-IL" dirty="0"/>
              <a:t>. </a:t>
            </a:r>
            <a:r>
              <a:rPr lang="iw-IL" dirty="0"/>
              <a:t>כל קנה בפני עצמו.</a:t>
            </a:r>
            <a:endParaRPr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iw-IL" dirty="0"/>
              <a:t>אך אם תהיו מאוחדים</a:t>
            </a:r>
            <a:r>
              <a:rPr lang="he-IL" dirty="0"/>
              <a:t>, </a:t>
            </a:r>
            <a:r>
              <a:rPr lang="iw-IL" dirty="0"/>
              <a:t>גם הכוחות החזקים ביותר לא יצליחו לשבור אתכם''</a:t>
            </a:r>
            <a:r>
              <a:rPr lang="he-IL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908" y="4081887"/>
            <a:ext cx="3340027" cy="222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webextension1.xml><?xml version="1.0" encoding="utf-8"?>
<we:webextension xmlns:we="http://schemas.microsoft.com/office/webextensions/webextension/2010/11" id="{59DEEB07-0F10-4DB7-A9BB-621CB191F14A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240"/>
    <we:property name="autostart" value="false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462E31E-7E92-4FC8-BFB9-DDB3ADC16D26}">
  <we:reference id="wa104218071" version="1.0.0.0" store="en-US" storeType="OMEX"/>
  <we:alternateReferences>
    <we:reference id="wa104218071" version="1.0.0.0" store="wa104218071" storeType="OMEX"/>
  </we:alternateReferences>
  <we:properties>
    <we:property name="countdown" value="180"/>
    <we:property name="autostar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1604</Words>
  <Application>Microsoft Office PowerPoint</Application>
  <PresentationFormat>Widescreen</PresentationFormat>
  <Paragraphs>294</Paragraphs>
  <Slides>31</Slides>
  <Notes>31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Noto Sans Symbols</vt:lpstr>
      <vt:lpstr>Varela Round</vt:lpstr>
      <vt:lpstr>Office Theme</vt:lpstr>
      <vt:lpstr>מערכת שידורים לאומית</vt:lpstr>
      <vt:lpstr>בין אחדות לאחידות</vt:lpstr>
      <vt:lpstr>מה להביא לשיעור?</vt:lpstr>
      <vt:lpstr>לפני שנתחיל...</vt:lpstr>
      <vt:lpstr>מה נלמד היום </vt:lpstr>
      <vt:lpstr>סיפור על האב וילדיו</vt:lpstr>
      <vt:lpstr>PowerPoint Presentation</vt:lpstr>
      <vt:lpstr>PowerPoint Presentation</vt:lpstr>
      <vt:lpstr>PowerPoint Presentation</vt:lpstr>
      <vt:lpstr>המקור למשל הקנים – במדרש חז"ל:</vt:lpstr>
      <vt:lpstr>אחדות בעם</vt:lpstr>
      <vt:lpstr> משימת כתיבה </vt:lpstr>
      <vt:lpstr>                            </vt:lpstr>
      <vt:lpstr>  הרי לא תמיד אנחנו מסכימים עם דעות של אחרים,  ולעיתים יש בינינו מחלוקות.</vt:lpstr>
      <vt:lpstr>משימת כתיבה</vt:lpstr>
      <vt:lpstr>PowerPoint Presentation</vt:lpstr>
      <vt:lpstr>PowerPoint Presentation</vt:lpstr>
      <vt:lpstr>האם אחדות היא אחידות?</vt:lpstr>
      <vt:lpstr>השאלה :  האם קיום מחלוקות - טוב או רע?</vt:lpstr>
      <vt:lpstr>התשובה לשאלה : תלוי...      בסוג המחלוקת        ובדרך המחלוקת        </vt:lpstr>
      <vt:lpstr>סוג המחלוקת </vt:lpstr>
      <vt:lpstr>מחלוקת לשם שמיים</vt:lpstr>
      <vt:lpstr>מחלוקת שאינה לשם שמיים</vt:lpstr>
      <vt:lpstr>דרך המחלוקת</vt:lpstr>
      <vt:lpstr>PowerPoint Presentation</vt:lpstr>
      <vt:lpstr>תרבות המחלוקת ביהדות</vt:lpstr>
      <vt:lpstr>שיח בין דתי ובין עמים</vt:lpstr>
      <vt:lpstr> אז איך מחלוקת יכולה אפילו להוביל לצמיחה? </vt:lpstr>
      <vt:lpstr>   ולסיכום אפשר לומר זאת כך:  ''ואהבת לרעך  אפילו אם הוא לא כמוך...'' </vt:lpstr>
      <vt:lpstr>לסיכום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Tali Mano</dc:creator>
  <cp:lastModifiedBy>Tali Mano</cp:lastModifiedBy>
  <cp:revision>9</cp:revision>
  <dcterms:created xsi:type="dcterms:W3CDTF">2020-04-05T13:16:57Z</dcterms:created>
  <dcterms:modified xsi:type="dcterms:W3CDTF">2020-04-05T15:02:35Z</dcterms:modified>
</cp:coreProperties>
</file>