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8"/>
  </p:sldMasterIdLst>
  <p:notesMasterIdLst>
    <p:notesMasterId r:id="rId44"/>
  </p:notesMasterIdLst>
  <p:sldIdLst>
    <p:sldId id="257" r:id="rId9"/>
    <p:sldId id="262" r:id="rId10"/>
    <p:sldId id="263" r:id="rId11"/>
    <p:sldId id="301" r:id="rId12"/>
    <p:sldId id="308" r:id="rId13"/>
    <p:sldId id="319" r:id="rId14"/>
    <p:sldId id="320" r:id="rId15"/>
    <p:sldId id="321" r:id="rId16"/>
    <p:sldId id="324" r:id="rId17"/>
    <p:sldId id="323" r:id="rId18"/>
    <p:sldId id="322" r:id="rId19"/>
    <p:sldId id="325" r:id="rId20"/>
    <p:sldId id="326" r:id="rId21"/>
    <p:sldId id="336" r:id="rId22"/>
    <p:sldId id="337" r:id="rId23"/>
    <p:sldId id="328" r:id="rId24"/>
    <p:sldId id="339" r:id="rId25"/>
    <p:sldId id="338" r:id="rId26"/>
    <p:sldId id="340" r:id="rId27"/>
    <p:sldId id="331" r:id="rId28"/>
    <p:sldId id="332" r:id="rId29"/>
    <p:sldId id="333" r:id="rId30"/>
    <p:sldId id="334" r:id="rId31"/>
    <p:sldId id="335" r:id="rId32"/>
    <p:sldId id="312" r:id="rId33"/>
    <p:sldId id="313" r:id="rId34"/>
    <p:sldId id="314" r:id="rId35"/>
    <p:sldId id="315" r:id="rId36"/>
    <p:sldId id="316" r:id="rId37"/>
    <p:sldId id="317" r:id="rId38"/>
    <p:sldId id="342" r:id="rId39"/>
    <p:sldId id="318" r:id="rId40"/>
    <p:sldId id="341" r:id="rId41"/>
    <p:sldId id="303" r:id="rId42"/>
    <p:sldId id="291" r:id="rId4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B7270057-DCBA-4393-86CF-FD3AF7A7153F}">
          <p14:sldIdLst>
            <p14:sldId id="257"/>
            <p14:sldId id="262"/>
            <p14:sldId id="263"/>
            <p14:sldId id="301"/>
            <p14:sldId id="308"/>
            <p14:sldId id="319"/>
            <p14:sldId id="320"/>
            <p14:sldId id="321"/>
            <p14:sldId id="324"/>
            <p14:sldId id="323"/>
            <p14:sldId id="322"/>
            <p14:sldId id="325"/>
            <p14:sldId id="326"/>
            <p14:sldId id="336"/>
            <p14:sldId id="337"/>
            <p14:sldId id="328"/>
            <p14:sldId id="339"/>
            <p14:sldId id="338"/>
            <p14:sldId id="340"/>
            <p14:sldId id="331"/>
            <p14:sldId id="332"/>
            <p14:sldId id="333"/>
            <p14:sldId id="334"/>
            <p14:sldId id="335"/>
            <p14:sldId id="312"/>
            <p14:sldId id="313"/>
            <p14:sldId id="314"/>
            <p14:sldId id="315"/>
            <p14:sldId id="316"/>
            <p14:sldId id="317"/>
            <p14:sldId id="342"/>
            <p14:sldId id="318"/>
            <p14:sldId id="341"/>
            <p14:sldId id="303"/>
            <p14:sldId id="291"/>
          </p14:sldIdLst>
        </p14:section>
        <p14:section name="מקטע ללא כותרת" id="{E4729E4F-461D-43D4-8D7A-EDE686A4355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av" initials="M" lastIdx="18" clrIdx="0">
    <p:extLst>
      <p:ext uri="{19B8F6BF-5375-455C-9EA6-DF929625EA0E}">
        <p15:presenceInfo xmlns:p15="http://schemas.microsoft.com/office/powerpoint/2012/main" userId="Mera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0" autoAdjust="0"/>
    <p:restoredTop sz="93939" autoAdjust="0"/>
  </p:normalViewPr>
  <p:slideViewPr>
    <p:cSldViewPr snapToGrid="0" snapToObjects="1">
      <p:cViewPr varScale="1">
        <p:scale>
          <a:sx n="90" d="100"/>
          <a:sy n="90" d="100"/>
        </p:scale>
        <p:origin x="824" y="19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viewProps" Target="viewProp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commentAuthors" Target="commentAuthors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presProps" Target="presProps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0T10:57:36.623" idx="6">
    <p:pos x="7670" y="10"/>
    <p:text>לכאורה, אפשר להשתמש תמיד במשפט פיתגורס, גם במקרים המיוחדים כשהמרחק הוא קו המקביל לצירים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8-10T11:29:46.002" idx="10">
    <p:pos x="480" y="1568"/>
    <p:text>אפשר לאחד את 2 התנאים  - עם תנאי כפול. אני מראה לקבוצות חזקות בלבד</p:text>
    <p:extLst>
      <p:ext uri="{C676402C-5697-4E1C-873F-D02D1690AC5C}">
        <p15:threadingInfo xmlns:p15="http://schemas.microsoft.com/office/powerpoint/2012/main" timeZoneBias="-180"/>
      </p:ext>
    </p:extLst>
  </p:cm>
  <p:cm authorId="1" dt="2020-08-10T13:51:32.047" idx="18">
    <p:pos x="6937" y="1086"/>
    <p:text>זו אכן פעולת הכנסה , ולא פעולת מיון הכנסה. סדר הגודל של מיון הכנסה הוא n בשניה. (זה קצת בלבל אותי...)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כ"ב.אב.תש"ף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Point(+1 overload)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1657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9387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0074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1782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2835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77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כ"ב.אב.תש"ף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comments" Target="../comments/comment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3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3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7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4.xml"/><Relationship Id="rId4" Type="http://schemas.openxmlformats.org/officeDocument/2006/relationships/customXml" Target="../../customXml/item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customXml" Target="../../customXml/item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86" y="2743200"/>
            <a:ext cx="5515850" cy="4180360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73" y="1314989"/>
            <a:ext cx="11161453" cy="3522187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נתונה שרשרת חוליות של </a:t>
            </a:r>
            <a:r>
              <a:rPr lang="en-US" dirty="0"/>
              <a:t>Point</a:t>
            </a:r>
            <a:r>
              <a:rPr lang="he-IL" dirty="0"/>
              <a:t>  המייצגות מסלול הליכה. </a:t>
            </a:r>
            <a:endParaRPr lang="en-US" dirty="0"/>
          </a:p>
          <a:p>
            <a:r>
              <a:rPr lang="he-IL" dirty="0"/>
              <a:t>ידוע כי ערכי כל הערכים בנקודות הם חיוביים. </a:t>
            </a:r>
          </a:p>
          <a:p>
            <a:r>
              <a:rPr lang="he-IL" dirty="0"/>
              <a:t>כתבו פעולה המקבלת את שרשרת החוליות </a:t>
            </a:r>
            <a:r>
              <a:rPr lang="en-US" dirty="0"/>
              <a:t>s1</a:t>
            </a:r>
            <a:r>
              <a:rPr lang="he-IL" dirty="0"/>
              <a:t> ומחזירה את אורכו של המסלול. 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 err="1"/>
              <a:t>תיכנון</a:t>
            </a:r>
            <a:r>
              <a:rPr lang="he-IL" dirty="0"/>
              <a:t> : </a:t>
            </a:r>
          </a:p>
          <a:p>
            <a:pPr marL="0" indent="0">
              <a:buNone/>
            </a:pPr>
            <a:r>
              <a:rPr lang="he-IL" dirty="0"/>
              <a:t>איך לחשב מרחק בין שתי נקודות </a:t>
            </a:r>
          </a:p>
          <a:p>
            <a:pPr marL="0" indent="0">
              <a:buNone/>
            </a:pPr>
            <a:r>
              <a:rPr lang="he-IL" dirty="0"/>
              <a:t>לסרוק את השרשרת ולבדוק זוגות.</a:t>
            </a:r>
          </a:p>
          <a:p>
            <a:pPr marL="0" indent="0">
              <a:buNone/>
            </a:pPr>
            <a:r>
              <a:rPr lang="en-US" baseline="30000" dirty="0">
                <a:solidFill>
                  <a:srgbClr val="FF0000"/>
                </a:solidFill>
                <a:latin typeface="Webdings" panose="05030102010509060703" pitchFamily="18" charset="2"/>
              </a:rPr>
              <a:t>Y</a:t>
            </a:r>
            <a:r>
              <a:rPr lang="he-IL" dirty="0"/>
              <a:t> לחוליה האחרונה אין בן זוג 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4A55DA67-5AAA-44CD-BE3F-0FEE6ACEE3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411" b="44808"/>
          <a:stretch/>
        </p:blipFill>
        <p:spPr>
          <a:xfrm>
            <a:off x="1098421" y="3983545"/>
            <a:ext cx="2459445" cy="2307220"/>
          </a:xfrm>
          <a:prstGeom prst="rect">
            <a:avLst/>
          </a:prstGeom>
        </p:spPr>
      </p:pic>
      <p:sp>
        <p:nvSpPr>
          <p:cNvPr id="18" name="צורה חופשית: צורה 17">
            <a:extLst>
              <a:ext uri="{FF2B5EF4-FFF2-40B4-BE49-F238E27FC236}">
                <a16:creationId xmlns:a16="http://schemas.microsoft.com/office/drawing/2014/main" id="{353B6E47-BE44-4AB2-A3DC-3598E823B7D4}"/>
              </a:ext>
            </a:extLst>
          </p:cNvPr>
          <p:cNvSpPr/>
          <p:nvPr/>
        </p:nvSpPr>
        <p:spPr>
          <a:xfrm>
            <a:off x="1406400" y="4728000"/>
            <a:ext cx="2311200" cy="1279200"/>
          </a:xfrm>
          <a:custGeom>
            <a:avLst/>
            <a:gdLst>
              <a:gd name="connsiteX0" fmla="*/ 0 w 2311200"/>
              <a:gd name="connsiteY0" fmla="*/ 926400 h 1279200"/>
              <a:gd name="connsiteX1" fmla="*/ 225600 w 2311200"/>
              <a:gd name="connsiteY1" fmla="*/ 1279200 h 1279200"/>
              <a:gd name="connsiteX2" fmla="*/ 844800 w 2311200"/>
              <a:gd name="connsiteY2" fmla="*/ 628800 h 1279200"/>
              <a:gd name="connsiteX3" fmla="*/ 854400 w 2311200"/>
              <a:gd name="connsiteY3" fmla="*/ 0 h 1279200"/>
              <a:gd name="connsiteX4" fmla="*/ 1456800 w 2311200"/>
              <a:gd name="connsiteY4" fmla="*/ 636000 h 1279200"/>
              <a:gd name="connsiteX5" fmla="*/ 825600 w 2311200"/>
              <a:gd name="connsiteY5" fmla="*/ 1276800 h 1279200"/>
              <a:gd name="connsiteX6" fmla="*/ 1444800 w 2311200"/>
              <a:gd name="connsiteY6" fmla="*/ 1269600 h 1279200"/>
              <a:gd name="connsiteX7" fmla="*/ 1670400 w 2311200"/>
              <a:gd name="connsiteY7" fmla="*/ 964800 h 1279200"/>
              <a:gd name="connsiteX8" fmla="*/ 1970400 w 2311200"/>
              <a:gd name="connsiteY8" fmla="*/ 626400 h 1279200"/>
              <a:gd name="connsiteX9" fmla="*/ 2311200 w 2311200"/>
              <a:gd name="connsiteY9" fmla="*/ 417600 h 127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11200" h="1279200">
                <a:moveTo>
                  <a:pt x="0" y="926400"/>
                </a:moveTo>
                <a:lnTo>
                  <a:pt x="225600" y="1279200"/>
                </a:lnTo>
                <a:lnTo>
                  <a:pt x="844800" y="628800"/>
                </a:lnTo>
                <a:lnTo>
                  <a:pt x="854400" y="0"/>
                </a:lnTo>
                <a:lnTo>
                  <a:pt x="1456800" y="636000"/>
                </a:lnTo>
                <a:lnTo>
                  <a:pt x="825600" y="1276800"/>
                </a:lnTo>
                <a:lnTo>
                  <a:pt x="1444800" y="1269600"/>
                </a:lnTo>
                <a:lnTo>
                  <a:pt x="1670400" y="964800"/>
                </a:lnTo>
                <a:lnTo>
                  <a:pt x="1970400" y="626400"/>
                </a:lnTo>
                <a:lnTo>
                  <a:pt x="2311200" y="41760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אליפסה 2">
            <a:extLst>
              <a:ext uri="{FF2B5EF4-FFF2-40B4-BE49-F238E27FC236}">
                <a16:creationId xmlns:a16="http://schemas.microsoft.com/office/drawing/2014/main" id="{6BB17CEA-0A4A-4B1C-AA99-9B104ADBBC9B}"/>
              </a:ext>
            </a:extLst>
          </p:cNvPr>
          <p:cNvSpPr/>
          <p:nvPr/>
        </p:nvSpPr>
        <p:spPr>
          <a:xfrm>
            <a:off x="1373830" y="5626905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אליפסה 7">
            <a:extLst>
              <a:ext uri="{FF2B5EF4-FFF2-40B4-BE49-F238E27FC236}">
                <a16:creationId xmlns:a16="http://schemas.microsoft.com/office/drawing/2014/main" id="{C5C5EF33-E606-4DD4-A887-C25E5CF4B5E7}"/>
              </a:ext>
            </a:extLst>
          </p:cNvPr>
          <p:cNvSpPr/>
          <p:nvPr/>
        </p:nvSpPr>
        <p:spPr>
          <a:xfrm>
            <a:off x="1597598" y="5973337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אליפסה 8">
            <a:extLst>
              <a:ext uri="{FF2B5EF4-FFF2-40B4-BE49-F238E27FC236}">
                <a16:creationId xmlns:a16="http://schemas.microsoft.com/office/drawing/2014/main" id="{3AE0B715-2E11-48F8-B458-757C32A1FCA9}"/>
              </a:ext>
            </a:extLst>
          </p:cNvPr>
          <p:cNvSpPr/>
          <p:nvPr/>
        </p:nvSpPr>
        <p:spPr>
          <a:xfrm>
            <a:off x="2215375" y="5336678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אליפסה 9">
            <a:extLst>
              <a:ext uri="{FF2B5EF4-FFF2-40B4-BE49-F238E27FC236}">
                <a16:creationId xmlns:a16="http://schemas.microsoft.com/office/drawing/2014/main" id="{8D459A33-2E1A-4B9E-A081-D23F5BD6E34E}"/>
              </a:ext>
            </a:extLst>
          </p:cNvPr>
          <p:cNvSpPr/>
          <p:nvPr/>
        </p:nvSpPr>
        <p:spPr>
          <a:xfrm>
            <a:off x="2215375" y="5985788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אליפסה 10">
            <a:extLst>
              <a:ext uri="{FF2B5EF4-FFF2-40B4-BE49-F238E27FC236}">
                <a16:creationId xmlns:a16="http://schemas.microsoft.com/office/drawing/2014/main" id="{3BEA95E5-188D-4E11-9EDF-89ED05984E7D}"/>
              </a:ext>
            </a:extLst>
          </p:cNvPr>
          <p:cNvSpPr/>
          <p:nvPr/>
        </p:nvSpPr>
        <p:spPr>
          <a:xfrm>
            <a:off x="2839344" y="5359537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1434666C-65DD-4C7B-AF05-75D841419F52}"/>
              </a:ext>
            </a:extLst>
          </p:cNvPr>
          <p:cNvSpPr/>
          <p:nvPr/>
        </p:nvSpPr>
        <p:spPr>
          <a:xfrm>
            <a:off x="2833152" y="5970919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DF8747D6-F0EB-4D0C-9519-1CD35027ACC6}"/>
              </a:ext>
            </a:extLst>
          </p:cNvPr>
          <p:cNvSpPr/>
          <p:nvPr/>
        </p:nvSpPr>
        <p:spPr>
          <a:xfrm>
            <a:off x="3050751" y="5672624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4B06C7AE-D71C-4742-8A9D-5B7DCAA42DFB}"/>
              </a:ext>
            </a:extLst>
          </p:cNvPr>
          <p:cNvSpPr/>
          <p:nvPr/>
        </p:nvSpPr>
        <p:spPr>
          <a:xfrm>
            <a:off x="3353766" y="5342903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אליפסה 14">
            <a:extLst>
              <a:ext uri="{FF2B5EF4-FFF2-40B4-BE49-F238E27FC236}">
                <a16:creationId xmlns:a16="http://schemas.microsoft.com/office/drawing/2014/main" id="{2B54EB41-3A43-4AED-9B3C-72C30CC2DA11}"/>
              </a:ext>
            </a:extLst>
          </p:cNvPr>
          <p:cNvSpPr/>
          <p:nvPr/>
        </p:nvSpPr>
        <p:spPr>
          <a:xfrm>
            <a:off x="3691797" y="5137155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אליפסה 15">
            <a:extLst>
              <a:ext uri="{FF2B5EF4-FFF2-40B4-BE49-F238E27FC236}">
                <a16:creationId xmlns:a16="http://schemas.microsoft.com/office/drawing/2014/main" id="{2B289E17-B0BF-47F6-B028-85926AD02F0C}"/>
              </a:ext>
            </a:extLst>
          </p:cNvPr>
          <p:cNvSpPr/>
          <p:nvPr/>
        </p:nvSpPr>
        <p:spPr>
          <a:xfrm>
            <a:off x="2238234" y="4710427"/>
            <a:ext cx="45719" cy="457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7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מציין מיקום תוכן 3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1338943" y="528602"/>
                <a:ext cx="10152726" cy="4609455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he-IL" dirty="0"/>
                  <a:t>לנקודות בצהוב – אותו ערך של </a:t>
                </a:r>
                <a:r>
                  <a:rPr lang="en-US" dirty="0"/>
                  <a:t>X</a:t>
                </a:r>
                <a:r>
                  <a:rPr lang="he-IL" dirty="0"/>
                  <a:t> לכן המרחק </a:t>
                </a:r>
                <a:r>
                  <a:rPr lang="he-IL" dirty="0" err="1"/>
                  <a:t>בינהם</a:t>
                </a:r>
                <a:r>
                  <a:rPr lang="he-IL" dirty="0"/>
                  <a:t> הוא ההפרש של  </a:t>
                </a:r>
                <a:r>
                  <a:rPr lang="en-US" dirty="0"/>
                  <a:t>Y</a:t>
                </a:r>
                <a:r>
                  <a:rPr lang="he-IL" dirty="0"/>
                  <a:t>. </a:t>
                </a:r>
              </a:p>
              <a:p>
                <a:r>
                  <a:rPr lang="he-IL" dirty="0"/>
                  <a:t>לנקודות בכחול -  אותו ערך של </a:t>
                </a:r>
                <a:r>
                  <a:rPr lang="en-US" dirty="0"/>
                  <a:t>Y</a:t>
                </a:r>
                <a:r>
                  <a:rPr lang="he-IL" dirty="0"/>
                  <a:t> לכן המרחק ביניהם הוא ההפרש של </a:t>
                </a:r>
                <a:r>
                  <a:rPr lang="en-US" dirty="0"/>
                  <a:t>X</a:t>
                </a:r>
                <a:r>
                  <a:rPr lang="he-IL" dirty="0"/>
                  <a:t> </a:t>
                </a:r>
              </a:p>
              <a:p>
                <a:r>
                  <a:rPr lang="he-IL" dirty="0"/>
                  <a:t>לכל השאר -  נשתמש במשפט פיתגורס </a:t>
                </a:r>
              </a:p>
              <a:p>
                <a:r>
                  <a:rPr lang="he-IL" dirty="0"/>
                  <a:t>( ערך מוחלט של הפרש  </a:t>
                </a:r>
                <a:r>
                  <a:rPr lang="en-US" dirty="0"/>
                  <a:t>X</a:t>
                </a:r>
                <a:r>
                  <a:rPr lang="he-IL" dirty="0"/>
                  <a:t>, </a:t>
                </a:r>
              </a:p>
              <a:p>
                <a:r>
                  <a:rPr lang="he-IL" dirty="0"/>
                  <a:t>וערך מוחלט של הפרש </a:t>
                </a:r>
                <a:r>
                  <a:rPr lang="en-US" dirty="0"/>
                  <a:t>Y</a:t>
                </a:r>
                <a:r>
                  <a:rPr lang="he-IL" dirty="0"/>
                  <a:t> )</a:t>
                </a:r>
              </a:p>
              <a:p>
                <a:pPr marL="0" indent="0" rtl="0">
                  <a:buNone/>
                </a:pPr>
                <a:endParaRPr lang="en-US" dirty="0"/>
              </a:p>
              <a:p>
                <a:pPr marL="0" indent="0" rtl="0">
                  <a:buNone/>
                </a:pPr>
                <a:r>
                  <a:rPr lang="en-US" dirty="0"/>
                  <a:t> (x-x)</a:t>
                </a:r>
                <a:r>
                  <a:rPr lang="en-US" baseline="30000" dirty="0"/>
                  <a:t>2</a:t>
                </a:r>
                <a:r>
                  <a:rPr lang="he-IL" baseline="30000" dirty="0"/>
                  <a:t>+</a:t>
                </a:r>
                <a:r>
                  <a:rPr lang="he-IL" dirty="0"/>
                  <a:t>  </a:t>
                </a:r>
                <a:r>
                  <a:rPr lang="en-US" dirty="0"/>
                  <a:t>(y-y)</a:t>
                </a:r>
                <a:r>
                  <a:rPr lang="en-US" baseline="30000" dirty="0"/>
                  <a:t>2</a:t>
                </a:r>
                <a:r>
                  <a:rPr lang="he-IL" baseline="30000" dirty="0"/>
                  <a:t> </a:t>
                </a:r>
                <a:r>
                  <a:rPr lang="en-US" baseline="30000" dirty="0"/>
                  <a:t>=</a:t>
                </a:r>
                <a:r>
                  <a:rPr lang="en-US" dirty="0"/>
                  <a:t>  </a:t>
                </a:r>
                <a:r>
                  <a:rPr lang="he-IL" dirty="0"/>
                  <a:t> </a:t>
                </a:r>
                <a:r>
                  <a:rPr lang="en-US" dirty="0"/>
                  <a:t>(</a:t>
                </a:r>
                <a:r>
                  <a:rPr lang="he-IL" dirty="0"/>
                  <a:t> </a:t>
                </a:r>
                <a:r>
                  <a:rPr lang="en-US" dirty="0"/>
                  <a:t>dis)</a:t>
                </a:r>
                <a:r>
                  <a:rPr lang="en-US" baseline="30000" dirty="0"/>
                  <a:t>2</a:t>
                </a:r>
                <a:endParaRPr lang="en-US" dirty="0"/>
              </a:p>
              <a:p>
                <a:pPr marL="0" indent="0" algn="ctr">
                  <a:buNone/>
                </a:pPr>
                <a:r>
                  <a:rPr lang="en-US" b="0" dirty="0"/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𝑑𝑖𝑠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dirty="0">
                        <a:latin typeface="Cambria Math" panose="02040503050406030204" pitchFamily="18" charset="0"/>
                      </a:rPr>
                      <m:t>√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baseline="30000" dirty="0"/>
                  <a:t>2</a:t>
                </a:r>
                <a:r>
                  <a:rPr lang="en-US" dirty="0"/>
                  <a:t>+y</a:t>
                </a:r>
                <a:r>
                  <a:rPr lang="en-US" baseline="30000" dirty="0"/>
                  <a:t>2</a:t>
                </a:r>
                <a:r>
                  <a:rPr lang="en-US" dirty="0"/>
                  <a:t>)</a:t>
                </a:r>
                <a:endParaRPr lang="en-US" baseline="30000" dirty="0"/>
              </a:p>
              <a:p>
                <a:pPr marL="0" indent="0" rtl="0">
                  <a:buNone/>
                </a:pPr>
                <a:r>
                  <a:rPr lang="en-US" baseline="30000" dirty="0"/>
                  <a:t>              </a:t>
                </a:r>
                <a:endParaRPr lang="he-IL" baseline="30000" dirty="0"/>
              </a:p>
              <a:p>
                <a:pPr marL="0" indent="0" rtl="0">
                  <a:buNone/>
                </a:pPr>
                <a:r>
                  <a:rPr lang="he-IL" dirty="0"/>
                  <a:t>  את הפעולה אפשר לכתוב במחלקה</a:t>
                </a:r>
              </a:p>
              <a:p>
                <a:pPr marL="0" indent="0" rtl="0">
                  <a:buNone/>
                </a:pPr>
                <a:r>
                  <a:rPr lang="en-US" dirty="0"/>
                  <a:t> </a:t>
                </a:r>
                <a:r>
                  <a:rPr lang="he-IL" dirty="0"/>
                  <a:t> או כפעולה סטטית </a:t>
                </a:r>
              </a:p>
              <a:p>
                <a:pPr marL="0" indent="0" rtl="0">
                  <a:buNone/>
                </a:pPr>
                <a:r>
                  <a:rPr lang="en-US" dirty="0"/>
                  <a:t>   </a:t>
                </a:r>
                <a:endParaRPr lang="en-US" baseline="30000" dirty="0"/>
              </a:p>
            </p:txBody>
          </p:sp>
        </mc:Choice>
        <mc:Fallback xmlns="">
          <p:sp>
            <p:nvSpPr>
              <p:cNvPr id="4" name="מציין מיקום תוכן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1338943" y="528602"/>
                <a:ext cx="10152726" cy="4609455"/>
              </a:xfrm>
              <a:blipFill>
                <a:blip r:embed="rId3"/>
                <a:stretch>
                  <a:fillRect t="-1587" r="-72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תמונה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79353"/>
            <a:ext cx="6270171" cy="504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82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87086" y="949434"/>
            <a:ext cx="93834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static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double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Distance(Point p1,Point p2)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{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(p1.GetX() == p2.GetX())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Math.Abs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(p1.GetY() - p2.GetY());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(p1.GetY() == p2.GetY())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Math.Abs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(p1.GetX() - p2.GetX());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double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d1 = 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Math.Pow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Math.Abs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(p1.GetY() - p2.GetY()), 2);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double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d2 = 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Math.Pow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Math.Abs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(p1.GetX() - p2.GetX()), 2);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altLang="he-IL" sz="2400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he-IL" sz="24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Math.Sqrt</a:t>
            </a:r>
            <a:r>
              <a:rPr lang="en-US" altLang="he-IL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(d1 + d2);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he-IL" sz="2400" dirty="0">
                <a:solidFill>
                  <a:srgbClr val="000000"/>
                </a:solidFill>
                <a:cs typeface="Times New Roman" panose="02020603050405020304" pitchFamily="18" charset="0"/>
              </a:rPr>
              <a:t>}</a:t>
            </a:r>
            <a:endParaRPr lang="en-US" altLang="he-IL" sz="2400" dirty="0"/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he-IL" sz="2400" dirty="0"/>
          </a:p>
        </p:txBody>
      </p:sp>
      <p:sp>
        <p:nvSpPr>
          <p:cNvPr id="9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</p:spPr>
        <p:txBody>
          <a:bodyPr/>
          <a:lstStyle/>
          <a:p>
            <a:r>
              <a:rPr lang="he-IL" dirty="0"/>
              <a:t>פעולת עזר  </a:t>
            </a:r>
          </a:p>
        </p:txBody>
      </p:sp>
      <p:pic>
        <p:nvPicPr>
          <p:cNvPr id="31" name="תמונה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221" y="0"/>
            <a:ext cx="4390865" cy="3211967"/>
          </a:xfrm>
          <a:prstGeom prst="rect">
            <a:avLst/>
          </a:prstGeom>
        </p:spPr>
      </p:pic>
      <p:pic>
        <p:nvPicPr>
          <p:cNvPr id="32" name="תמונה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157" y="-1"/>
            <a:ext cx="4943295" cy="3211967"/>
          </a:xfrm>
          <a:prstGeom prst="rect">
            <a:avLst/>
          </a:prstGeom>
        </p:spPr>
      </p:pic>
      <p:pic>
        <p:nvPicPr>
          <p:cNvPr id="29" name="תמונה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2292" y="14058"/>
            <a:ext cx="4979708" cy="3271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6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התכנית לחישוב כל המסלול </a:t>
            </a:r>
          </a:p>
        </p:txBody>
      </p:sp>
      <p:sp>
        <p:nvSpPr>
          <p:cNvPr id="5" name="מלבן 4"/>
          <p:cNvSpPr/>
          <p:nvPr/>
        </p:nvSpPr>
        <p:spPr>
          <a:xfrm>
            <a:off x="348342" y="787683"/>
            <a:ext cx="104043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double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RouteLength</a:t>
            </a:r>
            <a:r>
              <a:rPr lang="en-US" sz="2400" dirty="0">
                <a:solidFill>
                  <a:srgbClr val="000000"/>
                </a:solidFill>
              </a:rPr>
              <a:t>(Node&lt;Point&gt; s1)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double</a:t>
            </a:r>
            <a:r>
              <a:rPr lang="en-US" sz="2400" dirty="0">
                <a:solidFill>
                  <a:srgbClr val="000000"/>
                </a:solidFill>
              </a:rPr>
              <a:t> route = 0;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(s1.HasNext())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route += Distance(s1.GetValue(),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                           s1.GetNext().</a:t>
            </a:r>
            <a:r>
              <a:rPr lang="en-US" sz="2400" dirty="0" err="1">
                <a:solidFill>
                  <a:srgbClr val="000000"/>
                </a:solidFill>
              </a:rPr>
              <a:t>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s1 = s1.GetNext();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route;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grpSp>
        <p:nvGrpSpPr>
          <p:cNvPr id="42" name="קבוצה 41"/>
          <p:cNvGrpSpPr/>
          <p:nvPr/>
        </p:nvGrpSpPr>
        <p:grpSpPr>
          <a:xfrm>
            <a:off x="574138" y="4647620"/>
            <a:ext cx="1647323" cy="903500"/>
            <a:chOff x="615230" y="4674490"/>
            <a:chExt cx="1647323" cy="903500"/>
          </a:xfrm>
        </p:grpSpPr>
        <p:sp>
          <p:nvSpPr>
            <p:cNvPr id="7" name="אליפסה 6"/>
            <p:cNvSpPr/>
            <p:nvPr/>
          </p:nvSpPr>
          <p:spPr>
            <a:xfrm>
              <a:off x="615230" y="4674490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s1</a:t>
              </a:r>
              <a:endParaRPr lang="he-IL" sz="2400" b="1" dirty="0"/>
            </a:p>
          </p:txBody>
        </p:sp>
        <p:cxnSp>
          <p:nvCxnSpPr>
            <p:cNvPr id="8" name="מחבר חץ ישר 7"/>
            <p:cNvCxnSpPr>
              <a:stCxn id="7" idx="5"/>
            </p:cNvCxnSpPr>
            <p:nvPr/>
          </p:nvCxnSpPr>
          <p:spPr>
            <a:xfrm>
              <a:off x="1793505" y="5174534"/>
              <a:ext cx="469048" cy="4034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9" name="מחבר חץ ישר 8"/>
          <p:cNvCxnSpPr/>
          <p:nvPr/>
        </p:nvCxnSpPr>
        <p:spPr>
          <a:xfrm>
            <a:off x="3128551" y="5904725"/>
            <a:ext cx="400842" cy="338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0" name="קבוצה 9"/>
          <p:cNvGrpSpPr/>
          <p:nvPr/>
        </p:nvGrpSpPr>
        <p:grpSpPr>
          <a:xfrm>
            <a:off x="1988906" y="5570831"/>
            <a:ext cx="1132886" cy="713965"/>
            <a:chOff x="3534470" y="4685348"/>
            <a:chExt cx="1132886" cy="713965"/>
          </a:xfrm>
        </p:grpSpPr>
        <p:sp>
          <p:nvSpPr>
            <p:cNvPr id="22" name="מלבן מעוגל 21"/>
            <p:cNvSpPr/>
            <p:nvPr/>
          </p:nvSpPr>
          <p:spPr>
            <a:xfrm>
              <a:off x="3534470" y="4685348"/>
              <a:ext cx="1132886" cy="71396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23" name="מלבן מעוגל 22"/>
            <p:cNvSpPr/>
            <p:nvPr/>
          </p:nvSpPr>
          <p:spPr>
            <a:xfrm>
              <a:off x="3535614" y="4834034"/>
              <a:ext cx="938787" cy="4693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529393" y="5564650"/>
            <a:ext cx="1132886" cy="713965"/>
            <a:chOff x="5068198" y="4717537"/>
            <a:chExt cx="1132886" cy="713965"/>
          </a:xfrm>
        </p:grpSpPr>
        <p:sp>
          <p:nvSpPr>
            <p:cNvPr id="20" name="מלבן מעוגל 19"/>
            <p:cNvSpPr/>
            <p:nvPr/>
          </p:nvSpPr>
          <p:spPr>
            <a:xfrm>
              <a:off x="5068198" y="4717537"/>
              <a:ext cx="1132886" cy="71396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21" name="מלבן מעוגל 20"/>
            <p:cNvSpPr/>
            <p:nvPr/>
          </p:nvSpPr>
          <p:spPr>
            <a:xfrm>
              <a:off x="5157212" y="4866507"/>
              <a:ext cx="938787" cy="4693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X=12</a:t>
              </a:r>
            </a:p>
            <a:p>
              <a:pPr algn="ctr"/>
              <a:r>
                <a:rPr lang="en-US" b="1" dirty="0"/>
                <a:t>Y=50</a:t>
              </a:r>
              <a:endParaRPr lang="he-IL" b="1" dirty="0"/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038233" y="5566207"/>
            <a:ext cx="1132886" cy="713965"/>
            <a:chOff x="6601926" y="4760652"/>
            <a:chExt cx="1132886" cy="713965"/>
          </a:xfrm>
        </p:grpSpPr>
        <p:sp>
          <p:nvSpPr>
            <p:cNvPr id="18" name="מלבן מעוגל 17"/>
            <p:cNvSpPr/>
            <p:nvPr/>
          </p:nvSpPr>
          <p:spPr>
            <a:xfrm>
              <a:off x="6601926" y="4760652"/>
              <a:ext cx="1132886" cy="71396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19" name="מלבן מעוגל 18"/>
            <p:cNvSpPr/>
            <p:nvPr/>
          </p:nvSpPr>
          <p:spPr>
            <a:xfrm>
              <a:off x="6601926" y="4913203"/>
              <a:ext cx="938787" cy="4693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X=5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6578720" y="5577990"/>
            <a:ext cx="1138203" cy="713965"/>
            <a:chOff x="8130337" y="4760652"/>
            <a:chExt cx="1138203" cy="713965"/>
          </a:xfrm>
        </p:grpSpPr>
        <p:sp>
          <p:nvSpPr>
            <p:cNvPr id="16" name="מלבן מעוגל 15"/>
            <p:cNvSpPr/>
            <p:nvPr/>
          </p:nvSpPr>
          <p:spPr>
            <a:xfrm>
              <a:off x="8135654" y="4760652"/>
              <a:ext cx="1132886" cy="713965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17" name="מלבן מעוגל 16"/>
            <p:cNvSpPr/>
            <p:nvPr/>
          </p:nvSpPr>
          <p:spPr>
            <a:xfrm>
              <a:off x="8130337" y="4913202"/>
              <a:ext cx="938787" cy="4693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X=10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</p:grpSp>
      <p:cxnSp>
        <p:nvCxnSpPr>
          <p:cNvPr id="14" name="מחבר חץ ישר 13"/>
          <p:cNvCxnSpPr/>
          <p:nvPr/>
        </p:nvCxnSpPr>
        <p:spPr>
          <a:xfrm>
            <a:off x="4670658" y="5921633"/>
            <a:ext cx="400842" cy="338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מחבר חץ ישר 14"/>
          <p:cNvCxnSpPr/>
          <p:nvPr/>
        </p:nvCxnSpPr>
        <p:spPr>
          <a:xfrm>
            <a:off x="6182260" y="5915108"/>
            <a:ext cx="400842" cy="338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קשת 38"/>
          <p:cNvSpPr/>
          <p:nvPr/>
        </p:nvSpPr>
        <p:spPr>
          <a:xfrm>
            <a:off x="2338984" y="5204536"/>
            <a:ext cx="1613563" cy="544938"/>
          </a:xfrm>
          <a:prstGeom prst="arc">
            <a:avLst>
              <a:gd name="adj1" fmla="val 10245632"/>
              <a:gd name="adj2" fmla="val 4501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קשת 39"/>
          <p:cNvSpPr/>
          <p:nvPr/>
        </p:nvSpPr>
        <p:spPr>
          <a:xfrm>
            <a:off x="4122955" y="5196638"/>
            <a:ext cx="1613563" cy="544938"/>
          </a:xfrm>
          <a:prstGeom prst="arc">
            <a:avLst>
              <a:gd name="adj1" fmla="val 10245632"/>
              <a:gd name="adj2" fmla="val 4501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קשת 40"/>
          <p:cNvSpPr/>
          <p:nvPr/>
        </p:nvSpPr>
        <p:spPr>
          <a:xfrm>
            <a:off x="5925312" y="5172539"/>
            <a:ext cx="1613563" cy="544938"/>
          </a:xfrm>
          <a:prstGeom prst="arc">
            <a:avLst>
              <a:gd name="adj1" fmla="val 10245632"/>
              <a:gd name="adj2" fmla="val 4501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3" name="קבוצה 42"/>
          <p:cNvGrpSpPr/>
          <p:nvPr/>
        </p:nvGrpSpPr>
        <p:grpSpPr>
          <a:xfrm>
            <a:off x="2467806" y="4639603"/>
            <a:ext cx="1647323" cy="903500"/>
            <a:chOff x="615230" y="4674490"/>
            <a:chExt cx="1647323" cy="903500"/>
          </a:xfrm>
        </p:grpSpPr>
        <p:sp>
          <p:nvSpPr>
            <p:cNvPr id="44" name="אליפסה 43"/>
            <p:cNvSpPr/>
            <p:nvPr/>
          </p:nvSpPr>
          <p:spPr>
            <a:xfrm>
              <a:off x="615230" y="4674490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s1</a:t>
              </a:r>
              <a:endParaRPr lang="he-IL" sz="2400" b="1" dirty="0"/>
            </a:p>
          </p:txBody>
        </p:sp>
        <p:cxnSp>
          <p:nvCxnSpPr>
            <p:cNvPr id="45" name="מחבר חץ ישר 44"/>
            <p:cNvCxnSpPr>
              <a:stCxn id="44" idx="5"/>
            </p:cNvCxnSpPr>
            <p:nvPr/>
          </p:nvCxnSpPr>
          <p:spPr>
            <a:xfrm>
              <a:off x="1793505" y="5174534"/>
              <a:ext cx="469048" cy="4034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6" name="קבוצה 45"/>
          <p:cNvGrpSpPr/>
          <p:nvPr/>
        </p:nvGrpSpPr>
        <p:grpSpPr>
          <a:xfrm>
            <a:off x="4239196" y="4662707"/>
            <a:ext cx="1647323" cy="903500"/>
            <a:chOff x="615230" y="4674490"/>
            <a:chExt cx="1647323" cy="903500"/>
          </a:xfrm>
        </p:grpSpPr>
        <p:sp>
          <p:nvSpPr>
            <p:cNvPr id="47" name="אליפסה 46"/>
            <p:cNvSpPr/>
            <p:nvPr/>
          </p:nvSpPr>
          <p:spPr>
            <a:xfrm>
              <a:off x="615230" y="4674490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s1</a:t>
              </a:r>
              <a:endParaRPr lang="he-IL" sz="2400" b="1" dirty="0"/>
            </a:p>
          </p:txBody>
        </p:sp>
        <p:cxnSp>
          <p:nvCxnSpPr>
            <p:cNvPr id="48" name="מחבר חץ ישר 47"/>
            <p:cNvCxnSpPr>
              <a:stCxn id="47" idx="5"/>
            </p:cNvCxnSpPr>
            <p:nvPr/>
          </p:nvCxnSpPr>
          <p:spPr>
            <a:xfrm>
              <a:off x="1793505" y="5174534"/>
              <a:ext cx="469048" cy="4034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5775311" y="4661150"/>
            <a:ext cx="1647323" cy="903500"/>
            <a:chOff x="615230" y="4674490"/>
            <a:chExt cx="1647323" cy="903500"/>
          </a:xfrm>
        </p:grpSpPr>
        <p:sp>
          <p:nvSpPr>
            <p:cNvPr id="50" name="אליפסה 49"/>
            <p:cNvSpPr/>
            <p:nvPr/>
          </p:nvSpPr>
          <p:spPr>
            <a:xfrm>
              <a:off x="615230" y="4674490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s1</a:t>
              </a:r>
              <a:endParaRPr lang="he-IL" sz="2400" b="1" dirty="0"/>
            </a:p>
          </p:txBody>
        </p:sp>
        <p:cxnSp>
          <p:nvCxnSpPr>
            <p:cNvPr id="51" name="מחבר חץ ישר 50"/>
            <p:cNvCxnSpPr>
              <a:stCxn id="50" idx="5"/>
            </p:cNvCxnSpPr>
            <p:nvPr/>
          </p:nvCxnSpPr>
          <p:spPr>
            <a:xfrm>
              <a:off x="1793505" y="5174534"/>
              <a:ext cx="469048" cy="40345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חץ שמאלה 51"/>
          <p:cNvSpPr/>
          <p:nvPr/>
        </p:nvSpPr>
        <p:spPr>
          <a:xfrm>
            <a:off x="3952547" y="2024743"/>
            <a:ext cx="1699448" cy="31568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ץ שמאלה 52"/>
          <p:cNvSpPr/>
          <p:nvPr/>
        </p:nvSpPr>
        <p:spPr>
          <a:xfrm>
            <a:off x="7756546" y="2744168"/>
            <a:ext cx="1699448" cy="31568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חץ שמאלה 53"/>
          <p:cNvSpPr/>
          <p:nvPr/>
        </p:nvSpPr>
        <p:spPr>
          <a:xfrm>
            <a:off x="4225864" y="3484768"/>
            <a:ext cx="1699448" cy="31568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5" name="חץ שמאלה 54"/>
          <p:cNvSpPr/>
          <p:nvPr/>
        </p:nvSpPr>
        <p:spPr>
          <a:xfrm>
            <a:off x="2679669" y="4179681"/>
            <a:ext cx="1699448" cy="31568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מלבן 55"/>
          <p:cNvSpPr/>
          <p:nvPr/>
        </p:nvSpPr>
        <p:spPr>
          <a:xfrm>
            <a:off x="348342" y="5713620"/>
            <a:ext cx="1035917" cy="7089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dirty="0"/>
              <a:t>0</a:t>
            </a:r>
            <a:endParaRPr lang="he-IL" sz="2400" dirty="0"/>
          </a:p>
        </p:txBody>
      </p:sp>
      <p:sp>
        <p:nvSpPr>
          <p:cNvPr id="57" name="מלבן 56"/>
          <p:cNvSpPr/>
          <p:nvPr/>
        </p:nvSpPr>
        <p:spPr>
          <a:xfrm>
            <a:off x="333409" y="5717477"/>
            <a:ext cx="1035917" cy="7089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dirty="0"/>
              <a:t>40.80</a:t>
            </a:r>
            <a:endParaRPr lang="he-IL" sz="2400" dirty="0"/>
          </a:p>
        </p:txBody>
      </p:sp>
      <p:sp>
        <p:nvSpPr>
          <p:cNvPr id="59" name="מלבן 58"/>
          <p:cNvSpPr/>
          <p:nvPr/>
        </p:nvSpPr>
        <p:spPr>
          <a:xfrm>
            <a:off x="351250" y="5721334"/>
            <a:ext cx="1035917" cy="7089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dirty="0"/>
              <a:t>81.40</a:t>
            </a:r>
            <a:endParaRPr lang="he-IL" sz="2400" dirty="0"/>
          </a:p>
        </p:txBody>
      </p:sp>
      <p:sp>
        <p:nvSpPr>
          <p:cNvPr id="58" name="מלבן 57"/>
          <p:cNvSpPr/>
          <p:nvPr/>
        </p:nvSpPr>
        <p:spPr>
          <a:xfrm>
            <a:off x="333409" y="5730540"/>
            <a:ext cx="1035917" cy="70895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dirty="0"/>
              <a:t>86.40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90102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52" grpId="0" animBg="1"/>
      <p:bldP spid="52" grpId="1" animBg="1"/>
      <p:bldP spid="52" grpId="2" animBg="1"/>
      <p:bldP spid="52" grpId="3" animBg="1"/>
      <p:bldP spid="52" grpId="4" animBg="1"/>
      <p:bldP spid="52" grpId="5" animBg="1"/>
      <p:bldP spid="52" grpId="6" animBg="1"/>
      <p:bldP spid="52" grpId="7" animBg="1"/>
      <p:bldP spid="53" grpId="0" animBg="1"/>
      <p:bldP spid="53" grpId="1" animBg="1"/>
      <p:bldP spid="53" grpId="2" animBg="1"/>
      <p:bldP spid="53" grpId="3" animBg="1"/>
      <p:bldP spid="53" grpId="4" animBg="1"/>
      <p:bldP spid="53" grpId="5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5" grpId="0" animBg="1"/>
      <p:bldP spid="57" grpId="0" animBg="1"/>
      <p:bldP spid="59" grpId="0" animBg="1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60274" y="-33402"/>
            <a:ext cx="6908074" cy="720000"/>
          </a:xfrm>
        </p:spPr>
        <p:txBody>
          <a:bodyPr/>
          <a:lstStyle/>
          <a:p>
            <a:r>
              <a:rPr lang="he-IL" dirty="0"/>
              <a:t>עצמים של </a:t>
            </a:r>
            <a:r>
              <a:rPr lang="en-US" dirty="0"/>
              <a:t>Circle</a:t>
            </a:r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229308" y="946561"/>
            <a:ext cx="4564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</a:rPr>
              <a:t>Circle c1 = </a:t>
            </a:r>
            <a:r>
              <a:rPr lang="fr-FR" sz="2400" dirty="0">
                <a:solidFill>
                  <a:srgbClr val="0000FF"/>
                </a:solidFill>
              </a:rPr>
              <a:t>new</a:t>
            </a:r>
            <a:r>
              <a:rPr lang="fr-FR" sz="2400" dirty="0">
                <a:solidFill>
                  <a:srgbClr val="000000"/>
                </a:solidFill>
              </a:rPr>
              <a:t> Circle(p1, 30);</a:t>
            </a:r>
            <a:endParaRPr lang="he-IL" sz="2400" dirty="0"/>
          </a:p>
        </p:txBody>
      </p:sp>
      <p:sp>
        <p:nvSpPr>
          <p:cNvPr id="23" name="מלבן 22"/>
          <p:cNvSpPr/>
          <p:nvPr/>
        </p:nvSpPr>
        <p:spPr>
          <a:xfrm>
            <a:off x="0" y="2684810"/>
            <a:ext cx="5158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</a:rPr>
              <a:t>Circle c2 = new Circle(20, 20, 10)</a:t>
            </a:r>
            <a:r>
              <a:rPr lang="fr-F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he-IL" dirty="0"/>
          </a:p>
        </p:txBody>
      </p:sp>
      <p:grpSp>
        <p:nvGrpSpPr>
          <p:cNvPr id="46" name="קבוצה 45"/>
          <p:cNvGrpSpPr/>
          <p:nvPr/>
        </p:nvGrpSpPr>
        <p:grpSpPr>
          <a:xfrm>
            <a:off x="181363" y="1015271"/>
            <a:ext cx="7592243" cy="1456215"/>
            <a:chOff x="181363" y="1015271"/>
            <a:chExt cx="7592243" cy="1456215"/>
          </a:xfrm>
        </p:grpSpPr>
        <p:grpSp>
          <p:nvGrpSpPr>
            <p:cNvPr id="6" name="קבוצה 5"/>
            <p:cNvGrpSpPr/>
            <p:nvPr/>
          </p:nvGrpSpPr>
          <p:grpSpPr>
            <a:xfrm>
              <a:off x="4844918" y="1015271"/>
              <a:ext cx="2928688" cy="947911"/>
              <a:chOff x="5272569" y="3587673"/>
              <a:chExt cx="3223822" cy="1182377"/>
            </a:xfrm>
          </p:grpSpPr>
          <p:sp>
            <p:nvSpPr>
              <p:cNvPr id="7" name="אליפסה 6"/>
              <p:cNvSpPr/>
              <p:nvPr/>
            </p:nvSpPr>
            <p:spPr>
              <a:xfrm>
                <a:off x="5566083" y="3701782"/>
                <a:ext cx="718457" cy="718456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p1</a:t>
                </a:r>
                <a:endParaRPr lang="he-IL" b="1" dirty="0"/>
              </a:p>
            </p:txBody>
          </p:sp>
          <p:sp>
            <p:nvSpPr>
              <p:cNvPr id="8" name="מלבן מעוגל 7"/>
              <p:cNvSpPr/>
              <p:nvPr/>
            </p:nvSpPr>
            <p:spPr>
              <a:xfrm>
                <a:off x="7206343" y="4008050"/>
                <a:ext cx="1290048" cy="762000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  <p:cxnSp>
            <p:nvCxnSpPr>
              <p:cNvPr id="9" name="מחבר חץ ישר 8"/>
              <p:cNvCxnSpPr>
                <a:stCxn id="7" idx="6"/>
                <a:endCxn id="8" idx="1"/>
              </p:cNvCxnSpPr>
              <p:nvPr/>
            </p:nvCxnSpPr>
            <p:spPr>
              <a:xfrm>
                <a:off x="6284541" y="4061010"/>
                <a:ext cx="921802" cy="32804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אליפסה 9"/>
              <p:cNvSpPr/>
              <p:nvPr/>
            </p:nvSpPr>
            <p:spPr>
              <a:xfrm>
                <a:off x="5272569" y="3587673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Point</a:t>
                </a:r>
                <a:endParaRPr lang="he-IL" dirty="0"/>
              </a:p>
            </p:txBody>
          </p:sp>
        </p:grpSp>
        <p:grpSp>
          <p:nvGrpSpPr>
            <p:cNvPr id="13" name="קבוצה 12"/>
            <p:cNvGrpSpPr/>
            <p:nvPr/>
          </p:nvGrpSpPr>
          <p:grpSpPr>
            <a:xfrm>
              <a:off x="181363" y="1621549"/>
              <a:ext cx="3607441" cy="849937"/>
              <a:chOff x="5208814" y="3854597"/>
              <a:chExt cx="3614429" cy="1060169"/>
            </a:xfrm>
          </p:grpSpPr>
          <p:sp>
            <p:nvSpPr>
              <p:cNvPr id="14" name="אליפסה 13"/>
              <p:cNvSpPr/>
              <p:nvPr/>
            </p:nvSpPr>
            <p:spPr>
              <a:xfrm>
                <a:off x="5566083" y="4051593"/>
                <a:ext cx="718457" cy="7184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c1</a:t>
                </a:r>
                <a:endParaRPr lang="he-IL" b="1" dirty="0"/>
              </a:p>
            </p:txBody>
          </p:sp>
          <p:sp>
            <p:nvSpPr>
              <p:cNvPr id="15" name="מלבן מעוגל 14"/>
              <p:cNvSpPr/>
              <p:nvPr/>
            </p:nvSpPr>
            <p:spPr>
              <a:xfrm>
                <a:off x="7206343" y="3906877"/>
                <a:ext cx="1616900" cy="100788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p=</a:t>
                </a:r>
              </a:p>
              <a:p>
                <a:pPr algn="ctr"/>
                <a:r>
                  <a:rPr lang="en-US" b="1" dirty="0"/>
                  <a:t>radius=30</a:t>
                </a:r>
                <a:endParaRPr lang="he-IL" b="1" dirty="0"/>
              </a:p>
            </p:txBody>
          </p:sp>
          <p:cxnSp>
            <p:nvCxnSpPr>
              <p:cNvPr id="16" name="מחבר חץ ישר 15"/>
              <p:cNvCxnSpPr>
                <a:stCxn id="14" idx="6"/>
                <a:endCxn id="15" idx="1"/>
              </p:cNvCxnSpPr>
              <p:nvPr/>
            </p:nvCxnSpPr>
            <p:spPr>
              <a:xfrm flipV="1">
                <a:off x="6284540" y="4410822"/>
                <a:ext cx="921803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אליפסה 16"/>
              <p:cNvSpPr/>
              <p:nvPr/>
            </p:nvSpPr>
            <p:spPr>
              <a:xfrm>
                <a:off x="5208814" y="3854597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Circle</a:t>
                </a:r>
                <a:endParaRPr lang="he-IL" dirty="0"/>
              </a:p>
            </p:txBody>
          </p:sp>
        </p:grpSp>
        <p:cxnSp>
          <p:nvCxnSpPr>
            <p:cNvPr id="25" name="מחבר חץ ישר 24"/>
            <p:cNvCxnSpPr/>
            <p:nvPr/>
          </p:nvCxnSpPr>
          <p:spPr>
            <a:xfrm flipV="1">
              <a:off x="3265714" y="1867223"/>
              <a:ext cx="3335945" cy="9595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7" name="קבוצה 46"/>
          <p:cNvGrpSpPr/>
          <p:nvPr/>
        </p:nvGrpSpPr>
        <p:grpSpPr>
          <a:xfrm>
            <a:off x="191020" y="3182136"/>
            <a:ext cx="6149387" cy="849937"/>
            <a:chOff x="229308" y="3193114"/>
            <a:chExt cx="6149387" cy="849937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229308" y="3193114"/>
              <a:ext cx="3607441" cy="849937"/>
              <a:chOff x="5208814" y="3854597"/>
              <a:chExt cx="3614429" cy="1060169"/>
            </a:xfrm>
          </p:grpSpPr>
          <p:sp>
            <p:nvSpPr>
              <p:cNvPr id="31" name="אליפסה 30"/>
              <p:cNvSpPr/>
              <p:nvPr/>
            </p:nvSpPr>
            <p:spPr>
              <a:xfrm>
                <a:off x="5566083" y="4051593"/>
                <a:ext cx="718457" cy="7184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c2</a:t>
                </a:r>
                <a:endParaRPr lang="he-IL" b="1" dirty="0"/>
              </a:p>
            </p:txBody>
          </p:sp>
          <p:sp>
            <p:nvSpPr>
              <p:cNvPr id="32" name="מלבן מעוגל 31"/>
              <p:cNvSpPr/>
              <p:nvPr/>
            </p:nvSpPr>
            <p:spPr>
              <a:xfrm>
                <a:off x="7206343" y="3906877"/>
                <a:ext cx="1616900" cy="100788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p=</a:t>
                </a:r>
              </a:p>
              <a:p>
                <a:pPr algn="ctr"/>
                <a:r>
                  <a:rPr lang="en-US" b="1" dirty="0"/>
                  <a:t>radius=10</a:t>
                </a:r>
                <a:endParaRPr lang="he-IL" b="1" dirty="0"/>
              </a:p>
            </p:txBody>
          </p:sp>
          <p:cxnSp>
            <p:nvCxnSpPr>
              <p:cNvPr id="33" name="מחבר חץ ישר 32"/>
              <p:cNvCxnSpPr>
                <a:stCxn id="31" idx="6"/>
                <a:endCxn id="32" idx="1"/>
              </p:cNvCxnSpPr>
              <p:nvPr/>
            </p:nvCxnSpPr>
            <p:spPr>
              <a:xfrm flipV="1">
                <a:off x="6284540" y="4410822"/>
                <a:ext cx="921803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אליפסה 33"/>
              <p:cNvSpPr/>
              <p:nvPr/>
            </p:nvSpPr>
            <p:spPr>
              <a:xfrm>
                <a:off x="5208814" y="3854597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Circle</a:t>
                </a:r>
                <a:endParaRPr lang="he-IL" dirty="0"/>
              </a:p>
            </p:txBody>
          </p:sp>
        </p:grpSp>
        <p:sp>
          <p:nvSpPr>
            <p:cNvPr id="35" name="מלבן מעוגל 34"/>
            <p:cNvSpPr/>
            <p:nvPr/>
          </p:nvSpPr>
          <p:spPr>
            <a:xfrm>
              <a:off x="5206748" y="3316138"/>
              <a:ext cx="1171947" cy="61089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Y=20</a:t>
              </a:r>
              <a:endParaRPr lang="he-IL" b="1" dirty="0"/>
            </a:p>
          </p:txBody>
        </p:sp>
        <p:cxnSp>
          <p:nvCxnSpPr>
            <p:cNvPr id="36" name="מחבר חץ ישר 35"/>
            <p:cNvCxnSpPr/>
            <p:nvPr/>
          </p:nvCxnSpPr>
          <p:spPr>
            <a:xfrm flipV="1">
              <a:off x="3225309" y="3474070"/>
              <a:ext cx="1981439" cy="37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" name="מלבן 37"/>
          <p:cNvSpPr/>
          <p:nvPr/>
        </p:nvSpPr>
        <p:spPr>
          <a:xfrm>
            <a:off x="62262" y="4282094"/>
            <a:ext cx="36744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</a:rPr>
              <a:t>Circle c3 = new Circle()</a:t>
            </a:r>
            <a:r>
              <a:rPr lang="fr-FR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he-IL" dirty="0"/>
          </a:p>
        </p:txBody>
      </p:sp>
      <p:grpSp>
        <p:nvGrpSpPr>
          <p:cNvPr id="48" name="קבוצה 47"/>
          <p:cNvGrpSpPr/>
          <p:nvPr/>
        </p:nvGrpSpPr>
        <p:grpSpPr>
          <a:xfrm>
            <a:off x="-51860" y="4827026"/>
            <a:ext cx="6149387" cy="849937"/>
            <a:chOff x="-51860" y="4827026"/>
            <a:chExt cx="6149387" cy="849937"/>
          </a:xfrm>
        </p:grpSpPr>
        <p:grpSp>
          <p:nvGrpSpPr>
            <p:cNvPr id="39" name="קבוצה 38"/>
            <p:cNvGrpSpPr/>
            <p:nvPr/>
          </p:nvGrpSpPr>
          <p:grpSpPr>
            <a:xfrm>
              <a:off x="-51860" y="4827026"/>
              <a:ext cx="3607441" cy="849937"/>
              <a:chOff x="5208814" y="3854597"/>
              <a:chExt cx="3614429" cy="1060169"/>
            </a:xfrm>
          </p:grpSpPr>
          <p:sp>
            <p:nvSpPr>
              <p:cNvPr id="40" name="אליפסה 39"/>
              <p:cNvSpPr/>
              <p:nvPr/>
            </p:nvSpPr>
            <p:spPr>
              <a:xfrm>
                <a:off x="5566083" y="4051593"/>
                <a:ext cx="718457" cy="7184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c3</a:t>
                </a:r>
                <a:endParaRPr lang="he-IL" b="1" dirty="0"/>
              </a:p>
            </p:txBody>
          </p:sp>
          <p:sp>
            <p:nvSpPr>
              <p:cNvPr id="41" name="מלבן מעוגל 40"/>
              <p:cNvSpPr/>
              <p:nvPr/>
            </p:nvSpPr>
            <p:spPr>
              <a:xfrm>
                <a:off x="7206343" y="3906877"/>
                <a:ext cx="1616900" cy="100788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p=</a:t>
                </a:r>
              </a:p>
              <a:p>
                <a:pPr algn="ctr"/>
                <a:r>
                  <a:rPr lang="en-US" b="1" dirty="0"/>
                  <a:t>radius=0</a:t>
                </a:r>
                <a:endParaRPr lang="he-IL" b="1" dirty="0"/>
              </a:p>
            </p:txBody>
          </p:sp>
          <p:cxnSp>
            <p:nvCxnSpPr>
              <p:cNvPr id="42" name="מחבר חץ ישר 41"/>
              <p:cNvCxnSpPr>
                <a:stCxn id="40" idx="6"/>
                <a:endCxn id="41" idx="1"/>
              </p:cNvCxnSpPr>
              <p:nvPr/>
            </p:nvCxnSpPr>
            <p:spPr>
              <a:xfrm flipV="1">
                <a:off x="6284540" y="4410822"/>
                <a:ext cx="921803" cy="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אליפסה 42"/>
              <p:cNvSpPr/>
              <p:nvPr/>
            </p:nvSpPr>
            <p:spPr>
              <a:xfrm>
                <a:off x="5208814" y="3854597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Circle</a:t>
                </a:r>
                <a:endParaRPr lang="he-IL" dirty="0"/>
              </a:p>
            </p:txBody>
          </p:sp>
        </p:grpSp>
        <p:sp>
          <p:nvSpPr>
            <p:cNvPr id="44" name="מלבן מעוגל 43"/>
            <p:cNvSpPr/>
            <p:nvPr/>
          </p:nvSpPr>
          <p:spPr>
            <a:xfrm>
              <a:off x="4925580" y="4950050"/>
              <a:ext cx="1171947" cy="61089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X=0</a:t>
              </a:r>
            </a:p>
            <a:p>
              <a:pPr algn="ctr"/>
              <a:r>
                <a:rPr lang="en-US" b="1" dirty="0"/>
                <a:t>Y=0</a:t>
              </a:r>
              <a:endParaRPr lang="he-IL" b="1" dirty="0"/>
            </a:p>
          </p:txBody>
        </p:sp>
        <p:cxnSp>
          <p:nvCxnSpPr>
            <p:cNvPr id="45" name="מחבר חץ ישר 44"/>
            <p:cNvCxnSpPr/>
            <p:nvPr/>
          </p:nvCxnSpPr>
          <p:spPr>
            <a:xfrm flipV="1">
              <a:off x="2944141" y="5107982"/>
              <a:ext cx="1981439" cy="373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49" name="תמונה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3434" y="56598"/>
            <a:ext cx="3613134" cy="470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62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שרשרת חוליות של </a:t>
            </a:r>
            <a:r>
              <a:rPr lang="en-US" dirty="0"/>
              <a:t>Circle</a:t>
            </a:r>
            <a:endParaRPr lang="he-IL" dirty="0"/>
          </a:p>
        </p:txBody>
      </p:sp>
      <p:grpSp>
        <p:nvGrpSpPr>
          <p:cNvPr id="47" name="קבוצה 46"/>
          <p:cNvGrpSpPr/>
          <p:nvPr/>
        </p:nvGrpSpPr>
        <p:grpSpPr>
          <a:xfrm>
            <a:off x="-48294" y="1464473"/>
            <a:ext cx="4211082" cy="951445"/>
            <a:chOff x="0" y="1700774"/>
            <a:chExt cx="4211082" cy="951445"/>
          </a:xfrm>
        </p:grpSpPr>
        <p:grpSp>
          <p:nvGrpSpPr>
            <p:cNvPr id="5" name="קבוצה 4"/>
            <p:cNvGrpSpPr/>
            <p:nvPr/>
          </p:nvGrpSpPr>
          <p:grpSpPr>
            <a:xfrm>
              <a:off x="0" y="1700774"/>
              <a:ext cx="2231442" cy="877715"/>
              <a:chOff x="308763" y="1809020"/>
              <a:chExt cx="2231442" cy="877715"/>
            </a:xfrm>
          </p:grpSpPr>
          <p:grpSp>
            <p:nvGrpSpPr>
              <p:cNvPr id="6" name="קבוצה 5"/>
              <p:cNvGrpSpPr/>
              <p:nvPr/>
            </p:nvGrpSpPr>
            <p:grpSpPr>
              <a:xfrm>
                <a:off x="700648" y="2100897"/>
                <a:ext cx="1621502" cy="585838"/>
                <a:chOff x="-339306" y="1865093"/>
                <a:chExt cx="1428803" cy="585838"/>
              </a:xfrm>
            </p:grpSpPr>
            <p:sp>
              <p:nvSpPr>
                <p:cNvPr id="9" name="אליפסה 8"/>
                <p:cNvSpPr/>
                <p:nvPr/>
              </p:nvSpPr>
              <p:spPr>
                <a:xfrm>
                  <a:off x="-339306" y="1865093"/>
                  <a:ext cx="948692" cy="58583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400" b="1" dirty="0"/>
                    <a:t>n1</a:t>
                  </a:r>
                  <a:endParaRPr lang="he-IL" sz="2400" b="1" dirty="0"/>
                </a:p>
              </p:txBody>
            </p:sp>
            <p:cxnSp>
              <p:nvCxnSpPr>
                <p:cNvPr id="10" name="מחבר חץ ישר 9"/>
                <p:cNvCxnSpPr/>
                <p:nvPr/>
              </p:nvCxnSpPr>
              <p:spPr>
                <a:xfrm flipV="1">
                  <a:off x="568615" y="2176324"/>
                  <a:ext cx="520882" cy="625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אליפסה 6"/>
              <p:cNvSpPr/>
              <p:nvPr/>
            </p:nvSpPr>
            <p:spPr>
              <a:xfrm>
                <a:off x="308763" y="1809020"/>
                <a:ext cx="2231442" cy="350389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spcAft>
                    <a:spcPts val="0"/>
                  </a:spcAft>
                </a:pPr>
                <a:r>
                  <a:rPr lang="en-US" kern="1200" dirty="0">
                    <a:effectLst/>
                    <a:latin typeface="Varela Round" panose="00000500000000000000" pitchFamily="2" charset="-79"/>
                    <a:ea typeface="Times New Roman" panose="02020603050405020304" pitchFamily="18" charset="0"/>
                  </a:rPr>
                  <a:t>Node&lt;Circle&gt;</a:t>
                </a:r>
                <a:endParaRPr lang="en-US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endParaRPr>
              </a:p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</a:rPr>
                  <a:t> </a:t>
                </a:r>
              </a:p>
            </p:txBody>
          </p:sp>
        </p:grpSp>
        <p:grpSp>
          <p:nvGrpSpPr>
            <p:cNvPr id="24" name="קבוצה 23"/>
            <p:cNvGrpSpPr/>
            <p:nvPr/>
          </p:nvGrpSpPr>
          <p:grpSpPr>
            <a:xfrm>
              <a:off x="2000103" y="1918920"/>
              <a:ext cx="2210979" cy="733299"/>
              <a:chOff x="3174670" y="4076424"/>
              <a:chExt cx="2210979" cy="733299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3174670" y="4076424"/>
                <a:ext cx="2210979" cy="733299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0" name="מלבן 19"/>
              <p:cNvSpPr/>
              <p:nvPr/>
            </p:nvSpPr>
            <p:spPr>
              <a:xfrm>
                <a:off x="3231487" y="4414907"/>
                <a:ext cx="845845" cy="3225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מלבן 20"/>
              <p:cNvSpPr/>
              <p:nvPr/>
            </p:nvSpPr>
            <p:spPr>
              <a:xfrm>
                <a:off x="3286810" y="4151588"/>
                <a:ext cx="845845" cy="25611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22" name="מלבן 21"/>
              <p:cNvSpPr/>
              <p:nvPr/>
            </p:nvSpPr>
            <p:spPr>
              <a:xfrm>
                <a:off x="4326628" y="4119755"/>
                <a:ext cx="896760" cy="27354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23" name="מלבן 22"/>
              <p:cNvSpPr/>
              <p:nvPr/>
            </p:nvSpPr>
            <p:spPr>
              <a:xfrm>
                <a:off x="4326628" y="4393302"/>
                <a:ext cx="1059021" cy="3446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</p:grpSp>
      <p:sp>
        <p:nvSpPr>
          <p:cNvPr id="26" name="מלבן 25"/>
          <p:cNvSpPr/>
          <p:nvPr/>
        </p:nvSpPr>
        <p:spPr>
          <a:xfrm>
            <a:off x="89384" y="865105"/>
            <a:ext cx="63273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</a:rPr>
              <a:t>Node</a:t>
            </a:r>
            <a:r>
              <a:rPr lang="fr-FR" sz="2400" dirty="0">
                <a:solidFill>
                  <a:srgbClr val="000000"/>
                </a:solidFill>
              </a:rPr>
              <a:t>&lt;Circle&gt; n1 = </a:t>
            </a:r>
            <a:r>
              <a:rPr lang="fr-FR" sz="2400" dirty="0">
                <a:solidFill>
                  <a:srgbClr val="0000FF"/>
                </a:solidFill>
              </a:rPr>
              <a:t>new</a:t>
            </a:r>
            <a:r>
              <a:rPr lang="fr-FR" sz="2400" dirty="0">
                <a:solidFill>
                  <a:srgbClr val="000000"/>
                </a:solidFill>
              </a:rPr>
              <a:t> </a:t>
            </a:r>
            <a:r>
              <a:rPr lang="fr-FR" sz="2400" dirty="0" err="1">
                <a:solidFill>
                  <a:srgbClr val="000000"/>
                </a:solidFill>
              </a:rPr>
              <a:t>Node</a:t>
            </a:r>
            <a:r>
              <a:rPr lang="fr-FR" sz="2400" dirty="0">
                <a:solidFill>
                  <a:srgbClr val="000000"/>
                </a:solidFill>
              </a:rPr>
              <a:t>&lt;Circle&gt;(c1);</a:t>
            </a:r>
            <a:endParaRPr lang="he-IL" sz="2400" dirty="0"/>
          </a:p>
        </p:txBody>
      </p:sp>
      <p:grpSp>
        <p:nvGrpSpPr>
          <p:cNvPr id="27" name="קבוצה 26"/>
          <p:cNvGrpSpPr/>
          <p:nvPr/>
        </p:nvGrpSpPr>
        <p:grpSpPr>
          <a:xfrm>
            <a:off x="797029" y="2440969"/>
            <a:ext cx="5300968" cy="1261752"/>
            <a:chOff x="94326" y="1373072"/>
            <a:chExt cx="5300968" cy="1261752"/>
          </a:xfrm>
        </p:grpSpPr>
        <p:grpSp>
          <p:nvGrpSpPr>
            <p:cNvPr id="28" name="קבוצה 27"/>
            <p:cNvGrpSpPr/>
            <p:nvPr/>
          </p:nvGrpSpPr>
          <p:grpSpPr>
            <a:xfrm>
              <a:off x="4223347" y="1373072"/>
              <a:ext cx="1171947" cy="903929"/>
              <a:chOff x="4588360" y="4033977"/>
              <a:chExt cx="1290048" cy="1127516"/>
            </a:xfrm>
          </p:grpSpPr>
          <p:sp>
            <p:nvSpPr>
              <p:cNvPr id="36" name="מלבן מעוגל 35"/>
              <p:cNvSpPr/>
              <p:nvPr/>
            </p:nvSpPr>
            <p:spPr>
              <a:xfrm>
                <a:off x="4588360" y="4399493"/>
                <a:ext cx="1290048" cy="762000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  <p:sp>
            <p:nvSpPr>
              <p:cNvPr id="38" name="אליפסה 37"/>
              <p:cNvSpPr/>
              <p:nvPr/>
            </p:nvSpPr>
            <p:spPr>
              <a:xfrm>
                <a:off x="4629226" y="4033977"/>
                <a:ext cx="1208314" cy="3504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Point</a:t>
                </a:r>
                <a:endParaRPr lang="he-IL" dirty="0"/>
              </a:p>
            </p:txBody>
          </p:sp>
        </p:grpSp>
        <p:grpSp>
          <p:nvGrpSpPr>
            <p:cNvPr id="29" name="קבוצה 28"/>
            <p:cNvGrpSpPr/>
            <p:nvPr/>
          </p:nvGrpSpPr>
          <p:grpSpPr>
            <a:xfrm>
              <a:off x="94326" y="1634779"/>
              <a:ext cx="3284398" cy="1000045"/>
              <a:chOff x="5121610" y="3871101"/>
              <a:chExt cx="3290761" cy="1247407"/>
            </a:xfrm>
          </p:grpSpPr>
          <p:sp>
            <p:nvSpPr>
              <p:cNvPr id="31" name="אליפסה 30"/>
              <p:cNvSpPr/>
              <p:nvPr/>
            </p:nvSpPr>
            <p:spPr>
              <a:xfrm>
                <a:off x="5532378" y="4400051"/>
                <a:ext cx="718457" cy="718457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c1</a:t>
                </a:r>
                <a:endParaRPr lang="he-IL" b="1" dirty="0"/>
              </a:p>
            </p:txBody>
          </p:sp>
          <p:sp>
            <p:nvSpPr>
              <p:cNvPr id="32" name="מלבן מעוגל 31"/>
              <p:cNvSpPr/>
              <p:nvPr/>
            </p:nvSpPr>
            <p:spPr>
              <a:xfrm>
                <a:off x="6795471" y="3871101"/>
                <a:ext cx="1616900" cy="100788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p=</a:t>
                </a:r>
              </a:p>
              <a:p>
                <a:pPr algn="ctr"/>
                <a:r>
                  <a:rPr lang="en-US" b="1" dirty="0"/>
                  <a:t>radius=30</a:t>
                </a:r>
                <a:endParaRPr lang="he-IL" b="1" dirty="0"/>
              </a:p>
            </p:txBody>
          </p:sp>
          <p:cxnSp>
            <p:nvCxnSpPr>
              <p:cNvPr id="33" name="מחבר חץ ישר 32"/>
              <p:cNvCxnSpPr>
                <a:stCxn id="31" idx="6"/>
              </p:cNvCxnSpPr>
              <p:nvPr/>
            </p:nvCxnSpPr>
            <p:spPr>
              <a:xfrm>
                <a:off x="6250835" y="4759281"/>
                <a:ext cx="547191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אליפסה 33"/>
              <p:cNvSpPr/>
              <p:nvPr/>
            </p:nvSpPr>
            <p:spPr>
              <a:xfrm>
                <a:off x="5121610" y="4218004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Circle</a:t>
                </a:r>
                <a:endParaRPr lang="he-IL" dirty="0"/>
              </a:p>
            </p:txBody>
          </p:sp>
        </p:grpSp>
        <p:cxnSp>
          <p:nvCxnSpPr>
            <p:cNvPr id="30" name="מחבר חץ ישר 29"/>
            <p:cNvCxnSpPr/>
            <p:nvPr/>
          </p:nvCxnSpPr>
          <p:spPr>
            <a:xfrm flipV="1">
              <a:off x="2912567" y="1882681"/>
              <a:ext cx="131077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4" name="מחבר חץ ישר 43"/>
          <p:cNvCxnSpPr/>
          <p:nvPr/>
        </p:nvCxnSpPr>
        <p:spPr>
          <a:xfrm>
            <a:off x="2356695" y="2249083"/>
            <a:ext cx="215494" cy="5519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מלבן 45"/>
          <p:cNvSpPr/>
          <p:nvPr/>
        </p:nvSpPr>
        <p:spPr>
          <a:xfrm>
            <a:off x="7090008" y="830037"/>
            <a:ext cx="4486757" cy="2950255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1" anchor="t" anchorCtr="0"/>
          <a:lstStyle/>
          <a:p>
            <a:pPr algn="l" rtl="0"/>
            <a:r>
              <a:rPr lang="en-US" sz="2400" b="1" dirty="0"/>
              <a:t>        n1.SetNext(n2);</a:t>
            </a:r>
            <a:endParaRPr lang="he-IL" sz="2400" b="1" dirty="0"/>
          </a:p>
        </p:txBody>
      </p:sp>
      <p:sp>
        <p:nvSpPr>
          <p:cNvPr id="49" name="מלבן 48"/>
          <p:cNvSpPr/>
          <p:nvPr/>
        </p:nvSpPr>
        <p:spPr>
          <a:xfrm>
            <a:off x="-491462" y="3797568"/>
            <a:ext cx="91457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err="1">
                <a:solidFill>
                  <a:srgbClr val="000000"/>
                </a:solidFill>
              </a:rPr>
              <a:t>Node</a:t>
            </a:r>
            <a:r>
              <a:rPr lang="fr-FR" sz="2400" dirty="0">
                <a:solidFill>
                  <a:srgbClr val="000000"/>
                </a:solidFill>
              </a:rPr>
              <a:t>&lt;Circle&gt; n2 = new </a:t>
            </a:r>
            <a:r>
              <a:rPr lang="fr-FR" sz="2400" dirty="0" err="1">
                <a:solidFill>
                  <a:srgbClr val="000000"/>
                </a:solidFill>
              </a:rPr>
              <a:t>Node</a:t>
            </a:r>
            <a:r>
              <a:rPr lang="fr-FR" sz="2400" dirty="0">
                <a:solidFill>
                  <a:srgbClr val="000000"/>
                </a:solidFill>
              </a:rPr>
              <a:t>&lt;Circle&gt;(new Circle(2, 2, 10));</a:t>
            </a:r>
            <a:endParaRPr lang="he-IL" sz="2400" dirty="0">
              <a:solidFill>
                <a:srgbClr val="000000"/>
              </a:solidFill>
            </a:endParaRPr>
          </a:p>
        </p:txBody>
      </p:sp>
      <p:grpSp>
        <p:nvGrpSpPr>
          <p:cNvPr id="51" name="קבוצה 50"/>
          <p:cNvGrpSpPr/>
          <p:nvPr/>
        </p:nvGrpSpPr>
        <p:grpSpPr>
          <a:xfrm>
            <a:off x="110808" y="4413541"/>
            <a:ext cx="4211082" cy="951445"/>
            <a:chOff x="0" y="1700774"/>
            <a:chExt cx="4211082" cy="951445"/>
          </a:xfrm>
        </p:grpSpPr>
        <p:grpSp>
          <p:nvGrpSpPr>
            <p:cNvPr id="52" name="קבוצה 51"/>
            <p:cNvGrpSpPr/>
            <p:nvPr/>
          </p:nvGrpSpPr>
          <p:grpSpPr>
            <a:xfrm>
              <a:off x="0" y="1700774"/>
              <a:ext cx="2231442" cy="877715"/>
              <a:chOff x="308763" y="1809020"/>
              <a:chExt cx="2231442" cy="877715"/>
            </a:xfrm>
          </p:grpSpPr>
          <p:grpSp>
            <p:nvGrpSpPr>
              <p:cNvPr id="59" name="קבוצה 58"/>
              <p:cNvGrpSpPr/>
              <p:nvPr/>
            </p:nvGrpSpPr>
            <p:grpSpPr>
              <a:xfrm>
                <a:off x="700648" y="2100897"/>
                <a:ext cx="1621502" cy="585838"/>
                <a:chOff x="-339306" y="1865093"/>
                <a:chExt cx="1428803" cy="585838"/>
              </a:xfrm>
            </p:grpSpPr>
            <p:sp>
              <p:nvSpPr>
                <p:cNvPr id="61" name="אליפסה 60"/>
                <p:cNvSpPr/>
                <p:nvPr/>
              </p:nvSpPr>
              <p:spPr>
                <a:xfrm>
                  <a:off x="-339306" y="1865093"/>
                  <a:ext cx="948692" cy="58583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400" b="1" dirty="0"/>
                    <a:t>n2</a:t>
                  </a:r>
                  <a:endParaRPr lang="he-IL" sz="2400" b="1" dirty="0"/>
                </a:p>
              </p:txBody>
            </p:sp>
            <p:cxnSp>
              <p:nvCxnSpPr>
                <p:cNvPr id="62" name="מחבר חץ ישר 61"/>
                <p:cNvCxnSpPr/>
                <p:nvPr/>
              </p:nvCxnSpPr>
              <p:spPr>
                <a:xfrm flipV="1">
                  <a:off x="568615" y="2176324"/>
                  <a:ext cx="520882" cy="625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אליפסה 59"/>
              <p:cNvSpPr/>
              <p:nvPr/>
            </p:nvSpPr>
            <p:spPr>
              <a:xfrm>
                <a:off x="308763" y="1809020"/>
                <a:ext cx="2231442" cy="350389"/>
              </a:xfrm>
              <a:prstGeom prst="ellipse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spcAft>
                    <a:spcPts val="0"/>
                  </a:spcAft>
                </a:pPr>
                <a:r>
                  <a:rPr lang="en-US" kern="1200" dirty="0">
                    <a:effectLst/>
                    <a:latin typeface="Varela Round" panose="00000500000000000000" pitchFamily="2" charset="-79"/>
                    <a:ea typeface="Times New Roman" panose="02020603050405020304" pitchFamily="18" charset="0"/>
                  </a:rPr>
                  <a:t>Node&lt;Circle&gt;</a:t>
                </a:r>
                <a:endParaRPr lang="en-US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endParaRPr>
              </a:p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</a:rPr>
                  <a:t> </a:t>
                </a:r>
              </a:p>
            </p:txBody>
          </p:sp>
        </p:grpSp>
        <p:grpSp>
          <p:nvGrpSpPr>
            <p:cNvPr id="53" name="קבוצה 52"/>
            <p:cNvGrpSpPr/>
            <p:nvPr/>
          </p:nvGrpSpPr>
          <p:grpSpPr>
            <a:xfrm>
              <a:off x="2000103" y="1918920"/>
              <a:ext cx="2210979" cy="733299"/>
              <a:chOff x="3174670" y="4076424"/>
              <a:chExt cx="2210979" cy="733299"/>
            </a:xfrm>
          </p:grpSpPr>
          <p:sp>
            <p:nvSpPr>
              <p:cNvPr id="54" name="מלבן מעוגל 53"/>
              <p:cNvSpPr/>
              <p:nvPr/>
            </p:nvSpPr>
            <p:spPr>
              <a:xfrm>
                <a:off x="3174670" y="4076424"/>
                <a:ext cx="2210979" cy="733299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55" name="מלבן 54"/>
              <p:cNvSpPr/>
              <p:nvPr/>
            </p:nvSpPr>
            <p:spPr>
              <a:xfrm>
                <a:off x="3231487" y="4414907"/>
                <a:ext cx="845845" cy="32251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מלבן 55"/>
              <p:cNvSpPr/>
              <p:nvPr/>
            </p:nvSpPr>
            <p:spPr>
              <a:xfrm>
                <a:off x="3286810" y="4151588"/>
                <a:ext cx="845845" cy="25611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57" name="מלבן 56"/>
              <p:cNvSpPr/>
              <p:nvPr/>
            </p:nvSpPr>
            <p:spPr>
              <a:xfrm>
                <a:off x="4326628" y="4119755"/>
                <a:ext cx="896760" cy="27354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58" name="מלבן 57"/>
              <p:cNvSpPr/>
              <p:nvPr/>
            </p:nvSpPr>
            <p:spPr>
              <a:xfrm>
                <a:off x="4326628" y="4393302"/>
                <a:ext cx="1059021" cy="34460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</p:grpSp>
      <p:grpSp>
        <p:nvGrpSpPr>
          <p:cNvPr id="63" name="קבוצה 62"/>
          <p:cNvGrpSpPr/>
          <p:nvPr/>
        </p:nvGrpSpPr>
        <p:grpSpPr>
          <a:xfrm>
            <a:off x="2342250" y="5539045"/>
            <a:ext cx="3774818" cy="1069731"/>
            <a:chOff x="1620476" y="1373072"/>
            <a:chExt cx="3774818" cy="1069731"/>
          </a:xfrm>
        </p:grpSpPr>
        <p:grpSp>
          <p:nvGrpSpPr>
            <p:cNvPr id="64" name="קבוצה 63"/>
            <p:cNvGrpSpPr/>
            <p:nvPr/>
          </p:nvGrpSpPr>
          <p:grpSpPr>
            <a:xfrm>
              <a:off x="4223347" y="1373072"/>
              <a:ext cx="1171947" cy="903929"/>
              <a:chOff x="4588360" y="4033977"/>
              <a:chExt cx="1290048" cy="1127516"/>
            </a:xfrm>
          </p:grpSpPr>
          <p:sp>
            <p:nvSpPr>
              <p:cNvPr id="71" name="מלבן מעוגל 70"/>
              <p:cNvSpPr/>
              <p:nvPr/>
            </p:nvSpPr>
            <p:spPr>
              <a:xfrm>
                <a:off x="4588360" y="4399493"/>
                <a:ext cx="1290048" cy="762000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</a:t>
                </a:r>
              </a:p>
              <a:p>
                <a:pPr algn="ctr"/>
                <a:r>
                  <a:rPr lang="en-US" b="1" dirty="0"/>
                  <a:t>Y=2</a:t>
                </a:r>
                <a:endParaRPr lang="he-IL" b="1" dirty="0"/>
              </a:p>
            </p:txBody>
          </p:sp>
          <p:sp>
            <p:nvSpPr>
              <p:cNvPr id="72" name="אליפסה 71"/>
              <p:cNvSpPr/>
              <p:nvPr/>
            </p:nvSpPr>
            <p:spPr>
              <a:xfrm>
                <a:off x="4629226" y="4033977"/>
                <a:ext cx="1208314" cy="3504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Point</a:t>
                </a:r>
                <a:endParaRPr lang="he-IL" dirty="0"/>
              </a:p>
            </p:txBody>
          </p:sp>
        </p:grpSp>
        <p:grpSp>
          <p:nvGrpSpPr>
            <p:cNvPr id="65" name="קבוצה 64"/>
            <p:cNvGrpSpPr/>
            <p:nvPr/>
          </p:nvGrpSpPr>
          <p:grpSpPr>
            <a:xfrm>
              <a:off x="1620476" y="1386651"/>
              <a:ext cx="1876007" cy="1056152"/>
              <a:chOff x="6650718" y="3561598"/>
              <a:chExt cx="1879642" cy="1317392"/>
            </a:xfrm>
          </p:grpSpPr>
          <p:sp>
            <p:nvSpPr>
              <p:cNvPr id="68" name="מלבן מעוגל 67"/>
              <p:cNvSpPr/>
              <p:nvPr/>
            </p:nvSpPr>
            <p:spPr>
              <a:xfrm>
                <a:off x="6650718" y="3871101"/>
                <a:ext cx="1616900" cy="100788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p=</a:t>
                </a:r>
              </a:p>
              <a:p>
                <a:pPr algn="ctr"/>
                <a:r>
                  <a:rPr lang="en-US" b="1" dirty="0"/>
                  <a:t>radius=10</a:t>
                </a:r>
                <a:endParaRPr lang="he-IL" b="1" dirty="0"/>
              </a:p>
            </p:txBody>
          </p:sp>
          <p:sp>
            <p:nvSpPr>
              <p:cNvPr id="70" name="אליפסה 69"/>
              <p:cNvSpPr/>
              <p:nvPr/>
            </p:nvSpPr>
            <p:spPr>
              <a:xfrm>
                <a:off x="7322046" y="3561598"/>
                <a:ext cx="1208314" cy="350451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Circle</a:t>
                </a:r>
                <a:endParaRPr lang="he-IL" dirty="0"/>
              </a:p>
            </p:txBody>
          </p:sp>
        </p:grpSp>
        <p:cxnSp>
          <p:nvCxnSpPr>
            <p:cNvPr id="66" name="מחבר חץ ישר 65"/>
            <p:cNvCxnSpPr/>
            <p:nvPr/>
          </p:nvCxnSpPr>
          <p:spPr>
            <a:xfrm flipV="1">
              <a:off x="2912567" y="1882681"/>
              <a:ext cx="1310779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3" name="מחבר חץ ישר 72"/>
          <p:cNvCxnSpPr/>
          <p:nvPr/>
        </p:nvCxnSpPr>
        <p:spPr>
          <a:xfrm>
            <a:off x="2337026" y="5131429"/>
            <a:ext cx="182302" cy="6060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5" name="קבוצה 74"/>
          <p:cNvGrpSpPr/>
          <p:nvPr/>
        </p:nvGrpSpPr>
        <p:grpSpPr>
          <a:xfrm>
            <a:off x="7349085" y="1425520"/>
            <a:ext cx="3749871" cy="2077278"/>
            <a:chOff x="3550306" y="2338992"/>
            <a:chExt cx="3749871" cy="2077278"/>
          </a:xfrm>
        </p:grpSpPr>
        <p:sp>
          <p:nvSpPr>
            <p:cNvPr id="76" name="מלבן מעוגל 75"/>
            <p:cNvSpPr/>
            <p:nvPr/>
          </p:nvSpPr>
          <p:spPr>
            <a:xfrm>
              <a:off x="4577981" y="2338992"/>
              <a:ext cx="652373" cy="61802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77" name="אליפסה 76"/>
            <p:cNvSpPr/>
            <p:nvPr/>
          </p:nvSpPr>
          <p:spPr>
            <a:xfrm>
              <a:off x="3550306" y="2388902"/>
              <a:ext cx="831112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n1</a:t>
              </a:r>
              <a:endParaRPr lang="he-IL" sz="2400" b="1" dirty="0"/>
            </a:p>
          </p:txBody>
        </p:sp>
        <p:cxnSp>
          <p:nvCxnSpPr>
            <p:cNvPr id="78" name="מחבר חץ ישר 77"/>
            <p:cNvCxnSpPr>
              <a:stCxn id="77" idx="6"/>
            </p:cNvCxnSpPr>
            <p:nvPr/>
          </p:nvCxnSpPr>
          <p:spPr>
            <a:xfrm>
              <a:off x="4381418" y="2681821"/>
              <a:ext cx="266888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מלבן מעוגל 78"/>
            <p:cNvSpPr/>
            <p:nvPr/>
          </p:nvSpPr>
          <p:spPr>
            <a:xfrm>
              <a:off x="5631196" y="2338992"/>
              <a:ext cx="652373" cy="61802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cxnSp>
          <p:nvCxnSpPr>
            <p:cNvPr id="80" name="מחבר חץ ישר 79"/>
            <p:cNvCxnSpPr>
              <a:endCxn id="79" idx="1"/>
            </p:cNvCxnSpPr>
            <p:nvPr/>
          </p:nvCxnSpPr>
          <p:spPr>
            <a:xfrm>
              <a:off x="5230354" y="2614189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קבוצה 80"/>
            <p:cNvGrpSpPr/>
            <p:nvPr/>
          </p:nvGrpSpPr>
          <p:grpSpPr>
            <a:xfrm>
              <a:off x="3885147" y="3299847"/>
              <a:ext cx="1613774" cy="1116423"/>
              <a:chOff x="1236421" y="3357606"/>
              <a:chExt cx="1613774" cy="1116423"/>
            </a:xfrm>
          </p:grpSpPr>
          <p:sp>
            <p:nvSpPr>
              <p:cNvPr id="87" name="מלבן מעוגל 86"/>
              <p:cNvSpPr/>
              <p:nvPr/>
            </p:nvSpPr>
            <p:spPr>
              <a:xfrm>
                <a:off x="1236421" y="3357606"/>
                <a:ext cx="1613774" cy="1116423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t" anchorCtr="0"/>
              <a:lstStyle/>
              <a:p>
                <a:pPr algn="l" rtl="0"/>
                <a:r>
                  <a:rPr lang="en-US" b="1" dirty="0"/>
                  <a:t>p=</a:t>
                </a:r>
                <a:endParaRPr lang="he-IL" b="1" dirty="0"/>
              </a:p>
              <a:p>
                <a:pPr algn="ctr"/>
                <a:endParaRPr lang="he-IL" b="1" dirty="0"/>
              </a:p>
              <a:p>
                <a:pPr algn="ctr"/>
                <a:r>
                  <a:rPr lang="en-US" b="1" dirty="0"/>
                  <a:t>radius=30</a:t>
                </a:r>
                <a:endParaRPr lang="he-IL" b="1" dirty="0"/>
              </a:p>
            </p:txBody>
          </p:sp>
          <p:sp>
            <p:nvSpPr>
              <p:cNvPr id="88" name="מלבן מעוגל 87"/>
              <p:cNvSpPr/>
              <p:nvPr/>
            </p:nvSpPr>
            <p:spPr>
              <a:xfrm>
                <a:off x="1778259" y="3372427"/>
                <a:ext cx="945504" cy="569758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grpSp>
          <p:nvGrpSpPr>
            <p:cNvPr id="82" name="קבוצה 81"/>
            <p:cNvGrpSpPr/>
            <p:nvPr/>
          </p:nvGrpSpPr>
          <p:grpSpPr>
            <a:xfrm>
              <a:off x="5686403" y="3256470"/>
              <a:ext cx="1613774" cy="1116423"/>
              <a:chOff x="1236421" y="3357606"/>
              <a:chExt cx="1613774" cy="1116423"/>
            </a:xfrm>
          </p:grpSpPr>
          <p:sp>
            <p:nvSpPr>
              <p:cNvPr id="85" name="מלבן מעוגל 84"/>
              <p:cNvSpPr/>
              <p:nvPr/>
            </p:nvSpPr>
            <p:spPr>
              <a:xfrm>
                <a:off x="1236421" y="3357606"/>
                <a:ext cx="1613774" cy="1116423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1" anchor="t" anchorCtr="0"/>
              <a:lstStyle/>
              <a:p>
                <a:pPr algn="l" rtl="0"/>
                <a:r>
                  <a:rPr lang="en-US" b="1" dirty="0"/>
                  <a:t>p=</a:t>
                </a:r>
                <a:endParaRPr lang="he-IL" b="1" dirty="0"/>
              </a:p>
              <a:p>
                <a:pPr algn="ctr"/>
                <a:endParaRPr lang="he-IL" b="1" dirty="0"/>
              </a:p>
              <a:p>
                <a:pPr algn="ctr"/>
                <a:r>
                  <a:rPr lang="en-US" b="1" dirty="0"/>
                  <a:t>radius=10</a:t>
                </a:r>
                <a:endParaRPr lang="he-IL" b="1" dirty="0"/>
              </a:p>
            </p:txBody>
          </p:sp>
          <p:sp>
            <p:nvSpPr>
              <p:cNvPr id="86" name="מלבן מעוגל 85"/>
              <p:cNvSpPr/>
              <p:nvPr/>
            </p:nvSpPr>
            <p:spPr>
              <a:xfrm>
                <a:off x="1778259" y="3372427"/>
                <a:ext cx="945504" cy="569758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</a:t>
                </a:r>
              </a:p>
              <a:p>
                <a:pPr algn="ctr"/>
                <a:r>
                  <a:rPr lang="en-US" b="1" dirty="0"/>
                  <a:t>Y=2</a:t>
                </a:r>
                <a:endParaRPr lang="he-IL" b="1" dirty="0"/>
              </a:p>
            </p:txBody>
          </p:sp>
        </p:grpSp>
        <p:cxnSp>
          <p:nvCxnSpPr>
            <p:cNvPr id="83" name="מחבר חץ ישר 82"/>
            <p:cNvCxnSpPr/>
            <p:nvPr/>
          </p:nvCxnSpPr>
          <p:spPr>
            <a:xfrm flipH="1">
              <a:off x="4767962" y="2614189"/>
              <a:ext cx="14298" cy="64228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מחבר חץ ישר 83"/>
            <p:cNvCxnSpPr/>
            <p:nvPr/>
          </p:nvCxnSpPr>
          <p:spPr>
            <a:xfrm flipH="1">
              <a:off x="6016065" y="2610293"/>
              <a:ext cx="14298" cy="64228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075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6" grpId="0" animBg="1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354286" y="155448"/>
            <a:ext cx="6472210" cy="720000"/>
          </a:xfrm>
        </p:spPr>
        <p:txBody>
          <a:bodyPr/>
          <a:lstStyle/>
          <a:p>
            <a:r>
              <a:rPr lang="he-IL" dirty="0"/>
              <a:t>גישה לנתונים  </a:t>
            </a:r>
          </a:p>
        </p:txBody>
      </p:sp>
      <p:grpSp>
        <p:nvGrpSpPr>
          <p:cNvPr id="29" name="קבוצה 28"/>
          <p:cNvGrpSpPr/>
          <p:nvPr/>
        </p:nvGrpSpPr>
        <p:grpSpPr>
          <a:xfrm>
            <a:off x="6074800" y="903964"/>
            <a:ext cx="5785860" cy="1831434"/>
            <a:chOff x="4505528" y="1038243"/>
            <a:chExt cx="5785860" cy="1831434"/>
          </a:xfrm>
        </p:grpSpPr>
        <p:sp>
          <p:nvSpPr>
            <p:cNvPr id="26" name="מלבן מעוגל 25"/>
            <p:cNvSpPr/>
            <p:nvPr/>
          </p:nvSpPr>
          <p:spPr>
            <a:xfrm>
              <a:off x="8088086" y="1068510"/>
              <a:ext cx="2203302" cy="1801167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dirty="0"/>
                <a:t>Value         next</a:t>
              </a:r>
              <a:endParaRPr lang="he-IL" dirty="0"/>
            </a:p>
          </p:txBody>
        </p:sp>
        <p:grpSp>
          <p:nvGrpSpPr>
            <p:cNvPr id="22" name="קבוצה 21"/>
            <p:cNvGrpSpPr/>
            <p:nvPr/>
          </p:nvGrpSpPr>
          <p:grpSpPr>
            <a:xfrm>
              <a:off x="4505528" y="1038243"/>
              <a:ext cx="5192835" cy="1801167"/>
              <a:chOff x="1415726" y="2333643"/>
              <a:chExt cx="5262911" cy="1801167"/>
            </a:xfrm>
          </p:grpSpPr>
          <p:sp>
            <p:nvSpPr>
              <p:cNvPr id="5" name="מלבן מעוגל 4"/>
              <p:cNvSpPr/>
              <p:nvPr/>
            </p:nvSpPr>
            <p:spPr>
              <a:xfrm>
                <a:off x="2509787" y="2333643"/>
                <a:ext cx="2233035" cy="1801167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/>
                  <a:t>Value         next</a:t>
                </a:r>
                <a:endParaRPr lang="he-IL" dirty="0"/>
              </a:p>
            </p:txBody>
          </p:sp>
          <p:sp>
            <p:nvSpPr>
              <p:cNvPr id="6" name="אליפסה 5"/>
              <p:cNvSpPr/>
              <p:nvPr/>
            </p:nvSpPr>
            <p:spPr>
              <a:xfrm>
                <a:off x="1415726" y="2461206"/>
                <a:ext cx="831112" cy="58583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400" b="1" dirty="0"/>
                  <a:t>n1</a:t>
                </a:r>
                <a:endParaRPr lang="he-IL" sz="2400" b="1" dirty="0"/>
              </a:p>
            </p:txBody>
          </p:sp>
          <p:cxnSp>
            <p:nvCxnSpPr>
              <p:cNvPr id="7" name="מחבר חץ ישר 6"/>
              <p:cNvCxnSpPr>
                <a:stCxn id="6" idx="6"/>
              </p:cNvCxnSpPr>
              <p:nvPr/>
            </p:nvCxnSpPr>
            <p:spPr>
              <a:xfrm>
                <a:off x="2246838" y="2754125"/>
                <a:ext cx="266888" cy="338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מחבר חץ ישר 8"/>
              <p:cNvCxnSpPr/>
              <p:nvPr/>
            </p:nvCxnSpPr>
            <p:spPr>
              <a:xfrm>
                <a:off x="4604929" y="2606241"/>
                <a:ext cx="563059" cy="169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" name="קבוצה 12"/>
              <p:cNvGrpSpPr/>
              <p:nvPr/>
            </p:nvGrpSpPr>
            <p:grpSpPr>
              <a:xfrm>
                <a:off x="2490897" y="2785824"/>
                <a:ext cx="1613774" cy="1129083"/>
                <a:chOff x="-157829" y="2843583"/>
                <a:chExt cx="1613774" cy="1129083"/>
              </a:xfrm>
            </p:grpSpPr>
            <p:sp>
              <p:nvSpPr>
                <p:cNvPr id="12" name="מלבן מעוגל 11"/>
                <p:cNvSpPr/>
                <p:nvPr/>
              </p:nvSpPr>
              <p:spPr>
                <a:xfrm>
                  <a:off x="-157829" y="2856243"/>
                  <a:ext cx="1613774" cy="111642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1" anchor="t" anchorCtr="0"/>
                <a:lstStyle/>
                <a:p>
                  <a:pPr algn="l" rtl="0"/>
                  <a:r>
                    <a:rPr lang="en-US" b="1" dirty="0"/>
                    <a:t>p=</a:t>
                  </a:r>
                  <a:endParaRPr lang="he-IL" b="1" dirty="0"/>
                </a:p>
                <a:p>
                  <a:pPr algn="ctr"/>
                  <a:endParaRPr lang="he-IL" b="1" dirty="0"/>
                </a:p>
                <a:p>
                  <a:pPr algn="ctr"/>
                  <a:r>
                    <a:rPr lang="en-US" b="1" dirty="0"/>
                    <a:t>radius=30</a:t>
                  </a:r>
                  <a:endParaRPr lang="he-IL" b="1" dirty="0"/>
                </a:p>
              </p:txBody>
            </p:sp>
            <p:sp>
              <p:nvSpPr>
                <p:cNvPr id="11" name="מלבן מעוגל 10"/>
                <p:cNvSpPr/>
                <p:nvPr/>
              </p:nvSpPr>
              <p:spPr>
                <a:xfrm>
                  <a:off x="396473" y="2843583"/>
                  <a:ext cx="945504" cy="569758"/>
                </a:xfrm>
                <a:prstGeom prst="round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b="1" dirty="0"/>
                    <a:t>X=20</a:t>
                  </a:r>
                </a:p>
                <a:p>
                  <a:pPr algn="ctr"/>
                  <a:r>
                    <a:rPr lang="en-US" b="1" dirty="0"/>
                    <a:t>Y=10</a:t>
                  </a:r>
                  <a:endParaRPr lang="he-IL" b="1" dirty="0"/>
                </a:p>
              </p:txBody>
            </p:sp>
          </p:grpSp>
          <p:grpSp>
            <p:nvGrpSpPr>
              <p:cNvPr id="14" name="קבוצה 13"/>
              <p:cNvGrpSpPr/>
              <p:nvPr/>
            </p:nvGrpSpPr>
            <p:grpSpPr>
              <a:xfrm>
                <a:off x="5064863" y="2798484"/>
                <a:ext cx="1613774" cy="1116423"/>
                <a:chOff x="614881" y="2899620"/>
                <a:chExt cx="1613774" cy="1116423"/>
              </a:xfrm>
            </p:grpSpPr>
            <p:sp>
              <p:nvSpPr>
                <p:cNvPr id="15" name="מלבן מעוגל 14"/>
                <p:cNvSpPr/>
                <p:nvPr/>
              </p:nvSpPr>
              <p:spPr>
                <a:xfrm>
                  <a:off x="614881" y="2899620"/>
                  <a:ext cx="1613774" cy="111642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1" anchor="t" anchorCtr="0"/>
                <a:lstStyle/>
                <a:p>
                  <a:pPr algn="l" rtl="0"/>
                  <a:r>
                    <a:rPr lang="en-US" b="1" dirty="0"/>
                    <a:t>p=</a:t>
                  </a:r>
                  <a:endParaRPr lang="he-IL" b="1" dirty="0"/>
                </a:p>
                <a:p>
                  <a:pPr algn="ctr"/>
                  <a:endParaRPr lang="he-IL" b="1" dirty="0"/>
                </a:p>
                <a:p>
                  <a:pPr algn="ctr"/>
                  <a:r>
                    <a:rPr lang="en-US" b="1" dirty="0"/>
                    <a:t>radius=10</a:t>
                  </a:r>
                  <a:endParaRPr lang="he-IL" b="1" dirty="0"/>
                </a:p>
              </p:txBody>
            </p:sp>
            <p:sp>
              <p:nvSpPr>
                <p:cNvPr id="16" name="מלבן מעוגל 15"/>
                <p:cNvSpPr/>
                <p:nvPr/>
              </p:nvSpPr>
              <p:spPr>
                <a:xfrm>
                  <a:off x="1110914" y="2914441"/>
                  <a:ext cx="945504" cy="569758"/>
                </a:xfrm>
                <a:prstGeom prst="round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b="1" dirty="0"/>
                    <a:t>X=2</a:t>
                  </a:r>
                </a:p>
                <a:p>
                  <a:pPr algn="ctr"/>
                  <a:r>
                    <a:rPr lang="en-US" b="1" dirty="0"/>
                    <a:t>Y=2</a:t>
                  </a:r>
                  <a:endParaRPr lang="he-IL" b="1" dirty="0"/>
                </a:p>
              </p:txBody>
            </p:sp>
          </p:grpSp>
        </p:grpSp>
      </p:grpSp>
      <p:sp>
        <p:nvSpPr>
          <p:cNvPr id="23" name="מלבן 22"/>
          <p:cNvSpPr/>
          <p:nvPr/>
        </p:nvSpPr>
        <p:spPr>
          <a:xfrm>
            <a:off x="852363" y="609146"/>
            <a:ext cx="36487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Circle c= n1.GetValue();</a:t>
            </a:r>
            <a:endParaRPr lang="he-IL" sz="2400" dirty="0"/>
          </a:p>
        </p:txBody>
      </p:sp>
      <p:sp>
        <p:nvSpPr>
          <p:cNvPr id="24" name="מלבן 23"/>
          <p:cNvSpPr/>
          <p:nvPr/>
        </p:nvSpPr>
        <p:spPr>
          <a:xfrm>
            <a:off x="189866" y="2379360"/>
            <a:ext cx="51940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Point p= n1.GetValue().</a:t>
            </a:r>
            <a:r>
              <a:rPr lang="en-US" sz="2400" dirty="0" err="1">
                <a:solidFill>
                  <a:srgbClr val="000000"/>
                </a:solidFill>
              </a:rPr>
              <a:t>GetPoint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sp>
        <p:nvSpPr>
          <p:cNvPr id="25" name="מלבן 24"/>
          <p:cNvSpPr/>
          <p:nvPr/>
        </p:nvSpPr>
        <p:spPr>
          <a:xfrm>
            <a:off x="216884" y="3766402"/>
            <a:ext cx="5980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x = n1.GetValue().</a:t>
            </a:r>
            <a:r>
              <a:rPr lang="en-US" sz="2400" dirty="0" err="1">
                <a:solidFill>
                  <a:srgbClr val="000000"/>
                </a:solidFill>
              </a:rPr>
              <a:t>GetPoint</a:t>
            </a:r>
            <a:r>
              <a:rPr lang="en-US" sz="2400" dirty="0">
                <a:solidFill>
                  <a:srgbClr val="000000"/>
                </a:solidFill>
              </a:rPr>
              <a:t>().</a:t>
            </a:r>
            <a:r>
              <a:rPr lang="en-US" sz="2400" dirty="0" err="1">
                <a:solidFill>
                  <a:srgbClr val="000000"/>
                </a:solidFill>
              </a:rPr>
              <a:t>GetX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</p:txBody>
      </p:sp>
      <p:grpSp>
        <p:nvGrpSpPr>
          <p:cNvPr id="34" name="קבוצה 33"/>
          <p:cNvGrpSpPr/>
          <p:nvPr/>
        </p:nvGrpSpPr>
        <p:grpSpPr>
          <a:xfrm>
            <a:off x="2283098" y="1110293"/>
            <a:ext cx="1592286" cy="1116423"/>
            <a:chOff x="1761083" y="1543932"/>
            <a:chExt cx="1592286" cy="1116423"/>
          </a:xfrm>
        </p:grpSpPr>
        <p:sp>
          <p:nvSpPr>
            <p:cNvPr id="30" name="מלבן מעוגל 29"/>
            <p:cNvSpPr/>
            <p:nvPr/>
          </p:nvSpPr>
          <p:spPr>
            <a:xfrm>
              <a:off x="1761083" y="1543932"/>
              <a:ext cx="1592286" cy="111642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t" anchorCtr="0"/>
            <a:lstStyle/>
            <a:p>
              <a:pPr algn="l" rtl="0"/>
              <a:r>
                <a:rPr lang="en-US" b="1" dirty="0"/>
                <a:t>p=</a:t>
              </a:r>
              <a:endParaRPr lang="he-IL" b="1" dirty="0"/>
            </a:p>
            <a:p>
              <a:pPr algn="ctr"/>
              <a:endParaRPr lang="he-IL" b="1" dirty="0"/>
            </a:p>
            <a:p>
              <a:pPr algn="ctr"/>
              <a:r>
                <a:rPr lang="en-US" b="1" dirty="0"/>
                <a:t>radius=30</a:t>
              </a:r>
              <a:endParaRPr lang="he-IL" b="1" dirty="0"/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2218912" y="1549935"/>
              <a:ext cx="932914" cy="5697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</p:grpSp>
      <p:sp>
        <p:nvSpPr>
          <p:cNvPr id="32" name="מלבן מעוגל 31"/>
          <p:cNvSpPr/>
          <p:nvPr/>
        </p:nvSpPr>
        <p:spPr>
          <a:xfrm>
            <a:off x="2427348" y="2993669"/>
            <a:ext cx="932914" cy="56975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/>
              <a:t>X=20</a:t>
            </a:r>
          </a:p>
          <a:p>
            <a:pPr algn="ctr"/>
            <a:r>
              <a:rPr lang="en-US" b="1" dirty="0"/>
              <a:t>Y=10</a:t>
            </a:r>
            <a:endParaRPr lang="he-IL" b="1" dirty="0"/>
          </a:p>
        </p:txBody>
      </p:sp>
      <p:sp>
        <p:nvSpPr>
          <p:cNvPr id="33" name="מלבן מעוגל 32"/>
          <p:cNvSpPr/>
          <p:nvPr/>
        </p:nvSpPr>
        <p:spPr>
          <a:xfrm>
            <a:off x="2372882" y="4439431"/>
            <a:ext cx="719086" cy="45106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/>
              <a:t>2</a:t>
            </a:r>
            <a:endParaRPr lang="he-IL" b="1" dirty="0"/>
          </a:p>
        </p:txBody>
      </p:sp>
      <p:sp>
        <p:nvSpPr>
          <p:cNvPr id="35" name="מלבן 34"/>
          <p:cNvSpPr/>
          <p:nvPr/>
        </p:nvSpPr>
        <p:spPr>
          <a:xfrm>
            <a:off x="216885" y="5250799"/>
            <a:ext cx="53348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r = n1.GetValue().</a:t>
            </a:r>
            <a:r>
              <a:rPr lang="en-US" sz="2400" dirty="0" err="1">
                <a:solidFill>
                  <a:srgbClr val="000000"/>
                </a:solidFill>
              </a:rPr>
              <a:t>GetRadius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</p:txBody>
      </p:sp>
      <p:sp>
        <p:nvSpPr>
          <p:cNvPr id="36" name="מלבן מעוגל 35"/>
          <p:cNvSpPr/>
          <p:nvPr/>
        </p:nvSpPr>
        <p:spPr>
          <a:xfrm>
            <a:off x="2499058" y="6062495"/>
            <a:ext cx="770483" cy="4245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1" anchor="t" anchorCtr="0"/>
          <a:lstStyle/>
          <a:p>
            <a:pPr algn="ctr"/>
            <a:r>
              <a:rPr lang="en-US" b="1" dirty="0"/>
              <a:t>30</a:t>
            </a:r>
            <a:endParaRPr lang="he-IL" b="1" dirty="0"/>
          </a:p>
        </p:txBody>
      </p:sp>
      <p:cxnSp>
        <p:nvCxnSpPr>
          <p:cNvPr id="38" name="מחבר חץ ישר 37"/>
          <p:cNvCxnSpPr/>
          <p:nvPr/>
        </p:nvCxnSpPr>
        <p:spPr>
          <a:xfrm>
            <a:off x="1905000" y="1038692"/>
            <a:ext cx="293914" cy="4858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חץ ישר 39"/>
          <p:cNvCxnSpPr/>
          <p:nvPr/>
        </p:nvCxnSpPr>
        <p:spPr>
          <a:xfrm>
            <a:off x="1349829" y="2904315"/>
            <a:ext cx="933269" cy="4375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>
            <a:off x="957943" y="4203925"/>
            <a:ext cx="1325155" cy="4610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852363" y="5712464"/>
            <a:ext cx="1520519" cy="5623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31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32" grpId="0" animBg="1"/>
      <p:bldP spid="33" grpId="0" animBg="1"/>
      <p:bldP spid="35" grpId="0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70074" y="132079"/>
            <a:ext cx="4981977" cy="720000"/>
          </a:xfrm>
        </p:spPr>
        <p:txBody>
          <a:bodyPr/>
          <a:lstStyle/>
          <a:p>
            <a:r>
              <a:rPr lang="he-IL" dirty="0"/>
              <a:t> תרגיל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0" y="852079"/>
            <a:ext cx="6182402" cy="1267540"/>
          </a:xfrm>
        </p:spPr>
        <p:txBody>
          <a:bodyPr/>
          <a:lstStyle/>
          <a:p>
            <a:r>
              <a:rPr lang="he-IL" dirty="0"/>
              <a:t>כתבו פעולה המקבלת שרשרת חוליות   </a:t>
            </a:r>
            <a:r>
              <a:rPr lang="en-US" dirty="0"/>
              <a:t>Circle</a:t>
            </a:r>
            <a:r>
              <a:rPr lang="he-IL" dirty="0"/>
              <a:t> ונקודה </a:t>
            </a:r>
            <a:r>
              <a:rPr lang="en-US" dirty="0"/>
              <a:t>P</a:t>
            </a:r>
            <a:r>
              <a:rPr lang="he-IL" dirty="0"/>
              <a:t> ומחזירה כמה מהעיגולים ברשימה ,מרכז המעגל נמצאים בנקודה זו </a:t>
            </a:r>
          </a:p>
        </p:txBody>
      </p:sp>
      <p:sp>
        <p:nvSpPr>
          <p:cNvPr id="5" name="מלבן 4"/>
          <p:cNvSpPr/>
          <p:nvPr/>
        </p:nvSpPr>
        <p:spPr>
          <a:xfrm>
            <a:off x="136951" y="2377097"/>
            <a:ext cx="8011887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CountCircle</a:t>
            </a:r>
            <a:r>
              <a:rPr lang="en-US" sz="2400" dirty="0">
                <a:solidFill>
                  <a:srgbClr val="000000"/>
                </a:solidFill>
              </a:rPr>
              <a:t>(Node&lt;Circle&gt; </a:t>
            </a:r>
            <a:r>
              <a:rPr lang="en-US" sz="2400" dirty="0" err="1">
                <a:solidFill>
                  <a:srgbClr val="000000"/>
                </a:solidFill>
              </a:rPr>
              <a:t>n,Point</a:t>
            </a:r>
            <a:r>
              <a:rPr lang="en-US" sz="2400" dirty="0">
                <a:solidFill>
                  <a:srgbClr val="000000"/>
                </a:solidFill>
              </a:rPr>
              <a:t> p)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count = 0;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(n!=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800" b="1" dirty="0">
                <a:solidFill>
                  <a:srgbClr val="0000FF"/>
                </a:solidFill>
              </a:rPr>
              <a:t>if</a:t>
            </a:r>
            <a:r>
              <a:rPr lang="en-US" sz="2800" b="1" dirty="0">
                <a:solidFill>
                  <a:srgbClr val="000000"/>
                </a:solidFill>
              </a:rPr>
              <a:t> (</a:t>
            </a:r>
            <a:r>
              <a:rPr lang="en-US" sz="2800" b="1" dirty="0" err="1">
                <a:solidFill>
                  <a:srgbClr val="000000"/>
                </a:solidFill>
              </a:rPr>
              <a:t>n.GetValue</a:t>
            </a:r>
            <a:r>
              <a:rPr lang="en-US" sz="2800" b="1" dirty="0">
                <a:solidFill>
                  <a:srgbClr val="000000"/>
                </a:solidFill>
              </a:rPr>
              <a:t>().</a:t>
            </a:r>
            <a:r>
              <a:rPr lang="en-US" sz="2800" b="1" dirty="0" err="1">
                <a:solidFill>
                  <a:srgbClr val="000000"/>
                </a:solidFill>
              </a:rPr>
              <a:t>GetPoint</a:t>
            </a:r>
            <a:r>
              <a:rPr lang="en-US" sz="2800" b="1" dirty="0">
                <a:solidFill>
                  <a:srgbClr val="000000"/>
                </a:solidFill>
              </a:rPr>
              <a:t>().Equal(p))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count++;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n = </a:t>
            </a:r>
            <a:r>
              <a:rPr lang="en-US" sz="2400" dirty="0" err="1">
                <a:solidFill>
                  <a:srgbClr val="000000"/>
                </a:solidFill>
              </a:rPr>
              <a:t>n.GetNext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count;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52051" y="442140"/>
            <a:ext cx="5785860" cy="1831434"/>
            <a:chOff x="4505528" y="1038243"/>
            <a:chExt cx="5785860" cy="1831434"/>
          </a:xfrm>
        </p:grpSpPr>
        <p:sp>
          <p:nvSpPr>
            <p:cNvPr id="7" name="מלבן מעוגל 6"/>
            <p:cNvSpPr/>
            <p:nvPr/>
          </p:nvSpPr>
          <p:spPr>
            <a:xfrm>
              <a:off x="8088086" y="1068510"/>
              <a:ext cx="2203302" cy="1801167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dirty="0"/>
                <a:t>Value         next</a:t>
              </a:r>
              <a:endParaRPr lang="he-IL" dirty="0"/>
            </a:p>
          </p:txBody>
        </p:sp>
        <p:grpSp>
          <p:nvGrpSpPr>
            <p:cNvPr id="8" name="קבוצה 7"/>
            <p:cNvGrpSpPr/>
            <p:nvPr/>
          </p:nvGrpSpPr>
          <p:grpSpPr>
            <a:xfrm>
              <a:off x="4505528" y="1038243"/>
              <a:ext cx="5192835" cy="1801167"/>
              <a:chOff x="1415726" y="2333643"/>
              <a:chExt cx="5262911" cy="1801167"/>
            </a:xfrm>
          </p:grpSpPr>
          <p:sp>
            <p:nvSpPr>
              <p:cNvPr id="9" name="מלבן מעוגל 8"/>
              <p:cNvSpPr/>
              <p:nvPr/>
            </p:nvSpPr>
            <p:spPr>
              <a:xfrm>
                <a:off x="2509787" y="2333643"/>
                <a:ext cx="2233035" cy="1801167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en-US" dirty="0"/>
                  <a:t>Value         next</a:t>
                </a:r>
                <a:endParaRPr lang="he-IL" dirty="0"/>
              </a:p>
            </p:txBody>
          </p:sp>
          <p:sp>
            <p:nvSpPr>
              <p:cNvPr id="10" name="אליפסה 9"/>
              <p:cNvSpPr/>
              <p:nvPr/>
            </p:nvSpPr>
            <p:spPr>
              <a:xfrm>
                <a:off x="1415726" y="2461206"/>
                <a:ext cx="831112" cy="58583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sz="2400" b="1" dirty="0"/>
                  <a:t>n1</a:t>
                </a:r>
                <a:endParaRPr lang="he-IL" sz="2400" b="1" dirty="0"/>
              </a:p>
            </p:txBody>
          </p:sp>
          <p:cxnSp>
            <p:nvCxnSpPr>
              <p:cNvPr id="11" name="מחבר חץ ישר 10"/>
              <p:cNvCxnSpPr>
                <a:stCxn id="10" idx="6"/>
              </p:cNvCxnSpPr>
              <p:nvPr/>
            </p:nvCxnSpPr>
            <p:spPr>
              <a:xfrm>
                <a:off x="2246838" y="2754125"/>
                <a:ext cx="266888" cy="3381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" name="מחבר חץ ישר 11"/>
              <p:cNvCxnSpPr/>
              <p:nvPr/>
            </p:nvCxnSpPr>
            <p:spPr>
              <a:xfrm>
                <a:off x="4604929" y="2606241"/>
                <a:ext cx="563059" cy="1690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" name="קבוצה 12"/>
              <p:cNvGrpSpPr/>
              <p:nvPr/>
            </p:nvGrpSpPr>
            <p:grpSpPr>
              <a:xfrm>
                <a:off x="2490897" y="2785824"/>
                <a:ext cx="1613774" cy="1129083"/>
                <a:chOff x="-157829" y="2843583"/>
                <a:chExt cx="1613774" cy="1129083"/>
              </a:xfrm>
            </p:grpSpPr>
            <p:sp>
              <p:nvSpPr>
                <p:cNvPr id="17" name="מלבן מעוגל 16"/>
                <p:cNvSpPr/>
                <p:nvPr/>
              </p:nvSpPr>
              <p:spPr>
                <a:xfrm>
                  <a:off x="-157829" y="2856243"/>
                  <a:ext cx="1613774" cy="111642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1" anchor="t" anchorCtr="0"/>
                <a:lstStyle/>
                <a:p>
                  <a:pPr algn="l" rtl="0"/>
                  <a:r>
                    <a:rPr lang="en-US" b="1" dirty="0"/>
                    <a:t>p=</a:t>
                  </a:r>
                  <a:endParaRPr lang="he-IL" b="1" dirty="0"/>
                </a:p>
                <a:p>
                  <a:pPr algn="ctr"/>
                  <a:endParaRPr lang="he-IL" b="1" dirty="0"/>
                </a:p>
                <a:p>
                  <a:pPr algn="ctr"/>
                  <a:r>
                    <a:rPr lang="en-US" b="1" dirty="0"/>
                    <a:t>radius=30</a:t>
                  </a:r>
                  <a:endParaRPr lang="he-IL" b="1" dirty="0"/>
                </a:p>
              </p:txBody>
            </p:sp>
            <p:sp>
              <p:nvSpPr>
                <p:cNvPr id="18" name="מלבן מעוגל 17"/>
                <p:cNvSpPr/>
                <p:nvPr/>
              </p:nvSpPr>
              <p:spPr>
                <a:xfrm>
                  <a:off x="396473" y="2843583"/>
                  <a:ext cx="945504" cy="569758"/>
                </a:xfrm>
                <a:prstGeom prst="round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b="1" dirty="0"/>
                    <a:t>X=20</a:t>
                  </a:r>
                </a:p>
                <a:p>
                  <a:pPr algn="ctr"/>
                  <a:r>
                    <a:rPr lang="en-US" b="1" dirty="0"/>
                    <a:t>Y=10</a:t>
                  </a:r>
                  <a:endParaRPr lang="he-IL" b="1" dirty="0"/>
                </a:p>
              </p:txBody>
            </p:sp>
          </p:grpSp>
          <p:grpSp>
            <p:nvGrpSpPr>
              <p:cNvPr id="14" name="קבוצה 13"/>
              <p:cNvGrpSpPr/>
              <p:nvPr/>
            </p:nvGrpSpPr>
            <p:grpSpPr>
              <a:xfrm>
                <a:off x="5064863" y="2798484"/>
                <a:ext cx="1613774" cy="1116423"/>
                <a:chOff x="614881" y="2899620"/>
                <a:chExt cx="1613774" cy="1116423"/>
              </a:xfrm>
            </p:grpSpPr>
            <p:sp>
              <p:nvSpPr>
                <p:cNvPr id="15" name="מלבן מעוגל 14"/>
                <p:cNvSpPr/>
                <p:nvPr/>
              </p:nvSpPr>
              <p:spPr>
                <a:xfrm>
                  <a:off x="614881" y="2899620"/>
                  <a:ext cx="1613774" cy="1116423"/>
                </a:xfrm>
                <a:prstGeom prst="round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rtlCol="1" anchor="t" anchorCtr="0"/>
                <a:lstStyle/>
                <a:p>
                  <a:pPr algn="l" rtl="0"/>
                  <a:r>
                    <a:rPr lang="en-US" b="1" dirty="0"/>
                    <a:t>p=</a:t>
                  </a:r>
                  <a:endParaRPr lang="he-IL" b="1" dirty="0"/>
                </a:p>
                <a:p>
                  <a:pPr algn="ctr"/>
                  <a:endParaRPr lang="he-IL" b="1" dirty="0"/>
                </a:p>
                <a:p>
                  <a:pPr algn="ctr"/>
                  <a:r>
                    <a:rPr lang="en-US" b="1" dirty="0"/>
                    <a:t>radius=10</a:t>
                  </a:r>
                  <a:endParaRPr lang="he-IL" b="1" dirty="0"/>
                </a:p>
              </p:txBody>
            </p:sp>
            <p:sp>
              <p:nvSpPr>
                <p:cNvPr id="16" name="מלבן מעוגל 15"/>
                <p:cNvSpPr/>
                <p:nvPr/>
              </p:nvSpPr>
              <p:spPr>
                <a:xfrm>
                  <a:off x="1110914" y="2914441"/>
                  <a:ext cx="945504" cy="569758"/>
                </a:xfrm>
                <a:prstGeom prst="roundRect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b="1" dirty="0"/>
                    <a:t>X=2</a:t>
                  </a:r>
                </a:p>
                <a:p>
                  <a:pPr algn="ctr"/>
                  <a:r>
                    <a:rPr lang="en-US" b="1" dirty="0"/>
                    <a:t>Y=2</a:t>
                  </a:r>
                  <a:endParaRPr lang="he-IL" b="1" dirty="0"/>
                </a:p>
              </p:txBody>
            </p:sp>
          </p:grpSp>
        </p:grpSp>
      </p:grpSp>
      <p:sp>
        <p:nvSpPr>
          <p:cNvPr id="3" name="TextBox 2"/>
          <p:cNvSpPr txBox="1"/>
          <p:nvPr/>
        </p:nvSpPr>
        <p:spPr>
          <a:xfrm>
            <a:off x="4366279" y="3400223"/>
            <a:ext cx="337154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הפעולה של המחלקה </a:t>
            </a:r>
            <a:r>
              <a:rPr lang="en-US" sz="2000" b="1" dirty="0">
                <a:solidFill>
                  <a:srgbClr val="C00000"/>
                </a:solidFill>
              </a:rPr>
              <a:t>Point</a:t>
            </a:r>
            <a:endParaRPr lang="he-IL" sz="2000" b="1" dirty="0">
              <a:solidFill>
                <a:srgbClr val="C00000"/>
              </a:solidFill>
            </a:endParaRPr>
          </a:p>
        </p:txBody>
      </p:sp>
      <p:sp>
        <p:nvSpPr>
          <p:cNvPr id="19" name="חץ למטה 18"/>
          <p:cNvSpPr/>
          <p:nvPr/>
        </p:nvSpPr>
        <p:spPr>
          <a:xfrm>
            <a:off x="5758543" y="3800333"/>
            <a:ext cx="423859" cy="466867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408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52029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מיון שרשרת חוליות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1317171" y="1567974"/>
            <a:ext cx="10359555" cy="2906056"/>
          </a:xfrm>
        </p:spPr>
        <p:txBody>
          <a:bodyPr>
            <a:normAutofit lnSpcReduction="10000"/>
          </a:bodyPr>
          <a:lstStyle/>
          <a:p>
            <a:r>
              <a:rPr lang="he-IL" dirty="0"/>
              <a:t> בשיעור 2 למדנו לזהות אם שרשרת היא </a:t>
            </a:r>
            <a:r>
              <a:rPr lang="he-IL" dirty="0" err="1"/>
              <a:t>ממויינת</a:t>
            </a:r>
            <a:r>
              <a:rPr lang="he-IL" dirty="0"/>
              <a:t>, והפעם נלמד למיין אותה. </a:t>
            </a:r>
          </a:p>
          <a:p>
            <a:endParaRPr lang="he-IL" dirty="0"/>
          </a:p>
          <a:p>
            <a:r>
              <a:rPr lang="he-IL" dirty="0"/>
              <a:t>מיון בועות – ניקח את החוליה הראשונה  -  נסרוק את כל שאר השרשרת ונחליף ערכים בכל פעם שניתקל במספר הקטן ממנו. בסיום הסריקה הראשונה , המספר הקטן יהיה בחוליה הראשונה. </a:t>
            </a:r>
          </a:p>
          <a:p>
            <a:pPr marL="0" indent="0">
              <a:buNone/>
            </a:pPr>
            <a:r>
              <a:rPr lang="he-IL" dirty="0"/>
              <a:t>                    מציפים את המספר הקטן למקומו בתחילת השרשרת. </a:t>
            </a:r>
          </a:p>
          <a:p>
            <a:r>
              <a:rPr lang="he-IL" dirty="0"/>
              <a:t>נמשיך כך לכל החוליות.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713680" y="5459033"/>
            <a:ext cx="5472458" cy="570125"/>
            <a:chOff x="344504" y="4604887"/>
            <a:chExt cx="5472458" cy="570125"/>
          </a:xfrm>
        </p:grpSpPr>
        <p:grpSp>
          <p:nvGrpSpPr>
            <p:cNvPr id="6" name="קבוצה 5"/>
            <p:cNvGrpSpPr/>
            <p:nvPr/>
          </p:nvGrpSpPr>
          <p:grpSpPr>
            <a:xfrm>
              <a:off x="344504" y="4604887"/>
              <a:ext cx="4398792" cy="570125"/>
              <a:chOff x="344504" y="4604887"/>
              <a:chExt cx="4398792" cy="570125"/>
            </a:xfrm>
          </p:grpSpPr>
          <p:sp>
            <p:nvSpPr>
              <p:cNvPr id="9" name="אליפסה 8"/>
              <p:cNvSpPr/>
              <p:nvPr/>
            </p:nvSpPr>
            <p:spPr>
              <a:xfrm>
                <a:off x="344504" y="4604887"/>
                <a:ext cx="1095590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מלבן מעוגל 9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sp>
            <p:nvSpPr>
              <p:cNvPr id="11" name="מלבן מעוגל 10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cxnSp>
            <p:nvCxnSpPr>
              <p:cNvPr id="12" name="מחבר חץ ישר 11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מחבר חץ ישר 12"/>
              <p:cNvCxnSpPr>
                <a:stCxn id="11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מחבר חץ ישר 13"/>
              <p:cNvCxnSpPr>
                <a:stCxn id="9" idx="6"/>
              </p:cNvCxnSpPr>
              <p:nvPr/>
            </p:nvCxnSpPr>
            <p:spPr>
              <a:xfrm flipV="1">
                <a:off x="1440094" y="486084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5" name="מלבן מעוגל 14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7</a:t>
                </a:r>
                <a:endParaRPr lang="he-IL" sz="2000" b="1" dirty="0"/>
              </a:p>
            </p:txBody>
          </p:sp>
        </p:grpSp>
        <p:cxnSp>
          <p:nvCxnSpPr>
            <p:cNvPr id="7" name="מחבר חץ ישר 6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מלבן מעוגל 7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3</a:t>
              </a:r>
              <a:endParaRPr lang="he-IL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07454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שרשרת חוליות 3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 כיתה יא-</a:t>
            </a:r>
            <a:r>
              <a:rPr lang="he-IL" dirty="0" err="1">
                <a:sym typeface="Varela Round"/>
              </a:rPr>
              <a:t>יב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484690" y="4499910"/>
            <a:ext cx="1779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/>
              <a:t>הגהה: מירב כהן </a:t>
            </a:r>
            <a:endParaRPr lang="he-I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אליפסה 16"/>
          <p:cNvSpPr/>
          <p:nvPr/>
        </p:nvSpPr>
        <p:spPr>
          <a:xfrm>
            <a:off x="7264971" y="2482950"/>
            <a:ext cx="837245" cy="933184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16652" y="155448"/>
            <a:ext cx="6209844" cy="720000"/>
          </a:xfrm>
        </p:spPr>
        <p:txBody>
          <a:bodyPr/>
          <a:lstStyle/>
          <a:p>
            <a:r>
              <a:rPr lang="he-IL" dirty="0"/>
              <a:t>מיון בועות- סיבוב ראשון </a:t>
            </a:r>
          </a:p>
        </p:txBody>
      </p:sp>
      <p:sp>
        <p:nvSpPr>
          <p:cNvPr id="9" name="אליפסה 8"/>
          <p:cNvSpPr/>
          <p:nvPr/>
        </p:nvSpPr>
        <p:spPr>
          <a:xfrm>
            <a:off x="5789775" y="2648890"/>
            <a:ext cx="1095590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7356032" y="2818148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11" name="מלבן מעוגל 10"/>
          <p:cNvSpPr/>
          <p:nvPr/>
        </p:nvSpPr>
        <p:spPr>
          <a:xfrm>
            <a:off x="8371507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12" name="מחבר חץ ישר 11"/>
          <p:cNvCxnSpPr/>
          <p:nvPr/>
        </p:nvCxnSpPr>
        <p:spPr>
          <a:xfrm>
            <a:off x="8010961" y="3010695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מחבר חץ ישר 12"/>
          <p:cNvCxnSpPr>
            <a:stCxn id="11" idx="3"/>
          </p:cNvCxnSpPr>
          <p:nvPr/>
        </p:nvCxnSpPr>
        <p:spPr>
          <a:xfrm>
            <a:off x="9066859" y="3028735"/>
            <a:ext cx="462732" cy="1804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מחבר חץ ישר 13"/>
          <p:cNvCxnSpPr>
            <a:stCxn id="9" idx="6"/>
          </p:cNvCxnSpPr>
          <p:nvPr/>
        </p:nvCxnSpPr>
        <p:spPr>
          <a:xfrm flipV="1">
            <a:off x="6885365" y="2904847"/>
            <a:ext cx="434548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מלבן מעוגל 14"/>
          <p:cNvSpPr/>
          <p:nvPr/>
        </p:nvSpPr>
        <p:spPr>
          <a:xfrm>
            <a:off x="9491550" y="2909813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cxnSp>
        <p:nvCxnSpPr>
          <p:cNvPr id="7" name="מחבר חץ ישר 6"/>
          <p:cNvCxnSpPr/>
          <p:nvPr/>
        </p:nvCxnSpPr>
        <p:spPr>
          <a:xfrm>
            <a:off x="10168375" y="3002815"/>
            <a:ext cx="446548" cy="338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מלבן מעוגל 7"/>
          <p:cNvSpPr/>
          <p:nvPr/>
        </p:nvSpPr>
        <p:spPr>
          <a:xfrm>
            <a:off x="10566881" y="283731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3</a:t>
            </a:r>
            <a:endParaRPr lang="he-IL" sz="2000" b="1" dirty="0"/>
          </a:p>
        </p:txBody>
      </p:sp>
      <p:sp>
        <p:nvSpPr>
          <p:cNvPr id="18" name="מלבן 17"/>
          <p:cNvSpPr/>
          <p:nvPr/>
        </p:nvSpPr>
        <p:spPr>
          <a:xfrm>
            <a:off x="-220184" y="1078109"/>
            <a:ext cx="47352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</a:t>
            </a:r>
            <a:r>
              <a:rPr lang="en-US" sz="2400" dirty="0">
                <a:solidFill>
                  <a:srgbClr val="000000"/>
                </a:solidFill>
              </a:rPr>
              <a:t>{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           temp =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pos.SetValue</a:t>
            </a:r>
            <a:r>
              <a:rPr lang="en-US" sz="2400" dirty="0">
                <a:solidFill>
                  <a:srgbClr val="000000"/>
                </a:solidFill>
              </a:rPr>
              <a:t>(temp);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{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{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</a:t>
            </a:r>
            <a:r>
              <a:rPr lang="en-US" sz="2400" dirty="0">
                <a:solidFill>
                  <a:srgbClr val="000000"/>
                </a:solidFill>
              </a:rPr>
              <a:t>  </a:t>
            </a:r>
            <a:r>
              <a:rPr lang="en-US" sz="2400" dirty="0" err="1"/>
              <a:t>lst.SetValue</a:t>
            </a:r>
            <a:r>
              <a:rPr lang="en-US" sz="2400" dirty="0"/>
              <a:t>(</a:t>
            </a:r>
            <a:r>
              <a:rPr lang="en-US" sz="2400" dirty="0" err="1"/>
              <a:t>num</a:t>
            </a:r>
            <a:r>
              <a:rPr lang="en-US" sz="2400" dirty="0"/>
              <a:t>);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</a:p>
          <a:p>
            <a:pPr algn="l" rtl="0"/>
            <a:r>
              <a:rPr lang="en-US" sz="2400" dirty="0"/>
              <a:t>       </a:t>
            </a:r>
            <a:r>
              <a:rPr lang="en-US" sz="2400" dirty="0" err="1"/>
              <a:t>lst</a:t>
            </a:r>
            <a:r>
              <a:rPr lang="en-US" sz="2400" dirty="0"/>
              <a:t> = </a:t>
            </a:r>
            <a:r>
              <a:rPr lang="en-US" sz="2400" dirty="0" err="1"/>
              <a:t>lst.GetNext</a:t>
            </a:r>
            <a:r>
              <a:rPr lang="en-US" sz="2400" dirty="0"/>
              <a:t>();</a:t>
            </a:r>
            <a:endParaRPr lang="he-IL" sz="24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8316590" y="1784410"/>
            <a:ext cx="853750" cy="1057692"/>
            <a:chOff x="2847061" y="3767972"/>
            <a:chExt cx="853750" cy="1057692"/>
          </a:xfrm>
        </p:grpSpPr>
        <p:sp>
          <p:nvSpPr>
            <p:cNvPr id="20" name="אליפסה 19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1" name="מחבר חץ ישר 20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8371507" y="3763015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9964389" y="3740120"/>
            <a:ext cx="1284514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/>
              <a:t>Temp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8260549" y="3806338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5</a:t>
            </a:r>
            <a:endParaRPr lang="he-IL" sz="2400" dirty="0"/>
          </a:p>
        </p:txBody>
      </p:sp>
      <p:sp>
        <p:nvSpPr>
          <p:cNvPr id="28" name="חץ שמאלה 27"/>
          <p:cNvSpPr/>
          <p:nvPr/>
        </p:nvSpPr>
        <p:spPr>
          <a:xfrm>
            <a:off x="3357192" y="1173944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חץ שמאלה 28"/>
          <p:cNvSpPr/>
          <p:nvPr/>
        </p:nvSpPr>
        <p:spPr>
          <a:xfrm>
            <a:off x="3357192" y="1554648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0" name="חץ שמאלה 29"/>
          <p:cNvSpPr/>
          <p:nvPr/>
        </p:nvSpPr>
        <p:spPr>
          <a:xfrm>
            <a:off x="2773109" y="1918956"/>
            <a:ext cx="1843542" cy="267621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חץ שמאלה 30"/>
          <p:cNvSpPr/>
          <p:nvPr/>
        </p:nvSpPr>
        <p:spPr>
          <a:xfrm>
            <a:off x="4106700" y="2617621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חץ שמאלה 32"/>
          <p:cNvSpPr/>
          <p:nvPr/>
        </p:nvSpPr>
        <p:spPr>
          <a:xfrm>
            <a:off x="3742790" y="4799649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7" name="קבוצה 56"/>
          <p:cNvGrpSpPr/>
          <p:nvPr/>
        </p:nvGrpSpPr>
        <p:grpSpPr>
          <a:xfrm>
            <a:off x="3760363" y="3349118"/>
            <a:ext cx="1806529" cy="1170180"/>
            <a:chOff x="3760363" y="3349118"/>
            <a:chExt cx="1806529" cy="1170180"/>
          </a:xfrm>
        </p:grpSpPr>
        <p:sp>
          <p:nvSpPr>
            <p:cNvPr id="32" name="חץ שמאלה 31"/>
            <p:cNvSpPr/>
            <p:nvPr/>
          </p:nvSpPr>
          <p:spPr>
            <a:xfrm>
              <a:off x="4459993" y="3791773"/>
              <a:ext cx="1106899" cy="284870"/>
            </a:xfrm>
            <a:prstGeom prst="lef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סוגר מסולסל ימני 33"/>
            <p:cNvSpPr/>
            <p:nvPr/>
          </p:nvSpPr>
          <p:spPr>
            <a:xfrm>
              <a:off x="3760363" y="3349118"/>
              <a:ext cx="772312" cy="1170180"/>
            </a:xfrm>
            <a:prstGeom prst="righ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9482329" y="1779623"/>
            <a:ext cx="853750" cy="1057692"/>
            <a:chOff x="2847061" y="3767972"/>
            <a:chExt cx="853750" cy="1057692"/>
          </a:xfrm>
        </p:grpSpPr>
        <p:sp>
          <p:nvSpPr>
            <p:cNvPr id="36" name="אליפסה 35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7" name="מחבר חץ ישר 36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8" name="קבוצה 37"/>
          <p:cNvGrpSpPr/>
          <p:nvPr/>
        </p:nvGrpSpPr>
        <p:grpSpPr>
          <a:xfrm>
            <a:off x="10551101" y="1779623"/>
            <a:ext cx="853750" cy="1057692"/>
            <a:chOff x="2847061" y="3767972"/>
            <a:chExt cx="853750" cy="1057692"/>
          </a:xfrm>
        </p:grpSpPr>
        <p:sp>
          <p:nvSpPr>
            <p:cNvPr id="39" name="אליפסה 38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40" name="מחבר חץ ישר 39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1" name="קבוצה 40"/>
          <p:cNvGrpSpPr/>
          <p:nvPr/>
        </p:nvGrpSpPr>
        <p:grpSpPr>
          <a:xfrm>
            <a:off x="11425717" y="1798803"/>
            <a:ext cx="853750" cy="1057692"/>
            <a:chOff x="2847061" y="3767972"/>
            <a:chExt cx="853750" cy="1057692"/>
          </a:xfrm>
        </p:grpSpPr>
        <p:sp>
          <p:nvSpPr>
            <p:cNvPr id="42" name="אליפסה 41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43" name="מחבר חץ ישר 42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5" name="חץ שמאלה 44"/>
          <p:cNvSpPr/>
          <p:nvPr/>
        </p:nvSpPr>
        <p:spPr>
          <a:xfrm>
            <a:off x="3039881" y="5573526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47" name="מחבר חץ ישר 46"/>
          <p:cNvCxnSpPr>
            <a:endCxn id="11" idx="2"/>
          </p:cNvCxnSpPr>
          <p:nvPr/>
        </p:nvCxnSpPr>
        <p:spPr>
          <a:xfrm flipH="1" flipV="1">
            <a:off x="8719183" y="3209995"/>
            <a:ext cx="24282" cy="5455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מחבר חץ ישר 49"/>
          <p:cNvCxnSpPr/>
          <p:nvPr/>
        </p:nvCxnSpPr>
        <p:spPr>
          <a:xfrm flipV="1">
            <a:off x="9169547" y="3199835"/>
            <a:ext cx="378571" cy="5737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/>
          <p:nvPr/>
        </p:nvCxnSpPr>
        <p:spPr>
          <a:xfrm flipV="1">
            <a:off x="9445173" y="3089865"/>
            <a:ext cx="1185130" cy="6525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מלבן מעוגל 53"/>
          <p:cNvSpPr/>
          <p:nvPr/>
        </p:nvSpPr>
        <p:spPr>
          <a:xfrm>
            <a:off x="8511709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55" name="מלבן מעוגל 54"/>
          <p:cNvSpPr/>
          <p:nvPr/>
        </p:nvSpPr>
        <p:spPr>
          <a:xfrm>
            <a:off x="10670802" y="2840274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sp>
        <p:nvSpPr>
          <p:cNvPr id="56" name="מלבן מעוגל 55"/>
          <p:cNvSpPr/>
          <p:nvPr/>
        </p:nvSpPr>
        <p:spPr>
          <a:xfrm>
            <a:off x="7471758" y="2828688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3</a:t>
            </a:r>
            <a:endParaRPr lang="he-IL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9811645" y="3757821"/>
            <a:ext cx="1284514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/>
              <a:t>Temp</a:t>
            </a:r>
          </a:p>
          <a:p>
            <a:pPr algn="ctr"/>
            <a:r>
              <a:rPr lang="en-US" sz="2400" dirty="0"/>
              <a:t>5</a:t>
            </a:r>
            <a:endParaRPr lang="he-IL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8102216" y="3830688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3</a:t>
            </a:r>
            <a:endParaRPr lang="he-IL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11431048" y="2730113"/>
            <a:ext cx="6800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null</a:t>
            </a:r>
            <a:endParaRPr lang="he-IL" dirty="0"/>
          </a:p>
        </p:txBody>
      </p:sp>
      <p:sp>
        <p:nvSpPr>
          <p:cNvPr id="59" name="חץ שמאלה 58"/>
          <p:cNvSpPr/>
          <p:nvPr/>
        </p:nvSpPr>
        <p:spPr>
          <a:xfrm>
            <a:off x="3206913" y="5972041"/>
            <a:ext cx="1106899" cy="2848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3" name="קבוצה 62"/>
          <p:cNvGrpSpPr/>
          <p:nvPr/>
        </p:nvGrpSpPr>
        <p:grpSpPr>
          <a:xfrm>
            <a:off x="6593430" y="1676809"/>
            <a:ext cx="1796285" cy="1188896"/>
            <a:chOff x="6593430" y="1676809"/>
            <a:chExt cx="1796285" cy="1188896"/>
          </a:xfrm>
        </p:grpSpPr>
        <p:sp>
          <p:nvSpPr>
            <p:cNvPr id="60" name="אליפסה 59"/>
            <p:cNvSpPr/>
            <p:nvPr/>
          </p:nvSpPr>
          <p:spPr>
            <a:xfrm>
              <a:off x="6593430" y="1676809"/>
              <a:ext cx="1095590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1" name="מחבר חץ ישר 60"/>
            <p:cNvCxnSpPr>
              <a:stCxn id="60" idx="6"/>
            </p:cNvCxnSpPr>
            <p:nvPr/>
          </p:nvCxnSpPr>
          <p:spPr>
            <a:xfrm>
              <a:off x="7689020" y="1942698"/>
              <a:ext cx="700695" cy="9230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4626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0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2" grpId="0" animBg="1"/>
      <p:bldP spid="25" grpId="0" animBg="1"/>
      <p:bldP spid="27" grpId="0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0" grpId="2" animBg="1"/>
      <p:bldP spid="30" grpId="3" animBg="1"/>
      <p:bldP spid="30" grpId="4" animBg="1"/>
      <p:bldP spid="30" grpId="5" animBg="1"/>
      <p:bldP spid="30" grpId="6" animBg="1"/>
      <p:bldP spid="30" grpId="7" animBg="1"/>
      <p:bldP spid="31" grpId="0" animBg="1"/>
      <p:bldP spid="31" grpId="1" animBg="1"/>
      <p:bldP spid="31" grpId="2" animBg="1"/>
      <p:bldP spid="31" grpId="3" animBg="1"/>
      <p:bldP spid="31" grpId="4" animBg="1"/>
      <p:bldP spid="31" grpId="6" animBg="1"/>
      <p:bldP spid="33" grpId="0" animBg="1"/>
      <p:bldP spid="33" grpId="1" animBg="1"/>
      <p:bldP spid="33" grpId="2" animBg="1"/>
      <p:bldP spid="33" grpId="3" animBg="1"/>
      <p:bldP spid="33" grpId="4" animBg="1"/>
      <p:bldP spid="33" grpId="5" animBg="1"/>
      <p:bldP spid="45" grpId="0" animBg="1"/>
      <p:bldP spid="45" grpId="1" animBg="1"/>
      <p:bldP spid="54" grpId="0" animBg="1"/>
      <p:bldP spid="55" grpId="0" animBg="1"/>
      <p:bldP spid="56" grpId="0" animBg="1"/>
      <p:bldP spid="23" grpId="0" animBg="1"/>
      <p:bldP spid="26" grpId="0" animBg="1"/>
      <p:bldP spid="58" grpId="0"/>
      <p:bldP spid="5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61382" y="187080"/>
            <a:ext cx="6091210" cy="720000"/>
          </a:xfrm>
        </p:spPr>
        <p:txBody>
          <a:bodyPr/>
          <a:lstStyle/>
          <a:p>
            <a:r>
              <a:rPr lang="he-IL" dirty="0"/>
              <a:t>מיון בועות – סיבוב שני </a:t>
            </a:r>
          </a:p>
        </p:txBody>
      </p:sp>
      <p:sp>
        <p:nvSpPr>
          <p:cNvPr id="5" name="אליפסה 4"/>
          <p:cNvSpPr/>
          <p:nvPr/>
        </p:nvSpPr>
        <p:spPr>
          <a:xfrm>
            <a:off x="8320282" y="2559198"/>
            <a:ext cx="837245" cy="933184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7356032" y="2818148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8" name="מלבן מעוגל 7"/>
          <p:cNvSpPr/>
          <p:nvPr/>
        </p:nvSpPr>
        <p:spPr>
          <a:xfrm>
            <a:off x="8371507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9" name="מחבר חץ ישר 8"/>
          <p:cNvCxnSpPr/>
          <p:nvPr/>
        </p:nvCxnSpPr>
        <p:spPr>
          <a:xfrm>
            <a:off x="8010961" y="3010695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מחבר חץ ישר 9"/>
          <p:cNvCxnSpPr>
            <a:stCxn id="8" idx="3"/>
          </p:cNvCxnSpPr>
          <p:nvPr/>
        </p:nvCxnSpPr>
        <p:spPr>
          <a:xfrm>
            <a:off x="9066859" y="3028735"/>
            <a:ext cx="462732" cy="1804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מלבן מעוגל 11"/>
          <p:cNvSpPr/>
          <p:nvPr/>
        </p:nvSpPr>
        <p:spPr>
          <a:xfrm>
            <a:off x="9493215" y="285649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cxnSp>
        <p:nvCxnSpPr>
          <p:cNvPr id="13" name="מחבר חץ ישר 12"/>
          <p:cNvCxnSpPr/>
          <p:nvPr/>
        </p:nvCxnSpPr>
        <p:spPr>
          <a:xfrm>
            <a:off x="10168375" y="3002815"/>
            <a:ext cx="446548" cy="338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מלבן מעוגל 13"/>
          <p:cNvSpPr/>
          <p:nvPr/>
        </p:nvSpPr>
        <p:spPr>
          <a:xfrm>
            <a:off x="10566881" y="283731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3</a:t>
            </a:r>
            <a:endParaRPr lang="he-IL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371507" y="3763015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9823744" y="3716978"/>
            <a:ext cx="1284514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/>
              <a:t>Temp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grpSp>
        <p:nvGrpSpPr>
          <p:cNvPr id="21" name="קבוצה 20"/>
          <p:cNvGrpSpPr/>
          <p:nvPr/>
        </p:nvGrpSpPr>
        <p:grpSpPr>
          <a:xfrm>
            <a:off x="9445173" y="1779623"/>
            <a:ext cx="853750" cy="1057692"/>
            <a:chOff x="2847061" y="3767972"/>
            <a:chExt cx="853750" cy="1057692"/>
          </a:xfrm>
        </p:grpSpPr>
        <p:sp>
          <p:nvSpPr>
            <p:cNvPr id="22" name="אליפסה 21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4" name="קבוצה 23"/>
          <p:cNvGrpSpPr/>
          <p:nvPr/>
        </p:nvGrpSpPr>
        <p:grpSpPr>
          <a:xfrm>
            <a:off x="10551101" y="1702595"/>
            <a:ext cx="853750" cy="1057692"/>
            <a:chOff x="2847061" y="3767972"/>
            <a:chExt cx="853750" cy="1057692"/>
          </a:xfrm>
        </p:grpSpPr>
        <p:sp>
          <p:nvSpPr>
            <p:cNvPr id="25" name="אליפסה 24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6" name="מחבר חץ ישר 25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1" name="מחבר חץ ישר 30"/>
          <p:cNvCxnSpPr/>
          <p:nvPr/>
        </p:nvCxnSpPr>
        <p:spPr>
          <a:xfrm flipV="1">
            <a:off x="9169547" y="3199835"/>
            <a:ext cx="378571" cy="5737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 flipV="1">
            <a:off x="9445173" y="3089865"/>
            <a:ext cx="1185130" cy="6525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מלבן מעוגל 32"/>
          <p:cNvSpPr/>
          <p:nvPr/>
        </p:nvSpPr>
        <p:spPr>
          <a:xfrm>
            <a:off x="8375336" y="283731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34" name="מלבן מעוגל 33"/>
          <p:cNvSpPr/>
          <p:nvPr/>
        </p:nvSpPr>
        <p:spPr>
          <a:xfrm>
            <a:off x="10551101" y="2829338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sp>
        <p:nvSpPr>
          <p:cNvPr id="35" name="מלבן מעוגל 34"/>
          <p:cNvSpPr/>
          <p:nvPr/>
        </p:nvSpPr>
        <p:spPr>
          <a:xfrm>
            <a:off x="7364305" y="2817326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3</a:t>
            </a:r>
            <a:endParaRPr lang="he-IL" sz="2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9840891" y="3709001"/>
            <a:ext cx="1284514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/>
              <a:t>Temp</a:t>
            </a:r>
          </a:p>
          <a:p>
            <a:pPr algn="ctr"/>
            <a:r>
              <a:rPr lang="en-US" sz="2400" dirty="0"/>
              <a:t>7</a:t>
            </a:r>
            <a:endParaRPr lang="he-IL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8388654" y="3776303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7</a:t>
            </a:r>
            <a:endParaRPr lang="he-IL" sz="2400" dirty="0"/>
          </a:p>
        </p:txBody>
      </p:sp>
      <p:grpSp>
        <p:nvGrpSpPr>
          <p:cNvPr id="42" name="קבוצה 41"/>
          <p:cNvGrpSpPr/>
          <p:nvPr/>
        </p:nvGrpSpPr>
        <p:grpSpPr>
          <a:xfrm>
            <a:off x="11425717" y="1798803"/>
            <a:ext cx="853750" cy="1300642"/>
            <a:chOff x="11425717" y="1798803"/>
            <a:chExt cx="853750" cy="1300642"/>
          </a:xfrm>
        </p:grpSpPr>
        <p:grpSp>
          <p:nvGrpSpPr>
            <p:cNvPr id="27" name="קבוצה 26"/>
            <p:cNvGrpSpPr/>
            <p:nvPr/>
          </p:nvGrpSpPr>
          <p:grpSpPr>
            <a:xfrm>
              <a:off x="11425717" y="1798803"/>
              <a:ext cx="853750" cy="1057692"/>
              <a:chOff x="2847061" y="3767972"/>
              <a:chExt cx="853750" cy="1057692"/>
            </a:xfrm>
          </p:grpSpPr>
          <p:sp>
            <p:nvSpPr>
              <p:cNvPr id="28" name="אליפסה 27"/>
              <p:cNvSpPr/>
              <p:nvPr/>
            </p:nvSpPr>
            <p:spPr>
              <a:xfrm>
                <a:off x="2847061" y="3767972"/>
                <a:ext cx="853750" cy="6096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29" name="מחבר חץ ישר 28"/>
              <p:cNvCxnSpPr/>
              <p:nvPr/>
            </p:nvCxnSpPr>
            <p:spPr>
              <a:xfrm>
                <a:off x="3198372" y="4406323"/>
                <a:ext cx="0" cy="41934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8" name="TextBox 37"/>
            <p:cNvSpPr txBox="1"/>
            <p:nvPr/>
          </p:nvSpPr>
          <p:spPr>
            <a:xfrm>
              <a:off x="11431048" y="2730113"/>
              <a:ext cx="68006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null</a:t>
              </a:r>
              <a:endParaRPr lang="he-IL" dirty="0"/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6593430" y="1676809"/>
            <a:ext cx="1796285" cy="1188896"/>
            <a:chOff x="6593430" y="1676809"/>
            <a:chExt cx="1796285" cy="1188896"/>
          </a:xfrm>
        </p:grpSpPr>
        <p:sp>
          <p:nvSpPr>
            <p:cNvPr id="40" name="אליפסה 39"/>
            <p:cNvSpPr/>
            <p:nvPr/>
          </p:nvSpPr>
          <p:spPr>
            <a:xfrm>
              <a:off x="6593430" y="1676809"/>
              <a:ext cx="1095590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1" name="מחבר חץ ישר 40"/>
            <p:cNvCxnSpPr>
              <a:stCxn id="40" idx="6"/>
            </p:cNvCxnSpPr>
            <p:nvPr/>
          </p:nvCxnSpPr>
          <p:spPr>
            <a:xfrm>
              <a:off x="7689020" y="1942698"/>
              <a:ext cx="700695" cy="9230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3" name="מלבן 42"/>
          <p:cNvSpPr/>
          <p:nvPr/>
        </p:nvSpPr>
        <p:spPr>
          <a:xfrm>
            <a:off x="893592" y="187080"/>
            <a:ext cx="552916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lst.HasNext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}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temp =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pos.SetValue</a:t>
            </a:r>
            <a:r>
              <a:rPr lang="en-US" sz="2400" dirty="0">
                <a:solidFill>
                  <a:srgbClr val="000000"/>
                </a:solidFill>
              </a:rPr>
              <a:t>(temp);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</a:t>
            </a:r>
            <a:r>
              <a:rPr lang="en-US" sz="2400" dirty="0">
                <a:solidFill>
                  <a:srgbClr val="000000"/>
                </a:solidFill>
              </a:rPr>
              <a:t>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lst.SetValue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);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</a:p>
        </p:txBody>
      </p:sp>
      <p:sp>
        <p:nvSpPr>
          <p:cNvPr id="44" name="סוגר מסולסל שמאלי 43"/>
          <p:cNvSpPr/>
          <p:nvPr/>
        </p:nvSpPr>
        <p:spPr>
          <a:xfrm>
            <a:off x="802924" y="1942698"/>
            <a:ext cx="394505" cy="3282445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סוגר מסולסל שמאלי 44"/>
          <p:cNvSpPr/>
          <p:nvPr/>
        </p:nvSpPr>
        <p:spPr>
          <a:xfrm>
            <a:off x="261662" y="413657"/>
            <a:ext cx="586981" cy="5845629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חץ שמאלה 45"/>
          <p:cNvSpPr/>
          <p:nvPr/>
        </p:nvSpPr>
        <p:spPr>
          <a:xfrm>
            <a:off x="4060371" y="239870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חץ שמאלה 46"/>
          <p:cNvSpPr/>
          <p:nvPr/>
        </p:nvSpPr>
        <p:spPr>
          <a:xfrm>
            <a:off x="4499681" y="1034898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8" name="חץ שמאלה 47"/>
          <p:cNvSpPr/>
          <p:nvPr/>
        </p:nvSpPr>
        <p:spPr>
          <a:xfrm>
            <a:off x="4411476" y="1485106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חץ שמאלה 48"/>
          <p:cNvSpPr/>
          <p:nvPr/>
        </p:nvSpPr>
        <p:spPr>
          <a:xfrm>
            <a:off x="3685167" y="1787315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חץ שמאלה 49"/>
          <p:cNvSpPr/>
          <p:nvPr/>
        </p:nvSpPr>
        <p:spPr>
          <a:xfrm>
            <a:off x="4967310" y="2436124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2" name="חץ שמאלה 51"/>
          <p:cNvSpPr/>
          <p:nvPr/>
        </p:nvSpPr>
        <p:spPr>
          <a:xfrm>
            <a:off x="4729842" y="4677355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3" name="חץ שמאלה 52"/>
          <p:cNvSpPr/>
          <p:nvPr/>
        </p:nvSpPr>
        <p:spPr>
          <a:xfrm>
            <a:off x="4043089" y="5434191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חץ שמאלה 53"/>
          <p:cNvSpPr/>
          <p:nvPr/>
        </p:nvSpPr>
        <p:spPr>
          <a:xfrm>
            <a:off x="4060371" y="5844727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6" name="קבוצה 55"/>
          <p:cNvGrpSpPr/>
          <p:nvPr/>
        </p:nvGrpSpPr>
        <p:grpSpPr>
          <a:xfrm>
            <a:off x="5382032" y="3099445"/>
            <a:ext cx="1637157" cy="1135098"/>
            <a:chOff x="5382032" y="3099445"/>
            <a:chExt cx="1637157" cy="1135098"/>
          </a:xfrm>
        </p:grpSpPr>
        <p:sp>
          <p:nvSpPr>
            <p:cNvPr id="51" name="חץ שמאלה 50"/>
            <p:cNvSpPr/>
            <p:nvPr/>
          </p:nvSpPr>
          <p:spPr>
            <a:xfrm>
              <a:off x="5680246" y="3578899"/>
              <a:ext cx="1338943" cy="220509"/>
            </a:xfrm>
            <a:prstGeom prst="lef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סוגר מסולסל ימני 54"/>
            <p:cNvSpPr/>
            <p:nvPr/>
          </p:nvSpPr>
          <p:spPr>
            <a:xfrm>
              <a:off x="5382032" y="3099445"/>
              <a:ext cx="298214" cy="1135098"/>
            </a:xfrm>
            <a:prstGeom prst="righ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58" name="מלבן מעוגל 57"/>
          <p:cNvSpPr/>
          <p:nvPr/>
        </p:nvSpPr>
        <p:spPr>
          <a:xfrm>
            <a:off x="9484998" y="2879963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407883" y="3804565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5</a:t>
            </a:r>
            <a:endParaRPr lang="he-IL" sz="2400" dirty="0"/>
          </a:p>
        </p:txBody>
      </p:sp>
      <p:sp>
        <p:nvSpPr>
          <p:cNvPr id="57" name="מלבן מעוגל 56"/>
          <p:cNvSpPr/>
          <p:nvPr/>
        </p:nvSpPr>
        <p:spPr>
          <a:xfrm>
            <a:off x="10549636" y="2841207"/>
            <a:ext cx="713175" cy="3750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59" name="מלבן מעוגל 58"/>
          <p:cNvSpPr/>
          <p:nvPr/>
        </p:nvSpPr>
        <p:spPr>
          <a:xfrm>
            <a:off x="8355313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5</a:t>
            </a:r>
            <a:endParaRPr lang="he-IL" sz="2400" b="1" dirty="0"/>
          </a:p>
        </p:txBody>
      </p:sp>
      <p:grpSp>
        <p:nvGrpSpPr>
          <p:cNvPr id="60" name="קבוצה 59"/>
          <p:cNvGrpSpPr/>
          <p:nvPr/>
        </p:nvGrpSpPr>
        <p:grpSpPr>
          <a:xfrm>
            <a:off x="7960168" y="1628430"/>
            <a:ext cx="1796285" cy="1188896"/>
            <a:chOff x="6593430" y="1676809"/>
            <a:chExt cx="1796285" cy="1188896"/>
          </a:xfrm>
        </p:grpSpPr>
        <p:sp>
          <p:nvSpPr>
            <p:cNvPr id="61" name="אליפסה 60"/>
            <p:cNvSpPr/>
            <p:nvPr/>
          </p:nvSpPr>
          <p:spPr>
            <a:xfrm>
              <a:off x="6593430" y="1676809"/>
              <a:ext cx="1095590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2" name="מחבר חץ ישר 61"/>
            <p:cNvCxnSpPr>
              <a:stCxn id="61" idx="6"/>
            </p:cNvCxnSpPr>
            <p:nvPr/>
          </p:nvCxnSpPr>
          <p:spPr>
            <a:xfrm>
              <a:off x="7689020" y="1942698"/>
              <a:ext cx="700695" cy="9230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952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36" grpId="0" animBg="1"/>
      <p:bldP spid="37" grpId="0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49" grpId="2" animBg="1"/>
      <p:bldP spid="49" grpId="3" animBg="1"/>
      <p:bldP spid="49" grpId="4" animBg="1"/>
      <p:bldP spid="49" grpId="5" animBg="1"/>
      <p:bldP spid="50" grpId="0" animBg="1"/>
      <p:bldP spid="50" grpId="1" animBg="1"/>
      <p:bldP spid="50" grpId="2" animBg="1"/>
      <p:bldP spid="50" grpId="3" animBg="1"/>
      <p:bldP spid="52" grpId="0" animBg="1"/>
      <p:bldP spid="52" grpId="1" animBg="1"/>
      <p:bldP spid="52" grpId="2" animBg="1"/>
      <p:bldP spid="52" grpId="3" animBg="1"/>
      <p:bldP spid="53" grpId="0" animBg="1"/>
      <p:bldP spid="53" grpId="1" animBg="1"/>
      <p:bldP spid="54" grpId="0" animBg="1"/>
      <p:bldP spid="58" grpId="0" animBg="1"/>
      <p:bldP spid="20" grpId="0" animBg="1"/>
      <p:bldP spid="57" grpId="0" animBg="1"/>
      <p:bldP spid="5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5761382" y="187080"/>
            <a:ext cx="6091210" cy="720000"/>
          </a:xfrm>
        </p:spPr>
        <p:txBody>
          <a:bodyPr/>
          <a:lstStyle/>
          <a:p>
            <a:r>
              <a:rPr lang="he-IL" dirty="0"/>
              <a:t>מיון בועות – סיבוב שלישי </a:t>
            </a:r>
          </a:p>
        </p:txBody>
      </p:sp>
      <p:sp>
        <p:nvSpPr>
          <p:cNvPr id="6" name="אליפסה 5"/>
          <p:cNvSpPr/>
          <p:nvPr/>
        </p:nvSpPr>
        <p:spPr>
          <a:xfrm>
            <a:off x="9431490" y="2580184"/>
            <a:ext cx="837245" cy="933184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7356032" y="2818148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8" name="מלבן מעוגל 7"/>
          <p:cNvSpPr/>
          <p:nvPr/>
        </p:nvSpPr>
        <p:spPr>
          <a:xfrm>
            <a:off x="8371507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9" name="מחבר חץ ישר 8"/>
          <p:cNvCxnSpPr/>
          <p:nvPr/>
        </p:nvCxnSpPr>
        <p:spPr>
          <a:xfrm>
            <a:off x="8010961" y="3010695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מחבר חץ ישר 9"/>
          <p:cNvCxnSpPr>
            <a:stCxn id="8" idx="3"/>
          </p:cNvCxnSpPr>
          <p:nvPr/>
        </p:nvCxnSpPr>
        <p:spPr>
          <a:xfrm>
            <a:off x="9066859" y="3028735"/>
            <a:ext cx="462732" cy="1804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מלבן מעוגל 10"/>
          <p:cNvSpPr/>
          <p:nvPr/>
        </p:nvSpPr>
        <p:spPr>
          <a:xfrm>
            <a:off x="9493215" y="285649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cxnSp>
        <p:nvCxnSpPr>
          <p:cNvPr id="12" name="מחבר חץ ישר 11"/>
          <p:cNvCxnSpPr/>
          <p:nvPr/>
        </p:nvCxnSpPr>
        <p:spPr>
          <a:xfrm>
            <a:off x="10168375" y="3002815"/>
            <a:ext cx="446548" cy="338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מלבן מעוגל 12"/>
          <p:cNvSpPr/>
          <p:nvPr/>
        </p:nvSpPr>
        <p:spPr>
          <a:xfrm>
            <a:off x="10566881" y="283731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3</a:t>
            </a:r>
            <a:endParaRPr lang="he-IL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229494" y="3677013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9823744" y="3716978"/>
            <a:ext cx="1284514" cy="738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/>
              <a:t>Temp</a:t>
            </a:r>
          </a:p>
          <a:p>
            <a:pPr algn="ctr"/>
            <a:r>
              <a:rPr lang="en-US" sz="2400" dirty="0"/>
              <a:t>8</a:t>
            </a:r>
            <a:endParaRPr lang="he-IL" sz="2400" dirty="0"/>
          </a:p>
        </p:txBody>
      </p:sp>
      <p:grpSp>
        <p:nvGrpSpPr>
          <p:cNvPr id="19" name="קבוצה 18"/>
          <p:cNvGrpSpPr/>
          <p:nvPr/>
        </p:nvGrpSpPr>
        <p:grpSpPr>
          <a:xfrm>
            <a:off x="10551101" y="1702595"/>
            <a:ext cx="853750" cy="1057692"/>
            <a:chOff x="2847061" y="3767972"/>
            <a:chExt cx="853750" cy="1057692"/>
          </a:xfrm>
        </p:grpSpPr>
        <p:sp>
          <p:nvSpPr>
            <p:cNvPr id="20" name="אליפסה 19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1" name="מחבר חץ ישר 20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3" name="מחבר חץ ישר 22"/>
          <p:cNvCxnSpPr/>
          <p:nvPr/>
        </p:nvCxnSpPr>
        <p:spPr>
          <a:xfrm flipV="1">
            <a:off x="9445173" y="3089865"/>
            <a:ext cx="1185130" cy="6525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מלבן מעוגל 23"/>
          <p:cNvSpPr/>
          <p:nvPr/>
        </p:nvSpPr>
        <p:spPr>
          <a:xfrm>
            <a:off x="8375336" y="283731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25" name="מלבן מעוגל 24"/>
          <p:cNvSpPr/>
          <p:nvPr/>
        </p:nvSpPr>
        <p:spPr>
          <a:xfrm>
            <a:off x="10573735" y="2806182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sp>
        <p:nvSpPr>
          <p:cNvPr id="26" name="מלבן מעוגל 25"/>
          <p:cNvSpPr/>
          <p:nvPr/>
        </p:nvSpPr>
        <p:spPr>
          <a:xfrm>
            <a:off x="7364305" y="2817326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3</a:t>
            </a:r>
            <a:endParaRPr lang="he-IL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8210528" y="3691150"/>
            <a:ext cx="1176611" cy="738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0" tIns="0" rIns="0" bIns="0" rtlCol="1">
            <a:spAutoFit/>
          </a:bodyPr>
          <a:lstStyle/>
          <a:p>
            <a:pPr algn="ctr"/>
            <a:r>
              <a:rPr lang="en-US" sz="2400" dirty="0" err="1"/>
              <a:t>Num</a:t>
            </a:r>
            <a:r>
              <a:rPr lang="en-US" sz="2400" dirty="0"/>
              <a:t> </a:t>
            </a:r>
          </a:p>
          <a:p>
            <a:pPr algn="ctr"/>
            <a:r>
              <a:rPr lang="en-US" sz="2400" dirty="0"/>
              <a:t>7</a:t>
            </a:r>
            <a:endParaRPr lang="he-IL" sz="2400" dirty="0"/>
          </a:p>
        </p:txBody>
      </p:sp>
      <p:grpSp>
        <p:nvGrpSpPr>
          <p:cNvPr id="29" name="קבוצה 28"/>
          <p:cNvGrpSpPr/>
          <p:nvPr/>
        </p:nvGrpSpPr>
        <p:grpSpPr>
          <a:xfrm>
            <a:off x="11425717" y="1798803"/>
            <a:ext cx="853750" cy="1300642"/>
            <a:chOff x="11425717" y="1798803"/>
            <a:chExt cx="853750" cy="1300642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11425717" y="1798803"/>
              <a:ext cx="853750" cy="1057692"/>
              <a:chOff x="2847061" y="3767972"/>
              <a:chExt cx="853750" cy="1057692"/>
            </a:xfrm>
          </p:grpSpPr>
          <p:sp>
            <p:nvSpPr>
              <p:cNvPr id="32" name="אליפסה 31"/>
              <p:cNvSpPr/>
              <p:nvPr/>
            </p:nvSpPr>
            <p:spPr>
              <a:xfrm>
                <a:off x="2847061" y="3767972"/>
                <a:ext cx="853750" cy="60960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33" name="מחבר חץ ישר 32"/>
              <p:cNvCxnSpPr/>
              <p:nvPr/>
            </p:nvCxnSpPr>
            <p:spPr>
              <a:xfrm>
                <a:off x="3198372" y="4406323"/>
                <a:ext cx="0" cy="41934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1" name="TextBox 30"/>
            <p:cNvSpPr txBox="1"/>
            <p:nvPr/>
          </p:nvSpPr>
          <p:spPr>
            <a:xfrm>
              <a:off x="11431048" y="2730113"/>
              <a:ext cx="680068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/>
                <a:t>null</a:t>
              </a:r>
              <a:endParaRPr lang="he-IL" dirty="0"/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9070688" y="1547005"/>
            <a:ext cx="1796285" cy="1188896"/>
            <a:chOff x="6593430" y="1676809"/>
            <a:chExt cx="1796285" cy="1188896"/>
          </a:xfrm>
        </p:grpSpPr>
        <p:sp>
          <p:nvSpPr>
            <p:cNvPr id="35" name="אליפסה 34"/>
            <p:cNvSpPr/>
            <p:nvPr/>
          </p:nvSpPr>
          <p:spPr>
            <a:xfrm>
              <a:off x="6593430" y="1676809"/>
              <a:ext cx="1095590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6"/>
            </p:cNvCxnSpPr>
            <p:nvPr/>
          </p:nvCxnSpPr>
          <p:spPr>
            <a:xfrm>
              <a:off x="7689020" y="1942698"/>
              <a:ext cx="700695" cy="9230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7" name="מלבן 36"/>
          <p:cNvSpPr/>
          <p:nvPr/>
        </p:nvSpPr>
        <p:spPr>
          <a:xfrm>
            <a:off x="893592" y="187080"/>
            <a:ext cx="552916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lst.HasNext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}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temp =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pos.SetValue</a:t>
            </a:r>
            <a:r>
              <a:rPr lang="en-US" sz="2400" dirty="0">
                <a:solidFill>
                  <a:srgbClr val="000000"/>
                </a:solidFill>
              </a:rPr>
              <a:t>(temp);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</a:t>
            </a:r>
            <a:r>
              <a:rPr lang="en-US" sz="2400" dirty="0">
                <a:solidFill>
                  <a:srgbClr val="000000"/>
                </a:solidFill>
              </a:rPr>
              <a:t>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lst.SetValue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);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</a:p>
        </p:txBody>
      </p:sp>
      <p:sp>
        <p:nvSpPr>
          <p:cNvPr id="38" name="סוגר מסולסל שמאלי 37"/>
          <p:cNvSpPr/>
          <p:nvPr/>
        </p:nvSpPr>
        <p:spPr>
          <a:xfrm>
            <a:off x="802924" y="1942698"/>
            <a:ext cx="394505" cy="3282445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סוגר מסולסל שמאלי 38"/>
          <p:cNvSpPr/>
          <p:nvPr/>
        </p:nvSpPr>
        <p:spPr>
          <a:xfrm>
            <a:off x="261662" y="413657"/>
            <a:ext cx="586981" cy="5845629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0" name="חץ שמאלה 39"/>
          <p:cNvSpPr/>
          <p:nvPr/>
        </p:nvSpPr>
        <p:spPr>
          <a:xfrm>
            <a:off x="4060371" y="239870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חץ שמאלה 40"/>
          <p:cNvSpPr/>
          <p:nvPr/>
        </p:nvSpPr>
        <p:spPr>
          <a:xfrm>
            <a:off x="4499681" y="1034898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חץ שמאלה 41"/>
          <p:cNvSpPr/>
          <p:nvPr/>
        </p:nvSpPr>
        <p:spPr>
          <a:xfrm>
            <a:off x="4411476" y="1485106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3" name="חץ שמאלה 42"/>
          <p:cNvSpPr/>
          <p:nvPr/>
        </p:nvSpPr>
        <p:spPr>
          <a:xfrm>
            <a:off x="3685167" y="1787315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חץ שמאלה 43"/>
          <p:cNvSpPr/>
          <p:nvPr/>
        </p:nvSpPr>
        <p:spPr>
          <a:xfrm>
            <a:off x="4995369" y="2436124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5" name="חץ שמאלה 44"/>
          <p:cNvSpPr/>
          <p:nvPr/>
        </p:nvSpPr>
        <p:spPr>
          <a:xfrm>
            <a:off x="4729842" y="4677355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חץ שמאלה 45"/>
          <p:cNvSpPr/>
          <p:nvPr/>
        </p:nvSpPr>
        <p:spPr>
          <a:xfrm>
            <a:off x="4043089" y="5434191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חץ שמאלה 46"/>
          <p:cNvSpPr/>
          <p:nvPr/>
        </p:nvSpPr>
        <p:spPr>
          <a:xfrm>
            <a:off x="4060371" y="5844727"/>
            <a:ext cx="1338943" cy="22050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8" name="קבוצה 47"/>
          <p:cNvGrpSpPr/>
          <p:nvPr/>
        </p:nvGrpSpPr>
        <p:grpSpPr>
          <a:xfrm>
            <a:off x="5382032" y="3099445"/>
            <a:ext cx="1637157" cy="1135098"/>
            <a:chOff x="5382032" y="3099445"/>
            <a:chExt cx="1637157" cy="1135098"/>
          </a:xfrm>
        </p:grpSpPr>
        <p:sp>
          <p:nvSpPr>
            <p:cNvPr id="49" name="חץ שמאלה 48"/>
            <p:cNvSpPr/>
            <p:nvPr/>
          </p:nvSpPr>
          <p:spPr>
            <a:xfrm>
              <a:off x="5680246" y="3578899"/>
              <a:ext cx="1338943" cy="220509"/>
            </a:xfrm>
            <a:prstGeom prst="lef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0" name="סוגר מסולסל ימני 49"/>
            <p:cNvSpPr/>
            <p:nvPr/>
          </p:nvSpPr>
          <p:spPr>
            <a:xfrm>
              <a:off x="5382032" y="3099445"/>
              <a:ext cx="298214" cy="1135098"/>
            </a:xfrm>
            <a:prstGeom prst="rightBrac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51" name="מלבן מעוגל 50"/>
          <p:cNvSpPr/>
          <p:nvPr/>
        </p:nvSpPr>
        <p:spPr>
          <a:xfrm>
            <a:off x="9484998" y="2879963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53" name="מלבן מעוגל 52"/>
          <p:cNvSpPr/>
          <p:nvPr/>
        </p:nvSpPr>
        <p:spPr>
          <a:xfrm>
            <a:off x="10570273" y="2807002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54" name="מלבן מעוגל 53"/>
          <p:cNvSpPr/>
          <p:nvPr/>
        </p:nvSpPr>
        <p:spPr>
          <a:xfrm>
            <a:off x="8355313" y="28474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5</a:t>
            </a:r>
            <a:endParaRPr lang="he-IL" sz="2400" b="1" dirty="0"/>
          </a:p>
        </p:txBody>
      </p:sp>
      <p:grpSp>
        <p:nvGrpSpPr>
          <p:cNvPr id="55" name="קבוצה 54"/>
          <p:cNvGrpSpPr/>
          <p:nvPr/>
        </p:nvGrpSpPr>
        <p:grpSpPr>
          <a:xfrm>
            <a:off x="7960168" y="1628430"/>
            <a:ext cx="1796285" cy="1188896"/>
            <a:chOff x="6593430" y="1676809"/>
            <a:chExt cx="1796285" cy="1188896"/>
          </a:xfrm>
        </p:grpSpPr>
        <p:sp>
          <p:nvSpPr>
            <p:cNvPr id="56" name="אליפסה 55"/>
            <p:cNvSpPr/>
            <p:nvPr/>
          </p:nvSpPr>
          <p:spPr>
            <a:xfrm>
              <a:off x="6593430" y="1676809"/>
              <a:ext cx="1095590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7" name="מחבר חץ ישר 56"/>
            <p:cNvCxnSpPr>
              <a:stCxn id="56" idx="6"/>
            </p:cNvCxnSpPr>
            <p:nvPr/>
          </p:nvCxnSpPr>
          <p:spPr>
            <a:xfrm>
              <a:off x="7689020" y="1942698"/>
              <a:ext cx="700695" cy="9230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8" name="מלבן מעוגל 57"/>
          <p:cNvSpPr/>
          <p:nvPr/>
        </p:nvSpPr>
        <p:spPr>
          <a:xfrm>
            <a:off x="9525514" y="2892294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400" b="1" dirty="0"/>
              <a:t>7</a:t>
            </a:r>
            <a:endParaRPr lang="he-IL" sz="2400" b="1" dirty="0"/>
          </a:p>
        </p:txBody>
      </p:sp>
      <p:sp>
        <p:nvSpPr>
          <p:cNvPr id="59" name="מלבן מעוגל 58"/>
          <p:cNvSpPr/>
          <p:nvPr/>
        </p:nvSpPr>
        <p:spPr>
          <a:xfrm>
            <a:off x="10541388" y="282155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</p:spTree>
    <p:extLst>
      <p:ext uri="{BB962C8B-B14F-4D97-AF65-F5344CB8AC3E}">
        <p14:creationId xmlns:p14="http://schemas.microsoft.com/office/powerpoint/2010/main" val="110994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9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0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8" grpId="0" animBg="1"/>
      <p:bldP spid="40" grpId="0" animBg="1"/>
      <p:bldP spid="40" grpId="1" animBg="1"/>
      <p:bldP spid="40" grpId="2" animBg="1"/>
      <p:bldP spid="40" grpId="3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3" grpId="4" animBg="1"/>
      <p:bldP spid="43" grpId="5" animBg="1"/>
      <p:bldP spid="44" grpId="0" animBg="1"/>
      <p:bldP spid="44" grpId="1" animBg="1"/>
      <p:bldP spid="45" grpId="2" animBg="1"/>
      <p:bldP spid="45" grpId="3" animBg="1"/>
      <p:bldP spid="46" grpId="0" animBg="1"/>
      <p:bldP spid="46" grpId="1" animBg="1"/>
      <p:bldP spid="47" grpId="0" animBg="1"/>
      <p:bldP spid="47" grpId="1" animBg="1"/>
      <p:bldP spid="58" grpId="0" animBg="1"/>
      <p:bldP spid="5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402286" y="160039"/>
            <a:ext cx="4959096" cy="720000"/>
          </a:xfrm>
        </p:spPr>
        <p:txBody>
          <a:bodyPr/>
          <a:lstStyle/>
          <a:p>
            <a:r>
              <a:rPr lang="he-IL" dirty="0"/>
              <a:t>הפעולה  למיון בועות </a:t>
            </a:r>
          </a:p>
        </p:txBody>
      </p:sp>
      <p:sp>
        <p:nvSpPr>
          <p:cNvPr id="5" name="מלבן 4"/>
          <p:cNvSpPr/>
          <p:nvPr/>
        </p:nvSpPr>
        <p:spPr>
          <a:xfrm>
            <a:off x="1122192" y="328594"/>
            <a:ext cx="552916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lst.HasNext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}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temp =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pos.SetValue</a:t>
            </a:r>
            <a:r>
              <a:rPr lang="en-US" sz="2400" dirty="0">
                <a:solidFill>
                  <a:srgbClr val="000000"/>
                </a:solidFill>
              </a:rPr>
              <a:t>(temp);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</a:t>
            </a:r>
            <a:r>
              <a:rPr lang="en-US" sz="2400" dirty="0">
                <a:solidFill>
                  <a:srgbClr val="000000"/>
                </a:solidFill>
              </a:rPr>
              <a:t>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lst.SetValue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num</a:t>
            </a:r>
            <a:r>
              <a:rPr lang="en-US" sz="2400" dirty="0">
                <a:solidFill>
                  <a:srgbClr val="000000"/>
                </a:solidFill>
              </a:rPr>
              <a:t>);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</a:p>
        </p:txBody>
      </p:sp>
      <p:sp>
        <p:nvSpPr>
          <p:cNvPr id="6" name="מלבן 5"/>
          <p:cNvSpPr/>
          <p:nvPr/>
        </p:nvSpPr>
        <p:spPr>
          <a:xfrm>
            <a:off x="5519057" y="1000036"/>
            <a:ext cx="6596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BubbleSort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num,temp</a:t>
            </a:r>
            <a:r>
              <a:rPr lang="en-US" sz="2400" dirty="0">
                <a:solidFill>
                  <a:srgbClr val="000000"/>
                </a:solidFill>
              </a:rPr>
              <a:t>;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739876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6686" y="155448"/>
            <a:ext cx="2509810" cy="720000"/>
          </a:xfrm>
        </p:spPr>
        <p:txBody>
          <a:bodyPr/>
          <a:lstStyle/>
          <a:p>
            <a:r>
              <a:rPr lang="he-IL" dirty="0"/>
              <a:t>מיון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73" y="865864"/>
            <a:ext cx="11161453" cy="4244127"/>
          </a:xfrm>
        </p:spPr>
        <p:txBody>
          <a:bodyPr/>
          <a:lstStyle/>
          <a:p>
            <a:r>
              <a:rPr lang="he-IL" dirty="0"/>
              <a:t>מה יקרה אם השרשרת למיון היא מטיפוס </a:t>
            </a:r>
            <a:r>
              <a:rPr lang="en-US" dirty="0"/>
              <a:t>string </a:t>
            </a:r>
            <a:r>
              <a:rPr lang="he-IL" dirty="0"/>
              <a:t> ?</a:t>
            </a:r>
          </a:p>
          <a:p>
            <a:pPr marL="0" indent="0">
              <a:buNone/>
            </a:pPr>
            <a:r>
              <a:rPr lang="he-IL" dirty="0"/>
              <a:t>למדנו בשיעור 2 , בפעולת השוואת מחרוזות - </a:t>
            </a:r>
          </a:p>
          <a:p>
            <a:pPr marL="0" indent="0">
              <a:buNone/>
            </a:pPr>
            <a:r>
              <a:rPr lang="he-IL" dirty="0"/>
              <a:t>הפעולה </a:t>
            </a:r>
            <a:r>
              <a:rPr lang="en-US" dirty="0"/>
              <a:t> </a:t>
            </a:r>
            <a:r>
              <a:rPr lang="en-US" b="1" dirty="0" err="1"/>
              <a:t>CompareTo</a:t>
            </a:r>
            <a:r>
              <a:rPr lang="en-US" dirty="0"/>
              <a:t> </a:t>
            </a:r>
            <a:r>
              <a:rPr lang="he-IL" dirty="0"/>
              <a:t> מחזירה : 0 אם המחרוזות זהות</a:t>
            </a:r>
          </a:p>
          <a:p>
            <a:pPr marL="0" indent="0">
              <a:buNone/>
            </a:pPr>
            <a:r>
              <a:rPr lang="he-IL" dirty="0"/>
              <a:t>                                                      1  אם המחרוזת המפעילה אחרי המחרוזת </a:t>
            </a:r>
            <a:r>
              <a:rPr lang="he-IL" dirty="0" err="1"/>
              <a:t>השניה</a:t>
            </a:r>
            <a:r>
              <a:rPr lang="he-IL" dirty="0"/>
              <a:t> </a:t>
            </a:r>
          </a:p>
          <a:p>
            <a:pPr marL="0" indent="0">
              <a:buNone/>
            </a:pPr>
            <a:r>
              <a:rPr lang="he-IL" dirty="0"/>
              <a:t>                                                    -1 אם המחרוזת המפעילה לפני המחרוזת </a:t>
            </a:r>
            <a:r>
              <a:rPr lang="he-IL" dirty="0" err="1"/>
              <a:t>השניה</a:t>
            </a:r>
            <a:r>
              <a:rPr lang="he-IL" dirty="0"/>
              <a:t> </a:t>
            </a:r>
          </a:p>
          <a:p>
            <a:endParaRPr lang="he-IL" dirty="0"/>
          </a:p>
          <a:p>
            <a:r>
              <a:rPr lang="he-IL" dirty="0">
                <a:solidFill>
                  <a:srgbClr val="000000"/>
                </a:solidFill>
              </a:rPr>
              <a:t>במקום לכתוב  כך : 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if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 err="1">
                <a:solidFill>
                  <a:srgbClr val="000000"/>
                </a:solidFill>
              </a:rPr>
              <a:t>num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dirty="0" err="1">
                <a:solidFill>
                  <a:srgbClr val="000000"/>
                </a:solidFill>
              </a:rPr>
              <a:t>pos.GetValue</a:t>
            </a:r>
            <a:r>
              <a:rPr lang="en-US" dirty="0">
                <a:solidFill>
                  <a:srgbClr val="000000"/>
                </a:solidFill>
              </a:rPr>
              <a:t>())</a:t>
            </a:r>
            <a:endParaRPr lang="he-IL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en-US" dirty="0"/>
              <a:t>   if( </a:t>
            </a:r>
            <a:r>
              <a:rPr lang="en-US" dirty="0" err="1"/>
              <a:t>str.ComperTo</a:t>
            </a:r>
            <a:r>
              <a:rPr lang="en-US" dirty="0"/>
              <a:t>(</a:t>
            </a:r>
            <a:r>
              <a:rPr lang="en-US" dirty="0" err="1"/>
              <a:t>pos.GetValue</a:t>
            </a:r>
            <a:r>
              <a:rPr lang="en-US" dirty="0"/>
              <a:t>()  &gt;0 )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75757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748183" y="1000479"/>
            <a:ext cx="11161453" cy="3244842"/>
          </a:xfrm>
        </p:spPr>
        <p:txBody>
          <a:bodyPr>
            <a:normAutofit/>
          </a:bodyPr>
          <a:lstStyle/>
          <a:p>
            <a:r>
              <a:rPr lang="he-IL" b="1" dirty="0">
                <a:latin typeface="Times New Roman" panose="02020603050405020304" pitchFamily="18" charset="0"/>
                <a:cs typeface="+mn-cs"/>
              </a:rPr>
              <a:t>מיון הכנסה – הוא מיון בו בכל שלב מוכנס איבר אחד לשרשרת ממוינת, ונשמר המיון </a:t>
            </a:r>
          </a:p>
          <a:p>
            <a:r>
              <a:rPr lang="he-IL" b="1" u="sng" dirty="0">
                <a:latin typeface="Times New Roman" panose="02020603050405020304" pitchFamily="18" charset="0"/>
                <a:cs typeface="+mn-cs"/>
              </a:rPr>
              <a:t>שלב א</a:t>
            </a:r>
            <a:r>
              <a:rPr lang="he-IL" b="1" dirty="0">
                <a:latin typeface="Times New Roman" panose="02020603050405020304" pitchFamily="18" charset="0"/>
                <a:cs typeface="+mn-cs"/>
              </a:rPr>
              <a:t>- הוספת מספר לרשימה </a:t>
            </a:r>
            <a:r>
              <a:rPr lang="he-IL" b="1" dirty="0" err="1">
                <a:latin typeface="Times New Roman" panose="02020603050405020304" pitchFamily="18" charset="0"/>
                <a:cs typeface="+mn-cs"/>
              </a:rPr>
              <a:t>ממויינת</a:t>
            </a:r>
            <a:endParaRPr lang="he-IL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הרעיון :</a:t>
            </a: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      1. חיפוש החוליה שאחריה  יש  להוסיף </a:t>
            </a:r>
          </a:p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      2. הוספת החוליה החדשה.   </a:t>
            </a:r>
            <a:r>
              <a:rPr lang="he-IL" b="1" spc="-150" dirty="0">
                <a:latin typeface="Times New Roman" panose="02020603050405020304" pitchFamily="18" charset="0"/>
                <a:cs typeface="+mn-cs"/>
              </a:rPr>
              <a:t>                                        </a:t>
            </a:r>
          </a:p>
          <a:p>
            <a:endParaRPr lang="he-IL" b="1" spc="-150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מיון שרשרת חוליות – מיון הכנסה 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553113" y="3635646"/>
            <a:ext cx="5291003" cy="531778"/>
            <a:chOff x="1751401" y="5040579"/>
            <a:chExt cx="5184916" cy="531778"/>
          </a:xfrm>
        </p:grpSpPr>
        <p:sp>
          <p:nvSpPr>
            <p:cNvPr id="6" name="אליפסה 5"/>
            <p:cNvSpPr/>
            <p:nvPr/>
          </p:nvSpPr>
          <p:spPr>
            <a:xfrm>
              <a:off x="1751401" y="5040579"/>
              <a:ext cx="815251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cxnSp>
          <p:nvCxnSpPr>
            <p:cNvPr id="10" name="מחבר חץ ישר 9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8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>
              <a:stCxn id="6" idx="6"/>
            </p:cNvCxnSpPr>
            <p:nvPr/>
          </p:nvCxnSpPr>
          <p:spPr>
            <a:xfrm flipV="1">
              <a:off x="2566652" y="5296536"/>
              <a:ext cx="425835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מלבן מעוגל 13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sp>
        <p:nvSpPr>
          <p:cNvPr id="15" name="מלבן 14"/>
          <p:cNvSpPr/>
          <p:nvPr/>
        </p:nvSpPr>
        <p:spPr>
          <a:xfrm>
            <a:off x="931508" y="1893069"/>
            <a:ext cx="491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b="1" dirty="0">
                <a:latin typeface="Times New Roman" panose="02020603050405020304" pitchFamily="18" charset="0"/>
              </a:rPr>
              <a:t>AddToSortChain( </a:t>
            </a:r>
            <a:r>
              <a:rPr lang="en-US" sz="3200" b="1" dirty="0" err="1">
                <a:latin typeface="Times New Roman" panose="02020603050405020304" pitchFamily="18" charset="0"/>
              </a:rPr>
              <a:t>lst</a:t>
            </a:r>
            <a:r>
              <a:rPr lang="en-US" sz="3200" b="1" dirty="0">
                <a:latin typeface="Times New Roman" panose="02020603050405020304" pitchFamily="18" charset="0"/>
              </a:rPr>
              <a:t>, 6)</a:t>
            </a:r>
            <a:endParaRPr lang="he-IL" sz="3200" b="1" dirty="0">
              <a:latin typeface="Times New Roman" panose="02020603050405020304" pitchFamily="18" charset="0"/>
            </a:endParaRPr>
          </a:p>
        </p:txBody>
      </p:sp>
      <p:grpSp>
        <p:nvGrpSpPr>
          <p:cNvPr id="20" name="קבוצה 19"/>
          <p:cNvGrpSpPr/>
          <p:nvPr/>
        </p:nvGrpSpPr>
        <p:grpSpPr>
          <a:xfrm>
            <a:off x="2706097" y="2743812"/>
            <a:ext cx="853750" cy="1057692"/>
            <a:chOff x="2847061" y="3767972"/>
            <a:chExt cx="853750" cy="1057692"/>
          </a:xfrm>
        </p:grpSpPr>
        <p:sp>
          <p:nvSpPr>
            <p:cNvPr id="16" name="אליפסה 15"/>
            <p:cNvSpPr/>
            <p:nvPr/>
          </p:nvSpPr>
          <p:spPr>
            <a:xfrm>
              <a:off x="2847061" y="3767972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8" name="מחבר חץ ישר 17"/>
            <p:cNvCxnSpPr/>
            <p:nvPr/>
          </p:nvCxnSpPr>
          <p:spPr>
            <a:xfrm>
              <a:off x="3198372" y="4406323"/>
              <a:ext cx="0" cy="41934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קבוצה 31"/>
          <p:cNvGrpSpPr/>
          <p:nvPr/>
        </p:nvGrpSpPr>
        <p:grpSpPr>
          <a:xfrm>
            <a:off x="634228" y="4986353"/>
            <a:ext cx="6396095" cy="531778"/>
            <a:chOff x="634228" y="4986353"/>
            <a:chExt cx="6396095" cy="531778"/>
          </a:xfrm>
        </p:grpSpPr>
        <p:grpSp>
          <p:nvGrpSpPr>
            <p:cNvPr id="17" name="קבוצה 16"/>
            <p:cNvGrpSpPr/>
            <p:nvPr/>
          </p:nvGrpSpPr>
          <p:grpSpPr>
            <a:xfrm>
              <a:off x="634228" y="4986353"/>
              <a:ext cx="5291003" cy="531778"/>
              <a:chOff x="634228" y="4986353"/>
              <a:chExt cx="5291003" cy="531778"/>
            </a:xfrm>
          </p:grpSpPr>
          <p:sp>
            <p:nvSpPr>
              <p:cNvPr id="21" name="אליפסה 20"/>
              <p:cNvSpPr/>
              <p:nvPr/>
            </p:nvSpPr>
            <p:spPr>
              <a:xfrm>
                <a:off x="634228" y="4986353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מלבן מעוגל 21"/>
              <p:cNvSpPr/>
              <p:nvPr/>
            </p:nvSpPr>
            <p:spPr>
              <a:xfrm>
                <a:off x="1875900" y="509355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sp>
            <p:nvSpPr>
              <p:cNvPr id="23" name="מלבן מעוגל 22"/>
              <p:cNvSpPr/>
              <p:nvPr/>
            </p:nvSpPr>
            <p:spPr>
              <a:xfrm>
                <a:off x="2891375" y="51391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24" name="מלבן מעוגל 23"/>
              <p:cNvSpPr/>
              <p:nvPr/>
            </p:nvSpPr>
            <p:spPr>
              <a:xfrm>
                <a:off x="4124787" y="513396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cxnSp>
            <p:nvCxnSpPr>
              <p:cNvPr id="25" name="מחבר חץ ישר 24"/>
              <p:cNvCxnSpPr/>
              <p:nvPr/>
            </p:nvCxnSpPr>
            <p:spPr>
              <a:xfrm>
                <a:off x="2530829" y="5286103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6" name="מחבר חץ ישר 25"/>
              <p:cNvCxnSpPr>
                <a:stCxn id="23" idx="3"/>
              </p:cNvCxnSpPr>
              <p:nvPr/>
            </p:nvCxnSpPr>
            <p:spPr>
              <a:xfrm>
                <a:off x="3586727" y="5320394"/>
                <a:ext cx="574437" cy="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7" name="מחבר חץ ישר 26"/>
              <p:cNvCxnSpPr>
                <a:stCxn id="21" idx="6"/>
              </p:cNvCxnSpPr>
              <p:nvPr/>
            </p:nvCxnSpPr>
            <p:spPr>
              <a:xfrm flipV="1">
                <a:off x="1466160" y="5242310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8" name="מחבר חץ ישר 27"/>
              <p:cNvCxnSpPr/>
              <p:nvPr/>
            </p:nvCxnSpPr>
            <p:spPr>
              <a:xfrm>
                <a:off x="4831374" y="527034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9" name="מלבן מעוגל 28"/>
              <p:cNvSpPr/>
              <p:nvPr/>
            </p:nvSpPr>
            <p:spPr>
              <a:xfrm>
                <a:off x="5229879" y="5104843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7</a:t>
                </a:r>
                <a:endParaRPr lang="he-IL" sz="2000" b="1" dirty="0"/>
              </a:p>
            </p:txBody>
          </p:sp>
        </p:grpSp>
        <p:cxnSp>
          <p:nvCxnSpPr>
            <p:cNvPr id="30" name="מחבר חץ ישר 29"/>
            <p:cNvCxnSpPr/>
            <p:nvPr/>
          </p:nvCxnSpPr>
          <p:spPr>
            <a:xfrm>
              <a:off x="5936466" y="5253776"/>
              <a:ext cx="446547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1" name="מלבן מעוגל 30"/>
            <p:cNvSpPr/>
            <p:nvPr/>
          </p:nvSpPr>
          <p:spPr>
            <a:xfrm>
              <a:off x="6334971" y="5088276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89751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416561" y="998859"/>
            <a:ext cx="11260166" cy="2629700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800" b="1" dirty="0">
                <a:latin typeface="Times New Roman" panose="02020603050405020304" pitchFamily="18" charset="0"/>
                <a:cs typeface="+mn-cs"/>
              </a:rPr>
              <a:t>public static Node&lt;int&gt; </a:t>
            </a:r>
            <a:r>
              <a:rPr lang="en-US" sz="2800" b="1" dirty="0">
                <a:latin typeface="Times New Roman" panose="02020603050405020304" pitchFamily="18" charset="0"/>
              </a:rPr>
              <a:t>AddToSortChain</a:t>
            </a:r>
            <a:r>
              <a:rPr lang="en-US" sz="2800" b="1" dirty="0">
                <a:latin typeface="Times New Roman" panose="02020603050405020304" pitchFamily="18" charset="0"/>
                <a:cs typeface="+mn-cs"/>
              </a:rPr>
              <a:t>(Node&lt;</a:t>
            </a:r>
            <a:r>
              <a:rPr lang="en-US" sz="2800" b="1" dirty="0" err="1">
                <a:latin typeface="Times New Roman" panose="02020603050405020304" pitchFamily="18" charset="0"/>
                <a:cs typeface="+mn-cs"/>
              </a:rPr>
              <a:t>int</a:t>
            </a:r>
            <a:r>
              <a:rPr lang="en-US" sz="2800" b="1" dirty="0">
                <a:latin typeface="Times New Roman" panose="02020603050405020304" pitchFamily="18" charset="0"/>
                <a:cs typeface="+mn-cs"/>
              </a:rPr>
              <a:t>&gt; lst,int num)</a:t>
            </a:r>
            <a:endParaRPr lang="he-IL" sz="2800" b="1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dirty="0">
                <a:latin typeface="Times New Roman" panose="02020603050405020304" pitchFamily="18" charset="0"/>
                <a:cs typeface="+mn-cs"/>
              </a:rPr>
              <a:t> </a:t>
            </a: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cs typeface="+mn-cs"/>
              </a:rPr>
              <a:t>הנחה:    השרשרת ריקה או </a:t>
            </a:r>
            <a:r>
              <a:rPr lang="he-IL" b="1" dirty="0" err="1">
                <a:solidFill>
                  <a:srgbClr val="C00000"/>
                </a:solidFill>
                <a:latin typeface="Times New Roman" panose="02020603050405020304" pitchFamily="18" charset="0"/>
                <a:cs typeface="+mn-cs"/>
              </a:rPr>
              <a:t>ממויינת</a:t>
            </a: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cs typeface="+mn-cs"/>
              </a:rPr>
              <a:t> </a:t>
            </a: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he-IL" dirty="0">
                <a:latin typeface="Times New Roman" panose="02020603050405020304" pitchFamily="18" charset="0"/>
                <a:cs typeface="+mn-cs"/>
              </a:rPr>
              <a:t>שלבים באלגוריתם : </a:t>
            </a:r>
          </a:p>
          <a:p>
            <a:pPr marL="457200" indent="-457200">
              <a:buAutoNum type="arabicPeriod"/>
            </a:pPr>
            <a:r>
              <a:rPr lang="he-IL" dirty="0">
                <a:latin typeface="Times New Roman" panose="02020603050405020304" pitchFamily="18" charset="0"/>
                <a:cs typeface="+mn-cs"/>
              </a:rPr>
              <a:t> אם השרשרת ריקה    - החזר חוליה חדשה.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endParaRPr lang="he-IL" dirty="0">
              <a:latin typeface="Times New Roman" panose="02020603050405020304" pitchFamily="18" charset="0"/>
              <a:cs typeface="+mn-cs"/>
            </a:endParaRPr>
          </a:p>
          <a:p>
            <a:pPr marL="457200" indent="-457200">
              <a:buAutoNum type="arabicPeriod"/>
            </a:pPr>
            <a:endParaRPr lang="he-IL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1024128" y="155448"/>
            <a:ext cx="10394986" cy="720000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הוספה לרשימה </a:t>
            </a:r>
            <a:r>
              <a:rPr lang="he-IL" dirty="0" err="1">
                <a:latin typeface="Times New Roman" panose="02020603050405020304" pitchFamily="18" charset="0"/>
                <a:cs typeface="+mj-cs"/>
              </a:rPr>
              <a:t>ממויינת</a:t>
            </a:r>
            <a:r>
              <a:rPr lang="he-IL" dirty="0">
                <a:latin typeface="Times New Roman" panose="02020603050405020304" pitchFamily="18" charset="0"/>
                <a:cs typeface="+mj-cs"/>
              </a:rPr>
              <a:t>- </a:t>
            </a:r>
            <a:r>
              <a:rPr lang="en-US" dirty="0">
                <a:latin typeface="Times New Roman" panose="02020603050405020304" pitchFamily="18" charset="0"/>
              </a:rPr>
              <a:t>AddToSortChain</a:t>
            </a:r>
            <a:endParaRPr lang="he-IL" dirty="0"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38935" y="2515008"/>
            <a:ext cx="5669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</a:t>
            </a:r>
            <a:r>
              <a:rPr 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he-IL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שרשרת ריקה</a:t>
            </a:r>
            <a:endParaRPr lang="he-IL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542307" y="3756236"/>
            <a:ext cx="6573520" cy="88632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400" b="1" dirty="0"/>
              <a:t> Node&lt;</a:t>
            </a:r>
            <a:r>
              <a:rPr lang="en-US" sz="2400" b="1" dirty="0" err="1"/>
              <a:t>int</a:t>
            </a:r>
            <a:r>
              <a:rPr lang="en-US" sz="2400" b="1" dirty="0"/>
              <a:t>&gt; </a:t>
            </a:r>
            <a:r>
              <a:rPr lang="en-US" sz="2400" b="1" dirty="0" err="1"/>
              <a:t>lst</a:t>
            </a:r>
            <a:r>
              <a:rPr lang="en-US" sz="2400" b="1" dirty="0"/>
              <a:t> = null;</a:t>
            </a:r>
          </a:p>
          <a:p>
            <a:pPr algn="l" rtl="0"/>
            <a:r>
              <a:rPr lang="en-US" sz="2400" b="1" dirty="0" err="1"/>
              <a:t>lst</a:t>
            </a:r>
            <a:r>
              <a:rPr lang="en-US" sz="2400" b="1" dirty="0"/>
              <a:t> =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b="1" dirty="0"/>
              <a:t>(</a:t>
            </a:r>
            <a:r>
              <a:rPr lang="en-US" sz="2400" b="1" dirty="0" err="1"/>
              <a:t>lst</a:t>
            </a:r>
            <a:r>
              <a:rPr lang="en-US" sz="2400" b="1" dirty="0"/>
              <a:t>, 8);</a:t>
            </a:r>
            <a:endParaRPr lang="he-IL" sz="2400" b="1" dirty="0"/>
          </a:p>
        </p:txBody>
      </p:sp>
      <p:grpSp>
        <p:nvGrpSpPr>
          <p:cNvPr id="12" name="קבוצה 11"/>
          <p:cNvGrpSpPr/>
          <p:nvPr/>
        </p:nvGrpSpPr>
        <p:grpSpPr>
          <a:xfrm>
            <a:off x="2526468" y="5847459"/>
            <a:ext cx="1997951" cy="531778"/>
            <a:chOff x="1620365" y="4900622"/>
            <a:chExt cx="1997951" cy="531778"/>
          </a:xfrm>
        </p:grpSpPr>
        <p:sp>
          <p:nvSpPr>
            <p:cNvPr id="9" name="אליפסה 8"/>
            <p:cNvSpPr/>
            <p:nvPr/>
          </p:nvSpPr>
          <p:spPr>
            <a:xfrm>
              <a:off x="1620365" y="4900622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2922964" y="500782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1" name="מחבר חץ ישר 10"/>
            <p:cNvCxnSpPr>
              <a:stCxn id="9" idx="6"/>
            </p:cNvCxnSpPr>
            <p:nvPr/>
          </p:nvCxnSpPr>
          <p:spPr>
            <a:xfrm flipV="1">
              <a:off x="2452297" y="5156579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9" name="קבוצה 18"/>
          <p:cNvGrpSpPr/>
          <p:nvPr/>
        </p:nvGrpSpPr>
        <p:grpSpPr>
          <a:xfrm>
            <a:off x="876181" y="4908450"/>
            <a:ext cx="1731567" cy="616030"/>
            <a:chOff x="998101" y="4936933"/>
            <a:chExt cx="1731567" cy="616030"/>
          </a:xfrm>
        </p:grpSpPr>
        <p:cxnSp>
          <p:nvCxnSpPr>
            <p:cNvPr id="16" name="מחבר חץ ישר 15"/>
            <p:cNvCxnSpPr>
              <a:stCxn id="14" idx="6"/>
            </p:cNvCxnSpPr>
            <p:nvPr/>
          </p:nvCxnSpPr>
          <p:spPr>
            <a:xfrm flipV="1">
              <a:off x="1830033" y="5192890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8" name="קבוצה 17"/>
            <p:cNvGrpSpPr/>
            <p:nvPr/>
          </p:nvGrpSpPr>
          <p:grpSpPr>
            <a:xfrm>
              <a:off x="998101" y="4936933"/>
              <a:ext cx="1731567" cy="616030"/>
              <a:chOff x="1031953" y="4890690"/>
              <a:chExt cx="1731567" cy="616030"/>
            </a:xfrm>
          </p:grpSpPr>
          <p:sp>
            <p:nvSpPr>
              <p:cNvPr id="14" name="אליפסה 13"/>
              <p:cNvSpPr/>
              <p:nvPr/>
            </p:nvSpPr>
            <p:spPr>
              <a:xfrm>
                <a:off x="1031953" y="4890690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מלבן 16"/>
              <p:cNvSpPr/>
              <p:nvPr/>
            </p:nvSpPr>
            <p:spPr>
              <a:xfrm>
                <a:off x="2298433" y="4890690"/>
                <a:ext cx="465087" cy="61603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//</a:t>
                </a:r>
                <a:endParaRPr lang="he-IL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798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</a:rPr>
              <a:t>AddToSortChain</a:t>
            </a:r>
            <a:r>
              <a:rPr lang="he-IL" i="1" dirty="0">
                <a:latin typeface="Times New Roman" panose="02020603050405020304" pitchFamily="18" charset="0"/>
                <a:cs typeface="+mj-cs"/>
              </a:rPr>
              <a:t> -המשך</a:t>
            </a:r>
            <a:endParaRPr lang="he-IL" dirty="0">
              <a:cs typeface="+mj-cs"/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35" y="1225105"/>
            <a:ext cx="11187130" cy="1469263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762000" y="2972816"/>
            <a:ext cx="6573520" cy="92862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400" b="1" dirty="0" err="1"/>
              <a:t>lst</a:t>
            </a:r>
            <a:r>
              <a:rPr lang="en-US" sz="2400" b="1" dirty="0"/>
              <a:t> =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b="1" dirty="0"/>
              <a:t>(</a:t>
            </a:r>
            <a:r>
              <a:rPr lang="en-US" sz="2400" b="1" dirty="0" err="1"/>
              <a:t>lst</a:t>
            </a:r>
            <a:r>
              <a:rPr lang="en-US" sz="2400" b="1" dirty="0"/>
              <a:t>, 5);</a:t>
            </a:r>
            <a:endParaRPr lang="he-IL" sz="2400" b="1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90040" y="4094182"/>
            <a:ext cx="1997951" cy="531778"/>
            <a:chOff x="1620365" y="4900622"/>
            <a:chExt cx="1997951" cy="531778"/>
          </a:xfrm>
        </p:grpSpPr>
        <p:sp>
          <p:nvSpPr>
            <p:cNvPr id="7" name="אליפסה 6"/>
            <p:cNvSpPr/>
            <p:nvPr/>
          </p:nvSpPr>
          <p:spPr>
            <a:xfrm>
              <a:off x="1620365" y="4900622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2922964" y="500782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>
              <a:stCxn id="7" idx="6"/>
            </p:cNvCxnSpPr>
            <p:nvPr/>
          </p:nvCxnSpPr>
          <p:spPr>
            <a:xfrm flipV="1">
              <a:off x="2452297" y="5156579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קבוצה 14"/>
          <p:cNvGrpSpPr/>
          <p:nvPr/>
        </p:nvGrpSpPr>
        <p:grpSpPr>
          <a:xfrm>
            <a:off x="1596466" y="5420142"/>
            <a:ext cx="3013426" cy="531778"/>
            <a:chOff x="3878266" y="5094524"/>
            <a:chExt cx="3013426" cy="531778"/>
          </a:xfrm>
        </p:grpSpPr>
        <p:sp>
          <p:nvSpPr>
            <p:cNvPr id="10" name="אליפסה 9"/>
            <p:cNvSpPr/>
            <p:nvPr/>
          </p:nvSpPr>
          <p:spPr>
            <a:xfrm>
              <a:off x="3878266" y="5094524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מלבן מעוגל 10"/>
            <p:cNvSpPr/>
            <p:nvPr/>
          </p:nvSpPr>
          <p:spPr>
            <a:xfrm>
              <a:off x="5180865" y="5201727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12" name="מלבן מעוגל 11"/>
            <p:cNvSpPr/>
            <p:nvPr/>
          </p:nvSpPr>
          <p:spPr>
            <a:xfrm>
              <a:off x="6196340" y="5231054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3" name="מחבר חץ ישר 12"/>
            <p:cNvCxnSpPr/>
            <p:nvPr/>
          </p:nvCxnSpPr>
          <p:spPr>
            <a:xfrm>
              <a:off x="5835794" y="5394274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>
              <a:stCxn id="10" idx="6"/>
            </p:cNvCxnSpPr>
            <p:nvPr/>
          </p:nvCxnSpPr>
          <p:spPr>
            <a:xfrm flipV="1">
              <a:off x="4710198" y="5350481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086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- </a:t>
            </a:r>
            <a:r>
              <a:rPr lang="en-US" dirty="0">
                <a:latin typeface="Times New Roman" panose="02020603050405020304" pitchFamily="18" charset="0"/>
              </a:rPr>
              <a:t>AddToSortChain</a:t>
            </a:r>
            <a:r>
              <a:rPr lang="he-IL" i="1" dirty="0">
                <a:latin typeface="Times New Roman" panose="02020603050405020304" pitchFamily="18" charset="0"/>
                <a:cs typeface="+mj-cs"/>
              </a:rPr>
              <a:t> המשך</a:t>
            </a:r>
            <a:endParaRPr lang="he-IL" dirty="0">
              <a:cs typeface="+mj-cs"/>
            </a:endParaRPr>
          </a:p>
        </p:txBody>
      </p:sp>
      <p:sp>
        <p:nvSpPr>
          <p:cNvPr id="4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425440" y="998859"/>
            <a:ext cx="6251286" cy="7791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e-IL" dirty="0">
                <a:latin typeface="Times New Roman" panose="02020603050405020304" pitchFamily="18" charset="0"/>
                <a:cs typeface="+mn-cs"/>
              </a:rPr>
              <a:t>3. חפש מקום להכנסה – חוליה שאחריה יש להוסיף </a:t>
            </a:r>
          </a:p>
        </p:txBody>
      </p:sp>
      <p:sp>
        <p:nvSpPr>
          <p:cNvPr id="5" name="מלבן 4"/>
          <p:cNvSpPr/>
          <p:nvPr/>
        </p:nvSpPr>
        <p:spPr>
          <a:xfrm>
            <a:off x="833120" y="890830"/>
            <a:ext cx="8829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rtl="0"/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pos.HasNext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&amp;&amp;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GetValue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algn="just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189116" y="2485021"/>
            <a:ext cx="6156960" cy="59641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400" b="1" dirty="0" err="1"/>
              <a:t>lst</a:t>
            </a:r>
            <a:r>
              <a:rPr lang="en-US" sz="2400" b="1" dirty="0"/>
              <a:t> =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b="1" dirty="0"/>
              <a:t>(</a:t>
            </a:r>
            <a:r>
              <a:rPr lang="en-US" sz="2400" b="1" dirty="0" err="1"/>
              <a:t>lst</a:t>
            </a:r>
            <a:r>
              <a:rPr lang="en-US" sz="2400" b="1" dirty="0"/>
              <a:t>, 12);</a:t>
            </a:r>
            <a:endParaRPr lang="he-IL" sz="2400" b="1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254170" y="4309526"/>
            <a:ext cx="3013426" cy="531778"/>
            <a:chOff x="3878266" y="5094524"/>
            <a:chExt cx="3013426" cy="531778"/>
          </a:xfrm>
        </p:grpSpPr>
        <p:sp>
          <p:nvSpPr>
            <p:cNvPr id="8" name="אליפסה 7"/>
            <p:cNvSpPr/>
            <p:nvPr/>
          </p:nvSpPr>
          <p:spPr>
            <a:xfrm>
              <a:off x="3878266" y="5094524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5180865" y="5201727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6196340" y="5231054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1" name="מחבר חץ ישר 10"/>
            <p:cNvCxnSpPr/>
            <p:nvPr/>
          </p:nvCxnSpPr>
          <p:spPr>
            <a:xfrm>
              <a:off x="5835794" y="5394274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>
              <a:stCxn id="8" idx="6"/>
            </p:cNvCxnSpPr>
            <p:nvPr/>
          </p:nvCxnSpPr>
          <p:spPr>
            <a:xfrm flipV="1">
              <a:off x="4710198" y="5350481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8" name="קבוצה 17"/>
          <p:cNvGrpSpPr/>
          <p:nvPr/>
        </p:nvGrpSpPr>
        <p:grpSpPr>
          <a:xfrm>
            <a:off x="1402298" y="3415201"/>
            <a:ext cx="853750" cy="1016390"/>
            <a:chOff x="5595392" y="3819770"/>
            <a:chExt cx="853750" cy="1016390"/>
          </a:xfrm>
        </p:grpSpPr>
        <p:sp>
          <p:nvSpPr>
            <p:cNvPr id="13" name="אליפסה 12"/>
            <p:cNvSpPr/>
            <p:nvPr/>
          </p:nvSpPr>
          <p:spPr>
            <a:xfrm>
              <a:off x="5595392" y="3819770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4" name="מחבר חץ ישר 13"/>
            <p:cNvCxnSpPr>
              <a:stCxn id="13" idx="4"/>
            </p:cNvCxnSpPr>
            <p:nvPr/>
          </p:nvCxnSpPr>
          <p:spPr>
            <a:xfrm>
              <a:off x="6022267" y="4429370"/>
              <a:ext cx="2613" cy="40679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מלבן 18"/>
          <p:cNvSpPr/>
          <p:nvPr/>
        </p:nvSpPr>
        <p:spPr>
          <a:xfrm>
            <a:off x="762000" y="1675660"/>
            <a:ext cx="8006080" cy="41743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4409440" y="4367156"/>
            <a:ext cx="37185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</a:rPr>
              <a:t>4</a:t>
            </a:r>
            <a:r>
              <a:rPr lang="he-IL" sz="2400" dirty="0">
                <a:latin typeface="Times New Roman" panose="02020603050405020304" pitchFamily="18" charset="0"/>
              </a:rPr>
              <a:t>. הוספת החוליה החדשה </a:t>
            </a:r>
          </a:p>
        </p:txBody>
      </p:sp>
      <p:sp>
        <p:nvSpPr>
          <p:cNvPr id="21" name="מלבן 20"/>
          <p:cNvSpPr/>
          <p:nvPr/>
        </p:nvSpPr>
        <p:spPr>
          <a:xfrm>
            <a:off x="-86848" y="4938428"/>
            <a:ext cx="67088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pos.SetNext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())) ;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קבוצה 21"/>
          <p:cNvGrpSpPr/>
          <p:nvPr/>
        </p:nvGrpSpPr>
        <p:grpSpPr>
          <a:xfrm>
            <a:off x="498123" y="5837367"/>
            <a:ext cx="4135134" cy="531778"/>
            <a:chOff x="608162" y="4666942"/>
            <a:chExt cx="4135134" cy="531778"/>
          </a:xfrm>
        </p:grpSpPr>
        <p:sp>
          <p:nvSpPr>
            <p:cNvPr id="23" name="אליפסה 22"/>
            <p:cNvSpPr/>
            <p:nvPr/>
          </p:nvSpPr>
          <p:spPr>
            <a:xfrm>
              <a:off x="608162" y="4666942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מלבן מעוגל 23"/>
            <p:cNvSpPr/>
            <p:nvPr/>
          </p:nvSpPr>
          <p:spPr>
            <a:xfrm>
              <a:off x="1910761" y="477414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25" name="מלבן מעוגל 24"/>
            <p:cNvSpPr/>
            <p:nvPr/>
          </p:nvSpPr>
          <p:spPr>
            <a:xfrm>
              <a:off x="2926236" y="480347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6" name="מחבר חץ ישר 25"/>
            <p:cNvCxnSpPr/>
            <p:nvPr/>
          </p:nvCxnSpPr>
          <p:spPr>
            <a:xfrm>
              <a:off x="2565690" y="4966692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מחבר חץ ישר 26"/>
            <p:cNvCxnSpPr>
              <a:stCxn id="25" idx="3"/>
            </p:cNvCxnSpPr>
            <p:nvPr/>
          </p:nvCxnSpPr>
          <p:spPr>
            <a:xfrm>
              <a:off x="3621588" y="4984732"/>
              <a:ext cx="462732" cy="1804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מחבר חץ ישר 27"/>
            <p:cNvCxnSpPr>
              <a:stCxn id="23" idx="6"/>
            </p:cNvCxnSpPr>
            <p:nvPr/>
          </p:nvCxnSpPr>
          <p:spPr>
            <a:xfrm flipV="1">
              <a:off x="1440094" y="4922899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מלבן מעוגל 28"/>
            <p:cNvSpPr/>
            <p:nvPr/>
          </p:nvSpPr>
          <p:spPr>
            <a:xfrm>
              <a:off x="4047944" y="481249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sp>
        <p:nvSpPr>
          <p:cNvPr id="30" name="הסבר אליפטי 29"/>
          <p:cNvSpPr/>
          <p:nvPr/>
        </p:nvSpPr>
        <p:spPr>
          <a:xfrm>
            <a:off x="7310292" y="2204962"/>
            <a:ext cx="3315375" cy="2052587"/>
          </a:xfrm>
          <a:prstGeom prst="wedgeEllipseCallout">
            <a:avLst>
              <a:gd name="adj1" fmla="val -59273"/>
              <a:gd name="adj2" fmla="val -5391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400" dirty="0"/>
              <a:t>תנאי כפול: בדיקת סיום השרשרת </a:t>
            </a:r>
            <a:r>
              <a:rPr lang="he-I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ורק</a:t>
            </a:r>
            <a:r>
              <a:rPr lang="he-IL" sz="2400" dirty="0"/>
              <a:t> אח"כ בדיקת הערכים </a:t>
            </a:r>
          </a:p>
        </p:txBody>
      </p:sp>
    </p:spTree>
    <p:extLst>
      <p:ext uri="{BB962C8B-B14F-4D97-AF65-F5344CB8AC3E}">
        <p14:creationId xmlns:p14="http://schemas.microsoft.com/office/powerpoint/2010/main" val="362558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77556E-17 -7.40741E-7 L 0.08919 -0.001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53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9" grpId="0" animBg="1"/>
      <p:bldP spid="20" grpId="0"/>
      <p:bldP spid="21" grpId="0"/>
      <p:bldP spid="30" grpId="0" animBg="1"/>
      <p:bldP spid="30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+mj-cs"/>
              </a:rPr>
              <a:t>- </a:t>
            </a:r>
            <a:r>
              <a:rPr lang="en-US" i="1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dirty="0">
                <a:latin typeface="Times New Roman" panose="02020603050405020304" pitchFamily="18" charset="0"/>
              </a:rPr>
              <a:t>AddToSortChain</a:t>
            </a:r>
            <a:r>
              <a:rPr lang="he-IL" i="1" dirty="0">
                <a:latin typeface="Times New Roman" panose="02020603050405020304" pitchFamily="18" charset="0"/>
                <a:cs typeface="+mj-cs"/>
              </a:rPr>
              <a:t> הפעולה</a:t>
            </a:r>
            <a:endParaRPr lang="he-IL" dirty="0">
              <a:cs typeface="+mj-cs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132080" y="978907"/>
            <a:ext cx="91033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lst,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he-IL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שרשרת ריקה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אם</a:t>
            </a:r>
            <a:endParaRPr lang="he-IL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(num &lt;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lst.GetValue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                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he-IL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הכנסה החוליה ראשונה</a:t>
            </a:r>
            <a:endParaRPr lang="he-IL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Node&lt;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pos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        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חיפוש מקום//</a:t>
            </a:r>
            <a:endParaRPr lang="en-US" sz="24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pos.HasNext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&amp;&amp; num 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GetValue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pos.SetNext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&gt;(num,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())) ;</a:t>
            </a:r>
          </a:p>
          <a:p>
            <a:pPr algn="l" rtl="0">
              <a:tabLst>
                <a:tab pos="457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	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                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he-IL" sz="24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הוספה והחזרת השרשרת</a:t>
            </a:r>
            <a:endParaRPr lang="en-US" sz="2400" b="1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{  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he-I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הסבר אליפטי 4"/>
          <p:cNvSpPr/>
          <p:nvPr/>
        </p:nvSpPr>
        <p:spPr>
          <a:xfrm>
            <a:off x="8109131" y="633454"/>
            <a:ext cx="4257040" cy="4206240"/>
          </a:xfrm>
          <a:prstGeom prst="wedgeEllipseCallout">
            <a:avLst>
              <a:gd name="adj1" fmla="val -49783"/>
              <a:gd name="adj2" fmla="val 803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he-IL" sz="2200" b="1" dirty="0">
                <a:latin typeface="Times New Roman" panose="02020603050405020304" pitchFamily="18" charset="0"/>
              </a:rPr>
              <a:t>מהי סיבוכיות זמן הריצה של פעולת ההכנסה ? </a:t>
            </a:r>
          </a:p>
          <a:p>
            <a:pPr algn="ctr"/>
            <a:r>
              <a:rPr lang="he-IL" sz="2200" b="1" dirty="0">
                <a:latin typeface="Times New Roman" panose="02020603050405020304" pitchFamily="18" charset="0"/>
              </a:rPr>
              <a:t>לולאת החיפוש תעבור במקרה הגרוע על כל השרשרת לכן התלות באורך הקלט </a:t>
            </a:r>
            <a:r>
              <a:rPr lang="en-US" sz="2200" b="1" dirty="0">
                <a:latin typeface="Times New Roman" panose="02020603050405020304" pitchFamily="18" charset="0"/>
              </a:rPr>
              <a:t>O(n)</a:t>
            </a:r>
            <a:r>
              <a:rPr lang="he-IL" sz="2200" b="1" dirty="0">
                <a:latin typeface="Times New Roman" panose="02020603050405020304" pitchFamily="18" charset="0"/>
              </a:rPr>
              <a:t> כאשר </a:t>
            </a:r>
            <a:r>
              <a:rPr lang="en-US" sz="2200" b="1" dirty="0">
                <a:latin typeface="Times New Roman" panose="02020603050405020304" pitchFamily="18" charset="0"/>
              </a:rPr>
              <a:t> n</a:t>
            </a:r>
            <a:r>
              <a:rPr lang="he-IL" sz="2200" b="1" dirty="0">
                <a:latin typeface="Times New Roman" panose="02020603050405020304" pitchFamily="18" charset="0"/>
              </a:rPr>
              <a:t> הוא מספר החוליות בשרשרת </a:t>
            </a:r>
          </a:p>
        </p:txBody>
      </p:sp>
    </p:spTree>
    <p:extLst>
      <p:ext uri="{BB962C8B-B14F-4D97-AF65-F5344CB8AC3E}">
        <p14:creationId xmlns:p14="http://schemas.microsoft.com/office/powerpoint/2010/main" val="243404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7162800" y="817705"/>
            <a:ext cx="4211947" cy="3588129"/>
          </a:xfrm>
        </p:spPr>
        <p:txBody>
          <a:bodyPr/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חלק א</a:t>
            </a:r>
          </a:p>
          <a:p>
            <a:r>
              <a:rPr lang="he-IL" dirty="0">
                <a:sym typeface="Varela Round"/>
              </a:rPr>
              <a:t>טיפוסי נתונים בחוליה</a:t>
            </a:r>
          </a:p>
          <a:p>
            <a:r>
              <a:rPr lang="he-IL" dirty="0">
                <a:sym typeface="Varela Round"/>
              </a:rPr>
              <a:t>שרשרת חוליות של </a:t>
            </a:r>
            <a:r>
              <a:rPr lang="en-US" dirty="0">
                <a:sym typeface="Varela Round"/>
              </a:rPr>
              <a:t>Point</a:t>
            </a:r>
            <a:endParaRPr lang="he-IL" dirty="0">
              <a:sym typeface="Varela Round"/>
            </a:endParaRPr>
          </a:p>
          <a:p>
            <a:r>
              <a:rPr lang="he-IL" dirty="0">
                <a:sym typeface="Varela Round"/>
              </a:rPr>
              <a:t> שרשרת חוליות של </a:t>
            </a:r>
            <a:r>
              <a:rPr lang="en-US" dirty="0">
                <a:sym typeface="Varela Round"/>
              </a:rPr>
              <a:t>Circle</a:t>
            </a:r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מציין מיקום טקסט 2"/>
          <p:cNvSpPr txBox="1">
            <a:spLocks/>
          </p:cNvSpPr>
          <p:nvPr/>
        </p:nvSpPr>
        <p:spPr>
          <a:xfrm>
            <a:off x="1132114" y="956339"/>
            <a:ext cx="5213433" cy="358812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dirty="0">
                <a:sym typeface="Varela Round"/>
              </a:rPr>
              <a:t>חלק ב</a:t>
            </a:r>
          </a:p>
          <a:p>
            <a:r>
              <a:rPr lang="he-IL" dirty="0">
                <a:sym typeface="Varela Round"/>
              </a:rPr>
              <a:t>מיון שרשרת חוליות – מיון בועות </a:t>
            </a:r>
          </a:p>
          <a:p>
            <a:r>
              <a:rPr lang="he-IL" dirty="0">
                <a:sym typeface="Varela Round"/>
              </a:rPr>
              <a:t>מיון הכנסה</a:t>
            </a:r>
          </a:p>
          <a:p>
            <a:endParaRPr lang="he-I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+mj-cs"/>
              </a:rPr>
              <a:t>- </a:t>
            </a:r>
            <a:r>
              <a:rPr lang="en-US" i="1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en-US" dirty="0">
                <a:latin typeface="Times New Roman" panose="02020603050405020304" pitchFamily="18" charset="0"/>
              </a:rPr>
              <a:t>AddToSortChain</a:t>
            </a:r>
            <a:r>
              <a:rPr lang="he-IL" i="1" dirty="0">
                <a:latin typeface="Times New Roman" panose="02020603050405020304" pitchFamily="18" charset="0"/>
                <a:cs typeface="+mj-cs"/>
              </a:rPr>
              <a:t> המשך</a:t>
            </a:r>
            <a:endParaRPr lang="he-IL" dirty="0">
              <a:cs typeface="+mj-cs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67179" y="1067222"/>
            <a:ext cx="4829924" cy="59641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400" b="1" dirty="0" err="1"/>
              <a:t>lst</a:t>
            </a:r>
            <a:r>
              <a:rPr lang="en-US" sz="2400" b="1" dirty="0"/>
              <a:t> =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b="1" dirty="0"/>
              <a:t>(</a:t>
            </a:r>
            <a:r>
              <a:rPr lang="en-US" sz="2400" b="1" dirty="0" err="1"/>
              <a:t>lst</a:t>
            </a:r>
            <a:r>
              <a:rPr lang="en-US" sz="2400" b="1" dirty="0"/>
              <a:t>, 9);</a:t>
            </a:r>
            <a:endParaRPr lang="he-IL" sz="2400" b="1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1489579" y="3078574"/>
            <a:ext cx="853750" cy="1016390"/>
            <a:chOff x="5595392" y="3819770"/>
            <a:chExt cx="853750" cy="1016390"/>
          </a:xfrm>
        </p:grpSpPr>
        <p:sp>
          <p:nvSpPr>
            <p:cNvPr id="10" name="אליפסה 9"/>
            <p:cNvSpPr/>
            <p:nvPr/>
          </p:nvSpPr>
          <p:spPr>
            <a:xfrm>
              <a:off x="5595392" y="3819770"/>
              <a:ext cx="853750" cy="6096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1" name="מחבר חץ ישר 10"/>
            <p:cNvCxnSpPr>
              <a:stCxn id="10" idx="4"/>
            </p:cNvCxnSpPr>
            <p:nvPr/>
          </p:nvCxnSpPr>
          <p:spPr>
            <a:xfrm>
              <a:off x="6022267" y="4429370"/>
              <a:ext cx="2613" cy="40679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קבוצה 11"/>
          <p:cNvGrpSpPr/>
          <p:nvPr/>
        </p:nvGrpSpPr>
        <p:grpSpPr>
          <a:xfrm>
            <a:off x="241637" y="4204325"/>
            <a:ext cx="4135134" cy="531778"/>
            <a:chOff x="608162" y="4666942"/>
            <a:chExt cx="4135134" cy="531778"/>
          </a:xfrm>
        </p:grpSpPr>
        <p:sp>
          <p:nvSpPr>
            <p:cNvPr id="13" name="אליפסה 12"/>
            <p:cNvSpPr/>
            <p:nvPr/>
          </p:nvSpPr>
          <p:spPr>
            <a:xfrm>
              <a:off x="608162" y="4666942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910761" y="477414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15" name="מלבן מעוגל 14"/>
            <p:cNvSpPr/>
            <p:nvPr/>
          </p:nvSpPr>
          <p:spPr>
            <a:xfrm>
              <a:off x="2926236" y="480347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6" name="מחבר חץ ישר 15"/>
            <p:cNvCxnSpPr/>
            <p:nvPr/>
          </p:nvCxnSpPr>
          <p:spPr>
            <a:xfrm>
              <a:off x="2565690" y="4966692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>
              <a:stCxn id="15" idx="3"/>
            </p:cNvCxnSpPr>
            <p:nvPr/>
          </p:nvCxnSpPr>
          <p:spPr>
            <a:xfrm>
              <a:off x="3621588" y="4984732"/>
              <a:ext cx="462732" cy="1804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>
              <a:stCxn id="13" idx="6"/>
            </p:cNvCxnSpPr>
            <p:nvPr/>
          </p:nvCxnSpPr>
          <p:spPr>
            <a:xfrm flipV="1">
              <a:off x="1440094" y="4922899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9" name="מלבן מעוגל 18"/>
            <p:cNvSpPr/>
            <p:nvPr/>
          </p:nvSpPr>
          <p:spPr>
            <a:xfrm>
              <a:off x="4047944" y="481249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sp>
        <p:nvSpPr>
          <p:cNvPr id="20" name="מלבן 19"/>
          <p:cNvSpPr/>
          <p:nvPr/>
        </p:nvSpPr>
        <p:spPr>
          <a:xfrm>
            <a:off x="5115514" y="1009387"/>
            <a:ext cx="715268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b="1" dirty="0">
                <a:latin typeface="Times New Roman" panose="02020603050405020304" pitchFamily="18" charset="0"/>
              </a:rPr>
              <a:t>AddToSortChain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lst,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</a:t>
            </a:r>
            <a:r>
              <a:rPr lang="en-US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he-IL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שרשרת ריקה</a:t>
            </a:r>
            <a:r>
              <a:rPr lang="en-US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אם</a:t>
            </a:r>
            <a:endParaRPr lang="he-IL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lst.GetValue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      </a:t>
            </a:r>
            <a:r>
              <a:rPr lang="en-US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he-IL" sz="2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אם הוספה כחוליה הראשונה </a:t>
            </a:r>
            <a:endParaRPr lang="en-US" sz="2000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pos.HasNext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&amp;&amp;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GetValue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pos.SetNext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())) 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                                      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{  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endParaRPr lang="he-I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חץ ימינה 20"/>
          <p:cNvSpPr/>
          <p:nvPr/>
        </p:nvSpPr>
        <p:spPr>
          <a:xfrm>
            <a:off x="4897103" y="1663636"/>
            <a:ext cx="609617" cy="26416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חץ ימינה 21"/>
          <p:cNvSpPr/>
          <p:nvPr/>
        </p:nvSpPr>
        <p:spPr>
          <a:xfrm>
            <a:off x="4897102" y="2260050"/>
            <a:ext cx="609617" cy="26416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חץ ימינה 22"/>
          <p:cNvSpPr/>
          <p:nvPr/>
        </p:nvSpPr>
        <p:spPr>
          <a:xfrm>
            <a:off x="4894061" y="2889464"/>
            <a:ext cx="609617" cy="26416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 ימינה 23"/>
          <p:cNvSpPr/>
          <p:nvPr/>
        </p:nvSpPr>
        <p:spPr>
          <a:xfrm>
            <a:off x="4935195" y="3233336"/>
            <a:ext cx="609617" cy="26416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חץ ימינה 24"/>
          <p:cNvSpPr/>
          <p:nvPr/>
        </p:nvSpPr>
        <p:spPr>
          <a:xfrm>
            <a:off x="4848362" y="3841368"/>
            <a:ext cx="609617" cy="26416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6" name="קבוצה 25"/>
          <p:cNvGrpSpPr/>
          <p:nvPr/>
        </p:nvGrpSpPr>
        <p:grpSpPr>
          <a:xfrm>
            <a:off x="241637" y="4178207"/>
            <a:ext cx="5208800" cy="531778"/>
            <a:chOff x="608162" y="4666942"/>
            <a:chExt cx="5208800" cy="531778"/>
          </a:xfrm>
        </p:grpSpPr>
        <p:grpSp>
          <p:nvGrpSpPr>
            <p:cNvPr id="27" name="קבוצה 26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30" name="אליפסה 29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מלבן מעוגל 30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32" name="מלבן מעוגל 31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33" name="מחבר חץ ישר 32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4" name="מחבר חץ ישר 33"/>
              <p:cNvCxnSpPr>
                <a:stCxn id="32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מחבר חץ ישר 34"/>
              <p:cNvCxnSpPr>
                <a:stCxn id="30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6" name="מלבן מעוגל 35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28" name="מחבר חץ ישר 27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9" name="מלבן מעוגל 28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4728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0.08867 0.0189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8044544" y="1012707"/>
            <a:ext cx="3719268" cy="1338608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פעולה המקבלת שרשרת חוליות ומחזירה שרשרת </a:t>
            </a:r>
            <a:r>
              <a:rPr lang="he-IL" dirty="0" err="1"/>
              <a:t>ממויינת</a:t>
            </a:r>
            <a:r>
              <a:rPr lang="he-IL" dirty="0"/>
              <a:t>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מיון הכנסה -</a:t>
            </a:r>
            <a:r>
              <a:rPr lang="en-US" dirty="0"/>
              <a:t>InsertionSort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185058" y="827482"/>
            <a:ext cx="92746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InsertionSort(Node&lt;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sortC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sortC</a:t>
            </a:r>
            <a:r>
              <a:rPr lang="en-US" sz="2400" dirty="0">
                <a:solidFill>
                  <a:srgbClr val="000000"/>
                </a:solidFill>
              </a:rPr>
              <a:t> = AddToSortChain(</a:t>
            </a:r>
            <a:r>
              <a:rPr lang="en-US" sz="2400" dirty="0" err="1">
                <a:solidFill>
                  <a:srgbClr val="000000"/>
                </a:solidFill>
              </a:rPr>
              <a:t>sortC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sortC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  <a:endParaRPr lang="he-IL" sz="2400" dirty="0"/>
          </a:p>
        </p:txBody>
      </p:sp>
      <p:sp>
        <p:nvSpPr>
          <p:cNvPr id="5" name="מלבן מעוגל 4"/>
          <p:cNvSpPr/>
          <p:nvPr/>
        </p:nvSpPr>
        <p:spPr>
          <a:xfrm>
            <a:off x="513493" y="4650032"/>
            <a:ext cx="4829924" cy="59641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 err="1"/>
              <a:t>lst</a:t>
            </a:r>
            <a:r>
              <a:rPr lang="en-US" sz="2800" b="1" dirty="0"/>
              <a:t> = </a:t>
            </a:r>
            <a:r>
              <a:rPr lang="en-US" sz="2800" b="1" dirty="0">
                <a:solidFill>
                  <a:schemeClr val="bg1"/>
                </a:solidFill>
              </a:rPr>
              <a:t>InsertionSort </a:t>
            </a:r>
            <a:r>
              <a:rPr lang="en-US" sz="2800" b="1" dirty="0"/>
              <a:t>(</a:t>
            </a:r>
            <a:r>
              <a:rPr lang="en-US" sz="2800" b="1" dirty="0" err="1"/>
              <a:t>lst</a:t>
            </a:r>
            <a:r>
              <a:rPr lang="en-US" sz="2800" b="1" dirty="0"/>
              <a:t>);</a:t>
            </a:r>
            <a:endParaRPr lang="he-IL" sz="2800" b="1" dirty="0"/>
          </a:p>
        </p:txBody>
      </p:sp>
      <p:sp>
        <p:nvSpPr>
          <p:cNvPr id="6" name="חץ שמאלה 5"/>
          <p:cNvSpPr/>
          <p:nvPr/>
        </p:nvSpPr>
        <p:spPr>
          <a:xfrm>
            <a:off x="4822372" y="1367892"/>
            <a:ext cx="3363685" cy="859972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/>
              <a:t>שרשרת חדשה</a:t>
            </a:r>
          </a:p>
        </p:txBody>
      </p:sp>
      <p:sp>
        <p:nvSpPr>
          <p:cNvPr id="7" name="חץ שמאלה 6"/>
          <p:cNvSpPr/>
          <p:nvPr/>
        </p:nvSpPr>
        <p:spPr>
          <a:xfrm>
            <a:off x="7964699" y="2492916"/>
            <a:ext cx="3799113" cy="859972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/>
              <a:t>הוספת ערכים לשרשרת </a:t>
            </a:r>
            <a:r>
              <a:rPr lang="he-IL" b="1" dirty="0" err="1"/>
              <a:t>ממויינת</a:t>
            </a:r>
            <a:r>
              <a:rPr lang="he-IL" b="1" dirty="0"/>
              <a:t>  </a:t>
            </a:r>
          </a:p>
        </p:txBody>
      </p:sp>
      <p:sp>
        <p:nvSpPr>
          <p:cNvPr id="8" name="חץ שמאלה 7"/>
          <p:cNvSpPr/>
          <p:nvPr/>
        </p:nvSpPr>
        <p:spPr>
          <a:xfrm>
            <a:off x="3603174" y="3494489"/>
            <a:ext cx="4441370" cy="859972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b="1" dirty="0"/>
              <a:t>החזרת שרשרת </a:t>
            </a:r>
            <a:r>
              <a:rPr lang="he-IL" b="1" dirty="0" err="1"/>
              <a:t>ממויינת</a:t>
            </a:r>
            <a:r>
              <a:rPr lang="he-IL" b="1" dirty="0"/>
              <a:t> </a:t>
            </a:r>
          </a:p>
        </p:txBody>
      </p:sp>
      <p:grpSp>
        <p:nvGrpSpPr>
          <p:cNvPr id="9" name="קבוצה 8"/>
          <p:cNvGrpSpPr/>
          <p:nvPr/>
        </p:nvGrpSpPr>
        <p:grpSpPr>
          <a:xfrm>
            <a:off x="351401" y="5416755"/>
            <a:ext cx="5472458" cy="570125"/>
            <a:chOff x="344504" y="4604887"/>
            <a:chExt cx="5472458" cy="570125"/>
          </a:xfrm>
        </p:grpSpPr>
        <p:grpSp>
          <p:nvGrpSpPr>
            <p:cNvPr id="10" name="קבוצה 9"/>
            <p:cNvGrpSpPr/>
            <p:nvPr/>
          </p:nvGrpSpPr>
          <p:grpSpPr>
            <a:xfrm>
              <a:off x="344504" y="4604887"/>
              <a:ext cx="4398792" cy="570125"/>
              <a:chOff x="344504" y="4604887"/>
              <a:chExt cx="4398792" cy="570125"/>
            </a:xfrm>
          </p:grpSpPr>
          <p:sp>
            <p:nvSpPr>
              <p:cNvPr id="13" name="אליפסה 12"/>
              <p:cNvSpPr/>
              <p:nvPr/>
            </p:nvSpPr>
            <p:spPr>
              <a:xfrm>
                <a:off x="344504" y="4604887"/>
                <a:ext cx="1095590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מלבן מעוגל 13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12</a:t>
                </a:r>
                <a:endParaRPr lang="he-IL" sz="2000" b="1" dirty="0"/>
              </a:p>
            </p:txBody>
          </p:sp>
          <p:sp>
            <p:nvSpPr>
              <p:cNvPr id="15" name="מלבן מעוגל 14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16" name="מחבר חץ ישר 15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מחבר חץ ישר 16"/>
              <p:cNvCxnSpPr>
                <a:stCxn id="15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מחבר חץ ישר 17"/>
              <p:cNvCxnSpPr>
                <a:stCxn id="13" idx="6"/>
              </p:cNvCxnSpPr>
              <p:nvPr/>
            </p:nvCxnSpPr>
            <p:spPr>
              <a:xfrm flipV="1">
                <a:off x="1440094" y="486084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9" name="מלבן מעוגל 18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</p:grpSp>
        <p:cxnSp>
          <p:nvCxnSpPr>
            <p:cNvPr id="11" name="מחבר חץ ישר 10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2" name="מלבן מעוגל 11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351401" y="6108903"/>
            <a:ext cx="5472458" cy="570125"/>
            <a:chOff x="344504" y="4604887"/>
            <a:chExt cx="5472458" cy="570125"/>
          </a:xfrm>
        </p:grpSpPr>
        <p:grpSp>
          <p:nvGrpSpPr>
            <p:cNvPr id="21" name="קבוצה 20"/>
            <p:cNvGrpSpPr/>
            <p:nvPr/>
          </p:nvGrpSpPr>
          <p:grpSpPr>
            <a:xfrm>
              <a:off x="344504" y="4604887"/>
              <a:ext cx="4398792" cy="570125"/>
              <a:chOff x="344504" y="4604887"/>
              <a:chExt cx="4398792" cy="570125"/>
            </a:xfrm>
          </p:grpSpPr>
          <p:sp>
            <p:nvSpPr>
              <p:cNvPr id="24" name="אליפסה 23"/>
              <p:cNvSpPr/>
              <p:nvPr/>
            </p:nvSpPr>
            <p:spPr>
              <a:xfrm>
                <a:off x="344504" y="4604887"/>
                <a:ext cx="1095590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25" name="מלבן מעוגל 24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26" name="מלבן מעוגל 25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27" name="מחבר חץ ישר 26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8" name="מחבר חץ ישר 27"/>
              <p:cNvCxnSpPr>
                <a:stCxn id="26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9" name="מחבר חץ ישר 28"/>
              <p:cNvCxnSpPr>
                <a:stCxn id="24" idx="6"/>
              </p:cNvCxnSpPr>
              <p:nvPr/>
            </p:nvCxnSpPr>
            <p:spPr>
              <a:xfrm flipV="1">
                <a:off x="1440094" y="486084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0" name="מלבן מעוגל 29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22" name="מחבר חץ ישר 21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מלבן מעוגל 22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8519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344504" y="922530"/>
            <a:ext cx="11161453" cy="10688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b="1" dirty="0">
                <a:latin typeface="Times New Roman" panose="02020603050405020304" pitchFamily="18" charset="0"/>
                <a:cs typeface="+mn-cs"/>
              </a:rPr>
              <a:t>שרשרת אחת-</a:t>
            </a:r>
            <a:r>
              <a:rPr lang="en-US" b="1" dirty="0" err="1">
                <a:latin typeface="Times New Roman" panose="02020603050405020304" pitchFamily="18" charset="0"/>
                <a:cs typeface="+mn-cs"/>
              </a:rPr>
              <a:t>lst</a:t>
            </a:r>
            <a:r>
              <a:rPr lang="en-US" b="1" dirty="0">
                <a:latin typeface="Times New Roman" panose="02020603050405020304" pitchFamily="18" charset="0"/>
                <a:cs typeface="+mn-cs"/>
              </a:rPr>
              <a:t> </a:t>
            </a:r>
            <a:r>
              <a:rPr lang="he-IL" b="1" dirty="0">
                <a:latin typeface="Times New Roman" panose="02020603050405020304" pitchFamily="18" charset="0"/>
                <a:cs typeface="+mn-cs"/>
              </a:rPr>
              <a:t>  אליה  נוסיף את הערכים מהשרשרת </a:t>
            </a:r>
            <a:r>
              <a:rPr lang="he-IL" b="1" dirty="0" err="1">
                <a:latin typeface="Times New Roman" panose="02020603050405020304" pitchFamily="18" charset="0"/>
                <a:cs typeface="+mn-cs"/>
              </a:rPr>
              <a:t>השניה</a:t>
            </a:r>
            <a:r>
              <a:rPr lang="he-IL" b="1" dirty="0">
                <a:latin typeface="Times New Roman" panose="02020603050405020304" pitchFamily="18" charset="0"/>
                <a:cs typeface="+mn-cs"/>
              </a:rPr>
              <a:t> עם </a:t>
            </a:r>
            <a:r>
              <a:rPr lang="en-US" b="1" dirty="0">
                <a:latin typeface="Times New Roman" panose="02020603050405020304" pitchFamily="18" charset="0"/>
              </a:rPr>
              <a:t>AddToSortChain</a:t>
            </a:r>
            <a:endParaRPr lang="he-IL" b="1" dirty="0">
              <a:latin typeface="Times New Roman" panose="02020603050405020304" pitchFamily="18" charset="0"/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מיון הכנסה -</a:t>
            </a:r>
            <a:r>
              <a:rPr lang="en-US" dirty="0"/>
              <a:t>- InsertionSort</a:t>
            </a:r>
            <a:r>
              <a:rPr lang="he-IL" dirty="0"/>
              <a:t>מיזוג</a:t>
            </a:r>
          </a:p>
        </p:txBody>
      </p:sp>
      <p:grpSp>
        <p:nvGrpSpPr>
          <p:cNvPr id="33" name="קבוצה 32"/>
          <p:cNvGrpSpPr/>
          <p:nvPr/>
        </p:nvGrpSpPr>
        <p:grpSpPr>
          <a:xfrm>
            <a:off x="352320" y="5455102"/>
            <a:ext cx="5472458" cy="570125"/>
            <a:chOff x="344504" y="4604887"/>
            <a:chExt cx="5472458" cy="570125"/>
          </a:xfrm>
        </p:grpSpPr>
        <p:grpSp>
          <p:nvGrpSpPr>
            <p:cNvPr id="30" name="קבוצה 29"/>
            <p:cNvGrpSpPr/>
            <p:nvPr/>
          </p:nvGrpSpPr>
          <p:grpSpPr>
            <a:xfrm>
              <a:off x="344504" y="4604887"/>
              <a:ext cx="4398792" cy="570125"/>
              <a:chOff x="344504" y="4604887"/>
              <a:chExt cx="4398792" cy="570125"/>
            </a:xfrm>
          </p:grpSpPr>
          <p:sp>
            <p:nvSpPr>
              <p:cNvPr id="5" name="אליפסה 4"/>
              <p:cNvSpPr/>
              <p:nvPr/>
            </p:nvSpPr>
            <p:spPr>
              <a:xfrm>
                <a:off x="344504" y="4604887"/>
                <a:ext cx="1095590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lst2</a:t>
                </a:r>
              </a:p>
            </p:txBody>
          </p:sp>
          <p:sp>
            <p:nvSpPr>
              <p:cNvPr id="6" name="מלבן מעוגל 5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7" name="מלבן מעוגל 6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8" name="מחבר חץ ישר 7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מחבר חץ ישר 8"/>
              <p:cNvCxnSpPr>
                <a:stCxn id="7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" name="מחבר חץ ישר 9"/>
              <p:cNvCxnSpPr>
                <a:stCxn id="5" idx="6"/>
              </p:cNvCxnSpPr>
              <p:nvPr/>
            </p:nvCxnSpPr>
            <p:spPr>
              <a:xfrm flipV="1">
                <a:off x="1440094" y="486084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8" name="מלבן מעוגל 27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31" name="מחבר חץ ישר 30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מלבן מעוגל 31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346900" y="4785414"/>
            <a:ext cx="6324395" cy="531778"/>
            <a:chOff x="470942" y="4693524"/>
            <a:chExt cx="6324395" cy="531778"/>
          </a:xfrm>
        </p:grpSpPr>
        <p:grpSp>
          <p:nvGrpSpPr>
            <p:cNvPr id="11" name="קבוצה 10"/>
            <p:cNvGrpSpPr/>
            <p:nvPr/>
          </p:nvGrpSpPr>
          <p:grpSpPr>
            <a:xfrm>
              <a:off x="1985485" y="4766866"/>
              <a:ext cx="4809852" cy="441281"/>
              <a:chOff x="4614787" y="3598663"/>
              <a:chExt cx="4809852" cy="441281"/>
            </a:xfrm>
          </p:grpSpPr>
          <p:grpSp>
            <p:nvGrpSpPr>
              <p:cNvPr id="12" name="קבוצה 11"/>
              <p:cNvGrpSpPr/>
              <p:nvPr/>
            </p:nvGrpSpPr>
            <p:grpSpPr>
              <a:xfrm>
                <a:off x="4614787" y="3598663"/>
                <a:ext cx="4809852" cy="441281"/>
                <a:chOff x="4514687" y="3993682"/>
                <a:chExt cx="4809852" cy="441281"/>
              </a:xfrm>
            </p:grpSpPr>
            <p:grpSp>
              <p:nvGrpSpPr>
                <p:cNvPr id="16" name="קבוצה 15"/>
                <p:cNvGrpSpPr/>
                <p:nvPr/>
              </p:nvGrpSpPr>
              <p:grpSpPr>
                <a:xfrm>
                  <a:off x="4514687" y="4025480"/>
                  <a:ext cx="1788781" cy="409483"/>
                  <a:chOff x="5171973" y="5188193"/>
                  <a:chExt cx="1752915" cy="409483"/>
                </a:xfrm>
              </p:grpSpPr>
              <p:sp>
                <p:nvSpPr>
                  <p:cNvPr id="25" name="מלבן מעוגל 24"/>
                  <p:cNvSpPr/>
                  <p:nvPr/>
                </p:nvSpPr>
                <p:spPr>
                  <a:xfrm>
                    <a:off x="5171973" y="5188193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2</a:t>
                    </a:r>
                    <a:endParaRPr lang="he-IL" sz="2000" b="1" dirty="0"/>
                  </a:p>
                </p:txBody>
              </p:sp>
              <p:cxnSp>
                <p:nvCxnSpPr>
                  <p:cNvPr id="26" name="מחבר חץ ישר 25"/>
                  <p:cNvCxnSpPr/>
                  <p:nvPr/>
                </p:nvCxnSpPr>
                <p:spPr>
                  <a:xfrm>
                    <a:off x="5864392" y="5324569"/>
                    <a:ext cx="437594" cy="33800"/>
                  </a:xfrm>
                  <a:prstGeom prst="straightConnector1">
                    <a:avLst/>
                  </a:prstGeom>
                  <a:ln>
                    <a:headEnd type="none" w="med" len="med"/>
                    <a:tailEnd type="arrow" w="med" len="med"/>
                  </a:ln>
                </p:spPr>
                <p:style>
                  <a:lnRef idx="2">
                    <a:schemeClr val="accent2"/>
                  </a:lnRef>
                  <a:fillRef idx="0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7" name="מלבן מעוגל 26"/>
                  <p:cNvSpPr/>
                  <p:nvPr/>
                </p:nvSpPr>
                <p:spPr>
                  <a:xfrm>
                    <a:off x="6243478" y="5235156"/>
                    <a:ext cx="681410" cy="3625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sz="2000" b="1" dirty="0"/>
                      <a:t>7</a:t>
                    </a:r>
                    <a:endParaRPr lang="he-IL" sz="2000" b="1" dirty="0"/>
                  </a:p>
                </p:txBody>
              </p:sp>
            </p:grpSp>
            <p:sp>
              <p:nvSpPr>
                <p:cNvPr id="17" name="מלבן מעוגל 16"/>
                <p:cNvSpPr/>
                <p:nvPr/>
              </p:nvSpPr>
              <p:spPr>
                <a:xfrm>
                  <a:off x="6654763" y="3993682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10</a:t>
                  </a:r>
                  <a:endParaRPr lang="he-IL" sz="2000" b="1" dirty="0"/>
                </a:p>
              </p:txBody>
            </p:sp>
            <p:sp>
              <p:nvSpPr>
                <p:cNvPr id="18" name="מלבן מעוגל 17"/>
                <p:cNvSpPr/>
                <p:nvPr/>
              </p:nvSpPr>
              <p:spPr>
                <a:xfrm>
                  <a:off x="7639066" y="4035030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15</a:t>
                  </a:r>
                  <a:endParaRPr lang="he-IL" sz="2000" b="1" dirty="0"/>
                </a:p>
              </p:txBody>
            </p:sp>
            <p:cxnSp>
              <p:nvCxnSpPr>
                <p:cNvPr id="20" name="מחבר חץ ישר 19"/>
                <p:cNvCxnSpPr/>
                <p:nvPr/>
              </p:nvCxnSpPr>
              <p:spPr>
                <a:xfrm>
                  <a:off x="7309692" y="4186229"/>
                  <a:ext cx="396922" cy="36081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23" name="מלבן מעוגל 22"/>
                <p:cNvSpPr/>
                <p:nvPr/>
              </p:nvSpPr>
              <p:spPr>
                <a:xfrm>
                  <a:off x="8629187" y="4054791"/>
                  <a:ext cx="695352" cy="3625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000" b="1" dirty="0"/>
                    <a:t>20</a:t>
                  </a:r>
                  <a:endParaRPr lang="he-IL" sz="2000" b="1" dirty="0"/>
                </a:p>
              </p:txBody>
            </p:sp>
            <p:cxnSp>
              <p:nvCxnSpPr>
                <p:cNvPr id="24" name="מחבר חץ ישר 23"/>
                <p:cNvCxnSpPr/>
                <p:nvPr/>
              </p:nvCxnSpPr>
              <p:spPr>
                <a:xfrm>
                  <a:off x="6245023" y="4152429"/>
                  <a:ext cx="446547" cy="33800"/>
                </a:xfrm>
                <a:prstGeom prst="straightConnector1">
                  <a:avLst/>
                </a:prstGeom>
                <a:ln>
                  <a:headEnd type="none" w="med" len="med"/>
                  <a:tailEnd type="arrow" w="med" len="med"/>
                </a:ln>
              </p:spPr>
              <p:style>
                <a:lnRef idx="2">
                  <a:schemeClr val="accent2"/>
                </a:lnRef>
                <a:fillRef idx="0">
                  <a:schemeClr val="accent2"/>
                </a:fillRef>
                <a:effectRef idx="1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" name="מחבר חץ ישר 14"/>
              <p:cNvCxnSpPr>
                <a:endCxn id="23" idx="1"/>
              </p:cNvCxnSpPr>
              <p:nvPr/>
            </p:nvCxnSpPr>
            <p:spPr>
              <a:xfrm>
                <a:off x="8409164" y="3807232"/>
                <a:ext cx="320123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4" name="אליפסה 33"/>
            <p:cNvSpPr/>
            <p:nvPr/>
          </p:nvSpPr>
          <p:spPr>
            <a:xfrm>
              <a:off x="470942" y="4693524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5" name="מחבר חץ ישר 34"/>
            <p:cNvCxnSpPr/>
            <p:nvPr/>
          </p:nvCxnSpPr>
          <p:spPr>
            <a:xfrm flipV="1">
              <a:off x="1535161" y="4954447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מלבן 3"/>
          <p:cNvSpPr/>
          <p:nvPr/>
        </p:nvSpPr>
        <p:spPr>
          <a:xfrm>
            <a:off x="120984" y="1503545"/>
            <a:ext cx="1056944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&gt;InsertionSort(Node&lt;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lst,Node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&gt;lst2)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(lst2!=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latin typeface="Times New Roman" panose="02020603050405020304" pitchFamily="18" charset="0"/>
              </a:rPr>
              <a:t>AddToSortChain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lst2.GetValue());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lst2 = lst2.GetNext();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{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הסבר אליפטי 12"/>
          <p:cNvSpPr/>
          <p:nvPr/>
        </p:nvSpPr>
        <p:spPr>
          <a:xfrm>
            <a:off x="6323619" y="1849120"/>
            <a:ext cx="5867399" cy="2996507"/>
          </a:xfrm>
          <a:prstGeom prst="wedgeEllipseCallout">
            <a:avLst>
              <a:gd name="adj1" fmla="val -61644"/>
              <a:gd name="adj2" fmla="val -3552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200" b="1" dirty="0">
                <a:latin typeface="Times New Roman" panose="02020603050405020304" pitchFamily="18" charset="0"/>
              </a:rPr>
              <a:t>הפעולה עוברת על כל החוליות של שרשרת אחת-</a:t>
            </a:r>
            <a:r>
              <a:rPr lang="en-US" sz="2200" b="1" dirty="0">
                <a:latin typeface="Times New Roman" panose="02020603050405020304" pitchFamily="18" charset="0"/>
              </a:rPr>
              <a:t>lst2</a:t>
            </a:r>
            <a:r>
              <a:rPr lang="he-IL" sz="2200" b="1" dirty="0">
                <a:latin typeface="Times New Roman" panose="02020603050405020304" pitchFamily="18" charset="0"/>
              </a:rPr>
              <a:t> (</a:t>
            </a:r>
            <a:r>
              <a:rPr lang="en-US" sz="2200" b="1" dirty="0">
                <a:latin typeface="Times New Roman" panose="02020603050405020304" pitchFamily="18" charset="0"/>
              </a:rPr>
              <a:t>m</a:t>
            </a:r>
            <a:r>
              <a:rPr lang="he-IL" sz="2200" b="1" dirty="0">
                <a:latin typeface="Times New Roman" panose="02020603050405020304" pitchFamily="18" charset="0"/>
              </a:rPr>
              <a:t> חוליות) ,וקוראת לפעולה שהיא </a:t>
            </a:r>
            <a:r>
              <a:rPr lang="en-US" sz="2200" b="1" dirty="0">
                <a:latin typeface="Times New Roman" panose="02020603050405020304" pitchFamily="18" charset="0"/>
              </a:rPr>
              <a:t>o(n)</a:t>
            </a:r>
            <a:r>
              <a:rPr lang="he-IL" sz="2200" b="1" dirty="0">
                <a:latin typeface="Times New Roman" panose="02020603050405020304" pitchFamily="18" charset="0"/>
              </a:rPr>
              <a:t> , סיבוכיות היא </a:t>
            </a:r>
            <a:r>
              <a:rPr lang="en-US" sz="2200" b="1" dirty="0">
                <a:latin typeface="Times New Roman" panose="02020603050405020304" pitchFamily="18" charset="0"/>
              </a:rPr>
              <a:t>o(n*m)</a:t>
            </a:r>
            <a:r>
              <a:rPr lang="he-IL" sz="2200" b="1" dirty="0">
                <a:latin typeface="Times New Roman" panose="02020603050405020304" pitchFamily="18" charset="0"/>
              </a:rPr>
              <a:t> – ובמקרה הכי גרוע אורך השרשרות זהה. לכן נקבל סיבוכיות ריבועית  </a:t>
            </a:r>
            <a:r>
              <a:rPr lang="en-US" sz="2200" b="1" dirty="0">
                <a:latin typeface="Times New Roman" panose="02020603050405020304" pitchFamily="18" charset="0"/>
              </a:rPr>
              <a:t>O(n</a:t>
            </a:r>
            <a:r>
              <a:rPr lang="en-US" sz="2200" b="1" baseline="30000" dirty="0">
                <a:latin typeface="Times New Roman" panose="02020603050405020304" pitchFamily="18" charset="0"/>
              </a:rPr>
              <a:t>2</a:t>
            </a:r>
            <a:r>
              <a:rPr lang="en-US" sz="2200" b="1" dirty="0">
                <a:latin typeface="Times New Roman" panose="02020603050405020304" pitchFamily="18" charset="0"/>
              </a:rPr>
              <a:t>)</a:t>
            </a:r>
            <a:endParaRPr lang="he-IL" sz="22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64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784960"/>
              </p:ext>
            </p:extLst>
          </p:nvPr>
        </p:nvGraphicFramePr>
        <p:xfrm>
          <a:off x="163286" y="185057"/>
          <a:ext cx="12028714" cy="486710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89857">
                  <a:extLst>
                    <a:ext uri="{9D8B030D-6E8A-4147-A177-3AD203B41FA5}">
                      <a16:colId xmlns:a16="http://schemas.microsoft.com/office/drawing/2014/main" val="2990108875"/>
                    </a:ext>
                  </a:extLst>
                </a:gridCol>
                <a:gridCol w="11538857">
                  <a:extLst>
                    <a:ext uri="{9D8B030D-6E8A-4147-A177-3AD203B41FA5}">
                      <a16:colId xmlns:a16="http://schemas.microsoft.com/office/drawing/2014/main" val="3702550927"/>
                    </a:ext>
                  </a:extLst>
                </a:gridCol>
              </a:tblGrid>
              <a:tr h="298507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2400" b="1" dirty="0">
                          <a:solidFill>
                            <a:schemeClr val="bg1"/>
                          </a:solidFill>
                        </a:rPr>
                        <a:t>מיון הכנסה </a:t>
                      </a:r>
                      <a:endParaRPr lang="he-IL" sz="2400" b="1" dirty="0">
                        <a:solidFill>
                          <a:schemeClr val="bg1"/>
                        </a:solidFill>
                        <a:latin typeface="+mn-lt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468796"/>
                  </a:ext>
                </a:extLst>
              </a:tr>
              <a:tr h="1090887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9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latin typeface="+mn-lt"/>
                          <a:cs typeface="Varela Round" panose="00000500000000000000" pitchFamily="2" charset="-79"/>
                        </a:rPr>
                        <a:t>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static 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InsertionSort(Node&lt;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lst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[]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e-IL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מקבלת שרשרת </a:t>
                      </a:r>
                      <a:r>
                        <a:rPr lang="he-IL" sz="24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ממויינת</a:t>
                      </a:r>
                      <a:r>
                        <a:rPr lang="he-IL" sz="2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או ריקה ומערך מספרים ומוסיפה את המספרים לשרשרת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/>
                      <a:endParaRPr lang="he-IL" sz="2400" dirty="0">
                        <a:latin typeface="+mn-lt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9968137"/>
                  </a:ext>
                </a:extLst>
              </a:tr>
              <a:tr h="755230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static 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InsertionSort(Node&lt;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lst,Node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lst2 )</a:t>
                      </a:r>
                      <a:endParaRPr lang="he-IL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0"/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מקבלת שתי שרשרות לא </a:t>
                      </a:r>
                      <a:r>
                        <a:rPr lang="he-IL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ממויינת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ומחזירה שרשרת </a:t>
                      </a:r>
                      <a:r>
                        <a:rPr lang="he-IL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ממויינת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-מיזוג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560154"/>
                  </a:ext>
                </a:extLst>
              </a:tr>
              <a:tr h="755230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static 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InsertionSort(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[] 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arr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he-IL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/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מקבלת מערך מספרים ומחזירה</a:t>
                      </a:r>
                      <a:r>
                        <a:rPr lang="he-IL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שרשרת </a:t>
                      </a:r>
                      <a:r>
                        <a:rPr lang="he-IL" sz="24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ממויינת</a:t>
                      </a:r>
                      <a:r>
                        <a:rPr lang="he-IL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              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5378183"/>
                  </a:ext>
                </a:extLst>
              </a:tr>
              <a:tr h="755230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static Node&lt;</a:t>
                      </a:r>
                      <a:r>
                        <a:rPr lang="en-US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 InsertionSort( )</a:t>
                      </a:r>
                      <a:endParaRPr lang="he-IL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/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קליטת מספרים מהמשתמש ומחזירה שרשרת </a:t>
                      </a:r>
                      <a:r>
                        <a:rPr lang="he-IL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ממויינת</a:t>
                      </a:r>
                      <a:r>
                        <a:rPr lang="he-IL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          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0565904"/>
                  </a:ext>
                </a:extLst>
              </a:tr>
              <a:tr h="752308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/>
                      <a:endParaRPr lang="he-IL" sz="2400" dirty="0">
                        <a:latin typeface="+mn-lt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490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5141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3465580" y="2718385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 ותרגילים לחזרה.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3" name="מלבן מעוגל 12"/>
          <p:cNvSpPr/>
          <p:nvPr/>
        </p:nvSpPr>
        <p:spPr>
          <a:xfrm>
            <a:off x="3772263" y="673698"/>
            <a:ext cx="6786880" cy="170079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השיעור הבא : שרשרת חוליות-4 </a:t>
            </a:r>
          </a:p>
          <a:p>
            <a:pPr algn="ctr"/>
            <a:r>
              <a:rPr lang="he-IL" sz="2800" b="1" dirty="0"/>
              <a:t> שרשרת מעגלית, שרשרת דו כיוונית </a:t>
            </a: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54" y="1421988"/>
            <a:ext cx="2851412" cy="285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טיפוסי נתונים בחוליה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78486" y="765494"/>
            <a:ext cx="4363070" cy="4014806"/>
          </a:xfrm>
        </p:spPr>
        <p:txBody>
          <a:bodyPr>
            <a:normAutofit/>
          </a:bodyPr>
          <a:lstStyle/>
          <a:p>
            <a:r>
              <a:rPr lang="he-IL" dirty="0"/>
              <a:t>אנחנו מכירים את טיפוסי הנתונים הבסיסיים בשפה :</a:t>
            </a:r>
            <a:r>
              <a:rPr lang="en-US" dirty="0" err="1"/>
              <a:t>int</a:t>
            </a:r>
            <a:r>
              <a:rPr lang="en-US" dirty="0"/>
              <a:t>, </a:t>
            </a:r>
            <a:r>
              <a:rPr lang="en-US" dirty="0" err="1"/>
              <a:t>double,char,string</a:t>
            </a:r>
            <a:r>
              <a:rPr lang="he-IL" dirty="0"/>
              <a:t> </a:t>
            </a:r>
          </a:p>
          <a:p>
            <a:endParaRPr lang="he-IL" dirty="0"/>
          </a:p>
          <a:p>
            <a:r>
              <a:rPr lang="he-IL" dirty="0"/>
              <a:t>פעולת  </a:t>
            </a:r>
            <a:r>
              <a:rPr lang="en-US" dirty="0"/>
              <a:t>Get/Set</a:t>
            </a:r>
            <a:r>
              <a:rPr lang="he-IL" dirty="0"/>
              <a:t>    מעדכנות ומאחזרות את התוכן של המשתנה </a:t>
            </a:r>
            <a:r>
              <a:rPr lang="en-US" dirty="0"/>
              <a:t>value</a:t>
            </a:r>
            <a:r>
              <a:rPr lang="he-IL" dirty="0"/>
              <a:t>   </a:t>
            </a:r>
          </a:p>
          <a:p>
            <a:r>
              <a:rPr lang="he-IL" dirty="0"/>
              <a:t> </a:t>
            </a:r>
          </a:p>
          <a:p>
            <a:endParaRPr lang="he-IL" dirty="0"/>
          </a:p>
          <a:p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56" name="קבוצה 55"/>
          <p:cNvGrpSpPr/>
          <p:nvPr/>
        </p:nvGrpSpPr>
        <p:grpSpPr>
          <a:xfrm>
            <a:off x="26236" y="1611481"/>
            <a:ext cx="3312143" cy="733299"/>
            <a:chOff x="178153" y="1949680"/>
            <a:chExt cx="3312143" cy="733299"/>
          </a:xfrm>
        </p:grpSpPr>
        <p:grpSp>
          <p:nvGrpSpPr>
            <p:cNvPr id="7" name="קבוצה 6"/>
            <p:cNvGrpSpPr/>
            <p:nvPr>
              <p:custDataLst>
                <p:custData r:id="rId4"/>
              </p:custDataLst>
            </p:nvPr>
          </p:nvGrpSpPr>
          <p:grpSpPr>
            <a:xfrm>
              <a:off x="1542069" y="1949680"/>
              <a:ext cx="1948227" cy="733299"/>
              <a:chOff x="0" y="0"/>
              <a:chExt cx="854820" cy="401320"/>
            </a:xfrm>
          </p:grpSpPr>
          <p:sp>
            <p:nvSpPr>
              <p:cNvPr id="10" name="מלבן מעוגל 9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1" name="מלבן 10"/>
              <p:cNvSpPr/>
              <p:nvPr/>
            </p:nvSpPr>
            <p:spPr>
              <a:xfrm>
                <a:off x="43356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e-IL" sz="24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endParaRPr lang="en-US" sz="2400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מלבן 11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15" name="מלבן 14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16" name="מלבן 15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  <p:sp>
          <p:nvSpPr>
            <p:cNvPr id="3" name="אליפסה 2"/>
            <p:cNvSpPr/>
            <p:nvPr/>
          </p:nvSpPr>
          <p:spPr>
            <a:xfrm>
              <a:off x="178153" y="1993326"/>
              <a:ext cx="884323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n1</a:t>
              </a:r>
              <a:endParaRPr lang="he-IL" sz="2400" b="1" dirty="0"/>
            </a:p>
          </p:txBody>
        </p:sp>
        <p:cxnSp>
          <p:nvCxnSpPr>
            <p:cNvPr id="5" name="מחבר חץ ישר 4"/>
            <p:cNvCxnSpPr>
              <a:stCxn id="3" idx="6"/>
            </p:cNvCxnSpPr>
            <p:nvPr/>
          </p:nvCxnSpPr>
          <p:spPr>
            <a:xfrm>
              <a:off x="1062476" y="2286245"/>
              <a:ext cx="439339" cy="300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קבוצה 26"/>
          <p:cNvGrpSpPr/>
          <p:nvPr/>
        </p:nvGrpSpPr>
        <p:grpSpPr>
          <a:xfrm>
            <a:off x="268645" y="3036592"/>
            <a:ext cx="3271889" cy="733299"/>
            <a:chOff x="465506" y="1862237"/>
            <a:chExt cx="3271889" cy="733299"/>
          </a:xfrm>
        </p:grpSpPr>
        <p:grpSp>
          <p:nvGrpSpPr>
            <p:cNvPr id="19" name="קבוצה 18"/>
            <p:cNvGrpSpPr/>
            <p:nvPr>
              <p:custDataLst>
                <p:custData r:id="rId3"/>
              </p:custDataLst>
            </p:nvPr>
          </p:nvGrpSpPr>
          <p:grpSpPr>
            <a:xfrm>
              <a:off x="1789168" y="1862237"/>
              <a:ext cx="1948227" cy="733299"/>
              <a:chOff x="0" y="0"/>
              <a:chExt cx="854820" cy="401320"/>
            </a:xfrm>
          </p:grpSpPr>
          <p:sp>
            <p:nvSpPr>
              <p:cNvPr id="20" name="מלבן מעוגל 19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1" name="מלבן 20"/>
              <p:cNvSpPr/>
              <p:nvPr/>
            </p:nvSpPr>
            <p:spPr>
              <a:xfrm>
                <a:off x="21967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‘b’</a:t>
                </a:r>
              </a:p>
            </p:txBody>
          </p:sp>
          <p:sp>
            <p:nvSpPr>
              <p:cNvPr id="22" name="מלבן 21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23" name="מלבן 22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24" name="מלבן 23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  <p:sp>
          <p:nvSpPr>
            <p:cNvPr id="25" name="אליפסה 24"/>
            <p:cNvSpPr/>
            <p:nvPr/>
          </p:nvSpPr>
          <p:spPr>
            <a:xfrm>
              <a:off x="465506" y="1905883"/>
              <a:ext cx="884323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n2</a:t>
              </a:r>
              <a:endParaRPr lang="he-IL" sz="2400" b="1" dirty="0"/>
            </a:p>
          </p:txBody>
        </p:sp>
        <p:cxnSp>
          <p:nvCxnSpPr>
            <p:cNvPr id="26" name="מחבר חץ ישר 25"/>
            <p:cNvCxnSpPr>
              <a:stCxn id="25" idx="6"/>
              <a:endCxn id="20" idx="1"/>
            </p:cNvCxnSpPr>
            <p:nvPr/>
          </p:nvCxnSpPr>
          <p:spPr>
            <a:xfrm>
              <a:off x="1349829" y="2198802"/>
              <a:ext cx="439339" cy="300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קבוצה 27"/>
          <p:cNvGrpSpPr/>
          <p:nvPr/>
        </p:nvGrpSpPr>
        <p:grpSpPr>
          <a:xfrm>
            <a:off x="308581" y="4449020"/>
            <a:ext cx="3271889" cy="733299"/>
            <a:chOff x="465506" y="1862237"/>
            <a:chExt cx="3271889" cy="733299"/>
          </a:xfrm>
        </p:grpSpPr>
        <p:grpSp>
          <p:nvGrpSpPr>
            <p:cNvPr id="29" name="קבוצה 28"/>
            <p:cNvGrpSpPr/>
            <p:nvPr>
              <p:custDataLst>
                <p:custData r:id="rId2"/>
              </p:custDataLst>
            </p:nvPr>
          </p:nvGrpSpPr>
          <p:grpSpPr>
            <a:xfrm>
              <a:off x="1789168" y="1862237"/>
              <a:ext cx="1948227" cy="733299"/>
              <a:chOff x="0" y="0"/>
              <a:chExt cx="854820" cy="401320"/>
            </a:xfrm>
          </p:grpSpPr>
          <p:sp>
            <p:nvSpPr>
              <p:cNvPr id="32" name="מלבן מעוגל 31"/>
              <p:cNvSpPr/>
              <p:nvPr/>
            </p:nvSpPr>
            <p:spPr>
              <a:xfrm>
                <a:off x="0" y="0"/>
                <a:ext cx="854820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33" name="מלבן 32"/>
              <p:cNvSpPr/>
              <p:nvPr/>
            </p:nvSpPr>
            <p:spPr>
              <a:xfrm>
                <a:off x="21967" y="185245"/>
                <a:ext cx="327025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3.54</a:t>
                </a:r>
              </a:p>
            </p:txBody>
          </p:sp>
          <p:sp>
            <p:nvSpPr>
              <p:cNvPr id="34" name="מלבן 33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35" name="מלבן 34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36" name="מלבן 35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  <p:sp>
          <p:nvSpPr>
            <p:cNvPr id="30" name="אליפסה 29"/>
            <p:cNvSpPr/>
            <p:nvPr/>
          </p:nvSpPr>
          <p:spPr>
            <a:xfrm>
              <a:off x="465506" y="1905883"/>
              <a:ext cx="884323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n3</a:t>
              </a:r>
              <a:endParaRPr lang="he-IL" sz="2400" b="1" dirty="0"/>
            </a:p>
          </p:txBody>
        </p:sp>
        <p:cxnSp>
          <p:nvCxnSpPr>
            <p:cNvPr id="31" name="מחבר חץ ישר 30"/>
            <p:cNvCxnSpPr>
              <a:stCxn id="30" idx="6"/>
              <a:endCxn id="32" idx="1"/>
            </p:cNvCxnSpPr>
            <p:nvPr/>
          </p:nvCxnSpPr>
          <p:spPr>
            <a:xfrm>
              <a:off x="1349829" y="2198802"/>
              <a:ext cx="439339" cy="300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329435" y="5992217"/>
            <a:ext cx="3467164" cy="733299"/>
            <a:chOff x="465506" y="1862237"/>
            <a:chExt cx="3271889" cy="733299"/>
          </a:xfrm>
        </p:grpSpPr>
        <p:grpSp>
          <p:nvGrpSpPr>
            <p:cNvPr id="38" name="קבוצה 37"/>
            <p:cNvGrpSpPr/>
            <p:nvPr>
              <p:custDataLst>
                <p:custData r:id="rId1"/>
              </p:custDataLst>
            </p:nvPr>
          </p:nvGrpSpPr>
          <p:grpSpPr>
            <a:xfrm>
              <a:off x="1696835" y="1862237"/>
              <a:ext cx="2040560" cy="733299"/>
              <a:chOff x="-40513" y="0"/>
              <a:chExt cx="895333" cy="401320"/>
            </a:xfrm>
          </p:grpSpPr>
          <p:sp>
            <p:nvSpPr>
              <p:cNvPr id="41" name="מלבן מעוגל 40"/>
              <p:cNvSpPr/>
              <p:nvPr/>
            </p:nvSpPr>
            <p:spPr>
              <a:xfrm>
                <a:off x="-40513" y="0"/>
                <a:ext cx="895333" cy="4013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42" name="מלבן 41"/>
              <p:cNvSpPr/>
              <p:nvPr/>
            </p:nvSpPr>
            <p:spPr>
              <a:xfrm>
                <a:off x="-32711" y="185245"/>
                <a:ext cx="381702" cy="17650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0800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“aba”</a:t>
                </a:r>
              </a:p>
            </p:txBody>
          </p:sp>
          <p:sp>
            <p:nvSpPr>
              <p:cNvPr id="43" name="מלבן 42"/>
              <p:cNvSpPr/>
              <p:nvPr/>
            </p:nvSpPr>
            <p:spPr>
              <a:xfrm>
                <a:off x="43356" y="41136"/>
                <a:ext cx="327025" cy="140167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value</a:t>
                </a:r>
              </a:p>
            </p:txBody>
          </p:sp>
          <p:sp>
            <p:nvSpPr>
              <p:cNvPr id="44" name="מלבן 43"/>
              <p:cNvSpPr/>
              <p:nvPr/>
            </p:nvSpPr>
            <p:spPr>
              <a:xfrm>
                <a:off x="445376" y="23714"/>
                <a:ext cx="346710" cy="14970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next</a:t>
                </a:r>
              </a:p>
            </p:txBody>
          </p:sp>
          <p:sp>
            <p:nvSpPr>
              <p:cNvPr id="45" name="מלבן 44"/>
              <p:cNvSpPr/>
              <p:nvPr/>
            </p:nvSpPr>
            <p:spPr>
              <a:xfrm>
                <a:off x="445376" y="173421"/>
                <a:ext cx="409444" cy="18859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solidFill>
                      <a:schemeClr val="lt1"/>
                    </a:solidFill>
                    <a:ea typeface="Calibri" panose="020F0502020204030204" pitchFamily="34" charset="0"/>
                    <a:cs typeface="Arial" panose="020B0604020202020204" pitchFamily="34" charset="0"/>
                  </a:rPr>
                  <a:t>null</a:t>
                </a:r>
              </a:p>
            </p:txBody>
          </p:sp>
        </p:grpSp>
        <p:sp>
          <p:nvSpPr>
            <p:cNvPr id="39" name="אליפסה 38"/>
            <p:cNvSpPr/>
            <p:nvPr/>
          </p:nvSpPr>
          <p:spPr>
            <a:xfrm>
              <a:off x="465506" y="1905883"/>
              <a:ext cx="884323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sz="2400" b="1" dirty="0"/>
                <a:t>n4</a:t>
              </a:r>
              <a:endParaRPr lang="he-IL" sz="2400" b="1" dirty="0"/>
            </a:p>
          </p:txBody>
        </p:sp>
        <p:cxnSp>
          <p:nvCxnSpPr>
            <p:cNvPr id="40" name="מחבר חץ ישר 39"/>
            <p:cNvCxnSpPr>
              <a:stCxn id="39" idx="6"/>
              <a:endCxn id="41" idx="1"/>
            </p:cNvCxnSpPr>
            <p:nvPr/>
          </p:nvCxnSpPr>
          <p:spPr>
            <a:xfrm>
              <a:off x="1349829" y="2198802"/>
              <a:ext cx="347006" cy="300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אליפסה 46"/>
          <p:cNvSpPr/>
          <p:nvPr/>
        </p:nvSpPr>
        <p:spPr>
          <a:xfrm>
            <a:off x="222650" y="1458712"/>
            <a:ext cx="1638977" cy="105889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48" name="אליפסה 47"/>
          <p:cNvSpPr/>
          <p:nvPr/>
        </p:nvSpPr>
        <p:spPr>
          <a:xfrm>
            <a:off x="242510" y="2975635"/>
            <a:ext cx="1944259" cy="8585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Node&lt;char&gt;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49" name="אליפסה 48"/>
          <p:cNvSpPr/>
          <p:nvPr/>
        </p:nvSpPr>
        <p:spPr>
          <a:xfrm>
            <a:off x="268645" y="4388919"/>
            <a:ext cx="2378658" cy="141515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Node&lt;double&gt;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50" name="אליפסה 49"/>
          <p:cNvSpPr/>
          <p:nvPr/>
        </p:nvSpPr>
        <p:spPr>
          <a:xfrm>
            <a:off x="321470" y="5875496"/>
            <a:ext cx="2360690" cy="12892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Node&lt;string&gt;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51" name="מלבן 50"/>
          <p:cNvSpPr/>
          <p:nvPr/>
        </p:nvSpPr>
        <p:spPr>
          <a:xfrm>
            <a:off x="2566420" y="959281"/>
            <a:ext cx="4899098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יחזיר  מספר שלם 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n1.GetValue()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2" name="מלבן 51"/>
          <p:cNvSpPr/>
          <p:nvPr/>
        </p:nvSpPr>
        <p:spPr>
          <a:xfrm>
            <a:off x="2682160" y="2502502"/>
            <a:ext cx="387638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יחזיר  תו   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n2.GetValue()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3" name="מלבן 52"/>
          <p:cNvSpPr/>
          <p:nvPr/>
        </p:nvSpPr>
        <p:spPr>
          <a:xfrm>
            <a:off x="2682160" y="3904364"/>
            <a:ext cx="5142755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יחזיר  מספר עשרוני 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n3.GetValue()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4" name="מלבן 53"/>
          <p:cNvSpPr/>
          <p:nvPr/>
        </p:nvSpPr>
        <p:spPr>
          <a:xfrm>
            <a:off x="3745001" y="5306814"/>
            <a:ext cx="4357282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יחזיר מחרוזת 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n4.GetValue()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טיפוסי נתונים בחוליה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174358" y="916495"/>
            <a:ext cx="7502369" cy="1341379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המחלקה </a:t>
            </a:r>
            <a:r>
              <a:rPr lang="en-US" sz="3200" b="1" dirty="0"/>
              <a:t>Point</a:t>
            </a:r>
            <a:r>
              <a:rPr lang="he-IL" dirty="0"/>
              <a:t>  מייצגת נקודה במערכת הצירים. 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/>
              <a:t>ערכי המיקום יכולים להיות חיוביים או שליליים</a:t>
            </a:r>
          </a:p>
          <a:p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4071258" y="2772183"/>
            <a:ext cx="48550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Point p1 =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itchFamily="2" charset="-79"/>
                <a:cs typeface="Varela Round" panose="00000500000000000000" pitchFamily="2" charset="-79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 Point(20, 10);</a:t>
            </a:r>
            <a:endParaRPr lang="he-IL" sz="2400" dirty="0">
              <a:solidFill>
                <a:srgbClr val="00206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12" name="קבוצה 11"/>
          <p:cNvGrpSpPr/>
          <p:nvPr/>
        </p:nvGrpSpPr>
        <p:grpSpPr>
          <a:xfrm>
            <a:off x="4287011" y="3250253"/>
            <a:ext cx="3902529" cy="915453"/>
            <a:chOff x="5208814" y="3854597"/>
            <a:chExt cx="3902529" cy="915453"/>
          </a:xfrm>
        </p:grpSpPr>
        <p:sp>
          <p:nvSpPr>
            <p:cNvPr id="7" name="אליפסה 6"/>
            <p:cNvSpPr/>
            <p:nvPr/>
          </p:nvSpPr>
          <p:spPr>
            <a:xfrm>
              <a:off x="5566083" y="4051593"/>
              <a:ext cx="718457" cy="71845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p1</a:t>
              </a:r>
              <a:endParaRPr lang="he-IL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7206343" y="4008050"/>
              <a:ext cx="1905000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  <p:cxnSp>
          <p:nvCxnSpPr>
            <p:cNvPr id="10" name="מחבר חץ ישר 9"/>
            <p:cNvCxnSpPr>
              <a:stCxn id="7" idx="6"/>
              <a:endCxn id="8" idx="1"/>
            </p:cNvCxnSpPr>
            <p:nvPr/>
          </p:nvCxnSpPr>
          <p:spPr>
            <a:xfrm flipV="1">
              <a:off x="6284540" y="4389050"/>
              <a:ext cx="921803" cy="2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אליפסה 10"/>
            <p:cNvSpPr/>
            <p:nvPr/>
          </p:nvSpPr>
          <p:spPr>
            <a:xfrm>
              <a:off x="5208814" y="3854597"/>
              <a:ext cx="1208314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Point</a:t>
              </a:r>
              <a:endParaRPr lang="he-IL" dirty="0"/>
            </a:p>
          </p:txBody>
        </p:sp>
      </p:grpSp>
      <p:sp>
        <p:nvSpPr>
          <p:cNvPr id="13" name="מלבן 12"/>
          <p:cNvSpPr/>
          <p:nvPr/>
        </p:nvSpPr>
        <p:spPr>
          <a:xfrm>
            <a:off x="3857026" y="4287474"/>
            <a:ext cx="40460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Point p2 =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itchFamily="2" charset="-79"/>
                <a:cs typeface="Varela Round" panose="00000500000000000000" pitchFamily="2" charset="-79"/>
              </a:rPr>
              <a:t>new</a:t>
            </a: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 Point();</a:t>
            </a:r>
            <a:endParaRPr lang="he-IL" sz="2400" dirty="0">
              <a:solidFill>
                <a:srgbClr val="00206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14" name="קבוצה 13"/>
          <p:cNvGrpSpPr/>
          <p:nvPr/>
        </p:nvGrpSpPr>
        <p:grpSpPr>
          <a:xfrm>
            <a:off x="4143756" y="4791267"/>
            <a:ext cx="3902529" cy="915453"/>
            <a:chOff x="5208814" y="3854597"/>
            <a:chExt cx="3902529" cy="915453"/>
          </a:xfrm>
        </p:grpSpPr>
        <p:sp>
          <p:nvSpPr>
            <p:cNvPr id="15" name="אליפסה 14"/>
            <p:cNvSpPr/>
            <p:nvPr/>
          </p:nvSpPr>
          <p:spPr>
            <a:xfrm>
              <a:off x="5566083" y="4051593"/>
              <a:ext cx="718457" cy="71845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p2</a:t>
              </a:r>
              <a:endParaRPr lang="he-IL" b="1" dirty="0"/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7206343" y="4008050"/>
              <a:ext cx="1905000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X=0</a:t>
              </a:r>
            </a:p>
            <a:p>
              <a:pPr algn="ctr"/>
              <a:r>
                <a:rPr lang="en-US" b="1" dirty="0"/>
                <a:t>Y=0</a:t>
              </a:r>
              <a:endParaRPr lang="he-IL" b="1" dirty="0"/>
            </a:p>
          </p:txBody>
        </p:sp>
        <p:cxnSp>
          <p:nvCxnSpPr>
            <p:cNvPr id="17" name="מחבר חץ ישר 16"/>
            <p:cNvCxnSpPr>
              <a:stCxn id="15" idx="6"/>
              <a:endCxn id="16" idx="1"/>
            </p:cNvCxnSpPr>
            <p:nvPr/>
          </p:nvCxnSpPr>
          <p:spPr>
            <a:xfrm flipV="1">
              <a:off x="6284540" y="4389050"/>
              <a:ext cx="921803" cy="2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אליפסה 17"/>
            <p:cNvSpPr/>
            <p:nvPr/>
          </p:nvSpPr>
          <p:spPr>
            <a:xfrm>
              <a:off x="5208814" y="3854597"/>
              <a:ext cx="1208314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Point</a:t>
              </a:r>
              <a:endParaRPr lang="he-IL" dirty="0"/>
            </a:p>
          </p:txBody>
        </p:sp>
      </p:grpSp>
      <p:pic>
        <p:nvPicPr>
          <p:cNvPr id="19" name="תמונה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97" y="859987"/>
            <a:ext cx="4029361" cy="5105384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9126" y="2396048"/>
            <a:ext cx="2569823" cy="18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08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63543" y="196924"/>
            <a:ext cx="4425696" cy="720000"/>
          </a:xfrm>
        </p:spPr>
        <p:txBody>
          <a:bodyPr/>
          <a:lstStyle/>
          <a:p>
            <a:r>
              <a:rPr lang="he-IL" dirty="0"/>
              <a:t> אוסף של נקודות </a:t>
            </a:r>
          </a:p>
        </p:txBody>
      </p:sp>
      <p:grpSp>
        <p:nvGrpSpPr>
          <p:cNvPr id="16" name="קבוצה 15"/>
          <p:cNvGrpSpPr/>
          <p:nvPr/>
        </p:nvGrpSpPr>
        <p:grpSpPr>
          <a:xfrm>
            <a:off x="431970" y="2611719"/>
            <a:ext cx="3902529" cy="915453"/>
            <a:chOff x="5208814" y="3854597"/>
            <a:chExt cx="3902529" cy="915453"/>
          </a:xfrm>
        </p:grpSpPr>
        <p:sp>
          <p:nvSpPr>
            <p:cNvPr id="17" name="אליפסה 16"/>
            <p:cNvSpPr/>
            <p:nvPr/>
          </p:nvSpPr>
          <p:spPr>
            <a:xfrm>
              <a:off x="5566083" y="4051593"/>
              <a:ext cx="718457" cy="71845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p1</a:t>
              </a:r>
              <a:endParaRPr lang="he-IL" b="1" dirty="0"/>
            </a:p>
          </p:txBody>
        </p:sp>
        <p:sp>
          <p:nvSpPr>
            <p:cNvPr id="18" name="מלבן מעוגל 17"/>
            <p:cNvSpPr/>
            <p:nvPr/>
          </p:nvSpPr>
          <p:spPr>
            <a:xfrm>
              <a:off x="7206343" y="4008050"/>
              <a:ext cx="1905000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  <p:cxnSp>
          <p:nvCxnSpPr>
            <p:cNvPr id="19" name="מחבר חץ ישר 18"/>
            <p:cNvCxnSpPr>
              <a:stCxn id="17" idx="6"/>
              <a:endCxn id="18" idx="1"/>
            </p:cNvCxnSpPr>
            <p:nvPr/>
          </p:nvCxnSpPr>
          <p:spPr>
            <a:xfrm flipV="1">
              <a:off x="6284540" y="4389050"/>
              <a:ext cx="921803" cy="2177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אליפסה 19"/>
            <p:cNvSpPr/>
            <p:nvPr/>
          </p:nvSpPr>
          <p:spPr>
            <a:xfrm>
              <a:off x="5208814" y="3854597"/>
              <a:ext cx="1208314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Point</a:t>
              </a:r>
              <a:endParaRPr lang="he-IL" dirty="0"/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-77450" y="1379867"/>
            <a:ext cx="5018400" cy="904370"/>
            <a:chOff x="308763" y="1926970"/>
            <a:chExt cx="5018400" cy="904370"/>
          </a:xfrm>
        </p:grpSpPr>
        <p:grpSp>
          <p:nvGrpSpPr>
            <p:cNvPr id="5" name="קבוצה 4"/>
            <p:cNvGrpSpPr/>
            <p:nvPr/>
          </p:nvGrpSpPr>
          <p:grpSpPr>
            <a:xfrm>
              <a:off x="1135031" y="2098041"/>
              <a:ext cx="4192132" cy="733299"/>
              <a:chOff x="43455" y="1862237"/>
              <a:chExt cx="3693940" cy="733299"/>
            </a:xfrm>
          </p:grpSpPr>
          <p:grpSp>
            <p:nvGrpSpPr>
              <p:cNvPr id="6" name="קבוצה 5"/>
              <p:cNvGrpSpPr/>
              <p:nvPr>
                <p:custDataLst>
                  <p:custData r:id="rId2"/>
                </p:custDataLst>
              </p:nvPr>
            </p:nvGrpSpPr>
            <p:grpSpPr>
              <a:xfrm>
                <a:off x="1789168" y="1862237"/>
                <a:ext cx="1948227" cy="733299"/>
                <a:chOff x="0" y="0"/>
                <a:chExt cx="854820" cy="401320"/>
              </a:xfrm>
            </p:grpSpPr>
            <p:sp>
              <p:nvSpPr>
                <p:cNvPr id="9" name="מלבן מעוגל 8"/>
                <p:cNvSpPr/>
                <p:nvPr/>
              </p:nvSpPr>
              <p:spPr>
                <a:xfrm>
                  <a:off x="0" y="0"/>
                  <a:ext cx="854820" cy="4013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/>
                </a:p>
              </p:txBody>
            </p:sp>
            <p:sp>
              <p:nvSpPr>
                <p:cNvPr id="10" name="מלבן 9"/>
                <p:cNvSpPr/>
                <p:nvPr/>
              </p:nvSpPr>
              <p:spPr>
                <a:xfrm>
                  <a:off x="21967" y="185245"/>
                  <a:ext cx="327025" cy="17650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" name="מלבן 10"/>
                <p:cNvSpPr/>
                <p:nvPr/>
              </p:nvSpPr>
              <p:spPr>
                <a:xfrm>
                  <a:off x="43356" y="41136"/>
                  <a:ext cx="327025" cy="14016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value</a:t>
                  </a:r>
                </a:p>
              </p:txBody>
            </p:sp>
            <p:sp>
              <p:nvSpPr>
                <p:cNvPr id="12" name="מלבן 11"/>
                <p:cNvSpPr/>
                <p:nvPr/>
              </p:nvSpPr>
              <p:spPr>
                <a:xfrm>
                  <a:off x="445376" y="23714"/>
                  <a:ext cx="346710" cy="149707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next</a:t>
                  </a:r>
                </a:p>
              </p:txBody>
            </p:sp>
            <p:sp>
              <p:nvSpPr>
                <p:cNvPr id="13" name="מלבן 12"/>
                <p:cNvSpPr/>
                <p:nvPr/>
              </p:nvSpPr>
              <p:spPr>
                <a:xfrm>
                  <a:off x="445376" y="173421"/>
                  <a:ext cx="409444" cy="188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b="1" dirty="0">
                      <a:solidFill>
                        <a:schemeClr val="lt1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null</a:t>
                  </a:r>
                </a:p>
              </p:txBody>
            </p:sp>
          </p:grpSp>
          <p:sp>
            <p:nvSpPr>
              <p:cNvPr id="7" name="אליפסה 6"/>
              <p:cNvSpPr/>
              <p:nvPr/>
            </p:nvSpPr>
            <p:spPr>
              <a:xfrm>
                <a:off x="43455" y="1905883"/>
                <a:ext cx="1429217" cy="58583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2400" b="1" dirty="0"/>
                  <a:t>point1</a:t>
                </a:r>
                <a:endParaRPr lang="he-IL" sz="2400" b="1" dirty="0"/>
              </a:p>
            </p:txBody>
          </p:sp>
          <p:cxnSp>
            <p:nvCxnSpPr>
              <p:cNvPr id="8" name="מחבר חץ ישר 7"/>
              <p:cNvCxnSpPr>
                <a:stCxn id="7" idx="6"/>
                <a:endCxn id="9" idx="1"/>
              </p:cNvCxnSpPr>
              <p:nvPr/>
            </p:nvCxnSpPr>
            <p:spPr>
              <a:xfrm>
                <a:off x="1472672" y="2198802"/>
                <a:ext cx="316496" cy="300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אליפסה 21"/>
            <p:cNvSpPr/>
            <p:nvPr/>
          </p:nvSpPr>
          <p:spPr>
            <a:xfrm>
              <a:off x="308763" y="1926970"/>
              <a:ext cx="2231442" cy="232439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spcAft>
                  <a:spcPts val="0"/>
                </a:spcAft>
              </a:pPr>
              <a:r>
                <a:rPr lang="en-US" kern="1200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rPr>
                <a:t>Node&lt;Point&gt;</a:t>
              </a:r>
              <a:endParaRPr lang="en-US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endParaRPr>
            </a:p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</a:rPr>
                <a:t> </a:t>
              </a:r>
            </a:p>
          </p:txBody>
        </p:sp>
      </p:grpSp>
      <p:sp>
        <p:nvSpPr>
          <p:cNvPr id="23" name="מלבן 22"/>
          <p:cNvSpPr/>
          <p:nvPr/>
        </p:nvSpPr>
        <p:spPr>
          <a:xfrm>
            <a:off x="630738" y="701622"/>
            <a:ext cx="67762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err="1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Node</a:t>
            </a:r>
            <a:r>
              <a:rPr lang="fr-FR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&lt;Point&gt; point1 = new </a:t>
            </a:r>
            <a:r>
              <a:rPr lang="fr-FR" sz="2400" dirty="0" err="1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Node</a:t>
            </a:r>
            <a:r>
              <a:rPr lang="fr-FR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&lt;Point&gt;(p1);</a:t>
            </a:r>
            <a:endParaRPr lang="he-IL" sz="2400" dirty="0">
              <a:solidFill>
                <a:srgbClr val="00206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cxnSp>
        <p:nvCxnSpPr>
          <p:cNvPr id="25" name="מחבר חץ ישר 24"/>
          <p:cNvCxnSpPr/>
          <p:nvPr/>
        </p:nvCxnSpPr>
        <p:spPr>
          <a:xfrm flipH="1">
            <a:off x="3181012" y="2069224"/>
            <a:ext cx="16046" cy="6605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מלבן 27"/>
          <p:cNvSpPr/>
          <p:nvPr/>
        </p:nvSpPr>
        <p:spPr>
          <a:xfrm>
            <a:off x="0" y="3714178"/>
            <a:ext cx="92746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Node&lt;Point&gt; point2 = new Node&lt;Point&gt;(new Point(12, 50));</a:t>
            </a:r>
            <a:endParaRPr lang="he-IL" sz="2400" dirty="0">
              <a:solidFill>
                <a:srgbClr val="002060"/>
              </a:solidFill>
              <a:latin typeface="Varela Round" pitchFamily="2" charset="-79"/>
              <a:cs typeface="Varela Round" panose="00000500000000000000" pitchFamily="2" charset="-79"/>
            </a:endParaRPr>
          </a:p>
        </p:txBody>
      </p:sp>
      <p:grpSp>
        <p:nvGrpSpPr>
          <p:cNvPr id="30" name="קבוצה 29"/>
          <p:cNvGrpSpPr/>
          <p:nvPr/>
        </p:nvGrpSpPr>
        <p:grpSpPr>
          <a:xfrm>
            <a:off x="373591" y="4381118"/>
            <a:ext cx="5018400" cy="904370"/>
            <a:chOff x="308763" y="1926970"/>
            <a:chExt cx="5018400" cy="904370"/>
          </a:xfrm>
        </p:grpSpPr>
        <p:grpSp>
          <p:nvGrpSpPr>
            <p:cNvPr id="31" name="קבוצה 30"/>
            <p:cNvGrpSpPr/>
            <p:nvPr/>
          </p:nvGrpSpPr>
          <p:grpSpPr>
            <a:xfrm>
              <a:off x="1135031" y="2098041"/>
              <a:ext cx="4192132" cy="733299"/>
              <a:chOff x="43455" y="1862237"/>
              <a:chExt cx="3693940" cy="733299"/>
            </a:xfrm>
          </p:grpSpPr>
          <p:grpSp>
            <p:nvGrpSpPr>
              <p:cNvPr id="33" name="קבוצה 32"/>
              <p:cNvGrpSpPr/>
              <p:nvPr>
                <p:custDataLst>
                  <p:custData r:id="rId1"/>
                </p:custDataLst>
              </p:nvPr>
            </p:nvGrpSpPr>
            <p:grpSpPr>
              <a:xfrm>
                <a:off x="1789168" y="1862237"/>
                <a:ext cx="1948227" cy="733299"/>
                <a:chOff x="0" y="0"/>
                <a:chExt cx="854820" cy="401320"/>
              </a:xfrm>
            </p:grpSpPr>
            <p:sp>
              <p:nvSpPr>
                <p:cNvPr id="36" name="מלבן מעוגל 35"/>
                <p:cNvSpPr/>
                <p:nvPr/>
              </p:nvSpPr>
              <p:spPr>
                <a:xfrm>
                  <a:off x="0" y="0"/>
                  <a:ext cx="854820" cy="401320"/>
                </a:xfrm>
                <a:prstGeom prst="round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/>
                </a:p>
              </p:txBody>
            </p:sp>
            <p:sp>
              <p:nvSpPr>
                <p:cNvPr id="37" name="מלבן 36"/>
                <p:cNvSpPr/>
                <p:nvPr/>
              </p:nvSpPr>
              <p:spPr>
                <a:xfrm>
                  <a:off x="21967" y="185245"/>
                  <a:ext cx="327025" cy="176508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10800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endParaRPr lang="en-US" sz="2400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מלבן 37"/>
                <p:cNvSpPr/>
                <p:nvPr/>
              </p:nvSpPr>
              <p:spPr>
                <a:xfrm>
                  <a:off x="43356" y="41136"/>
                  <a:ext cx="327025" cy="140167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value</a:t>
                  </a:r>
                </a:p>
              </p:txBody>
            </p:sp>
            <p:sp>
              <p:nvSpPr>
                <p:cNvPr id="39" name="מלבן 38"/>
                <p:cNvSpPr/>
                <p:nvPr/>
              </p:nvSpPr>
              <p:spPr>
                <a:xfrm>
                  <a:off x="445376" y="23714"/>
                  <a:ext cx="346710" cy="149707"/>
                </a:xfrm>
                <a:prstGeom prst="rect">
                  <a:avLst/>
                </a:pr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="horz" wrap="square" lIns="0" tIns="0" rIns="0" bIns="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dirty="0">
                      <a:solidFill>
                        <a:schemeClr val="dk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next</a:t>
                  </a:r>
                </a:p>
              </p:txBody>
            </p:sp>
            <p:sp>
              <p:nvSpPr>
                <p:cNvPr id="40" name="מלבן 39"/>
                <p:cNvSpPr/>
                <p:nvPr/>
              </p:nvSpPr>
              <p:spPr>
                <a:xfrm>
                  <a:off x="445376" y="173421"/>
                  <a:ext cx="409444" cy="18859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2400" b="1" dirty="0">
                      <a:solidFill>
                        <a:schemeClr val="lt1"/>
                      </a:solidFill>
                      <a:ea typeface="Calibri" panose="020F0502020204030204" pitchFamily="34" charset="0"/>
                      <a:cs typeface="Arial" panose="020B0604020202020204" pitchFamily="34" charset="0"/>
                    </a:rPr>
                    <a:t>null</a:t>
                  </a:r>
                </a:p>
              </p:txBody>
            </p:sp>
          </p:grpSp>
          <p:sp>
            <p:nvSpPr>
              <p:cNvPr id="34" name="אליפסה 33"/>
              <p:cNvSpPr/>
              <p:nvPr/>
            </p:nvSpPr>
            <p:spPr>
              <a:xfrm>
                <a:off x="43455" y="1905883"/>
                <a:ext cx="1429217" cy="58583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sz="2400" b="1" dirty="0"/>
                  <a:t>point2</a:t>
                </a:r>
                <a:endParaRPr lang="he-IL" sz="2400" b="1" dirty="0"/>
              </a:p>
            </p:txBody>
          </p:sp>
          <p:cxnSp>
            <p:nvCxnSpPr>
              <p:cNvPr id="35" name="מחבר חץ ישר 34"/>
              <p:cNvCxnSpPr>
                <a:stCxn id="34" idx="6"/>
                <a:endCxn id="36" idx="1"/>
              </p:cNvCxnSpPr>
              <p:nvPr/>
            </p:nvCxnSpPr>
            <p:spPr>
              <a:xfrm>
                <a:off x="1472672" y="2198802"/>
                <a:ext cx="316496" cy="3008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אליפסה 31"/>
            <p:cNvSpPr/>
            <p:nvPr/>
          </p:nvSpPr>
          <p:spPr>
            <a:xfrm>
              <a:off x="308763" y="1926970"/>
              <a:ext cx="2231442" cy="232439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spcAft>
                  <a:spcPts val="0"/>
                </a:spcAft>
              </a:pPr>
              <a:r>
                <a:rPr lang="en-US" kern="1200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rPr>
                <a:t>Node&lt;Point&gt;</a:t>
              </a:r>
              <a:endParaRPr lang="en-US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endParaRPr>
            </a:p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</a:rPr>
                <a:t> </a:t>
              </a:r>
            </a:p>
          </p:txBody>
        </p:sp>
      </p:grpSp>
      <p:cxnSp>
        <p:nvCxnSpPr>
          <p:cNvPr id="42" name="מחבר חץ ישר 41"/>
          <p:cNvCxnSpPr/>
          <p:nvPr/>
        </p:nvCxnSpPr>
        <p:spPr>
          <a:xfrm>
            <a:off x="3586816" y="5051604"/>
            <a:ext cx="32167" cy="64696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5" name="קבוצה 44"/>
          <p:cNvGrpSpPr/>
          <p:nvPr/>
        </p:nvGrpSpPr>
        <p:grpSpPr>
          <a:xfrm>
            <a:off x="2288495" y="5560271"/>
            <a:ext cx="2492855" cy="972595"/>
            <a:chOff x="2288495" y="5560271"/>
            <a:chExt cx="2492855" cy="972595"/>
          </a:xfrm>
        </p:grpSpPr>
        <p:sp>
          <p:nvSpPr>
            <p:cNvPr id="41" name="מלבן מעוגל 40"/>
            <p:cNvSpPr/>
            <p:nvPr/>
          </p:nvSpPr>
          <p:spPr>
            <a:xfrm>
              <a:off x="2876350" y="5770866"/>
              <a:ext cx="1905000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X=12</a:t>
              </a:r>
            </a:p>
            <a:p>
              <a:pPr algn="ctr"/>
              <a:r>
                <a:rPr lang="en-US" b="1" dirty="0"/>
                <a:t>Y=50</a:t>
              </a:r>
              <a:endParaRPr lang="he-IL" b="1" dirty="0"/>
            </a:p>
          </p:txBody>
        </p:sp>
        <p:sp>
          <p:nvSpPr>
            <p:cNvPr id="44" name="אליפסה 43"/>
            <p:cNvSpPr/>
            <p:nvPr/>
          </p:nvSpPr>
          <p:spPr>
            <a:xfrm>
              <a:off x="2288495" y="5560271"/>
              <a:ext cx="1208314" cy="350450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Point</a:t>
              </a:r>
              <a:endParaRPr lang="he-IL" dirty="0"/>
            </a:p>
          </p:txBody>
        </p:sp>
      </p:grpSp>
      <p:sp>
        <p:nvSpPr>
          <p:cNvPr id="57" name="מלבן 56"/>
          <p:cNvSpPr/>
          <p:nvPr/>
        </p:nvSpPr>
        <p:spPr>
          <a:xfrm>
            <a:off x="7406953" y="1189741"/>
            <a:ext cx="4486757" cy="231424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1" anchor="t" anchorCtr="0"/>
          <a:lstStyle/>
          <a:p>
            <a:pPr algn="l" rtl="0"/>
            <a:r>
              <a:rPr lang="en-US" sz="2400" dirty="0"/>
              <a:t>        point1.SetNext(point2);</a:t>
            </a:r>
            <a:endParaRPr lang="he-IL" sz="2400" dirty="0"/>
          </a:p>
        </p:txBody>
      </p:sp>
      <p:grpSp>
        <p:nvGrpSpPr>
          <p:cNvPr id="46" name="קבוצה 45"/>
          <p:cNvGrpSpPr/>
          <p:nvPr/>
        </p:nvGrpSpPr>
        <p:grpSpPr>
          <a:xfrm>
            <a:off x="7538762" y="1647514"/>
            <a:ext cx="3619050" cy="1714009"/>
            <a:chOff x="2785211" y="3618176"/>
            <a:chExt cx="3619050" cy="1714009"/>
          </a:xfrm>
        </p:grpSpPr>
        <p:sp>
          <p:nvSpPr>
            <p:cNvPr id="47" name="מלבן מעוגל 46"/>
            <p:cNvSpPr/>
            <p:nvPr/>
          </p:nvSpPr>
          <p:spPr>
            <a:xfrm>
              <a:off x="4448930" y="3635898"/>
              <a:ext cx="652373" cy="61802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48" name="אליפסה 47"/>
            <p:cNvSpPr/>
            <p:nvPr/>
          </p:nvSpPr>
          <p:spPr>
            <a:xfrm>
              <a:off x="2785211" y="3618176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point1</a:t>
              </a:r>
              <a:endParaRPr lang="he-IL" sz="2400" b="1" dirty="0"/>
            </a:p>
          </p:txBody>
        </p:sp>
        <p:cxnSp>
          <p:nvCxnSpPr>
            <p:cNvPr id="49" name="מחבר חץ ישר 48"/>
            <p:cNvCxnSpPr>
              <a:stCxn id="48" idx="6"/>
            </p:cNvCxnSpPr>
            <p:nvPr/>
          </p:nvCxnSpPr>
          <p:spPr>
            <a:xfrm>
              <a:off x="4165646" y="3911095"/>
              <a:ext cx="266888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מלבן מעוגל 49"/>
            <p:cNvSpPr/>
            <p:nvPr/>
          </p:nvSpPr>
          <p:spPr>
            <a:xfrm>
              <a:off x="5449645" y="3635898"/>
              <a:ext cx="652373" cy="61802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cxnSp>
          <p:nvCxnSpPr>
            <p:cNvPr id="51" name="מחבר חץ ישר 50"/>
            <p:cNvCxnSpPr>
              <a:endCxn id="50" idx="1"/>
            </p:cNvCxnSpPr>
            <p:nvPr/>
          </p:nvCxnSpPr>
          <p:spPr>
            <a:xfrm>
              <a:off x="5048803" y="3911095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מלבן מעוגל 51"/>
            <p:cNvSpPr/>
            <p:nvPr/>
          </p:nvSpPr>
          <p:spPr>
            <a:xfrm>
              <a:off x="4246319" y="4549321"/>
              <a:ext cx="1019675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X=20</a:t>
              </a:r>
            </a:p>
            <a:p>
              <a:pPr algn="ctr"/>
              <a:r>
                <a:rPr lang="en-US" b="1" dirty="0"/>
                <a:t>Y=10</a:t>
              </a:r>
              <a:endParaRPr lang="he-IL" b="1" dirty="0"/>
            </a:p>
          </p:txBody>
        </p:sp>
        <p:cxnSp>
          <p:nvCxnSpPr>
            <p:cNvPr id="53" name="מחבר חץ ישר 52"/>
            <p:cNvCxnSpPr>
              <a:endCxn id="52" idx="0"/>
            </p:cNvCxnSpPr>
            <p:nvPr/>
          </p:nvCxnSpPr>
          <p:spPr>
            <a:xfrm flipH="1">
              <a:off x="4756157" y="3944911"/>
              <a:ext cx="24719" cy="6044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מלבן מעוגל 53"/>
            <p:cNvSpPr/>
            <p:nvPr/>
          </p:nvSpPr>
          <p:spPr>
            <a:xfrm>
              <a:off x="5384586" y="4570185"/>
              <a:ext cx="1019675" cy="7620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X=12</a:t>
              </a:r>
            </a:p>
            <a:p>
              <a:pPr algn="ctr"/>
              <a:r>
                <a:rPr lang="en-US" b="1" dirty="0"/>
                <a:t>Y=50</a:t>
              </a:r>
              <a:endParaRPr lang="he-IL" b="1" dirty="0"/>
            </a:p>
          </p:txBody>
        </p:sp>
        <p:cxnSp>
          <p:nvCxnSpPr>
            <p:cNvPr id="55" name="מחבר חץ ישר 54"/>
            <p:cNvCxnSpPr>
              <a:endCxn id="54" idx="0"/>
            </p:cNvCxnSpPr>
            <p:nvPr/>
          </p:nvCxnSpPr>
          <p:spPr>
            <a:xfrm flipH="1">
              <a:off x="5894424" y="3965775"/>
              <a:ext cx="24719" cy="60441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מלבן 57"/>
          <p:cNvSpPr/>
          <p:nvPr/>
        </p:nvSpPr>
        <p:spPr>
          <a:xfrm>
            <a:off x="7497599" y="1182184"/>
            <a:ext cx="4486757" cy="231424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91440" rIns="182880" bIns="0" rtlCol="1" anchor="t" anchorCtr="0"/>
          <a:lstStyle/>
          <a:p>
            <a:pPr algn="r"/>
            <a:r>
              <a:rPr lang="he-IL" sz="2400" dirty="0"/>
              <a:t>אוסף של נקודות יכול להיות מערך</a:t>
            </a:r>
          </a:p>
          <a:p>
            <a:pPr algn="r"/>
            <a:r>
              <a:rPr lang="he-IL" sz="2400" dirty="0"/>
              <a:t>   </a:t>
            </a:r>
            <a:r>
              <a:rPr lang="en-US" sz="2400" dirty="0"/>
              <a:t>Point[] </a:t>
            </a:r>
            <a:r>
              <a:rPr lang="en-US" sz="2400" dirty="0" err="1"/>
              <a:t>arr</a:t>
            </a:r>
            <a:r>
              <a:rPr lang="en-US" sz="2400" dirty="0"/>
              <a:t>= new point[10]  ;</a:t>
            </a:r>
            <a:r>
              <a:rPr lang="he-IL" sz="2400" dirty="0"/>
              <a:t>  </a:t>
            </a:r>
          </a:p>
          <a:p>
            <a:pPr algn="r"/>
            <a:endParaRPr lang="he-IL" sz="2400" dirty="0"/>
          </a:p>
          <a:p>
            <a:pPr algn="r"/>
            <a:r>
              <a:rPr lang="he-IL" sz="2400" dirty="0"/>
              <a:t>או במקרה שלנו – שרשרת חוליות מטיפוס  </a:t>
            </a:r>
            <a:r>
              <a:rPr lang="en-US" sz="2400" dirty="0"/>
              <a:t>Point</a:t>
            </a:r>
            <a:endParaRPr lang="he-IL" sz="2400" dirty="0"/>
          </a:p>
        </p:txBody>
      </p:sp>
      <p:sp>
        <p:nvSpPr>
          <p:cNvPr id="59" name="מלבן 58"/>
          <p:cNvSpPr/>
          <p:nvPr/>
        </p:nvSpPr>
        <p:spPr>
          <a:xfrm>
            <a:off x="5491443" y="4335224"/>
            <a:ext cx="2727061" cy="2314247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91440" rIns="182880" bIns="0" rtlCol="1" anchor="t" anchorCtr="0"/>
          <a:lstStyle/>
          <a:p>
            <a:pPr algn="r"/>
            <a:r>
              <a:rPr lang="he-IL" sz="2400" dirty="0"/>
              <a:t>כשיוצרים חוליה מטיפוס מחלקה –יש  פעולות 2 </a:t>
            </a:r>
            <a:r>
              <a:rPr lang="en-US" sz="2400" dirty="0"/>
              <a:t>new</a:t>
            </a:r>
            <a:r>
              <a:rPr lang="he-IL" sz="2400" dirty="0"/>
              <a:t> </a:t>
            </a:r>
          </a:p>
          <a:p>
            <a:pPr algn="r"/>
            <a:r>
              <a:rPr lang="he-IL" sz="2400" dirty="0"/>
              <a:t>אחת לחוליה </a:t>
            </a:r>
          </a:p>
          <a:p>
            <a:pPr algn="r"/>
            <a:r>
              <a:rPr lang="he-IL" sz="2400" dirty="0"/>
              <a:t>שניה לעצם המוכל בחוליה 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053090" y="1902545"/>
            <a:ext cx="21916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Value</a:t>
            </a:r>
            <a:r>
              <a:rPr lang="he-I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הוא הפניה מטיפוס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Point</a:t>
            </a:r>
            <a:endParaRPr lang="he-IL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3293" y="3701996"/>
            <a:ext cx="803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new</a:t>
            </a:r>
            <a:endParaRPr lang="he-IL" sz="2400" b="1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621443" y="3692167"/>
            <a:ext cx="803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new</a:t>
            </a:r>
            <a:endParaRPr lang="he-IL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  <p:bldP spid="57" grpId="0" animBg="1"/>
      <p:bldP spid="58" grpId="0" animBg="1"/>
      <p:bldP spid="58" grpId="1" animBg="1"/>
      <p:bldP spid="59" grpId="0" animBg="1"/>
      <p:bldP spid="61" grpId="0"/>
      <p:bldP spid="3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גישה לתכונות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721037" y="2544339"/>
            <a:ext cx="6386929" cy="960806"/>
          </a:xfrm>
        </p:spPr>
        <p:txBody>
          <a:bodyPr>
            <a:normAutofit/>
          </a:bodyPr>
          <a:lstStyle/>
          <a:p>
            <a:r>
              <a:rPr lang="he-IL" dirty="0"/>
              <a:t> הפעולה </a:t>
            </a:r>
            <a:r>
              <a:rPr lang="en-US" dirty="0" err="1"/>
              <a:t>GetValue</a:t>
            </a:r>
            <a:r>
              <a:rPr lang="en-US" dirty="0"/>
              <a:t>()</a:t>
            </a:r>
            <a:r>
              <a:rPr lang="he-IL" dirty="0"/>
              <a:t>  של החוליה מחזירה עצם מטיפוס </a:t>
            </a:r>
            <a:r>
              <a:rPr lang="en-US" dirty="0"/>
              <a:t>Point</a:t>
            </a:r>
            <a:endParaRPr lang="he-IL" dirty="0"/>
          </a:p>
          <a:p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grpSp>
        <p:nvGrpSpPr>
          <p:cNvPr id="20" name="קבוצה 19"/>
          <p:cNvGrpSpPr/>
          <p:nvPr/>
        </p:nvGrpSpPr>
        <p:grpSpPr>
          <a:xfrm>
            <a:off x="367150" y="875448"/>
            <a:ext cx="5018400" cy="2151748"/>
            <a:chOff x="373591" y="4381118"/>
            <a:chExt cx="5018400" cy="2151748"/>
          </a:xfrm>
        </p:grpSpPr>
        <p:grpSp>
          <p:nvGrpSpPr>
            <p:cNvPr id="5" name="קבוצה 4"/>
            <p:cNvGrpSpPr/>
            <p:nvPr/>
          </p:nvGrpSpPr>
          <p:grpSpPr>
            <a:xfrm>
              <a:off x="373591" y="4381118"/>
              <a:ext cx="5018400" cy="904370"/>
              <a:chOff x="308763" y="1926970"/>
              <a:chExt cx="5018400" cy="904370"/>
            </a:xfrm>
          </p:grpSpPr>
          <p:grpSp>
            <p:nvGrpSpPr>
              <p:cNvPr id="6" name="קבוצה 5"/>
              <p:cNvGrpSpPr/>
              <p:nvPr/>
            </p:nvGrpSpPr>
            <p:grpSpPr>
              <a:xfrm>
                <a:off x="1135031" y="2098041"/>
                <a:ext cx="4192132" cy="733299"/>
                <a:chOff x="43455" y="1862237"/>
                <a:chExt cx="3693940" cy="733299"/>
              </a:xfrm>
            </p:grpSpPr>
            <p:grpSp>
              <p:nvGrpSpPr>
                <p:cNvPr id="8" name="קבוצה 7"/>
                <p:cNvGrpSpPr/>
                <p:nvPr>
                  <p:custDataLst>
                    <p:custData r:id="rId1"/>
                  </p:custDataLst>
                </p:nvPr>
              </p:nvGrpSpPr>
              <p:grpSpPr>
                <a:xfrm>
                  <a:off x="1789168" y="1862237"/>
                  <a:ext cx="1948227" cy="733299"/>
                  <a:chOff x="0" y="0"/>
                  <a:chExt cx="854820" cy="401320"/>
                </a:xfrm>
              </p:grpSpPr>
              <p:sp>
                <p:nvSpPr>
                  <p:cNvPr id="11" name="מלבן מעוגל 10"/>
                  <p:cNvSpPr/>
                  <p:nvPr/>
                </p:nvSpPr>
                <p:spPr>
                  <a:xfrm>
                    <a:off x="0" y="0"/>
                    <a:ext cx="854820" cy="401320"/>
                  </a:xfrm>
                  <a:prstGeom prst="roundRect">
                    <a:avLst/>
                  </a:prstGeom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e-IL"/>
                  </a:p>
                </p:txBody>
              </p:sp>
              <p:sp>
                <p:nvSpPr>
                  <p:cNvPr id="12" name="מלבן 11"/>
                  <p:cNvSpPr/>
                  <p:nvPr/>
                </p:nvSpPr>
                <p:spPr>
                  <a:xfrm>
                    <a:off x="21967" y="185245"/>
                    <a:ext cx="327025" cy="17650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10800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endParaRPr lang="en-US" sz="2400" b="1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3" name="מלבן 12"/>
                  <p:cNvSpPr/>
                  <p:nvPr/>
                </p:nvSpPr>
                <p:spPr>
                  <a:xfrm>
                    <a:off x="43356" y="41136"/>
                    <a:ext cx="327025" cy="140167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rtl="1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value</a:t>
                    </a:r>
                  </a:p>
                </p:txBody>
              </p:sp>
              <p:sp>
                <p:nvSpPr>
                  <p:cNvPr id="14" name="מלבן 13"/>
                  <p:cNvSpPr/>
                  <p:nvPr/>
                </p:nvSpPr>
                <p:spPr>
                  <a:xfrm>
                    <a:off x="445376" y="23714"/>
                    <a:ext cx="346710" cy="149707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ot="0" spcFirstLastPara="0" vert="horz" wrap="square" lIns="0" tIns="0" rIns="0" bIns="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rtl="1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next</a:t>
                    </a:r>
                  </a:p>
                </p:txBody>
              </p:sp>
              <p:sp>
                <p:nvSpPr>
                  <p:cNvPr id="15" name="מלבן 14"/>
                  <p:cNvSpPr/>
                  <p:nvPr/>
                </p:nvSpPr>
                <p:spPr>
                  <a:xfrm>
                    <a:off x="445376" y="173421"/>
                    <a:ext cx="409444" cy="188595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1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en-US" sz="2400" b="1" dirty="0">
                        <a:solidFill>
                          <a:schemeClr val="lt1"/>
                        </a:solidFill>
                        <a:ea typeface="Calibri" panose="020F0502020204030204" pitchFamily="34" charset="0"/>
                        <a:cs typeface="Arial" panose="020B0604020202020204" pitchFamily="34" charset="0"/>
                      </a:rPr>
                      <a:t>null</a:t>
                    </a:r>
                  </a:p>
                </p:txBody>
              </p:sp>
            </p:grpSp>
            <p:sp>
              <p:nvSpPr>
                <p:cNvPr id="9" name="אליפסה 8"/>
                <p:cNvSpPr/>
                <p:nvPr/>
              </p:nvSpPr>
              <p:spPr>
                <a:xfrm>
                  <a:off x="43455" y="1905883"/>
                  <a:ext cx="1429217" cy="585838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sz="2400" b="1" dirty="0"/>
                    <a:t>point2</a:t>
                  </a:r>
                  <a:endParaRPr lang="he-IL" sz="2400" b="1" dirty="0"/>
                </a:p>
              </p:txBody>
            </p:sp>
            <p:cxnSp>
              <p:nvCxnSpPr>
                <p:cNvPr id="10" name="מחבר חץ ישר 9"/>
                <p:cNvCxnSpPr>
                  <a:stCxn id="9" idx="6"/>
                  <a:endCxn id="11" idx="1"/>
                </p:cNvCxnSpPr>
                <p:nvPr/>
              </p:nvCxnSpPr>
              <p:spPr>
                <a:xfrm>
                  <a:off x="1472672" y="2198802"/>
                  <a:ext cx="316496" cy="3008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אליפסה 6"/>
              <p:cNvSpPr/>
              <p:nvPr/>
            </p:nvSpPr>
            <p:spPr>
              <a:xfrm>
                <a:off x="308763" y="1926970"/>
                <a:ext cx="2231442" cy="232439"/>
              </a:xfrm>
              <a:prstGeom prst="ellipse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spcAft>
                    <a:spcPts val="0"/>
                  </a:spcAft>
                </a:pPr>
                <a:r>
                  <a:rPr lang="en-US" kern="1200" dirty="0">
                    <a:effectLst/>
                    <a:latin typeface="Varela Round" panose="00000500000000000000" pitchFamily="2" charset="-79"/>
                    <a:ea typeface="Times New Roman" panose="02020603050405020304" pitchFamily="18" charset="0"/>
                  </a:rPr>
                  <a:t>Node&lt;Point&gt;</a:t>
                </a:r>
                <a:endParaRPr lang="en-US" dirty="0">
                  <a:effectLst/>
                  <a:latin typeface="Varela Round" panose="00000500000000000000" pitchFamily="2" charset="-79"/>
                  <a:ea typeface="Times New Roman" panose="02020603050405020304" pitchFamily="18" charset="0"/>
                </a:endParaRPr>
              </a:p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</a:rPr>
                  <a:t> </a:t>
                </a:r>
              </a:p>
            </p:txBody>
          </p:sp>
        </p:grpSp>
        <p:cxnSp>
          <p:nvCxnSpPr>
            <p:cNvPr id="16" name="מחבר חץ ישר 15"/>
            <p:cNvCxnSpPr/>
            <p:nvPr/>
          </p:nvCxnSpPr>
          <p:spPr>
            <a:xfrm>
              <a:off x="3586816" y="5051604"/>
              <a:ext cx="32167" cy="64696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7" name="קבוצה 16"/>
            <p:cNvGrpSpPr/>
            <p:nvPr/>
          </p:nvGrpSpPr>
          <p:grpSpPr>
            <a:xfrm>
              <a:off x="2288495" y="5560271"/>
              <a:ext cx="2492855" cy="972595"/>
              <a:chOff x="2288495" y="5560271"/>
              <a:chExt cx="2492855" cy="972595"/>
            </a:xfrm>
          </p:grpSpPr>
          <p:sp>
            <p:nvSpPr>
              <p:cNvPr id="18" name="מלבן מעוגל 17"/>
              <p:cNvSpPr/>
              <p:nvPr/>
            </p:nvSpPr>
            <p:spPr>
              <a:xfrm>
                <a:off x="2876350" y="5770866"/>
                <a:ext cx="1905000" cy="762000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X=12</a:t>
                </a:r>
              </a:p>
              <a:p>
                <a:pPr algn="ctr"/>
                <a:r>
                  <a:rPr lang="en-US" b="1" dirty="0"/>
                  <a:t>Y=50</a:t>
                </a:r>
                <a:endParaRPr lang="he-IL" b="1" dirty="0"/>
              </a:p>
            </p:txBody>
          </p:sp>
          <p:sp>
            <p:nvSpPr>
              <p:cNvPr id="19" name="אליפסה 18"/>
              <p:cNvSpPr/>
              <p:nvPr/>
            </p:nvSpPr>
            <p:spPr>
              <a:xfrm>
                <a:off x="2288495" y="5560271"/>
                <a:ext cx="1208314" cy="350450"/>
              </a:xfrm>
              <a:prstGeom prst="ellipse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Point</a:t>
                </a:r>
                <a:endParaRPr lang="he-IL" dirty="0"/>
              </a:p>
            </p:txBody>
          </p:sp>
        </p:grpSp>
      </p:grpSp>
      <p:sp>
        <p:nvSpPr>
          <p:cNvPr id="21" name="מלבן 20"/>
          <p:cNvSpPr/>
          <p:nvPr/>
        </p:nvSpPr>
        <p:spPr>
          <a:xfrm>
            <a:off x="651977" y="3494259"/>
            <a:ext cx="4326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Varela Round" pitchFamily="2" charset="-79"/>
                <a:cs typeface="Varela Round" panose="00000500000000000000" pitchFamily="2" charset="-79"/>
              </a:rPr>
              <a:t>Point p = point2.GetValue()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he-IL" b="1" dirty="0"/>
          </a:p>
        </p:txBody>
      </p:sp>
      <p:sp>
        <p:nvSpPr>
          <p:cNvPr id="23" name="מלבן 22"/>
          <p:cNvSpPr/>
          <p:nvPr/>
        </p:nvSpPr>
        <p:spPr>
          <a:xfrm>
            <a:off x="1469107" y="4429706"/>
            <a:ext cx="59330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הגישה לערכי </a:t>
            </a:r>
            <a:r>
              <a:rPr lang="en-US" sz="2400" dirty="0" err="1"/>
              <a:t>x,y</a:t>
            </a:r>
            <a:r>
              <a:rPr lang="he-IL" sz="2400" dirty="0"/>
              <a:t> , שייכת רק למחלקה </a:t>
            </a:r>
            <a:r>
              <a:rPr lang="en-US" sz="2400" dirty="0"/>
              <a:t>Point</a:t>
            </a:r>
            <a:endParaRPr lang="he-IL" sz="2400" dirty="0"/>
          </a:p>
        </p:txBody>
      </p:sp>
      <p:sp>
        <p:nvSpPr>
          <p:cNvPr id="24" name="חץ שמאלה 23"/>
          <p:cNvSpPr/>
          <p:nvPr/>
        </p:nvSpPr>
        <p:spPr>
          <a:xfrm rot="20620926">
            <a:off x="5174832" y="3111046"/>
            <a:ext cx="1840515" cy="541738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לבן 24"/>
          <p:cNvSpPr/>
          <p:nvPr/>
        </p:nvSpPr>
        <p:spPr>
          <a:xfrm>
            <a:off x="958382" y="486250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b="1" dirty="0" err="1"/>
              <a:t>Int</a:t>
            </a:r>
            <a:r>
              <a:rPr lang="en-US" sz="2400" b="1" dirty="0"/>
              <a:t> x = </a:t>
            </a:r>
            <a:r>
              <a:rPr lang="en-US" sz="2400" b="1" dirty="0" err="1"/>
              <a:t>p.GetX</a:t>
            </a:r>
            <a:r>
              <a:rPr lang="en-US" sz="2400" b="1" dirty="0"/>
              <a:t>();</a:t>
            </a:r>
          </a:p>
          <a:p>
            <a:pPr algn="l" rtl="0"/>
            <a:endParaRPr lang="en-US" sz="2400" b="1" dirty="0"/>
          </a:p>
          <a:p>
            <a:pPr algn="l" rtl="0"/>
            <a:r>
              <a:rPr lang="en-US" sz="2400" b="1" dirty="0"/>
              <a:t> x = point2.GetValue().</a:t>
            </a:r>
            <a:r>
              <a:rPr lang="en-US" sz="2400" b="1" dirty="0" err="1"/>
              <a:t>GetX</a:t>
            </a:r>
            <a:r>
              <a:rPr lang="en-US" sz="2400" b="1" dirty="0"/>
              <a:t>();</a:t>
            </a:r>
            <a:endParaRPr lang="he-IL" sz="2400" b="1" dirty="0"/>
          </a:p>
        </p:txBody>
      </p:sp>
      <p:sp>
        <p:nvSpPr>
          <p:cNvPr id="26" name="מלבן 25"/>
          <p:cNvSpPr/>
          <p:nvPr/>
        </p:nvSpPr>
        <p:spPr>
          <a:xfrm>
            <a:off x="8077200" y="991667"/>
            <a:ext cx="3194564" cy="1179153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1" anchor="t" anchorCtr="0"/>
          <a:lstStyle/>
          <a:p>
            <a:pPr algn="ctr" rtl="0"/>
            <a:r>
              <a:rPr lang="en-US" sz="2400" b="1" dirty="0"/>
              <a:t>   </a:t>
            </a:r>
            <a:r>
              <a:rPr lang="he-IL" sz="2400" b="1" dirty="0"/>
              <a:t>כשטיפוס החוליה הוא עצם , אין גישה ישירה לתכונות העצם </a:t>
            </a:r>
          </a:p>
        </p:txBody>
      </p:sp>
      <p:cxnSp>
        <p:nvCxnSpPr>
          <p:cNvPr id="28" name="מחבר חץ ישר 27"/>
          <p:cNvCxnSpPr/>
          <p:nvPr/>
        </p:nvCxnSpPr>
        <p:spPr>
          <a:xfrm flipV="1">
            <a:off x="1850571" y="2863395"/>
            <a:ext cx="870858" cy="7288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70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1" grpId="0"/>
      <p:bldP spid="23" grpId="0"/>
      <p:bldP spid="24" grpId="0" animBg="1"/>
      <p:bldP spid="25" grpId="0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חיפוש בשרשרת של נקודות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9035143" y="1855297"/>
            <a:ext cx="2641583" cy="746389"/>
          </a:xfrm>
        </p:spPr>
        <p:txBody>
          <a:bodyPr/>
          <a:lstStyle/>
          <a:p>
            <a:endParaRPr lang="he-IL" dirty="0"/>
          </a:p>
        </p:txBody>
      </p:sp>
      <p:grpSp>
        <p:nvGrpSpPr>
          <p:cNvPr id="28" name="קבוצה 27"/>
          <p:cNvGrpSpPr/>
          <p:nvPr/>
        </p:nvGrpSpPr>
        <p:grpSpPr>
          <a:xfrm>
            <a:off x="119743" y="1000655"/>
            <a:ext cx="7368581" cy="727305"/>
            <a:chOff x="1486305" y="4704197"/>
            <a:chExt cx="7368581" cy="727305"/>
          </a:xfrm>
        </p:grpSpPr>
        <p:sp>
          <p:nvSpPr>
            <p:cNvPr id="7" name="אליפסה 6"/>
            <p:cNvSpPr/>
            <p:nvPr/>
          </p:nvSpPr>
          <p:spPr>
            <a:xfrm>
              <a:off x="1486305" y="4717537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point1</a:t>
              </a:r>
              <a:endParaRPr lang="he-IL" sz="2400" b="1" dirty="0"/>
            </a:p>
          </p:txBody>
        </p:sp>
        <p:cxnSp>
          <p:nvCxnSpPr>
            <p:cNvPr id="8" name="מחבר חץ ישר 7"/>
            <p:cNvCxnSpPr>
              <a:stCxn id="7" idx="6"/>
            </p:cNvCxnSpPr>
            <p:nvPr/>
          </p:nvCxnSpPr>
          <p:spPr>
            <a:xfrm>
              <a:off x="2866740" y="5010456"/>
              <a:ext cx="266888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/>
            <p:nvPr/>
          </p:nvCxnSpPr>
          <p:spPr>
            <a:xfrm>
              <a:off x="4266514" y="5044272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22" name="קבוצה 21"/>
            <p:cNvGrpSpPr/>
            <p:nvPr/>
          </p:nvGrpSpPr>
          <p:grpSpPr>
            <a:xfrm>
              <a:off x="3126869" y="4710378"/>
              <a:ext cx="1132886" cy="713965"/>
              <a:chOff x="3534470" y="4685348"/>
              <a:chExt cx="1132886" cy="713965"/>
            </a:xfrm>
          </p:grpSpPr>
          <p:sp>
            <p:nvSpPr>
              <p:cNvPr id="6" name="מלבן מעוגל 5"/>
              <p:cNvSpPr/>
              <p:nvPr/>
            </p:nvSpPr>
            <p:spPr>
              <a:xfrm>
                <a:off x="3534470" y="4685348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1" name="מלבן מעוגל 10"/>
              <p:cNvSpPr/>
              <p:nvPr/>
            </p:nvSpPr>
            <p:spPr>
              <a:xfrm>
                <a:off x="3535614" y="4834034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grpSp>
          <p:nvGrpSpPr>
            <p:cNvPr id="23" name="קבוצה 22"/>
            <p:cNvGrpSpPr/>
            <p:nvPr/>
          </p:nvGrpSpPr>
          <p:grpSpPr>
            <a:xfrm>
              <a:off x="4667356" y="4704197"/>
              <a:ext cx="1132886" cy="713965"/>
              <a:chOff x="5068198" y="4717537"/>
              <a:chExt cx="1132886" cy="713965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5068198" y="4717537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3" name="מלבן מעוגל 12"/>
              <p:cNvSpPr/>
              <p:nvPr/>
            </p:nvSpPr>
            <p:spPr>
              <a:xfrm>
                <a:off x="5157212" y="4866507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X=12</a:t>
                </a:r>
              </a:p>
              <a:p>
                <a:pPr algn="ctr"/>
                <a:r>
                  <a:rPr lang="en-US" b="1" dirty="0"/>
                  <a:t>Y=50</a:t>
                </a:r>
                <a:endParaRPr lang="he-IL" b="1" dirty="0"/>
              </a:p>
            </p:txBody>
          </p:sp>
        </p:grpSp>
        <p:grpSp>
          <p:nvGrpSpPr>
            <p:cNvPr id="24" name="קבוצה 23"/>
            <p:cNvGrpSpPr/>
            <p:nvPr/>
          </p:nvGrpSpPr>
          <p:grpSpPr>
            <a:xfrm>
              <a:off x="6176196" y="4705754"/>
              <a:ext cx="1132886" cy="713965"/>
              <a:chOff x="6601926" y="4760652"/>
              <a:chExt cx="1132886" cy="713965"/>
            </a:xfrm>
          </p:grpSpPr>
          <p:sp>
            <p:nvSpPr>
              <p:cNvPr id="18" name="מלבן מעוגל 17"/>
              <p:cNvSpPr/>
              <p:nvPr/>
            </p:nvSpPr>
            <p:spPr>
              <a:xfrm>
                <a:off x="6601926" y="4760652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0" name="מלבן מעוגל 19"/>
              <p:cNvSpPr/>
              <p:nvPr/>
            </p:nvSpPr>
            <p:spPr>
              <a:xfrm>
                <a:off x="6601926" y="4913203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X=-5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grpSp>
          <p:nvGrpSpPr>
            <p:cNvPr id="25" name="קבוצה 24"/>
            <p:cNvGrpSpPr/>
            <p:nvPr/>
          </p:nvGrpSpPr>
          <p:grpSpPr>
            <a:xfrm>
              <a:off x="7716683" y="4717537"/>
              <a:ext cx="1138203" cy="713965"/>
              <a:chOff x="8130337" y="4760652"/>
              <a:chExt cx="1138203" cy="713965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8135654" y="4760652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1" name="מלבן מעוגל 20"/>
              <p:cNvSpPr/>
              <p:nvPr/>
            </p:nvSpPr>
            <p:spPr>
              <a:xfrm>
                <a:off x="8130337" y="4913202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X=10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cxnSp>
          <p:nvCxnSpPr>
            <p:cNvPr id="26" name="מחבר חץ ישר 25"/>
            <p:cNvCxnSpPr/>
            <p:nvPr/>
          </p:nvCxnSpPr>
          <p:spPr>
            <a:xfrm>
              <a:off x="5808621" y="5061180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מחבר חץ ישר 26"/>
            <p:cNvCxnSpPr/>
            <p:nvPr/>
          </p:nvCxnSpPr>
          <p:spPr>
            <a:xfrm>
              <a:off x="7320223" y="5054655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מלבן 28"/>
          <p:cNvSpPr/>
          <p:nvPr/>
        </p:nvSpPr>
        <p:spPr>
          <a:xfrm>
            <a:off x="0" y="2179902"/>
            <a:ext cx="885008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 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FindPoint</a:t>
            </a:r>
            <a:r>
              <a:rPr lang="en-US" sz="2400" dirty="0">
                <a:solidFill>
                  <a:srgbClr val="000000"/>
                </a:solidFill>
              </a:rPr>
              <a:t>(Node&lt;Point&gt; point1,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x,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y)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(point1!=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</a:t>
            </a:r>
          </a:p>
          <a:p>
            <a:pPr algn="l" rtl="0"/>
            <a:r>
              <a:rPr lang="en-US" sz="2800" b="1" dirty="0">
                <a:solidFill>
                  <a:srgbClr val="000000"/>
                </a:solidFill>
              </a:rPr>
              <a:t>           </a:t>
            </a:r>
            <a:r>
              <a:rPr lang="en-US" sz="2800" b="1" dirty="0">
                <a:solidFill>
                  <a:srgbClr val="0000FF"/>
                </a:solidFill>
              </a:rPr>
              <a:t>if</a:t>
            </a:r>
            <a:r>
              <a:rPr lang="en-US" sz="2800" b="1" dirty="0">
                <a:solidFill>
                  <a:srgbClr val="000000"/>
                </a:solidFill>
              </a:rPr>
              <a:t> (point1.GetValue().</a:t>
            </a:r>
            <a:r>
              <a:rPr lang="en-US" sz="2800" b="1" dirty="0" err="1">
                <a:solidFill>
                  <a:srgbClr val="000000"/>
                </a:solidFill>
              </a:rPr>
              <a:t>GetX</a:t>
            </a:r>
            <a:r>
              <a:rPr lang="en-US" sz="2800" b="1" dirty="0">
                <a:solidFill>
                  <a:srgbClr val="000000"/>
                </a:solidFill>
              </a:rPr>
              <a:t>() == x &amp;&amp; </a:t>
            </a:r>
          </a:p>
          <a:p>
            <a:pPr algn="l" rtl="0"/>
            <a:r>
              <a:rPr lang="en-US" sz="2800" b="1" dirty="0">
                <a:solidFill>
                  <a:srgbClr val="000000"/>
                </a:solidFill>
              </a:rPr>
              <a:t>                      point1.GetValue().</a:t>
            </a:r>
            <a:r>
              <a:rPr lang="en-US" sz="2800" b="1" dirty="0" err="1">
                <a:solidFill>
                  <a:srgbClr val="000000"/>
                </a:solidFill>
              </a:rPr>
              <a:t>GetY</a:t>
            </a:r>
            <a:r>
              <a:rPr lang="en-US" sz="2800" b="1" dirty="0">
                <a:solidFill>
                  <a:srgbClr val="000000"/>
                </a:solidFill>
              </a:rPr>
              <a:t>() == y)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point1 = point1.GetNext();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490507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1"/>
          <p:cNvSpPr>
            <a:spLocks noGrp="1"/>
          </p:cNvSpPr>
          <p:nvPr>
            <p:ph type="title"/>
          </p:nvPr>
        </p:nvSpPr>
        <p:spPr>
          <a:xfrm>
            <a:off x="931394" y="277231"/>
            <a:ext cx="6737386" cy="720000"/>
          </a:xfrm>
        </p:spPr>
        <p:txBody>
          <a:bodyPr/>
          <a:lstStyle/>
          <a:p>
            <a:r>
              <a:rPr lang="he-IL" dirty="0"/>
              <a:t>חיפוש בשרשרת של נקודות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0" y="1154762"/>
            <a:ext cx="7368581" cy="727305"/>
            <a:chOff x="1486305" y="4704197"/>
            <a:chExt cx="7368581" cy="727305"/>
          </a:xfrm>
        </p:grpSpPr>
        <p:sp>
          <p:nvSpPr>
            <p:cNvPr id="7" name="אליפסה 6"/>
            <p:cNvSpPr/>
            <p:nvPr/>
          </p:nvSpPr>
          <p:spPr>
            <a:xfrm>
              <a:off x="1486305" y="4717537"/>
              <a:ext cx="1380435" cy="58583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sz="2400" b="1" dirty="0"/>
                <a:t>point1</a:t>
              </a:r>
              <a:endParaRPr lang="he-IL" sz="2400" b="1" dirty="0"/>
            </a:p>
          </p:txBody>
        </p:sp>
        <p:cxnSp>
          <p:nvCxnSpPr>
            <p:cNvPr id="8" name="מחבר חץ ישר 7"/>
            <p:cNvCxnSpPr>
              <a:stCxn id="7" idx="6"/>
            </p:cNvCxnSpPr>
            <p:nvPr/>
          </p:nvCxnSpPr>
          <p:spPr>
            <a:xfrm>
              <a:off x="2866740" y="5010456"/>
              <a:ext cx="266888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מחבר חץ ישר 8"/>
            <p:cNvCxnSpPr/>
            <p:nvPr/>
          </p:nvCxnSpPr>
          <p:spPr>
            <a:xfrm>
              <a:off x="4266514" y="5044272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0" name="קבוצה 9"/>
            <p:cNvGrpSpPr/>
            <p:nvPr/>
          </p:nvGrpSpPr>
          <p:grpSpPr>
            <a:xfrm>
              <a:off x="3126869" y="4710378"/>
              <a:ext cx="1132886" cy="713965"/>
              <a:chOff x="3534470" y="4685348"/>
              <a:chExt cx="1132886" cy="713965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3534470" y="4685348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3" name="מלבן מעוגל 22"/>
              <p:cNvSpPr/>
              <p:nvPr/>
            </p:nvSpPr>
            <p:spPr>
              <a:xfrm>
                <a:off x="3535614" y="4834034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X=20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grpSp>
          <p:nvGrpSpPr>
            <p:cNvPr id="11" name="קבוצה 10"/>
            <p:cNvGrpSpPr/>
            <p:nvPr/>
          </p:nvGrpSpPr>
          <p:grpSpPr>
            <a:xfrm>
              <a:off x="4667356" y="4704197"/>
              <a:ext cx="1132886" cy="713965"/>
              <a:chOff x="5068198" y="4717537"/>
              <a:chExt cx="1132886" cy="713965"/>
            </a:xfrm>
          </p:grpSpPr>
          <p:sp>
            <p:nvSpPr>
              <p:cNvPr id="20" name="מלבן מעוגל 19"/>
              <p:cNvSpPr/>
              <p:nvPr/>
            </p:nvSpPr>
            <p:spPr>
              <a:xfrm>
                <a:off x="5068198" y="4717537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21" name="מלבן מעוגל 20"/>
              <p:cNvSpPr/>
              <p:nvPr/>
            </p:nvSpPr>
            <p:spPr>
              <a:xfrm>
                <a:off x="5157212" y="4866507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X=12</a:t>
                </a:r>
              </a:p>
              <a:p>
                <a:pPr algn="ctr"/>
                <a:r>
                  <a:rPr lang="en-US" b="1" dirty="0"/>
                  <a:t>Y=50</a:t>
                </a:r>
                <a:endParaRPr lang="he-IL" b="1" dirty="0"/>
              </a:p>
            </p:txBody>
          </p:sp>
        </p:grpSp>
        <p:grpSp>
          <p:nvGrpSpPr>
            <p:cNvPr id="12" name="קבוצה 11"/>
            <p:cNvGrpSpPr/>
            <p:nvPr/>
          </p:nvGrpSpPr>
          <p:grpSpPr>
            <a:xfrm>
              <a:off x="6176196" y="4705754"/>
              <a:ext cx="1132886" cy="713965"/>
              <a:chOff x="6601926" y="4760652"/>
              <a:chExt cx="1132886" cy="713965"/>
            </a:xfrm>
          </p:grpSpPr>
          <p:sp>
            <p:nvSpPr>
              <p:cNvPr id="18" name="מלבן מעוגל 17"/>
              <p:cNvSpPr/>
              <p:nvPr/>
            </p:nvSpPr>
            <p:spPr>
              <a:xfrm>
                <a:off x="6601926" y="4760652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9" name="מלבן מעוגל 18"/>
              <p:cNvSpPr/>
              <p:nvPr/>
            </p:nvSpPr>
            <p:spPr>
              <a:xfrm>
                <a:off x="6601926" y="4913203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X=-5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grpSp>
          <p:nvGrpSpPr>
            <p:cNvPr id="13" name="קבוצה 12"/>
            <p:cNvGrpSpPr/>
            <p:nvPr/>
          </p:nvGrpSpPr>
          <p:grpSpPr>
            <a:xfrm>
              <a:off x="7716683" y="4717537"/>
              <a:ext cx="1138203" cy="713965"/>
              <a:chOff x="8130337" y="4760652"/>
              <a:chExt cx="1138203" cy="713965"/>
            </a:xfrm>
          </p:grpSpPr>
          <p:sp>
            <p:nvSpPr>
              <p:cNvPr id="16" name="מלבן מעוגל 15"/>
              <p:cNvSpPr/>
              <p:nvPr/>
            </p:nvSpPr>
            <p:spPr>
              <a:xfrm>
                <a:off x="8135654" y="4760652"/>
                <a:ext cx="1132886" cy="713965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e-IL"/>
              </a:p>
            </p:txBody>
          </p:sp>
          <p:sp>
            <p:nvSpPr>
              <p:cNvPr id="17" name="מלבן מעוגל 16"/>
              <p:cNvSpPr/>
              <p:nvPr/>
            </p:nvSpPr>
            <p:spPr>
              <a:xfrm>
                <a:off x="8130337" y="4913202"/>
                <a:ext cx="938787" cy="469341"/>
              </a:xfrm>
              <a:prstGeom prst="round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b="1" dirty="0"/>
                  <a:t>X=10</a:t>
                </a:r>
              </a:p>
              <a:p>
                <a:pPr algn="ctr"/>
                <a:r>
                  <a:rPr lang="en-US" b="1" dirty="0"/>
                  <a:t>Y=10</a:t>
                </a:r>
                <a:endParaRPr lang="he-IL" b="1" dirty="0"/>
              </a:p>
            </p:txBody>
          </p:sp>
        </p:grpSp>
        <p:cxnSp>
          <p:nvCxnSpPr>
            <p:cNvPr id="14" name="מחבר חץ ישר 13"/>
            <p:cNvCxnSpPr/>
            <p:nvPr/>
          </p:nvCxnSpPr>
          <p:spPr>
            <a:xfrm>
              <a:off x="5808621" y="5061180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>
              <a:off x="7320223" y="5054655"/>
              <a:ext cx="400842" cy="3381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מלבן 23"/>
          <p:cNvSpPr/>
          <p:nvPr/>
        </p:nvSpPr>
        <p:spPr>
          <a:xfrm>
            <a:off x="0" y="2992890"/>
            <a:ext cx="872786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 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FindPoint</a:t>
            </a:r>
            <a:r>
              <a:rPr lang="en-US" sz="2400" dirty="0">
                <a:solidFill>
                  <a:srgbClr val="000000"/>
                </a:solidFill>
              </a:rPr>
              <a:t>(Node&lt;Point&gt;  point1,Point </a:t>
            </a:r>
            <a:r>
              <a:rPr lang="en-US" sz="2800" b="1" dirty="0">
                <a:solidFill>
                  <a:srgbClr val="000000"/>
                </a:solidFill>
              </a:rPr>
              <a:t>p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(point1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 </a:t>
            </a:r>
          </a:p>
          <a:p>
            <a:pPr algn="l" rtl="0"/>
            <a:r>
              <a:rPr lang="en-US" sz="2800" b="1" dirty="0">
                <a:solidFill>
                  <a:srgbClr val="000000"/>
                </a:solidFill>
              </a:rPr>
              <a:t>          </a:t>
            </a:r>
            <a:r>
              <a:rPr lang="en-US" sz="2800" b="1" dirty="0">
                <a:solidFill>
                  <a:srgbClr val="0000FF"/>
                </a:solidFill>
              </a:rPr>
              <a:t>if</a:t>
            </a:r>
            <a:r>
              <a:rPr lang="en-US" sz="2800" b="1" dirty="0">
                <a:solidFill>
                  <a:srgbClr val="000000"/>
                </a:solidFill>
              </a:rPr>
              <a:t> (point1.GetValue().Equal(p))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point1 = point1.GetNext();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25" name="מלבן 24"/>
          <p:cNvSpPr/>
          <p:nvPr/>
        </p:nvSpPr>
        <p:spPr>
          <a:xfrm>
            <a:off x="7668780" y="160046"/>
            <a:ext cx="4457657" cy="2615811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1" anchor="t" anchorCtr="0"/>
          <a:lstStyle/>
          <a:p>
            <a:pPr algn="l" rtl="0"/>
            <a:r>
              <a:rPr lang="en-US" sz="2400" dirty="0"/>
              <a:t>public  bool Equal(Point other)</a:t>
            </a:r>
          </a:p>
          <a:p>
            <a:pPr algn="l" rtl="0"/>
            <a:r>
              <a:rPr lang="he-IL" sz="2400" dirty="0"/>
              <a:t>        }  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/>
              <a:t>        if (</a:t>
            </a:r>
            <a:r>
              <a:rPr lang="en-US" sz="2400" dirty="0" err="1"/>
              <a:t>this.x</a:t>
            </a:r>
            <a:r>
              <a:rPr lang="en-US" sz="2400" dirty="0"/>
              <a:t> == </a:t>
            </a:r>
            <a:r>
              <a:rPr lang="en-US" sz="2400" dirty="0" err="1"/>
              <a:t>other.x</a:t>
            </a:r>
            <a:r>
              <a:rPr lang="en-US" sz="2400" dirty="0"/>
              <a:t> &amp;&amp;</a:t>
            </a:r>
          </a:p>
          <a:p>
            <a:pPr algn="l" rtl="0"/>
            <a:r>
              <a:rPr lang="en-US" sz="2400" dirty="0"/>
              <a:t>            </a:t>
            </a:r>
            <a:r>
              <a:rPr lang="en-US" sz="2400" dirty="0" err="1"/>
              <a:t>this.y</a:t>
            </a:r>
            <a:r>
              <a:rPr lang="en-US" sz="2400" dirty="0"/>
              <a:t> == </a:t>
            </a:r>
            <a:r>
              <a:rPr lang="en-US" sz="2400" dirty="0" err="1"/>
              <a:t>other.y</a:t>
            </a:r>
            <a:r>
              <a:rPr lang="en-US" sz="2400" dirty="0"/>
              <a:t>)</a:t>
            </a:r>
          </a:p>
          <a:p>
            <a:pPr algn="l" rtl="0"/>
            <a:r>
              <a:rPr lang="en-US" sz="2400" dirty="0"/>
              <a:t>                return true;</a:t>
            </a:r>
          </a:p>
          <a:p>
            <a:pPr algn="l" rtl="0"/>
            <a:r>
              <a:rPr lang="en-US" sz="2400" dirty="0"/>
              <a:t>       return false;</a:t>
            </a:r>
          </a:p>
          <a:p>
            <a:pPr algn="l" rtl="0"/>
            <a:r>
              <a:rPr lang="he-IL" sz="2400" dirty="0"/>
              <a:t>{    </a:t>
            </a:r>
            <a:endParaRPr lang="he-IL" sz="2400" b="1" dirty="0"/>
          </a:p>
        </p:txBody>
      </p:sp>
    </p:spTree>
    <p:extLst>
      <p:ext uri="{BB962C8B-B14F-4D97-AF65-F5344CB8AC3E}">
        <p14:creationId xmlns:p14="http://schemas.microsoft.com/office/powerpoint/2010/main" val="13925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2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3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4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5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6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7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Props1.xml><?xml version="1.0" encoding="utf-8"?>
<ds:datastoreItem xmlns:ds="http://schemas.openxmlformats.org/officeDocument/2006/customXml" ds:itemID="{AB48E988-82F5-4461-8187-F15F4760355F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88C383B1-83C6-44FD-B58C-876E8C755648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B12BA0D3-06B2-49AD-A4E0-0D3EF9982B5F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703A3765-DBBA-4D54-86C0-840DB8CA659E}">
  <ds:schemaRefs>
    <ds:schemaRef ds:uri="http://schemas.microsoft.com/VisualStudio/2011/storyboarding/control"/>
  </ds:schemaRefs>
</ds:datastoreItem>
</file>

<file path=customXml/itemProps5.xml><?xml version="1.0" encoding="utf-8"?>
<ds:datastoreItem xmlns:ds="http://schemas.openxmlformats.org/officeDocument/2006/customXml" ds:itemID="{97D44F70-6D34-4885-8A15-4984AC57348F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37666742-1B82-4247-8711-1C1936F24E2E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3126B9BA-8128-4575-BACB-8551FAA8520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19272</TotalTime>
  <Words>3158</Words>
  <Application>Microsoft Macintosh PowerPoint</Application>
  <PresentationFormat>Widescreen</PresentationFormat>
  <Paragraphs>733</Paragraphs>
  <Slides>35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Cambria Math</vt:lpstr>
      <vt:lpstr>Consolas</vt:lpstr>
      <vt:lpstr>Times New Roman</vt:lpstr>
      <vt:lpstr>Varela Round</vt:lpstr>
      <vt:lpstr>Webdings</vt:lpstr>
      <vt:lpstr>ערכת נושא Office</vt:lpstr>
      <vt:lpstr>מערכת שידורים לאומית</vt:lpstr>
      <vt:lpstr>שרשרת חוליות 3 </vt:lpstr>
      <vt:lpstr>מה נלמד היום </vt:lpstr>
      <vt:lpstr>טיפוסי נתונים בחוליה</vt:lpstr>
      <vt:lpstr>טיפוסי נתונים בחוליה</vt:lpstr>
      <vt:lpstr> אוסף של נקודות </vt:lpstr>
      <vt:lpstr>גישה לתכונות </vt:lpstr>
      <vt:lpstr>חיפוש בשרשרת של נקודות </vt:lpstr>
      <vt:lpstr>חיפוש בשרשרת של נקודות </vt:lpstr>
      <vt:lpstr>תרגיל </vt:lpstr>
      <vt:lpstr>PowerPoint Presentation</vt:lpstr>
      <vt:lpstr>פעולת עזר  </vt:lpstr>
      <vt:lpstr>התכנית לחישוב כל המסלול </vt:lpstr>
      <vt:lpstr>עצמים של Circle</vt:lpstr>
      <vt:lpstr>שרשרת חוליות של Circle</vt:lpstr>
      <vt:lpstr>גישה לנתונים  </vt:lpstr>
      <vt:lpstr> תרגיל </vt:lpstr>
      <vt:lpstr>הפסקה </vt:lpstr>
      <vt:lpstr>מיון שרשרת חוליות </vt:lpstr>
      <vt:lpstr>מיון בועות- סיבוב ראשון </vt:lpstr>
      <vt:lpstr>מיון בועות – סיבוב שני </vt:lpstr>
      <vt:lpstr>מיון בועות – סיבוב שלישי </vt:lpstr>
      <vt:lpstr>הפעולה  למיון בועות </vt:lpstr>
      <vt:lpstr>מיון </vt:lpstr>
      <vt:lpstr>מיון שרשרת חוליות – מיון הכנסה  </vt:lpstr>
      <vt:lpstr>הוספה לרשימה ממויינת- AddToSortChain</vt:lpstr>
      <vt:lpstr>AddToSortChain -המשך</vt:lpstr>
      <vt:lpstr>- AddToSortChain המשך</vt:lpstr>
      <vt:lpstr>  -  AddToSortChain הפעולה</vt:lpstr>
      <vt:lpstr>-  AddToSortChain המשך</vt:lpstr>
      <vt:lpstr>מיון הכנסה -InsertionSort</vt:lpstr>
      <vt:lpstr>מיון הכנסה -- InsertionSortמיזוג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275</cp:revision>
  <dcterms:created xsi:type="dcterms:W3CDTF">2020-03-15T19:13:03Z</dcterms:created>
  <dcterms:modified xsi:type="dcterms:W3CDTF">2020-08-12T18:22:13Z</dcterms:modified>
</cp:coreProperties>
</file>