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0"/>
  </p:notesMasterIdLst>
  <p:sldIdLst>
    <p:sldId id="256" r:id="rId2"/>
    <p:sldId id="257" r:id="rId3"/>
    <p:sldId id="258" r:id="rId4"/>
    <p:sldId id="31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19" r:id="rId44"/>
    <p:sldId id="315" r:id="rId45"/>
    <p:sldId id="313" r:id="rId46"/>
    <p:sldId id="318" r:id="rId47"/>
    <p:sldId id="298" r:id="rId48"/>
    <p:sldId id="300" r:id="rId49"/>
    <p:sldId id="301" r:id="rId50"/>
    <p:sldId id="302" r:id="rId51"/>
    <p:sldId id="303" r:id="rId52"/>
    <p:sldId id="304" r:id="rId53"/>
    <p:sldId id="305" r:id="rId54"/>
    <p:sldId id="314" r:id="rId55"/>
    <p:sldId id="320" r:id="rId56"/>
    <p:sldId id="317" r:id="rId57"/>
    <p:sldId id="307" r:id="rId58"/>
    <p:sldId id="312"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Georgia" panose="02040502050405020303" pitchFamily="18" charset="0"/>
      <p:regular r:id="rId65"/>
      <p:bold r:id="rId66"/>
      <p:italic r:id="rId67"/>
      <p:boldItalic r:id="rId68"/>
    </p:embeddedFont>
    <p:embeddedFont>
      <p:font typeface="Open Sans" panose="020B0606030504020204" pitchFamily="34" charset="0"/>
      <p:regular r:id="rId69"/>
      <p:bold r:id="rId70"/>
      <p:italic r:id="rId71"/>
      <p:boldItalic r:id="rId72"/>
    </p:embeddedFont>
    <p:embeddedFont>
      <p:font typeface="Roboto" panose="02000000000000000000" pitchFamily="2" charset="0"/>
      <p:regular r:id="rId73"/>
      <p:bold r:id="rId74"/>
      <p:italic r:id="rId75"/>
      <p:boldItalic r:id="rId76"/>
    </p:embeddedFont>
    <p:embeddedFont>
      <p:font typeface="Varela Round" panose="00000500000000000000" pitchFamily="2" charset="-79"/>
      <p:regular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BC57FE-0DDA-4850-9BD6-B11934F143F1}">
  <a:tblStyle styleId="{69BC57FE-0DDA-4850-9BD6-B11934F143F1}" styleName="Table_0">
    <a:wholeTbl>
      <a:tcTxStyle b="off" i="off">
        <a:font>
          <a:latin typeface="Varela Round"/>
          <a:ea typeface="Varela Round"/>
          <a:cs typeface="Varela Round"/>
        </a:font>
        <a:srgbClr val="002060"/>
      </a:tcTxStyle>
      <a:tcStyle>
        <a:tcBdr>
          <a:left>
            <a:ln w="12700" cap="flat" cmpd="sng">
              <a:solidFill>
                <a:srgbClr val="002060"/>
              </a:solidFill>
              <a:prstDash val="solid"/>
              <a:round/>
              <a:headEnd type="none" w="sm" len="sm"/>
              <a:tailEnd type="none" w="sm" len="sm"/>
            </a:ln>
          </a:left>
          <a:right>
            <a:ln w="12700" cap="flat" cmpd="sng">
              <a:solidFill>
                <a:srgbClr val="002060"/>
              </a:solidFill>
              <a:prstDash val="solid"/>
              <a:round/>
              <a:headEnd type="none" w="sm" len="sm"/>
              <a:tailEnd type="none" w="sm" len="sm"/>
            </a:ln>
          </a:right>
          <a:top>
            <a:ln w="12700" cap="flat" cmpd="sng">
              <a:solidFill>
                <a:srgbClr val="002060"/>
              </a:solidFill>
              <a:prstDash val="solid"/>
              <a:round/>
              <a:headEnd type="none" w="sm" len="sm"/>
              <a:tailEnd type="none" w="sm" len="sm"/>
            </a:ln>
          </a:top>
          <a:bottom>
            <a:ln w="12700" cap="flat" cmpd="sng">
              <a:solidFill>
                <a:srgbClr val="002060"/>
              </a:solidFill>
              <a:prstDash val="solid"/>
              <a:round/>
              <a:headEnd type="none" w="sm" len="sm"/>
              <a:tailEnd type="none" w="sm" len="sm"/>
            </a:ln>
          </a:bottom>
          <a:insideH>
            <a:ln w="12700" cap="flat" cmpd="sng">
              <a:solidFill>
                <a:srgbClr val="002060"/>
              </a:solidFill>
              <a:prstDash val="solid"/>
              <a:round/>
              <a:headEnd type="none" w="sm" len="sm"/>
              <a:tailEnd type="none" w="sm" len="sm"/>
            </a:ln>
          </a:insideH>
          <a:insideV>
            <a:ln w="12700" cap="flat" cmpd="sng">
              <a:solidFill>
                <a:srgbClr val="002060"/>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79" autoAdjust="0"/>
  </p:normalViewPr>
  <p:slideViewPr>
    <p:cSldViewPr snapToGrid="0">
      <p:cViewPr varScale="1">
        <p:scale>
          <a:sx n="76" d="100"/>
          <a:sy n="76" d="100"/>
        </p:scale>
        <p:origin x="566" y="58"/>
      </p:cViewPr>
      <p:guideLst>
        <p:guide orient="horz" pos="2160"/>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FAFA41-45C8-4125-BECD-0E6F6E59C05A}" type="doc">
      <dgm:prSet loTypeId="urn:microsoft.com/office/officeart/2005/8/layout/orgChart1" loCatId="hierarchy" qsTypeId="urn:microsoft.com/office/officeart/2005/8/quickstyle/simple1" qsCatId="simple" csTypeId="urn:microsoft.com/office/officeart/2005/8/colors/accent5_2" csCatId="accent5" phldr="1"/>
      <dgm:spPr/>
      <dgm:t>
        <a:bodyPr/>
        <a:lstStyle/>
        <a:p>
          <a:endParaRPr lang="en-US"/>
        </a:p>
      </dgm:t>
    </dgm:pt>
    <dgm:pt modelId="{AABA04F2-5EBF-46EF-BEF9-8CEE013C9645}">
      <dgm:prSet phldrT="[Text]" custT="1"/>
      <dgm:spPr/>
      <dgm:t>
        <a:bodyPr/>
        <a:lstStyle/>
        <a:p>
          <a:r>
            <a:rPr lang="he-IL" sz="1800" b="1" dirty="0">
              <a:latin typeface="Varela Round" panose="00000500000000000000" pitchFamily="2" charset="-79"/>
              <a:cs typeface="Varela Round" panose="00000500000000000000" pitchFamily="2" charset="-79"/>
            </a:rPr>
            <a:t>מאקרוציטית</a:t>
          </a:r>
          <a:endParaRPr lang="en-US" sz="1800" b="1" dirty="0">
            <a:latin typeface="Varela Round" panose="00000500000000000000" pitchFamily="2" charset="-79"/>
            <a:cs typeface="Varela Round" panose="00000500000000000000" pitchFamily="2" charset="-79"/>
          </a:endParaRPr>
        </a:p>
      </dgm:t>
    </dgm:pt>
    <dgm:pt modelId="{5DB85D09-3EF1-4D09-932E-072FE3F53CA6}" type="par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C62D19C2-52E8-4E76-B38B-D2F34A3BF2FA}" type="sib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2B9BB2DE-3826-444C-ADB8-A18FBEB42364}">
      <dgm:prSet phldrT="[Text]" custT="1"/>
      <dgm:spPr/>
      <dgm:t>
        <a:bodyPr/>
        <a:lstStyle/>
        <a:p>
          <a:r>
            <a:rPr lang="he-IL" sz="1800" b="1" dirty="0">
              <a:latin typeface="Varela Round" panose="00000500000000000000" pitchFamily="2" charset="-79"/>
              <a:cs typeface="Varela Round" panose="00000500000000000000" pitchFamily="2" charset="-79"/>
            </a:rPr>
            <a:t>לא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מגלובלסטית</a:t>
          </a:r>
          <a:endParaRPr lang="en-US" sz="1800" b="1" dirty="0">
            <a:latin typeface="Varela Round" panose="00000500000000000000" pitchFamily="2" charset="-79"/>
            <a:cs typeface="Varela Round" panose="00000500000000000000" pitchFamily="2" charset="-79"/>
          </a:endParaRPr>
        </a:p>
      </dgm:t>
    </dgm:pt>
    <dgm:pt modelId="{7ACD2001-7B72-4380-8CF9-2715924E0A9B}" type="par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C654A56E-23E9-4868-911F-885185153AEF}" type="sib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0D510A71-5734-4102-BE45-D3619C57AEBE}">
      <dgm:prSet phldrT="[Text]" custT="1"/>
      <dgm:spPr/>
      <dgm:t>
        <a:bodyPr/>
        <a:lstStyle/>
        <a:p>
          <a:r>
            <a:rPr lang="he-IL" sz="1800" b="1" dirty="0">
              <a:latin typeface="Varela Round" panose="00000500000000000000" pitchFamily="2" charset="-79"/>
              <a:cs typeface="Varela Round" panose="00000500000000000000" pitchFamily="2" charset="-79"/>
            </a:rPr>
            <a:t>מגלובלסטית</a:t>
          </a:r>
          <a:endParaRPr lang="en-US" sz="1800" b="1" dirty="0">
            <a:latin typeface="Varela Round" panose="00000500000000000000" pitchFamily="2" charset="-79"/>
            <a:cs typeface="Varela Round" panose="00000500000000000000" pitchFamily="2" charset="-79"/>
          </a:endParaRPr>
        </a:p>
      </dgm:t>
    </dgm:pt>
    <dgm:pt modelId="{A9101735-F3D1-477B-95A5-D70C0DB52191}" type="par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766AC53A-FC37-4517-B55E-4DD9E35257A1}" type="sib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E318F2D4-2145-4FA5-9CFF-828E2E7B6C32}">
      <dgm:prSet custT="1"/>
      <dgm:spPr/>
      <dgm:t>
        <a:bodyPr/>
        <a:lstStyle/>
        <a:p>
          <a:r>
            <a:rPr lang="he-IL" sz="1800" b="1" dirty="0">
              <a:latin typeface="Varela Round" panose="00000500000000000000" pitchFamily="2" charset="-79"/>
              <a:cs typeface="Varela Round" panose="00000500000000000000" pitchFamily="2" charset="-79"/>
            </a:rPr>
            <a:t>אנמיה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פלסטית</a:t>
          </a:r>
          <a:endParaRPr lang="en-US" sz="1800" b="1" dirty="0">
            <a:latin typeface="Varela Round" panose="00000500000000000000" pitchFamily="2" charset="-79"/>
            <a:cs typeface="Varela Round" panose="00000500000000000000" pitchFamily="2" charset="-79"/>
          </a:endParaRPr>
        </a:p>
      </dgm:t>
    </dgm:pt>
    <dgm:pt modelId="{B41E0755-5922-4160-AE5C-50F2867164D9}" type="parTrans" cxnId="{384EC6AA-E476-4513-8D70-EF8310372619}">
      <dgm:prSet/>
      <dgm:spPr/>
      <dgm:t>
        <a:bodyPr/>
        <a:lstStyle/>
        <a:p>
          <a:endParaRPr lang="en-US" sz="1800" b="1">
            <a:latin typeface="Varela Round" panose="00000500000000000000" pitchFamily="2" charset="-79"/>
            <a:cs typeface="Varela Round" panose="00000500000000000000" pitchFamily="2" charset="-79"/>
          </a:endParaRPr>
        </a:p>
      </dgm:t>
    </dgm:pt>
    <dgm:pt modelId="{08DBF762-755D-4A26-A8AC-39BCFAE5E310}" type="sibTrans" cxnId="{384EC6AA-E476-4513-8D70-EF8310372619}">
      <dgm:prSet/>
      <dgm:spPr/>
      <dgm:t>
        <a:bodyPr/>
        <a:lstStyle/>
        <a:p>
          <a:endParaRPr lang="en-US" sz="1800" b="1">
            <a:latin typeface="Varela Round" panose="00000500000000000000" pitchFamily="2" charset="-79"/>
            <a:cs typeface="Varela Round" panose="00000500000000000000" pitchFamily="2" charset="-79"/>
          </a:endParaRPr>
        </a:p>
      </dgm:t>
    </dgm:pt>
    <dgm:pt modelId="{DE786A09-DF37-4CC2-9406-2189A2C0FD40}">
      <dgm:prSet custT="1"/>
      <dgm:spPr/>
      <dgm:t>
        <a:bodyPr/>
        <a:lstStyle/>
        <a:p>
          <a:r>
            <a:rPr lang="he-IL" sz="1800" b="1" dirty="0">
              <a:latin typeface="Varela Round" panose="00000500000000000000" pitchFamily="2" charset="-79"/>
              <a:cs typeface="Varela Round" panose="00000500000000000000" pitchFamily="2" charset="-79"/>
            </a:rPr>
            <a:t>חוסר בחומצה פולית</a:t>
          </a:r>
          <a:endParaRPr lang="en-US" sz="1800" b="1" dirty="0">
            <a:latin typeface="Varela Round" panose="00000500000000000000" pitchFamily="2" charset="-79"/>
            <a:cs typeface="Varela Round" panose="00000500000000000000" pitchFamily="2" charset="-79"/>
          </a:endParaRPr>
        </a:p>
      </dgm:t>
    </dgm:pt>
    <dgm:pt modelId="{191B02FD-AF79-4337-BD0C-F9AD63A5F172}" type="par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FAB99E71-38A4-41DA-9641-26F6EC0D6B46}" type="sib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AAE2245E-D870-466C-B1FC-1BEF6064B754}">
      <dgm:prSet custT="1"/>
      <dgm:spPr/>
      <dgm:t>
        <a:bodyPr/>
        <a:lstStyle/>
        <a:p>
          <a:r>
            <a:rPr lang="he-IL" sz="1800" b="1" dirty="0">
              <a:latin typeface="Varela Round" panose="00000500000000000000" pitchFamily="2" charset="-79"/>
              <a:cs typeface="Varela Round" panose="00000500000000000000" pitchFamily="2" charset="-79"/>
            </a:rPr>
            <a:t>חוסר ויטמין </a:t>
          </a:r>
          <a:r>
            <a:rPr lang="en-US" sz="1800" b="1" dirty="0">
              <a:latin typeface="Varela Round" panose="00000500000000000000" pitchFamily="2" charset="-79"/>
              <a:cs typeface="Varela Round" panose="00000500000000000000" pitchFamily="2" charset="-79"/>
            </a:rPr>
            <a:t>B12</a:t>
          </a:r>
        </a:p>
      </dgm:t>
    </dgm:pt>
    <dgm:pt modelId="{B75A953D-D839-4CA2-AAF1-5C17617B7E03}" type="par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EE9485AB-5E3E-4FA4-BA4C-0DC51A8F13F3}" type="sib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05074A65-8ECC-4799-B325-9F686DE7E906}" type="pres">
      <dgm:prSet presAssocID="{4BFAFA41-45C8-4125-BECD-0E6F6E59C05A}" presName="hierChild1" presStyleCnt="0">
        <dgm:presLayoutVars>
          <dgm:orgChart val="1"/>
          <dgm:chPref val="1"/>
          <dgm:dir/>
          <dgm:animOne val="branch"/>
          <dgm:animLvl val="lvl"/>
          <dgm:resizeHandles/>
        </dgm:presLayoutVars>
      </dgm:prSet>
      <dgm:spPr/>
    </dgm:pt>
    <dgm:pt modelId="{CAE529D9-6B60-4AE2-BE37-7611F4F47789}" type="pres">
      <dgm:prSet presAssocID="{AABA04F2-5EBF-46EF-BEF9-8CEE013C9645}" presName="hierRoot1" presStyleCnt="0">
        <dgm:presLayoutVars>
          <dgm:hierBranch val="init"/>
        </dgm:presLayoutVars>
      </dgm:prSet>
      <dgm:spPr/>
    </dgm:pt>
    <dgm:pt modelId="{0AC40392-3548-42DC-A916-204AF7BD5904}" type="pres">
      <dgm:prSet presAssocID="{AABA04F2-5EBF-46EF-BEF9-8CEE013C9645}" presName="rootComposite1" presStyleCnt="0"/>
      <dgm:spPr/>
    </dgm:pt>
    <dgm:pt modelId="{ECEE1176-5343-4267-B5A3-C0A53B5A5012}" type="pres">
      <dgm:prSet presAssocID="{AABA04F2-5EBF-46EF-BEF9-8CEE013C9645}" presName="rootText1" presStyleLbl="node0" presStyleIdx="0" presStyleCnt="1">
        <dgm:presLayoutVars>
          <dgm:chPref val="3"/>
        </dgm:presLayoutVars>
      </dgm:prSet>
      <dgm:spPr/>
    </dgm:pt>
    <dgm:pt modelId="{7A4DE8E7-255D-490D-AFA8-D13D5E2B4B35}" type="pres">
      <dgm:prSet presAssocID="{AABA04F2-5EBF-46EF-BEF9-8CEE013C9645}" presName="rootConnector1" presStyleLbl="node1" presStyleIdx="0" presStyleCnt="0"/>
      <dgm:spPr/>
    </dgm:pt>
    <dgm:pt modelId="{0AEE9794-05EA-46F9-AA3E-DDFC4192AB69}" type="pres">
      <dgm:prSet presAssocID="{AABA04F2-5EBF-46EF-BEF9-8CEE013C9645}" presName="hierChild2" presStyleCnt="0"/>
      <dgm:spPr/>
    </dgm:pt>
    <dgm:pt modelId="{F0AF88E8-804B-4430-A1AA-1B43D679C71F}" type="pres">
      <dgm:prSet presAssocID="{7ACD2001-7B72-4380-8CF9-2715924E0A9B}" presName="Name37" presStyleLbl="parChTrans1D2" presStyleIdx="0" presStyleCnt="2"/>
      <dgm:spPr/>
    </dgm:pt>
    <dgm:pt modelId="{5D822E62-569F-4E08-A2E4-4F6073F4221B}" type="pres">
      <dgm:prSet presAssocID="{2B9BB2DE-3826-444C-ADB8-A18FBEB42364}" presName="hierRoot2" presStyleCnt="0">
        <dgm:presLayoutVars>
          <dgm:hierBranch val="init"/>
        </dgm:presLayoutVars>
      </dgm:prSet>
      <dgm:spPr/>
    </dgm:pt>
    <dgm:pt modelId="{0388121A-A21E-48ED-B18B-AED2022E673A}" type="pres">
      <dgm:prSet presAssocID="{2B9BB2DE-3826-444C-ADB8-A18FBEB42364}" presName="rootComposite" presStyleCnt="0"/>
      <dgm:spPr/>
    </dgm:pt>
    <dgm:pt modelId="{CA4E5D96-3620-4052-9576-0AC8B601ED98}" type="pres">
      <dgm:prSet presAssocID="{2B9BB2DE-3826-444C-ADB8-A18FBEB42364}" presName="rootText" presStyleLbl="node2" presStyleIdx="0" presStyleCnt="2">
        <dgm:presLayoutVars>
          <dgm:chPref val="3"/>
        </dgm:presLayoutVars>
      </dgm:prSet>
      <dgm:spPr/>
    </dgm:pt>
    <dgm:pt modelId="{900B6F3D-A1E4-48AE-97A8-188055112496}" type="pres">
      <dgm:prSet presAssocID="{2B9BB2DE-3826-444C-ADB8-A18FBEB42364}" presName="rootConnector" presStyleLbl="node2" presStyleIdx="0" presStyleCnt="2"/>
      <dgm:spPr/>
    </dgm:pt>
    <dgm:pt modelId="{39380FE5-04AE-4DB1-B9B2-95695C2A7610}" type="pres">
      <dgm:prSet presAssocID="{2B9BB2DE-3826-444C-ADB8-A18FBEB42364}" presName="hierChild4" presStyleCnt="0"/>
      <dgm:spPr/>
    </dgm:pt>
    <dgm:pt modelId="{26539D36-BAAD-4B9B-BFB4-68B26433C237}" type="pres">
      <dgm:prSet presAssocID="{B41E0755-5922-4160-AE5C-50F2867164D9}" presName="Name37" presStyleLbl="parChTrans1D3" presStyleIdx="0" presStyleCnt="3"/>
      <dgm:spPr/>
    </dgm:pt>
    <dgm:pt modelId="{F59E6701-A08F-490B-B99F-520B313ADF46}" type="pres">
      <dgm:prSet presAssocID="{E318F2D4-2145-4FA5-9CFF-828E2E7B6C32}" presName="hierRoot2" presStyleCnt="0">
        <dgm:presLayoutVars>
          <dgm:hierBranch val="init"/>
        </dgm:presLayoutVars>
      </dgm:prSet>
      <dgm:spPr/>
    </dgm:pt>
    <dgm:pt modelId="{6FF3DC77-D588-492C-B662-A716B184D16F}" type="pres">
      <dgm:prSet presAssocID="{E318F2D4-2145-4FA5-9CFF-828E2E7B6C32}" presName="rootComposite" presStyleCnt="0"/>
      <dgm:spPr/>
    </dgm:pt>
    <dgm:pt modelId="{B6692BCC-D390-46D6-8638-D7D957563DB6}" type="pres">
      <dgm:prSet presAssocID="{E318F2D4-2145-4FA5-9CFF-828E2E7B6C32}" presName="rootText" presStyleLbl="node3" presStyleIdx="0" presStyleCnt="3">
        <dgm:presLayoutVars>
          <dgm:chPref val="3"/>
        </dgm:presLayoutVars>
      </dgm:prSet>
      <dgm:spPr/>
    </dgm:pt>
    <dgm:pt modelId="{68EFD3E6-E98B-4CF1-A26F-5AA527B10FE6}" type="pres">
      <dgm:prSet presAssocID="{E318F2D4-2145-4FA5-9CFF-828E2E7B6C32}" presName="rootConnector" presStyleLbl="node3" presStyleIdx="0" presStyleCnt="3"/>
      <dgm:spPr/>
    </dgm:pt>
    <dgm:pt modelId="{AC96A38F-0A24-4384-B3A1-94CB7FDD3B95}" type="pres">
      <dgm:prSet presAssocID="{E318F2D4-2145-4FA5-9CFF-828E2E7B6C32}" presName="hierChild4" presStyleCnt="0"/>
      <dgm:spPr/>
    </dgm:pt>
    <dgm:pt modelId="{00845A93-7356-417A-A291-CBC7EB0A5E8D}" type="pres">
      <dgm:prSet presAssocID="{E318F2D4-2145-4FA5-9CFF-828E2E7B6C32}" presName="hierChild5" presStyleCnt="0"/>
      <dgm:spPr/>
    </dgm:pt>
    <dgm:pt modelId="{607A503E-B412-42F8-9F96-2B5EA45D6A87}" type="pres">
      <dgm:prSet presAssocID="{2B9BB2DE-3826-444C-ADB8-A18FBEB42364}" presName="hierChild5" presStyleCnt="0"/>
      <dgm:spPr/>
    </dgm:pt>
    <dgm:pt modelId="{FD8BE17A-7420-4024-80E8-E98D99D05268}" type="pres">
      <dgm:prSet presAssocID="{A9101735-F3D1-477B-95A5-D70C0DB52191}" presName="Name37" presStyleLbl="parChTrans1D2" presStyleIdx="1" presStyleCnt="2"/>
      <dgm:spPr/>
    </dgm:pt>
    <dgm:pt modelId="{8CCDD03B-B8CF-4E1D-8E50-C454DAE7E058}" type="pres">
      <dgm:prSet presAssocID="{0D510A71-5734-4102-BE45-D3619C57AEBE}" presName="hierRoot2" presStyleCnt="0">
        <dgm:presLayoutVars>
          <dgm:hierBranch val="init"/>
        </dgm:presLayoutVars>
      </dgm:prSet>
      <dgm:spPr/>
    </dgm:pt>
    <dgm:pt modelId="{5163B6D9-EC19-4234-BE16-D704D84D54AA}" type="pres">
      <dgm:prSet presAssocID="{0D510A71-5734-4102-BE45-D3619C57AEBE}" presName="rootComposite" presStyleCnt="0"/>
      <dgm:spPr/>
    </dgm:pt>
    <dgm:pt modelId="{F972B606-F699-4163-A9DE-B23A13F1A20A}" type="pres">
      <dgm:prSet presAssocID="{0D510A71-5734-4102-BE45-D3619C57AEBE}" presName="rootText" presStyleLbl="node2" presStyleIdx="1" presStyleCnt="2">
        <dgm:presLayoutVars>
          <dgm:chPref val="3"/>
        </dgm:presLayoutVars>
      </dgm:prSet>
      <dgm:spPr/>
    </dgm:pt>
    <dgm:pt modelId="{D5D61865-DA9C-4C83-BF2D-DDD46DA27331}" type="pres">
      <dgm:prSet presAssocID="{0D510A71-5734-4102-BE45-D3619C57AEBE}" presName="rootConnector" presStyleLbl="node2" presStyleIdx="1" presStyleCnt="2"/>
      <dgm:spPr/>
    </dgm:pt>
    <dgm:pt modelId="{4F882DAA-D4FD-4072-A67F-506EED35617D}" type="pres">
      <dgm:prSet presAssocID="{0D510A71-5734-4102-BE45-D3619C57AEBE}" presName="hierChild4" presStyleCnt="0"/>
      <dgm:spPr/>
    </dgm:pt>
    <dgm:pt modelId="{8C80F731-8FBD-4B2A-AC1D-5D18336896AF}" type="pres">
      <dgm:prSet presAssocID="{191B02FD-AF79-4337-BD0C-F9AD63A5F172}" presName="Name37" presStyleLbl="parChTrans1D3" presStyleIdx="1" presStyleCnt="3"/>
      <dgm:spPr/>
    </dgm:pt>
    <dgm:pt modelId="{42937A96-23E7-4EBF-8C0E-723FB4F5732D}" type="pres">
      <dgm:prSet presAssocID="{DE786A09-DF37-4CC2-9406-2189A2C0FD40}" presName="hierRoot2" presStyleCnt="0">
        <dgm:presLayoutVars>
          <dgm:hierBranch val="init"/>
        </dgm:presLayoutVars>
      </dgm:prSet>
      <dgm:spPr/>
    </dgm:pt>
    <dgm:pt modelId="{C090EFD1-5B4A-43E0-B71A-5612B0037884}" type="pres">
      <dgm:prSet presAssocID="{DE786A09-DF37-4CC2-9406-2189A2C0FD40}" presName="rootComposite" presStyleCnt="0"/>
      <dgm:spPr/>
    </dgm:pt>
    <dgm:pt modelId="{6B2247EA-5B19-414A-9A61-6E71AC7154ED}" type="pres">
      <dgm:prSet presAssocID="{DE786A09-DF37-4CC2-9406-2189A2C0FD40}" presName="rootText" presStyleLbl="node3" presStyleIdx="1" presStyleCnt="3">
        <dgm:presLayoutVars>
          <dgm:chPref val="3"/>
        </dgm:presLayoutVars>
      </dgm:prSet>
      <dgm:spPr/>
    </dgm:pt>
    <dgm:pt modelId="{10D983D2-AF8D-46FF-BF56-C78793744F66}" type="pres">
      <dgm:prSet presAssocID="{DE786A09-DF37-4CC2-9406-2189A2C0FD40}" presName="rootConnector" presStyleLbl="node3" presStyleIdx="1" presStyleCnt="3"/>
      <dgm:spPr/>
    </dgm:pt>
    <dgm:pt modelId="{17855391-645C-436A-9384-E98C1C802D43}" type="pres">
      <dgm:prSet presAssocID="{DE786A09-DF37-4CC2-9406-2189A2C0FD40}" presName="hierChild4" presStyleCnt="0"/>
      <dgm:spPr/>
    </dgm:pt>
    <dgm:pt modelId="{671995BC-9A79-4D0D-B1FA-AE1CA9445C3D}" type="pres">
      <dgm:prSet presAssocID="{DE786A09-DF37-4CC2-9406-2189A2C0FD40}" presName="hierChild5" presStyleCnt="0"/>
      <dgm:spPr/>
    </dgm:pt>
    <dgm:pt modelId="{C4CE0992-CDA4-43EA-B310-9890A67D1A8A}" type="pres">
      <dgm:prSet presAssocID="{B75A953D-D839-4CA2-AAF1-5C17617B7E03}" presName="Name37" presStyleLbl="parChTrans1D3" presStyleIdx="2" presStyleCnt="3"/>
      <dgm:spPr/>
    </dgm:pt>
    <dgm:pt modelId="{7F2EDF6A-D756-4209-B114-DF25129C3BC4}" type="pres">
      <dgm:prSet presAssocID="{AAE2245E-D870-466C-B1FC-1BEF6064B754}" presName="hierRoot2" presStyleCnt="0">
        <dgm:presLayoutVars>
          <dgm:hierBranch val="init"/>
        </dgm:presLayoutVars>
      </dgm:prSet>
      <dgm:spPr/>
    </dgm:pt>
    <dgm:pt modelId="{0FCE471D-0F26-4EE2-B9AD-90B199A9AAD6}" type="pres">
      <dgm:prSet presAssocID="{AAE2245E-D870-466C-B1FC-1BEF6064B754}" presName="rootComposite" presStyleCnt="0"/>
      <dgm:spPr/>
    </dgm:pt>
    <dgm:pt modelId="{45CA3093-9A2F-4DA1-9475-BB48B8ADD84F}" type="pres">
      <dgm:prSet presAssocID="{AAE2245E-D870-466C-B1FC-1BEF6064B754}" presName="rootText" presStyleLbl="node3" presStyleIdx="2" presStyleCnt="3">
        <dgm:presLayoutVars>
          <dgm:chPref val="3"/>
        </dgm:presLayoutVars>
      </dgm:prSet>
      <dgm:spPr/>
    </dgm:pt>
    <dgm:pt modelId="{A7D0A4A8-1323-4588-911E-B97ED5FA5473}" type="pres">
      <dgm:prSet presAssocID="{AAE2245E-D870-466C-B1FC-1BEF6064B754}" presName="rootConnector" presStyleLbl="node3" presStyleIdx="2" presStyleCnt="3"/>
      <dgm:spPr/>
    </dgm:pt>
    <dgm:pt modelId="{AF614E9C-6DC9-4A8E-B9D9-0F3515A36B59}" type="pres">
      <dgm:prSet presAssocID="{AAE2245E-D870-466C-B1FC-1BEF6064B754}" presName="hierChild4" presStyleCnt="0"/>
      <dgm:spPr/>
    </dgm:pt>
    <dgm:pt modelId="{8525904D-EC7B-44AC-92D4-8DF75BC0D60E}" type="pres">
      <dgm:prSet presAssocID="{AAE2245E-D870-466C-B1FC-1BEF6064B754}" presName="hierChild5" presStyleCnt="0"/>
      <dgm:spPr/>
    </dgm:pt>
    <dgm:pt modelId="{0C8FCCCB-D64F-4D2B-9547-DB3AF029AB81}" type="pres">
      <dgm:prSet presAssocID="{0D510A71-5734-4102-BE45-D3619C57AEBE}" presName="hierChild5" presStyleCnt="0"/>
      <dgm:spPr/>
    </dgm:pt>
    <dgm:pt modelId="{AE047C52-3BBC-4E1E-BB8F-5EF1727A58CB}" type="pres">
      <dgm:prSet presAssocID="{AABA04F2-5EBF-46EF-BEF9-8CEE013C9645}" presName="hierChild3" presStyleCnt="0"/>
      <dgm:spPr/>
    </dgm:pt>
  </dgm:ptLst>
  <dgm:cxnLst>
    <dgm:cxn modelId="{01BD3506-D1F6-43C9-8CF1-F21929263FBC}" srcId="{AABA04F2-5EBF-46EF-BEF9-8CEE013C9645}" destId="{0D510A71-5734-4102-BE45-D3619C57AEBE}" srcOrd="1" destOrd="0" parTransId="{A9101735-F3D1-477B-95A5-D70C0DB52191}" sibTransId="{766AC53A-FC37-4517-B55E-4DD9E35257A1}"/>
    <dgm:cxn modelId="{032B2E1A-4F7F-4FBF-80BF-4A9FBCD182EA}" type="presOf" srcId="{AABA04F2-5EBF-46EF-BEF9-8CEE013C9645}" destId="{ECEE1176-5343-4267-B5A3-C0A53B5A5012}" srcOrd="0" destOrd="0" presId="urn:microsoft.com/office/officeart/2005/8/layout/orgChart1"/>
    <dgm:cxn modelId="{9FB17128-A598-47CC-B048-8C1C4D48F00C}" type="presOf" srcId="{E318F2D4-2145-4FA5-9CFF-828E2E7B6C32}" destId="{B6692BCC-D390-46D6-8638-D7D957563DB6}" srcOrd="0" destOrd="0" presId="urn:microsoft.com/office/officeart/2005/8/layout/orgChart1"/>
    <dgm:cxn modelId="{9DB3E13A-6EBB-42A0-83E9-70D2E116E61C}" srcId="{0D510A71-5734-4102-BE45-D3619C57AEBE}" destId="{AAE2245E-D870-466C-B1FC-1BEF6064B754}" srcOrd="1" destOrd="0" parTransId="{B75A953D-D839-4CA2-AAF1-5C17617B7E03}" sibTransId="{EE9485AB-5E3E-4FA4-BA4C-0DC51A8F13F3}"/>
    <dgm:cxn modelId="{B4BE9360-63C4-4D45-B9FE-1224847ECA1D}" type="presOf" srcId="{191B02FD-AF79-4337-BD0C-F9AD63A5F172}" destId="{8C80F731-8FBD-4B2A-AC1D-5D18336896AF}" srcOrd="0" destOrd="0" presId="urn:microsoft.com/office/officeart/2005/8/layout/orgChart1"/>
    <dgm:cxn modelId="{674C5642-A243-415A-BB1D-D67E34242C52}" type="presOf" srcId="{AAE2245E-D870-466C-B1FC-1BEF6064B754}" destId="{A7D0A4A8-1323-4588-911E-B97ED5FA5473}" srcOrd="1" destOrd="0" presId="urn:microsoft.com/office/officeart/2005/8/layout/orgChart1"/>
    <dgm:cxn modelId="{B72AFC42-9CA6-44AA-8825-556650791D3A}" type="presOf" srcId="{2B9BB2DE-3826-444C-ADB8-A18FBEB42364}" destId="{900B6F3D-A1E4-48AE-97A8-188055112496}" srcOrd="1" destOrd="0" presId="urn:microsoft.com/office/officeart/2005/8/layout/orgChart1"/>
    <dgm:cxn modelId="{A5BAE643-5BC8-4BA0-BBF6-A388AF0E2900}" srcId="{0D510A71-5734-4102-BE45-D3619C57AEBE}" destId="{DE786A09-DF37-4CC2-9406-2189A2C0FD40}" srcOrd="0" destOrd="0" parTransId="{191B02FD-AF79-4337-BD0C-F9AD63A5F172}" sibTransId="{FAB99E71-38A4-41DA-9641-26F6EC0D6B46}"/>
    <dgm:cxn modelId="{D6F40949-1D04-4768-AF96-5F79F0601438}" type="presOf" srcId="{0D510A71-5734-4102-BE45-D3619C57AEBE}" destId="{D5D61865-DA9C-4C83-BF2D-DDD46DA27331}" srcOrd="1" destOrd="0" presId="urn:microsoft.com/office/officeart/2005/8/layout/orgChart1"/>
    <dgm:cxn modelId="{3180AE6C-2CED-4D4C-A63C-5E245AB2CBF2}" type="presOf" srcId="{B75A953D-D839-4CA2-AAF1-5C17617B7E03}" destId="{C4CE0992-CDA4-43EA-B310-9890A67D1A8A}" srcOrd="0" destOrd="0" presId="urn:microsoft.com/office/officeart/2005/8/layout/orgChart1"/>
    <dgm:cxn modelId="{2E91EA4C-444A-4679-8390-250EF40048ED}" type="presOf" srcId="{AABA04F2-5EBF-46EF-BEF9-8CEE013C9645}" destId="{7A4DE8E7-255D-490D-AFA8-D13D5E2B4B35}" srcOrd="1" destOrd="0" presId="urn:microsoft.com/office/officeart/2005/8/layout/orgChart1"/>
    <dgm:cxn modelId="{6E4C9950-9C27-49B9-863A-179857AFF2B9}" type="presOf" srcId="{DE786A09-DF37-4CC2-9406-2189A2C0FD40}" destId="{10D983D2-AF8D-46FF-BF56-C78793744F66}" srcOrd="1" destOrd="0" presId="urn:microsoft.com/office/officeart/2005/8/layout/orgChart1"/>
    <dgm:cxn modelId="{DD847E85-C248-4BEA-991E-C7EF246A47ED}" type="presOf" srcId="{A9101735-F3D1-477B-95A5-D70C0DB52191}" destId="{FD8BE17A-7420-4024-80E8-E98D99D05268}" srcOrd="0" destOrd="0" presId="urn:microsoft.com/office/officeart/2005/8/layout/orgChart1"/>
    <dgm:cxn modelId="{50F24B93-9D4D-457F-B945-6823244F815E}" type="presOf" srcId="{AAE2245E-D870-466C-B1FC-1BEF6064B754}" destId="{45CA3093-9A2F-4DA1-9475-BB48B8ADD84F}" srcOrd="0" destOrd="0" presId="urn:microsoft.com/office/officeart/2005/8/layout/orgChart1"/>
    <dgm:cxn modelId="{84CE9CA7-739D-4D91-BA47-5A540FD7CDAB}" type="presOf" srcId="{E318F2D4-2145-4FA5-9CFF-828E2E7B6C32}" destId="{68EFD3E6-E98B-4CF1-A26F-5AA527B10FE6}" srcOrd="1" destOrd="0" presId="urn:microsoft.com/office/officeart/2005/8/layout/orgChart1"/>
    <dgm:cxn modelId="{384EC6AA-E476-4513-8D70-EF8310372619}" srcId="{2B9BB2DE-3826-444C-ADB8-A18FBEB42364}" destId="{E318F2D4-2145-4FA5-9CFF-828E2E7B6C32}" srcOrd="0" destOrd="0" parTransId="{B41E0755-5922-4160-AE5C-50F2867164D9}" sibTransId="{08DBF762-755D-4A26-A8AC-39BCFAE5E310}"/>
    <dgm:cxn modelId="{57479FB0-AEB4-4C76-9E7F-D4DF3C5FF751}" type="presOf" srcId="{0D510A71-5734-4102-BE45-D3619C57AEBE}" destId="{F972B606-F699-4163-A9DE-B23A13F1A20A}" srcOrd="0" destOrd="0" presId="urn:microsoft.com/office/officeart/2005/8/layout/orgChart1"/>
    <dgm:cxn modelId="{189AACBA-638E-40B3-819F-F2CA2DC604EB}" srcId="{AABA04F2-5EBF-46EF-BEF9-8CEE013C9645}" destId="{2B9BB2DE-3826-444C-ADB8-A18FBEB42364}" srcOrd="0" destOrd="0" parTransId="{7ACD2001-7B72-4380-8CF9-2715924E0A9B}" sibTransId="{C654A56E-23E9-4868-911F-885185153AEF}"/>
    <dgm:cxn modelId="{78026BDC-4426-407D-90BA-C5A840095237}" type="presOf" srcId="{7ACD2001-7B72-4380-8CF9-2715924E0A9B}" destId="{F0AF88E8-804B-4430-A1AA-1B43D679C71F}" srcOrd="0" destOrd="0" presId="urn:microsoft.com/office/officeart/2005/8/layout/orgChart1"/>
    <dgm:cxn modelId="{629AA9DC-4CC7-40A5-83AD-CA5813034717}" type="presOf" srcId="{4BFAFA41-45C8-4125-BECD-0E6F6E59C05A}" destId="{05074A65-8ECC-4799-B325-9F686DE7E906}" srcOrd="0" destOrd="0" presId="urn:microsoft.com/office/officeart/2005/8/layout/orgChart1"/>
    <dgm:cxn modelId="{F71AE2DD-54B9-4BBA-8BCB-B3F73F5A5B04}" type="presOf" srcId="{DE786A09-DF37-4CC2-9406-2189A2C0FD40}" destId="{6B2247EA-5B19-414A-9A61-6E71AC7154ED}" srcOrd="0" destOrd="0" presId="urn:microsoft.com/office/officeart/2005/8/layout/orgChart1"/>
    <dgm:cxn modelId="{DEB6EDDF-D46A-40B0-A574-484B7CA06136}" type="presOf" srcId="{B41E0755-5922-4160-AE5C-50F2867164D9}" destId="{26539D36-BAAD-4B9B-BFB4-68B26433C237}" srcOrd="0" destOrd="0" presId="urn:microsoft.com/office/officeart/2005/8/layout/orgChart1"/>
    <dgm:cxn modelId="{87EE03F4-1C97-451F-AC8A-48161C5EE030}" srcId="{4BFAFA41-45C8-4125-BECD-0E6F6E59C05A}" destId="{AABA04F2-5EBF-46EF-BEF9-8CEE013C9645}" srcOrd="0" destOrd="0" parTransId="{5DB85D09-3EF1-4D09-932E-072FE3F53CA6}" sibTransId="{C62D19C2-52E8-4E76-B38B-D2F34A3BF2FA}"/>
    <dgm:cxn modelId="{B30716FC-1BC1-4331-87A1-FE6DD934995B}" type="presOf" srcId="{2B9BB2DE-3826-444C-ADB8-A18FBEB42364}" destId="{CA4E5D96-3620-4052-9576-0AC8B601ED98}" srcOrd="0" destOrd="0" presId="urn:microsoft.com/office/officeart/2005/8/layout/orgChart1"/>
    <dgm:cxn modelId="{EFD00381-7487-4B3C-958F-A33834080681}" type="presParOf" srcId="{05074A65-8ECC-4799-B325-9F686DE7E906}" destId="{CAE529D9-6B60-4AE2-BE37-7611F4F47789}" srcOrd="0" destOrd="0" presId="urn:microsoft.com/office/officeart/2005/8/layout/orgChart1"/>
    <dgm:cxn modelId="{03DB70BD-DB45-4287-8A27-FE67195E525B}" type="presParOf" srcId="{CAE529D9-6B60-4AE2-BE37-7611F4F47789}" destId="{0AC40392-3548-42DC-A916-204AF7BD5904}" srcOrd="0" destOrd="0" presId="urn:microsoft.com/office/officeart/2005/8/layout/orgChart1"/>
    <dgm:cxn modelId="{F2BCA7C8-A3EA-4686-BF49-61D241AB5DBA}" type="presParOf" srcId="{0AC40392-3548-42DC-A916-204AF7BD5904}" destId="{ECEE1176-5343-4267-B5A3-C0A53B5A5012}" srcOrd="0" destOrd="0" presId="urn:microsoft.com/office/officeart/2005/8/layout/orgChart1"/>
    <dgm:cxn modelId="{51F08AC9-37B9-46B9-9BDF-9777C91FD5E8}" type="presParOf" srcId="{0AC40392-3548-42DC-A916-204AF7BD5904}" destId="{7A4DE8E7-255D-490D-AFA8-D13D5E2B4B35}" srcOrd="1" destOrd="0" presId="urn:microsoft.com/office/officeart/2005/8/layout/orgChart1"/>
    <dgm:cxn modelId="{B50EF1DC-C0EE-4235-81FB-CF5E0EB087AD}" type="presParOf" srcId="{CAE529D9-6B60-4AE2-BE37-7611F4F47789}" destId="{0AEE9794-05EA-46F9-AA3E-DDFC4192AB69}" srcOrd="1" destOrd="0" presId="urn:microsoft.com/office/officeart/2005/8/layout/orgChart1"/>
    <dgm:cxn modelId="{68B63F26-755C-4093-A0B0-5812996A402A}" type="presParOf" srcId="{0AEE9794-05EA-46F9-AA3E-DDFC4192AB69}" destId="{F0AF88E8-804B-4430-A1AA-1B43D679C71F}" srcOrd="0" destOrd="0" presId="urn:microsoft.com/office/officeart/2005/8/layout/orgChart1"/>
    <dgm:cxn modelId="{D284CB29-DC53-47EE-AE7A-04625891DA88}" type="presParOf" srcId="{0AEE9794-05EA-46F9-AA3E-DDFC4192AB69}" destId="{5D822E62-569F-4E08-A2E4-4F6073F4221B}" srcOrd="1" destOrd="0" presId="urn:microsoft.com/office/officeart/2005/8/layout/orgChart1"/>
    <dgm:cxn modelId="{EB46CCB3-F3F8-4039-99B4-EF0726E45C99}" type="presParOf" srcId="{5D822E62-569F-4E08-A2E4-4F6073F4221B}" destId="{0388121A-A21E-48ED-B18B-AED2022E673A}" srcOrd="0" destOrd="0" presId="urn:microsoft.com/office/officeart/2005/8/layout/orgChart1"/>
    <dgm:cxn modelId="{4C44EF7B-E8EF-4135-AB94-E4DDBBE06BBD}" type="presParOf" srcId="{0388121A-A21E-48ED-B18B-AED2022E673A}" destId="{CA4E5D96-3620-4052-9576-0AC8B601ED98}" srcOrd="0" destOrd="0" presId="urn:microsoft.com/office/officeart/2005/8/layout/orgChart1"/>
    <dgm:cxn modelId="{50214C1D-EB13-4F4F-A59D-D9A6C93CA8DC}" type="presParOf" srcId="{0388121A-A21E-48ED-B18B-AED2022E673A}" destId="{900B6F3D-A1E4-48AE-97A8-188055112496}" srcOrd="1" destOrd="0" presId="urn:microsoft.com/office/officeart/2005/8/layout/orgChart1"/>
    <dgm:cxn modelId="{C3F21901-841B-4DFD-85AB-B272AD93AF9C}" type="presParOf" srcId="{5D822E62-569F-4E08-A2E4-4F6073F4221B}" destId="{39380FE5-04AE-4DB1-B9B2-95695C2A7610}" srcOrd="1" destOrd="0" presId="urn:microsoft.com/office/officeart/2005/8/layout/orgChart1"/>
    <dgm:cxn modelId="{9CF62D5F-5C82-4BEF-84B8-2C6CDF29FE1D}" type="presParOf" srcId="{39380FE5-04AE-4DB1-B9B2-95695C2A7610}" destId="{26539D36-BAAD-4B9B-BFB4-68B26433C237}" srcOrd="0" destOrd="0" presId="urn:microsoft.com/office/officeart/2005/8/layout/orgChart1"/>
    <dgm:cxn modelId="{B6560D88-9C24-4E37-A667-76427C4CFBCD}" type="presParOf" srcId="{39380FE5-04AE-4DB1-B9B2-95695C2A7610}" destId="{F59E6701-A08F-490B-B99F-520B313ADF46}" srcOrd="1" destOrd="0" presId="urn:microsoft.com/office/officeart/2005/8/layout/orgChart1"/>
    <dgm:cxn modelId="{8F9DA419-4CF3-482C-AC38-C03C538C8B5C}" type="presParOf" srcId="{F59E6701-A08F-490B-B99F-520B313ADF46}" destId="{6FF3DC77-D588-492C-B662-A716B184D16F}" srcOrd="0" destOrd="0" presId="urn:microsoft.com/office/officeart/2005/8/layout/orgChart1"/>
    <dgm:cxn modelId="{53036138-F594-42D0-A55D-B58846F825C9}" type="presParOf" srcId="{6FF3DC77-D588-492C-B662-A716B184D16F}" destId="{B6692BCC-D390-46D6-8638-D7D957563DB6}" srcOrd="0" destOrd="0" presId="urn:microsoft.com/office/officeart/2005/8/layout/orgChart1"/>
    <dgm:cxn modelId="{1325E611-6299-4418-BB23-6B421A8E655D}" type="presParOf" srcId="{6FF3DC77-D588-492C-B662-A716B184D16F}" destId="{68EFD3E6-E98B-4CF1-A26F-5AA527B10FE6}" srcOrd="1" destOrd="0" presId="urn:microsoft.com/office/officeart/2005/8/layout/orgChart1"/>
    <dgm:cxn modelId="{D2530E04-0597-47D3-B1FD-FF25674EB3E8}" type="presParOf" srcId="{F59E6701-A08F-490B-B99F-520B313ADF46}" destId="{AC96A38F-0A24-4384-B3A1-94CB7FDD3B95}" srcOrd="1" destOrd="0" presId="urn:microsoft.com/office/officeart/2005/8/layout/orgChart1"/>
    <dgm:cxn modelId="{D9FEFB35-DD3F-448E-A8F5-C0A73B8C3F79}" type="presParOf" srcId="{F59E6701-A08F-490B-B99F-520B313ADF46}" destId="{00845A93-7356-417A-A291-CBC7EB0A5E8D}" srcOrd="2" destOrd="0" presId="urn:microsoft.com/office/officeart/2005/8/layout/orgChart1"/>
    <dgm:cxn modelId="{5DD93ACD-0663-4F22-B6D3-BF42BF2E7AAD}" type="presParOf" srcId="{5D822E62-569F-4E08-A2E4-4F6073F4221B}" destId="{607A503E-B412-42F8-9F96-2B5EA45D6A87}" srcOrd="2" destOrd="0" presId="urn:microsoft.com/office/officeart/2005/8/layout/orgChart1"/>
    <dgm:cxn modelId="{C8D084AD-A8B6-4814-B0C8-25F3AA9FB2A0}" type="presParOf" srcId="{0AEE9794-05EA-46F9-AA3E-DDFC4192AB69}" destId="{FD8BE17A-7420-4024-80E8-E98D99D05268}" srcOrd="2" destOrd="0" presId="urn:microsoft.com/office/officeart/2005/8/layout/orgChart1"/>
    <dgm:cxn modelId="{60FE2083-7BFD-409C-86F2-8B849180CF9B}" type="presParOf" srcId="{0AEE9794-05EA-46F9-AA3E-DDFC4192AB69}" destId="{8CCDD03B-B8CF-4E1D-8E50-C454DAE7E058}" srcOrd="3" destOrd="0" presId="urn:microsoft.com/office/officeart/2005/8/layout/orgChart1"/>
    <dgm:cxn modelId="{8378A9B8-FC6C-41DD-8891-409B61B654DC}" type="presParOf" srcId="{8CCDD03B-B8CF-4E1D-8E50-C454DAE7E058}" destId="{5163B6D9-EC19-4234-BE16-D704D84D54AA}" srcOrd="0" destOrd="0" presId="urn:microsoft.com/office/officeart/2005/8/layout/orgChart1"/>
    <dgm:cxn modelId="{E9E6FFED-D42E-4A68-B241-CE76C3F9B241}" type="presParOf" srcId="{5163B6D9-EC19-4234-BE16-D704D84D54AA}" destId="{F972B606-F699-4163-A9DE-B23A13F1A20A}" srcOrd="0" destOrd="0" presId="urn:microsoft.com/office/officeart/2005/8/layout/orgChart1"/>
    <dgm:cxn modelId="{35028B6C-70F0-438C-83FB-97776654074B}" type="presParOf" srcId="{5163B6D9-EC19-4234-BE16-D704D84D54AA}" destId="{D5D61865-DA9C-4C83-BF2D-DDD46DA27331}" srcOrd="1" destOrd="0" presId="urn:microsoft.com/office/officeart/2005/8/layout/orgChart1"/>
    <dgm:cxn modelId="{8448B8EC-9A9B-4FAC-9252-2D17AC94CE17}" type="presParOf" srcId="{8CCDD03B-B8CF-4E1D-8E50-C454DAE7E058}" destId="{4F882DAA-D4FD-4072-A67F-506EED35617D}" srcOrd="1" destOrd="0" presId="urn:microsoft.com/office/officeart/2005/8/layout/orgChart1"/>
    <dgm:cxn modelId="{4601485D-AFC2-43C6-A4BD-D5B1107C468D}" type="presParOf" srcId="{4F882DAA-D4FD-4072-A67F-506EED35617D}" destId="{8C80F731-8FBD-4B2A-AC1D-5D18336896AF}" srcOrd="0" destOrd="0" presId="urn:microsoft.com/office/officeart/2005/8/layout/orgChart1"/>
    <dgm:cxn modelId="{EAB1B198-7348-4A3F-B245-4404444990B0}" type="presParOf" srcId="{4F882DAA-D4FD-4072-A67F-506EED35617D}" destId="{42937A96-23E7-4EBF-8C0E-723FB4F5732D}" srcOrd="1" destOrd="0" presId="urn:microsoft.com/office/officeart/2005/8/layout/orgChart1"/>
    <dgm:cxn modelId="{9F6E2D88-3FB9-466A-8D78-D44B841FD8A9}" type="presParOf" srcId="{42937A96-23E7-4EBF-8C0E-723FB4F5732D}" destId="{C090EFD1-5B4A-43E0-B71A-5612B0037884}" srcOrd="0" destOrd="0" presId="urn:microsoft.com/office/officeart/2005/8/layout/orgChart1"/>
    <dgm:cxn modelId="{1B096658-A279-48C4-8BE1-1268B6613476}" type="presParOf" srcId="{C090EFD1-5B4A-43E0-B71A-5612B0037884}" destId="{6B2247EA-5B19-414A-9A61-6E71AC7154ED}" srcOrd="0" destOrd="0" presId="urn:microsoft.com/office/officeart/2005/8/layout/orgChart1"/>
    <dgm:cxn modelId="{2F60227A-41F5-4452-8C84-8A2F1E4378CB}" type="presParOf" srcId="{C090EFD1-5B4A-43E0-B71A-5612B0037884}" destId="{10D983D2-AF8D-46FF-BF56-C78793744F66}" srcOrd="1" destOrd="0" presId="urn:microsoft.com/office/officeart/2005/8/layout/orgChart1"/>
    <dgm:cxn modelId="{1E6B9177-20A4-4307-8DC4-6BB4AF99ADC8}" type="presParOf" srcId="{42937A96-23E7-4EBF-8C0E-723FB4F5732D}" destId="{17855391-645C-436A-9384-E98C1C802D43}" srcOrd="1" destOrd="0" presId="urn:microsoft.com/office/officeart/2005/8/layout/orgChart1"/>
    <dgm:cxn modelId="{36223961-C610-45FD-A95E-45C8C15DB49B}" type="presParOf" srcId="{42937A96-23E7-4EBF-8C0E-723FB4F5732D}" destId="{671995BC-9A79-4D0D-B1FA-AE1CA9445C3D}" srcOrd="2" destOrd="0" presId="urn:microsoft.com/office/officeart/2005/8/layout/orgChart1"/>
    <dgm:cxn modelId="{55771760-9DA2-4038-A384-95A8CAF7FC40}" type="presParOf" srcId="{4F882DAA-D4FD-4072-A67F-506EED35617D}" destId="{C4CE0992-CDA4-43EA-B310-9890A67D1A8A}" srcOrd="2" destOrd="0" presId="urn:microsoft.com/office/officeart/2005/8/layout/orgChart1"/>
    <dgm:cxn modelId="{96DDD5F6-5AF6-4E73-86D4-D9F13CB7E2AB}" type="presParOf" srcId="{4F882DAA-D4FD-4072-A67F-506EED35617D}" destId="{7F2EDF6A-D756-4209-B114-DF25129C3BC4}" srcOrd="3" destOrd="0" presId="urn:microsoft.com/office/officeart/2005/8/layout/orgChart1"/>
    <dgm:cxn modelId="{AAB5E532-244A-4CEE-90D6-C2B46D2C4632}" type="presParOf" srcId="{7F2EDF6A-D756-4209-B114-DF25129C3BC4}" destId="{0FCE471D-0F26-4EE2-B9AD-90B199A9AAD6}" srcOrd="0" destOrd="0" presId="urn:microsoft.com/office/officeart/2005/8/layout/orgChart1"/>
    <dgm:cxn modelId="{944B0615-08DD-42EE-876A-A2ADAC0126EC}" type="presParOf" srcId="{0FCE471D-0F26-4EE2-B9AD-90B199A9AAD6}" destId="{45CA3093-9A2F-4DA1-9475-BB48B8ADD84F}" srcOrd="0" destOrd="0" presId="urn:microsoft.com/office/officeart/2005/8/layout/orgChart1"/>
    <dgm:cxn modelId="{08E09D3D-1707-48D5-994A-F36380FDB4D7}" type="presParOf" srcId="{0FCE471D-0F26-4EE2-B9AD-90B199A9AAD6}" destId="{A7D0A4A8-1323-4588-911E-B97ED5FA5473}" srcOrd="1" destOrd="0" presId="urn:microsoft.com/office/officeart/2005/8/layout/orgChart1"/>
    <dgm:cxn modelId="{DE6F3520-3815-4651-804B-1168DA84D780}" type="presParOf" srcId="{7F2EDF6A-D756-4209-B114-DF25129C3BC4}" destId="{AF614E9C-6DC9-4A8E-B9D9-0F3515A36B59}" srcOrd="1" destOrd="0" presId="urn:microsoft.com/office/officeart/2005/8/layout/orgChart1"/>
    <dgm:cxn modelId="{10967C48-3348-41DA-8E66-3F50195FBC07}" type="presParOf" srcId="{7F2EDF6A-D756-4209-B114-DF25129C3BC4}" destId="{8525904D-EC7B-44AC-92D4-8DF75BC0D60E}" srcOrd="2" destOrd="0" presId="urn:microsoft.com/office/officeart/2005/8/layout/orgChart1"/>
    <dgm:cxn modelId="{BA790C90-B1B1-4662-BEA0-58752F11E7E7}" type="presParOf" srcId="{8CCDD03B-B8CF-4E1D-8E50-C454DAE7E058}" destId="{0C8FCCCB-D64F-4D2B-9547-DB3AF029AB81}" srcOrd="2" destOrd="0" presId="urn:microsoft.com/office/officeart/2005/8/layout/orgChart1"/>
    <dgm:cxn modelId="{F5D616B8-F6CB-46E0-9A1D-F4F9AC8858A6}" type="presParOf" srcId="{CAE529D9-6B60-4AE2-BE37-7611F4F47789}" destId="{AE047C52-3BBC-4E1E-BB8F-5EF1727A58C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AFA41-45C8-4125-BECD-0E6F6E59C05A}"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AABA04F2-5EBF-46EF-BEF9-8CEE013C9645}">
      <dgm:prSet phldrT="[Text]" custT="1"/>
      <dgm:spPr/>
      <dgm:t>
        <a:bodyPr/>
        <a:lstStyle/>
        <a:p>
          <a:r>
            <a:rPr lang="he-IL" sz="1800" b="1" dirty="0">
              <a:latin typeface="Varela Round" panose="00000500000000000000" pitchFamily="2" charset="-79"/>
              <a:cs typeface="Varela Round" panose="00000500000000000000" pitchFamily="2" charset="-79"/>
            </a:rPr>
            <a:t>נורמציטית</a:t>
          </a:r>
          <a:endParaRPr lang="en-US" sz="1800" b="1" dirty="0">
            <a:latin typeface="Varela Round" panose="00000500000000000000" pitchFamily="2" charset="-79"/>
            <a:cs typeface="Varela Round" panose="00000500000000000000" pitchFamily="2" charset="-79"/>
          </a:endParaRPr>
        </a:p>
      </dgm:t>
    </dgm:pt>
    <dgm:pt modelId="{5DB85D09-3EF1-4D09-932E-072FE3F53CA6}" type="par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C62D19C2-52E8-4E76-B38B-D2F34A3BF2FA}" type="sib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2B9BB2DE-3826-444C-ADB8-A18FBEB42364}">
      <dgm:prSet phldrT="[Text]" custT="1"/>
      <dgm:spPr/>
      <dgm:t>
        <a:bodyPr/>
        <a:lstStyle/>
        <a:p>
          <a:r>
            <a:rPr lang="he-IL" sz="1800" b="1" dirty="0">
              <a:latin typeface="Varela Round" panose="00000500000000000000" pitchFamily="2" charset="-79"/>
              <a:cs typeface="Varela Round" panose="00000500000000000000" pitchFamily="2" charset="-79"/>
            </a:rPr>
            <a:t>ליקוי בייצור במח עצם</a:t>
          </a:r>
          <a:endParaRPr lang="en-US" sz="1800" b="1" dirty="0">
            <a:latin typeface="Varela Round" panose="00000500000000000000" pitchFamily="2" charset="-79"/>
            <a:cs typeface="Varela Round" panose="00000500000000000000" pitchFamily="2" charset="-79"/>
          </a:endParaRPr>
        </a:p>
      </dgm:t>
    </dgm:pt>
    <dgm:pt modelId="{7ACD2001-7B72-4380-8CF9-2715924E0A9B}" type="par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C654A56E-23E9-4868-911F-885185153AEF}" type="sib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0D510A71-5734-4102-BE45-D3619C57AEBE}">
      <dgm:prSet phldrT="[Text]" custT="1"/>
      <dgm:spPr/>
      <dgm:t>
        <a:bodyPr/>
        <a:lstStyle/>
        <a:p>
          <a:r>
            <a:rPr lang="he-IL" sz="1800" b="1" dirty="0">
              <a:latin typeface="Varela Round" panose="00000500000000000000" pitchFamily="2" charset="-79"/>
              <a:cs typeface="Varela Round" panose="00000500000000000000" pitchFamily="2" charset="-79"/>
            </a:rPr>
            <a:t>איבוד דם</a:t>
          </a:r>
          <a:endParaRPr lang="en-US" sz="1800" b="1" dirty="0">
            <a:latin typeface="Varela Round" panose="00000500000000000000" pitchFamily="2" charset="-79"/>
            <a:cs typeface="Varela Round" panose="00000500000000000000" pitchFamily="2" charset="-79"/>
          </a:endParaRPr>
        </a:p>
      </dgm:t>
    </dgm:pt>
    <dgm:pt modelId="{A9101735-F3D1-477B-95A5-D70C0DB52191}" type="par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766AC53A-FC37-4517-B55E-4DD9E35257A1}" type="sib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DE786A09-DF37-4CC2-9406-2189A2C0FD40}">
      <dgm:prSet custT="1"/>
      <dgm:spPr/>
      <dgm:t>
        <a:bodyPr/>
        <a:lstStyle/>
        <a:p>
          <a:r>
            <a:rPr lang="he-IL" sz="1800" b="1" dirty="0">
              <a:latin typeface="Varela Round" panose="00000500000000000000" pitchFamily="2" charset="-79"/>
              <a:cs typeface="Varela Round" panose="00000500000000000000" pitchFamily="2" charset="-79"/>
            </a:rPr>
            <a:t>דימום מוגבר</a:t>
          </a:r>
          <a:endParaRPr lang="en-US" sz="1800" b="1" dirty="0">
            <a:latin typeface="Varela Round" panose="00000500000000000000" pitchFamily="2" charset="-79"/>
            <a:cs typeface="Varela Round" panose="00000500000000000000" pitchFamily="2" charset="-79"/>
          </a:endParaRPr>
        </a:p>
      </dgm:t>
    </dgm:pt>
    <dgm:pt modelId="{191B02FD-AF79-4337-BD0C-F9AD63A5F172}" type="par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FAB99E71-38A4-41DA-9641-26F6EC0D6B46}" type="sib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AAE2245E-D870-466C-B1FC-1BEF6064B754}">
      <dgm:prSet custT="1"/>
      <dgm:spPr/>
      <dgm:t>
        <a:bodyPr/>
        <a:lstStyle/>
        <a:p>
          <a:r>
            <a:rPr lang="he-IL" sz="1800" b="1" dirty="0">
              <a:latin typeface="Varela Round" panose="00000500000000000000" pitchFamily="2" charset="-79"/>
              <a:cs typeface="Varela Round" panose="00000500000000000000" pitchFamily="2" charset="-79"/>
            </a:rPr>
            <a:t>הרס תאי דם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המוליטית</a:t>
          </a:r>
          <a:endParaRPr lang="en-US" sz="1800" b="1" dirty="0">
            <a:latin typeface="Varela Round" panose="00000500000000000000" pitchFamily="2" charset="-79"/>
            <a:cs typeface="Varela Round" panose="00000500000000000000" pitchFamily="2" charset="-79"/>
          </a:endParaRPr>
        </a:p>
      </dgm:t>
    </dgm:pt>
    <dgm:pt modelId="{B75A953D-D839-4CA2-AAF1-5C17617B7E03}" type="par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EE9485AB-5E3E-4FA4-BA4C-0DC51A8F13F3}" type="sib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05074A65-8ECC-4799-B325-9F686DE7E906}" type="pres">
      <dgm:prSet presAssocID="{4BFAFA41-45C8-4125-BECD-0E6F6E59C05A}" presName="hierChild1" presStyleCnt="0">
        <dgm:presLayoutVars>
          <dgm:orgChart val="1"/>
          <dgm:chPref val="1"/>
          <dgm:dir/>
          <dgm:animOne val="branch"/>
          <dgm:animLvl val="lvl"/>
          <dgm:resizeHandles/>
        </dgm:presLayoutVars>
      </dgm:prSet>
      <dgm:spPr/>
    </dgm:pt>
    <dgm:pt modelId="{CAE529D9-6B60-4AE2-BE37-7611F4F47789}" type="pres">
      <dgm:prSet presAssocID="{AABA04F2-5EBF-46EF-BEF9-8CEE013C9645}" presName="hierRoot1" presStyleCnt="0">
        <dgm:presLayoutVars>
          <dgm:hierBranch val="init"/>
        </dgm:presLayoutVars>
      </dgm:prSet>
      <dgm:spPr/>
    </dgm:pt>
    <dgm:pt modelId="{0AC40392-3548-42DC-A916-204AF7BD5904}" type="pres">
      <dgm:prSet presAssocID="{AABA04F2-5EBF-46EF-BEF9-8CEE013C9645}" presName="rootComposite1" presStyleCnt="0"/>
      <dgm:spPr/>
    </dgm:pt>
    <dgm:pt modelId="{ECEE1176-5343-4267-B5A3-C0A53B5A5012}" type="pres">
      <dgm:prSet presAssocID="{AABA04F2-5EBF-46EF-BEF9-8CEE013C9645}" presName="rootText1" presStyleLbl="node0" presStyleIdx="0" presStyleCnt="1">
        <dgm:presLayoutVars>
          <dgm:chPref val="3"/>
        </dgm:presLayoutVars>
      </dgm:prSet>
      <dgm:spPr/>
    </dgm:pt>
    <dgm:pt modelId="{7A4DE8E7-255D-490D-AFA8-D13D5E2B4B35}" type="pres">
      <dgm:prSet presAssocID="{AABA04F2-5EBF-46EF-BEF9-8CEE013C9645}" presName="rootConnector1" presStyleLbl="node1" presStyleIdx="0" presStyleCnt="0"/>
      <dgm:spPr/>
    </dgm:pt>
    <dgm:pt modelId="{0AEE9794-05EA-46F9-AA3E-DDFC4192AB69}" type="pres">
      <dgm:prSet presAssocID="{AABA04F2-5EBF-46EF-BEF9-8CEE013C9645}" presName="hierChild2" presStyleCnt="0"/>
      <dgm:spPr/>
    </dgm:pt>
    <dgm:pt modelId="{F0AF88E8-804B-4430-A1AA-1B43D679C71F}" type="pres">
      <dgm:prSet presAssocID="{7ACD2001-7B72-4380-8CF9-2715924E0A9B}" presName="Name37" presStyleLbl="parChTrans1D2" presStyleIdx="0" presStyleCnt="2"/>
      <dgm:spPr/>
    </dgm:pt>
    <dgm:pt modelId="{5D822E62-569F-4E08-A2E4-4F6073F4221B}" type="pres">
      <dgm:prSet presAssocID="{2B9BB2DE-3826-444C-ADB8-A18FBEB42364}" presName="hierRoot2" presStyleCnt="0">
        <dgm:presLayoutVars>
          <dgm:hierBranch val="init"/>
        </dgm:presLayoutVars>
      </dgm:prSet>
      <dgm:spPr/>
    </dgm:pt>
    <dgm:pt modelId="{0388121A-A21E-48ED-B18B-AED2022E673A}" type="pres">
      <dgm:prSet presAssocID="{2B9BB2DE-3826-444C-ADB8-A18FBEB42364}" presName="rootComposite" presStyleCnt="0"/>
      <dgm:spPr/>
    </dgm:pt>
    <dgm:pt modelId="{CA4E5D96-3620-4052-9576-0AC8B601ED98}" type="pres">
      <dgm:prSet presAssocID="{2B9BB2DE-3826-444C-ADB8-A18FBEB42364}" presName="rootText" presStyleLbl="node2" presStyleIdx="0" presStyleCnt="2">
        <dgm:presLayoutVars>
          <dgm:chPref val="3"/>
        </dgm:presLayoutVars>
      </dgm:prSet>
      <dgm:spPr/>
    </dgm:pt>
    <dgm:pt modelId="{900B6F3D-A1E4-48AE-97A8-188055112496}" type="pres">
      <dgm:prSet presAssocID="{2B9BB2DE-3826-444C-ADB8-A18FBEB42364}" presName="rootConnector" presStyleLbl="node2" presStyleIdx="0" presStyleCnt="2"/>
      <dgm:spPr/>
    </dgm:pt>
    <dgm:pt modelId="{39380FE5-04AE-4DB1-B9B2-95695C2A7610}" type="pres">
      <dgm:prSet presAssocID="{2B9BB2DE-3826-444C-ADB8-A18FBEB42364}" presName="hierChild4" presStyleCnt="0"/>
      <dgm:spPr/>
    </dgm:pt>
    <dgm:pt modelId="{607A503E-B412-42F8-9F96-2B5EA45D6A87}" type="pres">
      <dgm:prSet presAssocID="{2B9BB2DE-3826-444C-ADB8-A18FBEB42364}" presName="hierChild5" presStyleCnt="0"/>
      <dgm:spPr/>
    </dgm:pt>
    <dgm:pt modelId="{FD8BE17A-7420-4024-80E8-E98D99D05268}" type="pres">
      <dgm:prSet presAssocID="{A9101735-F3D1-477B-95A5-D70C0DB52191}" presName="Name37" presStyleLbl="parChTrans1D2" presStyleIdx="1" presStyleCnt="2"/>
      <dgm:spPr/>
    </dgm:pt>
    <dgm:pt modelId="{8CCDD03B-B8CF-4E1D-8E50-C454DAE7E058}" type="pres">
      <dgm:prSet presAssocID="{0D510A71-5734-4102-BE45-D3619C57AEBE}" presName="hierRoot2" presStyleCnt="0">
        <dgm:presLayoutVars>
          <dgm:hierBranch val="init"/>
        </dgm:presLayoutVars>
      </dgm:prSet>
      <dgm:spPr/>
    </dgm:pt>
    <dgm:pt modelId="{5163B6D9-EC19-4234-BE16-D704D84D54AA}" type="pres">
      <dgm:prSet presAssocID="{0D510A71-5734-4102-BE45-D3619C57AEBE}" presName="rootComposite" presStyleCnt="0"/>
      <dgm:spPr/>
    </dgm:pt>
    <dgm:pt modelId="{F972B606-F699-4163-A9DE-B23A13F1A20A}" type="pres">
      <dgm:prSet presAssocID="{0D510A71-5734-4102-BE45-D3619C57AEBE}" presName="rootText" presStyleLbl="node2" presStyleIdx="1" presStyleCnt="2">
        <dgm:presLayoutVars>
          <dgm:chPref val="3"/>
        </dgm:presLayoutVars>
      </dgm:prSet>
      <dgm:spPr/>
    </dgm:pt>
    <dgm:pt modelId="{D5D61865-DA9C-4C83-BF2D-DDD46DA27331}" type="pres">
      <dgm:prSet presAssocID="{0D510A71-5734-4102-BE45-D3619C57AEBE}" presName="rootConnector" presStyleLbl="node2" presStyleIdx="1" presStyleCnt="2"/>
      <dgm:spPr/>
    </dgm:pt>
    <dgm:pt modelId="{4F882DAA-D4FD-4072-A67F-506EED35617D}" type="pres">
      <dgm:prSet presAssocID="{0D510A71-5734-4102-BE45-D3619C57AEBE}" presName="hierChild4" presStyleCnt="0"/>
      <dgm:spPr/>
    </dgm:pt>
    <dgm:pt modelId="{8C80F731-8FBD-4B2A-AC1D-5D18336896AF}" type="pres">
      <dgm:prSet presAssocID="{191B02FD-AF79-4337-BD0C-F9AD63A5F172}" presName="Name37" presStyleLbl="parChTrans1D3" presStyleIdx="0" presStyleCnt="2"/>
      <dgm:spPr/>
    </dgm:pt>
    <dgm:pt modelId="{42937A96-23E7-4EBF-8C0E-723FB4F5732D}" type="pres">
      <dgm:prSet presAssocID="{DE786A09-DF37-4CC2-9406-2189A2C0FD40}" presName="hierRoot2" presStyleCnt="0">
        <dgm:presLayoutVars>
          <dgm:hierBranch val="init"/>
        </dgm:presLayoutVars>
      </dgm:prSet>
      <dgm:spPr/>
    </dgm:pt>
    <dgm:pt modelId="{C090EFD1-5B4A-43E0-B71A-5612B0037884}" type="pres">
      <dgm:prSet presAssocID="{DE786A09-DF37-4CC2-9406-2189A2C0FD40}" presName="rootComposite" presStyleCnt="0"/>
      <dgm:spPr/>
    </dgm:pt>
    <dgm:pt modelId="{6B2247EA-5B19-414A-9A61-6E71AC7154ED}" type="pres">
      <dgm:prSet presAssocID="{DE786A09-DF37-4CC2-9406-2189A2C0FD40}" presName="rootText" presStyleLbl="node3" presStyleIdx="0" presStyleCnt="2">
        <dgm:presLayoutVars>
          <dgm:chPref val="3"/>
        </dgm:presLayoutVars>
      </dgm:prSet>
      <dgm:spPr/>
    </dgm:pt>
    <dgm:pt modelId="{10D983D2-AF8D-46FF-BF56-C78793744F66}" type="pres">
      <dgm:prSet presAssocID="{DE786A09-DF37-4CC2-9406-2189A2C0FD40}" presName="rootConnector" presStyleLbl="node3" presStyleIdx="0" presStyleCnt="2"/>
      <dgm:spPr/>
    </dgm:pt>
    <dgm:pt modelId="{17855391-645C-436A-9384-E98C1C802D43}" type="pres">
      <dgm:prSet presAssocID="{DE786A09-DF37-4CC2-9406-2189A2C0FD40}" presName="hierChild4" presStyleCnt="0"/>
      <dgm:spPr/>
    </dgm:pt>
    <dgm:pt modelId="{671995BC-9A79-4D0D-B1FA-AE1CA9445C3D}" type="pres">
      <dgm:prSet presAssocID="{DE786A09-DF37-4CC2-9406-2189A2C0FD40}" presName="hierChild5" presStyleCnt="0"/>
      <dgm:spPr/>
    </dgm:pt>
    <dgm:pt modelId="{C4CE0992-CDA4-43EA-B310-9890A67D1A8A}" type="pres">
      <dgm:prSet presAssocID="{B75A953D-D839-4CA2-AAF1-5C17617B7E03}" presName="Name37" presStyleLbl="parChTrans1D3" presStyleIdx="1" presStyleCnt="2"/>
      <dgm:spPr/>
    </dgm:pt>
    <dgm:pt modelId="{7F2EDF6A-D756-4209-B114-DF25129C3BC4}" type="pres">
      <dgm:prSet presAssocID="{AAE2245E-D870-466C-B1FC-1BEF6064B754}" presName="hierRoot2" presStyleCnt="0">
        <dgm:presLayoutVars>
          <dgm:hierBranch val="init"/>
        </dgm:presLayoutVars>
      </dgm:prSet>
      <dgm:spPr/>
    </dgm:pt>
    <dgm:pt modelId="{0FCE471D-0F26-4EE2-B9AD-90B199A9AAD6}" type="pres">
      <dgm:prSet presAssocID="{AAE2245E-D870-466C-B1FC-1BEF6064B754}" presName="rootComposite" presStyleCnt="0"/>
      <dgm:spPr/>
    </dgm:pt>
    <dgm:pt modelId="{45CA3093-9A2F-4DA1-9475-BB48B8ADD84F}" type="pres">
      <dgm:prSet presAssocID="{AAE2245E-D870-466C-B1FC-1BEF6064B754}" presName="rootText" presStyleLbl="node3" presStyleIdx="1" presStyleCnt="2">
        <dgm:presLayoutVars>
          <dgm:chPref val="3"/>
        </dgm:presLayoutVars>
      </dgm:prSet>
      <dgm:spPr/>
    </dgm:pt>
    <dgm:pt modelId="{A7D0A4A8-1323-4588-911E-B97ED5FA5473}" type="pres">
      <dgm:prSet presAssocID="{AAE2245E-D870-466C-B1FC-1BEF6064B754}" presName="rootConnector" presStyleLbl="node3" presStyleIdx="1" presStyleCnt="2"/>
      <dgm:spPr/>
    </dgm:pt>
    <dgm:pt modelId="{AF614E9C-6DC9-4A8E-B9D9-0F3515A36B59}" type="pres">
      <dgm:prSet presAssocID="{AAE2245E-D870-466C-B1FC-1BEF6064B754}" presName="hierChild4" presStyleCnt="0"/>
      <dgm:spPr/>
    </dgm:pt>
    <dgm:pt modelId="{8525904D-EC7B-44AC-92D4-8DF75BC0D60E}" type="pres">
      <dgm:prSet presAssocID="{AAE2245E-D870-466C-B1FC-1BEF6064B754}" presName="hierChild5" presStyleCnt="0"/>
      <dgm:spPr/>
    </dgm:pt>
    <dgm:pt modelId="{0C8FCCCB-D64F-4D2B-9547-DB3AF029AB81}" type="pres">
      <dgm:prSet presAssocID="{0D510A71-5734-4102-BE45-D3619C57AEBE}" presName="hierChild5" presStyleCnt="0"/>
      <dgm:spPr/>
    </dgm:pt>
    <dgm:pt modelId="{AE047C52-3BBC-4E1E-BB8F-5EF1727A58CB}" type="pres">
      <dgm:prSet presAssocID="{AABA04F2-5EBF-46EF-BEF9-8CEE013C9645}" presName="hierChild3" presStyleCnt="0"/>
      <dgm:spPr/>
    </dgm:pt>
  </dgm:ptLst>
  <dgm:cxnLst>
    <dgm:cxn modelId="{01BD3506-D1F6-43C9-8CF1-F21929263FBC}" srcId="{AABA04F2-5EBF-46EF-BEF9-8CEE013C9645}" destId="{0D510A71-5734-4102-BE45-D3619C57AEBE}" srcOrd="1" destOrd="0" parTransId="{A9101735-F3D1-477B-95A5-D70C0DB52191}" sibTransId="{766AC53A-FC37-4517-B55E-4DD9E35257A1}"/>
    <dgm:cxn modelId="{032B2E1A-4F7F-4FBF-80BF-4A9FBCD182EA}" type="presOf" srcId="{AABA04F2-5EBF-46EF-BEF9-8CEE013C9645}" destId="{ECEE1176-5343-4267-B5A3-C0A53B5A5012}" srcOrd="0" destOrd="0" presId="urn:microsoft.com/office/officeart/2005/8/layout/orgChart1"/>
    <dgm:cxn modelId="{9DB3E13A-6EBB-42A0-83E9-70D2E116E61C}" srcId="{0D510A71-5734-4102-BE45-D3619C57AEBE}" destId="{AAE2245E-D870-466C-B1FC-1BEF6064B754}" srcOrd="1" destOrd="0" parTransId="{B75A953D-D839-4CA2-AAF1-5C17617B7E03}" sibTransId="{EE9485AB-5E3E-4FA4-BA4C-0DC51A8F13F3}"/>
    <dgm:cxn modelId="{B4BE9360-63C4-4D45-B9FE-1224847ECA1D}" type="presOf" srcId="{191B02FD-AF79-4337-BD0C-F9AD63A5F172}" destId="{8C80F731-8FBD-4B2A-AC1D-5D18336896AF}" srcOrd="0" destOrd="0" presId="urn:microsoft.com/office/officeart/2005/8/layout/orgChart1"/>
    <dgm:cxn modelId="{674C5642-A243-415A-BB1D-D67E34242C52}" type="presOf" srcId="{AAE2245E-D870-466C-B1FC-1BEF6064B754}" destId="{A7D0A4A8-1323-4588-911E-B97ED5FA5473}" srcOrd="1" destOrd="0" presId="urn:microsoft.com/office/officeart/2005/8/layout/orgChart1"/>
    <dgm:cxn modelId="{B72AFC42-9CA6-44AA-8825-556650791D3A}" type="presOf" srcId="{2B9BB2DE-3826-444C-ADB8-A18FBEB42364}" destId="{900B6F3D-A1E4-48AE-97A8-188055112496}" srcOrd="1" destOrd="0" presId="urn:microsoft.com/office/officeart/2005/8/layout/orgChart1"/>
    <dgm:cxn modelId="{A5BAE643-5BC8-4BA0-BBF6-A388AF0E2900}" srcId="{0D510A71-5734-4102-BE45-D3619C57AEBE}" destId="{DE786A09-DF37-4CC2-9406-2189A2C0FD40}" srcOrd="0" destOrd="0" parTransId="{191B02FD-AF79-4337-BD0C-F9AD63A5F172}" sibTransId="{FAB99E71-38A4-41DA-9641-26F6EC0D6B46}"/>
    <dgm:cxn modelId="{D6F40949-1D04-4768-AF96-5F79F0601438}" type="presOf" srcId="{0D510A71-5734-4102-BE45-D3619C57AEBE}" destId="{D5D61865-DA9C-4C83-BF2D-DDD46DA27331}" srcOrd="1" destOrd="0" presId="urn:microsoft.com/office/officeart/2005/8/layout/orgChart1"/>
    <dgm:cxn modelId="{3180AE6C-2CED-4D4C-A63C-5E245AB2CBF2}" type="presOf" srcId="{B75A953D-D839-4CA2-AAF1-5C17617B7E03}" destId="{C4CE0992-CDA4-43EA-B310-9890A67D1A8A}" srcOrd="0" destOrd="0" presId="urn:microsoft.com/office/officeart/2005/8/layout/orgChart1"/>
    <dgm:cxn modelId="{2E91EA4C-444A-4679-8390-250EF40048ED}" type="presOf" srcId="{AABA04F2-5EBF-46EF-BEF9-8CEE013C9645}" destId="{7A4DE8E7-255D-490D-AFA8-D13D5E2B4B35}" srcOrd="1" destOrd="0" presId="urn:microsoft.com/office/officeart/2005/8/layout/orgChart1"/>
    <dgm:cxn modelId="{6E4C9950-9C27-49B9-863A-179857AFF2B9}" type="presOf" srcId="{DE786A09-DF37-4CC2-9406-2189A2C0FD40}" destId="{10D983D2-AF8D-46FF-BF56-C78793744F66}" srcOrd="1" destOrd="0" presId="urn:microsoft.com/office/officeart/2005/8/layout/orgChart1"/>
    <dgm:cxn modelId="{DD847E85-C248-4BEA-991E-C7EF246A47ED}" type="presOf" srcId="{A9101735-F3D1-477B-95A5-D70C0DB52191}" destId="{FD8BE17A-7420-4024-80E8-E98D99D05268}" srcOrd="0" destOrd="0" presId="urn:microsoft.com/office/officeart/2005/8/layout/orgChart1"/>
    <dgm:cxn modelId="{50F24B93-9D4D-457F-B945-6823244F815E}" type="presOf" srcId="{AAE2245E-D870-466C-B1FC-1BEF6064B754}" destId="{45CA3093-9A2F-4DA1-9475-BB48B8ADD84F}" srcOrd="0" destOrd="0" presId="urn:microsoft.com/office/officeart/2005/8/layout/orgChart1"/>
    <dgm:cxn modelId="{57479FB0-AEB4-4C76-9E7F-D4DF3C5FF751}" type="presOf" srcId="{0D510A71-5734-4102-BE45-D3619C57AEBE}" destId="{F972B606-F699-4163-A9DE-B23A13F1A20A}" srcOrd="0" destOrd="0" presId="urn:microsoft.com/office/officeart/2005/8/layout/orgChart1"/>
    <dgm:cxn modelId="{189AACBA-638E-40B3-819F-F2CA2DC604EB}" srcId="{AABA04F2-5EBF-46EF-BEF9-8CEE013C9645}" destId="{2B9BB2DE-3826-444C-ADB8-A18FBEB42364}" srcOrd="0" destOrd="0" parTransId="{7ACD2001-7B72-4380-8CF9-2715924E0A9B}" sibTransId="{C654A56E-23E9-4868-911F-885185153AEF}"/>
    <dgm:cxn modelId="{78026BDC-4426-407D-90BA-C5A840095237}" type="presOf" srcId="{7ACD2001-7B72-4380-8CF9-2715924E0A9B}" destId="{F0AF88E8-804B-4430-A1AA-1B43D679C71F}" srcOrd="0" destOrd="0" presId="urn:microsoft.com/office/officeart/2005/8/layout/orgChart1"/>
    <dgm:cxn modelId="{629AA9DC-4CC7-40A5-83AD-CA5813034717}" type="presOf" srcId="{4BFAFA41-45C8-4125-BECD-0E6F6E59C05A}" destId="{05074A65-8ECC-4799-B325-9F686DE7E906}" srcOrd="0" destOrd="0" presId="urn:microsoft.com/office/officeart/2005/8/layout/orgChart1"/>
    <dgm:cxn modelId="{F71AE2DD-54B9-4BBA-8BCB-B3F73F5A5B04}" type="presOf" srcId="{DE786A09-DF37-4CC2-9406-2189A2C0FD40}" destId="{6B2247EA-5B19-414A-9A61-6E71AC7154ED}" srcOrd="0" destOrd="0" presId="urn:microsoft.com/office/officeart/2005/8/layout/orgChart1"/>
    <dgm:cxn modelId="{87EE03F4-1C97-451F-AC8A-48161C5EE030}" srcId="{4BFAFA41-45C8-4125-BECD-0E6F6E59C05A}" destId="{AABA04F2-5EBF-46EF-BEF9-8CEE013C9645}" srcOrd="0" destOrd="0" parTransId="{5DB85D09-3EF1-4D09-932E-072FE3F53CA6}" sibTransId="{C62D19C2-52E8-4E76-B38B-D2F34A3BF2FA}"/>
    <dgm:cxn modelId="{B30716FC-1BC1-4331-87A1-FE6DD934995B}" type="presOf" srcId="{2B9BB2DE-3826-444C-ADB8-A18FBEB42364}" destId="{CA4E5D96-3620-4052-9576-0AC8B601ED98}" srcOrd="0" destOrd="0" presId="urn:microsoft.com/office/officeart/2005/8/layout/orgChart1"/>
    <dgm:cxn modelId="{EFD00381-7487-4B3C-958F-A33834080681}" type="presParOf" srcId="{05074A65-8ECC-4799-B325-9F686DE7E906}" destId="{CAE529D9-6B60-4AE2-BE37-7611F4F47789}" srcOrd="0" destOrd="0" presId="urn:microsoft.com/office/officeart/2005/8/layout/orgChart1"/>
    <dgm:cxn modelId="{03DB70BD-DB45-4287-8A27-FE67195E525B}" type="presParOf" srcId="{CAE529D9-6B60-4AE2-BE37-7611F4F47789}" destId="{0AC40392-3548-42DC-A916-204AF7BD5904}" srcOrd="0" destOrd="0" presId="urn:microsoft.com/office/officeart/2005/8/layout/orgChart1"/>
    <dgm:cxn modelId="{F2BCA7C8-A3EA-4686-BF49-61D241AB5DBA}" type="presParOf" srcId="{0AC40392-3548-42DC-A916-204AF7BD5904}" destId="{ECEE1176-5343-4267-B5A3-C0A53B5A5012}" srcOrd="0" destOrd="0" presId="urn:microsoft.com/office/officeart/2005/8/layout/orgChart1"/>
    <dgm:cxn modelId="{51F08AC9-37B9-46B9-9BDF-9777C91FD5E8}" type="presParOf" srcId="{0AC40392-3548-42DC-A916-204AF7BD5904}" destId="{7A4DE8E7-255D-490D-AFA8-D13D5E2B4B35}" srcOrd="1" destOrd="0" presId="urn:microsoft.com/office/officeart/2005/8/layout/orgChart1"/>
    <dgm:cxn modelId="{B50EF1DC-C0EE-4235-81FB-CF5E0EB087AD}" type="presParOf" srcId="{CAE529D9-6B60-4AE2-BE37-7611F4F47789}" destId="{0AEE9794-05EA-46F9-AA3E-DDFC4192AB69}" srcOrd="1" destOrd="0" presId="urn:microsoft.com/office/officeart/2005/8/layout/orgChart1"/>
    <dgm:cxn modelId="{68B63F26-755C-4093-A0B0-5812996A402A}" type="presParOf" srcId="{0AEE9794-05EA-46F9-AA3E-DDFC4192AB69}" destId="{F0AF88E8-804B-4430-A1AA-1B43D679C71F}" srcOrd="0" destOrd="0" presId="urn:microsoft.com/office/officeart/2005/8/layout/orgChart1"/>
    <dgm:cxn modelId="{D284CB29-DC53-47EE-AE7A-04625891DA88}" type="presParOf" srcId="{0AEE9794-05EA-46F9-AA3E-DDFC4192AB69}" destId="{5D822E62-569F-4E08-A2E4-4F6073F4221B}" srcOrd="1" destOrd="0" presId="urn:microsoft.com/office/officeart/2005/8/layout/orgChart1"/>
    <dgm:cxn modelId="{EB46CCB3-F3F8-4039-99B4-EF0726E45C99}" type="presParOf" srcId="{5D822E62-569F-4E08-A2E4-4F6073F4221B}" destId="{0388121A-A21E-48ED-B18B-AED2022E673A}" srcOrd="0" destOrd="0" presId="urn:microsoft.com/office/officeart/2005/8/layout/orgChart1"/>
    <dgm:cxn modelId="{4C44EF7B-E8EF-4135-AB94-E4DDBBE06BBD}" type="presParOf" srcId="{0388121A-A21E-48ED-B18B-AED2022E673A}" destId="{CA4E5D96-3620-4052-9576-0AC8B601ED98}" srcOrd="0" destOrd="0" presId="urn:microsoft.com/office/officeart/2005/8/layout/orgChart1"/>
    <dgm:cxn modelId="{50214C1D-EB13-4F4F-A59D-D9A6C93CA8DC}" type="presParOf" srcId="{0388121A-A21E-48ED-B18B-AED2022E673A}" destId="{900B6F3D-A1E4-48AE-97A8-188055112496}" srcOrd="1" destOrd="0" presId="urn:microsoft.com/office/officeart/2005/8/layout/orgChart1"/>
    <dgm:cxn modelId="{C3F21901-841B-4DFD-85AB-B272AD93AF9C}" type="presParOf" srcId="{5D822E62-569F-4E08-A2E4-4F6073F4221B}" destId="{39380FE5-04AE-4DB1-B9B2-95695C2A7610}" srcOrd="1" destOrd="0" presId="urn:microsoft.com/office/officeart/2005/8/layout/orgChart1"/>
    <dgm:cxn modelId="{5DD93ACD-0663-4F22-B6D3-BF42BF2E7AAD}" type="presParOf" srcId="{5D822E62-569F-4E08-A2E4-4F6073F4221B}" destId="{607A503E-B412-42F8-9F96-2B5EA45D6A87}" srcOrd="2" destOrd="0" presId="urn:microsoft.com/office/officeart/2005/8/layout/orgChart1"/>
    <dgm:cxn modelId="{C8D084AD-A8B6-4814-B0C8-25F3AA9FB2A0}" type="presParOf" srcId="{0AEE9794-05EA-46F9-AA3E-DDFC4192AB69}" destId="{FD8BE17A-7420-4024-80E8-E98D99D05268}" srcOrd="2" destOrd="0" presId="urn:microsoft.com/office/officeart/2005/8/layout/orgChart1"/>
    <dgm:cxn modelId="{60FE2083-7BFD-409C-86F2-8B849180CF9B}" type="presParOf" srcId="{0AEE9794-05EA-46F9-AA3E-DDFC4192AB69}" destId="{8CCDD03B-B8CF-4E1D-8E50-C454DAE7E058}" srcOrd="3" destOrd="0" presId="urn:microsoft.com/office/officeart/2005/8/layout/orgChart1"/>
    <dgm:cxn modelId="{8378A9B8-FC6C-41DD-8891-409B61B654DC}" type="presParOf" srcId="{8CCDD03B-B8CF-4E1D-8E50-C454DAE7E058}" destId="{5163B6D9-EC19-4234-BE16-D704D84D54AA}" srcOrd="0" destOrd="0" presId="urn:microsoft.com/office/officeart/2005/8/layout/orgChart1"/>
    <dgm:cxn modelId="{E9E6FFED-D42E-4A68-B241-CE76C3F9B241}" type="presParOf" srcId="{5163B6D9-EC19-4234-BE16-D704D84D54AA}" destId="{F972B606-F699-4163-A9DE-B23A13F1A20A}" srcOrd="0" destOrd="0" presId="urn:microsoft.com/office/officeart/2005/8/layout/orgChart1"/>
    <dgm:cxn modelId="{35028B6C-70F0-438C-83FB-97776654074B}" type="presParOf" srcId="{5163B6D9-EC19-4234-BE16-D704D84D54AA}" destId="{D5D61865-DA9C-4C83-BF2D-DDD46DA27331}" srcOrd="1" destOrd="0" presId="urn:microsoft.com/office/officeart/2005/8/layout/orgChart1"/>
    <dgm:cxn modelId="{8448B8EC-9A9B-4FAC-9252-2D17AC94CE17}" type="presParOf" srcId="{8CCDD03B-B8CF-4E1D-8E50-C454DAE7E058}" destId="{4F882DAA-D4FD-4072-A67F-506EED35617D}" srcOrd="1" destOrd="0" presId="urn:microsoft.com/office/officeart/2005/8/layout/orgChart1"/>
    <dgm:cxn modelId="{4601485D-AFC2-43C6-A4BD-D5B1107C468D}" type="presParOf" srcId="{4F882DAA-D4FD-4072-A67F-506EED35617D}" destId="{8C80F731-8FBD-4B2A-AC1D-5D18336896AF}" srcOrd="0" destOrd="0" presId="urn:microsoft.com/office/officeart/2005/8/layout/orgChart1"/>
    <dgm:cxn modelId="{EAB1B198-7348-4A3F-B245-4404444990B0}" type="presParOf" srcId="{4F882DAA-D4FD-4072-A67F-506EED35617D}" destId="{42937A96-23E7-4EBF-8C0E-723FB4F5732D}" srcOrd="1" destOrd="0" presId="urn:microsoft.com/office/officeart/2005/8/layout/orgChart1"/>
    <dgm:cxn modelId="{9F6E2D88-3FB9-466A-8D78-D44B841FD8A9}" type="presParOf" srcId="{42937A96-23E7-4EBF-8C0E-723FB4F5732D}" destId="{C090EFD1-5B4A-43E0-B71A-5612B0037884}" srcOrd="0" destOrd="0" presId="urn:microsoft.com/office/officeart/2005/8/layout/orgChart1"/>
    <dgm:cxn modelId="{1B096658-A279-48C4-8BE1-1268B6613476}" type="presParOf" srcId="{C090EFD1-5B4A-43E0-B71A-5612B0037884}" destId="{6B2247EA-5B19-414A-9A61-6E71AC7154ED}" srcOrd="0" destOrd="0" presId="urn:microsoft.com/office/officeart/2005/8/layout/orgChart1"/>
    <dgm:cxn modelId="{2F60227A-41F5-4452-8C84-8A2F1E4378CB}" type="presParOf" srcId="{C090EFD1-5B4A-43E0-B71A-5612B0037884}" destId="{10D983D2-AF8D-46FF-BF56-C78793744F66}" srcOrd="1" destOrd="0" presId="urn:microsoft.com/office/officeart/2005/8/layout/orgChart1"/>
    <dgm:cxn modelId="{1E6B9177-20A4-4307-8DC4-6BB4AF99ADC8}" type="presParOf" srcId="{42937A96-23E7-4EBF-8C0E-723FB4F5732D}" destId="{17855391-645C-436A-9384-E98C1C802D43}" srcOrd="1" destOrd="0" presId="urn:microsoft.com/office/officeart/2005/8/layout/orgChart1"/>
    <dgm:cxn modelId="{36223961-C610-45FD-A95E-45C8C15DB49B}" type="presParOf" srcId="{42937A96-23E7-4EBF-8C0E-723FB4F5732D}" destId="{671995BC-9A79-4D0D-B1FA-AE1CA9445C3D}" srcOrd="2" destOrd="0" presId="urn:microsoft.com/office/officeart/2005/8/layout/orgChart1"/>
    <dgm:cxn modelId="{55771760-9DA2-4038-A384-95A8CAF7FC40}" type="presParOf" srcId="{4F882DAA-D4FD-4072-A67F-506EED35617D}" destId="{C4CE0992-CDA4-43EA-B310-9890A67D1A8A}" srcOrd="2" destOrd="0" presId="urn:microsoft.com/office/officeart/2005/8/layout/orgChart1"/>
    <dgm:cxn modelId="{96DDD5F6-5AF6-4E73-86D4-D9F13CB7E2AB}" type="presParOf" srcId="{4F882DAA-D4FD-4072-A67F-506EED35617D}" destId="{7F2EDF6A-D756-4209-B114-DF25129C3BC4}" srcOrd="3" destOrd="0" presId="urn:microsoft.com/office/officeart/2005/8/layout/orgChart1"/>
    <dgm:cxn modelId="{AAB5E532-244A-4CEE-90D6-C2B46D2C4632}" type="presParOf" srcId="{7F2EDF6A-D756-4209-B114-DF25129C3BC4}" destId="{0FCE471D-0F26-4EE2-B9AD-90B199A9AAD6}" srcOrd="0" destOrd="0" presId="urn:microsoft.com/office/officeart/2005/8/layout/orgChart1"/>
    <dgm:cxn modelId="{944B0615-08DD-42EE-876A-A2ADAC0126EC}" type="presParOf" srcId="{0FCE471D-0F26-4EE2-B9AD-90B199A9AAD6}" destId="{45CA3093-9A2F-4DA1-9475-BB48B8ADD84F}" srcOrd="0" destOrd="0" presId="urn:microsoft.com/office/officeart/2005/8/layout/orgChart1"/>
    <dgm:cxn modelId="{08E09D3D-1707-48D5-994A-F36380FDB4D7}" type="presParOf" srcId="{0FCE471D-0F26-4EE2-B9AD-90B199A9AAD6}" destId="{A7D0A4A8-1323-4588-911E-B97ED5FA5473}" srcOrd="1" destOrd="0" presId="urn:microsoft.com/office/officeart/2005/8/layout/orgChart1"/>
    <dgm:cxn modelId="{DE6F3520-3815-4651-804B-1168DA84D780}" type="presParOf" srcId="{7F2EDF6A-D756-4209-B114-DF25129C3BC4}" destId="{AF614E9C-6DC9-4A8E-B9D9-0F3515A36B59}" srcOrd="1" destOrd="0" presId="urn:microsoft.com/office/officeart/2005/8/layout/orgChart1"/>
    <dgm:cxn modelId="{10967C48-3348-41DA-8E66-3F50195FBC07}" type="presParOf" srcId="{7F2EDF6A-D756-4209-B114-DF25129C3BC4}" destId="{8525904D-EC7B-44AC-92D4-8DF75BC0D60E}" srcOrd="2" destOrd="0" presId="urn:microsoft.com/office/officeart/2005/8/layout/orgChart1"/>
    <dgm:cxn modelId="{BA790C90-B1B1-4662-BEA0-58752F11E7E7}" type="presParOf" srcId="{8CCDD03B-B8CF-4E1D-8E50-C454DAE7E058}" destId="{0C8FCCCB-D64F-4D2B-9547-DB3AF029AB81}" srcOrd="2" destOrd="0" presId="urn:microsoft.com/office/officeart/2005/8/layout/orgChart1"/>
    <dgm:cxn modelId="{F5D616B8-F6CB-46E0-9A1D-F4F9AC8858A6}" type="presParOf" srcId="{CAE529D9-6B60-4AE2-BE37-7611F4F47789}" destId="{AE047C52-3BBC-4E1E-BB8F-5EF1727A58C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FAFA41-45C8-4125-BECD-0E6F6E59C05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ABA04F2-5EBF-46EF-BEF9-8CEE013C9645}">
      <dgm:prSet phldrT="[Text]" custT="1"/>
      <dgm:spPr/>
      <dgm:t>
        <a:bodyPr/>
        <a:lstStyle/>
        <a:p>
          <a:r>
            <a:rPr lang="he-IL" sz="1800" b="1" dirty="0">
              <a:latin typeface="Varela Round" panose="00000500000000000000" pitchFamily="2" charset="-79"/>
              <a:cs typeface="Varela Round" panose="00000500000000000000" pitchFamily="2" charset="-79"/>
            </a:rPr>
            <a:t>מיקרוציטית</a:t>
          </a:r>
          <a:endParaRPr lang="en-US" sz="1800" b="1" dirty="0">
            <a:latin typeface="Varela Round" panose="00000500000000000000" pitchFamily="2" charset="-79"/>
            <a:cs typeface="Varela Round" panose="00000500000000000000" pitchFamily="2" charset="-79"/>
          </a:endParaRPr>
        </a:p>
      </dgm:t>
    </dgm:pt>
    <dgm:pt modelId="{5DB85D09-3EF1-4D09-932E-072FE3F53CA6}" type="par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C62D19C2-52E8-4E76-B38B-D2F34A3BF2FA}" type="sibTrans" cxnId="{87EE03F4-1C97-451F-AC8A-48161C5EE030}">
      <dgm:prSet/>
      <dgm:spPr/>
      <dgm:t>
        <a:bodyPr/>
        <a:lstStyle/>
        <a:p>
          <a:endParaRPr lang="en-US" sz="1800" b="1">
            <a:latin typeface="Varela Round" panose="00000500000000000000" pitchFamily="2" charset="-79"/>
            <a:cs typeface="Varela Round" panose="00000500000000000000" pitchFamily="2" charset="-79"/>
          </a:endParaRPr>
        </a:p>
      </dgm:t>
    </dgm:pt>
    <dgm:pt modelId="{2B9BB2DE-3826-444C-ADB8-A18FBEB42364}">
      <dgm:prSet phldrT="[Text]" custT="1"/>
      <dgm:spPr/>
      <dgm:t>
        <a:bodyPr/>
        <a:lstStyle/>
        <a:p>
          <a:r>
            <a:rPr lang="he-IL" sz="1800" b="1" dirty="0">
              <a:latin typeface="Varela Round" panose="00000500000000000000" pitchFamily="2" charset="-79"/>
              <a:cs typeface="Varela Round" panose="00000500000000000000" pitchFamily="2" charset="-79"/>
            </a:rPr>
            <a:t>המוגלובין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נורמלי</a:t>
          </a:r>
          <a:endParaRPr lang="en-US" sz="1800" b="1" dirty="0">
            <a:latin typeface="Varela Round" panose="00000500000000000000" pitchFamily="2" charset="-79"/>
            <a:cs typeface="Varela Round" panose="00000500000000000000" pitchFamily="2" charset="-79"/>
          </a:endParaRPr>
        </a:p>
      </dgm:t>
    </dgm:pt>
    <dgm:pt modelId="{7ACD2001-7B72-4380-8CF9-2715924E0A9B}" type="par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C654A56E-23E9-4868-911F-885185153AEF}" type="sibTrans" cxnId="{189AACBA-638E-40B3-819F-F2CA2DC604EB}">
      <dgm:prSet/>
      <dgm:spPr/>
      <dgm:t>
        <a:bodyPr/>
        <a:lstStyle/>
        <a:p>
          <a:endParaRPr lang="en-US" sz="1800" b="1">
            <a:latin typeface="Varela Round" panose="00000500000000000000" pitchFamily="2" charset="-79"/>
            <a:cs typeface="Varela Round" panose="00000500000000000000" pitchFamily="2" charset="-79"/>
          </a:endParaRPr>
        </a:p>
      </dgm:t>
    </dgm:pt>
    <dgm:pt modelId="{0D510A71-5734-4102-BE45-D3619C57AEBE}">
      <dgm:prSet phldrT="[Text]" custT="1"/>
      <dgm:spPr/>
      <dgm:t>
        <a:bodyPr/>
        <a:lstStyle/>
        <a:p>
          <a:r>
            <a:rPr lang="he-IL" sz="1800" b="1" dirty="0">
              <a:latin typeface="Varela Round" panose="00000500000000000000" pitchFamily="2" charset="-79"/>
              <a:cs typeface="Varela Round" panose="00000500000000000000" pitchFamily="2" charset="-79"/>
            </a:rPr>
            <a:t>המגלובין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נמוך</a:t>
          </a:r>
          <a:endParaRPr lang="en-US" sz="1800" b="1" dirty="0">
            <a:latin typeface="Varela Round" panose="00000500000000000000" pitchFamily="2" charset="-79"/>
            <a:cs typeface="Varela Round" panose="00000500000000000000" pitchFamily="2" charset="-79"/>
          </a:endParaRPr>
        </a:p>
      </dgm:t>
    </dgm:pt>
    <dgm:pt modelId="{A9101735-F3D1-477B-95A5-D70C0DB52191}" type="par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766AC53A-FC37-4517-B55E-4DD9E35257A1}" type="sibTrans" cxnId="{01BD3506-D1F6-43C9-8CF1-F21929263FBC}">
      <dgm:prSet/>
      <dgm:spPr/>
      <dgm:t>
        <a:bodyPr/>
        <a:lstStyle/>
        <a:p>
          <a:endParaRPr lang="en-US" sz="1800" b="1">
            <a:latin typeface="Varela Round" panose="00000500000000000000" pitchFamily="2" charset="-79"/>
            <a:cs typeface="Varela Round" panose="00000500000000000000" pitchFamily="2" charset="-79"/>
          </a:endParaRPr>
        </a:p>
      </dgm:t>
    </dgm:pt>
    <dgm:pt modelId="{DE786A09-DF37-4CC2-9406-2189A2C0FD40}">
      <dgm:prSet custT="1"/>
      <dgm:spPr/>
      <dgm:t>
        <a:bodyPr/>
        <a:lstStyle/>
        <a:p>
          <a:r>
            <a:rPr lang="he-IL" sz="1800" b="1" dirty="0">
              <a:latin typeface="Varela Round" panose="00000500000000000000" pitchFamily="2" charset="-79"/>
              <a:cs typeface="Varela Round" panose="00000500000000000000" pitchFamily="2" charset="-79"/>
            </a:rPr>
            <a:t>חוסר ברזל</a:t>
          </a:r>
          <a:endParaRPr lang="en-US" sz="1800" b="1" dirty="0">
            <a:latin typeface="Varela Round" panose="00000500000000000000" pitchFamily="2" charset="-79"/>
            <a:cs typeface="Varela Round" panose="00000500000000000000" pitchFamily="2" charset="-79"/>
          </a:endParaRPr>
        </a:p>
      </dgm:t>
    </dgm:pt>
    <dgm:pt modelId="{191B02FD-AF79-4337-BD0C-F9AD63A5F172}" type="par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FAB99E71-38A4-41DA-9641-26F6EC0D6B46}" type="sibTrans" cxnId="{A5BAE643-5BC8-4BA0-BBF6-A388AF0E2900}">
      <dgm:prSet/>
      <dgm:spPr/>
      <dgm:t>
        <a:bodyPr/>
        <a:lstStyle/>
        <a:p>
          <a:endParaRPr lang="en-US" sz="1800" b="1">
            <a:latin typeface="Varela Round" panose="00000500000000000000" pitchFamily="2" charset="-79"/>
            <a:cs typeface="Varela Round" panose="00000500000000000000" pitchFamily="2" charset="-79"/>
          </a:endParaRPr>
        </a:p>
      </dgm:t>
    </dgm:pt>
    <dgm:pt modelId="{AAE2245E-D870-466C-B1FC-1BEF6064B754}">
      <dgm:prSet custT="1"/>
      <dgm:spPr/>
      <dgm:t>
        <a:bodyPr/>
        <a:lstStyle/>
        <a:p>
          <a:r>
            <a:rPr lang="he-IL" sz="1800" b="1" dirty="0">
              <a:latin typeface="Varela Round" panose="00000500000000000000" pitchFamily="2" charset="-79"/>
              <a:cs typeface="Varela Round" panose="00000500000000000000" pitchFamily="2" charset="-79"/>
            </a:rPr>
            <a:t>תלאסמיה</a:t>
          </a:r>
          <a:endParaRPr lang="en-US" sz="1800" b="1" dirty="0">
            <a:latin typeface="Varela Round" panose="00000500000000000000" pitchFamily="2" charset="-79"/>
            <a:cs typeface="Varela Round" panose="00000500000000000000" pitchFamily="2" charset="-79"/>
          </a:endParaRPr>
        </a:p>
      </dgm:t>
    </dgm:pt>
    <dgm:pt modelId="{B75A953D-D839-4CA2-AAF1-5C17617B7E03}" type="par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EE9485AB-5E3E-4FA4-BA4C-0DC51A8F13F3}" type="sibTrans" cxnId="{9DB3E13A-6EBB-42A0-83E9-70D2E116E61C}">
      <dgm:prSet/>
      <dgm:spPr/>
      <dgm:t>
        <a:bodyPr/>
        <a:lstStyle/>
        <a:p>
          <a:endParaRPr lang="en-US" sz="1800" b="1">
            <a:latin typeface="Varela Round" panose="00000500000000000000" pitchFamily="2" charset="-79"/>
            <a:cs typeface="Varela Round" panose="00000500000000000000" pitchFamily="2" charset="-79"/>
          </a:endParaRPr>
        </a:p>
      </dgm:t>
    </dgm:pt>
    <dgm:pt modelId="{24455BA5-3938-48F7-AD1D-66DFCA5F6210}">
      <dgm:prSet custT="1"/>
      <dgm:spPr/>
      <dgm:t>
        <a:bodyPr/>
        <a:lstStyle/>
        <a:p>
          <a:r>
            <a:rPr lang="he-IL" sz="1800" b="1" dirty="0">
              <a:latin typeface="Varela Round" panose="00000500000000000000" pitchFamily="2" charset="-79"/>
              <a:cs typeface="Varela Round" panose="00000500000000000000" pitchFamily="2" charset="-79"/>
            </a:rPr>
            <a:t>מחלות </a:t>
          </a:r>
          <a:br>
            <a:rPr lang="en-US" sz="1800" b="1" dirty="0">
              <a:latin typeface="Varela Round" panose="00000500000000000000" pitchFamily="2" charset="-79"/>
              <a:cs typeface="Varela Round" panose="00000500000000000000" pitchFamily="2" charset="-79"/>
            </a:rPr>
          </a:br>
          <a:r>
            <a:rPr lang="he-IL" sz="1800" b="1" dirty="0">
              <a:latin typeface="Varela Round" panose="00000500000000000000" pitchFamily="2" charset="-79"/>
              <a:cs typeface="Varela Round" panose="00000500000000000000" pitchFamily="2" charset="-79"/>
            </a:rPr>
            <a:t>כרוניות</a:t>
          </a:r>
          <a:endParaRPr lang="en-US" sz="1800" b="1" dirty="0">
            <a:latin typeface="Varela Round" panose="00000500000000000000" pitchFamily="2" charset="-79"/>
            <a:cs typeface="Varela Round" panose="00000500000000000000" pitchFamily="2" charset="-79"/>
          </a:endParaRPr>
        </a:p>
      </dgm:t>
    </dgm:pt>
    <dgm:pt modelId="{4C7F504E-0263-42F6-AE8C-572442406551}" type="parTrans" cxnId="{F4CE165D-D95F-459A-AD8D-EF80E56F58B4}">
      <dgm:prSet/>
      <dgm:spPr/>
      <dgm:t>
        <a:bodyPr/>
        <a:lstStyle/>
        <a:p>
          <a:endParaRPr lang="en-US" sz="1800" b="1">
            <a:latin typeface="Varela Round" panose="00000500000000000000" pitchFamily="2" charset="-79"/>
            <a:cs typeface="Varela Round" panose="00000500000000000000" pitchFamily="2" charset="-79"/>
          </a:endParaRPr>
        </a:p>
      </dgm:t>
    </dgm:pt>
    <dgm:pt modelId="{5C1CF646-3CBE-43C0-8E6A-EC28F782FEAC}" type="sibTrans" cxnId="{F4CE165D-D95F-459A-AD8D-EF80E56F58B4}">
      <dgm:prSet/>
      <dgm:spPr/>
      <dgm:t>
        <a:bodyPr/>
        <a:lstStyle/>
        <a:p>
          <a:endParaRPr lang="en-US" sz="1800" b="1">
            <a:latin typeface="Varela Round" panose="00000500000000000000" pitchFamily="2" charset="-79"/>
            <a:cs typeface="Varela Round" panose="00000500000000000000" pitchFamily="2" charset="-79"/>
          </a:endParaRPr>
        </a:p>
      </dgm:t>
    </dgm:pt>
    <dgm:pt modelId="{05074A65-8ECC-4799-B325-9F686DE7E906}" type="pres">
      <dgm:prSet presAssocID="{4BFAFA41-45C8-4125-BECD-0E6F6E59C05A}" presName="hierChild1" presStyleCnt="0">
        <dgm:presLayoutVars>
          <dgm:orgChart val="1"/>
          <dgm:chPref val="1"/>
          <dgm:dir/>
          <dgm:animOne val="branch"/>
          <dgm:animLvl val="lvl"/>
          <dgm:resizeHandles/>
        </dgm:presLayoutVars>
      </dgm:prSet>
      <dgm:spPr/>
    </dgm:pt>
    <dgm:pt modelId="{CAE529D9-6B60-4AE2-BE37-7611F4F47789}" type="pres">
      <dgm:prSet presAssocID="{AABA04F2-5EBF-46EF-BEF9-8CEE013C9645}" presName="hierRoot1" presStyleCnt="0">
        <dgm:presLayoutVars>
          <dgm:hierBranch val="init"/>
        </dgm:presLayoutVars>
      </dgm:prSet>
      <dgm:spPr/>
    </dgm:pt>
    <dgm:pt modelId="{0AC40392-3548-42DC-A916-204AF7BD5904}" type="pres">
      <dgm:prSet presAssocID="{AABA04F2-5EBF-46EF-BEF9-8CEE013C9645}" presName="rootComposite1" presStyleCnt="0"/>
      <dgm:spPr/>
    </dgm:pt>
    <dgm:pt modelId="{ECEE1176-5343-4267-B5A3-C0A53B5A5012}" type="pres">
      <dgm:prSet presAssocID="{AABA04F2-5EBF-46EF-BEF9-8CEE013C9645}" presName="rootText1" presStyleLbl="node0" presStyleIdx="0" presStyleCnt="1">
        <dgm:presLayoutVars>
          <dgm:chPref val="3"/>
        </dgm:presLayoutVars>
      </dgm:prSet>
      <dgm:spPr/>
    </dgm:pt>
    <dgm:pt modelId="{7A4DE8E7-255D-490D-AFA8-D13D5E2B4B35}" type="pres">
      <dgm:prSet presAssocID="{AABA04F2-5EBF-46EF-BEF9-8CEE013C9645}" presName="rootConnector1" presStyleLbl="node1" presStyleIdx="0" presStyleCnt="0"/>
      <dgm:spPr/>
    </dgm:pt>
    <dgm:pt modelId="{0AEE9794-05EA-46F9-AA3E-DDFC4192AB69}" type="pres">
      <dgm:prSet presAssocID="{AABA04F2-5EBF-46EF-BEF9-8CEE013C9645}" presName="hierChild2" presStyleCnt="0"/>
      <dgm:spPr/>
    </dgm:pt>
    <dgm:pt modelId="{F0AF88E8-804B-4430-A1AA-1B43D679C71F}" type="pres">
      <dgm:prSet presAssocID="{7ACD2001-7B72-4380-8CF9-2715924E0A9B}" presName="Name37" presStyleLbl="parChTrans1D2" presStyleIdx="0" presStyleCnt="2"/>
      <dgm:spPr/>
    </dgm:pt>
    <dgm:pt modelId="{5D822E62-569F-4E08-A2E4-4F6073F4221B}" type="pres">
      <dgm:prSet presAssocID="{2B9BB2DE-3826-444C-ADB8-A18FBEB42364}" presName="hierRoot2" presStyleCnt="0">
        <dgm:presLayoutVars>
          <dgm:hierBranch val="init"/>
        </dgm:presLayoutVars>
      </dgm:prSet>
      <dgm:spPr/>
    </dgm:pt>
    <dgm:pt modelId="{0388121A-A21E-48ED-B18B-AED2022E673A}" type="pres">
      <dgm:prSet presAssocID="{2B9BB2DE-3826-444C-ADB8-A18FBEB42364}" presName="rootComposite" presStyleCnt="0"/>
      <dgm:spPr/>
    </dgm:pt>
    <dgm:pt modelId="{CA4E5D96-3620-4052-9576-0AC8B601ED98}" type="pres">
      <dgm:prSet presAssocID="{2B9BB2DE-3826-444C-ADB8-A18FBEB42364}" presName="rootText" presStyleLbl="node2" presStyleIdx="0" presStyleCnt="2">
        <dgm:presLayoutVars>
          <dgm:chPref val="3"/>
        </dgm:presLayoutVars>
      </dgm:prSet>
      <dgm:spPr/>
    </dgm:pt>
    <dgm:pt modelId="{900B6F3D-A1E4-48AE-97A8-188055112496}" type="pres">
      <dgm:prSet presAssocID="{2B9BB2DE-3826-444C-ADB8-A18FBEB42364}" presName="rootConnector" presStyleLbl="node2" presStyleIdx="0" presStyleCnt="2"/>
      <dgm:spPr/>
    </dgm:pt>
    <dgm:pt modelId="{39380FE5-04AE-4DB1-B9B2-95695C2A7610}" type="pres">
      <dgm:prSet presAssocID="{2B9BB2DE-3826-444C-ADB8-A18FBEB42364}" presName="hierChild4" presStyleCnt="0"/>
      <dgm:spPr/>
    </dgm:pt>
    <dgm:pt modelId="{1748EB6A-0EB3-4162-BF36-FFDF4CE92230}" type="pres">
      <dgm:prSet presAssocID="{4C7F504E-0263-42F6-AE8C-572442406551}" presName="Name37" presStyleLbl="parChTrans1D3" presStyleIdx="0" presStyleCnt="3"/>
      <dgm:spPr/>
    </dgm:pt>
    <dgm:pt modelId="{CFF8AFBB-931B-4F18-9A45-1D565E7A4AC5}" type="pres">
      <dgm:prSet presAssocID="{24455BA5-3938-48F7-AD1D-66DFCA5F6210}" presName="hierRoot2" presStyleCnt="0">
        <dgm:presLayoutVars>
          <dgm:hierBranch val="init"/>
        </dgm:presLayoutVars>
      </dgm:prSet>
      <dgm:spPr/>
    </dgm:pt>
    <dgm:pt modelId="{8388F1F4-0C06-4BF5-9914-9B101E2E43AE}" type="pres">
      <dgm:prSet presAssocID="{24455BA5-3938-48F7-AD1D-66DFCA5F6210}" presName="rootComposite" presStyleCnt="0"/>
      <dgm:spPr/>
    </dgm:pt>
    <dgm:pt modelId="{B83B1767-EDC3-44AA-A27D-F242D6C9092F}" type="pres">
      <dgm:prSet presAssocID="{24455BA5-3938-48F7-AD1D-66DFCA5F6210}" presName="rootText" presStyleLbl="node3" presStyleIdx="0" presStyleCnt="3">
        <dgm:presLayoutVars>
          <dgm:chPref val="3"/>
        </dgm:presLayoutVars>
      </dgm:prSet>
      <dgm:spPr/>
    </dgm:pt>
    <dgm:pt modelId="{BC3EEA77-4FD6-457D-BF2C-42FF295766FB}" type="pres">
      <dgm:prSet presAssocID="{24455BA5-3938-48F7-AD1D-66DFCA5F6210}" presName="rootConnector" presStyleLbl="node3" presStyleIdx="0" presStyleCnt="3"/>
      <dgm:spPr/>
    </dgm:pt>
    <dgm:pt modelId="{21EA9F22-FE1F-45D9-A72A-83BD263D663B}" type="pres">
      <dgm:prSet presAssocID="{24455BA5-3938-48F7-AD1D-66DFCA5F6210}" presName="hierChild4" presStyleCnt="0"/>
      <dgm:spPr/>
    </dgm:pt>
    <dgm:pt modelId="{1F4FF255-E1F1-48CE-B97C-5079E0816217}" type="pres">
      <dgm:prSet presAssocID="{24455BA5-3938-48F7-AD1D-66DFCA5F6210}" presName="hierChild5" presStyleCnt="0"/>
      <dgm:spPr/>
    </dgm:pt>
    <dgm:pt modelId="{607A503E-B412-42F8-9F96-2B5EA45D6A87}" type="pres">
      <dgm:prSet presAssocID="{2B9BB2DE-3826-444C-ADB8-A18FBEB42364}" presName="hierChild5" presStyleCnt="0"/>
      <dgm:spPr/>
    </dgm:pt>
    <dgm:pt modelId="{FD8BE17A-7420-4024-80E8-E98D99D05268}" type="pres">
      <dgm:prSet presAssocID="{A9101735-F3D1-477B-95A5-D70C0DB52191}" presName="Name37" presStyleLbl="parChTrans1D2" presStyleIdx="1" presStyleCnt="2"/>
      <dgm:spPr/>
    </dgm:pt>
    <dgm:pt modelId="{8CCDD03B-B8CF-4E1D-8E50-C454DAE7E058}" type="pres">
      <dgm:prSet presAssocID="{0D510A71-5734-4102-BE45-D3619C57AEBE}" presName="hierRoot2" presStyleCnt="0">
        <dgm:presLayoutVars>
          <dgm:hierBranch val="init"/>
        </dgm:presLayoutVars>
      </dgm:prSet>
      <dgm:spPr/>
    </dgm:pt>
    <dgm:pt modelId="{5163B6D9-EC19-4234-BE16-D704D84D54AA}" type="pres">
      <dgm:prSet presAssocID="{0D510A71-5734-4102-BE45-D3619C57AEBE}" presName="rootComposite" presStyleCnt="0"/>
      <dgm:spPr/>
    </dgm:pt>
    <dgm:pt modelId="{F972B606-F699-4163-A9DE-B23A13F1A20A}" type="pres">
      <dgm:prSet presAssocID="{0D510A71-5734-4102-BE45-D3619C57AEBE}" presName="rootText" presStyleLbl="node2" presStyleIdx="1" presStyleCnt="2">
        <dgm:presLayoutVars>
          <dgm:chPref val="3"/>
        </dgm:presLayoutVars>
      </dgm:prSet>
      <dgm:spPr/>
    </dgm:pt>
    <dgm:pt modelId="{D5D61865-DA9C-4C83-BF2D-DDD46DA27331}" type="pres">
      <dgm:prSet presAssocID="{0D510A71-5734-4102-BE45-D3619C57AEBE}" presName="rootConnector" presStyleLbl="node2" presStyleIdx="1" presStyleCnt="2"/>
      <dgm:spPr/>
    </dgm:pt>
    <dgm:pt modelId="{4F882DAA-D4FD-4072-A67F-506EED35617D}" type="pres">
      <dgm:prSet presAssocID="{0D510A71-5734-4102-BE45-D3619C57AEBE}" presName="hierChild4" presStyleCnt="0"/>
      <dgm:spPr/>
    </dgm:pt>
    <dgm:pt modelId="{8C80F731-8FBD-4B2A-AC1D-5D18336896AF}" type="pres">
      <dgm:prSet presAssocID="{191B02FD-AF79-4337-BD0C-F9AD63A5F172}" presName="Name37" presStyleLbl="parChTrans1D3" presStyleIdx="1" presStyleCnt="3"/>
      <dgm:spPr/>
    </dgm:pt>
    <dgm:pt modelId="{42937A96-23E7-4EBF-8C0E-723FB4F5732D}" type="pres">
      <dgm:prSet presAssocID="{DE786A09-DF37-4CC2-9406-2189A2C0FD40}" presName="hierRoot2" presStyleCnt="0">
        <dgm:presLayoutVars>
          <dgm:hierBranch val="init"/>
        </dgm:presLayoutVars>
      </dgm:prSet>
      <dgm:spPr/>
    </dgm:pt>
    <dgm:pt modelId="{C090EFD1-5B4A-43E0-B71A-5612B0037884}" type="pres">
      <dgm:prSet presAssocID="{DE786A09-DF37-4CC2-9406-2189A2C0FD40}" presName="rootComposite" presStyleCnt="0"/>
      <dgm:spPr/>
    </dgm:pt>
    <dgm:pt modelId="{6B2247EA-5B19-414A-9A61-6E71AC7154ED}" type="pres">
      <dgm:prSet presAssocID="{DE786A09-DF37-4CC2-9406-2189A2C0FD40}" presName="rootText" presStyleLbl="node3" presStyleIdx="1" presStyleCnt="3">
        <dgm:presLayoutVars>
          <dgm:chPref val="3"/>
        </dgm:presLayoutVars>
      </dgm:prSet>
      <dgm:spPr/>
    </dgm:pt>
    <dgm:pt modelId="{10D983D2-AF8D-46FF-BF56-C78793744F66}" type="pres">
      <dgm:prSet presAssocID="{DE786A09-DF37-4CC2-9406-2189A2C0FD40}" presName="rootConnector" presStyleLbl="node3" presStyleIdx="1" presStyleCnt="3"/>
      <dgm:spPr/>
    </dgm:pt>
    <dgm:pt modelId="{17855391-645C-436A-9384-E98C1C802D43}" type="pres">
      <dgm:prSet presAssocID="{DE786A09-DF37-4CC2-9406-2189A2C0FD40}" presName="hierChild4" presStyleCnt="0"/>
      <dgm:spPr/>
    </dgm:pt>
    <dgm:pt modelId="{671995BC-9A79-4D0D-B1FA-AE1CA9445C3D}" type="pres">
      <dgm:prSet presAssocID="{DE786A09-DF37-4CC2-9406-2189A2C0FD40}" presName="hierChild5" presStyleCnt="0"/>
      <dgm:spPr/>
    </dgm:pt>
    <dgm:pt modelId="{C4CE0992-CDA4-43EA-B310-9890A67D1A8A}" type="pres">
      <dgm:prSet presAssocID="{B75A953D-D839-4CA2-AAF1-5C17617B7E03}" presName="Name37" presStyleLbl="parChTrans1D3" presStyleIdx="2" presStyleCnt="3"/>
      <dgm:spPr/>
    </dgm:pt>
    <dgm:pt modelId="{7F2EDF6A-D756-4209-B114-DF25129C3BC4}" type="pres">
      <dgm:prSet presAssocID="{AAE2245E-D870-466C-B1FC-1BEF6064B754}" presName="hierRoot2" presStyleCnt="0">
        <dgm:presLayoutVars>
          <dgm:hierBranch val="init"/>
        </dgm:presLayoutVars>
      </dgm:prSet>
      <dgm:spPr/>
    </dgm:pt>
    <dgm:pt modelId="{0FCE471D-0F26-4EE2-B9AD-90B199A9AAD6}" type="pres">
      <dgm:prSet presAssocID="{AAE2245E-D870-466C-B1FC-1BEF6064B754}" presName="rootComposite" presStyleCnt="0"/>
      <dgm:spPr/>
    </dgm:pt>
    <dgm:pt modelId="{45CA3093-9A2F-4DA1-9475-BB48B8ADD84F}" type="pres">
      <dgm:prSet presAssocID="{AAE2245E-D870-466C-B1FC-1BEF6064B754}" presName="rootText" presStyleLbl="node3" presStyleIdx="2" presStyleCnt="3">
        <dgm:presLayoutVars>
          <dgm:chPref val="3"/>
        </dgm:presLayoutVars>
      </dgm:prSet>
      <dgm:spPr/>
    </dgm:pt>
    <dgm:pt modelId="{A7D0A4A8-1323-4588-911E-B97ED5FA5473}" type="pres">
      <dgm:prSet presAssocID="{AAE2245E-D870-466C-B1FC-1BEF6064B754}" presName="rootConnector" presStyleLbl="node3" presStyleIdx="2" presStyleCnt="3"/>
      <dgm:spPr/>
    </dgm:pt>
    <dgm:pt modelId="{AF614E9C-6DC9-4A8E-B9D9-0F3515A36B59}" type="pres">
      <dgm:prSet presAssocID="{AAE2245E-D870-466C-B1FC-1BEF6064B754}" presName="hierChild4" presStyleCnt="0"/>
      <dgm:spPr/>
    </dgm:pt>
    <dgm:pt modelId="{8525904D-EC7B-44AC-92D4-8DF75BC0D60E}" type="pres">
      <dgm:prSet presAssocID="{AAE2245E-D870-466C-B1FC-1BEF6064B754}" presName="hierChild5" presStyleCnt="0"/>
      <dgm:spPr/>
    </dgm:pt>
    <dgm:pt modelId="{0C8FCCCB-D64F-4D2B-9547-DB3AF029AB81}" type="pres">
      <dgm:prSet presAssocID="{0D510A71-5734-4102-BE45-D3619C57AEBE}" presName="hierChild5" presStyleCnt="0"/>
      <dgm:spPr/>
    </dgm:pt>
    <dgm:pt modelId="{AE047C52-3BBC-4E1E-BB8F-5EF1727A58CB}" type="pres">
      <dgm:prSet presAssocID="{AABA04F2-5EBF-46EF-BEF9-8CEE013C9645}" presName="hierChild3" presStyleCnt="0"/>
      <dgm:spPr/>
    </dgm:pt>
  </dgm:ptLst>
  <dgm:cxnLst>
    <dgm:cxn modelId="{01BD3506-D1F6-43C9-8CF1-F21929263FBC}" srcId="{AABA04F2-5EBF-46EF-BEF9-8CEE013C9645}" destId="{0D510A71-5734-4102-BE45-D3619C57AEBE}" srcOrd="1" destOrd="0" parTransId="{A9101735-F3D1-477B-95A5-D70C0DB52191}" sibTransId="{766AC53A-FC37-4517-B55E-4DD9E35257A1}"/>
    <dgm:cxn modelId="{032B2E1A-4F7F-4FBF-80BF-4A9FBCD182EA}" type="presOf" srcId="{AABA04F2-5EBF-46EF-BEF9-8CEE013C9645}" destId="{ECEE1176-5343-4267-B5A3-C0A53B5A5012}" srcOrd="0" destOrd="0" presId="urn:microsoft.com/office/officeart/2005/8/layout/orgChart1"/>
    <dgm:cxn modelId="{9DB3E13A-6EBB-42A0-83E9-70D2E116E61C}" srcId="{0D510A71-5734-4102-BE45-D3619C57AEBE}" destId="{AAE2245E-D870-466C-B1FC-1BEF6064B754}" srcOrd="1" destOrd="0" parTransId="{B75A953D-D839-4CA2-AAF1-5C17617B7E03}" sibTransId="{EE9485AB-5E3E-4FA4-BA4C-0DC51A8F13F3}"/>
    <dgm:cxn modelId="{F4CE165D-D95F-459A-AD8D-EF80E56F58B4}" srcId="{2B9BB2DE-3826-444C-ADB8-A18FBEB42364}" destId="{24455BA5-3938-48F7-AD1D-66DFCA5F6210}" srcOrd="0" destOrd="0" parTransId="{4C7F504E-0263-42F6-AE8C-572442406551}" sibTransId="{5C1CF646-3CBE-43C0-8E6A-EC28F782FEAC}"/>
    <dgm:cxn modelId="{B4BE9360-63C4-4D45-B9FE-1224847ECA1D}" type="presOf" srcId="{191B02FD-AF79-4337-BD0C-F9AD63A5F172}" destId="{8C80F731-8FBD-4B2A-AC1D-5D18336896AF}" srcOrd="0" destOrd="0" presId="urn:microsoft.com/office/officeart/2005/8/layout/orgChart1"/>
    <dgm:cxn modelId="{674C5642-A243-415A-BB1D-D67E34242C52}" type="presOf" srcId="{AAE2245E-D870-466C-B1FC-1BEF6064B754}" destId="{A7D0A4A8-1323-4588-911E-B97ED5FA5473}" srcOrd="1" destOrd="0" presId="urn:microsoft.com/office/officeart/2005/8/layout/orgChart1"/>
    <dgm:cxn modelId="{B72AFC42-9CA6-44AA-8825-556650791D3A}" type="presOf" srcId="{2B9BB2DE-3826-444C-ADB8-A18FBEB42364}" destId="{900B6F3D-A1E4-48AE-97A8-188055112496}" srcOrd="1" destOrd="0" presId="urn:microsoft.com/office/officeart/2005/8/layout/orgChart1"/>
    <dgm:cxn modelId="{04D67743-5B93-4618-BED9-985E9AA7AD5A}" type="presOf" srcId="{24455BA5-3938-48F7-AD1D-66DFCA5F6210}" destId="{BC3EEA77-4FD6-457D-BF2C-42FF295766FB}" srcOrd="1" destOrd="0" presId="urn:microsoft.com/office/officeart/2005/8/layout/orgChart1"/>
    <dgm:cxn modelId="{A5BAE643-5BC8-4BA0-BBF6-A388AF0E2900}" srcId="{0D510A71-5734-4102-BE45-D3619C57AEBE}" destId="{DE786A09-DF37-4CC2-9406-2189A2C0FD40}" srcOrd="0" destOrd="0" parTransId="{191B02FD-AF79-4337-BD0C-F9AD63A5F172}" sibTransId="{FAB99E71-38A4-41DA-9641-26F6EC0D6B46}"/>
    <dgm:cxn modelId="{D6F40949-1D04-4768-AF96-5F79F0601438}" type="presOf" srcId="{0D510A71-5734-4102-BE45-D3619C57AEBE}" destId="{D5D61865-DA9C-4C83-BF2D-DDD46DA27331}" srcOrd="1" destOrd="0" presId="urn:microsoft.com/office/officeart/2005/8/layout/orgChart1"/>
    <dgm:cxn modelId="{3180AE6C-2CED-4D4C-A63C-5E245AB2CBF2}" type="presOf" srcId="{B75A953D-D839-4CA2-AAF1-5C17617B7E03}" destId="{C4CE0992-CDA4-43EA-B310-9890A67D1A8A}" srcOrd="0" destOrd="0" presId="urn:microsoft.com/office/officeart/2005/8/layout/orgChart1"/>
    <dgm:cxn modelId="{2E91EA4C-444A-4679-8390-250EF40048ED}" type="presOf" srcId="{AABA04F2-5EBF-46EF-BEF9-8CEE013C9645}" destId="{7A4DE8E7-255D-490D-AFA8-D13D5E2B4B35}" srcOrd="1" destOrd="0" presId="urn:microsoft.com/office/officeart/2005/8/layout/orgChart1"/>
    <dgm:cxn modelId="{6E4C9950-9C27-49B9-863A-179857AFF2B9}" type="presOf" srcId="{DE786A09-DF37-4CC2-9406-2189A2C0FD40}" destId="{10D983D2-AF8D-46FF-BF56-C78793744F66}" srcOrd="1" destOrd="0" presId="urn:microsoft.com/office/officeart/2005/8/layout/orgChart1"/>
    <dgm:cxn modelId="{DD847E85-C248-4BEA-991E-C7EF246A47ED}" type="presOf" srcId="{A9101735-F3D1-477B-95A5-D70C0DB52191}" destId="{FD8BE17A-7420-4024-80E8-E98D99D05268}" srcOrd="0" destOrd="0" presId="urn:microsoft.com/office/officeart/2005/8/layout/orgChart1"/>
    <dgm:cxn modelId="{50F24B93-9D4D-457F-B945-6823244F815E}" type="presOf" srcId="{AAE2245E-D870-466C-B1FC-1BEF6064B754}" destId="{45CA3093-9A2F-4DA1-9475-BB48B8ADD84F}" srcOrd="0" destOrd="0" presId="urn:microsoft.com/office/officeart/2005/8/layout/orgChart1"/>
    <dgm:cxn modelId="{9FDA62A5-25FD-4277-9763-562A241A2604}" type="presOf" srcId="{24455BA5-3938-48F7-AD1D-66DFCA5F6210}" destId="{B83B1767-EDC3-44AA-A27D-F242D6C9092F}" srcOrd="0" destOrd="0" presId="urn:microsoft.com/office/officeart/2005/8/layout/orgChart1"/>
    <dgm:cxn modelId="{316B1CA9-5026-4AC7-BAA8-4EA25CC66FD9}" type="presOf" srcId="{4C7F504E-0263-42F6-AE8C-572442406551}" destId="{1748EB6A-0EB3-4162-BF36-FFDF4CE92230}" srcOrd="0" destOrd="0" presId="urn:microsoft.com/office/officeart/2005/8/layout/orgChart1"/>
    <dgm:cxn modelId="{57479FB0-AEB4-4C76-9E7F-D4DF3C5FF751}" type="presOf" srcId="{0D510A71-5734-4102-BE45-D3619C57AEBE}" destId="{F972B606-F699-4163-A9DE-B23A13F1A20A}" srcOrd="0" destOrd="0" presId="urn:microsoft.com/office/officeart/2005/8/layout/orgChart1"/>
    <dgm:cxn modelId="{189AACBA-638E-40B3-819F-F2CA2DC604EB}" srcId="{AABA04F2-5EBF-46EF-BEF9-8CEE013C9645}" destId="{2B9BB2DE-3826-444C-ADB8-A18FBEB42364}" srcOrd="0" destOrd="0" parTransId="{7ACD2001-7B72-4380-8CF9-2715924E0A9B}" sibTransId="{C654A56E-23E9-4868-911F-885185153AEF}"/>
    <dgm:cxn modelId="{78026BDC-4426-407D-90BA-C5A840095237}" type="presOf" srcId="{7ACD2001-7B72-4380-8CF9-2715924E0A9B}" destId="{F0AF88E8-804B-4430-A1AA-1B43D679C71F}" srcOrd="0" destOrd="0" presId="urn:microsoft.com/office/officeart/2005/8/layout/orgChart1"/>
    <dgm:cxn modelId="{629AA9DC-4CC7-40A5-83AD-CA5813034717}" type="presOf" srcId="{4BFAFA41-45C8-4125-BECD-0E6F6E59C05A}" destId="{05074A65-8ECC-4799-B325-9F686DE7E906}" srcOrd="0" destOrd="0" presId="urn:microsoft.com/office/officeart/2005/8/layout/orgChart1"/>
    <dgm:cxn modelId="{F71AE2DD-54B9-4BBA-8BCB-B3F73F5A5B04}" type="presOf" srcId="{DE786A09-DF37-4CC2-9406-2189A2C0FD40}" destId="{6B2247EA-5B19-414A-9A61-6E71AC7154ED}" srcOrd="0" destOrd="0" presId="urn:microsoft.com/office/officeart/2005/8/layout/orgChart1"/>
    <dgm:cxn modelId="{87EE03F4-1C97-451F-AC8A-48161C5EE030}" srcId="{4BFAFA41-45C8-4125-BECD-0E6F6E59C05A}" destId="{AABA04F2-5EBF-46EF-BEF9-8CEE013C9645}" srcOrd="0" destOrd="0" parTransId="{5DB85D09-3EF1-4D09-932E-072FE3F53CA6}" sibTransId="{C62D19C2-52E8-4E76-B38B-D2F34A3BF2FA}"/>
    <dgm:cxn modelId="{B30716FC-1BC1-4331-87A1-FE6DD934995B}" type="presOf" srcId="{2B9BB2DE-3826-444C-ADB8-A18FBEB42364}" destId="{CA4E5D96-3620-4052-9576-0AC8B601ED98}" srcOrd="0" destOrd="0" presId="urn:microsoft.com/office/officeart/2005/8/layout/orgChart1"/>
    <dgm:cxn modelId="{EFD00381-7487-4B3C-958F-A33834080681}" type="presParOf" srcId="{05074A65-8ECC-4799-B325-9F686DE7E906}" destId="{CAE529D9-6B60-4AE2-BE37-7611F4F47789}" srcOrd="0" destOrd="0" presId="urn:microsoft.com/office/officeart/2005/8/layout/orgChart1"/>
    <dgm:cxn modelId="{03DB70BD-DB45-4287-8A27-FE67195E525B}" type="presParOf" srcId="{CAE529D9-6B60-4AE2-BE37-7611F4F47789}" destId="{0AC40392-3548-42DC-A916-204AF7BD5904}" srcOrd="0" destOrd="0" presId="urn:microsoft.com/office/officeart/2005/8/layout/orgChart1"/>
    <dgm:cxn modelId="{F2BCA7C8-A3EA-4686-BF49-61D241AB5DBA}" type="presParOf" srcId="{0AC40392-3548-42DC-A916-204AF7BD5904}" destId="{ECEE1176-5343-4267-B5A3-C0A53B5A5012}" srcOrd="0" destOrd="0" presId="urn:microsoft.com/office/officeart/2005/8/layout/orgChart1"/>
    <dgm:cxn modelId="{51F08AC9-37B9-46B9-9BDF-9777C91FD5E8}" type="presParOf" srcId="{0AC40392-3548-42DC-A916-204AF7BD5904}" destId="{7A4DE8E7-255D-490D-AFA8-D13D5E2B4B35}" srcOrd="1" destOrd="0" presId="urn:microsoft.com/office/officeart/2005/8/layout/orgChart1"/>
    <dgm:cxn modelId="{B50EF1DC-C0EE-4235-81FB-CF5E0EB087AD}" type="presParOf" srcId="{CAE529D9-6B60-4AE2-BE37-7611F4F47789}" destId="{0AEE9794-05EA-46F9-AA3E-DDFC4192AB69}" srcOrd="1" destOrd="0" presId="urn:microsoft.com/office/officeart/2005/8/layout/orgChart1"/>
    <dgm:cxn modelId="{68B63F26-755C-4093-A0B0-5812996A402A}" type="presParOf" srcId="{0AEE9794-05EA-46F9-AA3E-DDFC4192AB69}" destId="{F0AF88E8-804B-4430-A1AA-1B43D679C71F}" srcOrd="0" destOrd="0" presId="urn:microsoft.com/office/officeart/2005/8/layout/orgChart1"/>
    <dgm:cxn modelId="{D284CB29-DC53-47EE-AE7A-04625891DA88}" type="presParOf" srcId="{0AEE9794-05EA-46F9-AA3E-DDFC4192AB69}" destId="{5D822E62-569F-4E08-A2E4-4F6073F4221B}" srcOrd="1" destOrd="0" presId="urn:microsoft.com/office/officeart/2005/8/layout/orgChart1"/>
    <dgm:cxn modelId="{EB46CCB3-F3F8-4039-99B4-EF0726E45C99}" type="presParOf" srcId="{5D822E62-569F-4E08-A2E4-4F6073F4221B}" destId="{0388121A-A21E-48ED-B18B-AED2022E673A}" srcOrd="0" destOrd="0" presId="urn:microsoft.com/office/officeart/2005/8/layout/orgChart1"/>
    <dgm:cxn modelId="{4C44EF7B-E8EF-4135-AB94-E4DDBBE06BBD}" type="presParOf" srcId="{0388121A-A21E-48ED-B18B-AED2022E673A}" destId="{CA4E5D96-3620-4052-9576-0AC8B601ED98}" srcOrd="0" destOrd="0" presId="urn:microsoft.com/office/officeart/2005/8/layout/orgChart1"/>
    <dgm:cxn modelId="{50214C1D-EB13-4F4F-A59D-D9A6C93CA8DC}" type="presParOf" srcId="{0388121A-A21E-48ED-B18B-AED2022E673A}" destId="{900B6F3D-A1E4-48AE-97A8-188055112496}" srcOrd="1" destOrd="0" presId="urn:microsoft.com/office/officeart/2005/8/layout/orgChart1"/>
    <dgm:cxn modelId="{C3F21901-841B-4DFD-85AB-B272AD93AF9C}" type="presParOf" srcId="{5D822E62-569F-4E08-A2E4-4F6073F4221B}" destId="{39380FE5-04AE-4DB1-B9B2-95695C2A7610}" srcOrd="1" destOrd="0" presId="urn:microsoft.com/office/officeart/2005/8/layout/orgChart1"/>
    <dgm:cxn modelId="{57B05724-1206-4AB2-A3DD-70BE79D1D642}" type="presParOf" srcId="{39380FE5-04AE-4DB1-B9B2-95695C2A7610}" destId="{1748EB6A-0EB3-4162-BF36-FFDF4CE92230}" srcOrd="0" destOrd="0" presId="urn:microsoft.com/office/officeart/2005/8/layout/orgChart1"/>
    <dgm:cxn modelId="{3E084064-BC00-4301-B89C-21886E2BC4E0}" type="presParOf" srcId="{39380FE5-04AE-4DB1-B9B2-95695C2A7610}" destId="{CFF8AFBB-931B-4F18-9A45-1D565E7A4AC5}" srcOrd="1" destOrd="0" presId="urn:microsoft.com/office/officeart/2005/8/layout/orgChart1"/>
    <dgm:cxn modelId="{7D218AC5-F0DA-442B-87D9-7D1B5A1103E9}" type="presParOf" srcId="{CFF8AFBB-931B-4F18-9A45-1D565E7A4AC5}" destId="{8388F1F4-0C06-4BF5-9914-9B101E2E43AE}" srcOrd="0" destOrd="0" presId="urn:microsoft.com/office/officeart/2005/8/layout/orgChart1"/>
    <dgm:cxn modelId="{B55FE32C-CECC-471A-A7FD-6F37DC6CB291}" type="presParOf" srcId="{8388F1F4-0C06-4BF5-9914-9B101E2E43AE}" destId="{B83B1767-EDC3-44AA-A27D-F242D6C9092F}" srcOrd="0" destOrd="0" presId="urn:microsoft.com/office/officeart/2005/8/layout/orgChart1"/>
    <dgm:cxn modelId="{67731EB9-8529-4FF8-92D3-6C8130A17F97}" type="presParOf" srcId="{8388F1F4-0C06-4BF5-9914-9B101E2E43AE}" destId="{BC3EEA77-4FD6-457D-BF2C-42FF295766FB}" srcOrd="1" destOrd="0" presId="urn:microsoft.com/office/officeart/2005/8/layout/orgChart1"/>
    <dgm:cxn modelId="{C1625170-E9C7-488B-9034-D34CF162884D}" type="presParOf" srcId="{CFF8AFBB-931B-4F18-9A45-1D565E7A4AC5}" destId="{21EA9F22-FE1F-45D9-A72A-83BD263D663B}" srcOrd="1" destOrd="0" presId="urn:microsoft.com/office/officeart/2005/8/layout/orgChart1"/>
    <dgm:cxn modelId="{D6AA07AA-883E-4D21-A15B-5443B85ECC2C}" type="presParOf" srcId="{CFF8AFBB-931B-4F18-9A45-1D565E7A4AC5}" destId="{1F4FF255-E1F1-48CE-B97C-5079E0816217}" srcOrd="2" destOrd="0" presId="urn:microsoft.com/office/officeart/2005/8/layout/orgChart1"/>
    <dgm:cxn modelId="{5DD93ACD-0663-4F22-B6D3-BF42BF2E7AAD}" type="presParOf" srcId="{5D822E62-569F-4E08-A2E4-4F6073F4221B}" destId="{607A503E-B412-42F8-9F96-2B5EA45D6A87}" srcOrd="2" destOrd="0" presId="urn:microsoft.com/office/officeart/2005/8/layout/orgChart1"/>
    <dgm:cxn modelId="{C8D084AD-A8B6-4814-B0C8-25F3AA9FB2A0}" type="presParOf" srcId="{0AEE9794-05EA-46F9-AA3E-DDFC4192AB69}" destId="{FD8BE17A-7420-4024-80E8-E98D99D05268}" srcOrd="2" destOrd="0" presId="urn:microsoft.com/office/officeart/2005/8/layout/orgChart1"/>
    <dgm:cxn modelId="{60FE2083-7BFD-409C-86F2-8B849180CF9B}" type="presParOf" srcId="{0AEE9794-05EA-46F9-AA3E-DDFC4192AB69}" destId="{8CCDD03B-B8CF-4E1D-8E50-C454DAE7E058}" srcOrd="3" destOrd="0" presId="urn:microsoft.com/office/officeart/2005/8/layout/orgChart1"/>
    <dgm:cxn modelId="{8378A9B8-FC6C-41DD-8891-409B61B654DC}" type="presParOf" srcId="{8CCDD03B-B8CF-4E1D-8E50-C454DAE7E058}" destId="{5163B6D9-EC19-4234-BE16-D704D84D54AA}" srcOrd="0" destOrd="0" presId="urn:microsoft.com/office/officeart/2005/8/layout/orgChart1"/>
    <dgm:cxn modelId="{E9E6FFED-D42E-4A68-B241-CE76C3F9B241}" type="presParOf" srcId="{5163B6D9-EC19-4234-BE16-D704D84D54AA}" destId="{F972B606-F699-4163-A9DE-B23A13F1A20A}" srcOrd="0" destOrd="0" presId="urn:microsoft.com/office/officeart/2005/8/layout/orgChart1"/>
    <dgm:cxn modelId="{35028B6C-70F0-438C-83FB-97776654074B}" type="presParOf" srcId="{5163B6D9-EC19-4234-BE16-D704D84D54AA}" destId="{D5D61865-DA9C-4C83-BF2D-DDD46DA27331}" srcOrd="1" destOrd="0" presId="urn:microsoft.com/office/officeart/2005/8/layout/orgChart1"/>
    <dgm:cxn modelId="{8448B8EC-9A9B-4FAC-9252-2D17AC94CE17}" type="presParOf" srcId="{8CCDD03B-B8CF-4E1D-8E50-C454DAE7E058}" destId="{4F882DAA-D4FD-4072-A67F-506EED35617D}" srcOrd="1" destOrd="0" presId="urn:microsoft.com/office/officeart/2005/8/layout/orgChart1"/>
    <dgm:cxn modelId="{4601485D-AFC2-43C6-A4BD-D5B1107C468D}" type="presParOf" srcId="{4F882DAA-D4FD-4072-A67F-506EED35617D}" destId="{8C80F731-8FBD-4B2A-AC1D-5D18336896AF}" srcOrd="0" destOrd="0" presId="urn:microsoft.com/office/officeart/2005/8/layout/orgChart1"/>
    <dgm:cxn modelId="{EAB1B198-7348-4A3F-B245-4404444990B0}" type="presParOf" srcId="{4F882DAA-D4FD-4072-A67F-506EED35617D}" destId="{42937A96-23E7-4EBF-8C0E-723FB4F5732D}" srcOrd="1" destOrd="0" presId="urn:microsoft.com/office/officeart/2005/8/layout/orgChart1"/>
    <dgm:cxn modelId="{9F6E2D88-3FB9-466A-8D78-D44B841FD8A9}" type="presParOf" srcId="{42937A96-23E7-4EBF-8C0E-723FB4F5732D}" destId="{C090EFD1-5B4A-43E0-B71A-5612B0037884}" srcOrd="0" destOrd="0" presId="urn:microsoft.com/office/officeart/2005/8/layout/orgChart1"/>
    <dgm:cxn modelId="{1B096658-A279-48C4-8BE1-1268B6613476}" type="presParOf" srcId="{C090EFD1-5B4A-43E0-B71A-5612B0037884}" destId="{6B2247EA-5B19-414A-9A61-6E71AC7154ED}" srcOrd="0" destOrd="0" presId="urn:microsoft.com/office/officeart/2005/8/layout/orgChart1"/>
    <dgm:cxn modelId="{2F60227A-41F5-4452-8C84-8A2F1E4378CB}" type="presParOf" srcId="{C090EFD1-5B4A-43E0-B71A-5612B0037884}" destId="{10D983D2-AF8D-46FF-BF56-C78793744F66}" srcOrd="1" destOrd="0" presId="urn:microsoft.com/office/officeart/2005/8/layout/orgChart1"/>
    <dgm:cxn modelId="{1E6B9177-20A4-4307-8DC4-6BB4AF99ADC8}" type="presParOf" srcId="{42937A96-23E7-4EBF-8C0E-723FB4F5732D}" destId="{17855391-645C-436A-9384-E98C1C802D43}" srcOrd="1" destOrd="0" presId="urn:microsoft.com/office/officeart/2005/8/layout/orgChart1"/>
    <dgm:cxn modelId="{36223961-C610-45FD-A95E-45C8C15DB49B}" type="presParOf" srcId="{42937A96-23E7-4EBF-8C0E-723FB4F5732D}" destId="{671995BC-9A79-4D0D-B1FA-AE1CA9445C3D}" srcOrd="2" destOrd="0" presId="urn:microsoft.com/office/officeart/2005/8/layout/orgChart1"/>
    <dgm:cxn modelId="{55771760-9DA2-4038-A384-95A8CAF7FC40}" type="presParOf" srcId="{4F882DAA-D4FD-4072-A67F-506EED35617D}" destId="{C4CE0992-CDA4-43EA-B310-9890A67D1A8A}" srcOrd="2" destOrd="0" presId="urn:microsoft.com/office/officeart/2005/8/layout/orgChart1"/>
    <dgm:cxn modelId="{96DDD5F6-5AF6-4E73-86D4-D9F13CB7E2AB}" type="presParOf" srcId="{4F882DAA-D4FD-4072-A67F-506EED35617D}" destId="{7F2EDF6A-D756-4209-B114-DF25129C3BC4}" srcOrd="3" destOrd="0" presId="urn:microsoft.com/office/officeart/2005/8/layout/orgChart1"/>
    <dgm:cxn modelId="{AAB5E532-244A-4CEE-90D6-C2B46D2C4632}" type="presParOf" srcId="{7F2EDF6A-D756-4209-B114-DF25129C3BC4}" destId="{0FCE471D-0F26-4EE2-B9AD-90B199A9AAD6}" srcOrd="0" destOrd="0" presId="urn:microsoft.com/office/officeart/2005/8/layout/orgChart1"/>
    <dgm:cxn modelId="{944B0615-08DD-42EE-876A-A2ADAC0126EC}" type="presParOf" srcId="{0FCE471D-0F26-4EE2-B9AD-90B199A9AAD6}" destId="{45CA3093-9A2F-4DA1-9475-BB48B8ADD84F}" srcOrd="0" destOrd="0" presId="urn:microsoft.com/office/officeart/2005/8/layout/orgChart1"/>
    <dgm:cxn modelId="{08E09D3D-1707-48D5-994A-F36380FDB4D7}" type="presParOf" srcId="{0FCE471D-0F26-4EE2-B9AD-90B199A9AAD6}" destId="{A7D0A4A8-1323-4588-911E-B97ED5FA5473}" srcOrd="1" destOrd="0" presId="urn:microsoft.com/office/officeart/2005/8/layout/orgChart1"/>
    <dgm:cxn modelId="{DE6F3520-3815-4651-804B-1168DA84D780}" type="presParOf" srcId="{7F2EDF6A-D756-4209-B114-DF25129C3BC4}" destId="{AF614E9C-6DC9-4A8E-B9D9-0F3515A36B59}" srcOrd="1" destOrd="0" presId="urn:microsoft.com/office/officeart/2005/8/layout/orgChart1"/>
    <dgm:cxn modelId="{10967C48-3348-41DA-8E66-3F50195FBC07}" type="presParOf" srcId="{7F2EDF6A-D756-4209-B114-DF25129C3BC4}" destId="{8525904D-EC7B-44AC-92D4-8DF75BC0D60E}" srcOrd="2" destOrd="0" presId="urn:microsoft.com/office/officeart/2005/8/layout/orgChart1"/>
    <dgm:cxn modelId="{BA790C90-B1B1-4662-BEA0-58752F11E7E7}" type="presParOf" srcId="{8CCDD03B-B8CF-4E1D-8E50-C454DAE7E058}" destId="{0C8FCCCB-D64F-4D2B-9547-DB3AF029AB81}" srcOrd="2" destOrd="0" presId="urn:microsoft.com/office/officeart/2005/8/layout/orgChart1"/>
    <dgm:cxn modelId="{F5D616B8-F6CB-46E0-9A1D-F4F9AC8858A6}" type="presParOf" srcId="{CAE529D9-6B60-4AE2-BE37-7611F4F47789}" destId="{AE047C52-3BBC-4E1E-BB8F-5EF1727A58CB}"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E0992-CDA4-43EA-B310-9890A67D1A8A}">
      <dsp:nvSpPr>
        <dsp:cNvPr id="0" name=""/>
        <dsp:cNvSpPr/>
      </dsp:nvSpPr>
      <dsp:spPr>
        <a:xfrm>
          <a:off x="2128450" y="2538736"/>
          <a:ext cx="243710" cy="1900939"/>
        </a:xfrm>
        <a:custGeom>
          <a:avLst/>
          <a:gdLst/>
          <a:ahLst/>
          <a:cxnLst/>
          <a:rect l="0" t="0" r="0" b="0"/>
          <a:pathLst>
            <a:path>
              <a:moveTo>
                <a:pt x="0" y="0"/>
              </a:moveTo>
              <a:lnTo>
                <a:pt x="0" y="1900939"/>
              </a:lnTo>
              <a:lnTo>
                <a:pt x="243710" y="1900939"/>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80F731-8FBD-4B2A-AC1D-5D18336896AF}">
      <dsp:nvSpPr>
        <dsp:cNvPr id="0" name=""/>
        <dsp:cNvSpPr/>
      </dsp:nvSpPr>
      <dsp:spPr>
        <a:xfrm>
          <a:off x="2128450" y="2538736"/>
          <a:ext cx="243710" cy="747377"/>
        </a:xfrm>
        <a:custGeom>
          <a:avLst/>
          <a:gdLst/>
          <a:ahLst/>
          <a:cxnLst/>
          <a:rect l="0" t="0" r="0" b="0"/>
          <a:pathLst>
            <a:path>
              <a:moveTo>
                <a:pt x="0" y="0"/>
              </a:moveTo>
              <a:lnTo>
                <a:pt x="0" y="747377"/>
              </a:lnTo>
              <a:lnTo>
                <a:pt x="243710" y="747377"/>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BE17A-7420-4024-80E8-E98D99D05268}">
      <dsp:nvSpPr>
        <dsp:cNvPr id="0" name=""/>
        <dsp:cNvSpPr/>
      </dsp:nvSpPr>
      <dsp:spPr>
        <a:xfrm>
          <a:off x="1795380" y="1385175"/>
          <a:ext cx="982964" cy="341194"/>
        </a:xfrm>
        <a:custGeom>
          <a:avLst/>
          <a:gdLst/>
          <a:ahLst/>
          <a:cxnLst/>
          <a:rect l="0" t="0" r="0" b="0"/>
          <a:pathLst>
            <a:path>
              <a:moveTo>
                <a:pt x="0" y="0"/>
              </a:moveTo>
              <a:lnTo>
                <a:pt x="0" y="170597"/>
              </a:lnTo>
              <a:lnTo>
                <a:pt x="982964" y="170597"/>
              </a:lnTo>
              <a:lnTo>
                <a:pt x="982964" y="341194"/>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539D36-BAAD-4B9B-BFB4-68B26433C237}">
      <dsp:nvSpPr>
        <dsp:cNvPr id="0" name=""/>
        <dsp:cNvSpPr/>
      </dsp:nvSpPr>
      <dsp:spPr>
        <a:xfrm>
          <a:off x="162522" y="2538736"/>
          <a:ext cx="243710" cy="747377"/>
        </a:xfrm>
        <a:custGeom>
          <a:avLst/>
          <a:gdLst/>
          <a:ahLst/>
          <a:cxnLst/>
          <a:rect l="0" t="0" r="0" b="0"/>
          <a:pathLst>
            <a:path>
              <a:moveTo>
                <a:pt x="0" y="0"/>
              </a:moveTo>
              <a:lnTo>
                <a:pt x="0" y="747377"/>
              </a:lnTo>
              <a:lnTo>
                <a:pt x="243710" y="747377"/>
              </a:lnTo>
            </a:path>
          </a:pathLst>
        </a:custGeom>
        <a:noFill/>
        <a:ln w="25400" cap="flat" cmpd="sng" algn="ctr">
          <a:solidFill>
            <a:schemeClr val="accent5">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AF88E8-804B-4430-A1AA-1B43D679C71F}">
      <dsp:nvSpPr>
        <dsp:cNvPr id="0" name=""/>
        <dsp:cNvSpPr/>
      </dsp:nvSpPr>
      <dsp:spPr>
        <a:xfrm>
          <a:off x="812415" y="1385175"/>
          <a:ext cx="982964" cy="341194"/>
        </a:xfrm>
        <a:custGeom>
          <a:avLst/>
          <a:gdLst/>
          <a:ahLst/>
          <a:cxnLst/>
          <a:rect l="0" t="0" r="0" b="0"/>
          <a:pathLst>
            <a:path>
              <a:moveTo>
                <a:pt x="982964" y="0"/>
              </a:moveTo>
              <a:lnTo>
                <a:pt x="982964" y="170597"/>
              </a:lnTo>
              <a:lnTo>
                <a:pt x="0" y="170597"/>
              </a:lnTo>
              <a:lnTo>
                <a:pt x="0" y="341194"/>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E1176-5343-4267-B5A3-C0A53B5A5012}">
      <dsp:nvSpPr>
        <dsp:cNvPr id="0" name=""/>
        <dsp:cNvSpPr/>
      </dsp:nvSpPr>
      <dsp:spPr>
        <a:xfrm>
          <a:off x="983013" y="572807"/>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מאקרוציטית</a:t>
          </a:r>
          <a:endParaRPr lang="en-US" sz="1800" b="1" kern="1200" dirty="0">
            <a:latin typeface="Varela Round" panose="00000500000000000000" pitchFamily="2" charset="-79"/>
            <a:cs typeface="Varela Round" panose="00000500000000000000" pitchFamily="2" charset="-79"/>
          </a:endParaRPr>
        </a:p>
      </dsp:txBody>
      <dsp:txXfrm>
        <a:off x="983013" y="572807"/>
        <a:ext cx="1624734" cy="812367"/>
      </dsp:txXfrm>
    </dsp:sp>
    <dsp:sp modelId="{CA4E5D96-3620-4052-9576-0AC8B601ED98}">
      <dsp:nvSpPr>
        <dsp:cNvPr id="0" name=""/>
        <dsp:cNvSpPr/>
      </dsp:nvSpPr>
      <dsp:spPr>
        <a:xfrm>
          <a:off x="48" y="1726369"/>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לא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מגלובלסטית</a:t>
          </a:r>
          <a:endParaRPr lang="en-US" sz="1800" b="1" kern="1200" dirty="0">
            <a:latin typeface="Varela Round" panose="00000500000000000000" pitchFamily="2" charset="-79"/>
            <a:cs typeface="Varela Round" panose="00000500000000000000" pitchFamily="2" charset="-79"/>
          </a:endParaRPr>
        </a:p>
      </dsp:txBody>
      <dsp:txXfrm>
        <a:off x="48" y="1726369"/>
        <a:ext cx="1624734" cy="812367"/>
      </dsp:txXfrm>
    </dsp:sp>
    <dsp:sp modelId="{B6692BCC-D390-46D6-8638-D7D957563DB6}">
      <dsp:nvSpPr>
        <dsp:cNvPr id="0" name=""/>
        <dsp:cNvSpPr/>
      </dsp:nvSpPr>
      <dsp:spPr>
        <a:xfrm>
          <a:off x="406232" y="2879930"/>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אנמיה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פלסטית</a:t>
          </a:r>
          <a:endParaRPr lang="en-US" sz="1800" b="1" kern="1200" dirty="0">
            <a:latin typeface="Varela Round" panose="00000500000000000000" pitchFamily="2" charset="-79"/>
            <a:cs typeface="Varela Round" panose="00000500000000000000" pitchFamily="2" charset="-79"/>
          </a:endParaRPr>
        </a:p>
      </dsp:txBody>
      <dsp:txXfrm>
        <a:off x="406232" y="2879930"/>
        <a:ext cx="1624734" cy="812367"/>
      </dsp:txXfrm>
    </dsp:sp>
    <dsp:sp modelId="{F972B606-F699-4163-A9DE-B23A13F1A20A}">
      <dsp:nvSpPr>
        <dsp:cNvPr id="0" name=""/>
        <dsp:cNvSpPr/>
      </dsp:nvSpPr>
      <dsp:spPr>
        <a:xfrm>
          <a:off x="1965977" y="1726369"/>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מגלובלסטית</a:t>
          </a:r>
          <a:endParaRPr lang="en-US" sz="1800" b="1" kern="1200" dirty="0">
            <a:latin typeface="Varela Round" panose="00000500000000000000" pitchFamily="2" charset="-79"/>
            <a:cs typeface="Varela Round" panose="00000500000000000000" pitchFamily="2" charset="-79"/>
          </a:endParaRPr>
        </a:p>
      </dsp:txBody>
      <dsp:txXfrm>
        <a:off x="1965977" y="1726369"/>
        <a:ext cx="1624734" cy="812367"/>
      </dsp:txXfrm>
    </dsp:sp>
    <dsp:sp modelId="{6B2247EA-5B19-414A-9A61-6E71AC7154ED}">
      <dsp:nvSpPr>
        <dsp:cNvPr id="0" name=""/>
        <dsp:cNvSpPr/>
      </dsp:nvSpPr>
      <dsp:spPr>
        <a:xfrm>
          <a:off x="2372160" y="2879930"/>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חוסר בחומצה פולית</a:t>
          </a:r>
          <a:endParaRPr lang="en-US" sz="1800" b="1" kern="1200" dirty="0">
            <a:latin typeface="Varela Round" panose="00000500000000000000" pitchFamily="2" charset="-79"/>
            <a:cs typeface="Varela Round" panose="00000500000000000000" pitchFamily="2" charset="-79"/>
          </a:endParaRPr>
        </a:p>
      </dsp:txBody>
      <dsp:txXfrm>
        <a:off x="2372160" y="2879930"/>
        <a:ext cx="1624734" cy="812367"/>
      </dsp:txXfrm>
    </dsp:sp>
    <dsp:sp modelId="{45CA3093-9A2F-4DA1-9475-BB48B8ADD84F}">
      <dsp:nvSpPr>
        <dsp:cNvPr id="0" name=""/>
        <dsp:cNvSpPr/>
      </dsp:nvSpPr>
      <dsp:spPr>
        <a:xfrm>
          <a:off x="2372160" y="4033491"/>
          <a:ext cx="1624734" cy="8123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חוסר ויטמין </a:t>
          </a:r>
          <a:r>
            <a:rPr lang="en-US" sz="1800" b="1" kern="1200" dirty="0">
              <a:latin typeface="Varela Round" panose="00000500000000000000" pitchFamily="2" charset="-79"/>
              <a:cs typeface="Varela Round" panose="00000500000000000000" pitchFamily="2" charset="-79"/>
            </a:rPr>
            <a:t>B12</a:t>
          </a:r>
        </a:p>
      </dsp:txBody>
      <dsp:txXfrm>
        <a:off x="2372160" y="4033491"/>
        <a:ext cx="1624734" cy="812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E0992-CDA4-43EA-B310-9890A67D1A8A}">
      <dsp:nvSpPr>
        <dsp:cNvPr id="0" name=""/>
        <dsp:cNvSpPr/>
      </dsp:nvSpPr>
      <dsp:spPr>
        <a:xfrm>
          <a:off x="2128450" y="2538736"/>
          <a:ext cx="243710" cy="1900939"/>
        </a:xfrm>
        <a:custGeom>
          <a:avLst/>
          <a:gdLst/>
          <a:ahLst/>
          <a:cxnLst/>
          <a:rect l="0" t="0" r="0" b="0"/>
          <a:pathLst>
            <a:path>
              <a:moveTo>
                <a:pt x="0" y="0"/>
              </a:moveTo>
              <a:lnTo>
                <a:pt x="0" y="1900939"/>
              </a:lnTo>
              <a:lnTo>
                <a:pt x="243710" y="190093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80F731-8FBD-4B2A-AC1D-5D18336896AF}">
      <dsp:nvSpPr>
        <dsp:cNvPr id="0" name=""/>
        <dsp:cNvSpPr/>
      </dsp:nvSpPr>
      <dsp:spPr>
        <a:xfrm>
          <a:off x="2128450" y="2538736"/>
          <a:ext cx="243710" cy="747377"/>
        </a:xfrm>
        <a:custGeom>
          <a:avLst/>
          <a:gdLst/>
          <a:ahLst/>
          <a:cxnLst/>
          <a:rect l="0" t="0" r="0" b="0"/>
          <a:pathLst>
            <a:path>
              <a:moveTo>
                <a:pt x="0" y="0"/>
              </a:moveTo>
              <a:lnTo>
                <a:pt x="0" y="747377"/>
              </a:lnTo>
              <a:lnTo>
                <a:pt x="243710" y="747377"/>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BE17A-7420-4024-80E8-E98D99D05268}">
      <dsp:nvSpPr>
        <dsp:cNvPr id="0" name=""/>
        <dsp:cNvSpPr/>
      </dsp:nvSpPr>
      <dsp:spPr>
        <a:xfrm>
          <a:off x="1795380" y="1385175"/>
          <a:ext cx="982964" cy="341194"/>
        </a:xfrm>
        <a:custGeom>
          <a:avLst/>
          <a:gdLst/>
          <a:ahLst/>
          <a:cxnLst/>
          <a:rect l="0" t="0" r="0" b="0"/>
          <a:pathLst>
            <a:path>
              <a:moveTo>
                <a:pt x="0" y="0"/>
              </a:moveTo>
              <a:lnTo>
                <a:pt x="0" y="170597"/>
              </a:lnTo>
              <a:lnTo>
                <a:pt x="982964" y="170597"/>
              </a:lnTo>
              <a:lnTo>
                <a:pt x="982964" y="34119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AF88E8-804B-4430-A1AA-1B43D679C71F}">
      <dsp:nvSpPr>
        <dsp:cNvPr id="0" name=""/>
        <dsp:cNvSpPr/>
      </dsp:nvSpPr>
      <dsp:spPr>
        <a:xfrm>
          <a:off x="812415" y="1385175"/>
          <a:ext cx="982964" cy="341194"/>
        </a:xfrm>
        <a:custGeom>
          <a:avLst/>
          <a:gdLst/>
          <a:ahLst/>
          <a:cxnLst/>
          <a:rect l="0" t="0" r="0" b="0"/>
          <a:pathLst>
            <a:path>
              <a:moveTo>
                <a:pt x="982964" y="0"/>
              </a:moveTo>
              <a:lnTo>
                <a:pt x="982964" y="170597"/>
              </a:lnTo>
              <a:lnTo>
                <a:pt x="0" y="170597"/>
              </a:lnTo>
              <a:lnTo>
                <a:pt x="0" y="34119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E1176-5343-4267-B5A3-C0A53B5A5012}">
      <dsp:nvSpPr>
        <dsp:cNvPr id="0" name=""/>
        <dsp:cNvSpPr/>
      </dsp:nvSpPr>
      <dsp:spPr>
        <a:xfrm>
          <a:off x="983013" y="572807"/>
          <a:ext cx="1624734" cy="8123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נורמציטית</a:t>
          </a:r>
          <a:endParaRPr lang="en-US" sz="1800" b="1" kern="1200" dirty="0">
            <a:latin typeface="Varela Round" panose="00000500000000000000" pitchFamily="2" charset="-79"/>
            <a:cs typeface="Varela Round" panose="00000500000000000000" pitchFamily="2" charset="-79"/>
          </a:endParaRPr>
        </a:p>
      </dsp:txBody>
      <dsp:txXfrm>
        <a:off x="983013" y="572807"/>
        <a:ext cx="1624734" cy="812367"/>
      </dsp:txXfrm>
    </dsp:sp>
    <dsp:sp modelId="{CA4E5D96-3620-4052-9576-0AC8B601ED98}">
      <dsp:nvSpPr>
        <dsp:cNvPr id="0" name=""/>
        <dsp:cNvSpPr/>
      </dsp:nvSpPr>
      <dsp:spPr>
        <a:xfrm>
          <a:off x="48" y="1726369"/>
          <a:ext cx="1624734" cy="8123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ליקוי בייצור במח עצם</a:t>
          </a:r>
          <a:endParaRPr lang="en-US" sz="1800" b="1" kern="1200" dirty="0">
            <a:latin typeface="Varela Round" panose="00000500000000000000" pitchFamily="2" charset="-79"/>
            <a:cs typeface="Varela Round" panose="00000500000000000000" pitchFamily="2" charset="-79"/>
          </a:endParaRPr>
        </a:p>
      </dsp:txBody>
      <dsp:txXfrm>
        <a:off x="48" y="1726369"/>
        <a:ext cx="1624734" cy="812367"/>
      </dsp:txXfrm>
    </dsp:sp>
    <dsp:sp modelId="{F972B606-F699-4163-A9DE-B23A13F1A20A}">
      <dsp:nvSpPr>
        <dsp:cNvPr id="0" name=""/>
        <dsp:cNvSpPr/>
      </dsp:nvSpPr>
      <dsp:spPr>
        <a:xfrm>
          <a:off x="1965977" y="1726369"/>
          <a:ext cx="1624734" cy="8123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איבוד דם</a:t>
          </a:r>
          <a:endParaRPr lang="en-US" sz="1800" b="1" kern="1200" dirty="0">
            <a:latin typeface="Varela Round" panose="00000500000000000000" pitchFamily="2" charset="-79"/>
            <a:cs typeface="Varela Round" panose="00000500000000000000" pitchFamily="2" charset="-79"/>
          </a:endParaRPr>
        </a:p>
      </dsp:txBody>
      <dsp:txXfrm>
        <a:off x="1965977" y="1726369"/>
        <a:ext cx="1624734" cy="812367"/>
      </dsp:txXfrm>
    </dsp:sp>
    <dsp:sp modelId="{6B2247EA-5B19-414A-9A61-6E71AC7154ED}">
      <dsp:nvSpPr>
        <dsp:cNvPr id="0" name=""/>
        <dsp:cNvSpPr/>
      </dsp:nvSpPr>
      <dsp:spPr>
        <a:xfrm>
          <a:off x="2372160" y="2879930"/>
          <a:ext cx="1624734" cy="8123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דימום מוגבר</a:t>
          </a:r>
          <a:endParaRPr lang="en-US" sz="1800" b="1" kern="1200" dirty="0">
            <a:latin typeface="Varela Round" panose="00000500000000000000" pitchFamily="2" charset="-79"/>
            <a:cs typeface="Varela Round" panose="00000500000000000000" pitchFamily="2" charset="-79"/>
          </a:endParaRPr>
        </a:p>
      </dsp:txBody>
      <dsp:txXfrm>
        <a:off x="2372160" y="2879930"/>
        <a:ext cx="1624734" cy="812367"/>
      </dsp:txXfrm>
    </dsp:sp>
    <dsp:sp modelId="{45CA3093-9A2F-4DA1-9475-BB48B8ADD84F}">
      <dsp:nvSpPr>
        <dsp:cNvPr id="0" name=""/>
        <dsp:cNvSpPr/>
      </dsp:nvSpPr>
      <dsp:spPr>
        <a:xfrm>
          <a:off x="2372160" y="4033491"/>
          <a:ext cx="1624734" cy="8123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הרס תאי דם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המוליטית</a:t>
          </a:r>
          <a:endParaRPr lang="en-US" sz="1800" b="1" kern="1200" dirty="0">
            <a:latin typeface="Varela Round" panose="00000500000000000000" pitchFamily="2" charset="-79"/>
            <a:cs typeface="Varela Round" panose="00000500000000000000" pitchFamily="2" charset="-79"/>
          </a:endParaRPr>
        </a:p>
      </dsp:txBody>
      <dsp:txXfrm>
        <a:off x="2372160" y="4033491"/>
        <a:ext cx="1624734" cy="8123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E0992-CDA4-43EA-B310-9890A67D1A8A}">
      <dsp:nvSpPr>
        <dsp:cNvPr id="0" name=""/>
        <dsp:cNvSpPr/>
      </dsp:nvSpPr>
      <dsp:spPr>
        <a:xfrm>
          <a:off x="2128450" y="2538736"/>
          <a:ext cx="243710" cy="1900939"/>
        </a:xfrm>
        <a:custGeom>
          <a:avLst/>
          <a:gdLst/>
          <a:ahLst/>
          <a:cxnLst/>
          <a:rect l="0" t="0" r="0" b="0"/>
          <a:pathLst>
            <a:path>
              <a:moveTo>
                <a:pt x="0" y="0"/>
              </a:moveTo>
              <a:lnTo>
                <a:pt x="0" y="1900939"/>
              </a:lnTo>
              <a:lnTo>
                <a:pt x="243710" y="19009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80F731-8FBD-4B2A-AC1D-5D18336896AF}">
      <dsp:nvSpPr>
        <dsp:cNvPr id="0" name=""/>
        <dsp:cNvSpPr/>
      </dsp:nvSpPr>
      <dsp:spPr>
        <a:xfrm>
          <a:off x="2128450" y="2538736"/>
          <a:ext cx="243710" cy="747377"/>
        </a:xfrm>
        <a:custGeom>
          <a:avLst/>
          <a:gdLst/>
          <a:ahLst/>
          <a:cxnLst/>
          <a:rect l="0" t="0" r="0" b="0"/>
          <a:pathLst>
            <a:path>
              <a:moveTo>
                <a:pt x="0" y="0"/>
              </a:moveTo>
              <a:lnTo>
                <a:pt x="0" y="747377"/>
              </a:lnTo>
              <a:lnTo>
                <a:pt x="243710" y="7473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BE17A-7420-4024-80E8-E98D99D05268}">
      <dsp:nvSpPr>
        <dsp:cNvPr id="0" name=""/>
        <dsp:cNvSpPr/>
      </dsp:nvSpPr>
      <dsp:spPr>
        <a:xfrm>
          <a:off x="1795380" y="1385175"/>
          <a:ext cx="982964" cy="341194"/>
        </a:xfrm>
        <a:custGeom>
          <a:avLst/>
          <a:gdLst/>
          <a:ahLst/>
          <a:cxnLst/>
          <a:rect l="0" t="0" r="0" b="0"/>
          <a:pathLst>
            <a:path>
              <a:moveTo>
                <a:pt x="0" y="0"/>
              </a:moveTo>
              <a:lnTo>
                <a:pt x="0" y="170597"/>
              </a:lnTo>
              <a:lnTo>
                <a:pt x="982964" y="170597"/>
              </a:lnTo>
              <a:lnTo>
                <a:pt x="982964" y="3411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8EB6A-0EB3-4162-BF36-FFDF4CE92230}">
      <dsp:nvSpPr>
        <dsp:cNvPr id="0" name=""/>
        <dsp:cNvSpPr/>
      </dsp:nvSpPr>
      <dsp:spPr>
        <a:xfrm>
          <a:off x="162522" y="2538736"/>
          <a:ext cx="243710" cy="747377"/>
        </a:xfrm>
        <a:custGeom>
          <a:avLst/>
          <a:gdLst/>
          <a:ahLst/>
          <a:cxnLst/>
          <a:rect l="0" t="0" r="0" b="0"/>
          <a:pathLst>
            <a:path>
              <a:moveTo>
                <a:pt x="0" y="0"/>
              </a:moveTo>
              <a:lnTo>
                <a:pt x="0" y="747377"/>
              </a:lnTo>
              <a:lnTo>
                <a:pt x="243710" y="74737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AF88E8-804B-4430-A1AA-1B43D679C71F}">
      <dsp:nvSpPr>
        <dsp:cNvPr id="0" name=""/>
        <dsp:cNvSpPr/>
      </dsp:nvSpPr>
      <dsp:spPr>
        <a:xfrm>
          <a:off x="812415" y="1385175"/>
          <a:ext cx="982964" cy="341194"/>
        </a:xfrm>
        <a:custGeom>
          <a:avLst/>
          <a:gdLst/>
          <a:ahLst/>
          <a:cxnLst/>
          <a:rect l="0" t="0" r="0" b="0"/>
          <a:pathLst>
            <a:path>
              <a:moveTo>
                <a:pt x="982964" y="0"/>
              </a:moveTo>
              <a:lnTo>
                <a:pt x="982964" y="170597"/>
              </a:lnTo>
              <a:lnTo>
                <a:pt x="0" y="170597"/>
              </a:lnTo>
              <a:lnTo>
                <a:pt x="0" y="3411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EE1176-5343-4267-B5A3-C0A53B5A5012}">
      <dsp:nvSpPr>
        <dsp:cNvPr id="0" name=""/>
        <dsp:cNvSpPr/>
      </dsp:nvSpPr>
      <dsp:spPr>
        <a:xfrm>
          <a:off x="983013" y="572807"/>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מיקרוציטית</a:t>
          </a:r>
          <a:endParaRPr lang="en-US" sz="1800" b="1" kern="1200" dirty="0">
            <a:latin typeface="Varela Round" panose="00000500000000000000" pitchFamily="2" charset="-79"/>
            <a:cs typeface="Varela Round" panose="00000500000000000000" pitchFamily="2" charset="-79"/>
          </a:endParaRPr>
        </a:p>
      </dsp:txBody>
      <dsp:txXfrm>
        <a:off x="983013" y="572807"/>
        <a:ext cx="1624734" cy="812367"/>
      </dsp:txXfrm>
    </dsp:sp>
    <dsp:sp modelId="{CA4E5D96-3620-4052-9576-0AC8B601ED98}">
      <dsp:nvSpPr>
        <dsp:cNvPr id="0" name=""/>
        <dsp:cNvSpPr/>
      </dsp:nvSpPr>
      <dsp:spPr>
        <a:xfrm>
          <a:off x="48" y="1726369"/>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המוגלובין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נורמלי</a:t>
          </a:r>
          <a:endParaRPr lang="en-US" sz="1800" b="1" kern="1200" dirty="0">
            <a:latin typeface="Varela Round" panose="00000500000000000000" pitchFamily="2" charset="-79"/>
            <a:cs typeface="Varela Round" panose="00000500000000000000" pitchFamily="2" charset="-79"/>
          </a:endParaRPr>
        </a:p>
      </dsp:txBody>
      <dsp:txXfrm>
        <a:off x="48" y="1726369"/>
        <a:ext cx="1624734" cy="812367"/>
      </dsp:txXfrm>
    </dsp:sp>
    <dsp:sp modelId="{B83B1767-EDC3-44AA-A27D-F242D6C9092F}">
      <dsp:nvSpPr>
        <dsp:cNvPr id="0" name=""/>
        <dsp:cNvSpPr/>
      </dsp:nvSpPr>
      <dsp:spPr>
        <a:xfrm>
          <a:off x="406232" y="2879930"/>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מחלות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כרוניות</a:t>
          </a:r>
          <a:endParaRPr lang="en-US" sz="1800" b="1" kern="1200" dirty="0">
            <a:latin typeface="Varela Round" panose="00000500000000000000" pitchFamily="2" charset="-79"/>
            <a:cs typeface="Varela Round" panose="00000500000000000000" pitchFamily="2" charset="-79"/>
          </a:endParaRPr>
        </a:p>
      </dsp:txBody>
      <dsp:txXfrm>
        <a:off x="406232" y="2879930"/>
        <a:ext cx="1624734" cy="812367"/>
      </dsp:txXfrm>
    </dsp:sp>
    <dsp:sp modelId="{F972B606-F699-4163-A9DE-B23A13F1A20A}">
      <dsp:nvSpPr>
        <dsp:cNvPr id="0" name=""/>
        <dsp:cNvSpPr/>
      </dsp:nvSpPr>
      <dsp:spPr>
        <a:xfrm>
          <a:off x="1965977" y="1726369"/>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המגלובין </a:t>
          </a:r>
          <a:br>
            <a:rPr lang="en-US" sz="1800" b="1" kern="1200" dirty="0">
              <a:latin typeface="Varela Round" panose="00000500000000000000" pitchFamily="2" charset="-79"/>
              <a:cs typeface="Varela Round" panose="00000500000000000000" pitchFamily="2" charset="-79"/>
            </a:rPr>
          </a:br>
          <a:r>
            <a:rPr lang="he-IL" sz="1800" b="1" kern="1200" dirty="0">
              <a:latin typeface="Varela Round" panose="00000500000000000000" pitchFamily="2" charset="-79"/>
              <a:cs typeface="Varela Round" panose="00000500000000000000" pitchFamily="2" charset="-79"/>
            </a:rPr>
            <a:t>נמוך</a:t>
          </a:r>
          <a:endParaRPr lang="en-US" sz="1800" b="1" kern="1200" dirty="0">
            <a:latin typeface="Varela Round" panose="00000500000000000000" pitchFamily="2" charset="-79"/>
            <a:cs typeface="Varela Round" panose="00000500000000000000" pitchFamily="2" charset="-79"/>
          </a:endParaRPr>
        </a:p>
      </dsp:txBody>
      <dsp:txXfrm>
        <a:off x="1965977" y="1726369"/>
        <a:ext cx="1624734" cy="812367"/>
      </dsp:txXfrm>
    </dsp:sp>
    <dsp:sp modelId="{6B2247EA-5B19-414A-9A61-6E71AC7154ED}">
      <dsp:nvSpPr>
        <dsp:cNvPr id="0" name=""/>
        <dsp:cNvSpPr/>
      </dsp:nvSpPr>
      <dsp:spPr>
        <a:xfrm>
          <a:off x="2372160" y="2879930"/>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חוסר ברזל</a:t>
          </a:r>
          <a:endParaRPr lang="en-US" sz="1800" b="1" kern="1200" dirty="0">
            <a:latin typeface="Varela Round" panose="00000500000000000000" pitchFamily="2" charset="-79"/>
            <a:cs typeface="Varela Round" panose="00000500000000000000" pitchFamily="2" charset="-79"/>
          </a:endParaRPr>
        </a:p>
      </dsp:txBody>
      <dsp:txXfrm>
        <a:off x="2372160" y="2879930"/>
        <a:ext cx="1624734" cy="812367"/>
      </dsp:txXfrm>
    </dsp:sp>
    <dsp:sp modelId="{45CA3093-9A2F-4DA1-9475-BB48B8ADD84F}">
      <dsp:nvSpPr>
        <dsp:cNvPr id="0" name=""/>
        <dsp:cNvSpPr/>
      </dsp:nvSpPr>
      <dsp:spPr>
        <a:xfrm>
          <a:off x="2372160" y="4033491"/>
          <a:ext cx="1624734" cy="8123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he-IL" sz="1800" b="1" kern="1200" dirty="0">
              <a:latin typeface="Varela Round" panose="00000500000000000000" pitchFamily="2" charset="-79"/>
              <a:cs typeface="Varela Round" panose="00000500000000000000" pitchFamily="2" charset="-79"/>
            </a:rPr>
            <a:t>תלאסמיה</a:t>
          </a:r>
          <a:endParaRPr lang="en-US" sz="1800" b="1" kern="1200" dirty="0">
            <a:latin typeface="Varela Round" panose="00000500000000000000" pitchFamily="2" charset="-79"/>
            <a:cs typeface="Varela Round" panose="00000500000000000000" pitchFamily="2" charset="-79"/>
          </a:endParaRPr>
        </a:p>
      </dsp:txBody>
      <dsp:txXfrm>
        <a:off x="2372160" y="4033491"/>
        <a:ext cx="1624734" cy="8123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7200"/>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7200"/>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ductplayer.cet.ac.il/Homeostasi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pen.oregonstate.education/aandp/chapter/6-1-the-functions-of-the-skeletal-system/" TargetMode="External"/><Relationship Id="rId7" Type="http://schemas.openxmlformats.org/officeDocument/2006/relationships/hyperlink" Target="https://medical-dictionary.thefreedictionary.com/_/viewer.aspx?path=davisTab&amp;name=m03.jpg&amp;url=https://medical-dictionary.thefreedictionary.com/bone%2Bmarrow-derived%2Bcell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cancerlabtechperspective.blogspot.com" TargetMode="External"/><Relationship Id="rId5" Type="http://schemas.openxmlformats.org/officeDocument/2006/relationships/hyperlink" Target="https://www.wikiwand.com/he/%D7%A9%D7%95%D7%9E%D7%9F" TargetMode="External"/><Relationship Id="rId4" Type="http://schemas.openxmlformats.org/officeDocument/2006/relationships/hyperlink" Target="https://www.wikiwand.com/he/%D7%AA%D7%90_%D7%93%D7%9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searchgate.net/figure/Schematic-of-erythropoiesis-stages_fig1_22175612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dipogen.com/pub/media/wysiwyg/Landing-Pages/Erythroferrone/Erythroferrone-Functions-2_EB_v1.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dipogen.com/pub/media/wysiwyg/Landing-Pages/Erythroferrone/Erythroferrone-Functions-2_EB_v1.png"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sciencedirect.com/science/article/pii/S2211124718319831" TargetMode="External"/><Relationship Id="rId4" Type="http://schemas.openxmlformats.org/officeDocument/2006/relationships/hyperlink" Target="https://commons.wikimedia.org/wiki/File:Cross_Cut_Ferritin.jp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n.wikipedia.org/wiki/Eero_M%C3%A4ntyranta"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ons.wikimedia.org/wiki/File:Erythrocyte.sv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ommons.wikimedia.org/wiki/File:Erythrocyte.sv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iencephoto.com/download/778014"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b.bioninja.com.au/options/option-d-human-physiology/d3-functions-of-the-liver/erythrocyte-recycling.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rcothova.com/wp-content/uploads/2019/10/preoperative-Anemia-in-Cardiac-Operation-Does-Hemoglobin-Tell-the-Whole-Story_Lasocki.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linical-laboratory.blogspot.com/2015/04/red-blood-cell-morphology-abnormalities.html?spref=pi"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arcothova.com/wp-content/uploads/2019/10/preoperative-Anemia-in-Cardiac-Operation-Does-Hemoglobin-Tell-the-Whole-Story_Lasocki.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he.wikipedia.org/wiki/%D7%90%D7%A0%D7%9E%D7%99%D7%94"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researchgate.net/publication/315382999_Computer_Aided_Detection_of_Anemia-like_Pallor/figures?lo=1" TargetMode="External"/><Relationship Id="rId5" Type="http://schemas.openxmlformats.org/officeDocument/2006/relationships/hyperlink" Target="https://tiphero.com/7-simple-medical-tests" TargetMode="External"/><Relationship Id="rId4" Type="http://schemas.openxmlformats.org/officeDocument/2006/relationships/hyperlink" Target="https://he.wikipedia.org/w/index.php?title=%D7%A1%D7%93%D7%A7%D7%AA_%D7%94%D7%A9%D7%A4%D7%AA%D7%99%D7%99%D7%9D&amp;action=edit&amp;redlink=1"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ommons.wikimedia.org/wiki/File:Symptoms_of_anemia.p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lickr.com/photos/euthman/5221106579/in/photostrea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4.bp.blogspot.com/-5Y7yMKZtT_c/UyJ1dS1DhgI/AAAAAAAAASE/ENaKqRZUWRw/s1600/MCV.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e.wikipedia.org/wiki/%D7%9E%D7%A9%D7%98%D7%97_%D7%93%D7%9D"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he.wikipedia.org/wiki/%D7%A0%D7%99%D7%A7%D7%95%D7%A8_%D7%9E%D7%95%D7%AA%D7%A0%D7%99"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Red_White_Blood_cells.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roductplayer.cet.ac.il/Homeostasi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flaticon.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ectorstock.com/royalty-free-vector/centrifugation-of-blood-diagram-vector-2309141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roductplayer.cet.ac.il/Homeostasi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2ed11ccd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72ed11ccd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8003d28511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8003d28511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מטח </a:t>
            </a:r>
            <a:r>
              <a:rPr lang="iw-IL" u="sng">
                <a:solidFill>
                  <a:schemeClr val="hlink"/>
                </a:solidFill>
                <a:hlinkClick r:id="rId3"/>
              </a:rPr>
              <a:t>https://productplayer.cet.ac.il/Homeostasis</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מקור שעון Icons made by &lt;a href="http://www.dariusdan.com/" title="Darius Dan"&gt;Darius Dan&lt;/a&gt; from &lt;a href="https://www.flaticon.com/" title="Flaticon"&gt; </a:t>
            </a:r>
            <a:r>
              <a:rPr lang="iw-IL" u="sng">
                <a:solidFill>
                  <a:schemeClr val="hlink"/>
                </a:solidFill>
                <a:hlinkClick r:id="rId4"/>
              </a:rPr>
              <a:t>www.flaticon.com</a:t>
            </a:r>
            <a:r>
              <a:rPr lang="iw-IL"/>
              <a:t>&lt;/a&gt;</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003d28511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8003d28511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003d28511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8003d28511_0_5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יוני נתרן וכלור ריכוזם בדם מבוקר על ידי הכליה ויותרת הכליה.  תפקידם לשמור על הלחץ האוסמוטי וה pH של הדם. </a:t>
            </a:r>
            <a:endParaRPr/>
          </a:p>
          <a:p>
            <a:pPr marL="0" lvl="0" indent="0" algn="r" rtl="1">
              <a:spcBef>
                <a:spcPts val="0"/>
              </a:spcBef>
              <a:spcAft>
                <a:spcPts val="0"/>
              </a:spcAft>
              <a:buClr>
                <a:schemeClr val="dk1"/>
              </a:buClr>
              <a:buSzPts val="1200"/>
              <a:buFont typeface="Calibri"/>
              <a:buNone/>
            </a:pPr>
            <a:r>
              <a:rPr lang="iw-IL"/>
              <a:t>• יוני אשלגן- חשוב לתפקוד העצבים והשרירים, במיוחד שריר הלב.</a:t>
            </a:r>
            <a:endParaRPr/>
          </a:p>
          <a:p>
            <a:pPr marL="0" lvl="0" indent="0" algn="r" rtl="1">
              <a:spcBef>
                <a:spcPts val="0"/>
              </a:spcBef>
              <a:spcAft>
                <a:spcPts val="0"/>
              </a:spcAft>
              <a:buClr>
                <a:schemeClr val="dk1"/>
              </a:buClr>
              <a:buSzPts val="1200"/>
              <a:buFont typeface="Calibri"/>
              <a:buNone/>
            </a:pPr>
            <a:r>
              <a:rPr lang="iw-IL"/>
              <a:t>• יוני סידן וזרחן - חשובים לפעילות מערכת העצבים, השרירים ובניין השלד והשיניים.</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8003d28511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8003d28511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a:p>
          <a:p>
            <a:pPr marL="0" lvl="0" indent="0" algn="r" rtl="1">
              <a:spcBef>
                <a:spcPts val="0"/>
              </a:spcBef>
              <a:spcAft>
                <a:spcPts val="0"/>
              </a:spcAft>
              <a:buNone/>
            </a:pPr>
            <a:r>
              <a:rPr lang="iw-IL"/>
              <a:t>נוצר בכבד ומהווה 60% מחלבוני הפלסמה. אחראי על שמירת הלחץ האוסמוטי.</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7ffe88059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7ffe880597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sz="900" i="1">
              <a:solidFill>
                <a:srgbClr val="757575"/>
              </a:solidFill>
              <a:highlight>
                <a:srgbClr val="FFFFFF"/>
              </a:highlight>
              <a:latin typeface="Open Sans"/>
              <a:ea typeface="Open Sans"/>
              <a:cs typeface="Open Sans"/>
              <a:sym typeface="Open Sans"/>
            </a:endParaRPr>
          </a:p>
          <a:p>
            <a:pPr marL="0" lvl="0" indent="0" algn="r" rtl="1">
              <a:spcBef>
                <a:spcPts val="0"/>
              </a:spcBef>
              <a:spcAft>
                <a:spcPts val="0"/>
              </a:spcAft>
              <a:buClr>
                <a:schemeClr val="dk1"/>
              </a:buClr>
              <a:buSzPts val="1200"/>
              <a:buFont typeface="Calibri"/>
              <a:buNone/>
            </a:pPr>
            <a:r>
              <a:rPr lang="iw-IL" sz="900" i="1">
                <a:solidFill>
                  <a:srgbClr val="757575"/>
                </a:solidFill>
                <a:highlight>
                  <a:srgbClr val="FFFFFF"/>
                </a:highlight>
                <a:latin typeface="Open Sans"/>
                <a:ea typeface="Open Sans"/>
                <a:cs typeface="Open Sans"/>
                <a:sym typeface="Open Sans"/>
              </a:rPr>
              <a:t>מקור</a:t>
            </a:r>
            <a:endParaRPr sz="900" i="1">
              <a:solidFill>
                <a:srgbClr val="757575"/>
              </a:solidFill>
              <a:highlight>
                <a:srgbClr val="FFFFFF"/>
              </a:highlight>
              <a:latin typeface="Open Sans"/>
              <a:ea typeface="Open Sans"/>
              <a:cs typeface="Open Sans"/>
              <a:sym typeface="Open Sans"/>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https://open.oregonstate.education/aandp/chapter/6-1-the-functions-of-the-skeletal-system/</a:t>
            </a:r>
            <a:endParaRPr sz="900" i="1">
              <a:solidFill>
                <a:srgbClr val="757575"/>
              </a:solidFill>
              <a:highlight>
                <a:srgbClr val="FFFFFF"/>
              </a:highlight>
              <a:latin typeface="Open Sans"/>
              <a:ea typeface="Open Sans"/>
              <a:cs typeface="Open Sans"/>
              <a:sym typeface="Open Sans"/>
            </a:endParaRPr>
          </a:p>
          <a:p>
            <a:pPr marL="0" lvl="0" indent="0" algn="r" rtl="1">
              <a:spcBef>
                <a:spcPts val="0"/>
              </a:spcBef>
              <a:spcAft>
                <a:spcPts val="0"/>
              </a:spcAft>
              <a:buClr>
                <a:schemeClr val="dk1"/>
              </a:buClr>
              <a:buSzPts val="1200"/>
              <a:buFont typeface="Calibri"/>
              <a:buNone/>
            </a:pPr>
            <a:endParaRPr sz="1250">
              <a:solidFill>
                <a:srgbClr val="00000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250">
                <a:solidFill>
                  <a:srgbClr val="000000"/>
                </a:solidFill>
                <a:highlight>
                  <a:srgbClr val="FFFFFF"/>
                </a:highlight>
                <a:latin typeface="Arial"/>
                <a:ea typeface="Arial"/>
                <a:cs typeface="Arial"/>
                <a:sym typeface="Arial"/>
              </a:rPr>
              <a:t>מח העצם הוא רקמת המוצא להתמיינות </a:t>
            </a:r>
            <a:r>
              <a:rPr lang="iw-IL" sz="1250">
                <a:solidFill>
                  <a:srgbClr val="1559B5"/>
                </a:solidFill>
                <a:highlight>
                  <a:srgbClr val="FFFFFF"/>
                </a:highlight>
                <a:uFill>
                  <a:noFill/>
                </a:uFill>
                <a:latin typeface="Arial"/>
                <a:ea typeface="Arial"/>
                <a:cs typeface="Arial"/>
                <a:sym typeface="Arial"/>
                <a:hlinkClick r:id="rId4"/>
              </a:rPr>
              <a:t>תאי הדם</a:t>
            </a:r>
            <a:r>
              <a:rPr lang="iw-IL" sz="1250">
                <a:solidFill>
                  <a:srgbClr val="000000"/>
                </a:solidFill>
                <a:highlight>
                  <a:srgbClr val="FFFFFF"/>
                </a:highlight>
                <a:latin typeface="Arial"/>
                <a:ea typeface="Arial"/>
                <a:cs typeface="Arial"/>
                <a:sym typeface="Arial"/>
              </a:rPr>
              <a:t>. הוא נמצא בעצמות ארוכות ובעצמות שטוחות. בעצמות מסוימות ניתן למצוא את </a:t>
            </a:r>
            <a:r>
              <a:rPr lang="iw-IL" sz="1250" b="1">
                <a:solidFill>
                  <a:srgbClr val="000000"/>
                </a:solidFill>
                <a:highlight>
                  <a:srgbClr val="FFFFFF"/>
                </a:highlight>
                <a:latin typeface="Arial"/>
                <a:ea typeface="Arial"/>
                <a:cs typeface="Arial"/>
                <a:sym typeface="Arial"/>
              </a:rPr>
              <a:t>מח העצם האדום</a:t>
            </a:r>
            <a:r>
              <a:rPr lang="iw-IL" sz="1250">
                <a:solidFill>
                  <a:srgbClr val="000000"/>
                </a:solidFill>
                <a:highlight>
                  <a:srgbClr val="FFFFFF"/>
                </a:highlight>
                <a:latin typeface="Arial"/>
                <a:ea typeface="Arial"/>
                <a:cs typeface="Arial"/>
                <a:sym typeface="Arial"/>
              </a:rPr>
              <a:t> (Medulla ossium rubra) – רקמה המהווה את האתר העיקרי לייצור תאי הדם. בשאר העצמות בהן נמצא חלל מרכזי הוא מכיל </a:t>
            </a:r>
            <a:r>
              <a:rPr lang="iw-IL" sz="1250" b="1">
                <a:solidFill>
                  <a:srgbClr val="000000"/>
                </a:solidFill>
                <a:highlight>
                  <a:srgbClr val="FFFFFF"/>
                </a:highlight>
                <a:latin typeface="Arial"/>
                <a:ea typeface="Arial"/>
                <a:cs typeface="Arial"/>
                <a:sym typeface="Arial"/>
              </a:rPr>
              <a:t>מח עצם צהוב</a:t>
            </a:r>
            <a:r>
              <a:rPr lang="iw-IL" sz="1250">
                <a:solidFill>
                  <a:srgbClr val="000000"/>
                </a:solidFill>
                <a:highlight>
                  <a:srgbClr val="FFFFFF"/>
                </a:highlight>
                <a:latin typeface="Arial"/>
                <a:ea typeface="Arial"/>
                <a:cs typeface="Arial"/>
                <a:sym typeface="Arial"/>
              </a:rPr>
              <a:t> (Medulla ossium flava) – רקמה המורכבת בעיקרה מ</a:t>
            </a:r>
            <a:r>
              <a:rPr lang="iw-IL" sz="1250">
                <a:solidFill>
                  <a:srgbClr val="1559B5"/>
                </a:solidFill>
                <a:highlight>
                  <a:srgbClr val="FFFFFF"/>
                </a:highlight>
                <a:uFill>
                  <a:noFill/>
                </a:uFill>
                <a:latin typeface="Arial"/>
                <a:ea typeface="Arial"/>
                <a:cs typeface="Arial"/>
                <a:sym typeface="Arial"/>
                <a:hlinkClick r:id="rId5"/>
              </a:rPr>
              <a:t>שומן</a:t>
            </a:r>
            <a:r>
              <a:rPr lang="iw-IL" sz="1250">
                <a:solidFill>
                  <a:srgbClr val="000000"/>
                </a:solidFill>
                <a:highlight>
                  <a:srgbClr val="FFFFFF"/>
                </a:highlight>
                <a:latin typeface="Arial"/>
                <a:ea typeface="Arial"/>
                <a:cs typeface="Arial"/>
                <a:sym typeface="Arial"/>
              </a:rPr>
              <a:t>, אך בשעת איבוד דם רציני היא משתנה למח עצם אדום המסייע בהפקת המלאי החסר של תאי הדם</a:t>
            </a:r>
            <a:endParaRPr sz="1250">
              <a:solidFill>
                <a:srgbClr val="000000"/>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900" i="1" u="sng">
                <a:solidFill>
                  <a:schemeClr val="hlink"/>
                </a:solidFill>
                <a:highlight>
                  <a:srgbClr val="FFFFFF"/>
                </a:highlight>
                <a:latin typeface="Open Sans"/>
                <a:ea typeface="Open Sans"/>
                <a:cs typeface="Open Sans"/>
                <a:sym typeface="Open Sans"/>
                <a:hlinkClick r:id="rId6"/>
              </a:rPr>
              <a:t>http://cancerlabtechperspective.blogspot.com</a:t>
            </a:r>
            <a:endParaRPr sz="1250">
              <a:solidFill>
                <a:srgbClr val="00000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a:t>מקור נוסף </a:t>
            </a:r>
            <a:r>
              <a:rPr lang="iw-IL" sz="1100" u="sng">
                <a:solidFill>
                  <a:schemeClr val="hlink"/>
                </a:solidFill>
                <a:latin typeface="Arial"/>
                <a:ea typeface="Arial"/>
                <a:cs typeface="Arial"/>
                <a:sym typeface="Arial"/>
                <a:hlinkClick r:id="rId7"/>
              </a:rPr>
              <a:t>https://medical-dictionary.thefreedictionary.com/_/viewer.aspx?path=davisTab&amp;name=m03.jpg&amp;url=https%3A%2F%2Fmedical-dictionary.thefreedictionary.com%2Fbone%2Bmarrow-derived%2Bcells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003d2851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8003d28511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003d28511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8003d28511_0_6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ffe880597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7ffe880597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 5 מיליון תאים בממ"ק </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848b77ab5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848b77ab5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ffe880597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7ffe880597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יצירה תוך יומיים, 2-3 מיליון תדא בשניה, </a:t>
            </a:r>
            <a:endParaRPr/>
          </a:p>
          <a:p>
            <a:pPr marL="0" lvl="0" indent="0" algn="r" rtl="1">
              <a:spcBef>
                <a:spcPts val="0"/>
              </a:spcBef>
              <a:spcAft>
                <a:spcPts val="0"/>
              </a:spcAft>
              <a:buClr>
                <a:schemeClr val="dk1"/>
              </a:buClr>
              <a:buSzPts val="1200"/>
              <a:buFont typeface="Calibri"/>
              <a:buNone/>
            </a:pPr>
            <a:r>
              <a:rPr lang="iw-IL"/>
              <a:t>רטיקולוציטים תאי דם אדומים צעירים שרק השתחררו ממח העצם אל זרם הדם. לאחר יום שבו שהו בזרם הדם הם מסיימים את תהליך התבגרותם והופכים לכדוריות דם אדומות רגילות</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מקור תמונה</a:t>
            </a:r>
            <a:endParaRPr/>
          </a:p>
          <a:p>
            <a:pPr marL="0" lvl="0" indent="0" algn="l" rtl="0">
              <a:spcBef>
                <a:spcPts val="0"/>
              </a:spcBef>
              <a:spcAft>
                <a:spcPts val="0"/>
              </a:spcAft>
              <a:buClr>
                <a:schemeClr val="dk1"/>
              </a:buClr>
              <a:buSzPts val="1200"/>
              <a:buFont typeface="Calibri"/>
              <a:buNone/>
            </a:pPr>
            <a:r>
              <a:rPr lang="iw-IL"/>
              <a:t>Simplification of an Erythropoiesis Model for Design of Anemia Management Protocols in End Stage Renal Disease - Scientific Figure on ResearchGate. Available from: https://www.researchgate.net/figure/Schematic-of-erythropoiesis-stages_fig1_221756128 [accessed 1 May, 2020]</a:t>
            </a:r>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https://www.researchgate.net/figure/Schematic-of-erythropoiesis-stages_fig1_221756128</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003d2851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8003d2851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לתהליך האריתרופואזיס נדרשים חומצה פולית (ויטמין B9) ויטמין B12 </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פריטין )Ferritin )הוא חלבון תוך-תאי שמהווה את המאחסן העיקרי של הברזל בעודף ברזל בגוף, ובשעת</a:t>
            </a:r>
            <a:endParaRPr/>
          </a:p>
          <a:p>
            <a:pPr marL="0" lvl="0" indent="0" algn="r" rtl="1">
              <a:spcBef>
                <a:spcPts val="0"/>
              </a:spcBef>
              <a:spcAft>
                <a:spcPts val="0"/>
              </a:spcAft>
              <a:buClr>
                <a:schemeClr val="dk1"/>
              </a:buClr>
              <a:buSzPts val="1200"/>
              <a:buFont typeface="Calibri"/>
              <a:buNone/>
            </a:pPr>
            <a:r>
              <a:rPr lang="iw-IL"/>
              <a:t>הצורך, במצבי חסר, משחרר את הברזל בצורה מבוקרת.</a:t>
            </a:r>
            <a:endParaRPr/>
          </a:p>
          <a:p>
            <a:pPr marL="0" lvl="0" indent="0" algn="r" rtl="1">
              <a:spcBef>
                <a:spcPts val="0"/>
              </a:spcBef>
              <a:spcAft>
                <a:spcPts val="0"/>
              </a:spcAft>
              <a:buClr>
                <a:schemeClr val="dk1"/>
              </a:buClr>
              <a:buSzPts val="1200"/>
              <a:buFont typeface="Calibri"/>
              <a:buNone/>
            </a:pPr>
            <a:r>
              <a:rPr lang="iw-IL"/>
              <a:t>טרנספרין )Transferrin )הוא חלבון המיוצר בכבד המשמש כנשא העיקרי של הברזל בדם. הוא קושר את</a:t>
            </a:r>
            <a:endParaRPr/>
          </a:p>
          <a:p>
            <a:pPr marL="0" lvl="0" indent="0" algn="r" rtl="1">
              <a:spcBef>
                <a:spcPts val="0"/>
              </a:spcBef>
              <a:spcAft>
                <a:spcPts val="0"/>
              </a:spcAft>
              <a:buClr>
                <a:schemeClr val="dk1"/>
              </a:buClr>
              <a:buSzPts val="1200"/>
              <a:buFont typeface="Calibri"/>
              <a:buNone/>
            </a:pPr>
            <a:r>
              <a:rPr lang="iw-IL"/>
              <a:t>הברזל ומעבירו למח העצם האדום.</a:t>
            </a:r>
            <a:endParaRPr/>
          </a:p>
          <a:p>
            <a:pPr marL="0" lvl="0" indent="0" algn="r" rtl="1">
              <a:spcBef>
                <a:spcPts val="0"/>
              </a:spcBef>
              <a:spcAft>
                <a:spcPts val="0"/>
              </a:spcAft>
              <a:buClr>
                <a:schemeClr val="dk1"/>
              </a:buClr>
              <a:buSzPts val="1200"/>
              <a:buFont typeface="Calibri"/>
              <a:buNone/>
            </a:pPr>
            <a:r>
              <a:rPr lang="iw-IL"/>
              <a:t>הברזל Fe) - Ferrum או Iron )נספג מהמזון במעיים או משתחרר מפירוק תאי דם אדומים, ועובר לדם.</a:t>
            </a:r>
            <a:endParaRPr/>
          </a:p>
          <a:p>
            <a:pPr marL="0" lvl="0" indent="0" algn="r" rtl="1">
              <a:spcBef>
                <a:spcPts val="0"/>
              </a:spcBef>
              <a:spcAft>
                <a:spcPts val="0"/>
              </a:spcAft>
              <a:buClr>
                <a:schemeClr val="dk1"/>
              </a:buClr>
              <a:buSzPts val="1200"/>
              <a:buFont typeface="Calibri"/>
              <a:buNone/>
            </a:pPr>
            <a:r>
              <a:rPr lang="iw-IL"/>
              <a:t>רובו נישא למח העצם, שם הוא משמש כאבן בנייה להמוגלובין. חלק מהברזל נקשר כאמור לפריטין, ומאוחסן</a:t>
            </a:r>
            <a:endParaRPr/>
          </a:p>
          <a:p>
            <a:pPr marL="0" lvl="0" indent="0" algn="r" rtl="1">
              <a:spcBef>
                <a:spcPts val="0"/>
              </a:spcBef>
              <a:spcAft>
                <a:spcPts val="0"/>
              </a:spcAft>
              <a:buClr>
                <a:schemeClr val="dk1"/>
              </a:buClr>
              <a:buSzPts val="1200"/>
              <a:buFont typeface="Calibri"/>
              <a:buNone/>
            </a:pPr>
            <a:r>
              <a:rPr lang="iw-IL"/>
              <a:t>בתאי הכבד, בטחול ובמח העצם.</a:t>
            </a:r>
            <a:endParaRPr/>
          </a:p>
          <a:p>
            <a:pPr marL="0" lvl="0" indent="0" algn="r" rtl="1">
              <a:spcBef>
                <a:spcPts val="0"/>
              </a:spcBef>
              <a:spcAft>
                <a:spcPts val="0"/>
              </a:spcAft>
              <a:buClr>
                <a:schemeClr val="dk1"/>
              </a:buClr>
              <a:buSzPts val="1200"/>
              <a:buFont typeface="Calibri"/>
              <a:buNone/>
            </a:pPr>
            <a:r>
              <a:rPr lang="iw-IL"/>
              <a:t>מקור התמונה </a:t>
            </a:r>
            <a:endParaRPr sz="900">
              <a:solidFill>
                <a:srgbClr val="54697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https://adipogen.com/pub/media/wysiwyg/Landing-Pages/Erythroferrone/Erythroferrone-Functions-2_EB_v1.png</a:t>
            </a:r>
            <a:endParaRPr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003d2851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8003d28511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לתהליך האריתרופואזיס נדרשים חומצה פולית (ויטמין B9) ויטמין B12 מתקבל מספיגה במעי בלבד משפיע על יצירת DNA</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פריטין(Ferritin )הוא חלבון תוך-תאי שמהווה את המאחסן העיקרי של הברזל בעודף ברזל בגוף, ובשעת הצורך, במצבי חסר, משחרר את הברזל בצורה מבוקרת. .ערכים תקינים: גברים - 12-300 ננוגרם למיליליטר; נשים 12-150 ננוגרם למיליליטר</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טרנספרין (Transferrin )הוא חלבון המיוצר בכבד המשמש כנשא העיקרי של הברזל בדם. הוא קושר את הברזל ומעבירו למח העצם האדום. 200 -400 מיליגרם לדציליטר.</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הברזל Fe) - Ferrum או Iron )נספג מהמזון במעיים או משתחרר מפירוק תאי דם אדומים, ועובר לדם.</a:t>
            </a:r>
            <a:endParaRPr/>
          </a:p>
          <a:p>
            <a:pPr marL="0" lvl="0" indent="0" algn="r" rtl="1">
              <a:spcBef>
                <a:spcPts val="0"/>
              </a:spcBef>
              <a:spcAft>
                <a:spcPts val="0"/>
              </a:spcAft>
              <a:buClr>
                <a:schemeClr val="dk1"/>
              </a:buClr>
              <a:buSzPts val="1200"/>
              <a:buFont typeface="Calibri"/>
              <a:buNone/>
            </a:pPr>
            <a:r>
              <a:rPr lang="iw-IL"/>
              <a:t>רובו נישא למח העצם, שם הוא משמש כאבן בנייה להמוגלובין. חלק מהברזל נקשר כאמור לפריטין, ומאוחסן</a:t>
            </a:r>
            <a:endParaRPr/>
          </a:p>
          <a:p>
            <a:pPr marL="0" lvl="0" indent="0" algn="r" rtl="1">
              <a:spcBef>
                <a:spcPts val="0"/>
              </a:spcBef>
              <a:spcAft>
                <a:spcPts val="0"/>
              </a:spcAft>
              <a:buClr>
                <a:schemeClr val="dk1"/>
              </a:buClr>
              <a:buSzPts val="1200"/>
              <a:buFont typeface="Calibri"/>
              <a:buNone/>
            </a:pPr>
            <a:r>
              <a:rPr lang="iw-IL"/>
              <a:t>בתאי הכבד, בטחול ובמח העצם.</a:t>
            </a:r>
            <a:endParaRPr/>
          </a:p>
          <a:p>
            <a:pPr marL="0" lvl="0" indent="0" algn="r" rtl="1">
              <a:spcBef>
                <a:spcPts val="0"/>
              </a:spcBef>
              <a:spcAft>
                <a:spcPts val="0"/>
              </a:spcAft>
              <a:buClr>
                <a:schemeClr val="dk1"/>
              </a:buClr>
              <a:buSzPts val="1200"/>
              <a:buFont typeface="Calibri"/>
              <a:buNone/>
            </a:pPr>
            <a:r>
              <a:rPr lang="iw-IL"/>
              <a:t>מקור התמונה </a:t>
            </a:r>
            <a:endParaRPr sz="900">
              <a:solidFill>
                <a:srgbClr val="54697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https://adipogen.com/pub/media/wysiwyg/Landing-Pages/Erythroferrone/Erythroferrone-Functions-2_EB_v1.png</a:t>
            </a:r>
            <a:endParaRPr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פריטין </a:t>
            </a:r>
            <a:r>
              <a:rPr lang="iw-IL" sz="1100" u="sng">
                <a:solidFill>
                  <a:schemeClr val="hlink"/>
                </a:solidFill>
                <a:latin typeface="Arial"/>
                <a:ea typeface="Arial"/>
                <a:cs typeface="Arial"/>
                <a:sym typeface="Arial"/>
                <a:hlinkClick r:id="rId4"/>
              </a:rPr>
              <a:t>https://commons.wikimedia.org/wiki/File:Cross_Cut_Ferritin.jpg</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מעבר ברזל ע"י טרנספרין </a:t>
            </a:r>
            <a:r>
              <a:rPr lang="iw-IL" sz="1100" u="sng">
                <a:solidFill>
                  <a:schemeClr val="hlink"/>
                </a:solidFill>
                <a:latin typeface="Arial"/>
                <a:ea typeface="Arial"/>
                <a:cs typeface="Arial"/>
                <a:sym typeface="Arial"/>
                <a:hlinkClick r:id="rId5"/>
              </a:rPr>
              <a:t>https://www.sciencedirect.com/science/article/pii/S2211124718319831</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48b77ab5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848b77ab5b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ויקיפדיה </a:t>
            </a:r>
            <a:r>
              <a:rPr lang="iw-IL" sz="1100" u="sng">
                <a:solidFill>
                  <a:schemeClr val="hlink"/>
                </a:solidFill>
                <a:latin typeface="Arial"/>
                <a:ea typeface="Arial"/>
                <a:cs typeface="Arial"/>
                <a:sym typeface="Arial"/>
                <a:hlinkClick r:id="rId3"/>
              </a:rPr>
              <a:t>https://en.wikipedia.org/wiki/Eero_M%C3%A4ntyranta</a:t>
            </a:r>
            <a:endParaRPr sz="11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48b77ab5b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848b77ab5b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מקור תמונה תדא </a:t>
            </a:r>
            <a:r>
              <a:rPr lang="iw-IL" sz="1100" u="sng" dirty="0">
                <a:solidFill>
                  <a:schemeClr val="hlink"/>
                </a:solidFill>
                <a:latin typeface="Arial"/>
                <a:ea typeface="Arial"/>
                <a:cs typeface="Arial"/>
                <a:sym typeface="Arial"/>
                <a:hlinkClick r:id="rId3"/>
              </a:rPr>
              <a:t>https://commons.wikimedia.org/wiki/File:Erythrocyte.svg</a:t>
            </a: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מקור המוגלובין </a:t>
            </a:r>
            <a:r>
              <a:rPr lang="iw-IL" dirty="0"/>
              <a:t>מערכות ותהליכים באדם בבעלי חיים ובצמחים, אורה כהנא, דנה-ודר-וייס</a:t>
            </a:r>
            <a:endParaRPr dirty="0"/>
          </a:p>
          <a:p>
            <a:pPr marL="0" lvl="0" indent="0" algn="r" rtl="1">
              <a:spcBef>
                <a:spcPts val="0"/>
              </a:spcBef>
              <a:spcAft>
                <a:spcPts val="0"/>
              </a:spcAft>
              <a:buClr>
                <a:schemeClr val="dk1"/>
              </a:buClr>
              <a:buSzPts val="1200"/>
              <a:buFont typeface="Calibri"/>
              <a:buNone/>
            </a:pP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כל תא דם אדום נושא מיליארד מולקולות חמצן. </a:t>
            </a: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כל תת-יחידה מורכבת מחלבון שנקרא גלובין (Globin )וממולקולה שבמרכזה אטום ברזל הנקראת ֶהם (Heme) המבנה של מולקולת ההמוגלובין מאפשר את קישורה ההפיך של מולקולת החמצן אל מולקולת הברזל. -</a:t>
            </a: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הקשרים בין החמצן להמוגלובין הם רופפים במטרה לאפשר ניתוק מהיר ויעיל של החמצן מכדוריות הדם ומעבר החמצן לתאים. </a:t>
            </a: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הקשר הנ"ל מעניק לדם את צבעו האדום.</a:t>
            </a:r>
            <a:endParaRPr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dirty="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848b77ab5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848b77ab5b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תדא </a:t>
            </a:r>
            <a:r>
              <a:rPr lang="iw-IL" sz="1100" u="sng">
                <a:solidFill>
                  <a:schemeClr val="hlink"/>
                </a:solidFill>
                <a:latin typeface="Arial"/>
                <a:ea typeface="Arial"/>
                <a:cs typeface="Arial"/>
                <a:sym typeface="Arial"/>
                <a:hlinkClick r:id="rId3"/>
              </a:rPr>
              <a:t>https://commons.wikimedia.org/wiki/File:Erythrocyte.svg</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המוגלובין </a:t>
            </a:r>
            <a:r>
              <a:rPr lang="iw-IL"/>
              <a:t>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כל תא דם אדום נושא מיליארד מולקולות חמצן. </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כל תת-יחידה מורכבת מחלבון שנקרא גלובין (Globin )וממולקולה שבמרכזה אטום ברזל הנקראת ֶהם (Heme) המבנה של מולקולת ההמוגלובין מאפשר את קישורה ההפיך של מולקולת החמצן אל מולקולת הברזל. -</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הקשרים בין החמצן להמוגלובין הם רופפים במטרה לאפשר ניתוק מהיר ויעיל של החמצן מכדוריות הדם ומעבר החמצן לתאים. </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הקשר הנ"ל מעניק לדם את צבעו האדום.</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דציליטר = גרם ל- 100 CC</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8003d28511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8003d28511_0_6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הקשרים בין החמצן להמוגלובין הם רופפים במטרה לאפשר ניתוק מהיר ויעיל של החמצן מכדוריות הדם ומעבר החמצן לתאים. </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הקשר הנ"ל מעניק לדם את צבעו האדום.</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003d28511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8003d28511_0_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יוטיוב מטטח</a:t>
            </a:r>
            <a:endParaRPr sz="1100">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48b77ab5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848b77ab5b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קישור לפי ריכוז החמצן בסביבה , כלומר, באזור הריאות, שם ריכוז החמצן גבוה, נקשר החמצן כמעט ל- 100% ממולקולת ההמוגלובין</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אפקט בוהר - המפחית את הנטייה של ההמוגלובין לקשור אליו מולקולות חמצן, כתגובה לעלייה בלחץ החלקי של הפחמן הדו-חמצני בדם (שינוי PH).</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48b77ab5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848b77ab5b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a:t>
            </a:r>
            <a:r>
              <a:rPr lang="iw-IL" sz="1100" u="sng">
                <a:solidFill>
                  <a:schemeClr val="hlink"/>
                </a:solidFill>
                <a:latin typeface="Arial"/>
                <a:ea typeface="Arial"/>
                <a:cs typeface="Arial"/>
                <a:sym typeface="Arial"/>
                <a:hlinkClick r:id="rId3"/>
              </a:rPr>
              <a:t>https://www.sciencephoto.com/download/778014</a:t>
            </a:r>
            <a:endParaRPr sz="11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848b77ab5b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848b77ab5b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a:t>
            </a:r>
            <a:r>
              <a:rPr lang="iw-IL"/>
              <a:t>מערכות ותהליכים באדם בבעלי חיים ובצמחים, אורה כהנא, דנה-ודר-וייס</a:t>
            </a:r>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48b77ab5b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g848b77ab5b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 תמונה </a:t>
            </a:r>
            <a:r>
              <a:rPr lang="iw-IL" sz="1100" u="sng">
                <a:solidFill>
                  <a:schemeClr val="hlink"/>
                </a:solidFill>
                <a:latin typeface="Arial"/>
                <a:ea typeface="Arial"/>
                <a:cs typeface="Arial"/>
                <a:sym typeface="Arial"/>
                <a:hlinkClick r:id="rId3"/>
              </a:rPr>
              <a:t>https://ib.bioninja.com.au/options/option-d-human-physiology/d3-functions-of-the-liver/erythrocyte-recycling.html</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לתאי הדם האדומים מחזור חיים של כ-120 יום. אחרי תקופה זו הם מתפרקים רובם בכבד וחלקם בטחול ֶלהם ולגלובין. ֶההם )Heme )מתפרק והברזל משתחרר ממנו - חלקו נקשרלחלבון הטרנספרין בדם ומגיע עמו למח העצם האדום ומשמש ליצירת מולקולות המוגלובין חדשות. שאר הברזל נקשר למולקולות פריטין בתאי הכבד ומשמש כמאגר הברזל בגוף. ֶ שארית מולקולות ההם - ללא הברזל - הופכות לבילירובין, הפיגמנט המקנה לצואה ולשתן את צבעם האופיני. חלקו מופרש דרך המרה למערכת העיכול וחלקו מופרש דרך השתן. הגלובין, שהוא פולי-פפטיד, מתפרק לחומצות אמיניות, המשמשות ליצירת חלבונים חדשים.</a:t>
            </a:r>
            <a:endParaRPr sz="1100">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72ed11ccdd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72ed11ccdd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848b77ab5b_1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848b77ab5b_1_7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848b77ab5b_1_731:notes"/>
          <p:cNvSpPr txBox="1">
            <a:spLocks noGrp="1"/>
          </p:cNvSpPr>
          <p:nvPr>
            <p:ph type="sldNum" idx="12"/>
          </p:nvPr>
        </p:nvSpPr>
        <p:spPr>
          <a:xfrm>
            <a:off x="1588" y="8685213"/>
            <a:ext cx="2971800" cy="457200"/>
          </a:xfrm>
          <a:prstGeom prst="rect">
            <a:avLst/>
          </a:prstGeom>
        </p:spPr>
        <p:txBody>
          <a:bodyPr spcFirstLastPara="1" wrap="square" lIns="91425" tIns="45700" rIns="91425" bIns="45700" anchor="b" anchorCtr="0">
            <a:noAutofit/>
          </a:bodyPr>
          <a:lstStyle/>
          <a:p>
            <a:pPr marL="0" lvl="0" indent="0" algn="l" rtl="1">
              <a:spcBef>
                <a:spcPts val="0"/>
              </a:spcBef>
              <a:spcAft>
                <a:spcPts val="0"/>
              </a:spcAft>
              <a:buClr>
                <a:srgbClr val="000000"/>
              </a:buClr>
              <a:buFont typeface="Arial"/>
              <a:buNone/>
            </a:pPr>
            <a:fld id="{00000000-1234-1234-1234-123412341234}" type="slidenum">
              <a:rPr lang="iw-IL"/>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8003d2851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8003d2851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48b77ab5b_1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848b77ab5b_1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48b77ab5b_1_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848b77ab5b_1_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48b77ab5b_1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848b77ab5b_1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dirty="0"/>
              <a:t>מקור התמונה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48b77ab5b_1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848b77ab5b_1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endParaRPr/>
          </a:p>
          <a:p>
            <a:pPr marL="0" lvl="0" indent="0" algn="l" rtl="0">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ffe88059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7ffe880597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745526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48b77ab5b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848b77ab5b_1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endParaRPr/>
          </a:p>
          <a:p>
            <a:pPr marL="0" lvl="0" indent="0" algn="l" rtl="0">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48b77ab5b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848b77ab5b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r>
              <a:rPr lang="iw-IL" sz="1100" u="sng">
                <a:solidFill>
                  <a:schemeClr val="hlink"/>
                </a:solidFill>
                <a:latin typeface="Arial"/>
                <a:ea typeface="Arial"/>
                <a:cs typeface="Arial"/>
                <a:sym typeface="Arial"/>
                <a:hlinkClick r:id="rId3"/>
              </a:rPr>
              <a:t>http://www.arcothova.com/wp-content/uploads/2019/10/preoperative-Anemia-in-Cardiac-Operation-Does-Hemoglobin-Tell-the-Whole-Story_Lasocki.pdf</a:t>
            </a:r>
            <a:endParaRPr/>
          </a:p>
          <a:p>
            <a:pPr marL="0" lvl="0" indent="0" algn="l" rtl="0">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848b77ab5b_1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848b77ab5b_1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dirty="0"/>
              <a:t>מקור התמונה </a:t>
            </a:r>
            <a:r>
              <a:rPr lang="en-US" sz="1100" dirty="0">
                <a:hlinkClick r:id="rId3"/>
              </a:rPr>
              <a:t>http://clinical-laboratory.blogspot.com/2015/04/red-blood-cell-morphology-abnormalities.html?spref=pi</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848b77ab5b_1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848b77ab5b_1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a:t>
            </a:r>
            <a:r>
              <a:rPr lang="iw-IL" sz="1100" u="sng">
                <a:solidFill>
                  <a:schemeClr val="hlink"/>
                </a:solidFill>
                <a:latin typeface="Arial"/>
                <a:ea typeface="Arial"/>
                <a:cs typeface="Arial"/>
                <a:sym typeface="Arial"/>
                <a:hlinkClick r:id="rId3"/>
              </a:rPr>
              <a:t>http://www.arcothova.com/wp-content/uploads/2019/10/preoperative-Anemia-in-Cardiac-Operation-Does-Hemoglobin-Tell-the-Whole-Story_Lasocki.pdf</a:t>
            </a:r>
            <a:endParaRPr/>
          </a:p>
          <a:p>
            <a:pPr marL="0" lvl="0" indent="0" algn="l" rtl="0">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d</a:t>
            </a:r>
            <a:endParaRPr/>
          </a:p>
        </p:txBody>
      </p:sp>
    </p:spTree>
    <p:extLst>
      <p:ext uri="{BB962C8B-B14F-4D97-AF65-F5344CB8AC3E}">
        <p14:creationId xmlns:p14="http://schemas.microsoft.com/office/powerpoint/2010/main" val="543799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48b77ab5b_1_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848b77ab5b_1_7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dirty="0"/>
              <a:t>מקור התמונה </a:t>
            </a:r>
            <a:endParaRPr dirty="0"/>
          </a:p>
          <a:p>
            <a:pPr marL="0" lvl="0" indent="0" algn="r" rtl="1">
              <a:spcBef>
                <a:spcPts val="0"/>
              </a:spcBef>
              <a:spcAft>
                <a:spcPts val="0"/>
              </a:spcAft>
              <a:buClr>
                <a:schemeClr val="dk1"/>
              </a:buClr>
              <a:buSzPts val="1200"/>
              <a:buFont typeface="Calibri"/>
              <a:buNone/>
            </a:pPr>
            <a:endParaRPr dirty="0"/>
          </a:p>
          <a:p>
            <a:pPr marL="0" lvl="0" indent="0" algn="r" rtl="1">
              <a:spcBef>
                <a:spcPts val="0"/>
              </a:spcBef>
              <a:spcAft>
                <a:spcPts val="0"/>
              </a:spcAft>
              <a:buClr>
                <a:schemeClr val="dk1"/>
              </a:buClr>
              <a:buSzPts val="1200"/>
              <a:buFont typeface="Calibri"/>
              <a:buNone/>
            </a:pPr>
            <a:r>
              <a:rPr lang="iw-IL" sz="1000" dirty="0">
                <a:solidFill>
                  <a:srgbClr val="202020"/>
                </a:solidFill>
                <a:highlight>
                  <a:srgbClr val="FFFFFF"/>
                </a:highlight>
                <a:latin typeface="Arial"/>
                <a:ea typeface="Arial"/>
                <a:cs typeface="Arial"/>
                <a:sym typeface="Arial"/>
              </a:rPr>
              <a:t>dמִשְׁטַח דָּם הֶקֵּפִי הוא בדיקת דם שבה נמרחת טיפת דם על גבי זכוכית נושא של מיקרוסקופ לצורך בחינה מיקרוסקופית של תאי הדם. בדיקה זו מסוגלת לזהות ולאפיין מחלות של מערכת הדם, וכן זיהומים טפיליים בדם, כגון מלריה ופילאריאזיס.</a:t>
            </a:r>
            <a:endParaRPr dirty="0"/>
          </a:p>
        </p:txBody>
      </p:sp>
    </p:spTree>
    <p:extLst>
      <p:ext uri="{BB962C8B-B14F-4D97-AF65-F5344CB8AC3E}">
        <p14:creationId xmlns:p14="http://schemas.microsoft.com/office/powerpoint/2010/main" val="200622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848b77ab5b_1_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848b77ab5b_1_7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dirty="0"/>
              <a:t>מקור התמונה </a:t>
            </a:r>
            <a:endParaRPr dirty="0"/>
          </a:p>
          <a:p>
            <a:pPr marL="0" lvl="0" indent="0" algn="r" rtl="1">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546604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848b77ab5b_1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848b77ab5b_1_8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dirty="0"/>
              <a:t>מקור תמונה </a:t>
            </a:r>
            <a:r>
              <a:rPr lang="iw-IL" sz="1100" u="sng" dirty="0">
                <a:solidFill>
                  <a:schemeClr val="hlink"/>
                </a:solidFill>
                <a:latin typeface="Arial"/>
                <a:ea typeface="Arial"/>
                <a:cs typeface="Arial"/>
                <a:sym typeface="Arial"/>
                <a:hlinkClick r:id="rId3"/>
              </a:rPr>
              <a:t>https://he.wikipedia.org/wiki/%D7%90%D7%A0%D7%9E%D7%99%D7%94</a:t>
            </a:r>
            <a:endParaRPr lang="he-IL" sz="1100" u="sng" dirty="0">
              <a:solidFill>
                <a:schemeClr val="hlink"/>
              </a:solidFill>
              <a:latin typeface="Arial"/>
              <a:ea typeface="Arial"/>
              <a:cs typeface="Arial"/>
              <a:sym typeface="Arial"/>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1200" dirty="0" err="1">
                <a:solidFill>
                  <a:schemeClr val="dk1"/>
                </a:solidFill>
                <a:latin typeface="Varela Round"/>
                <a:ea typeface="Varela Round"/>
                <a:cs typeface="Varela Round"/>
              </a:rPr>
              <a:t>קוילוניכיה</a:t>
            </a:r>
            <a:r>
              <a:rPr lang="he-IL" sz="1200" dirty="0">
                <a:solidFill>
                  <a:schemeClr val="dk1"/>
                </a:solidFill>
                <a:latin typeface="Varela Round"/>
                <a:ea typeface="Varela Round"/>
                <a:cs typeface="Varela Round"/>
              </a:rPr>
              <a:t> </a:t>
            </a:r>
            <a:r>
              <a:rPr lang="en-US" sz="1200" b="0" i="0" u="none" strike="noStrike" cap="none" dirty="0" err="1">
                <a:solidFill>
                  <a:schemeClr val="dk1"/>
                </a:solidFill>
                <a:effectLst/>
                <a:latin typeface="Calibri"/>
                <a:ea typeface="Calibri"/>
                <a:cs typeface="Calibri"/>
                <a:sym typeface="Calibri"/>
              </a:rPr>
              <a:t>Koilonychia</a:t>
            </a:r>
            <a:endParaRPr lang="en-US" sz="1200" b="0" i="0" u="none" strike="noStrike" cap="none" dirty="0">
              <a:solidFill>
                <a:schemeClr val="dk1"/>
              </a:solidFill>
              <a:effectLst/>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sz="1200" b="0" i="0" u="none" strike="noStrike" cap="none" dirty="0">
                <a:solidFill>
                  <a:schemeClr val="dk1"/>
                </a:solidFill>
                <a:effectLst/>
                <a:latin typeface="Calibri"/>
                <a:ea typeface="Calibri"/>
                <a:cs typeface="Calibri"/>
                <a:sym typeface="Calibri"/>
                <a:hlinkClick r:id="rId4" tooltip="סדקת השפתיים (הדף אינו קיים)"/>
              </a:rPr>
              <a:t>סדקת השפתיים</a:t>
            </a:r>
            <a:r>
              <a:rPr lang="he-IL" sz="1200" b="0" i="0" u="none" strike="noStrike" cap="none" dirty="0">
                <a:solidFill>
                  <a:schemeClr val="dk1"/>
                </a:solidFill>
                <a:effectLst/>
                <a:latin typeface="Calibri"/>
                <a:ea typeface="Calibri"/>
                <a:cs typeface="Calibri"/>
                <a:sym typeface="Calibri"/>
              </a:rPr>
              <a:t> (</a:t>
            </a:r>
            <a:r>
              <a:rPr lang="he-IL" sz="1200" b="0" i="0" u="none" strike="noStrike" cap="none" dirty="0" err="1">
                <a:solidFill>
                  <a:schemeClr val="dk1"/>
                </a:solidFill>
                <a:effectLst/>
                <a:latin typeface="Calibri"/>
                <a:ea typeface="Calibri"/>
                <a:cs typeface="Calibri"/>
                <a:sym typeface="Calibri"/>
              </a:rPr>
              <a:t>כיילוזיס</a:t>
            </a:r>
            <a:r>
              <a:rPr lang="he-IL" sz="1200" b="0" i="0" u="none" strike="noStrike" cap="none" dirty="0">
                <a:solidFill>
                  <a:schemeClr val="dk1"/>
                </a:solidFill>
                <a:effectLst/>
                <a:latin typeface="Calibri"/>
                <a:ea typeface="Calibri"/>
                <a:cs typeface="Calibri"/>
                <a:sym typeface="Calibri"/>
              </a:rPr>
              <a:t>)</a:t>
            </a:r>
            <a:endParaRPr lang="en-US" sz="1200" dirty="0">
              <a:solidFill>
                <a:schemeClr val="dk1"/>
              </a:solidFill>
              <a:latin typeface="Varela Round"/>
              <a:ea typeface="Varela Round"/>
              <a:cs typeface="Varela Round"/>
            </a:endParaRPr>
          </a:p>
          <a:p>
            <a:pPr marL="0" lvl="0" indent="0" algn="r" rtl="1">
              <a:spcBef>
                <a:spcPts val="0"/>
              </a:spcBef>
              <a:spcAft>
                <a:spcPts val="0"/>
              </a:spcAft>
              <a:buClr>
                <a:schemeClr val="dk1"/>
              </a:buClr>
              <a:buSzPts val="1200"/>
              <a:buFont typeface="Calibri"/>
              <a:buNone/>
            </a:pPr>
            <a:r>
              <a:rPr lang="en-US" dirty="0">
                <a:hlinkClick r:id="rId5"/>
              </a:rPr>
              <a:t>https://tiphero.com/7-simple-medical-tests</a:t>
            </a:r>
            <a:r>
              <a:rPr lang="en-US" dirty="0"/>
              <a:t> </a:t>
            </a:r>
            <a:r>
              <a:rPr lang="he-IL" dirty="0"/>
              <a:t>עיניים</a:t>
            </a:r>
          </a:p>
          <a:p>
            <a:pPr marL="0" lvl="0" indent="0" algn="r" rtl="1">
              <a:spcBef>
                <a:spcPts val="0"/>
              </a:spcBef>
              <a:spcAft>
                <a:spcPts val="0"/>
              </a:spcAft>
              <a:buClr>
                <a:schemeClr val="dk1"/>
              </a:buClr>
              <a:buSzPts val="1200"/>
              <a:buFont typeface="Calibri"/>
              <a:buNone/>
            </a:pPr>
            <a:r>
              <a:rPr lang="en-US" dirty="0">
                <a:hlinkClick r:id="rId6"/>
              </a:rPr>
              <a:t>https://www.researchgate.net/publication/315382999_Computer_Aided_Detection_of_Anemia-like_Pallor/figures?lo=1</a:t>
            </a:r>
            <a:endParaRPr dirty="0"/>
          </a:p>
        </p:txBody>
      </p:sp>
    </p:spTree>
    <p:extLst>
      <p:ext uri="{BB962C8B-B14F-4D97-AF65-F5344CB8AC3E}">
        <p14:creationId xmlns:p14="http://schemas.microsoft.com/office/powerpoint/2010/main" val="2790932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8003d2851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8003d2851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https://commons.wikimedia.org/wiki/File:Symptoms_of_anemia.png</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848b77ab5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848b77ab5b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ספירת דם Complete Blood Count) CBC) הינה אחת מבדיקות הדם הנפוצות שמהוה כלי חיוני באבחון מחלות ותפקוד כללי. הבדיקה מבוצעת במעבדה באופן ממוחשב ומעניקה מידע כמותי ואיכותי על מצבים של  ירידה בתאי דם אדומים (אנמיה), זיהומים והפרעות שונות.</a:t>
            </a: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דגימת הדם נלקחת ברוב המקרים מהוריד ובמקרים מסוימים מכרית האצבע. אין כל צורך בהכנה מיוחדת לבדיקה ותוצאותיה מתקבלות תוך זמן קצר. להלן מדריך מקוצר להבנת תוצאות הבדיקה.</a:t>
            </a:r>
            <a:endParaRPr sz="1100">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848b77ab5b_1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g848b77ab5b_1_7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מקור</a:t>
            </a:r>
            <a:endParaRPr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https://www.flickr.com/photos/euthman/5221106579/in/photostream/</a:t>
            </a:r>
            <a:endParaRPr sz="11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ffe8805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7ffe880597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48b77ab5b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848b77ab5b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sz="1100" dirty="0">
                <a:latin typeface="Arial"/>
                <a:ea typeface="Arial"/>
                <a:cs typeface="Arial"/>
                <a:sym typeface="Arial"/>
              </a:rPr>
              <a:t>Red Cell Distribution Width </a:t>
            </a:r>
            <a:endParaRPr lang="he-IL" sz="1100" dirty="0">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en-US" sz="1200" b="0" i="0" u="none" strike="noStrike" cap="none" dirty="0">
                <a:solidFill>
                  <a:schemeClr val="dk1"/>
                </a:solidFill>
                <a:effectLst/>
                <a:latin typeface="Calibri"/>
                <a:ea typeface="Calibri"/>
                <a:cs typeface="Calibri"/>
                <a:sym typeface="Calibri"/>
              </a:rPr>
              <a:t>total iron binding capacity</a:t>
            </a:r>
            <a:endParaRPr sz="1100" dirty="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848b77ab5b_1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848b77ab5b_1_7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a:t>
            </a:r>
            <a:endParaRPr sz="1000">
              <a:solidFill>
                <a:srgbClr val="202020"/>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http://4.bp.blogspot.com/-5Y7yMKZtT_c/UyJ1dS1DhgI/AAAAAAAAASE/ENaKqRZUWRw/s1600/MCV.jpg</a:t>
            </a:r>
            <a:endParaRPr sz="1000">
              <a:solidFill>
                <a:srgbClr val="202020"/>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latin typeface="Arial"/>
                <a:ea typeface="Arial"/>
                <a:cs typeface="Arial"/>
                <a:sym typeface="Arial"/>
              </a:rPr>
              <a:t>RCD מדד סטטיסטי לבחינת טווח השונות בגודל כדוריות הדם האדומות. מדד זה מסייע לנו לנתח ביתר דיוק את ה- MCV, שעלול להיות מטעה עקב שונות גדולה בין גודל הכדוריות. כאשר אוכלוסיית התאים הומוגנטית מדד השונות יהיה נמוך. אם אוכלוסית התאים הטרוגנית המדד יהיה גבוה שמחייב התיחסות ביתר זהירות לערכי ה- MCV.</a:t>
            </a:r>
            <a:endParaRPr sz="1100">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נפח הכדורית מרמז לנו על סוג האנמיה:</a:t>
            </a: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אנמיה מיקרוציטית (נפח כדורית הדם הוא קטן): מופיעה לרוב בגלל חוסר בברזל, אך לעיתים גם בגלל מחלות כליה שונות, בעיות גנטיות או לאחר דימום רב.</a:t>
            </a: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אנמיה נורמוציטית (נפח כדורית הדם הוא רגיל): במקרה הזה כדוריות הדם תקינות, אך קצב הייצור שלהן נמוך. המצב הזה יכול לקרות לאחר שימוש בתרופות מסוימות, או לאחר חשיפה לחומרים כימיים, או כתוצאה ממחלה אוטואימונית, מחלה כרונית או מחלה של מוח־העצם.</a:t>
            </a: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000">
                <a:solidFill>
                  <a:srgbClr val="202020"/>
                </a:solidFill>
                <a:highlight>
                  <a:srgbClr val="FFFFFF"/>
                </a:highlight>
                <a:latin typeface="Arial"/>
                <a:ea typeface="Arial"/>
                <a:cs typeface="Arial"/>
                <a:sym typeface="Arial"/>
              </a:rPr>
              <a:t>אנמיה מקרוציטית (נפח כדורית הדם הוא גדול): מופיעה לרוב בגלל חוסר בוויטמין 12B, או חוסר בחומצה פולית, או עקב בעיה בבלוטת התריס.</a:t>
            </a:r>
            <a:endParaRPr sz="1000">
              <a:solidFill>
                <a:srgbClr val="202020"/>
              </a:solidFill>
              <a:highlight>
                <a:srgbClr val="FFFFFF"/>
              </a:highlight>
              <a:latin typeface="Arial"/>
              <a:ea typeface="Arial"/>
              <a:cs typeface="Arial"/>
              <a:sym typeface="Arial"/>
            </a:endParaRPr>
          </a:p>
          <a:p>
            <a:pPr marL="0" lvl="0" indent="0" algn="r" rtl="1">
              <a:spcBef>
                <a:spcPts val="0"/>
              </a:spcBef>
              <a:spcAft>
                <a:spcPts val="0"/>
              </a:spcAft>
              <a:buClr>
                <a:schemeClr val="dk1"/>
              </a:buClr>
              <a:buSzPts val="1200"/>
              <a:buFont typeface="Calibri"/>
              <a:buNone/>
            </a:pPr>
            <a:endParaRPr sz="1000">
              <a:solidFill>
                <a:srgbClr val="202020"/>
              </a:solidFill>
              <a:highlight>
                <a:srgbClr val="FFFFFF"/>
              </a:highlight>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48b77ab5b_1_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848b77ab5b_1_8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a:t>
            </a:r>
            <a:endParaRPr sz="1000">
              <a:solidFill>
                <a:srgbClr val="202020"/>
              </a:solidFill>
              <a:highlight>
                <a:srgbClr val="FFFFFF"/>
              </a:highlight>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1100">
                <a:solidFill>
                  <a:srgbClr val="202020"/>
                </a:solidFill>
                <a:latin typeface="Arial"/>
                <a:ea typeface="Arial"/>
                <a:cs typeface="Arial"/>
                <a:sym typeface="Arial"/>
              </a:rPr>
              <a:t>משטח_דם</a:t>
            </a:r>
            <a:endParaRPr sz="1100">
              <a:solidFill>
                <a:srgbClr val="202020"/>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3"/>
              </a:rPr>
              <a:t>https://he.wikipedia.org/wiki/%D7%9E%D7%A9%D7%98%D7%97_%D7%93%D7%9D</a:t>
            </a:r>
            <a:endParaRPr sz="1100">
              <a:solidFill>
                <a:srgbClr val="202020"/>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endParaRPr sz="1100">
              <a:solidFill>
                <a:srgbClr val="202020"/>
              </a:solidFill>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solidFill>
                  <a:srgbClr val="202020"/>
                </a:solidFill>
                <a:latin typeface="Arial"/>
                <a:ea typeface="Arial"/>
                <a:cs typeface="Arial"/>
                <a:sym typeface="Arial"/>
              </a:rPr>
              <a:t>ניקור מותני </a:t>
            </a:r>
            <a:endParaRPr sz="1100">
              <a:solidFill>
                <a:srgbClr val="202020"/>
              </a:solidFill>
              <a:latin typeface="Arial"/>
              <a:ea typeface="Arial"/>
              <a:cs typeface="Arial"/>
              <a:sym typeface="Arial"/>
            </a:endParaRPr>
          </a:p>
          <a:p>
            <a:pPr marL="0" lvl="0" indent="0" algn="l" rtl="0">
              <a:spcBef>
                <a:spcPts val="0"/>
              </a:spcBef>
              <a:spcAft>
                <a:spcPts val="0"/>
              </a:spcAft>
              <a:buClr>
                <a:schemeClr val="dk1"/>
              </a:buClr>
              <a:buSzPts val="1200"/>
              <a:buFont typeface="Calibri"/>
              <a:buNone/>
            </a:pPr>
            <a:r>
              <a:rPr lang="iw-IL" sz="1100" u="sng">
                <a:solidFill>
                  <a:schemeClr val="hlink"/>
                </a:solidFill>
                <a:latin typeface="Arial"/>
                <a:ea typeface="Arial"/>
                <a:cs typeface="Arial"/>
                <a:sym typeface="Arial"/>
                <a:hlinkClick r:id="rId4"/>
              </a:rPr>
              <a:t>https://he.wikipedia.org/wiki/%D7%A0%D7%99%D7%A7%D7%95%D7%A8_%D7%9E%D7%95%D7%AA%D7%A0%D7%99</a:t>
            </a:r>
            <a:endParaRPr sz="1100">
              <a:solidFill>
                <a:srgbClr val="202020"/>
              </a:solidFill>
              <a:latin typeface="Arial"/>
              <a:ea typeface="Arial"/>
              <a:cs typeface="Arial"/>
              <a:sym typeface="Arial"/>
            </a:endParaRPr>
          </a:p>
          <a:p>
            <a:pPr marL="0" lvl="0" indent="0" algn="r" rtl="1">
              <a:spcBef>
                <a:spcPts val="0"/>
              </a:spcBef>
              <a:spcAft>
                <a:spcPts val="0"/>
              </a:spcAft>
              <a:buClr>
                <a:schemeClr val="dk1"/>
              </a:buClr>
              <a:buSzPts val="1200"/>
              <a:buFont typeface="Calibri"/>
              <a:buNone/>
            </a:pPr>
            <a:r>
              <a:rPr lang="iw-IL" sz="1100">
                <a:solidFill>
                  <a:srgbClr val="202020"/>
                </a:solidFill>
                <a:latin typeface="Arial"/>
                <a:ea typeface="Arial"/>
                <a:cs typeface="Arial"/>
                <a:sym typeface="Arial"/>
              </a:rPr>
              <a:t>לקחת דגימה ממח העצם לבדיקות שונות.הבדיקה מבוצעת על-מנת לאבחן מחלות דם ועל-מנת לעקוב אחר מצב החולה במהלך הטיפול במחלות אלה או לאחריו.</a:t>
            </a:r>
            <a:endParaRPr sz="1100">
              <a:solidFill>
                <a:srgbClr val="20202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ffe88059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7ffe880597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he-IL" dirty="0" err="1"/>
              <a:t>פנוציתופניה</a:t>
            </a:r>
            <a:r>
              <a:rPr lang="he-IL" baseline="0" dirty="0"/>
              <a:t> </a:t>
            </a:r>
            <a:r>
              <a:rPr lang="he-IL" baseline="0" dirty="0" err="1"/>
              <a:t>חרידה</a:t>
            </a:r>
            <a:r>
              <a:rPr lang="he-IL" baseline="0" dirty="0"/>
              <a:t> ככלית של תאים</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877204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2361396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ffe88059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7ffe88059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913127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848b77ab5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848b77ab5b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endParaRPr sz="1100">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תמונה </a:t>
            </a:r>
            <a:r>
              <a:rPr lang="iw-IL" sz="1100" u="sng">
                <a:solidFill>
                  <a:schemeClr val="hlink"/>
                </a:solidFill>
                <a:latin typeface="Arial"/>
                <a:ea typeface="Arial"/>
                <a:cs typeface="Arial"/>
                <a:sym typeface="Arial"/>
                <a:hlinkClick r:id="rId3"/>
              </a:rPr>
              <a:t>https://commons.wikimedia.org/wiki/File:Red_White_Blood_cells.jpg</a:t>
            </a:r>
            <a:endParaRPr/>
          </a:p>
          <a:p>
            <a:pPr marL="0" lvl="0" indent="0" algn="l" rtl="0">
              <a:spcBef>
                <a:spcPts val="0"/>
              </a:spcBef>
              <a:spcAft>
                <a:spcPts val="0"/>
              </a:spcAft>
              <a:buClr>
                <a:schemeClr val="dk1"/>
              </a:buClr>
              <a:buSzPts val="1200"/>
              <a:buFont typeface="Calibri"/>
              <a:buNone/>
            </a:pPr>
            <a:r>
              <a:rPr lang="iw-IL" b="1"/>
              <a:t>Electron Microscopy Facility at The National Cancer Institute at Frederick (NCI-Frederick) / Public domain</a:t>
            </a:r>
            <a:endParaRPr b="1"/>
          </a:p>
          <a:p>
            <a:pPr marL="0" lvl="0" indent="0" algn="l" rtl="0">
              <a:spcBef>
                <a:spcPts val="0"/>
              </a:spcBef>
              <a:spcAft>
                <a:spcPts val="0"/>
              </a:spcAft>
              <a:buClr>
                <a:schemeClr val="dk1"/>
              </a:buClr>
              <a:buSzPts val="1200"/>
              <a:buFont typeface="Calibri"/>
              <a:buNone/>
            </a:pPr>
            <a:endParaRPr b="1"/>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003d2851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8003d28511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מטח </a:t>
            </a:r>
            <a:r>
              <a:rPr lang="iw-IL" u="sng">
                <a:solidFill>
                  <a:schemeClr val="hlink"/>
                </a:solidFill>
                <a:hlinkClick r:id="rId3"/>
              </a:rPr>
              <a:t>https://productplayer.cet.ac.il/Homeostasis</a:t>
            </a:r>
            <a:endParaRPr/>
          </a:p>
          <a:p>
            <a:pPr marL="0" lvl="0" indent="0" algn="r" rtl="1">
              <a:spcBef>
                <a:spcPts val="0"/>
              </a:spcBef>
              <a:spcAft>
                <a:spcPts val="0"/>
              </a:spcAft>
              <a:buClr>
                <a:schemeClr val="dk1"/>
              </a:buClr>
              <a:buSzPts val="1200"/>
              <a:buFont typeface="Calibri"/>
              <a:buNone/>
            </a:pPr>
            <a:r>
              <a:rPr lang="iw-IL"/>
              <a:t>גבר Icons made by &lt;a href="https://www.flaticon.com/authors/freepik" title="Freepik"&gt;Freepik&lt;/a&gt; from &lt;a</a:t>
            </a:r>
            <a:endParaRPr/>
          </a:p>
          <a:p>
            <a:pPr marL="0" lvl="0" indent="0" algn="r" rtl="1">
              <a:spcBef>
                <a:spcPts val="0"/>
              </a:spcBef>
              <a:spcAft>
                <a:spcPts val="0"/>
              </a:spcAft>
              <a:buClr>
                <a:schemeClr val="dk1"/>
              </a:buClr>
              <a:buSzPts val="1200"/>
              <a:buFont typeface="Calibri"/>
              <a:buNone/>
            </a:pPr>
            <a:r>
              <a:rPr lang="iw-IL"/>
              <a:t> href="https://www.flaticon.com/" title="Flaticon"&gt; </a:t>
            </a:r>
            <a:r>
              <a:rPr lang="iw-IL" u="sng">
                <a:solidFill>
                  <a:schemeClr val="hlink"/>
                </a:solidFill>
                <a:hlinkClick r:id="rId4"/>
              </a:rPr>
              <a:t>www.flaticon.com</a:t>
            </a:r>
            <a:r>
              <a:rPr lang="iw-IL"/>
              <a:t>&lt;/a&gt;</a:t>
            </a:r>
            <a:endParaRPr/>
          </a:p>
          <a:p>
            <a:pPr marL="0" lvl="0" indent="0" algn="r" rtl="1">
              <a:spcBef>
                <a:spcPts val="0"/>
              </a:spcBef>
              <a:spcAft>
                <a:spcPts val="0"/>
              </a:spcAft>
              <a:buClr>
                <a:schemeClr val="dk1"/>
              </a:buClr>
              <a:buSzPts val="1200"/>
              <a:buFont typeface="Calibri"/>
              <a:buNone/>
            </a:pPr>
            <a:r>
              <a:rPr lang="iw-IL"/>
              <a:t>אשה </a:t>
            </a:r>
            <a:endParaRPr/>
          </a:p>
          <a:p>
            <a:pPr marL="0" lvl="0" indent="0" algn="l" rtl="0">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אשה </a:t>
            </a:r>
            <a:endParaRPr/>
          </a:p>
          <a:p>
            <a:pPr marL="0" lvl="0" indent="0" algn="r" rtl="1">
              <a:spcBef>
                <a:spcPts val="0"/>
              </a:spcBef>
              <a:spcAft>
                <a:spcPts val="0"/>
              </a:spcAft>
              <a:buClr>
                <a:schemeClr val="dk1"/>
              </a:buClr>
              <a:buSzPts val="1200"/>
              <a:buFont typeface="Calibri"/>
              <a:buNone/>
            </a:pPr>
            <a:r>
              <a:rPr lang="iw-IL"/>
              <a:t>תינוק Icons made by &lt;a href="https://www.flaticon.com/authors/freepik" title="Freepik"&gt;Freepik&lt;/a&gt; from &lt;a href="https://www.flaticon.com/" title="Flaticon"&gt; </a:t>
            </a:r>
            <a:r>
              <a:rPr lang="iw-IL" u="sng">
                <a:solidFill>
                  <a:schemeClr val="hlink"/>
                </a:solidFill>
                <a:hlinkClick r:id="rId4"/>
              </a:rPr>
              <a:t>www.flaticon.com</a:t>
            </a:r>
            <a:r>
              <a:rPr lang="iw-IL"/>
              <a:t>&lt;/a&gt;</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משקל גבר</a:t>
            </a:r>
            <a:endParaRPr/>
          </a:p>
          <a:p>
            <a:pPr marL="0" lvl="0" indent="0" algn="l" rtl="0">
              <a:spcBef>
                <a:spcPts val="0"/>
              </a:spcBef>
              <a:spcAft>
                <a:spcPts val="0"/>
              </a:spcAft>
              <a:buClr>
                <a:schemeClr val="dk1"/>
              </a:buClr>
              <a:buSzPts val="1200"/>
              <a:buFont typeface="Calibri"/>
              <a:buNone/>
            </a:pPr>
            <a:r>
              <a:rPr lang="iw-IL"/>
              <a:t>Icons made by &lt;a href="https://www.flaticon.com/authors/smashicons" title="Smashicons"&gt;Smashicons&lt;/a&gt; from &lt;a href="https://www.flaticon.com/" title="Flaticon"&gt; </a:t>
            </a:r>
            <a:r>
              <a:rPr lang="iw-IL" u="sng">
                <a:solidFill>
                  <a:schemeClr val="hlink"/>
                </a:solidFill>
                <a:hlinkClick r:id="rId4"/>
              </a:rPr>
              <a:t>www.flaticon.com</a:t>
            </a:r>
            <a:r>
              <a:rPr lang="iw-IL"/>
              <a:t>&lt;/a&gt;</a:t>
            </a:r>
            <a:endParaRPr/>
          </a:p>
          <a:p>
            <a:pPr marL="0" lvl="0" indent="0" algn="r" rtl="1">
              <a:spcBef>
                <a:spcPts val="0"/>
              </a:spcBef>
              <a:spcAft>
                <a:spcPts val="0"/>
              </a:spcAft>
              <a:buClr>
                <a:schemeClr val="dk1"/>
              </a:buClr>
              <a:buSzPts val="1200"/>
              <a:buFont typeface="Calibri"/>
              <a:buNone/>
            </a:pPr>
            <a:r>
              <a:rPr lang="iw-IL"/>
              <a:t>משקל</a:t>
            </a:r>
            <a:endParaRPr/>
          </a:p>
          <a:p>
            <a:pPr marL="0" lvl="0" indent="0" algn="l" rtl="0">
              <a:spcBef>
                <a:spcPts val="0"/>
              </a:spcBef>
              <a:spcAft>
                <a:spcPts val="0"/>
              </a:spcAft>
              <a:buClr>
                <a:schemeClr val="dk1"/>
              </a:buClr>
              <a:buSzPts val="1200"/>
              <a:buFont typeface="Calibri"/>
              <a:buNone/>
            </a:pPr>
            <a:r>
              <a:rPr lang="iw-IL"/>
              <a:t>Icons made by &lt;a href="https://www.flaticon.com/authors/freepik" title="Freepik"&gt;Freepik&lt;/a&gt; from &lt;a href="https://www.flaticon.com/" title="Flaticon"&gt; </a:t>
            </a:r>
            <a:r>
              <a:rPr lang="iw-IL" u="sng">
                <a:solidFill>
                  <a:schemeClr val="hlink"/>
                </a:solidFill>
                <a:hlinkClick r:id="rId4"/>
              </a:rPr>
              <a:t>www.flaticon.com</a:t>
            </a:r>
            <a:r>
              <a:rPr lang="iw-IL"/>
              <a:t>&lt;/a&gt;</a:t>
            </a:r>
            <a:endParaRPr/>
          </a:p>
          <a:p>
            <a:pPr marL="0" lvl="0" indent="0" algn="l" rtl="0">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r>
              <a:rPr lang="iw-IL"/>
              <a:t>דם מלא 8% ממשקל הגוף</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003d2851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8003d28511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a:t>
            </a:r>
            <a:r>
              <a:rPr lang="iw-IL" sz="1100" u="sng">
                <a:solidFill>
                  <a:schemeClr val="hlink"/>
                </a:solidFill>
                <a:latin typeface="Arial"/>
                <a:ea typeface="Arial"/>
                <a:cs typeface="Arial"/>
                <a:sym typeface="Arial"/>
                <a:hlinkClick r:id="rId3"/>
              </a:rPr>
              <a:t>https://www.vectorstock.com/royalty-free-vector/centrifugation-of-blood-diagram-vector-23091416</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8003d28511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8003d28511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200"/>
              <a:buFont typeface="Calibri"/>
              <a:buNone/>
            </a:pPr>
            <a:r>
              <a:rPr lang="iw-IL"/>
              <a:t>מקור התמונה מטח </a:t>
            </a:r>
            <a:r>
              <a:rPr lang="iw-IL" u="sng">
                <a:solidFill>
                  <a:schemeClr val="hlink"/>
                </a:solidFill>
                <a:hlinkClick r:id="rId3"/>
              </a:rPr>
              <a:t>https://productplayer.cet.ac.il/Homeostasis</a:t>
            </a:r>
            <a:endParaRPr/>
          </a:p>
          <a:p>
            <a:pPr marL="0" lvl="0" indent="0" algn="r" rtl="1">
              <a:spcBef>
                <a:spcPts val="0"/>
              </a:spcBef>
              <a:spcAft>
                <a:spcPts val="0"/>
              </a:spcAft>
              <a:buClr>
                <a:schemeClr val="dk1"/>
              </a:buClr>
              <a:buSzPts val="1200"/>
              <a:buFont typeface="Calibri"/>
              <a:buNone/>
            </a:pPr>
            <a:endParaRPr/>
          </a:p>
          <a:p>
            <a:pPr marL="0" lvl="0" indent="0" algn="r" rtl="1">
              <a:spcBef>
                <a:spcPts val="0"/>
              </a:spcBef>
              <a:spcAft>
                <a:spcPts val="0"/>
              </a:spcAft>
              <a:buNone/>
            </a:pPr>
            <a:r>
              <a:rPr lang="iw-IL"/>
              <a:t> serum נסיוב - פלסמה שסולקו ממנה גורמי הקרישה.</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ער">
  <p:cSld name="שער">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 y="2693989"/>
            <a:ext cx="12192000" cy="14700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i="0" u="none" strike="noStrike" cap="none">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p:nvPr/>
        </p:nvSpPr>
        <p:spPr>
          <a:xfrm>
            <a:off x="-670069" y="6569428"/>
            <a:ext cx="2623961" cy="45910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8" name="Google Shape;18;p2"/>
          <p:cNvSpPr/>
          <p:nvPr/>
        </p:nvSpPr>
        <p:spPr>
          <a:xfrm>
            <a:off x="-1488810" y="6304086"/>
            <a:ext cx="3246400" cy="192925"/>
          </a:xfrm>
          <a:prstGeom prst="roundRect">
            <a:avLst>
              <a:gd name="adj" fmla="val 49359"/>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9" name="Google Shape;19;p2"/>
          <p:cNvSpPr/>
          <p:nvPr/>
        </p:nvSpPr>
        <p:spPr>
          <a:xfrm>
            <a:off x="9986482" y="-439221"/>
            <a:ext cx="4205647" cy="63186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0" name="Google Shape;20;p2"/>
          <p:cNvSpPr/>
          <p:nvPr/>
        </p:nvSpPr>
        <p:spPr>
          <a:xfrm>
            <a:off x="8259471" y="6565100"/>
            <a:ext cx="4434214" cy="79653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pic>
        <p:nvPicPr>
          <p:cNvPr id="21" name="Google Shape;21;p2"/>
          <p:cNvPicPr preferRelativeResize="0"/>
          <p:nvPr/>
        </p:nvPicPr>
        <p:blipFill rotWithShape="1">
          <a:blip r:embed="rId2">
            <a:alphaModFix/>
          </a:blip>
          <a:srcRect l="33058" r="33511" b="26248"/>
          <a:stretch/>
        </p:blipFill>
        <p:spPr>
          <a:xfrm>
            <a:off x="5445286" y="369916"/>
            <a:ext cx="1301430" cy="15974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ארבע תמונות">
  <p:cSld name="כותרת וארבע תמונות">
    <p:spTree>
      <p:nvGrpSpPr>
        <p:cNvPr id="1" name="Shape 82"/>
        <p:cNvGrpSpPr/>
        <p:nvPr/>
      </p:nvGrpSpPr>
      <p:grpSpPr>
        <a:xfrm>
          <a:off x="0" y="0"/>
          <a:ext cx="0" cy="0"/>
          <a:chOff x="0" y="0"/>
          <a:chExt cx="0" cy="0"/>
        </a:xfrm>
      </p:grpSpPr>
      <p:sp>
        <p:nvSpPr>
          <p:cNvPr id="83" name="Google Shape;83;p11"/>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11"/>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85" name="Google Shape;85;p11"/>
          <p:cNvSpPr/>
          <p:nvPr/>
        </p:nvSpPr>
        <p:spPr>
          <a:xfrm>
            <a:off x="10171544" y="938558"/>
            <a:ext cx="2190882"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86" name="Google Shape;86;p11"/>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87" name="Google Shape;87;p11"/>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88" name="Google Shape;88;p11"/>
          <p:cNvSpPr>
            <a:spLocks noGrp="1"/>
          </p:cNvSpPr>
          <p:nvPr>
            <p:ph type="pic" idx="2"/>
          </p:nvPr>
        </p:nvSpPr>
        <p:spPr>
          <a:xfrm>
            <a:off x="154519" y="1073695"/>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89" name="Google Shape;89;p11"/>
          <p:cNvSpPr>
            <a:spLocks noGrp="1"/>
          </p:cNvSpPr>
          <p:nvPr>
            <p:ph type="pic" idx="3"/>
          </p:nvPr>
        </p:nvSpPr>
        <p:spPr>
          <a:xfrm>
            <a:off x="154519" y="3976095"/>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90" name="Google Shape;90;p11"/>
          <p:cNvSpPr>
            <a:spLocks noGrp="1"/>
          </p:cNvSpPr>
          <p:nvPr>
            <p:ph type="pic" idx="4"/>
          </p:nvPr>
        </p:nvSpPr>
        <p:spPr>
          <a:xfrm>
            <a:off x="4414862" y="1073695"/>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91" name="Google Shape;91;p11"/>
          <p:cNvSpPr>
            <a:spLocks noGrp="1"/>
          </p:cNvSpPr>
          <p:nvPr>
            <p:ph type="pic" idx="5"/>
          </p:nvPr>
        </p:nvSpPr>
        <p:spPr>
          <a:xfrm>
            <a:off x="4414862" y="3976095"/>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1" y="213094"/>
            <a:ext cx="12191999" cy="720000"/>
          </a:xfrm>
          <a:prstGeom prst="rect">
            <a:avLst/>
          </a:prstGeom>
          <a:noFill/>
          <a:ln>
            <a:noFill/>
          </a:ln>
        </p:spPr>
        <p:txBody>
          <a:bodyPr spcFirstLastPara="1" wrap="square" lIns="36000" tIns="0" rIns="36000" bIns="0" anchor="ctr" anchorCtr="0">
            <a:noAutofit/>
          </a:bodyPr>
          <a:lstStyle>
            <a:lvl1pPr lvl="0" algn="ctr" rtl="1">
              <a:spcBef>
                <a:spcPts val="0"/>
              </a:spcBef>
              <a:spcAft>
                <a:spcPts val="0"/>
              </a:spcAft>
              <a:buClr>
                <a:srgbClr val="002060"/>
              </a:buClr>
              <a:buSzPts val="4400"/>
              <a:buFont typeface="Varela Round"/>
              <a:buNone/>
              <a:defRPr sz="4400" b="1">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515274" y="1195757"/>
            <a:ext cx="8031962" cy="4611559"/>
          </a:xfrm>
          <a:prstGeom prst="rect">
            <a:avLst/>
          </a:prstGeom>
          <a:noFill/>
          <a:ln>
            <a:noFill/>
          </a:ln>
        </p:spPr>
        <p:txBody>
          <a:bodyPr spcFirstLastPara="1" wrap="square" lIns="91425" tIns="45700" rIns="91425" bIns="45700" anchor="t" anchorCtr="0">
            <a:noAutofit/>
          </a:bodyPr>
          <a:lstStyle>
            <a:lvl1pPr marL="457200" lvl="0" indent="-381000" algn="r" rtl="1">
              <a:lnSpc>
                <a:spcPct val="15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5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95" name="Google Shape;95;p12"/>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6" name="Google Shape;96;p12"/>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97" name="Google Shape;97;p12"/>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טקסט גדול-X2">
  <p:cSld name="5_טקסט גדול-X2">
    <p:spTree>
      <p:nvGrpSpPr>
        <p:cNvPr id="1" name="Shape 98"/>
        <p:cNvGrpSpPr/>
        <p:nvPr/>
      </p:nvGrpSpPr>
      <p:grpSpPr>
        <a:xfrm>
          <a:off x="0" y="0"/>
          <a:ext cx="0" cy="0"/>
          <a:chOff x="0" y="0"/>
          <a:chExt cx="0" cy="0"/>
        </a:xfrm>
      </p:grpSpPr>
      <p:sp>
        <p:nvSpPr>
          <p:cNvPr id="99" name="Google Shape;99;p13"/>
          <p:cNvSpPr txBox="1">
            <a:spLocks noGrp="1"/>
          </p:cNvSpPr>
          <p:nvPr>
            <p:ph type="ctrTitle"/>
          </p:nvPr>
        </p:nvSpPr>
        <p:spPr>
          <a:xfrm>
            <a:off x="234416" y="1312990"/>
            <a:ext cx="7910518" cy="5224442"/>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Clr>
                <a:srgbClr val="192A72"/>
              </a:buClr>
              <a:buSzPts val="2800"/>
              <a:buFont typeface="Varela Round"/>
              <a:buNone/>
              <a:defRPr sz="2800">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13"/>
          <p:cNvSpPr/>
          <p:nvPr/>
        </p:nvSpPr>
        <p:spPr>
          <a:xfrm>
            <a:off x="-910416" y="6189198"/>
            <a:ext cx="3068595" cy="1189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1" name="Google Shape;101;p13"/>
          <p:cNvSpPr/>
          <p:nvPr/>
        </p:nvSpPr>
        <p:spPr>
          <a:xfrm>
            <a:off x="7706900"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2" name="Google Shape;102;p13"/>
          <p:cNvSpPr/>
          <p:nvPr/>
        </p:nvSpPr>
        <p:spPr>
          <a:xfrm>
            <a:off x="-2155687" y="6347804"/>
            <a:ext cx="5559136" cy="47051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103" name="Google Shape;103;p13"/>
          <p:cNvSpPr txBox="1">
            <a:spLocks noGrp="1"/>
          </p:cNvSpPr>
          <p:nvPr>
            <p:ph type="body" idx="1"/>
          </p:nvPr>
        </p:nvSpPr>
        <p:spPr>
          <a:xfrm>
            <a:off x="0" y="192531"/>
            <a:ext cx="12192000" cy="1009650"/>
          </a:xfrm>
          <a:prstGeom prst="rect">
            <a:avLst/>
          </a:prstGeom>
          <a:noFill/>
          <a:ln>
            <a:noFill/>
          </a:ln>
        </p:spPr>
        <p:txBody>
          <a:bodyPr spcFirstLastPara="1" wrap="square" lIns="91425" tIns="45700" rIns="91425" bIns="45700" anchor="ctr" anchorCtr="0">
            <a:noAutofit/>
          </a:bodyPr>
          <a:lstStyle>
            <a:lvl1pPr marL="457200" lvl="0" indent="-228600" algn="ctr" rtl="1">
              <a:spcBef>
                <a:spcPts val="960"/>
              </a:spcBef>
              <a:spcAft>
                <a:spcPts val="0"/>
              </a:spcAft>
              <a:buClr>
                <a:srgbClr val="192A72"/>
              </a:buClr>
              <a:buSzPts val="4800"/>
              <a:buNone/>
              <a:defRPr sz="4800" b="1">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השיעור שכבה ושם המורה">
  <p:cSld name="השיעור שכבה ושם המורה">
    <p:spTree>
      <p:nvGrpSpPr>
        <p:cNvPr id="1" name="Shape 22"/>
        <p:cNvGrpSpPr/>
        <p:nvPr/>
      </p:nvGrpSpPr>
      <p:grpSpPr>
        <a:xfrm>
          <a:off x="0" y="0"/>
          <a:ext cx="0" cy="0"/>
          <a:chOff x="0" y="0"/>
          <a:chExt cx="0" cy="0"/>
        </a:xfrm>
      </p:grpSpPr>
      <p:sp>
        <p:nvSpPr>
          <p:cNvPr id="23" name="Google Shape;23;p3"/>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24" name="Google Shape;24;p3"/>
          <p:cNvSpPr txBox="1">
            <a:spLocks noGrp="1"/>
          </p:cNvSpPr>
          <p:nvPr>
            <p:ph type="ctrTitle"/>
          </p:nvPr>
        </p:nvSpPr>
        <p:spPr>
          <a:xfrm>
            <a:off x="1" y="164091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p:nvPr/>
        </p:nvSpPr>
        <p:spPr>
          <a:xfrm>
            <a:off x="7329949" y="6155858"/>
            <a:ext cx="5333866" cy="557618"/>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6" name="Google Shape;26;p3"/>
          <p:cNvSpPr/>
          <p:nvPr/>
        </p:nvSpPr>
        <p:spPr>
          <a:xfrm>
            <a:off x="9501144" y="5870968"/>
            <a:ext cx="3049656" cy="205899"/>
          </a:xfrm>
          <a:prstGeom prst="roundRect">
            <a:avLst>
              <a:gd name="adj" fmla="val 50000"/>
            </a:avLst>
          </a:prstGeom>
          <a:solidFill>
            <a:srgbClr val="BDE686"/>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7" name="Google Shape;27;p3"/>
          <p:cNvSpPr/>
          <p:nvPr/>
        </p:nvSpPr>
        <p:spPr>
          <a:xfrm>
            <a:off x="-501113" y="163632"/>
            <a:ext cx="1428110" cy="322428"/>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28" name="Google Shape;28;p3"/>
          <p:cNvSpPr txBox="1">
            <a:spLocks noGrp="1"/>
          </p:cNvSpPr>
          <p:nvPr>
            <p:ph type="subTitle" idx="1"/>
          </p:nvPr>
        </p:nvSpPr>
        <p:spPr>
          <a:xfrm>
            <a:off x="1" y="2895892"/>
            <a:ext cx="12192000" cy="765200"/>
          </a:xfrm>
          <a:prstGeom prst="rect">
            <a:avLst/>
          </a:prstGeom>
          <a:noFill/>
          <a:ln>
            <a:noFill/>
          </a:ln>
        </p:spPr>
        <p:txBody>
          <a:bodyPr spcFirstLastPara="1" wrap="square" lIns="36000" tIns="36000" rIns="36000" bIns="36000" anchor="ctr" anchorCtr="0">
            <a:noAutofit/>
          </a:bodyPr>
          <a:lstStyle>
            <a:lvl1pPr lvl="0" algn="ctr" rtl="1">
              <a:lnSpc>
                <a:spcPct val="100000"/>
              </a:lnSpc>
              <a:spcBef>
                <a:spcPts val="0"/>
              </a:spcBef>
              <a:spcAft>
                <a:spcPts val="0"/>
              </a:spcAft>
              <a:buClr>
                <a:srgbClr val="002060"/>
              </a:buClr>
              <a:buSzPts val="2800"/>
              <a:buNone/>
              <a:defRPr sz="4000" b="1">
                <a:solidFill>
                  <a:srgbClr val="002060"/>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29" name="Google Shape;29;p3"/>
          <p:cNvSpPr txBox="1">
            <a:spLocks noGrp="1"/>
          </p:cNvSpPr>
          <p:nvPr>
            <p:ph type="body" idx="2"/>
          </p:nvPr>
        </p:nvSpPr>
        <p:spPr>
          <a:xfrm>
            <a:off x="0" y="3734824"/>
            <a:ext cx="12191999" cy="720000"/>
          </a:xfrm>
          <a:prstGeom prst="rect">
            <a:avLst/>
          </a:prstGeom>
          <a:noFill/>
          <a:ln>
            <a:noFill/>
          </a:ln>
        </p:spPr>
        <p:txBody>
          <a:bodyPr spcFirstLastPara="1" wrap="square" lIns="91425" tIns="45700" rIns="91425" bIns="45700" anchor="ctr" anchorCtr="0">
            <a:noAutofit/>
          </a:bodyPr>
          <a:lstStyle>
            <a:lvl1pPr marL="457200" lvl="0" indent="-228600" algn="ctr" rtl="1">
              <a:lnSpc>
                <a:spcPct val="100000"/>
              </a:lnSpc>
              <a:spcBef>
                <a:spcPts val="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1pPr>
            <a:lvl2pPr marL="914400" lvl="1" indent="-228600" algn="ctr" rtl="1">
              <a:lnSpc>
                <a:spcPct val="100000"/>
              </a:lnSpc>
              <a:spcBef>
                <a:spcPts val="600"/>
              </a:spcBef>
              <a:spcAft>
                <a:spcPts val="0"/>
              </a:spcAft>
              <a:buClr>
                <a:srgbClr val="002060"/>
              </a:buClr>
              <a:buSzPts val="2800"/>
              <a:buFont typeface="Arial"/>
              <a:buNone/>
              <a:defRPr sz="3200" b="1">
                <a:solidFill>
                  <a:srgbClr val="002060"/>
                </a:solidFill>
                <a:latin typeface="Varela Round"/>
                <a:ea typeface="Varela Round"/>
                <a:cs typeface="Varela Round"/>
                <a:sym typeface="Varela Round"/>
              </a:defRPr>
            </a:lvl2pPr>
            <a:lvl3pPr marL="1371600" lvl="2" indent="-381000" algn="r" rtl="1">
              <a:lnSpc>
                <a:spcPct val="150000"/>
              </a:lnSpc>
              <a:spcBef>
                <a:spcPts val="600"/>
              </a:spcBef>
              <a:spcAft>
                <a:spcPts val="0"/>
              </a:spcAft>
              <a:buClr>
                <a:srgbClr val="002060"/>
              </a:buClr>
              <a:buSzPts val="2400"/>
              <a:buChar char="•"/>
              <a:defRPr>
                <a:solidFill>
                  <a:srgbClr val="002060"/>
                </a:solidFill>
                <a:latin typeface="Varela Round"/>
                <a:ea typeface="Varela Round"/>
                <a:cs typeface="Varela Round"/>
                <a:sym typeface="Varela Round"/>
              </a:defRPr>
            </a:lvl3pPr>
            <a:lvl4pPr marL="1828800" lvl="3"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4pPr>
            <a:lvl5pPr marL="2286000" lvl="4" indent="-355600" algn="r" rtl="1">
              <a:lnSpc>
                <a:spcPct val="150000"/>
              </a:lnSpc>
              <a:spcBef>
                <a:spcPts val="400"/>
              </a:spcBef>
              <a:spcAft>
                <a:spcPts val="0"/>
              </a:spcAft>
              <a:buClr>
                <a:srgbClr val="002060"/>
              </a:buClr>
              <a:buSzPts val="2000"/>
              <a:buChar char="»"/>
              <a:defRPr>
                <a:solidFill>
                  <a:srgbClr val="002060"/>
                </a:solidFill>
                <a:latin typeface="Varela Round"/>
                <a:ea typeface="Varela Round"/>
                <a:cs typeface="Varela Round"/>
                <a:sym typeface="Varela Round"/>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30" name="Google Shape;30;p3"/>
          <p:cNvSpPr/>
          <p:nvPr/>
        </p:nvSpPr>
        <p:spPr>
          <a:xfrm>
            <a:off x="10059465" y="87232"/>
            <a:ext cx="2768857" cy="451249"/>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כותרות ותוכן">
  <p:cSld name="2 כותרות ותוכן">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lvl1pPr marR="0" lvl="0" algn="ctr" rtl="1">
              <a:lnSpc>
                <a:spcPct val="100000"/>
              </a:lnSpc>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body" idx="1"/>
          </p:nvPr>
        </p:nvSpPr>
        <p:spPr>
          <a:xfrm>
            <a:off x="515275" y="1185681"/>
            <a:ext cx="8306992" cy="540000"/>
          </a:xfrm>
          <a:prstGeom prst="rect">
            <a:avLst/>
          </a:prstGeom>
          <a:noFill/>
          <a:ln>
            <a:noFill/>
          </a:ln>
        </p:spPr>
        <p:txBody>
          <a:bodyPr spcFirstLastPara="1" wrap="square" lIns="91425" tIns="45700" rIns="91425" bIns="45700" anchor="ctr" anchorCtr="0">
            <a:noAutofit/>
          </a:bodyPr>
          <a:lstStyle>
            <a:lvl1pPr marL="457200" lvl="0" indent="-228600" algn="r" rtl="1">
              <a:spcBef>
                <a:spcPts val="560"/>
              </a:spcBef>
              <a:spcAft>
                <a:spcPts val="0"/>
              </a:spcAft>
              <a:buClr>
                <a:srgbClr val="12B4BC"/>
              </a:buClr>
              <a:buSzPts val="2800"/>
              <a:buNone/>
              <a:defRPr sz="2800" b="1">
                <a:solidFill>
                  <a:srgbClr val="12B4BC"/>
                </a:solidFill>
                <a:latin typeface="Varela Round"/>
                <a:ea typeface="Varela Round"/>
                <a:cs typeface="Varela Round"/>
                <a:sym typeface="Varela Round"/>
              </a:defRPr>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4" name="Google Shape;34;p4"/>
          <p:cNvSpPr txBox="1">
            <a:spLocks noGrp="1"/>
          </p:cNvSpPr>
          <p:nvPr>
            <p:ph type="body" idx="2"/>
          </p:nvPr>
        </p:nvSpPr>
        <p:spPr>
          <a:xfrm>
            <a:off x="515273" y="1725682"/>
            <a:ext cx="8031963" cy="4152517"/>
          </a:xfrm>
          <a:prstGeom prst="rect">
            <a:avLst/>
          </a:prstGeom>
          <a:noFill/>
          <a:ln>
            <a:noFill/>
          </a:ln>
        </p:spPr>
        <p:txBody>
          <a:bodyPr spcFirstLastPara="1" wrap="square" lIns="91425" tIns="45700" rIns="91425" bIns="45700" anchor="t" anchorCtr="0">
            <a:noAutofit/>
          </a:bodyPr>
          <a:lstStyle>
            <a:lvl1pPr marL="457200" lvl="0" indent="-381000" algn="r" rtl="1">
              <a:lnSpc>
                <a:spcPct val="100000"/>
              </a:lnSpc>
              <a:spcBef>
                <a:spcPts val="0"/>
              </a:spcBef>
              <a:spcAft>
                <a:spcPts val="0"/>
              </a:spcAft>
              <a:buClr>
                <a:srgbClr val="002060"/>
              </a:buClr>
              <a:buSzPts val="2400"/>
              <a:buChar char="•"/>
              <a:defRPr sz="2400">
                <a:solidFill>
                  <a:srgbClr val="002060"/>
                </a:solidFill>
                <a:latin typeface="Varela Round"/>
                <a:ea typeface="Varela Round"/>
                <a:cs typeface="Varela Round"/>
                <a:sym typeface="Varela Round"/>
              </a:defRPr>
            </a:lvl1pPr>
            <a:lvl2pPr marL="914400" lvl="1" indent="-381000" algn="r" rtl="1">
              <a:lnSpc>
                <a:spcPct val="100000"/>
              </a:lnSpc>
              <a:spcBef>
                <a:spcPts val="600"/>
              </a:spcBef>
              <a:spcAft>
                <a:spcPts val="0"/>
              </a:spcAft>
              <a:buClr>
                <a:srgbClr val="002060"/>
              </a:buClr>
              <a:buSzPts val="2400"/>
              <a:buChar char="–"/>
              <a:defRPr sz="2400">
                <a:solidFill>
                  <a:srgbClr val="002060"/>
                </a:solidFill>
                <a:latin typeface="Varela Round"/>
                <a:ea typeface="Varela Round"/>
                <a:cs typeface="Varela Round"/>
                <a:sym typeface="Varela Round"/>
              </a:defRPr>
            </a:lvl2pPr>
            <a:lvl3pPr marL="1371600" lvl="2" indent="-342900" algn="r" rtl="1">
              <a:spcBef>
                <a:spcPts val="60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5" name="Google Shape;35;p4"/>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6" name="Google Shape;36;p4"/>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7" name="Google Shape;37;p4"/>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38" name="Google Shape;38;p4"/>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פרק חדש">
  <p:cSld name="פרק חדש">
    <p:spTree>
      <p:nvGrpSpPr>
        <p:cNvPr id="1" name="Shape 39"/>
        <p:cNvGrpSpPr/>
        <p:nvPr/>
      </p:nvGrpSpPr>
      <p:grpSpPr>
        <a:xfrm>
          <a:off x="0" y="0"/>
          <a:ext cx="0" cy="0"/>
          <a:chOff x="0" y="0"/>
          <a:chExt cx="0" cy="0"/>
        </a:xfrm>
      </p:grpSpPr>
      <p:sp>
        <p:nvSpPr>
          <p:cNvPr id="40" name="Google Shape;40;p5"/>
          <p:cNvSpPr/>
          <p:nvPr/>
        </p:nvSpPr>
        <p:spPr>
          <a:xfrm>
            <a:off x="212943" y="1396870"/>
            <a:ext cx="13177381" cy="2978963"/>
          </a:xfrm>
          <a:prstGeom prst="roundRect">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rgbClr val="192A72"/>
                </a:solidFill>
                <a:latin typeface="Varela Round"/>
                <a:ea typeface="Varela Round"/>
                <a:cs typeface="Varela Round"/>
                <a:sym typeface="Varela Round"/>
              </a:rPr>
              <a:t>  </a:t>
            </a:r>
            <a:endParaRPr/>
          </a:p>
        </p:txBody>
      </p:sp>
      <p:sp>
        <p:nvSpPr>
          <p:cNvPr id="41" name="Google Shape;41;p5"/>
          <p:cNvSpPr txBox="1">
            <a:spLocks noGrp="1"/>
          </p:cNvSpPr>
          <p:nvPr>
            <p:ph type="ctrTitle"/>
          </p:nvPr>
        </p:nvSpPr>
        <p:spPr>
          <a:xfrm>
            <a:off x="1" y="1666940"/>
            <a:ext cx="12192000" cy="126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6601"/>
              <a:buFont typeface="Varela Round"/>
              <a:buNone/>
              <a:defRPr sz="6601"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subTitle" idx="1"/>
          </p:nvPr>
        </p:nvSpPr>
        <p:spPr>
          <a:xfrm>
            <a:off x="1" y="2918493"/>
            <a:ext cx="12192000" cy="642090"/>
          </a:xfrm>
          <a:prstGeom prst="rect">
            <a:avLst/>
          </a:prstGeom>
          <a:noFill/>
          <a:ln>
            <a:noFill/>
          </a:ln>
        </p:spPr>
        <p:txBody>
          <a:bodyPr spcFirstLastPara="1" wrap="square" lIns="36000" tIns="36000" rIns="36000" bIns="36000" anchor="ctr" anchorCtr="0">
            <a:noAutofit/>
          </a:bodyPr>
          <a:lstStyle>
            <a:lvl1pPr lvl="0" algn="ctr" rtl="1">
              <a:lnSpc>
                <a:spcPct val="100000"/>
              </a:lnSpc>
              <a:spcBef>
                <a:spcPts val="0"/>
              </a:spcBef>
              <a:spcAft>
                <a:spcPts val="0"/>
              </a:spcAft>
              <a:buClr>
                <a:srgbClr val="192A72"/>
              </a:buClr>
              <a:buSzPts val="2800"/>
              <a:buNone/>
              <a:defRPr sz="3200" b="1">
                <a:solidFill>
                  <a:srgbClr val="192A72"/>
                </a:solidFill>
                <a:latin typeface="Varela Round"/>
                <a:ea typeface="Varela Round"/>
                <a:cs typeface="Varela Round"/>
                <a:sym typeface="Varela Round"/>
              </a:defRPr>
            </a:lvl1pPr>
            <a:lvl2pPr lvl="1" algn="ctr" rtl="1">
              <a:lnSpc>
                <a:spcPct val="100000"/>
              </a:lnSpc>
              <a:spcBef>
                <a:spcPts val="600"/>
              </a:spcBef>
              <a:spcAft>
                <a:spcPts val="0"/>
              </a:spcAft>
              <a:buClr>
                <a:schemeClr val="dk1"/>
              </a:buClr>
              <a:buSzPts val="2800"/>
              <a:buNone/>
              <a:defRPr sz="3700"/>
            </a:lvl2pPr>
            <a:lvl3pPr lvl="2" algn="ctr" rtl="1">
              <a:lnSpc>
                <a:spcPct val="100000"/>
              </a:lnSpc>
              <a:spcBef>
                <a:spcPts val="0"/>
              </a:spcBef>
              <a:spcAft>
                <a:spcPts val="0"/>
              </a:spcAft>
              <a:buClr>
                <a:schemeClr val="dk1"/>
              </a:buClr>
              <a:buSzPts val="2800"/>
              <a:buNone/>
              <a:defRPr sz="3700"/>
            </a:lvl3pPr>
            <a:lvl4pPr lvl="3" algn="ctr" rtl="1">
              <a:lnSpc>
                <a:spcPct val="100000"/>
              </a:lnSpc>
              <a:spcBef>
                <a:spcPts val="0"/>
              </a:spcBef>
              <a:spcAft>
                <a:spcPts val="0"/>
              </a:spcAft>
              <a:buClr>
                <a:schemeClr val="dk1"/>
              </a:buClr>
              <a:buSzPts val="2800"/>
              <a:buNone/>
              <a:defRPr sz="3700"/>
            </a:lvl4pPr>
            <a:lvl5pPr lvl="4" algn="ctr" rtl="1">
              <a:lnSpc>
                <a:spcPct val="100000"/>
              </a:lnSpc>
              <a:spcBef>
                <a:spcPts val="0"/>
              </a:spcBef>
              <a:spcAft>
                <a:spcPts val="0"/>
              </a:spcAft>
              <a:buClr>
                <a:schemeClr val="dk1"/>
              </a:buClr>
              <a:buSzPts val="2800"/>
              <a:buNone/>
              <a:defRPr sz="3700"/>
            </a:lvl5pPr>
            <a:lvl6pPr lvl="5" algn="ctr" rtl="1">
              <a:lnSpc>
                <a:spcPct val="100000"/>
              </a:lnSpc>
              <a:spcBef>
                <a:spcPts val="0"/>
              </a:spcBef>
              <a:spcAft>
                <a:spcPts val="0"/>
              </a:spcAft>
              <a:buClr>
                <a:schemeClr val="dk1"/>
              </a:buClr>
              <a:buSzPts val="2800"/>
              <a:buNone/>
              <a:defRPr sz="3700"/>
            </a:lvl6pPr>
            <a:lvl7pPr lvl="6" algn="ctr" rtl="1">
              <a:lnSpc>
                <a:spcPct val="100000"/>
              </a:lnSpc>
              <a:spcBef>
                <a:spcPts val="0"/>
              </a:spcBef>
              <a:spcAft>
                <a:spcPts val="0"/>
              </a:spcAft>
              <a:buClr>
                <a:schemeClr val="dk1"/>
              </a:buClr>
              <a:buSzPts val="2800"/>
              <a:buNone/>
              <a:defRPr sz="3700"/>
            </a:lvl7pPr>
            <a:lvl8pPr lvl="7" algn="ctr" rtl="1">
              <a:lnSpc>
                <a:spcPct val="100000"/>
              </a:lnSpc>
              <a:spcBef>
                <a:spcPts val="0"/>
              </a:spcBef>
              <a:spcAft>
                <a:spcPts val="0"/>
              </a:spcAft>
              <a:buClr>
                <a:schemeClr val="dk1"/>
              </a:buClr>
              <a:buSzPts val="2800"/>
              <a:buNone/>
              <a:defRPr sz="3700"/>
            </a:lvl8pPr>
            <a:lvl9pPr lvl="8" algn="ctr" rtl="1">
              <a:lnSpc>
                <a:spcPct val="100000"/>
              </a:lnSpc>
              <a:spcBef>
                <a:spcPts val="0"/>
              </a:spcBef>
              <a:spcAft>
                <a:spcPts val="0"/>
              </a:spcAft>
              <a:buClr>
                <a:schemeClr val="dk1"/>
              </a:buClr>
              <a:buSzPts val="2800"/>
              <a:buNone/>
              <a:defRPr sz="3700"/>
            </a:lvl9pPr>
          </a:lstStyle>
          <a:p>
            <a:endParaRPr/>
          </a:p>
        </p:txBody>
      </p:sp>
      <p:sp>
        <p:nvSpPr>
          <p:cNvPr id="43" name="Google Shape;43;p5"/>
          <p:cNvSpPr/>
          <p:nvPr/>
        </p:nvSpPr>
        <p:spPr>
          <a:xfrm>
            <a:off x="9664804" y="5699022"/>
            <a:ext cx="476681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4" name="Google Shape;44;p5"/>
          <p:cNvSpPr/>
          <p:nvPr/>
        </p:nvSpPr>
        <p:spPr>
          <a:xfrm>
            <a:off x="-260562" y="181684"/>
            <a:ext cx="2598822" cy="216817"/>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5" name="Google Shape;45;p5"/>
          <p:cNvSpPr/>
          <p:nvPr/>
        </p:nvSpPr>
        <p:spPr>
          <a:xfrm>
            <a:off x="-488825" y="468418"/>
            <a:ext cx="2969302"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46" name="Google Shape;46;p5"/>
          <p:cNvSpPr/>
          <p:nvPr/>
        </p:nvSpPr>
        <p:spPr>
          <a:xfrm>
            <a:off x="9010091" y="6104087"/>
            <a:ext cx="3755593"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כותרת בלבד">
  <p:cSld name="כותרת בלבד">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1" y="213094"/>
            <a:ext cx="12191999" cy="720000"/>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002060"/>
              </a:buClr>
              <a:buSzPts val="4400"/>
              <a:buFont typeface="Varela Round"/>
              <a:buNone/>
              <a:defRPr sz="4400" b="1" i="0" u="none" strike="noStrike" cap="none">
                <a:solidFill>
                  <a:srgbClr val="002060"/>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6"/>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0" name="Google Shape;50;p6"/>
          <p:cNvSpPr/>
          <p:nvPr/>
        </p:nvSpPr>
        <p:spPr>
          <a:xfrm>
            <a:off x="8667715" y="-110812"/>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1" name="Google Shape;51;p6"/>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וידאו על מסך מלא">
  <p:cSld name="וידאו על מסך מלא">
    <p:spTree>
      <p:nvGrpSpPr>
        <p:cNvPr id="1" name="Shape 52"/>
        <p:cNvGrpSpPr/>
        <p:nvPr/>
      </p:nvGrpSpPr>
      <p:grpSpPr>
        <a:xfrm>
          <a:off x="0" y="0"/>
          <a:ext cx="0" cy="0"/>
          <a:chOff x="0" y="0"/>
          <a:chExt cx="0" cy="0"/>
        </a:xfrm>
      </p:grpSpPr>
      <p:sp>
        <p:nvSpPr>
          <p:cNvPr id="53" name="Google Shape;53;p7"/>
          <p:cNvSpPr/>
          <p:nvPr/>
        </p:nvSpPr>
        <p:spPr>
          <a:xfrm>
            <a:off x="1" y="5878199"/>
            <a:ext cx="4766191" cy="357667"/>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4" name="Google Shape;54;p7"/>
          <p:cNvSpPr/>
          <p:nvPr/>
        </p:nvSpPr>
        <p:spPr>
          <a:xfrm>
            <a:off x="8667715" y="66849"/>
            <a:ext cx="5300119" cy="221623"/>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5" name="Google Shape;55;p7"/>
          <p:cNvSpPr/>
          <p:nvPr/>
        </p:nvSpPr>
        <p:spPr>
          <a:xfrm>
            <a:off x="0" y="6306749"/>
            <a:ext cx="7724431" cy="674541"/>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56" name="Google Shape;56;p7"/>
          <p:cNvSpPr>
            <a:spLocks noGrp="1"/>
          </p:cNvSpPr>
          <p:nvPr>
            <p:ph type="media" idx="2"/>
          </p:nvPr>
        </p:nvSpPr>
        <p:spPr>
          <a:xfrm>
            <a:off x="363416" y="639717"/>
            <a:ext cx="11465168" cy="6122933"/>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rgbClr val="192A72"/>
              </a:buClr>
              <a:buSzPts val="3200"/>
              <a:buFont typeface="Arial"/>
              <a:buNone/>
              <a:defRPr sz="3200" b="0" i="0" u="none" strike="noStrike" cap="none">
                <a:solidFill>
                  <a:srgbClr val="192A72"/>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57" name="Google Shape;57;p7"/>
          <p:cNvSpPr txBox="1">
            <a:spLocks noGrp="1"/>
          </p:cNvSpPr>
          <p:nvPr>
            <p:ph type="body" idx="1"/>
          </p:nvPr>
        </p:nvSpPr>
        <p:spPr>
          <a:xfrm>
            <a:off x="363416" y="95349"/>
            <a:ext cx="8074879" cy="400050"/>
          </a:xfrm>
          <a:prstGeom prst="rect">
            <a:avLst/>
          </a:prstGeom>
          <a:noFill/>
          <a:ln>
            <a:noFill/>
          </a:ln>
        </p:spPr>
        <p:txBody>
          <a:bodyPr spcFirstLastPara="1" wrap="square" lIns="91425" tIns="45700" rIns="91425" bIns="45700" anchor="ctr" anchorCtr="0">
            <a:noAutofit/>
          </a:bodyPr>
          <a:lstStyle>
            <a:lvl1pPr marL="457200" lvl="0" indent="-228600" algn="r" rtl="1">
              <a:spcBef>
                <a:spcPts val="480"/>
              </a:spcBef>
              <a:spcAft>
                <a:spcPts val="0"/>
              </a:spcAft>
              <a:buClr>
                <a:srgbClr val="192A72"/>
              </a:buClr>
              <a:buSzPts val="2400"/>
              <a:buFont typeface="Varela Round"/>
              <a:buNone/>
              <a:defRPr sz="2400">
                <a:solidFill>
                  <a:srgbClr val="192A72"/>
                </a:solidFill>
                <a:latin typeface="Varela Round"/>
                <a:ea typeface="Varela Round"/>
                <a:cs typeface="Varela Round"/>
                <a:sym typeface="Varela Round"/>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כותרת ותמונה">
  <p:cSld name="כותרת ותמונה">
    <p:spTree>
      <p:nvGrpSpPr>
        <p:cNvPr id="1" name="Shape 58"/>
        <p:cNvGrpSpPr/>
        <p:nvPr/>
      </p:nvGrpSpPr>
      <p:grpSpPr>
        <a:xfrm>
          <a:off x="0" y="0"/>
          <a:ext cx="0" cy="0"/>
          <a:chOff x="0" y="0"/>
          <a:chExt cx="0" cy="0"/>
        </a:xfrm>
      </p:grpSpPr>
      <p:sp>
        <p:nvSpPr>
          <p:cNvPr id="59" name="Google Shape;59;p8"/>
          <p:cNvSpPr>
            <a:spLocks noGrp="1"/>
          </p:cNvSpPr>
          <p:nvPr>
            <p:ph type="pic" idx="2"/>
          </p:nvPr>
        </p:nvSpPr>
        <p:spPr>
          <a:xfrm>
            <a:off x="161147" y="964351"/>
            <a:ext cx="8483175" cy="5721551"/>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0" name="Google Shape;60;p8"/>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2" name="Google Shape;62;p8"/>
          <p:cNvSpPr/>
          <p:nvPr/>
        </p:nvSpPr>
        <p:spPr>
          <a:xfrm>
            <a:off x="11032901" y="950191"/>
            <a:ext cx="1159099" cy="347376"/>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63" name="Google Shape;63;p8"/>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4" name="Google Shape;64;p8"/>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כותרת ושתי תמונות">
  <p:cSld name="1_כותרת ושתי תמונות">
    <p:spTree>
      <p:nvGrpSpPr>
        <p:cNvPr id="1" name="Shape 65"/>
        <p:cNvGrpSpPr/>
        <p:nvPr/>
      </p:nvGrpSpPr>
      <p:grpSpPr>
        <a:xfrm>
          <a:off x="0" y="0"/>
          <a:ext cx="0" cy="0"/>
          <a:chOff x="0" y="0"/>
          <a:chExt cx="0" cy="0"/>
        </a:xfrm>
      </p:grpSpPr>
      <p:sp>
        <p:nvSpPr>
          <p:cNvPr id="66" name="Google Shape;66;p9"/>
          <p:cNvSpPr>
            <a:spLocks noGrp="1"/>
          </p:cNvSpPr>
          <p:nvPr>
            <p:ph type="pic" idx="2"/>
          </p:nvPr>
        </p:nvSpPr>
        <p:spPr>
          <a:xfrm>
            <a:off x="6444696" y="978201"/>
            <a:ext cx="5395321" cy="3638921"/>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67" name="Google Shape;67;p9"/>
          <p:cNvSpPr txBox="1">
            <a:spLocks noGrp="1"/>
          </p:cNvSpPr>
          <p:nvPr>
            <p:ph type="ctrTitle"/>
          </p:nvPr>
        </p:nvSpPr>
        <p:spPr>
          <a:xfrm>
            <a:off x="1733910" y="186258"/>
            <a:ext cx="10221024"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9"/>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69" name="Google Shape;69;p9"/>
          <p:cNvSpPr/>
          <p:nvPr/>
        </p:nvSpPr>
        <p:spPr>
          <a:xfrm>
            <a:off x="-413012" y="764744"/>
            <a:ext cx="1159099"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70" name="Google Shape;70;p9"/>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1" name="Google Shape;71;p9"/>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2" name="Google Shape;72;p9"/>
          <p:cNvSpPr>
            <a:spLocks noGrp="1"/>
          </p:cNvSpPr>
          <p:nvPr>
            <p:ph type="pic" idx="3"/>
          </p:nvPr>
        </p:nvSpPr>
        <p:spPr>
          <a:xfrm>
            <a:off x="843274" y="978201"/>
            <a:ext cx="5395321" cy="3638921"/>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כותרת ושלוש תמונות">
  <p:cSld name="כותרת ושלוש תמונות">
    <p:spTree>
      <p:nvGrpSpPr>
        <p:cNvPr id="1" name="Shape 73"/>
        <p:cNvGrpSpPr/>
        <p:nvPr/>
      </p:nvGrpSpPr>
      <p:grpSpPr>
        <a:xfrm>
          <a:off x="0" y="0"/>
          <a:ext cx="0" cy="0"/>
          <a:chOff x="0" y="0"/>
          <a:chExt cx="0" cy="0"/>
        </a:xfrm>
      </p:grpSpPr>
      <p:sp>
        <p:nvSpPr>
          <p:cNvPr id="74" name="Google Shape;74;p10"/>
          <p:cNvSpPr>
            <a:spLocks noGrp="1"/>
          </p:cNvSpPr>
          <p:nvPr>
            <p:ph type="pic" idx="2"/>
          </p:nvPr>
        </p:nvSpPr>
        <p:spPr>
          <a:xfrm>
            <a:off x="5513040" y="1030562"/>
            <a:ext cx="5395321" cy="3638921"/>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75" name="Google Shape;75;p10"/>
          <p:cNvSpPr txBox="1">
            <a:spLocks noGrp="1"/>
          </p:cNvSpPr>
          <p:nvPr>
            <p:ph type="ctrTitle"/>
          </p:nvPr>
        </p:nvSpPr>
        <p:spPr>
          <a:xfrm>
            <a:off x="1733909" y="186258"/>
            <a:ext cx="10247689" cy="637353"/>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Clr>
                <a:srgbClr val="192A72"/>
              </a:buClr>
              <a:buSzPts val="4400"/>
              <a:buFont typeface="Varela Round"/>
              <a:buNone/>
              <a:defRPr sz="4400" b="1">
                <a:solidFill>
                  <a:srgbClr val="192A72"/>
                </a:solidFill>
                <a:latin typeface="Varela Round"/>
                <a:ea typeface="Varela Round"/>
                <a:cs typeface="Varela Round"/>
                <a:sym typeface="Varela Rou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0"/>
          <p:cNvSpPr/>
          <p:nvPr/>
        </p:nvSpPr>
        <p:spPr>
          <a:xfrm>
            <a:off x="11186073" y="5980332"/>
            <a:ext cx="1591052" cy="155686"/>
          </a:xfrm>
          <a:prstGeom prst="roundRect">
            <a:avLst>
              <a:gd name="adj" fmla="val 50000"/>
            </a:avLst>
          </a:prstGeom>
          <a:solidFill>
            <a:srgbClr val="6CF0FF"/>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7" name="Google Shape;77;p10"/>
          <p:cNvSpPr/>
          <p:nvPr/>
        </p:nvSpPr>
        <p:spPr>
          <a:xfrm>
            <a:off x="-413012" y="764744"/>
            <a:ext cx="1159099" cy="426915"/>
          </a:xfrm>
          <a:prstGeom prst="roundRect">
            <a:avLst>
              <a:gd name="adj" fmla="val 50000"/>
            </a:avLst>
          </a:prstGeom>
          <a:solidFill>
            <a:srgbClr val="92D050"/>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1800" b="0" i="0" u="none" strike="noStrike" cap="none">
                <a:solidFill>
                  <a:schemeClr val="lt1"/>
                </a:solidFill>
                <a:latin typeface="Varela Round"/>
                <a:ea typeface="Varela Round"/>
                <a:cs typeface="Varela Round"/>
                <a:sym typeface="Varela Round"/>
              </a:rPr>
              <a:t> </a:t>
            </a:r>
            <a:endParaRPr/>
          </a:p>
        </p:txBody>
      </p:sp>
      <p:sp>
        <p:nvSpPr>
          <p:cNvPr id="78" name="Google Shape;78;p10"/>
          <p:cNvSpPr/>
          <p:nvPr/>
        </p:nvSpPr>
        <p:spPr>
          <a:xfrm>
            <a:off x="-484994" y="320177"/>
            <a:ext cx="2095644" cy="369516"/>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79" name="Google Shape;79;p10"/>
          <p:cNvSpPr/>
          <p:nvPr/>
        </p:nvSpPr>
        <p:spPr>
          <a:xfrm>
            <a:off x="10586241" y="6268720"/>
            <a:ext cx="2190883" cy="417182"/>
          </a:xfrm>
          <a:prstGeom prst="roundRect">
            <a:avLst>
              <a:gd name="adj" fmla="val 50000"/>
            </a:avLst>
          </a:prstGeom>
          <a:solidFill>
            <a:srgbClr val="192A7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Varela Round"/>
              <a:ea typeface="Varela Round"/>
              <a:cs typeface="Varela Round"/>
              <a:sym typeface="Varela Round"/>
            </a:endParaRPr>
          </a:p>
        </p:txBody>
      </p:sp>
      <p:sp>
        <p:nvSpPr>
          <p:cNvPr id="80" name="Google Shape;80;p10"/>
          <p:cNvSpPr>
            <a:spLocks noGrp="1"/>
          </p:cNvSpPr>
          <p:nvPr>
            <p:ph type="pic" idx="3"/>
          </p:nvPr>
        </p:nvSpPr>
        <p:spPr>
          <a:xfrm>
            <a:off x="1241442" y="1030562"/>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
        <p:nvSpPr>
          <p:cNvPr id="81" name="Google Shape;81;p10"/>
          <p:cNvSpPr>
            <a:spLocks noGrp="1"/>
          </p:cNvSpPr>
          <p:nvPr>
            <p:ph type="pic" idx="4"/>
          </p:nvPr>
        </p:nvSpPr>
        <p:spPr>
          <a:xfrm>
            <a:off x="1241442" y="3932962"/>
            <a:ext cx="4114650" cy="2743100"/>
          </a:xfrm>
          <a:prstGeom prst="rect">
            <a:avLst/>
          </a:prstGeom>
          <a:noFill/>
          <a:ln>
            <a:noFill/>
          </a:ln>
        </p:spPr>
        <p:txBody>
          <a:bodyPr spcFirstLastPara="1" wrap="square" lIns="91425" tIns="45700" rIns="91425" bIns="45700" anchor="t" anchorCtr="0">
            <a:no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Varela Round"/>
                <a:ea typeface="Varela Round"/>
                <a:cs typeface="Varela Round"/>
                <a:sym typeface="Varela Round"/>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Varela Round"/>
                <a:ea typeface="Varela Round"/>
                <a:cs typeface="Varela Round"/>
                <a:sym typeface="Varela Round"/>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Varela Round"/>
                <a:ea typeface="Varela Round"/>
                <a:cs typeface="Varela Round"/>
                <a:sym typeface="Varela Round"/>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Varela Round"/>
                <a:ea typeface="Varela Round"/>
                <a:cs typeface="Varela Round"/>
                <a:sym typeface="Varela Rou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1" y="274638"/>
            <a:ext cx="10972800" cy="1143000"/>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Clr>
                <a:schemeClr val="dk1"/>
              </a:buClr>
              <a:buSzPts val="4400"/>
              <a:buFont typeface="Varela Round"/>
              <a:buNone/>
              <a:defRPr sz="4400" b="0" i="0" u="none" strike="noStrike" cap="none">
                <a:solidFill>
                  <a:schemeClr val="dk1"/>
                </a:solidFill>
                <a:latin typeface="Varela Round"/>
                <a:ea typeface="Varela Round"/>
                <a:cs typeface="Varela Round"/>
                <a:sym typeface="Varela Rou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1" y="1600202"/>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Varela Round"/>
                <a:ea typeface="Varela Round"/>
                <a:cs typeface="Varela Round"/>
                <a:sym typeface="Varela Round"/>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Varela Round"/>
                <a:ea typeface="Varela Round"/>
                <a:cs typeface="Varela Round"/>
                <a:sym typeface="Varela Round"/>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Varela Round"/>
                <a:ea typeface="Varela Round"/>
                <a:cs typeface="Varela Round"/>
                <a:sym typeface="Varela Round"/>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Varela Round"/>
                <a:ea typeface="Varela Round"/>
                <a:cs typeface="Varela Round"/>
                <a:sym typeface="Varela Round"/>
              </a:defRPr>
            </a:lvl9pPr>
          </a:lstStyle>
          <a:p>
            <a:endParaRPr/>
          </a:p>
        </p:txBody>
      </p:sp>
      <p:sp>
        <p:nvSpPr>
          <p:cNvPr id="12" name="Google Shape;12;p1"/>
          <p:cNvSpPr txBox="1">
            <a:spLocks noGrp="1"/>
          </p:cNvSpPr>
          <p:nvPr>
            <p:ph type="dt" idx="10"/>
          </p:nvPr>
        </p:nvSpPr>
        <p:spPr>
          <a:xfrm>
            <a:off x="8737601" y="6356352"/>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3" name="Google Shape;13;p1"/>
          <p:cNvSpPr txBox="1">
            <a:spLocks noGrp="1"/>
          </p:cNvSpPr>
          <p:nvPr>
            <p:ph type="ftr" idx="11"/>
          </p:nvPr>
        </p:nvSpPr>
        <p:spPr>
          <a:xfrm>
            <a:off x="4165601" y="6356352"/>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A9C"/>
                </a:solidFill>
                <a:latin typeface="Varela Round"/>
                <a:ea typeface="Varela Round"/>
                <a:cs typeface="Varela Round"/>
                <a:sym typeface="Varela Round"/>
              </a:defRPr>
            </a:lvl1pPr>
            <a:lvl2pPr marR="0" lvl="1"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2pPr>
            <a:lvl3pPr marR="0" lvl="2"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3pPr>
            <a:lvl4pPr marR="0" lvl="3"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4pPr>
            <a:lvl5pPr marR="0" lvl="4"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5pPr>
            <a:lvl6pPr marR="0" lvl="5"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6pPr>
            <a:lvl7pPr marR="0" lvl="6"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7pPr>
            <a:lvl8pPr marR="0" lvl="7"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8pPr>
            <a:lvl9pPr marR="0" lvl="8" algn="r" rtl="1">
              <a:spcBef>
                <a:spcPts val="0"/>
              </a:spcBef>
              <a:spcAft>
                <a:spcPts val="0"/>
              </a:spcAft>
              <a:buSzPts val="1400"/>
              <a:buNone/>
              <a:defRPr sz="1800" b="0" i="0" u="none" strike="noStrike" cap="none">
                <a:solidFill>
                  <a:schemeClr val="dk1"/>
                </a:solidFill>
                <a:latin typeface="Varela Round"/>
                <a:ea typeface="Varela Round"/>
                <a:cs typeface="Varela Round"/>
                <a:sym typeface="Varela Round"/>
              </a:defRPr>
            </a:lvl9pPr>
          </a:lstStyle>
          <a:p>
            <a:endParaRPr/>
          </a:p>
        </p:txBody>
      </p:sp>
      <p:sp>
        <p:nvSpPr>
          <p:cNvPr id="14" name="Google Shape;14;p1"/>
          <p:cNvSpPr txBox="1">
            <a:spLocks noGrp="1"/>
          </p:cNvSpPr>
          <p:nvPr>
            <p:ph type="sldNum" idx="12"/>
          </p:nvPr>
        </p:nvSpPr>
        <p:spPr>
          <a:xfrm>
            <a:off x="609601" y="6356352"/>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A9C"/>
                </a:solidFill>
                <a:latin typeface="Varela Round"/>
                <a:ea typeface="Varela Round"/>
                <a:cs typeface="Varela Round"/>
                <a:sym typeface="Varela Round"/>
              </a:defRPr>
            </a:lvl1pPr>
            <a:lvl2pPr marL="0" marR="0" lvl="1" indent="0" algn="l" rtl="1">
              <a:spcBef>
                <a:spcPts val="0"/>
              </a:spcBef>
              <a:buNone/>
              <a:defRPr sz="1200" b="0" i="0" u="none" strike="noStrike" cap="none">
                <a:solidFill>
                  <a:srgbClr val="888A9C"/>
                </a:solidFill>
                <a:latin typeface="Varela Round"/>
                <a:ea typeface="Varela Round"/>
                <a:cs typeface="Varela Round"/>
                <a:sym typeface="Varela Round"/>
              </a:defRPr>
            </a:lvl2pPr>
            <a:lvl3pPr marL="0" marR="0" lvl="2" indent="0" algn="l" rtl="1">
              <a:spcBef>
                <a:spcPts val="0"/>
              </a:spcBef>
              <a:buNone/>
              <a:defRPr sz="1200" b="0" i="0" u="none" strike="noStrike" cap="none">
                <a:solidFill>
                  <a:srgbClr val="888A9C"/>
                </a:solidFill>
                <a:latin typeface="Varela Round"/>
                <a:ea typeface="Varela Round"/>
                <a:cs typeface="Varela Round"/>
                <a:sym typeface="Varela Round"/>
              </a:defRPr>
            </a:lvl3pPr>
            <a:lvl4pPr marL="0" marR="0" lvl="3" indent="0" algn="l" rtl="1">
              <a:spcBef>
                <a:spcPts val="0"/>
              </a:spcBef>
              <a:buNone/>
              <a:defRPr sz="1200" b="0" i="0" u="none" strike="noStrike" cap="none">
                <a:solidFill>
                  <a:srgbClr val="888A9C"/>
                </a:solidFill>
                <a:latin typeface="Varela Round"/>
                <a:ea typeface="Varela Round"/>
                <a:cs typeface="Varela Round"/>
                <a:sym typeface="Varela Round"/>
              </a:defRPr>
            </a:lvl4pPr>
            <a:lvl5pPr marL="0" marR="0" lvl="4" indent="0" algn="l" rtl="1">
              <a:spcBef>
                <a:spcPts val="0"/>
              </a:spcBef>
              <a:buNone/>
              <a:defRPr sz="1200" b="0" i="0" u="none" strike="noStrike" cap="none">
                <a:solidFill>
                  <a:srgbClr val="888A9C"/>
                </a:solidFill>
                <a:latin typeface="Varela Round"/>
                <a:ea typeface="Varela Round"/>
                <a:cs typeface="Varela Round"/>
                <a:sym typeface="Varela Round"/>
              </a:defRPr>
            </a:lvl5pPr>
            <a:lvl6pPr marL="0" marR="0" lvl="5" indent="0" algn="l" rtl="1">
              <a:spcBef>
                <a:spcPts val="0"/>
              </a:spcBef>
              <a:buNone/>
              <a:defRPr sz="1200" b="0" i="0" u="none" strike="noStrike" cap="none">
                <a:solidFill>
                  <a:srgbClr val="888A9C"/>
                </a:solidFill>
                <a:latin typeface="Varela Round"/>
                <a:ea typeface="Varela Round"/>
                <a:cs typeface="Varela Round"/>
                <a:sym typeface="Varela Round"/>
              </a:defRPr>
            </a:lvl6pPr>
            <a:lvl7pPr marL="0" marR="0" lvl="6" indent="0" algn="l" rtl="1">
              <a:spcBef>
                <a:spcPts val="0"/>
              </a:spcBef>
              <a:buNone/>
              <a:defRPr sz="1200" b="0" i="0" u="none" strike="noStrike" cap="none">
                <a:solidFill>
                  <a:srgbClr val="888A9C"/>
                </a:solidFill>
                <a:latin typeface="Varela Round"/>
                <a:ea typeface="Varela Round"/>
                <a:cs typeface="Varela Round"/>
                <a:sym typeface="Varela Round"/>
              </a:defRPr>
            </a:lvl7pPr>
            <a:lvl8pPr marL="0" marR="0" lvl="7" indent="0" algn="l" rtl="1">
              <a:spcBef>
                <a:spcPts val="0"/>
              </a:spcBef>
              <a:buNone/>
              <a:defRPr sz="1200" b="0" i="0" u="none" strike="noStrike" cap="none">
                <a:solidFill>
                  <a:srgbClr val="888A9C"/>
                </a:solidFill>
                <a:latin typeface="Varela Round"/>
                <a:ea typeface="Varela Round"/>
                <a:cs typeface="Varela Round"/>
                <a:sym typeface="Varela Round"/>
              </a:defRPr>
            </a:lvl8pPr>
            <a:lvl9pPr marL="0" marR="0" lvl="8" indent="0" algn="l" rtl="1">
              <a:spcBef>
                <a:spcPts val="0"/>
              </a:spcBef>
              <a:buNone/>
              <a:defRPr sz="1200" b="0" i="0" u="none" strike="noStrike" cap="none">
                <a:solidFill>
                  <a:srgbClr val="888A9C"/>
                </a:solidFill>
                <a:latin typeface="Varela Round"/>
                <a:ea typeface="Varela Round"/>
                <a:cs typeface="Varela Round"/>
                <a:sym typeface="Varela Round"/>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ideo" Target="https://www.youtube.com/embed/AAmB1G16EA0?feature=oembed" TargetMode="External"/><Relationship Id="rId5" Type="http://schemas.openxmlformats.org/officeDocument/2006/relationships/image" Target="../media/image25.jpeg"/><Relationship Id="rId4" Type="http://schemas.openxmlformats.org/officeDocument/2006/relationships/hyperlink" Target="https://youtu.be/AAmB1G16EA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4.xml"/><Relationship Id="rId16" Type="http://schemas.openxmlformats.org/officeDocument/2006/relationships/diagramColors" Target="../diagrams/colors3.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4"/>
          <p:cNvSpPr txBox="1">
            <a:spLocks noGrp="1"/>
          </p:cNvSpPr>
          <p:nvPr>
            <p:ph type="ctrTitle"/>
          </p:nvPr>
        </p:nvSpPr>
        <p:spPr>
          <a:xfrm>
            <a:off x="1" y="2693893"/>
            <a:ext cx="12192000" cy="1470216"/>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a:t>מערכת שידורים לאומית</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2"/>
          <p:cNvSpPr txBox="1">
            <a:spLocks noGrp="1"/>
          </p:cNvSpPr>
          <p:nvPr>
            <p:ph type="ctrTitle"/>
          </p:nvPr>
        </p:nvSpPr>
        <p:spPr>
          <a:xfrm>
            <a:off x="1944309" y="186283"/>
            <a:ext cx="102477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תוצאות להמטוקריט</a:t>
            </a:r>
            <a:endParaRPr/>
          </a:p>
        </p:txBody>
      </p:sp>
      <p:pic>
        <p:nvPicPr>
          <p:cNvPr id="163" name="Google Shape;163;p22"/>
          <p:cNvPicPr preferRelativeResize="0"/>
          <p:nvPr/>
        </p:nvPicPr>
        <p:blipFill>
          <a:blip r:embed="rId3">
            <a:alphaModFix/>
          </a:blip>
          <a:stretch>
            <a:fillRect/>
          </a:stretch>
        </p:blipFill>
        <p:spPr>
          <a:xfrm>
            <a:off x="339145" y="823783"/>
            <a:ext cx="8475672" cy="48677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70" name="Google Shape;170;p23"/>
          <p:cNvPicPr preferRelativeResize="0"/>
          <p:nvPr/>
        </p:nvPicPr>
        <p:blipFill>
          <a:blip r:embed="rId3">
            <a:alphaModFix/>
          </a:blip>
          <a:stretch>
            <a:fillRect/>
          </a:stretch>
        </p:blipFill>
        <p:spPr>
          <a:xfrm>
            <a:off x="278249" y="2328204"/>
            <a:ext cx="917494" cy="4200600"/>
          </a:xfrm>
          <a:prstGeom prst="rect">
            <a:avLst/>
          </a:prstGeom>
          <a:noFill/>
          <a:ln>
            <a:noFill/>
          </a:ln>
        </p:spPr>
      </p:pic>
      <p:pic>
        <p:nvPicPr>
          <p:cNvPr id="171" name="Google Shape;171;p23"/>
          <p:cNvPicPr preferRelativeResize="0"/>
          <p:nvPr/>
        </p:nvPicPr>
        <p:blipFill rotWithShape="1">
          <a:blip r:embed="rId4">
            <a:alphaModFix/>
          </a:blip>
          <a:srcRect b="24357"/>
          <a:stretch/>
        </p:blipFill>
        <p:spPr>
          <a:xfrm>
            <a:off x="2820418" y="1881651"/>
            <a:ext cx="1085850" cy="4647175"/>
          </a:xfrm>
          <a:prstGeom prst="rect">
            <a:avLst/>
          </a:prstGeom>
          <a:noFill/>
          <a:ln>
            <a:noFill/>
          </a:ln>
        </p:spPr>
      </p:pic>
      <p:pic>
        <p:nvPicPr>
          <p:cNvPr id="172" name="Google Shape;172;p23"/>
          <p:cNvPicPr preferRelativeResize="0"/>
          <p:nvPr/>
        </p:nvPicPr>
        <p:blipFill>
          <a:blip r:embed="rId5">
            <a:alphaModFix/>
          </a:blip>
          <a:stretch>
            <a:fillRect/>
          </a:stretch>
        </p:blipFill>
        <p:spPr>
          <a:xfrm>
            <a:off x="1483868" y="3932278"/>
            <a:ext cx="1336550" cy="1336550"/>
          </a:xfrm>
          <a:prstGeom prst="rect">
            <a:avLst/>
          </a:prstGeom>
          <a:noFill/>
          <a:ln>
            <a:noFill/>
          </a:ln>
        </p:spPr>
      </p:pic>
      <p:cxnSp>
        <p:nvCxnSpPr>
          <p:cNvPr id="173" name="Google Shape;173;p23"/>
          <p:cNvCxnSpPr/>
          <p:nvPr/>
        </p:nvCxnSpPr>
        <p:spPr>
          <a:xfrm rot="10800000">
            <a:off x="1243443" y="5477416"/>
            <a:ext cx="1529400" cy="0"/>
          </a:xfrm>
          <a:prstGeom prst="straightConnector1">
            <a:avLst/>
          </a:prstGeom>
          <a:noFill/>
          <a:ln w="28575" cap="flat" cmpd="sng">
            <a:solidFill>
              <a:schemeClr val="dk2"/>
            </a:solidFill>
            <a:prstDash val="solid"/>
            <a:round/>
            <a:headEnd type="none" w="med" len="med"/>
            <a:tailEnd type="triangle" w="med" len="med"/>
          </a:ln>
        </p:spPr>
      </p:cxnSp>
      <p:sp>
        <p:nvSpPr>
          <p:cNvPr id="168" name="Google Shape;168;p23"/>
          <p:cNvSpPr txBox="1">
            <a:spLocks noGrp="1"/>
          </p:cNvSpPr>
          <p:nvPr>
            <p:ph type="title"/>
          </p:nvPr>
        </p:nvSpPr>
        <p:spPr>
          <a:xfrm>
            <a:off x="1146975" y="209900"/>
            <a:ext cx="10944000" cy="11094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שקיעת דם</a:t>
            </a:r>
            <a:r>
              <a:rPr lang="iw-IL" sz="4300"/>
              <a:t> </a:t>
            </a:r>
            <a:r>
              <a:rPr lang="iw-IL" sz="3800"/>
              <a:t>(ESR) </a:t>
            </a:r>
            <a:endParaRPr sz="3800"/>
          </a:p>
          <a:p>
            <a:pPr marL="0" marR="0" lvl="0" indent="0" algn="ctr" rtl="1">
              <a:lnSpc>
                <a:spcPct val="100000"/>
              </a:lnSpc>
              <a:spcBef>
                <a:spcPts val="0"/>
              </a:spcBef>
              <a:spcAft>
                <a:spcPts val="0"/>
              </a:spcAft>
              <a:buClr>
                <a:srgbClr val="002060"/>
              </a:buClr>
              <a:buSzPts val="4400"/>
              <a:buFont typeface="Varela Round"/>
              <a:buNone/>
            </a:pPr>
            <a:r>
              <a:rPr lang="iw-IL" sz="3800"/>
              <a:t>Erythrocyte sedimentation rate</a:t>
            </a:r>
            <a:endParaRPr sz="3800"/>
          </a:p>
        </p:txBody>
      </p:sp>
      <p:sp>
        <p:nvSpPr>
          <p:cNvPr id="169" name="Google Shape;169;p23"/>
          <p:cNvSpPr txBox="1">
            <a:spLocks noGrp="1"/>
          </p:cNvSpPr>
          <p:nvPr>
            <p:ph type="body" idx="2"/>
          </p:nvPr>
        </p:nvSpPr>
        <p:spPr>
          <a:xfrm>
            <a:off x="1806151" y="1527888"/>
            <a:ext cx="10107600" cy="3053700"/>
          </a:xfrm>
          <a:prstGeom prst="rect">
            <a:avLst/>
          </a:prstGeom>
          <a:noFill/>
          <a:ln>
            <a:noFill/>
          </a:ln>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chemeClr val="dk1"/>
              </a:buClr>
              <a:buSzPts val="2400"/>
              <a:buChar char="•"/>
            </a:pPr>
            <a:r>
              <a:rPr lang="iw-IL" dirty="0">
                <a:solidFill>
                  <a:schemeClr val="dk1"/>
                </a:solidFill>
              </a:rPr>
              <a:t> בודקים את קצב הנדידה לפי המרחק שנדדו תאי הדם האדומים במבחנה</a:t>
            </a:r>
            <a:br>
              <a:rPr lang="iw-IL" dirty="0">
                <a:solidFill>
                  <a:schemeClr val="dk1"/>
                </a:solidFill>
              </a:rPr>
            </a:br>
            <a:r>
              <a:rPr lang="iw-IL" dirty="0">
                <a:solidFill>
                  <a:schemeClr val="dk1"/>
                </a:solidFill>
              </a:rPr>
              <a:t> במשך שעה.</a:t>
            </a:r>
            <a:endParaRPr dirty="0">
              <a:solidFill>
                <a:schemeClr val="dk1"/>
              </a:solidFill>
            </a:endParaRPr>
          </a:p>
          <a:p>
            <a:pPr marL="457200" lvl="0" indent="0" algn="r" rtl="1">
              <a:lnSpc>
                <a:spcPct val="150000"/>
              </a:lnSpc>
              <a:spcBef>
                <a:spcPts val="0"/>
              </a:spcBef>
              <a:spcAft>
                <a:spcPts val="0"/>
              </a:spcAft>
              <a:buNone/>
            </a:pPr>
            <a:endParaRPr dirty="0">
              <a:solidFill>
                <a:schemeClr val="dk1"/>
              </a:solidFill>
            </a:endParaRPr>
          </a:p>
          <a:p>
            <a:pPr marL="457200" lvl="0" indent="-381000" algn="r" rtl="1">
              <a:lnSpc>
                <a:spcPct val="150000"/>
              </a:lnSpc>
              <a:spcBef>
                <a:spcPts val="0"/>
              </a:spcBef>
              <a:spcAft>
                <a:spcPts val="0"/>
              </a:spcAft>
              <a:buClr>
                <a:schemeClr val="dk1"/>
              </a:buClr>
              <a:buSzPts val="2400"/>
              <a:buChar char="•"/>
            </a:pPr>
            <a:r>
              <a:rPr lang="iw-IL" dirty="0">
                <a:solidFill>
                  <a:schemeClr val="dk1"/>
                </a:solidFill>
              </a:rPr>
              <a:t>משמשת לאיתור</a:t>
            </a:r>
            <a:r>
              <a:rPr lang="he-IL" dirty="0">
                <a:solidFill>
                  <a:schemeClr val="dk1"/>
                </a:solidFill>
              </a:rPr>
              <a:t>:</a:t>
            </a:r>
            <a:r>
              <a:rPr lang="iw-IL" dirty="0">
                <a:solidFill>
                  <a:schemeClr val="dk1"/>
                </a:solidFill>
              </a:rPr>
              <a:t>  מצבי דלקת או זיהומים</a:t>
            </a:r>
            <a:br>
              <a:rPr lang="iw-IL" dirty="0">
                <a:solidFill>
                  <a:schemeClr val="dk1"/>
                </a:solidFill>
              </a:rPr>
            </a:br>
            <a:r>
              <a:rPr lang="iw-IL" dirty="0">
                <a:solidFill>
                  <a:schemeClr val="dk1"/>
                </a:solidFill>
              </a:rPr>
              <a:t>אנמיה והריון יכולים להגביר את קצב השקיעה</a:t>
            </a:r>
            <a:r>
              <a:rPr lang="he-IL" dirty="0">
                <a:solidFill>
                  <a:schemeClr val="dk1"/>
                </a:solidFill>
              </a:rPr>
              <a:t>.</a:t>
            </a:r>
            <a:r>
              <a:rPr lang="iw-IL" dirty="0">
                <a:solidFill>
                  <a:schemeClr val="dk1"/>
                </a:solidFill>
              </a:rPr>
              <a:t> </a:t>
            </a:r>
            <a:endParaRPr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a:spLocks noGrp="1"/>
          </p:cNvSpPr>
          <p:nvPr>
            <p:ph type="ctrTitle"/>
          </p:nvPr>
        </p:nvSpPr>
        <p:spPr>
          <a:xfrm>
            <a:off x="7742125" y="186250"/>
            <a:ext cx="42393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הרכב הדם</a:t>
            </a:r>
            <a:endParaRPr/>
          </a:p>
        </p:txBody>
      </p:sp>
      <p:pic>
        <p:nvPicPr>
          <p:cNvPr id="179" name="Google Shape;179;p24"/>
          <p:cNvPicPr preferRelativeResize="0"/>
          <p:nvPr/>
        </p:nvPicPr>
        <p:blipFill>
          <a:blip r:embed="rId3">
            <a:alphaModFix/>
          </a:blip>
          <a:stretch>
            <a:fillRect/>
          </a:stretch>
        </p:blipFill>
        <p:spPr>
          <a:xfrm>
            <a:off x="331313" y="823750"/>
            <a:ext cx="8024613" cy="585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3225900" y="209900"/>
            <a:ext cx="62607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תפקידי הפלסמה</a:t>
            </a:r>
            <a:endParaRPr/>
          </a:p>
        </p:txBody>
      </p:sp>
      <p:sp>
        <p:nvSpPr>
          <p:cNvPr id="185" name="Google Shape;185;p25"/>
          <p:cNvSpPr txBox="1">
            <a:spLocks noGrp="1"/>
          </p:cNvSpPr>
          <p:nvPr>
            <p:ph type="body" idx="2"/>
          </p:nvPr>
        </p:nvSpPr>
        <p:spPr>
          <a:xfrm>
            <a:off x="250875" y="1091466"/>
            <a:ext cx="4540200" cy="2456400"/>
          </a:xfrm>
          <a:prstGeom prst="rect">
            <a:avLst/>
          </a:prstGeom>
          <a:noFill/>
          <a:ln>
            <a:noFill/>
          </a:ln>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chemeClr val="dk1"/>
              </a:buClr>
              <a:buSzPts val="2400"/>
              <a:buChar char="•"/>
            </a:pPr>
            <a:r>
              <a:rPr lang="iw-IL" b="1" dirty="0">
                <a:solidFill>
                  <a:srgbClr val="0070C0"/>
                </a:solidFill>
              </a:rPr>
              <a:t>וויסות</a:t>
            </a:r>
            <a:r>
              <a:rPr lang="iw-IL" dirty="0">
                <a:solidFill>
                  <a:schemeClr val="dk1"/>
                </a:solidFill>
              </a:rPr>
              <a:t>:</a:t>
            </a:r>
            <a:br>
              <a:rPr lang="iw-IL" dirty="0">
                <a:solidFill>
                  <a:schemeClr val="dk1"/>
                </a:solidFill>
              </a:rPr>
            </a:br>
            <a:r>
              <a:rPr lang="iw-IL" dirty="0">
                <a:solidFill>
                  <a:schemeClr val="dk1"/>
                </a:solidFill>
              </a:rPr>
              <a:t> טמפרטורה</a:t>
            </a:r>
            <a:br>
              <a:rPr lang="iw-IL" dirty="0">
                <a:solidFill>
                  <a:schemeClr val="dk1"/>
                </a:solidFill>
              </a:rPr>
            </a:br>
            <a:r>
              <a:rPr lang="iw-IL" dirty="0">
                <a:solidFill>
                  <a:schemeClr val="dk1"/>
                </a:solidFill>
              </a:rPr>
              <a:t> PH </a:t>
            </a:r>
            <a:r>
              <a:rPr lang="he-IL" dirty="0">
                <a:solidFill>
                  <a:schemeClr val="dk1"/>
                </a:solidFill>
              </a:rPr>
              <a:t>(</a:t>
            </a:r>
            <a:r>
              <a:rPr lang="iw-IL" dirty="0">
                <a:solidFill>
                  <a:schemeClr val="dk1"/>
                </a:solidFill>
              </a:rPr>
              <a:t>יוני מימן וביקרבונט</a:t>
            </a:r>
            <a:r>
              <a:rPr lang="he-IL" dirty="0">
                <a:solidFill>
                  <a:schemeClr val="dk1"/>
                </a:solidFill>
              </a:rPr>
              <a:t>)</a:t>
            </a:r>
            <a:br>
              <a:rPr lang="iw-IL" dirty="0">
                <a:solidFill>
                  <a:schemeClr val="dk1"/>
                </a:solidFill>
              </a:rPr>
            </a:br>
            <a:r>
              <a:rPr lang="iw-IL" dirty="0">
                <a:solidFill>
                  <a:schemeClr val="dk1"/>
                </a:solidFill>
              </a:rPr>
              <a:t>לחץ אוסמוטי</a:t>
            </a:r>
            <a:endParaRPr dirty="0">
              <a:solidFill>
                <a:schemeClr val="dk1"/>
              </a:solidFill>
            </a:endParaRPr>
          </a:p>
        </p:txBody>
      </p:sp>
      <p:sp>
        <p:nvSpPr>
          <p:cNvPr id="186" name="Google Shape;186;p25"/>
          <p:cNvSpPr txBox="1">
            <a:spLocks noGrp="1"/>
          </p:cNvSpPr>
          <p:nvPr>
            <p:ph type="body" idx="2"/>
          </p:nvPr>
        </p:nvSpPr>
        <p:spPr>
          <a:xfrm>
            <a:off x="6356250" y="929900"/>
            <a:ext cx="5080395" cy="4358400"/>
          </a:xfrm>
          <a:prstGeom prst="rect">
            <a:avLst/>
          </a:prstGeom>
          <a:noFill/>
          <a:ln>
            <a:noFill/>
          </a:ln>
        </p:spPr>
        <p:txBody>
          <a:bodyPr spcFirstLastPara="1" wrap="square" lIns="91425" tIns="45700" rIns="91425" bIns="45700" anchor="t" anchorCtr="0">
            <a:noAutofit/>
          </a:bodyPr>
          <a:lstStyle/>
          <a:p>
            <a:pPr marL="457200" lvl="0" indent="-381000" algn="r" rtl="1">
              <a:lnSpc>
                <a:spcPct val="150000"/>
              </a:lnSpc>
              <a:spcBef>
                <a:spcPts val="0"/>
              </a:spcBef>
              <a:spcAft>
                <a:spcPts val="0"/>
              </a:spcAft>
              <a:buClr>
                <a:schemeClr val="dk1"/>
              </a:buClr>
              <a:buSzPts val="2400"/>
              <a:buChar char="•"/>
            </a:pPr>
            <a:r>
              <a:rPr lang="iw-IL" b="1" dirty="0">
                <a:solidFill>
                  <a:srgbClr val="0070C0"/>
                </a:solidFill>
              </a:rPr>
              <a:t>הובלה</a:t>
            </a:r>
            <a:r>
              <a:rPr lang="iw-IL" dirty="0">
                <a:solidFill>
                  <a:schemeClr val="dk1"/>
                </a:solidFill>
              </a:rPr>
              <a:t> :</a:t>
            </a:r>
            <a:br>
              <a:rPr lang="iw-IL" dirty="0">
                <a:solidFill>
                  <a:schemeClr val="dk1"/>
                </a:solidFill>
              </a:rPr>
            </a:br>
            <a:r>
              <a:rPr lang="iw-IL" dirty="0">
                <a:solidFill>
                  <a:schemeClr val="dk1"/>
                </a:solidFill>
              </a:rPr>
              <a:t>גורמי קרישה</a:t>
            </a:r>
            <a:br>
              <a:rPr lang="iw-IL" dirty="0">
                <a:solidFill>
                  <a:schemeClr val="dk1"/>
                </a:solidFill>
              </a:rPr>
            </a:br>
            <a:r>
              <a:rPr lang="iw-IL" dirty="0">
                <a:solidFill>
                  <a:schemeClr val="dk1"/>
                </a:solidFill>
              </a:rPr>
              <a:t>הורמונים</a:t>
            </a:r>
            <a:br>
              <a:rPr lang="iw-IL" dirty="0">
                <a:solidFill>
                  <a:schemeClr val="dk1"/>
                </a:solidFill>
              </a:rPr>
            </a:br>
            <a:r>
              <a:rPr lang="iw-IL" dirty="0">
                <a:solidFill>
                  <a:schemeClr val="dk1"/>
                </a:solidFill>
              </a:rPr>
              <a:t>נוגדנים</a:t>
            </a:r>
            <a:br>
              <a:rPr lang="iw-IL" dirty="0">
                <a:solidFill>
                  <a:schemeClr val="dk1"/>
                </a:solidFill>
              </a:rPr>
            </a:br>
            <a:r>
              <a:rPr lang="iw-IL" dirty="0">
                <a:solidFill>
                  <a:schemeClr val="dk1"/>
                </a:solidFill>
              </a:rPr>
              <a:t>גזים</a:t>
            </a:r>
            <a:br>
              <a:rPr lang="iw-IL" dirty="0">
                <a:solidFill>
                  <a:schemeClr val="dk1"/>
                </a:solidFill>
              </a:rPr>
            </a:br>
            <a:r>
              <a:rPr lang="iw-IL" dirty="0">
                <a:solidFill>
                  <a:schemeClr val="dk1"/>
                </a:solidFill>
              </a:rPr>
              <a:t>מינרלים</a:t>
            </a:r>
            <a:r>
              <a:rPr lang="he-IL" dirty="0">
                <a:solidFill>
                  <a:schemeClr val="dk1"/>
                </a:solidFill>
              </a:rPr>
              <a:t>, </a:t>
            </a:r>
            <a:r>
              <a:rPr lang="iw-IL" dirty="0">
                <a:solidFill>
                  <a:schemeClr val="dk1"/>
                </a:solidFill>
              </a:rPr>
              <a:t>ויטמינים</a:t>
            </a:r>
            <a:r>
              <a:rPr lang="he-IL" dirty="0">
                <a:solidFill>
                  <a:schemeClr val="dk1"/>
                </a:solidFill>
              </a:rPr>
              <a:t>,</a:t>
            </a:r>
            <a:r>
              <a:rPr lang="iw-IL" dirty="0">
                <a:solidFill>
                  <a:schemeClr val="dk1"/>
                </a:solidFill>
              </a:rPr>
              <a:t> חומצות אמינו</a:t>
            </a:r>
            <a:r>
              <a:rPr lang="he-IL" dirty="0">
                <a:solidFill>
                  <a:schemeClr val="dk1"/>
                </a:solidFill>
              </a:rPr>
              <a:t>,</a:t>
            </a:r>
            <a:r>
              <a:rPr lang="iw-IL" dirty="0">
                <a:solidFill>
                  <a:schemeClr val="dk1"/>
                </a:solidFill>
              </a:rPr>
              <a:t>  גלוקוז</a:t>
            </a:r>
            <a:r>
              <a:rPr lang="he-IL" dirty="0">
                <a:solidFill>
                  <a:schemeClr val="dk1"/>
                </a:solidFill>
              </a:rPr>
              <a:t>,</a:t>
            </a:r>
            <a:r>
              <a:rPr lang="iw-IL" dirty="0">
                <a:solidFill>
                  <a:schemeClr val="dk1"/>
                </a:solidFill>
              </a:rPr>
              <a:t> שתנן</a:t>
            </a:r>
            <a:r>
              <a:rPr lang="he-IL" dirty="0">
                <a:solidFill>
                  <a:schemeClr val="dk1"/>
                </a:solidFill>
              </a:rPr>
              <a:t>,</a:t>
            </a:r>
            <a:r>
              <a:rPr lang="iw-IL" dirty="0">
                <a:solidFill>
                  <a:schemeClr val="dk1"/>
                </a:solidFill>
              </a:rPr>
              <a:t> שומנים</a:t>
            </a:r>
            <a:endParaRPr dirty="0">
              <a:solidFill>
                <a:schemeClr val="dk1"/>
              </a:solidFill>
            </a:endParaRPr>
          </a:p>
          <a:p>
            <a:pPr marL="457200" lvl="0" indent="0" algn="r" rtl="1">
              <a:lnSpc>
                <a:spcPct val="150000"/>
              </a:lnSpc>
              <a:spcBef>
                <a:spcPts val="0"/>
              </a:spcBef>
              <a:spcAft>
                <a:spcPts val="0"/>
              </a:spcAft>
              <a:buNone/>
            </a:pPr>
            <a:r>
              <a:rPr lang="iw-IL" dirty="0">
                <a:solidFill>
                  <a:schemeClr val="dk1"/>
                </a:solidFill>
              </a:rPr>
              <a:t>מרכיבי הדם תאי דם</a:t>
            </a:r>
            <a:endParaRPr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3225900" y="209900"/>
            <a:ext cx="62607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a:t>שמירה על לחץ אוסמוטי</a:t>
            </a:r>
            <a:endParaRPr/>
          </a:p>
        </p:txBody>
      </p:sp>
      <p:pic>
        <p:nvPicPr>
          <p:cNvPr id="192" name="Google Shape;192;p26"/>
          <p:cNvPicPr preferRelativeResize="0"/>
          <p:nvPr/>
        </p:nvPicPr>
        <p:blipFill>
          <a:blip r:embed="rId3">
            <a:alphaModFix/>
          </a:blip>
          <a:stretch>
            <a:fillRect/>
          </a:stretch>
        </p:blipFill>
        <p:spPr>
          <a:xfrm>
            <a:off x="295750" y="2450659"/>
            <a:ext cx="3419475" cy="3409950"/>
          </a:xfrm>
          <a:prstGeom prst="rect">
            <a:avLst/>
          </a:prstGeom>
          <a:noFill/>
          <a:ln>
            <a:noFill/>
          </a:ln>
        </p:spPr>
      </p:pic>
      <p:sp>
        <p:nvSpPr>
          <p:cNvPr id="193" name="Google Shape;193;p26"/>
          <p:cNvSpPr txBox="1"/>
          <p:nvPr/>
        </p:nvSpPr>
        <p:spPr>
          <a:xfrm>
            <a:off x="3809050" y="2682584"/>
            <a:ext cx="3419400" cy="1209600"/>
          </a:xfrm>
          <a:prstGeom prst="rect">
            <a:avLst/>
          </a:prstGeom>
          <a:noFill/>
          <a:ln>
            <a:noFill/>
          </a:ln>
        </p:spPr>
        <p:txBody>
          <a:bodyPr spcFirstLastPara="1" wrap="square" lIns="91425" tIns="91425" rIns="91425" bIns="91425" anchor="t" anchorCtr="0">
            <a:noAutofit/>
          </a:bodyPr>
          <a:lstStyle/>
          <a:p>
            <a:pPr marL="45720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רמת אלבומין תקינה</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לחץ אוסמוטי</a:t>
            </a:r>
            <a:r>
              <a:rPr lang="iw-IL" sz="2000" dirty="0"/>
              <a:t> </a:t>
            </a:r>
            <a:r>
              <a:rPr lang="iw-IL" sz="2400" dirty="0">
                <a:solidFill>
                  <a:schemeClr val="dk1"/>
                </a:solidFill>
                <a:latin typeface="Varela Round"/>
                <a:ea typeface="Varela Round"/>
                <a:cs typeface="Varela Round"/>
                <a:sym typeface="Varela Round"/>
              </a:rPr>
              <a:t>תקין</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p:txBody>
      </p:sp>
      <p:sp>
        <p:nvSpPr>
          <p:cNvPr id="194" name="Google Shape;194;p26"/>
          <p:cNvSpPr txBox="1"/>
          <p:nvPr/>
        </p:nvSpPr>
        <p:spPr>
          <a:xfrm>
            <a:off x="3906400" y="4316509"/>
            <a:ext cx="3322050" cy="1424700"/>
          </a:xfrm>
          <a:prstGeom prst="rect">
            <a:avLst/>
          </a:prstGeom>
          <a:noFill/>
          <a:ln>
            <a:noFill/>
          </a:ln>
        </p:spPr>
        <p:txBody>
          <a:bodyPr spcFirstLastPara="1" wrap="square" lIns="91425" tIns="91425" rIns="91425" bIns="91425" anchor="t" anchorCtr="0">
            <a:noAutofit/>
          </a:bodyPr>
          <a:lstStyle/>
          <a:p>
            <a:pPr marL="45720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רמת אלבומין נמוכה </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לחץ אוסמוטי נמוך</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בצקת</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0" lvl="0" indent="0" algn="r" rtl="1">
              <a:spcBef>
                <a:spcPts val="0"/>
              </a:spcBef>
              <a:spcAft>
                <a:spcPts val="0"/>
              </a:spcAft>
              <a:buNone/>
            </a:pPr>
            <a:endParaRPr sz="2000" dirty="0"/>
          </a:p>
        </p:txBody>
      </p:sp>
      <p:sp>
        <p:nvSpPr>
          <p:cNvPr id="195" name="Google Shape;195;p26"/>
          <p:cNvSpPr txBox="1"/>
          <p:nvPr/>
        </p:nvSpPr>
        <p:spPr>
          <a:xfrm>
            <a:off x="1614229" y="1260797"/>
            <a:ext cx="5185500" cy="977700"/>
          </a:xfrm>
          <a:prstGeom prst="rect">
            <a:avLst/>
          </a:prstGeom>
          <a:noFill/>
          <a:ln>
            <a:noFill/>
          </a:ln>
        </p:spPr>
        <p:txBody>
          <a:bodyPr spcFirstLastPara="1" wrap="square" lIns="91425" tIns="91425" rIns="91425" bIns="91425" anchor="t" anchorCtr="0">
            <a:noAutofit/>
          </a:bodyPr>
          <a:lstStyle/>
          <a:p>
            <a:pPr marL="0" marR="0" lvl="0" indent="0" algn="r" rtl="1">
              <a:lnSpc>
                <a:spcPct val="115000"/>
              </a:lnSpc>
              <a:spcBef>
                <a:spcPts val="0"/>
              </a:spcBef>
              <a:spcAft>
                <a:spcPts val="0"/>
              </a:spcAft>
              <a:buNone/>
            </a:pPr>
            <a:r>
              <a:rPr lang="iw-IL" sz="2400" b="1" dirty="0">
                <a:solidFill>
                  <a:srgbClr val="0070C0"/>
                </a:solidFill>
                <a:latin typeface="Varela Round"/>
                <a:ea typeface="Varela Round"/>
                <a:cs typeface="Varela Round"/>
                <a:sym typeface="Varela Round"/>
              </a:rPr>
              <a:t>אלבומין</a:t>
            </a:r>
            <a:r>
              <a:rPr lang="iw-IL" sz="2400" dirty="0">
                <a:solidFill>
                  <a:schemeClr val="dk1"/>
                </a:solidFill>
                <a:latin typeface="Varela Round"/>
                <a:ea typeface="Varela Round"/>
                <a:cs typeface="Varela Round"/>
                <a:sym typeface="Varela Round"/>
              </a:rPr>
              <a:t>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נוצר בכבד</a:t>
            </a:r>
            <a:br>
              <a:rPr lang="iw-IL" sz="2400" dirty="0">
                <a:solidFill>
                  <a:schemeClr val="dk1"/>
                </a:solidFill>
                <a:latin typeface="Varela Round"/>
                <a:ea typeface="Varela Round"/>
                <a:cs typeface="Varela Round"/>
                <a:sym typeface="Varela Round"/>
              </a:rPr>
            </a:br>
            <a:r>
              <a:rPr lang="iw-IL" sz="2400" dirty="0">
                <a:solidFill>
                  <a:schemeClr val="dk1"/>
                </a:solidFill>
                <a:latin typeface="Varela Round"/>
                <a:ea typeface="Varela Round"/>
                <a:cs typeface="Varela Round"/>
                <a:sym typeface="Varela Round"/>
              </a:rPr>
              <a:t>מהווה 60%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מחלבוני הפלסמה.</a:t>
            </a:r>
            <a:endParaRPr sz="2400" dirty="0">
              <a:solidFill>
                <a:schemeClr val="dk1"/>
              </a:solidFill>
              <a:latin typeface="Varela Round"/>
              <a:ea typeface="Varela Round"/>
              <a:cs typeface="Varela Round"/>
              <a:sym typeface="Varela Round"/>
            </a:endParaRPr>
          </a:p>
        </p:txBody>
      </p:sp>
      <p:sp>
        <p:nvSpPr>
          <p:cNvPr id="196" name="Google Shape;196;p26"/>
          <p:cNvSpPr txBox="1"/>
          <p:nvPr/>
        </p:nvSpPr>
        <p:spPr>
          <a:xfrm>
            <a:off x="7498310" y="1186200"/>
            <a:ext cx="4290900" cy="2242800"/>
          </a:xfrm>
          <a:prstGeom prst="rect">
            <a:avLst/>
          </a:prstGeom>
          <a:noFill/>
          <a:ln>
            <a:noFill/>
          </a:ln>
        </p:spPr>
        <p:txBody>
          <a:bodyPr spcFirstLastPara="1" wrap="square" lIns="91425" tIns="91425" rIns="91425" bIns="91425" anchor="t" anchorCtr="0">
            <a:noAutofit/>
          </a:bodyPr>
          <a:lstStyle/>
          <a:p>
            <a:pPr marL="0" marR="0" lvl="0" indent="0" algn="r" rtl="1">
              <a:lnSpc>
                <a:spcPct val="115000"/>
              </a:lnSpc>
              <a:spcBef>
                <a:spcPts val="0"/>
              </a:spcBef>
              <a:spcAft>
                <a:spcPts val="0"/>
              </a:spcAft>
              <a:buNone/>
            </a:pPr>
            <a:r>
              <a:rPr lang="iw-IL" sz="2400" b="1" dirty="0">
                <a:solidFill>
                  <a:srgbClr val="0070C0"/>
                </a:solidFill>
                <a:latin typeface="Varela Round"/>
                <a:ea typeface="Varela Round"/>
                <a:cs typeface="Varela Round"/>
                <a:sym typeface="Varela Round"/>
              </a:rPr>
              <a:t>יוני</a:t>
            </a:r>
            <a:r>
              <a:rPr lang="iw-IL" sz="2400" b="1" dirty="0">
                <a:solidFill>
                  <a:schemeClr val="dk1"/>
                </a:solidFill>
                <a:latin typeface="Varela Round"/>
                <a:ea typeface="Varela Round"/>
                <a:cs typeface="Varela Round"/>
                <a:sym typeface="Varela Round"/>
              </a:rPr>
              <a:t> </a:t>
            </a:r>
            <a:r>
              <a:rPr lang="iw-IL" sz="2400" b="1" dirty="0">
                <a:solidFill>
                  <a:srgbClr val="0070C0"/>
                </a:solidFill>
                <a:latin typeface="Varela Round"/>
                <a:ea typeface="Varela Round"/>
                <a:cs typeface="Varela Round"/>
                <a:sym typeface="Varela Round"/>
              </a:rPr>
              <a:t>נתרן</a:t>
            </a:r>
            <a:r>
              <a:rPr lang="iw-IL" sz="2400" b="1" dirty="0">
                <a:solidFill>
                  <a:schemeClr val="dk1"/>
                </a:solidFill>
                <a:latin typeface="Varela Round"/>
                <a:ea typeface="Varela Round"/>
                <a:cs typeface="Varela Round"/>
                <a:sym typeface="Varela Round"/>
              </a:rPr>
              <a:t> </a:t>
            </a:r>
            <a:r>
              <a:rPr lang="iw-IL" sz="2400" b="1" dirty="0">
                <a:solidFill>
                  <a:srgbClr val="0070C0"/>
                </a:solidFill>
                <a:latin typeface="Varela Round"/>
                <a:ea typeface="Varela Round"/>
                <a:cs typeface="Varela Round"/>
                <a:sym typeface="Varela Round"/>
              </a:rPr>
              <a:t>וכלור</a:t>
            </a:r>
            <a:endParaRPr sz="2400" b="1" dirty="0">
              <a:solidFill>
                <a:srgbClr val="0070C0"/>
              </a:solidFill>
              <a:latin typeface="Varela Round"/>
              <a:ea typeface="Varela Round"/>
              <a:cs typeface="Varela Round"/>
              <a:sym typeface="Varela Round"/>
            </a:endParaRPr>
          </a:p>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 ריכוזם בדם מבוקר על ידי הכליה ויותרת הכליה.</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תפקידם לשמור על הלחץ האוסמוטי ו </a:t>
            </a:r>
            <a:r>
              <a:rPr lang="he-IL" sz="2400" dirty="0">
                <a:solidFill>
                  <a:schemeClr val="dk1"/>
                </a:solidFill>
                <a:latin typeface="Varela Round"/>
                <a:ea typeface="Varela Round"/>
                <a:cs typeface="Varela Round"/>
                <a:sym typeface="Varela Round"/>
              </a:rPr>
              <a:t>–</a:t>
            </a:r>
            <a:r>
              <a:rPr lang="en-US" sz="2400" dirty="0">
                <a:solidFill>
                  <a:schemeClr val="dk1"/>
                </a:solidFill>
                <a:latin typeface="Varela Round"/>
                <a:ea typeface="Varela Round"/>
                <a:cs typeface="Varela Round"/>
                <a:sym typeface="Varela Round"/>
              </a:rPr>
              <a:t>PH</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של הדם</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7"/>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02" name="Google Shape;202;p27"/>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מקור תאי הדם</a:t>
            </a:r>
            <a:endParaRPr/>
          </a:p>
        </p:txBody>
      </p:sp>
      <p:pic>
        <p:nvPicPr>
          <p:cNvPr id="203" name="Google Shape;203;p27"/>
          <p:cNvPicPr preferRelativeResize="0"/>
          <p:nvPr/>
        </p:nvPicPr>
        <p:blipFill>
          <a:blip r:embed="rId3">
            <a:alphaModFix/>
          </a:blip>
          <a:stretch>
            <a:fillRect/>
          </a:stretch>
        </p:blipFill>
        <p:spPr>
          <a:xfrm>
            <a:off x="1430325" y="932675"/>
            <a:ext cx="6435551" cy="57819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8"/>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09" name="Google Shape;209;p28"/>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המטופויזיס (Hematopoiesis)</a:t>
            </a:r>
            <a:endParaRPr/>
          </a:p>
        </p:txBody>
      </p:sp>
      <p:grpSp>
        <p:nvGrpSpPr>
          <p:cNvPr id="210" name="Google Shape;210;p28"/>
          <p:cNvGrpSpPr/>
          <p:nvPr/>
        </p:nvGrpSpPr>
        <p:grpSpPr>
          <a:xfrm>
            <a:off x="0" y="1088350"/>
            <a:ext cx="6475675" cy="5656650"/>
            <a:chOff x="0" y="1088350"/>
            <a:chExt cx="6475675" cy="5656650"/>
          </a:xfrm>
        </p:grpSpPr>
        <p:pic>
          <p:nvPicPr>
            <p:cNvPr id="211" name="Google Shape;211;p28"/>
            <p:cNvPicPr preferRelativeResize="0"/>
            <p:nvPr/>
          </p:nvPicPr>
          <p:blipFill>
            <a:blip r:embed="rId3">
              <a:alphaModFix/>
            </a:blip>
            <a:stretch>
              <a:fillRect/>
            </a:stretch>
          </p:blipFill>
          <p:spPr>
            <a:xfrm>
              <a:off x="837875" y="1088350"/>
              <a:ext cx="5637800" cy="5656650"/>
            </a:xfrm>
            <a:prstGeom prst="rect">
              <a:avLst/>
            </a:prstGeom>
            <a:noFill/>
            <a:ln>
              <a:noFill/>
            </a:ln>
          </p:spPr>
        </p:pic>
        <p:sp>
          <p:nvSpPr>
            <p:cNvPr id="212" name="Google Shape;212;p28"/>
            <p:cNvSpPr txBox="1"/>
            <p:nvPr/>
          </p:nvSpPr>
          <p:spPr>
            <a:xfrm>
              <a:off x="0" y="3990550"/>
              <a:ext cx="1099200"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000">
                  <a:latin typeface="Varela Round"/>
                  <a:ea typeface="Varela Round"/>
                  <a:cs typeface="Varela Round"/>
                  <a:sym typeface="Varela Round"/>
                </a:rPr>
                <a:t>Erythrocytes</a:t>
              </a:r>
              <a:endParaRPr sz="1000">
                <a:latin typeface="Varela Round"/>
                <a:ea typeface="Varela Round"/>
                <a:cs typeface="Varela Round"/>
                <a:sym typeface="Varela Round"/>
              </a:endParaRPr>
            </a:p>
          </p:txBody>
        </p:sp>
        <p:sp>
          <p:nvSpPr>
            <p:cNvPr id="213" name="Google Shape;213;p28"/>
            <p:cNvSpPr txBox="1"/>
            <p:nvPr/>
          </p:nvSpPr>
          <p:spPr>
            <a:xfrm>
              <a:off x="728100" y="5304775"/>
              <a:ext cx="1099200"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000">
                  <a:latin typeface="Varela Round"/>
                  <a:ea typeface="Varela Round"/>
                  <a:cs typeface="Varela Round"/>
                  <a:sym typeface="Varela Round"/>
                </a:rPr>
                <a:t>Thrombocytes</a:t>
              </a:r>
              <a:endParaRPr sz="1000">
                <a:latin typeface="Varela Round"/>
                <a:ea typeface="Varela Round"/>
                <a:cs typeface="Varela Round"/>
                <a:sym typeface="Varela Round"/>
              </a:endParaRPr>
            </a:p>
          </p:txBody>
        </p:sp>
        <p:sp>
          <p:nvSpPr>
            <p:cNvPr id="214" name="Google Shape;214;p28"/>
            <p:cNvSpPr txBox="1"/>
            <p:nvPr/>
          </p:nvSpPr>
          <p:spPr>
            <a:xfrm>
              <a:off x="3276225" y="6458200"/>
              <a:ext cx="913500"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000">
                  <a:solidFill>
                    <a:srgbClr val="F1C232"/>
                  </a:solidFill>
                  <a:latin typeface="Varela Round"/>
                  <a:ea typeface="Varela Round"/>
                  <a:cs typeface="Varela Round"/>
                  <a:sym typeface="Varela Round"/>
                </a:rPr>
                <a:t>Leukocytes</a:t>
              </a:r>
              <a:endParaRPr sz="1000">
                <a:solidFill>
                  <a:srgbClr val="F1C232"/>
                </a:solidFill>
                <a:latin typeface="Varela Round"/>
                <a:ea typeface="Varela Round"/>
                <a:cs typeface="Varela Round"/>
                <a:sym typeface="Varela Round"/>
              </a:endParaRPr>
            </a:p>
          </p:txBody>
        </p:sp>
        <p:sp>
          <p:nvSpPr>
            <p:cNvPr id="215" name="Google Shape;215;p28"/>
            <p:cNvSpPr txBox="1"/>
            <p:nvPr/>
          </p:nvSpPr>
          <p:spPr>
            <a:xfrm>
              <a:off x="2771875" y="1731425"/>
              <a:ext cx="1099200" cy="2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sz="1000">
                  <a:latin typeface="Varela Round"/>
                  <a:ea typeface="Varela Round"/>
                  <a:cs typeface="Varela Round"/>
                  <a:sym typeface="Varela Round"/>
                </a:rPr>
                <a:t>Hemocytoblast</a:t>
              </a:r>
              <a:endParaRPr sz="1000">
                <a:latin typeface="Varela Round"/>
                <a:ea typeface="Varela Round"/>
                <a:cs typeface="Varela Round"/>
                <a:sym typeface="Varela Round"/>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21" name="Google Shape;221;p29"/>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משך החיים של תאי הדם</a:t>
            </a:r>
            <a:endParaRPr/>
          </a:p>
        </p:txBody>
      </p:sp>
      <p:sp>
        <p:nvSpPr>
          <p:cNvPr id="222" name="Google Shape;222;p29"/>
          <p:cNvSpPr/>
          <p:nvPr/>
        </p:nvSpPr>
        <p:spPr>
          <a:xfrm>
            <a:off x="5328700" y="8283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txBox="1"/>
          <p:nvPr/>
        </p:nvSpPr>
        <p:spPr>
          <a:xfrm>
            <a:off x="5108448" y="1248075"/>
            <a:ext cx="6363670" cy="2911800"/>
          </a:xfrm>
          <a:prstGeom prst="rect">
            <a:avLst/>
          </a:prstGeom>
          <a:noFill/>
          <a:ln>
            <a:noFill/>
          </a:ln>
        </p:spPr>
        <p:txBody>
          <a:bodyPr spcFirstLastPara="1" wrap="square" lIns="91425" tIns="91425" rIns="91425" bIns="91425" anchor="t" anchorCtr="0">
            <a:noAutofit/>
          </a:bodyPr>
          <a:lstStyle/>
          <a:p>
            <a:pPr marL="342900" marR="0" lvl="0" indent="-342900" algn="r" rtl="1">
              <a:lnSpc>
                <a:spcPct val="150000"/>
              </a:lnSpc>
              <a:spcBef>
                <a:spcPts val="0"/>
              </a:spcBef>
              <a:spcAft>
                <a:spcPts val="0"/>
              </a:spcAft>
              <a:buFont typeface="Arial" panose="020B0604020202020204" pitchFamily="34" charset="0"/>
              <a:buChar char="•"/>
            </a:pPr>
            <a:r>
              <a:rPr lang="iw-IL" sz="2400" b="1" dirty="0">
                <a:solidFill>
                  <a:schemeClr val="dk1"/>
                </a:solidFill>
                <a:latin typeface="Varela Round"/>
                <a:ea typeface="Varela Round"/>
                <a:cs typeface="Varela Round"/>
                <a:sym typeface="Varela Round"/>
              </a:rPr>
              <a:t>תאי דם אדומים </a:t>
            </a:r>
            <a:r>
              <a:rPr lang="iw-IL" sz="2400" dirty="0">
                <a:solidFill>
                  <a:schemeClr val="dk1"/>
                </a:solidFill>
                <a:latin typeface="Varela Round"/>
                <a:ea typeface="Varela Round"/>
                <a:cs typeface="Varela Round"/>
                <a:sym typeface="Varela Round"/>
              </a:rPr>
              <a:t>120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ימים</a:t>
            </a:r>
            <a:endParaRPr sz="2400" dirty="0">
              <a:solidFill>
                <a:schemeClr val="dk1"/>
              </a:solidFill>
              <a:latin typeface="Varela Round"/>
              <a:ea typeface="Varela Round"/>
              <a:cs typeface="Varela Round"/>
              <a:sym typeface="Varela Round"/>
            </a:endParaRPr>
          </a:p>
          <a:p>
            <a:pPr marL="342900" marR="0" lvl="0" indent="-342900" algn="r" rtl="1">
              <a:lnSpc>
                <a:spcPct val="150000"/>
              </a:lnSpc>
              <a:spcBef>
                <a:spcPts val="0"/>
              </a:spcBef>
              <a:spcAft>
                <a:spcPts val="0"/>
              </a:spcAft>
              <a:buFont typeface="Arial" panose="020B0604020202020204" pitchFamily="34" charset="0"/>
              <a:buChar char="•"/>
            </a:pPr>
            <a:r>
              <a:rPr lang="iw-IL" sz="2400" b="1" dirty="0">
                <a:solidFill>
                  <a:schemeClr val="dk1"/>
                </a:solidFill>
                <a:latin typeface="Varela Round"/>
                <a:ea typeface="Varela Round"/>
                <a:cs typeface="Varela Round"/>
                <a:sym typeface="Varela Round"/>
              </a:rPr>
              <a:t>טסיות הדם </a:t>
            </a:r>
            <a:r>
              <a:rPr lang="he-IL" sz="2400" dirty="0">
                <a:solidFill>
                  <a:schemeClr val="dk1"/>
                </a:solidFill>
                <a:latin typeface="Varela Round"/>
                <a:ea typeface="Varela Round"/>
                <a:cs typeface="Varela Round"/>
                <a:sym typeface="Varela Round"/>
              </a:rPr>
              <a:t>5- 10</a:t>
            </a:r>
            <a:r>
              <a:rPr lang="iw-IL" sz="2400" dirty="0">
                <a:solidFill>
                  <a:schemeClr val="dk1"/>
                </a:solidFill>
                <a:latin typeface="Varela Round"/>
                <a:ea typeface="Varela Round"/>
                <a:cs typeface="Varela Round"/>
                <a:sym typeface="Varela Round"/>
              </a:rPr>
              <a:t> ימים.</a:t>
            </a:r>
            <a:endParaRPr sz="2400" dirty="0">
              <a:solidFill>
                <a:schemeClr val="dk1"/>
              </a:solidFill>
              <a:latin typeface="Varela Round"/>
              <a:ea typeface="Varela Round"/>
              <a:cs typeface="Varela Round"/>
              <a:sym typeface="Varela Round"/>
            </a:endParaRPr>
          </a:p>
          <a:p>
            <a:pPr marL="342900" marR="0" lvl="0" indent="-342900" algn="r" rtl="1">
              <a:lnSpc>
                <a:spcPct val="150000"/>
              </a:lnSpc>
              <a:spcBef>
                <a:spcPts val="0"/>
              </a:spcBef>
              <a:spcAft>
                <a:spcPts val="0"/>
              </a:spcAft>
              <a:buFont typeface="Arial" panose="020B0604020202020204" pitchFamily="34" charset="0"/>
              <a:buChar char="•"/>
            </a:pPr>
            <a:r>
              <a:rPr lang="iw-IL" sz="2400" b="1" dirty="0">
                <a:solidFill>
                  <a:schemeClr val="dk1"/>
                </a:solidFill>
                <a:latin typeface="Varela Round"/>
                <a:ea typeface="Varela Round"/>
                <a:cs typeface="Varela Round"/>
                <a:sym typeface="Varela Round"/>
              </a:rPr>
              <a:t>תאי הדם הלבנים</a:t>
            </a:r>
            <a:r>
              <a:rPr lang="iw-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algn="r" rtl="1">
              <a:lnSpc>
                <a:spcPct val="150000"/>
              </a:lnSpc>
              <a:spcBef>
                <a:spcPts val="0"/>
              </a:spcBef>
              <a:spcAft>
                <a:spcPts val="0"/>
              </a:spcAft>
            </a:pPr>
            <a:r>
              <a:rPr lang="iw-IL" sz="2400" dirty="0">
                <a:solidFill>
                  <a:schemeClr val="dk1"/>
                </a:solidFill>
                <a:latin typeface="Varela Round"/>
                <a:ea typeface="Varela Round"/>
                <a:cs typeface="Varela Round"/>
                <a:sym typeface="Varela Round"/>
              </a:rPr>
              <a:t>פאגוציטים רובם עד </a:t>
            </a:r>
            <a:r>
              <a:rPr lang="he-IL" sz="2400" dirty="0">
                <a:solidFill>
                  <a:schemeClr val="dk1"/>
                </a:solidFill>
                <a:latin typeface="Varela Round"/>
                <a:ea typeface="Varela Round"/>
                <a:cs typeface="Varela Round"/>
                <a:sym typeface="Varela Round"/>
              </a:rPr>
              <a:t>3</a:t>
            </a:r>
            <a:r>
              <a:rPr lang="iw-IL" sz="2400" dirty="0">
                <a:solidFill>
                  <a:schemeClr val="dk1"/>
                </a:solidFill>
                <a:latin typeface="Varela Round"/>
                <a:ea typeface="Varela Round"/>
                <a:cs typeface="Varela Round"/>
                <a:sym typeface="Varela Round"/>
              </a:rPr>
              <a:t> ימים</a:t>
            </a:r>
          </a:p>
          <a:p>
            <a:pPr marL="457200" marR="0" lvl="0" algn="r" rtl="1">
              <a:lnSpc>
                <a:spcPct val="150000"/>
              </a:lnSpc>
              <a:spcBef>
                <a:spcPts val="0"/>
              </a:spcBef>
              <a:spcAft>
                <a:spcPts val="0"/>
              </a:spcAft>
            </a:pPr>
            <a:r>
              <a:rPr lang="he-IL" sz="2400" dirty="0">
                <a:solidFill>
                  <a:schemeClr val="dk1"/>
                </a:solidFill>
                <a:latin typeface="Varela Round"/>
                <a:ea typeface="Varela Round"/>
                <a:cs typeface="Varela Round"/>
                <a:sym typeface="Varela Round"/>
              </a:rPr>
              <a:t>לימפוציטים –  שנים רבות</a:t>
            </a:r>
          </a:p>
        </p:txBody>
      </p:sp>
      <p:sp>
        <p:nvSpPr>
          <p:cNvPr id="224" name="Google Shape;224;p29"/>
          <p:cNvSpPr txBox="1"/>
          <p:nvPr/>
        </p:nvSpPr>
        <p:spPr>
          <a:xfrm>
            <a:off x="1057981" y="2496247"/>
            <a:ext cx="5495469" cy="835156"/>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500" b="1" dirty="0">
                <a:solidFill>
                  <a:srgbClr val="CC0000"/>
                </a:solidFill>
                <a:latin typeface="Varela Round" panose="00000500000000000000" pitchFamily="2" charset="-79"/>
                <a:cs typeface="Varela Round" panose="00000500000000000000" pitchFamily="2" charset="-79"/>
              </a:rPr>
              <a:t>מסקנה: תאי הדם מתחדשים ללא הרף !</a:t>
            </a:r>
            <a:endParaRPr sz="2500" b="1" dirty="0">
              <a:solidFill>
                <a:srgbClr val="CC0000"/>
              </a:solidFill>
              <a:latin typeface="Varela Round" panose="00000500000000000000" pitchFamily="2" charset="-79"/>
              <a:cs typeface="Varela Round" panose="00000500000000000000"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p:bldP spid="22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a:spLocks noGrp="1"/>
          </p:cNvSpPr>
          <p:nvPr>
            <p:ph type="ctrTitle"/>
          </p:nvPr>
        </p:nvSpPr>
        <p:spPr>
          <a:xfrm>
            <a:off x="1" y="1640677"/>
            <a:ext cx="12192000" cy="1260164"/>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a:t>אנטומיה ופיזיולוגיה </a:t>
            </a:r>
            <a:endParaRPr/>
          </a:p>
        </p:txBody>
      </p:sp>
      <p:sp>
        <p:nvSpPr>
          <p:cNvPr id="230" name="Google Shape;230;p30"/>
          <p:cNvSpPr txBox="1">
            <a:spLocks noGrp="1"/>
          </p:cNvSpPr>
          <p:nvPr>
            <p:ph type="subTitle" idx="1"/>
          </p:nvPr>
        </p:nvSpPr>
        <p:spPr>
          <a:xfrm>
            <a:off x="0" y="3061800"/>
            <a:ext cx="12192000" cy="618000"/>
          </a:xfrm>
          <a:prstGeom prst="rect">
            <a:avLst/>
          </a:prstGeom>
          <a:noFill/>
          <a:ln>
            <a:noFill/>
          </a:ln>
        </p:spPr>
        <p:txBody>
          <a:bodyPr spcFirstLastPara="1" wrap="square" lIns="36000" tIns="36000" rIns="36000" bIns="36000" anchor="ctr" anchorCtr="0">
            <a:noAutofit/>
          </a:bodyPr>
          <a:lstStyle/>
          <a:p>
            <a:pPr marL="0" lvl="0" indent="0" rtl="1">
              <a:lnSpc>
                <a:spcPct val="100000"/>
              </a:lnSpc>
              <a:spcBef>
                <a:spcPts val="0"/>
              </a:spcBef>
              <a:spcAft>
                <a:spcPts val="600"/>
              </a:spcAft>
              <a:buClr>
                <a:srgbClr val="192A72"/>
              </a:buClr>
              <a:buSzPts val="2800"/>
              <a:buNone/>
            </a:pPr>
            <a:r>
              <a:rPr lang="iw-IL" sz="4400" dirty="0"/>
              <a:t>תאי דם אדומים</a:t>
            </a:r>
            <a:endParaRPr sz="4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a:spLocks noGrp="1"/>
          </p:cNvSpPr>
          <p:nvPr>
            <p:ph type="ctrTitle"/>
          </p:nvPr>
        </p:nvSpPr>
        <p:spPr>
          <a:xfrm>
            <a:off x="1733909" y="186258"/>
            <a:ext cx="102477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pic>
        <p:nvPicPr>
          <p:cNvPr id="236" name="Google Shape;236;p31"/>
          <p:cNvPicPr preferRelativeResize="0"/>
          <p:nvPr/>
        </p:nvPicPr>
        <p:blipFill rotWithShape="1">
          <a:blip r:embed="rId3">
            <a:alphaModFix/>
          </a:blip>
          <a:srcRect l="7654" r="4263" b="3614"/>
          <a:stretch/>
        </p:blipFill>
        <p:spPr>
          <a:xfrm>
            <a:off x="692950" y="526824"/>
            <a:ext cx="9223650" cy="6195225"/>
          </a:xfrm>
          <a:prstGeom prst="rect">
            <a:avLst/>
          </a:prstGeom>
          <a:noFill/>
          <a:ln>
            <a:noFill/>
          </a:ln>
        </p:spPr>
      </p:pic>
      <p:sp>
        <p:nvSpPr>
          <p:cNvPr id="237" name="Google Shape;237;p31"/>
          <p:cNvSpPr txBox="1">
            <a:spLocks noGrp="1"/>
          </p:cNvSpPr>
          <p:nvPr>
            <p:ph type="title" idx="4294967295"/>
          </p:nvPr>
        </p:nvSpPr>
        <p:spPr>
          <a:xfrm>
            <a:off x="5495975" y="145000"/>
            <a:ext cx="6595200" cy="720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4400"/>
              <a:buFont typeface="Varela Round"/>
              <a:buNone/>
            </a:pPr>
            <a:r>
              <a:rPr lang="iw-IL"/>
              <a:t>RBC (Red Blood Cells)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txBox="1"/>
          <p:nvPr/>
        </p:nvSpPr>
        <p:spPr>
          <a:xfrm>
            <a:off x="1629534" y="2695671"/>
            <a:ext cx="9208400" cy="1924651"/>
          </a:xfrm>
          <a:prstGeom prst="rect">
            <a:avLst/>
          </a:prstGeom>
          <a:noFill/>
          <a:ln>
            <a:noFill/>
          </a:ln>
        </p:spPr>
        <p:txBody>
          <a:bodyPr spcFirstLastPara="1" wrap="square" lIns="121900" tIns="121900" rIns="121900" bIns="121900" anchor="t" anchorCtr="0">
            <a:noAutofit/>
          </a:bodyPr>
          <a:lstStyle/>
          <a:p>
            <a:pPr marL="609600" marR="0" lvl="0" indent="0" algn="r" rtl="1">
              <a:lnSpc>
                <a:spcPct val="150000"/>
              </a:lnSpc>
              <a:spcBef>
                <a:spcPts val="0"/>
              </a:spcBef>
              <a:spcAft>
                <a:spcPts val="0"/>
              </a:spcAft>
              <a:buNone/>
            </a:pPr>
            <a:endParaRPr sz="1800" b="0" i="0" u="none" strike="noStrike" cap="none">
              <a:solidFill>
                <a:schemeClr val="dk1"/>
              </a:solidFill>
              <a:latin typeface="Varela Round"/>
              <a:ea typeface="Varela Round"/>
              <a:cs typeface="Varela Round"/>
              <a:sym typeface="Varela Round"/>
            </a:endParaRPr>
          </a:p>
        </p:txBody>
      </p:sp>
      <p:sp>
        <p:nvSpPr>
          <p:cNvPr id="114" name="Google Shape;114;p15"/>
          <p:cNvSpPr txBox="1">
            <a:spLocks noGrp="1"/>
          </p:cNvSpPr>
          <p:nvPr>
            <p:ph type="ctrTitle"/>
          </p:nvPr>
        </p:nvSpPr>
        <p:spPr>
          <a:xfrm>
            <a:off x="70720" y="1557905"/>
            <a:ext cx="12425700" cy="1260300"/>
          </a:xfrm>
          <a:prstGeom prst="rect">
            <a:avLst/>
          </a:prstGeom>
          <a:noFill/>
          <a:ln>
            <a:noFill/>
          </a:ln>
        </p:spPr>
        <p:txBody>
          <a:bodyPr spcFirstLastPara="1" wrap="square" lIns="91425" tIns="45700" rIns="91425" bIns="45700" anchor="ctr" anchorCtr="0">
            <a:noAutofit/>
          </a:bodyPr>
          <a:lstStyle/>
          <a:p>
            <a:pPr lvl="0">
              <a:buSzPts val="6600"/>
            </a:pPr>
            <a:r>
              <a:rPr lang="iw-IL" sz="6000" dirty="0">
                <a:latin typeface="Varela Round" panose="00000500000000000000" pitchFamily="2" charset="-79"/>
                <a:cs typeface="Varela Round" panose="00000500000000000000" pitchFamily="2" charset="-79"/>
              </a:rPr>
              <a:t> </a:t>
            </a:r>
            <a:r>
              <a:rPr lang="iw-IL" sz="6000" dirty="0">
                <a:latin typeface="Varela Round" panose="00000500000000000000" pitchFamily="2" charset="-79"/>
                <a:ea typeface="David"/>
                <a:cs typeface="Varela Round" panose="00000500000000000000" pitchFamily="2" charset="-79"/>
                <a:sym typeface="David"/>
              </a:rPr>
              <a:t>קליניקה אנמיה</a:t>
            </a:r>
            <a:r>
              <a:rPr lang="he-IL" sz="6000" dirty="0">
                <a:latin typeface="Varela Round" panose="00000500000000000000" pitchFamily="2" charset="-79"/>
                <a:ea typeface="David"/>
                <a:cs typeface="Varela Round" panose="00000500000000000000" pitchFamily="2" charset="-79"/>
                <a:sym typeface="David"/>
              </a:rPr>
              <a:t> -</a:t>
            </a:r>
            <a:r>
              <a:rPr lang="iw-IL" sz="6000" dirty="0">
                <a:latin typeface="Varela Round" panose="00000500000000000000" pitchFamily="2" charset="-79"/>
                <a:ea typeface="David"/>
                <a:cs typeface="Varela Round" panose="00000500000000000000" pitchFamily="2" charset="-79"/>
                <a:sym typeface="David"/>
              </a:rPr>
              <a:t>Anemia</a:t>
            </a:r>
            <a:r>
              <a:rPr lang="he-IL" sz="6000" dirty="0">
                <a:latin typeface="Varela Round" panose="00000500000000000000" pitchFamily="2" charset="-79"/>
                <a:ea typeface="David"/>
                <a:cs typeface="Varela Round" panose="00000500000000000000" pitchFamily="2" charset="-79"/>
                <a:sym typeface="David"/>
              </a:rPr>
              <a:t> </a:t>
            </a:r>
            <a:endParaRPr sz="6000" dirty="0">
              <a:latin typeface="Varela Round" panose="00000500000000000000" pitchFamily="2" charset="-79"/>
              <a:cs typeface="Varela Round" panose="00000500000000000000" pitchFamily="2" charset="-79"/>
            </a:endParaRPr>
          </a:p>
        </p:txBody>
      </p:sp>
      <p:sp>
        <p:nvSpPr>
          <p:cNvPr id="115" name="Google Shape;115;p15"/>
          <p:cNvSpPr txBox="1">
            <a:spLocks noGrp="1"/>
          </p:cNvSpPr>
          <p:nvPr>
            <p:ph type="subTitle" idx="1"/>
          </p:nvPr>
        </p:nvSpPr>
        <p:spPr>
          <a:xfrm>
            <a:off x="304420" y="2787076"/>
            <a:ext cx="12192000" cy="765300"/>
          </a:xfrm>
          <a:prstGeom prst="rect">
            <a:avLst/>
          </a:prstGeom>
          <a:noFill/>
          <a:ln>
            <a:noFill/>
          </a:ln>
        </p:spPr>
        <p:txBody>
          <a:bodyPr spcFirstLastPara="1" wrap="square" lIns="36000" tIns="36000" rIns="36000" bIns="36000" anchor="ctr" anchorCtr="0">
            <a:noAutofit/>
          </a:bodyPr>
          <a:lstStyle/>
          <a:p>
            <a:pPr marL="0" lvl="0" indent="0" algn="ctr" rtl="1">
              <a:lnSpc>
                <a:spcPct val="100000"/>
              </a:lnSpc>
              <a:spcBef>
                <a:spcPts val="0"/>
              </a:spcBef>
              <a:spcAft>
                <a:spcPts val="600"/>
              </a:spcAft>
              <a:buClr>
                <a:srgbClr val="002060"/>
              </a:buClr>
              <a:buSzPts val="2800"/>
              <a:buNone/>
            </a:pPr>
            <a:r>
              <a:rPr lang="iw-IL" sz="5400" dirty="0"/>
              <a:t>המטולוגיה - מדעי הבריאות </a:t>
            </a:r>
            <a:r>
              <a:rPr lang="iw-IL" sz="3600" dirty="0"/>
              <a:t> </a:t>
            </a:r>
            <a:endParaRPr sz="3600" dirty="0"/>
          </a:p>
        </p:txBody>
      </p:sp>
      <p:sp>
        <p:nvSpPr>
          <p:cNvPr id="116" name="Google Shape;116;p15"/>
          <p:cNvSpPr txBox="1">
            <a:spLocks noGrp="1"/>
          </p:cNvSpPr>
          <p:nvPr>
            <p:ph type="body" idx="2"/>
          </p:nvPr>
        </p:nvSpPr>
        <p:spPr>
          <a:xfrm>
            <a:off x="-233700" y="3657996"/>
            <a:ext cx="12192000" cy="720094"/>
          </a:xfrm>
          <a:prstGeom prst="rect">
            <a:avLst/>
          </a:prstGeom>
          <a:noFill/>
          <a:ln>
            <a:noFill/>
          </a:ln>
        </p:spPr>
        <p:txBody>
          <a:bodyPr spcFirstLastPara="1" wrap="square" lIns="91425" tIns="45700" rIns="91425" bIns="45700" anchor="ctr" anchorCtr="0">
            <a:noAutofit/>
          </a:bodyPr>
          <a:lstStyle/>
          <a:p>
            <a:pPr marL="0" lvl="0" indent="0" algn="ctr" rtl="1">
              <a:lnSpc>
                <a:spcPct val="100000"/>
              </a:lnSpc>
              <a:spcBef>
                <a:spcPts val="0"/>
              </a:spcBef>
              <a:spcAft>
                <a:spcPts val="0"/>
              </a:spcAft>
              <a:buClr>
                <a:srgbClr val="002060"/>
              </a:buClr>
              <a:buSzPts val="2800"/>
              <a:buFont typeface="Arial"/>
              <a:buNone/>
            </a:pPr>
            <a:r>
              <a:rPr lang="iw-IL" sz="3600" dirty="0">
                <a:latin typeface="Varela Round" panose="00000500000000000000" pitchFamily="2" charset="-79"/>
                <a:ea typeface="David"/>
                <a:cs typeface="Varela Round" panose="00000500000000000000" pitchFamily="2" charset="-79"/>
                <a:sym typeface="David"/>
              </a:rPr>
              <a:t>שם המורה: שולמית קוצר</a:t>
            </a:r>
            <a:endParaRPr sz="3600" dirty="0">
              <a:latin typeface="Varela Round" panose="00000500000000000000" pitchFamily="2" charset="-79"/>
              <a:ea typeface="David"/>
              <a:cs typeface="Varela Round" panose="00000500000000000000" pitchFamily="2" charset="-79"/>
              <a:sym typeface="Davi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43" name="Google Shape;243;p32"/>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dirty="0">
                <a:solidFill>
                  <a:schemeClr val="dk1"/>
                </a:solidFill>
              </a:rPr>
              <a:t>תפקיד</a:t>
            </a:r>
            <a:r>
              <a:rPr lang="he-IL" dirty="0">
                <a:solidFill>
                  <a:schemeClr val="dk1"/>
                </a:solidFill>
              </a:rPr>
              <a:t> : </a:t>
            </a:r>
            <a:r>
              <a:rPr lang="iw-IL" dirty="0">
                <a:solidFill>
                  <a:schemeClr val="dk1"/>
                </a:solidFill>
              </a:rPr>
              <a:t>העברת חמצן </a:t>
            </a:r>
            <a:endParaRPr dirty="0"/>
          </a:p>
        </p:txBody>
      </p:sp>
      <p:sp>
        <p:nvSpPr>
          <p:cNvPr id="244" name="Google Shape;244;p32"/>
          <p:cNvSpPr/>
          <p:nvPr/>
        </p:nvSpPr>
        <p:spPr>
          <a:xfrm>
            <a:off x="5481100" y="9807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2"/>
          <p:cNvSpPr txBox="1"/>
          <p:nvPr/>
        </p:nvSpPr>
        <p:spPr>
          <a:xfrm>
            <a:off x="652450" y="1111070"/>
            <a:ext cx="10890300" cy="839400"/>
          </a:xfrm>
          <a:prstGeom prst="rect">
            <a:avLst/>
          </a:prstGeom>
          <a:noFill/>
          <a:ln>
            <a:noFill/>
          </a:ln>
        </p:spPr>
        <p:txBody>
          <a:bodyPr spcFirstLastPara="1" wrap="square" lIns="91425" tIns="91425" rIns="91425" bIns="91425" anchor="t" anchorCtr="0">
            <a:noAutofit/>
          </a:bodyPr>
          <a:lstStyle/>
          <a:p>
            <a:pPr marL="457200" marR="0" lvl="0" indent="0" algn="r" rtl="1">
              <a:lnSpc>
                <a:spcPct val="150000"/>
              </a:lnSpc>
              <a:spcBef>
                <a:spcPts val="0"/>
              </a:spcBef>
              <a:spcAft>
                <a:spcPts val="0"/>
              </a:spcAft>
              <a:buNone/>
            </a:pPr>
            <a:r>
              <a:rPr lang="iw-IL" sz="2500" b="1" dirty="0">
                <a:solidFill>
                  <a:srgbClr val="0070C0"/>
                </a:solidFill>
                <a:latin typeface="Varela Round"/>
                <a:ea typeface="Varela Round"/>
                <a:cs typeface="Varela Round"/>
                <a:sym typeface="Varela Round"/>
              </a:rPr>
              <a:t>מה היתרון בכך שהחמצן מובל בתוך תאי הדם ולא מומס בפלסמה?</a:t>
            </a:r>
            <a:endParaRPr sz="2500" b="1" dirty="0">
              <a:solidFill>
                <a:srgbClr val="0070C0"/>
              </a:solidFill>
              <a:latin typeface="Varela Round"/>
              <a:ea typeface="Varela Round"/>
              <a:cs typeface="Varela Round"/>
              <a:sym typeface="Varela Round"/>
            </a:endParaRPr>
          </a:p>
          <a:p>
            <a:pPr marL="457200" marR="0" lvl="0" indent="0" algn="r" rtl="1">
              <a:lnSpc>
                <a:spcPct val="150000"/>
              </a:lnSpc>
              <a:spcBef>
                <a:spcPts val="0"/>
              </a:spcBef>
              <a:spcAft>
                <a:spcPts val="0"/>
              </a:spcAft>
              <a:buNone/>
            </a:pPr>
            <a:endParaRPr sz="2500" b="1" dirty="0">
              <a:solidFill>
                <a:srgbClr val="0070C0"/>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dirty="0">
              <a:solidFill>
                <a:srgbClr val="0070C0"/>
              </a:solidFill>
              <a:latin typeface="Varela Round"/>
              <a:ea typeface="Varela Round"/>
              <a:cs typeface="Varela Round"/>
              <a:sym typeface="Varela Round"/>
            </a:endParaRPr>
          </a:p>
        </p:txBody>
      </p:sp>
      <p:sp>
        <p:nvSpPr>
          <p:cNvPr id="246" name="Google Shape;246;p32"/>
          <p:cNvSpPr txBox="1"/>
          <p:nvPr/>
        </p:nvSpPr>
        <p:spPr>
          <a:xfrm>
            <a:off x="468600" y="1885024"/>
            <a:ext cx="11254800" cy="1202700"/>
          </a:xfrm>
          <a:prstGeom prst="rect">
            <a:avLst/>
          </a:prstGeom>
          <a:noFill/>
          <a:ln>
            <a:noFill/>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Clr>
                <a:schemeClr val="dk1"/>
              </a:buClr>
              <a:buSzPts val="2400"/>
              <a:buFont typeface="Varela Round"/>
              <a:buChar char="●"/>
            </a:pPr>
            <a:r>
              <a:rPr lang="iw-IL" sz="2400" b="1" dirty="0">
                <a:solidFill>
                  <a:schemeClr val="dk1"/>
                </a:solidFill>
                <a:latin typeface="Varela Round"/>
                <a:ea typeface="Varela Round"/>
                <a:cs typeface="Varela Round"/>
                <a:sym typeface="Varela Round"/>
              </a:rPr>
              <a:t>בעיה</a:t>
            </a:r>
            <a:r>
              <a:rPr lang="iw-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914400" lvl="0" indent="0" algn="r" rtl="1">
              <a:lnSpc>
                <a:spcPct val="150000"/>
              </a:lnSpc>
              <a:spcBef>
                <a:spcPts val="0"/>
              </a:spcBef>
              <a:spcAft>
                <a:spcPts val="0"/>
              </a:spcAft>
              <a:buNone/>
            </a:pPr>
            <a:r>
              <a:rPr lang="iw-IL" sz="2400" dirty="0">
                <a:solidFill>
                  <a:schemeClr val="dk1"/>
                </a:solidFill>
                <a:latin typeface="Varela Round"/>
                <a:ea typeface="Varela Round"/>
                <a:cs typeface="Varela Round"/>
                <a:sym typeface="Varela Round"/>
              </a:rPr>
              <a:t>מסיסות החמצן במים נמוכה מאוד.</a:t>
            </a:r>
            <a:endParaRPr sz="2400" dirty="0">
              <a:solidFill>
                <a:schemeClr val="dk1"/>
              </a:solidFill>
              <a:latin typeface="Varela Round"/>
              <a:ea typeface="Varela Round"/>
              <a:cs typeface="Varela Round"/>
              <a:sym typeface="Varela Round"/>
            </a:endParaRPr>
          </a:p>
        </p:txBody>
      </p:sp>
      <p:sp>
        <p:nvSpPr>
          <p:cNvPr id="247" name="Google Shape;247;p32"/>
          <p:cNvSpPr txBox="1"/>
          <p:nvPr/>
        </p:nvSpPr>
        <p:spPr>
          <a:xfrm>
            <a:off x="1481525" y="3290490"/>
            <a:ext cx="10280400" cy="1648800"/>
          </a:xfrm>
          <a:prstGeom prst="rect">
            <a:avLst/>
          </a:prstGeom>
          <a:noFill/>
          <a:ln>
            <a:noFill/>
          </a:ln>
        </p:spPr>
        <p:txBody>
          <a:bodyPr spcFirstLastPara="1" wrap="square" lIns="91425" tIns="91425" rIns="91425" bIns="91425" anchor="t" anchorCtr="0">
            <a:noAutofit/>
          </a:bodyPr>
          <a:lstStyle/>
          <a:p>
            <a:pPr marL="457200" lvl="0" indent="-381000" algn="r" rtl="1">
              <a:lnSpc>
                <a:spcPct val="150000"/>
              </a:lnSpc>
              <a:spcBef>
                <a:spcPts val="0"/>
              </a:spcBef>
              <a:spcAft>
                <a:spcPts val="0"/>
              </a:spcAft>
              <a:buClr>
                <a:schemeClr val="dk1"/>
              </a:buClr>
              <a:buSzPts val="2400"/>
              <a:buFont typeface="Varela Round"/>
              <a:buChar char="●"/>
            </a:pPr>
            <a:r>
              <a:rPr lang="iw-IL" sz="2400" b="1" dirty="0">
                <a:solidFill>
                  <a:schemeClr val="dk1"/>
                </a:solidFill>
                <a:latin typeface="Varela Round"/>
                <a:ea typeface="Varela Round"/>
                <a:cs typeface="Varela Round"/>
                <a:sym typeface="Varela Round"/>
              </a:rPr>
              <a:t>ה"פיתרון האבולוציוני</a:t>
            </a:r>
            <a:r>
              <a:rPr lang="he-IL" sz="2400" b="1" dirty="0">
                <a:solidFill>
                  <a:schemeClr val="dk1"/>
                </a:solidFill>
                <a:latin typeface="Varela Round"/>
                <a:ea typeface="Varela Round"/>
                <a:cs typeface="Varela Round"/>
                <a:sym typeface="Varela Round"/>
              </a:rPr>
              <a:t>":</a:t>
            </a:r>
            <a:r>
              <a:rPr lang="iw-IL" sz="2400" b="1"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קישור להמוגלובין.</a:t>
            </a:r>
            <a:endParaRPr sz="2400" dirty="0">
              <a:solidFill>
                <a:schemeClr val="dk1"/>
              </a:solidFill>
              <a:latin typeface="Varela Round"/>
              <a:ea typeface="Varela Round"/>
              <a:cs typeface="Varela Round"/>
              <a:sym typeface="Varela Round"/>
            </a:endParaRPr>
          </a:p>
          <a:p>
            <a:pPr marL="914400" lvl="0" indent="0" algn="r" rtl="1">
              <a:lnSpc>
                <a:spcPct val="150000"/>
              </a:lnSpc>
              <a:spcBef>
                <a:spcPts val="0"/>
              </a:spcBef>
              <a:spcAft>
                <a:spcPts val="0"/>
              </a:spcAft>
              <a:buNone/>
            </a:pPr>
            <a:r>
              <a:rPr lang="iw-IL" sz="2400" dirty="0">
                <a:solidFill>
                  <a:schemeClr val="dk1"/>
                </a:solidFill>
                <a:latin typeface="Varela Round"/>
                <a:ea typeface="Varela Round"/>
                <a:cs typeface="Varela Round"/>
                <a:sym typeface="Varela Round"/>
              </a:rPr>
              <a:t>מגדיל את כושר העברת החמצן פי 65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בהשוואה להעברה בפלסמה</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
                                        </p:tgtEl>
                                        <p:attrNameLst>
                                          <p:attrName>style.visibility</p:attrName>
                                        </p:attrNameLst>
                                      </p:cBhvr>
                                      <p:to>
                                        <p:strVal val="visible"/>
                                      </p:to>
                                    </p:set>
                                    <p:animEffect transition="in" filter="fade">
                                      <p:cBhvr>
                                        <p:cTn id="12"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53" name="Google Shape;253;p33"/>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אריתרופואזיס (Erythropoiesis)</a:t>
            </a:r>
            <a:endParaRPr/>
          </a:p>
        </p:txBody>
      </p:sp>
      <p:grpSp>
        <p:nvGrpSpPr>
          <p:cNvPr id="254" name="Google Shape;254;p33"/>
          <p:cNvGrpSpPr/>
          <p:nvPr/>
        </p:nvGrpSpPr>
        <p:grpSpPr>
          <a:xfrm>
            <a:off x="298670" y="1344141"/>
            <a:ext cx="10802000" cy="3780675"/>
            <a:chOff x="481550" y="1978125"/>
            <a:chExt cx="10802000" cy="3780675"/>
          </a:xfrm>
        </p:grpSpPr>
        <p:pic>
          <p:nvPicPr>
            <p:cNvPr id="255" name="Google Shape;255;p33"/>
            <p:cNvPicPr preferRelativeResize="0"/>
            <p:nvPr/>
          </p:nvPicPr>
          <p:blipFill>
            <a:blip r:embed="rId3">
              <a:alphaModFix/>
            </a:blip>
            <a:stretch>
              <a:fillRect/>
            </a:stretch>
          </p:blipFill>
          <p:spPr>
            <a:xfrm>
              <a:off x="481550" y="1978125"/>
              <a:ext cx="10802000" cy="3780675"/>
            </a:xfrm>
            <a:prstGeom prst="rect">
              <a:avLst/>
            </a:prstGeom>
            <a:noFill/>
            <a:ln>
              <a:noFill/>
            </a:ln>
          </p:spPr>
        </p:pic>
        <p:sp>
          <p:nvSpPr>
            <p:cNvPr id="256" name="Google Shape;256;p33"/>
            <p:cNvSpPr txBox="1"/>
            <p:nvPr/>
          </p:nvSpPr>
          <p:spPr>
            <a:xfrm>
              <a:off x="6346875" y="1993000"/>
              <a:ext cx="1433700" cy="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w-IL" b="1">
                  <a:solidFill>
                    <a:srgbClr val="999999"/>
                  </a:solidFill>
                  <a:latin typeface="Varela Round"/>
                  <a:ea typeface="Varela Round"/>
                  <a:cs typeface="Varela Round"/>
                  <a:sym typeface="Varela Round"/>
                </a:rPr>
                <a:t>B12  +  B9</a:t>
              </a:r>
              <a:endParaRPr b="1">
                <a:solidFill>
                  <a:srgbClr val="999999"/>
                </a:solidFill>
                <a:latin typeface="Varela Round"/>
                <a:ea typeface="Varela Round"/>
                <a:cs typeface="Varela Round"/>
                <a:sym typeface="Varela Roun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4"/>
          <p:cNvPicPr preferRelativeResize="0"/>
          <p:nvPr/>
        </p:nvPicPr>
        <p:blipFill rotWithShape="1">
          <a:blip r:embed="rId3">
            <a:alphaModFix/>
          </a:blip>
          <a:srcRect l="46386" t="8759"/>
          <a:stretch/>
        </p:blipFill>
        <p:spPr>
          <a:xfrm>
            <a:off x="370307" y="212675"/>
            <a:ext cx="6750543" cy="6645326"/>
          </a:xfrm>
          <a:prstGeom prst="rect">
            <a:avLst/>
          </a:prstGeom>
          <a:noFill/>
          <a:ln>
            <a:noFill/>
          </a:ln>
        </p:spPr>
      </p:pic>
      <p:sp>
        <p:nvSpPr>
          <p:cNvPr id="262" name="Google Shape;262;p34"/>
          <p:cNvSpPr txBox="1">
            <a:spLocks noGrp="1"/>
          </p:cNvSpPr>
          <p:nvPr>
            <p:ph type="title" idx="4294967295"/>
          </p:nvPr>
        </p:nvSpPr>
        <p:spPr>
          <a:xfrm>
            <a:off x="6826993" y="97536"/>
            <a:ext cx="49947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b="1" dirty="0">
                <a:solidFill>
                  <a:schemeClr val="dk1"/>
                </a:solidFill>
              </a:rPr>
              <a:t>ויסות אריתרופואזיס </a:t>
            </a:r>
            <a:endParaRPr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68" name="Google Shape;268;p35"/>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מעבר ברזל (Fe / Ferrum)</a:t>
            </a:r>
            <a:endParaRPr/>
          </a:p>
        </p:txBody>
      </p:sp>
      <p:sp>
        <p:nvSpPr>
          <p:cNvPr id="269" name="Google Shape;269;p35"/>
          <p:cNvSpPr/>
          <p:nvPr/>
        </p:nvSpPr>
        <p:spPr>
          <a:xfrm>
            <a:off x="5328700" y="8283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35"/>
          <p:cNvGrpSpPr/>
          <p:nvPr/>
        </p:nvGrpSpPr>
        <p:grpSpPr>
          <a:xfrm>
            <a:off x="215050" y="818175"/>
            <a:ext cx="6425175" cy="5430225"/>
            <a:chOff x="788550" y="980775"/>
            <a:chExt cx="6425175" cy="5430225"/>
          </a:xfrm>
        </p:grpSpPr>
        <p:grpSp>
          <p:nvGrpSpPr>
            <p:cNvPr id="271" name="Google Shape;271;p35"/>
            <p:cNvGrpSpPr/>
            <p:nvPr/>
          </p:nvGrpSpPr>
          <p:grpSpPr>
            <a:xfrm>
              <a:off x="788550" y="980775"/>
              <a:ext cx="6425175" cy="3261850"/>
              <a:chOff x="1911650" y="828375"/>
              <a:chExt cx="6425175" cy="3261850"/>
            </a:xfrm>
          </p:grpSpPr>
          <p:pic>
            <p:nvPicPr>
              <p:cNvPr id="272" name="Google Shape;272;p35"/>
              <p:cNvPicPr preferRelativeResize="0"/>
              <p:nvPr/>
            </p:nvPicPr>
            <p:blipFill rotWithShape="1">
              <a:blip r:embed="rId3">
                <a:alphaModFix/>
              </a:blip>
              <a:srcRect l="46386" t="58884" r="19953" b="14413"/>
              <a:stretch/>
            </p:blipFill>
            <p:spPr>
              <a:xfrm>
                <a:off x="1911650" y="980775"/>
                <a:ext cx="6129948" cy="2812826"/>
              </a:xfrm>
              <a:prstGeom prst="rect">
                <a:avLst/>
              </a:prstGeom>
              <a:noFill/>
              <a:ln>
                <a:noFill/>
              </a:ln>
            </p:spPr>
          </p:pic>
          <p:sp>
            <p:nvSpPr>
              <p:cNvPr id="273" name="Google Shape;273;p35"/>
              <p:cNvSpPr/>
              <p:nvPr/>
            </p:nvSpPr>
            <p:spPr>
              <a:xfrm>
                <a:off x="5252500" y="8283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5"/>
              <p:cNvSpPr/>
              <p:nvPr/>
            </p:nvSpPr>
            <p:spPr>
              <a:xfrm>
                <a:off x="5887325" y="325082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5" name="Google Shape;275;p35"/>
            <p:cNvPicPr preferRelativeResize="0"/>
            <p:nvPr/>
          </p:nvPicPr>
          <p:blipFill>
            <a:blip r:embed="rId4">
              <a:alphaModFix/>
            </a:blip>
            <a:stretch>
              <a:fillRect/>
            </a:stretch>
          </p:blipFill>
          <p:spPr>
            <a:xfrm>
              <a:off x="4261475" y="3656750"/>
              <a:ext cx="2306075" cy="2180649"/>
            </a:xfrm>
            <a:prstGeom prst="rect">
              <a:avLst/>
            </a:prstGeom>
            <a:noFill/>
            <a:ln>
              <a:noFill/>
            </a:ln>
          </p:spPr>
        </p:pic>
        <p:sp>
          <p:nvSpPr>
            <p:cNvPr id="276" name="Google Shape;276;p35"/>
            <p:cNvSpPr txBox="1"/>
            <p:nvPr/>
          </p:nvSpPr>
          <p:spPr>
            <a:xfrm>
              <a:off x="4717013" y="5837400"/>
              <a:ext cx="1395000" cy="573600"/>
            </a:xfrm>
            <a:prstGeom prst="rect">
              <a:avLst/>
            </a:prstGeom>
            <a:no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iw-IL" sz="2200">
                  <a:solidFill>
                    <a:srgbClr val="3D85C6"/>
                  </a:solidFill>
                  <a:latin typeface="Georgia"/>
                  <a:ea typeface="Georgia"/>
                  <a:cs typeface="Georgia"/>
                  <a:sym typeface="Georgia"/>
                </a:rPr>
                <a:t>Ferritin</a:t>
              </a:r>
              <a:endParaRPr sz="2200">
                <a:solidFill>
                  <a:srgbClr val="3D85C6"/>
                </a:solidFill>
                <a:latin typeface="Georgia"/>
                <a:ea typeface="Georgia"/>
                <a:cs typeface="Georgia"/>
                <a:sym typeface="Georgia"/>
              </a:endParaRPr>
            </a:p>
            <a:p>
              <a:pPr marL="0" lvl="0" indent="0" algn="ctr" rtl="0">
                <a:spcBef>
                  <a:spcPts val="600"/>
                </a:spcBef>
                <a:spcAft>
                  <a:spcPts val="0"/>
                </a:spcAft>
                <a:buNone/>
              </a:pPr>
              <a:endParaRPr>
                <a:latin typeface="Varela Round"/>
                <a:ea typeface="Varela Round"/>
                <a:cs typeface="Varela Round"/>
                <a:sym typeface="Varela Round"/>
              </a:endParaRPr>
            </a:p>
          </p:txBody>
        </p:sp>
      </p:grpSp>
      <p:pic>
        <p:nvPicPr>
          <p:cNvPr id="277" name="Google Shape;277;p35"/>
          <p:cNvPicPr preferRelativeResize="0"/>
          <p:nvPr/>
        </p:nvPicPr>
        <p:blipFill rotWithShape="1">
          <a:blip r:embed="rId5">
            <a:alphaModFix/>
          </a:blip>
          <a:srcRect l="3188" t="10490" r="51718" b="4706"/>
          <a:stretch/>
        </p:blipFill>
        <p:spPr>
          <a:xfrm>
            <a:off x="8659200" y="1230038"/>
            <a:ext cx="2449500" cy="4606505"/>
          </a:xfrm>
          <a:prstGeom prst="rect">
            <a:avLst/>
          </a:prstGeom>
          <a:noFill/>
          <a:ln>
            <a:noFill/>
          </a:ln>
        </p:spPr>
      </p:pic>
      <p:cxnSp>
        <p:nvCxnSpPr>
          <p:cNvPr id="278" name="Google Shape;278;p35"/>
          <p:cNvCxnSpPr/>
          <p:nvPr/>
        </p:nvCxnSpPr>
        <p:spPr>
          <a:xfrm>
            <a:off x="6308400" y="3369250"/>
            <a:ext cx="2350800" cy="171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84" name="Google Shape;284;p36"/>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מדליית זהב בזכות מוטציה</a:t>
            </a:r>
            <a:endParaRPr/>
          </a:p>
        </p:txBody>
      </p:sp>
      <p:sp>
        <p:nvSpPr>
          <p:cNvPr id="285" name="Google Shape;285;p36"/>
          <p:cNvSpPr txBox="1"/>
          <p:nvPr/>
        </p:nvSpPr>
        <p:spPr>
          <a:xfrm>
            <a:off x="0" y="917744"/>
            <a:ext cx="11807100" cy="2834400"/>
          </a:xfrm>
          <a:prstGeom prst="rect">
            <a:avLst/>
          </a:prstGeom>
          <a:noFill/>
          <a:ln>
            <a:noFill/>
          </a:ln>
        </p:spPr>
        <p:txBody>
          <a:bodyPr spcFirstLastPara="1" wrap="square" lIns="91425" tIns="91425" rIns="91425" bIns="91425" anchor="t" anchorCtr="0">
            <a:noAutofit/>
          </a:bodyPr>
          <a:lstStyle/>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 הגולש הפיני אוירו מנטירנטה (Eero Mantyranta)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זכה בשנת 1964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בשתי מדליות זהב</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על הישגיו בגלישה על קרח למרחקים ארוכים.</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הגולש הפיני נחשד כמשתמש בסמים.</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לאחר שהגולש נבדק</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התברר שהוא היה נקי מסמים</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והוא הצליח להשיג הישגים מרשימים בגלל מוטציה נדירה שהתרחשה בגופו.</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המוטציה הזו גרמה לגופן לייצר תאי דם אדומים הרבה יותר מאשר מייצר אדם רגיל.</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pic>
        <p:nvPicPr>
          <p:cNvPr id="286" name="Google Shape;286;p36"/>
          <p:cNvPicPr preferRelativeResize="0"/>
          <p:nvPr/>
        </p:nvPicPr>
        <p:blipFill>
          <a:blip r:embed="rId3">
            <a:alphaModFix/>
          </a:blip>
          <a:stretch>
            <a:fillRect/>
          </a:stretch>
        </p:blipFill>
        <p:spPr>
          <a:xfrm>
            <a:off x="226025" y="4176125"/>
            <a:ext cx="3143250" cy="2514600"/>
          </a:xfrm>
          <a:prstGeom prst="rect">
            <a:avLst/>
          </a:prstGeom>
          <a:noFill/>
          <a:ln>
            <a:noFill/>
          </a:ln>
        </p:spPr>
      </p:pic>
      <p:sp>
        <p:nvSpPr>
          <p:cNvPr id="287" name="Google Shape;287;p36"/>
          <p:cNvSpPr txBox="1"/>
          <p:nvPr/>
        </p:nvSpPr>
        <p:spPr>
          <a:xfrm>
            <a:off x="3459706" y="3590909"/>
            <a:ext cx="8298625" cy="1439400"/>
          </a:xfrm>
          <a:prstGeom prst="rect">
            <a:avLst/>
          </a:prstGeom>
          <a:noFill/>
          <a:ln>
            <a:noFill/>
          </a:ln>
        </p:spPr>
        <p:txBody>
          <a:bodyPr spcFirstLastPara="1" wrap="square" lIns="91425" tIns="91425" rIns="91425" bIns="91425" anchor="t" anchorCtr="0">
            <a:noAutofit/>
          </a:bodyPr>
          <a:lstStyle/>
          <a:p>
            <a:pPr marL="457200" lvl="0" indent="-387350" algn="r" rtl="1">
              <a:spcBef>
                <a:spcPts val="0"/>
              </a:spcBef>
              <a:spcAft>
                <a:spcPts val="0"/>
              </a:spcAft>
              <a:buClr>
                <a:srgbClr val="CC0000"/>
              </a:buClr>
              <a:buSzPts val="2500"/>
              <a:buAutoNum type="arabicPeriod"/>
            </a:pPr>
            <a:r>
              <a:rPr lang="iw-IL" sz="2500" b="1" dirty="0">
                <a:solidFill>
                  <a:srgbClr val="CC0000"/>
                </a:solidFill>
                <a:latin typeface="Varela Round" panose="00000500000000000000" pitchFamily="2" charset="-79"/>
                <a:cs typeface="Varela Round" panose="00000500000000000000" pitchFamily="2" charset="-79"/>
              </a:rPr>
              <a:t>מדוע המוטציה היוותה יתרון?</a:t>
            </a:r>
            <a:endParaRPr sz="2500" b="1" dirty="0">
              <a:solidFill>
                <a:srgbClr val="CC0000"/>
              </a:solidFill>
              <a:latin typeface="Varela Round" panose="00000500000000000000" pitchFamily="2" charset="-79"/>
              <a:cs typeface="Varela Round" panose="00000500000000000000" pitchFamily="2" charset="-79"/>
            </a:endParaRPr>
          </a:p>
          <a:p>
            <a:pPr marL="457200" lvl="0" indent="-387350" algn="r" rtl="1">
              <a:spcBef>
                <a:spcPts val="0"/>
              </a:spcBef>
              <a:spcAft>
                <a:spcPts val="0"/>
              </a:spcAft>
              <a:buClr>
                <a:srgbClr val="CC0000"/>
              </a:buClr>
              <a:buSzPts val="2500"/>
              <a:buAutoNum type="arabicPeriod"/>
            </a:pPr>
            <a:r>
              <a:rPr lang="iw-IL" sz="2500" b="1" dirty="0">
                <a:solidFill>
                  <a:srgbClr val="CC0000"/>
                </a:solidFill>
                <a:latin typeface="Varela Round" panose="00000500000000000000" pitchFamily="2" charset="-79"/>
                <a:cs typeface="Varela Round" panose="00000500000000000000" pitchFamily="2" charset="-79"/>
              </a:rPr>
              <a:t>יש ספורטאים שנוטלים אריתרופויטין סינתטי כדי לשפר את הישגיהם</a:t>
            </a:r>
            <a:r>
              <a:rPr lang="he-IL" sz="2500" b="1" dirty="0">
                <a:solidFill>
                  <a:srgbClr val="CC0000"/>
                </a:solidFill>
                <a:latin typeface="Varela Round" panose="00000500000000000000" pitchFamily="2" charset="-79"/>
                <a:cs typeface="Varela Round" panose="00000500000000000000" pitchFamily="2" charset="-79"/>
              </a:rPr>
              <a:t>.</a:t>
            </a:r>
            <a:r>
              <a:rPr lang="iw-IL" sz="2500" b="1" dirty="0">
                <a:solidFill>
                  <a:srgbClr val="CC0000"/>
                </a:solidFill>
                <a:latin typeface="Varela Round" panose="00000500000000000000" pitchFamily="2" charset="-79"/>
                <a:cs typeface="Varela Round" panose="00000500000000000000" pitchFamily="2" charset="-79"/>
              </a:rPr>
              <a:t> מדוע?</a:t>
            </a:r>
            <a:endParaRPr sz="2500" b="1" dirty="0">
              <a:solidFill>
                <a:srgbClr val="CC0000"/>
              </a:solidFill>
              <a:latin typeface="Varela Round" panose="00000500000000000000" pitchFamily="2" charset="-79"/>
              <a:cs typeface="Varela Round" panose="00000500000000000000"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293" name="Google Shape;293;p37"/>
          <p:cNvSpPr txBox="1">
            <a:spLocks noGrp="1"/>
          </p:cNvSpPr>
          <p:nvPr>
            <p:ph type="title"/>
          </p:nvPr>
        </p:nvSpPr>
        <p:spPr>
          <a:xfrm>
            <a:off x="4372875" y="212675"/>
            <a:ext cx="7049100" cy="8394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מבנה תא דם אדום</a:t>
            </a:r>
            <a:endParaRPr>
              <a:solidFill>
                <a:schemeClr val="dk1"/>
              </a:solidFill>
            </a:endParaRPr>
          </a:p>
        </p:txBody>
      </p:sp>
      <p:pic>
        <p:nvPicPr>
          <p:cNvPr id="294" name="Google Shape;294;p37"/>
          <p:cNvPicPr preferRelativeResize="0"/>
          <p:nvPr/>
        </p:nvPicPr>
        <p:blipFill>
          <a:blip r:embed="rId3">
            <a:alphaModFix/>
          </a:blip>
          <a:stretch>
            <a:fillRect/>
          </a:stretch>
        </p:blipFill>
        <p:spPr>
          <a:xfrm>
            <a:off x="819269" y="2105097"/>
            <a:ext cx="4365572" cy="2331000"/>
          </a:xfrm>
          <a:prstGeom prst="rect">
            <a:avLst/>
          </a:prstGeom>
          <a:noFill/>
          <a:ln>
            <a:noFill/>
          </a:ln>
        </p:spPr>
      </p:pic>
      <p:sp>
        <p:nvSpPr>
          <p:cNvPr id="295" name="Google Shape;295;p37"/>
          <p:cNvSpPr txBox="1"/>
          <p:nvPr/>
        </p:nvSpPr>
        <p:spPr>
          <a:xfrm>
            <a:off x="5184841" y="1269808"/>
            <a:ext cx="6612900" cy="23310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תאי הדם האדומים נראים כמו כדורים פחוסים או כמו דיסקיות.</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תאים חסרי גרעין ואברונים אחרים.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רוב תכולתם היא המוגלובין.</a:t>
            </a:r>
            <a:br>
              <a:rPr lang="iw-IL" sz="2400" dirty="0">
                <a:solidFill>
                  <a:schemeClr val="dk1"/>
                </a:solidFill>
                <a:latin typeface="Varela Round"/>
                <a:ea typeface="Varela Round"/>
                <a:cs typeface="Varela Round"/>
                <a:sym typeface="Varela Round"/>
              </a:rPr>
            </a:b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a:t>
            </a:r>
            <a:r>
              <a:rPr lang="he-IL" sz="2400" dirty="0">
                <a:solidFill>
                  <a:schemeClr val="dk1"/>
                </a:solidFill>
                <a:latin typeface="Varela Round"/>
                <a:ea typeface="Varela Round"/>
                <a:cs typeface="Varela Round"/>
                <a:sym typeface="Varela Round"/>
              </a:rPr>
              <a:t>250 </a:t>
            </a:r>
            <a:r>
              <a:rPr lang="iw-IL" sz="2400" dirty="0">
                <a:solidFill>
                  <a:schemeClr val="dk1"/>
                </a:solidFill>
                <a:latin typeface="Varela Round"/>
                <a:ea typeface="Varela Round"/>
                <a:cs typeface="Varela Round"/>
                <a:sym typeface="Varela Round"/>
              </a:rPr>
              <a:t>מיליון מולקולות</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0" algn="r" rtl="1">
              <a:lnSpc>
                <a:spcPct val="150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01" name="Google Shape;301;p38"/>
          <p:cNvSpPr txBox="1">
            <a:spLocks noGrp="1"/>
          </p:cNvSpPr>
          <p:nvPr>
            <p:ph type="title"/>
          </p:nvPr>
        </p:nvSpPr>
        <p:spPr>
          <a:xfrm>
            <a:off x="4133925" y="212675"/>
            <a:ext cx="7288200" cy="8394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dirty="0">
                <a:solidFill>
                  <a:schemeClr val="dk1"/>
                </a:solidFill>
              </a:rPr>
              <a:t>המוגלובין Hb Hemoglobin)</a:t>
            </a:r>
            <a:r>
              <a:rPr lang="he-IL" dirty="0">
                <a:solidFill>
                  <a:schemeClr val="dk1"/>
                </a:solidFill>
              </a:rPr>
              <a:t>)</a:t>
            </a:r>
            <a:endParaRPr dirty="0">
              <a:solidFill>
                <a:schemeClr val="dk1"/>
              </a:solidFill>
            </a:endParaRPr>
          </a:p>
        </p:txBody>
      </p:sp>
      <p:grpSp>
        <p:nvGrpSpPr>
          <p:cNvPr id="302" name="Google Shape;302;p38"/>
          <p:cNvGrpSpPr/>
          <p:nvPr/>
        </p:nvGrpSpPr>
        <p:grpSpPr>
          <a:xfrm>
            <a:off x="5214581" y="1905292"/>
            <a:ext cx="6977407" cy="2998883"/>
            <a:chOff x="160150" y="3807250"/>
            <a:chExt cx="7004725" cy="2914650"/>
          </a:xfrm>
        </p:grpSpPr>
        <p:pic>
          <p:nvPicPr>
            <p:cNvPr id="303" name="Google Shape;303;p38"/>
            <p:cNvPicPr preferRelativeResize="0"/>
            <p:nvPr/>
          </p:nvPicPr>
          <p:blipFill>
            <a:blip r:embed="rId3">
              <a:alphaModFix/>
            </a:blip>
            <a:stretch>
              <a:fillRect/>
            </a:stretch>
          </p:blipFill>
          <p:spPr>
            <a:xfrm>
              <a:off x="160150" y="4093000"/>
              <a:ext cx="3600450" cy="2343150"/>
            </a:xfrm>
            <a:prstGeom prst="rect">
              <a:avLst/>
            </a:prstGeom>
            <a:noFill/>
            <a:ln>
              <a:noFill/>
            </a:ln>
          </p:spPr>
        </p:pic>
        <p:pic>
          <p:nvPicPr>
            <p:cNvPr id="304" name="Google Shape;304;p38"/>
            <p:cNvPicPr preferRelativeResize="0"/>
            <p:nvPr/>
          </p:nvPicPr>
          <p:blipFill>
            <a:blip r:embed="rId4">
              <a:alphaModFix/>
            </a:blip>
            <a:stretch>
              <a:fillRect/>
            </a:stretch>
          </p:blipFill>
          <p:spPr>
            <a:xfrm>
              <a:off x="3497750" y="3807250"/>
              <a:ext cx="3667125" cy="2914650"/>
            </a:xfrm>
            <a:prstGeom prst="rect">
              <a:avLst/>
            </a:prstGeom>
            <a:noFill/>
            <a:ln>
              <a:noFill/>
            </a:ln>
          </p:spPr>
        </p:pic>
        <p:sp>
          <p:nvSpPr>
            <p:cNvPr id="305" name="Google Shape;305;p38"/>
            <p:cNvSpPr/>
            <p:nvPr/>
          </p:nvSpPr>
          <p:spPr>
            <a:xfrm>
              <a:off x="1496425" y="5016925"/>
              <a:ext cx="410700" cy="3429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38"/>
          <p:cNvSpPr txBox="1"/>
          <p:nvPr/>
        </p:nvSpPr>
        <p:spPr>
          <a:xfrm>
            <a:off x="9844925" y="1131585"/>
            <a:ext cx="1772700" cy="463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600" b="1" dirty="0">
                <a:solidFill>
                  <a:srgbClr val="0070C0"/>
                </a:solidFill>
                <a:latin typeface="Varela Round"/>
                <a:ea typeface="Varela Round"/>
                <a:cs typeface="Varela Round"/>
                <a:sym typeface="Varela Round"/>
              </a:rPr>
              <a:t>מבנה</a:t>
            </a:r>
            <a:r>
              <a:rPr lang="iw-IL" sz="2600" b="1" dirty="0">
                <a:solidFill>
                  <a:schemeClr val="dk1"/>
                </a:solidFill>
                <a:latin typeface="Varela Round"/>
                <a:ea typeface="Varela Round"/>
                <a:cs typeface="Varela Round"/>
                <a:sym typeface="Varela Round"/>
              </a:rPr>
              <a:t> </a:t>
            </a:r>
            <a:endParaRPr sz="2600" b="1" dirty="0">
              <a:solidFill>
                <a:schemeClr val="dk1"/>
              </a:solidFill>
              <a:latin typeface="Varela Round"/>
              <a:ea typeface="Varela Round"/>
              <a:cs typeface="Varela Round"/>
              <a:sym typeface="Varela Round"/>
            </a:endParaRPr>
          </a:p>
        </p:txBody>
      </p:sp>
      <p:sp>
        <p:nvSpPr>
          <p:cNvPr id="307" name="Google Shape;307;p38"/>
          <p:cNvSpPr txBox="1"/>
          <p:nvPr/>
        </p:nvSpPr>
        <p:spPr>
          <a:xfrm>
            <a:off x="2613625" y="1291638"/>
            <a:ext cx="1772700" cy="463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600" b="1" dirty="0">
                <a:solidFill>
                  <a:srgbClr val="0070C0"/>
                </a:solidFill>
                <a:latin typeface="Varela Round"/>
                <a:ea typeface="Varela Round"/>
                <a:cs typeface="Varela Round"/>
                <a:sym typeface="Varela Round"/>
              </a:rPr>
              <a:t>ערכים</a:t>
            </a:r>
            <a:endParaRPr sz="2600" b="1" dirty="0">
              <a:solidFill>
                <a:srgbClr val="0070C0"/>
              </a:solidFill>
              <a:latin typeface="Varela Round"/>
              <a:ea typeface="Varela Round"/>
              <a:cs typeface="Varela Round"/>
              <a:sym typeface="Varela Round"/>
            </a:endParaRPr>
          </a:p>
        </p:txBody>
      </p:sp>
      <p:sp>
        <p:nvSpPr>
          <p:cNvPr id="308" name="Google Shape;308;p38"/>
          <p:cNvSpPr txBox="1"/>
          <p:nvPr/>
        </p:nvSpPr>
        <p:spPr>
          <a:xfrm>
            <a:off x="-703789" y="2268107"/>
            <a:ext cx="4933556" cy="1247305"/>
          </a:xfrm>
          <a:prstGeom prst="rect">
            <a:avLst/>
          </a:prstGeom>
          <a:noFill/>
          <a:ln>
            <a:noFill/>
          </a:ln>
        </p:spPr>
        <p:txBody>
          <a:bodyPr spcFirstLastPara="1" wrap="square" lIns="91425" tIns="91425" rIns="91425" bIns="91425" anchor="t" anchorCtr="0">
            <a:noAutofit/>
          </a:bodyPr>
          <a:lstStyle/>
          <a:p>
            <a:pPr marL="457200" marR="0" lvl="0" indent="0" algn="r" rtl="1">
              <a:lnSpc>
                <a:spcPct val="115000"/>
              </a:lnSpc>
              <a:spcBef>
                <a:spcPts val="0"/>
              </a:spcBef>
              <a:spcAft>
                <a:spcPts val="0"/>
              </a:spcAft>
              <a:buNone/>
            </a:pPr>
            <a:r>
              <a:rPr lang="he-IL" sz="2400" dirty="0">
                <a:solidFill>
                  <a:schemeClr val="dk1"/>
                </a:solidFill>
                <a:latin typeface="Varela Round"/>
                <a:ea typeface="Varela Round"/>
                <a:cs typeface="Varela Round"/>
                <a:sym typeface="Varela Round"/>
              </a:rPr>
              <a:t>14 - 18 מ</a:t>
            </a:r>
            <a:r>
              <a:rPr lang="iw-IL" sz="2400" dirty="0">
                <a:solidFill>
                  <a:schemeClr val="dk1"/>
                </a:solidFill>
                <a:latin typeface="Varela Round"/>
                <a:ea typeface="Varela Round"/>
                <a:cs typeface="Varela Round"/>
                <a:sym typeface="Varela Round"/>
              </a:rPr>
              <a:t>יליגרם לדציליטר</a:t>
            </a:r>
            <a:endParaRPr lang="he-IL"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r>
              <a:rPr lang="he-IL" sz="2400" dirty="0">
                <a:solidFill>
                  <a:schemeClr val="dk1"/>
                </a:solidFill>
                <a:latin typeface="Varela Round"/>
                <a:ea typeface="Varela Round"/>
                <a:cs typeface="Varela Round"/>
                <a:sym typeface="Varela Round"/>
              </a:rPr>
              <a:t>12 - 16 </a:t>
            </a:r>
            <a:r>
              <a:rPr lang="iw-IL" sz="2400" dirty="0">
                <a:solidFill>
                  <a:schemeClr val="dk1"/>
                </a:solidFill>
                <a:latin typeface="Varela Round"/>
                <a:ea typeface="Varela Round"/>
                <a:cs typeface="Varela Round"/>
                <a:sym typeface="Varela Round"/>
              </a:rPr>
              <a:t>מיליגרם לדציליטר</a:t>
            </a:r>
            <a:endParaRPr sz="2400" dirty="0">
              <a:solidFill>
                <a:schemeClr val="dk1"/>
              </a:solidFill>
              <a:latin typeface="Varela Round"/>
              <a:ea typeface="Varela Round"/>
              <a:cs typeface="Varela Round"/>
              <a:sym typeface="Varela Round"/>
            </a:endParaRPr>
          </a:p>
        </p:txBody>
      </p:sp>
      <p:pic>
        <p:nvPicPr>
          <p:cNvPr id="309" name="Google Shape;309;p38"/>
          <p:cNvPicPr preferRelativeResize="0"/>
          <p:nvPr/>
        </p:nvPicPr>
        <p:blipFill>
          <a:blip r:embed="rId5">
            <a:alphaModFix/>
          </a:blip>
          <a:stretch>
            <a:fillRect/>
          </a:stretch>
        </p:blipFill>
        <p:spPr>
          <a:xfrm>
            <a:off x="3807626" y="1995001"/>
            <a:ext cx="720000" cy="720000"/>
          </a:xfrm>
          <a:prstGeom prst="rect">
            <a:avLst/>
          </a:prstGeom>
          <a:noFill/>
          <a:ln>
            <a:noFill/>
          </a:ln>
        </p:spPr>
      </p:pic>
      <p:pic>
        <p:nvPicPr>
          <p:cNvPr id="310" name="Google Shape;310;p38"/>
          <p:cNvPicPr preferRelativeResize="0"/>
          <p:nvPr/>
        </p:nvPicPr>
        <p:blipFill>
          <a:blip r:embed="rId6">
            <a:alphaModFix/>
          </a:blip>
          <a:stretch>
            <a:fillRect/>
          </a:stretch>
        </p:blipFill>
        <p:spPr>
          <a:xfrm>
            <a:off x="3766700" y="2822807"/>
            <a:ext cx="619625" cy="619625"/>
          </a:xfrm>
          <a:prstGeom prst="rect">
            <a:avLst/>
          </a:prstGeom>
          <a:noFill/>
          <a:ln>
            <a:noFill/>
          </a:ln>
        </p:spPr>
      </p:pic>
      <p:pic>
        <p:nvPicPr>
          <p:cNvPr id="311" name="Google Shape;311;p38"/>
          <p:cNvPicPr preferRelativeResize="0"/>
          <p:nvPr/>
        </p:nvPicPr>
        <p:blipFill>
          <a:blip r:embed="rId7">
            <a:alphaModFix/>
          </a:blip>
          <a:stretch>
            <a:fillRect/>
          </a:stretch>
        </p:blipFill>
        <p:spPr>
          <a:xfrm>
            <a:off x="3738142" y="4201084"/>
            <a:ext cx="983250" cy="1640375"/>
          </a:xfrm>
          <a:prstGeom prst="rect">
            <a:avLst/>
          </a:prstGeom>
          <a:noFill/>
          <a:ln>
            <a:noFill/>
          </a:ln>
        </p:spPr>
      </p:pic>
      <p:sp>
        <p:nvSpPr>
          <p:cNvPr id="312" name="Google Shape;312;p38"/>
          <p:cNvSpPr txBox="1"/>
          <p:nvPr/>
        </p:nvSpPr>
        <p:spPr>
          <a:xfrm>
            <a:off x="457743" y="3997132"/>
            <a:ext cx="3308957" cy="2048281"/>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400" b="1" dirty="0">
                <a:solidFill>
                  <a:srgbClr val="0070C0"/>
                </a:solidFill>
                <a:latin typeface="Varela Round"/>
                <a:ea typeface="Varela Round"/>
                <a:cs typeface="Varela Round"/>
                <a:sym typeface="Varela Round"/>
              </a:rPr>
              <a:t>אוקסימטר</a:t>
            </a:r>
            <a:r>
              <a:rPr lang="iw-IL" sz="2400" dirty="0">
                <a:solidFill>
                  <a:schemeClr val="dk1"/>
                </a:solidFill>
                <a:latin typeface="Varela Round"/>
                <a:ea typeface="Varela Round"/>
                <a:cs typeface="Varela Round"/>
                <a:sym typeface="Varela Round"/>
              </a:rPr>
              <a:t> - </a:t>
            </a:r>
            <a:endParaRPr sz="2400" dirty="0">
              <a:solidFill>
                <a:schemeClr val="dk1"/>
              </a:solidFill>
              <a:latin typeface="Varela Round"/>
              <a:ea typeface="Varela Round"/>
              <a:cs typeface="Varela Round"/>
              <a:sym typeface="Varela Round"/>
            </a:endParaRPr>
          </a:p>
          <a:p>
            <a:pPr marL="0" lvl="0" indent="0" algn="r" rtl="1">
              <a:spcBef>
                <a:spcPts val="0"/>
              </a:spcBef>
              <a:spcAft>
                <a:spcPts val="0"/>
              </a:spcAft>
              <a:buNone/>
            </a:pPr>
            <a:r>
              <a:rPr lang="iw-IL" sz="2400" dirty="0">
                <a:solidFill>
                  <a:schemeClr val="dk1"/>
                </a:solidFill>
                <a:latin typeface="Varela Round"/>
                <a:ea typeface="Varela Round"/>
                <a:cs typeface="Varela Round"/>
                <a:sym typeface="Varela Round"/>
              </a:rPr>
              <a:t>מודד %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הקשירה של ההמוגלובין לחמצן</a:t>
            </a:r>
            <a:endParaRPr lang="he-IL" sz="2400" dirty="0">
              <a:solidFill>
                <a:schemeClr val="dk1"/>
              </a:solidFill>
              <a:latin typeface="Varela Round"/>
              <a:ea typeface="Varela Round"/>
              <a:cs typeface="Varela Round"/>
              <a:sym typeface="Varela Round"/>
            </a:endParaRPr>
          </a:p>
          <a:p>
            <a:pPr marL="0" lvl="0" indent="0" algn="r" rtl="1">
              <a:spcBef>
                <a:spcPts val="0"/>
              </a:spcBef>
              <a:spcAft>
                <a:spcPts val="0"/>
              </a:spcAft>
              <a:buNone/>
            </a:pPr>
            <a:r>
              <a:rPr lang="iw-IL" sz="2400" dirty="0">
                <a:solidFill>
                  <a:schemeClr val="dk1"/>
                </a:solidFill>
                <a:latin typeface="Varela Round"/>
                <a:ea typeface="Varela Round"/>
                <a:cs typeface="Varela Round"/>
                <a:sym typeface="Varela Round"/>
              </a:rPr>
              <a:t> כלומר  סטורציה.</a:t>
            </a:r>
            <a:endParaRPr sz="2400" dirty="0">
              <a:solidFill>
                <a:schemeClr val="dk1"/>
              </a:solidFill>
              <a:latin typeface="Varela Round"/>
              <a:ea typeface="Varela Round"/>
              <a:cs typeface="Varela Round"/>
              <a:sym typeface="Varela Round"/>
            </a:endParaRPr>
          </a:p>
          <a:p>
            <a:pPr marL="0" lvl="0" indent="0" algn="r" rtl="1">
              <a:spcBef>
                <a:spcPts val="0"/>
              </a:spcBef>
              <a:spcAft>
                <a:spcPts val="0"/>
              </a:spcAft>
              <a:buNone/>
            </a:pPr>
            <a:r>
              <a:rPr lang="he-IL" sz="2400" dirty="0">
                <a:solidFill>
                  <a:schemeClr val="dk1"/>
                </a:solidFill>
                <a:latin typeface="Varela Round"/>
                <a:ea typeface="Varela Round"/>
                <a:cs typeface="Varela Round"/>
                <a:sym typeface="Varela Round"/>
              </a:rPr>
              <a:t>95% - 100%</a:t>
            </a:r>
            <a:endParaRPr sz="2400" dirty="0">
              <a:solidFill>
                <a:schemeClr val="dk1"/>
              </a:solidFill>
              <a:latin typeface="Varela Round"/>
              <a:ea typeface="Varela Round"/>
              <a:cs typeface="Varela Round"/>
              <a:sym typeface="Varela Rou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par>
                                <p:cTn id="8" presetID="10" presetClass="entr" presetSubtype="0"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1000"/>
                                        <p:tgtEl>
                                          <p:spTgt spid="308"/>
                                        </p:tgtEl>
                                      </p:cBhvr>
                                    </p:animEffect>
                                  </p:childTnLst>
                                </p:cTn>
                              </p:par>
                              <p:par>
                                <p:cTn id="11" presetID="10" presetClass="entr" presetSubtype="0" fill="hold" nodeType="withEffect">
                                  <p:stCondLst>
                                    <p:cond delay="0"/>
                                  </p:stCondLst>
                                  <p:childTnLst>
                                    <p:set>
                                      <p:cBhvr>
                                        <p:cTn id="12" dur="1" fill="hold">
                                          <p:stCondLst>
                                            <p:cond delay="0"/>
                                          </p:stCondLst>
                                        </p:cTn>
                                        <p:tgtEl>
                                          <p:spTgt spid="309"/>
                                        </p:tgtEl>
                                        <p:attrNameLst>
                                          <p:attrName>style.visibility</p:attrName>
                                        </p:attrNameLst>
                                      </p:cBhvr>
                                      <p:to>
                                        <p:strVal val="visible"/>
                                      </p:to>
                                    </p:set>
                                    <p:animEffect transition="in" filter="fade">
                                      <p:cBhvr>
                                        <p:cTn id="13" dur="1000"/>
                                        <p:tgtEl>
                                          <p:spTgt spid="309"/>
                                        </p:tgtEl>
                                      </p:cBhvr>
                                    </p:animEffect>
                                  </p:childTnLst>
                                </p:cTn>
                              </p:par>
                              <p:par>
                                <p:cTn id="14" presetID="10" presetClass="entr" presetSubtype="0" fill="hold" nodeType="withEffect">
                                  <p:stCondLst>
                                    <p:cond delay="0"/>
                                  </p:stCondLst>
                                  <p:childTnLst>
                                    <p:set>
                                      <p:cBhvr>
                                        <p:cTn id="15" dur="1" fill="hold">
                                          <p:stCondLst>
                                            <p:cond delay="0"/>
                                          </p:stCondLst>
                                        </p:cTn>
                                        <p:tgtEl>
                                          <p:spTgt spid="310"/>
                                        </p:tgtEl>
                                        <p:attrNameLst>
                                          <p:attrName>style.visibility</p:attrName>
                                        </p:attrNameLst>
                                      </p:cBhvr>
                                      <p:to>
                                        <p:strVal val="visible"/>
                                      </p:to>
                                    </p:set>
                                    <p:animEffect transition="in" filter="fade">
                                      <p:cBhvr>
                                        <p:cTn id="16" dur="1000"/>
                                        <p:tgtEl>
                                          <p:spTgt spid="3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2"/>
                                        </p:tgtEl>
                                        <p:attrNameLst>
                                          <p:attrName>style.visibility</p:attrName>
                                        </p:attrNameLst>
                                      </p:cBhvr>
                                      <p:to>
                                        <p:strVal val="visible"/>
                                      </p:to>
                                    </p:set>
                                    <p:animEffect transition="in" filter="fade">
                                      <p:cBhvr>
                                        <p:cTn id="21" dur="1000"/>
                                        <p:tgtEl>
                                          <p:spTgt spid="312"/>
                                        </p:tgtEl>
                                      </p:cBhvr>
                                    </p:animEffect>
                                  </p:childTnLst>
                                </p:cTn>
                              </p:par>
                              <p:par>
                                <p:cTn id="22" presetID="10" presetClass="entr" presetSubtype="0" fill="hold" nodeType="withEffect">
                                  <p:stCondLst>
                                    <p:cond delay="0"/>
                                  </p:stCondLst>
                                  <p:childTnLst>
                                    <p:set>
                                      <p:cBhvr>
                                        <p:cTn id="23" dur="1" fill="hold">
                                          <p:stCondLst>
                                            <p:cond delay="0"/>
                                          </p:stCondLst>
                                        </p:cTn>
                                        <p:tgtEl>
                                          <p:spTgt spid="311"/>
                                        </p:tgtEl>
                                        <p:attrNameLst>
                                          <p:attrName>style.visibility</p:attrName>
                                        </p:attrNameLst>
                                      </p:cBhvr>
                                      <p:to>
                                        <p:strVal val="visible"/>
                                      </p:to>
                                    </p:set>
                                    <p:animEffect transition="in" filter="fade">
                                      <p:cBhvr>
                                        <p:cTn id="24"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18" name="Google Shape;318;p39"/>
          <p:cNvSpPr txBox="1">
            <a:spLocks noGrp="1"/>
          </p:cNvSpPr>
          <p:nvPr>
            <p:ph type="title"/>
          </p:nvPr>
        </p:nvSpPr>
        <p:spPr>
          <a:xfrm>
            <a:off x="2222400" y="212675"/>
            <a:ext cx="9969600" cy="10458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התאמה בין מבנה אריתרוציט לתפקיד</a:t>
            </a:r>
            <a:endParaRPr>
              <a:solidFill>
                <a:schemeClr val="dk1"/>
              </a:solidFill>
            </a:endParaRPr>
          </a:p>
        </p:txBody>
      </p:sp>
      <p:sp>
        <p:nvSpPr>
          <p:cNvPr id="319" name="Google Shape;319;p39"/>
          <p:cNvSpPr txBox="1"/>
          <p:nvPr/>
        </p:nvSpPr>
        <p:spPr>
          <a:xfrm>
            <a:off x="884125" y="1788825"/>
            <a:ext cx="10890300" cy="25362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AutoNum type="arabicPeriod"/>
            </a:pPr>
            <a:r>
              <a:rPr lang="iw-IL" sz="2500" b="1" dirty="0">
                <a:solidFill>
                  <a:schemeClr val="dk1"/>
                </a:solidFill>
                <a:latin typeface="Varela Round"/>
                <a:ea typeface="Varela Round"/>
                <a:cs typeface="Varela Round"/>
                <a:sym typeface="Varela Round"/>
              </a:rPr>
              <a:t>יכולת לקלוט כמות גדולה של חמצן - יחס שטח פנים/נפח גבוה</a:t>
            </a:r>
            <a:endParaRPr sz="2400" dirty="0">
              <a:solidFill>
                <a:schemeClr val="dk1"/>
              </a:solidFill>
              <a:latin typeface="Varela Round"/>
              <a:ea typeface="Varela Round"/>
              <a:cs typeface="Varela Round"/>
              <a:sym typeface="Varela Round"/>
            </a:endParaRPr>
          </a:p>
          <a:p>
            <a:pPr marL="457200" lvl="0" indent="-381000" algn="r" rtl="1">
              <a:lnSpc>
                <a:spcPct val="150000"/>
              </a:lnSpc>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מספר עצום של תאים זעירים </a:t>
            </a:r>
            <a:r>
              <a:rPr lang="he-IL" sz="2400" dirty="0">
                <a:solidFill>
                  <a:schemeClr val="dk1"/>
                </a:solidFill>
                <a:latin typeface="Varela Round"/>
                <a:ea typeface="Varela Round"/>
                <a:cs typeface="Varela Round"/>
                <a:sym typeface="Varela Round"/>
              </a:rPr>
              <a:t>כ- 5 </a:t>
            </a:r>
            <a:r>
              <a:rPr lang="iw-IL" sz="2400" dirty="0">
                <a:solidFill>
                  <a:schemeClr val="dk1"/>
                </a:solidFill>
                <a:latin typeface="Varela Round"/>
                <a:ea typeface="Varela Round"/>
                <a:cs typeface="Varela Round"/>
                <a:sym typeface="Varela Round"/>
              </a:rPr>
              <a:t>מיליון תאים בכל ממ"ק.</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קוטרם של תאי הדם האדומים הוא כ</a:t>
            </a:r>
            <a:r>
              <a:rPr lang="he-IL" sz="2400" dirty="0">
                <a:solidFill>
                  <a:schemeClr val="dk1"/>
                </a:solidFill>
                <a:latin typeface="Varela Round"/>
                <a:ea typeface="Varela Round"/>
                <a:cs typeface="Varela Round"/>
                <a:sym typeface="Varela Round"/>
              </a:rPr>
              <a:t>- 7</a:t>
            </a:r>
            <a:r>
              <a:rPr lang="iw-IL" sz="2400" dirty="0">
                <a:solidFill>
                  <a:schemeClr val="dk1"/>
                </a:solidFill>
                <a:latin typeface="Varela Round"/>
                <a:ea typeface="Varela Round"/>
                <a:cs typeface="Varela Round"/>
                <a:sym typeface="Varela Round"/>
              </a:rPr>
              <a:t> מיקרונים ועוביים כ-2 מיקרונים</a:t>
            </a:r>
            <a:r>
              <a:rPr lang="he-IL" sz="2400" dirty="0">
                <a:solidFill>
                  <a:schemeClr val="dk1"/>
                </a:solidFill>
                <a:latin typeface="Varela Round"/>
                <a:ea typeface="Varela Round"/>
                <a:cs typeface="Varela Round"/>
                <a:sym typeface="Varela Round"/>
              </a:rPr>
              <a:t>.</a:t>
            </a:r>
            <a:br>
              <a:rPr lang="en-US" sz="2400" dirty="0">
                <a:solidFill>
                  <a:schemeClr val="dk1"/>
                </a:solidFill>
                <a:latin typeface="Varela Round"/>
                <a:ea typeface="Varela Round"/>
                <a:cs typeface="Varela Round"/>
                <a:sym typeface="Varela Round"/>
              </a:rPr>
            </a:br>
            <a:r>
              <a:rPr lang="iw-IL" sz="2400" dirty="0">
                <a:solidFill>
                  <a:schemeClr val="dk1"/>
                </a:solidFill>
                <a:latin typeface="Varela Round"/>
                <a:ea typeface="Varela Round"/>
                <a:cs typeface="Varela Round"/>
                <a:sym typeface="Varela Round"/>
              </a:rPr>
              <a:t>צורת דיסקוס קעור שטח פנים גדול</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0"/>
          <p:cNvSpPr txBox="1">
            <a:spLocks noGrp="1"/>
          </p:cNvSpPr>
          <p:nvPr>
            <p:ph type="ctrTitle"/>
          </p:nvPr>
        </p:nvSpPr>
        <p:spPr>
          <a:xfrm>
            <a:off x="1733909" y="186258"/>
            <a:ext cx="102477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25" name="Google Shape;325;p40"/>
          <p:cNvSpPr txBox="1">
            <a:spLocks noGrp="1"/>
          </p:cNvSpPr>
          <p:nvPr>
            <p:ph type="title" idx="4294967295"/>
          </p:nvPr>
        </p:nvSpPr>
        <p:spPr>
          <a:xfrm>
            <a:off x="6949409" y="154975"/>
            <a:ext cx="50322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b="1" dirty="0">
                <a:solidFill>
                  <a:schemeClr val="dk1"/>
                </a:solidFill>
              </a:rPr>
              <a:t>יחס שט</a:t>
            </a:r>
            <a:r>
              <a:rPr lang="he-IL" b="1" dirty="0">
                <a:solidFill>
                  <a:schemeClr val="dk1"/>
                </a:solidFill>
              </a:rPr>
              <a:t>ח</a:t>
            </a:r>
            <a:r>
              <a:rPr lang="iw-IL" b="1" dirty="0">
                <a:solidFill>
                  <a:schemeClr val="dk1"/>
                </a:solidFill>
              </a:rPr>
              <a:t> פנים לנפח</a:t>
            </a:r>
            <a:endParaRPr b="1" dirty="0"/>
          </a:p>
        </p:txBody>
      </p:sp>
      <p:sp>
        <p:nvSpPr>
          <p:cNvPr id="326" name="Google Shape;326;p40"/>
          <p:cNvSpPr/>
          <p:nvPr/>
        </p:nvSpPr>
        <p:spPr>
          <a:xfrm>
            <a:off x="5328700" y="8283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5481100" y="9807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7D7B9234-4F3F-42C6-A4D1-B653B61044B7}"/>
              </a:ext>
            </a:extLst>
          </p:cNvPr>
          <p:cNvSpPr/>
          <p:nvPr/>
        </p:nvSpPr>
        <p:spPr>
          <a:xfrm>
            <a:off x="0" y="0"/>
            <a:ext cx="2744662" cy="523220"/>
          </a:xfrm>
          <a:prstGeom prst="rect">
            <a:avLst/>
          </a:prstGeom>
        </p:spPr>
        <p:txBody>
          <a:bodyPr wrap="none">
            <a:spAutoFit/>
          </a:bodyPr>
          <a:lstStyle/>
          <a:p>
            <a:r>
              <a:rPr lang="en-US" dirty="0">
                <a:hlinkClick r:id="rId4"/>
              </a:rPr>
              <a:t>https://youtu.be/AAmB1G16EA0</a:t>
            </a:r>
            <a:endParaRPr lang="he-IL" dirty="0"/>
          </a:p>
          <a:p>
            <a:endParaRPr lang="en-US" dirty="0"/>
          </a:p>
        </p:txBody>
      </p:sp>
      <p:pic>
        <p:nvPicPr>
          <p:cNvPr id="3" name="Online Media 2" title="ￗﾩￗﾘￗﾗ ￗﾤￗﾠￗﾙￗﾝ ￗﾩￗﾜ ￗﾪￗﾐￗﾙ ￗﾓￗﾝ ￗﾐￗﾓￗﾕￗﾞￗﾙￗﾝ">
            <a:hlinkClick r:id="" action="ppaction://media"/>
            <a:extLst>
              <a:ext uri="{FF2B5EF4-FFF2-40B4-BE49-F238E27FC236}">
                <a16:creationId xmlns:a16="http://schemas.microsoft.com/office/drawing/2014/main" id="{F942091D-3B09-4ADD-BE44-C811AE49ED54}"/>
              </a:ext>
            </a:extLst>
          </p:cNvPr>
          <p:cNvPicPr>
            <a:picLocks noRot="1" noChangeAspect="1"/>
          </p:cNvPicPr>
          <p:nvPr>
            <a:videoFile r:link="rId1"/>
          </p:nvPr>
        </p:nvPicPr>
        <p:blipFill>
          <a:blip r:embed="rId5"/>
          <a:stretch>
            <a:fillRect/>
          </a:stretch>
        </p:blipFill>
        <p:spPr>
          <a:xfrm>
            <a:off x="903727" y="924715"/>
            <a:ext cx="9554364" cy="5374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1"/>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34" name="Google Shape;334;p41"/>
          <p:cNvSpPr txBox="1">
            <a:spLocks noGrp="1"/>
          </p:cNvSpPr>
          <p:nvPr>
            <p:ph type="title"/>
          </p:nvPr>
        </p:nvSpPr>
        <p:spPr>
          <a:xfrm>
            <a:off x="2532925" y="212675"/>
            <a:ext cx="92289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התאמה בין מבנה אריתרוציט לתפקיד</a:t>
            </a:r>
            <a:endParaRPr/>
          </a:p>
        </p:txBody>
      </p:sp>
      <p:sp>
        <p:nvSpPr>
          <p:cNvPr id="335" name="Google Shape;335;p41"/>
          <p:cNvSpPr txBox="1"/>
          <p:nvPr/>
        </p:nvSpPr>
        <p:spPr>
          <a:xfrm>
            <a:off x="556900" y="1031961"/>
            <a:ext cx="11081400" cy="35160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AutoNum type="arabicPeriod" startAt="2"/>
            </a:pPr>
            <a:r>
              <a:rPr lang="iw-IL" sz="2500" b="1" dirty="0">
                <a:solidFill>
                  <a:schemeClr val="dk1"/>
                </a:solidFill>
                <a:latin typeface="Varela Round"/>
                <a:ea typeface="Varela Round"/>
                <a:cs typeface="Varela Round"/>
                <a:sym typeface="Varela Round"/>
              </a:rPr>
              <a:t>יכולת לקשור הרבה חמצן - תכולת גבוהה של המוגלובין</a:t>
            </a:r>
            <a:endParaRPr sz="25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תאים חסרי גרעין ואברונים אחרים </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כולל מיטוכונדריה</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קשר הפיך של מולקולת החמצן אל מולקולת הברזל:</a:t>
            </a:r>
            <a:endParaRPr sz="2400" dirty="0">
              <a:solidFill>
                <a:schemeClr val="dk1"/>
              </a:solidFill>
              <a:latin typeface="Varela Round"/>
              <a:ea typeface="Varela Round"/>
              <a:cs typeface="Varela Round"/>
              <a:sym typeface="Varela Round"/>
            </a:endParaRPr>
          </a:p>
          <a:p>
            <a:pPr marL="914400" marR="0" lvl="0" indent="0" algn="r" rtl="1">
              <a:lnSpc>
                <a:spcPct val="150000"/>
              </a:lnSpc>
              <a:spcBef>
                <a:spcPts val="0"/>
              </a:spcBef>
              <a:spcAft>
                <a:spcPts val="0"/>
              </a:spcAft>
              <a:buNone/>
            </a:pPr>
            <a:r>
              <a:rPr lang="iw-IL" sz="2400" dirty="0">
                <a:solidFill>
                  <a:schemeClr val="dk1"/>
                </a:solidFill>
                <a:latin typeface="Varela Round"/>
                <a:ea typeface="Varela Round"/>
                <a:cs typeface="Varela Round"/>
                <a:sym typeface="Varela Round"/>
              </a:rPr>
              <a:t>קישור לפי ריכוז החמצן בסביבה</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914400" marR="0" lvl="0" indent="0" algn="r" rtl="1">
              <a:lnSpc>
                <a:spcPct val="150000"/>
              </a:lnSpc>
              <a:spcBef>
                <a:spcPts val="0"/>
              </a:spcBef>
              <a:spcAft>
                <a:spcPts val="0"/>
              </a:spcAft>
              <a:buNone/>
            </a:pPr>
            <a:r>
              <a:rPr lang="iw-IL" sz="2400" dirty="0">
                <a:solidFill>
                  <a:schemeClr val="dk1"/>
                </a:solidFill>
                <a:latin typeface="Varela Round"/>
                <a:ea typeface="Varela Round"/>
                <a:cs typeface="Varela Round"/>
                <a:sym typeface="Varela Round"/>
              </a:rPr>
              <a:t>אפקט בוהר -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עלייה בלחץ החלקי של הפחמן הדו-חמצני בדם </a:t>
            </a:r>
            <a:r>
              <a:rPr lang="he-IL" sz="2400" dirty="0">
                <a:solidFill>
                  <a:schemeClr val="dk1"/>
                </a:solidFill>
                <a:latin typeface="Varela Round"/>
                <a:ea typeface="Varela Round"/>
                <a:cs typeface="Varela Round"/>
                <a:sym typeface="Varela Round"/>
              </a:rPr>
              <a:t>(שינוי</a:t>
            </a:r>
            <a:r>
              <a:rPr lang="en-US" sz="2400" dirty="0">
                <a:solidFill>
                  <a:schemeClr val="dk1"/>
                </a:solidFill>
                <a:latin typeface="Varela Round"/>
                <a:ea typeface="Varela Round"/>
                <a:cs typeface="Varela Round"/>
                <a:sym typeface="Varela Round"/>
              </a:rPr>
              <a:t>PH</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מקטינה קישור חמצן.</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pic>
        <p:nvPicPr>
          <p:cNvPr id="336" name="Google Shape;336;p41"/>
          <p:cNvPicPr preferRelativeResize="0"/>
          <p:nvPr/>
        </p:nvPicPr>
        <p:blipFill>
          <a:blip r:embed="rId3">
            <a:alphaModFix/>
          </a:blip>
          <a:stretch>
            <a:fillRect/>
          </a:stretch>
        </p:blipFill>
        <p:spPr>
          <a:xfrm>
            <a:off x="0" y="4547961"/>
            <a:ext cx="8881250" cy="1605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animEffect transition="in" filter="fade">
                                      <p:cBhvr>
                                        <p:cTn id="7" dur="1000"/>
                                        <p:tgtEl>
                                          <p:spTgt spid="3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xEl>
                                              <p:pRg st="1" end="1"/>
                                            </p:txEl>
                                          </p:spTgt>
                                        </p:tgtEl>
                                        <p:attrNameLst>
                                          <p:attrName>style.visibility</p:attrName>
                                        </p:attrNameLst>
                                      </p:cBhvr>
                                      <p:to>
                                        <p:strVal val="visible"/>
                                      </p:to>
                                    </p:set>
                                    <p:animEffect transition="in" filter="fade">
                                      <p:cBhvr>
                                        <p:cTn id="12" dur="1000"/>
                                        <p:tgtEl>
                                          <p:spTgt spid="3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5">
                                            <p:txEl>
                                              <p:pRg st="2" end="2"/>
                                            </p:txEl>
                                          </p:spTgt>
                                        </p:tgtEl>
                                        <p:attrNameLst>
                                          <p:attrName>style.visibility</p:attrName>
                                        </p:attrNameLst>
                                      </p:cBhvr>
                                      <p:to>
                                        <p:strVal val="visible"/>
                                      </p:to>
                                    </p:set>
                                    <p:animEffect transition="in" filter="fade">
                                      <p:cBhvr>
                                        <p:cTn id="17" dur="1000"/>
                                        <p:tgtEl>
                                          <p:spTgt spid="3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5">
                                            <p:txEl>
                                              <p:pRg st="3" end="3"/>
                                            </p:txEl>
                                          </p:spTgt>
                                        </p:tgtEl>
                                        <p:attrNameLst>
                                          <p:attrName>style.visibility</p:attrName>
                                        </p:attrNameLst>
                                      </p:cBhvr>
                                      <p:to>
                                        <p:strVal val="visible"/>
                                      </p:to>
                                    </p:set>
                                    <p:animEffect transition="in" filter="fade">
                                      <p:cBhvr>
                                        <p:cTn id="22" dur="1000"/>
                                        <p:tgtEl>
                                          <p:spTgt spid="3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5">
                                            <p:txEl>
                                              <p:pRg st="4" end="4"/>
                                            </p:txEl>
                                          </p:spTgt>
                                        </p:tgtEl>
                                        <p:attrNameLst>
                                          <p:attrName>style.visibility</p:attrName>
                                        </p:attrNameLst>
                                      </p:cBhvr>
                                      <p:to>
                                        <p:strVal val="visible"/>
                                      </p:to>
                                    </p:set>
                                    <p:animEffect transition="in" filter="fade">
                                      <p:cBhvr>
                                        <p:cTn id="27" dur="1000"/>
                                        <p:tgtEl>
                                          <p:spTgt spid="3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2549769" y="21309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iw-IL" dirty="0">
                <a:solidFill>
                  <a:srgbClr val="192A72"/>
                </a:solidFill>
              </a:rPr>
              <a:t>מה נלמד היום </a:t>
            </a:r>
            <a:endParaRPr dirty="0"/>
          </a:p>
        </p:txBody>
      </p:sp>
      <p:sp>
        <p:nvSpPr>
          <p:cNvPr id="122" name="Google Shape;122;p16"/>
          <p:cNvSpPr txBox="1">
            <a:spLocks noGrp="1"/>
          </p:cNvSpPr>
          <p:nvPr>
            <p:ph type="body" idx="2"/>
          </p:nvPr>
        </p:nvSpPr>
        <p:spPr>
          <a:xfrm>
            <a:off x="979442" y="1029207"/>
            <a:ext cx="8306994" cy="4153058"/>
          </a:xfrm>
          <a:prstGeom prst="rect">
            <a:avLst/>
          </a:prstGeom>
          <a:noFill/>
          <a:ln>
            <a:noFill/>
          </a:ln>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Clr>
                <a:schemeClr val="dk1"/>
              </a:buClr>
              <a:buSzPts val="2400"/>
              <a:buChar char="•"/>
            </a:pPr>
            <a:r>
              <a:rPr lang="iw-IL" dirty="0">
                <a:solidFill>
                  <a:schemeClr val="dk1"/>
                </a:solidFill>
              </a:rPr>
              <a:t>חזרה על אנטומיה של תאי דם  אדומים</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iw-IL" dirty="0">
                <a:solidFill>
                  <a:schemeClr val="dk1"/>
                </a:solidFill>
              </a:rPr>
              <a:t>חזרה על פיזיולוגיה של המטופויזיס ואריתרופואזיס</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iw-IL" dirty="0">
                <a:solidFill>
                  <a:schemeClr val="dk1"/>
                </a:solidFill>
              </a:rPr>
              <a:t>פיזיולוגיה של ההורמון אריתרופואטין</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iw-IL" dirty="0">
                <a:solidFill>
                  <a:schemeClr val="dk1"/>
                </a:solidFill>
              </a:rPr>
              <a:t>קליניקה- אנמיה</a:t>
            </a:r>
            <a:r>
              <a:rPr lang="he-IL" dirty="0">
                <a:solidFill>
                  <a:schemeClr val="dk1"/>
                </a:solidFill>
              </a:rPr>
              <a:t>,</a:t>
            </a:r>
            <a:r>
              <a:rPr lang="iw-IL" dirty="0">
                <a:solidFill>
                  <a:schemeClr val="dk1"/>
                </a:solidFill>
              </a:rPr>
              <a:t> דלקת וזיהום </a:t>
            </a:r>
            <a:endParaRPr dirty="0">
              <a:solidFill>
                <a:schemeClr val="dk1"/>
              </a:solidFill>
            </a:endParaRPr>
          </a:p>
          <a:p>
            <a:pPr marL="439782" lvl="0" indent="-190534" algn="r" rtl="1">
              <a:lnSpc>
                <a:spcPct val="200000"/>
              </a:lnSpc>
              <a:spcBef>
                <a:spcPts val="0"/>
              </a:spcBef>
              <a:spcAft>
                <a:spcPts val="0"/>
              </a:spcAft>
              <a:buClr>
                <a:srgbClr val="002060"/>
              </a:buClr>
              <a:buSzPts val="2400"/>
              <a:buNone/>
            </a:pPr>
            <a:r>
              <a:rPr lang="iw-IL" dirty="0">
                <a:solidFill>
                  <a:schemeClr val="dk1"/>
                </a:solidFill>
              </a:rPr>
              <a:t> </a:t>
            </a:r>
            <a:endParaRPr dirty="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42" name="Google Shape;342;p42"/>
          <p:cNvSpPr/>
          <p:nvPr/>
        </p:nvSpPr>
        <p:spPr>
          <a:xfrm>
            <a:off x="5328700" y="8283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2"/>
          <p:cNvSpPr/>
          <p:nvPr/>
        </p:nvSpPr>
        <p:spPr>
          <a:xfrm>
            <a:off x="5481100" y="9807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2"/>
          <p:cNvSpPr txBox="1">
            <a:spLocks noGrp="1"/>
          </p:cNvSpPr>
          <p:nvPr>
            <p:ph type="title"/>
          </p:nvPr>
        </p:nvSpPr>
        <p:spPr>
          <a:xfrm>
            <a:off x="2532925" y="212675"/>
            <a:ext cx="92289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התאמה בין מבנה אריתרוציט לתפקיד</a:t>
            </a:r>
            <a:endParaRPr/>
          </a:p>
        </p:txBody>
      </p:sp>
      <p:sp>
        <p:nvSpPr>
          <p:cNvPr id="345" name="Google Shape;345;p42"/>
          <p:cNvSpPr txBox="1"/>
          <p:nvPr/>
        </p:nvSpPr>
        <p:spPr>
          <a:xfrm>
            <a:off x="556900" y="958809"/>
            <a:ext cx="11081400" cy="35637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AutoNum type="arabicPeriod" startAt="3"/>
            </a:pPr>
            <a:r>
              <a:rPr lang="iw-IL" sz="2500" b="1" dirty="0">
                <a:solidFill>
                  <a:schemeClr val="dk1"/>
                </a:solidFill>
                <a:latin typeface="Varela Round"/>
                <a:ea typeface="Varela Round"/>
                <a:cs typeface="Varela Round"/>
                <a:sym typeface="Varela Round"/>
              </a:rPr>
              <a:t>יכולת לנוע בנימים הצרים </a:t>
            </a:r>
            <a:r>
              <a:rPr lang="he-IL" sz="2500" b="1" dirty="0">
                <a:solidFill>
                  <a:schemeClr val="dk1"/>
                </a:solidFill>
                <a:latin typeface="Varela Round"/>
                <a:ea typeface="Varela Round"/>
                <a:cs typeface="Varela Round"/>
                <a:sym typeface="Varela Round"/>
              </a:rPr>
              <a:t>-</a:t>
            </a:r>
            <a:r>
              <a:rPr lang="iw-IL" sz="2500" b="1" dirty="0">
                <a:solidFill>
                  <a:schemeClr val="dk1"/>
                </a:solidFill>
                <a:latin typeface="Varela Round"/>
                <a:ea typeface="Varela Round"/>
                <a:cs typeface="Varela Round"/>
                <a:sym typeface="Varela Round"/>
              </a:rPr>
              <a:t> גמישות</a:t>
            </a:r>
            <a:endParaRPr sz="25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גודל זעיר המאפשר מעבר בנימים שקוטרם קטן.</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היעדר הגרעין יוצר צורת דסקית דו-קעורה וקרום גמיש מאפשרים גמישות מרבית ויכולת מעבר בנימי הדם הקטנים בלי להיפגע.</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שכבת האנדותל החלקה המרפדת את חלל כלי הדם מאפשרת זרימת דם חלקה</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דבר המצמצם את הסיכוי לצימוד תאים וליצירה של קריש דם</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pic>
        <p:nvPicPr>
          <p:cNvPr id="346" name="Google Shape;346;p42"/>
          <p:cNvPicPr preferRelativeResize="0"/>
          <p:nvPr/>
        </p:nvPicPr>
        <p:blipFill>
          <a:blip r:embed="rId3">
            <a:alphaModFix/>
          </a:blip>
          <a:stretch>
            <a:fillRect/>
          </a:stretch>
        </p:blipFill>
        <p:spPr>
          <a:xfrm>
            <a:off x="152400" y="4194334"/>
            <a:ext cx="2786750" cy="2080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3"/>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52" name="Google Shape;352;p43"/>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chemeClr val="dk1"/>
              </a:buClr>
              <a:buSzPts val="4400"/>
              <a:buFont typeface="Varela Round"/>
              <a:buNone/>
            </a:pPr>
            <a:r>
              <a:rPr lang="iw-IL">
                <a:solidFill>
                  <a:schemeClr val="dk1"/>
                </a:solidFill>
              </a:rPr>
              <a:t>הובלת פחמן דו - חמצני בדם</a:t>
            </a:r>
            <a:endParaRPr/>
          </a:p>
        </p:txBody>
      </p:sp>
      <p:pic>
        <p:nvPicPr>
          <p:cNvPr id="353" name="Google Shape;353;p43"/>
          <p:cNvPicPr preferRelativeResize="0"/>
          <p:nvPr/>
        </p:nvPicPr>
        <p:blipFill>
          <a:blip r:embed="rId3">
            <a:alphaModFix/>
          </a:blip>
          <a:stretch>
            <a:fillRect/>
          </a:stretch>
        </p:blipFill>
        <p:spPr>
          <a:xfrm>
            <a:off x="534750" y="932675"/>
            <a:ext cx="4793950" cy="5825000"/>
          </a:xfrm>
          <a:prstGeom prst="rect">
            <a:avLst/>
          </a:prstGeom>
          <a:noFill/>
          <a:ln>
            <a:noFill/>
          </a:ln>
        </p:spPr>
      </p:pic>
      <p:grpSp>
        <p:nvGrpSpPr>
          <p:cNvPr id="354" name="Google Shape;354;p43"/>
          <p:cNvGrpSpPr/>
          <p:nvPr/>
        </p:nvGrpSpPr>
        <p:grpSpPr>
          <a:xfrm>
            <a:off x="5328700" y="1667787"/>
            <a:ext cx="6552550" cy="819063"/>
            <a:chOff x="5209225" y="3342037"/>
            <a:chExt cx="6552550" cy="819063"/>
          </a:xfrm>
        </p:grpSpPr>
        <p:pic>
          <p:nvPicPr>
            <p:cNvPr id="355" name="Google Shape;355;p43"/>
            <p:cNvPicPr preferRelativeResize="0"/>
            <p:nvPr/>
          </p:nvPicPr>
          <p:blipFill>
            <a:blip r:embed="rId4">
              <a:alphaModFix/>
            </a:blip>
            <a:stretch>
              <a:fillRect/>
            </a:stretch>
          </p:blipFill>
          <p:spPr>
            <a:xfrm>
              <a:off x="5389550" y="3342037"/>
              <a:ext cx="6372225" cy="409563"/>
            </a:xfrm>
            <a:prstGeom prst="rect">
              <a:avLst/>
            </a:prstGeom>
            <a:noFill/>
            <a:ln>
              <a:noFill/>
            </a:ln>
          </p:spPr>
        </p:pic>
        <p:sp>
          <p:nvSpPr>
            <p:cNvPr id="356" name="Google Shape;356;p43"/>
            <p:cNvSpPr txBox="1"/>
            <p:nvPr/>
          </p:nvSpPr>
          <p:spPr>
            <a:xfrm>
              <a:off x="5209225" y="3751600"/>
              <a:ext cx="6372300" cy="40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1600">
                  <a:latin typeface="Varela Round"/>
                  <a:ea typeface="Varela Round"/>
                  <a:cs typeface="Varela Round"/>
                  <a:sym typeface="Varela Round"/>
                </a:rPr>
                <a:t>ביקרבונט	      מימן	      חומצה פחמתית            	מים		פד"ח</a:t>
              </a:r>
              <a:endParaRPr sz="1600">
                <a:latin typeface="Varela Round"/>
                <a:ea typeface="Varela Round"/>
                <a:cs typeface="Varela Round"/>
                <a:sym typeface="Varela Round"/>
              </a:endParaRPr>
            </a:p>
          </p:txBody>
        </p:sp>
      </p:grpSp>
      <p:sp>
        <p:nvSpPr>
          <p:cNvPr id="357" name="Google Shape;357;p43"/>
          <p:cNvSpPr txBox="1"/>
          <p:nvPr/>
        </p:nvSpPr>
        <p:spPr>
          <a:xfrm>
            <a:off x="5256150" y="3164175"/>
            <a:ext cx="6552600" cy="18540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10%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מתמוסס כפד"ח בפלסמת האריתרוציט</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30%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נקשר לגלובין בהמוגלובין</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60%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מועברים בפלסמת הדם כביקרבונט</a:t>
            </a: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4"/>
          <p:cNvSpPr txBox="1">
            <a:spLocks noGrp="1"/>
          </p:cNvSpPr>
          <p:nvPr>
            <p:ph type="ctrTitle"/>
          </p:nvPr>
        </p:nvSpPr>
        <p:spPr>
          <a:xfrm>
            <a:off x="1733909" y="186258"/>
            <a:ext cx="102477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63" name="Google Shape;363;p44"/>
          <p:cNvSpPr txBox="1">
            <a:spLocks noGrp="1"/>
          </p:cNvSpPr>
          <p:nvPr>
            <p:ph type="title" idx="4294967295"/>
          </p:nvPr>
        </p:nvSpPr>
        <p:spPr>
          <a:xfrm>
            <a:off x="6356200" y="0"/>
            <a:ext cx="55581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a:solidFill>
                  <a:schemeClr val="dk1"/>
                </a:solidFill>
              </a:rPr>
              <a:t>פירוק תאי דם אדומים</a:t>
            </a:r>
            <a:endParaRPr/>
          </a:p>
        </p:txBody>
      </p:sp>
      <p:sp>
        <p:nvSpPr>
          <p:cNvPr id="364" name="Google Shape;364;p44"/>
          <p:cNvSpPr/>
          <p:nvPr/>
        </p:nvSpPr>
        <p:spPr>
          <a:xfrm>
            <a:off x="5481100" y="980775"/>
            <a:ext cx="2449500" cy="839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44"/>
          <p:cNvGrpSpPr/>
          <p:nvPr/>
        </p:nvGrpSpPr>
        <p:grpSpPr>
          <a:xfrm>
            <a:off x="247975" y="276179"/>
            <a:ext cx="9979301" cy="6443396"/>
            <a:chOff x="247975" y="276179"/>
            <a:chExt cx="9979301" cy="6443396"/>
          </a:xfrm>
        </p:grpSpPr>
        <p:pic>
          <p:nvPicPr>
            <p:cNvPr id="366" name="Google Shape;366;p44"/>
            <p:cNvPicPr preferRelativeResize="0"/>
            <p:nvPr/>
          </p:nvPicPr>
          <p:blipFill>
            <a:blip r:embed="rId3">
              <a:alphaModFix/>
            </a:blip>
            <a:stretch>
              <a:fillRect/>
            </a:stretch>
          </p:blipFill>
          <p:spPr>
            <a:xfrm>
              <a:off x="247975" y="980775"/>
              <a:ext cx="9979301" cy="5638825"/>
            </a:xfrm>
            <a:prstGeom prst="rect">
              <a:avLst/>
            </a:prstGeom>
            <a:noFill/>
            <a:ln>
              <a:noFill/>
            </a:ln>
          </p:spPr>
        </p:pic>
        <p:pic>
          <p:nvPicPr>
            <p:cNvPr id="367" name="Google Shape;367;p44"/>
            <p:cNvPicPr preferRelativeResize="0"/>
            <p:nvPr/>
          </p:nvPicPr>
          <p:blipFill rotWithShape="1">
            <a:blip r:embed="rId4">
              <a:alphaModFix/>
            </a:blip>
            <a:srcRect l="17298" t="60817" r="54152" b="14076"/>
            <a:stretch/>
          </p:blipFill>
          <p:spPr>
            <a:xfrm>
              <a:off x="4315564" y="5880175"/>
              <a:ext cx="1509579" cy="839400"/>
            </a:xfrm>
            <a:prstGeom prst="rect">
              <a:avLst/>
            </a:prstGeom>
            <a:noFill/>
            <a:ln>
              <a:noFill/>
            </a:ln>
          </p:spPr>
        </p:pic>
        <p:pic>
          <p:nvPicPr>
            <p:cNvPr id="368" name="Google Shape;368;p44"/>
            <p:cNvPicPr preferRelativeResize="0"/>
            <p:nvPr/>
          </p:nvPicPr>
          <p:blipFill>
            <a:blip r:embed="rId5">
              <a:alphaModFix/>
            </a:blip>
            <a:stretch>
              <a:fillRect/>
            </a:stretch>
          </p:blipFill>
          <p:spPr>
            <a:xfrm>
              <a:off x="3743619" y="276179"/>
              <a:ext cx="2156705" cy="860350"/>
            </a:xfrm>
            <a:prstGeom prst="rect">
              <a:avLst/>
            </a:prstGeom>
            <a:noFill/>
            <a:ln>
              <a:noFill/>
            </a:ln>
          </p:spPr>
        </p:pic>
        <p:grpSp>
          <p:nvGrpSpPr>
            <p:cNvPr id="369" name="Google Shape;369;p44"/>
            <p:cNvGrpSpPr/>
            <p:nvPr/>
          </p:nvGrpSpPr>
          <p:grpSpPr>
            <a:xfrm>
              <a:off x="3308141" y="4133747"/>
              <a:ext cx="2353228" cy="860357"/>
              <a:chOff x="688999" y="3847186"/>
              <a:chExt cx="3231125" cy="1288925"/>
            </a:xfrm>
          </p:grpSpPr>
          <p:pic>
            <p:nvPicPr>
              <p:cNvPr id="370" name="Google Shape;370;p44"/>
              <p:cNvPicPr preferRelativeResize="0"/>
              <p:nvPr/>
            </p:nvPicPr>
            <p:blipFill>
              <a:blip r:embed="rId5">
                <a:alphaModFix/>
              </a:blip>
              <a:stretch>
                <a:fillRect/>
              </a:stretch>
            </p:blipFill>
            <p:spPr>
              <a:xfrm>
                <a:off x="688999" y="3847186"/>
                <a:ext cx="3231125" cy="1288925"/>
              </a:xfrm>
              <a:prstGeom prst="rect">
                <a:avLst/>
              </a:prstGeom>
              <a:noFill/>
              <a:ln>
                <a:noFill/>
              </a:ln>
            </p:spPr>
          </p:pic>
          <p:sp>
            <p:nvSpPr>
              <p:cNvPr id="371" name="Google Shape;371;p44"/>
              <p:cNvSpPr/>
              <p:nvPr/>
            </p:nvSpPr>
            <p:spPr>
              <a:xfrm>
                <a:off x="1816050" y="4874675"/>
                <a:ext cx="1290300" cy="215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5"/>
          <p:cNvSpPr txBox="1">
            <a:spLocks noGrp="1"/>
          </p:cNvSpPr>
          <p:nvPr>
            <p:ph type="ctrTitle"/>
          </p:nvPr>
        </p:nvSpPr>
        <p:spPr>
          <a:xfrm>
            <a:off x="1" y="1640677"/>
            <a:ext cx="12192000" cy="12603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a:t>קליניקה </a:t>
            </a:r>
            <a:endParaRPr/>
          </a:p>
        </p:txBody>
      </p:sp>
      <p:sp>
        <p:nvSpPr>
          <p:cNvPr id="377" name="Google Shape;377;p45"/>
          <p:cNvSpPr txBox="1">
            <a:spLocks noGrp="1"/>
          </p:cNvSpPr>
          <p:nvPr>
            <p:ph type="subTitle" idx="1"/>
          </p:nvPr>
        </p:nvSpPr>
        <p:spPr>
          <a:xfrm>
            <a:off x="172804" y="2900976"/>
            <a:ext cx="12192000" cy="642300"/>
          </a:xfrm>
          <a:prstGeom prst="rect">
            <a:avLst/>
          </a:prstGeom>
          <a:noFill/>
          <a:ln>
            <a:noFill/>
          </a:ln>
        </p:spPr>
        <p:txBody>
          <a:bodyPr spcFirstLastPara="1" wrap="square" lIns="36000" tIns="36000" rIns="36000" bIns="36000" anchor="ctr" anchorCtr="0">
            <a:noAutofit/>
          </a:bodyPr>
          <a:lstStyle/>
          <a:p>
            <a:pPr marL="0" lvl="0" indent="0" rtl="0">
              <a:lnSpc>
                <a:spcPct val="100000"/>
              </a:lnSpc>
              <a:spcBef>
                <a:spcPts val="0"/>
              </a:spcBef>
              <a:spcAft>
                <a:spcPts val="600"/>
              </a:spcAft>
              <a:buClr>
                <a:srgbClr val="192A72"/>
              </a:buClr>
              <a:buSzPts val="2800"/>
              <a:buNone/>
            </a:pPr>
            <a:r>
              <a:rPr lang="iw-IL" sz="5400" dirty="0"/>
              <a:t>Anemia - אנמיה</a:t>
            </a:r>
            <a:endParaRPr sz="5400" dirty="0">
              <a:solidFill>
                <a:srgbClr val="192A7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a:spLocks noGrp="1"/>
          </p:cNvSpPr>
          <p:nvPr>
            <p:ph type="ctrTitle"/>
          </p:nvPr>
        </p:nvSpPr>
        <p:spPr>
          <a:xfrm>
            <a:off x="1733910" y="186258"/>
            <a:ext cx="10221000" cy="6375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iw-IL"/>
              <a:t>מחלות תאי הדם האדומים</a:t>
            </a:r>
            <a:endParaRPr/>
          </a:p>
        </p:txBody>
      </p:sp>
      <p:sp>
        <p:nvSpPr>
          <p:cNvPr id="384" name="Google Shape;384;p46"/>
          <p:cNvSpPr>
            <a:spLocks noGrp="1"/>
          </p:cNvSpPr>
          <p:nvPr>
            <p:ph type="pic" idx="2"/>
          </p:nvPr>
        </p:nvSpPr>
        <p:spPr>
          <a:xfrm>
            <a:off x="6054436" y="1300999"/>
            <a:ext cx="5737664" cy="3561945"/>
          </a:xfrm>
          <a:prstGeom prst="rect">
            <a:avLst/>
          </a:prstGeom>
        </p:spPr>
        <p:txBody>
          <a:bodyPr spcFirstLastPara="1" wrap="square" lIns="91425" tIns="45700" rIns="91425" bIns="45700" anchor="t" anchorCtr="0">
            <a:noAutofit/>
          </a:bodyPr>
          <a:lstStyle/>
          <a:p>
            <a:pPr marL="0" lvl="0" indent="0" algn="r" rtl="1">
              <a:spcBef>
                <a:spcPts val="640"/>
              </a:spcBef>
              <a:spcAft>
                <a:spcPts val="0"/>
              </a:spcAft>
              <a:buNone/>
            </a:pPr>
            <a:r>
              <a:rPr lang="iw-IL" b="1" dirty="0">
                <a:solidFill>
                  <a:srgbClr val="0070C0"/>
                </a:solidFill>
              </a:rPr>
              <a:t>אנמיה</a:t>
            </a:r>
            <a:endParaRPr b="1" dirty="0">
              <a:solidFill>
                <a:srgbClr val="0070C0"/>
              </a:solidFill>
            </a:endParaRPr>
          </a:p>
          <a:p>
            <a:pPr marL="0" lvl="0" indent="0" algn="r" rtl="1">
              <a:spcBef>
                <a:spcPts val="640"/>
              </a:spcBef>
              <a:spcAft>
                <a:spcPts val="0"/>
              </a:spcAft>
              <a:buNone/>
            </a:pPr>
            <a:r>
              <a:rPr lang="iw-IL" sz="2600" dirty="0"/>
              <a:t>מצב של ירידה ברמת ההמוגלובין</a:t>
            </a:r>
            <a:r>
              <a:rPr lang="he-IL" sz="2600" dirty="0"/>
              <a:t>.</a:t>
            </a:r>
            <a:r>
              <a:rPr lang="iw-IL" sz="2600" dirty="0"/>
              <a:t> בד"כ משקף מצב של </a:t>
            </a:r>
            <a:r>
              <a:rPr lang="iw-IL" sz="2600" b="1" dirty="0"/>
              <a:t>מיעוט אריתרוציטים</a:t>
            </a:r>
            <a:r>
              <a:rPr lang="iw-IL" sz="2600" dirty="0"/>
              <a:t> כתוצאה</a:t>
            </a:r>
            <a:r>
              <a:rPr lang="he-IL" sz="2600" dirty="0"/>
              <a:t>:</a:t>
            </a:r>
          </a:p>
          <a:p>
            <a:pPr lvl="0" indent="-457200" algn="r" rtl="1">
              <a:spcBef>
                <a:spcPts val="640"/>
              </a:spcBef>
              <a:spcAft>
                <a:spcPts val="0"/>
              </a:spcAft>
              <a:buFont typeface="Arial" panose="020B0604020202020204" pitchFamily="34" charset="0"/>
              <a:buChar char="•"/>
            </a:pPr>
            <a:r>
              <a:rPr lang="iw-IL" sz="2600" dirty="0"/>
              <a:t>מפגיעה ביצור</a:t>
            </a:r>
            <a:endParaRPr lang="he-IL" sz="2600" dirty="0"/>
          </a:p>
          <a:p>
            <a:pPr lvl="0" indent="-457200" algn="r" rtl="1">
              <a:spcBef>
                <a:spcPts val="640"/>
              </a:spcBef>
              <a:spcAft>
                <a:spcPts val="0"/>
              </a:spcAft>
              <a:buFont typeface="Arial" panose="020B0604020202020204" pitchFamily="34" charset="0"/>
              <a:buChar char="•"/>
            </a:pPr>
            <a:r>
              <a:rPr lang="iw-IL" sz="2600" dirty="0"/>
              <a:t>הרס</a:t>
            </a:r>
            <a:r>
              <a:rPr lang="he-IL" sz="2600" dirty="0"/>
              <a:t> תאים </a:t>
            </a:r>
          </a:p>
          <a:p>
            <a:pPr lvl="0" indent="-457200" algn="r" rtl="1">
              <a:spcBef>
                <a:spcPts val="640"/>
              </a:spcBef>
              <a:spcAft>
                <a:spcPts val="0"/>
              </a:spcAft>
              <a:buFont typeface="Arial" panose="020B0604020202020204" pitchFamily="34" charset="0"/>
              <a:buChar char="•"/>
            </a:pPr>
            <a:r>
              <a:rPr lang="he-IL" sz="2600" dirty="0"/>
              <a:t>או </a:t>
            </a:r>
            <a:r>
              <a:rPr lang="iw-IL" sz="2600" dirty="0"/>
              <a:t>אובדן מוגבר </a:t>
            </a:r>
            <a:r>
              <a:rPr lang="he-IL" sz="2600" dirty="0"/>
              <a:t>(</a:t>
            </a:r>
            <a:r>
              <a:rPr lang="iw-IL" sz="2600" dirty="0"/>
              <a:t>דימום</a:t>
            </a:r>
            <a:r>
              <a:rPr lang="he-IL" sz="2600" dirty="0"/>
              <a:t>)</a:t>
            </a:r>
            <a:endParaRPr dirty="0"/>
          </a:p>
        </p:txBody>
      </p:sp>
      <p:sp>
        <p:nvSpPr>
          <p:cNvPr id="385" name="Google Shape;385;p46"/>
          <p:cNvSpPr>
            <a:spLocks noGrp="1"/>
          </p:cNvSpPr>
          <p:nvPr>
            <p:ph type="pic" idx="3"/>
          </p:nvPr>
        </p:nvSpPr>
        <p:spPr>
          <a:xfrm>
            <a:off x="518160" y="1300999"/>
            <a:ext cx="4997866" cy="2450700"/>
          </a:xfrm>
          <a:prstGeom prst="rect">
            <a:avLst/>
          </a:prstGeom>
        </p:spPr>
        <p:txBody>
          <a:bodyPr spcFirstLastPara="1" wrap="square" lIns="91425" tIns="45700" rIns="91425" bIns="45700" anchor="t" anchorCtr="0">
            <a:noAutofit/>
          </a:bodyPr>
          <a:lstStyle/>
          <a:p>
            <a:pPr marL="0" lvl="0" indent="0" algn="r" rtl="1">
              <a:spcBef>
                <a:spcPts val="640"/>
              </a:spcBef>
              <a:spcAft>
                <a:spcPts val="0"/>
              </a:spcAft>
              <a:buNone/>
            </a:pPr>
            <a:r>
              <a:rPr lang="iw-IL" b="1" dirty="0">
                <a:solidFill>
                  <a:srgbClr val="0070C0"/>
                </a:solidFill>
              </a:rPr>
              <a:t>פוליציטמיה</a:t>
            </a:r>
            <a:endParaRPr b="1" dirty="0">
              <a:solidFill>
                <a:srgbClr val="0070C0"/>
              </a:solidFill>
            </a:endParaRPr>
          </a:p>
          <a:p>
            <a:pPr marL="0" lvl="0" indent="0" algn="r" rtl="1">
              <a:spcBef>
                <a:spcPts val="640"/>
              </a:spcBef>
              <a:spcAft>
                <a:spcPts val="0"/>
              </a:spcAft>
              <a:buNone/>
            </a:pPr>
            <a:r>
              <a:rPr lang="iw-IL" sz="2600" dirty="0"/>
              <a:t>מצב של</a:t>
            </a:r>
            <a:r>
              <a:rPr lang="iw-IL" sz="2600" b="1" dirty="0"/>
              <a:t> ריבוי אריתרוציטים</a:t>
            </a:r>
            <a:r>
              <a:rPr lang="iw-IL" sz="2600" dirty="0"/>
              <a:t> </a:t>
            </a:r>
            <a:endParaRPr lang="he-IL" sz="2600" dirty="0"/>
          </a:p>
          <a:p>
            <a:pPr lvl="0" indent="-457200" algn="r" rtl="1">
              <a:spcBef>
                <a:spcPts val="640"/>
              </a:spcBef>
              <a:spcAft>
                <a:spcPts val="0"/>
              </a:spcAft>
              <a:buFont typeface="Arial" panose="020B0604020202020204" pitchFamily="34" charset="0"/>
              <a:buChar char="•"/>
            </a:pPr>
            <a:r>
              <a:rPr lang="iw-IL" sz="2600" dirty="0"/>
              <a:t>בשל  ייצור ייתר </a:t>
            </a:r>
            <a:endParaRPr lang="he-IL" sz="2600" dirty="0"/>
          </a:p>
          <a:p>
            <a:pPr lvl="0" indent="-457200" algn="r" rtl="1">
              <a:spcBef>
                <a:spcPts val="640"/>
              </a:spcBef>
              <a:spcAft>
                <a:spcPts val="0"/>
              </a:spcAft>
              <a:buFont typeface="Arial" panose="020B0604020202020204" pitchFamily="34" charset="0"/>
              <a:buChar char="•"/>
            </a:pPr>
            <a:r>
              <a:rPr lang="iw-IL" sz="2600" dirty="0"/>
              <a:t>בשל מיעוט פלסמה </a:t>
            </a:r>
            <a:r>
              <a:rPr lang="he-IL" sz="2600" dirty="0"/>
              <a:t>(</a:t>
            </a:r>
            <a:r>
              <a:rPr lang="iw-IL" sz="2600" dirty="0"/>
              <a:t>התייבשות</a:t>
            </a:r>
            <a:r>
              <a:rPr lang="he-IL" sz="2600" dirty="0"/>
              <a:t>)</a:t>
            </a:r>
            <a:endParaRPr sz="2600" dirty="0"/>
          </a:p>
          <a:p>
            <a:pPr marL="0" lvl="0" indent="0" algn="l" rtl="0">
              <a:spcBef>
                <a:spcPts val="640"/>
              </a:spcBef>
              <a:spcAft>
                <a:spcPts val="0"/>
              </a:spcAft>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7"/>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391" name="Google Shape;391;p47"/>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אנמיה Anemia</a:t>
            </a:r>
            <a:endParaRPr/>
          </a:p>
        </p:txBody>
      </p:sp>
      <p:sp>
        <p:nvSpPr>
          <p:cNvPr id="392" name="Google Shape;392;p47"/>
          <p:cNvSpPr txBox="1"/>
          <p:nvPr/>
        </p:nvSpPr>
        <p:spPr>
          <a:xfrm>
            <a:off x="6032260" y="1181160"/>
            <a:ext cx="5820300" cy="1908000"/>
          </a:xfrm>
          <a:prstGeom prst="rect">
            <a:avLst/>
          </a:prstGeom>
          <a:noFill/>
          <a:ln>
            <a:noFill/>
          </a:ln>
        </p:spPr>
        <p:txBody>
          <a:bodyPr spcFirstLastPara="1" wrap="square" lIns="91425" tIns="91425" rIns="91425" bIns="91425" anchor="t" anchorCtr="0">
            <a:noAutofit/>
          </a:bodyPr>
          <a:lstStyle/>
          <a:p>
            <a:pPr marL="0" marR="0" lvl="0" indent="0" algn="r" rtl="1">
              <a:lnSpc>
                <a:spcPct val="115000"/>
              </a:lnSpc>
              <a:spcBef>
                <a:spcPts val="0"/>
              </a:spcBef>
              <a:spcAft>
                <a:spcPts val="0"/>
              </a:spcAft>
              <a:buNone/>
            </a:pPr>
            <a:r>
              <a:rPr lang="iw-IL" sz="2400" dirty="0">
                <a:solidFill>
                  <a:schemeClr val="dk1"/>
                </a:solidFill>
                <a:latin typeface="Varela Round"/>
                <a:ea typeface="Varela Round"/>
                <a:cs typeface="Varela Round"/>
                <a:sym typeface="Varela Round"/>
              </a:rPr>
              <a:t> הגדר</a:t>
            </a:r>
            <a:r>
              <a:rPr lang="he-IL" sz="2400" dirty="0">
                <a:solidFill>
                  <a:schemeClr val="dk1"/>
                </a:solidFill>
                <a:latin typeface="Varela Round"/>
                <a:ea typeface="Varela Round"/>
                <a:cs typeface="Varela Round"/>
                <a:sym typeface="Varela Round"/>
              </a:rPr>
              <a:t>ה</a:t>
            </a:r>
            <a:r>
              <a:rPr lang="iw-IL" sz="2400" dirty="0">
                <a:solidFill>
                  <a:schemeClr val="dk1"/>
                </a:solidFill>
                <a:latin typeface="Varela Round"/>
                <a:ea typeface="Varela Round"/>
                <a:cs typeface="Varela Round"/>
                <a:sym typeface="Varela Round"/>
              </a:rPr>
              <a:t> </a:t>
            </a:r>
            <a:r>
              <a:rPr lang="he-IL" sz="2400" dirty="0">
                <a:solidFill>
                  <a:schemeClr val="dk1"/>
                </a:solidFill>
                <a:latin typeface="Varela Round"/>
                <a:ea typeface="Varela Round"/>
                <a:cs typeface="Varela Round"/>
                <a:sym typeface="Varela Round"/>
              </a:rPr>
              <a:t>(</a:t>
            </a:r>
            <a:r>
              <a:rPr lang="en-US" sz="2400" dirty="0">
                <a:solidFill>
                  <a:schemeClr val="dk1"/>
                </a:solidFill>
                <a:latin typeface="Varela Round"/>
                <a:ea typeface="Varela Round"/>
                <a:cs typeface="Varela Round"/>
                <a:sym typeface="Varela Round"/>
              </a:rPr>
              <a:t>An </a:t>
            </a:r>
            <a:r>
              <a:rPr lang="he-IL" sz="2400" dirty="0">
                <a:solidFill>
                  <a:schemeClr val="dk1"/>
                </a:solidFill>
                <a:latin typeface="Varela Round"/>
                <a:ea typeface="Varela Round"/>
                <a:cs typeface="Varela Round"/>
                <a:sym typeface="Varela Round"/>
              </a:rPr>
              <a:t> = </a:t>
            </a:r>
            <a:r>
              <a:rPr lang="iw-IL" sz="2400" dirty="0">
                <a:solidFill>
                  <a:schemeClr val="dk1"/>
                </a:solidFill>
                <a:latin typeface="Varela Round"/>
                <a:ea typeface="Varela Round"/>
                <a:cs typeface="Varela Round"/>
                <a:sym typeface="Varela Round"/>
              </a:rPr>
              <a:t>בלי; </a:t>
            </a:r>
            <a:r>
              <a:rPr lang="he-IL" sz="2400" dirty="0">
                <a:solidFill>
                  <a:schemeClr val="dk1"/>
                </a:solidFill>
                <a:latin typeface="Varela Round"/>
                <a:ea typeface="Varela Round"/>
                <a:cs typeface="Varela Round"/>
                <a:sym typeface="Varela Round"/>
              </a:rPr>
              <a:t> </a:t>
            </a:r>
            <a:r>
              <a:rPr lang="en-US" sz="2400" dirty="0" err="1">
                <a:solidFill>
                  <a:schemeClr val="dk1"/>
                </a:solidFill>
                <a:latin typeface="Varela Round"/>
                <a:ea typeface="Varela Round"/>
                <a:cs typeface="Varela Round"/>
                <a:sym typeface="Varela Round"/>
              </a:rPr>
              <a:t>Hemia</a:t>
            </a:r>
            <a:r>
              <a:rPr lang="he-IL" sz="2400" dirty="0">
                <a:solidFill>
                  <a:schemeClr val="dk1"/>
                </a:solidFill>
                <a:latin typeface="Varela Round"/>
                <a:ea typeface="Varela Round"/>
                <a:cs typeface="Varela Round"/>
                <a:sym typeface="Varela Round"/>
              </a:rPr>
              <a:t> = </a:t>
            </a:r>
            <a:r>
              <a:rPr lang="iw-IL" sz="2400" dirty="0">
                <a:solidFill>
                  <a:schemeClr val="dk1"/>
                </a:solidFill>
                <a:latin typeface="Varela Round"/>
                <a:ea typeface="Varela Round"/>
                <a:cs typeface="Varela Round"/>
                <a:sym typeface="Varela Round"/>
              </a:rPr>
              <a:t>דם</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381000" algn="r" rtl="1">
              <a:lnSpc>
                <a:spcPct val="115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ירידה במספר תאי דם אדומים</a:t>
            </a:r>
            <a:endParaRPr sz="2400" dirty="0">
              <a:solidFill>
                <a:schemeClr val="dk1"/>
              </a:solidFill>
              <a:latin typeface="Varela Round"/>
              <a:ea typeface="Varela Round"/>
              <a:cs typeface="Varela Round"/>
              <a:sym typeface="Varela Round"/>
            </a:endParaRPr>
          </a:p>
          <a:p>
            <a:pPr marL="457200" marR="0" lvl="0" indent="-381000" algn="r" rtl="1">
              <a:lnSpc>
                <a:spcPct val="115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ירידה בריכוז ההמוגלובין</a:t>
            </a:r>
            <a:endParaRPr sz="2400" dirty="0">
              <a:solidFill>
                <a:schemeClr val="dk1"/>
              </a:solidFill>
              <a:latin typeface="Varela Round"/>
              <a:ea typeface="Varela Round"/>
              <a:cs typeface="Varela Round"/>
              <a:sym typeface="Varela Round"/>
            </a:endParaRPr>
          </a:p>
          <a:p>
            <a:pPr marL="457200" marR="0" lvl="0" indent="-381000" algn="r" rtl="1">
              <a:lnSpc>
                <a:spcPct val="115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שילוב של שניהם</a:t>
            </a:r>
            <a:endParaRPr sz="2400" dirty="0">
              <a:solidFill>
                <a:schemeClr val="dk1"/>
              </a:solidFill>
              <a:latin typeface="Varela Round"/>
              <a:ea typeface="Varela Round"/>
              <a:cs typeface="Varela Round"/>
              <a:sym typeface="Varela Round"/>
            </a:endParaRPr>
          </a:p>
          <a:p>
            <a:pPr marL="0" marR="0" lvl="0" indent="0" algn="r" rtl="1">
              <a:lnSpc>
                <a:spcPct val="115000"/>
              </a:lnSpc>
              <a:spcBef>
                <a:spcPts val="0"/>
              </a:spcBef>
              <a:spcAft>
                <a:spcPts val="0"/>
              </a:spcAft>
              <a:buNone/>
            </a:pPr>
            <a:endParaRPr sz="2400" dirty="0">
              <a:solidFill>
                <a:schemeClr val="dk1"/>
              </a:solidFill>
              <a:latin typeface="Varela Round"/>
              <a:ea typeface="Varela Round"/>
              <a:cs typeface="Varela Round"/>
              <a:sym typeface="Varela Round"/>
            </a:endParaRPr>
          </a:p>
        </p:txBody>
      </p:sp>
      <p:sp>
        <p:nvSpPr>
          <p:cNvPr id="393" name="Google Shape;393;p47"/>
          <p:cNvSpPr txBox="1"/>
          <p:nvPr/>
        </p:nvSpPr>
        <p:spPr>
          <a:xfrm>
            <a:off x="257060" y="1962935"/>
            <a:ext cx="5501100" cy="720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500" b="1" dirty="0">
                <a:solidFill>
                  <a:srgbClr val="CC0000"/>
                </a:solidFill>
                <a:latin typeface="Varela Round" panose="00000500000000000000" pitchFamily="2" charset="-79"/>
                <a:cs typeface="Varela Round" panose="00000500000000000000" pitchFamily="2" charset="-79"/>
              </a:rPr>
              <a:t>חלה ירידה באספקת החמצן לתאי הגוף</a:t>
            </a:r>
            <a:endParaRPr sz="2500" b="1" dirty="0">
              <a:solidFill>
                <a:srgbClr val="CC0000"/>
              </a:solidFill>
              <a:latin typeface="Varela Round" panose="00000500000000000000" pitchFamily="2" charset="-79"/>
              <a:cs typeface="Varela Round" panose="00000500000000000000" pitchFamily="2" charset="-79"/>
            </a:endParaRPr>
          </a:p>
        </p:txBody>
      </p:sp>
      <p:sp>
        <p:nvSpPr>
          <p:cNvPr id="394" name="Google Shape;394;p47"/>
          <p:cNvSpPr/>
          <p:nvPr/>
        </p:nvSpPr>
        <p:spPr>
          <a:xfrm>
            <a:off x="5864985" y="2107835"/>
            <a:ext cx="1170900" cy="430200"/>
          </a:xfrm>
          <a:prstGeom prst="leftArrow">
            <a:avLst>
              <a:gd name="adj1" fmla="val 50000"/>
              <a:gd name="adj2" fmla="val 50000"/>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47"/>
          <p:cNvPicPr preferRelativeResize="0"/>
          <p:nvPr/>
        </p:nvPicPr>
        <p:blipFill>
          <a:blip r:embed="rId3">
            <a:alphaModFix/>
          </a:blip>
          <a:stretch>
            <a:fillRect/>
          </a:stretch>
        </p:blipFill>
        <p:spPr>
          <a:xfrm>
            <a:off x="799687" y="3086213"/>
            <a:ext cx="5232575" cy="28906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0"/>
      <p:bldP spid="39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8"/>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01" name="Google Shape;401;p48"/>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סיווג של אנמיה </a:t>
            </a:r>
            <a:endParaRPr/>
          </a:p>
        </p:txBody>
      </p:sp>
      <p:cxnSp>
        <p:nvCxnSpPr>
          <p:cNvPr id="402" name="Google Shape;402;p48"/>
          <p:cNvCxnSpPr>
            <a:stCxn id="403" idx="2"/>
            <a:endCxn id="404" idx="0"/>
          </p:cNvCxnSpPr>
          <p:nvPr/>
        </p:nvCxnSpPr>
        <p:spPr>
          <a:xfrm rot="-5400000" flipH="1">
            <a:off x="7075048" y="1138697"/>
            <a:ext cx="1016100" cy="2974500"/>
          </a:xfrm>
          <a:prstGeom prst="bentConnector3">
            <a:avLst>
              <a:gd name="adj1" fmla="val 50001"/>
            </a:avLst>
          </a:prstGeom>
          <a:noFill/>
          <a:ln w="9525" cap="flat" cmpd="sng">
            <a:solidFill>
              <a:srgbClr val="C2C2C2"/>
            </a:solidFill>
            <a:prstDash val="solid"/>
            <a:miter lim="8000"/>
            <a:headEnd type="none" w="sm" len="sm"/>
            <a:tailEnd type="none" w="sm" len="sm"/>
          </a:ln>
        </p:spPr>
      </p:cxnSp>
      <p:cxnSp>
        <p:nvCxnSpPr>
          <p:cNvPr id="405" name="Google Shape;405;p48"/>
          <p:cNvCxnSpPr>
            <a:stCxn id="406" idx="0"/>
            <a:endCxn id="403" idx="2"/>
          </p:cNvCxnSpPr>
          <p:nvPr/>
        </p:nvCxnSpPr>
        <p:spPr>
          <a:xfrm rot="-5400000">
            <a:off x="4077982" y="1116055"/>
            <a:ext cx="1016100" cy="3019800"/>
          </a:xfrm>
          <a:prstGeom prst="bentConnector3">
            <a:avLst>
              <a:gd name="adj1" fmla="val 50000"/>
            </a:avLst>
          </a:prstGeom>
          <a:noFill/>
          <a:ln w="9525" cap="flat" cmpd="sng">
            <a:solidFill>
              <a:srgbClr val="C2C2C2"/>
            </a:solidFill>
            <a:prstDash val="solid"/>
            <a:miter lim="8000"/>
            <a:headEnd type="none" w="sm" len="sm"/>
            <a:tailEnd type="none" w="sm" len="sm"/>
          </a:ln>
        </p:spPr>
      </p:cxnSp>
      <p:cxnSp>
        <p:nvCxnSpPr>
          <p:cNvPr id="407" name="Google Shape;407;p48"/>
          <p:cNvCxnSpPr>
            <a:stCxn id="408" idx="2"/>
            <a:endCxn id="409" idx="0"/>
          </p:cNvCxnSpPr>
          <p:nvPr/>
        </p:nvCxnSpPr>
        <p:spPr>
          <a:xfrm rot="-5400000" flipH="1">
            <a:off x="3555382" y="3244757"/>
            <a:ext cx="1016100" cy="1974600"/>
          </a:xfrm>
          <a:prstGeom prst="bentConnector3">
            <a:avLst>
              <a:gd name="adj1" fmla="val 49994"/>
            </a:avLst>
          </a:prstGeom>
          <a:noFill/>
          <a:ln w="9525" cap="flat" cmpd="sng">
            <a:solidFill>
              <a:srgbClr val="C2C2C2"/>
            </a:solidFill>
            <a:prstDash val="solid"/>
            <a:miter lim="8000"/>
            <a:headEnd type="none" w="sm" len="sm"/>
            <a:tailEnd type="none" w="sm" len="sm"/>
          </a:ln>
        </p:spPr>
      </p:cxnSp>
      <p:cxnSp>
        <p:nvCxnSpPr>
          <p:cNvPr id="410" name="Google Shape;410;p48"/>
          <p:cNvCxnSpPr>
            <a:endCxn id="408" idx="2"/>
          </p:cNvCxnSpPr>
          <p:nvPr/>
        </p:nvCxnSpPr>
        <p:spPr>
          <a:xfrm rot="-5400000">
            <a:off x="2530732" y="4252907"/>
            <a:ext cx="1074300" cy="16500"/>
          </a:xfrm>
          <a:prstGeom prst="bentConnector3">
            <a:avLst>
              <a:gd name="adj1" fmla="val 50000"/>
            </a:avLst>
          </a:prstGeom>
          <a:noFill/>
          <a:ln w="9525" cap="flat" cmpd="sng">
            <a:solidFill>
              <a:srgbClr val="C2C2C2"/>
            </a:solidFill>
            <a:prstDash val="solid"/>
            <a:miter lim="8000"/>
            <a:headEnd type="none" w="sm" len="sm"/>
            <a:tailEnd type="none" w="sm" len="sm"/>
          </a:ln>
        </p:spPr>
      </p:cxnSp>
      <p:cxnSp>
        <p:nvCxnSpPr>
          <p:cNvPr id="411" name="Google Shape;411;p48"/>
          <p:cNvCxnSpPr>
            <a:stCxn id="404" idx="2"/>
            <a:endCxn id="412" idx="0"/>
          </p:cNvCxnSpPr>
          <p:nvPr/>
        </p:nvCxnSpPr>
        <p:spPr>
          <a:xfrm rot="16200000" flipH="1">
            <a:off x="9501028" y="3293175"/>
            <a:ext cx="1015954" cy="1877590"/>
          </a:xfrm>
          <a:prstGeom prst="bentConnector3">
            <a:avLst>
              <a:gd name="adj1" fmla="val 50000"/>
            </a:avLst>
          </a:prstGeom>
          <a:noFill/>
          <a:ln w="9525" cap="flat" cmpd="sng">
            <a:solidFill>
              <a:srgbClr val="C2C2C2"/>
            </a:solidFill>
            <a:prstDash val="solid"/>
            <a:miter lim="8000"/>
            <a:headEnd type="none" w="sm" len="sm"/>
            <a:tailEnd type="none" w="sm" len="sm"/>
          </a:ln>
        </p:spPr>
      </p:cxnSp>
      <p:cxnSp>
        <p:nvCxnSpPr>
          <p:cNvPr id="413" name="Google Shape;413;p48"/>
          <p:cNvCxnSpPr>
            <a:stCxn id="414" idx="0"/>
            <a:endCxn id="404" idx="2"/>
          </p:cNvCxnSpPr>
          <p:nvPr/>
        </p:nvCxnSpPr>
        <p:spPr>
          <a:xfrm rot="5400000" flipH="1" flipV="1">
            <a:off x="8562235" y="4231968"/>
            <a:ext cx="1015950" cy="12700"/>
          </a:xfrm>
          <a:prstGeom prst="bentConnector3">
            <a:avLst>
              <a:gd name="adj1" fmla="val 50000"/>
            </a:avLst>
          </a:prstGeom>
          <a:noFill/>
          <a:ln w="9525" cap="flat" cmpd="sng">
            <a:solidFill>
              <a:srgbClr val="C2C2C2"/>
            </a:solidFill>
            <a:prstDash val="solid"/>
            <a:miter lim="8000"/>
            <a:headEnd type="none" w="sm" len="sm"/>
            <a:tailEnd type="none" w="sm" len="sm"/>
          </a:ln>
        </p:spPr>
      </p:cxnSp>
      <p:grpSp>
        <p:nvGrpSpPr>
          <p:cNvPr id="415" name="Google Shape;415;p48"/>
          <p:cNvGrpSpPr/>
          <p:nvPr/>
        </p:nvGrpSpPr>
        <p:grpSpPr>
          <a:xfrm>
            <a:off x="5070473" y="1527895"/>
            <a:ext cx="2050749" cy="590002"/>
            <a:chOff x="3802950" y="1145950"/>
            <a:chExt cx="1538100" cy="442513"/>
          </a:xfrm>
        </p:grpSpPr>
        <p:sp>
          <p:nvSpPr>
            <p:cNvPr id="403" name="Google Shape;403;p48"/>
            <p:cNvSpPr txBox="1"/>
            <p:nvPr/>
          </p:nvSpPr>
          <p:spPr>
            <a:xfrm>
              <a:off x="3802950" y="1145963"/>
              <a:ext cx="1538100" cy="442500"/>
            </a:xfrm>
            <a:prstGeom prst="rect">
              <a:avLst/>
            </a:prstGeom>
            <a:solidFill>
              <a:srgbClr val="155B54"/>
            </a:solidFill>
            <a:ln w="19050" cap="flat" cmpd="sng">
              <a:solidFill>
                <a:srgbClr val="155B54"/>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2400" b="1">
                  <a:solidFill>
                    <a:srgbClr val="FFFFFF"/>
                  </a:solidFill>
                  <a:latin typeface="Varela Round" panose="00000500000000000000" pitchFamily="2" charset="-79"/>
                  <a:cs typeface="Varela Round" panose="00000500000000000000" pitchFamily="2" charset="-79"/>
                </a:rPr>
                <a:t>אנמיה</a:t>
              </a:r>
              <a:endParaRPr sz="2400" b="1">
                <a:solidFill>
                  <a:srgbClr val="FFFFFF"/>
                </a:solidFill>
                <a:latin typeface="Varela Round" panose="00000500000000000000" pitchFamily="2" charset="-79"/>
                <a:cs typeface="Varela Round" panose="00000500000000000000" pitchFamily="2" charset="-79"/>
              </a:endParaRPr>
            </a:p>
          </p:txBody>
        </p:sp>
        <p:sp>
          <p:nvSpPr>
            <p:cNvPr id="416" name="Google Shape;416;p48"/>
            <p:cNvSpPr/>
            <p:nvPr/>
          </p:nvSpPr>
          <p:spPr>
            <a:xfrm>
              <a:off x="3802950" y="114595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1">
                <a:spcBef>
                  <a:spcPts val="0"/>
                </a:spcBef>
                <a:spcAft>
                  <a:spcPts val="0"/>
                </a:spcAft>
                <a:buNone/>
              </a:pPr>
              <a:endParaRPr sz="2200" b="1">
                <a:latin typeface="Varela Round" panose="00000500000000000000" pitchFamily="2" charset="-79"/>
                <a:cs typeface="Varela Round" panose="00000500000000000000" pitchFamily="2" charset="-79"/>
              </a:endParaRPr>
            </a:p>
          </p:txBody>
        </p:sp>
      </p:grpSp>
      <p:grpSp>
        <p:nvGrpSpPr>
          <p:cNvPr id="417" name="Google Shape;417;p48"/>
          <p:cNvGrpSpPr/>
          <p:nvPr/>
        </p:nvGrpSpPr>
        <p:grpSpPr>
          <a:xfrm>
            <a:off x="2050757" y="3134005"/>
            <a:ext cx="2050749" cy="590002"/>
            <a:chOff x="2032650" y="2350450"/>
            <a:chExt cx="1538100" cy="442513"/>
          </a:xfrm>
        </p:grpSpPr>
        <p:sp>
          <p:nvSpPr>
            <p:cNvPr id="408" name="Google Shape;408;p48"/>
            <p:cNvSpPr txBox="1"/>
            <p:nvPr/>
          </p:nvSpPr>
          <p:spPr>
            <a:xfrm>
              <a:off x="2032650" y="23504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2400" b="1">
                  <a:solidFill>
                    <a:srgbClr val="FFFFFF"/>
                  </a:solidFill>
                  <a:latin typeface="Varela Round" panose="00000500000000000000" pitchFamily="2" charset="-79"/>
                  <a:cs typeface="Varela Round" panose="00000500000000000000" pitchFamily="2" charset="-79"/>
                </a:rPr>
                <a:t>לפי גורם</a:t>
              </a:r>
              <a:endParaRPr sz="2400" b="1">
                <a:solidFill>
                  <a:srgbClr val="FFFFFF"/>
                </a:solidFill>
                <a:latin typeface="Varela Round" panose="00000500000000000000" pitchFamily="2" charset="-79"/>
                <a:cs typeface="Varela Round" panose="00000500000000000000" pitchFamily="2" charset="-79"/>
              </a:endParaRPr>
            </a:p>
          </p:txBody>
        </p:sp>
        <p:sp>
          <p:nvSpPr>
            <p:cNvPr id="406" name="Google Shape;406;p48"/>
            <p:cNvSpPr/>
            <p:nvPr/>
          </p:nvSpPr>
          <p:spPr>
            <a:xfrm>
              <a:off x="2032650" y="235045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1">
                <a:spcBef>
                  <a:spcPts val="0"/>
                </a:spcBef>
                <a:spcAft>
                  <a:spcPts val="0"/>
                </a:spcAft>
                <a:buNone/>
              </a:pPr>
              <a:endParaRPr sz="2400" b="1">
                <a:latin typeface="Varela Round" panose="00000500000000000000" pitchFamily="2" charset="-79"/>
                <a:cs typeface="Varela Round" panose="00000500000000000000" pitchFamily="2" charset="-79"/>
              </a:endParaRPr>
            </a:p>
          </p:txBody>
        </p:sp>
      </p:grpSp>
      <p:grpSp>
        <p:nvGrpSpPr>
          <p:cNvPr id="418" name="Google Shape;418;p48"/>
          <p:cNvGrpSpPr/>
          <p:nvPr/>
        </p:nvGrpSpPr>
        <p:grpSpPr>
          <a:xfrm>
            <a:off x="8192724" y="3133991"/>
            <a:ext cx="1754972" cy="590002"/>
            <a:chOff x="5573250" y="2350450"/>
            <a:chExt cx="1538100" cy="442513"/>
          </a:xfrm>
        </p:grpSpPr>
        <p:sp>
          <p:nvSpPr>
            <p:cNvPr id="404" name="Google Shape;404;p48"/>
            <p:cNvSpPr txBox="1"/>
            <p:nvPr/>
          </p:nvSpPr>
          <p:spPr>
            <a:xfrm>
              <a:off x="5573250" y="2350463"/>
              <a:ext cx="1538100" cy="442500"/>
            </a:xfrm>
            <a:prstGeom prst="rect">
              <a:avLst/>
            </a:prstGeom>
            <a:solidFill>
              <a:srgbClr val="1D7E74"/>
            </a:solidFill>
            <a:ln w="19050" cap="flat" cmpd="sng">
              <a:solidFill>
                <a:srgbClr val="1D7E74"/>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2400" b="1">
                  <a:solidFill>
                    <a:srgbClr val="FFFFFF"/>
                  </a:solidFill>
                  <a:latin typeface="Varela Round" panose="00000500000000000000" pitchFamily="2" charset="-79"/>
                  <a:cs typeface="Varela Round" panose="00000500000000000000" pitchFamily="2" charset="-79"/>
                </a:rPr>
                <a:t>לפי מבנה</a:t>
              </a:r>
              <a:endParaRPr sz="2400" b="1">
                <a:solidFill>
                  <a:srgbClr val="FFFFFF"/>
                </a:solidFill>
                <a:latin typeface="Varela Round" panose="00000500000000000000" pitchFamily="2" charset="-79"/>
                <a:cs typeface="Varela Round" panose="00000500000000000000" pitchFamily="2" charset="-79"/>
              </a:endParaRPr>
            </a:p>
          </p:txBody>
        </p:sp>
        <p:sp>
          <p:nvSpPr>
            <p:cNvPr id="419" name="Google Shape;419;p48"/>
            <p:cNvSpPr/>
            <p:nvPr/>
          </p:nvSpPr>
          <p:spPr>
            <a:xfrm>
              <a:off x="5573250" y="235045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1">
                <a:latin typeface="Varela Round" panose="00000500000000000000" pitchFamily="2" charset="-79"/>
                <a:cs typeface="Varela Round" panose="00000500000000000000" pitchFamily="2" charset="-79"/>
              </a:endParaRPr>
            </a:p>
          </p:txBody>
        </p:sp>
      </p:grpSp>
      <p:grpSp>
        <p:nvGrpSpPr>
          <p:cNvPr id="420" name="Google Shape;420;p48"/>
          <p:cNvGrpSpPr/>
          <p:nvPr/>
        </p:nvGrpSpPr>
        <p:grpSpPr>
          <a:xfrm>
            <a:off x="10019049" y="4739926"/>
            <a:ext cx="1857502" cy="720042"/>
            <a:chOff x="6418500" y="3555025"/>
            <a:chExt cx="1538100" cy="442513"/>
          </a:xfrm>
        </p:grpSpPr>
        <p:sp>
          <p:nvSpPr>
            <p:cNvPr id="412" name="Google Shape;412;p48"/>
            <p:cNvSpPr txBox="1"/>
            <p:nvPr/>
          </p:nvSpPr>
          <p:spPr>
            <a:xfrm>
              <a:off x="6418500" y="3555038"/>
              <a:ext cx="1538100" cy="4425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a:solidFill>
                    <a:srgbClr val="FFFFFF"/>
                  </a:solidFill>
                  <a:latin typeface="Varela Round" panose="00000500000000000000" pitchFamily="2" charset="-79"/>
                  <a:cs typeface="Varela Round" panose="00000500000000000000" pitchFamily="2" charset="-79"/>
                </a:rPr>
                <a:t>מיקרוצטית</a:t>
              </a:r>
              <a:endParaRPr sz="1800" b="1">
                <a:solidFill>
                  <a:srgbClr val="FFFFFF"/>
                </a:solidFill>
                <a:latin typeface="Varela Round" panose="00000500000000000000" pitchFamily="2" charset="-79"/>
                <a:cs typeface="Varela Round" panose="00000500000000000000" pitchFamily="2" charset="-79"/>
              </a:endParaRPr>
            </a:p>
          </p:txBody>
        </p:sp>
        <p:sp>
          <p:nvSpPr>
            <p:cNvPr id="421" name="Google Shape;421;p48"/>
            <p:cNvSpPr/>
            <p:nvPr/>
          </p:nvSpPr>
          <p:spPr>
            <a:xfrm>
              <a:off x="6418500" y="3555025"/>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b="1">
                <a:latin typeface="Varela Round" panose="00000500000000000000" pitchFamily="2" charset="-79"/>
                <a:cs typeface="Varela Round" panose="00000500000000000000" pitchFamily="2" charset="-79"/>
              </a:endParaRPr>
            </a:p>
          </p:txBody>
        </p:sp>
      </p:grpSp>
      <p:grpSp>
        <p:nvGrpSpPr>
          <p:cNvPr id="422" name="Google Shape;422;p48"/>
          <p:cNvGrpSpPr/>
          <p:nvPr/>
        </p:nvGrpSpPr>
        <p:grpSpPr>
          <a:xfrm>
            <a:off x="8169854" y="4739943"/>
            <a:ext cx="1800712" cy="720028"/>
            <a:chOff x="4687912" y="3555038"/>
            <a:chExt cx="1578188" cy="540035"/>
          </a:xfrm>
        </p:grpSpPr>
        <p:sp>
          <p:nvSpPr>
            <p:cNvPr id="414" name="Google Shape;414;p48"/>
            <p:cNvSpPr txBox="1"/>
            <p:nvPr/>
          </p:nvSpPr>
          <p:spPr>
            <a:xfrm>
              <a:off x="4687912" y="3555038"/>
              <a:ext cx="1578188" cy="540035"/>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dirty="0">
                  <a:solidFill>
                    <a:srgbClr val="FFFFFF"/>
                  </a:solidFill>
                  <a:latin typeface="Varela Round" panose="00000500000000000000" pitchFamily="2" charset="-79"/>
                  <a:cs typeface="Varela Round" panose="00000500000000000000" pitchFamily="2" charset="-79"/>
                </a:rPr>
                <a:t>נורמוציטית</a:t>
              </a:r>
              <a:endParaRPr sz="1800" b="1" dirty="0">
                <a:solidFill>
                  <a:srgbClr val="FFFFFF"/>
                </a:solidFill>
                <a:latin typeface="Varela Round" panose="00000500000000000000" pitchFamily="2" charset="-79"/>
                <a:cs typeface="Varela Round" panose="00000500000000000000" pitchFamily="2" charset="-79"/>
              </a:endParaRPr>
            </a:p>
          </p:txBody>
        </p:sp>
        <p:sp>
          <p:nvSpPr>
            <p:cNvPr id="423" name="Google Shape;423;p48"/>
            <p:cNvSpPr/>
            <p:nvPr/>
          </p:nvSpPr>
          <p:spPr>
            <a:xfrm>
              <a:off x="4728000" y="355510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b="1">
                <a:latin typeface="Varela Round" panose="00000500000000000000" pitchFamily="2" charset="-79"/>
                <a:cs typeface="Varela Round" panose="00000500000000000000" pitchFamily="2" charset="-79"/>
              </a:endParaRPr>
            </a:p>
          </p:txBody>
        </p:sp>
      </p:grpSp>
      <p:grpSp>
        <p:nvGrpSpPr>
          <p:cNvPr id="424" name="Google Shape;424;p48"/>
          <p:cNvGrpSpPr/>
          <p:nvPr/>
        </p:nvGrpSpPr>
        <p:grpSpPr>
          <a:xfrm>
            <a:off x="4288516" y="4739988"/>
            <a:ext cx="1909709" cy="719982"/>
            <a:chOff x="2877897" y="3555037"/>
            <a:chExt cx="1538103" cy="540000"/>
          </a:xfrm>
        </p:grpSpPr>
        <p:sp>
          <p:nvSpPr>
            <p:cNvPr id="409" name="Google Shape;409;p48"/>
            <p:cNvSpPr txBox="1"/>
            <p:nvPr/>
          </p:nvSpPr>
          <p:spPr>
            <a:xfrm>
              <a:off x="2877897" y="3555037"/>
              <a:ext cx="1227900" cy="5400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dirty="0">
                  <a:solidFill>
                    <a:srgbClr val="FFFFFF"/>
                  </a:solidFill>
                  <a:latin typeface="Varela Round" panose="00000500000000000000" pitchFamily="2" charset="-79"/>
                  <a:ea typeface="Roboto"/>
                  <a:cs typeface="Varela Round" panose="00000500000000000000" pitchFamily="2" charset="-79"/>
                  <a:sym typeface="Roboto"/>
                </a:rPr>
                <a:t>י</a:t>
              </a:r>
              <a:r>
                <a:rPr lang="iw-IL" sz="1800" b="1" dirty="0">
                  <a:solidFill>
                    <a:srgbClr val="FFFFFF"/>
                  </a:solidFill>
                  <a:latin typeface="Varela Round" panose="00000500000000000000" pitchFamily="2" charset="-79"/>
                  <a:cs typeface="Varela Round" panose="00000500000000000000" pitchFamily="2" charset="-79"/>
                </a:rPr>
                <a:t>יצור לקוי של אריתרוציטים</a:t>
              </a:r>
              <a:endParaRPr sz="1800" b="1" dirty="0">
                <a:solidFill>
                  <a:srgbClr val="FFFFFF"/>
                </a:solidFill>
                <a:latin typeface="Varela Round" panose="00000500000000000000" pitchFamily="2" charset="-79"/>
                <a:cs typeface="Varela Round" panose="00000500000000000000" pitchFamily="2" charset="-79"/>
              </a:endParaRPr>
            </a:p>
          </p:txBody>
        </p:sp>
        <p:sp>
          <p:nvSpPr>
            <p:cNvPr id="425" name="Google Shape;425;p48"/>
            <p:cNvSpPr/>
            <p:nvPr/>
          </p:nvSpPr>
          <p:spPr>
            <a:xfrm>
              <a:off x="2877900" y="355510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1">
                <a:spcBef>
                  <a:spcPts val="0"/>
                </a:spcBef>
                <a:spcAft>
                  <a:spcPts val="0"/>
                </a:spcAft>
                <a:buNone/>
              </a:pPr>
              <a:endParaRPr b="1">
                <a:latin typeface="Varela Round" panose="00000500000000000000" pitchFamily="2" charset="-79"/>
                <a:cs typeface="Varela Round" panose="00000500000000000000" pitchFamily="2" charset="-79"/>
              </a:endParaRPr>
            </a:p>
          </p:txBody>
        </p:sp>
      </p:grpSp>
      <p:grpSp>
        <p:nvGrpSpPr>
          <p:cNvPr id="426" name="Google Shape;426;p48"/>
          <p:cNvGrpSpPr/>
          <p:nvPr/>
        </p:nvGrpSpPr>
        <p:grpSpPr>
          <a:xfrm>
            <a:off x="2213238" y="4739992"/>
            <a:ext cx="1725757" cy="719982"/>
            <a:chOff x="1187392" y="3555031"/>
            <a:chExt cx="1538108" cy="540000"/>
          </a:xfrm>
        </p:grpSpPr>
        <p:sp>
          <p:nvSpPr>
            <p:cNvPr id="427" name="Google Shape;427;p48"/>
            <p:cNvSpPr txBox="1"/>
            <p:nvPr/>
          </p:nvSpPr>
          <p:spPr>
            <a:xfrm>
              <a:off x="1187392" y="3555031"/>
              <a:ext cx="1538100" cy="5400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dirty="0">
                  <a:solidFill>
                    <a:srgbClr val="FFFFFF"/>
                  </a:solidFill>
                  <a:latin typeface="Varela Round" panose="00000500000000000000" pitchFamily="2" charset="-79"/>
                  <a:cs typeface="Varela Round" panose="00000500000000000000" pitchFamily="2" charset="-79"/>
                </a:rPr>
                <a:t>הרס תאים </a:t>
              </a:r>
              <a:r>
                <a:rPr lang="he-IL" sz="1800" b="1" dirty="0">
                  <a:solidFill>
                    <a:srgbClr val="FFFFFF"/>
                  </a:solidFill>
                  <a:latin typeface="Varela Round" panose="00000500000000000000" pitchFamily="2" charset="-79"/>
                  <a:cs typeface="Varela Round" panose="00000500000000000000" pitchFamily="2" charset="-79"/>
                </a:rPr>
                <a:t>(</a:t>
              </a:r>
              <a:r>
                <a:rPr lang="iw-IL" sz="1800" b="1" dirty="0">
                  <a:solidFill>
                    <a:srgbClr val="FFFFFF"/>
                  </a:solidFill>
                  <a:latin typeface="Varela Round" panose="00000500000000000000" pitchFamily="2" charset="-79"/>
                  <a:cs typeface="Varela Round" panose="00000500000000000000" pitchFamily="2" charset="-79"/>
                </a:rPr>
                <a:t>המוליזה</a:t>
              </a:r>
              <a:r>
                <a:rPr lang="he-IL" sz="1800" b="1" dirty="0">
                  <a:solidFill>
                    <a:srgbClr val="FFFFFF"/>
                  </a:solidFill>
                  <a:latin typeface="Varela Round" panose="00000500000000000000" pitchFamily="2" charset="-79"/>
                  <a:cs typeface="Varela Round" panose="00000500000000000000" pitchFamily="2" charset="-79"/>
                </a:rPr>
                <a:t>)</a:t>
              </a:r>
              <a:endParaRPr sz="1800" b="1" dirty="0">
                <a:solidFill>
                  <a:srgbClr val="FFFFFF"/>
                </a:solidFill>
                <a:latin typeface="Varela Round" panose="00000500000000000000" pitchFamily="2" charset="-79"/>
                <a:cs typeface="Varela Round" panose="00000500000000000000" pitchFamily="2" charset="-79"/>
              </a:endParaRPr>
            </a:p>
          </p:txBody>
        </p:sp>
        <p:sp>
          <p:nvSpPr>
            <p:cNvPr id="428" name="Google Shape;428;p48"/>
            <p:cNvSpPr/>
            <p:nvPr/>
          </p:nvSpPr>
          <p:spPr>
            <a:xfrm>
              <a:off x="1187400" y="355510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1">
                <a:spcBef>
                  <a:spcPts val="0"/>
                </a:spcBef>
                <a:spcAft>
                  <a:spcPts val="0"/>
                </a:spcAft>
                <a:buNone/>
              </a:pPr>
              <a:endParaRPr b="1">
                <a:latin typeface="Varela Round" panose="00000500000000000000" pitchFamily="2" charset="-79"/>
                <a:cs typeface="Varela Round" panose="00000500000000000000" pitchFamily="2" charset="-79"/>
              </a:endParaRPr>
            </a:p>
          </p:txBody>
        </p:sp>
      </p:grpSp>
      <p:cxnSp>
        <p:nvCxnSpPr>
          <p:cNvPr id="429" name="Google Shape;429;p48"/>
          <p:cNvCxnSpPr>
            <a:stCxn id="430" idx="0"/>
          </p:cNvCxnSpPr>
          <p:nvPr/>
        </p:nvCxnSpPr>
        <p:spPr>
          <a:xfrm rot="-5400000">
            <a:off x="2308842" y="3145492"/>
            <a:ext cx="510600" cy="2678400"/>
          </a:xfrm>
          <a:prstGeom prst="bentConnector2">
            <a:avLst/>
          </a:prstGeom>
          <a:noFill/>
          <a:ln w="9525" cap="flat" cmpd="sng">
            <a:solidFill>
              <a:srgbClr val="C2C2C2"/>
            </a:solidFill>
            <a:prstDash val="solid"/>
            <a:miter lim="8000"/>
            <a:headEnd type="none" w="sm" len="sm"/>
            <a:tailEnd type="none" w="sm" len="sm"/>
          </a:ln>
        </p:spPr>
      </p:cxnSp>
      <p:grpSp>
        <p:nvGrpSpPr>
          <p:cNvPr id="431" name="Google Shape;431;p48"/>
          <p:cNvGrpSpPr/>
          <p:nvPr/>
        </p:nvGrpSpPr>
        <p:grpSpPr>
          <a:xfrm>
            <a:off x="399136" y="4739992"/>
            <a:ext cx="1651620" cy="719982"/>
            <a:chOff x="1187392" y="3555032"/>
            <a:chExt cx="1538108" cy="540000"/>
          </a:xfrm>
        </p:grpSpPr>
        <p:sp>
          <p:nvSpPr>
            <p:cNvPr id="430" name="Google Shape;430;p48"/>
            <p:cNvSpPr txBox="1"/>
            <p:nvPr/>
          </p:nvSpPr>
          <p:spPr>
            <a:xfrm>
              <a:off x="1187392" y="3555032"/>
              <a:ext cx="1538100" cy="540000"/>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a:solidFill>
                    <a:srgbClr val="FFFFFF"/>
                  </a:solidFill>
                  <a:latin typeface="Varela Round" panose="00000500000000000000" pitchFamily="2" charset="-79"/>
                  <a:cs typeface="Varela Round" panose="00000500000000000000" pitchFamily="2" charset="-79"/>
                </a:rPr>
                <a:t>איבוד תאי דם</a:t>
              </a:r>
              <a:endParaRPr sz="1800" b="1">
                <a:solidFill>
                  <a:srgbClr val="FFFFFF"/>
                </a:solidFill>
                <a:latin typeface="Varela Round" panose="00000500000000000000" pitchFamily="2" charset="-79"/>
                <a:cs typeface="Varela Round" panose="00000500000000000000" pitchFamily="2" charset="-79"/>
              </a:endParaRPr>
            </a:p>
          </p:txBody>
        </p:sp>
        <p:sp>
          <p:nvSpPr>
            <p:cNvPr id="432" name="Google Shape;432;p48"/>
            <p:cNvSpPr/>
            <p:nvPr/>
          </p:nvSpPr>
          <p:spPr>
            <a:xfrm>
              <a:off x="1187400" y="355510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1">
                <a:spcBef>
                  <a:spcPts val="0"/>
                </a:spcBef>
                <a:spcAft>
                  <a:spcPts val="0"/>
                </a:spcAft>
                <a:buNone/>
              </a:pPr>
              <a:endParaRPr b="1">
                <a:latin typeface="Varela Round" panose="00000500000000000000" pitchFamily="2" charset="-79"/>
                <a:cs typeface="Varela Round" panose="00000500000000000000" pitchFamily="2" charset="-79"/>
              </a:endParaRPr>
            </a:p>
          </p:txBody>
        </p:sp>
      </p:grpSp>
      <p:cxnSp>
        <p:nvCxnSpPr>
          <p:cNvPr id="433" name="Google Shape;433;p48"/>
          <p:cNvCxnSpPr>
            <a:stCxn id="434" idx="0"/>
          </p:cNvCxnSpPr>
          <p:nvPr/>
        </p:nvCxnSpPr>
        <p:spPr>
          <a:xfrm rot="5400000" flipH="1" flipV="1">
            <a:off x="7935300" y="3594365"/>
            <a:ext cx="522900" cy="1768304"/>
          </a:xfrm>
          <a:prstGeom prst="bentConnector2">
            <a:avLst/>
          </a:prstGeom>
          <a:noFill/>
          <a:ln w="9525" cap="flat" cmpd="sng">
            <a:solidFill>
              <a:srgbClr val="C2C2C2"/>
            </a:solidFill>
            <a:prstDash val="solid"/>
            <a:miter lim="8000"/>
            <a:headEnd type="none" w="sm" len="sm"/>
            <a:tailEnd type="none" w="sm" len="sm"/>
          </a:ln>
        </p:spPr>
      </p:cxnSp>
      <p:grpSp>
        <p:nvGrpSpPr>
          <p:cNvPr id="435" name="Google Shape;435;p48"/>
          <p:cNvGrpSpPr/>
          <p:nvPr/>
        </p:nvGrpSpPr>
        <p:grpSpPr>
          <a:xfrm>
            <a:off x="6503825" y="4739967"/>
            <a:ext cx="1617546" cy="720003"/>
            <a:chOff x="4728000" y="3555038"/>
            <a:chExt cx="1538100" cy="540016"/>
          </a:xfrm>
        </p:grpSpPr>
        <p:sp>
          <p:nvSpPr>
            <p:cNvPr id="434" name="Google Shape;434;p48"/>
            <p:cNvSpPr txBox="1"/>
            <p:nvPr/>
          </p:nvSpPr>
          <p:spPr>
            <a:xfrm>
              <a:off x="4728000" y="3555038"/>
              <a:ext cx="1538100" cy="540016"/>
            </a:xfrm>
            <a:prstGeom prst="rect">
              <a:avLst/>
            </a:prstGeom>
            <a:solidFill>
              <a:srgbClr val="249C90"/>
            </a:solidFill>
            <a:ln w="19050" cap="flat" cmpd="sng">
              <a:solidFill>
                <a:srgbClr val="249C90"/>
              </a:solidFill>
              <a:prstDash val="solid"/>
              <a:round/>
              <a:headEnd type="none" w="sm" len="sm"/>
              <a:tailEnd type="none" w="sm" len="sm"/>
            </a:ln>
          </p:spPr>
          <p:txBody>
            <a:bodyPr spcFirstLastPara="1" wrap="square" lIns="121900" tIns="121900" rIns="121900" bIns="121900" anchor="b" anchorCtr="0">
              <a:noAutofit/>
            </a:bodyPr>
            <a:lstStyle/>
            <a:p>
              <a:pPr marL="0" lvl="0" indent="0" algn="ctr" rtl="1">
                <a:spcBef>
                  <a:spcPts val="0"/>
                </a:spcBef>
                <a:spcAft>
                  <a:spcPts val="0"/>
                </a:spcAft>
                <a:buNone/>
              </a:pPr>
              <a:r>
                <a:rPr lang="iw-IL" sz="1800" b="1" dirty="0">
                  <a:solidFill>
                    <a:srgbClr val="FFFFFF"/>
                  </a:solidFill>
                  <a:latin typeface="Varela Round" panose="00000500000000000000" pitchFamily="2" charset="-79"/>
                  <a:cs typeface="Varela Round" panose="00000500000000000000" pitchFamily="2" charset="-79"/>
                </a:rPr>
                <a:t>מאקרוציטית</a:t>
              </a:r>
              <a:endParaRPr sz="1800" b="1" dirty="0">
                <a:solidFill>
                  <a:srgbClr val="FFFFFF"/>
                </a:solidFill>
                <a:latin typeface="Varela Round" panose="00000500000000000000" pitchFamily="2" charset="-79"/>
                <a:cs typeface="Varela Round" panose="00000500000000000000" pitchFamily="2" charset="-79"/>
              </a:endParaRPr>
            </a:p>
          </p:txBody>
        </p:sp>
        <p:sp>
          <p:nvSpPr>
            <p:cNvPr id="436" name="Google Shape;436;p48"/>
            <p:cNvSpPr/>
            <p:nvPr/>
          </p:nvSpPr>
          <p:spPr>
            <a:xfrm>
              <a:off x="4728000" y="3555100"/>
              <a:ext cx="1538100" cy="5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00" b="1">
                <a:latin typeface="Varela Round" panose="00000500000000000000" pitchFamily="2" charset="-79"/>
                <a:cs typeface="Varela Round" panose="00000500000000000000" pitchFamily="2" charset="-79"/>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42" name="Google Shape;442;p49"/>
          <p:cNvSpPr txBox="1">
            <a:spLocks noGrp="1"/>
          </p:cNvSpPr>
          <p:nvPr>
            <p:ph type="title"/>
          </p:nvPr>
        </p:nvSpPr>
        <p:spPr>
          <a:xfrm>
            <a:off x="3488750"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אטיולוגיה</a:t>
            </a:r>
            <a:endParaRPr/>
          </a:p>
        </p:txBody>
      </p:sp>
      <p:sp>
        <p:nvSpPr>
          <p:cNvPr id="443" name="Google Shape;443;p49"/>
          <p:cNvSpPr/>
          <p:nvPr/>
        </p:nvSpPr>
        <p:spPr>
          <a:xfrm>
            <a:off x="4296750" y="1154269"/>
            <a:ext cx="3598500" cy="3564034"/>
          </a:xfrm>
          <a:prstGeom prst="roundRect">
            <a:avLst>
              <a:gd name="adj" fmla="val 16667"/>
            </a:avLst>
          </a:prstGeom>
          <a:solidFill>
            <a:srgbClr val="F4CCCC"/>
          </a:solidFill>
          <a:ln>
            <a:noFill/>
          </a:ln>
        </p:spPr>
        <p:txBody>
          <a:bodyPr spcFirstLastPara="1" wrap="square" lIns="91425" tIns="91425" rIns="91425" bIns="91425" anchor="t" anchorCtr="0">
            <a:noAutofit/>
          </a:bodyPr>
          <a:lstStyle/>
          <a:p>
            <a:pPr marL="0" marR="0" lvl="0" indent="0" algn="ctr" rtl="1">
              <a:lnSpc>
                <a:spcPct val="150000"/>
              </a:lnSpc>
              <a:spcBef>
                <a:spcPts val="0"/>
              </a:spcBef>
              <a:spcAft>
                <a:spcPts val="0"/>
              </a:spcAft>
              <a:buNone/>
            </a:pPr>
            <a:r>
              <a:rPr lang="iw-IL" sz="2800" dirty="0">
                <a:solidFill>
                  <a:schemeClr val="dk1"/>
                </a:solidFill>
                <a:latin typeface="Varela Round"/>
                <a:ea typeface="Varela Round"/>
                <a:cs typeface="Varela Round"/>
                <a:sym typeface="Varela Round"/>
              </a:rPr>
              <a:t>איבוד אריתרוציטים</a:t>
            </a:r>
            <a:br>
              <a:rPr lang="iw-IL" sz="2800" dirty="0">
                <a:solidFill>
                  <a:schemeClr val="dk1"/>
                </a:solidFill>
                <a:latin typeface="Varela Round"/>
                <a:ea typeface="Varela Round"/>
                <a:cs typeface="Varela Round"/>
                <a:sym typeface="Varela Round"/>
              </a:rPr>
            </a:br>
            <a:r>
              <a:rPr lang="iw-IL" sz="2800" dirty="0">
                <a:solidFill>
                  <a:schemeClr val="dk1"/>
                </a:solidFill>
                <a:latin typeface="Varela Round"/>
                <a:ea typeface="Varela Round"/>
                <a:cs typeface="Varela Round"/>
                <a:sym typeface="Varela Round"/>
              </a:rPr>
              <a:t> </a:t>
            </a:r>
            <a:r>
              <a:rPr lang="he-IL" sz="2800" dirty="0">
                <a:solidFill>
                  <a:schemeClr val="dk1"/>
                </a:solidFill>
                <a:latin typeface="Varela Round"/>
                <a:ea typeface="Varela Round"/>
                <a:cs typeface="Varela Round"/>
                <a:sym typeface="Varela Round"/>
              </a:rPr>
              <a:t>(</a:t>
            </a:r>
            <a:r>
              <a:rPr lang="iw-IL" sz="2800" dirty="0">
                <a:solidFill>
                  <a:schemeClr val="dk1"/>
                </a:solidFill>
                <a:latin typeface="Varela Round"/>
                <a:ea typeface="Varela Round"/>
                <a:cs typeface="Varela Round"/>
                <a:sym typeface="Varela Round"/>
              </a:rPr>
              <a:t>דימום</a:t>
            </a:r>
            <a:r>
              <a:rPr lang="he-IL" sz="2800" dirty="0">
                <a:solidFill>
                  <a:schemeClr val="dk1"/>
                </a:solidFill>
                <a:latin typeface="Varela Round"/>
                <a:ea typeface="Varela Round"/>
                <a:cs typeface="Varela Round"/>
                <a:sym typeface="Varela Round"/>
              </a:rPr>
              <a:t>)</a:t>
            </a:r>
            <a:endParaRPr sz="28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גורמים כרוניים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גורמים אקוטיים</a:t>
            </a:r>
            <a:endParaRPr sz="2400" dirty="0">
              <a:solidFill>
                <a:schemeClr val="dk1"/>
              </a:solidFill>
              <a:latin typeface="Varela Round"/>
              <a:ea typeface="Varela Round"/>
              <a:cs typeface="Varela Round"/>
              <a:sym typeface="Varela Round"/>
            </a:endParaRPr>
          </a:p>
        </p:txBody>
      </p:sp>
      <p:sp>
        <p:nvSpPr>
          <p:cNvPr id="444" name="Google Shape;444;p49"/>
          <p:cNvSpPr/>
          <p:nvPr/>
        </p:nvSpPr>
        <p:spPr>
          <a:xfrm>
            <a:off x="8028875" y="1154268"/>
            <a:ext cx="3957000" cy="3564035"/>
          </a:xfrm>
          <a:prstGeom prst="roundRect">
            <a:avLst>
              <a:gd name="adj" fmla="val 16667"/>
            </a:avLst>
          </a:prstGeom>
          <a:solidFill>
            <a:srgbClr val="D9D2E9"/>
          </a:solidFill>
          <a:ln>
            <a:noFill/>
          </a:ln>
        </p:spPr>
        <p:txBody>
          <a:bodyPr spcFirstLastPara="1" wrap="square" lIns="91425" tIns="91425" rIns="91425" bIns="91425" anchor="t" anchorCtr="0">
            <a:noAutofit/>
          </a:bodyPr>
          <a:lstStyle/>
          <a:p>
            <a:pPr marL="0" marR="0" lvl="0" indent="0" algn="ctr" rtl="1">
              <a:lnSpc>
                <a:spcPct val="150000"/>
              </a:lnSpc>
              <a:spcBef>
                <a:spcPts val="0"/>
              </a:spcBef>
              <a:spcAft>
                <a:spcPts val="0"/>
              </a:spcAft>
              <a:buNone/>
            </a:pPr>
            <a:r>
              <a:rPr lang="iw-IL" sz="2800">
                <a:solidFill>
                  <a:schemeClr val="dk1"/>
                </a:solidFill>
                <a:latin typeface="Varela Round"/>
                <a:ea typeface="Varela Round"/>
                <a:cs typeface="Varela Round"/>
                <a:sym typeface="Varela Round"/>
              </a:rPr>
              <a:t>ליקוי בייצור המוגלובין ואריתרוציטים</a:t>
            </a:r>
            <a:endParaRPr sz="280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a:solidFill>
                  <a:schemeClr val="dk1"/>
                </a:solidFill>
                <a:latin typeface="Varela Round"/>
                <a:ea typeface="Varela Round"/>
                <a:cs typeface="Varela Round"/>
                <a:sym typeface="Varela Round"/>
              </a:rPr>
              <a:t>גורמים נרכשים</a:t>
            </a:r>
            <a:endParaRPr sz="240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a:solidFill>
                  <a:schemeClr val="dk1"/>
                </a:solidFill>
                <a:latin typeface="Varela Round"/>
                <a:ea typeface="Varela Round"/>
                <a:cs typeface="Varela Round"/>
                <a:sym typeface="Varela Round"/>
              </a:rPr>
              <a:t>גורמים תורשתיים</a:t>
            </a:r>
            <a:endParaRPr sz="240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a:solidFill>
                  <a:schemeClr val="dk1"/>
                </a:solidFill>
                <a:latin typeface="Varela Round"/>
                <a:ea typeface="Varela Round"/>
                <a:cs typeface="Varela Round"/>
                <a:sym typeface="Varela Round"/>
              </a:rPr>
              <a:t>גורמים כרוניים</a:t>
            </a:r>
            <a:endParaRPr sz="2400">
              <a:solidFill>
                <a:schemeClr val="dk1"/>
              </a:solidFill>
              <a:latin typeface="Varela Round"/>
              <a:ea typeface="Varela Round"/>
              <a:cs typeface="Varela Round"/>
              <a:sym typeface="Varela Round"/>
            </a:endParaRPr>
          </a:p>
          <a:p>
            <a:pPr marL="914400" marR="0" lvl="0" indent="0" algn="r" rtl="1">
              <a:lnSpc>
                <a:spcPct val="150000"/>
              </a:lnSpc>
              <a:spcBef>
                <a:spcPts val="0"/>
              </a:spcBef>
              <a:spcAft>
                <a:spcPts val="0"/>
              </a:spcAft>
              <a:buNone/>
            </a:pPr>
            <a:endParaRPr sz="2400">
              <a:solidFill>
                <a:schemeClr val="dk1"/>
              </a:solidFill>
              <a:latin typeface="Varela Round"/>
              <a:ea typeface="Varela Round"/>
              <a:cs typeface="Varela Round"/>
              <a:sym typeface="Varela Round"/>
            </a:endParaRPr>
          </a:p>
        </p:txBody>
      </p:sp>
      <p:sp>
        <p:nvSpPr>
          <p:cNvPr id="445" name="Google Shape;445;p49"/>
          <p:cNvSpPr/>
          <p:nvPr/>
        </p:nvSpPr>
        <p:spPr>
          <a:xfrm>
            <a:off x="206125" y="1154268"/>
            <a:ext cx="3957000" cy="3564033"/>
          </a:xfrm>
          <a:prstGeom prst="roundRect">
            <a:avLst>
              <a:gd name="adj" fmla="val 16667"/>
            </a:avLst>
          </a:prstGeom>
          <a:solidFill>
            <a:srgbClr val="EFEFEF"/>
          </a:solidFill>
          <a:ln>
            <a:noFill/>
          </a:ln>
        </p:spPr>
        <p:txBody>
          <a:bodyPr spcFirstLastPara="1" wrap="square" lIns="91425" tIns="91425" rIns="91425" bIns="91425" anchor="t" anchorCtr="0">
            <a:noAutofit/>
          </a:bodyPr>
          <a:lstStyle/>
          <a:p>
            <a:pPr marL="0" marR="0" lvl="0" indent="0" algn="ctr" rtl="1">
              <a:lnSpc>
                <a:spcPct val="150000"/>
              </a:lnSpc>
              <a:spcBef>
                <a:spcPts val="0"/>
              </a:spcBef>
              <a:spcAft>
                <a:spcPts val="0"/>
              </a:spcAft>
              <a:buNone/>
            </a:pPr>
            <a:r>
              <a:rPr lang="iw-IL" sz="2800" dirty="0">
                <a:solidFill>
                  <a:schemeClr val="dk1"/>
                </a:solidFill>
                <a:latin typeface="Varela Round"/>
                <a:ea typeface="Varela Round"/>
                <a:cs typeface="Varela Round"/>
                <a:sym typeface="Varela Round"/>
              </a:rPr>
              <a:t>הרס מוגבר של אריתרוציטים </a:t>
            </a:r>
            <a:r>
              <a:rPr lang="he-IL" sz="2800" dirty="0">
                <a:solidFill>
                  <a:schemeClr val="dk1"/>
                </a:solidFill>
                <a:latin typeface="Varela Round"/>
                <a:ea typeface="Varela Round"/>
                <a:cs typeface="Varela Round"/>
                <a:sym typeface="Varela Round"/>
              </a:rPr>
              <a:t>(</a:t>
            </a:r>
            <a:r>
              <a:rPr lang="iw-IL" sz="2800" dirty="0">
                <a:solidFill>
                  <a:schemeClr val="dk1"/>
                </a:solidFill>
                <a:latin typeface="Varela Round"/>
                <a:ea typeface="Varela Round"/>
                <a:cs typeface="Varela Round"/>
                <a:sym typeface="Varela Round"/>
              </a:rPr>
              <a:t>המוליזה</a:t>
            </a:r>
            <a:r>
              <a:rPr lang="he-IL" sz="2800" dirty="0">
                <a:solidFill>
                  <a:schemeClr val="dk1"/>
                </a:solidFill>
                <a:latin typeface="Varela Round"/>
                <a:ea typeface="Varela Round"/>
                <a:cs typeface="Varela Round"/>
                <a:sym typeface="Varela Round"/>
              </a:rPr>
              <a:t>)</a:t>
            </a:r>
            <a:endParaRPr sz="28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גורמים נרכשים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גורמים תורשתיים</a:t>
            </a: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0"/>
          <p:cNvSpPr txBox="1">
            <a:spLocks noGrp="1"/>
          </p:cNvSpPr>
          <p:nvPr>
            <p:ph type="title" idx="4294967295"/>
          </p:nvPr>
        </p:nvSpPr>
        <p:spPr>
          <a:xfrm>
            <a:off x="849136" y="127331"/>
            <a:ext cx="98010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b="1" dirty="0"/>
              <a:t>ליקוי בייצור המוגלובין ואריתרוציטים</a:t>
            </a:r>
            <a:endParaRPr b="1" dirty="0"/>
          </a:p>
        </p:txBody>
      </p:sp>
      <p:sp>
        <p:nvSpPr>
          <p:cNvPr id="451" name="Google Shape;451;p50"/>
          <p:cNvSpPr/>
          <p:nvPr/>
        </p:nvSpPr>
        <p:spPr>
          <a:xfrm>
            <a:off x="223690" y="4010941"/>
            <a:ext cx="5525946" cy="1851900"/>
          </a:xfrm>
          <a:prstGeom prst="roundRect">
            <a:avLst>
              <a:gd name="adj" fmla="val 6792"/>
            </a:avLst>
          </a:prstGeom>
          <a:solidFill>
            <a:srgbClr val="D9D2E9"/>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תורשתיים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חוסר אריתרופויטין </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מחלות תורשתיות </a:t>
            </a:r>
            <a:endParaRPr sz="2400" dirty="0">
              <a:solidFill>
                <a:schemeClr val="dk1"/>
              </a:solidFill>
              <a:latin typeface="Varela Round"/>
              <a:ea typeface="Varela Round"/>
              <a:cs typeface="Varela Round"/>
              <a:sym typeface="Varela Round"/>
            </a:endParaRPr>
          </a:p>
        </p:txBody>
      </p:sp>
      <p:sp>
        <p:nvSpPr>
          <p:cNvPr id="452" name="Google Shape;452;p50"/>
          <p:cNvSpPr/>
          <p:nvPr/>
        </p:nvSpPr>
        <p:spPr>
          <a:xfrm>
            <a:off x="5876544" y="969969"/>
            <a:ext cx="5925512" cy="4845615"/>
          </a:xfrm>
          <a:prstGeom prst="roundRect">
            <a:avLst>
              <a:gd name="adj" fmla="val 3680"/>
            </a:avLst>
          </a:prstGeom>
          <a:solidFill>
            <a:srgbClr val="D9D2E9"/>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a:t>
            </a:r>
            <a:r>
              <a:rPr lang="iw-IL" sz="2800" dirty="0">
                <a:solidFill>
                  <a:schemeClr val="dk1"/>
                </a:solidFill>
                <a:latin typeface="Varela Round"/>
                <a:ea typeface="Varela Round"/>
                <a:cs typeface="Varela Round"/>
                <a:sym typeface="Varela Round"/>
              </a:rPr>
              <a:t> </a:t>
            </a:r>
            <a:r>
              <a:rPr lang="iw-IL" sz="2800" b="1" dirty="0">
                <a:solidFill>
                  <a:schemeClr val="dk1"/>
                </a:solidFill>
                <a:latin typeface="Varela Round"/>
                <a:ea typeface="Varela Round"/>
                <a:cs typeface="Varela Round"/>
                <a:sym typeface="Varela Round"/>
              </a:rPr>
              <a:t>נרכשים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תזונה לקויה - חוסר בברזל</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וויטמיןB12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חומצה פולית</a:t>
            </a:r>
            <a:r>
              <a:rPr lang="he-IL" sz="2400" dirty="0">
                <a:solidFill>
                  <a:schemeClr val="dk1"/>
                </a:solidFill>
                <a:latin typeface="Varela Round"/>
                <a:ea typeface="Varela Round"/>
                <a:cs typeface="Varela Round"/>
                <a:sym typeface="Varela Round"/>
              </a:rPr>
              <a:t>.</a:t>
            </a:r>
          </a:p>
          <a:p>
            <a:pPr marL="76200" marR="0" lvl="0" algn="r" rtl="1">
              <a:lnSpc>
                <a:spcPct val="150000"/>
              </a:lnSpc>
              <a:spcBef>
                <a:spcPts val="0"/>
              </a:spcBef>
              <a:spcAft>
                <a:spcPts val="0"/>
              </a:spcAft>
              <a:buClr>
                <a:schemeClr val="dk1"/>
              </a:buClr>
              <a:buSzPts val="2400"/>
            </a:pPr>
            <a:r>
              <a:rPr lang="he-IL" sz="2400" b="1" dirty="0">
                <a:solidFill>
                  <a:schemeClr val="dk1"/>
                </a:solidFill>
                <a:latin typeface="Varela Round"/>
                <a:ea typeface="Varela Round"/>
                <a:cs typeface="Varela Round"/>
                <a:sym typeface="Varela Round"/>
              </a:rPr>
              <a:t>אפלסטית נרכשת</a:t>
            </a:r>
          </a:p>
          <a:p>
            <a:pPr marL="457200" lvl="1" indent="-381000" algn="r" rtl="1">
              <a:lnSpc>
                <a:spcPct val="150000"/>
              </a:lnSpc>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חשיפה לרעלנים</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כימותרפיה</a:t>
            </a:r>
            <a:r>
              <a:rPr lang="he-IL" sz="2400" dirty="0">
                <a:solidFill>
                  <a:schemeClr val="dk1"/>
                </a:solidFill>
                <a:latin typeface="Varela Round"/>
                <a:ea typeface="Varela Round"/>
                <a:cs typeface="Varela Round"/>
                <a:sym typeface="Varela Round"/>
              </a:rPr>
              <a:t> </a:t>
            </a:r>
            <a:r>
              <a:rPr lang="he-IL" sz="2400" dirty="0" err="1">
                <a:solidFill>
                  <a:schemeClr val="dk1"/>
                </a:solidFill>
                <a:latin typeface="Varela Round"/>
                <a:ea typeface="Varela Round"/>
                <a:cs typeface="Varela Round"/>
                <a:sym typeface="Varela Round"/>
              </a:rPr>
              <a:t>וה</a:t>
            </a:r>
            <a:r>
              <a:rPr lang="iw-IL" sz="2400" dirty="0">
                <a:solidFill>
                  <a:schemeClr val="dk1"/>
                </a:solidFill>
                <a:latin typeface="Varela Round"/>
                <a:ea typeface="Varela Round"/>
                <a:cs typeface="Varela Round"/>
                <a:sym typeface="Varela Round"/>
              </a:rPr>
              <a:t>קרנה</a:t>
            </a:r>
            <a:endParaRPr sz="2400" dirty="0">
              <a:solidFill>
                <a:schemeClr val="dk1"/>
              </a:solidFill>
              <a:latin typeface="Varela Round"/>
              <a:ea typeface="Varela Round"/>
              <a:cs typeface="Varela Round"/>
              <a:sym typeface="Varela Round"/>
            </a:endParaRPr>
          </a:p>
          <a:p>
            <a:pPr marL="457200" lvl="1" indent="-381000" algn="r" rtl="1">
              <a:lnSpc>
                <a:spcPct val="150000"/>
              </a:lnSpc>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זיהומים נגיפיים</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דלקת כבד אפשטיין בר</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 איידס </a:t>
            </a:r>
            <a:r>
              <a:rPr lang="he-IL" sz="2400" dirty="0">
                <a:solidFill>
                  <a:schemeClr val="dk1"/>
                </a:solidFill>
                <a:latin typeface="Varela Round"/>
                <a:ea typeface="Varela Round"/>
                <a:cs typeface="Varela Round"/>
                <a:sym typeface="Varela Round"/>
              </a:rPr>
              <a:t>- </a:t>
            </a:r>
            <a:r>
              <a:rPr lang="iw-IL" sz="2400" dirty="0">
                <a:solidFill>
                  <a:schemeClr val="dk1"/>
                </a:solidFill>
                <a:latin typeface="Varela Round"/>
                <a:ea typeface="Varela Round"/>
                <a:cs typeface="Varela Round"/>
                <a:sym typeface="Varela Round"/>
              </a:rPr>
              <a:t>נגיף HIV</a:t>
            </a:r>
            <a:endParaRPr sz="2400" dirty="0">
              <a:solidFill>
                <a:schemeClr val="dk1"/>
              </a:solidFill>
              <a:latin typeface="Varela Round"/>
              <a:ea typeface="Varela Round"/>
              <a:cs typeface="Varela Round"/>
              <a:sym typeface="Varela Round"/>
            </a:endParaRPr>
          </a:p>
          <a:p>
            <a:pPr marL="457200" lvl="1" indent="-381000" algn="r" rtl="1">
              <a:lnSpc>
                <a:spcPct val="150000"/>
              </a:lnSpc>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הריון</a:t>
            </a:r>
            <a:endParaRPr sz="2400" dirty="0">
              <a:solidFill>
                <a:schemeClr val="dk1"/>
              </a:solidFill>
              <a:latin typeface="Varela Round"/>
              <a:ea typeface="Varela Round"/>
              <a:cs typeface="Varela Round"/>
              <a:sym typeface="Varela Round"/>
            </a:endParaRPr>
          </a:p>
        </p:txBody>
      </p:sp>
      <p:sp>
        <p:nvSpPr>
          <p:cNvPr id="453" name="Google Shape;453;p50"/>
          <p:cNvSpPr/>
          <p:nvPr/>
        </p:nvSpPr>
        <p:spPr>
          <a:xfrm>
            <a:off x="223690" y="921201"/>
            <a:ext cx="5525946" cy="3015870"/>
          </a:xfrm>
          <a:prstGeom prst="roundRect">
            <a:avLst>
              <a:gd name="adj" fmla="val 6964"/>
            </a:avLst>
          </a:prstGeom>
          <a:solidFill>
            <a:srgbClr val="D9D2E9"/>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כרוניים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מצב דלקתי ממושך</a:t>
            </a:r>
            <a:r>
              <a:rPr lang="he-IL" sz="2400" dirty="0">
                <a:solidFill>
                  <a:schemeClr val="dk1"/>
                </a:solidFill>
                <a:latin typeface="Varela Round"/>
                <a:ea typeface="Varela Round"/>
                <a:cs typeface="Varela Round"/>
                <a:sym typeface="Varela Round"/>
              </a:rPr>
              <a:t> (קוליטיס, </a:t>
            </a:r>
            <a:r>
              <a:rPr lang="he-IL" sz="2400" dirty="0" err="1">
                <a:solidFill>
                  <a:schemeClr val="dk1"/>
                </a:solidFill>
                <a:latin typeface="Varela Round"/>
                <a:ea typeface="Varela Round"/>
                <a:cs typeface="Varela Round"/>
                <a:sym typeface="Varela Round"/>
              </a:rPr>
              <a:t>קרוהן</a:t>
            </a:r>
            <a:r>
              <a:rPr lang="he-IL" sz="2400" dirty="0">
                <a:solidFill>
                  <a:schemeClr val="dk1"/>
                </a:solidFill>
                <a:latin typeface="Varela Round"/>
                <a:ea typeface="Varela Round"/>
                <a:cs typeface="Varela Round"/>
                <a:sym typeface="Varela Round"/>
              </a:rPr>
              <a:t>, שחמת הכבד, דלקת פרקים)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אי ספיקת כליות כרונית</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מחלות אואטואימוניות </a:t>
            </a: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1"/>
          <p:cNvSpPr txBox="1">
            <a:spLocks noGrp="1"/>
          </p:cNvSpPr>
          <p:nvPr>
            <p:ph type="title" idx="4294967295"/>
          </p:nvPr>
        </p:nvSpPr>
        <p:spPr>
          <a:xfrm>
            <a:off x="1490706" y="102947"/>
            <a:ext cx="77937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b="1" dirty="0"/>
              <a:t>איבוד אריתרוציטים </a:t>
            </a:r>
            <a:r>
              <a:rPr lang="he-IL" b="1" dirty="0"/>
              <a:t>(</a:t>
            </a:r>
            <a:r>
              <a:rPr lang="iw-IL" b="1" dirty="0"/>
              <a:t>דימום</a:t>
            </a:r>
            <a:r>
              <a:rPr lang="he-IL" b="1" dirty="0"/>
              <a:t>)</a:t>
            </a:r>
            <a:endParaRPr b="1" dirty="0"/>
          </a:p>
        </p:txBody>
      </p:sp>
      <p:sp>
        <p:nvSpPr>
          <p:cNvPr id="459" name="Google Shape;459;p51"/>
          <p:cNvSpPr/>
          <p:nvPr/>
        </p:nvSpPr>
        <p:spPr>
          <a:xfrm>
            <a:off x="472064" y="974525"/>
            <a:ext cx="5433300" cy="4603518"/>
          </a:xfrm>
          <a:prstGeom prst="roundRect">
            <a:avLst>
              <a:gd name="adj" fmla="val 10311"/>
            </a:avLst>
          </a:prstGeom>
          <a:solidFill>
            <a:srgbClr val="F4CCCC"/>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אקוטיים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פציעות</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דימום בלידה</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דימום כבד בניתוח</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התפוצצות נימי דם</a:t>
            </a:r>
            <a:endParaRPr sz="2400" dirty="0">
              <a:solidFill>
                <a:schemeClr val="dk1"/>
              </a:solidFill>
              <a:latin typeface="Varela Round"/>
              <a:ea typeface="Varela Round"/>
              <a:cs typeface="Varela Round"/>
              <a:sym typeface="Varela Round"/>
            </a:endParaRPr>
          </a:p>
        </p:txBody>
      </p:sp>
      <p:sp>
        <p:nvSpPr>
          <p:cNvPr id="460" name="Google Shape;460;p51"/>
          <p:cNvSpPr/>
          <p:nvPr/>
        </p:nvSpPr>
        <p:spPr>
          <a:xfrm>
            <a:off x="6096000" y="932675"/>
            <a:ext cx="5433300" cy="4603518"/>
          </a:xfrm>
          <a:prstGeom prst="roundRect">
            <a:avLst>
              <a:gd name="adj" fmla="val 9124"/>
            </a:avLst>
          </a:prstGeom>
          <a:solidFill>
            <a:srgbClr val="F4CCCC"/>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כרוניים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דימום ויסתי מוגבר</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דימום תכוף באף</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דימום בדרכי העיכול ודרכי השתן </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המטוריה</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כיבים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סוגי סרטן</a:t>
            </a: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7"/>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85" name="Google Shape;585;p67"/>
          <p:cNvSpPr txBox="1">
            <a:spLocks noGrp="1"/>
          </p:cNvSpPr>
          <p:nvPr>
            <p:ph type="title"/>
          </p:nvPr>
        </p:nvSpPr>
        <p:spPr>
          <a:xfrm>
            <a:off x="2440004" y="130043"/>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he-IL" dirty="0"/>
              <a:t>סיפור מקרה</a:t>
            </a:r>
            <a:endParaRPr dirty="0"/>
          </a:p>
        </p:txBody>
      </p:sp>
      <p:sp>
        <p:nvSpPr>
          <p:cNvPr id="2" name="Rectangle 1"/>
          <p:cNvSpPr/>
          <p:nvPr/>
        </p:nvSpPr>
        <p:spPr>
          <a:xfrm>
            <a:off x="749219" y="932675"/>
            <a:ext cx="9771298" cy="4416594"/>
          </a:xfrm>
          <a:prstGeom prst="rect">
            <a:avLst/>
          </a:prstGeom>
        </p:spPr>
        <p:txBody>
          <a:bodyPr wrap="square">
            <a:spAutoFit/>
          </a:bodyPr>
          <a:lstStyle/>
          <a:p>
            <a:pPr algn="r" rtl="1">
              <a:spcAft>
                <a:spcPts val="600"/>
              </a:spcAft>
            </a:pPr>
            <a:r>
              <a:rPr lang="he-IL" sz="2100" dirty="0">
                <a:solidFill>
                  <a:schemeClr val="dk1"/>
                </a:solidFill>
                <a:latin typeface="Varela Round"/>
                <a:ea typeface="Varela Round"/>
                <a:cs typeface="Varela Round"/>
              </a:rPr>
              <a:t>דנה, צעירה בת 20 ,הגיעה לרופא לביקור שגרתי. </a:t>
            </a:r>
          </a:p>
          <a:p>
            <a:pPr algn="r" rtl="1">
              <a:spcAft>
                <a:spcPts val="600"/>
              </a:spcAft>
            </a:pPr>
            <a:r>
              <a:rPr lang="he-IL" sz="2100" dirty="0">
                <a:solidFill>
                  <a:schemeClr val="dk1"/>
                </a:solidFill>
                <a:latin typeface="Varela Round"/>
                <a:ea typeface="Varela Round"/>
                <a:cs typeface="Varela Round"/>
              </a:rPr>
              <a:t>היא התלוננה על חולשה רבה, קוצר נשימה במאמץ ועייפות. </a:t>
            </a:r>
          </a:p>
          <a:p>
            <a:pPr algn="r" rtl="1">
              <a:spcAft>
                <a:spcPts val="600"/>
              </a:spcAft>
            </a:pPr>
            <a:r>
              <a:rPr lang="he-IL" sz="2100" dirty="0">
                <a:solidFill>
                  <a:schemeClr val="dk1"/>
                </a:solidFill>
                <a:latin typeface="Varela Round"/>
                <a:ea typeface="Varela Round"/>
                <a:cs typeface="Varela Round"/>
              </a:rPr>
              <a:t>בנוסף ציינה דנה כי לעיתים היא נתקפת חשק עז לאכול את הסיד שבקירות ביתה. </a:t>
            </a:r>
          </a:p>
          <a:p>
            <a:pPr algn="r" rtl="1">
              <a:spcAft>
                <a:spcPts val="600"/>
              </a:spcAft>
            </a:pPr>
            <a:r>
              <a:rPr lang="he-IL" sz="2100" dirty="0">
                <a:solidFill>
                  <a:schemeClr val="dk1"/>
                </a:solidFill>
                <a:latin typeface="Varela Round"/>
                <a:ea typeface="Varela Round"/>
                <a:cs typeface="Varela Round"/>
              </a:rPr>
              <a:t>במהלך האנמנזה (תחקור רפואי) שעשה הרופא התבררו פרטים נוספים: </a:t>
            </a:r>
          </a:p>
          <a:p>
            <a:pPr marL="342900" indent="-342900" algn="r" rtl="1">
              <a:spcAft>
                <a:spcPts val="600"/>
              </a:spcAft>
              <a:buFont typeface="Arial" panose="020B0604020202020204" pitchFamily="34" charset="0"/>
              <a:buChar char="•"/>
            </a:pPr>
            <a:r>
              <a:rPr lang="he-IL" sz="2100" dirty="0">
                <a:solidFill>
                  <a:schemeClr val="dk1"/>
                </a:solidFill>
                <a:latin typeface="Varela Round"/>
                <a:ea typeface="Varela Round"/>
                <a:cs typeface="Varela Round"/>
              </a:rPr>
              <a:t>דנה צמחונית ואיננה אוכלת בשר כלל. </a:t>
            </a:r>
          </a:p>
          <a:p>
            <a:pPr marL="342900" indent="-342900" algn="r" rtl="1">
              <a:spcAft>
                <a:spcPts val="600"/>
              </a:spcAft>
              <a:buFont typeface="Arial" panose="020B0604020202020204" pitchFamily="34" charset="0"/>
              <a:buChar char="•"/>
            </a:pPr>
            <a:r>
              <a:rPr lang="he-IL" sz="2100" dirty="0">
                <a:solidFill>
                  <a:schemeClr val="dk1"/>
                </a:solidFill>
                <a:latin typeface="Varela Round"/>
                <a:ea typeface="Varela Round"/>
                <a:cs typeface="Varela Round"/>
              </a:rPr>
              <a:t>בנוסף, הדימום במהלך המחזור החודשי שלה ארוך וקשה יחסית. </a:t>
            </a:r>
          </a:p>
          <a:p>
            <a:pPr algn="r" rtl="1">
              <a:spcAft>
                <a:spcPts val="600"/>
              </a:spcAft>
            </a:pPr>
            <a:endParaRPr lang="he-IL" sz="2100" dirty="0">
              <a:solidFill>
                <a:schemeClr val="dk1"/>
              </a:solidFill>
              <a:latin typeface="Varela Round"/>
              <a:ea typeface="Varela Round"/>
              <a:cs typeface="Varela Round"/>
            </a:endParaRPr>
          </a:p>
          <a:p>
            <a:pPr algn="r" rtl="1">
              <a:spcAft>
                <a:spcPts val="600"/>
              </a:spcAft>
            </a:pPr>
            <a:r>
              <a:rPr lang="he-IL" sz="2100" dirty="0">
                <a:solidFill>
                  <a:schemeClr val="dk1"/>
                </a:solidFill>
                <a:latin typeface="Varela Round"/>
                <a:ea typeface="Varela Round"/>
                <a:cs typeface="Varela Round"/>
              </a:rPr>
              <a:t>הרופא שלח את דנה לבדיקת דם הכוללת:</a:t>
            </a:r>
          </a:p>
          <a:p>
            <a:pPr marL="457200" indent="-457200" algn="r" rtl="1">
              <a:spcAft>
                <a:spcPts val="600"/>
              </a:spcAft>
              <a:buAutoNum type="arabicPeriod"/>
            </a:pPr>
            <a:r>
              <a:rPr lang="he-IL" sz="2100" dirty="0">
                <a:solidFill>
                  <a:schemeClr val="dk1"/>
                </a:solidFill>
                <a:latin typeface="Varela Round"/>
                <a:ea typeface="Varela Round"/>
                <a:cs typeface="Varela Round"/>
              </a:rPr>
              <a:t>ספירת דם מלאה, </a:t>
            </a:r>
          </a:p>
          <a:p>
            <a:pPr marL="457200" indent="-457200" algn="r" rtl="1">
              <a:spcAft>
                <a:spcPts val="600"/>
              </a:spcAft>
              <a:buAutoNum type="arabicPeriod"/>
            </a:pPr>
            <a:r>
              <a:rPr lang="he-IL" sz="2100" dirty="0">
                <a:solidFill>
                  <a:schemeClr val="dk1"/>
                </a:solidFill>
                <a:latin typeface="Varela Round"/>
                <a:ea typeface="Varela Round"/>
                <a:cs typeface="Varela Round"/>
              </a:rPr>
              <a:t>רמות המוגלובין בדם, </a:t>
            </a:r>
          </a:p>
          <a:p>
            <a:pPr marL="457200" indent="-457200" algn="r" rtl="1">
              <a:spcAft>
                <a:spcPts val="600"/>
              </a:spcAft>
              <a:buAutoNum type="arabicPeriod"/>
            </a:pPr>
            <a:r>
              <a:rPr lang="he-IL" sz="2100" dirty="0">
                <a:solidFill>
                  <a:schemeClr val="dk1"/>
                </a:solidFill>
                <a:latin typeface="Varela Round"/>
                <a:ea typeface="Varela Round"/>
                <a:cs typeface="Varela Round"/>
              </a:rPr>
              <a:t>בדיקה לברזל חופשי, </a:t>
            </a:r>
            <a:r>
              <a:rPr lang="he-IL" sz="2100" dirty="0" err="1">
                <a:solidFill>
                  <a:schemeClr val="dk1"/>
                </a:solidFill>
                <a:latin typeface="Varela Round"/>
                <a:ea typeface="Varela Round"/>
                <a:cs typeface="Varela Round"/>
              </a:rPr>
              <a:t>לפריטין</a:t>
            </a:r>
            <a:r>
              <a:rPr lang="he-IL" sz="2100" dirty="0">
                <a:solidFill>
                  <a:schemeClr val="dk1"/>
                </a:solidFill>
                <a:latin typeface="Varela Round"/>
                <a:ea typeface="Varela Round"/>
                <a:cs typeface="Varela Round"/>
              </a:rPr>
              <a:t> </a:t>
            </a:r>
            <a:r>
              <a:rPr lang="he-IL" sz="2100" dirty="0" err="1">
                <a:solidFill>
                  <a:schemeClr val="dk1"/>
                </a:solidFill>
                <a:latin typeface="Varela Round"/>
                <a:ea typeface="Varela Round"/>
                <a:cs typeface="Varela Round"/>
              </a:rPr>
              <a:t>ולטרנספרין</a:t>
            </a:r>
            <a:r>
              <a:rPr lang="he-IL" sz="2100" dirty="0">
                <a:solidFill>
                  <a:schemeClr val="dk1"/>
                </a:solidFill>
                <a:latin typeface="Varela Round"/>
                <a:ea typeface="Varela Round"/>
                <a:cs typeface="Varela Round"/>
              </a:rPr>
              <a:t> (חלבון הנושא את הברזל בדם).</a:t>
            </a:r>
            <a:endParaRPr lang="en-US" sz="2100" dirty="0">
              <a:solidFill>
                <a:schemeClr val="dk1"/>
              </a:solidFill>
              <a:latin typeface="Varela Round"/>
              <a:ea typeface="Varela Round"/>
              <a:cs typeface="Varela Round"/>
            </a:endParaRPr>
          </a:p>
        </p:txBody>
      </p:sp>
    </p:spTree>
    <p:extLst>
      <p:ext uri="{BB962C8B-B14F-4D97-AF65-F5344CB8AC3E}">
        <p14:creationId xmlns:p14="http://schemas.microsoft.com/office/powerpoint/2010/main" val="3729687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2"/>
          <p:cNvSpPr txBox="1">
            <a:spLocks noGrp="1"/>
          </p:cNvSpPr>
          <p:nvPr>
            <p:ph type="title" idx="4294967295"/>
          </p:nvPr>
        </p:nvSpPr>
        <p:spPr>
          <a:xfrm>
            <a:off x="878259" y="237059"/>
            <a:ext cx="100401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b="1" dirty="0"/>
              <a:t>הרס מוגבר של אריתרוציטים </a:t>
            </a:r>
            <a:r>
              <a:rPr lang="he-IL" b="1" dirty="0"/>
              <a:t>(</a:t>
            </a:r>
            <a:r>
              <a:rPr lang="iw-IL" b="1" dirty="0"/>
              <a:t>המוליזה</a:t>
            </a:r>
            <a:r>
              <a:rPr lang="he-IL" b="1" dirty="0"/>
              <a:t>)</a:t>
            </a:r>
            <a:endParaRPr b="1" dirty="0"/>
          </a:p>
        </p:txBody>
      </p:sp>
      <p:sp>
        <p:nvSpPr>
          <p:cNvPr id="466" name="Google Shape;466;p52"/>
          <p:cNvSpPr/>
          <p:nvPr/>
        </p:nvSpPr>
        <p:spPr>
          <a:xfrm>
            <a:off x="641409" y="1091790"/>
            <a:ext cx="4576767" cy="4349100"/>
          </a:xfrm>
          <a:prstGeom prst="roundRect">
            <a:avLst>
              <a:gd name="adj" fmla="val 10531"/>
            </a:avLst>
          </a:prstGeom>
          <a:solidFill>
            <a:srgbClr val="F3F3F3"/>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תורשתיים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אנמיה חרמשית</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תלסמיה</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חוסר באנזים G6PD</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מחסור בפרובאט קינאז</a:t>
            </a:r>
            <a:endParaRPr sz="2400" dirty="0">
              <a:solidFill>
                <a:schemeClr val="dk1"/>
              </a:solidFill>
              <a:latin typeface="Varela Round"/>
              <a:ea typeface="Varela Round"/>
              <a:cs typeface="Varela Round"/>
              <a:sym typeface="Varela Round"/>
            </a:endParaRPr>
          </a:p>
        </p:txBody>
      </p:sp>
      <p:sp>
        <p:nvSpPr>
          <p:cNvPr id="467" name="Google Shape;467;p52"/>
          <p:cNvSpPr/>
          <p:nvPr/>
        </p:nvSpPr>
        <p:spPr>
          <a:xfrm>
            <a:off x="5559552" y="1091790"/>
            <a:ext cx="5969748" cy="4349100"/>
          </a:xfrm>
          <a:prstGeom prst="roundRect">
            <a:avLst>
              <a:gd name="adj" fmla="val 8818"/>
            </a:avLst>
          </a:prstGeom>
          <a:solidFill>
            <a:srgbClr val="F3F3F3"/>
          </a:solidFill>
          <a:ln>
            <a:noFill/>
          </a:ln>
        </p:spPr>
        <p:txBody>
          <a:bodyPr spcFirstLastPara="1" wrap="square" lIns="91425" tIns="91425" rIns="91425" bIns="91425" anchor="t" anchorCtr="0">
            <a:noAutofit/>
          </a:bodyPr>
          <a:lstStyle/>
          <a:p>
            <a:pPr marL="914400" marR="0" lvl="0" indent="0" algn="r" rtl="1">
              <a:lnSpc>
                <a:spcPct val="150000"/>
              </a:lnSpc>
              <a:spcBef>
                <a:spcPts val="0"/>
              </a:spcBef>
              <a:spcAft>
                <a:spcPts val="0"/>
              </a:spcAft>
              <a:buNone/>
            </a:pPr>
            <a:r>
              <a:rPr lang="iw-IL" sz="2800" b="1" dirty="0">
                <a:solidFill>
                  <a:schemeClr val="dk1"/>
                </a:solidFill>
                <a:latin typeface="Varela Round"/>
                <a:ea typeface="Varela Round"/>
                <a:cs typeface="Varela Round"/>
                <a:sym typeface="Varela Round"/>
              </a:rPr>
              <a:t>גורמים נרכשים</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מחלה אוטואימונית המוליטית</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פגיעה מכנית באריתרוציט</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עירוי דם לא מתאים</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המוליזה </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המוגלובינוריה לילית התקפית</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Char char="●"/>
            </a:pPr>
            <a:r>
              <a:rPr lang="iw-IL" sz="2400" dirty="0">
                <a:solidFill>
                  <a:schemeClr val="dk1"/>
                </a:solidFill>
                <a:latin typeface="Varela Round"/>
                <a:ea typeface="Varela Round"/>
                <a:cs typeface="Varela Round"/>
                <a:sym typeface="Varela Round"/>
              </a:rPr>
              <a:t>זיהום </a:t>
            </a:r>
            <a:r>
              <a:rPr lang="he-IL" sz="2400" dirty="0">
                <a:solidFill>
                  <a:schemeClr val="dk1"/>
                </a:solidFill>
                <a:latin typeface="Varela Round"/>
                <a:ea typeface="Varela Round"/>
                <a:cs typeface="Varela Round"/>
                <a:sym typeface="Varela Round"/>
              </a:rPr>
              <a:t>(</a:t>
            </a:r>
            <a:r>
              <a:rPr lang="iw-IL" sz="2400" dirty="0">
                <a:solidFill>
                  <a:schemeClr val="dk1"/>
                </a:solidFill>
                <a:latin typeface="Varela Round"/>
                <a:ea typeface="Varela Round"/>
                <a:cs typeface="Varela Round"/>
                <a:sym typeface="Varela Round"/>
              </a:rPr>
              <a:t>מלריה</a:t>
            </a:r>
            <a:r>
              <a:rPr lang="he-IL" sz="2400" dirty="0">
                <a:solidFill>
                  <a:schemeClr val="dk1"/>
                </a:solidFill>
                <a:latin typeface="Varela Round"/>
                <a:ea typeface="Varela Round"/>
                <a:cs typeface="Varela Round"/>
                <a:sym typeface="Varela Round"/>
              </a:rPr>
              <a:t>)</a:t>
            </a:r>
            <a:endParaRPr sz="2400" dirty="0">
              <a:solidFill>
                <a:schemeClr val="dk1"/>
              </a:solidFill>
              <a:latin typeface="Varela Round"/>
              <a:ea typeface="Varela Round"/>
              <a:cs typeface="Varela Round"/>
              <a:sym typeface="Varela Roun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3"/>
          <p:cNvSpPr txBox="1">
            <a:spLocks noGrp="1"/>
          </p:cNvSpPr>
          <p:nvPr>
            <p:ph type="title"/>
          </p:nvPr>
        </p:nvSpPr>
        <p:spPr>
          <a:xfrm>
            <a:off x="3167975" y="213100"/>
            <a:ext cx="5434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73" name="Google Shape;473;p53"/>
          <p:cNvSpPr txBox="1">
            <a:spLocks noGrp="1"/>
          </p:cNvSpPr>
          <p:nvPr>
            <p:ph type="title"/>
          </p:nvPr>
        </p:nvSpPr>
        <p:spPr>
          <a:xfrm>
            <a:off x="3546132" y="152965"/>
            <a:ext cx="55491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dirty="0"/>
              <a:t>סוגי אנמיה לפי גורמים</a:t>
            </a:r>
            <a:endParaRPr dirty="0"/>
          </a:p>
        </p:txBody>
      </p:sp>
      <p:pic>
        <p:nvPicPr>
          <p:cNvPr id="474" name="Google Shape;474;p53"/>
          <p:cNvPicPr preferRelativeResize="0"/>
          <p:nvPr/>
        </p:nvPicPr>
        <p:blipFill>
          <a:blip r:embed="rId3">
            <a:alphaModFix/>
          </a:blip>
          <a:stretch>
            <a:fillRect/>
          </a:stretch>
        </p:blipFill>
        <p:spPr>
          <a:xfrm>
            <a:off x="1240073" y="993235"/>
            <a:ext cx="9290304" cy="530547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4"/>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80" name="Google Shape;480;p54"/>
          <p:cNvSpPr txBox="1">
            <a:spLocks noGrp="1"/>
          </p:cNvSpPr>
          <p:nvPr>
            <p:ph type="title"/>
          </p:nvPr>
        </p:nvSpPr>
        <p:spPr>
          <a:xfrm>
            <a:off x="5724360" y="13265"/>
            <a:ext cx="6313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dirty="0"/>
              <a:t>סוגי אנמיה לפי מורפלוגיה</a:t>
            </a:r>
            <a:endParaRPr dirty="0"/>
          </a:p>
        </p:txBody>
      </p:sp>
      <p:pic>
        <p:nvPicPr>
          <p:cNvPr id="2" name="Picture 1"/>
          <p:cNvPicPr>
            <a:picLocks noChangeAspect="1"/>
          </p:cNvPicPr>
          <p:nvPr/>
        </p:nvPicPr>
        <p:blipFill>
          <a:blip r:embed="rId3"/>
          <a:stretch>
            <a:fillRect/>
          </a:stretch>
        </p:blipFill>
        <p:spPr>
          <a:xfrm>
            <a:off x="185665" y="932675"/>
            <a:ext cx="8455415" cy="601845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4"/>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80" name="Google Shape;480;p54"/>
          <p:cNvSpPr txBox="1">
            <a:spLocks noGrp="1"/>
          </p:cNvSpPr>
          <p:nvPr>
            <p:ph type="title"/>
          </p:nvPr>
        </p:nvSpPr>
        <p:spPr>
          <a:xfrm>
            <a:off x="5949975" y="212675"/>
            <a:ext cx="6313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dirty="0"/>
              <a:t>סוגי אנמיה לפי מורפלוגיה</a:t>
            </a:r>
            <a:endParaRPr dirty="0"/>
          </a:p>
        </p:txBody>
      </p:sp>
      <p:pic>
        <p:nvPicPr>
          <p:cNvPr id="481" name="Google Shape;481;p54"/>
          <p:cNvPicPr preferRelativeResize="0"/>
          <p:nvPr/>
        </p:nvPicPr>
        <p:blipFill>
          <a:blip r:embed="rId3">
            <a:alphaModFix/>
          </a:blip>
          <a:stretch>
            <a:fillRect/>
          </a:stretch>
        </p:blipFill>
        <p:spPr>
          <a:xfrm>
            <a:off x="492347" y="418825"/>
            <a:ext cx="5457629" cy="6295800"/>
          </a:xfrm>
          <a:prstGeom prst="rect">
            <a:avLst/>
          </a:prstGeom>
          <a:noFill/>
          <a:ln>
            <a:noFill/>
          </a:ln>
        </p:spPr>
      </p:pic>
    </p:spTree>
    <p:extLst>
      <p:ext uri="{BB962C8B-B14F-4D97-AF65-F5344CB8AC3E}">
        <p14:creationId xmlns:p14="http://schemas.microsoft.com/office/powerpoint/2010/main" val="1508609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8" name="Google Shape;473;p53"/>
          <p:cNvSpPr txBox="1">
            <a:spLocks noGrp="1"/>
          </p:cNvSpPr>
          <p:nvPr>
            <p:ph type="title"/>
          </p:nvPr>
        </p:nvSpPr>
        <p:spPr>
          <a:xfrm>
            <a:off x="2001151" y="54865"/>
            <a:ext cx="667789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dirty="0"/>
              <a:t>סוגי אנמיה לפי </a:t>
            </a:r>
            <a:r>
              <a:rPr lang="he-IL" dirty="0"/>
              <a:t>מבנה</a:t>
            </a:r>
            <a:endParaRPr dirty="0"/>
          </a:p>
        </p:txBody>
      </p:sp>
      <p:graphicFrame>
        <p:nvGraphicFramePr>
          <p:cNvPr id="2" name="Diagram 1">
            <a:extLst>
              <a:ext uri="{FF2B5EF4-FFF2-40B4-BE49-F238E27FC236}">
                <a16:creationId xmlns:a16="http://schemas.microsoft.com/office/drawing/2014/main" id="{C5EA2F67-E4AC-48E9-AE52-4F080CA62E6F}"/>
              </a:ext>
            </a:extLst>
          </p:cNvPr>
          <p:cNvGraphicFramePr/>
          <p:nvPr>
            <p:extLst>
              <p:ext uri="{D42A27DB-BD31-4B8C-83A1-F6EECF244321}">
                <p14:modId xmlns:p14="http://schemas.microsoft.com/office/powerpoint/2010/main" val="3542915920"/>
              </p:ext>
            </p:extLst>
          </p:nvPr>
        </p:nvGraphicFramePr>
        <p:xfrm>
          <a:off x="154432" y="561170"/>
          <a:ext cx="399694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A35BF43F-DF87-401D-91CD-900323E49D27}"/>
              </a:ext>
            </a:extLst>
          </p:cNvPr>
          <p:cNvGraphicFramePr/>
          <p:nvPr>
            <p:extLst>
              <p:ext uri="{D42A27DB-BD31-4B8C-83A1-F6EECF244321}">
                <p14:modId xmlns:p14="http://schemas.microsoft.com/office/powerpoint/2010/main" val="4110738167"/>
              </p:ext>
            </p:extLst>
          </p:nvPr>
        </p:nvGraphicFramePr>
        <p:xfrm>
          <a:off x="4001008" y="591988"/>
          <a:ext cx="3996944"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a:extLst>
              <a:ext uri="{FF2B5EF4-FFF2-40B4-BE49-F238E27FC236}">
                <a16:creationId xmlns:a16="http://schemas.microsoft.com/office/drawing/2014/main" id="{283D909D-0204-4FDE-9762-B5FB2412F5B5}"/>
              </a:ext>
            </a:extLst>
          </p:cNvPr>
          <p:cNvGraphicFramePr/>
          <p:nvPr>
            <p:extLst>
              <p:ext uri="{D42A27DB-BD31-4B8C-83A1-F6EECF244321}">
                <p14:modId xmlns:p14="http://schemas.microsoft.com/office/powerpoint/2010/main" val="3298002591"/>
              </p:ext>
            </p:extLst>
          </p:nvPr>
        </p:nvGraphicFramePr>
        <p:xfrm>
          <a:off x="8022336" y="500210"/>
          <a:ext cx="3996944"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739319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5"/>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87" name="Google Shape;487;p55"/>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dirty="0"/>
              <a:t>אבחון - דיאגנוזה</a:t>
            </a:r>
            <a:endParaRPr dirty="0"/>
          </a:p>
        </p:txBody>
      </p:sp>
      <p:sp>
        <p:nvSpPr>
          <p:cNvPr id="488" name="Google Shape;488;p55"/>
          <p:cNvSpPr txBox="1"/>
          <p:nvPr/>
        </p:nvSpPr>
        <p:spPr>
          <a:xfrm>
            <a:off x="1511808" y="932675"/>
            <a:ext cx="9772042" cy="2947500"/>
          </a:xfrm>
          <a:prstGeom prst="rect">
            <a:avLst/>
          </a:prstGeom>
          <a:noFill/>
          <a:ln>
            <a:noFill/>
          </a:ln>
        </p:spPr>
        <p:txBody>
          <a:bodyPr spcFirstLastPara="1" wrap="square" lIns="91425" tIns="91425" rIns="91425" bIns="91425" anchor="t" anchorCtr="0">
            <a:noAutofit/>
          </a:bodyPr>
          <a:lstStyle/>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אנמנזה</a:t>
            </a:r>
            <a:r>
              <a:rPr lang="iw-IL" sz="2800" dirty="0">
                <a:solidFill>
                  <a:schemeClr val="dk1"/>
                </a:solidFill>
                <a:latin typeface="Varela Round"/>
                <a:ea typeface="Varela Round"/>
                <a:cs typeface="Varela Round"/>
                <a:sym typeface="Varela Round"/>
              </a:rPr>
              <a:t> - היסטוריה רפואית </a:t>
            </a:r>
            <a:endParaRPr sz="28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בדיקה פיזיולוגית</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בדיקות מעבדה </a:t>
            </a:r>
            <a:r>
              <a:rPr lang="iw-IL" sz="2800" dirty="0">
                <a:solidFill>
                  <a:schemeClr val="dk1"/>
                </a:solidFill>
                <a:latin typeface="Varela Round"/>
                <a:ea typeface="Varela Round"/>
                <a:cs typeface="Varela Round"/>
                <a:sym typeface="Varela Round"/>
              </a:rPr>
              <a:t>- ספירת דם</a:t>
            </a:r>
            <a:endParaRPr sz="28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משטח דם </a:t>
            </a:r>
            <a:endParaRPr sz="2800" b="1"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בדיקה פולשנית </a:t>
            </a:r>
            <a:r>
              <a:rPr lang="iw-IL" sz="2800" dirty="0">
                <a:solidFill>
                  <a:schemeClr val="dk1"/>
                </a:solidFill>
                <a:latin typeface="Varela Round"/>
                <a:ea typeface="Varela Round"/>
                <a:cs typeface="Varela Round"/>
                <a:sym typeface="Varela Round"/>
              </a:rPr>
              <a:t>- ניקור </a:t>
            </a:r>
            <a:r>
              <a:rPr lang="he-IL" sz="2800" dirty="0">
                <a:solidFill>
                  <a:schemeClr val="dk1"/>
                </a:solidFill>
                <a:latin typeface="Varela Round"/>
                <a:ea typeface="Varela Round"/>
                <a:cs typeface="Varela Round"/>
                <a:sym typeface="Varela Round"/>
              </a:rPr>
              <a:t> </a:t>
            </a:r>
            <a:r>
              <a:rPr lang="iw-IL" sz="2800" dirty="0">
                <a:solidFill>
                  <a:schemeClr val="dk1"/>
                </a:solidFill>
                <a:latin typeface="Varela Round"/>
                <a:ea typeface="Varela Round"/>
                <a:cs typeface="Varela Round"/>
                <a:sym typeface="Varela Round"/>
              </a:rPr>
              <a:t>/ ביופסי</a:t>
            </a:r>
            <a:r>
              <a:rPr lang="he-IL" sz="2800" dirty="0">
                <a:solidFill>
                  <a:schemeClr val="dk1"/>
                </a:solidFill>
                <a:latin typeface="Varela Round"/>
                <a:ea typeface="Varela Round"/>
                <a:cs typeface="Varela Round"/>
                <a:sym typeface="Varela Round"/>
              </a:rPr>
              <a:t>ה</a:t>
            </a:r>
            <a:r>
              <a:rPr lang="iw-IL" sz="2800" dirty="0">
                <a:solidFill>
                  <a:schemeClr val="dk1"/>
                </a:solidFill>
                <a:latin typeface="Varela Round"/>
                <a:ea typeface="Varela Round"/>
                <a:cs typeface="Varela Round"/>
                <a:sym typeface="Varela Round"/>
              </a:rPr>
              <a:t> של מח עצם</a:t>
            </a:r>
            <a:endParaRPr sz="2800" dirty="0">
              <a:solidFill>
                <a:schemeClr val="dk1"/>
              </a:solidFill>
              <a:latin typeface="Varela Round"/>
              <a:ea typeface="Varela Round"/>
              <a:cs typeface="Varela Round"/>
              <a:sym typeface="Varela Round"/>
            </a:endParaRPr>
          </a:p>
          <a:p>
            <a:pPr marL="457200" marR="0" lvl="0" indent="-381000" algn="r" rtl="1">
              <a:lnSpc>
                <a:spcPct val="150000"/>
              </a:lnSpc>
              <a:spcBef>
                <a:spcPts val="0"/>
              </a:spcBef>
              <a:spcAft>
                <a:spcPts val="0"/>
              </a:spcAft>
              <a:buClr>
                <a:schemeClr val="dk1"/>
              </a:buClr>
              <a:buSzPts val="2400"/>
              <a:buFont typeface="Varela Round"/>
              <a:buAutoNum type="arabicPeriod"/>
            </a:pPr>
            <a:r>
              <a:rPr lang="iw-IL" sz="2800" b="1" dirty="0">
                <a:solidFill>
                  <a:schemeClr val="dk1"/>
                </a:solidFill>
                <a:latin typeface="Varela Round"/>
                <a:ea typeface="Varela Round"/>
                <a:cs typeface="Varela Round"/>
                <a:sym typeface="Varela Round"/>
              </a:rPr>
              <a:t>סיכום</a:t>
            </a:r>
            <a:r>
              <a:rPr lang="iw-IL" sz="2800" dirty="0">
                <a:solidFill>
                  <a:schemeClr val="dk1"/>
                </a:solidFill>
                <a:latin typeface="Varela Round"/>
                <a:ea typeface="Varela Round"/>
                <a:cs typeface="Varela Round"/>
                <a:sym typeface="Varela Round"/>
              </a:rPr>
              <a:t> - </a:t>
            </a:r>
            <a:r>
              <a:rPr lang="he-IL" sz="2800" dirty="0">
                <a:solidFill>
                  <a:schemeClr val="dk1"/>
                </a:solidFill>
                <a:latin typeface="Varela Round"/>
                <a:ea typeface="Varela Round"/>
                <a:cs typeface="Varela Round"/>
                <a:sym typeface="Varela Round"/>
              </a:rPr>
              <a:t> </a:t>
            </a:r>
            <a:r>
              <a:rPr lang="iw-IL" sz="2800" dirty="0">
                <a:solidFill>
                  <a:schemeClr val="dk1"/>
                </a:solidFill>
                <a:latin typeface="Varela Round"/>
                <a:ea typeface="Varela Round"/>
                <a:cs typeface="Varela Round"/>
                <a:sym typeface="Varela Round"/>
              </a:rPr>
              <a:t>אבחנה מבדלת</a:t>
            </a:r>
            <a:endParaRPr sz="2800" dirty="0">
              <a:solidFill>
                <a:schemeClr val="dk1"/>
              </a:solidFill>
              <a:latin typeface="Varela Round"/>
              <a:ea typeface="Varela Round"/>
              <a:cs typeface="Varela Round"/>
              <a:sym typeface="Varela Round"/>
            </a:endParaRPr>
          </a:p>
          <a:p>
            <a:pPr marL="0" marR="0" lvl="0" indent="0" algn="r" rtl="1">
              <a:lnSpc>
                <a:spcPct val="150000"/>
              </a:lnSpc>
              <a:spcBef>
                <a:spcPts val="0"/>
              </a:spcBef>
              <a:spcAft>
                <a:spcPts val="0"/>
              </a:spcAft>
              <a:buNone/>
            </a:pPr>
            <a:r>
              <a:rPr lang="iw-IL" sz="2800" dirty="0">
                <a:solidFill>
                  <a:schemeClr val="dk1"/>
                </a:solidFill>
                <a:latin typeface="Varela Round"/>
                <a:ea typeface="Varela Round"/>
                <a:cs typeface="Varela Round"/>
                <a:sym typeface="Varela Round"/>
              </a:rPr>
              <a:t> </a:t>
            </a:r>
            <a:endParaRPr sz="2800" dirty="0">
              <a:solidFill>
                <a:schemeClr val="dk1"/>
              </a:solidFill>
              <a:latin typeface="Varela Round"/>
              <a:ea typeface="Varela Round"/>
              <a:cs typeface="Varela Round"/>
              <a:sym typeface="Varela Round"/>
            </a:endParaRPr>
          </a:p>
        </p:txBody>
      </p:sp>
    </p:spTree>
    <p:extLst>
      <p:ext uri="{BB962C8B-B14F-4D97-AF65-F5344CB8AC3E}">
        <p14:creationId xmlns:p14="http://schemas.microsoft.com/office/powerpoint/2010/main" val="426012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7"/>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01" name="Google Shape;501;p57"/>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בדיקה פיזיקלית - ביטויים קליניים</a:t>
            </a:r>
            <a:endParaRPr/>
          </a:p>
        </p:txBody>
      </p:sp>
      <p:grpSp>
        <p:nvGrpSpPr>
          <p:cNvPr id="502" name="Google Shape;502;p57"/>
          <p:cNvGrpSpPr/>
          <p:nvPr/>
        </p:nvGrpSpPr>
        <p:grpSpPr>
          <a:xfrm>
            <a:off x="7966710" y="1085075"/>
            <a:ext cx="3946114" cy="2732545"/>
            <a:chOff x="6040625" y="1085075"/>
            <a:chExt cx="5872200" cy="4491625"/>
          </a:xfrm>
        </p:grpSpPr>
        <p:pic>
          <p:nvPicPr>
            <p:cNvPr id="503" name="Google Shape;503;p57"/>
            <p:cNvPicPr preferRelativeResize="0"/>
            <p:nvPr/>
          </p:nvPicPr>
          <p:blipFill>
            <a:blip r:embed="rId3">
              <a:alphaModFix/>
            </a:blip>
            <a:stretch>
              <a:fillRect/>
            </a:stretch>
          </p:blipFill>
          <p:spPr>
            <a:xfrm>
              <a:off x="6412600" y="1085075"/>
              <a:ext cx="5349175" cy="3794350"/>
            </a:xfrm>
            <a:prstGeom prst="rect">
              <a:avLst/>
            </a:prstGeom>
            <a:noFill/>
            <a:ln>
              <a:noFill/>
            </a:ln>
          </p:spPr>
        </p:pic>
        <p:sp>
          <p:nvSpPr>
            <p:cNvPr id="504" name="Google Shape;504;p57"/>
            <p:cNvSpPr txBox="1"/>
            <p:nvPr/>
          </p:nvSpPr>
          <p:spPr>
            <a:xfrm>
              <a:off x="8817425" y="4745100"/>
              <a:ext cx="3095400" cy="831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sz="2400" dirty="0">
                  <a:solidFill>
                    <a:schemeClr val="dk1"/>
                  </a:solidFill>
                  <a:latin typeface="Varela Round"/>
                  <a:ea typeface="Varela Round"/>
                  <a:cs typeface="Varela Round"/>
                  <a:sym typeface="Varela Round"/>
                </a:rPr>
                <a:t>יד של אישה שאינה אנמית </a:t>
              </a:r>
              <a:r>
                <a:rPr lang="he-IL" sz="2400" dirty="0">
                  <a:solidFill>
                    <a:schemeClr val="dk1"/>
                  </a:solidFill>
                  <a:latin typeface="Varela Round"/>
                  <a:ea typeface="Varela Round"/>
                  <a:cs typeface="Varela Round"/>
                  <a:sym typeface="Varela Round"/>
                </a:rPr>
                <a:t>(מימין)</a:t>
              </a:r>
              <a:endParaRPr dirty="0"/>
            </a:p>
          </p:txBody>
        </p:sp>
        <p:sp>
          <p:nvSpPr>
            <p:cNvPr id="505" name="Google Shape;505;p57"/>
            <p:cNvSpPr txBox="1"/>
            <p:nvPr/>
          </p:nvSpPr>
          <p:spPr>
            <a:xfrm>
              <a:off x="6040625" y="4592699"/>
              <a:ext cx="2776801" cy="9840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r" rtl="1">
                <a:spcBef>
                  <a:spcPts val="0"/>
                </a:spcBef>
                <a:spcAft>
                  <a:spcPts val="0"/>
                </a:spcAft>
                <a:buNone/>
              </a:pPr>
              <a:r>
                <a:rPr lang="iw-IL" sz="2400" dirty="0">
                  <a:solidFill>
                    <a:schemeClr val="dk1"/>
                  </a:solidFill>
                  <a:latin typeface="Varela Round"/>
                  <a:ea typeface="Varela Round"/>
                  <a:cs typeface="Varela Round"/>
                  <a:sym typeface="Varela Round"/>
                </a:rPr>
                <a:t>יד חיוורת של אישה </a:t>
              </a:r>
              <a:r>
                <a:rPr lang="he-IL" sz="2400" dirty="0">
                  <a:solidFill>
                    <a:schemeClr val="dk1"/>
                  </a:solidFill>
                  <a:latin typeface="Varela Round"/>
                  <a:ea typeface="Varela Round"/>
                  <a:cs typeface="Varela Round"/>
                  <a:sym typeface="Varela Round"/>
                </a:rPr>
                <a:t>אנמית (משמאל)</a:t>
              </a:r>
              <a:endParaRPr dirty="0"/>
            </a:p>
          </p:txBody>
        </p:sp>
      </p:grpSp>
      <p:grpSp>
        <p:nvGrpSpPr>
          <p:cNvPr id="5" name="Group 4"/>
          <p:cNvGrpSpPr/>
          <p:nvPr/>
        </p:nvGrpSpPr>
        <p:grpSpPr>
          <a:xfrm>
            <a:off x="5007705" y="1085075"/>
            <a:ext cx="2857500" cy="3635515"/>
            <a:chOff x="3429843" y="1085075"/>
            <a:chExt cx="3325288" cy="3865159"/>
          </a:xfrm>
        </p:grpSpPr>
        <p:pic>
          <p:nvPicPr>
            <p:cNvPr id="2" name="Picture 1"/>
            <p:cNvPicPr>
              <a:picLocks noChangeAspect="1"/>
            </p:cNvPicPr>
            <p:nvPr/>
          </p:nvPicPr>
          <p:blipFill rotWithShape="1">
            <a:blip r:embed="rId4"/>
            <a:srcRect r="35479"/>
            <a:stretch/>
          </p:blipFill>
          <p:spPr>
            <a:xfrm>
              <a:off x="3657601" y="1085075"/>
              <a:ext cx="3097530" cy="2997850"/>
            </a:xfrm>
            <a:prstGeom prst="rect">
              <a:avLst/>
            </a:prstGeom>
          </p:spPr>
        </p:pic>
        <p:sp>
          <p:nvSpPr>
            <p:cNvPr id="3" name="Rectangle 2"/>
            <p:cNvSpPr/>
            <p:nvPr/>
          </p:nvSpPr>
          <p:spPr>
            <a:xfrm>
              <a:off x="3429843" y="4119237"/>
              <a:ext cx="3325288" cy="830997"/>
            </a:xfrm>
            <a:prstGeom prst="rect">
              <a:avLst/>
            </a:prstGeom>
          </p:spPr>
          <p:txBody>
            <a:bodyPr wrap="square">
              <a:spAutoFit/>
            </a:bodyPr>
            <a:lstStyle/>
            <a:p>
              <a:pPr algn="ctr" rtl="1"/>
              <a:r>
                <a:rPr lang="he-IL" sz="2400" dirty="0" err="1">
                  <a:solidFill>
                    <a:schemeClr val="dk1"/>
                  </a:solidFill>
                  <a:latin typeface="Varela Round"/>
                  <a:ea typeface="Varela Round"/>
                  <a:cs typeface="Varela Round"/>
                </a:rPr>
                <a:t>קוילוניכיה</a:t>
              </a:r>
              <a:r>
                <a:rPr lang="he-IL" sz="2400" dirty="0">
                  <a:solidFill>
                    <a:schemeClr val="dk1"/>
                  </a:solidFill>
                  <a:latin typeface="Varela Round"/>
                  <a:ea typeface="Varela Round"/>
                  <a:cs typeface="Varela Round"/>
                </a:rPr>
                <a:t> </a:t>
              </a:r>
              <a:br>
                <a:rPr lang="en-US" sz="2400" dirty="0">
                  <a:solidFill>
                    <a:schemeClr val="dk1"/>
                  </a:solidFill>
                  <a:latin typeface="Varela Round"/>
                  <a:ea typeface="Varela Round"/>
                  <a:cs typeface="Varela Round"/>
                </a:rPr>
              </a:br>
              <a:r>
                <a:rPr lang="he-IL" sz="2400" dirty="0">
                  <a:solidFill>
                    <a:schemeClr val="dk1"/>
                  </a:solidFill>
                  <a:latin typeface="Varela Round"/>
                  <a:ea typeface="Varela Round"/>
                  <a:cs typeface="Varela Round"/>
                </a:rPr>
                <a:t>(</a:t>
              </a:r>
              <a:r>
                <a:rPr lang="he-IL" sz="2400" dirty="0" err="1">
                  <a:solidFill>
                    <a:schemeClr val="dk1"/>
                  </a:solidFill>
                  <a:latin typeface="Varela Round"/>
                  <a:ea typeface="Varela Round"/>
                  <a:cs typeface="Varela Round"/>
                </a:rPr>
                <a:t>קעירות</a:t>
              </a:r>
              <a:r>
                <a:rPr lang="he-IL" sz="2400" dirty="0">
                  <a:solidFill>
                    <a:schemeClr val="dk1"/>
                  </a:solidFill>
                  <a:latin typeface="Varela Round"/>
                  <a:ea typeface="Varela Round"/>
                  <a:cs typeface="Varela Round"/>
                </a:rPr>
                <a:t> הציפורניים )</a:t>
              </a:r>
              <a:endParaRPr lang="en-US" sz="2400" dirty="0">
                <a:solidFill>
                  <a:schemeClr val="dk1"/>
                </a:solidFill>
                <a:latin typeface="Varela Round"/>
                <a:ea typeface="Varela Round"/>
                <a:cs typeface="Varela Round"/>
              </a:endParaRPr>
            </a:p>
          </p:txBody>
        </p:sp>
      </p:grpSp>
      <p:pic>
        <p:nvPicPr>
          <p:cNvPr id="6" name="Picture 5"/>
          <p:cNvPicPr>
            <a:picLocks noChangeAspect="1"/>
          </p:cNvPicPr>
          <p:nvPr/>
        </p:nvPicPr>
        <p:blipFill>
          <a:blip r:embed="rId5"/>
          <a:stretch>
            <a:fillRect/>
          </a:stretch>
        </p:blipFill>
        <p:spPr>
          <a:xfrm>
            <a:off x="183509" y="1170235"/>
            <a:ext cx="4668442" cy="2531171"/>
          </a:xfrm>
          <a:prstGeom prst="rect">
            <a:avLst/>
          </a:prstGeom>
        </p:spPr>
      </p:pic>
      <p:grpSp>
        <p:nvGrpSpPr>
          <p:cNvPr id="9" name="Group 8"/>
          <p:cNvGrpSpPr/>
          <p:nvPr/>
        </p:nvGrpSpPr>
        <p:grpSpPr>
          <a:xfrm>
            <a:off x="664895" y="3938966"/>
            <a:ext cx="2696572" cy="2620568"/>
            <a:chOff x="1169444" y="3904811"/>
            <a:chExt cx="2696572" cy="2620568"/>
          </a:xfrm>
        </p:grpSpPr>
        <p:pic>
          <p:nvPicPr>
            <p:cNvPr id="7" name="Picture 6"/>
            <p:cNvPicPr>
              <a:picLocks noChangeAspect="1"/>
            </p:cNvPicPr>
            <p:nvPr/>
          </p:nvPicPr>
          <p:blipFill>
            <a:blip r:embed="rId6"/>
            <a:stretch>
              <a:fillRect/>
            </a:stretch>
          </p:blipFill>
          <p:spPr>
            <a:xfrm>
              <a:off x="1530753" y="3904811"/>
              <a:ext cx="2238680" cy="1666461"/>
            </a:xfrm>
            <a:prstGeom prst="rect">
              <a:avLst/>
            </a:prstGeom>
          </p:spPr>
        </p:pic>
        <p:sp>
          <p:nvSpPr>
            <p:cNvPr id="8" name="Rectangle 7"/>
            <p:cNvSpPr/>
            <p:nvPr/>
          </p:nvSpPr>
          <p:spPr>
            <a:xfrm>
              <a:off x="1169444" y="5571272"/>
              <a:ext cx="2696572" cy="954107"/>
            </a:xfrm>
            <a:prstGeom prst="rect">
              <a:avLst/>
            </a:prstGeom>
          </p:spPr>
          <p:txBody>
            <a:bodyPr wrap="none">
              <a:spAutoFit/>
            </a:bodyPr>
            <a:lstStyle/>
            <a:p>
              <a:pPr algn="ctr" rtl="1"/>
              <a:r>
                <a:rPr lang="he-IL" sz="2800" dirty="0">
                  <a:solidFill>
                    <a:schemeClr val="dk1"/>
                  </a:solidFill>
                  <a:latin typeface="Varela Round"/>
                  <a:ea typeface="Varela Round"/>
                  <a:cs typeface="Varela Round"/>
                </a:rPr>
                <a:t>סדקת השפתיים </a:t>
              </a:r>
              <a:br>
                <a:rPr lang="en-US" sz="2800" dirty="0">
                  <a:solidFill>
                    <a:schemeClr val="dk1"/>
                  </a:solidFill>
                  <a:latin typeface="Varela Round"/>
                  <a:ea typeface="Varela Round"/>
                  <a:cs typeface="Varela Round"/>
                </a:rPr>
              </a:br>
              <a:r>
                <a:rPr lang="he-IL" sz="2800" dirty="0">
                  <a:solidFill>
                    <a:schemeClr val="dk1"/>
                  </a:solidFill>
                  <a:latin typeface="Varela Round"/>
                  <a:ea typeface="Varela Round"/>
                  <a:cs typeface="Varela Round"/>
                </a:rPr>
                <a:t>(</a:t>
              </a:r>
              <a:r>
                <a:rPr lang="he-IL" sz="2800" dirty="0" err="1">
                  <a:solidFill>
                    <a:schemeClr val="dk1"/>
                  </a:solidFill>
                  <a:latin typeface="Varela Round"/>
                  <a:ea typeface="Varela Round"/>
                  <a:cs typeface="Varela Round"/>
                </a:rPr>
                <a:t>כיילוזיס</a:t>
              </a:r>
              <a:r>
                <a:rPr lang="he-IL" dirty="0"/>
                <a:t>)</a:t>
              </a:r>
            </a:p>
          </p:txBody>
        </p:sp>
      </p:grpSp>
    </p:spTree>
    <p:extLst>
      <p:ext uri="{BB962C8B-B14F-4D97-AF65-F5344CB8AC3E}">
        <p14:creationId xmlns:p14="http://schemas.microsoft.com/office/powerpoint/2010/main" val="289478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56"/>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494" name="Google Shape;494;p56"/>
          <p:cNvSpPr txBox="1">
            <a:spLocks noGrp="1"/>
          </p:cNvSpPr>
          <p:nvPr>
            <p:ph type="title"/>
          </p:nvPr>
        </p:nvSpPr>
        <p:spPr>
          <a:xfrm>
            <a:off x="3369275" y="212675"/>
            <a:ext cx="83925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בדיקה פיזיקלית - ביטויים קליניים</a:t>
            </a:r>
            <a:endParaRPr/>
          </a:p>
        </p:txBody>
      </p:sp>
      <p:pic>
        <p:nvPicPr>
          <p:cNvPr id="495" name="Google Shape;495;p56"/>
          <p:cNvPicPr preferRelativeResize="0"/>
          <p:nvPr/>
        </p:nvPicPr>
        <p:blipFill>
          <a:blip r:embed="rId3">
            <a:alphaModFix/>
          </a:blip>
          <a:stretch>
            <a:fillRect/>
          </a:stretch>
        </p:blipFill>
        <p:spPr>
          <a:xfrm>
            <a:off x="391375" y="1079250"/>
            <a:ext cx="5945199" cy="5602449"/>
          </a:xfrm>
          <a:prstGeom prst="rect">
            <a:avLst/>
          </a:prstGeom>
          <a:noFill/>
          <a:ln>
            <a:noFill/>
          </a:ln>
        </p:spPr>
      </p:pic>
      <p:pic>
        <p:nvPicPr>
          <p:cNvPr id="2" name="Picture 1"/>
          <p:cNvPicPr>
            <a:picLocks noChangeAspect="1"/>
          </p:cNvPicPr>
          <p:nvPr/>
        </p:nvPicPr>
        <p:blipFill>
          <a:blip r:embed="rId4"/>
          <a:stretch>
            <a:fillRect/>
          </a:stretch>
        </p:blipFill>
        <p:spPr>
          <a:xfrm>
            <a:off x="6850899" y="1287678"/>
            <a:ext cx="4475862" cy="307051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8"/>
          <p:cNvSpPr txBox="1">
            <a:spLocks noGrp="1"/>
          </p:cNvSpPr>
          <p:nvPr>
            <p:ph type="title"/>
          </p:nvPr>
        </p:nvSpPr>
        <p:spPr>
          <a:xfrm>
            <a:off x="1" y="-213626"/>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11" name="Google Shape;511;p58"/>
          <p:cNvSpPr txBox="1">
            <a:spLocks noGrp="1"/>
          </p:cNvSpPr>
          <p:nvPr>
            <p:ph type="title"/>
          </p:nvPr>
        </p:nvSpPr>
        <p:spPr>
          <a:xfrm>
            <a:off x="898800" y="267405"/>
            <a:ext cx="103944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sz="3000" dirty="0">
                <a:solidFill>
                  <a:schemeClr val="dk1"/>
                </a:solidFill>
              </a:rPr>
              <a:t>בדיקת מעבדה - ספירת דם</a:t>
            </a:r>
            <a:r>
              <a:rPr lang="he-IL" sz="3000" dirty="0">
                <a:solidFill>
                  <a:schemeClr val="dk1"/>
                </a:solidFill>
              </a:rPr>
              <a:t> (</a:t>
            </a:r>
            <a:r>
              <a:rPr lang="iw-IL" sz="3000" dirty="0">
                <a:solidFill>
                  <a:schemeClr val="dk1"/>
                </a:solidFill>
              </a:rPr>
              <a:t> (Complete Blood Count CBC</a:t>
            </a:r>
            <a:endParaRPr sz="3000" dirty="0"/>
          </a:p>
        </p:txBody>
      </p:sp>
      <p:graphicFrame>
        <p:nvGraphicFramePr>
          <p:cNvPr id="512" name="Google Shape;512;p58"/>
          <p:cNvGraphicFramePr/>
          <p:nvPr>
            <p:extLst>
              <p:ext uri="{D42A27DB-BD31-4B8C-83A1-F6EECF244321}">
                <p14:modId xmlns:p14="http://schemas.microsoft.com/office/powerpoint/2010/main" val="2094836453"/>
              </p:ext>
            </p:extLst>
          </p:nvPr>
        </p:nvGraphicFramePr>
        <p:xfrm>
          <a:off x="329375" y="1418358"/>
          <a:ext cx="11330750" cy="3670725"/>
        </p:xfrm>
        <a:graphic>
          <a:graphicData uri="http://schemas.openxmlformats.org/drawingml/2006/table">
            <a:tbl>
              <a:tblPr firstRow="1" bandRow="1">
                <a:noFill/>
                <a:tableStyleId>{69BC57FE-0DDA-4850-9BD6-B11934F143F1}</a:tableStyleId>
              </a:tblPr>
              <a:tblGrid>
                <a:gridCol w="4368950">
                  <a:extLst>
                    <a:ext uri="{9D8B030D-6E8A-4147-A177-3AD203B41FA5}">
                      <a16:colId xmlns:a16="http://schemas.microsoft.com/office/drawing/2014/main" val="20000"/>
                    </a:ext>
                  </a:extLst>
                </a:gridCol>
                <a:gridCol w="2242250">
                  <a:extLst>
                    <a:ext uri="{9D8B030D-6E8A-4147-A177-3AD203B41FA5}">
                      <a16:colId xmlns:a16="http://schemas.microsoft.com/office/drawing/2014/main" val="20001"/>
                    </a:ext>
                  </a:extLst>
                </a:gridCol>
                <a:gridCol w="1477600">
                  <a:extLst>
                    <a:ext uri="{9D8B030D-6E8A-4147-A177-3AD203B41FA5}">
                      <a16:colId xmlns:a16="http://schemas.microsoft.com/office/drawing/2014/main" val="20002"/>
                    </a:ext>
                  </a:extLst>
                </a:gridCol>
                <a:gridCol w="1310325">
                  <a:extLst>
                    <a:ext uri="{9D8B030D-6E8A-4147-A177-3AD203B41FA5}">
                      <a16:colId xmlns:a16="http://schemas.microsoft.com/office/drawing/2014/main" val="20003"/>
                    </a:ext>
                  </a:extLst>
                </a:gridCol>
                <a:gridCol w="1931625">
                  <a:extLst>
                    <a:ext uri="{9D8B030D-6E8A-4147-A177-3AD203B41FA5}">
                      <a16:colId xmlns:a16="http://schemas.microsoft.com/office/drawing/2014/main" val="20004"/>
                    </a:ext>
                  </a:extLst>
                </a:gridCol>
              </a:tblGrid>
              <a:tr h="522525">
                <a:tc>
                  <a:txBody>
                    <a:bodyPr/>
                    <a:lstStyle/>
                    <a:p>
                      <a:pPr marL="0" marR="0" lvl="0" indent="0" algn="ctr" rtl="1">
                        <a:spcBef>
                          <a:spcPts val="0"/>
                        </a:spcBef>
                        <a:spcAft>
                          <a:spcPts val="0"/>
                        </a:spcAft>
                        <a:buNone/>
                      </a:pPr>
                      <a:r>
                        <a:rPr lang="iw-IL" sz="2400">
                          <a:solidFill>
                            <a:srgbClr val="FFFFFF"/>
                          </a:solidFill>
                        </a:rPr>
                        <a:t>משמעות </a:t>
                      </a:r>
                      <a:endParaRPr/>
                    </a:p>
                  </a:txBody>
                  <a:tcPr marL="91450" marR="91450" marT="45725" marB="45725" anchor="ctr">
                    <a:solidFill>
                      <a:srgbClr val="12B4BC"/>
                    </a:solidFill>
                  </a:tcPr>
                </a:tc>
                <a:tc>
                  <a:txBody>
                    <a:bodyPr/>
                    <a:lstStyle/>
                    <a:p>
                      <a:pPr marL="0" marR="0" lvl="0" indent="0" algn="ctr" rtl="1">
                        <a:lnSpc>
                          <a:spcPct val="100000"/>
                        </a:lnSpc>
                        <a:spcBef>
                          <a:spcPts val="0"/>
                        </a:spcBef>
                        <a:spcAft>
                          <a:spcPts val="0"/>
                        </a:spcAft>
                        <a:buClr>
                          <a:srgbClr val="FFFFFF"/>
                        </a:buClr>
                        <a:buSzPts val="2400"/>
                        <a:buFont typeface="Varela Round"/>
                        <a:buNone/>
                      </a:pPr>
                      <a:r>
                        <a:rPr lang="iw-IL" sz="2400">
                          <a:solidFill>
                            <a:srgbClr val="FFFFFF"/>
                          </a:solidFill>
                        </a:rPr>
                        <a:t>תחום הנורמה</a:t>
                      </a:r>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יחידות</a:t>
                      </a:r>
                      <a:endParaRPr sz="2400">
                        <a:solidFill>
                          <a:srgbClr val="FFFFFF"/>
                        </a:solidFill>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סימון</a:t>
                      </a:r>
                      <a:endParaRPr sz="2400">
                        <a:solidFill>
                          <a:srgbClr val="FFFFFF"/>
                        </a:solidFill>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הערך הנבדק</a:t>
                      </a:r>
                      <a:endParaRPr/>
                    </a:p>
                  </a:txBody>
                  <a:tcPr marL="91450" marR="91450" marT="45725" marB="45725" anchor="ctr">
                    <a:solidFill>
                      <a:srgbClr val="12B4BC"/>
                    </a:solidFill>
                  </a:tcPr>
                </a:tc>
                <a:extLst>
                  <a:ext uri="{0D108BD9-81ED-4DB2-BD59-A6C34878D82A}">
                    <a16:rowId xmlns:a16="http://schemas.microsoft.com/office/drawing/2014/main" val="10000"/>
                  </a:ext>
                </a:extLst>
              </a:tr>
              <a:tr h="522525">
                <a:tc>
                  <a:txBody>
                    <a:bodyPr/>
                    <a:lstStyle/>
                    <a:p>
                      <a:pPr marL="0" marR="0" lvl="0" indent="0" algn="ctr" rtl="1">
                        <a:lnSpc>
                          <a:spcPct val="100000"/>
                        </a:lnSpc>
                        <a:spcBef>
                          <a:spcPts val="0"/>
                        </a:spcBef>
                        <a:spcAft>
                          <a:spcPts val="0"/>
                        </a:spcAft>
                        <a:buNone/>
                      </a:pPr>
                      <a:r>
                        <a:rPr lang="iw-IL" sz="2000"/>
                        <a:t>מספר תאי הדם הלבנים בדם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11 - 4.5</a:t>
                      </a:r>
                      <a:endParaRPr sz="2000"/>
                    </a:p>
                  </a:txBody>
                  <a:tcPr marL="91450" marR="91450" marT="45725" marB="45725" anchor="ctr"/>
                </a:tc>
                <a:tc>
                  <a:txBody>
                    <a:bodyPr/>
                    <a:lstStyle/>
                    <a:p>
                      <a:pPr marL="0" lvl="0" indent="0" algn="ctr" rtl="0">
                        <a:spcBef>
                          <a:spcPts val="0"/>
                        </a:spcBef>
                        <a:spcAft>
                          <a:spcPts val="0"/>
                        </a:spcAft>
                        <a:buNone/>
                      </a:pPr>
                      <a:r>
                        <a:rPr lang="iw-IL" sz="2000"/>
                        <a:t>/ul103</a:t>
                      </a:r>
                      <a:endParaRPr sz="2000"/>
                    </a:p>
                  </a:txBody>
                  <a:tcPr marL="91450" marR="91450" marT="45725" marB="45725" anchor="ctr"/>
                </a:tc>
                <a:tc>
                  <a:txBody>
                    <a:bodyPr/>
                    <a:lstStyle/>
                    <a:p>
                      <a:pPr marL="0" lvl="0" indent="0" algn="ctr" rtl="0">
                        <a:spcBef>
                          <a:spcPts val="0"/>
                        </a:spcBef>
                        <a:spcAft>
                          <a:spcPts val="0"/>
                        </a:spcAft>
                        <a:buNone/>
                      </a:pPr>
                      <a:r>
                        <a:rPr lang="iw-IL" sz="2000"/>
                        <a:t>WBC</a:t>
                      </a:r>
                      <a:endParaRPr sz="2000"/>
                    </a:p>
                  </a:txBody>
                  <a:tcPr marL="91450" marR="91450" marT="45725" marB="45725" anchor="ctr"/>
                </a:tc>
                <a:tc>
                  <a:txBody>
                    <a:bodyPr/>
                    <a:lstStyle/>
                    <a:p>
                      <a:pPr marL="0" lvl="0" indent="0" algn="ctr" rtl="1">
                        <a:spcBef>
                          <a:spcPts val="0"/>
                        </a:spcBef>
                        <a:spcAft>
                          <a:spcPts val="0"/>
                        </a:spcAft>
                        <a:buNone/>
                      </a:pPr>
                      <a:r>
                        <a:rPr lang="iw-IL" sz="2000"/>
                        <a:t>תאי דם לבנים</a:t>
                      </a:r>
                      <a:endParaRPr/>
                    </a:p>
                  </a:txBody>
                  <a:tcPr marL="91450" marR="91450" marT="45725" marB="45725" anchor="ctr"/>
                </a:tc>
                <a:extLst>
                  <a:ext uri="{0D108BD9-81ED-4DB2-BD59-A6C34878D82A}">
                    <a16:rowId xmlns:a16="http://schemas.microsoft.com/office/drawing/2014/main" val="10001"/>
                  </a:ext>
                </a:extLst>
              </a:tr>
              <a:tr h="522525">
                <a:tc>
                  <a:txBody>
                    <a:bodyPr/>
                    <a:lstStyle/>
                    <a:p>
                      <a:pPr marL="0" marR="0" lvl="0" indent="0" algn="ctr" rtl="1">
                        <a:lnSpc>
                          <a:spcPct val="100000"/>
                        </a:lnSpc>
                        <a:spcBef>
                          <a:spcPts val="0"/>
                        </a:spcBef>
                        <a:spcAft>
                          <a:spcPts val="0"/>
                        </a:spcAft>
                        <a:buNone/>
                      </a:pPr>
                      <a:r>
                        <a:rPr lang="iw-IL" sz="2000"/>
                        <a:t>הטסיות הינן גופיפים המעורבים בקרישת הדם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150-450</a:t>
                      </a:r>
                      <a:endParaRPr sz="2000"/>
                    </a:p>
                  </a:txBody>
                  <a:tcPr marL="91450" marR="91450" marT="45725" marB="45725" anchor="ctr"/>
                </a:tc>
                <a:tc>
                  <a:txBody>
                    <a:bodyPr/>
                    <a:lstStyle/>
                    <a:p>
                      <a:pPr marL="0" marR="0" lvl="0" indent="0" algn="ctr" rtl="0">
                        <a:spcBef>
                          <a:spcPts val="0"/>
                        </a:spcBef>
                        <a:spcAft>
                          <a:spcPts val="0"/>
                        </a:spcAft>
                        <a:buNone/>
                      </a:pPr>
                      <a:r>
                        <a:rPr lang="iw-IL" sz="2000"/>
                        <a:t>/ul103</a:t>
                      </a:r>
                      <a:endParaRPr sz="2000"/>
                    </a:p>
                  </a:txBody>
                  <a:tcPr marL="91450" marR="91450" marT="45725" marB="45725" anchor="ctr"/>
                </a:tc>
                <a:tc>
                  <a:txBody>
                    <a:bodyPr/>
                    <a:lstStyle/>
                    <a:p>
                      <a:pPr marL="0" marR="0" lvl="0" indent="0" algn="ctr" rtl="0">
                        <a:spcBef>
                          <a:spcPts val="0"/>
                        </a:spcBef>
                        <a:spcAft>
                          <a:spcPts val="0"/>
                        </a:spcAft>
                        <a:buNone/>
                      </a:pPr>
                      <a:r>
                        <a:rPr lang="iw-IL" sz="2000"/>
                        <a:t>PLT</a:t>
                      </a:r>
                      <a:endParaRPr sz="2000"/>
                    </a:p>
                  </a:txBody>
                  <a:tcPr marL="91450" marR="91450" marT="45725" marB="45725" anchor="ctr"/>
                </a:tc>
                <a:tc>
                  <a:txBody>
                    <a:bodyPr/>
                    <a:lstStyle/>
                    <a:p>
                      <a:pPr marL="0" marR="0" lvl="0" indent="0" algn="ctr" rtl="1">
                        <a:spcBef>
                          <a:spcPts val="0"/>
                        </a:spcBef>
                        <a:spcAft>
                          <a:spcPts val="0"/>
                        </a:spcAft>
                        <a:buNone/>
                      </a:pPr>
                      <a:r>
                        <a:rPr lang="iw-IL" sz="2000" dirty="0"/>
                        <a:t>טסיות </a:t>
                      </a:r>
                      <a:r>
                        <a:rPr lang="he-IL" sz="2000" dirty="0"/>
                        <a:t>(</a:t>
                      </a:r>
                      <a:r>
                        <a:rPr lang="iw-IL" sz="2000" dirty="0"/>
                        <a:t>תרומבוציטים</a:t>
                      </a:r>
                      <a:r>
                        <a:rPr lang="he-IL" sz="2000" dirty="0"/>
                        <a:t>)</a:t>
                      </a:r>
                      <a:endParaRPr sz="2000" dirty="0"/>
                    </a:p>
                  </a:txBody>
                  <a:tcPr marL="91450" marR="91450" marT="45725" marB="45725" anchor="ctr"/>
                </a:tc>
                <a:extLst>
                  <a:ext uri="{0D108BD9-81ED-4DB2-BD59-A6C34878D82A}">
                    <a16:rowId xmlns:a16="http://schemas.microsoft.com/office/drawing/2014/main" val="10002"/>
                  </a:ext>
                </a:extLst>
              </a:tr>
              <a:tr h="522525">
                <a:tc>
                  <a:txBody>
                    <a:bodyPr/>
                    <a:lstStyle/>
                    <a:p>
                      <a:pPr marL="0" marR="0" lvl="0" indent="0" algn="ctr" rtl="1">
                        <a:lnSpc>
                          <a:spcPct val="100000"/>
                        </a:lnSpc>
                        <a:spcBef>
                          <a:spcPts val="0"/>
                        </a:spcBef>
                        <a:spcAft>
                          <a:spcPts val="0"/>
                        </a:spcAft>
                        <a:buNone/>
                      </a:pPr>
                      <a:r>
                        <a:rPr lang="iw-IL" sz="2000"/>
                        <a:t>מספר תאי הדם האדומים בדם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6.1 - 4.2</a:t>
                      </a:r>
                      <a:endParaRPr sz="2000"/>
                    </a:p>
                  </a:txBody>
                  <a:tcPr marL="91450" marR="91450" marT="45725" marB="45725" anchor="ctr"/>
                </a:tc>
                <a:tc>
                  <a:txBody>
                    <a:bodyPr/>
                    <a:lstStyle/>
                    <a:p>
                      <a:pPr marL="0" marR="0" lvl="0" indent="0" algn="ctr" rtl="0">
                        <a:spcBef>
                          <a:spcPts val="0"/>
                        </a:spcBef>
                        <a:spcAft>
                          <a:spcPts val="0"/>
                        </a:spcAft>
                        <a:buNone/>
                      </a:pPr>
                      <a:r>
                        <a:rPr lang="iw-IL" sz="2000"/>
                        <a:t>/ul106</a:t>
                      </a:r>
                      <a:endParaRPr sz="2000"/>
                    </a:p>
                  </a:txBody>
                  <a:tcPr marL="91450" marR="91450" marT="45725" marB="45725" anchor="ctr"/>
                </a:tc>
                <a:tc>
                  <a:txBody>
                    <a:bodyPr/>
                    <a:lstStyle/>
                    <a:p>
                      <a:pPr marL="0" marR="0" lvl="0" indent="0" algn="ctr" rtl="0">
                        <a:spcBef>
                          <a:spcPts val="0"/>
                        </a:spcBef>
                        <a:spcAft>
                          <a:spcPts val="0"/>
                        </a:spcAft>
                        <a:buNone/>
                      </a:pPr>
                      <a:r>
                        <a:rPr lang="iw-IL" sz="2000"/>
                        <a:t>RBC</a:t>
                      </a:r>
                      <a:endParaRPr sz="2000"/>
                    </a:p>
                  </a:txBody>
                  <a:tcPr marL="91450" marR="91450" marT="45725" marB="45725" anchor="ctr"/>
                </a:tc>
                <a:tc>
                  <a:txBody>
                    <a:bodyPr/>
                    <a:lstStyle/>
                    <a:p>
                      <a:pPr marL="0" marR="0" lvl="0" indent="0" algn="ctr" rtl="1">
                        <a:spcBef>
                          <a:spcPts val="0"/>
                        </a:spcBef>
                        <a:spcAft>
                          <a:spcPts val="0"/>
                        </a:spcAft>
                        <a:buNone/>
                      </a:pPr>
                      <a:r>
                        <a:rPr lang="iw-IL" sz="2000"/>
                        <a:t>תאי דם אדומים</a:t>
                      </a:r>
                      <a:endParaRPr/>
                    </a:p>
                  </a:txBody>
                  <a:tcPr marL="91450" marR="91450" marT="45725" marB="45725" anchor="ctr"/>
                </a:tc>
                <a:extLst>
                  <a:ext uri="{0D108BD9-81ED-4DB2-BD59-A6C34878D82A}">
                    <a16:rowId xmlns:a16="http://schemas.microsoft.com/office/drawing/2014/main" val="10003"/>
                  </a:ext>
                </a:extLst>
              </a:tr>
              <a:tr h="522525">
                <a:tc>
                  <a:txBody>
                    <a:bodyPr/>
                    <a:lstStyle/>
                    <a:p>
                      <a:pPr marL="0" marR="0" lvl="0" indent="0" algn="ctr" rtl="1">
                        <a:lnSpc>
                          <a:spcPct val="100000"/>
                        </a:lnSpc>
                        <a:spcBef>
                          <a:spcPts val="0"/>
                        </a:spcBef>
                        <a:spcAft>
                          <a:spcPts val="0"/>
                        </a:spcAft>
                        <a:buNone/>
                      </a:pPr>
                      <a:r>
                        <a:rPr lang="iw-IL" sz="2000"/>
                        <a:t>החלבון נושא החמצן בתאי הדם האדומים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17.5 - 12</a:t>
                      </a:r>
                      <a:endParaRPr sz="2000"/>
                    </a:p>
                  </a:txBody>
                  <a:tcPr marL="91450" marR="91450" marT="45725" marB="45725" anchor="ctr"/>
                </a:tc>
                <a:tc>
                  <a:txBody>
                    <a:bodyPr/>
                    <a:lstStyle/>
                    <a:p>
                      <a:pPr marL="0" marR="0" lvl="0" indent="0" algn="ctr" rtl="0">
                        <a:spcBef>
                          <a:spcPts val="0"/>
                        </a:spcBef>
                        <a:spcAft>
                          <a:spcPts val="0"/>
                        </a:spcAft>
                        <a:buNone/>
                      </a:pPr>
                      <a:r>
                        <a:rPr lang="iw-IL" sz="2000"/>
                        <a:t>g/dl</a:t>
                      </a:r>
                      <a:endParaRPr sz="2000"/>
                    </a:p>
                  </a:txBody>
                  <a:tcPr marL="91450" marR="91450" marT="45725" marB="45725" anchor="ctr"/>
                </a:tc>
                <a:tc>
                  <a:txBody>
                    <a:bodyPr/>
                    <a:lstStyle/>
                    <a:p>
                      <a:pPr marL="0" marR="0" lvl="0" indent="0" algn="ctr" rtl="0">
                        <a:spcBef>
                          <a:spcPts val="0"/>
                        </a:spcBef>
                        <a:spcAft>
                          <a:spcPts val="0"/>
                        </a:spcAft>
                        <a:buNone/>
                      </a:pPr>
                      <a:r>
                        <a:rPr lang="iw-IL" sz="2000"/>
                        <a:t>HGB</a:t>
                      </a:r>
                      <a:endParaRPr sz="2000"/>
                    </a:p>
                  </a:txBody>
                  <a:tcPr marL="91450" marR="91450" marT="45725" marB="45725" anchor="ctr"/>
                </a:tc>
                <a:tc>
                  <a:txBody>
                    <a:bodyPr/>
                    <a:lstStyle/>
                    <a:p>
                      <a:pPr marL="0" marR="0" lvl="0" indent="0" algn="ctr" rtl="1">
                        <a:spcBef>
                          <a:spcPts val="0"/>
                        </a:spcBef>
                        <a:spcAft>
                          <a:spcPts val="0"/>
                        </a:spcAft>
                        <a:buNone/>
                      </a:pPr>
                      <a:r>
                        <a:rPr lang="iw-IL" sz="2000"/>
                        <a:t>המוגלובין</a:t>
                      </a:r>
                      <a:endParaRPr/>
                    </a:p>
                  </a:txBody>
                  <a:tcPr marL="91450" marR="91450" marT="45725" marB="45725" anchor="ctr"/>
                </a:tc>
                <a:extLst>
                  <a:ext uri="{0D108BD9-81ED-4DB2-BD59-A6C34878D82A}">
                    <a16:rowId xmlns:a16="http://schemas.microsoft.com/office/drawing/2014/main" val="10004"/>
                  </a:ext>
                </a:extLst>
              </a:tr>
              <a:tr h="522525">
                <a:tc>
                  <a:txBody>
                    <a:bodyPr/>
                    <a:lstStyle/>
                    <a:p>
                      <a:pPr marL="0" marR="0" lvl="0" indent="0" algn="ctr" rtl="1">
                        <a:lnSpc>
                          <a:spcPct val="100000"/>
                        </a:lnSpc>
                        <a:spcBef>
                          <a:spcPts val="0"/>
                        </a:spcBef>
                        <a:spcAft>
                          <a:spcPts val="0"/>
                        </a:spcAft>
                        <a:buNone/>
                      </a:pPr>
                      <a:r>
                        <a:rPr lang="iw-IL" sz="2000"/>
                        <a:t>הנפח של תאי הדם האדומים בנוזל הדם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35-45</a:t>
                      </a:r>
                      <a:endParaRPr sz="2000"/>
                    </a:p>
                  </a:txBody>
                  <a:tcPr marL="91450" marR="91450" marT="45725" marB="45725" anchor="ctr"/>
                </a:tc>
                <a:tc>
                  <a:txBody>
                    <a:bodyPr/>
                    <a:lstStyle/>
                    <a:p>
                      <a:pPr marL="0" marR="0" lvl="0" indent="0" algn="ctr" rtl="1">
                        <a:spcBef>
                          <a:spcPts val="0"/>
                        </a:spcBef>
                        <a:spcAft>
                          <a:spcPts val="0"/>
                        </a:spcAft>
                        <a:buNone/>
                      </a:pPr>
                      <a:r>
                        <a:rPr lang="iw-IL" sz="2000"/>
                        <a:t>%</a:t>
                      </a:r>
                      <a:endParaRPr sz="2000"/>
                    </a:p>
                  </a:txBody>
                  <a:tcPr marL="91450" marR="91450" marT="45725" marB="45725" anchor="ctr"/>
                </a:tc>
                <a:tc>
                  <a:txBody>
                    <a:bodyPr/>
                    <a:lstStyle/>
                    <a:p>
                      <a:pPr marL="0" marR="0" lvl="0" indent="0" algn="ctr" rtl="0">
                        <a:spcBef>
                          <a:spcPts val="0"/>
                        </a:spcBef>
                        <a:spcAft>
                          <a:spcPts val="0"/>
                        </a:spcAft>
                        <a:buNone/>
                      </a:pPr>
                      <a:r>
                        <a:rPr lang="iw-IL" sz="2000"/>
                        <a:t>HCT</a:t>
                      </a:r>
                      <a:endParaRPr sz="2000"/>
                    </a:p>
                  </a:txBody>
                  <a:tcPr marL="91450" marR="91450" marT="45725" marB="45725" anchor="ctr"/>
                </a:tc>
                <a:tc>
                  <a:txBody>
                    <a:bodyPr/>
                    <a:lstStyle/>
                    <a:p>
                      <a:pPr marL="0" marR="0" lvl="0" indent="0" algn="ctr" rtl="1">
                        <a:spcBef>
                          <a:spcPts val="0"/>
                        </a:spcBef>
                        <a:spcAft>
                          <a:spcPts val="0"/>
                        </a:spcAft>
                        <a:buNone/>
                      </a:pPr>
                      <a:r>
                        <a:rPr lang="iw-IL" sz="2000" dirty="0"/>
                        <a:t>המטוקריט</a:t>
                      </a:r>
                      <a:endParaRPr sz="2000" dirty="0"/>
                    </a:p>
                  </a:txBody>
                  <a:tcPr marL="91450" marR="91450" marT="45725" marB="45725"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9"/>
          <p:cNvSpPr txBox="1">
            <a:spLocks noGrp="1"/>
          </p:cNvSpPr>
          <p:nvPr>
            <p:ph type="title"/>
          </p:nvPr>
        </p:nvSpPr>
        <p:spPr>
          <a:xfrm>
            <a:off x="1" y="213094"/>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18" name="Google Shape;518;p59"/>
          <p:cNvSpPr txBox="1"/>
          <p:nvPr/>
        </p:nvSpPr>
        <p:spPr>
          <a:xfrm>
            <a:off x="7338977" y="1328486"/>
            <a:ext cx="4425000" cy="2377500"/>
          </a:xfrm>
          <a:prstGeom prst="rect">
            <a:avLst/>
          </a:prstGeom>
          <a:noFill/>
          <a:ln>
            <a:noFill/>
          </a:ln>
        </p:spPr>
        <p:txBody>
          <a:bodyPr spcFirstLastPara="1" wrap="square" lIns="91425" tIns="91425" rIns="91425" bIns="91425" anchor="t" anchorCtr="0">
            <a:noAutofit/>
          </a:bodyPr>
          <a:lstStyle/>
          <a:p>
            <a:pPr marL="457200" marR="0" lvl="0" indent="0" algn="r" rtl="1">
              <a:lnSpc>
                <a:spcPct val="115000"/>
              </a:lnSpc>
              <a:spcBef>
                <a:spcPts val="0"/>
              </a:spcBef>
              <a:spcAft>
                <a:spcPts val="0"/>
              </a:spcAft>
              <a:buNone/>
            </a:pPr>
            <a:r>
              <a:rPr lang="iw-IL" sz="2400">
                <a:solidFill>
                  <a:schemeClr val="dk1"/>
                </a:solidFill>
                <a:latin typeface="Varela Round"/>
                <a:ea typeface="Varela Round"/>
                <a:cs typeface="Varela Round"/>
                <a:sym typeface="Varela Round"/>
              </a:rPr>
              <a:t>רטיקולוציטים אינם נכללים תמיד בספירת דם שגרתית.</a:t>
            </a:r>
            <a:endParaRPr sz="240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endParaRPr sz="2400">
              <a:solidFill>
                <a:schemeClr val="dk1"/>
              </a:solidFill>
              <a:latin typeface="Varela Round"/>
              <a:ea typeface="Varela Round"/>
              <a:cs typeface="Varela Round"/>
              <a:sym typeface="Varela Round"/>
            </a:endParaRPr>
          </a:p>
          <a:p>
            <a:pPr marL="457200" marR="0" lvl="0" indent="0" algn="r" rtl="1">
              <a:lnSpc>
                <a:spcPct val="115000"/>
              </a:lnSpc>
              <a:spcBef>
                <a:spcPts val="0"/>
              </a:spcBef>
              <a:spcAft>
                <a:spcPts val="0"/>
              </a:spcAft>
              <a:buNone/>
            </a:pPr>
            <a:r>
              <a:rPr lang="iw-IL" sz="2400">
                <a:solidFill>
                  <a:schemeClr val="dk1"/>
                </a:solidFill>
                <a:latin typeface="Varela Round"/>
                <a:ea typeface="Varela Round"/>
                <a:cs typeface="Varela Round"/>
                <a:sym typeface="Varela Round"/>
              </a:rPr>
              <a:t>תחום נורמה :  0.5-1.0% מכלל האריתרוציטים.</a:t>
            </a:r>
            <a:endParaRPr sz="2400">
              <a:solidFill>
                <a:schemeClr val="dk1"/>
              </a:solidFill>
              <a:latin typeface="Varela Round"/>
              <a:ea typeface="Varela Round"/>
              <a:cs typeface="Varela Round"/>
              <a:sym typeface="Varela Round"/>
            </a:endParaRPr>
          </a:p>
        </p:txBody>
      </p:sp>
      <p:grpSp>
        <p:nvGrpSpPr>
          <p:cNvPr id="519" name="Google Shape;519;p59"/>
          <p:cNvGrpSpPr/>
          <p:nvPr/>
        </p:nvGrpSpPr>
        <p:grpSpPr>
          <a:xfrm>
            <a:off x="772502" y="933094"/>
            <a:ext cx="5945199" cy="3963466"/>
            <a:chOff x="1004150" y="1671808"/>
            <a:chExt cx="5945199" cy="3963466"/>
          </a:xfrm>
        </p:grpSpPr>
        <p:pic>
          <p:nvPicPr>
            <p:cNvPr id="520" name="Google Shape;520;p59"/>
            <p:cNvPicPr preferRelativeResize="0"/>
            <p:nvPr/>
          </p:nvPicPr>
          <p:blipFill>
            <a:blip r:embed="rId3">
              <a:alphaModFix/>
            </a:blip>
            <a:stretch>
              <a:fillRect/>
            </a:stretch>
          </p:blipFill>
          <p:spPr>
            <a:xfrm>
              <a:off x="1004150" y="1671808"/>
              <a:ext cx="5945199" cy="3963466"/>
            </a:xfrm>
            <a:prstGeom prst="rect">
              <a:avLst/>
            </a:prstGeom>
            <a:noFill/>
            <a:ln>
              <a:noFill/>
            </a:ln>
          </p:spPr>
        </p:pic>
        <p:cxnSp>
          <p:nvCxnSpPr>
            <p:cNvPr id="521" name="Google Shape;521;p59"/>
            <p:cNvCxnSpPr/>
            <p:nvPr/>
          </p:nvCxnSpPr>
          <p:spPr>
            <a:xfrm rot="10800000">
              <a:off x="4946475" y="2508925"/>
              <a:ext cx="1003500" cy="24000"/>
            </a:xfrm>
            <a:prstGeom prst="straightConnector1">
              <a:avLst/>
            </a:prstGeom>
            <a:noFill/>
            <a:ln w="28575" cap="flat" cmpd="sng">
              <a:solidFill>
                <a:srgbClr val="000000"/>
              </a:solidFill>
              <a:prstDash val="solid"/>
              <a:round/>
              <a:headEnd type="none" w="med" len="med"/>
              <a:tailEnd type="triangle" w="med" len="med"/>
            </a:ln>
          </p:spPr>
        </p:cxnSp>
      </p:grpSp>
      <p:sp>
        <p:nvSpPr>
          <p:cNvPr id="522" name="Google Shape;522;p59"/>
          <p:cNvSpPr txBox="1">
            <a:spLocks noGrp="1"/>
          </p:cNvSpPr>
          <p:nvPr>
            <p:ph type="title"/>
          </p:nvPr>
        </p:nvSpPr>
        <p:spPr>
          <a:xfrm>
            <a:off x="900400" y="213125"/>
            <a:ext cx="103944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sz="3000" dirty="0">
                <a:solidFill>
                  <a:schemeClr val="dk1"/>
                </a:solidFill>
              </a:rPr>
              <a:t>בדיקת מעבדה - ספירת דם </a:t>
            </a:r>
            <a:r>
              <a:rPr lang="he-IL" sz="3000" dirty="0">
                <a:solidFill>
                  <a:schemeClr val="dk1"/>
                </a:solidFill>
              </a:rPr>
              <a:t>(</a:t>
            </a:r>
            <a:r>
              <a:rPr lang="iw-IL" sz="3000" dirty="0">
                <a:solidFill>
                  <a:schemeClr val="dk1"/>
                </a:solidFill>
              </a:rPr>
              <a:t>(Complete Blood Count CBC</a:t>
            </a:r>
            <a:endParaRPr sz="3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txBox="1">
            <a:spLocks noGrp="1"/>
          </p:cNvSpPr>
          <p:nvPr>
            <p:ph type="ctrTitle"/>
          </p:nvPr>
        </p:nvSpPr>
        <p:spPr>
          <a:xfrm>
            <a:off x="1" y="1640677"/>
            <a:ext cx="12192000" cy="1260300"/>
          </a:xfrm>
          <a:prstGeom prst="rect">
            <a:avLst/>
          </a:prstGeom>
          <a:noFill/>
          <a:ln>
            <a:noFill/>
          </a:ln>
        </p:spPr>
        <p:txBody>
          <a:bodyPr spcFirstLastPara="1" wrap="square" lIns="91425" tIns="45700" rIns="91425" bIns="45700" anchor="ctr" anchorCtr="0">
            <a:noAutofit/>
          </a:bodyPr>
          <a:lstStyle/>
          <a:p>
            <a:pPr marL="0" lvl="0" indent="0" algn="ctr" rtl="1">
              <a:spcBef>
                <a:spcPts val="0"/>
              </a:spcBef>
              <a:spcAft>
                <a:spcPts val="0"/>
              </a:spcAft>
              <a:buClr>
                <a:srgbClr val="192A72"/>
              </a:buClr>
              <a:buSzPts val="6600"/>
              <a:buFont typeface="Varela Round"/>
              <a:buNone/>
            </a:pPr>
            <a:r>
              <a:rPr lang="iw-IL"/>
              <a:t>מבוא </a:t>
            </a:r>
            <a:endParaRPr/>
          </a:p>
        </p:txBody>
      </p:sp>
      <p:sp>
        <p:nvSpPr>
          <p:cNvPr id="128" name="Google Shape;128;p17"/>
          <p:cNvSpPr txBox="1">
            <a:spLocks noGrp="1"/>
          </p:cNvSpPr>
          <p:nvPr>
            <p:ph type="subTitle" idx="1"/>
          </p:nvPr>
        </p:nvSpPr>
        <p:spPr>
          <a:xfrm>
            <a:off x="1" y="2918426"/>
            <a:ext cx="12192000" cy="642300"/>
          </a:xfrm>
          <a:prstGeom prst="rect">
            <a:avLst/>
          </a:prstGeom>
          <a:noFill/>
          <a:ln>
            <a:noFill/>
          </a:ln>
        </p:spPr>
        <p:txBody>
          <a:bodyPr spcFirstLastPara="1" wrap="square" lIns="36000" tIns="36000" rIns="36000" bIns="36000" anchor="ctr" anchorCtr="0">
            <a:noAutofit/>
          </a:bodyPr>
          <a:lstStyle/>
          <a:p>
            <a:pPr marL="0" lvl="0" indent="0" rtl="1">
              <a:lnSpc>
                <a:spcPct val="100000"/>
              </a:lnSpc>
              <a:spcBef>
                <a:spcPts val="0"/>
              </a:spcBef>
              <a:spcAft>
                <a:spcPts val="600"/>
              </a:spcAft>
              <a:buClr>
                <a:srgbClr val="192A72"/>
              </a:buClr>
              <a:buSzPts val="2800"/>
              <a:buNone/>
            </a:pPr>
            <a:r>
              <a:rPr lang="iw-IL" sz="4400" dirty="0"/>
              <a:t>רקמת הדם</a:t>
            </a:r>
            <a:endParaRPr sz="4400" dirty="0">
              <a:solidFill>
                <a:srgbClr val="192A7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0"/>
          <p:cNvSpPr txBox="1">
            <a:spLocks noGrp="1"/>
          </p:cNvSpPr>
          <p:nvPr>
            <p:ph type="title"/>
          </p:nvPr>
        </p:nvSpPr>
        <p:spPr>
          <a:xfrm>
            <a:off x="1" y="213094"/>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graphicFrame>
        <p:nvGraphicFramePr>
          <p:cNvPr id="528" name="Google Shape;528;p60"/>
          <p:cNvGraphicFramePr/>
          <p:nvPr>
            <p:extLst>
              <p:ext uri="{D42A27DB-BD31-4B8C-83A1-F6EECF244321}">
                <p14:modId xmlns:p14="http://schemas.microsoft.com/office/powerpoint/2010/main" val="4112077928"/>
              </p:ext>
            </p:extLst>
          </p:nvPr>
        </p:nvGraphicFramePr>
        <p:xfrm>
          <a:off x="430625" y="1219906"/>
          <a:ext cx="11330750" cy="3670725"/>
        </p:xfrm>
        <a:graphic>
          <a:graphicData uri="http://schemas.openxmlformats.org/drawingml/2006/table">
            <a:tbl>
              <a:tblPr firstRow="1" bandRow="1">
                <a:noFill/>
                <a:tableStyleId>{69BC57FE-0DDA-4850-9BD6-B11934F143F1}</a:tableStyleId>
              </a:tblPr>
              <a:tblGrid>
                <a:gridCol w="4368950">
                  <a:extLst>
                    <a:ext uri="{9D8B030D-6E8A-4147-A177-3AD203B41FA5}">
                      <a16:colId xmlns:a16="http://schemas.microsoft.com/office/drawing/2014/main" val="20000"/>
                    </a:ext>
                  </a:extLst>
                </a:gridCol>
                <a:gridCol w="2242250">
                  <a:extLst>
                    <a:ext uri="{9D8B030D-6E8A-4147-A177-3AD203B41FA5}">
                      <a16:colId xmlns:a16="http://schemas.microsoft.com/office/drawing/2014/main" val="20001"/>
                    </a:ext>
                  </a:extLst>
                </a:gridCol>
                <a:gridCol w="1212159">
                  <a:extLst>
                    <a:ext uri="{9D8B030D-6E8A-4147-A177-3AD203B41FA5}">
                      <a16:colId xmlns:a16="http://schemas.microsoft.com/office/drawing/2014/main" val="20002"/>
                    </a:ext>
                  </a:extLst>
                </a:gridCol>
                <a:gridCol w="1575766">
                  <a:extLst>
                    <a:ext uri="{9D8B030D-6E8A-4147-A177-3AD203B41FA5}">
                      <a16:colId xmlns:a16="http://schemas.microsoft.com/office/drawing/2014/main" val="20003"/>
                    </a:ext>
                  </a:extLst>
                </a:gridCol>
                <a:gridCol w="1931625">
                  <a:extLst>
                    <a:ext uri="{9D8B030D-6E8A-4147-A177-3AD203B41FA5}">
                      <a16:colId xmlns:a16="http://schemas.microsoft.com/office/drawing/2014/main" val="20004"/>
                    </a:ext>
                  </a:extLst>
                </a:gridCol>
              </a:tblGrid>
              <a:tr h="522525">
                <a:tc>
                  <a:txBody>
                    <a:bodyPr/>
                    <a:lstStyle/>
                    <a:p>
                      <a:pPr marL="0" marR="0" lvl="0" indent="0" algn="ctr" rtl="1">
                        <a:spcBef>
                          <a:spcPts val="0"/>
                        </a:spcBef>
                        <a:spcAft>
                          <a:spcPts val="0"/>
                        </a:spcAft>
                        <a:buNone/>
                      </a:pPr>
                      <a:r>
                        <a:rPr lang="iw-IL" sz="2400">
                          <a:solidFill>
                            <a:srgbClr val="FFFFFF"/>
                          </a:solidFill>
                        </a:rPr>
                        <a:t>משמעות </a:t>
                      </a:r>
                      <a:endParaRPr/>
                    </a:p>
                  </a:txBody>
                  <a:tcPr marL="91450" marR="91450" marT="45725" marB="45725" anchor="ctr">
                    <a:solidFill>
                      <a:srgbClr val="12B4BC"/>
                    </a:solidFill>
                  </a:tcPr>
                </a:tc>
                <a:tc>
                  <a:txBody>
                    <a:bodyPr/>
                    <a:lstStyle/>
                    <a:p>
                      <a:pPr marL="0" marR="0" lvl="0" indent="0" algn="ctr" rtl="1">
                        <a:lnSpc>
                          <a:spcPct val="100000"/>
                        </a:lnSpc>
                        <a:spcBef>
                          <a:spcPts val="0"/>
                        </a:spcBef>
                        <a:spcAft>
                          <a:spcPts val="0"/>
                        </a:spcAft>
                        <a:buClr>
                          <a:srgbClr val="FFFFFF"/>
                        </a:buClr>
                        <a:buSzPts val="2400"/>
                        <a:buFont typeface="Varela Round"/>
                        <a:buNone/>
                      </a:pPr>
                      <a:r>
                        <a:rPr lang="iw-IL" sz="2400">
                          <a:solidFill>
                            <a:srgbClr val="FFFFFF"/>
                          </a:solidFill>
                        </a:rPr>
                        <a:t>תחום הנורמה</a:t>
                      </a:r>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יחידות</a:t>
                      </a:r>
                      <a:endParaRPr sz="2400">
                        <a:solidFill>
                          <a:srgbClr val="FFFFFF"/>
                        </a:solidFill>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סימון</a:t>
                      </a:r>
                      <a:endParaRPr sz="2400">
                        <a:solidFill>
                          <a:srgbClr val="FFFFFF"/>
                        </a:solidFill>
                      </a:endParaRPr>
                    </a:p>
                  </a:txBody>
                  <a:tcPr marL="91450" marR="91450" marT="45725" marB="45725" anchor="ctr">
                    <a:solidFill>
                      <a:srgbClr val="12B4BC"/>
                    </a:solidFill>
                  </a:tcPr>
                </a:tc>
                <a:tc>
                  <a:txBody>
                    <a:bodyPr/>
                    <a:lstStyle/>
                    <a:p>
                      <a:pPr marL="0" marR="0" lvl="0" indent="0" algn="ctr" rtl="1">
                        <a:spcBef>
                          <a:spcPts val="0"/>
                        </a:spcBef>
                        <a:spcAft>
                          <a:spcPts val="0"/>
                        </a:spcAft>
                        <a:buNone/>
                      </a:pPr>
                      <a:r>
                        <a:rPr lang="iw-IL" sz="2400">
                          <a:solidFill>
                            <a:srgbClr val="FFFFFF"/>
                          </a:solidFill>
                        </a:rPr>
                        <a:t>הערך הנבדק</a:t>
                      </a:r>
                      <a:endParaRPr/>
                    </a:p>
                  </a:txBody>
                  <a:tcPr marL="91450" marR="91450" marT="45725" marB="45725" anchor="ctr">
                    <a:solidFill>
                      <a:srgbClr val="12B4BC"/>
                    </a:solidFill>
                  </a:tcPr>
                </a:tc>
                <a:extLst>
                  <a:ext uri="{0D108BD9-81ED-4DB2-BD59-A6C34878D82A}">
                    <a16:rowId xmlns:a16="http://schemas.microsoft.com/office/drawing/2014/main" val="10000"/>
                  </a:ext>
                </a:extLst>
              </a:tr>
              <a:tr h="522525">
                <a:tc>
                  <a:txBody>
                    <a:bodyPr/>
                    <a:lstStyle/>
                    <a:p>
                      <a:pPr marL="0" marR="0" lvl="0" indent="0" algn="ctr" rtl="1">
                        <a:lnSpc>
                          <a:spcPct val="100000"/>
                        </a:lnSpc>
                        <a:spcBef>
                          <a:spcPts val="0"/>
                        </a:spcBef>
                        <a:spcAft>
                          <a:spcPts val="0"/>
                        </a:spcAft>
                        <a:buNone/>
                      </a:pPr>
                      <a:r>
                        <a:rPr lang="iw-IL" sz="2000"/>
                        <a:t>כמות ממוצעת של המוגלובין בתאי הדם האדומים.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27-31</a:t>
                      </a:r>
                      <a:endParaRPr sz="2000"/>
                    </a:p>
                  </a:txBody>
                  <a:tcPr marL="91450" marR="91450" marT="45725" marB="45725" anchor="ctr"/>
                </a:tc>
                <a:tc>
                  <a:txBody>
                    <a:bodyPr/>
                    <a:lstStyle/>
                    <a:p>
                      <a:pPr marL="0" lvl="0" indent="0" algn="ctr" rtl="0">
                        <a:spcBef>
                          <a:spcPts val="0"/>
                        </a:spcBef>
                        <a:spcAft>
                          <a:spcPts val="0"/>
                        </a:spcAft>
                        <a:buNone/>
                      </a:pPr>
                      <a:r>
                        <a:rPr lang="iw-IL" sz="2000"/>
                        <a:t>pg/u</a:t>
                      </a:r>
                      <a:endParaRPr sz="2000"/>
                    </a:p>
                  </a:txBody>
                  <a:tcPr marL="91450" marR="91450" marT="45725" marB="45725" anchor="ctr"/>
                </a:tc>
                <a:tc>
                  <a:txBody>
                    <a:bodyPr/>
                    <a:lstStyle/>
                    <a:p>
                      <a:pPr marL="0" lvl="0" indent="0" algn="ctr" rtl="0">
                        <a:spcBef>
                          <a:spcPts val="0"/>
                        </a:spcBef>
                        <a:spcAft>
                          <a:spcPts val="0"/>
                        </a:spcAft>
                        <a:buNone/>
                      </a:pPr>
                      <a:r>
                        <a:rPr lang="iw-IL" sz="2000"/>
                        <a:t>MCH</a:t>
                      </a:r>
                      <a:endParaRPr sz="2000"/>
                    </a:p>
                  </a:txBody>
                  <a:tcPr marL="91450" marR="91450" marT="45725" marB="45725" anchor="ctr"/>
                </a:tc>
                <a:tc>
                  <a:txBody>
                    <a:bodyPr/>
                    <a:lstStyle/>
                    <a:p>
                      <a:pPr marL="0" lvl="0" indent="0" algn="ctr" rtl="1">
                        <a:spcBef>
                          <a:spcPts val="0"/>
                        </a:spcBef>
                        <a:spcAft>
                          <a:spcPts val="0"/>
                        </a:spcAft>
                        <a:buNone/>
                      </a:pPr>
                      <a:r>
                        <a:rPr lang="iw-IL" sz="2000"/>
                        <a:t>המוגלובין ממוצ</a:t>
                      </a:r>
                      <a:r>
                        <a:rPr lang="iw-IL" sz="1900"/>
                        <a:t>ע</a:t>
                      </a:r>
                      <a:endParaRPr sz="1900"/>
                    </a:p>
                  </a:txBody>
                  <a:tcPr marL="91450" marR="91450" marT="45725" marB="45725" anchor="ctr"/>
                </a:tc>
                <a:extLst>
                  <a:ext uri="{0D108BD9-81ED-4DB2-BD59-A6C34878D82A}">
                    <a16:rowId xmlns:a16="http://schemas.microsoft.com/office/drawing/2014/main" val="10001"/>
                  </a:ext>
                </a:extLst>
              </a:tr>
              <a:tr h="522525">
                <a:tc>
                  <a:txBody>
                    <a:bodyPr/>
                    <a:lstStyle/>
                    <a:p>
                      <a:pPr marL="0" marR="0" lvl="0" indent="0" algn="ctr" rtl="1">
                        <a:lnSpc>
                          <a:spcPct val="100000"/>
                        </a:lnSpc>
                        <a:spcBef>
                          <a:spcPts val="0"/>
                        </a:spcBef>
                        <a:spcAft>
                          <a:spcPts val="0"/>
                        </a:spcAft>
                        <a:buNone/>
                      </a:pPr>
                      <a:r>
                        <a:rPr lang="iw-IL" sz="2000"/>
                        <a:t>היחס בין כמות המטוקריט לבין מספר תאי הדם האדמים.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94-80</a:t>
                      </a:r>
                      <a:endParaRPr sz="2000"/>
                    </a:p>
                  </a:txBody>
                  <a:tcPr marL="91450" marR="91450" marT="45725" marB="45725" anchor="ctr"/>
                </a:tc>
                <a:tc>
                  <a:txBody>
                    <a:bodyPr/>
                    <a:lstStyle/>
                    <a:p>
                      <a:pPr marL="0" marR="0" lvl="0" indent="0" algn="ctr" rtl="0">
                        <a:spcBef>
                          <a:spcPts val="0"/>
                        </a:spcBef>
                        <a:spcAft>
                          <a:spcPts val="0"/>
                        </a:spcAft>
                        <a:buNone/>
                      </a:pPr>
                      <a:r>
                        <a:rPr lang="iw-IL" sz="2000"/>
                        <a:t>fL</a:t>
                      </a:r>
                      <a:endParaRPr sz="2000"/>
                    </a:p>
                  </a:txBody>
                  <a:tcPr marL="91450" marR="91450" marT="45725" marB="45725" anchor="ctr"/>
                </a:tc>
                <a:tc>
                  <a:txBody>
                    <a:bodyPr/>
                    <a:lstStyle/>
                    <a:p>
                      <a:pPr marL="0" marR="0" lvl="0" indent="0" algn="ctr" rtl="0">
                        <a:spcBef>
                          <a:spcPts val="0"/>
                        </a:spcBef>
                        <a:spcAft>
                          <a:spcPts val="0"/>
                        </a:spcAft>
                        <a:buNone/>
                      </a:pPr>
                      <a:r>
                        <a:rPr lang="iw-IL" sz="2000"/>
                        <a:t>MCV</a:t>
                      </a:r>
                      <a:endParaRPr sz="2000"/>
                    </a:p>
                  </a:txBody>
                  <a:tcPr marL="91450" marR="91450" marT="45725" marB="45725" anchor="ctr"/>
                </a:tc>
                <a:tc>
                  <a:txBody>
                    <a:bodyPr/>
                    <a:lstStyle/>
                    <a:p>
                      <a:pPr marL="0" marR="0" lvl="0" indent="0" algn="ctr" rtl="1">
                        <a:spcBef>
                          <a:spcPts val="0"/>
                        </a:spcBef>
                        <a:spcAft>
                          <a:spcPts val="0"/>
                        </a:spcAft>
                        <a:buNone/>
                      </a:pPr>
                      <a:r>
                        <a:rPr lang="iw-IL" sz="2000"/>
                        <a:t>נפח  ממוצע של תד"א</a:t>
                      </a:r>
                      <a:endParaRPr sz="2000"/>
                    </a:p>
                  </a:txBody>
                  <a:tcPr marL="91450" marR="91450" marT="45725" marB="45725" anchor="ctr"/>
                </a:tc>
                <a:extLst>
                  <a:ext uri="{0D108BD9-81ED-4DB2-BD59-A6C34878D82A}">
                    <a16:rowId xmlns:a16="http://schemas.microsoft.com/office/drawing/2014/main" val="10002"/>
                  </a:ext>
                </a:extLst>
              </a:tr>
              <a:tr h="522525">
                <a:tc>
                  <a:txBody>
                    <a:bodyPr/>
                    <a:lstStyle/>
                    <a:p>
                      <a:pPr marL="0" marR="0" lvl="0" indent="0" algn="ctr" rtl="1">
                        <a:lnSpc>
                          <a:spcPct val="100000"/>
                        </a:lnSpc>
                        <a:spcBef>
                          <a:spcPts val="0"/>
                        </a:spcBef>
                        <a:spcAft>
                          <a:spcPts val="0"/>
                        </a:spcAft>
                        <a:buNone/>
                      </a:pPr>
                      <a:r>
                        <a:rPr lang="iw-IL" sz="2000"/>
                        <a:t>בדיקת השונות של נפח תאי־הדם האדומים.</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14.5 - 9</a:t>
                      </a:r>
                      <a:endParaRPr sz="2000"/>
                    </a:p>
                  </a:txBody>
                  <a:tcPr marL="91450" marR="91450" marT="45725" marB="45725" anchor="ctr"/>
                </a:tc>
                <a:tc>
                  <a:txBody>
                    <a:bodyPr/>
                    <a:lstStyle/>
                    <a:p>
                      <a:pPr marL="0" marR="0" lvl="0" indent="0" algn="ctr" rtl="0">
                        <a:spcBef>
                          <a:spcPts val="0"/>
                        </a:spcBef>
                        <a:spcAft>
                          <a:spcPts val="0"/>
                        </a:spcAft>
                        <a:buNone/>
                      </a:pPr>
                      <a:r>
                        <a:rPr lang="iw-IL" sz="2000"/>
                        <a:t>%</a:t>
                      </a:r>
                      <a:endParaRPr sz="2000"/>
                    </a:p>
                  </a:txBody>
                  <a:tcPr marL="91450" marR="91450" marT="45725" marB="45725" anchor="ctr"/>
                </a:tc>
                <a:tc>
                  <a:txBody>
                    <a:bodyPr/>
                    <a:lstStyle/>
                    <a:p>
                      <a:pPr marL="0" marR="0" lvl="0" indent="0" algn="ctr" rtl="0">
                        <a:spcBef>
                          <a:spcPts val="0"/>
                        </a:spcBef>
                        <a:spcAft>
                          <a:spcPts val="0"/>
                        </a:spcAft>
                        <a:buNone/>
                      </a:pPr>
                      <a:r>
                        <a:rPr lang="iw-IL" sz="2000"/>
                        <a:t>RDW</a:t>
                      </a:r>
                      <a:endParaRPr sz="2000"/>
                    </a:p>
                  </a:txBody>
                  <a:tcPr marL="91450" marR="91450" marT="45725" marB="45725" anchor="ctr"/>
                </a:tc>
                <a:tc>
                  <a:txBody>
                    <a:bodyPr/>
                    <a:lstStyle/>
                    <a:p>
                      <a:pPr marL="0" marR="0" lvl="0" indent="0" algn="ctr" rtl="1">
                        <a:spcBef>
                          <a:spcPts val="0"/>
                        </a:spcBef>
                        <a:spcAft>
                          <a:spcPts val="0"/>
                        </a:spcAft>
                        <a:buNone/>
                      </a:pPr>
                      <a:r>
                        <a:rPr lang="iw-IL" sz="2000"/>
                        <a:t>התפלגות גודל תאי דם אדומים</a:t>
                      </a:r>
                      <a:endParaRPr/>
                    </a:p>
                  </a:txBody>
                  <a:tcPr marL="91450" marR="91450" marT="45725" marB="45725" anchor="ctr"/>
                </a:tc>
                <a:extLst>
                  <a:ext uri="{0D108BD9-81ED-4DB2-BD59-A6C34878D82A}">
                    <a16:rowId xmlns:a16="http://schemas.microsoft.com/office/drawing/2014/main" val="10003"/>
                  </a:ext>
                </a:extLst>
              </a:tr>
              <a:tr h="522525">
                <a:tc>
                  <a:txBody>
                    <a:bodyPr/>
                    <a:lstStyle/>
                    <a:p>
                      <a:pPr marL="0" marR="0" lvl="0" indent="0" algn="ctr" rtl="1">
                        <a:lnSpc>
                          <a:spcPct val="100000"/>
                        </a:lnSpc>
                        <a:spcBef>
                          <a:spcPts val="0"/>
                        </a:spcBef>
                        <a:spcAft>
                          <a:spcPts val="0"/>
                        </a:spcAft>
                        <a:buNone/>
                      </a:pPr>
                      <a:r>
                        <a:rPr lang="iw-IL" sz="2000"/>
                        <a:t>חלבון אוגר ברזל</a:t>
                      </a:r>
                      <a:endParaRPr sz="2000"/>
                    </a:p>
                  </a:txBody>
                  <a:tcPr marL="91450" marR="91450" marT="45725" marB="45725" anchor="ctr"/>
                </a:tc>
                <a:tc>
                  <a:txBody>
                    <a:bodyPr/>
                    <a:lstStyle/>
                    <a:p>
                      <a:pPr marL="0" marR="0" lvl="0" indent="0" algn="ctr" rtl="0">
                        <a:lnSpc>
                          <a:spcPct val="100000"/>
                        </a:lnSpc>
                        <a:spcBef>
                          <a:spcPts val="0"/>
                        </a:spcBef>
                        <a:spcAft>
                          <a:spcPts val="0"/>
                        </a:spcAft>
                        <a:buNone/>
                      </a:pPr>
                      <a:r>
                        <a:rPr lang="iw-IL" sz="2000"/>
                        <a:t>300- 12</a:t>
                      </a:r>
                      <a:endParaRPr sz="2000"/>
                    </a:p>
                  </a:txBody>
                  <a:tcPr marL="91450" marR="91450" marT="45725" marB="45725" anchor="ctr"/>
                </a:tc>
                <a:tc>
                  <a:txBody>
                    <a:bodyPr/>
                    <a:lstStyle/>
                    <a:p>
                      <a:pPr marL="0" marR="0" lvl="0" indent="0" algn="ctr" rtl="0">
                        <a:spcBef>
                          <a:spcPts val="0"/>
                        </a:spcBef>
                        <a:spcAft>
                          <a:spcPts val="0"/>
                        </a:spcAft>
                        <a:buNone/>
                      </a:pPr>
                      <a:r>
                        <a:rPr lang="iw-IL" sz="2000"/>
                        <a:t>ng/ml</a:t>
                      </a:r>
                      <a:endParaRPr sz="2000"/>
                    </a:p>
                  </a:txBody>
                  <a:tcPr marL="91450" marR="91450" marT="45725" marB="45725" anchor="ctr"/>
                </a:tc>
                <a:tc>
                  <a:txBody>
                    <a:bodyPr/>
                    <a:lstStyle/>
                    <a:p>
                      <a:pPr marL="0" marR="0" lvl="0" indent="0" algn="ctr" rtl="0">
                        <a:spcBef>
                          <a:spcPts val="0"/>
                        </a:spcBef>
                        <a:spcAft>
                          <a:spcPts val="0"/>
                        </a:spcAft>
                        <a:buNone/>
                      </a:pPr>
                      <a:r>
                        <a:rPr lang="iw-IL" sz="2000"/>
                        <a:t>Ferritin</a:t>
                      </a:r>
                      <a:endParaRPr sz="2000"/>
                    </a:p>
                  </a:txBody>
                  <a:tcPr marL="91450" marR="91450" marT="45725" marB="45725" anchor="ctr"/>
                </a:tc>
                <a:tc>
                  <a:txBody>
                    <a:bodyPr/>
                    <a:lstStyle/>
                    <a:p>
                      <a:pPr marL="0" marR="0" lvl="0" indent="0" algn="ctr" rtl="1">
                        <a:spcBef>
                          <a:spcPts val="0"/>
                        </a:spcBef>
                        <a:spcAft>
                          <a:spcPts val="0"/>
                        </a:spcAft>
                        <a:buNone/>
                      </a:pPr>
                      <a:r>
                        <a:rPr lang="iw-IL" sz="2000"/>
                        <a:t>פריטין</a:t>
                      </a:r>
                      <a:endParaRPr/>
                    </a:p>
                  </a:txBody>
                  <a:tcPr marL="91450" marR="91450" marT="45725" marB="45725" anchor="ctr"/>
                </a:tc>
                <a:extLst>
                  <a:ext uri="{0D108BD9-81ED-4DB2-BD59-A6C34878D82A}">
                    <a16:rowId xmlns:a16="http://schemas.microsoft.com/office/drawing/2014/main" val="10004"/>
                  </a:ext>
                </a:extLst>
              </a:tr>
              <a:tr h="522525">
                <a:tc>
                  <a:txBody>
                    <a:bodyPr/>
                    <a:lstStyle/>
                    <a:p>
                      <a:pPr marL="0" marR="0" lvl="0" indent="0" algn="ctr" rtl="1">
                        <a:lnSpc>
                          <a:spcPct val="100000"/>
                        </a:lnSpc>
                        <a:spcBef>
                          <a:spcPts val="0"/>
                        </a:spcBef>
                        <a:spcAft>
                          <a:spcPts val="0"/>
                        </a:spcAft>
                        <a:buNone/>
                      </a:pPr>
                      <a:r>
                        <a:rPr lang="he-IL" sz="2000" dirty="0"/>
                        <a:t>יכולת </a:t>
                      </a:r>
                      <a:r>
                        <a:rPr lang="he-IL" sz="2000" dirty="0" err="1"/>
                        <a:t>הטרנספרין</a:t>
                      </a:r>
                      <a:r>
                        <a:rPr lang="he-IL" sz="2000" baseline="0" dirty="0"/>
                        <a:t> לקשור </a:t>
                      </a:r>
                      <a:r>
                        <a:rPr lang="iw-IL" sz="2000" dirty="0"/>
                        <a:t>ברזל</a:t>
                      </a:r>
                      <a:endParaRPr sz="2000" dirty="0"/>
                    </a:p>
                  </a:txBody>
                  <a:tcPr marL="91450" marR="91450" marT="45725" marB="45725" anchor="ctr"/>
                </a:tc>
                <a:tc>
                  <a:txBody>
                    <a:bodyPr/>
                    <a:lstStyle/>
                    <a:p>
                      <a:pPr marL="0" marR="0" lvl="0" indent="0" algn="ctr" rtl="0">
                        <a:lnSpc>
                          <a:spcPct val="100000"/>
                        </a:lnSpc>
                        <a:spcBef>
                          <a:spcPts val="0"/>
                        </a:spcBef>
                        <a:spcAft>
                          <a:spcPts val="0"/>
                        </a:spcAft>
                        <a:buNone/>
                      </a:pPr>
                      <a:r>
                        <a:rPr lang="iw-IL" sz="2000"/>
                        <a:t>400 - 200</a:t>
                      </a:r>
                      <a:endParaRPr sz="2000"/>
                    </a:p>
                  </a:txBody>
                  <a:tcPr marL="91450" marR="91450" marT="45725" marB="45725" anchor="ctr"/>
                </a:tc>
                <a:tc>
                  <a:txBody>
                    <a:bodyPr/>
                    <a:lstStyle/>
                    <a:p>
                      <a:pPr marL="0" marR="0" lvl="0" indent="0" algn="ctr" rtl="0">
                        <a:spcBef>
                          <a:spcPts val="0"/>
                        </a:spcBef>
                        <a:spcAft>
                          <a:spcPts val="0"/>
                        </a:spcAft>
                        <a:buNone/>
                      </a:pPr>
                      <a:r>
                        <a:rPr lang="iw-IL" sz="2000"/>
                        <a:t>mg/dl</a:t>
                      </a:r>
                      <a:endParaRPr sz="2000"/>
                    </a:p>
                  </a:txBody>
                  <a:tcPr marL="91450" marR="91450" marT="45725" marB="45725" anchor="ctr"/>
                </a:tc>
                <a:tc>
                  <a:txBody>
                    <a:bodyPr/>
                    <a:lstStyle/>
                    <a:p>
                      <a:pPr marL="0" marR="0" lvl="0" indent="0" algn="ctr" rtl="0">
                        <a:spcBef>
                          <a:spcPts val="0"/>
                        </a:spcBef>
                        <a:spcAft>
                          <a:spcPts val="0"/>
                        </a:spcAft>
                        <a:buNone/>
                      </a:pPr>
                      <a:r>
                        <a:rPr lang="iw-IL" sz="2000"/>
                        <a:t>Transferrin</a:t>
                      </a:r>
                      <a:endParaRPr sz="2000"/>
                    </a:p>
                  </a:txBody>
                  <a:tcPr marL="91450" marR="91450" marT="45725" marB="45725" anchor="ctr"/>
                </a:tc>
                <a:tc>
                  <a:txBody>
                    <a:bodyPr/>
                    <a:lstStyle/>
                    <a:p>
                      <a:pPr marL="0" marR="0" lvl="0" indent="0" algn="ctr" rtl="1">
                        <a:spcBef>
                          <a:spcPts val="0"/>
                        </a:spcBef>
                        <a:spcAft>
                          <a:spcPts val="0"/>
                        </a:spcAft>
                        <a:buNone/>
                      </a:pPr>
                      <a:r>
                        <a:rPr lang="en-US" sz="2000" dirty="0"/>
                        <a:t>TIBC</a:t>
                      </a:r>
                    </a:p>
                  </a:txBody>
                  <a:tcPr marL="91450" marR="91450" marT="45725" marB="45725" anchor="ctr"/>
                </a:tc>
                <a:extLst>
                  <a:ext uri="{0D108BD9-81ED-4DB2-BD59-A6C34878D82A}">
                    <a16:rowId xmlns:a16="http://schemas.microsoft.com/office/drawing/2014/main" val="10005"/>
                  </a:ext>
                </a:extLst>
              </a:tr>
            </a:tbl>
          </a:graphicData>
        </a:graphic>
      </p:graphicFrame>
      <p:sp>
        <p:nvSpPr>
          <p:cNvPr id="529" name="Google Shape;529;p60"/>
          <p:cNvSpPr txBox="1">
            <a:spLocks noGrp="1"/>
          </p:cNvSpPr>
          <p:nvPr>
            <p:ph type="title"/>
          </p:nvPr>
        </p:nvSpPr>
        <p:spPr>
          <a:xfrm>
            <a:off x="898800" y="356500"/>
            <a:ext cx="10394400"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sz="3000" dirty="0">
                <a:solidFill>
                  <a:schemeClr val="dk1"/>
                </a:solidFill>
              </a:rPr>
              <a:t>בדיקת מעבדה - ספירת דם </a:t>
            </a:r>
            <a:r>
              <a:rPr lang="he-IL" sz="3000" dirty="0">
                <a:solidFill>
                  <a:schemeClr val="dk1"/>
                </a:solidFill>
              </a:rPr>
              <a:t>(</a:t>
            </a:r>
            <a:r>
              <a:rPr lang="iw-IL" sz="3000" dirty="0">
                <a:solidFill>
                  <a:schemeClr val="dk1"/>
                </a:solidFill>
              </a:rPr>
              <a:t>(Complete Blood Count CBC</a:t>
            </a:r>
            <a:endParaRPr sz="3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1"/>
          <p:cNvSpPr txBox="1">
            <a:spLocks noGrp="1"/>
          </p:cNvSpPr>
          <p:nvPr>
            <p:ph type="ctrTitle"/>
          </p:nvPr>
        </p:nvSpPr>
        <p:spPr>
          <a:xfrm>
            <a:off x="179847" y="534974"/>
            <a:ext cx="4453710" cy="3048900"/>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None/>
            </a:pPr>
            <a:r>
              <a:rPr lang="iw-IL" b="1" dirty="0"/>
              <a:t>Red Cell Distribution Width </a:t>
            </a:r>
            <a:r>
              <a:rPr lang="he-IL" b="1" dirty="0"/>
              <a:t> </a:t>
            </a:r>
            <a:r>
              <a:rPr lang="iw-IL" b="1" dirty="0"/>
              <a:t>- RDW</a:t>
            </a:r>
            <a:endParaRPr b="1" dirty="0"/>
          </a:p>
          <a:p>
            <a:pPr marL="0" lvl="0" indent="0" algn="r" rtl="1">
              <a:lnSpc>
                <a:spcPct val="150000"/>
              </a:lnSpc>
              <a:spcBef>
                <a:spcPts val="0"/>
              </a:spcBef>
              <a:spcAft>
                <a:spcPts val="0"/>
              </a:spcAft>
              <a:buNone/>
            </a:pPr>
            <a:r>
              <a:rPr lang="iw-IL" dirty="0"/>
              <a:t>מדד סטטיסטי לבחינת טווח השונות בגודל כדוריות הדם האדומות.</a:t>
            </a:r>
            <a:endParaRPr dirty="0"/>
          </a:p>
        </p:txBody>
      </p:sp>
      <p:sp>
        <p:nvSpPr>
          <p:cNvPr id="535" name="Google Shape;535;p61"/>
          <p:cNvSpPr txBox="1">
            <a:spLocks noGrp="1"/>
          </p:cNvSpPr>
          <p:nvPr>
            <p:ph type="title" idx="4294967295"/>
          </p:nvPr>
        </p:nvSpPr>
        <p:spPr>
          <a:xfrm>
            <a:off x="5143200" y="170049"/>
            <a:ext cx="65040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sz="2600"/>
              <a:t>בדיקת</a:t>
            </a:r>
            <a:r>
              <a:rPr lang="iw-IL" sz="2700"/>
              <a:t> </a:t>
            </a:r>
            <a:r>
              <a:rPr lang="iw-IL" sz="2700" b="1"/>
              <a:t>MCV</a:t>
            </a:r>
            <a:r>
              <a:rPr lang="iw-IL" sz="2700"/>
              <a:t> Mean corpuscular volume</a:t>
            </a:r>
            <a:endParaRPr sz="2700"/>
          </a:p>
        </p:txBody>
      </p:sp>
      <p:pic>
        <p:nvPicPr>
          <p:cNvPr id="536" name="Google Shape;536;p61"/>
          <p:cNvPicPr preferRelativeResize="0"/>
          <p:nvPr/>
        </p:nvPicPr>
        <p:blipFill>
          <a:blip r:embed="rId3">
            <a:alphaModFix/>
          </a:blip>
          <a:stretch>
            <a:fillRect/>
          </a:stretch>
        </p:blipFill>
        <p:spPr>
          <a:xfrm>
            <a:off x="4803438" y="890049"/>
            <a:ext cx="7183524" cy="53876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2"/>
          <p:cNvSpPr txBox="1">
            <a:spLocks noGrp="1"/>
          </p:cNvSpPr>
          <p:nvPr>
            <p:ph type="title" idx="4294967295"/>
          </p:nvPr>
        </p:nvSpPr>
        <p:spPr>
          <a:xfrm>
            <a:off x="7221802" y="300181"/>
            <a:ext cx="44448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sz="3200" b="1" dirty="0"/>
              <a:t>משטח דם - חוסר ברזל</a:t>
            </a:r>
            <a:endParaRPr sz="3300" b="1" dirty="0"/>
          </a:p>
        </p:txBody>
      </p:sp>
      <p:pic>
        <p:nvPicPr>
          <p:cNvPr id="542" name="Google Shape;542;p62"/>
          <p:cNvPicPr preferRelativeResize="0"/>
          <p:nvPr/>
        </p:nvPicPr>
        <p:blipFill>
          <a:blip r:embed="rId3">
            <a:alphaModFix/>
          </a:blip>
          <a:stretch>
            <a:fillRect/>
          </a:stretch>
        </p:blipFill>
        <p:spPr>
          <a:xfrm>
            <a:off x="6097600" y="1737931"/>
            <a:ext cx="2317875" cy="3174801"/>
          </a:xfrm>
          <a:prstGeom prst="rect">
            <a:avLst/>
          </a:prstGeom>
          <a:noFill/>
          <a:ln>
            <a:noFill/>
          </a:ln>
        </p:spPr>
      </p:pic>
      <p:pic>
        <p:nvPicPr>
          <p:cNvPr id="543" name="Google Shape;543;p62"/>
          <p:cNvPicPr preferRelativeResize="0"/>
          <p:nvPr/>
        </p:nvPicPr>
        <p:blipFill>
          <a:blip r:embed="rId4">
            <a:alphaModFix/>
          </a:blip>
          <a:stretch>
            <a:fillRect/>
          </a:stretch>
        </p:blipFill>
        <p:spPr>
          <a:xfrm>
            <a:off x="339076" y="1502331"/>
            <a:ext cx="4865650" cy="3646000"/>
          </a:xfrm>
          <a:prstGeom prst="rect">
            <a:avLst/>
          </a:prstGeom>
          <a:noFill/>
          <a:ln>
            <a:noFill/>
          </a:ln>
        </p:spPr>
      </p:pic>
      <p:sp>
        <p:nvSpPr>
          <p:cNvPr id="544" name="Google Shape;544;p62"/>
          <p:cNvSpPr txBox="1">
            <a:spLocks noGrp="1"/>
          </p:cNvSpPr>
          <p:nvPr>
            <p:ph type="title" idx="4294967295"/>
          </p:nvPr>
        </p:nvSpPr>
        <p:spPr>
          <a:xfrm>
            <a:off x="1003600" y="282981"/>
            <a:ext cx="3966600" cy="72000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rgbClr val="002060"/>
              </a:buClr>
              <a:buSzPts val="4400"/>
              <a:buFont typeface="Varela Round"/>
              <a:buNone/>
            </a:pPr>
            <a:r>
              <a:rPr lang="iw-IL" sz="3200" b="1"/>
              <a:t>ניקור מותני למח עצם</a:t>
            </a:r>
            <a:endParaRPr sz="3300" b="1"/>
          </a:p>
        </p:txBody>
      </p:sp>
      <p:grpSp>
        <p:nvGrpSpPr>
          <p:cNvPr id="545" name="Google Shape;545;p62"/>
          <p:cNvGrpSpPr/>
          <p:nvPr/>
        </p:nvGrpSpPr>
        <p:grpSpPr>
          <a:xfrm>
            <a:off x="8567925" y="2095481"/>
            <a:ext cx="3313449" cy="2485125"/>
            <a:chOff x="8567925" y="3095225"/>
            <a:chExt cx="3313449" cy="2485125"/>
          </a:xfrm>
        </p:grpSpPr>
        <p:pic>
          <p:nvPicPr>
            <p:cNvPr id="546" name="Google Shape;546;p62"/>
            <p:cNvPicPr preferRelativeResize="0"/>
            <p:nvPr/>
          </p:nvPicPr>
          <p:blipFill>
            <a:blip r:embed="rId5">
              <a:alphaModFix/>
            </a:blip>
            <a:stretch>
              <a:fillRect/>
            </a:stretch>
          </p:blipFill>
          <p:spPr>
            <a:xfrm>
              <a:off x="8567925" y="3095225"/>
              <a:ext cx="3313449" cy="2485125"/>
            </a:xfrm>
            <a:prstGeom prst="rect">
              <a:avLst/>
            </a:prstGeom>
            <a:noFill/>
            <a:ln>
              <a:noFill/>
            </a:ln>
          </p:spPr>
        </p:pic>
        <p:cxnSp>
          <p:nvCxnSpPr>
            <p:cNvPr id="547" name="Google Shape;547;p62"/>
            <p:cNvCxnSpPr/>
            <p:nvPr/>
          </p:nvCxnSpPr>
          <p:spPr>
            <a:xfrm rot="10800000">
              <a:off x="9985000" y="4505050"/>
              <a:ext cx="1003500" cy="0"/>
            </a:xfrm>
            <a:prstGeom prst="straightConnector1">
              <a:avLst/>
            </a:prstGeom>
            <a:noFill/>
            <a:ln w="28575" cap="flat" cmpd="sng">
              <a:solidFill>
                <a:srgbClr val="000000"/>
              </a:solidFill>
              <a:prstDash val="solid"/>
              <a:round/>
              <a:headEnd type="none" w="med" len="med"/>
              <a:tailEnd type="triangle" w="med" len="med"/>
            </a:ln>
          </p:spPr>
        </p:cxn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6" name="Rectangle 5">
            <a:extLst>
              <a:ext uri="{FF2B5EF4-FFF2-40B4-BE49-F238E27FC236}">
                <a16:creationId xmlns:a16="http://schemas.microsoft.com/office/drawing/2014/main" id="{87E92FCD-78E3-45EE-ACA7-F2787C6B70BF}"/>
              </a:ext>
            </a:extLst>
          </p:cNvPr>
          <p:cNvSpPr/>
          <p:nvPr/>
        </p:nvSpPr>
        <p:spPr>
          <a:xfrm>
            <a:off x="0" y="746479"/>
            <a:ext cx="12054348" cy="176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D79345-F5CF-4C8A-B30E-574F9BD455A8}"/>
              </a:ext>
            </a:extLst>
          </p:cNvPr>
          <p:cNvSpPr/>
          <p:nvPr/>
        </p:nvSpPr>
        <p:spPr>
          <a:xfrm>
            <a:off x="137652" y="5093110"/>
            <a:ext cx="12054348" cy="1764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Google Shape;552;p63"/>
          <p:cNvSpPr txBox="1">
            <a:spLocks noGrp="1"/>
          </p:cNvSpPr>
          <p:nvPr>
            <p:ph type="ctrTitle"/>
          </p:nvPr>
        </p:nvSpPr>
        <p:spPr>
          <a:xfrm>
            <a:off x="1733910" y="186258"/>
            <a:ext cx="10221000" cy="6375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53" name="Google Shape;553;p63"/>
          <p:cNvSpPr txBox="1">
            <a:spLocks noGrp="1"/>
          </p:cNvSpPr>
          <p:nvPr>
            <p:ph type="title" idx="4294967295"/>
          </p:nvPr>
        </p:nvSpPr>
        <p:spPr>
          <a:xfrm>
            <a:off x="3451950" y="75639"/>
            <a:ext cx="5288100" cy="720000"/>
          </a:xfrm>
          <a:prstGeom prst="rect">
            <a:avLst/>
          </a:prstGeom>
          <a:noFill/>
          <a:ln>
            <a:noFill/>
          </a:ln>
        </p:spPr>
        <p:txBody>
          <a:bodyPr spcFirstLastPara="1" wrap="square" lIns="91425" tIns="45700" rIns="91425" bIns="45700" anchor="ctr" anchorCtr="0">
            <a:noAutofit/>
          </a:bodyPr>
          <a:lstStyle/>
          <a:p>
            <a:pPr marL="0" marR="0" lvl="0" indent="0" rtl="1">
              <a:lnSpc>
                <a:spcPct val="100000"/>
              </a:lnSpc>
              <a:spcBef>
                <a:spcPts val="0"/>
              </a:spcBef>
              <a:spcAft>
                <a:spcPts val="0"/>
              </a:spcAft>
              <a:buClr>
                <a:srgbClr val="002060"/>
              </a:buClr>
              <a:buSzPts val="4400"/>
              <a:buFont typeface="Varela Round"/>
              <a:buNone/>
            </a:pPr>
            <a:r>
              <a:rPr lang="iw-IL" sz="3600" b="1" dirty="0"/>
              <a:t>אבחנה מבדלת</a:t>
            </a:r>
            <a:endParaRPr sz="36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639"/>
            <a:ext cx="12013119" cy="5848886"/>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1274884" y="181789"/>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סיפור מקרה</a:t>
            </a:r>
            <a:endParaRPr dirty="0"/>
          </a:p>
        </p:txBody>
      </p:sp>
      <p:sp>
        <p:nvSpPr>
          <p:cNvPr id="5" name="Rectangle 4"/>
          <p:cNvSpPr/>
          <p:nvPr/>
        </p:nvSpPr>
        <p:spPr>
          <a:xfrm>
            <a:off x="316599" y="901789"/>
            <a:ext cx="10848305" cy="4247317"/>
          </a:xfrm>
          <a:prstGeom prst="rect">
            <a:avLst/>
          </a:prstGeom>
        </p:spPr>
        <p:txBody>
          <a:bodyPr wrap="square">
            <a:spAutoFit/>
          </a:bodyPr>
          <a:lstStyle/>
          <a:p>
            <a:pPr algn="r" rtl="1">
              <a:spcAft>
                <a:spcPts val="600"/>
              </a:spcAft>
            </a:pPr>
            <a:r>
              <a:rPr lang="he-IL" sz="2000" dirty="0">
                <a:solidFill>
                  <a:schemeClr val="dk1"/>
                </a:solidFill>
                <a:latin typeface="Varela Round"/>
                <a:ea typeface="Varela Round"/>
                <a:cs typeface="Varela Round"/>
              </a:rPr>
              <a:t>דנה, צעירה בת 20 ,הגיעה לרופא לביקור שגרתי. </a:t>
            </a:r>
          </a:p>
          <a:p>
            <a:pPr algn="r" rtl="1">
              <a:spcAft>
                <a:spcPts val="600"/>
              </a:spcAft>
            </a:pPr>
            <a:r>
              <a:rPr lang="he-IL" sz="2000" dirty="0">
                <a:solidFill>
                  <a:schemeClr val="dk1"/>
                </a:solidFill>
                <a:latin typeface="Varela Round"/>
                <a:ea typeface="Varela Round"/>
                <a:cs typeface="Varela Round"/>
              </a:rPr>
              <a:t>היא התלוננה על חולשה רבה, קוצר נשימה במאמץ ועייפות. </a:t>
            </a:r>
          </a:p>
          <a:p>
            <a:pPr algn="r" rtl="1">
              <a:spcAft>
                <a:spcPts val="600"/>
              </a:spcAft>
            </a:pPr>
            <a:r>
              <a:rPr lang="he-IL" sz="2000" dirty="0">
                <a:solidFill>
                  <a:schemeClr val="dk1"/>
                </a:solidFill>
                <a:latin typeface="Varela Round"/>
                <a:ea typeface="Varela Round"/>
                <a:cs typeface="Varela Round"/>
              </a:rPr>
              <a:t>בנוסף ציינה דנה כי לעיתים היא נתקפת חשק עז לאכול את הסיד שבקירות ביתה. </a:t>
            </a:r>
          </a:p>
          <a:p>
            <a:pPr algn="r" rtl="1">
              <a:spcAft>
                <a:spcPts val="600"/>
              </a:spcAft>
            </a:pPr>
            <a:r>
              <a:rPr lang="he-IL" sz="2000" dirty="0">
                <a:solidFill>
                  <a:schemeClr val="dk1"/>
                </a:solidFill>
                <a:latin typeface="Varela Round"/>
                <a:ea typeface="Varela Round"/>
                <a:cs typeface="Varela Round"/>
              </a:rPr>
              <a:t>במהלך האנמנזה (תחקור רפואי) שעשה הרופא התבררו פרטים נוספים: </a:t>
            </a:r>
          </a:p>
          <a:p>
            <a:pPr marL="342900" indent="-342900" algn="r" rtl="1">
              <a:spcAft>
                <a:spcPts val="600"/>
              </a:spcAft>
              <a:buFont typeface="Arial" panose="020B0604020202020204" pitchFamily="34" charset="0"/>
              <a:buChar char="•"/>
            </a:pPr>
            <a:r>
              <a:rPr lang="he-IL" sz="2000" dirty="0">
                <a:solidFill>
                  <a:schemeClr val="dk1"/>
                </a:solidFill>
                <a:latin typeface="Varela Round"/>
                <a:ea typeface="Varela Round"/>
                <a:cs typeface="Varela Round"/>
              </a:rPr>
              <a:t>דנה צמחונית ואיננה אוכלת בשר כלל. </a:t>
            </a:r>
          </a:p>
          <a:p>
            <a:pPr marL="342900" indent="-342900" algn="r" rtl="1">
              <a:spcAft>
                <a:spcPts val="600"/>
              </a:spcAft>
              <a:buFont typeface="Arial" panose="020B0604020202020204" pitchFamily="34" charset="0"/>
              <a:buChar char="•"/>
            </a:pPr>
            <a:r>
              <a:rPr lang="he-IL" sz="2000" dirty="0">
                <a:solidFill>
                  <a:schemeClr val="dk1"/>
                </a:solidFill>
                <a:latin typeface="Varela Round"/>
                <a:ea typeface="Varela Round"/>
                <a:cs typeface="Varela Round"/>
              </a:rPr>
              <a:t>בנוסף, הדימום במהלך המחזור החודשי שלה ארוך וקשה יחסית. </a:t>
            </a:r>
          </a:p>
          <a:p>
            <a:pPr algn="r" rtl="1">
              <a:spcAft>
                <a:spcPts val="600"/>
              </a:spcAft>
            </a:pPr>
            <a:endParaRPr lang="he-IL" sz="2000" dirty="0">
              <a:solidFill>
                <a:schemeClr val="dk1"/>
              </a:solidFill>
              <a:latin typeface="Varela Round"/>
              <a:ea typeface="Varela Round"/>
              <a:cs typeface="Varela Round"/>
            </a:endParaRPr>
          </a:p>
          <a:p>
            <a:pPr algn="r" rtl="1">
              <a:spcAft>
                <a:spcPts val="600"/>
              </a:spcAft>
            </a:pPr>
            <a:r>
              <a:rPr lang="he-IL" sz="2000" dirty="0">
                <a:solidFill>
                  <a:schemeClr val="dk1"/>
                </a:solidFill>
                <a:latin typeface="Varela Round"/>
                <a:ea typeface="Varela Round"/>
                <a:cs typeface="Varela Round"/>
              </a:rPr>
              <a:t>הרופא שלח את דנה לבדיקת דם הכוללת:</a:t>
            </a:r>
          </a:p>
          <a:p>
            <a:pPr marL="457200" indent="-457200" algn="r" rtl="1">
              <a:spcAft>
                <a:spcPts val="600"/>
              </a:spcAft>
              <a:buAutoNum type="arabicPeriod"/>
            </a:pPr>
            <a:r>
              <a:rPr lang="he-IL" sz="2000" dirty="0">
                <a:solidFill>
                  <a:schemeClr val="dk1"/>
                </a:solidFill>
                <a:latin typeface="Varela Round"/>
                <a:ea typeface="Varela Round"/>
                <a:cs typeface="Varela Round"/>
              </a:rPr>
              <a:t>ספירת דם מלאה, </a:t>
            </a:r>
          </a:p>
          <a:p>
            <a:pPr marL="457200" indent="-457200" algn="r" rtl="1">
              <a:spcAft>
                <a:spcPts val="600"/>
              </a:spcAft>
              <a:buAutoNum type="arabicPeriod"/>
            </a:pPr>
            <a:r>
              <a:rPr lang="he-IL" sz="2000" dirty="0">
                <a:solidFill>
                  <a:schemeClr val="dk1"/>
                </a:solidFill>
                <a:latin typeface="Varela Round"/>
                <a:ea typeface="Varela Round"/>
                <a:cs typeface="Varela Round"/>
              </a:rPr>
              <a:t>רמות המוגלובין בדם, </a:t>
            </a:r>
          </a:p>
          <a:p>
            <a:pPr marL="457200" indent="-457200" algn="r" rtl="1">
              <a:spcAft>
                <a:spcPts val="600"/>
              </a:spcAft>
              <a:buAutoNum type="arabicPeriod"/>
            </a:pPr>
            <a:r>
              <a:rPr lang="he-IL" sz="2000" dirty="0">
                <a:solidFill>
                  <a:schemeClr val="dk1"/>
                </a:solidFill>
                <a:latin typeface="Varela Round"/>
                <a:ea typeface="Varela Round"/>
                <a:cs typeface="Varela Round"/>
              </a:rPr>
              <a:t>בדיקה לברזל חופשי, </a:t>
            </a:r>
            <a:r>
              <a:rPr lang="he-IL" sz="2000" dirty="0" err="1">
                <a:solidFill>
                  <a:schemeClr val="dk1"/>
                </a:solidFill>
                <a:latin typeface="Varela Round"/>
                <a:ea typeface="Varela Round"/>
                <a:cs typeface="Varela Round"/>
              </a:rPr>
              <a:t>לפריטין</a:t>
            </a:r>
            <a:r>
              <a:rPr lang="he-IL" sz="2000" dirty="0">
                <a:solidFill>
                  <a:schemeClr val="dk1"/>
                </a:solidFill>
                <a:latin typeface="Varela Round"/>
                <a:ea typeface="Varela Round"/>
                <a:cs typeface="Varela Round"/>
              </a:rPr>
              <a:t> </a:t>
            </a:r>
            <a:r>
              <a:rPr lang="he-IL" sz="2000" dirty="0" err="1">
                <a:solidFill>
                  <a:schemeClr val="dk1"/>
                </a:solidFill>
                <a:latin typeface="Varela Round"/>
                <a:ea typeface="Varela Round"/>
                <a:cs typeface="Varela Round"/>
              </a:rPr>
              <a:t>ולטרנספרין</a:t>
            </a:r>
            <a:r>
              <a:rPr lang="he-IL" sz="2000" dirty="0">
                <a:solidFill>
                  <a:schemeClr val="dk1"/>
                </a:solidFill>
                <a:latin typeface="Varela Round"/>
                <a:ea typeface="Varela Round"/>
                <a:cs typeface="Varela Round"/>
              </a:rPr>
              <a:t> (חלבון הנושא את הברזל בדם).</a:t>
            </a:r>
            <a:endParaRPr lang="en-US" sz="2000" dirty="0">
              <a:solidFill>
                <a:schemeClr val="dk1"/>
              </a:solidFill>
              <a:latin typeface="Varela Round"/>
              <a:ea typeface="Varela Round"/>
              <a:cs typeface="Varela Round"/>
            </a:endParaRPr>
          </a:p>
        </p:txBody>
      </p:sp>
    </p:spTree>
    <p:extLst>
      <p:ext uri="{BB962C8B-B14F-4D97-AF65-F5344CB8AC3E}">
        <p14:creationId xmlns:p14="http://schemas.microsoft.com/office/powerpoint/2010/main" val="3850208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2192417" y="242084"/>
            <a:ext cx="9642231"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192A72"/>
              </a:buClr>
              <a:buSzPts val="4400"/>
              <a:buFont typeface="Varela Round"/>
              <a:buNone/>
            </a:pPr>
            <a:r>
              <a:rPr lang="he-IL" dirty="0">
                <a:solidFill>
                  <a:srgbClr val="192A72"/>
                </a:solidFill>
              </a:rPr>
              <a:t>סיפור מקרה - המשך</a:t>
            </a:r>
            <a:endParaRPr dirty="0"/>
          </a:p>
        </p:txBody>
      </p:sp>
      <p:sp>
        <p:nvSpPr>
          <p:cNvPr id="122" name="Google Shape;122;p16"/>
          <p:cNvSpPr txBox="1">
            <a:spLocks noGrp="1"/>
          </p:cNvSpPr>
          <p:nvPr>
            <p:ph type="body" idx="2"/>
          </p:nvPr>
        </p:nvSpPr>
        <p:spPr>
          <a:xfrm>
            <a:off x="357352" y="962084"/>
            <a:ext cx="11619497" cy="4093392"/>
          </a:xfrm>
          <a:prstGeom prst="rect">
            <a:avLst/>
          </a:prstGeom>
          <a:noFill/>
          <a:ln>
            <a:noFill/>
          </a:ln>
        </p:spPr>
        <p:txBody>
          <a:bodyPr spcFirstLastPara="1" wrap="square" lIns="91425" tIns="45700" rIns="91425" bIns="45700" anchor="t" anchorCtr="0">
            <a:noAutofit/>
          </a:bodyPr>
          <a:lstStyle/>
          <a:p>
            <a:pPr marL="76200" lvl="0" indent="0">
              <a:lnSpc>
                <a:spcPct val="150000"/>
              </a:lnSpc>
              <a:buClr>
                <a:schemeClr val="dk1"/>
              </a:buClr>
              <a:buNone/>
            </a:pPr>
            <a:r>
              <a:rPr lang="he-IL" sz="2000" dirty="0">
                <a:solidFill>
                  <a:schemeClr val="dk1"/>
                </a:solidFill>
              </a:rPr>
              <a:t>בתוצאות בדיקת הדם התגלה:</a:t>
            </a:r>
          </a:p>
          <a:p>
            <a:pPr marL="76200" lvl="0" indent="0">
              <a:lnSpc>
                <a:spcPct val="150000"/>
              </a:lnSpc>
              <a:buClr>
                <a:schemeClr val="dk1"/>
              </a:buClr>
              <a:buNone/>
            </a:pPr>
            <a:r>
              <a:rPr lang="he-IL" sz="2000" dirty="0">
                <a:solidFill>
                  <a:schemeClr val="dk1"/>
                </a:solidFill>
              </a:rPr>
              <a:t> המוגלובין 10 .9 גרם </a:t>
            </a:r>
            <a:r>
              <a:rPr lang="he-IL" sz="2000" dirty="0" err="1">
                <a:solidFill>
                  <a:schemeClr val="dk1"/>
                </a:solidFill>
              </a:rPr>
              <a:t>לד"ל</a:t>
            </a:r>
            <a:r>
              <a:rPr lang="he-IL" sz="2000" dirty="0">
                <a:solidFill>
                  <a:schemeClr val="dk1"/>
                </a:solidFill>
              </a:rPr>
              <a:t> (מיליגרם לדציליטר, ערך נורמלי מינימלי לאישה הוא 12 גר' </a:t>
            </a:r>
            <a:r>
              <a:rPr lang="he-IL" sz="2000" dirty="0" err="1">
                <a:solidFill>
                  <a:schemeClr val="dk1"/>
                </a:solidFill>
              </a:rPr>
              <a:t>לד"ל</a:t>
            </a:r>
            <a:r>
              <a:rPr lang="he-IL" sz="2000" dirty="0">
                <a:solidFill>
                  <a:schemeClr val="dk1"/>
                </a:solidFill>
              </a:rPr>
              <a:t>) </a:t>
            </a:r>
            <a:r>
              <a:rPr lang="he-IL" sz="2000" dirty="0" err="1">
                <a:solidFill>
                  <a:schemeClr val="dk1"/>
                </a:solidFill>
              </a:rPr>
              <a:t>ופריטין</a:t>
            </a:r>
            <a:r>
              <a:rPr lang="he-IL" sz="2000" dirty="0">
                <a:solidFill>
                  <a:schemeClr val="dk1"/>
                </a:solidFill>
              </a:rPr>
              <a:t> נמוך. </a:t>
            </a:r>
          </a:p>
          <a:p>
            <a:pPr marL="76200" lvl="0" indent="0">
              <a:lnSpc>
                <a:spcPct val="150000"/>
              </a:lnSpc>
              <a:buClr>
                <a:schemeClr val="dk1"/>
              </a:buClr>
              <a:buNone/>
            </a:pPr>
            <a:r>
              <a:rPr lang="he-IL" sz="2800" b="1" dirty="0">
                <a:solidFill>
                  <a:schemeClr val="dk1"/>
                </a:solidFill>
              </a:rPr>
              <a:t>טיפול</a:t>
            </a:r>
            <a:r>
              <a:rPr lang="he-IL" sz="2800" dirty="0">
                <a:solidFill>
                  <a:schemeClr val="dk1"/>
                </a:solidFill>
              </a:rPr>
              <a:t>:</a:t>
            </a:r>
          </a:p>
          <a:p>
            <a:pPr marL="76200" lvl="0" indent="0">
              <a:lnSpc>
                <a:spcPct val="150000"/>
              </a:lnSpc>
              <a:buClr>
                <a:schemeClr val="dk1"/>
              </a:buClr>
              <a:buNone/>
            </a:pPr>
            <a:r>
              <a:rPr lang="he-IL" sz="2000" dirty="0">
                <a:solidFill>
                  <a:schemeClr val="dk1"/>
                </a:solidFill>
              </a:rPr>
              <a:t>הרופא החליט להתחיל טיפול בכדורי ברזל, וכן שלח את דנה לבירור אצל רופאת נשים, אך זו לא מצאה כל ממצא. </a:t>
            </a:r>
          </a:p>
          <a:p>
            <a:pPr marL="76200" lvl="0" indent="0">
              <a:lnSpc>
                <a:spcPct val="150000"/>
              </a:lnSpc>
              <a:buClr>
                <a:schemeClr val="dk1"/>
              </a:buClr>
              <a:buNone/>
            </a:pPr>
            <a:r>
              <a:rPr lang="he-IL" sz="2000" dirty="0">
                <a:solidFill>
                  <a:schemeClr val="dk1"/>
                </a:solidFill>
              </a:rPr>
              <a:t>לאחר שלושה חודשים חזרה דנה אל הרופא ודיווחה על שיפור ניכר בהרגשתה הכללית ובעייפות שחשה. גם בדיקות הדם הצביעו על שיפור של ממש. </a:t>
            </a:r>
          </a:p>
        </p:txBody>
      </p:sp>
    </p:spTree>
    <p:extLst>
      <p:ext uri="{BB962C8B-B14F-4D97-AF65-F5344CB8AC3E}">
        <p14:creationId xmlns:p14="http://schemas.microsoft.com/office/powerpoint/2010/main" val="976579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8"/>
          <p:cNvSpPr txBox="1">
            <a:spLocks noGrp="1"/>
          </p:cNvSpPr>
          <p:nvPr>
            <p:ph type="title"/>
          </p:nvPr>
        </p:nvSpPr>
        <p:spPr>
          <a:xfrm>
            <a:off x="3178100" y="329375"/>
            <a:ext cx="6834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he-IL" dirty="0"/>
              <a:t>שאלות</a:t>
            </a:r>
            <a:endParaRPr dirty="0"/>
          </a:p>
        </p:txBody>
      </p:sp>
      <p:sp>
        <p:nvSpPr>
          <p:cNvPr id="2" name="Rectangle 1"/>
          <p:cNvSpPr/>
          <p:nvPr/>
        </p:nvSpPr>
        <p:spPr>
          <a:xfrm>
            <a:off x="688804" y="1156383"/>
            <a:ext cx="10955867" cy="4093428"/>
          </a:xfrm>
          <a:prstGeom prst="rect">
            <a:avLst/>
          </a:prstGeom>
        </p:spPr>
        <p:txBody>
          <a:bodyPr wrap="square">
            <a:spAutoFit/>
          </a:bodyPr>
          <a:lstStyle/>
          <a:p>
            <a:pPr marL="457200" indent="-457200" algn="r" rtl="1">
              <a:spcAft>
                <a:spcPts val="600"/>
              </a:spcAft>
              <a:buFont typeface="+mj-lt"/>
              <a:buAutoNum type="arabicPeriod"/>
            </a:pPr>
            <a:r>
              <a:rPr lang="he-IL" sz="2200" dirty="0">
                <a:solidFill>
                  <a:schemeClr val="dk1"/>
                </a:solidFill>
                <a:latin typeface="Varela Round"/>
                <a:ea typeface="Varela Round"/>
                <a:cs typeface="Varela Round"/>
              </a:rPr>
              <a:t>רשום ביטויים קליניים (תסמינים, סימפטומים, תלונות המטופל - סימנים סובייקטיביים. סימני המחלה – סימנים</a:t>
            </a:r>
            <a:r>
              <a:rPr lang="he-IL" sz="2200" dirty="0">
                <a:solidFill>
                  <a:schemeClr val="dk1"/>
                </a:solidFill>
                <a:latin typeface="Varela Round"/>
                <a:ea typeface="Varela Round"/>
                <a:cs typeface="Varela Round"/>
                <a:sym typeface="Varela Round"/>
              </a:rPr>
              <a:t> אובייקטיביים).</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השאלות העולות מקריאת סיפור המקרה:</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מהי ספירת דם מלאה?</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מהו תפקיד ההמוגלובין?</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 חשיבות הברזל, מהו ברזל חופשי ומהו </a:t>
            </a:r>
            <a:r>
              <a:rPr lang="he-IL" sz="2200" dirty="0" err="1">
                <a:solidFill>
                  <a:schemeClr val="dk1"/>
                </a:solidFill>
                <a:latin typeface="Varela Round"/>
                <a:ea typeface="Varela Round"/>
                <a:cs typeface="Varela Round"/>
                <a:sym typeface="Varela Round"/>
              </a:rPr>
              <a:t>פריטין</a:t>
            </a:r>
            <a:r>
              <a:rPr lang="he-IL" sz="2200" dirty="0">
                <a:solidFill>
                  <a:schemeClr val="dk1"/>
                </a:solidFill>
                <a:latin typeface="Varela Round"/>
                <a:ea typeface="Varela Round"/>
                <a:cs typeface="Varela Round"/>
                <a:sym typeface="Varela Round"/>
              </a:rPr>
              <a:t>?</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 פירוש היחס שבין ההמוגלובין </a:t>
            </a:r>
            <a:r>
              <a:rPr lang="he-IL" sz="2200" dirty="0" err="1">
                <a:solidFill>
                  <a:schemeClr val="dk1"/>
                </a:solidFill>
                <a:latin typeface="Varela Round"/>
                <a:ea typeface="Varela Round"/>
                <a:cs typeface="Varela Round"/>
                <a:sym typeface="Varela Round"/>
              </a:rPr>
              <a:t>לפריטין</a:t>
            </a:r>
            <a:r>
              <a:rPr lang="he-IL" sz="2200" dirty="0">
                <a:solidFill>
                  <a:schemeClr val="dk1"/>
                </a:solidFill>
                <a:latin typeface="Varela Round"/>
                <a:ea typeface="Varela Round"/>
                <a:cs typeface="Varela Round"/>
                <a:sym typeface="Varela Round"/>
              </a:rPr>
              <a:t>?</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 הקשר בין צמחונות, דימום ארוך בזמן המחזור החודשי ותלונותיה של דנה?</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מה הקשר בין צריכת סידן לאנמיה?</a:t>
            </a:r>
          </a:p>
          <a:p>
            <a:pPr marL="457200" indent="-457200" algn="r" rtl="1">
              <a:spcAft>
                <a:spcPts val="600"/>
              </a:spcAft>
              <a:buFont typeface="+mj-lt"/>
              <a:buAutoNum type="arabicPeriod"/>
            </a:pPr>
            <a:r>
              <a:rPr lang="he-IL" sz="2200" dirty="0">
                <a:solidFill>
                  <a:schemeClr val="dk1"/>
                </a:solidFill>
                <a:latin typeface="Varela Round"/>
                <a:ea typeface="Varela Round"/>
                <a:cs typeface="Varela Round"/>
                <a:sym typeface="Varela Round"/>
              </a:rPr>
              <a:t>מדוע דלקת עלולה לגרום לאנמיה? (מה הקשר למחלות כרוניות?)</a:t>
            </a:r>
            <a:endParaRPr lang="en-US" sz="2200" dirty="0">
              <a:solidFill>
                <a:schemeClr val="dk1"/>
              </a:solidFill>
              <a:latin typeface="Varela Round"/>
              <a:ea typeface="Varela Round"/>
              <a:cs typeface="Varela Round"/>
              <a:sym typeface="Varela Round"/>
            </a:endParaRPr>
          </a:p>
        </p:txBody>
      </p:sp>
    </p:spTree>
    <p:extLst>
      <p:ext uri="{BB962C8B-B14F-4D97-AF65-F5344CB8AC3E}">
        <p14:creationId xmlns:p14="http://schemas.microsoft.com/office/powerpoint/2010/main" val="1142603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5"/>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567" name="Google Shape;567;p65"/>
          <p:cNvSpPr txBox="1">
            <a:spLocks noGrp="1"/>
          </p:cNvSpPr>
          <p:nvPr>
            <p:ph type="title"/>
          </p:nvPr>
        </p:nvSpPr>
        <p:spPr>
          <a:xfrm>
            <a:off x="4011930" y="427850"/>
            <a:ext cx="7829549" cy="720000"/>
          </a:xfrm>
          <a:prstGeom prst="rect">
            <a:avLst/>
          </a:prstGeom>
          <a:noFill/>
          <a:ln>
            <a:noFill/>
          </a:ln>
        </p:spPr>
        <p:txBody>
          <a:bodyPr spcFirstLastPara="1" wrap="square" lIns="91425" tIns="45700" rIns="91425" bIns="45700" anchor="ctr" anchorCtr="0">
            <a:noAutofit/>
          </a:bodyPr>
          <a:lstStyle/>
          <a:p>
            <a:pPr marL="0" lvl="0" indent="0" algn="r" rtl="1">
              <a:spcBef>
                <a:spcPts val="0"/>
              </a:spcBef>
              <a:spcAft>
                <a:spcPts val="0"/>
              </a:spcAft>
              <a:buClr>
                <a:schemeClr val="dk1"/>
              </a:buClr>
              <a:buSzPts val="4400"/>
              <a:buFont typeface="Varela Round"/>
              <a:buNone/>
            </a:pPr>
            <a:r>
              <a:rPr lang="iw-IL" sz="3200" dirty="0">
                <a:solidFill>
                  <a:schemeClr val="dk1"/>
                </a:solidFill>
              </a:rPr>
              <a:t>מה משמעות תוצאות</a:t>
            </a:r>
            <a:r>
              <a:rPr lang="he-IL" sz="3200" dirty="0">
                <a:solidFill>
                  <a:schemeClr val="dk1"/>
                </a:solidFill>
              </a:rPr>
              <a:t> </a:t>
            </a:r>
            <a:r>
              <a:rPr lang="iw-IL" sz="3200" dirty="0">
                <a:solidFill>
                  <a:schemeClr val="dk1"/>
                </a:solidFill>
              </a:rPr>
              <a:t>בדיקת ההמטוקריט?</a:t>
            </a:r>
            <a:endParaRPr sz="3200" dirty="0"/>
          </a:p>
        </p:txBody>
      </p:sp>
      <p:grpSp>
        <p:nvGrpSpPr>
          <p:cNvPr id="568" name="Google Shape;568;p65"/>
          <p:cNvGrpSpPr/>
          <p:nvPr/>
        </p:nvGrpSpPr>
        <p:grpSpPr>
          <a:xfrm>
            <a:off x="6669024" y="1892150"/>
            <a:ext cx="4366002" cy="2981194"/>
            <a:chOff x="6608064" y="1990519"/>
            <a:chExt cx="4366002" cy="2981194"/>
          </a:xfrm>
        </p:grpSpPr>
        <p:pic>
          <p:nvPicPr>
            <p:cNvPr id="569" name="Google Shape;569;p65"/>
            <p:cNvPicPr preferRelativeResize="0"/>
            <p:nvPr/>
          </p:nvPicPr>
          <p:blipFill>
            <a:blip r:embed="rId3">
              <a:alphaModFix/>
            </a:blip>
            <a:stretch>
              <a:fillRect/>
            </a:stretch>
          </p:blipFill>
          <p:spPr>
            <a:xfrm>
              <a:off x="8649641" y="1990519"/>
              <a:ext cx="2324425" cy="2559000"/>
            </a:xfrm>
            <a:prstGeom prst="rect">
              <a:avLst/>
            </a:prstGeom>
            <a:noFill/>
            <a:ln>
              <a:noFill/>
            </a:ln>
          </p:spPr>
        </p:pic>
        <p:sp>
          <p:nvSpPr>
            <p:cNvPr id="570" name="Google Shape;570;p65"/>
            <p:cNvSpPr txBox="1"/>
            <p:nvPr/>
          </p:nvSpPr>
          <p:spPr>
            <a:xfrm>
              <a:off x="6608064" y="4493813"/>
              <a:ext cx="4366002" cy="477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he-IL" sz="2800" b="1" dirty="0">
                  <a:latin typeface="Varela Round"/>
                  <a:ea typeface="Varela Round"/>
                  <a:cs typeface="Varela Round"/>
                  <a:sym typeface="Varela Round"/>
                </a:rPr>
                <a:t>א        ב        ג </a:t>
              </a:r>
              <a:endParaRPr sz="2800" b="1" dirty="0">
                <a:latin typeface="Varela Round"/>
                <a:ea typeface="Varela Round"/>
                <a:cs typeface="Varela Round"/>
                <a:sym typeface="Varela Round"/>
              </a:endParaRPr>
            </a:p>
          </p:txBody>
        </p:sp>
      </p:grpSp>
      <p:sp>
        <p:nvSpPr>
          <p:cNvPr id="571" name="Google Shape;571;p65"/>
          <p:cNvSpPr txBox="1"/>
          <p:nvPr/>
        </p:nvSpPr>
        <p:spPr>
          <a:xfrm>
            <a:off x="370132" y="2083025"/>
            <a:ext cx="7530283" cy="2177250"/>
          </a:xfrm>
          <a:prstGeom prst="rect">
            <a:avLst/>
          </a:prstGeom>
          <a:noFill/>
          <a:ln>
            <a:noFill/>
          </a:ln>
        </p:spPr>
        <p:txBody>
          <a:bodyPr spcFirstLastPara="1" wrap="square" lIns="91425" tIns="91425" rIns="91425" bIns="91425" anchor="t" anchorCtr="0">
            <a:noAutofit/>
          </a:bodyPr>
          <a:lstStyle/>
          <a:p>
            <a:pPr marL="457200" lvl="0" indent="-387350" algn="r" rtl="1">
              <a:lnSpc>
                <a:spcPct val="150000"/>
              </a:lnSpc>
              <a:spcBef>
                <a:spcPts val="0"/>
              </a:spcBef>
              <a:spcAft>
                <a:spcPts val="0"/>
              </a:spcAft>
              <a:buClr>
                <a:srgbClr val="CC0000"/>
              </a:buClr>
              <a:buSzPts val="2500"/>
              <a:buAutoNum type="arabicPeriod"/>
            </a:pPr>
            <a:r>
              <a:rPr lang="iw-IL" sz="2500" b="1" dirty="0">
                <a:solidFill>
                  <a:srgbClr val="CC0000"/>
                </a:solidFill>
                <a:latin typeface="Varela Round" panose="00000500000000000000" pitchFamily="2" charset="-79"/>
                <a:cs typeface="Varela Round" panose="00000500000000000000" pitchFamily="2" charset="-79"/>
              </a:rPr>
              <a:t>לאיזה מבין הנבדקים יש הרכב דם תקין? הסבירו</a:t>
            </a:r>
            <a:endParaRPr sz="2500" b="1" dirty="0">
              <a:solidFill>
                <a:srgbClr val="CC0000"/>
              </a:solidFill>
              <a:latin typeface="Varela Round" panose="00000500000000000000" pitchFamily="2" charset="-79"/>
              <a:cs typeface="Varela Round" panose="00000500000000000000" pitchFamily="2" charset="-79"/>
            </a:endParaRPr>
          </a:p>
          <a:p>
            <a:pPr marL="457200" lvl="0" indent="-387350" algn="r" rtl="1">
              <a:lnSpc>
                <a:spcPct val="150000"/>
              </a:lnSpc>
              <a:spcBef>
                <a:spcPts val="0"/>
              </a:spcBef>
              <a:spcAft>
                <a:spcPts val="0"/>
              </a:spcAft>
              <a:buClr>
                <a:srgbClr val="CC0000"/>
              </a:buClr>
              <a:buSzPts val="2500"/>
              <a:buAutoNum type="arabicPeriod"/>
            </a:pPr>
            <a:r>
              <a:rPr lang="iw-IL" sz="2500" b="1" dirty="0">
                <a:solidFill>
                  <a:srgbClr val="CC0000"/>
                </a:solidFill>
                <a:latin typeface="Varela Round" panose="00000500000000000000" pitchFamily="2" charset="-79"/>
                <a:cs typeface="Varela Round" panose="00000500000000000000" pitchFamily="2" charset="-79"/>
              </a:rPr>
              <a:t>מאיזו תופעה סובלים שאר הנבדקים? </a:t>
            </a:r>
            <a:endParaRPr sz="2500" b="1" dirty="0">
              <a:solidFill>
                <a:srgbClr val="CC0000"/>
              </a:solidFill>
              <a:latin typeface="Varela Round" panose="00000500000000000000" pitchFamily="2" charset="-79"/>
              <a:cs typeface="Varela Round" panose="00000500000000000000" pitchFamily="2" charset="-79"/>
            </a:endParaRPr>
          </a:p>
          <a:p>
            <a:pPr marL="457200" lvl="0" indent="-387350" algn="r" rtl="1">
              <a:lnSpc>
                <a:spcPct val="150000"/>
              </a:lnSpc>
              <a:spcBef>
                <a:spcPts val="0"/>
              </a:spcBef>
              <a:spcAft>
                <a:spcPts val="0"/>
              </a:spcAft>
              <a:buClr>
                <a:srgbClr val="CC0000"/>
              </a:buClr>
              <a:buSzPts val="2500"/>
              <a:buAutoNum type="arabicPeriod"/>
            </a:pPr>
            <a:r>
              <a:rPr lang="iw-IL" sz="2500" b="1" dirty="0">
                <a:solidFill>
                  <a:srgbClr val="CC0000"/>
                </a:solidFill>
                <a:latin typeface="Varela Round" panose="00000500000000000000" pitchFamily="2" charset="-79"/>
                <a:cs typeface="Varela Round" panose="00000500000000000000" pitchFamily="2" charset="-79"/>
              </a:rPr>
              <a:t>ציינו גורמים שונים שיכולים לגרום לתופעות.</a:t>
            </a:r>
            <a:endParaRPr sz="2500" b="1" dirty="0">
              <a:solidFill>
                <a:srgbClr val="CC0000"/>
              </a:solidFill>
              <a:latin typeface="Varela Round" panose="00000500000000000000" pitchFamily="2" charset="-79"/>
              <a:cs typeface="Varela Round" panose="00000500000000000000" pitchFamily="2" charset="-79"/>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70"/>
          <p:cNvPicPr preferRelativeResize="0"/>
          <p:nvPr/>
        </p:nvPicPr>
        <p:blipFill rotWithShape="1">
          <a:blip r:embed="rId3">
            <a:alphaModFix/>
          </a:blip>
          <a:srcRect l="39172" r="34233" b="66411"/>
          <a:stretch/>
        </p:blipFill>
        <p:spPr>
          <a:xfrm>
            <a:off x="4775994" y="0"/>
            <a:ext cx="3241964" cy="1838476"/>
          </a:xfrm>
          <a:prstGeom prst="rect">
            <a:avLst/>
          </a:prstGeom>
          <a:noFill/>
          <a:ln>
            <a:noFill/>
          </a:ln>
        </p:spPr>
      </p:pic>
      <p:sp>
        <p:nvSpPr>
          <p:cNvPr id="606" name="Google Shape;606;p70"/>
          <p:cNvSpPr txBox="1"/>
          <p:nvPr/>
        </p:nvSpPr>
        <p:spPr>
          <a:xfrm>
            <a:off x="1385454" y="3016112"/>
            <a:ext cx="10436297" cy="1815882"/>
          </a:xfrm>
          <a:prstGeom prst="rect">
            <a:avLst/>
          </a:prstGeom>
          <a:noFill/>
          <a:ln>
            <a:noFill/>
          </a:ln>
        </p:spPr>
        <p:txBody>
          <a:bodyPr spcFirstLastPara="1" wrap="square" lIns="91425" tIns="45700" rIns="91425" bIns="45700" anchor="t" anchorCtr="0">
            <a:noAutofit/>
          </a:bodyPr>
          <a:lstStyle/>
          <a:p>
            <a:pPr marL="895350" marR="0" lvl="0" indent="0" algn="just" rtl="1">
              <a:spcBef>
                <a:spcPts val="0"/>
              </a:spcBef>
              <a:spcAft>
                <a:spcPts val="0"/>
              </a:spcAft>
              <a:buNone/>
            </a:pPr>
            <a:r>
              <a:rPr lang="iw-IL" sz="2800" b="0" i="0" u="none" strike="noStrike" cap="none">
                <a:solidFill>
                  <a:srgbClr val="192A72"/>
                </a:solidFill>
                <a:latin typeface="Varela Round"/>
                <a:ea typeface="Varela Round"/>
                <a:cs typeface="Varela Round"/>
                <a:sym typeface="Varela Round"/>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rights@education.gov.il</a:t>
            </a:r>
            <a:endParaRPr sz="2800" b="0" i="0" u="none" strike="noStrike" cap="none">
              <a:solidFill>
                <a:srgbClr val="192A72"/>
              </a:solidFill>
              <a:latin typeface="Varela Round"/>
              <a:ea typeface="Varela Round"/>
              <a:cs typeface="Varela Round"/>
              <a:sym typeface="Varela Round"/>
            </a:endParaRPr>
          </a:p>
        </p:txBody>
      </p:sp>
      <p:sp>
        <p:nvSpPr>
          <p:cNvPr id="607" name="Google Shape;607;p70"/>
          <p:cNvSpPr/>
          <p:nvPr/>
        </p:nvSpPr>
        <p:spPr>
          <a:xfrm>
            <a:off x="795" y="1838476"/>
            <a:ext cx="12190413" cy="763286"/>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None/>
            </a:pPr>
            <a:r>
              <a:rPr lang="iw-IL" sz="3200" b="1" i="0" u="none" strike="noStrike" cap="none">
                <a:solidFill>
                  <a:srgbClr val="192A72"/>
                </a:solidFill>
                <a:latin typeface="Varela Round"/>
                <a:ea typeface="Varela Round"/>
                <a:cs typeface="Varela Round"/>
                <a:sym typeface="Varela Round"/>
              </a:rPr>
              <a:t>שימוש ביצירות מוגנות בזכויות יוצרים ואיתור בעלי זכויות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2" y="212675"/>
            <a:ext cx="12191999" cy="720094"/>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  </a:t>
            </a:r>
            <a:endParaRPr/>
          </a:p>
        </p:txBody>
      </p:sp>
      <p:sp>
        <p:nvSpPr>
          <p:cNvPr id="134" name="Google Shape;134;p18"/>
          <p:cNvSpPr txBox="1">
            <a:spLocks noGrp="1"/>
          </p:cNvSpPr>
          <p:nvPr>
            <p:ph type="body" idx="2"/>
          </p:nvPr>
        </p:nvSpPr>
        <p:spPr>
          <a:xfrm>
            <a:off x="430100" y="1362900"/>
            <a:ext cx="11589000" cy="7200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1600"/>
              </a:spcAft>
              <a:buNone/>
            </a:pPr>
            <a:r>
              <a:rPr lang="iw-IL" dirty="0">
                <a:solidFill>
                  <a:schemeClr val="dk1"/>
                </a:solidFill>
              </a:rPr>
              <a:t>תורת הדם - </a:t>
            </a:r>
            <a:r>
              <a:rPr lang="he-IL" dirty="0">
                <a:solidFill>
                  <a:schemeClr val="dk1"/>
                </a:solidFill>
              </a:rPr>
              <a:t> </a:t>
            </a:r>
            <a:r>
              <a:rPr lang="iw-IL" dirty="0">
                <a:solidFill>
                  <a:schemeClr val="dk1"/>
                </a:solidFill>
              </a:rPr>
              <a:t>עוסקת בתהליכי ייצור תאי מערכת הדם</a:t>
            </a:r>
            <a:r>
              <a:rPr lang="he-IL" dirty="0">
                <a:solidFill>
                  <a:schemeClr val="dk1"/>
                </a:solidFill>
              </a:rPr>
              <a:t>,</a:t>
            </a:r>
            <a:r>
              <a:rPr lang="iw-IL" dirty="0">
                <a:solidFill>
                  <a:schemeClr val="dk1"/>
                </a:solidFill>
              </a:rPr>
              <a:t> תפקודם ומחלות הקשורות בהם.</a:t>
            </a:r>
            <a:endParaRPr dirty="0"/>
          </a:p>
        </p:txBody>
      </p:sp>
      <p:sp>
        <p:nvSpPr>
          <p:cNvPr id="135" name="Google Shape;135;p18"/>
          <p:cNvSpPr txBox="1">
            <a:spLocks noGrp="1"/>
          </p:cNvSpPr>
          <p:nvPr>
            <p:ph type="title"/>
          </p:nvPr>
        </p:nvSpPr>
        <p:spPr>
          <a:xfrm>
            <a:off x="2" y="212675"/>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המטולוגיה (Hematology)</a:t>
            </a:r>
            <a:endParaRPr/>
          </a:p>
        </p:txBody>
      </p:sp>
      <p:pic>
        <p:nvPicPr>
          <p:cNvPr id="136" name="Google Shape;136;p18"/>
          <p:cNvPicPr preferRelativeResize="0"/>
          <p:nvPr/>
        </p:nvPicPr>
        <p:blipFill>
          <a:blip r:embed="rId3">
            <a:alphaModFix/>
          </a:blip>
          <a:stretch>
            <a:fillRect/>
          </a:stretch>
        </p:blipFill>
        <p:spPr>
          <a:xfrm>
            <a:off x="319650" y="2082900"/>
            <a:ext cx="6626425" cy="4320439"/>
          </a:xfrm>
          <a:prstGeom prst="rect">
            <a:avLst/>
          </a:prstGeom>
          <a:noFill/>
          <a:ln>
            <a:noFill/>
          </a:ln>
        </p:spPr>
      </p:pic>
      <p:sp>
        <p:nvSpPr>
          <p:cNvPr id="137" name="Google Shape;137;p18"/>
          <p:cNvSpPr txBox="1"/>
          <p:nvPr/>
        </p:nvSpPr>
        <p:spPr>
          <a:xfrm>
            <a:off x="112075" y="6507000"/>
            <a:ext cx="6834000" cy="351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iw-IL"/>
              <a:t>מקור תמונה https://commons.wikimedia.org/wiki/File:Red_White_Blood_cells.jpg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3225900" y="209900"/>
            <a:ext cx="62607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נפח הדם</a:t>
            </a:r>
            <a:endParaRPr/>
          </a:p>
        </p:txBody>
      </p:sp>
      <p:pic>
        <p:nvPicPr>
          <p:cNvPr id="143" name="Google Shape;143;p19"/>
          <p:cNvPicPr preferRelativeResize="0"/>
          <p:nvPr/>
        </p:nvPicPr>
        <p:blipFill>
          <a:blip r:embed="rId3">
            <a:alphaModFix/>
          </a:blip>
          <a:stretch>
            <a:fillRect/>
          </a:stretch>
        </p:blipFill>
        <p:spPr>
          <a:xfrm>
            <a:off x="458575" y="1338150"/>
            <a:ext cx="8078600" cy="3537525"/>
          </a:xfrm>
          <a:prstGeom prst="rect">
            <a:avLst/>
          </a:prstGeom>
          <a:noFill/>
          <a:ln>
            <a:noFill/>
          </a:ln>
        </p:spPr>
      </p:pic>
      <p:sp>
        <p:nvSpPr>
          <p:cNvPr id="144" name="Google Shape;144;p19"/>
          <p:cNvSpPr txBox="1">
            <a:spLocks noGrp="1"/>
          </p:cNvSpPr>
          <p:nvPr>
            <p:ph type="body" idx="2"/>
          </p:nvPr>
        </p:nvSpPr>
        <p:spPr>
          <a:xfrm>
            <a:off x="8243925" y="2113800"/>
            <a:ext cx="3350100" cy="2630400"/>
          </a:xfrm>
          <a:prstGeom prst="rect">
            <a:avLst/>
          </a:prstGeom>
          <a:noFill/>
          <a:ln>
            <a:noFill/>
          </a:ln>
        </p:spPr>
        <p:txBody>
          <a:bodyPr spcFirstLastPara="1" wrap="square" lIns="91425" tIns="45700" rIns="91425" bIns="45700" anchor="t" anchorCtr="0">
            <a:noAutofit/>
          </a:bodyPr>
          <a:lstStyle/>
          <a:p>
            <a:pPr lvl="0">
              <a:lnSpc>
                <a:spcPct val="200000"/>
              </a:lnSpc>
              <a:buClr>
                <a:schemeClr val="dk1"/>
              </a:buClr>
            </a:pPr>
            <a:r>
              <a:rPr lang="he-IL" dirty="0">
                <a:solidFill>
                  <a:schemeClr val="dk1"/>
                </a:solidFill>
              </a:rPr>
              <a:t>75 </a:t>
            </a:r>
            <a:r>
              <a:rPr lang="en-US" dirty="0">
                <a:solidFill>
                  <a:schemeClr val="dk1"/>
                </a:solidFill>
              </a:rPr>
              <a:t>X</a:t>
            </a:r>
            <a:r>
              <a:rPr lang="he-IL" dirty="0">
                <a:solidFill>
                  <a:schemeClr val="dk1"/>
                </a:solidFill>
              </a:rPr>
              <a:t> </a:t>
            </a:r>
            <a:r>
              <a:rPr lang="iw-IL" dirty="0">
                <a:solidFill>
                  <a:schemeClr val="dk1"/>
                </a:solidFill>
              </a:rPr>
              <a:t>משקל גבר</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he-IL" dirty="0">
                <a:solidFill>
                  <a:schemeClr val="dk1"/>
                </a:solidFill>
              </a:rPr>
              <a:t>65 </a:t>
            </a:r>
            <a:r>
              <a:rPr lang="en-US" dirty="0">
                <a:solidFill>
                  <a:schemeClr val="dk1"/>
                </a:solidFill>
              </a:rPr>
              <a:t>X</a:t>
            </a:r>
            <a:r>
              <a:rPr lang="he-IL" dirty="0">
                <a:solidFill>
                  <a:schemeClr val="dk1"/>
                </a:solidFill>
              </a:rPr>
              <a:t> </a:t>
            </a:r>
            <a:r>
              <a:rPr lang="iw-IL" dirty="0">
                <a:solidFill>
                  <a:schemeClr val="dk1"/>
                </a:solidFill>
              </a:rPr>
              <a:t>משקל אישה</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he-IL" dirty="0">
                <a:solidFill>
                  <a:schemeClr val="dk1"/>
                </a:solidFill>
              </a:rPr>
              <a:t>85</a:t>
            </a:r>
            <a:r>
              <a:rPr lang="iw-IL" dirty="0">
                <a:solidFill>
                  <a:schemeClr val="dk1"/>
                </a:solidFill>
              </a:rPr>
              <a:t> </a:t>
            </a:r>
            <a:r>
              <a:rPr lang="he-IL" dirty="0">
                <a:solidFill>
                  <a:schemeClr val="dk1"/>
                </a:solidFill>
              </a:rPr>
              <a:t> </a:t>
            </a:r>
            <a:r>
              <a:rPr lang="en-US" dirty="0">
                <a:solidFill>
                  <a:schemeClr val="dk1"/>
                </a:solidFill>
              </a:rPr>
              <a:t>X</a:t>
            </a:r>
            <a:r>
              <a:rPr lang="he-IL" dirty="0">
                <a:solidFill>
                  <a:schemeClr val="dk1"/>
                </a:solidFill>
              </a:rPr>
              <a:t> </a:t>
            </a:r>
            <a:r>
              <a:rPr lang="iw-IL" dirty="0">
                <a:solidFill>
                  <a:schemeClr val="dk1"/>
                </a:solidFill>
              </a:rPr>
              <a:t>משקל תינוק</a:t>
            </a:r>
            <a:endParaRPr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title"/>
          </p:nvPr>
        </p:nvSpPr>
        <p:spPr>
          <a:xfrm>
            <a:off x="1" y="213094"/>
            <a:ext cx="121920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הפרדת מרכיבי הדם</a:t>
            </a:r>
            <a:endParaRPr/>
          </a:p>
        </p:txBody>
      </p:sp>
      <p:pic>
        <p:nvPicPr>
          <p:cNvPr id="150" name="Google Shape;150;p20"/>
          <p:cNvPicPr preferRelativeResize="0"/>
          <p:nvPr/>
        </p:nvPicPr>
        <p:blipFill rotWithShape="1">
          <a:blip r:embed="rId3">
            <a:alphaModFix/>
          </a:blip>
          <a:srcRect t="14815" b="23015"/>
          <a:stretch/>
        </p:blipFill>
        <p:spPr>
          <a:xfrm>
            <a:off x="836350" y="1099200"/>
            <a:ext cx="10203350" cy="4947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3225900" y="209900"/>
            <a:ext cx="8435100" cy="720000"/>
          </a:xfrm>
          <a:prstGeom prst="rect">
            <a:avLst/>
          </a:prstGeom>
          <a:no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Clr>
                <a:srgbClr val="002060"/>
              </a:buClr>
              <a:buSzPts val="4400"/>
              <a:buFont typeface="Varela Round"/>
              <a:buNone/>
            </a:pPr>
            <a:r>
              <a:rPr lang="iw-IL"/>
              <a:t>בדיקת המטוקריט HEMATOCRIT</a:t>
            </a:r>
            <a:endParaRPr/>
          </a:p>
        </p:txBody>
      </p:sp>
      <p:sp>
        <p:nvSpPr>
          <p:cNvPr id="156" name="Google Shape;156;p21"/>
          <p:cNvSpPr txBox="1">
            <a:spLocks noGrp="1"/>
          </p:cNvSpPr>
          <p:nvPr>
            <p:ph type="body" idx="2"/>
          </p:nvPr>
        </p:nvSpPr>
        <p:spPr>
          <a:xfrm>
            <a:off x="1553200" y="1725450"/>
            <a:ext cx="10107600" cy="3029700"/>
          </a:xfrm>
          <a:prstGeom prst="rect">
            <a:avLst/>
          </a:prstGeom>
          <a:noFill/>
          <a:ln>
            <a:noFill/>
          </a:ln>
        </p:spPr>
        <p:txBody>
          <a:bodyPr spcFirstLastPara="1" wrap="square" lIns="91425" tIns="45700" rIns="91425" bIns="45700" anchor="t" anchorCtr="0">
            <a:noAutofit/>
          </a:bodyPr>
          <a:lstStyle/>
          <a:p>
            <a:pPr marL="457200" lvl="0" indent="-381000" algn="r" rtl="1">
              <a:lnSpc>
                <a:spcPct val="200000"/>
              </a:lnSpc>
              <a:spcBef>
                <a:spcPts val="0"/>
              </a:spcBef>
              <a:spcAft>
                <a:spcPts val="0"/>
              </a:spcAft>
              <a:buClr>
                <a:schemeClr val="dk1"/>
              </a:buClr>
              <a:buSzPts val="2400"/>
              <a:buChar char="•"/>
            </a:pPr>
            <a:r>
              <a:rPr lang="iw-IL" dirty="0">
                <a:solidFill>
                  <a:schemeClr val="dk1"/>
                </a:solidFill>
              </a:rPr>
              <a:t> מודדת את היחס בין נפח תאי הדם האדומים לכלל נפח הדם שנדגם.</a:t>
            </a:r>
            <a:endParaRPr dirty="0">
              <a:solidFill>
                <a:schemeClr val="dk1"/>
              </a:solidFill>
            </a:endParaRPr>
          </a:p>
          <a:p>
            <a:pPr marL="457200" lvl="0" indent="-381000" algn="r" rtl="1">
              <a:lnSpc>
                <a:spcPct val="200000"/>
              </a:lnSpc>
              <a:spcBef>
                <a:spcPts val="0"/>
              </a:spcBef>
              <a:spcAft>
                <a:spcPts val="0"/>
              </a:spcAft>
              <a:buClr>
                <a:schemeClr val="dk1"/>
              </a:buClr>
              <a:buSzPts val="2400"/>
              <a:buChar char="•"/>
            </a:pPr>
            <a:r>
              <a:rPr lang="iw-IL" dirty="0">
                <a:solidFill>
                  <a:schemeClr val="dk1"/>
                </a:solidFill>
              </a:rPr>
              <a:t> יחס זה מבוטא באחוזים:</a:t>
            </a:r>
            <a:endParaRPr dirty="0">
              <a:solidFill>
                <a:schemeClr val="dk1"/>
              </a:solidFill>
            </a:endParaRPr>
          </a:p>
          <a:p>
            <a:pPr marL="457200" lvl="0" indent="0" algn="r" rtl="1">
              <a:lnSpc>
                <a:spcPct val="200000"/>
              </a:lnSpc>
              <a:spcBef>
                <a:spcPts val="0"/>
              </a:spcBef>
              <a:spcAft>
                <a:spcPts val="0"/>
              </a:spcAft>
              <a:buNone/>
            </a:pPr>
            <a:r>
              <a:rPr lang="iw-IL" dirty="0">
                <a:solidFill>
                  <a:schemeClr val="dk1"/>
                </a:solidFill>
              </a:rPr>
              <a:t>בגבר 42%</a:t>
            </a:r>
            <a:r>
              <a:rPr lang="he-IL" dirty="0">
                <a:solidFill>
                  <a:schemeClr val="dk1"/>
                </a:solidFill>
              </a:rPr>
              <a:t> - </a:t>
            </a:r>
            <a:r>
              <a:rPr lang="iw-IL" dirty="0">
                <a:solidFill>
                  <a:schemeClr val="dk1"/>
                </a:solidFill>
              </a:rPr>
              <a:t>52%</a:t>
            </a:r>
            <a:br>
              <a:rPr lang="iw-IL" dirty="0">
                <a:solidFill>
                  <a:schemeClr val="dk1"/>
                </a:solidFill>
              </a:rPr>
            </a:br>
            <a:r>
              <a:rPr lang="iw-IL" dirty="0">
                <a:solidFill>
                  <a:schemeClr val="dk1"/>
                </a:solidFill>
              </a:rPr>
              <a:t>באישה 37%</a:t>
            </a:r>
            <a:r>
              <a:rPr lang="he-IL" dirty="0">
                <a:solidFill>
                  <a:schemeClr val="dk1"/>
                </a:solidFill>
              </a:rPr>
              <a:t> - </a:t>
            </a:r>
            <a:r>
              <a:rPr lang="iw-IL" dirty="0">
                <a:solidFill>
                  <a:schemeClr val="dk1"/>
                </a:solidFill>
              </a:rPr>
              <a:t>47%</a:t>
            </a:r>
            <a:endParaRPr dirty="0">
              <a:solidFill>
                <a:schemeClr val="dk1"/>
              </a:solidFill>
            </a:endParaRPr>
          </a:p>
          <a:p>
            <a:pPr marL="439781" lvl="0" indent="-190534" algn="r" rtl="1">
              <a:lnSpc>
                <a:spcPct val="200000"/>
              </a:lnSpc>
              <a:spcBef>
                <a:spcPts val="0"/>
              </a:spcBef>
              <a:spcAft>
                <a:spcPts val="0"/>
              </a:spcAft>
              <a:buClr>
                <a:srgbClr val="002060"/>
              </a:buClr>
              <a:buSzPts val="2400"/>
              <a:buNone/>
            </a:pPr>
            <a:r>
              <a:rPr lang="iw-IL" dirty="0">
                <a:solidFill>
                  <a:schemeClr val="dk1"/>
                </a:solidFill>
              </a:rPr>
              <a:t> </a:t>
            </a:r>
            <a:endParaRPr dirty="0">
              <a:solidFill>
                <a:schemeClr val="dk1"/>
              </a:solidFill>
            </a:endParaRPr>
          </a:p>
        </p:txBody>
      </p:sp>
      <p:pic>
        <p:nvPicPr>
          <p:cNvPr id="157" name="Google Shape;157;p21"/>
          <p:cNvPicPr preferRelativeResize="0"/>
          <p:nvPr/>
        </p:nvPicPr>
        <p:blipFill>
          <a:blip r:embed="rId3">
            <a:alphaModFix/>
          </a:blip>
          <a:stretch>
            <a:fillRect/>
          </a:stretch>
        </p:blipFill>
        <p:spPr>
          <a:xfrm>
            <a:off x="979701" y="929901"/>
            <a:ext cx="1234700" cy="5652875"/>
          </a:xfrm>
          <a:prstGeom prst="rect">
            <a:avLst/>
          </a:prstGeom>
          <a:noFill/>
          <a:ln>
            <a:noFill/>
          </a:ln>
        </p:spPr>
      </p:pic>
    </p:spTree>
  </p:cSld>
  <p:clrMapOvr>
    <a:masterClrMapping/>
  </p:clrMapOvr>
</p:sld>
</file>

<file path=ppt/theme/theme1.xml><?xml version="1.0" encoding="utf-8"?>
<a:theme xmlns:a="http://schemas.openxmlformats.org/drawingml/2006/main" name="ערכת נושא Office">
  <a:themeElements>
    <a:clrScheme name="מערכת שידורים">
      <a:dk1>
        <a:srgbClr val="002060"/>
      </a:dk1>
      <a:lt1>
        <a:srgbClr val="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TotalTime>
  <Words>4048</Words>
  <Application>Microsoft Office PowerPoint</Application>
  <PresentationFormat>Widescreen</PresentationFormat>
  <Paragraphs>539</Paragraphs>
  <Slides>58</Slides>
  <Notes>58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Roboto</vt:lpstr>
      <vt:lpstr>Georgia</vt:lpstr>
      <vt:lpstr>Varela Round</vt:lpstr>
      <vt:lpstr>Arial</vt:lpstr>
      <vt:lpstr>Calibri</vt:lpstr>
      <vt:lpstr>Open Sans</vt:lpstr>
      <vt:lpstr>ערכת נושא Office</vt:lpstr>
      <vt:lpstr>מערכת שידורים לאומית</vt:lpstr>
      <vt:lpstr> קליניקה אנמיה -Anemia </vt:lpstr>
      <vt:lpstr>מה נלמד היום </vt:lpstr>
      <vt:lpstr>  </vt:lpstr>
      <vt:lpstr>מבוא </vt:lpstr>
      <vt:lpstr>  </vt:lpstr>
      <vt:lpstr>נפח הדם</vt:lpstr>
      <vt:lpstr>הפרדת מרכיבי הדם</vt:lpstr>
      <vt:lpstr>בדיקת המטוקריט HEMATOCRIT</vt:lpstr>
      <vt:lpstr>תוצאות להמטוקריט</vt:lpstr>
      <vt:lpstr>שקיעת דם (ESR)  Erythrocyte sedimentation rate</vt:lpstr>
      <vt:lpstr>הרכב הדם</vt:lpstr>
      <vt:lpstr>תפקידי הפלסמה</vt:lpstr>
      <vt:lpstr>שמירה על לחץ אוסמוטי</vt:lpstr>
      <vt:lpstr>  </vt:lpstr>
      <vt:lpstr>  </vt:lpstr>
      <vt:lpstr>  </vt:lpstr>
      <vt:lpstr>אנטומיה ופיזיולוגיה </vt:lpstr>
      <vt:lpstr>  </vt:lpstr>
      <vt:lpstr>  </vt:lpstr>
      <vt:lpstr>  </vt:lpstr>
      <vt:lpstr>ויסות אריתרופואזיס </vt:lpstr>
      <vt:lpstr>  </vt:lpstr>
      <vt:lpstr>  </vt:lpstr>
      <vt:lpstr>  </vt:lpstr>
      <vt:lpstr>  </vt:lpstr>
      <vt:lpstr>  </vt:lpstr>
      <vt:lpstr>  </vt:lpstr>
      <vt:lpstr>  </vt:lpstr>
      <vt:lpstr>  </vt:lpstr>
      <vt:lpstr>  </vt:lpstr>
      <vt:lpstr>  </vt:lpstr>
      <vt:lpstr>קליניקה </vt:lpstr>
      <vt:lpstr>מחלות תאי הדם האדומים</vt:lpstr>
      <vt:lpstr>  </vt:lpstr>
      <vt:lpstr>  </vt:lpstr>
      <vt:lpstr>  </vt:lpstr>
      <vt:lpstr>ליקוי בייצור המוגלובין ואריתרוציטים</vt:lpstr>
      <vt:lpstr>איבוד אריתרוציטים (דימום)</vt:lpstr>
      <vt:lpstr>הרס מוגבר של אריתרוציטים (המוליזה)</vt:lpstr>
      <vt:lpstr>  </vt:lpstr>
      <vt:lpstr>  </vt:lpstr>
      <vt:lpstr>  </vt:lpstr>
      <vt:lpstr>סוגי אנמיה לפי מבנה</vt:lpstr>
      <vt:lpstr>  </vt:lpstr>
      <vt:lpstr>  </vt:lpstr>
      <vt:lpstr>  </vt:lpstr>
      <vt:lpstr>  </vt:lpstr>
      <vt:lpstr>  </vt:lpstr>
      <vt:lpstr>  </vt:lpstr>
      <vt:lpstr>Red Cell Distribution Width  - RDW מדד סטטיסטי לבחינת טווח השונות בגודל כדוריות הדם האדומות.</vt:lpstr>
      <vt:lpstr>משטח דם - חוסר ברזל</vt:lpstr>
      <vt:lpstr>  </vt:lpstr>
      <vt:lpstr>סיפור מקרה</vt:lpstr>
      <vt:lpstr>סיפור מקרה - המשך</vt:lpstr>
      <vt:lpstr>שאלות</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מערכת שידורים לאומית</dc:title>
  <dc:creator>weizmann</dc:creator>
  <cp:lastModifiedBy>Sivan Shimshila</cp:lastModifiedBy>
  <cp:revision>33</cp:revision>
  <dcterms:modified xsi:type="dcterms:W3CDTF">2020-05-04T05:01:52Z</dcterms:modified>
</cp:coreProperties>
</file>