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57" r:id="rId2"/>
    <p:sldId id="262" r:id="rId3"/>
    <p:sldId id="309" r:id="rId4"/>
    <p:sldId id="263" r:id="rId5"/>
    <p:sldId id="288" r:id="rId6"/>
    <p:sldId id="320" r:id="rId7"/>
    <p:sldId id="314" r:id="rId8"/>
    <p:sldId id="322" r:id="rId9"/>
    <p:sldId id="321" r:id="rId10"/>
    <p:sldId id="318" r:id="rId11"/>
    <p:sldId id="324" r:id="rId12"/>
    <p:sldId id="323" r:id="rId13"/>
    <p:sldId id="325" r:id="rId14"/>
    <p:sldId id="326" r:id="rId15"/>
    <p:sldId id="327" r:id="rId16"/>
    <p:sldId id="328" r:id="rId17"/>
    <p:sldId id="302" r:id="rId18"/>
    <p:sldId id="291" r:id="rId1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577" autoAdjust="0"/>
    <p:restoredTop sz="93737" autoAdjust="0"/>
  </p:normalViewPr>
  <p:slideViewPr>
    <p:cSldViewPr snapToGrid="0" snapToObjects="1">
      <p:cViewPr varScale="1">
        <p:scale>
          <a:sx n="65" d="100"/>
          <a:sy n="65" d="100"/>
        </p:scale>
        <p:origin x="820" y="5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fld id="{5EC061A6-0796-4DA4-BCCF-C39215C865B3}" type="datetimeFigureOut">
              <a:rPr lang="he-IL" smtClean="0"/>
              <a:pPr/>
              <a:t>ה'/אב/תש"ף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9726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17582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46170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8338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ה'/אב/תש"ף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68364"/>
            <a:ext cx="9802368" cy="720000"/>
          </a:xfrm>
        </p:spPr>
        <p:txBody>
          <a:bodyPr/>
          <a:lstStyle/>
          <a:p>
            <a:r>
              <a:rPr lang="he-IL" dirty="0"/>
              <a:t>תרגיל:  מה היעילות של האלגוריתם הבא?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446199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-87084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מציין מיקום תוכן 2">
            <a:extLst>
              <a:ext uri="{FF2B5EF4-FFF2-40B4-BE49-F238E27FC236}">
                <a16:creationId xmlns:a16="http://schemas.microsoft.com/office/drawing/2014/main" id="{08C2EEAE-4C48-4699-A0F9-DFD15B29A6A8}"/>
              </a:ext>
            </a:extLst>
          </p:cNvPr>
          <p:cNvSpPr txBox="1">
            <a:spLocks/>
          </p:cNvSpPr>
          <p:nvPr/>
        </p:nvSpPr>
        <p:spPr>
          <a:xfrm>
            <a:off x="515273" y="911775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  <a:defRPr/>
            </a:pPr>
            <a:endParaRPr lang="he-IL" sz="4400" b="1" dirty="0">
              <a:ea typeface="+mj-ea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6BDE23B8-C64E-4555-BA0B-18F090FD6091}"/>
              </a:ext>
            </a:extLst>
          </p:cNvPr>
          <p:cNvSpPr/>
          <p:nvPr/>
        </p:nvSpPr>
        <p:spPr>
          <a:xfrm>
            <a:off x="12313717" y="1446199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83FB7BB-28B8-4548-8740-D3542A67AE7D}"/>
              </a:ext>
            </a:extLst>
          </p:cNvPr>
          <p:cNvSpPr/>
          <p:nvPr/>
        </p:nvSpPr>
        <p:spPr>
          <a:xfrm>
            <a:off x="12300270" y="-87084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" name="מציין מיקום תוכן 2">
            <a:extLst>
              <a:ext uri="{FF2B5EF4-FFF2-40B4-BE49-F238E27FC236}">
                <a16:creationId xmlns:a16="http://schemas.microsoft.com/office/drawing/2014/main" id="{37C37E8B-C668-4EB0-A9C0-5E55B547EAE7}"/>
              </a:ext>
            </a:extLst>
          </p:cNvPr>
          <p:cNvSpPr txBox="1">
            <a:spLocks/>
          </p:cNvSpPr>
          <p:nvPr/>
        </p:nvSpPr>
        <p:spPr bwMode="auto">
          <a:xfrm>
            <a:off x="205849" y="911775"/>
            <a:ext cx="11161452" cy="567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 eaLnBrk="1" hangingPunct="1">
              <a:defRPr/>
            </a:pPr>
            <a:r>
              <a:rPr lang="en-US" sz="2400" b="1" dirty="0"/>
              <a:t>public static int count27 (int</a:t>
            </a:r>
            <a:r>
              <a:rPr lang="en-US" sz="800" b="1" dirty="0"/>
              <a:t> </a:t>
            </a:r>
            <a:r>
              <a:rPr lang="en-US" sz="2400" b="1" dirty="0"/>
              <a:t>[ ] array)			</a:t>
            </a:r>
            <a:r>
              <a:rPr lang="en-US" sz="24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// </a:t>
            </a:r>
            <a:r>
              <a:rPr lang="he-IL" sz="24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פעולה עוטפת</a:t>
            </a:r>
            <a:endParaRPr lang="en-US" sz="2400" b="1" dirty="0">
              <a:solidFill>
                <a:srgbClr val="12B4BC"/>
              </a:solidFill>
              <a:latin typeface="Varela Round" pitchFamily="2" charset="-79"/>
              <a:cs typeface="Varela Round" pitchFamily="2" charset="-79"/>
            </a:endParaRPr>
          </a:p>
          <a:p>
            <a:pPr algn="l" rtl="0">
              <a:defRPr/>
            </a:pPr>
            <a:r>
              <a:rPr lang="he-IL" sz="2400" b="1" dirty="0"/>
              <a:t>}</a:t>
            </a:r>
            <a:r>
              <a:rPr lang="en-US" sz="2400" b="1" dirty="0"/>
              <a:t>  </a:t>
            </a:r>
            <a:r>
              <a:rPr lang="en-US" sz="2400" b="1" dirty="0">
                <a:solidFill>
                  <a:srgbClr val="7DF42C"/>
                </a:solidFill>
              </a:rPr>
              <a:t>   //                              </a:t>
            </a:r>
            <a:r>
              <a:rPr lang="he-IL" altLang="he-IL" sz="2400" b="1" dirty="0">
                <a:solidFill>
                  <a:srgbClr val="7DF42C"/>
                </a:solidFill>
              </a:rPr>
              <a:t>שאילתה רקורסיבית המקבלת מערך עם מספרים שלמים,</a:t>
            </a:r>
          </a:p>
          <a:p>
            <a:pPr algn="l" rtl="0">
              <a:defRPr/>
            </a:pPr>
            <a:r>
              <a:rPr lang="en-US" sz="2400" b="1" dirty="0">
                <a:solidFill>
                  <a:srgbClr val="7DF42C"/>
                </a:solidFill>
              </a:rPr>
              <a:t>      // </a:t>
            </a:r>
            <a:r>
              <a:rPr lang="he-IL" sz="2400" b="1" dirty="0">
                <a:solidFill>
                  <a:srgbClr val="7DF42C"/>
                </a:solidFill>
              </a:rPr>
              <a:t>מונה ו</a:t>
            </a:r>
            <a:r>
              <a:rPr lang="he-IL" altLang="he-IL" sz="2400" b="1" dirty="0">
                <a:solidFill>
                  <a:srgbClr val="7DF42C"/>
                </a:solidFill>
              </a:rPr>
              <a:t>מחזירה את מספר המספרים במערך שמתחלקים ב- 7 עם שארית 2. </a:t>
            </a:r>
          </a:p>
          <a:p>
            <a:pPr algn="l" rtl="0">
              <a:spcBef>
                <a:spcPts val="600"/>
              </a:spcBef>
              <a:defRPr/>
            </a:pPr>
            <a:r>
              <a:rPr lang="en-US" sz="2400" b="1" dirty="0"/>
              <a:t> 	return </a:t>
            </a:r>
            <a:r>
              <a:rPr lang="en-US" sz="24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count27</a:t>
            </a:r>
            <a:r>
              <a:rPr lang="en-US" sz="2400" b="1" dirty="0"/>
              <a:t> ( array , 0 );</a:t>
            </a:r>
          </a:p>
          <a:p>
            <a:pPr algn="l" rtl="0" eaLnBrk="1" hangingPunct="1">
              <a:defRPr/>
            </a:pPr>
            <a:r>
              <a:rPr lang="en-US" sz="2400" b="1" dirty="0"/>
              <a:t>}</a:t>
            </a:r>
          </a:p>
          <a:p>
            <a:pPr algn="l" rtl="0" eaLnBrk="1" hangingPunct="1">
              <a:defRPr/>
            </a:pPr>
            <a:r>
              <a:rPr lang="en-US" sz="1400" b="1" dirty="0"/>
              <a:t> </a:t>
            </a:r>
          </a:p>
          <a:p>
            <a:pPr algn="l" rtl="0">
              <a:defRPr/>
            </a:pPr>
            <a:r>
              <a:rPr lang="en-US" sz="2400" b="1" dirty="0"/>
              <a:t>public static int </a:t>
            </a:r>
            <a:r>
              <a:rPr lang="en-US" sz="24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count27 </a:t>
            </a:r>
            <a:r>
              <a:rPr lang="en-US" sz="2400" b="1" dirty="0"/>
              <a:t>(</a:t>
            </a:r>
            <a:r>
              <a:rPr lang="en-US" sz="800" b="1" dirty="0"/>
              <a:t> </a:t>
            </a:r>
            <a:r>
              <a:rPr lang="en-US" sz="2400" b="1" dirty="0"/>
              <a:t>int</a:t>
            </a:r>
            <a:r>
              <a:rPr lang="en-US" sz="800" b="1" dirty="0"/>
              <a:t> </a:t>
            </a:r>
            <a:r>
              <a:rPr lang="en-US" sz="2400" b="1" dirty="0"/>
              <a:t>[ ] array, int </a:t>
            </a:r>
            <a:r>
              <a:rPr lang="en-US" sz="2400" b="1" dirty="0" err="1"/>
              <a:t>i</a:t>
            </a:r>
            <a:r>
              <a:rPr lang="en-US" sz="2400" b="1" dirty="0"/>
              <a:t> )			</a:t>
            </a:r>
            <a:endParaRPr lang="en-US" sz="2400" b="1" dirty="0">
              <a:solidFill>
                <a:srgbClr val="12B4BC"/>
              </a:solidFill>
              <a:latin typeface="Varela Round" pitchFamily="2" charset="-79"/>
              <a:cs typeface="Varela Round" pitchFamily="2" charset="-79"/>
            </a:endParaRPr>
          </a:p>
          <a:p>
            <a:pPr algn="l" rtl="0">
              <a:defRPr/>
            </a:pPr>
            <a:r>
              <a:rPr lang="he-IL" sz="2400" b="1" dirty="0"/>
              <a:t>}</a:t>
            </a:r>
            <a:r>
              <a:rPr lang="en-US" sz="2400" b="1" dirty="0"/>
              <a:t>    </a:t>
            </a:r>
          </a:p>
          <a:p>
            <a:pPr algn="l" rtl="0">
              <a:spcAft>
                <a:spcPts val="400"/>
              </a:spcAft>
              <a:defRPr/>
            </a:pPr>
            <a:r>
              <a:rPr lang="en-US" sz="2400" b="1" dirty="0"/>
              <a:t>      if ( </a:t>
            </a:r>
            <a:r>
              <a:rPr lang="en-US" sz="2400" b="1" dirty="0" err="1"/>
              <a:t>i</a:t>
            </a:r>
            <a:r>
              <a:rPr lang="en-US" sz="2400" b="1" dirty="0"/>
              <a:t> &gt; array.length-1 )</a:t>
            </a:r>
          </a:p>
          <a:p>
            <a:pPr lvl="1" algn="l" rtl="0" eaLnBrk="1" hangingPunct="1">
              <a:spcAft>
                <a:spcPts val="400"/>
              </a:spcAft>
              <a:defRPr/>
            </a:pPr>
            <a:r>
              <a:rPr lang="en-US" sz="2400" b="1" dirty="0"/>
              <a:t>	   return 0 ;</a:t>
            </a:r>
          </a:p>
          <a:p>
            <a:pPr algn="l" rtl="0">
              <a:spcAft>
                <a:spcPts val="400"/>
              </a:spcAft>
            </a:pPr>
            <a:r>
              <a:rPr lang="en-US" sz="2400" b="1" dirty="0"/>
              <a:t>      if (</a:t>
            </a:r>
            <a:r>
              <a:rPr lang="en-US" sz="1000" b="1" dirty="0"/>
              <a:t> </a:t>
            </a:r>
            <a:r>
              <a:rPr lang="en-US" sz="2400" b="1" dirty="0"/>
              <a:t>array</a:t>
            </a:r>
            <a:r>
              <a:rPr lang="en-US" sz="1000" b="1" dirty="0"/>
              <a:t> </a:t>
            </a:r>
            <a:r>
              <a:rPr lang="en-US" sz="2400" b="1" dirty="0"/>
              <a:t>[</a:t>
            </a:r>
            <a:r>
              <a:rPr lang="en-US" sz="1000" b="1" dirty="0"/>
              <a:t> </a:t>
            </a:r>
            <a:r>
              <a:rPr lang="en-US" sz="2400" b="1" dirty="0" err="1"/>
              <a:t>i</a:t>
            </a:r>
            <a:r>
              <a:rPr lang="en-US" sz="1000" b="1" dirty="0"/>
              <a:t> </a:t>
            </a:r>
            <a:r>
              <a:rPr lang="en-US" sz="2400" b="1" dirty="0"/>
              <a:t>]</a:t>
            </a:r>
            <a:r>
              <a:rPr lang="en-US" sz="1000" b="1" dirty="0"/>
              <a:t> </a:t>
            </a:r>
            <a:r>
              <a:rPr lang="en-US" sz="2000" b="1" dirty="0"/>
              <a:t>%</a:t>
            </a:r>
            <a:r>
              <a:rPr lang="en-US" sz="1000" b="1" dirty="0"/>
              <a:t> </a:t>
            </a:r>
            <a:r>
              <a:rPr lang="en-US" sz="2400" b="1" dirty="0"/>
              <a:t>7 =</a:t>
            </a:r>
            <a:r>
              <a:rPr lang="en-US" sz="800" b="1" dirty="0"/>
              <a:t> </a:t>
            </a:r>
            <a:r>
              <a:rPr lang="en-US" sz="2400" b="1" dirty="0"/>
              <a:t>= 2 )</a:t>
            </a:r>
          </a:p>
          <a:p>
            <a:pPr algn="l" rtl="0">
              <a:spcAft>
                <a:spcPts val="400"/>
              </a:spcAft>
            </a:pPr>
            <a:r>
              <a:rPr lang="en-US" sz="2400" b="1" dirty="0"/>
              <a:t>	   return </a:t>
            </a:r>
            <a:r>
              <a:rPr lang="en-US" sz="24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count27</a:t>
            </a:r>
            <a:r>
              <a:rPr lang="en-US" sz="2400" b="1" dirty="0"/>
              <a:t> (x</a:t>
            </a:r>
            <a:r>
              <a:rPr lang="en-US" sz="1000" b="1" dirty="0"/>
              <a:t> </a:t>
            </a:r>
            <a:r>
              <a:rPr lang="en-US" sz="2400" b="1" dirty="0"/>
              <a:t>,</a:t>
            </a:r>
            <a:r>
              <a:rPr lang="en-US" sz="1000" b="1" dirty="0"/>
              <a:t> </a:t>
            </a:r>
            <a:r>
              <a:rPr lang="en-US" sz="2400" b="1" dirty="0" err="1"/>
              <a:t>i</a:t>
            </a:r>
            <a:r>
              <a:rPr lang="en-US" sz="1000" b="1" dirty="0"/>
              <a:t> </a:t>
            </a:r>
            <a:r>
              <a:rPr lang="en-US" sz="2400" b="1" dirty="0"/>
              <a:t>+</a:t>
            </a:r>
            <a:r>
              <a:rPr lang="en-US" sz="1000" b="1" dirty="0"/>
              <a:t> </a:t>
            </a:r>
            <a:r>
              <a:rPr lang="en-US" sz="2400" b="1" dirty="0"/>
              <a:t>1</a:t>
            </a:r>
            <a:r>
              <a:rPr lang="en-US" sz="1000" b="1" dirty="0"/>
              <a:t> </a:t>
            </a:r>
            <a:r>
              <a:rPr lang="en-US" sz="2400" b="1" dirty="0"/>
              <a:t>) + 1;</a:t>
            </a:r>
          </a:p>
          <a:p>
            <a:pPr algn="l" rtl="0"/>
            <a:r>
              <a:rPr lang="en-US" sz="2400" b="1" dirty="0"/>
              <a:t>      return </a:t>
            </a:r>
            <a:r>
              <a:rPr lang="en-US" sz="24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count27</a:t>
            </a:r>
            <a:r>
              <a:rPr lang="en-US" sz="2400" b="1" dirty="0"/>
              <a:t> (x</a:t>
            </a:r>
            <a:r>
              <a:rPr lang="en-US" sz="1000" b="1" dirty="0"/>
              <a:t> </a:t>
            </a:r>
            <a:r>
              <a:rPr lang="en-US" sz="2400" b="1" dirty="0"/>
              <a:t>,</a:t>
            </a:r>
            <a:r>
              <a:rPr lang="en-US" sz="1000" b="1" dirty="0"/>
              <a:t> </a:t>
            </a:r>
            <a:r>
              <a:rPr lang="en-US" sz="2400" b="1" dirty="0" err="1"/>
              <a:t>i</a:t>
            </a:r>
            <a:r>
              <a:rPr lang="en-US" sz="1000" b="1" dirty="0"/>
              <a:t> </a:t>
            </a:r>
            <a:r>
              <a:rPr lang="en-US" sz="2400" b="1" dirty="0"/>
              <a:t>+</a:t>
            </a:r>
            <a:r>
              <a:rPr lang="en-US" sz="1000" b="1" dirty="0"/>
              <a:t> </a:t>
            </a:r>
            <a:r>
              <a:rPr lang="en-US" sz="2400" b="1" dirty="0"/>
              <a:t>1</a:t>
            </a:r>
            <a:r>
              <a:rPr lang="en-US" sz="1000" b="1" dirty="0"/>
              <a:t> </a:t>
            </a:r>
            <a:r>
              <a:rPr lang="en-US" sz="2400" b="1" dirty="0"/>
              <a:t>) ;</a:t>
            </a:r>
          </a:p>
          <a:p>
            <a:pPr algn="l" rtl="0"/>
            <a:r>
              <a:rPr lang="en-US" sz="2400" b="1" dirty="0"/>
              <a:t> </a:t>
            </a:r>
            <a:r>
              <a:rPr lang="he-IL" sz="2400" b="1" dirty="0"/>
              <a:t>{</a:t>
            </a:r>
            <a:endParaRPr lang="he-IL" sz="2400" b="1" dirty="0">
              <a:cs typeface="+mn-cs"/>
            </a:endParaRPr>
          </a:p>
        </p:txBody>
      </p:sp>
      <p:sp>
        <p:nvSpPr>
          <p:cNvPr id="81" name="תרשים זרימה: תהליך חלופי 80">
            <a:extLst>
              <a:ext uri="{FF2B5EF4-FFF2-40B4-BE49-F238E27FC236}">
                <a16:creationId xmlns:a16="http://schemas.microsoft.com/office/drawing/2014/main" id="{3238E5E8-5F61-416A-9A32-99AF8E848884}"/>
              </a:ext>
            </a:extLst>
          </p:cNvPr>
          <p:cNvSpPr/>
          <p:nvPr/>
        </p:nvSpPr>
        <p:spPr>
          <a:xfrm>
            <a:off x="6379012" y="2355412"/>
            <a:ext cx="5623450" cy="542237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800" b="1" dirty="0">
                <a:solidFill>
                  <a:schemeClr val="bg1"/>
                </a:solidFill>
              </a:rPr>
              <a:t>סיבוכיות זמן ריצה / סדר גודל:  </a:t>
            </a:r>
            <a:r>
              <a:rPr lang="he-IL" sz="2400" dirty="0">
                <a:solidFill>
                  <a:schemeClr val="bg1"/>
                </a:solidFill>
              </a:rPr>
              <a:t>(</a:t>
            </a:r>
            <a:r>
              <a:rPr lang="en-US" sz="2000" b="1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)</a:t>
            </a:r>
            <a:r>
              <a:rPr lang="en-US" sz="2800" b="1" dirty="0">
                <a:solidFill>
                  <a:schemeClr val="bg1"/>
                </a:solidFill>
              </a:rPr>
              <a:t>O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46" name="תרשים זרימה: מסיים 45">
            <a:extLst>
              <a:ext uri="{FF2B5EF4-FFF2-40B4-BE49-F238E27FC236}">
                <a16:creationId xmlns:a16="http://schemas.microsoft.com/office/drawing/2014/main" id="{BF3A11F1-B9A0-4AB9-9CBA-71B319E3F66D}"/>
              </a:ext>
            </a:extLst>
          </p:cNvPr>
          <p:cNvSpPr/>
          <p:nvPr/>
        </p:nvSpPr>
        <p:spPr>
          <a:xfrm>
            <a:off x="2440250" y="5966245"/>
            <a:ext cx="5247008" cy="834170"/>
          </a:xfrm>
          <a:prstGeom prst="flowChartTerminator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מהן הפעולות הבסיסיות בשאילתה?</a:t>
            </a:r>
            <a:endParaRPr lang="he-IL" sz="2000" dirty="0">
              <a:solidFill>
                <a:schemeClr val="bg1"/>
              </a:solidFill>
            </a:endParaRPr>
          </a:p>
        </p:txBody>
      </p:sp>
      <p:sp>
        <p:nvSpPr>
          <p:cNvPr id="40" name="תרשים זרימה: תהליך חלופי 39">
            <a:extLst>
              <a:ext uri="{FF2B5EF4-FFF2-40B4-BE49-F238E27FC236}">
                <a16:creationId xmlns:a16="http://schemas.microsoft.com/office/drawing/2014/main" id="{4EE83F8E-CE2B-4F43-9CB0-327694AE948E}"/>
              </a:ext>
            </a:extLst>
          </p:cNvPr>
          <p:cNvSpPr/>
          <p:nvPr/>
        </p:nvSpPr>
        <p:spPr>
          <a:xfrm>
            <a:off x="5515429" y="3577760"/>
            <a:ext cx="6487033" cy="1145281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הסבר: </a:t>
            </a:r>
            <a:r>
              <a:rPr lang="en-US" sz="2400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 – מציין את מספר המספרים במערך.</a:t>
            </a:r>
          </a:p>
          <a:p>
            <a:pPr marL="514350" indent="-514350"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 הפעולה תעבור על </a:t>
            </a:r>
            <a:r>
              <a:rPr lang="he-IL" sz="2400" b="1" u="sng" dirty="0">
                <a:solidFill>
                  <a:schemeClr val="bg1"/>
                </a:solidFill>
              </a:rPr>
              <a:t>כל</a:t>
            </a:r>
            <a:r>
              <a:rPr lang="he-IL" sz="2400" dirty="0">
                <a:solidFill>
                  <a:schemeClr val="bg1"/>
                </a:solidFill>
              </a:rPr>
              <a:t> האיברים במערך מספר </a:t>
            </a:r>
            <a:r>
              <a:rPr lang="he-IL" sz="2400" b="1" u="sng" dirty="0">
                <a:solidFill>
                  <a:schemeClr val="bg1"/>
                </a:solidFill>
              </a:rPr>
              <a:t>קבוע</a:t>
            </a:r>
            <a:r>
              <a:rPr lang="he-IL" sz="2400" dirty="0">
                <a:solidFill>
                  <a:schemeClr val="bg1"/>
                </a:solidFill>
              </a:rPr>
              <a:t> של פעמים לצורך מניית האיברים.</a:t>
            </a:r>
          </a:p>
        </p:txBody>
      </p:sp>
    </p:spTree>
    <p:extLst>
      <p:ext uri="{BB962C8B-B14F-4D97-AF65-F5344CB8AC3E}">
        <p14:creationId xmlns:p14="http://schemas.microsoft.com/office/powerpoint/2010/main" val="66311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46" grpId="0" animBg="1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68364"/>
            <a:ext cx="9802368" cy="720000"/>
          </a:xfrm>
        </p:spPr>
        <p:txBody>
          <a:bodyPr/>
          <a:lstStyle/>
          <a:p>
            <a:r>
              <a:rPr lang="he-IL" dirty="0"/>
              <a:t>יעילות - חיפוש סדרתי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446199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-87084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מציין מיקום תוכן 2">
            <a:extLst>
              <a:ext uri="{FF2B5EF4-FFF2-40B4-BE49-F238E27FC236}">
                <a16:creationId xmlns:a16="http://schemas.microsoft.com/office/drawing/2014/main" id="{08C2EEAE-4C48-4699-A0F9-DFD15B29A6A8}"/>
              </a:ext>
            </a:extLst>
          </p:cNvPr>
          <p:cNvSpPr txBox="1">
            <a:spLocks/>
          </p:cNvSpPr>
          <p:nvPr/>
        </p:nvSpPr>
        <p:spPr>
          <a:xfrm>
            <a:off x="515273" y="911775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  <a:defRPr/>
            </a:pPr>
            <a:endParaRPr lang="he-IL" sz="4400" b="1" dirty="0">
              <a:ea typeface="+mj-ea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6BDE23B8-C64E-4555-BA0B-18F090FD6091}"/>
              </a:ext>
            </a:extLst>
          </p:cNvPr>
          <p:cNvSpPr/>
          <p:nvPr/>
        </p:nvSpPr>
        <p:spPr>
          <a:xfrm>
            <a:off x="12313717" y="1446199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83FB7BB-28B8-4548-8740-D3542A67AE7D}"/>
              </a:ext>
            </a:extLst>
          </p:cNvPr>
          <p:cNvSpPr/>
          <p:nvPr/>
        </p:nvSpPr>
        <p:spPr>
          <a:xfrm>
            <a:off x="12300270" y="-87084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" name="מציין מיקום תוכן 2">
            <a:extLst>
              <a:ext uri="{FF2B5EF4-FFF2-40B4-BE49-F238E27FC236}">
                <a16:creationId xmlns:a16="http://schemas.microsoft.com/office/drawing/2014/main" id="{37C37E8B-C668-4EB0-A9C0-5E55B547EAE7}"/>
              </a:ext>
            </a:extLst>
          </p:cNvPr>
          <p:cNvSpPr txBox="1">
            <a:spLocks/>
          </p:cNvSpPr>
          <p:nvPr/>
        </p:nvSpPr>
        <p:spPr bwMode="auto">
          <a:xfrm>
            <a:off x="205849" y="911775"/>
            <a:ext cx="11161452" cy="567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defRPr/>
            </a:pPr>
            <a:r>
              <a:rPr lang="en-US" sz="2400" b="1" dirty="0"/>
              <a:t>public static int </a:t>
            </a:r>
            <a:r>
              <a:rPr lang="en-US" sz="2400" b="1" dirty="0" err="1"/>
              <a:t>serialSearch</a:t>
            </a:r>
            <a:r>
              <a:rPr lang="en-US" sz="2400" b="1" dirty="0"/>
              <a:t> (</a:t>
            </a:r>
            <a:r>
              <a:rPr lang="en-US" sz="1000" b="1" dirty="0"/>
              <a:t> </a:t>
            </a:r>
            <a:r>
              <a:rPr lang="en-US" sz="2400" b="1" dirty="0"/>
              <a:t>int</a:t>
            </a:r>
            <a:r>
              <a:rPr lang="en-US" sz="800" b="1" dirty="0"/>
              <a:t> </a:t>
            </a:r>
            <a:r>
              <a:rPr lang="en-US" sz="2400" b="1" dirty="0"/>
              <a:t>[ ] array, int x )		</a:t>
            </a:r>
            <a:r>
              <a:rPr lang="en-US" sz="24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// </a:t>
            </a:r>
            <a:r>
              <a:rPr lang="he-IL" sz="24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פעולה עוטפת</a:t>
            </a:r>
            <a:endParaRPr lang="en-US" sz="2400" b="1" dirty="0">
              <a:solidFill>
                <a:srgbClr val="12B4BC"/>
              </a:solidFill>
              <a:latin typeface="Varela Round" pitchFamily="2" charset="-79"/>
              <a:cs typeface="Varela Round" pitchFamily="2" charset="-79"/>
            </a:endParaRPr>
          </a:p>
          <a:p>
            <a:pPr algn="l" rtl="0">
              <a:defRPr/>
            </a:pPr>
            <a:r>
              <a:rPr lang="he-IL" sz="2400" b="1" dirty="0"/>
              <a:t>}</a:t>
            </a:r>
            <a:r>
              <a:rPr lang="en-US" sz="2400" b="1" dirty="0"/>
              <a:t>  </a:t>
            </a:r>
            <a:r>
              <a:rPr lang="en-US" sz="2400" b="1" dirty="0">
                <a:solidFill>
                  <a:srgbClr val="7DF42C"/>
                </a:solidFill>
              </a:rPr>
              <a:t>   // </a:t>
            </a:r>
            <a:r>
              <a:rPr lang="he-IL" altLang="he-IL" sz="2400" b="1" dirty="0">
                <a:solidFill>
                  <a:srgbClr val="7DF42C"/>
                </a:solidFill>
              </a:rPr>
              <a:t>שאילתה רקורסיבית המקבלת מערך עם מספרים שלמים</a:t>
            </a:r>
            <a:r>
              <a:rPr lang="he-IL" altLang="he-IL" sz="2400" dirty="0"/>
              <a:t> ומספר שלם</a:t>
            </a:r>
            <a:endParaRPr lang="he-IL" altLang="he-IL" sz="2400" b="1" dirty="0">
              <a:solidFill>
                <a:srgbClr val="7DF42C"/>
              </a:solidFill>
            </a:endParaRPr>
          </a:p>
          <a:p>
            <a:pPr algn="l" rtl="0">
              <a:defRPr/>
            </a:pPr>
            <a:r>
              <a:rPr lang="en-US" sz="2400" b="1" dirty="0">
                <a:solidFill>
                  <a:srgbClr val="7DF42C"/>
                </a:solidFill>
              </a:rPr>
              <a:t>      // </a:t>
            </a:r>
            <a:r>
              <a:rPr lang="he-IL" altLang="he-IL" sz="2400" b="1" dirty="0">
                <a:solidFill>
                  <a:srgbClr val="7DF42C"/>
                </a:solidFill>
              </a:rPr>
              <a:t>מחזירה את מספר המספרים במערך שמתחלקים ב- 7 עם שארית 2. </a:t>
            </a:r>
          </a:p>
          <a:p>
            <a:pPr algn="l" rtl="0">
              <a:spcBef>
                <a:spcPts val="600"/>
              </a:spcBef>
              <a:defRPr/>
            </a:pPr>
            <a:r>
              <a:rPr lang="en-US" sz="2400" b="1" dirty="0"/>
              <a:t> 	return </a:t>
            </a:r>
            <a:r>
              <a:rPr lang="en-US" sz="2400" b="1" dirty="0" err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serialSearch</a:t>
            </a:r>
            <a:r>
              <a:rPr lang="en-US" sz="2400" b="1" dirty="0"/>
              <a:t> ( array , 0 , x );</a:t>
            </a:r>
          </a:p>
          <a:p>
            <a:pPr algn="l" rtl="0" eaLnBrk="1" hangingPunct="1">
              <a:defRPr/>
            </a:pPr>
            <a:r>
              <a:rPr lang="en-US" sz="2400" b="1" dirty="0"/>
              <a:t>}</a:t>
            </a:r>
          </a:p>
          <a:p>
            <a:pPr algn="l" rtl="0" eaLnBrk="1" hangingPunct="1">
              <a:defRPr/>
            </a:pPr>
            <a:r>
              <a:rPr lang="en-US" sz="1400" b="1" dirty="0"/>
              <a:t> </a:t>
            </a:r>
          </a:p>
          <a:p>
            <a:pPr algn="l" rtl="0">
              <a:defRPr/>
            </a:pPr>
            <a:r>
              <a:rPr lang="en-US" sz="2400" b="1" dirty="0"/>
              <a:t>public static int </a:t>
            </a:r>
            <a:r>
              <a:rPr lang="en-US" sz="2400" b="1" dirty="0" err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serialSearch</a:t>
            </a:r>
            <a:r>
              <a:rPr lang="en-US" sz="24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b="1" dirty="0"/>
              <a:t>(</a:t>
            </a:r>
            <a:r>
              <a:rPr lang="en-US" sz="800" b="1" dirty="0"/>
              <a:t> </a:t>
            </a:r>
            <a:r>
              <a:rPr lang="en-US" sz="2400" b="1" dirty="0"/>
              <a:t>int</a:t>
            </a:r>
            <a:r>
              <a:rPr lang="en-US" sz="800" b="1" dirty="0"/>
              <a:t> </a:t>
            </a:r>
            <a:r>
              <a:rPr lang="en-US" sz="2400" b="1" dirty="0"/>
              <a:t>[ ] array, int </a:t>
            </a:r>
            <a:r>
              <a:rPr lang="en-US" sz="2400" b="1" dirty="0" err="1"/>
              <a:t>i</a:t>
            </a:r>
            <a:r>
              <a:rPr lang="en-US" sz="2400" b="1" dirty="0"/>
              <a:t> , int x )			</a:t>
            </a:r>
            <a:endParaRPr lang="en-US" sz="2400" b="1" dirty="0">
              <a:solidFill>
                <a:srgbClr val="12B4BC"/>
              </a:solidFill>
              <a:latin typeface="Varela Round" pitchFamily="2" charset="-79"/>
              <a:cs typeface="Varela Round" pitchFamily="2" charset="-79"/>
            </a:endParaRPr>
          </a:p>
          <a:p>
            <a:pPr algn="l" rtl="0">
              <a:defRPr/>
            </a:pPr>
            <a:r>
              <a:rPr lang="he-IL" sz="2400" b="1" dirty="0"/>
              <a:t>}</a:t>
            </a:r>
            <a:r>
              <a:rPr lang="en-US" sz="2400" b="1" dirty="0"/>
              <a:t>    </a:t>
            </a:r>
          </a:p>
          <a:p>
            <a:pPr algn="l" rtl="0">
              <a:defRPr/>
            </a:pPr>
            <a:r>
              <a:rPr lang="en-US" sz="2400" b="1" dirty="0"/>
              <a:t>      if ( </a:t>
            </a:r>
            <a:r>
              <a:rPr lang="en-US" sz="2400" b="1" dirty="0" err="1"/>
              <a:t>i</a:t>
            </a:r>
            <a:r>
              <a:rPr lang="en-US" sz="2400" b="1" dirty="0"/>
              <a:t> &gt; array.length-1 )</a:t>
            </a:r>
          </a:p>
          <a:p>
            <a:pPr lvl="1" algn="l" rtl="0" eaLnBrk="1" hangingPunct="1">
              <a:defRPr/>
            </a:pPr>
            <a:r>
              <a:rPr lang="en-US" sz="2400" b="1" dirty="0"/>
              <a:t>	return -1 ;</a:t>
            </a:r>
          </a:p>
          <a:p>
            <a:pPr algn="l" rtl="0"/>
            <a:r>
              <a:rPr lang="en-US" sz="2400" b="1" dirty="0"/>
              <a:t>      if (</a:t>
            </a:r>
            <a:r>
              <a:rPr lang="en-US" sz="1000" b="1" dirty="0"/>
              <a:t> </a:t>
            </a:r>
            <a:r>
              <a:rPr lang="en-US" sz="2400" b="1" dirty="0"/>
              <a:t>array</a:t>
            </a:r>
            <a:r>
              <a:rPr lang="en-US" sz="1000" b="1" dirty="0"/>
              <a:t> </a:t>
            </a:r>
            <a:r>
              <a:rPr lang="en-US" sz="2400" b="1" dirty="0"/>
              <a:t>[</a:t>
            </a:r>
            <a:r>
              <a:rPr lang="en-US" sz="1000" b="1" dirty="0"/>
              <a:t> </a:t>
            </a:r>
            <a:r>
              <a:rPr lang="en-US" sz="2400" b="1" dirty="0" err="1"/>
              <a:t>i</a:t>
            </a:r>
            <a:r>
              <a:rPr lang="en-US" sz="1000" b="1" dirty="0"/>
              <a:t> </a:t>
            </a:r>
            <a:r>
              <a:rPr lang="en-US" sz="2400" b="1" dirty="0"/>
              <a:t>]</a:t>
            </a:r>
            <a:r>
              <a:rPr lang="en-US" sz="1000" b="1" dirty="0"/>
              <a:t>  </a:t>
            </a:r>
            <a:r>
              <a:rPr lang="en-US" sz="2400" b="1" dirty="0"/>
              <a:t>=</a:t>
            </a:r>
            <a:r>
              <a:rPr lang="en-US" sz="800" b="1" dirty="0"/>
              <a:t> </a:t>
            </a:r>
            <a:r>
              <a:rPr lang="en-US" sz="2400" b="1" dirty="0"/>
              <a:t>= x  )</a:t>
            </a:r>
          </a:p>
          <a:p>
            <a:pPr algn="l" rtl="0"/>
            <a:r>
              <a:rPr lang="en-US" sz="2400" b="1" dirty="0"/>
              <a:t>	return </a:t>
            </a:r>
            <a:r>
              <a:rPr lang="en-US" sz="2400" b="1" dirty="0" err="1"/>
              <a:t>i</a:t>
            </a:r>
            <a:r>
              <a:rPr lang="en-US" sz="24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b="1" dirty="0"/>
              <a:t>;</a:t>
            </a:r>
          </a:p>
          <a:p>
            <a:pPr algn="l" rtl="0"/>
            <a:r>
              <a:rPr lang="en-US" sz="2400" b="1" dirty="0"/>
              <a:t>      return </a:t>
            </a:r>
            <a:r>
              <a:rPr lang="en-US" sz="2400" b="1" dirty="0" err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serialSearch</a:t>
            </a:r>
            <a:r>
              <a:rPr lang="en-US" sz="2400" b="1" dirty="0"/>
              <a:t> (array, </a:t>
            </a:r>
            <a:r>
              <a:rPr lang="en-US" sz="1000" b="1" dirty="0"/>
              <a:t> </a:t>
            </a:r>
            <a:r>
              <a:rPr lang="en-US" sz="2400" b="1" dirty="0" err="1"/>
              <a:t>i</a:t>
            </a:r>
            <a:r>
              <a:rPr lang="en-US" sz="1000" b="1" dirty="0"/>
              <a:t> </a:t>
            </a:r>
            <a:r>
              <a:rPr lang="en-US" sz="2400" b="1" dirty="0"/>
              <a:t>+</a:t>
            </a:r>
            <a:r>
              <a:rPr lang="en-US" sz="1000" b="1" dirty="0"/>
              <a:t> </a:t>
            </a:r>
            <a:r>
              <a:rPr lang="en-US" sz="2400" b="1" dirty="0"/>
              <a:t>1</a:t>
            </a:r>
            <a:r>
              <a:rPr lang="en-US" sz="1000" b="1" dirty="0"/>
              <a:t> </a:t>
            </a:r>
            <a:r>
              <a:rPr lang="en-US" sz="2400" b="1" dirty="0"/>
              <a:t>,</a:t>
            </a:r>
            <a:r>
              <a:rPr lang="en-US" sz="1000" b="1" dirty="0"/>
              <a:t> </a:t>
            </a:r>
            <a:r>
              <a:rPr lang="en-US" sz="2400" b="1" dirty="0"/>
              <a:t>x</a:t>
            </a:r>
            <a:r>
              <a:rPr lang="en-US" sz="1000" b="1" dirty="0"/>
              <a:t>  </a:t>
            </a:r>
            <a:r>
              <a:rPr lang="en-US" sz="2400" b="1" dirty="0"/>
              <a:t>) ;</a:t>
            </a:r>
          </a:p>
          <a:p>
            <a:pPr algn="l" rtl="0"/>
            <a:r>
              <a:rPr lang="en-US" sz="2400" b="1" dirty="0"/>
              <a:t> </a:t>
            </a:r>
            <a:r>
              <a:rPr lang="he-IL" sz="2400" b="1" dirty="0"/>
              <a:t>{</a:t>
            </a:r>
            <a:endParaRPr lang="he-IL" sz="2400" b="1" dirty="0">
              <a:cs typeface="+mn-cs"/>
            </a:endParaRPr>
          </a:p>
        </p:txBody>
      </p:sp>
      <p:sp>
        <p:nvSpPr>
          <p:cNvPr id="46" name="תרשים זרימה: מסיים 45">
            <a:extLst>
              <a:ext uri="{FF2B5EF4-FFF2-40B4-BE49-F238E27FC236}">
                <a16:creationId xmlns:a16="http://schemas.microsoft.com/office/drawing/2014/main" id="{BF3A11F1-B9A0-4AB9-9CBA-71B319E3F66D}"/>
              </a:ext>
            </a:extLst>
          </p:cNvPr>
          <p:cNvSpPr/>
          <p:nvPr/>
        </p:nvSpPr>
        <p:spPr>
          <a:xfrm>
            <a:off x="2440250" y="5966245"/>
            <a:ext cx="5247008" cy="834170"/>
          </a:xfrm>
          <a:prstGeom prst="flowChartTerminator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מהן הפעולות הבסיסיות בשאילתה?</a:t>
            </a:r>
            <a:endParaRPr lang="he-IL" sz="2000" dirty="0">
              <a:solidFill>
                <a:schemeClr val="bg1"/>
              </a:solidFill>
            </a:endParaRPr>
          </a:p>
        </p:txBody>
      </p:sp>
      <p:sp>
        <p:nvSpPr>
          <p:cNvPr id="12" name="תרשים זרימה: תהליך חלופי 11">
            <a:extLst>
              <a:ext uri="{FF2B5EF4-FFF2-40B4-BE49-F238E27FC236}">
                <a16:creationId xmlns:a16="http://schemas.microsoft.com/office/drawing/2014/main" id="{82050D71-CED9-4E49-A104-6D32D580B99A}"/>
              </a:ext>
            </a:extLst>
          </p:cNvPr>
          <p:cNvSpPr/>
          <p:nvPr/>
        </p:nvSpPr>
        <p:spPr>
          <a:xfrm>
            <a:off x="6380842" y="2284699"/>
            <a:ext cx="5623450" cy="542237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800" b="1" dirty="0">
                <a:solidFill>
                  <a:schemeClr val="bg1"/>
                </a:solidFill>
              </a:rPr>
              <a:t>סיבוכיות זמן ריצה / סדר גודל:  </a:t>
            </a:r>
            <a:r>
              <a:rPr lang="he-IL" sz="2400" dirty="0">
                <a:solidFill>
                  <a:schemeClr val="bg1"/>
                </a:solidFill>
              </a:rPr>
              <a:t>(</a:t>
            </a:r>
            <a:r>
              <a:rPr lang="en-US" sz="2000" b="1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)</a:t>
            </a:r>
            <a:r>
              <a:rPr lang="en-US" sz="2800" b="1" dirty="0">
                <a:solidFill>
                  <a:schemeClr val="bg1"/>
                </a:solidFill>
              </a:rPr>
              <a:t>O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13" name="תרשים זרימה: תהליך חלופי 12">
            <a:extLst>
              <a:ext uri="{FF2B5EF4-FFF2-40B4-BE49-F238E27FC236}">
                <a16:creationId xmlns:a16="http://schemas.microsoft.com/office/drawing/2014/main" id="{D11EF434-5F20-46D1-88CF-62C116DF6EC5}"/>
              </a:ext>
            </a:extLst>
          </p:cNvPr>
          <p:cNvSpPr/>
          <p:nvPr/>
        </p:nvSpPr>
        <p:spPr>
          <a:xfrm>
            <a:off x="4170241" y="3634686"/>
            <a:ext cx="7834051" cy="1145281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הסבר: </a:t>
            </a:r>
            <a:r>
              <a:rPr lang="en-US" sz="2400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 – מציין את מספר המספרים במערך.</a:t>
            </a:r>
          </a:p>
          <a:p>
            <a:pPr marL="514350" indent="-514350"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 הפעולה תעבור על </a:t>
            </a:r>
            <a:r>
              <a:rPr lang="he-IL" sz="2400" b="1" u="sng" dirty="0">
                <a:solidFill>
                  <a:schemeClr val="bg1"/>
                </a:solidFill>
              </a:rPr>
              <a:t>כל</a:t>
            </a:r>
            <a:r>
              <a:rPr lang="he-IL" sz="2400" dirty="0">
                <a:solidFill>
                  <a:schemeClr val="bg1"/>
                </a:solidFill>
              </a:rPr>
              <a:t> האיברים במערך מספר </a:t>
            </a:r>
            <a:r>
              <a:rPr lang="he-IL" sz="2400" b="1" u="sng" dirty="0">
                <a:solidFill>
                  <a:schemeClr val="bg1"/>
                </a:solidFill>
              </a:rPr>
              <a:t>קבוע</a:t>
            </a:r>
            <a:r>
              <a:rPr lang="he-IL" sz="2400" dirty="0">
                <a:solidFill>
                  <a:schemeClr val="bg1"/>
                </a:solidFill>
              </a:rPr>
              <a:t> </a:t>
            </a:r>
          </a:p>
          <a:p>
            <a:pPr marL="514350" indent="-514350"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					של פעמים לצורך מציאת </a:t>
            </a:r>
            <a:r>
              <a:rPr lang="en-US" sz="2400" dirty="0">
                <a:solidFill>
                  <a:schemeClr val="bg1"/>
                </a:solidFill>
              </a:rPr>
              <a:t>x</a:t>
            </a:r>
            <a:r>
              <a:rPr lang="he-IL" sz="2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016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יעילות - חיפוש בינארי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מציין מיקום תוכן 2">
            <a:extLst>
              <a:ext uri="{FF2B5EF4-FFF2-40B4-BE49-F238E27FC236}">
                <a16:creationId xmlns:a16="http://schemas.microsoft.com/office/drawing/2014/main" id="{08C2EEAE-4C48-4699-A0F9-DFD15B29A6A8}"/>
              </a:ext>
            </a:extLst>
          </p:cNvPr>
          <p:cNvSpPr txBox="1">
            <a:spLocks/>
          </p:cNvSpPr>
          <p:nvPr/>
        </p:nvSpPr>
        <p:spPr>
          <a:xfrm>
            <a:off x="515273" y="9988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  <a:defRPr/>
            </a:pPr>
            <a:endParaRPr lang="he-IL" sz="4400" b="1" dirty="0">
              <a:ea typeface="+mj-ea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6BDE23B8-C64E-4555-BA0B-18F090FD6091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83FB7BB-28B8-4548-8740-D3542A67AE7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מציין מיקום תוכן 2">
            <a:extLst>
              <a:ext uri="{FF2B5EF4-FFF2-40B4-BE49-F238E27FC236}">
                <a16:creationId xmlns:a16="http://schemas.microsoft.com/office/drawing/2014/main" id="{CFEF7A17-3E01-4F18-A66D-14A82D8BE6A8}"/>
              </a:ext>
            </a:extLst>
          </p:cNvPr>
          <p:cNvSpPr txBox="1">
            <a:spLocks/>
          </p:cNvSpPr>
          <p:nvPr/>
        </p:nvSpPr>
        <p:spPr>
          <a:xfrm>
            <a:off x="805824" y="876626"/>
            <a:ext cx="11189397" cy="961219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he-IL" altLang="he-IL" sz="2400" dirty="0"/>
              <a:t>כתב/י שאילתה חיצונית המקבלת מערך עם מספרים שלמים ומספר שלם </a:t>
            </a:r>
            <a:r>
              <a:rPr lang="en-US" altLang="he-IL" sz="2400" dirty="0"/>
              <a:t>x</a:t>
            </a:r>
            <a:r>
              <a:rPr lang="he-IL" altLang="he-IL" sz="2400" dirty="0"/>
              <a:t>, מחשבת ומחזירה את מיקומו של </a:t>
            </a:r>
            <a:r>
              <a:rPr lang="en-US" altLang="he-IL" sz="2400" dirty="0"/>
              <a:t>x</a:t>
            </a:r>
            <a:r>
              <a:rPr lang="he-IL" altLang="he-IL" sz="2400" dirty="0"/>
              <a:t> במערך. אם </a:t>
            </a:r>
            <a:r>
              <a:rPr lang="en-US" altLang="he-IL" sz="2400" dirty="0"/>
              <a:t>x</a:t>
            </a:r>
            <a:r>
              <a:rPr lang="he-IL" altLang="he-IL" sz="2400" dirty="0"/>
              <a:t> אינו קיים במערך יוחזר 1-.</a:t>
            </a:r>
          </a:p>
        </p:txBody>
      </p:sp>
      <p:sp>
        <p:nvSpPr>
          <p:cNvPr id="2" name="מציין מיקום תוכן 2">
            <a:extLst>
              <a:ext uri="{FF2B5EF4-FFF2-40B4-BE49-F238E27FC236}">
                <a16:creationId xmlns:a16="http://schemas.microsoft.com/office/drawing/2014/main" id="{7AFF5DFC-82A1-43BE-A7BD-CEC7652B5387}"/>
              </a:ext>
            </a:extLst>
          </p:cNvPr>
          <p:cNvSpPr txBox="1">
            <a:spLocks/>
          </p:cNvSpPr>
          <p:nvPr/>
        </p:nvSpPr>
        <p:spPr bwMode="auto">
          <a:xfrm>
            <a:off x="515273" y="1663658"/>
            <a:ext cx="6817772" cy="5162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>
              <a:spcAft>
                <a:spcPts val="200"/>
              </a:spcAft>
              <a:defRPr/>
            </a:pPr>
            <a:r>
              <a:rPr lang="en-US" sz="2400" b="1" dirty="0"/>
              <a:t>public static int </a:t>
            </a:r>
            <a:r>
              <a:rPr lang="en-US" sz="2400" b="1" dirty="0" err="1"/>
              <a:t>binarySearch</a:t>
            </a:r>
            <a:r>
              <a:rPr lang="en-US" sz="2400" b="1" dirty="0"/>
              <a:t> ( int</a:t>
            </a:r>
            <a:r>
              <a:rPr lang="en-US" sz="800" b="1" dirty="0"/>
              <a:t> </a:t>
            </a:r>
            <a:r>
              <a:rPr lang="en-US" sz="2400" b="1" dirty="0"/>
              <a:t>[ ] </a:t>
            </a:r>
            <a:r>
              <a:rPr lang="en-US" sz="2400" b="1" dirty="0" err="1"/>
              <a:t>ar</a:t>
            </a:r>
            <a:r>
              <a:rPr lang="en-US" sz="2400" b="1" dirty="0"/>
              <a:t>, int x )</a:t>
            </a:r>
          </a:p>
          <a:p>
            <a:pPr algn="l" rtl="0">
              <a:defRPr/>
            </a:pPr>
            <a:r>
              <a:rPr lang="he-IL" sz="2400" b="1" dirty="0"/>
              <a:t>}</a:t>
            </a:r>
            <a:r>
              <a:rPr lang="en-US" sz="2400" b="1" dirty="0"/>
              <a:t>     int low = 0, high = ar.length-1; </a:t>
            </a:r>
          </a:p>
          <a:p>
            <a:pPr algn="l" rtl="0"/>
            <a:r>
              <a:rPr lang="en-US" sz="2400" b="1" dirty="0"/>
              <a:t>      int mid = (low + high)/2;</a:t>
            </a:r>
          </a:p>
          <a:p>
            <a:pPr algn="l" rtl="0"/>
            <a:r>
              <a:rPr lang="en-US" sz="2400" b="1" dirty="0"/>
              <a:t>      while ((low &lt;= high) &amp;&amp; (</a:t>
            </a:r>
            <a:r>
              <a:rPr lang="en-US" sz="2400" b="1" dirty="0" err="1"/>
              <a:t>ar</a:t>
            </a:r>
            <a:r>
              <a:rPr lang="en-US" sz="1000" b="1" dirty="0"/>
              <a:t> </a:t>
            </a:r>
            <a:r>
              <a:rPr lang="en-US" sz="2400" b="1" dirty="0"/>
              <a:t>[</a:t>
            </a:r>
            <a:r>
              <a:rPr lang="en-US" sz="1000" b="1" dirty="0"/>
              <a:t> </a:t>
            </a:r>
            <a:r>
              <a:rPr lang="en-US" sz="2400" b="1" dirty="0"/>
              <a:t>mid</a:t>
            </a:r>
            <a:r>
              <a:rPr lang="en-US" sz="1000" b="1" dirty="0"/>
              <a:t> </a:t>
            </a:r>
            <a:r>
              <a:rPr lang="en-US" sz="2400" b="1" dirty="0"/>
              <a:t>] != x))</a:t>
            </a:r>
          </a:p>
          <a:p>
            <a:pPr algn="l" rtl="0"/>
            <a:r>
              <a:rPr lang="he-IL" sz="2400" b="1" dirty="0"/>
              <a:t>   }      </a:t>
            </a:r>
            <a:r>
              <a:rPr lang="en-US" sz="2400" b="1" dirty="0"/>
              <a:t>	if (</a:t>
            </a:r>
            <a:r>
              <a:rPr lang="en-US" sz="2400" b="1" dirty="0" err="1"/>
              <a:t>ar</a:t>
            </a:r>
            <a:r>
              <a:rPr lang="en-US" sz="1000" b="1" dirty="0"/>
              <a:t> </a:t>
            </a:r>
            <a:r>
              <a:rPr lang="en-US" sz="2400" b="1" dirty="0"/>
              <a:t>[</a:t>
            </a:r>
            <a:r>
              <a:rPr lang="en-US" sz="1000" b="1" dirty="0"/>
              <a:t> </a:t>
            </a:r>
            <a:r>
              <a:rPr lang="en-US" sz="2400" b="1" dirty="0"/>
              <a:t>mid</a:t>
            </a:r>
            <a:r>
              <a:rPr lang="en-US" sz="1000" b="1" dirty="0"/>
              <a:t> </a:t>
            </a:r>
            <a:r>
              <a:rPr lang="en-US" sz="2400" b="1" dirty="0"/>
              <a:t>] &lt; x)</a:t>
            </a:r>
          </a:p>
          <a:p>
            <a:pPr algn="l" rtl="0"/>
            <a:r>
              <a:rPr lang="en-US" sz="2400" b="1" dirty="0"/>
              <a:t>	      low = mid + 1 ;</a:t>
            </a:r>
          </a:p>
          <a:p>
            <a:pPr algn="l" rtl="0"/>
            <a:r>
              <a:rPr lang="en-US" sz="2400" b="1" dirty="0"/>
              <a:t>	  else</a:t>
            </a:r>
          </a:p>
          <a:p>
            <a:pPr algn="l" rtl="0"/>
            <a:r>
              <a:rPr lang="en-US" sz="2400" b="1" dirty="0"/>
              <a:t>	      high = mid - 1 ;</a:t>
            </a:r>
          </a:p>
          <a:p>
            <a:pPr algn="l" rtl="0"/>
            <a:r>
              <a:rPr lang="en-US" sz="2400" b="1" dirty="0"/>
              <a:t>	mid = (low + high)/2;</a:t>
            </a:r>
          </a:p>
          <a:p>
            <a:pPr algn="l" rtl="0"/>
            <a:r>
              <a:rPr lang="en-US" sz="2400" b="1" dirty="0"/>
              <a:t>      }</a:t>
            </a:r>
            <a:endParaRPr lang="he-IL" sz="2400" b="1" dirty="0"/>
          </a:p>
          <a:p>
            <a:pPr algn="l" rtl="0"/>
            <a:r>
              <a:rPr lang="en-US" sz="2400" b="1" dirty="0"/>
              <a:t>      if (low &lt;= high)</a:t>
            </a:r>
          </a:p>
          <a:p>
            <a:pPr algn="l" rtl="0"/>
            <a:r>
              <a:rPr lang="en-US" sz="2400" b="1" dirty="0"/>
              <a:t>	return mid;</a:t>
            </a:r>
          </a:p>
          <a:p>
            <a:pPr algn="l" rtl="0"/>
            <a:r>
              <a:rPr lang="en-US" sz="2400" b="1" dirty="0"/>
              <a:t>      return -1 ;</a:t>
            </a:r>
          </a:p>
          <a:p>
            <a:pPr algn="l" rtl="0"/>
            <a:r>
              <a:rPr lang="he-IL" sz="2400" b="1" dirty="0"/>
              <a:t>{</a:t>
            </a:r>
          </a:p>
        </p:txBody>
      </p:sp>
      <p:sp>
        <p:nvSpPr>
          <p:cNvPr id="40" name="תרשים זרימה: תהליך חלופי 39">
            <a:extLst>
              <a:ext uri="{FF2B5EF4-FFF2-40B4-BE49-F238E27FC236}">
                <a16:creationId xmlns:a16="http://schemas.microsoft.com/office/drawing/2014/main" id="{154B0161-7DE8-4FBF-A6DE-1DFC9AEB73CF}"/>
              </a:ext>
            </a:extLst>
          </p:cNvPr>
          <p:cNvSpPr/>
          <p:nvPr/>
        </p:nvSpPr>
        <p:spPr>
          <a:xfrm>
            <a:off x="5690906" y="2231525"/>
            <a:ext cx="6242663" cy="542237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800" b="1" dirty="0">
                <a:solidFill>
                  <a:schemeClr val="bg1"/>
                </a:solidFill>
              </a:rPr>
              <a:t>סיבוכיות זמן ריצה / סדר גודל:  </a:t>
            </a:r>
            <a:r>
              <a:rPr lang="he-IL" sz="2400" dirty="0">
                <a:solidFill>
                  <a:schemeClr val="bg1"/>
                </a:solidFill>
              </a:rPr>
              <a:t>(</a:t>
            </a:r>
            <a:r>
              <a:rPr lang="en-US" sz="2400" b="1" dirty="0">
                <a:solidFill>
                  <a:schemeClr val="bg1"/>
                </a:solidFill>
              </a:rPr>
              <a:t>log n</a:t>
            </a:r>
            <a:r>
              <a:rPr lang="he-IL" sz="2400" dirty="0">
                <a:solidFill>
                  <a:schemeClr val="bg1"/>
                </a:solidFill>
              </a:rPr>
              <a:t>)</a:t>
            </a:r>
            <a:r>
              <a:rPr lang="en-US" sz="2800" b="1" dirty="0">
                <a:solidFill>
                  <a:schemeClr val="bg1"/>
                </a:solidFill>
              </a:rPr>
              <a:t>O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41" name="תרשים זרימה: תהליך חלופי 40">
            <a:extLst>
              <a:ext uri="{FF2B5EF4-FFF2-40B4-BE49-F238E27FC236}">
                <a16:creationId xmlns:a16="http://schemas.microsoft.com/office/drawing/2014/main" id="{B21BDC7A-4725-4A44-9A30-C236F94E2BEA}"/>
              </a:ext>
            </a:extLst>
          </p:cNvPr>
          <p:cNvSpPr/>
          <p:nvPr/>
        </p:nvSpPr>
        <p:spPr>
          <a:xfrm>
            <a:off x="5334000" y="3283770"/>
            <a:ext cx="6661222" cy="1415373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 הסבר: </a:t>
            </a:r>
            <a:r>
              <a:rPr lang="en-US" sz="2400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 – מציין את מספר המספרים במערך.</a:t>
            </a:r>
          </a:p>
          <a:p>
            <a:pPr marL="85725" indent="-85725">
              <a:buClr>
                <a:srgbClr val="0BD0D9"/>
              </a:buClr>
              <a:buSzPct val="95000"/>
              <a:defRPr/>
            </a:pPr>
            <a:r>
              <a:rPr lang="he-IL" sz="2200" dirty="0">
                <a:solidFill>
                  <a:schemeClr val="bg1"/>
                </a:solidFill>
              </a:rPr>
              <a:t> הפעולה, בכול </a:t>
            </a:r>
            <a:r>
              <a:rPr lang="he-IL" sz="2200" dirty="0" err="1">
                <a:solidFill>
                  <a:schemeClr val="bg1"/>
                </a:solidFill>
              </a:rPr>
              <a:t>איטרציה</a:t>
            </a:r>
            <a:r>
              <a:rPr lang="he-IL" sz="2200" dirty="0">
                <a:solidFill>
                  <a:schemeClr val="bg1"/>
                </a:solidFill>
              </a:rPr>
              <a:t> בלולאה, מקטינה (לא פיזית) פי 2 את מספר האיברים עליהם היא עוברת לצורך מציאת האיבר </a:t>
            </a:r>
            <a:r>
              <a:rPr lang="en-US" sz="2400" dirty="0">
                <a:solidFill>
                  <a:schemeClr val="bg1"/>
                </a:solidFill>
              </a:rPr>
              <a:t>x</a:t>
            </a:r>
            <a:r>
              <a:rPr lang="he-IL" sz="2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235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0" grpId="0" animBg="1"/>
      <p:bldP spid="4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 יעילות לפי סדרי גודל (1)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1" name="תמונה 10" descr="תמונה שמכילה צילום מסך&#10;&#10;התיאור נוצר באופן אוטומטי">
            <a:extLst>
              <a:ext uri="{FF2B5EF4-FFF2-40B4-BE49-F238E27FC236}">
                <a16:creationId xmlns:a16="http://schemas.microsoft.com/office/drawing/2014/main" id="{72D38F37-A221-4AFD-8EF2-1B68F5A71A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17" y="887310"/>
            <a:ext cx="11212598" cy="387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999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 יעילות לפי סדרי גודל (2)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תמונה 2" descr="תמונה שמכילה צילום מסך&#10;&#10;התיאור נוצר באופן אוטומטי">
            <a:extLst>
              <a:ext uri="{FF2B5EF4-FFF2-40B4-BE49-F238E27FC236}">
                <a16:creationId xmlns:a16="http://schemas.microsoft.com/office/drawing/2014/main" id="{46888D21-23F4-4FD8-A36D-CC46975C46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1002212"/>
            <a:ext cx="11854416" cy="334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331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 יעילות לפי סדרי גודל (3)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תמונה 3" descr="תמונה שמכילה צילום מסך&#10;&#10;התיאור נוצר באופן אוטומטי">
            <a:extLst>
              <a:ext uri="{FF2B5EF4-FFF2-40B4-BE49-F238E27FC236}">
                <a16:creationId xmlns:a16="http://schemas.microsoft.com/office/drawing/2014/main" id="{077B9629-EA60-460B-AF36-3BBF7171E6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81" y="1177747"/>
            <a:ext cx="11947637" cy="32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884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 יעילות לפי סדרי גודל (4)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תמונה 2" descr="תמונה שמכילה צילום מסך&#10;&#10;התיאור נוצר באופן אוטומטי">
            <a:extLst>
              <a:ext uri="{FF2B5EF4-FFF2-40B4-BE49-F238E27FC236}">
                <a16:creationId xmlns:a16="http://schemas.microsoft.com/office/drawing/2014/main" id="{5ED18C22-8251-4A57-9D35-94E1AE9AC6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64" y="757517"/>
            <a:ext cx="11767272" cy="400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76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+mj-lt"/>
              </a:rPr>
              <a:t>יעילות - </a:t>
            </a:r>
            <a:r>
              <a:rPr lang="en-US" sz="4400" b="1" dirty="0">
                <a:latin typeface="+mj-lt"/>
                <a:ea typeface="+mj-ea"/>
                <a:cs typeface="David" pitchFamily="2" charset="-79"/>
              </a:rPr>
              <a:t>Efficiency</a:t>
            </a:r>
            <a:endParaRPr lang="he-IL" dirty="0">
              <a:latin typeface="+mj-lt"/>
            </a:endParaRP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997588" y="1007388"/>
            <a:ext cx="9802368" cy="431447"/>
          </a:xfrm>
        </p:spPr>
        <p:txBody>
          <a:bodyPr/>
          <a:lstStyle/>
          <a:p>
            <a:r>
              <a:rPr lang="he-IL" altLang="he-IL" sz="4000" b="1" dirty="0"/>
              <a:t>ביבליוגרפיה: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-284813" y="1632299"/>
            <a:ext cx="12084770" cy="3404396"/>
          </a:xfrm>
        </p:spPr>
        <p:txBody>
          <a:bodyPr>
            <a:normAutofit/>
          </a:bodyPr>
          <a:lstStyle/>
          <a:p>
            <a:pPr marR="0" eaLnBrk="1" hangingPunct="1">
              <a:spcAft>
                <a:spcPts val="1200"/>
              </a:spcAft>
              <a:defRPr/>
            </a:pPr>
            <a:r>
              <a:rPr lang="he-IL" sz="2800" dirty="0" err="1"/>
              <a:t>ברנדס</a:t>
            </a:r>
            <a:r>
              <a:rPr lang="he-IL" sz="2800" dirty="0"/>
              <a:t>, ע. (2007). </a:t>
            </a:r>
            <a:r>
              <a:rPr lang="he-IL" sz="2800" i="1" dirty="0"/>
              <a:t>עיצוב תוכנה מבוסס עצמים</a:t>
            </a:r>
            <a:r>
              <a:rPr lang="he-IL" sz="2800" dirty="0"/>
              <a:t>. ירושלים: המרכז להוראת המדעים ע"ש עמוס דה-שליט (</a:t>
            </a:r>
            <a:r>
              <a:rPr lang="he-IL" sz="2800" dirty="0" err="1"/>
              <a:t>מל"מ</a:t>
            </a:r>
            <a:r>
              <a:rPr lang="he-IL" sz="2800" dirty="0"/>
              <a:t>), האוניברסיטה העברית בירושלים.</a:t>
            </a:r>
          </a:p>
          <a:p>
            <a:pPr marR="0" eaLnBrk="1" hangingPunct="1">
              <a:spcAft>
                <a:spcPts val="1200"/>
              </a:spcAft>
              <a:defRPr/>
            </a:pPr>
            <a:r>
              <a:rPr lang="he-IL" sz="2800" dirty="0"/>
              <a:t>פונק, ש' ושוורץ ש' (2020).   </a:t>
            </a:r>
            <a:r>
              <a:rPr lang="he-IL" sz="2800" i="1" dirty="0"/>
              <a:t>ספר-מדעי-המחשב  שער </a:t>
            </a:r>
            <a:r>
              <a:rPr lang="en-US" sz="2800" i="1" dirty="0"/>
              <a:t>I</a:t>
            </a:r>
            <a:r>
              <a:rPr lang="he-IL" sz="2800" i="1" dirty="0"/>
              <a:t>. 				</a:t>
            </a:r>
            <a:r>
              <a:rPr lang="he-IL" sz="2800" dirty="0"/>
              <a:t>הגוף המבצע: אורט ישראל. </a:t>
            </a:r>
            <a:r>
              <a:rPr lang="he-IL" sz="2800" b="1" dirty="0">
                <a:solidFill>
                  <a:schemeClr val="tx1">
                    <a:lumMod val="85000"/>
                  </a:schemeClr>
                </a:solidFill>
              </a:rPr>
              <a:t>ספר אינטרנטי</a:t>
            </a:r>
          </a:p>
          <a:p>
            <a:pPr marR="0" eaLnBrk="1" hangingPunct="1">
              <a:spcAft>
                <a:spcPts val="1200"/>
              </a:spcAft>
              <a:defRPr/>
            </a:pPr>
            <a:r>
              <a:rPr lang="he-IL" sz="2800" dirty="0" err="1"/>
              <a:t>מינסטר</a:t>
            </a:r>
            <a:r>
              <a:rPr lang="he-IL" sz="2800" dirty="0"/>
              <a:t>, ד' וברנד ב' (2020). </a:t>
            </a:r>
            <a:r>
              <a:rPr lang="he-IL" sz="2800" i="1" dirty="0"/>
              <a:t>ספר-מדעי-המחשב  שער </a:t>
            </a:r>
            <a:r>
              <a:rPr lang="en-US" sz="2800" i="1" dirty="0"/>
              <a:t>II</a:t>
            </a:r>
            <a:r>
              <a:rPr lang="he-IL" sz="2800" i="1" dirty="0"/>
              <a:t>. 				</a:t>
            </a:r>
            <a:r>
              <a:rPr lang="he-IL" sz="2800" dirty="0"/>
              <a:t>הגוף המבצע: אורט ישראל. </a:t>
            </a:r>
            <a:r>
              <a:rPr lang="he-IL" sz="2800" b="1" dirty="0">
                <a:solidFill>
                  <a:schemeClr val="tx1">
                    <a:lumMod val="85000"/>
                  </a:schemeClr>
                </a:solidFill>
              </a:rPr>
              <a:t>ספר אינטרנטי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00B8282A-152E-4F3D-A4D0-6BC36E5D2199}"/>
              </a:ext>
            </a:extLst>
          </p:cNvPr>
          <p:cNvSpPr/>
          <p:nvPr/>
        </p:nvSpPr>
        <p:spPr>
          <a:xfrm>
            <a:off x="1844558" y="4927282"/>
            <a:ext cx="345158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The End</a:t>
            </a:r>
            <a:endParaRPr lang="he-IL" sz="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יעילות - מתקדם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מדעי המחשב ב' – נגשים לבגרות 5 </a:t>
            </a:r>
            <a:r>
              <a:rPr lang="he-IL" dirty="0" err="1">
                <a:sym typeface="Varela Round"/>
              </a:rPr>
              <a:t>יח"ל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דפנה </a:t>
            </a:r>
            <a:r>
              <a:rPr lang="he-IL" dirty="0" err="1">
                <a:sym typeface="Varela Round"/>
              </a:rPr>
              <a:t>מינסטר</a:t>
            </a:r>
            <a:endParaRPr lang="he-IL" dirty="0">
              <a:sym typeface="Varela Roun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דרישות קדם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4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מציין מיקום טקסט 2"/>
          <p:cNvSpPr txBox="1">
            <a:spLocks/>
          </p:cNvSpPr>
          <p:nvPr/>
        </p:nvSpPr>
        <p:spPr>
          <a:xfrm>
            <a:off x="609790" y="1285875"/>
            <a:ext cx="9996297" cy="4374869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יסודות מדעי המחשב.</a:t>
            </a:r>
          </a:p>
          <a:p>
            <a:r>
              <a:rPr lang="he-IL" dirty="0"/>
              <a:t>פעולות סטטיות (חיצוניות).</a:t>
            </a:r>
          </a:p>
          <a:p>
            <a:r>
              <a:rPr lang="he-IL" dirty="0"/>
              <a:t>חישוב עצרת  </a:t>
            </a:r>
            <a:r>
              <a:rPr lang="en-US" dirty="0"/>
              <a:t>(n!)</a:t>
            </a:r>
            <a:r>
              <a:rPr lang="he-IL" dirty="0"/>
              <a:t>.</a:t>
            </a:r>
          </a:p>
          <a:p>
            <a:r>
              <a:rPr lang="he-IL" dirty="0"/>
              <a:t>חישוב האם מספר ראשוני.</a:t>
            </a:r>
          </a:p>
          <a:p>
            <a:r>
              <a:rPr lang="he-IL" dirty="0"/>
              <a:t>חיפוש בינארי. </a:t>
            </a:r>
          </a:p>
          <a:p>
            <a:r>
              <a:rPr lang="he-IL" dirty="0"/>
              <a:t>רקורסיה.</a:t>
            </a: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B5B3D76F-654A-460E-894B-7FF6F9BEA3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913" y="3703864"/>
            <a:ext cx="1868261" cy="1868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558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2074460" y="1155485"/>
            <a:ext cx="8098023" cy="3321424"/>
          </a:xfrm>
        </p:spPr>
        <p:txBody>
          <a:bodyPr>
            <a:normAutofit fontScale="92500" lnSpcReduction="10000"/>
          </a:bodyPr>
          <a:lstStyle/>
          <a:p>
            <a:r>
              <a:rPr lang="he-IL" sz="2800" dirty="0"/>
              <a:t>הגדרת יעילות לחישוב עצרת  </a:t>
            </a:r>
            <a:r>
              <a:rPr lang="en-US" sz="2800" dirty="0"/>
              <a:t>(n!)</a:t>
            </a:r>
            <a:r>
              <a:rPr lang="he-IL" sz="2800" dirty="0"/>
              <a:t>.</a:t>
            </a:r>
          </a:p>
          <a:p>
            <a:r>
              <a:rPr lang="he-IL" sz="2800" dirty="0"/>
              <a:t>הגדרת יעילות לחישוב האם מספר ראשוני – 2 צורות. </a:t>
            </a:r>
          </a:p>
          <a:p>
            <a:r>
              <a:rPr lang="he-IL" sz="2800" dirty="0"/>
              <a:t>הגדרת יעילות לחיפוש סדרתי.</a:t>
            </a:r>
          </a:p>
          <a:p>
            <a:r>
              <a:rPr lang="he-IL" sz="2800" dirty="0"/>
              <a:t>הגדרת יעילות לחיפוש בינארי.</a:t>
            </a:r>
          </a:p>
          <a:p>
            <a:r>
              <a:rPr lang="he-IL" sz="2800" dirty="0"/>
              <a:t>הגדרת יעילות לחישובי רקורסיה.</a:t>
            </a:r>
          </a:p>
          <a:p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יעילות - מתקדם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b="1" dirty="0"/>
              <a:t>אלגוריתמים מתקדמים</a:t>
            </a:r>
            <a:endParaRPr lang="en-US" b="1" dirty="0"/>
          </a:p>
          <a:p>
            <a:endParaRPr lang="en-US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חישוב עצרת  </a:t>
            </a:r>
            <a:r>
              <a:rPr lang="en-US" dirty="0"/>
              <a:t>(n!)</a:t>
            </a:r>
            <a:endParaRPr lang="he-IL" dirty="0"/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039569" y="1068087"/>
            <a:ext cx="9802368" cy="431447"/>
          </a:xfrm>
        </p:spPr>
        <p:txBody>
          <a:bodyPr/>
          <a:lstStyle/>
          <a:p>
            <a:r>
              <a:rPr lang="he-IL" sz="3200" dirty="0"/>
              <a:t>מה היעילות של האלגוריתם הבא?</a:t>
            </a:r>
            <a:endParaRPr lang="he-IL" sz="3200" b="1" dirty="0">
              <a:ea typeface="+mj-ea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מציין מיקום תוכן 2">
            <a:extLst>
              <a:ext uri="{FF2B5EF4-FFF2-40B4-BE49-F238E27FC236}">
                <a16:creationId xmlns:a16="http://schemas.microsoft.com/office/drawing/2014/main" id="{08C2EEAE-4C48-4699-A0F9-DFD15B29A6A8}"/>
              </a:ext>
            </a:extLst>
          </p:cNvPr>
          <p:cNvSpPr txBox="1">
            <a:spLocks/>
          </p:cNvSpPr>
          <p:nvPr/>
        </p:nvSpPr>
        <p:spPr>
          <a:xfrm>
            <a:off x="515273" y="9988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  <a:defRPr/>
            </a:pPr>
            <a:endParaRPr lang="he-IL" sz="4400" b="1" dirty="0">
              <a:ea typeface="+mj-ea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6BDE23B8-C64E-4555-BA0B-18F090FD6091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83FB7BB-28B8-4548-8740-D3542A67AE7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מציין מיקום תוכן 2">
            <a:extLst>
              <a:ext uri="{FF2B5EF4-FFF2-40B4-BE49-F238E27FC236}">
                <a16:creationId xmlns:a16="http://schemas.microsoft.com/office/drawing/2014/main" id="{CFEF7A17-3E01-4F18-A66D-14A82D8BE6A8}"/>
              </a:ext>
            </a:extLst>
          </p:cNvPr>
          <p:cNvSpPr txBox="1">
            <a:spLocks/>
          </p:cNvSpPr>
          <p:nvPr/>
        </p:nvSpPr>
        <p:spPr>
          <a:xfrm>
            <a:off x="515273" y="1787566"/>
            <a:ext cx="11189397" cy="425286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he-IL" altLang="he-IL" sz="2400" dirty="0"/>
              <a:t>כתב/י שאילתה חיצונית המקבלת מספר שלם, מחשבת ומחזירה את תוצאת העצרת.	</a:t>
            </a:r>
            <a:endParaRPr lang="he-IL" altLang="he-IL" sz="2400" b="1" dirty="0"/>
          </a:p>
          <a:p>
            <a:pPr>
              <a:buFont typeface="Wingdings 2" panose="05020102010507070707" pitchFamily="18" charset="2"/>
              <a:buNone/>
            </a:pPr>
            <a:endParaRPr lang="he-IL" altLang="he-IL" sz="2400" dirty="0"/>
          </a:p>
        </p:txBody>
      </p:sp>
      <p:sp>
        <p:nvSpPr>
          <p:cNvPr id="2" name="מציין מיקום תוכן 2">
            <a:extLst>
              <a:ext uri="{FF2B5EF4-FFF2-40B4-BE49-F238E27FC236}">
                <a16:creationId xmlns:a16="http://schemas.microsoft.com/office/drawing/2014/main" id="{7AFF5DFC-82A1-43BE-A7BD-CEC7652B5387}"/>
              </a:ext>
            </a:extLst>
          </p:cNvPr>
          <p:cNvSpPr txBox="1">
            <a:spLocks/>
          </p:cNvSpPr>
          <p:nvPr/>
        </p:nvSpPr>
        <p:spPr bwMode="auto">
          <a:xfrm>
            <a:off x="515273" y="2556237"/>
            <a:ext cx="11354608" cy="3061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 eaLnBrk="1" hangingPunct="1">
              <a:defRPr/>
            </a:pPr>
            <a:r>
              <a:rPr lang="en-US" sz="2400" b="1" dirty="0"/>
              <a:t>public static int factorial (</a:t>
            </a:r>
            <a:r>
              <a:rPr lang="en-US" sz="1000" b="1" dirty="0"/>
              <a:t> </a:t>
            </a:r>
            <a:r>
              <a:rPr lang="en-US" sz="2400" b="1" dirty="0"/>
              <a:t>int  n</a:t>
            </a:r>
            <a:r>
              <a:rPr lang="en-US" sz="1000" b="1" dirty="0"/>
              <a:t> </a:t>
            </a:r>
            <a:r>
              <a:rPr lang="en-US" sz="2400" b="1" dirty="0"/>
              <a:t>)</a:t>
            </a:r>
          </a:p>
          <a:p>
            <a:pPr algn="l" rtl="0">
              <a:defRPr/>
            </a:pPr>
            <a:r>
              <a:rPr lang="he-IL" sz="2400" b="1" dirty="0"/>
              <a:t>}</a:t>
            </a:r>
            <a:r>
              <a:rPr lang="en-US" sz="2400" b="1" dirty="0"/>
              <a:t>  </a:t>
            </a:r>
            <a:r>
              <a:rPr lang="en-US" sz="2400" b="1" dirty="0">
                <a:solidFill>
                  <a:srgbClr val="7DF42C"/>
                </a:solidFill>
              </a:rPr>
              <a:t> 			</a:t>
            </a:r>
            <a:r>
              <a:rPr lang="en-US" sz="2000" b="1" dirty="0">
                <a:solidFill>
                  <a:srgbClr val="7DF42C"/>
                </a:solidFill>
              </a:rPr>
              <a:t>//</a:t>
            </a:r>
            <a:r>
              <a:rPr lang="he-IL" altLang="he-IL" sz="2000" b="1" dirty="0">
                <a:solidFill>
                  <a:srgbClr val="7DF42C"/>
                </a:solidFill>
              </a:rPr>
              <a:t>שאילתה המקבלת מספר שלם, מחשבת ומחזירה את תוצאת העצרת. </a:t>
            </a:r>
          </a:p>
          <a:p>
            <a:pPr algn="l" rtl="0">
              <a:defRPr/>
            </a:pPr>
            <a:r>
              <a:rPr lang="he-IL" altLang="he-IL" sz="2000" dirty="0"/>
              <a:t>			</a:t>
            </a:r>
            <a:r>
              <a:rPr lang="en-US" altLang="he-IL" sz="2000" dirty="0"/>
              <a:t>					  </a:t>
            </a:r>
            <a:r>
              <a:rPr lang="en-US" sz="2000" b="1" dirty="0">
                <a:solidFill>
                  <a:srgbClr val="7DF42C"/>
                </a:solidFill>
              </a:rPr>
              <a:t> // </a:t>
            </a:r>
            <a:r>
              <a:rPr lang="he-IL" sz="2000" b="1" dirty="0">
                <a:solidFill>
                  <a:srgbClr val="7DF42C"/>
                </a:solidFill>
              </a:rPr>
              <a:t> - </a:t>
            </a:r>
            <a:r>
              <a:rPr lang="he-IL" altLang="he-IL" sz="2000" b="1" dirty="0">
                <a:solidFill>
                  <a:srgbClr val="7DF42C"/>
                </a:solidFill>
              </a:rPr>
              <a:t>מספר טבעי. </a:t>
            </a:r>
            <a:r>
              <a:rPr lang="en-US" altLang="he-IL" sz="2000" b="1" dirty="0">
                <a:solidFill>
                  <a:srgbClr val="7DF42C"/>
                </a:solidFill>
              </a:rPr>
              <a:t>n </a:t>
            </a:r>
            <a:r>
              <a:rPr lang="he-IL" altLang="he-IL" sz="2000" b="1" dirty="0">
                <a:solidFill>
                  <a:srgbClr val="7DF42C"/>
                </a:solidFill>
              </a:rPr>
              <a:t>הנחה:</a:t>
            </a:r>
          </a:p>
          <a:p>
            <a:pPr algn="l" rtl="0">
              <a:spcAft>
                <a:spcPts val="300"/>
              </a:spcAft>
            </a:pPr>
            <a:r>
              <a:rPr lang="en-US" sz="2400" b="1" dirty="0"/>
              <a:t>	int temp = 1 ;</a:t>
            </a:r>
          </a:p>
          <a:p>
            <a:pPr algn="l" rtl="0">
              <a:spcAft>
                <a:spcPts val="300"/>
              </a:spcAft>
            </a:pPr>
            <a:r>
              <a:rPr lang="nn-NO" sz="2400" b="1" dirty="0"/>
              <a:t>	for (int i = 2; i &lt;= n; i++)</a:t>
            </a:r>
          </a:p>
          <a:p>
            <a:pPr algn="l" rtl="0">
              <a:spcAft>
                <a:spcPts val="300"/>
              </a:spcAft>
            </a:pPr>
            <a:r>
              <a:rPr lang="en-US" sz="2400" b="1" dirty="0"/>
              <a:t>		temp * = </a:t>
            </a:r>
            <a:r>
              <a:rPr lang="en-US" sz="2400" b="1" dirty="0" err="1"/>
              <a:t>i</a:t>
            </a:r>
            <a:r>
              <a:rPr lang="en-US" sz="2400" b="1" dirty="0"/>
              <a:t> ;</a:t>
            </a:r>
          </a:p>
          <a:p>
            <a:pPr algn="l" rtl="0"/>
            <a:r>
              <a:rPr lang="en-US" sz="2400" b="1" dirty="0"/>
              <a:t>	return temp ;</a:t>
            </a:r>
          </a:p>
          <a:p>
            <a:pPr algn="l"/>
            <a:r>
              <a:rPr lang="he-IL" sz="2400" b="1" dirty="0"/>
              <a:t>{</a:t>
            </a:r>
            <a:endParaRPr lang="he-IL" sz="2400" b="1" dirty="0">
              <a:cs typeface="+mn-cs"/>
            </a:endParaRPr>
          </a:p>
        </p:txBody>
      </p:sp>
      <p:sp>
        <p:nvSpPr>
          <p:cNvPr id="40" name="תרשים זרימה: תהליך חלופי 39">
            <a:extLst>
              <a:ext uri="{FF2B5EF4-FFF2-40B4-BE49-F238E27FC236}">
                <a16:creationId xmlns:a16="http://schemas.microsoft.com/office/drawing/2014/main" id="{154B0161-7DE8-4FBF-A6DE-1DFC9AEB73CF}"/>
              </a:ext>
            </a:extLst>
          </p:cNvPr>
          <p:cNvSpPr/>
          <p:nvPr/>
        </p:nvSpPr>
        <p:spPr>
          <a:xfrm>
            <a:off x="6053276" y="4071493"/>
            <a:ext cx="5623450" cy="542237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800" b="1" dirty="0">
                <a:solidFill>
                  <a:schemeClr val="bg1"/>
                </a:solidFill>
              </a:rPr>
              <a:t>סיבוכיות זמן ריצה / סדר גודל:  </a:t>
            </a:r>
            <a:r>
              <a:rPr lang="he-IL" sz="2400" dirty="0">
                <a:solidFill>
                  <a:schemeClr val="bg1"/>
                </a:solidFill>
              </a:rPr>
              <a:t>(</a:t>
            </a:r>
            <a:r>
              <a:rPr lang="en-US" sz="2400" b="1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)</a:t>
            </a:r>
            <a:r>
              <a:rPr lang="en-US" sz="2800" b="1" dirty="0">
                <a:solidFill>
                  <a:schemeClr val="bg1"/>
                </a:solidFill>
              </a:rPr>
              <a:t>O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41" name="תרשים זרימה: תהליך חלופי 40">
            <a:extLst>
              <a:ext uri="{FF2B5EF4-FFF2-40B4-BE49-F238E27FC236}">
                <a16:creationId xmlns:a16="http://schemas.microsoft.com/office/drawing/2014/main" id="{B21BDC7A-4725-4A44-9A30-C236F94E2BEA}"/>
              </a:ext>
            </a:extLst>
          </p:cNvPr>
          <p:cNvSpPr/>
          <p:nvPr/>
        </p:nvSpPr>
        <p:spPr>
          <a:xfrm>
            <a:off x="929641" y="5641466"/>
            <a:ext cx="6817772" cy="1145281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הסבר: </a:t>
            </a:r>
            <a:r>
              <a:rPr lang="en-US" sz="2400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 – מציין את מספר המספרים מ- 1 ועד </a:t>
            </a:r>
            <a:r>
              <a:rPr lang="en-US" sz="2400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 הפעולה תעבור על </a:t>
            </a:r>
            <a:r>
              <a:rPr lang="he-IL" sz="2400" b="1" u="sng" dirty="0">
                <a:solidFill>
                  <a:schemeClr val="bg1"/>
                </a:solidFill>
              </a:rPr>
              <a:t>כל</a:t>
            </a:r>
            <a:r>
              <a:rPr lang="he-IL" sz="2400" dirty="0">
                <a:solidFill>
                  <a:schemeClr val="bg1"/>
                </a:solidFill>
              </a:rPr>
              <a:t> האיברים בסדרה מספר </a:t>
            </a:r>
            <a:r>
              <a:rPr lang="he-IL" sz="2400" b="1" u="sng" dirty="0">
                <a:solidFill>
                  <a:schemeClr val="bg1"/>
                </a:solidFill>
              </a:rPr>
              <a:t>קבוע</a:t>
            </a:r>
            <a:r>
              <a:rPr lang="he-IL" sz="2400" dirty="0">
                <a:solidFill>
                  <a:schemeClr val="bg1"/>
                </a:solidFill>
              </a:rPr>
              <a:t> של פעמים לצורך מכפלת האיברים.</a:t>
            </a:r>
          </a:p>
        </p:txBody>
      </p:sp>
    </p:spTree>
    <p:extLst>
      <p:ext uri="{BB962C8B-B14F-4D97-AF65-F5344CB8AC3E}">
        <p14:creationId xmlns:p14="http://schemas.microsoft.com/office/powerpoint/2010/main" val="355701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0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חישוב עצרת </a:t>
            </a:r>
            <a:r>
              <a:rPr lang="en-US" dirty="0"/>
              <a:t>(n!)</a:t>
            </a:r>
            <a:r>
              <a:rPr lang="he-IL" dirty="0"/>
              <a:t> - ברקורסיה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039569" y="1068087"/>
            <a:ext cx="9802368" cy="431447"/>
          </a:xfrm>
        </p:spPr>
        <p:txBody>
          <a:bodyPr/>
          <a:lstStyle/>
          <a:p>
            <a:r>
              <a:rPr lang="he-IL" sz="3200" dirty="0"/>
              <a:t>מה היעילות של האלגוריתם הבא?</a:t>
            </a:r>
            <a:endParaRPr lang="he-IL" sz="3200" b="1" dirty="0">
              <a:ea typeface="+mj-ea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מציין מיקום תוכן 2">
            <a:extLst>
              <a:ext uri="{FF2B5EF4-FFF2-40B4-BE49-F238E27FC236}">
                <a16:creationId xmlns:a16="http://schemas.microsoft.com/office/drawing/2014/main" id="{08C2EEAE-4C48-4699-A0F9-DFD15B29A6A8}"/>
              </a:ext>
            </a:extLst>
          </p:cNvPr>
          <p:cNvSpPr txBox="1">
            <a:spLocks/>
          </p:cNvSpPr>
          <p:nvPr/>
        </p:nvSpPr>
        <p:spPr>
          <a:xfrm>
            <a:off x="515273" y="9988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  <a:defRPr/>
            </a:pPr>
            <a:endParaRPr lang="he-IL" sz="4400" b="1" dirty="0">
              <a:ea typeface="+mj-ea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6BDE23B8-C64E-4555-BA0B-18F090FD6091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83FB7BB-28B8-4548-8740-D3542A67AE7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מציין מיקום תוכן 2">
            <a:extLst>
              <a:ext uri="{FF2B5EF4-FFF2-40B4-BE49-F238E27FC236}">
                <a16:creationId xmlns:a16="http://schemas.microsoft.com/office/drawing/2014/main" id="{CFEF7A17-3E01-4F18-A66D-14A82D8BE6A8}"/>
              </a:ext>
            </a:extLst>
          </p:cNvPr>
          <p:cNvSpPr txBox="1">
            <a:spLocks/>
          </p:cNvSpPr>
          <p:nvPr/>
        </p:nvSpPr>
        <p:spPr>
          <a:xfrm>
            <a:off x="929641" y="1787566"/>
            <a:ext cx="10775029" cy="425286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he-IL" altLang="he-IL" sz="2400" dirty="0"/>
              <a:t>כתב/י שאילתה חיצונית </a:t>
            </a:r>
            <a:r>
              <a:rPr lang="he-IL" altLang="he-IL" sz="2400" b="1" u="sng" dirty="0"/>
              <a:t>רקורסיבית</a:t>
            </a:r>
            <a:r>
              <a:rPr lang="he-IL" altLang="he-IL" sz="2400" dirty="0"/>
              <a:t> המקבלת מספר שלם, מחשבת ומחזירה את תוצאת העצרת.	</a:t>
            </a:r>
            <a:endParaRPr lang="he-IL" altLang="he-IL" sz="2400" b="1" dirty="0"/>
          </a:p>
          <a:p>
            <a:pPr>
              <a:buFont typeface="Wingdings 2" panose="05020102010507070707" pitchFamily="18" charset="2"/>
              <a:buNone/>
            </a:pPr>
            <a:endParaRPr lang="he-IL" altLang="he-IL" sz="2400" dirty="0"/>
          </a:p>
        </p:txBody>
      </p:sp>
      <p:sp>
        <p:nvSpPr>
          <p:cNvPr id="2" name="מציין מיקום תוכן 2">
            <a:extLst>
              <a:ext uri="{FF2B5EF4-FFF2-40B4-BE49-F238E27FC236}">
                <a16:creationId xmlns:a16="http://schemas.microsoft.com/office/drawing/2014/main" id="{7AFF5DFC-82A1-43BE-A7BD-CEC7652B5387}"/>
              </a:ext>
            </a:extLst>
          </p:cNvPr>
          <p:cNvSpPr txBox="1">
            <a:spLocks/>
          </p:cNvSpPr>
          <p:nvPr/>
        </p:nvSpPr>
        <p:spPr bwMode="auto">
          <a:xfrm>
            <a:off x="515273" y="2556237"/>
            <a:ext cx="11354608" cy="4146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 eaLnBrk="1" hangingPunct="1">
              <a:defRPr/>
            </a:pPr>
            <a:r>
              <a:rPr lang="en-US" sz="2400" b="1" dirty="0"/>
              <a:t>public static int </a:t>
            </a:r>
            <a:r>
              <a:rPr lang="en-US" sz="2400" b="1" dirty="0" err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recFactorial</a:t>
            </a:r>
            <a:r>
              <a:rPr lang="en-US" sz="2400" b="1" dirty="0"/>
              <a:t> (</a:t>
            </a:r>
            <a:r>
              <a:rPr lang="en-US" sz="1000" b="1" dirty="0"/>
              <a:t> </a:t>
            </a:r>
            <a:r>
              <a:rPr lang="en-US" sz="2400" b="1" dirty="0"/>
              <a:t>int  n</a:t>
            </a:r>
            <a:r>
              <a:rPr lang="en-US" sz="1000" b="1" dirty="0"/>
              <a:t> </a:t>
            </a:r>
            <a:r>
              <a:rPr lang="en-US" sz="2400" b="1" dirty="0"/>
              <a:t>)</a:t>
            </a:r>
          </a:p>
          <a:p>
            <a:pPr algn="l" rtl="0">
              <a:defRPr/>
            </a:pPr>
            <a:r>
              <a:rPr lang="he-IL" sz="2400" b="1" dirty="0"/>
              <a:t>}</a:t>
            </a:r>
            <a:r>
              <a:rPr lang="en-US" sz="2400" b="1" dirty="0"/>
              <a:t>  </a:t>
            </a:r>
            <a:r>
              <a:rPr lang="en-US" sz="2400" b="1" dirty="0">
                <a:solidFill>
                  <a:srgbClr val="7DF42C"/>
                </a:solidFill>
              </a:rPr>
              <a:t> 			</a:t>
            </a:r>
            <a:r>
              <a:rPr lang="en-US" sz="2000" b="1" dirty="0">
                <a:solidFill>
                  <a:srgbClr val="7DF42C"/>
                </a:solidFill>
              </a:rPr>
              <a:t>//</a:t>
            </a:r>
            <a:r>
              <a:rPr lang="he-IL" altLang="he-IL" sz="2000" b="1" dirty="0">
                <a:solidFill>
                  <a:srgbClr val="7DF42C"/>
                </a:solidFill>
              </a:rPr>
              <a:t>שאילתה המקבלת מספר שלם, מחשבת ומחזירה את תוצאת העצרת. </a:t>
            </a:r>
          </a:p>
          <a:p>
            <a:pPr algn="l" rtl="0">
              <a:defRPr/>
            </a:pPr>
            <a:r>
              <a:rPr lang="he-IL" altLang="he-IL" sz="2000" dirty="0"/>
              <a:t>			</a:t>
            </a:r>
            <a:r>
              <a:rPr lang="en-US" altLang="he-IL" sz="2000" dirty="0"/>
              <a:t>					  </a:t>
            </a:r>
            <a:r>
              <a:rPr lang="en-US" sz="2000" b="1" dirty="0">
                <a:solidFill>
                  <a:srgbClr val="7DF42C"/>
                </a:solidFill>
              </a:rPr>
              <a:t> // </a:t>
            </a:r>
            <a:r>
              <a:rPr lang="he-IL" sz="2000" b="1" dirty="0">
                <a:solidFill>
                  <a:srgbClr val="7DF42C"/>
                </a:solidFill>
              </a:rPr>
              <a:t> - </a:t>
            </a:r>
            <a:r>
              <a:rPr lang="he-IL" altLang="he-IL" sz="2000" b="1" dirty="0">
                <a:solidFill>
                  <a:srgbClr val="7DF42C"/>
                </a:solidFill>
              </a:rPr>
              <a:t>מספר טבעי. </a:t>
            </a:r>
            <a:r>
              <a:rPr lang="en-US" altLang="he-IL" sz="2000" b="1" dirty="0">
                <a:solidFill>
                  <a:srgbClr val="7DF42C"/>
                </a:solidFill>
              </a:rPr>
              <a:t>n </a:t>
            </a:r>
            <a:r>
              <a:rPr lang="he-IL" altLang="he-IL" sz="2000" b="1" dirty="0">
                <a:solidFill>
                  <a:srgbClr val="7DF42C"/>
                </a:solidFill>
              </a:rPr>
              <a:t>הנחה:</a:t>
            </a:r>
          </a:p>
          <a:p>
            <a:pPr algn="l" rtl="0"/>
            <a:r>
              <a:rPr lang="en-US" sz="2400" b="1" dirty="0"/>
              <a:t>	if (</a:t>
            </a:r>
            <a:r>
              <a:rPr lang="en-US" sz="1000" b="1" dirty="0"/>
              <a:t> </a:t>
            </a:r>
            <a:r>
              <a:rPr lang="en-US" sz="2400" b="1" dirty="0"/>
              <a:t>n =</a:t>
            </a:r>
            <a:r>
              <a:rPr lang="en-US" sz="800" b="1" dirty="0"/>
              <a:t> </a:t>
            </a:r>
            <a:r>
              <a:rPr lang="en-US" sz="2400" b="1" dirty="0"/>
              <a:t>= 1</a:t>
            </a:r>
            <a:r>
              <a:rPr lang="en-US" sz="1000" b="1" dirty="0"/>
              <a:t> </a:t>
            </a:r>
            <a:r>
              <a:rPr lang="en-US" sz="2400" b="1" dirty="0"/>
              <a:t>)</a:t>
            </a:r>
          </a:p>
          <a:p>
            <a:pPr algn="l" rtl="0"/>
            <a:r>
              <a:rPr lang="en-US" sz="2400" b="1" dirty="0"/>
              <a:t>		return 1 ;</a:t>
            </a:r>
          </a:p>
          <a:p>
            <a:pPr algn="l" rtl="0"/>
            <a:r>
              <a:rPr lang="en-US" sz="2400" b="1" dirty="0"/>
              <a:t>	return </a:t>
            </a:r>
            <a:r>
              <a:rPr lang="en-US" sz="2400" b="1" dirty="0" err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recFactorial</a:t>
            </a:r>
            <a:r>
              <a:rPr lang="en-US" sz="24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 </a:t>
            </a:r>
            <a:r>
              <a:rPr lang="en-US" sz="2400" b="1" dirty="0"/>
              <a:t>(</a:t>
            </a:r>
            <a:r>
              <a:rPr lang="en-US" sz="1000" b="1" dirty="0"/>
              <a:t> </a:t>
            </a:r>
            <a:r>
              <a:rPr lang="en-US" sz="2400" b="1" dirty="0"/>
              <a:t>n</a:t>
            </a:r>
            <a:r>
              <a:rPr lang="en-US" sz="1000" b="1" dirty="0"/>
              <a:t> </a:t>
            </a:r>
            <a:r>
              <a:rPr lang="en-US" sz="2400" b="1" dirty="0"/>
              <a:t>–</a:t>
            </a:r>
            <a:r>
              <a:rPr lang="en-US" sz="1000" b="1" dirty="0"/>
              <a:t> </a:t>
            </a:r>
            <a:r>
              <a:rPr lang="en-US" sz="2400" b="1" dirty="0"/>
              <a:t>1</a:t>
            </a:r>
            <a:r>
              <a:rPr lang="en-US" sz="1000" b="1" dirty="0"/>
              <a:t> </a:t>
            </a:r>
            <a:r>
              <a:rPr lang="en-US" sz="2400" b="1" dirty="0"/>
              <a:t>) </a:t>
            </a:r>
            <a:r>
              <a:rPr lang="en-US" sz="4000" b="1" baseline="-14000" dirty="0"/>
              <a:t>*</a:t>
            </a:r>
            <a:r>
              <a:rPr lang="en-US" sz="2400" b="1" dirty="0"/>
              <a:t> n ;</a:t>
            </a:r>
          </a:p>
          <a:p>
            <a:pPr algn="l" rtl="0"/>
            <a:r>
              <a:rPr lang="he-IL" sz="2400" b="1" dirty="0"/>
              <a:t>{</a:t>
            </a:r>
            <a:endParaRPr lang="he-IL" sz="2400" b="1" dirty="0">
              <a:cs typeface="+mn-cs"/>
            </a:endParaRPr>
          </a:p>
        </p:txBody>
      </p:sp>
      <p:sp>
        <p:nvSpPr>
          <p:cNvPr id="40" name="תרשים זרימה: תהליך חלופי 39">
            <a:extLst>
              <a:ext uri="{FF2B5EF4-FFF2-40B4-BE49-F238E27FC236}">
                <a16:creationId xmlns:a16="http://schemas.microsoft.com/office/drawing/2014/main" id="{154B0161-7DE8-4FBF-A6DE-1DFC9AEB73CF}"/>
              </a:ext>
            </a:extLst>
          </p:cNvPr>
          <p:cNvSpPr/>
          <p:nvPr/>
        </p:nvSpPr>
        <p:spPr>
          <a:xfrm>
            <a:off x="6053276" y="3853102"/>
            <a:ext cx="5623450" cy="542237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800" b="1" dirty="0">
                <a:solidFill>
                  <a:schemeClr val="bg1"/>
                </a:solidFill>
              </a:rPr>
              <a:t>סיבוכיות זמן ריצה / סדר גודל:  </a:t>
            </a:r>
            <a:r>
              <a:rPr lang="he-IL" sz="2400" dirty="0">
                <a:solidFill>
                  <a:schemeClr val="bg1"/>
                </a:solidFill>
              </a:rPr>
              <a:t>(</a:t>
            </a:r>
            <a:r>
              <a:rPr lang="en-US" sz="2400" b="1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)</a:t>
            </a:r>
            <a:r>
              <a:rPr lang="en-US" sz="2800" b="1" dirty="0">
                <a:solidFill>
                  <a:schemeClr val="bg1"/>
                </a:solidFill>
              </a:rPr>
              <a:t>O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41" name="תרשים זרימה: תהליך חלופי 40">
            <a:extLst>
              <a:ext uri="{FF2B5EF4-FFF2-40B4-BE49-F238E27FC236}">
                <a16:creationId xmlns:a16="http://schemas.microsoft.com/office/drawing/2014/main" id="{B21BDC7A-4725-4A44-9A30-C236F94E2BEA}"/>
              </a:ext>
            </a:extLst>
          </p:cNvPr>
          <p:cNvSpPr/>
          <p:nvPr/>
        </p:nvSpPr>
        <p:spPr>
          <a:xfrm>
            <a:off x="1026926" y="5349326"/>
            <a:ext cx="6817772" cy="1145281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הסבר: </a:t>
            </a:r>
            <a:r>
              <a:rPr lang="en-US" sz="2400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 – מציין את מספר המספרים מ- 1 ועד </a:t>
            </a:r>
            <a:r>
              <a:rPr lang="en-US" sz="2400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 הפעולה תעבור על </a:t>
            </a:r>
            <a:r>
              <a:rPr lang="he-IL" sz="2400" b="1" u="sng" dirty="0">
                <a:solidFill>
                  <a:schemeClr val="bg1"/>
                </a:solidFill>
              </a:rPr>
              <a:t>כל</a:t>
            </a:r>
            <a:r>
              <a:rPr lang="he-IL" sz="2400" dirty="0">
                <a:solidFill>
                  <a:schemeClr val="bg1"/>
                </a:solidFill>
              </a:rPr>
              <a:t> האיברים בסדרה מספר </a:t>
            </a:r>
            <a:r>
              <a:rPr lang="he-IL" sz="2400" b="1" u="sng" dirty="0">
                <a:solidFill>
                  <a:schemeClr val="bg1"/>
                </a:solidFill>
              </a:rPr>
              <a:t>קבוע</a:t>
            </a:r>
            <a:r>
              <a:rPr lang="he-IL" sz="2400" dirty="0">
                <a:solidFill>
                  <a:schemeClr val="bg1"/>
                </a:solidFill>
              </a:rPr>
              <a:t> של פעמים לצורך מכפלת האיברים.</a:t>
            </a:r>
          </a:p>
        </p:txBody>
      </p:sp>
      <p:sp>
        <p:nvSpPr>
          <p:cNvPr id="15" name="תרשים זרימה: תהליך חלופי 14">
            <a:extLst>
              <a:ext uri="{FF2B5EF4-FFF2-40B4-BE49-F238E27FC236}">
                <a16:creationId xmlns:a16="http://schemas.microsoft.com/office/drawing/2014/main" id="{2A16C6B5-E9B0-4679-8C42-CC355602F579}"/>
              </a:ext>
            </a:extLst>
          </p:cNvPr>
          <p:cNvSpPr/>
          <p:nvPr/>
        </p:nvSpPr>
        <p:spPr>
          <a:xfrm>
            <a:off x="194742" y="5184704"/>
            <a:ext cx="7649956" cy="1595571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1" anchor="ctr"/>
          <a:lstStyle/>
          <a:p>
            <a:pPr marL="273050" indent="-273050" algn="ctr" rtl="1" eaLnBrk="1" hangingPunct="1">
              <a:spcBef>
                <a:spcPts val="1200"/>
              </a:spcBef>
              <a:buClr>
                <a:srgbClr val="0BD0D9"/>
              </a:buClr>
              <a:buSzPct val="95000"/>
              <a:defRPr/>
            </a:pPr>
            <a:r>
              <a:rPr lang="he-IL" sz="2800" b="1" u="sng" dirty="0">
                <a:solidFill>
                  <a:srgbClr val="FFFF00"/>
                </a:solidFill>
              </a:rPr>
              <a:t>מסקנה</a:t>
            </a:r>
            <a:r>
              <a:rPr lang="he-IL" sz="2800" b="1" dirty="0">
                <a:solidFill>
                  <a:srgbClr val="FFFF00"/>
                </a:solidFill>
              </a:rPr>
              <a:t>: אין הבדל בסדר הגודל (יעילות) בין   פעולה </a:t>
            </a:r>
            <a:r>
              <a:rPr lang="he-IL" sz="2800" b="1" dirty="0" err="1">
                <a:solidFill>
                  <a:srgbClr val="FFFF00"/>
                </a:solidFill>
              </a:rPr>
              <a:t>איטראטיבית</a:t>
            </a:r>
            <a:r>
              <a:rPr lang="he-IL" sz="2800" b="1" dirty="0">
                <a:solidFill>
                  <a:srgbClr val="FFFF00"/>
                </a:solidFill>
              </a:rPr>
              <a:t> לבין פעולה רקורסיבית!</a:t>
            </a:r>
          </a:p>
          <a:p>
            <a:pPr marL="273050" indent="-273050" algn="ctr" rtl="1" eaLnBrk="1" hangingPunct="1">
              <a:spcBef>
                <a:spcPts val="1200"/>
              </a:spcBef>
              <a:buClr>
                <a:srgbClr val="0BD0D9"/>
              </a:buClr>
              <a:buSzPct val="95000"/>
              <a:defRPr/>
            </a:pPr>
            <a:r>
              <a:rPr lang="he-IL" sz="2800" b="1" dirty="0">
                <a:solidFill>
                  <a:srgbClr val="FFFF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(קיים הבדל בגודל </a:t>
            </a:r>
            <a:r>
              <a:rPr lang="he-IL" sz="2800" b="1" dirty="0" err="1">
                <a:solidFill>
                  <a:srgbClr val="FFFF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הזכרון</a:t>
            </a:r>
            <a:r>
              <a:rPr lang="he-IL" sz="2800" b="1" dirty="0">
                <a:solidFill>
                  <a:srgbClr val="FFFF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שתופסות)</a:t>
            </a:r>
            <a:endParaRPr lang="he-IL" sz="24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2131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0" grpId="0" animBg="1"/>
      <p:bldP spid="41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חישוב האם המספר ראשוני – פתרון א'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039569" y="1068087"/>
            <a:ext cx="9802368" cy="431447"/>
          </a:xfrm>
        </p:spPr>
        <p:txBody>
          <a:bodyPr/>
          <a:lstStyle/>
          <a:p>
            <a:r>
              <a:rPr lang="he-IL" sz="3200" dirty="0"/>
              <a:t>מה היעילות של האלגוריתם הבא?</a:t>
            </a:r>
            <a:endParaRPr lang="he-IL" sz="3200" b="1" dirty="0">
              <a:ea typeface="+mj-ea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מציין מיקום תוכן 2">
            <a:extLst>
              <a:ext uri="{FF2B5EF4-FFF2-40B4-BE49-F238E27FC236}">
                <a16:creationId xmlns:a16="http://schemas.microsoft.com/office/drawing/2014/main" id="{08C2EEAE-4C48-4699-A0F9-DFD15B29A6A8}"/>
              </a:ext>
            </a:extLst>
          </p:cNvPr>
          <p:cNvSpPr txBox="1">
            <a:spLocks/>
          </p:cNvSpPr>
          <p:nvPr/>
        </p:nvSpPr>
        <p:spPr>
          <a:xfrm>
            <a:off x="515273" y="9988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  <a:defRPr/>
            </a:pPr>
            <a:endParaRPr lang="he-IL" sz="4400" b="1" dirty="0">
              <a:ea typeface="+mj-ea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6BDE23B8-C64E-4555-BA0B-18F090FD6091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83FB7BB-28B8-4548-8740-D3542A67AE7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מציין מיקום תוכן 2">
            <a:extLst>
              <a:ext uri="{FF2B5EF4-FFF2-40B4-BE49-F238E27FC236}">
                <a16:creationId xmlns:a16="http://schemas.microsoft.com/office/drawing/2014/main" id="{CFEF7A17-3E01-4F18-A66D-14A82D8BE6A8}"/>
              </a:ext>
            </a:extLst>
          </p:cNvPr>
          <p:cNvSpPr txBox="1">
            <a:spLocks/>
          </p:cNvSpPr>
          <p:nvPr/>
        </p:nvSpPr>
        <p:spPr>
          <a:xfrm>
            <a:off x="515273" y="1787565"/>
            <a:ext cx="11189397" cy="1043249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he-IL" altLang="he-IL" sz="2400" dirty="0"/>
              <a:t>כתב/י שאילתה חיצונית המקבלת מספר שלם, מחשבת ומחזירה 'אמת' אם המספר ראשוני (מספר טבעי </a:t>
            </a:r>
            <a:r>
              <a:rPr lang="he-IL" sz="2400" dirty="0"/>
              <a:t>גדול מ-1, המתחלק רק ב-1 ובעצמו</a:t>
            </a:r>
            <a:r>
              <a:rPr lang="he-IL" altLang="he-IL" sz="2400" dirty="0"/>
              <a:t>), אחרת מחזירה 'שקר' .	</a:t>
            </a:r>
            <a:endParaRPr lang="he-IL" altLang="he-IL" sz="2400" b="1" dirty="0"/>
          </a:p>
          <a:p>
            <a:pPr>
              <a:buFont typeface="Wingdings 2" panose="05020102010507070707" pitchFamily="18" charset="2"/>
              <a:buNone/>
            </a:pPr>
            <a:endParaRPr lang="he-IL" altLang="he-IL" sz="2400" dirty="0"/>
          </a:p>
        </p:txBody>
      </p:sp>
      <p:sp>
        <p:nvSpPr>
          <p:cNvPr id="2" name="מציין מיקום תוכן 2">
            <a:extLst>
              <a:ext uri="{FF2B5EF4-FFF2-40B4-BE49-F238E27FC236}">
                <a16:creationId xmlns:a16="http://schemas.microsoft.com/office/drawing/2014/main" id="{7AFF5DFC-82A1-43BE-A7BD-CEC7652B5387}"/>
              </a:ext>
            </a:extLst>
          </p:cNvPr>
          <p:cNvSpPr txBox="1">
            <a:spLocks/>
          </p:cNvSpPr>
          <p:nvPr/>
        </p:nvSpPr>
        <p:spPr bwMode="auto">
          <a:xfrm>
            <a:off x="487329" y="2830814"/>
            <a:ext cx="11354608" cy="3061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 eaLnBrk="1" hangingPunct="1">
              <a:defRPr/>
            </a:pPr>
            <a:r>
              <a:rPr lang="en-US" sz="2400" b="1" dirty="0"/>
              <a:t>public static </a:t>
            </a:r>
            <a:r>
              <a:rPr lang="en-US" sz="2400" b="1" dirty="0" err="1"/>
              <a:t>boolean</a:t>
            </a:r>
            <a:r>
              <a:rPr lang="en-US" sz="2400" b="1" dirty="0"/>
              <a:t> </a:t>
            </a:r>
            <a:r>
              <a:rPr lang="en-US" sz="2400" b="1" dirty="0" err="1"/>
              <a:t>isPrime</a:t>
            </a:r>
            <a:r>
              <a:rPr lang="en-US" sz="2400" b="1" dirty="0"/>
              <a:t> (</a:t>
            </a:r>
            <a:r>
              <a:rPr lang="en-US" sz="1000" b="1" dirty="0"/>
              <a:t> </a:t>
            </a:r>
            <a:r>
              <a:rPr lang="en-US" sz="2400" b="1" dirty="0"/>
              <a:t>int  x</a:t>
            </a:r>
            <a:r>
              <a:rPr lang="en-US" sz="1000" b="1" dirty="0"/>
              <a:t> </a:t>
            </a:r>
            <a:r>
              <a:rPr lang="en-US" sz="2400" b="1" dirty="0"/>
              <a:t>)</a:t>
            </a:r>
          </a:p>
          <a:p>
            <a:pPr algn="l" rtl="0">
              <a:defRPr/>
            </a:pPr>
            <a:r>
              <a:rPr lang="he-IL" sz="2400" b="1" dirty="0"/>
              <a:t>}</a:t>
            </a:r>
            <a:r>
              <a:rPr lang="en-US" sz="2400" b="1" dirty="0"/>
              <a:t>  </a:t>
            </a:r>
            <a:r>
              <a:rPr lang="en-US" sz="2400" b="1" dirty="0">
                <a:solidFill>
                  <a:srgbClr val="7DF42C"/>
                </a:solidFill>
              </a:rPr>
              <a:t> </a:t>
            </a:r>
            <a:r>
              <a:rPr lang="he-IL" altLang="he-IL" sz="2000" dirty="0"/>
              <a:t>			</a:t>
            </a:r>
            <a:r>
              <a:rPr lang="en-US" altLang="he-IL" sz="2000" dirty="0"/>
              <a:t>		  </a:t>
            </a:r>
            <a:r>
              <a:rPr lang="en-US" sz="2000" b="1" dirty="0">
                <a:solidFill>
                  <a:srgbClr val="7DF42C"/>
                </a:solidFill>
              </a:rPr>
              <a:t> // </a:t>
            </a:r>
            <a:r>
              <a:rPr lang="he-IL" sz="2000" b="1" dirty="0">
                <a:solidFill>
                  <a:srgbClr val="7DF42C"/>
                </a:solidFill>
              </a:rPr>
              <a:t> - </a:t>
            </a:r>
            <a:r>
              <a:rPr lang="he-IL" altLang="he-IL" sz="2000" b="1" dirty="0">
                <a:solidFill>
                  <a:srgbClr val="7DF42C"/>
                </a:solidFill>
              </a:rPr>
              <a:t>מספר טבעי. </a:t>
            </a:r>
            <a:r>
              <a:rPr lang="en-US" altLang="he-IL" sz="2000" b="1" dirty="0">
                <a:solidFill>
                  <a:srgbClr val="7DF42C"/>
                </a:solidFill>
              </a:rPr>
              <a:t>x </a:t>
            </a:r>
            <a:r>
              <a:rPr lang="he-IL" altLang="he-IL" sz="2000" b="1" dirty="0">
                <a:solidFill>
                  <a:srgbClr val="7DF42C"/>
                </a:solidFill>
              </a:rPr>
              <a:t>הנחה:</a:t>
            </a:r>
          </a:p>
          <a:p>
            <a:pPr algn="l" rtl="0">
              <a:spcAft>
                <a:spcPts val="600"/>
              </a:spcAft>
            </a:pPr>
            <a:r>
              <a:rPr lang="nn-NO" sz="2400" b="1" dirty="0"/>
              <a:t>	for ( int i = 2  ;  i &lt; x</a:t>
            </a:r>
            <a:r>
              <a:rPr lang="nn-NO" sz="1000" b="1" dirty="0"/>
              <a:t> </a:t>
            </a:r>
            <a:r>
              <a:rPr lang="nn-NO" sz="2400" b="1" dirty="0"/>
              <a:t>/</a:t>
            </a:r>
            <a:r>
              <a:rPr lang="nn-NO" sz="1000" b="1" dirty="0"/>
              <a:t> </a:t>
            </a:r>
            <a:r>
              <a:rPr lang="nn-NO" sz="2400" b="1" dirty="0"/>
              <a:t>2  ;  i++ )</a:t>
            </a:r>
          </a:p>
          <a:p>
            <a:pPr algn="l" rtl="0">
              <a:spcAft>
                <a:spcPts val="600"/>
              </a:spcAft>
            </a:pPr>
            <a:r>
              <a:rPr lang="en-US" sz="2400" b="1" dirty="0"/>
              <a:t>		if ( x</a:t>
            </a:r>
            <a:r>
              <a:rPr lang="en-US" sz="1400" b="1" dirty="0"/>
              <a:t> </a:t>
            </a:r>
            <a:r>
              <a:rPr lang="en-US" sz="2000" b="1" dirty="0"/>
              <a:t>%</a:t>
            </a:r>
            <a:r>
              <a:rPr lang="en-US" sz="1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=</a:t>
            </a:r>
            <a:r>
              <a:rPr lang="en-US" sz="800" b="1" dirty="0"/>
              <a:t> </a:t>
            </a:r>
            <a:r>
              <a:rPr lang="en-US" sz="2400" b="1" dirty="0"/>
              <a:t>= 0)</a:t>
            </a:r>
          </a:p>
          <a:p>
            <a:pPr algn="l" rtl="0"/>
            <a:r>
              <a:rPr lang="en-US" sz="2400" b="1" dirty="0"/>
              <a:t>			return false;</a:t>
            </a:r>
          </a:p>
          <a:p>
            <a:pPr algn="l" rtl="0"/>
            <a:r>
              <a:rPr lang="en-US" sz="2400" b="1" dirty="0"/>
              <a:t>	return true;</a:t>
            </a:r>
          </a:p>
          <a:p>
            <a:pPr algn="l" rtl="0"/>
            <a:r>
              <a:rPr lang="he-IL" sz="2400" b="1" dirty="0"/>
              <a:t>{</a:t>
            </a:r>
            <a:endParaRPr lang="he-IL" sz="2400" b="1" dirty="0">
              <a:cs typeface="+mn-cs"/>
            </a:endParaRPr>
          </a:p>
        </p:txBody>
      </p:sp>
      <p:sp>
        <p:nvSpPr>
          <p:cNvPr id="40" name="תרשים זרימה: תהליך חלופי 39">
            <a:extLst>
              <a:ext uri="{FF2B5EF4-FFF2-40B4-BE49-F238E27FC236}">
                <a16:creationId xmlns:a16="http://schemas.microsoft.com/office/drawing/2014/main" id="{154B0161-7DE8-4FBF-A6DE-1DFC9AEB73CF}"/>
              </a:ext>
            </a:extLst>
          </p:cNvPr>
          <p:cNvSpPr/>
          <p:nvPr/>
        </p:nvSpPr>
        <p:spPr>
          <a:xfrm>
            <a:off x="6053276" y="4136174"/>
            <a:ext cx="5623450" cy="542237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800" b="1" dirty="0">
                <a:solidFill>
                  <a:schemeClr val="bg1"/>
                </a:solidFill>
              </a:rPr>
              <a:t>סיבוכיות זמן ריצה / סדר גודל:  </a:t>
            </a:r>
            <a:r>
              <a:rPr lang="he-IL" sz="2400" dirty="0">
                <a:solidFill>
                  <a:schemeClr val="bg1"/>
                </a:solidFill>
              </a:rPr>
              <a:t>(</a:t>
            </a:r>
            <a:r>
              <a:rPr lang="en-US" sz="2400" b="1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)</a:t>
            </a:r>
            <a:r>
              <a:rPr lang="en-US" sz="2800" b="1" dirty="0">
                <a:solidFill>
                  <a:schemeClr val="bg1"/>
                </a:solidFill>
              </a:rPr>
              <a:t>O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41" name="תרשים זרימה: תהליך חלופי 40">
            <a:extLst>
              <a:ext uri="{FF2B5EF4-FFF2-40B4-BE49-F238E27FC236}">
                <a16:creationId xmlns:a16="http://schemas.microsoft.com/office/drawing/2014/main" id="{B21BDC7A-4725-4A44-9A30-C236F94E2BEA}"/>
              </a:ext>
            </a:extLst>
          </p:cNvPr>
          <p:cNvSpPr/>
          <p:nvPr/>
        </p:nvSpPr>
        <p:spPr>
          <a:xfrm>
            <a:off x="1026926" y="5270665"/>
            <a:ext cx="7103944" cy="1587335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הסבר: </a:t>
            </a:r>
            <a:r>
              <a:rPr lang="en-US" sz="2400" dirty="0">
                <a:solidFill>
                  <a:schemeClr val="bg1"/>
                </a:solidFill>
              </a:rPr>
              <a:t>n</a:t>
            </a:r>
            <a:r>
              <a:rPr lang="he-IL" sz="2400" dirty="0">
                <a:solidFill>
                  <a:schemeClr val="bg1"/>
                </a:solidFill>
              </a:rPr>
              <a:t> – מציין את מספר המספרים מ- 1 ועד </a:t>
            </a:r>
            <a:r>
              <a:rPr lang="en-US" sz="2400" dirty="0">
                <a:solidFill>
                  <a:schemeClr val="bg1"/>
                </a:solidFill>
              </a:rPr>
              <a:t>n/2</a:t>
            </a:r>
            <a:r>
              <a:rPr lang="he-IL" sz="2400" dirty="0">
                <a:solidFill>
                  <a:schemeClr val="bg1"/>
                </a:solidFill>
              </a:rPr>
              <a:t>.</a:t>
            </a:r>
          </a:p>
          <a:p>
            <a:pPr>
              <a:buClr>
                <a:srgbClr val="0BD0D9"/>
              </a:buClr>
              <a:buSzPct val="95000"/>
              <a:defRPr/>
            </a:pPr>
            <a:r>
              <a:rPr lang="he-IL" sz="2400" dirty="0">
                <a:solidFill>
                  <a:schemeClr val="bg1"/>
                </a:solidFill>
              </a:rPr>
              <a:t>במקרה הגרוע, הפעולה תעבור על חצי </a:t>
            </a:r>
            <a:r>
              <a:rPr lang="he-IL" sz="2400" u="sng" dirty="0">
                <a:solidFill>
                  <a:schemeClr val="bg1"/>
                </a:solidFill>
              </a:rPr>
              <a:t>מ</a:t>
            </a:r>
            <a:r>
              <a:rPr lang="he-IL" sz="2400" b="1" u="sng" dirty="0">
                <a:solidFill>
                  <a:schemeClr val="bg1"/>
                </a:solidFill>
              </a:rPr>
              <a:t>כל</a:t>
            </a:r>
            <a:r>
              <a:rPr lang="he-IL" sz="2400" dirty="0">
                <a:solidFill>
                  <a:schemeClr val="bg1"/>
                </a:solidFill>
              </a:rPr>
              <a:t> האיברים בסדרה מספר </a:t>
            </a:r>
            <a:r>
              <a:rPr lang="he-IL" sz="2400" b="1" u="sng" dirty="0">
                <a:solidFill>
                  <a:schemeClr val="bg1"/>
                </a:solidFill>
              </a:rPr>
              <a:t>קבוע</a:t>
            </a:r>
            <a:r>
              <a:rPr lang="he-IL" sz="2400" dirty="0">
                <a:solidFill>
                  <a:schemeClr val="bg1"/>
                </a:solidFill>
              </a:rPr>
              <a:t> של פעמים לצורך מציאת המספר הראשוני.</a:t>
            </a:r>
          </a:p>
        </p:txBody>
      </p:sp>
      <p:sp>
        <p:nvSpPr>
          <p:cNvPr id="15" name="תרשים זרימה: תהליך חלופי 14">
            <a:extLst>
              <a:ext uri="{FF2B5EF4-FFF2-40B4-BE49-F238E27FC236}">
                <a16:creationId xmlns:a16="http://schemas.microsoft.com/office/drawing/2014/main" id="{2FA876AB-3EF5-432B-BE84-EFB2768EFEC3}"/>
              </a:ext>
            </a:extLst>
          </p:cNvPr>
          <p:cNvSpPr/>
          <p:nvPr/>
        </p:nvSpPr>
        <p:spPr>
          <a:xfrm>
            <a:off x="787399" y="5270665"/>
            <a:ext cx="7436705" cy="1587335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1" anchor="ctr"/>
          <a:lstStyle/>
          <a:p>
            <a:pPr marL="273050" indent="-273050" algn="ctr" rtl="1" eaLnBrk="1" hangingPunct="1">
              <a:spcBef>
                <a:spcPts val="1200"/>
              </a:spcBef>
              <a:buClr>
                <a:srgbClr val="0BD0D9"/>
              </a:buClr>
              <a:buSzPct val="95000"/>
              <a:defRPr/>
            </a:pPr>
            <a:r>
              <a:rPr lang="he-IL" sz="2800" b="1" dirty="0">
                <a:solidFill>
                  <a:srgbClr val="FFFF00"/>
                </a:solidFill>
              </a:rPr>
              <a:t>היות שהפעולה יכולה </a:t>
            </a:r>
            <a:r>
              <a:rPr lang="he-IL" sz="2800" b="1" dirty="0" err="1">
                <a:solidFill>
                  <a:srgbClr val="FFFF00"/>
                </a:solidFill>
              </a:rPr>
              <a:t>להעצר</a:t>
            </a:r>
            <a:r>
              <a:rPr lang="he-IL" sz="2800" b="1" dirty="0">
                <a:solidFill>
                  <a:srgbClr val="FFFF00"/>
                </a:solidFill>
              </a:rPr>
              <a:t> גם לפני סוף הקלט, נרשום בתיעוד:  במקרה הגרוע</a:t>
            </a:r>
            <a:endParaRPr lang="he-IL" sz="24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תרשים זרימה: תהליך חלופי 15">
            <a:extLst>
              <a:ext uri="{FF2B5EF4-FFF2-40B4-BE49-F238E27FC236}">
                <a16:creationId xmlns:a16="http://schemas.microsoft.com/office/drawing/2014/main" id="{050B4053-2E04-4B2B-BCE6-4F406E72009F}"/>
              </a:ext>
            </a:extLst>
          </p:cNvPr>
          <p:cNvSpPr/>
          <p:nvPr/>
        </p:nvSpPr>
        <p:spPr>
          <a:xfrm>
            <a:off x="8552118" y="2707403"/>
            <a:ext cx="3180496" cy="1222252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04000" rIns="18000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400" b="1" dirty="0">
                <a:solidFill>
                  <a:schemeClr val="bg1"/>
                </a:solidFill>
              </a:rPr>
              <a:t>פונקציית זמן הריצה:</a:t>
            </a:r>
            <a:endParaRPr lang="he-IL" sz="2400" b="1" dirty="0">
              <a:solidFill>
                <a:srgbClr val="00B050"/>
              </a:solidFill>
            </a:endParaRPr>
          </a:p>
          <a:p>
            <a:pPr marL="514350" indent="-514350" algn="ctr">
              <a:spcAft>
                <a:spcPts val="300"/>
              </a:spcAft>
              <a:buClr>
                <a:srgbClr val="0BD0D9"/>
              </a:buClr>
              <a:buSzPct val="95000"/>
              <a:defRPr/>
            </a:pPr>
            <a:r>
              <a:rPr lang="en-US" b="1" dirty="0">
                <a:solidFill>
                  <a:schemeClr val="bg1"/>
                </a:solidFill>
              </a:rPr>
              <a:t> (n / 2) </a:t>
            </a:r>
            <a:r>
              <a:rPr lang="he-IL" b="1" dirty="0">
                <a:solidFill>
                  <a:schemeClr val="bg1"/>
                </a:solidFill>
              </a:rPr>
              <a:t>•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8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he-IL" sz="2400" b="1" dirty="0">
                <a:solidFill>
                  <a:schemeClr val="bg1"/>
                </a:solidFill>
              </a:rPr>
              <a:t> </a:t>
            </a:r>
            <a:endParaRPr lang="en-US" sz="2400" b="1" baseline="30000" dirty="0">
              <a:solidFill>
                <a:schemeClr val="bg1"/>
              </a:solidFill>
            </a:endParaRPr>
          </a:p>
          <a:p>
            <a:pPr marL="514350" indent="-514350" algn="ctr">
              <a:buClr>
                <a:srgbClr val="0BD0D9"/>
              </a:buClr>
              <a:buSzPct val="95000"/>
              <a:defRPr/>
            </a:pPr>
            <a:r>
              <a:rPr lang="en-US" sz="2400" b="1" dirty="0">
                <a:solidFill>
                  <a:schemeClr val="bg1"/>
                </a:solidFill>
              </a:rPr>
              <a:t>4n</a:t>
            </a:r>
            <a:endParaRPr lang="he-IL" sz="2400" b="1" baseline="30000" dirty="0">
              <a:solidFill>
                <a:schemeClr val="bg1"/>
              </a:solidFill>
            </a:endParaRPr>
          </a:p>
          <a:p>
            <a:pPr marL="514350" indent="-514350">
              <a:spcBef>
                <a:spcPts val="1200"/>
              </a:spcBef>
              <a:buClr>
                <a:srgbClr val="0BD0D9"/>
              </a:buClr>
              <a:buSzPct val="95000"/>
              <a:defRPr/>
            </a:pPr>
            <a:endParaRPr lang="he-IL" sz="2400" b="1" dirty="0">
              <a:solidFill>
                <a:schemeClr val="bg1"/>
              </a:solidFill>
            </a:endParaRPr>
          </a:p>
        </p:txBody>
      </p:sp>
      <p:cxnSp>
        <p:nvCxnSpPr>
          <p:cNvPr id="19" name="מחבר ישר 18">
            <a:extLst>
              <a:ext uri="{FF2B5EF4-FFF2-40B4-BE49-F238E27FC236}">
                <a16:creationId xmlns:a16="http://schemas.microsoft.com/office/drawing/2014/main" id="{D65C0E18-5E06-48A2-BFAA-A73C9F612C5F}"/>
              </a:ext>
            </a:extLst>
          </p:cNvPr>
          <p:cNvCxnSpPr/>
          <p:nvPr/>
        </p:nvCxnSpPr>
        <p:spPr bwMode="auto">
          <a:xfrm rot="5400000" flipH="1" flipV="1">
            <a:off x="9743763" y="3508181"/>
            <a:ext cx="428625" cy="36858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82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0" grpId="0" animBg="1"/>
      <p:bldP spid="41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חישוב האם המספר ראשוני – פתרון ב'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039569" y="1068087"/>
            <a:ext cx="9802368" cy="431447"/>
          </a:xfrm>
        </p:spPr>
        <p:txBody>
          <a:bodyPr/>
          <a:lstStyle/>
          <a:p>
            <a:r>
              <a:rPr lang="he-IL" sz="3200" dirty="0"/>
              <a:t>מה היעילות של האלגוריתם הבא?</a:t>
            </a:r>
            <a:endParaRPr lang="he-IL" sz="3200" b="1" dirty="0">
              <a:ea typeface="+mj-ea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מציין מיקום תוכן 2">
            <a:extLst>
              <a:ext uri="{FF2B5EF4-FFF2-40B4-BE49-F238E27FC236}">
                <a16:creationId xmlns:a16="http://schemas.microsoft.com/office/drawing/2014/main" id="{08C2EEAE-4C48-4699-A0F9-DFD15B29A6A8}"/>
              </a:ext>
            </a:extLst>
          </p:cNvPr>
          <p:cNvSpPr txBox="1">
            <a:spLocks/>
          </p:cNvSpPr>
          <p:nvPr/>
        </p:nvSpPr>
        <p:spPr>
          <a:xfrm>
            <a:off x="515273" y="9988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  <a:defRPr/>
            </a:pPr>
            <a:endParaRPr lang="he-IL" sz="4400" b="1" dirty="0">
              <a:ea typeface="+mj-ea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6BDE23B8-C64E-4555-BA0B-18F090FD6091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83FB7BB-28B8-4548-8740-D3542A67AE7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מציין מיקום תוכן 2">
            <a:extLst>
              <a:ext uri="{FF2B5EF4-FFF2-40B4-BE49-F238E27FC236}">
                <a16:creationId xmlns:a16="http://schemas.microsoft.com/office/drawing/2014/main" id="{CFEF7A17-3E01-4F18-A66D-14A82D8BE6A8}"/>
              </a:ext>
            </a:extLst>
          </p:cNvPr>
          <p:cNvSpPr txBox="1">
            <a:spLocks/>
          </p:cNvSpPr>
          <p:nvPr/>
        </p:nvSpPr>
        <p:spPr>
          <a:xfrm>
            <a:off x="515273" y="1787565"/>
            <a:ext cx="11189397" cy="1043249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he-IL" altLang="he-IL" sz="2400" dirty="0"/>
              <a:t>נתונה שאילתה חיצונית המקבלת מספר שלם, מחשבת ומחזירה 'אמת' אם המספר ראשוני (מספר טבעי </a:t>
            </a:r>
            <a:r>
              <a:rPr lang="he-IL" sz="2400" dirty="0"/>
              <a:t>גדול מ-1, המתחלק רק ב-1 ובעצמו</a:t>
            </a:r>
            <a:r>
              <a:rPr lang="he-IL" altLang="he-IL" sz="2400" dirty="0"/>
              <a:t>), אחרת מחזירה 'שקר' .	</a:t>
            </a:r>
            <a:endParaRPr lang="he-IL" altLang="he-IL" sz="2400" b="1" dirty="0"/>
          </a:p>
          <a:p>
            <a:pPr>
              <a:buFont typeface="Wingdings 2" panose="05020102010507070707" pitchFamily="18" charset="2"/>
              <a:buNone/>
            </a:pPr>
            <a:endParaRPr lang="he-IL" altLang="he-IL" sz="2400" dirty="0"/>
          </a:p>
        </p:txBody>
      </p:sp>
      <p:sp>
        <p:nvSpPr>
          <p:cNvPr id="2" name="מציין מיקום תוכן 2">
            <a:extLst>
              <a:ext uri="{FF2B5EF4-FFF2-40B4-BE49-F238E27FC236}">
                <a16:creationId xmlns:a16="http://schemas.microsoft.com/office/drawing/2014/main" id="{7AFF5DFC-82A1-43BE-A7BD-CEC7652B5387}"/>
              </a:ext>
            </a:extLst>
          </p:cNvPr>
          <p:cNvSpPr txBox="1">
            <a:spLocks/>
          </p:cNvSpPr>
          <p:nvPr/>
        </p:nvSpPr>
        <p:spPr bwMode="auto">
          <a:xfrm>
            <a:off x="487329" y="2830814"/>
            <a:ext cx="11354608" cy="3061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 eaLnBrk="1" hangingPunct="1">
              <a:defRPr/>
            </a:pPr>
            <a:r>
              <a:rPr lang="en-US" sz="2400" b="1" dirty="0"/>
              <a:t>public static </a:t>
            </a:r>
            <a:r>
              <a:rPr lang="en-US" sz="2400" b="1" dirty="0" err="1"/>
              <a:t>boolean</a:t>
            </a:r>
            <a:r>
              <a:rPr lang="en-US" sz="2400" b="1" dirty="0"/>
              <a:t> </a:t>
            </a:r>
            <a:r>
              <a:rPr lang="en-US" sz="2400" b="1" dirty="0" err="1"/>
              <a:t>isPrime</a:t>
            </a:r>
            <a:r>
              <a:rPr lang="en-US" sz="2400" b="1" dirty="0"/>
              <a:t> (</a:t>
            </a:r>
            <a:r>
              <a:rPr lang="en-US" sz="1000" b="1" dirty="0"/>
              <a:t> </a:t>
            </a:r>
            <a:r>
              <a:rPr lang="en-US" sz="2400" b="1" dirty="0"/>
              <a:t>int  x</a:t>
            </a:r>
            <a:r>
              <a:rPr lang="en-US" sz="1000" b="1" dirty="0"/>
              <a:t> </a:t>
            </a:r>
            <a:r>
              <a:rPr lang="en-US" sz="2400" b="1" dirty="0"/>
              <a:t>)</a:t>
            </a:r>
          </a:p>
          <a:p>
            <a:pPr algn="l" rtl="0">
              <a:defRPr/>
            </a:pPr>
            <a:r>
              <a:rPr lang="he-IL" sz="2400" b="1" dirty="0"/>
              <a:t>}</a:t>
            </a:r>
            <a:r>
              <a:rPr lang="en-US" sz="2400" b="1" dirty="0"/>
              <a:t>  </a:t>
            </a:r>
            <a:r>
              <a:rPr lang="en-US" sz="2400" b="1" dirty="0">
                <a:solidFill>
                  <a:srgbClr val="7DF42C"/>
                </a:solidFill>
              </a:rPr>
              <a:t> </a:t>
            </a:r>
            <a:r>
              <a:rPr lang="he-IL" altLang="he-IL" sz="2000" dirty="0"/>
              <a:t>			</a:t>
            </a:r>
            <a:r>
              <a:rPr lang="en-US" altLang="he-IL" sz="2000" dirty="0"/>
              <a:t>		  </a:t>
            </a:r>
            <a:r>
              <a:rPr lang="en-US" sz="2000" b="1" dirty="0">
                <a:solidFill>
                  <a:srgbClr val="7DF42C"/>
                </a:solidFill>
              </a:rPr>
              <a:t> // </a:t>
            </a:r>
            <a:r>
              <a:rPr lang="he-IL" sz="2000" b="1" dirty="0">
                <a:solidFill>
                  <a:srgbClr val="7DF42C"/>
                </a:solidFill>
              </a:rPr>
              <a:t> - </a:t>
            </a:r>
            <a:r>
              <a:rPr lang="he-IL" altLang="he-IL" sz="2000" b="1" dirty="0">
                <a:solidFill>
                  <a:srgbClr val="7DF42C"/>
                </a:solidFill>
              </a:rPr>
              <a:t>מספר טבעי. </a:t>
            </a:r>
            <a:r>
              <a:rPr lang="en-US" altLang="he-IL" sz="2000" b="1" dirty="0">
                <a:solidFill>
                  <a:srgbClr val="7DF42C"/>
                </a:solidFill>
              </a:rPr>
              <a:t>x </a:t>
            </a:r>
            <a:r>
              <a:rPr lang="he-IL" altLang="he-IL" sz="2000" b="1" dirty="0">
                <a:solidFill>
                  <a:srgbClr val="7DF42C"/>
                </a:solidFill>
              </a:rPr>
              <a:t>הנחה:</a:t>
            </a:r>
          </a:p>
          <a:p>
            <a:pPr algn="l" rtl="0">
              <a:spcAft>
                <a:spcPts val="600"/>
              </a:spcAft>
            </a:pPr>
            <a:r>
              <a:rPr lang="en-US" b="1" dirty="0"/>
              <a:t>	</a:t>
            </a:r>
            <a:r>
              <a:rPr lang="en-US" sz="2400" b="1" dirty="0"/>
              <a:t>int n = (int) </a:t>
            </a:r>
            <a:r>
              <a:rPr lang="en-US" sz="2400" b="1" dirty="0" err="1"/>
              <a:t>Math.sqrt</a:t>
            </a:r>
            <a:r>
              <a:rPr lang="en-US" sz="2400" b="1" dirty="0"/>
              <a:t> (</a:t>
            </a:r>
            <a:r>
              <a:rPr lang="en-US" sz="1000" b="1" dirty="0"/>
              <a:t> </a:t>
            </a:r>
            <a:r>
              <a:rPr lang="en-US" sz="2400" b="1" dirty="0"/>
              <a:t>x</a:t>
            </a:r>
            <a:r>
              <a:rPr lang="en-US" sz="1000" b="1" dirty="0"/>
              <a:t> </a:t>
            </a:r>
            <a:r>
              <a:rPr lang="en-US" sz="2400" b="1" dirty="0"/>
              <a:t>) ;</a:t>
            </a:r>
            <a:endParaRPr lang="he-IL" sz="2400" b="1" dirty="0"/>
          </a:p>
          <a:p>
            <a:pPr algn="l" rtl="0">
              <a:spcAft>
                <a:spcPts val="600"/>
              </a:spcAft>
            </a:pPr>
            <a:r>
              <a:rPr lang="nn-NO" sz="2400" b="1" dirty="0"/>
              <a:t>	for ( int i = 2  ;  i &lt; n  ;  i++ )</a:t>
            </a:r>
          </a:p>
          <a:p>
            <a:pPr algn="l" rtl="0">
              <a:spcAft>
                <a:spcPts val="600"/>
              </a:spcAft>
            </a:pPr>
            <a:r>
              <a:rPr lang="en-US" sz="2400" b="1" dirty="0"/>
              <a:t>		if ( x</a:t>
            </a:r>
            <a:r>
              <a:rPr lang="en-US" sz="1400" b="1" dirty="0"/>
              <a:t> </a:t>
            </a:r>
            <a:r>
              <a:rPr lang="en-US" sz="2000" b="1" dirty="0"/>
              <a:t>%</a:t>
            </a:r>
            <a:r>
              <a:rPr lang="en-US" sz="1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=</a:t>
            </a:r>
            <a:r>
              <a:rPr lang="en-US" sz="800" b="1" dirty="0"/>
              <a:t> </a:t>
            </a:r>
            <a:r>
              <a:rPr lang="en-US" sz="2400" b="1" dirty="0"/>
              <a:t>= 0)</a:t>
            </a:r>
          </a:p>
          <a:p>
            <a:pPr algn="l" rtl="0"/>
            <a:r>
              <a:rPr lang="en-US" sz="2400" b="1" dirty="0"/>
              <a:t>			return false;</a:t>
            </a:r>
          </a:p>
          <a:p>
            <a:pPr algn="l" rtl="0"/>
            <a:r>
              <a:rPr lang="en-US" sz="2400" b="1" dirty="0"/>
              <a:t>	return true;</a:t>
            </a:r>
          </a:p>
          <a:p>
            <a:pPr algn="l" rtl="0"/>
            <a:r>
              <a:rPr lang="he-IL" sz="2400" b="1" dirty="0"/>
              <a:t>{</a:t>
            </a:r>
            <a:endParaRPr lang="he-IL" sz="2400" b="1" dirty="0">
              <a:cs typeface="+mn-cs"/>
            </a:endParaRPr>
          </a:p>
        </p:txBody>
      </p:sp>
      <p:sp>
        <p:nvSpPr>
          <p:cNvPr id="40" name="תרשים זרימה: תהליך חלופי 39">
            <a:extLst>
              <a:ext uri="{FF2B5EF4-FFF2-40B4-BE49-F238E27FC236}">
                <a16:creationId xmlns:a16="http://schemas.microsoft.com/office/drawing/2014/main" id="{154B0161-7DE8-4FBF-A6DE-1DFC9AEB73CF}"/>
              </a:ext>
            </a:extLst>
          </p:cNvPr>
          <p:cNvSpPr/>
          <p:nvPr/>
        </p:nvSpPr>
        <p:spPr>
          <a:xfrm>
            <a:off x="5622131" y="4136174"/>
            <a:ext cx="6054595" cy="542237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800" b="1" dirty="0">
                <a:solidFill>
                  <a:schemeClr val="bg1"/>
                </a:solidFill>
              </a:rPr>
              <a:t>סיבוכיות זמן ריצה / סדר גודל:  </a:t>
            </a:r>
            <a:r>
              <a:rPr lang="he-IL" sz="2400" dirty="0">
                <a:solidFill>
                  <a:schemeClr val="bg1"/>
                </a:solidFill>
              </a:rPr>
              <a:t>(  </a:t>
            </a:r>
            <a:r>
              <a:rPr lang="en-US" sz="2400" dirty="0">
                <a:solidFill>
                  <a:schemeClr val="bg1"/>
                </a:solidFill>
              </a:rPr>
              <a:t>  </a:t>
            </a:r>
            <a:r>
              <a:rPr lang="en-US" sz="2400" b="1" dirty="0">
                <a:solidFill>
                  <a:schemeClr val="bg1"/>
                </a:solidFill>
              </a:rPr>
              <a:t>  </a:t>
            </a:r>
            <a:r>
              <a:rPr lang="he-IL" sz="2400" dirty="0">
                <a:solidFill>
                  <a:schemeClr val="bg1"/>
                </a:solidFill>
              </a:rPr>
              <a:t>)</a:t>
            </a:r>
            <a:r>
              <a:rPr lang="en-US" sz="2800" b="1" dirty="0">
                <a:solidFill>
                  <a:schemeClr val="bg1"/>
                </a:solidFill>
              </a:rPr>
              <a:t>O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41" name="תרשים זרימה: תהליך חלופי 40">
            <a:extLst>
              <a:ext uri="{FF2B5EF4-FFF2-40B4-BE49-F238E27FC236}">
                <a16:creationId xmlns:a16="http://schemas.microsoft.com/office/drawing/2014/main" id="{B21BDC7A-4725-4A44-9A30-C236F94E2BEA}"/>
              </a:ext>
            </a:extLst>
          </p:cNvPr>
          <p:cNvSpPr/>
          <p:nvPr/>
        </p:nvSpPr>
        <p:spPr>
          <a:xfrm>
            <a:off x="903226" y="5674758"/>
            <a:ext cx="7103944" cy="1091934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200" dirty="0">
                <a:solidFill>
                  <a:schemeClr val="bg1"/>
                </a:solidFill>
              </a:rPr>
              <a:t>הסבר: </a:t>
            </a:r>
            <a:r>
              <a:rPr lang="en-US" sz="2200" dirty="0">
                <a:solidFill>
                  <a:schemeClr val="bg1"/>
                </a:solidFill>
              </a:rPr>
              <a:t>n</a:t>
            </a:r>
            <a:r>
              <a:rPr lang="he-IL" sz="2200" dirty="0">
                <a:solidFill>
                  <a:schemeClr val="bg1"/>
                </a:solidFill>
              </a:rPr>
              <a:t> – מציין את מספר המספרים מ- 1 ועד </a:t>
            </a:r>
            <a:r>
              <a:rPr lang="en-US" sz="2200" dirty="0">
                <a:solidFill>
                  <a:schemeClr val="bg1"/>
                </a:solidFill>
              </a:rPr>
              <a:t>n</a:t>
            </a:r>
            <a:r>
              <a:rPr lang="he-IL" sz="2200" dirty="0">
                <a:solidFill>
                  <a:schemeClr val="bg1"/>
                </a:solidFill>
              </a:rPr>
              <a:t>.</a:t>
            </a:r>
          </a:p>
          <a:p>
            <a:pPr>
              <a:buClr>
                <a:srgbClr val="0BD0D9"/>
              </a:buClr>
              <a:buSzPct val="95000"/>
              <a:defRPr/>
            </a:pPr>
            <a:r>
              <a:rPr lang="he-IL" sz="2200" dirty="0">
                <a:solidFill>
                  <a:schemeClr val="bg1"/>
                </a:solidFill>
              </a:rPr>
              <a:t>במקרה הגרוע, הפעולה תעבור על        האיברים בסדרה מספר </a:t>
            </a:r>
            <a:r>
              <a:rPr lang="he-IL" sz="2200" b="1" u="sng" dirty="0">
                <a:solidFill>
                  <a:schemeClr val="bg1"/>
                </a:solidFill>
              </a:rPr>
              <a:t>קבוע</a:t>
            </a:r>
            <a:r>
              <a:rPr lang="he-IL" sz="2200" dirty="0">
                <a:solidFill>
                  <a:schemeClr val="bg1"/>
                </a:solidFill>
              </a:rPr>
              <a:t> של פעמים לצורך מציאת המספר הראשוני.</a:t>
            </a:r>
          </a:p>
        </p:txBody>
      </p:sp>
      <p:sp>
        <p:nvSpPr>
          <p:cNvPr id="15" name="תרשים זרימה: תהליך חלופי 14">
            <a:extLst>
              <a:ext uri="{FF2B5EF4-FFF2-40B4-BE49-F238E27FC236}">
                <a16:creationId xmlns:a16="http://schemas.microsoft.com/office/drawing/2014/main" id="{2FA876AB-3EF5-432B-BE84-EFB2768EFEC3}"/>
              </a:ext>
            </a:extLst>
          </p:cNvPr>
          <p:cNvSpPr/>
          <p:nvPr/>
        </p:nvSpPr>
        <p:spPr>
          <a:xfrm>
            <a:off x="922771" y="5789913"/>
            <a:ext cx="7084400" cy="88533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1" anchor="ctr"/>
          <a:lstStyle/>
          <a:p>
            <a:pPr marL="273050" indent="-273050" algn="ctr" rtl="1" eaLnBrk="1" hangingPunct="1">
              <a:spcBef>
                <a:spcPts val="1200"/>
              </a:spcBef>
              <a:buClr>
                <a:srgbClr val="0BD0D9"/>
              </a:buClr>
              <a:buSzPct val="95000"/>
              <a:defRPr/>
            </a:pPr>
            <a:r>
              <a:rPr lang="he-IL" sz="2800" b="1" dirty="0">
                <a:solidFill>
                  <a:srgbClr val="FFFF00"/>
                </a:solidFill>
              </a:rPr>
              <a:t>מהו ההבדל בין שני הפתרונות?</a:t>
            </a:r>
            <a:endParaRPr lang="he-IL" sz="24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תרשים זרימה: תהליך חלופי 15">
            <a:extLst>
              <a:ext uri="{FF2B5EF4-FFF2-40B4-BE49-F238E27FC236}">
                <a16:creationId xmlns:a16="http://schemas.microsoft.com/office/drawing/2014/main" id="{050B4053-2E04-4B2B-BCE6-4F406E72009F}"/>
              </a:ext>
            </a:extLst>
          </p:cNvPr>
          <p:cNvSpPr/>
          <p:nvPr/>
        </p:nvSpPr>
        <p:spPr>
          <a:xfrm>
            <a:off x="8552118" y="2707403"/>
            <a:ext cx="3180496" cy="1319784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04000" rIns="180000" bIns="0" rtlCol="1" anchor="ctr"/>
          <a:lstStyle/>
          <a:p>
            <a:pPr marL="514350" indent="-514350">
              <a:spcBef>
                <a:spcPts val="900"/>
              </a:spcBef>
              <a:buClr>
                <a:srgbClr val="0BD0D9"/>
              </a:buClr>
              <a:buSzPct val="95000"/>
              <a:defRPr/>
            </a:pPr>
            <a:r>
              <a:rPr lang="he-IL" sz="2400" b="1" dirty="0">
                <a:solidFill>
                  <a:schemeClr val="bg1"/>
                </a:solidFill>
              </a:rPr>
              <a:t>פונקציית זמן הריצה:</a:t>
            </a:r>
            <a:endParaRPr lang="he-IL" sz="2400" b="1" dirty="0">
              <a:solidFill>
                <a:srgbClr val="00B050"/>
              </a:solidFill>
            </a:endParaRPr>
          </a:p>
          <a:p>
            <a:pPr marL="514350" indent="-514350" algn="ctr">
              <a:spcAft>
                <a:spcPts val="300"/>
              </a:spcAft>
              <a:buClr>
                <a:srgbClr val="0BD0D9"/>
              </a:buClr>
              <a:buSzPct val="95000"/>
              <a:defRPr/>
            </a:pPr>
            <a:r>
              <a:rPr lang="en-US" b="1" dirty="0">
                <a:solidFill>
                  <a:schemeClr val="bg1"/>
                </a:solidFill>
              </a:rPr>
              <a:t>+ 3</a:t>
            </a:r>
            <a:r>
              <a:rPr lang="he-IL" b="1" dirty="0">
                <a:solidFill>
                  <a:schemeClr val="bg1"/>
                </a:solidFill>
              </a:rPr>
              <a:t>       •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7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he-IL" sz="2400" b="1" dirty="0">
                <a:solidFill>
                  <a:schemeClr val="bg1"/>
                </a:solidFill>
              </a:rPr>
              <a:t> </a:t>
            </a:r>
          </a:p>
          <a:p>
            <a:pPr marL="514350" indent="-514350" algn="ctr">
              <a:spcAft>
                <a:spcPts val="300"/>
              </a:spcAft>
              <a:buClr>
                <a:srgbClr val="0BD0D9"/>
              </a:buClr>
              <a:buSzPct val="95000"/>
              <a:defRPr/>
            </a:pPr>
            <a:endParaRPr lang="en-US" sz="2400" b="1" baseline="30000" dirty="0">
              <a:solidFill>
                <a:schemeClr val="bg1"/>
              </a:solidFill>
            </a:endParaRPr>
          </a:p>
          <a:p>
            <a:pPr marL="514350" indent="-514350">
              <a:spcBef>
                <a:spcPts val="1200"/>
              </a:spcBef>
              <a:buClr>
                <a:srgbClr val="0BD0D9"/>
              </a:buClr>
              <a:buSzPct val="95000"/>
              <a:defRPr/>
            </a:pPr>
            <a:endParaRPr lang="he-IL" sz="2400" b="1" dirty="0">
              <a:solidFill>
                <a:schemeClr val="bg1"/>
              </a:solidFill>
            </a:endParaRPr>
          </a:p>
        </p:txBody>
      </p:sp>
      <p:cxnSp>
        <p:nvCxnSpPr>
          <p:cNvPr id="19" name="מחבר ישר 18">
            <a:extLst>
              <a:ext uri="{FF2B5EF4-FFF2-40B4-BE49-F238E27FC236}">
                <a16:creationId xmlns:a16="http://schemas.microsoft.com/office/drawing/2014/main" id="{D65C0E18-5E06-48A2-BFAA-A73C9F612C5F}"/>
              </a:ext>
            </a:extLst>
          </p:cNvPr>
          <p:cNvCxnSpPr/>
          <p:nvPr/>
        </p:nvCxnSpPr>
        <p:spPr bwMode="auto">
          <a:xfrm rot="5400000" flipH="1" flipV="1">
            <a:off x="9421363" y="3184912"/>
            <a:ext cx="428625" cy="36858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מלבן 3">
                <a:extLst>
                  <a:ext uri="{FF2B5EF4-FFF2-40B4-BE49-F238E27FC236}">
                    <a16:creationId xmlns:a16="http://schemas.microsoft.com/office/drawing/2014/main" id="{6140D550-7FAB-414C-B35C-E51907793E32}"/>
                  </a:ext>
                </a:extLst>
              </p:cNvPr>
              <p:cNvSpPr/>
              <p:nvPr/>
            </p:nvSpPr>
            <p:spPr>
              <a:xfrm>
                <a:off x="9819966" y="3208732"/>
                <a:ext cx="496638" cy="4058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he-IL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he-IL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e>
                      </m:rad>
                    </m:oMath>
                  </m:oMathPara>
                </a14:m>
                <a:endParaRPr lang="he-IL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מלבן 3">
                <a:extLst>
                  <a:ext uri="{FF2B5EF4-FFF2-40B4-BE49-F238E27FC236}">
                    <a16:creationId xmlns:a16="http://schemas.microsoft.com/office/drawing/2014/main" id="{6140D550-7FAB-414C-B35C-E51907793E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9966" y="3208732"/>
                <a:ext cx="496638" cy="405817"/>
              </a:xfrm>
              <a:prstGeom prst="rect">
                <a:avLst/>
              </a:prstGeom>
              <a:blipFill>
                <a:blip r:embed="rId2"/>
                <a:stretch>
                  <a:fillRect t="-4478" r="-30864" b="-26866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מחבר ישר 17">
            <a:extLst>
              <a:ext uri="{FF2B5EF4-FFF2-40B4-BE49-F238E27FC236}">
                <a16:creationId xmlns:a16="http://schemas.microsoft.com/office/drawing/2014/main" id="{B4526ABF-7115-4E10-B069-CCE005F98C57}"/>
              </a:ext>
            </a:extLst>
          </p:cNvPr>
          <p:cNvCxnSpPr/>
          <p:nvPr/>
        </p:nvCxnSpPr>
        <p:spPr bwMode="auto">
          <a:xfrm rot="5400000" flipH="1" flipV="1">
            <a:off x="10349742" y="3158887"/>
            <a:ext cx="428625" cy="36858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מלבן 19">
                <a:extLst>
                  <a:ext uri="{FF2B5EF4-FFF2-40B4-BE49-F238E27FC236}">
                    <a16:creationId xmlns:a16="http://schemas.microsoft.com/office/drawing/2014/main" id="{633255D5-8D85-45C5-BB97-ACE6185AF3AF}"/>
                  </a:ext>
                </a:extLst>
              </p:cNvPr>
              <p:cNvSpPr/>
              <p:nvPr/>
            </p:nvSpPr>
            <p:spPr>
              <a:xfrm>
                <a:off x="9784591" y="3523724"/>
                <a:ext cx="496638" cy="4684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he-IL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he-IL" sz="2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e>
                      </m:rad>
                    </m:oMath>
                  </m:oMathPara>
                </a14:m>
                <a:endParaRPr lang="he-IL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מלבן 19">
                <a:extLst>
                  <a:ext uri="{FF2B5EF4-FFF2-40B4-BE49-F238E27FC236}">
                    <a16:creationId xmlns:a16="http://schemas.microsoft.com/office/drawing/2014/main" id="{633255D5-8D85-45C5-BB97-ACE6185AF3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4591" y="3523724"/>
                <a:ext cx="496638" cy="468462"/>
              </a:xfrm>
              <a:prstGeom prst="rect">
                <a:avLst/>
              </a:prstGeom>
              <a:blipFill>
                <a:blip r:embed="rId3"/>
                <a:stretch>
                  <a:fillRect t="-7792" r="-52439" b="-2987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מלבן 20">
                <a:extLst>
                  <a:ext uri="{FF2B5EF4-FFF2-40B4-BE49-F238E27FC236}">
                    <a16:creationId xmlns:a16="http://schemas.microsoft.com/office/drawing/2014/main" id="{2F387A1C-2EBB-431B-87D7-383A0124BF1B}"/>
                  </a:ext>
                </a:extLst>
              </p:cNvPr>
              <p:cNvSpPr/>
              <p:nvPr/>
            </p:nvSpPr>
            <p:spPr>
              <a:xfrm>
                <a:off x="6308889" y="4194307"/>
                <a:ext cx="475292" cy="4684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he-IL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he-IL" sz="2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e>
                      </m:rad>
                    </m:oMath>
                  </m:oMathPara>
                </a14:m>
                <a:endParaRPr lang="he-IL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מלבן 20">
                <a:extLst>
                  <a:ext uri="{FF2B5EF4-FFF2-40B4-BE49-F238E27FC236}">
                    <a16:creationId xmlns:a16="http://schemas.microsoft.com/office/drawing/2014/main" id="{2F387A1C-2EBB-431B-87D7-383A0124BF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8889" y="4194307"/>
                <a:ext cx="475292" cy="468462"/>
              </a:xfrm>
              <a:prstGeom prst="rect">
                <a:avLst/>
              </a:prstGeom>
              <a:blipFill>
                <a:blip r:embed="rId4"/>
                <a:stretch>
                  <a:fillRect t="-7792" r="-58974" b="-2987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מלבן 21">
                <a:extLst>
                  <a:ext uri="{FF2B5EF4-FFF2-40B4-BE49-F238E27FC236}">
                    <a16:creationId xmlns:a16="http://schemas.microsoft.com/office/drawing/2014/main" id="{7096F848-B24F-43B6-A118-D31ED719F9BA}"/>
                  </a:ext>
                </a:extLst>
              </p:cNvPr>
              <p:cNvSpPr/>
              <p:nvPr/>
            </p:nvSpPr>
            <p:spPr>
              <a:xfrm>
                <a:off x="3291369" y="5942303"/>
                <a:ext cx="475292" cy="4684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he-IL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he-IL" sz="24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e>
                      </m:rad>
                    </m:oMath>
                  </m:oMathPara>
                </a14:m>
                <a:endParaRPr lang="he-IL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מלבן 21">
                <a:extLst>
                  <a:ext uri="{FF2B5EF4-FFF2-40B4-BE49-F238E27FC236}">
                    <a16:creationId xmlns:a16="http://schemas.microsoft.com/office/drawing/2014/main" id="{7096F848-B24F-43B6-A118-D31ED719F9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1369" y="5942303"/>
                <a:ext cx="475292" cy="468462"/>
              </a:xfrm>
              <a:prstGeom prst="rect">
                <a:avLst/>
              </a:prstGeom>
              <a:blipFill>
                <a:blip r:embed="rId5"/>
                <a:stretch>
                  <a:fillRect t="-7792" r="-58974" b="-2987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554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15" grpId="1" animBg="1"/>
      <p:bldP spid="15" grpId="2" animBg="1"/>
      <p:bldP spid="16" grpId="0" animBg="1"/>
      <p:bldP spid="20" grpId="0"/>
      <p:bldP spid="22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9148</TotalTime>
  <Words>2696</Words>
  <Application>Microsoft Office PowerPoint</Application>
  <PresentationFormat>מסך רחב</PresentationFormat>
  <Paragraphs>253</Paragraphs>
  <Slides>18</Slides>
  <Notes>7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18</vt:i4>
      </vt:variant>
    </vt:vector>
  </HeadingPairs>
  <TitlesOfParts>
    <vt:vector size="23" baseType="lpstr">
      <vt:lpstr>Arial</vt:lpstr>
      <vt:lpstr>Cambria Math</vt:lpstr>
      <vt:lpstr>Varela Round</vt:lpstr>
      <vt:lpstr>Wingdings 2</vt:lpstr>
      <vt:lpstr>ערכת נושא Office</vt:lpstr>
      <vt:lpstr>מערכת שידורים לאומית</vt:lpstr>
      <vt:lpstr>יעילות - מתקדם</vt:lpstr>
      <vt:lpstr>דרישות קדם</vt:lpstr>
      <vt:lpstr>מה נלמד היום </vt:lpstr>
      <vt:lpstr>יעילות - מתקדם</vt:lpstr>
      <vt:lpstr>חישוב עצרת  (n!)</vt:lpstr>
      <vt:lpstr>חישוב עצרת (n!) - ברקורסיה</vt:lpstr>
      <vt:lpstr>חישוב האם המספר ראשוני – פתרון א'</vt:lpstr>
      <vt:lpstr>חישוב האם המספר ראשוני – פתרון ב'</vt:lpstr>
      <vt:lpstr>תרגיל:  מה היעילות של האלגוריתם הבא?</vt:lpstr>
      <vt:lpstr>יעילות - חיפוש סדרתי</vt:lpstr>
      <vt:lpstr>יעילות - חיפוש בינארי</vt:lpstr>
      <vt:lpstr>סיכום יעילות לפי סדרי גודל (1)</vt:lpstr>
      <vt:lpstr>סיכום יעילות לפי סדרי גודל (2)</vt:lpstr>
      <vt:lpstr>סיכום יעילות לפי סדרי גודל (3)</vt:lpstr>
      <vt:lpstr>סיכום יעילות לפי סדרי גודל (4)</vt:lpstr>
      <vt:lpstr>יעילות - Efficiency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יעילות - efficiency</dc:title>
  <dc:subject>יעילות - מתקדם</dc:subject>
  <dc:creator>דפנה מינסטר - Dafna Minster</dc:creator>
  <cp:keywords>efficiency; יעילות; מדעי המחשב</cp:keywords>
  <cp:lastModifiedBy>ענת</cp:lastModifiedBy>
  <cp:revision>229</cp:revision>
  <dcterms:created xsi:type="dcterms:W3CDTF">2020-03-15T19:13:03Z</dcterms:created>
  <dcterms:modified xsi:type="dcterms:W3CDTF">2020-07-26T06:33:28Z</dcterms:modified>
</cp:coreProperties>
</file>