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1"/>
  </p:notesMasterIdLst>
  <p:sldIdLst>
    <p:sldId id="257" r:id="rId2"/>
    <p:sldId id="262" r:id="rId3"/>
    <p:sldId id="335" r:id="rId4"/>
    <p:sldId id="301" r:id="rId5"/>
    <p:sldId id="309" r:id="rId6"/>
    <p:sldId id="324" r:id="rId7"/>
    <p:sldId id="307" r:id="rId8"/>
    <p:sldId id="311" r:id="rId9"/>
    <p:sldId id="310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30" r:id="rId18"/>
    <p:sldId id="319" r:id="rId19"/>
    <p:sldId id="323" r:id="rId20"/>
    <p:sldId id="320" r:id="rId21"/>
    <p:sldId id="325" r:id="rId22"/>
    <p:sldId id="326" r:id="rId23"/>
    <p:sldId id="327" r:id="rId24"/>
    <p:sldId id="328" r:id="rId25"/>
    <p:sldId id="333" r:id="rId26"/>
    <p:sldId id="329" r:id="rId27"/>
    <p:sldId id="334" r:id="rId28"/>
    <p:sldId id="331" r:id="rId29"/>
    <p:sldId id="281" r:id="rId3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2CA3F4"/>
    <a:srgbClr val="5A3806"/>
    <a:srgbClr val="FFFFCC"/>
    <a:srgbClr val="8FCEF9"/>
    <a:srgbClr val="FFFFFF"/>
    <a:srgbClr val="CCFFFF"/>
    <a:srgbClr val="FF0066"/>
    <a:srgbClr val="E0FBCD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10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690" y="10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A5D75-E90F-4579-8BEF-88666466A250}" type="doc">
      <dgm:prSet loTypeId="urn:microsoft.com/office/officeart/2005/8/layout/cycle2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pPr rtl="1"/>
          <a:endParaRPr lang="he-IL"/>
        </a:p>
      </dgm:t>
    </dgm:pt>
    <dgm:pt modelId="{1ED37EDA-7D69-4FA4-8812-5EC32EF82449}">
      <dgm:prSet phldrT="[Text]" custT="1"/>
      <dgm:spPr/>
      <dgm:t>
        <a:bodyPr/>
        <a:lstStyle/>
        <a:p>
          <a:pPr rtl="1"/>
          <a:r>
            <a:rPr lang="he-IL" sz="2400" b="1" dirty="0"/>
            <a:t>השם</a:t>
          </a:r>
        </a:p>
      </dgm:t>
    </dgm:pt>
    <dgm:pt modelId="{CCED3082-539E-41C7-BC0C-6F23D2663FEE}" type="parTrans" cxnId="{4E3F7866-BEF4-46B5-9C63-9FFD9F0ED4E1}">
      <dgm:prSet/>
      <dgm:spPr/>
      <dgm:t>
        <a:bodyPr/>
        <a:lstStyle/>
        <a:p>
          <a:pPr rtl="1"/>
          <a:endParaRPr lang="he-IL"/>
        </a:p>
      </dgm:t>
    </dgm:pt>
    <dgm:pt modelId="{1BACB382-0A41-476F-98E6-A2F2635F2CA3}" type="sibTrans" cxnId="{4E3F7866-BEF4-46B5-9C63-9FFD9F0ED4E1}">
      <dgm:prSet/>
      <dgm:spPr/>
      <dgm:t>
        <a:bodyPr/>
        <a:lstStyle/>
        <a:p>
          <a:pPr rtl="1"/>
          <a:endParaRPr lang="he-IL"/>
        </a:p>
      </dgm:t>
    </dgm:pt>
    <dgm:pt modelId="{76351925-A581-4EA6-826A-516CF331CAF0}">
      <dgm:prSet phldrT="[Text]" custT="1"/>
      <dgm:spPr/>
      <dgm:t>
        <a:bodyPr/>
        <a:lstStyle/>
        <a:p>
          <a:pPr rtl="1"/>
          <a:r>
            <a:rPr lang="he-IL" sz="2400" b="1" dirty="0"/>
            <a:t>הדרכון</a:t>
          </a:r>
        </a:p>
      </dgm:t>
    </dgm:pt>
    <dgm:pt modelId="{2D6E3241-DF63-473A-82C1-71D8156554B7}" type="parTrans" cxnId="{BF32A97E-4ADD-428D-AFAE-7299421AD5CB}">
      <dgm:prSet/>
      <dgm:spPr/>
      <dgm:t>
        <a:bodyPr/>
        <a:lstStyle/>
        <a:p>
          <a:pPr rtl="1"/>
          <a:endParaRPr lang="he-IL"/>
        </a:p>
      </dgm:t>
    </dgm:pt>
    <dgm:pt modelId="{957F78B5-7DAE-4C88-9B53-4AE2A74764FB}" type="sibTrans" cxnId="{BF32A97E-4ADD-428D-AFAE-7299421AD5CB}">
      <dgm:prSet/>
      <dgm:spPr/>
      <dgm:t>
        <a:bodyPr/>
        <a:lstStyle/>
        <a:p>
          <a:pPr rtl="1"/>
          <a:endParaRPr lang="he-IL"/>
        </a:p>
      </dgm:t>
    </dgm:pt>
    <dgm:pt modelId="{7DF522BF-C32E-44DD-9664-D10D8CED85E7}">
      <dgm:prSet phldrT="[Text]" custT="1"/>
      <dgm:spPr/>
      <dgm:t>
        <a:bodyPr/>
        <a:lstStyle/>
        <a:p>
          <a:pPr rtl="1"/>
          <a:r>
            <a:rPr lang="he-IL" sz="2000" b="1" dirty="0"/>
            <a:t>העיניים</a:t>
          </a:r>
          <a:endParaRPr lang="he-IL" sz="2400" b="1" dirty="0"/>
        </a:p>
      </dgm:t>
    </dgm:pt>
    <dgm:pt modelId="{42700060-DB5F-4C8F-B841-317E34DBF744}" type="parTrans" cxnId="{6F9FA373-99CE-465B-B2F9-CC96A15AE4F4}">
      <dgm:prSet/>
      <dgm:spPr/>
      <dgm:t>
        <a:bodyPr/>
        <a:lstStyle/>
        <a:p>
          <a:pPr rtl="1"/>
          <a:endParaRPr lang="he-IL"/>
        </a:p>
      </dgm:t>
    </dgm:pt>
    <dgm:pt modelId="{C3237FCB-7939-4B5A-B29B-4C678D234617}" type="sibTrans" cxnId="{6F9FA373-99CE-465B-B2F9-CC96A15AE4F4}">
      <dgm:prSet/>
      <dgm:spPr/>
      <dgm:t>
        <a:bodyPr/>
        <a:lstStyle/>
        <a:p>
          <a:pPr rtl="1"/>
          <a:endParaRPr lang="he-IL"/>
        </a:p>
      </dgm:t>
    </dgm:pt>
    <dgm:pt modelId="{BB21B99B-E9F7-4186-BD09-7D0C743E0A1F}">
      <dgm:prSet phldrT="[Text]" custT="1"/>
      <dgm:spPr/>
      <dgm:t>
        <a:bodyPr/>
        <a:lstStyle/>
        <a:p>
          <a:pPr rtl="1"/>
          <a:r>
            <a:rPr lang="he-IL" sz="2400" b="1" dirty="0"/>
            <a:t>הגוף</a:t>
          </a:r>
        </a:p>
      </dgm:t>
    </dgm:pt>
    <dgm:pt modelId="{1F7912EE-A3C3-4E8B-99DC-1579CA978EEA}" type="parTrans" cxnId="{2150F19E-FC5A-4E80-8A84-08F082515738}">
      <dgm:prSet/>
      <dgm:spPr/>
      <dgm:t>
        <a:bodyPr/>
        <a:lstStyle/>
        <a:p>
          <a:pPr rtl="1"/>
          <a:endParaRPr lang="he-IL"/>
        </a:p>
      </dgm:t>
    </dgm:pt>
    <dgm:pt modelId="{759513E0-0856-4DE4-A1F2-F40E3C733D97}" type="sibTrans" cxnId="{2150F19E-FC5A-4E80-8A84-08F082515738}">
      <dgm:prSet/>
      <dgm:spPr/>
      <dgm:t>
        <a:bodyPr/>
        <a:lstStyle/>
        <a:p>
          <a:pPr rtl="1"/>
          <a:endParaRPr lang="he-IL"/>
        </a:p>
      </dgm:t>
    </dgm:pt>
    <dgm:pt modelId="{6D778FB5-3798-429B-9804-AF9B6AC02A2E}">
      <dgm:prSet phldrT="[Text]" custT="1"/>
      <dgm:spPr/>
      <dgm:t>
        <a:bodyPr/>
        <a:lstStyle/>
        <a:p>
          <a:pPr rtl="1"/>
          <a:r>
            <a:rPr lang="he-IL" sz="2400" b="1" dirty="0"/>
            <a:t>המעיל</a:t>
          </a:r>
        </a:p>
      </dgm:t>
    </dgm:pt>
    <dgm:pt modelId="{3D4F5168-D0CA-44CE-9DEF-4134A2D397D1}" type="parTrans" cxnId="{835BC557-718E-40C5-BC0B-A871E32863BB}">
      <dgm:prSet/>
      <dgm:spPr/>
      <dgm:t>
        <a:bodyPr/>
        <a:lstStyle/>
        <a:p>
          <a:pPr rtl="1"/>
          <a:endParaRPr lang="he-IL"/>
        </a:p>
      </dgm:t>
    </dgm:pt>
    <dgm:pt modelId="{C255B479-77E1-471C-AE1F-96C0198C346F}" type="sibTrans" cxnId="{835BC557-718E-40C5-BC0B-A871E32863BB}">
      <dgm:prSet/>
      <dgm:spPr/>
      <dgm:t>
        <a:bodyPr/>
        <a:lstStyle/>
        <a:p>
          <a:pPr rtl="1"/>
          <a:endParaRPr lang="he-IL"/>
        </a:p>
      </dgm:t>
    </dgm:pt>
    <dgm:pt modelId="{9C42F5C5-C75C-4DA0-B0EF-39BE761A379E}" type="pres">
      <dgm:prSet presAssocID="{961A5D75-E90F-4579-8BEF-88666466A250}" presName="cycle" presStyleCnt="0">
        <dgm:presLayoutVars>
          <dgm:dir/>
          <dgm:resizeHandles val="exact"/>
        </dgm:presLayoutVars>
      </dgm:prSet>
      <dgm:spPr/>
    </dgm:pt>
    <dgm:pt modelId="{5DD42AC4-910D-446F-8F17-F05104EA6E48}" type="pres">
      <dgm:prSet presAssocID="{1ED37EDA-7D69-4FA4-8812-5EC32EF82449}" presName="node" presStyleLbl="node1" presStyleIdx="0" presStyleCnt="5">
        <dgm:presLayoutVars>
          <dgm:bulletEnabled val="1"/>
        </dgm:presLayoutVars>
      </dgm:prSet>
      <dgm:spPr/>
    </dgm:pt>
    <dgm:pt modelId="{2B9F564F-A551-4193-9B25-D0A1EF63544D}" type="pres">
      <dgm:prSet presAssocID="{1BACB382-0A41-476F-98E6-A2F2635F2CA3}" presName="sibTrans" presStyleLbl="sibTrans2D1" presStyleIdx="0" presStyleCnt="5"/>
      <dgm:spPr/>
    </dgm:pt>
    <dgm:pt modelId="{1D7A2563-711E-4748-B39C-5AF0C8A174F1}" type="pres">
      <dgm:prSet presAssocID="{1BACB382-0A41-476F-98E6-A2F2635F2CA3}" presName="connectorText" presStyleLbl="sibTrans2D1" presStyleIdx="0" presStyleCnt="5"/>
      <dgm:spPr/>
    </dgm:pt>
    <dgm:pt modelId="{4DD50FED-6283-420A-B1D8-73079D704ADE}" type="pres">
      <dgm:prSet presAssocID="{76351925-A581-4EA6-826A-516CF331CAF0}" presName="node" presStyleLbl="node1" presStyleIdx="1" presStyleCnt="5">
        <dgm:presLayoutVars>
          <dgm:bulletEnabled val="1"/>
        </dgm:presLayoutVars>
      </dgm:prSet>
      <dgm:spPr/>
    </dgm:pt>
    <dgm:pt modelId="{CC2B49F9-1239-436C-8328-FFF0D5DDCA6F}" type="pres">
      <dgm:prSet presAssocID="{957F78B5-7DAE-4C88-9B53-4AE2A74764FB}" presName="sibTrans" presStyleLbl="sibTrans2D1" presStyleIdx="1" presStyleCnt="5"/>
      <dgm:spPr/>
    </dgm:pt>
    <dgm:pt modelId="{3E1E8AFD-2CE5-4CD9-B226-355BA388F680}" type="pres">
      <dgm:prSet presAssocID="{957F78B5-7DAE-4C88-9B53-4AE2A74764FB}" presName="connectorText" presStyleLbl="sibTrans2D1" presStyleIdx="1" presStyleCnt="5"/>
      <dgm:spPr/>
    </dgm:pt>
    <dgm:pt modelId="{77621B9C-3472-44FF-9972-AC93CF9904E7}" type="pres">
      <dgm:prSet presAssocID="{7DF522BF-C32E-44DD-9664-D10D8CED85E7}" presName="node" presStyleLbl="node1" presStyleIdx="2" presStyleCnt="5">
        <dgm:presLayoutVars>
          <dgm:bulletEnabled val="1"/>
        </dgm:presLayoutVars>
      </dgm:prSet>
      <dgm:spPr/>
    </dgm:pt>
    <dgm:pt modelId="{A6FA4A25-8594-41A1-B682-B2938528FD6A}" type="pres">
      <dgm:prSet presAssocID="{C3237FCB-7939-4B5A-B29B-4C678D234617}" presName="sibTrans" presStyleLbl="sibTrans2D1" presStyleIdx="2" presStyleCnt="5"/>
      <dgm:spPr/>
    </dgm:pt>
    <dgm:pt modelId="{1563136F-91FC-434D-ABA2-F5E1EEB5DD07}" type="pres">
      <dgm:prSet presAssocID="{C3237FCB-7939-4B5A-B29B-4C678D234617}" presName="connectorText" presStyleLbl="sibTrans2D1" presStyleIdx="2" presStyleCnt="5"/>
      <dgm:spPr/>
    </dgm:pt>
    <dgm:pt modelId="{1043B463-5DAD-4C99-9F0F-B5B10396F00F}" type="pres">
      <dgm:prSet presAssocID="{BB21B99B-E9F7-4186-BD09-7D0C743E0A1F}" presName="node" presStyleLbl="node1" presStyleIdx="3" presStyleCnt="5">
        <dgm:presLayoutVars>
          <dgm:bulletEnabled val="1"/>
        </dgm:presLayoutVars>
      </dgm:prSet>
      <dgm:spPr/>
    </dgm:pt>
    <dgm:pt modelId="{933B9A8D-D8E5-4F01-AB18-2FD971508484}" type="pres">
      <dgm:prSet presAssocID="{759513E0-0856-4DE4-A1F2-F40E3C733D97}" presName="sibTrans" presStyleLbl="sibTrans2D1" presStyleIdx="3" presStyleCnt="5"/>
      <dgm:spPr/>
    </dgm:pt>
    <dgm:pt modelId="{347578DA-CBD7-4004-8FA3-B460DF56C3A8}" type="pres">
      <dgm:prSet presAssocID="{759513E0-0856-4DE4-A1F2-F40E3C733D97}" presName="connectorText" presStyleLbl="sibTrans2D1" presStyleIdx="3" presStyleCnt="5"/>
      <dgm:spPr/>
    </dgm:pt>
    <dgm:pt modelId="{67A756F0-10AE-442F-B699-1E5153CDCA14}" type="pres">
      <dgm:prSet presAssocID="{6D778FB5-3798-429B-9804-AF9B6AC02A2E}" presName="node" presStyleLbl="node1" presStyleIdx="4" presStyleCnt="5">
        <dgm:presLayoutVars>
          <dgm:bulletEnabled val="1"/>
        </dgm:presLayoutVars>
      </dgm:prSet>
      <dgm:spPr/>
    </dgm:pt>
    <dgm:pt modelId="{CE2B60CC-3CC9-423C-B3D6-517498C4A0E7}" type="pres">
      <dgm:prSet presAssocID="{C255B479-77E1-471C-AE1F-96C0198C346F}" presName="sibTrans" presStyleLbl="sibTrans2D1" presStyleIdx="4" presStyleCnt="5"/>
      <dgm:spPr/>
    </dgm:pt>
    <dgm:pt modelId="{BAAA66CE-F193-41B0-A07C-CD2BA96C829F}" type="pres">
      <dgm:prSet presAssocID="{C255B479-77E1-471C-AE1F-96C0198C346F}" presName="connectorText" presStyleLbl="sibTrans2D1" presStyleIdx="4" presStyleCnt="5"/>
      <dgm:spPr/>
    </dgm:pt>
  </dgm:ptLst>
  <dgm:cxnLst>
    <dgm:cxn modelId="{0BC14D23-7275-4B17-B2B6-6D89FB7B095E}" type="presOf" srcId="{957F78B5-7DAE-4C88-9B53-4AE2A74764FB}" destId="{3E1E8AFD-2CE5-4CD9-B226-355BA388F680}" srcOrd="1" destOrd="0" presId="urn:microsoft.com/office/officeart/2005/8/layout/cycle2"/>
    <dgm:cxn modelId="{7023A530-8BE0-42E3-B7F5-3202960B1019}" type="presOf" srcId="{759513E0-0856-4DE4-A1F2-F40E3C733D97}" destId="{933B9A8D-D8E5-4F01-AB18-2FD971508484}" srcOrd="0" destOrd="0" presId="urn:microsoft.com/office/officeart/2005/8/layout/cycle2"/>
    <dgm:cxn modelId="{A3691E39-C661-46B4-81E3-E775B1B5D354}" type="presOf" srcId="{7DF522BF-C32E-44DD-9664-D10D8CED85E7}" destId="{77621B9C-3472-44FF-9972-AC93CF9904E7}" srcOrd="0" destOrd="0" presId="urn:microsoft.com/office/officeart/2005/8/layout/cycle2"/>
    <dgm:cxn modelId="{90599D39-594B-46B5-8C17-79ABCED2F621}" type="presOf" srcId="{BB21B99B-E9F7-4186-BD09-7D0C743E0A1F}" destId="{1043B463-5DAD-4C99-9F0F-B5B10396F00F}" srcOrd="0" destOrd="0" presId="urn:microsoft.com/office/officeart/2005/8/layout/cycle2"/>
    <dgm:cxn modelId="{731B173B-E4C8-461A-9A77-5B7597E7440E}" type="presOf" srcId="{1BACB382-0A41-476F-98E6-A2F2635F2CA3}" destId="{2B9F564F-A551-4193-9B25-D0A1EF63544D}" srcOrd="0" destOrd="0" presId="urn:microsoft.com/office/officeart/2005/8/layout/cycle2"/>
    <dgm:cxn modelId="{4E3F7866-BEF4-46B5-9C63-9FFD9F0ED4E1}" srcId="{961A5D75-E90F-4579-8BEF-88666466A250}" destId="{1ED37EDA-7D69-4FA4-8812-5EC32EF82449}" srcOrd="0" destOrd="0" parTransId="{CCED3082-539E-41C7-BC0C-6F23D2663FEE}" sibTransId="{1BACB382-0A41-476F-98E6-A2F2635F2CA3}"/>
    <dgm:cxn modelId="{38FF6F49-3826-45DB-ADC6-D18D286B4E02}" type="presOf" srcId="{C3237FCB-7939-4B5A-B29B-4C678D234617}" destId="{A6FA4A25-8594-41A1-B682-B2938528FD6A}" srcOrd="0" destOrd="0" presId="urn:microsoft.com/office/officeart/2005/8/layout/cycle2"/>
    <dgm:cxn modelId="{9372BD6A-2029-4BAF-8AC3-90BC6E4F2D69}" type="presOf" srcId="{C255B479-77E1-471C-AE1F-96C0198C346F}" destId="{BAAA66CE-F193-41B0-A07C-CD2BA96C829F}" srcOrd="1" destOrd="0" presId="urn:microsoft.com/office/officeart/2005/8/layout/cycle2"/>
    <dgm:cxn modelId="{6F9FA373-99CE-465B-B2F9-CC96A15AE4F4}" srcId="{961A5D75-E90F-4579-8BEF-88666466A250}" destId="{7DF522BF-C32E-44DD-9664-D10D8CED85E7}" srcOrd="2" destOrd="0" parTransId="{42700060-DB5F-4C8F-B841-317E34DBF744}" sibTransId="{C3237FCB-7939-4B5A-B29B-4C678D234617}"/>
    <dgm:cxn modelId="{835BC557-718E-40C5-BC0B-A871E32863BB}" srcId="{961A5D75-E90F-4579-8BEF-88666466A250}" destId="{6D778FB5-3798-429B-9804-AF9B6AC02A2E}" srcOrd="4" destOrd="0" parTransId="{3D4F5168-D0CA-44CE-9DEF-4134A2D397D1}" sibTransId="{C255B479-77E1-471C-AE1F-96C0198C346F}"/>
    <dgm:cxn modelId="{BF32A97E-4ADD-428D-AFAE-7299421AD5CB}" srcId="{961A5D75-E90F-4579-8BEF-88666466A250}" destId="{76351925-A581-4EA6-826A-516CF331CAF0}" srcOrd="1" destOrd="0" parTransId="{2D6E3241-DF63-473A-82C1-71D8156554B7}" sibTransId="{957F78B5-7DAE-4C88-9B53-4AE2A74764FB}"/>
    <dgm:cxn modelId="{7C82C78C-8704-45E1-8B10-8867966D10A9}" type="presOf" srcId="{957F78B5-7DAE-4C88-9B53-4AE2A74764FB}" destId="{CC2B49F9-1239-436C-8328-FFF0D5DDCA6F}" srcOrd="0" destOrd="0" presId="urn:microsoft.com/office/officeart/2005/8/layout/cycle2"/>
    <dgm:cxn modelId="{772EBC91-CF74-4548-B18B-852C9A45AA2E}" type="presOf" srcId="{6D778FB5-3798-429B-9804-AF9B6AC02A2E}" destId="{67A756F0-10AE-442F-B699-1E5153CDCA14}" srcOrd="0" destOrd="0" presId="urn:microsoft.com/office/officeart/2005/8/layout/cycle2"/>
    <dgm:cxn modelId="{2150F19E-FC5A-4E80-8A84-08F082515738}" srcId="{961A5D75-E90F-4579-8BEF-88666466A250}" destId="{BB21B99B-E9F7-4186-BD09-7D0C743E0A1F}" srcOrd="3" destOrd="0" parTransId="{1F7912EE-A3C3-4E8B-99DC-1579CA978EEA}" sibTransId="{759513E0-0856-4DE4-A1F2-F40E3C733D97}"/>
    <dgm:cxn modelId="{AC618DA9-28AE-4E57-92C8-22C7A0087FD3}" type="presOf" srcId="{1ED37EDA-7D69-4FA4-8812-5EC32EF82449}" destId="{5DD42AC4-910D-446F-8F17-F05104EA6E48}" srcOrd="0" destOrd="0" presId="urn:microsoft.com/office/officeart/2005/8/layout/cycle2"/>
    <dgm:cxn modelId="{F0C595B4-3EE2-4573-9E23-D0D6829EB455}" type="presOf" srcId="{961A5D75-E90F-4579-8BEF-88666466A250}" destId="{9C42F5C5-C75C-4DA0-B0EF-39BE761A379E}" srcOrd="0" destOrd="0" presId="urn:microsoft.com/office/officeart/2005/8/layout/cycle2"/>
    <dgm:cxn modelId="{072905CB-C4AA-412B-AB11-B31C83C408FC}" type="presOf" srcId="{1BACB382-0A41-476F-98E6-A2F2635F2CA3}" destId="{1D7A2563-711E-4748-B39C-5AF0C8A174F1}" srcOrd="1" destOrd="0" presId="urn:microsoft.com/office/officeart/2005/8/layout/cycle2"/>
    <dgm:cxn modelId="{EE9092ED-F411-4CD7-A75C-845968CB0756}" type="presOf" srcId="{C255B479-77E1-471C-AE1F-96C0198C346F}" destId="{CE2B60CC-3CC9-423C-B3D6-517498C4A0E7}" srcOrd="0" destOrd="0" presId="urn:microsoft.com/office/officeart/2005/8/layout/cycle2"/>
    <dgm:cxn modelId="{D2DDCCF9-ECE3-493B-A1A0-A631743965D7}" type="presOf" srcId="{759513E0-0856-4DE4-A1F2-F40E3C733D97}" destId="{347578DA-CBD7-4004-8FA3-B460DF56C3A8}" srcOrd="1" destOrd="0" presId="urn:microsoft.com/office/officeart/2005/8/layout/cycle2"/>
    <dgm:cxn modelId="{6D5D5EFC-755E-41AE-A14F-450BE07AD91C}" type="presOf" srcId="{C3237FCB-7939-4B5A-B29B-4C678D234617}" destId="{1563136F-91FC-434D-ABA2-F5E1EEB5DD07}" srcOrd="1" destOrd="0" presId="urn:microsoft.com/office/officeart/2005/8/layout/cycle2"/>
    <dgm:cxn modelId="{251B6AFE-9447-4599-A337-12E13106E7FB}" type="presOf" srcId="{76351925-A581-4EA6-826A-516CF331CAF0}" destId="{4DD50FED-6283-420A-B1D8-73079D704ADE}" srcOrd="0" destOrd="0" presId="urn:microsoft.com/office/officeart/2005/8/layout/cycle2"/>
    <dgm:cxn modelId="{F6BF7742-EF60-4324-B6C6-8377B4124020}" type="presParOf" srcId="{9C42F5C5-C75C-4DA0-B0EF-39BE761A379E}" destId="{5DD42AC4-910D-446F-8F17-F05104EA6E48}" srcOrd="0" destOrd="0" presId="urn:microsoft.com/office/officeart/2005/8/layout/cycle2"/>
    <dgm:cxn modelId="{2668A507-D58F-48D1-847F-046483EA80BB}" type="presParOf" srcId="{9C42F5C5-C75C-4DA0-B0EF-39BE761A379E}" destId="{2B9F564F-A551-4193-9B25-D0A1EF63544D}" srcOrd="1" destOrd="0" presId="urn:microsoft.com/office/officeart/2005/8/layout/cycle2"/>
    <dgm:cxn modelId="{ABACCB87-1D65-4317-84DC-7CA9D7C424E5}" type="presParOf" srcId="{2B9F564F-A551-4193-9B25-D0A1EF63544D}" destId="{1D7A2563-711E-4748-B39C-5AF0C8A174F1}" srcOrd="0" destOrd="0" presId="urn:microsoft.com/office/officeart/2005/8/layout/cycle2"/>
    <dgm:cxn modelId="{7301DEDC-C5A9-4F6D-BD16-02DC9A78032C}" type="presParOf" srcId="{9C42F5C5-C75C-4DA0-B0EF-39BE761A379E}" destId="{4DD50FED-6283-420A-B1D8-73079D704ADE}" srcOrd="2" destOrd="0" presId="urn:microsoft.com/office/officeart/2005/8/layout/cycle2"/>
    <dgm:cxn modelId="{8F2BD389-9D7A-4919-9D45-ED84E6B49B53}" type="presParOf" srcId="{9C42F5C5-C75C-4DA0-B0EF-39BE761A379E}" destId="{CC2B49F9-1239-436C-8328-FFF0D5DDCA6F}" srcOrd="3" destOrd="0" presId="urn:microsoft.com/office/officeart/2005/8/layout/cycle2"/>
    <dgm:cxn modelId="{AC2BD0C1-174E-4A65-BE81-239FF94EB8A1}" type="presParOf" srcId="{CC2B49F9-1239-436C-8328-FFF0D5DDCA6F}" destId="{3E1E8AFD-2CE5-4CD9-B226-355BA388F680}" srcOrd="0" destOrd="0" presId="urn:microsoft.com/office/officeart/2005/8/layout/cycle2"/>
    <dgm:cxn modelId="{4A86FC56-2789-4ED6-A77E-3CBCA7762606}" type="presParOf" srcId="{9C42F5C5-C75C-4DA0-B0EF-39BE761A379E}" destId="{77621B9C-3472-44FF-9972-AC93CF9904E7}" srcOrd="4" destOrd="0" presId="urn:microsoft.com/office/officeart/2005/8/layout/cycle2"/>
    <dgm:cxn modelId="{8FDC259C-B922-4A0E-A52B-0BD7482FFE0A}" type="presParOf" srcId="{9C42F5C5-C75C-4DA0-B0EF-39BE761A379E}" destId="{A6FA4A25-8594-41A1-B682-B2938528FD6A}" srcOrd="5" destOrd="0" presId="urn:microsoft.com/office/officeart/2005/8/layout/cycle2"/>
    <dgm:cxn modelId="{3FA0FEF7-5EE6-4592-8AF8-2DE7B249F438}" type="presParOf" srcId="{A6FA4A25-8594-41A1-B682-B2938528FD6A}" destId="{1563136F-91FC-434D-ABA2-F5E1EEB5DD07}" srcOrd="0" destOrd="0" presId="urn:microsoft.com/office/officeart/2005/8/layout/cycle2"/>
    <dgm:cxn modelId="{5CA17754-5109-48F1-9369-DF7C5FB6447F}" type="presParOf" srcId="{9C42F5C5-C75C-4DA0-B0EF-39BE761A379E}" destId="{1043B463-5DAD-4C99-9F0F-B5B10396F00F}" srcOrd="6" destOrd="0" presId="urn:microsoft.com/office/officeart/2005/8/layout/cycle2"/>
    <dgm:cxn modelId="{628E8A4C-4F28-49EF-85A1-DC911D5A27CE}" type="presParOf" srcId="{9C42F5C5-C75C-4DA0-B0EF-39BE761A379E}" destId="{933B9A8D-D8E5-4F01-AB18-2FD971508484}" srcOrd="7" destOrd="0" presId="urn:microsoft.com/office/officeart/2005/8/layout/cycle2"/>
    <dgm:cxn modelId="{E889A671-4208-4C1A-A43C-D7349F871F15}" type="presParOf" srcId="{933B9A8D-D8E5-4F01-AB18-2FD971508484}" destId="{347578DA-CBD7-4004-8FA3-B460DF56C3A8}" srcOrd="0" destOrd="0" presId="urn:microsoft.com/office/officeart/2005/8/layout/cycle2"/>
    <dgm:cxn modelId="{E932ED94-8C91-4D20-BB1D-C42BEA3442ED}" type="presParOf" srcId="{9C42F5C5-C75C-4DA0-B0EF-39BE761A379E}" destId="{67A756F0-10AE-442F-B699-1E5153CDCA14}" srcOrd="8" destOrd="0" presId="urn:microsoft.com/office/officeart/2005/8/layout/cycle2"/>
    <dgm:cxn modelId="{36A12666-5032-42AB-BBB8-0DE7A8A25B05}" type="presParOf" srcId="{9C42F5C5-C75C-4DA0-B0EF-39BE761A379E}" destId="{CE2B60CC-3CC9-423C-B3D6-517498C4A0E7}" srcOrd="9" destOrd="0" presId="urn:microsoft.com/office/officeart/2005/8/layout/cycle2"/>
    <dgm:cxn modelId="{FE273BC4-CB47-42A7-B92C-582744CABC37}" type="presParOf" srcId="{CE2B60CC-3CC9-423C-B3D6-517498C4A0E7}" destId="{BAAA66CE-F193-41B0-A07C-CD2BA96C829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42AC4-910D-446F-8F17-F05104EA6E48}">
      <dsp:nvSpPr>
        <dsp:cNvPr id="0" name=""/>
        <dsp:cNvSpPr/>
      </dsp:nvSpPr>
      <dsp:spPr>
        <a:xfrm>
          <a:off x="2897037" y="1290"/>
          <a:ext cx="1358586" cy="13585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השם</a:t>
          </a:r>
        </a:p>
      </dsp:txBody>
      <dsp:txXfrm>
        <a:off x="3095997" y="200250"/>
        <a:ext cx="960666" cy="960666"/>
      </dsp:txXfrm>
    </dsp:sp>
    <dsp:sp modelId="{2B9F564F-A551-4193-9B25-D0A1EF63544D}">
      <dsp:nvSpPr>
        <dsp:cNvPr id="0" name=""/>
        <dsp:cNvSpPr/>
      </dsp:nvSpPr>
      <dsp:spPr>
        <a:xfrm rot="2160000">
          <a:off x="4212862" y="1045252"/>
          <a:ext cx="361888" cy="458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/>
        </a:p>
      </dsp:txBody>
      <dsp:txXfrm>
        <a:off x="4223229" y="1105050"/>
        <a:ext cx="253322" cy="275113"/>
      </dsp:txXfrm>
    </dsp:sp>
    <dsp:sp modelId="{4DD50FED-6283-420A-B1D8-73079D704ADE}">
      <dsp:nvSpPr>
        <dsp:cNvPr id="0" name=""/>
        <dsp:cNvSpPr/>
      </dsp:nvSpPr>
      <dsp:spPr>
        <a:xfrm>
          <a:off x="4548560" y="1201191"/>
          <a:ext cx="1358586" cy="13585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הדרכון</a:t>
          </a:r>
        </a:p>
      </dsp:txBody>
      <dsp:txXfrm>
        <a:off x="4747520" y="1400151"/>
        <a:ext cx="960666" cy="960666"/>
      </dsp:txXfrm>
    </dsp:sp>
    <dsp:sp modelId="{CC2B49F9-1239-436C-8328-FFF0D5DDCA6F}">
      <dsp:nvSpPr>
        <dsp:cNvPr id="0" name=""/>
        <dsp:cNvSpPr/>
      </dsp:nvSpPr>
      <dsp:spPr>
        <a:xfrm rot="6480000">
          <a:off x="4734661" y="2612223"/>
          <a:ext cx="361888" cy="458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/>
        </a:p>
      </dsp:txBody>
      <dsp:txXfrm rot="10800000">
        <a:off x="4805718" y="2652302"/>
        <a:ext cx="253322" cy="275113"/>
      </dsp:txXfrm>
    </dsp:sp>
    <dsp:sp modelId="{77621B9C-3472-44FF-9972-AC93CF9904E7}">
      <dsp:nvSpPr>
        <dsp:cNvPr id="0" name=""/>
        <dsp:cNvSpPr/>
      </dsp:nvSpPr>
      <dsp:spPr>
        <a:xfrm>
          <a:off x="3917734" y="3142673"/>
          <a:ext cx="1358586" cy="13585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000" b="1" kern="1200" dirty="0"/>
            <a:t>העיניים</a:t>
          </a:r>
          <a:endParaRPr lang="he-IL" sz="2400" b="1" kern="1200" dirty="0"/>
        </a:p>
      </dsp:txBody>
      <dsp:txXfrm>
        <a:off x="4116694" y="3341633"/>
        <a:ext cx="960666" cy="960666"/>
      </dsp:txXfrm>
    </dsp:sp>
    <dsp:sp modelId="{A6FA4A25-8594-41A1-B682-B2938528FD6A}">
      <dsp:nvSpPr>
        <dsp:cNvPr id="0" name=""/>
        <dsp:cNvSpPr/>
      </dsp:nvSpPr>
      <dsp:spPr>
        <a:xfrm rot="10800000">
          <a:off x="3405629" y="3592705"/>
          <a:ext cx="361888" cy="458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/>
        </a:p>
      </dsp:txBody>
      <dsp:txXfrm rot="10800000">
        <a:off x="3514195" y="3684410"/>
        <a:ext cx="253322" cy="275113"/>
      </dsp:txXfrm>
    </dsp:sp>
    <dsp:sp modelId="{1043B463-5DAD-4C99-9F0F-B5B10396F00F}">
      <dsp:nvSpPr>
        <dsp:cNvPr id="0" name=""/>
        <dsp:cNvSpPr/>
      </dsp:nvSpPr>
      <dsp:spPr>
        <a:xfrm>
          <a:off x="1876340" y="3142673"/>
          <a:ext cx="1358586" cy="13585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הגוף</a:t>
          </a:r>
        </a:p>
      </dsp:txBody>
      <dsp:txXfrm>
        <a:off x="2075300" y="3341633"/>
        <a:ext cx="960666" cy="960666"/>
      </dsp:txXfrm>
    </dsp:sp>
    <dsp:sp modelId="{933B9A8D-D8E5-4F01-AB18-2FD971508484}">
      <dsp:nvSpPr>
        <dsp:cNvPr id="0" name=""/>
        <dsp:cNvSpPr/>
      </dsp:nvSpPr>
      <dsp:spPr>
        <a:xfrm rot="15120000">
          <a:off x="2062441" y="2631705"/>
          <a:ext cx="361888" cy="458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/>
        </a:p>
      </dsp:txBody>
      <dsp:txXfrm rot="10800000">
        <a:off x="2133498" y="2775036"/>
        <a:ext cx="253322" cy="275113"/>
      </dsp:txXfrm>
    </dsp:sp>
    <dsp:sp modelId="{67A756F0-10AE-442F-B699-1E5153CDCA14}">
      <dsp:nvSpPr>
        <dsp:cNvPr id="0" name=""/>
        <dsp:cNvSpPr/>
      </dsp:nvSpPr>
      <dsp:spPr>
        <a:xfrm>
          <a:off x="1245514" y="1201191"/>
          <a:ext cx="1358586" cy="135858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400" b="1" kern="1200" dirty="0"/>
            <a:t>המעיל</a:t>
          </a:r>
        </a:p>
      </dsp:txBody>
      <dsp:txXfrm>
        <a:off x="1444474" y="1400151"/>
        <a:ext cx="960666" cy="960666"/>
      </dsp:txXfrm>
    </dsp:sp>
    <dsp:sp modelId="{CE2B60CC-3CC9-423C-B3D6-517498C4A0E7}">
      <dsp:nvSpPr>
        <dsp:cNvPr id="0" name=""/>
        <dsp:cNvSpPr/>
      </dsp:nvSpPr>
      <dsp:spPr>
        <a:xfrm rot="19440000">
          <a:off x="2561339" y="1057292"/>
          <a:ext cx="361888" cy="4585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900" kern="1200"/>
        </a:p>
      </dsp:txBody>
      <dsp:txXfrm>
        <a:off x="2571706" y="1180904"/>
        <a:ext cx="253322" cy="275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כ"ח/תמוז/תש"ף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039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513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FREEPIK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1255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>
              <a:cs typeface="Varela Round" panose="00000500000000000000" pitchFamily="2" charset="-79"/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12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3111"/>
            <a:ext cx="11161453" cy="4097050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155448"/>
            <a:ext cx="11161453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1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155448"/>
            <a:ext cx="11161453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993110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כ"ח/תמוז/תש"ף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9" r:id="rId5"/>
    <p:sldLayoutId id="2147483675" r:id="rId6"/>
    <p:sldLayoutId id="2147483650" r:id="rId7"/>
    <p:sldLayoutId id="2147483676" r:id="rId8"/>
    <p:sldLayoutId id="2147483653" r:id="rId9"/>
    <p:sldLayoutId id="2147483666" r:id="rId10"/>
    <p:sldLayoutId id="2147483677" r:id="rId11"/>
    <p:sldLayoutId id="2147483678" r:id="rId12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>
            <a:extLst>
              <a:ext uri="{FF2B5EF4-FFF2-40B4-BE49-F238E27FC236}">
                <a16:creationId xmlns:a16="http://schemas.microsoft.com/office/drawing/2014/main" id="{645E1B08-0AFD-4802-9D99-7B44E49F3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ראשונה</a:t>
            </a:r>
          </a:p>
        </p:txBody>
      </p:sp>
      <p:sp>
        <p:nvSpPr>
          <p:cNvPr id="7" name="מציין מיקום טקסט 6">
            <a:extLst>
              <a:ext uri="{FF2B5EF4-FFF2-40B4-BE49-F238E27FC236}">
                <a16:creationId xmlns:a16="http://schemas.microsoft.com/office/drawing/2014/main" id="{C70E9778-62EC-4C83-BD1F-637656F51E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אָדָם בָּדוּי, סַע. הִנֵּה הַדַּרְכּוֹן</a:t>
            </a:r>
            <a:r>
              <a:rPr lang="he-IL" b="0" dirty="0">
                <a:solidFill>
                  <a:srgbClr val="00B0F0"/>
                </a:solidFill>
                <a:latin typeface="tahoma" panose="020B0604030504040204" pitchFamily="34" charset="0"/>
              </a:rPr>
              <a:t>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349910" y="1567973"/>
            <a:ext cx="9326816" cy="3522187"/>
          </a:xfr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6848" indent="0">
              <a:spcAft>
                <a:spcPts val="0"/>
              </a:spcAft>
              <a:buNone/>
            </a:pPr>
            <a:r>
              <a:rPr lang="he-IL" b="1" i="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</a:rPr>
              <a:t>אדם בדוי: </a:t>
            </a: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פנייה מהמוען אל הנמען, האדם נותן לעצמו זהות חדשה שהיא זהות בדויה, שם בדוי. </a:t>
            </a:r>
            <a:endParaRPr lang="he-IL" dirty="0">
              <a:solidFill>
                <a:srgbClr val="0070C0"/>
              </a:solidFill>
              <a:latin typeface="tahoma" panose="020B0604030504040204" pitchFamily="34" charset="0"/>
            </a:endParaRPr>
          </a:p>
          <a:p>
            <a:pPr marL="96848" indent="0">
              <a:spcAft>
                <a:spcPts val="0"/>
              </a:spcAft>
              <a:buNone/>
            </a:pP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הזהות הבדויה מקפידה להבליט את עצמה שהיא המרכז כעת. </a:t>
            </a:r>
            <a:br>
              <a:rPr lang="en-US" b="0" i="0" dirty="0">
                <a:solidFill>
                  <a:srgbClr val="0070C0"/>
                </a:solidFill>
                <a:latin typeface="tahoma" panose="020B0604030504040204" pitchFamily="34" charset="0"/>
              </a:rPr>
            </a:b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יש לנו הדגש לזהות החדשה.</a:t>
            </a:r>
            <a:endParaRPr lang="he-IL" b="1" i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</a:endParaRPr>
          </a:p>
          <a:p>
            <a:pPr marL="96848" indent="0">
              <a:spcAft>
                <a:spcPts val="0"/>
              </a:spcAft>
              <a:buNone/>
            </a:pPr>
            <a:r>
              <a:rPr lang="he-IL" b="1" i="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</a:rPr>
              <a:t>סע:</a:t>
            </a: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 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</a:rPr>
              <a:t>מקבל הוראה ברורה, פקודה,</a:t>
            </a: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 מתבקש לזוז ולהתקדם במהירות. </a:t>
            </a:r>
          </a:p>
          <a:p>
            <a:pPr marL="96848" indent="0">
              <a:spcAft>
                <a:spcPts val="0"/>
              </a:spcAft>
              <a:buNone/>
            </a:pP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יש צוו להתחיל את המסע.  </a:t>
            </a:r>
            <a:endParaRPr lang="he-IL" b="1" i="0" dirty="0">
              <a:solidFill>
                <a:schemeClr val="bg2">
                  <a:lumMod val="10000"/>
                </a:schemeClr>
              </a:solidFill>
              <a:latin typeface="tahoma" panose="020B0604030504040204" pitchFamily="34" charset="0"/>
            </a:endParaRPr>
          </a:p>
          <a:p>
            <a:pPr marL="96848" indent="0">
              <a:spcAft>
                <a:spcPts val="0"/>
              </a:spcAft>
              <a:buNone/>
            </a:pPr>
            <a:r>
              <a:rPr lang="he-IL" b="1" i="0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</a:rPr>
              <a:t>הנה הדרכון: </a:t>
            </a: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יש לו כבר תעודות (הדרכון) שצריכים אותם כדי לברוח מעבר לגבול, המסמכים מוכנים.  </a:t>
            </a:r>
          </a:p>
          <a:p>
            <a:pPr marL="96848" indent="0">
              <a:spcAft>
                <a:spcPts val="0"/>
              </a:spcAft>
              <a:buNone/>
            </a:pPr>
            <a:r>
              <a:rPr lang="he-IL" b="0" i="0" dirty="0">
                <a:solidFill>
                  <a:srgbClr val="0070C0"/>
                </a:solidFill>
                <a:latin typeface="tahoma" panose="020B0604030504040204" pitchFamily="34" charset="0"/>
              </a:rPr>
              <a:t>ההצלחה של המעבר מותנת בהצלחת קבלת הזהות הבדויה.</a:t>
            </a:r>
            <a:endParaRPr lang="he-IL" b="0" i="0" dirty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pPr marL="96848" indent="0">
              <a:spcAft>
                <a:spcPts val="0"/>
              </a:spcAft>
              <a:buNone/>
            </a:pPr>
            <a:r>
              <a:rPr lang="he-IL" b="1" dirty="0">
                <a:solidFill>
                  <a:srgbClr val="FF0000"/>
                </a:solidFill>
              </a:rPr>
              <a:t>                             </a:t>
            </a:r>
            <a:endParaRPr lang="he-IL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E778048-5377-4B81-86DC-C00B2A1770A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50374" y="3831524"/>
            <a:ext cx="1620855" cy="28943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9785904-4C19-4C90-BF7C-FBDADB826F4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984" y="1654045"/>
            <a:ext cx="2390245" cy="1590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9267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>
            <a:extLst>
              <a:ext uri="{FF2B5EF4-FFF2-40B4-BE49-F238E27FC236}">
                <a16:creationId xmlns:a16="http://schemas.microsoft.com/office/drawing/2014/main" id="{10740033-4282-4C3D-8B51-F5E9B506A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he-IL" dirty="0"/>
              <a:t>שורה שניה</a:t>
            </a:r>
          </a:p>
        </p:txBody>
      </p:sp>
      <p:sp>
        <p:nvSpPr>
          <p:cNvPr id="7" name="מציין מיקום טקסט 6">
            <a:extLst>
              <a:ext uri="{FF2B5EF4-FFF2-40B4-BE49-F238E27FC236}">
                <a16:creationId xmlns:a16="http://schemas.microsoft.com/office/drawing/2014/main" id="{8091EF11-812D-4323-9AD1-7EB32A49A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אָסוּר לְךָ לִזְכֹּר.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5471" y="1567973"/>
            <a:ext cx="11411255" cy="3522187"/>
          </a:xfr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6848" indent="0">
              <a:spcAft>
                <a:spcPts val="1200"/>
              </a:spcAft>
              <a:buNone/>
            </a:pPr>
            <a:r>
              <a:rPr lang="he-IL" b="1" dirty="0">
                <a:solidFill>
                  <a:schemeClr val="bg2">
                    <a:lumMod val="10000"/>
                  </a:schemeClr>
                </a:solidFill>
                <a:latin typeface="tahoma" panose="020B0604030504040204" pitchFamily="34" charset="0"/>
              </a:rPr>
              <a:t>צו ראשון:  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</a:rPr>
              <a:t>איסור על זכירת החיים הקודמים. אלה שעשויים להשכיח ממנו את זהותו הבדויה, העלולים להסגיר אותו.</a:t>
            </a:r>
          </a:p>
          <a:p>
            <a:pPr marL="96848" indent="0">
              <a:spcAft>
                <a:spcPts val="1200"/>
              </a:spcAft>
              <a:buNone/>
            </a:pP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</a:rPr>
              <a:t>הזכירה תגרום להתבלבלות וחשד, עליו להאמין רק בזהות החדשה. </a:t>
            </a:r>
          </a:p>
          <a:p>
            <a:pPr marL="96848" indent="0">
              <a:spcAft>
                <a:spcPts val="1200"/>
              </a:spcAft>
              <a:buNone/>
            </a:pP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</a:rPr>
              <a:t>חזרה לזיכרונות ולעולמו הישן תשיח את דעתו, ותכשיל את המעבר לגבול.</a:t>
            </a:r>
          </a:p>
          <a:p>
            <a:pPr marL="96848" indent="0">
              <a:spcAft>
                <a:spcPts val="1200"/>
              </a:spcAft>
              <a:buNone/>
            </a:pP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</a:rPr>
              <a:t>לכן הזהות הבדויה מזהירה אותו לא להתפתות לחזור לימים הקדומים, לזהותו האמיתית. </a:t>
            </a:r>
          </a:p>
          <a:p>
            <a:pPr marL="96848" indent="0">
              <a:spcAft>
                <a:spcPts val="1200"/>
              </a:spcAft>
              <a:buNone/>
            </a:pPr>
            <a:r>
              <a:rPr lang="he-IL" b="0" i="0" dirty="0">
                <a:solidFill>
                  <a:srgbClr val="0070C0"/>
                </a:solidFill>
                <a:effectLst/>
                <a:latin typeface="tahoma" panose="020B0604030504040204" pitchFamily="34" charset="0"/>
              </a:rPr>
              <a:t>הזיכרון קשור לעבר והעבר זה הזהות האמתית, לכן חשוב לזכור רק את הזהות החדשה.</a:t>
            </a:r>
          </a:p>
          <a:p>
            <a:pPr marL="96848" indent="0">
              <a:spcAft>
                <a:spcPts val="1200"/>
              </a:spcAft>
              <a:buNone/>
            </a:pPr>
            <a:r>
              <a:rPr lang="he-IL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</a:rPr>
              <a:t>לזכור את ההווה ולשכוח את העבר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</a:rPr>
              <a:t>                                 </a:t>
            </a:r>
            <a:endParaRPr lang="he-IL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973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9">
            <a:extLst>
              <a:ext uri="{FF2B5EF4-FFF2-40B4-BE49-F238E27FC236}">
                <a16:creationId xmlns:a16="http://schemas.microsoft.com/office/drawing/2014/main" id="{FBF74D15-848E-4D38-93D1-BA00C865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שלישית</a:t>
            </a:r>
          </a:p>
        </p:txBody>
      </p:sp>
      <p:sp>
        <p:nvSpPr>
          <p:cNvPr id="11" name="מציין מיקום טקסט 10">
            <a:extLst>
              <a:ext uri="{FF2B5EF4-FFF2-40B4-BE49-F238E27FC236}">
                <a16:creationId xmlns:a16="http://schemas.microsoft.com/office/drawing/2014/main" id="{5BDD7995-26D8-49DA-A87E-38F80F9431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 אַתָּה חַיָּב לְהַתְאִים לַפְּרָטִים.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6848" indent="0">
              <a:buNone/>
            </a:pPr>
            <a:endParaRPr lang="he-IL" sz="2800" b="1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marL="96848" indent="0">
              <a:buNone/>
            </a:pPr>
            <a:endParaRPr lang="he-IL" sz="2800" b="1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marL="96848" indent="0">
              <a:buNone/>
            </a:pPr>
            <a:r>
              <a:rPr lang="he-IL" sz="2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מצב נורמלי בחיים</a:t>
            </a:r>
          </a:p>
          <a:p>
            <a:pPr marL="96848" indent="0" algn="ctr">
              <a:buNone/>
            </a:pPr>
            <a:r>
              <a:rPr lang="he-IL" sz="4400" b="1" dirty="0">
                <a:solidFill>
                  <a:srgbClr val="333333"/>
                </a:solidFill>
                <a:latin typeface="tahoma" panose="020B0604030504040204" pitchFamily="34" charset="0"/>
              </a:rPr>
              <a:t>	</a:t>
            </a:r>
          </a:p>
          <a:p>
            <a:pPr marL="96848" indent="0">
              <a:buNone/>
            </a:pPr>
            <a:endParaRPr lang="he-IL" sz="2800" b="1" i="0" dirty="0">
              <a:solidFill>
                <a:srgbClr val="333333"/>
              </a:solidFill>
              <a:effectLst/>
              <a:latin typeface="tahoma" panose="020B0604030504040204" pitchFamily="34" charset="0"/>
            </a:endParaRPr>
          </a:p>
          <a:p>
            <a:pPr marL="96848" indent="0">
              <a:buNone/>
            </a:pPr>
            <a:r>
              <a:rPr lang="he-IL" sz="2800" b="1" i="0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מצב מתואר בשיר</a:t>
            </a:r>
            <a:endParaRPr lang="he-IL" sz="2800" b="1" dirty="0">
              <a:solidFill>
                <a:srgbClr val="333333"/>
              </a:solidFill>
              <a:latin typeface="tahoma" panose="020B0604030504040204" pitchFamily="34" charset="0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06CB53B7-A507-478A-A3D1-6ED6AC560E13}"/>
              </a:ext>
            </a:extLst>
          </p:cNvPr>
          <p:cNvSpPr/>
          <p:nvPr/>
        </p:nvSpPr>
        <p:spPr>
          <a:xfrm>
            <a:off x="6632362" y="2390612"/>
            <a:ext cx="1800000" cy="900000"/>
          </a:xfrm>
          <a:prstGeom prst="flowChartConnector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</a:rPr>
              <a:t>תכונות האדם</a:t>
            </a: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E74BF606-6663-49EF-BA20-1BC90ECEC9DA}"/>
              </a:ext>
            </a:extLst>
          </p:cNvPr>
          <p:cNvSpPr/>
          <p:nvPr/>
        </p:nvSpPr>
        <p:spPr>
          <a:xfrm>
            <a:off x="2685239" y="4154252"/>
            <a:ext cx="1800000" cy="900000"/>
          </a:xfrm>
          <a:prstGeom prst="flowChartConnector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</a:rPr>
              <a:t>תכונות האדם</a:t>
            </a:r>
            <a:endParaRPr lang="he-IL" sz="2400" dirty="0">
              <a:noFill/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F1498AD9-946E-4BBC-91E0-548E3FBCC659}"/>
              </a:ext>
            </a:extLst>
          </p:cNvPr>
          <p:cNvSpPr/>
          <p:nvPr/>
        </p:nvSpPr>
        <p:spPr>
          <a:xfrm>
            <a:off x="4887592" y="2710505"/>
            <a:ext cx="1342417" cy="260215"/>
          </a:xfrm>
          <a:prstGeom prst="left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C5937352-DABF-49FF-8D84-20783F236FFF}"/>
              </a:ext>
            </a:extLst>
          </p:cNvPr>
          <p:cNvSpPr/>
          <p:nvPr/>
        </p:nvSpPr>
        <p:spPr>
          <a:xfrm>
            <a:off x="4887592" y="4474145"/>
            <a:ext cx="1342417" cy="260215"/>
          </a:xfrm>
          <a:prstGeom prst="leftArrow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3" name="תרשים זרימה: תהליך 2"/>
          <p:cNvSpPr/>
          <p:nvPr/>
        </p:nvSpPr>
        <p:spPr>
          <a:xfrm>
            <a:off x="2685239" y="2390612"/>
            <a:ext cx="1800000" cy="9000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דרכון</a:t>
            </a:r>
          </a:p>
        </p:txBody>
      </p:sp>
      <p:sp>
        <p:nvSpPr>
          <p:cNvPr id="6" name="תרשים זרימה: תהליך 5"/>
          <p:cNvSpPr/>
          <p:nvPr/>
        </p:nvSpPr>
        <p:spPr>
          <a:xfrm>
            <a:off x="6632362" y="4154252"/>
            <a:ext cx="1800000" cy="9000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דרכון</a:t>
            </a: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63318CEF-F902-4067-BC4F-674C8CEE8F38}"/>
              </a:ext>
            </a:extLst>
          </p:cNvPr>
          <p:cNvSpPr/>
          <p:nvPr/>
        </p:nvSpPr>
        <p:spPr>
          <a:xfrm>
            <a:off x="5256473" y="3301093"/>
            <a:ext cx="6046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4000" b="1" dirty="0">
                <a:solidFill>
                  <a:srgbClr val="333333"/>
                </a:solidFill>
                <a:latin typeface="tahoma" panose="020B0604030504040204" pitchFamily="34" charset="0"/>
              </a:rPr>
              <a:t>≠</a:t>
            </a:r>
            <a:endParaRPr lang="he-IL" sz="4000" dirty="0"/>
          </a:p>
        </p:txBody>
      </p:sp>
    </p:spTree>
    <p:extLst>
      <p:ext uri="{BB962C8B-B14F-4D97-AF65-F5344CB8AC3E}">
        <p14:creationId xmlns:p14="http://schemas.microsoft.com/office/powerpoint/2010/main" val="1202024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>
            <a:extLst>
              <a:ext uri="{FF2B5EF4-FFF2-40B4-BE49-F238E27FC236}">
                <a16:creationId xmlns:a16="http://schemas.microsoft.com/office/drawing/2014/main" id="{25698697-800E-41D6-8C1A-E775B90C9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רביעית</a:t>
            </a:r>
          </a:p>
        </p:txBody>
      </p:sp>
      <p:sp>
        <p:nvSpPr>
          <p:cNvPr id="9" name="מציין מיקום טקסט 8">
            <a:extLst>
              <a:ext uri="{FF2B5EF4-FFF2-40B4-BE49-F238E27FC236}">
                <a16:creationId xmlns:a16="http://schemas.microsoft.com/office/drawing/2014/main" id="{0A13BBB9-F108-47BD-B514-E1BEBDCC2E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 עֵינֶיךָ כְּבָר כְּחֻלּוֹת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6848" indent="0">
              <a:lnSpc>
                <a:spcPct val="150000"/>
              </a:lnSpc>
              <a:buNone/>
            </a:pPr>
            <a:endParaRPr lang="he-IL" dirty="0"/>
          </a:p>
          <a:p>
            <a:pPr marL="96848" indent="0">
              <a:lnSpc>
                <a:spcPct val="150000"/>
              </a:lnSpc>
              <a:buNone/>
            </a:pPr>
            <a:endParaRPr lang="he-IL" dirty="0"/>
          </a:p>
          <a:p>
            <a:pPr marL="96848" indent="0" algn="just">
              <a:lnSpc>
                <a:spcPct val="150000"/>
              </a:lnSpc>
              <a:buNone/>
            </a:pPr>
            <a:r>
              <a:rPr lang="he-IL" dirty="0"/>
              <a:t>האדם הבדוי הוא בר מזל, מאחר שעיניו הן בצבע כחול. בכך הוא דומה יותר</a:t>
            </a:r>
          </a:p>
          <a:p>
            <a:pPr marL="96848" indent="0" algn="just">
              <a:lnSpc>
                <a:spcPct val="150000"/>
              </a:lnSpc>
              <a:buNone/>
            </a:pPr>
            <a:r>
              <a:rPr lang="he-IL" dirty="0"/>
              <a:t>לגרמנים, לחזות הארית שתעזור לו להתחזות לזהות הבדויה החדשה.</a:t>
            </a:r>
          </a:p>
          <a:p>
            <a:pPr marL="96848" indent="0" algn="just">
              <a:lnSpc>
                <a:spcPct val="150000"/>
              </a:lnSpc>
              <a:buNone/>
            </a:pPr>
            <a:r>
              <a:rPr lang="he-IL" dirty="0"/>
              <a:t>עיניו הן במקרה הזה גם יעזרו לו להתאים את עצמו לדרכון, ויכולות להחליף את זהותו</a:t>
            </a:r>
          </a:p>
          <a:p>
            <a:pPr marL="96848" indent="0" algn="just">
              <a:lnSpc>
                <a:spcPct val="150000"/>
              </a:lnSpc>
              <a:buNone/>
            </a:pPr>
            <a:r>
              <a:rPr lang="he-IL" dirty="0"/>
              <a:t>האמיתית בקלות ויסירו כל חשד מזהותו היהודית האמיתית.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423A76-4002-472C-9EED-F9F7AC744D9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6" b="17535"/>
          <a:stretch/>
        </p:blipFill>
        <p:spPr bwMode="auto">
          <a:xfrm>
            <a:off x="4619624" y="1651820"/>
            <a:ext cx="2952750" cy="10913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4167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>
            <a:extLst>
              <a:ext uri="{FF2B5EF4-FFF2-40B4-BE49-F238E27FC236}">
                <a16:creationId xmlns:a16="http://schemas.microsoft.com/office/drawing/2014/main" id="{4279C375-D69F-41DB-8D98-014F7B526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חמישית</a:t>
            </a:r>
          </a:p>
        </p:txBody>
      </p:sp>
      <p:sp>
        <p:nvSpPr>
          <p:cNvPr id="10" name="מציין מיקום טקסט 9">
            <a:extLst>
              <a:ext uri="{FF2B5EF4-FFF2-40B4-BE49-F238E27FC236}">
                <a16:creationId xmlns:a16="http://schemas.microsoft.com/office/drawing/2014/main" id="{D0C49630-48A1-4CED-8A93-442BBB491C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pPr algn="ctr"/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אַל תִּבְרַח עִם הַגִּצִּים מִתּוֹךְ</a:t>
            </a:r>
            <a:b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</a:br>
            <a:r>
              <a:rPr lang="he-IL" dirty="0">
                <a:solidFill>
                  <a:srgbClr val="00B0F0"/>
                </a:solidFill>
                <a:latin typeface="tahoma" panose="020B0604030504040204" pitchFamily="34" charset="0"/>
              </a:rPr>
              <a:t>אֲרֻבַּת הַקַּטָּר: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16311" y="1567973"/>
            <a:ext cx="11460416" cy="3522187"/>
          </a:xfrm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dirty="0"/>
              <a:t>מזהיר אותו לא לשכוח את העוול שבגללו הוא בורח. </a:t>
            </a:r>
          </a:p>
          <a:p>
            <a:pPr>
              <a:lnSpc>
                <a:spcPct val="150000"/>
              </a:lnSpc>
            </a:pPr>
            <a:r>
              <a:rPr lang="he-IL" dirty="0"/>
              <a:t>מזהיר אותו לא לוותר על המאבק על הזהות והרצון הזה להימלט בחולשת הנפש הרגשית המפרידה בין שתי הזהויות.</a:t>
            </a:r>
          </a:p>
          <a:p>
            <a:pPr>
              <a:lnSpc>
                <a:spcPct val="150000"/>
              </a:lnSpc>
            </a:pPr>
            <a:r>
              <a:rPr lang="he-IL" dirty="0"/>
              <a:t>מזהיר אותו מהגורל המר, מהשריפה שבגללה היה חייב לקבל את הזהות הבדויה.</a:t>
            </a:r>
          </a:p>
          <a:p>
            <a:pPr>
              <a:lnSpc>
                <a:spcPct val="150000"/>
              </a:lnSpc>
            </a:pPr>
            <a:r>
              <a:rPr lang="he-IL" dirty="0"/>
              <a:t>מזהיר אותו שלא להיתפס. אז יוטל עליו גזר דין מוות לעלות באש ובעשן בתוך הארובה.</a:t>
            </a:r>
          </a:p>
        </p:txBody>
      </p:sp>
      <p:pic>
        <p:nvPicPr>
          <p:cNvPr id="6" name="Picture 5" descr="Snowdon railway suspends steam trains after they spark fires ...">
            <a:extLst>
              <a:ext uri="{FF2B5EF4-FFF2-40B4-BE49-F238E27FC236}">
                <a16:creationId xmlns:a16="http://schemas.microsoft.com/office/drawing/2014/main" id="{90103702-B64D-4C76-958A-14AB68B1264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18" y="875448"/>
            <a:ext cx="2618740" cy="17386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Explosion: 14 Points 2">
            <a:extLst>
              <a:ext uri="{FF2B5EF4-FFF2-40B4-BE49-F238E27FC236}">
                <a16:creationId xmlns:a16="http://schemas.microsoft.com/office/drawing/2014/main" id="{73032F54-9522-4F2B-85C1-145D41AC95B4}"/>
              </a:ext>
            </a:extLst>
          </p:cNvPr>
          <p:cNvSpPr/>
          <p:nvPr/>
        </p:nvSpPr>
        <p:spPr>
          <a:xfrm>
            <a:off x="8715983" y="1079771"/>
            <a:ext cx="3132304" cy="1181680"/>
          </a:xfrm>
          <a:prstGeom prst="irregularSeal2">
            <a:avLst/>
          </a:prstGeom>
          <a:ln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rgbClr val="FF0066"/>
                </a:solidFill>
              </a:rPr>
              <a:t>אזהרה</a:t>
            </a:r>
            <a:endParaRPr lang="he-IL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091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>
            <a:extLst>
              <a:ext uri="{FF2B5EF4-FFF2-40B4-BE49-F238E27FC236}">
                <a16:creationId xmlns:a16="http://schemas.microsoft.com/office/drawing/2014/main" id="{1085D2AC-2AF7-417F-B50D-5EEA2AC95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שישית</a:t>
            </a:r>
          </a:p>
        </p:txBody>
      </p:sp>
      <p:sp>
        <p:nvSpPr>
          <p:cNvPr id="8" name="מציין מיקום טקסט 7">
            <a:extLst>
              <a:ext uri="{FF2B5EF4-FFF2-40B4-BE49-F238E27FC236}">
                <a16:creationId xmlns:a16="http://schemas.microsoft.com/office/drawing/2014/main" id="{0B1E6032-C936-4AF3-B737-0F47896556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אַתָּה אָדָם וְיוֹשֵׁב בְּקָרוֹן. שֵׁב נִנּוֹחַ.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6848" indent="0">
              <a:buNone/>
            </a:pPr>
            <a:r>
              <a:rPr lang="he-IL" b="1" i="0" dirty="0">
                <a:solidFill>
                  <a:schemeClr val="tx1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אדם: 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  <a:cs typeface="Varela Round" panose="00000500000000000000"/>
              </a:rPr>
              <a:t>הוא </a:t>
            </a: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מזכיר לו שהוא אדם</a:t>
            </a:r>
            <a:r>
              <a:rPr lang="he-IL" b="1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 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  <a:cs typeface="Varela Round" panose="00000500000000000000"/>
              </a:rPr>
              <a:t>עם כל התכונות החיוביות של האנושיות, ו</a:t>
            </a: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היותו אדם מזכיר לו את היהדות שלו, מנסה לתת לו להתגאות בעצמו במקור שלו</a:t>
            </a:r>
          </a:p>
          <a:p>
            <a:pPr marL="96848" indent="0">
              <a:buNone/>
            </a:pP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שאכן הוא </a:t>
            </a:r>
            <a:r>
              <a:rPr lang="he-IL" b="1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יהודי, וזאת גאווה חיובית, אין להתבייש </a:t>
            </a:r>
            <a:r>
              <a:rPr lang="he-IL" b="1" dirty="0">
                <a:solidFill>
                  <a:srgbClr val="0070C0"/>
                </a:solidFill>
                <a:latin typeface="tahoma" panose="020B0604030504040204" pitchFamily="34" charset="0"/>
                <a:cs typeface="Varela Round" panose="00000500000000000000"/>
              </a:rPr>
              <a:t>במי שהוא.</a:t>
            </a:r>
          </a:p>
          <a:p>
            <a:pPr marL="96848" indent="0">
              <a:buNone/>
            </a:pPr>
            <a:endParaRPr lang="he-IL" sz="1000" b="1" i="0" dirty="0">
              <a:solidFill>
                <a:schemeClr val="tx1"/>
              </a:solidFill>
              <a:effectLst/>
              <a:latin typeface="tahoma" panose="020B0604030504040204" pitchFamily="34" charset="0"/>
              <a:cs typeface="Varela Round" panose="00000500000000000000"/>
            </a:endParaRPr>
          </a:p>
          <a:p>
            <a:pPr marL="96848" indent="0">
              <a:buNone/>
            </a:pPr>
            <a:r>
              <a:rPr lang="he-IL" b="1" i="0" dirty="0">
                <a:solidFill>
                  <a:schemeClr val="tx1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יושב בקרון: 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  <a:cs typeface="Varela Round" panose="00000500000000000000"/>
              </a:rPr>
              <a:t>הוא כעת  בשלב המעבר יושב ברכבת שתעביר </a:t>
            </a: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אותו </a:t>
            </a:r>
          </a:p>
          <a:p>
            <a:pPr marL="96848" indent="0">
              <a:buNone/>
            </a:pP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בהצלחה ליעוד הבא.</a:t>
            </a:r>
          </a:p>
          <a:p>
            <a:pPr marL="96848" indent="0">
              <a:buNone/>
            </a:pPr>
            <a:endParaRPr lang="he-IL" sz="1000" b="1" i="0" dirty="0">
              <a:solidFill>
                <a:schemeClr val="tx1"/>
              </a:solidFill>
              <a:effectLst/>
              <a:latin typeface="tahoma" panose="020B0604030504040204" pitchFamily="34" charset="0"/>
              <a:cs typeface="Varela Round" panose="00000500000000000000"/>
            </a:endParaRPr>
          </a:p>
          <a:p>
            <a:pPr marL="96848" indent="0">
              <a:buNone/>
            </a:pPr>
            <a:r>
              <a:rPr lang="he-IL" b="1" i="0" dirty="0">
                <a:solidFill>
                  <a:schemeClr val="tx1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שב נינוח: </a:t>
            </a: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יש ניסיון להרגיע אותו.</a:t>
            </a:r>
            <a:r>
              <a:rPr lang="he-IL" dirty="0">
                <a:solidFill>
                  <a:srgbClr val="0070C0"/>
                </a:solidFill>
                <a:latin typeface="tahoma" panose="020B0604030504040204" pitchFamily="34" charset="0"/>
                <a:cs typeface="Varela Round" panose="00000500000000000000"/>
              </a:rPr>
              <a:t> אין </a:t>
            </a: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לו מה לדאוג הרי יש לו הכול מחדש: </a:t>
            </a:r>
            <a:br>
              <a:rPr lang="en-US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</a:br>
            <a:r>
              <a:rPr lang="he-IL" i="0" dirty="0">
                <a:solidFill>
                  <a:srgbClr val="0070C0"/>
                </a:solidFill>
                <a:effectLst/>
                <a:latin typeface="tahoma" panose="020B0604030504040204" pitchFamily="34" charset="0"/>
                <a:cs typeface="Varela Round" panose="00000500000000000000"/>
              </a:rPr>
              <a:t>שפה, שם וזהות, אל דאגה.</a:t>
            </a:r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123C3031-9C78-4019-948F-3986DA4F761F}"/>
              </a:ext>
            </a:extLst>
          </p:cNvPr>
          <p:cNvSpPr/>
          <p:nvPr/>
        </p:nvSpPr>
        <p:spPr>
          <a:xfrm>
            <a:off x="97158" y="3428999"/>
            <a:ext cx="2518223" cy="2622703"/>
          </a:xfrm>
          <a:prstGeom prst="verticalScroll">
            <a:avLst/>
          </a:prstGeom>
          <a:solidFill>
            <a:srgbClr val="FFFFFF"/>
          </a:solidFill>
          <a:ln>
            <a:solidFill>
              <a:srgbClr val="5A3806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2800" b="1" dirty="0">
              <a:solidFill>
                <a:srgbClr val="002060"/>
              </a:solidFill>
            </a:endParaRPr>
          </a:p>
          <a:p>
            <a:pPr algn="ctr"/>
            <a:r>
              <a:rPr lang="he-IL" sz="2800" b="1" dirty="0">
                <a:solidFill>
                  <a:srgbClr val="002060"/>
                </a:solidFill>
              </a:rPr>
              <a:t>מזכיר לו:</a:t>
            </a:r>
          </a:p>
          <a:p>
            <a:pPr algn="ctr"/>
            <a:endParaRPr lang="he-IL" sz="2800" b="1" dirty="0">
              <a:solidFill>
                <a:srgbClr val="002060"/>
              </a:solidFill>
            </a:endParaRPr>
          </a:p>
          <a:p>
            <a:pPr algn="ctr"/>
            <a:r>
              <a:rPr lang="he-IL" sz="2800" b="1" dirty="0">
                <a:solidFill>
                  <a:srgbClr val="002060"/>
                </a:solidFill>
              </a:rPr>
              <a:t>התכונות האישיות והיהודיות</a:t>
            </a:r>
          </a:p>
          <a:p>
            <a:pPr algn="ctr"/>
            <a:endParaRPr lang="he-IL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76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id="{ECD44D72-6E49-47CD-A680-738F2D13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שביעית</a:t>
            </a:r>
          </a:p>
        </p:txBody>
      </p:sp>
      <p:sp>
        <p:nvSpPr>
          <p:cNvPr id="8" name="מציין מיקום טקסט 7">
            <a:extLst>
              <a:ext uri="{FF2B5EF4-FFF2-40B4-BE49-F238E27FC236}">
                <a16:creationId xmlns:a16="http://schemas.microsoft.com/office/drawing/2014/main" id="{0E3B0547-5765-4826-8447-78CAC6785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t"/>
          <a:lstStyle/>
          <a:p>
            <a:pPr algn="ctr"/>
            <a: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הָרֵי הַמְּעִיל הָגוּן, הַגּוּף מְתֻקָּן,    </a:t>
            </a:r>
            <a:b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הַשֵּׁם הֶחָדָשׁ מוּכָן בִּגְרוֹנְךָ.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50AAD1BD-D600-430C-B3F3-74B1F02510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4909336"/>
              </p:ext>
            </p:extLst>
          </p:nvPr>
        </p:nvGraphicFramePr>
        <p:xfrm>
          <a:off x="2519669" y="2124779"/>
          <a:ext cx="7152662" cy="4502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1828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id="{18E3F764-9F55-4435-9A9D-8295AA444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שמינית</a:t>
            </a:r>
          </a:p>
        </p:txBody>
      </p:sp>
      <p:sp>
        <p:nvSpPr>
          <p:cNvPr id="8" name="מציין מיקום טקסט 7">
            <a:extLst>
              <a:ext uri="{FF2B5EF4-FFF2-40B4-BE49-F238E27FC236}">
                <a16:creationId xmlns:a16="http://schemas.microsoft.com/office/drawing/2014/main" id="{5F2D3864-2F81-444E-833E-6C03BA25A5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הַשֵּׁם הֶחָדָשׁ מוּכָן בִּגְרוֹנְךָ.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השם הוא כרטיס הכניסה לעולם החדש, מעיד על השלמת אותה זהות.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הגיית השם תפגין ביטחון ותאשר את זהותו החדשה. </a:t>
            </a:r>
          </a:p>
          <a:p>
            <a:pPr marL="96848" indent="0">
              <a:lnSpc>
                <a:spcPct val="150000"/>
              </a:lnSpc>
              <a:buNone/>
            </a:pPr>
            <a:endParaRPr lang="he-IL" dirty="0"/>
          </a:p>
          <a:p>
            <a:pPr marL="96848" indent="0">
              <a:lnSpc>
                <a:spcPct val="150000"/>
              </a:lnSpc>
              <a:buNone/>
            </a:pPr>
            <a:r>
              <a:rPr lang="he-IL" dirty="0"/>
              <a:t>היות השם מוכן בגרון, זה מעיד שהזהות הוטמעה בתוכו, </a:t>
            </a:r>
            <a:br>
              <a:rPr lang="en-US" dirty="0"/>
            </a:br>
            <a:r>
              <a:rPr lang="he-IL" dirty="0"/>
              <a:t>הוא הפנים וקבל אותה על עצמו, ובזה הושלם תהליך בניית אותה אישיות חדשה. </a:t>
            </a:r>
          </a:p>
        </p:txBody>
      </p:sp>
      <p:pic>
        <p:nvPicPr>
          <p:cNvPr id="6" name="Picture 5" descr="פרזנטציה בריבוע | זה השם שלי - פרזנטציה בריבוע">
            <a:extLst>
              <a:ext uri="{FF2B5EF4-FFF2-40B4-BE49-F238E27FC236}">
                <a16:creationId xmlns:a16="http://schemas.microsoft.com/office/drawing/2014/main" id="{FFA9B88D-7F97-4B8D-AB18-F630A48338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13" y="2227388"/>
            <a:ext cx="3042577" cy="18726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27482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id="{01CD6415-C38B-40EB-80ED-555F5C77B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שורה תשיעית</a:t>
            </a:r>
          </a:p>
        </p:txBody>
      </p:sp>
      <p:sp>
        <p:nvSpPr>
          <p:cNvPr id="8" name="מציין מיקום טקסט 7">
            <a:extLst>
              <a:ext uri="{FF2B5EF4-FFF2-40B4-BE49-F238E27FC236}">
                <a16:creationId xmlns:a16="http://schemas.microsoft.com/office/drawing/2014/main" id="{9A8C48BC-BABB-430C-B451-989047B50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sz="32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סַע, סַע. אָסוּר לְךָ לִשְׁכֹּחַ.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600" b="1" dirty="0">
                <a:solidFill>
                  <a:schemeClr val="tx1"/>
                </a:solidFill>
                <a:latin typeface="tahoma" panose="020B0604030504040204" pitchFamily="34" charset="0"/>
              </a:rPr>
              <a:t>צו שני: </a:t>
            </a:r>
            <a:r>
              <a:rPr lang="he-IL" sz="2600" dirty="0">
                <a:solidFill>
                  <a:srgbClr val="0070C0"/>
                </a:solidFill>
                <a:latin typeface="tahoma" panose="020B0604030504040204" pitchFamily="34" charset="0"/>
              </a:rPr>
              <a:t>לאחר שהשלים עם הזהות הבדויה, יש צו שני שלא לשכוח את הזהות הישנה, לזכור תמיד את העבר (ההפך מהצו הראשון).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600" dirty="0">
                <a:solidFill>
                  <a:srgbClr val="0070C0"/>
                </a:solidFill>
                <a:latin typeface="tahoma" panose="020B0604030504040204" pitchFamily="34" charset="0"/>
              </a:rPr>
              <a:t>לא לשכוח את עולמו הישן את שורשיו היהודיים, כי יש חשש שבמעבר מזהות לזהות הוא יזדהה יותר מדי עם הפרטים החדשים של הזהות הבדויה וישכח את זהותו האמיתית המקורית והישנה.</a:t>
            </a:r>
          </a:p>
          <a:p>
            <a:pPr marL="96848" indent="0">
              <a:lnSpc>
                <a:spcPct val="150000"/>
              </a:lnSpc>
              <a:buNone/>
            </a:pPr>
            <a:r>
              <a:rPr lang="he-IL" sz="2600" dirty="0">
                <a:solidFill>
                  <a:srgbClr val="0070C0"/>
                </a:solidFill>
                <a:latin typeface="tahoma" panose="020B0604030504040204" pitchFamily="34" charset="0"/>
              </a:rPr>
              <a:t>יש סגירת מעגל שעליו לשמור על הזיכרון והשכחה.</a:t>
            </a:r>
          </a:p>
        </p:txBody>
      </p:sp>
      <p:pic>
        <p:nvPicPr>
          <p:cNvPr id="6" name="Picture 5" descr="How does our brain remember the past? - Global Village Space">
            <a:extLst>
              <a:ext uri="{FF2B5EF4-FFF2-40B4-BE49-F238E27FC236}">
                <a16:creationId xmlns:a16="http://schemas.microsoft.com/office/drawing/2014/main" id="{AC6BA1FD-1CE9-41BF-AC73-71E31D23FC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0113" y="4572272"/>
            <a:ext cx="3600000" cy="189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897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530914" y="993111"/>
            <a:ext cx="9130172" cy="4097050"/>
          </a:xfr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sz="2800" b="1" i="0" dirty="0">
                <a:effectLst/>
                <a:latin typeface="tahoma" panose="020B0604030504040204" pitchFamily="34" charset="0"/>
              </a:rPr>
              <a:t>השיר:</a:t>
            </a:r>
          </a:p>
          <a:p>
            <a:pPr marL="452438" indent="-45243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800" b="1" i="0" dirty="0">
                <a:effectLst/>
                <a:latin typeface="tahoma" panose="020B0604030504040204" pitchFamily="34" charset="0"/>
              </a:rPr>
              <a:t>מתייחס למהות האדם.  </a:t>
            </a:r>
          </a:p>
          <a:p>
            <a:pPr marL="452438" indent="-45243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800" b="1" dirty="0">
                <a:latin typeface="tahoma" panose="020B0604030504040204" pitchFamily="34" charset="0"/>
              </a:rPr>
              <a:t>מבליט דילמה פנימית.</a:t>
            </a:r>
          </a:p>
          <a:p>
            <a:pPr marL="452438" indent="-45243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800" b="1" i="0" dirty="0">
                <a:effectLst/>
                <a:latin typeface="tahoma" panose="020B0604030504040204" pitchFamily="34" charset="0"/>
              </a:rPr>
              <a:t>מציג את הקשיים בזהות הנמען.</a:t>
            </a:r>
          </a:p>
          <a:p>
            <a:pPr marL="452438" indent="-45243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800" b="1" dirty="0">
                <a:latin typeface="tahoma" panose="020B0604030504040204" pitchFamily="34" charset="0"/>
              </a:rPr>
              <a:t>מראה את המתח בין הזיכרון לשכחה.</a:t>
            </a:r>
          </a:p>
          <a:p>
            <a:pPr marL="452438" indent="-452438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800" b="1" dirty="0">
                <a:latin typeface="tahoma" panose="020B0604030504040204" pitchFamily="34" charset="0"/>
              </a:rPr>
              <a:t>מדגיש את המאבק בין הזהות האמתית והזהות הבדויה.</a:t>
            </a:r>
          </a:p>
        </p:txBody>
      </p:sp>
      <p:sp>
        <p:nvSpPr>
          <p:cNvPr id="6" name="כותרת 5">
            <a:extLst>
              <a:ext uri="{FF2B5EF4-FFF2-40B4-BE49-F238E27FC236}">
                <a16:creationId xmlns:a16="http://schemas.microsoft.com/office/drawing/2014/main" id="{A289179E-B12C-4D0E-A04D-3CE20D886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לסיכום</a:t>
            </a:r>
          </a:p>
        </p:txBody>
      </p:sp>
    </p:spTree>
    <p:extLst>
      <p:ext uri="{BB962C8B-B14F-4D97-AF65-F5344CB8AC3E}">
        <p14:creationId xmlns:p14="http://schemas.microsoft.com/office/powerpoint/2010/main" val="2747304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6000" dirty="0"/>
              <a:t>הוראות לגניבת הגבול / דן פגיס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1BECAF5D-05E4-4783-A89A-8031E49754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עברית לכיתות י"א-י"ב, 2 </a:t>
            </a:r>
            <a:r>
              <a:rPr lang="he-IL" dirty="0" err="1"/>
              <a:t>יח"ל</a:t>
            </a:r>
            <a:r>
              <a:rPr lang="he-IL" dirty="0"/>
              <a:t> הרחבה ל- 5 </a:t>
            </a:r>
            <a:r>
              <a:rPr lang="he-IL" dirty="0" err="1"/>
              <a:t>יח"ל</a:t>
            </a:r>
            <a:endParaRPr lang="he-IL" dirty="0"/>
          </a:p>
        </p:txBody>
      </p:sp>
      <p:sp>
        <p:nvSpPr>
          <p:cNvPr id="8" name="מציין מיקום תוכן 7">
            <a:extLst>
              <a:ext uri="{FF2B5EF4-FFF2-40B4-BE49-F238E27FC236}">
                <a16:creationId xmlns:a16="http://schemas.microsoft.com/office/drawing/2014/main" id="{2EF3B9D2-87BB-43C2-A138-800853F9DA4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/>
              <a:t>הכינה: המורה רימה </a:t>
            </a:r>
            <a:r>
              <a:rPr lang="he-IL" dirty="0" err="1"/>
              <a:t>קעואר</a:t>
            </a:r>
            <a:r>
              <a:rPr lang="he-IL" dirty="0"/>
              <a:t> </a:t>
            </a:r>
            <a:r>
              <a:rPr lang="he-IL" dirty="0" err="1"/>
              <a:t>חוא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4A63C2-FC1B-43A2-94B4-8A664602B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הקונפליקט / הדילמה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3EDA8596-68F6-4040-BF23-5407FE84C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380575"/>
              </p:ext>
            </p:extLst>
          </p:nvPr>
        </p:nvGraphicFramePr>
        <p:xfrm>
          <a:off x="1152976" y="1099716"/>
          <a:ext cx="9886048" cy="3549650"/>
        </p:xfrm>
        <a:graphic>
          <a:graphicData uri="http://schemas.openxmlformats.org/drawingml/2006/table">
            <a:tbl>
              <a:tblPr rtl="1" firstRow="1" bandRow="1">
                <a:tableStyleId>{7DF18680-E054-41AD-8BC1-D1AEF772440D}</a:tableStyleId>
              </a:tblPr>
              <a:tblGrid>
                <a:gridCol w="476567">
                  <a:extLst>
                    <a:ext uri="{9D8B030D-6E8A-4147-A177-3AD203B41FA5}">
                      <a16:colId xmlns:a16="http://schemas.microsoft.com/office/drawing/2014/main" val="4192161390"/>
                    </a:ext>
                  </a:extLst>
                </a:gridCol>
                <a:gridCol w="6269355">
                  <a:extLst>
                    <a:ext uri="{9D8B030D-6E8A-4147-A177-3AD203B41FA5}">
                      <a16:colId xmlns:a16="http://schemas.microsoft.com/office/drawing/2014/main" val="1565685033"/>
                    </a:ext>
                  </a:extLst>
                </a:gridCol>
                <a:gridCol w="3140126">
                  <a:extLst>
                    <a:ext uri="{9D8B030D-6E8A-4147-A177-3AD203B41FA5}">
                      <a16:colId xmlns:a16="http://schemas.microsoft.com/office/drawing/2014/main" val="35816798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sz="2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600" dirty="0">
                          <a:solidFill>
                            <a:srgbClr val="FFFFFF"/>
                          </a:solidFill>
                        </a:rPr>
                        <a:t>מצד אחד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600" dirty="0"/>
                        <a:t>         מצד שני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905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עכשיו אתה זהות בדויה-גרמני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b="1" dirty="0"/>
                        <a:t>לא לשכוח </a:t>
                      </a:r>
                      <a:br>
                        <a:rPr lang="en-US" sz="2600" b="1" dirty="0"/>
                      </a:br>
                      <a:r>
                        <a:rPr lang="he-IL" sz="2600" b="0" dirty="0"/>
                        <a:t>שאתה </a:t>
                      </a:r>
                      <a:r>
                        <a:rPr lang="he-IL" sz="2600" b="1" dirty="0"/>
                        <a:t>יהודי.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663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יש לך דרכון כדי לעבור את הגבול ולשרוד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0193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אסור לך לזכור את הזהות היהודית האמתית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923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את חייב להתאים את עצמך לפרטים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472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600" dirty="0"/>
                        <a:t>אל תגדיר את עצמך כיהודי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7749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6518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611198" indent="-514350">
              <a:buAutoNum type="arabicPeriod"/>
            </a:pPr>
            <a:r>
              <a:rPr lang="he-IL" b="1" dirty="0">
                <a:solidFill>
                  <a:srgbClr val="0070C0"/>
                </a:solidFill>
              </a:rPr>
              <a:t>אוקסימורון:</a:t>
            </a:r>
          </a:p>
          <a:p>
            <a:pPr marL="625475" indent="0">
              <a:buNone/>
            </a:pPr>
            <a:r>
              <a:rPr lang="he-IL" dirty="0">
                <a:solidFill>
                  <a:schemeClr val="tx1"/>
                </a:solidFill>
              </a:rPr>
              <a:t>צירוף של דבר והיפוכו: "הוראות לגניבת הגבול". מצד אחד יש לנו הרשאה מצד שני יש לנו גניבה.</a:t>
            </a:r>
          </a:p>
          <a:p>
            <a:pPr marL="625475" indent="-528638">
              <a:buFont typeface="+mj-lt"/>
              <a:buAutoNum type="arabicPeriod" startAt="2"/>
            </a:pPr>
            <a:r>
              <a:rPr lang="he-IL" b="1" dirty="0">
                <a:solidFill>
                  <a:srgbClr val="0070C0"/>
                </a:solidFill>
              </a:rPr>
              <a:t>היפוך אירוניה:</a:t>
            </a:r>
          </a:p>
          <a:p>
            <a:pPr marL="96838" indent="528638">
              <a:buNone/>
            </a:pPr>
            <a:r>
              <a:rPr lang="he-IL" dirty="0">
                <a:solidFill>
                  <a:schemeClr val="tx1"/>
                </a:solidFill>
              </a:rPr>
              <a:t>המשמעות הגלויה שונה ממשמעות הכוונה הסמויה: "הדרכון"</a:t>
            </a:r>
          </a:p>
          <a:p>
            <a:pPr marL="96838" indent="528638">
              <a:buNone/>
            </a:pPr>
            <a:r>
              <a:rPr lang="he-IL" dirty="0">
                <a:solidFill>
                  <a:schemeClr val="tx1"/>
                </a:solidFill>
              </a:rPr>
              <a:t>הדרכון מותאם לאדם אך פה האדם מתאים עצמו לדרכון.   </a:t>
            </a:r>
          </a:p>
          <a:p>
            <a:pPr marL="625475" indent="-528638">
              <a:buFont typeface="+mj-lt"/>
              <a:buAutoNum type="arabicPeriod" startAt="3"/>
            </a:pPr>
            <a:r>
              <a:rPr lang="he-IL" b="1" dirty="0">
                <a:solidFill>
                  <a:srgbClr val="0070C0"/>
                </a:solidFill>
              </a:rPr>
              <a:t>ארמז: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he-IL" dirty="0">
                <a:solidFill>
                  <a:schemeClr val="tx1"/>
                </a:solidFill>
              </a:rPr>
              <a:t>צירוף לשוני שמכוון את הקורא אל יצירה אחרת (התלמוד). "מעיל הגון, גוף מתוקן". כשתינוק נולד בא מלאך וסותר לו על פיו כדי לשכוח את אשר ידע    </a:t>
            </a:r>
          </a:p>
          <a:p>
            <a:pPr marL="96837" indent="0">
              <a:buNone/>
            </a:pPr>
            <a:r>
              <a:rPr lang="he-IL" dirty="0">
                <a:solidFill>
                  <a:schemeClr val="tx1"/>
                </a:solidFill>
              </a:rPr>
              <a:t>      ובמקרה הזה האדם אסור לו לשכוח את הזהות הבדויה.</a:t>
            </a:r>
          </a:p>
        </p:txBody>
      </p:sp>
      <p:sp>
        <p:nvSpPr>
          <p:cNvPr id="7" name="כותרת 6">
            <a:extLst>
              <a:ext uri="{FF2B5EF4-FFF2-40B4-BE49-F238E27FC236}">
                <a16:creationId xmlns:a16="http://schemas.microsoft.com/office/drawing/2014/main" id="{6D503A60-84AC-49F8-98E3-F0B031B83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אמצעים אומנותיים</a:t>
            </a:r>
          </a:p>
        </p:txBody>
      </p:sp>
    </p:spTree>
    <p:extLst>
      <p:ext uri="{BB962C8B-B14F-4D97-AF65-F5344CB8AC3E}">
        <p14:creationId xmlns:p14="http://schemas.microsoft.com/office/powerpoint/2010/main" val="15314517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noFill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54048" indent="-457200">
              <a:buFont typeface="+mj-lt"/>
              <a:buAutoNum type="arabicPeriod" startAt="4"/>
            </a:pPr>
            <a:r>
              <a:rPr lang="he-IL" b="1" dirty="0" err="1">
                <a:solidFill>
                  <a:srgbClr val="0070C0"/>
                </a:solidFill>
                <a:latin typeface="+mn-lt"/>
              </a:rPr>
              <a:t>מטונומיה</a:t>
            </a:r>
            <a:r>
              <a:rPr lang="he-IL" b="1" dirty="0">
                <a:solidFill>
                  <a:srgbClr val="0070C0"/>
                </a:solidFill>
                <a:latin typeface="+mn-lt"/>
              </a:rPr>
              <a:t>:</a:t>
            </a:r>
          </a:p>
          <a:p>
            <a:pPr marL="96838" indent="4445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פרט מסוים מייצג את השלם</a:t>
            </a:r>
          </a:p>
          <a:p>
            <a:pPr marL="72000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עיניים כחולות =  הגזע הארי</a:t>
            </a:r>
          </a:p>
          <a:p>
            <a:pPr marL="72000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הדרכון + השם = זהות חדשה</a:t>
            </a:r>
          </a:p>
          <a:p>
            <a:pPr marL="72000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המעיל = אזרח גרמני היושב ברכבת</a:t>
            </a:r>
          </a:p>
          <a:p>
            <a:pPr marL="96848" indent="0">
              <a:buNone/>
            </a:pPr>
            <a:endParaRPr lang="he-IL" b="1" dirty="0">
              <a:solidFill>
                <a:srgbClr val="5A3806"/>
              </a:solidFill>
              <a:latin typeface="+mn-lt"/>
            </a:endParaRPr>
          </a:p>
          <a:p>
            <a:pPr marL="554048" indent="-457200">
              <a:buFont typeface="+mj-lt"/>
              <a:buAutoNum type="arabicPeriod" startAt="5"/>
            </a:pPr>
            <a:r>
              <a:rPr lang="he-IL" b="1" dirty="0">
                <a:solidFill>
                  <a:srgbClr val="0070C0"/>
                </a:solidFill>
                <a:latin typeface="+mn-lt"/>
              </a:rPr>
              <a:t>דיאלוג סמוי:</a:t>
            </a:r>
          </a:p>
          <a:p>
            <a:pPr marL="96838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דו שיח בין הדמויות, שלא נשמע בקולי קולות</a:t>
            </a:r>
          </a:p>
          <a:p>
            <a:pPr marL="96838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"סע" "שב" "אל תזכור"</a:t>
            </a:r>
          </a:p>
          <a:p>
            <a:pPr marL="96838" indent="468000">
              <a:buNone/>
            </a:pPr>
            <a:r>
              <a:rPr lang="he-IL" dirty="0">
                <a:solidFill>
                  <a:schemeClr val="tx1"/>
                </a:solidFill>
                <a:latin typeface="+mn-lt"/>
              </a:rPr>
              <a:t>הדמות הסמויה מדברת אל הדמות האמיתית</a:t>
            </a:r>
          </a:p>
        </p:txBody>
      </p:sp>
      <p:sp>
        <p:nvSpPr>
          <p:cNvPr id="7" name="כותרת 6">
            <a:extLst>
              <a:ext uri="{FF2B5EF4-FFF2-40B4-BE49-F238E27FC236}">
                <a16:creationId xmlns:a16="http://schemas.microsoft.com/office/drawing/2014/main" id="{06F4632F-1399-4D2F-AC6D-9D94573A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אמצעים אומנותיים</a:t>
            </a:r>
          </a:p>
        </p:txBody>
      </p:sp>
    </p:spTree>
    <p:extLst>
      <p:ext uri="{BB962C8B-B14F-4D97-AF65-F5344CB8AC3E}">
        <p14:creationId xmlns:p14="http://schemas.microsoft.com/office/powerpoint/2010/main" val="3151647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4" y="993111"/>
            <a:ext cx="10220702" cy="409705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/>
              <a:t>סמלי השואה בולטים לאורך כל השיר, מחנה הריכוז והמסע של היהודים: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dirty="0"/>
              <a:t>קרון</a:t>
            </a:r>
          </a:p>
          <a:p>
            <a:pPr>
              <a:lnSpc>
                <a:spcPct val="150000"/>
              </a:lnSpc>
            </a:pPr>
            <a:r>
              <a:rPr lang="he-IL" dirty="0"/>
              <a:t>גיצים</a:t>
            </a:r>
          </a:p>
          <a:p>
            <a:pPr>
              <a:lnSpc>
                <a:spcPct val="150000"/>
              </a:lnSpc>
            </a:pPr>
            <a:r>
              <a:rPr lang="he-IL" dirty="0"/>
              <a:t>ארובה</a:t>
            </a:r>
          </a:p>
          <a:p>
            <a:pPr>
              <a:lnSpc>
                <a:spcPct val="150000"/>
              </a:lnSpc>
            </a:pPr>
            <a:r>
              <a:rPr lang="he-IL" dirty="0"/>
              <a:t>רכבת </a:t>
            </a:r>
          </a:p>
        </p:txBody>
      </p:sp>
      <p:sp>
        <p:nvSpPr>
          <p:cNvPr id="6" name="כותרת 5">
            <a:extLst>
              <a:ext uri="{FF2B5EF4-FFF2-40B4-BE49-F238E27FC236}">
                <a16:creationId xmlns:a16="http://schemas.microsoft.com/office/drawing/2014/main" id="{C8F812BB-9049-4779-86A4-69DFC176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סמלים</a:t>
            </a:r>
          </a:p>
        </p:txBody>
      </p:sp>
      <p:pic>
        <p:nvPicPr>
          <p:cNvPr id="3074" name="Picture 2" descr="רכבת רבת תפאר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74012" y="2126160"/>
            <a:ext cx="5928001" cy="29640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82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endParaRPr lang="he-IL" sz="2800" dirty="0">
              <a:solidFill>
                <a:srgbClr val="333333"/>
              </a:solidFill>
            </a:endParaRPr>
          </a:p>
          <a:p>
            <a:pPr marL="611198" indent="-514350">
              <a:lnSpc>
                <a:spcPct val="150000"/>
              </a:lnSpc>
              <a:buFont typeface="+mj-lt"/>
              <a:buAutoNum type="arabicPeriod"/>
            </a:pPr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הדובר בשיר פונה אל אדם. לאדם זה זהות בדויה שהוא אינו מסתיר וזהות אמיתית שהוא מסתיר.</a:t>
            </a:r>
          </a:p>
          <a:p>
            <a:pPr marL="96838" indent="528638">
              <a:lnSpc>
                <a:spcPct val="150000"/>
              </a:lnSpc>
              <a:buNone/>
            </a:pPr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מהי זהותו האמיתית של האדם שהדובר בשיר פונה אליו?</a:t>
            </a:r>
          </a:p>
          <a:p>
            <a:pPr marL="96838" indent="528638">
              <a:lnSpc>
                <a:spcPct val="150000"/>
              </a:lnSpc>
              <a:buNone/>
            </a:pPr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הָבֵא מן השיר </a:t>
            </a:r>
            <a:r>
              <a:rPr lang="he-IL" sz="2800" b="1" u="sng" dirty="0">
                <a:solidFill>
                  <a:schemeClr val="bg2">
                    <a:lumMod val="10000"/>
                  </a:schemeClr>
                </a:solidFill>
              </a:rPr>
              <a:t>שני</a:t>
            </a:r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 רמזים החושפים את זהותו האמיתית. </a:t>
            </a:r>
          </a:p>
        </p:txBody>
      </p:sp>
      <p:sp>
        <p:nvSpPr>
          <p:cNvPr id="7" name="כותרת 6">
            <a:extLst>
              <a:ext uri="{FF2B5EF4-FFF2-40B4-BE49-F238E27FC236}">
                <a16:creationId xmlns:a16="http://schemas.microsoft.com/office/drawing/2014/main" id="{04C25E38-C49E-4F52-A6E4-EE0C297B9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שאלות בגרות</a:t>
            </a:r>
          </a:p>
        </p:txBody>
      </p:sp>
    </p:spTree>
    <p:extLst>
      <p:ext uri="{BB962C8B-B14F-4D97-AF65-F5344CB8AC3E}">
        <p14:creationId xmlns:p14="http://schemas.microsoft.com/office/powerpoint/2010/main" val="1903402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12572D-3168-4FFC-987B-CBFD8FFD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הצעה לתשובות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3CB7AE1-E93F-4AAE-8CE1-FFB9DD96E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/>
              <a:t>שאלה 1: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69730F9-E94D-480B-8176-0A47F837EB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96848" indent="0">
              <a:buNone/>
            </a:pPr>
            <a:r>
              <a:rPr lang="he-IL" dirty="0"/>
              <a:t>הנמען בשיר הוא אסיר יהודי הנמלט מסכנת השריפות שבמחנות הריכוז. הוא נמלט מאוכפי החוקים הנאצים ברכבת באמצעות דרכון גרמני מזויף המקנה לו זהות ארית בדויה.</a:t>
            </a:r>
          </a:p>
          <a:p>
            <a:pPr marL="96848" indent="0">
              <a:buNone/>
            </a:pPr>
            <a:r>
              <a:rPr lang="he-IL" dirty="0"/>
              <a:t>הרמזים לזהותו קשורים בסמלים מן השורה. משרפות במחנות הריכוז וקרונות רכבת: </a:t>
            </a:r>
          </a:p>
          <a:p>
            <a:pPr marL="96848" indent="0">
              <a:buNone/>
            </a:pPr>
            <a:r>
              <a:rPr lang="he-IL" dirty="0"/>
              <a:t>"</a:t>
            </a:r>
            <a:r>
              <a:rPr lang="he-IL" b="1" dirty="0"/>
              <a:t>אל תברח עם הגצים מתוך ארֻבת הקטר</a:t>
            </a:r>
            <a:r>
              <a:rPr lang="he-IL" dirty="0"/>
              <a:t>" - ציטוט זה הוא רמז למשרפות במחנות הריכוז שהעשן היה מר בארובותיהן.</a:t>
            </a:r>
          </a:p>
          <a:p>
            <a:pPr marL="96848" indent="0">
              <a:buNone/>
            </a:pPr>
            <a:r>
              <a:rPr lang="he-IL" dirty="0"/>
              <a:t>"</a:t>
            </a:r>
            <a:r>
              <a:rPr lang="he-IL" b="1" dirty="0"/>
              <a:t>אתה אדם ויושב בקרון</a:t>
            </a:r>
            <a:r>
              <a:rPr lang="he-IL" dirty="0"/>
              <a:t>" - רמז להשפלת היהודים כאשר הובלו בקרונות של רכבת המיועדים לבהמות.</a:t>
            </a:r>
          </a:p>
        </p:txBody>
      </p:sp>
    </p:spTree>
    <p:extLst>
      <p:ext uri="{BB962C8B-B14F-4D97-AF65-F5344CB8AC3E}">
        <p14:creationId xmlns:p14="http://schemas.microsoft.com/office/powerpoint/2010/main" val="2542297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endParaRPr lang="he-IL" sz="2800" dirty="0">
              <a:solidFill>
                <a:srgbClr val="333333"/>
              </a:solidFill>
            </a:endParaRPr>
          </a:p>
          <a:p>
            <a:pPr marL="611198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he-IL" sz="2800" i="0" dirty="0">
                <a:solidFill>
                  <a:srgbClr val="333333"/>
                </a:solidFill>
                <a:effectLst/>
              </a:rPr>
              <a:t>הדובר בשיר פונה לאדם ודורש ממנו לשכוח את זהותו האמיתית ולהתאים את עצמו לזהות בדויה כדי לשרוד.</a:t>
            </a:r>
          </a:p>
          <a:p>
            <a:pPr marL="96848" indent="0">
              <a:lnSpc>
                <a:spcPct val="150000"/>
              </a:lnSpc>
              <a:buNone/>
            </a:pPr>
            <a:endParaRPr lang="he-IL" sz="2800" i="0" dirty="0">
              <a:solidFill>
                <a:srgbClr val="333333"/>
              </a:solidFill>
              <a:effectLst/>
            </a:endParaRPr>
          </a:p>
          <a:p>
            <a:pPr marL="96838" indent="528638">
              <a:lnSpc>
                <a:spcPct val="150000"/>
              </a:lnSpc>
              <a:buNone/>
            </a:pPr>
            <a:r>
              <a:rPr lang="he-IL" sz="2800" dirty="0">
                <a:solidFill>
                  <a:srgbClr val="333333"/>
                </a:solidFill>
              </a:rPr>
              <a:t>הָבֵ</a:t>
            </a:r>
            <a:r>
              <a:rPr lang="he-IL" sz="2800" i="0" dirty="0">
                <a:solidFill>
                  <a:srgbClr val="333333"/>
                </a:solidFill>
                <a:effectLst/>
              </a:rPr>
              <a:t>א מן השיר </a:t>
            </a:r>
            <a:r>
              <a:rPr lang="he-IL" sz="2800" b="1" i="0" u="sng" dirty="0">
                <a:solidFill>
                  <a:srgbClr val="333333"/>
                </a:solidFill>
                <a:effectLst/>
              </a:rPr>
              <a:t>שלושה</a:t>
            </a:r>
            <a:r>
              <a:rPr lang="he-IL" sz="2800" i="0" dirty="0">
                <a:solidFill>
                  <a:srgbClr val="333333"/>
                </a:solidFill>
                <a:effectLst/>
              </a:rPr>
              <a:t> סימנים המאפיינים את הזהות הבדויה.</a:t>
            </a:r>
          </a:p>
        </p:txBody>
      </p:sp>
      <p:sp>
        <p:nvSpPr>
          <p:cNvPr id="6" name="כותרת 5">
            <a:extLst>
              <a:ext uri="{FF2B5EF4-FFF2-40B4-BE49-F238E27FC236}">
                <a16:creationId xmlns:a16="http://schemas.microsoft.com/office/drawing/2014/main" id="{D86D26A0-F5C3-4A50-81BB-A6E7DE57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שאלות בגרות</a:t>
            </a:r>
          </a:p>
        </p:txBody>
      </p:sp>
    </p:spTree>
    <p:extLst>
      <p:ext uri="{BB962C8B-B14F-4D97-AF65-F5344CB8AC3E}">
        <p14:creationId xmlns:p14="http://schemas.microsoft.com/office/powerpoint/2010/main" val="618002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FE3D952-E21A-4E98-8DC5-8D8833C5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74" y="155448"/>
            <a:ext cx="11161452" cy="720000"/>
          </a:xfrm>
        </p:spPr>
        <p:txBody>
          <a:bodyPr/>
          <a:lstStyle/>
          <a:p>
            <a:r>
              <a:rPr lang="he-IL" dirty="0"/>
              <a:t>הצעה לתשובות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3CB7AE1-E93F-4AAE-8CE1-FFB9DD96E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dirty="0"/>
              <a:t>שאלה 2: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769730F9-E94D-480B-8176-0A47F837EB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4" y="1567973"/>
            <a:ext cx="9543126" cy="3522187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e-IL" dirty="0"/>
              <a:t>("עיניך כבר כחולות") עיניים כחולות </a:t>
            </a:r>
          </a:p>
          <a:p>
            <a:pPr>
              <a:lnSpc>
                <a:spcPct val="150000"/>
              </a:lnSpc>
            </a:pPr>
            <a:r>
              <a:rPr lang="he-IL" dirty="0"/>
              <a:t>("הנה הדרכון") דרכון ביד </a:t>
            </a:r>
          </a:p>
          <a:p>
            <a:pPr>
              <a:lnSpc>
                <a:spcPct val="150000"/>
              </a:lnSpc>
            </a:pPr>
            <a:r>
              <a:rPr lang="he-IL" dirty="0"/>
              <a:t>("הרי המעיל הגון") לבוש מהוגן </a:t>
            </a:r>
          </a:p>
          <a:p>
            <a:pPr>
              <a:lnSpc>
                <a:spcPct val="150000"/>
              </a:lnSpc>
            </a:pPr>
            <a:r>
              <a:rPr lang="he-IL" dirty="0"/>
              <a:t>("אתה אדם ויושב בקרון. שב ננוח... הגוף מתוקן") התנהגות של אדם נינוח שחייו מתוקנים.</a:t>
            </a:r>
          </a:p>
          <a:p>
            <a:pPr>
              <a:lnSpc>
                <a:spcPct val="150000"/>
              </a:lnSpc>
            </a:pPr>
            <a:r>
              <a:rPr lang="he-IL" dirty="0"/>
              <a:t>("השם החדש מוכן בגרונך") שם חדש </a:t>
            </a:r>
          </a:p>
        </p:txBody>
      </p:sp>
    </p:spTree>
    <p:extLst>
      <p:ext uri="{BB962C8B-B14F-4D97-AF65-F5344CB8AC3E}">
        <p14:creationId xmlns:p14="http://schemas.microsoft.com/office/powerpoint/2010/main" val="2061121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סלבס אומרים תודה למורים | הגיע זמן חינוך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2089" y="737420"/>
            <a:ext cx="7307823" cy="48718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876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737D3E99-F113-4BB4-9097-B1002DE0F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13" y="3743867"/>
            <a:ext cx="9613777" cy="1415378"/>
          </a:xfrm>
        </p:spPr>
        <p:txBody>
          <a:bodyPr vert="horz" wrap="none" lIns="36000" tIns="36000" rIns="36000" bIns="36000" rtlCol="1" anchor="ctr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he-IL" sz="2000" dirty="0"/>
              <a:t>השימוש ביצירות במהלך שידור זה נעשה לפי סעיף 27א לחוק זכות יוצרים, תשס"ח-2007. </a:t>
            </a:r>
            <a:br>
              <a:rPr lang="en-US" sz="2000" dirty="0"/>
            </a:br>
            <a:r>
              <a:rPr lang="he-IL" sz="2000" dirty="0"/>
              <a:t>אם הינך בעל הזכויות באחת היצירות, באפשרותך לבקש מאיתנו לחדול מהשימוש ביצירה, </a:t>
            </a:r>
            <a:br>
              <a:rPr lang="en-US" sz="2000" dirty="0"/>
            </a:br>
            <a:r>
              <a:rPr lang="he-IL" sz="2000" dirty="0"/>
              <a:t>זאת באמצעות פנייה לדוא"ל </a:t>
            </a:r>
            <a:r>
              <a:rPr lang="en-US" sz="2000" dirty="0"/>
              <a:t>rights@education.gov.il</a:t>
            </a:r>
            <a:endParaRPr lang="he-IL" sz="2000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DFF735AD-340B-4FCF-969A-F904F6012CB9}"/>
              </a:ext>
            </a:extLst>
          </p:cNvPr>
          <p:cNvSpPr/>
          <p:nvPr/>
        </p:nvSpPr>
        <p:spPr>
          <a:xfrm>
            <a:off x="1273083" y="2661336"/>
            <a:ext cx="9645837" cy="743656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273093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ציין מיקום תוכן 6">
            <a:extLst>
              <a:ext uri="{FF2B5EF4-FFF2-40B4-BE49-F238E27FC236}">
                <a16:creationId xmlns:a16="http://schemas.microsoft.com/office/drawing/2014/main" id="{44B42792-DF4C-4A58-B86D-EC815791C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3" y="993111"/>
            <a:ext cx="7350533" cy="4847250"/>
          </a:xfrm>
        </p:spPr>
        <p:txBody>
          <a:bodyPr>
            <a:normAutofit/>
          </a:bodyPr>
          <a:lstStyle/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רקע לשיר</a:t>
            </a:r>
            <a:endParaRPr lang="en-US" dirty="0">
              <a:ea typeface="Calibri" panose="020F0502020204030204" pitchFamily="34" charset="0"/>
            </a:endParaRPr>
          </a:p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סוג השיר</a:t>
            </a:r>
            <a:endParaRPr lang="en-US" dirty="0">
              <a:ea typeface="Calibri" panose="020F0502020204030204" pitchFamily="34" charset="0"/>
            </a:endParaRPr>
          </a:p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כותרת השיר</a:t>
            </a:r>
            <a:endParaRPr lang="en-US" dirty="0">
              <a:ea typeface="Calibri" panose="020F0502020204030204" pitchFamily="34" charset="0"/>
            </a:endParaRPr>
          </a:p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תוכן השיר</a:t>
            </a:r>
            <a:endParaRPr lang="en-US" dirty="0">
              <a:ea typeface="Calibri" panose="020F0502020204030204" pitchFamily="34" charset="0"/>
            </a:endParaRPr>
          </a:p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הקונפליקט בשיר</a:t>
            </a:r>
            <a:endParaRPr lang="en-US" dirty="0">
              <a:ea typeface="Calibri" panose="020F0502020204030204" pitchFamily="34" charset="0"/>
            </a:endParaRPr>
          </a:p>
          <a:p>
            <a:pPr marL="541338" indent="-541338">
              <a:lnSpc>
                <a:spcPct val="160000"/>
              </a:lnSpc>
              <a:spcAft>
                <a:spcPts val="800"/>
              </a:spcAft>
              <a:buFont typeface="Wingdings" panose="05000000000000000000" pitchFamily="2" charset="2"/>
              <a:buChar char="?"/>
            </a:pPr>
            <a:r>
              <a:rPr lang="he-IL" dirty="0">
                <a:ea typeface="Calibri" panose="020F0502020204030204" pitchFamily="34" charset="0"/>
              </a:rPr>
              <a:t>קישוטי לשון</a:t>
            </a:r>
            <a:endParaRPr lang="en-US" dirty="0">
              <a:ea typeface="Calibri" panose="020F0502020204030204" pitchFamily="34" charset="0"/>
            </a:endParaRPr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3E4F2E38-3D18-4AC0-94BF-F1DE170A4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ציין מיקום תוכן 8">
            <a:extLst>
              <a:ext uri="{FF2B5EF4-FFF2-40B4-BE49-F238E27FC236}">
                <a16:creationId xmlns:a16="http://schemas.microsoft.com/office/drawing/2014/main" id="{976EFD1C-2C83-406B-A4FA-8AEE22957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274" y="993111"/>
            <a:ext cx="7743824" cy="54568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א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ָדם בָּדוּי, </a:t>
            </a:r>
            <a:r>
              <a:rPr lang="he-IL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סַע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הִנֵּה הַדַּרְכּוֹן.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אָסוּר לְךָ לִזְכֹּר.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אַתָּה חַיָּב לְהַתְאִים לַפְּרָטִים: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עֵינֶיךָ כְּבָר כְּחֻלּוֹת.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אַל תִּבְרַח 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עִם הַגִּצִּים מִתּוֹךְ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אֲרֻבַּת הַקַּטָּר: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אַתָּה אָדָם וְיוֹשֵׁב בְּקָרוֹן. </a:t>
            </a:r>
            <a:r>
              <a:rPr lang="he-IL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שֵׁב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נִנּוֹחַ.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הָרֵי הַמְּעִיל הָגוּן, הַגּוּף מְתֻקָּן,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הַשֵּׁם הֶחָדָשׁ מוּכָן בִּגְרוֹנְךָ.</a:t>
            </a:r>
            <a:br>
              <a:rPr 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סַע, סַע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he-IL" b="0" i="0" dirty="0">
                <a:solidFill>
                  <a:srgbClr val="5A380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אָסוּר לְךָ </a:t>
            </a:r>
            <a:r>
              <a:rPr lang="he-IL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לִשְׁכֹּחַ.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כותרת 3">
            <a:extLst>
              <a:ext uri="{FF2B5EF4-FFF2-40B4-BE49-F238E27FC236}">
                <a16:creationId xmlns:a16="http://schemas.microsoft.com/office/drawing/2014/main" id="{907C7E06-9622-40A6-BBF5-5045DFE5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 הוראות לגניבת הגבול / דן פגיס</a:t>
            </a:r>
          </a:p>
        </p:txBody>
      </p:sp>
      <p:pic>
        <p:nvPicPr>
          <p:cNvPr id="3" name="Picture 2" descr="גיאוגרפיה – קמפוס חינוכי משגב">
            <a:extLst>
              <a:ext uri="{FF2B5EF4-FFF2-40B4-BE49-F238E27FC236}">
                <a16:creationId xmlns:a16="http://schemas.microsoft.com/office/drawing/2014/main" id="{68E5723D-76B6-4878-853A-3C065A5B3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686" y="1176530"/>
            <a:ext cx="3476559" cy="23188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buNone/>
            </a:pPr>
            <a:r>
              <a:rPr lang="he-IL" sz="2200" dirty="0">
                <a:solidFill>
                  <a:schemeClr val="tx1"/>
                </a:solidFill>
                <a:latin typeface="tahoma" panose="020B0604030504040204" pitchFamily="34" charset="0"/>
              </a:rPr>
              <a:t>השיר נכתב בתקופת מלחמת עולם שנייה 1939-1945, והוא מתאר את הסיטואציה בה יהודים נרדפו ע"י הנאצים בתקופת השואה.</a:t>
            </a:r>
          </a:p>
          <a:p>
            <a:pPr marL="96848" indent="0">
              <a:buNone/>
            </a:pPr>
            <a:r>
              <a:rPr lang="he-IL" sz="2200" b="1" dirty="0">
                <a:solidFill>
                  <a:schemeClr val="tx1"/>
                </a:solidFill>
                <a:latin typeface="tahoma" panose="020B0604030504040204" pitchFamily="34" charset="0"/>
              </a:rPr>
              <a:t>השואה</a:t>
            </a:r>
            <a:r>
              <a:rPr lang="he-IL" sz="2200" dirty="0">
                <a:solidFill>
                  <a:schemeClr val="tx1"/>
                </a:solidFill>
                <a:latin typeface="tahoma" panose="020B0604030504040204" pitchFamily="34" charset="0"/>
              </a:rPr>
              <a:t> הייתה שורת מעשי רצח עם ורדיפות אנטישמיות מתוכננות ומאורגנות, שבוצעו כנגד העם היהודי החל מעליית הנאצים לשלטון בגרמניה בתחילת 1933, וזה נמשך במהלך מלחמת עולם שנייה ועד כניעת גרמניה הנאצית ב-1945.</a:t>
            </a:r>
          </a:p>
          <a:p>
            <a:pPr marL="96848" indent="0">
              <a:buNone/>
            </a:pPr>
            <a:endParaRPr lang="he-IL" sz="22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96848" indent="0">
              <a:buNone/>
            </a:pPr>
            <a:r>
              <a:rPr lang="he-IL" sz="2200" dirty="0">
                <a:solidFill>
                  <a:schemeClr val="tx1"/>
                </a:solidFill>
                <a:latin typeface="tahoma" panose="020B0604030504040204" pitchFamily="34" charset="0"/>
              </a:rPr>
              <a:t>לכן באותה תקופה לא היה ליהודים מנוס אלא לברוח על נפשם, לחפש מפלט באיזה שהוא </a:t>
            </a:r>
          </a:p>
          <a:p>
            <a:pPr marL="96848" indent="0">
              <a:buNone/>
            </a:pPr>
            <a:r>
              <a:rPr lang="he-IL" sz="2200" dirty="0">
                <a:solidFill>
                  <a:schemeClr val="tx1"/>
                </a:solidFill>
                <a:latin typeface="tahoma" panose="020B0604030504040204" pitchFamily="34" charset="0"/>
              </a:rPr>
              <a:t>מקום חוץ מגרמניה כדי להציל את נפשם.</a:t>
            </a:r>
          </a:p>
        </p:txBody>
      </p:sp>
      <p:sp>
        <p:nvSpPr>
          <p:cNvPr id="8" name="כותרת 7">
            <a:extLst>
              <a:ext uri="{FF2B5EF4-FFF2-40B4-BE49-F238E27FC236}">
                <a16:creationId xmlns:a16="http://schemas.microsoft.com/office/drawing/2014/main" id="{233868CA-F764-44E3-81C2-5979D39A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רקע</a:t>
            </a:r>
          </a:p>
        </p:txBody>
      </p:sp>
      <p:pic>
        <p:nvPicPr>
          <p:cNvPr id="9" name="Picture 8" descr="מלחמת העולם השנייה">
            <a:extLst>
              <a:ext uri="{FF2B5EF4-FFF2-40B4-BE49-F238E27FC236}">
                <a16:creationId xmlns:a16="http://schemas.microsoft.com/office/drawing/2014/main" id="{1385622F-6F36-45C6-A545-03D9FC896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93609" y="3985320"/>
            <a:ext cx="3476248" cy="26291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9399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lnSpc>
                <a:spcPct val="150000"/>
              </a:lnSpc>
              <a:buNone/>
            </a:pPr>
            <a:r>
              <a:rPr lang="he-IL" b="1" dirty="0">
                <a:solidFill>
                  <a:srgbClr val="0070C0"/>
                </a:solidFill>
              </a:rPr>
              <a:t>שיר זהות </a:t>
            </a:r>
            <a:r>
              <a:rPr lang="he-IL" dirty="0"/>
              <a:t>- מלמד על הדרך שבה שרד המשורר את אימי השואה, הוא מספר את התהליך שהוא עבר במהלך המסע שלו מחוץ לשלטון הנאצי. </a:t>
            </a:r>
          </a:p>
          <a:p>
            <a:pPr marL="96848" indent="0">
              <a:lnSpc>
                <a:spcPct val="150000"/>
              </a:lnSpc>
              <a:buNone/>
            </a:pPr>
            <a:endParaRPr lang="he-IL" dirty="0"/>
          </a:p>
          <a:p>
            <a:pPr marL="96848" indent="0">
              <a:lnSpc>
                <a:spcPct val="150000"/>
              </a:lnSpc>
              <a:buNone/>
            </a:pPr>
            <a:r>
              <a:rPr lang="he-IL" b="1" dirty="0">
                <a:solidFill>
                  <a:srgbClr val="0070C0"/>
                </a:solidFill>
              </a:rPr>
              <a:t>שיר מסגרתי </a:t>
            </a:r>
            <a:r>
              <a:rPr lang="he-IL" dirty="0"/>
              <a:t>- הבית האחרון שלו זהה לבית הראשון, או שהשורה האחרונה שלו זהה לראשונה. "אסור לך לזכור"   "אסור לך לשכוח"... </a:t>
            </a:r>
          </a:p>
          <a:p>
            <a:pPr marL="96848" indent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A367BFDA-D34E-4BD5-B7C0-16A729EB3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סוג השיר</a:t>
            </a:r>
          </a:p>
        </p:txBody>
      </p:sp>
    </p:spTree>
    <p:extLst>
      <p:ext uri="{BB962C8B-B14F-4D97-AF65-F5344CB8AC3E}">
        <p14:creationId xmlns:p14="http://schemas.microsoft.com/office/powerpoint/2010/main" val="2008099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712718" y="993111"/>
            <a:ext cx="8964008" cy="4097050"/>
          </a:xfrm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0070C0"/>
                </a:solidFill>
              </a:rPr>
              <a:t>הוראות:</a:t>
            </a:r>
            <a:r>
              <a:rPr lang="he-IL" dirty="0">
                <a:solidFill>
                  <a:srgbClr val="FF0000"/>
                </a:solidFill>
              </a:rPr>
              <a:t> 	</a:t>
            </a:r>
            <a:r>
              <a:rPr lang="he-IL" dirty="0"/>
              <a:t>יש ציפייה שההוראות יהיו פורמליות,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                  	הוראות מדויקות, טכניות. הנחיות שזקוק להם אדם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/>
              <a:t>		כדי לעבור את מחסום הגבולות, בביקורת הדרכונים.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he-IL" dirty="0"/>
          </a:p>
          <a:p>
            <a:pPr>
              <a:lnSpc>
                <a:spcPct val="150000"/>
              </a:lnSpc>
            </a:pPr>
            <a:r>
              <a:rPr lang="he-IL" b="1" dirty="0">
                <a:solidFill>
                  <a:srgbClr val="0070C0"/>
                </a:solidFill>
              </a:rPr>
              <a:t>לגניבת הגבול:</a:t>
            </a:r>
            <a:r>
              <a:rPr lang="he-IL" dirty="0">
                <a:solidFill>
                  <a:srgbClr val="0070C0"/>
                </a:solidFill>
              </a:rPr>
              <a:t> </a:t>
            </a:r>
            <a:r>
              <a:rPr lang="he-IL" dirty="0"/>
              <a:t>לעבור בגניבה מארץ לארץ</a:t>
            </a:r>
            <a:r>
              <a:rPr lang="he-IL" dirty="0">
                <a:cs typeface="Varela Round" panose="00000500000000000000"/>
              </a:rPr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>
                <a:cs typeface="Varela Round" panose="00000500000000000000"/>
              </a:rPr>
              <a:t>                           ממקום למקום בלי שאף אחד ישים לב.  </a:t>
            </a:r>
            <a:endParaRPr lang="he-IL" dirty="0"/>
          </a:p>
        </p:txBody>
      </p:sp>
      <p:sp>
        <p:nvSpPr>
          <p:cNvPr id="6" name="כותרת 5">
            <a:extLst>
              <a:ext uri="{FF2B5EF4-FFF2-40B4-BE49-F238E27FC236}">
                <a16:creationId xmlns:a16="http://schemas.microsoft.com/office/drawing/2014/main" id="{EFB439CD-1D4C-4A45-9D1A-EC3CA7A4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הכותרת:</a:t>
            </a:r>
            <a:r>
              <a:rPr lang="en-US" dirty="0"/>
              <a:t> </a:t>
            </a:r>
            <a:r>
              <a:rPr lang="he-IL" dirty="0"/>
              <a:t>הוראות לגניבת הגבול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676958AB-DC87-48F7-A573-EF3F95E20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623427" y="1054580"/>
            <a:ext cx="2197445" cy="19811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Businessman frightened with his own shadow Premium Vector">
            <a:extLst>
              <a:ext uri="{FF2B5EF4-FFF2-40B4-BE49-F238E27FC236}">
                <a16:creationId xmlns:a16="http://schemas.microsoft.com/office/drawing/2014/main" id="{75F4E534-D711-4BA7-B559-2E18060BD2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4" t="39334" r="17332"/>
          <a:stretch/>
        </p:blipFill>
        <p:spPr bwMode="auto">
          <a:xfrm flipH="1">
            <a:off x="1970447" y="3281502"/>
            <a:ext cx="2197445" cy="217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6635624" y="2768388"/>
            <a:ext cx="2880000" cy="2160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800" dirty="0"/>
          </a:p>
          <a:p>
            <a:pPr algn="ctr"/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זהות אמיתית</a:t>
            </a:r>
          </a:p>
        </p:txBody>
      </p:sp>
      <p:sp>
        <p:nvSpPr>
          <p:cNvPr id="5" name="אליפסה 4"/>
          <p:cNvSpPr/>
          <p:nvPr/>
        </p:nvSpPr>
        <p:spPr>
          <a:xfrm>
            <a:off x="1221143" y="2768388"/>
            <a:ext cx="2880000" cy="2160000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 sz="2800" dirty="0"/>
          </a:p>
          <a:p>
            <a:pPr algn="ctr"/>
            <a:r>
              <a:rPr lang="he-IL" sz="2800" dirty="0">
                <a:solidFill>
                  <a:schemeClr val="bg2">
                    <a:lumMod val="10000"/>
                  </a:schemeClr>
                </a:solidFill>
              </a:rPr>
              <a:t>זהות בדויה</a:t>
            </a:r>
          </a:p>
        </p:txBody>
      </p:sp>
      <p:sp>
        <p:nvSpPr>
          <p:cNvPr id="6" name="כותרת 5">
            <a:extLst>
              <a:ext uri="{FF2B5EF4-FFF2-40B4-BE49-F238E27FC236}">
                <a16:creationId xmlns:a16="http://schemas.microsoft.com/office/drawing/2014/main" id="{88234EDE-86CE-4606-8BF8-B5AA9C6D5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הכותרת:</a:t>
            </a:r>
            <a:r>
              <a:rPr lang="en-US" dirty="0"/>
              <a:t> </a:t>
            </a:r>
            <a:r>
              <a:rPr lang="he-IL" dirty="0"/>
              <a:t>הוראות לגניבת הגבול</a:t>
            </a:r>
          </a:p>
        </p:txBody>
      </p:sp>
      <p:pic>
        <p:nvPicPr>
          <p:cNvPr id="28" name="Graphic 27" descr="Drama">
            <a:extLst>
              <a:ext uri="{FF2B5EF4-FFF2-40B4-BE49-F238E27FC236}">
                <a16:creationId xmlns:a16="http://schemas.microsoft.com/office/drawing/2014/main" id="{ED2DB7A8-D337-455B-B0C6-8623F3E05D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379019" y="2803427"/>
            <a:ext cx="914400" cy="914400"/>
          </a:xfrm>
          <a:prstGeom prst="rect">
            <a:avLst/>
          </a:prstGeom>
        </p:spPr>
      </p:pic>
      <p:pic>
        <p:nvPicPr>
          <p:cNvPr id="30" name="Graphic 29" descr="Drama">
            <a:extLst>
              <a:ext uri="{FF2B5EF4-FFF2-40B4-BE49-F238E27FC236}">
                <a16:creationId xmlns:a16="http://schemas.microsoft.com/office/drawing/2014/main" id="{502025BD-E365-40C1-8F07-509E63083A4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46123" y="2926838"/>
            <a:ext cx="914400" cy="914400"/>
          </a:xfrm>
          <a:prstGeom prst="rect">
            <a:avLst/>
          </a:prstGeom>
        </p:spPr>
      </p:pic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id="{272F98B0-710E-4B35-91D4-C490CDBEFEC8}"/>
              </a:ext>
            </a:extLst>
          </p:cNvPr>
          <p:cNvSpPr/>
          <p:nvPr/>
        </p:nvSpPr>
        <p:spPr>
          <a:xfrm>
            <a:off x="7708842" y="1488661"/>
            <a:ext cx="3317132" cy="985737"/>
          </a:xfrm>
          <a:prstGeom prst="wedgeEllipseCallout">
            <a:avLst>
              <a:gd name="adj1" fmla="val -73487"/>
              <a:gd name="adj2" fmla="val 45823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 </a:t>
            </a:r>
            <a:r>
              <a:rPr lang="he-IL" sz="3200" b="1" dirty="0">
                <a:solidFill>
                  <a:srgbClr val="FF0000"/>
                </a:solidFill>
              </a:rPr>
              <a:t>אך</a:t>
            </a:r>
            <a:r>
              <a:rPr lang="he-IL" dirty="0">
                <a:solidFill>
                  <a:srgbClr val="FF0000"/>
                </a:solidFill>
              </a:rPr>
              <a:t> </a:t>
            </a:r>
            <a:r>
              <a:rPr lang="he-IL" sz="2400" b="1" dirty="0">
                <a:solidFill>
                  <a:schemeClr val="tx1"/>
                </a:solidFill>
              </a:rPr>
              <a:t>המשמעות האמיתית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2052" name="Arrow: Left 2051">
            <a:extLst>
              <a:ext uri="{FF2B5EF4-FFF2-40B4-BE49-F238E27FC236}">
                <a16:creationId xmlns:a16="http://schemas.microsoft.com/office/drawing/2014/main" id="{87CF5100-996B-4E5F-BC8C-24862184B4AD}"/>
              </a:ext>
            </a:extLst>
          </p:cNvPr>
          <p:cNvSpPr/>
          <p:nvPr/>
        </p:nvSpPr>
        <p:spPr>
          <a:xfrm>
            <a:off x="4416407" y="3782962"/>
            <a:ext cx="1900718" cy="600262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אליפסה 2"/>
          <p:cNvSpPr/>
          <p:nvPr/>
        </p:nvSpPr>
        <p:spPr>
          <a:xfrm>
            <a:off x="4284910" y="2545113"/>
            <a:ext cx="2350714" cy="1315092"/>
          </a:xfrm>
          <a:prstGeom prst="ellipse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dirty="0"/>
              <a:t>הוראות לעבור</a:t>
            </a:r>
          </a:p>
        </p:txBody>
      </p:sp>
    </p:spTree>
    <p:extLst>
      <p:ext uri="{BB962C8B-B14F-4D97-AF65-F5344CB8AC3E}">
        <p14:creationId xmlns:p14="http://schemas.microsoft.com/office/powerpoint/2010/main" val="2761303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E17EFEC-FC73-411B-87BA-48B77B34A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תוכן השיר</a:t>
            </a:r>
          </a:p>
        </p:txBody>
      </p:sp>
      <p:sp>
        <p:nvSpPr>
          <p:cNvPr id="6" name="מציין מיקום טקסט 5">
            <a:extLst>
              <a:ext uri="{FF2B5EF4-FFF2-40B4-BE49-F238E27FC236}">
                <a16:creationId xmlns:a16="http://schemas.microsoft.com/office/drawing/2014/main" id="{9E1E29F0-FB03-4379-9AA1-3ACA344EF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e-IL" sz="3200" dirty="0">
                <a:solidFill>
                  <a:srgbClr val="0070C0"/>
                </a:solidFill>
              </a:rPr>
              <a:t>דיאלוג פנימי</a:t>
            </a:r>
            <a:endParaRPr lang="he-IL" dirty="0">
              <a:solidFill>
                <a:srgbClr val="0070C0"/>
              </a:solidFill>
            </a:endParaRP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noFill/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lnSpc>
                <a:spcPct val="110000"/>
              </a:lnSpc>
              <a:buNone/>
            </a:pPr>
            <a:endParaRPr lang="he-IL" dirty="0"/>
          </a:p>
          <a:p>
            <a:pPr marL="96848" indent="0">
              <a:lnSpc>
                <a:spcPct val="110000"/>
              </a:lnSpc>
              <a:buNone/>
            </a:pPr>
            <a:endParaRPr lang="he-IL" dirty="0"/>
          </a:p>
          <a:p>
            <a:pPr marL="96848" indent="0">
              <a:lnSpc>
                <a:spcPct val="110000"/>
              </a:lnSpc>
              <a:buNone/>
            </a:pPr>
            <a:endParaRPr lang="he-IL" dirty="0"/>
          </a:p>
          <a:p>
            <a:pPr marL="96848" indent="0">
              <a:lnSpc>
                <a:spcPct val="11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דמות סמויה 	</a:t>
            </a:r>
            <a:r>
              <a:rPr lang="he-IL" dirty="0">
                <a:solidFill>
                  <a:schemeClr val="tx1"/>
                </a:solidFill>
              </a:rPr>
              <a:t>(הזהות הבדויה)			</a:t>
            </a:r>
            <a:r>
              <a:rPr lang="he-IL" b="1" dirty="0">
                <a:solidFill>
                  <a:schemeClr val="tx1"/>
                </a:solidFill>
              </a:rPr>
              <a:t>דמות אמיתית </a:t>
            </a:r>
            <a:r>
              <a:rPr lang="he-IL" dirty="0">
                <a:solidFill>
                  <a:schemeClr val="tx1"/>
                </a:solidFill>
              </a:rPr>
              <a:t>(היהודי הבורח)</a:t>
            </a:r>
          </a:p>
          <a:p>
            <a:pPr marL="96848" indent="0">
              <a:lnSpc>
                <a:spcPct val="11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דובר חיצוני 	</a:t>
            </a:r>
            <a:r>
              <a:rPr lang="he-IL" dirty="0">
                <a:solidFill>
                  <a:schemeClr val="tx1"/>
                </a:solidFill>
              </a:rPr>
              <a:t>(בעל המראה החיצוני)	           	</a:t>
            </a:r>
            <a:r>
              <a:rPr lang="he-IL" b="1" dirty="0">
                <a:solidFill>
                  <a:schemeClr val="tx1"/>
                </a:solidFill>
              </a:rPr>
              <a:t>נמען פנימי </a:t>
            </a:r>
            <a:r>
              <a:rPr lang="he-IL" dirty="0">
                <a:solidFill>
                  <a:schemeClr val="tx1"/>
                </a:solidFill>
              </a:rPr>
              <a:t>(האני)</a:t>
            </a:r>
          </a:p>
          <a:p>
            <a:pPr marL="96848" indent="0">
              <a:lnSpc>
                <a:spcPct val="11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נותן הוראות 	</a:t>
            </a:r>
            <a:r>
              <a:rPr lang="he-IL" dirty="0">
                <a:solidFill>
                  <a:schemeClr val="tx1"/>
                </a:solidFill>
              </a:rPr>
              <a:t>(מעביר הנחיות)			</a:t>
            </a:r>
            <a:r>
              <a:rPr lang="he-IL" b="1" dirty="0">
                <a:solidFill>
                  <a:schemeClr val="tx1"/>
                </a:solidFill>
              </a:rPr>
              <a:t>שותק </a:t>
            </a:r>
            <a:r>
              <a:rPr lang="he-IL" dirty="0">
                <a:solidFill>
                  <a:schemeClr val="tx1"/>
                </a:solidFill>
              </a:rPr>
              <a:t>(אינו מגיב, רק מקשיב)   </a:t>
            </a:r>
          </a:p>
          <a:p>
            <a:pPr marL="96848" indent="0">
              <a:lnSpc>
                <a:spcPct val="110000"/>
              </a:lnSpc>
              <a:buNone/>
            </a:pPr>
            <a:r>
              <a:rPr lang="he-IL" b="1" dirty="0">
                <a:solidFill>
                  <a:schemeClr val="tx1"/>
                </a:solidFill>
              </a:rPr>
              <a:t>ישות זוכרת 	</a:t>
            </a:r>
            <a:r>
              <a:rPr lang="he-IL" dirty="0">
                <a:solidFill>
                  <a:schemeClr val="tx1"/>
                </a:solidFill>
              </a:rPr>
              <a:t>(זוכר את ההווה )			</a:t>
            </a:r>
            <a:r>
              <a:rPr lang="he-IL" b="1" dirty="0">
                <a:solidFill>
                  <a:schemeClr val="tx1"/>
                </a:solidFill>
              </a:rPr>
              <a:t>ישות שוכחת </a:t>
            </a:r>
            <a:r>
              <a:rPr lang="he-IL" dirty="0">
                <a:solidFill>
                  <a:schemeClr val="tx1"/>
                </a:solidFill>
              </a:rPr>
              <a:t>(את העבר)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120A25-1A03-4405-AF22-DA84407B68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234" y="438849"/>
            <a:ext cx="2140585" cy="21405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46140922-DA2D-4741-8901-64BA3999B7F7}"/>
              </a:ext>
            </a:extLst>
          </p:cNvPr>
          <p:cNvSpPr/>
          <p:nvPr/>
        </p:nvSpPr>
        <p:spPr>
          <a:xfrm>
            <a:off x="5542542" y="2083803"/>
            <a:ext cx="1088004" cy="736144"/>
          </a:xfrm>
          <a:prstGeom prst="ellipse">
            <a:avLst/>
          </a:prstGeom>
          <a:ln>
            <a:solidFill>
              <a:srgbClr val="5A380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</a:rPr>
              <a:t>בין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id="{9965C8E0-49E9-48A0-8AAA-FF938102A34A}"/>
              </a:ext>
            </a:extLst>
          </p:cNvPr>
          <p:cNvSpPr/>
          <p:nvPr/>
        </p:nvSpPr>
        <p:spPr>
          <a:xfrm>
            <a:off x="5330544" y="3156613"/>
            <a:ext cx="1512000" cy="204281"/>
          </a:xfrm>
          <a:prstGeom prst="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EB5FF887-F11E-444A-8B1C-86CE2E02EB3B}"/>
              </a:ext>
            </a:extLst>
          </p:cNvPr>
          <p:cNvSpPr/>
          <p:nvPr/>
        </p:nvSpPr>
        <p:spPr>
          <a:xfrm>
            <a:off x="5330544" y="3617815"/>
            <a:ext cx="1512000" cy="204281"/>
          </a:xfrm>
          <a:prstGeom prst="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Arrow: Left 14">
            <a:extLst>
              <a:ext uri="{FF2B5EF4-FFF2-40B4-BE49-F238E27FC236}">
                <a16:creationId xmlns:a16="http://schemas.microsoft.com/office/drawing/2014/main" id="{929A64EF-CB8C-4DFC-85D7-9C8103685906}"/>
              </a:ext>
            </a:extLst>
          </p:cNvPr>
          <p:cNvSpPr/>
          <p:nvPr/>
        </p:nvSpPr>
        <p:spPr>
          <a:xfrm>
            <a:off x="5330544" y="4079017"/>
            <a:ext cx="1512000" cy="204281"/>
          </a:xfrm>
          <a:prstGeom prst="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id="{2673003A-C9A2-44FC-9CCE-11941006557A}"/>
              </a:ext>
            </a:extLst>
          </p:cNvPr>
          <p:cNvSpPr/>
          <p:nvPr/>
        </p:nvSpPr>
        <p:spPr>
          <a:xfrm>
            <a:off x="5330544" y="4540218"/>
            <a:ext cx="1512000" cy="204281"/>
          </a:xfrm>
          <a:prstGeom prst="lef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4309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22582</TotalTime>
  <Words>1487</Words>
  <Application>Microsoft Office PowerPoint</Application>
  <PresentationFormat>מסך רחב</PresentationFormat>
  <Paragraphs>200</Paragraphs>
  <Slides>29</Slides>
  <Notes>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29</vt:i4>
      </vt:variant>
    </vt:vector>
  </HeadingPairs>
  <TitlesOfParts>
    <vt:vector size="35" baseType="lpstr">
      <vt:lpstr>Arial</vt:lpstr>
      <vt:lpstr>Calibri</vt:lpstr>
      <vt:lpstr>tahoma</vt:lpstr>
      <vt:lpstr>Varela Round</vt:lpstr>
      <vt:lpstr>Wingdings</vt:lpstr>
      <vt:lpstr>ערכת נושא Office</vt:lpstr>
      <vt:lpstr>מערכת שידורים לאומית</vt:lpstr>
      <vt:lpstr>הוראות לגניבת הגבול / דן פגיס</vt:lpstr>
      <vt:lpstr>מה נלמד היום:</vt:lpstr>
      <vt:lpstr> הוראות לגניבת הגבול / דן פגיס</vt:lpstr>
      <vt:lpstr>רקע</vt:lpstr>
      <vt:lpstr>סוג השיר</vt:lpstr>
      <vt:lpstr>הכותרת: הוראות לגניבת הגבול</vt:lpstr>
      <vt:lpstr>הכותרת: הוראות לגניבת הגבול</vt:lpstr>
      <vt:lpstr>תוכן השיר</vt:lpstr>
      <vt:lpstr>שורה ראשונה</vt:lpstr>
      <vt:lpstr>שורה שניה</vt:lpstr>
      <vt:lpstr>שורה שלישית</vt:lpstr>
      <vt:lpstr>שורה רביעית</vt:lpstr>
      <vt:lpstr>שורה חמישית</vt:lpstr>
      <vt:lpstr>שורה שישית</vt:lpstr>
      <vt:lpstr>שורה שביעית</vt:lpstr>
      <vt:lpstr>שורה שמינית</vt:lpstr>
      <vt:lpstr>שורה תשיעית</vt:lpstr>
      <vt:lpstr>לסיכום</vt:lpstr>
      <vt:lpstr>הקונפליקט / הדילמה</vt:lpstr>
      <vt:lpstr>אמצעים אומנותיים</vt:lpstr>
      <vt:lpstr>אמצעים אומנותיים</vt:lpstr>
      <vt:lpstr>סמלים</vt:lpstr>
      <vt:lpstr>שאלות בגרות</vt:lpstr>
      <vt:lpstr>הצעה לתשובות</vt:lpstr>
      <vt:lpstr>שאלות בגרות</vt:lpstr>
      <vt:lpstr>הצעה לתשובות</vt:lpstr>
      <vt:lpstr>מצגת של PowerPoint‏</vt:lpstr>
      <vt:lpstr>השימוש ביצירות במהלך שידור זה נעשה לפי סעיף 27א לחוק זכות יוצרים, תשס"ח-2007.  אם הינך בעל הזכויות באחת היצירות, באפשרותך לבקש מאיתנו לחדול מהשימוש ביצירה,  זאת באמצעות פנייה לדוא"ל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נעמה כהן-לוז</cp:lastModifiedBy>
  <cp:revision>246</cp:revision>
  <dcterms:created xsi:type="dcterms:W3CDTF">2020-03-15T19:13:03Z</dcterms:created>
  <dcterms:modified xsi:type="dcterms:W3CDTF">2020-07-20T18:22:46Z</dcterms:modified>
</cp:coreProperties>
</file>