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0413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implified Arabic" panose="02020603050405020304" pitchFamily="18" charset="-78"/>
      <p:regular r:id="rId26"/>
    </p:embeddedFont>
    <p:embeddedFont>
      <p:font typeface="Varela Round" panose="00000500000000000000" pitchFamily="2" charset="-79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8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70458186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70458186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870458186d_0_2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-SA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70458186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70458186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870458186d_0_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-SA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70458186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70458186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870458186d_0_1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-SA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  <a:defRPr sz="6600" b="1" i="0" u="none" strike="noStrike" cap="none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/>
          <p:nvPr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1"/>
          <p:cNvSpPr/>
          <p:nvPr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1"/>
          <p:cNvSpPr>
            <a:spLocks noGrp="1"/>
          </p:cNvSpPr>
          <p:nvPr>
            <p:ph type="pic" idx="2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>
            <a:spLocks noGrp="1"/>
          </p:cNvSpPr>
          <p:nvPr>
            <p:ph type="pic" idx="3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>
            <a:spLocks noGrp="1"/>
          </p:cNvSpPr>
          <p:nvPr>
            <p:ph type="pic" idx="4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12"/>
          <p:cNvSpPr/>
          <p:nvPr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2"/>
          <p:cNvSpPr/>
          <p:nvPr/>
        </p:nvSpPr>
        <p:spPr>
          <a:xfrm>
            <a:off x="10170220" y="938559"/>
            <a:ext cx="2190597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0" name="Google Shape;90;p12"/>
          <p:cNvSpPr/>
          <p:nvPr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2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>
            <a:spLocks noGrp="1"/>
          </p:cNvSpPr>
          <p:nvPr>
            <p:ph type="pic" idx="4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>
            <a:spLocks noGrp="1"/>
          </p:cNvSpPr>
          <p:nvPr>
            <p:ph type="pic" idx="5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Arial"/>
              <a:buNone/>
              <a:defRPr sz="6600" b="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0" y="2895892"/>
            <a:ext cx="12190413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2"/>
          </p:nvPr>
        </p:nvSpPr>
        <p:spPr>
          <a:xfrm>
            <a:off x="212915" y="3655832"/>
            <a:ext cx="1197749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כותרות ותוכן">
  <p:cSld name="1_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08" y="1185681"/>
            <a:ext cx="8323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640"/>
              </a:spcBef>
              <a:spcAft>
                <a:spcPts val="0"/>
              </a:spcAft>
              <a:buClr>
                <a:srgbClr val="12B4BC"/>
              </a:buClr>
              <a:buSzPts val="3200"/>
              <a:buNone/>
              <a:defRPr sz="3200" b="1">
                <a:solidFill>
                  <a:srgbClr val="12B4B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06" y="1725683"/>
            <a:ext cx="8030918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 dirty="0"/>
          </a:p>
        </p:txBody>
      </p:sp>
      <p:sp>
        <p:nvSpPr>
          <p:cNvPr id="35" name="Google Shape;35;p4"/>
          <p:cNvSpPr/>
          <p:nvPr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04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Arial"/>
              <a:buNone/>
              <a:defRPr sz="4400" b="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815138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04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ctrTitle"/>
          </p:nvPr>
        </p:nvSpPr>
        <p:spPr>
          <a:xfrm>
            <a:off x="234386" y="1312990"/>
            <a:ext cx="790948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/>
          <p:nvPr/>
        </p:nvSpPr>
        <p:spPr>
          <a:xfrm>
            <a:off x="-910297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10081040" y="81723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-2155406" y="6347805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0413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1" y="5878200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Varela Round"/>
              <a:cs typeface="Calibri" panose="020F0502020204030204" pitchFamily="34" charset="0"/>
              <a:sym typeface="Varela Round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8666587" y="66850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Varela Round"/>
              <a:cs typeface="Calibri" panose="020F0502020204030204" pitchFamily="34" charset="0"/>
              <a:sym typeface="Varela Round"/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0" y="6306750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Varela Round"/>
              <a:cs typeface="Calibri" panose="020F0502020204030204" pitchFamily="34" charset="0"/>
              <a:sym typeface="Varela Round"/>
            </a:endParaRPr>
          </a:p>
        </p:txBody>
      </p:sp>
      <p:sp>
        <p:nvSpPr>
          <p:cNvPr id="60" name="Google Shape;60;p8"/>
          <p:cNvSpPr>
            <a:spLocks noGrp="1"/>
          </p:cNvSpPr>
          <p:nvPr>
            <p:ph type="media" idx="2"/>
          </p:nvPr>
        </p:nvSpPr>
        <p:spPr>
          <a:xfrm>
            <a:off x="363369" y="639718"/>
            <a:ext cx="11463676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363369" y="95349"/>
            <a:ext cx="8073828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"/>
          <p:cNvSpPr/>
          <p:nvPr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9"/>
          <p:cNvSpPr/>
          <p:nvPr/>
        </p:nvSpPr>
        <p:spPr>
          <a:xfrm>
            <a:off x="11065331" y="950191"/>
            <a:ext cx="1158948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תי תמונות">
  <p:cSld name="כותרת ושתי תמונות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ctrTitle"/>
          </p:nvPr>
        </p:nvSpPr>
        <p:spPr>
          <a:xfrm>
            <a:off x="1733684" y="186259"/>
            <a:ext cx="10246355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0"/>
          <p:cNvSpPr/>
          <p:nvPr/>
        </p:nvSpPr>
        <p:spPr>
          <a:xfrm>
            <a:off x="11184617" y="5980332"/>
            <a:ext cx="1590845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-412958" y="764744"/>
            <a:ext cx="1158948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73" name="Google Shape;73;p10"/>
          <p:cNvSpPr/>
          <p:nvPr/>
        </p:nvSpPr>
        <p:spPr>
          <a:xfrm>
            <a:off x="-484931" y="320177"/>
            <a:ext cx="2095371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0"/>
          <p:cNvSpPr/>
          <p:nvPr/>
        </p:nvSpPr>
        <p:spPr>
          <a:xfrm>
            <a:off x="10584863" y="6268720"/>
            <a:ext cx="2190598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pic" idx="3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3"/>
          <p:cNvPicPr preferRelativeResize="0"/>
          <p:nvPr/>
        </p:nvPicPr>
        <p:blipFill rotWithShape="1">
          <a:blip r:embed="rId3">
            <a:alphaModFix/>
          </a:blip>
          <a:srcRect l="22376" t="39387" r="24172" b="39873"/>
          <a:stretch/>
        </p:blipFill>
        <p:spPr>
          <a:xfrm>
            <a:off x="1849119" y="2733834"/>
            <a:ext cx="8038449" cy="1756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2549438" y="213094"/>
            <a:ext cx="96411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b="0" dirty="0">
                <a:latin typeface="Calibri"/>
                <a:ea typeface="Calibri"/>
                <a:cs typeface="Calibri"/>
                <a:sym typeface="Calibri"/>
              </a:rPr>
              <a:t>مَهمّة </a:t>
            </a:r>
            <a:endParaRPr b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1"/>
          </p:nvPr>
        </p:nvSpPr>
        <p:spPr>
          <a:xfrm>
            <a:off x="515208" y="1185681"/>
            <a:ext cx="83241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640"/>
              </a:spcBef>
              <a:spcAft>
                <a:spcPts val="0"/>
              </a:spcAft>
              <a:buNone/>
            </a:pPr>
            <a:r>
              <a:rPr lang="ar-SA" sz="3000" b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أكتب الأسئلة التالية في دفترك وأجب عليها</a:t>
            </a:r>
            <a:r>
              <a:rPr lang="ar-SA" b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2"/>
          </p:nvPr>
        </p:nvSpPr>
        <p:spPr>
          <a:xfrm>
            <a:off x="515200" y="1847200"/>
            <a:ext cx="8031000" cy="403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rabicParenR"/>
            </a:pPr>
            <a:r>
              <a:rPr lang="ar-SA" sz="2500" dirty="0">
                <a:latin typeface="Calibri"/>
                <a:ea typeface="Calibri"/>
                <a:cs typeface="Calibri"/>
                <a:sym typeface="Calibri"/>
              </a:rPr>
              <a:t>من هو راوي الحديث </a:t>
            </a:r>
            <a:endParaRPr sz="25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rabicParenR"/>
            </a:pPr>
            <a:r>
              <a:rPr lang="ar-SA" sz="2500" dirty="0">
                <a:latin typeface="Calibri"/>
                <a:ea typeface="Calibri"/>
                <a:cs typeface="Calibri"/>
                <a:sym typeface="Calibri"/>
              </a:rPr>
              <a:t>ما هو مفهوم الشهادتين ؟ وما أهميّتهما في حياة المسلم ؟</a:t>
            </a:r>
            <a:endParaRPr sz="25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rabicParenR"/>
            </a:pPr>
            <a:r>
              <a:rPr lang="ar-SA" sz="2500" dirty="0">
                <a:latin typeface="Calibri"/>
                <a:ea typeface="Calibri"/>
                <a:cs typeface="Calibri"/>
                <a:sym typeface="Calibri"/>
              </a:rPr>
              <a:t>ما هي أهمية الصلاة ؟</a:t>
            </a:r>
            <a:endParaRPr sz="25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rabicParenR"/>
            </a:pPr>
            <a:r>
              <a:rPr lang="ar-SA" sz="2500" dirty="0">
                <a:latin typeface="Calibri"/>
                <a:ea typeface="Calibri"/>
                <a:cs typeface="Calibri"/>
                <a:sym typeface="Calibri"/>
              </a:rPr>
              <a:t>ما علاقة الشهادتين بالصلاة ؟ وضح </a:t>
            </a:r>
            <a:endParaRPr sz="25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58" y="3484744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3"/>
          <p:cNvPicPr preferRelativeResize="0"/>
          <p:nvPr/>
        </p:nvPicPr>
        <p:blipFill rotWithShape="1">
          <a:blip r:embed="rId3">
            <a:alphaModFix/>
          </a:blip>
          <a:srcRect t="19619" b="36269"/>
          <a:stretch/>
        </p:blipFill>
        <p:spPr>
          <a:xfrm>
            <a:off x="0" y="1555845"/>
            <a:ext cx="12190413" cy="2961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b="0" dirty="0">
                <a:latin typeface="Calibri"/>
                <a:ea typeface="Calibri"/>
                <a:cs typeface="Calibri"/>
                <a:sym typeface="Calibri"/>
              </a:rPr>
              <a:t>في هذا الدرس</a:t>
            </a:r>
            <a:endParaRPr b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515208" y="1185681"/>
            <a:ext cx="8323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38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200"/>
              <a:buNone/>
            </a:pPr>
            <a:r>
              <a:rPr lang="ar-SA" b="0" dirty="0">
                <a:latin typeface="Calibri"/>
                <a:ea typeface="Calibri"/>
                <a:cs typeface="Calibri"/>
                <a:sym typeface="Calibri"/>
              </a:rPr>
              <a:t>سنتعلم عن:</a:t>
            </a:r>
            <a:endParaRPr b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4"/>
          <p:cNvSpPr txBox="1">
            <a:spLocks noGrp="1"/>
          </p:cNvSpPr>
          <p:nvPr>
            <p:ph type="body" idx="2"/>
          </p:nvPr>
        </p:nvSpPr>
        <p:spPr>
          <a:xfrm>
            <a:off x="515206" y="1725683"/>
            <a:ext cx="8030918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37" lvl="0" indent="-190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3100" dirty="0">
              <a:latin typeface="Calibri"/>
              <a:ea typeface="Calibri"/>
              <a:cs typeface="Calibri"/>
              <a:sym typeface="Calibri"/>
            </a:endParaRPr>
          </a:p>
          <a:p>
            <a:pPr marL="439737" lvl="0" indent="-190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ar-SA" sz="3100" dirty="0">
                <a:latin typeface="Calibri"/>
                <a:ea typeface="Calibri"/>
                <a:cs typeface="Calibri"/>
                <a:sym typeface="Calibri"/>
              </a:rPr>
              <a:t>ما تبقى من أركان</a:t>
            </a:r>
            <a:endParaRPr sz="3100" dirty="0">
              <a:latin typeface="Calibri"/>
              <a:ea typeface="Calibri"/>
              <a:cs typeface="Calibri"/>
              <a:sym typeface="Calibri"/>
            </a:endParaRPr>
          </a:p>
          <a:p>
            <a:pPr marL="439737" lvl="0" indent="-190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ar-SA" sz="3100" dirty="0">
                <a:latin typeface="Calibri"/>
                <a:ea typeface="Calibri"/>
                <a:cs typeface="Calibri"/>
                <a:sym typeface="Calibri"/>
              </a:rPr>
              <a:t>الزكاة </a:t>
            </a:r>
            <a:endParaRPr sz="3100" dirty="0">
              <a:latin typeface="Calibri"/>
              <a:ea typeface="Calibri"/>
              <a:cs typeface="Calibri"/>
              <a:sym typeface="Calibri"/>
            </a:endParaRPr>
          </a:p>
          <a:p>
            <a:pPr marL="439737" lvl="0" indent="-190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ar-SA" sz="3100" dirty="0">
                <a:latin typeface="Calibri"/>
                <a:ea typeface="Calibri"/>
                <a:cs typeface="Calibri"/>
                <a:sym typeface="Calibri"/>
              </a:rPr>
              <a:t>الحج</a:t>
            </a:r>
            <a:endParaRPr sz="3100" dirty="0">
              <a:latin typeface="Calibri"/>
              <a:ea typeface="Calibri"/>
              <a:cs typeface="Calibri"/>
              <a:sym typeface="Calibri"/>
            </a:endParaRPr>
          </a:p>
          <a:p>
            <a:pPr marL="439737" lvl="0" indent="-190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ar-SA" sz="3100" dirty="0">
                <a:latin typeface="Calibri"/>
                <a:ea typeface="Calibri"/>
                <a:cs typeface="Calibri"/>
                <a:sym typeface="Calibri"/>
              </a:rPr>
              <a:t>الصوم</a:t>
            </a:r>
            <a:endParaRPr sz="3100" dirty="0">
              <a:latin typeface="Calibri"/>
              <a:ea typeface="Calibri"/>
              <a:cs typeface="Calibri"/>
              <a:sym typeface="Calibri"/>
            </a:endParaRPr>
          </a:p>
          <a:p>
            <a:pPr marL="439738" lvl="0" indent="-190499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3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b="0" dirty="0">
                <a:latin typeface="Calibri"/>
                <a:ea typeface="Calibri"/>
                <a:cs typeface="Calibri"/>
                <a:sym typeface="Calibri"/>
              </a:rPr>
              <a:t>الزّكاة </a:t>
            </a:r>
            <a:endParaRPr b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1"/>
          </p:nvPr>
        </p:nvSpPr>
        <p:spPr>
          <a:xfrm>
            <a:off x="515208" y="1185681"/>
            <a:ext cx="8323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38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200"/>
              <a:buNone/>
            </a:pPr>
            <a:r>
              <a:rPr lang="ar-SA" b="0" dirty="0">
                <a:latin typeface="Calibri"/>
                <a:ea typeface="Calibri"/>
                <a:cs typeface="Calibri"/>
                <a:sym typeface="Calibri"/>
              </a:rPr>
              <a:t>إيتاء الزكاة </a:t>
            </a:r>
            <a:endParaRPr b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5"/>
          <p:cNvSpPr txBox="1">
            <a:spLocks noGrp="1"/>
          </p:cNvSpPr>
          <p:nvPr>
            <p:ph type="body" idx="2"/>
          </p:nvPr>
        </p:nvSpPr>
        <p:spPr>
          <a:xfrm>
            <a:off x="515206" y="1725683"/>
            <a:ext cx="8030918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38" lvl="0" indent="-190499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ar-SA" sz="26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هي الركن الواجب على كل غني مالك لنصاب الزكاة بعد أن يحول الحَول على هذا النصاب ومقدارها ثابت في السنة بنسبة ( 2.5%) من أموال الزكاة</a:t>
            </a:r>
            <a:r>
              <a:rPr lang="ar-SA" sz="2600" dirty="0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 ومن تركها وهو قادر عليها جحودا لها فقد كفر</a:t>
            </a:r>
            <a:r>
              <a:rPr lang="ar-SA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ar-SA" sz="2600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وتعطى الزكاة في </a:t>
            </a:r>
            <a:r>
              <a:rPr lang="ar-SA" sz="2600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مصارف محددة ، قال تعالى " </a:t>
            </a:r>
            <a:r>
              <a:rPr lang="ar-SA" sz="26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إِنَّمَا الصَّدَقَاتُ</a:t>
            </a:r>
            <a:r>
              <a:rPr lang="ar-SA" sz="2600" b="1" dirty="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 لِلْفُقَرَاءِ</a:t>
            </a:r>
            <a:r>
              <a:rPr lang="ar-SA" sz="2600" b="1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 وَالْمَسَاكِينِ </a:t>
            </a:r>
            <a:r>
              <a:rPr lang="ar-SA" sz="2600" b="1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وَالْعَامِلِينَ عَلَيْهَا</a:t>
            </a:r>
            <a:r>
              <a:rPr lang="ar-SA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وَالْمُؤَلَّفَةِ قُلُوبُهُمْ</a:t>
            </a:r>
            <a:r>
              <a:rPr lang="ar-SA" sz="2600" b="1" dirty="0">
                <a:solidFill>
                  <a:srgbClr val="7F6000"/>
                </a:solidFill>
                <a:latin typeface="Calibri"/>
                <a:ea typeface="Calibri"/>
                <a:cs typeface="Calibri"/>
                <a:sym typeface="Calibri"/>
              </a:rPr>
              <a:t> وَفِي الرِّقَابِ</a:t>
            </a:r>
            <a:r>
              <a:rPr lang="ar-SA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600" b="1" dirty="0">
                <a:solidFill>
                  <a:srgbClr val="85200C"/>
                </a:solidFill>
                <a:latin typeface="Calibri"/>
                <a:ea typeface="Calibri"/>
                <a:cs typeface="Calibri"/>
                <a:sym typeface="Calibri"/>
              </a:rPr>
              <a:t>وَالْغَارِمِينَ </a:t>
            </a:r>
            <a:r>
              <a:rPr lang="ar-SA" sz="2600" b="1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وَفِي سَبِيلِ اللَّهِ </a:t>
            </a:r>
            <a:r>
              <a:rPr lang="ar-SA" sz="26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وَاِبْنِ السَّبِيلِ</a:t>
            </a:r>
            <a:r>
              <a:rPr lang="ar-SA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600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فَرِيضَةً مِنَ اللَّهِ</a:t>
            </a:r>
            <a:r>
              <a:rPr lang="ar-SA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وَاللَّهُ عَلِيمٌ حَكِيمٌ "</a:t>
            </a:r>
            <a:r>
              <a:rPr lang="ar-SA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التوبة.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1175" y="2074850"/>
            <a:ext cx="3789949" cy="262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dirty="0">
                <a:latin typeface="Calibri"/>
                <a:ea typeface="Calibri"/>
                <a:cs typeface="Calibri"/>
                <a:sym typeface="Calibri"/>
              </a:rPr>
              <a:t>الحج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6"/>
          <p:cNvSpPr txBox="1">
            <a:spLocks noGrp="1"/>
          </p:cNvSpPr>
          <p:nvPr>
            <p:ph type="body" idx="1"/>
          </p:nvPr>
        </p:nvSpPr>
        <p:spPr>
          <a:xfrm>
            <a:off x="515208" y="1185681"/>
            <a:ext cx="8323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38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200"/>
              <a:buNone/>
            </a:pPr>
            <a:r>
              <a:rPr lang="ar-SA" dirty="0">
                <a:latin typeface="Calibri"/>
                <a:ea typeface="Calibri"/>
                <a:cs typeface="Calibri"/>
                <a:sym typeface="Calibri"/>
              </a:rPr>
              <a:t>حج البيت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6"/>
          <p:cNvSpPr txBox="1">
            <a:spLocks noGrp="1"/>
          </p:cNvSpPr>
          <p:nvPr>
            <p:ph type="body" idx="2"/>
          </p:nvPr>
        </p:nvSpPr>
        <p:spPr>
          <a:xfrm>
            <a:off x="515206" y="1725683"/>
            <a:ext cx="8030918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38" lvl="0" indent="-190499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ar-SA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الحج فريضة واجبة على المسلم مرة واحدة في العمر ، وهي لمن استطاع إليه سبيلا . والقيام بما بينه رسول الله من مناسك ، وهو عبادة مالية بدنية وللحَج موسم وأوقات محددة.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8524" y="1878081"/>
            <a:ext cx="3339476" cy="2504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dirty="0"/>
              <a:t>الصّوم</a:t>
            </a:r>
            <a:endParaRPr dirty="0"/>
          </a:p>
        </p:txBody>
      </p:sp>
      <p:sp>
        <p:nvSpPr>
          <p:cNvPr id="210" name="Google Shape;210;p27"/>
          <p:cNvSpPr txBox="1">
            <a:spLocks noGrp="1"/>
          </p:cNvSpPr>
          <p:nvPr>
            <p:ph type="body" idx="1"/>
          </p:nvPr>
        </p:nvSpPr>
        <p:spPr>
          <a:xfrm>
            <a:off x="515208" y="1185681"/>
            <a:ext cx="8323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38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200"/>
              <a:buNone/>
            </a:pPr>
            <a:r>
              <a:rPr lang="ar-SA" dirty="0"/>
              <a:t>صيام شهر رمضان </a:t>
            </a:r>
            <a:endParaRPr dirty="0"/>
          </a:p>
        </p:txBody>
      </p:sp>
      <p:sp>
        <p:nvSpPr>
          <p:cNvPr id="211" name="Google Shape;211;p27"/>
          <p:cNvSpPr txBox="1">
            <a:spLocks noGrp="1"/>
          </p:cNvSpPr>
          <p:nvPr>
            <p:ph type="body" idx="2"/>
          </p:nvPr>
        </p:nvSpPr>
        <p:spPr>
          <a:xfrm>
            <a:off x="515200" y="1725675"/>
            <a:ext cx="82113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38" lvl="0" indent="-190499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ar-SA" sz="3100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وهو الإمساك عن المفطرات من طلوع الفجر الى غروب الشمس مع النية</a:t>
            </a:r>
            <a:r>
              <a:rPr lang="ar-SA" sz="3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 وعبادة الصوم سر بين العبد وبين ربه . </a:t>
            </a:r>
            <a:r>
              <a:rPr lang="ar-SA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وجاء في الحديث القدسي</a:t>
            </a:r>
            <a:r>
              <a:rPr lang="ar-SA" sz="3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" </a:t>
            </a:r>
            <a:r>
              <a:rPr lang="ar-SA" sz="31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إلا الصّوم فإنه لي وأنا أجزي به</a:t>
            </a:r>
            <a:r>
              <a:rPr lang="ar-SA" sz="3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". </a:t>
            </a:r>
            <a:r>
              <a:rPr lang="ar-SA" sz="31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وتم تخصيص الصوم لما فيه من خفاء هذه العبادة وأنه لا يطّلع عليها إلا الله </a:t>
            </a:r>
            <a:r>
              <a:rPr lang="ar-SA" sz="1200" dirty="0">
                <a:solidFill>
                  <a:srgbClr val="000000"/>
                </a:solidFill>
                <a:latin typeface="Simplified Arabic"/>
                <a:ea typeface="Simplified Arabic"/>
                <a:cs typeface="Simplified Arabic"/>
                <a:sym typeface="Simplified Arabic"/>
              </a:rPr>
              <a:t>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212" name="Google Shape;2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9575" y="434281"/>
            <a:ext cx="3159100" cy="1776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sz="3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ما يرشد إليه الحديث</a:t>
            </a:r>
            <a:endParaRPr sz="3200" b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1"/>
          </p:nvPr>
        </p:nvSpPr>
        <p:spPr>
          <a:xfrm>
            <a:off x="515208" y="1185681"/>
            <a:ext cx="8323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38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200"/>
              <a:buNone/>
            </a:pPr>
            <a:r>
              <a:rPr lang="ar-SA" dirty="0"/>
              <a:t>هو</a:t>
            </a:r>
            <a:endParaRPr dirty="0"/>
          </a:p>
        </p:txBody>
      </p:sp>
      <p:sp>
        <p:nvSpPr>
          <p:cNvPr id="219" name="Google Shape;219;p28"/>
          <p:cNvSpPr txBox="1">
            <a:spLocks noGrp="1"/>
          </p:cNvSpPr>
          <p:nvPr>
            <p:ph type="body" idx="2"/>
          </p:nvPr>
        </p:nvSpPr>
        <p:spPr>
          <a:xfrm>
            <a:off x="515206" y="1725683"/>
            <a:ext cx="8030918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ar-SA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بيان أهمية أركان الإسلام لكون الإسلام بني عليها.    	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العبادات في الإسلام متنوعة فمنها</a:t>
            </a:r>
            <a:r>
              <a:rPr lang="ar-SA" sz="3000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القولية</a:t>
            </a:r>
            <a:r>
              <a:rPr lang="ar-SA" sz="3000" dirty="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3000" dirty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والعملية</a:t>
            </a:r>
            <a:r>
              <a:rPr lang="ar-SA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30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والمالية.</a:t>
            </a:r>
            <a:endParaRPr sz="30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3.تقديم الصلاة على غيرها من الأعمال لأنها صلة وثيقة بين العبد وربه .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9738" lvl="0" indent="-190499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4600" y="2123225"/>
            <a:ext cx="3269750" cy="19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04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Arial"/>
              <a:buNone/>
            </a:pPr>
            <a:r>
              <a:rPr lang="ar-SA" b="0" dirty="0">
                <a:latin typeface="Calibri"/>
                <a:ea typeface="Calibri"/>
                <a:cs typeface="Calibri"/>
                <a:sym typeface="Calibri"/>
              </a:rPr>
              <a:t>المَهمّة</a:t>
            </a:r>
            <a:r>
              <a:rPr lang="ar-SA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9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815138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254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Font typeface="Calibri"/>
              <a:buAutoNum type="arabicParenR"/>
            </a:pPr>
            <a:r>
              <a:rPr lang="ar-SA" sz="3100" dirty="0">
                <a:latin typeface="Calibri"/>
                <a:ea typeface="Calibri"/>
                <a:cs typeface="Calibri"/>
                <a:sym typeface="Calibri"/>
              </a:rPr>
              <a:t>ما علاقة الزكاة بالدين الإسلامي وضح </a:t>
            </a:r>
            <a:endParaRPr sz="31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254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Font typeface="Calibri"/>
              <a:buAutoNum type="arabicParenR"/>
            </a:pPr>
            <a:r>
              <a:rPr lang="ar-SA" sz="3100" dirty="0">
                <a:latin typeface="Calibri"/>
                <a:ea typeface="Calibri"/>
                <a:cs typeface="Calibri"/>
                <a:sym typeface="Calibri"/>
              </a:rPr>
              <a:t>كيف تعلل فرضية الصيام وما لها أثر على الفرد والمجتمع</a:t>
            </a:r>
            <a:endParaRPr sz="31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254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Font typeface="Calibri"/>
              <a:buAutoNum type="arabicParenR"/>
            </a:pPr>
            <a:r>
              <a:rPr lang="ar-SA" sz="3100" dirty="0">
                <a:latin typeface="Calibri"/>
                <a:ea typeface="Calibri"/>
                <a:cs typeface="Calibri"/>
                <a:sym typeface="Calibri"/>
              </a:rPr>
              <a:t>لماذا الحج ركن من أركان الإسلام ؟ علل </a:t>
            </a:r>
            <a:endParaRPr sz="31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254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Font typeface="Calibri"/>
              <a:buAutoNum type="arabicParenR"/>
            </a:pPr>
            <a:r>
              <a:rPr lang="ar-SA" sz="3100" dirty="0">
                <a:latin typeface="Calibri"/>
                <a:ea typeface="Calibri"/>
                <a:cs typeface="Calibri"/>
                <a:sym typeface="Calibri"/>
              </a:rPr>
              <a:t>إلى ماذا يرشدنا هذا الحديث  </a:t>
            </a:r>
            <a:endParaRPr sz="31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58" y="3484744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>
            <a:spLocks noGrp="1"/>
          </p:cNvSpPr>
          <p:nvPr>
            <p:ph type="body" idx="1"/>
          </p:nvPr>
        </p:nvSpPr>
        <p:spPr>
          <a:xfrm>
            <a:off x="-185832" y="3024641"/>
            <a:ext cx="8323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38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6600"/>
              <a:buNone/>
            </a:pPr>
            <a:r>
              <a:rPr lang="ar-SA" sz="6600" b="0" dirty="0">
                <a:latin typeface="Calibri"/>
                <a:ea typeface="Calibri"/>
                <a:cs typeface="Calibri"/>
                <a:sym typeface="Calibri"/>
              </a:rPr>
              <a:t>شكرا</a:t>
            </a:r>
            <a:endParaRPr sz="6600" b="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1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200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1"/>
          <p:cNvSpPr txBox="1"/>
          <p:nvPr/>
        </p:nvSpPr>
        <p:spPr>
          <a:xfrm>
            <a:off x="1431636" y="3016112"/>
            <a:ext cx="1038932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השימוש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ביצירות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במהלך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שידור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זה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נעשה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לפי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סעיף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27א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לחוק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זכות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יוצרים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, תשס"ח-2007.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אם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הינך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בעל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הזכויות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באחת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היצירות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,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באפשרותך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לבקש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מאיתנו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לחדול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מהשימוש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ביצירה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,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זאת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באמצעות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פנייה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2800" b="0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לדוא"ל</a:t>
            </a:r>
            <a:r>
              <a:rPr lang="ar-SA" sz="2800" b="0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rights@education.gov.il</a:t>
            </a:r>
            <a:endParaRPr sz="2800" b="0" i="0" u="none" strike="noStrike" cap="none" dirty="0">
              <a:solidFill>
                <a:srgbClr val="192A72"/>
              </a:solidFill>
              <a:latin typeface="Calibri" panose="020F0502020204030204" pitchFamily="34" charset="0"/>
              <a:ea typeface="Varela Round"/>
              <a:cs typeface="Calibri" panose="020F0502020204030204" pitchFamily="34" charset="0"/>
              <a:sym typeface="Varela Round"/>
            </a:endParaRPr>
          </a:p>
        </p:txBody>
      </p:sp>
      <p:sp>
        <p:nvSpPr>
          <p:cNvPr id="239" name="Google Shape;239;p31"/>
          <p:cNvSpPr/>
          <p:nvPr/>
        </p:nvSpPr>
        <p:spPr>
          <a:xfrm>
            <a:off x="1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שימוש</a:t>
            </a:r>
            <a:r>
              <a:rPr lang="ar-SA" sz="3200" b="1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3200" b="1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ביצירות</a:t>
            </a:r>
            <a:r>
              <a:rPr lang="ar-SA" sz="3200" b="1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3200" b="1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מוגנות</a:t>
            </a:r>
            <a:r>
              <a:rPr lang="ar-SA" sz="3200" b="1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3200" b="1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בזכויות</a:t>
            </a:r>
            <a:r>
              <a:rPr lang="ar-SA" sz="3200" b="1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3200" b="1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יוצרים</a:t>
            </a:r>
            <a:r>
              <a:rPr lang="ar-SA" sz="3200" b="1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3200" b="1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ואיתור</a:t>
            </a:r>
            <a:r>
              <a:rPr lang="ar-SA" sz="3200" b="1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3200" b="1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בעלי</a:t>
            </a:r>
            <a:r>
              <a:rPr lang="ar-SA" sz="3200" b="1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r>
              <a:rPr lang="ar-SA" sz="3200" b="1" i="0" u="none" strike="noStrike" cap="none" dirty="0" err="1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זכויות</a:t>
            </a:r>
            <a:r>
              <a:rPr lang="ar-SA" sz="3200" b="1" i="0" u="none" strike="noStrike" cap="none" dirty="0">
                <a:solidFill>
                  <a:srgbClr val="192A72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ctrTitle"/>
          </p:nvPr>
        </p:nvSpPr>
        <p:spPr>
          <a:xfrm>
            <a:off x="0" y="1537000"/>
            <a:ext cx="12190413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Arial"/>
              <a:buNone/>
            </a:pPr>
            <a:r>
              <a:rPr lang="ar-SA" dirty="0">
                <a:latin typeface="Calibri"/>
                <a:ea typeface="Calibri"/>
                <a:cs typeface="Calibri"/>
                <a:sym typeface="Calibri"/>
              </a:rPr>
              <a:t>الحديث الشّريف 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1"/>
          </p:nvPr>
        </p:nvSpPr>
        <p:spPr>
          <a:xfrm>
            <a:off x="0" y="2791975"/>
            <a:ext cx="130578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ar-SA" sz="3300" dirty="0">
                <a:latin typeface="Calibri"/>
                <a:ea typeface="Calibri"/>
                <a:cs typeface="Calibri"/>
                <a:sym typeface="Calibri"/>
              </a:rPr>
              <a:t>التراث والدّين الإسلامي  – </a:t>
            </a:r>
            <a:r>
              <a:rPr lang="ar-SA" sz="3300" dirty="0" err="1">
                <a:latin typeface="Calibri"/>
                <a:ea typeface="Calibri"/>
                <a:cs typeface="Calibri"/>
                <a:sym typeface="Calibri"/>
              </a:rPr>
              <a:t>حديث:بُنِي</a:t>
            </a:r>
            <a:r>
              <a:rPr lang="ar-SA" sz="3300" dirty="0">
                <a:latin typeface="Calibri"/>
                <a:ea typeface="Calibri"/>
                <a:cs typeface="Calibri"/>
                <a:sym typeface="Calibri"/>
              </a:rPr>
              <a:t> الإسلام على خَمس...  (الصف العاشر -الحادي عشر )</a:t>
            </a:r>
            <a:endParaRPr sz="3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2"/>
          </p:nvPr>
        </p:nvSpPr>
        <p:spPr>
          <a:xfrm>
            <a:off x="212915" y="3551922"/>
            <a:ext cx="1197749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ar-SA" sz="3200" dirty="0">
                <a:latin typeface="Calibri"/>
                <a:ea typeface="Calibri"/>
                <a:cs typeface="Calibri"/>
                <a:sym typeface="Calibri"/>
              </a:rPr>
              <a:t>اسم المعلم:  أَحمد  الخاروف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dirty="0">
                <a:latin typeface="Calibri"/>
                <a:ea typeface="Calibri"/>
                <a:cs typeface="Calibri"/>
                <a:sym typeface="Calibri"/>
              </a:rPr>
              <a:t>في هذا الدرس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515208" y="1185681"/>
            <a:ext cx="8323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38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200"/>
              <a:buNone/>
            </a:pPr>
            <a:r>
              <a:rPr lang="ar-SA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سنتعلم عن:</a:t>
            </a:r>
            <a:endParaRPr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2"/>
          </p:nvPr>
        </p:nvSpPr>
        <p:spPr>
          <a:xfrm>
            <a:off x="515206" y="1725683"/>
            <a:ext cx="8030918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8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300"/>
              <a:buFont typeface="Calibri"/>
              <a:buChar char="❖"/>
            </a:pPr>
            <a:r>
              <a:rPr lang="ar-SA" sz="3300" dirty="0">
                <a:latin typeface="Calibri"/>
                <a:ea typeface="Calibri"/>
                <a:cs typeface="Calibri"/>
                <a:sym typeface="Calibri"/>
              </a:rPr>
              <a:t>مفهوم السنة والحديث الشريف. </a:t>
            </a:r>
            <a:endParaRPr sz="33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8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300"/>
              <a:buFont typeface="Calibri"/>
              <a:buChar char="❖"/>
            </a:pPr>
            <a:r>
              <a:rPr lang="ar-SA" sz="3300" dirty="0">
                <a:latin typeface="Calibri"/>
                <a:ea typeface="Calibri"/>
                <a:cs typeface="Calibri"/>
                <a:sym typeface="Calibri"/>
              </a:rPr>
              <a:t>شرح حديث " بني الإسلام على خمس …"</a:t>
            </a:r>
            <a:endParaRPr sz="33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8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300"/>
              <a:buFont typeface="Calibri"/>
              <a:buChar char="❖"/>
            </a:pPr>
            <a:r>
              <a:rPr lang="ar-SA" sz="3300" dirty="0">
                <a:latin typeface="Calibri"/>
                <a:ea typeface="Calibri"/>
                <a:cs typeface="Calibri"/>
                <a:sym typeface="Calibri"/>
              </a:rPr>
              <a:t>رَاوي الحديث عبد الله بن عمر  </a:t>
            </a:r>
            <a:r>
              <a:rPr lang="ar-SA" sz="2100" dirty="0">
                <a:latin typeface="Calibri"/>
                <a:ea typeface="Calibri"/>
                <a:cs typeface="Calibri"/>
                <a:sym typeface="Calibri"/>
              </a:rPr>
              <a:t>(رضي الله عنهما).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8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300"/>
              <a:buFont typeface="Calibri"/>
              <a:buChar char="❖"/>
            </a:pPr>
            <a:r>
              <a:rPr lang="ar-SA" sz="3300" dirty="0">
                <a:latin typeface="Calibri"/>
                <a:ea typeface="Calibri"/>
                <a:cs typeface="Calibri"/>
                <a:sym typeface="Calibri"/>
              </a:rPr>
              <a:t>مضمون الحديث. </a:t>
            </a:r>
            <a:endParaRPr sz="33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38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300"/>
              <a:buFont typeface="Calibri"/>
              <a:buChar char="❖"/>
            </a:pPr>
            <a:r>
              <a:rPr lang="ar-SA" sz="3300" dirty="0">
                <a:latin typeface="Calibri"/>
                <a:ea typeface="Calibri"/>
                <a:cs typeface="Calibri"/>
                <a:sym typeface="Calibri"/>
              </a:rPr>
              <a:t>كُنه أركان الإسلام الخمسة. </a:t>
            </a:r>
            <a:endParaRPr sz="3300" dirty="0">
              <a:latin typeface="Calibri"/>
              <a:ea typeface="Calibri"/>
              <a:cs typeface="Calibri"/>
              <a:sym typeface="Calibri"/>
            </a:endParaRPr>
          </a:p>
          <a:p>
            <a:pPr marL="439737" lvl="0" indent="-190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39737" lvl="0" indent="-190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39737" lvl="0" indent="-190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39738" lvl="0" indent="-190499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sz="3200" dirty="0">
                <a:latin typeface="Calibri"/>
                <a:ea typeface="Calibri"/>
                <a:cs typeface="Calibri"/>
                <a:sym typeface="Calibri"/>
              </a:rPr>
              <a:t>الحديث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515208" y="1185681"/>
            <a:ext cx="8323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38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200"/>
              <a:buNone/>
            </a:pPr>
            <a:r>
              <a:rPr lang="ar-SA" dirty="0">
                <a:latin typeface="Calibri"/>
                <a:ea typeface="Calibri"/>
                <a:cs typeface="Calibri"/>
                <a:sym typeface="Calibri"/>
              </a:rPr>
              <a:t>متن الحديث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2"/>
          </p:nvPr>
        </p:nvSpPr>
        <p:spPr>
          <a:xfrm>
            <a:off x="515200" y="1725675"/>
            <a:ext cx="88962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38" lvl="0" indent="-190499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ar-SA" sz="3200" dirty="0">
                <a:solidFill>
                  <a:srgbClr val="42414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عن </a:t>
            </a:r>
            <a:r>
              <a:rPr lang="ar-SA" sz="3200" dirty="0">
                <a:solidFill>
                  <a:srgbClr val="8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أبي عبد الرحمن عبد الله بن عمر بن الخطاب </a:t>
            </a:r>
            <a:r>
              <a:rPr lang="ar-SA" sz="3200" dirty="0">
                <a:solidFill>
                  <a:srgbClr val="42414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رضي الله عنهما قال : سمعت رسول الله صلى الله عليه وسلم يقول : </a:t>
            </a:r>
            <a:r>
              <a:rPr lang="ar-SA" sz="3200" dirty="0">
                <a:solidFill>
                  <a:srgbClr val="008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 بني الإسلام على خمس : شهادة أن لا إله إلا الله ، وأن محمدا رسول الله ، </a:t>
            </a:r>
            <a:r>
              <a:rPr lang="ar-SA" sz="3200" dirty="0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وإقام الصلاة</a:t>
            </a:r>
            <a:r>
              <a:rPr lang="ar-SA" sz="3200" dirty="0">
                <a:solidFill>
                  <a:srgbClr val="008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،</a:t>
            </a:r>
            <a:r>
              <a:rPr lang="ar-SA" sz="3200" dirty="0">
                <a:solidFill>
                  <a:srgbClr val="7F6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وإيتاء الزكاة ،</a:t>
            </a:r>
            <a:r>
              <a:rPr lang="ar-SA" sz="3200" dirty="0">
                <a:solidFill>
                  <a:srgbClr val="008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3200" dirty="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وحج البيت</a:t>
            </a:r>
            <a:r>
              <a:rPr lang="ar-SA" sz="3200" dirty="0">
                <a:solidFill>
                  <a:srgbClr val="008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، </a:t>
            </a:r>
            <a:r>
              <a:rPr lang="ar-SA" sz="3200" dirty="0">
                <a:solidFill>
                  <a:srgbClr val="98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وصوم رمضان</a:t>
            </a:r>
            <a:r>
              <a:rPr lang="ar-SA" sz="3200" dirty="0">
                <a:solidFill>
                  <a:srgbClr val="008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) </a:t>
            </a:r>
            <a:r>
              <a:rPr lang="ar-SA" sz="2200" dirty="0">
                <a:solidFill>
                  <a:srgbClr val="42414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رواه </a:t>
            </a:r>
            <a:r>
              <a:rPr lang="ar-SA" sz="2200" dirty="0">
                <a:solidFill>
                  <a:srgbClr val="8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البخاري </a:t>
            </a:r>
            <a:r>
              <a:rPr lang="ar-SA" sz="2200" dirty="0">
                <a:solidFill>
                  <a:srgbClr val="42414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و</a:t>
            </a:r>
            <a:r>
              <a:rPr lang="ar-SA" sz="2200" dirty="0">
                <a:solidFill>
                  <a:srgbClr val="8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مسلم</a:t>
            </a:r>
            <a:r>
              <a:rPr lang="ar-SA" sz="3200" dirty="0">
                <a:solidFill>
                  <a:srgbClr val="8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3200" dirty="0">
                <a:solidFill>
                  <a:srgbClr val="42414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sz="3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راوي الحديث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515208" y="1185681"/>
            <a:ext cx="8323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38" lv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200"/>
              <a:buNone/>
            </a:pPr>
            <a:r>
              <a:rPr lang="ar-SA" sz="30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عبد الله بن عمر بن الخطاب رضي الله عنهما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2"/>
          </p:nvPr>
        </p:nvSpPr>
        <p:spPr>
          <a:xfrm>
            <a:off x="515205" y="1725683"/>
            <a:ext cx="8323991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000"/>
              <a:buFont typeface="Calibri"/>
              <a:buChar char="❖"/>
            </a:pPr>
            <a:r>
              <a:rPr lang="ar-SA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ولد في السنة الثانية من البعثة 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000"/>
              <a:buFont typeface="Calibri"/>
              <a:buChar char="❖"/>
            </a:pPr>
            <a:r>
              <a:rPr lang="ar-SA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أسلم مع أبيه وهو صغير 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000"/>
              <a:buFont typeface="Calibri"/>
              <a:buChar char="❖"/>
            </a:pPr>
            <a:r>
              <a:rPr lang="ar-SA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هاجر مع أبيه وأمه وهو في الحادية عشرة من عمره 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000"/>
              <a:buFont typeface="Calibri"/>
              <a:buChar char="❖"/>
            </a:pPr>
            <a:r>
              <a:rPr lang="ar-SA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شارك في غزوة الخندق والعديد من الغزوات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000"/>
              <a:buFont typeface="Calibri"/>
              <a:buChar char="❖"/>
            </a:pPr>
            <a:r>
              <a:rPr lang="ar-SA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هو من المكثرين  لرواية حديث الرسول صلى الله عليه وسلم.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dirty="0"/>
              <a:t>الشرح </a:t>
            </a:r>
            <a:endParaRPr dirty="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515208" y="1185681"/>
            <a:ext cx="8323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38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200"/>
              <a:buNone/>
            </a:pPr>
            <a:r>
              <a:rPr lang="ar-SA" dirty="0"/>
              <a:t>شرح الحديث </a:t>
            </a:r>
            <a:endParaRPr dirty="0"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2"/>
          </p:nvPr>
        </p:nvSpPr>
        <p:spPr>
          <a:xfrm>
            <a:off x="515206" y="1725683"/>
            <a:ext cx="8030918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ar-SA" sz="3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شبه الرسول   دين الإسلام بالبناء العظيم الذي يقوم على أركان محددة ، كل ركن منها يشكل عموداً ثابتاً من أعمدتها ، وهذه الأركان كلها مهمة ، ولا يقبل إسلام المسلم من دونها خصوصاً الصلاة والشهادتين ، لأن باقي أركان الإسلام بحسب الاستطاعة والقدرة ، أما الصّلاة فلا يقبل تركها مطلقًا.</a:t>
            </a:r>
            <a:endParaRPr sz="3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9738" lvl="0" indent="-190499" algn="just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2549438" y="213094"/>
            <a:ext cx="964097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ar-SA" sz="3700" b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وهذه الأركان </a:t>
            </a:r>
            <a:endParaRPr sz="3700" b="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515208" y="1192581"/>
            <a:ext cx="83241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38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200"/>
              <a:buNone/>
            </a:pPr>
            <a:r>
              <a:rPr lang="ar-SA" b="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وهي</a:t>
            </a:r>
            <a:endParaRPr b="0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2"/>
          </p:nvPr>
        </p:nvSpPr>
        <p:spPr>
          <a:xfrm>
            <a:off x="515206" y="1725683"/>
            <a:ext cx="8030918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38" lvl="0" indent="-190499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ar-SA" sz="3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خمسة</a:t>
            </a:r>
            <a:endParaRPr sz="3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9"/>
          <p:cNvSpPr/>
          <p:nvPr/>
        </p:nvSpPr>
        <p:spPr>
          <a:xfrm rot="2149141">
            <a:off x="3959136" y="1534750"/>
            <a:ext cx="1661920" cy="1525766"/>
          </a:xfrm>
          <a:prstGeom prst="pentagon">
            <a:avLst>
              <a:gd name="hf" fmla="val 105146"/>
              <a:gd name="vf" fmla="val 110557"/>
            </a:avLst>
          </a:pr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الشهادتان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/>
          <p:nvPr/>
        </p:nvSpPr>
        <p:spPr>
          <a:xfrm rot="-2243012">
            <a:off x="1582072" y="3144944"/>
            <a:ext cx="1619705" cy="1578660"/>
          </a:xfrm>
          <a:prstGeom prst="pentagon">
            <a:avLst>
              <a:gd name="hf" fmla="val 105146"/>
              <a:gd name="vf" fmla="val 110557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الزكاة 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9"/>
          <p:cNvSpPr/>
          <p:nvPr/>
        </p:nvSpPr>
        <p:spPr>
          <a:xfrm rot="2036798">
            <a:off x="3093097" y="4166917"/>
            <a:ext cx="1709464" cy="1525913"/>
          </a:xfrm>
          <a:prstGeom prst="pentagon">
            <a:avLst>
              <a:gd name="hf" fmla="val 105146"/>
              <a:gd name="vf" fmla="val 110557"/>
            </a:avLst>
          </a:prstGeom>
          <a:gradFill>
            <a:gsLst>
              <a:gs pos="0">
                <a:srgbClr val="4E29AA"/>
              </a:gs>
              <a:gs pos="100000">
                <a:srgbClr val="1E123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الحج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9"/>
          <p:cNvSpPr/>
          <p:nvPr/>
        </p:nvSpPr>
        <p:spPr>
          <a:xfrm rot="-2075916">
            <a:off x="2097187" y="1587779"/>
            <a:ext cx="1700176" cy="1457521"/>
          </a:xfrm>
          <a:prstGeom prst="pentagon">
            <a:avLst>
              <a:gd name="hf" fmla="val 105146"/>
              <a:gd name="vf" fmla="val 110557"/>
            </a:avLst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الصلاة</a:t>
            </a:r>
            <a:endParaRPr sz="21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3012775" y="2641500"/>
            <a:ext cx="1662300" cy="1575000"/>
          </a:xfrm>
          <a:prstGeom prst="pentagon">
            <a:avLst>
              <a:gd name="hf" fmla="val 105146"/>
              <a:gd name="vf" fmla="val 110557"/>
            </a:avLst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9"/>
          <p:cNvSpPr/>
          <p:nvPr/>
        </p:nvSpPr>
        <p:spPr>
          <a:xfrm rot="-2173729">
            <a:off x="4350814" y="3157452"/>
            <a:ext cx="1662404" cy="1525477"/>
          </a:xfrm>
          <a:prstGeom prst="pentagon">
            <a:avLst>
              <a:gd name="hf" fmla="val 105146"/>
              <a:gd name="vf" fmla="val 110557"/>
            </a:avLst>
          </a:prstGeom>
          <a:gradFill>
            <a:gsLst>
              <a:gs pos="0">
                <a:srgbClr val="FFC002"/>
              </a:gs>
              <a:gs pos="100000">
                <a:srgbClr val="795B0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الصوم 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2549438" y="213094"/>
            <a:ext cx="96411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الشهادتان </a:t>
            </a:r>
            <a:endParaRPr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515208" y="1185681"/>
            <a:ext cx="8324100" cy="5400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640"/>
              </a:spcBef>
              <a:spcAft>
                <a:spcPts val="0"/>
              </a:spcAft>
              <a:buNone/>
            </a:pPr>
            <a:r>
              <a:rPr lang="ar-SA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أشهد أن لا إله إلا الله وأشهد أن محمدا رسول الله </a:t>
            </a:r>
            <a:endParaRPr b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2"/>
          </p:nvPr>
        </p:nvSpPr>
        <p:spPr>
          <a:xfrm>
            <a:off x="515200" y="1815350"/>
            <a:ext cx="8031000" cy="40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sz="3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الشهادتان</a:t>
            </a:r>
            <a:r>
              <a:rPr lang="ar-SA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:وهما الأساس لبقية الأركان  وعماد توحيد الله تعالى وإثبات النّبوة لرسوله( </a:t>
            </a:r>
            <a:r>
              <a:rPr lang="ar-SA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صلى الله عليه وسلم</a:t>
            </a:r>
            <a:r>
              <a:rPr lang="ar-SA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)، ولا تصح الشهادتان بمجرد النيّة ، بل يشترط لمن أراد الدّخول إلى الإسلام التّلفُظ بِها ليُصبح مُسلماً وعليه القيام ببقيّة الأركان .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endParaRPr dirty="0"/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3675" y="424650"/>
            <a:ext cx="2868375" cy="27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2549438" y="213094"/>
            <a:ext cx="96411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الصّلاة</a:t>
            </a:r>
            <a:endParaRPr dirty="0"/>
          </a:p>
        </p:txBody>
      </p:sp>
      <p:sp>
        <p:nvSpPr>
          <p:cNvPr id="165" name="Google Shape;165;p21"/>
          <p:cNvSpPr txBox="1">
            <a:spLocks noGrp="1"/>
          </p:cNvSpPr>
          <p:nvPr>
            <p:ph type="body" idx="1"/>
          </p:nvPr>
        </p:nvSpPr>
        <p:spPr>
          <a:xfrm>
            <a:off x="515200" y="1185675"/>
            <a:ext cx="8031000" cy="5400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sz="3300" b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إقامة الصلاة</a:t>
            </a:r>
            <a:endParaRPr b="0" dirty="0">
              <a:solidFill>
                <a:srgbClr val="FFFFFF"/>
              </a:solidFill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2"/>
          </p:nvPr>
        </p:nvSpPr>
        <p:spPr>
          <a:xfrm>
            <a:off x="515200" y="1783500"/>
            <a:ext cx="8031000" cy="409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وهي أهم أركان الإسلام الخمسة بعد الشهادتين ، وقد وصفها الرسول ( </a:t>
            </a:r>
            <a:r>
              <a:rPr lang="ar-SA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صلى الله عليه وسلم</a:t>
            </a:r>
            <a:r>
              <a:rPr lang="ar-SA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) بأنها عمود الدّين ، وهي أول ما يحاسب عليه العبد يوم القيامة. لذلك يجب على المسلم المحافظة عليها والقيام بها في أوقاتها.</a:t>
            </a:r>
            <a:endParaRPr sz="3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600"/>
              </a:spcAft>
              <a:buNone/>
            </a:pPr>
            <a:endParaRPr dirty="0"/>
          </a:p>
        </p:txBody>
      </p:sp>
      <p:pic>
        <p:nvPicPr>
          <p:cNvPr id="167" name="Google Shape;16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8600" y="1185674"/>
            <a:ext cx="3339400" cy="292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673</Words>
  <Application>Microsoft Office PowerPoint</Application>
  <PresentationFormat>מותאם אישית</PresentationFormat>
  <Paragraphs>77</Paragraphs>
  <Slides>19</Slides>
  <Notes>19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4" baseType="lpstr">
      <vt:lpstr>Arial</vt:lpstr>
      <vt:lpstr>Simplified Arabic</vt:lpstr>
      <vt:lpstr>Calibri</vt:lpstr>
      <vt:lpstr>Varela Round</vt:lpstr>
      <vt:lpstr>ערכת נושא Office</vt:lpstr>
      <vt:lpstr>מצגת של PowerPoint‏</vt:lpstr>
      <vt:lpstr>الحديث الشّريف  </vt:lpstr>
      <vt:lpstr>في هذا الدرس</vt:lpstr>
      <vt:lpstr>الحديث</vt:lpstr>
      <vt:lpstr>راوي الحديث</vt:lpstr>
      <vt:lpstr>الشرح </vt:lpstr>
      <vt:lpstr>وهذه الأركان </vt:lpstr>
      <vt:lpstr>الشهادتان </vt:lpstr>
      <vt:lpstr>الصّلاة</vt:lpstr>
      <vt:lpstr>مَهمّة </vt:lpstr>
      <vt:lpstr>מצגת של PowerPoint‏</vt:lpstr>
      <vt:lpstr>في هذا الدرس</vt:lpstr>
      <vt:lpstr>الزّكاة </vt:lpstr>
      <vt:lpstr>الحج</vt:lpstr>
      <vt:lpstr>الصّوم</vt:lpstr>
      <vt:lpstr>ما يرشد إليه الحديث</vt:lpstr>
      <vt:lpstr>المَهمّة 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נעמה כהן-לוז</cp:lastModifiedBy>
  <cp:revision>2</cp:revision>
  <dcterms:modified xsi:type="dcterms:W3CDTF">2020-05-28T06:30:17Z</dcterms:modified>
</cp:coreProperties>
</file>