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33"/>
  </p:notesMasterIdLst>
  <p:sldIdLst>
    <p:sldId id="257" r:id="rId2"/>
    <p:sldId id="262" r:id="rId3"/>
    <p:sldId id="263" r:id="rId4"/>
    <p:sldId id="385" r:id="rId5"/>
    <p:sldId id="387" r:id="rId6"/>
    <p:sldId id="421" r:id="rId7"/>
    <p:sldId id="388" r:id="rId8"/>
    <p:sldId id="396" r:id="rId9"/>
    <p:sldId id="389" r:id="rId10"/>
    <p:sldId id="415" r:id="rId11"/>
    <p:sldId id="393" r:id="rId12"/>
    <p:sldId id="414" r:id="rId13"/>
    <p:sldId id="419" r:id="rId14"/>
    <p:sldId id="390" r:id="rId15"/>
    <p:sldId id="420" r:id="rId16"/>
    <p:sldId id="398" r:id="rId17"/>
    <p:sldId id="392" r:id="rId18"/>
    <p:sldId id="380" r:id="rId19"/>
    <p:sldId id="422" r:id="rId20"/>
    <p:sldId id="400" r:id="rId21"/>
    <p:sldId id="401" r:id="rId22"/>
    <p:sldId id="418" r:id="rId23"/>
    <p:sldId id="403" r:id="rId24"/>
    <p:sldId id="404" r:id="rId25"/>
    <p:sldId id="407" r:id="rId26"/>
    <p:sldId id="412" r:id="rId27"/>
    <p:sldId id="406" r:id="rId28"/>
    <p:sldId id="408" r:id="rId29"/>
    <p:sldId id="358" r:id="rId30"/>
    <p:sldId id="386" r:id="rId31"/>
    <p:sldId id="376" r:id="rId32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1C3"/>
    <a:srgbClr val="000000"/>
    <a:srgbClr val="192A72"/>
    <a:srgbClr val="33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86501" autoAdjust="0"/>
  </p:normalViewPr>
  <p:slideViewPr>
    <p:cSldViewPr snapToGrid="0" snapToObjects="1">
      <p:cViewPr varScale="1">
        <p:scale>
          <a:sx n="67" d="100"/>
          <a:sy n="67" d="100"/>
        </p:scale>
        <p:origin x="119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BE375-5F2D-4535-B8D1-0ED2FEFE45D2}" type="doc">
      <dgm:prSet loTypeId="urn:microsoft.com/office/officeart/2005/8/layout/hProcess9" loCatId="process" qsTypeId="urn:microsoft.com/office/officeart/2005/8/quickstyle/3d2" qsCatId="3D" csTypeId="urn:microsoft.com/office/officeart/2005/8/colors/accent0_3" csCatId="mainScheme" phldr="1"/>
      <dgm:spPr/>
    </dgm:pt>
    <dgm:pt modelId="{E35C0D9E-3A39-4400-9B20-D3B657689A27}">
      <dgm:prSet phldrT="[טקסט]" custT="1"/>
      <dgm:spPr/>
      <dgm:t>
        <a:bodyPr/>
        <a:lstStyle/>
        <a:p>
          <a:pPr rtl="1"/>
          <a:r>
            <a:rPr lang="ar-SA" sz="3600"/>
            <a:t>ذرّة</a:t>
          </a:r>
          <a:endParaRPr lang="he-IL" sz="3600" dirty="0"/>
        </a:p>
      </dgm:t>
    </dgm:pt>
    <dgm:pt modelId="{7866927C-7040-4257-963F-01AC9D0D54D7}" type="parTrans" cxnId="{7EC37875-4C99-4AFB-B726-520D78BC5C4C}">
      <dgm:prSet/>
      <dgm:spPr/>
      <dgm:t>
        <a:bodyPr/>
        <a:lstStyle/>
        <a:p>
          <a:pPr rtl="1"/>
          <a:endParaRPr lang="he-IL"/>
        </a:p>
      </dgm:t>
    </dgm:pt>
    <dgm:pt modelId="{5D0B9174-8DDA-45E6-84DF-02F238BD8C07}" type="sibTrans" cxnId="{7EC37875-4C99-4AFB-B726-520D78BC5C4C}">
      <dgm:prSet/>
      <dgm:spPr/>
      <dgm:t>
        <a:bodyPr/>
        <a:lstStyle/>
        <a:p>
          <a:pPr rtl="1"/>
          <a:endParaRPr lang="he-IL"/>
        </a:p>
      </dgm:t>
    </dgm:pt>
    <dgm:pt modelId="{6476C880-E53C-4BBB-B520-CB341678D769}">
      <dgm:prSet phldrT="[טקסט]" custT="1"/>
      <dgm:spPr/>
      <dgm:t>
        <a:bodyPr/>
        <a:lstStyle/>
        <a:p>
          <a:pPr rtl="1"/>
          <a:r>
            <a:rPr lang="ar-SA" sz="3600"/>
            <a:t>جزيء</a:t>
          </a:r>
          <a:endParaRPr lang="he-IL" sz="3600" dirty="0"/>
        </a:p>
      </dgm:t>
    </dgm:pt>
    <dgm:pt modelId="{878C42F4-8EDD-4AA3-8996-0DA7AA1FA6BC}" type="parTrans" cxnId="{E548A80E-BB49-444F-A45A-1E889CB1E43B}">
      <dgm:prSet/>
      <dgm:spPr/>
      <dgm:t>
        <a:bodyPr/>
        <a:lstStyle/>
        <a:p>
          <a:pPr rtl="1"/>
          <a:endParaRPr lang="he-IL"/>
        </a:p>
      </dgm:t>
    </dgm:pt>
    <dgm:pt modelId="{7EE8DCAD-5A12-4079-BD7C-DD991A8A664D}" type="sibTrans" cxnId="{E548A80E-BB49-444F-A45A-1E889CB1E43B}">
      <dgm:prSet/>
      <dgm:spPr/>
      <dgm:t>
        <a:bodyPr/>
        <a:lstStyle/>
        <a:p>
          <a:pPr rtl="1"/>
          <a:endParaRPr lang="he-IL"/>
        </a:p>
      </dgm:t>
    </dgm:pt>
    <dgm:pt modelId="{6046145B-6BFC-4C2B-9F86-52574B431A67}">
      <dgm:prSet phldrT="[טקסט]" custT="1"/>
      <dgm:spPr/>
      <dgm:t>
        <a:bodyPr/>
        <a:lstStyle/>
        <a:p>
          <a:pPr rtl="1"/>
          <a:r>
            <a:rPr lang="ar-SA" sz="3600"/>
            <a:t>عدد هائل من الجزيئات</a:t>
          </a:r>
        </a:p>
        <a:p>
          <a:pPr rtl="1"/>
          <a:r>
            <a:rPr lang="ar-SA" sz="3200"/>
            <a:t>(تراكُم)</a:t>
          </a:r>
          <a:endParaRPr lang="he-IL" sz="3200" dirty="0"/>
        </a:p>
      </dgm:t>
    </dgm:pt>
    <dgm:pt modelId="{78542162-77A8-4E5A-B33F-7583BED00C3C}" type="parTrans" cxnId="{7C1236D1-9647-4BC9-87C5-839E187FA298}">
      <dgm:prSet/>
      <dgm:spPr/>
      <dgm:t>
        <a:bodyPr/>
        <a:lstStyle/>
        <a:p>
          <a:pPr rtl="1"/>
          <a:endParaRPr lang="he-IL"/>
        </a:p>
      </dgm:t>
    </dgm:pt>
    <dgm:pt modelId="{EDD9EF01-202F-4D55-A1FD-9EDA4D777327}" type="sibTrans" cxnId="{7C1236D1-9647-4BC9-87C5-839E187FA298}">
      <dgm:prSet/>
      <dgm:spPr/>
      <dgm:t>
        <a:bodyPr/>
        <a:lstStyle/>
        <a:p>
          <a:pPr rtl="1"/>
          <a:endParaRPr lang="he-IL"/>
        </a:p>
      </dgm:t>
    </dgm:pt>
    <dgm:pt modelId="{5E47120A-C073-48D5-A843-A5D98C92157D}" type="pres">
      <dgm:prSet presAssocID="{625BE375-5F2D-4535-B8D1-0ED2FEFE45D2}" presName="CompostProcess" presStyleCnt="0">
        <dgm:presLayoutVars>
          <dgm:dir/>
          <dgm:resizeHandles val="exact"/>
        </dgm:presLayoutVars>
      </dgm:prSet>
      <dgm:spPr/>
    </dgm:pt>
    <dgm:pt modelId="{4E80574D-E68F-446D-A7EE-395153C8C40C}" type="pres">
      <dgm:prSet presAssocID="{625BE375-5F2D-4535-B8D1-0ED2FEFE45D2}" presName="arrow" presStyleLbl="bgShp" presStyleIdx="0" presStyleCnt="1" custScaleX="117647" custLinFactNeighborX="-310"/>
      <dgm:spPr/>
    </dgm:pt>
    <dgm:pt modelId="{FF4D43C2-1082-41F0-9F7B-0E6BE017A339}" type="pres">
      <dgm:prSet presAssocID="{625BE375-5F2D-4535-B8D1-0ED2FEFE45D2}" presName="linearProcess" presStyleCnt="0"/>
      <dgm:spPr/>
    </dgm:pt>
    <dgm:pt modelId="{6CA452B9-72D8-40EB-BB11-14679F15CA01}" type="pres">
      <dgm:prSet presAssocID="{E35C0D9E-3A39-4400-9B20-D3B657689A27}" presName="textNode" presStyleLbl="node1" presStyleIdx="0" presStyleCnt="3" custScaleX="47838" custLinFactX="-10410" custLinFactNeighborX="-100000" custLinFactNeighborY="2337">
        <dgm:presLayoutVars>
          <dgm:bulletEnabled val="1"/>
        </dgm:presLayoutVars>
      </dgm:prSet>
      <dgm:spPr/>
    </dgm:pt>
    <dgm:pt modelId="{5351D4CA-20AE-4DF2-A7AA-4949A3217180}" type="pres">
      <dgm:prSet presAssocID="{5D0B9174-8DDA-45E6-84DF-02F238BD8C07}" presName="sibTrans" presStyleCnt="0"/>
      <dgm:spPr/>
    </dgm:pt>
    <dgm:pt modelId="{2EB92C6D-D626-4101-88EB-EDB71A794271}" type="pres">
      <dgm:prSet presAssocID="{6476C880-E53C-4BBB-B520-CB341678D769}" presName="textNode" presStyleLbl="node1" presStyleIdx="1" presStyleCnt="3" custScaleX="45724" custLinFactX="-258" custLinFactNeighborX="-100000">
        <dgm:presLayoutVars>
          <dgm:bulletEnabled val="1"/>
        </dgm:presLayoutVars>
      </dgm:prSet>
      <dgm:spPr/>
    </dgm:pt>
    <dgm:pt modelId="{BBA6287A-A28F-4CCC-9F70-71F60B2D2D11}" type="pres">
      <dgm:prSet presAssocID="{7EE8DCAD-5A12-4079-BD7C-DD991A8A664D}" presName="sibTrans" presStyleCnt="0"/>
      <dgm:spPr/>
    </dgm:pt>
    <dgm:pt modelId="{9A8F3153-5D85-43ED-A33E-7CB0B3C68C02}" type="pres">
      <dgm:prSet presAssocID="{6046145B-6BFC-4C2B-9F86-52574B431A67}" presName="textNode" presStyleLbl="node1" presStyleIdx="2" presStyleCnt="3" custScaleX="102870" custScaleY="179913" custLinFactNeighborX="2908">
        <dgm:presLayoutVars>
          <dgm:bulletEnabled val="1"/>
        </dgm:presLayoutVars>
      </dgm:prSet>
      <dgm:spPr/>
    </dgm:pt>
  </dgm:ptLst>
  <dgm:cxnLst>
    <dgm:cxn modelId="{90720B08-AA1E-4C59-B3C3-E632936996FA}" type="presOf" srcId="{E35C0D9E-3A39-4400-9B20-D3B657689A27}" destId="{6CA452B9-72D8-40EB-BB11-14679F15CA01}" srcOrd="0" destOrd="0" presId="urn:microsoft.com/office/officeart/2005/8/layout/hProcess9"/>
    <dgm:cxn modelId="{E548A80E-BB49-444F-A45A-1E889CB1E43B}" srcId="{625BE375-5F2D-4535-B8D1-0ED2FEFE45D2}" destId="{6476C880-E53C-4BBB-B520-CB341678D769}" srcOrd="1" destOrd="0" parTransId="{878C42F4-8EDD-4AA3-8996-0DA7AA1FA6BC}" sibTransId="{7EE8DCAD-5A12-4079-BD7C-DD991A8A664D}"/>
    <dgm:cxn modelId="{DFE26D63-8ED1-465E-A7A0-5AC7BA634887}" type="presOf" srcId="{625BE375-5F2D-4535-B8D1-0ED2FEFE45D2}" destId="{5E47120A-C073-48D5-A843-A5D98C92157D}" srcOrd="0" destOrd="0" presId="urn:microsoft.com/office/officeart/2005/8/layout/hProcess9"/>
    <dgm:cxn modelId="{7EC37875-4C99-4AFB-B726-520D78BC5C4C}" srcId="{625BE375-5F2D-4535-B8D1-0ED2FEFE45D2}" destId="{E35C0D9E-3A39-4400-9B20-D3B657689A27}" srcOrd="0" destOrd="0" parTransId="{7866927C-7040-4257-963F-01AC9D0D54D7}" sibTransId="{5D0B9174-8DDA-45E6-84DF-02F238BD8C07}"/>
    <dgm:cxn modelId="{61A9A6C3-801B-4DF3-9544-73340ACD1620}" type="presOf" srcId="{6046145B-6BFC-4C2B-9F86-52574B431A67}" destId="{9A8F3153-5D85-43ED-A33E-7CB0B3C68C02}" srcOrd="0" destOrd="0" presId="urn:microsoft.com/office/officeart/2005/8/layout/hProcess9"/>
    <dgm:cxn modelId="{7C1236D1-9647-4BC9-87C5-839E187FA298}" srcId="{625BE375-5F2D-4535-B8D1-0ED2FEFE45D2}" destId="{6046145B-6BFC-4C2B-9F86-52574B431A67}" srcOrd="2" destOrd="0" parTransId="{78542162-77A8-4E5A-B33F-7583BED00C3C}" sibTransId="{EDD9EF01-202F-4D55-A1FD-9EDA4D777327}"/>
    <dgm:cxn modelId="{2F4B2AF0-F846-448E-9E80-0036B38AEC3E}" type="presOf" srcId="{6476C880-E53C-4BBB-B520-CB341678D769}" destId="{2EB92C6D-D626-4101-88EB-EDB71A794271}" srcOrd="0" destOrd="0" presId="urn:microsoft.com/office/officeart/2005/8/layout/hProcess9"/>
    <dgm:cxn modelId="{17842456-47C4-4984-A615-31192089DB89}" type="presParOf" srcId="{5E47120A-C073-48D5-A843-A5D98C92157D}" destId="{4E80574D-E68F-446D-A7EE-395153C8C40C}" srcOrd="0" destOrd="0" presId="urn:microsoft.com/office/officeart/2005/8/layout/hProcess9"/>
    <dgm:cxn modelId="{8B8B55DD-7F77-4EC7-8F3C-4CFFF48616D8}" type="presParOf" srcId="{5E47120A-C073-48D5-A843-A5D98C92157D}" destId="{FF4D43C2-1082-41F0-9F7B-0E6BE017A339}" srcOrd="1" destOrd="0" presId="urn:microsoft.com/office/officeart/2005/8/layout/hProcess9"/>
    <dgm:cxn modelId="{50E73887-56CA-4D02-99E7-720EAA410C30}" type="presParOf" srcId="{FF4D43C2-1082-41F0-9F7B-0E6BE017A339}" destId="{6CA452B9-72D8-40EB-BB11-14679F15CA01}" srcOrd="0" destOrd="0" presId="urn:microsoft.com/office/officeart/2005/8/layout/hProcess9"/>
    <dgm:cxn modelId="{BD4C53F7-1A3A-40C5-9C00-0B323029681F}" type="presParOf" srcId="{FF4D43C2-1082-41F0-9F7B-0E6BE017A339}" destId="{5351D4CA-20AE-4DF2-A7AA-4949A3217180}" srcOrd="1" destOrd="0" presId="urn:microsoft.com/office/officeart/2005/8/layout/hProcess9"/>
    <dgm:cxn modelId="{CB70CC4C-3ED4-42A2-B9DC-438D9FDB8ED1}" type="presParOf" srcId="{FF4D43C2-1082-41F0-9F7B-0E6BE017A339}" destId="{2EB92C6D-D626-4101-88EB-EDB71A794271}" srcOrd="2" destOrd="0" presId="urn:microsoft.com/office/officeart/2005/8/layout/hProcess9"/>
    <dgm:cxn modelId="{019F281E-910D-4085-A9CC-219818C5CDEB}" type="presParOf" srcId="{FF4D43C2-1082-41F0-9F7B-0E6BE017A339}" destId="{BBA6287A-A28F-4CCC-9F70-71F60B2D2D11}" srcOrd="3" destOrd="0" presId="urn:microsoft.com/office/officeart/2005/8/layout/hProcess9"/>
    <dgm:cxn modelId="{8FE0D3B1-FF1A-42C0-B22F-4DA832585BA1}" type="presParOf" srcId="{FF4D43C2-1082-41F0-9F7B-0E6BE017A339}" destId="{9A8F3153-5D85-43ED-A33E-7CB0B3C68C0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3CDB17-CD60-4575-B846-445DFF424C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35B311A-643E-4613-8B34-BF735069676E}">
      <dgm:prSet phldrT="[טקסט]" custT="1"/>
      <dgm:spPr/>
      <dgm:t>
        <a:bodyPr/>
        <a:lstStyle/>
        <a:p>
          <a:pPr rtl="1"/>
          <a:r>
            <a:rPr lang="ar-SA" sz="2800" dirty="0">
              <a:cs typeface="+mn-cs"/>
            </a:rPr>
            <a:t>قوى التجاذُب بين الجزيئات  تؤثِّر في</a:t>
          </a:r>
          <a:endParaRPr lang="he-IL" sz="2800" dirty="0">
            <a:cs typeface="+mn-cs"/>
          </a:endParaRPr>
        </a:p>
      </dgm:t>
    </dgm:pt>
    <dgm:pt modelId="{37BDED73-6050-415C-A276-BA4D8A5A9102}" type="parTrans" cxnId="{705C6514-04CA-49E9-B8FF-6C6EF7FE2A50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00ACB57D-F3AF-4AE0-A0E0-8E8D8CD2AA08}" type="sibTrans" cxnId="{705C6514-04CA-49E9-B8FF-6C6EF7FE2A50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9D221FC9-8AAE-4E75-9985-AF7B97727F91}">
      <dgm:prSet phldrT="[טקסט]"/>
      <dgm:spPr/>
      <dgm:t>
        <a:bodyPr/>
        <a:lstStyle/>
        <a:p>
          <a:pPr rtl="1"/>
          <a:r>
            <a:rPr lang="ar-JO" b="1" dirty="0">
              <a:cs typeface="+mn-cs"/>
            </a:rPr>
            <a:t>ذائبيّة الموادّ الجُزيئيّة </a:t>
          </a:r>
          <a:endParaRPr lang="ar-SA" b="1" dirty="0">
            <a:cs typeface="+mn-cs"/>
          </a:endParaRPr>
        </a:p>
        <a:p>
          <a:pPr rtl="1"/>
          <a:r>
            <a:rPr lang="ar-JO" b="1" dirty="0">
              <a:cs typeface="+mn-cs"/>
            </a:rPr>
            <a:t>في </a:t>
          </a:r>
          <a:r>
            <a:rPr lang="ar-SA" b="1" dirty="0">
              <a:cs typeface="+mn-cs"/>
            </a:rPr>
            <a:t>الماء/بمُذيب عضويّ</a:t>
          </a:r>
          <a:endParaRPr lang="he-IL" dirty="0">
            <a:cs typeface="+mn-cs"/>
          </a:endParaRPr>
        </a:p>
      </dgm:t>
    </dgm:pt>
    <dgm:pt modelId="{3C4F9412-5352-4DF9-B975-54CC9610EAED}" type="parTrans" cxnId="{90E17665-3D3B-459F-92E5-6B5AE6146031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1CCD1A7A-E97D-4768-8A87-86C4D7DFCC90}" type="sibTrans" cxnId="{90E17665-3D3B-459F-92E5-6B5AE6146031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AE11A5D9-C4C5-44BD-B852-A0CAF47863D2}">
      <dgm:prSet phldrT="[טקסט]"/>
      <dgm:spPr/>
      <dgm:t>
        <a:bodyPr/>
        <a:lstStyle/>
        <a:p>
          <a:pPr rtl="1"/>
          <a:r>
            <a:rPr lang="ar-JO" b="1" dirty="0">
              <a:cs typeface="+mn-cs"/>
            </a:rPr>
            <a:t>درجة</a:t>
          </a:r>
          <a:r>
            <a:rPr lang="ar-SA" b="1" dirty="0">
              <a:cs typeface="+mn-cs"/>
            </a:rPr>
            <a:t> حرارة </a:t>
          </a:r>
          <a:r>
            <a:rPr lang="ar-JO" b="1" dirty="0">
              <a:cs typeface="+mn-cs"/>
            </a:rPr>
            <a:t>الانصهار والغليان</a:t>
          </a:r>
          <a:endParaRPr lang="he-IL" dirty="0">
            <a:cs typeface="+mn-cs"/>
          </a:endParaRPr>
        </a:p>
      </dgm:t>
    </dgm:pt>
    <dgm:pt modelId="{B79D13D0-E3E5-4B23-ACB1-981B0EFB8DF3}" type="parTrans" cxnId="{F6C92102-FEBF-4CE2-91CB-2E66774F70C8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976DF0CB-C6B3-47BE-A2AE-4015E10437F0}" type="sibTrans" cxnId="{F6C92102-FEBF-4CE2-91CB-2E66774F70C8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05DA02A1-2952-4B8F-827C-A08DAD3D8FD8}">
      <dgm:prSet phldrT="[טקסט]"/>
      <dgm:spPr/>
      <dgm:t>
        <a:bodyPr/>
        <a:lstStyle/>
        <a:p>
          <a:pPr rtl="1"/>
          <a:r>
            <a:rPr lang="ar-JO" b="1" dirty="0">
              <a:cs typeface="+mn-cs"/>
            </a:rPr>
            <a:t>حالة المادّة</a:t>
          </a:r>
          <a:endParaRPr lang="ar-SA" b="1" dirty="0">
            <a:cs typeface="+mn-cs"/>
          </a:endParaRPr>
        </a:p>
        <a:p>
          <a:pPr rtl="1"/>
          <a:r>
            <a:rPr lang="ar-JO" dirty="0">
              <a:cs typeface="+mn-cs"/>
            </a:rPr>
            <a:t> (</a:t>
          </a:r>
          <a:r>
            <a:rPr lang="en-US" dirty="0">
              <a:cs typeface="+mn-cs"/>
            </a:rPr>
            <a:t>g</a:t>
          </a:r>
          <a:r>
            <a:rPr lang="ar-SA" dirty="0">
              <a:cs typeface="+mn-cs"/>
            </a:rPr>
            <a:t>، </a:t>
          </a:r>
          <a:r>
            <a:rPr lang="en-US" dirty="0">
              <a:cs typeface="+mn-cs"/>
            </a:rPr>
            <a:t>l</a:t>
          </a:r>
          <a:r>
            <a:rPr lang="ar-SA" dirty="0">
              <a:cs typeface="+mn-cs"/>
            </a:rPr>
            <a:t>،</a:t>
          </a:r>
          <a:r>
            <a:rPr lang="en-US" dirty="0">
              <a:cs typeface="+mn-cs"/>
            </a:rPr>
            <a:t>s</a:t>
          </a:r>
          <a:r>
            <a:rPr lang="ar-JO" dirty="0">
              <a:cs typeface="+mn-cs"/>
            </a:rPr>
            <a:t>)</a:t>
          </a:r>
          <a:endParaRPr lang="he-IL" dirty="0">
            <a:cs typeface="+mn-cs"/>
          </a:endParaRPr>
        </a:p>
      </dgm:t>
    </dgm:pt>
    <dgm:pt modelId="{9D6AFEF2-D91B-44E5-A0E2-5CDA93083C5D}" type="parTrans" cxnId="{E0F6AB79-56F2-4794-8BE1-35C8F6A4C7D1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311537CC-3524-4F63-B89A-51808B0BAF84}" type="sibTrans" cxnId="{E0F6AB79-56F2-4794-8BE1-35C8F6A4C7D1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A099F3A1-2992-4AA2-A85F-7F6311F1F18E}">
      <dgm:prSet/>
      <dgm:spPr/>
      <dgm:t>
        <a:bodyPr/>
        <a:lstStyle/>
        <a:p>
          <a:pPr rtl="1"/>
          <a:r>
            <a:rPr lang="ar-JO" b="1" dirty="0">
              <a:cs typeface="+mn-cs"/>
            </a:rPr>
            <a:t>كلّما كانت قوى التجاذُب بين الجزيئات أقوى، كانت جُسيْمات المادّة أقرب لبعضها، ممّا يكسبها السيولة أو الصلابة</a:t>
          </a:r>
          <a:endParaRPr lang="he-IL" b="1" dirty="0">
            <a:cs typeface="+mn-cs"/>
          </a:endParaRPr>
        </a:p>
      </dgm:t>
    </dgm:pt>
    <dgm:pt modelId="{A94F739F-98F6-406E-878E-00BCEC4448D6}" type="parTrans" cxnId="{591798F3-D42B-4DED-943B-D639EA5DF481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294DEE8C-DC00-4C1F-8DD7-740D01101C72}" type="sibTrans" cxnId="{591798F3-D42B-4DED-943B-D639EA5DF481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498F8A07-E008-41D1-A92B-B5867232A5AE}">
      <dgm:prSet/>
      <dgm:spPr/>
      <dgm:t>
        <a:bodyPr/>
        <a:lstStyle/>
        <a:p>
          <a:pPr rtl="1"/>
          <a:r>
            <a:rPr lang="ar-JO" b="1" dirty="0">
              <a:cs typeface="+mn-cs"/>
            </a:rPr>
            <a:t>كلّما كانت قوى التجاذُب بين الجزيئات أقوى، كانت درجة حرارة الانصهار والغليان أعلى</a:t>
          </a:r>
          <a:endParaRPr lang="he-IL" b="1" dirty="0">
            <a:cs typeface="+mn-cs"/>
          </a:endParaRPr>
        </a:p>
      </dgm:t>
    </dgm:pt>
    <dgm:pt modelId="{5E99C217-B7FB-49F5-B4AA-BE3DDF63AA2F}" type="parTrans" cxnId="{58422472-8C98-48F8-A8D4-FF47274E49FC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0DDDFE97-7E88-4ECC-836D-6582B5F85792}" type="sibTrans" cxnId="{58422472-8C98-48F8-A8D4-FF47274E49FC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12D97F9F-CCAD-4689-8C19-01596436EE01}">
      <dgm:prSet/>
      <dgm:spPr/>
      <dgm:t>
        <a:bodyPr/>
        <a:lstStyle/>
        <a:p>
          <a:pPr rtl="1"/>
          <a:r>
            <a:rPr lang="ar-SA" b="1"/>
            <a:t>تكوين قوى تجاذُب بين جزيئيّة جديدة بين جزيئات المذاب وجزيئات المذيب،</a:t>
          </a:r>
          <a:r>
            <a:rPr lang="ar-SA" b="1" u="none"/>
            <a:t> عادة مُشابهة للقوى الموجودة بين جزيئات المذيب</a:t>
          </a:r>
          <a:endParaRPr lang="he-IL" b="1" dirty="0">
            <a:cs typeface="+mn-cs"/>
          </a:endParaRPr>
        </a:p>
      </dgm:t>
    </dgm:pt>
    <dgm:pt modelId="{869A972D-6276-4652-B033-6310748D402D}" type="parTrans" cxnId="{6F102268-227D-4213-9BCE-952AC0227566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0CB103A1-C651-4976-8074-127FE3D7DF6E}" type="sibTrans" cxnId="{6F102268-227D-4213-9BCE-952AC0227566}">
      <dgm:prSet/>
      <dgm:spPr/>
      <dgm:t>
        <a:bodyPr/>
        <a:lstStyle/>
        <a:p>
          <a:pPr rtl="1"/>
          <a:endParaRPr lang="he-IL">
            <a:cs typeface="+mn-cs"/>
          </a:endParaRPr>
        </a:p>
      </dgm:t>
    </dgm:pt>
    <dgm:pt modelId="{FF7EE271-3906-4EA7-BF2F-32564864EB21}" type="pres">
      <dgm:prSet presAssocID="{793CDB17-CD60-4575-B846-445DFF424C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2C821A-ADB6-4D50-80B7-1E86FC49DC9D}" type="pres">
      <dgm:prSet presAssocID="{235B311A-643E-4613-8B34-BF735069676E}" presName="hierRoot1" presStyleCnt="0">
        <dgm:presLayoutVars>
          <dgm:hierBranch val="init"/>
        </dgm:presLayoutVars>
      </dgm:prSet>
      <dgm:spPr/>
    </dgm:pt>
    <dgm:pt modelId="{8EC7F06D-C4CE-45F9-971E-94055F1C0C15}" type="pres">
      <dgm:prSet presAssocID="{235B311A-643E-4613-8B34-BF735069676E}" presName="rootComposite1" presStyleCnt="0"/>
      <dgm:spPr/>
    </dgm:pt>
    <dgm:pt modelId="{FF8E3826-A3ED-40A3-A52E-58678CA40C6A}" type="pres">
      <dgm:prSet presAssocID="{235B311A-643E-4613-8B34-BF735069676E}" presName="rootText1" presStyleLbl="node0" presStyleIdx="0" presStyleCnt="1" custScaleX="166910" custScaleY="62286">
        <dgm:presLayoutVars>
          <dgm:chPref val="3"/>
        </dgm:presLayoutVars>
      </dgm:prSet>
      <dgm:spPr/>
    </dgm:pt>
    <dgm:pt modelId="{AA3AFB00-89AE-4302-AE5A-3016C3A52D6D}" type="pres">
      <dgm:prSet presAssocID="{235B311A-643E-4613-8B34-BF735069676E}" presName="rootConnector1" presStyleLbl="node1" presStyleIdx="0" presStyleCnt="0"/>
      <dgm:spPr/>
    </dgm:pt>
    <dgm:pt modelId="{470F27F6-4186-493A-AB92-A81D8ACE9230}" type="pres">
      <dgm:prSet presAssocID="{235B311A-643E-4613-8B34-BF735069676E}" presName="hierChild2" presStyleCnt="0"/>
      <dgm:spPr/>
    </dgm:pt>
    <dgm:pt modelId="{25B63FAB-57B5-4C9E-9C2A-58AF166F7C3E}" type="pres">
      <dgm:prSet presAssocID="{3C4F9412-5352-4DF9-B975-54CC9610EAED}" presName="Name37" presStyleLbl="parChTrans1D2" presStyleIdx="0" presStyleCnt="3"/>
      <dgm:spPr/>
    </dgm:pt>
    <dgm:pt modelId="{E599FA26-E014-45D6-A28B-E005F61FB269}" type="pres">
      <dgm:prSet presAssocID="{9D221FC9-8AAE-4E75-9985-AF7B97727F91}" presName="hierRoot2" presStyleCnt="0">
        <dgm:presLayoutVars>
          <dgm:hierBranch val="init"/>
        </dgm:presLayoutVars>
      </dgm:prSet>
      <dgm:spPr/>
    </dgm:pt>
    <dgm:pt modelId="{66871E1A-17EB-421F-A997-45941A856D42}" type="pres">
      <dgm:prSet presAssocID="{9D221FC9-8AAE-4E75-9985-AF7B97727F91}" presName="rootComposite" presStyleCnt="0"/>
      <dgm:spPr/>
    </dgm:pt>
    <dgm:pt modelId="{F10B6E8E-AA55-4B9F-8ED3-3A7A1F49CDCD}" type="pres">
      <dgm:prSet presAssocID="{9D221FC9-8AAE-4E75-9985-AF7B97727F91}" presName="rootText" presStyleLbl="node2" presStyleIdx="0" presStyleCnt="3" custScaleY="78675">
        <dgm:presLayoutVars>
          <dgm:chPref val="3"/>
        </dgm:presLayoutVars>
      </dgm:prSet>
      <dgm:spPr/>
    </dgm:pt>
    <dgm:pt modelId="{1F4D6EC6-B227-4BA0-ADDC-594ADD75011E}" type="pres">
      <dgm:prSet presAssocID="{9D221FC9-8AAE-4E75-9985-AF7B97727F91}" presName="rootConnector" presStyleLbl="node2" presStyleIdx="0" presStyleCnt="3"/>
      <dgm:spPr/>
    </dgm:pt>
    <dgm:pt modelId="{19199FDA-D93D-4BE3-929E-D8A3ADBBD0DF}" type="pres">
      <dgm:prSet presAssocID="{9D221FC9-8AAE-4E75-9985-AF7B97727F91}" presName="hierChild4" presStyleCnt="0"/>
      <dgm:spPr/>
    </dgm:pt>
    <dgm:pt modelId="{DBBDF04A-D393-4C4E-8D9F-B82C466AF95B}" type="pres">
      <dgm:prSet presAssocID="{869A972D-6276-4652-B033-6310748D402D}" presName="Name37" presStyleLbl="parChTrans1D3" presStyleIdx="0" presStyleCnt="3"/>
      <dgm:spPr/>
    </dgm:pt>
    <dgm:pt modelId="{3594C17A-F0C4-4F4C-BE08-D0EAFEA5EF9E}" type="pres">
      <dgm:prSet presAssocID="{12D97F9F-CCAD-4689-8C19-01596436EE01}" presName="hierRoot2" presStyleCnt="0">
        <dgm:presLayoutVars>
          <dgm:hierBranch val="init"/>
        </dgm:presLayoutVars>
      </dgm:prSet>
      <dgm:spPr/>
    </dgm:pt>
    <dgm:pt modelId="{4B5D81D1-E8F7-46B9-B39F-B0FD5193D2AF}" type="pres">
      <dgm:prSet presAssocID="{12D97F9F-CCAD-4689-8C19-01596436EE01}" presName="rootComposite" presStyleCnt="0"/>
      <dgm:spPr/>
    </dgm:pt>
    <dgm:pt modelId="{4A59FBB0-DE6D-430E-A67E-F0084CA61F88}" type="pres">
      <dgm:prSet presAssocID="{12D97F9F-CCAD-4689-8C19-01596436EE01}" presName="rootText" presStyleLbl="node3" presStyleIdx="0" presStyleCnt="3" custScaleX="131907">
        <dgm:presLayoutVars>
          <dgm:chPref val="3"/>
        </dgm:presLayoutVars>
      </dgm:prSet>
      <dgm:spPr/>
    </dgm:pt>
    <dgm:pt modelId="{14BE3F0C-710B-4095-8C2C-E9BF9DF6614D}" type="pres">
      <dgm:prSet presAssocID="{12D97F9F-CCAD-4689-8C19-01596436EE01}" presName="rootConnector" presStyleLbl="node3" presStyleIdx="0" presStyleCnt="3"/>
      <dgm:spPr/>
    </dgm:pt>
    <dgm:pt modelId="{4FAF828B-FFE7-4C28-88CA-E3C0FAED7BB9}" type="pres">
      <dgm:prSet presAssocID="{12D97F9F-CCAD-4689-8C19-01596436EE01}" presName="hierChild4" presStyleCnt="0"/>
      <dgm:spPr/>
    </dgm:pt>
    <dgm:pt modelId="{05D17EC0-8A3F-4903-8FD5-72DA74A221A1}" type="pres">
      <dgm:prSet presAssocID="{12D97F9F-CCAD-4689-8C19-01596436EE01}" presName="hierChild5" presStyleCnt="0"/>
      <dgm:spPr/>
    </dgm:pt>
    <dgm:pt modelId="{A4B972AF-BAC2-4DCE-9221-067946586ABE}" type="pres">
      <dgm:prSet presAssocID="{9D221FC9-8AAE-4E75-9985-AF7B97727F91}" presName="hierChild5" presStyleCnt="0"/>
      <dgm:spPr/>
    </dgm:pt>
    <dgm:pt modelId="{1A23F544-BAED-4FC0-941B-655C0352DF9E}" type="pres">
      <dgm:prSet presAssocID="{B79D13D0-E3E5-4B23-ACB1-981B0EFB8DF3}" presName="Name37" presStyleLbl="parChTrans1D2" presStyleIdx="1" presStyleCnt="3"/>
      <dgm:spPr/>
    </dgm:pt>
    <dgm:pt modelId="{983DD7D0-E611-4F3E-B5C7-EDCA788B38E9}" type="pres">
      <dgm:prSet presAssocID="{AE11A5D9-C4C5-44BD-B852-A0CAF47863D2}" presName="hierRoot2" presStyleCnt="0">
        <dgm:presLayoutVars>
          <dgm:hierBranch val="init"/>
        </dgm:presLayoutVars>
      </dgm:prSet>
      <dgm:spPr/>
    </dgm:pt>
    <dgm:pt modelId="{CDE05CAA-C285-4D61-9F6B-19E7F45A63AC}" type="pres">
      <dgm:prSet presAssocID="{AE11A5D9-C4C5-44BD-B852-A0CAF47863D2}" presName="rootComposite" presStyleCnt="0"/>
      <dgm:spPr/>
    </dgm:pt>
    <dgm:pt modelId="{9DA456D2-0CB9-41C9-9E50-428C8C6BBA83}" type="pres">
      <dgm:prSet presAssocID="{AE11A5D9-C4C5-44BD-B852-A0CAF47863D2}" presName="rootText" presStyleLbl="node2" presStyleIdx="1" presStyleCnt="3" custScaleY="71834">
        <dgm:presLayoutVars>
          <dgm:chPref val="3"/>
        </dgm:presLayoutVars>
      </dgm:prSet>
      <dgm:spPr/>
    </dgm:pt>
    <dgm:pt modelId="{B8948FE7-A924-4A70-B45A-D51929E98C34}" type="pres">
      <dgm:prSet presAssocID="{AE11A5D9-C4C5-44BD-B852-A0CAF47863D2}" presName="rootConnector" presStyleLbl="node2" presStyleIdx="1" presStyleCnt="3"/>
      <dgm:spPr/>
    </dgm:pt>
    <dgm:pt modelId="{1E00B206-3FD2-4559-BACF-F7524DBD781C}" type="pres">
      <dgm:prSet presAssocID="{AE11A5D9-C4C5-44BD-B852-A0CAF47863D2}" presName="hierChild4" presStyleCnt="0"/>
      <dgm:spPr/>
    </dgm:pt>
    <dgm:pt modelId="{BE3A5DB9-D07B-4C75-B449-5E0B3AAF8E44}" type="pres">
      <dgm:prSet presAssocID="{5E99C217-B7FB-49F5-B4AA-BE3DDF63AA2F}" presName="Name37" presStyleLbl="parChTrans1D3" presStyleIdx="1" presStyleCnt="3"/>
      <dgm:spPr/>
    </dgm:pt>
    <dgm:pt modelId="{57A9FB81-8A6E-4E85-AD41-669431A1247F}" type="pres">
      <dgm:prSet presAssocID="{498F8A07-E008-41D1-A92B-B5867232A5AE}" presName="hierRoot2" presStyleCnt="0">
        <dgm:presLayoutVars>
          <dgm:hierBranch val="init"/>
        </dgm:presLayoutVars>
      </dgm:prSet>
      <dgm:spPr/>
    </dgm:pt>
    <dgm:pt modelId="{10591C07-7EC4-47CF-BA51-A867450E1FD3}" type="pres">
      <dgm:prSet presAssocID="{498F8A07-E008-41D1-A92B-B5867232A5AE}" presName="rootComposite" presStyleCnt="0"/>
      <dgm:spPr/>
    </dgm:pt>
    <dgm:pt modelId="{2D437B94-30E7-4156-906E-A0E1440C59DF}" type="pres">
      <dgm:prSet presAssocID="{498F8A07-E008-41D1-A92B-B5867232A5AE}" presName="rootText" presStyleLbl="node3" presStyleIdx="1" presStyleCnt="3">
        <dgm:presLayoutVars>
          <dgm:chPref val="3"/>
        </dgm:presLayoutVars>
      </dgm:prSet>
      <dgm:spPr/>
    </dgm:pt>
    <dgm:pt modelId="{9456FEBD-57E1-4FE5-B20F-F9B20E7B1802}" type="pres">
      <dgm:prSet presAssocID="{498F8A07-E008-41D1-A92B-B5867232A5AE}" presName="rootConnector" presStyleLbl="node3" presStyleIdx="1" presStyleCnt="3"/>
      <dgm:spPr/>
    </dgm:pt>
    <dgm:pt modelId="{6F005F1A-8D0D-474C-B2E1-BDC6E223924A}" type="pres">
      <dgm:prSet presAssocID="{498F8A07-E008-41D1-A92B-B5867232A5AE}" presName="hierChild4" presStyleCnt="0"/>
      <dgm:spPr/>
    </dgm:pt>
    <dgm:pt modelId="{579A7380-B187-4C50-9B08-FB5889EE7674}" type="pres">
      <dgm:prSet presAssocID="{498F8A07-E008-41D1-A92B-B5867232A5AE}" presName="hierChild5" presStyleCnt="0"/>
      <dgm:spPr/>
    </dgm:pt>
    <dgm:pt modelId="{ED2F4ABA-2D83-4082-8C5F-36CB1742E50C}" type="pres">
      <dgm:prSet presAssocID="{AE11A5D9-C4C5-44BD-B852-A0CAF47863D2}" presName="hierChild5" presStyleCnt="0"/>
      <dgm:spPr/>
    </dgm:pt>
    <dgm:pt modelId="{CD73961B-0B37-4F50-8C71-E4EE99549FB3}" type="pres">
      <dgm:prSet presAssocID="{9D6AFEF2-D91B-44E5-A0E2-5CDA93083C5D}" presName="Name37" presStyleLbl="parChTrans1D2" presStyleIdx="2" presStyleCnt="3"/>
      <dgm:spPr/>
    </dgm:pt>
    <dgm:pt modelId="{894D0404-619C-463C-9AC1-FE635D412ECD}" type="pres">
      <dgm:prSet presAssocID="{05DA02A1-2952-4B8F-827C-A08DAD3D8FD8}" presName="hierRoot2" presStyleCnt="0">
        <dgm:presLayoutVars>
          <dgm:hierBranch val="init"/>
        </dgm:presLayoutVars>
      </dgm:prSet>
      <dgm:spPr/>
    </dgm:pt>
    <dgm:pt modelId="{27BEBA4B-AD70-452B-B4DD-C1C592CEB942}" type="pres">
      <dgm:prSet presAssocID="{05DA02A1-2952-4B8F-827C-A08DAD3D8FD8}" presName="rootComposite" presStyleCnt="0"/>
      <dgm:spPr/>
    </dgm:pt>
    <dgm:pt modelId="{7FDB15D5-E87D-495F-84A7-8BB11F2F050E}" type="pres">
      <dgm:prSet presAssocID="{05DA02A1-2952-4B8F-827C-A08DAD3D8FD8}" presName="rootText" presStyleLbl="node2" presStyleIdx="2" presStyleCnt="3" custScaleX="91381" custScaleY="76395">
        <dgm:presLayoutVars>
          <dgm:chPref val="3"/>
        </dgm:presLayoutVars>
      </dgm:prSet>
      <dgm:spPr/>
    </dgm:pt>
    <dgm:pt modelId="{A5BD6A5C-1DAC-4A9A-8F59-AA1A0C1F18EE}" type="pres">
      <dgm:prSet presAssocID="{05DA02A1-2952-4B8F-827C-A08DAD3D8FD8}" presName="rootConnector" presStyleLbl="node2" presStyleIdx="2" presStyleCnt="3"/>
      <dgm:spPr/>
    </dgm:pt>
    <dgm:pt modelId="{866C924E-79E7-4580-A1B6-8F3594CA8171}" type="pres">
      <dgm:prSet presAssocID="{05DA02A1-2952-4B8F-827C-A08DAD3D8FD8}" presName="hierChild4" presStyleCnt="0"/>
      <dgm:spPr/>
    </dgm:pt>
    <dgm:pt modelId="{69D7230D-DABA-40D7-B5DC-C2965E8E8B6A}" type="pres">
      <dgm:prSet presAssocID="{A94F739F-98F6-406E-878E-00BCEC4448D6}" presName="Name37" presStyleLbl="parChTrans1D3" presStyleIdx="2" presStyleCnt="3"/>
      <dgm:spPr/>
    </dgm:pt>
    <dgm:pt modelId="{2E13EB87-3AA3-40BD-A3AF-CE53ADF2F50C}" type="pres">
      <dgm:prSet presAssocID="{A099F3A1-2992-4AA2-A85F-7F6311F1F18E}" presName="hierRoot2" presStyleCnt="0">
        <dgm:presLayoutVars>
          <dgm:hierBranch val="init"/>
        </dgm:presLayoutVars>
      </dgm:prSet>
      <dgm:spPr/>
    </dgm:pt>
    <dgm:pt modelId="{992214CE-DD76-459C-A06C-93AE0AF733B5}" type="pres">
      <dgm:prSet presAssocID="{A099F3A1-2992-4AA2-A85F-7F6311F1F18E}" presName="rootComposite" presStyleCnt="0"/>
      <dgm:spPr/>
    </dgm:pt>
    <dgm:pt modelId="{17841110-BEB9-4686-9719-D6A52E31EED1}" type="pres">
      <dgm:prSet presAssocID="{A099F3A1-2992-4AA2-A85F-7F6311F1F18E}" presName="rootText" presStyleLbl="node3" presStyleIdx="2" presStyleCnt="3">
        <dgm:presLayoutVars>
          <dgm:chPref val="3"/>
        </dgm:presLayoutVars>
      </dgm:prSet>
      <dgm:spPr/>
    </dgm:pt>
    <dgm:pt modelId="{EE82CAB4-3BA9-4EB7-95C7-5CF52F0A877E}" type="pres">
      <dgm:prSet presAssocID="{A099F3A1-2992-4AA2-A85F-7F6311F1F18E}" presName="rootConnector" presStyleLbl="node3" presStyleIdx="2" presStyleCnt="3"/>
      <dgm:spPr/>
    </dgm:pt>
    <dgm:pt modelId="{40D114EA-DAD4-46B2-A0B7-B75B518C5C98}" type="pres">
      <dgm:prSet presAssocID="{A099F3A1-2992-4AA2-A85F-7F6311F1F18E}" presName="hierChild4" presStyleCnt="0"/>
      <dgm:spPr/>
    </dgm:pt>
    <dgm:pt modelId="{1CC47FE5-C27E-452F-96D4-BB413FDF58AE}" type="pres">
      <dgm:prSet presAssocID="{A099F3A1-2992-4AA2-A85F-7F6311F1F18E}" presName="hierChild5" presStyleCnt="0"/>
      <dgm:spPr/>
    </dgm:pt>
    <dgm:pt modelId="{385E9A43-A0CA-4254-BD48-AFFA1E044E13}" type="pres">
      <dgm:prSet presAssocID="{05DA02A1-2952-4B8F-827C-A08DAD3D8FD8}" presName="hierChild5" presStyleCnt="0"/>
      <dgm:spPr/>
    </dgm:pt>
    <dgm:pt modelId="{DF45F2EA-BC42-4BC2-8B32-BFFEC44F368B}" type="pres">
      <dgm:prSet presAssocID="{235B311A-643E-4613-8B34-BF735069676E}" presName="hierChild3" presStyleCnt="0"/>
      <dgm:spPr/>
    </dgm:pt>
  </dgm:ptLst>
  <dgm:cxnLst>
    <dgm:cxn modelId="{F6C92102-FEBF-4CE2-91CB-2E66774F70C8}" srcId="{235B311A-643E-4613-8B34-BF735069676E}" destId="{AE11A5D9-C4C5-44BD-B852-A0CAF47863D2}" srcOrd="1" destOrd="0" parTransId="{B79D13D0-E3E5-4B23-ACB1-981B0EFB8DF3}" sibTransId="{976DF0CB-C6B3-47BE-A2AE-4015E10437F0}"/>
    <dgm:cxn modelId="{2A464006-CF24-404F-BB02-31067873EB46}" type="presOf" srcId="{3C4F9412-5352-4DF9-B975-54CC9610EAED}" destId="{25B63FAB-57B5-4C9E-9C2A-58AF166F7C3E}" srcOrd="0" destOrd="0" presId="urn:microsoft.com/office/officeart/2005/8/layout/orgChart1"/>
    <dgm:cxn modelId="{705C6514-04CA-49E9-B8FF-6C6EF7FE2A50}" srcId="{793CDB17-CD60-4575-B846-445DFF424C16}" destId="{235B311A-643E-4613-8B34-BF735069676E}" srcOrd="0" destOrd="0" parTransId="{37BDED73-6050-415C-A276-BA4D8A5A9102}" sibTransId="{00ACB57D-F3AF-4AE0-A0E0-8E8D8CD2AA08}"/>
    <dgm:cxn modelId="{2CF3781D-82E0-450D-8F85-D43287EA484E}" type="presOf" srcId="{AE11A5D9-C4C5-44BD-B852-A0CAF47863D2}" destId="{9DA456D2-0CB9-41C9-9E50-428C8C6BBA83}" srcOrd="0" destOrd="0" presId="urn:microsoft.com/office/officeart/2005/8/layout/orgChart1"/>
    <dgm:cxn modelId="{068A652A-C0A7-417D-8E55-F33E6CB7C289}" type="presOf" srcId="{869A972D-6276-4652-B033-6310748D402D}" destId="{DBBDF04A-D393-4C4E-8D9F-B82C466AF95B}" srcOrd="0" destOrd="0" presId="urn:microsoft.com/office/officeart/2005/8/layout/orgChart1"/>
    <dgm:cxn modelId="{89ABAE37-3159-49C9-B2DE-C446B8BEDA3B}" type="presOf" srcId="{9D6AFEF2-D91B-44E5-A0E2-5CDA93083C5D}" destId="{CD73961B-0B37-4F50-8C71-E4EE99549FB3}" srcOrd="0" destOrd="0" presId="urn:microsoft.com/office/officeart/2005/8/layout/orgChart1"/>
    <dgm:cxn modelId="{7B99E461-F025-4438-B394-052BCAFB17B1}" type="presOf" srcId="{9D221FC9-8AAE-4E75-9985-AF7B97727F91}" destId="{1F4D6EC6-B227-4BA0-ADDC-594ADD75011E}" srcOrd="1" destOrd="0" presId="urn:microsoft.com/office/officeart/2005/8/layout/orgChart1"/>
    <dgm:cxn modelId="{BCB91A62-C641-4F1F-9D76-D7AC18649893}" type="presOf" srcId="{12D97F9F-CCAD-4689-8C19-01596436EE01}" destId="{14BE3F0C-710B-4095-8C2C-E9BF9DF6614D}" srcOrd="1" destOrd="0" presId="urn:microsoft.com/office/officeart/2005/8/layout/orgChart1"/>
    <dgm:cxn modelId="{90E17665-3D3B-459F-92E5-6B5AE6146031}" srcId="{235B311A-643E-4613-8B34-BF735069676E}" destId="{9D221FC9-8AAE-4E75-9985-AF7B97727F91}" srcOrd="0" destOrd="0" parTransId="{3C4F9412-5352-4DF9-B975-54CC9610EAED}" sibTransId="{1CCD1A7A-E97D-4768-8A87-86C4D7DFCC90}"/>
    <dgm:cxn modelId="{6F102268-227D-4213-9BCE-952AC0227566}" srcId="{9D221FC9-8AAE-4E75-9985-AF7B97727F91}" destId="{12D97F9F-CCAD-4689-8C19-01596436EE01}" srcOrd="0" destOrd="0" parTransId="{869A972D-6276-4652-B033-6310748D402D}" sibTransId="{0CB103A1-C651-4976-8074-127FE3D7DF6E}"/>
    <dgm:cxn modelId="{F75BB24D-83B7-48F4-AE7A-50E45163D2FC}" type="presOf" srcId="{498F8A07-E008-41D1-A92B-B5867232A5AE}" destId="{9456FEBD-57E1-4FE5-B20F-F9B20E7B1802}" srcOrd="1" destOrd="0" presId="urn:microsoft.com/office/officeart/2005/8/layout/orgChart1"/>
    <dgm:cxn modelId="{58422472-8C98-48F8-A8D4-FF47274E49FC}" srcId="{AE11A5D9-C4C5-44BD-B852-A0CAF47863D2}" destId="{498F8A07-E008-41D1-A92B-B5867232A5AE}" srcOrd="0" destOrd="0" parTransId="{5E99C217-B7FB-49F5-B4AA-BE3DDF63AA2F}" sibTransId="{0DDDFE97-7E88-4ECC-836D-6582B5F85792}"/>
    <dgm:cxn modelId="{CE300E53-A286-4297-ABAE-78D4118AC24C}" type="presOf" srcId="{498F8A07-E008-41D1-A92B-B5867232A5AE}" destId="{2D437B94-30E7-4156-906E-A0E1440C59DF}" srcOrd="0" destOrd="0" presId="urn:microsoft.com/office/officeart/2005/8/layout/orgChart1"/>
    <dgm:cxn modelId="{97417557-86C3-453B-96BD-287E58923EA7}" type="presOf" srcId="{05DA02A1-2952-4B8F-827C-A08DAD3D8FD8}" destId="{A5BD6A5C-1DAC-4A9A-8F59-AA1A0C1F18EE}" srcOrd="1" destOrd="0" presId="urn:microsoft.com/office/officeart/2005/8/layout/orgChart1"/>
    <dgm:cxn modelId="{E0F6AB79-56F2-4794-8BE1-35C8F6A4C7D1}" srcId="{235B311A-643E-4613-8B34-BF735069676E}" destId="{05DA02A1-2952-4B8F-827C-A08DAD3D8FD8}" srcOrd="2" destOrd="0" parTransId="{9D6AFEF2-D91B-44E5-A0E2-5CDA93083C5D}" sibTransId="{311537CC-3524-4F63-B89A-51808B0BAF84}"/>
    <dgm:cxn modelId="{97B3C17B-A9B8-4610-9E32-1BAC594D3FF7}" type="presOf" srcId="{235B311A-643E-4613-8B34-BF735069676E}" destId="{AA3AFB00-89AE-4302-AE5A-3016C3A52D6D}" srcOrd="1" destOrd="0" presId="urn:microsoft.com/office/officeart/2005/8/layout/orgChart1"/>
    <dgm:cxn modelId="{F3B7BC82-9D50-4ED7-B3BC-426EBB65440B}" type="presOf" srcId="{AE11A5D9-C4C5-44BD-B852-A0CAF47863D2}" destId="{B8948FE7-A924-4A70-B45A-D51929E98C34}" srcOrd="1" destOrd="0" presId="urn:microsoft.com/office/officeart/2005/8/layout/orgChart1"/>
    <dgm:cxn modelId="{9D2D7383-B4DA-4B01-B0EF-DB73C5832258}" type="presOf" srcId="{A099F3A1-2992-4AA2-A85F-7F6311F1F18E}" destId="{17841110-BEB9-4686-9719-D6A52E31EED1}" srcOrd="0" destOrd="0" presId="urn:microsoft.com/office/officeart/2005/8/layout/orgChart1"/>
    <dgm:cxn modelId="{1E128996-4B28-4B12-BB8E-1E3D354BB460}" type="presOf" srcId="{A94F739F-98F6-406E-878E-00BCEC4448D6}" destId="{69D7230D-DABA-40D7-B5DC-C2965E8E8B6A}" srcOrd="0" destOrd="0" presId="urn:microsoft.com/office/officeart/2005/8/layout/orgChart1"/>
    <dgm:cxn modelId="{523DE1A8-E92A-491A-A302-484390FF167E}" type="presOf" srcId="{9D221FC9-8AAE-4E75-9985-AF7B97727F91}" destId="{F10B6E8E-AA55-4B9F-8ED3-3A7A1F49CDCD}" srcOrd="0" destOrd="0" presId="urn:microsoft.com/office/officeart/2005/8/layout/orgChart1"/>
    <dgm:cxn modelId="{64421BB0-0FFD-4E0D-8F6A-ACA6EFBDE9F3}" type="presOf" srcId="{B79D13D0-E3E5-4B23-ACB1-981B0EFB8DF3}" destId="{1A23F544-BAED-4FC0-941B-655C0352DF9E}" srcOrd="0" destOrd="0" presId="urn:microsoft.com/office/officeart/2005/8/layout/orgChart1"/>
    <dgm:cxn modelId="{E1CD12CA-3DB9-45DD-9786-E69335EC474E}" type="presOf" srcId="{793CDB17-CD60-4575-B846-445DFF424C16}" destId="{FF7EE271-3906-4EA7-BF2F-32564864EB21}" srcOrd="0" destOrd="0" presId="urn:microsoft.com/office/officeart/2005/8/layout/orgChart1"/>
    <dgm:cxn modelId="{AEE258E0-ED76-4EA4-9A5F-A6D26484D3D2}" type="presOf" srcId="{5E99C217-B7FB-49F5-B4AA-BE3DDF63AA2F}" destId="{BE3A5DB9-D07B-4C75-B449-5E0B3AAF8E44}" srcOrd="0" destOrd="0" presId="urn:microsoft.com/office/officeart/2005/8/layout/orgChart1"/>
    <dgm:cxn modelId="{8E47AEE8-ED73-4784-8655-F8C570DF49C9}" type="presOf" srcId="{235B311A-643E-4613-8B34-BF735069676E}" destId="{FF8E3826-A3ED-40A3-A52E-58678CA40C6A}" srcOrd="0" destOrd="0" presId="urn:microsoft.com/office/officeart/2005/8/layout/orgChart1"/>
    <dgm:cxn modelId="{591798F3-D42B-4DED-943B-D639EA5DF481}" srcId="{05DA02A1-2952-4B8F-827C-A08DAD3D8FD8}" destId="{A099F3A1-2992-4AA2-A85F-7F6311F1F18E}" srcOrd="0" destOrd="0" parTransId="{A94F739F-98F6-406E-878E-00BCEC4448D6}" sibTransId="{294DEE8C-DC00-4C1F-8DD7-740D01101C72}"/>
    <dgm:cxn modelId="{338B3FF6-3D20-4021-BE08-58E6B55EAB1E}" type="presOf" srcId="{12D97F9F-CCAD-4689-8C19-01596436EE01}" destId="{4A59FBB0-DE6D-430E-A67E-F0084CA61F88}" srcOrd="0" destOrd="0" presId="urn:microsoft.com/office/officeart/2005/8/layout/orgChart1"/>
    <dgm:cxn modelId="{8804BDF7-C8AF-4111-9652-5DAE294BFB73}" type="presOf" srcId="{A099F3A1-2992-4AA2-A85F-7F6311F1F18E}" destId="{EE82CAB4-3BA9-4EB7-95C7-5CF52F0A877E}" srcOrd="1" destOrd="0" presId="urn:microsoft.com/office/officeart/2005/8/layout/orgChart1"/>
    <dgm:cxn modelId="{4CC0DEFB-FBD1-44D2-A9CC-655F1D9726EE}" type="presOf" srcId="{05DA02A1-2952-4B8F-827C-A08DAD3D8FD8}" destId="{7FDB15D5-E87D-495F-84A7-8BB11F2F050E}" srcOrd="0" destOrd="0" presId="urn:microsoft.com/office/officeart/2005/8/layout/orgChart1"/>
    <dgm:cxn modelId="{D06E58E3-3E15-4E51-998E-C314F235EE25}" type="presParOf" srcId="{FF7EE271-3906-4EA7-BF2F-32564864EB21}" destId="{112C821A-ADB6-4D50-80B7-1E86FC49DC9D}" srcOrd="0" destOrd="0" presId="urn:microsoft.com/office/officeart/2005/8/layout/orgChart1"/>
    <dgm:cxn modelId="{7986E352-1271-4018-9FCA-FD4346BAF901}" type="presParOf" srcId="{112C821A-ADB6-4D50-80B7-1E86FC49DC9D}" destId="{8EC7F06D-C4CE-45F9-971E-94055F1C0C15}" srcOrd="0" destOrd="0" presId="urn:microsoft.com/office/officeart/2005/8/layout/orgChart1"/>
    <dgm:cxn modelId="{2370EBFE-3FE2-40B1-94A3-77D67FECE8D0}" type="presParOf" srcId="{8EC7F06D-C4CE-45F9-971E-94055F1C0C15}" destId="{FF8E3826-A3ED-40A3-A52E-58678CA40C6A}" srcOrd="0" destOrd="0" presId="urn:microsoft.com/office/officeart/2005/8/layout/orgChart1"/>
    <dgm:cxn modelId="{49DED88E-BD84-478B-A7AC-10D5C50CFD60}" type="presParOf" srcId="{8EC7F06D-C4CE-45F9-971E-94055F1C0C15}" destId="{AA3AFB00-89AE-4302-AE5A-3016C3A52D6D}" srcOrd="1" destOrd="0" presId="urn:microsoft.com/office/officeart/2005/8/layout/orgChart1"/>
    <dgm:cxn modelId="{DF8A78B5-33B3-4D22-9E9B-CF8011322415}" type="presParOf" srcId="{112C821A-ADB6-4D50-80B7-1E86FC49DC9D}" destId="{470F27F6-4186-493A-AB92-A81D8ACE9230}" srcOrd="1" destOrd="0" presId="urn:microsoft.com/office/officeart/2005/8/layout/orgChart1"/>
    <dgm:cxn modelId="{C873D70B-393E-4FAB-A5F9-68F1AD902740}" type="presParOf" srcId="{470F27F6-4186-493A-AB92-A81D8ACE9230}" destId="{25B63FAB-57B5-4C9E-9C2A-58AF166F7C3E}" srcOrd="0" destOrd="0" presId="urn:microsoft.com/office/officeart/2005/8/layout/orgChart1"/>
    <dgm:cxn modelId="{9BF03227-BA20-4023-B91C-0A0EE9037E4B}" type="presParOf" srcId="{470F27F6-4186-493A-AB92-A81D8ACE9230}" destId="{E599FA26-E014-45D6-A28B-E005F61FB269}" srcOrd="1" destOrd="0" presId="urn:microsoft.com/office/officeart/2005/8/layout/orgChart1"/>
    <dgm:cxn modelId="{670BF73C-386E-4337-BD16-8059D4735E1E}" type="presParOf" srcId="{E599FA26-E014-45D6-A28B-E005F61FB269}" destId="{66871E1A-17EB-421F-A997-45941A856D42}" srcOrd="0" destOrd="0" presId="urn:microsoft.com/office/officeart/2005/8/layout/orgChart1"/>
    <dgm:cxn modelId="{2A74B3F3-AA23-4DD7-963D-93332630D9EE}" type="presParOf" srcId="{66871E1A-17EB-421F-A997-45941A856D42}" destId="{F10B6E8E-AA55-4B9F-8ED3-3A7A1F49CDCD}" srcOrd="0" destOrd="0" presId="urn:microsoft.com/office/officeart/2005/8/layout/orgChart1"/>
    <dgm:cxn modelId="{02C1C208-DE2F-4AFE-B002-7C75E5DB9302}" type="presParOf" srcId="{66871E1A-17EB-421F-A997-45941A856D42}" destId="{1F4D6EC6-B227-4BA0-ADDC-594ADD75011E}" srcOrd="1" destOrd="0" presId="urn:microsoft.com/office/officeart/2005/8/layout/orgChart1"/>
    <dgm:cxn modelId="{654A4B46-A8F9-4B7A-B145-44120D160817}" type="presParOf" srcId="{E599FA26-E014-45D6-A28B-E005F61FB269}" destId="{19199FDA-D93D-4BE3-929E-D8A3ADBBD0DF}" srcOrd="1" destOrd="0" presId="urn:microsoft.com/office/officeart/2005/8/layout/orgChart1"/>
    <dgm:cxn modelId="{10824549-F768-4165-B7E3-F604F19A677F}" type="presParOf" srcId="{19199FDA-D93D-4BE3-929E-D8A3ADBBD0DF}" destId="{DBBDF04A-D393-4C4E-8D9F-B82C466AF95B}" srcOrd="0" destOrd="0" presId="urn:microsoft.com/office/officeart/2005/8/layout/orgChart1"/>
    <dgm:cxn modelId="{67FA086D-744C-4A5F-BC4A-38085DDC4FDB}" type="presParOf" srcId="{19199FDA-D93D-4BE3-929E-D8A3ADBBD0DF}" destId="{3594C17A-F0C4-4F4C-BE08-D0EAFEA5EF9E}" srcOrd="1" destOrd="0" presId="urn:microsoft.com/office/officeart/2005/8/layout/orgChart1"/>
    <dgm:cxn modelId="{126FBC71-48E0-4B67-BAD3-1664BD3587BC}" type="presParOf" srcId="{3594C17A-F0C4-4F4C-BE08-D0EAFEA5EF9E}" destId="{4B5D81D1-E8F7-46B9-B39F-B0FD5193D2AF}" srcOrd="0" destOrd="0" presId="urn:microsoft.com/office/officeart/2005/8/layout/orgChart1"/>
    <dgm:cxn modelId="{6A6554C6-40B6-4BDB-AEE6-40A58DDBEC3B}" type="presParOf" srcId="{4B5D81D1-E8F7-46B9-B39F-B0FD5193D2AF}" destId="{4A59FBB0-DE6D-430E-A67E-F0084CA61F88}" srcOrd="0" destOrd="0" presId="urn:microsoft.com/office/officeart/2005/8/layout/orgChart1"/>
    <dgm:cxn modelId="{45AA5B83-FDA4-450F-8B43-1871323ABB42}" type="presParOf" srcId="{4B5D81D1-E8F7-46B9-B39F-B0FD5193D2AF}" destId="{14BE3F0C-710B-4095-8C2C-E9BF9DF6614D}" srcOrd="1" destOrd="0" presId="urn:microsoft.com/office/officeart/2005/8/layout/orgChart1"/>
    <dgm:cxn modelId="{BF267399-9618-4C86-9112-5D9C86932948}" type="presParOf" srcId="{3594C17A-F0C4-4F4C-BE08-D0EAFEA5EF9E}" destId="{4FAF828B-FFE7-4C28-88CA-E3C0FAED7BB9}" srcOrd="1" destOrd="0" presId="urn:microsoft.com/office/officeart/2005/8/layout/orgChart1"/>
    <dgm:cxn modelId="{94CB4C05-1967-4DE0-9B4A-88875CE24673}" type="presParOf" srcId="{3594C17A-F0C4-4F4C-BE08-D0EAFEA5EF9E}" destId="{05D17EC0-8A3F-4903-8FD5-72DA74A221A1}" srcOrd="2" destOrd="0" presId="urn:microsoft.com/office/officeart/2005/8/layout/orgChart1"/>
    <dgm:cxn modelId="{9D2FF33F-90F9-4A7B-86D3-E166652C2A72}" type="presParOf" srcId="{E599FA26-E014-45D6-A28B-E005F61FB269}" destId="{A4B972AF-BAC2-4DCE-9221-067946586ABE}" srcOrd="2" destOrd="0" presId="urn:microsoft.com/office/officeart/2005/8/layout/orgChart1"/>
    <dgm:cxn modelId="{5AEC11A8-9DF2-484A-ADE6-BE4F07D4EA5E}" type="presParOf" srcId="{470F27F6-4186-493A-AB92-A81D8ACE9230}" destId="{1A23F544-BAED-4FC0-941B-655C0352DF9E}" srcOrd="2" destOrd="0" presId="urn:microsoft.com/office/officeart/2005/8/layout/orgChart1"/>
    <dgm:cxn modelId="{E6FFDAA3-4752-4FB8-BB43-E287CC77D69F}" type="presParOf" srcId="{470F27F6-4186-493A-AB92-A81D8ACE9230}" destId="{983DD7D0-E611-4F3E-B5C7-EDCA788B38E9}" srcOrd="3" destOrd="0" presId="urn:microsoft.com/office/officeart/2005/8/layout/orgChart1"/>
    <dgm:cxn modelId="{72630F31-5A5A-4BFA-80F0-083CDEF47308}" type="presParOf" srcId="{983DD7D0-E611-4F3E-B5C7-EDCA788B38E9}" destId="{CDE05CAA-C285-4D61-9F6B-19E7F45A63AC}" srcOrd="0" destOrd="0" presId="urn:microsoft.com/office/officeart/2005/8/layout/orgChart1"/>
    <dgm:cxn modelId="{A9FA2456-1D53-4C45-873C-0D0C86BD1E69}" type="presParOf" srcId="{CDE05CAA-C285-4D61-9F6B-19E7F45A63AC}" destId="{9DA456D2-0CB9-41C9-9E50-428C8C6BBA83}" srcOrd="0" destOrd="0" presId="urn:microsoft.com/office/officeart/2005/8/layout/orgChart1"/>
    <dgm:cxn modelId="{0C1BFDB6-561E-41EB-9FA6-68693AE22EAD}" type="presParOf" srcId="{CDE05CAA-C285-4D61-9F6B-19E7F45A63AC}" destId="{B8948FE7-A924-4A70-B45A-D51929E98C34}" srcOrd="1" destOrd="0" presId="urn:microsoft.com/office/officeart/2005/8/layout/orgChart1"/>
    <dgm:cxn modelId="{A248DBAA-CAB9-4342-A149-4E27B3039790}" type="presParOf" srcId="{983DD7D0-E611-4F3E-B5C7-EDCA788B38E9}" destId="{1E00B206-3FD2-4559-BACF-F7524DBD781C}" srcOrd="1" destOrd="0" presId="urn:microsoft.com/office/officeart/2005/8/layout/orgChart1"/>
    <dgm:cxn modelId="{3FD0A59F-CA7F-4A29-8B9A-3592E5F2E2DC}" type="presParOf" srcId="{1E00B206-3FD2-4559-BACF-F7524DBD781C}" destId="{BE3A5DB9-D07B-4C75-B449-5E0B3AAF8E44}" srcOrd="0" destOrd="0" presId="urn:microsoft.com/office/officeart/2005/8/layout/orgChart1"/>
    <dgm:cxn modelId="{D7027F85-0BAC-4E6B-B592-905F53EE875C}" type="presParOf" srcId="{1E00B206-3FD2-4559-BACF-F7524DBD781C}" destId="{57A9FB81-8A6E-4E85-AD41-669431A1247F}" srcOrd="1" destOrd="0" presId="urn:microsoft.com/office/officeart/2005/8/layout/orgChart1"/>
    <dgm:cxn modelId="{E8D79346-35EC-4FB6-92D3-37283674B35A}" type="presParOf" srcId="{57A9FB81-8A6E-4E85-AD41-669431A1247F}" destId="{10591C07-7EC4-47CF-BA51-A867450E1FD3}" srcOrd="0" destOrd="0" presId="urn:microsoft.com/office/officeart/2005/8/layout/orgChart1"/>
    <dgm:cxn modelId="{CF218ED0-808D-4951-BFE1-8C149CD90EDF}" type="presParOf" srcId="{10591C07-7EC4-47CF-BA51-A867450E1FD3}" destId="{2D437B94-30E7-4156-906E-A0E1440C59DF}" srcOrd="0" destOrd="0" presId="urn:microsoft.com/office/officeart/2005/8/layout/orgChart1"/>
    <dgm:cxn modelId="{A71D11D4-A83C-4A7F-BAB6-AE84A2BCFD71}" type="presParOf" srcId="{10591C07-7EC4-47CF-BA51-A867450E1FD3}" destId="{9456FEBD-57E1-4FE5-B20F-F9B20E7B1802}" srcOrd="1" destOrd="0" presId="urn:microsoft.com/office/officeart/2005/8/layout/orgChart1"/>
    <dgm:cxn modelId="{EEE23280-F563-4B4C-9726-1249FD166766}" type="presParOf" srcId="{57A9FB81-8A6E-4E85-AD41-669431A1247F}" destId="{6F005F1A-8D0D-474C-B2E1-BDC6E223924A}" srcOrd="1" destOrd="0" presId="urn:microsoft.com/office/officeart/2005/8/layout/orgChart1"/>
    <dgm:cxn modelId="{75BD6C0C-8E18-48A0-8AFD-DE6E82544992}" type="presParOf" srcId="{57A9FB81-8A6E-4E85-AD41-669431A1247F}" destId="{579A7380-B187-4C50-9B08-FB5889EE7674}" srcOrd="2" destOrd="0" presId="urn:microsoft.com/office/officeart/2005/8/layout/orgChart1"/>
    <dgm:cxn modelId="{1B386452-A9DE-447B-8160-8E0AFEE02A58}" type="presParOf" srcId="{983DD7D0-E611-4F3E-B5C7-EDCA788B38E9}" destId="{ED2F4ABA-2D83-4082-8C5F-36CB1742E50C}" srcOrd="2" destOrd="0" presId="urn:microsoft.com/office/officeart/2005/8/layout/orgChart1"/>
    <dgm:cxn modelId="{C8BB0F36-0A0E-4BC4-84DD-752D365A6794}" type="presParOf" srcId="{470F27F6-4186-493A-AB92-A81D8ACE9230}" destId="{CD73961B-0B37-4F50-8C71-E4EE99549FB3}" srcOrd="4" destOrd="0" presId="urn:microsoft.com/office/officeart/2005/8/layout/orgChart1"/>
    <dgm:cxn modelId="{88F15BE0-9B72-4931-A04C-9FB6A0D4F820}" type="presParOf" srcId="{470F27F6-4186-493A-AB92-A81D8ACE9230}" destId="{894D0404-619C-463C-9AC1-FE635D412ECD}" srcOrd="5" destOrd="0" presId="urn:microsoft.com/office/officeart/2005/8/layout/orgChart1"/>
    <dgm:cxn modelId="{5B676CFF-A93D-4643-A662-8E9C77D33F5B}" type="presParOf" srcId="{894D0404-619C-463C-9AC1-FE635D412ECD}" destId="{27BEBA4B-AD70-452B-B4DD-C1C592CEB942}" srcOrd="0" destOrd="0" presId="urn:microsoft.com/office/officeart/2005/8/layout/orgChart1"/>
    <dgm:cxn modelId="{EFE38E97-175A-49D2-8E49-B189FFBEFB69}" type="presParOf" srcId="{27BEBA4B-AD70-452B-B4DD-C1C592CEB942}" destId="{7FDB15D5-E87D-495F-84A7-8BB11F2F050E}" srcOrd="0" destOrd="0" presId="urn:microsoft.com/office/officeart/2005/8/layout/orgChart1"/>
    <dgm:cxn modelId="{E82695B4-B290-462C-A781-13456C76A6B1}" type="presParOf" srcId="{27BEBA4B-AD70-452B-B4DD-C1C592CEB942}" destId="{A5BD6A5C-1DAC-4A9A-8F59-AA1A0C1F18EE}" srcOrd="1" destOrd="0" presId="urn:microsoft.com/office/officeart/2005/8/layout/orgChart1"/>
    <dgm:cxn modelId="{4E75A768-7A94-4C40-8557-11F7CD6C9FFE}" type="presParOf" srcId="{894D0404-619C-463C-9AC1-FE635D412ECD}" destId="{866C924E-79E7-4580-A1B6-8F3594CA8171}" srcOrd="1" destOrd="0" presId="urn:microsoft.com/office/officeart/2005/8/layout/orgChart1"/>
    <dgm:cxn modelId="{1B6FA22C-BD6C-4D14-8C9B-0FF096F96F26}" type="presParOf" srcId="{866C924E-79E7-4580-A1B6-8F3594CA8171}" destId="{69D7230D-DABA-40D7-B5DC-C2965E8E8B6A}" srcOrd="0" destOrd="0" presId="urn:microsoft.com/office/officeart/2005/8/layout/orgChart1"/>
    <dgm:cxn modelId="{0017EE7C-5E61-4396-B053-E4F9A629462B}" type="presParOf" srcId="{866C924E-79E7-4580-A1B6-8F3594CA8171}" destId="{2E13EB87-3AA3-40BD-A3AF-CE53ADF2F50C}" srcOrd="1" destOrd="0" presId="urn:microsoft.com/office/officeart/2005/8/layout/orgChart1"/>
    <dgm:cxn modelId="{56B23A62-D6EC-4B4D-96B3-ABC43D1CAE65}" type="presParOf" srcId="{2E13EB87-3AA3-40BD-A3AF-CE53ADF2F50C}" destId="{992214CE-DD76-459C-A06C-93AE0AF733B5}" srcOrd="0" destOrd="0" presId="urn:microsoft.com/office/officeart/2005/8/layout/orgChart1"/>
    <dgm:cxn modelId="{D12A241B-FCDE-4A55-853E-EC9FEA2CB5E8}" type="presParOf" srcId="{992214CE-DD76-459C-A06C-93AE0AF733B5}" destId="{17841110-BEB9-4686-9719-D6A52E31EED1}" srcOrd="0" destOrd="0" presId="urn:microsoft.com/office/officeart/2005/8/layout/orgChart1"/>
    <dgm:cxn modelId="{652D6F6D-70B3-4807-9258-DE2C54E8D464}" type="presParOf" srcId="{992214CE-DD76-459C-A06C-93AE0AF733B5}" destId="{EE82CAB4-3BA9-4EB7-95C7-5CF52F0A877E}" srcOrd="1" destOrd="0" presId="urn:microsoft.com/office/officeart/2005/8/layout/orgChart1"/>
    <dgm:cxn modelId="{9DAD89D9-DBED-4BB9-A385-C2D2A7761B2D}" type="presParOf" srcId="{2E13EB87-3AA3-40BD-A3AF-CE53ADF2F50C}" destId="{40D114EA-DAD4-46B2-A0B7-B75B518C5C98}" srcOrd="1" destOrd="0" presId="urn:microsoft.com/office/officeart/2005/8/layout/orgChart1"/>
    <dgm:cxn modelId="{EA06782D-3A19-4FE7-B061-34D54CEDF917}" type="presParOf" srcId="{2E13EB87-3AA3-40BD-A3AF-CE53ADF2F50C}" destId="{1CC47FE5-C27E-452F-96D4-BB413FDF58AE}" srcOrd="2" destOrd="0" presId="urn:microsoft.com/office/officeart/2005/8/layout/orgChart1"/>
    <dgm:cxn modelId="{1D8C8542-B1E7-43BF-AA4E-2F0BE32D17FD}" type="presParOf" srcId="{894D0404-619C-463C-9AC1-FE635D412ECD}" destId="{385E9A43-A0CA-4254-BD48-AFFA1E044E13}" srcOrd="2" destOrd="0" presId="urn:microsoft.com/office/officeart/2005/8/layout/orgChart1"/>
    <dgm:cxn modelId="{2B58E98E-EF96-47A3-82C7-25F7CD14226E}" type="presParOf" srcId="{112C821A-ADB6-4D50-80B7-1E86FC49DC9D}" destId="{DF45F2EA-BC42-4BC2-8B32-BFFEC44F36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586C38-3893-48B6-B57C-2AA880DCB4A4}" type="doc">
      <dgm:prSet loTypeId="urn:microsoft.com/office/officeart/2005/8/layout/chevron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8B91985-916F-43A3-B7A9-4C81A6F3ABFC}">
      <dgm:prSet phldrT="[טקסט]" custT="1"/>
      <dgm:spPr/>
      <dgm:t>
        <a:bodyPr/>
        <a:lstStyle/>
        <a:p>
          <a:r>
            <a:rPr lang="ar-SA" sz="3600" b="1" dirty="0">
              <a:latin typeface="Simplified Arabic" pitchFamily="18" charset="-78"/>
              <a:cs typeface="Simplified Arabic" pitchFamily="18" charset="-78"/>
            </a:rPr>
            <a:t>1</a:t>
          </a:r>
          <a:endParaRPr lang="en-US" sz="3600" b="1" dirty="0">
            <a:latin typeface="Simplified Arabic" pitchFamily="18" charset="-78"/>
            <a:cs typeface="Simplified Arabic" pitchFamily="18" charset="-78"/>
          </a:endParaRPr>
        </a:p>
      </dgm:t>
    </dgm:pt>
    <dgm:pt modelId="{953506E0-A834-48DD-BA38-FC23974DB882}" type="parTrans" cxnId="{DA5E17D7-C3E5-4536-917D-24742F7E6F60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97D4CC6E-8965-402B-A5D4-AB2CCF0B013D}" type="sibTrans" cxnId="{DA5E17D7-C3E5-4536-917D-24742F7E6F60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A7C69B6F-7F08-4056-8F81-2CDF2C9391FB}">
      <dgm:prSet phldrT="[טקסט]" custT="1"/>
      <dgm:spPr/>
      <dgm:t>
        <a:bodyPr/>
        <a:lstStyle/>
        <a:p>
          <a:pPr rtl="1"/>
          <a:r>
            <a:rPr lang="ar-JO" sz="4000" b="1">
              <a:solidFill>
                <a:srgbClr val="FF0000"/>
              </a:solidFill>
            </a:rPr>
            <a:t>كبر السحابة الإلكترونيّة</a:t>
          </a:r>
          <a:r>
            <a:rPr lang="ar-SA" sz="4000" b="1">
              <a:solidFill>
                <a:srgbClr val="FF0000"/>
              </a:solidFill>
            </a:rPr>
            <a:t> </a:t>
          </a:r>
          <a:r>
            <a:rPr lang="ar-SA" sz="2400" b="1">
              <a:solidFill>
                <a:srgbClr val="002060"/>
              </a:solidFill>
            </a:rPr>
            <a:t>(</a:t>
          </a:r>
          <a:r>
            <a:rPr lang="ar-JO" sz="2400" b="1"/>
            <a:t>مجموع</a:t>
          </a:r>
          <a:r>
            <a:rPr lang="ar-JO" sz="2400"/>
            <a:t> عدد الإلكترونات في الجزيء</a:t>
          </a:r>
          <a:r>
            <a:rPr lang="ar-SA" sz="2400" b="1"/>
            <a:t>)</a:t>
          </a:r>
          <a:r>
            <a:rPr lang="ar-JO" sz="2400">
              <a:solidFill>
                <a:srgbClr val="FF0000"/>
              </a:solidFill>
            </a:rPr>
            <a:t> </a:t>
          </a:r>
          <a:endParaRPr lang="en-US" sz="2400" dirty="0">
            <a:latin typeface="Simplified Arabic" pitchFamily="18" charset="-78"/>
            <a:cs typeface="Simplified Arabic" pitchFamily="18" charset="-78"/>
          </a:endParaRPr>
        </a:p>
      </dgm:t>
    </dgm:pt>
    <dgm:pt modelId="{E4978A9B-1CC6-4F59-9B8F-7A761F724C0B}" type="parTrans" cxnId="{D3982691-AAF1-4089-8F44-F12D05406AC4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B93CF13A-17E8-4B30-B3F1-08FC1F3A9494}" type="sibTrans" cxnId="{D3982691-AAF1-4089-8F44-F12D05406AC4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561607C6-69F8-40BE-A774-A3ACE364FAF8}">
      <dgm:prSet phldrT="[טקסט]" custT="1"/>
      <dgm:spPr/>
      <dgm:t>
        <a:bodyPr/>
        <a:lstStyle/>
        <a:p>
          <a:r>
            <a:rPr lang="ar-SA" sz="3600" b="1">
              <a:latin typeface="Simplified Arabic" pitchFamily="18" charset="-78"/>
              <a:cs typeface="Simplified Arabic" pitchFamily="18" charset="-78"/>
            </a:rPr>
            <a:t>2</a:t>
          </a:r>
          <a:endParaRPr lang="en-US" sz="3600" b="1">
            <a:latin typeface="Simplified Arabic" pitchFamily="18" charset="-78"/>
            <a:cs typeface="Simplified Arabic" pitchFamily="18" charset="-78"/>
          </a:endParaRPr>
        </a:p>
      </dgm:t>
    </dgm:pt>
    <dgm:pt modelId="{C1F04F71-79D4-4015-B3B7-FB4B4093DE60}" type="parTrans" cxnId="{443588FA-0840-44B8-8279-223299114FE3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B85656BB-35BA-49CC-B130-48332092759E}" type="sibTrans" cxnId="{443588FA-0840-44B8-8279-223299114FE3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97C0DA14-36A5-4A88-B5C5-BFBC4450A2AF}">
      <dgm:prSet phldrT="[טקסט]" custT="1"/>
      <dgm:spPr/>
      <dgm:t>
        <a:bodyPr/>
        <a:lstStyle/>
        <a:p>
          <a:pPr rtl="1"/>
          <a:r>
            <a:rPr lang="ar-JO" sz="3600" b="1">
              <a:solidFill>
                <a:srgbClr val="FF0000"/>
              </a:solidFill>
            </a:rPr>
            <a:t>نوع ثنائيّ تقاط</a:t>
          </a:r>
          <a:r>
            <a:rPr lang="ar-SA" sz="3600" b="1">
              <a:solidFill>
                <a:srgbClr val="FF0000"/>
              </a:solidFill>
            </a:rPr>
            <a:t>ُ</a:t>
          </a:r>
          <a:r>
            <a:rPr lang="ar-JO" sz="3600" b="1">
              <a:solidFill>
                <a:srgbClr val="FF0000"/>
              </a:solidFill>
            </a:rPr>
            <a:t>ب الجزيء</a:t>
          </a:r>
          <a:endParaRPr lang="en-US" sz="2800" dirty="0">
            <a:latin typeface="Simplified Arabic" pitchFamily="18" charset="-78"/>
            <a:cs typeface="Simplified Arabic" pitchFamily="18" charset="-78"/>
          </a:endParaRPr>
        </a:p>
      </dgm:t>
    </dgm:pt>
    <dgm:pt modelId="{00E4B4D4-ACDF-4E92-B0A2-1BADD880B754}" type="parTrans" cxnId="{4F867220-7EC6-4B0C-8846-69EF22DCBA23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5EA4791E-EBEF-4190-AE70-701DFD6D4FC1}" type="sibTrans" cxnId="{4F867220-7EC6-4B0C-8846-69EF22DCBA23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254FFC67-591C-4701-A995-7C854C034E54}">
      <dgm:prSet phldrT="[טקסט]" custT="1"/>
      <dgm:spPr/>
      <dgm:t>
        <a:bodyPr/>
        <a:lstStyle/>
        <a:p>
          <a:r>
            <a:rPr lang="ar-SA" sz="3600" b="1">
              <a:latin typeface="Simplified Arabic" pitchFamily="18" charset="-78"/>
              <a:cs typeface="Simplified Arabic" pitchFamily="18" charset="-78"/>
            </a:rPr>
            <a:t>3</a:t>
          </a:r>
          <a:endParaRPr lang="en-US" sz="3600" b="1">
            <a:latin typeface="Simplified Arabic" pitchFamily="18" charset="-78"/>
            <a:cs typeface="Simplified Arabic" pitchFamily="18" charset="-78"/>
          </a:endParaRPr>
        </a:p>
      </dgm:t>
    </dgm:pt>
    <dgm:pt modelId="{47AE4827-B92B-48A2-8735-DAA3349A4F1C}" type="parTrans" cxnId="{86266560-874C-480D-8185-7F2AC31A5115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823611BE-ABB8-4714-8C04-4A013D2043C7}" type="sibTrans" cxnId="{86266560-874C-480D-8185-7F2AC31A5115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EA6FFD2F-A6D7-41C6-B660-DA0AFB8BCD0B}">
      <dgm:prSet phldrT="[טקסט]" custT="1"/>
      <dgm:spPr/>
      <dgm:t>
        <a:bodyPr/>
        <a:lstStyle/>
        <a:p>
          <a:pPr rtl="1"/>
          <a:r>
            <a:rPr lang="ar-SA" sz="3600" b="1">
              <a:solidFill>
                <a:srgbClr val="FF0000"/>
              </a:solidFill>
            </a:rPr>
            <a:t> مساحة سطح التّلامُس </a:t>
          </a:r>
          <a:r>
            <a:rPr lang="ar-SA" sz="2400" b="1">
              <a:solidFill>
                <a:schemeClr val="tx1"/>
              </a:solidFill>
            </a:rPr>
            <a:t>(سلسلة مُستقيمة أو متشعّبة، إيزوميرات مركّبات الكربون)</a:t>
          </a:r>
          <a:endParaRPr lang="en-US" sz="3200" dirty="0">
            <a:solidFill>
              <a:schemeClr val="tx1"/>
            </a:solidFill>
            <a:latin typeface="Simplified Arabic" pitchFamily="18" charset="-78"/>
            <a:cs typeface="Simplified Arabic" pitchFamily="18" charset="-78"/>
          </a:endParaRPr>
        </a:p>
      </dgm:t>
    </dgm:pt>
    <dgm:pt modelId="{7ED52A92-54CE-4C8B-838C-3E310056B3FA}" type="parTrans" cxnId="{45CE1E71-B828-4213-A111-67D9CB1F49F0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2F6FD19D-26F5-4D88-B53D-92DFB9374873}" type="sibTrans" cxnId="{45CE1E71-B828-4213-A111-67D9CB1F49F0}">
      <dgm:prSet/>
      <dgm:spPr/>
      <dgm:t>
        <a:bodyPr/>
        <a:lstStyle/>
        <a:p>
          <a:endParaRPr lang="en-US" sz="3600">
            <a:latin typeface="Simplified Arabic" pitchFamily="18" charset="-78"/>
            <a:cs typeface="Simplified Arabic" pitchFamily="18" charset="-78"/>
          </a:endParaRPr>
        </a:p>
      </dgm:t>
    </dgm:pt>
    <dgm:pt modelId="{0545AAF4-51A5-43F8-A984-CB1BDFABD4C1}" type="pres">
      <dgm:prSet presAssocID="{C1586C38-3893-48B6-B57C-2AA880DCB4A4}" presName="linearFlow" presStyleCnt="0">
        <dgm:presLayoutVars>
          <dgm:dir/>
          <dgm:animLvl val="lvl"/>
          <dgm:resizeHandles val="exact"/>
        </dgm:presLayoutVars>
      </dgm:prSet>
      <dgm:spPr/>
    </dgm:pt>
    <dgm:pt modelId="{3B87EECE-67EB-49C2-8E2F-6A4CCB59BB51}" type="pres">
      <dgm:prSet presAssocID="{B8B91985-916F-43A3-B7A9-4C81A6F3ABFC}" presName="composite" presStyleCnt="0"/>
      <dgm:spPr/>
    </dgm:pt>
    <dgm:pt modelId="{F3FA2725-64C7-47F0-8963-3F63C0CE4D32}" type="pres">
      <dgm:prSet presAssocID="{B8B91985-916F-43A3-B7A9-4C81A6F3ABF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3BCBA77-D944-437E-9A5A-567774D09AFD}" type="pres">
      <dgm:prSet presAssocID="{B8B91985-916F-43A3-B7A9-4C81A6F3ABFC}" presName="descendantText" presStyleLbl="alignAcc1" presStyleIdx="0" presStyleCnt="3">
        <dgm:presLayoutVars>
          <dgm:bulletEnabled val="1"/>
        </dgm:presLayoutVars>
      </dgm:prSet>
      <dgm:spPr/>
    </dgm:pt>
    <dgm:pt modelId="{366FF769-7C37-4681-BEEE-04AC8EC413D0}" type="pres">
      <dgm:prSet presAssocID="{97D4CC6E-8965-402B-A5D4-AB2CCF0B013D}" presName="sp" presStyleCnt="0"/>
      <dgm:spPr/>
    </dgm:pt>
    <dgm:pt modelId="{7050626E-D777-4265-888E-9BFDC5DFB2B7}" type="pres">
      <dgm:prSet presAssocID="{561607C6-69F8-40BE-A774-A3ACE364FAF8}" presName="composite" presStyleCnt="0"/>
      <dgm:spPr/>
    </dgm:pt>
    <dgm:pt modelId="{0DD04605-165B-466F-9D06-01E9D74D2E1D}" type="pres">
      <dgm:prSet presAssocID="{561607C6-69F8-40BE-A774-A3ACE364FAF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7060D7-4645-4636-9547-1FEBC8B05BB7}" type="pres">
      <dgm:prSet presAssocID="{561607C6-69F8-40BE-A774-A3ACE364FAF8}" presName="descendantText" presStyleLbl="alignAcc1" presStyleIdx="1" presStyleCnt="3">
        <dgm:presLayoutVars>
          <dgm:bulletEnabled val="1"/>
        </dgm:presLayoutVars>
      </dgm:prSet>
      <dgm:spPr/>
    </dgm:pt>
    <dgm:pt modelId="{C619C444-374B-4221-AD5D-A7D26B96B1C3}" type="pres">
      <dgm:prSet presAssocID="{B85656BB-35BA-49CC-B130-48332092759E}" presName="sp" presStyleCnt="0"/>
      <dgm:spPr/>
    </dgm:pt>
    <dgm:pt modelId="{D68D6EEF-70F5-4EDD-9C4C-C5CE0A08D146}" type="pres">
      <dgm:prSet presAssocID="{254FFC67-591C-4701-A995-7C854C034E54}" presName="composite" presStyleCnt="0"/>
      <dgm:spPr/>
    </dgm:pt>
    <dgm:pt modelId="{5E6CFB0B-B2E8-45E7-9050-D6025A66B76C}" type="pres">
      <dgm:prSet presAssocID="{254FFC67-591C-4701-A995-7C854C034E5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20C509E-F8A0-42A2-B6E3-19B0BF030E67}" type="pres">
      <dgm:prSet presAssocID="{254FFC67-591C-4701-A995-7C854C034E5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04FB91C-437F-4CF8-A2CC-A3132DFD2E3E}" type="presOf" srcId="{254FFC67-591C-4701-A995-7C854C034E54}" destId="{5E6CFB0B-B2E8-45E7-9050-D6025A66B76C}" srcOrd="0" destOrd="0" presId="urn:microsoft.com/office/officeart/2005/8/layout/chevron2"/>
    <dgm:cxn modelId="{4F867220-7EC6-4B0C-8846-69EF22DCBA23}" srcId="{561607C6-69F8-40BE-A774-A3ACE364FAF8}" destId="{97C0DA14-36A5-4A88-B5C5-BFBC4450A2AF}" srcOrd="0" destOrd="0" parTransId="{00E4B4D4-ACDF-4E92-B0A2-1BADD880B754}" sibTransId="{5EA4791E-EBEF-4190-AE70-701DFD6D4FC1}"/>
    <dgm:cxn modelId="{27DA9A2D-FDBA-4EF9-8DF5-B4B6B7F84A44}" type="presOf" srcId="{EA6FFD2F-A6D7-41C6-B660-DA0AFB8BCD0B}" destId="{F20C509E-F8A0-42A2-B6E3-19B0BF030E67}" srcOrd="0" destOrd="0" presId="urn:microsoft.com/office/officeart/2005/8/layout/chevron2"/>
    <dgm:cxn modelId="{CFE1385D-C65C-4610-A7BF-D6F45FC18510}" type="presOf" srcId="{C1586C38-3893-48B6-B57C-2AA880DCB4A4}" destId="{0545AAF4-51A5-43F8-A984-CB1BDFABD4C1}" srcOrd="0" destOrd="0" presId="urn:microsoft.com/office/officeart/2005/8/layout/chevron2"/>
    <dgm:cxn modelId="{86266560-874C-480D-8185-7F2AC31A5115}" srcId="{C1586C38-3893-48B6-B57C-2AA880DCB4A4}" destId="{254FFC67-591C-4701-A995-7C854C034E54}" srcOrd="2" destOrd="0" parTransId="{47AE4827-B92B-48A2-8735-DAA3349A4F1C}" sibTransId="{823611BE-ABB8-4714-8C04-4A013D2043C7}"/>
    <dgm:cxn modelId="{22853C4A-FB45-464F-9780-057E5269D83B}" type="presOf" srcId="{B8B91985-916F-43A3-B7A9-4C81A6F3ABFC}" destId="{F3FA2725-64C7-47F0-8963-3F63C0CE4D32}" srcOrd="0" destOrd="0" presId="urn:microsoft.com/office/officeart/2005/8/layout/chevron2"/>
    <dgm:cxn modelId="{45CE1E71-B828-4213-A111-67D9CB1F49F0}" srcId="{254FFC67-591C-4701-A995-7C854C034E54}" destId="{EA6FFD2F-A6D7-41C6-B660-DA0AFB8BCD0B}" srcOrd="0" destOrd="0" parTransId="{7ED52A92-54CE-4C8B-838C-3E310056B3FA}" sibTransId="{2F6FD19D-26F5-4D88-B53D-92DFB9374873}"/>
    <dgm:cxn modelId="{D3982691-AAF1-4089-8F44-F12D05406AC4}" srcId="{B8B91985-916F-43A3-B7A9-4C81A6F3ABFC}" destId="{A7C69B6F-7F08-4056-8F81-2CDF2C9391FB}" srcOrd="0" destOrd="0" parTransId="{E4978A9B-1CC6-4F59-9B8F-7A761F724C0B}" sibTransId="{B93CF13A-17E8-4B30-B3F1-08FC1F3A9494}"/>
    <dgm:cxn modelId="{9E16669A-3258-4465-9E6A-7966D49A2991}" type="presOf" srcId="{97C0DA14-36A5-4A88-B5C5-BFBC4450A2AF}" destId="{387060D7-4645-4636-9547-1FEBC8B05BB7}" srcOrd="0" destOrd="0" presId="urn:microsoft.com/office/officeart/2005/8/layout/chevron2"/>
    <dgm:cxn modelId="{935ED3BD-093E-438C-86EC-603CD700525F}" type="presOf" srcId="{A7C69B6F-7F08-4056-8F81-2CDF2C9391FB}" destId="{73BCBA77-D944-437E-9A5A-567774D09AFD}" srcOrd="0" destOrd="0" presId="urn:microsoft.com/office/officeart/2005/8/layout/chevron2"/>
    <dgm:cxn modelId="{DA5E17D7-C3E5-4536-917D-24742F7E6F60}" srcId="{C1586C38-3893-48B6-B57C-2AA880DCB4A4}" destId="{B8B91985-916F-43A3-B7A9-4C81A6F3ABFC}" srcOrd="0" destOrd="0" parTransId="{953506E0-A834-48DD-BA38-FC23974DB882}" sibTransId="{97D4CC6E-8965-402B-A5D4-AB2CCF0B013D}"/>
    <dgm:cxn modelId="{F3067EF7-12FD-405F-ADD1-789EC8BDA31A}" type="presOf" srcId="{561607C6-69F8-40BE-A774-A3ACE364FAF8}" destId="{0DD04605-165B-466F-9D06-01E9D74D2E1D}" srcOrd="0" destOrd="0" presId="urn:microsoft.com/office/officeart/2005/8/layout/chevron2"/>
    <dgm:cxn modelId="{443588FA-0840-44B8-8279-223299114FE3}" srcId="{C1586C38-3893-48B6-B57C-2AA880DCB4A4}" destId="{561607C6-69F8-40BE-A774-A3ACE364FAF8}" srcOrd="1" destOrd="0" parTransId="{C1F04F71-79D4-4015-B3B7-FB4B4093DE60}" sibTransId="{B85656BB-35BA-49CC-B130-48332092759E}"/>
    <dgm:cxn modelId="{461DE604-2EBD-4F82-9A82-4B8207A3249B}" type="presParOf" srcId="{0545AAF4-51A5-43F8-A984-CB1BDFABD4C1}" destId="{3B87EECE-67EB-49C2-8E2F-6A4CCB59BB51}" srcOrd="0" destOrd="0" presId="urn:microsoft.com/office/officeart/2005/8/layout/chevron2"/>
    <dgm:cxn modelId="{A0DEA104-16EB-4BC5-93D5-6F806F6BC51E}" type="presParOf" srcId="{3B87EECE-67EB-49C2-8E2F-6A4CCB59BB51}" destId="{F3FA2725-64C7-47F0-8963-3F63C0CE4D32}" srcOrd="0" destOrd="0" presId="urn:microsoft.com/office/officeart/2005/8/layout/chevron2"/>
    <dgm:cxn modelId="{DBC76DD4-53AE-4FFF-B1F6-47545FC542B3}" type="presParOf" srcId="{3B87EECE-67EB-49C2-8E2F-6A4CCB59BB51}" destId="{73BCBA77-D944-437E-9A5A-567774D09AFD}" srcOrd="1" destOrd="0" presId="urn:microsoft.com/office/officeart/2005/8/layout/chevron2"/>
    <dgm:cxn modelId="{AEC9995F-A234-4990-AA5E-331F35B499D8}" type="presParOf" srcId="{0545AAF4-51A5-43F8-A984-CB1BDFABD4C1}" destId="{366FF769-7C37-4681-BEEE-04AC8EC413D0}" srcOrd="1" destOrd="0" presId="urn:microsoft.com/office/officeart/2005/8/layout/chevron2"/>
    <dgm:cxn modelId="{2AA3B3BA-1ECD-45D8-BA10-C402F8E7033C}" type="presParOf" srcId="{0545AAF4-51A5-43F8-A984-CB1BDFABD4C1}" destId="{7050626E-D777-4265-888E-9BFDC5DFB2B7}" srcOrd="2" destOrd="0" presId="urn:microsoft.com/office/officeart/2005/8/layout/chevron2"/>
    <dgm:cxn modelId="{A48739C0-F338-47BD-9B87-F4BA30F90C3D}" type="presParOf" srcId="{7050626E-D777-4265-888E-9BFDC5DFB2B7}" destId="{0DD04605-165B-466F-9D06-01E9D74D2E1D}" srcOrd="0" destOrd="0" presId="urn:microsoft.com/office/officeart/2005/8/layout/chevron2"/>
    <dgm:cxn modelId="{B74E4ADA-71D3-4AAF-BE90-B2C11217AC2D}" type="presParOf" srcId="{7050626E-D777-4265-888E-9BFDC5DFB2B7}" destId="{387060D7-4645-4636-9547-1FEBC8B05BB7}" srcOrd="1" destOrd="0" presId="urn:microsoft.com/office/officeart/2005/8/layout/chevron2"/>
    <dgm:cxn modelId="{2D92A230-0FB5-40A9-B8B4-2ECE2C7C63CD}" type="presParOf" srcId="{0545AAF4-51A5-43F8-A984-CB1BDFABD4C1}" destId="{C619C444-374B-4221-AD5D-A7D26B96B1C3}" srcOrd="3" destOrd="0" presId="urn:microsoft.com/office/officeart/2005/8/layout/chevron2"/>
    <dgm:cxn modelId="{41A0B659-024E-4B3B-B1AC-4C811F51B754}" type="presParOf" srcId="{0545AAF4-51A5-43F8-A984-CB1BDFABD4C1}" destId="{D68D6EEF-70F5-4EDD-9C4C-C5CE0A08D146}" srcOrd="4" destOrd="0" presId="urn:microsoft.com/office/officeart/2005/8/layout/chevron2"/>
    <dgm:cxn modelId="{9096BB11-B6DD-46DD-BE19-FB00C1651392}" type="presParOf" srcId="{D68D6EEF-70F5-4EDD-9C4C-C5CE0A08D146}" destId="{5E6CFB0B-B2E8-45E7-9050-D6025A66B76C}" srcOrd="0" destOrd="0" presId="urn:microsoft.com/office/officeart/2005/8/layout/chevron2"/>
    <dgm:cxn modelId="{46A4BD92-468C-4550-9FB5-A151A1534CDD}" type="presParOf" srcId="{D68D6EEF-70F5-4EDD-9C4C-C5CE0A08D146}" destId="{F20C509E-F8A0-42A2-B6E3-19B0BF030E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0574D-E68F-446D-A7EE-395153C8C40C}">
      <dsp:nvSpPr>
        <dsp:cNvPr id="0" name=""/>
        <dsp:cNvSpPr/>
      </dsp:nvSpPr>
      <dsp:spPr>
        <a:xfrm>
          <a:off x="0" y="0"/>
          <a:ext cx="10843307" cy="1686911"/>
        </a:xfrm>
        <a:prstGeom prst="rightArrow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CA452B9-72D8-40EB-BB11-14679F15CA01}">
      <dsp:nvSpPr>
        <dsp:cNvPr id="0" name=""/>
        <dsp:cNvSpPr/>
      </dsp:nvSpPr>
      <dsp:spPr>
        <a:xfrm>
          <a:off x="288411" y="521842"/>
          <a:ext cx="1783108" cy="67476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/>
            <a:t>ذرّة</a:t>
          </a:r>
          <a:endParaRPr lang="he-IL" sz="3600" kern="1200" dirty="0"/>
        </a:p>
      </dsp:txBody>
      <dsp:txXfrm>
        <a:off x="321350" y="554781"/>
        <a:ext cx="1717230" cy="608886"/>
      </dsp:txXfrm>
    </dsp:sp>
    <dsp:sp modelId="{2EB92C6D-D626-4101-88EB-EDB71A794271}">
      <dsp:nvSpPr>
        <dsp:cNvPr id="0" name=""/>
        <dsp:cNvSpPr/>
      </dsp:nvSpPr>
      <dsp:spPr>
        <a:xfrm>
          <a:off x="2992090" y="506073"/>
          <a:ext cx="1704311" cy="67476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/>
            <a:t>جزيء</a:t>
          </a:r>
          <a:endParaRPr lang="he-IL" sz="3600" kern="1200" dirty="0"/>
        </a:p>
      </dsp:txBody>
      <dsp:txXfrm>
        <a:off x="3025029" y="539012"/>
        <a:ext cx="1638433" cy="608886"/>
      </dsp:txXfrm>
    </dsp:sp>
    <dsp:sp modelId="{9A8F3153-5D85-43ED-A33E-7CB0B3C68C02}">
      <dsp:nvSpPr>
        <dsp:cNvPr id="0" name=""/>
        <dsp:cNvSpPr/>
      </dsp:nvSpPr>
      <dsp:spPr>
        <a:xfrm>
          <a:off x="5806115" y="236461"/>
          <a:ext cx="3834364" cy="121398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/>
            <a:t>عدد هائل من الجزيئات</a:t>
          </a:r>
        </a:p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/>
            <a:t>(تراكُم)</a:t>
          </a:r>
          <a:endParaRPr lang="he-IL" sz="3200" kern="1200" dirty="0"/>
        </a:p>
      </dsp:txBody>
      <dsp:txXfrm>
        <a:off x="5865377" y="295723"/>
        <a:ext cx="3715840" cy="1095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7230D-DABA-40D7-B5DC-C2965E8E8B6A}">
      <dsp:nvSpPr>
        <dsp:cNvPr id="0" name=""/>
        <dsp:cNvSpPr/>
      </dsp:nvSpPr>
      <dsp:spPr>
        <a:xfrm>
          <a:off x="7547604" y="2949720"/>
          <a:ext cx="362612" cy="121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895"/>
              </a:lnTo>
              <a:lnTo>
                <a:pt x="362612" y="1216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3961B-0B37-4F50-8C71-E4EE99549FB3}">
      <dsp:nvSpPr>
        <dsp:cNvPr id="0" name=""/>
        <dsp:cNvSpPr/>
      </dsp:nvSpPr>
      <dsp:spPr>
        <a:xfrm>
          <a:off x="4863067" y="1383695"/>
          <a:ext cx="3651502" cy="55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69"/>
              </a:lnTo>
              <a:lnTo>
                <a:pt x="3651502" y="277769"/>
              </a:lnTo>
              <a:lnTo>
                <a:pt x="3651502" y="555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A5DB9-D07B-4C75-B449-5E0B3AAF8E44}">
      <dsp:nvSpPr>
        <dsp:cNvPr id="0" name=""/>
        <dsp:cNvSpPr/>
      </dsp:nvSpPr>
      <dsp:spPr>
        <a:xfrm>
          <a:off x="4312439" y="2889391"/>
          <a:ext cx="396813" cy="121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895"/>
              </a:lnTo>
              <a:lnTo>
                <a:pt x="396813" y="1216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3F544-BAED-4FC0-941B-655C0352DF9E}">
      <dsp:nvSpPr>
        <dsp:cNvPr id="0" name=""/>
        <dsp:cNvSpPr/>
      </dsp:nvSpPr>
      <dsp:spPr>
        <a:xfrm>
          <a:off x="4863067" y="1383695"/>
          <a:ext cx="507541" cy="555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769"/>
              </a:lnTo>
              <a:lnTo>
                <a:pt x="507541" y="277769"/>
              </a:lnTo>
              <a:lnTo>
                <a:pt x="507541" y="555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DF04A-D393-4C4E-8D9F-B82C466AF95B}">
      <dsp:nvSpPr>
        <dsp:cNvPr id="0" name=""/>
        <dsp:cNvSpPr/>
      </dsp:nvSpPr>
      <dsp:spPr>
        <a:xfrm>
          <a:off x="267399" y="2979878"/>
          <a:ext cx="396813" cy="121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895"/>
              </a:lnTo>
              <a:lnTo>
                <a:pt x="396813" y="1216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63FAB-57B5-4C9E-9C2A-58AF166F7C3E}">
      <dsp:nvSpPr>
        <dsp:cNvPr id="0" name=""/>
        <dsp:cNvSpPr/>
      </dsp:nvSpPr>
      <dsp:spPr>
        <a:xfrm>
          <a:off x="1325569" y="1383695"/>
          <a:ext cx="3537498" cy="555539"/>
        </a:xfrm>
        <a:custGeom>
          <a:avLst/>
          <a:gdLst/>
          <a:ahLst/>
          <a:cxnLst/>
          <a:rect l="0" t="0" r="0" b="0"/>
          <a:pathLst>
            <a:path>
              <a:moveTo>
                <a:pt x="3537498" y="0"/>
              </a:moveTo>
              <a:lnTo>
                <a:pt x="3537498" y="277769"/>
              </a:lnTo>
              <a:lnTo>
                <a:pt x="0" y="277769"/>
              </a:lnTo>
              <a:lnTo>
                <a:pt x="0" y="555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E3826-A3ED-40A3-A52E-58678CA40C6A}">
      <dsp:nvSpPr>
        <dsp:cNvPr id="0" name=""/>
        <dsp:cNvSpPr/>
      </dsp:nvSpPr>
      <dsp:spPr>
        <a:xfrm>
          <a:off x="2655328" y="559830"/>
          <a:ext cx="4415478" cy="823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cs typeface="+mn-cs"/>
            </a:rPr>
            <a:t>قوى التجاذُب بين الجزيئات  تؤثِّر في</a:t>
          </a:r>
          <a:endParaRPr lang="he-IL" sz="2800" kern="1200" dirty="0">
            <a:cs typeface="+mn-cs"/>
          </a:endParaRPr>
        </a:p>
      </dsp:txBody>
      <dsp:txXfrm>
        <a:off x="2655328" y="559830"/>
        <a:ext cx="4415478" cy="823864"/>
      </dsp:txXfrm>
    </dsp:sp>
    <dsp:sp modelId="{F10B6E8E-AA55-4B9F-8ED3-3A7A1F49CDCD}">
      <dsp:nvSpPr>
        <dsp:cNvPr id="0" name=""/>
        <dsp:cNvSpPr/>
      </dsp:nvSpPr>
      <dsp:spPr>
        <a:xfrm>
          <a:off x="2857" y="1939234"/>
          <a:ext cx="2645424" cy="1040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>
              <a:cs typeface="+mn-cs"/>
            </a:rPr>
            <a:t>ذائبيّة الموادّ الجُزيئيّة </a:t>
          </a:r>
          <a:endParaRPr lang="ar-SA" sz="2000" b="1" kern="1200" dirty="0">
            <a:cs typeface="+mn-cs"/>
          </a:endParaRP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>
              <a:cs typeface="+mn-cs"/>
            </a:rPr>
            <a:t>في </a:t>
          </a:r>
          <a:r>
            <a:rPr lang="ar-SA" sz="2000" b="1" kern="1200" dirty="0">
              <a:cs typeface="+mn-cs"/>
            </a:rPr>
            <a:t>الماء/بمُذيب عضويّ</a:t>
          </a:r>
          <a:endParaRPr lang="he-IL" sz="2000" kern="1200" dirty="0">
            <a:cs typeface="+mn-cs"/>
          </a:endParaRPr>
        </a:p>
      </dsp:txBody>
      <dsp:txXfrm>
        <a:off x="2857" y="1939234"/>
        <a:ext cx="2645424" cy="1040643"/>
      </dsp:txXfrm>
    </dsp:sp>
    <dsp:sp modelId="{4A59FBB0-DE6D-430E-A67E-F0084CA61F88}">
      <dsp:nvSpPr>
        <dsp:cNvPr id="0" name=""/>
        <dsp:cNvSpPr/>
      </dsp:nvSpPr>
      <dsp:spPr>
        <a:xfrm>
          <a:off x="664213" y="3535417"/>
          <a:ext cx="3489500" cy="1322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/>
            <a:t>تكوين قوى تجاذُب بين جزيئيّة جديدة بين جزيئات المذاب وجزيئات المذيب،</a:t>
          </a:r>
          <a:r>
            <a:rPr lang="ar-SA" sz="2000" b="1" u="none" kern="1200"/>
            <a:t> عادة مُشابهة للقوى الموجودة بين جزيئات المذيب</a:t>
          </a:r>
          <a:endParaRPr lang="he-IL" sz="2000" b="1" kern="1200" dirty="0">
            <a:cs typeface="+mn-cs"/>
          </a:endParaRPr>
        </a:p>
      </dsp:txBody>
      <dsp:txXfrm>
        <a:off x="664213" y="3535417"/>
        <a:ext cx="3489500" cy="1322712"/>
      </dsp:txXfrm>
    </dsp:sp>
    <dsp:sp modelId="{9DA456D2-0CB9-41C9-9E50-428C8C6BBA83}">
      <dsp:nvSpPr>
        <dsp:cNvPr id="0" name=""/>
        <dsp:cNvSpPr/>
      </dsp:nvSpPr>
      <dsp:spPr>
        <a:xfrm>
          <a:off x="4047896" y="1939234"/>
          <a:ext cx="2645424" cy="95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>
              <a:cs typeface="+mn-cs"/>
            </a:rPr>
            <a:t>درجة</a:t>
          </a:r>
          <a:r>
            <a:rPr lang="ar-SA" sz="2000" b="1" kern="1200" dirty="0">
              <a:cs typeface="+mn-cs"/>
            </a:rPr>
            <a:t> حرارة </a:t>
          </a:r>
          <a:r>
            <a:rPr lang="ar-JO" sz="2000" b="1" kern="1200" dirty="0">
              <a:cs typeface="+mn-cs"/>
            </a:rPr>
            <a:t>الانصهار والغليان</a:t>
          </a:r>
          <a:endParaRPr lang="he-IL" sz="2000" kern="1200" dirty="0">
            <a:cs typeface="+mn-cs"/>
          </a:endParaRPr>
        </a:p>
      </dsp:txBody>
      <dsp:txXfrm>
        <a:off x="4047896" y="1939234"/>
        <a:ext cx="2645424" cy="950157"/>
      </dsp:txXfrm>
    </dsp:sp>
    <dsp:sp modelId="{2D437B94-30E7-4156-906E-A0E1440C59DF}">
      <dsp:nvSpPr>
        <dsp:cNvPr id="0" name=""/>
        <dsp:cNvSpPr/>
      </dsp:nvSpPr>
      <dsp:spPr>
        <a:xfrm>
          <a:off x="4709253" y="3444931"/>
          <a:ext cx="2645424" cy="1322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>
              <a:cs typeface="+mn-cs"/>
            </a:rPr>
            <a:t>كلّما كانت قوى التجاذُب بين الجزيئات أقوى، كانت درجة حرارة الانصهار والغليان أعلى</a:t>
          </a:r>
          <a:endParaRPr lang="he-IL" sz="2000" b="1" kern="1200" dirty="0">
            <a:cs typeface="+mn-cs"/>
          </a:endParaRPr>
        </a:p>
      </dsp:txBody>
      <dsp:txXfrm>
        <a:off x="4709253" y="3444931"/>
        <a:ext cx="2645424" cy="1322712"/>
      </dsp:txXfrm>
    </dsp:sp>
    <dsp:sp modelId="{7FDB15D5-E87D-495F-84A7-8BB11F2F050E}">
      <dsp:nvSpPr>
        <dsp:cNvPr id="0" name=""/>
        <dsp:cNvSpPr/>
      </dsp:nvSpPr>
      <dsp:spPr>
        <a:xfrm>
          <a:off x="7305863" y="1939234"/>
          <a:ext cx="2417415" cy="1010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>
              <a:cs typeface="+mn-cs"/>
            </a:rPr>
            <a:t>حالة المادّة</a:t>
          </a:r>
          <a:endParaRPr lang="ar-SA" sz="2000" b="1" kern="1200" dirty="0">
            <a:cs typeface="+mn-cs"/>
          </a:endParaRP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kern="1200" dirty="0">
              <a:cs typeface="+mn-cs"/>
            </a:rPr>
            <a:t> (</a:t>
          </a:r>
          <a:r>
            <a:rPr lang="en-US" sz="2000" kern="1200" dirty="0">
              <a:cs typeface="+mn-cs"/>
            </a:rPr>
            <a:t>g</a:t>
          </a:r>
          <a:r>
            <a:rPr lang="ar-SA" sz="2000" kern="1200" dirty="0">
              <a:cs typeface="+mn-cs"/>
            </a:rPr>
            <a:t>، </a:t>
          </a:r>
          <a:r>
            <a:rPr lang="en-US" sz="2000" kern="1200" dirty="0">
              <a:cs typeface="+mn-cs"/>
            </a:rPr>
            <a:t>l</a:t>
          </a:r>
          <a:r>
            <a:rPr lang="ar-SA" sz="2000" kern="1200" dirty="0">
              <a:cs typeface="+mn-cs"/>
            </a:rPr>
            <a:t>،</a:t>
          </a:r>
          <a:r>
            <a:rPr lang="en-US" sz="2000" kern="1200" dirty="0">
              <a:cs typeface="+mn-cs"/>
            </a:rPr>
            <a:t>s</a:t>
          </a:r>
          <a:r>
            <a:rPr lang="ar-JO" sz="2000" kern="1200" dirty="0">
              <a:cs typeface="+mn-cs"/>
            </a:rPr>
            <a:t>)</a:t>
          </a:r>
          <a:endParaRPr lang="he-IL" sz="2000" kern="1200" dirty="0">
            <a:cs typeface="+mn-cs"/>
          </a:endParaRPr>
        </a:p>
      </dsp:txBody>
      <dsp:txXfrm>
        <a:off x="7305863" y="1939234"/>
        <a:ext cx="2417415" cy="1010486"/>
      </dsp:txXfrm>
    </dsp:sp>
    <dsp:sp modelId="{17841110-BEB9-4686-9719-D6A52E31EED1}">
      <dsp:nvSpPr>
        <dsp:cNvPr id="0" name=""/>
        <dsp:cNvSpPr/>
      </dsp:nvSpPr>
      <dsp:spPr>
        <a:xfrm>
          <a:off x="7910216" y="3505259"/>
          <a:ext cx="2645424" cy="1322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000" b="1" kern="1200" dirty="0">
              <a:cs typeface="+mn-cs"/>
            </a:rPr>
            <a:t>كلّما كانت قوى التجاذُب بين الجزيئات أقوى، كانت جُسيْمات المادّة أقرب لبعضها، ممّا يكسبها السيولة أو الصلابة</a:t>
          </a:r>
          <a:endParaRPr lang="he-IL" sz="2000" b="1" kern="1200" dirty="0">
            <a:cs typeface="+mn-cs"/>
          </a:endParaRPr>
        </a:p>
      </dsp:txBody>
      <dsp:txXfrm>
        <a:off x="7910216" y="3505259"/>
        <a:ext cx="2645424" cy="1322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A2725-64C7-47F0-8963-3F63C0CE4D32}">
      <dsp:nvSpPr>
        <dsp:cNvPr id="0" name=""/>
        <dsp:cNvSpPr/>
      </dsp:nvSpPr>
      <dsp:spPr>
        <a:xfrm rot="5400000">
          <a:off x="-251484" y="255156"/>
          <a:ext cx="1676565" cy="117359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latin typeface="Simplified Arabic" pitchFamily="18" charset="-78"/>
              <a:cs typeface="Simplified Arabic" pitchFamily="18" charset="-78"/>
            </a:rPr>
            <a:t>1</a:t>
          </a:r>
          <a:endParaRPr lang="en-US" sz="3600" b="1" kern="1200" dirty="0">
            <a:latin typeface="Simplified Arabic" pitchFamily="18" charset="-78"/>
            <a:cs typeface="Simplified Arabic" pitchFamily="18" charset="-78"/>
          </a:endParaRPr>
        </a:p>
      </dsp:txBody>
      <dsp:txXfrm rot="-5400000">
        <a:off x="2" y="590469"/>
        <a:ext cx="1173595" cy="502970"/>
      </dsp:txXfrm>
    </dsp:sp>
    <dsp:sp modelId="{73BCBA77-D944-437E-9A5A-567774D09AFD}">
      <dsp:nvSpPr>
        <dsp:cNvPr id="0" name=""/>
        <dsp:cNvSpPr/>
      </dsp:nvSpPr>
      <dsp:spPr>
        <a:xfrm rot="5400000">
          <a:off x="5567442" y="-4390174"/>
          <a:ext cx="1090340" cy="9878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JO" sz="4000" b="1" kern="1200">
              <a:solidFill>
                <a:srgbClr val="FF0000"/>
              </a:solidFill>
            </a:rPr>
            <a:t>كبر السحابة الإلكترونيّة</a:t>
          </a:r>
          <a:r>
            <a:rPr lang="ar-SA" sz="4000" b="1" kern="1200">
              <a:solidFill>
                <a:srgbClr val="FF0000"/>
              </a:solidFill>
            </a:rPr>
            <a:t> </a:t>
          </a:r>
          <a:r>
            <a:rPr lang="ar-SA" sz="2400" b="1" kern="1200">
              <a:solidFill>
                <a:srgbClr val="002060"/>
              </a:solidFill>
            </a:rPr>
            <a:t>(</a:t>
          </a:r>
          <a:r>
            <a:rPr lang="ar-JO" sz="2400" b="1" kern="1200"/>
            <a:t>مجموع</a:t>
          </a:r>
          <a:r>
            <a:rPr lang="ar-JO" sz="2400" kern="1200"/>
            <a:t> عدد الإلكترونات في الجزيء</a:t>
          </a:r>
          <a:r>
            <a:rPr lang="ar-SA" sz="2400" b="1" kern="1200"/>
            <a:t>)</a:t>
          </a:r>
          <a:r>
            <a:rPr lang="ar-JO" sz="2400" kern="1200">
              <a:solidFill>
                <a:srgbClr val="FF0000"/>
              </a:solidFill>
            </a:rPr>
            <a:t> </a:t>
          </a:r>
          <a:endParaRPr lang="en-US" sz="2400" kern="1200" dirty="0">
            <a:latin typeface="Simplified Arabic" pitchFamily="18" charset="-78"/>
            <a:cs typeface="Simplified Arabic" pitchFamily="18" charset="-78"/>
          </a:endParaRPr>
        </a:p>
      </dsp:txBody>
      <dsp:txXfrm rot="-5400000">
        <a:off x="1173595" y="56899"/>
        <a:ext cx="9824808" cy="983888"/>
      </dsp:txXfrm>
    </dsp:sp>
    <dsp:sp modelId="{0DD04605-165B-466F-9D06-01E9D74D2E1D}">
      <dsp:nvSpPr>
        <dsp:cNvPr id="0" name=""/>
        <dsp:cNvSpPr/>
      </dsp:nvSpPr>
      <dsp:spPr>
        <a:xfrm rot="5400000">
          <a:off x="-251484" y="1738616"/>
          <a:ext cx="1676565" cy="117359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>
              <a:latin typeface="Simplified Arabic" pitchFamily="18" charset="-78"/>
              <a:cs typeface="Simplified Arabic" pitchFamily="18" charset="-78"/>
            </a:rPr>
            <a:t>2</a:t>
          </a:r>
          <a:endParaRPr lang="en-US" sz="3600" b="1" kern="1200">
            <a:latin typeface="Simplified Arabic" pitchFamily="18" charset="-78"/>
            <a:cs typeface="Simplified Arabic" pitchFamily="18" charset="-78"/>
          </a:endParaRPr>
        </a:p>
      </dsp:txBody>
      <dsp:txXfrm rot="-5400000">
        <a:off x="2" y="2073929"/>
        <a:ext cx="1173595" cy="502970"/>
      </dsp:txXfrm>
    </dsp:sp>
    <dsp:sp modelId="{387060D7-4645-4636-9547-1FEBC8B05BB7}">
      <dsp:nvSpPr>
        <dsp:cNvPr id="0" name=""/>
        <dsp:cNvSpPr/>
      </dsp:nvSpPr>
      <dsp:spPr>
        <a:xfrm rot="5400000">
          <a:off x="5567729" y="-2907002"/>
          <a:ext cx="1089767" cy="9878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JO" sz="3600" b="1" kern="1200">
              <a:solidFill>
                <a:srgbClr val="FF0000"/>
              </a:solidFill>
            </a:rPr>
            <a:t>نوع ثنائيّ تقاط</a:t>
          </a:r>
          <a:r>
            <a:rPr lang="ar-SA" sz="3600" b="1" kern="1200">
              <a:solidFill>
                <a:srgbClr val="FF0000"/>
              </a:solidFill>
            </a:rPr>
            <a:t>ُ</a:t>
          </a:r>
          <a:r>
            <a:rPr lang="ar-JO" sz="3600" b="1" kern="1200">
              <a:solidFill>
                <a:srgbClr val="FF0000"/>
              </a:solidFill>
            </a:rPr>
            <a:t>ب الجزيء</a:t>
          </a:r>
          <a:endParaRPr lang="en-US" sz="2800" kern="1200" dirty="0">
            <a:latin typeface="Simplified Arabic" pitchFamily="18" charset="-78"/>
            <a:cs typeface="Simplified Arabic" pitchFamily="18" charset="-78"/>
          </a:endParaRPr>
        </a:p>
      </dsp:txBody>
      <dsp:txXfrm rot="-5400000">
        <a:off x="1173596" y="1540329"/>
        <a:ext cx="9824836" cy="983371"/>
      </dsp:txXfrm>
    </dsp:sp>
    <dsp:sp modelId="{5E6CFB0B-B2E8-45E7-9050-D6025A66B76C}">
      <dsp:nvSpPr>
        <dsp:cNvPr id="0" name=""/>
        <dsp:cNvSpPr/>
      </dsp:nvSpPr>
      <dsp:spPr>
        <a:xfrm rot="5400000">
          <a:off x="-251484" y="3222075"/>
          <a:ext cx="1676565" cy="117359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>
              <a:latin typeface="Simplified Arabic" pitchFamily="18" charset="-78"/>
              <a:cs typeface="Simplified Arabic" pitchFamily="18" charset="-78"/>
            </a:rPr>
            <a:t>3</a:t>
          </a:r>
          <a:endParaRPr lang="en-US" sz="3600" b="1" kern="1200">
            <a:latin typeface="Simplified Arabic" pitchFamily="18" charset="-78"/>
            <a:cs typeface="Simplified Arabic" pitchFamily="18" charset="-78"/>
          </a:endParaRPr>
        </a:p>
      </dsp:txBody>
      <dsp:txXfrm rot="-5400000">
        <a:off x="2" y="3557388"/>
        <a:ext cx="1173595" cy="502970"/>
      </dsp:txXfrm>
    </dsp:sp>
    <dsp:sp modelId="{F20C509E-F8A0-42A2-B6E3-19B0BF030E67}">
      <dsp:nvSpPr>
        <dsp:cNvPr id="0" name=""/>
        <dsp:cNvSpPr/>
      </dsp:nvSpPr>
      <dsp:spPr>
        <a:xfrm rot="5400000">
          <a:off x="5567729" y="-1423542"/>
          <a:ext cx="1089767" cy="9878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240958"/>
              <a:satOff val="-5040"/>
              <a:lumOff val="2804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r" defTabSz="1600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600" b="1" kern="1200">
              <a:solidFill>
                <a:srgbClr val="FF0000"/>
              </a:solidFill>
            </a:rPr>
            <a:t> مساحة سطح التّلامُس </a:t>
          </a:r>
          <a:r>
            <a:rPr lang="ar-SA" sz="2400" b="1" kern="1200">
              <a:solidFill>
                <a:schemeClr val="tx1"/>
              </a:solidFill>
            </a:rPr>
            <a:t>(سلسلة مُستقيمة أو متشعّبة، إيزوميرات مركّبات الكربون)</a:t>
          </a:r>
          <a:endParaRPr lang="en-US" sz="3200" kern="1200" dirty="0">
            <a:solidFill>
              <a:schemeClr val="tx1"/>
            </a:solidFill>
            <a:latin typeface="Simplified Arabic" pitchFamily="18" charset="-78"/>
            <a:cs typeface="Simplified Arabic" pitchFamily="18" charset="-78"/>
          </a:endParaRPr>
        </a:p>
      </dsp:txBody>
      <dsp:txXfrm rot="-5400000">
        <a:off x="1173596" y="3023789"/>
        <a:ext cx="9824836" cy="983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כ"ח/ניסן/תש"ף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898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067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לבדוק</a:t>
            </a:r>
            <a:r>
              <a:rPr lang="he-IL" baseline="0" dirty="0"/>
              <a:t> אפשרות הטמעה של האנימציה בתוך השקופית הנוכחית. אם לא יסתדר אז נפתח את האתר ונעבור בין המצגת לאתר בעזרת הטכנאי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192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80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80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1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65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317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845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358815" y="6190715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58815" y="6619265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כ"ח/ניסן/תש"ף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himianet.zefat.ac.il/download/vdw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32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yvS1ckDZM&amp;feature=emb_log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cs typeface="+mn-cs"/>
              </a:rPr>
              <a:t>مَنظومة البثّ القُطريّة</a:t>
            </a:r>
            <a:endParaRPr lang="he-IL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4137" y="1665027"/>
            <a:ext cx="2388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/>
              <a:t>وزارة التربية والتّعليم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תוצאת תמונה עבור ‪beaker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13" y="619224"/>
            <a:ext cx="1272385" cy="11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C1A89B-5389-4709-9E31-D96F0ADB54B8}"/>
              </a:ext>
            </a:extLst>
          </p:cNvPr>
          <p:cNvSpPr/>
          <p:nvPr/>
        </p:nvSpPr>
        <p:spPr>
          <a:xfrm>
            <a:off x="0" y="5583219"/>
            <a:ext cx="9144000" cy="1274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82341897"/>
              </p:ext>
            </p:extLst>
          </p:nvPr>
        </p:nvGraphicFramePr>
        <p:xfrm>
          <a:off x="220717" y="0"/>
          <a:ext cx="10558499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קבוצה 6"/>
          <p:cNvGrpSpPr/>
          <p:nvPr/>
        </p:nvGrpSpPr>
        <p:grpSpPr>
          <a:xfrm>
            <a:off x="9295825" y="327149"/>
            <a:ext cx="2735503" cy="1947650"/>
            <a:chOff x="9380483" y="395583"/>
            <a:chExt cx="2538234" cy="2189960"/>
          </a:xfrm>
        </p:grpSpPr>
        <p:pic>
          <p:nvPicPr>
            <p:cNvPr id="4098" name="Picture 2" descr="Are there different types of matter? - Quora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2" t="65798" r="2286"/>
            <a:stretch/>
          </p:blipFill>
          <p:spPr bwMode="auto">
            <a:xfrm>
              <a:off x="9380483" y="395583"/>
              <a:ext cx="2538234" cy="80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3296" y="1199633"/>
              <a:ext cx="1667423" cy="1385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קבוצה 5"/>
          <p:cNvGrpSpPr/>
          <p:nvPr/>
        </p:nvGrpSpPr>
        <p:grpSpPr>
          <a:xfrm>
            <a:off x="4856722" y="4978683"/>
            <a:ext cx="2962035" cy="1308085"/>
            <a:chOff x="4431992" y="4966127"/>
            <a:chExt cx="2962035" cy="1308085"/>
          </a:xfrm>
        </p:grpSpPr>
        <p:pic>
          <p:nvPicPr>
            <p:cNvPr id="9" name="תמונה 8"/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" t="55862" r="7189"/>
            <a:stretch/>
          </p:blipFill>
          <p:spPr bwMode="auto">
            <a:xfrm>
              <a:off x="4431992" y="5092255"/>
              <a:ext cx="2962035" cy="11819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5738649" y="4976518"/>
              <a:ext cx="113511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/>
                <a:t>انصهار</a:t>
              </a:r>
              <a:endParaRPr lang="he-IL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1335" y="4966127"/>
              <a:ext cx="1135118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/>
                <a:t>غليان</a:t>
              </a:r>
              <a:endParaRPr lang="he-IL" sz="20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1813" y="5183430"/>
            <a:ext cx="414633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هنا يتجلّى بشكل واضح تأثير المبنى الجُسيْميّ (الميكروسكوبيّ) للمادّة على الصّفات </a:t>
            </a:r>
            <a:r>
              <a:rPr lang="ar-SA" sz="2400" b="1" dirty="0" err="1">
                <a:solidFill>
                  <a:srgbClr val="FF0000"/>
                </a:solidFill>
              </a:rPr>
              <a:t>الماكروسكوبيّة</a:t>
            </a:r>
            <a:r>
              <a:rPr lang="ar-SA" sz="2400" b="1" dirty="0">
                <a:solidFill>
                  <a:srgbClr val="FF0000"/>
                </a:solidFill>
              </a:rPr>
              <a:t> الظاهرة للعيان</a:t>
            </a:r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0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>
          <a:xfrm>
            <a:off x="-46286" y="515576"/>
            <a:ext cx="11160000" cy="453756"/>
          </a:xfrm>
        </p:spPr>
        <p:txBody>
          <a:bodyPr/>
          <a:lstStyle/>
          <a:p>
            <a:r>
              <a:rPr lang="ar-SA" sz="3600" dirty="0">
                <a:solidFill>
                  <a:schemeClr val="tx1"/>
                </a:solidFill>
                <a:cs typeface="+mn-cs"/>
              </a:rPr>
              <a:t>درجة حرارة الانصهار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</a:rPr>
              <a:t>m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) </a:t>
            </a:r>
            <a:r>
              <a:rPr lang="ar-SA" sz="3600" dirty="0">
                <a:solidFill>
                  <a:schemeClr val="tx1"/>
                </a:solidFill>
                <a:cs typeface="+mn-cs"/>
              </a:rPr>
              <a:t>والغليان 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(</a:t>
            </a:r>
            <a:r>
              <a:rPr lang="en-US" sz="2800" dirty="0">
                <a:solidFill>
                  <a:schemeClr val="tx1"/>
                </a:solidFill>
                <a:cs typeface="+mn-cs"/>
              </a:rPr>
              <a:t>T</a:t>
            </a:r>
            <a:r>
              <a:rPr lang="en-US" sz="2800" baseline="-25000" dirty="0">
                <a:solidFill>
                  <a:schemeClr val="tx1"/>
                </a:solidFill>
                <a:cs typeface="+mn-cs"/>
              </a:rPr>
              <a:t>b</a:t>
            </a:r>
            <a:r>
              <a:rPr lang="ar-SA" sz="2800" dirty="0">
                <a:solidFill>
                  <a:schemeClr val="tx1"/>
                </a:solidFill>
                <a:cs typeface="+mn-cs"/>
              </a:rPr>
              <a:t>)</a:t>
            </a:r>
            <a:br>
              <a:rPr lang="en-US" sz="3600" dirty="0">
                <a:solidFill>
                  <a:schemeClr val="tx1"/>
                </a:solidFill>
                <a:cs typeface="+mn-cs"/>
              </a:rPr>
            </a:br>
            <a:endParaRPr lang="he-IL" sz="3600" dirty="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-4388" y="903982"/>
            <a:ext cx="11630025" cy="4906500"/>
            <a:chOff x="-4388" y="903982"/>
            <a:chExt cx="11630025" cy="49065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88" y="1671638"/>
              <a:ext cx="11630025" cy="35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מחבר חץ ישר 3">
              <a:extLst>
                <a:ext uri="{FF2B5EF4-FFF2-40B4-BE49-F238E27FC236}">
                  <a16:creationId xmlns:a16="http://schemas.microsoft.com/office/drawing/2014/main" id="{9C3D5026-619B-4004-9471-4F2060400A2D}"/>
                </a:ext>
              </a:extLst>
            </p:cNvPr>
            <p:cNvCxnSpPr/>
            <p:nvPr/>
          </p:nvCxnSpPr>
          <p:spPr>
            <a:xfrm>
              <a:off x="2719992" y="3715011"/>
              <a:ext cx="923661" cy="0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מחבר חץ ישר 4">
              <a:extLst>
                <a:ext uri="{FF2B5EF4-FFF2-40B4-BE49-F238E27FC236}">
                  <a16:creationId xmlns:a16="http://schemas.microsoft.com/office/drawing/2014/main" id="{9C3D5026-619B-4004-9471-4F2060400A2D}"/>
                </a:ext>
              </a:extLst>
            </p:cNvPr>
            <p:cNvCxnSpPr/>
            <p:nvPr/>
          </p:nvCxnSpPr>
          <p:spPr>
            <a:xfrm>
              <a:off x="7605588" y="3919274"/>
              <a:ext cx="960449" cy="0"/>
            </a:xfrm>
            <a:prstGeom prst="straightConnector1">
              <a:avLst/>
            </a:prstGeom>
            <a:ln w="76200">
              <a:solidFill>
                <a:srgbClr val="192A7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790014" y="903982"/>
              <a:ext cx="3306632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/>
                <a:t>تفكيك</a:t>
              </a:r>
              <a:r>
                <a:rPr lang="ar-JO" sz="2000" b="1" dirty="0">
                  <a:solidFill>
                    <a:srgbClr val="FF0000"/>
                  </a:solidFill>
                </a:rPr>
                <a:t> </a:t>
              </a:r>
              <a:r>
                <a:rPr lang="ar-JO" sz="2000" b="1" u="sng" dirty="0">
                  <a:solidFill>
                    <a:srgbClr val="FF0000"/>
                  </a:solidFill>
                </a:rPr>
                <a:t>قسم</a:t>
              </a:r>
              <a:r>
                <a:rPr lang="ar-JO" sz="2000" b="1" dirty="0">
                  <a:solidFill>
                    <a:srgbClr val="FF0000"/>
                  </a:solidFill>
                </a:rPr>
                <a:t> </a:t>
              </a:r>
              <a:r>
                <a:rPr lang="ar-JO" sz="2000" dirty="0"/>
                <a:t>من </a:t>
              </a:r>
              <a:r>
                <a:rPr lang="ar-SA" sz="2000" dirty="0"/>
                <a:t>قوى التّجاذُب</a:t>
              </a:r>
              <a:r>
                <a:rPr lang="ar-JO" sz="2000" dirty="0"/>
                <a:t> الموجودة </a:t>
              </a:r>
              <a:r>
                <a:rPr lang="ar-JO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بين </a:t>
              </a:r>
              <a:r>
                <a:rPr lang="ar-JO" sz="2000" dirty="0"/>
                <a:t>جزيئات المادّة</a:t>
              </a:r>
              <a:r>
                <a:rPr lang="ar-SA" sz="2000" dirty="0"/>
                <a:t> في الحالة</a:t>
              </a:r>
              <a:r>
                <a:rPr lang="ar-JO" sz="2000" dirty="0"/>
                <a:t> الصلبة، فتكتسب </a:t>
              </a:r>
              <a:r>
                <a:rPr lang="ar-SA" sz="2000" dirty="0"/>
                <a:t>الجزيئات </a:t>
              </a:r>
              <a:r>
                <a:rPr lang="ar-JO" sz="2000" dirty="0"/>
                <a:t>القدرة على الحركة، وتفقد ترتيبها </a:t>
              </a:r>
              <a:r>
                <a:rPr lang="ar-JO" sz="2000" dirty="0" err="1"/>
                <a:t>وت</a:t>
              </a:r>
              <a:r>
                <a:rPr lang="ar-SA" sz="2000" dirty="0"/>
                <a:t>ُ</a:t>
              </a:r>
              <a:r>
                <a:rPr lang="ar-JO" sz="2000" dirty="0"/>
                <a:t>صبح</a:t>
              </a:r>
              <a:r>
                <a:rPr lang="ar-SA" sz="2000" dirty="0"/>
                <a:t> في حالة</a:t>
              </a:r>
              <a:r>
                <a:rPr lang="ar-JO" sz="2000" dirty="0"/>
                <a:t> سائلة</a:t>
              </a:r>
              <a:endParaRPr lang="he-IL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1974" y="965279"/>
              <a:ext cx="3133470" cy="240065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000" dirty="0"/>
                <a:t>تفكيك</a:t>
              </a:r>
              <a:r>
                <a:rPr lang="ar-JO" sz="2000" dirty="0"/>
                <a:t> </a:t>
              </a:r>
              <a:r>
                <a:rPr lang="ar-SA" sz="2000" u="sng" dirty="0">
                  <a:solidFill>
                    <a:srgbClr val="FF0000"/>
                  </a:solidFill>
                </a:rPr>
                <a:t>مُعظم</a:t>
              </a:r>
              <a:r>
                <a:rPr lang="ar-SA" sz="2000" dirty="0"/>
                <a:t> قوى </a:t>
              </a:r>
              <a:r>
                <a:rPr lang="ar-JO" sz="2000" dirty="0"/>
                <a:t>الت</a:t>
              </a:r>
              <a:r>
                <a:rPr lang="ar-SA" sz="2000" dirty="0"/>
                <a:t>ّ</a:t>
              </a:r>
              <a:r>
                <a:rPr lang="ar-JO" sz="2000" dirty="0"/>
                <a:t>جاذ</a:t>
              </a:r>
              <a:r>
                <a:rPr lang="ar-SA" sz="2000" dirty="0"/>
                <a:t>ُب</a:t>
              </a:r>
              <a:r>
                <a:rPr lang="ar-JO" sz="2000" dirty="0"/>
                <a:t> الموجودة </a:t>
              </a:r>
              <a:r>
                <a:rPr lang="ar-JO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بين</a:t>
              </a:r>
              <a:r>
                <a:rPr lang="ar-JO" sz="2000" dirty="0"/>
                <a:t> جزيئات المادّة</a:t>
              </a:r>
              <a:r>
                <a:rPr lang="ar-SA" sz="2000" dirty="0"/>
                <a:t> في الحالة</a:t>
              </a:r>
              <a:r>
                <a:rPr lang="ar-JO" sz="2000" dirty="0"/>
                <a:t> السائلة، فتكتسب</a:t>
              </a:r>
              <a:r>
                <a:rPr lang="ar-SA" sz="2000" dirty="0"/>
                <a:t> الجزيئات</a:t>
              </a:r>
              <a:r>
                <a:rPr lang="ar-JO" sz="2000" dirty="0"/>
                <a:t> قدرة أكبر على الحركة</a:t>
              </a:r>
              <a:r>
                <a:rPr lang="ar-SA" sz="2000" dirty="0"/>
                <a:t>، </a:t>
              </a:r>
              <a:r>
                <a:rPr lang="ar-JO" sz="2000" dirty="0"/>
                <a:t>ممّا يجعلها تبتعد أكثر عن بعضها، </a:t>
              </a:r>
              <a:r>
                <a:rPr lang="ar-JO" sz="2000" dirty="0" err="1"/>
                <a:t>وت</a:t>
              </a:r>
              <a:r>
                <a:rPr lang="ar-SA" sz="2000" dirty="0"/>
                <a:t>ُ</a:t>
              </a:r>
              <a:r>
                <a:rPr lang="ar-JO" sz="2000" dirty="0"/>
                <a:t>صبح </a:t>
              </a:r>
              <a:r>
                <a:rPr lang="ar-SA" sz="2000" dirty="0"/>
                <a:t>في حالة </a:t>
              </a:r>
              <a:r>
                <a:rPr lang="ar-JO" sz="2000" dirty="0"/>
                <a:t>غازيّة </a:t>
              </a:r>
              <a:endParaRPr lang="he-IL" sz="2000" dirty="0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7757678" y="3308086"/>
              <a:ext cx="5020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he-I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2225" y="3903748"/>
              <a:ext cx="1133247" cy="8925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b="1" dirty="0">
                  <a:solidFill>
                    <a:srgbClr val="FF0000"/>
                  </a:solidFill>
                </a:rPr>
                <a:t>انصهار</a:t>
              </a:r>
            </a:p>
            <a:p>
              <a:r>
                <a:rPr lang="ar-SA" sz="2400" dirty="0"/>
                <a:t>(تسخين)</a:t>
              </a:r>
              <a:endParaRPr lang="he-IL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49599" y="3944290"/>
              <a:ext cx="1133247" cy="8925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</a:rPr>
                <a:t>غليان</a:t>
              </a:r>
              <a:endParaRPr lang="ar-SA" sz="2400" b="1" dirty="0">
                <a:solidFill>
                  <a:srgbClr val="FF0000"/>
                </a:solidFill>
              </a:endParaRPr>
            </a:p>
            <a:p>
              <a:r>
                <a:rPr lang="ar-SA" sz="2400" dirty="0"/>
                <a:t>(تسخين)</a:t>
              </a:r>
              <a:endParaRPr lang="he-IL" sz="2400" dirty="0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2897724" y="3253346"/>
              <a:ext cx="5613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he-I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מלבן 1"/>
            <p:cNvSpPr/>
            <p:nvPr/>
          </p:nvSpPr>
          <p:spPr>
            <a:xfrm>
              <a:off x="9434379" y="4796300"/>
              <a:ext cx="10454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غاز</a:t>
              </a:r>
              <a:endParaRPr lang="he-IL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4434436" y="4887152"/>
              <a:ext cx="12298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سائل</a:t>
              </a:r>
              <a:endParaRPr lang="he-IL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מלבן 18"/>
            <p:cNvSpPr/>
            <p:nvPr/>
          </p:nvSpPr>
          <p:spPr>
            <a:xfrm>
              <a:off x="56751" y="4880795"/>
              <a:ext cx="1407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54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صلب</a:t>
              </a:r>
              <a:endParaRPr lang="he-IL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71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734206" y="182763"/>
            <a:ext cx="9033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أنواع قوى التجاذُب بين جزيئات المُركَّب الجُزيئيّ</a:t>
            </a:r>
            <a:endParaRPr lang="he-I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0" y="865904"/>
            <a:ext cx="932497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מלבן 6"/>
          <p:cNvSpPr/>
          <p:nvPr/>
        </p:nvSpPr>
        <p:spPr>
          <a:xfrm>
            <a:off x="4857237" y="1826046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he-IL" sz="5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839588" y="1820072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he-IL" sz="5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מחבר ישר 9"/>
          <p:cNvCxnSpPr/>
          <p:nvPr/>
        </p:nvCxnSpPr>
        <p:spPr>
          <a:xfrm>
            <a:off x="6198198" y="4395283"/>
            <a:ext cx="1166648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קבוצה 1"/>
          <p:cNvGrpSpPr/>
          <p:nvPr/>
        </p:nvGrpSpPr>
        <p:grpSpPr>
          <a:xfrm>
            <a:off x="346842" y="810264"/>
            <a:ext cx="4020206" cy="4516015"/>
            <a:chOff x="544455" y="790402"/>
            <a:chExt cx="4534187" cy="3056385"/>
          </a:xfrm>
        </p:grpSpPr>
        <p:sp>
          <p:nvSpPr>
            <p:cNvPr id="5" name="אליפסה 4"/>
            <p:cNvSpPr/>
            <p:nvPr/>
          </p:nvSpPr>
          <p:spPr>
            <a:xfrm>
              <a:off x="544455" y="1481109"/>
              <a:ext cx="4534187" cy="236567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5"/>
            <p:cNvSpPr/>
            <p:nvPr/>
          </p:nvSpPr>
          <p:spPr>
            <a:xfrm>
              <a:off x="908101" y="790402"/>
              <a:ext cx="4014003" cy="5624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4800" dirty="0">
                  <a:ln w="0"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مِحوَر درس اليوم</a:t>
              </a:r>
              <a:endParaRPr lang="he-IL" sz="48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9818" y="158739"/>
            <a:ext cx="11160000" cy="720000"/>
          </a:xfrm>
        </p:spPr>
        <p:txBody>
          <a:bodyPr/>
          <a:lstStyle/>
          <a:p>
            <a:r>
              <a:rPr lang="ar-SA" dirty="0"/>
              <a:t>قوى فاندرفالس هي</a:t>
            </a:r>
            <a:r>
              <a:rPr lang="ar-JO" dirty="0"/>
              <a:t> </a:t>
            </a:r>
            <a:r>
              <a:rPr lang="ar-JO" dirty="0">
                <a:solidFill>
                  <a:srgbClr val="FF0000"/>
                </a:solidFill>
              </a:rPr>
              <a:t>قوى تجاذب كهربا</a:t>
            </a:r>
            <a:r>
              <a:rPr lang="ar-SA" dirty="0">
                <a:solidFill>
                  <a:srgbClr val="FF0000"/>
                </a:solidFill>
              </a:rPr>
              <a:t>ئيّ</a:t>
            </a:r>
            <a:r>
              <a:rPr lang="ar-JO" dirty="0"/>
              <a:t> </a:t>
            </a:r>
            <a:r>
              <a:rPr lang="ar-JO" u="sng" dirty="0"/>
              <a:t>بين</a:t>
            </a:r>
            <a:r>
              <a:rPr lang="ar-JO" dirty="0"/>
              <a:t> الجزيئات</a:t>
            </a:r>
            <a:endParaRPr lang="ar-SA" dirty="0"/>
          </a:p>
        </p:txBody>
      </p:sp>
      <p:pic>
        <p:nvPicPr>
          <p:cNvPr id="20" name="Picture 3" descr="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94" y="878739"/>
            <a:ext cx="7236372" cy="474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520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99243" y="394303"/>
            <a:ext cx="11160000" cy="720000"/>
          </a:xfrm>
        </p:spPr>
        <p:txBody>
          <a:bodyPr/>
          <a:lstStyle/>
          <a:p>
            <a:r>
              <a:rPr lang="ar-SA" sz="3600" dirty="0">
                <a:solidFill>
                  <a:schemeClr val="tx1"/>
                </a:solidFill>
                <a:cs typeface="+mn-cs"/>
              </a:rPr>
              <a:t>تأثير مُتبادل من نوع فاندرفالس أو قوى فاندرفالس</a:t>
            </a:r>
            <a:br>
              <a:rPr lang="ar-SA" sz="3600" dirty="0">
                <a:solidFill>
                  <a:schemeClr val="tx1"/>
                </a:solidFill>
                <a:cs typeface="+mn-cs"/>
              </a:rPr>
            </a:br>
            <a:endParaRPr lang="he-IL" sz="36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943495"/>
            <a:ext cx="11424813" cy="4680000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>
                <a:cs typeface="+mn-cs"/>
              </a:rPr>
              <a:t>بداخل كلّ جزيء، تنتج ثنائيّ أقطاب لحظيّة </a:t>
            </a:r>
            <a:r>
              <a:rPr lang="ar-SA" sz="2800" dirty="0">
                <a:solidFill>
                  <a:srgbClr val="FF0000"/>
                </a:solidFill>
                <a:cs typeface="+mn-cs"/>
              </a:rPr>
              <a:t>بشكل دائم وبمكان غير ثابت </a:t>
            </a:r>
            <a:r>
              <a:rPr lang="ar-SA" sz="2800" dirty="0">
                <a:cs typeface="+mn-cs"/>
              </a:rPr>
              <a:t>بسبب</a:t>
            </a:r>
            <a:r>
              <a:rPr lang="ar-JO" sz="2800" dirty="0">
                <a:cs typeface="+mn-cs"/>
              </a:rPr>
              <a:t> حركة الإلكترونات العشوائيّة والد</a:t>
            </a:r>
            <a:r>
              <a:rPr lang="ar-SA" sz="2800" dirty="0">
                <a:cs typeface="+mn-cs"/>
              </a:rPr>
              <a:t>ّ</a:t>
            </a:r>
            <a:r>
              <a:rPr lang="ar-JO" sz="2800" dirty="0">
                <a:cs typeface="+mn-cs"/>
              </a:rPr>
              <a:t>ائمة</a:t>
            </a:r>
            <a:endParaRPr lang="ar-SA" sz="2800" dirty="0">
              <a:cs typeface="+mn-cs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800" dirty="0">
                <a:cs typeface="+mn-cs"/>
              </a:rPr>
              <a:t> تؤدّي </a:t>
            </a:r>
            <a:r>
              <a:rPr lang="ar-SA" sz="2800" dirty="0">
                <a:cs typeface="+mn-cs"/>
              </a:rPr>
              <a:t>حركة الإلكترونات الدّائمة </a:t>
            </a:r>
            <a:r>
              <a:rPr lang="ar-JO" sz="2800" dirty="0">
                <a:cs typeface="+mn-cs"/>
              </a:rPr>
              <a:t>إلى </a:t>
            </a:r>
            <a:r>
              <a:rPr lang="ar-JO" sz="2800" dirty="0">
                <a:solidFill>
                  <a:srgbClr val="FF0000"/>
                </a:solidFill>
                <a:cs typeface="+mn-cs"/>
              </a:rPr>
              <a:t>فقدان التماثل الإلكترونيّ</a:t>
            </a:r>
            <a:r>
              <a:rPr lang="ar-JO" sz="2800" dirty="0">
                <a:cs typeface="+mn-cs"/>
              </a:rPr>
              <a:t>، فيصبح للحظة طرفًا موجبًا جزئيًّا </a:t>
            </a:r>
            <a:r>
              <a:rPr lang="ar-SA" sz="2800" dirty="0">
                <a:cs typeface="+mn-cs"/>
              </a:rPr>
              <a:t>(+</a:t>
            </a:r>
            <a:r>
              <a:rPr lang="el-GR" sz="2800" dirty="0">
                <a:cs typeface="+mn-cs"/>
              </a:rPr>
              <a:t>δ</a:t>
            </a:r>
            <a:r>
              <a:rPr lang="he-IL" sz="2800" dirty="0">
                <a:cs typeface="+mn-cs"/>
              </a:rPr>
              <a:t>) </a:t>
            </a:r>
            <a:r>
              <a:rPr lang="ar-JO" sz="2800" dirty="0">
                <a:cs typeface="+mn-cs"/>
              </a:rPr>
              <a:t>وطرفًا سالبًا جزئيًّا </a:t>
            </a:r>
            <a:r>
              <a:rPr lang="ar-SA" sz="2800" dirty="0">
                <a:cs typeface="+mn-cs"/>
              </a:rPr>
              <a:t>(-</a:t>
            </a:r>
            <a:r>
              <a:rPr lang="el-GR" sz="2800" dirty="0">
                <a:cs typeface="+mn-cs"/>
              </a:rPr>
              <a:t>δ</a:t>
            </a:r>
            <a:r>
              <a:rPr lang="he-IL" sz="2800" dirty="0">
                <a:cs typeface="+mn-cs"/>
              </a:rPr>
              <a:t>)</a:t>
            </a:r>
            <a:r>
              <a:rPr lang="ar-SA" sz="2800" dirty="0">
                <a:cs typeface="+mn-cs"/>
              </a:rPr>
              <a:t>، فتنتُج قُوى تجاذُب كهربائيّة بين الأقطاب الثنائيّة اللّحظيّة.</a:t>
            </a:r>
          </a:p>
          <a:p>
            <a:endParaRPr lang="he-IL" sz="2800" dirty="0">
              <a:cs typeface="+mn-cs"/>
            </a:endParaRPr>
          </a:p>
          <a:p>
            <a:pPr marL="0" indent="0">
              <a:buClr>
                <a:srgbClr val="00B0F0"/>
              </a:buClr>
              <a:buNone/>
            </a:pPr>
            <a:endParaRPr lang="he-IL" sz="2800" dirty="0"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5" y="3626069"/>
            <a:ext cx="4476268" cy="223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75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120" y="544180"/>
            <a:ext cx="11160000" cy="720000"/>
          </a:xfrm>
        </p:spPr>
        <p:txBody>
          <a:bodyPr/>
          <a:lstStyle/>
          <a:p>
            <a:r>
              <a:rPr lang="ar-SA" sz="4000" dirty="0">
                <a:solidFill>
                  <a:schemeClr val="tx1"/>
                </a:solidFill>
                <a:cs typeface="+mn-cs"/>
              </a:rPr>
              <a:t>تأثير مُتبادل من نوع فاندرفالس أو قوى فاندرفالس</a:t>
            </a:r>
            <a:br>
              <a:rPr lang="ar-SA" sz="4000" dirty="0">
                <a:solidFill>
                  <a:schemeClr val="tx1"/>
                </a:solidFill>
                <a:cs typeface="+mn-cs"/>
              </a:rPr>
            </a:br>
            <a:endParaRPr lang="he-IL" sz="4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" y="828338"/>
            <a:ext cx="11918744" cy="4680000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800" dirty="0">
                <a:cs typeface="+mn-cs"/>
              </a:rPr>
              <a:t>بما أنّ الإلكترونات موجودة بكلّ ذرّة، </a:t>
            </a:r>
            <a:r>
              <a:rPr lang="ar-SA" sz="2800" dirty="0">
                <a:cs typeface="+mn-cs"/>
              </a:rPr>
              <a:t>وكلّ جزيء مبني مِن ذرّات، </a:t>
            </a:r>
            <a:r>
              <a:rPr lang="ar-JO" sz="2800" dirty="0">
                <a:cs typeface="+mn-cs"/>
              </a:rPr>
              <a:t>و</a:t>
            </a:r>
            <a:r>
              <a:rPr lang="ar-SA" sz="2800" dirty="0">
                <a:cs typeface="+mn-cs"/>
              </a:rPr>
              <a:t>الإلكترونات </a:t>
            </a:r>
            <a:r>
              <a:rPr lang="ar-JO" sz="2800" dirty="0">
                <a:cs typeface="+mn-cs"/>
              </a:rPr>
              <a:t>هي المسؤولة عن قوى فاندرفالس الناتجة عن تجاذُب كهربائيّ لحظيّ، فيُمكن ال</a:t>
            </a:r>
            <a:r>
              <a:rPr lang="ar-SA" sz="2800" dirty="0">
                <a:cs typeface="+mn-cs"/>
              </a:rPr>
              <a:t>إ</a:t>
            </a:r>
            <a:r>
              <a:rPr lang="ar-JO" sz="2800" dirty="0">
                <a:cs typeface="+mn-cs"/>
              </a:rPr>
              <a:t>دّعاء، أنّ</a:t>
            </a:r>
            <a:r>
              <a:rPr lang="ar-SA" sz="2800" dirty="0">
                <a:cs typeface="+mn-cs"/>
              </a:rPr>
              <a:t>: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ar-JO" sz="2800" dirty="0">
                <a:cs typeface="+mn-cs"/>
              </a:rPr>
              <a:t> </a:t>
            </a:r>
            <a:endParaRPr lang="ar-SA" sz="2800" dirty="0">
              <a:cs typeface="+mn-cs"/>
            </a:endParaRPr>
          </a:p>
          <a:p>
            <a:pPr marL="0" indent="0">
              <a:buClr>
                <a:srgbClr val="00B0F0"/>
              </a:buClr>
              <a:buNone/>
            </a:pPr>
            <a:endParaRPr lang="ar-SA" sz="2800" b="1" dirty="0">
              <a:cs typeface="+mn-cs"/>
            </a:endParaRPr>
          </a:p>
          <a:p>
            <a:pPr marL="0" indent="0">
              <a:buClr>
                <a:srgbClr val="00B0F0"/>
              </a:buClr>
              <a:buNone/>
            </a:pPr>
            <a:endParaRPr lang="he-IL" sz="2800" dirty="0">
              <a:cs typeface="+mn-cs"/>
            </a:endParaRPr>
          </a:p>
          <a:p>
            <a:pPr marL="0" indent="0">
              <a:buClr>
                <a:srgbClr val="00B0F0"/>
              </a:buClr>
              <a:buNone/>
            </a:pPr>
            <a:endParaRPr lang="he-IL" sz="2800" dirty="0">
              <a:cs typeface="+mn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090065" y="4841537"/>
            <a:ext cx="6006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http://chimianet.zefat.ac.il/download/vdw.swf</a:t>
            </a:r>
            <a:endParaRPr lang="he-IL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5" y="3928059"/>
            <a:ext cx="1409864" cy="14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ו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2" y="1729685"/>
            <a:ext cx="2317518" cy="140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372" y="5337922"/>
            <a:ext cx="75832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محاكاة لتجسيد قوى فاندرفالس- امسَح الشيفرة لتتمكّن من المعاينة لاحقًا</a:t>
            </a:r>
            <a:endParaRPr lang="he-IL" sz="2400" dirty="0"/>
          </a:p>
        </p:txBody>
      </p:sp>
      <p:sp>
        <p:nvSpPr>
          <p:cNvPr id="7" name="מלבן 6"/>
          <p:cNvSpPr/>
          <p:nvPr/>
        </p:nvSpPr>
        <p:spPr>
          <a:xfrm>
            <a:off x="2806252" y="2378817"/>
            <a:ext cx="8869736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buClr>
                <a:srgbClr val="00B0F0"/>
              </a:buClr>
            </a:pPr>
            <a:r>
              <a:rPr lang="ar-JO" sz="3600" b="1" dirty="0">
                <a:solidFill>
                  <a:schemeClr val="bg1"/>
                </a:solidFill>
              </a:rPr>
              <a:t>قوى فاندرفالس موجودة بين جزيئات جميع الموادّ الجُزيئيّة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0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414959" y="279086"/>
            <a:ext cx="11160000" cy="720000"/>
          </a:xfrm>
        </p:spPr>
        <p:txBody>
          <a:bodyPr/>
          <a:lstStyle/>
          <a:p>
            <a:r>
              <a:rPr lang="ar-SA" sz="4000" dirty="0">
                <a:solidFill>
                  <a:schemeClr val="tx1"/>
                </a:solidFill>
                <a:cs typeface="+mn-cs"/>
              </a:rPr>
              <a:t>ثلاثة عوامل تؤثِّر في قوى فاندرفالس (حسب الأهميّة)</a:t>
            </a:r>
            <a:endParaRPr lang="he-IL" sz="4000" dirty="0">
              <a:solidFill>
                <a:schemeClr val="tx1"/>
              </a:solidFill>
              <a:cs typeface="+mn-cs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2979829432"/>
              </p:ext>
            </p:extLst>
          </p:nvPr>
        </p:nvGraphicFramePr>
        <p:xfrm>
          <a:off x="252246" y="1087821"/>
          <a:ext cx="11051630" cy="4650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48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730308" y="433818"/>
            <a:ext cx="11160000" cy="720000"/>
          </a:xfrm>
        </p:spPr>
        <p:txBody>
          <a:bodyPr/>
          <a:lstStyle/>
          <a:p>
            <a:r>
              <a:rPr lang="ar-JO" sz="3600" dirty="0">
                <a:solidFill>
                  <a:schemeClr val="tx1"/>
                </a:solidFill>
                <a:cs typeface="+mn-cs"/>
              </a:rPr>
              <a:t>العوامل </a:t>
            </a:r>
            <a:r>
              <a:rPr lang="ar-JO" sz="4000" dirty="0">
                <a:solidFill>
                  <a:schemeClr val="tx1"/>
                </a:solidFill>
                <a:cs typeface="+mn-cs"/>
              </a:rPr>
              <a:t>الّتي</a:t>
            </a:r>
            <a:r>
              <a:rPr lang="ar-JO" sz="3600" dirty="0">
                <a:solidFill>
                  <a:schemeClr val="tx1"/>
                </a:solidFill>
                <a:cs typeface="+mn-cs"/>
              </a:rPr>
              <a:t> تُؤثِّر في شدّة قوى فاندرفالس </a:t>
            </a:r>
            <a:r>
              <a:rPr lang="ar-JO" sz="3200" dirty="0">
                <a:solidFill>
                  <a:schemeClr val="tx1"/>
                </a:solidFill>
                <a:cs typeface="+mn-cs"/>
              </a:rPr>
              <a:t>(حسب الأهمّيّة)</a:t>
            </a:r>
            <a:br>
              <a:rPr lang="en-US" sz="3200" dirty="0">
                <a:solidFill>
                  <a:schemeClr val="tx1"/>
                </a:solidFill>
                <a:cs typeface="+mn-cs"/>
              </a:rPr>
            </a:br>
            <a:endParaRPr lang="he-IL" sz="36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04953" y="744133"/>
            <a:ext cx="110516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(1) </a:t>
            </a:r>
            <a:r>
              <a:rPr lang="ar-JO" sz="2800" b="1" dirty="0">
                <a:solidFill>
                  <a:srgbClr val="FF0000"/>
                </a:solidFill>
              </a:rPr>
              <a:t>كبر الس</a:t>
            </a:r>
            <a:r>
              <a:rPr lang="ar-SA" sz="2800" b="1" dirty="0">
                <a:solidFill>
                  <a:srgbClr val="FF0000"/>
                </a:solidFill>
              </a:rPr>
              <a:t>ّ</a:t>
            </a:r>
            <a:r>
              <a:rPr lang="ar-JO" sz="2800" b="1" dirty="0" err="1">
                <a:solidFill>
                  <a:srgbClr val="FF0000"/>
                </a:solidFill>
              </a:rPr>
              <a:t>حابة</a:t>
            </a:r>
            <a:r>
              <a:rPr lang="ar-JO" sz="2800" b="1" dirty="0">
                <a:solidFill>
                  <a:srgbClr val="FF0000"/>
                </a:solidFill>
              </a:rPr>
              <a:t> الإلكترونيّة</a:t>
            </a:r>
            <a:r>
              <a:rPr lang="ar-SA" sz="2800" b="1" dirty="0">
                <a:solidFill>
                  <a:srgbClr val="FF0000"/>
                </a:solidFill>
              </a:rPr>
              <a:t> (مجموع عدد الإلكترونات في الجزيء)</a:t>
            </a:r>
            <a:endParaRPr lang="ar-SA" sz="2800" dirty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800" dirty="0">
                <a:solidFill>
                  <a:srgbClr val="FF0000"/>
                </a:solidFill>
              </a:rPr>
              <a:t> </a:t>
            </a:r>
            <a:r>
              <a:rPr lang="ar-JO" sz="2800" dirty="0"/>
              <a:t>كلّما كان مجموع عدد الإلكترونات في الجزيء أكبر، زاد احتمال التقاطُبات الل</a:t>
            </a:r>
            <a:r>
              <a:rPr lang="ar-SA" sz="2800" dirty="0"/>
              <a:t>ّ</a:t>
            </a:r>
            <a:r>
              <a:rPr lang="ar-JO" sz="2800" dirty="0"/>
              <a:t>حظيّة، وزادت قوّة هذه التقاطُبات</a:t>
            </a:r>
            <a:r>
              <a:rPr lang="ar-SA" sz="2800" dirty="0"/>
              <a:t>.</a:t>
            </a:r>
          </a:p>
          <a:p>
            <a:pPr marL="457200" lvl="0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800" dirty="0"/>
              <a:t> فيزداد مقدار قوى فاندرفالس، فترتفع درجة حرارة الانصهار والغليان للمادّة</a:t>
            </a:r>
            <a:r>
              <a:rPr lang="en-US" sz="2800" dirty="0"/>
              <a:t>.</a:t>
            </a:r>
          </a:p>
          <a:p>
            <a:pPr lvl="0">
              <a:lnSpc>
                <a:spcPct val="150000"/>
              </a:lnSpc>
            </a:pPr>
            <a:r>
              <a:rPr lang="ar-JO" sz="2800" b="1" dirty="0">
                <a:solidFill>
                  <a:srgbClr val="FF0000"/>
                </a:solidFill>
              </a:rPr>
              <a:t>مثال</a:t>
            </a:r>
            <a:r>
              <a:rPr lang="ar-SA" sz="2800" b="1" dirty="0">
                <a:solidFill>
                  <a:srgbClr val="FF0000"/>
                </a:solidFill>
              </a:rPr>
              <a:t>:</a:t>
            </a:r>
            <a:endParaRPr lang="ar-SA" sz="2800" dirty="0"/>
          </a:p>
          <a:p>
            <a:pPr lvl="0">
              <a:lnSpc>
                <a:spcPct val="150000"/>
              </a:lnSpc>
            </a:pPr>
            <a:endParaRPr lang="en-US" sz="2800" dirty="0"/>
          </a:p>
          <a:p>
            <a:pPr lvl="0">
              <a:lnSpc>
                <a:spcPct val="150000"/>
              </a:lnSpc>
            </a:pPr>
            <a:endParaRPr lang="en-US" sz="2800" dirty="0"/>
          </a:p>
          <a:p>
            <a:pPr lvl="0">
              <a:lnSpc>
                <a:spcPct val="150000"/>
              </a:lnSpc>
            </a:pPr>
            <a:endParaRPr lang="en-US" sz="2800" dirty="0"/>
          </a:p>
          <a:p>
            <a:pPr lvl="0">
              <a:lnSpc>
                <a:spcPct val="150000"/>
              </a:lnSpc>
            </a:pPr>
            <a:endParaRPr lang="en-US" sz="2800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4777"/>
              </p:ext>
            </p:extLst>
          </p:nvPr>
        </p:nvGraphicFramePr>
        <p:xfrm>
          <a:off x="236485" y="4266217"/>
          <a:ext cx="6558456" cy="1432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1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2800" baseline="-25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2800" baseline="-25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المادّة</a:t>
                      </a:r>
                      <a:endParaRPr lang="he-IL" sz="2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35x2=70e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53x2=106e</a:t>
                      </a:r>
                      <a:endParaRPr lang="he-IL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effectLst/>
                          <a:cs typeface="+mn-cs"/>
                        </a:rPr>
                        <a:t>كبر السحابة الإلكترونيّة</a:t>
                      </a:r>
                      <a:endParaRPr lang="he-IL" sz="2400" dirty="0"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</a:t>
                      </a:r>
                      <a:endParaRPr lang="he-IL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he-IL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T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(</a:t>
                      </a:r>
                      <a:r>
                        <a:rPr lang="en-US" sz="2400" b="0" baseline="300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C)</a:t>
                      </a:r>
                      <a:endParaRPr lang="ar-SA" sz="24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3" y="2006488"/>
            <a:ext cx="1514502" cy="103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קבוצה 2"/>
          <p:cNvGrpSpPr/>
          <p:nvPr/>
        </p:nvGrpSpPr>
        <p:grpSpPr>
          <a:xfrm>
            <a:off x="7565868" y="3698788"/>
            <a:ext cx="1830381" cy="795210"/>
            <a:chOff x="7565868" y="3698788"/>
            <a:chExt cx="1830381" cy="795210"/>
          </a:xfrm>
        </p:grpSpPr>
        <p:pic>
          <p:nvPicPr>
            <p:cNvPr id="8194" name="Picture 2" descr="Bromine on Twitter: &quot;The atomic number is the number of protons in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5868" y="3698788"/>
              <a:ext cx="787089" cy="787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Atomic Facts - Iodine Element Projec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44" r="11283"/>
            <a:stretch/>
          </p:blipFill>
          <p:spPr bwMode="auto">
            <a:xfrm>
              <a:off x="8607973" y="3698788"/>
              <a:ext cx="788276" cy="795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386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3CF291-0FCC-46D5-BCD2-51B48AA8A60C}"/>
              </a:ext>
            </a:extLst>
          </p:cNvPr>
          <p:cNvSpPr/>
          <p:nvPr/>
        </p:nvSpPr>
        <p:spPr>
          <a:xfrm>
            <a:off x="0" y="5421853"/>
            <a:ext cx="6296628" cy="116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61650" y="1237806"/>
            <a:ext cx="7693572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لائِم درجات حرارة الغليان </a:t>
            </a:r>
            <a:r>
              <a:rPr lang="en-US" sz="2800" dirty="0"/>
              <a:t>T</a:t>
            </a:r>
            <a:r>
              <a:rPr lang="en-US" sz="2800" baseline="-25000" dirty="0"/>
              <a:t>b</a:t>
            </a:r>
            <a:r>
              <a:rPr lang="en-US" sz="2800" dirty="0"/>
              <a:t>= -89</a:t>
            </a:r>
            <a:r>
              <a:rPr lang="en-US" sz="2800" baseline="30000" dirty="0"/>
              <a:t>0</a:t>
            </a:r>
            <a:r>
              <a:rPr lang="en-US" sz="2800" dirty="0"/>
              <a:t>C, T</a:t>
            </a:r>
            <a:r>
              <a:rPr lang="en-US" sz="2800" baseline="-25000" dirty="0"/>
              <a:t>b</a:t>
            </a:r>
            <a:r>
              <a:rPr lang="en-US" sz="2800" dirty="0"/>
              <a:t>= -45</a:t>
            </a:r>
            <a:r>
              <a:rPr lang="en-US" sz="2800" baseline="30000" dirty="0"/>
              <a:t>0</a:t>
            </a:r>
            <a:r>
              <a:rPr lang="en-US" sz="2800" dirty="0"/>
              <a:t>C</a:t>
            </a:r>
            <a:r>
              <a:rPr lang="ar-SA" sz="2800" dirty="0"/>
              <a:t> 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للمادّتين التاليتَين.علِّل.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8276"/>
            <a:ext cx="4319751" cy="50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741980" y="5992223"/>
            <a:ext cx="4319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b.p</a:t>
            </a:r>
            <a:r>
              <a:rPr lang="en-US" sz="2800" dirty="0" err="1">
                <a:solidFill>
                  <a:srgbClr val="FF0000"/>
                </a:solidFill>
                <a:sym typeface="Wingdings 3"/>
              </a:rPr>
              <a:t>Boiling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 Point</a:t>
            </a:r>
            <a:r>
              <a:rPr lang="en-US" sz="2800" dirty="0">
                <a:solidFill>
                  <a:srgbClr val="FF0000"/>
                </a:solidFill>
              </a:rPr>
              <a:t> T</a:t>
            </a:r>
            <a:r>
              <a:rPr lang="en-US" sz="2800" baseline="-25000" dirty="0">
                <a:solidFill>
                  <a:srgbClr val="FF0000"/>
                </a:solidFill>
              </a:rPr>
              <a:t>b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6405" y="2510710"/>
            <a:ext cx="589939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بالنّسبة لتمثيل الجزيء:</a:t>
            </a:r>
          </a:p>
          <a:p>
            <a:pPr>
              <a:lnSpc>
                <a:spcPct val="130000"/>
              </a:lnSpc>
            </a:pPr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الخطّ المستقيم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يمثّل موقع </a:t>
            </a:r>
            <a:r>
              <a:rPr lang="ar-SA" sz="2400" dirty="0" err="1">
                <a:latin typeface="Arial" panose="020B0604020202020204" pitchFamily="34" charset="0"/>
                <a:cs typeface="Arial" panose="020B0604020202020204" pitchFamily="34" charset="0"/>
              </a:rPr>
              <a:t>االرابط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في سطح الصفحة. 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الخطّ المتقطّع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يمثّل موقع الرابط تحت سطح الصفحة. 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ar-SA" sz="2400" b="1" dirty="0">
                <a:latin typeface="Arial" panose="020B0604020202020204" pitchFamily="34" charset="0"/>
                <a:cs typeface="Arial" panose="020B0604020202020204" pitchFamily="34" charset="0"/>
              </a:rPr>
              <a:t>المثلّث المليء المطوّل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يمثّل موقع الرابط فوق سطح الصفحة. 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תרשים זרימה: מסיים 24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4461586" y="63064"/>
            <a:ext cx="2244013" cy="908042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Wingdings"/>
              </a:rPr>
              <a:t> </a:t>
            </a:r>
            <a:r>
              <a:rPr lang="ar-SA" sz="2800" b="1" dirty="0">
                <a:solidFill>
                  <a:schemeClr val="bg1"/>
                </a:solidFill>
                <a:latin typeface="Arial" panose="020B0604020202020204" pitchFamily="34" charset="0"/>
                <a:sym typeface="Wingdings"/>
              </a:rPr>
              <a:t>نفكّر خلال الاستراحة</a:t>
            </a:r>
            <a:endParaRPr lang="he-IL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8" descr="Person question icon work people illustration concept. | Premium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931" cy="5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7195" y="6078929"/>
            <a:ext cx="18445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درجة حرارة الغليان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9627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A07F10-E1E0-44FC-931C-1460D56302D4}"/>
              </a:ext>
            </a:extLst>
          </p:cNvPr>
          <p:cNvSpPr/>
          <p:nvPr/>
        </p:nvSpPr>
        <p:spPr>
          <a:xfrm>
            <a:off x="-23149" y="5769097"/>
            <a:ext cx="8337171" cy="84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8276"/>
            <a:ext cx="4319751" cy="50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34914" r="50317" b="9267"/>
          <a:stretch/>
        </p:blipFill>
        <p:spPr bwMode="auto">
          <a:xfrm>
            <a:off x="57151" y="592205"/>
            <a:ext cx="4209392" cy="507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788279" y="6050095"/>
            <a:ext cx="4319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b.p</a:t>
            </a:r>
            <a:r>
              <a:rPr lang="en-US" sz="2800" dirty="0" err="1">
                <a:solidFill>
                  <a:srgbClr val="FF0000"/>
                </a:solidFill>
                <a:sym typeface="Wingdings 3"/>
              </a:rPr>
              <a:t>Boiling</a:t>
            </a:r>
            <a:r>
              <a:rPr lang="en-US" sz="2800" dirty="0">
                <a:solidFill>
                  <a:srgbClr val="FF0000"/>
                </a:solidFill>
                <a:sym typeface="Wingdings 3"/>
              </a:rPr>
              <a:t> Point</a:t>
            </a:r>
            <a:r>
              <a:rPr lang="en-US" sz="2800" dirty="0">
                <a:solidFill>
                  <a:srgbClr val="FF0000"/>
                </a:solidFill>
              </a:rPr>
              <a:t> T</a:t>
            </a:r>
            <a:r>
              <a:rPr lang="en-US" sz="2800" baseline="-25000" dirty="0">
                <a:solidFill>
                  <a:srgbClr val="FF0000"/>
                </a:solidFill>
              </a:rPr>
              <a:t>b</a:t>
            </a:r>
            <a:endParaRPr lang="he-IL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0130" y="1040508"/>
            <a:ext cx="5663463" cy="20959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بالنّسبة لتمثيل الجزيء:</a:t>
            </a:r>
          </a:p>
          <a:p>
            <a:pPr>
              <a:lnSpc>
                <a:spcPct val="130000"/>
              </a:lnSpc>
            </a:pPr>
            <a:r>
              <a:rPr lang="ar-SA" sz="2100" b="1" dirty="0">
                <a:latin typeface="Arial" panose="020B0604020202020204" pitchFamily="34" charset="0"/>
                <a:cs typeface="Arial" panose="020B0604020202020204" pitchFamily="34" charset="0"/>
              </a:rPr>
              <a:t>الخطّ المستقيم </a:t>
            </a:r>
            <a:r>
              <a:rPr lang="ar-SA" sz="2100" dirty="0">
                <a:latin typeface="Arial" panose="020B0604020202020204" pitchFamily="34" charset="0"/>
                <a:cs typeface="Arial" panose="020B0604020202020204" pitchFamily="34" charset="0"/>
              </a:rPr>
              <a:t>يمثّل موقع </a:t>
            </a:r>
            <a:r>
              <a:rPr lang="ar-SA" sz="2100" dirty="0" err="1">
                <a:latin typeface="Arial" panose="020B0604020202020204" pitchFamily="34" charset="0"/>
                <a:cs typeface="Arial" panose="020B0604020202020204" pitchFamily="34" charset="0"/>
              </a:rPr>
              <a:t>االرابط</a:t>
            </a:r>
            <a:r>
              <a:rPr lang="ar-SA" sz="2100" dirty="0">
                <a:latin typeface="Arial" panose="020B0604020202020204" pitchFamily="34" charset="0"/>
                <a:cs typeface="Arial" panose="020B0604020202020204" pitchFamily="34" charset="0"/>
              </a:rPr>
              <a:t> في سطح الصفحة. </a:t>
            </a:r>
            <a:endParaRPr lang="he-IL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ar-SA" sz="2100" b="1" dirty="0">
                <a:latin typeface="Arial" panose="020B0604020202020204" pitchFamily="34" charset="0"/>
                <a:cs typeface="Arial" panose="020B0604020202020204" pitchFamily="34" charset="0"/>
              </a:rPr>
              <a:t>الخطّ المتقطّع </a:t>
            </a:r>
            <a:r>
              <a:rPr lang="ar-SA" sz="2100" dirty="0">
                <a:latin typeface="Arial" panose="020B0604020202020204" pitchFamily="34" charset="0"/>
                <a:cs typeface="Arial" panose="020B0604020202020204" pitchFamily="34" charset="0"/>
              </a:rPr>
              <a:t>يمثّل موقع الرابط تحت سطح الصفحة. </a:t>
            </a:r>
            <a:endParaRPr lang="he-IL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ar-SA" sz="2100" b="1" dirty="0">
                <a:latin typeface="Arial" panose="020B0604020202020204" pitchFamily="34" charset="0"/>
                <a:cs typeface="Arial" panose="020B0604020202020204" pitchFamily="34" charset="0"/>
              </a:rPr>
              <a:t>المثلّث المليء المطوّل </a:t>
            </a:r>
            <a:r>
              <a:rPr lang="ar-SA" sz="2100" dirty="0">
                <a:latin typeface="Arial" panose="020B0604020202020204" pitchFamily="34" charset="0"/>
                <a:cs typeface="Arial" panose="020B0604020202020204" pitchFamily="34" charset="0"/>
              </a:rPr>
              <a:t>يمثّل موقع الرابط فوق سطح الصفحة. </a:t>
            </a:r>
            <a:endParaRPr lang="he-IL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e-IL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תרשים זרימה: מסיים 24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4461587" y="63064"/>
            <a:ext cx="1828854" cy="788276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Wingdings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Arial" panose="020B0604020202020204" pitchFamily="34" charset="0"/>
                <a:sym typeface="Wingdings"/>
              </a:rPr>
              <a:t>نفكّر خلال الاستراحة</a:t>
            </a:r>
            <a:endParaRPr lang="he-IL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Picture 8" descr="Person question icon work people illustration concept. | Premium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5931" cy="5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0896" y="6136801"/>
            <a:ext cx="184454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درجة حرارة الغليان</a:t>
            </a:r>
            <a:endParaRPr lang="he-IL" sz="2000" dirty="0"/>
          </a:p>
        </p:txBody>
      </p:sp>
      <p:grpSp>
        <p:nvGrpSpPr>
          <p:cNvPr id="12" name="קבוצה 11"/>
          <p:cNvGrpSpPr/>
          <p:nvPr/>
        </p:nvGrpSpPr>
        <p:grpSpPr>
          <a:xfrm>
            <a:off x="2964696" y="1096115"/>
            <a:ext cx="7650527" cy="4813394"/>
            <a:chOff x="2964696" y="1096115"/>
            <a:chExt cx="7650527" cy="4813394"/>
          </a:xfrm>
        </p:grpSpPr>
        <p:grpSp>
          <p:nvGrpSpPr>
            <p:cNvPr id="8" name="קבוצה 7"/>
            <p:cNvGrpSpPr/>
            <p:nvPr/>
          </p:nvGrpSpPr>
          <p:grpSpPr>
            <a:xfrm>
              <a:off x="2964696" y="1096115"/>
              <a:ext cx="5716265" cy="4813394"/>
              <a:chOff x="2964696" y="1096115"/>
              <a:chExt cx="5716265" cy="4813394"/>
            </a:xfrm>
          </p:grpSpPr>
          <p:grpSp>
            <p:nvGrpSpPr>
              <p:cNvPr id="3" name="קבוצה 2"/>
              <p:cNvGrpSpPr/>
              <p:nvPr/>
            </p:nvGrpSpPr>
            <p:grpSpPr>
              <a:xfrm>
                <a:off x="4365485" y="1096115"/>
                <a:ext cx="4315476" cy="4813394"/>
                <a:chOff x="4365485" y="1096115"/>
                <a:chExt cx="4315476" cy="4813394"/>
              </a:xfrm>
            </p:grpSpPr>
            <p:grpSp>
              <p:nvGrpSpPr>
                <p:cNvPr id="16" name="קבוצה 15"/>
                <p:cNvGrpSpPr/>
                <p:nvPr/>
              </p:nvGrpSpPr>
              <p:grpSpPr>
                <a:xfrm>
                  <a:off x="4365485" y="1096115"/>
                  <a:ext cx="3170431" cy="4789542"/>
                  <a:chOff x="4412783" y="1364137"/>
                  <a:chExt cx="3170431" cy="4789542"/>
                </a:xfrm>
              </p:grpSpPr>
              <p:cxnSp>
                <p:nvCxnSpPr>
                  <p:cNvPr id="5" name="מחבר חץ ישר 4">
                    <a:extLst>
                      <a:ext uri="{FF2B5EF4-FFF2-40B4-BE49-F238E27FC236}">
                        <a16:creationId xmlns:a16="http://schemas.microsoft.com/office/drawing/2014/main" id="{95767538-6A1C-4208-AD5C-E08629567F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508885" y="1528069"/>
                    <a:ext cx="0" cy="375159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508885" y="1364137"/>
                    <a:ext cx="166536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400" b="1" dirty="0">
                        <a:solidFill>
                          <a:srgbClr val="0070C0"/>
                        </a:solidFill>
                      </a:rPr>
                      <a:t>تزداد السحابة الإلكترونيّة</a:t>
                    </a:r>
                    <a:endParaRPr lang="he-IL" sz="2400" b="1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11" name="מחבר חץ ישר 10">
                    <a:extLst>
                      <a:ext uri="{FF2B5EF4-FFF2-40B4-BE49-F238E27FC236}">
                        <a16:creationId xmlns:a16="http://schemas.microsoft.com/office/drawing/2014/main" id="{EAA3A837-8AF1-42E0-9016-AA4E6D7B2963}"/>
                      </a:ext>
                    </a:extLst>
                  </p:cNvPr>
                  <p:cNvCxnSpPr/>
                  <p:nvPr/>
                </p:nvCxnSpPr>
                <p:spPr>
                  <a:xfrm>
                    <a:off x="5341565" y="2226666"/>
                    <a:ext cx="0" cy="546561"/>
                  </a:xfrm>
                  <a:prstGeom prst="straightConnector1">
                    <a:avLst/>
                  </a:prstGeom>
                  <a:ln w="76200">
                    <a:solidFill>
                      <a:srgbClr val="12B4BC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508884" y="2850549"/>
                    <a:ext cx="1665361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400" b="1" dirty="0">
                        <a:solidFill>
                          <a:srgbClr val="0070C0"/>
                        </a:solidFill>
                      </a:rPr>
                      <a:t>تزداد قوى فاندرفالس</a:t>
                    </a:r>
                    <a:endParaRPr lang="he-IL" sz="2400" b="1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14" name="מחבר חץ ישר 13">
                    <a:extLst>
                      <a:ext uri="{FF2B5EF4-FFF2-40B4-BE49-F238E27FC236}">
                        <a16:creationId xmlns:a16="http://schemas.microsoft.com/office/drawing/2014/main" id="{EAA3A837-8AF1-42E0-9016-AA4E6D7B2963}"/>
                      </a:ext>
                    </a:extLst>
                  </p:cNvPr>
                  <p:cNvCxnSpPr/>
                  <p:nvPr/>
                </p:nvCxnSpPr>
                <p:spPr>
                  <a:xfrm>
                    <a:off x="5301832" y="3671844"/>
                    <a:ext cx="0" cy="546561"/>
                  </a:xfrm>
                  <a:prstGeom prst="straightConnector1">
                    <a:avLst/>
                  </a:prstGeom>
                  <a:ln w="76200">
                    <a:solidFill>
                      <a:srgbClr val="12B4BC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469151" y="4202639"/>
                    <a:ext cx="3114063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400" b="1" dirty="0">
                        <a:solidFill>
                          <a:srgbClr val="0070C0"/>
                        </a:solidFill>
                      </a:rPr>
                      <a:t>نحتاج إلى طاقة أكبر للتغلُّب على قوى فاندرفالس وفصل الجزيئات</a:t>
                    </a:r>
                    <a:endParaRPr lang="he-IL" sz="2400" b="1" dirty="0">
                      <a:solidFill>
                        <a:srgbClr val="0070C0"/>
                      </a:solidFill>
                    </a:endParaRPr>
                  </a:p>
                </p:txBody>
              </p:sp>
              <p:cxnSp>
                <p:nvCxnSpPr>
                  <p:cNvPr id="17" name="מחבר חץ ישר 16">
                    <a:extLst>
                      <a:ext uri="{FF2B5EF4-FFF2-40B4-BE49-F238E27FC236}">
                        <a16:creationId xmlns:a16="http://schemas.microsoft.com/office/drawing/2014/main" id="{EAA3A837-8AF1-42E0-9016-AA4E6D7B2963}"/>
                      </a:ext>
                    </a:extLst>
                  </p:cNvPr>
                  <p:cNvCxnSpPr/>
                  <p:nvPr/>
                </p:nvCxnSpPr>
                <p:spPr>
                  <a:xfrm>
                    <a:off x="5285430" y="5129687"/>
                    <a:ext cx="0" cy="546561"/>
                  </a:xfrm>
                  <a:prstGeom prst="straightConnector1">
                    <a:avLst/>
                  </a:prstGeom>
                  <a:ln w="76200">
                    <a:solidFill>
                      <a:srgbClr val="12B4BC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412783" y="5692014"/>
                    <a:ext cx="293394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400" b="1" dirty="0">
                        <a:solidFill>
                          <a:srgbClr val="0070C0"/>
                        </a:solidFill>
                      </a:rPr>
                      <a:t>درجة حرارة غليان أعلى</a:t>
                    </a:r>
                    <a:endParaRPr lang="he-IL" sz="2400" b="1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sp>
              <p:nvSpPr>
                <p:cNvPr id="2" name="TextBox 1"/>
                <p:cNvSpPr txBox="1"/>
                <p:nvPr/>
              </p:nvSpPr>
              <p:spPr>
                <a:xfrm>
                  <a:off x="6237305" y="5447844"/>
                  <a:ext cx="2443656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-45&gt;-89</a:t>
                  </a:r>
                  <a:endParaRPr lang="he-I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964696" y="2505205"/>
                <a:ext cx="113355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 e</a:t>
                </a:r>
                <a:endParaRPr lang="he-I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964696" y="4945068"/>
                <a:ext cx="113355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 e</a:t>
                </a:r>
                <a:endParaRPr lang="he-IL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קבוצה 9"/>
            <p:cNvGrpSpPr/>
            <p:nvPr/>
          </p:nvGrpSpPr>
          <p:grpSpPr>
            <a:xfrm>
              <a:off x="8249314" y="2877409"/>
              <a:ext cx="2365909" cy="1657372"/>
              <a:chOff x="8481869" y="2867886"/>
              <a:chExt cx="2646542" cy="1825713"/>
            </a:xfrm>
          </p:grpSpPr>
          <p:pic>
            <p:nvPicPr>
              <p:cNvPr id="27" name="תמונה 26"/>
              <p:cNvPicPr/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1" t="55862" r="40987"/>
              <a:stretch/>
            </p:blipFill>
            <p:spPr bwMode="auto">
              <a:xfrm>
                <a:off x="8481869" y="2867886"/>
                <a:ext cx="2646542" cy="18257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9167035" y="3043131"/>
                <a:ext cx="1135118" cy="4407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000" dirty="0"/>
                  <a:t>غليان</a:t>
                </a:r>
                <a:endParaRPr lang="he-IL" sz="2000" dirty="0"/>
              </a:p>
            </p:txBody>
          </p:sp>
        </p:grpSp>
      </p:grpSp>
      <p:sp>
        <p:nvSpPr>
          <p:cNvPr id="21" name="מלבן 20"/>
          <p:cNvSpPr/>
          <p:nvPr/>
        </p:nvSpPr>
        <p:spPr>
          <a:xfrm>
            <a:off x="6307384" y="-3725"/>
            <a:ext cx="10615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حلّ</a:t>
            </a:r>
            <a:endParaRPr lang="he-IL" sz="6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5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21294" y="1659246"/>
            <a:ext cx="10871177" cy="1260000"/>
          </a:xfrm>
        </p:spPr>
        <p:txBody>
          <a:bodyPr/>
          <a:lstStyle/>
          <a:p>
            <a:r>
              <a:rPr lang="ar-SA" sz="4000" dirty="0">
                <a:solidFill>
                  <a:srgbClr val="002060"/>
                </a:solidFill>
                <a:cs typeface="+mn-cs"/>
              </a:rPr>
              <a:t>التأثيرات المُتبادَلة بين الجزيئات أو قُوى التّجاذُب بين الجزيئيّة </a:t>
            </a:r>
            <a:br>
              <a:rPr lang="ar-SA" sz="4000" dirty="0">
                <a:solidFill>
                  <a:srgbClr val="002060"/>
                </a:solidFill>
                <a:cs typeface="+mn-cs"/>
              </a:rPr>
            </a:br>
            <a:r>
              <a:rPr lang="ar-SA" sz="4800" dirty="0">
                <a:solidFill>
                  <a:srgbClr val="002060"/>
                </a:solidFill>
                <a:cs typeface="+mn-cs"/>
              </a:rPr>
              <a:t>قُوى فاندرفالس</a:t>
            </a:r>
            <a:endParaRPr lang="he-IL" sz="44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574341" y="3060386"/>
            <a:ext cx="10872000" cy="720000"/>
          </a:xfrm>
        </p:spPr>
        <p:txBody>
          <a:bodyPr/>
          <a:lstStyle/>
          <a:p>
            <a:r>
              <a:rPr lang="ar-SA" dirty="0">
                <a:sym typeface="Varela Round"/>
              </a:rPr>
              <a:t>كيمياء لتلاميذ الصُّفوف العاشرة حتّى الثّانية عشرة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83525" y="3806260"/>
            <a:ext cx="10872000" cy="720000"/>
          </a:xfrm>
        </p:spPr>
        <p:txBody>
          <a:bodyPr/>
          <a:lstStyle/>
          <a:p>
            <a:r>
              <a:rPr lang="ar-SA" sz="3200" dirty="0">
                <a:cs typeface="+mn-cs"/>
                <a:sym typeface="Varela Round"/>
              </a:rPr>
              <a:t>د. عبير زيدان-عابد</a:t>
            </a:r>
            <a:endParaRPr lang="he-IL" sz="3200" dirty="0">
              <a:cs typeface="+mn-cs"/>
              <a:sym typeface="Varela Rou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1117" y="4430853"/>
            <a:ext cx="55967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אינטראקציות </a:t>
            </a:r>
            <a:r>
              <a:rPr lang="he-IL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ון</a:t>
            </a:r>
            <a:r>
              <a:rPr lang="he-I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דר ולס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D527A8-E671-44CA-9B7F-4EBC4F8969FC}"/>
              </a:ext>
            </a:extLst>
          </p:cNvPr>
          <p:cNvSpPr/>
          <p:nvPr/>
        </p:nvSpPr>
        <p:spPr>
          <a:xfrm>
            <a:off x="11576" y="5444594"/>
            <a:ext cx="8337171" cy="843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" y="497330"/>
            <a:ext cx="11160000" cy="720000"/>
          </a:xfrm>
        </p:spPr>
        <p:txBody>
          <a:bodyPr/>
          <a:lstStyle/>
          <a:p>
            <a:r>
              <a:rPr lang="ar-JO" sz="3600" dirty="0">
                <a:cs typeface="+mn-cs"/>
              </a:rPr>
              <a:t>العوامل الّتي تُؤثِّر في شدّة قوى فاندرفالس </a:t>
            </a:r>
            <a:r>
              <a:rPr lang="ar-JO" sz="3200" dirty="0">
                <a:cs typeface="+mn-cs"/>
              </a:rPr>
              <a:t>(حسب الأهمّيّة)</a:t>
            </a:r>
            <a:br>
              <a:rPr lang="en-US" sz="3200" dirty="0">
                <a:cs typeface="+mn-cs"/>
              </a:rPr>
            </a:br>
            <a:endParaRPr lang="he-IL" sz="3600" dirty="0"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-1" y="838498"/>
            <a:ext cx="112723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(2) </a:t>
            </a:r>
            <a:r>
              <a:rPr lang="ar-JO" sz="2800" b="1" dirty="0">
                <a:solidFill>
                  <a:srgbClr val="FF0000"/>
                </a:solidFill>
              </a:rPr>
              <a:t>نوع ثنائيّ </a:t>
            </a:r>
            <a:r>
              <a:rPr lang="ar-JO" sz="2800" b="1" dirty="0" err="1">
                <a:solidFill>
                  <a:srgbClr val="FF0000"/>
                </a:solidFill>
              </a:rPr>
              <a:t>تقاط</a:t>
            </a:r>
            <a:r>
              <a:rPr lang="ar-SA" sz="2800" b="1" dirty="0">
                <a:solidFill>
                  <a:srgbClr val="FF0000"/>
                </a:solidFill>
              </a:rPr>
              <a:t>ُ</a:t>
            </a:r>
            <a:r>
              <a:rPr lang="ar-JO" sz="2800" b="1" dirty="0">
                <a:solidFill>
                  <a:srgbClr val="FF0000"/>
                </a:solidFill>
              </a:rPr>
              <a:t>ب الجزيء</a:t>
            </a:r>
            <a:endParaRPr lang="ar-SA" sz="2800" dirty="0">
              <a:solidFill>
                <a:srgbClr val="FF0000"/>
              </a:solidFill>
            </a:endParaRPr>
          </a:p>
          <a:p>
            <a:pPr marL="457200" lvl="0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800" dirty="0"/>
              <a:t>قوى فاندرفالس العاملة بين جزيئات لها ثنائيّ تقاطب</a:t>
            </a:r>
            <a:r>
              <a:rPr lang="ar-SA" sz="2800" dirty="0"/>
              <a:t> </a:t>
            </a:r>
            <a:r>
              <a:rPr lang="ar-JO" sz="2800" dirty="0"/>
              <a:t>دائم، هي قوى تجاذب كهربائيّ </a:t>
            </a:r>
            <a:r>
              <a:rPr lang="ar-JO" sz="2800" b="1" u="sng" dirty="0"/>
              <a:t>لحظيّ وأيضًا دائم</a:t>
            </a:r>
            <a:r>
              <a:rPr lang="ar-JO" sz="2800" dirty="0"/>
              <a:t>. 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/>
              <a:t>يزداد </a:t>
            </a:r>
            <a:r>
              <a:rPr lang="ar-JO" sz="2800" dirty="0"/>
              <a:t>مقدار الشحنة الجزئيّة الموجبة </a:t>
            </a:r>
            <a:r>
              <a:rPr lang="ar-SA" sz="2800" dirty="0"/>
              <a:t>(+</a:t>
            </a:r>
            <a:r>
              <a:rPr lang="el-GR" sz="2800" dirty="0"/>
              <a:t>δ</a:t>
            </a:r>
            <a:r>
              <a:rPr lang="he-IL" sz="2800" dirty="0"/>
              <a:t>)</a:t>
            </a:r>
            <a:r>
              <a:rPr lang="ar-JO" sz="2800" dirty="0"/>
              <a:t>، والشحنة الجزئيّة السالبة </a:t>
            </a:r>
            <a:r>
              <a:rPr lang="ar-SA" sz="2800" dirty="0"/>
              <a:t>(-</a:t>
            </a:r>
            <a:r>
              <a:rPr lang="el-GR" sz="2800" dirty="0"/>
              <a:t>δ</a:t>
            </a:r>
            <a:r>
              <a:rPr lang="ar-SA" sz="2800" dirty="0"/>
              <a:t>)، </a:t>
            </a:r>
            <a:r>
              <a:rPr lang="ar-JO" sz="2800" dirty="0"/>
              <a:t>وبالتالي</a:t>
            </a:r>
            <a:r>
              <a:rPr lang="ar-SA" sz="2800" dirty="0"/>
              <a:t>، </a:t>
            </a:r>
            <a:r>
              <a:rPr lang="ar-JO" sz="2800" dirty="0"/>
              <a:t>يكبر</a:t>
            </a:r>
            <a:r>
              <a:rPr lang="en-US" sz="2800" dirty="0"/>
              <a:t> </a:t>
            </a:r>
            <a:r>
              <a:rPr lang="ar-JO" sz="2800" dirty="0"/>
              <a:t>الت</a:t>
            </a:r>
            <a:r>
              <a:rPr lang="ar-SA" sz="2800" dirty="0"/>
              <a:t>ّ</a:t>
            </a:r>
            <a:r>
              <a:rPr lang="ar-JO" sz="2800" dirty="0"/>
              <a:t>جاذ</a:t>
            </a:r>
            <a:r>
              <a:rPr lang="ar-SA" sz="2800" dirty="0"/>
              <a:t>ُ</a:t>
            </a:r>
            <a:r>
              <a:rPr lang="ar-JO" sz="2800" dirty="0"/>
              <a:t>ب بين الشحنات الجزئيّة المُتضادّة، فتزيد قوى فاندرفالس، فترتفع درجة حرارة الانصهار والغليان</a:t>
            </a:r>
            <a:r>
              <a:rPr lang="ar-SA" sz="2800" dirty="0"/>
              <a:t>، </a:t>
            </a:r>
            <a:r>
              <a:rPr lang="ar-JO" sz="2800" b="1" dirty="0">
                <a:solidFill>
                  <a:srgbClr val="FF0000"/>
                </a:solidFill>
              </a:rPr>
              <a:t>مثال</a:t>
            </a:r>
            <a:r>
              <a:rPr lang="ar-SA" sz="2800" b="1" dirty="0">
                <a:solidFill>
                  <a:srgbClr val="FF0000"/>
                </a:solidFill>
              </a:rPr>
              <a:t>:</a:t>
            </a:r>
            <a:endParaRPr lang="ar-SA" sz="2800" dirty="0"/>
          </a:p>
          <a:p>
            <a:pPr lvl="0">
              <a:lnSpc>
                <a:spcPct val="150000"/>
              </a:lnSpc>
            </a:pPr>
            <a:endParaRPr lang="ar-SA" sz="2800" dirty="0"/>
          </a:p>
          <a:p>
            <a:pPr lvl="0"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664" y="2105714"/>
            <a:ext cx="2121929" cy="69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06961"/>
              </p:ext>
            </p:extLst>
          </p:nvPr>
        </p:nvGraphicFramePr>
        <p:xfrm>
          <a:off x="47288" y="4301594"/>
          <a:ext cx="6631304" cy="1889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8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969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F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</a:rPr>
                        <a:t>2(g)</a:t>
                      </a:r>
                      <a:endParaRPr lang="he-IL" sz="2800" baseline="-25000" dirty="0">
                        <a:solidFill>
                          <a:srgbClr val="002060"/>
                        </a:solidFill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</a:rPr>
                        <a:t>HCl</a:t>
                      </a:r>
                      <a:r>
                        <a:rPr lang="en-US" sz="2800" baseline="-25000" dirty="0">
                          <a:solidFill>
                            <a:srgbClr val="002060"/>
                          </a:solidFill>
                          <a:effectLst/>
                        </a:rPr>
                        <a:t>(g)</a:t>
                      </a:r>
                      <a:endParaRPr lang="he-IL" sz="2800" baseline="-25000" dirty="0">
                        <a:solidFill>
                          <a:srgbClr val="002060"/>
                        </a:solidFill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24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المادّة</a:t>
                      </a:r>
                      <a:endParaRPr lang="he-IL" sz="24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38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C000"/>
                          </a:solidFill>
                          <a:effectLst/>
                          <a:cs typeface="+mn-cs"/>
                        </a:rPr>
                        <a:t>9+9=18e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C000"/>
                          </a:solidFill>
                          <a:effectLst/>
                          <a:cs typeface="+mn-cs"/>
                        </a:rPr>
                        <a:t>1+17=18e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dirty="0">
                          <a:effectLst/>
                          <a:cs typeface="+mn-cs"/>
                        </a:rPr>
                        <a:t>كبر السحابة الإلكترونيّة</a:t>
                      </a:r>
                      <a:endParaRPr lang="he-IL" sz="2400" dirty="0"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38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effectLst/>
                          <a:cs typeface="+mn-cs"/>
                        </a:rPr>
                        <a:t>لحظيّ</a:t>
                      </a:r>
                      <a:endParaRPr lang="he-IL" sz="2400" dirty="0"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effectLst/>
                          <a:cs typeface="+mn-cs"/>
                        </a:rPr>
                        <a:t>دائم ولحظيّ</a:t>
                      </a:r>
                      <a:endParaRPr lang="he-IL" sz="2400" dirty="0"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effectLst/>
                          <a:cs typeface="+mn-cs"/>
                        </a:rPr>
                        <a:t>تقاطب الجزيء</a:t>
                      </a:r>
                      <a:endParaRPr lang="he-IL" sz="2400" dirty="0"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38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-188</a:t>
                      </a:r>
                      <a:endParaRPr lang="he-IL" sz="2400" dirty="0"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cs typeface="+mn-cs"/>
                        </a:rPr>
                        <a:t>-85</a:t>
                      </a:r>
                      <a:endParaRPr lang="ar-SA" sz="2400" b="1" dirty="0">
                        <a:solidFill>
                          <a:srgbClr val="FF0000"/>
                        </a:solidFill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T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b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(</a:t>
                      </a:r>
                      <a:r>
                        <a:rPr lang="en-US" sz="2400" b="0" baseline="3000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C)</a:t>
                      </a:r>
                      <a:endParaRPr lang="ar-SA" sz="2400" b="0" dirty="0">
                        <a:solidFill>
                          <a:schemeClr val="tx1"/>
                        </a:solidFill>
                        <a:effectLst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90097" y="4855336"/>
            <a:ext cx="28201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سحابة إلكترونيّة مُتساوية</a:t>
            </a:r>
            <a:endParaRPr lang="he-IL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6111414"/>
            <a:ext cx="8337171" cy="746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660859" y="370754"/>
            <a:ext cx="11160000" cy="720000"/>
          </a:xfrm>
        </p:spPr>
        <p:txBody>
          <a:bodyPr/>
          <a:lstStyle/>
          <a:p>
            <a:r>
              <a:rPr lang="ar-JO" sz="3600" dirty="0">
                <a:cs typeface="+mn-cs"/>
              </a:rPr>
              <a:t>العوامل الّتي تُؤثِّر في شدّة قوى فاندرفالس </a:t>
            </a:r>
            <a:r>
              <a:rPr lang="ar-JO" sz="3200" dirty="0">
                <a:cs typeface="+mn-cs"/>
              </a:rPr>
              <a:t>(حسب الأهمّيّة)</a:t>
            </a:r>
            <a:br>
              <a:rPr lang="en-US" sz="3200" dirty="0">
                <a:cs typeface="+mn-cs"/>
              </a:rPr>
            </a:br>
            <a:endParaRPr lang="he-IL" sz="3600" dirty="0"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55105" y="467646"/>
            <a:ext cx="110200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(3) </a:t>
            </a:r>
            <a:r>
              <a:rPr lang="ar-JO" sz="2800" b="1" dirty="0">
                <a:solidFill>
                  <a:srgbClr val="FF0000"/>
                </a:solidFill>
              </a:rPr>
              <a:t>مساحة سطح التلام</a:t>
            </a:r>
            <a:r>
              <a:rPr lang="ar-SA" sz="2800" b="1" dirty="0">
                <a:solidFill>
                  <a:srgbClr val="FF0000"/>
                </a:solidFill>
              </a:rPr>
              <a:t>ُ</a:t>
            </a:r>
            <a:r>
              <a:rPr lang="ar-JO" sz="2800" b="1" dirty="0">
                <a:solidFill>
                  <a:srgbClr val="FF0000"/>
                </a:solidFill>
              </a:rPr>
              <a:t>س</a:t>
            </a:r>
            <a:endParaRPr lang="ar-SA" sz="2800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400" dirty="0"/>
              <a:t>كلّما كانت مساحة سطح التلامس بين الجزيئات أكبر </a:t>
            </a:r>
            <a:r>
              <a:rPr lang="ar-JO" sz="2000" dirty="0"/>
              <a:t>(مثلًا كلّما طالت سلسلة الكربون في المركّبات العضويّة)، </a:t>
            </a:r>
            <a:r>
              <a:rPr lang="ar-JO" sz="2400" dirty="0"/>
              <a:t>كان التجاذب بينها أكبر، وكانت قوى فاندرفالس بينها أكبر. </a:t>
            </a:r>
            <a:endParaRPr lang="ar-SA" sz="2400" dirty="0"/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400" dirty="0"/>
              <a:t>الحديث هنا عن </a:t>
            </a:r>
            <a:r>
              <a:rPr lang="ar-JO" sz="2400" u="sng" dirty="0" err="1"/>
              <a:t>ا</a:t>
            </a:r>
            <a:r>
              <a:rPr lang="ar-JO" sz="2800" b="1" u="sng" dirty="0" err="1">
                <a:solidFill>
                  <a:srgbClr val="FF0000"/>
                </a:solidFill>
              </a:rPr>
              <a:t>لإيزوميرات</a:t>
            </a:r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ar-JO" sz="2400" dirty="0"/>
              <a:t>الخاصّة بالموادّ العضويّة. في الجزيئات العضويّة الممدودة، يكون سطح التلامُس أكبر منه في الجزيئات العضويّة المتشعِّبة، </a:t>
            </a:r>
            <a:endParaRPr lang="ar-SA" sz="2400" dirty="0"/>
          </a:p>
          <a:p>
            <a:pPr marL="342900" lvl="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400" dirty="0"/>
              <a:t>فتتشكَّل مراكز أكبر لقوى التجاذُب على امتداد السلسلة، </a:t>
            </a:r>
            <a:endParaRPr lang="ar-SA" sz="2400" dirty="0"/>
          </a:p>
          <a:p>
            <a:pPr lvl="0">
              <a:lnSpc>
                <a:spcPct val="150000"/>
              </a:lnSpc>
              <a:buClr>
                <a:srgbClr val="00B0F0"/>
              </a:buClr>
            </a:pPr>
            <a:r>
              <a:rPr lang="ar-JO" sz="2400" dirty="0"/>
              <a:t>ممّا يزيد من التجاذب الك</a:t>
            </a:r>
            <a:r>
              <a:rPr lang="ar-SA" sz="2400" dirty="0"/>
              <a:t>ُ</a:t>
            </a:r>
            <a:r>
              <a:rPr lang="ar-JO" sz="2400" dirty="0"/>
              <a:t>ل</a:t>
            </a:r>
            <a:r>
              <a:rPr lang="ar-SA" sz="2400" dirty="0"/>
              <a:t>ّ</a:t>
            </a:r>
            <a:r>
              <a:rPr lang="ar-JO" sz="2400" dirty="0"/>
              <a:t>يّ بين الجزيئات.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ar-SA" sz="2400" dirty="0"/>
          </a:p>
          <a:p>
            <a:pPr lvl="0">
              <a:lnSpc>
                <a:spcPct val="150000"/>
              </a:lnSpc>
            </a:pPr>
            <a:endParaRPr lang="ar-SA" sz="2400" dirty="0"/>
          </a:p>
          <a:p>
            <a:pPr lvl="0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9" name="תמונה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7"/>
          <a:stretch/>
        </p:blipFill>
        <p:spPr bwMode="auto">
          <a:xfrm>
            <a:off x="0" y="4052736"/>
            <a:ext cx="6700345" cy="275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8" y="2960368"/>
            <a:ext cx="551882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קבוצה 14"/>
          <p:cNvGrpSpPr/>
          <p:nvPr/>
        </p:nvGrpSpPr>
        <p:grpSpPr>
          <a:xfrm>
            <a:off x="536168" y="4636953"/>
            <a:ext cx="8143799" cy="1984457"/>
            <a:chOff x="536168" y="4694828"/>
            <a:chExt cx="8143799" cy="1984457"/>
          </a:xfrm>
        </p:grpSpPr>
        <p:sp>
          <p:nvSpPr>
            <p:cNvPr id="3" name="TextBox 2"/>
            <p:cNvSpPr txBox="1"/>
            <p:nvPr/>
          </p:nvSpPr>
          <p:spPr>
            <a:xfrm>
              <a:off x="6058891" y="4694828"/>
              <a:ext cx="262107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 err="1">
                  <a:solidFill>
                    <a:srgbClr val="FF0000"/>
                  </a:solidFill>
                </a:rPr>
                <a:t>ايزوميرات</a:t>
              </a:r>
              <a:r>
                <a:rPr lang="ar-SA" b="1" dirty="0">
                  <a:solidFill>
                    <a:srgbClr val="FF0000"/>
                  </a:solidFill>
                </a:rPr>
                <a:t>  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4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400" b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he-IL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מחבר ישר 6"/>
            <p:cNvCxnSpPr/>
            <p:nvPr/>
          </p:nvCxnSpPr>
          <p:spPr>
            <a:xfrm>
              <a:off x="536168" y="5104635"/>
              <a:ext cx="1456406" cy="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מחבר ישר 10"/>
            <p:cNvCxnSpPr/>
            <p:nvPr/>
          </p:nvCxnSpPr>
          <p:spPr>
            <a:xfrm>
              <a:off x="2360065" y="5092079"/>
              <a:ext cx="1666025" cy="12556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>
              <a:off x="4406514" y="5106819"/>
              <a:ext cx="1994286" cy="25112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מחבר חץ ישר 13"/>
            <p:cNvCxnSpPr/>
            <p:nvPr/>
          </p:nvCxnSpPr>
          <p:spPr>
            <a:xfrm flipV="1">
              <a:off x="1665027" y="6651989"/>
              <a:ext cx="3575713" cy="27296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54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777D26-DD4A-41B7-95AF-9B68BE86E57D}"/>
              </a:ext>
            </a:extLst>
          </p:cNvPr>
          <p:cNvSpPr/>
          <p:nvPr/>
        </p:nvSpPr>
        <p:spPr>
          <a:xfrm>
            <a:off x="0" y="5499201"/>
            <a:ext cx="8337171" cy="746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oup 78">
            <a:extLst>
              <a:ext uri="{FF2B5EF4-FFF2-40B4-BE49-F238E27FC236}">
                <a16:creationId xmlns:a16="http://schemas.microsoft.com/office/drawing/2014/main" id="{AEB58D24-2A6D-4039-AF22-54371839E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364330"/>
              </p:ext>
            </p:extLst>
          </p:nvPr>
        </p:nvGraphicFramePr>
        <p:xfrm>
          <a:off x="272118" y="1655380"/>
          <a:ext cx="6097152" cy="4288221"/>
        </p:xfrm>
        <a:graphic>
          <a:graphicData uri="http://schemas.openxmlformats.org/drawingml/2006/table">
            <a:tbl>
              <a:tblPr rtl="1"/>
              <a:tblGrid>
                <a:gridCol w="2387679">
                  <a:extLst>
                    <a:ext uri="{9D8B030D-6E8A-4147-A177-3AD203B41FA5}">
                      <a16:colId xmlns:a16="http://schemas.microsoft.com/office/drawing/2014/main" val="3941970903"/>
                    </a:ext>
                  </a:extLst>
                </a:gridCol>
                <a:gridCol w="3709473">
                  <a:extLst>
                    <a:ext uri="{9D8B030D-6E8A-4147-A177-3AD203B41FA5}">
                      <a16:colId xmlns:a16="http://schemas.microsoft.com/office/drawing/2014/main" val="143857127"/>
                    </a:ext>
                  </a:extLst>
                </a:gridCol>
              </a:tblGrid>
              <a:tr h="1085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e-I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kumimoji="0" lang="en-US" altLang="he-IL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altLang="he-I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(°C)</a:t>
                      </a:r>
                      <a:endParaRPr kumimoji="0" lang="en-US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ar-SA" altLang="he-I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David" panose="020E0502060401010101" pitchFamily="34" charset="-79"/>
                        </a:rPr>
                        <a:t>الصيغة الجزيئيّة</a:t>
                      </a:r>
                      <a:endParaRPr kumimoji="0" lang="he-IL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he-I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en-US" altLang="he-IL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kumimoji="0" lang="en-US" altLang="he-I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altLang="he-IL" sz="2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en-US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117684"/>
                  </a:ext>
                </a:extLst>
              </a:tr>
              <a:tr h="105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e-IL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ar-SA" altLang="he-I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kumimoji="0" lang="en-US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e-IL" altLang="he-IL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422128"/>
                  </a:ext>
                </a:extLst>
              </a:tr>
              <a:tr h="105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e-IL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ar-SA" altLang="he-I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en-US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e-IL" altLang="he-IL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6626839"/>
                  </a:ext>
                </a:extLst>
              </a:tr>
              <a:tr h="1097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ar-SA" altLang="he-IL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kumimoji="0" lang="en-US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he-IL" altLang="he-IL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961186"/>
                  </a:ext>
                </a:extLst>
              </a:tr>
            </a:tbl>
          </a:graphicData>
        </a:graphic>
      </p:graphicFrame>
      <p:graphicFrame>
        <p:nvGraphicFramePr>
          <p:cNvPr id="5" name="Object 49">
            <a:extLst>
              <a:ext uri="{FF2B5EF4-FFF2-40B4-BE49-F238E27FC236}">
                <a16:creationId xmlns:a16="http://schemas.microsoft.com/office/drawing/2014/main" id="{7E70CF15-BFE6-40DC-8243-B97D70B06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876670"/>
              </p:ext>
            </p:extLst>
          </p:nvPr>
        </p:nvGraphicFramePr>
        <p:xfrm>
          <a:off x="1345427" y="4784233"/>
          <a:ext cx="1765300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" name="ISIS/Draw Sketch" r:id="rId3" imgW="582582" imgH="492661" progId="ISISServer">
                  <p:embed/>
                </p:oleObj>
              </mc:Choice>
              <mc:Fallback>
                <p:oleObj name="ISIS/Draw Sketch" r:id="rId3" imgW="582582" imgH="492661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427" y="4784233"/>
                        <a:ext cx="1765300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0">
            <a:extLst>
              <a:ext uri="{FF2B5EF4-FFF2-40B4-BE49-F238E27FC236}">
                <a16:creationId xmlns:a16="http://schemas.microsoft.com/office/drawing/2014/main" id="{388E32A9-1E4A-45E2-B2BD-A15DF6E1E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268200"/>
              </p:ext>
            </p:extLst>
          </p:nvPr>
        </p:nvGraphicFramePr>
        <p:xfrm>
          <a:off x="1101517" y="2900089"/>
          <a:ext cx="26654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" name="ISIS/Draw Sketch" r:id="rId5" imgW="1019957" imgH="275973" progId="ISISServer">
                  <p:embed/>
                </p:oleObj>
              </mc:Choice>
              <mc:Fallback>
                <p:oleObj name="ISIS/Draw Sketch" r:id="rId5" imgW="1019957" imgH="27597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517" y="2900089"/>
                        <a:ext cx="26654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2">
            <a:extLst>
              <a:ext uri="{FF2B5EF4-FFF2-40B4-BE49-F238E27FC236}">
                <a16:creationId xmlns:a16="http://schemas.microsoft.com/office/drawing/2014/main" id="{277B24AB-4048-4441-9626-7E4C0937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27" y="3722688"/>
            <a:ext cx="19431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מלבן 11"/>
          <p:cNvSpPr/>
          <p:nvPr/>
        </p:nvSpPr>
        <p:spPr>
          <a:xfrm>
            <a:off x="6653047" y="1665874"/>
            <a:ext cx="5227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400" dirty="0"/>
              <a:t>كلّما كانت مساحة سطح التلام</a:t>
            </a:r>
            <a:r>
              <a:rPr lang="ar-SA" sz="2400" dirty="0"/>
              <a:t>ُ</a:t>
            </a:r>
            <a:r>
              <a:rPr lang="ar-JO" sz="2400" dirty="0"/>
              <a:t>س بين الجزيئات أكبر</a:t>
            </a:r>
            <a:r>
              <a:rPr lang="ar-SA" sz="2400" dirty="0"/>
              <a:t>،</a:t>
            </a:r>
            <a:r>
              <a:rPr lang="ar-JO" sz="2400" dirty="0"/>
              <a:t> </a:t>
            </a:r>
            <a:r>
              <a:rPr lang="ar-SA" sz="2400" dirty="0"/>
              <a:t>أيْ </a:t>
            </a:r>
            <a:r>
              <a:rPr lang="ar-JO" sz="2400" dirty="0"/>
              <a:t>كلّما طالت سلسلة الكربون في المركّبات العضويّة</a:t>
            </a:r>
            <a:r>
              <a:rPr lang="ar-SA" sz="2400" dirty="0"/>
              <a:t>، </a:t>
            </a:r>
            <a:r>
              <a:rPr lang="ar-JO" sz="2400" dirty="0"/>
              <a:t> كان التجاذب بينها أكبر، وكانت قوى فاندرفالس بينها أكبر</a:t>
            </a:r>
            <a:r>
              <a:rPr lang="ar-SA" sz="2400" dirty="0"/>
              <a:t>، </a:t>
            </a:r>
            <a:r>
              <a:rPr lang="ar-JO" sz="2400" dirty="0"/>
              <a:t>فترتفع درجة حرارة الغليان.</a:t>
            </a:r>
            <a:endParaRPr lang="he-IL" sz="2400" dirty="0"/>
          </a:p>
        </p:txBody>
      </p:sp>
      <p:pic>
        <p:nvPicPr>
          <p:cNvPr id="3490" name="Picture 4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2" y="82005"/>
            <a:ext cx="5729779" cy="135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6984125" y="250502"/>
            <a:ext cx="4801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(3) </a:t>
            </a:r>
            <a:r>
              <a:rPr lang="ar-JO" sz="2800" b="1" dirty="0">
                <a:solidFill>
                  <a:srgbClr val="FF0000"/>
                </a:solidFill>
              </a:rPr>
              <a:t>مساحة سطح التلام</a:t>
            </a:r>
            <a:r>
              <a:rPr lang="ar-SA" sz="2800" b="1" dirty="0">
                <a:solidFill>
                  <a:srgbClr val="FF0000"/>
                </a:solidFill>
              </a:rPr>
              <a:t>ُ</a:t>
            </a:r>
            <a:r>
              <a:rPr lang="ar-JO" sz="2800" b="1" dirty="0">
                <a:solidFill>
                  <a:srgbClr val="FF0000"/>
                </a:solidFill>
              </a:rPr>
              <a:t>س</a:t>
            </a:r>
            <a:r>
              <a:rPr lang="ar-SA" sz="2800" b="1" dirty="0">
                <a:solidFill>
                  <a:srgbClr val="FF0000"/>
                </a:solidFill>
              </a:rPr>
              <a:t>-تتمّة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888ABC-ECA4-4108-A58D-5FCAC08DD56D}"/>
              </a:ext>
            </a:extLst>
          </p:cNvPr>
          <p:cNvSpPr/>
          <p:nvPr/>
        </p:nvSpPr>
        <p:spPr>
          <a:xfrm>
            <a:off x="0" y="4861367"/>
            <a:ext cx="8337171" cy="199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97989" y="326074"/>
            <a:ext cx="11160000" cy="720000"/>
          </a:xfrm>
        </p:spPr>
        <p:txBody>
          <a:bodyPr/>
          <a:lstStyle/>
          <a:p>
            <a:r>
              <a:rPr lang="ar-JO" sz="4000" dirty="0">
                <a:solidFill>
                  <a:srgbClr val="FF0000"/>
                </a:solidFill>
                <a:cs typeface="+mn-cs"/>
              </a:rPr>
              <a:t>تحديد</a:t>
            </a:r>
            <a:r>
              <a:rPr lang="ar-JO" sz="36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3600" dirty="0">
                <a:solidFill>
                  <a:schemeClr val="tx1"/>
                </a:solidFill>
                <a:cs typeface="+mn-cs"/>
              </a:rPr>
              <a:t>T</a:t>
            </a:r>
            <a:r>
              <a:rPr lang="en-US" sz="3600" baseline="-25000" dirty="0">
                <a:solidFill>
                  <a:schemeClr val="tx1"/>
                </a:solidFill>
                <a:cs typeface="+mn-cs"/>
              </a:rPr>
              <a:t>m</a:t>
            </a:r>
            <a:r>
              <a:rPr lang="ar-JO" sz="3600" dirty="0">
                <a:solidFill>
                  <a:schemeClr val="tx1"/>
                </a:solidFill>
                <a:cs typeface="+mn-cs"/>
              </a:rPr>
              <a:t> و/أو </a:t>
            </a:r>
            <a:r>
              <a:rPr lang="en-US" sz="3600" dirty="0">
                <a:solidFill>
                  <a:schemeClr val="tx1"/>
                </a:solidFill>
                <a:cs typeface="+mn-cs"/>
              </a:rPr>
              <a:t> T</a:t>
            </a:r>
            <a:r>
              <a:rPr lang="en-US" sz="3600" baseline="-25000" dirty="0">
                <a:solidFill>
                  <a:schemeClr val="tx1"/>
                </a:solidFill>
                <a:cs typeface="+mn-cs"/>
              </a:rPr>
              <a:t>b</a:t>
            </a:r>
            <a:r>
              <a:rPr lang="en-US" sz="3600" dirty="0">
                <a:solidFill>
                  <a:schemeClr val="tx1"/>
                </a:solidFill>
                <a:cs typeface="+mn-cs"/>
              </a:rPr>
              <a:t> </a:t>
            </a:r>
            <a:r>
              <a:rPr lang="ar-JO" sz="3600" dirty="0">
                <a:solidFill>
                  <a:schemeClr val="tx1"/>
                </a:solidFill>
                <a:cs typeface="+mn-cs"/>
              </a:rPr>
              <a:t>الأعلى </a:t>
            </a:r>
            <a:r>
              <a:rPr lang="ar-SA" sz="3600" dirty="0">
                <a:solidFill>
                  <a:schemeClr val="tx1"/>
                </a:solidFill>
                <a:cs typeface="+mn-cs"/>
              </a:rPr>
              <a:t>لمادّتين مُعطيتَين </a:t>
            </a:r>
            <a:r>
              <a:rPr lang="en-US" sz="3600" dirty="0">
                <a:solidFill>
                  <a:schemeClr val="tx1"/>
                </a:solidFill>
                <a:cs typeface="+mn-cs"/>
              </a:rPr>
              <a:t>X</a:t>
            </a:r>
            <a:r>
              <a:rPr lang="ar-JO" sz="3600" dirty="0">
                <a:solidFill>
                  <a:schemeClr val="tx1"/>
                </a:solidFill>
                <a:cs typeface="+mn-cs"/>
              </a:rPr>
              <a:t> وَ </a:t>
            </a:r>
            <a:r>
              <a:rPr lang="en-US" sz="3600" dirty="0">
                <a:solidFill>
                  <a:schemeClr val="tx1"/>
                </a:solidFill>
                <a:cs typeface="+mn-cs"/>
              </a:rPr>
              <a:t>Y</a:t>
            </a:r>
            <a:br>
              <a:rPr lang="en-US" sz="3600" dirty="0">
                <a:solidFill>
                  <a:schemeClr val="tx1"/>
                </a:solidFill>
                <a:cs typeface="+mn-cs"/>
              </a:rPr>
            </a:br>
            <a:endParaRPr lang="he-IL" sz="3600" dirty="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9" name="קבוצה 8"/>
          <p:cNvGrpSpPr/>
          <p:nvPr/>
        </p:nvGrpSpPr>
        <p:grpSpPr>
          <a:xfrm>
            <a:off x="536028" y="819807"/>
            <a:ext cx="2522482" cy="1576552"/>
            <a:chOff x="536028" y="819807"/>
            <a:chExt cx="2522482" cy="1576552"/>
          </a:xfrm>
        </p:grpSpPr>
        <p:sp>
          <p:nvSpPr>
            <p:cNvPr id="3" name="TextBox 2"/>
            <p:cNvSpPr txBox="1"/>
            <p:nvPr/>
          </p:nvSpPr>
          <p:spPr>
            <a:xfrm>
              <a:off x="536028" y="2017986"/>
              <a:ext cx="315310" cy="378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1">
              <a:spAutoFit/>
            </a:bodyPr>
            <a:lstStyle/>
            <a:p>
              <a:endParaRPr lang="he-IL" dirty="0"/>
            </a:p>
          </p:txBody>
        </p:sp>
        <p:sp>
          <p:nvSpPr>
            <p:cNvPr id="6" name="מלבן 5"/>
            <p:cNvSpPr/>
            <p:nvPr/>
          </p:nvSpPr>
          <p:spPr>
            <a:xfrm>
              <a:off x="536028" y="819807"/>
              <a:ext cx="2522482" cy="85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41142" y="2223680"/>
            <a:ext cx="33895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العامل المؤثِّر الأوّل </a:t>
            </a:r>
            <a:endParaRPr lang="he-IL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61131" y="2930127"/>
            <a:ext cx="361030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ولكن ما هو مبنى التعليل الملائِم حسب طلبات التفتيش؟</a:t>
            </a:r>
            <a:endParaRPr lang="he-IL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6" y="852674"/>
            <a:ext cx="7858125" cy="582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1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92DA1DB-82B8-4342-932E-3EE1A07D6253}"/>
              </a:ext>
            </a:extLst>
          </p:cNvPr>
          <p:cNvSpPr/>
          <p:nvPr/>
        </p:nvSpPr>
        <p:spPr>
          <a:xfrm>
            <a:off x="0" y="5353054"/>
            <a:ext cx="8337171" cy="150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21105" r="20634" b="17934"/>
          <a:stretch/>
        </p:blipFill>
        <p:spPr bwMode="auto">
          <a:xfrm>
            <a:off x="120869" y="743903"/>
            <a:ext cx="9007365" cy="44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1037" y="-35866"/>
            <a:ext cx="11160000" cy="720000"/>
          </a:xfrm>
        </p:spPr>
        <p:txBody>
          <a:bodyPr/>
          <a:lstStyle/>
          <a:p>
            <a:pPr algn="r"/>
            <a:r>
              <a:rPr lang="ar-SA" sz="2800" dirty="0">
                <a:cs typeface="+mn-cs"/>
              </a:rPr>
              <a:t>مبنى التعليل الملائم لدرجة حرارة الغليان/الانصهار</a:t>
            </a:r>
            <a:endParaRPr lang="he-IL" sz="2800" dirty="0">
              <a:cs typeface="+mn-cs"/>
            </a:endParaRPr>
          </a:p>
        </p:txBody>
      </p:sp>
      <p:cxnSp>
        <p:nvCxnSpPr>
          <p:cNvPr id="8" name="מחבר ישר 7"/>
          <p:cNvCxnSpPr/>
          <p:nvPr/>
        </p:nvCxnSpPr>
        <p:spPr>
          <a:xfrm>
            <a:off x="1053991" y="1344996"/>
            <a:ext cx="8198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>
            <a:off x="1502843" y="2690976"/>
            <a:ext cx="8198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3693921" y="3532708"/>
            <a:ext cx="8198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363418" y="4129556"/>
            <a:ext cx="8198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6156993" y="4902403"/>
            <a:ext cx="5412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6007740" y="3290625"/>
            <a:ext cx="5412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91298" y="609028"/>
            <a:ext cx="2834185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b="1" dirty="0">
                <a:solidFill>
                  <a:srgbClr val="002060"/>
                </a:solidFill>
              </a:rPr>
              <a:t>عند تعليل درجة حرارة </a:t>
            </a:r>
            <a:r>
              <a:rPr lang="ar-SA" b="1" dirty="0">
                <a:solidFill>
                  <a:srgbClr val="FF0000"/>
                </a:solidFill>
              </a:rPr>
              <a:t>الغليان</a:t>
            </a:r>
            <a:r>
              <a:rPr lang="ar-SA" b="1" dirty="0">
                <a:solidFill>
                  <a:srgbClr val="002060"/>
                </a:solidFill>
              </a:rPr>
              <a:t> نُحدِّد القوى العاملة بين الجزيئات في الحالة </a:t>
            </a:r>
            <a:r>
              <a:rPr lang="ar-SA" b="1" dirty="0">
                <a:solidFill>
                  <a:srgbClr val="FF0000"/>
                </a:solidFill>
              </a:rPr>
              <a:t>السائلة</a:t>
            </a:r>
            <a:endParaRPr lang="ar-SA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b="1" dirty="0">
                <a:solidFill>
                  <a:srgbClr val="002060"/>
                </a:solidFill>
              </a:rPr>
              <a:t>في ا</a:t>
            </a:r>
            <a:r>
              <a:rPr lang="ar-SA" b="1" dirty="0">
                <a:solidFill>
                  <a:srgbClr val="7030A0"/>
                </a:solidFill>
              </a:rPr>
              <a:t>لانصهار</a:t>
            </a:r>
            <a:r>
              <a:rPr lang="ar-SA" b="1" dirty="0">
                <a:solidFill>
                  <a:srgbClr val="002060"/>
                </a:solidFill>
              </a:rPr>
              <a:t> نُحدِّد القوى العاملة بين الجزيئات في الحالة </a:t>
            </a:r>
            <a:r>
              <a:rPr lang="ar-SA" b="1" dirty="0">
                <a:solidFill>
                  <a:srgbClr val="7030A0"/>
                </a:solidFill>
              </a:rPr>
              <a:t>الصلبة</a:t>
            </a:r>
            <a:endParaRPr lang="he-IL" b="1" dirty="0">
              <a:solidFill>
                <a:srgbClr val="7030A0"/>
              </a:solidFill>
            </a:endParaRPr>
          </a:p>
        </p:txBody>
      </p:sp>
      <p:cxnSp>
        <p:nvCxnSpPr>
          <p:cNvPr id="18" name="מחבר ישר 17"/>
          <p:cNvCxnSpPr/>
          <p:nvPr/>
        </p:nvCxnSpPr>
        <p:spPr>
          <a:xfrm>
            <a:off x="5830608" y="1967401"/>
            <a:ext cx="5412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6548976" y="4283700"/>
            <a:ext cx="5412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קבוצה 19"/>
          <p:cNvGrpSpPr/>
          <p:nvPr/>
        </p:nvGrpSpPr>
        <p:grpSpPr>
          <a:xfrm>
            <a:off x="-3768" y="319137"/>
            <a:ext cx="6343402" cy="4750623"/>
            <a:chOff x="-3768" y="319137"/>
            <a:chExt cx="6343402" cy="4750623"/>
          </a:xfrm>
        </p:grpSpPr>
        <p:sp>
          <p:nvSpPr>
            <p:cNvPr id="9" name="מלבן 8"/>
            <p:cNvSpPr/>
            <p:nvPr/>
          </p:nvSpPr>
          <p:spPr>
            <a:xfrm>
              <a:off x="5965814" y="319137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he-IL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1" name="מלבן 20"/>
            <p:cNvSpPr/>
            <p:nvPr/>
          </p:nvSpPr>
          <p:spPr>
            <a:xfrm>
              <a:off x="4437641" y="319137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he-IL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" name="מלבן 21"/>
            <p:cNvSpPr/>
            <p:nvPr/>
          </p:nvSpPr>
          <p:spPr>
            <a:xfrm>
              <a:off x="2472490" y="319137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he-IL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27" name="קבוצה 26"/>
            <p:cNvGrpSpPr/>
            <p:nvPr/>
          </p:nvGrpSpPr>
          <p:grpSpPr>
            <a:xfrm>
              <a:off x="0" y="1006753"/>
              <a:ext cx="389464" cy="1252151"/>
              <a:chOff x="6768325" y="1003156"/>
              <a:chExt cx="389464" cy="1252151"/>
            </a:xfrm>
          </p:grpSpPr>
          <p:sp>
            <p:nvSpPr>
              <p:cNvPr id="28" name="מלבן 27"/>
              <p:cNvSpPr/>
              <p:nvPr/>
            </p:nvSpPr>
            <p:spPr>
              <a:xfrm>
                <a:off x="6768325" y="1003156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4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מלבן 28"/>
              <p:cNvSpPr/>
              <p:nvPr/>
            </p:nvSpPr>
            <p:spPr>
              <a:xfrm>
                <a:off x="6780201" y="1371219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מלבן 29"/>
              <p:cNvSpPr/>
              <p:nvPr/>
            </p:nvSpPr>
            <p:spPr>
              <a:xfrm>
                <a:off x="6783969" y="1732087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" name="קבוצה 30"/>
            <p:cNvGrpSpPr/>
            <p:nvPr/>
          </p:nvGrpSpPr>
          <p:grpSpPr>
            <a:xfrm>
              <a:off x="-3768" y="2336457"/>
              <a:ext cx="389464" cy="1252151"/>
              <a:chOff x="6768325" y="1003156"/>
              <a:chExt cx="389464" cy="1252151"/>
            </a:xfrm>
          </p:grpSpPr>
          <p:sp>
            <p:nvSpPr>
              <p:cNvPr id="32" name="מלבן 31"/>
              <p:cNvSpPr/>
              <p:nvPr/>
            </p:nvSpPr>
            <p:spPr>
              <a:xfrm>
                <a:off x="6768325" y="1003156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4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33" name="מלבן 32"/>
              <p:cNvSpPr/>
              <p:nvPr/>
            </p:nvSpPr>
            <p:spPr>
              <a:xfrm>
                <a:off x="6780201" y="1371219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34" name="מלבן 33"/>
              <p:cNvSpPr/>
              <p:nvPr/>
            </p:nvSpPr>
            <p:spPr>
              <a:xfrm>
                <a:off x="6783969" y="1732087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קבוצה 34"/>
            <p:cNvGrpSpPr/>
            <p:nvPr/>
          </p:nvGrpSpPr>
          <p:grpSpPr>
            <a:xfrm>
              <a:off x="11876" y="3817609"/>
              <a:ext cx="389464" cy="1252151"/>
              <a:chOff x="6768325" y="1003156"/>
              <a:chExt cx="389464" cy="1252151"/>
            </a:xfrm>
          </p:grpSpPr>
          <p:sp>
            <p:nvSpPr>
              <p:cNvPr id="36" name="מלבן 35"/>
              <p:cNvSpPr/>
              <p:nvPr/>
            </p:nvSpPr>
            <p:spPr>
              <a:xfrm>
                <a:off x="6768325" y="1003156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4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37" name="מלבן 36"/>
              <p:cNvSpPr/>
              <p:nvPr/>
            </p:nvSpPr>
            <p:spPr>
              <a:xfrm>
                <a:off x="6780201" y="1371219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38" name="מלבן 37"/>
              <p:cNvSpPr/>
              <p:nvPr/>
            </p:nvSpPr>
            <p:spPr>
              <a:xfrm>
                <a:off x="6783969" y="1732087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29970" y="5564291"/>
            <a:ext cx="413861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المصدر: كتاب ملخَّص مادّة تخصُّص الكيمياء ومُجمَّع أسئلة تدريبيّة، (</a:t>
            </a:r>
            <a:r>
              <a:rPr lang="ar-SA" dirty="0">
                <a:latin typeface="Arial" panose="020B0604020202020204" pitchFamily="34" charset="0"/>
              </a:rPr>
              <a:t>2019)، </a:t>
            </a:r>
            <a:r>
              <a:rPr lang="ar-SA" sz="2000" dirty="0"/>
              <a:t>صفحة </a:t>
            </a:r>
            <a:r>
              <a:rPr lang="ar-SA" sz="2000" dirty="0">
                <a:latin typeface="Arial" panose="020B0604020202020204" pitchFamily="34" charset="0"/>
              </a:rPr>
              <a:t>51</a:t>
            </a:r>
          </a:p>
          <a:p>
            <a:pPr algn="ctr"/>
            <a:r>
              <a:rPr lang="ar-SA" sz="2000" dirty="0"/>
              <a:t>إعداد د. عبير زيدان-عابد</a:t>
            </a:r>
            <a:endParaRPr lang="he-IL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55" y="5407690"/>
            <a:ext cx="1236792" cy="123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27094" y="5564291"/>
            <a:ext cx="2096407" cy="1048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امسحوا شيفرة </a:t>
            </a:r>
            <a:r>
              <a:rPr lang="en-US" sz="2000" b="1" dirty="0"/>
              <a:t>(Code)</a:t>
            </a:r>
            <a:r>
              <a:rPr lang="ar-SA" sz="2000" b="1" dirty="0"/>
              <a:t> الصورة لمعاينتها بتمعُّن لاحقًا</a:t>
            </a:r>
            <a:endParaRPr lang="he-IL" sz="20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893" y="3066008"/>
            <a:ext cx="3050994" cy="9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אליפסה 2"/>
          <p:cNvSpPr/>
          <p:nvPr/>
        </p:nvSpPr>
        <p:spPr>
          <a:xfrm>
            <a:off x="7283669" y="1006753"/>
            <a:ext cx="1844565" cy="9606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7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55434"/>
            <a:ext cx="11997558" cy="720000"/>
          </a:xfrm>
        </p:spPr>
        <p:txBody>
          <a:bodyPr/>
          <a:lstStyle/>
          <a:p>
            <a:r>
              <a:rPr lang="ar-SA" sz="2800" dirty="0">
                <a:cs typeface="+mn-cs"/>
              </a:rPr>
              <a:t> اقتراح إضافيّ لطريقة تنظيم الإجابة عن سؤال، يتطلَّب تعليل درجات غليان و/أو</a:t>
            </a:r>
            <a:r>
              <a:rPr lang="ar-SA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ar-SA" sz="2800" dirty="0" err="1">
                <a:solidFill>
                  <a:srgbClr val="FF0000"/>
                </a:solidFill>
                <a:cs typeface="+mn-cs"/>
              </a:rPr>
              <a:t>إنصهار</a:t>
            </a:r>
            <a:r>
              <a:rPr lang="ar-SA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ar-SA" sz="2800" dirty="0">
                <a:cs typeface="+mn-cs"/>
              </a:rPr>
              <a:t>لموادّ جزيئيّة</a:t>
            </a:r>
            <a:endParaRPr lang="he-IL" sz="2800" dirty="0">
              <a:cs typeface="+mn-cs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74851"/>
              </p:ext>
            </p:extLst>
          </p:nvPr>
        </p:nvGraphicFramePr>
        <p:xfrm>
          <a:off x="625644" y="1083072"/>
          <a:ext cx="9865895" cy="316103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37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he-IL" sz="2600" b="1" baseline="-25000" dirty="0">
                          <a:effectLst/>
                        </a:rPr>
                        <a:t> </a:t>
                      </a:r>
                      <a:endParaRPr lang="en-US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ar-SA" sz="2600" b="1" dirty="0">
                          <a:effectLst/>
                        </a:rPr>
                        <a:t>صيغة تمثيل</a:t>
                      </a:r>
                      <a:r>
                        <a:rPr lang="ar-SA" sz="2600" b="1" baseline="0" dirty="0">
                          <a:effectLst/>
                        </a:rPr>
                        <a:t> إلكترونيّ</a:t>
                      </a:r>
                      <a:endParaRPr lang="en-US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600" b="1">
                          <a:effectLst/>
                        </a:rPr>
                        <a:t> </a:t>
                      </a:r>
                      <a:endParaRPr lang="en-US" sz="2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كبر السحابة الإلكترونيّة</a:t>
                      </a:r>
                      <a:endParaRPr lang="en-US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600" b="1">
                          <a:effectLst/>
                        </a:rPr>
                        <a:t> </a:t>
                      </a:r>
                      <a:endParaRPr lang="en-US" sz="2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تقاطُب الجزيء (دائم/لحظيّ)</a:t>
                      </a:r>
                      <a:endParaRPr lang="en-US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</a:rPr>
                        <a:t> </a:t>
                      </a:r>
                      <a:endParaRPr lang="en-US" sz="2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نوع القوى العاملة بين الجُزيئات في الحالة </a:t>
                      </a:r>
                      <a:r>
                        <a:rPr lang="ar-SA" sz="2600" b="1" u="sng" dirty="0">
                          <a:effectLst/>
                        </a:rPr>
                        <a:t>السائلة /</a:t>
                      </a:r>
                      <a:r>
                        <a:rPr lang="ar-SA" sz="2600" b="1" u="sng" dirty="0">
                          <a:solidFill>
                            <a:schemeClr val="tx1"/>
                          </a:solidFill>
                          <a:effectLst/>
                        </a:rPr>
                        <a:t>الصلبة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600" b="1" dirty="0">
                          <a:effectLst/>
                        </a:rPr>
                        <a:t> </a:t>
                      </a:r>
                      <a:endParaRPr lang="en-US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تحديد شدّة القوى، وتعيين السبب</a:t>
                      </a:r>
                      <a:endParaRPr lang="en-US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2600" b="1" dirty="0">
                          <a:effectLst/>
                        </a:rPr>
                        <a:t> </a:t>
                      </a:r>
                      <a:endParaRPr lang="en-US" sz="2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600" b="1" dirty="0">
                          <a:effectLst/>
                        </a:rPr>
                        <a:t>الاستنتاج بما يخُصّ درجة حرارة</a:t>
                      </a:r>
                      <a:r>
                        <a:rPr lang="ar-SA" sz="2600" b="1" u="sng" dirty="0">
                          <a:effectLst/>
                        </a:rPr>
                        <a:t> الغليان</a:t>
                      </a:r>
                      <a:r>
                        <a:rPr lang="ar-SA" sz="2600" b="1" u="sng" dirty="0">
                          <a:solidFill>
                            <a:schemeClr val="tx1"/>
                          </a:solidFill>
                          <a:effectLst/>
                        </a:rPr>
                        <a:t>/ الانصهار</a:t>
                      </a:r>
                      <a:endParaRPr lang="en-US" sz="2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קבוצה 7"/>
          <p:cNvGrpSpPr/>
          <p:nvPr/>
        </p:nvGrpSpPr>
        <p:grpSpPr>
          <a:xfrm>
            <a:off x="10673308" y="3019237"/>
            <a:ext cx="409852" cy="1561257"/>
            <a:chOff x="10678675" y="3368842"/>
            <a:chExt cx="577577" cy="1908213"/>
          </a:xfrm>
        </p:grpSpPr>
        <p:sp>
          <p:nvSpPr>
            <p:cNvPr id="5" name="מלבן 4"/>
            <p:cNvSpPr/>
            <p:nvPr/>
          </p:nvSpPr>
          <p:spPr>
            <a:xfrm>
              <a:off x="10684043" y="3368842"/>
              <a:ext cx="572209" cy="3368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5"/>
            <p:cNvSpPr/>
            <p:nvPr/>
          </p:nvSpPr>
          <p:spPr>
            <a:xfrm>
              <a:off x="10684043" y="4219074"/>
              <a:ext cx="572209" cy="3368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/>
            <p:cNvSpPr/>
            <p:nvPr/>
          </p:nvSpPr>
          <p:spPr>
            <a:xfrm>
              <a:off x="10678675" y="4940171"/>
              <a:ext cx="572209" cy="33688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1911718" y="4575451"/>
            <a:ext cx="1029903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نوعان من الأسئلة في هذا الموضوع:</a:t>
            </a:r>
          </a:p>
          <a:p>
            <a:pPr marL="342900" indent="-342900">
              <a:buFontTx/>
              <a:buAutoNum type="arabicPeriod"/>
            </a:pPr>
            <a:r>
              <a:rPr lang="ar-SA" sz="2400" b="1" dirty="0">
                <a:solidFill>
                  <a:srgbClr val="FF0000"/>
                </a:solidFill>
              </a:rPr>
              <a:t>يُطلب من التلميذ تعليل حقيقة معطاة تخصّ درجة حرارة غليان/انصهار مادّتين</a:t>
            </a:r>
          </a:p>
          <a:p>
            <a:pPr marL="342900" indent="-342900">
              <a:buAutoNum type="arabicPeriod"/>
            </a:pPr>
            <a:r>
              <a:rPr lang="ar-SA" sz="2400" b="1" dirty="0">
                <a:solidFill>
                  <a:srgbClr val="FF0000"/>
                </a:solidFill>
              </a:rPr>
              <a:t>يُطلب من التلميذ تحديد درجة حرارة الغليان/الانصهار الأعلى، لموادّ معطاة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     ومن ثمّ التعليل</a:t>
            </a:r>
          </a:p>
          <a:p>
            <a:endParaRPr lang="he-IL" sz="2400" dirty="0">
              <a:solidFill>
                <a:srgbClr val="FF0000"/>
              </a:solidFill>
            </a:endParaRPr>
          </a:p>
          <a:p>
            <a:endParaRPr lang="he-IL" sz="2400" dirty="0">
              <a:solidFill>
                <a:srgbClr val="FF0000"/>
              </a:solidFill>
            </a:endParaRPr>
          </a:p>
        </p:txBody>
      </p:sp>
      <p:grpSp>
        <p:nvGrpSpPr>
          <p:cNvPr id="16" name="קבוצה 15"/>
          <p:cNvGrpSpPr/>
          <p:nvPr/>
        </p:nvGrpSpPr>
        <p:grpSpPr>
          <a:xfrm>
            <a:off x="123353" y="954749"/>
            <a:ext cx="436020" cy="3576456"/>
            <a:chOff x="123353" y="1004242"/>
            <a:chExt cx="436020" cy="4077169"/>
          </a:xfrm>
        </p:grpSpPr>
        <p:sp>
          <p:nvSpPr>
            <p:cNvPr id="3" name="מלבן 2"/>
            <p:cNvSpPr/>
            <p:nvPr/>
          </p:nvSpPr>
          <p:spPr>
            <a:xfrm>
              <a:off x="158566" y="1004242"/>
              <a:ext cx="385041" cy="5964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10" name="מלבן 9"/>
            <p:cNvSpPr/>
            <p:nvPr/>
          </p:nvSpPr>
          <p:spPr>
            <a:xfrm>
              <a:off x="165116" y="1551945"/>
              <a:ext cx="385041" cy="5964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12" name="מלבן 11"/>
            <p:cNvSpPr/>
            <p:nvPr/>
          </p:nvSpPr>
          <p:spPr>
            <a:xfrm>
              <a:off x="174332" y="2244463"/>
              <a:ext cx="385041" cy="5964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</a:p>
          </p:txBody>
        </p:sp>
        <p:sp>
          <p:nvSpPr>
            <p:cNvPr id="13" name="מלבן 12"/>
            <p:cNvSpPr/>
            <p:nvPr/>
          </p:nvSpPr>
          <p:spPr>
            <a:xfrm>
              <a:off x="123353" y="3034120"/>
              <a:ext cx="385041" cy="5964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  <p:sp>
          <p:nvSpPr>
            <p:cNvPr id="14" name="מלבן 13"/>
            <p:cNvSpPr/>
            <p:nvPr/>
          </p:nvSpPr>
          <p:spPr>
            <a:xfrm>
              <a:off x="150742" y="3819677"/>
              <a:ext cx="385041" cy="5964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</a:p>
          </p:txBody>
        </p:sp>
        <p:sp>
          <p:nvSpPr>
            <p:cNvPr id="15" name="מלבן 14"/>
            <p:cNvSpPr/>
            <p:nvPr/>
          </p:nvSpPr>
          <p:spPr>
            <a:xfrm>
              <a:off x="150742" y="4484939"/>
              <a:ext cx="385041" cy="5964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28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62097" y="638582"/>
            <a:ext cx="75674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نفس مُركِّبات التعليل التي  عُرِضت في الشّريحة السابقة</a:t>
            </a:r>
            <a:endParaRPr lang="he-I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89F06C-BC42-46A3-9752-A652A6573C53}"/>
              </a:ext>
            </a:extLst>
          </p:cNvPr>
          <p:cNvSpPr/>
          <p:nvPr/>
        </p:nvSpPr>
        <p:spPr>
          <a:xfrm>
            <a:off x="0" y="5625296"/>
            <a:ext cx="9144000" cy="1232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34607" y="291920"/>
            <a:ext cx="11160000" cy="720000"/>
          </a:xfrm>
        </p:spPr>
        <p:txBody>
          <a:bodyPr/>
          <a:lstStyle/>
          <a:p>
            <a:pPr lvl="0"/>
            <a:r>
              <a:rPr lang="ar-SA" sz="3200" dirty="0">
                <a:cs typeface="+mn-cs"/>
              </a:rPr>
              <a:t>مثال: لأيّ مادّة  درجة حرارة </a:t>
            </a:r>
            <a:r>
              <a:rPr lang="ar-SA" sz="3200" dirty="0">
                <a:solidFill>
                  <a:srgbClr val="FF0000"/>
                </a:solidFill>
                <a:cs typeface="+mn-cs"/>
              </a:rPr>
              <a:t>غليان</a:t>
            </a:r>
            <a:r>
              <a:rPr lang="ar-SA" sz="3200" dirty="0">
                <a:cs typeface="+mn-cs"/>
              </a:rPr>
              <a:t> أعلى: </a:t>
            </a:r>
            <a:r>
              <a:rPr lang="en-US" sz="3200" dirty="0">
                <a:cs typeface="+mn-cs"/>
              </a:rPr>
              <a:t>NF</a:t>
            </a:r>
            <a:r>
              <a:rPr lang="en-US" sz="3200" baseline="-25000" dirty="0">
                <a:cs typeface="+mn-cs"/>
              </a:rPr>
              <a:t>3</a:t>
            </a:r>
            <a:r>
              <a:rPr lang="en-US" sz="3200" dirty="0">
                <a:cs typeface="+mn-cs"/>
              </a:rPr>
              <a:t> </a:t>
            </a:r>
            <a:r>
              <a:rPr lang="ar-SA" sz="3200" dirty="0">
                <a:cs typeface="+mn-cs"/>
              </a:rPr>
              <a:t>أم  </a:t>
            </a:r>
            <a:r>
              <a:rPr lang="en-US" sz="3200" dirty="0">
                <a:cs typeface="+mn-cs"/>
              </a:rPr>
              <a:t>H</a:t>
            </a:r>
            <a:r>
              <a:rPr lang="en-US" sz="3200" baseline="-25000" dirty="0">
                <a:cs typeface="+mn-cs"/>
              </a:rPr>
              <a:t>2</a:t>
            </a:r>
            <a:r>
              <a:rPr lang="en-US" sz="3200" dirty="0">
                <a:cs typeface="+mn-cs"/>
              </a:rPr>
              <a:t>S</a:t>
            </a:r>
            <a:r>
              <a:rPr lang="ar-SA" sz="3200" dirty="0">
                <a:cs typeface="+mn-cs"/>
              </a:rPr>
              <a:t>؟ علّل.</a:t>
            </a:r>
            <a:br>
              <a:rPr lang="en-US" sz="3200" dirty="0">
                <a:cs typeface="+mn-cs"/>
              </a:rPr>
            </a:br>
            <a:endParaRPr lang="he-IL" sz="3200" dirty="0"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40719" y="516459"/>
            <a:ext cx="20968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(l)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  (g)</a:t>
            </a:r>
            <a:endParaRPr lang="he-IL" dirty="0">
              <a:solidFill>
                <a:srgbClr val="FF0000"/>
              </a:solidFill>
            </a:endParaRPr>
          </a:p>
        </p:txBody>
      </p:sp>
      <p:graphicFrame>
        <p:nvGraphicFramePr>
          <p:cNvPr id="7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06235"/>
              </p:ext>
            </p:extLst>
          </p:nvPr>
        </p:nvGraphicFramePr>
        <p:xfrm>
          <a:off x="274037" y="909674"/>
          <a:ext cx="11596038" cy="489373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903365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4827327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3865346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</a:tblGrid>
              <a:tr h="5007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ar-SA" sz="2200" b="1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صيغة جزيئيّة للمادّة</a:t>
                      </a:r>
                      <a:endParaRPr lang="en-US" sz="2200" b="1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NF</a:t>
                      </a:r>
                      <a:r>
                        <a:rPr lang="en-US" sz="2200" b="1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3(l)</a:t>
                      </a:r>
                      <a:endParaRPr lang="en-US" sz="2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200" b="1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200" b="1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(g)</a:t>
                      </a:r>
                      <a:endParaRPr lang="en-US" sz="2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ar-SA" sz="2200" b="1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صيغة تمثيل إلكترونيّ</a:t>
                      </a:r>
                      <a:endParaRPr lang="en-US" sz="2200" b="1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/>
                    </a:p>
                    <a:p>
                      <a:pPr algn="ctr" rtl="1"/>
                      <a:endParaRPr lang="he-IL" sz="20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200" b="1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كبر السحابة الإلكترونيّة</a:t>
                      </a:r>
                      <a:endParaRPr lang="en-US" sz="2200" b="1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/>
                        <a:t>34</a:t>
                      </a: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000" dirty="0">
                          <a:effectLst/>
                          <a:latin typeface="Simplified Arabic"/>
                          <a:ea typeface="Times New Roman"/>
                        </a:rPr>
                        <a:t>18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200" b="1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تقاطُب الجزيء (دائم/لحظيّ)</a:t>
                      </a:r>
                      <a:endParaRPr lang="en-US" sz="2200" b="1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ثنائيّ تقاطُب دائم ولحظيّ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ثنائيّ تقاطُب دائم ولحظيّ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200" b="1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نوع قوى التجاذب بين الجُزيئات، </a:t>
                      </a:r>
                      <a:r>
                        <a:rPr lang="ar-SA" sz="2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في الحالة السائلة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قوى فاندرفالس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قوى فاندرفالس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200" b="1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تحديد شدّة القوى وتعيين السبب</a:t>
                      </a:r>
                      <a:endParaRPr lang="en-US" sz="2200" b="1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للمادّة،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NF</a:t>
                      </a:r>
                      <a:r>
                        <a:rPr lang="en-US" sz="200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3(l)</a:t>
                      </a: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درجة حرارة غليان أعلى من درجة حرارة غليان،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0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(l)</a:t>
                      </a:r>
                      <a:r>
                        <a:rPr lang="he-IL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ar-SA" sz="2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1"/>
                      <a:r>
                        <a:rPr lang="ar-J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المادّة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NF</a:t>
                      </a:r>
                      <a:r>
                        <a:rPr lang="en-US" sz="180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3(l)</a:t>
                      </a:r>
                      <a:r>
                        <a:rPr lang="ar-J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، صاحبة السحابة الإلكترونيّة الأكبر. كلّما كان مجموع عدد الإلكترونات في الجزيء أكبر، زاد احتمال التقاطُبات اللحظيّة 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والدّائمة </a:t>
                      </a:r>
                      <a:r>
                        <a:rPr lang="ar-JO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وزادت قوّة هذه التقاطُبات، فيزداد مقدار قوى فاندرفالس. 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200" b="1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الاستنتاج بما يخُصّ درجة غليان الموادّ</a:t>
                      </a:r>
                      <a:endParaRPr lang="en-US" sz="2200" b="1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rtl="1"/>
                      <a:r>
                        <a:rPr lang="ar-JO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درجة حرارة </a:t>
                      </a:r>
                      <a:r>
                        <a:rPr lang="ar-JO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الغليان</a:t>
                      </a:r>
                      <a:r>
                        <a:rPr lang="ar-JO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تتعلّق بقوى التجاذُب بين الجزيئات. </a:t>
                      </a:r>
                      <a:r>
                        <a:rPr lang="ar-SA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كلّما كانت قوى التجاذُب بين الجزيئات أقوى، احتجنا إلى طاقة أكبر للتغلُّب على قوى التجاذُب، وفصل الجزيئات وتحويلها إلى غاز بالتالي درجة حرارة الغليان تكون أعلى.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284433552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EA86D35-9DC8-445C-89DE-5CCC38F51835}"/>
              </a:ext>
            </a:extLst>
          </p:cNvPr>
          <p:cNvGrpSpPr/>
          <p:nvPr/>
        </p:nvGrpSpPr>
        <p:grpSpPr>
          <a:xfrm>
            <a:off x="1611457" y="1420384"/>
            <a:ext cx="5580000" cy="652247"/>
            <a:chOff x="1634607" y="1640308"/>
            <a:chExt cx="5580000" cy="652247"/>
          </a:xfrm>
        </p:grpSpPr>
        <p:pic>
          <p:nvPicPr>
            <p:cNvPr id="8" name="תמונה 7" descr="×ª××¦××ª ×ª××× × ×¢×××¨ âªlewis structure of h2sâ¬â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607" y="1656074"/>
              <a:ext cx="1377950" cy="6364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232" y="1640308"/>
              <a:ext cx="109537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4352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8885" y="39661"/>
            <a:ext cx="11160000" cy="720000"/>
          </a:xfrm>
        </p:spPr>
        <p:txBody>
          <a:bodyPr/>
          <a:lstStyle/>
          <a:p>
            <a:r>
              <a:rPr lang="ar-SA" sz="2800" dirty="0">
                <a:solidFill>
                  <a:schemeClr val="tx1"/>
                </a:solidFill>
                <a:cs typeface="+mn-cs"/>
              </a:rPr>
              <a:t>العلاقة بين القوى العاملة بين الجزيئات والحالة التراكميّة للمادّة</a:t>
            </a:r>
            <a:endParaRPr lang="he-IL" sz="2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34" y="532052"/>
            <a:ext cx="11262010" cy="1420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000" dirty="0"/>
              <a:t>الحالة التراكمية في درجة حرارة الغرفة هي نتيجة لدرجة حرارة الغليان والانصهار للمادّة. 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000" dirty="0"/>
              <a:t>في المواد الجزيئيّة، درجة حرارة الانصهار والغليان تتأثّر من قوة الروابط بين الجزيئات. 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000" dirty="0"/>
              <a:t>كلّما كانت قوى التجاذُب بين الجزيئات أقوى، كانت جُسيْمات المادّة أقرب لبعضها، ممّا يكسبها السيولة أو الصلابة</a:t>
            </a:r>
            <a:endParaRPr lang="he-IL" sz="20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744339"/>
              </p:ext>
            </p:extLst>
          </p:nvPr>
        </p:nvGraphicFramePr>
        <p:xfrm>
          <a:off x="756745" y="2105326"/>
          <a:ext cx="8479852" cy="348101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58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8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he-IL" sz="2400" baseline="-250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ar-SA" sz="2400" b="1" dirty="0">
                          <a:effectLst/>
                        </a:rPr>
                        <a:t>صيغة 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كبر السحابة الإلكترونيّة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تقاطُب الجزيء (دائم/لحظيّ)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نوع القوى العاملة بين الجُزيئات في الحالة </a:t>
                      </a:r>
                      <a:r>
                        <a:rPr lang="ar-SA" sz="2400" b="1" u="sng" dirty="0">
                          <a:effectLst/>
                        </a:rPr>
                        <a:t>السائلة</a:t>
                      </a:r>
                      <a:r>
                        <a:rPr lang="ar-SA" sz="2400" b="1" u="sng" dirty="0">
                          <a:solidFill>
                            <a:schemeClr val="tx1"/>
                          </a:solidFill>
                          <a:effectLst/>
                        </a:rPr>
                        <a:t>/الصلبة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تحديد شدّة القوى، وتعيين السبب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الاستنتاج بما يخُصّ درجة حرارة</a:t>
                      </a:r>
                      <a:r>
                        <a:rPr lang="ar-SA" sz="2400" b="1" u="sng" dirty="0">
                          <a:effectLst/>
                        </a:rPr>
                        <a:t> الغليان</a:t>
                      </a:r>
                      <a:r>
                        <a:rPr lang="ar-SA" sz="2400" b="1" u="sng" dirty="0">
                          <a:solidFill>
                            <a:schemeClr val="tx1"/>
                          </a:solidFill>
                          <a:effectLst/>
                        </a:rPr>
                        <a:t>/الانصهار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حالة المادّة في درجة حرارة الغرفة</a:t>
                      </a:r>
                      <a:endParaRPr lang="en-US" sz="2800" b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1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קבוצה 16"/>
          <p:cNvGrpSpPr/>
          <p:nvPr/>
        </p:nvGrpSpPr>
        <p:grpSpPr>
          <a:xfrm>
            <a:off x="401368" y="1887195"/>
            <a:ext cx="9714905" cy="3576456"/>
            <a:chOff x="353482" y="2123685"/>
            <a:chExt cx="9265192" cy="3576456"/>
          </a:xfrm>
        </p:grpSpPr>
        <p:grpSp>
          <p:nvGrpSpPr>
            <p:cNvPr id="6" name="קבוצה 5"/>
            <p:cNvGrpSpPr/>
            <p:nvPr/>
          </p:nvGrpSpPr>
          <p:grpSpPr>
            <a:xfrm>
              <a:off x="9041097" y="4058318"/>
              <a:ext cx="577577" cy="1306163"/>
              <a:chOff x="10678675" y="3368842"/>
              <a:chExt cx="577577" cy="1908213"/>
            </a:xfrm>
          </p:grpSpPr>
          <p:sp>
            <p:nvSpPr>
              <p:cNvPr id="7" name="מלבן 6"/>
              <p:cNvSpPr/>
              <p:nvPr/>
            </p:nvSpPr>
            <p:spPr>
              <a:xfrm>
                <a:off x="10684043" y="3368842"/>
                <a:ext cx="572209" cy="3368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8" name="מלבן 7"/>
              <p:cNvSpPr/>
              <p:nvPr/>
            </p:nvSpPr>
            <p:spPr>
              <a:xfrm>
                <a:off x="10684043" y="4219074"/>
                <a:ext cx="572209" cy="33688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" name="מלבן 8"/>
              <p:cNvSpPr/>
              <p:nvPr/>
            </p:nvSpPr>
            <p:spPr>
              <a:xfrm>
                <a:off x="10678675" y="4940171"/>
                <a:ext cx="572209" cy="33688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0" name="קבוצה 9"/>
            <p:cNvGrpSpPr/>
            <p:nvPr/>
          </p:nvGrpSpPr>
          <p:grpSpPr>
            <a:xfrm>
              <a:off x="353482" y="2123685"/>
              <a:ext cx="418196" cy="3576456"/>
              <a:chOff x="132266" y="1004242"/>
              <a:chExt cx="418196" cy="4077169"/>
            </a:xfrm>
          </p:grpSpPr>
          <p:sp>
            <p:nvSpPr>
              <p:cNvPr id="11" name="מלבן 10"/>
              <p:cNvSpPr/>
              <p:nvPr/>
            </p:nvSpPr>
            <p:spPr>
              <a:xfrm>
                <a:off x="167478" y="1004242"/>
                <a:ext cx="367217" cy="59647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2" name="מלבן 11"/>
              <p:cNvSpPr/>
              <p:nvPr/>
            </p:nvSpPr>
            <p:spPr>
              <a:xfrm>
                <a:off x="174028" y="1551945"/>
                <a:ext cx="367217" cy="59647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3" name="מלבן 12"/>
              <p:cNvSpPr/>
              <p:nvPr/>
            </p:nvSpPr>
            <p:spPr>
              <a:xfrm>
                <a:off x="183245" y="2244463"/>
                <a:ext cx="367217" cy="59647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4" name="מלבן 13"/>
              <p:cNvSpPr/>
              <p:nvPr/>
            </p:nvSpPr>
            <p:spPr>
              <a:xfrm>
                <a:off x="132266" y="3034120"/>
                <a:ext cx="367217" cy="59647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15" name="מלבן 14"/>
              <p:cNvSpPr/>
              <p:nvPr/>
            </p:nvSpPr>
            <p:spPr>
              <a:xfrm>
                <a:off x="159654" y="3819677"/>
                <a:ext cx="367217" cy="59647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16" name="מלבן 15"/>
              <p:cNvSpPr/>
              <p:nvPr/>
            </p:nvSpPr>
            <p:spPr>
              <a:xfrm>
                <a:off x="159654" y="4484939"/>
                <a:ext cx="367217" cy="59647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he-IL" sz="280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</a:t>
                </a:r>
              </a:p>
            </p:txBody>
          </p:sp>
        </p:grpSp>
      </p:grpSp>
      <p:sp>
        <p:nvSpPr>
          <p:cNvPr id="4" name="מלבן 3"/>
          <p:cNvSpPr/>
          <p:nvPr/>
        </p:nvSpPr>
        <p:spPr>
          <a:xfrm>
            <a:off x="257940" y="527326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</a:t>
            </a:r>
            <a:endParaRPr lang="he-IL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7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4082" y="243375"/>
            <a:ext cx="164946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3600" b="1" dirty="0"/>
              <a:t>مثال</a:t>
            </a:r>
            <a:endParaRPr lang="he-IL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39158" y="897778"/>
            <a:ext cx="2328783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/>
              <a:t>المصدر: كتاب ملخَّص مادّة تخصُّص الكيمياء ومُجمَّع أسئلة تدريبيّة، (</a:t>
            </a:r>
            <a:r>
              <a:rPr lang="ar-SA" dirty="0">
                <a:latin typeface="Arial" panose="020B0604020202020204" pitchFamily="34" charset="0"/>
              </a:rPr>
              <a:t>2019)، </a:t>
            </a:r>
            <a:r>
              <a:rPr lang="ar-SA" sz="2000" dirty="0"/>
              <a:t>صفحة </a:t>
            </a:r>
            <a:r>
              <a:rPr lang="ar-SA" sz="2000" dirty="0">
                <a:latin typeface="Arial" panose="020B0604020202020204" pitchFamily="34" charset="0"/>
              </a:rPr>
              <a:t>55</a:t>
            </a:r>
          </a:p>
          <a:p>
            <a:pPr algn="ctr"/>
            <a:r>
              <a:rPr lang="ar-SA" sz="2000" dirty="0"/>
              <a:t>إعداد د. عبير زيدان-عابد</a:t>
            </a:r>
            <a:endParaRPr lang="he-IL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22533" r="28513" b="18257"/>
          <a:stretch/>
        </p:blipFill>
        <p:spPr bwMode="auto">
          <a:xfrm>
            <a:off x="0" y="108094"/>
            <a:ext cx="9826906" cy="670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קבוצה 5"/>
          <p:cNvGrpSpPr/>
          <p:nvPr/>
        </p:nvGrpSpPr>
        <p:grpSpPr>
          <a:xfrm>
            <a:off x="7585672" y="595964"/>
            <a:ext cx="1591294" cy="4558146"/>
            <a:chOff x="6958940" y="636168"/>
            <a:chExt cx="1591294" cy="4558146"/>
          </a:xfrm>
        </p:grpSpPr>
        <p:cxnSp>
          <p:nvCxnSpPr>
            <p:cNvPr id="4" name="מחבר ישר 3"/>
            <p:cNvCxnSpPr/>
            <p:nvPr/>
          </p:nvCxnSpPr>
          <p:spPr>
            <a:xfrm>
              <a:off x="6958940" y="636168"/>
              <a:ext cx="48688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מחבר ישר 7"/>
            <p:cNvCxnSpPr/>
            <p:nvPr/>
          </p:nvCxnSpPr>
          <p:spPr>
            <a:xfrm>
              <a:off x="6962898" y="3270511"/>
              <a:ext cx="48688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מחבר ישר 8"/>
            <p:cNvCxnSpPr/>
            <p:nvPr/>
          </p:nvCxnSpPr>
          <p:spPr>
            <a:xfrm>
              <a:off x="7079672" y="4754927"/>
              <a:ext cx="48688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מחבר ישר 9"/>
            <p:cNvCxnSpPr/>
            <p:nvPr/>
          </p:nvCxnSpPr>
          <p:spPr>
            <a:xfrm>
              <a:off x="7445829" y="5194314"/>
              <a:ext cx="110440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827" y="2537066"/>
            <a:ext cx="1599625" cy="159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017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94" y="617774"/>
            <a:ext cx="11664512" cy="46000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نميِّز بين روابط بين الذّرّات بداخل الجزيء </a:t>
            </a:r>
            <a:r>
              <a:rPr lang="ar-SA" sz="2200" dirty="0">
                <a:solidFill>
                  <a:srgbClr val="FF0000"/>
                </a:solidFill>
              </a:rPr>
              <a:t>(كوفالنتيّة نقيّة/قطبيّ) </a:t>
            </a:r>
            <a:r>
              <a:rPr lang="ar-SA" sz="2200" dirty="0"/>
              <a:t>وبين روابط بين جزيئيّة </a:t>
            </a:r>
            <a:r>
              <a:rPr lang="ar-SA" sz="2200" dirty="0">
                <a:solidFill>
                  <a:srgbClr val="FF0000"/>
                </a:solidFill>
              </a:rPr>
              <a:t>(روابط هيدروجينيّة/ قوى فاندرفالس)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التأثيرات المُتبادلة بين الجزيئات تؤثِّر في: الحالة التراكميّة، درجات حرارة الانصهار/الغليان، الذّائبية بالماء/ بمُذيب عُضويّ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قوى فاندرفالس هي</a:t>
            </a:r>
            <a:r>
              <a:rPr lang="ar-JO" sz="2200" dirty="0"/>
              <a:t> </a:t>
            </a:r>
            <a:r>
              <a:rPr lang="ar-J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قوى تجاذب كهربا</a:t>
            </a:r>
            <a:r>
              <a:rPr lang="ar-SA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ئيّة</a:t>
            </a:r>
            <a:r>
              <a:rPr lang="ar-JO" sz="2200" dirty="0"/>
              <a:t> </a:t>
            </a:r>
            <a:r>
              <a:rPr lang="ar-JO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بين</a:t>
            </a:r>
            <a:r>
              <a:rPr lang="ar-JO" sz="2200" dirty="0"/>
              <a:t> الجزيئات</a:t>
            </a:r>
            <a:r>
              <a:rPr lang="ar-SA" sz="2200" dirty="0"/>
              <a:t>.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JO" sz="2200" dirty="0"/>
              <a:t>قوى فاندرفالس موجودة بين جزيئات </a:t>
            </a:r>
            <a:r>
              <a:rPr lang="ar-JO" sz="2200" b="1" u="sng" dirty="0"/>
              <a:t>جميع</a:t>
            </a:r>
            <a:r>
              <a:rPr lang="ar-JO" sz="2200" dirty="0"/>
              <a:t> الموادّ الجُزيئيّة</a:t>
            </a:r>
            <a:r>
              <a:rPr lang="ar-SA" sz="2200" dirty="0"/>
              <a:t>.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مقارنة مع الرابط الكوفالنتيّ داخل الجزيء، قوى فاندرفالس أضعف وطول رابطها أطول </a:t>
            </a:r>
            <a:endParaRPr lang="he-IL" sz="2200" dirty="0"/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ثلاثة عوامل تؤثر في قوّة روابط فاندرفالس: كبر السحابة الإلكترونيّة، نوع ثنائي تقاطُب الجزيء، ومساحة سطح تلامس الجُزيء. 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200" dirty="0"/>
              <a:t>العلاقة بين قوى فاندرفالس وكلّ واحد من العوامل المؤثِّرة فيها هي علاقة طرديّة.</a:t>
            </a:r>
            <a:endParaRPr lang="he-IL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81" y="2304585"/>
            <a:ext cx="2400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333F9E-CC65-467B-989C-D8AA8FD1E40E}"/>
              </a:ext>
            </a:extLst>
          </p:cNvPr>
          <p:cNvSpPr/>
          <p:nvPr/>
        </p:nvSpPr>
        <p:spPr>
          <a:xfrm>
            <a:off x="10694" y="5359078"/>
            <a:ext cx="12169025" cy="1498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3902"/>
            <a:ext cx="11160000" cy="720000"/>
          </a:xfrm>
        </p:spPr>
        <p:txBody>
          <a:bodyPr/>
          <a:lstStyle/>
          <a:p>
            <a:r>
              <a:rPr lang="ar-SA" sz="4000" dirty="0">
                <a:cs typeface="+mn-cs"/>
              </a:rPr>
              <a:t>للتّلخيص</a:t>
            </a:r>
            <a:endParaRPr lang="he-IL" sz="4000" dirty="0">
              <a:cs typeface="+mn-cs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70678" y="5007353"/>
            <a:ext cx="7339772" cy="1926847"/>
            <a:chOff x="70678" y="5007353"/>
            <a:chExt cx="7339772" cy="1926847"/>
          </a:xfrm>
        </p:grpSpPr>
        <p:sp>
          <p:nvSpPr>
            <p:cNvPr id="8" name="מלבן 7"/>
            <p:cNvSpPr/>
            <p:nvPr/>
          </p:nvSpPr>
          <p:spPr>
            <a:xfrm>
              <a:off x="70678" y="6226314"/>
              <a:ext cx="73397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2000" b="1" dirty="0">
                  <a:solidFill>
                    <a:schemeClr val="bg1"/>
                  </a:solidFill>
                </a:rPr>
                <a:t>تمّ إعداد  مُعظم الموادّ  بالاعتمادّ على المصدر: مُلخَّص مادّة تخصُّص الكيمياء ومُجمّع أسئلة تدريبيّة، إعداد: د. عبير زيدان-عابد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44" y="5007353"/>
              <a:ext cx="1570687" cy="157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039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380835" y="349737"/>
            <a:ext cx="11160000" cy="720000"/>
          </a:xfrm>
        </p:spPr>
        <p:txBody>
          <a:bodyPr/>
          <a:lstStyle/>
          <a:p>
            <a:r>
              <a:rPr lang="ar-SA" sz="4400" dirty="0">
                <a:solidFill>
                  <a:srgbClr val="192A72"/>
                </a:solidFill>
                <a:cs typeface="+mn-cs"/>
              </a:rPr>
              <a:t>ماذا سنتعلّم في هذا الدرس؟</a:t>
            </a:r>
            <a:endParaRPr lang="he-IL" sz="4400" dirty="0">
              <a:solidFill>
                <a:srgbClr val="192A72"/>
              </a:solidFill>
              <a:cs typeface="+mn-cs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590517" y="1180099"/>
            <a:ext cx="10727714" cy="4152517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300" dirty="0">
                <a:cs typeface="+mn-cs"/>
              </a:rPr>
              <a:t>التمييز بين روابط </a:t>
            </a:r>
            <a:r>
              <a:rPr lang="ar-SA" sz="2300" dirty="0">
                <a:solidFill>
                  <a:srgbClr val="FF0000"/>
                </a:solidFill>
                <a:cs typeface="+mn-cs"/>
              </a:rPr>
              <a:t>بداخل</a:t>
            </a:r>
            <a:r>
              <a:rPr lang="ar-SA" sz="2300" dirty="0">
                <a:cs typeface="+mn-cs"/>
              </a:rPr>
              <a:t> الجزيئات وروابط </a:t>
            </a:r>
            <a:r>
              <a:rPr lang="ar-SA" sz="2300" dirty="0">
                <a:solidFill>
                  <a:srgbClr val="FF0000"/>
                </a:solidFill>
                <a:cs typeface="+mn-cs"/>
              </a:rPr>
              <a:t>بين </a:t>
            </a:r>
            <a:r>
              <a:rPr lang="ar-SA" sz="2300" dirty="0">
                <a:cs typeface="+mn-cs"/>
              </a:rPr>
              <a:t>جزيئات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300" dirty="0">
                <a:cs typeface="+mn-cs"/>
              </a:rPr>
              <a:t>التعرُّف على أنواع قوى التجاذُب/التأثيرات المُتبادلة بين الجزيئات والصّفات الّتي تؤثِّر فيها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300" dirty="0">
                <a:cs typeface="+mn-cs"/>
              </a:rPr>
              <a:t>التّمحوُر بتأثيرات مُتبادلة فاندرفالس أو قوى فاندرفالس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300" dirty="0">
                <a:cs typeface="+mn-cs"/>
              </a:rPr>
              <a:t>التعرُّف على العوامل الّتي تؤثّر في قوى فاندرفالس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300" dirty="0">
                <a:solidFill>
                  <a:srgbClr val="FF0000"/>
                </a:solidFill>
                <a:cs typeface="+mn-cs"/>
              </a:rPr>
              <a:t>استراحة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300" dirty="0"/>
              <a:t>التعرُّف على العوامل الّتي تؤثّر في قوى فاندرفالس-</a:t>
            </a:r>
            <a:r>
              <a:rPr lang="ar-SA" sz="2300" dirty="0">
                <a:solidFill>
                  <a:srgbClr val="FF0000"/>
                </a:solidFill>
              </a:rPr>
              <a:t>تتمّة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300" dirty="0">
                <a:cs typeface="+mn-cs"/>
              </a:rPr>
              <a:t>علاقة قوى فاندرفالس بدرجة حرارة الغليان/الانصهار وبالحالة التراكميّة للمادّة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300" dirty="0">
                <a:cs typeface="+mn-cs"/>
              </a:rPr>
              <a:t>التدرُّب على حلّ تمارين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681DA4-F0E9-4893-BD44-6CCB48391B02}"/>
              </a:ext>
            </a:extLst>
          </p:cNvPr>
          <p:cNvSpPr/>
          <p:nvPr/>
        </p:nvSpPr>
        <p:spPr>
          <a:xfrm>
            <a:off x="10694" y="5359078"/>
            <a:ext cx="12169025" cy="1498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06239" y="136858"/>
            <a:ext cx="11160000" cy="720000"/>
          </a:xfrm>
        </p:spPr>
        <p:txBody>
          <a:bodyPr/>
          <a:lstStyle/>
          <a:p>
            <a:r>
              <a:rPr lang="ar-SA" sz="3600" dirty="0"/>
              <a:t>مهمّة بيتية-ما العلاقة بين قدرة السحليّة على التّسلُّق والكيمياء؟</a:t>
            </a:r>
            <a:endParaRPr lang="he-IL" sz="3600" dirty="0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487364" y="856858"/>
            <a:ext cx="11160000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امسح الشيفرة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(Code)</a:t>
            </a:r>
            <a:r>
              <a:rPr lang="ar-SA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المُعطاة لتشاهد فيلمًا يُجيب عن السؤال المُعطى. </a:t>
            </a:r>
          </a:p>
        </p:txBody>
      </p:sp>
      <p:sp>
        <p:nvSpPr>
          <p:cNvPr id="3" name="מלבן 2"/>
          <p:cNvSpPr/>
          <p:nvPr/>
        </p:nvSpPr>
        <p:spPr>
          <a:xfrm>
            <a:off x="2177982" y="4033552"/>
            <a:ext cx="652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Curiosity, discovery and gecko feet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445" y="1576858"/>
            <a:ext cx="4369589" cy="245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05" y="856858"/>
            <a:ext cx="1280181" cy="128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77982" y="2131085"/>
            <a:ext cx="1905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امسح شيفرة الفيلم</a:t>
            </a:r>
            <a:endParaRPr lang="he-IL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219687" y="5006868"/>
            <a:ext cx="1905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شيفرة الحلّ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077874" y="4607380"/>
            <a:ext cx="8695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FF0000"/>
                </a:solidFill>
              </a:rPr>
              <a:t>2. لخّص الشرح بكلماتك الخاصّة بفقرة لا تتعدّى العشرة أسطر (رمز- قوى فاندرفالس)</a:t>
            </a:r>
          </a:p>
        </p:txBody>
      </p:sp>
    </p:spTree>
    <p:extLst>
      <p:ext uri="{BB962C8B-B14F-4D97-AF65-F5344CB8AC3E}">
        <p14:creationId xmlns:p14="http://schemas.microsoft.com/office/powerpoint/2010/main" val="1851608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Arial" panose="020B0604020202020204" pitchFamily="34" charset="0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Arial" panose="020B0604020202020204" pitchFamily="34" charset="0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Arial" panose="020B0604020202020204" pitchFamily="34" charset="0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2431" y="205315"/>
            <a:ext cx="11160000" cy="720000"/>
          </a:xfrm>
        </p:spPr>
        <p:txBody>
          <a:bodyPr/>
          <a:lstStyle/>
          <a:p>
            <a:r>
              <a:rPr lang="ar-SA" sz="4400" dirty="0">
                <a:cs typeface="+mn-cs"/>
              </a:rPr>
              <a:t>ما العلاقة بين قدرة السحليّة على التّسلُّق ودرس اليوم؟</a:t>
            </a:r>
            <a:endParaRPr lang="he-IL" sz="4400" dirty="0">
              <a:cs typeface="+mn-cs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854830" y="1919143"/>
            <a:ext cx="9816755" cy="3578015"/>
            <a:chOff x="40259" y="2283621"/>
            <a:chExt cx="9277162" cy="4014703"/>
          </a:xfrm>
        </p:grpSpPr>
        <p:pic>
          <p:nvPicPr>
            <p:cNvPr id="1026" name="Picture 2" descr="קובץ:Gecko Leaftail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9" y="2283621"/>
              <a:ext cx="4783994" cy="4014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253" y="2283622"/>
              <a:ext cx="4493168" cy="4014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כותרת 1"/>
          <p:cNvSpPr txBox="1">
            <a:spLocks/>
          </p:cNvSpPr>
          <p:nvPr/>
        </p:nvSpPr>
        <p:spPr>
          <a:xfrm>
            <a:off x="854831" y="1062230"/>
            <a:ext cx="11160000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SA" sz="44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سيُعطى رمز للإجابة في نهاية الدّرس</a:t>
            </a:r>
          </a:p>
        </p:txBody>
      </p:sp>
      <p:sp>
        <p:nvSpPr>
          <p:cNvPr id="7" name="מלבן 6"/>
          <p:cNvSpPr/>
          <p:nvPr/>
        </p:nvSpPr>
        <p:spPr>
          <a:xfrm>
            <a:off x="5129208" y="5829644"/>
            <a:ext cx="3192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 by Simon Mike </a:t>
            </a:r>
            <a:r>
              <a:rPr lang="en-US" sz="1400" dirty="0" err="1"/>
              <a:t>Kalasnok</a:t>
            </a:r>
            <a:r>
              <a:rPr lang="en-US" sz="1400" dirty="0"/>
              <a:t> on Flicker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55733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FFDCF8-3AE9-4C0D-89AC-D3C054176D46}"/>
              </a:ext>
            </a:extLst>
          </p:cNvPr>
          <p:cNvSpPr/>
          <p:nvPr/>
        </p:nvSpPr>
        <p:spPr>
          <a:xfrm>
            <a:off x="0" y="5571249"/>
            <a:ext cx="8208085" cy="1286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כותרת 1"/>
          <p:cNvSpPr>
            <a:spLocks noGrp="1"/>
          </p:cNvSpPr>
          <p:nvPr>
            <p:ph type="title"/>
          </p:nvPr>
        </p:nvSpPr>
        <p:spPr>
          <a:xfrm>
            <a:off x="515206" y="117320"/>
            <a:ext cx="11160000" cy="720000"/>
          </a:xfrm>
        </p:spPr>
        <p:txBody>
          <a:bodyPr/>
          <a:lstStyle/>
          <a:p>
            <a:r>
              <a:rPr lang="ar-SA" sz="4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معرفة مُسبقة- المُركّبات الجزيئيّة</a:t>
            </a:r>
            <a:endParaRPr lang="he-IL" sz="4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9" name="AutoShape 10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" name="AutoShape 12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1" name="AutoShape 14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2" name="Picture 12" descr="Top Teaching Methods - Activating Prior Knowled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0" t="39660" r="16168" b="16824"/>
          <a:stretch/>
        </p:blipFill>
        <p:spPr bwMode="auto">
          <a:xfrm>
            <a:off x="0" y="-28603"/>
            <a:ext cx="902303" cy="8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801715" y="890060"/>
            <a:ext cx="6325695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400" dirty="0"/>
              <a:t>بين الذّرّات اللاّفلزيّة المُشتركة بتكوين المُركّب الجزيئيّ تتواجد روابط كوفالنتيّة: أُحاديّة، ثنائيّة أو ثلاثيّة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ar-SA" sz="2400" dirty="0"/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400" dirty="0"/>
              <a:t>الروابط الكوفالنتيّة بين الذّرّات بداخل الجُزيء نوعان: رابط كوفالنتيّ نقيّ ورابط كوفالنتيّ قطبيّ </a:t>
            </a:r>
            <a:r>
              <a:rPr lang="ar-SA" sz="2000" dirty="0"/>
              <a:t>(يُحدَّد النوع بالاعتماد على فرق الإلكتروسالبيّة للذّرّات اللّافلزيّة المُشتركة بتكوين الرّابط)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endParaRPr lang="ar-SA" sz="2000" dirty="0"/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400" dirty="0"/>
              <a:t> ثنائيّ تقاطُب جُزيء </a:t>
            </a:r>
            <a:r>
              <a:rPr lang="ar-SA" sz="2400" dirty="0">
                <a:solidFill>
                  <a:srgbClr val="FF0000"/>
                </a:solidFill>
              </a:rPr>
              <a:t>بسيط</a:t>
            </a:r>
            <a:r>
              <a:rPr lang="ar-SA" sz="2400" dirty="0"/>
              <a:t> يتعلَّق بشكله الهندسيّ، 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ar-SA" sz="2400" dirty="0"/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ar-SA" sz="2400" dirty="0"/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he-IL" sz="2400" dirty="0"/>
          </a:p>
        </p:txBody>
      </p:sp>
      <p:grpSp>
        <p:nvGrpSpPr>
          <p:cNvPr id="24" name="קבוצה 23"/>
          <p:cNvGrpSpPr/>
          <p:nvPr/>
        </p:nvGrpSpPr>
        <p:grpSpPr>
          <a:xfrm>
            <a:off x="48747" y="1015031"/>
            <a:ext cx="7535369" cy="5245861"/>
            <a:chOff x="379833" y="1040518"/>
            <a:chExt cx="7535369" cy="5245861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02" y="1040518"/>
              <a:ext cx="5211719" cy="341343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26" name="Picture 55" descr="Tug Of War Battle Between Good and Evil (Devil and Angel) Posters, Art Print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4892" y="4052738"/>
              <a:ext cx="1460310" cy="401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7" descr="Vector ball-and-stick model model of chemical substance. Icon of ...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8" t="21284" r="8868" b="35930"/>
            <a:stretch/>
          </p:blipFill>
          <p:spPr bwMode="auto">
            <a:xfrm>
              <a:off x="379833" y="5711194"/>
              <a:ext cx="656557" cy="57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1" descr="Inorganic Stock Illustrations – 511 Inorganic Stock Illustrations ..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2" t="17997" r="20847" b="50000"/>
            <a:stretch/>
          </p:blipFill>
          <p:spPr bwMode="auto">
            <a:xfrm>
              <a:off x="1233389" y="5687711"/>
              <a:ext cx="927873" cy="579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5" descr="Boron Trifluoride - BF3 Mirror Pla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495" y="5230709"/>
              <a:ext cx="758272" cy="657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The following shows ball-and-stick models of the reactants in a ...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13"/>
            <a:stretch/>
          </p:blipFill>
          <p:spPr bwMode="auto">
            <a:xfrm>
              <a:off x="1233389" y="4594690"/>
              <a:ext cx="1025106" cy="100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33" y="4563724"/>
              <a:ext cx="804808" cy="874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1914281" y="4684325"/>
            <a:ext cx="51796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وبتماثّل/اختلاف الذّرّات</a:t>
            </a:r>
            <a:r>
              <a:rPr lang="ar-SA" dirty="0"/>
              <a:t> </a:t>
            </a:r>
            <a:r>
              <a:rPr lang="ar-SA" sz="2400" dirty="0"/>
              <a:t>المُرتبطة بالذّرّة المركزيّة</a:t>
            </a:r>
          </a:p>
          <a:p>
            <a:endParaRPr lang="he-IL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382835" y="5043692"/>
            <a:ext cx="6292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35" name="TextBox 34"/>
          <p:cNvSpPr txBox="1"/>
          <p:nvPr/>
        </p:nvSpPr>
        <p:spPr>
          <a:xfrm>
            <a:off x="2685681" y="5099235"/>
            <a:ext cx="89895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أمّا بالنسبة لمركّبات الكربون، فثنائيّ تقاطُب الجزيء يتعلّق بوجود مجموعات وظيفيّة تشمل عناصر إضافيّة غير الكربون والهيدروجين، مثلًا: الأُكسجين.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5932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dirty="0"/>
              <a:t>تسلسُل تعلُّم المادّة بموضوعة: مبنى وترابُط وصفات موادّ</a:t>
            </a:r>
            <a:endParaRPr lang="he-IL" sz="4000" dirty="0"/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88754748"/>
              </p:ext>
            </p:extLst>
          </p:nvPr>
        </p:nvGraphicFramePr>
        <p:xfrm>
          <a:off x="712810" y="1261221"/>
          <a:ext cx="10843313" cy="1686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קבוצה 4"/>
          <p:cNvGrpSpPr/>
          <p:nvPr/>
        </p:nvGrpSpPr>
        <p:grpSpPr>
          <a:xfrm>
            <a:off x="1019554" y="2628825"/>
            <a:ext cx="8950959" cy="2869702"/>
            <a:chOff x="1177214" y="2581527"/>
            <a:chExt cx="8950959" cy="286970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214" y="2670283"/>
              <a:ext cx="966896" cy="1261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143" y="2581527"/>
              <a:ext cx="1408362" cy="144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634" y="2896730"/>
              <a:ext cx="3174539" cy="255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256" y="3688743"/>
              <a:ext cx="518811" cy="667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593076" y="3907373"/>
            <a:ext cx="349382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6FFFF"/>
              </a:buClr>
              <a:buFont typeface="Wingdings" panose="05000000000000000000" pitchFamily="2" charset="2"/>
              <a:buChar char="q"/>
            </a:pPr>
            <a:r>
              <a:rPr lang="ar-SA" sz="2000" dirty="0"/>
              <a:t>الشكل الهندسيّ</a:t>
            </a:r>
          </a:p>
          <a:p>
            <a:pPr marL="285750" indent="-285750">
              <a:lnSpc>
                <a:spcPct val="150000"/>
              </a:lnSpc>
              <a:buClr>
                <a:srgbClr val="66FFFF"/>
              </a:buClr>
              <a:buFont typeface="Wingdings" panose="05000000000000000000" pitchFamily="2" charset="2"/>
              <a:buChar char="q"/>
            </a:pPr>
            <a:r>
              <a:rPr lang="ar-SA" sz="2000" dirty="0"/>
              <a:t>تحديد ثنائيّ التقاطُب (لحظيّ/دائم)</a:t>
            </a:r>
          </a:p>
          <a:p>
            <a:pPr marL="285750" indent="-285750">
              <a:lnSpc>
                <a:spcPct val="150000"/>
              </a:lnSpc>
              <a:buClr>
                <a:srgbClr val="66FFFF"/>
              </a:buClr>
              <a:buFont typeface="Wingdings" panose="05000000000000000000" pitchFamily="2" charset="2"/>
              <a:buChar char="q"/>
            </a:pPr>
            <a:r>
              <a:rPr lang="ar-SA" sz="2000" dirty="0"/>
              <a:t>أشكال تمثيل مُختلفة للجزيئات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70920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כותרת 1"/>
          <p:cNvSpPr>
            <a:spLocks noGrp="1"/>
          </p:cNvSpPr>
          <p:nvPr>
            <p:ph type="title"/>
          </p:nvPr>
        </p:nvSpPr>
        <p:spPr>
          <a:xfrm>
            <a:off x="385337" y="71699"/>
            <a:ext cx="11160000" cy="720000"/>
          </a:xfrm>
        </p:spPr>
        <p:txBody>
          <a:bodyPr/>
          <a:lstStyle/>
          <a:p>
            <a:r>
              <a:rPr lang="ar-SA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هيّا نتذكّر</a:t>
            </a:r>
            <a:endParaRPr lang="he-IL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241" name="AutoShape 10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2" name="AutoShape 12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46" name="AutoShape 14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48" name="Picture 2" descr="thinking open eyes stickers | Emoji, Smiley, Cute em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" y="28617"/>
            <a:ext cx="883961" cy="8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" name="Group 210"/>
          <p:cNvGrpSpPr>
            <a:grpSpLocks/>
          </p:cNvGrpSpPr>
          <p:nvPr/>
        </p:nvGrpSpPr>
        <p:grpSpPr bwMode="auto">
          <a:xfrm>
            <a:off x="1092108" y="438187"/>
            <a:ext cx="1877256" cy="1934099"/>
            <a:chOff x="336" y="2256"/>
            <a:chExt cx="1632" cy="1872"/>
          </a:xfrm>
        </p:grpSpPr>
        <p:sp>
          <p:nvSpPr>
            <p:cNvPr id="250" name="Oval 211"/>
            <p:cNvSpPr>
              <a:spLocks noChangeArrowheads="1"/>
            </p:cNvSpPr>
            <p:nvPr/>
          </p:nvSpPr>
          <p:spPr bwMode="auto">
            <a:xfrm>
              <a:off x="336" y="3387"/>
              <a:ext cx="1632" cy="741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51" name="Line 212"/>
            <p:cNvSpPr>
              <a:spLocks noChangeShapeType="1"/>
            </p:cNvSpPr>
            <p:nvPr/>
          </p:nvSpPr>
          <p:spPr bwMode="auto">
            <a:xfrm flipV="1">
              <a:off x="336" y="2352"/>
              <a:ext cx="0" cy="1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252" name="Line 213"/>
            <p:cNvSpPr>
              <a:spLocks noChangeShapeType="1"/>
            </p:cNvSpPr>
            <p:nvPr/>
          </p:nvSpPr>
          <p:spPr bwMode="auto">
            <a:xfrm flipV="1">
              <a:off x="1968" y="2352"/>
              <a:ext cx="0" cy="1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253" name="Group 214"/>
            <p:cNvGrpSpPr>
              <a:grpSpLocks/>
            </p:cNvGrpSpPr>
            <p:nvPr/>
          </p:nvGrpSpPr>
          <p:grpSpPr bwMode="auto">
            <a:xfrm rot="-10354700">
              <a:off x="384" y="3312"/>
              <a:ext cx="288" cy="240"/>
              <a:chOff x="3408" y="1008"/>
              <a:chExt cx="816" cy="576"/>
            </a:xfrm>
          </p:grpSpPr>
          <p:sp>
            <p:nvSpPr>
              <p:cNvPr id="460" name="Oval 21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61" name="Oval 21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62" name="Oval 21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54" name="Group 218"/>
            <p:cNvGrpSpPr>
              <a:grpSpLocks/>
            </p:cNvGrpSpPr>
            <p:nvPr/>
          </p:nvGrpSpPr>
          <p:grpSpPr bwMode="auto">
            <a:xfrm rot="-12503152">
              <a:off x="384" y="3552"/>
              <a:ext cx="288" cy="240"/>
              <a:chOff x="3408" y="1008"/>
              <a:chExt cx="816" cy="576"/>
            </a:xfrm>
          </p:grpSpPr>
          <p:sp>
            <p:nvSpPr>
              <p:cNvPr id="457" name="Oval 21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58" name="Oval 22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59" name="Oval 22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55" name="Group 222"/>
            <p:cNvGrpSpPr>
              <a:grpSpLocks/>
            </p:cNvGrpSpPr>
            <p:nvPr/>
          </p:nvGrpSpPr>
          <p:grpSpPr bwMode="auto">
            <a:xfrm rot="-12503152">
              <a:off x="624" y="3264"/>
              <a:ext cx="288" cy="240"/>
              <a:chOff x="3408" y="1008"/>
              <a:chExt cx="816" cy="576"/>
            </a:xfrm>
          </p:grpSpPr>
          <p:sp>
            <p:nvSpPr>
              <p:cNvPr id="454" name="Oval 22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55" name="Oval 22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56" name="Oval 22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56" name="Group 226"/>
            <p:cNvGrpSpPr>
              <a:grpSpLocks/>
            </p:cNvGrpSpPr>
            <p:nvPr/>
          </p:nvGrpSpPr>
          <p:grpSpPr bwMode="auto">
            <a:xfrm rot="-12503152">
              <a:off x="336" y="3120"/>
              <a:ext cx="288" cy="240"/>
              <a:chOff x="3408" y="1008"/>
              <a:chExt cx="816" cy="576"/>
            </a:xfrm>
          </p:grpSpPr>
          <p:sp>
            <p:nvSpPr>
              <p:cNvPr id="451" name="Oval 22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52" name="Oval 22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53" name="Oval 22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57" name="Group 230"/>
            <p:cNvGrpSpPr>
              <a:grpSpLocks/>
            </p:cNvGrpSpPr>
            <p:nvPr/>
          </p:nvGrpSpPr>
          <p:grpSpPr bwMode="auto">
            <a:xfrm rot="-12503152">
              <a:off x="480" y="3744"/>
              <a:ext cx="288" cy="240"/>
              <a:chOff x="3408" y="1008"/>
              <a:chExt cx="816" cy="576"/>
            </a:xfrm>
          </p:grpSpPr>
          <p:sp>
            <p:nvSpPr>
              <p:cNvPr id="448" name="Oval 23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49" name="Oval 23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50" name="Oval 23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58" name="Group 234"/>
            <p:cNvGrpSpPr>
              <a:grpSpLocks/>
            </p:cNvGrpSpPr>
            <p:nvPr/>
          </p:nvGrpSpPr>
          <p:grpSpPr bwMode="auto">
            <a:xfrm rot="-10354700">
              <a:off x="672" y="3504"/>
              <a:ext cx="288" cy="240"/>
              <a:chOff x="3408" y="1008"/>
              <a:chExt cx="816" cy="576"/>
            </a:xfrm>
          </p:grpSpPr>
          <p:sp>
            <p:nvSpPr>
              <p:cNvPr id="445" name="Oval 23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46" name="Oval 23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47" name="Oval 23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59" name="Group 238"/>
            <p:cNvGrpSpPr>
              <a:grpSpLocks/>
            </p:cNvGrpSpPr>
            <p:nvPr/>
          </p:nvGrpSpPr>
          <p:grpSpPr bwMode="auto">
            <a:xfrm rot="-14535142">
              <a:off x="768" y="3792"/>
              <a:ext cx="288" cy="240"/>
              <a:chOff x="3408" y="1008"/>
              <a:chExt cx="816" cy="576"/>
            </a:xfrm>
          </p:grpSpPr>
          <p:sp>
            <p:nvSpPr>
              <p:cNvPr id="442" name="Oval 23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43" name="Oval 24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44" name="Oval 24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0" name="Group 242"/>
            <p:cNvGrpSpPr>
              <a:grpSpLocks/>
            </p:cNvGrpSpPr>
            <p:nvPr/>
          </p:nvGrpSpPr>
          <p:grpSpPr bwMode="auto">
            <a:xfrm rot="-10354700">
              <a:off x="912" y="3312"/>
              <a:ext cx="288" cy="240"/>
              <a:chOff x="3408" y="1008"/>
              <a:chExt cx="816" cy="576"/>
            </a:xfrm>
          </p:grpSpPr>
          <p:sp>
            <p:nvSpPr>
              <p:cNvPr id="439" name="Oval 24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40" name="Oval 24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41" name="Oval 24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1" name="Group 246"/>
            <p:cNvGrpSpPr>
              <a:grpSpLocks/>
            </p:cNvGrpSpPr>
            <p:nvPr/>
          </p:nvGrpSpPr>
          <p:grpSpPr bwMode="auto">
            <a:xfrm rot="-12114884">
              <a:off x="912" y="3552"/>
              <a:ext cx="288" cy="240"/>
              <a:chOff x="3408" y="1008"/>
              <a:chExt cx="816" cy="576"/>
            </a:xfrm>
          </p:grpSpPr>
          <p:sp>
            <p:nvSpPr>
              <p:cNvPr id="436" name="Oval 24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7" name="Oval 24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8" name="Oval 24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2" name="Group 250"/>
            <p:cNvGrpSpPr>
              <a:grpSpLocks/>
            </p:cNvGrpSpPr>
            <p:nvPr/>
          </p:nvGrpSpPr>
          <p:grpSpPr bwMode="auto">
            <a:xfrm rot="-12114884">
              <a:off x="912" y="3552"/>
              <a:ext cx="288" cy="240"/>
              <a:chOff x="3408" y="1008"/>
              <a:chExt cx="816" cy="576"/>
            </a:xfrm>
          </p:grpSpPr>
          <p:sp>
            <p:nvSpPr>
              <p:cNvPr id="433" name="Oval 25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4" name="Oval 25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5" name="Oval 25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3" name="Group 254"/>
            <p:cNvGrpSpPr>
              <a:grpSpLocks/>
            </p:cNvGrpSpPr>
            <p:nvPr/>
          </p:nvGrpSpPr>
          <p:grpSpPr bwMode="auto">
            <a:xfrm rot="-12503152">
              <a:off x="816" y="3168"/>
              <a:ext cx="288" cy="240"/>
              <a:chOff x="3408" y="1008"/>
              <a:chExt cx="816" cy="576"/>
            </a:xfrm>
          </p:grpSpPr>
          <p:sp>
            <p:nvSpPr>
              <p:cNvPr id="430" name="Oval 25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1" name="Oval 25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32" name="Oval 25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4" name="Group 258"/>
            <p:cNvGrpSpPr>
              <a:grpSpLocks/>
            </p:cNvGrpSpPr>
            <p:nvPr/>
          </p:nvGrpSpPr>
          <p:grpSpPr bwMode="auto">
            <a:xfrm rot="-22113527">
              <a:off x="960" y="3840"/>
              <a:ext cx="288" cy="240"/>
              <a:chOff x="3408" y="1008"/>
              <a:chExt cx="816" cy="576"/>
            </a:xfrm>
          </p:grpSpPr>
          <p:sp>
            <p:nvSpPr>
              <p:cNvPr id="427" name="Oval 25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28" name="Oval 26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29" name="Oval 26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5" name="Group 262"/>
            <p:cNvGrpSpPr>
              <a:grpSpLocks/>
            </p:cNvGrpSpPr>
            <p:nvPr/>
          </p:nvGrpSpPr>
          <p:grpSpPr bwMode="auto">
            <a:xfrm rot="-12114884">
              <a:off x="1104" y="3552"/>
              <a:ext cx="288" cy="240"/>
              <a:chOff x="3408" y="1008"/>
              <a:chExt cx="816" cy="576"/>
            </a:xfrm>
          </p:grpSpPr>
          <p:sp>
            <p:nvSpPr>
              <p:cNvPr id="424" name="Oval 26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25" name="Oval 26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26" name="Oval 26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6" name="Group 266"/>
            <p:cNvGrpSpPr>
              <a:grpSpLocks/>
            </p:cNvGrpSpPr>
            <p:nvPr/>
          </p:nvGrpSpPr>
          <p:grpSpPr bwMode="auto">
            <a:xfrm rot="-10354700">
              <a:off x="1152" y="3312"/>
              <a:ext cx="288" cy="240"/>
              <a:chOff x="3408" y="1008"/>
              <a:chExt cx="816" cy="576"/>
            </a:xfrm>
          </p:grpSpPr>
          <p:sp>
            <p:nvSpPr>
              <p:cNvPr id="421" name="Oval 26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22" name="Oval 26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23" name="Oval 26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7" name="Group 270"/>
            <p:cNvGrpSpPr>
              <a:grpSpLocks/>
            </p:cNvGrpSpPr>
            <p:nvPr/>
          </p:nvGrpSpPr>
          <p:grpSpPr bwMode="auto">
            <a:xfrm rot="-22113527">
              <a:off x="1248" y="3696"/>
              <a:ext cx="288" cy="240"/>
              <a:chOff x="3408" y="1008"/>
              <a:chExt cx="816" cy="576"/>
            </a:xfrm>
          </p:grpSpPr>
          <p:sp>
            <p:nvSpPr>
              <p:cNvPr id="418" name="Oval 27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9" name="Oval 27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20" name="Oval 27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8" name="Group 274"/>
            <p:cNvGrpSpPr>
              <a:grpSpLocks/>
            </p:cNvGrpSpPr>
            <p:nvPr/>
          </p:nvGrpSpPr>
          <p:grpSpPr bwMode="auto">
            <a:xfrm rot="-12503152">
              <a:off x="1200" y="3840"/>
              <a:ext cx="288" cy="240"/>
              <a:chOff x="3408" y="1008"/>
              <a:chExt cx="816" cy="576"/>
            </a:xfrm>
          </p:grpSpPr>
          <p:sp>
            <p:nvSpPr>
              <p:cNvPr id="415" name="Oval 27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6" name="Oval 27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7" name="Oval 27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69" name="Group 278"/>
            <p:cNvGrpSpPr>
              <a:grpSpLocks/>
            </p:cNvGrpSpPr>
            <p:nvPr/>
          </p:nvGrpSpPr>
          <p:grpSpPr bwMode="auto">
            <a:xfrm rot="-15225054">
              <a:off x="1392" y="3408"/>
              <a:ext cx="288" cy="240"/>
              <a:chOff x="3408" y="1008"/>
              <a:chExt cx="816" cy="576"/>
            </a:xfrm>
          </p:grpSpPr>
          <p:sp>
            <p:nvSpPr>
              <p:cNvPr id="412" name="Oval 27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3" name="Oval 28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4" name="Oval 28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0" name="Group 282"/>
            <p:cNvGrpSpPr>
              <a:grpSpLocks/>
            </p:cNvGrpSpPr>
            <p:nvPr/>
          </p:nvGrpSpPr>
          <p:grpSpPr bwMode="auto">
            <a:xfrm rot="-10354700">
              <a:off x="1440" y="3168"/>
              <a:ext cx="288" cy="240"/>
              <a:chOff x="3408" y="1008"/>
              <a:chExt cx="816" cy="576"/>
            </a:xfrm>
          </p:grpSpPr>
          <p:sp>
            <p:nvSpPr>
              <p:cNvPr id="409" name="Oval 28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0" name="Oval 28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11" name="Oval 28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1" name="Group 286"/>
            <p:cNvGrpSpPr>
              <a:grpSpLocks/>
            </p:cNvGrpSpPr>
            <p:nvPr/>
          </p:nvGrpSpPr>
          <p:grpSpPr bwMode="auto">
            <a:xfrm rot="-12114884">
              <a:off x="1488" y="3552"/>
              <a:ext cx="288" cy="240"/>
              <a:chOff x="3408" y="1008"/>
              <a:chExt cx="816" cy="576"/>
            </a:xfrm>
          </p:grpSpPr>
          <p:sp>
            <p:nvSpPr>
              <p:cNvPr id="406" name="Oval 28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7" name="Oval 28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8" name="Oval 28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2" name="Group 290"/>
            <p:cNvGrpSpPr>
              <a:grpSpLocks/>
            </p:cNvGrpSpPr>
            <p:nvPr/>
          </p:nvGrpSpPr>
          <p:grpSpPr bwMode="auto">
            <a:xfrm rot="-12503152">
              <a:off x="1488" y="3744"/>
              <a:ext cx="288" cy="240"/>
              <a:chOff x="3408" y="1008"/>
              <a:chExt cx="816" cy="576"/>
            </a:xfrm>
          </p:grpSpPr>
          <p:sp>
            <p:nvSpPr>
              <p:cNvPr id="403" name="Oval 29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4" name="Oval 29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5" name="Oval 29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3" name="Group 294"/>
            <p:cNvGrpSpPr>
              <a:grpSpLocks/>
            </p:cNvGrpSpPr>
            <p:nvPr/>
          </p:nvGrpSpPr>
          <p:grpSpPr bwMode="auto">
            <a:xfrm rot="-12503152">
              <a:off x="1632" y="3408"/>
              <a:ext cx="288" cy="240"/>
              <a:chOff x="3408" y="1008"/>
              <a:chExt cx="816" cy="576"/>
            </a:xfrm>
          </p:grpSpPr>
          <p:sp>
            <p:nvSpPr>
              <p:cNvPr id="400" name="Oval 29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1" name="Oval 29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402" name="Oval 29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4" name="Group 298"/>
            <p:cNvGrpSpPr>
              <a:grpSpLocks/>
            </p:cNvGrpSpPr>
            <p:nvPr/>
          </p:nvGrpSpPr>
          <p:grpSpPr bwMode="auto">
            <a:xfrm rot="-22113527">
              <a:off x="1632" y="3648"/>
              <a:ext cx="288" cy="240"/>
              <a:chOff x="3408" y="1008"/>
              <a:chExt cx="816" cy="576"/>
            </a:xfrm>
          </p:grpSpPr>
          <p:sp>
            <p:nvSpPr>
              <p:cNvPr id="397" name="Oval 29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8" name="Oval 30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9" name="Oval 30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5" name="Group 302"/>
            <p:cNvGrpSpPr>
              <a:grpSpLocks/>
            </p:cNvGrpSpPr>
            <p:nvPr/>
          </p:nvGrpSpPr>
          <p:grpSpPr bwMode="auto">
            <a:xfrm rot="-22113527">
              <a:off x="1632" y="3216"/>
              <a:ext cx="288" cy="240"/>
              <a:chOff x="3408" y="1008"/>
              <a:chExt cx="816" cy="576"/>
            </a:xfrm>
          </p:grpSpPr>
          <p:sp>
            <p:nvSpPr>
              <p:cNvPr id="394" name="Oval 30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5" name="Oval 30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6" name="Oval 30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6" name="Group 306"/>
            <p:cNvGrpSpPr>
              <a:grpSpLocks/>
            </p:cNvGrpSpPr>
            <p:nvPr/>
          </p:nvGrpSpPr>
          <p:grpSpPr bwMode="auto">
            <a:xfrm rot="-12503152">
              <a:off x="1152" y="3168"/>
              <a:ext cx="288" cy="240"/>
              <a:chOff x="3408" y="1008"/>
              <a:chExt cx="816" cy="576"/>
            </a:xfrm>
          </p:grpSpPr>
          <p:sp>
            <p:nvSpPr>
              <p:cNvPr id="391" name="Oval 30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2" name="Oval 30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3" name="Oval 30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7" name="Group 310"/>
            <p:cNvGrpSpPr>
              <a:grpSpLocks/>
            </p:cNvGrpSpPr>
            <p:nvPr/>
          </p:nvGrpSpPr>
          <p:grpSpPr bwMode="auto">
            <a:xfrm rot="-12503152">
              <a:off x="672" y="3072"/>
              <a:ext cx="288" cy="240"/>
              <a:chOff x="3408" y="1008"/>
              <a:chExt cx="816" cy="576"/>
            </a:xfrm>
          </p:grpSpPr>
          <p:sp>
            <p:nvSpPr>
              <p:cNvPr id="388" name="Oval 31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9" name="Oval 31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0" name="Oval 31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8" name="Group 314"/>
            <p:cNvGrpSpPr>
              <a:grpSpLocks/>
            </p:cNvGrpSpPr>
            <p:nvPr/>
          </p:nvGrpSpPr>
          <p:grpSpPr bwMode="auto">
            <a:xfrm rot="-12503152">
              <a:off x="1056" y="3024"/>
              <a:ext cx="288" cy="240"/>
              <a:chOff x="3408" y="1008"/>
              <a:chExt cx="816" cy="576"/>
            </a:xfrm>
          </p:grpSpPr>
          <p:sp>
            <p:nvSpPr>
              <p:cNvPr id="385" name="Oval 31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6" name="Oval 31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7" name="Oval 31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79" name="Group 318"/>
            <p:cNvGrpSpPr>
              <a:grpSpLocks/>
            </p:cNvGrpSpPr>
            <p:nvPr/>
          </p:nvGrpSpPr>
          <p:grpSpPr bwMode="auto">
            <a:xfrm rot="-12503152">
              <a:off x="480" y="3072"/>
              <a:ext cx="288" cy="240"/>
              <a:chOff x="3408" y="1008"/>
              <a:chExt cx="816" cy="576"/>
            </a:xfrm>
          </p:grpSpPr>
          <p:sp>
            <p:nvSpPr>
              <p:cNvPr id="382" name="Oval 31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3" name="Oval 32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4" name="Oval 32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0" name="Group 322"/>
            <p:cNvGrpSpPr>
              <a:grpSpLocks/>
            </p:cNvGrpSpPr>
            <p:nvPr/>
          </p:nvGrpSpPr>
          <p:grpSpPr bwMode="auto">
            <a:xfrm rot="-12503152">
              <a:off x="432" y="2928"/>
              <a:ext cx="288" cy="240"/>
              <a:chOff x="3408" y="1008"/>
              <a:chExt cx="816" cy="576"/>
            </a:xfrm>
          </p:grpSpPr>
          <p:sp>
            <p:nvSpPr>
              <p:cNvPr id="379" name="Oval 32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0" name="Oval 32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81" name="Oval 32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1" name="Group 326"/>
            <p:cNvGrpSpPr>
              <a:grpSpLocks/>
            </p:cNvGrpSpPr>
            <p:nvPr/>
          </p:nvGrpSpPr>
          <p:grpSpPr bwMode="auto">
            <a:xfrm rot="-22113527">
              <a:off x="720" y="2928"/>
              <a:ext cx="288" cy="240"/>
              <a:chOff x="3408" y="1008"/>
              <a:chExt cx="816" cy="576"/>
            </a:xfrm>
          </p:grpSpPr>
          <p:sp>
            <p:nvSpPr>
              <p:cNvPr id="376" name="Oval 32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7" name="Oval 32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8" name="Oval 32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2" name="Group 330"/>
            <p:cNvGrpSpPr>
              <a:grpSpLocks/>
            </p:cNvGrpSpPr>
            <p:nvPr/>
          </p:nvGrpSpPr>
          <p:grpSpPr bwMode="auto">
            <a:xfrm rot="-22113527">
              <a:off x="1248" y="2976"/>
              <a:ext cx="288" cy="240"/>
              <a:chOff x="3408" y="1008"/>
              <a:chExt cx="816" cy="576"/>
            </a:xfrm>
          </p:grpSpPr>
          <p:sp>
            <p:nvSpPr>
              <p:cNvPr id="373" name="Oval 33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4" name="Oval 33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5" name="Oval 33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3" name="Group 334"/>
            <p:cNvGrpSpPr>
              <a:grpSpLocks/>
            </p:cNvGrpSpPr>
            <p:nvPr/>
          </p:nvGrpSpPr>
          <p:grpSpPr bwMode="auto">
            <a:xfrm rot="-22113527">
              <a:off x="1632" y="2976"/>
              <a:ext cx="288" cy="240"/>
              <a:chOff x="3408" y="1008"/>
              <a:chExt cx="816" cy="576"/>
            </a:xfrm>
          </p:grpSpPr>
          <p:sp>
            <p:nvSpPr>
              <p:cNvPr id="370" name="Oval 33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1" name="Oval 33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72" name="Oval 33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4" name="Group 338"/>
            <p:cNvGrpSpPr>
              <a:grpSpLocks/>
            </p:cNvGrpSpPr>
            <p:nvPr/>
          </p:nvGrpSpPr>
          <p:grpSpPr bwMode="auto">
            <a:xfrm rot="-12503152">
              <a:off x="960" y="2832"/>
              <a:ext cx="288" cy="240"/>
              <a:chOff x="3408" y="1008"/>
              <a:chExt cx="816" cy="576"/>
            </a:xfrm>
          </p:grpSpPr>
          <p:sp>
            <p:nvSpPr>
              <p:cNvPr id="367" name="Oval 33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8" name="Oval 34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9" name="Oval 34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5" name="Group 342"/>
            <p:cNvGrpSpPr>
              <a:grpSpLocks/>
            </p:cNvGrpSpPr>
            <p:nvPr/>
          </p:nvGrpSpPr>
          <p:grpSpPr bwMode="auto">
            <a:xfrm rot="-12503152">
              <a:off x="720" y="2736"/>
              <a:ext cx="288" cy="240"/>
              <a:chOff x="3408" y="1008"/>
              <a:chExt cx="816" cy="576"/>
            </a:xfrm>
          </p:grpSpPr>
          <p:sp>
            <p:nvSpPr>
              <p:cNvPr id="364" name="Oval 34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5" name="Oval 34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6" name="Oval 34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6" name="Group 346"/>
            <p:cNvGrpSpPr>
              <a:grpSpLocks/>
            </p:cNvGrpSpPr>
            <p:nvPr/>
          </p:nvGrpSpPr>
          <p:grpSpPr bwMode="auto">
            <a:xfrm rot="-12503152">
              <a:off x="1200" y="3696"/>
              <a:ext cx="288" cy="240"/>
              <a:chOff x="3408" y="1008"/>
              <a:chExt cx="816" cy="576"/>
            </a:xfrm>
          </p:grpSpPr>
          <p:sp>
            <p:nvSpPr>
              <p:cNvPr id="361" name="Oval 34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2" name="Oval 34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3" name="Oval 34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7" name="Group 350"/>
            <p:cNvGrpSpPr>
              <a:grpSpLocks/>
            </p:cNvGrpSpPr>
            <p:nvPr/>
          </p:nvGrpSpPr>
          <p:grpSpPr bwMode="auto">
            <a:xfrm rot="-22113527">
              <a:off x="624" y="3792"/>
              <a:ext cx="288" cy="240"/>
              <a:chOff x="3408" y="1008"/>
              <a:chExt cx="816" cy="576"/>
            </a:xfrm>
          </p:grpSpPr>
          <p:sp>
            <p:nvSpPr>
              <p:cNvPr id="358" name="Oval 35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9" name="Oval 35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60" name="Oval 35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8" name="Group 354"/>
            <p:cNvGrpSpPr>
              <a:grpSpLocks/>
            </p:cNvGrpSpPr>
            <p:nvPr/>
          </p:nvGrpSpPr>
          <p:grpSpPr bwMode="auto">
            <a:xfrm rot="-22113527">
              <a:off x="1536" y="2832"/>
              <a:ext cx="288" cy="240"/>
              <a:chOff x="3408" y="1008"/>
              <a:chExt cx="816" cy="576"/>
            </a:xfrm>
          </p:grpSpPr>
          <p:sp>
            <p:nvSpPr>
              <p:cNvPr id="355" name="Oval 35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6" name="Oval 35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7" name="Oval 35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89" name="Group 358"/>
            <p:cNvGrpSpPr>
              <a:grpSpLocks/>
            </p:cNvGrpSpPr>
            <p:nvPr/>
          </p:nvGrpSpPr>
          <p:grpSpPr bwMode="auto">
            <a:xfrm rot="-12503152">
              <a:off x="1248" y="2784"/>
              <a:ext cx="288" cy="240"/>
              <a:chOff x="3408" y="1008"/>
              <a:chExt cx="816" cy="576"/>
            </a:xfrm>
          </p:grpSpPr>
          <p:sp>
            <p:nvSpPr>
              <p:cNvPr id="352" name="Oval 35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3" name="Oval 36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4" name="Oval 36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0" name="Group 362"/>
            <p:cNvGrpSpPr>
              <a:grpSpLocks/>
            </p:cNvGrpSpPr>
            <p:nvPr/>
          </p:nvGrpSpPr>
          <p:grpSpPr bwMode="auto">
            <a:xfrm rot="-12503152">
              <a:off x="1056" y="2736"/>
              <a:ext cx="288" cy="240"/>
              <a:chOff x="3408" y="1008"/>
              <a:chExt cx="816" cy="576"/>
            </a:xfrm>
          </p:grpSpPr>
          <p:sp>
            <p:nvSpPr>
              <p:cNvPr id="349" name="Oval 36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0" name="Oval 36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51" name="Oval 36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1" name="Group 366"/>
            <p:cNvGrpSpPr>
              <a:grpSpLocks/>
            </p:cNvGrpSpPr>
            <p:nvPr/>
          </p:nvGrpSpPr>
          <p:grpSpPr bwMode="auto">
            <a:xfrm rot="-22113527">
              <a:off x="576" y="2736"/>
              <a:ext cx="288" cy="240"/>
              <a:chOff x="3408" y="1008"/>
              <a:chExt cx="816" cy="576"/>
            </a:xfrm>
          </p:grpSpPr>
          <p:sp>
            <p:nvSpPr>
              <p:cNvPr id="346" name="Oval 36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7" name="Oval 36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8" name="Oval 36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2" name="Group 370"/>
            <p:cNvGrpSpPr>
              <a:grpSpLocks/>
            </p:cNvGrpSpPr>
            <p:nvPr/>
          </p:nvGrpSpPr>
          <p:grpSpPr bwMode="auto">
            <a:xfrm rot="-22113527">
              <a:off x="576" y="2784"/>
              <a:ext cx="288" cy="240"/>
              <a:chOff x="3408" y="1008"/>
              <a:chExt cx="816" cy="576"/>
            </a:xfrm>
          </p:grpSpPr>
          <p:sp>
            <p:nvSpPr>
              <p:cNvPr id="343" name="Oval 37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4" name="Oval 37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5" name="Oval 37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3" name="Group 374"/>
            <p:cNvGrpSpPr>
              <a:grpSpLocks/>
            </p:cNvGrpSpPr>
            <p:nvPr/>
          </p:nvGrpSpPr>
          <p:grpSpPr bwMode="auto">
            <a:xfrm rot="-12503152">
              <a:off x="384" y="2880"/>
              <a:ext cx="288" cy="240"/>
              <a:chOff x="3408" y="1008"/>
              <a:chExt cx="816" cy="576"/>
            </a:xfrm>
          </p:grpSpPr>
          <p:sp>
            <p:nvSpPr>
              <p:cNvPr id="340" name="Oval 37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1" name="Oval 37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42" name="Oval 37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4" name="Group 378"/>
            <p:cNvGrpSpPr>
              <a:grpSpLocks/>
            </p:cNvGrpSpPr>
            <p:nvPr/>
          </p:nvGrpSpPr>
          <p:grpSpPr bwMode="auto">
            <a:xfrm rot="-10354700">
              <a:off x="1440" y="3024"/>
              <a:ext cx="288" cy="240"/>
              <a:chOff x="3408" y="1008"/>
              <a:chExt cx="816" cy="576"/>
            </a:xfrm>
          </p:grpSpPr>
          <p:sp>
            <p:nvSpPr>
              <p:cNvPr id="337" name="Oval 37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8" name="Oval 38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9" name="Oval 38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5" name="Group 382"/>
            <p:cNvGrpSpPr>
              <a:grpSpLocks/>
            </p:cNvGrpSpPr>
            <p:nvPr/>
          </p:nvGrpSpPr>
          <p:grpSpPr bwMode="auto">
            <a:xfrm rot="-12503152">
              <a:off x="912" y="2688"/>
              <a:ext cx="288" cy="240"/>
              <a:chOff x="3408" y="1008"/>
              <a:chExt cx="816" cy="576"/>
            </a:xfrm>
          </p:grpSpPr>
          <p:sp>
            <p:nvSpPr>
              <p:cNvPr id="334" name="Oval 38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5" name="Oval 38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6" name="Oval 38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6" name="Group 386"/>
            <p:cNvGrpSpPr>
              <a:grpSpLocks/>
            </p:cNvGrpSpPr>
            <p:nvPr/>
          </p:nvGrpSpPr>
          <p:grpSpPr bwMode="auto">
            <a:xfrm rot="-22113527">
              <a:off x="1248" y="2736"/>
              <a:ext cx="288" cy="240"/>
              <a:chOff x="3408" y="1008"/>
              <a:chExt cx="816" cy="576"/>
            </a:xfrm>
          </p:grpSpPr>
          <p:sp>
            <p:nvSpPr>
              <p:cNvPr id="331" name="Oval 38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2" name="Oval 38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3" name="Oval 38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7" name="Group 390"/>
            <p:cNvGrpSpPr>
              <a:grpSpLocks/>
            </p:cNvGrpSpPr>
            <p:nvPr/>
          </p:nvGrpSpPr>
          <p:grpSpPr bwMode="auto">
            <a:xfrm rot="-22113527">
              <a:off x="1392" y="2784"/>
              <a:ext cx="288" cy="240"/>
              <a:chOff x="3408" y="1008"/>
              <a:chExt cx="816" cy="576"/>
            </a:xfrm>
          </p:grpSpPr>
          <p:sp>
            <p:nvSpPr>
              <p:cNvPr id="328" name="Oval 39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9" name="Oval 39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30" name="Oval 39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8" name="Group 394"/>
            <p:cNvGrpSpPr>
              <a:grpSpLocks/>
            </p:cNvGrpSpPr>
            <p:nvPr/>
          </p:nvGrpSpPr>
          <p:grpSpPr bwMode="auto">
            <a:xfrm rot="-12503152">
              <a:off x="960" y="3120"/>
              <a:ext cx="288" cy="240"/>
              <a:chOff x="3408" y="1008"/>
              <a:chExt cx="816" cy="576"/>
            </a:xfrm>
          </p:grpSpPr>
          <p:sp>
            <p:nvSpPr>
              <p:cNvPr id="325" name="Oval 39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6" name="Oval 39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7" name="Oval 39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299" name="Group 398"/>
            <p:cNvGrpSpPr>
              <a:grpSpLocks/>
            </p:cNvGrpSpPr>
            <p:nvPr/>
          </p:nvGrpSpPr>
          <p:grpSpPr bwMode="auto">
            <a:xfrm rot="-12503152">
              <a:off x="336" y="2928"/>
              <a:ext cx="288" cy="240"/>
              <a:chOff x="3408" y="1008"/>
              <a:chExt cx="816" cy="576"/>
            </a:xfrm>
          </p:grpSpPr>
          <p:sp>
            <p:nvSpPr>
              <p:cNvPr id="322" name="Oval 39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3" name="Oval 40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4" name="Oval 40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0" name="Group 402"/>
            <p:cNvGrpSpPr>
              <a:grpSpLocks/>
            </p:cNvGrpSpPr>
            <p:nvPr/>
          </p:nvGrpSpPr>
          <p:grpSpPr bwMode="auto">
            <a:xfrm rot="-22113527">
              <a:off x="672" y="3648"/>
              <a:ext cx="288" cy="240"/>
              <a:chOff x="3408" y="1008"/>
              <a:chExt cx="816" cy="576"/>
            </a:xfrm>
          </p:grpSpPr>
          <p:sp>
            <p:nvSpPr>
              <p:cNvPr id="319" name="Oval 403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0" name="Oval 404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21" name="Oval 405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1" name="Group 406"/>
            <p:cNvGrpSpPr>
              <a:grpSpLocks/>
            </p:cNvGrpSpPr>
            <p:nvPr/>
          </p:nvGrpSpPr>
          <p:grpSpPr bwMode="auto">
            <a:xfrm rot="-22113527">
              <a:off x="1152" y="3504"/>
              <a:ext cx="288" cy="240"/>
              <a:chOff x="3408" y="1008"/>
              <a:chExt cx="816" cy="576"/>
            </a:xfrm>
          </p:grpSpPr>
          <p:sp>
            <p:nvSpPr>
              <p:cNvPr id="316" name="Oval 407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17" name="Oval 408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18" name="Oval 409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2" name="Group 410"/>
            <p:cNvGrpSpPr>
              <a:grpSpLocks/>
            </p:cNvGrpSpPr>
            <p:nvPr/>
          </p:nvGrpSpPr>
          <p:grpSpPr bwMode="auto">
            <a:xfrm rot="-12503152">
              <a:off x="912" y="3696"/>
              <a:ext cx="288" cy="240"/>
              <a:chOff x="3408" y="1008"/>
              <a:chExt cx="816" cy="576"/>
            </a:xfrm>
          </p:grpSpPr>
          <p:sp>
            <p:nvSpPr>
              <p:cNvPr id="313" name="Oval 411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14" name="Oval 412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15" name="Oval 413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3" name="Group 414"/>
            <p:cNvGrpSpPr>
              <a:grpSpLocks/>
            </p:cNvGrpSpPr>
            <p:nvPr/>
          </p:nvGrpSpPr>
          <p:grpSpPr bwMode="auto">
            <a:xfrm rot="-12503152">
              <a:off x="384" y="3696"/>
              <a:ext cx="288" cy="240"/>
              <a:chOff x="3408" y="1008"/>
              <a:chExt cx="816" cy="576"/>
            </a:xfrm>
          </p:grpSpPr>
          <p:sp>
            <p:nvSpPr>
              <p:cNvPr id="310" name="Oval 415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11" name="Oval 416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12" name="Oval 417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grpSp>
          <p:nvGrpSpPr>
            <p:cNvPr id="304" name="Group 418"/>
            <p:cNvGrpSpPr>
              <a:grpSpLocks/>
            </p:cNvGrpSpPr>
            <p:nvPr/>
          </p:nvGrpSpPr>
          <p:grpSpPr bwMode="auto">
            <a:xfrm rot="-15225054">
              <a:off x="360" y="3480"/>
              <a:ext cx="288" cy="240"/>
              <a:chOff x="3408" y="1008"/>
              <a:chExt cx="816" cy="576"/>
            </a:xfrm>
          </p:grpSpPr>
          <p:sp>
            <p:nvSpPr>
              <p:cNvPr id="307" name="Oval 419"/>
              <p:cNvSpPr>
                <a:spLocks noChangeArrowheads="1"/>
              </p:cNvSpPr>
              <p:nvPr/>
            </p:nvSpPr>
            <p:spPr bwMode="auto">
              <a:xfrm>
                <a:off x="3552" y="1104"/>
                <a:ext cx="528" cy="480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08" name="Oval 420"/>
              <p:cNvSpPr>
                <a:spLocks noChangeArrowheads="1"/>
              </p:cNvSpPr>
              <p:nvPr/>
            </p:nvSpPr>
            <p:spPr bwMode="auto">
              <a:xfrm>
                <a:off x="3936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09" name="Oval 421"/>
              <p:cNvSpPr>
                <a:spLocks noChangeArrowheads="1"/>
              </p:cNvSpPr>
              <p:nvPr/>
            </p:nvSpPr>
            <p:spPr bwMode="auto">
              <a:xfrm>
                <a:off x="3408" y="100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305" name="Oval 422"/>
            <p:cNvSpPr>
              <a:spLocks noChangeArrowheads="1"/>
            </p:cNvSpPr>
            <p:nvPr/>
          </p:nvSpPr>
          <p:spPr bwMode="auto">
            <a:xfrm>
              <a:off x="336" y="2256"/>
              <a:ext cx="1632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306" name="Oval 423"/>
            <p:cNvSpPr>
              <a:spLocks noChangeArrowheads="1"/>
            </p:cNvSpPr>
            <p:nvPr/>
          </p:nvSpPr>
          <p:spPr bwMode="auto">
            <a:xfrm>
              <a:off x="336" y="2688"/>
              <a:ext cx="1632" cy="74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463" name="Group 426"/>
          <p:cNvGrpSpPr>
            <a:grpSpLocks/>
          </p:cNvGrpSpPr>
          <p:nvPr/>
        </p:nvGrpSpPr>
        <p:grpSpPr bwMode="auto">
          <a:xfrm>
            <a:off x="9854042" y="913475"/>
            <a:ext cx="533959" cy="487384"/>
            <a:chOff x="266" y="1776"/>
            <a:chExt cx="845" cy="659"/>
          </a:xfrm>
        </p:grpSpPr>
        <p:sp>
          <p:nvSpPr>
            <p:cNvPr id="464" name="Oval 206"/>
            <p:cNvSpPr>
              <a:spLocks noChangeArrowheads="1"/>
            </p:cNvSpPr>
            <p:nvPr/>
          </p:nvSpPr>
          <p:spPr bwMode="auto">
            <a:xfrm rot="-10933825">
              <a:off x="813" y="2089"/>
              <a:ext cx="298" cy="32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65" name="Oval 204"/>
            <p:cNvSpPr>
              <a:spLocks noChangeArrowheads="1"/>
            </p:cNvSpPr>
            <p:nvPr/>
          </p:nvSpPr>
          <p:spPr bwMode="auto">
            <a:xfrm rot="-10933825">
              <a:off x="405" y="1776"/>
              <a:ext cx="547" cy="541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466" name="Oval 205"/>
            <p:cNvSpPr>
              <a:spLocks noChangeArrowheads="1"/>
            </p:cNvSpPr>
            <p:nvPr/>
          </p:nvSpPr>
          <p:spPr bwMode="auto">
            <a:xfrm rot="-10933825">
              <a:off x="266" y="2110"/>
              <a:ext cx="298" cy="32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467" name="AutoShape 5" descr="חומרים מתכתיים ותכונות חומרים מתכתיים, סגסוגת | כימיה בקלות"/>
          <p:cNvSpPr>
            <a:spLocks noChangeAspect="1" noChangeArrowheads="1"/>
          </p:cNvSpPr>
          <p:nvPr/>
        </p:nvSpPr>
        <p:spPr bwMode="auto">
          <a:xfrm>
            <a:off x="1242695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68" name="TextBox 467"/>
          <p:cNvSpPr txBox="1"/>
          <p:nvPr/>
        </p:nvSpPr>
        <p:spPr>
          <a:xfrm>
            <a:off x="4324631" y="880532"/>
            <a:ext cx="76451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2060"/>
                </a:solidFill>
              </a:rPr>
              <a:t>إذا كان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ar-SA" sz="2400" dirty="0">
                <a:solidFill>
                  <a:srgbClr val="002060"/>
                </a:solidFill>
              </a:rPr>
              <a:t>           رمز لجُزيء ماء فإنّ</a:t>
            </a:r>
            <a:endParaRPr lang="he-IL" sz="2400" dirty="0"/>
          </a:p>
        </p:txBody>
      </p:sp>
      <p:sp>
        <p:nvSpPr>
          <p:cNvPr id="469" name="מלבן 468"/>
          <p:cNvSpPr/>
          <p:nvPr/>
        </p:nvSpPr>
        <p:spPr>
          <a:xfrm>
            <a:off x="6590901" y="880532"/>
            <a:ext cx="939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(l)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מלבן 469"/>
          <p:cNvSpPr/>
          <p:nvPr/>
        </p:nvSpPr>
        <p:spPr>
          <a:xfrm>
            <a:off x="3261143" y="913622"/>
            <a:ext cx="342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002060"/>
                </a:solidFill>
              </a:rPr>
              <a:t>يرمُز لعدد هائل من جُزيئات الماء</a:t>
            </a:r>
            <a:endParaRPr lang="he-IL" sz="2400" dirty="0">
              <a:solidFill>
                <a:srgbClr val="002060"/>
              </a:solidFill>
            </a:endParaRPr>
          </a:p>
        </p:txBody>
      </p:sp>
      <p:sp>
        <p:nvSpPr>
          <p:cNvPr id="471" name="מלבן 470"/>
          <p:cNvSpPr/>
          <p:nvPr/>
        </p:nvSpPr>
        <p:spPr>
          <a:xfrm>
            <a:off x="1598959" y="2374991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(l)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TextBox 471"/>
          <p:cNvSpPr txBox="1"/>
          <p:nvPr/>
        </p:nvSpPr>
        <p:spPr>
          <a:xfrm>
            <a:off x="3150781" y="1591992"/>
            <a:ext cx="8923810" cy="14465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ar-SA" sz="2200" dirty="0">
                <a:solidFill>
                  <a:schemeClr val="bg1"/>
                </a:solidFill>
              </a:rPr>
              <a:t>أحد المُعتقدات الخاطئة لدى التلاميذ، أنّ الذّرّة الوحيدة/الجزيء الواحد تحمِل/يحمل صفات المادّة. وجَبَ التنويه بأنّ </a:t>
            </a:r>
            <a:r>
              <a:rPr lang="ar-SA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الصفات تتجلّى عند وجود تراكُم كبير للجُسيمات، سواء كانت ذرّات أو جُزيئات</a:t>
            </a:r>
            <a:endParaRPr lang="en-US" sz="2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3" name="קבוצה 472"/>
          <p:cNvGrpSpPr/>
          <p:nvPr/>
        </p:nvGrpSpPr>
        <p:grpSpPr>
          <a:xfrm>
            <a:off x="-15111" y="3131481"/>
            <a:ext cx="12060021" cy="2700723"/>
            <a:chOff x="-15111" y="3131481"/>
            <a:chExt cx="12060021" cy="2700723"/>
          </a:xfrm>
        </p:grpSpPr>
        <p:sp>
          <p:nvSpPr>
            <p:cNvPr id="476" name="מלבן 475"/>
            <p:cNvSpPr/>
            <p:nvPr/>
          </p:nvSpPr>
          <p:spPr>
            <a:xfrm>
              <a:off x="1466248" y="3131481"/>
              <a:ext cx="10578662" cy="2239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400" dirty="0">
                  <a:solidFill>
                    <a:srgbClr val="FF0000"/>
                  </a:solidFill>
                </a:rPr>
                <a:t>تمرين</a:t>
              </a:r>
              <a:r>
                <a:rPr lang="ar-SA" sz="2400" dirty="0"/>
                <a:t>- معطى موديل كرة-عصا لجُزيء الأسيتون ،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COCH</a:t>
              </a:r>
              <a:r>
                <a:rPr lang="en-US" sz="2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ar-SA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ar-SA" sz="2400" dirty="0"/>
                <a:t> (أ)  عدِّد الروابط المُختلفة الموجودة في جزيء الأسيتون</a:t>
              </a:r>
            </a:p>
            <a:p>
              <a:pPr>
                <a:lnSpc>
                  <a:spcPct val="150000"/>
                </a:lnSpc>
              </a:pPr>
              <a:r>
                <a:rPr lang="ar-SA" sz="2400" dirty="0"/>
                <a:t>(ب) حدِّد بالنسبة لكلّ رابط </a:t>
              </a:r>
              <a:r>
                <a:rPr lang="ar-SA" sz="2400" b="1" dirty="0">
                  <a:solidFill>
                    <a:srgbClr val="FF0000"/>
                  </a:solidFill>
                </a:rPr>
                <a:t>بين الذّرّات الّتي داخل الجُزيء </a:t>
              </a:r>
              <a:r>
                <a:rPr lang="ar-SA" sz="2400" dirty="0"/>
                <a:t>نوعه (قطبيّ/نقيّ)</a:t>
              </a:r>
            </a:p>
            <a:p>
              <a:pPr>
                <a:lnSpc>
                  <a:spcPct val="150000"/>
                </a:lnSpc>
              </a:pPr>
              <a:endParaRPr lang="ar-SA" sz="2400" dirty="0"/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-15111" y="5124318"/>
              <a:ext cx="499002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/>
                <a:t>مُعطى الإلكتروسالبيّة للعناصر المُشتركة بتكوين المُركّب </a:t>
              </a:r>
            </a:p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C=2.5, O=3.5, H=2.1</a:t>
              </a:r>
              <a:endParaRPr lang="he-IL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33" y="3222651"/>
            <a:ext cx="1911244" cy="131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" name="TextBox 234"/>
          <p:cNvSpPr txBox="1"/>
          <p:nvPr/>
        </p:nvSpPr>
        <p:spPr>
          <a:xfrm>
            <a:off x="-1750395" y="3085407"/>
            <a:ext cx="38462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dirty="0"/>
              <a:t> تمثّل عنصر الأُكسجين</a:t>
            </a:r>
          </a:p>
          <a:p>
            <a:pPr>
              <a:lnSpc>
                <a:spcPct val="150000"/>
              </a:lnSpc>
            </a:pPr>
            <a:r>
              <a:rPr lang="ar-SA" sz="2000" dirty="0"/>
              <a:t>تُمثِّل عنصر الهيدروجين</a:t>
            </a:r>
          </a:p>
          <a:p>
            <a:pPr>
              <a:lnSpc>
                <a:spcPct val="150000"/>
              </a:lnSpc>
            </a:pPr>
            <a:r>
              <a:rPr lang="ar-SA" sz="2000" dirty="0"/>
              <a:t>تُمثِّل عنصر الكربون</a:t>
            </a:r>
            <a:endParaRPr lang="he-IL" sz="2000" dirty="0"/>
          </a:p>
          <a:p>
            <a:pPr>
              <a:lnSpc>
                <a:spcPct val="150000"/>
              </a:lnSpc>
            </a:pPr>
            <a:endParaRPr lang="he-IL" sz="2000" dirty="0"/>
          </a:p>
        </p:txBody>
      </p:sp>
      <p:sp>
        <p:nvSpPr>
          <p:cNvPr id="236" name="תרשים זרימה: מחבר 235"/>
          <p:cNvSpPr/>
          <p:nvPr/>
        </p:nvSpPr>
        <p:spPr>
          <a:xfrm>
            <a:off x="2151764" y="3683545"/>
            <a:ext cx="216801" cy="2571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7" name="תרשים זרימה: מחבר 236"/>
          <p:cNvSpPr/>
          <p:nvPr/>
        </p:nvSpPr>
        <p:spPr>
          <a:xfrm>
            <a:off x="2151764" y="3222651"/>
            <a:ext cx="216801" cy="25717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9" name="תרשים זרימה: מחבר 238"/>
          <p:cNvSpPr/>
          <p:nvPr/>
        </p:nvSpPr>
        <p:spPr>
          <a:xfrm>
            <a:off x="2151764" y="4103955"/>
            <a:ext cx="216801" cy="257175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75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12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4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7" name="מחבר חץ ישר 6"/>
          <p:cNvCxnSpPr/>
          <p:nvPr/>
        </p:nvCxnSpPr>
        <p:spPr>
          <a:xfrm>
            <a:off x="428626" y="93309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15587" y="139312"/>
            <a:ext cx="102603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التمييز بين قوى التجاذُب </a:t>
            </a:r>
            <a:r>
              <a:rPr lang="ar-SA" sz="3200" b="1" dirty="0">
                <a:solidFill>
                  <a:srgbClr val="FF0000"/>
                </a:solidFill>
              </a:rPr>
              <a:t>بين</a:t>
            </a:r>
            <a:r>
              <a:rPr lang="ar-SA" sz="3200" b="1" dirty="0">
                <a:solidFill>
                  <a:srgbClr val="002060"/>
                </a:solidFill>
              </a:rPr>
              <a:t> </a:t>
            </a:r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الجزيئات والروابط </a:t>
            </a:r>
            <a:r>
              <a:rPr lang="ar-SA" sz="3200" b="1" dirty="0">
                <a:solidFill>
                  <a:srgbClr val="FF0000"/>
                </a:solidFill>
              </a:rPr>
              <a:t>بداخل</a:t>
            </a:r>
            <a:r>
              <a:rPr lang="ar-SA" sz="3200" b="1" dirty="0">
                <a:solidFill>
                  <a:srgbClr val="002060"/>
                </a:solidFill>
              </a:rPr>
              <a:t> </a:t>
            </a:r>
            <a:r>
              <a:rPr lang="ar-SA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الجزيئات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940" y="3145779"/>
            <a:ext cx="11758613" cy="23294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500" dirty="0"/>
              <a:t>لو أخذنا تراكُم من جزيئات الأسيتون (عدد هائل من الجزيئات)، تتكوّن بين الجزيئات تأثيرات مُتبادلة أو قوى تجاذُب</a:t>
            </a:r>
            <a:r>
              <a:rPr lang="ar-SA" sz="2500" dirty="0">
                <a:solidFill>
                  <a:srgbClr val="FF0000"/>
                </a:solidFill>
              </a:rPr>
              <a:t> </a:t>
            </a:r>
            <a:r>
              <a:rPr lang="ar-SA" sz="2500" b="1" u="sng" dirty="0">
                <a:solidFill>
                  <a:srgbClr val="FF0000"/>
                </a:solidFill>
              </a:rPr>
              <a:t>بين الجزيئات</a:t>
            </a:r>
            <a:r>
              <a:rPr lang="ar-SA" sz="2500" b="1" dirty="0">
                <a:solidFill>
                  <a:srgbClr val="FF0000"/>
                </a:solidFill>
              </a:rPr>
              <a:t>، </a:t>
            </a:r>
            <a:r>
              <a:rPr lang="ar-SA" sz="2500" dirty="0"/>
              <a:t>سببها ثنائيّ أقطاب لحظيّة ناتجة عن الحركة الدائمة والعشوائيّة للإلكترونات.</a:t>
            </a:r>
            <a:r>
              <a:rPr lang="ar-SA" sz="2500" b="1" dirty="0">
                <a:solidFill>
                  <a:srgbClr val="FF0000"/>
                </a:solidFill>
              </a:rPr>
              <a:t> </a:t>
            </a:r>
            <a:r>
              <a:rPr lang="ar-SA" sz="2500" b="1" dirty="0">
                <a:solidFill>
                  <a:srgbClr val="002060"/>
                </a:solidFill>
              </a:rPr>
              <a:t>لذلك وجبَ التمييز بين روابط بداخل الجزيء الواحد وبين روابط بين الجزيئات </a:t>
            </a:r>
            <a:r>
              <a:rPr lang="ar-SA" sz="2500" b="1" dirty="0">
                <a:solidFill>
                  <a:srgbClr val="FF0000"/>
                </a:solidFill>
              </a:rPr>
              <a:t>أو</a:t>
            </a:r>
            <a:r>
              <a:rPr lang="ar-SA" sz="2500" b="1" dirty="0">
                <a:solidFill>
                  <a:srgbClr val="002060"/>
                </a:solidFill>
              </a:rPr>
              <a:t> قوى تجاذُب بين الجُزيئات</a:t>
            </a:r>
            <a:r>
              <a:rPr lang="ar-SA" sz="2500" b="1" dirty="0">
                <a:solidFill>
                  <a:srgbClr val="FF0000"/>
                </a:solidFill>
              </a:rPr>
              <a:t> أو </a:t>
            </a:r>
            <a:r>
              <a:rPr lang="ar-SA" sz="2500" b="1" dirty="0">
                <a:solidFill>
                  <a:srgbClr val="002060"/>
                </a:solidFill>
              </a:rPr>
              <a:t>تأثيرات مُتبادلة بين الجزيئات</a:t>
            </a:r>
            <a:endParaRPr lang="he-IL" sz="25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3586" y="680838"/>
            <a:ext cx="39057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err="1"/>
              <a:t>السالبيّة</a:t>
            </a:r>
            <a:r>
              <a:rPr lang="ar-SA" sz="2400" dirty="0"/>
              <a:t> الكهربائيّة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C=2.5, O=3.5, H=2.1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966869"/>
              </p:ext>
            </p:extLst>
          </p:nvPr>
        </p:nvGraphicFramePr>
        <p:xfrm>
          <a:off x="5320970" y="806967"/>
          <a:ext cx="6527876" cy="222502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3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703"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الروابط</a:t>
                      </a:r>
                      <a:r>
                        <a:rPr lang="ar-SA" sz="2800" baseline="0" dirty="0">
                          <a:solidFill>
                            <a:schemeClr val="bg1"/>
                          </a:solidFill>
                        </a:rPr>
                        <a:t> بين الذّرّات </a:t>
                      </a:r>
                      <a:r>
                        <a:rPr lang="ar-SA" sz="2800" b="1" u="sng" baseline="0" dirty="0">
                          <a:solidFill>
                            <a:schemeClr val="tx1"/>
                          </a:solidFill>
                        </a:rPr>
                        <a:t>بداخل</a:t>
                      </a:r>
                      <a:r>
                        <a:rPr lang="ar-SA" sz="2800" baseline="0" dirty="0">
                          <a:solidFill>
                            <a:schemeClr val="bg1"/>
                          </a:solidFill>
                        </a:rPr>
                        <a:t> جزيء الأسيتون</a:t>
                      </a:r>
                      <a:endParaRPr lang="he-IL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الرّابط</a:t>
                      </a:r>
                      <a:endParaRPr lang="he-IL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العدد</a:t>
                      </a:r>
                      <a:endParaRPr lang="he-IL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bg1"/>
                          </a:solidFill>
                        </a:rPr>
                        <a:t>قُطبيّ/نقيّ</a:t>
                      </a:r>
                      <a:endParaRPr lang="he-IL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03">
                <a:tc vMerge="1">
                  <a:txBody>
                    <a:bodyPr/>
                    <a:lstStyle/>
                    <a:p>
                      <a:pPr algn="ctr" rtl="1"/>
                      <a:endParaRPr lang="he-IL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C-C</a:t>
                      </a:r>
                      <a:endParaRPr lang="he-IL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2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/>
                        <a:t>نقيّ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03">
                <a:tc vMerge="1">
                  <a:txBody>
                    <a:bodyPr/>
                    <a:lstStyle/>
                    <a:p>
                      <a:pPr algn="ctr" rtl="1"/>
                      <a:endParaRPr lang="he-IL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C=O</a:t>
                      </a:r>
                      <a:endParaRPr lang="he-IL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1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/>
                        <a:t>قطبيّ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03">
                <a:tc vMerge="1">
                  <a:txBody>
                    <a:bodyPr/>
                    <a:lstStyle/>
                    <a:p>
                      <a:pPr algn="ctr" rtl="1"/>
                      <a:endParaRPr lang="he-IL" sz="2800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C-H</a:t>
                      </a:r>
                      <a:endParaRPr lang="he-IL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6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/>
                        <a:t>قطبيّ</a:t>
                      </a:r>
                      <a:endParaRPr lang="he-IL" sz="28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78" y="1600263"/>
            <a:ext cx="31337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9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12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AutoShape 14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7" name="מחבר חץ ישר 6"/>
          <p:cNvCxnSpPr/>
          <p:nvPr/>
        </p:nvCxnSpPr>
        <p:spPr>
          <a:xfrm>
            <a:off x="428626" y="93309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 9"/>
          <p:cNvSpPr/>
          <p:nvPr/>
        </p:nvSpPr>
        <p:spPr>
          <a:xfrm>
            <a:off x="0" y="858143"/>
            <a:ext cx="11855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002060"/>
                </a:solidFill>
              </a:rPr>
              <a:t>الوضع الطبيعيّ للموادّ الجُزيئيّة، هو وجودها على شكل </a:t>
            </a:r>
            <a:r>
              <a:rPr lang="ar-S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تراكُمات</a:t>
            </a:r>
            <a:r>
              <a:rPr lang="ar-SA" sz="2800" b="1" dirty="0">
                <a:solidFill>
                  <a:srgbClr val="002060"/>
                </a:solidFill>
              </a:rPr>
              <a:t>، أيْ بمجموعات هائلة من الجزيئات، الّتي يوجد بينها تأثيرات مُتبادلة </a:t>
            </a:r>
            <a:endParaRPr lang="he-IL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8063" y="295851"/>
            <a:ext cx="102603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التمييز بين قوى التجاذُب </a:t>
            </a:r>
            <a:r>
              <a:rPr lang="ar-SA" sz="3200" b="1" dirty="0">
                <a:solidFill>
                  <a:srgbClr val="FF0000"/>
                </a:solidFill>
              </a:rPr>
              <a:t>بين</a:t>
            </a:r>
            <a:r>
              <a:rPr lang="ar-SA" sz="3200" b="1" dirty="0"/>
              <a:t> الجزيئات والروابط </a:t>
            </a:r>
            <a:r>
              <a:rPr lang="ar-SA" sz="3200" b="1" dirty="0">
                <a:solidFill>
                  <a:srgbClr val="FF0000"/>
                </a:solidFill>
              </a:rPr>
              <a:t>بداخل</a:t>
            </a:r>
            <a:r>
              <a:rPr lang="ar-SA" sz="3200" b="1" dirty="0"/>
              <a:t> الجزيئات</a:t>
            </a:r>
            <a:endParaRPr lang="en-US" sz="3200" dirty="0"/>
          </a:p>
        </p:txBody>
      </p:sp>
      <p:sp>
        <p:nvSpPr>
          <p:cNvPr id="14" name="מלבן 13"/>
          <p:cNvSpPr/>
          <p:nvPr/>
        </p:nvSpPr>
        <p:spPr>
          <a:xfrm>
            <a:off x="7687892" y="2443080"/>
            <a:ext cx="41677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/>
              <a:t>تحدث </a:t>
            </a:r>
            <a:r>
              <a:rPr lang="ar-JO" sz="2000" b="1" dirty="0"/>
              <a:t>التأثيرات المُتبادلة </a:t>
            </a:r>
            <a:r>
              <a:rPr lang="ar-SA" sz="2000" b="1" dirty="0"/>
              <a:t>عندما تكون الجزيئات قريبة، أيْ</a:t>
            </a:r>
            <a:r>
              <a:rPr lang="ar-SA" sz="2000" b="1" dirty="0">
                <a:solidFill>
                  <a:srgbClr val="FF0000"/>
                </a:solidFill>
              </a:rPr>
              <a:t> في الحالتين، الصلبة والسائلة</a:t>
            </a:r>
            <a:r>
              <a:rPr lang="ar-S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</a:t>
            </a:r>
            <a:r>
              <a:rPr lang="ar-JO" sz="2000" b="1" dirty="0">
                <a:solidFill>
                  <a:srgbClr val="FF0000"/>
                </a:solidFill>
              </a:rPr>
              <a:t>في الحالة الغازيّة القوى بين </a:t>
            </a:r>
            <a:r>
              <a:rPr lang="ar-SA" sz="2000" b="1" dirty="0">
                <a:solidFill>
                  <a:srgbClr val="FF0000"/>
                </a:solidFill>
              </a:rPr>
              <a:t>الجزيئات مُهمَلة</a:t>
            </a:r>
            <a:r>
              <a:rPr lang="ar-SA" sz="2000" b="1" dirty="0"/>
              <a:t>، بسبب البعد الكبير بين الجُزيئات</a:t>
            </a:r>
            <a:endParaRPr lang="he-IL" sz="2000" b="1" dirty="0"/>
          </a:p>
          <a:p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קבוצה 20"/>
          <p:cNvGrpSpPr/>
          <p:nvPr/>
        </p:nvGrpSpPr>
        <p:grpSpPr>
          <a:xfrm>
            <a:off x="1138063" y="1692495"/>
            <a:ext cx="5920824" cy="3473010"/>
            <a:chOff x="365563" y="2230466"/>
            <a:chExt cx="9368987" cy="3060671"/>
          </a:xfrm>
        </p:grpSpPr>
        <p:grpSp>
          <p:nvGrpSpPr>
            <p:cNvPr id="18" name="קבוצה 17"/>
            <p:cNvGrpSpPr/>
            <p:nvPr/>
          </p:nvGrpSpPr>
          <p:grpSpPr>
            <a:xfrm>
              <a:off x="365563" y="2230466"/>
              <a:ext cx="9368987" cy="3060671"/>
              <a:chOff x="365563" y="2230466"/>
              <a:chExt cx="9345996" cy="3060671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563" y="2230466"/>
                <a:ext cx="9345996" cy="3060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" name="מחבר ישר 16"/>
              <p:cNvCxnSpPr/>
              <p:nvPr/>
            </p:nvCxnSpPr>
            <p:spPr>
              <a:xfrm>
                <a:off x="7715250" y="3709253"/>
                <a:ext cx="3048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מחבר חץ ישר 19"/>
            <p:cNvCxnSpPr/>
            <p:nvPr/>
          </p:nvCxnSpPr>
          <p:spPr>
            <a:xfrm flipH="1">
              <a:off x="7886105" y="3286125"/>
              <a:ext cx="152775" cy="3333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מלבן 10"/>
          <p:cNvSpPr/>
          <p:nvPr/>
        </p:nvSpPr>
        <p:spPr>
          <a:xfrm>
            <a:off x="3718657" y="4274238"/>
            <a:ext cx="5099205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200" b="1" dirty="0"/>
              <a:t>مقارنة مع الرابط الكوفالنتيّ داخل الجزيء، قُوى التجاذُب بين الجزيئات أضعف، وطول رابطها أطول </a:t>
            </a:r>
            <a:endParaRPr lang="he-IL" sz="2200" b="1" dirty="0"/>
          </a:p>
        </p:txBody>
      </p:sp>
    </p:spTree>
    <p:extLst>
      <p:ext uri="{BB962C8B-B14F-4D97-AF65-F5344CB8AC3E}">
        <p14:creationId xmlns:p14="http://schemas.microsoft.com/office/powerpoint/2010/main" val="31739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2192</Words>
  <Application>Microsoft Office PowerPoint</Application>
  <PresentationFormat>Custom</PresentationFormat>
  <Paragraphs>312</Paragraphs>
  <Slides>31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Simplified Arabic</vt:lpstr>
      <vt:lpstr>Times New Roman</vt:lpstr>
      <vt:lpstr>Varela Round</vt:lpstr>
      <vt:lpstr>Wingdings</vt:lpstr>
      <vt:lpstr>ערכת נושא Office</vt:lpstr>
      <vt:lpstr>ISIS/Draw Sketch</vt:lpstr>
      <vt:lpstr>مَنظومة البثّ القُطريّة</vt:lpstr>
      <vt:lpstr>التأثيرات المُتبادَلة بين الجزيئات أو قُوى التّجاذُب بين الجزيئيّة  قُوى فاندرفالس</vt:lpstr>
      <vt:lpstr>ماذا سنتعلّم في هذا الدرس؟</vt:lpstr>
      <vt:lpstr>ما العلاقة بين قدرة السحليّة على التّسلُّق ودرس اليوم؟</vt:lpstr>
      <vt:lpstr>معرفة مُسبقة- المُركّبات الجزيئيّة</vt:lpstr>
      <vt:lpstr>تسلسُل تعلُّم المادّة بموضوعة: مبنى وترابُط وصفات موادّ</vt:lpstr>
      <vt:lpstr>هيّا نتذكّر</vt:lpstr>
      <vt:lpstr>PowerPoint Presentation</vt:lpstr>
      <vt:lpstr>PowerPoint Presentation</vt:lpstr>
      <vt:lpstr>PowerPoint Presentation</vt:lpstr>
      <vt:lpstr>درجة حرارة الانصهار (Tm) والغليان (Tb) </vt:lpstr>
      <vt:lpstr>PowerPoint Presentation</vt:lpstr>
      <vt:lpstr>قوى فاندرفالس هي قوى تجاذب كهربائيّ بين الجزيئات</vt:lpstr>
      <vt:lpstr>تأثير مُتبادل من نوع فاندرفالس أو قوى فاندرفالس </vt:lpstr>
      <vt:lpstr>تأثير مُتبادل من نوع فاندرفالس أو قوى فاندرفالس </vt:lpstr>
      <vt:lpstr>ثلاثة عوامل تؤثِّر في قوى فاندرفالس (حسب الأهميّة)</vt:lpstr>
      <vt:lpstr>العوامل الّتي تُؤثِّر في شدّة قوى فاندرفالس (حسب الأهمّيّة) </vt:lpstr>
      <vt:lpstr>PowerPoint Presentation</vt:lpstr>
      <vt:lpstr>PowerPoint Presentation</vt:lpstr>
      <vt:lpstr>العوامل الّتي تُؤثِّر في شدّة قوى فاندرفالس (حسب الأهمّيّة) </vt:lpstr>
      <vt:lpstr>العوامل الّتي تُؤثِّر في شدّة قوى فاندرفالس (حسب الأهمّيّة) </vt:lpstr>
      <vt:lpstr>PowerPoint Presentation</vt:lpstr>
      <vt:lpstr>تحديد Tm و/أو  Tb الأعلى لمادّتين مُعطيتَين X وَ Y </vt:lpstr>
      <vt:lpstr>مبنى التعليل الملائم لدرجة حرارة الغليان/الانصهار</vt:lpstr>
      <vt:lpstr> اقتراح إضافيّ لطريقة تنظيم الإجابة عن سؤال، يتطلَّب تعليل درجات غليان و/أو إنصهار لموادّ جزيئيّة</vt:lpstr>
      <vt:lpstr>مثال: لأيّ مادّة  درجة حرارة غليان أعلى: NF3 أم  H2S؟ علّل. </vt:lpstr>
      <vt:lpstr>العلاقة بين القوى العاملة بين الجزيئات والحالة التراكميّة للمادّة</vt:lpstr>
      <vt:lpstr>PowerPoint Presentation</vt:lpstr>
      <vt:lpstr>للتّلخيص</vt:lpstr>
      <vt:lpstr>مهمّة بيتية-ما العلاقة بين قدرة السحليّة على التّسلُّق والكيمياء؟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450</cp:revision>
  <dcterms:created xsi:type="dcterms:W3CDTF">2020-03-15T19:13:03Z</dcterms:created>
  <dcterms:modified xsi:type="dcterms:W3CDTF">2020-04-22T16:18:09Z</dcterms:modified>
</cp:coreProperties>
</file>