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7" r:id="rId2"/>
    <p:sldId id="262" r:id="rId3"/>
    <p:sldId id="256" r:id="rId4"/>
    <p:sldId id="315" r:id="rId5"/>
    <p:sldId id="318" r:id="rId6"/>
    <p:sldId id="319" r:id="rId7"/>
    <p:sldId id="258" r:id="rId8"/>
    <p:sldId id="363" r:id="rId9"/>
    <p:sldId id="259" r:id="rId10"/>
    <p:sldId id="362" r:id="rId11"/>
    <p:sldId id="361" r:id="rId12"/>
    <p:sldId id="316" r:id="rId13"/>
    <p:sldId id="364" r:id="rId14"/>
    <p:sldId id="260" r:id="rId15"/>
    <p:sldId id="365" r:id="rId16"/>
    <p:sldId id="261" r:id="rId17"/>
    <p:sldId id="311" r:id="rId18"/>
    <p:sldId id="265" r:id="rId19"/>
    <p:sldId id="368" r:id="rId20"/>
    <p:sldId id="369" r:id="rId21"/>
    <p:sldId id="374" r:id="rId22"/>
    <p:sldId id="276" r:id="rId23"/>
    <p:sldId id="266" r:id="rId24"/>
    <p:sldId id="366" r:id="rId25"/>
    <p:sldId id="360" r:id="rId26"/>
    <p:sldId id="268" r:id="rId27"/>
    <p:sldId id="269" r:id="rId28"/>
    <p:sldId id="370" r:id="rId29"/>
    <p:sldId id="371" r:id="rId30"/>
    <p:sldId id="270" r:id="rId31"/>
    <p:sldId id="317" r:id="rId32"/>
    <p:sldId id="372" r:id="rId33"/>
    <p:sldId id="271" r:id="rId34"/>
    <p:sldId id="367" r:id="rId35"/>
    <p:sldId id="373" r:id="rId36"/>
    <p:sldId id="273" r:id="rId37"/>
    <p:sldId id="314" r:id="rId38"/>
    <p:sldId id="291" r:id="rId3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B9B9B9"/>
    <a:srgbClr val="92D050"/>
    <a:srgbClr val="6CF0FF"/>
    <a:srgbClr val="E0E0E0"/>
    <a:srgbClr val="E6E6E6"/>
    <a:srgbClr val="11A4AB"/>
    <a:srgbClr val="12B4BC"/>
    <a:srgbClr val="8D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96" autoAdjust="0"/>
    <p:restoredTop sz="94660"/>
  </p:normalViewPr>
  <p:slideViewPr>
    <p:cSldViewPr snapToGrid="0" snapToObjects="1">
      <p:cViewPr varScale="1">
        <p:scale>
          <a:sx n="102" d="100"/>
          <a:sy n="102" d="100"/>
        </p:scale>
        <p:origin x="942" y="10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anose="020B0604020202020204" pitchFamily="34" charset="0"/>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anose="020B0604020202020204" pitchFamily="34" charset="0"/>
              </a:defRPr>
            </a:lvl1pPr>
          </a:lstStyle>
          <a:p>
            <a:fld id="{5EC061A6-0796-4DA4-BCCF-C39215C865B3}" type="datetimeFigureOut">
              <a:rPr lang="he-IL" smtClean="0"/>
              <a:pPr/>
              <a:t>ה'/סיון/תש"ף</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anose="020B060402020202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anose="020B0604020202020204" pitchFamily="34" charset="0"/>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Arial" panose="020B0604020202020204" pitchFamily="34" charset="0"/>
        <a:ea typeface="+mn-ea"/>
        <a:cs typeface="+mn-cs"/>
      </a:defRPr>
    </a:lvl1pPr>
    <a:lvl2pPr marL="457200" algn="r" defTabSz="914400" rtl="1" eaLnBrk="1" latinLnBrk="0" hangingPunct="1">
      <a:defRPr sz="1200" kern="1200">
        <a:solidFill>
          <a:schemeClr val="tx1"/>
        </a:solidFill>
        <a:latin typeface="Arial" panose="020B0604020202020204" pitchFamily="34" charset="0"/>
        <a:ea typeface="+mn-ea"/>
        <a:cs typeface="+mn-cs"/>
      </a:defRPr>
    </a:lvl2pPr>
    <a:lvl3pPr marL="914400" algn="r" defTabSz="914400" rtl="1" eaLnBrk="1" latinLnBrk="0" hangingPunct="1">
      <a:defRPr sz="1200" kern="1200">
        <a:solidFill>
          <a:schemeClr val="tx1"/>
        </a:solidFill>
        <a:latin typeface="Arial" panose="020B0604020202020204" pitchFamily="34" charset="0"/>
        <a:ea typeface="+mn-ea"/>
        <a:cs typeface="+mn-cs"/>
      </a:defRPr>
    </a:lvl3pPr>
    <a:lvl4pPr marL="1371600" algn="r" defTabSz="914400" rtl="1" eaLnBrk="1" latinLnBrk="0" hangingPunct="1">
      <a:defRPr sz="1200" kern="1200">
        <a:solidFill>
          <a:schemeClr val="tx1"/>
        </a:solidFill>
        <a:latin typeface="Arial" panose="020B0604020202020204" pitchFamily="34" charset="0"/>
        <a:ea typeface="+mn-ea"/>
        <a:cs typeface="+mn-cs"/>
      </a:defRPr>
    </a:lvl4pPr>
    <a:lvl5pPr marL="1828800" algn="r" defTabSz="914400" rtl="1" eaLnBrk="1" latinLnBrk="0" hangingPunct="1">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168affaba_2_2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7168affaba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לשנות את התגובה</a:t>
            </a:r>
          </a:p>
        </p:txBody>
      </p:sp>
      <p:sp>
        <p:nvSpPr>
          <p:cNvPr id="4" name="מציין מיקום של מספר שקופית 3"/>
          <p:cNvSpPr>
            <a:spLocks noGrp="1"/>
          </p:cNvSpPr>
          <p:nvPr>
            <p:ph type="sldNum" sz="quarter" idx="5"/>
          </p:nvPr>
        </p:nvSpPr>
        <p:spPr/>
        <p:txBody>
          <a:bodyPr/>
          <a:lstStyle/>
          <a:p>
            <a:fld id="{69EDEF60-B287-4397-8D28-54951411879C}" type="slidenum">
              <a:rPr lang="he-IL" smtClean="0"/>
              <a:pPr/>
              <a:t>7</a:t>
            </a:fld>
            <a:endParaRPr lang="he-IL"/>
          </a:p>
        </p:txBody>
      </p:sp>
    </p:spTree>
    <p:extLst>
      <p:ext uri="{BB962C8B-B14F-4D97-AF65-F5344CB8AC3E}">
        <p14:creationId xmlns:p14="http://schemas.microsoft.com/office/powerpoint/2010/main" val="58064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יש כאן סימולציה שצריך להטמיע אותה</a:t>
            </a:r>
            <a:endParaRPr lang="LID4096"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8</a:t>
            </a:fld>
            <a:endParaRPr lang="he-IL" dirty="0"/>
          </a:p>
        </p:txBody>
      </p:sp>
    </p:spTree>
    <p:extLst>
      <p:ext uri="{BB962C8B-B14F-4D97-AF65-F5344CB8AC3E}">
        <p14:creationId xmlns:p14="http://schemas.microsoft.com/office/powerpoint/2010/main" val="185136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כאן סימולציה שצריך להטמיע אותה</a:t>
            </a:r>
            <a:endParaRPr lang="LID4096" dirty="0"/>
          </a:p>
          <a:p>
            <a:endParaRPr lang="LID4096"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15</a:t>
            </a:fld>
            <a:endParaRPr lang="he-IL" dirty="0"/>
          </a:p>
        </p:txBody>
      </p:sp>
    </p:spTree>
    <p:extLst>
      <p:ext uri="{BB962C8B-B14F-4D97-AF65-F5344CB8AC3E}">
        <p14:creationId xmlns:p14="http://schemas.microsoft.com/office/powerpoint/2010/main" val="71638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9EDEF60-B287-4397-8D28-54951411879C}" type="slidenum">
              <a:rPr lang="he-IL" smtClean="0"/>
              <a:pPr/>
              <a:t>16</a:t>
            </a:fld>
            <a:endParaRPr lang="he-IL"/>
          </a:p>
        </p:txBody>
      </p:sp>
    </p:spTree>
    <p:extLst>
      <p:ext uri="{BB962C8B-B14F-4D97-AF65-F5344CB8AC3E}">
        <p14:creationId xmlns:p14="http://schemas.microsoft.com/office/powerpoint/2010/main" val="243029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168affaba_2_2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7168affaba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9172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https://www.menti.com/zrppm93imx</a:t>
            </a:r>
            <a:endParaRPr lang="he-IL" dirty="0"/>
          </a:p>
        </p:txBody>
      </p:sp>
      <p:sp>
        <p:nvSpPr>
          <p:cNvPr id="4" name="מציין מיקום של מספר שקופית 3"/>
          <p:cNvSpPr>
            <a:spLocks noGrp="1"/>
          </p:cNvSpPr>
          <p:nvPr>
            <p:ph type="sldNum" sz="quarter" idx="5"/>
          </p:nvPr>
        </p:nvSpPr>
        <p:spPr/>
        <p:txBody>
          <a:bodyPr/>
          <a:lstStyle/>
          <a:p>
            <a:fld id="{69EDEF60-B287-4397-8D28-54951411879C}" type="slidenum">
              <a:rPr lang="he-IL" smtClean="0"/>
              <a:pPr/>
              <a:t>26</a:t>
            </a:fld>
            <a:endParaRPr lang="he-IL"/>
          </a:p>
        </p:txBody>
      </p:sp>
    </p:spTree>
    <p:extLst>
      <p:ext uri="{BB962C8B-B14F-4D97-AF65-F5344CB8AC3E}">
        <p14:creationId xmlns:p14="http://schemas.microsoft.com/office/powerpoint/2010/main" val="102896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https://bit.ly/38NR9c5</a:t>
            </a:r>
            <a:endParaRPr lang="he-IL" dirty="0"/>
          </a:p>
        </p:txBody>
      </p:sp>
      <p:sp>
        <p:nvSpPr>
          <p:cNvPr id="4" name="מציין מיקום של מספר שקופית 3"/>
          <p:cNvSpPr>
            <a:spLocks noGrp="1"/>
          </p:cNvSpPr>
          <p:nvPr>
            <p:ph type="sldNum" sz="quarter" idx="5"/>
          </p:nvPr>
        </p:nvSpPr>
        <p:spPr/>
        <p:txBody>
          <a:bodyPr/>
          <a:lstStyle/>
          <a:p>
            <a:fld id="{69EDEF60-B287-4397-8D28-54951411879C}" type="slidenum">
              <a:rPr lang="he-IL" smtClean="0"/>
              <a:pPr/>
              <a:t>36</a:t>
            </a:fld>
            <a:endParaRPr lang="he-IL"/>
          </a:p>
        </p:txBody>
      </p:sp>
    </p:spTree>
    <p:extLst>
      <p:ext uri="{BB962C8B-B14F-4D97-AF65-F5344CB8AC3E}">
        <p14:creationId xmlns:p14="http://schemas.microsoft.com/office/powerpoint/2010/main" val="1023795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44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AB05F96-712E-4340-84C4-A477F3D37132}" type="datetime8">
              <a:rPr lang="he-IL" smtClean="0"/>
              <a:pPr/>
              <a:t>28 מאי 20</a:t>
            </a:fld>
            <a:endParaRPr lang="he-IL"/>
          </a:p>
        </p:txBody>
      </p:sp>
      <p:sp>
        <p:nvSpPr>
          <p:cNvPr id="3" name="מציין מיקום של כותרת תחתונה 2"/>
          <p:cNvSpPr>
            <a:spLocks noGrp="1"/>
          </p:cNvSpPr>
          <p:nvPr>
            <p:ph type="ftr" sz="quarter" idx="11"/>
          </p:nvPr>
        </p:nvSpPr>
        <p:spPr/>
        <p:txBody>
          <a:bodyPr/>
          <a:lstStyle/>
          <a:p>
            <a:r>
              <a:rPr lang="he-IL"/>
              <a:t>חימצון חיזור שאלה 13 תשע"ט</a:t>
            </a: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181094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כותרת ראשית">
  <p:cSld name="1_כותרת ראשית">
    <p:spTree>
      <p:nvGrpSpPr>
        <p:cNvPr id="1" name="Shape 107"/>
        <p:cNvGrpSpPr/>
        <p:nvPr/>
      </p:nvGrpSpPr>
      <p:grpSpPr>
        <a:xfrm>
          <a:off x="0" y="0"/>
          <a:ext cx="0" cy="0"/>
          <a:chOff x="0" y="0"/>
          <a:chExt cx="0" cy="0"/>
        </a:xfrm>
      </p:grpSpPr>
      <p:pic>
        <p:nvPicPr>
          <p:cNvPr id="108" name="Google Shape;108;p18"/>
          <p:cNvPicPr preferRelativeResize="0"/>
          <p:nvPr/>
        </p:nvPicPr>
        <p:blipFill rotWithShape="1">
          <a:blip r:embed="rId2" cstate="print">
            <a:alphaModFix amt="54000"/>
          </a:blip>
          <a:srcRect/>
          <a:stretch/>
        </p:blipFill>
        <p:spPr>
          <a:xfrm>
            <a:off x="-7354565" y="2026509"/>
            <a:ext cx="5045676" cy="5028913"/>
          </a:xfrm>
          <a:prstGeom prst="rect">
            <a:avLst/>
          </a:prstGeom>
          <a:noFill/>
          <a:ln>
            <a:noFill/>
          </a:ln>
        </p:spPr>
      </p:pic>
      <p:pic>
        <p:nvPicPr>
          <p:cNvPr id="109" name="Google Shape;109;p18"/>
          <p:cNvPicPr preferRelativeResize="0"/>
          <p:nvPr/>
        </p:nvPicPr>
        <p:blipFill rotWithShape="1">
          <a:blip r:embed="rId2" cstate="print">
            <a:alphaModFix amt="54000"/>
          </a:blip>
          <a:srcRect/>
          <a:stretch/>
        </p:blipFill>
        <p:spPr>
          <a:xfrm>
            <a:off x="12947250" y="-3969273"/>
            <a:ext cx="5045676" cy="5028913"/>
          </a:xfrm>
          <a:prstGeom prst="rect">
            <a:avLst/>
          </a:prstGeom>
          <a:noFill/>
          <a:ln>
            <a:noFill/>
          </a:ln>
        </p:spPr>
      </p:pic>
      <p:pic>
        <p:nvPicPr>
          <p:cNvPr id="110" name="Google Shape;110;p18"/>
          <p:cNvPicPr preferRelativeResize="0"/>
          <p:nvPr/>
        </p:nvPicPr>
        <p:blipFill rotWithShape="1">
          <a:blip r:embed="rId3" cstate="print">
            <a:alphaModFix/>
          </a:blip>
          <a:srcRect/>
          <a:stretch/>
        </p:blipFill>
        <p:spPr>
          <a:xfrm>
            <a:off x="0" y="0"/>
            <a:ext cx="12192000" cy="6858000"/>
          </a:xfrm>
          <a:prstGeom prst="rect">
            <a:avLst/>
          </a:prstGeom>
          <a:noFill/>
          <a:ln>
            <a:noFill/>
          </a:ln>
        </p:spPr>
      </p:pic>
      <p:cxnSp>
        <p:nvCxnSpPr>
          <p:cNvPr id="111" name="Google Shape;111;p18"/>
          <p:cNvCxnSpPr/>
          <p:nvPr/>
        </p:nvCxnSpPr>
        <p:spPr>
          <a:xfrm>
            <a:off x="7156172" y="1639956"/>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112" name="Google Shape;112;p18"/>
          <p:cNvSpPr/>
          <p:nvPr/>
        </p:nvSpPr>
        <p:spPr>
          <a:xfrm rot="-5400000">
            <a:off x="7721221" y="1537008"/>
            <a:ext cx="205896" cy="20589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cxnSp>
        <p:nvCxnSpPr>
          <p:cNvPr id="113" name="Google Shape;113;p18"/>
          <p:cNvCxnSpPr/>
          <p:nvPr/>
        </p:nvCxnSpPr>
        <p:spPr>
          <a:xfrm>
            <a:off x="4093267" y="4984979"/>
            <a:ext cx="4005469" cy="0"/>
          </a:xfrm>
          <a:prstGeom prst="straightConnector1">
            <a:avLst/>
          </a:prstGeom>
          <a:noFill/>
          <a:ln w="38100" cap="flat" cmpd="sng">
            <a:solidFill>
              <a:srgbClr val="FFC000"/>
            </a:solidFill>
            <a:prstDash val="solid"/>
            <a:miter lim="800000"/>
            <a:headEnd type="none" w="sm" len="sm"/>
            <a:tailEnd type="none" w="sm" len="sm"/>
          </a:ln>
        </p:spPr>
      </p:cxnSp>
      <p:cxnSp>
        <p:nvCxnSpPr>
          <p:cNvPr id="114" name="Google Shape;114;p18"/>
          <p:cNvCxnSpPr/>
          <p:nvPr/>
        </p:nvCxnSpPr>
        <p:spPr>
          <a:xfrm>
            <a:off x="4093267" y="2035983"/>
            <a:ext cx="4005469" cy="0"/>
          </a:xfrm>
          <a:prstGeom prst="straightConnector1">
            <a:avLst/>
          </a:prstGeom>
          <a:noFill/>
          <a:ln w="38100" cap="flat" cmpd="sng">
            <a:solidFill>
              <a:srgbClr val="FFC000"/>
            </a:solidFill>
            <a:prstDash val="solid"/>
            <a:miter lim="800000"/>
            <a:headEnd type="none" w="sm" len="sm"/>
            <a:tailEnd type="none" w="sm" len="sm"/>
          </a:ln>
        </p:spPr>
      </p:cxnSp>
      <p:grpSp>
        <p:nvGrpSpPr>
          <p:cNvPr id="2" name="Google Shape;115;p18"/>
          <p:cNvGrpSpPr/>
          <p:nvPr/>
        </p:nvGrpSpPr>
        <p:grpSpPr>
          <a:xfrm>
            <a:off x="-110839" y="110841"/>
            <a:ext cx="1530097" cy="1525929"/>
            <a:chOff x="8374611" y="4283110"/>
            <a:chExt cx="2300578" cy="2294314"/>
          </a:xfrm>
        </p:grpSpPr>
        <p:pic>
          <p:nvPicPr>
            <p:cNvPr id="116" name="Google Shape;116;p18"/>
            <p:cNvPicPr preferRelativeResize="0"/>
            <p:nvPr/>
          </p:nvPicPr>
          <p:blipFill rotWithShape="1">
            <a:blip r:embed="rId4" cstate="print">
              <a:alphaModFix/>
            </a:blip>
            <a:srcRect l="62938"/>
            <a:stretch/>
          </p:blipFill>
          <p:spPr>
            <a:xfrm>
              <a:off x="8873684" y="4283110"/>
              <a:ext cx="1227785" cy="1519621"/>
            </a:xfrm>
            <a:prstGeom prst="rect">
              <a:avLst/>
            </a:prstGeom>
            <a:noFill/>
            <a:ln>
              <a:noFill/>
            </a:ln>
          </p:spPr>
        </p:pic>
        <p:sp>
          <p:nvSpPr>
            <p:cNvPr id="117" name="Google Shape;117;p18"/>
            <p:cNvSpPr/>
            <p:nvPr/>
          </p:nvSpPr>
          <p:spPr>
            <a:xfrm>
              <a:off x="8374611" y="5883287"/>
              <a:ext cx="2300578" cy="69413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x-none" sz="900" b="0" i="0" u="none" strike="noStrike" cap="none">
                  <a:solidFill>
                    <a:schemeClr val="lt1"/>
                  </a:solidFill>
                  <a:latin typeface="Arial"/>
                  <a:ea typeface="Arial"/>
                  <a:cs typeface="Arial"/>
                  <a:sym typeface="Arial"/>
                </a:rPr>
                <a:t>מדינת ישראל</a:t>
              </a:r>
              <a:endParaRPr sz="1100"/>
            </a:p>
            <a:p>
              <a:pPr marL="0" marR="0" lvl="0" indent="0" algn="ctr" rtl="0">
                <a:spcBef>
                  <a:spcPts val="0"/>
                </a:spcBef>
                <a:spcAft>
                  <a:spcPts val="0"/>
                </a:spcAft>
                <a:buNone/>
              </a:pPr>
              <a:r>
                <a:rPr lang="x-none" sz="900" b="0" i="0" u="none" strike="noStrike" cap="none">
                  <a:solidFill>
                    <a:schemeClr val="lt1"/>
                  </a:solidFill>
                  <a:latin typeface="Arial"/>
                  <a:ea typeface="Arial"/>
                  <a:cs typeface="Arial"/>
                  <a:sym typeface="Arial"/>
                </a:rPr>
                <a:t>משרד החינוך</a:t>
              </a:r>
              <a:endParaRPr sz="1100"/>
            </a:p>
          </p:txBody>
        </p:sp>
      </p:grpSp>
      <p:sp>
        <p:nvSpPr>
          <p:cNvPr id="118" name="Google Shape;118;p18"/>
          <p:cNvSpPr txBox="1"/>
          <p:nvPr/>
        </p:nvSpPr>
        <p:spPr>
          <a:xfrm>
            <a:off x="2210658" y="2447260"/>
            <a:ext cx="7770689" cy="1963485"/>
          </a:xfrm>
          <a:prstGeom prst="rect">
            <a:avLst/>
          </a:prstGeom>
          <a:solidFill>
            <a:schemeClr val="accent1"/>
          </a:solidFill>
          <a:ln>
            <a:noFill/>
          </a:ln>
        </p:spPr>
        <p:txBody>
          <a:bodyPr spcFirstLastPara="1" wrap="square" lIns="188975" tIns="188975" rIns="188975" bIns="188975" anchor="ctr" anchorCtr="0">
            <a:noAutofit/>
          </a:bodyPr>
          <a:lstStyle/>
          <a:p>
            <a:pPr marL="0" marR="0" lvl="0" indent="0" algn="ctr" rtl="1">
              <a:lnSpc>
                <a:spcPct val="90909"/>
              </a:lnSpc>
              <a:spcBef>
                <a:spcPts val="0"/>
              </a:spcBef>
              <a:spcAft>
                <a:spcPts val="0"/>
              </a:spcAft>
              <a:buNone/>
            </a:pPr>
            <a:r>
              <a:rPr lang="x-none" sz="5000" b="0" i="0" u="none" strike="noStrike" cap="none" dirty="0">
                <a:solidFill>
                  <a:schemeClr val="lt1"/>
                </a:solidFill>
                <a:latin typeface="Arial" panose="020B0604020202020204" pitchFamily="34" charset="0"/>
                <a:ea typeface="Calibri"/>
                <a:cs typeface="Arial" panose="020B0604020202020204" pitchFamily="34" charset="0"/>
                <a:sym typeface="Calibri"/>
              </a:rPr>
              <a:t>תודה שצפיתם בשידור</a:t>
            </a:r>
            <a:endParaRPr sz="1100" dirty="0"/>
          </a:p>
          <a:p>
            <a:pPr marL="0" marR="0" lvl="0" indent="0" algn="ctr" rtl="1">
              <a:lnSpc>
                <a:spcPct val="187500"/>
              </a:lnSpc>
              <a:spcBef>
                <a:spcPts val="0"/>
              </a:spcBef>
              <a:spcAft>
                <a:spcPts val="0"/>
              </a:spcAft>
              <a:buNone/>
            </a:pPr>
            <a:r>
              <a:rPr lang="x-none" sz="2400" b="0" i="0" u="none" strike="noStrike" cap="none" dirty="0">
                <a:solidFill>
                  <a:schemeClr val="lt1"/>
                </a:solidFill>
                <a:latin typeface="Arial" panose="020B0604020202020204" pitchFamily="34" charset="0"/>
                <a:ea typeface="Calibri"/>
                <a:cs typeface="Arial" panose="020B0604020202020204" pitchFamily="34" charset="0"/>
                <a:sym typeface="Calibri"/>
              </a:rPr>
              <a:t>הופק עבור משרד החינוך ע״י מטח</a:t>
            </a:r>
            <a:endParaRPr sz="2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19" name="Google Shape;119;p18"/>
          <p:cNvSpPr/>
          <p:nvPr/>
        </p:nvSpPr>
        <p:spPr>
          <a:xfrm>
            <a:off x="6692902" y="4828834"/>
            <a:ext cx="342900" cy="3429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20" name="Google Shape;120;p18"/>
          <p:cNvSpPr/>
          <p:nvPr/>
        </p:nvSpPr>
        <p:spPr>
          <a:xfrm>
            <a:off x="2431341" y="2371059"/>
            <a:ext cx="152400" cy="152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21" name="Google Shape;121;p18"/>
          <p:cNvSpPr/>
          <p:nvPr/>
        </p:nvSpPr>
        <p:spPr>
          <a:xfrm>
            <a:off x="9905144" y="4005877"/>
            <a:ext cx="152400" cy="152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22" name="Google Shape;122;p18"/>
          <p:cNvSpPr txBox="1"/>
          <p:nvPr/>
        </p:nvSpPr>
        <p:spPr>
          <a:xfrm>
            <a:off x="3870376" y="6424728"/>
            <a:ext cx="4451248" cy="32316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x-none" sz="1100" b="0" i="0" u="none" strike="noStrike" cap="none">
                <a:solidFill>
                  <a:schemeClr val="lt1"/>
                </a:solidFill>
                <a:latin typeface="Arial"/>
                <a:ea typeface="Arial"/>
                <a:cs typeface="Arial"/>
                <a:sym typeface="Arial"/>
              </a:rPr>
              <a:t>shutterstock/com איורים: </a:t>
            </a:r>
            <a:endParaRPr sz="11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947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415"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3" y="81724"/>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6"/>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1"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74023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Arial" panose="020B0604020202020204" pitchFamily="34" charset="0"/>
                <a:cs typeface="Arial" panose="020B0604020202020204" pitchFamily="34" charset="0"/>
              </a:rPr>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Arial" panose="020B0604020202020204" pitchFamily="34" charset="0"/>
                <a:cs typeface="Arial" panose="020B0604020202020204" pitchFamily="34" charset="0"/>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Arial" panose="020B0604020202020204" pitchFamily="34" charset="0"/>
                <a:ea typeface="+mn-ea"/>
                <a:cs typeface="Arial" panose="020B0604020202020204" pitchFamily="34" charset="0"/>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latin typeface="Arial" panose="020B0604020202020204" pitchFamily="34" charset="0"/>
                <a:cs typeface="Arial" panose="020B0604020202020204" pitchFamily="34" charset="0"/>
              </a:rPr>
              <a:t>  </a:t>
            </a:r>
          </a:p>
        </p:txBody>
      </p:sp>
      <p:sp>
        <p:nvSpPr>
          <p:cNvPr id="2" name="כותרת 1"/>
          <p:cNvSpPr>
            <a:spLocks noGrp="1"/>
          </p:cNvSpPr>
          <p:nvPr>
            <p:ph type="ctrTitle"/>
          </p:nvPr>
        </p:nvSpPr>
        <p:spPr>
          <a:xfrm>
            <a:off x="696000" y="1959646"/>
            <a:ext cx="10800000" cy="1260000"/>
          </a:xfrm>
          <a:prstGeom prst="rect">
            <a:avLst/>
          </a:prstGeom>
        </p:spPr>
        <p:txBody>
          <a:bodyPr anchor="ctr" anchorCtr="0">
            <a:noAutofit/>
          </a:bodyPr>
          <a:lstStyle>
            <a:lvl1pPr algn="ctr">
              <a:defRPr sz="6601" b="1">
                <a:solidFill>
                  <a:srgbClr val="192A72"/>
                </a:solidFill>
                <a:latin typeface="Arial" panose="020B0604020202020204" pitchFamily="34" charset="0"/>
                <a:cs typeface="Arial" panose="020B0604020202020204" pitchFamily="34" charset="0"/>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20" name="Text Placeholder 3">
            <a:extLst>
              <a:ext uri="{FF2B5EF4-FFF2-40B4-BE49-F238E27FC236}">
                <a16:creationId xmlns:a16="http://schemas.microsoft.com/office/drawing/2014/main" id="{CB337EA0-6B3F-4CBF-AE9C-486CC46B87E8}"/>
              </a:ext>
            </a:extLst>
          </p:cNvPr>
          <p:cNvSpPr>
            <a:spLocks noGrp="1"/>
          </p:cNvSpPr>
          <p:nvPr>
            <p:ph type="body" sz="quarter" idx="10"/>
          </p:nvPr>
        </p:nvSpPr>
        <p:spPr>
          <a:xfrm>
            <a:off x="1461052" y="3379305"/>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Arial" panose="020B0604020202020204" pitchFamily="34" charset="0"/>
                <a:cs typeface="Arial" panose="020B0604020202020204" pitchFamily="34" charset="0"/>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Arial" panose="020B0604020202020204" pitchFamily="34" charset="0"/>
                <a:cs typeface="Arial" panose="020B0604020202020204" pitchFamily="34" charset="0"/>
              </a:defRPr>
            </a:lvl1pPr>
            <a:lvl2pPr>
              <a:lnSpc>
                <a:spcPct val="150000"/>
              </a:lnSpc>
              <a:spcBef>
                <a:spcPts val="0"/>
              </a:spcBef>
              <a:spcAft>
                <a:spcPts val="600"/>
              </a:spcAft>
              <a:defRPr sz="2400">
                <a:solidFill>
                  <a:srgbClr val="002060"/>
                </a:solidFill>
                <a:latin typeface="Arial" panose="020B0604020202020204" pitchFamily="34" charset="0"/>
                <a:cs typeface="Arial" panose="020B0604020202020204" pitchFamily="34" charset="0"/>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Arial" panose="020B0604020202020204" pitchFamily="34" charset="0"/>
                <a:cs typeface="Arial" panose="020B0604020202020204" pitchFamily="34" charset="0"/>
              </a:rPr>
              <a:pPr/>
              <a:t>‹#›</a:t>
            </a:fld>
            <a:endParaRPr lang="he-IL" sz="1800" b="0" dirty="0">
              <a:solidFill>
                <a:schemeClr val="bg1">
                  <a:lumMod val="85000"/>
                </a:scheme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Arial" panose="020B0604020202020204" pitchFamily="34" charset="0"/>
                <a:cs typeface="Arial" panose="020B0604020202020204" pitchFamily="34" charset="0"/>
              </a:rPr>
              <a:pPr/>
              <a:t>‹#›</a:t>
            </a:fld>
            <a:endParaRPr lang="he-IL" sz="1800" b="0" dirty="0">
              <a:solidFill>
                <a:schemeClr val="bg1">
                  <a:lumMod val="8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Arial" panose="020B0604020202020204" pitchFamily="34" charset="0"/>
                <a:cs typeface="Arial" panose="020B0604020202020204" pitchFamily="34" charset="0"/>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Arial" panose="020B0604020202020204" pitchFamily="34" charset="0"/>
                <a:cs typeface="Arial" panose="020B0604020202020204" pitchFamily="34" charset="0"/>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Arial" panose="020B0604020202020204" pitchFamily="34" charset="0"/>
                <a:cs typeface="Arial" panose="020B0604020202020204" pitchFamily="34" charset="0"/>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Arial" panose="020B0604020202020204" pitchFamily="34" charset="0"/>
                <a:cs typeface="Arial" panose="020B0604020202020204" pitchFamily="34" charset="0"/>
              </a:rPr>
              <a:pPr/>
              <a:t>‹#›</a:t>
            </a:fld>
            <a:endParaRPr lang="he-IL" sz="1600" b="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B6F552B-607E-4869-A917-C44959BDCB12}" type="datetimeFigureOut">
              <a:rPr lang="he-IL" smtClean="0"/>
              <a:pPr/>
              <a:t>ה'/סיון/תש"ף</a:t>
            </a:fld>
            <a:endParaRPr lang="he-IL"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he-IL"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6478A40-4CDB-4A89-A7AB-ED0E5AEAC786}" type="slidenum">
              <a:rPr lang="he-IL" smtClean="0"/>
              <a:pPr/>
              <a:t>‹#›</a:t>
            </a:fld>
            <a:endParaRPr lang="he-IL" dirty="0"/>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 id="2147483679" r:id="rId11"/>
    <p:sldLayoutId id="2147483680" r:id="rId12"/>
    <p:sldLayoutId id="2147483681" r:id="rId13"/>
  </p:sldLayoutIdLst>
  <p:txStyles>
    <p:titleStyle>
      <a:lvl1pPr algn="ctr" defTabSz="914491"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hyperlink" Target="https://stwww1.weizmann.ac.il/chemin/redo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hyperlink" Target="https://stwww1.weizmann.ac.il/chemin/redo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ar-SA" dirty="0"/>
              <a:t>مَنظومة البثّ القُطريّة</a:t>
            </a:r>
            <a:endParaRPr lang="he-IL" dirty="0"/>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שקופית זו היא חובה</a:t>
            </a:r>
            <a:endParaRPr lang="en-US" b="1" dirty="0">
              <a:solidFill>
                <a:srgbClr val="002060"/>
              </a:solidFill>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012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בשפה הערבית יש להשתמש באחד הפונטים הבאים:</a:t>
            </a:r>
            <a:endParaRPr lang="en-US" b="1" dirty="0">
              <a:solidFill>
                <a:srgbClr val="002060"/>
              </a:solidFill>
              <a:latin typeface="Arial" panose="020B0604020202020204" pitchFamily="34" charset="0"/>
              <a:cs typeface="Arial" panose="020B0604020202020204" pitchFamily="34" charset="0"/>
            </a:endParaRPr>
          </a:p>
          <a:p>
            <a:pPr algn="ctr"/>
            <a:r>
              <a:rPr lang="en-US" b="1" dirty="0">
                <a:solidFill>
                  <a:srgbClr val="002060"/>
                </a:solidFill>
                <a:latin typeface="Arial" panose="020B0604020202020204" pitchFamily="34" charset="0"/>
                <a:cs typeface="Arial" panose="020B0604020202020204" pitchFamily="34" charset="0"/>
              </a:rPr>
              <a:t>Arial</a:t>
            </a:r>
            <a:endParaRPr lang="he-IL" b="1" dirty="0">
              <a:solidFill>
                <a:srgbClr val="002060"/>
              </a:solidFill>
              <a:latin typeface="Arial" panose="020B0604020202020204" pitchFamily="34" charset="0"/>
              <a:cs typeface="Arial" panose="020B0604020202020204" pitchFamily="34" charset="0"/>
            </a:endParaRPr>
          </a:p>
          <a:p>
            <a:pPr algn="ctr"/>
            <a:r>
              <a:rPr lang="en-US" b="1" dirty="0">
                <a:solidFill>
                  <a:srgbClr val="002060"/>
                </a:solidFill>
                <a:latin typeface="Arial" panose="020B0604020202020204" pitchFamily="34" charset="0"/>
                <a:cs typeface="Arial" panose="020B0604020202020204" pitchFamily="34" charset="0"/>
              </a:rPr>
              <a:t>Calibri</a:t>
            </a:r>
          </a:p>
          <a:p>
            <a:pPr algn="ctr"/>
            <a:r>
              <a:rPr lang="en-US" b="1" dirty="0">
                <a:solidFill>
                  <a:srgbClr val="002060"/>
                </a:solidFill>
                <a:latin typeface="Arial" panose="020B0604020202020204" pitchFamily="34" charset="0"/>
                <a:cs typeface="Arial" panose="020B0604020202020204" pitchFamily="34" charset="0"/>
              </a:rPr>
              <a:t>Simplified Arabic</a:t>
            </a:r>
          </a:p>
          <a:p>
            <a:pPr algn="ctr"/>
            <a:br>
              <a:rPr lang="en-US" b="1"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(שימו לב </a:t>
            </a:r>
            <a:r>
              <a:rPr lang="he-IL" b="1" u="sng" dirty="0">
                <a:solidFill>
                  <a:srgbClr val="002060"/>
                </a:solidFill>
                <a:latin typeface="Arial" panose="020B0604020202020204" pitchFamily="34" charset="0"/>
                <a:cs typeface="Arial" panose="020B0604020202020204" pitchFamily="34" charset="0"/>
              </a:rPr>
              <a:t>להימנע</a:t>
            </a:r>
            <a:r>
              <a:rPr lang="he-IL" dirty="0">
                <a:solidFill>
                  <a:srgbClr val="002060"/>
                </a:solidFill>
                <a:latin typeface="Arial" panose="020B0604020202020204" pitchFamily="34" charset="0"/>
                <a:cs typeface="Arial" panose="020B0604020202020204" pitchFamily="34" charset="0"/>
              </a:rPr>
              <a:t> מהשימוש ב-</a:t>
            </a:r>
            <a:r>
              <a:rPr lang="en-US" dirty="0">
                <a:solidFill>
                  <a:srgbClr val="002060"/>
                </a:solidFill>
                <a:latin typeface="Arial" panose="020B0604020202020204" pitchFamily="34" charset="0"/>
                <a:cs typeface="Arial" panose="020B0604020202020204" pitchFamily="34" charset="0"/>
              </a:rPr>
              <a:t>Varela Round </a:t>
            </a:r>
            <a:r>
              <a:rPr lang="he-IL" dirty="0">
                <a:solidFill>
                  <a:srgbClr val="002060"/>
                </a:solidFill>
                <a:latin typeface="Arial" panose="020B0604020202020204" pitchFamily="34" charset="0"/>
                <a:cs typeface="Arial" panose="020B0604020202020204" pitchFamily="34" charset="0"/>
              </a:rPr>
              <a:t> בו נעשה שימוש במצגות בשפות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העברית והאנגלית,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כיוון שהוא משבש את השפה הערבית)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18B3115-953A-4CB8-AF41-2C987EB3A2B5}"/>
              </a:ext>
            </a:extLst>
          </p:cNvPr>
          <p:cNvPicPr>
            <a:picLocks noChangeAspect="1" noChangeArrowheads="1"/>
          </p:cNvPicPr>
          <p:nvPr/>
        </p:nvPicPr>
        <p:blipFill>
          <a:blip r:embed="rId2" cstate="print"/>
          <a:srcRect/>
          <a:stretch>
            <a:fillRect/>
          </a:stretch>
        </p:blipFill>
        <p:spPr bwMode="auto">
          <a:xfrm>
            <a:off x="3200400" y="385218"/>
            <a:ext cx="5791200" cy="638175"/>
          </a:xfrm>
          <a:prstGeom prst="rect">
            <a:avLst/>
          </a:prstGeom>
          <a:noFill/>
          <a:ln w="9525">
            <a:noFill/>
            <a:miter lim="800000"/>
            <a:headEnd/>
            <a:tailEnd/>
          </a:ln>
        </p:spPr>
      </p:pic>
      <p:sp>
        <p:nvSpPr>
          <p:cNvPr id="5" name="TextBox 4">
            <a:extLst>
              <a:ext uri="{FF2B5EF4-FFF2-40B4-BE49-F238E27FC236}">
                <a16:creationId xmlns:a16="http://schemas.microsoft.com/office/drawing/2014/main" id="{E0508C65-9B74-4A32-8590-509BCFA4BC69}"/>
              </a:ext>
            </a:extLst>
          </p:cNvPr>
          <p:cNvSpPr txBox="1"/>
          <p:nvPr/>
        </p:nvSpPr>
        <p:spPr>
          <a:xfrm>
            <a:off x="6581366" y="391198"/>
            <a:ext cx="4032448" cy="461665"/>
          </a:xfrm>
          <a:prstGeom prst="rect">
            <a:avLst/>
          </a:prstGeom>
          <a:noFill/>
        </p:spPr>
        <p:txBody>
          <a:bodyPr wrap="square" rtlCol="1">
            <a:spAutoFit/>
          </a:bodyPr>
          <a:lstStyle/>
          <a:p>
            <a:r>
              <a:rPr lang="ar-SA" sz="2400" b="1" dirty="0"/>
              <a:t>النصّ الصّافي:</a:t>
            </a:r>
            <a:endParaRPr lang="he-IL" sz="2400" b="1" dirty="0"/>
          </a:p>
        </p:txBody>
      </p:sp>
      <p:sp>
        <p:nvSpPr>
          <p:cNvPr id="6" name="TextBox 5">
            <a:extLst>
              <a:ext uri="{FF2B5EF4-FFF2-40B4-BE49-F238E27FC236}">
                <a16:creationId xmlns:a16="http://schemas.microsoft.com/office/drawing/2014/main" id="{7607B052-5C18-4429-B058-941FD95268CB}"/>
              </a:ext>
            </a:extLst>
          </p:cNvPr>
          <p:cNvSpPr txBox="1"/>
          <p:nvPr/>
        </p:nvSpPr>
        <p:spPr>
          <a:xfrm>
            <a:off x="3925902" y="1363497"/>
            <a:ext cx="4103649" cy="461665"/>
          </a:xfrm>
          <a:prstGeom prst="rect">
            <a:avLst/>
          </a:prstGeom>
          <a:noFill/>
        </p:spPr>
        <p:txBody>
          <a:bodyPr wrap="square" rtlCol="1">
            <a:spAutoFit/>
          </a:bodyPr>
          <a:lstStyle/>
          <a:p>
            <a:pPr algn="ctr"/>
            <a:r>
              <a:rPr lang="ar-SA" sz="2400" b="1" dirty="0">
                <a:latin typeface="Arial" panose="020B0604020202020204" pitchFamily="34" charset="0"/>
                <a:cs typeface="Arial" panose="020B0604020202020204" pitchFamily="34" charset="0"/>
              </a:rPr>
              <a:t>من خلال نصّ التفاعل يُمكننا أن نرى:</a:t>
            </a:r>
            <a:endParaRPr lang="he-IL" sz="2400" b="1" dirty="0">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1563BDFB-FF87-472B-BF33-E4320A8F03F2}"/>
              </a:ext>
            </a:extLst>
          </p:cNvPr>
          <p:cNvSpPr/>
          <p:nvPr/>
        </p:nvSpPr>
        <p:spPr>
          <a:xfrm>
            <a:off x="5792161" y="1991555"/>
            <a:ext cx="442332" cy="580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TextBox 9">
            <a:extLst>
              <a:ext uri="{FF2B5EF4-FFF2-40B4-BE49-F238E27FC236}">
                <a16:creationId xmlns:a16="http://schemas.microsoft.com/office/drawing/2014/main" id="{8A506AAD-9B0F-4293-A9F8-D6EB4147462B}"/>
              </a:ext>
            </a:extLst>
          </p:cNvPr>
          <p:cNvSpPr txBox="1"/>
          <p:nvPr/>
        </p:nvSpPr>
        <p:spPr>
          <a:xfrm>
            <a:off x="6234493" y="3880006"/>
            <a:ext cx="2895650"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من هنا يُمكننا أن نستنتِج: </a:t>
            </a:r>
            <a:endParaRPr lang="LID4096" sz="2400" b="1"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D51A8C4-2FAE-43D9-8257-C55AD61022CD}"/>
              </a:ext>
            </a:extLst>
          </p:cNvPr>
          <p:cNvSpPr/>
          <p:nvPr/>
        </p:nvSpPr>
        <p:spPr>
          <a:xfrm>
            <a:off x="4504741" y="4367222"/>
            <a:ext cx="3017171" cy="1215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latin typeface="Arial" panose="020B0604020202020204" pitchFamily="34" charset="0"/>
                <a:cs typeface="Arial" panose="020B0604020202020204" pitchFamily="34" charset="0"/>
              </a:rPr>
              <a:t>النحاس، </a:t>
            </a:r>
            <a:r>
              <a:rPr lang="en-US" sz="2400" b="1" dirty="0">
                <a:latin typeface="Arial" panose="020B0604020202020204" pitchFamily="34" charset="0"/>
                <a:cs typeface="Arial" panose="020B0604020202020204" pitchFamily="34" charset="0"/>
              </a:rPr>
              <a:t>Cu</a:t>
            </a:r>
            <a:r>
              <a:rPr lang="en-US" sz="2400" b="1" baseline="-25000" dirty="0">
                <a:latin typeface="Arial" panose="020B0604020202020204" pitchFamily="34" charset="0"/>
                <a:cs typeface="Arial" panose="020B0604020202020204" pitchFamily="34" charset="0"/>
              </a:rPr>
              <a:t>(s)</a:t>
            </a:r>
            <a:r>
              <a:rPr lang="ar-SA"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مُختزِل أفضل من الفضّة، </a:t>
            </a:r>
            <a:r>
              <a:rPr lang="en-US" sz="2400" b="1" dirty="0">
                <a:latin typeface="Arial" panose="020B0604020202020204" pitchFamily="34" charset="0"/>
                <a:cs typeface="Arial" panose="020B0604020202020204" pitchFamily="34" charset="0"/>
              </a:rPr>
              <a:t>Ag</a:t>
            </a:r>
            <a:r>
              <a:rPr lang="en-US" sz="2400" b="1" baseline="-25000" dirty="0">
                <a:latin typeface="Arial" panose="020B0604020202020204" pitchFamily="34" charset="0"/>
                <a:cs typeface="Arial" panose="020B0604020202020204" pitchFamily="34" charset="0"/>
              </a:rPr>
              <a:t>(s)</a:t>
            </a:r>
            <a:r>
              <a:rPr lang="he-IL" sz="2400" b="1" baseline="-25000" dirty="0">
                <a:latin typeface="Arial" panose="020B0604020202020204" pitchFamily="34" charset="0"/>
                <a:cs typeface="Arial" panose="020B0604020202020204" pitchFamily="34" charset="0"/>
              </a:rPr>
              <a:t> </a:t>
            </a:r>
            <a:r>
              <a:rPr lang="ar-SA" sz="2400" b="1" baseline="-25000" dirty="0">
                <a:latin typeface="Arial" panose="020B0604020202020204" pitchFamily="34" charset="0"/>
                <a:cs typeface="Arial" panose="020B0604020202020204" pitchFamily="34" charset="0"/>
              </a:rPr>
              <a:t>.</a:t>
            </a:r>
            <a:endParaRPr lang="LID4096" sz="2400" b="1"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DAC1E88-5F55-4E90-B3C3-4445CC107048}"/>
              </a:ext>
            </a:extLst>
          </p:cNvPr>
          <p:cNvSpPr/>
          <p:nvPr/>
        </p:nvSpPr>
        <p:spPr>
          <a:xfrm>
            <a:off x="4469140" y="2571647"/>
            <a:ext cx="3017171" cy="1215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ar-SA" sz="2400" b="1" dirty="0">
              <a:latin typeface="Arial" panose="020B0604020202020204" pitchFamily="34" charset="0"/>
              <a:cs typeface="Arial" panose="020B0604020202020204" pitchFamily="34" charset="0"/>
            </a:endParaRPr>
          </a:p>
          <a:p>
            <a:pPr algn="ctr">
              <a:lnSpc>
                <a:spcPct val="150000"/>
              </a:lnSpc>
            </a:pPr>
            <a:r>
              <a:rPr lang="ar-SA" sz="2400" b="1" dirty="0">
                <a:latin typeface="Arial" panose="020B0604020202020204" pitchFamily="34" charset="0"/>
                <a:cs typeface="Arial" panose="020B0604020202020204" pitchFamily="34" charset="0"/>
              </a:rPr>
              <a:t>النحاس، </a:t>
            </a:r>
            <a:r>
              <a:rPr lang="en-US" sz="2400" b="1" dirty="0">
                <a:latin typeface="Arial" panose="020B0604020202020204" pitchFamily="34" charset="0"/>
                <a:cs typeface="Arial" panose="020B0604020202020204" pitchFamily="34" charset="0"/>
              </a:rPr>
              <a:t>Cu</a:t>
            </a:r>
            <a:r>
              <a:rPr lang="en-US" sz="2400" b="1" baseline="-25000" dirty="0">
                <a:latin typeface="Arial" panose="020B0604020202020204" pitchFamily="34" charset="0"/>
                <a:cs typeface="Arial" panose="020B0604020202020204" pitchFamily="34" charset="0"/>
              </a:rPr>
              <a:t>(s)</a:t>
            </a:r>
            <a:r>
              <a:rPr lang="ar-SA" sz="2400" b="1" dirty="0">
                <a:latin typeface="Arial" panose="020B0604020202020204" pitchFamily="34" charset="0"/>
                <a:cs typeface="Arial" panose="020B0604020202020204" pitchFamily="34" charset="0"/>
              </a:rPr>
              <a:t>، يختزِل أيونات الفضّة، </a:t>
            </a:r>
            <a:r>
              <a:rPr lang="en-US" sz="2400" b="1" dirty="0">
                <a:latin typeface="Arial" panose="020B0604020202020204" pitchFamily="34" charset="0"/>
                <a:cs typeface="Arial" panose="020B0604020202020204" pitchFamily="34" charset="0"/>
              </a:rPr>
              <a:t>Ag</a:t>
            </a:r>
            <a:r>
              <a:rPr lang="en-US" sz="2400" b="1" baseline="30000" dirty="0">
                <a:latin typeface="Arial" panose="020B0604020202020204" pitchFamily="34" charset="0"/>
                <a:cs typeface="Arial" panose="020B0604020202020204" pitchFamily="34" charset="0"/>
              </a:rPr>
              <a:t>+</a:t>
            </a:r>
            <a:r>
              <a:rPr lang="en-US" sz="2400" b="1" baseline="-25000" dirty="0">
                <a:latin typeface="Arial" panose="020B0604020202020204" pitchFamily="34" charset="0"/>
                <a:cs typeface="Arial" panose="020B0604020202020204" pitchFamily="34" charset="0"/>
              </a:rPr>
              <a:t>(</a:t>
            </a:r>
            <a:r>
              <a:rPr lang="en-US" sz="2400" b="1" baseline="-25000" dirty="0" err="1">
                <a:latin typeface="Arial" panose="020B0604020202020204" pitchFamily="34" charset="0"/>
                <a:cs typeface="Arial" panose="020B0604020202020204" pitchFamily="34" charset="0"/>
              </a:rPr>
              <a:t>aq</a:t>
            </a:r>
            <a:r>
              <a:rPr lang="en-US" sz="2400" b="1" baseline="-25000" dirty="0">
                <a:latin typeface="Arial" panose="020B0604020202020204" pitchFamily="34" charset="0"/>
                <a:cs typeface="Arial" panose="020B0604020202020204" pitchFamily="34" charset="0"/>
              </a:rPr>
              <a:t>)</a:t>
            </a:r>
            <a:r>
              <a:rPr lang="he-IL" sz="2400" b="1" dirty="0">
                <a:latin typeface="Arial" panose="020B0604020202020204" pitchFamily="34" charset="0"/>
                <a:cs typeface="Arial" panose="020B0604020202020204" pitchFamily="34" charset="0"/>
              </a:rPr>
              <a:t>.</a:t>
            </a:r>
          </a:p>
          <a:p>
            <a:pPr algn="ctr">
              <a:lnSpc>
                <a:spcPct val="150000"/>
              </a:lnSpc>
            </a:pPr>
            <a:endParaRPr lang="LID4096" sz="2400" b="1" dirty="0">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D03713CE-E0C4-4F9E-993D-77076C21B829}"/>
              </a:ext>
            </a:extLst>
          </p:cNvPr>
          <p:cNvSpPr/>
          <p:nvPr/>
        </p:nvSpPr>
        <p:spPr>
          <a:xfrm>
            <a:off x="5723395" y="3787130"/>
            <a:ext cx="442332" cy="580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Arrow: Left 13">
            <a:extLst>
              <a:ext uri="{FF2B5EF4-FFF2-40B4-BE49-F238E27FC236}">
                <a16:creationId xmlns:a16="http://schemas.microsoft.com/office/drawing/2014/main" id="{3A60DACE-5359-4920-A683-74C72F5861D7}"/>
              </a:ext>
            </a:extLst>
          </p:cNvPr>
          <p:cNvSpPr/>
          <p:nvPr/>
        </p:nvSpPr>
        <p:spPr>
          <a:xfrm>
            <a:off x="3629888" y="4744130"/>
            <a:ext cx="839252"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74C1C6F6-7E19-4435-9F34-B70FFB0A826F}"/>
              </a:ext>
            </a:extLst>
          </p:cNvPr>
          <p:cNvSpPr/>
          <p:nvPr/>
        </p:nvSpPr>
        <p:spPr>
          <a:xfrm>
            <a:off x="1003487" y="4427483"/>
            <a:ext cx="2590800" cy="1094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latin typeface="Arial" panose="020B0604020202020204" pitchFamily="34" charset="0"/>
                <a:cs typeface="Arial" panose="020B0604020202020204" pitchFamily="34" charset="0"/>
              </a:rPr>
              <a:t>استنتاج مُهمّ لتكملة السؤال</a:t>
            </a:r>
            <a:endParaRPr lang="LID4096"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67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fltVal val="0.5"/>
                                          </p:val>
                                        </p:tav>
                                        <p:tav tm="100000">
                                          <p:val>
                                            <p:strVal val="#ppt_x"/>
                                          </p:val>
                                        </p:tav>
                                      </p:tavLst>
                                    </p:anim>
                                    <p:anim calcmode="lin" valueType="num">
                                      <p:cBhvr>
                                        <p:cTn id="57"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6A314-4656-4848-AA7A-52AA1169B53A}"/>
              </a:ext>
            </a:extLst>
          </p:cNvPr>
          <p:cNvSpPr/>
          <p:nvPr/>
        </p:nvSpPr>
        <p:spPr>
          <a:xfrm>
            <a:off x="401444" y="740189"/>
            <a:ext cx="9824224" cy="5108834"/>
          </a:xfrm>
          <a:prstGeom prst="rect">
            <a:avLst/>
          </a:prstGeom>
        </p:spPr>
        <p:txBody>
          <a:bodyPr wrap="square">
            <a:spAutoFit/>
          </a:bodyPr>
          <a:lstStyle/>
          <a:p>
            <a:pPr marL="342900" marR="358140" lvl="0" indent="-342900">
              <a:lnSpc>
                <a:spcPct val="150000"/>
              </a:lnSpc>
              <a:buFont typeface="Wingdings" panose="05000000000000000000" pitchFamily="2" charset="2"/>
              <a:buChar char=""/>
              <a:tabLst>
                <a:tab pos="207010" algn="l"/>
              </a:tabLst>
            </a:pPr>
            <a:r>
              <a:rPr lang="ar-SA" sz="2200" b="1" dirty="0">
                <a:latin typeface="Times New Roman" panose="02020603050405020304" pitchFamily="18" charset="0"/>
                <a:ea typeface="Times New Roman" panose="02020603050405020304" pitchFamily="18" charset="0"/>
                <a:cs typeface="David" panose="020E0502060401010101" pitchFamily="34" charset="-79"/>
              </a:rPr>
              <a:t>صياغة التفاعل بالاتّجاه العكسيّ</a:t>
            </a:r>
            <a:r>
              <a:rPr lang="he-IL" sz="2200" b="1" dirty="0">
                <a:latin typeface="Times New Roman" panose="02020603050405020304" pitchFamily="18" charset="0"/>
                <a:ea typeface="Times New Roman" panose="02020603050405020304" pitchFamily="18" charset="0"/>
                <a:cs typeface="David" panose="020E0502060401010101" pitchFamily="34" charset="-79"/>
              </a:rPr>
              <a:t>:</a:t>
            </a:r>
          </a:p>
          <a:p>
            <a:pPr marL="342900" marR="0" lvl="0" indent="-342900" algn="l" rtl="0">
              <a:lnSpc>
                <a:spcPct val="150000"/>
              </a:lnSpc>
              <a:spcBef>
                <a:spcPts val="0"/>
              </a:spcBef>
              <a:spcAft>
                <a:spcPts val="0"/>
              </a:spcAft>
              <a:buFont typeface="David" panose="020E0502060401010101" pitchFamily="34" charset="-79"/>
              <a:buChar char="•"/>
            </a:pPr>
            <a:r>
              <a:rPr lang="he-IL"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Ag</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Cu</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Cu</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+ 2Ag</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marL="342900" marR="358140" lvl="0" indent="-342900">
              <a:lnSpc>
                <a:spcPct val="150000"/>
              </a:lnSpc>
              <a:buFont typeface="Wingdings" panose="05000000000000000000" pitchFamily="2" charset="2"/>
              <a:buChar char=""/>
              <a:tabLst>
                <a:tab pos="207010" algn="l"/>
              </a:tabLst>
            </a:pPr>
            <a:r>
              <a:rPr lang="ar-SA" sz="2200" b="1" dirty="0">
                <a:latin typeface="Times New Roman" panose="02020603050405020304" pitchFamily="18" charset="0"/>
                <a:ea typeface="Times New Roman" panose="02020603050405020304" pitchFamily="18" charset="0"/>
                <a:cs typeface="David" panose="020E0502060401010101" pitchFamily="34" charset="-79"/>
              </a:rPr>
              <a:t>صياغة تفاعل خاطئ – تكوين سبيكة: </a:t>
            </a:r>
            <a:endParaRPr lang="he-IL" sz="2200" b="1" dirty="0">
              <a:latin typeface="Times New Roman" panose="02020603050405020304" pitchFamily="18" charset="0"/>
              <a:ea typeface="Times New Roman" panose="02020603050405020304" pitchFamily="18" charset="0"/>
              <a:cs typeface="David" panose="020E0502060401010101" pitchFamily="34" charset="-79"/>
            </a:endParaRPr>
          </a:p>
          <a:p>
            <a:pPr marL="342900" marR="0" lvl="0" indent="-342900" algn="l" rtl="0">
              <a:lnSpc>
                <a:spcPct val="150000"/>
              </a:lnSpc>
              <a:spcBef>
                <a:spcPts val="0"/>
              </a:spcBef>
              <a:spcAft>
                <a:spcPts val="0"/>
              </a:spcAft>
              <a:buFont typeface="David" panose="020E0502060401010101" pitchFamily="34" charset="-79"/>
              <a:buChar char="•"/>
            </a:pP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Cu</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+ 2Ag</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CuAg</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2(s)</a:t>
            </a:r>
            <a:endParaRPr lang="en-US" sz="2200" dirty="0">
              <a:latin typeface="Times New Roman" panose="02020603050405020304" pitchFamily="18" charset="0"/>
              <a:ea typeface="Times New Roman" panose="02020603050405020304" pitchFamily="18" charset="0"/>
            </a:endParaRPr>
          </a:p>
          <a:p>
            <a:pPr marL="342900" marR="358140" lvl="0" indent="-342900">
              <a:lnSpc>
                <a:spcPct val="150000"/>
              </a:lnSpc>
              <a:buFont typeface="Wingdings" panose="05000000000000000000" pitchFamily="2" charset="2"/>
              <a:buChar char=""/>
              <a:tabLst>
                <a:tab pos="207010" algn="l"/>
              </a:tabLst>
            </a:pPr>
            <a:r>
              <a:rPr lang="ar-SA" sz="2200" b="1" dirty="0">
                <a:latin typeface="Times New Roman" panose="02020603050405020304" pitchFamily="18" charset="0"/>
                <a:ea typeface="Times New Roman" panose="02020603050405020304" pitchFamily="18" charset="0"/>
                <a:cs typeface="David" panose="020E0502060401010101" pitchFamily="34" charset="-79"/>
              </a:rPr>
              <a:t>أخطاء في موازنة النصّ الصّافي للتفاعل:</a:t>
            </a:r>
            <a:endParaRPr lang="he-IL" sz="2200" b="1" dirty="0">
              <a:latin typeface="Times New Roman" panose="02020603050405020304" pitchFamily="18" charset="0"/>
              <a:ea typeface="Times New Roman" panose="02020603050405020304" pitchFamily="18" charset="0"/>
              <a:cs typeface="David" panose="020E0502060401010101" pitchFamily="34" charset="-79"/>
            </a:endParaRPr>
          </a:p>
          <a:p>
            <a:pPr marL="342900" marR="0" lvl="0" indent="-342900" algn="l" rtl="0">
              <a:lnSpc>
                <a:spcPct val="150000"/>
              </a:lnSpc>
              <a:spcBef>
                <a:spcPts val="0"/>
              </a:spcBef>
              <a:spcAft>
                <a:spcPts val="0"/>
              </a:spcAft>
              <a:buFont typeface="David" panose="020E0502060401010101" pitchFamily="34" charset="-79"/>
              <a:buChar char="•"/>
            </a:pP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Cu</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Ag</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Cu</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Ag</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latin typeface="Times New Roman" panose="02020603050405020304" pitchFamily="18" charset="0"/>
              <a:ea typeface="Times New Roman" panose="02020603050405020304" pitchFamily="18" charset="0"/>
            </a:endParaRPr>
          </a:p>
          <a:p>
            <a:pPr marL="342900" marR="358140" lvl="0" indent="-342900">
              <a:lnSpc>
                <a:spcPct val="150000"/>
              </a:lnSpc>
              <a:buFont typeface="Wingdings" panose="05000000000000000000" pitchFamily="2" charset="2"/>
              <a:buChar char=""/>
              <a:tabLst>
                <a:tab pos="207010" algn="l"/>
              </a:tabLst>
            </a:pPr>
            <a:r>
              <a:rPr lang="ar-SA" sz="2200" b="1" dirty="0">
                <a:latin typeface="Times New Roman" panose="02020603050405020304" pitchFamily="18" charset="0"/>
                <a:ea typeface="Times New Roman" panose="02020603050405020304" pitchFamily="18" charset="0"/>
                <a:cs typeface="David" panose="020E0502060401010101" pitchFamily="34" charset="-79"/>
              </a:rPr>
              <a:t>تسجيل خاطئ لشحنة الأيونات: </a:t>
            </a:r>
            <a:endParaRPr lang="he-IL" sz="2200" b="1" dirty="0">
              <a:latin typeface="Times New Roman" panose="02020603050405020304" pitchFamily="18" charset="0"/>
              <a:ea typeface="Times New Roman" panose="02020603050405020304" pitchFamily="18" charset="0"/>
              <a:cs typeface="David" panose="020E0502060401010101" pitchFamily="34" charset="-79"/>
            </a:endParaRPr>
          </a:p>
          <a:p>
            <a:pPr marL="342900" marR="0" lvl="0" indent="-342900" algn="l" rtl="0">
              <a:lnSpc>
                <a:spcPct val="150000"/>
              </a:lnSpc>
              <a:spcBef>
                <a:spcPts val="0"/>
              </a:spcBef>
              <a:spcAft>
                <a:spcPts val="0"/>
              </a:spcAft>
              <a:buFont typeface="David" panose="020E0502060401010101" pitchFamily="34" charset="-79"/>
              <a:buChar char="•"/>
            </a:pP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Cu</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Ag</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Cu</a:t>
            </a:r>
            <a:r>
              <a:rPr lang="en-US" sz="2200" baseline="30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Ag</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latin typeface="Times New Roman" panose="02020603050405020304" pitchFamily="18" charset="0"/>
              <a:ea typeface="Times New Roman" panose="02020603050405020304" pitchFamily="18" charset="0"/>
            </a:endParaRPr>
          </a:p>
          <a:p>
            <a:pPr marL="342900" marR="358140" lvl="0" indent="-342900">
              <a:lnSpc>
                <a:spcPct val="150000"/>
              </a:lnSpc>
              <a:buFont typeface="Wingdings" panose="05000000000000000000" pitchFamily="2" charset="2"/>
              <a:buChar char=""/>
              <a:tabLst>
                <a:tab pos="207010" algn="l"/>
              </a:tabLst>
            </a:pPr>
            <a:r>
              <a:rPr lang="ar-SA" sz="2200" b="1" dirty="0">
                <a:latin typeface="Times New Roman" panose="02020603050405020304" pitchFamily="18" charset="0"/>
                <a:ea typeface="Times New Roman" panose="02020603050405020304" pitchFamily="18" charset="0"/>
                <a:cs typeface="David" panose="020E0502060401010101" pitchFamily="34" charset="-79"/>
              </a:rPr>
              <a:t>تسجيل نصّ "جُزيئي" بدل نصّ صافي:</a:t>
            </a:r>
            <a:endParaRPr lang="he-IL" sz="2200" b="1" dirty="0">
              <a:latin typeface="Times New Roman" panose="02020603050405020304" pitchFamily="18" charset="0"/>
              <a:ea typeface="Times New Roman" panose="02020603050405020304" pitchFamily="18" charset="0"/>
              <a:cs typeface="David" panose="020E0502060401010101" pitchFamily="34" charset="-79"/>
            </a:endParaRPr>
          </a:p>
          <a:p>
            <a:pPr marL="342900" marR="0" lvl="0" indent="-342900" algn="l" rtl="0">
              <a:lnSpc>
                <a:spcPct val="150000"/>
              </a:lnSpc>
              <a:spcBef>
                <a:spcPts val="0"/>
              </a:spcBef>
              <a:spcAft>
                <a:spcPts val="0"/>
              </a:spcAft>
              <a:buFont typeface="David" panose="020E0502060401010101" pitchFamily="34" charset="-79"/>
              <a:buChar char="•"/>
            </a:pP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Cu</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+ 2AgNO</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Cu(NO</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25000" dirty="0"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aq</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 + 2Ag</a:t>
            </a:r>
            <a:r>
              <a:rPr lang="en-US" sz="2200" baseline="-250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EE47AE64-5114-47E3-A139-E8443E8F0827}"/>
              </a:ext>
            </a:extLst>
          </p:cNvPr>
          <p:cNvSpPr/>
          <p:nvPr/>
        </p:nvSpPr>
        <p:spPr>
          <a:xfrm>
            <a:off x="3049363" y="27118"/>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52E3AE51-6ED3-4400-A8FE-B59C8AF8540C}"/>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40090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amond(in)">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plus(in)">
                                      <p:cBhvr>
                                        <p:cTn id="23" dur="2000"/>
                                        <p:tgtEl>
                                          <p:spTgt spid="4">
                                            <p:txEl>
                                              <p:pRg st="4" end="4"/>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plus(in)">
                                      <p:cBhvr>
                                        <p:cTn id="26" dur="2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circle(in)">
                                      <p:cBhvr>
                                        <p:cTn id="39" dur="2000"/>
                                        <p:tgtEl>
                                          <p:spTgt spid="4">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circle(in)">
                                      <p:cBhvr>
                                        <p:cTn id="42"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1BFAA-2DBC-4F21-A6D5-2267ACBA2A86}"/>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2" name="Rectangle 1">
            <a:extLst>
              <a:ext uri="{FF2B5EF4-FFF2-40B4-BE49-F238E27FC236}">
                <a16:creationId xmlns:a16="http://schemas.microsoft.com/office/drawing/2014/main" id="{96DD68AD-1307-43F2-9CE0-E015AA1B3E9C}"/>
              </a:ext>
            </a:extLst>
          </p:cNvPr>
          <p:cNvSpPr/>
          <p:nvPr/>
        </p:nvSpPr>
        <p:spPr>
          <a:xfrm>
            <a:off x="252983" y="295658"/>
            <a:ext cx="10515100" cy="3359061"/>
          </a:xfrm>
          <a:prstGeom prst="rect">
            <a:avLst/>
          </a:prstGeom>
        </p:spPr>
        <p:txBody>
          <a:bodyPr wrap="square">
            <a:spAutoFit/>
          </a:bodyPr>
          <a:lstStyle/>
          <a:p>
            <a:pPr>
              <a:lnSpc>
                <a:spcPct val="150000"/>
              </a:lnSpc>
            </a:pPr>
            <a:r>
              <a:rPr lang="ar-JO" sz="2400" u="sng" dirty="0">
                <a:latin typeface="Arial" panose="020B0604020202020204" pitchFamily="34" charset="0"/>
                <a:cs typeface="Arial" panose="020B0604020202020204" pitchFamily="34" charset="0"/>
              </a:rPr>
              <a:t>في المرحلة الثانية</a:t>
            </a:r>
            <a:r>
              <a:rPr lang="ar-JO" sz="2400" dirty="0">
                <a:latin typeface="Arial" panose="020B0604020202020204" pitchFamily="34" charset="0"/>
                <a:cs typeface="Arial" panose="020B0604020202020204" pitchFamily="34" charset="0"/>
              </a:rPr>
              <a:t>، بعد انتهاء التفاعل الذي حدث في المرحلة الأولى، فصلوا الراسب الرمادي عن المحلول. بعد ذلك غمسوا شريط 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في المحلول. حدث تفاعل. نتج مح</a:t>
            </a:r>
            <a:r>
              <a:rPr lang="ar-SA" sz="2400" dirty="0">
                <a:latin typeface="Arial" panose="020B0604020202020204" pitchFamily="34" charset="0"/>
                <a:cs typeface="Arial" panose="020B0604020202020204" pitchFamily="34" charset="0"/>
              </a:rPr>
              <a:t>ل</a:t>
            </a:r>
            <a:r>
              <a:rPr lang="ar-JO" sz="2400" dirty="0">
                <a:latin typeface="Arial" panose="020B0604020202020204" pitchFamily="34" charset="0"/>
                <a:cs typeface="Arial" panose="020B0604020202020204" pitchFamily="34" charset="0"/>
              </a:rPr>
              <a:t>ول عديم اللون وراسب لونه بنيّ – أحمر.</a:t>
            </a:r>
            <a:endParaRPr lang="ar-SA"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ii</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اكتب معادلة صافية موازَنة للتفاعل الذي حدث في المرحلة الثانية من التجربة.</a:t>
            </a:r>
            <a:endParaRPr lang="ar-SA"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iii</a:t>
            </a:r>
            <a:r>
              <a:rPr lang="ar-SA" sz="2400" b="1"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رتّب المعادن، نحاس،</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فضة، </a:t>
            </a:r>
            <a:r>
              <a:rPr lang="en-US" sz="2400" dirty="0">
                <a:latin typeface="Arial" panose="020B0604020202020204" pitchFamily="34" charset="0"/>
                <a:cs typeface="Arial" panose="020B0604020202020204" pitchFamily="34" charset="0"/>
              </a:rPr>
              <a:t>Ag</a:t>
            </a:r>
            <a:r>
              <a:rPr lang="en-US" sz="2400" baseline="30000" dirty="0">
                <a:latin typeface="Arial" panose="020B0604020202020204" pitchFamily="34" charset="0"/>
                <a:cs typeface="Arial" panose="020B0604020202020204" pitchFamily="34" charset="0"/>
              </a:rPr>
              <a:t> </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وخارصين،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p>
          <a:p>
            <a:pPr marL="271463">
              <a:lnSpc>
                <a:spcPct val="150000"/>
              </a:lnSpc>
            </a:pPr>
            <a:r>
              <a:rPr lang="ar-JO" sz="2400" dirty="0">
                <a:latin typeface="Arial" panose="020B0604020202020204" pitchFamily="34" charset="0"/>
                <a:cs typeface="Arial" panose="020B0604020202020204" pitchFamily="34" charset="0"/>
              </a:rPr>
              <a:t>حسب قدرتها النسبيّة على الاختزال من العالي إلى المنخفض.</a:t>
            </a:r>
            <a:r>
              <a:rPr lang="ar-JO" sz="2400" u="sng" dirty="0">
                <a:latin typeface="Arial" panose="020B0604020202020204" pitchFamily="34" charset="0"/>
                <a:cs typeface="Arial" panose="020B0604020202020204" pitchFamily="34" charset="0"/>
              </a:rPr>
              <a:t> علّل إجابتك</a:t>
            </a:r>
            <a:r>
              <a:rPr lang="ar-JO" sz="2400" dirty="0">
                <a:latin typeface="Arial" panose="020B0604020202020204" pitchFamily="34" charset="0"/>
                <a:cs typeface="Arial" panose="020B0604020202020204" pitchFamily="34" charset="0"/>
              </a:rPr>
              <a:t> حسب نتائج مرحلتَي التجربة.</a:t>
            </a:r>
            <a:endParaRPr lang="he-IL"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26128C8-2F8B-427B-8145-F3CB5767ED0B}"/>
              </a:ext>
            </a:extLst>
          </p:cNvPr>
          <p:cNvSpPr/>
          <p:nvPr/>
        </p:nvSpPr>
        <p:spPr>
          <a:xfrm>
            <a:off x="10914500" y="836712"/>
            <a:ext cx="1140056"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أ</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46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067EB-E749-4C02-BE25-9F831DCAD8B2}"/>
              </a:ext>
            </a:extLst>
          </p:cNvPr>
          <p:cNvSpPr/>
          <p:nvPr/>
        </p:nvSpPr>
        <p:spPr>
          <a:xfrm>
            <a:off x="0" y="754036"/>
            <a:ext cx="10495128" cy="3913059"/>
          </a:xfrm>
          <a:prstGeom prst="rect">
            <a:avLst/>
          </a:prstGeom>
        </p:spPr>
        <p:txBody>
          <a:bodyPr wrap="square">
            <a:spAutoFit/>
          </a:bodyPr>
          <a:lstStyle/>
          <a:p>
            <a:pPr marL="342900" marR="455295" lvl="0" indent="-342900">
              <a:lnSpc>
                <a:spcPct val="150000"/>
              </a:lnSpc>
              <a:buFont typeface="Wingdings" panose="05000000000000000000" pitchFamily="2" charset="2"/>
              <a:buChar char="Ø"/>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التمييز بين المُصطلحات: بين "تأكسُد" و "اختزال"، بين "القدرة على الأكسدة" و "القدرة على الاختزال"، بين "مادة مُؤكسِدة" و "مادة مُختزِلة"، بين "ناتِج أكسدة" و "ناتِج اختزال".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تفسير نتائج التّجارب بحسب الوصف الكلامي للتّجارب. </a:t>
            </a: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التحديد بحسب وصْف التغييرات التي شوهِدت في التّجربة هل سيحدث تفاعل بين فلزّ وأيونات </a:t>
            </a:r>
            <a:r>
              <a:rPr lang="ar-SA" sz="2400" dirty="0" err="1">
                <a:latin typeface="Arial" panose="020B0604020202020204" pitchFamily="34" charset="0"/>
                <a:ea typeface="Times New Roman" panose="02020603050405020304" pitchFamily="18" charset="0"/>
                <a:cs typeface="Arial" panose="020B0604020202020204" pitchFamily="34" charset="0"/>
              </a:rPr>
              <a:t>مُميّأة</a:t>
            </a:r>
            <a:r>
              <a:rPr lang="ar-SA" sz="2400" dirty="0">
                <a:latin typeface="Arial" panose="020B0604020202020204" pitchFamily="34" charset="0"/>
                <a:ea typeface="Times New Roman" panose="02020603050405020304" pitchFamily="18" charset="0"/>
                <a:cs typeface="Arial" panose="020B0604020202020204" pitchFamily="34" charset="0"/>
              </a:rPr>
              <a:t> لفلزّ آخر، إن كان التحديد نعم، بأي اتّجاه سيحدُث التفاعل. </a:t>
            </a: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صياغة تفاعل تأكسد واختزال بين فلزّ وأيونات </a:t>
            </a:r>
            <a:r>
              <a:rPr lang="ar-SA" sz="2400" dirty="0" err="1">
                <a:latin typeface="Arial" panose="020B0604020202020204" pitchFamily="34" charset="0"/>
                <a:ea typeface="Times New Roman" panose="02020603050405020304" pitchFamily="18" charset="0"/>
                <a:cs typeface="Arial" panose="020B0604020202020204" pitchFamily="34" charset="0"/>
              </a:rPr>
              <a:t>مُميّأة</a:t>
            </a:r>
            <a:r>
              <a:rPr lang="ar-SA" sz="2400" dirty="0">
                <a:latin typeface="Arial" panose="020B0604020202020204" pitchFamily="34" charset="0"/>
                <a:ea typeface="Times New Roman" panose="02020603050405020304" pitchFamily="18" charset="0"/>
                <a:cs typeface="Arial" panose="020B0604020202020204" pitchFamily="34" charset="0"/>
              </a:rPr>
              <a:t> لفلزّ آخر. تسجيل النصّ الصّافي للتفاعل. </a:t>
            </a:r>
          </a:p>
          <a:p>
            <a:pPr marL="342900" marR="455295"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ترتيب الفلزّات بحسب قُدرتِها النسبيّة على الاختزال، بالاعتماد على نتائج التّجارب. </a:t>
            </a:r>
          </a:p>
        </p:txBody>
      </p:sp>
      <p:sp>
        <p:nvSpPr>
          <p:cNvPr id="5" name="Rectangle 4">
            <a:extLst>
              <a:ext uri="{FF2B5EF4-FFF2-40B4-BE49-F238E27FC236}">
                <a16:creationId xmlns:a16="http://schemas.microsoft.com/office/drawing/2014/main" id="{F77474B8-24A1-45E7-8BD2-8E236A8D6F88}"/>
              </a:ext>
            </a:extLst>
          </p:cNvPr>
          <p:cNvSpPr/>
          <p:nvPr/>
        </p:nvSpPr>
        <p:spPr>
          <a:xfrm>
            <a:off x="2034880" y="-59415"/>
            <a:ext cx="7770076"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ما يتوجّب عليّ معرِفتَهُ لحلّ بند أ: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Arrow: Left 1">
            <a:extLst>
              <a:ext uri="{FF2B5EF4-FFF2-40B4-BE49-F238E27FC236}">
                <a16:creationId xmlns:a16="http://schemas.microsoft.com/office/drawing/2014/main" id="{53520B78-4A0B-4223-BA8E-C8806521598C}"/>
              </a:ext>
            </a:extLst>
          </p:cNvPr>
          <p:cNvSpPr/>
          <p:nvPr/>
        </p:nvSpPr>
        <p:spPr>
          <a:xfrm>
            <a:off x="10604810" y="3992137"/>
            <a:ext cx="1405053" cy="7864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بند أ </a:t>
            </a:r>
            <a:r>
              <a:rPr lang="en-US" b="1" dirty="0">
                <a:latin typeface="Arial" panose="020B0604020202020204" pitchFamily="34" charset="0"/>
                <a:cs typeface="Arial" panose="020B0604020202020204" pitchFamily="34" charset="0"/>
              </a:rPr>
              <a:t>iii</a:t>
            </a:r>
            <a:r>
              <a:rPr lang="ar-SA" b="1" dirty="0">
                <a:latin typeface="Arial" panose="020B0604020202020204" pitchFamily="34" charset="0"/>
                <a:cs typeface="Arial" panose="020B0604020202020204" pitchFamily="34" charset="0"/>
              </a:rPr>
              <a:t>.</a:t>
            </a:r>
            <a:r>
              <a:rPr lang="he-IL" b="1" dirty="0">
                <a:latin typeface="Arial" panose="020B0604020202020204" pitchFamily="34" charset="0"/>
                <a:cs typeface="Arial" panose="020B0604020202020204" pitchFamily="34" charset="0"/>
              </a:rPr>
              <a:t> </a:t>
            </a:r>
            <a:endParaRPr lang="LID4096" b="1" dirty="0"/>
          </a:p>
        </p:txBody>
      </p:sp>
    </p:spTree>
    <p:extLst>
      <p:ext uri="{BB962C8B-B14F-4D97-AF65-F5344CB8AC3E}">
        <p14:creationId xmlns:p14="http://schemas.microsoft.com/office/powerpoint/2010/main" val="5224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620" y="2296031"/>
            <a:ext cx="10965493" cy="2239844"/>
          </a:xfrm>
          <a:prstGeom prst="rect">
            <a:avLst/>
          </a:prstGeom>
          <a:noFill/>
          <a:ln>
            <a:solidFill>
              <a:srgbClr val="B9B9B9"/>
            </a:solidFill>
            <a:extLst>
              <a:ext uri="{C807C97D-BFC1-408E-A445-0C87EB9F89A2}">
                <ask:lineSketchStyleProps xmlns:ask="http://schemas.microsoft.com/office/drawing/2018/sketchyshapes">
                  <ask:type>
                    <ask:lineSketchNone/>
                  </ask:type>
                </ask:lineSketchStyleProps>
              </a:ext>
            </a:extLst>
          </a:ln>
        </p:spPr>
        <p:txBody>
          <a:bodyPr wrap="square" rtlCol="1">
            <a:spAutoFit/>
          </a:bodyPr>
          <a:lstStyle/>
          <a:p>
            <a:pPr>
              <a:lnSpc>
                <a:spcPct val="150000"/>
              </a:lnSpc>
            </a:pPr>
            <a:r>
              <a:rPr lang="ar-SA" sz="2400" dirty="0">
                <a:latin typeface="Arial" panose="020B0604020202020204" pitchFamily="34" charset="0"/>
                <a:cs typeface="Arial" panose="020B0604020202020204" pitchFamily="34" charset="0"/>
              </a:rPr>
              <a:t>بالاعتماد على البند السابق الراسب الرمادي الذي نتج في الوعاء هو </a:t>
            </a:r>
            <a:r>
              <a:rPr lang="ar-SA" sz="2400" dirty="0">
                <a:effectLst>
                  <a:glow rad="228600">
                    <a:schemeClr val="accent2">
                      <a:satMod val="175000"/>
                      <a:alpha val="40000"/>
                    </a:schemeClr>
                  </a:glow>
                </a:effectLst>
                <a:latin typeface="Arial" panose="020B0604020202020204" pitchFamily="34" charset="0"/>
                <a:cs typeface="Arial" panose="020B0604020202020204" pitchFamily="34" charset="0"/>
              </a:rPr>
              <a:t>راسب الفضة، </a:t>
            </a:r>
            <a:r>
              <a:rPr lang="en-US" sz="2400" dirty="0">
                <a:effectLst>
                  <a:glow rad="228600">
                    <a:schemeClr val="accent2">
                      <a:satMod val="175000"/>
                      <a:alpha val="40000"/>
                    </a:schemeClr>
                  </a:glow>
                </a:effectLst>
                <a:latin typeface="Arial" panose="020B0604020202020204" pitchFamily="34" charset="0"/>
                <a:cs typeface="Arial" panose="020B0604020202020204" pitchFamily="34" charset="0"/>
              </a:rPr>
              <a:t>Ag</a:t>
            </a:r>
            <a:r>
              <a:rPr lang="en-US" sz="2400" baseline="-25000" dirty="0">
                <a:effectLst>
                  <a:glow rad="228600">
                    <a:schemeClr val="accent2">
                      <a:satMod val="175000"/>
                      <a:alpha val="40000"/>
                    </a:schemeClr>
                  </a:glow>
                </a:effectLst>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a:t>
            </a:r>
          </a:p>
          <a:p>
            <a:pPr>
              <a:lnSpc>
                <a:spcPct val="150000"/>
              </a:lnSpc>
            </a:pPr>
            <a:r>
              <a:rPr lang="ar-SA" sz="2400" dirty="0">
                <a:latin typeface="Arial" panose="020B0604020202020204" pitchFamily="34" charset="0"/>
                <a:cs typeface="Arial" panose="020B0604020202020204" pitchFamily="34" charset="0"/>
              </a:rPr>
              <a:t>من لوح النحاس الذي تمّ إدخاله في المرحلة الأولى، نتجت </a:t>
            </a:r>
            <a:r>
              <a:rPr lang="ar-SA" sz="2400" dirty="0">
                <a:effectLst>
                  <a:glow rad="228600">
                    <a:schemeClr val="accent2">
                      <a:satMod val="175000"/>
                      <a:alpha val="40000"/>
                    </a:schemeClr>
                  </a:glow>
                </a:effectLst>
                <a:latin typeface="Arial" panose="020B0604020202020204" pitchFamily="34" charset="0"/>
                <a:cs typeface="Arial" panose="020B0604020202020204" pitchFamily="34" charset="0"/>
              </a:rPr>
              <a:t>أيونات نحاس، </a:t>
            </a:r>
            <a:r>
              <a:rPr lang="en-US" sz="2400" dirty="0">
                <a:effectLst>
                  <a:glow rad="228600">
                    <a:schemeClr val="accent2">
                      <a:satMod val="175000"/>
                      <a:alpha val="40000"/>
                    </a:schemeClr>
                  </a:glow>
                </a:effectLst>
                <a:latin typeface="Arial" panose="020B0604020202020204" pitchFamily="34" charset="0"/>
                <a:cs typeface="Arial" panose="020B0604020202020204" pitchFamily="34" charset="0"/>
              </a:rPr>
              <a:t>Cu</a:t>
            </a:r>
            <a:r>
              <a:rPr lang="en-US" sz="2400" baseline="30000" dirty="0">
                <a:effectLst>
                  <a:glow rad="228600">
                    <a:schemeClr val="accent2">
                      <a:satMod val="175000"/>
                      <a:alpha val="40000"/>
                    </a:schemeClr>
                  </a:glow>
                </a:effectLst>
                <a:latin typeface="Arial" panose="020B0604020202020204" pitchFamily="34" charset="0"/>
                <a:cs typeface="Arial" panose="020B0604020202020204" pitchFamily="34" charset="0"/>
              </a:rPr>
              <a:t>2+</a:t>
            </a:r>
            <a:r>
              <a:rPr lang="en-US" sz="2400" baseline="-25000" dirty="0">
                <a:effectLst>
                  <a:glow rad="228600">
                    <a:schemeClr val="accent2">
                      <a:satMod val="175000"/>
                      <a:alpha val="40000"/>
                    </a:schemeClr>
                  </a:glow>
                </a:effectLst>
                <a:latin typeface="Arial" panose="020B0604020202020204" pitchFamily="34" charset="0"/>
                <a:cs typeface="Arial" panose="020B0604020202020204" pitchFamily="34" charset="0"/>
              </a:rPr>
              <a:t>(</a:t>
            </a:r>
            <a:r>
              <a:rPr lang="en-US" sz="2400" baseline="-25000" dirty="0" err="1">
                <a:effectLst>
                  <a:glow rad="228600">
                    <a:schemeClr val="accent2">
                      <a:satMod val="175000"/>
                      <a:alpha val="40000"/>
                    </a:schemeClr>
                  </a:glow>
                </a:effectLst>
                <a:latin typeface="Arial" panose="020B0604020202020204" pitchFamily="34" charset="0"/>
                <a:cs typeface="Arial" panose="020B0604020202020204" pitchFamily="34" charset="0"/>
              </a:rPr>
              <a:t>aq</a:t>
            </a:r>
            <a:r>
              <a:rPr lang="en-US" sz="2400" baseline="-25000" dirty="0">
                <a:effectLst>
                  <a:glow rad="228600">
                    <a:schemeClr val="accent2">
                      <a:satMod val="175000"/>
                      <a:alpha val="40000"/>
                    </a:schemeClr>
                  </a:glow>
                </a:effectLst>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a:t>
            </a:r>
          </a:p>
          <a:p>
            <a:pPr>
              <a:lnSpc>
                <a:spcPct val="150000"/>
              </a:lnSpc>
            </a:pPr>
            <a:r>
              <a:rPr lang="ar-SA" sz="2400" dirty="0">
                <a:latin typeface="Arial" panose="020B0604020202020204" pitchFamily="34" charset="0"/>
                <a:cs typeface="Arial" panose="020B0604020202020204" pitchFamily="34" charset="0"/>
              </a:rPr>
              <a:t>بالإضافة لهذا يوجد في المحلول </a:t>
            </a:r>
            <a:r>
              <a:rPr lang="ar-SA" sz="2400" dirty="0">
                <a:effectLst>
                  <a:glow rad="228600">
                    <a:schemeClr val="accent2">
                      <a:satMod val="175000"/>
                      <a:alpha val="40000"/>
                    </a:schemeClr>
                  </a:glow>
                </a:effectLst>
                <a:latin typeface="Arial" panose="020B0604020202020204" pitchFamily="34" charset="0"/>
                <a:cs typeface="Arial" panose="020B0604020202020204" pitchFamily="34" charset="0"/>
              </a:rPr>
              <a:t>أيونات </a:t>
            </a:r>
            <a:r>
              <a:rPr lang="ar-SA" sz="2400" dirty="0" err="1">
                <a:effectLst>
                  <a:glow rad="228600">
                    <a:schemeClr val="accent2">
                      <a:satMod val="175000"/>
                      <a:alpha val="40000"/>
                    </a:schemeClr>
                  </a:glow>
                </a:effectLst>
                <a:latin typeface="Arial" panose="020B0604020202020204" pitchFamily="34" charset="0"/>
                <a:cs typeface="Arial" panose="020B0604020202020204" pitchFamily="34" charset="0"/>
              </a:rPr>
              <a:t>النيترات</a:t>
            </a:r>
            <a:r>
              <a:rPr lang="ar-SA" sz="2400" dirty="0">
                <a:effectLst>
                  <a:glow rad="228600">
                    <a:schemeClr val="accent2">
                      <a:satMod val="175000"/>
                      <a:alpha val="40000"/>
                    </a:schemeClr>
                  </a:glow>
                </a:effectLst>
                <a:latin typeface="Arial" panose="020B0604020202020204" pitchFamily="34" charset="0"/>
                <a:cs typeface="Arial" panose="020B0604020202020204" pitchFamily="34" charset="0"/>
              </a:rPr>
              <a:t>، </a:t>
            </a:r>
            <a:r>
              <a:rPr lang="en-US" sz="2400" dirty="0">
                <a:effectLst>
                  <a:glow rad="228600">
                    <a:schemeClr val="accent2">
                      <a:satMod val="175000"/>
                      <a:alpha val="40000"/>
                    </a:schemeClr>
                  </a:glow>
                </a:effectLst>
                <a:latin typeface="Arial" panose="020B0604020202020204" pitchFamily="34" charset="0"/>
                <a:cs typeface="Arial" panose="020B0604020202020204" pitchFamily="34" charset="0"/>
              </a:rPr>
              <a:t> NO3</a:t>
            </a:r>
            <a:r>
              <a:rPr lang="en-US" sz="2400" baseline="30000" dirty="0">
                <a:effectLst>
                  <a:glow rad="228600">
                    <a:schemeClr val="accent2">
                      <a:satMod val="175000"/>
                      <a:alpha val="40000"/>
                    </a:schemeClr>
                  </a:glow>
                </a:effectLst>
                <a:latin typeface="Arial" panose="020B0604020202020204" pitchFamily="34" charset="0"/>
                <a:cs typeface="Arial" panose="020B0604020202020204" pitchFamily="34" charset="0"/>
              </a:rPr>
              <a:t>-</a:t>
            </a:r>
            <a:r>
              <a:rPr lang="en-US" sz="2400" baseline="-25000" dirty="0">
                <a:effectLst>
                  <a:glow rad="228600">
                    <a:schemeClr val="accent2">
                      <a:satMod val="175000"/>
                      <a:alpha val="40000"/>
                    </a:schemeClr>
                  </a:glow>
                </a:effectLst>
                <a:latin typeface="Arial" panose="020B0604020202020204" pitchFamily="34" charset="0"/>
                <a:cs typeface="Arial" panose="020B0604020202020204" pitchFamily="34" charset="0"/>
              </a:rPr>
              <a:t>(</a:t>
            </a:r>
            <a:r>
              <a:rPr lang="en-US" sz="2400" baseline="-25000" dirty="0" err="1">
                <a:effectLst>
                  <a:glow rad="228600">
                    <a:schemeClr val="accent2">
                      <a:satMod val="175000"/>
                      <a:alpha val="40000"/>
                    </a:schemeClr>
                  </a:glow>
                </a:effectLst>
                <a:latin typeface="Arial" panose="020B0604020202020204" pitchFamily="34" charset="0"/>
                <a:cs typeface="Arial" panose="020B0604020202020204" pitchFamily="34" charset="0"/>
              </a:rPr>
              <a:t>aq</a:t>
            </a:r>
            <a:r>
              <a:rPr lang="en-US" sz="2400" baseline="-25000" dirty="0">
                <a:effectLst>
                  <a:glow rad="228600">
                    <a:schemeClr val="accent2">
                      <a:satMod val="175000"/>
                      <a:alpha val="40000"/>
                    </a:schemeClr>
                  </a:glow>
                </a:effectLst>
                <a:latin typeface="Arial" panose="020B0604020202020204" pitchFamily="34" charset="0"/>
                <a:cs typeface="Arial" panose="020B0604020202020204" pitchFamily="34" charset="0"/>
              </a:rPr>
              <a:t>)</a:t>
            </a:r>
            <a:r>
              <a:rPr lang="ar-SA" sz="2400" dirty="0">
                <a:effectLst>
                  <a:glow rad="228600">
                    <a:schemeClr val="accent2">
                      <a:satMod val="175000"/>
                      <a:alpha val="40000"/>
                    </a:schemeClr>
                  </a:glow>
                </a:effectLst>
                <a:latin typeface="Arial" panose="020B0604020202020204" pitchFamily="34" charset="0"/>
                <a:cs typeface="Arial" panose="020B0604020202020204" pitchFamily="34" charset="0"/>
              </a:rPr>
              <a:t>، والتي هي أيونات مُراقِبة</a:t>
            </a:r>
            <a:r>
              <a:rPr lang="ar-SA" sz="2400" dirty="0">
                <a:latin typeface="Arial" panose="020B0604020202020204" pitchFamily="34" charset="0"/>
                <a:cs typeface="Arial" panose="020B0604020202020204" pitchFamily="34" charset="0"/>
              </a:rPr>
              <a:t>، مصدرها في محلول </a:t>
            </a:r>
            <a:r>
              <a:rPr lang="ar-SA" sz="2400" dirty="0" err="1">
                <a:latin typeface="Arial" panose="020B0604020202020204" pitchFamily="34" charset="0"/>
                <a:cs typeface="Arial" panose="020B0604020202020204" pitchFamily="34" charset="0"/>
              </a:rPr>
              <a:t>نيترات</a:t>
            </a:r>
            <a:r>
              <a:rPr lang="ar-SA" sz="2400" dirty="0">
                <a:latin typeface="Arial" panose="020B0604020202020204" pitchFamily="34" charset="0"/>
                <a:cs typeface="Arial" panose="020B0604020202020204" pitchFamily="34" charset="0"/>
              </a:rPr>
              <a:t> الفضة، </a:t>
            </a:r>
            <a:r>
              <a:rPr lang="en-US" sz="2400" dirty="0">
                <a:latin typeface="Arial" panose="020B0604020202020204" pitchFamily="34" charset="0"/>
                <a:cs typeface="Arial" panose="020B0604020202020204" pitchFamily="34" charset="0"/>
              </a:rPr>
              <a:t>AgNO</a:t>
            </a:r>
            <a:r>
              <a:rPr lang="en-US" sz="2400" baseline="-25000" dirty="0">
                <a:latin typeface="Arial" panose="020B0604020202020204" pitchFamily="34" charset="0"/>
                <a:cs typeface="Arial" panose="020B0604020202020204" pitchFamily="34" charset="0"/>
              </a:rPr>
              <a:t>3(</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D780B69A-B716-4F64-881D-B306FDA22C86}"/>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6" name="Rectangle 5">
            <a:extLst>
              <a:ext uri="{FF2B5EF4-FFF2-40B4-BE49-F238E27FC236}">
                <a16:creationId xmlns:a16="http://schemas.microsoft.com/office/drawing/2014/main" id="{0B5EA693-CA9D-420C-BD7F-CE0659E0E764}"/>
              </a:ext>
            </a:extLst>
          </p:cNvPr>
          <p:cNvSpPr/>
          <p:nvPr/>
        </p:nvSpPr>
        <p:spPr>
          <a:xfrm>
            <a:off x="267629" y="-9456"/>
            <a:ext cx="10544244" cy="2251065"/>
          </a:xfrm>
          <a:prstGeom prst="rect">
            <a:avLst/>
          </a:prstGeom>
        </p:spPr>
        <p:txBody>
          <a:bodyPr wrap="square">
            <a:spAutoFit/>
          </a:bodyPr>
          <a:lstStyle/>
          <a:p>
            <a:pPr>
              <a:lnSpc>
                <a:spcPct val="150000"/>
              </a:lnSpc>
            </a:pPr>
            <a:r>
              <a:rPr lang="ar-JO" sz="2400" u="sng" dirty="0">
                <a:latin typeface="Arial" panose="020B0604020202020204" pitchFamily="34" charset="0"/>
                <a:cs typeface="Arial" panose="020B0604020202020204" pitchFamily="34" charset="0"/>
              </a:rPr>
              <a:t>في المرحلة الثانية</a:t>
            </a:r>
            <a:r>
              <a:rPr lang="ar-JO" sz="2400" dirty="0">
                <a:latin typeface="Arial" panose="020B0604020202020204" pitchFamily="34" charset="0"/>
                <a:cs typeface="Arial" panose="020B0604020202020204" pitchFamily="34" charset="0"/>
              </a:rPr>
              <a:t>، بعد انتهاء التفاعل الذي حدث في المرحلة الأولى، </a:t>
            </a:r>
            <a:r>
              <a:rPr lang="ar-JO" sz="2400" dirty="0">
                <a:effectLst>
                  <a:glow rad="228600">
                    <a:schemeClr val="accent2">
                      <a:satMod val="175000"/>
                      <a:alpha val="40000"/>
                    </a:schemeClr>
                  </a:glow>
                </a:effectLst>
                <a:latin typeface="Arial" panose="020B0604020202020204" pitchFamily="34" charset="0"/>
                <a:cs typeface="Arial" panose="020B0604020202020204" pitchFamily="34" charset="0"/>
              </a:rPr>
              <a:t>فصلوا الراسب الرمادي عن المحلول</a:t>
            </a:r>
            <a:r>
              <a:rPr lang="ar-JO" sz="2400" dirty="0">
                <a:latin typeface="Arial" panose="020B0604020202020204" pitchFamily="34" charset="0"/>
                <a:cs typeface="Arial" panose="020B0604020202020204" pitchFamily="34" charset="0"/>
              </a:rPr>
              <a:t>. بعد ذلك غمسوا شريط 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في المحلول. حدث تفاعل. نتج محاول عديم اللون وراسب لونه بنيّ – أحمر.</a:t>
            </a:r>
            <a:endParaRPr lang="ar-SA"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ii</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اكتب معادلة صافية موازَنة للتفاعل الذي حدث في المرحلة الثانية من التجربة.</a:t>
            </a:r>
            <a:endParaRPr lang="ar-SA"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519D17-F432-4C20-85EE-527C6219BB53}"/>
              </a:ext>
            </a:extLst>
          </p:cNvPr>
          <p:cNvSpPr txBox="1"/>
          <p:nvPr/>
        </p:nvSpPr>
        <p:spPr>
          <a:xfrm>
            <a:off x="635492" y="465700"/>
            <a:ext cx="10510790" cy="1685846"/>
          </a:xfrm>
          <a:prstGeom prst="rect">
            <a:avLst/>
          </a:prstGeom>
          <a:noFill/>
        </p:spPr>
        <p:txBody>
          <a:bodyPr wrap="square" rtlCol="1">
            <a:spAutoFit/>
          </a:bodyPr>
          <a:lstStyle/>
          <a:p>
            <a:pPr>
              <a:lnSpc>
                <a:spcPct val="150000"/>
              </a:lnSpc>
              <a:buFont typeface="Wingdings 2" pitchFamily="18" charset="2"/>
              <a:buChar char="ë"/>
            </a:pP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في مُقدّمة البند </a:t>
            </a:r>
            <a:r>
              <a:rPr lang="en-US" sz="2400" dirty="0">
                <a:latin typeface="Arial" panose="020B0604020202020204" pitchFamily="34" charset="0"/>
                <a:cs typeface="Arial" panose="020B0604020202020204" pitchFamily="34" charset="0"/>
              </a:rPr>
              <a:t>ii</a:t>
            </a:r>
            <a:r>
              <a:rPr lang="ar-SA" sz="24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قيلَ أنّه تمّ إدخال شريط 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وحدث تفاعل. </a:t>
            </a:r>
            <a:endParaRPr lang="he-IL" sz="2400" dirty="0">
              <a:latin typeface="Arial" panose="020B0604020202020204" pitchFamily="34" charset="0"/>
              <a:cs typeface="Arial" panose="020B0604020202020204" pitchFamily="34" charset="0"/>
            </a:endParaRPr>
          </a:p>
          <a:p>
            <a:pPr>
              <a:lnSpc>
                <a:spcPct val="150000"/>
              </a:lnSpc>
            </a:pPr>
            <a:r>
              <a:rPr lang="ar-SA" sz="2400" dirty="0">
                <a:latin typeface="Arial" panose="020B0604020202020204" pitchFamily="34" charset="0"/>
                <a:cs typeface="Arial" panose="020B0604020202020204" pitchFamily="34" charset="0"/>
              </a:rPr>
              <a:t>إذًا، يحدث تفاعل بين فلزّ وأيونات فلزّ آخر، ومن هنا يمكننا أن نستنتِج أنّ التفاعل في المرحلة الثانية يحدُث بين شريط الخارصين وأيونات النحاس:</a:t>
            </a:r>
            <a:endParaRPr lang="he-IL" sz="2400"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3862E38B-CD66-4D9C-B575-9D3FE370CCF0}"/>
              </a:ext>
            </a:extLst>
          </p:cNvPr>
          <p:cNvPicPr>
            <a:picLocks noChangeAspect="1" noChangeArrowheads="1"/>
          </p:cNvPicPr>
          <p:nvPr/>
        </p:nvPicPr>
        <p:blipFill>
          <a:blip r:embed="rId3" cstate="print"/>
          <a:srcRect/>
          <a:stretch>
            <a:fillRect/>
          </a:stretch>
        </p:blipFill>
        <p:spPr bwMode="auto">
          <a:xfrm>
            <a:off x="979797" y="1823293"/>
            <a:ext cx="2790825" cy="619125"/>
          </a:xfrm>
          <a:prstGeom prst="rect">
            <a:avLst/>
          </a:prstGeom>
          <a:noFill/>
          <a:ln w="9525">
            <a:noFill/>
            <a:miter lim="800000"/>
            <a:headEnd/>
            <a:tailEnd/>
          </a:ln>
        </p:spPr>
      </p:pic>
      <p:sp>
        <p:nvSpPr>
          <p:cNvPr id="6" name="TextBox 5">
            <a:extLst>
              <a:ext uri="{FF2B5EF4-FFF2-40B4-BE49-F238E27FC236}">
                <a16:creationId xmlns:a16="http://schemas.microsoft.com/office/drawing/2014/main" id="{22E04E62-7BEE-4013-B23D-F73CBE736A44}"/>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7" name="TextBox 6">
            <a:extLst>
              <a:ext uri="{FF2B5EF4-FFF2-40B4-BE49-F238E27FC236}">
                <a16:creationId xmlns:a16="http://schemas.microsoft.com/office/drawing/2014/main" id="{9393231A-421C-4C7F-A351-78023C65E4AD}"/>
              </a:ext>
            </a:extLst>
          </p:cNvPr>
          <p:cNvSpPr txBox="1"/>
          <p:nvPr/>
        </p:nvSpPr>
        <p:spPr>
          <a:xfrm>
            <a:off x="3297410" y="2835282"/>
            <a:ext cx="7848872" cy="461665"/>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نُشاهِد محاكاة للتجربة التي تمّ </a:t>
            </a:r>
            <a:r>
              <a:rPr lang="ar-SA" sz="2400" dirty="0">
                <a:latin typeface="Arial" panose="020B0604020202020204" pitchFamily="34" charset="0"/>
                <a:cs typeface="Arial" panose="020B0604020202020204" pitchFamily="34" charset="0"/>
                <a:hlinkClick r:id="rId4"/>
              </a:rPr>
              <a:t>تنفيذها في المرحلة الثانية</a:t>
            </a:r>
            <a:endParaRPr lang="he-IL" sz="2400" dirty="0">
              <a:latin typeface="Arial" panose="020B0604020202020204" pitchFamily="34" charset="0"/>
              <a:cs typeface="Arial" panose="020B0604020202020204" pitchFamily="34" charset="0"/>
            </a:endParaRPr>
          </a:p>
        </p:txBody>
      </p:sp>
      <p:pic>
        <p:nvPicPr>
          <p:cNvPr id="9" name="תמונה 14" descr="qr2.png">
            <a:extLst>
              <a:ext uri="{FF2B5EF4-FFF2-40B4-BE49-F238E27FC236}">
                <a16:creationId xmlns:a16="http://schemas.microsoft.com/office/drawing/2014/main" id="{98E7D253-D63E-42DB-B3B1-CECB50B109AD}"/>
              </a:ext>
            </a:extLst>
          </p:cNvPr>
          <p:cNvPicPr>
            <a:picLocks noChangeAspect="1"/>
          </p:cNvPicPr>
          <p:nvPr/>
        </p:nvPicPr>
        <p:blipFill>
          <a:blip r:embed="rId5" cstate="print"/>
          <a:stretch>
            <a:fillRect/>
          </a:stretch>
        </p:blipFill>
        <p:spPr>
          <a:xfrm>
            <a:off x="311735" y="2830641"/>
            <a:ext cx="1440160" cy="1440160"/>
          </a:xfrm>
          <a:prstGeom prst="rect">
            <a:avLst/>
          </a:prstGeom>
        </p:spPr>
      </p:pic>
      <p:pic>
        <p:nvPicPr>
          <p:cNvPr id="10" name="Picture 9" descr="A close up of a logo&#10;&#10;Description automatically generated">
            <a:extLst>
              <a:ext uri="{FF2B5EF4-FFF2-40B4-BE49-F238E27FC236}">
                <a16:creationId xmlns:a16="http://schemas.microsoft.com/office/drawing/2014/main" id="{79284F13-9E44-4898-9B7B-D160954A99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254787" y="4414761"/>
            <a:ext cx="1460648" cy="1165647"/>
          </a:xfrm>
          <a:prstGeom prst="rect">
            <a:avLst/>
          </a:prstGeom>
        </p:spPr>
      </p:pic>
    </p:spTree>
    <p:extLst>
      <p:ext uri="{BB962C8B-B14F-4D97-AF65-F5344CB8AC3E}">
        <p14:creationId xmlns:p14="http://schemas.microsoft.com/office/powerpoint/2010/main" val="11209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571" y="373977"/>
            <a:ext cx="10421580" cy="3359061"/>
          </a:xfrm>
          <a:prstGeom prst="rect">
            <a:avLst/>
          </a:prstGeom>
          <a:noFill/>
        </p:spPr>
        <p:txBody>
          <a:bodyPr wrap="square" rtlCol="1">
            <a:spAutoFit/>
          </a:bodyPr>
          <a:lstStyle/>
          <a:p>
            <a:pPr>
              <a:lnSpc>
                <a:spcPct val="150000"/>
              </a:lnSpc>
            </a:pPr>
            <a:r>
              <a:rPr lang="he-IL" sz="2400" dirty="0">
                <a:latin typeface="Arial" panose="020B0604020202020204" pitchFamily="34" charset="0"/>
                <a:cs typeface="Arial" panose="020B0604020202020204" pitchFamily="34" charset="0"/>
                <a:sym typeface="Wingdings 2"/>
              </a:rPr>
              <a:t> </a:t>
            </a:r>
            <a:r>
              <a:rPr lang="ar-SA" sz="2400" dirty="0">
                <a:latin typeface="Arial" panose="020B0604020202020204" pitchFamily="34" charset="0"/>
                <a:cs typeface="Arial" panose="020B0604020202020204" pitchFamily="34" charset="0"/>
                <a:sym typeface="Wingdings 2"/>
              </a:rPr>
              <a:t>في مقدمة البند </a:t>
            </a:r>
            <a:r>
              <a:rPr lang="en-US" sz="2400" dirty="0">
                <a:latin typeface="Arial" panose="020B0604020202020204" pitchFamily="34" charset="0"/>
                <a:cs typeface="Arial" panose="020B0604020202020204" pitchFamily="34" charset="0"/>
              </a:rPr>
              <a:t>ii</a:t>
            </a:r>
            <a:r>
              <a:rPr lang="ar-SA" sz="2400" dirty="0">
                <a:latin typeface="Arial" panose="020B0604020202020204" pitchFamily="34" charset="0"/>
                <a:cs typeface="Arial" panose="020B0604020202020204" pitchFamily="34" charset="0"/>
              </a:rPr>
              <a:t>، ذُكِرَ أنّه تمّ إدخال شريط 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وحدث تفاعل. </a:t>
            </a:r>
            <a:endParaRPr lang="he-IL" sz="2400" dirty="0">
              <a:latin typeface="Arial" panose="020B0604020202020204" pitchFamily="34" charset="0"/>
              <a:cs typeface="Arial" panose="020B0604020202020204" pitchFamily="34" charset="0"/>
            </a:endParaRPr>
          </a:p>
          <a:p>
            <a:pPr>
              <a:lnSpc>
                <a:spcPct val="150000"/>
              </a:lnSpc>
            </a:pPr>
            <a:r>
              <a:rPr lang="ar-JO" sz="2400" dirty="0">
                <a:effectLst>
                  <a:glow rad="228600">
                    <a:schemeClr val="accent2">
                      <a:satMod val="175000"/>
                      <a:alpha val="40000"/>
                    </a:schemeClr>
                  </a:glow>
                </a:effectLst>
                <a:latin typeface="Arial" panose="020B0604020202020204" pitchFamily="34" charset="0"/>
                <a:cs typeface="Arial" panose="020B0604020202020204" pitchFamily="34" charset="0"/>
              </a:rPr>
              <a:t>نتج راسب لونه بنيّ – أحمر</a:t>
            </a:r>
            <a:r>
              <a:rPr lang="ar-SA" sz="2400" dirty="0">
                <a:effectLst/>
                <a:latin typeface="Arial" panose="020B0604020202020204" pitchFamily="34" charset="0"/>
                <a:cs typeface="Arial" panose="020B0604020202020204" pitchFamily="34" charset="0"/>
              </a:rPr>
              <a:t>، والذي يدُلّ على فلزّ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p>
          <a:p>
            <a:pPr>
              <a:lnSpc>
                <a:spcPct val="150000"/>
              </a:lnSpc>
            </a:pPr>
            <a:r>
              <a:rPr lang="ar-SA" sz="2400" dirty="0">
                <a:latin typeface="Arial" panose="020B0604020202020204" pitchFamily="34" charset="0"/>
                <a:cs typeface="Arial" panose="020B0604020202020204" pitchFamily="34" charset="0"/>
              </a:rPr>
              <a:t>وهذا يُعزِّز من المعطى الإضافي والذي هو الحصول على محلول عديم اللون، أي "اختفى" اللون الأزرق الذي يُميِّز أيونات النحاس، </a:t>
            </a:r>
            <a:r>
              <a:rPr lang="en-US" sz="2400" dirty="0">
                <a:latin typeface="Arial" panose="020B0604020202020204" pitchFamily="34" charset="0"/>
                <a:cs typeface="Arial" panose="020B0604020202020204" pitchFamily="34" charset="0"/>
              </a:rPr>
              <a:t>Cu</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a:t>
            </a:r>
          </a:p>
          <a:p>
            <a:pPr>
              <a:lnSpc>
                <a:spcPct val="150000"/>
              </a:lnSpc>
            </a:pPr>
            <a:r>
              <a:rPr lang="ar-SA" sz="2400" dirty="0">
                <a:latin typeface="Arial" panose="020B0604020202020204" pitchFamily="34" charset="0"/>
                <a:cs typeface="Arial" panose="020B0604020202020204" pitchFamily="34" charset="0"/>
              </a:rPr>
              <a:t>من هنا، فإنّ نصّ التفاعل الذي حدث: </a:t>
            </a:r>
            <a:endParaRPr lang="he-IL" sz="2400" dirty="0">
              <a:latin typeface="Arial" panose="020B0604020202020204" pitchFamily="34" charset="0"/>
              <a:cs typeface="Arial" panose="020B0604020202020204" pitchFamily="34" charset="0"/>
            </a:endParaRPr>
          </a:p>
          <a:p>
            <a:pPr>
              <a:lnSpc>
                <a:spcPct val="150000"/>
              </a:lnSpc>
            </a:pPr>
            <a:endParaRPr lang="he-IL" sz="24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2567609" y="3232673"/>
            <a:ext cx="5324475" cy="723900"/>
          </a:xfrm>
          <a:prstGeom prst="rect">
            <a:avLst/>
          </a:prstGeom>
          <a:noFill/>
          <a:ln w="9525">
            <a:noFill/>
            <a:miter lim="800000"/>
            <a:headEnd/>
            <a:tailEnd/>
          </a:ln>
        </p:spPr>
      </p:pic>
      <p:grpSp>
        <p:nvGrpSpPr>
          <p:cNvPr id="6" name="קבוצה 5"/>
          <p:cNvGrpSpPr/>
          <p:nvPr/>
        </p:nvGrpSpPr>
        <p:grpSpPr>
          <a:xfrm>
            <a:off x="2855640" y="3088657"/>
            <a:ext cx="2880320" cy="360040"/>
            <a:chOff x="1043608" y="404664"/>
            <a:chExt cx="2880320" cy="360040"/>
          </a:xfrm>
        </p:grpSpPr>
        <p:cxnSp>
          <p:nvCxnSpPr>
            <p:cNvPr id="7" name="מחבר ישר 6"/>
            <p:cNvCxnSpPr/>
            <p:nvPr/>
          </p:nvCxnSpPr>
          <p:spPr>
            <a:xfrm flipV="1">
              <a:off x="1043608" y="40466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1043608" y="404664"/>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3923928" y="40466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215680" y="2756021"/>
            <a:ext cx="2160240" cy="400110"/>
          </a:xfrm>
          <a:prstGeom prst="rect">
            <a:avLst/>
          </a:prstGeom>
          <a:noFill/>
        </p:spPr>
        <p:txBody>
          <a:bodyPr wrap="square" rtlCol="1">
            <a:spAutoFit/>
          </a:bodyPr>
          <a:lstStyle/>
          <a:p>
            <a:pPr algn="ctr"/>
            <a:r>
              <a:rPr lang="ar-SA" sz="2000" b="1" dirty="0">
                <a:latin typeface="Arial" panose="020B0604020202020204" pitchFamily="34" charset="0"/>
                <a:cs typeface="Arial" panose="020B0604020202020204" pitchFamily="34" charset="0"/>
              </a:rPr>
              <a:t> خسِرَ </a:t>
            </a:r>
            <a:r>
              <a:rPr lang="en-US" sz="2000" b="1" dirty="0">
                <a:latin typeface="Arial" panose="020B0604020202020204" pitchFamily="34" charset="0"/>
                <a:cs typeface="Arial" panose="020B0604020202020204" pitchFamily="34" charset="0"/>
              </a:rPr>
              <a:t>2e</a:t>
            </a:r>
            <a:r>
              <a:rPr lang="en-US" sz="2000" b="1" baseline="30000" dirty="0">
                <a:latin typeface="Arial" panose="020B0604020202020204" pitchFamily="34" charset="0"/>
                <a:cs typeface="Arial" panose="020B0604020202020204" pitchFamily="34" charset="0"/>
              </a:rPr>
              <a:t>-</a:t>
            </a:r>
            <a:endParaRPr lang="he-IL" sz="2000" b="1" baseline="30000" dirty="0">
              <a:latin typeface="Arial" panose="020B0604020202020204" pitchFamily="34" charset="0"/>
              <a:cs typeface="Arial" panose="020B0604020202020204" pitchFamily="34" charset="0"/>
            </a:endParaRPr>
          </a:p>
        </p:txBody>
      </p:sp>
      <p:grpSp>
        <p:nvGrpSpPr>
          <p:cNvPr id="11" name="קבוצה 10"/>
          <p:cNvGrpSpPr/>
          <p:nvPr/>
        </p:nvGrpSpPr>
        <p:grpSpPr>
          <a:xfrm flipV="1">
            <a:off x="4079776" y="3808737"/>
            <a:ext cx="3024336" cy="360040"/>
            <a:chOff x="1043608" y="404664"/>
            <a:chExt cx="2880320" cy="360040"/>
          </a:xfrm>
        </p:grpSpPr>
        <p:cxnSp>
          <p:nvCxnSpPr>
            <p:cNvPr id="12" name="מחבר ישר 11"/>
            <p:cNvCxnSpPr/>
            <p:nvPr/>
          </p:nvCxnSpPr>
          <p:spPr>
            <a:xfrm flipV="1">
              <a:off x="1043608" y="40466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1043608" y="404664"/>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3923928" y="40466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015879" y="4168777"/>
            <a:ext cx="2088231" cy="400110"/>
          </a:xfrm>
          <a:prstGeom prst="rect">
            <a:avLst/>
          </a:prstGeom>
          <a:noFill/>
        </p:spPr>
        <p:txBody>
          <a:bodyPr wrap="square" rtlCol="1">
            <a:spAutoFit/>
          </a:bodyPr>
          <a:lstStyle/>
          <a:p>
            <a:pPr algn="ctr"/>
            <a:r>
              <a:rPr lang="ar-SA" sz="2000" b="1" dirty="0">
                <a:latin typeface="Arial" panose="020B0604020202020204" pitchFamily="34" charset="0"/>
                <a:cs typeface="Arial" panose="020B0604020202020204" pitchFamily="34" charset="0"/>
              </a:rPr>
              <a:t>ربِحَ </a:t>
            </a:r>
            <a:r>
              <a:rPr lang="en-US" sz="2000" b="1" dirty="0">
                <a:latin typeface="Arial" panose="020B0604020202020204" pitchFamily="34" charset="0"/>
                <a:cs typeface="Arial" panose="020B0604020202020204" pitchFamily="34" charset="0"/>
              </a:rPr>
              <a:t>2e</a:t>
            </a:r>
            <a:r>
              <a:rPr lang="en-US" sz="2000" b="1" baseline="30000" dirty="0">
                <a:latin typeface="Arial" panose="020B0604020202020204" pitchFamily="34" charset="0"/>
                <a:cs typeface="Arial" panose="020B0604020202020204" pitchFamily="34" charset="0"/>
              </a:rPr>
              <a:t>-</a:t>
            </a:r>
            <a:endParaRPr lang="he-IL" sz="2000" b="1" baseline="30000" dirty="0">
              <a:latin typeface="Arial" panose="020B0604020202020204" pitchFamily="34" charset="0"/>
              <a:cs typeface="Arial" panose="020B0604020202020204" pitchFamily="34" charset="0"/>
            </a:endParaRPr>
          </a:p>
        </p:txBody>
      </p:sp>
      <p:sp>
        <p:nvSpPr>
          <p:cNvPr id="16" name="TextBox 15"/>
          <p:cNvSpPr txBox="1"/>
          <p:nvPr/>
        </p:nvSpPr>
        <p:spPr>
          <a:xfrm>
            <a:off x="1182031" y="4956971"/>
            <a:ext cx="6802241" cy="830997"/>
          </a:xfrm>
          <a:prstGeom prst="rect">
            <a:avLst/>
          </a:prstGeom>
          <a:noFill/>
        </p:spPr>
        <p:txBody>
          <a:bodyPr wrap="square" rtlCol="1">
            <a:spAutoFit/>
          </a:bodyPr>
          <a:lstStyle/>
          <a:p>
            <a:pPr algn="ctr"/>
            <a:r>
              <a:rPr lang="ar-SA" sz="2400" dirty="0">
                <a:latin typeface="Arial" panose="020B0604020202020204" pitchFamily="34" charset="0"/>
                <a:cs typeface="Arial" panose="020B0604020202020204" pitchFamily="34" charset="0"/>
              </a:rPr>
              <a:t>من خلال فحص انتقال الإلكترونات يُمكن أن نرى أنّ التفاعل </a:t>
            </a:r>
            <a:r>
              <a:rPr lang="ar-SA" sz="2400" b="1" u="sng" dirty="0">
                <a:latin typeface="Arial" panose="020B0604020202020204" pitchFamily="34" charset="0"/>
                <a:cs typeface="Arial" panose="020B0604020202020204" pitchFamily="34" charset="0"/>
              </a:rPr>
              <a:t>مُوازن</a:t>
            </a:r>
            <a:r>
              <a:rPr lang="ar-SA" sz="2400" dirty="0">
                <a:latin typeface="Arial" panose="020B0604020202020204" pitchFamily="34" charset="0"/>
                <a:cs typeface="Arial" panose="020B0604020202020204" pitchFamily="34" charset="0"/>
              </a:rPr>
              <a:t> ويمُرّ خلال التفاعل 2 مول إلكترونات. </a:t>
            </a:r>
            <a:endParaRPr lang="he-IL"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754C289-3070-45E1-AB3E-57C54EE06114}"/>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par>
                                <p:cTn id="17" presetID="2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ppt_x</p:attrName>
                                        </p:attrNameLst>
                                      </p:cBhvr>
                                      <p:tavLst>
                                        <p:tav tm="0">
                                          <p:val>
                                            <p:strVal val="#ppt_x-.2"/>
                                          </p:val>
                                        </p:tav>
                                        <p:tav tm="100000">
                                          <p:val>
                                            <p:strVal val="#ppt_x"/>
                                          </p:val>
                                        </p:tav>
                                      </p:tavLst>
                                    </p:anim>
                                    <p:anim calcmode="lin" valueType="num">
                                      <p:cBhvr>
                                        <p:cTn id="2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
                                        </p:tgtEl>
                                      </p:cBhvr>
                                    </p:animEffect>
                                  </p:childTnLst>
                                </p:cTn>
                              </p:par>
                              <p:par>
                                <p:cTn id="29" presetID="29"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3315668"/>
            <a:ext cx="4740582" cy="461665"/>
          </a:xfrm>
          <a:prstGeom prst="rect">
            <a:avLst/>
          </a:prstGeom>
          <a:noFill/>
        </p:spPr>
        <p:txBody>
          <a:bodyPr wrap="square" rtlCol="1">
            <a:spAutoFit/>
          </a:bodyPr>
          <a:lstStyle/>
          <a:p>
            <a:r>
              <a:rPr lang="ar-SA" sz="2400" b="1" dirty="0"/>
              <a:t>ما هي المادة المُختزِلة في التجربة 1؟ </a:t>
            </a:r>
            <a:endParaRPr lang="he-IL" sz="2400" b="1" dirty="0"/>
          </a:p>
        </p:txBody>
      </p:sp>
      <p:sp>
        <p:nvSpPr>
          <p:cNvPr id="9" name="TextBox 8"/>
          <p:cNvSpPr txBox="1"/>
          <p:nvPr/>
        </p:nvSpPr>
        <p:spPr>
          <a:xfrm>
            <a:off x="683817" y="4155048"/>
            <a:ext cx="6006915" cy="830997"/>
          </a:xfrm>
          <a:prstGeom prst="rect">
            <a:avLst/>
          </a:prstGeom>
          <a:noFill/>
        </p:spPr>
        <p:txBody>
          <a:bodyPr wrap="square" rtlCol="1">
            <a:spAutoFit/>
          </a:bodyPr>
          <a:lstStyle/>
          <a:p>
            <a:pPr algn="ctr"/>
            <a:r>
              <a:rPr lang="ar-SA" sz="2400" b="1" dirty="0"/>
              <a:t>الاستنتاج من التجربة (2/1) هو أنّ _____________ مُختزِل أفضل من ______________</a:t>
            </a:r>
            <a:endParaRPr lang="he-IL" sz="2400" b="1" dirty="0"/>
          </a:p>
        </p:txBody>
      </p:sp>
      <p:graphicFrame>
        <p:nvGraphicFramePr>
          <p:cNvPr id="11" name="טבלה 10"/>
          <p:cNvGraphicFramePr>
            <a:graphicFrameLocks noGrp="1"/>
          </p:cNvGraphicFramePr>
          <p:nvPr>
            <p:extLst>
              <p:ext uri="{D42A27DB-BD31-4B8C-83A1-F6EECF244321}">
                <p14:modId xmlns:p14="http://schemas.microsoft.com/office/powerpoint/2010/main" val="864996898"/>
              </p:ext>
            </p:extLst>
          </p:nvPr>
        </p:nvGraphicFramePr>
        <p:xfrm>
          <a:off x="341850" y="932990"/>
          <a:ext cx="10601833" cy="2225040"/>
        </p:xfrm>
        <a:graphic>
          <a:graphicData uri="http://schemas.openxmlformats.org/drawingml/2006/table">
            <a:tbl>
              <a:tblPr rtl="1" firstRow="1" bandRow="1">
                <a:tableStyleId>{7E9639D4-E3E2-4D34-9284-5A2195B3D0D7}</a:tableStyleId>
              </a:tblPr>
              <a:tblGrid>
                <a:gridCol w="937589">
                  <a:extLst>
                    <a:ext uri="{9D8B030D-6E8A-4147-A177-3AD203B41FA5}">
                      <a16:colId xmlns:a16="http://schemas.microsoft.com/office/drawing/2014/main" val="20000"/>
                    </a:ext>
                  </a:extLst>
                </a:gridCol>
                <a:gridCol w="4363327">
                  <a:extLst>
                    <a:ext uri="{9D8B030D-6E8A-4147-A177-3AD203B41FA5}">
                      <a16:colId xmlns:a16="http://schemas.microsoft.com/office/drawing/2014/main" val="20001"/>
                    </a:ext>
                  </a:extLst>
                </a:gridCol>
                <a:gridCol w="1904043">
                  <a:extLst>
                    <a:ext uri="{9D8B030D-6E8A-4147-A177-3AD203B41FA5}">
                      <a16:colId xmlns:a16="http://schemas.microsoft.com/office/drawing/2014/main" val="20002"/>
                    </a:ext>
                  </a:extLst>
                </a:gridCol>
                <a:gridCol w="3396874">
                  <a:extLst>
                    <a:ext uri="{9D8B030D-6E8A-4147-A177-3AD203B41FA5}">
                      <a16:colId xmlns:a16="http://schemas.microsoft.com/office/drawing/2014/main" val="20003"/>
                    </a:ext>
                  </a:extLst>
                </a:gridCol>
              </a:tblGrid>
              <a:tr h="360040">
                <a:tc>
                  <a:txBody>
                    <a:bodyPr/>
                    <a:lstStyle/>
                    <a:p>
                      <a:pPr algn="ctr" rtl="1"/>
                      <a:r>
                        <a:rPr lang="ar-SA" sz="2400" dirty="0">
                          <a:effectLst>
                            <a:outerShdw blurRad="50800" dist="38100" dir="5400000" algn="t" rotWithShape="0">
                              <a:prstClr val="black">
                                <a:alpha val="40000"/>
                              </a:prstClr>
                            </a:outerShdw>
                          </a:effectLst>
                        </a:rPr>
                        <a:t>رقم التجربة</a:t>
                      </a:r>
                      <a:endParaRPr lang="he-IL" sz="2400" dirty="0">
                        <a:effectLst>
                          <a:outerShdw blurRad="50800" dist="38100" dir="5400000" algn="t" rotWithShape="0">
                            <a:prstClr val="black">
                              <a:alpha val="40000"/>
                            </a:prstClr>
                          </a:outerShdw>
                        </a:effectLst>
                      </a:endParaRPr>
                    </a:p>
                  </a:txBody>
                  <a:tcPr>
                    <a:lnR w="12700" cap="flat" cmpd="sng" algn="ctr">
                      <a:solidFill>
                        <a:schemeClr val="tx1"/>
                      </a:solidFill>
                      <a:prstDash val="solid"/>
                      <a:round/>
                      <a:headEnd type="none" w="med" len="med"/>
                      <a:tailEnd type="none" w="med" len="med"/>
                    </a:lnR>
                  </a:tcPr>
                </a:tc>
                <a:tc>
                  <a:txBody>
                    <a:bodyPr/>
                    <a:lstStyle/>
                    <a:p>
                      <a:pPr algn="ctr" rtl="1"/>
                      <a:r>
                        <a:rPr lang="ar-SA" sz="2400" dirty="0">
                          <a:effectLst>
                            <a:outerShdw blurRad="50800" dist="38100" dir="5400000" algn="t" rotWithShape="0">
                              <a:prstClr val="black">
                                <a:alpha val="40000"/>
                              </a:prstClr>
                            </a:outerShdw>
                          </a:effectLst>
                        </a:rPr>
                        <a:t>النصّ الصّافي</a:t>
                      </a:r>
                      <a:endParaRPr lang="he-IL" sz="2400" dirty="0">
                        <a:effectLst>
                          <a:outerShdw blurRad="50800" dist="38100" dir="5400000" algn="t" rotWithShape="0">
                            <a:prstClr val="black">
                              <a:alpha val="40000"/>
                            </a:prst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SA" sz="2400" dirty="0">
                          <a:effectLst>
                            <a:outerShdw blurRad="50800" dist="38100" dir="5400000" algn="t" rotWithShape="0">
                              <a:prstClr val="black">
                                <a:alpha val="40000"/>
                              </a:prstClr>
                            </a:outerShdw>
                          </a:effectLst>
                        </a:rPr>
                        <a:t>المادة المُختزلة</a:t>
                      </a:r>
                      <a:endParaRPr lang="he-IL" sz="2400" dirty="0">
                        <a:effectLst>
                          <a:outerShdw blurRad="50800" dist="38100" dir="5400000" algn="t" rotWithShape="0">
                            <a:prstClr val="black">
                              <a:alpha val="40000"/>
                            </a:prst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SA" sz="2400" dirty="0">
                          <a:effectLst>
                            <a:outerShdw blurRad="50800" dist="38100" dir="5400000" algn="t" rotWithShape="0">
                              <a:prstClr val="black">
                                <a:alpha val="40000"/>
                              </a:prstClr>
                            </a:outerShdw>
                          </a:effectLst>
                        </a:rPr>
                        <a:t>الاستنتاج</a:t>
                      </a:r>
                      <a:endParaRPr lang="he-IL" sz="2400" dirty="0">
                        <a:effectLst>
                          <a:outerShdw blurRad="50800" dist="38100" dir="5400000" algn="t" rotWithShape="0">
                            <a:prstClr val="black">
                              <a:alpha val="40000"/>
                            </a:prstClr>
                          </a:outerShdw>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60040">
                <a:tc>
                  <a:txBody>
                    <a:bodyPr/>
                    <a:lstStyle/>
                    <a:p>
                      <a:pPr algn="ctr" rtl="1"/>
                      <a:r>
                        <a:rPr lang="he-IL" sz="2000" dirty="0"/>
                        <a:t>1</a:t>
                      </a:r>
                    </a:p>
                  </a:txBody>
                  <a:tcPr>
                    <a:lnR w="12700" cap="flat" cmpd="sng" algn="ctr">
                      <a:solidFill>
                        <a:schemeClr val="tx1"/>
                      </a:solidFill>
                      <a:prstDash val="solid"/>
                      <a:round/>
                      <a:headEnd type="none" w="med" len="med"/>
                      <a:tailEnd type="none" w="med" len="med"/>
                    </a:lnR>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2400" b="1" baseline="-25000" dirty="0"/>
                    </a:p>
                    <a:p>
                      <a:pPr rtl="1"/>
                      <a:endParaRPr lang="he-IL"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r>
                        <a:rPr lang="he-IL" sz="2000" baseline="0" dirty="0"/>
                        <a:t> </a:t>
                      </a:r>
                    </a:p>
                    <a:p>
                      <a:pPr rtl="1"/>
                      <a:endParaRPr lang="he-IL"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60040">
                <a:tc>
                  <a:txBody>
                    <a:bodyPr/>
                    <a:lstStyle/>
                    <a:p>
                      <a:pPr algn="ctr" rtl="1"/>
                      <a:r>
                        <a:rPr lang="he-IL" sz="2000" dirty="0"/>
                        <a:t>2</a:t>
                      </a:r>
                    </a:p>
                  </a:txBody>
                  <a:tcPr>
                    <a:lnR w="12700" cap="flat" cmpd="sng" algn="ctr">
                      <a:solidFill>
                        <a:schemeClr val="tx1"/>
                      </a:solidFill>
                      <a:prstDash val="solid"/>
                      <a:round/>
                      <a:headEnd type="none" w="med" len="med"/>
                      <a:tailEnd type="none" w="med" len="med"/>
                    </a:lnR>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sz="2000" baseline="0"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pic>
        <p:nvPicPr>
          <p:cNvPr id="1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22875" y="1838113"/>
            <a:ext cx="4423166" cy="487422"/>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5633" y="2499900"/>
            <a:ext cx="4168994" cy="566804"/>
          </a:xfrm>
          <a:prstGeom prst="rect">
            <a:avLst/>
          </a:prstGeom>
          <a:noFill/>
          <a:ln w="9525">
            <a:noFill/>
            <a:miter lim="800000"/>
            <a:headEnd/>
            <a:tailEnd/>
          </a:ln>
        </p:spPr>
      </p:pic>
      <p:sp>
        <p:nvSpPr>
          <p:cNvPr id="18" name="TextBox 17">
            <a:extLst>
              <a:ext uri="{FF2B5EF4-FFF2-40B4-BE49-F238E27FC236}">
                <a16:creationId xmlns:a16="http://schemas.microsoft.com/office/drawing/2014/main" id="{A763C796-0EB3-4E74-9D27-53DF9D91D3F0}"/>
              </a:ext>
            </a:extLst>
          </p:cNvPr>
          <p:cNvSpPr txBox="1"/>
          <p:nvPr/>
        </p:nvSpPr>
        <p:spPr>
          <a:xfrm>
            <a:off x="89210" y="5925010"/>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19" name="Rectangle 18">
            <a:extLst>
              <a:ext uri="{FF2B5EF4-FFF2-40B4-BE49-F238E27FC236}">
                <a16:creationId xmlns:a16="http://schemas.microsoft.com/office/drawing/2014/main" id="{9333439B-13AC-4B01-964F-F54EF8799B18}"/>
              </a:ext>
            </a:extLst>
          </p:cNvPr>
          <p:cNvSpPr/>
          <p:nvPr/>
        </p:nvSpPr>
        <p:spPr>
          <a:xfrm>
            <a:off x="300248" y="1725427"/>
            <a:ext cx="3423176" cy="769441"/>
          </a:xfrm>
          <a:prstGeom prst="rect">
            <a:avLst/>
          </a:prstGeom>
        </p:spPr>
        <p:txBody>
          <a:bodyPr wrap="square">
            <a:spAutoFit/>
          </a:bodyPr>
          <a:lstStyle/>
          <a:p>
            <a:pPr algn="ctr"/>
            <a:r>
              <a:rPr lang="ar-SA" sz="2200" b="1" dirty="0"/>
              <a:t>النحاس، </a:t>
            </a:r>
            <a:r>
              <a:rPr lang="en-US" sz="2200" b="1" dirty="0"/>
              <a:t>Cu</a:t>
            </a:r>
            <a:r>
              <a:rPr lang="en-US" sz="2200" b="1" baseline="-25000" dirty="0"/>
              <a:t>(s)</a:t>
            </a:r>
            <a:r>
              <a:rPr lang="ar-SA" sz="2200" b="1" dirty="0"/>
              <a:t>، مُختزِل أفضل من الفضة، </a:t>
            </a:r>
            <a:r>
              <a:rPr lang="en-US" sz="2200" b="1" dirty="0"/>
              <a:t>Ag</a:t>
            </a:r>
            <a:r>
              <a:rPr lang="en-US" sz="2200" b="1" baseline="-25000" dirty="0"/>
              <a:t>(s)</a:t>
            </a:r>
            <a:r>
              <a:rPr lang="he-IL" sz="2200" b="1" dirty="0"/>
              <a:t>. </a:t>
            </a:r>
          </a:p>
        </p:txBody>
      </p:sp>
      <p:sp>
        <p:nvSpPr>
          <p:cNvPr id="20" name="Rectangle 19">
            <a:extLst>
              <a:ext uri="{FF2B5EF4-FFF2-40B4-BE49-F238E27FC236}">
                <a16:creationId xmlns:a16="http://schemas.microsoft.com/office/drawing/2014/main" id="{CED0E15A-3305-42E0-BD91-04AA2C618A2D}"/>
              </a:ext>
            </a:extLst>
          </p:cNvPr>
          <p:cNvSpPr/>
          <p:nvPr/>
        </p:nvSpPr>
        <p:spPr>
          <a:xfrm>
            <a:off x="4018246" y="1834280"/>
            <a:ext cx="1539203" cy="430887"/>
          </a:xfrm>
          <a:prstGeom prst="rect">
            <a:avLst/>
          </a:prstGeom>
        </p:spPr>
        <p:txBody>
          <a:bodyPr wrap="none">
            <a:spAutoFit/>
          </a:bodyPr>
          <a:lstStyle/>
          <a:p>
            <a:r>
              <a:rPr lang="ar-SA" sz="2200" b="1" dirty="0"/>
              <a:t>النحاس</a:t>
            </a:r>
            <a:r>
              <a:rPr lang="he-IL" sz="2200" b="1" dirty="0"/>
              <a:t> </a:t>
            </a:r>
            <a:r>
              <a:rPr lang="en-US" sz="2200" b="1" dirty="0"/>
              <a:t>Cu</a:t>
            </a:r>
            <a:r>
              <a:rPr lang="en-US" sz="2200" b="1" baseline="-25000" dirty="0"/>
              <a:t>(s)</a:t>
            </a:r>
            <a:endParaRPr lang="LID4096" sz="2200" dirty="0"/>
          </a:p>
        </p:txBody>
      </p:sp>
      <p:sp>
        <p:nvSpPr>
          <p:cNvPr id="21" name="TextBox 20">
            <a:extLst>
              <a:ext uri="{FF2B5EF4-FFF2-40B4-BE49-F238E27FC236}">
                <a16:creationId xmlns:a16="http://schemas.microsoft.com/office/drawing/2014/main" id="{08779AE7-C4C7-4F75-B497-E106DFEB255C}"/>
              </a:ext>
            </a:extLst>
          </p:cNvPr>
          <p:cNvSpPr txBox="1"/>
          <p:nvPr/>
        </p:nvSpPr>
        <p:spPr>
          <a:xfrm>
            <a:off x="341849" y="74995"/>
            <a:ext cx="10764765"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للإجابة عن بند</a:t>
            </a:r>
            <a:r>
              <a:rPr lang="en-US" sz="2400" b="1" dirty="0">
                <a:latin typeface="Arial" panose="020B0604020202020204" pitchFamily="34" charset="0"/>
                <a:cs typeface="Arial" panose="020B0604020202020204" pitchFamily="34" charset="0"/>
              </a:rPr>
              <a:t>iii </a:t>
            </a:r>
            <a:r>
              <a:rPr lang="ar-SA" sz="2400" b="1"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والمطلوب فيه تدريج الفلزّات الثلاث بحسب قُدرتِها على الاختزال، نُلخِّص نتائج التجربتين: </a:t>
            </a:r>
            <a:endParaRPr lang="LID4096" sz="24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B1482F7-1818-420B-A016-A474B502AB3E}"/>
              </a:ext>
            </a:extLst>
          </p:cNvPr>
          <p:cNvSpPr/>
          <p:nvPr/>
        </p:nvSpPr>
        <p:spPr>
          <a:xfrm>
            <a:off x="3892364" y="2521086"/>
            <a:ext cx="1749066" cy="430887"/>
          </a:xfrm>
          <a:prstGeom prst="rect">
            <a:avLst/>
          </a:prstGeom>
        </p:spPr>
        <p:txBody>
          <a:bodyPr wrap="square">
            <a:spAutoFit/>
          </a:bodyPr>
          <a:lstStyle/>
          <a:p>
            <a:r>
              <a:rPr lang="ar-SA" sz="2200" b="1" dirty="0"/>
              <a:t>الخارصين</a:t>
            </a:r>
            <a:r>
              <a:rPr lang="he-IL" sz="2200" b="1" dirty="0"/>
              <a:t> </a:t>
            </a:r>
            <a:r>
              <a:rPr lang="en-US" sz="2200" b="1" dirty="0"/>
              <a:t>Zn</a:t>
            </a:r>
            <a:r>
              <a:rPr lang="en-US" sz="2200" b="1" baseline="-25000" dirty="0"/>
              <a:t>(s)</a:t>
            </a:r>
            <a:endParaRPr lang="he-IL" sz="2200" b="1" baseline="-25000" dirty="0"/>
          </a:p>
        </p:txBody>
      </p:sp>
      <p:sp>
        <p:nvSpPr>
          <p:cNvPr id="23" name="Rectangle 22">
            <a:extLst>
              <a:ext uri="{FF2B5EF4-FFF2-40B4-BE49-F238E27FC236}">
                <a16:creationId xmlns:a16="http://schemas.microsoft.com/office/drawing/2014/main" id="{6E866657-E883-4823-A335-72ACD848B6A7}"/>
              </a:ext>
            </a:extLst>
          </p:cNvPr>
          <p:cNvSpPr/>
          <p:nvPr/>
        </p:nvSpPr>
        <p:spPr>
          <a:xfrm>
            <a:off x="334538" y="2419419"/>
            <a:ext cx="3468618" cy="769441"/>
          </a:xfrm>
          <a:prstGeom prst="rect">
            <a:avLst/>
          </a:prstGeom>
        </p:spPr>
        <p:txBody>
          <a:bodyPr wrap="square">
            <a:spAutoFit/>
          </a:bodyPr>
          <a:lstStyle/>
          <a:p>
            <a:pPr algn="ctr">
              <a:defRPr/>
            </a:pPr>
            <a:r>
              <a:rPr lang="ar-SA" sz="2200" b="1" dirty="0"/>
              <a:t>الخارصين،</a:t>
            </a:r>
            <a:r>
              <a:rPr lang="he-IL" sz="2200" b="1" dirty="0"/>
              <a:t> </a:t>
            </a:r>
            <a:r>
              <a:rPr lang="en-US" sz="2200" b="1" dirty="0"/>
              <a:t>Zn</a:t>
            </a:r>
            <a:r>
              <a:rPr lang="en-US" sz="2200" b="1" baseline="-25000" dirty="0"/>
              <a:t>(s)</a:t>
            </a:r>
            <a:r>
              <a:rPr lang="ar-SA" sz="2200" b="1" dirty="0"/>
              <a:t>، مُختزِل أفضل من  النحاس، </a:t>
            </a:r>
            <a:r>
              <a:rPr lang="en-US" sz="2200" b="1" dirty="0"/>
              <a:t>Cu</a:t>
            </a:r>
            <a:r>
              <a:rPr lang="en-US" sz="2200" b="1" baseline="-25000" dirty="0"/>
              <a:t>(s)</a:t>
            </a:r>
            <a:r>
              <a:rPr lang="he-IL" sz="2200" b="1" dirty="0"/>
              <a:t>. </a:t>
            </a:r>
          </a:p>
        </p:txBody>
      </p:sp>
      <p:sp>
        <p:nvSpPr>
          <p:cNvPr id="24" name="TextBox 23">
            <a:extLst>
              <a:ext uri="{FF2B5EF4-FFF2-40B4-BE49-F238E27FC236}">
                <a16:creationId xmlns:a16="http://schemas.microsoft.com/office/drawing/2014/main" id="{8B902ECE-7EE1-4A59-A92B-4314567BA9F3}"/>
              </a:ext>
            </a:extLst>
          </p:cNvPr>
          <p:cNvSpPr txBox="1"/>
          <p:nvPr/>
        </p:nvSpPr>
        <p:spPr>
          <a:xfrm>
            <a:off x="6969512" y="3828487"/>
            <a:ext cx="3867070" cy="461665"/>
          </a:xfrm>
          <a:prstGeom prst="rect">
            <a:avLst/>
          </a:prstGeom>
          <a:noFill/>
        </p:spPr>
        <p:txBody>
          <a:bodyPr wrap="square" rtlCol="1">
            <a:spAutoFit/>
          </a:bodyPr>
          <a:lstStyle/>
          <a:p>
            <a:r>
              <a:rPr lang="ar-SA" sz="2400" b="1" dirty="0"/>
              <a:t>ما هي المادة المُختزِلة في التجربة 2؟</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P spid="20"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188641"/>
            <a:ext cx="8568952" cy="830997"/>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إجابة بند </a:t>
            </a:r>
            <a:r>
              <a:rPr lang="en-US" sz="2400" dirty="0">
                <a:latin typeface="Arial" panose="020B0604020202020204" pitchFamily="34" charset="0"/>
                <a:cs typeface="Arial" panose="020B0604020202020204" pitchFamily="34" charset="0"/>
              </a:rPr>
              <a:t>iii</a:t>
            </a:r>
            <a:r>
              <a:rPr lang="he-IL" sz="2400" dirty="0">
                <a:latin typeface="Arial" panose="020B0604020202020204" pitchFamily="34" charset="0"/>
                <a:cs typeface="Arial" panose="020B0604020202020204" pitchFamily="34" charset="0"/>
              </a:rPr>
              <a:t>:</a:t>
            </a:r>
          </a:p>
          <a:p>
            <a:r>
              <a:rPr lang="ar-SA" sz="2400" dirty="0">
                <a:latin typeface="Arial" panose="020B0604020202020204" pitchFamily="34" charset="0"/>
                <a:cs typeface="Arial" panose="020B0604020202020204" pitchFamily="34" charset="0"/>
              </a:rPr>
              <a:t>تدريج الفلزّات بحسب قُدرتها النسبيّة على الاختزال: </a:t>
            </a:r>
            <a:endParaRPr lang="he-IL" sz="2400" dirty="0">
              <a:latin typeface="Arial" panose="020B0604020202020204" pitchFamily="34" charset="0"/>
              <a:cs typeface="Arial" panose="020B0604020202020204" pitchFamily="34" charset="0"/>
            </a:endParaRPr>
          </a:p>
        </p:txBody>
      </p:sp>
      <p:sp>
        <p:nvSpPr>
          <p:cNvPr id="6" name="TextBox 5"/>
          <p:cNvSpPr txBox="1"/>
          <p:nvPr/>
        </p:nvSpPr>
        <p:spPr>
          <a:xfrm>
            <a:off x="542032" y="2010765"/>
            <a:ext cx="11107935" cy="2308324"/>
          </a:xfrm>
          <a:prstGeom prst="rect">
            <a:avLst/>
          </a:prstGeom>
          <a:noFill/>
        </p:spPr>
        <p:txBody>
          <a:bodyPr wrap="square" rtlCol="1">
            <a:spAutoFit/>
          </a:bodyPr>
          <a:lstStyle/>
          <a:p>
            <a:r>
              <a:rPr lang="ar-SA" sz="2400" b="1" dirty="0">
                <a:latin typeface="Arial" panose="020B0604020202020204" pitchFamily="34" charset="0"/>
                <a:cs typeface="Arial" panose="020B0604020202020204" pitchFamily="34" charset="0"/>
              </a:rPr>
              <a:t>التعليل: </a:t>
            </a:r>
            <a:endParaRPr lang="he-IL" sz="2400" b="1" dirty="0">
              <a:latin typeface="Arial" panose="020B0604020202020204" pitchFamily="34" charset="0"/>
              <a:cs typeface="Arial" panose="020B0604020202020204" pitchFamily="34" charset="0"/>
            </a:endParaRPr>
          </a:p>
          <a:p>
            <a:r>
              <a:rPr lang="ar-SA" sz="2400" b="1" u="sng" dirty="0">
                <a:latin typeface="Arial" panose="020B0604020202020204" pitchFamily="34" charset="0"/>
                <a:cs typeface="Arial" panose="020B0604020202020204" pitchFamily="34" charset="0"/>
              </a:rPr>
              <a:t>في التجربة الأولى</a:t>
            </a:r>
            <a:r>
              <a:rPr lang="ar-SA" sz="2400" b="1"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النحاس،</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يختزِل أيونات الفضة، </a:t>
            </a:r>
            <a:r>
              <a:rPr lang="en-US" sz="2400" dirty="0">
                <a:latin typeface="Arial" panose="020B0604020202020204" pitchFamily="34" charset="0"/>
                <a:cs typeface="Arial" panose="020B0604020202020204" pitchFamily="34" charset="0"/>
              </a:rPr>
              <a:t>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 لهذا فإنّ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هو مُختزِل أفضل من الفضة، </a:t>
            </a:r>
            <a:r>
              <a:rPr lang="en-US" sz="2400" dirty="0">
                <a:latin typeface="Arial" panose="020B0604020202020204" pitchFamily="34" charset="0"/>
                <a:cs typeface="Arial" panose="020B0604020202020204" pitchFamily="34" charset="0"/>
              </a:rPr>
              <a:t>Ag</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p>
          <a:p>
            <a:endParaRPr lang="he-IL" sz="2400" u="sng" dirty="0">
              <a:latin typeface="Arial" panose="020B0604020202020204" pitchFamily="34" charset="0"/>
              <a:cs typeface="Arial" panose="020B0604020202020204" pitchFamily="34" charset="0"/>
            </a:endParaRPr>
          </a:p>
          <a:p>
            <a:r>
              <a:rPr lang="ar-SA" sz="2400" b="1" u="sng" dirty="0">
                <a:latin typeface="Arial" panose="020B0604020202020204" pitchFamily="34" charset="0"/>
                <a:cs typeface="Arial" panose="020B0604020202020204" pitchFamily="34" charset="0"/>
              </a:rPr>
              <a:t>في التجربة الثانية</a:t>
            </a:r>
            <a:r>
              <a:rPr lang="ar-SA" sz="2400" b="1"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الخارصين،</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يختزِل أيونات النحاس، </a:t>
            </a:r>
            <a:r>
              <a:rPr lang="en-US" sz="2400" dirty="0">
                <a:latin typeface="Arial" panose="020B0604020202020204" pitchFamily="34" charset="0"/>
                <a:cs typeface="Arial" panose="020B0604020202020204" pitchFamily="34" charset="0"/>
              </a:rPr>
              <a:t>Cu</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 لهذا فإنّ الخارصين،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هو مُختزِل أفضل من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EA6A1604-9FF7-4E2B-9BC4-B1D73E56A565}"/>
              </a:ext>
            </a:extLst>
          </p:cNvPr>
          <p:cNvSpPr txBox="1"/>
          <p:nvPr/>
        </p:nvSpPr>
        <p:spPr>
          <a:xfrm>
            <a:off x="89210" y="5887844"/>
            <a:ext cx="2286000" cy="369332"/>
          </a:xfrm>
          <a:prstGeom prst="rect">
            <a:avLst/>
          </a:prstGeom>
          <a:noFill/>
        </p:spPr>
        <p:txBody>
          <a:bodyPr wrap="square" rtlCol="0">
            <a:spAutoFit/>
          </a:bodyPr>
          <a:lstStyle/>
          <a:p>
            <a:r>
              <a:rPr lang="ar-SA" b="1" dirty="0">
                <a:latin typeface="Arial" panose="020B0604020202020204" pitchFamily="34" charset="0"/>
                <a:cs typeface="Arial" panose="020B0604020202020204" pitchFamily="34" charset="0"/>
              </a:rPr>
              <a:t>سؤال 13، بجروت 2019</a:t>
            </a:r>
            <a:endParaRPr lang="LID4096" b="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82F085F-5BD0-49E5-B76D-ED2A426BD97F}"/>
              </a:ext>
            </a:extLst>
          </p:cNvPr>
          <p:cNvGrpSpPr/>
          <p:nvPr/>
        </p:nvGrpSpPr>
        <p:grpSpPr>
          <a:xfrm>
            <a:off x="1515823" y="1303227"/>
            <a:ext cx="6627335" cy="609600"/>
            <a:chOff x="1324754" y="836712"/>
            <a:chExt cx="6627335" cy="609600"/>
          </a:xfrm>
        </p:grpSpPr>
        <p:pic>
          <p:nvPicPr>
            <p:cNvPr id="18434" name="Picture 2"/>
            <p:cNvPicPr>
              <a:picLocks noChangeAspect="1" noChangeArrowheads="1"/>
            </p:cNvPicPr>
            <p:nvPr/>
          </p:nvPicPr>
          <p:blipFill rotWithShape="1">
            <a:blip r:embed="rId2" cstate="print"/>
            <a:srcRect l="17153" r="17368"/>
            <a:stretch/>
          </p:blipFill>
          <p:spPr bwMode="auto">
            <a:xfrm>
              <a:off x="2975212" y="836712"/>
              <a:ext cx="3480179" cy="609600"/>
            </a:xfrm>
            <a:prstGeom prst="rect">
              <a:avLst/>
            </a:prstGeom>
            <a:noFill/>
            <a:ln w="9525">
              <a:noFill/>
              <a:miter lim="800000"/>
              <a:headEnd/>
              <a:tailEnd/>
            </a:ln>
          </p:spPr>
        </p:pic>
        <p:sp>
          <p:nvSpPr>
            <p:cNvPr id="7" name="TextBox 6">
              <a:extLst>
                <a:ext uri="{FF2B5EF4-FFF2-40B4-BE49-F238E27FC236}">
                  <a16:creationId xmlns:a16="http://schemas.microsoft.com/office/drawing/2014/main" id="{DA253243-E6C2-4368-A526-2820408C417F}"/>
                </a:ext>
              </a:extLst>
            </p:cNvPr>
            <p:cNvSpPr txBox="1"/>
            <p:nvPr/>
          </p:nvSpPr>
          <p:spPr>
            <a:xfrm>
              <a:off x="1324754" y="908633"/>
              <a:ext cx="1692322"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أقوى مُختزِل</a:t>
              </a:r>
              <a:endParaRPr lang="LID4096" sz="2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7D1FB14-A0B9-4339-8074-91DC67CCCFA3}"/>
                </a:ext>
              </a:extLst>
            </p:cNvPr>
            <p:cNvSpPr txBox="1"/>
            <p:nvPr/>
          </p:nvSpPr>
          <p:spPr>
            <a:xfrm>
              <a:off x="6259767" y="934650"/>
              <a:ext cx="1692322"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أضعف مُختزِل</a:t>
              </a:r>
              <a:endParaRPr lang="LID4096" sz="2400" b="1"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029B09-9AB1-4700-B2BC-06D7654C07C1}"/>
              </a:ext>
            </a:extLst>
          </p:cNvPr>
          <p:cNvSpPr/>
          <p:nvPr/>
        </p:nvSpPr>
        <p:spPr>
          <a:xfrm>
            <a:off x="1315844" y="772335"/>
            <a:ext cx="10080702" cy="4467057"/>
          </a:xfrm>
          <a:prstGeom prst="rect">
            <a:avLst/>
          </a:prstGeom>
        </p:spPr>
        <p:txBody>
          <a:bodyPr wrap="square">
            <a:spAutoFit/>
          </a:bodyPr>
          <a:lstStyle/>
          <a:p>
            <a:pPr marL="342900" lvl="0" indent="-342900">
              <a:lnSpc>
                <a:spcPct val="150000"/>
              </a:lnSpc>
              <a:buFont typeface="+mj-lt"/>
              <a:buAutoNum type="arabicPeriod"/>
            </a:pPr>
            <a:r>
              <a:rPr lang="ar-SA" sz="2400" dirty="0">
                <a:latin typeface="Arial" panose="020B0604020202020204" pitchFamily="34" charset="0"/>
                <a:ea typeface="Times New Roman" panose="02020603050405020304" pitchFamily="18" charset="0"/>
                <a:cs typeface="Arial" panose="020B0604020202020204" pitchFamily="34" charset="0"/>
              </a:rPr>
              <a:t>تدريج خاطئ للفلزّات بحسب قُدرتِها النسبيّة على الاختزال وتعليل الذي يعتمِد على استنتاج خاطئ من نتائج التجارب:</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فلزّ الفضة هو مُختزِل قوي لأنّ أيونات الفضة تفاعلت بشكل كامل مع النحاس."</a:t>
            </a:r>
          </a:p>
          <a:p>
            <a:pPr marL="342900" marR="358140" lvl="0" indent="-342900">
              <a:lnSpc>
                <a:spcPct val="150000"/>
              </a:lnSpc>
              <a:buFont typeface="David" panose="020E0502060401010101" pitchFamily="34" charset="-79"/>
              <a:buChar char="•"/>
              <a:tabLst>
                <a:tab pos="207010" algn="l"/>
              </a:tabLst>
            </a:pP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"النحاس مُختزِل أفضل من الخارصين، لأنّ أيوناته تتفاعل مع الخارصين."</a:t>
            </a:r>
          </a:p>
          <a:p>
            <a:pPr marL="342900" marR="358140" lvl="0" indent="-342900">
              <a:lnSpc>
                <a:spcPct val="150000"/>
              </a:lnSpc>
              <a:buFont typeface="David" panose="020E0502060401010101" pitchFamily="34" charset="-79"/>
              <a:buChar char="•"/>
              <a:tabLst>
                <a:tab pos="207010" algn="l"/>
              </a:tabLst>
            </a:pP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"تدريج الفلزّات: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Ag</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أيونات النحاس تتفاعل مع الخارصين وأيونات الفضة تتفاعل مع النحاس."</a:t>
            </a:r>
          </a:p>
          <a:p>
            <a:pPr marL="342900" marR="358140" lvl="0" indent="-342900">
              <a:lnSpc>
                <a:spcPct val="150000"/>
              </a:lnSpc>
              <a:buFont typeface="David" panose="020E0502060401010101" pitchFamily="34" charset="-79"/>
              <a:buChar char="•"/>
              <a:tabLst>
                <a:tab pos="207010" algn="l"/>
              </a:tabLst>
            </a:pP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"الخارصين يختزِل النحاس، لهذا فهو أقوى منه كمُختزِل." </a:t>
            </a:r>
            <a:r>
              <a:rPr lang="ar-SA" sz="2400" dirty="0">
                <a:solidFill>
                  <a:srgbClr val="192A72"/>
                </a:solidFill>
                <a:latin typeface="Arial" panose="020B0604020202020204" pitchFamily="34" charset="0"/>
                <a:ea typeface="Times New Roman" panose="02020603050405020304" pitchFamily="18" charset="0"/>
                <a:cs typeface="Arial" panose="020B0604020202020204" pitchFamily="34" charset="0"/>
              </a:rPr>
              <a:t>– يدُلّ على عدم تمييز بين الفلزّ وأيونات الفلزّ. </a:t>
            </a:r>
            <a:r>
              <a:rPr lang="he-IL" sz="2400" dirty="0">
                <a:latin typeface="Arial" panose="020B0604020202020204" pitchFamily="34" charset="0"/>
                <a:ea typeface="Times New Roman" panose="02020603050405020304" pitchFamily="18" charset="0"/>
                <a:cs typeface="Arial" panose="020B0604020202020204" pitchFamily="34" charset="0"/>
              </a:rPr>
              <a:t> </a:t>
            </a:r>
          </a:p>
        </p:txBody>
      </p:sp>
      <p:sp>
        <p:nvSpPr>
          <p:cNvPr id="5" name="Rectangle 4">
            <a:extLst>
              <a:ext uri="{FF2B5EF4-FFF2-40B4-BE49-F238E27FC236}">
                <a16:creationId xmlns:a16="http://schemas.microsoft.com/office/drawing/2014/main" id="{20ADBC3A-2A2B-43D3-9911-9DF46FDE69B5}"/>
              </a:ext>
            </a:extLst>
          </p:cNvPr>
          <p:cNvSpPr/>
          <p:nvPr/>
        </p:nvSpPr>
        <p:spPr>
          <a:xfrm>
            <a:off x="3049363" y="27118"/>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24F17DE-8D32-4CE7-9EDD-935DBE158223}"/>
              </a:ext>
            </a:extLst>
          </p:cNvPr>
          <p:cNvSpPr txBox="1"/>
          <p:nvPr/>
        </p:nvSpPr>
        <p:spPr>
          <a:xfrm>
            <a:off x="89210" y="5887844"/>
            <a:ext cx="2286000" cy="369332"/>
          </a:xfrm>
          <a:prstGeom prst="rect">
            <a:avLst/>
          </a:prstGeom>
          <a:noFill/>
        </p:spPr>
        <p:txBody>
          <a:bodyPr wrap="square" rtlCol="0">
            <a:spAutoFit/>
          </a:bodyPr>
          <a:lstStyle/>
          <a:p>
            <a:r>
              <a:rPr lang="ar-SA" b="1" dirty="0">
                <a:latin typeface="Arial" panose="020B0604020202020204" pitchFamily="34" charset="0"/>
                <a:cs typeface="Arial" panose="020B0604020202020204" pitchFamily="34" charset="0"/>
              </a:rPr>
              <a:t>سؤال 13، بجروت 2019</a:t>
            </a:r>
            <a:endParaRPr lang="LID4096"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55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שקופית זו היא חובה</a:t>
            </a:r>
            <a:endParaRPr lang="en-US" b="1"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A5FCB21-B414-46DA-A2C6-93AECCEC43E6}"/>
              </a:ext>
            </a:extLst>
          </p:cNvPr>
          <p:cNvSpPr/>
          <p:nvPr/>
        </p:nvSpPr>
        <p:spPr>
          <a:xfrm>
            <a:off x="12279398" y="1450917"/>
            <a:ext cx="2277745" cy="363144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יש לכתוב את שם השיעור, המקצוע ושם המורה בשפה </a:t>
            </a:r>
            <a:r>
              <a:rPr lang="he-IL" b="1" u="sng" dirty="0">
                <a:solidFill>
                  <a:srgbClr val="002060"/>
                </a:solidFill>
                <a:latin typeface="Arial" panose="020B0604020202020204" pitchFamily="34" charset="0"/>
                <a:cs typeface="Arial" panose="020B0604020202020204" pitchFamily="34" charset="0"/>
              </a:rPr>
              <a:t>הערבית</a:t>
            </a:r>
            <a:r>
              <a:rPr lang="he-IL" b="1" dirty="0">
                <a:solidFill>
                  <a:srgbClr val="002060"/>
                </a:solidFill>
                <a:latin typeface="Arial" panose="020B0604020202020204" pitchFamily="34" charset="0"/>
                <a:cs typeface="Arial" panose="020B0604020202020204" pitchFamily="34" charset="0"/>
              </a:rPr>
              <a:t> </a:t>
            </a:r>
            <a:r>
              <a:rPr lang="he-IL" dirty="0">
                <a:solidFill>
                  <a:srgbClr val="002060"/>
                </a:solidFill>
                <a:latin typeface="Arial" panose="020B0604020202020204" pitchFamily="34" charset="0"/>
                <a:cs typeface="Arial" panose="020B0604020202020204" pitchFamily="34" charset="0"/>
              </a:rPr>
              <a:t>(ניתן להוסיף את הטקסט גם בשפה העברית אם תעדיפו)</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latin typeface="Arial" panose="020B0604020202020204" pitchFamily="34" charset="0"/>
                <a:cs typeface="Arial" panose="020B0604020202020204" pitchFamily="34" charset="0"/>
              </a:rPr>
              <a:t>(אין צורך להשאיר את הכיתובים "שם השיעור" , "המקצוע", מחקו אותם וכתבו רק את הפרטים עצמם). </a:t>
            </a: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0C5D478-8D7A-4730-9CEF-A42046BD72EF}"/>
              </a:ext>
            </a:extLst>
          </p:cNvPr>
          <p:cNvSpPr txBox="1">
            <a:spLocks/>
          </p:cNvSpPr>
          <p:nvPr/>
        </p:nvSpPr>
        <p:spPr>
          <a:xfrm>
            <a:off x="406892" y="1648480"/>
            <a:ext cx="12190413" cy="1260000"/>
          </a:xfrm>
          <a:prstGeom prst="rect">
            <a:avLst/>
          </a:prstGeom>
        </p:spPr>
        <p:txBody>
          <a:bodyPr vert="horz" lIns="91440" tIns="45720" rIns="91440" bIns="45720" rtlCol="1" anchor="ctr" anchorCtr="0">
            <a:noAutofit/>
          </a:bodyPr>
          <a:lstStyle>
            <a:lvl1pPr algn="ctr" defTabSz="914491" rtl="1" eaLnBrk="1" latinLnBrk="0" hangingPunct="1">
              <a:spcBef>
                <a:spcPct val="0"/>
              </a:spcBef>
              <a:buNone/>
              <a:defRPr sz="6600" b="1" kern="1200">
                <a:solidFill>
                  <a:schemeClr val="tx1"/>
                </a:solidFill>
                <a:latin typeface="Arial" panose="020B0604020202020204" pitchFamily="34" charset="0"/>
                <a:ea typeface="+mj-ea"/>
                <a:cs typeface="Arial" panose="020B0604020202020204" pitchFamily="34" charset="0"/>
              </a:defRPr>
            </a:lvl1pPr>
          </a:lstStyle>
          <a:p>
            <a:r>
              <a:rPr lang="ar-SA" sz="6000" dirty="0"/>
              <a:t>كيمياء - التأكسُد والاختزال</a:t>
            </a:r>
          </a:p>
          <a:p>
            <a:r>
              <a:rPr lang="ar-SA" sz="6000" dirty="0"/>
              <a:t>تمارين تدريبيّة لامتحان البجروت</a:t>
            </a:r>
            <a:endParaRPr lang="LID4096" sz="6000" dirty="0"/>
          </a:p>
        </p:txBody>
      </p:sp>
      <p:sp>
        <p:nvSpPr>
          <p:cNvPr id="10" name="Subtitle 2">
            <a:extLst>
              <a:ext uri="{FF2B5EF4-FFF2-40B4-BE49-F238E27FC236}">
                <a16:creationId xmlns:a16="http://schemas.microsoft.com/office/drawing/2014/main" id="{8E985570-7388-4B18-AF31-9F3152136260}"/>
              </a:ext>
            </a:extLst>
          </p:cNvPr>
          <p:cNvSpPr txBox="1">
            <a:spLocks/>
          </p:cNvSpPr>
          <p:nvPr/>
        </p:nvSpPr>
        <p:spPr>
          <a:xfrm>
            <a:off x="211873" y="3266639"/>
            <a:ext cx="12190413" cy="703645"/>
          </a:xfrm>
          <a:prstGeom prst="rect">
            <a:avLst/>
          </a:prstGeom>
        </p:spPr>
        <p:txBody>
          <a:bodyPr spcFirstLastPara="1" vert="horz" wrap="square" lIns="36000" tIns="36000" rIns="36000" bIns="36000" rtlCol="1" anchor="ctr" anchorCtr="0">
            <a:spAutoFit/>
          </a:bodyPr>
          <a:lstStyle>
            <a:lvl1pPr marL="342934" lvl="0" indent="-342934" algn="ctr" defTabSz="914491" rtl="1" eaLnBrk="1" latinLnBrk="0" hangingPunct="1">
              <a:lnSpc>
                <a:spcPct val="100000"/>
              </a:lnSpc>
              <a:spcBef>
                <a:spcPts val="0"/>
              </a:spcBef>
              <a:spcAft>
                <a:spcPts val="600"/>
              </a:spcAft>
              <a:buSzPts val="2800"/>
              <a:buFont typeface="Arial" pitchFamily="34" charset="0"/>
              <a:buNone/>
              <a:defRPr sz="3600" b="1" kern="1200">
                <a:solidFill>
                  <a:srgbClr val="002060"/>
                </a:solidFill>
                <a:latin typeface="Arial" panose="020B0604020202020204" pitchFamily="34" charset="0"/>
                <a:ea typeface="+mn-ea"/>
                <a:cs typeface="Arial" panose="020B0604020202020204" pitchFamily="34" charset="0"/>
              </a:defRPr>
            </a:lvl1pPr>
            <a:lvl2pPr marL="743024" lvl="1" indent="-285779"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Arial" panose="020B0604020202020204" pitchFamily="34" charset="0"/>
                <a:ea typeface="+mn-ea"/>
                <a:cs typeface="Arial" panose="020B0604020202020204" pitchFamily="34" charset="0"/>
              </a:defRPr>
            </a:lvl2pPr>
            <a:lvl3pPr marL="1143114" lvl="2"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Arial" panose="020B0604020202020204" pitchFamily="34" charset="0"/>
                <a:ea typeface="+mn-ea"/>
                <a:cs typeface="Arial" panose="020B0604020202020204" pitchFamily="34" charset="0"/>
              </a:defRPr>
            </a:lvl3pPr>
            <a:lvl4pPr marL="1600360" lvl="3"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Arial" panose="020B0604020202020204" pitchFamily="34" charset="0"/>
                <a:ea typeface="+mn-ea"/>
                <a:cs typeface="Arial" panose="020B0604020202020204" pitchFamily="34" charset="0"/>
              </a:defRPr>
            </a:lvl4pPr>
            <a:lvl5pPr marL="2057606" lvl="4"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Arial" panose="020B0604020202020204" pitchFamily="34" charset="0"/>
                <a:ea typeface="+mn-ea"/>
                <a:cs typeface="Arial" panose="020B0604020202020204" pitchFamily="34" charset="0"/>
              </a:defRPr>
            </a:lvl5pPr>
            <a:lvl6pPr marL="2514851" lvl="5"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6pPr>
            <a:lvl7pPr marL="2972097" lvl="6"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7pPr>
            <a:lvl8pPr marL="3429343" lvl="7"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8pPr>
            <a:lvl9pPr marL="3886589" lvl="8"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9pPr>
          </a:lstStyle>
          <a:p>
            <a:r>
              <a:rPr lang="ar-SA" dirty="0"/>
              <a:t>الصّفّ الحادي عشر – الثّاني عشر</a:t>
            </a:r>
            <a:endParaRPr lang="LID4096" dirty="0"/>
          </a:p>
        </p:txBody>
      </p:sp>
      <p:sp>
        <p:nvSpPr>
          <p:cNvPr id="12" name="TextBox 11">
            <a:extLst>
              <a:ext uri="{FF2B5EF4-FFF2-40B4-BE49-F238E27FC236}">
                <a16:creationId xmlns:a16="http://schemas.microsoft.com/office/drawing/2014/main" id="{93BE2DB8-A0F7-4BFE-B5DF-EE735A313D96}"/>
              </a:ext>
            </a:extLst>
          </p:cNvPr>
          <p:cNvSpPr txBox="1"/>
          <p:nvPr/>
        </p:nvSpPr>
        <p:spPr>
          <a:xfrm>
            <a:off x="3678886" y="3770620"/>
            <a:ext cx="5440030"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المعلمة – نهال ناصر</a:t>
            </a:r>
            <a:endParaRPr kumimoji="0" lang="LID4096" sz="3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97939E-5EE8-4181-A6DD-1DEF59B2F4FE}"/>
              </a:ext>
            </a:extLst>
          </p:cNvPr>
          <p:cNvSpPr/>
          <p:nvPr/>
        </p:nvSpPr>
        <p:spPr>
          <a:xfrm>
            <a:off x="89210" y="1229365"/>
            <a:ext cx="11675327" cy="2805063"/>
          </a:xfrm>
          <a:prstGeom prst="rect">
            <a:avLst/>
          </a:prstGeom>
        </p:spPr>
        <p:txBody>
          <a:bodyPr wrap="square">
            <a:spAutoFit/>
          </a:bodyPr>
          <a:lstStyle/>
          <a:p>
            <a:pPr lvl="0">
              <a:lnSpc>
                <a:spcPct val="150000"/>
              </a:lnSpc>
            </a:pPr>
            <a:r>
              <a:rPr lang="ar-SA" sz="2400" dirty="0">
                <a:latin typeface="Arial" panose="020B0604020202020204" pitchFamily="34" charset="0"/>
                <a:ea typeface="Times New Roman" panose="02020603050405020304" pitchFamily="18" charset="0"/>
                <a:cs typeface="Arial" panose="020B0604020202020204" pitchFamily="34" charset="0"/>
              </a:rPr>
              <a:t>2. تدريج صحيح للفلزّات بحسب قُدرتِها النسبيّة على الاختزال، لكنّ التعليل خاطئ:</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"تدريج الفلزّات: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Ag</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أيونات الفضة أعطت إلكتروناتها الحُرّة للنحاس، وأيونات النحاس أعطت إلكتروناتها الحُرّة للخارصين.</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"تدريج الفلزّات: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Ag</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في المرحلة الأولى تفاعلت أيونات النحاس مع الفضة، وفي المرحلة الثانية تفاعلت أيونات النحاس مع الخارصين."</a:t>
            </a:r>
            <a:endParaRPr lang="he-IL"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4FE6D5C3-32B5-456B-97CB-09C10ADD170A}"/>
              </a:ext>
            </a:extLst>
          </p:cNvPr>
          <p:cNvSpPr/>
          <p:nvPr/>
        </p:nvSpPr>
        <p:spPr>
          <a:xfrm>
            <a:off x="3216631" y="227840"/>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999CBF2D-A6C9-4225-92F4-77BA4F574285}"/>
              </a:ext>
            </a:extLst>
          </p:cNvPr>
          <p:cNvSpPr txBox="1"/>
          <p:nvPr/>
        </p:nvSpPr>
        <p:spPr>
          <a:xfrm>
            <a:off x="89210" y="5887844"/>
            <a:ext cx="2286000" cy="369332"/>
          </a:xfrm>
          <a:prstGeom prst="rect">
            <a:avLst/>
          </a:prstGeom>
          <a:noFill/>
        </p:spPr>
        <p:txBody>
          <a:bodyPr wrap="square" rtlCol="0">
            <a:spAutoFit/>
          </a:bodyPr>
          <a:lstStyle/>
          <a:p>
            <a:r>
              <a:rPr lang="ar-SA" b="1" dirty="0">
                <a:latin typeface="Arial" panose="020B0604020202020204" pitchFamily="34" charset="0"/>
                <a:cs typeface="Arial" panose="020B0604020202020204" pitchFamily="34" charset="0"/>
              </a:rPr>
              <a:t>سؤال 13، بجروت 2019</a:t>
            </a:r>
            <a:endParaRPr lang="LID4096"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79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206CF9-9254-4178-9D48-8C4468629A14}"/>
              </a:ext>
            </a:extLst>
          </p:cNvPr>
          <p:cNvSpPr/>
          <p:nvPr/>
        </p:nvSpPr>
        <p:spPr>
          <a:xfrm>
            <a:off x="5376091" y="146076"/>
            <a:ext cx="1439818"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بند ب</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descr="A drawing of a cartoon character&#10;&#10;Description automatically generated">
            <a:extLst>
              <a:ext uri="{FF2B5EF4-FFF2-40B4-BE49-F238E27FC236}">
                <a16:creationId xmlns:a16="http://schemas.microsoft.com/office/drawing/2014/main" id="{4977E740-9135-41AD-AF8C-4900165E3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51" y="1069406"/>
            <a:ext cx="3638226" cy="3601844"/>
          </a:xfrm>
          <a:prstGeom prst="rect">
            <a:avLst/>
          </a:prstGeom>
        </p:spPr>
      </p:pic>
      <p:sp>
        <p:nvSpPr>
          <p:cNvPr id="8" name="Rectangle 7">
            <a:extLst>
              <a:ext uri="{FF2B5EF4-FFF2-40B4-BE49-F238E27FC236}">
                <a16:creationId xmlns:a16="http://schemas.microsoft.com/office/drawing/2014/main" id="{92E3C1BE-85CC-4C55-9CCE-7522ECD62AF7}"/>
              </a:ext>
            </a:extLst>
          </p:cNvPr>
          <p:cNvSpPr/>
          <p:nvPr/>
        </p:nvSpPr>
        <p:spPr>
          <a:xfrm>
            <a:off x="5832088" y="2136338"/>
            <a:ext cx="5309160" cy="2585323"/>
          </a:xfrm>
          <a:prstGeom prst="rect">
            <a:avLst/>
          </a:prstGeom>
          <a:noFill/>
        </p:spPr>
        <p:txBody>
          <a:bodyPr wrap="square" lIns="91440" tIns="45720" rIns="91440" bIns="45720">
            <a:spAutoFit/>
          </a:bodyPr>
          <a:lstStyle/>
          <a:p>
            <a:pPr algn="ctr"/>
            <a:r>
              <a:rPr lang="ar-SA"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ما هي عمليّة التآكُل وما هي طُرُق الوقاية من التآكُل؟</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009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5" name="Rectangle 4">
            <a:extLst>
              <a:ext uri="{FF2B5EF4-FFF2-40B4-BE49-F238E27FC236}">
                <a16:creationId xmlns:a16="http://schemas.microsoft.com/office/drawing/2014/main" id="{211B040C-EA25-4CD6-A9C9-B20AEB164434}"/>
              </a:ext>
            </a:extLst>
          </p:cNvPr>
          <p:cNvSpPr/>
          <p:nvPr/>
        </p:nvSpPr>
        <p:spPr>
          <a:xfrm>
            <a:off x="2927925" y="2264808"/>
            <a:ext cx="6715301" cy="1200329"/>
          </a:xfrm>
          <a:prstGeom prst="rect">
            <a:avLst/>
          </a:prstGeom>
          <a:noFill/>
        </p:spPr>
        <p:txBody>
          <a:bodyPr wrap="none" lIns="91440" tIns="45720" rIns="91440" bIns="45720">
            <a:spAutoFit/>
          </a:bodyPr>
          <a:lstStyle/>
          <a:p>
            <a:pPr algn="ct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60000" dist="60007" dir="5400000" sy="-100000" algn="bl" rotWithShape="0"/>
                </a:effectLst>
              </a:rPr>
              <a:t>نلتقي في الجُزء الثّاني</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60000" dist="60007"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30FCF09-C9E6-44F2-ACF5-3D75A3A1B7B3}"/>
              </a:ext>
            </a:extLst>
          </p:cNvPr>
          <p:cNvSpPr/>
          <p:nvPr/>
        </p:nvSpPr>
        <p:spPr>
          <a:xfrm>
            <a:off x="657922" y="535199"/>
            <a:ext cx="9753602" cy="3356688"/>
          </a:xfrm>
          <a:prstGeom prst="rect">
            <a:avLst/>
          </a:prstGeom>
        </p:spPr>
        <p:txBody>
          <a:bodyPr wrap="square">
            <a:spAutoFit/>
          </a:bodyPr>
          <a:lstStyle/>
          <a:p>
            <a:pPr>
              <a:lnSpc>
                <a:spcPct val="150000"/>
              </a:lnSpc>
            </a:pPr>
            <a:r>
              <a:rPr lang="ar-SA" sz="2400" b="1" dirty="0">
                <a:latin typeface="Arial" panose="020B0604020202020204" pitchFamily="34" charset="0"/>
                <a:cs typeface="Arial" panose="020B0604020202020204" pitchFamily="34" charset="0"/>
              </a:rPr>
              <a:t>ب</a:t>
            </a:r>
            <a:r>
              <a:rPr lang="he-IL" sz="2400" b="1"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المعادن المعرّضة للبيئة تمرّ بتآكل أحياناً. لمنع التآكل يتّخذون وسائل حماية مختلفة.</a:t>
            </a:r>
          </a:p>
          <a:p>
            <a:pPr>
              <a:lnSpc>
                <a:spcPct val="150000"/>
              </a:lnSpc>
            </a:pP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من أجل منع التآكل، يَطلون مواسير الحديد،</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 المطمورة في الأرض بخارصين،</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a:t>
            </a:r>
          </a:p>
          <a:p>
            <a:pPr>
              <a:lnSpc>
                <a:spcPct val="150000"/>
              </a:lnSpc>
            </a:pPr>
            <a:r>
              <a:rPr lang="ar-JO" sz="2400" dirty="0">
                <a:latin typeface="Arial" panose="020B0604020202020204" pitchFamily="34" charset="0"/>
                <a:cs typeface="Arial" panose="020B0604020202020204" pitchFamily="34" charset="0"/>
              </a:rPr>
              <a:t>طَلْي مواسير الحديد بالنحاس،</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لا يمنع تآكل الحديد. </a:t>
            </a:r>
            <a:endParaRPr lang="ar-SA" sz="2400" dirty="0">
              <a:latin typeface="Arial" panose="020B0604020202020204" pitchFamily="34" charset="0"/>
              <a:cs typeface="Arial" panose="020B0604020202020204" pitchFamily="34" charset="0"/>
            </a:endParaRPr>
          </a:p>
          <a:p>
            <a:pPr>
              <a:lnSpc>
                <a:spcPct val="150000"/>
              </a:lnSpc>
            </a:pPr>
            <a:r>
              <a:rPr lang="ar-JO" sz="2400" dirty="0">
                <a:latin typeface="Arial" panose="020B0604020202020204" pitchFamily="34" charset="0"/>
                <a:cs typeface="Arial" panose="020B0604020202020204" pitchFamily="34" charset="0"/>
              </a:rPr>
              <a:t>حدّد أيّ معدن،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أم</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 هو مادّة مختزِلة أفضل من </a:t>
            </a:r>
            <a:r>
              <a:rPr lang="ar-SA" sz="24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JO" sz="2400" u="sng" dirty="0">
                <a:latin typeface="Arial" panose="020B0604020202020204" pitchFamily="34" charset="0"/>
                <a:cs typeface="Arial" panose="020B0604020202020204" pitchFamily="34" charset="0"/>
              </a:rPr>
              <a:t> علّل تحديدك</a:t>
            </a:r>
            <a:r>
              <a:rPr lang="ar-JO" sz="2400" dirty="0">
                <a:latin typeface="Arial" panose="020B0604020202020204" pitchFamily="34" charset="0"/>
                <a:cs typeface="Arial" panose="020B0604020202020204" pitchFamily="34" charset="0"/>
              </a:rPr>
              <a:t>.</a:t>
            </a:r>
            <a:endParaRPr lang="he-IL"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ii</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تمثال الحرّيّة في نيويورك مبنيّ من أعمدة حديديّة موصولة بها ألواح نحاسيّة. في نقاط التماسّ بين الأعمدة الحديديّة والألواح النحاسيّة يحدث تآكل. فسّر لماذا يحدث تآكل في نقاط التماسّ هذه.</a:t>
            </a:r>
            <a:endParaRPr lang="he-IL"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5F83F83-DA2D-4153-A7C3-9E7115BC6CA5}"/>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26" name="Rectangle 25">
            <a:extLst>
              <a:ext uri="{FF2B5EF4-FFF2-40B4-BE49-F238E27FC236}">
                <a16:creationId xmlns:a16="http://schemas.microsoft.com/office/drawing/2014/main" id="{645552D2-A5A7-4BAC-8309-274B04EBC108}"/>
              </a:ext>
            </a:extLst>
          </p:cNvPr>
          <p:cNvSpPr/>
          <p:nvPr/>
        </p:nvSpPr>
        <p:spPr>
          <a:xfrm>
            <a:off x="10470995" y="836712"/>
            <a:ext cx="1583561"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ب</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5">
            <a:extLst>
              <a:ext uri="{FF2B5EF4-FFF2-40B4-BE49-F238E27FC236}">
                <a16:creationId xmlns:a16="http://schemas.microsoft.com/office/drawing/2014/main" id="{B34E2A1A-5749-414A-8B79-AFC3351E81F3}"/>
              </a:ext>
            </a:extLst>
          </p:cNvPr>
          <p:cNvSpPr/>
          <p:nvPr/>
        </p:nvSpPr>
        <p:spPr>
          <a:xfrm>
            <a:off x="314711" y="2531568"/>
            <a:ext cx="10657250" cy="31209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تآكُل</a:t>
            </a:r>
            <a:r>
              <a:rPr lang="he-I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الفلزّات</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هو عمليّة أكسدة للفلزّات التي تحدُث في سطح تلامُس الفلزّ أو في داخله. عمليّة التآكُل هي تفاعل للفلزّ مع عوامل بيئيّة مثل الأكسجين، الماء، مُلوّثات الموجودة في الهواء، بيئة حامضيّة، تلامُس مع فلزّات مُختلفة وغيرها. </a:t>
            </a:r>
          </a:p>
          <a:p>
            <a:pPr algn="ctr">
              <a:lnSpc>
                <a:spcPct val="150000"/>
              </a:lnSpc>
            </a:pPr>
            <a:r>
              <a:rPr lang="ar-SA" sz="2400" dirty="0">
                <a:solidFill>
                  <a:schemeClr val="tx1"/>
                </a:solidFill>
                <a:latin typeface="Arial" panose="020B0604020202020204" pitchFamily="34" charset="0"/>
                <a:cs typeface="Arial" panose="020B0604020202020204" pitchFamily="34" charset="0"/>
              </a:rPr>
              <a:t>نتيجة لتفاعل التآكُل يمُرّ الفلزّ بأكسدة وينتُج مُركّب أيوني. </a:t>
            </a:r>
          </a:p>
          <a:p>
            <a:pPr algn="ctr">
              <a:lnSpc>
                <a:spcPct val="150000"/>
              </a:lnSpc>
            </a:pPr>
            <a:r>
              <a:rPr lang="ar-SA" sz="2400" dirty="0">
                <a:solidFill>
                  <a:schemeClr val="tx1"/>
                </a:solidFill>
                <a:latin typeface="Arial" panose="020B0604020202020204" pitchFamily="34" charset="0"/>
                <a:cs typeface="Arial" panose="020B0604020202020204" pitchFamily="34" charset="0"/>
              </a:rPr>
              <a:t>المثال المعروف للتآكُل – الصّدأ الناتِج على سطح الحديد. </a:t>
            </a:r>
            <a:endParaRPr lang="he-IL" sz="2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56B6D3-F996-44F6-A81E-7DE8161E9BD5}"/>
              </a:ext>
            </a:extLst>
          </p:cNvPr>
          <p:cNvSpPr/>
          <p:nvPr/>
        </p:nvSpPr>
        <p:spPr>
          <a:xfrm>
            <a:off x="157146" y="1092781"/>
            <a:ext cx="10212732" cy="1143070"/>
          </a:xfrm>
          <a:prstGeom prst="rect">
            <a:avLst/>
          </a:prstGeom>
        </p:spPr>
        <p:txBody>
          <a:bodyPr wrap="none">
            <a:spAutoFit/>
          </a:bodyPr>
          <a:lstStyle/>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وصْف تكوين تآكُل الفلزّات وتفسير ماهيّة العمليّة. </a:t>
            </a:r>
          </a:p>
          <a:p>
            <a:pPr marL="342900" marR="455295"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تحديد أي من الفلزّات هو مُختزِل أفضل من الحديد بحسب قُدرة الفلزّ على منع تآكُل الحديد.  </a:t>
            </a:r>
            <a:endParaRPr lang="he-IL"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3837E0B1-6863-472D-9F3B-BFA916287269}"/>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8" name="Rectangle 7">
            <a:extLst>
              <a:ext uri="{FF2B5EF4-FFF2-40B4-BE49-F238E27FC236}">
                <a16:creationId xmlns:a16="http://schemas.microsoft.com/office/drawing/2014/main" id="{145FB272-DC50-4768-BE9F-B9C4FB01B62E}"/>
              </a:ext>
            </a:extLst>
          </p:cNvPr>
          <p:cNvSpPr/>
          <p:nvPr/>
        </p:nvSpPr>
        <p:spPr>
          <a:xfrm>
            <a:off x="1884999" y="-59415"/>
            <a:ext cx="8069838"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ما يتوجّب عليّ معرِفتَهُ لحلّ بند ب: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612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5A9E838B-0639-469C-A37C-C3E1B082C684}"/>
              </a:ext>
            </a:extLst>
          </p:cNvPr>
          <p:cNvSpPr/>
          <p:nvPr/>
        </p:nvSpPr>
        <p:spPr>
          <a:xfrm>
            <a:off x="3625390" y="446"/>
            <a:ext cx="3926823" cy="73358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3200" b="1" dirty="0"/>
              <a:t>طُرُق الحماية من التآكُل</a:t>
            </a:r>
            <a:endParaRPr lang="LID4096" sz="3200" b="1" dirty="0"/>
          </a:p>
        </p:txBody>
      </p:sp>
      <p:cxnSp>
        <p:nvCxnSpPr>
          <p:cNvPr id="9" name="Straight Arrow Connector 8">
            <a:extLst>
              <a:ext uri="{FF2B5EF4-FFF2-40B4-BE49-F238E27FC236}">
                <a16:creationId xmlns:a16="http://schemas.microsoft.com/office/drawing/2014/main" id="{6AA7DBD3-4DA7-4303-8315-C42D0E34EEC1}"/>
              </a:ext>
            </a:extLst>
          </p:cNvPr>
          <p:cNvCxnSpPr>
            <a:cxnSpLocks/>
            <a:stCxn id="7" idx="2"/>
          </p:cNvCxnSpPr>
          <p:nvPr/>
        </p:nvCxnSpPr>
        <p:spPr>
          <a:xfrm>
            <a:off x="5588802" y="734028"/>
            <a:ext cx="4477009" cy="60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2D9F8B-EAF2-4DF2-BDC9-714461932EC3}"/>
              </a:ext>
            </a:extLst>
          </p:cNvPr>
          <p:cNvCxnSpPr>
            <a:cxnSpLocks/>
            <a:stCxn id="7" idx="2"/>
            <a:endCxn id="16" idx="0"/>
          </p:cNvCxnSpPr>
          <p:nvPr/>
        </p:nvCxnSpPr>
        <p:spPr>
          <a:xfrm>
            <a:off x="5588802" y="734030"/>
            <a:ext cx="1577671" cy="9868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80E9445F-45A4-496A-8360-F905A6D1A767}"/>
              </a:ext>
            </a:extLst>
          </p:cNvPr>
          <p:cNvCxnSpPr>
            <a:cxnSpLocks/>
            <a:stCxn id="7" idx="2"/>
          </p:cNvCxnSpPr>
          <p:nvPr/>
        </p:nvCxnSpPr>
        <p:spPr>
          <a:xfrm flipH="1">
            <a:off x="2426575" y="734029"/>
            <a:ext cx="3162226" cy="5390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Flowchart: Alternate Process 14">
            <a:extLst>
              <a:ext uri="{FF2B5EF4-FFF2-40B4-BE49-F238E27FC236}">
                <a16:creationId xmlns:a16="http://schemas.microsoft.com/office/drawing/2014/main" id="{630E7514-9760-4544-9799-94FE1DBFDA80}"/>
              </a:ext>
            </a:extLst>
          </p:cNvPr>
          <p:cNvSpPr/>
          <p:nvPr/>
        </p:nvSpPr>
        <p:spPr>
          <a:xfrm>
            <a:off x="399949" y="1325571"/>
            <a:ext cx="2959503" cy="73358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حماية كاثودية التي تعتمد على الترتيب الإلكترو كيميائي</a:t>
            </a:r>
            <a:endParaRPr lang="LID4096" sz="2000" b="1" dirty="0"/>
          </a:p>
        </p:txBody>
      </p:sp>
      <p:sp>
        <p:nvSpPr>
          <p:cNvPr id="16" name="Flowchart: Alternate Process 15">
            <a:extLst>
              <a:ext uri="{FF2B5EF4-FFF2-40B4-BE49-F238E27FC236}">
                <a16:creationId xmlns:a16="http://schemas.microsoft.com/office/drawing/2014/main" id="{7AF6282F-3ED1-45F4-B348-E8AF8C036DBC}"/>
              </a:ext>
            </a:extLst>
          </p:cNvPr>
          <p:cNvSpPr/>
          <p:nvPr/>
        </p:nvSpPr>
        <p:spPr>
          <a:xfrm>
            <a:off x="6055309" y="1720893"/>
            <a:ext cx="2222324" cy="733582"/>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SA" sz="2000" b="1" dirty="0"/>
              <a:t>مُعالجة البيئة</a:t>
            </a:r>
            <a:endParaRPr lang="LID4096" sz="2000" b="1" dirty="0"/>
          </a:p>
        </p:txBody>
      </p:sp>
      <p:sp>
        <p:nvSpPr>
          <p:cNvPr id="17" name="Flowchart: Alternate Process 16">
            <a:extLst>
              <a:ext uri="{FF2B5EF4-FFF2-40B4-BE49-F238E27FC236}">
                <a16:creationId xmlns:a16="http://schemas.microsoft.com/office/drawing/2014/main" id="{2B7BA8C5-1C07-42A2-B7C4-7DF4C7F9B336}"/>
              </a:ext>
            </a:extLst>
          </p:cNvPr>
          <p:cNvSpPr/>
          <p:nvPr/>
        </p:nvSpPr>
        <p:spPr>
          <a:xfrm>
            <a:off x="9075769" y="1420315"/>
            <a:ext cx="2222324" cy="73358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2000" b="1" dirty="0"/>
              <a:t>عَزل الفلزّ عن البيئة</a:t>
            </a:r>
            <a:endParaRPr lang="LID4096" sz="2000" b="1" dirty="0"/>
          </a:p>
        </p:txBody>
      </p:sp>
      <p:cxnSp>
        <p:nvCxnSpPr>
          <p:cNvPr id="21" name="Straight Arrow Connector 20">
            <a:extLst>
              <a:ext uri="{FF2B5EF4-FFF2-40B4-BE49-F238E27FC236}">
                <a16:creationId xmlns:a16="http://schemas.microsoft.com/office/drawing/2014/main" id="{2CB1E060-C5C9-4F9C-9514-FC9920EA3CDB}"/>
              </a:ext>
            </a:extLst>
          </p:cNvPr>
          <p:cNvCxnSpPr>
            <a:cxnSpLocks/>
            <a:stCxn id="15" idx="2"/>
          </p:cNvCxnSpPr>
          <p:nvPr/>
        </p:nvCxnSpPr>
        <p:spPr>
          <a:xfrm flipH="1">
            <a:off x="1581232" y="2059155"/>
            <a:ext cx="298468" cy="350945"/>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23" name="Straight Arrow Connector 22">
            <a:extLst>
              <a:ext uri="{FF2B5EF4-FFF2-40B4-BE49-F238E27FC236}">
                <a16:creationId xmlns:a16="http://schemas.microsoft.com/office/drawing/2014/main" id="{F13713B6-8FB9-4076-B198-1258B7E21D2F}"/>
              </a:ext>
            </a:extLst>
          </p:cNvPr>
          <p:cNvCxnSpPr>
            <a:cxnSpLocks/>
            <a:stCxn id="15" idx="2"/>
          </p:cNvCxnSpPr>
          <p:nvPr/>
        </p:nvCxnSpPr>
        <p:spPr>
          <a:xfrm>
            <a:off x="1879700" y="2059155"/>
            <a:ext cx="1892156" cy="350945"/>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24" name="Flowchart: Alternate Process 23">
            <a:extLst>
              <a:ext uri="{FF2B5EF4-FFF2-40B4-BE49-F238E27FC236}">
                <a16:creationId xmlns:a16="http://schemas.microsoft.com/office/drawing/2014/main" id="{56DF3A5D-4E65-4F01-A2ED-FE24DD08C37B}"/>
              </a:ext>
            </a:extLst>
          </p:cNvPr>
          <p:cNvSpPr/>
          <p:nvPr/>
        </p:nvSpPr>
        <p:spPr>
          <a:xfrm>
            <a:off x="141037" y="2428080"/>
            <a:ext cx="2475226" cy="131579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تغطية  الفلزّ بواسطة فلزّ مُختزل أفضل الذي يُنتِج طبقة حماية في عملية تآكله</a:t>
            </a:r>
            <a:endParaRPr lang="LID4096" sz="2000" b="1" dirty="0"/>
          </a:p>
        </p:txBody>
      </p:sp>
      <p:sp>
        <p:nvSpPr>
          <p:cNvPr id="25" name="Flowchart: Alternate Process 24">
            <a:extLst>
              <a:ext uri="{FF2B5EF4-FFF2-40B4-BE49-F238E27FC236}">
                <a16:creationId xmlns:a16="http://schemas.microsoft.com/office/drawing/2014/main" id="{27FCE021-9E4A-40A5-8EC9-84EB926DA1E1}"/>
              </a:ext>
            </a:extLst>
          </p:cNvPr>
          <p:cNvSpPr/>
          <p:nvPr/>
        </p:nvSpPr>
        <p:spPr>
          <a:xfrm>
            <a:off x="2815217" y="2475658"/>
            <a:ext cx="2842166" cy="143660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وصل الفلزّ بفلزّ مُختزل أفضل منه بحسب الترتيب </a:t>
            </a:r>
            <a:r>
              <a:rPr lang="ar-SA" sz="2000" b="1" dirty="0" err="1"/>
              <a:t>الالكتروكيميائي</a:t>
            </a:r>
            <a:r>
              <a:rPr lang="ar-SA" sz="2000" b="1" dirty="0"/>
              <a:t> (خارصين، مغنيزيوم، ألمنيوم)</a:t>
            </a:r>
            <a:endParaRPr lang="LID4096" sz="2000" b="1" dirty="0"/>
          </a:p>
        </p:txBody>
      </p:sp>
      <p:cxnSp>
        <p:nvCxnSpPr>
          <p:cNvPr id="33" name="Straight Arrow Connector 32">
            <a:extLst>
              <a:ext uri="{FF2B5EF4-FFF2-40B4-BE49-F238E27FC236}">
                <a16:creationId xmlns:a16="http://schemas.microsoft.com/office/drawing/2014/main" id="{CC8B1120-7717-429E-9BD9-48AD1ADBE977}"/>
              </a:ext>
            </a:extLst>
          </p:cNvPr>
          <p:cNvCxnSpPr>
            <a:cxnSpLocks/>
          </p:cNvCxnSpPr>
          <p:nvPr/>
        </p:nvCxnSpPr>
        <p:spPr>
          <a:xfrm>
            <a:off x="7155683" y="2454476"/>
            <a:ext cx="10788" cy="372421"/>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
        <p:nvSpPr>
          <p:cNvPr id="34" name="Flowchart: Alternate Process 33">
            <a:extLst>
              <a:ext uri="{FF2B5EF4-FFF2-40B4-BE49-F238E27FC236}">
                <a16:creationId xmlns:a16="http://schemas.microsoft.com/office/drawing/2014/main" id="{BB76CB31-28C9-4D4F-AD63-30D71D78AEE2}"/>
              </a:ext>
            </a:extLst>
          </p:cNvPr>
          <p:cNvSpPr/>
          <p:nvPr/>
        </p:nvSpPr>
        <p:spPr>
          <a:xfrm>
            <a:off x="6078923" y="4880760"/>
            <a:ext cx="2532457" cy="733582"/>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SA" sz="2000" b="1" dirty="0"/>
              <a:t>تقليل وتيرة التآكُل</a:t>
            </a:r>
            <a:endParaRPr lang="LID4096" sz="2000" b="1" dirty="0"/>
          </a:p>
        </p:txBody>
      </p:sp>
      <p:sp>
        <p:nvSpPr>
          <p:cNvPr id="35" name="Flowchart: Alternate Process 34">
            <a:extLst>
              <a:ext uri="{FF2B5EF4-FFF2-40B4-BE49-F238E27FC236}">
                <a16:creationId xmlns:a16="http://schemas.microsoft.com/office/drawing/2014/main" id="{F1D90C5A-C270-48AE-8BF4-DE33DB0FCB43}"/>
              </a:ext>
            </a:extLst>
          </p:cNvPr>
          <p:cNvSpPr/>
          <p:nvPr/>
        </p:nvSpPr>
        <p:spPr>
          <a:xfrm>
            <a:off x="5976210" y="2853635"/>
            <a:ext cx="2959864" cy="1436602"/>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SA" sz="2000" b="1" dirty="0"/>
              <a:t>إبعاد الأكسجين، تجفيف الهواء، استعمال مُعيقات الأكسدة، تقليل تركيز الاكسجين في الماء (البحر الميت)</a:t>
            </a:r>
            <a:endParaRPr lang="LID4096" sz="2000" b="1" dirty="0"/>
          </a:p>
        </p:txBody>
      </p:sp>
      <p:sp>
        <p:nvSpPr>
          <p:cNvPr id="56" name="Flowchart: Alternate Process 55">
            <a:extLst>
              <a:ext uri="{FF2B5EF4-FFF2-40B4-BE49-F238E27FC236}">
                <a16:creationId xmlns:a16="http://schemas.microsoft.com/office/drawing/2014/main" id="{3FDB6371-590B-4194-A22A-9A5CBA21A906}"/>
              </a:ext>
            </a:extLst>
          </p:cNvPr>
          <p:cNvSpPr/>
          <p:nvPr/>
        </p:nvSpPr>
        <p:spPr>
          <a:xfrm>
            <a:off x="9253434" y="2653991"/>
            <a:ext cx="2561022" cy="1240917"/>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2000" b="1" dirty="0"/>
              <a:t>تغطية الفلزّ بطبقة دقيقة من مادة عازلة (زفت، دهان، </a:t>
            </a:r>
            <a:r>
              <a:rPr lang="ar-SA" sz="2000" b="1" dirty="0" err="1"/>
              <a:t>كراميكا</a:t>
            </a:r>
            <a:r>
              <a:rPr lang="ar-SA" sz="2000" b="1" dirty="0"/>
              <a:t>، مواد بلاستيكية بالذهب</a:t>
            </a:r>
            <a:endParaRPr lang="LID4096" sz="2000" b="1" dirty="0"/>
          </a:p>
        </p:txBody>
      </p:sp>
      <p:sp>
        <p:nvSpPr>
          <p:cNvPr id="57" name="Flowchart: Alternate Process 56">
            <a:extLst>
              <a:ext uri="{FF2B5EF4-FFF2-40B4-BE49-F238E27FC236}">
                <a16:creationId xmlns:a16="http://schemas.microsoft.com/office/drawing/2014/main" id="{93FE5C3C-2990-44D2-97C8-51D93C192D7C}"/>
              </a:ext>
            </a:extLst>
          </p:cNvPr>
          <p:cNvSpPr/>
          <p:nvPr/>
        </p:nvSpPr>
        <p:spPr>
          <a:xfrm>
            <a:off x="9905699" y="5614343"/>
            <a:ext cx="1524279" cy="54119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2000" b="1" dirty="0"/>
              <a:t>منع التآكُل</a:t>
            </a:r>
            <a:endParaRPr lang="LID4096" sz="2000" b="1" dirty="0"/>
          </a:p>
        </p:txBody>
      </p:sp>
      <p:sp>
        <p:nvSpPr>
          <p:cNvPr id="58" name="Flowchart: Alternate Process 57">
            <a:extLst>
              <a:ext uri="{FF2B5EF4-FFF2-40B4-BE49-F238E27FC236}">
                <a16:creationId xmlns:a16="http://schemas.microsoft.com/office/drawing/2014/main" id="{0379CD11-FBF7-46DE-8599-60328BAA8C0A}"/>
              </a:ext>
            </a:extLst>
          </p:cNvPr>
          <p:cNvSpPr/>
          <p:nvPr/>
        </p:nvSpPr>
        <p:spPr>
          <a:xfrm>
            <a:off x="9521224" y="4398346"/>
            <a:ext cx="2293233" cy="799561"/>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2000" b="1" dirty="0"/>
              <a:t>لا يوجد تلامُس بين الفلزّ والماء و/ أو الهواء</a:t>
            </a:r>
            <a:endParaRPr lang="LID4096" sz="2000" b="1" dirty="0"/>
          </a:p>
        </p:txBody>
      </p:sp>
      <p:cxnSp>
        <p:nvCxnSpPr>
          <p:cNvPr id="67" name="Straight Arrow Connector 66">
            <a:extLst>
              <a:ext uri="{FF2B5EF4-FFF2-40B4-BE49-F238E27FC236}">
                <a16:creationId xmlns:a16="http://schemas.microsoft.com/office/drawing/2014/main" id="{6A34C201-A858-4A16-AB34-649295B3DBB6}"/>
              </a:ext>
            </a:extLst>
          </p:cNvPr>
          <p:cNvCxnSpPr>
            <a:cxnSpLocks/>
          </p:cNvCxnSpPr>
          <p:nvPr/>
        </p:nvCxnSpPr>
        <p:spPr>
          <a:xfrm flipH="1">
            <a:off x="10076597" y="2138850"/>
            <a:ext cx="14282" cy="45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78EAE36-E0D4-4E72-BD14-08CD55F9B42E}"/>
              </a:ext>
            </a:extLst>
          </p:cNvPr>
          <p:cNvCxnSpPr/>
          <p:nvPr/>
        </p:nvCxnSpPr>
        <p:spPr>
          <a:xfrm>
            <a:off x="10623845" y="3873333"/>
            <a:ext cx="28564" cy="47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36A8FAB-DE1B-4DD6-A290-7C82CCA32A1C}"/>
              </a:ext>
            </a:extLst>
          </p:cNvPr>
          <p:cNvCxnSpPr/>
          <p:nvPr/>
        </p:nvCxnSpPr>
        <p:spPr>
          <a:xfrm>
            <a:off x="10622149" y="5161244"/>
            <a:ext cx="28564" cy="47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1310FDF-13D3-4F20-8F3F-BDDBFCCE4654}"/>
              </a:ext>
            </a:extLst>
          </p:cNvPr>
          <p:cNvCxnSpPr>
            <a:cxnSpLocks/>
          </p:cNvCxnSpPr>
          <p:nvPr/>
        </p:nvCxnSpPr>
        <p:spPr>
          <a:xfrm>
            <a:off x="7345151" y="4262923"/>
            <a:ext cx="0" cy="617838"/>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77" name="Straight Arrow Connector 76">
            <a:extLst>
              <a:ext uri="{FF2B5EF4-FFF2-40B4-BE49-F238E27FC236}">
                <a16:creationId xmlns:a16="http://schemas.microsoft.com/office/drawing/2014/main" id="{C8D9D680-6D23-458D-9AD5-C8401313EB65}"/>
              </a:ext>
            </a:extLst>
          </p:cNvPr>
          <p:cNvCxnSpPr>
            <a:cxnSpLocks/>
          </p:cNvCxnSpPr>
          <p:nvPr/>
        </p:nvCxnSpPr>
        <p:spPr>
          <a:xfrm>
            <a:off x="4388581" y="3924899"/>
            <a:ext cx="0" cy="338024"/>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78" name="Straight Arrow Connector 77">
            <a:extLst>
              <a:ext uri="{FF2B5EF4-FFF2-40B4-BE49-F238E27FC236}">
                <a16:creationId xmlns:a16="http://schemas.microsoft.com/office/drawing/2014/main" id="{20DE0957-D125-4600-8691-B4C249727F18}"/>
              </a:ext>
            </a:extLst>
          </p:cNvPr>
          <p:cNvCxnSpPr>
            <a:cxnSpLocks/>
          </p:cNvCxnSpPr>
          <p:nvPr/>
        </p:nvCxnSpPr>
        <p:spPr>
          <a:xfrm>
            <a:off x="1387726" y="3768028"/>
            <a:ext cx="0" cy="31374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87" name="Flowchart: Alternate Process 86">
            <a:extLst>
              <a:ext uri="{FF2B5EF4-FFF2-40B4-BE49-F238E27FC236}">
                <a16:creationId xmlns:a16="http://schemas.microsoft.com/office/drawing/2014/main" id="{014804CB-F2E6-44B4-8FF8-B2D6CF8E0408}"/>
              </a:ext>
            </a:extLst>
          </p:cNvPr>
          <p:cNvSpPr/>
          <p:nvPr/>
        </p:nvSpPr>
        <p:spPr>
          <a:xfrm>
            <a:off x="3255747" y="4326349"/>
            <a:ext cx="2487452" cy="110882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يمُرّ الفلزّ الآخر بعملية تآكُل، بدل الفلزّ الذي نُريد حمايته</a:t>
            </a:r>
            <a:endParaRPr lang="LID4096" sz="2000" b="1" dirty="0"/>
          </a:p>
        </p:txBody>
      </p:sp>
      <p:sp>
        <p:nvSpPr>
          <p:cNvPr id="88" name="Flowchart: Alternate Process 87">
            <a:extLst>
              <a:ext uri="{FF2B5EF4-FFF2-40B4-BE49-F238E27FC236}">
                <a16:creationId xmlns:a16="http://schemas.microsoft.com/office/drawing/2014/main" id="{513183DD-CCC8-4F33-A4F1-666147213DAB}"/>
              </a:ext>
            </a:extLst>
          </p:cNvPr>
          <p:cNvSpPr/>
          <p:nvPr/>
        </p:nvSpPr>
        <p:spPr>
          <a:xfrm>
            <a:off x="54734" y="4121223"/>
            <a:ext cx="2965922" cy="2034319"/>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تغطية الحديد بالخارصين (</a:t>
            </a:r>
            <a:r>
              <a:rPr lang="ar-SA" sz="2000" b="1" dirty="0" err="1"/>
              <a:t>جلفنة</a:t>
            </a:r>
            <a:r>
              <a:rPr lang="ar-SA" sz="2000" b="1" dirty="0"/>
              <a:t>). يمُرّ الخارصين بعملية تآكل. </a:t>
            </a:r>
          </a:p>
          <a:p>
            <a:pPr algn="ctr" rtl="1"/>
            <a:r>
              <a:rPr lang="ar-SA" sz="2000" b="1" dirty="0"/>
              <a:t>تنتُج طبقة حماية. وفي حال إزالة هذه الطبقة يمُرّ الخارصين بأكسدة مرّة أخرى. لا يتعرّض الحديد للتآكُل</a:t>
            </a:r>
            <a:endParaRPr lang="LID4096" sz="2000" b="1" dirty="0"/>
          </a:p>
        </p:txBody>
      </p:sp>
      <p:sp>
        <p:nvSpPr>
          <p:cNvPr id="109" name="TextBox 108">
            <a:extLst>
              <a:ext uri="{FF2B5EF4-FFF2-40B4-BE49-F238E27FC236}">
                <a16:creationId xmlns:a16="http://schemas.microsoft.com/office/drawing/2014/main" id="{02897503-FC81-42F9-A78C-4E734DBF4E47}"/>
              </a:ext>
            </a:extLst>
          </p:cNvPr>
          <p:cNvSpPr txBox="1"/>
          <p:nvPr/>
        </p:nvSpPr>
        <p:spPr>
          <a:xfrm>
            <a:off x="3020656" y="6428532"/>
            <a:ext cx="6223342" cy="400110"/>
          </a:xfrm>
          <a:prstGeom prst="rect">
            <a:avLst/>
          </a:prstGeom>
          <a:noFill/>
        </p:spPr>
        <p:txBody>
          <a:bodyPr wrap="square" rtlCol="0">
            <a:spAutoFit/>
          </a:bodyPr>
          <a:lstStyle/>
          <a:p>
            <a:pPr algn="r" rtl="1"/>
            <a:r>
              <a:rPr lang="ar-SA" sz="2000" b="1" dirty="0"/>
              <a:t>تمّت ترجمة هذه الشريحة من عارضات </a:t>
            </a:r>
            <a:r>
              <a:rPr lang="he-IL" sz="2000" b="1" dirty="0"/>
              <a:t>כימיה ברשת</a:t>
            </a:r>
            <a:endParaRPr lang="LID4096" sz="2000" b="1" dirty="0"/>
          </a:p>
        </p:txBody>
      </p:sp>
    </p:spTree>
    <p:extLst>
      <p:ext uri="{BB962C8B-B14F-4D97-AF65-F5344CB8AC3E}">
        <p14:creationId xmlns:p14="http://schemas.microsoft.com/office/powerpoint/2010/main" val="41376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800" decel="100000"/>
                                        <p:tgtEl>
                                          <p:spTgt spid="23"/>
                                        </p:tgtEl>
                                      </p:cBhvr>
                                    </p:animEffect>
                                    <p:anim calcmode="lin" valueType="num">
                                      <p:cBhvr>
                                        <p:cTn id="16" dur="800" decel="100000" fill="hold"/>
                                        <p:tgtEl>
                                          <p:spTgt spid="23"/>
                                        </p:tgtEl>
                                        <p:attrNameLst>
                                          <p:attrName>style.rotation</p:attrName>
                                        </p:attrNameLst>
                                      </p:cBhvr>
                                      <p:tavLst>
                                        <p:tav tm="0">
                                          <p:val>
                                            <p:fltVal val="-90"/>
                                          </p:val>
                                        </p:tav>
                                        <p:tav tm="100000">
                                          <p:val>
                                            <p:fltVal val="0"/>
                                          </p:val>
                                        </p:tav>
                                      </p:tavLst>
                                    </p:anim>
                                    <p:anim calcmode="lin" valueType="num">
                                      <p:cBhvr>
                                        <p:cTn id="17" dur="800" decel="100000" fill="hold"/>
                                        <p:tgtEl>
                                          <p:spTgt spid="23"/>
                                        </p:tgtEl>
                                        <p:attrNameLst>
                                          <p:attrName>ppt_x</p:attrName>
                                        </p:attrNameLst>
                                      </p:cBhvr>
                                      <p:tavLst>
                                        <p:tav tm="0">
                                          <p:val>
                                            <p:strVal val="#ppt_x+0.4"/>
                                          </p:val>
                                        </p:tav>
                                        <p:tav tm="100000">
                                          <p:val>
                                            <p:strVal val="#ppt_x-0.05"/>
                                          </p:val>
                                        </p:tav>
                                      </p:tavLst>
                                    </p:anim>
                                    <p:anim calcmode="lin" valueType="num">
                                      <p:cBhvr>
                                        <p:cTn id="18" dur="800" decel="100000" fill="hold"/>
                                        <p:tgtEl>
                                          <p:spTgt spid="2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anim calcmode="lin" valueType="num">
                                      <p:cBhvr>
                                        <p:cTn id="26" dur="1000" fill="hold"/>
                                        <p:tgtEl>
                                          <p:spTgt spid="77"/>
                                        </p:tgtEl>
                                        <p:attrNameLst>
                                          <p:attrName>ppt_x</p:attrName>
                                        </p:attrNameLst>
                                      </p:cBhvr>
                                      <p:tavLst>
                                        <p:tav tm="0">
                                          <p:val>
                                            <p:strVal val="#ppt_x"/>
                                          </p:val>
                                        </p:tav>
                                        <p:tav tm="100000">
                                          <p:val>
                                            <p:strVal val="#ppt_x"/>
                                          </p:val>
                                        </p:tav>
                                      </p:tavLst>
                                    </p:anim>
                                    <p:anim calcmode="lin" valueType="num">
                                      <p:cBhvr>
                                        <p:cTn id="27" dur="1000" fill="hold"/>
                                        <p:tgtEl>
                                          <p:spTgt spid="7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1000"/>
                                        <p:tgtEl>
                                          <p:spTgt spid="87"/>
                                        </p:tgtEl>
                                      </p:cBhvr>
                                    </p:animEffect>
                                    <p:anim calcmode="lin" valueType="num">
                                      <p:cBhvr>
                                        <p:cTn id="31" dur="1000" fill="hold"/>
                                        <p:tgtEl>
                                          <p:spTgt spid="87"/>
                                        </p:tgtEl>
                                        <p:attrNameLst>
                                          <p:attrName>ppt_x</p:attrName>
                                        </p:attrNameLst>
                                      </p:cBhvr>
                                      <p:tavLst>
                                        <p:tav tm="0">
                                          <p:val>
                                            <p:strVal val="#ppt_x"/>
                                          </p:val>
                                        </p:tav>
                                        <p:tav tm="100000">
                                          <p:val>
                                            <p:strVal val="#ppt_x"/>
                                          </p:val>
                                        </p:tav>
                                      </p:tavLst>
                                    </p:anim>
                                    <p:anim calcmode="lin" valueType="num">
                                      <p:cBhvr>
                                        <p:cTn id="32"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down)">
                                      <p:cBhvr>
                                        <p:cTn id="45" dur="580">
                                          <p:stCondLst>
                                            <p:cond delay="0"/>
                                          </p:stCondLst>
                                        </p:cTn>
                                        <p:tgtEl>
                                          <p:spTgt spid="78"/>
                                        </p:tgtEl>
                                      </p:cBhvr>
                                    </p:animEffect>
                                    <p:anim calcmode="lin" valueType="num">
                                      <p:cBhvr>
                                        <p:cTn id="46"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51" dur="26">
                                          <p:stCondLst>
                                            <p:cond delay="650"/>
                                          </p:stCondLst>
                                        </p:cTn>
                                        <p:tgtEl>
                                          <p:spTgt spid="78"/>
                                        </p:tgtEl>
                                      </p:cBhvr>
                                      <p:to x="100000" y="60000"/>
                                    </p:animScale>
                                    <p:animScale>
                                      <p:cBhvr>
                                        <p:cTn id="52" dur="166" decel="50000">
                                          <p:stCondLst>
                                            <p:cond delay="676"/>
                                          </p:stCondLst>
                                        </p:cTn>
                                        <p:tgtEl>
                                          <p:spTgt spid="78"/>
                                        </p:tgtEl>
                                      </p:cBhvr>
                                      <p:to x="100000" y="100000"/>
                                    </p:animScale>
                                    <p:animScale>
                                      <p:cBhvr>
                                        <p:cTn id="53" dur="26">
                                          <p:stCondLst>
                                            <p:cond delay="1312"/>
                                          </p:stCondLst>
                                        </p:cTn>
                                        <p:tgtEl>
                                          <p:spTgt spid="78"/>
                                        </p:tgtEl>
                                      </p:cBhvr>
                                      <p:to x="100000" y="80000"/>
                                    </p:animScale>
                                    <p:animScale>
                                      <p:cBhvr>
                                        <p:cTn id="54" dur="166" decel="50000">
                                          <p:stCondLst>
                                            <p:cond delay="1338"/>
                                          </p:stCondLst>
                                        </p:cTn>
                                        <p:tgtEl>
                                          <p:spTgt spid="78"/>
                                        </p:tgtEl>
                                      </p:cBhvr>
                                      <p:to x="100000" y="100000"/>
                                    </p:animScale>
                                    <p:animScale>
                                      <p:cBhvr>
                                        <p:cTn id="55" dur="26">
                                          <p:stCondLst>
                                            <p:cond delay="1642"/>
                                          </p:stCondLst>
                                        </p:cTn>
                                        <p:tgtEl>
                                          <p:spTgt spid="78"/>
                                        </p:tgtEl>
                                      </p:cBhvr>
                                      <p:to x="100000" y="90000"/>
                                    </p:animScale>
                                    <p:animScale>
                                      <p:cBhvr>
                                        <p:cTn id="56" dur="166" decel="50000">
                                          <p:stCondLst>
                                            <p:cond delay="1668"/>
                                          </p:stCondLst>
                                        </p:cTn>
                                        <p:tgtEl>
                                          <p:spTgt spid="78"/>
                                        </p:tgtEl>
                                      </p:cBhvr>
                                      <p:to x="100000" y="100000"/>
                                    </p:animScale>
                                    <p:animScale>
                                      <p:cBhvr>
                                        <p:cTn id="57" dur="26">
                                          <p:stCondLst>
                                            <p:cond delay="1808"/>
                                          </p:stCondLst>
                                        </p:cTn>
                                        <p:tgtEl>
                                          <p:spTgt spid="78"/>
                                        </p:tgtEl>
                                      </p:cBhvr>
                                      <p:to x="100000" y="95000"/>
                                    </p:animScale>
                                    <p:animScale>
                                      <p:cBhvr>
                                        <p:cTn id="58" dur="166" decel="50000">
                                          <p:stCondLst>
                                            <p:cond delay="1834"/>
                                          </p:stCondLst>
                                        </p:cTn>
                                        <p:tgtEl>
                                          <p:spTgt spid="78"/>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down)">
                                      <p:cBhvr>
                                        <p:cTn id="61" dur="580">
                                          <p:stCondLst>
                                            <p:cond delay="0"/>
                                          </p:stCondLst>
                                        </p:cTn>
                                        <p:tgtEl>
                                          <p:spTgt spid="88"/>
                                        </p:tgtEl>
                                      </p:cBhvr>
                                    </p:animEffect>
                                    <p:anim calcmode="lin" valueType="num">
                                      <p:cBhvr>
                                        <p:cTn id="6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7" dur="26">
                                          <p:stCondLst>
                                            <p:cond delay="650"/>
                                          </p:stCondLst>
                                        </p:cTn>
                                        <p:tgtEl>
                                          <p:spTgt spid="88"/>
                                        </p:tgtEl>
                                      </p:cBhvr>
                                      <p:to x="100000" y="60000"/>
                                    </p:animScale>
                                    <p:animScale>
                                      <p:cBhvr>
                                        <p:cTn id="68" dur="166" decel="50000">
                                          <p:stCondLst>
                                            <p:cond delay="676"/>
                                          </p:stCondLst>
                                        </p:cTn>
                                        <p:tgtEl>
                                          <p:spTgt spid="88"/>
                                        </p:tgtEl>
                                      </p:cBhvr>
                                      <p:to x="100000" y="100000"/>
                                    </p:animScale>
                                    <p:animScale>
                                      <p:cBhvr>
                                        <p:cTn id="69" dur="26">
                                          <p:stCondLst>
                                            <p:cond delay="1312"/>
                                          </p:stCondLst>
                                        </p:cTn>
                                        <p:tgtEl>
                                          <p:spTgt spid="88"/>
                                        </p:tgtEl>
                                      </p:cBhvr>
                                      <p:to x="100000" y="80000"/>
                                    </p:animScale>
                                    <p:animScale>
                                      <p:cBhvr>
                                        <p:cTn id="70" dur="166" decel="50000">
                                          <p:stCondLst>
                                            <p:cond delay="1338"/>
                                          </p:stCondLst>
                                        </p:cTn>
                                        <p:tgtEl>
                                          <p:spTgt spid="88"/>
                                        </p:tgtEl>
                                      </p:cBhvr>
                                      <p:to x="100000" y="100000"/>
                                    </p:animScale>
                                    <p:animScale>
                                      <p:cBhvr>
                                        <p:cTn id="71" dur="26">
                                          <p:stCondLst>
                                            <p:cond delay="1642"/>
                                          </p:stCondLst>
                                        </p:cTn>
                                        <p:tgtEl>
                                          <p:spTgt spid="88"/>
                                        </p:tgtEl>
                                      </p:cBhvr>
                                      <p:to x="100000" y="90000"/>
                                    </p:animScale>
                                    <p:animScale>
                                      <p:cBhvr>
                                        <p:cTn id="72" dur="166" decel="50000">
                                          <p:stCondLst>
                                            <p:cond delay="1668"/>
                                          </p:stCondLst>
                                        </p:cTn>
                                        <p:tgtEl>
                                          <p:spTgt spid="88"/>
                                        </p:tgtEl>
                                      </p:cBhvr>
                                      <p:to x="100000" y="100000"/>
                                    </p:animScale>
                                    <p:animScale>
                                      <p:cBhvr>
                                        <p:cTn id="73" dur="26">
                                          <p:stCondLst>
                                            <p:cond delay="1808"/>
                                          </p:stCondLst>
                                        </p:cTn>
                                        <p:tgtEl>
                                          <p:spTgt spid="88"/>
                                        </p:tgtEl>
                                      </p:cBhvr>
                                      <p:to x="100000" y="95000"/>
                                    </p:animScale>
                                    <p:animScale>
                                      <p:cBhvr>
                                        <p:cTn id="74" dur="166" decel="50000">
                                          <p:stCondLst>
                                            <p:cond delay="1834"/>
                                          </p:stCondLst>
                                        </p:cTn>
                                        <p:tgtEl>
                                          <p:spTgt spid="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7" grpId="0" animBg="1"/>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39" y="173671"/>
            <a:ext cx="10298655" cy="2251065"/>
          </a:xfrm>
          <a:prstGeom prst="rect">
            <a:avLst/>
          </a:prstGeom>
          <a:noFill/>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ب</a:t>
            </a:r>
            <a:r>
              <a:rPr lang="he-IL" sz="2400" b="1"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المعادن المعرّضة للبيئة تمرّ بتآكل أحياناً. لمنع التآكل يتّخذون وسائل حماية مختلفة.</a:t>
            </a:r>
          </a:p>
          <a:p>
            <a:pPr>
              <a:lnSpc>
                <a:spcPct val="150000"/>
              </a:lnSpc>
            </a:pP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من أجل منع التآكل، يَطلون مواسير الحديد،</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 المطمورة في الأرض بخارصين،</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a:t>
            </a:r>
          </a:p>
          <a:p>
            <a:pPr>
              <a:lnSpc>
                <a:spcPct val="150000"/>
              </a:lnSpc>
            </a:pPr>
            <a:r>
              <a:rPr lang="ar-JO" sz="2400" dirty="0">
                <a:latin typeface="Arial" panose="020B0604020202020204" pitchFamily="34" charset="0"/>
                <a:cs typeface="Arial" panose="020B0604020202020204" pitchFamily="34" charset="0"/>
              </a:rPr>
              <a:t>طَلْي مواسير الحديد بالنحاس،</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لا يمنع تآكل الحديد. </a:t>
            </a:r>
            <a:endParaRPr lang="ar-SA" sz="2400" dirty="0">
              <a:latin typeface="Arial" panose="020B0604020202020204" pitchFamily="34" charset="0"/>
              <a:cs typeface="Arial" panose="020B0604020202020204" pitchFamily="34" charset="0"/>
            </a:endParaRPr>
          </a:p>
          <a:p>
            <a:pPr>
              <a:lnSpc>
                <a:spcPct val="150000"/>
              </a:lnSpc>
            </a:pPr>
            <a:r>
              <a:rPr lang="ar-JO" sz="2400" dirty="0">
                <a:latin typeface="Arial" panose="020B0604020202020204" pitchFamily="34" charset="0"/>
                <a:cs typeface="Arial" panose="020B0604020202020204" pitchFamily="34" charset="0"/>
              </a:rPr>
              <a:t>حدّد أيّ معدن،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أم</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a:t>
            </a:r>
            <a:r>
              <a:rPr lang="ar-JO" sz="2400" dirty="0">
                <a:latin typeface="Arial" panose="020B0604020202020204" pitchFamily="34" charset="0"/>
                <a:cs typeface="Arial" panose="020B0604020202020204" pitchFamily="34" charset="0"/>
              </a:rPr>
              <a:t> ، هو مادّة مختزِلة أفضل من </a:t>
            </a:r>
            <a:r>
              <a:rPr lang="ar-SA" sz="24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JO" sz="2400" u="sng" dirty="0">
                <a:latin typeface="Arial" panose="020B0604020202020204" pitchFamily="34" charset="0"/>
                <a:cs typeface="Arial" panose="020B0604020202020204" pitchFamily="34" charset="0"/>
              </a:rPr>
              <a:t> علّل تحديدك</a:t>
            </a:r>
            <a:r>
              <a:rPr lang="ar-JO" sz="2400" dirty="0">
                <a:latin typeface="Arial" panose="020B0604020202020204" pitchFamily="34" charset="0"/>
                <a:cs typeface="Arial" panose="020B0604020202020204" pitchFamily="34" charset="0"/>
              </a:rPr>
              <a:t>.</a:t>
            </a:r>
            <a:endParaRPr lang="he-IL" sz="2400" dirty="0">
              <a:latin typeface="Arial" panose="020B0604020202020204" pitchFamily="34" charset="0"/>
              <a:cs typeface="Arial" panose="020B0604020202020204" pitchFamily="34" charset="0"/>
            </a:endParaRPr>
          </a:p>
        </p:txBody>
      </p:sp>
      <p:sp>
        <p:nvSpPr>
          <p:cNvPr id="9" name="TextBox 8"/>
          <p:cNvSpPr txBox="1"/>
          <p:nvPr/>
        </p:nvSpPr>
        <p:spPr>
          <a:xfrm>
            <a:off x="89210" y="2729242"/>
            <a:ext cx="8496944" cy="1143070"/>
          </a:xfrm>
          <a:prstGeom prst="rect">
            <a:avLst/>
          </a:prstGeom>
          <a:noFill/>
        </p:spPr>
        <p:txBody>
          <a:bodyPr wrap="square" rtlCol="1">
            <a:spAutoFit/>
          </a:bodyPr>
          <a:lstStyle/>
          <a:p>
            <a:pPr>
              <a:lnSpc>
                <a:spcPct val="150000"/>
              </a:lnSpc>
            </a:pPr>
            <a:r>
              <a:rPr lang="ar-SA" sz="2400" dirty="0">
                <a:effectLst>
                  <a:glow rad="228600">
                    <a:schemeClr val="accent1">
                      <a:satMod val="175000"/>
                      <a:alpha val="40000"/>
                    </a:schemeClr>
                  </a:glow>
                </a:effectLst>
                <a:latin typeface="Arial" panose="020B0604020202020204" pitchFamily="34" charset="0"/>
                <a:cs typeface="Arial" panose="020B0604020202020204" pitchFamily="34" charset="0"/>
              </a:rPr>
              <a:t>الإجابة</a:t>
            </a:r>
            <a:r>
              <a:rPr lang="he-IL" sz="2400" dirty="0">
                <a:effectLst>
                  <a:glow rad="228600">
                    <a:schemeClr val="accent1">
                      <a:satMod val="175000"/>
                      <a:alpha val="40000"/>
                    </a:schemeClr>
                  </a:glow>
                </a:effectLst>
                <a:latin typeface="Arial" panose="020B0604020202020204" pitchFamily="34" charset="0"/>
                <a:cs typeface="Arial" panose="020B0604020202020204" pitchFamily="34" charset="0"/>
              </a:rPr>
              <a:t>:</a:t>
            </a:r>
          </a:p>
          <a:p>
            <a:pPr>
              <a:lnSpc>
                <a:spcPct val="150000"/>
              </a:lnSpc>
            </a:pPr>
            <a:r>
              <a:rPr lang="ar-SA" sz="2400" b="1" dirty="0">
                <a:effectLst>
                  <a:glow rad="228600">
                    <a:schemeClr val="accent1">
                      <a:satMod val="175000"/>
                      <a:alpha val="40000"/>
                    </a:schemeClr>
                  </a:glow>
                </a:effectLst>
                <a:latin typeface="Arial" panose="020B0604020202020204" pitchFamily="34" charset="0"/>
                <a:cs typeface="Arial" panose="020B0604020202020204" pitchFamily="34" charset="0"/>
              </a:rPr>
              <a:t>التحديد</a:t>
            </a:r>
            <a:r>
              <a:rPr lang="he-IL" sz="2400" dirty="0">
                <a:latin typeface="Arial" panose="020B0604020202020204" pitchFamily="34" charset="0"/>
                <a:cs typeface="Arial" panose="020B0604020202020204" pitchFamily="34" charset="0"/>
              </a:rPr>
              <a:t> – </a:t>
            </a:r>
            <a:r>
              <a:rPr lang="ar-SA" sz="2400" dirty="0">
                <a:latin typeface="Arial" panose="020B0604020202020204" pitchFamily="34" charset="0"/>
                <a:cs typeface="Arial" panose="020B0604020202020204" pitchFamily="34" charset="0"/>
              </a:rPr>
              <a:t>فلزّ الخارصين،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 </a:t>
            </a:r>
            <a:r>
              <a:rPr lang="ar-SA" sz="2400" dirty="0">
                <a:latin typeface="Arial" panose="020B0604020202020204" pitchFamily="34" charset="0"/>
                <a:cs typeface="Arial" panose="020B0604020202020204" pitchFamily="34" charset="0"/>
              </a:rPr>
              <a:t>، هو مادّة مُختزِلة أفضل من الحديد،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p>
        </p:txBody>
      </p:sp>
      <p:sp>
        <p:nvSpPr>
          <p:cNvPr id="10" name="TextBox 9"/>
          <p:cNvSpPr txBox="1"/>
          <p:nvPr/>
        </p:nvSpPr>
        <p:spPr>
          <a:xfrm>
            <a:off x="0" y="3932997"/>
            <a:ext cx="8568952" cy="1697068"/>
          </a:xfrm>
          <a:prstGeom prst="rect">
            <a:avLst/>
          </a:prstGeom>
          <a:noFill/>
        </p:spPr>
        <p:txBody>
          <a:bodyPr wrap="square" rtlCol="1">
            <a:spAutoFit/>
          </a:bodyPr>
          <a:lstStyle/>
          <a:p>
            <a:pPr>
              <a:lnSpc>
                <a:spcPct val="150000"/>
              </a:lnSpc>
            </a:pPr>
            <a:r>
              <a:rPr lang="ar-SA" sz="2400" b="1" dirty="0">
                <a:effectLst>
                  <a:glow rad="228600">
                    <a:schemeClr val="accent1">
                      <a:satMod val="175000"/>
                      <a:alpha val="40000"/>
                    </a:schemeClr>
                  </a:glow>
                </a:effectLst>
                <a:latin typeface="Arial" panose="020B0604020202020204" pitchFamily="34" charset="0"/>
                <a:cs typeface="Arial" panose="020B0604020202020204" pitchFamily="34" charset="0"/>
              </a:rPr>
              <a:t>التعليل</a:t>
            </a:r>
            <a:r>
              <a:rPr lang="he-IL" sz="2400" dirty="0">
                <a:latin typeface="Arial" panose="020B0604020202020204" pitchFamily="34" charset="0"/>
                <a:cs typeface="Arial" panose="020B0604020202020204" pitchFamily="34" charset="0"/>
              </a:rPr>
              <a:t> – </a:t>
            </a:r>
            <a:r>
              <a:rPr lang="ar-SA" sz="2400" dirty="0">
                <a:latin typeface="Arial" panose="020B0604020202020204" pitchFamily="34" charset="0"/>
                <a:cs typeface="Arial" panose="020B0604020202020204" pitchFamily="34" charset="0"/>
              </a:rPr>
              <a:t>التغطية بواسطة الخارصين،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 </a:t>
            </a:r>
            <a:r>
              <a:rPr lang="ar-SA" sz="2400" dirty="0">
                <a:latin typeface="Arial" panose="020B0604020202020204" pitchFamily="34" charset="0"/>
                <a:cs typeface="Arial" panose="020B0604020202020204" pitchFamily="34" charset="0"/>
              </a:rPr>
              <a:t>، يحمي أنابيب الحديد من التآكُل، بواسطة الحماية الكاثوديّة. </a:t>
            </a:r>
          </a:p>
          <a:p>
            <a:pPr>
              <a:lnSpc>
                <a:spcPct val="150000"/>
              </a:lnSpc>
            </a:pPr>
            <a:r>
              <a:rPr lang="ar-SA" sz="2400" dirty="0">
                <a:latin typeface="Arial" panose="020B0604020202020204" pitchFamily="34" charset="0"/>
                <a:cs typeface="Arial" panose="020B0604020202020204" pitchFamily="34" charset="0"/>
              </a:rPr>
              <a:t>أي أنّ الخارصين يمُرّ بأكسَدَة بدل الحديد لأنّه مُختزِل أفضل منه. </a:t>
            </a:r>
            <a:endParaRPr lang="he-IL"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CB2C2C-81D3-4DF7-B4E5-E496F67AFC05}"/>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806" y="260649"/>
            <a:ext cx="10400371" cy="1697068"/>
          </a:xfrm>
          <a:prstGeom prst="rect">
            <a:avLst/>
          </a:prstGeom>
          <a:noFill/>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ب</a:t>
            </a:r>
            <a:r>
              <a:rPr lang="he-IL" sz="2400" b="1"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المعادن المعرّضة للبيئة تمرّ بتآكل أحياناً. لمنع التآكل يتّخذون وسائل حماية مختلفة.</a:t>
            </a:r>
          </a:p>
          <a:p>
            <a:pPr>
              <a:lnSpc>
                <a:spcPct val="150000"/>
              </a:lnSpc>
            </a:pPr>
            <a:r>
              <a:rPr lang="en-US" sz="2400" b="1" dirty="0">
                <a:latin typeface="Arial" panose="020B0604020202020204" pitchFamily="34" charset="0"/>
                <a:cs typeface="Arial" panose="020B0604020202020204" pitchFamily="34" charset="0"/>
              </a:rPr>
              <a:t>ii</a:t>
            </a:r>
            <a:r>
              <a:rPr lang="ar-SA"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تمثال الحرّيّة في نيويورك مبنيّ من أعمدة حديديّة موصولة بها ألواح نحاسيّة. في نقاط التماسّ بين الأعمدة الحديديّة والألواح النحاسيّة يحدث تآكل. فسّر لماذا يحدث تآكل في نقاط التماسّ هذه.</a:t>
            </a:r>
            <a:endParaRPr lang="he-IL" sz="2400" dirty="0">
              <a:latin typeface="Arial" panose="020B0604020202020204" pitchFamily="34" charset="0"/>
              <a:cs typeface="Arial" panose="020B0604020202020204" pitchFamily="34" charset="0"/>
            </a:endParaRPr>
          </a:p>
        </p:txBody>
      </p:sp>
      <p:sp>
        <p:nvSpPr>
          <p:cNvPr id="5" name="TextBox 4"/>
          <p:cNvSpPr txBox="1"/>
          <p:nvPr/>
        </p:nvSpPr>
        <p:spPr>
          <a:xfrm>
            <a:off x="135674" y="1982389"/>
            <a:ext cx="11920652" cy="2490541"/>
          </a:xfrm>
          <a:prstGeom prst="roundRect">
            <a:avLst/>
          </a:prstGeom>
          <a:noFill/>
          <a:ln w="19050">
            <a:solidFill>
              <a:srgbClr val="C00000"/>
            </a:solidFill>
          </a:ln>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الإجابة لبند </a:t>
            </a:r>
            <a:r>
              <a:rPr lang="en-US" sz="2400" b="1" dirty="0">
                <a:latin typeface="Arial" panose="020B0604020202020204" pitchFamily="34" charset="0"/>
                <a:cs typeface="Arial" panose="020B0604020202020204" pitchFamily="34" charset="0"/>
              </a:rPr>
              <a:t>ii</a:t>
            </a:r>
            <a:r>
              <a:rPr lang="he-IL" sz="2400" b="1" dirty="0">
                <a:latin typeface="Arial" panose="020B0604020202020204" pitchFamily="34" charset="0"/>
                <a:cs typeface="Arial" panose="020B0604020202020204" pitchFamily="34" charset="0"/>
              </a:rPr>
              <a:t>:</a:t>
            </a:r>
          </a:p>
          <a:p>
            <a:pPr>
              <a:lnSpc>
                <a:spcPct val="150000"/>
              </a:lnSpc>
            </a:pPr>
            <a:r>
              <a:rPr lang="ar-SA" sz="2400" dirty="0">
                <a:latin typeface="Arial" panose="020B0604020202020204" pitchFamily="34" charset="0"/>
                <a:cs typeface="Arial" panose="020B0604020202020204" pitchFamily="34" charset="0"/>
              </a:rPr>
              <a:t>بالاعتماد على المعطيات من بند </a:t>
            </a:r>
            <a:r>
              <a:rPr lang="en-US" sz="2400" dirty="0" err="1">
                <a:latin typeface="Arial" panose="020B0604020202020204" pitchFamily="34" charset="0"/>
                <a:cs typeface="Arial" panose="020B0604020202020204" pitchFamily="34" charset="0"/>
              </a:rPr>
              <a:t>i</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تغطية أنابيب الحديد بالنحاس،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لا تمنع تآكُل الحديد. </a:t>
            </a:r>
            <a:endParaRPr lang="he-IL" sz="2400" dirty="0">
              <a:latin typeface="Arial" panose="020B0604020202020204" pitchFamily="34" charset="0"/>
              <a:cs typeface="Arial" panose="020B0604020202020204" pitchFamily="34" charset="0"/>
            </a:endParaRPr>
          </a:p>
          <a:p>
            <a:pPr>
              <a:lnSpc>
                <a:spcPct val="150000"/>
              </a:lnSpc>
            </a:pPr>
            <a:r>
              <a:rPr lang="ar-SA" sz="2400" dirty="0">
                <a:latin typeface="Arial" panose="020B0604020202020204" pitchFamily="34" charset="0"/>
                <a:cs typeface="Arial" panose="020B0604020202020204" pitchFamily="34" charset="0"/>
              </a:rPr>
              <a:t>أي أنّ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هو مُختزِل أضعف من الحديد. بكلمات أخرى ميل الحديد،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SA" sz="2400" dirty="0">
                <a:latin typeface="Arial" panose="020B0604020202020204" pitchFamily="34" charset="0"/>
                <a:cs typeface="Arial" panose="020B0604020202020204" pitchFamily="34" charset="0"/>
              </a:rPr>
              <a:t>، لخسارة الإلكترونات أكبر من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 لهذا في نقاط التماسّ بين الفلزّات فإنّ الحديد يمُرّ باختزال وليس النحاس. </a:t>
            </a:r>
            <a:endParaRPr lang="he-IL"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1352BF-D07F-41B8-81E1-CD9C91A6AA6C}"/>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43E43-B201-4C4E-8FA4-86DDD0AE37AA}"/>
              </a:ext>
            </a:extLst>
          </p:cNvPr>
          <p:cNvSpPr/>
          <p:nvPr/>
        </p:nvSpPr>
        <p:spPr>
          <a:xfrm>
            <a:off x="89210" y="1042347"/>
            <a:ext cx="11797991" cy="4467057"/>
          </a:xfrm>
          <a:prstGeom prst="rect">
            <a:avLst/>
          </a:prstGeom>
        </p:spPr>
        <p:txBody>
          <a:bodyPr wrap="square">
            <a:spAutoFit/>
          </a:bodyPr>
          <a:lstStyle/>
          <a:p>
            <a:pPr marL="342900" lvl="0" indent="-342900">
              <a:lnSpc>
                <a:spcPct val="150000"/>
              </a:lnSpc>
              <a:buFont typeface="+mj-lt"/>
              <a:buAutoNum type="arabicPeriod"/>
            </a:pPr>
            <a:r>
              <a:rPr lang="ar-SA" sz="2400" dirty="0">
                <a:latin typeface="Arial" panose="020B0604020202020204" pitchFamily="34" charset="0"/>
                <a:ea typeface="Times New Roman" panose="02020603050405020304" pitchFamily="18" charset="0"/>
                <a:cs typeface="Arial" panose="020B0604020202020204" pitchFamily="34" charset="0"/>
              </a:rPr>
              <a:t>تحديد خاطئ ومُحاولة تعليله. سبب التعليل الخاطئ عدم فهم ماهيّة الحماية الكاثوديّة:</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هو مُختزِل أفضل من -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لأنّه مُعطى أنّه يتفاعل مع الأكسجين، أي أنّه فعّال أكثر."</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الفلزّ، </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هو مادّة مُختزِلة أفضل من -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النحاس يمُرّ بتآكُل مع الحديد."</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he-IL" sz="2400" dirty="0">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ar-SA" sz="2400" dirty="0">
                <a:latin typeface="Arial" panose="020B0604020202020204" pitchFamily="34" charset="0"/>
                <a:ea typeface="Times New Roman" panose="02020603050405020304" pitchFamily="18" charset="0"/>
                <a:cs typeface="Arial" panose="020B0604020202020204" pitchFamily="34" charset="0"/>
              </a:rPr>
              <a:t>2. تحديد صحيح يُرافقُهُ تعليل خاطئ. سبب التعليل الخاطئ عدم فهم ماهيّة الحماية الكاثوديّة:</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هو مادة مُختزِلة أفضل من -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الخارصين لا يتفاعل مع الاكسجين ولا يتحوّل إلى أيونات."</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هو مادة مُختزِلة أفضل من -</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الخارصين يحمي ليس لأنّه يمُرّ بتآكُل وإنّما لأنّه يبقى على الحديد ويحميه." </a:t>
            </a:r>
            <a:endParaRPr lang="he-IL"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B8C119A-6DB8-415A-AD50-33F3FEA00F1E}"/>
              </a:ext>
            </a:extLst>
          </p:cNvPr>
          <p:cNvSpPr/>
          <p:nvPr/>
        </p:nvSpPr>
        <p:spPr>
          <a:xfrm>
            <a:off x="3216631" y="227840"/>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A9B8F3A-99A6-451D-A1EC-8ED4D20864CC}"/>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5553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4DFDED-D8A0-4D05-9F8A-AD70997220CD}"/>
              </a:ext>
            </a:extLst>
          </p:cNvPr>
          <p:cNvSpPr/>
          <p:nvPr/>
        </p:nvSpPr>
        <p:spPr>
          <a:xfrm>
            <a:off x="542693" y="1150282"/>
            <a:ext cx="11106614" cy="3913059"/>
          </a:xfrm>
          <a:prstGeom prst="rect">
            <a:avLst/>
          </a:prstGeom>
        </p:spPr>
        <p:txBody>
          <a:bodyPr wrap="square">
            <a:spAutoFit/>
          </a:bodyPr>
          <a:lstStyle/>
          <a:p>
            <a:pPr lvl="0">
              <a:lnSpc>
                <a:spcPct val="150000"/>
              </a:lnSpc>
            </a:pPr>
            <a:r>
              <a:rPr lang="ar-SA" sz="2400" dirty="0">
                <a:latin typeface="Arial" panose="020B0604020202020204" pitchFamily="34" charset="0"/>
                <a:ea typeface="Times New Roman" panose="02020603050405020304" pitchFamily="18" charset="0"/>
                <a:cs typeface="Arial" panose="020B0604020202020204" pitchFamily="34" charset="0"/>
              </a:rPr>
              <a:t>3. تحديد صحيح يُرافقُهُ تعليل عامّ أو جُزئيّ: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هو مادة مُختزِلة أفضل من -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الخارصين يمنع تآكُل الحديد.</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هو مادة مُختزِلة أفضل من -</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 الخارصين يحمي الحديد.</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he-IL" sz="2400" dirty="0">
                <a:latin typeface="Arial" panose="020B0604020202020204" pitchFamily="34" charset="0"/>
                <a:ea typeface="Times New Roman" panose="02020603050405020304" pitchFamily="18" charset="0"/>
                <a:cs typeface="Arial" panose="020B0604020202020204" pitchFamily="34" charset="0"/>
              </a:rPr>
              <a:t> </a:t>
            </a:r>
            <a:endParaRPr lang="ar-SA" sz="2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ar-SA" sz="2400" dirty="0">
                <a:latin typeface="Arial" panose="020B0604020202020204" pitchFamily="34" charset="0"/>
                <a:ea typeface="Times New Roman" panose="02020603050405020304" pitchFamily="18" charset="0"/>
                <a:cs typeface="Arial" panose="020B0604020202020204" pitchFamily="34" charset="0"/>
              </a:rPr>
              <a:t>4. تحديد صحيح يُرافقُهُ إعادة مُعطيات السؤال في التعليل: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هو مادة مُختزِلة أفضل من </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لأنّه يتمّ استعمال الخارصين لتغطية الحديد حتّى يتمّ منع تآكُل الحديد، بينما النحاس غير مُلائِم لهذا الهدف.</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he-IL"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F7877D35-654E-4155-8211-5850825F8A00}"/>
              </a:ext>
            </a:extLst>
          </p:cNvPr>
          <p:cNvSpPr/>
          <p:nvPr/>
        </p:nvSpPr>
        <p:spPr>
          <a:xfrm>
            <a:off x="3216631" y="227840"/>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2C0064B-D400-4656-8C57-195E3DB15687}"/>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774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t, Beach, Summer, Holiday, Relax, Board"/>
          <p:cNvPicPr>
            <a:picLocks noChangeAspect="1" noChangeArrowheads="1"/>
          </p:cNvPicPr>
          <p:nvPr/>
        </p:nvPicPr>
        <p:blipFill>
          <a:blip r:embed="rId2" cstate="print"/>
          <a:srcRect/>
          <a:stretch>
            <a:fillRect/>
          </a:stretch>
        </p:blipFill>
        <p:spPr bwMode="auto">
          <a:xfrm>
            <a:off x="2921529" y="3429000"/>
            <a:ext cx="2930058" cy="1944216"/>
          </a:xfrm>
          <a:prstGeom prst="rect">
            <a:avLst/>
          </a:prstGeom>
          <a:ln>
            <a:noFill/>
          </a:ln>
          <a:effectLst>
            <a:softEdge rad="112500"/>
          </a:effectLst>
        </p:spPr>
      </p:pic>
      <p:sp>
        <p:nvSpPr>
          <p:cNvPr id="10" name="TextBox 9"/>
          <p:cNvSpPr txBox="1"/>
          <p:nvPr/>
        </p:nvSpPr>
        <p:spPr>
          <a:xfrm>
            <a:off x="5894495" y="3715526"/>
            <a:ext cx="2586073" cy="707886"/>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4000" b="1" i="1" dirty="0">
                <a:solidFill>
                  <a:srgbClr val="FF0000"/>
                </a:solidFill>
                <a:effectLst>
                  <a:outerShdw blurRad="38100" dist="38100" dir="2700000" algn="tl">
                    <a:srgbClr val="000000">
                      <a:alpha val="43137"/>
                    </a:srgbClr>
                  </a:outerShdw>
                </a:effectLst>
                <a:latin typeface="Guttman Yad" pitchFamily="2" charset="-79"/>
              </a:rPr>
              <a:t>هيّا نبدأ</a:t>
            </a:r>
            <a:r>
              <a:rPr lang="he-IL" sz="4000" b="1" i="1" dirty="0">
                <a:solidFill>
                  <a:srgbClr val="FF0000"/>
                </a:solidFill>
                <a:effectLst>
                  <a:outerShdw blurRad="38100" dist="38100" dir="2700000" algn="tl">
                    <a:srgbClr val="000000">
                      <a:alpha val="43137"/>
                    </a:srgbClr>
                  </a:outerShdw>
                </a:effectLst>
                <a:latin typeface="Guttman Yad" pitchFamily="2" charset="-79"/>
              </a:rPr>
              <a:t>....</a:t>
            </a:r>
          </a:p>
        </p:txBody>
      </p:sp>
      <p:sp>
        <p:nvSpPr>
          <p:cNvPr id="7" name="Rectangle 6">
            <a:extLst>
              <a:ext uri="{FF2B5EF4-FFF2-40B4-BE49-F238E27FC236}">
                <a16:creationId xmlns:a16="http://schemas.microsoft.com/office/drawing/2014/main" id="{C759CC4D-27ED-4DA6-8AA7-EF32FB50D71D}"/>
              </a:ext>
            </a:extLst>
          </p:cNvPr>
          <p:cNvSpPr/>
          <p:nvPr/>
        </p:nvSpPr>
        <p:spPr>
          <a:xfrm>
            <a:off x="3783448" y="136525"/>
            <a:ext cx="4697120"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ماذا سنتعلّم اليوم....</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a:extLst>
              <a:ext uri="{FF2B5EF4-FFF2-40B4-BE49-F238E27FC236}">
                <a16:creationId xmlns:a16="http://schemas.microsoft.com/office/drawing/2014/main" id="{80F21C8D-5D0C-4BDB-B499-C8FA493AAAA8}"/>
              </a:ext>
            </a:extLst>
          </p:cNvPr>
          <p:cNvSpPr txBox="1"/>
          <p:nvPr/>
        </p:nvSpPr>
        <p:spPr>
          <a:xfrm>
            <a:off x="2219093" y="1145794"/>
            <a:ext cx="8767332" cy="1131848"/>
          </a:xfrm>
          <a:prstGeom prst="rect">
            <a:avLst/>
          </a:prstGeom>
          <a:noFill/>
        </p:spPr>
        <p:txBody>
          <a:bodyPr wrap="square" rtlCol="0">
            <a:spAutoFit/>
          </a:bodyPr>
          <a:lstStyle/>
          <a:p>
            <a:pPr marL="342900" indent="-342900">
              <a:lnSpc>
                <a:spcPct val="150000"/>
              </a:lnSpc>
              <a:buBlip>
                <a:blip r:embed="rId3">
                  <a:extLst>
                    <a:ext uri="{96DAC541-7B7A-43D3-8B79-37D633B846F1}">
                      <asvg:svgBlip xmlns:asvg="http://schemas.microsoft.com/office/drawing/2016/SVG/main" r:embed="rId4"/>
                    </a:ext>
                  </a:extLst>
                </a:blip>
              </a:buBlip>
            </a:pPr>
            <a:r>
              <a:rPr lang="ar-SA" sz="2400" b="1" dirty="0"/>
              <a:t>حلّ سؤال بجروت 13 – التأكسُد والاختزال، (2019)</a:t>
            </a:r>
            <a:r>
              <a:rPr lang="en-US" sz="2400" b="1" dirty="0"/>
              <a:t> </a:t>
            </a:r>
            <a:r>
              <a:rPr lang="ar-SA" sz="2400" b="1" dirty="0"/>
              <a:t> نموذج 37381.</a:t>
            </a:r>
          </a:p>
          <a:p>
            <a:pPr marL="342900" indent="-342900">
              <a:lnSpc>
                <a:spcPct val="150000"/>
              </a:lnSpc>
              <a:buBlip>
                <a:blip r:embed="rId3">
                  <a:extLst>
                    <a:ext uri="{96DAC541-7B7A-43D3-8B79-37D633B846F1}">
                      <asvg:svgBlip xmlns:asvg="http://schemas.microsoft.com/office/drawing/2016/SVG/main" r:embed="rId4"/>
                    </a:ext>
                  </a:extLst>
                </a:blip>
              </a:buBlip>
            </a:pPr>
            <a:r>
              <a:rPr lang="ar-SA" sz="2400" b="1" dirty="0"/>
              <a:t>التطرُّق لبعض الأخطاء الشائعة في بنود السؤال. </a:t>
            </a:r>
            <a:endParaRPr lang="LID4096" sz="2400" b="1" dirty="0"/>
          </a:p>
        </p:txBody>
      </p:sp>
      <p:sp>
        <p:nvSpPr>
          <p:cNvPr id="2" name="TextBox 1">
            <a:extLst>
              <a:ext uri="{FF2B5EF4-FFF2-40B4-BE49-F238E27FC236}">
                <a16:creationId xmlns:a16="http://schemas.microsoft.com/office/drawing/2014/main" id="{E7985652-1AFB-489B-8A88-17C37D9FA3DB}"/>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571" y="260648"/>
            <a:ext cx="10478429" cy="1143070"/>
          </a:xfrm>
          <a:prstGeom prst="rect">
            <a:avLst/>
          </a:prstGeom>
          <a:noFill/>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ج</a:t>
            </a:r>
            <a:r>
              <a:rPr lang="he-IL" sz="2400" b="1"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رتّب الأيونات </a:t>
            </a:r>
            <a:r>
              <a:rPr lang="en-US" sz="2400" dirty="0">
                <a:latin typeface="Arial" panose="020B0604020202020204" pitchFamily="34" charset="0"/>
                <a:cs typeface="Arial" panose="020B0604020202020204" pitchFamily="34" charset="0"/>
              </a:rPr>
              <a:t>Fe</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Zn</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حسب قدرتها النسبيّة على الأكسدة، من العالي إلى المنخفض. اعتمد على المعلومات التي في البندين "أ" وَ "ب".</a:t>
            </a:r>
            <a:endParaRPr lang="he-IL" sz="2400" dirty="0">
              <a:latin typeface="Arial" panose="020B0604020202020204" pitchFamily="34" charset="0"/>
              <a:cs typeface="Arial" panose="020B0604020202020204" pitchFamily="34" charset="0"/>
            </a:endParaRPr>
          </a:p>
        </p:txBody>
      </p:sp>
      <p:sp>
        <p:nvSpPr>
          <p:cNvPr id="5" name="TextBox 4"/>
          <p:cNvSpPr txBox="1"/>
          <p:nvPr/>
        </p:nvSpPr>
        <p:spPr>
          <a:xfrm>
            <a:off x="2157569" y="3556504"/>
            <a:ext cx="8424936" cy="461665"/>
          </a:xfrm>
          <a:prstGeom prst="rect">
            <a:avLst/>
          </a:prstGeom>
          <a:noFill/>
        </p:spPr>
        <p:txBody>
          <a:bodyPr wrap="square" rtlCol="1">
            <a:spAutoFit/>
          </a:bodyPr>
          <a:lstStyle/>
          <a:p>
            <a:r>
              <a:rPr lang="ar-SA" sz="2400" b="1" dirty="0">
                <a:latin typeface="Arial" panose="020B0604020202020204" pitchFamily="34" charset="0"/>
                <a:cs typeface="Arial" panose="020B0604020202020204" pitchFamily="34" charset="0"/>
              </a:rPr>
              <a:t>بالاعتماد على إجابة بند أ</a:t>
            </a:r>
            <a:r>
              <a:rPr lang="he-IL" sz="2400" b="1"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964634BB-A382-44C0-948D-A475241CA892}"/>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grpSp>
        <p:nvGrpSpPr>
          <p:cNvPr id="13" name="Group 12">
            <a:extLst>
              <a:ext uri="{FF2B5EF4-FFF2-40B4-BE49-F238E27FC236}">
                <a16:creationId xmlns:a16="http://schemas.microsoft.com/office/drawing/2014/main" id="{C69C4EED-24B8-4F57-B36A-1FA4601C4822}"/>
              </a:ext>
            </a:extLst>
          </p:cNvPr>
          <p:cNvGrpSpPr/>
          <p:nvPr/>
        </p:nvGrpSpPr>
        <p:grpSpPr>
          <a:xfrm>
            <a:off x="1466954" y="4335649"/>
            <a:ext cx="6705392" cy="609600"/>
            <a:chOff x="1324754" y="836712"/>
            <a:chExt cx="6705392" cy="609600"/>
          </a:xfrm>
        </p:grpSpPr>
        <p:pic>
          <p:nvPicPr>
            <p:cNvPr id="14" name="Picture 2">
              <a:extLst>
                <a:ext uri="{FF2B5EF4-FFF2-40B4-BE49-F238E27FC236}">
                  <a16:creationId xmlns:a16="http://schemas.microsoft.com/office/drawing/2014/main" id="{4643E7FE-628D-4390-9C7F-F317A552D780}"/>
                </a:ext>
              </a:extLst>
            </p:cNvPr>
            <p:cNvPicPr>
              <a:picLocks noChangeAspect="1" noChangeArrowheads="1"/>
            </p:cNvPicPr>
            <p:nvPr/>
          </p:nvPicPr>
          <p:blipFill rotWithShape="1">
            <a:blip r:embed="rId2" cstate="print"/>
            <a:srcRect l="17153" r="17368"/>
            <a:stretch/>
          </p:blipFill>
          <p:spPr bwMode="auto">
            <a:xfrm>
              <a:off x="2975212" y="836712"/>
              <a:ext cx="3480179" cy="609600"/>
            </a:xfrm>
            <a:prstGeom prst="rect">
              <a:avLst/>
            </a:prstGeom>
            <a:noFill/>
            <a:ln w="9525">
              <a:noFill/>
              <a:miter lim="800000"/>
              <a:headEnd/>
              <a:tailEnd/>
            </a:ln>
          </p:spPr>
        </p:pic>
        <p:sp>
          <p:nvSpPr>
            <p:cNvPr id="15" name="TextBox 14">
              <a:extLst>
                <a:ext uri="{FF2B5EF4-FFF2-40B4-BE49-F238E27FC236}">
                  <a16:creationId xmlns:a16="http://schemas.microsoft.com/office/drawing/2014/main" id="{26429390-94C4-4BB3-9363-586259D24907}"/>
                </a:ext>
              </a:extLst>
            </p:cNvPr>
            <p:cNvSpPr txBox="1"/>
            <p:nvPr/>
          </p:nvSpPr>
          <p:spPr>
            <a:xfrm>
              <a:off x="1324754" y="908633"/>
              <a:ext cx="1692322"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مُختزِل جيِّد</a:t>
              </a:r>
              <a:endParaRPr lang="LID4096" sz="2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70C3525-5B90-453B-873D-1D5D9D20E93F}"/>
                </a:ext>
              </a:extLst>
            </p:cNvPr>
            <p:cNvSpPr txBox="1"/>
            <p:nvPr/>
          </p:nvSpPr>
          <p:spPr>
            <a:xfrm>
              <a:off x="6337824" y="945801"/>
              <a:ext cx="1692322" cy="461665"/>
            </a:xfrm>
            <a:prstGeom prst="rect">
              <a:avLst/>
            </a:prstGeom>
            <a:noFill/>
          </p:spPr>
          <p:txBody>
            <a:bodyPr wrap="square" rtlCol="0">
              <a:spAutoFit/>
            </a:bodyPr>
            <a:lstStyle/>
            <a:p>
              <a:pPr algn="ctr"/>
              <a:r>
                <a:rPr lang="ar-SA" sz="2400" b="1" dirty="0">
                  <a:latin typeface="Arial" panose="020B0604020202020204" pitchFamily="34" charset="0"/>
                  <a:cs typeface="Arial" panose="020B0604020202020204" pitchFamily="34" charset="0"/>
                </a:rPr>
                <a:t>مُختزِل ضعيف</a:t>
              </a:r>
              <a:endParaRPr lang="LID4096" sz="2400" b="1" dirty="0">
                <a:latin typeface="Arial" panose="020B0604020202020204" pitchFamily="34" charset="0"/>
                <a:cs typeface="Arial" panose="020B0604020202020204" pitchFamily="34" charset="0"/>
              </a:endParaRPr>
            </a:p>
          </p:txBody>
        </p:sp>
      </p:grpSp>
      <p:sp>
        <p:nvSpPr>
          <p:cNvPr id="23" name="Rectangle 22">
            <a:extLst>
              <a:ext uri="{FF2B5EF4-FFF2-40B4-BE49-F238E27FC236}">
                <a16:creationId xmlns:a16="http://schemas.microsoft.com/office/drawing/2014/main" id="{39416D3F-6393-4E15-A882-EA4309554A6E}"/>
              </a:ext>
            </a:extLst>
          </p:cNvPr>
          <p:cNvSpPr/>
          <p:nvPr/>
        </p:nvSpPr>
        <p:spPr>
          <a:xfrm>
            <a:off x="10582505" y="836712"/>
            <a:ext cx="1583561"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ج</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4" name="Rectangle 23">
            <a:extLst>
              <a:ext uri="{FF2B5EF4-FFF2-40B4-BE49-F238E27FC236}">
                <a16:creationId xmlns:a16="http://schemas.microsoft.com/office/drawing/2014/main" id="{B1B640CB-F59F-46B4-A6EB-0FD7D18E8A58}"/>
              </a:ext>
            </a:extLst>
          </p:cNvPr>
          <p:cNvSpPr/>
          <p:nvPr/>
        </p:nvSpPr>
        <p:spPr>
          <a:xfrm>
            <a:off x="-126380" y="1763727"/>
            <a:ext cx="11664175" cy="1154162"/>
          </a:xfrm>
          <a:prstGeom prst="rect">
            <a:avLst/>
          </a:prstGeom>
        </p:spPr>
        <p:txBody>
          <a:bodyPr wrap="square">
            <a:spAutoFit/>
          </a:bodyPr>
          <a:lstStyle/>
          <a:p>
            <a:pPr marR="90170" lvl="0" algn="ctr">
              <a:lnSpc>
                <a:spcPct val="150000"/>
              </a:lnSpc>
              <a:tabLst>
                <a:tab pos="323215" algn="l"/>
              </a:tabLst>
            </a:pP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للإجابة عن هذا البند يتوجّب عليّ:</a:t>
            </a:r>
          </a:p>
          <a:p>
            <a:pPr marL="342900" marR="90170" lvl="0" indent="-342900" algn="ctr">
              <a:lnSpc>
                <a:spcPct val="150000"/>
              </a:lnSpc>
              <a:buFont typeface="Wingdings" panose="05000000000000000000" pitchFamily="2" charset="2"/>
              <a:buChar char=""/>
              <a:tabLst>
                <a:tab pos="323215" algn="l"/>
              </a:tabLst>
            </a:pP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ترتيب أيونات فلزّات </a:t>
            </a:r>
            <a:r>
              <a:rPr lang="ar-SA" sz="2400" dirty="0" err="1">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مُميّأة</a:t>
            </a: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 بحسب قُدرتها النسبيّة على الأكسدة، في حال إعطاء مُعطيات عن نتائج التّجارب.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B9EFCE-A884-47AD-8440-D364543D1CA5}"/>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6" name="TextBox 5">
            <a:extLst>
              <a:ext uri="{FF2B5EF4-FFF2-40B4-BE49-F238E27FC236}">
                <a16:creationId xmlns:a16="http://schemas.microsoft.com/office/drawing/2014/main" id="{45810C9D-248A-4FF3-99E0-231E544EC84D}"/>
              </a:ext>
            </a:extLst>
          </p:cNvPr>
          <p:cNvSpPr txBox="1"/>
          <p:nvPr/>
        </p:nvSpPr>
        <p:spPr>
          <a:xfrm>
            <a:off x="0" y="807112"/>
            <a:ext cx="12021015" cy="1697068"/>
          </a:xfrm>
          <a:prstGeom prst="rect">
            <a:avLst/>
          </a:prstGeom>
          <a:noFill/>
        </p:spPr>
        <p:txBody>
          <a:bodyPr wrap="square" rtlCol="1">
            <a:spAutoFit/>
          </a:bodyPr>
          <a:lstStyle/>
          <a:p>
            <a:pPr>
              <a:lnSpc>
                <a:spcPct val="150000"/>
              </a:lnSpc>
            </a:pPr>
            <a:r>
              <a:rPr lang="ar-SA" sz="2400" dirty="0">
                <a:latin typeface="Arial" panose="020B0604020202020204" pitchFamily="34" charset="0"/>
                <a:cs typeface="Arial" panose="020B0604020202020204" pitchFamily="34" charset="0"/>
              </a:rPr>
              <a:t>وفي إجابة بند ب. حدّدنا أنّ فلزّ الخارصين، </a:t>
            </a:r>
            <a:r>
              <a:rPr lang="en-US" sz="2400" dirty="0">
                <a:latin typeface="Arial" panose="020B0604020202020204" pitchFamily="34" charset="0"/>
                <a:cs typeface="Arial" panose="020B0604020202020204" pitchFamily="34" charset="0"/>
              </a:rPr>
              <a:t>Zn</a:t>
            </a:r>
            <a:r>
              <a:rPr lang="en-US" sz="2400" baseline="-25000" dirty="0">
                <a:latin typeface="Arial" panose="020B0604020202020204" pitchFamily="34" charset="0"/>
                <a:cs typeface="Arial" panose="020B0604020202020204" pitchFamily="34" charset="0"/>
              </a:rPr>
              <a:t>(s) </a:t>
            </a:r>
            <a:r>
              <a:rPr lang="ar-SA" sz="2400" dirty="0">
                <a:latin typeface="Arial" panose="020B0604020202020204" pitchFamily="34" charset="0"/>
                <a:cs typeface="Arial" panose="020B0604020202020204" pitchFamily="34" charset="0"/>
              </a:rPr>
              <a:t>، هو مُختزِل أفضل من الحديد،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بينما الحديد مُختزِل أقوى من النحاس،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p>
          <a:p>
            <a:pPr>
              <a:lnSpc>
                <a:spcPct val="150000"/>
              </a:lnSpc>
            </a:pPr>
            <a:r>
              <a:rPr lang="ar-SA" sz="2400" dirty="0">
                <a:latin typeface="Arial" panose="020B0604020202020204" pitchFamily="34" charset="0"/>
                <a:cs typeface="Arial" panose="020B0604020202020204" pitchFamily="34" charset="0"/>
              </a:rPr>
              <a:t>نُضيف هذه المعلومات للترتيب </a:t>
            </a:r>
            <a:r>
              <a:rPr lang="ar-SA" sz="2400" dirty="0" err="1">
                <a:latin typeface="Arial" panose="020B0604020202020204" pitchFamily="34" charset="0"/>
                <a:cs typeface="Arial" panose="020B0604020202020204" pitchFamily="34" charset="0"/>
              </a:rPr>
              <a:t>الإلكتروكيميائي</a:t>
            </a:r>
            <a:r>
              <a:rPr lang="ar-SA" sz="2400" dirty="0">
                <a:latin typeface="Arial" panose="020B0604020202020204" pitchFamily="34" charset="0"/>
                <a:cs typeface="Arial" panose="020B0604020202020204" pitchFamily="34" charset="0"/>
              </a:rPr>
              <a:t> الذي حصلنا عليه من بند أ، وبهذا نحصل على التدريج التالي: </a:t>
            </a:r>
            <a:endParaRPr lang="he-IL"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81999BF-B37D-4E23-8304-C6BBFC7492D4}"/>
              </a:ext>
            </a:extLst>
          </p:cNvPr>
          <p:cNvSpPr txBox="1"/>
          <p:nvPr/>
        </p:nvSpPr>
        <p:spPr>
          <a:xfrm>
            <a:off x="373565" y="3183524"/>
            <a:ext cx="11273883" cy="589072"/>
          </a:xfrm>
          <a:prstGeom prst="rect">
            <a:avLst/>
          </a:prstGeom>
          <a:noFill/>
        </p:spPr>
        <p:txBody>
          <a:bodyPr wrap="square" rtlCol="1">
            <a:spAutoFit/>
          </a:bodyPr>
          <a:lstStyle/>
          <a:p>
            <a:pPr>
              <a:lnSpc>
                <a:spcPct val="150000"/>
              </a:lnSpc>
            </a:pPr>
            <a:r>
              <a:rPr lang="ar-SA" sz="2400" dirty="0">
                <a:latin typeface="Arial" panose="020B0604020202020204" pitchFamily="34" charset="0"/>
                <a:cs typeface="Arial" panose="020B0604020202020204" pitchFamily="34" charset="0"/>
              </a:rPr>
              <a:t>تدريج أيونات الفلزّات على الأكسدة هو </a:t>
            </a:r>
            <a:r>
              <a:rPr lang="ar-SA" sz="2400" b="1" u="sng" dirty="0">
                <a:latin typeface="Arial" panose="020B0604020202020204" pitchFamily="34" charset="0"/>
                <a:cs typeface="Arial" panose="020B0604020202020204" pitchFamily="34" charset="0"/>
              </a:rPr>
              <a:t>عكس</a:t>
            </a:r>
            <a:r>
              <a:rPr lang="ar-SA" sz="2400" dirty="0">
                <a:latin typeface="Arial" panose="020B0604020202020204" pitchFamily="34" charset="0"/>
                <a:cs typeface="Arial" panose="020B0604020202020204" pitchFamily="34" charset="0"/>
              </a:rPr>
              <a:t> تدريج الفلزّات على الاختزال، وبهذا نحصُل على التدريج التالي:  </a:t>
            </a:r>
            <a:endParaRPr lang="he-IL" sz="2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B606507D-1B11-49C3-AC96-0633E09A31D6}"/>
              </a:ext>
            </a:extLst>
          </p:cNvPr>
          <p:cNvGrpSpPr/>
          <p:nvPr/>
        </p:nvGrpSpPr>
        <p:grpSpPr>
          <a:xfrm>
            <a:off x="2026975" y="2504180"/>
            <a:ext cx="7270958" cy="646331"/>
            <a:chOff x="1991544" y="3569196"/>
            <a:chExt cx="7270958" cy="646331"/>
          </a:xfrm>
        </p:grpSpPr>
        <p:pic>
          <p:nvPicPr>
            <p:cNvPr id="9" name="Picture 2">
              <a:extLst>
                <a:ext uri="{FF2B5EF4-FFF2-40B4-BE49-F238E27FC236}">
                  <a16:creationId xmlns:a16="http://schemas.microsoft.com/office/drawing/2014/main" id="{5ABB545D-B352-4C4A-9D64-EA1BC53295CD}"/>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16756" r="18341" b="10715"/>
            <a:stretch/>
          </p:blipFill>
          <p:spPr bwMode="auto">
            <a:xfrm>
              <a:off x="3624146" y="3569196"/>
              <a:ext cx="4092498" cy="646331"/>
            </a:xfrm>
            <a:prstGeom prst="rect">
              <a:avLst/>
            </a:prstGeom>
            <a:noFill/>
            <a:ln w="9525">
              <a:noFill/>
              <a:miter lim="800000"/>
              <a:headEnd/>
              <a:tailEnd/>
            </a:ln>
          </p:spPr>
        </p:pic>
        <p:sp>
          <p:nvSpPr>
            <p:cNvPr id="10" name="TextBox 9">
              <a:extLst>
                <a:ext uri="{FF2B5EF4-FFF2-40B4-BE49-F238E27FC236}">
                  <a16:creationId xmlns:a16="http://schemas.microsoft.com/office/drawing/2014/main" id="{508B6B3D-EE9E-4749-BE1F-C5493F52ED41}"/>
                </a:ext>
              </a:extLst>
            </p:cNvPr>
            <p:cNvSpPr txBox="1"/>
            <p:nvPr/>
          </p:nvSpPr>
          <p:spPr>
            <a:xfrm>
              <a:off x="1991544" y="3661527"/>
              <a:ext cx="1692322"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مُختزِل جيِّد</a:t>
              </a:r>
              <a:endParaRPr lang="LID4096" sz="2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07C425B-4CDB-4543-821C-DD9A90460B67}"/>
                </a:ext>
              </a:extLst>
            </p:cNvPr>
            <p:cNvSpPr txBox="1"/>
            <p:nvPr/>
          </p:nvSpPr>
          <p:spPr>
            <a:xfrm>
              <a:off x="7570180" y="3683830"/>
              <a:ext cx="1692322" cy="461665"/>
            </a:xfrm>
            <a:prstGeom prst="rect">
              <a:avLst/>
            </a:prstGeom>
            <a:noFill/>
          </p:spPr>
          <p:txBody>
            <a:bodyPr wrap="square" rtlCol="0">
              <a:spAutoFit/>
            </a:bodyPr>
            <a:lstStyle/>
            <a:p>
              <a:pPr algn="ctr"/>
              <a:r>
                <a:rPr lang="ar-SA" sz="2400" b="1" dirty="0">
                  <a:latin typeface="Arial" panose="020B0604020202020204" pitchFamily="34" charset="0"/>
                  <a:cs typeface="Arial" panose="020B0604020202020204" pitchFamily="34" charset="0"/>
                </a:rPr>
                <a:t>مُختزِل ضعيف</a:t>
              </a:r>
              <a:endParaRPr lang="LID4096" sz="2400" b="1"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0B609D8C-82A3-4801-B985-6DE75C8AD149}"/>
              </a:ext>
            </a:extLst>
          </p:cNvPr>
          <p:cNvGrpSpPr/>
          <p:nvPr/>
        </p:nvGrpSpPr>
        <p:grpSpPr>
          <a:xfrm>
            <a:off x="1360448" y="4061404"/>
            <a:ext cx="8291413" cy="762000"/>
            <a:chOff x="1686381" y="4653136"/>
            <a:chExt cx="8291413" cy="762000"/>
          </a:xfrm>
        </p:grpSpPr>
        <p:pic>
          <p:nvPicPr>
            <p:cNvPr id="13" name="Picture 2">
              <a:extLst>
                <a:ext uri="{FF2B5EF4-FFF2-40B4-BE49-F238E27FC236}">
                  <a16:creationId xmlns:a16="http://schemas.microsoft.com/office/drawing/2014/main" id="{5F930413-8B22-4CE6-8EE0-773CB26043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88" r="17423"/>
            <a:stretch/>
          </p:blipFill>
          <p:spPr bwMode="auto">
            <a:xfrm>
              <a:off x="3523785" y="4653136"/>
              <a:ext cx="4728117"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67C0E06E-9EB7-479B-9B76-2F597FF81E3E}"/>
                </a:ext>
              </a:extLst>
            </p:cNvPr>
            <p:cNvSpPr txBox="1"/>
            <p:nvPr/>
          </p:nvSpPr>
          <p:spPr>
            <a:xfrm>
              <a:off x="1686381" y="4754163"/>
              <a:ext cx="1937765"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مُؤكسِد جيِّد</a:t>
              </a:r>
              <a:endParaRPr lang="LID4096" sz="24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C63F4C5-7A49-4D9A-9F51-AF15479AEC15}"/>
                </a:ext>
              </a:extLst>
            </p:cNvPr>
            <p:cNvSpPr txBox="1"/>
            <p:nvPr/>
          </p:nvSpPr>
          <p:spPr>
            <a:xfrm>
              <a:off x="8040029" y="4765690"/>
              <a:ext cx="1937765" cy="461665"/>
            </a:xfrm>
            <a:prstGeom prst="rect">
              <a:avLst/>
            </a:prstGeom>
            <a:noFill/>
          </p:spPr>
          <p:txBody>
            <a:bodyPr wrap="square" rtlCol="0">
              <a:spAutoFit/>
            </a:bodyPr>
            <a:lstStyle/>
            <a:p>
              <a:r>
                <a:rPr lang="ar-SA" sz="2400" b="1" dirty="0">
                  <a:latin typeface="Arial" panose="020B0604020202020204" pitchFamily="34" charset="0"/>
                  <a:cs typeface="Arial" panose="020B0604020202020204" pitchFamily="34" charset="0"/>
                </a:rPr>
                <a:t>مُؤكسِد ضعيف</a:t>
              </a:r>
              <a:endParaRPr lang="LID4096"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38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0.7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CCE6C5-54AE-4FA7-95DC-CD6BB6FA8BDA}"/>
              </a:ext>
            </a:extLst>
          </p:cNvPr>
          <p:cNvSpPr/>
          <p:nvPr/>
        </p:nvSpPr>
        <p:spPr>
          <a:xfrm>
            <a:off x="312234" y="1103075"/>
            <a:ext cx="11753386" cy="4467057"/>
          </a:xfrm>
          <a:prstGeom prst="rect">
            <a:avLst/>
          </a:prstGeom>
        </p:spPr>
        <p:txBody>
          <a:bodyPr wrap="square">
            <a:spAutoFit/>
          </a:bodyPr>
          <a:lstStyle/>
          <a:p>
            <a:pPr marL="342900" marR="358140" lvl="0" indent="-342900">
              <a:lnSpc>
                <a:spcPct val="150000"/>
              </a:lnSpc>
              <a:buFont typeface="Wingdings" panose="05000000000000000000" pitchFamily="2" charset="2"/>
              <a:buChar char=""/>
              <a:tabLst>
                <a:tab pos="207010" algn="l"/>
              </a:tabLst>
            </a:pPr>
            <a:r>
              <a:rPr lang="ar-SA" sz="2400" b="1" dirty="0">
                <a:latin typeface="Arial" panose="020B0604020202020204" pitchFamily="34" charset="0"/>
                <a:ea typeface="Times New Roman" panose="02020603050405020304" pitchFamily="18" charset="0"/>
                <a:cs typeface="Arial" panose="020B0604020202020204" pitchFamily="34" charset="0"/>
              </a:rPr>
              <a:t>ترتيب عكسيّ لأيونات الفلزّات: </a:t>
            </a:r>
            <a:endParaRPr lang="he-IL"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rtl="0">
              <a:lnSpc>
                <a:spcPct val="150000"/>
              </a:lnSpc>
              <a:spcBef>
                <a:spcPts val="0"/>
              </a:spcBef>
              <a:spcAft>
                <a:spcPts val="0"/>
              </a:spcAft>
              <a:buFont typeface="David" panose="020E0502060401010101" pitchFamily="34" charset="-79"/>
              <a:buChar char="•"/>
            </a:pP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Zn</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Ag</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Wingdings" panose="05000000000000000000" pitchFamily="2" charset="2"/>
              <a:buChar char=""/>
              <a:tabLst>
                <a:tab pos="207010" algn="l"/>
              </a:tabLst>
            </a:pPr>
            <a:r>
              <a:rPr lang="ar-SA" sz="2400" b="1" dirty="0">
                <a:latin typeface="Arial" panose="020B0604020202020204" pitchFamily="34" charset="0"/>
                <a:ea typeface="Times New Roman" panose="02020603050405020304" pitchFamily="18" charset="0"/>
                <a:cs typeface="Arial" panose="020B0604020202020204" pitchFamily="34" charset="0"/>
              </a:rPr>
              <a:t>تسجيل أيونات الفلزّات بدون ترتيب: </a:t>
            </a:r>
            <a:endParaRPr lang="he-IL"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rtl="0">
              <a:lnSpc>
                <a:spcPct val="150000"/>
              </a:lnSpc>
              <a:spcBef>
                <a:spcPts val="0"/>
              </a:spcBef>
              <a:spcAft>
                <a:spcPts val="0"/>
              </a:spcAft>
              <a:buFont typeface="David" panose="020E0502060401010101" pitchFamily="34" charset="-79"/>
              <a:buChar char="•"/>
            </a:pP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Zn</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Ag</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Wingdings" panose="05000000000000000000" pitchFamily="2" charset="2"/>
              <a:buChar char=""/>
              <a:tabLst>
                <a:tab pos="207010" algn="l"/>
              </a:tabLst>
            </a:pPr>
            <a:r>
              <a:rPr lang="ar-SA" sz="2400" b="1" dirty="0">
                <a:latin typeface="Arial" panose="020B0604020202020204" pitchFamily="34" charset="0"/>
                <a:ea typeface="Times New Roman" panose="02020603050405020304" pitchFamily="18" charset="0"/>
                <a:cs typeface="Arial" panose="020B0604020202020204" pitchFamily="34" charset="0"/>
              </a:rPr>
              <a:t>تسجيل الفلزّات بَدَل أيونات الفلزّات: </a:t>
            </a:r>
            <a:endParaRPr lang="he-IL"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rtl="0">
              <a:lnSpc>
                <a:spcPct val="150000"/>
              </a:lnSpc>
              <a:spcBef>
                <a:spcPts val="0"/>
              </a:spcBef>
              <a:spcAft>
                <a:spcPts val="0"/>
              </a:spcAft>
              <a:buFont typeface="David" panose="020E0502060401010101" pitchFamily="34" charset="-79"/>
              <a:buChar char="•"/>
            </a:pP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Ag</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Fe</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Zn</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Wingdings" panose="05000000000000000000" pitchFamily="2" charset="2"/>
              <a:buChar char=""/>
              <a:tabLst>
                <a:tab pos="207010" algn="l"/>
              </a:tabLst>
            </a:pPr>
            <a:r>
              <a:rPr lang="ar-SA" sz="2400" b="1" dirty="0">
                <a:latin typeface="Arial" panose="020B0604020202020204" pitchFamily="34" charset="0"/>
                <a:ea typeface="Times New Roman" panose="02020603050405020304" pitchFamily="18" charset="0"/>
                <a:cs typeface="Arial" panose="020B0604020202020204" pitchFamily="34" charset="0"/>
              </a:rPr>
              <a:t>ترتيب صحيح لأيونات الفلزّات، لكن تسجيلُها بالحالة الصلبة بدل </a:t>
            </a:r>
            <a:r>
              <a:rPr lang="ar-SA" sz="2400" b="1" dirty="0" err="1">
                <a:latin typeface="Arial" panose="020B0604020202020204" pitchFamily="34" charset="0"/>
                <a:ea typeface="Times New Roman" panose="02020603050405020304" pitchFamily="18" charset="0"/>
                <a:cs typeface="Arial" panose="020B0604020202020204" pitchFamily="34" charset="0"/>
              </a:rPr>
              <a:t>المُميّأة</a:t>
            </a:r>
            <a:r>
              <a:rPr lang="ar-SA" sz="2400" b="1" dirty="0">
                <a:latin typeface="Arial" panose="020B0604020202020204" pitchFamily="34" charset="0"/>
                <a:ea typeface="Times New Roman" panose="02020603050405020304" pitchFamily="18" charset="0"/>
                <a:cs typeface="Arial" panose="020B0604020202020204" pitchFamily="34" charset="0"/>
              </a:rPr>
              <a:t>: </a:t>
            </a:r>
            <a:endParaRPr lang="he-IL"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rtl="0">
              <a:lnSpc>
                <a:spcPct val="150000"/>
              </a:lnSpc>
              <a:spcBef>
                <a:spcPts val="0"/>
              </a:spcBef>
              <a:spcAft>
                <a:spcPts val="0"/>
              </a:spcAft>
              <a:buFont typeface="David" panose="020E0502060401010101" pitchFamily="34" charset="-79"/>
              <a:buChar char="•"/>
            </a:pP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Ag</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Cu</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&gt; Zn</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0FBF5C98-802F-4669-83A1-B0AAF8AEF00F}"/>
              </a:ext>
            </a:extLst>
          </p:cNvPr>
          <p:cNvSpPr/>
          <p:nvPr/>
        </p:nvSpPr>
        <p:spPr>
          <a:xfrm>
            <a:off x="3216631" y="227840"/>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C918EA9D-C19D-4173-B84E-4DB6093C1D03}"/>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402080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597" y="2554670"/>
            <a:ext cx="9210908" cy="1697068"/>
          </a:xfrm>
          <a:prstGeom prst="rect">
            <a:avLst/>
          </a:prstGeom>
          <a:noFill/>
        </p:spPr>
        <p:txBody>
          <a:bodyPr wrap="square" rtlCol="1">
            <a:spAutoFit/>
          </a:bodyPr>
          <a:lstStyle/>
          <a:p>
            <a:pPr marR="90170" lvl="0" algn="ctr">
              <a:lnSpc>
                <a:spcPct val="150000"/>
              </a:lnSpc>
              <a:tabLst>
                <a:tab pos="323215" algn="l"/>
              </a:tabLst>
            </a:pP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للإجابة عن هذا البند يتوجّب عليّ:</a:t>
            </a:r>
          </a:p>
          <a:p>
            <a:pPr algn="ctr">
              <a:lnSpc>
                <a:spcPct val="150000"/>
              </a:lnSpc>
            </a:pP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تحديد هل أيونات </a:t>
            </a:r>
            <a:r>
              <a:rPr lang="en-US"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H</a:t>
            </a:r>
            <a:r>
              <a:rPr lang="en-US" sz="2400" baseline="-250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3</a:t>
            </a:r>
            <a:r>
              <a:rPr lang="en-US"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O</a:t>
            </a:r>
            <a:r>
              <a:rPr lang="en-US" sz="2400" baseline="300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a:t>
            </a:r>
            <a:r>
              <a:rPr lang="en-US" sz="2400" baseline="-250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aq</a:t>
            </a:r>
            <a:r>
              <a:rPr lang="en-US" sz="2400" baseline="-250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 </a:t>
            </a:r>
            <a:r>
              <a:rPr lang="ar-SA" sz="2400" dirty="0">
                <a:effectLst>
                  <a:glow rad="228600">
                    <a:schemeClr val="accent5">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 هي مؤكسِد أقوى من أيونات الفلزّ المعطاة أم أضعف منها، في حال إعطاء تفاعل تأكسُد – اختزال مُلائم. </a:t>
            </a:r>
            <a:endParaRPr lang="he-IL" sz="2400" dirty="0">
              <a:effectLst>
                <a:glow rad="228600">
                  <a:schemeClr val="accent5">
                    <a:satMod val="175000"/>
                    <a:alpha val="40000"/>
                  </a:schemeClr>
                </a:glow>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1FDF5ED-1BBB-469C-B4E6-8B9C114474E8}"/>
              </a:ext>
            </a:extLst>
          </p:cNvPr>
          <p:cNvGraphicFramePr>
            <a:graphicFrameLocks noGrp="1"/>
          </p:cNvGraphicFramePr>
          <p:nvPr>
            <p:extLst>
              <p:ext uri="{D42A27DB-BD31-4B8C-83A1-F6EECF244321}">
                <p14:modId xmlns:p14="http://schemas.microsoft.com/office/powerpoint/2010/main" val="3785593987"/>
              </p:ext>
            </p:extLst>
          </p:nvPr>
        </p:nvGraphicFramePr>
        <p:xfrm>
          <a:off x="-109181" y="77062"/>
          <a:ext cx="11318488" cy="2135505"/>
        </p:xfrm>
        <a:graphic>
          <a:graphicData uri="http://schemas.openxmlformats.org/drawingml/2006/table">
            <a:tbl>
              <a:tblPr rtl="1" firstRow="1" firstCol="1" bandRow="1">
                <a:tableStyleId>{2D5ABB26-0587-4C30-8999-92F81FD0307C}</a:tableStyleId>
              </a:tblPr>
              <a:tblGrid>
                <a:gridCol w="529741">
                  <a:extLst>
                    <a:ext uri="{9D8B030D-6E8A-4147-A177-3AD203B41FA5}">
                      <a16:colId xmlns:a16="http://schemas.microsoft.com/office/drawing/2014/main" val="1401375436"/>
                    </a:ext>
                  </a:extLst>
                </a:gridCol>
                <a:gridCol w="10788747">
                  <a:extLst>
                    <a:ext uri="{9D8B030D-6E8A-4147-A177-3AD203B41FA5}">
                      <a16:colId xmlns:a16="http://schemas.microsoft.com/office/drawing/2014/main" val="3958287532"/>
                    </a:ext>
                  </a:extLst>
                </a:gridCol>
              </a:tblGrid>
              <a:tr h="1394355">
                <a:tc>
                  <a:txBody>
                    <a:bodyPr/>
                    <a:lstStyle/>
                    <a:p>
                      <a:pPr marL="0" marR="0" algn="r" rtl="1">
                        <a:lnSpc>
                          <a:spcPct val="150000"/>
                        </a:lnSpc>
                        <a:spcBef>
                          <a:spcPts val="0"/>
                        </a:spcBef>
                        <a:spcAft>
                          <a:spcPts val="0"/>
                        </a:spcAft>
                      </a:pPr>
                      <a:r>
                        <a:rPr lang="ar-JO" sz="2400" dirty="0">
                          <a:effectLst/>
                          <a:latin typeface="Arial" panose="020B0604020202020204" pitchFamily="34" charset="0"/>
                          <a:cs typeface="Arial" panose="020B0604020202020204" pitchFamily="34" charset="0"/>
                        </a:rPr>
                        <a:t>د</a:t>
                      </a:r>
                      <a:r>
                        <a:rPr lang="ar-SA" sz="2400" dirty="0">
                          <a:effectLst/>
                          <a:latin typeface="Arial" panose="020B0604020202020204" pitchFamily="34" charset="0"/>
                          <a:cs typeface="Arial" panose="020B0604020202020204" pitchFamily="34" charset="0"/>
                        </a:rPr>
                        <a:t>.</a:t>
                      </a:r>
                      <a:endParaRPr lang="ar-JO"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50000"/>
                        </a:lnSpc>
                        <a:spcBef>
                          <a:spcPts val="0"/>
                        </a:spcBef>
                        <a:spcAft>
                          <a:spcPts val="0"/>
                        </a:spcAft>
                      </a:pPr>
                      <a:r>
                        <a:rPr lang="ar-JO" sz="2400" dirty="0">
                          <a:effectLst/>
                          <a:latin typeface="Arial" panose="020B0604020202020204" pitchFamily="34" charset="0"/>
                          <a:cs typeface="Arial" panose="020B0604020202020204" pitchFamily="34" charset="0"/>
                        </a:rPr>
                        <a:t>أيونات </a:t>
                      </a:r>
                      <a:r>
                        <a:rPr lang="ar-JO" sz="2400" dirty="0" err="1">
                          <a:effectLst/>
                          <a:latin typeface="Arial" panose="020B0604020202020204" pitchFamily="34" charset="0"/>
                          <a:cs typeface="Arial" panose="020B0604020202020204" pitchFamily="34" charset="0"/>
                        </a:rPr>
                        <a:t>الهيدرونيوم</a:t>
                      </a:r>
                      <a:r>
                        <a:rPr lang="ar-JO" sz="2400" dirty="0">
                          <a:effectLst/>
                          <a:latin typeface="Arial" panose="020B0604020202020204" pitchFamily="34" charset="0"/>
                          <a:cs typeface="Arial" panose="020B0604020202020204" pitchFamily="34" charset="0"/>
                        </a:rPr>
                        <a:t>،</a:t>
                      </a:r>
                      <a:r>
                        <a:rPr lang="ar-SA" sz="2400" dirty="0">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O</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ar-SA" sz="2400" dirty="0">
                          <a:effectLst/>
                          <a:latin typeface="Arial" panose="020B0604020202020204" pitchFamily="34" charset="0"/>
                          <a:cs typeface="Arial" panose="020B0604020202020204" pitchFamily="34" charset="0"/>
                        </a:rPr>
                        <a:t> </a:t>
                      </a:r>
                      <a:r>
                        <a:rPr lang="ar-JO" sz="2400" dirty="0">
                          <a:effectLst/>
                          <a:latin typeface="Arial" panose="020B0604020202020204" pitchFamily="34" charset="0"/>
                          <a:cs typeface="Arial" panose="020B0604020202020204" pitchFamily="34" charset="0"/>
                        </a:rPr>
                        <a:t>، يمكنها أن تتفاعل كمُؤكسِد. عندما يغمسون شريط</a:t>
                      </a:r>
                      <a:r>
                        <a:rPr lang="ar-SA" sz="2400" dirty="0">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Fe</a:t>
                      </a:r>
                      <a:r>
                        <a:rPr lang="en-US" sz="2400" baseline="-25000" dirty="0">
                          <a:latin typeface="Arial" panose="020B0604020202020204" pitchFamily="34" charset="0"/>
                          <a:cs typeface="Arial" panose="020B0604020202020204" pitchFamily="34" charset="0"/>
                        </a:rPr>
                        <a:t>(s)</a:t>
                      </a:r>
                      <a:r>
                        <a:rPr lang="ar-SA" sz="2400" dirty="0">
                          <a:effectLst/>
                          <a:latin typeface="Arial" panose="020B0604020202020204" pitchFamily="34" charset="0"/>
                          <a:cs typeface="Arial" panose="020B0604020202020204" pitchFamily="34" charset="0"/>
                        </a:rPr>
                        <a:t> </a:t>
                      </a:r>
                      <a:r>
                        <a:rPr lang="ar-JO" sz="2400" dirty="0">
                          <a:effectLst/>
                          <a:latin typeface="Arial" panose="020B0604020202020204" pitchFamily="34" charset="0"/>
                          <a:cs typeface="Arial" panose="020B0604020202020204" pitchFamily="34" charset="0"/>
                        </a:rPr>
                        <a:t>في محلول لحامض كلوريد الهيدروجين،</a:t>
                      </a:r>
                      <a:r>
                        <a:rPr lang="ar-SA" sz="2400" dirty="0">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HCl</a:t>
                      </a:r>
                      <a:r>
                        <a:rPr lang="en-US" sz="2400" baseline="-25000" dirty="0">
                          <a:effectLst/>
                          <a:latin typeface="Arial" panose="020B0604020202020204" pitchFamily="34" charset="0"/>
                          <a:cs typeface="Arial" panose="020B0604020202020204" pitchFamily="34" charset="0"/>
                        </a:rPr>
                        <a:t>(</a:t>
                      </a:r>
                      <a:r>
                        <a:rPr lang="en-US" sz="2400" baseline="-25000" dirty="0" err="1">
                          <a:effectLst/>
                          <a:latin typeface="Arial" panose="020B0604020202020204" pitchFamily="34" charset="0"/>
                          <a:cs typeface="Arial" panose="020B0604020202020204" pitchFamily="34" charset="0"/>
                        </a:rPr>
                        <a:t>aq</a:t>
                      </a:r>
                      <a:r>
                        <a:rPr lang="en-US" sz="2400" baseline="-25000" dirty="0">
                          <a:effectLst/>
                          <a:latin typeface="Arial" panose="020B0604020202020204" pitchFamily="34" charset="0"/>
                          <a:cs typeface="Arial" panose="020B0604020202020204" pitchFamily="34" charset="0"/>
                        </a:rPr>
                        <a:t>)</a:t>
                      </a:r>
                      <a:r>
                        <a:rPr lang="ar-JO" sz="2400" dirty="0">
                          <a:effectLst/>
                          <a:latin typeface="Arial" panose="020B0604020202020204" pitchFamily="34" charset="0"/>
                          <a:cs typeface="Arial" panose="020B0604020202020204" pitchFamily="34" charset="0"/>
                        </a:rPr>
                        <a:t>، يحدث التفاعل (1):</a:t>
                      </a:r>
                    </a:p>
                    <a:p>
                      <a:pPr marL="0" marR="0" algn="r" rtl="1">
                        <a:lnSpc>
                          <a:spcPct val="150000"/>
                        </a:lnSpc>
                        <a:spcBef>
                          <a:spcPts val="0"/>
                        </a:spcBef>
                        <a:spcAft>
                          <a:spcPts val="0"/>
                        </a:spcAft>
                      </a:pPr>
                      <a:r>
                        <a:rPr lang="ar-JO" sz="2400" dirty="0">
                          <a:effectLst/>
                          <a:latin typeface="Arial" panose="020B0604020202020204" pitchFamily="34" charset="0"/>
                          <a:cs typeface="Arial" panose="020B0604020202020204" pitchFamily="34" charset="0"/>
                        </a:rPr>
                        <a:t>                            </a:t>
                      </a:r>
                      <a:endParaRPr lang="ar-SA" sz="2400" dirty="0">
                        <a:effectLst/>
                        <a:latin typeface="Arial" panose="020B0604020202020204" pitchFamily="34" charset="0"/>
                        <a:cs typeface="Arial" panose="020B0604020202020204" pitchFamily="34" charset="0"/>
                      </a:endParaRPr>
                    </a:p>
                    <a:p>
                      <a:pPr marL="0" marR="0" algn="r" rtl="1">
                        <a:lnSpc>
                          <a:spcPct val="150000"/>
                        </a:lnSpc>
                        <a:spcBef>
                          <a:spcPts val="0"/>
                        </a:spcBef>
                        <a:spcAft>
                          <a:spcPts val="0"/>
                        </a:spcAft>
                      </a:pPr>
                      <a:r>
                        <a:rPr lang="ar-JO" sz="2400" dirty="0">
                          <a:effectLst/>
                          <a:latin typeface="Arial" panose="020B0604020202020204" pitchFamily="34" charset="0"/>
                          <a:cs typeface="Arial" panose="020B0604020202020204" pitchFamily="34" charset="0"/>
                        </a:rPr>
                        <a:t>حدّد أيّ أيون من الأيونَين، </a:t>
                      </a:r>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O</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ar-SA" sz="2400" dirty="0">
                          <a:effectLst/>
                          <a:latin typeface="Arial" panose="020B0604020202020204" pitchFamily="34" charset="0"/>
                          <a:cs typeface="Arial" panose="020B0604020202020204" pitchFamily="34" charset="0"/>
                        </a:rPr>
                        <a:t> ، </a:t>
                      </a:r>
                      <a:r>
                        <a:rPr lang="ar-JO" sz="2400" dirty="0">
                          <a:effectLst/>
                          <a:latin typeface="Arial" panose="020B0604020202020204" pitchFamily="34" charset="0"/>
                          <a:cs typeface="Arial" panose="020B0604020202020204" pitchFamily="34" charset="0"/>
                        </a:rPr>
                        <a:t>أم </a:t>
                      </a:r>
                      <a:r>
                        <a:rPr lang="en-US" sz="2400" dirty="0">
                          <a:latin typeface="Arial" panose="020B0604020202020204" pitchFamily="34" charset="0"/>
                          <a:cs typeface="Arial" panose="020B0604020202020204" pitchFamily="34" charset="0"/>
                        </a:rPr>
                        <a:t>Fe</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ar-SA" sz="2400" dirty="0">
                          <a:effectLst/>
                          <a:latin typeface="Arial" panose="020B0604020202020204" pitchFamily="34" charset="0"/>
                          <a:cs typeface="Arial" panose="020B0604020202020204" pitchFamily="34" charset="0"/>
                        </a:rPr>
                        <a:t> </a:t>
                      </a:r>
                      <a:r>
                        <a:rPr lang="ar-JO" sz="2400" dirty="0">
                          <a:effectLst/>
                          <a:latin typeface="Arial" panose="020B0604020202020204" pitchFamily="34" charset="0"/>
                          <a:cs typeface="Arial" panose="020B0604020202020204" pitchFamily="34" charset="0"/>
                        </a:rPr>
                        <a:t>، هو مؤَكسِد أفضل. </a:t>
                      </a:r>
                      <a:r>
                        <a:rPr lang="ar-JO" sz="2400" u="sng" dirty="0">
                          <a:effectLst/>
                          <a:latin typeface="Arial" panose="020B0604020202020204" pitchFamily="34" charset="0"/>
                          <a:cs typeface="Arial" panose="020B0604020202020204" pitchFamily="34" charset="0"/>
                        </a:rPr>
                        <a:t>علّل</a:t>
                      </a:r>
                      <a:r>
                        <a:rPr lang="ar-JO" sz="2400" dirty="0">
                          <a:effectLst/>
                          <a:latin typeface="Arial" panose="020B0604020202020204" pitchFamily="34" charset="0"/>
                          <a:cs typeface="Arial" panose="020B0604020202020204" pitchFamily="34" charset="0"/>
                        </a:rPr>
                        <a:t>.</a:t>
                      </a:r>
                      <a:endParaRPr lang="ar-JO"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261530"/>
                  </a:ext>
                </a:extLst>
              </a:tr>
            </a:tbl>
          </a:graphicData>
        </a:graphic>
      </p:graphicFrame>
      <p:graphicFrame>
        <p:nvGraphicFramePr>
          <p:cNvPr id="14" name="Object 13">
            <a:extLst>
              <a:ext uri="{FF2B5EF4-FFF2-40B4-BE49-F238E27FC236}">
                <a16:creationId xmlns:a16="http://schemas.microsoft.com/office/drawing/2014/main" id="{37AC9E9C-77B3-487E-A901-FB12EF703DB3}"/>
              </a:ext>
            </a:extLst>
          </p:cNvPr>
          <p:cNvGraphicFramePr>
            <a:graphicFrameLocks noChangeAspect="1"/>
          </p:cNvGraphicFramePr>
          <p:nvPr>
            <p:extLst>
              <p:ext uri="{D42A27DB-BD31-4B8C-83A1-F6EECF244321}">
                <p14:modId xmlns:p14="http://schemas.microsoft.com/office/powerpoint/2010/main" val="140389091"/>
              </p:ext>
            </p:extLst>
          </p:nvPr>
        </p:nvGraphicFramePr>
        <p:xfrm>
          <a:off x="3658217" y="1366690"/>
          <a:ext cx="5307614" cy="492586"/>
        </p:xfrm>
        <a:graphic>
          <a:graphicData uri="http://schemas.openxmlformats.org/presentationml/2006/ole">
            <mc:AlternateContent xmlns:mc="http://schemas.openxmlformats.org/markup-compatibility/2006">
              <mc:Choice xmlns:v="urn:schemas-microsoft-com:vml" Requires="v">
                <p:oleObj spid="_x0000_s3117" r:id="rId3" imgW="2730500" imgH="254000" progId="Equation.3">
                  <p:embed/>
                </p:oleObj>
              </mc:Choice>
              <mc:Fallback>
                <p:oleObj r:id="rId3" imgW="2730500" imgH="254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217" y="1366690"/>
                        <a:ext cx="5307614" cy="492586"/>
                      </a:xfrm>
                      <a:prstGeom prst="rect">
                        <a:avLst/>
                      </a:prstGeom>
                      <a:noFill/>
                    </p:spPr>
                  </p:pic>
                </p:oleObj>
              </mc:Fallback>
            </mc:AlternateContent>
          </a:graphicData>
        </a:graphic>
      </p:graphicFrame>
      <p:sp>
        <p:nvSpPr>
          <p:cNvPr id="17" name="Rectangle 16">
            <a:extLst>
              <a:ext uri="{FF2B5EF4-FFF2-40B4-BE49-F238E27FC236}">
                <a16:creationId xmlns:a16="http://schemas.microsoft.com/office/drawing/2014/main" id="{B5EA9F77-E122-4CB6-A91A-F705B066F531}"/>
              </a:ext>
            </a:extLst>
          </p:cNvPr>
          <p:cNvSpPr/>
          <p:nvPr/>
        </p:nvSpPr>
        <p:spPr>
          <a:xfrm>
            <a:off x="2721905" y="1383593"/>
            <a:ext cx="561372" cy="458780"/>
          </a:xfrm>
          <a:prstGeom prst="rect">
            <a:avLst/>
          </a:prstGeom>
        </p:spPr>
        <p:txBody>
          <a:bodyPr wrap="none">
            <a:spAutoFit/>
          </a:bodyPr>
          <a:lstStyle/>
          <a:p>
            <a:pPr>
              <a:lnSpc>
                <a:spcPct val="107000"/>
              </a:lnSpc>
            </a:pPr>
            <a:r>
              <a:rPr lang="ar-JO" sz="2400" dirty="0"/>
              <a:t>(1)</a:t>
            </a:r>
          </a:p>
        </p:txBody>
      </p:sp>
      <p:sp>
        <p:nvSpPr>
          <p:cNvPr id="19" name="TextBox 18">
            <a:extLst>
              <a:ext uri="{FF2B5EF4-FFF2-40B4-BE49-F238E27FC236}">
                <a16:creationId xmlns:a16="http://schemas.microsoft.com/office/drawing/2014/main" id="{2D2DB1F6-D224-4414-AB3A-FA64AC56F543}"/>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20" name="Rectangle 19">
            <a:extLst>
              <a:ext uri="{FF2B5EF4-FFF2-40B4-BE49-F238E27FC236}">
                <a16:creationId xmlns:a16="http://schemas.microsoft.com/office/drawing/2014/main" id="{4A229A9A-BA94-4B9F-B49D-B23AE245C575}"/>
              </a:ext>
            </a:extLst>
          </p:cNvPr>
          <p:cNvSpPr/>
          <p:nvPr/>
        </p:nvSpPr>
        <p:spPr>
          <a:xfrm>
            <a:off x="10582505" y="836712"/>
            <a:ext cx="1583561"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د</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A2023-5C0F-4534-8E00-9420705BADB8}"/>
              </a:ext>
            </a:extLst>
          </p:cNvPr>
          <p:cNvSpPr/>
          <p:nvPr/>
        </p:nvSpPr>
        <p:spPr>
          <a:xfrm>
            <a:off x="2233961" y="475929"/>
            <a:ext cx="8671932" cy="830997"/>
          </a:xfrm>
          <a:prstGeom prst="rect">
            <a:avLst/>
          </a:prstGeom>
        </p:spPr>
        <p:txBody>
          <a:bodyPr wrap="square">
            <a:spAutoFit/>
          </a:bodyPr>
          <a:lstStyle/>
          <a:p>
            <a:r>
              <a:rPr lang="ar-SA" sz="2400" dirty="0">
                <a:effectLst/>
                <a:latin typeface="Arial" panose="020B0604020202020204" pitchFamily="34" charset="0"/>
                <a:ea typeface="Times New Roman" panose="02020603050405020304" pitchFamily="18" charset="0"/>
                <a:cs typeface="Arial" panose="020B0604020202020204" pitchFamily="34" charset="0"/>
              </a:rPr>
              <a:t>من هنا علينا أن نفحص أي من بين المتفاعلات في التفاعل (1) تفاعل كمُؤكسِد؟!</a:t>
            </a:r>
            <a:endParaRPr lang="he-IL" sz="2400" dirty="0">
              <a:effectLst/>
              <a:latin typeface="Arial" panose="020B0604020202020204" pitchFamily="34" charset="0"/>
              <a:ea typeface="Times New Roman" panose="02020603050405020304" pitchFamily="18" charset="0"/>
              <a:cs typeface="Arial" panose="020B0604020202020204" pitchFamily="34" charset="0"/>
            </a:endParaRPr>
          </a:p>
          <a:p>
            <a:endParaRPr lang="ar-SA" sz="2400" dirty="0">
              <a:effectLst/>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11A21444-4B26-4E5C-A8C5-17BADA909D1C}"/>
              </a:ext>
            </a:extLst>
          </p:cNvPr>
          <p:cNvGraphicFramePr>
            <a:graphicFrameLocks noChangeAspect="1"/>
          </p:cNvGraphicFramePr>
          <p:nvPr>
            <p:extLst>
              <p:ext uri="{D42A27DB-BD31-4B8C-83A1-F6EECF244321}">
                <p14:modId xmlns:p14="http://schemas.microsoft.com/office/powerpoint/2010/main" val="1429673952"/>
              </p:ext>
            </p:extLst>
          </p:nvPr>
        </p:nvGraphicFramePr>
        <p:xfrm>
          <a:off x="3657600" y="1366838"/>
          <a:ext cx="5308600" cy="492125"/>
        </p:xfrm>
        <a:graphic>
          <a:graphicData uri="http://schemas.openxmlformats.org/presentationml/2006/ole">
            <mc:AlternateContent xmlns:mc="http://schemas.openxmlformats.org/markup-compatibility/2006">
              <mc:Choice xmlns:v="urn:schemas-microsoft-com:vml" Requires="v">
                <p:oleObj spid="_x0000_s4109" r:id="rId3" imgW="2730500" imgH="254000" progId="Equation.3">
                  <p:embed/>
                </p:oleObj>
              </mc:Choice>
              <mc:Fallback>
                <p:oleObj r:id="rId3" imgW="2730500" imgH="254000" progId="Equation.3">
                  <p:embed/>
                  <p:pic>
                    <p:nvPicPr>
                      <p:cNvPr id="14" name="Object 13">
                        <a:extLst>
                          <a:ext uri="{FF2B5EF4-FFF2-40B4-BE49-F238E27FC236}">
                            <a16:creationId xmlns:a16="http://schemas.microsoft.com/office/drawing/2014/main" id="{37AC9E9C-77B3-487E-A901-FB12EF703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66838"/>
                        <a:ext cx="5308600" cy="492125"/>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5B8CF94A-C29E-46FE-BFCC-2A39C1831445}"/>
              </a:ext>
            </a:extLst>
          </p:cNvPr>
          <p:cNvSpPr txBox="1"/>
          <p:nvPr/>
        </p:nvSpPr>
        <p:spPr>
          <a:xfrm>
            <a:off x="1092820" y="2521187"/>
            <a:ext cx="9998125" cy="461665"/>
          </a:xfrm>
          <a:prstGeom prst="rect">
            <a:avLst/>
          </a:prstGeom>
          <a:noFill/>
        </p:spPr>
        <p:txBody>
          <a:bodyPr wrap="square" rtlCol="1">
            <a:spAutoFit/>
          </a:bodyPr>
          <a:lstStyle/>
          <a:p>
            <a:pPr algn="ctr"/>
            <a:r>
              <a:rPr lang="ar-SA" sz="2400" dirty="0">
                <a:latin typeface="Arial" panose="020B0604020202020204" pitchFamily="34" charset="0"/>
                <a:cs typeface="Arial" panose="020B0604020202020204" pitchFamily="34" charset="0"/>
              </a:rPr>
              <a:t>بالاعتماد على درجات التأكسُد: أيونات </a:t>
            </a:r>
            <a:r>
              <a:rPr lang="ar-SA" sz="2400" dirty="0" err="1">
                <a:latin typeface="Arial" panose="020B0604020202020204" pitchFamily="34" charset="0"/>
                <a:cs typeface="Arial" panose="020B0604020202020204" pitchFamily="34" charset="0"/>
              </a:rPr>
              <a:t>الهيدرونيوم</a:t>
            </a:r>
            <a:r>
              <a:rPr lang="ar-SA" sz="2400" dirty="0">
                <a:latin typeface="Arial" panose="020B0604020202020204" pitchFamily="34" charset="0"/>
                <a:cs typeface="Arial" panose="020B0604020202020204" pitchFamily="34" charset="0"/>
              </a:rPr>
              <a:t> تتفاعل مع الحديد كمُؤكسِد في التفاعل (1).</a:t>
            </a:r>
            <a:endParaRPr lang="he-IL" sz="2400" dirty="0">
              <a:latin typeface="Arial" panose="020B0604020202020204" pitchFamily="34" charset="0"/>
              <a:cs typeface="Arial" panose="020B0604020202020204" pitchFamily="34" charset="0"/>
            </a:endParaRPr>
          </a:p>
        </p:txBody>
      </p:sp>
      <p:sp>
        <p:nvSpPr>
          <p:cNvPr id="8" name="מלבן מעוגל 9">
            <a:extLst>
              <a:ext uri="{FF2B5EF4-FFF2-40B4-BE49-F238E27FC236}">
                <a16:creationId xmlns:a16="http://schemas.microsoft.com/office/drawing/2014/main" id="{F538715B-60D9-400C-9709-B750AE308848}"/>
              </a:ext>
            </a:extLst>
          </p:cNvPr>
          <p:cNvSpPr/>
          <p:nvPr/>
        </p:nvSpPr>
        <p:spPr>
          <a:xfrm>
            <a:off x="1092820" y="3729244"/>
            <a:ext cx="9107636" cy="17619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انتبهوا! في هذا البند يجب التقيُّد والانتباه لـِ: </a:t>
            </a:r>
            <a:endParaRPr lang="he-IL" sz="2400" dirty="0">
              <a:solidFill>
                <a:schemeClr val="tx1"/>
              </a:solidFill>
              <a:latin typeface="Arial" panose="020B0604020202020204" pitchFamily="34" charset="0"/>
              <a:cs typeface="Arial" panose="020B0604020202020204" pitchFamily="34" charset="0"/>
            </a:endParaRPr>
          </a:p>
          <a:p>
            <a:pPr algn="ctr">
              <a:lnSpc>
                <a:spcPct val="150000"/>
              </a:lnSpc>
            </a:pPr>
            <a:r>
              <a:rPr lang="ar-SA" sz="2400" dirty="0">
                <a:solidFill>
                  <a:schemeClr val="tx1"/>
                </a:solidFill>
                <a:latin typeface="Arial" panose="020B0604020202020204" pitchFamily="34" charset="0"/>
                <a:cs typeface="Arial" panose="020B0604020202020204" pitchFamily="34" charset="0"/>
              </a:rPr>
              <a:t>أيونات </a:t>
            </a:r>
            <a:r>
              <a:rPr lang="ar-SA" sz="2400" dirty="0" err="1">
                <a:solidFill>
                  <a:schemeClr val="tx1"/>
                </a:solidFill>
                <a:latin typeface="Arial" panose="020B0604020202020204" pitchFamily="34" charset="0"/>
                <a:cs typeface="Arial" panose="020B0604020202020204" pitchFamily="34" charset="0"/>
              </a:rPr>
              <a:t>الهيدرونيوم</a:t>
            </a:r>
            <a:r>
              <a:rPr lang="ar-SA"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H</a:t>
            </a:r>
            <a:r>
              <a:rPr lang="en-US" sz="2400" baseline="-25000" dirty="0">
                <a:solidFill>
                  <a:schemeClr val="tx1"/>
                </a:solidFill>
                <a:latin typeface="Arial" panose="020B0604020202020204" pitchFamily="34" charset="0"/>
                <a:cs typeface="Arial" panose="020B0604020202020204" pitchFamily="34" charset="0"/>
              </a:rPr>
              <a:t>3</a:t>
            </a:r>
            <a:r>
              <a:rPr lang="en-US" sz="2400" dirty="0">
                <a:solidFill>
                  <a:schemeClr val="tx1"/>
                </a:solidFill>
                <a:latin typeface="Arial" panose="020B0604020202020204" pitchFamily="34" charset="0"/>
                <a:cs typeface="Arial" panose="020B0604020202020204" pitchFamily="34" charset="0"/>
              </a:rPr>
              <a:t>O</a:t>
            </a:r>
            <a:r>
              <a:rPr lang="en-US" sz="2400" baseline="30000" dirty="0">
                <a:solidFill>
                  <a:schemeClr val="tx1"/>
                </a:solidFill>
                <a:latin typeface="Arial" panose="020B0604020202020204" pitchFamily="34" charset="0"/>
                <a:cs typeface="Arial" panose="020B0604020202020204" pitchFamily="34" charset="0"/>
              </a:rPr>
              <a:t>+</a:t>
            </a:r>
            <a:r>
              <a:rPr lang="en-US" sz="2400" baseline="-25000" dirty="0">
                <a:solidFill>
                  <a:schemeClr val="tx1"/>
                </a:solidFill>
                <a:latin typeface="Arial" panose="020B0604020202020204" pitchFamily="34" charset="0"/>
                <a:cs typeface="Arial" panose="020B0604020202020204" pitchFamily="34" charset="0"/>
              </a:rPr>
              <a:t>(</a:t>
            </a:r>
            <a:r>
              <a:rPr lang="en-US" sz="2400" baseline="-25000" dirty="0" err="1">
                <a:solidFill>
                  <a:schemeClr val="tx1"/>
                </a:solidFill>
                <a:latin typeface="Arial" panose="020B0604020202020204" pitchFamily="34" charset="0"/>
                <a:cs typeface="Arial" panose="020B0604020202020204" pitchFamily="34" charset="0"/>
              </a:rPr>
              <a:t>aq</a:t>
            </a:r>
            <a:r>
              <a:rPr lang="en-US" sz="2400" baseline="-25000" dirty="0">
                <a:solidFill>
                  <a:schemeClr val="tx1"/>
                </a:solidFill>
                <a:latin typeface="Arial" panose="020B0604020202020204" pitchFamily="34" charset="0"/>
                <a:cs typeface="Arial" panose="020B0604020202020204" pitchFamily="34" charset="0"/>
              </a:rPr>
              <a:t>)</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هي مُؤكسِد أفضل من </a:t>
            </a:r>
            <a:r>
              <a:rPr lang="ar-SA" sz="24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أيونات، </a:t>
            </a:r>
            <a:r>
              <a:rPr lang="he-IL" sz="24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 </a:t>
            </a:r>
            <a:r>
              <a:rPr lang="en-US" sz="24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Fe</a:t>
            </a:r>
            <a:r>
              <a:rPr lang="en-US" sz="2400" baseline="300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2+</a:t>
            </a:r>
            <a:r>
              <a:rPr lang="en-US" sz="2400" baseline="-250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a:t>
            </a:r>
            <a:r>
              <a:rPr lang="en-US" sz="2400" baseline="-25000" dirty="0" err="1">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aq</a:t>
            </a:r>
            <a:r>
              <a:rPr lang="en-US" sz="2400" baseline="-25000" dirty="0">
                <a:solidFill>
                  <a:schemeClr val="tx1"/>
                </a:solidFill>
                <a:effectLst>
                  <a:glow rad="228600">
                    <a:schemeClr val="accent2">
                      <a:satMod val="175000"/>
                      <a:alpha val="40000"/>
                    </a:schemeClr>
                  </a:glow>
                </a:effectLst>
                <a:latin typeface="Arial" panose="020B0604020202020204" pitchFamily="34" charset="0"/>
                <a:cs typeface="Arial" panose="020B0604020202020204" pitchFamily="34" charset="0"/>
              </a:rPr>
              <a:t>)</a:t>
            </a:r>
            <a:r>
              <a:rPr lang="he-IL" sz="2400" dirty="0">
                <a:solidFill>
                  <a:schemeClr val="tx1"/>
                </a:solidFill>
                <a:latin typeface="Arial" panose="020B0604020202020204" pitchFamily="34" charset="0"/>
                <a:cs typeface="Arial" panose="020B0604020202020204" pitchFamily="34" charset="0"/>
              </a:rPr>
              <a:t>.</a:t>
            </a:r>
          </a:p>
          <a:p>
            <a:pPr algn="ctr">
              <a:lnSpc>
                <a:spcPct val="150000"/>
              </a:lnSpc>
            </a:pPr>
            <a:r>
              <a:rPr lang="ar-SA" sz="2400" dirty="0">
                <a:solidFill>
                  <a:schemeClr val="tx1"/>
                </a:solidFill>
                <a:effectLst>
                  <a:glow rad="228600">
                    <a:schemeClr val="accent4">
                      <a:satMod val="175000"/>
                      <a:alpha val="40000"/>
                    </a:schemeClr>
                  </a:glow>
                </a:effectLst>
                <a:latin typeface="Arial" panose="020B0604020202020204" pitchFamily="34" charset="0"/>
                <a:cs typeface="Arial" panose="020B0604020202020204" pitchFamily="34" charset="0"/>
              </a:rPr>
              <a:t>الحديد الفلزّي، </a:t>
            </a:r>
            <a:r>
              <a:rPr lang="en-US" sz="2400" dirty="0">
                <a:solidFill>
                  <a:schemeClr val="tx1"/>
                </a:solidFill>
                <a:effectLst>
                  <a:glow rad="228600">
                    <a:schemeClr val="accent4">
                      <a:satMod val="175000"/>
                      <a:alpha val="40000"/>
                    </a:schemeClr>
                  </a:glow>
                </a:effectLst>
                <a:latin typeface="Arial" panose="020B0604020202020204" pitchFamily="34" charset="0"/>
                <a:cs typeface="Arial" panose="020B0604020202020204" pitchFamily="34" charset="0"/>
              </a:rPr>
              <a:t>Fe</a:t>
            </a:r>
            <a:r>
              <a:rPr lang="en-US" sz="2400" baseline="-25000" dirty="0">
                <a:solidFill>
                  <a:schemeClr val="tx1"/>
                </a:solidFill>
                <a:effectLst>
                  <a:glow rad="228600">
                    <a:schemeClr val="accent4">
                      <a:satMod val="175000"/>
                      <a:alpha val="40000"/>
                    </a:schemeClr>
                  </a:glow>
                </a:effectLst>
                <a:latin typeface="Arial" panose="020B0604020202020204" pitchFamily="34" charset="0"/>
                <a:cs typeface="Arial" panose="020B0604020202020204" pitchFamily="34" charset="0"/>
              </a:rPr>
              <a:t>(s)</a:t>
            </a:r>
            <a:r>
              <a:rPr lang="ar-SA" sz="2400" dirty="0">
                <a:solidFill>
                  <a:schemeClr val="tx1"/>
                </a:solidFill>
                <a:latin typeface="Arial" panose="020B0604020202020204" pitchFamily="34" charset="0"/>
                <a:cs typeface="Arial" panose="020B0604020202020204" pitchFamily="34" charset="0"/>
              </a:rPr>
              <a:t>،</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الذي يتفاعل مع أيونات </a:t>
            </a:r>
            <a:r>
              <a:rPr lang="ar-SA" sz="2400" dirty="0" err="1">
                <a:solidFill>
                  <a:schemeClr val="tx1"/>
                </a:solidFill>
                <a:latin typeface="Arial" panose="020B0604020202020204" pitchFamily="34" charset="0"/>
                <a:cs typeface="Arial" panose="020B0604020202020204" pitchFamily="34" charset="0"/>
              </a:rPr>
              <a:t>الهيدرونيوم</a:t>
            </a:r>
            <a:r>
              <a:rPr lang="ar-SA" sz="2400" dirty="0">
                <a:solidFill>
                  <a:schemeClr val="tx1"/>
                </a:solidFill>
                <a:latin typeface="Arial" panose="020B0604020202020204" pitchFamily="34" charset="0"/>
                <a:cs typeface="Arial" panose="020B0604020202020204" pitchFamily="34" charset="0"/>
              </a:rPr>
              <a:t> هو مُختزِل وليس مُؤكسِد. </a:t>
            </a:r>
            <a:endParaRPr lang="he-IL" sz="24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0553F9-060E-45C9-A6A8-EFF7A7329ADF}"/>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11" name="Flowchart: Connector 10">
            <a:extLst>
              <a:ext uri="{FF2B5EF4-FFF2-40B4-BE49-F238E27FC236}">
                <a16:creationId xmlns:a16="http://schemas.microsoft.com/office/drawing/2014/main" id="{535E0557-1AB9-4AC4-B364-3610D7C04EF0}"/>
              </a:ext>
            </a:extLst>
          </p:cNvPr>
          <p:cNvSpPr/>
          <p:nvPr/>
        </p:nvSpPr>
        <p:spPr>
          <a:xfrm>
            <a:off x="3657600" y="1816477"/>
            <a:ext cx="245327" cy="24532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0</a:t>
            </a:r>
            <a:endParaRPr lang="LID4096" b="1" dirty="0"/>
          </a:p>
        </p:txBody>
      </p:sp>
      <p:sp>
        <p:nvSpPr>
          <p:cNvPr id="12" name="Flowchart: Connector 11">
            <a:extLst>
              <a:ext uri="{FF2B5EF4-FFF2-40B4-BE49-F238E27FC236}">
                <a16:creationId xmlns:a16="http://schemas.microsoft.com/office/drawing/2014/main" id="{B58BDDFB-F85C-4F32-8B1B-B301792C42B0}"/>
              </a:ext>
            </a:extLst>
          </p:cNvPr>
          <p:cNvSpPr/>
          <p:nvPr/>
        </p:nvSpPr>
        <p:spPr>
          <a:xfrm>
            <a:off x="4683512" y="1816476"/>
            <a:ext cx="241610" cy="246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600" dirty="0"/>
          </a:p>
        </p:txBody>
      </p:sp>
      <p:sp>
        <p:nvSpPr>
          <p:cNvPr id="13" name="TextBox 12">
            <a:extLst>
              <a:ext uri="{FF2B5EF4-FFF2-40B4-BE49-F238E27FC236}">
                <a16:creationId xmlns:a16="http://schemas.microsoft.com/office/drawing/2014/main" id="{7F189272-356D-4C65-8621-A5321158BD8D}"/>
              </a:ext>
            </a:extLst>
          </p:cNvPr>
          <p:cNvSpPr txBox="1"/>
          <p:nvPr/>
        </p:nvSpPr>
        <p:spPr>
          <a:xfrm>
            <a:off x="4502307" y="1775271"/>
            <a:ext cx="557561" cy="307777"/>
          </a:xfrm>
          <a:prstGeom prst="rect">
            <a:avLst/>
          </a:prstGeom>
          <a:noFill/>
        </p:spPr>
        <p:txBody>
          <a:bodyPr wrap="square" rtlCol="0">
            <a:spAutoFit/>
          </a:bodyPr>
          <a:lstStyle/>
          <a:p>
            <a:pPr algn="ctr"/>
            <a:r>
              <a:rPr lang="ar-SA" sz="1400" b="1" dirty="0">
                <a:solidFill>
                  <a:schemeClr val="bg1"/>
                </a:solidFill>
              </a:rPr>
              <a:t>1+</a:t>
            </a:r>
            <a:endParaRPr lang="LID4096" sz="1400" b="1" dirty="0">
              <a:solidFill>
                <a:schemeClr val="bg1"/>
              </a:solidFill>
            </a:endParaRPr>
          </a:p>
        </p:txBody>
      </p:sp>
      <p:sp>
        <p:nvSpPr>
          <p:cNvPr id="14" name="Flowchart: Connector 13">
            <a:extLst>
              <a:ext uri="{FF2B5EF4-FFF2-40B4-BE49-F238E27FC236}">
                <a16:creationId xmlns:a16="http://schemas.microsoft.com/office/drawing/2014/main" id="{5AFDC695-4187-4595-A4FE-DDE19A10E90D}"/>
              </a:ext>
            </a:extLst>
          </p:cNvPr>
          <p:cNvSpPr/>
          <p:nvPr/>
        </p:nvSpPr>
        <p:spPr>
          <a:xfrm>
            <a:off x="7041999" y="1776330"/>
            <a:ext cx="245327" cy="24532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0</a:t>
            </a:r>
            <a:endParaRPr lang="LID4096" b="1" dirty="0"/>
          </a:p>
        </p:txBody>
      </p:sp>
      <p:sp>
        <p:nvSpPr>
          <p:cNvPr id="16" name="Flowchart: Connector 15">
            <a:extLst>
              <a:ext uri="{FF2B5EF4-FFF2-40B4-BE49-F238E27FC236}">
                <a16:creationId xmlns:a16="http://schemas.microsoft.com/office/drawing/2014/main" id="{53FB6FA9-F423-43CC-A108-12C16F25464E}"/>
              </a:ext>
            </a:extLst>
          </p:cNvPr>
          <p:cNvSpPr/>
          <p:nvPr/>
        </p:nvSpPr>
        <p:spPr>
          <a:xfrm>
            <a:off x="6168482" y="1813278"/>
            <a:ext cx="241610" cy="246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600" dirty="0"/>
          </a:p>
        </p:txBody>
      </p:sp>
      <p:sp>
        <p:nvSpPr>
          <p:cNvPr id="15" name="TextBox 14">
            <a:extLst>
              <a:ext uri="{FF2B5EF4-FFF2-40B4-BE49-F238E27FC236}">
                <a16:creationId xmlns:a16="http://schemas.microsoft.com/office/drawing/2014/main" id="{C24E1306-858A-4A7A-8207-B688EA83ECB8}"/>
              </a:ext>
            </a:extLst>
          </p:cNvPr>
          <p:cNvSpPr txBox="1"/>
          <p:nvPr/>
        </p:nvSpPr>
        <p:spPr>
          <a:xfrm>
            <a:off x="5999355" y="1763771"/>
            <a:ext cx="557561" cy="307777"/>
          </a:xfrm>
          <a:prstGeom prst="rect">
            <a:avLst/>
          </a:prstGeom>
          <a:noFill/>
        </p:spPr>
        <p:txBody>
          <a:bodyPr wrap="square" rtlCol="0">
            <a:spAutoFit/>
          </a:bodyPr>
          <a:lstStyle/>
          <a:p>
            <a:pPr algn="ctr"/>
            <a:r>
              <a:rPr lang="ar-SA" sz="1400" b="1" dirty="0">
                <a:solidFill>
                  <a:schemeClr val="bg1"/>
                </a:solidFill>
              </a:rPr>
              <a:t>2+</a:t>
            </a:r>
            <a:endParaRPr lang="LID4096" sz="1400" b="1" dirty="0">
              <a:solidFill>
                <a:schemeClr val="bg1"/>
              </a:solidFill>
            </a:endParaRPr>
          </a:p>
        </p:txBody>
      </p:sp>
    </p:spTree>
    <p:extLst>
      <p:ext uri="{BB962C8B-B14F-4D97-AF65-F5344CB8AC3E}">
        <p14:creationId xmlns:p14="http://schemas.microsoft.com/office/powerpoint/2010/main" val="10468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1BD082-BC9E-46B6-BB90-D396699ECB5D}"/>
              </a:ext>
            </a:extLst>
          </p:cNvPr>
          <p:cNvSpPr/>
          <p:nvPr/>
        </p:nvSpPr>
        <p:spPr>
          <a:xfrm>
            <a:off x="178420" y="908823"/>
            <a:ext cx="11820292" cy="4473725"/>
          </a:xfrm>
          <a:prstGeom prst="rect">
            <a:avLst/>
          </a:prstGeom>
        </p:spPr>
        <p:txBody>
          <a:bodyPr wrap="square">
            <a:spAutoFit/>
          </a:bodyPr>
          <a:lstStyle/>
          <a:p>
            <a:pPr marL="342900" lvl="0" indent="-342900">
              <a:lnSpc>
                <a:spcPct val="150000"/>
              </a:lnSpc>
              <a:buFont typeface="+mj-lt"/>
              <a:buAutoNum type="arabicPeriod"/>
            </a:pPr>
            <a:r>
              <a:rPr lang="ar-SA" sz="2400" dirty="0">
                <a:latin typeface="Arial" panose="020B0604020202020204" pitchFamily="34" charset="0"/>
                <a:ea typeface="Times New Roman" panose="02020603050405020304" pitchFamily="18" charset="0"/>
                <a:cs typeface="Arial" panose="020B0604020202020204" pitchFamily="34" charset="0"/>
              </a:rPr>
              <a:t>تحديد خاطئ ومُحاولة تعليله: </a:t>
            </a:r>
            <a:r>
              <a:rPr lang="he-IL" sz="2400" dirty="0">
                <a:latin typeface="Arial" panose="020B0604020202020204" pitchFamily="34" charset="0"/>
                <a:ea typeface="Times New Roman" panose="02020603050405020304" pitchFamily="18" charset="0"/>
                <a:cs typeface="Arial" panose="020B0604020202020204" pitchFamily="34" charset="0"/>
              </a:rPr>
              <a:t> </a:t>
            </a: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هو مُؤكسِد أفضل من أيونات،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H</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3</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O</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لأنّه يأخُذ الكترونات."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هو مُؤكسِد قوي، لأنّه أيون فلزّ."</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أيونات،</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هي مُؤكسِد أفضل لأنّ هذه الأيونات تعمل كمُؤكسِد في التفاعل المُعطى (يوجد ارتفاع في درجة التأكسُد) بينما أيونات،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H</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3</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O</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تعمل كمُختزِل، لأنّه يوجد انخفاض في درجة التأكسُد."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ar-SA" sz="2400" dirty="0">
                <a:latin typeface="Arial" panose="020B0604020202020204" pitchFamily="34" charset="0"/>
                <a:ea typeface="Times New Roman" panose="02020603050405020304" pitchFamily="18" charset="0"/>
                <a:cs typeface="Arial" panose="020B0604020202020204" pitchFamily="34" charset="0"/>
              </a:rPr>
              <a:t>2. تحديد صحيح لكن التعليل خاطئ: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أيونات</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H</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3</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O</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هي مُؤكسِد أفضل من أيونات،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Fe</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2+</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لأنّها أيونات حامض.</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358140" lvl="0" indent="-342900">
              <a:lnSpc>
                <a:spcPct val="150000"/>
              </a:lnSpc>
              <a:buFont typeface="David" panose="020E0502060401010101" pitchFamily="34" charset="-79"/>
              <a:buChar char="•"/>
              <a:tabLst>
                <a:tab pos="207010" algn="l"/>
              </a:tabLst>
            </a:pP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أيونات</a:t>
            </a:r>
            <a:r>
              <a:rPr lang="he-IL"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H</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3</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O</a:t>
            </a:r>
            <a:r>
              <a:rPr lang="en-US" sz="2400" baseline="30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solidFill>
                  <a:srgbClr val="800000"/>
                </a:solidFill>
                <a:latin typeface="Arial" panose="020B0604020202020204" pitchFamily="34" charset="0"/>
                <a:ea typeface="Times New Roman" panose="02020603050405020304" pitchFamily="18" charset="0"/>
                <a:cs typeface="Arial" panose="020B0604020202020204" pitchFamily="34" charset="0"/>
              </a:rPr>
              <a:t>aq</a:t>
            </a:r>
            <a:r>
              <a:rPr lang="en-US" sz="2400" baseline="-25000" dirty="0">
                <a:solidFill>
                  <a:srgbClr val="800000"/>
                </a:solidFill>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800000"/>
                </a:solidFill>
                <a:latin typeface="Arial" panose="020B0604020202020204" pitchFamily="34" charset="0"/>
                <a:ea typeface="Times New Roman" panose="02020603050405020304" pitchFamily="18" charset="0"/>
                <a:cs typeface="Arial" panose="020B0604020202020204" pitchFamily="34" charset="0"/>
              </a:rPr>
              <a:t> هي مُؤكسِد أقوى، لأنّ هذه الأيونات تتفاعل مع الفلزّات." </a:t>
            </a:r>
            <a:endParaRPr lang="he-IL"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933FEF69-0690-4059-9E96-EDC9E6B253B8}"/>
              </a:ext>
            </a:extLst>
          </p:cNvPr>
          <p:cNvSpPr/>
          <p:nvPr/>
        </p:nvSpPr>
        <p:spPr>
          <a:xfrm>
            <a:off x="3216631" y="227840"/>
            <a:ext cx="5129930" cy="671851"/>
          </a:xfrm>
          <a:prstGeom prst="rect">
            <a:avLst/>
          </a:prstGeom>
        </p:spPr>
        <p:txBody>
          <a:bodyPr wrap="none">
            <a:spAutoFit/>
          </a:bodyPr>
          <a:lstStyle/>
          <a:p>
            <a:pPr>
              <a:lnSpc>
                <a:spcPct val="150000"/>
              </a:lnSpc>
            </a:pPr>
            <a:r>
              <a:rPr lang="ar-SA"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rPr>
              <a:t>بعض الأخطاء المُميَّزة لأسئلة من هذا النوع:</a:t>
            </a:r>
            <a:endParaRPr lang="he-IL" sz="2800" dirty="0">
              <a:effectLst>
                <a:glow rad="228600">
                  <a:schemeClr val="accent6">
                    <a:satMod val="175000"/>
                    <a:alpha val="40000"/>
                  </a:schemeClr>
                </a:glow>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CBB7D0B-467B-417D-823F-C1BD749F5488}"/>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7898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9" dur="500"/>
                                        <p:tgtEl>
                                          <p:spTgt spid="4">
                                            <p:txEl>
                                              <p:pRg st="4" end="4"/>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EB441D-4041-4D76-B5FA-EF693613153B}"/>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5" name="TextBox 4">
            <a:extLst>
              <a:ext uri="{FF2B5EF4-FFF2-40B4-BE49-F238E27FC236}">
                <a16:creationId xmlns:a16="http://schemas.microsoft.com/office/drawing/2014/main" id="{886AD7B9-9853-4F03-815B-115100BC95D9}"/>
              </a:ext>
            </a:extLst>
          </p:cNvPr>
          <p:cNvSpPr txBox="1"/>
          <p:nvPr/>
        </p:nvSpPr>
        <p:spPr>
          <a:xfrm>
            <a:off x="2943922" y="2330605"/>
            <a:ext cx="7014117" cy="954107"/>
          </a:xfrm>
          <a:prstGeom prst="rect">
            <a:avLst/>
          </a:prstGeom>
          <a:noFill/>
        </p:spPr>
        <p:txBody>
          <a:bodyPr wrap="square" rtlCol="0">
            <a:spAutoFit/>
          </a:bodyPr>
          <a:lstStyle/>
          <a:p>
            <a:pPr algn="ctr"/>
            <a:r>
              <a:rPr lang="ar-SA" sz="5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ورقة عمل </a:t>
            </a:r>
            <a:r>
              <a:rPr lang="ar-SA" sz="56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تلخيصيّة</a:t>
            </a:r>
            <a:endParaRPr lang="LID4096" sz="5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pic>
        <p:nvPicPr>
          <p:cNvPr id="12" name="Picture 11" descr="A close up of text on a white background&#10;&#10;Description automatically generated">
            <a:extLst>
              <a:ext uri="{FF2B5EF4-FFF2-40B4-BE49-F238E27FC236}">
                <a16:creationId xmlns:a16="http://schemas.microsoft.com/office/drawing/2014/main" id="{710F2831-652A-49E9-BE85-C102D68F5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61" y="3574896"/>
            <a:ext cx="1734015" cy="1583473"/>
          </a:xfrm>
          <a:prstGeom prst="rect">
            <a:avLst/>
          </a:prstGeom>
        </p:spPr>
      </p:pic>
      <p:pic>
        <p:nvPicPr>
          <p:cNvPr id="3" name="Picture 2" descr="A picture containing black, drawing&#10;&#10;Description automatically generated">
            <a:extLst>
              <a:ext uri="{FF2B5EF4-FFF2-40B4-BE49-F238E27FC236}">
                <a16:creationId xmlns:a16="http://schemas.microsoft.com/office/drawing/2014/main" id="{7B2E06D3-839A-4A11-9CB6-D1553CE79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61" y="1449910"/>
            <a:ext cx="1905000" cy="1905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5" name="Rectangle 4">
            <a:extLst>
              <a:ext uri="{FF2B5EF4-FFF2-40B4-BE49-F238E27FC236}">
                <a16:creationId xmlns:a16="http://schemas.microsoft.com/office/drawing/2014/main" id="{69F31A98-773F-4E61-B0CB-D99C36853EFA}"/>
              </a:ext>
            </a:extLst>
          </p:cNvPr>
          <p:cNvSpPr/>
          <p:nvPr/>
        </p:nvSpPr>
        <p:spPr>
          <a:xfrm>
            <a:off x="2750634" y="2354457"/>
            <a:ext cx="6690731" cy="1107996"/>
          </a:xfrm>
          <a:prstGeom prst="rect">
            <a:avLst/>
          </a:prstGeom>
          <a:noFill/>
        </p:spPr>
        <p:txBody>
          <a:bodyPr wrap="square" lIns="91440" tIns="45720" rIns="91440" bIns="45720">
            <a:spAutoFit/>
          </a:bodyPr>
          <a:lstStyle/>
          <a:p>
            <a:pPr algn="ctr"/>
            <a:r>
              <a:rPr lang="ar-SA" sz="6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شُكرًا لحُسن إصغائكُم</a:t>
            </a:r>
            <a:endParaRPr lang="en-US" sz="6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Arial" panose="020B0604020202020204" pitchFamily="34" charset="0"/>
                <a:cs typeface="Arial" panose="020B0604020202020204" pitchFamily="34" charset="0"/>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Arial" panose="020B0604020202020204" pitchFamily="34" charset="0"/>
                <a:cs typeface="Arial" panose="020B0604020202020204" pitchFamily="34" charset="0"/>
              </a:rPr>
              <a:t>rights@education.gov.il</a:t>
            </a:r>
            <a:endParaRPr lang="he-IL" sz="2800" dirty="0">
              <a:solidFill>
                <a:srgbClr val="192A72"/>
              </a:solidFill>
              <a:latin typeface="Arial" panose="020B0604020202020204" pitchFamily="34" charset="0"/>
              <a:cs typeface="Arial" panose="020B0604020202020204" pitchFamily="34" charset="0"/>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Arial" panose="020B0604020202020204" pitchFamily="34" charset="0"/>
                <a:cs typeface="Arial" panose="020B0604020202020204" pitchFamily="34" charset="0"/>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שקופית זו היא חובה</a:t>
            </a:r>
            <a:endParaRPr lang="en-US" b="1"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7">
            <a:extLst>
              <a:ext uri="{FF2B5EF4-FFF2-40B4-BE49-F238E27FC236}">
                <a16:creationId xmlns:a16="http://schemas.microsoft.com/office/drawing/2014/main" id="{AAA8AFDE-66B1-44C8-8C34-F5008E1246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30" name="Rectangle 40">
            <a:extLst>
              <a:ext uri="{FF2B5EF4-FFF2-40B4-BE49-F238E27FC236}">
                <a16:creationId xmlns:a16="http://schemas.microsoft.com/office/drawing/2014/main" id="{3177EBBB-8ED8-4B91-90DF-6250F81B22D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33" name="Rectangle 43">
            <a:extLst>
              <a:ext uri="{FF2B5EF4-FFF2-40B4-BE49-F238E27FC236}">
                <a16:creationId xmlns:a16="http://schemas.microsoft.com/office/drawing/2014/main" id="{764D1280-20C7-4EE6-8271-364915F6E9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24" name="TextBox 23">
            <a:extLst>
              <a:ext uri="{FF2B5EF4-FFF2-40B4-BE49-F238E27FC236}">
                <a16:creationId xmlns:a16="http://schemas.microsoft.com/office/drawing/2014/main" id="{72F4E262-D03F-4DD9-B720-42FF954C6F4B}"/>
              </a:ext>
            </a:extLst>
          </p:cNvPr>
          <p:cNvSpPr txBox="1"/>
          <p:nvPr/>
        </p:nvSpPr>
        <p:spPr>
          <a:xfrm>
            <a:off x="137444" y="319432"/>
            <a:ext cx="10471286" cy="1697068"/>
          </a:xfrm>
          <a:prstGeom prst="rect">
            <a:avLst/>
          </a:prstGeom>
          <a:noFill/>
        </p:spPr>
        <p:txBody>
          <a:bodyPr wrap="square" rtlCol="1">
            <a:spAutoFit/>
          </a:bodyPr>
          <a:lstStyle/>
          <a:p>
            <a:pPr>
              <a:lnSpc>
                <a:spcPct val="150000"/>
              </a:lnSpc>
            </a:pPr>
            <a:r>
              <a:rPr lang="ar-SA" sz="2400" dirty="0">
                <a:latin typeface="Arial" panose="020B0604020202020204" pitchFamily="34" charset="0"/>
                <a:cs typeface="Arial" panose="020B0604020202020204" pitchFamily="34" charset="0"/>
              </a:rPr>
              <a:t>يتناول السؤال القدرة النسبية لمعادن معيّنة على الاختزال والقدرة النسبية لأيونات </a:t>
            </a:r>
            <a:r>
              <a:rPr lang="ar-SA" sz="2400" dirty="0" err="1">
                <a:latin typeface="Arial" panose="020B0604020202020204" pitchFamily="34" charset="0"/>
                <a:cs typeface="Arial" panose="020B0604020202020204" pitchFamily="34" charset="0"/>
              </a:rPr>
              <a:t>مميَّئة</a:t>
            </a:r>
            <a:r>
              <a:rPr lang="ar-SA" sz="2400" dirty="0">
                <a:latin typeface="Arial" panose="020B0604020202020204" pitchFamily="34" charset="0"/>
                <a:cs typeface="Arial" panose="020B0604020202020204" pitchFamily="34" charset="0"/>
              </a:rPr>
              <a:t> على الأكسدة.</a:t>
            </a:r>
          </a:p>
          <a:p>
            <a:pPr>
              <a:lnSpc>
                <a:spcPct val="150000"/>
              </a:lnSpc>
            </a:pPr>
            <a:r>
              <a:rPr lang="ar-SA" sz="2400" dirty="0">
                <a:latin typeface="Arial" panose="020B0604020202020204" pitchFamily="34" charset="0"/>
                <a:cs typeface="Arial" panose="020B0604020202020204" pitchFamily="34" charset="0"/>
              </a:rPr>
              <a:t>أمامك قائمة لأيونات معدنيّة </a:t>
            </a:r>
            <a:r>
              <a:rPr lang="ar-SA" sz="2400" dirty="0" err="1">
                <a:latin typeface="Arial" panose="020B0604020202020204" pitchFamily="34" charset="0"/>
                <a:cs typeface="Arial" panose="020B0604020202020204" pitchFamily="34" charset="0"/>
              </a:rPr>
              <a:t>مميَّئة</a:t>
            </a:r>
            <a:r>
              <a:rPr lang="ar-SA" sz="2400" dirty="0">
                <a:latin typeface="Arial" panose="020B0604020202020204" pitchFamily="34" charset="0"/>
                <a:cs typeface="Arial" panose="020B0604020202020204" pitchFamily="34" charset="0"/>
              </a:rPr>
              <a:t>:</a:t>
            </a:r>
            <a:endParaRPr lang="he-IL" sz="24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Cu</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Zn</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AF92FFB-8807-4091-BD79-D9F879252F6B}"/>
              </a:ext>
            </a:extLst>
          </p:cNvPr>
          <p:cNvSpPr txBox="1"/>
          <p:nvPr/>
        </p:nvSpPr>
        <p:spPr>
          <a:xfrm>
            <a:off x="137444" y="2016500"/>
            <a:ext cx="10524492" cy="2805063"/>
          </a:xfrm>
          <a:prstGeom prst="rect">
            <a:avLst/>
          </a:prstGeom>
          <a:noFill/>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أ. </a:t>
            </a:r>
            <a:r>
              <a:rPr lang="ar-JO" sz="2400" dirty="0">
                <a:latin typeface="Arial" panose="020B0604020202020204" pitchFamily="34" charset="0"/>
                <a:cs typeface="Arial" panose="020B0604020202020204" pitchFamily="34" charset="0"/>
              </a:rPr>
              <a:t>أجروا في المختبر تجربة في مرحلتين.</a:t>
            </a:r>
          </a:p>
          <a:p>
            <a:pPr>
              <a:lnSpc>
                <a:spcPct val="150000"/>
              </a:lnSpc>
            </a:pPr>
            <a:r>
              <a:rPr lang="ar-JO" sz="2400" b="1" u="sng" dirty="0">
                <a:latin typeface="Arial" panose="020B0604020202020204" pitchFamily="34" charset="0"/>
                <a:cs typeface="Arial" panose="020B0604020202020204" pitchFamily="34" charset="0"/>
              </a:rPr>
              <a:t>في المرحلة الأولى</a:t>
            </a:r>
            <a:r>
              <a:rPr lang="ar-JO" sz="2400" b="1"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غمسوا شريط 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 في كأس تحوي محلولاً عديم اللون لنترات الفضّة، </a:t>
            </a:r>
            <a:r>
              <a:rPr lang="en-US" sz="2400" dirty="0">
                <a:latin typeface="Arial" panose="020B0604020202020204" pitchFamily="34" charset="0"/>
                <a:cs typeface="Arial" panose="020B0604020202020204" pitchFamily="34" charset="0"/>
              </a:rPr>
              <a:t>AgNO</a:t>
            </a:r>
            <a:r>
              <a:rPr lang="en-US" sz="2400" baseline="-25000" dirty="0">
                <a:latin typeface="Arial" panose="020B0604020202020204" pitchFamily="34" charset="0"/>
                <a:cs typeface="Arial" panose="020B0604020202020204" pitchFamily="34" charset="0"/>
              </a:rPr>
              <a:t>3(</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في التفاعل الذي حدث، تفاعلت </a:t>
            </a:r>
            <a:r>
              <a:rPr lang="ar-JO" sz="2400" u="sng" dirty="0">
                <a:latin typeface="Arial" panose="020B0604020202020204" pitchFamily="34" charset="0"/>
                <a:cs typeface="Arial" panose="020B0604020202020204" pitchFamily="34" charset="0"/>
              </a:rPr>
              <a:t>كلّ</a:t>
            </a:r>
            <a:r>
              <a:rPr lang="ar-JO" sz="2400" dirty="0">
                <a:latin typeface="Arial" panose="020B0604020202020204" pitchFamily="34" charset="0"/>
                <a:cs typeface="Arial" panose="020B0604020202020204" pitchFamily="34" charset="0"/>
              </a:rPr>
              <a:t> أيونات الفضّة</a:t>
            </a:r>
            <a:r>
              <a:rPr lang="ar-SA"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he-IL" sz="2400" dirty="0">
                <a:latin typeface="Arial" panose="020B0604020202020204" pitchFamily="34" charset="0"/>
                <a:cs typeface="Arial" panose="020B0604020202020204" pitchFamily="34" charset="0"/>
              </a:rPr>
              <a:t>.</a:t>
            </a:r>
          </a:p>
          <a:p>
            <a:pPr>
              <a:lnSpc>
                <a:spcPct val="150000"/>
              </a:lnSpc>
            </a:pPr>
            <a:r>
              <a:rPr lang="ar-JO" sz="2400" dirty="0">
                <a:latin typeface="Arial" panose="020B0604020202020204" pitchFamily="34" charset="0"/>
                <a:cs typeface="Arial" panose="020B0604020202020204" pitchFamily="34" charset="0"/>
              </a:rPr>
              <a:t>تغيّر لون المحلول إلى أزرق فاتح، ونتج في قاع الكأس راسب رماديّ.</a:t>
            </a:r>
            <a:endParaRPr lang="ar-SA" sz="2400" dirty="0">
              <a:latin typeface="Arial" panose="020B0604020202020204" pitchFamily="34" charset="0"/>
              <a:cs typeface="Arial" panose="020B0604020202020204" pitchFamily="34" charset="0"/>
            </a:endParaRPr>
          </a:p>
          <a:p>
            <a:pPr marL="400050" indent="-400050">
              <a:lnSpc>
                <a:spcPct val="150000"/>
              </a:lnSpc>
              <a:buAutoNum type="romanLcPeriod"/>
            </a:pPr>
            <a:r>
              <a:rPr lang="ar-SA" sz="2400" dirty="0">
                <a:latin typeface="Arial" panose="020B0604020202020204" pitchFamily="34" charset="0"/>
                <a:cs typeface="Arial" panose="020B0604020202020204" pitchFamily="34" charset="0"/>
              </a:rPr>
              <a:t>أ</a:t>
            </a:r>
            <a:r>
              <a:rPr lang="ar-JO" sz="2400" dirty="0">
                <a:latin typeface="Arial" panose="020B0604020202020204" pitchFamily="34" charset="0"/>
                <a:cs typeface="Arial" panose="020B0604020202020204" pitchFamily="34" charset="0"/>
              </a:rPr>
              <a:t>كتب معادلة صافية موازَنة للتفاعل الذي حدث في المرحلة الأولى من التجربة.</a:t>
            </a:r>
          </a:p>
        </p:txBody>
      </p:sp>
      <p:sp>
        <p:nvSpPr>
          <p:cNvPr id="3" name="Rectangle 2">
            <a:extLst>
              <a:ext uri="{FF2B5EF4-FFF2-40B4-BE49-F238E27FC236}">
                <a16:creationId xmlns:a16="http://schemas.microsoft.com/office/drawing/2014/main" id="{6D70150D-252B-46B6-A275-FAFDF4F3EF3F}"/>
              </a:ext>
            </a:extLst>
          </p:cNvPr>
          <p:cNvSpPr/>
          <p:nvPr/>
        </p:nvSpPr>
        <p:spPr>
          <a:xfrm>
            <a:off x="10914500" y="836712"/>
            <a:ext cx="1140056"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أ</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9" name="TextBox 28">
            <a:extLst>
              <a:ext uri="{FF2B5EF4-FFF2-40B4-BE49-F238E27FC236}">
                <a16:creationId xmlns:a16="http://schemas.microsoft.com/office/drawing/2014/main" id="{7A879F1E-0FC8-4C2F-82DB-D98342246502}"/>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Tree>
    <p:extLst>
      <p:ext uri="{BB962C8B-B14F-4D97-AF65-F5344CB8AC3E}">
        <p14:creationId xmlns:p14="http://schemas.microsoft.com/office/powerpoint/2010/main" val="83843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067EB-E749-4C02-BE25-9F831DCAD8B2}"/>
              </a:ext>
            </a:extLst>
          </p:cNvPr>
          <p:cNvSpPr/>
          <p:nvPr/>
        </p:nvSpPr>
        <p:spPr>
          <a:xfrm>
            <a:off x="0" y="1122025"/>
            <a:ext cx="10495128" cy="3359061"/>
          </a:xfrm>
          <a:prstGeom prst="rect">
            <a:avLst/>
          </a:prstGeom>
        </p:spPr>
        <p:txBody>
          <a:bodyPr wrap="square">
            <a:spAutoFit/>
          </a:bodyPr>
          <a:lstStyle/>
          <a:p>
            <a:pPr marL="342900" marR="455295" lvl="0" indent="-342900">
              <a:lnSpc>
                <a:spcPct val="150000"/>
              </a:lnSpc>
              <a:buFont typeface="Wingdings" panose="05000000000000000000" pitchFamily="2" charset="2"/>
              <a:buChar char="Ø"/>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التمييز بين المُصطلحات: بين "تأكسُد" و "اختزال"، بين "القدرة على الأكسدة" و "القدرة على الاختزال"، بين "مادة مُؤكسِدة" و "مادة مُختزِلة"، بين "ناتِج أكسدة" و "ناتِج اختزال". </a:t>
            </a:r>
            <a:endParaRPr lang="he-IL" sz="2400" dirty="0">
              <a:latin typeface="Arial" panose="020B0604020202020204" pitchFamily="34" charset="0"/>
              <a:ea typeface="Times New Roman" panose="02020603050405020304" pitchFamily="18" charset="0"/>
              <a:cs typeface="Arial" panose="020B0604020202020204" pitchFamily="34" charset="0"/>
            </a:endParaRP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تفسير نتائج التّجارب بحسب الوصف الكلامي للتّجارب. </a:t>
            </a: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التحديد بحسب وصْف التغييرات التي شوهِدت في التّجربة هل سيحدُث تفاعل بين فلزّ وأيونات </a:t>
            </a:r>
            <a:r>
              <a:rPr lang="ar-SA" sz="2400" dirty="0" err="1">
                <a:latin typeface="Arial" panose="020B0604020202020204" pitchFamily="34" charset="0"/>
                <a:ea typeface="Times New Roman" panose="02020603050405020304" pitchFamily="18" charset="0"/>
                <a:cs typeface="Arial" panose="020B0604020202020204" pitchFamily="34" charset="0"/>
              </a:rPr>
              <a:t>مُميّأة</a:t>
            </a:r>
            <a:r>
              <a:rPr lang="ar-SA" sz="2400" dirty="0">
                <a:latin typeface="Arial" panose="020B0604020202020204" pitchFamily="34" charset="0"/>
                <a:ea typeface="Times New Roman" panose="02020603050405020304" pitchFamily="18" charset="0"/>
                <a:cs typeface="Arial" panose="020B0604020202020204" pitchFamily="34" charset="0"/>
              </a:rPr>
              <a:t> لفلزّ آخر، إن كان التحديد نعم، بأي اتّجاه سيحدُث التفاعل. </a:t>
            </a:r>
          </a:p>
          <a:p>
            <a:pPr marL="342900" marR="455295" lvl="0" indent="-342900">
              <a:lnSpc>
                <a:spcPct val="150000"/>
              </a:lnSpc>
              <a:buFont typeface="Wingdings" panose="05000000000000000000" pitchFamily="2" charset="2"/>
              <a:buChar char=""/>
              <a:tabLst>
                <a:tab pos="323215" algn="l"/>
              </a:tabLst>
            </a:pPr>
            <a:r>
              <a:rPr lang="ar-SA" sz="2400" dirty="0">
                <a:latin typeface="Arial" panose="020B0604020202020204" pitchFamily="34" charset="0"/>
                <a:ea typeface="Times New Roman" panose="02020603050405020304" pitchFamily="18" charset="0"/>
                <a:cs typeface="Arial" panose="020B0604020202020204" pitchFamily="34" charset="0"/>
              </a:rPr>
              <a:t>صياغة تفاعل تأكسد واختزال بين فلزّ وأيونات </a:t>
            </a:r>
            <a:r>
              <a:rPr lang="ar-SA" sz="2400" dirty="0" err="1">
                <a:latin typeface="Arial" panose="020B0604020202020204" pitchFamily="34" charset="0"/>
                <a:ea typeface="Times New Roman" panose="02020603050405020304" pitchFamily="18" charset="0"/>
                <a:cs typeface="Arial" panose="020B0604020202020204" pitchFamily="34" charset="0"/>
              </a:rPr>
              <a:t>مُميّأة</a:t>
            </a:r>
            <a:r>
              <a:rPr lang="ar-SA" sz="2400" dirty="0">
                <a:latin typeface="Arial" panose="020B0604020202020204" pitchFamily="34" charset="0"/>
                <a:ea typeface="Times New Roman" panose="02020603050405020304" pitchFamily="18" charset="0"/>
                <a:cs typeface="Arial" panose="020B0604020202020204" pitchFamily="34" charset="0"/>
              </a:rPr>
              <a:t> لفلزّ آخر. تسجيل النصّ الصّافي للتفاعل. </a:t>
            </a:r>
          </a:p>
        </p:txBody>
      </p:sp>
      <p:sp>
        <p:nvSpPr>
          <p:cNvPr id="5" name="Rectangle 4">
            <a:extLst>
              <a:ext uri="{FF2B5EF4-FFF2-40B4-BE49-F238E27FC236}">
                <a16:creationId xmlns:a16="http://schemas.microsoft.com/office/drawing/2014/main" id="{F77474B8-24A1-45E7-8BD2-8E236A8D6F88}"/>
              </a:ext>
            </a:extLst>
          </p:cNvPr>
          <p:cNvSpPr/>
          <p:nvPr/>
        </p:nvSpPr>
        <p:spPr>
          <a:xfrm>
            <a:off x="2101786" y="40944"/>
            <a:ext cx="7770076"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ما يتوجّب عليّ معرِفتَهُ لحلّ بند أ: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25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plus(in)">
                                      <p:cBhvr>
                                        <p:cTn id="2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7">
            <a:extLst>
              <a:ext uri="{FF2B5EF4-FFF2-40B4-BE49-F238E27FC236}">
                <a16:creationId xmlns:a16="http://schemas.microsoft.com/office/drawing/2014/main" id="{AAA8AFDE-66B1-44C8-8C34-F5008E1246A5}"/>
              </a:ext>
            </a:extLst>
          </p:cNvPr>
          <p:cNvSpPr>
            <a:spLocks noChangeArrowheads="1"/>
          </p:cNvSpPr>
          <p:nvPr/>
        </p:nvSpPr>
        <p:spPr bwMode="auto">
          <a:xfrm>
            <a:off x="0" y="313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30" name="Rectangle 40">
            <a:extLst>
              <a:ext uri="{FF2B5EF4-FFF2-40B4-BE49-F238E27FC236}">
                <a16:creationId xmlns:a16="http://schemas.microsoft.com/office/drawing/2014/main" id="{3177EBBB-8ED8-4B91-90DF-6250F81B22D3}"/>
              </a:ext>
            </a:extLst>
          </p:cNvPr>
          <p:cNvSpPr>
            <a:spLocks noChangeArrowheads="1"/>
          </p:cNvSpPr>
          <p:nvPr/>
        </p:nvSpPr>
        <p:spPr bwMode="auto">
          <a:xfrm>
            <a:off x="0" y="313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24" name="TextBox 23">
            <a:extLst>
              <a:ext uri="{FF2B5EF4-FFF2-40B4-BE49-F238E27FC236}">
                <a16:creationId xmlns:a16="http://schemas.microsoft.com/office/drawing/2014/main" id="{72F4E262-D03F-4DD9-B720-42FF954C6F4B}"/>
              </a:ext>
            </a:extLst>
          </p:cNvPr>
          <p:cNvSpPr txBox="1"/>
          <p:nvPr/>
        </p:nvSpPr>
        <p:spPr>
          <a:xfrm>
            <a:off x="137444" y="633330"/>
            <a:ext cx="10471286" cy="1697068"/>
          </a:xfrm>
          <a:prstGeom prst="rect">
            <a:avLst/>
          </a:prstGeom>
          <a:noFill/>
        </p:spPr>
        <p:txBody>
          <a:bodyPr wrap="square" rtlCol="1">
            <a:spAutoFit/>
          </a:bodyPr>
          <a:lstStyle/>
          <a:p>
            <a:pPr>
              <a:lnSpc>
                <a:spcPct val="150000"/>
              </a:lnSpc>
            </a:pPr>
            <a:r>
              <a:rPr lang="ar-SA" sz="2400" dirty="0">
                <a:latin typeface="Arial" panose="020B0604020202020204" pitchFamily="34" charset="0"/>
                <a:cs typeface="Arial" panose="020B0604020202020204" pitchFamily="34" charset="0"/>
              </a:rPr>
              <a:t>يتناول السؤال القدرة النسبية لمعادن معيّنة على الاختزال والقدرة النسبية لأيونات </a:t>
            </a:r>
            <a:r>
              <a:rPr lang="ar-SA" sz="2400" dirty="0" err="1">
                <a:latin typeface="Arial" panose="020B0604020202020204" pitchFamily="34" charset="0"/>
                <a:cs typeface="Arial" panose="020B0604020202020204" pitchFamily="34" charset="0"/>
              </a:rPr>
              <a:t>مميَّئة</a:t>
            </a:r>
            <a:r>
              <a:rPr lang="ar-SA" sz="2400" dirty="0">
                <a:latin typeface="Arial" panose="020B0604020202020204" pitchFamily="34" charset="0"/>
                <a:cs typeface="Arial" panose="020B0604020202020204" pitchFamily="34" charset="0"/>
              </a:rPr>
              <a:t> على الأكسدة.</a:t>
            </a:r>
          </a:p>
          <a:p>
            <a:pPr>
              <a:lnSpc>
                <a:spcPct val="150000"/>
              </a:lnSpc>
            </a:pPr>
            <a:r>
              <a:rPr lang="ar-SA" sz="2400" dirty="0">
                <a:latin typeface="Arial" panose="020B0604020202020204" pitchFamily="34" charset="0"/>
                <a:cs typeface="Arial" panose="020B0604020202020204" pitchFamily="34" charset="0"/>
              </a:rPr>
              <a:t>أمامك قائمة لأيونات معدنيّة </a:t>
            </a:r>
            <a:r>
              <a:rPr lang="ar-SA" sz="2400" dirty="0" err="1">
                <a:latin typeface="Arial" panose="020B0604020202020204" pitchFamily="34" charset="0"/>
                <a:cs typeface="Arial" panose="020B0604020202020204" pitchFamily="34" charset="0"/>
              </a:rPr>
              <a:t>مميَّئة</a:t>
            </a:r>
            <a:r>
              <a:rPr lang="ar-SA" sz="2400" dirty="0">
                <a:latin typeface="Arial" panose="020B0604020202020204" pitchFamily="34" charset="0"/>
                <a:cs typeface="Arial" panose="020B0604020202020204" pitchFamily="34" charset="0"/>
              </a:rPr>
              <a:t>:</a:t>
            </a:r>
            <a:endParaRPr lang="he-IL" sz="24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Cu</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Zn</a:t>
            </a:r>
            <a:r>
              <a:rPr lang="en-US" sz="2400" baseline="30000" dirty="0">
                <a:latin typeface="Arial" panose="020B0604020202020204" pitchFamily="34" charset="0"/>
                <a:cs typeface="Arial" panose="020B0604020202020204" pitchFamily="34" charset="0"/>
              </a:rPr>
              <a:t>2+</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AF92FFB-8807-4091-BD79-D9F879252F6B}"/>
              </a:ext>
            </a:extLst>
          </p:cNvPr>
          <p:cNvSpPr txBox="1"/>
          <p:nvPr/>
        </p:nvSpPr>
        <p:spPr>
          <a:xfrm>
            <a:off x="137444" y="2330398"/>
            <a:ext cx="10524492" cy="2805063"/>
          </a:xfrm>
          <a:prstGeom prst="rect">
            <a:avLst/>
          </a:prstGeom>
          <a:noFill/>
        </p:spPr>
        <p:txBody>
          <a:bodyPr wrap="square" rtlCol="1">
            <a:spAutoFit/>
          </a:bodyPr>
          <a:lstStyle/>
          <a:p>
            <a:pPr>
              <a:lnSpc>
                <a:spcPct val="150000"/>
              </a:lnSpc>
            </a:pPr>
            <a:r>
              <a:rPr lang="ar-SA" sz="2400" b="1" dirty="0">
                <a:latin typeface="Arial" panose="020B0604020202020204" pitchFamily="34" charset="0"/>
                <a:cs typeface="Arial" panose="020B0604020202020204" pitchFamily="34" charset="0"/>
              </a:rPr>
              <a:t>أ. </a:t>
            </a:r>
            <a:r>
              <a:rPr lang="ar-JO" sz="2400" dirty="0">
                <a:latin typeface="Arial" panose="020B0604020202020204" pitchFamily="34" charset="0"/>
                <a:cs typeface="Arial" panose="020B0604020202020204" pitchFamily="34" charset="0"/>
              </a:rPr>
              <a:t>أجروا في المختبر تجربة في مرحلتين.</a:t>
            </a:r>
          </a:p>
          <a:p>
            <a:pPr>
              <a:lnSpc>
                <a:spcPct val="150000"/>
              </a:lnSpc>
            </a:pPr>
            <a:r>
              <a:rPr lang="ar-JO" sz="2400" u="sng" dirty="0">
                <a:latin typeface="Arial" panose="020B0604020202020204" pitchFamily="34" charset="0"/>
                <a:cs typeface="Arial" panose="020B0604020202020204" pitchFamily="34" charset="0"/>
              </a:rPr>
              <a:t>في المرحلة الأولى</a:t>
            </a:r>
            <a:r>
              <a:rPr lang="ar-JO" sz="2400" dirty="0">
                <a:latin typeface="Arial" panose="020B0604020202020204" pitchFamily="34" charset="0"/>
                <a:cs typeface="Arial" panose="020B0604020202020204" pitchFamily="34" charset="0"/>
              </a:rPr>
              <a:t> غمسوا شريط نحاس، </a:t>
            </a:r>
            <a:r>
              <a:rPr lang="en-US" sz="2400" dirty="0">
                <a:latin typeface="Arial" panose="020B0604020202020204" pitchFamily="34" charset="0"/>
                <a:cs typeface="Arial" panose="020B0604020202020204" pitchFamily="34" charset="0"/>
              </a:rPr>
              <a:t>Cu</a:t>
            </a:r>
            <a:r>
              <a:rPr lang="en-US" sz="2400" baseline="-25000" dirty="0">
                <a:latin typeface="Arial" panose="020B0604020202020204" pitchFamily="34" charset="0"/>
                <a:cs typeface="Arial" panose="020B0604020202020204" pitchFamily="34" charset="0"/>
              </a:rPr>
              <a:t>(s)</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 في كأس تحوي محلولاً عديم اللون لنترات الفضّة، </a:t>
            </a:r>
            <a:r>
              <a:rPr lang="en-US" sz="2400" dirty="0">
                <a:latin typeface="Arial" panose="020B0604020202020204" pitchFamily="34" charset="0"/>
                <a:cs typeface="Arial" panose="020B0604020202020204" pitchFamily="34" charset="0"/>
              </a:rPr>
              <a:t>AgNO</a:t>
            </a:r>
            <a:r>
              <a:rPr lang="en-US" sz="2400" baseline="-25000" dirty="0">
                <a:latin typeface="Arial" panose="020B0604020202020204" pitchFamily="34" charset="0"/>
                <a:cs typeface="Arial" panose="020B0604020202020204" pitchFamily="34" charset="0"/>
              </a:rPr>
              <a:t>3(</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في التفاعل الذي حدث، تفاعلت </a:t>
            </a:r>
            <a:r>
              <a:rPr lang="ar-JO" sz="2400" u="sng" dirty="0">
                <a:latin typeface="Arial" panose="020B0604020202020204" pitchFamily="34" charset="0"/>
                <a:cs typeface="Arial" panose="020B0604020202020204" pitchFamily="34" charset="0"/>
              </a:rPr>
              <a:t>كلّ</a:t>
            </a:r>
            <a:r>
              <a:rPr lang="ar-JO" sz="2400" dirty="0">
                <a:latin typeface="Arial" panose="020B0604020202020204" pitchFamily="34" charset="0"/>
                <a:cs typeface="Arial" panose="020B0604020202020204" pitchFamily="34" charset="0"/>
              </a:rPr>
              <a:t> أيونات الفضّة</a:t>
            </a:r>
            <a:r>
              <a:rPr lang="ar-SA"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Ag</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he-IL" sz="2400" dirty="0">
                <a:latin typeface="Arial" panose="020B0604020202020204" pitchFamily="34" charset="0"/>
                <a:cs typeface="Arial" panose="020B0604020202020204" pitchFamily="34" charset="0"/>
              </a:rPr>
              <a:t>.</a:t>
            </a:r>
          </a:p>
          <a:p>
            <a:pPr>
              <a:lnSpc>
                <a:spcPct val="150000"/>
              </a:lnSpc>
            </a:pPr>
            <a:r>
              <a:rPr lang="ar-JO" sz="2400" dirty="0">
                <a:latin typeface="Arial" panose="020B0604020202020204" pitchFamily="34" charset="0"/>
                <a:cs typeface="Arial" panose="020B0604020202020204" pitchFamily="34" charset="0"/>
              </a:rPr>
              <a:t>تغيّر لون المحلول إلى أزرق فاتح، ونتج في قاع الكأس راسب رماديّ.</a:t>
            </a:r>
            <a:endParaRPr lang="ar-SA" sz="2400" dirty="0">
              <a:latin typeface="Arial" panose="020B0604020202020204" pitchFamily="34" charset="0"/>
              <a:cs typeface="Arial" panose="020B0604020202020204" pitchFamily="34" charset="0"/>
            </a:endParaRPr>
          </a:p>
          <a:p>
            <a:pPr marL="400050" indent="-400050">
              <a:lnSpc>
                <a:spcPct val="150000"/>
              </a:lnSpc>
              <a:buAutoNum type="romanLcPeriod"/>
            </a:pPr>
            <a:r>
              <a:rPr lang="ar-JO" sz="2400" dirty="0">
                <a:latin typeface="Arial" panose="020B0604020202020204" pitchFamily="34" charset="0"/>
                <a:cs typeface="Arial" panose="020B0604020202020204" pitchFamily="34" charset="0"/>
              </a:rPr>
              <a:t>اكتب معادلة صافية موازَنة للتفاعل الذي حدث في المرحلة الأولى من التجربة.</a:t>
            </a:r>
          </a:p>
        </p:txBody>
      </p:sp>
      <p:sp>
        <p:nvSpPr>
          <p:cNvPr id="3" name="Rectangle 2">
            <a:extLst>
              <a:ext uri="{FF2B5EF4-FFF2-40B4-BE49-F238E27FC236}">
                <a16:creationId xmlns:a16="http://schemas.microsoft.com/office/drawing/2014/main" id="{6D70150D-252B-46B6-A275-FAFDF4F3EF3F}"/>
              </a:ext>
            </a:extLst>
          </p:cNvPr>
          <p:cNvSpPr/>
          <p:nvPr/>
        </p:nvSpPr>
        <p:spPr>
          <a:xfrm>
            <a:off x="10914500" y="1150610"/>
            <a:ext cx="1140056" cy="923330"/>
          </a:xfrm>
          <a:prstGeom prst="rect">
            <a:avLst/>
          </a:prstGeom>
          <a:noFill/>
        </p:spPr>
        <p:txBody>
          <a:bodyPr wrap="square" lIns="91440" tIns="45720" rIns="91440" bIns="45720">
            <a:spAutoFit/>
          </a:bodyPr>
          <a:lstStyle/>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بند أ</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9" name="TextBox 28">
            <a:extLst>
              <a:ext uri="{FF2B5EF4-FFF2-40B4-BE49-F238E27FC236}">
                <a16:creationId xmlns:a16="http://schemas.microsoft.com/office/drawing/2014/main" id="{7A879F1E-0FC8-4C2F-82DB-D98342246502}"/>
              </a:ext>
            </a:extLst>
          </p:cNvPr>
          <p:cNvSpPr txBox="1"/>
          <p:nvPr/>
        </p:nvSpPr>
        <p:spPr>
          <a:xfrm>
            <a:off x="89210" y="5915137"/>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2" name="Oval 1">
            <a:extLst>
              <a:ext uri="{FF2B5EF4-FFF2-40B4-BE49-F238E27FC236}">
                <a16:creationId xmlns:a16="http://schemas.microsoft.com/office/drawing/2014/main" id="{F5AA294F-3C54-44FD-911D-2C6CEB698DAF}"/>
              </a:ext>
            </a:extLst>
          </p:cNvPr>
          <p:cNvSpPr/>
          <p:nvPr/>
        </p:nvSpPr>
        <p:spPr>
          <a:xfrm>
            <a:off x="5036024" y="764273"/>
            <a:ext cx="4107976" cy="4316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LID4096"/>
          </a:p>
        </p:txBody>
      </p:sp>
      <p:sp>
        <p:nvSpPr>
          <p:cNvPr id="10" name="Oval 9">
            <a:extLst>
              <a:ext uri="{FF2B5EF4-FFF2-40B4-BE49-F238E27FC236}">
                <a16:creationId xmlns:a16="http://schemas.microsoft.com/office/drawing/2014/main" id="{08D4A7D8-AFFD-40DD-B088-8F85C9F34A03}"/>
              </a:ext>
            </a:extLst>
          </p:cNvPr>
          <p:cNvSpPr/>
          <p:nvPr/>
        </p:nvSpPr>
        <p:spPr>
          <a:xfrm>
            <a:off x="685968" y="769111"/>
            <a:ext cx="4107976" cy="4316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LID4096"/>
          </a:p>
        </p:txBody>
      </p:sp>
      <p:sp>
        <p:nvSpPr>
          <p:cNvPr id="4" name="Oval 3">
            <a:extLst>
              <a:ext uri="{FF2B5EF4-FFF2-40B4-BE49-F238E27FC236}">
                <a16:creationId xmlns:a16="http://schemas.microsoft.com/office/drawing/2014/main" id="{FE6306CE-684F-4F8D-93AF-4515200410A9}"/>
              </a:ext>
            </a:extLst>
          </p:cNvPr>
          <p:cNvSpPr/>
          <p:nvPr/>
        </p:nvSpPr>
        <p:spPr>
          <a:xfrm>
            <a:off x="7451678" y="4121623"/>
            <a:ext cx="1160059" cy="450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Oval 11">
            <a:extLst>
              <a:ext uri="{FF2B5EF4-FFF2-40B4-BE49-F238E27FC236}">
                <a16:creationId xmlns:a16="http://schemas.microsoft.com/office/drawing/2014/main" id="{56B4583C-75DB-4A00-A031-A484E6D52CA7}"/>
              </a:ext>
            </a:extLst>
          </p:cNvPr>
          <p:cNvSpPr/>
          <p:nvPr/>
        </p:nvSpPr>
        <p:spPr>
          <a:xfrm>
            <a:off x="4162568" y="4121623"/>
            <a:ext cx="1391312" cy="450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6" name="Straight Arrow Connector 5">
            <a:extLst>
              <a:ext uri="{FF2B5EF4-FFF2-40B4-BE49-F238E27FC236}">
                <a16:creationId xmlns:a16="http://schemas.microsoft.com/office/drawing/2014/main" id="{4910F90D-504B-4185-98FA-F5DB05E43639}"/>
              </a:ext>
            </a:extLst>
          </p:cNvPr>
          <p:cNvCxnSpPr>
            <a:stCxn id="2" idx="0"/>
          </p:cNvCxnSpPr>
          <p:nvPr/>
        </p:nvCxnSpPr>
        <p:spPr>
          <a:xfrm flipV="1">
            <a:off x="7090012" y="518615"/>
            <a:ext cx="0" cy="2456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E65BDC-2F80-422A-B648-E98D4D0B1DFB}"/>
              </a:ext>
            </a:extLst>
          </p:cNvPr>
          <p:cNvCxnSpPr/>
          <p:nvPr/>
        </p:nvCxnSpPr>
        <p:spPr>
          <a:xfrm flipV="1">
            <a:off x="2765938" y="534535"/>
            <a:ext cx="0" cy="2456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588E77-39E3-4573-8529-75D22418D1B8}"/>
              </a:ext>
            </a:extLst>
          </p:cNvPr>
          <p:cNvSpPr/>
          <p:nvPr/>
        </p:nvSpPr>
        <p:spPr>
          <a:xfrm>
            <a:off x="5036024" y="0"/>
            <a:ext cx="3998794" cy="534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قدرة على خسارة الإلكترونات</a:t>
            </a:r>
            <a:endParaRPr lang="LID4096" sz="2800" b="1" dirty="0"/>
          </a:p>
        </p:txBody>
      </p:sp>
      <p:sp>
        <p:nvSpPr>
          <p:cNvPr id="17" name="Rectangle: Rounded Corners 16">
            <a:extLst>
              <a:ext uri="{FF2B5EF4-FFF2-40B4-BE49-F238E27FC236}">
                <a16:creationId xmlns:a16="http://schemas.microsoft.com/office/drawing/2014/main" id="{1D858102-C89F-47FA-AB30-8FBE4F58C4DD}"/>
              </a:ext>
            </a:extLst>
          </p:cNvPr>
          <p:cNvSpPr/>
          <p:nvPr/>
        </p:nvSpPr>
        <p:spPr>
          <a:xfrm>
            <a:off x="685968" y="-28927"/>
            <a:ext cx="3998794" cy="534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قدرة على ربح الإلكترونات</a:t>
            </a:r>
            <a:endParaRPr lang="LID4096" sz="2800" b="1" dirty="0"/>
          </a:p>
        </p:txBody>
      </p:sp>
      <p:sp>
        <p:nvSpPr>
          <p:cNvPr id="18" name="Oval 17">
            <a:extLst>
              <a:ext uri="{FF2B5EF4-FFF2-40B4-BE49-F238E27FC236}">
                <a16:creationId xmlns:a16="http://schemas.microsoft.com/office/drawing/2014/main" id="{AADD5DF1-E6FF-4599-A0CB-52CA2A8F29E6}"/>
              </a:ext>
            </a:extLst>
          </p:cNvPr>
          <p:cNvSpPr/>
          <p:nvPr/>
        </p:nvSpPr>
        <p:spPr>
          <a:xfrm>
            <a:off x="9323696" y="3577090"/>
            <a:ext cx="1338240" cy="450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Oval 18">
            <a:extLst>
              <a:ext uri="{FF2B5EF4-FFF2-40B4-BE49-F238E27FC236}">
                <a16:creationId xmlns:a16="http://schemas.microsoft.com/office/drawing/2014/main" id="{CE077BFE-0E30-4040-9680-BA56599BC2A2}"/>
              </a:ext>
            </a:extLst>
          </p:cNvPr>
          <p:cNvSpPr/>
          <p:nvPr/>
        </p:nvSpPr>
        <p:spPr>
          <a:xfrm>
            <a:off x="6096000" y="3000822"/>
            <a:ext cx="816591" cy="450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 name="Oval 19">
            <a:extLst>
              <a:ext uri="{FF2B5EF4-FFF2-40B4-BE49-F238E27FC236}">
                <a16:creationId xmlns:a16="http://schemas.microsoft.com/office/drawing/2014/main" id="{F8572E05-F882-4D7B-82BD-CBDB9A494471}"/>
              </a:ext>
            </a:extLst>
          </p:cNvPr>
          <p:cNvSpPr/>
          <p:nvPr/>
        </p:nvSpPr>
        <p:spPr>
          <a:xfrm>
            <a:off x="3370997" y="3577986"/>
            <a:ext cx="3574195" cy="44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071198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4" grpId="0" animBg="1"/>
      <p:bldP spid="12" grpId="0" animBg="1"/>
      <p:bldP spid="7"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ניסוח המסה כסף חנקתי.JPG"/>
          <p:cNvPicPr>
            <a:picLocks noChangeAspect="1"/>
          </p:cNvPicPr>
          <p:nvPr/>
        </p:nvPicPr>
        <p:blipFill rotWithShape="1">
          <a:blip r:embed="rId3" cstate="print">
            <a:clrChange>
              <a:clrFrom>
                <a:srgbClr val="FFFFFF"/>
              </a:clrFrom>
              <a:clrTo>
                <a:srgbClr val="FFFFFF">
                  <a:alpha val="0"/>
                </a:srgbClr>
              </a:clrTo>
            </a:clrChange>
          </a:blip>
          <a:srcRect r="65496"/>
          <a:stretch/>
        </p:blipFill>
        <p:spPr>
          <a:xfrm>
            <a:off x="2483254" y="2211721"/>
            <a:ext cx="1791131" cy="809625"/>
          </a:xfrm>
          <a:prstGeom prst="rect">
            <a:avLst/>
          </a:prstGeom>
        </p:spPr>
      </p:pic>
      <p:sp>
        <p:nvSpPr>
          <p:cNvPr id="16" name="TextBox 15"/>
          <p:cNvSpPr txBox="1"/>
          <p:nvPr/>
        </p:nvSpPr>
        <p:spPr>
          <a:xfrm>
            <a:off x="2996382" y="3602330"/>
            <a:ext cx="8496944" cy="461665"/>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في نصّ التفاعل تظهر الأيونات </a:t>
            </a:r>
            <a:r>
              <a:rPr lang="ar-SA" sz="2400" dirty="0" err="1">
                <a:latin typeface="Arial" panose="020B0604020202020204" pitchFamily="34" charset="0"/>
                <a:cs typeface="Arial" panose="020B0604020202020204" pitchFamily="34" charset="0"/>
              </a:rPr>
              <a:t>المُميأة</a:t>
            </a:r>
            <a:r>
              <a:rPr lang="ar-SA" sz="2400" dirty="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1155E3F-44DB-49B2-9798-092C96EB237B}"/>
              </a:ext>
            </a:extLst>
          </p:cNvPr>
          <p:cNvSpPr txBox="1"/>
          <p:nvPr/>
        </p:nvSpPr>
        <p:spPr>
          <a:xfrm>
            <a:off x="-451130" y="5887844"/>
            <a:ext cx="3003624" cy="369332"/>
          </a:xfrm>
          <a:prstGeom prst="rect">
            <a:avLst/>
          </a:prstGeom>
          <a:noFill/>
        </p:spPr>
        <p:txBody>
          <a:bodyPr wrap="square" rtlCol="0">
            <a:spAutoFit/>
          </a:bodyPr>
          <a:lstStyle/>
          <a:p>
            <a:r>
              <a:rPr lang="ar-SA" b="1" dirty="0">
                <a:latin typeface="Arial" panose="020B0604020202020204" pitchFamily="34" charset="0"/>
                <a:cs typeface="Arial" panose="020B0604020202020204" pitchFamily="34" charset="0"/>
              </a:rPr>
              <a:t>سؤال 13، بجروت 2019</a:t>
            </a:r>
            <a:endParaRPr lang="LID4096"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0C3BE35-0B20-4B77-98E2-FDE60E29B5F7}"/>
              </a:ext>
            </a:extLst>
          </p:cNvPr>
          <p:cNvSpPr txBox="1"/>
          <p:nvPr/>
        </p:nvSpPr>
        <p:spPr>
          <a:xfrm>
            <a:off x="1587689" y="1404465"/>
            <a:ext cx="10183509" cy="1143070"/>
          </a:xfrm>
          <a:prstGeom prst="rect">
            <a:avLst/>
          </a:prstGeom>
          <a:noFill/>
        </p:spPr>
        <p:txBody>
          <a:bodyPr wrap="square" rtlCol="1">
            <a:spAutoFit/>
          </a:bodyPr>
          <a:lstStyle/>
          <a:p>
            <a:pPr>
              <a:lnSpc>
                <a:spcPct val="150000"/>
              </a:lnSpc>
            </a:pPr>
            <a:r>
              <a:rPr lang="he-IL" sz="2400" dirty="0">
                <a:latin typeface="Arial" panose="020B0604020202020204" pitchFamily="34" charset="0"/>
                <a:cs typeface="Arial" panose="020B0604020202020204" pitchFamily="34" charset="0"/>
                <a:sym typeface="Wingdings 2"/>
              </a:rPr>
              <a:t> </a:t>
            </a:r>
            <a:r>
              <a:rPr lang="ar-SA" sz="2400" dirty="0">
                <a:latin typeface="Arial" panose="020B0604020202020204" pitchFamily="34" charset="0"/>
                <a:cs typeface="Arial" panose="020B0604020202020204" pitchFamily="34" charset="0"/>
              </a:rPr>
              <a:t>محلول </a:t>
            </a:r>
            <a:r>
              <a:rPr lang="ar-SA" sz="2400" dirty="0" err="1">
                <a:latin typeface="Arial" panose="020B0604020202020204" pitchFamily="34" charset="0"/>
                <a:cs typeface="Arial" panose="020B0604020202020204" pitchFamily="34" charset="0"/>
              </a:rPr>
              <a:t>نيترات</a:t>
            </a:r>
            <a:r>
              <a:rPr lang="ar-SA" sz="2400" dirty="0">
                <a:latin typeface="Arial" panose="020B0604020202020204" pitchFamily="34" charset="0"/>
                <a:cs typeface="Arial" panose="020B0604020202020204" pitchFamily="34" charset="0"/>
              </a:rPr>
              <a:t> الفضة، </a:t>
            </a:r>
            <a:r>
              <a:rPr lang="en-US" sz="2400" dirty="0">
                <a:latin typeface="Arial" panose="020B0604020202020204" pitchFamily="34" charset="0"/>
                <a:cs typeface="Arial" panose="020B0604020202020204" pitchFamily="34" charset="0"/>
              </a:rPr>
              <a:t>AgNO</a:t>
            </a:r>
            <a:r>
              <a:rPr lang="en-US" sz="2400" baseline="-25000" dirty="0">
                <a:latin typeface="Arial" panose="020B0604020202020204" pitchFamily="34" charset="0"/>
                <a:cs typeface="Arial" panose="020B0604020202020204" pitchFamily="34" charset="0"/>
              </a:rPr>
              <a:t>3(</a:t>
            </a:r>
            <a:r>
              <a:rPr lang="en-US" sz="2400" baseline="-25000" dirty="0" err="1">
                <a:latin typeface="Arial" panose="020B0604020202020204" pitchFamily="34" charset="0"/>
                <a:cs typeface="Arial" panose="020B0604020202020204" pitchFamily="34" charset="0"/>
              </a:rPr>
              <a:t>aq</a:t>
            </a:r>
            <a:r>
              <a:rPr lang="en-US" sz="2400" baseline="-25000" dirty="0">
                <a:latin typeface="Arial" panose="020B0604020202020204" pitchFamily="34" charset="0"/>
                <a:cs typeface="Arial" panose="020B0604020202020204" pitchFamily="34" charset="0"/>
              </a:rPr>
              <a:t>)</a:t>
            </a:r>
            <a:r>
              <a:rPr lang="he-IL" sz="2400" baseline="-250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هو محلول مائي لمادّة أيونيّة. في المحلول المائي يتحلّل </a:t>
            </a:r>
            <a:r>
              <a:rPr lang="ar-SA" sz="2400" dirty="0" err="1">
                <a:latin typeface="Arial" panose="020B0604020202020204" pitchFamily="34" charset="0"/>
                <a:cs typeface="Arial" panose="020B0604020202020204" pitchFamily="34" charset="0"/>
              </a:rPr>
              <a:t>نيترات</a:t>
            </a:r>
            <a:r>
              <a:rPr lang="ar-SA" sz="2400" dirty="0">
                <a:latin typeface="Arial" panose="020B0604020202020204" pitchFamily="34" charset="0"/>
                <a:cs typeface="Arial" panose="020B0604020202020204" pitchFamily="34" charset="0"/>
              </a:rPr>
              <a:t> الفضة لأيونات. </a:t>
            </a:r>
            <a:r>
              <a:rPr lang="ar-SA" sz="2400" b="1" dirty="0">
                <a:latin typeface="Arial" panose="020B0604020202020204" pitchFamily="34" charset="0"/>
                <a:cs typeface="Arial" panose="020B0604020202020204" pitchFamily="34" charset="0"/>
              </a:rPr>
              <a:t>ما هي الأيونات الموجودة في المحلول؟ </a:t>
            </a:r>
            <a:endParaRPr lang="he-IL"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EE4D7F9-1901-4A88-90C8-7D4681053E0E}"/>
              </a:ext>
            </a:extLst>
          </p:cNvPr>
          <p:cNvSpPr txBox="1"/>
          <p:nvPr/>
        </p:nvSpPr>
        <p:spPr>
          <a:xfrm>
            <a:off x="966102" y="209529"/>
            <a:ext cx="9939292" cy="1143070"/>
          </a:xfrm>
          <a:prstGeom prst="rect">
            <a:avLst/>
          </a:prstGeom>
          <a:noFill/>
        </p:spPr>
        <p:txBody>
          <a:bodyPr wrap="square" rtlCol="0">
            <a:spAutoFit/>
          </a:bodyPr>
          <a:lstStyle/>
          <a:p>
            <a:pPr>
              <a:lnSpc>
                <a:spcPct val="150000"/>
              </a:lnSpc>
            </a:pPr>
            <a:r>
              <a:rPr lang="ar-SA" sz="2400" dirty="0">
                <a:latin typeface="Arial" panose="020B0604020202020204" pitchFamily="34" charset="0"/>
                <a:cs typeface="Arial" panose="020B0604020202020204" pitchFamily="34" charset="0"/>
              </a:rPr>
              <a:t>من خلال معطيات السؤال يُمكننا أن نستنتِج أنّ:</a:t>
            </a:r>
          </a:p>
          <a:p>
            <a:pPr>
              <a:lnSpc>
                <a:spcPct val="150000"/>
              </a:lnSpc>
            </a:pPr>
            <a:r>
              <a:rPr lang="ar-SA" sz="2400" dirty="0">
                <a:latin typeface="Arial" panose="020B0604020202020204" pitchFamily="34" charset="0"/>
                <a:cs typeface="Arial" panose="020B0604020202020204" pitchFamily="34" charset="0"/>
              </a:rPr>
              <a:t>التفاعل هو تفاعل تأكسُد واختزال بين فلزّ وأيونات فلزّ آخر.</a:t>
            </a:r>
            <a:endParaRPr lang="LID4096" sz="24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8BCAC4F5-BFD8-4EBD-8E1D-01B91C2149DE}"/>
              </a:ext>
            </a:extLst>
          </p:cNvPr>
          <p:cNvGrpSpPr/>
          <p:nvPr/>
        </p:nvGrpSpPr>
        <p:grpSpPr>
          <a:xfrm>
            <a:off x="1285838" y="2832410"/>
            <a:ext cx="1368152" cy="1478007"/>
            <a:chOff x="1285838" y="2832410"/>
            <a:chExt cx="1368152" cy="1478007"/>
          </a:xfrm>
        </p:grpSpPr>
        <p:sp>
          <p:nvSpPr>
            <p:cNvPr id="4" name="אליפסה 3"/>
            <p:cNvSpPr/>
            <p:nvPr/>
          </p:nvSpPr>
          <p:spPr>
            <a:xfrm>
              <a:off x="1285838" y="3518329"/>
              <a:ext cx="1368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latin typeface="Arial" panose="020B0604020202020204" pitchFamily="34" charset="0"/>
                <a:cs typeface="Arial" panose="020B0604020202020204" pitchFamily="34" charset="0"/>
              </a:endParaRPr>
            </a:p>
          </p:txBody>
        </p:sp>
        <p:pic>
          <p:nvPicPr>
            <p:cNvPr id="10" name="תמונה 2" descr="ניסוח המסה כסף חנקתי.JPG">
              <a:extLst>
                <a:ext uri="{FF2B5EF4-FFF2-40B4-BE49-F238E27FC236}">
                  <a16:creationId xmlns:a16="http://schemas.microsoft.com/office/drawing/2014/main" id="{F6D8FD77-304E-4640-9A11-C281FB8283D4}"/>
                </a:ext>
              </a:extLst>
            </p:cNvPr>
            <p:cNvPicPr>
              <a:picLocks noChangeAspect="1"/>
            </p:cNvPicPr>
            <p:nvPr/>
          </p:nvPicPr>
          <p:blipFill rotWithShape="1">
            <a:blip r:embed="rId3" cstate="print">
              <a:clrChange>
                <a:clrFrom>
                  <a:srgbClr val="FFFFFF"/>
                </a:clrFrom>
                <a:clrTo>
                  <a:srgbClr val="FFFFFF">
                    <a:alpha val="0"/>
                  </a:srgbClr>
                </a:clrTo>
              </a:clrChange>
            </a:blip>
            <a:srcRect l="40663" r="34804" b="12696"/>
            <a:stretch/>
          </p:blipFill>
          <p:spPr>
            <a:xfrm>
              <a:off x="1285838" y="3558314"/>
              <a:ext cx="1273498" cy="706836"/>
            </a:xfrm>
            <a:prstGeom prst="rect">
              <a:avLst/>
            </a:prstGeom>
          </p:spPr>
        </p:pic>
        <p:cxnSp>
          <p:nvCxnSpPr>
            <p:cNvPr id="6" name="Straight Arrow Connector 5">
              <a:extLst>
                <a:ext uri="{FF2B5EF4-FFF2-40B4-BE49-F238E27FC236}">
                  <a16:creationId xmlns:a16="http://schemas.microsoft.com/office/drawing/2014/main" id="{4407F1A4-FEF8-4D0D-A47C-6DCE1D99AD69}"/>
                </a:ext>
              </a:extLst>
            </p:cNvPr>
            <p:cNvCxnSpPr>
              <a:cxnSpLocks/>
            </p:cNvCxnSpPr>
            <p:nvPr/>
          </p:nvCxnSpPr>
          <p:spPr>
            <a:xfrm flipH="1">
              <a:off x="2207941" y="2832410"/>
              <a:ext cx="446049" cy="59659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88D944CE-9A8D-4759-94AF-991CD75FD189}"/>
              </a:ext>
            </a:extLst>
          </p:cNvPr>
          <p:cNvGrpSpPr/>
          <p:nvPr/>
        </p:nvGrpSpPr>
        <p:grpSpPr>
          <a:xfrm>
            <a:off x="3129161" y="2832410"/>
            <a:ext cx="1500931" cy="1576208"/>
            <a:chOff x="3129161" y="2832410"/>
            <a:chExt cx="1500931" cy="1576208"/>
          </a:xfrm>
        </p:grpSpPr>
        <p:sp>
          <p:nvSpPr>
            <p:cNvPr id="5" name="אליפסה 4"/>
            <p:cNvSpPr/>
            <p:nvPr/>
          </p:nvSpPr>
          <p:spPr>
            <a:xfrm>
              <a:off x="3129161" y="3616530"/>
              <a:ext cx="1368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latin typeface="Arial" panose="020B0604020202020204" pitchFamily="34" charset="0"/>
                <a:cs typeface="Arial" panose="020B0604020202020204" pitchFamily="34" charset="0"/>
              </a:endParaRPr>
            </a:p>
          </p:txBody>
        </p:sp>
        <p:pic>
          <p:nvPicPr>
            <p:cNvPr id="9" name="תמונה 2" descr="ניסוח המסה כסף חנקתי.JPG">
              <a:extLst>
                <a:ext uri="{FF2B5EF4-FFF2-40B4-BE49-F238E27FC236}">
                  <a16:creationId xmlns:a16="http://schemas.microsoft.com/office/drawing/2014/main" id="{85A45E33-B42A-4428-82AA-4CED94BB071E}"/>
                </a:ext>
              </a:extLst>
            </p:cNvPr>
            <p:cNvPicPr>
              <a:picLocks noChangeAspect="1"/>
            </p:cNvPicPr>
            <p:nvPr/>
          </p:nvPicPr>
          <p:blipFill rotWithShape="1">
            <a:blip r:embed="rId3" cstate="print">
              <a:clrChange>
                <a:clrFrom>
                  <a:srgbClr val="FFFFFF"/>
                </a:clrFrom>
                <a:clrTo>
                  <a:srgbClr val="FFFFFF">
                    <a:alpha val="0"/>
                  </a:srgbClr>
                </a:clrTo>
              </a:clrChange>
            </a:blip>
            <a:srcRect l="72526" b="12696"/>
            <a:stretch/>
          </p:blipFill>
          <p:spPr>
            <a:xfrm>
              <a:off x="3203863" y="3638761"/>
              <a:ext cx="1426229" cy="706836"/>
            </a:xfrm>
            <a:prstGeom prst="rect">
              <a:avLst/>
            </a:prstGeom>
          </p:spPr>
        </p:pic>
        <p:cxnSp>
          <p:nvCxnSpPr>
            <p:cNvPr id="8" name="Straight Arrow Connector 7">
              <a:extLst>
                <a:ext uri="{FF2B5EF4-FFF2-40B4-BE49-F238E27FC236}">
                  <a16:creationId xmlns:a16="http://schemas.microsoft.com/office/drawing/2014/main" id="{03B7BF66-10E5-40BE-8D06-3E92A5390D72}"/>
                </a:ext>
              </a:extLst>
            </p:cNvPr>
            <p:cNvCxnSpPr>
              <a:cxnSpLocks/>
            </p:cNvCxnSpPr>
            <p:nvPr/>
          </p:nvCxnSpPr>
          <p:spPr>
            <a:xfrm>
              <a:off x="3378819" y="2832410"/>
              <a:ext cx="287210" cy="61622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edg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7CADF9-BE19-4252-B26B-ECC89960E496}"/>
              </a:ext>
            </a:extLst>
          </p:cNvPr>
          <p:cNvSpPr txBox="1"/>
          <p:nvPr/>
        </p:nvSpPr>
        <p:spPr>
          <a:xfrm>
            <a:off x="2885016" y="915626"/>
            <a:ext cx="8496944" cy="830997"/>
          </a:xfrm>
          <a:prstGeom prst="rect">
            <a:avLst/>
          </a:prstGeom>
          <a:noFill/>
        </p:spPr>
        <p:txBody>
          <a:bodyPr wrap="square" rtlCol="1">
            <a:spAutoFit/>
          </a:bodyPr>
          <a:lstStyle/>
          <a:p>
            <a:r>
              <a:rPr lang="he-IL" sz="2400" dirty="0">
                <a:latin typeface="Arial" panose="020B0604020202020204" pitchFamily="34" charset="0"/>
                <a:cs typeface="Arial" panose="020B0604020202020204" pitchFamily="34" charset="0"/>
                <a:sym typeface="Wingdings 2"/>
              </a:rPr>
              <a:t> </a:t>
            </a:r>
            <a:r>
              <a:rPr lang="ar-SA" sz="2400" dirty="0">
                <a:latin typeface="Arial" panose="020B0604020202020204" pitchFamily="34" charset="0"/>
                <a:cs typeface="Arial" panose="020B0604020202020204" pitchFamily="34" charset="0"/>
              </a:rPr>
              <a:t>بالاعتماد على معطيات السؤال يُمكننا أن نقول أنّ أيونات الفضة هي التي تشترك في التفاعل مع النحاس. </a:t>
            </a:r>
            <a:endParaRPr lang="he-IL"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C17068-11C8-4DCC-A87A-F7743373F52B}"/>
              </a:ext>
            </a:extLst>
          </p:cNvPr>
          <p:cNvSpPr txBox="1"/>
          <p:nvPr/>
        </p:nvSpPr>
        <p:spPr>
          <a:xfrm>
            <a:off x="2885016" y="3192478"/>
            <a:ext cx="8496944" cy="461665"/>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بالاعتماد على ما ذكرنا، المواد المتفاعلة في التفاعل هي: </a:t>
            </a:r>
            <a:endParaRPr lang="he-IL" sz="240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6B79E997-D2BE-4E6B-8FFF-458D88B6CE2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84887" y="4150094"/>
            <a:ext cx="3609975" cy="847725"/>
          </a:xfrm>
          <a:prstGeom prst="rect">
            <a:avLst/>
          </a:prstGeom>
          <a:noFill/>
          <a:ln w="9525">
            <a:noFill/>
            <a:miter lim="800000"/>
            <a:headEnd/>
            <a:tailEnd/>
          </a:ln>
        </p:spPr>
      </p:pic>
      <p:sp>
        <p:nvSpPr>
          <p:cNvPr id="7" name="TextBox 6">
            <a:extLst>
              <a:ext uri="{FF2B5EF4-FFF2-40B4-BE49-F238E27FC236}">
                <a16:creationId xmlns:a16="http://schemas.microsoft.com/office/drawing/2014/main" id="{ECB5CB58-2D4E-48BD-BE33-BAB55EF0468B}"/>
              </a:ext>
            </a:extLst>
          </p:cNvPr>
          <p:cNvSpPr txBox="1"/>
          <p:nvPr/>
        </p:nvSpPr>
        <p:spPr>
          <a:xfrm>
            <a:off x="3533088" y="2102150"/>
            <a:ext cx="7848872" cy="461665"/>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نُشاهد مُحاكاة للتفاعل الذي </a:t>
            </a:r>
            <a:r>
              <a:rPr lang="ar-SA" sz="2400" dirty="0">
                <a:latin typeface="Arial" panose="020B0604020202020204" pitchFamily="34" charset="0"/>
                <a:cs typeface="Arial" panose="020B0604020202020204" pitchFamily="34" charset="0"/>
                <a:hlinkClick r:id="rId4"/>
              </a:rPr>
              <a:t>حدث في المرحلة الأولى</a:t>
            </a:r>
            <a:r>
              <a:rPr lang="ar-SA" sz="2400" dirty="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p:txBody>
      </p:sp>
      <p:pic>
        <p:nvPicPr>
          <p:cNvPr id="8" name="תמונה 14" descr="qr2.png">
            <a:extLst>
              <a:ext uri="{FF2B5EF4-FFF2-40B4-BE49-F238E27FC236}">
                <a16:creationId xmlns:a16="http://schemas.microsoft.com/office/drawing/2014/main" id="{4692DD51-62A0-48EC-BC3A-FC57D809C205}"/>
              </a:ext>
            </a:extLst>
          </p:cNvPr>
          <p:cNvPicPr>
            <a:picLocks noChangeAspect="1"/>
          </p:cNvPicPr>
          <p:nvPr/>
        </p:nvPicPr>
        <p:blipFill>
          <a:blip r:embed="rId5" cstate="print"/>
          <a:stretch>
            <a:fillRect/>
          </a:stretch>
        </p:blipFill>
        <p:spPr>
          <a:xfrm>
            <a:off x="311735" y="1983151"/>
            <a:ext cx="1440160" cy="1440160"/>
          </a:xfrm>
          <a:prstGeom prst="rect">
            <a:avLst/>
          </a:prstGeom>
        </p:spPr>
      </p:pic>
      <p:pic>
        <p:nvPicPr>
          <p:cNvPr id="9" name="Picture 8" descr="A close up of a logo&#10;&#10;Description automatically generated">
            <a:extLst>
              <a:ext uri="{FF2B5EF4-FFF2-40B4-BE49-F238E27FC236}">
                <a16:creationId xmlns:a16="http://schemas.microsoft.com/office/drawing/2014/main" id="{FB1FD30F-909B-4685-82B7-8631DB11E8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254787" y="3567271"/>
            <a:ext cx="1460648" cy="1165647"/>
          </a:xfrm>
          <a:prstGeom prst="rect">
            <a:avLst/>
          </a:prstGeom>
        </p:spPr>
      </p:pic>
    </p:spTree>
    <p:extLst>
      <p:ext uri="{BB962C8B-B14F-4D97-AF65-F5344CB8AC3E}">
        <p14:creationId xmlns:p14="http://schemas.microsoft.com/office/powerpoint/2010/main" val="3738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078182" y="5082857"/>
            <a:ext cx="5440144" cy="695325"/>
          </a:xfrm>
          <a:prstGeom prst="rect">
            <a:avLst/>
          </a:prstGeom>
          <a:noFill/>
          <a:ln w="9525">
            <a:noFill/>
            <a:miter lim="800000"/>
            <a:headEnd/>
            <a:tailEnd/>
          </a:ln>
        </p:spPr>
      </p:pic>
      <p:grpSp>
        <p:nvGrpSpPr>
          <p:cNvPr id="9" name="קבוצה 8"/>
          <p:cNvGrpSpPr/>
          <p:nvPr/>
        </p:nvGrpSpPr>
        <p:grpSpPr>
          <a:xfrm>
            <a:off x="2272146" y="4866832"/>
            <a:ext cx="3175782" cy="400110"/>
            <a:chOff x="1043608" y="404664"/>
            <a:chExt cx="2880320" cy="360040"/>
          </a:xfrm>
        </p:grpSpPr>
        <p:cxnSp>
          <p:nvCxnSpPr>
            <p:cNvPr id="4" name="מחבר ישר 3"/>
            <p:cNvCxnSpPr/>
            <p:nvPr/>
          </p:nvCxnSpPr>
          <p:spPr>
            <a:xfrm flipV="1">
              <a:off x="1043608" y="40466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1043608" y="404664"/>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3923928" y="40466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927648" y="4491330"/>
            <a:ext cx="2160227" cy="400110"/>
          </a:xfrm>
          <a:prstGeom prst="rect">
            <a:avLst/>
          </a:prstGeom>
          <a:noFill/>
        </p:spPr>
        <p:txBody>
          <a:bodyPr wrap="square" rtlCol="1">
            <a:spAutoFit/>
          </a:bodyPr>
          <a:lstStyle/>
          <a:p>
            <a:pPr algn="ctr"/>
            <a:r>
              <a:rPr lang="ar-SA" sz="2000" b="1" dirty="0">
                <a:latin typeface="Arial" panose="020B0604020202020204" pitchFamily="34" charset="0"/>
                <a:cs typeface="Arial" panose="020B0604020202020204" pitchFamily="34" charset="0"/>
              </a:rPr>
              <a:t>خسِرَ </a:t>
            </a:r>
            <a:r>
              <a:rPr lang="en-US" sz="2000" b="1" dirty="0">
                <a:latin typeface="Arial" panose="020B0604020202020204" pitchFamily="34" charset="0"/>
                <a:cs typeface="Arial" panose="020B0604020202020204" pitchFamily="34" charset="0"/>
              </a:rPr>
              <a:t>2e</a:t>
            </a:r>
            <a:r>
              <a:rPr lang="en-US" sz="2000" b="1" baseline="30000" dirty="0">
                <a:latin typeface="Arial" panose="020B0604020202020204" pitchFamily="34" charset="0"/>
                <a:cs typeface="Arial" panose="020B0604020202020204" pitchFamily="34" charset="0"/>
              </a:rPr>
              <a:t>-</a:t>
            </a:r>
            <a:endParaRPr lang="he-IL" sz="2000" b="1" baseline="30000" dirty="0">
              <a:latin typeface="Arial" panose="020B0604020202020204" pitchFamily="34" charset="0"/>
              <a:cs typeface="Arial" panose="020B0604020202020204" pitchFamily="34" charset="0"/>
            </a:endParaRPr>
          </a:p>
        </p:txBody>
      </p:sp>
      <p:grpSp>
        <p:nvGrpSpPr>
          <p:cNvPr id="11" name="קבוצה 10"/>
          <p:cNvGrpSpPr/>
          <p:nvPr/>
        </p:nvGrpSpPr>
        <p:grpSpPr>
          <a:xfrm flipV="1">
            <a:off x="3639339" y="5586912"/>
            <a:ext cx="3024336" cy="360040"/>
            <a:chOff x="1043608" y="404664"/>
            <a:chExt cx="2880320" cy="360040"/>
          </a:xfrm>
        </p:grpSpPr>
        <p:cxnSp>
          <p:nvCxnSpPr>
            <p:cNvPr id="12" name="מחבר ישר 11"/>
            <p:cNvCxnSpPr/>
            <p:nvPr/>
          </p:nvCxnSpPr>
          <p:spPr>
            <a:xfrm flipV="1">
              <a:off x="1043608" y="40466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1043608" y="404664"/>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3923928" y="40466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31805" y="5912907"/>
            <a:ext cx="1656184" cy="400110"/>
          </a:xfrm>
          <a:prstGeom prst="rect">
            <a:avLst/>
          </a:prstGeom>
          <a:noFill/>
        </p:spPr>
        <p:txBody>
          <a:bodyPr wrap="square" rtlCol="1">
            <a:spAutoFit/>
          </a:bodyPr>
          <a:lstStyle/>
          <a:p>
            <a:pPr algn="ctr"/>
            <a:r>
              <a:rPr lang="ar-SA" sz="2000" b="1" dirty="0">
                <a:latin typeface="Arial" panose="020B0604020202020204" pitchFamily="34" charset="0"/>
                <a:cs typeface="Arial" panose="020B0604020202020204" pitchFamily="34" charset="0"/>
              </a:rPr>
              <a:t> ربِحَ </a:t>
            </a:r>
            <a:r>
              <a:rPr lang="en-US" sz="2000" b="1" dirty="0">
                <a:latin typeface="Arial" panose="020B0604020202020204" pitchFamily="34" charset="0"/>
                <a:cs typeface="Arial" panose="020B0604020202020204" pitchFamily="34" charset="0"/>
              </a:rPr>
              <a:t>1e</a:t>
            </a:r>
            <a:r>
              <a:rPr lang="en-US" sz="2000" b="1" baseline="30000" dirty="0">
                <a:latin typeface="Arial" panose="020B0604020202020204" pitchFamily="34" charset="0"/>
                <a:cs typeface="Arial" panose="020B0604020202020204" pitchFamily="34" charset="0"/>
              </a:rPr>
              <a:t>-</a:t>
            </a:r>
            <a:endParaRPr lang="he-IL" sz="2000" b="1" baseline="30000" dirty="0">
              <a:latin typeface="Arial" panose="020B0604020202020204" pitchFamily="34" charset="0"/>
              <a:cs typeface="Arial" panose="020B0604020202020204" pitchFamily="34" charset="0"/>
            </a:endParaRPr>
          </a:p>
        </p:txBody>
      </p:sp>
      <p:sp>
        <p:nvSpPr>
          <p:cNvPr id="16" name="TextBox 15"/>
          <p:cNvSpPr txBox="1"/>
          <p:nvPr/>
        </p:nvSpPr>
        <p:spPr>
          <a:xfrm>
            <a:off x="4179399" y="5920037"/>
            <a:ext cx="648072" cy="400110"/>
          </a:xfrm>
          <a:prstGeom prst="rect">
            <a:avLst/>
          </a:prstGeom>
          <a:noFill/>
        </p:spPr>
        <p:txBody>
          <a:bodyPr wrap="square" rtlCol="1">
            <a:spAutoFit/>
          </a:bodyPr>
          <a:lstStyle/>
          <a:p>
            <a:pPr algn="ctr"/>
            <a:r>
              <a:rPr lang="ar-SA" sz="2000" b="1" dirty="0">
                <a:solidFill>
                  <a:srgbClr val="FF0000"/>
                </a:solidFill>
                <a:latin typeface="Arial" panose="020B0604020202020204" pitchFamily="34" charset="0"/>
                <a:cs typeface="Arial" panose="020B0604020202020204" pitchFamily="34" charset="0"/>
                <a:sym typeface="Wingdings 2"/>
              </a:rPr>
              <a:t>×2</a:t>
            </a:r>
            <a:endParaRPr lang="he-IL" sz="2000" b="1" baseline="30000"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3248856" y="5082857"/>
            <a:ext cx="288032" cy="584775"/>
          </a:xfrm>
          <a:prstGeom prst="rect">
            <a:avLst/>
          </a:prstGeom>
          <a:noFill/>
        </p:spPr>
        <p:txBody>
          <a:bodyPr wrap="square" rtlCol="1">
            <a:spAutoFit/>
          </a:bodyPr>
          <a:lstStyle/>
          <a:p>
            <a:r>
              <a:rPr lang="en-US" sz="3200" dirty="0">
                <a:solidFill>
                  <a:srgbClr val="FF0000"/>
                </a:solidFill>
              </a:rPr>
              <a:t>2</a:t>
            </a:r>
            <a:endParaRPr lang="he-IL" sz="3200" dirty="0">
              <a:solidFill>
                <a:srgbClr val="FF0000"/>
              </a:solidFill>
            </a:endParaRPr>
          </a:p>
        </p:txBody>
      </p:sp>
      <p:sp>
        <p:nvSpPr>
          <p:cNvPr id="18" name="TextBox 17"/>
          <p:cNvSpPr txBox="1"/>
          <p:nvPr/>
        </p:nvSpPr>
        <p:spPr>
          <a:xfrm>
            <a:off x="6456040" y="5074146"/>
            <a:ext cx="288032" cy="584775"/>
          </a:xfrm>
          <a:prstGeom prst="rect">
            <a:avLst/>
          </a:prstGeom>
          <a:noFill/>
        </p:spPr>
        <p:txBody>
          <a:bodyPr wrap="square" rtlCol="1">
            <a:spAutoFit/>
          </a:bodyPr>
          <a:lstStyle/>
          <a:p>
            <a:r>
              <a:rPr lang="en-US" sz="3200" dirty="0">
                <a:solidFill>
                  <a:srgbClr val="FF0000"/>
                </a:solidFill>
              </a:rPr>
              <a:t>2</a:t>
            </a:r>
            <a:endParaRPr lang="he-IL" sz="3200" dirty="0">
              <a:solidFill>
                <a:srgbClr val="FF0000"/>
              </a:solidFill>
            </a:endParaRPr>
          </a:p>
        </p:txBody>
      </p:sp>
      <p:sp>
        <p:nvSpPr>
          <p:cNvPr id="24" name="TextBox 23"/>
          <p:cNvSpPr txBox="1"/>
          <p:nvPr/>
        </p:nvSpPr>
        <p:spPr>
          <a:xfrm>
            <a:off x="615683" y="702984"/>
            <a:ext cx="10399278" cy="2625206"/>
          </a:xfrm>
          <a:prstGeom prst="rect">
            <a:avLst/>
          </a:prstGeom>
          <a:noFill/>
        </p:spPr>
        <p:txBody>
          <a:bodyPr wrap="square" rtlCol="1">
            <a:spAutoFit/>
          </a:bodyPr>
          <a:lstStyle/>
          <a:p>
            <a:pPr>
              <a:lnSpc>
                <a:spcPct val="150000"/>
              </a:lnSpc>
            </a:pPr>
            <a:r>
              <a:rPr lang="ar-SA" sz="2200" dirty="0">
                <a:latin typeface="Arial" panose="020B0604020202020204" pitchFamily="34" charset="0"/>
                <a:cs typeface="Arial" panose="020B0604020202020204" pitchFamily="34" charset="0"/>
              </a:rPr>
              <a:t>في مُعطيات السؤال: نتج راسب رمادي وتغيّر لون المحلول إلى أزرق. </a:t>
            </a:r>
          </a:p>
          <a:p>
            <a:pPr>
              <a:lnSpc>
                <a:spcPct val="150000"/>
              </a:lnSpc>
            </a:pPr>
            <a:r>
              <a:rPr lang="ar-SA" sz="2200" dirty="0">
                <a:latin typeface="Arial" panose="020B0604020202020204" pitchFamily="34" charset="0"/>
                <a:cs typeface="Arial" panose="020B0604020202020204" pitchFamily="34" charset="0"/>
              </a:rPr>
              <a:t>اللون الفضي </a:t>
            </a:r>
            <a:r>
              <a:rPr lang="ar-SA" sz="2200" dirty="0">
                <a:latin typeface="Arial" panose="020B0604020202020204" pitchFamily="34" charset="0"/>
                <a:cs typeface="Arial" panose="020B0604020202020204" pitchFamily="34" charset="0"/>
                <a:sym typeface="Symbol" panose="05050102010706020507" pitchFamily="18" charset="2"/>
              </a:rPr>
              <a:t> فلزّ الفضة </a:t>
            </a:r>
            <a:r>
              <a:rPr lang="en-US" sz="2200" dirty="0">
                <a:latin typeface="Arial" panose="020B0604020202020204" pitchFamily="34" charset="0"/>
                <a:cs typeface="Arial" panose="020B0604020202020204" pitchFamily="34" charset="0"/>
              </a:rPr>
              <a:t>Ag</a:t>
            </a:r>
            <a:r>
              <a:rPr lang="en-US" sz="2200" baseline="-25000" dirty="0">
                <a:latin typeface="Arial" panose="020B0604020202020204" pitchFamily="34" charset="0"/>
                <a:cs typeface="Arial" panose="020B0604020202020204" pitchFamily="34" charset="0"/>
              </a:rPr>
              <a:t>(s)</a:t>
            </a:r>
            <a:r>
              <a:rPr lang="he-IL" sz="2200" dirty="0">
                <a:latin typeface="Arial" panose="020B0604020202020204" pitchFamily="34" charset="0"/>
                <a:cs typeface="Arial" panose="020B0604020202020204" pitchFamily="34" charset="0"/>
              </a:rPr>
              <a:t> </a:t>
            </a:r>
            <a:r>
              <a:rPr lang="ar-SA" sz="2200" dirty="0">
                <a:latin typeface="Arial" panose="020B0604020202020204" pitchFamily="34" charset="0"/>
                <a:cs typeface="Arial" panose="020B0604020202020204" pitchFamily="34" charset="0"/>
                <a:sym typeface="Symbol" panose="05050102010706020507" pitchFamily="18" charset="2"/>
              </a:rPr>
              <a:t>.</a:t>
            </a:r>
          </a:p>
          <a:p>
            <a:pPr>
              <a:lnSpc>
                <a:spcPct val="150000"/>
              </a:lnSpc>
            </a:pPr>
            <a:r>
              <a:rPr lang="ar-SA" sz="2200" dirty="0">
                <a:latin typeface="Arial" panose="020B0604020202020204" pitchFamily="34" charset="0"/>
                <a:cs typeface="Arial" panose="020B0604020202020204" pitchFamily="34" charset="0"/>
                <a:sym typeface="Symbol" panose="05050102010706020507" pitchFamily="18" charset="2"/>
              </a:rPr>
              <a:t>لون المحلول الأزرق  أيونات النحاس </a:t>
            </a:r>
            <a:r>
              <a:rPr lang="en-US" sz="2200" dirty="0">
                <a:latin typeface="Arial" panose="020B0604020202020204" pitchFamily="34" charset="0"/>
                <a:cs typeface="Arial" panose="020B0604020202020204" pitchFamily="34" charset="0"/>
              </a:rPr>
              <a:t>Cu</a:t>
            </a:r>
            <a:r>
              <a:rPr lang="en-US" sz="2200" baseline="30000" dirty="0">
                <a:latin typeface="Arial" panose="020B0604020202020204" pitchFamily="34" charset="0"/>
                <a:cs typeface="Arial" panose="020B0604020202020204" pitchFamily="34" charset="0"/>
              </a:rPr>
              <a:t>2+</a:t>
            </a:r>
            <a:r>
              <a:rPr lang="en-US" sz="2200" baseline="-25000" dirty="0">
                <a:latin typeface="Arial" panose="020B0604020202020204" pitchFamily="34" charset="0"/>
                <a:cs typeface="Arial" panose="020B0604020202020204" pitchFamily="34" charset="0"/>
              </a:rPr>
              <a:t>(</a:t>
            </a:r>
            <a:r>
              <a:rPr lang="en-US" sz="2200" baseline="-25000" dirty="0" err="1">
                <a:latin typeface="Arial" panose="020B0604020202020204" pitchFamily="34" charset="0"/>
                <a:cs typeface="Arial" panose="020B0604020202020204" pitchFamily="34" charset="0"/>
              </a:rPr>
              <a:t>aq</a:t>
            </a:r>
            <a:r>
              <a:rPr lang="en-US" sz="2200" baseline="-25000" dirty="0">
                <a:latin typeface="Arial" panose="020B0604020202020204" pitchFamily="34" charset="0"/>
                <a:cs typeface="Arial" panose="020B0604020202020204" pitchFamily="34" charset="0"/>
              </a:rPr>
              <a:t>)</a:t>
            </a:r>
            <a:r>
              <a:rPr lang="he-IL" sz="2200" dirty="0">
                <a:latin typeface="Arial" panose="020B0604020202020204" pitchFamily="34" charset="0"/>
                <a:cs typeface="Arial" panose="020B0604020202020204" pitchFamily="34" charset="0"/>
              </a:rPr>
              <a:t> </a:t>
            </a:r>
            <a:r>
              <a:rPr lang="ar-SA" sz="2200" dirty="0">
                <a:latin typeface="Arial" panose="020B0604020202020204" pitchFamily="34" charset="0"/>
                <a:cs typeface="Arial" panose="020B0604020202020204" pitchFamily="34" charset="0"/>
                <a:sym typeface="Symbol" panose="05050102010706020507" pitchFamily="18" charset="2"/>
              </a:rPr>
              <a:t>. </a:t>
            </a:r>
          </a:p>
          <a:p>
            <a:pPr algn="ctr">
              <a:lnSpc>
                <a:spcPct val="150000"/>
              </a:lnSpc>
            </a:pPr>
            <a:r>
              <a:rPr lang="ar-SA" sz="2400" b="1" dirty="0">
                <a:solidFill>
                  <a:srgbClr val="FF0000"/>
                </a:solidFill>
                <a:latin typeface="Arial" panose="020B0604020202020204" pitchFamily="34" charset="0"/>
                <a:cs typeface="Arial" panose="020B0604020202020204" pitchFamily="34" charset="0"/>
              </a:rPr>
              <a:t>انتبهوا! في مُقدّمة السؤال مُعطاة شحنة الأيونات ويجب الاهتمام بالحفاظ عليها! </a:t>
            </a:r>
            <a:endParaRPr lang="he-IL" sz="2400" b="1" dirty="0">
              <a:solidFill>
                <a:srgbClr val="FF0000"/>
              </a:solidFill>
              <a:latin typeface="Arial" panose="020B0604020202020204" pitchFamily="34" charset="0"/>
              <a:cs typeface="Arial" panose="020B0604020202020204" pitchFamily="34" charset="0"/>
            </a:endParaRPr>
          </a:p>
          <a:p>
            <a:pPr>
              <a:lnSpc>
                <a:spcPct val="150000"/>
              </a:lnSpc>
            </a:pPr>
            <a:r>
              <a:rPr lang="ar-SA" sz="2200" dirty="0">
                <a:latin typeface="Arial" panose="020B0604020202020204" pitchFamily="34" charset="0"/>
                <a:cs typeface="Arial" panose="020B0604020202020204" pitchFamily="34" charset="0"/>
              </a:rPr>
              <a:t>ومن هنا فإنّ صيغة التفاعل الذي حدث هي: </a:t>
            </a:r>
            <a:endParaRPr lang="he-IL" sz="2200" dirty="0">
              <a:latin typeface="Arial" panose="020B0604020202020204" pitchFamily="34" charset="0"/>
              <a:cs typeface="Arial" panose="020B0604020202020204" pitchFamily="34" charset="0"/>
            </a:endParaRPr>
          </a:p>
        </p:txBody>
      </p:sp>
      <p:pic>
        <p:nvPicPr>
          <p:cNvPr id="25" name="Picture 3"/>
          <p:cNvPicPr>
            <a:picLocks noChangeAspect="1" noChangeArrowheads="1"/>
          </p:cNvPicPr>
          <p:nvPr/>
        </p:nvPicPr>
        <p:blipFill>
          <a:blip r:embed="rId2" cstate="print"/>
          <a:srcRect/>
          <a:stretch>
            <a:fillRect/>
          </a:stretch>
        </p:blipFill>
        <p:spPr bwMode="auto">
          <a:xfrm>
            <a:off x="1346437" y="2913728"/>
            <a:ext cx="5238750" cy="695325"/>
          </a:xfrm>
          <a:prstGeom prst="rect">
            <a:avLst/>
          </a:prstGeom>
          <a:noFill/>
          <a:ln w="9525">
            <a:noFill/>
            <a:miter lim="800000"/>
            <a:headEnd/>
            <a:tailEnd/>
          </a:ln>
        </p:spPr>
      </p:pic>
      <p:sp>
        <p:nvSpPr>
          <p:cNvPr id="26" name="TextBox 25"/>
          <p:cNvSpPr txBox="1"/>
          <p:nvPr/>
        </p:nvSpPr>
        <p:spPr>
          <a:xfrm>
            <a:off x="1211974" y="3749257"/>
            <a:ext cx="9768051" cy="461665"/>
          </a:xfrm>
          <a:prstGeom prst="rect">
            <a:avLst/>
          </a:prstGeom>
          <a:noFill/>
        </p:spPr>
        <p:txBody>
          <a:bodyPr wrap="square" rtlCol="1">
            <a:spAutoFit/>
          </a:bodyPr>
          <a:lstStyle/>
          <a:p>
            <a:r>
              <a:rPr lang="ar-SA" sz="2400" dirty="0">
                <a:latin typeface="Arial" panose="020B0604020202020204" pitchFamily="34" charset="0"/>
                <a:cs typeface="Arial" panose="020B0604020202020204" pitchFamily="34" charset="0"/>
              </a:rPr>
              <a:t>هذا النصّ غير مُوازن، لهذا علينا فحص انتقال الإلكترونات وموازنة التفاعل. </a:t>
            </a:r>
            <a:endParaRPr lang="he-IL" sz="2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00AB616-4B13-48CC-BEA1-0C1756A0914E}"/>
              </a:ext>
            </a:extLst>
          </p:cNvPr>
          <p:cNvSpPr txBox="1"/>
          <p:nvPr/>
        </p:nvSpPr>
        <p:spPr>
          <a:xfrm>
            <a:off x="89210" y="5887844"/>
            <a:ext cx="2286000" cy="369332"/>
          </a:xfrm>
          <a:prstGeom prst="rect">
            <a:avLst/>
          </a:prstGeom>
          <a:noFill/>
        </p:spPr>
        <p:txBody>
          <a:bodyPr wrap="square" rtlCol="0">
            <a:spAutoFit/>
          </a:bodyPr>
          <a:lstStyle/>
          <a:p>
            <a:r>
              <a:rPr lang="ar-SA" b="1" dirty="0"/>
              <a:t>سؤال 13، بجروت 2019</a:t>
            </a:r>
            <a:endParaRPr lang="LID4096" b="1" dirty="0"/>
          </a:p>
        </p:txBody>
      </p:sp>
      <p:sp>
        <p:nvSpPr>
          <p:cNvPr id="3" name="Arrow: Right 2">
            <a:extLst>
              <a:ext uri="{FF2B5EF4-FFF2-40B4-BE49-F238E27FC236}">
                <a16:creationId xmlns:a16="http://schemas.microsoft.com/office/drawing/2014/main" id="{C07840CE-EFEC-4CE3-A479-8614FC714144}"/>
              </a:ext>
            </a:extLst>
          </p:cNvPr>
          <p:cNvSpPr/>
          <p:nvPr/>
        </p:nvSpPr>
        <p:spPr>
          <a:xfrm>
            <a:off x="5151507" y="1337015"/>
            <a:ext cx="1048215" cy="7564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ID4096"/>
          </a:p>
        </p:txBody>
      </p:sp>
      <p:sp>
        <p:nvSpPr>
          <p:cNvPr id="5" name="Oval 4">
            <a:extLst>
              <a:ext uri="{FF2B5EF4-FFF2-40B4-BE49-F238E27FC236}">
                <a16:creationId xmlns:a16="http://schemas.microsoft.com/office/drawing/2014/main" id="{8B624EC7-8592-48B1-BCD9-5B2FDD7B9C3F}"/>
              </a:ext>
            </a:extLst>
          </p:cNvPr>
          <p:cNvSpPr/>
          <p:nvPr/>
        </p:nvSpPr>
        <p:spPr>
          <a:xfrm>
            <a:off x="1346437" y="1079818"/>
            <a:ext cx="2661324" cy="101368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SA" sz="2400" b="1" dirty="0">
                <a:latin typeface="Arial" panose="020B0604020202020204" pitchFamily="34" charset="0"/>
                <a:cs typeface="Arial" panose="020B0604020202020204" pitchFamily="34" charset="0"/>
              </a:rPr>
              <a:t>نواتِج التفاعل</a:t>
            </a:r>
            <a:endParaRPr lang="LID4096"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4">
                                            <p:txEl>
                                              <p:pRg st="3" end="3"/>
                                            </p:txEl>
                                          </p:spTgt>
                                        </p:tgtEl>
                                        <p:attrNameLst>
                                          <p:attrName>style.visibility</p:attrName>
                                        </p:attrNameLst>
                                      </p:cBhvr>
                                      <p:to>
                                        <p:strVal val="visible"/>
                                      </p:to>
                                    </p:set>
                                    <p:anim calcmode="lin" valueType="num">
                                      <p:cBhvr>
                                        <p:cTn id="55" dur="500" fill="hold"/>
                                        <p:tgtEl>
                                          <p:spTgt spid="24">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2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xEl>
                                              <p:pRg st="4" end="4"/>
                                            </p:txEl>
                                          </p:spTgt>
                                        </p:tgtEl>
                                        <p:attrNameLst>
                                          <p:attrName>style.visibility</p:attrName>
                                        </p:attrNameLst>
                                      </p:cBhvr>
                                      <p:to>
                                        <p:strVal val="visible"/>
                                      </p:to>
                                    </p:set>
                                    <p:animEffect transition="in" filter="barn(inVertical)">
                                      <p:cBhvr>
                                        <p:cTn id="62" dur="500"/>
                                        <p:tgtEl>
                                          <p:spTgt spid="2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ppt_x</p:attrName>
                                        </p:attrNameLst>
                                      </p:cBhvr>
                                      <p:tavLst>
                                        <p:tav tm="0">
                                          <p:val>
                                            <p:strVal val="#ppt_x-.2"/>
                                          </p:val>
                                        </p:tav>
                                        <p:tav tm="100000">
                                          <p:val>
                                            <p:strVal val="#ppt_x"/>
                                          </p:val>
                                        </p:tav>
                                      </p:tavLst>
                                    </p:anim>
                                    <p:anim calcmode="lin" valueType="num">
                                      <p:cBhvr>
                                        <p:cTn id="6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ppt_x</p:attrName>
                                        </p:attrNameLst>
                                      </p:cBhvr>
                                      <p:tavLst>
                                        <p:tav tm="0">
                                          <p:val>
                                            <p:strVal val="#ppt_x-.2"/>
                                          </p:val>
                                        </p:tav>
                                        <p:tav tm="100000">
                                          <p:val>
                                            <p:strVal val="#ppt_x"/>
                                          </p:val>
                                        </p:tav>
                                      </p:tavLst>
                                    </p:anim>
                                    <p:anim calcmode="lin" valueType="num">
                                      <p:cBhvr>
                                        <p:cTn id="8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0"/>
                                        </p:tgtEl>
                                      </p:cBhvr>
                                    </p:animEffect>
                                  </p:childTnLst>
                                </p:cTn>
                              </p:par>
                              <p:par>
                                <p:cTn id="83" presetID="29" presetClass="entr" presetSubtype="0"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1000" fill="hold"/>
                                        <p:tgtEl>
                                          <p:spTgt spid="9"/>
                                        </p:tgtEl>
                                        <p:attrNameLst>
                                          <p:attrName>ppt_x</p:attrName>
                                        </p:attrNameLst>
                                      </p:cBhvr>
                                      <p:tavLst>
                                        <p:tav tm="0">
                                          <p:val>
                                            <p:strVal val="#ppt_x-.2"/>
                                          </p:val>
                                        </p:tav>
                                        <p:tav tm="100000">
                                          <p:val>
                                            <p:strVal val="#ppt_x"/>
                                          </p:val>
                                        </p:tav>
                                      </p:tavLst>
                                    </p:anim>
                                    <p:anim calcmode="lin" valueType="num">
                                      <p:cBhvr>
                                        <p:cTn id="8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87" dur="10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1000" fill="hold"/>
                                        <p:tgtEl>
                                          <p:spTgt spid="15"/>
                                        </p:tgtEl>
                                        <p:attrNameLst>
                                          <p:attrName>ppt_x</p:attrName>
                                        </p:attrNameLst>
                                      </p:cBhvr>
                                      <p:tavLst>
                                        <p:tav tm="0">
                                          <p:val>
                                            <p:strVal val="#ppt_x-.2"/>
                                          </p:val>
                                        </p:tav>
                                        <p:tav tm="100000">
                                          <p:val>
                                            <p:strVal val="#ppt_x"/>
                                          </p:val>
                                        </p:tav>
                                      </p:tavLst>
                                    </p:anim>
                                    <p:anim calcmode="lin" valueType="num">
                                      <p:cBhvr>
                                        <p:cTn id="9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5"/>
                                        </p:tgtEl>
                                      </p:cBhvr>
                                    </p:animEffect>
                                  </p:childTnLst>
                                </p:cTn>
                              </p:par>
                              <p:par>
                                <p:cTn id="95" presetID="29" presetClass="entr" presetSubtype="0"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1000" fill="hold"/>
                                        <p:tgtEl>
                                          <p:spTgt spid="11"/>
                                        </p:tgtEl>
                                        <p:attrNameLst>
                                          <p:attrName>ppt_x</p:attrName>
                                        </p:attrNameLst>
                                      </p:cBhvr>
                                      <p:tavLst>
                                        <p:tav tm="0">
                                          <p:val>
                                            <p:strVal val="#ppt_x-.2"/>
                                          </p:val>
                                        </p:tav>
                                        <p:tav tm="100000">
                                          <p:val>
                                            <p:strVal val="#ppt_x"/>
                                          </p:val>
                                        </p:tav>
                                      </p:tavLst>
                                    </p:anim>
                                    <p:anim calcmode="lin" valueType="num">
                                      <p:cBhvr>
                                        <p:cTn id="9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1000" fill="hold"/>
                                        <p:tgtEl>
                                          <p:spTgt spid="16"/>
                                        </p:tgtEl>
                                        <p:attrNameLst>
                                          <p:attrName>ppt_x</p:attrName>
                                        </p:attrNameLst>
                                      </p:cBhvr>
                                      <p:tavLst>
                                        <p:tav tm="0">
                                          <p:val>
                                            <p:strVal val="#ppt_x-.2"/>
                                          </p:val>
                                        </p:tav>
                                        <p:tav tm="100000">
                                          <p:val>
                                            <p:strVal val="#ppt_x"/>
                                          </p:val>
                                        </p:tav>
                                      </p:tavLst>
                                    </p:anim>
                                    <p:anim calcmode="lin" valueType="num">
                                      <p:cBhvr>
                                        <p:cTn id="10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P spid="18" grpId="0"/>
      <p:bldP spid="26" grpId="0"/>
      <p:bldP spid="3" grpId="0" animBg="1"/>
      <p:bldP spid="5" grpId="0" animBg="1"/>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16957</TotalTime>
  <Words>3484</Words>
  <Application>Microsoft Office PowerPoint</Application>
  <PresentationFormat>מסך רחב</PresentationFormat>
  <Paragraphs>288</Paragraphs>
  <Slides>38</Slides>
  <Notes>10</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38</vt:i4>
      </vt:variant>
    </vt:vector>
  </HeadingPairs>
  <TitlesOfParts>
    <vt:vector size="47" baseType="lpstr">
      <vt:lpstr>Arial</vt:lpstr>
      <vt:lpstr>David</vt:lpstr>
      <vt:lpstr>Guttman Yad</vt:lpstr>
      <vt:lpstr>Times New Roman</vt:lpstr>
      <vt:lpstr>Varela Round</vt:lpstr>
      <vt:lpstr>Wingdings</vt:lpstr>
      <vt:lpstr>Wingdings 2</vt:lpstr>
      <vt:lpstr>ערכת נושא Office</vt:lpstr>
      <vt:lpstr>Equation.3</vt:lpstr>
      <vt:lpstr>مَنظومة البثّ القُطريّة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221</cp:revision>
  <dcterms:created xsi:type="dcterms:W3CDTF">2020-03-15T19:13:03Z</dcterms:created>
  <dcterms:modified xsi:type="dcterms:W3CDTF">2020-05-28T06:01:10Z</dcterms:modified>
</cp:coreProperties>
</file>