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4"/>
  </p:notesMasterIdLst>
  <p:sldIdLst>
    <p:sldId id="257" r:id="rId2"/>
    <p:sldId id="262" r:id="rId3"/>
    <p:sldId id="263" r:id="rId4"/>
    <p:sldId id="288" r:id="rId5"/>
    <p:sldId id="296" r:id="rId6"/>
    <p:sldId id="328" r:id="rId7"/>
    <p:sldId id="326" r:id="rId8"/>
    <p:sldId id="329" r:id="rId9"/>
    <p:sldId id="289" r:id="rId10"/>
    <p:sldId id="297" r:id="rId11"/>
    <p:sldId id="298" r:id="rId12"/>
    <p:sldId id="299" r:id="rId13"/>
    <p:sldId id="312" r:id="rId14"/>
    <p:sldId id="313" r:id="rId15"/>
    <p:sldId id="330" r:id="rId16"/>
    <p:sldId id="314" r:id="rId17"/>
    <p:sldId id="331" r:id="rId18"/>
    <p:sldId id="317" r:id="rId19"/>
    <p:sldId id="339" r:id="rId20"/>
    <p:sldId id="340" r:id="rId21"/>
    <p:sldId id="332" r:id="rId22"/>
    <p:sldId id="341" r:id="rId23"/>
    <p:sldId id="333" r:id="rId24"/>
    <p:sldId id="336" r:id="rId25"/>
    <p:sldId id="335" r:id="rId26"/>
    <p:sldId id="334" r:id="rId27"/>
    <p:sldId id="337" r:id="rId28"/>
    <p:sldId id="338" r:id="rId29"/>
    <p:sldId id="343" r:id="rId30"/>
    <p:sldId id="344" r:id="rId31"/>
    <p:sldId id="345" r:id="rId32"/>
    <p:sldId id="346" r:id="rId33"/>
    <p:sldId id="347" r:id="rId34"/>
    <p:sldId id="348" r:id="rId35"/>
    <p:sldId id="349" r:id="rId36"/>
    <p:sldId id="355" r:id="rId37"/>
    <p:sldId id="350" r:id="rId38"/>
    <p:sldId id="352" r:id="rId39"/>
    <p:sldId id="351" r:id="rId40"/>
    <p:sldId id="353" r:id="rId41"/>
    <p:sldId id="356" r:id="rId42"/>
    <p:sldId id="291" r:id="rId43"/>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9EDA4E"/>
    <a:srgbClr val="BDE686"/>
    <a:srgbClr val="66FF33"/>
    <a:srgbClr val="59CE02"/>
    <a:srgbClr val="00FF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8750" autoAdjust="0"/>
  </p:normalViewPr>
  <p:slideViewPr>
    <p:cSldViewPr snapToGrid="0" snapToObjects="1">
      <p:cViewPr varScale="1">
        <p:scale>
          <a:sx n="64" d="100"/>
          <a:sy n="64" d="100"/>
        </p:scale>
        <p:origin x="954" y="6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ז'/תמוז/תש"ף</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28</a:t>
            </a:fld>
            <a:endParaRPr lang="he-IL"/>
          </a:p>
        </p:txBody>
      </p:sp>
    </p:spTree>
    <p:extLst>
      <p:ext uri="{BB962C8B-B14F-4D97-AF65-F5344CB8AC3E}">
        <p14:creationId xmlns:p14="http://schemas.microsoft.com/office/powerpoint/2010/main" val="833749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3"/>
            <a:ext cx="10872000" cy="64209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200" b="1">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ז'/תמוז/תש"ף</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3" r:id="rId6"/>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www.hon.co.il/%D7%A0%D7%A7%D7%95%D7%93%D7%95%D7%AA-%D7%96%D7%99%D7%9B%D7%95%D7%99-%D7%9E%D7%9E%D7%A1-%D7%94%D7%9B%D7%A0%D7%A1%D7%94-%D7%9C%D7%9E%D7%99-%D7%9E%D7%92%D7%99%D7%A2-%D7%95%D7%9B%D7%9E%D7%94"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v.il/BlobFolder/generalpage/income-tax-monthly-deductions-booklet/he/LUAH%20NIKUIM%202020%20HODSHI.PDF"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www.btl.gov.il/benefits/old_age/Conditions_of_eligibility/gilMezake/Pages/default.aspx"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www.workagreements.economy.gov.il/Agreements/20170077.pdf"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solidFill>
                  <a:srgbClr val="002060"/>
                </a:solidFill>
              </a:rPr>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5" name="כותרת 4"/>
          <p:cNvSpPr>
            <a:spLocks noGrp="1"/>
          </p:cNvSpPr>
          <p:nvPr>
            <p:ph type="title"/>
          </p:nvPr>
        </p:nvSpPr>
        <p:spPr>
          <a:xfrm>
            <a:off x="1742536" y="573094"/>
            <a:ext cx="8643668" cy="720000"/>
          </a:xfrm>
        </p:spPr>
        <p:txBody>
          <a:bodyPr/>
          <a:lstStyle/>
          <a:p>
            <a:r>
              <a:rPr lang="he-IL" sz="3200" dirty="0"/>
              <a:t>השכר ברוטו</a:t>
            </a:r>
          </a:p>
        </p:txBody>
      </p:sp>
      <p:sp>
        <p:nvSpPr>
          <p:cNvPr id="14" name="מלבן 13"/>
          <p:cNvSpPr/>
          <p:nvPr/>
        </p:nvSpPr>
        <p:spPr>
          <a:xfrm>
            <a:off x="2026030" y="1546575"/>
            <a:ext cx="8895012" cy="707886"/>
          </a:xfrm>
          <a:prstGeom prst="rect">
            <a:avLst/>
          </a:prstGeom>
        </p:spPr>
        <p:txBody>
          <a:bodyPr wrap="square">
            <a:spAutoFit/>
          </a:bodyPr>
          <a:lstStyle/>
          <a:p>
            <a:r>
              <a:rPr lang="he-IL" sz="2000" dirty="0">
                <a:solidFill>
                  <a:srgbClr val="002060"/>
                </a:solidFill>
                <a:latin typeface="Varela Round" panose="00000500000000000000" pitchFamily="2" charset="-79"/>
                <a:cs typeface="Varela Round" panose="00000500000000000000" pitchFamily="2" charset="-79"/>
              </a:rPr>
              <a:t>המושג "שכר ברוטו" הוא סך כל רכיבי השכר ששולמו לעובד, לפני שהופחתו ממנו ניכויים מהשכר. </a:t>
            </a:r>
          </a:p>
        </p:txBody>
      </p:sp>
      <p:sp>
        <p:nvSpPr>
          <p:cNvPr id="6" name="מלבן 5"/>
          <p:cNvSpPr/>
          <p:nvPr/>
        </p:nvSpPr>
        <p:spPr>
          <a:xfrm>
            <a:off x="4828217" y="2382559"/>
            <a:ext cx="6092825" cy="707886"/>
          </a:xfrm>
          <a:prstGeom prst="rect">
            <a:avLst/>
          </a:prstGeom>
        </p:spPr>
        <p:txBody>
          <a:bodyPr>
            <a:spAutoFit/>
          </a:bodyPr>
          <a:lstStyle/>
          <a:p>
            <a:r>
              <a:rPr lang="he-IL" sz="2000" dirty="0">
                <a:solidFill>
                  <a:srgbClr val="002060"/>
                </a:solidFill>
                <a:latin typeface="Varela Round" panose="00000500000000000000" pitchFamily="2" charset="-79"/>
                <a:cs typeface="Varela Round" panose="00000500000000000000" pitchFamily="2" charset="-79"/>
              </a:rPr>
              <a:t>בחישוב השכר ברוטו לוקחים בחשבון את הרכיבים הבאים:</a:t>
            </a:r>
          </a:p>
        </p:txBody>
      </p:sp>
      <p:sp>
        <p:nvSpPr>
          <p:cNvPr id="7" name="מלבן 6"/>
          <p:cNvSpPr/>
          <p:nvPr/>
        </p:nvSpPr>
        <p:spPr>
          <a:xfrm>
            <a:off x="4175185" y="2890391"/>
            <a:ext cx="6745857" cy="523220"/>
          </a:xfrm>
          <a:prstGeom prst="rect">
            <a:avLst/>
          </a:prstGeom>
        </p:spPr>
        <p:txBody>
          <a:bodyPr wrap="square">
            <a:spAutoFit/>
          </a:bodyPr>
          <a:lstStyle/>
          <a:p>
            <a:r>
              <a:rPr lang="he-IL" sz="2800" b="1" dirty="0">
                <a:solidFill>
                  <a:srgbClr val="002060"/>
                </a:solidFill>
                <a:latin typeface="Varela Round" panose="00000500000000000000" pitchFamily="2" charset="-79"/>
                <a:cs typeface="Varela Round" panose="00000500000000000000" pitchFamily="2" charset="-79"/>
              </a:rPr>
              <a:t>א. שכר משולב </a:t>
            </a:r>
            <a:r>
              <a:rPr lang="he-IL" sz="2000" dirty="0">
                <a:solidFill>
                  <a:srgbClr val="002060"/>
                </a:solidFill>
                <a:latin typeface="Varela Round" panose="00000500000000000000" pitchFamily="2" charset="-79"/>
                <a:cs typeface="Varela Round" panose="00000500000000000000" pitchFamily="2" charset="-79"/>
              </a:rPr>
              <a:t>- שכר בסיס, תוספות וותק, תוספת יוקר.</a:t>
            </a:r>
          </a:p>
        </p:txBody>
      </p:sp>
      <p:sp>
        <p:nvSpPr>
          <p:cNvPr id="9" name="מלבן 8"/>
          <p:cNvSpPr/>
          <p:nvPr/>
        </p:nvSpPr>
        <p:spPr>
          <a:xfrm>
            <a:off x="2026030" y="3474693"/>
            <a:ext cx="8895012" cy="1015663"/>
          </a:xfrm>
          <a:prstGeom prst="rect">
            <a:avLst/>
          </a:prstGeom>
        </p:spPr>
        <p:txBody>
          <a:bodyPr wrap="square">
            <a:spAutoFit/>
          </a:bodyPr>
          <a:lstStyle/>
          <a:p>
            <a:r>
              <a:rPr lang="he-IL" sz="2000" dirty="0">
                <a:solidFill>
                  <a:srgbClr val="002060"/>
                </a:solidFill>
                <a:latin typeface="Varela Round" panose="00000500000000000000" pitchFamily="2" charset="-79"/>
                <a:cs typeface="Varela Round" panose="00000500000000000000" pitchFamily="2" charset="-79"/>
              </a:rPr>
              <a:t>שכר משולב – זהו הסכום הבסיסי שמשולם לעובד, והוא מחושב בהתאם למספר הימים שהעובד עבד בחודש  ולשכר היומי, או בהתאם למספר השעות שהוא עבד בחודש ולשכר לשעה.</a:t>
            </a:r>
          </a:p>
        </p:txBody>
      </p:sp>
      <p:sp>
        <p:nvSpPr>
          <p:cNvPr id="10" name="מלבן 9"/>
          <p:cNvSpPr/>
          <p:nvPr/>
        </p:nvSpPr>
        <p:spPr>
          <a:xfrm>
            <a:off x="2026030" y="4490356"/>
            <a:ext cx="8895012" cy="707886"/>
          </a:xfrm>
          <a:prstGeom prst="rect">
            <a:avLst/>
          </a:prstGeom>
        </p:spPr>
        <p:txBody>
          <a:bodyPr wrap="square">
            <a:spAutoFit/>
          </a:bodyPr>
          <a:lstStyle/>
          <a:p>
            <a:r>
              <a:rPr lang="he-IL" sz="2000" b="1" u="sng" dirty="0">
                <a:solidFill>
                  <a:srgbClr val="002060"/>
                </a:solidFill>
                <a:latin typeface="Varela Round" panose="00000500000000000000" pitchFamily="2" charset="-79"/>
                <a:cs typeface="Varela Round" panose="00000500000000000000" pitchFamily="2" charset="-79"/>
              </a:rPr>
              <a:t>לדוגמא</a:t>
            </a:r>
            <a:r>
              <a:rPr lang="he-IL" sz="2000" dirty="0">
                <a:solidFill>
                  <a:srgbClr val="002060"/>
                </a:solidFill>
                <a:latin typeface="Varela Round" panose="00000500000000000000" pitchFamily="2" charset="-79"/>
                <a:cs typeface="Varela Round" panose="00000500000000000000" pitchFamily="2" charset="-79"/>
              </a:rPr>
              <a:t>: העובד אלון כהן עבד במשך חודש ימים 180 שעות כאשר הוא משתכר לשעה 32 ש" מהו השכר המשולב?</a:t>
            </a:r>
          </a:p>
        </p:txBody>
      </p:sp>
      <p:pic>
        <p:nvPicPr>
          <p:cNvPr id="1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828217" y="5033129"/>
            <a:ext cx="1799729" cy="330226"/>
          </a:xfrm>
          <a:prstGeom prst="rect">
            <a:avLst/>
          </a:prstGeom>
          <a:noFill/>
        </p:spPr>
      </p:pic>
    </p:spTree>
    <p:extLst>
      <p:ext uri="{BB962C8B-B14F-4D97-AF65-F5344CB8AC3E}">
        <p14:creationId xmlns:p14="http://schemas.microsoft.com/office/powerpoint/2010/main" val="3351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circle(in)">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6" grpId="0"/>
      <p:bldP spid="7"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5" name="מלבן 4"/>
          <p:cNvSpPr/>
          <p:nvPr/>
        </p:nvSpPr>
        <p:spPr>
          <a:xfrm>
            <a:off x="1866436" y="839634"/>
            <a:ext cx="8895012" cy="523220"/>
          </a:xfrm>
          <a:prstGeom prst="rect">
            <a:avLst/>
          </a:prstGeom>
        </p:spPr>
        <p:txBody>
          <a:bodyPr wrap="square">
            <a:spAutoFit/>
          </a:bodyPr>
          <a:lstStyle/>
          <a:p>
            <a:r>
              <a:rPr lang="he-IL" sz="2800" b="1" dirty="0">
                <a:solidFill>
                  <a:srgbClr val="002060"/>
                </a:solidFill>
                <a:latin typeface="Varela Round" panose="00000500000000000000" pitchFamily="2" charset="-79"/>
                <a:cs typeface="Varela Round" panose="00000500000000000000" pitchFamily="2" charset="-79"/>
              </a:rPr>
              <a:t>ב. תוספות לשכר</a:t>
            </a:r>
          </a:p>
        </p:txBody>
      </p:sp>
      <p:sp>
        <p:nvSpPr>
          <p:cNvPr id="6" name="מלבן 5"/>
          <p:cNvSpPr/>
          <p:nvPr/>
        </p:nvSpPr>
        <p:spPr>
          <a:xfrm>
            <a:off x="1866436" y="1464766"/>
            <a:ext cx="8895012" cy="1384995"/>
          </a:xfrm>
          <a:prstGeom prst="rect">
            <a:avLst/>
          </a:prstGeom>
        </p:spPr>
        <p:txBody>
          <a:bodyPr wrap="square">
            <a:spAutoFit/>
          </a:bodyPr>
          <a:lstStyle/>
          <a:p>
            <a:r>
              <a:rPr lang="he-IL" sz="2400" b="1" dirty="0">
                <a:solidFill>
                  <a:srgbClr val="002060"/>
                </a:solidFill>
                <a:latin typeface="Varela Round" panose="00000500000000000000" pitchFamily="2" charset="-79"/>
                <a:cs typeface="Varela Round" panose="00000500000000000000" pitchFamily="2" charset="-79"/>
              </a:rPr>
              <a:t>1. תוספות על פי חוק </a:t>
            </a:r>
            <a:r>
              <a:rPr lang="he-IL" sz="2000" dirty="0">
                <a:solidFill>
                  <a:srgbClr val="002060"/>
                </a:solidFill>
                <a:latin typeface="Varela Round" panose="00000500000000000000" pitchFamily="2" charset="-79"/>
                <a:cs typeface="Varela Round" panose="00000500000000000000" pitchFamily="2" charset="-79"/>
              </a:rPr>
              <a:t>– אלו תוספות שחובה לשלם לעובדים על פי חוק – ואי תשלום הינה הפרת החוק. לדוגמא: תוספת עבור שעות נוספות – העובדים זכאים לתוספת תשלום עבור עבודתם שעות נוספות. במקרה ולא יתבצע תשלום ניתן לתבוע את המעביד. </a:t>
            </a:r>
          </a:p>
        </p:txBody>
      </p:sp>
      <p:sp>
        <p:nvSpPr>
          <p:cNvPr id="21506" name="Rectangle 2"/>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solidFill>
                <a:srgbClr val="002060"/>
              </a:solidFill>
              <a:latin typeface="Varela Round" panose="00000500000000000000" pitchFamily="2" charset="-79"/>
              <a:cs typeface="Varela Round" panose="00000500000000000000" pitchFamily="2" charset="-79"/>
            </a:endParaRPr>
          </a:p>
        </p:txBody>
      </p:sp>
      <p:sp>
        <p:nvSpPr>
          <p:cNvPr id="17" name="מלבן 16"/>
          <p:cNvSpPr/>
          <p:nvPr/>
        </p:nvSpPr>
        <p:spPr>
          <a:xfrm>
            <a:off x="1866436" y="3033810"/>
            <a:ext cx="8895012" cy="707886"/>
          </a:xfrm>
          <a:prstGeom prst="rect">
            <a:avLst/>
          </a:prstGeom>
        </p:spPr>
        <p:txBody>
          <a:bodyPr wrap="square">
            <a:spAutoFit/>
          </a:bodyPr>
          <a:lstStyle/>
          <a:p>
            <a:r>
              <a:rPr lang="he-IL" sz="2000" b="1" u="sng" dirty="0">
                <a:solidFill>
                  <a:srgbClr val="002060"/>
                </a:solidFill>
                <a:latin typeface="Varela Round" panose="00000500000000000000" pitchFamily="2" charset="-79"/>
                <a:cs typeface="Varela Round" panose="00000500000000000000" pitchFamily="2" charset="-79"/>
              </a:rPr>
              <a:t>לדוגמא</a:t>
            </a:r>
            <a:r>
              <a:rPr lang="he-IL" sz="2000" dirty="0">
                <a:solidFill>
                  <a:srgbClr val="002060"/>
                </a:solidFill>
                <a:latin typeface="Varela Round" panose="00000500000000000000" pitchFamily="2" charset="-79"/>
                <a:cs typeface="Varela Round" panose="00000500000000000000" pitchFamily="2" charset="-79"/>
              </a:rPr>
              <a:t>: העובד אלון כהן עבד </a:t>
            </a:r>
            <a:r>
              <a:rPr lang="he-IL" sz="2000" dirty="0" err="1">
                <a:solidFill>
                  <a:srgbClr val="002060"/>
                </a:solidFill>
                <a:latin typeface="Varela Round" panose="00000500000000000000" pitchFamily="2" charset="-79"/>
                <a:cs typeface="Varela Round" panose="00000500000000000000" pitchFamily="2" charset="-79"/>
              </a:rPr>
              <a:t>עבד</a:t>
            </a:r>
            <a:r>
              <a:rPr lang="he-IL" sz="2000" dirty="0">
                <a:solidFill>
                  <a:srgbClr val="002060"/>
                </a:solidFill>
                <a:latin typeface="Varela Round" panose="00000500000000000000" pitchFamily="2" charset="-79"/>
                <a:cs typeface="Varela Round" panose="00000500000000000000" pitchFamily="2" charset="-79"/>
              </a:rPr>
              <a:t> במשך החודש 12 שעות נוספות לפי 125%? </a:t>
            </a:r>
          </a:p>
          <a:p>
            <a:r>
              <a:rPr lang="he-IL" sz="2000" dirty="0">
                <a:solidFill>
                  <a:srgbClr val="002060"/>
                </a:solidFill>
                <a:latin typeface="Varela Round" panose="00000500000000000000" pitchFamily="2" charset="-79"/>
                <a:cs typeface="Varela Round" panose="00000500000000000000" pitchFamily="2" charset="-79"/>
              </a:rPr>
              <a:t>מהו הסכום אותו זכאי העובד לקבל עבור כך?</a:t>
            </a:r>
          </a:p>
        </p:txBody>
      </p:sp>
      <p:sp>
        <p:nvSpPr>
          <p:cNvPr id="21508" name="Rectangle 4"/>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solidFill>
                <a:srgbClr val="002060"/>
              </a:solidFill>
              <a:latin typeface="Varela Round" panose="00000500000000000000" pitchFamily="2" charset="-79"/>
              <a:cs typeface="Varela Round" panose="00000500000000000000" pitchFamily="2" charset="-79"/>
            </a:endParaRPr>
          </a:p>
        </p:txBody>
      </p:sp>
      <p:pic>
        <p:nvPicPr>
          <p:cNvPr id="2150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036497" y="4120608"/>
            <a:ext cx="5322085" cy="554910"/>
          </a:xfrm>
          <a:prstGeom prst="rect">
            <a:avLst/>
          </a:prstGeom>
          <a:noFill/>
        </p:spPr>
      </p:pic>
      <p:sp>
        <p:nvSpPr>
          <p:cNvPr id="21510" name="Rectangle 6"/>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solidFill>
                <a:srgbClr val="002060"/>
              </a:solidFill>
              <a:latin typeface="Varela Round" panose="00000500000000000000" pitchFamily="2" charset="-79"/>
              <a:cs typeface="Varela Round" panose="00000500000000000000" pitchFamily="2" charset="-79"/>
            </a:endParaRPr>
          </a:p>
        </p:txBody>
      </p:sp>
      <p:pic>
        <p:nvPicPr>
          <p:cNvPr id="21509"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036497" y="4898395"/>
            <a:ext cx="2005898" cy="445755"/>
          </a:xfrm>
          <a:prstGeom prst="rect">
            <a:avLst/>
          </a:prstGeom>
          <a:noFill/>
        </p:spPr>
      </p:pic>
      <p:sp>
        <p:nvSpPr>
          <p:cNvPr id="20" name="TextBox 19"/>
          <p:cNvSpPr txBox="1"/>
          <p:nvPr/>
        </p:nvSpPr>
        <p:spPr>
          <a:xfrm>
            <a:off x="5538158" y="4898395"/>
            <a:ext cx="4115508" cy="461665"/>
          </a:xfrm>
          <a:prstGeom prst="rect">
            <a:avLst/>
          </a:prstGeom>
          <a:noFill/>
        </p:spPr>
        <p:txBody>
          <a:bodyPr wrap="square" rtlCol="1">
            <a:spAutoFit/>
          </a:bodyPr>
          <a:lstStyle/>
          <a:p>
            <a:r>
              <a:rPr lang="he-IL" sz="2400" dirty="0">
                <a:solidFill>
                  <a:srgbClr val="002060"/>
                </a:solidFill>
                <a:latin typeface="Varela Round" panose="00000500000000000000" pitchFamily="2" charset="-79"/>
                <a:cs typeface="Varela Round" panose="00000500000000000000" pitchFamily="2" charset="-79"/>
              </a:rPr>
              <a:t>תשלום עבור שעות נוספות</a:t>
            </a:r>
          </a:p>
        </p:txBody>
      </p:sp>
    </p:spTree>
    <p:extLst>
      <p:ext uri="{BB962C8B-B14F-4D97-AF65-F5344CB8AC3E}">
        <p14:creationId xmlns:p14="http://schemas.microsoft.com/office/powerpoint/2010/main" val="3351067015"/>
      </p:ext>
    </p:extLst>
  </p:cSld>
  <p:clrMapOvr>
    <a:masterClrMapping/>
  </p:clrMapOvr>
  <p:transition>
    <p:sndAc>
      <p:stSnd>
        <p:snd r:embed="rId3" name="breez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checkerboard(across)">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1507"/>
                                        </p:tgtEl>
                                        <p:attrNameLst>
                                          <p:attrName>style.visibility</p:attrName>
                                        </p:attrNameLst>
                                      </p:cBhvr>
                                      <p:to>
                                        <p:strVal val="visible"/>
                                      </p:to>
                                    </p:set>
                                    <p:animEffect transition="in" filter="checkerboard(across)">
                                      <p:cBhvr>
                                        <p:cTn id="17" dur="500"/>
                                        <p:tgtEl>
                                          <p:spTgt spid="2150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checkerboard(across)">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1509"/>
                                        </p:tgtEl>
                                        <p:attrNameLst>
                                          <p:attrName>style.visibility</p:attrName>
                                        </p:attrNameLst>
                                      </p:cBhvr>
                                      <p:to>
                                        <p:strVal val="visible"/>
                                      </p:to>
                                    </p:set>
                                    <p:animEffect transition="in" filter="checkerboard(across)">
                                      <p:cBhvr>
                                        <p:cTn id="27"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מלבן 7"/>
          <p:cNvSpPr/>
          <p:nvPr/>
        </p:nvSpPr>
        <p:spPr>
          <a:xfrm>
            <a:off x="2171664" y="520979"/>
            <a:ext cx="8895012" cy="1692771"/>
          </a:xfrm>
          <a:prstGeom prst="rect">
            <a:avLst/>
          </a:prstGeom>
        </p:spPr>
        <p:txBody>
          <a:bodyPr wrap="square">
            <a:spAutoFit/>
          </a:bodyPr>
          <a:lstStyle/>
          <a:p>
            <a:r>
              <a:rPr lang="he-IL" sz="2400" b="1" dirty="0">
                <a:solidFill>
                  <a:srgbClr val="002060"/>
                </a:solidFill>
                <a:latin typeface="Varela Round" panose="00000500000000000000" pitchFamily="2" charset="-79"/>
                <a:cs typeface="Varela Round" panose="00000500000000000000" pitchFamily="2" charset="-79"/>
              </a:rPr>
              <a:t>2. תוספות עיקריות על פי הסכמי שכר קיבוצים ואישיים</a:t>
            </a:r>
            <a:r>
              <a:rPr lang="he-IL" sz="2000" dirty="0">
                <a:solidFill>
                  <a:srgbClr val="002060"/>
                </a:solidFill>
                <a:latin typeface="Varela Round" panose="00000500000000000000" pitchFamily="2" charset="-79"/>
                <a:cs typeface="Varela Round" panose="00000500000000000000" pitchFamily="2" charset="-79"/>
              </a:rPr>
              <a:t>– תוספת שמשולמות על פי חוזים אישיים  או על פי חתימה על הסכמים קיבוציים.</a:t>
            </a:r>
          </a:p>
          <a:p>
            <a:r>
              <a:rPr lang="he-IL" sz="2000" dirty="0">
                <a:solidFill>
                  <a:srgbClr val="002060"/>
                </a:solidFill>
                <a:latin typeface="Varela Round" panose="00000500000000000000" pitchFamily="2" charset="-79"/>
                <a:cs typeface="Varela Round" panose="00000500000000000000" pitchFamily="2" charset="-79"/>
              </a:rPr>
              <a:t>לדוגמא: </a:t>
            </a:r>
            <a:r>
              <a:rPr lang="he-IL" sz="2000" b="1" dirty="0">
                <a:solidFill>
                  <a:srgbClr val="002060"/>
                </a:solidFill>
                <a:latin typeface="Varela Round" panose="00000500000000000000" pitchFamily="2" charset="-79"/>
                <a:cs typeface="Varela Round" panose="00000500000000000000" pitchFamily="2" charset="-79"/>
              </a:rPr>
              <a:t>תוספת שטחים - </a:t>
            </a:r>
            <a:r>
              <a:rPr lang="he-IL" sz="2000" dirty="0">
                <a:solidFill>
                  <a:srgbClr val="002060"/>
                </a:solidFill>
                <a:latin typeface="Varela Round" panose="00000500000000000000" pitchFamily="2" charset="-79"/>
                <a:cs typeface="Varela Round" panose="00000500000000000000" pitchFamily="2" charset="-79"/>
              </a:rPr>
              <a:t>למשרתים בצה"ל/במשטרה בשטחים מעבר לקו הירוק. </a:t>
            </a:r>
          </a:p>
          <a:p>
            <a:r>
              <a:rPr lang="he-IL" sz="2000" b="1" dirty="0">
                <a:solidFill>
                  <a:srgbClr val="002060"/>
                </a:solidFill>
                <a:latin typeface="Varela Round" panose="00000500000000000000" pitchFamily="2" charset="-79"/>
                <a:cs typeface="Varela Round" panose="00000500000000000000" pitchFamily="2" charset="-79"/>
              </a:rPr>
              <a:t>תוספת גובה</a:t>
            </a:r>
            <a:r>
              <a:rPr lang="he-IL" sz="2000" dirty="0">
                <a:solidFill>
                  <a:srgbClr val="002060"/>
                </a:solidFill>
                <a:latin typeface="Varela Round" panose="00000500000000000000" pitchFamily="2" charset="-79"/>
                <a:cs typeface="Varela Round" panose="00000500000000000000" pitchFamily="2" charset="-79"/>
              </a:rPr>
              <a:t> – למי שעובד על מנופים גבוהים</a:t>
            </a:r>
          </a:p>
          <a:p>
            <a:r>
              <a:rPr lang="he-IL" sz="2000" b="1" dirty="0">
                <a:solidFill>
                  <a:srgbClr val="002060"/>
                </a:solidFill>
                <a:latin typeface="Varela Round" panose="00000500000000000000" pitchFamily="2" charset="-79"/>
                <a:cs typeface="Varela Round" panose="00000500000000000000" pitchFamily="2" charset="-79"/>
              </a:rPr>
              <a:t>מענק מכירות </a:t>
            </a:r>
            <a:r>
              <a:rPr lang="he-IL" sz="2000" dirty="0">
                <a:solidFill>
                  <a:srgbClr val="002060"/>
                </a:solidFill>
                <a:latin typeface="Varela Round" panose="00000500000000000000" pitchFamily="2" charset="-79"/>
                <a:cs typeface="Varela Round" panose="00000500000000000000" pitchFamily="2" charset="-79"/>
              </a:rPr>
              <a:t>– בהתאם להיקף המכירות.</a:t>
            </a:r>
          </a:p>
        </p:txBody>
      </p:sp>
      <p:sp>
        <p:nvSpPr>
          <p:cNvPr id="10" name="מלבן 9"/>
          <p:cNvSpPr/>
          <p:nvPr/>
        </p:nvSpPr>
        <p:spPr>
          <a:xfrm>
            <a:off x="2171664" y="2855583"/>
            <a:ext cx="8895012" cy="1077218"/>
          </a:xfrm>
          <a:prstGeom prst="rect">
            <a:avLst/>
          </a:prstGeom>
        </p:spPr>
        <p:txBody>
          <a:bodyPr wrap="square">
            <a:spAutoFit/>
          </a:bodyPr>
          <a:lstStyle/>
          <a:p>
            <a:r>
              <a:rPr lang="he-IL" sz="2400" b="1" dirty="0">
                <a:solidFill>
                  <a:srgbClr val="002060"/>
                </a:solidFill>
                <a:latin typeface="Varela Round" panose="00000500000000000000" pitchFamily="2" charset="-79"/>
                <a:cs typeface="Varela Round" panose="00000500000000000000" pitchFamily="2" charset="-79"/>
              </a:rPr>
              <a:t>3. החזר הוצאות </a:t>
            </a:r>
            <a:r>
              <a:rPr lang="he-IL" sz="2000" dirty="0">
                <a:solidFill>
                  <a:srgbClr val="002060"/>
                </a:solidFill>
                <a:latin typeface="Varela Round" panose="00000500000000000000" pitchFamily="2" charset="-79"/>
                <a:cs typeface="Varela Round" panose="00000500000000000000" pitchFamily="2" charset="-79"/>
              </a:rPr>
              <a:t>– </a:t>
            </a:r>
            <a:r>
              <a:rPr lang="he-IL" sz="2000" dirty="0" err="1">
                <a:solidFill>
                  <a:srgbClr val="002060"/>
                </a:solidFill>
                <a:latin typeface="Varela Round" panose="00000500000000000000" pitchFamily="2" charset="-79"/>
                <a:cs typeface="Varela Round" panose="00000500000000000000" pitchFamily="2" charset="-79"/>
              </a:rPr>
              <a:t>הוצאות</a:t>
            </a:r>
            <a:r>
              <a:rPr lang="he-IL" sz="2000" dirty="0">
                <a:solidFill>
                  <a:srgbClr val="002060"/>
                </a:solidFill>
                <a:latin typeface="Varela Round" panose="00000500000000000000" pitchFamily="2" charset="-79"/>
                <a:cs typeface="Varela Round" panose="00000500000000000000" pitchFamily="2" charset="-79"/>
              </a:rPr>
              <a:t> ששולמו על ידי העובד, והוא זכאי לקבל עבורן תשלום על פי חוק, או על פי ההסכם.</a:t>
            </a:r>
          </a:p>
          <a:p>
            <a:r>
              <a:rPr lang="he-IL" sz="2000" dirty="0">
                <a:solidFill>
                  <a:srgbClr val="002060"/>
                </a:solidFill>
                <a:latin typeface="Varela Round" panose="00000500000000000000" pitchFamily="2" charset="-79"/>
                <a:cs typeface="Varela Round" panose="00000500000000000000" pitchFamily="2" charset="-79"/>
              </a:rPr>
              <a:t>לדוגמא: החזר הוצאות נסיעה, החזר הוצאות אש"ל, החזר הוצאות טלפון. </a:t>
            </a:r>
          </a:p>
        </p:txBody>
      </p:sp>
      <p:sp>
        <p:nvSpPr>
          <p:cNvPr id="12" name="TextBox 11"/>
          <p:cNvSpPr txBox="1"/>
          <p:nvPr/>
        </p:nvSpPr>
        <p:spPr>
          <a:xfrm>
            <a:off x="1259457" y="4040557"/>
            <a:ext cx="10023893" cy="1200329"/>
          </a:xfrm>
          <a:prstGeom prst="rect">
            <a:avLst/>
          </a:prstGeom>
          <a:noFill/>
        </p:spPr>
        <p:txBody>
          <a:bodyPr wrap="square" rtlCol="1">
            <a:spAutoFit/>
          </a:bodyPr>
          <a:lstStyle/>
          <a:p>
            <a:pPr algn="ctr"/>
            <a:r>
              <a:rPr lang="he-IL" sz="3600" b="1" dirty="0">
                <a:solidFill>
                  <a:srgbClr val="002060"/>
                </a:solidFill>
                <a:latin typeface="Varela Round" panose="00000500000000000000" pitchFamily="2" charset="-79"/>
                <a:cs typeface="Varela Round" panose="00000500000000000000" pitchFamily="2" charset="-79"/>
              </a:rPr>
              <a:t>כל התשלומים עבור שכר משולב והתוספות מרוכזים בגיליון משכורת ומרכיבים את השכר ברוטו</a:t>
            </a:r>
          </a:p>
        </p:txBody>
      </p:sp>
    </p:spTree>
    <p:extLst>
      <p:ext uri="{BB962C8B-B14F-4D97-AF65-F5344CB8AC3E}">
        <p14:creationId xmlns:p14="http://schemas.microsoft.com/office/powerpoint/2010/main" val="33510670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amond(in)">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20" name="מלבן 19"/>
          <p:cNvSpPr/>
          <p:nvPr/>
        </p:nvSpPr>
        <p:spPr>
          <a:xfrm>
            <a:off x="1645699" y="675743"/>
            <a:ext cx="9323294" cy="1631216"/>
          </a:xfrm>
          <a:prstGeom prst="rect">
            <a:avLst/>
          </a:prstGeom>
        </p:spPr>
        <p:txBody>
          <a:bodyPr wrap="square">
            <a:spAutoFit/>
          </a:bodyPr>
          <a:lstStyle/>
          <a:p>
            <a:r>
              <a:rPr lang="he-IL" sz="2000" u="sng" dirty="0">
                <a:solidFill>
                  <a:srgbClr val="002060"/>
                </a:solidFill>
                <a:latin typeface="Varela Round" panose="00000500000000000000" pitchFamily="2" charset="-79"/>
                <a:cs typeface="Varela Round" panose="00000500000000000000" pitchFamily="2" charset="-79"/>
              </a:rPr>
              <a:t>לדוגמא</a:t>
            </a:r>
            <a:r>
              <a:rPr lang="he-IL" sz="2000" dirty="0">
                <a:solidFill>
                  <a:srgbClr val="002060"/>
                </a:solidFill>
                <a:latin typeface="Varela Round" panose="00000500000000000000" pitchFamily="2" charset="-79"/>
                <a:cs typeface="Varela Round" panose="00000500000000000000" pitchFamily="2" charset="-79"/>
              </a:rPr>
              <a:t>: העובדת ירדן לוי רווקה עבדה במשך החודש 25 ימים, כאשר במשך יום עבודה היא עובדת 8 שעות ושכרה לשעה הוא 36 ₪. ירדן עבדה במשך החודש 12 שעות נוספות לפי 150%. ירדן קיבלה תוספת מקצועית של 320 ₪ עבור החזר נסיעות לעבודה 243 ₪  עבור החזר הוצאות טלפון 34 ₪.</a:t>
            </a:r>
          </a:p>
          <a:p>
            <a:r>
              <a:rPr lang="he-IL" sz="2000" dirty="0">
                <a:solidFill>
                  <a:srgbClr val="002060"/>
                </a:solidFill>
                <a:latin typeface="Varela Round" panose="00000500000000000000" pitchFamily="2" charset="-79"/>
                <a:cs typeface="Varela Round" panose="00000500000000000000" pitchFamily="2" charset="-79"/>
              </a:rPr>
              <a:t>חשב את שכרה ברוטו של ירדן לחודש מאי 2020.</a:t>
            </a:r>
          </a:p>
        </p:txBody>
      </p:sp>
      <p:sp>
        <p:nvSpPr>
          <p:cNvPr id="2050" name="Rectangle 2"/>
          <p:cNvSpPr>
            <a:spLocks noChangeArrowheads="1"/>
          </p:cNvSpPr>
          <p:nvPr/>
        </p:nvSpPr>
        <p:spPr bwMode="auto">
          <a:xfrm>
            <a:off x="0" y="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3314" name="Rectangle 2"/>
          <p:cNvSpPr>
            <a:spLocks noChangeArrowheads="1"/>
          </p:cNvSpPr>
          <p:nvPr/>
        </p:nvSpPr>
        <p:spPr bwMode="auto">
          <a:xfrm>
            <a:off x="0" y="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3316" name="Rectangle 4"/>
          <p:cNvSpPr>
            <a:spLocks noChangeArrowheads="1"/>
          </p:cNvSpPr>
          <p:nvPr/>
        </p:nvSpPr>
        <p:spPr bwMode="auto">
          <a:xfrm>
            <a:off x="0" y="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3318" name="Rectangle 6"/>
          <p:cNvSpPr>
            <a:spLocks noChangeArrowheads="1"/>
          </p:cNvSpPr>
          <p:nvPr/>
        </p:nvSpPr>
        <p:spPr bwMode="auto">
          <a:xfrm>
            <a:off x="0" y="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sp>
        <p:nvSpPr>
          <p:cNvPr id="13320" name="Rectangle 8"/>
          <p:cNvSpPr>
            <a:spLocks noChangeArrowheads="1"/>
          </p:cNvSpPr>
          <p:nvPr/>
        </p:nvSpPr>
        <p:spPr bwMode="auto">
          <a:xfrm>
            <a:off x="0" y="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7" name="טבלה 16"/>
          <p:cNvGraphicFramePr>
            <a:graphicFrameLocks noGrp="1"/>
          </p:cNvGraphicFramePr>
          <p:nvPr>
            <p:extLst>
              <p:ext uri="{D42A27DB-BD31-4B8C-83A1-F6EECF244321}">
                <p14:modId xmlns:p14="http://schemas.microsoft.com/office/powerpoint/2010/main" val="2508191152"/>
              </p:ext>
            </p:extLst>
          </p:nvPr>
        </p:nvGraphicFramePr>
        <p:xfrm>
          <a:off x="4761782" y="2518658"/>
          <a:ext cx="5986166" cy="3569408"/>
        </p:xfrm>
        <a:graphic>
          <a:graphicData uri="http://schemas.openxmlformats.org/drawingml/2006/table">
            <a:tbl>
              <a:tblPr rtl="1"/>
              <a:tblGrid>
                <a:gridCol w="1665779">
                  <a:extLst>
                    <a:ext uri="{9D8B030D-6E8A-4147-A177-3AD203B41FA5}">
                      <a16:colId xmlns:a16="http://schemas.microsoft.com/office/drawing/2014/main" val="20000"/>
                    </a:ext>
                  </a:extLst>
                </a:gridCol>
                <a:gridCol w="812455">
                  <a:extLst>
                    <a:ext uri="{9D8B030D-6E8A-4147-A177-3AD203B41FA5}">
                      <a16:colId xmlns:a16="http://schemas.microsoft.com/office/drawing/2014/main" val="20001"/>
                    </a:ext>
                  </a:extLst>
                </a:gridCol>
                <a:gridCol w="1269168">
                  <a:extLst>
                    <a:ext uri="{9D8B030D-6E8A-4147-A177-3AD203B41FA5}">
                      <a16:colId xmlns:a16="http://schemas.microsoft.com/office/drawing/2014/main" val="20002"/>
                    </a:ext>
                  </a:extLst>
                </a:gridCol>
                <a:gridCol w="853913">
                  <a:extLst>
                    <a:ext uri="{9D8B030D-6E8A-4147-A177-3AD203B41FA5}">
                      <a16:colId xmlns:a16="http://schemas.microsoft.com/office/drawing/2014/main" val="20003"/>
                    </a:ext>
                  </a:extLst>
                </a:gridCol>
                <a:gridCol w="1384851">
                  <a:extLst>
                    <a:ext uri="{9D8B030D-6E8A-4147-A177-3AD203B41FA5}">
                      <a16:colId xmlns:a16="http://schemas.microsoft.com/office/drawing/2014/main" val="20004"/>
                    </a:ext>
                  </a:extLst>
                </a:gridCol>
              </a:tblGrid>
              <a:tr h="405739">
                <a:tc>
                  <a:txBody>
                    <a:bodyPr/>
                    <a:lstStyle/>
                    <a:p>
                      <a:pPr marL="30480" algn="just"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שם העובדת</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405739">
                <a:tc>
                  <a:txBody>
                    <a:bodyPr/>
                    <a:lstStyle/>
                    <a:p>
                      <a:pPr marL="30480" algn="just"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מצב משפחתי</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306437">
                <a:tc>
                  <a:txBody>
                    <a:bodyPr/>
                    <a:lstStyle/>
                    <a:p>
                      <a:pPr marL="30480" algn="just"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התקופה</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306437">
                <a:tc>
                  <a:txBody>
                    <a:bodyPr/>
                    <a:lstStyle/>
                    <a:p>
                      <a:pPr marL="12001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ימים</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שעות ביום</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לפי</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שקלים</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6437">
                <a:tc>
                  <a:txBody>
                    <a:bodyPr/>
                    <a:lstStyle/>
                    <a:p>
                      <a:pPr marL="120015" algn="r"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שכר משולב</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12871">
                <a:tc>
                  <a:txBody>
                    <a:bodyPr/>
                    <a:lstStyle/>
                    <a:p>
                      <a:pPr marL="120015" algn="r"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שעות נוספות לפי 150%</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6437">
                <a:tc>
                  <a:txBody>
                    <a:bodyPr/>
                    <a:lstStyle/>
                    <a:p>
                      <a:pPr marL="120015" algn="r"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החזר נסיעות</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6437">
                <a:tc>
                  <a:txBody>
                    <a:bodyPr/>
                    <a:lstStyle/>
                    <a:p>
                      <a:pPr marL="120015" algn="r"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טלפון </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6437">
                <a:tc>
                  <a:txBody>
                    <a:bodyPr/>
                    <a:lstStyle/>
                    <a:p>
                      <a:pPr marL="120015" algn="r"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תוספת מקצועית</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6437">
                <a:tc>
                  <a:txBody>
                    <a:bodyPr/>
                    <a:lstStyle/>
                    <a:p>
                      <a:pPr marL="120015" algn="r"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סה"כ ברוטו</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26" name="TextBox 25"/>
          <p:cNvSpPr txBox="1"/>
          <p:nvPr/>
        </p:nvSpPr>
        <p:spPr>
          <a:xfrm>
            <a:off x="6728604" y="2518658"/>
            <a:ext cx="2225615"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ירדן לוי</a:t>
            </a:r>
          </a:p>
        </p:txBody>
      </p:sp>
      <p:sp>
        <p:nvSpPr>
          <p:cNvPr id="27" name="TextBox 26"/>
          <p:cNvSpPr txBox="1"/>
          <p:nvPr/>
        </p:nvSpPr>
        <p:spPr>
          <a:xfrm>
            <a:off x="6760233" y="2905243"/>
            <a:ext cx="2225615"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רווקה</a:t>
            </a:r>
          </a:p>
        </p:txBody>
      </p:sp>
      <p:sp>
        <p:nvSpPr>
          <p:cNvPr id="28" name="TextBox 27"/>
          <p:cNvSpPr txBox="1"/>
          <p:nvPr/>
        </p:nvSpPr>
        <p:spPr>
          <a:xfrm>
            <a:off x="7332453" y="3274575"/>
            <a:ext cx="1653395"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מאי 2020</a:t>
            </a:r>
          </a:p>
        </p:txBody>
      </p:sp>
      <p:sp>
        <p:nvSpPr>
          <p:cNvPr id="29" name="TextBox 28"/>
          <p:cNvSpPr txBox="1"/>
          <p:nvPr/>
        </p:nvSpPr>
        <p:spPr>
          <a:xfrm>
            <a:off x="8384875" y="3933645"/>
            <a:ext cx="600973" cy="369332"/>
          </a:xfrm>
          <a:prstGeom prst="rect">
            <a:avLst/>
          </a:prstGeom>
          <a:noFill/>
        </p:spPr>
        <p:txBody>
          <a:bodyPr wrap="square" rtlCol="1">
            <a:spAutoFit/>
          </a:bodyPr>
          <a:lstStyle/>
          <a:p>
            <a:r>
              <a:rPr lang="he-IL" dirty="0"/>
              <a:t>25</a:t>
            </a:r>
          </a:p>
        </p:txBody>
      </p:sp>
      <p:sp>
        <p:nvSpPr>
          <p:cNvPr id="30" name="TextBox 29"/>
          <p:cNvSpPr txBox="1"/>
          <p:nvPr/>
        </p:nvSpPr>
        <p:spPr>
          <a:xfrm>
            <a:off x="7332453" y="3901379"/>
            <a:ext cx="600973" cy="369332"/>
          </a:xfrm>
          <a:prstGeom prst="rect">
            <a:avLst/>
          </a:prstGeom>
          <a:noFill/>
        </p:spPr>
        <p:txBody>
          <a:bodyPr wrap="square" rtlCol="1">
            <a:spAutoFit/>
          </a:bodyPr>
          <a:lstStyle/>
          <a:p>
            <a:r>
              <a:rPr lang="he-IL" dirty="0"/>
              <a:t>8</a:t>
            </a:r>
          </a:p>
        </p:txBody>
      </p:sp>
      <p:sp>
        <p:nvSpPr>
          <p:cNvPr id="31" name="TextBox 30"/>
          <p:cNvSpPr txBox="1"/>
          <p:nvPr/>
        </p:nvSpPr>
        <p:spPr>
          <a:xfrm>
            <a:off x="6307346" y="3903619"/>
            <a:ext cx="600973" cy="369332"/>
          </a:xfrm>
          <a:prstGeom prst="rect">
            <a:avLst/>
          </a:prstGeom>
          <a:noFill/>
        </p:spPr>
        <p:txBody>
          <a:bodyPr wrap="square" rtlCol="1">
            <a:spAutoFit/>
          </a:bodyPr>
          <a:lstStyle/>
          <a:p>
            <a:r>
              <a:rPr lang="he-IL" dirty="0"/>
              <a:t>36</a:t>
            </a:r>
          </a:p>
        </p:txBody>
      </p:sp>
      <p:sp>
        <p:nvSpPr>
          <p:cNvPr id="32" name="TextBox 31"/>
          <p:cNvSpPr txBox="1"/>
          <p:nvPr/>
        </p:nvSpPr>
        <p:spPr>
          <a:xfrm>
            <a:off x="5020574" y="3933645"/>
            <a:ext cx="1052422" cy="369332"/>
          </a:xfrm>
          <a:prstGeom prst="rect">
            <a:avLst/>
          </a:prstGeom>
          <a:noFill/>
        </p:spPr>
        <p:txBody>
          <a:bodyPr wrap="square" rtlCol="1">
            <a:spAutoFit/>
          </a:bodyPr>
          <a:lstStyle/>
          <a:p>
            <a:r>
              <a:rPr lang="he-IL" dirty="0"/>
              <a:t>7,200</a:t>
            </a:r>
          </a:p>
        </p:txBody>
      </p:sp>
      <p:sp>
        <p:nvSpPr>
          <p:cNvPr id="33" name="TextBox 32"/>
          <p:cNvSpPr txBox="1"/>
          <p:nvPr/>
        </p:nvSpPr>
        <p:spPr>
          <a:xfrm>
            <a:off x="7346829" y="4347080"/>
            <a:ext cx="600973" cy="369332"/>
          </a:xfrm>
          <a:prstGeom prst="rect">
            <a:avLst/>
          </a:prstGeom>
          <a:noFill/>
        </p:spPr>
        <p:txBody>
          <a:bodyPr wrap="square" rtlCol="1">
            <a:spAutoFit/>
          </a:bodyPr>
          <a:lstStyle/>
          <a:p>
            <a:r>
              <a:rPr lang="he-IL" dirty="0"/>
              <a:t>12</a:t>
            </a:r>
          </a:p>
        </p:txBody>
      </p:sp>
      <p:sp>
        <p:nvSpPr>
          <p:cNvPr id="34" name="TextBox 33"/>
          <p:cNvSpPr txBox="1"/>
          <p:nvPr/>
        </p:nvSpPr>
        <p:spPr>
          <a:xfrm>
            <a:off x="6307346" y="4425351"/>
            <a:ext cx="600973" cy="369332"/>
          </a:xfrm>
          <a:prstGeom prst="rect">
            <a:avLst/>
          </a:prstGeom>
          <a:noFill/>
        </p:spPr>
        <p:txBody>
          <a:bodyPr wrap="square" rtlCol="1">
            <a:spAutoFit/>
          </a:bodyPr>
          <a:lstStyle/>
          <a:p>
            <a:r>
              <a:rPr lang="he-IL" dirty="0"/>
              <a:t>54</a:t>
            </a:r>
          </a:p>
        </p:txBody>
      </p:sp>
      <p:sp>
        <p:nvSpPr>
          <p:cNvPr id="35" name="TextBox 34"/>
          <p:cNvSpPr txBox="1"/>
          <p:nvPr/>
        </p:nvSpPr>
        <p:spPr>
          <a:xfrm>
            <a:off x="5020574" y="4425351"/>
            <a:ext cx="1052422" cy="369332"/>
          </a:xfrm>
          <a:prstGeom prst="rect">
            <a:avLst/>
          </a:prstGeom>
          <a:noFill/>
        </p:spPr>
        <p:txBody>
          <a:bodyPr wrap="square" rtlCol="1">
            <a:spAutoFit/>
          </a:bodyPr>
          <a:lstStyle/>
          <a:p>
            <a:r>
              <a:rPr lang="he-IL" dirty="0"/>
              <a:t>648</a:t>
            </a:r>
          </a:p>
        </p:txBody>
      </p:sp>
      <p:sp>
        <p:nvSpPr>
          <p:cNvPr id="36" name="TextBox 35"/>
          <p:cNvSpPr txBox="1"/>
          <p:nvPr/>
        </p:nvSpPr>
        <p:spPr>
          <a:xfrm>
            <a:off x="5262112" y="4794683"/>
            <a:ext cx="810883" cy="369332"/>
          </a:xfrm>
          <a:prstGeom prst="rect">
            <a:avLst/>
          </a:prstGeom>
          <a:noFill/>
        </p:spPr>
        <p:txBody>
          <a:bodyPr wrap="square" rtlCol="1">
            <a:spAutoFit/>
          </a:bodyPr>
          <a:lstStyle/>
          <a:p>
            <a:r>
              <a:rPr lang="he-IL" dirty="0"/>
              <a:t>243</a:t>
            </a:r>
          </a:p>
        </p:txBody>
      </p:sp>
      <p:sp>
        <p:nvSpPr>
          <p:cNvPr id="37" name="TextBox 36"/>
          <p:cNvSpPr txBox="1"/>
          <p:nvPr/>
        </p:nvSpPr>
        <p:spPr>
          <a:xfrm>
            <a:off x="5259235" y="5136866"/>
            <a:ext cx="810883" cy="369332"/>
          </a:xfrm>
          <a:prstGeom prst="rect">
            <a:avLst/>
          </a:prstGeom>
          <a:noFill/>
        </p:spPr>
        <p:txBody>
          <a:bodyPr wrap="square" rtlCol="1">
            <a:spAutoFit/>
          </a:bodyPr>
          <a:lstStyle/>
          <a:p>
            <a:r>
              <a:rPr lang="he-IL" dirty="0"/>
              <a:t>34</a:t>
            </a:r>
          </a:p>
        </p:txBody>
      </p:sp>
      <p:sp>
        <p:nvSpPr>
          <p:cNvPr id="38" name="TextBox 37"/>
          <p:cNvSpPr txBox="1"/>
          <p:nvPr/>
        </p:nvSpPr>
        <p:spPr>
          <a:xfrm>
            <a:off x="5256358" y="5410037"/>
            <a:ext cx="810883" cy="369332"/>
          </a:xfrm>
          <a:prstGeom prst="rect">
            <a:avLst/>
          </a:prstGeom>
          <a:noFill/>
        </p:spPr>
        <p:txBody>
          <a:bodyPr wrap="square" rtlCol="1">
            <a:spAutoFit/>
          </a:bodyPr>
          <a:lstStyle/>
          <a:p>
            <a:r>
              <a:rPr lang="he-IL" dirty="0"/>
              <a:t>320</a:t>
            </a:r>
          </a:p>
        </p:txBody>
      </p:sp>
      <p:sp>
        <p:nvSpPr>
          <p:cNvPr id="39" name="TextBox 38"/>
          <p:cNvSpPr txBox="1"/>
          <p:nvPr/>
        </p:nvSpPr>
        <p:spPr>
          <a:xfrm>
            <a:off x="5020574" y="5779369"/>
            <a:ext cx="1052422" cy="369332"/>
          </a:xfrm>
          <a:prstGeom prst="rect">
            <a:avLst/>
          </a:prstGeom>
          <a:noFill/>
        </p:spPr>
        <p:txBody>
          <a:bodyPr wrap="square" rtlCol="1">
            <a:spAutoFit/>
          </a:bodyPr>
          <a:lstStyle/>
          <a:p>
            <a:r>
              <a:rPr lang="he-IL" b="1" dirty="0"/>
              <a:t>8,445</a:t>
            </a:r>
          </a:p>
        </p:txBody>
      </p:sp>
      <p:sp>
        <p:nvSpPr>
          <p:cNvPr id="17410" name="Rectangle 2"/>
          <p:cNvSpPr>
            <a:spLocks noChangeArrowheads="1"/>
          </p:cNvSpPr>
          <p:nvPr/>
        </p:nvSpPr>
        <p:spPr bwMode="auto">
          <a:xfrm>
            <a:off x="0" y="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1740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59789" y="3862937"/>
            <a:ext cx="1593371" cy="261208"/>
          </a:xfrm>
          <a:prstGeom prst="rect">
            <a:avLst/>
          </a:prstGeom>
          <a:noFill/>
        </p:spPr>
      </p:pic>
      <p:sp>
        <p:nvSpPr>
          <p:cNvPr id="17412" name="Rectangle 4"/>
          <p:cNvSpPr>
            <a:spLocks noChangeArrowheads="1"/>
          </p:cNvSpPr>
          <p:nvPr/>
        </p:nvSpPr>
        <p:spPr bwMode="auto">
          <a:xfrm>
            <a:off x="0" y="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17411"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33500" y="4425866"/>
            <a:ext cx="1762873" cy="342306"/>
          </a:xfrm>
          <a:prstGeom prst="rect">
            <a:avLst/>
          </a:prstGeom>
          <a:noFill/>
        </p:spPr>
      </p:pic>
      <p:sp>
        <p:nvSpPr>
          <p:cNvPr id="17414" name="Rectangle 6"/>
          <p:cNvSpPr>
            <a:spLocks noChangeArrowheads="1"/>
          </p:cNvSpPr>
          <p:nvPr/>
        </p:nvSpPr>
        <p:spPr bwMode="auto">
          <a:xfrm>
            <a:off x="0" y="0"/>
            <a:ext cx="121904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17413"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495909" y="4428161"/>
            <a:ext cx="1649349" cy="366522"/>
          </a:xfrm>
          <a:prstGeom prst="rect">
            <a:avLst/>
          </a:prstGeom>
          <a:noFill/>
        </p:spPr>
      </p:pic>
    </p:spTree>
    <p:extLst>
      <p:ext uri="{BB962C8B-B14F-4D97-AF65-F5344CB8AC3E}">
        <p14:creationId xmlns:p14="http://schemas.microsoft.com/office/powerpoint/2010/main" val="33510670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dissolv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ssolv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dissolv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dissolve">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dissolve">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dissolve">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7409"/>
                                        </p:tgtEl>
                                        <p:attrNameLst>
                                          <p:attrName>style.visibility</p:attrName>
                                        </p:attrNameLst>
                                      </p:cBhvr>
                                      <p:to>
                                        <p:strVal val="visible"/>
                                      </p:to>
                                    </p:set>
                                    <p:animEffect transition="in" filter="dissolve">
                                      <p:cBhvr>
                                        <p:cTn id="37" dur="500"/>
                                        <p:tgtEl>
                                          <p:spTgt spid="1740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dissolve">
                                      <p:cBhvr>
                                        <p:cTn id="42" dur="5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dissolve">
                                      <p:cBhvr>
                                        <p:cTn id="47" dur="500"/>
                                        <p:tgtEl>
                                          <p:spTgt spid="33"/>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17411"/>
                                        </p:tgtEl>
                                        <p:attrNameLst>
                                          <p:attrName>style.visibility</p:attrName>
                                        </p:attrNameLst>
                                      </p:cBhvr>
                                      <p:to>
                                        <p:strVal val="visible"/>
                                      </p:to>
                                    </p:set>
                                    <p:animEffect transition="in" filter="dissolve">
                                      <p:cBhvr>
                                        <p:cTn id="52" dur="500"/>
                                        <p:tgtEl>
                                          <p:spTgt spid="17411"/>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dissolve">
                                      <p:cBhvr>
                                        <p:cTn id="57" dur="500"/>
                                        <p:tgtEl>
                                          <p:spTgt spid="34"/>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17413"/>
                                        </p:tgtEl>
                                        <p:attrNameLst>
                                          <p:attrName>style.visibility</p:attrName>
                                        </p:attrNameLst>
                                      </p:cBhvr>
                                      <p:to>
                                        <p:strVal val="visible"/>
                                      </p:to>
                                    </p:set>
                                    <p:animEffect transition="in" filter="dissolve">
                                      <p:cBhvr>
                                        <p:cTn id="62" dur="500"/>
                                        <p:tgtEl>
                                          <p:spTgt spid="17413"/>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dissolve">
                                      <p:cBhvr>
                                        <p:cTn id="67" dur="500"/>
                                        <p:tgtEl>
                                          <p:spTgt spid="35"/>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dissolve">
                                      <p:cBhvr>
                                        <p:cTn id="72" dur="500"/>
                                        <p:tgtEl>
                                          <p:spTgt spid="36"/>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dissolve">
                                      <p:cBhvr>
                                        <p:cTn id="77" dur="500"/>
                                        <p:tgtEl>
                                          <p:spTgt spid="37"/>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dissolve">
                                      <p:cBhvr>
                                        <p:cTn id="82" dur="500"/>
                                        <p:tgtEl>
                                          <p:spTgt spid="38"/>
                                        </p:tgtEl>
                                      </p:cBhvr>
                                    </p:animEffec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39"/>
                                        </p:tgtEl>
                                        <p:attrNameLst>
                                          <p:attrName>style.visibility</p:attrName>
                                        </p:attrNameLst>
                                      </p:cBhvr>
                                      <p:to>
                                        <p:strVal val="visible"/>
                                      </p:to>
                                    </p:set>
                                    <p:anim calcmode="lin" valueType="num">
                                      <p:cBhvr additive="base">
                                        <p:cTn id="87" dur="1000" fill="hold"/>
                                        <p:tgtEl>
                                          <p:spTgt spid="39"/>
                                        </p:tgtEl>
                                        <p:attrNameLst>
                                          <p:attrName>ppt_x</p:attrName>
                                        </p:attrNameLst>
                                      </p:cBhvr>
                                      <p:tavLst>
                                        <p:tav tm="0">
                                          <p:val>
                                            <p:strVal val="#ppt_x"/>
                                          </p:val>
                                        </p:tav>
                                        <p:tav tm="100000">
                                          <p:val>
                                            <p:strVal val="#ppt_x"/>
                                          </p:val>
                                        </p:tav>
                                      </p:tavLst>
                                    </p:anim>
                                    <p:anim calcmode="lin" valueType="num">
                                      <p:cBhvr additive="base">
                                        <p:cTn id="88" dur="10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2050" name="Rectangle 2"/>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3314" name="Rectangle 2"/>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3316" name="Rectangle 4"/>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3318" name="Rectangle 6"/>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3320" name="Rectangle 8"/>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4" name="TextBox 13"/>
          <p:cNvSpPr txBox="1"/>
          <p:nvPr/>
        </p:nvSpPr>
        <p:spPr>
          <a:xfrm>
            <a:off x="2967487" y="268261"/>
            <a:ext cx="6090249" cy="646331"/>
          </a:xfrm>
          <a:prstGeom prst="rect">
            <a:avLst/>
          </a:prstGeom>
          <a:noFill/>
        </p:spPr>
        <p:txBody>
          <a:bodyPr wrap="square" rtlCol="1">
            <a:spAutoFit/>
          </a:bodyPr>
          <a:lstStyle/>
          <a:p>
            <a:pPr algn="ctr"/>
            <a:r>
              <a:rPr lang="he-IL" sz="3600" b="1" dirty="0">
                <a:solidFill>
                  <a:schemeClr val="accent1">
                    <a:lumMod val="75000"/>
                  </a:schemeClr>
                </a:solidFill>
                <a:latin typeface="Varela Round" panose="00000500000000000000" pitchFamily="2" charset="-79"/>
                <a:cs typeface="Varela Round" panose="00000500000000000000" pitchFamily="2" charset="-79"/>
              </a:rPr>
              <a:t>תרגיל</a:t>
            </a:r>
          </a:p>
        </p:txBody>
      </p:sp>
      <p:sp>
        <p:nvSpPr>
          <p:cNvPr id="15" name="מלבן 14"/>
          <p:cNvSpPr/>
          <p:nvPr/>
        </p:nvSpPr>
        <p:spPr>
          <a:xfrm>
            <a:off x="1660946" y="937388"/>
            <a:ext cx="9632611" cy="2062103"/>
          </a:xfrm>
          <a:prstGeom prst="rect">
            <a:avLst/>
          </a:prstGeom>
        </p:spPr>
        <p:txBody>
          <a:bodyPr wrap="square">
            <a:spAutoFit/>
          </a:bodyPr>
          <a:lstStyle/>
          <a:p>
            <a:r>
              <a:rPr lang="he-IL" sz="2000" dirty="0">
                <a:latin typeface="Varela Round" panose="00000500000000000000" pitchFamily="2" charset="-79"/>
                <a:cs typeface="Varela Round" panose="00000500000000000000" pitchFamily="2" charset="-79"/>
              </a:rPr>
              <a:t>הראל בן דוד נשוי + אישה עובדת, עבד במשך חודש מאי 2020  172 שעות לפי שכר לשעה 38 ₪ . בנוסף עבד הראל 22 שעות נוספות </a:t>
            </a:r>
            <a:r>
              <a:rPr lang="he-IL" sz="2000" dirty="0" err="1">
                <a:latin typeface="Varela Round" panose="00000500000000000000" pitchFamily="2" charset="-79"/>
                <a:cs typeface="Varela Round" panose="00000500000000000000" pitchFamily="2" charset="-79"/>
              </a:rPr>
              <a:t>לפ</a:t>
            </a:r>
            <a:r>
              <a:rPr lang="he-IL" sz="2000" dirty="0">
                <a:latin typeface="Varela Round" panose="00000500000000000000" pitchFamily="2" charset="-79"/>
                <a:cs typeface="Varela Round" panose="00000500000000000000" pitchFamily="2" charset="-79"/>
              </a:rPr>
              <a:t> 125%. הראל קיבל עבור אחזקת רכב 1,180 ₪ עבור מענק מכירות 870 ₪ עבור החזר הוצאות טלפון 45 ₪. </a:t>
            </a:r>
          </a:p>
          <a:p>
            <a:r>
              <a:rPr lang="he-IL" sz="2000" dirty="0">
                <a:latin typeface="Varela Round" panose="00000500000000000000" pitchFamily="2" charset="-79"/>
                <a:cs typeface="Varela Round" panose="00000500000000000000" pitchFamily="2" charset="-79"/>
              </a:rPr>
              <a:t>חשב את השכר ברוטו להראל, ומלא את </a:t>
            </a:r>
            <a:r>
              <a:rPr lang="he-IL" sz="2000" dirty="0" err="1">
                <a:latin typeface="Varela Round" panose="00000500000000000000" pitchFamily="2" charset="-79"/>
                <a:cs typeface="Varela Round" panose="00000500000000000000" pitchFamily="2" charset="-79"/>
              </a:rPr>
              <a:t>הגליון</a:t>
            </a:r>
            <a:r>
              <a:rPr lang="he-IL" sz="2000" dirty="0">
                <a:latin typeface="Varela Round" panose="00000500000000000000" pitchFamily="2" charset="-79"/>
                <a:cs typeface="Varela Round" panose="00000500000000000000" pitchFamily="2" charset="-79"/>
              </a:rPr>
              <a:t> המצורף. </a:t>
            </a:r>
          </a:p>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p:txBody>
      </p:sp>
      <p:sp>
        <p:nvSpPr>
          <p:cNvPr id="40962" name="Rectangle 2"/>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40964" name="Rectangle 4"/>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graphicFrame>
        <p:nvGraphicFramePr>
          <p:cNvPr id="16" name="טבלה 15"/>
          <p:cNvGraphicFramePr>
            <a:graphicFrameLocks noGrp="1"/>
          </p:cNvGraphicFramePr>
          <p:nvPr>
            <p:extLst>
              <p:ext uri="{D42A27DB-BD31-4B8C-83A1-F6EECF244321}">
                <p14:modId xmlns:p14="http://schemas.microsoft.com/office/powerpoint/2010/main" val="1870904518"/>
              </p:ext>
            </p:extLst>
          </p:nvPr>
        </p:nvGraphicFramePr>
        <p:xfrm>
          <a:off x="174378" y="2392769"/>
          <a:ext cx="5935818" cy="3430955"/>
        </p:xfrm>
        <a:graphic>
          <a:graphicData uri="http://schemas.openxmlformats.org/drawingml/2006/table">
            <a:tbl>
              <a:tblPr rtl="1"/>
              <a:tblGrid>
                <a:gridCol w="1615431">
                  <a:extLst>
                    <a:ext uri="{9D8B030D-6E8A-4147-A177-3AD203B41FA5}">
                      <a16:colId xmlns:a16="http://schemas.microsoft.com/office/drawing/2014/main" val="20000"/>
                    </a:ext>
                  </a:extLst>
                </a:gridCol>
                <a:gridCol w="812455">
                  <a:extLst>
                    <a:ext uri="{9D8B030D-6E8A-4147-A177-3AD203B41FA5}">
                      <a16:colId xmlns:a16="http://schemas.microsoft.com/office/drawing/2014/main" val="20001"/>
                    </a:ext>
                  </a:extLst>
                </a:gridCol>
                <a:gridCol w="1269168">
                  <a:extLst>
                    <a:ext uri="{9D8B030D-6E8A-4147-A177-3AD203B41FA5}">
                      <a16:colId xmlns:a16="http://schemas.microsoft.com/office/drawing/2014/main" val="20002"/>
                    </a:ext>
                  </a:extLst>
                </a:gridCol>
                <a:gridCol w="853913">
                  <a:extLst>
                    <a:ext uri="{9D8B030D-6E8A-4147-A177-3AD203B41FA5}">
                      <a16:colId xmlns:a16="http://schemas.microsoft.com/office/drawing/2014/main" val="20003"/>
                    </a:ext>
                  </a:extLst>
                </a:gridCol>
                <a:gridCol w="1384851">
                  <a:extLst>
                    <a:ext uri="{9D8B030D-6E8A-4147-A177-3AD203B41FA5}">
                      <a16:colId xmlns:a16="http://schemas.microsoft.com/office/drawing/2014/main" val="20004"/>
                    </a:ext>
                  </a:extLst>
                </a:gridCol>
              </a:tblGrid>
              <a:tr h="382205">
                <a:tc>
                  <a:txBody>
                    <a:bodyPr/>
                    <a:lstStyle/>
                    <a:p>
                      <a:pPr marL="30480" algn="just" rtl="1">
                        <a:lnSpc>
                          <a:spcPct val="107000"/>
                        </a:lnSpc>
                        <a:spcAft>
                          <a:spcPts val="800"/>
                        </a:spcAft>
                      </a:pPr>
                      <a:r>
                        <a:rPr lang="he-IL" sz="1400" b="1" dirty="0">
                          <a:latin typeface="Calibri"/>
                          <a:ea typeface="Calibri"/>
                          <a:cs typeface="David"/>
                        </a:rPr>
                        <a:t>שם העובד</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382205">
                <a:tc>
                  <a:txBody>
                    <a:bodyPr/>
                    <a:lstStyle/>
                    <a:p>
                      <a:pPr marL="30480" algn="just" rtl="1">
                        <a:lnSpc>
                          <a:spcPct val="107000"/>
                        </a:lnSpc>
                        <a:spcAft>
                          <a:spcPts val="800"/>
                        </a:spcAft>
                      </a:pPr>
                      <a:r>
                        <a:rPr lang="he-IL" sz="1400" b="1" dirty="0">
                          <a:latin typeface="Calibri"/>
                          <a:ea typeface="Calibri"/>
                          <a:cs typeface="David"/>
                        </a:rPr>
                        <a:t>מצב משפחתי</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88663">
                <a:tc>
                  <a:txBody>
                    <a:bodyPr/>
                    <a:lstStyle/>
                    <a:p>
                      <a:pPr marL="30480" algn="just" rtl="1">
                        <a:lnSpc>
                          <a:spcPct val="107000"/>
                        </a:lnSpc>
                        <a:spcAft>
                          <a:spcPts val="800"/>
                        </a:spcAft>
                      </a:pPr>
                      <a:r>
                        <a:rPr lang="he-IL" sz="1400" b="1">
                          <a:latin typeface="Calibri"/>
                          <a:ea typeface="Calibri"/>
                          <a:cs typeface="David"/>
                        </a:rPr>
                        <a:t>התקופה</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288663">
                <a:tc>
                  <a:txBody>
                    <a:bodyPr/>
                    <a:lstStyle/>
                    <a:p>
                      <a:pPr marL="12001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a:latin typeface="Calibri"/>
                          <a:ea typeface="Calibri"/>
                          <a:cs typeface="David"/>
                        </a:rPr>
                        <a:t>ימים</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dirty="0">
                          <a:latin typeface="Calibri"/>
                          <a:ea typeface="Calibri"/>
                          <a:cs typeface="David"/>
                        </a:rPr>
                        <a:t>שעות  </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a:latin typeface="Calibri"/>
                          <a:ea typeface="Calibri"/>
                          <a:cs typeface="David"/>
                        </a:rPr>
                        <a:t>לפי</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a:latin typeface="Calibri"/>
                          <a:ea typeface="Calibri"/>
                          <a:cs typeface="David"/>
                        </a:rPr>
                        <a:t>שקלים</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7244">
                <a:tc>
                  <a:txBody>
                    <a:bodyPr/>
                    <a:lstStyle/>
                    <a:p>
                      <a:pPr marL="120015" algn="r" rtl="1">
                        <a:lnSpc>
                          <a:spcPct val="107000"/>
                        </a:lnSpc>
                        <a:spcAft>
                          <a:spcPts val="800"/>
                        </a:spcAft>
                      </a:pPr>
                      <a:r>
                        <a:rPr lang="he-IL" sz="1400" b="1">
                          <a:latin typeface="Calibri"/>
                          <a:ea typeface="Calibri"/>
                          <a:cs typeface="David"/>
                        </a:rPr>
                        <a:t>שכר משולב</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77323">
                <a:tc>
                  <a:txBody>
                    <a:bodyPr/>
                    <a:lstStyle/>
                    <a:p>
                      <a:pPr marL="120015" algn="r" rtl="1">
                        <a:lnSpc>
                          <a:spcPct val="107000"/>
                        </a:lnSpc>
                        <a:spcAft>
                          <a:spcPts val="800"/>
                        </a:spcAft>
                      </a:pPr>
                      <a:r>
                        <a:rPr lang="he-IL" sz="1400" b="1" dirty="0">
                          <a:latin typeface="Calibri"/>
                          <a:ea typeface="Calibri"/>
                          <a:cs typeface="David"/>
                        </a:rPr>
                        <a:t>שעות נוספות לפי 125%</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8663">
                <a:tc>
                  <a:txBody>
                    <a:bodyPr/>
                    <a:lstStyle/>
                    <a:p>
                      <a:pPr marL="120015" algn="r" rtl="1">
                        <a:lnSpc>
                          <a:spcPct val="107000"/>
                        </a:lnSpc>
                        <a:spcAft>
                          <a:spcPts val="800"/>
                        </a:spcAft>
                      </a:pPr>
                      <a:r>
                        <a:rPr lang="he-IL" sz="1400" b="1" dirty="0">
                          <a:latin typeface="Calibri"/>
                          <a:ea typeface="Calibri"/>
                          <a:cs typeface="David"/>
                        </a:rPr>
                        <a:t>החזר אחזקת רכב</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88663">
                <a:tc>
                  <a:txBody>
                    <a:bodyPr/>
                    <a:lstStyle/>
                    <a:p>
                      <a:pPr marL="120015" algn="r" rtl="1">
                        <a:lnSpc>
                          <a:spcPct val="107000"/>
                        </a:lnSpc>
                        <a:spcAft>
                          <a:spcPts val="800"/>
                        </a:spcAft>
                      </a:pPr>
                      <a:r>
                        <a:rPr lang="he-IL" sz="1400" b="1">
                          <a:latin typeface="Calibri"/>
                          <a:ea typeface="Calibri"/>
                          <a:cs typeface="David"/>
                        </a:rPr>
                        <a:t>טלפון </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88663">
                <a:tc>
                  <a:txBody>
                    <a:bodyPr/>
                    <a:lstStyle/>
                    <a:p>
                      <a:pPr marL="120015" algn="r" rtl="1">
                        <a:lnSpc>
                          <a:spcPct val="107000"/>
                        </a:lnSpc>
                        <a:spcAft>
                          <a:spcPts val="800"/>
                        </a:spcAft>
                      </a:pPr>
                      <a:r>
                        <a:rPr lang="he-IL" sz="1400" b="1" dirty="0">
                          <a:latin typeface="Calibri"/>
                          <a:ea typeface="Calibri"/>
                          <a:cs typeface="David"/>
                        </a:rPr>
                        <a:t>מענק מכירות</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88663">
                <a:tc>
                  <a:txBody>
                    <a:bodyPr/>
                    <a:lstStyle/>
                    <a:p>
                      <a:pPr marL="120015" algn="r" rtl="1">
                        <a:lnSpc>
                          <a:spcPct val="107000"/>
                        </a:lnSpc>
                        <a:spcAft>
                          <a:spcPts val="800"/>
                        </a:spcAft>
                      </a:pPr>
                      <a:r>
                        <a:rPr lang="he-IL" sz="1400" b="1">
                          <a:latin typeface="Calibri"/>
                          <a:ea typeface="Calibri"/>
                          <a:cs typeface="David"/>
                        </a:rPr>
                        <a:t>סה"כ ברוטו</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5106701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2050" name="Rectangle 2"/>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3314" name="Rectangle 2"/>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3316" name="Rectangle 4"/>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3318" name="Rectangle 6"/>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3320" name="Rectangle 8"/>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4" name="TextBox 13"/>
          <p:cNvSpPr txBox="1"/>
          <p:nvPr/>
        </p:nvSpPr>
        <p:spPr>
          <a:xfrm>
            <a:off x="3115202" y="216435"/>
            <a:ext cx="6090249" cy="646331"/>
          </a:xfrm>
          <a:prstGeom prst="rect">
            <a:avLst/>
          </a:prstGeom>
          <a:noFill/>
        </p:spPr>
        <p:txBody>
          <a:bodyPr wrap="square" rtlCol="1">
            <a:spAutoFit/>
          </a:bodyPr>
          <a:lstStyle/>
          <a:p>
            <a:pPr algn="ctr"/>
            <a:r>
              <a:rPr lang="he-IL" sz="3600" b="1" dirty="0">
                <a:solidFill>
                  <a:schemeClr val="accent1">
                    <a:lumMod val="75000"/>
                  </a:schemeClr>
                </a:solidFill>
                <a:latin typeface="Varela Round" panose="00000500000000000000" pitchFamily="2" charset="-79"/>
                <a:cs typeface="Varela Round" panose="00000500000000000000" pitchFamily="2" charset="-79"/>
              </a:rPr>
              <a:t>תרגיל</a:t>
            </a:r>
          </a:p>
        </p:txBody>
      </p:sp>
      <p:sp>
        <p:nvSpPr>
          <p:cNvPr id="15" name="מלבן 14"/>
          <p:cNvSpPr/>
          <p:nvPr/>
        </p:nvSpPr>
        <p:spPr>
          <a:xfrm>
            <a:off x="1621766" y="873388"/>
            <a:ext cx="9632611" cy="2062103"/>
          </a:xfrm>
          <a:prstGeom prst="rect">
            <a:avLst/>
          </a:prstGeom>
        </p:spPr>
        <p:txBody>
          <a:bodyPr wrap="square">
            <a:spAutoFit/>
          </a:bodyPr>
          <a:lstStyle/>
          <a:p>
            <a:r>
              <a:rPr lang="he-IL" sz="2000" dirty="0">
                <a:latin typeface="Varela Round" panose="00000500000000000000" pitchFamily="2" charset="-79"/>
                <a:cs typeface="Varela Round" panose="00000500000000000000" pitchFamily="2" charset="-79"/>
              </a:rPr>
              <a:t>הראל בן דוד נשוי + אישה עובדת, עבד במשך חודש מאי 2020  172 שעות לפי שכר לשעה 38 ₪ . בנוסף עבד הראל 22 שעות נוספות </a:t>
            </a:r>
            <a:r>
              <a:rPr lang="he-IL" sz="2000" dirty="0" err="1">
                <a:latin typeface="Varela Round" panose="00000500000000000000" pitchFamily="2" charset="-79"/>
                <a:cs typeface="Varela Round" panose="00000500000000000000" pitchFamily="2" charset="-79"/>
              </a:rPr>
              <a:t>לפ</a:t>
            </a:r>
            <a:r>
              <a:rPr lang="he-IL" sz="2000" dirty="0">
                <a:latin typeface="Varela Round" panose="00000500000000000000" pitchFamily="2" charset="-79"/>
                <a:cs typeface="Varela Round" panose="00000500000000000000" pitchFamily="2" charset="-79"/>
              </a:rPr>
              <a:t> 125%. הראל קיבל עבור אחזקת רכב 1,180 ₪ עבור מענק מכירות 870 ₪ עבור החזר הוצאות טלפון 45 ₪. </a:t>
            </a:r>
          </a:p>
          <a:p>
            <a:r>
              <a:rPr lang="he-IL" sz="2000" dirty="0">
                <a:latin typeface="Varela Round" panose="00000500000000000000" pitchFamily="2" charset="-79"/>
                <a:cs typeface="Varela Round" panose="00000500000000000000" pitchFamily="2" charset="-79"/>
              </a:rPr>
              <a:t>חשב את השכר ברוטו להראל, ומלא את </a:t>
            </a:r>
            <a:r>
              <a:rPr lang="he-IL" sz="2000" dirty="0" err="1">
                <a:latin typeface="Varela Round" panose="00000500000000000000" pitchFamily="2" charset="-79"/>
                <a:cs typeface="Varela Round" panose="00000500000000000000" pitchFamily="2" charset="-79"/>
              </a:rPr>
              <a:t>הגליון</a:t>
            </a:r>
            <a:r>
              <a:rPr lang="he-IL" sz="2000" dirty="0">
                <a:latin typeface="Varela Round" panose="00000500000000000000" pitchFamily="2" charset="-79"/>
                <a:cs typeface="Varela Round" panose="00000500000000000000" pitchFamily="2" charset="-79"/>
              </a:rPr>
              <a:t> המצורף. </a:t>
            </a:r>
          </a:p>
          <a:p>
            <a:endParaRPr lang="he-IL" sz="2400" dirty="0">
              <a:latin typeface="Varela Round" panose="00000500000000000000" pitchFamily="2" charset="-79"/>
              <a:cs typeface="Varela Round" panose="00000500000000000000" pitchFamily="2" charset="-79"/>
            </a:endParaRPr>
          </a:p>
          <a:p>
            <a:endParaRPr lang="he-IL" sz="2400" dirty="0">
              <a:latin typeface="Varela Round" panose="00000500000000000000" pitchFamily="2" charset="-79"/>
              <a:cs typeface="Varela Round" panose="00000500000000000000" pitchFamily="2" charset="-79"/>
            </a:endParaRPr>
          </a:p>
        </p:txBody>
      </p:sp>
      <p:sp>
        <p:nvSpPr>
          <p:cNvPr id="40962" name="Rectangle 2"/>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40964" name="Rectangle 4"/>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graphicFrame>
        <p:nvGraphicFramePr>
          <p:cNvPr id="16" name="טבלה 15"/>
          <p:cNvGraphicFramePr>
            <a:graphicFrameLocks noGrp="1"/>
          </p:cNvGraphicFramePr>
          <p:nvPr>
            <p:extLst>
              <p:ext uri="{D42A27DB-BD31-4B8C-83A1-F6EECF244321}">
                <p14:modId xmlns:p14="http://schemas.microsoft.com/office/powerpoint/2010/main" val="2225903639"/>
              </p:ext>
            </p:extLst>
          </p:nvPr>
        </p:nvGraphicFramePr>
        <p:xfrm>
          <a:off x="135198" y="2241323"/>
          <a:ext cx="5960008" cy="3362374"/>
        </p:xfrm>
        <a:graphic>
          <a:graphicData uri="http://schemas.openxmlformats.org/drawingml/2006/table">
            <a:tbl>
              <a:tblPr rtl="1"/>
              <a:tblGrid>
                <a:gridCol w="1639621">
                  <a:extLst>
                    <a:ext uri="{9D8B030D-6E8A-4147-A177-3AD203B41FA5}">
                      <a16:colId xmlns:a16="http://schemas.microsoft.com/office/drawing/2014/main" val="20000"/>
                    </a:ext>
                  </a:extLst>
                </a:gridCol>
                <a:gridCol w="812455">
                  <a:extLst>
                    <a:ext uri="{9D8B030D-6E8A-4147-A177-3AD203B41FA5}">
                      <a16:colId xmlns:a16="http://schemas.microsoft.com/office/drawing/2014/main" val="20001"/>
                    </a:ext>
                  </a:extLst>
                </a:gridCol>
                <a:gridCol w="1269168">
                  <a:extLst>
                    <a:ext uri="{9D8B030D-6E8A-4147-A177-3AD203B41FA5}">
                      <a16:colId xmlns:a16="http://schemas.microsoft.com/office/drawing/2014/main" val="20002"/>
                    </a:ext>
                  </a:extLst>
                </a:gridCol>
                <a:gridCol w="853913">
                  <a:extLst>
                    <a:ext uri="{9D8B030D-6E8A-4147-A177-3AD203B41FA5}">
                      <a16:colId xmlns:a16="http://schemas.microsoft.com/office/drawing/2014/main" val="20003"/>
                    </a:ext>
                  </a:extLst>
                </a:gridCol>
                <a:gridCol w="1384851">
                  <a:extLst>
                    <a:ext uri="{9D8B030D-6E8A-4147-A177-3AD203B41FA5}">
                      <a16:colId xmlns:a16="http://schemas.microsoft.com/office/drawing/2014/main" val="20004"/>
                    </a:ext>
                  </a:extLst>
                </a:gridCol>
              </a:tblGrid>
              <a:tr h="382205">
                <a:tc>
                  <a:txBody>
                    <a:bodyPr/>
                    <a:lstStyle/>
                    <a:p>
                      <a:pPr marL="30480" algn="just"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שם העובד</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הראל</a:t>
                      </a:r>
                      <a:r>
                        <a:rPr lang="he-IL" sz="1800" baseline="0" dirty="0">
                          <a:latin typeface="Varela Round" panose="00000500000000000000" pitchFamily="2" charset="-79"/>
                          <a:ea typeface="Calibri"/>
                          <a:cs typeface="Varela Round" panose="00000500000000000000" pitchFamily="2" charset="-79"/>
                        </a:rPr>
                        <a:t> בן דוד</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382205">
                <a:tc>
                  <a:txBody>
                    <a:bodyPr/>
                    <a:lstStyle/>
                    <a:p>
                      <a:pPr marL="30480" algn="just"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מצב משפחתי</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נשוי + </a:t>
                      </a:r>
                      <a:r>
                        <a:rPr lang="he-IL" sz="1800" dirty="0" err="1">
                          <a:latin typeface="Varela Round" panose="00000500000000000000" pitchFamily="2" charset="-79"/>
                          <a:ea typeface="Calibri"/>
                          <a:cs typeface="Varela Round" panose="00000500000000000000" pitchFamily="2" charset="-79"/>
                        </a:rPr>
                        <a:t>אשה</a:t>
                      </a:r>
                      <a:r>
                        <a:rPr lang="he-IL" sz="1800" dirty="0">
                          <a:latin typeface="Varela Round" panose="00000500000000000000" pitchFamily="2" charset="-79"/>
                          <a:ea typeface="Calibri"/>
                          <a:cs typeface="Varela Round" panose="00000500000000000000" pitchFamily="2" charset="-79"/>
                        </a:rPr>
                        <a:t> עובדת</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88663">
                <a:tc>
                  <a:txBody>
                    <a:bodyPr/>
                    <a:lstStyle/>
                    <a:p>
                      <a:pPr marL="30480" algn="just"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התקופה</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חודש</a:t>
                      </a:r>
                      <a:r>
                        <a:rPr lang="he-IL" sz="1800" baseline="0" dirty="0">
                          <a:latin typeface="Varela Round" panose="00000500000000000000" pitchFamily="2" charset="-79"/>
                          <a:ea typeface="Calibri"/>
                          <a:cs typeface="Varela Round" panose="00000500000000000000" pitchFamily="2" charset="-79"/>
                        </a:rPr>
                        <a:t> מאי 2020</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288663">
                <a:tc>
                  <a:txBody>
                    <a:bodyPr/>
                    <a:lstStyle/>
                    <a:p>
                      <a:pPr marL="120015" algn="just" rtl="1">
                        <a:lnSpc>
                          <a:spcPct val="107000"/>
                        </a:lnSpc>
                        <a:spcAft>
                          <a:spcPts val="800"/>
                        </a:spcAft>
                      </a:pP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ימים</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שעות  </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לפי</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שקלים</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8663">
                <a:tc>
                  <a:txBody>
                    <a:bodyPr/>
                    <a:lstStyle/>
                    <a:p>
                      <a:pPr marL="120015" algn="r"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שכר משולב</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172</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38</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6,536</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77323">
                <a:tc>
                  <a:txBody>
                    <a:bodyPr/>
                    <a:lstStyle/>
                    <a:p>
                      <a:pPr marL="120015" algn="r"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שעות נוספות לפי 125%</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22</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47.5</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1,045</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8663">
                <a:tc>
                  <a:txBody>
                    <a:bodyPr/>
                    <a:lstStyle/>
                    <a:p>
                      <a:pPr marL="120015" algn="r"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החזר אחזקת רכב</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1,180</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88663">
                <a:tc>
                  <a:txBody>
                    <a:bodyPr/>
                    <a:lstStyle/>
                    <a:p>
                      <a:pPr marL="120015" algn="r" rtl="1">
                        <a:lnSpc>
                          <a:spcPct val="107000"/>
                        </a:lnSpc>
                        <a:spcAft>
                          <a:spcPts val="800"/>
                        </a:spcAft>
                      </a:pPr>
                      <a:r>
                        <a:rPr lang="he-IL" sz="1400" b="1">
                          <a:latin typeface="Varela Round" panose="00000500000000000000" pitchFamily="2" charset="-79"/>
                          <a:ea typeface="Calibri"/>
                          <a:cs typeface="Varela Round" panose="00000500000000000000" pitchFamily="2" charset="-79"/>
                        </a:rPr>
                        <a:t>טלפון </a:t>
                      </a:r>
                      <a:endParaRPr lang="en-US" sz="11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45</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88663">
                <a:tc>
                  <a:txBody>
                    <a:bodyPr/>
                    <a:lstStyle/>
                    <a:p>
                      <a:pPr marL="120015" algn="r"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מענק מכירות</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870</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88663">
                <a:tc>
                  <a:txBody>
                    <a:bodyPr/>
                    <a:lstStyle/>
                    <a:p>
                      <a:pPr marL="120015" algn="r" rtl="1">
                        <a:lnSpc>
                          <a:spcPct val="107000"/>
                        </a:lnSpc>
                        <a:spcAft>
                          <a:spcPts val="800"/>
                        </a:spcAft>
                      </a:pPr>
                      <a:r>
                        <a:rPr lang="he-IL" sz="1400" b="1" dirty="0">
                          <a:latin typeface="Varela Round" panose="00000500000000000000" pitchFamily="2" charset="-79"/>
                          <a:ea typeface="Calibri"/>
                          <a:cs typeface="Varela Round" panose="00000500000000000000" pitchFamily="2" charset="-79"/>
                        </a:rPr>
                        <a:t>סה"כ ברוטו</a:t>
                      </a:r>
                      <a:endParaRPr lang="en-US" sz="11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9,676</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5106701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3849" y="1253279"/>
            <a:ext cx="10817526" cy="1569660"/>
          </a:xfrm>
          <a:prstGeom prst="rect">
            <a:avLst/>
          </a:prstGeom>
          <a:noFill/>
        </p:spPr>
        <p:txBody>
          <a:bodyPr wrap="square" rtlCol="1">
            <a:spAutoFit/>
          </a:bodyPr>
          <a:lstStyle/>
          <a:p>
            <a:r>
              <a:rPr lang="he-IL" sz="3200" b="1" u="sng" dirty="0">
                <a:solidFill>
                  <a:schemeClr val="accent1">
                    <a:lumMod val="75000"/>
                  </a:schemeClr>
                </a:solidFill>
                <a:latin typeface="Varela Round" panose="00000500000000000000" pitchFamily="2" charset="-79"/>
                <a:cs typeface="Varela Round" panose="00000500000000000000" pitchFamily="2" charset="-79"/>
              </a:rPr>
              <a:t>ניכויים על פי חוק</a:t>
            </a:r>
            <a:r>
              <a:rPr lang="he-IL" sz="3200" b="1" dirty="0">
                <a:solidFill>
                  <a:schemeClr val="accent1">
                    <a:lumMod val="75000"/>
                  </a:schemeClr>
                </a:solidFill>
                <a:latin typeface="Varela Round" panose="00000500000000000000" pitchFamily="2" charset="-79"/>
                <a:cs typeface="Varela Round" panose="00000500000000000000" pitchFamily="2" charset="-79"/>
              </a:rPr>
              <a:t> - </a:t>
            </a:r>
            <a:r>
              <a:rPr lang="he-IL" sz="3200" b="1" dirty="0">
                <a:latin typeface="Varela Round" panose="00000500000000000000" pitchFamily="2" charset="-79"/>
                <a:cs typeface="Varela Round" panose="00000500000000000000" pitchFamily="2" charset="-79"/>
              </a:rPr>
              <a:t>ניכויים שניתן על פי הדין לנכות משכר העובד</a:t>
            </a:r>
          </a:p>
          <a:p>
            <a:endParaRPr lang="he-IL" sz="3200" b="1" dirty="0">
              <a:solidFill>
                <a:schemeClr val="accent1">
                  <a:lumMod val="75000"/>
                </a:schemeClr>
              </a:solidFill>
              <a:latin typeface="Varela Round" panose="00000500000000000000" pitchFamily="2" charset="-79"/>
              <a:cs typeface="Varela Round" panose="00000500000000000000" pitchFamily="2" charset="-79"/>
            </a:endParaRPr>
          </a:p>
        </p:txBody>
      </p:sp>
      <p:sp>
        <p:nvSpPr>
          <p:cNvPr id="41986" name="Rectangle 2"/>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10" name="מלבן 9"/>
          <p:cNvSpPr/>
          <p:nvPr/>
        </p:nvSpPr>
        <p:spPr>
          <a:xfrm>
            <a:off x="2248095" y="3329796"/>
            <a:ext cx="8460339" cy="2554545"/>
          </a:xfrm>
          <a:prstGeom prst="rect">
            <a:avLst/>
          </a:prstGeom>
        </p:spPr>
        <p:txBody>
          <a:bodyPr wrap="square">
            <a:spAutoFit/>
          </a:bodyPr>
          <a:lstStyle/>
          <a:p>
            <a:r>
              <a:rPr lang="he-IL" sz="2000" dirty="0">
                <a:latin typeface="Varela Round" panose="00000500000000000000" pitchFamily="2" charset="-79"/>
                <a:cs typeface="Varela Round" panose="00000500000000000000" pitchFamily="2" charset="-79"/>
              </a:rPr>
              <a:t>מס הכנסה – הוא מס שמטילה מדינה על ההכנסה של תאגיד ושל יחיד. חוקי המס מתירים לנכות מההכנסה הוצאות שהוצאו בייצורה, כך שלמעשה המס מוטל על הרווח. מס הכנסה הוא </a:t>
            </a:r>
            <a:r>
              <a:rPr lang="he-IL" sz="2000" b="1" u="sng" dirty="0">
                <a:latin typeface="Varela Round" panose="00000500000000000000" pitchFamily="2" charset="-79"/>
                <a:cs typeface="Varela Round" panose="00000500000000000000" pitchFamily="2" charset="-79"/>
              </a:rPr>
              <a:t>ניכוי חובה </a:t>
            </a:r>
            <a:r>
              <a:rPr lang="he-IL" sz="2000" dirty="0">
                <a:latin typeface="Varela Round" panose="00000500000000000000" pitchFamily="2" charset="-79"/>
                <a:cs typeface="Varela Round" panose="00000500000000000000" pitchFamily="2" charset="-79"/>
              </a:rPr>
              <a:t>- מס המוטל על "ההכנסה החייבת" - כלומר, הכנסה לאחר ניכויים, קיזוזים ופטורים המותרים על פי החוק. זהו </a:t>
            </a:r>
            <a:r>
              <a:rPr lang="he-IL" sz="2000" b="1" u="sng" dirty="0">
                <a:latin typeface="Varela Round" panose="00000500000000000000" pitchFamily="2" charset="-79"/>
                <a:cs typeface="Varela Round" panose="00000500000000000000" pitchFamily="2" charset="-79"/>
              </a:rPr>
              <a:t>מס פרוגרסיבי</a:t>
            </a:r>
            <a:r>
              <a:rPr lang="he-IL" sz="2000" dirty="0">
                <a:latin typeface="Varela Round" panose="00000500000000000000" pitchFamily="2" charset="-79"/>
                <a:cs typeface="Varela Round" panose="00000500000000000000" pitchFamily="2" charset="-79"/>
              </a:rPr>
              <a:t> כלומר שיעורו עולה עם עליית ההכנסה החייבת. הרעיון העומד בבסיס השיטה של מדרגות מס הוא של הגדלת שיעור המס שעל אדם לשלם ככל שהכנסתו גדולה יותר, תוך הקפדה על כך שעדיין ישמר מצב בו ככל שאדם מרוויח יותר בברוטו הוא גם ירוויח יותר בנטו..</a:t>
            </a:r>
          </a:p>
        </p:txBody>
      </p:sp>
      <p:sp>
        <p:nvSpPr>
          <p:cNvPr id="41988" name="Rectangle 4"/>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41990" name="Rectangle 6"/>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41992" name="Rectangle 8"/>
          <p:cNvSpPr>
            <a:spLocks noChangeArrowheads="1"/>
          </p:cNvSpPr>
          <p:nvPr/>
        </p:nvSpPr>
        <p:spPr bwMode="auto">
          <a:xfrm>
            <a:off x="12005683" y="-184666"/>
            <a:ext cx="18473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latin typeface="Varela Round" panose="00000500000000000000" pitchFamily="2" charset="-79"/>
              <a:cs typeface="Varela Round" panose="00000500000000000000" pitchFamily="2" charset="-79"/>
            </a:endParaRPr>
          </a:p>
        </p:txBody>
      </p:sp>
      <p:sp>
        <p:nvSpPr>
          <p:cNvPr id="26" name="מלבן 25"/>
          <p:cNvSpPr/>
          <p:nvPr/>
        </p:nvSpPr>
        <p:spPr>
          <a:xfrm>
            <a:off x="1138687" y="2228671"/>
            <a:ext cx="10041147" cy="830997"/>
          </a:xfrm>
          <a:prstGeom prst="rect">
            <a:avLst/>
          </a:prstGeom>
        </p:spPr>
        <p:txBody>
          <a:bodyPr wrap="square">
            <a:spAutoFit/>
          </a:bodyPr>
          <a:lstStyle/>
          <a:p>
            <a:pPr lvl="1"/>
            <a:r>
              <a:rPr lang="he-IL" sz="2000" b="1" dirty="0">
                <a:latin typeface="Varela Round" panose="00000500000000000000" pitchFamily="2" charset="-79"/>
                <a:cs typeface="Varela Round" panose="00000500000000000000" pitchFamily="2" charset="-79"/>
              </a:rPr>
              <a:t>ניכויי חובה לפי החוק</a:t>
            </a:r>
            <a:r>
              <a:rPr lang="he-IL" sz="2000" dirty="0">
                <a:latin typeface="Varela Round" panose="00000500000000000000" pitchFamily="2" charset="-79"/>
                <a:cs typeface="Varela Round" panose="00000500000000000000" pitchFamily="2" charset="-79"/>
              </a:rPr>
              <a:t> כוללים: </a:t>
            </a:r>
            <a:r>
              <a:rPr lang="he-IL" sz="2400" dirty="0">
                <a:latin typeface="Varela Round" panose="00000500000000000000" pitchFamily="2" charset="-79"/>
                <a:cs typeface="Varela Round" panose="00000500000000000000" pitchFamily="2" charset="-79"/>
              </a:rPr>
              <a:t>מס הכנסה, דמי בטוח לאומי+מס בריאות ובטוח פנסיוני.</a:t>
            </a:r>
          </a:p>
        </p:txBody>
      </p:sp>
      <p:sp>
        <p:nvSpPr>
          <p:cNvPr id="28" name="כותרת 1"/>
          <p:cNvSpPr>
            <a:spLocks noGrp="1"/>
          </p:cNvSpPr>
          <p:nvPr>
            <p:ph type="title"/>
          </p:nvPr>
        </p:nvSpPr>
        <p:spPr>
          <a:xfrm>
            <a:off x="515206" y="2609796"/>
            <a:ext cx="11160000" cy="720000"/>
          </a:xfrm>
        </p:spPr>
        <p:txBody>
          <a:bodyPr/>
          <a:lstStyle/>
          <a:p>
            <a:r>
              <a:rPr lang="he-IL" dirty="0"/>
              <a:t>מס הכנסה</a:t>
            </a:r>
          </a:p>
        </p:txBody>
      </p:sp>
      <p:sp>
        <p:nvSpPr>
          <p:cNvPr id="29" name="מלבן 28"/>
          <p:cNvSpPr/>
          <p:nvPr/>
        </p:nvSpPr>
        <p:spPr>
          <a:xfrm>
            <a:off x="3603813" y="588938"/>
            <a:ext cx="5342964" cy="769441"/>
          </a:xfrm>
          <a:prstGeom prst="rect">
            <a:avLst/>
          </a:prstGeom>
        </p:spPr>
        <p:txBody>
          <a:bodyPr wrap="square">
            <a:spAutoFit/>
          </a:bodyPr>
          <a:lstStyle/>
          <a:p>
            <a:pPr algn="ctr"/>
            <a:r>
              <a:rPr lang="he-IL" sz="4400" b="1" u="sng" dirty="0">
                <a:solidFill>
                  <a:schemeClr val="accent1">
                    <a:lumMod val="75000"/>
                  </a:schemeClr>
                </a:solidFill>
                <a:latin typeface="Varela Round" panose="00000500000000000000" pitchFamily="2" charset="-79"/>
                <a:cs typeface="Varela Round" panose="00000500000000000000" pitchFamily="2" charset="-79"/>
              </a:rPr>
              <a:t>ניכויים מהעובדים</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additive="base">
                                        <p:cTn id="12" dur="1000" fill="hold"/>
                                        <p:tgtEl>
                                          <p:spTgt spid="26"/>
                                        </p:tgtEl>
                                        <p:attrNameLst>
                                          <p:attrName>ppt_x</p:attrName>
                                        </p:attrNameLst>
                                      </p:cBhvr>
                                      <p:tavLst>
                                        <p:tav tm="0">
                                          <p:val>
                                            <p:strVal val="1+#ppt_w/2"/>
                                          </p:val>
                                        </p:tav>
                                        <p:tav tm="100000">
                                          <p:val>
                                            <p:strVal val="#ppt_x"/>
                                          </p:val>
                                        </p:tav>
                                      </p:tavLst>
                                    </p:anim>
                                    <p:anim calcmode="lin" valueType="num">
                                      <p:cBhvr additive="base">
                                        <p:cTn id="13" dur="10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28"/>
                                        </p:tgtEl>
                                        <p:attrNameLst>
                                          <p:attrName>style.visibility</p:attrName>
                                        </p:attrNameLst>
                                      </p:cBhvr>
                                      <p:to>
                                        <p:strVal val="visible"/>
                                      </p:to>
                                    </p:set>
                                    <p:anim calcmode="lin" valueType="num">
                                      <p:cBhvr additive="base">
                                        <p:cTn id="18" dur="1000" fill="hold"/>
                                        <p:tgtEl>
                                          <p:spTgt spid="28"/>
                                        </p:tgtEl>
                                        <p:attrNameLst>
                                          <p:attrName>ppt_x</p:attrName>
                                        </p:attrNameLst>
                                      </p:cBhvr>
                                      <p:tavLst>
                                        <p:tav tm="0">
                                          <p:val>
                                            <p:strVal val="1+#ppt_w/2"/>
                                          </p:val>
                                        </p:tav>
                                        <p:tav tm="100000">
                                          <p:val>
                                            <p:strVal val="#ppt_x"/>
                                          </p:val>
                                        </p:tav>
                                      </p:tavLst>
                                    </p:anim>
                                    <p:anim calcmode="lin" valueType="num">
                                      <p:cBhvr additive="base">
                                        <p:cTn id="19" dur="10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1000" fill="hold"/>
                                        <p:tgtEl>
                                          <p:spTgt spid="10"/>
                                        </p:tgtEl>
                                        <p:attrNameLst>
                                          <p:attrName>ppt_x</p:attrName>
                                        </p:attrNameLst>
                                      </p:cBhvr>
                                      <p:tavLst>
                                        <p:tav tm="0">
                                          <p:val>
                                            <p:strVal val="1+#ppt_w/2"/>
                                          </p:val>
                                        </p:tav>
                                        <p:tav tm="100000">
                                          <p:val>
                                            <p:strVal val="#ppt_x"/>
                                          </p:val>
                                        </p:tav>
                                      </p:tavLst>
                                    </p:anim>
                                    <p:anim calcmode="lin" valueType="num">
                                      <p:cBhvr additive="base">
                                        <p:cTn id="25" dur="1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26" grpId="0"/>
      <p:bldP spid="2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1326090" y="668303"/>
            <a:ext cx="11160000" cy="720000"/>
          </a:xfrm>
        </p:spPr>
        <p:txBody>
          <a:bodyPr/>
          <a:lstStyle/>
          <a:p>
            <a:r>
              <a:rPr lang="he-IL" sz="3600" dirty="0"/>
              <a:t>מס הכנסה – מדרגות המס</a:t>
            </a:r>
          </a:p>
        </p:txBody>
      </p:sp>
      <p:graphicFrame>
        <p:nvGraphicFramePr>
          <p:cNvPr id="6" name="טבלה 5"/>
          <p:cNvGraphicFramePr>
            <a:graphicFrameLocks noGrp="1"/>
          </p:cNvGraphicFramePr>
          <p:nvPr>
            <p:extLst>
              <p:ext uri="{D42A27DB-BD31-4B8C-83A1-F6EECF244321}">
                <p14:modId xmlns:p14="http://schemas.microsoft.com/office/powerpoint/2010/main" val="1271505901"/>
              </p:ext>
            </p:extLst>
          </p:nvPr>
        </p:nvGraphicFramePr>
        <p:xfrm>
          <a:off x="2031735" y="1388303"/>
          <a:ext cx="8385801" cy="3414625"/>
        </p:xfrm>
        <a:graphic>
          <a:graphicData uri="http://schemas.openxmlformats.org/drawingml/2006/table">
            <a:tbl>
              <a:tblPr/>
              <a:tblGrid>
                <a:gridCol w="2795267">
                  <a:extLst>
                    <a:ext uri="{9D8B030D-6E8A-4147-A177-3AD203B41FA5}">
                      <a16:colId xmlns:a16="http://schemas.microsoft.com/office/drawing/2014/main" val="20000"/>
                    </a:ext>
                  </a:extLst>
                </a:gridCol>
                <a:gridCol w="2795267">
                  <a:extLst>
                    <a:ext uri="{9D8B030D-6E8A-4147-A177-3AD203B41FA5}">
                      <a16:colId xmlns:a16="http://schemas.microsoft.com/office/drawing/2014/main" val="20001"/>
                    </a:ext>
                  </a:extLst>
                </a:gridCol>
                <a:gridCol w="2795267">
                  <a:extLst>
                    <a:ext uri="{9D8B030D-6E8A-4147-A177-3AD203B41FA5}">
                      <a16:colId xmlns:a16="http://schemas.microsoft.com/office/drawing/2014/main" val="20002"/>
                    </a:ext>
                  </a:extLst>
                </a:gridCol>
              </a:tblGrid>
              <a:tr h="899196">
                <a:tc>
                  <a:txBody>
                    <a:bodyPr/>
                    <a:lstStyle/>
                    <a:p>
                      <a:pPr algn="r"/>
                      <a:r>
                        <a:rPr lang="he-IL" sz="1700" b="1">
                          <a:latin typeface="Varela Round" panose="00000500000000000000" pitchFamily="2" charset="-79"/>
                          <a:cs typeface="Varela Round" panose="00000500000000000000" pitchFamily="2" charset="-79"/>
                        </a:rPr>
                        <a:t>הכנסה שנתית</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pPr algn="r"/>
                      <a:r>
                        <a:rPr lang="he-IL" sz="1700" b="1">
                          <a:latin typeface="Varela Round" panose="00000500000000000000" pitchFamily="2" charset="-79"/>
                          <a:cs typeface="Varela Round" panose="00000500000000000000" pitchFamily="2" charset="-79"/>
                        </a:rPr>
                        <a:t>הכנסה חודשית (הכנסה שנתית חלקי 12, לצורך המחשה בלבד)</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pPr algn="r"/>
                      <a:r>
                        <a:rPr lang="he-IL" sz="1700" b="1" dirty="0">
                          <a:latin typeface="Varela Round" panose="00000500000000000000" pitchFamily="2" charset="-79"/>
                          <a:cs typeface="Varela Round" panose="00000500000000000000" pitchFamily="2" charset="-79"/>
                        </a:rPr>
                        <a:t>שיעור המס</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59347">
                <a:tc>
                  <a:txBody>
                    <a:bodyPr/>
                    <a:lstStyle/>
                    <a:p>
                      <a:r>
                        <a:rPr lang="he-IL" sz="1700">
                          <a:latin typeface="Varela Round" panose="00000500000000000000" pitchFamily="2" charset="-79"/>
                          <a:cs typeface="Varela Round" panose="00000500000000000000" pitchFamily="2" charset="-79"/>
                        </a:rPr>
                        <a:t>עד 75,960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tc>
                  <a:txBody>
                    <a:bodyPr/>
                    <a:lstStyle/>
                    <a:p>
                      <a:r>
                        <a:rPr lang="he-IL" sz="1700">
                          <a:latin typeface="Varela Round" panose="00000500000000000000" pitchFamily="2" charset="-79"/>
                          <a:cs typeface="Varela Round" panose="00000500000000000000" pitchFamily="2" charset="-79"/>
                        </a:rPr>
                        <a:t>עד 6,330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tc>
                  <a:txBody>
                    <a:bodyPr/>
                    <a:lstStyle/>
                    <a:p>
                      <a:r>
                        <a:rPr lang="he-IL" sz="1700">
                          <a:latin typeface="Varela Round" panose="00000500000000000000" pitchFamily="2" charset="-79"/>
                          <a:cs typeface="Varela Round" panose="00000500000000000000" pitchFamily="2" charset="-79"/>
                        </a:rPr>
                        <a:t>10%</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extLst>
                  <a:ext uri="{0D108BD9-81ED-4DB2-BD59-A6C34878D82A}">
                    <a16:rowId xmlns:a16="http://schemas.microsoft.com/office/drawing/2014/main" val="10001"/>
                  </a:ext>
                </a:extLst>
              </a:tr>
              <a:tr h="359347">
                <a:tc>
                  <a:txBody>
                    <a:bodyPr/>
                    <a:lstStyle/>
                    <a:p>
                      <a:r>
                        <a:rPr lang="he-IL" sz="1700">
                          <a:latin typeface="Varela Round" panose="00000500000000000000" pitchFamily="2" charset="-79"/>
                          <a:cs typeface="Varela Round" panose="00000500000000000000" pitchFamily="2" charset="-79"/>
                        </a:rPr>
                        <a:t>75,961- 108,960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r>
                        <a:rPr lang="he-IL" sz="1700">
                          <a:latin typeface="Varela Round" panose="00000500000000000000" pitchFamily="2" charset="-79"/>
                          <a:cs typeface="Varela Round" panose="00000500000000000000" pitchFamily="2" charset="-79"/>
                        </a:rPr>
                        <a:t>6,331- 9,080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r>
                        <a:rPr lang="he-IL" sz="1700" dirty="0">
                          <a:latin typeface="Varela Round" panose="00000500000000000000" pitchFamily="2" charset="-79"/>
                          <a:cs typeface="Varela Round" panose="00000500000000000000" pitchFamily="2" charset="-79"/>
                        </a:rPr>
                        <a:t>14%</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59347">
                <a:tc>
                  <a:txBody>
                    <a:bodyPr/>
                    <a:lstStyle/>
                    <a:p>
                      <a:r>
                        <a:rPr lang="he-IL" sz="1700">
                          <a:latin typeface="Varela Round" panose="00000500000000000000" pitchFamily="2" charset="-79"/>
                          <a:cs typeface="Varela Round" panose="00000500000000000000" pitchFamily="2" charset="-79"/>
                        </a:rPr>
                        <a:t>108,961- 174,960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tc>
                  <a:txBody>
                    <a:bodyPr/>
                    <a:lstStyle/>
                    <a:p>
                      <a:r>
                        <a:rPr lang="he-IL" sz="1700">
                          <a:latin typeface="Varela Round" panose="00000500000000000000" pitchFamily="2" charset="-79"/>
                          <a:cs typeface="Varela Round" panose="00000500000000000000" pitchFamily="2" charset="-79"/>
                        </a:rPr>
                        <a:t>9,081- 14,580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tc>
                  <a:txBody>
                    <a:bodyPr/>
                    <a:lstStyle/>
                    <a:p>
                      <a:r>
                        <a:rPr lang="he-IL" sz="1700" dirty="0">
                          <a:latin typeface="Varela Round" panose="00000500000000000000" pitchFamily="2" charset="-79"/>
                          <a:cs typeface="Varela Round" panose="00000500000000000000" pitchFamily="2" charset="-79"/>
                        </a:rPr>
                        <a:t>20%</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extLst>
                  <a:ext uri="{0D108BD9-81ED-4DB2-BD59-A6C34878D82A}">
                    <a16:rowId xmlns:a16="http://schemas.microsoft.com/office/drawing/2014/main" val="10003"/>
                  </a:ext>
                </a:extLst>
              </a:tr>
              <a:tr h="359347">
                <a:tc>
                  <a:txBody>
                    <a:bodyPr/>
                    <a:lstStyle/>
                    <a:p>
                      <a:r>
                        <a:rPr lang="he-IL" sz="1700">
                          <a:latin typeface="Varela Round" panose="00000500000000000000" pitchFamily="2" charset="-79"/>
                          <a:cs typeface="Varela Round" panose="00000500000000000000" pitchFamily="2" charset="-79"/>
                        </a:rPr>
                        <a:t>174,961- 243,120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r>
                        <a:rPr lang="he-IL" sz="1700">
                          <a:latin typeface="Varela Round" panose="00000500000000000000" pitchFamily="2" charset="-79"/>
                          <a:cs typeface="Varela Round" panose="00000500000000000000" pitchFamily="2" charset="-79"/>
                        </a:rPr>
                        <a:t>14,581- 20,260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r>
                        <a:rPr lang="he-IL" sz="1700" dirty="0">
                          <a:latin typeface="Varela Round" panose="00000500000000000000" pitchFamily="2" charset="-79"/>
                          <a:cs typeface="Varela Round" panose="00000500000000000000" pitchFamily="2" charset="-79"/>
                        </a:rPr>
                        <a:t>31%</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359347">
                <a:tc>
                  <a:txBody>
                    <a:bodyPr/>
                    <a:lstStyle/>
                    <a:p>
                      <a:r>
                        <a:rPr lang="he-IL" sz="1700">
                          <a:latin typeface="Varela Round" panose="00000500000000000000" pitchFamily="2" charset="-79"/>
                          <a:cs typeface="Varela Round" panose="00000500000000000000" pitchFamily="2" charset="-79"/>
                        </a:rPr>
                        <a:t>243,121- 505,920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tc>
                  <a:txBody>
                    <a:bodyPr/>
                    <a:lstStyle/>
                    <a:p>
                      <a:r>
                        <a:rPr lang="he-IL" sz="1700">
                          <a:latin typeface="Varela Round" panose="00000500000000000000" pitchFamily="2" charset="-79"/>
                          <a:cs typeface="Varela Round" panose="00000500000000000000" pitchFamily="2" charset="-79"/>
                        </a:rPr>
                        <a:t>20,261- 42,160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tc>
                  <a:txBody>
                    <a:bodyPr/>
                    <a:lstStyle/>
                    <a:p>
                      <a:r>
                        <a:rPr lang="he-IL" sz="1700" dirty="0">
                          <a:latin typeface="Varela Round" panose="00000500000000000000" pitchFamily="2" charset="-79"/>
                          <a:cs typeface="Varela Round" panose="00000500000000000000" pitchFamily="2" charset="-79"/>
                        </a:rPr>
                        <a:t>35%</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extLst>
                  <a:ext uri="{0D108BD9-81ED-4DB2-BD59-A6C34878D82A}">
                    <a16:rowId xmlns:a16="http://schemas.microsoft.com/office/drawing/2014/main" val="10005"/>
                  </a:ext>
                </a:extLst>
              </a:tr>
              <a:tr h="359347">
                <a:tc>
                  <a:txBody>
                    <a:bodyPr/>
                    <a:lstStyle/>
                    <a:p>
                      <a:r>
                        <a:rPr lang="he-IL" sz="1700">
                          <a:latin typeface="Varela Round" panose="00000500000000000000" pitchFamily="2" charset="-79"/>
                          <a:cs typeface="Varela Round" panose="00000500000000000000" pitchFamily="2" charset="-79"/>
                        </a:rPr>
                        <a:t>505,921- 651,600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r>
                        <a:rPr lang="he-IL" sz="1700">
                          <a:latin typeface="Varela Round" panose="00000500000000000000" pitchFamily="2" charset="-79"/>
                          <a:cs typeface="Varela Round" panose="00000500000000000000" pitchFamily="2" charset="-79"/>
                        </a:rPr>
                        <a:t>42,161- 54,300 ש"ח</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r>
                        <a:rPr lang="he-IL" sz="1700">
                          <a:latin typeface="Varela Round" panose="00000500000000000000" pitchFamily="2" charset="-79"/>
                          <a:cs typeface="Varela Round" panose="00000500000000000000" pitchFamily="2" charset="-79"/>
                        </a:rPr>
                        <a:t>47%</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59347">
                <a:tc>
                  <a:txBody>
                    <a:bodyPr/>
                    <a:lstStyle/>
                    <a:p>
                      <a:r>
                        <a:rPr lang="he-IL" sz="1700">
                          <a:latin typeface="Varela Round" panose="00000500000000000000" pitchFamily="2" charset="-79"/>
                          <a:cs typeface="Varela Round" panose="00000500000000000000" pitchFamily="2" charset="-79"/>
                        </a:rPr>
                        <a:t>651,601 ש"ח ומעלה</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tc>
                  <a:txBody>
                    <a:bodyPr/>
                    <a:lstStyle/>
                    <a:p>
                      <a:r>
                        <a:rPr lang="he-IL" sz="1700">
                          <a:latin typeface="Varela Round" panose="00000500000000000000" pitchFamily="2" charset="-79"/>
                          <a:cs typeface="Varela Round" panose="00000500000000000000" pitchFamily="2" charset="-79"/>
                        </a:rPr>
                        <a:t>54,301 ש"ח ומעלה</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tc>
                  <a:txBody>
                    <a:bodyPr/>
                    <a:lstStyle/>
                    <a:p>
                      <a:r>
                        <a:rPr lang="he-IL" sz="1700" dirty="0">
                          <a:latin typeface="Varela Round" panose="00000500000000000000" pitchFamily="2" charset="-79"/>
                          <a:cs typeface="Varela Round" panose="00000500000000000000" pitchFamily="2" charset="-79"/>
                        </a:rPr>
                        <a:t>50% *</a:t>
                      </a:r>
                    </a:p>
                  </a:txBody>
                  <a:tcPr marL="85829" marR="85829" marT="42915" marB="42915">
                    <a:lnL w="9525" cap="flat" cmpd="sng" algn="ctr">
                      <a:solidFill>
                        <a:srgbClr val="E1E1E1"/>
                      </a:solidFill>
                      <a:prstDash val="solid"/>
                      <a:round/>
                      <a:headEnd type="none" w="med" len="med"/>
                      <a:tailEnd type="none" w="med" len="med"/>
                    </a:lnL>
                    <a:lnR w="9525" cap="flat" cmpd="sng" algn="ctr">
                      <a:solidFill>
                        <a:srgbClr val="E1E1E1"/>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5F5F5"/>
                    </a:solidFill>
                  </a:tcPr>
                </a:tc>
                <a:extLst>
                  <a:ext uri="{0D108BD9-81ED-4DB2-BD59-A6C34878D82A}">
                    <a16:rowId xmlns:a16="http://schemas.microsoft.com/office/drawing/2014/main" val="10007"/>
                  </a:ext>
                </a:extLst>
              </a:tr>
            </a:tbl>
          </a:graphicData>
        </a:graphic>
      </p:graphicFrame>
      <p:sp>
        <p:nvSpPr>
          <p:cNvPr id="45058" name="Rectangle 2"/>
          <p:cNvSpPr>
            <a:spLocks noChangeArrowheads="1"/>
          </p:cNvSpPr>
          <p:nvPr/>
        </p:nvSpPr>
        <p:spPr bwMode="auto">
          <a:xfrm>
            <a:off x="-389477" y="138721"/>
            <a:ext cx="12190413" cy="529582"/>
          </a:xfrm>
          <a:prstGeom prst="rect">
            <a:avLst/>
          </a:prstGeom>
          <a:solidFill>
            <a:srgbClr val="FFFFFF"/>
          </a:solidFill>
          <a:ln w="9525">
            <a:noFill/>
            <a:miter lim="800000"/>
            <a:headEnd/>
            <a:tailEnd/>
          </a:ln>
          <a:effectLst/>
        </p:spPr>
        <p:txBody>
          <a:bodyPr vert="horz" wrap="square" lIns="0" tIns="0" rIns="25392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he-IL" sz="2400" b="0" i="0" u="none" strike="noStrike" cap="none" normalizeH="0" baseline="0" dirty="0">
              <a:ln>
                <a:noFill/>
              </a:ln>
              <a:solidFill>
                <a:schemeClr val="tx1"/>
              </a:solidFill>
              <a:effectLst/>
              <a:latin typeface="Varela Round" panose="00000500000000000000" pitchFamily="2" charset="-79"/>
              <a:cs typeface="Varela Round" panose="00000500000000000000" pitchFamily="2" charset="-79"/>
            </a:endParaRPr>
          </a:p>
        </p:txBody>
      </p:sp>
      <p:sp>
        <p:nvSpPr>
          <p:cNvPr id="8" name="מלבן 7"/>
          <p:cNvSpPr/>
          <p:nvPr/>
        </p:nvSpPr>
        <p:spPr>
          <a:xfrm>
            <a:off x="1794294" y="5083586"/>
            <a:ext cx="8623241" cy="984885"/>
          </a:xfrm>
          <a:prstGeom prst="rect">
            <a:avLst/>
          </a:prstGeom>
        </p:spPr>
        <p:txBody>
          <a:bodyPr wrap="square">
            <a:spAutoFit/>
          </a:bodyPr>
          <a:lstStyle/>
          <a:p>
            <a:pPr lvl="0" rtl="0" eaLnBrk="0" fontAlgn="base" hangingPunct="0">
              <a:spcBef>
                <a:spcPct val="0"/>
              </a:spcBef>
              <a:spcAft>
                <a:spcPct val="0"/>
              </a:spcAft>
            </a:pPr>
            <a:r>
              <a:rPr lang="he-IL" b="1" dirty="0">
                <a:solidFill>
                  <a:srgbClr val="202121"/>
                </a:solidFill>
                <a:latin typeface="Varela Round" panose="00000500000000000000" pitchFamily="2" charset="-79"/>
                <a:cs typeface="Varela Round" panose="00000500000000000000" pitchFamily="2" charset="-79"/>
              </a:rPr>
              <a:t>החישוב הוא על בסיס הכנסה שנתית בלבד. </a:t>
            </a:r>
            <a:endParaRPr lang="he-IL" dirty="0">
              <a:solidFill>
                <a:srgbClr val="202121"/>
              </a:solidFill>
              <a:latin typeface="Varela Round" panose="00000500000000000000" pitchFamily="2" charset="-79"/>
              <a:cs typeface="Varela Round" panose="00000500000000000000" pitchFamily="2" charset="-79"/>
            </a:endParaRPr>
          </a:p>
          <a:p>
            <a:pPr lvl="0" rtl="0" eaLnBrk="0" fontAlgn="base" hangingPunct="0">
              <a:spcBef>
                <a:spcPct val="0"/>
              </a:spcBef>
              <a:spcAft>
                <a:spcPct val="0"/>
              </a:spcAft>
              <a:buFontTx/>
              <a:buChar char="•"/>
            </a:pPr>
            <a:r>
              <a:rPr lang="he-IL" sz="2000" dirty="0">
                <a:solidFill>
                  <a:srgbClr val="202121"/>
                </a:solidFill>
                <a:latin typeface="Varela Round" panose="00000500000000000000" pitchFamily="2" charset="-79"/>
                <a:cs typeface="Varela Round" panose="00000500000000000000" pitchFamily="2" charset="-79"/>
              </a:rPr>
              <a:t>הסכומים בעמודת "הכנסה חודשית" הם בהנחה שההכנסה החודשית זהה בכל חודשי השנה</a:t>
            </a:r>
            <a:r>
              <a:rPr lang="he-IL" dirty="0">
                <a:solidFill>
                  <a:srgbClr val="202121"/>
                </a:solidFill>
                <a:latin typeface="Varela Round" panose="00000500000000000000" pitchFamily="2" charset="-79"/>
                <a:cs typeface="Varela Round" panose="00000500000000000000" pitchFamily="2" charset="-79"/>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573094"/>
            <a:ext cx="11160000" cy="720000"/>
          </a:xfrm>
        </p:spPr>
        <p:txBody>
          <a:bodyPr/>
          <a:lstStyle/>
          <a:p>
            <a:r>
              <a:rPr lang="he-IL" sz="3600" dirty="0"/>
              <a:t>פטורים ממס הכנסה</a:t>
            </a:r>
          </a:p>
        </p:txBody>
      </p:sp>
      <p:sp>
        <p:nvSpPr>
          <p:cNvPr id="6" name="TextBox 5"/>
          <p:cNvSpPr txBox="1"/>
          <p:nvPr/>
        </p:nvSpPr>
        <p:spPr>
          <a:xfrm>
            <a:off x="2725947" y="1367135"/>
            <a:ext cx="8328068" cy="461665"/>
          </a:xfrm>
          <a:prstGeom prst="rect">
            <a:avLst/>
          </a:prstGeom>
          <a:noFill/>
        </p:spPr>
        <p:txBody>
          <a:bodyPr wrap="square" rtlCol="1">
            <a:spAutoFit/>
          </a:bodyPr>
          <a:lstStyle/>
          <a:p>
            <a:r>
              <a:rPr lang="he-IL" sz="2400" b="1" u="sng" dirty="0">
                <a:latin typeface="Varela Round" panose="00000500000000000000" pitchFamily="2" charset="-79"/>
                <a:cs typeface="Varela Round" panose="00000500000000000000" pitchFamily="2" charset="-79"/>
              </a:rPr>
              <a:t>פטור מס לנכים לפי סעיף 9(5) לפקודה</a:t>
            </a:r>
          </a:p>
        </p:txBody>
      </p:sp>
      <p:sp>
        <p:nvSpPr>
          <p:cNvPr id="10" name="מלבן 9"/>
          <p:cNvSpPr/>
          <p:nvPr/>
        </p:nvSpPr>
        <p:spPr>
          <a:xfrm>
            <a:off x="1284636" y="1806630"/>
            <a:ext cx="9769379" cy="2646878"/>
          </a:xfrm>
          <a:prstGeom prst="rect">
            <a:avLst/>
          </a:prstGeom>
        </p:spPr>
        <p:txBody>
          <a:bodyPr wrap="square">
            <a:spAutoFit/>
          </a:bodyPr>
          <a:lstStyle/>
          <a:p>
            <a:r>
              <a:rPr lang="he-IL" sz="2000" b="1" dirty="0">
                <a:latin typeface="Varela Round" panose="00000500000000000000" pitchFamily="2" charset="-79"/>
                <a:cs typeface="Varela Round" panose="00000500000000000000" pitchFamily="2" charset="-79"/>
              </a:rPr>
              <a:t>סעיף 9(5) לפקודה מקנה פטור ממס על הכנסותיו של יחיד, העונה על אחד מהתנאים הבאים: </a:t>
            </a:r>
          </a:p>
          <a:p>
            <a:r>
              <a:rPr lang="he-IL" dirty="0">
                <a:latin typeface="Varela Round" panose="00000500000000000000" pitchFamily="2" charset="-79"/>
                <a:cs typeface="Varela Round" panose="00000500000000000000" pitchFamily="2" charset="-79"/>
              </a:rPr>
              <a:t>עיוור.</a:t>
            </a:r>
          </a:p>
          <a:p>
            <a:r>
              <a:rPr lang="he-IL" dirty="0">
                <a:latin typeface="Varela Round" panose="00000500000000000000" pitchFamily="2" charset="-79"/>
                <a:cs typeface="Varela Round" panose="00000500000000000000" pitchFamily="2" charset="-79"/>
              </a:rPr>
              <a:t>נכה בשיעור של 100%.</a:t>
            </a:r>
          </a:p>
          <a:p>
            <a:r>
              <a:rPr lang="he-IL" dirty="0">
                <a:latin typeface="Varela Round" panose="00000500000000000000" pitchFamily="2" charset="-79"/>
                <a:cs typeface="Varela Round" panose="00000500000000000000" pitchFamily="2" charset="-79"/>
              </a:rPr>
              <a:t>נכה בשיעור של 90% לפי חישוב מיוחד (שיעור נכות המחושב מליקויים במספר איברים), ובלבד ששיעור הנכות הכוללת עולה על  100% ("</a:t>
            </a:r>
            <a:r>
              <a:rPr lang="he-IL" b="1" dirty="0">
                <a:latin typeface="Varela Round" panose="00000500000000000000" pitchFamily="2" charset="-79"/>
                <a:cs typeface="Varela Round" panose="00000500000000000000" pitchFamily="2" charset="-79"/>
              </a:rPr>
              <a:t>נכות מזכה</a:t>
            </a:r>
            <a:r>
              <a:rPr lang="he-IL" dirty="0">
                <a:latin typeface="Varela Round" panose="00000500000000000000" pitchFamily="2" charset="-79"/>
                <a:cs typeface="Varela Round" panose="00000500000000000000" pitchFamily="2" charset="-79"/>
              </a:rPr>
              <a:t>").</a:t>
            </a:r>
          </a:p>
          <a:p>
            <a:r>
              <a:rPr lang="he-IL" dirty="0">
                <a:latin typeface="Varela Round" panose="00000500000000000000" pitchFamily="2" charset="-79"/>
                <a:cs typeface="Varela Round" panose="00000500000000000000" pitchFamily="2" charset="-79"/>
              </a:rPr>
              <a:t>נכה שתקופת נכותו היא 185 ימים לפחות ונקבעה לו נכות לתמיד או זמנית בשיעור של 100%.</a:t>
            </a:r>
          </a:p>
          <a:p>
            <a:r>
              <a:rPr lang="he-IL" dirty="0">
                <a:latin typeface="Varela Round" panose="00000500000000000000" pitchFamily="2" charset="-79"/>
                <a:cs typeface="Varela Round" panose="00000500000000000000" pitchFamily="2" charset="-79"/>
              </a:rPr>
              <a:t>נכה בשיעור של 90% לפחות, שלקה באיברים שונים והאחוז  הוא תוצאה של חישוב מיוחד של הליקוי באיברים השונים (בשיטת האחוז הפוחת ), ובלעדיו היה נקבע אחוז נכות של 100% לפחות.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5" y="465681"/>
            <a:ext cx="11160000" cy="720000"/>
          </a:xfrm>
        </p:spPr>
        <p:txBody>
          <a:bodyPr/>
          <a:lstStyle/>
          <a:p>
            <a:r>
              <a:rPr lang="he-IL" sz="3600" dirty="0"/>
              <a:t>זיכויים ממס הכנסה</a:t>
            </a:r>
          </a:p>
        </p:txBody>
      </p:sp>
      <p:sp>
        <p:nvSpPr>
          <p:cNvPr id="3" name="מציין מיקום טקסט 2"/>
          <p:cNvSpPr>
            <a:spLocks noGrp="1"/>
          </p:cNvSpPr>
          <p:nvPr>
            <p:ph type="body" sz="quarter" idx="3"/>
          </p:nvPr>
        </p:nvSpPr>
        <p:spPr>
          <a:xfrm>
            <a:off x="515205" y="1185681"/>
            <a:ext cx="11159999" cy="540000"/>
          </a:xfrm>
        </p:spPr>
        <p:txBody>
          <a:bodyPr/>
          <a:lstStyle/>
          <a:p>
            <a:r>
              <a:rPr lang="he-IL" dirty="0"/>
              <a:t>נקודת זיכוי - </a:t>
            </a:r>
            <a:r>
              <a:rPr lang="he-IL" sz="2400" b="0" dirty="0"/>
              <a:t>סכום המקוזז ממס הכנסה, החל על עובד בשנת עבודה</a:t>
            </a:r>
            <a:r>
              <a:rPr lang="he-IL" b="0" dirty="0"/>
              <a:t>.</a:t>
            </a:r>
            <a:r>
              <a:rPr lang="he-IL" dirty="0"/>
              <a:t> </a:t>
            </a:r>
          </a:p>
        </p:txBody>
      </p:sp>
      <p:sp>
        <p:nvSpPr>
          <p:cNvPr id="4" name="מציין מיקום תוכן 3"/>
          <p:cNvSpPr>
            <a:spLocks noGrp="1"/>
          </p:cNvSpPr>
          <p:nvPr>
            <p:ph sz="quarter" idx="4"/>
          </p:nvPr>
        </p:nvSpPr>
        <p:spPr>
          <a:xfrm>
            <a:off x="515206" y="1455681"/>
            <a:ext cx="11160000" cy="4152517"/>
          </a:xfrm>
        </p:spPr>
        <p:txBody>
          <a:bodyPr>
            <a:normAutofit/>
          </a:bodyPr>
          <a:lstStyle/>
          <a:p>
            <a:pPr>
              <a:buNone/>
            </a:pPr>
            <a:endParaRPr lang="he-IL" dirty="0"/>
          </a:p>
          <a:p>
            <a:pPr>
              <a:buNone/>
            </a:pPr>
            <a:r>
              <a:rPr lang="he-IL" dirty="0"/>
              <a:t>עובדים תושבי ישראל זכאים לנקודות זיכוי ממס ההכנסה, שמפחיתות את גובה מס ההכנסה שעליהם לשלם, בהתאם למין העובד/ת, גיל העובד/ת, מצבו/ה המשפחתי, איזור המגורים . </a:t>
            </a:r>
          </a:p>
          <a:p>
            <a:pPr>
              <a:buNone/>
            </a:pPr>
            <a:r>
              <a:rPr lang="he-IL" dirty="0"/>
              <a:t>כל העובדים שהם תושבי ישראל ומשלמים מס הכנסה זכאים ל-2.25 נקודות זיכוי ממס הכנסה. נכון ל-2020 הוא 219 ש"ח לחודש, שהם 2,628 ש"ח לשנה שלמה. </a:t>
            </a:r>
          </a:p>
          <a:p>
            <a:pPr>
              <a:buNone/>
            </a:pPr>
            <a:endParaRPr lang="he-IL" dirty="0"/>
          </a:p>
          <a:p>
            <a:pPr>
              <a:buNone/>
            </a:pPr>
            <a:r>
              <a:rPr lang="he-IL" dirty="0"/>
              <a:t>אישה עובדת המשלמת מס הכנסה זכאית לחצי נקודת זיכוי ממס הכנסה. חצי נקודת הזיכוי ניתנת בנוסף ל-2.25 נקודות הזיכוי הניתנות לה בגין היותה תושבת ישראל כלומר 2.75 נקודות זיכוי.</a:t>
            </a:r>
          </a:p>
          <a:p>
            <a:pPr>
              <a:buNone/>
            </a:pP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ssolve">
                                      <p:cBhvr>
                                        <p:cTn id="7" dur="3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1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dissolve">
                                      <p:cBhvr>
                                        <p:cTn id="17" dur="3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dirty="0">
                <a:solidFill>
                  <a:srgbClr val="002060"/>
                </a:solidFill>
              </a:rPr>
              <a:t>שכר עבודה</a:t>
            </a:r>
          </a:p>
        </p:txBody>
      </p:sp>
      <p:sp>
        <p:nvSpPr>
          <p:cNvPr id="7" name="כותרת משנה 6"/>
          <p:cNvSpPr>
            <a:spLocks noGrp="1"/>
          </p:cNvSpPr>
          <p:nvPr>
            <p:ph type="subTitle" idx="1"/>
          </p:nvPr>
        </p:nvSpPr>
        <p:spPr/>
        <p:txBody>
          <a:bodyPr/>
          <a:lstStyle/>
          <a:p>
            <a:r>
              <a:rPr lang="he-IL" dirty="0">
                <a:sym typeface="Varela Round"/>
              </a:rPr>
              <a:t>המקצוע חשבונאות לתלמידי כיתה י"א</a:t>
            </a:r>
          </a:p>
        </p:txBody>
      </p:sp>
      <p:sp>
        <p:nvSpPr>
          <p:cNvPr id="4" name="מציין מיקום תוכן 3"/>
          <p:cNvSpPr>
            <a:spLocks noGrp="1"/>
          </p:cNvSpPr>
          <p:nvPr>
            <p:ph idx="10"/>
          </p:nvPr>
        </p:nvSpPr>
        <p:spPr/>
        <p:txBody>
          <a:bodyPr/>
          <a:lstStyle/>
          <a:p>
            <a:r>
              <a:rPr lang="he-IL" dirty="0">
                <a:sym typeface="Varela Round"/>
              </a:rPr>
              <a:t>שם המורה: בנימין חנה</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933094"/>
            <a:ext cx="11160000" cy="720000"/>
          </a:xfrm>
        </p:spPr>
        <p:txBody>
          <a:bodyPr/>
          <a:lstStyle/>
          <a:p>
            <a:r>
              <a:rPr lang="he-IL" sz="3600" dirty="0"/>
              <a:t>המשך זיכויים ממס הכנסה</a:t>
            </a:r>
          </a:p>
        </p:txBody>
      </p:sp>
      <p:sp>
        <p:nvSpPr>
          <p:cNvPr id="4" name="מציין מיקום תוכן 3"/>
          <p:cNvSpPr>
            <a:spLocks noGrp="1"/>
          </p:cNvSpPr>
          <p:nvPr>
            <p:ph sz="quarter" idx="4"/>
          </p:nvPr>
        </p:nvSpPr>
        <p:spPr/>
        <p:txBody>
          <a:bodyPr>
            <a:normAutofit/>
          </a:bodyPr>
          <a:lstStyle/>
          <a:p>
            <a:pPr fontAlgn="base"/>
            <a:r>
              <a:rPr lang="he-IL" dirty="0"/>
              <a:t>הורים לילדים עד גיל 18 זכאים לנקודות זיכוי ממס הכנסה בגין כל ילד. ההטבה ניתנת רק לאחד ההורים: במקרה שההורים נשואים תינתן ההטבה לאישה, ובכל מקרה אחר להורה שהילד נמצא בחזקתו או להורה שמקבל את קצבת הילדים בהתאם לפירוט הבא:</a:t>
            </a:r>
          </a:p>
          <a:p>
            <a:pPr fontAlgn="base">
              <a:buNone/>
            </a:pPr>
            <a:r>
              <a:rPr lang="he-IL" b="1" dirty="0"/>
              <a:t>     ילוד (ילדים שזו שנת לידתם): 0.5 נקודות זיכוי</a:t>
            </a:r>
          </a:p>
          <a:p>
            <a:pPr fontAlgn="base">
              <a:buNone/>
            </a:pPr>
            <a:r>
              <a:rPr lang="he-IL" b="1" dirty="0"/>
              <a:t>     ילד בגיל 1 עד 6 שנים: 2 נקודות זיכוי</a:t>
            </a:r>
          </a:p>
          <a:p>
            <a:pPr fontAlgn="base">
              <a:buNone/>
            </a:pPr>
            <a:r>
              <a:rPr lang="he-IL" b="1" dirty="0"/>
              <a:t>     ילדים בגילאי 6-17 שנים: 1 נקודות זיכוי</a:t>
            </a:r>
          </a:p>
          <a:p>
            <a:pPr fontAlgn="base">
              <a:buNone/>
            </a:pPr>
            <a:r>
              <a:rPr lang="he-IL" dirty="0"/>
              <a:t>     </a:t>
            </a:r>
            <a:r>
              <a:rPr lang="he-IL" b="1" dirty="0"/>
              <a:t>ילדים בוגרים (השנה בה מלאו להם 18 שנים): 0.5 נקודות זיכוי</a:t>
            </a:r>
            <a:endParaRPr lang="he-IL" dirty="0"/>
          </a:p>
          <a:p>
            <a:pPr>
              <a:buNone/>
            </a:pP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573094"/>
            <a:ext cx="11160000" cy="720000"/>
          </a:xfrm>
        </p:spPr>
        <p:txBody>
          <a:bodyPr/>
          <a:lstStyle/>
          <a:p>
            <a:r>
              <a:rPr lang="he-IL" sz="3600" dirty="0"/>
              <a:t>המשך זיכויים ממס הכנסה</a:t>
            </a:r>
          </a:p>
        </p:txBody>
      </p:sp>
      <p:sp>
        <p:nvSpPr>
          <p:cNvPr id="4" name="מציין מיקום תוכן 3"/>
          <p:cNvSpPr>
            <a:spLocks noGrp="1"/>
          </p:cNvSpPr>
          <p:nvPr>
            <p:ph sz="quarter" idx="4"/>
          </p:nvPr>
        </p:nvSpPr>
        <p:spPr/>
        <p:txBody>
          <a:bodyPr>
            <a:normAutofit lnSpcReduction="10000"/>
          </a:bodyPr>
          <a:lstStyle/>
          <a:p>
            <a:pPr>
              <a:buNone/>
            </a:pPr>
            <a:r>
              <a:rPr lang="he-IL" dirty="0"/>
              <a:t>    בנוסף לכך קיימות נקודות זיכוי בגין עבודת בני נוער בגיל 16-18,בגין לימודים לתארים אקדמאים, בגין שירות צבאי  בהתאם למספר חודשי השירות, בגין מוגבלות של בני משפחה וכדומה. ניתן לקבל פירוט  נקודות הזיכוי בקישור הבא:</a:t>
            </a:r>
          </a:p>
          <a:p>
            <a:pPr>
              <a:buNone/>
            </a:pPr>
            <a:endParaRPr lang="en-US" dirty="0">
              <a:hlinkClick r:id="rId2"/>
            </a:endParaRPr>
          </a:p>
          <a:p>
            <a:pPr>
              <a:buNone/>
            </a:pPr>
            <a:r>
              <a:rPr lang="en-US" dirty="0">
                <a:hlinkClick r:id="rId2"/>
              </a:rPr>
              <a:t>http://www.hon.co.il/%D7%A0%D7%A7%D7%95%D7%93%D7%95%D7%AA-%D7%96%D7%99%D7%9B%D7%95%D7%99-%D7%9E%D7%9E%D7%A1-%D7%94%D7%9B%D7%A0%D7%A1%D7%94-%D7%9C%D7%9E%D7%99-%D7%9E%D7%92%D7%99%D7%A2-%D7%95%D7%9B%D7%9E%D7%94</a:t>
            </a:r>
            <a:br>
              <a:rPr lang="he-IL" dirty="0"/>
            </a:br>
            <a:endParaRPr lang="he-IL" dirty="0"/>
          </a:p>
          <a:p>
            <a:pPr algn="l">
              <a:buNone/>
            </a:pP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573094"/>
            <a:ext cx="11160000" cy="720000"/>
          </a:xfrm>
        </p:spPr>
        <p:txBody>
          <a:bodyPr/>
          <a:lstStyle/>
          <a:p>
            <a:r>
              <a:rPr lang="he-IL" sz="3600" dirty="0"/>
              <a:t>דוגמאות לחישוב מספר נקודות זיכוי לעובדים:</a:t>
            </a:r>
          </a:p>
        </p:txBody>
      </p:sp>
      <p:sp>
        <p:nvSpPr>
          <p:cNvPr id="6" name="TextBox 5"/>
          <p:cNvSpPr txBox="1"/>
          <p:nvPr/>
        </p:nvSpPr>
        <p:spPr>
          <a:xfrm>
            <a:off x="9471805" y="2057235"/>
            <a:ext cx="1880559"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נער בן  16.5</a:t>
            </a:r>
          </a:p>
        </p:txBody>
      </p:sp>
      <p:sp>
        <p:nvSpPr>
          <p:cNvPr id="7" name="TextBox 6"/>
          <p:cNvSpPr txBox="1"/>
          <p:nvPr/>
        </p:nvSpPr>
        <p:spPr>
          <a:xfrm>
            <a:off x="9486181" y="1618891"/>
            <a:ext cx="1880559"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נערה בת 17</a:t>
            </a:r>
          </a:p>
        </p:txBody>
      </p:sp>
      <p:sp>
        <p:nvSpPr>
          <p:cNvPr id="8" name="TextBox 7"/>
          <p:cNvSpPr txBox="1"/>
          <p:nvPr/>
        </p:nvSpPr>
        <p:spPr>
          <a:xfrm>
            <a:off x="7766650" y="3210922"/>
            <a:ext cx="3585714"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גבר נשוי + 2 ילדים בן 15 ובת 12 אישה עובדת </a:t>
            </a:r>
          </a:p>
        </p:txBody>
      </p:sp>
      <p:sp>
        <p:nvSpPr>
          <p:cNvPr id="9" name="TextBox 8"/>
          <p:cNvSpPr txBox="1"/>
          <p:nvPr/>
        </p:nvSpPr>
        <p:spPr>
          <a:xfrm>
            <a:off x="7539487" y="2495579"/>
            <a:ext cx="3827253"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אישה נשואה + 2 ילדים בן 4 וילדה בת7</a:t>
            </a:r>
          </a:p>
        </p:txBody>
      </p:sp>
      <p:sp>
        <p:nvSpPr>
          <p:cNvPr id="10" name="TextBox 9"/>
          <p:cNvSpPr txBox="1"/>
          <p:nvPr/>
        </p:nvSpPr>
        <p:spPr>
          <a:xfrm>
            <a:off x="7778149" y="3866399"/>
            <a:ext cx="3585714"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חיילת משוחררת שנה שירתה מעל 24 חודשים</a:t>
            </a:r>
          </a:p>
        </p:txBody>
      </p:sp>
      <p:sp>
        <p:nvSpPr>
          <p:cNvPr id="11" name="TextBox 10"/>
          <p:cNvSpPr txBox="1"/>
          <p:nvPr/>
        </p:nvSpPr>
        <p:spPr>
          <a:xfrm>
            <a:off x="2173857" y="1618891"/>
            <a:ext cx="3243532"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2.75+1=3.75</a:t>
            </a:r>
          </a:p>
        </p:txBody>
      </p:sp>
      <p:sp>
        <p:nvSpPr>
          <p:cNvPr id="12" name="TextBox 11"/>
          <p:cNvSpPr txBox="1"/>
          <p:nvPr/>
        </p:nvSpPr>
        <p:spPr>
          <a:xfrm>
            <a:off x="2170980" y="2030086"/>
            <a:ext cx="3243532"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2.25+1=3.25</a:t>
            </a:r>
          </a:p>
        </p:txBody>
      </p:sp>
      <p:sp>
        <p:nvSpPr>
          <p:cNvPr id="13" name="TextBox 12"/>
          <p:cNvSpPr txBox="1"/>
          <p:nvPr/>
        </p:nvSpPr>
        <p:spPr>
          <a:xfrm>
            <a:off x="2202609" y="2510293"/>
            <a:ext cx="3243532"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2.75+2+1=5.75</a:t>
            </a:r>
          </a:p>
        </p:txBody>
      </p:sp>
      <p:sp>
        <p:nvSpPr>
          <p:cNvPr id="14" name="TextBox 13"/>
          <p:cNvSpPr txBox="1"/>
          <p:nvPr/>
        </p:nvSpPr>
        <p:spPr>
          <a:xfrm>
            <a:off x="2251491" y="3231866"/>
            <a:ext cx="3243532"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2.25</a:t>
            </a:r>
          </a:p>
        </p:txBody>
      </p:sp>
      <p:sp>
        <p:nvSpPr>
          <p:cNvPr id="15" name="TextBox 14"/>
          <p:cNvSpPr txBox="1"/>
          <p:nvPr/>
        </p:nvSpPr>
        <p:spPr>
          <a:xfrm>
            <a:off x="2317630" y="3866399"/>
            <a:ext cx="3243532"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2.75+2=4.75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1+#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1000" fill="hold"/>
                                        <p:tgtEl>
                                          <p:spTgt spid="11"/>
                                        </p:tgtEl>
                                        <p:attrNameLst>
                                          <p:attrName>ppt_x</p:attrName>
                                        </p:attrNameLst>
                                      </p:cBhvr>
                                      <p:tavLst>
                                        <p:tav tm="0">
                                          <p:val>
                                            <p:strVal val="0-#ppt_w/2"/>
                                          </p:val>
                                        </p:tav>
                                        <p:tav tm="100000">
                                          <p:val>
                                            <p:strVal val="#ppt_x"/>
                                          </p:val>
                                        </p:tav>
                                      </p:tavLst>
                                    </p:anim>
                                    <p:anim calcmode="lin" valueType="num">
                                      <p:cBhvr additive="base">
                                        <p:cTn id="14"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1+#ppt_w/2"/>
                                          </p:val>
                                        </p:tav>
                                        <p:tav tm="100000">
                                          <p:val>
                                            <p:strVal val="#ppt_x"/>
                                          </p:val>
                                        </p:tav>
                                      </p:tavLst>
                                    </p:anim>
                                    <p:anim calcmode="lin" valueType="num">
                                      <p:cBhvr additive="base">
                                        <p:cTn id="20"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000" fill="hold"/>
                                        <p:tgtEl>
                                          <p:spTgt spid="12"/>
                                        </p:tgtEl>
                                        <p:attrNameLst>
                                          <p:attrName>ppt_x</p:attrName>
                                        </p:attrNameLst>
                                      </p:cBhvr>
                                      <p:tavLst>
                                        <p:tav tm="0">
                                          <p:val>
                                            <p:strVal val="0-#ppt_w/2"/>
                                          </p:val>
                                        </p:tav>
                                        <p:tav tm="100000">
                                          <p:val>
                                            <p:strVal val="#ppt_x"/>
                                          </p:val>
                                        </p:tav>
                                      </p:tavLst>
                                    </p:anim>
                                    <p:anim calcmode="lin" valueType="num">
                                      <p:cBhvr additive="base">
                                        <p:cTn id="26"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1+#ppt_w/2"/>
                                          </p:val>
                                        </p:tav>
                                        <p:tav tm="100000">
                                          <p:val>
                                            <p:strVal val="#ppt_x"/>
                                          </p:val>
                                        </p:tav>
                                      </p:tavLst>
                                    </p:anim>
                                    <p:anim calcmode="lin" valueType="num">
                                      <p:cBhvr additive="base">
                                        <p:cTn id="32"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1000" fill="hold"/>
                                        <p:tgtEl>
                                          <p:spTgt spid="13"/>
                                        </p:tgtEl>
                                        <p:attrNameLst>
                                          <p:attrName>ppt_x</p:attrName>
                                        </p:attrNameLst>
                                      </p:cBhvr>
                                      <p:tavLst>
                                        <p:tav tm="0">
                                          <p:val>
                                            <p:strVal val="0-#ppt_w/2"/>
                                          </p:val>
                                        </p:tav>
                                        <p:tav tm="100000">
                                          <p:val>
                                            <p:strVal val="#ppt_x"/>
                                          </p:val>
                                        </p:tav>
                                      </p:tavLst>
                                    </p:anim>
                                    <p:anim calcmode="lin" valueType="num">
                                      <p:cBhvr additive="base">
                                        <p:cTn id="38"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1000" fill="hold"/>
                                        <p:tgtEl>
                                          <p:spTgt spid="8"/>
                                        </p:tgtEl>
                                        <p:attrNameLst>
                                          <p:attrName>ppt_x</p:attrName>
                                        </p:attrNameLst>
                                      </p:cBhvr>
                                      <p:tavLst>
                                        <p:tav tm="0">
                                          <p:val>
                                            <p:strVal val="1+#ppt_w/2"/>
                                          </p:val>
                                        </p:tav>
                                        <p:tav tm="100000">
                                          <p:val>
                                            <p:strVal val="#ppt_x"/>
                                          </p:val>
                                        </p:tav>
                                      </p:tavLst>
                                    </p:anim>
                                    <p:anim calcmode="lin" valueType="num">
                                      <p:cBhvr additive="base">
                                        <p:cTn id="44"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1000" fill="hold"/>
                                        <p:tgtEl>
                                          <p:spTgt spid="14"/>
                                        </p:tgtEl>
                                        <p:attrNameLst>
                                          <p:attrName>ppt_x</p:attrName>
                                        </p:attrNameLst>
                                      </p:cBhvr>
                                      <p:tavLst>
                                        <p:tav tm="0">
                                          <p:val>
                                            <p:strVal val="0-#ppt_w/2"/>
                                          </p:val>
                                        </p:tav>
                                        <p:tav tm="100000">
                                          <p:val>
                                            <p:strVal val="#ppt_x"/>
                                          </p:val>
                                        </p:tav>
                                      </p:tavLst>
                                    </p:anim>
                                    <p:anim calcmode="lin" valueType="num">
                                      <p:cBhvr additive="base">
                                        <p:cTn id="50"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1000" fill="hold"/>
                                        <p:tgtEl>
                                          <p:spTgt spid="10"/>
                                        </p:tgtEl>
                                        <p:attrNameLst>
                                          <p:attrName>ppt_x</p:attrName>
                                        </p:attrNameLst>
                                      </p:cBhvr>
                                      <p:tavLst>
                                        <p:tav tm="0">
                                          <p:val>
                                            <p:strVal val="1+#ppt_w/2"/>
                                          </p:val>
                                        </p:tav>
                                        <p:tav tm="100000">
                                          <p:val>
                                            <p:strVal val="#ppt_x"/>
                                          </p:val>
                                        </p:tav>
                                      </p:tavLst>
                                    </p:anim>
                                    <p:anim calcmode="lin" valueType="num">
                                      <p:cBhvr additive="base">
                                        <p:cTn id="56"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1000" fill="hold"/>
                                        <p:tgtEl>
                                          <p:spTgt spid="15"/>
                                        </p:tgtEl>
                                        <p:attrNameLst>
                                          <p:attrName>ppt_x</p:attrName>
                                        </p:attrNameLst>
                                      </p:cBhvr>
                                      <p:tavLst>
                                        <p:tav tm="0">
                                          <p:val>
                                            <p:strVal val="0-#ppt_w/2"/>
                                          </p:val>
                                        </p:tav>
                                        <p:tav tm="100000">
                                          <p:val>
                                            <p:strVal val="#ppt_x"/>
                                          </p:val>
                                        </p:tav>
                                      </p:tavLst>
                                    </p:anim>
                                    <p:anim calcmode="lin" valueType="num">
                                      <p:cBhvr additive="base">
                                        <p:cTn id="62" dur="1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7" y="573094"/>
            <a:ext cx="11160000" cy="720000"/>
          </a:xfrm>
        </p:spPr>
        <p:txBody>
          <a:bodyPr/>
          <a:lstStyle/>
          <a:p>
            <a:r>
              <a:rPr lang="he-IL" sz="3600" dirty="0"/>
              <a:t>לוח ניכויים במס הכנסה</a:t>
            </a:r>
          </a:p>
        </p:txBody>
      </p:sp>
      <p:sp>
        <p:nvSpPr>
          <p:cNvPr id="3" name="מציין מיקום טקסט 2"/>
          <p:cNvSpPr>
            <a:spLocks noGrp="1"/>
          </p:cNvSpPr>
          <p:nvPr>
            <p:ph type="body" sz="quarter" idx="3"/>
          </p:nvPr>
        </p:nvSpPr>
        <p:spPr>
          <a:xfrm>
            <a:off x="515207" y="1708030"/>
            <a:ext cx="11159999" cy="2023743"/>
          </a:xfrm>
        </p:spPr>
        <p:txBody>
          <a:bodyPr/>
          <a:lstStyle/>
          <a:p>
            <a:r>
              <a:rPr lang="en-US" dirty="0">
                <a:hlinkClick r:id="rId2"/>
              </a:rPr>
              <a:t>https://www.gov.il/BlobFolder/generalpage/income-tax-monthly-deductions-booklet/he/LUAH%20NIKUIM%202020%20HODSHI.PDF</a:t>
            </a:r>
            <a:endParaRPr lang="he-IL" dirty="0"/>
          </a:p>
          <a:p>
            <a:endParaRPr lang="he-I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99359"/>
            <a:ext cx="11160000" cy="720000"/>
          </a:xfrm>
        </p:spPr>
        <p:txBody>
          <a:bodyPr/>
          <a:lstStyle/>
          <a:p>
            <a:r>
              <a:rPr lang="he-IL" sz="3600" dirty="0"/>
              <a:t>לוח לחישוב מס הכנסה לעובדת ירדן</a:t>
            </a:r>
          </a:p>
        </p:txBody>
      </p:sp>
      <p:pic>
        <p:nvPicPr>
          <p:cNvPr id="50179" name="Picture 3"/>
          <p:cNvPicPr>
            <a:picLocks noChangeAspect="1" noChangeArrowheads="1"/>
          </p:cNvPicPr>
          <p:nvPr/>
        </p:nvPicPr>
        <p:blipFill>
          <a:blip r:embed="rId2" cstate="print"/>
          <a:srcRect l="16045" t="20991" r="22164"/>
          <a:stretch>
            <a:fillRect/>
          </a:stretch>
        </p:blipFill>
        <p:spPr bwMode="auto">
          <a:xfrm>
            <a:off x="1293963" y="933094"/>
            <a:ext cx="9713344" cy="577969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573094"/>
            <a:ext cx="11160000" cy="720000"/>
          </a:xfrm>
        </p:spPr>
        <p:txBody>
          <a:bodyPr/>
          <a:lstStyle/>
          <a:p>
            <a:r>
              <a:rPr lang="he-IL" sz="3600" dirty="0"/>
              <a:t>חישוב מס הכנסה למשכורתה של ירדן לוי</a:t>
            </a:r>
          </a:p>
        </p:txBody>
      </p:sp>
      <p:sp>
        <p:nvSpPr>
          <p:cNvPr id="4" name="מציין מיקום תוכן 3"/>
          <p:cNvSpPr>
            <a:spLocks noGrp="1"/>
          </p:cNvSpPr>
          <p:nvPr>
            <p:ph sz="quarter" idx="4"/>
          </p:nvPr>
        </p:nvSpPr>
        <p:spPr>
          <a:xfrm>
            <a:off x="515206" y="1725682"/>
            <a:ext cx="11160000" cy="587212"/>
          </a:xfrm>
        </p:spPr>
        <p:txBody>
          <a:bodyPr/>
          <a:lstStyle/>
          <a:p>
            <a:r>
              <a:rPr lang="he-IL" dirty="0"/>
              <a:t>מהסתכלות על הלוח ניתן לראות :</a:t>
            </a:r>
          </a:p>
          <a:p>
            <a:endParaRPr lang="he-IL" dirty="0"/>
          </a:p>
        </p:txBody>
      </p:sp>
      <p:sp>
        <p:nvSpPr>
          <p:cNvPr id="5" name="מלבן 4"/>
          <p:cNvSpPr/>
          <p:nvPr/>
        </p:nvSpPr>
        <p:spPr>
          <a:xfrm>
            <a:off x="7536832" y="2312894"/>
            <a:ext cx="3882794" cy="369332"/>
          </a:xfrm>
          <a:prstGeom prst="rect">
            <a:avLst/>
          </a:prstGeom>
        </p:spPr>
        <p:txBody>
          <a:bodyPr wrap="none">
            <a:spAutoFit/>
          </a:bodyPr>
          <a:lstStyle/>
          <a:p>
            <a:r>
              <a:rPr lang="he-IL" dirty="0">
                <a:latin typeface="Varela Round" panose="00000500000000000000" pitchFamily="2" charset="-79"/>
                <a:cs typeface="Varela Round" panose="00000500000000000000" pitchFamily="2" charset="-79"/>
              </a:rPr>
              <a:t>ירדן לוי רווקה השתכרה ברוטו  8,445 </a:t>
            </a:r>
          </a:p>
        </p:txBody>
      </p:sp>
      <p:sp>
        <p:nvSpPr>
          <p:cNvPr id="7" name="מלבן 6"/>
          <p:cNvSpPr/>
          <p:nvPr/>
        </p:nvSpPr>
        <p:spPr>
          <a:xfrm>
            <a:off x="2428061" y="3492679"/>
            <a:ext cx="8991565" cy="369332"/>
          </a:xfrm>
          <a:prstGeom prst="rect">
            <a:avLst/>
          </a:prstGeom>
        </p:spPr>
        <p:txBody>
          <a:bodyPr wrap="none">
            <a:spAutoFit/>
          </a:bodyPr>
          <a:lstStyle/>
          <a:p>
            <a:r>
              <a:rPr lang="he-IL" dirty="0">
                <a:latin typeface="Varela Round" panose="00000500000000000000" pitchFamily="2" charset="-79"/>
                <a:cs typeface="Varela Round" panose="00000500000000000000" pitchFamily="2" charset="-79"/>
              </a:rPr>
              <a:t>עבור 45 ₪ הנוספים עליה לשלם 14 אגורות עבור כל שקל עודף מהסכום הנקוב שהם 6.3 ₪</a:t>
            </a:r>
          </a:p>
        </p:txBody>
      </p:sp>
      <p:sp>
        <p:nvSpPr>
          <p:cNvPr id="8" name="מלבן 7"/>
          <p:cNvSpPr/>
          <p:nvPr/>
        </p:nvSpPr>
        <p:spPr>
          <a:xfrm>
            <a:off x="6074893" y="4059235"/>
            <a:ext cx="5344733" cy="369332"/>
          </a:xfrm>
          <a:prstGeom prst="rect">
            <a:avLst/>
          </a:prstGeom>
        </p:spPr>
        <p:txBody>
          <a:bodyPr wrap="none">
            <a:spAutoFit/>
          </a:bodyPr>
          <a:lstStyle/>
          <a:p>
            <a:r>
              <a:rPr lang="he-IL" dirty="0">
                <a:latin typeface="Varela Round" panose="00000500000000000000" pitchFamily="2" charset="-79"/>
                <a:cs typeface="Varela Round" panose="00000500000000000000" pitchFamily="2" charset="-79"/>
              </a:rPr>
              <a:t>בסה"כ סכום הניכוי למס הכנסה הוא 327 ₪ (321+6)</a:t>
            </a:r>
          </a:p>
        </p:txBody>
      </p:sp>
      <p:sp>
        <p:nvSpPr>
          <p:cNvPr id="10" name="TextBox 9"/>
          <p:cNvSpPr txBox="1"/>
          <p:nvPr/>
        </p:nvSpPr>
        <p:spPr>
          <a:xfrm>
            <a:off x="5109882" y="2866892"/>
            <a:ext cx="6309744" cy="369332"/>
          </a:xfrm>
          <a:prstGeom prst="rect">
            <a:avLst/>
          </a:prstGeom>
          <a:noFill/>
        </p:spPr>
        <p:txBody>
          <a:bodyPr wrap="square" rtlCol="1">
            <a:spAutoFit/>
          </a:bodyPr>
          <a:lstStyle/>
          <a:p>
            <a:pPr marL="0" lvl="8"/>
            <a:r>
              <a:rPr lang="he-IL" dirty="0">
                <a:latin typeface="Varela Round" panose="00000500000000000000" pitchFamily="2" charset="-79"/>
                <a:cs typeface="Varela Round" panose="00000500000000000000" pitchFamily="2" charset="-79"/>
              </a:rPr>
              <a:t>מתוך הלוח עבור 8400 ₪ עליה לשלם 321 ₪ למס הכנסה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47600"/>
            <a:ext cx="11160000" cy="720000"/>
          </a:xfrm>
        </p:spPr>
        <p:txBody>
          <a:bodyPr/>
          <a:lstStyle/>
          <a:p>
            <a:r>
              <a:rPr lang="he-IL" sz="3600" dirty="0"/>
              <a:t>לוח לחישוב מס הכנסה לעובד</a:t>
            </a:r>
            <a:r>
              <a:rPr lang="en-US" sz="3600" dirty="0"/>
              <a:t> </a:t>
            </a:r>
            <a:r>
              <a:rPr lang="he-IL" sz="3600" dirty="0"/>
              <a:t>הראל בן דוד</a:t>
            </a:r>
            <a:r>
              <a:rPr lang="en-US" sz="3600" dirty="0"/>
              <a:t>	</a:t>
            </a:r>
            <a:endParaRPr lang="he-IL" sz="3600" dirty="0"/>
          </a:p>
        </p:txBody>
      </p:sp>
      <p:pic>
        <p:nvPicPr>
          <p:cNvPr id="49154" name="Picture 2"/>
          <p:cNvPicPr>
            <a:picLocks noChangeAspect="1" noChangeArrowheads="1"/>
          </p:cNvPicPr>
          <p:nvPr/>
        </p:nvPicPr>
        <p:blipFill>
          <a:blip r:embed="rId2" cstate="print"/>
          <a:srcRect l="14737" t="20283" r="21350" b="6250"/>
          <a:stretch>
            <a:fillRect/>
          </a:stretch>
        </p:blipFill>
        <p:spPr bwMode="auto">
          <a:xfrm>
            <a:off x="828136" y="933093"/>
            <a:ext cx="10489721" cy="496737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573094"/>
            <a:ext cx="11160000" cy="720000"/>
          </a:xfrm>
        </p:spPr>
        <p:txBody>
          <a:bodyPr/>
          <a:lstStyle/>
          <a:p>
            <a:r>
              <a:rPr lang="he-IL" sz="3600" dirty="0"/>
              <a:t>חישוב מס הכנסה למשכורתו של הראל בן דוד</a:t>
            </a:r>
          </a:p>
        </p:txBody>
      </p:sp>
      <p:sp>
        <p:nvSpPr>
          <p:cNvPr id="4" name="מציין מיקום תוכן 3"/>
          <p:cNvSpPr>
            <a:spLocks noGrp="1"/>
          </p:cNvSpPr>
          <p:nvPr>
            <p:ph sz="quarter" idx="4"/>
          </p:nvPr>
        </p:nvSpPr>
        <p:spPr/>
        <p:txBody>
          <a:bodyPr/>
          <a:lstStyle/>
          <a:p>
            <a:r>
              <a:rPr lang="he-IL" dirty="0"/>
              <a:t>מהסתכלות על הלוח ניתן לראות :</a:t>
            </a:r>
          </a:p>
          <a:p>
            <a:r>
              <a:rPr lang="he-IL" dirty="0"/>
              <a:t>הראל בן דוד נשוי שלאשתו יש הכנסה משתכר ברוטו 9,676 ₪.</a:t>
            </a:r>
          </a:p>
          <a:p>
            <a:r>
              <a:rPr lang="he-IL" dirty="0"/>
              <a:t>מתוך הלוח עבור 9600 ₪ עליו לשלם 629 ₪ למס הכנסה</a:t>
            </a:r>
          </a:p>
          <a:p>
            <a:r>
              <a:rPr lang="he-IL" dirty="0"/>
              <a:t>עבור 76 ₪ הנוספים עליו לשלם 20 אגורות על כל שקל העודף מהסכום הנקוב שהם 15.2 ₪</a:t>
            </a:r>
          </a:p>
          <a:p>
            <a:r>
              <a:rPr lang="he-IL" dirty="0"/>
              <a:t>בסה"כ סכום הניכוי למס הכנסה הוא 644 ₪ (629+15)</a:t>
            </a:r>
          </a:p>
          <a:p>
            <a:endParaRPr lang="he-I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573094"/>
            <a:ext cx="11160000" cy="720000"/>
          </a:xfrm>
        </p:spPr>
        <p:txBody>
          <a:bodyPr/>
          <a:lstStyle/>
          <a:p>
            <a:r>
              <a:rPr lang="he-IL" dirty="0"/>
              <a:t>ביטוח לאומי וביטוח בריאות</a:t>
            </a:r>
          </a:p>
        </p:txBody>
      </p:sp>
      <p:sp>
        <p:nvSpPr>
          <p:cNvPr id="4" name="מציין מיקום תוכן 3"/>
          <p:cNvSpPr>
            <a:spLocks noGrp="1"/>
          </p:cNvSpPr>
          <p:nvPr>
            <p:ph sz="quarter" idx="4"/>
          </p:nvPr>
        </p:nvSpPr>
        <p:spPr>
          <a:xfrm>
            <a:off x="515206" y="4391349"/>
            <a:ext cx="11160000" cy="896470"/>
          </a:xfrm>
        </p:spPr>
        <p:txBody>
          <a:bodyPr>
            <a:normAutofit fontScale="85000" lnSpcReduction="20000"/>
          </a:bodyPr>
          <a:lstStyle/>
          <a:p>
            <a:pPr>
              <a:buNone/>
            </a:pPr>
            <a:br>
              <a:rPr lang="he-IL" dirty="0"/>
            </a:br>
            <a:r>
              <a:rPr lang="he-IL" dirty="0"/>
              <a:t>בן 18 ומעלה חייב על-פי החוק להיות מבוטח בביטוח הלאומי הכולל תשלום עבור דמי בטוח לאומי ועבור   דמי ביטוח בריאות.</a:t>
            </a:r>
          </a:p>
        </p:txBody>
      </p:sp>
      <p:sp>
        <p:nvSpPr>
          <p:cNvPr id="5" name="מלבן 4"/>
          <p:cNvSpPr/>
          <p:nvPr/>
        </p:nvSpPr>
        <p:spPr>
          <a:xfrm>
            <a:off x="1846054" y="4826154"/>
            <a:ext cx="9570360" cy="461665"/>
          </a:xfrm>
          <a:prstGeom prst="rect">
            <a:avLst/>
          </a:prstGeom>
        </p:spPr>
        <p:txBody>
          <a:bodyPr wrap="square">
            <a:spAutoFit/>
          </a:bodyPr>
          <a:lstStyle/>
          <a:p>
            <a:r>
              <a:rPr lang="he-IL" sz="2400" dirty="0">
                <a:latin typeface="Varela Round" panose="00000500000000000000" pitchFamily="2" charset="-79"/>
                <a:cs typeface="Varela Round" panose="00000500000000000000" pitchFamily="2" charset="-79"/>
              </a:rPr>
              <a:t> </a:t>
            </a:r>
          </a:p>
        </p:txBody>
      </p:sp>
      <p:sp>
        <p:nvSpPr>
          <p:cNvPr id="6" name="TextBox 5"/>
          <p:cNvSpPr txBox="1"/>
          <p:nvPr/>
        </p:nvSpPr>
        <p:spPr>
          <a:xfrm>
            <a:off x="1434353" y="1454455"/>
            <a:ext cx="9982061" cy="1477328"/>
          </a:xfrm>
          <a:prstGeom prst="rect">
            <a:avLst/>
          </a:prstGeom>
          <a:noFill/>
        </p:spPr>
        <p:txBody>
          <a:bodyPr wrap="square" rtlCol="1">
            <a:spAutoFit/>
          </a:bodyPr>
          <a:lstStyle/>
          <a:p>
            <a:pPr>
              <a:buNone/>
            </a:pPr>
            <a:r>
              <a:rPr lang="he-IL" b="1" dirty="0">
                <a:latin typeface="Varela Round" panose="00000500000000000000" pitchFamily="2" charset="-79"/>
                <a:cs typeface="Varela Round" panose="00000500000000000000" pitchFamily="2" charset="-79"/>
              </a:rPr>
              <a:t>ביטוח לאומי הוא מנגנון ממשלתי שנועד לגן על אזרחי המדינה במישור הכלכלי, ולאפשר רק לזכאים באמת לקבל תשלומי תמיכה במקרה הצורך. לדוגמא: קצבת זקנה קצבת נכות וכדומה.</a:t>
            </a:r>
            <a:endParaRPr lang="he-IL" sz="2000" b="1" dirty="0">
              <a:latin typeface="Varela Round" panose="00000500000000000000" pitchFamily="2" charset="-79"/>
              <a:cs typeface="Varela Round" panose="00000500000000000000" pitchFamily="2" charset="-79"/>
            </a:endParaRPr>
          </a:p>
          <a:p>
            <a:pPr>
              <a:buNone/>
            </a:pPr>
            <a:r>
              <a:rPr lang="he-IL" b="1" dirty="0">
                <a:latin typeface="Varela Round" panose="00000500000000000000" pitchFamily="2" charset="-79"/>
                <a:cs typeface="Varela Round" panose="00000500000000000000" pitchFamily="2" charset="-79"/>
              </a:rPr>
              <a:t>רשימת הקצבאות מפורטת:</a:t>
            </a:r>
            <a:endParaRPr lang="he-IL" sz="2400" dirty="0">
              <a:latin typeface="Varela Round" panose="00000500000000000000" pitchFamily="2" charset="-79"/>
              <a:cs typeface="Varela Round" panose="00000500000000000000" pitchFamily="2" charset="-79"/>
            </a:endParaRPr>
          </a:p>
          <a:p>
            <a:r>
              <a:rPr lang="en-US" dirty="0">
                <a:latin typeface="Varela Round" panose="00000500000000000000" pitchFamily="2" charset="-79"/>
                <a:cs typeface="Varela Round" panose="00000500000000000000" pitchFamily="2" charset="-79"/>
                <a:hlinkClick r:id="rId3"/>
              </a:rPr>
              <a:t>https://www.btl.gov.il/benefits/old_age/Conditions_of_eligibility/gilMezake/Pages/default.aspx</a:t>
            </a:r>
            <a:endParaRPr lang="he-IL" dirty="0">
              <a:latin typeface="Varela Round" panose="00000500000000000000" pitchFamily="2" charset="-79"/>
              <a:cs typeface="Varela Round" panose="00000500000000000000" pitchFamily="2" charset="-79"/>
            </a:endParaRPr>
          </a:p>
        </p:txBody>
      </p:sp>
      <p:sp>
        <p:nvSpPr>
          <p:cNvPr id="7" name="מלבן 6"/>
          <p:cNvSpPr/>
          <p:nvPr/>
        </p:nvSpPr>
        <p:spPr>
          <a:xfrm>
            <a:off x="1506069" y="3152001"/>
            <a:ext cx="9717741" cy="923330"/>
          </a:xfrm>
          <a:prstGeom prst="rect">
            <a:avLst/>
          </a:prstGeom>
        </p:spPr>
        <p:txBody>
          <a:bodyPr wrap="square">
            <a:spAutoFit/>
          </a:bodyPr>
          <a:lstStyle/>
          <a:p>
            <a:pPr>
              <a:buNone/>
            </a:pPr>
            <a:r>
              <a:rPr lang="he-IL" b="1" dirty="0">
                <a:latin typeface="Varela Round" panose="00000500000000000000" pitchFamily="2" charset="-79"/>
                <a:cs typeface="Varela Round" panose="00000500000000000000" pitchFamily="2" charset="-79"/>
              </a:rPr>
              <a:t>ביטוח בריאות</a:t>
            </a:r>
            <a:r>
              <a:rPr lang="he-IL" dirty="0">
                <a:latin typeface="Varela Round" panose="00000500000000000000" pitchFamily="2" charset="-79"/>
                <a:cs typeface="Varela Round" panose="00000500000000000000" pitchFamily="2" charset="-79"/>
              </a:rPr>
              <a:t> הוא ביטוח המכסה הוצאות הקשורות לטיפול רפואי. המבוטח משלם סכום נמוך יחסית  תמורת תשלום עבור הוצאות רפואיות בעת הצורך.  ביטוח בריאות ממלכתי, שמאורגן על ידי המדינה ומוצע לכל האזרחים הוא אחד המרכיבים החשובים של מדינת רווחה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linds(horizontal)">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טבלה 4"/>
          <p:cNvGraphicFramePr>
            <a:graphicFrameLocks noGrp="1"/>
          </p:cNvGraphicFramePr>
          <p:nvPr>
            <p:extLst>
              <p:ext uri="{D42A27DB-BD31-4B8C-83A1-F6EECF244321}">
                <p14:modId xmlns:p14="http://schemas.microsoft.com/office/powerpoint/2010/main" val="1142481940"/>
              </p:ext>
            </p:extLst>
          </p:nvPr>
        </p:nvGraphicFramePr>
        <p:xfrm>
          <a:off x="1293961" y="1924948"/>
          <a:ext cx="9351034" cy="3300649"/>
        </p:xfrm>
        <a:graphic>
          <a:graphicData uri="http://schemas.openxmlformats.org/drawingml/2006/table">
            <a:tbl>
              <a:tblPr rtl="1"/>
              <a:tblGrid>
                <a:gridCol w="2047933">
                  <a:extLst>
                    <a:ext uri="{9D8B030D-6E8A-4147-A177-3AD203B41FA5}">
                      <a16:colId xmlns:a16="http://schemas.microsoft.com/office/drawing/2014/main" val="20000"/>
                    </a:ext>
                  </a:extLst>
                </a:gridCol>
                <a:gridCol w="887665">
                  <a:extLst>
                    <a:ext uri="{9D8B030D-6E8A-4147-A177-3AD203B41FA5}">
                      <a16:colId xmlns:a16="http://schemas.microsoft.com/office/drawing/2014/main" val="20001"/>
                    </a:ext>
                  </a:extLst>
                </a:gridCol>
                <a:gridCol w="1218476">
                  <a:extLst>
                    <a:ext uri="{9D8B030D-6E8A-4147-A177-3AD203B41FA5}">
                      <a16:colId xmlns:a16="http://schemas.microsoft.com/office/drawing/2014/main" val="20002"/>
                    </a:ext>
                  </a:extLst>
                </a:gridCol>
                <a:gridCol w="1338772">
                  <a:extLst>
                    <a:ext uri="{9D8B030D-6E8A-4147-A177-3AD203B41FA5}">
                      <a16:colId xmlns:a16="http://schemas.microsoft.com/office/drawing/2014/main" val="20003"/>
                    </a:ext>
                  </a:extLst>
                </a:gridCol>
                <a:gridCol w="1368847">
                  <a:extLst>
                    <a:ext uri="{9D8B030D-6E8A-4147-A177-3AD203B41FA5}">
                      <a16:colId xmlns:a16="http://schemas.microsoft.com/office/drawing/2014/main" val="20004"/>
                    </a:ext>
                  </a:extLst>
                </a:gridCol>
                <a:gridCol w="1150569">
                  <a:extLst>
                    <a:ext uri="{9D8B030D-6E8A-4147-A177-3AD203B41FA5}">
                      <a16:colId xmlns:a16="http://schemas.microsoft.com/office/drawing/2014/main" val="20005"/>
                    </a:ext>
                  </a:extLst>
                </a:gridCol>
                <a:gridCol w="1338772">
                  <a:extLst>
                    <a:ext uri="{9D8B030D-6E8A-4147-A177-3AD203B41FA5}">
                      <a16:colId xmlns:a16="http://schemas.microsoft.com/office/drawing/2014/main" val="20006"/>
                    </a:ext>
                  </a:extLst>
                </a:gridCol>
              </a:tblGrid>
              <a:tr h="1342927">
                <a:tc>
                  <a:txBody>
                    <a:bodyPr/>
                    <a:lstStyle/>
                    <a:p>
                      <a:pPr algn="r" rtl="1">
                        <a:lnSpc>
                          <a:spcPct val="107000"/>
                        </a:lnSpc>
                        <a:spcAft>
                          <a:spcPts val="0"/>
                        </a:spcAft>
                      </a:pPr>
                      <a:endParaRPr lang="he-IL" sz="14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1">
                        <a:lnSpc>
                          <a:spcPct val="107000"/>
                        </a:lnSpc>
                        <a:spcAft>
                          <a:spcPts val="800"/>
                        </a:spcAft>
                      </a:pPr>
                      <a:r>
                        <a:rPr lang="he-IL" sz="1800" dirty="0">
                          <a:latin typeface="Varela Round" panose="00000500000000000000" pitchFamily="2" charset="-79"/>
                          <a:ea typeface="Calibri"/>
                          <a:cs typeface="Varela Round" panose="00000500000000000000" pitchFamily="2" charset="-79"/>
                        </a:rPr>
                        <a:t>מחלק השכר עד 60%</a:t>
                      </a:r>
                      <a:endParaRPr lang="en-US" sz="1800" dirty="0">
                        <a:latin typeface="Varela Round" panose="00000500000000000000" pitchFamily="2" charset="-79"/>
                        <a:ea typeface="Calibri"/>
                        <a:cs typeface="Varela Round" panose="00000500000000000000" pitchFamily="2" charset="-79"/>
                      </a:endParaRPr>
                    </a:p>
                    <a:p>
                      <a:pPr algn="ctr" rtl="1">
                        <a:lnSpc>
                          <a:spcPct val="107000"/>
                        </a:lnSpc>
                        <a:spcAft>
                          <a:spcPts val="0"/>
                        </a:spcAft>
                      </a:pPr>
                      <a:r>
                        <a:rPr lang="he-IL" sz="1800" dirty="0">
                          <a:latin typeface="Varela Round" panose="00000500000000000000" pitchFamily="2" charset="-79"/>
                          <a:ea typeface="Calibri"/>
                          <a:cs typeface="Varela Round" panose="00000500000000000000" pitchFamily="2" charset="-79"/>
                        </a:rPr>
                        <a:t>מהשכר הממוצע (שיעור מופחת) 6,331 ש"ח</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3">
                  <a:txBody>
                    <a:bodyPr/>
                    <a:lstStyle/>
                    <a:p>
                      <a:pPr algn="ctr" rtl="1">
                        <a:lnSpc>
                          <a:spcPct val="107000"/>
                        </a:lnSpc>
                        <a:spcAft>
                          <a:spcPts val="0"/>
                        </a:spcAft>
                      </a:pPr>
                      <a:r>
                        <a:rPr lang="he-IL" sz="1800" dirty="0">
                          <a:latin typeface="Varela Round" panose="00000500000000000000" pitchFamily="2" charset="-79"/>
                          <a:ea typeface="Calibri"/>
                          <a:cs typeface="Varela Round" panose="00000500000000000000" pitchFamily="2" charset="-79"/>
                        </a:rPr>
                        <a:t>מחלק השכר שמעל 60%  מהשער הממוצע ועד ההכנסה המרבית החיית בדמי ביטוח (שיעור מלא) – 44,020 ש"ח</a:t>
                      </a:r>
                      <a:endParaRPr lang="en-US" sz="18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335733">
                <a:tc>
                  <a:txBody>
                    <a:bodyPr/>
                    <a:lstStyle/>
                    <a:p>
                      <a:pPr algn="r" rtl="1">
                        <a:lnSpc>
                          <a:spcPct val="107000"/>
                        </a:lnSpc>
                        <a:spcAft>
                          <a:spcPts val="0"/>
                        </a:spcAft>
                      </a:pPr>
                      <a:endParaRPr lang="he-IL"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מעסיק</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dirty="0">
                          <a:latin typeface="Varela Round" panose="00000500000000000000" pitchFamily="2" charset="-79"/>
                          <a:cs typeface="Varela Round" panose="00000500000000000000" pitchFamily="2" charset="-79"/>
                        </a:rPr>
                        <a:t>עובד</a:t>
                      </a:r>
                      <a:endParaRPr lang="en-US" dirty="0">
                        <a:latin typeface="Varela Round" panose="00000500000000000000" pitchFamily="2" charset="-79"/>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000">
                          <a:latin typeface="Varela Round" panose="00000500000000000000" pitchFamily="2" charset="-79"/>
                          <a:ea typeface="Calibri"/>
                          <a:cs typeface="Varela Round" panose="00000500000000000000" pitchFamily="2" charset="-79"/>
                        </a:rPr>
                        <a:t>סה"כ</a:t>
                      </a:r>
                      <a:endParaRPr lang="en-US" sz="20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מעסיק</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עובד</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000">
                          <a:latin typeface="Varela Round" panose="00000500000000000000" pitchFamily="2" charset="-79"/>
                          <a:ea typeface="Calibri"/>
                          <a:cs typeface="Varela Round" panose="00000500000000000000" pitchFamily="2" charset="-79"/>
                        </a:rPr>
                        <a:t>סה"כ</a:t>
                      </a:r>
                      <a:endParaRPr lang="en-US" sz="20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5733">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דמי ביטוח לאומי</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3.55%</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dirty="0">
                          <a:latin typeface="Varela Round" panose="00000500000000000000" pitchFamily="2" charset="-79"/>
                          <a:cs typeface="Varela Round" panose="00000500000000000000" pitchFamily="2" charset="-79"/>
                        </a:rPr>
                        <a:t>0.4%</a:t>
                      </a:r>
                      <a:endParaRPr lang="en-US" dirty="0">
                        <a:latin typeface="Varela Round" panose="00000500000000000000" pitchFamily="2" charset="-79"/>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3.95</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7.6%</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7%</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000">
                          <a:latin typeface="Varela Round" panose="00000500000000000000" pitchFamily="2" charset="-79"/>
                          <a:ea typeface="Calibri"/>
                          <a:cs typeface="Varela Round" panose="00000500000000000000" pitchFamily="2" charset="-79"/>
                        </a:rPr>
                        <a:t>14.6%</a:t>
                      </a:r>
                      <a:endParaRPr lang="en-US" sz="20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r" rtl="1">
                        <a:lnSpc>
                          <a:spcPct val="107000"/>
                        </a:lnSpc>
                        <a:spcAft>
                          <a:spcPts val="0"/>
                        </a:spcAft>
                      </a:pPr>
                      <a:r>
                        <a:rPr lang="he-IL" sz="2000">
                          <a:latin typeface="Varela Round" panose="00000500000000000000" pitchFamily="2" charset="-79"/>
                          <a:ea typeface="Calibri"/>
                          <a:cs typeface="Varela Round" panose="00000500000000000000" pitchFamily="2" charset="-79"/>
                        </a:rPr>
                        <a:t>דמי ביטוח בריאות</a:t>
                      </a:r>
                      <a:endParaRPr lang="en-US" sz="20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endParaRPr lang="he-IL"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dirty="0">
                          <a:latin typeface="Varela Round" panose="00000500000000000000" pitchFamily="2" charset="-79"/>
                          <a:cs typeface="Varela Round" panose="00000500000000000000" pitchFamily="2" charset="-79"/>
                        </a:rPr>
                        <a:t>3.1%</a:t>
                      </a:r>
                      <a:endParaRPr lang="en-US" dirty="0">
                        <a:latin typeface="Varela Round" panose="00000500000000000000" pitchFamily="2" charset="-79"/>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3.1%</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endParaRPr lang="he-IL"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5%</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000" dirty="0">
                          <a:latin typeface="Varela Round" panose="00000500000000000000" pitchFamily="2" charset="-79"/>
                          <a:ea typeface="Calibri"/>
                          <a:cs typeface="Varela Round" panose="00000500000000000000" pitchFamily="2" charset="-79"/>
                        </a:rPr>
                        <a:t>5%</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35733">
                <a:tc>
                  <a:txBody>
                    <a:bodyPr/>
                    <a:lstStyle/>
                    <a:p>
                      <a:pPr algn="r" rtl="1">
                        <a:lnSpc>
                          <a:spcPct val="107000"/>
                        </a:lnSpc>
                        <a:spcAft>
                          <a:spcPts val="0"/>
                        </a:spcAft>
                      </a:pPr>
                      <a:r>
                        <a:rPr lang="he-IL" sz="2000" b="1">
                          <a:latin typeface="Varela Round" panose="00000500000000000000" pitchFamily="2" charset="-79"/>
                          <a:ea typeface="Calibri"/>
                          <a:cs typeface="Varela Round" panose="00000500000000000000" pitchFamily="2" charset="-79"/>
                        </a:rPr>
                        <a:t>סך הכל</a:t>
                      </a:r>
                      <a:endParaRPr lang="en-US" sz="20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b="1" dirty="0">
                          <a:latin typeface="Varela Round" panose="00000500000000000000" pitchFamily="2" charset="-79"/>
                          <a:ea typeface="Calibri"/>
                          <a:cs typeface="Varela Round" panose="00000500000000000000" pitchFamily="2" charset="-79"/>
                        </a:rPr>
                        <a:t>3.55%</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dirty="0">
                          <a:latin typeface="Varela Round" panose="00000500000000000000" pitchFamily="2" charset="-79"/>
                          <a:cs typeface="Varela Round" panose="00000500000000000000" pitchFamily="2" charset="-79"/>
                        </a:rPr>
                        <a:t>3.5%</a:t>
                      </a:r>
                      <a:endParaRPr lang="en-US" dirty="0">
                        <a:latin typeface="Varela Round" panose="00000500000000000000" pitchFamily="2" charset="-79"/>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000" b="1">
                          <a:latin typeface="Varela Round" panose="00000500000000000000" pitchFamily="2" charset="-79"/>
                          <a:ea typeface="Calibri"/>
                          <a:cs typeface="Varela Round" panose="00000500000000000000" pitchFamily="2" charset="-79"/>
                        </a:rPr>
                        <a:t>7.05%</a:t>
                      </a:r>
                      <a:endParaRPr lang="en-US" sz="200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000" b="1" dirty="0">
                          <a:latin typeface="Varela Round" panose="00000500000000000000" pitchFamily="2" charset="-79"/>
                          <a:ea typeface="Calibri"/>
                          <a:cs typeface="Varela Round" panose="00000500000000000000" pitchFamily="2" charset="-79"/>
                        </a:rPr>
                        <a:t>7.6%</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sz="2000" b="1" dirty="0">
                          <a:latin typeface="Varela Round" panose="00000500000000000000" pitchFamily="2" charset="-79"/>
                          <a:ea typeface="Calibri"/>
                          <a:cs typeface="Varela Round" panose="00000500000000000000" pitchFamily="2" charset="-79"/>
                        </a:rPr>
                        <a:t>12%</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000" b="1" dirty="0">
                          <a:latin typeface="Varela Round" panose="00000500000000000000" pitchFamily="2" charset="-79"/>
                          <a:ea typeface="Calibri"/>
                          <a:cs typeface="Varela Round" panose="00000500000000000000" pitchFamily="2" charset="-79"/>
                        </a:rPr>
                        <a:t>19.6%</a:t>
                      </a:r>
                      <a:endParaRPr lang="en-US" sz="2000" dirty="0">
                        <a:latin typeface="Varela Round" panose="00000500000000000000" pitchFamily="2" charset="-79"/>
                        <a:ea typeface="Calibri"/>
                        <a:cs typeface="Varela Round" panose="00000500000000000000"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TextBox 5"/>
          <p:cNvSpPr txBox="1"/>
          <p:nvPr/>
        </p:nvSpPr>
        <p:spPr>
          <a:xfrm>
            <a:off x="1621765" y="724619"/>
            <a:ext cx="8885206" cy="1200329"/>
          </a:xfrm>
          <a:prstGeom prst="rect">
            <a:avLst/>
          </a:prstGeom>
          <a:noFill/>
        </p:spPr>
        <p:txBody>
          <a:bodyPr wrap="square" rtlCol="1">
            <a:spAutoFit/>
          </a:bodyPr>
          <a:lstStyle/>
          <a:p>
            <a:pPr algn="ctr"/>
            <a:r>
              <a:rPr lang="he-IL" sz="3600" b="1" dirty="0">
                <a:solidFill>
                  <a:srgbClr val="002060"/>
                </a:solidFill>
                <a:latin typeface="Varela Round" panose="00000500000000000000" pitchFamily="2" charset="-79"/>
                <a:cs typeface="Varela Round" panose="00000500000000000000" pitchFamily="2" charset="-79"/>
              </a:rPr>
              <a:t>טבלה לחישוב דמי ביטוח לאומי וביטוח בריאות</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515206" y="573094"/>
            <a:ext cx="11160000" cy="720000"/>
          </a:xfrm>
        </p:spPr>
        <p:txBody>
          <a:bodyPr/>
          <a:lstStyle/>
          <a:p>
            <a:r>
              <a:rPr lang="he-IL" dirty="0"/>
              <a:t>מה נלמד היום </a:t>
            </a:r>
          </a:p>
        </p:txBody>
      </p:sp>
      <p:sp>
        <p:nvSpPr>
          <p:cNvPr id="8" name="מציין מיקום תוכן 7"/>
          <p:cNvSpPr>
            <a:spLocks noGrp="1"/>
          </p:cNvSpPr>
          <p:nvPr>
            <p:ph sz="quarter" idx="4"/>
          </p:nvPr>
        </p:nvSpPr>
        <p:spPr>
          <a:xfrm>
            <a:off x="739493" y="1466491"/>
            <a:ext cx="9000000" cy="4152517"/>
          </a:xfrm>
        </p:spPr>
        <p:txBody>
          <a:bodyPr>
            <a:normAutofit/>
          </a:bodyPr>
          <a:lstStyle/>
          <a:p>
            <a:pPr>
              <a:lnSpc>
                <a:spcPct val="120000"/>
              </a:lnSpc>
            </a:pPr>
            <a:r>
              <a:rPr lang="he-IL" dirty="0"/>
              <a:t>הסכמי שכר – הסכם קיבוצי והסכם אישי</a:t>
            </a:r>
          </a:p>
          <a:p>
            <a:pPr>
              <a:lnSpc>
                <a:spcPct val="120000"/>
              </a:lnSpc>
            </a:pPr>
            <a:r>
              <a:rPr lang="he-IL" dirty="0"/>
              <a:t>שכר ברוטו</a:t>
            </a:r>
          </a:p>
          <a:p>
            <a:pPr>
              <a:lnSpc>
                <a:spcPct val="120000"/>
              </a:lnSpc>
            </a:pPr>
            <a:r>
              <a:rPr lang="he-IL" dirty="0"/>
              <a:t>ניכויים על פי חוק: מס הכנסה, בטוח לאומי ובטוח פנסיוני</a:t>
            </a:r>
          </a:p>
          <a:p>
            <a:pPr>
              <a:lnSpc>
                <a:spcPct val="120000"/>
              </a:lnSpc>
            </a:pPr>
            <a:r>
              <a:rPr lang="he-IL" dirty="0"/>
              <a:t>ניכויים על פי הסכמי עבודה קיבוצי ואישי: קרן השתלמות , דמי חבר</a:t>
            </a:r>
          </a:p>
          <a:p>
            <a:pPr>
              <a:lnSpc>
                <a:spcPct val="120000"/>
              </a:lnSpc>
            </a:pPr>
            <a:r>
              <a:rPr lang="he-IL" dirty="0"/>
              <a:t>ניכויים על פי בקשת העובד: מקדמה, הלוואה וקנסות</a:t>
            </a:r>
          </a:p>
          <a:p>
            <a:pPr>
              <a:lnSpc>
                <a:spcPct val="120000"/>
              </a:lnSpc>
            </a:pPr>
            <a:r>
              <a:rPr lang="he-IL" dirty="0"/>
              <a:t>שכר נטו ונטו לתשלום בבנק</a:t>
            </a:r>
          </a:p>
          <a:p>
            <a:pPr>
              <a:lnSpc>
                <a:spcPct val="120000"/>
              </a:lnSpc>
            </a:pPr>
            <a:r>
              <a:rPr lang="he-IL" dirty="0"/>
              <a:t>עריכת גיליון משכורת</a:t>
            </a:r>
          </a:p>
          <a:p>
            <a:pPr>
              <a:lnSpc>
                <a:spcPct val="120000"/>
              </a:lnSpc>
            </a:pPr>
            <a:endParaRPr lang="he-IL" b="1" dirty="0">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1096242"/>
            <a:ext cx="11160000" cy="913025"/>
          </a:xfrm>
          <a:solidFill>
            <a:srgbClr val="66CCFF"/>
          </a:solidFill>
        </p:spPr>
        <p:txBody>
          <a:bodyPr/>
          <a:lstStyle/>
          <a:p>
            <a:r>
              <a:rPr lang="he-IL" sz="3600" dirty="0"/>
              <a:t>דוגמא לחישוב בטוח לאומי וביטוח בריאות </a:t>
            </a:r>
            <a:br>
              <a:rPr lang="he-IL" sz="3600" dirty="0"/>
            </a:br>
            <a:r>
              <a:rPr lang="he-IL" sz="3600" dirty="0"/>
              <a:t>מהעובדת ירדן לוי</a:t>
            </a:r>
          </a:p>
        </p:txBody>
      </p:sp>
      <p:sp>
        <p:nvSpPr>
          <p:cNvPr id="5" name="TextBox 4"/>
          <p:cNvSpPr txBox="1"/>
          <p:nvPr/>
        </p:nvSpPr>
        <p:spPr>
          <a:xfrm>
            <a:off x="5201728" y="2250214"/>
            <a:ext cx="2406769" cy="369332"/>
          </a:xfrm>
          <a:prstGeom prst="rect">
            <a:avLst/>
          </a:prstGeom>
          <a:noFill/>
        </p:spPr>
        <p:txBody>
          <a:bodyPr wrap="square" rtlCol="1">
            <a:spAutoFit/>
          </a:bodyPr>
          <a:lstStyle/>
          <a:p>
            <a:r>
              <a:rPr lang="he-IL" b="1" dirty="0">
                <a:latin typeface="Varela Round" panose="00000500000000000000" pitchFamily="2" charset="-79"/>
                <a:cs typeface="Varela Round" panose="00000500000000000000" pitchFamily="2" charset="-79"/>
              </a:rPr>
              <a:t>8,445   שכר ברוטו</a:t>
            </a:r>
          </a:p>
        </p:txBody>
      </p:sp>
      <p:sp>
        <p:nvSpPr>
          <p:cNvPr id="6" name="TextBox 5"/>
          <p:cNvSpPr txBox="1"/>
          <p:nvPr/>
        </p:nvSpPr>
        <p:spPr>
          <a:xfrm>
            <a:off x="7082286" y="3850153"/>
            <a:ext cx="2639683" cy="369332"/>
          </a:xfrm>
          <a:prstGeom prst="rect">
            <a:avLst/>
          </a:prstGeom>
          <a:noFill/>
        </p:spPr>
        <p:txBody>
          <a:bodyPr wrap="square" rtlCol="1">
            <a:spAutoFit/>
          </a:bodyPr>
          <a:lstStyle/>
          <a:p>
            <a:r>
              <a:rPr lang="en-US" dirty="0">
                <a:latin typeface="Varela Round" panose="00000500000000000000" pitchFamily="2" charset="-79"/>
                <a:cs typeface="Varela Round" panose="00000500000000000000" pitchFamily="2" charset="-79"/>
              </a:rPr>
              <a:t>221.58</a:t>
            </a:r>
            <a:r>
              <a:rPr lang="he-IL" dirty="0">
                <a:latin typeface="Varela Round" panose="00000500000000000000" pitchFamily="2" charset="-79"/>
                <a:cs typeface="Varela Round" panose="00000500000000000000" pitchFamily="2" charset="-79"/>
              </a:rPr>
              <a:t>=3.5% *6331</a:t>
            </a:r>
          </a:p>
        </p:txBody>
      </p:sp>
      <p:cxnSp>
        <p:nvCxnSpPr>
          <p:cNvPr id="8" name="מחבר חץ ישר 7"/>
          <p:cNvCxnSpPr>
            <a:cxnSpLocks/>
          </p:cNvCxnSpPr>
          <p:nvPr/>
        </p:nvCxnSpPr>
        <p:spPr>
          <a:xfrm>
            <a:off x="6722826" y="2609208"/>
            <a:ext cx="1679301" cy="9014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מחבר חץ ישר 9"/>
          <p:cNvCxnSpPr>
            <a:cxnSpLocks/>
          </p:cNvCxnSpPr>
          <p:nvPr/>
        </p:nvCxnSpPr>
        <p:spPr>
          <a:xfrm flipH="1">
            <a:off x="4364970" y="2613838"/>
            <a:ext cx="2322767" cy="7145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717318" y="3850153"/>
            <a:ext cx="2639683" cy="369332"/>
          </a:xfrm>
          <a:prstGeom prst="rect">
            <a:avLst/>
          </a:prstGeom>
          <a:noFill/>
        </p:spPr>
        <p:txBody>
          <a:bodyPr wrap="square" rtlCol="1">
            <a:spAutoFit/>
          </a:bodyPr>
          <a:lstStyle/>
          <a:p>
            <a:r>
              <a:rPr lang="en-US" dirty="0">
                <a:latin typeface="Varela Round" panose="00000500000000000000" pitchFamily="2" charset="-79"/>
                <a:cs typeface="Varela Round" panose="00000500000000000000" pitchFamily="2" charset="-79"/>
              </a:rPr>
              <a:t>253.68</a:t>
            </a:r>
            <a:r>
              <a:rPr lang="he-IL" dirty="0">
                <a:latin typeface="Varela Round" panose="00000500000000000000" pitchFamily="2" charset="-79"/>
                <a:cs typeface="Varela Round" panose="00000500000000000000" pitchFamily="2" charset="-79"/>
              </a:rPr>
              <a:t>=12% *2114</a:t>
            </a:r>
          </a:p>
        </p:txBody>
      </p:sp>
      <p:sp>
        <p:nvSpPr>
          <p:cNvPr id="13" name="TextBox 12"/>
          <p:cNvSpPr txBox="1"/>
          <p:nvPr/>
        </p:nvSpPr>
        <p:spPr>
          <a:xfrm>
            <a:off x="2907101" y="3328421"/>
            <a:ext cx="2294627" cy="369332"/>
          </a:xfrm>
          <a:prstGeom prst="rect">
            <a:avLst/>
          </a:prstGeom>
          <a:noFill/>
        </p:spPr>
        <p:txBody>
          <a:bodyPr wrap="square" rtlCol="1">
            <a:spAutoFit/>
          </a:bodyPr>
          <a:lstStyle/>
          <a:p>
            <a:r>
              <a:rPr lang="en-US" dirty="0">
                <a:latin typeface="Varela Round" panose="00000500000000000000" pitchFamily="2" charset="-79"/>
                <a:cs typeface="Varela Round" panose="00000500000000000000" pitchFamily="2" charset="-79"/>
              </a:rPr>
              <a:t>8445-6331=2114 </a:t>
            </a:r>
            <a:endParaRPr lang="he-IL" dirty="0">
              <a:latin typeface="Varela Round" panose="00000500000000000000" pitchFamily="2" charset="-79"/>
              <a:cs typeface="Varela Round" panose="00000500000000000000" pitchFamily="2" charset="-79"/>
            </a:endParaRPr>
          </a:p>
        </p:txBody>
      </p:sp>
      <p:sp>
        <p:nvSpPr>
          <p:cNvPr id="14" name="סוגר מסולסל שמאלי 13"/>
          <p:cNvSpPr/>
          <p:nvPr/>
        </p:nvSpPr>
        <p:spPr>
          <a:xfrm rot="16200000">
            <a:off x="6262570" y="2321886"/>
            <a:ext cx="783835" cy="4579035"/>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latin typeface="Varela Round" panose="00000500000000000000" pitchFamily="2" charset="-79"/>
              <a:cs typeface="Varela Round" panose="00000500000000000000" pitchFamily="2" charset="-79"/>
            </a:endParaRPr>
          </a:p>
        </p:txBody>
      </p:sp>
      <p:sp>
        <p:nvSpPr>
          <p:cNvPr id="15" name="TextBox 14"/>
          <p:cNvSpPr txBox="1"/>
          <p:nvPr/>
        </p:nvSpPr>
        <p:spPr>
          <a:xfrm>
            <a:off x="5201728" y="5092165"/>
            <a:ext cx="2663726" cy="369332"/>
          </a:xfrm>
          <a:prstGeom prst="rect">
            <a:avLst/>
          </a:prstGeom>
          <a:noFill/>
        </p:spPr>
        <p:txBody>
          <a:bodyPr wrap="square" rtlCol="1">
            <a:spAutoFit/>
          </a:bodyPr>
          <a:lstStyle/>
          <a:p>
            <a:r>
              <a:rPr lang="en-US" dirty="0">
                <a:latin typeface="Varela Round" panose="00000500000000000000" pitchFamily="2" charset="-79"/>
                <a:cs typeface="Varela Round" panose="00000500000000000000" pitchFamily="2" charset="-79"/>
              </a:rPr>
              <a:t>221.58+253.68=475</a:t>
            </a:r>
            <a:endParaRPr lang="he-IL" dirty="0">
              <a:latin typeface="Varela Round" panose="00000500000000000000" pitchFamily="2" charset="-79"/>
              <a:cs typeface="Varela Round" panose="00000500000000000000"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dissolv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1000" fill="hold"/>
                                        <p:tgtEl>
                                          <p:spTgt spid="13"/>
                                        </p:tgtEl>
                                        <p:attrNameLst>
                                          <p:attrName>ppt_x</p:attrName>
                                        </p:attrNameLst>
                                      </p:cBhvr>
                                      <p:tavLst>
                                        <p:tav tm="0">
                                          <p:val>
                                            <p:strVal val="0-#ppt_w/2"/>
                                          </p:val>
                                        </p:tav>
                                        <p:tav tm="100000">
                                          <p:val>
                                            <p:strVal val="#ppt_x"/>
                                          </p:val>
                                        </p:tav>
                                      </p:tavLst>
                                    </p:anim>
                                    <p:anim calcmode="lin" valueType="num">
                                      <p:cBhvr additive="base">
                                        <p:cTn id="29"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circle(in)">
                                      <p:cBhvr>
                                        <p:cTn id="34" dur="2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dissolv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ox(in)">
                                      <p:cBhvr>
                                        <p:cTn id="44"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3" grpId="0"/>
      <p:bldP spid="14" grpId="0" animBg="1"/>
      <p:bldP spid="1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1104181"/>
            <a:ext cx="11160000" cy="898589"/>
          </a:xfrm>
          <a:solidFill>
            <a:srgbClr val="66CCFF"/>
          </a:solidFill>
        </p:spPr>
        <p:txBody>
          <a:bodyPr/>
          <a:lstStyle/>
          <a:p>
            <a:r>
              <a:rPr lang="he-IL" sz="3600" dirty="0"/>
              <a:t>דוגמא לחישוב בטוח לאומי וביטוח בריאות </a:t>
            </a:r>
            <a:br>
              <a:rPr lang="he-IL" sz="3600" dirty="0"/>
            </a:br>
            <a:r>
              <a:rPr lang="he-IL" sz="3600" dirty="0"/>
              <a:t>מהעובד הראל בן דוד</a:t>
            </a:r>
          </a:p>
        </p:txBody>
      </p:sp>
      <p:sp>
        <p:nvSpPr>
          <p:cNvPr id="5" name="TextBox 4"/>
          <p:cNvSpPr txBox="1"/>
          <p:nvPr/>
        </p:nvSpPr>
        <p:spPr>
          <a:xfrm>
            <a:off x="5201728" y="2372102"/>
            <a:ext cx="2833000" cy="369332"/>
          </a:xfrm>
          <a:prstGeom prst="rect">
            <a:avLst/>
          </a:prstGeom>
          <a:noFill/>
        </p:spPr>
        <p:txBody>
          <a:bodyPr wrap="square" rtlCol="1">
            <a:spAutoFit/>
          </a:bodyPr>
          <a:lstStyle/>
          <a:p>
            <a:r>
              <a:rPr lang="he-IL" b="1" dirty="0">
                <a:latin typeface="Varela Round" panose="00000500000000000000" pitchFamily="2" charset="-79"/>
                <a:cs typeface="Varela Round" panose="00000500000000000000" pitchFamily="2" charset="-79"/>
              </a:rPr>
              <a:t> משכורת ברוטו  9,676</a:t>
            </a:r>
          </a:p>
        </p:txBody>
      </p:sp>
      <p:sp>
        <p:nvSpPr>
          <p:cNvPr id="6" name="TextBox 5"/>
          <p:cNvSpPr txBox="1"/>
          <p:nvPr/>
        </p:nvSpPr>
        <p:spPr>
          <a:xfrm>
            <a:off x="7082286" y="3850153"/>
            <a:ext cx="2639683" cy="369332"/>
          </a:xfrm>
          <a:prstGeom prst="rect">
            <a:avLst/>
          </a:prstGeom>
          <a:noFill/>
        </p:spPr>
        <p:txBody>
          <a:bodyPr wrap="square" rtlCol="1">
            <a:spAutoFit/>
          </a:bodyPr>
          <a:lstStyle/>
          <a:p>
            <a:r>
              <a:rPr lang="en-US" dirty="0">
                <a:latin typeface="Varela Round" panose="00000500000000000000" pitchFamily="2" charset="-79"/>
                <a:cs typeface="Varela Round" panose="00000500000000000000" pitchFamily="2" charset="-79"/>
              </a:rPr>
              <a:t>221.58</a:t>
            </a:r>
            <a:r>
              <a:rPr lang="he-IL" dirty="0">
                <a:latin typeface="Varela Round" panose="00000500000000000000" pitchFamily="2" charset="-79"/>
                <a:cs typeface="Varela Round" panose="00000500000000000000" pitchFamily="2" charset="-79"/>
              </a:rPr>
              <a:t>=3.5% *6331</a:t>
            </a:r>
          </a:p>
        </p:txBody>
      </p:sp>
      <p:cxnSp>
        <p:nvCxnSpPr>
          <p:cNvPr id="8" name="מחבר חץ ישר 7"/>
          <p:cNvCxnSpPr>
            <a:cxnSpLocks/>
          </p:cNvCxnSpPr>
          <p:nvPr/>
        </p:nvCxnSpPr>
        <p:spPr>
          <a:xfrm>
            <a:off x="6988686" y="2714732"/>
            <a:ext cx="1317982" cy="8105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מחבר חץ ישר 9"/>
          <p:cNvCxnSpPr>
            <a:cxnSpLocks/>
          </p:cNvCxnSpPr>
          <p:nvPr/>
        </p:nvCxnSpPr>
        <p:spPr>
          <a:xfrm flipH="1">
            <a:off x="4929788" y="2719908"/>
            <a:ext cx="1932461" cy="7816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881222" y="3850153"/>
            <a:ext cx="2639683" cy="369332"/>
          </a:xfrm>
          <a:prstGeom prst="rect">
            <a:avLst/>
          </a:prstGeom>
          <a:noFill/>
        </p:spPr>
        <p:txBody>
          <a:bodyPr wrap="square" rtlCol="1">
            <a:spAutoFit/>
          </a:bodyPr>
          <a:lstStyle/>
          <a:p>
            <a:r>
              <a:rPr lang="en-US" dirty="0">
                <a:latin typeface="Varela Round" panose="00000500000000000000" pitchFamily="2" charset="-79"/>
                <a:cs typeface="Varela Round" panose="00000500000000000000" pitchFamily="2" charset="-79"/>
              </a:rPr>
              <a:t>401.4</a:t>
            </a:r>
            <a:r>
              <a:rPr lang="he-IL" dirty="0">
                <a:latin typeface="Varela Round" panose="00000500000000000000" pitchFamily="2" charset="-79"/>
                <a:cs typeface="Varela Round" panose="00000500000000000000" pitchFamily="2" charset="-79"/>
              </a:rPr>
              <a:t>=12% *3345</a:t>
            </a:r>
          </a:p>
        </p:txBody>
      </p:sp>
      <p:sp>
        <p:nvSpPr>
          <p:cNvPr id="13" name="TextBox 12"/>
          <p:cNvSpPr txBox="1"/>
          <p:nvPr/>
        </p:nvSpPr>
        <p:spPr>
          <a:xfrm>
            <a:off x="2907101" y="3480821"/>
            <a:ext cx="2294627" cy="369332"/>
          </a:xfrm>
          <a:prstGeom prst="rect">
            <a:avLst/>
          </a:prstGeom>
          <a:noFill/>
        </p:spPr>
        <p:txBody>
          <a:bodyPr wrap="square" rtlCol="1">
            <a:spAutoFit/>
          </a:bodyPr>
          <a:lstStyle/>
          <a:p>
            <a:r>
              <a:rPr lang="en-US" dirty="0">
                <a:latin typeface="Varela Round" panose="00000500000000000000" pitchFamily="2" charset="-79"/>
                <a:cs typeface="Varela Round" panose="00000500000000000000" pitchFamily="2" charset="-79"/>
              </a:rPr>
              <a:t>9676-6331=3345 </a:t>
            </a:r>
            <a:endParaRPr lang="he-IL" dirty="0">
              <a:latin typeface="Varela Round" panose="00000500000000000000" pitchFamily="2" charset="-79"/>
              <a:cs typeface="Varela Round" panose="00000500000000000000" pitchFamily="2" charset="-79"/>
            </a:endParaRPr>
          </a:p>
        </p:txBody>
      </p:sp>
      <p:sp>
        <p:nvSpPr>
          <p:cNvPr id="14" name="סוגר מסולסל שמאלי 13"/>
          <p:cNvSpPr/>
          <p:nvPr/>
        </p:nvSpPr>
        <p:spPr>
          <a:xfrm rot="16200000">
            <a:off x="6262570" y="2321886"/>
            <a:ext cx="783835" cy="4579035"/>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latin typeface="Varela Round" panose="00000500000000000000" pitchFamily="2" charset="-79"/>
              <a:cs typeface="Varela Round" panose="00000500000000000000" pitchFamily="2" charset="-79"/>
            </a:endParaRPr>
          </a:p>
        </p:txBody>
      </p:sp>
      <p:sp>
        <p:nvSpPr>
          <p:cNvPr id="15" name="TextBox 14"/>
          <p:cNvSpPr txBox="1"/>
          <p:nvPr/>
        </p:nvSpPr>
        <p:spPr>
          <a:xfrm>
            <a:off x="5201728" y="5003321"/>
            <a:ext cx="2475781" cy="369332"/>
          </a:xfrm>
          <a:prstGeom prst="rect">
            <a:avLst/>
          </a:prstGeom>
          <a:noFill/>
        </p:spPr>
        <p:txBody>
          <a:bodyPr wrap="square" rtlCol="1">
            <a:spAutoFit/>
          </a:bodyPr>
          <a:lstStyle/>
          <a:p>
            <a:r>
              <a:rPr lang="en-US" dirty="0">
                <a:latin typeface="Varela Round" panose="00000500000000000000" pitchFamily="2" charset="-79"/>
                <a:cs typeface="Varela Round" panose="00000500000000000000" pitchFamily="2" charset="-79"/>
              </a:rPr>
              <a:t>221.58+401.4=630</a:t>
            </a:r>
            <a:endParaRPr lang="he-IL" dirty="0">
              <a:latin typeface="Varela Round" panose="00000500000000000000" pitchFamily="2" charset="-79"/>
              <a:cs typeface="Varela Round" panose="00000500000000000000"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dissolv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1000" fill="hold"/>
                                        <p:tgtEl>
                                          <p:spTgt spid="13"/>
                                        </p:tgtEl>
                                        <p:attrNameLst>
                                          <p:attrName>ppt_x</p:attrName>
                                        </p:attrNameLst>
                                      </p:cBhvr>
                                      <p:tavLst>
                                        <p:tav tm="0">
                                          <p:val>
                                            <p:strVal val="0-#ppt_w/2"/>
                                          </p:val>
                                        </p:tav>
                                        <p:tav tm="100000">
                                          <p:val>
                                            <p:strVal val="#ppt_x"/>
                                          </p:val>
                                        </p:tav>
                                      </p:tavLst>
                                    </p:anim>
                                    <p:anim calcmode="lin" valueType="num">
                                      <p:cBhvr additive="base">
                                        <p:cTn id="29"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circle(in)">
                                      <p:cBhvr>
                                        <p:cTn id="34" dur="2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dissolv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ox(in)">
                                      <p:cBhvr>
                                        <p:cTn id="44"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3" grpId="0"/>
      <p:bldP spid="14" grpId="0" animBg="1"/>
      <p:bldP spid="1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573094"/>
            <a:ext cx="11160000" cy="720000"/>
          </a:xfrm>
        </p:spPr>
        <p:txBody>
          <a:bodyPr/>
          <a:lstStyle/>
          <a:p>
            <a:r>
              <a:rPr lang="he-IL" dirty="0"/>
              <a:t>ביטוח פנסיוני</a:t>
            </a:r>
          </a:p>
        </p:txBody>
      </p:sp>
      <p:sp>
        <p:nvSpPr>
          <p:cNvPr id="4" name="מציין מיקום תוכן 3"/>
          <p:cNvSpPr>
            <a:spLocks noGrp="1"/>
          </p:cNvSpPr>
          <p:nvPr>
            <p:ph sz="quarter" idx="4"/>
          </p:nvPr>
        </p:nvSpPr>
        <p:spPr>
          <a:xfrm>
            <a:off x="515206" y="1293095"/>
            <a:ext cx="11160000" cy="898014"/>
          </a:xfrm>
        </p:spPr>
        <p:txBody>
          <a:bodyPr>
            <a:normAutofit fontScale="85000" lnSpcReduction="10000"/>
          </a:bodyPr>
          <a:lstStyle/>
          <a:p>
            <a:r>
              <a:rPr lang="he-IL" b="1" dirty="0"/>
              <a:t>ביטוח פנסיוני פירושו סה"כ ה</a:t>
            </a:r>
            <a:r>
              <a:rPr lang="he-IL" dirty="0"/>
              <a:t>דרכים שנועדו להבטיח לאדם העובד: שכיר או עצמאי, מענה בשלושה מצבים של פגיעה ביכולתו להתפרנס ולפרנס את משפחתו מעבודתו: </a:t>
            </a:r>
            <a:r>
              <a:rPr lang="he-IL" sz="3200" dirty="0"/>
              <a:t>נכות, זקנה ומוות.</a:t>
            </a:r>
          </a:p>
        </p:txBody>
      </p:sp>
      <p:sp>
        <p:nvSpPr>
          <p:cNvPr id="5" name="TextBox 4"/>
          <p:cNvSpPr txBox="1"/>
          <p:nvPr/>
        </p:nvSpPr>
        <p:spPr>
          <a:xfrm>
            <a:off x="1195404" y="2226915"/>
            <a:ext cx="10243222" cy="1292662"/>
          </a:xfrm>
          <a:prstGeom prst="rect">
            <a:avLst/>
          </a:prstGeom>
          <a:noFill/>
        </p:spPr>
        <p:txBody>
          <a:bodyPr wrap="square" rtlCol="1">
            <a:spAutoFit/>
          </a:bodyPr>
          <a:lstStyle/>
          <a:p>
            <a:r>
              <a:rPr lang="he-IL" sz="2000" dirty="0">
                <a:latin typeface="Varela Round" panose="00000500000000000000" pitchFamily="2" charset="-79"/>
                <a:cs typeface="Varela Round" panose="00000500000000000000" pitchFamily="2" charset="-79"/>
              </a:rPr>
              <a:t>החל משנת 2008 יש לבטח כל עובד בביטוח פנסיוני המתבצע באמצעות הפרשות, גם של העובד וגם של המעסיק, לביטוח הפנסיוני של העובד. בנוסף, המעסיק מחויב להפריש סכומים מסוימים לקרן פיצויי פיטורים של העובד.</a:t>
            </a:r>
          </a:p>
          <a:p>
            <a:endParaRPr lang="he-IL" dirty="0">
              <a:latin typeface="Varela Round" panose="00000500000000000000" pitchFamily="2" charset="-79"/>
              <a:cs typeface="Varela Round" panose="00000500000000000000" pitchFamily="2" charset="-79"/>
            </a:endParaRPr>
          </a:p>
        </p:txBody>
      </p:sp>
      <p:sp>
        <p:nvSpPr>
          <p:cNvPr id="6" name="TextBox 5"/>
          <p:cNvSpPr txBox="1"/>
          <p:nvPr/>
        </p:nvSpPr>
        <p:spPr>
          <a:xfrm>
            <a:off x="1424650" y="3519577"/>
            <a:ext cx="10013976" cy="707886"/>
          </a:xfrm>
          <a:prstGeom prst="rect">
            <a:avLst/>
          </a:prstGeom>
          <a:noFill/>
        </p:spPr>
        <p:txBody>
          <a:bodyPr wrap="square" rtlCol="1">
            <a:spAutoFit/>
          </a:bodyPr>
          <a:lstStyle/>
          <a:p>
            <a:r>
              <a:rPr lang="he-IL" sz="2000" dirty="0">
                <a:latin typeface="Varela Round" panose="00000500000000000000" pitchFamily="2" charset="-79"/>
                <a:cs typeface="Varela Round" panose="00000500000000000000" pitchFamily="2" charset="-79"/>
              </a:rPr>
              <a:t>העובד זכאי </a:t>
            </a:r>
            <a:r>
              <a:rPr lang="he-IL" sz="2000" u="sng" dirty="0">
                <a:latin typeface="Varela Round" panose="00000500000000000000" pitchFamily="2" charset="-79"/>
                <a:cs typeface="Varela Round" panose="00000500000000000000" pitchFamily="2" charset="-79"/>
              </a:rPr>
              <a:t>לבחור את סוג הביטוח הפנסיוני</a:t>
            </a:r>
            <a:r>
              <a:rPr lang="he-IL" sz="2000" dirty="0">
                <a:latin typeface="Varela Round" panose="00000500000000000000" pitchFamily="2" charset="-79"/>
                <a:cs typeface="Varela Round" panose="00000500000000000000" pitchFamily="2" charset="-79"/>
              </a:rPr>
              <a:t> שבו הוא רוצה להיות מבוטח (קרן פנסיה, קופת גמל או ביטוח מנהלים).</a:t>
            </a:r>
          </a:p>
        </p:txBody>
      </p:sp>
      <p:sp>
        <p:nvSpPr>
          <p:cNvPr id="7" name="מלבן 6"/>
          <p:cNvSpPr/>
          <p:nvPr/>
        </p:nvSpPr>
        <p:spPr>
          <a:xfrm>
            <a:off x="1989035" y="4347712"/>
            <a:ext cx="9466844" cy="707886"/>
          </a:xfrm>
          <a:prstGeom prst="rect">
            <a:avLst/>
          </a:prstGeom>
        </p:spPr>
        <p:txBody>
          <a:bodyPr wrap="square">
            <a:spAutoFit/>
          </a:bodyPr>
          <a:lstStyle/>
          <a:p>
            <a:r>
              <a:rPr lang="he-IL" sz="2000" dirty="0">
                <a:latin typeface="Varela Round" panose="00000500000000000000" pitchFamily="2" charset="-79"/>
                <a:cs typeface="Varela Round" panose="00000500000000000000" pitchFamily="2" charset="-79"/>
              </a:rPr>
              <a:t>העובד זכאי </a:t>
            </a:r>
            <a:r>
              <a:rPr lang="he-IL" sz="2000" u="sng" dirty="0">
                <a:latin typeface="Varela Round" panose="00000500000000000000" pitchFamily="2" charset="-79"/>
                <a:cs typeface="Varela Round" panose="00000500000000000000" pitchFamily="2" charset="-79"/>
              </a:rPr>
              <a:t>לבחור את הגוף הספציפי </a:t>
            </a:r>
            <a:r>
              <a:rPr lang="he-IL" sz="2000" dirty="0">
                <a:latin typeface="Varela Round" panose="00000500000000000000" pitchFamily="2" charset="-79"/>
                <a:cs typeface="Varela Round" panose="00000500000000000000" pitchFamily="2" charset="-79"/>
              </a:rPr>
              <a:t>שאליו יופרשו הכספים ושבו ינוהל הביטוח הפנסיוני.</a:t>
            </a:r>
          </a:p>
        </p:txBody>
      </p:sp>
      <p:sp>
        <p:nvSpPr>
          <p:cNvPr id="8" name="מלבן 7"/>
          <p:cNvSpPr/>
          <p:nvPr/>
        </p:nvSpPr>
        <p:spPr>
          <a:xfrm>
            <a:off x="1424650" y="4951560"/>
            <a:ext cx="10031229" cy="646331"/>
          </a:xfrm>
          <a:prstGeom prst="rect">
            <a:avLst/>
          </a:prstGeom>
        </p:spPr>
        <p:txBody>
          <a:bodyPr wrap="square">
            <a:spAutoFit/>
          </a:bodyPr>
          <a:lstStyle/>
          <a:p>
            <a:r>
              <a:rPr lang="he-IL" b="1" dirty="0">
                <a:latin typeface="Varela Round" panose="00000500000000000000" pitchFamily="2" charset="-79"/>
                <a:cs typeface="Varela Round" panose="00000500000000000000" pitchFamily="2" charset="-79"/>
              </a:rPr>
              <a:t>הפרשות החובה מחושבות על-פי הברוטו של שכר הבסיס של העובד (ללא שעות נוספות) או לפי השכר הממוצע במשק - לפי הנמוך מביניהם</a:t>
            </a:r>
            <a:r>
              <a:rPr lang="he-IL" dirty="0">
                <a:latin typeface="Varela Round" panose="00000500000000000000" pitchFamily="2" charset="-79"/>
                <a:cs typeface="Varela Round" panose="00000500000000000000" pitchFamily="2" charset="-79"/>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p:bldP spid="7"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sz="quarter" idx="4"/>
            <p:extLst>
              <p:ext uri="{D42A27DB-BD31-4B8C-83A1-F6EECF244321}">
                <p14:modId xmlns:p14="http://schemas.microsoft.com/office/powerpoint/2010/main" val="2482823496"/>
              </p:ext>
            </p:extLst>
          </p:nvPr>
        </p:nvGraphicFramePr>
        <p:xfrm>
          <a:off x="1932317" y="2553417"/>
          <a:ext cx="8764437" cy="1923987"/>
        </p:xfrm>
        <a:graphic>
          <a:graphicData uri="http://schemas.openxmlformats.org/drawingml/2006/table">
            <a:tbl>
              <a:tblPr rtl="1"/>
              <a:tblGrid>
                <a:gridCol w="3347810">
                  <a:extLst>
                    <a:ext uri="{9D8B030D-6E8A-4147-A177-3AD203B41FA5}">
                      <a16:colId xmlns:a16="http://schemas.microsoft.com/office/drawing/2014/main" val="20000"/>
                    </a:ext>
                  </a:extLst>
                </a:gridCol>
                <a:gridCol w="1719583">
                  <a:extLst>
                    <a:ext uri="{9D8B030D-6E8A-4147-A177-3AD203B41FA5}">
                      <a16:colId xmlns:a16="http://schemas.microsoft.com/office/drawing/2014/main" val="20001"/>
                    </a:ext>
                  </a:extLst>
                </a:gridCol>
                <a:gridCol w="1911546">
                  <a:extLst>
                    <a:ext uri="{9D8B030D-6E8A-4147-A177-3AD203B41FA5}">
                      <a16:colId xmlns:a16="http://schemas.microsoft.com/office/drawing/2014/main" val="20002"/>
                    </a:ext>
                  </a:extLst>
                </a:gridCol>
                <a:gridCol w="1785498">
                  <a:extLst>
                    <a:ext uri="{9D8B030D-6E8A-4147-A177-3AD203B41FA5}">
                      <a16:colId xmlns:a16="http://schemas.microsoft.com/office/drawing/2014/main" val="20003"/>
                    </a:ext>
                  </a:extLst>
                </a:gridCol>
              </a:tblGrid>
              <a:tr h="465827">
                <a:tc>
                  <a:txBody>
                    <a:bodyPr/>
                    <a:lstStyle/>
                    <a:p>
                      <a:pPr algn="r" rtl="1">
                        <a:lnSpc>
                          <a:spcPct val="107000"/>
                        </a:lnSpc>
                        <a:spcAft>
                          <a:spcPts val="0"/>
                        </a:spcAft>
                      </a:pPr>
                      <a:endParaRPr lang="he-IL"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400" dirty="0">
                          <a:latin typeface="Varela Round" panose="00000500000000000000" pitchFamily="2" charset="-79"/>
                          <a:ea typeface="Calibri"/>
                          <a:cs typeface="Varela Round" panose="00000500000000000000" pitchFamily="2" charset="-79"/>
                        </a:rPr>
                        <a:t>עובד </a:t>
                      </a:r>
                      <a:endParaRPr lang="en-US"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400" dirty="0">
                          <a:latin typeface="Varela Round" panose="00000500000000000000" pitchFamily="2" charset="-79"/>
                          <a:ea typeface="Calibri"/>
                          <a:cs typeface="Varela Round" panose="00000500000000000000" pitchFamily="2" charset="-79"/>
                        </a:rPr>
                        <a:t>מעביד לרכיב תגמולים</a:t>
                      </a:r>
                      <a:endParaRPr lang="en-US"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sz="2400" dirty="0">
                          <a:latin typeface="Varela Round" panose="00000500000000000000" pitchFamily="2" charset="-79"/>
                          <a:ea typeface="Calibri"/>
                          <a:cs typeface="Varela Round" panose="00000500000000000000" pitchFamily="2" charset="-79"/>
                        </a:rPr>
                        <a:t>מעביד לרכיב פיצויים</a:t>
                      </a:r>
                      <a:endParaRPr lang="en-US"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extLst>
                  <a:ext uri="{0D108BD9-81ED-4DB2-BD59-A6C34878D82A}">
                    <a16:rowId xmlns:a16="http://schemas.microsoft.com/office/drawing/2014/main" val="10000"/>
                  </a:ext>
                </a:extLst>
              </a:tr>
              <a:tr h="310551">
                <a:tc>
                  <a:txBody>
                    <a:bodyPr/>
                    <a:lstStyle/>
                    <a:p>
                      <a:pPr algn="r" rtl="1">
                        <a:lnSpc>
                          <a:spcPct val="107000"/>
                        </a:lnSpc>
                        <a:spcAft>
                          <a:spcPts val="0"/>
                        </a:spcAft>
                      </a:pPr>
                      <a:r>
                        <a:rPr lang="he-IL" sz="2400" dirty="0">
                          <a:latin typeface="Varela Round" panose="00000500000000000000" pitchFamily="2" charset="-79"/>
                          <a:ea typeface="Calibri"/>
                          <a:cs typeface="Varela Round" panose="00000500000000000000" pitchFamily="2" charset="-79"/>
                        </a:rPr>
                        <a:t>עד לתקרה של 10,551 ₪  השכר הממוצע במשק</a:t>
                      </a:r>
                      <a:endParaRPr lang="en-US"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400" dirty="0">
                          <a:latin typeface="Varela Round" panose="00000500000000000000" pitchFamily="2" charset="-79"/>
                          <a:ea typeface="Calibri"/>
                          <a:cs typeface="Varela Round" panose="00000500000000000000" pitchFamily="2" charset="-79"/>
                        </a:rPr>
                        <a:t>6%</a:t>
                      </a:r>
                      <a:endParaRPr lang="en-US"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a:txBody>
                    <a:bodyPr/>
                    <a:lstStyle/>
                    <a:p>
                      <a:pPr algn="r" rtl="1">
                        <a:lnSpc>
                          <a:spcPct val="107000"/>
                        </a:lnSpc>
                        <a:spcAft>
                          <a:spcPts val="0"/>
                        </a:spcAft>
                      </a:pPr>
                      <a:r>
                        <a:rPr lang="he-IL" sz="2400" dirty="0">
                          <a:latin typeface="Varela Round" panose="00000500000000000000" pitchFamily="2" charset="-79"/>
                          <a:ea typeface="Calibri"/>
                          <a:cs typeface="Varela Round" panose="00000500000000000000" pitchFamily="2" charset="-79"/>
                        </a:rPr>
                        <a:t>6.5%</a:t>
                      </a:r>
                      <a:endParaRPr lang="en-US"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a:txBody>
                    <a:bodyPr/>
                    <a:lstStyle/>
                    <a:p>
                      <a:pPr algn="r" rtl="1">
                        <a:lnSpc>
                          <a:spcPct val="107000"/>
                        </a:lnSpc>
                        <a:spcAft>
                          <a:spcPts val="0"/>
                        </a:spcAft>
                      </a:pPr>
                      <a:r>
                        <a:rPr lang="he-IL" sz="2400" dirty="0">
                          <a:latin typeface="Varela Round" panose="00000500000000000000" pitchFamily="2" charset="-79"/>
                          <a:ea typeface="Calibri"/>
                          <a:cs typeface="Varela Round" panose="00000500000000000000" pitchFamily="2" charset="-79"/>
                        </a:rPr>
                        <a:t>6%</a:t>
                      </a:r>
                      <a:endParaRPr lang="en-US"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extLst>
                  <a:ext uri="{0D108BD9-81ED-4DB2-BD59-A6C34878D82A}">
                    <a16:rowId xmlns:a16="http://schemas.microsoft.com/office/drawing/2014/main" val="10001"/>
                  </a:ext>
                </a:extLst>
              </a:tr>
              <a:tr h="155276">
                <a:tc>
                  <a:txBody>
                    <a:bodyPr/>
                    <a:lstStyle/>
                    <a:p>
                      <a:pPr algn="r" rtl="1">
                        <a:lnSpc>
                          <a:spcPct val="107000"/>
                        </a:lnSpc>
                        <a:spcAft>
                          <a:spcPts val="0"/>
                        </a:spcAft>
                      </a:pPr>
                      <a:r>
                        <a:rPr lang="he-IL" sz="2400">
                          <a:latin typeface="Varela Round" panose="00000500000000000000" pitchFamily="2" charset="-79"/>
                          <a:ea typeface="Calibri"/>
                          <a:cs typeface="Varela Round" panose="00000500000000000000" pitchFamily="2" charset="-79"/>
                        </a:rPr>
                        <a:t>סה"כ</a:t>
                      </a:r>
                      <a:endParaRPr lang="en-US" sz="240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he-IL" sz="2400" dirty="0">
                          <a:latin typeface="Varela Round" panose="00000500000000000000" pitchFamily="2" charset="-79"/>
                          <a:ea typeface="Calibri"/>
                          <a:cs typeface="Varela Round" panose="00000500000000000000" pitchFamily="2" charset="-79"/>
                        </a:rPr>
                        <a:t>6%</a:t>
                      </a:r>
                      <a:endParaRPr lang="en-US"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gridSpan="2">
                  <a:txBody>
                    <a:bodyPr/>
                    <a:lstStyle/>
                    <a:p>
                      <a:pPr algn="ctr" rtl="1">
                        <a:lnSpc>
                          <a:spcPct val="107000"/>
                        </a:lnSpc>
                        <a:spcAft>
                          <a:spcPts val="0"/>
                        </a:spcAft>
                      </a:pPr>
                      <a:r>
                        <a:rPr lang="he-IL" sz="2400" dirty="0">
                          <a:latin typeface="Varela Round" panose="00000500000000000000" pitchFamily="2" charset="-79"/>
                          <a:ea typeface="Calibri"/>
                          <a:cs typeface="Varela Round" panose="00000500000000000000" pitchFamily="2" charset="-79"/>
                        </a:rPr>
                        <a:t>12.5%</a:t>
                      </a:r>
                      <a:endParaRPr lang="en-US" sz="2400" dirty="0">
                        <a:latin typeface="Varela Round" panose="00000500000000000000" pitchFamily="2" charset="-79"/>
                        <a:ea typeface="Calibri"/>
                        <a:cs typeface="Varela Round" panose="00000500000000000000" pitchFamily="2" charset="-79"/>
                      </a:endParaRPr>
                    </a:p>
                  </a:txBody>
                  <a:tcPr marL="22644" marR="226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A4E"/>
                    </a:solidFill>
                  </a:tcPr>
                </a:tc>
                <a:tc hMerge="1">
                  <a:txBody>
                    <a:bodyPr/>
                    <a:lstStyle/>
                    <a:p>
                      <a:pPr rtl="1"/>
                      <a:endParaRPr lang="he-IL" dirty="0"/>
                    </a:p>
                  </a:txBody>
                  <a:tcPr/>
                </a:tc>
                <a:extLst>
                  <a:ext uri="{0D108BD9-81ED-4DB2-BD59-A6C34878D82A}">
                    <a16:rowId xmlns:a16="http://schemas.microsoft.com/office/drawing/2014/main" val="10002"/>
                  </a:ext>
                </a:extLst>
              </a:tr>
            </a:tbl>
          </a:graphicData>
        </a:graphic>
      </p:graphicFrame>
      <p:sp>
        <p:nvSpPr>
          <p:cNvPr id="7" name="TextBox 6"/>
          <p:cNvSpPr txBox="1"/>
          <p:nvPr/>
        </p:nvSpPr>
        <p:spPr>
          <a:xfrm>
            <a:off x="1811548" y="1370950"/>
            <a:ext cx="8885206" cy="646331"/>
          </a:xfrm>
          <a:prstGeom prst="rect">
            <a:avLst/>
          </a:prstGeom>
          <a:noFill/>
        </p:spPr>
        <p:txBody>
          <a:bodyPr wrap="square" rtlCol="1">
            <a:spAutoFit/>
          </a:bodyPr>
          <a:lstStyle/>
          <a:p>
            <a:pPr algn="ctr"/>
            <a:r>
              <a:rPr lang="he-IL" sz="3600" b="1" dirty="0">
                <a:latin typeface="Varela Round" panose="00000500000000000000" pitchFamily="2" charset="-79"/>
                <a:cs typeface="Varela Round" panose="00000500000000000000" pitchFamily="2" charset="-79"/>
              </a:rPr>
              <a:t>טבלה לחישוב דמי ביטוח פנסיוני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a:spLocks noGrp="1"/>
          </p:cNvSpPr>
          <p:nvPr>
            <p:ph type="title"/>
          </p:nvPr>
        </p:nvSpPr>
        <p:spPr>
          <a:xfrm>
            <a:off x="515206" y="879894"/>
            <a:ext cx="11160000" cy="913025"/>
          </a:xfrm>
          <a:solidFill>
            <a:srgbClr val="66CCFF"/>
          </a:solidFill>
        </p:spPr>
        <p:txBody>
          <a:bodyPr/>
          <a:lstStyle/>
          <a:p>
            <a:r>
              <a:rPr lang="he-IL" sz="3600" dirty="0"/>
              <a:t>דוגמא לחישוב בטוח פנסיוני</a:t>
            </a:r>
            <a:br>
              <a:rPr lang="he-IL" sz="3600" dirty="0"/>
            </a:br>
            <a:r>
              <a:rPr lang="he-IL" sz="3600" dirty="0"/>
              <a:t>מהעובדת ירדן לוי</a:t>
            </a:r>
          </a:p>
        </p:txBody>
      </p:sp>
      <p:sp>
        <p:nvSpPr>
          <p:cNvPr id="8" name="TextBox 7"/>
          <p:cNvSpPr txBox="1"/>
          <p:nvPr/>
        </p:nvSpPr>
        <p:spPr>
          <a:xfrm>
            <a:off x="8488392" y="2087592"/>
            <a:ext cx="2122099" cy="369332"/>
          </a:xfrm>
          <a:prstGeom prst="rect">
            <a:avLst/>
          </a:prstGeom>
          <a:noFill/>
        </p:spPr>
        <p:txBody>
          <a:bodyPr wrap="square" rtlCol="1">
            <a:spAutoFit/>
          </a:bodyPr>
          <a:lstStyle/>
          <a:p>
            <a:r>
              <a:rPr lang="he-IL" dirty="0"/>
              <a:t>7797= 8445-648</a:t>
            </a:r>
          </a:p>
        </p:txBody>
      </p:sp>
      <p:sp>
        <p:nvSpPr>
          <p:cNvPr id="9" name="TextBox 8"/>
          <p:cNvSpPr txBox="1"/>
          <p:nvPr/>
        </p:nvSpPr>
        <p:spPr>
          <a:xfrm>
            <a:off x="3810000" y="2239992"/>
            <a:ext cx="2122099" cy="369332"/>
          </a:xfrm>
          <a:prstGeom prst="rect">
            <a:avLst/>
          </a:prstGeom>
          <a:noFill/>
        </p:spPr>
        <p:txBody>
          <a:bodyPr wrap="square" rtlCol="1">
            <a:spAutoFit/>
          </a:bodyPr>
          <a:lstStyle/>
          <a:p>
            <a:r>
              <a:rPr lang="he-IL" dirty="0"/>
              <a:t>468=6%*7797</a:t>
            </a:r>
          </a:p>
        </p:txBody>
      </p:sp>
      <p:sp>
        <p:nvSpPr>
          <p:cNvPr id="10" name="כותרת 1"/>
          <p:cNvSpPr txBox="1">
            <a:spLocks/>
          </p:cNvSpPr>
          <p:nvPr/>
        </p:nvSpPr>
        <p:spPr>
          <a:xfrm>
            <a:off x="739492" y="2932981"/>
            <a:ext cx="11160000" cy="898589"/>
          </a:xfrm>
          <a:prstGeom prst="rect">
            <a:avLst/>
          </a:prstGeom>
          <a:solidFill>
            <a:srgbClr val="66CCFF"/>
          </a:solid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דוגמא לחישוב בטוח פנסיוני</a:t>
            </a:r>
            <a:b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br>
            <a:r>
              <a:rPr kumimoji="0" lang="he-IL" sz="3600" b="1" i="0" u="none" strike="noStrike" kern="1200" cap="none" spc="0" normalizeH="0" baseline="0" noProof="0" dirty="0">
                <a:ln>
                  <a:noFill/>
                </a:ln>
                <a:solidFill>
                  <a:srgbClr val="002060"/>
                </a:solidFill>
                <a:effectLst/>
                <a:uLnTx/>
                <a:uFillTx/>
                <a:latin typeface="Varela Round" pitchFamily="2" charset="-79"/>
                <a:ea typeface="+mj-ea"/>
                <a:cs typeface="Varela Round" pitchFamily="2" charset="-79"/>
              </a:rPr>
              <a:t>מהעובד הראל בן דוד</a:t>
            </a:r>
          </a:p>
        </p:txBody>
      </p:sp>
      <p:sp>
        <p:nvSpPr>
          <p:cNvPr id="11" name="TextBox 10"/>
          <p:cNvSpPr txBox="1"/>
          <p:nvPr/>
        </p:nvSpPr>
        <p:spPr>
          <a:xfrm>
            <a:off x="8554527" y="4448376"/>
            <a:ext cx="2122099" cy="369332"/>
          </a:xfrm>
          <a:prstGeom prst="rect">
            <a:avLst/>
          </a:prstGeom>
          <a:noFill/>
        </p:spPr>
        <p:txBody>
          <a:bodyPr wrap="square" rtlCol="1">
            <a:spAutoFit/>
          </a:bodyPr>
          <a:lstStyle/>
          <a:p>
            <a:r>
              <a:rPr lang="he-IL" dirty="0"/>
              <a:t>8631= 9676-1045</a:t>
            </a:r>
          </a:p>
        </p:txBody>
      </p:sp>
      <p:sp>
        <p:nvSpPr>
          <p:cNvPr id="12" name="TextBox 11"/>
          <p:cNvSpPr txBox="1"/>
          <p:nvPr/>
        </p:nvSpPr>
        <p:spPr>
          <a:xfrm>
            <a:off x="3962400" y="4448376"/>
            <a:ext cx="2122099" cy="369332"/>
          </a:xfrm>
          <a:prstGeom prst="rect">
            <a:avLst/>
          </a:prstGeom>
          <a:noFill/>
        </p:spPr>
        <p:txBody>
          <a:bodyPr wrap="square" rtlCol="1">
            <a:spAutoFit/>
          </a:bodyPr>
          <a:lstStyle/>
          <a:p>
            <a:r>
              <a:rPr lang="he-IL" dirty="0"/>
              <a:t>518=6%*8631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fill="hold"/>
                                        <p:tgtEl>
                                          <p:spTgt spid="9"/>
                                        </p:tgtEl>
                                        <p:attrNameLst>
                                          <p:attrName>ppt_x</p:attrName>
                                        </p:attrNameLst>
                                      </p:cBhvr>
                                      <p:tavLst>
                                        <p:tav tm="0">
                                          <p:val>
                                            <p:strVal val="0-#ppt_w/2"/>
                                          </p:val>
                                        </p:tav>
                                        <p:tav tm="100000">
                                          <p:val>
                                            <p:strVal val="#ppt_x"/>
                                          </p:val>
                                        </p:tav>
                                      </p:tavLst>
                                    </p:anim>
                                    <p:anim calcmode="lin" valueType="num">
                                      <p:cBhvr additive="base">
                                        <p:cTn id="14"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000" fill="hold"/>
                                        <p:tgtEl>
                                          <p:spTgt spid="12"/>
                                        </p:tgtEl>
                                        <p:attrNameLst>
                                          <p:attrName>ppt_x</p:attrName>
                                        </p:attrNameLst>
                                      </p:cBhvr>
                                      <p:tavLst>
                                        <p:tav tm="0">
                                          <p:val>
                                            <p:strVal val="0-#ppt_w/2"/>
                                          </p:val>
                                        </p:tav>
                                        <p:tav tm="100000">
                                          <p:val>
                                            <p:strVal val="#ppt_x"/>
                                          </p:val>
                                        </p:tav>
                                      </p:tavLst>
                                    </p:anim>
                                    <p:anim calcmode="lin" valueType="num">
                                      <p:cBhvr additive="base">
                                        <p:cTn id="26" dur="1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txBox="1">
            <a:spLocks noGrp="1"/>
          </p:cNvSpPr>
          <p:nvPr>
            <p:ph type="title"/>
          </p:nvPr>
        </p:nvSpPr>
        <p:spPr>
          <a:xfrm>
            <a:off x="515206" y="792590"/>
            <a:ext cx="11160000" cy="584775"/>
          </a:xfrm>
          <a:prstGeom prst="rect">
            <a:avLst/>
          </a:prstGeom>
          <a:noFill/>
        </p:spPr>
        <p:txBody>
          <a:bodyPr wrap="square" rtlCol="1">
            <a:spAutoFit/>
          </a:bodyPr>
          <a:lstStyle/>
          <a:p>
            <a:r>
              <a:rPr lang="he-IL" sz="3200" dirty="0"/>
              <a:t>ניכויים עיקריים על פי הסכמי עבודה  קיבוציים ואישיים</a:t>
            </a:r>
            <a:endParaRPr lang="he-IL" sz="3200" b="1" dirty="0">
              <a:solidFill>
                <a:schemeClr val="accent1">
                  <a:lumMod val="75000"/>
                </a:schemeClr>
              </a:solidFill>
            </a:endParaRPr>
          </a:p>
        </p:txBody>
      </p:sp>
      <p:sp>
        <p:nvSpPr>
          <p:cNvPr id="7" name="מלבן 6"/>
          <p:cNvSpPr/>
          <p:nvPr/>
        </p:nvSpPr>
        <p:spPr>
          <a:xfrm>
            <a:off x="8651202" y="1725283"/>
            <a:ext cx="2129109" cy="461665"/>
          </a:xfrm>
          <a:prstGeom prst="rect">
            <a:avLst/>
          </a:prstGeom>
        </p:spPr>
        <p:txBody>
          <a:bodyPr wrap="none">
            <a:spAutoFit/>
          </a:bodyPr>
          <a:lstStyle/>
          <a:p>
            <a:r>
              <a:rPr lang="he-IL" sz="2400" b="1" dirty="0">
                <a:latin typeface="Varela Round" panose="00000500000000000000" pitchFamily="2" charset="-79"/>
                <a:cs typeface="Varela Round" panose="00000500000000000000" pitchFamily="2" charset="-79"/>
              </a:rPr>
              <a:t>קרן השתלמות:</a:t>
            </a:r>
          </a:p>
        </p:txBody>
      </p:sp>
      <p:sp>
        <p:nvSpPr>
          <p:cNvPr id="8" name="מלבן 7"/>
          <p:cNvSpPr/>
          <p:nvPr/>
        </p:nvSpPr>
        <p:spPr>
          <a:xfrm>
            <a:off x="1431985" y="2274838"/>
            <a:ext cx="9348326" cy="1938992"/>
          </a:xfrm>
          <a:prstGeom prst="rect">
            <a:avLst/>
          </a:prstGeom>
        </p:spPr>
        <p:txBody>
          <a:bodyPr wrap="square">
            <a:spAutoFit/>
          </a:bodyPr>
          <a:lstStyle/>
          <a:p>
            <a:r>
              <a:rPr lang="he-IL" sz="2000" b="1" dirty="0">
                <a:latin typeface="Varela Round" panose="00000500000000000000" pitchFamily="2" charset="-79"/>
                <a:cs typeface="Varela Round" panose="00000500000000000000" pitchFamily="2" charset="-79"/>
              </a:rPr>
              <a:t>קרן השתלמות</a:t>
            </a:r>
            <a:r>
              <a:rPr lang="he-IL" sz="2000" dirty="0">
                <a:latin typeface="Varela Round" panose="00000500000000000000" pitchFamily="2" charset="-79"/>
                <a:cs typeface="Varela Round" panose="00000500000000000000" pitchFamily="2" charset="-79"/>
              </a:rPr>
              <a:t> היא קופת גמל שנועדה תחילה לשכירים, וכעבור שנים נפתחה גם לעצמאיים ולחברי קיבוצים ומושבים שיתופים, שנועדה במקור לשמש את העובדים למימון השתלמויות כגון כנסים מקצועיים ולימודי המשך, אולם כיום משמשת על פי רוב כאפיק חיסכון כללי לטווח בינוני – האפיק היחיד שלא לטווח ארוך. עובד שימשוך את הכספים שהצטברו בקרן במועדים המפורטים בעמוד זה, יהיה פטור מתשלום מס הכנסה עליהם ועל הרווחים שצברו</a:t>
            </a:r>
          </a:p>
        </p:txBody>
      </p:sp>
      <p:sp>
        <p:nvSpPr>
          <p:cNvPr id="11" name="TextBox 10"/>
          <p:cNvSpPr txBox="1"/>
          <p:nvPr/>
        </p:nvSpPr>
        <p:spPr>
          <a:xfrm>
            <a:off x="1880558" y="4157932"/>
            <a:ext cx="8899753" cy="1200329"/>
          </a:xfrm>
          <a:prstGeom prst="rect">
            <a:avLst/>
          </a:prstGeom>
          <a:noFill/>
        </p:spPr>
        <p:txBody>
          <a:bodyPr wrap="square" rtlCol="1">
            <a:spAutoFit/>
          </a:bodyPr>
          <a:lstStyle/>
          <a:p>
            <a:r>
              <a:rPr lang="he-IL" sz="2400" dirty="0">
                <a:latin typeface="Varela Round" panose="00000500000000000000" pitchFamily="2" charset="-79"/>
                <a:cs typeface="Varela Round" panose="00000500000000000000" pitchFamily="2" charset="-79"/>
              </a:rPr>
              <a:t>שיעור הקרן השתלמות משתנה מהסכם להסכם:</a:t>
            </a:r>
          </a:p>
          <a:p>
            <a:r>
              <a:rPr lang="he-IL" sz="2400" dirty="0">
                <a:latin typeface="Varela Round" panose="00000500000000000000" pitchFamily="2" charset="-79"/>
                <a:cs typeface="Varela Round" panose="00000500000000000000" pitchFamily="2" charset="-79"/>
              </a:rPr>
              <a:t>לדוגמא: ארגון המורים קבע כי העובדים ישלמו 4.2% והמעסיק 8.4%</a:t>
            </a:r>
          </a:p>
          <a:p>
            <a:r>
              <a:rPr lang="he-IL" sz="2400" dirty="0">
                <a:latin typeface="Varela Round" panose="00000500000000000000" pitchFamily="2" charset="-79"/>
                <a:cs typeface="Varela Round" panose="00000500000000000000" pitchFamily="2" charset="-79"/>
              </a:rPr>
              <a:t>ברשויות המקומיות נקבע כי העובדים </a:t>
            </a:r>
            <a:r>
              <a:rPr lang="he-IL" sz="2400" dirty="0" err="1">
                <a:latin typeface="Varela Round" panose="00000500000000000000" pitchFamily="2" charset="-79"/>
                <a:cs typeface="Varela Round" panose="00000500000000000000" pitchFamily="2" charset="-79"/>
              </a:rPr>
              <a:t>ישלןמו</a:t>
            </a:r>
            <a:r>
              <a:rPr lang="he-IL" sz="2400" dirty="0">
                <a:latin typeface="Varela Round" panose="00000500000000000000" pitchFamily="2" charset="-79"/>
                <a:cs typeface="Varela Round" panose="00000500000000000000" pitchFamily="2" charset="-79"/>
              </a:rPr>
              <a:t> 2.5% והמעביד 7.5%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1000" fill="hold"/>
                                        <p:tgtEl>
                                          <p:spTgt spid="8"/>
                                        </p:tgtEl>
                                        <p:attrNameLst>
                                          <p:attrName>ppt_x</p:attrName>
                                        </p:attrNameLst>
                                      </p:cBhvr>
                                      <p:tavLst>
                                        <p:tav tm="0">
                                          <p:val>
                                            <p:strVal val="1+#ppt_w/2"/>
                                          </p:val>
                                        </p:tav>
                                        <p:tav tm="100000">
                                          <p:val>
                                            <p:strVal val="#ppt_x"/>
                                          </p:val>
                                        </p:tav>
                                      </p:tavLst>
                                    </p:anim>
                                    <p:anim calcmode="lin" valueType="num">
                                      <p:cBhvr additive="base">
                                        <p:cTn id="13"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3"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1000" fill="hold"/>
                                        <p:tgtEl>
                                          <p:spTgt spid="11"/>
                                        </p:tgtEl>
                                        <p:attrNameLst>
                                          <p:attrName>ppt_x</p:attrName>
                                        </p:attrNameLst>
                                      </p:cBhvr>
                                      <p:tavLst>
                                        <p:tav tm="0">
                                          <p:val>
                                            <p:strVal val="1+#ppt_w/2"/>
                                          </p:val>
                                        </p:tav>
                                        <p:tav tm="100000">
                                          <p:val>
                                            <p:strVal val="#ppt_x"/>
                                          </p:val>
                                        </p:tav>
                                      </p:tavLst>
                                    </p:anim>
                                    <p:anim calcmode="lin" valueType="num">
                                      <p:cBhvr additive="base">
                                        <p:cTn id="19"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a:spLocks noGrp="1"/>
          </p:cNvSpPr>
          <p:nvPr>
            <p:ph type="title"/>
          </p:nvPr>
        </p:nvSpPr>
        <p:spPr>
          <a:xfrm>
            <a:off x="739492" y="2202053"/>
            <a:ext cx="11160000" cy="694319"/>
          </a:xfrm>
          <a:solidFill>
            <a:srgbClr val="66CCFF"/>
          </a:solidFill>
        </p:spPr>
        <p:txBody>
          <a:bodyPr/>
          <a:lstStyle/>
          <a:p>
            <a:r>
              <a:rPr lang="he-IL" sz="3600" dirty="0"/>
              <a:t>דוגמא לחישוב קרן השתלמות מהעובדת ירדן לוי</a:t>
            </a:r>
          </a:p>
        </p:txBody>
      </p:sp>
      <p:sp>
        <p:nvSpPr>
          <p:cNvPr id="9" name="TextBox 8"/>
          <p:cNvSpPr txBox="1"/>
          <p:nvPr/>
        </p:nvSpPr>
        <p:spPr>
          <a:xfrm>
            <a:off x="5244859" y="3092906"/>
            <a:ext cx="2122099"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211=2.5%*8445</a:t>
            </a:r>
          </a:p>
        </p:txBody>
      </p:sp>
      <p:sp>
        <p:nvSpPr>
          <p:cNvPr id="10" name="כותרת 1"/>
          <p:cNvSpPr txBox="1">
            <a:spLocks/>
          </p:cNvSpPr>
          <p:nvPr/>
        </p:nvSpPr>
        <p:spPr>
          <a:xfrm>
            <a:off x="739492" y="3831570"/>
            <a:ext cx="11160000" cy="898589"/>
          </a:xfrm>
          <a:prstGeom prst="rect">
            <a:avLst/>
          </a:prstGeom>
          <a:solidFill>
            <a:srgbClr val="66CCFF"/>
          </a:solidFill>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a:ln>
                  <a:noFill/>
                </a:ln>
                <a:solidFill>
                  <a:srgbClr val="002060"/>
                </a:solidFill>
                <a:effectLst/>
                <a:uLnTx/>
                <a:uFillTx/>
                <a:latin typeface="Varela Round" panose="00000500000000000000" pitchFamily="2" charset="-79"/>
                <a:ea typeface="+mj-ea"/>
                <a:cs typeface="Varela Round" pitchFamily="2" charset="-79"/>
              </a:rPr>
              <a:t>דוגמא לחישוב קרן השתלמות מהעובד הראל בן דוד</a:t>
            </a:r>
          </a:p>
        </p:txBody>
      </p:sp>
      <p:sp>
        <p:nvSpPr>
          <p:cNvPr id="12" name="TextBox 11"/>
          <p:cNvSpPr txBox="1"/>
          <p:nvPr/>
        </p:nvSpPr>
        <p:spPr>
          <a:xfrm>
            <a:off x="5023449" y="5055079"/>
            <a:ext cx="2122099"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242=2.5% * 9,676</a:t>
            </a:r>
          </a:p>
        </p:txBody>
      </p:sp>
      <p:sp>
        <p:nvSpPr>
          <p:cNvPr id="13" name="TextBox 12"/>
          <p:cNvSpPr txBox="1"/>
          <p:nvPr/>
        </p:nvSpPr>
        <p:spPr>
          <a:xfrm>
            <a:off x="2100533" y="926060"/>
            <a:ext cx="7967932" cy="461665"/>
          </a:xfrm>
          <a:prstGeom prst="rect">
            <a:avLst/>
          </a:prstGeom>
          <a:solidFill>
            <a:srgbClr val="66CCFF"/>
          </a:solidFill>
        </p:spPr>
        <p:txBody>
          <a:bodyPr wrap="square" rtlCol="1">
            <a:spAutoFit/>
          </a:bodyPr>
          <a:lstStyle/>
          <a:p>
            <a:r>
              <a:rPr lang="he-IL" sz="2400" dirty="0">
                <a:latin typeface="Varela Round" panose="00000500000000000000" pitchFamily="2" charset="-79"/>
                <a:cs typeface="Varela Round" panose="00000500000000000000" pitchFamily="2" charset="-79"/>
              </a:rPr>
              <a:t>יש לנכות מהעובד 2.5% מהשכר ברוטו לקרן השתלמות.</a:t>
            </a:r>
          </a:p>
        </p:txBody>
      </p:sp>
      <p:sp>
        <p:nvSpPr>
          <p:cNvPr id="14" name="מלבן 13"/>
          <p:cNvSpPr/>
          <p:nvPr/>
        </p:nvSpPr>
        <p:spPr>
          <a:xfrm>
            <a:off x="2421820" y="1387725"/>
            <a:ext cx="7646645" cy="461665"/>
          </a:xfrm>
          <a:prstGeom prst="rect">
            <a:avLst/>
          </a:prstGeom>
          <a:solidFill>
            <a:srgbClr val="9EDA4E"/>
          </a:solidFill>
        </p:spPr>
        <p:txBody>
          <a:bodyPr wrap="none">
            <a:spAutoFit/>
          </a:bodyPr>
          <a:lstStyle/>
          <a:p>
            <a:r>
              <a:rPr lang="he-IL" sz="2400" dirty="0">
                <a:latin typeface="Varela Round" panose="00000500000000000000" pitchFamily="2" charset="-79"/>
                <a:cs typeface="Varela Round" panose="00000500000000000000" pitchFamily="2" charset="-79"/>
              </a:rPr>
              <a:t>יש לנכות מהמעביד  ו7.5% מהשכר ברוטו לקרן השתלמות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651967"/>
            <a:ext cx="11160000" cy="720000"/>
          </a:xfrm>
        </p:spPr>
        <p:txBody>
          <a:bodyPr/>
          <a:lstStyle/>
          <a:p>
            <a:r>
              <a:rPr lang="he-IL" dirty="0"/>
              <a:t>  דמי חבר בארגונים מקצועיים </a:t>
            </a:r>
            <a:br>
              <a:rPr lang="he-IL" dirty="0"/>
            </a:br>
            <a:endParaRPr lang="he-IL" dirty="0"/>
          </a:p>
        </p:txBody>
      </p:sp>
      <p:sp>
        <p:nvSpPr>
          <p:cNvPr id="4" name="מציין מיקום תוכן 3"/>
          <p:cNvSpPr>
            <a:spLocks noGrp="1"/>
          </p:cNvSpPr>
          <p:nvPr>
            <p:ph sz="quarter" idx="4"/>
          </p:nvPr>
        </p:nvSpPr>
        <p:spPr>
          <a:xfrm>
            <a:off x="515206" y="1129141"/>
            <a:ext cx="11160000" cy="965761"/>
          </a:xfrm>
        </p:spPr>
        <p:txBody>
          <a:bodyPr/>
          <a:lstStyle/>
          <a:p>
            <a:r>
              <a:rPr lang="he-IL" dirty="0"/>
              <a:t>בכל ארגון נקבע סכום בעבור דמי חברות בארגון  - לדוגמא דמי חבר בקרב חברי ארגון המורים הוא בסך 58 ש"ח</a:t>
            </a:r>
          </a:p>
        </p:txBody>
      </p:sp>
      <p:sp>
        <p:nvSpPr>
          <p:cNvPr id="5" name="מציין מיקום תוכן 3"/>
          <p:cNvSpPr txBox="1">
            <a:spLocks/>
          </p:cNvSpPr>
          <p:nvPr/>
        </p:nvSpPr>
        <p:spPr>
          <a:xfrm>
            <a:off x="515206" y="2066167"/>
            <a:ext cx="11160000" cy="965761"/>
          </a:xfrm>
          <a:prstGeom prst="rect">
            <a:avLst/>
          </a:prstGeom>
        </p:spPr>
        <p:txBody>
          <a:bodyPr vert="horz" lIns="91440" tIns="45720" rIns="91440" bIns="45720" rtlCol="1">
            <a:normAutofit/>
          </a:bodyPr>
          <a:lstStyle/>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r>
              <a:rPr kumimoji="0" lang="he-IL" sz="2400" b="0" i="0" u="none" strike="noStrike" kern="1200" cap="none" spc="0" normalizeH="0" baseline="0" noProof="0" dirty="0">
                <a:ln>
                  <a:noFill/>
                </a:ln>
                <a:solidFill>
                  <a:srgbClr val="002060"/>
                </a:solidFill>
                <a:effectLst/>
                <a:uLnTx/>
                <a:uFillTx/>
                <a:latin typeface="Varela Round" panose="00000500000000000000" pitchFamily="2" charset="-79"/>
                <a:cs typeface="Varela Round" pitchFamily="2" charset="-79"/>
              </a:rPr>
              <a:t>בכל מוסד נקבע סכום בעבור דמי וועד לדוגמא: דמי וועד</a:t>
            </a:r>
            <a:r>
              <a:rPr kumimoji="0" lang="he-IL" sz="2400" b="0" i="0" u="none" strike="noStrike" kern="1200" cap="none" spc="0" normalizeH="0" noProof="0" dirty="0">
                <a:ln>
                  <a:noFill/>
                </a:ln>
                <a:solidFill>
                  <a:srgbClr val="002060"/>
                </a:solidFill>
                <a:effectLst/>
                <a:uLnTx/>
                <a:uFillTx/>
                <a:latin typeface="Varela Round" pitchFamily="2" charset="-79"/>
                <a:cs typeface="Varela Round" pitchFamily="2" charset="-79"/>
              </a:rPr>
              <a:t> מורים באורט </a:t>
            </a:r>
            <a:r>
              <a:rPr kumimoji="0" lang="he-IL" sz="2400" b="0" i="0" u="none" strike="noStrike" kern="1200" cap="none" spc="0" normalizeH="0" noProof="0" dirty="0" err="1">
                <a:ln>
                  <a:noFill/>
                </a:ln>
                <a:solidFill>
                  <a:srgbClr val="002060"/>
                </a:solidFill>
                <a:effectLst/>
                <a:uLnTx/>
                <a:uFillTx/>
                <a:latin typeface="Varela Round" pitchFamily="2" charset="-79"/>
                <a:cs typeface="Varela Round" pitchFamily="2" charset="-79"/>
              </a:rPr>
              <a:t>מוצקין</a:t>
            </a:r>
            <a:r>
              <a:rPr kumimoji="0" lang="he-IL" sz="2400" b="0" i="0" u="none" strike="noStrike" kern="1200" cap="none" spc="0" normalizeH="0" noProof="0" dirty="0">
                <a:ln>
                  <a:noFill/>
                </a:ln>
                <a:solidFill>
                  <a:srgbClr val="002060"/>
                </a:solidFill>
                <a:effectLst/>
                <a:uLnTx/>
                <a:uFillTx/>
                <a:latin typeface="Varela Round" pitchFamily="2" charset="-79"/>
                <a:cs typeface="Varela Round" pitchFamily="2" charset="-79"/>
              </a:rPr>
              <a:t> היא בסך 35 ₪ לחודש</a:t>
            </a:r>
            <a:endParaRPr kumimoji="0" lang="he-IL" sz="2400" b="0" i="0" u="none" strike="noStrike" kern="1200" cap="none" spc="0" normalizeH="0" baseline="0" noProof="0" dirty="0">
              <a:ln>
                <a:noFill/>
              </a:ln>
              <a:solidFill>
                <a:srgbClr val="002060"/>
              </a:solidFill>
              <a:effectLst/>
              <a:uLnTx/>
              <a:uFillTx/>
              <a:latin typeface="Varela Round" pitchFamily="2" charset="-79"/>
              <a:cs typeface="Varela Round" pitchFamily="2" charset="-79"/>
            </a:endParaRPr>
          </a:p>
        </p:txBody>
      </p:sp>
      <p:sp>
        <p:nvSpPr>
          <p:cNvPr id="9" name="TextBox 8"/>
          <p:cNvSpPr txBox="1"/>
          <p:nvPr/>
        </p:nvSpPr>
        <p:spPr>
          <a:xfrm>
            <a:off x="2191109" y="3013501"/>
            <a:ext cx="9156293" cy="830997"/>
          </a:xfrm>
          <a:prstGeom prst="rect">
            <a:avLst/>
          </a:prstGeom>
          <a:solidFill>
            <a:srgbClr val="66CCFF"/>
          </a:solidFill>
        </p:spPr>
        <p:txBody>
          <a:bodyPr wrap="square" rtlCol="1">
            <a:spAutoFit/>
          </a:bodyPr>
          <a:lstStyle/>
          <a:p>
            <a:r>
              <a:rPr lang="he-IL" sz="2400" dirty="0">
                <a:solidFill>
                  <a:srgbClr val="002060"/>
                </a:solidFill>
                <a:latin typeface="Varela Round" panose="00000500000000000000" pitchFamily="2" charset="-79"/>
                <a:cs typeface="Varela Round" panose="00000500000000000000" pitchFamily="2" charset="-79"/>
              </a:rPr>
              <a:t>לדוגמא: העובדת ירדן והעובד הראל שלמו כל אחד דמי חבר בסך 30 ₪.</a:t>
            </a:r>
          </a:p>
        </p:txBody>
      </p:sp>
      <p:sp>
        <p:nvSpPr>
          <p:cNvPr id="10" name="TextBox 9"/>
          <p:cNvSpPr txBox="1"/>
          <p:nvPr/>
        </p:nvSpPr>
        <p:spPr>
          <a:xfrm>
            <a:off x="1811547" y="4103719"/>
            <a:ext cx="9535855" cy="830997"/>
          </a:xfrm>
          <a:prstGeom prst="rect">
            <a:avLst/>
          </a:prstGeom>
          <a:noFill/>
        </p:spPr>
        <p:txBody>
          <a:bodyPr wrap="square" rtlCol="1">
            <a:spAutoFit/>
          </a:bodyPr>
          <a:lstStyle/>
          <a:p>
            <a:r>
              <a:rPr lang="he-IL" sz="2400" b="1" dirty="0">
                <a:solidFill>
                  <a:srgbClr val="002060"/>
                </a:solidFill>
                <a:latin typeface="Varela Round" panose="00000500000000000000" pitchFamily="2" charset="-79"/>
                <a:cs typeface="Varela Round" panose="00000500000000000000" pitchFamily="2" charset="-79"/>
              </a:rPr>
              <a:t>סה"כ ניכויים </a:t>
            </a:r>
            <a:r>
              <a:rPr lang="he-IL" b="1" dirty="0">
                <a:solidFill>
                  <a:srgbClr val="002060"/>
                </a:solidFill>
                <a:latin typeface="Varela Round" panose="00000500000000000000" pitchFamily="2" charset="-79"/>
                <a:cs typeface="Varela Round" panose="00000500000000000000" pitchFamily="2" charset="-79"/>
              </a:rPr>
              <a:t>– </a:t>
            </a:r>
            <a:r>
              <a:rPr lang="he-IL" sz="2400" dirty="0">
                <a:solidFill>
                  <a:srgbClr val="002060"/>
                </a:solidFill>
                <a:latin typeface="Varela Round" panose="00000500000000000000" pitchFamily="2" charset="-79"/>
                <a:cs typeface="Varela Round" panose="00000500000000000000" pitchFamily="2" charset="-79"/>
              </a:rPr>
              <a:t>סכום כל הניכויים שנוכו מהעובד על פי חוק או על פי הסכמי קיבוציים.</a:t>
            </a:r>
          </a:p>
        </p:txBody>
      </p:sp>
      <p:sp>
        <p:nvSpPr>
          <p:cNvPr id="11" name="TextBox 10"/>
          <p:cNvSpPr txBox="1"/>
          <p:nvPr/>
        </p:nvSpPr>
        <p:spPr>
          <a:xfrm>
            <a:off x="2794958" y="4934716"/>
            <a:ext cx="8552444" cy="830997"/>
          </a:xfrm>
          <a:prstGeom prst="rect">
            <a:avLst/>
          </a:prstGeom>
          <a:noFill/>
        </p:spPr>
        <p:txBody>
          <a:bodyPr wrap="square" rtlCol="1">
            <a:spAutoFit/>
          </a:bodyPr>
          <a:lstStyle/>
          <a:p>
            <a:r>
              <a:rPr lang="he-IL" sz="2400" dirty="0">
                <a:solidFill>
                  <a:srgbClr val="002060"/>
                </a:solidFill>
                <a:latin typeface="Varela Round" panose="00000500000000000000" pitchFamily="2" charset="-79"/>
                <a:cs typeface="Varela Round" panose="00000500000000000000" pitchFamily="2" charset="-79"/>
              </a:rPr>
              <a:t>שכר נטו  - השכר שאותו יקבל העובד בפועל לאחר הפחתת הניכויים מהשכר ברוטו.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1000" fill="hold"/>
                                        <p:tgtEl>
                                          <p:spTgt spid="9"/>
                                        </p:tgtEl>
                                        <p:attrNameLst>
                                          <p:attrName>ppt_x</p:attrName>
                                        </p:attrNameLst>
                                      </p:cBhvr>
                                      <p:tavLst>
                                        <p:tav tm="0">
                                          <p:val>
                                            <p:strVal val="1+#ppt_w/2"/>
                                          </p:val>
                                        </p:tav>
                                        <p:tav tm="100000">
                                          <p:val>
                                            <p:strVal val="#ppt_x"/>
                                          </p:val>
                                        </p:tav>
                                      </p:tavLst>
                                    </p:anim>
                                    <p:anim calcmode="lin" valueType="num">
                                      <p:cBhvr additive="base">
                                        <p:cTn id="18"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1000" fill="hold"/>
                                        <p:tgtEl>
                                          <p:spTgt spid="10"/>
                                        </p:tgtEl>
                                        <p:attrNameLst>
                                          <p:attrName>ppt_x</p:attrName>
                                        </p:attrNameLst>
                                      </p:cBhvr>
                                      <p:tavLst>
                                        <p:tav tm="0">
                                          <p:val>
                                            <p:strVal val="1+#ppt_w/2"/>
                                          </p:val>
                                        </p:tav>
                                        <p:tav tm="100000">
                                          <p:val>
                                            <p:strVal val="#ppt_x"/>
                                          </p:val>
                                        </p:tav>
                                      </p:tavLst>
                                    </p:anim>
                                    <p:anim calcmode="lin" valueType="num">
                                      <p:cBhvr additive="base">
                                        <p:cTn id="24"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1000" fill="hold"/>
                                        <p:tgtEl>
                                          <p:spTgt spid="11"/>
                                        </p:tgtEl>
                                        <p:attrNameLst>
                                          <p:attrName>ppt_x</p:attrName>
                                        </p:attrNameLst>
                                      </p:cBhvr>
                                      <p:tavLst>
                                        <p:tav tm="0">
                                          <p:val>
                                            <p:strVal val="1+#ppt_w/2"/>
                                          </p:val>
                                        </p:tav>
                                        <p:tav tm="100000">
                                          <p:val>
                                            <p:strVal val="#ppt_x"/>
                                          </p:val>
                                        </p:tav>
                                      </p:tavLst>
                                    </p:anim>
                                    <p:anim calcmode="lin" valueType="num">
                                      <p:cBhvr additive="base">
                                        <p:cTn id="30"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9" grpId="0" animBg="1"/>
      <p:bldP spid="10"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sz="quarter" idx="4"/>
            <p:extLst>
              <p:ext uri="{D42A27DB-BD31-4B8C-83A1-F6EECF244321}">
                <p14:modId xmlns:p14="http://schemas.microsoft.com/office/powerpoint/2010/main" val="3051803015"/>
              </p:ext>
            </p:extLst>
          </p:nvPr>
        </p:nvGraphicFramePr>
        <p:xfrm>
          <a:off x="3950899" y="655603"/>
          <a:ext cx="6867858" cy="5765896"/>
        </p:xfrm>
        <a:graphic>
          <a:graphicData uri="http://schemas.openxmlformats.org/drawingml/2006/table">
            <a:tbl>
              <a:tblPr rtl="1"/>
              <a:tblGrid>
                <a:gridCol w="1889374">
                  <a:extLst>
                    <a:ext uri="{9D8B030D-6E8A-4147-A177-3AD203B41FA5}">
                      <a16:colId xmlns:a16="http://schemas.microsoft.com/office/drawing/2014/main" val="20000"/>
                    </a:ext>
                  </a:extLst>
                </a:gridCol>
                <a:gridCol w="936210">
                  <a:extLst>
                    <a:ext uri="{9D8B030D-6E8A-4147-A177-3AD203B41FA5}">
                      <a16:colId xmlns:a16="http://schemas.microsoft.com/office/drawing/2014/main" val="20001"/>
                    </a:ext>
                  </a:extLst>
                </a:gridCol>
                <a:gridCol w="1462493">
                  <a:extLst>
                    <a:ext uri="{9D8B030D-6E8A-4147-A177-3AD203B41FA5}">
                      <a16:colId xmlns:a16="http://schemas.microsoft.com/office/drawing/2014/main" val="20002"/>
                    </a:ext>
                  </a:extLst>
                </a:gridCol>
                <a:gridCol w="983984">
                  <a:extLst>
                    <a:ext uri="{9D8B030D-6E8A-4147-A177-3AD203B41FA5}">
                      <a16:colId xmlns:a16="http://schemas.microsoft.com/office/drawing/2014/main" val="20003"/>
                    </a:ext>
                  </a:extLst>
                </a:gridCol>
                <a:gridCol w="1595797">
                  <a:extLst>
                    <a:ext uri="{9D8B030D-6E8A-4147-A177-3AD203B41FA5}">
                      <a16:colId xmlns:a16="http://schemas.microsoft.com/office/drawing/2014/main" val="20004"/>
                    </a:ext>
                  </a:extLst>
                </a:gridCol>
              </a:tblGrid>
              <a:tr h="302813">
                <a:tc>
                  <a:txBody>
                    <a:bodyPr/>
                    <a:lstStyle/>
                    <a:p>
                      <a:pPr marL="30480" algn="just" rtl="1">
                        <a:lnSpc>
                          <a:spcPct val="107000"/>
                        </a:lnSpc>
                        <a:spcAft>
                          <a:spcPts val="800"/>
                        </a:spcAft>
                      </a:pPr>
                      <a:r>
                        <a:rPr lang="he-IL" sz="1600" b="1" dirty="0">
                          <a:latin typeface="Calibri"/>
                          <a:ea typeface="Calibri"/>
                          <a:cs typeface="David"/>
                        </a:rPr>
                        <a:t>שם העובדת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ירדן</a:t>
                      </a:r>
                      <a:r>
                        <a:rPr lang="he-IL" sz="1600" b="1" baseline="0" dirty="0">
                          <a:latin typeface="Calibri"/>
                          <a:ea typeface="Calibri"/>
                          <a:cs typeface="David"/>
                        </a:rPr>
                        <a:t> לוי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302813">
                <a:tc>
                  <a:txBody>
                    <a:bodyPr/>
                    <a:lstStyle/>
                    <a:p>
                      <a:pPr marL="30480" algn="just" rtl="1">
                        <a:lnSpc>
                          <a:spcPct val="107000"/>
                        </a:lnSpc>
                        <a:spcAft>
                          <a:spcPts val="800"/>
                        </a:spcAft>
                      </a:pPr>
                      <a:r>
                        <a:rPr lang="he-IL" sz="1600" b="1" dirty="0">
                          <a:latin typeface="Calibri"/>
                          <a:ea typeface="Calibri"/>
                          <a:cs typeface="David"/>
                        </a:rPr>
                        <a:t>מצב משפחתי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רווקה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28701">
                <a:tc>
                  <a:txBody>
                    <a:bodyPr/>
                    <a:lstStyle/>
                    <a:p>
                      <a:pPr marL="30480" algn="just" rtl="1">
                        <a:lnSpc>
                          <a:spcPct val="107000"/>
                        </a:lnSpc>
                        <a:spcAft>
                          <a:spcPts val="800"/>
                        </a:spcAft>
                      </a:pPr>
                      <a:r>
                        <a:rPr lang="he-IL" sz="1600" b="1">
                          <a:latin typeface="Calibri"/>
                          <a:ea typeface="Calibri"/>
                          <a:cs typeface="David"/>
                        </a:rPr>
                        <a:t>התקופה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מאי</a:t>
                      </a:r>
                      <a:r>
                        <a:rPr lang="he-IL" sz="1600" b="1" baseline="0" dirty="0">
                          <a:latin typeface="Calibri"/>
                          <a:ea typeface="Calibri"/>
                          <a:cs typeface="David"/>
                        </a:rPr>
                        <a:t> </a:t>
                      </a:r>
                      <a:r>
                        <a:rPr lang="he-IL" sz="1600" b="1" dirty="0">
                          <a:latin typeface="Calibri"/>
                          <a:ea typeface="Calibri"/>
                          <a:cs typeface="David"/>
                        </a:rPr>
                        <a:t> 2020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228701">
                <a:tc>
                  <a:txBody>
                    <a:bodyPr/>
                    <a:lstStyle/>
                    <a:p>
                      <a:pPr marL="12001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ימים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שעות ביום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לפי</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שקלים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701">
                <a:tc>
                  <a:txBody>
                    <a:bodyPr/>
                    <a:lstStyle/>
                    <a:p>
                      <a:pPr marL="120015" algn="r" rtl="1">
                        <a:lnSpc>
                          <a:spcPct val="107000"/>
                        </a:lnSpc>
                        <a:spcAft>
                          <a:spcPts val="800"/>
                        </a:spcAft>
                      </a:pPr>
                      <a:r>
                        <a:rPr lang="he-IL" sz="1600" b="1">
                          <a:latin typeface="Calibri"/>
                          <a:ea typeface="Calibri"/>
                          <a:cs typeface="David"/>
                        </a:rPr>
                        <a:t>שכר משולב</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25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36</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7,200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57401">
                <a:tc>
                  <a:txBody>
                    <a:bodyPr/>
                    <a:lstStyle/>
                    <a:p>
                      <a:pPr marL="120015" algn="r" rtl="1">
                        <a:lnSpc>
                          <a:spcPct val="107000"/>
                        </a:lnSpc>
                        <a:spcAft>
                          <a:spcPts val="800"/>
                        </a:spcAft>
                      </a:pPr>
                      <a:r>
                        <a:rPr lang="he-IL" sz="1600" b="1">
                          <a:latin typeface="Calibri"/>
                          <a:ea typeface="Calibri"/>
                          <a:cs typeface="David"/>
                        </a:rPr>
                        <a:t>שעות נוספות לפי 150%</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12</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54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648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8701">
                <a:tc>
                  <a:txBody>
                    <a:bodyPr/>
                    <a:lstStyle/>
                    <a:p>
                      <a:pPr marL="120015" algn="r" rtl="1">
                        <a:lnSpc>
                          <a:spcPct val="107000"/>
                        </a:lnSpc>
                        <a:spcAft>
                          <a:spcPts val="800"/>
                        </a:spcAft>
                      </a:pPr>
                      <a:r>
                        <a:rPr lang="he-IL" sz="1600" b="1">
                          <a:latin typeface="Calibri"/>
                          <a:ea typeface="Calibri"/>
                          <a:cs typeface="David"/>
                        </a:rPr>
                        <a:t>החזר נסיעות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243</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8701">
                <a:tc>
                  <a:txBody>
                    <a:bodyPr/>
                    <a:lstStyle/>
                    <a:p>
                      <a:pPr marL="120015" algn="r" rtl="1">
                        <a:lnSpc>
                          <a:spcPct val="107000"/>
                        </a:lnSpc>
                        <a:spcAft>
                          <a:spcPts val="800"/>
                        </a:spcAft>
                      </a:pPr>
                      <a:r>
                        <a:rPr lang="he-IL" sz="1600" b="1">
                          <a:latin typeface="Calibri"/>
                          <a:ea typeface="Calibri"/>
                          <a:cs typeface="David"/>
                        </a:rPr>
                        <a:t>טלפון </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8701">
                <a:tc>
                  <a:txBody>
                    <a:bodyPr/>
                    <a:lstStyle/>
                    <a:p>
                      <a:pPr marL="120015" algn="r" rtl="1">
                        <a:lnSpc>
                          <a:spcPct val="107000"/>
                        </a:lnSpc>
                        <a:spcAft>
                          <a:spcPts val="800"/>
                        </a:spcAft>
                      </a:pPr>
                      <a:r>
                        <a:rPr lang="he-IL" sz="1600" b="1" dirty="0">
                          <a:latin typeface="Calibri"/>
                          <a:ea typeface="Calibri"/>
                          <a:cs typeface="David"/>
                        </a:rPr>
                        <a:t>תוספת מקצועית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8701">
                <a:tc>
                  <a:txBody>
                    <a:bodyPr/>
                    <a:lstStyle/>
                    <a:p>
                      <a:pPr marL="120015" algn="r" rtl="1">
                        <a:lnSpc>
                          <a:spcPct val="107000"/>
                        </a:lnSpc>
                        <a:spcAft>
                          <a:spcPts val="800"/>
                        </a:spcAft>
                      </a:pPr>
                      <a:r>
                        <a:rPr lang="he-IL" sz="1600" b="1">
                          <a:latin typeface="Calibri"/>
                          <a:ea typeface="Calibri"/>
                          <a:cs typeface="David"/>
                        </a:rPr>
                        <a:t>סה"כ ברוטו</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8445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28701">
                <a:tc>
                  <a:txBody>
                    <a:bodyPr/>
                    <a:lstStyle/>
                    <a:p>
                      <a:pPr marL="120015" algn="r" rtl="1">
                        <a:lnSpc>
                          <a:spcPct val="107000"/>
                        </a:lnSpc>
                        <a:spcAft>
                          <a:spcPts val="800"/>
                        </a:spcAft>
                      </a:pPr>
                      <a:r>
                        <a:rPr lang="he-IL" sz="1600" b="1" dirty="0">
                          <a:latin typeface="Calibri"/>
                          <a:ea typeface="Calibri"/>
                          <a:cs typeface="David"/>
                        </a:rPr>
                        <a:t>ניכויים מהעובד:</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28701">
                <a:tc>
                  <a:txBody>
                    <a:bodyPr/>
                    <a:lstStyle/>
                    <a:p>
                      <a:pPr marL="120015" algn="r" rtl="1">
                        <a:lnSpc>
                          <a:spcPct val="107000"/>
                        </a:lnSpc>
                        <a:spcAft>
                          <a:spcPts val="800"/>
                        </a:spcAft>
                      </a:pPr>
                      <a:r>
                        <a:rPr lang="he-IL" sz="1600" b="1">
                          <a:latin typeface="Calibri"/>
                          <a:ea typeface="Calibri"/>
                          <a:cs typeface="David"/>
                        </a:rPr>
                        <a:t>מס הכנסה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57401">
                <a:tc>
                  <a:txBody>
                    <a:bodyPr/>
                    <a:lstStyle/>
                    <a:p>
                      <a:pPr marL="120015" algn="r" rtl="1">
                        <a:lnSpc>
                          <a:spcPct val="107000"/>
                        </a:lnSpc>
                        <a:spcAft>
                          <a:spcPts val="800"/>
                        </a:spcAft>
                      </a:pPr>
                      <a:r>
                        <a:rPr lang="he-IL" sz="1600" b="1">
                          <a:latin typeface="Calibri"/>
                          <a:ea typeface="Calibri"/>
                          <a:cs typeface="David"/>
                        </a:rPr>
                        <a:t>ביטוח לאומי+מס בריאות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28701">
                <a:tc>
                  <a:txBody>
                    <a:bodyPr/>
                    <a:lstStyle/>
                    <a:p>
                      <a:pPr marL="120015" algn="r" rtl="1">
                        <a:lnSpc>
                          <a:spcPct val="107000"/>
                        </a:lnSpc>
                        <a:spcAft>
                          <a:spcPts val="800"/>
                        </a:spcAft>
                      </a:pPr>
                      <a:r>
                        <a:rPr lang="he-IL" sz="1600" b="1" dirty="0">
                          <a:latin typeface="Calibri"/>
                          <a:ea typeface="Calibri"/>
                          <a:cs typeface="David"/>
                        </a:rPr>
                        <a:t>ביטוח פנסיוני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dirty="0"/>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28701">
                <a:tc>
                  <a:txBody>
                    <a:bodyPr/>
                    <a:lstStyle/>
                    <a:p>
                      <a:pPr marL="120015" algn="r" rtl="1">
                        <a:lnSpc>
                          <a:spcPct val="107000"/>
                        </a:lnSpc>
                        <a:spcAft>
                          <a:spcPts val="800"/>
                        </a:spcAft>
                      </a:pPr>
                      <a:r>
                        <a:rPr lang="he-IL" sz="1600" b="1" dirty="0">
                          <a:latin typeface="David" pitchFamily="34" charset="-79"/>
                          <a:ea typeface="Calibri"/>
                          <a:cs typeface="David" pitchFamily="34" charset="-79"/>
                        </a:rPr>
                        <a:t>קרן השתלמות</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28701">
                <a:tc>
                  <a:txBody>
                    <a:bodyPr/>
                    <a:lstStyle/>
                    <a:p>
                      <a:pPr marL="120015" algn="r" rtl="1">
                        <a:lnSpc>
                          <a:spcPct val="107000"/>
                        </a:lnSpc>
                        <a:spcAft>
                          <a:spcPts val="800"/>
                        </a:spcAft>
                      </a:pPr>
                      <a:r>
                        <a:rPr lang="he-IL" sz="1600" b="1" dirty="0">
                          <a:latin typeface="David" pitchFamily="34" charset="-79"/>
                          <a:ea typeface="Calibri"/>
                          <a:cs typeface="David" pitchFamily="34" charset="-79"/>
                        </a:rPr>
                        <a:t>דמי חבר</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28701">
                <a:tc>
                  <a:txBody>
                    <a:bodyPr/>
                    <a:lstStyle/>
                    <a:p>
                      <a:pPr marL="120015" algn="r" rtl="1">
                        <a:lnSpc>
                          <a:spcPct val="107000"/>
                        </a:lnSpc>
                        <a:spcAft>
                          <a:spcPts val="800"/>
                        </a:spcAft>
                      </a:pPr>
                      <a:r>
                        <a:rPr lang="he-IL" sz="1600" b="1" dirty="0">
                          <a:latin typeface="Calibri"/>
                          <a:ea typeface="Calibri"/>
                          <a:cs typeface="David"/>
                        </a:rPr>
                        <a:t>סה"כ ניכויים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28701">
                <a:tc>
                  <a:txBody>
                    <a:bodyPr/>
                    <a:lstStyle/>
                    <a:p>
                      <a:pPr marL="120015" algn="r" rtl="1">
                        <a:lnSpc>
                          <a:spcPct val="107000"/>
                        </a:lnSpc>
                        <a:spcAft>
                          <a:spcPts val="800"/>
                        </a:spcAft>
                      </a:pPr>
                      <a:r>
                        <a:rPr lang="he-IL" sz="1600" b="1" dirty="0">
                          <a:latin typeface="Calibri"/>
                          <a:ea typeface="Calibri"/>
                          <a:cs typeface="David"/>
                        </a:rPr>
                        <a:t>שכר נטו</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28701">
                <a:tc>
                  <a:txBody>
                    <a:bodyPr/>
                    <a:lstStyle/>
                    <a:p>
                      <a:pPr marL="120015" algn="r" rtl="1">
                        <a:lnSpc>
                          <a:spcPct val="107000"/>
                        </a:lnSpc>
                        <a:spcAft>
                          <a:spcPts val="800"/>
                        </a:spcAft>
                      </a:pPr>
                      <a:r>
                        <a:rPr lang="he-IL" sz="1600" b="1" dirty="0">
                          <a:latin typeface="Calibri"/>
                          <a:ea typeface="Calibri"/>
                          <a:cs typeface="David"/>
                        </a:rPr>
                        <a:t>מקדמה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28701">
                <a:tc>
                  <a:txBody>
                    <a:bodyPr/>
                    <a:lstStyle/>
                    <a:p>
                      <a:pPr marL="120015" algn="r" rtl="1">
                        <a:lnSpc>
                          <a:spcPct val="107000"/>
                        </a:lnSpc>
                        <a:spcAft>
                          <a:spcPts val="800"/>
                        </a:spcAft>
                      </a:pPr>
                      <a:r>
                        <a:rPr lang="he-IL" sz="1600" b="1" dirty="0">
                          <a:latin typeface="Calibri"/>
                          <a:ea typeface="Calibri"/>
                          <a:cs typeface="David"/>
                        </a:rPr>
                        <a:t>נטו לתשלום בבנק</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
        <p:nvSpPr>
          <p:cNvPr id="7" name="TextBox 6"/>
          <p:cNvSpPr txBox="1"/>
          <p:nvPr/>
        </p:nvSpPr>
        <p:spPr>
          <a:xfrm>
            <a:off x="5624423" y="3830128"/>
            <a:ext cx="983411" cy="369332"/>
          </a:xfrm>
          <a:prstGeom prst="rect">
            <a:avLst/>
          </a:prstGeom>
          <a:noFill/>
        </p:spPr>
        <p:txBody>
          <a:bodyPr wrap="square" rtlCol="1">
            <a:spAutoFit/>
          </a:bodyPr>
          <a:lstStyle/>
          <a:p>
            <a:r>
              <a:rPr lang="he-IL" dirty="0"/>
              <a:t>327</a:t>
            </a:r>
          </a:p>
        </p:txBody>
      </p:sp>
      <p:sp>
        <p:nvSpPr>
          <p:cNvPr id="8" name="TextBox 7"/>
          <p:cNvSpPr txBox="1"/>
          <p:nvPr/>
        </p:nvSpPr>
        <p:spPr>
          <a:xfrm>
            <a:off x="5621546" y="4189564"/>
            <a:ext cx="983411" cy="369332"/>
          </a:xfrm>
          <a:prstGeom prst="rect">
            <a:avLst/>
          </a:prstGeom>
          <a:noFill/>
        </p:spPr>
        <p:txBody>
          <a:bodyPr wrap="square" rtlCol="1">
            <a:spAutoFit/>
          </a:bodyPr>
          <a:lstStyle/>
          <a:p>
            <a:r>
              <a:rPr lang="he-IL" dirty="0"/>
              <a:t>475</a:t>
            </a:r>
          </a:p>
        </p:txBody>
      </p:sp>
      <p:sp>
        <p:nvSpPr>
          <p:cNvPr id="9" name="TextBox 8"/>
          <p:cNvSpPr txBox="1"/>
          <p:nvPr/>
        </p:nvSpPr>
        <p:spPr>
          <a:xfrm>
            <a:off x="5601416" y="4600759"/>
            <a:ext cx="983411" cy="369332"/>
          </a:xfrm>
          <a:prstGeom prst="rect">
            <a:avLst/>
          </a:prstGeom>
          <a:noFill/>
        </p:spPr>
        <p:txBody>
          <a:bodyPr wrap="square" rtlCol="1">
            <a:spAutoFit/>
          </a:bodyPr>
          <a:lstStyle/>
          <a:p>
            <a:r>
              <a:rPr lang="he-IL" dirty="0"/>
              <a:t>468</a:t>
            </a:r>
          </a:p>
        </p:txBody>
      </p:sp>
      <p:sp>
        <p:nvSpPr>
          <p:cNvPr id="10" name="TextBox 9"/>
          <p:cNvSpPr txBox="1"/>
          <p:nvPr/>
        </p:nvSpPr>
        <p:spPr>
          <a:xfrm>
            <a:off x="5607170" y="4886066"/>
            <a:ext cx="983411" cy="369332"/>
          </a:xfrm>
          <a:prstGeom prst="rect">
            <a:avLst/>
          </a:prstGeom>
          <a:noFill/>
        </p:spPr>
        <p:txBody>
          <a:bodyPr wrap="square" rtlCol="1">
            <a:spAutoFit/>
          </a:bodyPr>
          <a:lstStyle/>
          <a:p>
            <a:r>
              <a:rPr lang="he-IL" dirty="0"/>
              <a:t>211</a:t>
            </a:r>
          </a:p>
        </p:txBody>
      </p:sp>
      <p:sp>
        <p:nvSpPr>
          <p:cNvPr id="11" name="TextBox 10"/>
          <p:cNvSpPr txBox="1"/>
          <p:nvPr/>
        </p:nvSpPr>
        <p:spPr>
          <a:xfrm>
            <a:off x="5883202" y="5186386"/>
            <a:ext cx="690113" cy="369332"/>
          </a:xfrm>
          <a:prstGeom prst="rect">
            <a:avLst/>
          </a:prstGeom>
          <a:noFill/>
        </p:spPr>
        <p:txBody>
          <a:bodyPr wrap="square" rtlCol="1">
            <a:spAutoFit/>
          </a:bodyPr>
          <a:lstStyle/>
          <a:p>
            <a:r>
              <a:rPr lang="he-IL" dirty="0"/>
              <a:t>30</a:t>
            </a:r>
          </a:p>
        </p:txBody>
      </p:sp>
      <p:sp>
        <p:nvSpPr>
          <p:cNvPr id="12" name="TextBox 11"/>
          <p:cNvSpPr txBox="1"/>
          <p:nvPr/>
        </p:nvSpPr>
        <p:spPr>
          <a:xfrm>
            <a:off x="4502989" y="5452200"/>
            <a:ext cx="845388" cy="369332"/>
          </a:xfrm>
          <a:prstGeom prst="rect">
            <a:avLst/>
          </a:prstGeom>
          <a:noFill/>
        </p:spPr>
        <p:txBody>
          <a:bodyPr wrap="square" rtlCol="1">
            <a:spAutoFit/>
          </a:bodyPr>
          <a:lstStyle/>
          <a:p>
            <a:r>
              <a:rPr lang="he-IL" dirty="0"/>
              <a:t>1,511</a:t>
            </a:r>
          </a:p>
        </p:txBody>
      </p:sp>
      <p:sp>
        <p:nvSpPr>
          <p:cNvPr id="13" name="TextBox 12"/>
          <p:cNvSpPr txBox="1"/>
          <p:nvPr/>
        </p:nvSpPr>
        <p:spPr>
          <a:xfrm>
            <a:off x="4502989" y="5688625"/>
            <a:ext cx="845388" cy="369332"/>
          </a:xfrm>
          <a:prstGeom prst="rect">
            <a:avLst/>
          </a:prstGeom>
          <a:noFill/>
        </p:spPr>
        <p:txBody>
          <a:bodyPr wrap="square" rtlCol="1">
            <a:spAutoFit/>
          </a:bodyPr>
          <a:lstStyle/>
          <a:p>
            <a:r>
              <a:rPr lang="he-IL" dirty="0"/>
              <a:t>6,934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73666" y="573094"/>
            <a:ext cx="11160000" cy="720000"/>
          </a:xfrm>
        </p:spPr>
        <p:txBody>
          <a:bodyPr/>
          <a:lstStyle/>
          <a:p>
            <a:r>
              <a:rPr lang="he-IL" dirty="0"/>
              <a:t>ניכויים על פי בקשת העובד</a:t>
            </a:r>
          </a:p>
        </p:txBody>
      </p:sp>
      <p:sp>
        <p:nvSpPr>
          <p:cNvPr id="4" name="מציין מיקום תוכן 3"/>
          <p:cNvSpPr>
            <a:spLocks noGrp="1"/>
          </p:cNvSpPr>
          <p:nvPr>
            <p:ph sz="quarter" idx="4"/>
          </p:nvPr>
        </p:nvSpPr>
        <p:spPr>
          <a:xfrm>
            <a:off x="515206" y="1725682"/>
            <a:ext cx="11160000" cy="3070606"/>
          </a:xfrm>
        </p:spPr>
        <p:txBody>
          <a:bodyPr>
            <a:normAutofit fontScale="92500" lnSpcReduction="10000"/>
          </a:bodyPr>
          <a:lstStyle/>
          <a:p>
            <a:r>
              <a:rPr lang="he-IL" b="1" dirty="0"/>
              <a:t>חוב</a:t>
            </a:r>
            <a:r>
              <a:rPr lang="he-IL" dirty="0"/>
              <a:t>- במהלך יחסי עבודה ניתן לנכות חוב משכרו של העובד רק אם קיימת </a:t>
            </a:r>
            <a:r>
              <a:rPr lang="he-IL" b="1" dirty="0"/>
              <a:t>התחייבות בכתב </a:t>
            </a:r>
            <a:r>
              <a:rPr lang="he-IL" dirty="0"/>
              <a:t>מהעובד למעסיק ובתנאי שהסכום שינוכה משכר העובד על חשבון החוב לא יהיה גבוה מרבע מהשכר (למשל </a:t>
            </a:r>
            <a:r>
              <a:rPr lang="he-IL" b="1" u="sng" dirty="0"/>
              <a:t>בגין הלוואה</a:t>
            </a:r>
            <a:r>
              <a:rPr lang="he-IL" dirty="0"/>
              <a:t>, ניכוי בסכום שאינו יותר מרבע משכר העבודה). בסיום יחסי העבודה, רשאי המעסיק לנכות משכרו האחרון של העובד כל יתרה של חובה שהעובד חייב לו. על פי הפסיקה, הכוונה לחוב אשר אינו שנוי במחלוקת (היעדר המחלוקת נוגעת הן לעצם החוב והן לגובהו).</a:t>
            </a:r>
          </a:p>
          <a:p>
            <a:r>
              <a:rPr lang="he-IL" u="sng" dirty="0"/>
              <a:t>מקדמות </a:t>
            </a:r>
            <a:r>
              <a:rPr lang="he-IL" dirty="0"/>
              <a:t>שניתנו לעובד על חשבון שכרו,בתנאי שהמקדמות אינן עולות על שכר עבודה בעד 3 חדשים. אם המקדמות עולות על שכר עבודה ל- 3 חדשים, ניתן לנכות את המקדמות בתנאי שהעובד נתן את הסכמתו לכך בכתב והסכום שינוכה לא יהיה גבוהה מרבע מהשכר.</a:t>
            </a:r>
          </a:p>
          <a:p>
            <a:endParaRPr lang="he-IL" dirty="0"/>
          </a:p>
        </p:txBody>
      </p:sp>
      <p:sp>
        <p:nvSpPr>
          <p:cNvPr id="5" name="TextBox 4"/>
          <p:cNvSpPr txBox="1"/>
          <p:nvPr/>
        </p:nvSpPr>
        <p:spPr>
          <a:xfrm>
            <a:off x="1362974" y="4796288"/>
            <a:ext cx="10070692" cy="646331"/>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ניכוי זה יקטין את הסכום שיועבר לבנק, כלומר השכר שישולם לבנק יהיה  הפחתת המקדמה מהתשלום נטו</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solidFill>
                <a:srgbClr val="002060"/>
              </a:solidFill>
            </a:endParaRPr>
          </a:p>
        </p:txBody>
      </p:sp>
      <p:sp>
        <p:nvSpPr>
          <p:cNvPr id="5" name="כותרת 4"/>
          <p:cNvSpPr>
            <a:spLocks noGrp="1"/>
          </p:cNvSpPr>
          <p:nvPr>
            <p:ph type="ctrTitle"/>
          </p:nvPr>
        </p:nvSpPr>
        <p:spPr/>
        <p:txBody>
          <a:bodyPr/>
          <a:lstStyle/>
          <a:p>
            <a:r>
              <a:rPr lang="he-IL" dirty="0">
                <a:solidFill>
                  <a:srgbClr val="002060"/>
                </a:solidFill>
              </a:rPr>
              <a:t>שם הפרק</a:t>
            </a:r>
          </a:p>
        </p:txBody>
      </p:sp>
      <p:sp>
        <p:nvSpPr>
          <p:cNvPr id="7" name="כותרת משנה 6"/>
          <p:cNvSpPr>
            <a:spLocks noGrp="1"/>
          </p:cNvSpPr>
          <p:nvPr>
            <p:ph type="subTitle" idx="1"/>
          </p:nvPr>
        </p:nvSpPr>
        <p:spPr/>
        <p:txBody>
          <a:bodyPr/>
          <a:lstStyle/>
          <a:p>
            <a:r>
              <a:rPr lang="he-IL" dirty="0">
                <a:solidFill>
                  <a:srgbClr val="002060"/>
                </a:solidFill>
                <a:sym typeface="Varela Round"/>
              </a:rPr>
              <a:t>משכורת ושכר עבודה</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465681"/>
            <a:ext cx="11160000" cy="720000"/>
          </a:xfrm>
        </p:spPr>
        <p:txBody>
          <a:bodyPr/>
          <a:lstStyle/>
          <a:p>
            <a:r>
              <a:rPr lang="he-IL" dirty="0"/>
              <a:t>המשך תרגיל לדוגמא ירדן לוי</a:t>
            </a:r>
          </a:p>
        </p:txBody>
      </p:sp>
      <p:sp>
        <p:nvSpPr>
          <p:cNvPr id="6" name="TextBox 5"/>
          <p:cNvSpPr txBox="1"/>
          <p:nvPr/>
        </p:nvSpPr>
        <p:spPr>
          <a:xfrm>
            <a:off x="515206" y="2723684"/>
            <a:ext cx="4189857" cy="369332"/>
          </a:xfrm>
          <a:prstGeom prst="rect">
            <a:avLst/>
          </a:prstGeom>
          <a:noFill/>
        </p:spPr>
        <p:txBody>
          <a:bodyPr wrap="square" rtlCol="1">
            <a:spAutoFit/>
          </a:bodyPr>
          <a:lstStyle/>
          <a:p>
            <a:r>
              <a:rPr lang="he-IL" dirty="0">
                <a:latin typeface="Varela Round" panose="00000500000000000000" pitchFamily="2" charset="-79"/>
                <a:cs typeface="Varela Round" panose="00000500000000000000" pitchFamily="2" charset="-79"/>
              </a:rPr>
              <a:t>יש לנכות מירדן לוי מקדמה בסך 800 ש"ח</a:t>
            </a:r>
          </a:p>
        </p:txBody>
      </p:sp>
      <p:graphicFrame>
        <p:nvGraphicFramePr>
          <p:cNvPr id="8" name="מציין מיקום תוכן 4"/>
          <p:cNvGraphicFramePr>
            <a:graphicFrameLocks noGrp="1"/>
          </p:cNvGraphicFramePr>
          <p:nvPr>
            <p:ph sz="quarter" idx="4"/>
          </p:nvPr>
        </p:nvGraphicFramePr>
        <p:xfrm>
          <a:off x="4705063" y="1023549"/>
          <a:ext cx="6867858" cy="5539288"/>
        </p:xfrm>
        <a:graphic>
          <a:graphicData uri="http://schemas.openxmlformats.org/drawingml/2006/table">
            <a:tbl>
              <a:tblPr rtl="1"/>
              <a:tblGrid>
                <a:gridCol w="2306919">
                  <a:extLst>
                    <a:ext uri="{9D8B030D-6E8A-4147-A177-3AD203B41FA5}">
                      <a16:colId xmlns:a16="http://schemas.microsoft.com/office/drawing/2014/main" val="20000"/>
                    </a:ext>
                  </a:extLst>
                </a:gridCol>
                <a:gridCol w="759126">
                  <a:extLst>
                    <a:ext uri="{9D8B030D-6E8A-4147-A177-3AD203B41FA5}">
                      <a16:colId xmlns:a16="http://schemas.microsoft.com/office/drawing/2014/main" val="20001"/>
                    </a:ext>
                  </a:extLst>
                </a:gridCol>
                <a:gridCol w="1222033">
                  <a:extLst>
                    <a:ext uri="{9D8B030D-6E8A-4147-A177-3AD203B41FA5}">
                      <a16:colId xmlns:a16="http://schemas.microsoft.com/office/drawing/2014/main" val="20002"/>
                    </a:ext>
                  </a:extLst>
                </a:gridCol>
                <a:gridCol w="983983">
                  <a:extLst>
                    <a:ext uri="{9D8B030D-6E8A-4147-A177-3AD203B41FA5}">
                      <a16:colId xmlns:a16="http://schemas.microsoft.com/office/drawing/2014/main" val="20003"/>
                    </a:ext>
                  </a:extLst>
                </a:gridCol>
                <a:gridCol w="1595797">
                  <a:extLst>
                    <a:ext uri="{9D8B030D-6E8A-4147-A177-3AD203B41FA5}">
                      <a16:colId xmlns:a16="http://schemas.microsoft.com/office/drawing/2014/main" val="20004"/>
                    </a:ext>
                  </a:extLst>
                </a:gridCol>
              </a:tblGrid>
              <a:tr h="0">
                <a:tc>
                  <a:txBody>
                    <a:bodyPr/>
                    <a:lstStyle/>
                    <a:p>
                      <a:pPr marL="30480" algn="just" rtl="1">
                        <a:lnSpc>
                          <a:spcPct val="107000"/>
                        </a:lnSpc>
                        <a:spcAft>
                          <a:spcPts val="800"/>
                        </a:spcAft>
                      </a:pPr>
                      <a:r>
                        <a:rPr lang="he-IL" sz="1600" b="1" dirty="0">
                          <a:latin typeface="Calibri"/>
                          <a:ea typeface="Calibri"/>
                          <a:cs typeface="David"/>
                        </a:rPr>
                        <a:t>שם העובדת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ירדן</a:t>
                      </a:r>
                      <a:r>
                        <a:rPr lang="he-IL" sz="1600" b="1" baseline="0" dirty="0">
                          <a:latin typeface="Calibri"/>
                          <a:ea typeface="Calibri"/>
                          <a:cs typeface="David"/>
                        </a:rPr>
                        <a:t> לוי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232999">
                <a:tc>
                  <a:txBody>
                    <a:bodyPr/>
                    <a:lstStyle/>
                    <a:p>
                      <a:pPr marL="30480" algn="just" rtl="1">
                        <a:lnSpc>
                          <a:spcPct val="107000"/>
                        </a:lnSpc>
                        <a:spcAft>
                          <a:spcPts val="800"/>
                        </a:spcAft>
                      </a:pPr>
                      <a:r>
                        <a:rPr lang="he-IL" sz="1600" b="1" dirty="0">
                          <a:latin typeface="Calibri"/>
                          <a:ea typeface="Calibri"/>
                          <a:cs typeface="David"/>
                        </a:rPr>
                        <a:t>מצב משפחתי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רווקה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32999">
                <a:tc>
                  <a:txBody>
                    <a:bodyPr/>
                    <a:lstStyle/>
                    <a:p>
                      <a:pPr marL="30480" algn="just" rtl="1">
                        <a:lnSpc>
                          <a:spcPct val="107000"/>
                        </a:lnSpc>
                        <a:spcAft>
                          <a:spcPts val="800"/>
                        </a:spcAft>
                      </a:pPr>
                      <a:r>
                        <a:rPr lang="he-IL" sz="1600" b="1">
                          <a:latin typeface="Calibri"/>
                          <a:ea typeface="Calibri"/>
                          <a:cs typeface="David"/>
                        </a:rPr>
                        <a:t>התקופה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מאי</a:t>
                      </a:r>
                      <a:r>
                        <a:rPr lang="he-IL" sz="1600" b="1" baseline="0" dirty="0">
                          <a:latin typeface="Calibri"/>
                          <a:ea typeface="Calibri"/>
                          <a:cs typeface="David"/>
                        </a:rPr>
                        <a:t> </a:t>
                      </a:r>
                      <a:r>
                        <a:rPr lang="he-IL" sz="1600" b="1" dirty="0">
                          <a:latin typeface="Calibri"/>
                          <a:ea typeface="Calibri"/>
                          <a:cs typeface="David"/>
                        </a:rPr>
                        <a:t> 2020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232999">
                <a:tc>
                  <a:txBody>
                    <a:bodyPr/>
                    <a:lstStyle/>
                    <a:p>
                      <a:pPr marL="12001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ימים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שעות ביום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לפי</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שקלים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2999">
                <a:tc>
                  <a:txBody>
                    <a:bodyPr/>
                    <a:lstStyle/>
                    <a:p>
                      <a:pPr marL="120015" algn="r" rtl="1">
                        <a:lnSpc>
                          <a:spcPct val="107000"/>
                        </a:lnSpc>
                        <a:spcAft>
                          <a:spcPts val="800"/>
                        </a:spcAft>
                      </a:pPr>
                      <a:r>
                        <a:rPr lang="he-IL" sz="1600" b="1">
                          <a:latin typeface="Calibri"/>
                          <a:ea typeface="Calibri"/>
                          <a:cs typeface="David"/>
                        </a:rPr>
                        <a:t>שכר משולב</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25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36</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7,200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5371">
                <a:tc>
                  <a:txBody>
                    <a:bodyPr/>
                    <a:lstStyle/>
                    <a:p>
                      <a:pPr marL="120015" algn="r" rtl="1">
                        <a:lnSpc>
                          <a:spcPct val="107000"/>
                        </a:lnSpc>
                        <a:spcAft>
                          <a:spcPts val="800"/>
                        </a:spcAft>
                      </a:pPr>
                      <a:r>
                        <a:rPr lang="he-IL" sz="1600" b="1" dirty="0">
                          <a:latin typeface="Calibri"/>
                          <a:ea typeface="Calibri"/>
                          <a:cs typeface="David"/>
                        </a:rPr>
                        <a:t>שעות נוספות לפי 150%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12</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54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648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2999">
                <a:tc>
                  <a:txBody>
                    <a:bodyPr/>
                    <a:lstStyle/>
                    <a:p>
                      <a:pPr marL="120015" algn="r" rtl="1">
                        <a:lnSpc>
                          <a:spcPct val="107000"/>
                        </a:lnSpc>
                        <a:spcAft>
                          <a:spcPts val="800"/>
                        </a:spcAft>
                      </a:pPr>
                      <a:r>
                        <a:rPr lang="he-IL" sz="1600" b="1">
                          <a:latin typeface="Calibri"/>
                          <a:ea typeface="Calibri"/>
                          <a:cs typeface="David"/>
                        </a:rPr>
                        <a:t>החזר נסיעות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243</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2999">
                <a:tc>
                  <a:txBody>
                    <a:bodyPr/>
                    <a:lstStyle/>
                    <a:p>
                      <a:pPr marL="120015" algn="r" rtl="1">
                        <a:lnSpc>
                          <a:spcPct val="107000"/>
                        </a:lnSpc>
                        <a:spcAft>
                          <a:spcPts val="800"/>
                        </a:spcAft>
                      </a:pPr>
                      <a:r>
                        <a:rPr lang="he-IL" sz="1600" b="1">
                          <a:latin typeface="Calibri"/>
                          <a:ea typeface="Calibri"/>
                          <a:cs typeface="David"/>
                        </a:rPr>
                        <a:t>טלפון </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2999">
                <a:tc>
                  <a:txBody>
                    <a:bodyPr/>
                    <a:lstStyle/>
                    <a:p>
                      <a:pPr marL="120015" algn="r" rtl="1">
                        <a:lnSpc>
                          <a:spcPct val="107000"/>
                        </a:lnSpc>
                        <a:spcAft>
                          <a:spcPts val="800"/>
                        </a:spcAft>
                      </a:pPr>
                      <a:r>
                        <a:rPr lang="he-IL" sz="1600" b="1" dirty="0">
                          <a:latin typeface="Calibri"/>
                          <a:ea typeface="Calibri"/>
                          <a:cs typeface="David"/>
                        </a:rPr>
                        <a:t>תוספת מקצועית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320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2999">
                <a:tc>
                  <a:txBody>
                    <a:bodyPr/>
                    <a:lstStyle/>
                    <a:p>
                      <a:pPr marL="120015" algn="r" rtl="1">
                        <a:lnSpc>
                          <a:spcPct val="107000"/>
                        </a:lnSpc>
                        <a:spcAft>
                          <a:spcPts val="800"/>
                        </a:spcAft>
                      </a:pPr>
                      <a:r>
                        <a:rPr lang="he-IL" sz="1600" b="1">
                          <a:latin typeface="Calibri"/>
                          <a:ea typeface="Calibri"/>
                          <a:cs typeface="David"/>
                        </a:rPr>
                        <a:t>סה"כ ברוטו</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8445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32999">
                <a:tc>
                  <a:txBody>
                    <a:bodyPr/>
                    <a:lstStyle/>
                    <a:p>
                      <a:pPr marL="120015" algn="r" rtl="1">
                        <a:lnSpc>
                          <a:spcPct val="107000"/>
                        </a:lnSpc>
                        <a:spcAft>
                          <a:spcPts val="800"/>
                        </a:spcAft>
                      </a:pPr>
                      <a:r>
                        <a:rPr lang="he-IL" sz="1600" b="1" dirty="0">
                          <a:latin typeface="Calibri"/>
                          <a:ea typeface="Calibri"/>
                          <a:cs typeface="David"/>
                        </a:rPr>
                        <a:t>ניכויים מהעובד:</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44963">
                <a:tc>
                  <a:txBody>
                    <a:bodyPr/>
                    <a:lstStyle/>
                    <a:p>
                      <a:pPr marL="120015" algn="r" rtl="1">
                        <a:lnSpc>
                          <a:spcPct val="107000"/>
                        </a:lnSpc>
                        <a:spcAft>
                          <a:spcPts val="800"/>
                        </a:spcAft>
                      </a:pPr>
                      <a:r>
                        <a:rPr lang="he-IL" sz="1600" b="1">
                          <a:latin typeface="Calibri"/>
                          <a:ea typeface="Calibri"/>
                          <a:cs typeface="David"/>
                        </a:rPr>
                        <a:t>מס הכנסה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327</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66793">
                <a:tc>
                  <a:txBody>
                    <a:bodyPr/>
                    <a:lstStyle/>
                    <a:p>
                      <a:pPr marL="120015" algn="r" rtl="1">
                        <a:lnSpc>
                          <a:spcPct val="107000"/>
                        </a:lnSpc>
                        <a:spcAft>
                          <a:spcPts val="800"/>
                        </a:spcAft>
                      </a:pPr>
                      <a:r>
                        <a:rPr lang="he-IL" sz="1600" b="1">
                          <a:latin typeface="Calibri"/>
                          <a:ea typeface="Calibri"/>
                          <a:cs typeface="David"/>
                        </a:rPr>
                        <a:t>ביטוח לאומי+מס בריאות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475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44963">
                <a:tc>
                  <a:txBody>
                    <a:bodyPr/>
                    <a:lstStyle/>
                    <a:p>
                      <a:pPr marL="120015" algn="r" rtl="1">
                        <a:lnSpc>
                          <a:spcPct val="107000"/>
                        </a:lnSpc>
                        <a:spcAft>
                          <a:spcPts val="800"/>
                        </a:spcAft>
                      </a:pPr>
                      <a:r>
                        <a:rPr lang="he-IL" sz="1600" b="1" dirty="0">
                          <a:latin typeface="Calibri"/>
                          <a:ea typeface="Calibri"/>
                          <a:cs typeface="David"/>
                        </a:rPr>
                        <a:t>ביטוח פנסיוני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dirty="0"/>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468</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32999">
                <a:tc>
                  <a:txBody>
                    <a:bodyPr/>
                    <a:lstStyle/>
                    <a:p>
                      <a:pPr marL="120015" algn="r" rtl="1">
                        <a:lnSpc>
                          <a:spcPct val="107000"/>
                        </a:lnSpc>
                        <a:spcAft>
                          <a:spcPts val="800"/>
                        </a:spcAft>
                      </a:pPr>
                      <a:r>
                        <a:rPr lang="he-IL" sz="1600" b="1" dirty="0">
                          <a:latin typeface="David" pitchFamily="34" charset="-79"/>
                          <a:ea typeface="Calibri"/>
                          <a:cs typeface="David" pitchFamily="34" charset="-79"/>
                        </a:rPr>
                        <a:t>קרן השתלמות</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211</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32999">
                <a:tc>
                  <a:txBody>
                    <a:bodyPr/>
                    <a:lstStyle/>
                    <a:p>
                      <a:pPr marL="120015" algn="r" rtl="1">
                        <a:lnSpc>
                          <a:spcPct val="107000"/>
                        </a:lnSpc>
                        <a:spcAft>
                          <a:spcPts val="800"/>
                        </a:spcAft>
                      </a:pPr>
                      <a:r>
                        <a:rPr lang="he-IL" sz="1600" b="1" dirty="0">
                          <a:latin typeface="David" pitchFamily="34" charset="-79"/>
                          <a:ea typeface="Calibri"/>
                          <a:cs typeface="David" pitchFamily="34" charset="-79"/>
                        </a:rPr>
                        <a:t>דמי חבר</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30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32999">
                <a:tc>
                  <a:txBody>
                    <a:bodyPr/>
                    <a:lstStyle/>
                    <a:p>
                      <a:pPr marL="120015" algn="r" rtl="1">
                        <a:lnSpc>
                          <a:spcPct val="107000"/>
                        </a:lnSpc>
                        <a:spcAft>
                          <a:spcPts val="800"/>
                        </a:spcAft>
                      </a:pPr>
                      <a:r>
                        <a:rPr lang="he-IL" sz="1600" b="1" dirty="0">
                          <a:latin typeface="Calibri"/>
                          <a:ea typeface="Calibri"/>
                          <a:cs typeface="David"/>
                        </a:rPr>
                        <a:t>סה"כ ניכויים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1511</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32999">
                <a:tc>
                  <a:txBody>
                    <a:bodyPr/>
                    <a:lstStyle/>
                    <a:p>
                      <a:pPr marL="120015" algn="r" rtl="1">
                        <a:lnSpc>
                          <a:spcPct val="107000"/>
                        </a:lnSpc>
                        <a:spcAft>
                          <a:spcPts val="800"/>
                        </a:spcAft>
                      </a:pPr>
                      <a:r>
                        <a:rPr lang="he-IL" sz="1600" b="1" dirty="0">
                          <a:latin typeface="Calibri"/>
                          <a:ea typeface="Calibri"/>
                          <a:cs typeface="David"/>
                        </a:rPr>
                        <a:t>שכר נטו</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dirty="0">
                          <a:latin typeface="Calibri"/>
                          <a:ea typeface="Calibri"/>
                          <a:cs typeface="Arial"/>
                        </a:rPr>
                        <a:t>6934</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32999">
                <a:tc>
                  <a:txBody>
                    <a:bodyPr/>
                    <a:lstStyle/>
                    <a:p>
                      <a:pPr marL="120015" algn="r" rtl="1">
                        <a:lnSpc>
                          <a:spcPct val="107000"/>
                        </a:lnSpc>
                        <a:spcAft>
                          <a:spcPts val="800"/>
                        </a:spcAft>
                      </a:pPr>
                      <a:r>
                        <a:rPr lang="he-IL" sz="1600" b="1" dirty="0">
                          <a:latin typeface="Calibri"/>
                          <a:ea typeface="Calibri"/>
                          <a:cs typeface="David"/>
                        </a:rPr>
                        <a:t>מקדמה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474157">
                <a:tc>
                  <a:txBody>
                    <a:bodyPr/>
                    <a:lstStyle/>
                    <a:p>
                      <a:pPr marL="120015" algn="r" rtl="1">
                        <a:lnSpc>
                          <a:spcPct val="107000"/>
                        </a:lnSpc>
                        <a:spcAft>
                          <a:spcPts val="800"/>
                        </a:spcAft>
                      </a:pPr>
                      <a:r>
                        <a:rPr lang="he-IL" sz="1600" b="1" dirty="0">
                          <a:latin typeface="Calibri"/>
                          <a:ea typeface="Calibri"/>
                          <a:cs typeface="David"/>
                        </a:rPr>
                        <a:t>נטו לתשלום בבנק</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
        <p:nvSpPr>
          <p:cNvPr id="9" name="TextBox 8"/>
          <p:cNvSpPr txBox="1"/>
          <p:nvPr/>
        </p:nvSpPr>
        <p:spPr>
          <a:xfrm>
            <a:off x="5227608" y="5883214"/>
            <a:ext cx="1000664" cy="369332"/>
          </a:xfrm>
          <a:prstGeom prst="rect">
            <a:avLst/>
          </a:prstGeom>
          <a:noFill/>
        </p:spPr>
        <p:txBody>
          <a:bodyPr wrap="square" rtlCol="1">
            <a:spAutoFit/>
          </a:bodyPr>
          <a:lstStyle/>
          <a:p>
            <a:r>
              <a:rPr lang="he-IL" dirty="0"/>
              <a:t>800</a:t>
            </a:r>
          </a:p>
        </p:txBody>
      </p:sp>
      <p:sp>
        <p:nvSpPr>
          <p:cNvPr id="10" name="TextBox 9"/>
          <p:cNvSpPr txBox="1"/>
          <p:nvPr/>
        </p:nvSpPr>
        <p:spPr>
          <a:xfrm>
            <a:off x="5227608" y="6200787"/>
            <a:ext cx="1000664" cy="369332"/>
          </a:xfrm>
          <a:prstGeom prst="rect">
            <a:avLst/>
          </a:prstGeom>
          <a:solidFill>
            <a:srgbClr val="00FFFF"/>
          </a:solidFill>
        </p:spPr>
        <p:txBody>
          <a:bodyPr wrap="square" rtlCol="1">
            <a:spAutoFit/>
          </a:bodyPr>
          <a:lstStyle/>
          <a:p>
            <a:r>
              <a:rPr lang="he-IL" b="1" dirty="0"/>
              <a:t>6134</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ppt_x"/>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ppt_x"/>
                                          </p:val>
                                        </p:tav>
                                        <p:tav tm="100000">
                                          <p:val>
                                            <p:strVal val="#ppt_x"/>
                                          </p:val>
                                        </p:tav>
                                      </p:tavLst>
                                    </p:anim>
                                    <p:anim calcmode="lin" valueType="num">
                                      <p:cBhvr additive="base">
                                        <p:cTn id="14"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1" nodeType="clickEffect">
                                  <p:stCondLst>
                                    <p:cond delay="0"/>
                                  </p:stCondLst>
                                  <p:childTnLst>
                                    <p:animScale>
                                      <p:cBhvr>
                                        <p:cTn id="18" dur="2000" fill="hold"/>
                                        <p:tgtEl>
                                          <p:spTgt spid="1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0"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sz="quarter" idx="4"/>
          </p:nvPr>
        </p:nvGraphicFramePr>
        <p:xfrm>
          <a:off x="3950899" y="655603"/>
          <a:ext cx="6867858" cy="5592552"/>
        </p:xfrm>
        <a:graphic>
          <a:graphicData uri="http://schemas.openxmlformats.org/drawingml/2006/table">
            <a:tbl>
              <a:tblPr rtl="1"/>
              <a:tblGrid>
                <a:gridCol w="2192342">
                  <a:extLst>
                    <a:ext uri="{9D8B030D-6E8A-4147-A177-3AD203B41FA5}">
                      <a16:colId xmlns:a16="http://schemas.microsoft.com/office/drawing/2014/main" val="20000"/>
                    </a:ext>
                  </a:extLst>
                </a:gridCol>
                <a:gridCol w="633242">
                  <a:extLst>
                    <a:ext uri="{9D8B030D-6E8A-4147-A177-3AD203B41FA5}">
                      <a16:colId xmlns:a16="http://schemas.microsoft.com/office/drawing/2014/main" val="20001"/>
                    </a:ext>
                  </a:extLst>
                </a:gridCol>
                <a:gridCol w="1462493">
                  <a:extLst>
                    <a:ext uri="{9D8B030D-6E8A-4147-A177-3AD203B41FA5}">
                      <a16:colId xmlns:a16="http://schemas.microsoft.com/office/drawing/2014/main" val="20002"/>
                    </a:ext>
                  </a:extLst>
                </a:gridCol>
                <a:gridCol w="983984">
                  <a:extLst>
                    <a:ext uri="{9D8B030D-6E8A-4147-A177-3AD203B41FA5}">
                      <a16:colId xmlns:a16="http://schemas.microsoft.com/office/drawing/2014/main" val="20003"/>
                    </a:ext>
                  </a:extLst>
                </a:gridCol>
                <a:gridCol w="1595797">
                  <a:extLst>
                    <a:ext uri="{9D8B030D-6E8A-4147-A177-3AD203B41FA5}">
                      <a16:colId xmlns:a16="http://schemas.microsoft.com/office/drawing/2014/main" val="20004"/>
                    </a:ext>
                  </a:extLst>
                </a:gridCol>
              </a:tblGrid>
              <a:tr h="302813">
                <a:tc>
                  <a:txBody>
                    <a:bodyPr/>
                    <a:lstStyle/>
                    <a:p>
                      <a:pPr marL="30480" algn="just" rtl="1">
                        <a:lnSpc>
                          <a:spcPct val="107000"/>
                        </a:lnSpc>
                        <a:spcAft>
                          <a:spcPts val="800"/>
                        </a:spcAft>
                      </a:pPr>
                      <a:r>
                        <a:rPr lang="he-IL" sz="1600" b="1" dirty="0">
                          <a:latin typeface="Calibri"/>
                          <a:ea typeface="Calibri"/>
                          <a:cs typeface="David"/>
                        </a:rPr>
                        <a:t>שם העובדת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הראל</a:t>
                      </a:r>
                      <a:r>
                        <a:rPr lang="he-IL" sz="1600" b="1" baseline="0" dirty="0">
                          <a:latin typeface="Calibri"/>
                          <a:ea typeface="Calibri"/>
                          <a:cs typeface="David"/>
                        </a:rPr>
                        <a:t> בן דוד</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302813">
                <a:tc>
                  <a:txBody>
                    <a:bodyPr/>
                    <a:lstStyle/>
                    <a:p>
                      <a:pPr marL="30480" algn="just" rtl="1">
                        <a:lnSpc>
                          <a:spcPct val="107000"/>
                        </a:lnSpc>
                        <a:spcAft>
                          <a:spcPts val="800"/>
                        </a:spcAft>
                      </a:pPr>
                      <a:r>
                        <a:rPr lang="he-IL" sz="1600" b="1" dirty="0">
                          <a:latin typeface="Calibri"/>
                          <a:ea typeface="Calibri"/>
                          <a:cs typeface="David"/>
                        </a:rPr>
                        <a:t>מצב משפחתי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נשוי</a:t>
                      </a:r>
                      <a:r>
                        <a:rPr lang="he-IL" sz="1600" b="1" baseline="0" dirty="0">
                          <a:latin typeface="Calibri"/>
                          <a:ea typeface="Calibri"/>
                          <a:cs typeface="David"/>
                        </a:rPr>
                        <a:t> + </a:t>
                      </a:r>
                      <a:r>
                        <a:rPr lang="he-IL" sz="1600" b="1" baseline="0" dirty="0" err="1">
                          <a:latin typeface="Calibri"/>
                          <a:ea typeface="Calibri"/>
                          <a:cs typeface="David"/>
                        </a:rPr>
                        <a:t>אשה</a:t>
                      </a:r>
                      <a:r>
                        <a:rPr lang="he-IL" sz="1600" b="1" baseline="0" dirty="0">
                          <a:latin typeface="Calibri"/>
                          <a:ea typeface="Calibri"/>
                          <a:cs typeface="David"/>
                        </a:rPr>
                        <a:t> עובדת</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28701">
                <a:tc>
                  <a:txBody>
                    <a:bodyPr/>
                    <a:lstStyle/>
                    <a:p>
                      <a:pPr marL="30480" algn="just" rtl="1">
                        <a:lnSpc>
                          <a:spcPct val="107000"/>
                        </a:lnSpc>
                        <a:spcAft>
                          <a:spcPts val="800"/>
                        </a:spcAft>
                      </a:pPr>
                      <a:r>
                        <a:rPr lang="he-IL" sz="1600" b="1">
                          <a:latin typeface="Calibri"/>
                          <a:ea typeface="Calibri"/>
                          <a:cs typeface="David"/>
                        </a:rPr>
                        <a:t>התקופה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rtl="1">
                        <a:lnSpc>
                          <a:spcPct val="107000"/>
                        </a:lnSpc>
                        <a:spcAft>
                          <a:spcPts val="800"/>
                        </a:spcAft>
                      </a:pPr>
                      <a:r>
                        <a:rPr lang="he-IL" sz="1600" b="1" dirty="0">
                          <a:latin typeface="Calibri"/>
                          <a:ea typeface="Calibri"/>
                          <a:cs typeface="David"/>
                        </a:rPr>
                        <a:t>מאי</a:t>
                      </a:r>
                      <a:r>
                        <a:rPr lang="he-IL" sz="1600" b="1" baseline="0" dirty="0">
                          <a:latin typeface="Calibri"/>
                          <a:ea typeface="Calibri"/>
                          <a:cs typeface="David"/>
                        </a:rPr>
                        <a:t> </a:t>
                      </a:r>
                      <a:r>
                        <a:rPr lang="he-IL" sz="1600" b="1" dirty="0">
                          <a:latin typeface="Calibri"/>
                          <a:ea typeface="Calibri"/>
                          <a:cs typeface="David"/>
                        </a:rPr>
                        <a:t> 2020</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2"/>
                  </a:ext>
                </a:extLst>
              </a:tr>
              <a:tr h="228701">
                <a:tc>
                  <a:txBody>
                    <a:bodyPr/>
                    <a:lstStyle/>
                    <a:p>
                      <a:pPr marL="12001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ימים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שעות ביום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לפי</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a:latin typeface="Calibri"/>
                          <a:ea typeface="Calibri"/>
                          <a:cs typeface="David"/>
                        </a:rPr>
                        <a:t>שקלים</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8701">
                <a:tc>
                  <a:txBody>
                    <a:bodyPr/>
                    <a:lstStyle/>
                    <a:p>
                      <a:pPr marL="120015" algn="r" rtl="1">
                        <a:lnSpc>
                          <a:spcPct val="107000"/>
                        </a:lnSpc>
                        <a:spcAft>
                          <a:spcPts val="800"/>
                        </a:spcAft>
                      </a:pPr>
                      <a:r>
                        <a:rPr lang="he-IL" sz="1600" b="1">
                          <a:latin typeface="Calibri"/>
                          <a:ea typeface="Calibri"/>
                          <a:cs typeface="David"/>
                        </a:rPr>
                        <a:t>שכר משולב</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600" b="1" dirty="0">
                          <a:latin typeface="Calibri"/>
                          <a:ea typeface="Calibri"/>
                          <a:cs typeface="David"/>
                        </a:rPr>
                        <a:t> </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172</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38</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6,536</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9815">
                <a:tc>
                  <a:txBody>
                    <a:bodyPr/>
                    <a:lstStyle/>
                    <a:p>
                      <a:pPr marL="120015" algn="r" rtl="1">
                        <a:lnSpc>
                          <a:spcPct val="107000"/>
                        </a:lnSpc>
                        <a:spcAft>
                          <a:spcPts val="800"/>
                        </a:spcAft>
                      </a:pPr>
                      <a:r>
                        <a:rPr lang="he-IL" sz="1600" b="1" dirty="0">
                          <a:latin typeface="Calibri"/>
                          <a:ea typeface="Calibri"/>
                          <a:cs typeface="David"/>
                        </a:rPr>
                        <a:t>שעות נוספות לפי 125%</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22</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47.5</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1,045</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8701">
                <a:tc>
                  <a:txBody>
                    <a:bodyPr/>
                    <a:lstStyle/>
                    <a:p>
                      <a:pPr marL="120015" algn="r" rtl="1">
                        <a:lnSpc>
                          <a:spcPct val="107000"/>
                        </a:lnSpc>
                        <a:spcAft>
                          <a:spcPts val="800"/>
                        </a:spcAft>
                      </a:pPr>
                      <a:r>
                        <a:rPr lang="he-IL" sz="1600" b="1" dirty="0">
                          <a:latin typeface="Calibri"/>
                          <a:ea typeface="Calibri"/>
                          <a:cs typeface="David"/>
                        </a:rPr>
                        <a:t>החזר אחזקת רכב</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1,180</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8701">
                <a:tc>
                  <a:txBody>
                    <a:bodyPr/>
                    <a:lstStyle/>
                    <a:p>
                      <a:pPr marL="120015" algn="r" rtl="1">
                        <a:lnSpc>
                          <a:spcPct val="107000"/>
                        </a:lnSpc>
                        <a:spcAft>
                          <a:spcPts val="800"/>
                        </a:spcAft>
                      </a:pPr>
                      <a:r>
                        <a:rPr lang="he-IL" sz="1600" b="1" dirty="0">
                          <a:latin typeface="Calibri"/>
                          <a:ea typeface="Calibri"/>
                          <a:cs typeface="David"/>
                        </a:rPr>
                        <a:t>טלפון </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45</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6620">
                <a:tc>
                  <a:txBody>
                    <a:bodyPr/>
                    <a:lstStyle/>
                    <a:p>
                      <a:pPr marL="120015" algn="r" rtl="1">
                        <a:lnSpc>
                          <a:spcPct val="107000"/>
                        </a:lnSpc>
                        <a:spcAft>
                          <a:spcPts val="800"/>
                        </a:spcAft>
                      </a:pPr>
                      <a:r>
                        <a:rPr lang="he-IL" sz="1600" b="1" dirty="0">
                          <a:latin typeface="Calibri"/>
                          <a:ea typeface="Calibri"/>
                          <a:cs typeface="David"/>
                        </a:rPr>
                        <a:t>מענק מכירות</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870</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8701">
                <a:tc>
                  <a:txBody>
                    <a:bodyPr/>
                    <a:lstStyle/>
                    <a:p>
                      <a:pPr marL="120015" algn="r" rtl="1">
                        <a:lnSpc>
                          <a:spcPct val="107000"/>
                        </a:lnSpc>
                        <a:spcAft>
                          <a:spcPts val="800"/>
                        </a:spcAft>
                      </a:pPr>
                      <a:r>
                        <a:rPr lang="he-IL" sz="1600" b="1">
                          <a:latin typeface="Calibri"/>
                          <a:ea typeface="Calibri"/>
                          <a:cs typeface="David"/>
                        </a:rPr>
                        <a:t>סה"כ ברוטו</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r>
                        <a:rPr lang="he-IL" sz="1800" dirty="0">
                          <a:latin typeface="Calibri"/>
                          <a:ea typeface="Calibri"/>
                          <a:cs typeface="Arial"/>
                        </a:rPr>
                        <a:t>9,676</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28701">
                <a:tc>
                  <a:txBody>
                    <a:bodyPr/>
                    <a:lstStyle/>
                    <a:p>
                      <a:pPr marL="120015" algn="r" rtl="1">
                        <a:lnSpc>
                          <a:spcPct val="107000"/>
                        </a:lnSpc>
                        <a:spcAft>
                          <a:spcPts val="800"/>
                        </a:spcAft>
                      </a:pPr>
                      <a:r>
                        <a:rPr lang="he-IL" sz="1600" b="1" dirty="0">
                          <a:latin typeface="Calibri"/>
                          <a:ea typeface="Calibri"/>
                          <a:cs typeface="David"/>
                        </a:rPr>
                        <a:t>ניכויים מהעובד:</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28701">
                <a:tc>
                  <a:txBody>
                    <a:bodyPr/>
                    <a:lstStyle/>
                    <a:p>
                      <a:pPr marL="120015" algn="r" rtl="1">
                        <a:lnSpc>
                          <a:spcPct val="107000"/>
                        </a:lnSpc>
                        <a:spcAft>
                          <a:spcPts val="800"/>
                        </a:spcAft>
                      </a:pPr>
                      <a:r>
                        <a:rPr lang="he-IL" sz="1600" b="1">
                          <a:latin typeface="Calibri"/>
                          <a:ea typeface="Calibri"/>
                          <a:cs typeface="David"/>
                        </a:rPr>
                        <a:t>מס הכנסה</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57401">
                <a:tc>
                  <a:txBody>
                    <a:bodyPr/>
                    <a:lstStyle/>
                    <a:p>
                      <a:pPr marL="120015" algn="r" rtl="1">
                        <a:lnSpc>
                          <a:spcPct val="107000"/>
                        </a:lnSpc>
                        <a:spcAft>
                          <a:spcPts val="800"/>
                        </a:spcAft>
                      </a:pPr>
                      <a:r>
                        <a:rPr lang="he-IL" sz="1600" b="1">
                          <a:latin typeface="Calibri"/>
                          <a:ea typeface="Calibri"/>
                          <a:cs typeface="David"/>
                        </a:rPr>
                        <a:t>ביטוח לאומי+מס בריאות</a:t>
                      </a: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28701">
                <a:tc>
                  <a:txBody>
                    <a:bodyPr/>
                    <a:lstStyle/>
                    <a:p>
                      <a:pPr marL="120015" algn="r" rtl="1">
                        <a:lnSpc>
                          <a:spcPct val="107000"/>
                        </a:lnSpc>
                        <a:spcAft>
                          <a:spcPts val="800"/>
                        </a:spcAft>
                      </a:pPr>
                      <a:r>
                        <a:rPr lang="he-IL" sz="1600" b="1" dirty="0">
                          <a:latin typeface="Calibri"/>
                          <a:ea typeface="Calibri"/>
                          <a:cs typeface="David"/>
                        </a:rPr>
                        <a:t>ביטוח פנסיוני</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he-IL" dirty="0"/>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28701">
                <a:tc>
                  <a:txBody>
                    <a:bodyPr/>
                    <a:lstStyle/>
                    <a:p>
                      <a:pPr marL="120015" algn="r" rtl="1">
                        <a:lnSpc>
                          <a:spcPct val="107000"/>
                        </a:lnSpc>
                        <a:spcAft>
                          <a:spcPts val="800"/>
                        </a:spcAft>
                      </a:pPr>
                      <a:r>
                        <a:rPr lang="he-IL" sz="1600" b="1" dirty="0">
                          <a:latin typeface="David" pitchFamily="34" charset="-79"/>
                          <a:ea typeface="Calibri"/>
                          <a:cs typeface="David" pitchFamily="34" charset="-79"/>
                        </a:rPr>
                        <a:t>קרן השתלמות</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28701">
                <a:tc>
                  <a:txBody>
                    <a:bodyPr/>
                    <a:lstStyle/>
                    <a:p>
                      <a:pPr marL="120015" algn="r" rtl="1">
                        <a:lnSpc>
                          <a:spcPct val="107000"/>
                        </a:lnSpc>
                        <a:spcAft>
                          <a:spcPts val="800"/>
                        </a:spcAft>
                      </a:pPr>
                      <a:r>
                        <a:rPr lang="he-IL" sz="1600" b="1" dirty="0">
                          <a:latin typeface="David" pitchFamily="34" charset="-79"/>
                          <a:ea typeface="Calibri"/>
                          <a:cs typeface="David" pitchFamily="34" charset="-79"/>
                        </a:rPr>
                        <a:t>דמי חבר</a:t>
                      </a:r>
                      <a:endParaRPr lang="en-US" sz="1600" b="1" dirty="0">
                        <a:latin typeface="David" pitchFamily="34" charset="-79"/>
                        <a:ea typeface="Calibri"/>
                        <a:cs typeface="David" pitchFamily="34" charset="-79"/>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28701">
                <a:tc>
                  <a:txBody>
                    <a:bodyPr/>
                    <a:lstStyle/>
                    <a:p>
                      <a:pPr marL="120015" algn="r" rtl="1">
                        <a:lnSpc>
                          <a:spcPct val="107000"/>
                        </a:lnSpc>
                        <a:spcAft>
                          <a:spcPts val="800"/>
                        </a:spcAft>
                      </a:pPr>
                      <a:r>
                        <a:rPr lang="he-IL" sz="1600" b="1" dirty="0">
                          <a:latin typeface="Calibri"/>
                          <a:ea typeface="Calibri"/>
                          <a:cs typeface="David"/>
                        </a:rPr>
                        <a:t>סה"כ ניכויים</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28701">
                <a:tc>
                  <a:txBody>
                    <a:bodyPr/>
                    <a:lstStyle/>
                    <a:p>
                      <a:pPr marL="120015" algn="r" rtl="1">
                        <a:lnSpc>
                          <a:spcPct val="107000"/>
                        </a:lnSpc>
                        <a:spcAft>
                          <a:spcPts val="800"/>
                        </a:spcAft>
                      </a:pPr>
                      <a:r>
                        <a:rPr lang="he-IL" sz="1600" b="1" dirty="0">
                          <a:latin typeface="Calibri"/>
                          <a:ea typeface="Calibri"/>
                          <a:cs typeface="David"/>
                        </a:rPr>
                        <a:t>שכר נטו</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28701">
                <a:tc>
                  <a:txBody>
                    <a:bodyPr/>
                    <a:lstStyle/>
                    <a:p>
                      <a:pPr marL="120015" algn="r" rtl="1">
                        <a:lnSpc>
                          <a:spcPct val="107000"/>
                        </a:lnSpc>
                        <a:spcAft>
                          <a:spcPts val="800"/>
                        </a:spcAft>
                      </a:pPr>
                      <a:r>
                        <a:rPr lang="he-IL" sz="1600" b="1" dirty="0">
                          <a:latin typeface="Calibri"/>
                          <a:ea typeface="Calibri"/>
                          <a:cs typeface="David"/>
                        </a:rPr>
                        <a:t>מקדמה</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28701">
                <a:tc>
                  <a:txBody>
                    <a:bodyPr/>
                    <a:lstStyle/>
                    <a:p>
                      <a:pPr marL="120015" algn="r" rtl="1">
                        <a:lnSpc>
                          <a:spcPct val="107000"/>
                        </a:lnSpc>
                        <a:spcAft>
                          <a:spcPts val="800"/>
                        </a:spcAft>
                      </a:pPr>
                      <a:r>
                        <a:rPr lang="he-IL" sz="1600" b="1" dirty="0">
                          <a:latin typeface="Calibri"/>
                          <a:ea typeface="Calibri"/>
                          <a:cs typeface="David"/>
                        </a:rPr>
                        <a:t>נטו לתשלום בבנק</a:t>
                      </a: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165" algn="just" rtl="1">
                        <a:lnSpc>
                          <a:spcPct val="107000"/>
                        </a:lnSpc>
                        <a:spcAft>
                          <a:spcPts val="800"/>
                        </a:spcAft>
                      </a:pPr>
                      <a:endParaRPr lang="en-US" sz="1600" dirty="0">
                        <a:latin typeface="Calibri"/>
                        <a:ea typeface="Calibri"/>
                        <a:cs typeface="Arial"/>
                      </a:endParaRPr>
                    </a:p>
                  </a:txBody>
                  <a:tcPr marL="60422" marR="604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
        <p:nvSpPr>
          <p:cNvPr id="7" name="TextBox 6"/>
          <p:cNvSpPr txBox="1"/>
          <p:nvPr/>
        </p:nvSpPr>
        <p:spPr>
          <a:xfrm>
            <a:off x="5486399" y="3761116"/>
            <a:ext cx="983411" cy="369332"/>
          </a:xfrm>
          <a:prstGeom prst="rect">
            <a:avLst/>
          </a:prstGeom>
          <a:noFill/>
        </p:spPr>
        <p:txBody>
          <a:bodyPr wrap="square" rtlCol="1">
            <a:spAutoFit/>
          </a:bodyPr>
          <a:lstStyle/>
          <a:p>
            <a:r>
              <a:rPr lang="he-IL" dirty="0"/>
              <a:t>644</a:t>
            </a:r>
          </a:p>
        </p:txBody>
      </p:sp>
      <p:sp>
        <p:nvSpPr>
          <p:cNvPr id="8" name="TextBox 7"/>
          <p:cNvSpPr txBox="1"/>
          <p:nvPr/>
        </p:nvSpPr>
        <p:spPr>
          <a:xfrm>
            <a:off x="5466269" y="4189564"/>
            <a:ext cx="983411" cy="369332"/>
          </a:xfrm>
          <a:prstGeom prst="rect">
            <a:avLst/>
          </a:prstGeom>
          <a:noFill/>
        </p:spPr>
        <p:txBody>
          <a:bodyPr wrap="square" rtlCol="1">
            <a:spAutoFit/>
          </a:bodyPr>
          <a:lstStyle/>
          <a:p>
            <a:r>
              <a:rPr lang="he-IL" dirty="0"/>
              <a:t>630                  </a:t>
            </a:r>
          </a:p>
        </p:txBody>
      </p:sp>
      <p:sp>
        <p:nvSpPr>
          <p:cNvPr id="9" name="TextBox 8"/>
          <p:cNvSpPr txBox="1"/>
          <p:nvPr/>
        </p:nvSpPr>
        <p:spPr>
          <a:xfrm>
            <a:off x="5486399" y="4507137"/>
            <a:ext cx="983411" cy="369332"/>
          </a:xfrm>
          <a:prstGeom prst="rect">
            <a:avLst/>
          </a:prstGeom>
          <a:noFill/>
        </p:spPr>
        <p:txBody>
          <a:bodyPr wrap="square" rtlCol="1">
            <a:spAutoFit/>
          </a:bodyPr>
          <a:lstStyle/>
          <a:p>
            <a:r>
              <a:rPr lang="he-IL" dirty="0"/>
              <a:t>518</a:t>
            </a:r>
          </a:p>
        </p:txBody>
      </p:sp>
      <p:sp>
        <p:nvSpPr>
          <p:cNvPr id="10" name="TextBox 9"/>
          <p:cNvSpPr txBox="1"/>
          <p:nvPr/>
        </p:nvSpPr>
        <p:spPr>
          <a:xfrm>
            <a:off x="5486399" y="4782548"/>
            <a:ext cx="983411" cy="369332"/>
          </a:xfrm>
          <a:prstGeom prst="rect">
            <a:avLst/>
          </a:prstGeom>
          <a:noFill/>
        </p:spPr>
        <p:txBody>
          <a:bodyPr wrap="square" rtlCol="1">
            <a:spAutoFit/>
          </a:bodyPr>
          <a:lstStyle/>
          <a:p>
            <a:r>
              <a:rPr lang="he-IL" dirty="0"/>
              <a:t>242</a:t>
            </a:r>
          </a:p>
        </p:txBody>
      </p:sp>
      <p:sp>
        <p:nvSpPr>
          <p:cNvPr id="11" name="TextBox 10"/>
          <p:cNvSpPr txBox="1"/>
          <p:nvPr/>
        </p:nvSpPr>
        <p:spPr>
          <a:xfrm>
            <a:off x="5710672" y="5065615"/>
            <a:ext cx="690113" cy="369332"/>
          </a:xfrm>
          <a:prstGeom prst="rect">
            <a:avLst/>
          </a:prstGeom>
          <a:noFill/>
        </p:spPr>
        <p:txBody>
          <a:bodyPr wrap="square" rtlCol="1">
            <a:spAutoFit/>
          </a:bodyPr>
          <a:lstStyle/>
          <a:p>
            <a:r>
              <a:rPr lang="he-IL" dirty="0"/>
              <a:t>30</a:t>
            </a:r>
          </a:p>
        </p:txBody>
      </p:sp>
      <p:sp>
        <p:nvSpPr>
          <p:cNvPr id="12" name="TextBox 11"/>
          <p:cNvSpPr txBox="1"/>
          <p:nvPr/>
        </p:nvSpPr>
        <p:spPr>
          <a:xfrm>
            <a:off x="4502989" y="5296923"/>
            <a:ext cx="845388" cy="369332"/>
          </a:xfrm>
          <a:prstGeom prst="rect">
            <a:avLst/>
          </a:prstGeom>
          <a:noFill/>
        </p:spPr>
        <p:txBody>
          <a:bodyPr wrap="square" rtlCol="1">
            <a:spAutoFit/>
          </a:bodyPr>
          <a:lstStyle/>
          <a:p>
            <a:r>
              <a:rPr lang="he-IL" dirty="0"/>
              <a:t>2,064</a:t>
            </a:r>
          </a:p>
        </p:txBody>
      </p:sp>
      <p:sp>
        <p:nvSpPr>
          <p:cNvPr id="13" name="TextBox 12"/>
          <p:cNvSpPr txBox="1"/>
          <p:nvPr/>
        </p:nvSpPr>
        <p:spPr>
          <a:xfrm>
            <a:off x="4502989" y="5567854"/>
            <a:ext cx="845388" cy="369332"/>
          </a:xfrm>
          <a:prstGeom prst="rect">
            <a:avLst/>
          </a:prstGeom>
          <a:noFill/>
        </p:spPr>
        <p:txBody>
          <a:bodyPr wrap="square" rtlCol="1">
            <a:spAutoFit/>
          </a:bodyPr>
          <a:lstStyle/>
          <a:p>
            <a:r>
              <a:rPr lang="he-IL" dirty="0"/>
              <a:t>7,612</a:t>
            </a:r>
          </a:p>
        </p:txBody>
      </p:sp>
      <p:sp>
        <p:nvSpPr>
          <p:cNvPr id="14" name="TextBox 13"/>
          <p:cNvSpPr txBox="1"/>
          <p:nvPr/>
        </p:nvSpPr>
        <p:spPr>
          <a:xfrm>
            <a:off x="4500112" y="6065314"/>
            <a:ext cx="845388" cy="369332"/>
          </a:xfrm>
          <a:prstGeom prst="rect">
            <a:avLst/>
          </a:prstGeom>
          <a:noFill/>
        </p:spPr>
        <p:txBody>
          <a:bodyPr wrap="square" rtlCol="1">
            <a:spAutoFit/>
          </a:bodyPr>
          <a:lstStyle/>
          <a:p>
            <a:r>
              <a:rPr lang="he-IL" dirty="0"/>
              <a:t>7,612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dissolve">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200"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431636" y="3016112"/>
            <a:ext cx="10389322" cy="1815882"/>
          </a:xfrm>
          <a:prstGeom prst="rect">
            <a:avLst/>
          </a:prstGeom>
          <a:noFill/>
        </p:spPr>
        <p:txBody>
          <a:bodyPr wrap="square" rtlCol="1">
            <a:spAutoFit/>
          </a:bodyPr>
          <a:lstStyle/>
          <a:p>
            <a:pPr marL="895350" algn="just"/>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1"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9" name="כותרת 8"/>
          <p:cNvSpPr>
            <a:spLocks noGrp="1"/>
          </p:cNvSpPr>
          <p:nvPr>
            <p:ph type="title"/>
          </p:nvPr>
        </p:nvSpPr>
        <p:spPr>
          <a:xfrm>
            <a:off x="515206" y="831889"/>
            <a:ext cx="11160000" cy="720000"/>
          </a:xfrm>
        </p:spPr>
        <p:txBody>
          <a:bodyPr/>
          <a:lstStyle/>
          <a:p>
            <a:r>
              <a:rPr lang="he-IL" dirty="0"/>
              <a:t>הסכמי עבודה</a:t>
            </a:r>
          </a:p>
        </p:txBody>
      </p:sp>
      <p:sp>
        <p:nvSpPr>
          <p:cNvPr id="5" name="TextBox 4"/>
          <p:cNvSpPr txBox="1"/>
          <p:nvPr/>
        </p:nvSpPr>
        <p:spPr>
          <a:xfrm>
            <a:off x="1483744" y="1911597"/>
            <a:ext cx="8936966" cy="2677656"/>
          </a:xfrm>
          <a:prstGeom prst="rect">
            <a:avLst/>
          </a:prstGeom>
          <a:noFill/>
        </p:spPr>
        <p:txBody>
          <a:bodyPr wrap="square" rtlCol="1">
            <a:spAutoFit/>
          </a:bodyPr>
          <a:lstStyle/>
          <a:p>
            <a:r>
              <a:rPr lang="he-IL" sz="2400" b="1" dirty="0">
                <a:solidFill>
                  <a:srgbClr val="002060"/>
                </a:solidFill>
                <a:latin typeface="Varela Round" panose="00000500000000000000" pitchFamily="2" charset="-79"/>
                <a:cs typeface="Varela Round" panose="00000500000000000000" pitchFamily="2" charset="-79"/>
              </a:rPr>
              <a:t>הסכם קיבוצי </a:t>
            </a:r>
            <a:r>
              <a:rPr lang="he-IL" sz="2400" dirty="0">
                <a:solidFill>
                  <a:srgbClr val="002060"/>
                </a:solidFill>
                <a:latin typeface="Varela Round" panose="00000500000000000000" pitchFamily="2" charset="-79"/>
                <a:cs typeface="Varela Round" panose="00000500000000000000" pitchFamily="2" charset="-79"/>
              </a:rPr>
              <a:t>– זהו הסכם שנחתם כתוצאה ממשא ומתן קיבוצי בין ארגון עובדים יציג ובין מעסיק או ארגון מעסיקים. הסכם קיבוצי הוא דרך נפוצה להסדרת יחסי העבודה בישראל. הסדרתם של הסכמים קיבוציים נעשית בהתאם </a:t>
            </a:r>
            <a:r>
              <a:rPr lang="he-IL" sz="2400" u="sng" dirty="0">
                <a:solidFill>
                  <a:srgbClr val="002060"/>
                </a:solidFill>
                <a:latin typeface="Varela Round" panose="00000500000000000000" pitchFamily="2" charset="-79"/>
                <a:cs typeface="Varela Round" panose="00000500000000000000" pitchFamily="2" charset="-79"/>
              </a:rPr>
              <a:t>לחוק ההסכמים הקיבוציים</a:t>
            </a:r>
            <a:r>
              <a:rPr lang="he-IL" sz="2400" dirty="0">
                <a:solidFill>
                  <a:srgbClr val="002060"/>
                </a:solidFill>
                <a:latin typeface="Varela Round" panose="00000500000000000000" pitchFamily="2" charset="-79"/>
                <a:cs typeface="Varela Round" panose="00000500000000000000" pitchFamily="2" charset="-79"/>
              </a:rPr>
              <a:t>, תשי"ז-1957.</a:t>
            </a:r>
          </a:p>
          <a:p>
            <a:r>
              <a:rPr lang="he-IL" sz="2400" dirty="0">
                <a:solidFill>
                  <a:srgbClr val="002060"/>
                </a:solidFill>
                <a:latin typeface="Varela Round" panose="00000500000000000000" pitchFamily="2" charset="-79"/>
                <a:cs typeface="Varela Round" panose="00000500000000000000" pitchFamily="2" charset="-79"/>
              </a:rPr>
              <a:t>באמצעות צו הרחבה אפשר להרחיב את תחולתו של הסכם קיבוצי כללי גם על מעסיקים ועובדים במקומות עבודה שלא נכללו בו.</a:t>
            </a:r>
          </a:p>
          <a:p>
            <a:endParaRPr lang="he-IL" sz="2400" dirty="0">
              <a:solidFill>
                <a:srgbClr val="002060"/>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351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36498" y="1972235"/>
            <a:ext cx="7435969" cy="1938992"/>
          </a:xfrm>
          <a:prstGeom prst="rect">
            <a:avLst/>
          </a:prstGeom>
          <a:noFill/>
        </p:spPr>
        <p:txBody>
          <a:bodyPr wrap="square" rtlCol="1">
            <a:spAutoFit/>
          </a:bodyPr>
          <a:lstStyle/>
          <a:p>
            <a:r>
              <a:rPr lang="he-IL" sz="2000" b="1" dirty="0">
                <a:solidFill>
                  <a:srgbClr val="002060"/>
                </a:solidFill>
                <a:latin typeface="Varela Round" panose="00000500000000000000" pitchFamily="2" charset="-79"/>
                <a:cs typeface="Varela Round" panose="00000500000000000000" pitchFamily="2" charset="-79"/>
              </a:rPr>
              <a:t>על-פי סעיף 1 לחוק הסכמים קיבוציים, </a:t>
            </a:r>
            <a:r>
              <a:rPr lang="he-IL" sz="2000" u="sng" dirty="0">
                <a:solidFill>
                  <a:srgbClr val="002060"/>
                </a:solidFill>
                <a:latin typeface="Varela Round" panose="00000500000000000000" pitchFamily="2" charset="-79"/>
                <a:cs typeface="Varela Round" panose="00000500000000000000" pitchFamily="2" charset="-79"/>
              </a:rPr>
              <a:t>ההסכם עוסק בנושאים הבאים</a:t>
            </a:r>
            <a:r>
              <a:rPr lang="he-IL" sz="2000" dirty="0">
                <a:solidFill>
                  <a:srgbClr val="002060"/>
                </a:solidFill>
                <a:latin typeface="Varela Round" panose="00000500000000000000" pitchFamily="2" charset="-79"/>
                <a:cs typeface="Varela Round" panose="00000500000000000000" pitchFamily="2" charset="-79"/>
              </a:rPr>
              <a:t>:</a:t>
            </a:r>
          </a:p>
          <a:p>
            <a:pPr lvl="1">
              <a:buFont typeface="Arial" pitchFamily="34" charset="0"/>
              <a:buChar char="•"/>
            </a:pPr>
            <a:r>
              <a:rPr lang="he-IL" sz="2000" dirty="0">
                <a:solidFill>
                  <a:srgbClr val="002060"/>
                </a:solidFill>
                <a:latin typeface="Varela Round" panose="00000500000000000000" pitchFamily="2" charset="-79"/>
                <a:cs typeface="Varela Round" panose="00000500000000000000" pitchFamily="2" charset="-79"/>
              </a:rPr>
              <a:t>קבלת אדם לעבודה או סיום עבודתו.</a:t>
            </a:r>
          </a:p>
          <a:p>
            <a:pPr lvl="1">
              <a:buFont typeface="Arial" pitchFamily="34" charset="0"/>
              <a:buChar char="•"/>
            </a:pPr>
            <a:r>
              <a:rPr lang="he-IL" sz="2000" dirty="0">
                <a:solidFill>
                  <a:srgbClr val="002060"/>
                </a:solidFill>
                <a:latin typeface="Varela Round" panose="00000500000000000000" pitchFamily="2" charset="-79"/>
                <a:cs typeface="Varela Round" panose="00000500000000000000" pitchFamily="2" charset="-79"/>
              </a:rPr>
              <a:t>תנאי עבודה.</a:t>
            </a:r>
          </a:p>
          <a:p>
            <a:pPr lvl="1">
              <a:buFont typeface="Arial" pitchFamily="34" charset="0"/>
              <a:buChar char="•"/>
            </a:pPr>
            <a:r>
              <a:rPr lang="he-IL" sz="2000" dirty="0">
                <a:solidFill>
                  <a:srgbClr val="002060"/>
                </a:solidFill>
                <a:latin typeface="Varela Round" panose="00000500000000000000" pitchFamily="2" charset="-79"/>
                <a:cs typeface="Varela Round" panose="00000500000000000000" pitchFamily="2" charset="-79"/>
              </a:rPr>
              <a:t>יחסי עבודה.</a:t>
            </a:r>
          </a:p>
          <a:p>
            <a:pPr lvl="1">
              <a:buFont typeface="Arial" pitchFamily="34" charset="0"/>
              <a:buChar char="•"/>
            </a:pPr>
            <a:r>
              <a:rPr lang="he-IL" sz="2000" dirty="0">
                <a:solidFill>
                  <a:srgbClr val="002060"/>
                </a:solidFill>
                <a:latin typeface="Varela Round" panose="00000500000000000000" pitchFamily="2" charset="-79"/>
                <a:cs typeface="Varela Round" panose="00000500000000000000" pitchFamily="2" charset="-79"/>
              </a:rPr>
              <a:t>זכויות וחובות של ארגונים בעלי ההסכם</a:t>
            </a:r>
            <a:r>
              <a:rPr lang="he-IL" dirty="0">
                <a:solidFill>
                  <a:srgbClr val="002060"/>
                </a:solidFill>
                <a:latin typeface="Varela Round" panose="00000500000000000000" pitchFamily="2" charset="-79"/>
                <a:cs typeface="Varela Round" panose="00000500000000000000" pitchFamily="2" charset="-79"/>
              </a:rPr>
              <a:t>.</a:t>
            </a:r>
          </a:p>
        </p:txBody>
      </p:sp>
      <p:sp>
        <p:nvSpPr>
          <p:cNvPr id="6" name="מלבן 5"/>
          <p:cNvSpPr/>
          <p:nvPr/>
        </p:nvSpPr>
        <p:spPr>
          <a:xfrm>
            <a:off x="1293961" y="3958311"/>
            <a:ext cx="9385540" cy="1569660"/>
          </a:xfrm>
          <a:prstGeom prst="rect">
            <a:avLst/>
          </a:prstGeom>
        </p:spPr>
        <p:txBody>
          <a:bodyPr wrap="square">
            <a:spAutoFit/>
          </a:bodyPr>
          <a:lstStyle/>
          <a:p>
            <a:r>
              <a:rPr lang="he-IL" sz="2000" b="1" dirty="0">
                <a:solidFill>
                  <a:srgbClr val="002060"/>
                </a:solidFill>
                <a:latin typeface="Varela Round" panose="00000500000000000000" pitchFamily="2" charset="-79"/>
                <a:cs typeface="Varela Round" panose="00000500000000000000" pitchFamily="2" charset="-79"/>
              </a:rPr>
              <a:t>על-פי סעיף 7 לחוק הסכמים קיבוציים</a:t>
            </a:r>
            <a:r>
              <a:rPr lang="he-IL" dirty="0">
                <a:solidFill>
                  <a:srgbClr val="002060"/>
                </a:solidFill>
                <a:latin typeface="Varela Round" panose="00000500000000000000" pitchFamily="2" charset="-79"/>
                <a:cs typeface="Varela Round" panose="00000500000000000000" pitchFamily="2" charset="-79"/>
              </a:rPr>
              <a:t>, </a:t>
            </a:r>
            <a:r>
              <a:rPr lang="he-IL" sz="2000" dirty="0">
                <a:solidFill>
                  <a:srgbClr val="002060"/>
                </a:solidFill>
                <a:latin typeface="Varela Round" panose="00000500000000000000" pitchFamily="2" charset="-79"/>
                <a:cs typeface="Varela Round" panose="00000500000000000000" pitchFamily="2" charset="-79"/>
              </a:rPr>
              <a:t>הסכם קיבוצי חייב להיות בכתב.</a:t>
            </a:r>
          </a:p>
          <a:p>
            <a:r>
              <a:rPr lang="he-IL" sz="2000" dirty="0">
                <a:solidFill>
                  <a:srgbClr val="002060"/>
                </a:solidFill>
                <a:latin typeface="Varela Round" panose="00000500000000000000" pitchFamily="2" charset="-79"/>
                <a:cs typeface="Varela Round" panose="00000500000000000000" pitchFamily="2" charset="-79"/>
              </a:rPr>
              <a:t>על מנת שהסכם קיבוצי יקבל תוקף חוקי,</a:t>
            </a:r>
            <a:r>
              <a:rPr lang="he-IL" dirty="0">
                <a:solidFill>
                  <a:srgbClr val="002060"/>
                </a:solidFill>
                <a:latin typeface="Varela Round" panose="00000500000000000000" pitchFamily="2" charset="-79"/>
                <a:cs typeface="Varela Round" panose="00000500000000000000" pitchFamily="2" charset="-79"/>
              </a:rPr>
              <a:t> </a:t>
            </a:r>
            <a:r>
              <a:rPr lang="he-IL" sz="2000" dirty="0">
                <a:solidFill>
                  <a:srgbClr val="002060"/>
                </a:solidFill>
                <a:latin typeface="Varela Round" panose="00000500000000000000" pitchFamily="2" charset="-79"/>
                <a:cs typeface="Varela Round" panose="00000500000000000000" pitchFamily="2" charset="-79"/>
              </a:rPr>
              <a:t>על ההסכם להירשם אצל רשם ההסכמים הקיבוציים.</a:t>
            </a:r>
          </a:p>
          <a:p>
            <a:r>
              <a:rPr lang="he-IL" dirty="0">
                <a:solidFill>
                  <a:srgbClr val="002060"/>
                </a:solidFill>
                <a:latin typeface="Varela Round" panose="00000500000000000000" pitchFamily="2" charset="-79"/>
                <a:cs typeface="Varela Round" panose="00000500000000000000" pitchFamily="2" charset="-79"/>
              </a:rPr>
              <a:t>עם רישומו אצל רשם ההסכמים הקיבוציים, הופך ההסכם הקיבוצי לבעל תוקף מחייב עבור המעסיקים החתומים עליו וכלל העובדים שמועסקים אצלם ושההסכם מתייחס אליהם.</a:t>
            </a:r>
          </a:p>
        </p:txBody>
      </p:sp>
      <p:sp>
        <p:nvSpPr>
          <p:cNvPr id="8" name="TextBox 7"/>
          <p:cNvSpPr txBox="1"/>
          <p:nvPr/>
        </p:nvSpPr>
        <p:spPr>
          <a:xfrm>
            <a:off x="3036498" y="986118"/>
            <a:ext cx="7435969" cy="646331"/>
          </a:xfrm>
          <a:prstGeom prst="rect">
            <a:avLst/>
          </a:prstGeom>
          <a:noFill/>
        </p:spPr>
        <p:txBody>
          <a:bodyPr wrap="square" rtlCol="1">
            <a:spAutoFit/>
          </a:bodyPr>
          <a:lstStyle/>
          <a:p>
            <a:r>
              <a:rPr lang="he-IL" sz="3600" b="1" dirty="0">
                <a:solidFill>
                  <a:srgbClr val="002060"/>
                </a:solidFill>
                <a:latin typeface="Varela Round" panose="00000500000000000000" pitchFamily="2" charset="-79"/>
                <a:cs typeface="Varela Round" panose="00000500000000000000" pitchFamily="2" charset="-79"/>
              </a:rPr>
              <a:t>במה עוסק ההסכם?</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456349"/>
            <a:ext cx="11160000" cy="720000"/>
          </a:xfrm>
        </p:spPr>
        <p:txBody>
          <a:bodyPr/>
          <a:lstStyle/>
          <a:p>
            <a:br>
              <a:rPr lang="he-IL" dirty="0"/>
            </a:br>
            <a:r>
              <a:rPr lang="he-IL" dirty="0"/>
              <a:t>סוגי הסכם קיבוצי</a:t>
            </a:r>
            <a:br>
              <a:rPr lang="he-IL" dirty="0"/>
            </a:br>
            <a:endParaRPr lang="he-IL" dirty="0"/>
          </a:p>
        </p:txBody>
      </p:sp>
      <p:sp>
        <p:nvSpPr>
          <p:cNvPr id="6" name="מציין מיקום טקסט 2"/>
          <p:cNvSpPr>
            <a:spLocks noGrp="1"/>
          </p:cNvSpPr>
          <p:nvPr>
            <p:ph type="body" sz="quarter" idx="3"/>
          </p:nvPr>
        </p:nvSpPr>
        <p:spPr>
          <a:xfrm>
            <a:off x="7781026" y="2309253"/>
            <a:ext cx="3605841" cy="3124569"/>
          </a:xfrm>
        </p:spPr>
        <p:txBody>
          <a:bodyPr/>
          <a:lstStyle/>
          <a:p>
            <a:r>
              <a:rPr lang="he-IL" sz="2400" b="0" dirty="0">
                <a:solidFill>
                  <a:schemeClr val="tx1"/>
                </a:solidFill>
              </a:rPr>
              <a:t>הסכם קיבוצי שנחתם בין ארגון עובדים לארגון מעסיקים, לדוגמא התאחדות התעשיינים, ולפיכך תחולתו היא על מעסיקים ועובדים בענף מסוים או מספר ענפים. המעבידים מיוצגים על ידי ארגון מעבידים. </a:t>
            </a:r>
          </a:p>
        </p:txBody>
      </p:sp>
      <p:sp>
        <p:nvSpPr>
          <p:cNvPr id="7" name="TextBox 6"/>
          <p:cNvSpPr txBox="1"/>
          <p:nvPr/>
        </p:nvSpPr>
        <p:spPr>
          <a:xfrm>
            <a:off x="8281358" y="1545681"/>
            <a:ext cx="3105509" cy="523220"/>
          </a:xfrm>
          <a:prstGeom prst="rect">
            <a:avLst/>
          </a:prstGeom>
          <a:noFill/>
        </p:spPr>
        <p:txBody>
          <a:bodyPr wrap="square" rtlCol="1">
            <a:spAutoFit/>
          </a:bodyPr>
          <a:lstStyle/>
          <a:p>
            <a:pPr algn="ctr"/>
            <a:r>
              <a:rPr lang="he-IL" sz="2800" b="1" dirty="0">
                <a:solidFill>
                  <a:srgbClr val="0070C0"/>
                </a:solidFill>
                <a:latin typeface="Varela Round" panose="00000500000000000000" pitchFamily="2" charset="-79"/>
                <a:cs typeface="Varela Round" panose="00000500000000000000" pitchFamily="2" charset="-79"/>
              </a:rPr>
              <a:t>הסכם קיבוצי כללי</a:t>
            </a:r>
          </a:p>
        </p:txBody>
      </p:sp>
      <p:sp>
        <p:nvSpPr>
          <p:cNvPr id="8" name="TextBox 7"/>
          <p:cNvSpPr txBox="1"/>
          <p:nvPr/>
        </p:nvSpPr>
        <p:spPr>
          <a:xfrm>
            <a:off x="2208363" y="1326860"/>
            <a:ext cx="3105509" cy="954107"/>
          </a:xfrm>
          <a:prstGeom prst="rect">
            <a:avLst/>
          </a:prstGeom>
          <a:noFill/>
        </p:spPr>
        <p:txBody>
          <a:bodyPr wrap="square" rtlCol="1">
            <a:spAutoFit/>
          </a:bodyPr>
          <a:lstStyle/>
          <a:p>
            <a:pPr algn="ctr"/>
            <a:r>
              <a:rPr lang="he-IL" sz="2800" b="1" dirty="0">
                <a:solidFill>
                  <a:srgbClr val="0070C0"/>
                </a:solidFill>
                <a:latin typeface="Varela Round" panose="00000500000000000000" pitchFamily="2" charset="-79"/>
                <a:cs typeface="Varela Round" panose="00000500000000000000" pitchFamily="2" charset="-79"/>
              </a:rPr>
              <a:t>הסכם קיבוצי מיוחד</a:t>
            </a:r>
          </a:p>
        </p:txBody>
      </p:sp>
      <p:sp>
        <p:nvSpPr>
          <p:cNvPr id="9" name="TextBox 8"/>
          <p:cNvSpPr txBox="1"/>
          <p:nvPr/>
        </p:nvSpPr>
        <p:spPr>
          <a:xfrm>
            <a:off x="1000664" y="2109835"/>
            <a:ext cx="4779034" cy="4062651"/>
          </a:xfrm>
          <a:prstGeom prst="rect">
            <a:avLst/>
          </a:prstGeom>
          <a:noFill/>
        </p:spPr>
        <p:txBody>
          <a:bodyPr wrap="square" rtlCol="1">
            <a:spAutoFit/>
          </a:bodyPr>
          <a:lstStyle/>
          <a:p>
            <a:r>
              <a:rPr lang="he-IL" sz="2400" dirty="0">
                <a:latin typeface="Varela Round" panose="00000500000000000000" pitchFamily="2" charset="-79"/>
                <a:cs typeface="Varela Round" panose="00000500000000000000" pitchFamily="2" charset="-79"/>
              </a:rPr>
              <a:t>הסכם קיבוצי שנחתם בין ארגון עובדים למעסיק יחיד ותחולתו היא על המעסיק ועובדיו או חלק מעובדיו (בהתאם לקבוע בהסכם).</a:t>
            </a:r>
          </a:p>
          <a:p>
            <a:r>
              <a:rPr lang="he-IL" sz="2400" dirty="0">
                <a:latin typeface="Varela Round" panose="00000500000000000000" pitchFamily="2" charset="-79"/>
                <a:cs typeface="Varela Round" panose="00000500000000000000" pitchFamily="2" charset="-79"/>
              </a:rPr>
              <a:t>לדוגמא ההסכם שנחתם בין הסתדרות העובדים לבין חברת "קדמה השקעה"</a:t>
            </a:r>
          </a:p>
          <a:p>
            <a:r>
              <a:rPr lang="en-US" sz="2400" dirty="0">
                <a:latin typeface="Varela Round" panose="00000500000000000000" pitchFamily="2" charset="-79"/>
                <a:cs typeface="Varela Round" panose="00000500000000000000" pitchFamily="2" charset="-79"/>
                <a:hlinkClick r:id="rId2"/>
              </a:rPr>
              <a:t>http://www.workagreements.economy.gov.il/Agreements/20170077.pdf</a:t>
            </a:r>
            <a:endParaRPr lang="he-IL" sz="2400" dirty="0">
              <a:latin typeface="Varela Round" panose="00000500000000000000" pitchFamily="2" charset="-79"/>
              <a:cs typeface="Varela Round" panose="00000500000000000000" pitchFamily="2" charset="-79"/>
            </a:endParaRPr>
          </a:p>
          <a:p>
            <a:pPr algn="ctr"/>
            <a:endParaRPr lang="he-IL" dirty="0">
              <a:latin typeface="Varela Round" panose="00000500000000000000" pitchFamily="2" charset="-79"/>
              <a:cs typeface="Varela Round" panose="00000500000000000000"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1+#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box(in)">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1000" fill="hold"/>
                                        <p:tgtEl>
                                          <p:spTgt spid="8"/>
                                        </p:tgtEl>
                                        <p:attrNameLst>
                                          <p:attrName>ppt_x</p:attrName>
                                        </p:attrNameLst>
                                      </p:cBhvr>
                                      <p:tavLst>
                                        <p:tav tm="0">
                                          <p:val>
                                            <p:strVal val="0-#ppt_w/2"/>
                                          </p:val>
                                        </p:tav>
                                        <p:tav tm="100000">
                                          <p:val>
                                            <p:strVal val="#ppt_x"/>
                                          </p:val>
                                        </p:tav>
                                      </p:tavLst>
                                    </p:anim>
                                    <p:anim calcmode="lin" valueType="num">
                                      <p:cBhvr additive="base">
                                        <p:cTn id="19"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ox(in)">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364302" y="1086928"/>
            <a:ext cx="6901132" cy="523220"/>
          </a:xfrm>
          <a:prstGeom prst="rect">
            <a:avLst/>
          </a:prstGeom>
          <a:noFill/>
        </p:spPr>
        <p:txBody>
          <a:bodyPr wrap="square" rtlCol="1">
            <a:spAutoFit/>
          </a:bodyPr>
          <a:lstStyle/>
          <a:p>
            <a:pPr algn="ctr"/>
            <a:r>
              <a:rPr lang="he-IL" sz="2800" b="1" dirty="0">
                <a:solidFill>
                  <a:srgbClr val="002060"/>
                </a:solidFill>
                <a:latin typeface="Varela Round" panose="00000500000000000000" pitchFamily="2" charset="-79"/>
                <a:cs typeface="Varela Round" panose="00000500000000000000" pitchFamily="2" charset="-79"/>
              </a:rPr>
              <a:t>יתרונות וחסרונות של הסכם קיבוצי</a:t>
            </a:r>
          </a:p>
        </p:txBody>
      </p:sp>
      <p:sp>
        <p:nvSpPr>
          <p:cNvPr id="7" name="TextBox 6"/>
          <p:cNvSpPr txBox="1"/>
          <p:nvPr/>
        </p:nvSpPr>
        <p:spPr>
          <a:xfrm>
            <a:off x="8246853" y="1984075"/>
            <a:ext cx="2294626" cy="461665"/>
          </a:xfrm>
          <a:prstGeom prst="rect">
            <a:avLst/>
          </a:prstGeom>
          <a:noFill/>
        </p:spPr>
        <p:txBody>
          <a:bodyPr wrap="square" rtlCol="1">
            <a:spAutoFit/>
          </a:bodyPr>
          <a:lstStyle/>
          <a:p>
            <a:r>
              <a:rPr lang="he-IL" sz="2400" u="sng" dirty="0">
                <a:solidFill>
                  <a:srgbClr val="002060"/>
                </a:solidFill>
                <a:latin typeface="Varela Round" panose="00000500000000000000" pitchFamily="2" charset="-79"/>
                <a:cs typeface="Varela Round" panose="00000500000000000000" pitchFamily="2" charset="-79"/>
              </a:rPr>
              <a:t>יתרונות</a:t>
            </a:r>
          </a:p>
        </p:txBody>
      </p:sp>
      <p:sp>
        <p:nvSpPr>
          <p:cNvPr id="9" name="TextBox 8"/>
          <p:cNvSpPr txBox="1"/>
          <p:nvPr/>
        </p:nvSpPr>
        <p:spPr>
          <a:xfrm>
            <a:off x="7942059" y="2812082"/>
            <a:ext cx="2846716" cy="923330"/>
          </a:xfrm>
          <a:prstGeom prst="rect">
            <a:avLst/>
          </a:prstGeom>
          <a:noFill/>
        </p:spPr>
        <p:txBody>
          <a:bodyPr wrap="square" rtlCol="1">
            <a:spAutoFit/>
          </a:bodyPr>
          <a:lstStyle/>
          <a:p>
            <a:pPr marL="342900" indent="-342900">
              <a:buAutoNum type="arabicPeriod"/>
            </a:pPr>
            <a:r>
              <a:rPr lang="he-IL" dirty="0">
                <a:solidFill>
                  <a:srgbClr val="002060"/>
                </a:solidFill>
                <a:latin typeface="Varela Round" panose="00000500000000000000" pitchFamily="2" charset="-79"/>
                <a:cs typeface="Varela Round" panose="00000500000000000000" pitchFamily="2" charset="-79"/>
              </a:rPr>
              <a:t>אחידות בתנאי העסקה – שכר תנאים חופשות ועוד.</a:t>
            </a:r>
          </a:p>
        </p:txBody>
      </p:sp>
      <p:sp>
        <p:nvSpPr>
          <p:cNvPr id="10" name="TextBox 9"/>
          <p:cNvSpPr txBox="1"/>
          <p:nvPr/>
        </p:nvSpPr>
        <p:spPr>
          <a:xfrm>
            <a:off x="3137133" y="1984075"/>
            <a:ext cx="1659147" cy="461665"/>
          </a:xfrm>
          <a:prstGeom prst="rect">
            <a:avLst/>
          </a:prstGeom>
          <a:noFill/>
        </p:spPr>
        <p:txBody>
          <a:bodyPr wrap="square" rtlCol="1">
            <a:spAutoFit/>
          </a:bodyPr>
          <a:lstStyle/>
          <a:p>
            <a:r>
              <a:rPr lang="he-IL" sz="2400" u="sng" dirty="0">
                <a:solidFill>
                  <a:srgbClr val="002060"/>
                </a:solidFill>
                <a:latin typeface="Varela Round" panose="00000500000000000000" pitchFamily="2" charset="-79"/>
                <a:cs typeface="Varela Round" panose="00000500000000000000" pitchFamily="2" charset="-79"/>
              </a:rPr>
              <a:t>חסרונות</a:t>
            </a:r>
          </a:p>
        </p:txBody>
      </p:sp>
      <p:sp>
        <p:nvSpPr>
          <p:cNvPr id="11" name="TextBox 10"/>
          <p:cNvSpPr txBox="1"/>
          <p:nvPr/>
        </p:nvSpPr>
        <p:spPr>
          <a:xfrm>
            <a:off x="2317630" y="3165278"/>
            <a:ext cx="2846716" cy="1477328"/>
          </a:xfrm>
          <a:prstGeom prst="rect">
            <a:avLst/>
          </a:prstGeom>
          <a:noFill/>
        </p:spPr>
        <p:txBody>
          <a:bodyPr wrap="square" rtlCol="1">
            <a:spAutoFit/>
          </a:bodyPr>
          <a:lstStyle/>
          <a:p>
            <a:pPr marL="342900" indent="-342900"/>
            <a:r>
              <a:rPr lang="he-IL" dirty="0">
                <a:solidFill>
                  <a:srgbClr val="002060"/>
                </a:solidFill>
                <a:latin typeface="Varela Round" panose="00000500000000000000" pitchFamily="2" charset="-79"/>
                <a:cs typeface="Varela Round" panose="00000500000000000000" pitchFamily="2" charset="-79"/>
              </a:rPr>
              <a:t>2. קושי בהתייעלות ועריכת שינויים – עשוי ליצור קושי כלכלי הכולל העלאת מחירים בשל העלאת שכר.</a:t>
            </a:r>
          </a:p>
        </p:txBody>
      </p:sp>
      <p:sp>
        <p:nvSpPr>
          <p:cNvPr id="12" name="TextBox 11"/>
          <p:cNvSpPr txBox="1"/>
          <p:nvPr/>
        </p:nvSpPr>
        <p:spPr>
          <a:xfrm>
            <a:off x="2317630" y="4754064"/>
            <a:ext cx="2846716" cy="646331"/>
          </a:xfrm>
          <a:prstGeom prst="rect">
            <a:avLst/>
          </a:prstGeom>
          <a:noFill/>
        </p:spPr>
        <p:txBody>
          <a:bodyPr wrap="square" rtlCol="1">
            <a:spAutoFit/>
          </a:bodyPr>
          <a:lstStyle/>
          <a:p>
            <a:pPr marL="342900" indent="-342900"/>
            <a:r>
              <a:rPr lang="he-IL" dirty="0">
                <a:solidFill>
                  <a:srgbClr val="002060"/>
                </a:solidFill>
                <a:latin typeface="Varela Round" panose="00000500000000000000" pitchFamily="2" charset="-79"/>
                <a:cs typeface="Varela Round" panose="00000500000000000000" pitchFamily="2" charset="-79"/>
              </a:rPr>
              <a:t>3. קושי בפיטורי עובדים לא יעילים או הורדת שכר.</a:t>
            </a:r>
          </a:p>
        </p:txBody>
      </p:sp>
      <p:sp>
        <p:nvSpPr>
          <p:cNvPr id="13" name="TextBox 12"/>
          <p:cNvSpPr txBox="1"/>
          <p:nvPr/>
        </p:nvSpPr>
        <p:spPr>
          <a:xfrm>
            <a:off x="2317630" y="2407489"/>
            <a:ext cx="2846716" cy="646331"/>
          </a:xfrm>
          <a:prstGeom prst="rect">
            <a:avLst/>
          </a:prstGeom>
          <a:noFill/>
        </p:spPr>
        <p:txBody>
          <a:bodyPr wrap="square" rtlCol="1">
            <a:spAutoFit/>
          </a:bodyPr>
          <a:lstStyle/>
          <a:p>
            <a:pPr marL="342900" indent="-342900">
              <a:buAutoNum type="arabicPeriod"/>
            </a:pPr>
            <a:r>
              <a:rPr lang="he-IL" dirty="0">
                <a:solidFill>
                  <a:srgbClr val="002060"/>
                </a:solidFill>
                <a:latin typeface="Varela Round" panose="00000500000000000000" pitchFamily="2" charset="-79"/>
                <a:cs typeface="Varela Round" panose="00000500000000000000" pitchFamily="2" charset="-79"/>
              </a:rPr>
              <a:t>כוח העובדים גובר על ההנהלה.</a:t>
            </a:r>
          </a:p>
        </p:txBody>
      </p:sp>
      <p:sp>
        <p:nvSpPr>
          <p:cNvPr id="14" name="TextBox 13"/>
          <p:cNvSpPr txBox="1"/>
          <p:nvPr/>
        </p:nvSpPr>
        <p:spPr>
          <a:xfrm>
            <a:off x="7956435" y="3831685"/>
            <a:ext cx="2846716" cy="646331"/>
          </a:xfrm>
          <a:prstGeom prst="rect">
            <a:avLst/>
          </a:prstGeom>
          <a:noFill/>
        </p:spPr>
        <p:txBody>
          <a:bodyPr wrap="square" rtlCol="1">
            <a:spAutoFit/>
          </a:bodyPr>
          <a:lstStyle/>
          <a:p>
            <a:pPr marL="342900" indent="-342900"/>
            <a:r>
              <a:rPr lang="he-IL" dirty="0">
                <a:solidFill>
                  <a:srgbClr val="002060"/>
                </a:solidFill>
                <a:latin typeface="Varela Round" panose="00000500000000000000" pitchFamily="2" charset="-79"/>
                <a:cs typeface="Varela Round" panose="00000500000000000000" pitchFamily="2" charset="-79"/>
              </a:rPr>
              <a:t>2.  תחושת </a:t>
            </a:r>
            <a:r>
              <a:rPr lang="he-IL" dirty="0" err="1">
                <a:solidFill>
                  <a:srgbClr val="002060"/>
                </a:solidFill>
                <a:latin typeface="Varela Round" panose="00000500000000000000" pitchFamily="2" charset="-79"/>
                <a:cs typeface="Varela Round" panose="00000500000000000000" pitchFamily="2" charset="-79"/>
              </a:rPr>
              <a:t>שיוויון</a:t>
            </a:r>
            <a:r>
              <a:rPr lang="he-IL" dirty="0">
                <a:solidFill>
                  <a:srgbClr val="002060"/>
                </a:solidFill>
                <a:latin typeface="Varela Round" panose="00000500000000000000" pitchFamily="2" charset="-79"/>
                <a:cs typeface="Varela Round" panose="00000500000000000000" pitchFamily="2" charset="-79"/>
              </a:rPr>
              <a:t> בקרב העובדים.</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5206" y="573094"/>
            <a:ext cx="11160000" cy="720000"/>
          </a:xfrm>
        </p:spPr>
        <p:txBody>
          <a:bodyPr/>
          <a:lstStyle/>
          <a:p>
            <a:r>
              <a:rPr lang="he-IL" dirty="0"/>
              <a:t>הסכם אישי</a:t>
            </a:r>
          </a:p>
        </p:txBody>
      </p:sp>
      <p:sp>
        <p:nvSpPr>
          <p:cNvPr id="5" name="כותרת 7"/>
          <p:cNvSpPr txBox="1">
            <a:spLocks/>
          </p:cNvSpPr>
          <p:nvPr/>
        </p:nvSpPr>
        <p:spPr>
          <a:xfrm>
            <a:off x="1656272" y="1212769"/>
            <a:ext cx="9747849" cy="4382219"/>
          </a:xfrm>
          <a:prstGeom prst="rect">
            <a:avLst/>
          </a:prstGeom>
          <a:noFill/>
        </p:spPr>
        <p:txBody>
          <a:bodyPr vert="horz" lIns="91440" tIns="45720" rIns="91440" bIns="45720" rtlCol="1" anchor="ctr">
            <a:noAutofit/>
          </a:bodyPr>
          <a:lstStyle/>
          <a:p>
            <a:r>
              <a:rPr lang="he-IL" sz="2400" dirty="0">
                <a:solidFill>
                  <a:srgbClr val="002060"/>
                </a:solidFill>
                <a:latin typeface="Varela Round" panose="00000500000000000000" pitchFamily="2" charset="-79"/>
                <a:cs typeface="Varela Round" panose="00000500000000000000" pitchFamily="2" charset="-79"/>
              </a:rPr>
              <a:t>זהו חוזה עבודה, המבטא את מכלול ההסכמות וההבנות שבין המעסיק לעובד. הסכם עבודה אישי מיועד לשכירים, המועסקים על ידי מעסיק. הסכם זה קובע את תקופת העבודה (תאריך תחילתה, ולעיתים גם תאריך סיומה) ואת תנאי העבודה, כגון שעות העבודה, השכר וכו'. </a:t>
            </a:r>
          </a:p>
          <a:p>
            <a:r>
              <a:rPr lang="he-IL" sz="2400" dirty="0">
                <a:solidFill>
                  <a:srgbClr val="002060"/>
                </a:solidFill>
                <a:latin typeface="Varela Round" panose="00000500000000000000" pitchFamily="2" charset="-79"/>
                <a:cs typeface="Varela Round" panose="00000500000000000000" pitchFamily="2" charset="-79"/>
              </a:rPr>
              <a:t>חוזה העבודה האישי יכול רק להוסיף על הזכויות המוקנות לעובד בחוק, בהסכם קיבוצי או בצו הרחבה שחל עליו, אך לא לגרוע מהן.</a:t>
            </a:r>
          </a:p>
          <a:p>
            <a:r>
              <a:rPr lang="he-IL" sz="2400" dirty="0">
                <a:solidFill>
                  <a:srgbClr val="002060"/>
                </a:solidFill>
                <a:latin typeface="Varela Round" panose="00000500000000000000" pitchFamily="2" charset="-79"/>
                <a:cs typeface="Varela Round" panose="00000500000000000000" pitchFamily="2" charset="-79"/>
              </a:rPr>
              <a:t>סעיפים המנוגדים לחוק המצויים בחוזה עבודה עליו חתם העובד אינם מחייבים את העובד.</a:t>
            </a:r>
          </a:p>
          <a:p>
            <a:r>
              <a:rPr lang="he-IL" sz="2400" dirty="0">
                <a:solidFill>
                  <a:srgbClr val="002060"/>
                </a:solidFill>
                <a:latin typeface="Varela Round" panose="00000500000000000000" pitchFamily="2" charset="-79"/>
                <a:cs typeface="Varela Round" panose="00000500000000000000" pitchFamily="2" charset="-79"/>
              </a:rPr>
              <a:t>תנאי מוסכם בחוזה ניתן לשינוי רק בהסכמה של העובד ושל המעסיק גם יחד. ת מסוימות לשמירה על זכויותיו של עובד הקבלן.</a:t>
            </a:r>
          </a:p>
          <a:p>
            <a:endParaRPr lang="he-IL" sz="2400" dirty="0">
              <a:solidFill>
                <a:srgbClr val="002060"/>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35106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18433</TotalTime>
  <Words>3114</Words>
  <Application>Microsoft Office PowerPoint</Application>
  <PresentationFormat>Custom</PresentationFormat>
  <Paragraphs>455</Paragraphs>
  <Slides>42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David</vt:lpstr>
      <vt:lpstr>Varela Round</vt:lpstr>
      <vt:lpstr>ערכת נושא Office</vt:lpstr>
      <vt:lpstr>מערכת שידורים לאומית</vt:lpstr>
      <vt:lpstr>שכר עבודה</vt:lpstr>
      <vt:lpstr>מה נלמד היום </vt:lpstr>
      <vt:lpstr>שם הפרק</vt:lpstr>
      <vt:lpstr>הסכמי עבודה</vt:lpstr>
      <vt:lpstr>PowerPoint Presentation</vt:lpstr>
      <vt:lpstr> סוגי הסכם קיבוצי </vt:lpstr>
      <vt:lpstr>PowerPoint Presentation</vt:lpstr>
      <vt:lpstr>הסכם אישי</vt:lpstr>
      <vt:lpstr>השכר ברוטו</vt:lpstr>
      <vt:lpstr>PowerPoint Presentation</vt:lpstr>
      <vt:lpstr>PowerPoint Presentation</vt:lpstr>
      <vt:lpstr>PowerPoint Presentation</vt:lpstr>
      <vt:lpstr>PowerPoint Presentation</vt:lpstr>
      <vt:lpstr>PowerPoint Presentation</vt:lpstr>
      <vt:lpstr>מס הכנסה</vt:lpstr>
      <vt:lpstr>מס הכנסה – מדרגות המס</vt:lpstr>
      <vt:lpstr>פטורים ממס הכנסה</vt:lpstr>
      <vt:lpstr>זיכויים ממס הכנסה</vt:lpstr>
      <vt:lpstr>המשך זיכויים ממס הכנסה</vt:lpstr>
      <vt:lpstr>המשך זיכויים ממס הכנסה</vt:lpstr>
      <vt:lpstr>דוגמאות לחישוב מספר נקודות זיכוי לעובדים:</vt:lpstr>
      <vt:lpstr>לוח ניכויים במס הכנסה</vt:lpstr>
      <vt:lpstr>לוח לחישוב מס הכנסה לעובדת ירדן</vt:lpstr>
      <vt:lpstr>חישוב מס הכנסה למשכורתה של ירדן לוי</vt:lpstr>
      <vt:lpstr>לוח לחישוב מס הכנסה לעובד הראל בן דוד </vt:lpstr>
      <vt:lpstr>חישוב מס הכנסה למשכורתו של הראל בן דוד</vt:lpstr>
      <vt:lpstr>ביטוח לאומי וביטוח בריאות</vt:lpstr>
      <vt:lpstr>PowerPoint Presentation</vt:lpstr>
      <vt:lpstr>דוגמא לחישוב בטוח לאומי וביטוח בריאות  מהעובדת ירדן לוי</vt:lpstr>
      <vt:lpstr>דוגמא לחישוב בטוח לאומי וביטוח בריאות  מהעובד הראל בן דוד</vt:lpstr>
      <vt:lpstr>ביטוח פנסיוני</vt:lpstr>
      <vt:lpstr>PowerPoint Presentation</vt:lpstr>
      <vt:lpstr>דוגמא לחישוב בטוח פנסיוני מהעובדת ירדן לוי</vt:lpstr>
      <vt:lpstr>ניכויים עיקריים על פי הסכמי עבודה  קיבוציים ואישיים</vt:lpstr>
      <vt:lpstr>דוגמא לחישוב קרן השתלמות מהעובדת ירדן לוי</vt:lpstr>
      <vt:lpstr>  דמי חבר בארגונים מקצועיים  </vt:lpstr>
      <vt:lpstr>PowerPoint Presentation</vt:lpstr>
      <vt:lpstr>ניכויים על פי בקשת העובד</vt:lpstr>
      <vt:lpstr>המשך תרגיל לדוגמא ירדן לוי</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Anat Mano</cp:lastModifiedBy>
  <cp:revision>349</cp:revision>
  <dcterms:created xsi:type="dcterms:W3CDTF">2020-03-15T19:13:03Z</dcterms:created>
  <dcterms:modified xsi:type="dcterms:W3CDTF">2020-06-29T13:58:43Z</dcterms:modified>
</cp:coreProperties>
</file>