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2190413"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63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8328fc8c4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8328fc8c4f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8328fc8c4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8328fc8c4f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7374c0abdb_0_1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7374c0abdb_0_1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7374c0abdb_0_149: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374c0ade5_0_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374c0ade5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7374c0ade5_0_2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2e06f9e83_6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2e06f9e83_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52e06f9e83_6_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374c0abdb_0_9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374c0abdb_0_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7374c0abdb_0_92: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3852fd280_0_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73852fd280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73852fd280_0_36: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7374c0ade5_0_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7374c0ade5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7374c0ade5_0_1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73852fd280_0_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73852fd280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g73852fd280_0_2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374c0ade5_0_13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374c0ade5_0_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7374c0ade5_0_13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374c0ade5_0_1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7374c0ade5_0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iw-IL"/>
              <a:t>מה היא הבעיה המועלית בקטע?</a:t>
            </a:r>
            <a:endParaRPr/>
          </a:p>
          <a:p>
            <a:pPr marL="0" lvl="0" indent="0" algn="r" rtl="1">
              <a:spcBef>
                <a:spcPts val="0"/>
              </a:spcBef>
              <a:spcAft>
                <a:spcPts val="0"/>
              </a:spcAft>
              <a:buNone/>
            </a:pPr>
            <a:r>
              <a:rPr lang="iw-IL"/>
              <a:t>מה היא ההצעה המועלית לפתרון הבעיה?</a:t>
            </a:r>
            <a:endParaRPr/>
          </a:p>
        </p:txBody>
      </p:sp>
      <p:sp>
        <p:nvSpPr>
          <p:cNvPr id="259" name="Google Shape;259;g7374c0ade5_0_137: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8328fc8c4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8328fc8c4f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374c0abdb_0_1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7374c0abdb_0_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g7374c0abdb_0_138: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7374c0abdb_0_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7374c0abdb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7374c0abdb_0_7: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7374c0abdb_0_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7374c0abdb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7374c0abdb_0_7: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25</a:t>
            </a:fld>
            <a:endParaRPr/>
          </a:p>
        </p:txBody>
      </p:sp>
    </p:spTree>
    <p:extLst>
      <p:ext uri="{BB962C8B-B14F-4D97-AF65-F5344CB8AC3E}">
        <p14:creationId xmlns:p14="http://schemas.microsoft.com/office/powerpoint/2010/main" val="3527858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7374c0abdb_0_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7374c0abdb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7374c0abdb_0_4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8328fc8c4f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8328fc8c4f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7374c0abdb_0_8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7374c0abdb_0_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374c0abdb_0_84: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7374c0abdb_0_17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7374c0abdb_0_1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7374c0abdb_0_17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347a9703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7347a97038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374c0abdb_0_1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374c0abdb_0_1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g7374c0abdb_0_128: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8328fc8c4f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8328fc8c4f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7374c0abdb_0_1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7374c0abdb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g7374c0abdb_0_115: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7374c0abdb_0_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7374c0abdb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g7374c0abdb_0_15: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8328fc8c4f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8328fc8c4f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374c0abdb_0_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7374c0abdb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g7374c0abdb_0_25: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8328fc8c4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8328fc8c4f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7374c0ade5_0_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7374c0ade5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g7374c0ade5_0_3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374c0ade5_0_3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7374c0ade5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g7374c0ade5_0_39: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7fa2e6a149_0_6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7fa2e6a149_0_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7fa2e6a149_0_68: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7fa2e6a149_0_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7fa2e6a149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7fa2e6a149_0_5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7fa2e6a149_0_10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7fa2e6a149_0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8" name="Google Shape;438;g7fa2e6a149_0_103: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7374c0ade5_0_1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7374c0ade5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g7374c0ade5_0_115: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7fa2e6a149_0_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7fa2e6a149_0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g7fa2e6a149_0_34: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7fa2e6a149_0_3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7fa2e6a149_0_3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g7fa2e6a149_0_347: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8328fc8c4f_0_1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8328fc8c4f_0_1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g8328fc8c4f_0_11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374c0abdb_0_7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374c0abdb_0_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7374c0abdb_0_73: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328fc8c4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8328fc8c4f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281" y="2693988"/>
            <a:ext cx="10361851" cy="14700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0"/>
              <a:buFont typeface="Varela Round"/>
              <a:buNone/>
              <a:defRPr sz="6600"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p:nvPr/>
        </p:nvSpPr>
        <p:spPr>
          <a:xfrm>
            <a:off x="-22282" y="6312253"/>
            <a:ext cx="2623619"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18;p2"/>
          <p:cNvSpPr/>
          <p:nvPr/>
        </p:nvSpPr>
        <p:spPr>
          <a:xfrm>
            <a:off x="0" y="6128942"/>
            <a:ext cx="3245977" cy="86423"/>
          </a:xfrm>
          <a:prstGeom prst="roundRect">
            <a:avLst>
              <a:gd name="adj" fmla="val 49359"/>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2"/>
          <p:cNvSpPr/>
          <p:nvPr/>
        </p:nvSpPr>
        <p:spPr>
          <a:xfrm>
            <a:off x="7985313" y="53985"/>
            <a:ext cx="4205100"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
          <p:cNvSpPr/>
          <p:nvPr/>
        </p:nvSpPr>
        <p:spPr>
          <a:xfrm>
            <a:off x="7756776" y="6002450"/>
            <a:ext cx="4433637"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 name="Google Shape;21;p2"/>
          <p:cNvPicPr preferRelativeResize="0"/>
          <p:nvPr/>
        </p:nvPicPr>
        <p:blipFill rotWithShape="1">
          <a:blip r:embed="rId2">
            <a:alphaModFix/>
          </a:blip>
          <a:srcRect l="33058" r="33511" b="26248"/>
          <a:stretch/>
        </p:blipFill>
        <p:spPr>
          <a:xfrm>
            <a:off x="5444576" y="369916"/>
            <a:ext cx="1301261" cy="159743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ם השיעור">
  <p:cSld name="שם השיעור">
    <p:spTree>
      <p:nvGrpSpPr>
        <p:cNvPr id="1" name="Shape 22"/>
        <p:cNvGrpSpPr/>
        <p:nvPr/>
      </p:nvGrpSpPr>
      <p:grpSpPr>
        <a:xfrm>
          <a:off x="0" y="0"/>
          <a:ext cx="0" cy="0"/>
          <a:chOff x="0" y="0"/>
          <a:chExt cx="0" cy="0"/>
        </a:xfrm>
      </p:grpSpPr>
      <p:sp>
        <p:nvSpPr>
          <p:cNvPr id="23" name="Google Shape;23;p3"/>
          <p:cNvSpPr/>
          <p:nvPr/>
        </p:nvSpPr>
        <p:spPr>
          <a:xfrm>
            <a:off x="36513" y="1576735"/>
            <a:ext cx="12141010"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  </a:t>
            </a:r>
            <a:endParaRPr/>
          </a:p>
        </p:txBody>
      </p:sp>
      <p:sp>
        <p:nvSpPr>
          <p:cNvPr id="24" name="Google Shape;24;p3"/>
          <p:cNvSpPr txBox="1">
            <a:spLocks noGrp="1"/>
          </p:cNvSpPr>
          <p:nvPr>
            <p:ph type="ctrTitle"/>
          </p:nvPr>
        </p:nvSpPr>
        <p:spPr>
          <a:xfrm>
            <a:off x="738940" y="1640910"/>
            <a:ext cx="10871177"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chemeClr val="dk1"/>
              </a:buClr>
              <a:buSzPts val="6600"/>
              <a:buFont typeface="Varela Round"/>
              <a:buNone/>
              <a:defRPr sz="6600" b="1">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3"/>
          <p:cNvSpPr/>
          <p:nvPr/>
        </p:nvSpPr>
        <p:spPr>
          <a:xfrm>
            <a:off x="6890845" y="6283916"/>
            <a:ext cx="5333172"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3"/>
          <p:cNvSpPr/>
          <p:nvPr/>
        </p:nvSpPr>
        <p:spPr>
          <a:xfrm>
            <a:off x="9061757" y="5999025"/>
            <a:ext cx="3049259"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p:nvPr/>
        </p:nvSpPr>
        <p:spPr>
          <a:xfrm>
            <a:off x="9499907" y="87981"/>
            <a:ext cx="276813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 name="Google Shape;28;p3"/>
          <p:cNvSpPr/>
          <p:nvPr/>
        </p:nvSpPr>
        <p:spPr>
          <a:xfrm>
            <a:off x="0" y="87981"/>
            <a:ext cx="1427924"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 name="Google Shape;29;p3"/>
          <p:cNvSpPr txBox="1">
            <a:spLocks noGrp="1"/>
          </p:cNvSpPr>
          <p:nvPr>
            <p:ph type="subTitle" idx="1"/>
          </p:nvPr>
        </p:nvSpPr>
        <p:spPr>
          <a:xfrm>
            <a:off x="738117" y="2918492"/>
            <a:ext cx="10872000" cy="720000"/>
          </a:xfrm>
          <a:prstGeom prst="rect">
            <a:avLst/>
          </a:prstGeom>
          <a:noFill/>
          <a:ln>
            <a:noFill/>
          </a:ln>
        </p:spPr>
        <p:txBody>
          <a:bodyPr spcFirstLastPara="1" wrap="square" lIns="36000" tIns="36000" rIns="36000" bIns="36000" anchor="t" anchorCtr="0">
            <a:noAutofit/>
          </a:bodyPr>
          <a:lstStyle>
            <a:lvl1pPr lvl="0" algn="ctr" rtl="1">
              <a:lnSpc>
                <a:spcPct val="100000"/>
              </a:lnSpc>
              <a:spcBef>
                <a:spcPts val="0"/>
              </a:spcBef>
              <a:spcAft>
                <a:spcPts val="0"/>
              </a:spcAft>
              <a:buClr>
                <a:srgbClr val="002060"/>
              </a:buClr>
              <a:buSzPts val="2800"/>
              <a:buNone/>
              <a:defRPr sz="36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30" name="Google Shape;30;p3"/>
          <p:cNvSpPr txBox="1">
            <a:spLocks noGrp="1"/>
          </p:cNvSpPr>
          <p:nvPr>
            <p:ph type="body" idx="2"/>
          </p:nvPr>
        </p:nvSpPr>
        <p:spPr>
          <a:xfrm>
            <a:off x="738117" y="3655832"/>
            <a:ext cx="10872000" cy="720000"/>
          </a:xfrm>
          <a:prstGeom prst="rect">
            <a:avLst/>
          </a:prstGeom>
          <a:noFill/>
          <a:ln>
            <a:noFill/>
          </a:ln>
        </p:spPr>
        <p:txBody>
          <a:bodyPr spcFirstLastPara="1" wrap="square" lIns="91425" tIns="45700" rIns="91425" bIns="45700" anchor="t" anchorCtr="0">
            <a:noAutofit/>
          </a:bodyPr>
          <a:lstStyle>
            <a:lvl1pPr marL="457200" lvl="0" indent="-228600" algn="ctr" rtl="1">
              <a:lnSpc>
                <a:spcPct val="100000"/>
              </a:lnSpc>
              <a:spcBef>
                <a:spcPts val="0"/>
              </a:spcBef>
              <a:spcAft>
                <a:spcPts val="0"/>
              </a:spcAft>
              <a:buClr>
                <a:srgbClr val="002060"/>
              </a:buClr>
              <a:buSzPts val="2800"/>
              <a:buFont typeface="Arial"/>
              <a:buNone/>
              <a:defRPr sz="2800" b="1">
                <a:solidFill>
                  <a:srgbClr val="002060"/>
                </a:solidFill>
                <a:latin typeface="Varela Round"/>
                <a:ea typeface="Varela Round"/>
                <a:cs typeface="Varela Round"/>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515206" y="213094"/>
            <a:ext cx="11160000"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800"/>
              <a:buFont typeface="Varela Round"/>
              <a:buNone/>
              <a:defRPr sz="48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515206" y="1185681"/>
            <a:ext cx="11159999" cy="540000"/>
          </a:xfrm>
          <a:prstGeom prst="rect">
            <a:avLst/>
          </a:prstGeom>
          <a:noFill/>
          <a:ln>
            <a:noFill/>
          </a:ln>
        </p:spPr>
        <p:txBody>
          <a:bodyPr spcFirstLastPara="1" wrap="square" lIns="91425" tIns="45700" rIns="91425" bIns="45700" anchor="b" anchorCtr="0">
            <a:noAutofit/>
          </a:bodyPr>
          <a:lstStyle>
            <a:lvl1pPr marL="457200" lvl="0" indent="-228600" algn="r" rtl="1">
              <a:spcBef>
                <a:spcPts val="640"/>
              </a:spcBef>
              <a:spcAft>
                <a:spcPts val="0"/>
              </a:spcAft>
              <a:buClr>
                <a:srgbClr val="0070C0"/>
              </a:buClr>
              <a:buSzPts val="3200"/>
              <a:buNone/>
              <a:defRPr sz="3200" b="1">
                <a:solidFill>
                  <a:srgbClr val="0070C0"/>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4" name="Google Shape;34;p4"/>
          <p:cNvSpPr txBox="1">
            <a:spLocks noGrp="1"/>
          </p:cNvSpPr>
          <p:nvPr>
            <p:ph type="body" idx="2"/>
          </p:nvPr>
        </p:nvSpPr>
        <p:spPr>
          <a:xfrm>
            <a:off x="515206" y="1725681"/>
            <a:ext cx="11160000" cy="4152517"/>
          </a:xfrm>
          <a:prstGeom prst="rect">
            <a:avLst/>
          </a:prstGeom>
          <a:noFill/>
          <a:ln>
            <a:noFill/>
          </a:ln>
        </p:spPr>
        <p:txBody>
          <a:bodyPr spcFirstLastPara="1" wrap="square" lIns="91425" tIns="45700" rIns="91425" bIns="45700" anchor="t" anchorCtr="0">
            <a:no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dirty="0"/>
          </a:p>
        </p:txBody>
      </p:sp>
      <p:sp>
        <p:nvSpPr>
          <p:cNvPr id="35" name="Google Shape;35;p4"/>
          <p:cNvSpPr/>
          <p:nvPr/>
        </p:nvSpPr>
        <p:spPr>
          <a:xfrm>
            <a:off x="0" y="5687698"/>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4"/>
          <p:cNvSpPr/>
          <p:nvPr/>
        </p:nvSpPr>
        <p:spPr>
          <a:xfrm>
            <a:off x="6890984" y="32229"/>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4"/>
          <p:cNvSpPr/>
          <p:nvPr/>
        </p:nvSpPr>
        <p:spPr>
          <a:xfrm>
            <a:off x="0" y="6116248"/>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פרק חדש">
  <p:cSld name="פרק חדש">
    <p:spTree>
      <p:nvGrpSpPr>
        <p:cNvPr id="1" name="Shape 38"/>
        <p:cNvGrpSpPr/>
        <p:nvPr/>
      </p:nvGrpSpPr>
      <p:grpSpPr>
        <a:xfrm>
          <a:off x="0" y="0"/>
          <a:ext cx="0" cy="0"/>
          <a:chOff x="0" y="0"/>
          <a:chExt cx="0" cy="0"/>
        </a:xfrm>
      </p:grpSpPr>
      <p:sp>
        <p:nvSpPr>
          <p:cNvPr id="40" name="Google Shape;40;p5"/>
          <p:cNvSpPr txBox="1">
            <a:spLocks noGrp="1"/>
          </p:cNvSpPr>
          <p:nvPr>
            <p:ph type="ctrTitle"/>
          </p:nvPr>
        </p:nvSpPr>
        <p:spPr>
          <a:xfrm>
            <a:off x="738940" y="1640910"/>
            <a:ext cx="10871177"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chemeClr val="dk1"/>
              </a:buClr>
              <a:buSzPts val="6600"/>
              <a:buFont typeface="Varela Round"/>
              <a:buNone/>
              <a:defRPr sz="6600" b="1">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p:nvPr/>
        </p:nvSpPr>
        <p:spPr>
          <a:xfrm>
            <a:off x="6833695" y="6226766"/>
            <a:ext cx="5333172"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p:nvPr/>
        </p:nvSpPr>
        <p:spPr>
          <a:xfrm>
            <a:off x="9004607" y="5941875"/>
            <a:ext cx="3049259"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 name="Google Shape;43;p5"/>
          <p:cNvSpPr/>
          <p:nvPr/>
        </p:nvSpPr>
        <p:spPr>
          <a:xfrm>
            <a:off x="9499907" y="69565"/>
            <a:ext cx="276813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 name="Google Shape;44;p5"/>
          <p:cNvSpPr/>
          <p:nvPr/>
        </p:nvSpPr>
        <p:spPr>
          <a:xfrm>
            <a:off x="33267" y="69565"/>
            <a:ext cx="1427924"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 name="Google Shape;45;p5"/>
          <p:cNvSpPr txBox="1">
            <a:spLocks noGrp="1"/>
          </p:cNvSpPr>
          <p:nvPr>
            <p:ph type="subTitle" idx="1"/>
          </p:nvPr>
        </p:nvSpPr>
        <p:spPr>
          <a:xfrm>
            <a:off x="738117" y="2918493"/>
            <a:ext cx="10872000" cy="642090"/>
          </a:xfrm>
          <a:prstGeom prst="rect">
            <a:avLst/>
          </a:prstGeom>
          <a:noFill/>
          <a:ln>
            <a:noFill/>
          </a:ln>
        </p:spPr>
        <p:txBody>
          <a:bodyPr spcFirstLastPara="1" wrap="square" lIns="36000" tIns="36000" rIns="36000" bIns="36000" anchor="t" anchorCtr="0">
            <a:noAutofit/>
          </a:bodyPr>
          <a:lstStyle>
            <a:lvl1pPr lvl="0" algn="ctr" rtl="1">
              <a:lnSpc>
                <a:spcPct val="100000"/>
              </a:lnSpc>
              <a:spcBef>
                <a:spcPts val="0"/>
              </a:spcBef>
              <a:spcAft>
                <a:spcPts val="0"/>
              </a:spcAft>
              <a:buClr>
                <a:schemeClr val="dk1"/>
              </a:buClr>
              <a:buSzPts val="2800"/>
              <a:buNone/>
              <a:defRPr sz="3200" b="1">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515206" y="213094"/>
            <a:ext cx="11160000"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800"/>
              <a:buFont typeface="Varela Round"/>
              <a:buNone/>
              <a:defRPr sz="48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515206" y="1195757"/>
            <a:ext cx="11160000" cy="4680000"/>
          </a:xfrm>
          <a:prstGeom prst="rect">
            <a:avLst/>
          </a:prstGeom>
          <a:noFill/>
          <a:ln>
            <a:noFill/>
          </a:ln>
        </p:spPr>
        <p:txBody>
          <a:bodyPr spcFirstLastPara="1" wrap="square" lIns="91425" tIns="45700" rIns="91425" bIns="45700" anchor="t" anchorCtr="0">
            <a:no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49" name="Google Shape;49;p6"/>
          <p:cNvSpPr/>
          <p:nvPr/>
        </p:nvSpPr>
        <p:spPr>
          <a:xfrm>
            <a:off x="0" y="5697223"/>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0" name="Google Shape;50;p6"/>
          <p:cNvSpPr/>
          <p:nvPr/>
        </p:nvSpPr>
        <p:spPr>
          <a:xfrm>
            <a:off x="6890984" y="19216"/>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1" name="Google Shape;51;p6"/>
          <p:cNvSpPr/>
          <p:nvPr/>
        </p:nvSpPr>
        <p:spPr>
          <a:xfrm>
            <a:off x="0" y="6125773"/>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p:cSld name="כותרת בלבד">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515206" y="213094"/>
            <a:ext cx="11160000" cy="72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002060"/>
              </a:buClr>
              <a:buSzPts val="4800"/>
              <a:buFont typeface="Varela Round"/>
              <a:buNone/>
              <a:defRPr sz="48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
          <p:cNvSpPr/>
          <p:nvPr/>
        </p:nvSpPr>
        <p:spPr>
          <a:xfrm>
            <a:off x="0" y="5697223"/>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5" name="Google Shape;55;p7"/>
          <p:cNvSpPr/>
          <p:nvPr/>
        </p:nvSpPr>
        <p:spPr>
          <a:xfrm>
            <a:off x="6890984" y="0"/>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6" name="Google Shape;56;p7"/>
          <p:cNvSpPr/>
          <p:nvPr/>
        </p:nvSpPr>
        <p:spPr>
          <a:xfrm>
            <a:off x="0" y="6125773"/>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סרט על פורמט מלא">
  <p:cSld name="סרט על פורמט מלא">
    <p:spTree>
      <p:nvGrpSpPr>
        <p:cNvPr id="1" name="Shape 57"/>
        <p:cNvGrpSpPr/>
        <p:nvPr/>
      </p:nvGrpSpPr>
      <p:grpSpPr>
        <a:xfrm>
          <a:off x="0" y="0"/>
          <a:ext cx="0" cy="0"/>
          <a:chOff x="0" y="0"/>
          <a:chExt cx="0" cy="0"/>
        </a:xfrm>
      </p:grpSpPr>
      <p:sp>
        <p:nvSpPr>
          <p:cNvPr id="58" name="Google Shape;58;p8"/>
          <p:cNvSpPr/>
          <p:nvPr/>
        </p:nvSpPr>
        <p:spPr>
          <a:xfrm>
            <a:off x="0" y="5659123"/>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9" name="Google Shape;59;p8"/>
          <p:cNvSpPr/>
          <p:nvPr/>
        </p:nvSpPr>
        <p:spPr>
          <a:xfrm>
            <a:off x="6890984" y="47938"/>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0" name="Google Shape;60;p8"/>
          <p:cNvSpPr/>
          <p:nvPr/>
        </p:nvSpPr>
        <p:spPr>
          <a:xfrm>
            <a:off x="0" y="6087673"/>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1" name="Google Shape;61;p8"/>
          <p:cNvSpPr>
            <a:spLocks noGrp="1"/>
          </p:cNvSpPr>
          <p:nvPr>
            <p:ph type="media" idx="2"/>
          </p:nvPr>
        </p:nvSpPr>
        <p:spPr>
          <a:xfrm>
            <a:off x="204787" y="339412"/>
            <a:ext cx="11780838" cy="6470650"/>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פריסה מותאמת אישית">
  <p:cSld name="פריסה מותאמת אישית">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609521" y="274638"/>
            <a:ext cx="10971372" cy="1143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9"/>
          <p:cNvSpPr txBox="1">
            <a:spLocks noGrp="1"/>
          </p:cNvSpPr>
          <p:nvPr>
            <p:ph type="dt" idx="10"/>
          </p:nvPr>
        </p:nvSpPr>
        <p:spPr>
          <a:xfrm>
            <a:off x="8736463" y="6356351"/>
            <a:ext cx="284443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9"/>
          <p:cNvSpPr txBox="1">
            <a:spLocks noGrp="1"/>
          </p:cNvSpPr>
          <p:nvPr>
            <p:ph type="ftr" idx="11"/>
          </p:nvPr>
        </p:nvSpPr>
        <p:spPr>
          <a:xfrm>
            <a:off x="4165058" y="6356351"/>
            <a:ext cx="3860297"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609521" y="6356351"/>
            <a:ext cx="284443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טקסט גדול-X2">
  <p:cSld name="5_טקסט גדול-X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623800" y="1288473"/>
            <a:ext cx="10871177" cy="5224442"/>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chemeClr val="dk1"/>
              </a:buClr>
              <a:buSzPts val="3600"/>
              <a:buFont typeface="Varela Round"/>
              <a:buNone/>
              <a:defRPr sz="3600">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0"/>
          <p:cNvSpPr/>
          <p:nvPr/>
        </p:nvSpPr>
        <p:spPr>
          <a:xfrm>
            <a:off x="0" y="5942793"/>
            <a:ext cx="3068196" cy="1189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 name="Google Shape;70;p10"/>
          <p:cNvSpPr/>
          <p:nvPr/>
        </p:nvSpPr>
        <p:spPr>
          <a:xfrm>
            <a:off x="6787232" y="81719"/>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1" name="Google Shape;71;p10"/>
          <p:cNvSpPr/>
          <p:nvPr/>
        </p:nvSpPr>
        <p:spPr>
          <a:xfrm>
            <a:off x="0" y="6193340"/>
            <a:ext cx="5558412" cy="47051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 name="Google Shape;72;p10"/>
          <p:cNvSpPr txBox="1">
            <a:spLocks noGrp="1"/>
          </p:cNvSpPr>
          <p:nvPr>
            <p:ph type="body" idx="1"/>
          </p:nvPr>
        </p:nvSpPr>
        <p:spPr>
          <a:xfrm>
            <a:off x="623807" y="192531"/>
            <a:ext cx="10871170" cy="1009650"/>
          </a:xfrm>
          <a:prstGeom prst="rect">
            <a:avLst/>
          </a:prstGeom>
          <a:noFill/>
          <a:ln>
            <a:noFill/>
          </a:ln>
        </p:spPr>
        <p:txBody>
          <a:bodyPr spcFirstLastPara="1" wrap="square" lIns="91425" tIns="45700" rIns="91425" bIns="45700" anchor="t" anchorCtr="0">
            <a:noAutofit/>
          </a:bodyPr>
          <a:lstStyle>
            <a:lvl1pPr marL="457200" lvl="0" indent="-228600" algn="ctr" rtl="1">
              <a:spcBef>
                <a:spcPts val="560"/>
              </a:spcBef>
              <a:spcAft>
                <a:spcPts val="0"/>
              </a:spcAft>
              <a:buClr>
                <a:schemeClr val="dk1"/>
              </a:buClr>
              <a:buSzPts val="2800"/>
              <a:buNone/>
              <a:defRPr sz="2800">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521" y="274638"/>
            <a:ext cx="10971372" cy="1143000"/>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521" y="1600201"/>
            <a:ext cx="10971372" cy="4525963"/>
          </a:xfrm>
          <a:prstGeom prst="rect">
            <a:avLst/>
          </a:prstGeom>
          <a:noFill/>
          <a:ln>
            <a:noFill/>
          </a:ln>
        </p:spPr>
        <p:txBody>
          <a:bodyPr spcFirstLastPara="1" wrap="square" lIns="91425" tIns="45700" rIns="91425" bIns="45700" anchor="t" anchorCtr="0">
            <a:no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736463" y="6356351"/>
            <a:ext cx="284443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058" y="6356351"/>
            <a:ext cx="3860297"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09521" y="6356351"/>
            <a:ext cx="284443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maptd.com/worldwide-map-of-nuclear-power-stations-and-earthquake-zon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ourworldindata.org/grapher/nuclear-energy-electricity-produc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www.swan.ac.uk/empress/images/DYRYN"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timrileylaw.com/Limburg%20Oil%20Tanker%20Fire.jpg" TargetMode="External"/><Relationship Id="rId5" Type="http://schemas.openxmlformats.org/officeDocument/2006/relationships/hyperlink" Target="http://www.swan.ac.uk/empress/images/DYRYNDA%20Oil%20suction%20WEB.JPG" TargetMode="Externa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docs.google.com/document/d/1ycMFc6hg4mqq9QIYUjFPq7GWx2VOajb25V448mov9BQ/edit?usp=sharin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mPMyyAwrDJ8"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wikiwand.com/he/%D7%AA%D7%97%D7%A0%D7%AA_%D7%9B%D7%95%D7%97_%D7%94%D7%99%D7%93%D7%A8%D7%95%D7%90%D7%9C%D7%A7%D7%98%D7%A8%D7%99%D7%AA"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video" Target="https://www.youtube.com/embed/9Z-kBW3jsv0?feature=oembed" TargetMode="Externa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il/maps/place/%D7%A1%D7%9B%D7%A8+%D7%90%D7%99%D7%98%D7%99%D7%99%D7%A4%D7%95,+%D7%A4%D7%A8%D7%92%D7%95%D7%95%D7%90%D7%99%E2%80%AD/@-28.1921415,-59.3414681,5.75z/data=!4m5!3m4!1s0x94f69cb919f7f28b:0x48c1e74cf3a5146d!8m2!3d-25.4072386!4d-54.5947552?hl=iw&amp;authuser=0"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s://commons.wikimedia.org/wiki/File:Itaipu_geral.jpg" TargetMode="Externa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osh.org.il/uploadfiles/d_1773_energia-yaruka.pdf"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www.google.co.il/url?sa=i&amp;url=https%3A%2F%2Fwww.globes.co.il%2Fnews%2Farticle.aspx%3Fdid%3D1001221026&amp;psig=AOvVaw2qVrN5pnkjlKhdRBAr7SFg&amp;ust=1586940860193000&amp;source=images&amp;cd=vfe&amp;ved=0CAIQjRxqFwoTCICji8XF5-gCFQAAAAAdAAAAABAD"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video" Target="https://www.youtube.com/embed/GVtVP00XgTw?feature=oembed" TargetMode="Externa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s://www.flickr.com/photos/conifer/16335187396"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ommons.wikimedia.org/wiki/File:Brigthsource_Tower_Ashalim.jpg"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transitionfarnham.files.wordpress.com/2009/07/desertec.jp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google.co.il/url?sa=i&amp;url=https%3A%2F%2Fhe.m.wikipedia.org%2Fwiki%2F%25D7%25A7%25D7%2595%25D7%2591%25D7%25A5%3AGeothermal_energy_methods.png&amp;psig=AOvVaw1_SujBXDJKP7VQY1b4AxUV&amp;ust=1586709438963000&amp;source=images&amp;cd=vfe&amp;ved=0CAIQjRxqFwoTCIiSmrvn4OgCFQAAAAAdAAAAABAJ"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hyperlink" Target="https://www.google.com/url?sa=i&amp;url=https%3A%2F%2Fhe.wikipedia.org%2Fwiki%2F%25D7%2590%25D7%25A0%25D7%25A8%25D7%2592%25D7%2599%25D7%2594_%25D7%2592%25D7%2590%25D7%2595%25D7%25AA%25D7%25A8%25D7%259E%25D7%2599%25D7%25AA&amp;psig=AOvVaw3FxWoLTFKjNzyUeLEPHRVR&amp;ust=1586858743625000&amp;source=images&amp;cd=vfe&amp;ved=0CAIQjRxqFwoTCKiT4c-T5egCFQAAAAAdAAAAABAD" TargetMode="Externa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google.co.il/url?sa=i&amp;url=https%3A%2F%2Fpixabay.com%2Fphotos%2Fcompost-garden-waste-waste-4591094%2F&amp;psig=AOvVaw1H3FPFHsYDyIglvmsthwiB&amp;ust=1587232981403000&amp;source=images&amp;cd=vfe&amp;ved=0CAIQjRxqFwoTCLC_n-OF8OgCFQAAAAAdAAAAABAD"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ourworldindata.org/grapher/share-of-electricity-production-from-renewable-sources"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ourworldindata.org/grapher/energy-use-per-capita"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gapminder.org/tools/#$state$time$value=1960&amp;delay:1200;&amp;marker$axis_x$domainMin:null&amp;domainMax:null&amp;zoomedMin:null&amp;zoomedMax:null&amp;scaleType=genericLog&amp;spaceRef:null;&amp;axis_y$which=energy_use_per_person&amp;domainMin:null&amp;domainMax:null&amp;zoomedMin:null&amp;zoomedMax:null&amp;spaceRef:null;;;&amp;chart-type=bubbles"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ourworldindata.org/grapher/primary-energy-consumption-by-region"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document/d/1T9NlGAJCVuJMNZM2becoXDnTBsHY_4yWwyxcaePJZ3M/edit?usp=sharing"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46.sv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z9xtwRLtKkI?feature=oembed" TargetMode="Externa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sites.google.com/a/mevogalil.tzafonet.org.il/madaim/home/kitot6/nrgyh-bpwl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google.com/url?sa=i&amp;url=https%3A%2F%2Fwww.pxfuel.com%2Fen%2Ffree-photo-ikrvz&amp;psig=AOvVaw3Kl7-QV-KWfV95gOuGEisT&amp;ust=1586564760972000&amp;source=images&amp;cd=vfe&amp;ved=0CAIQjRxqFwoTCKiKx9LM3OgCFQAAAAAdAAAAABAJ"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google.com/imgres?imgurl=https%3A%2F%2Fget.pxhere.com%2Fphoto%2Flandscape-sand-field-wind-asphalt-vehicle-soil-material-energy-oil-fracking-drilling-construction-equipment-natural-environment-oil-field-890776.jpg&amp;imgrefurl=https%3A%2F%2Fpxhere.com%2Fen%2Fphoto%2F890776&amp;tbnid=hKa4sDrgWEdfsM&amp;vet=12ahUKEwif-_TyzNzoAhUSKhoKHdrHD4MQMygIegUIARDjAQ..i&amp;docid=7Q8AJQJD-3MVGM&amp;w=2048&amp;h=1536&amp;q=%D7%9D%D7%9F%D7%9A%20energy&amp;hl=he&amp;safe=strict&amp;ved=2ahUKEwif-_TyzNzoAhUSKhoKHdrHD4MQMygIegUIARDjA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1"/>
          <p:cNvSpPr txBox="1">
            <a:spLocks noGrp="1"/>
          </p:cNvSpPr>
          <p:nvPr>
            <p:ph type="ctrTitle"/>
          </p:nvPr>
        </p:nvSpPr>
        <p:spPr>
          <a:xfrm>
            <a:off x="914281" y="2693988"/>
            <a:ext cx="10361851" cy="1470025"/>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iw-IL" dirty="0">
                <a:cs typeface="+mn-cs"/>
              </a:rPr>
              <a:t>מערכת שידורים לאומית</a:t>
            </a:r>
            <a:endParaRPr dirty="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0"/>
          <p:cNvSpPr txBox="1">
            <a:spLocks noGrp="1"/>
          </p:cNvSpPr>
          <p:nvPr>
            <p:ph type="body" idx="1"/>
          </p:nvPr>
        </p:nvSpPr>
        <p:spPr>
          <a:xfrm>
            <a:off x="1778131" y="759806"/>
            <a:ext cx="90000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ar-SA" dirty="0">
                <a:cs typeface="+mn-cs"/>
              </a:rPr>
              <a:t>الغاز الطبيعي</a:t>
            </a:r>
            <a:endParaRPr dirty="0">
              <a:cs typeface="+mn-cs"/>
            </a:endParaRPr>
          </a:p>
        </p:txBody>
      </p:sp>
      <p:sp>
        <p:nvSpPr>
          <p:cNvPr id="164" name="Google Shape;164;p20"/>
          <p:cNvSpPr txBox="1">
            <a:spLocks noGrp="1"/>
          </p:cNvSpPr>
          <p:nvPr>
            <p:ph type="body" idx="2"/>
          </p:nvPr>
        </p:nvSpPr>
        <p:spPr>
          <a:xfrm>
            <a:off x="1291989" y="1967676"/>
            <a:ext cx="5280300" cy="4152600"/>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0"/>
              </a:spcBef>
              <a:spcAft>
                <a:spcPts val="0"/>
              </a:spcAft>
              <a:buClr>
                <a:schemeClr val="dk1"/>
              </a:buClr>
              <a:buSzPts val="1100"/>
              <a:buNone/>
            </a:pPr>
            <a:r>
              <a:rPr lang="ar-SA" b="1" dirty="0">
                <a:solidFill>
                  <a:srgbClr val="0178A2"/>
                </a:solidFill>
                <a:cs typeface="+mn-cs"/>
              </a:rPr>
              <a:t>سلبيات:</a:t>
            </a:r>
            <a:endParaRPr b="1" dirty="0">
              <a:solidFill>
                <a:srgbClr val="0178A2"/>
              </a:solidFill>
              <a:cs typeface="+mn-cs"/>
            </a:endParaRPr>
          </a:p>
          <a:p>
            <a:pPr marL="0" lvl="0" indent="0">
              <a:lnSpc>
                <a:spcPct val="150000"/>
              </a:lnSpc>
              <a:buClr>
                <a:schemeClr val="dk1"/>
              </a:buClr>
              <a:buSzPts val="1100"/>
              <a:buNone/>
            </a:pPr>
            <a:r>
              <a:rPr lang="ar-SA" dirty="0">
                <a:solidFill>
                  <a:srgbClr val="4F4F4F"/>
                </a:solidFill>
                <a:cs typeface="+mn-cs"/>
              </a:rPr>
              <a:t>1. تقلب الأسعار.</a:t>
            </a:r>
          </a:p>
          <a:p>
            <a:pPr marL="0" lvl="0" indent="0">
              <a:lnSpc>
                <a:spcPct val="150000"/>
              </a:lnSpc>
              <a:buClr>
                <a:schemeClr val="dk1"/>
              </a:buClr>
              <a:buSzPts val="1100"/>
              <a:buNone/>
            </a:pPr>
            <a:r>
              <a:rPr lang="ar-SA" dirty="0">
                <a:solidFill>
                  <a:srgbClr val="4F4F4F"/>
                </a:solidFill>
                <a:cs typeface="+mn-cs"/>
              </a:rPr>
              <a:t>2. مصدر قابل للنفاذ.</a:t>
            </a:r>
          </a:p>
          <a:p>
            <a:pPr marL="0" lvl="0" indent="0">
              <a:lnSpc>
                <a:spcPct val="150000"/>
              </a:lnSpc>
              <a:buClr>
                <a:schemeClr val="dk1"/>
              </a:buClr>
              <a:buSzPts val="1100"/>
              <a:buNone/>
            </a:pPr>
            <a:r>
              <a:rPr lang="ar-SA" dirty="0">
                <a:solidFill>
                  <a:srgbClr val="4F4F4F"/>
                </a:solidFill>
                <a:cs typeface="+mn-cs"/>
              </a:rPr>
              <a:t>3. إشكالية في النقل.</a:t>
            </a:r>
            <a:endParaRPr dirty="0">
              <a:solidFill>
                <a:srgbClr val="4F4F4F"/>
              </a:solidFill>
            </a:endParaRPr>
          </a:p>
          <a:p>
            <a:pPr marL="0" lvl="0" indent="0" algn="r" rtl="1">
              <a:lnSpc>
                <a:spcPct val="150000"/>
              </a:lnSpc>
              <a:spcBef>
                <a:spcPts val="0"/>
              </a:spcBef>
              <a:spcAft>
                <a:spcPts val="0"/>
              </a:spcAft>
              <a:buClr>
                <a:schemeClr val="dk1"/>
              </a:buClr>
              <a:buSzPts val="1100"/>
              <a:buNone/>
            </a:pPr>
            <a:endParaRPr dirty="0">
              <a:solidFill>
                <a:srgbClr val="4F4F4F"/>
              </a:solidFill>
            </a:endParaRPr>
          </a:p>
          <a:p>
            <a:pPr marL="342900" lvl="0" indent="-190500" algn="r" rtl="1">
              <a:lnSpc>
                <a:spcPct val="150000"/>
              </a:lnSpc>
              <a:spcBef>
                <a:spcPts val="0"/>
              </a:spcBef>
              <a:spcAft>
                <a:spcPts val="0"/>
              </a:spcAft>
              <a:buClr>
                <a:srgbClr val="002060"/>
              </a:buClr>
              <a:buSzPts val="2400"/>
              <a:buNone/>
            </a:pPr>
            <a:endParaRPr dirty="0"/>
          </a:p>
        </p:txBody>
      </p:sp>
      <p:sp>
        <p:nvSpPr>
          <p:cNvPr id="165" name="Google Shape;165;p20"/>
          <p:cNvSpPr txBox="1"/>
          <p:nvPr/>
        </p:nvSpPr>
        <p:spPr>
          <a:xfrm>
            <a:off x="6978770" y="1725675"/>
            <a:ext cx="4740430" cy="4152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ar-SA" sz="2400" b="1" dirty="0">
                <a:solidFill>
                  <a:srgbClr val="0178A2"/>
                </a:solidFill>
                <a:latin typeface="Varela Round"/>
                <a:ea typeface="Varela Round"/>
                <a:cs typeface="+mn-cs"/>
                <a:sym typeface="Varela Round"/>
              </a:rPr>
              <a:t>حسنات:</a:t>
            </a:r>
            <a:endParaRPr sz="2400" b="1" dirty="0">
              <a:solidFill>
                <a:srgbClr val="0178A2"/>
              </a:solidFill>
              <a:latin typeface="Varela Round"/>
              <a:ea typeface="Varela Round"/>
              <a:cs typeface="+mn-cs"/>
              <a:sym typeface="Varela Round"/>
            </a:endParaRPr>
          </a:p>
          <a:p>
            <a:pPr lvl="0" algn="r" rtl="1">
              <a:lnSpc>
                <a:spcPct val="150000"/>
              </a:lnSpc>
            </a:pPr>
            <a:r>
              <a:rPr lang="ar-SA" sz="2400" dirty="0">
                <a:solidFill>
                  <a:srgbClr val="4F4F4F"/>
                </a:solidFill>
                <a:latin typeface="Varela Round"/>
                <a:ea typeface="Varela Round"/>
                <a:cs typeface="+mn-cs"/>
                <a:sym typeface="Varela Round"/>
              </a:rPr>
              <a:t>1. ملوث أقل من النفط / الفحم.</a:t>
            </a:r>
          </a:p>
          <a:p>
            <a:pPr lvl="0" algn="r" rtl="1">
              <a:lnSpc>
                <a:spcPct val="150000"/>
              </a:lnSpc>
            </a:pPr>
            <a:r>
              <a:rPr lang="ar-SA" sz="2400" dirty="0">
                <a:solidFill>
                  <a:srgbClr val="4F4F4F"/>
                </a:solidFill>
                <a:latin typeface="Varela Round"/>
                <a:ea typeface="Varela Round"/>
                <a:cs typeface="+mn-cs"/>
                <a:sym typeface="Varela Round"/>
              </a:rPr>
              <a:t>2. تكاليف أقل من الفحم / النفط.</a:t>
            </a:r>
          </a:p>
          <a:p>
            <a:pPr lvl="0" algn="r" rtl="1">
              <a:lnSpc>
                <a:spcPct val="150000"/>
              </a:lnSpc>
            </a:pPr>
            <a:r>
              <a:rPr lang="ar-SA" sz="2400" dirty="0">
                <a:solidFill>
                  <a:srgbClr val="4F4F4F"/>
                </a:solidFill>
                <a:latin typeface="Varela Round"/>
                <a:ea typeface="Varela Round"/>
                <a:cs typeface="+mn-cs"/>
                <a:sym typeface="Varela Round"/>
              </a:rPr>
              <a:t>3. كفاءة الطاقة العالية.</a:t>
            </a:r>
          </a:p>
          <a:p>
            <a:pPr lvl="0" algn="r" rtl="1">
              <a:lnSpc>
                <a:spcPct val="150000"/>
              </a:lnSpc>
            </a:pPr>
            <a:r>
              <a:rPr lang="ar-SA" sz="2400" dirty="0">
                <a:solidFill>
                  <a:srgbClr val="4F4F4F"/>
                </a:solidFill>
                <a:latin typeface="Varela Round"/>
                <a:ea typeface="Varela Round"/>
                <a:cs typeface="+mn-cs"/>
                <a:sym typeface="Varela Round"/>
              </a:rPr>
              <a:t>4. النقل في أنابيب مريحة وأرخص.</a:t>
            </a:r>
            <a:endParaRPr sz="2400" dirty="0">
              <a:solidFill>
                <a:srgbClr val="4F4F4F"/>
              </a:solidFill>
              <a:latin typeface="Varela Round"/>
              <a:ea typeface="Varela Round"/>
              <a:cs typeface="Varela Round"/>
              <a:sym typeface="Varela Round"/>
            </a:endParaRPr>
          </a:p>
          <a:p>
            <a:pPr marL="0" lvl="0" indent="0" algn="r" rtl="1">
              <a:lnSpc>
                <a:spcPct val="150000"/>
              </a:lnSpc>
              <a:spcBef>
                <a:spcPts val="0"/>
              </a:spcBef>
              <a:spcAft>
                <a:spcPts val="0"/>
              </a:spcAft>
              <a:buNone/>
            </a:pPr>
            <a:r>
              <a:rPr lang="iw-IL" sz="2400" dirty="0">
                <a:solidFill>
                  <a:srgbClr val="4F4F4F"/>
                </a:solidFill>
                <a:latin typeface="Varela Round"/>
                <a:ea typeface="Varela Round"/>
                <a:cs typeface="Varela Round"/>
                <a:sym typeface="Varela Round"/>
              </a:rPr>
              <a:t>.</a:t>
            </a:r>
            <a:endParaRPr sz="2400" dirty="0">
              <a:solidFill>
                <a:srgbClr val="4F4F4F"/>
              </a:solidFill>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dirty="0">
              <a:latin typeface="Varela Round"/>
              <a:ea typeface="Varela Round"/>
              <a:cs typeface="Varela Round"/>
              <a:sym typeface="Varela Round"/>
            </a:endParaRPr>
          </a:p>
        </p:txBody>
      </p:sp>
      <p:pic>
        <p:nvPicPr>
          <p:cNvPr id="166" name="Google Shape;166;p20"/>
          <p:cNvPicPr preferRelativeResize="0"/>
          <p:nvPr/>
        </p:nvPicPr>
        <p:blipFill>
          <a:blip r:embed="rId3">
            <a:alphaModFix/>
          </a:blip>
          <a:stretch>
            <a:fillRect/>
          </a:stretch>
        </p:blipFill>
        <p:spPr>
          <a:xfrm rot="-5400000">
            <a:off x="421362" y="-186413"/>
            <a:ext cx="2579075" cy="342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10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fade">
                                      <p:cBhvr>
                                        <p:cTn id="12"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1"/>
          <p:cNvSpPr txBox="1">
            <a:spLocks noGrp="1"/>
          </p:cNvSpPr>
          <p:nvPr>
            <p:ph type="body" idx="1"/>
          </p:nvPr>
        </p:nvSpPr>
        <p:spPr>
          <a:xfrm>
            <a:off x="2725456" y="580531"/>
            <a:ext cx="90000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ar-SA" dirty="0">
                <a:cs typeface="+mn-cs"/>
              </a:rPr>
              <a:t>طاقة نووية</a:t>
            </a:r>
            <a:endParaRPr dirty="0">
              <a:cs typeface="+mn-cs"/>
            </a:endParaRPr>
          </a:p>
        </p:txBody>
      </p:sp>
      <p:sp>
        <p:nvSpPr>
          <p:cNvPr id="172" name="Google Shape;172;p21"/>
          <p:cNvSpPr txBox="1"/>
          <p:nvPr/>
        </p:nvSpPr>
        <p:spPr>
          <a:xfrm>
            <a:off x="6748030" y="1688069"/>
            <a:ext cx="5217300" cy="45894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ar-SA" sz="2400" b="1" dirty="0">
                <a:solidFill>
                  <a:srgbClr val="0179A2"/>
                </a:solidFill>
                <a:latin typeface="Varela Round"/>
                <a:ea typeface="Varela Round"/>
                <a:cs typeface="+mn-cs"/>
                <a:sym typeface="Varela Round"/>
              </a:rPr>
              <a:t>حسنات</a:t>
            </a:r>
            <a:endParaRPr sz="2400" dirty="0">
              <a:solidFill>
                <a:srgbClr val="0179A2"/>
              </a:solidFill>
              <a:latin typeface="Varela Round"/>
              <a:ea typeface="Varela Round"/>
              <a:cs typeface="+mn-cs"/>
              <a:sym typeface="Varela Round"/>
            </a:endParaRPr>
          </a:p>
          <a:p>
            <a:pPr lvl="0" algn="r" rtl="1">
              <a:lnSpc>
                <a:spcPct val="150000"/>
              </a:lnSpc>
            </a:pPr>
            <a:r>
              <a:rPr lang="ar-SA" sz="2400" dirty="0">
                <a:latin typeface="Varela Round"/>
                <a:ea typeface="Varela Round"/>
                <a:cs typeface="+mn-cs"/>
                <a:sym typeface="Varela Round"/>
              </a:rPr>
              <a:t>1. إمكانية انتاج كميات كبيرة من الطاقة باقل مواد خام - جدوى اقتصادية.</a:t>
            </a:r>
          </a:p>
          <a:p>
            <a:pPr lvl="0" algn="r" rtl="1">
              <a:lnSpc>
                <a:spcPct val="150000"/>
              </a:lnSpc>
            </a:pPr>
            <a:r>
              <a:rPr lang="ar-SA" sz="2400" dirty="0">
                <a:latin typeface="Varela Round"/>
                <a:ea typeface="Varela Round"/>
                <a:cs typeface="+mn-cs"/>
                <a:sym typeface="Varela Round"/>
              </a:rPr>
              <a:t>2. طاقة نظيفة وغير ملوثة للهواء لطالما أنه لا يوجد عطل أو انفجار في المفاعل.</a:t>
            </a:r>
          </a:p>
          <a:p>
            <a:pPr lvl="0" algn="r" rtl="1">
              <a:lnSpc>
                <a:spcPct val="150000"/>
              </a:lnSpc>
            </a:pPr>
            <a:r>
              <a:rPr lang="ar-SA" sz="2400" dirty="0">
                <a:latin typeface="Varela Round"/>
                <a:ea typeface="Varela Round"/>
                <a:cs typeface="+mn-cs"/>
                <a:sym typeface="Varela Round"/>
              </a:rPr>
              <a:t>3. تقليل الاعتماد الاقتصادي على الاستيراد.</a:t>
            </a:r>
            <a:endParaRPr sz="2400" b="1" dirty="0">
              <a:latin typeface="Varela Round"/>
              <a:ea typeface="Varela Round"/>
              <a:cs typeface="Varela Round"/>
              <a:sym typeface="Varela Round"/>
            </a:endParaRPr>
          </a:p>
        </p:txBody>
      </p:sp>
      <p:sp>
        <p:nvSpPr>
          <p:cNvPr id="173" name="Google Shape;173;p21"/>
          <p:cNvSpPr txBox="1"/>
          <p:nvPr/>
        </p:nvSpPr>
        <p:spPr>
          <a:xfrm>
            <a:off x="756875" y="1750650"/>
            <a:ext cx="5910000" cy="33567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Clr>
                <a:schemeClr val="dk1"/>
              </a:buClr>
              <a:buSzPts val="1100"/>
              <a:buFont typeface="Arial"/>
              <a:buNone/>
            </a:pPr>
            <a:r>
              <a:rPr lang="ar-SA" sz="2400" b="1" dirty="0">
                <a:solidFill>
                  <a:srgbClr val="0178A2"/>
                </a:solidFill>
                <a:latin typeface="Varela Round"/>
                <a:ea typeface="Varela Round"/>
                <a:cs typeface="+mn-cs"/>
                <a:sym typeface="Varela Round"/>
              </a:rPr>
              <a:t>سلبيات</a:t>
            </a:r>
            <a:endParaRPr sz="2400" dirty="0">
              <a:solidFill>
                <a:srgbClr val="0178A2"/>
              </a:solidFill>
              <a:latin typeface="Varela Round"/>
              <a:ea typeface="Varela Round"/>
              <a:cs typeface="+mn-cs"/>
              <a:sym typeface="Varela Round"/>
            </a:endParaRPr>
          </a:p>
          <a:p>
            <a:pPr lvl="0" algn="r" rtl="1">
              <a:lnSpc>
                <a:spcPct val="150000"/>
              </a:lnSpc>
              <a:buClr>
                <a:schemeClr val="dk1"/>
              </a:buClr>
              <a:buSzPts val="1100"/>
            </a:pPr>
            <a:r>
              <a:rPr lang="ar-SA" sz="2400" dirty="0">
                <a:solidFill>
                  <a:srgbClr val="4F4F4F"/>
                </a:solidFill>
                <a:latin typeface="Varela Round"/>
                <a:ea typeface="Varela Round"/>
                <a:cs typeface="+mn-cs"/>
                <a:sym typeface="Varela Round"/>
              </a:rPr>
              <a:t>1. النفقات الاولية للبنية التحتية للمصنع عالية.</a:t>
            </a:r>
          </a:p>
          <a:p>
            <a:pPr lvl="0" algn="r" rtl="1">
              <a:lnSpc>
                <a:spcPct val="150000"/>
              </a:lnSpc>
              <a:buClr>
                <a:schemeClr val="dk1"/>
              </a:buClr>
              <a:buSzPts val="1100"/>
            </a:pPr>
            <a:r>
              <a:rPr lang="ar-SA" sz="2400" dirty="0">
                <a:solidFill>
                  <a:srgbClr val="4F4F4F"/>
                </a:solidFill>
                <a:latin typeface="Varela Round"/>
                <a:ea typeface="Varela Round"/>
                <a:cs typeface="+mn-cs"/>
                <a:sym typeface="Varela Round"/>
              </a:rPr>
              <a:t>2. يتطلب خبراء ومعرفة لإنشاء وصيانة المصنع.</a:t>
            </a:r>
          </a:p>
          <a:p>
            <a:pPr lvl="0" algn="r" rtl="1">
              <a:lnSpc>
                <a:spcPct val="150000"/>
              </a:lnSpc>
              <a:buClr>
                <a:schemeClr val="dk1"/>
              </a:buClr>
              <a:buSzPts val="1100"/>
            </a:pPr>
            <a:r>
              <a:rPr lang="ar-SA" sz="2400" dirty="0">
                <a:solidFill>
                  <a:srgbClr val="4F4F4F"/>
                </a:solidFill>
                <a:latin typeface="Varela Round"/>
                <a:ea typeface="Varela Round"/>
                <a:cs typeface="+mn-cs"/>
                <a:sym typeface="Varela Round"/>
              </a:rPr>
              <a:t>3. الخوف من الحوادث (تشيرنوبيل 1986).</a:t>
            </a:r>
          </a:p>
          <a:p>
            <a:pPr lvl="0" algn="r" rtl="1">
              <a:lnSpc>
                <a:spcPct val="150000"/>
              </a:lnSpc>
              <a:buClr>
                <a:schemeClr val="dk1"/>
              </a:buClr>
              <a:buSzPts val="1100"/>
            </a:pPr>
            <a:r>
              <a:rPr lang="ar-SA" sz="2400" dirty="0">
                <a:solidFill>
                  <a:srgbClr val="4F4F4F"/>
                </a:solidFill>
                <a:latin typeface="Varela Round"/>
                <a:ea typeface="Varela Round"/>
                <a:cs typeface="+mn-cs"/>
                <a:sym typeface="Varela Round"/>
              </a:rPr>
              <a:t>4. الحاجة إلى موقع لدفن النفايات.</a:t>
            </a:r>
          </a:p>
          <a:p>
            <a:pPr lvl="0" algn="r" rtl="1">
              <a:lnSpc>
                <a:spcPct val="150000"/>
              </a:lnSpc>
              <a:buClr>
                <a:schemeClr val="dk1"/>
              </a:buClr>
              <a:buSzPts val="1100"/>
            </a:pPr>
            <a:r>
              <a:rPr lang="ar-SA" sz="2400" dirty="0">
                <a:solidFill>
                  <a:srgbClr val="4F4F4F"/>
                </a:solidFill>
                <a:latin typeface="Varela Round"/>
                <a:ea typeface="Varela Round"/>
                <a:cs typeface="+mn-cs"/>
                <a:sym typeface="Varela Round"/>
              </a:rPr>
              <a:t>5. يحتاج إلى مراقبة دقيقة لتقليل الأضرار المذكورة أعلاه.</a:t>
            </a:r>
            <a:endParaRPr sz="2400" dirty="0">
              <a:latin typeface="Varela Round"/>
              <a:ea typeface="Varela Round"/>
              <a:cs typeface="Varela Round"/>
              <a:sym typeface="Varela Round"/>
            </a:endParaRPr>
          </a:p>
        </p:txBody>
      </p:sp>
      <p:pic>
        <p:nvPicPr>
          <p:cNvPr id="174" name="Google Shape;174;p21"/>
          <p:cNvPicPr preferRelativeResize="0"/>
          <p:nvPr/>
        </p:nvPicPr>
        <p:blipFill rotWithShape="1">
          <a:blip r:embed="rId3">
            <a:alphaModFix/>
          </a:blip>
          <a:srcRect l="9254" r="17816"/>
          <a:stretch/>
        </p:blipFill>
        <p:spPr>
          <a:xfrm>
            <a:off x="431875" y="64475"/>
            <a:ext cx="2913525" cy="1997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0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2"/>
          <p:cNvPicPr preferRelativeResize="0"/>
          <p:nvPr/>
        </p:nvPicPr>
        <p:blipFill>
          <a:blip r:embed="rId3">
            <a:alphaModFix/>
          </a:blip>
          <a:stretch>
            <a:fillRect/>
          </a:stretch>
        </p:blipFill>
        <p:spPr>
          <a:xfrm>
            <a:off x="1761694" y="997139"/>
            <a:ext cx="8667023" cy="4603914"/>
          </a:xfrm>
          <a:prstGeom prst="rect">
            <a:avLst/>
          </a:prstGeom>
          <a:noFill/>
          <a:ln>
            <a:noFill/>
          </a:ln>
        </p:spPr>
      </p:pic>
      <p:sp>
        <p:nvSpPr>
          <p:cNvPr id="181" name="Google Shape;181;p22"/>
          <p:cNvSpPr txBox="1"/>
          <p:nvPr/>
        </p:nvSpPr>
        <p:spPr>
          <a:xfrm>
            <a:off x="563559" y="5601053"/>
            <a:ext cx="1344900" cy="54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000" u="sng" dirty="0">
                <a:solidFill>
                  <a:schemeClr val="tx1"/>
                </a:solidFill>
                <a:latin typeface="Varela Round"/>
                <a:ea typeface="Varela Round"/>
                <a:cs typeface="+mn-cs"/>
                <a:sym typeface="Varela Round"/>
                <a:hlinkClick r:id="rId4">
                  <a:extLst>
                    <a:ext uri="{A12FA001-AC4F-418D-AE19-62706E023703}">
                      <ahyp:hlinkClr xmlns:ahyp="http://schemas.microsoft.com/office/drawing/2018/hyperlinkcolor" val="tx"/>
                    </a:ext>
                  </a:extLst>
                </a:hlinkClick>
              </a:rPr>
              <a:t>מקור</a:t>
            </a:r>
            <a:r>
              <a:rPr lang="he-IL" sz="1000" u="sng" dirty="0">
                <a:solidFill>
                  <a:schemeClr val="tx1"/>
                </a:solidFill>
                <a:latin typeface="Varela Round"/>
                <a:ea typeface="Varela Round"/>
                <a:cs typeface="+mn-cs"/>
                <a:sym typeface="Varela Round"/>
                <a:hlinkClick r:id="rId4">
                  <a:extLst>
                    <a:ext uri="{A12FA001-AC4F-418D-AE19-62706E023703}">
                      <ahyp:hlinkClr xmlns:ahyp="http://schemas.microsoft.com/office/drawing/2018/hyperlinkcolor" val="tx"/>
                    </a:ext>
                  </a:extLst>
                </a:hlinkClick>
              </a:rPr>
              <a:t>: </a:t>
            </a:r>
            <a:r>
              <a:rPr lang="iw-IL" sz="1000" u="sng" dirty="0">
                <a:solidFill>
                  <a:schemeClr val="tx1"/>
                </a:solidFill>
                <a:latin typeface="Varela Round"/>
                <a:ea typeface="Varela Round"/>
                <a:cs typeface="+mn-cs"/>
                <a:sym typeface="Varela Round"/>
                <a:hlinkClick r:id="rId4">
                  <a:extLst>
                    <a:ext uri="{A12FA001-AC4F-418D-AE19-62706E023703}">
                      <ahyp:hlinkClr xmlns:ahyp="http://schemas.microsoft.com/office/drawing/2018/hyperlinkcolor" val="tx"/>
                    </a:ext>
                  </a:extLst>
                </a:hlinkClick>
              </a:rPr>
              <a:t>: worldwide</a:t>
            </a:r>
            <a:endParaRPr sz="1000" dirty="0">
              <a:solidFill>
                <a:schemeClr val="tx1"/>
              </a:solidFill>
              <a:latin typeface="Varela Round"/>
              <a:ea typeface="Varela Round"/>
              <a:cs typeface="+mn-cs"/>
              <a:sym typeface="Varela Round"/>
            </a:endParaRPr>
          </a:p>
        </p:txBody>
      </p:sp>
      <p:sp>
        <p:nvSpPr>
          <p:cNvPr id="182" name="Google Shape;182;p22"/>
          <p:cNvSpPr txBox="1"/>
          <p:nvPr/>
        </p:nvSpPr>
        <p:spPr>
          <a:xfrm>
            <a:off x="1312202" y="303152"/>
            <a:ext cx="9336900" cy="540000"/>
          </a:xfrm>
          <a:prstGeom prst="rect">
            <a:avLst/>
          </a:prstGeom>
          <a:solidFill>
            <a:srgbClr val="FFFFFF"/>
          </a:solidFill>
          <a:ln>
            <a:noFill/>
          </a:ln>
        </p:spPr>
        <p:txBody>
          <a:bodyPr spcFirstLastPara="1" wrap="square" lIns="91425" tIns="91425" rIns="91425" bIns="91425" anchor="t" anchorCtr="0">
            <a:noAutofit/>
          </a:bodyPr>
          <a:lstStyle/>
          <a:p>
            <a:pPr lvl="0" algn="ctr" rtl="1"/>
            <a:r>
              <a:rPr lang="ar-SA" sz="2400" dirty="0">
                <a:solidFill>
                  <a:srgbClr val="0178A2"/>
                </a:solidFill>
                <a:latin typeface="Varela Round"/>
                <a:ea typeface="Varela Round"/>
                <a:cs typeface="+mn-cs"/>
                <a:sym typeface="Varela Round"/>
              </a:rPr>
              <a:t>في أعقاب الزلزال الذي ضرب اليابان في عام 2011 ، تم رسم خرائط لمحطات الطاقة الواقعة بالقرب من المناطق الحساسة للزلازل.</a:t>
            </a:r>
            <a:endParaRPr sz="2400" dirty="0">
              <a:solidFill>
                <a:srgbClr val="0178A2"/>
              </a:solidFill>
              <a:latin typeface="Varela Round"/>
              <a:ea typeface="Varela Round"/>
              <a:cs typeface="+mn-cs"/>
              <a:sym typeface="Varela Roun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xfrm>
            <a:off x="516006" y="307769"/>
            <a:ext cx="11160000" cy="720000"/>
          </a:xfrm>
          <a:prstGeom prst="rect">
            <a:avLst/>
          </a:prstGeom>
        </p:spPr>
        <p:txBody>
          <a:bodyPr spcFirstLastPara="1" wrap="square" lIns="91425" tIns="45700" rIns="91425" bIns="45700" anchor="ctr" anchorCtr="0">
            <a:noAutofit/>
          </a:bodyPr>
          <a:lstStyle/>
          <a:p>
            <a:pPr lvl="0"/>
            <a:r>
              <a:rPr lang="ar-SA" sz="3200" dirty="0">
                <a:solidFill>
                  <a:srgbClr val="0070C0"/>
                </a:solidFill>
                <a:cs typeface="+mn-cs"/>
              </a:rPr>
              <a:t>التغيرات في حصة انتاج الطاقة النووية لتوليد الكهرباء بين 1960-2015</a:t>
            </a:r>
            <a:endParaRPr sz="3200" dirty="0">
              <a:solidFill>
                <a:srgbClr val="0070C0"/>
              </a:solidFill>
              <a:cs typeface="+mn-cs"/>
            </a:endParaRPr>
          </a:p>
        </p:txBody>
      </p:sp>
      <p:pic>
        <p:nvPicPr>
          <p:cNvPr id="191" name="Google Shape;191;p23"/>
          <p:cNvPicPr preferRelativeResize="0"/>
          <p:nvPr/>
        </p:nvPicPr>
        <p:blipFill>
          <a:blip r:embed="rId3">
            <a:alphaModFix/>
          </a:blip>
          <a:stretch>
            <a:fillRect/>
          </a:stretch>
        </p:blipFill>
        <p:spPr>
          <a:xfrm>
            <a:off x="1621936" y="1234407"/>
            <a:ext cx="8620150" cy="4437505"/>
          </a:xfrm>
          <a:prstGeom prst="rect">
            <a:avLst/>
          </a:prstGeom>
          <a:noFill/>
          <a:ln>
            <a:noFill/>
          </a:ln>
        </p:spPr>
      </p:pic>
      <p:sp>
        <p:nvSpPr>
          <p:cNvPr id="192" name="Google Shape;192;p23"/>
          <p:cNvSpPr txBox="1"/>
          <p:nvPr/>
        </p:nvSpPr>
        <p:spPr>
          <a:xfrm>
            <a:off x="6873929" y="5671912"/>
            <a:ext cx="2673300" cy="7200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iw-IL" sz="1200" u="sng" dirty="0">
                <a:solidFill>
                  <a:schemeClr val="tx1"/>
                </a:solidFill>
                <a:latin typeface="Varela Round"/>
                <a:ea typeface="Varela Round"/>
                <a:cs typeface="+mn-cs"/>
                <a:sym typeface="Varela Round"/>
                <a:hlinkClick r:id="rId4">
                  <a:extLst>
                    <a:ext uri="{A12FA001-AC4F-418D-AE19-62706E023703}">
                      <ahyp:hlinkClr xmlns:ahyp="http://schemas.microsoft.com/office/drawing/2018/hyperlinkcolor" val="tx"/>
                    </a:ext>
                  </a:extLst>
                </a:hlinkClick>
              </a:rPr>
              <a:t>מקור</a:t>
            </a:r>
            <a:r>
              <a:rPr lang="he-IL" sz="1200" u="sng" dirty="0">
                <a:solidFill>
                  <a:schemeClr val="tx1"/>
                </a:solidFill>
                <a:latin typeface="Varela Round"/>
                <a:ea typeface="Varela Round"/>
                <a:cs typeface="+mn-cs"/>
                <a:sym typeface="Varela Round"/>
              </a:rPr>
              <a:t>:</a:t>
            </a:r>
            <a:r>
              <a:rPr lang="iw-IL" sz="1200" dirty="0">
                <a:solidFill>
                  <a:schemeClr val="tx1"/>
                </a:solidFill>
                <a:latin typeface="Varela Round"/>
                <a:ea typeface="Varela Round"/>
                <a:cs typeface="+mn-cs"/>
                <a:sym typeface="Varela Round"/>
              </a:rPr>
              <a:t> our world in data</a:t>
            </a:r>
            <a:endParaRPr sz="1200" dirty="0">
              <a:solidFill>
                <a:schemeClr val="tx1"/>
              </a:solidFill>
              <a:latin typeface="Varela Round"/>
              <a:ea typeface="Varela Round"/>
              <a:cs typeface="+mn-cs"/>
              <a:sym typeface="Varela Rou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4"/>
          <p:cNvSpPr txBox="1">
            <a:spLocks noGrp="1"/>
          </p:cNvSpPr>
          <p:nvPr>
            <p:ph type="body" idx="1"/>
          </p:nvPr>
        </p:nvSpPr>
        <p:spPr>
          <a:xfrm>
            <a:off x="598225" y="642875"/>
            <a:ext cx="11160000" cy="551400"/>
          </a:xfrm>
          <a:prstGeom prst="rect">
            <a:avLst/>
          </a:prstGeom>
        </p:spPr>
        <p:txBody>
          <a:bodyPr spcFirstLastPara="1" wrap="square" lIns="91425" tIns="45700" rIns="91425" bIns="45700" anchor="b" anchorCtr="0">
            <a:noAutofit/>
          </a:bodyPr>
          <a:lstStyle/>
          <a:p>
            <a:pPr marL="0" lvl="0" indent="0" algn="r" rtl="1">
              <a:spcBef>
                <a:spcPts val="640"/>
              </a:spcBef>
              <a:spcAft>
                <a:spcPts val="0"/>
              </a:spcAft>
              <a:buNone/>
            </a:pPr>
            <a:endParaRPr dirty="0"/>
          </a:p>
          <a:p>
            <a:pPr marL="0" lvl="0" indent="0"/>
            <a:r>
              <a:rPr lang="ar-SA" dirty="0">
                <a:cs typeface="+mn-cs"/>
              </a:rPr>
              <a:t>عوامل موقع محطات الطاقة من مصادر طاقة قابلة للنفاذ في إسرائيل</a:t>
            </a:r>
            <a:endParaRPr sz="1800" dirty="0">
              <a:solidFill>
                <a:srgbClr val="FF0000"/>
              </a:solidFill>
              <a:cs typeface="+mn-cs"/>
            </a:endParaRPr>
          </a:p>
        </p:txBody>
      </p:sp>
      <p:sp>
        <p:nvSpPr>
          <p:cNvPr id="199" name="Google Shape;199;p24"/>
          <p:cNvSpPr txBox="1">
            <a:spLocks noGrp="1"/>
          </p:cNvSpPr>
          <p:nvPr>
            <p:ph type="body" idx="2"/>
          </p:nvPr>
        </p:nvSpPr>
        <p:spPr>
          <a:xfrm>
            <a:off x="660375" y="1529423"/>
            <a:ext cx="11160000" cy="4152600"/>
          </a:xfrm>
          <a:prstGeom prst="rect">
            <a:avLst/>
          </a:prstGeom>
        </p:spPr>
        <p:txBody>
          <a:bodyPr spcFirstLastPara="1" wrap="square" lIns="91425" tIns="45700" rIns="91425" bIns="45700" anchor="t" anchorCtr="0">
            <a:noAutofit/>
          </a:bodyPr>
          <a:lstStyle/>
          <a:p>
            <a:pPr lvl="0">
              <a:lnSpc>
                <a:spcPct val="150000"/>
              </a:lnSpc>
            </a:pPr>
            <a:r>
              <a:rPr lang="ar-SA" dirty="0">
                <a:cs typeface="+mn-cs"/>
              </a:rPr>
              <a:t>القرب من ميناء الاستيراد - بشكل رئيسي إلى محطات الفحم والنفط</a:t>
            </a:r>
          </a:p>
          <a:p>
            <a:pPr lvl="0">
              <a:lnSpc>
                <a:spcPct val="150000"/>
              </a:lnSpc>
            </a:pPr>
            <a:r>
              <a:rPr lang="ar-SA" dirty="0">
                <a:cs typeface="+mn-cs"/>
              </a:rPr>
              <a:t>القرب من البحر لتبريد التوربينات من محطات الفحم والمازوت</a:t>
            </a:r>
          </a:p>
          <a:p>
            <a:pPr lvl="0">
              <a:lnSpc>
                <a:spcPct val="150000"/>
              </a:lnSpc>
            </a:pPr>
            <a:r>
              <a:rPr lang="ar-SA" dirty="0">
                <a:cs typeface="+mn-cs"/>
              </a:rPr>
              <a:t>مناطق مستوية</a:t>
            </a:r>
          </a:p>
          <a:p>
            <a:pPr lvl="0">
              <a:lnSpc>
                <a:spcPct val="150000"/>
              </a:lnSpc>
            </a:pPr>
            <a:r>
              <a:rPr lang="ar-SA" dirty="0">
                <a:cs typeface="+mn-cs"/>
              </a:rPr>
              <a:t>القرب من السوق الاستهلاكية</a:t>
            </a:r>
          </a:p>
          <a:p>
            <a:pPr lvl="0">
              <a:lnSpc>
                <a:spcPct val="150000"/>
              </a:lnSpc>
            </a:pPr>
            <a:r>
              <a:rPr lang="ar-SA" dirty="0">
                <a:cs typeface="+mn-cs"/>
              </a:rPr>
              <a:t>في حالة الطاقة النووية - الموقع بعيد عن السكان</a:t>
            </a:r>
            <a:endParaRPr dirty="0">
              <a:cs typeface="+mn-cs"/>
            </a:endParaRPr>
          </a:p>
        </p:txBody>
      </p:sp>
      <p:sp>
        <p:nvSpPr>
          <p:cNvPr id="200" name="Google Shape;200;p24"/>
          <p:cNvSpPr txBox="1"/>
          <p:nvPr/>
        </p:nvSpPr>
        <p:spPr>
          <a:xfrm>
            <a:off x="2530449" y="4766430"/>
            <a:ext cx="1348200" cy="410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dirty="0">
                <a:latin typeface="Varela Round"/>
                <a:ea typeface="Varela Round"/>
                <a:cs typeface="+mn-cs"/>
                <a:sym typeface="Varela Round"/>
              </a:rPr>
              <a:t>מקור: חברת חשמל</a:t>
            </a:r>
            <a:endParaRPr sz="1200" dirty="0">
              <a:latin typeface="Varela Round"/>
              <a:ea typeface="Varela Round"/>
              <a:cs typeface="+mn-cs"/>
              <a:sym typeface="Varela Round"/>
            </a:endParaRPr>
          </a:p>
        </p:txBody>
      </p:sp>
      <p:pic>
        <p:nvPicPr>
          <p:cNvPr id="201" name="Google Shape;201;p24"/>
          <p:cNvPicPr preferRelativeResize="0"/>
          <p:nvPr/>
        </p:nvPicPr>
        <p:blipFill>
          <a:blip r:embed="rId3">
            <a:alphaModFix/>
          </a:blip>
          <a:stretch>
            <a:fillRect/>
          </a:stretch>
        </p:blipFill>
        <p:spPr>
          <a:xfrm>
            <a:off x="944568" y="1569144"/>
            <a:ext cx="3741949" cy="2567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1"/>
          <p:cNvSpPr txBox="1">
            <a:spLocks noGrp="1"/>
          </p:cNvSpPr>
          <p:nvPr>
            <p:ph type="title"/>
          </p:nvPr>
        </p:nvSpPr>
        <p:spPr>
          <a:xfrm>
            <a:off x="516006" y="372044"/>
            <a:ext cx="11160000" cy="720000"/>
          </a:xfrm>
          <a:prstGeom prst="rect">
            <a:avLst/>
          </a:prstGeom>
          <a:noFill/>
          <a:ln>
            <a:noFill/>
          </a:ln>
        </p:spPr>
        <p:txBody>
          <a:bodyPr spcFirstLastPara="1" wrap="square" lIns="91425" tIns="45700" rIns="91425" bIns="45700" anchor="ctr" anchorCtr="0">
            <a:noAutofit/>
          </a:bodyPr>
          <a:lstStyle/>
          <a:p>
            <a:pPr lvl="0"/>
            <a:r>
              <a:rPr lang="ar-SA" sz="3200" dirty="0">
                <a:solidFill>
                  <a:srgbClr val="0179A2"/>
                </a:solidFill>
                <a:cs typeface="+mn-cs"/>
              </a:rPr>
              <a:t>المشاكل المتعلقة بتشغيل محطات الطاقة من مصادر قابلة للنفاذ.</a:t>
            </a:r>
            <a:endParaRPr sz="1800" dirty="0">
              <a:solidFill>
                <a:srgbClr val="0179A2"/>
              </a:solidFill>
            </a:endParaRPr>
          </a:p>
        </p:txBody>
      </p:sp>
      <p:sp>
        <p:nvSpPr>
          <p:cNvPr id="478" name="Google Shape;478;p1"/>
          <p:cNvSpPr txBox="1">
            <a:spLocks noGrp="1"/>
          </p:cNvSpPr>
          <p:nvPr>
            <p:ph type="body" idx="2"/>
          </p:nvPr>
        </p:nvSpPr>
        <p:spPr>
          <a:xfrm>
            <a:off x="651281" y="1352694"/>
            <a:ext cx="11160000" cy="4152600"/>
          </a:xfrm>
          <a:prstGeom prst="rect">
            <a:avLst/>
          </a:prstGeom>
          <a:noFill/>
          <a:ln>
            <a:noFill/>
          </a:ln>
        </p:spPr>
        <p:txBody>
          <a:bodyPr spcFirstLastPara="1" wrap="square" lIns="91425" tIns="45700" rIns="91425" bIns="45700" anchor="t" anchorCtr="0">
            <a:noAutofit/>
          </a:bodyPr>
          <a:lstStyle/>
          <a:p>
            <a:pPr lvl="0">
              <a:lnSpc>
                <a:spcPct val="150000"/>
              </a:lnSpc>
              <a:buAutoNum type="arabicPeriod"/>
            </a:pPr>
            <a:r>
              <a:rPr lang="ar-SA" dirty="0">
                <a:cs typeface="+mn-cs"/>
              </a:rPr>
              <a:t>تلوث الهواء والدخان.</a:t>
            </a:r>
          </a:p>
          <a:p>
            <a:pPr lvl="0">
              <a:lnSpc>
                <a:spcPct val="150000"/>
              </a:lnSpc>
              <a:buAutoNum type="arabicPeriod"/>
            </a:pPr>
            <a:r>
              <a:rPr lang="ar-SA" dirty="0">
                <a:cs typeface="+mn-cs"/>
              </a:rPr>
              <a:t>زيادة غازات الدفيئة.</a:t>
            </a:r>
          </a:p>
          <a:p>
            <a:pPr lvl="0">
              <a:lnSpc>
                <a:spcPct val="150000"/>
              </a:lnSpc>
              <a:buAutoNum type="arabicPeriod"/>
            </a:pPr>
            <a:r>
              <a:rPr lang="ar-SA" dirty="0">
                <a:cs typeface="+mn-cs"/>
              </a:rPr>
              <a:t>تضرر المنظر الطبيعي بسبب بناء المحطات.</a:t>
            </a:r>
          </a:p>
          <a:p>
            <a:pPr lvl="0">
              <a:lnSpc>
                <a:spcPct val="150000"/>
              </a:lnSpc>
              <a:buAutoNum type="arabicPeriod"/>
            </a:pPr>
            <a:r>
              <a:rPr lang="ar-SA" dirty="0">
                <a:cs typeface="+mn-cs"/>
              </a:rPr>
              <a:t>الاستيلاء على مساحات مفتوحة.</a:t>
            </a:r>
          </a:p>
          <a:p>
            <a:pPr lvl="0">
              <a:lnSpc>
                <a:spcPct val="150000"/>
              </a:lnSpc>
              <a:buAutoNum type="arabicPeriod"/>
            </a:pPr>
            <a:r>
              <a:rPr lang="ar-SA" dirty="0">
                <a:cs typeface="+mn-cs"/>
              </a:rPr>
              <a:t>مخاطر أمنية وامان.</a:t>
            </a:r>
            <a:endParaRPr dirty="0"/>
          </a:p>
        </p:txBody>
      </p:sp>
      <p:sp>
        <p:nvSpPr>
          <p:cNvPr id="480" name="Google Shape;480;p1"/>
          <p:cNvSpPr txBox="1"/>
          <p:nvPr/>
        </p:nvSpPr>
        <p:spPr>
          <a:xfrm>
            <a:off x="1480422" y="4444685"/>
            <a:ext cx="2483100" cy="385500"/>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400"/>
              <a:buFont typeface="Arial"/>
              <a:buNone/>
            </a:pPr>
            <a:r>
              <a:rPr lang="iw-IL" sz="1200" b="0" i="0" u="none" strike="noStrike" cap="none" dirty="0">
                <a:solidFill>
                  <a:srgbClr val="000000"/>
                </a:solidFill>
                <a:latin typeface="Calibri"/>
                <a:ea typeface="Calibri"/>
                <a:cs typeface="Calibri"/>
                <a:sym typeface="Calibri"/>
              </a:rPr>
              <a:t>מקור: המשרד לאיכות הסביבה</a:t>
            </a:r>
            <a:endParaRPr sz="1200" b="0" i="0" u="none" strike="noStrike" cap="none" dirty="0">
              <a:solidFill>
                <a:srgbClr val="000000"/>
              </a:solidFill>
              <a:latin typeface="Calibri"/>
              <a:ea typeface="Calibri"/>
              <a:cs typeface="Calibri"/>
              <a:sym typeface="Calibri"/>
            </a:endParaRPr>
          </a:p>
        </p:txBody>
      </p:sp>
      <p:sp>
        <p:nvSpPr>
          <p:cNvPr id="482" name="Google Shape;482;p1"/>
          <p:cNvSpPr txBox="1"/>
          <p:nvPr/>
        </p:nvSpPr>
        <p:spPr>
          <a:xfrm>
            <a:off x="7558825" y="6004590"/>
            <a:ext cx="1345200" cy="626700"/>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400"/>
              <a:buFont typeface="Arial"/>
              <a:buNone/>
            </a:pPr>
            <a:r>
              <a:rPr lang="iw-IL" sz="1200" b="0" i="0" u="none" strike="noStrike" cap="none" dirty="0">
                <a:solidFill>
                  <a:srgbClr val="000000"/>
                </a:solidFill>
                <a:latin typeface="Calibri"/>
                <a:ea typeface="Calibri"/>
                <a:cs typeface="Calibri"/>
                <a:sym typeface="Calibri"/>
              </a:rPr>
              <a:t>מקור: אקוויקי</a:t>
            </a:r>
            <a:endParaRPr sz="1200" b="0" i="0" u="none" strike="noStrike" cap="none" dirty="0">
              <a:solidFill>
                <a:srgbClr val="000000"/>
              </a:solidFill>
              <a:latin typeface="Calibri"/>
              <a:ea typeface="Calibri"/>
              <a:cs typeface="Calibri"/>
              <a:sym typeface="Calibri"/>
            </a:endParaRPr>
          </a:p>
        </p:txBody>
      </p:sp>
      <p:sp>
        <p:nvSpPr>
          <p:cNvPr id="483" name="Google Shape;483;p1"/>
          <p:cNvSpPr/>
          <p:nvPr/>
        </p:nvSpPr>
        <p:spPr>
          <a:xfrm>
            <a:off x="6661387" y="4879925"/>
            <a:ext cx="515100" cy="1131900"/>
          </a:xfrm>
          <a:prstGeom prst="roundRect">
            <a:avLst>
              <a:gd name="adj" fmla="val 16667"/>
            </a:avLst>
          </a:prstGeom>
          <a:noFill/>
          <a:ln w="28575"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תמונה 1">
            <a:extLst>
              <a:ext uri="{FF2B5EF4-FFF2-40B4-BE49-F238E27FC236}">
                <a16:creationId xmlns:a16="http://schemas.microsoft.com/office/drawing/2014/main" id="{20358290-B7AB-4616-9222-32BDE0A38095}"/>
              </a:ext>
            </a:extLst>
          </p:cNvPr>
          <p:cNvPicPr>
            <a:picLocks noChangeAspect="1"/>
          </p:cNvPicPr>
          <p:nvPr/>
        </p:nvPicPr>
        <p:blipFill>
          <a:blip r:embed="rId3"/>
          <a:stretch>
            <a:fillRect/>
          </a:stretch>
        </p:blipFill>
        <p:spPr>
          <a:xfrm>
            <a:off x="75621" y="1092044"/>
            <a:ext cx="5314950" cy="3324225"/>
          </a:xfrm>
          <a:prstGeom prst="rect">
            <a:avLst/>
          </a:prstGeom>
        </p:spPr>
      </p:pic>
      <p:pic>
        <p:nvPicPr>
          <p:cNvPr id="4" name="תמונה 3">
            <a:extLst>
              <a:ext uri="{FF2B5EF4-FFF2-40B4-BE49-F238E27FC236}">
                <a16:creationId xmlns:a16="http://schemas.microsoft.com/office/drawing/2014/main" id="{782B0790-E63C-4BCC-BE43-15270DC59A4E}"/>
              </a:ext>
            </a:extLst>
          </p:cNvPr>
          <p:cNvPicPr>
            <a:picLocks noChangeAspect="1"/>
          </p:cNvPicPr>
          <p:nvPr/>
        </p:nvPicPr>
        <p:blipFill>
          <a:blip r:embed="rId4"/>
          <a:stretch>
            <a:fillRect/>
          </a:stretch>
        </p:blipFill>
        <p:spPr>
          <a:xfrm>
            <a:off x="5390571" y="3429000"/>
            <a:ext cx="2860575" cy="264755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txBox="1">
            <a:spLocks noGrp="1"/>
          </p:cNvSpPr>
          <p:nvPr>
            <p:ph type="body" idx="1"/>
          </p:nvPr>
        </p:nvSpPr>
        <p:spPr>
          <a:xfrm>
            <a:off x="627278" y="2474350"/>
            <a:ext cx="5351400" cy="540000"/>
          </a:xfrm>
          <a:prstGeom prst="rect">
            <a:avLst/>
          </a:prstGeom>
        </p:spPr>
        <p:txBody>
          <a:bodyPr spcFirstLastPara="1" wrap="square" lIns="91425" tIns="45700" rIns="91425" bIns="45700" anchor="b" anchorCtr="0">
            <a:noAutofit/>
          </a:bodyPr>
          <a:lstStyle/>
          <a:p>
            <a:pPr marL="0" lvl="0" indent="0"/>
            <a:r>
              <a:rPr lang="ar-SA" dirty="0">
                <a:cs typeface="+mn-cs"/>
              </a:rPr>
              <a:t>تسرب النفط.</a:t>
            </a:r>
          </a:p>
          <a:p>
            <a:pPr marL="0" lvl="0" indent="0"/>
            <a:r>
              <a:rPr lang="ar-SA" dirty="0">
                <a:cs typeface="+mn-cs"/>
              </a:rPr>
              <a:t>حرق ناقلات نفط.</a:t>
            </a:r>
            <a:endParaRPr dirty="0">
              <a:cs typeface="+mn-cs"/>
            </a:endParaRPr>
          </a:p>
        </p:txBody>
      </p:sp>
      <p:pic>
        <p:nvPicPr>
          <p:cNvPr id="220" name="Google Shape;220;p26"/>
          <p:cNvPicPr preferRelativeResize="0"/>
          <p:nvPr/>
        </p:nvPicPr>
        <p:blipFill>
          <a:blip r:embed="rId3">
            <a:alphaModFix/>
          </a:blip>
          <a:stretch>
            <a:fillRect/>
          </a:stretch>
        </p:blipFill>
        <p:spPr>
          <a:xfrm>
            <a:off x="6096000" y="313488"/>
            <a:ext cx="5715000" cy="3743325"/>
          </a:xfrm>
          <a:prstGeom prst="rect">
            <a:avLst/>
          </a:prstGeom>
          <a:noFill/>
          <a:ln>
            <a:noFill/>
          </a:ln>
        </p:spPr>
      </p:pic>
      <p:pic>
        <p:nvPicPr>
          <p:cNvPr id="221" name="Google Shape;221;p26"/>
          <p:cNvPicPr preferRelativeResize="0"/>
          <p:nvPr/>
        </p:nvPicPr>
        <p:blipFill>
          <a:blip r:embed="rId4">
            <a:alphaModFix/>
          </a:blip>
          <a:stretch>
            <a:fillRect/>
          </a:stretch>
        </p:blipFill>
        <p:spPr>
          <a:xfrm>
            <a:off x="135900" y="3094500"/>
            <a:ext cx="5791200" cy="3371850"/>
          </a:xfrm>
          <a:prstGeom prst="rect">
            <a:avLst/>
          </a:prstGeom>
          <a:noFill/>
          <a:ln>
            <a:noFill/>
          </a:ln>
        </p:spPr>
      </p:pic>
      <p:sp>
        <p:nvSpPr>
          <p:cNvPr id="222" name="Google Shape;222;p26">
            <a:hlinkClick r:id="rId5"/>
          </p:cNvPr>
          <p:cNvSpPr txBox="1"/>
          <p:nvPr/>
        </p:nvSpPr>
        <p:spPr>
          <a:xfrm>
            <a:off x="8096700" y="4359800"/>
            <a:ext cx="1983300" cy="4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23" name="Google Shape;223;p26"/>
          <p:cNvSpPr txBox="1"/>
          <p:nvPr/>
        </p:nvSpPr>
        <p:spPr>
          <a:xfrm>
            <a:off x="5978675" y="5630250"/>
            <a:ext cx="2624100" cy="363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u="sng" dirty="0">
                <a:solidFill>
                  <a:schemeClr val="tx1"/>
                </a:solidFill>
                <a:latin typeface="Varela Round"/>
                <a:ea typeface="Varela Round"/>
                <a:cs typeface="+mn-cs"/>
                <a:sym typeface="Varela Round"/>
                <a:hlinkClick r:id="rId5">
                  <a:extLst>
                    <a:ext uri="{A12FA001-AC4F-418D-AE19-62706E023703}">
                      <ahyp:hlinkClr xmlns:ahyp="http://schemas.microsoft.com/office/drawing/2018/hyperlinkcolor" val="tx"/>
                    </a:ext>
                  </a:extLst>
                </a:hlinkClick>
              </a:rPr>
              <a:t>מקור: </a:t>
            </a:r>
            <a:r>
              <a:rPr lang="iw-IL" sz="1100" u="sng" dirty="0">
                <a:solidFill>
                  <a:schemeClr val="tx1"/>
                </a:solidFill>
                <a:cs typeface="+mn-cs"/>
                <a:hlinkClick r:id="rId6">
                  <a:extLst>
                    <a:ext uri="{A12FA001-AC4F-418D-AE19-62706E023703}">
                      <ahyp:hlinkClr xmlns:ahyp="http://schemas.microsoft.com/office/drawing/2018/hyperlinkcolor" val="tx"/>
                    </a:ext>
                  </a:extLst>
                </a:hlinkClick>
              </a:rPr>
              <a:t>https://www.timrileylaw.com/Limburg%20Oil%20Tanker%20Fire.jpg</a:t>
            </a:r>
            <a:endParaRPr sz="1200" dirty="0">
              <a:solidFill>
                <a:schemeClr val="tx1"/>
              </a:solidFill>
              <a:latin typeface="Varela Round"/>
              <a:ea typeface="Varela Round"/>
              <a:cs typeface="+mn-cs"/>
              <a:sym typeface="Varela Round"/>
            </a:endParaRPr>
          </a:p>
        </p:txBody>
      </p:sp>
      <p:sp>
        <p:nvSpPr>
          <p:cNvPr id="224" name="Google Shape;224;p26"/>
          <p:cNvSpPr txBox="1"/>
          <p:nvPr/>
        </p:nvSpPr>
        <p:spPr>
          <a:xfrm>
            <a:off x="8475450" y="4109450"/>
            <a:ext cx="3252000" cy="960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100" dirty="0">
                <a:solidFill>
                  <a:schemeClr val="tx1"/>
                </a:solidFill>
                <a:latin typeface="Calibri"/>
                <a:ea typeface="Calibri"/>
                <a:cs typeface="+mn-cs"/>
                <a:sym typeface="Calibri"/>
              </a:rPr>
              <a:t>מקור: </a:t>
            </a:r>
            <a:r>
              <a:rPr lang="iw-IL" sz="1100" u="sng" dirty="0">
                <a:solidFill>
                  <a:schemeClr val="tx1"/>
                </a:solidFill>
                <a:highlight>
                  <a:srgbClr val="FFFFFF"/>
                </a:highlight>
                <a:cs typeface="+mn-cs"/>
                <a:hlinkClick r:id="rId7">
                  <a:extLst>
                    <a:ext uri="{A12FA001-AC4F-418D-AE19-62706E023703}">
                      <ahyp:hlinkClr xmlns:ahyp="http://schemas.microsoft.com/office/drawing/2018/hyperlinkcolor" val="tx"/>
                    </a:ext>
                  </a:extLst>
                </a:hlinkClick>
              </a:rPr>
              <a:t>http://www.swan.ac.uk/empress/images/DYRYN</a:t>
            </a:r>
            <a:endParaRPr sz="1100" dirty="0">
              <a:solidFill>
                <a:schemeClr val="tx1"/>
              </a:solidFill>
              <a:highlight>
                <a:srgbClr val="FFFFFF"/>
              </a:highlight>
              <a:cs typeface="+mn-cs"/>
            </a:endParaRPr>
          </a:p>
          <a:p>
            <a:pPr marL="0" lvl="0" indent="0" algn="r" rtl="1">
              <a:spcBef>
                <a:spcPts val="0"/>
              </a:spcBef>
              <a:spcAft>
                <a:spcPts val="0"/>
              </a:spcAft>
              <a:buNone/>
            </a:pPr>
            <a:r>
              <a:rPr lang="iw-IL" sz="1100" dirty="0">
                <a:solidFill>
                  <a:schemeClr val="tx1"/>
                </a:solidFill>
                <a:highlight>
                  <a:srgbClr val="FFFFFF"/>
                </a:highlight>
                <a:cs typeface="+mn-cs"/>
              </a:rPr>
              <a:t>DA%20Oil%20suction%20WEB.JPG  </a:t>
            </a:r>
            <a:endParaRPr sz="1100" dirty="0">
              <a:solidFill>
                <a:schemeClr val="tx1"/>
              </a:solidFill>
              <a:highlight>
                <a:srgbClr val="FFFFFF"/>
              </a:highlight>
              <a:cs typeface="+mn-cs"/>
            </a:endParaRPr>
          </a:p>
          <a:p>
            <a:pPr marL="0" lvl="0" indent="0" algn="r" rtl="1">
              <a:spcBef>
                <a:spcPts val="0"/>
              </a:spcBef>
              <a:spcAft>
                <a:spcPts val="0"/>
              </a:spcAft>
              <a:buNone/>
            </a:pPr>
            <a:r>
              <a:rPr lang="iw-IL" sz="1100" dirty="0">
                <a:solidFill>
                  <a:schemeClr val="tx1"/>
                </a:solidFill>
                <a:latin typeface="Calibri"/>
                <a:ea typeface="Calibri"/>
                <a:cs typeface="+mn-cs"/>
                <a:sym typeface="Calibri"/>
              </a:rPr>
              <a:t>שם הצלם: פטר דירינדה</a:t>
            </a:r>
            <a:endParaRPr sz="1100" dirty="0">
              <a:solidFill>
                <a:schemeClr val="tx1"/>
              </a:solidFill>
              <a:latin typeface="Calibri"/>
              <a:ea typeface="Calibri"/>
              <a:cs typeface="+mn-cs"/>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8"/>
          <p:cNvSpPr txBox="1">
            <a:spLocks noGrp="1"/>
          </p:cNvSpPr>
          <p:nvPr>
            <p:ph type="title"/>
          </p:nvPr>
        </p:nvSpPr>
        <p:spPr>
          <a:xfrm>
            <a:off x="733376" y="632700"/>
            <a:ext cx="11160000" cy="720000"/>
          </a:xfrm>
          <a:prstGeom prst="rect">
            <a:avLst/>
          </a:prstGeom>
        </p:spPr>
        <p:txBody>
          <a:bodyPr spcFirstLastPara="1" wrap="square" lIns="91425" tIns="45700" rIns="91425" bIns="45700" anchor="ctr" anchorCtr="0">
            <a:noAutofit/>
          </a:bodyPr>
          <a:lstStyle/>
          <a:p>
            <a:pPr lvl="0"/>
            <a:r>
              <a:rPr lang="ar-SA" sz="3200" dirty="0">
                <a:solidFill>
                  <a:schemeClr val="accent1"/>
                </a:solidFill>
                <a:cs typeface="+mn-cs"/>
              </a:rPr>
              <a:t>طرق للحد من المشاكل البيئية بسبب استعمال الوقود الاحفوري لتوليد الطاقة.</a:t>
            </a:r>
            <a:endParaRPr sz="3200" dirty="0">
              <a:solidFill>
                <a:schemeClr val="accent1"/>
              </a:solidFill>
              <a:cs typeface="+mn-cs"/>
            </a:endParaRPr>
          </a:p>
        </p:txBody>
      </p:sp>
      <p:sp>
        <p:nvSpPr>
          <p:cNvPr id="238" name="Google Shape;238;p28"/>
          <p:cNvSpPr txBox="1">
            <a:spLocks noGrp="1"/>
          </p:cNvSpPr>
          <p:nvPr>
            <p:ph type="body" idx="2"/>
          </p:nvPr>
        </p:nvSpPr>
        <p:spPr>
          <a:xfrm>
            <a:off x="-335876" y="1657425"/>
            <a:ext cx="11160000" cy="4152600"/>
          </a:xfrm>
          <a:prstGeom prst="rect">
            <a:avLst/>
          </a:prstGeom>
        </p:spPr>
        <p:txBody>
          <a:bodyPr spcFirstLastPara="1" wrap="square" lIns="91425" tIns="45700" rIns="91425" bIns="45700" anchor="t" anchorCtr="0">
            <a:noAutofit/>
          </a:bodyPr>
          <a:lstStyle/>
          <a:p>
            <a:pPr marL="0" lvl="0" indent="0">
              <a:lnSpc>
                <a:spcPct val="150000"/>
              </a:lnSpc>
              <a:buNone/>
            </a:pPr>
            <a:r>
              <a:rPr lang="ar-SA" dirty="0">
                <a:solidFill>
                  <a:schemeClr val="dk1"/>
                </a:solidFill>
              </a:rPr>
              <a:t>1. رفع المداخن.</a:t>
            </a:r>
          </a:p>
          <a:p>
            <a:pPr marL="0" lvl="0" indent="0">
              <a:lnSpc>
                <a:spcPct val="150000"/>
              </a:lnSpc>
              <a:buNone/>
            </a:pPr>
            <a:r>
              <a:rPr lang="ar-SA" dirty="0">
                <a:solidFill>
                  <a:schemeClr val="dk1"/>
                </a:solidFill>
              </a:rPr>
              <a:t>2. استخدام الفلاتر في المداخن.</a:t>
            </a:r>
          </a:p>
          <a:p>
            <a:pPr marL="0" lvl="0" indent="0">
              <a:lnSpc>
                <a:spcPct val="150000"/>
              </a:lnSpc>
              <a:buNone/>
            </a:pPr>
            <a:r>
              <a:rPr lang="ar-SA" dirty="0">
                <a:solidFill>
                  <a:schemeClr val="dk1"/>
                </a:solidFill>
              </a:rPr>
              <a:t>3. حرق الوقود في درجات حرارة أعلى بحيث ينبعث الدخان على ارتفاع أعلى.</a:t>
            </a:r>
          </a:p>
          <a:p>
            <a:pPr marL="0" lvl="0" indent="0">
              <a:lnSpc>
                <a:spcPct val="150000"/>
              </a:lnSpc>
              <a:buNone/>
            </a:pPr>
            <a:r>
              <a:rPr lang="ar-SA" dirty="0">
                <a:solidFill>
                  <a:schemeClr val="dk1"/>
                </a:solidFill>
              </a:rPr>
              <a:t>4. زيادة استخدام محطات التحكم (الرصد).</a:t>
            </a:r>
          </a:p>
          <a:p>
            <a:pPr marL="0" lvl="0" indent="0">
              <a:lnSpc>
                <a:spcPct val="150000"/>
              </a:lnSpc>
              <a:buNone/>
            </a:pPr>
            <a:r>
              <a:rPr lang="ar-SA" dirty="0">
                <a:solidFill>
                  <a:schemeClr val="dk1"/>
                </a:solidFill>
              </a:rPr>
              <a:t>5. يمكن استخدام رماد الفحم  في صنع الأسمنت واسفلت الشوارع.</a:t>
            </a:r>
          </a:p>
          <a:p>
            <a:pPr marL="0" lvl="0" indent="0">
              <a:lnSpc>
                <a:spcPct val="150000"/>
              </a:lnSpc>
              <a:buNone/>
            </a:pPr>
            <a:r>
              <a:rPr lang="ar-SA" dirty="0">
                <a:solidFill>
                  <a:schemeClr val="dk1"/>
                </a:solidFill>
              </a:rPr>
              <a:t>6. التحول إلى الطاقة المتجددة واستخدام الغاز الطبيعي.</a:t>
            </a:r>
            <a:endParaRPr dirty="0">
              <a:solidFill>
                <a:schemeClr val="dk1"/>
              </a:solidFill>
            </a:endParaRPr>
          </a:p>
          <a:p>
            <a:pPr marL="0" lvl="0" indent="0" algn="l" rtl="0">
              <a:lnSpc>
                <a:spcPct val="150000"/>
              </a:lnSpc>
              <a:spcBef>
                <a:spcPts val="0"/>
              </a:spcBef>
              <a:spcAft>
                <a:spcPts val="600"/>
              </a:spcAft>
              <a:buNone/>
            </a:pPr>
            <a:endParaRPr dirty="0"/>
          </a:p>
        </p:txBody>
      </p:sp>
      <p:sp>
        <p:nvSpPr>
          <p:cNvPr id="239" name="Google Shape;239;p28"/>
          <p:cNvSpPr txBox="1"/>
          <p:nvPr/>
        </p:nvSpPr>
        <p:spPr>
          <a:xfrm>
            <a:off x="2919575" y="5810025"/>
            <a:ext cx="3495000" cy="7200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iw-IL" sz="1100">
                <a:solidFill>
                  <a:schemeClr val="dk1"/>
                </a:solidFill>
                <a:highlight>
                  <a:srgbClr val="FFFFFF"/>
                </a:highlight>
              </a:rPr>
              <a:t>תחנת ניטור אוויר תחבורתית שהוצבה ב"בית הגפן" בחיפה </a:t>
            </a:r>
            <a:endParaRPr sz="1100">
              <a:solidFill>
                <a:schemeClr val="dk1"/>
              </a:solidFill>
              <a:highlight>
                <a:srgbClr val="FFFFFF"/>
              </a:highlight>
            </a:endParaRPr>
          </a:p>
          <a:p>
            <a:pPr marL="0" lvl="0" indent="0" algn="r" rtl="0">
              <a:lnSpc>
                <a:spcPct val="115000"/>
              </a:lnSpc>
              <a:spcBef>
                <a:spcPts val="0"/>
              </a:spcBef>
              <a:spcAft>
                <a:spcPts val="0"/>
              </a:spcAft>
              <a:buClr>
                <a:schemeClr val="dk1"/>
              </a:buClr>
              <a:buSzPts val="1100"/>
              <a:buFont typeface="Arial"/>
              <a:buNone/>
            </a:pPr>
            <a:r>
              <a:rPr lang="iw-IL" sz="1100">
                <a:solidFill>
                  <a:schemeClr val="dk1"/>
                </a:solidFill>
                <a:highlight>
                  <a:srgbClr val="FFFFFF"/>
                </a:highlight>
              </a:rPr>
              <a:t>צילום: צבי רוגר </a:t>
            </a:r>
            <a:endParaRPr sz="1100">
              <a:solidFill>
                <a:schemeClr val="dk1"/>
              </a:solidFill>
              <a:highlight>
                <a:srgbClr val="FFFFFF"/>
              </a:highlight>
            </a:endParaRPr>
          </a:p>
          <a:p>
            <a:pPr marL="0" lvl="0" indent="0" algn="l" rtl="0">
              <a:spcBef>
                <a:spcPts val="0"/>
              </a:spcBef>
              <a:spcAft>
                <a:spcPts val="0"/>
              </a:spcAft>
              <a:buNone/>
            </a:pPr>
            <a:endParaRPr>
              <a:latin typeface="Calibri"/>
              <a:ea typeface="Calibri"/>
              <a:cs typeface="Calibri"/>
              <a:sym typeface="Calibri"/>
            </a:endParaRPr>
          </a:p>
        </p:txBody>
      </p:sp>
      <p:pic>
        <p:nvPicPr>
          <p:cNvPr id="240" name="Google Shape;240;p28"/>
          <p:cNvPicPr preferRelativeResize="0"/>
          <p:nvPr/>
        </p:nvPicPr>
        <p:blipFill>
          <a:blip r:embed="rId3">
            <a:alphaModFix/>
          </a:blip>
          <a:stretch>
            <a:fillRect/>
          </a:stretch>
        </p:blipFill>
        <p:spPr>
          <a:xfrm>
            <a:off x="413825" y="4580529"/>
            <a:ext cx="2505750" cy="18519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txBox="1">
            <a:spLocks noGrp="1"/>
          </p:cNvSpPr>
          <p:nvPr>
            <p:ph type="body" idx="1"/>
          </p:nvPr>
        </p:nvSpPr>
        <p:spPr>
          <a:xfrm>
            <a:off x="515206" y="1185681"/>
            <a:ext cx="11160000" cy="540000"/>
          </a:xfrm>
          <a:prstGeom prst="rect">
            <a:avLst/>
          </a:prstGeom>
        </p:spPr>
        <p:txBody>
          <a:bodyPr spcFirstLastPara="1" wrap="square" lIns="91425" tIns="45700" rIns="91425" bIns="45700" anchor="b" anchorCtr="0">
            <a:noAutofit/>
          </a:bodyPr>
          <a:lstStyle/>
          <a:p>
            <a:pPr marL="0" lvl="0" indent="0" algn="r" rtl="1">
              <a:spcBef>
                <a:spcPts val="640"/>
              </a:spcBef>
              <a:spcAft>
                <a:spcPts val="0"/>
              </a:spcAft>
              <a:buNone/>
            </a:pPr>
            <a:r>
              <a:rPr lang="ar-SA" dirty="0">
                <a:cs typeface="+mn-cs"/>
              </a:rPr>
              <a:t>رفع المداخن</a:t>
            </a:r>
            <a:endParaRPr dirty="0">
              <a:cs typeface="+mn-cs"/>
            </a:endParaRPr>
          </a:p>
        </p:txBody>
      </p:sp>
      <p:pic>
        <p:nvPicPr>
          <p:cNvPr id="247" name="Google Shape;247;p29"/>
          <p:cNvPicPr preferRelativeResize="0"/>
          <p:nvPr/>
        </p:nvPicPr>
        <p:blipFill rotWithShape="1">
          <a:blip r:embed="rId3">
            <a:alphaModFix/>
          </a:blip>
          <a:srcRect l="-10" t="13606" r="10"/>
          <a:stretch/>
        </p:blipFill>
        <p:spPr>
          <a:xfrm>
            <a:off x="2171078" y="1287968"/>
            <a:ext cx="6766436" cy="4384351"/>
          </a:xfrm>
          <a:prstGeom prst="rect">
            <a:avLst/>
          </a:prstGeom>
          <a:noFill/>
          <a:ln>
            <a:noFill/>
          </a:ln>
        </p:spPr>
      </p:pic>
      <p:sp>
        <p:nvSpPr>
          <p:cNvPr id="248" name="Google Shape;248;p29"/>
          <p:cNvSpPr txBox="1"/>
          <p:nvPr/>
        </p:nvSpPr>
        <p:spPr>
          <a:xfrm>
            <a:off x="7951025" y="6231200"/>
            <a:ext cx="2329200" cy="369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latin typeface="Calibri"/>
                <a:ea typeface="Calibri"/>
                <a:cs typeface="Calibri"/>
                <a:sym typeface="Calibri"/>
              </a:rPr>
              <a:t>מקור: איגוד ערים שרון - כרמל</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
          <p:cNvSpPr txBox="1">
            <a:spLocks noGrp="1"/>
          </p:cNvSpPr>
          <p:nvPr>
            <p:ph type="ctrTitle"/>
          </p:nvPr>
        </p:nvSpPr>
        <p:spPr>
          <a:xfrm>
            <a:off x="1024716" y="1955936"/>
            <a:ext cx="10871100" cy="1260000"/>
          </a:xfrm>
          <a:prstGeom prst="rect">
            <a:avLst/>
          </a:prstGeom>
          <a:noFill/>
          <a:ln>
            <a:noFill/>
          </a:ln>
        </p:spPr>
        <p:txBody>
          <a:bodyPr spcFirstLastPara="1" wrap="square" lIns="91425" tIns="45700" rIns="91425" bIns="45700" anchor="ctr" anchorCtr="0">
            <a:noAutofit/>
          </a:bodyPr>
          <a:lstStyle/>
          <a:p>
            <a:pPr lvl="0"/>
            <a:r>
              <a:rPr lang="ar-SA" dirty="0">
                <a:cs typeface="+mn-cs"/>
              </a:rPr>
              <a:t>نهاية الجزء الأول</a:t>
            </a:r>
            <a:endParaRPr dirty="0">
              <a:cs typeface="+mn-cs"/>
            </a:endParaRPr>
          </a:p>
        </p:txBody>
      </p:sp>
      <p:pic>
        <p:nvPicPr>
          <p:cNvPr id="486" name="Google Shape;486;p2"/>
          <p:cNvPicPr preferRelativeResize="0"/>
          <p:nvPr/>
        </p:nvPicPr>
        <p:blipFill rotWithShape="1">
          <a:blip r:embed="rId3">
            <a:alphaModFix/>
          </a:blip>
          <a:srcRect/>
          <a:stretch/>
        </p:blipFill>
        <p:spPr>
          <a:xfrm>
            <a:off x="1190466" y="2476500"/>
            <a:ext cx="1905000" cy="1905000"/>
          </a:xfrm>
          <a:prstGeom prst="rect">
            <a:avLst/>
          </a:prstGeom>
          <a:noFill/>
          <a:ln>
            <a:noFill/>
          </a:ln>
        </p:spPr>
      </p:pic>
      <p:sp>
        <p:nvSpPr>
          <p:cNvPr id="487" name="Google Shape;487;p2"/>
          <p:cNvSpPr txBox="1">
            <a:spLocks noGrp="1"/>
          </p:cNvSpPr>
          <p:nvPr>
            <p:ph type="subTitle" idx="1"/>
          </p:nvPr>
        </p:nvSpPr>
        <p:spPr>
          <a:xfrm>
            <a:off x="2142966" y="3642064"/>
            <a:ext cx="8634600" cy="952500"/>
          </a:xfrm>
          <a:prstGeom prst="rect">
            <a:avLst/>
          </a:prstGeom>
          <a:noFill/>
          <a:ln>
            <a:noFill/>
          </a:ln>
        </p:spPr>
        <p:txBody>
          <a:bodyPr spcFirstLastPara="1" wrap="square" lIns="36000" tIns="36000" rIns="36000" bIns="36000" anchor="t" anchorCtr="0">
            <a:noAutofit/>
          </a:bodyPr>
          <a:lstStyle/>
          <a:p>
            <a:pPr marL="0" lvl="0" indent="0" algn="ctr" rtl="1">
              <a:lnSpc>
                <a:spcPct val="100000"/>
              </a:lnSpc>
              <a:spcBef>
                <a:spcPts val="0"/>
              </a:spcBef>
              <a:spcAft>
                <a:spcPts val="600"/>
              </a:spcAft>
              <a:buSzPts val="2800"/>
              <a:buNone/>
            </a:pPr>
            <a:r>
              <a:rPr lang="ar-SA" dirty="0">
                <a:cs typeface="+mn-cs"/>
              </a:rPr>
              <a:t>أجب عن سؤال </a:t>
            </a:r>
            <a:r>
              <a:rPr lang="he-IL" dirty="0">
                <a:cs typeface="+mn-cs"/>
              </a:rPr>
              <a:t>1</a:t>
            </a:r>
            <a:r>
              <a:rPr lang="iw-IL" dirty="0">
                <a:cs typeface="+mn-cs"/>
              </a:rPr>
              <a:t>   </a:t>
            </a:r>
            <a:r>
              <a:rPr lang="iw-IL" u="sng" dirty="0">
                <a:solidFill>
                  <a:schemeClr val="hlink"/>
                </a:solidFill>
                <a:cs typeface="+mn-cs"/>
                <a:hlinkClick r:id="rId4"/>
              </a:rPr>
              <a:t>בקישור כאן</a:t>
            </a:r>
            <a:endParaRPr dirty="0">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2"/>
          <p:cNvSpPr txBox="1"/>
          <p:nvPr/>
        </p:nvSpPr>
        <p:spPr>
          <a:xfrm>
            <a:off x="1629321" y="2695767"/>
            <a:ext cx="9207201" cy="1924400"/>
          </a:xfrm>
          <a:prstGeom prst="rect">
            <a:avLst/>
          </a:prstGeom>
          <a:noFill/>
          <a:ln>
            <a:noFill/>
          </a:ln>
        </p:spPr>
        <p:txBody>
          <a:bodyPr spcFirstLastPara="1" wrap="square" lIns="121875" tIns="121875" rIns="121875" bIns="121875" anchor="t" anchorCtr="0">
            <a:noAutofit/>
          </a:bodyPr>
          <a:lstStyle/>
          <a:p>
            <a:pPr marL="609539" marR="0" lvl="0" indent="0" algn="r" rtl="1">
              <a:lnSpc>
                <a:spcPct val="15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3" name="Google Shape;83;p12"/>
          <p:cNvSpPr txBox="1">
            <a:spLocks noGrp="1"/>
          </p:cNvSpPr>
          <p:nvPr>
            <p:ph type="ctrTitle"/>
          </p:nvPr>
        </p:nvSpPr>
        <p:spPr>
          <a:xfrm>
            <a:off x="659656" y="3014670"/>
            <a:ext cx="10871100" cy="11511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endParaRPr dirty="0">
              <a:solidFill>
                <a:srgbClr val="002060"/>
              </a:solidFill>
            </a:endParaRPr>
          </a:p>
          <a:p>
            <a:pPr marL="0" lvl="0" indent="0" algn="ctr" rtl="1">
              <a:spcBef>
                <a:spcPts val="0"/>
              </a:spcBef>
              <a:spcAft>
                <a:spcPts val="0"/>
              </a:spcAft>
              <a:buClr>
                <a:srgbClr val="192A72"/>
              </a:buClr>
              <a:buSzPts val="6600"/>
              <a:buFont typeface="Varela Round"/>
              <a:buNone/>
            </a:pPr>
            <a:r>
              <a:rPr lang="iw-IL" dirty="0">
                <a:solidFill>
                  <a:srgbClr val="002060"/>
                </a:solidFill>
                <a:latin typeface="Arial" panose="020B0604020202020204" pitchFamily="34" charset="0"/>
                <a:cs typeface="Arial" panose="020B0604020202020204" pitchFamily="34" charset="0"/>
              </a:rPr>
              <a:t>גאוגרפיה - אדם וסביבה</a:t>
            </a:r>
            <a:r>
              <a:rPr lang="ar-SA" dirty="0">
                <a:solidFill>
                  <a:srgbClr val="002060"/>
                </a:solidFill>
                <a:latin typeface="Arial" panose="020B0604020202020204" pitchFamily="34" charset="0"/>
                <a:cs typeface="Arial" panose="020B0604020202020204" pitchFamily="34" charset="0"/>
              </a:rPr>
              <a:t> </a:t>
            </a:r>
            <a:br>
              <a:rPr lang="ar-SA" dirty="0">
                <a:solidFill>
                  <a:srgbClr val="002060"/>
                </a:solidFill>
                <a:latin typeface="Arial" panose="020B0604020202020204" pitchFamily="34" charset="0"/>
                <a:cs typeface="Arial" panose="020B0604020202020204" pitchFamily="34" charset="0"/>
              </a:rPr>
            </a:br>
            <a:r>
              <a:rPr lang="ar-SA" dirty="0">
                <a:solidFill>
                  <a:srgbClr val="002060"/>
                </a:solidFill>
                <a:latin typeface="Arial" panose="020B0604020202020204" pitchFamily="34" charset="0"/>
                <a:cs typeface="Arial" panose="020B0604020202020204" pitchFamily="34" charset="0"/>
              </a:rPr>
              <a:t>جغرافيا – الانسان والبيئة</a:t>
            </a:r>
            <a:endParaRPr dirty="0">
              <a:solidFill>
                <a:srgbClr val="002060"/>
              </a:solidFill>
              <a:latin typeface="Arial" panose="020B0604020202020204" pitchFamily="34" charset="0"/>
              <a:cs typeface="Arial" panose="020B0604020202020204" pitchFamily="34" charset="0"/>
            </a:endParaRPr>
          </a:p>
          <a:p>
            <a:pPr marL="0" lvl="0" indent="0" algn="ctr" rtl="1">
              <a:spcBef>
                <a:spcPts val="0"/>
              </a:spcBef>
              <a:spcAft>
                <a:spcPts val="0"/>
              </a:spcAft>
              <a:buClr>
                <a:srgbClr val="192A72"/>
              </a:buClr>
              <a:buSzPts val="6600"/>
              <a:buFont typeface="Varela Round"/>
              <a:buNone/>
            </a:pPr>
            <a:endParaRPr sz="1200" dirty="0">
              <a:solidFill>
                <a:srgbClr val="002060"/>
              </a:solidFill>
            </a:endParaRPr>
          </a:p>
          <a:p>
            <a:pPr lvl="0">
              <a:buClr>
                <a:srgbClr val="192A72"/>
              </a:buClr>
            </a:pPr>
            <a:r>
              <a:rPr lang="ar-SA" sz="3600" dirty="0">
                <a:solidFill>
                  <a:srgbClr val="002060"/>
                </a:solidFill>
                <a:latin typeface="Arial" panose="020B0604020202020204" pitchFamily="34" charset="0"/>
                <a:cs typeface="Arial" panose="020B0604020202020204" pitchFamily="34" charset="0"/>
              </a:rPr>
              <a:t>موضوع الدرس - مصادر الطاقة على مستوى العالم</a:t>
            </a:r>
            <a:br>
              <a:rPr lang="ar-SA" sz="3600" dirty="0">
                <a:solidFill>
                  <a:srgbClr val="002060"/>
                </a:solidFill>
                <a:latin typeface="Arial" panose="020B0604020202020204" pitchFamily="34" charset="0"/>
                <a:cs typeface="Arial" panose="020B0604020202020204" pitchFamily="34" charset="0"/>
              </a:rPr>
            </a:br>
            <a:r>
              <a:rPr lang="iw-IL" sz="3600" dirty="0">
                <a:solidFill>
                  <a:srgbClr val="192A72"/>
                </a:solidFill>
                <a:latin typeface="Arial" panose="020B0604020202020204" pitchFamily="34" charset="0"/>
                <a:cs typeface="Arial" panose="020B0604020202020204" pitchFamily="34" charset="0"/>
              </a:rPr>
              <a:t>חטיבה עליונה - נתי"ב</a:t>
            </a:r>
            <a:r>
              <a:rPr lang="iw-IL" dirty="0">
                <a:solidFill>
                  <a:srgbClr val="192A72"/>
                </a:solidFill>
                <a:latin typeface="Arial" panose="020B0604020202020204" pitchFamily="34" charset="0"/>
                <a:cs typeface="Arial" panose="020B0604020202020204" pitchFamily="34" charset="0"/>
              </a:rPr>
              <a:t> </a:t>
            </a:r>
            <a:br>
              <a:rPr lang="he-IL" dirty="0">
                <a:solidFill>
                  <a:srgbClr val="192A72"/>
                </a:solidFill>
                <a:latin typeface="Arial" panose="020B0604020202020204" pitchFamily="34" charset="0"/>
                <a:cs typeface="Arial" panose="020B0604020202020204" pitchFamily="34" charset="0"/>
              </a:rPr>
            </a:br>
            <a:r>
              <a:rPr lang="iw-IL" sz="2800" dirty="0">
                <a:solidFill>
                  <a:srgbClr val="192A72"/>
                </a:solidFill>
                <a:latin typeface="Arial" panose="020B0604020202020204" pitchFamily="34" charset="0"/>
                <a:cs typeface="Arial" panose="020B0604020202020204" pitchFamily="34" charset="0"/>
              </a:rPr>
              <a:t>שם המורה</a:t>
            </a:r>
            <a:r>
              <a:rPr lang="ar-SA" sz="2800" dirty="0">
                <a:solidFill>
                  <a:srgbClr val="192A72"/>
                </a:solidFill>
                <a:latin typeface="Arial" panose="020B0604020202020204" pitchFamily="34" charset="0"/>
                <a:cs typeface="Arial" panose="020B0604020202020204" pitchFamily="34" charset="0"/>
              </a:rPr>
              <a:t>: </a:t>
            </a:r>
            <a:r>
              <a:rPr lang="he-IL" sz="2800" dirty="0" err="1">
                <a:solidFill>
                  <a:srgbClr val="192A72"/>
                </a:solidFill>
                <a:latin typeface="Arial" panose="020B0604020202020204" pitchFamily="34" charset="0"/>
                <a:cs typeface="Arial" panose="020B0604020202020204" pitchFamily="34" charset="0"/>
              </a:rPr>
              <a:t>הודא</a:t>
            </a:r>
            <a:r>
              <a:rPr lang="he-IL" sz="2800" dirty="0">
                <a:solidFill>
                  <a:srgbClr val="192A72"/>
                </a:solidFill>
                <a:latin typeface="Arial" panose="020B0604020202020204" pitchFamily="34" charset="0"/>
                <a:cs typeface="Arial" panose="020B0604020202020204" pitchFamily="34" charset="0"/>
              </a:rPr>
              <a:t> מסאלחה </a:t>
            </a:r>
            <a:r>
              <a:rPr lang="ar-SA" sz="2800" dirty="0">
                <a:solidFill>
                  <a:srgbClr val="192A72"/>
                </a:solidFill>
                <a:latin typeface="Arial" panose="020B0604020202020204" pitchFamily="34" charset="0"/>
                <a:cs typeface="Arial" panose="020B0604020202020204" pitchFamily="34" charset="0"/>
              </a:rPr>
              <a:t>هدى مصالحة</a:t>
            </a:r>
            <a:br>
              <a:rPr lang="ar-SA" sz="2800" dirty="0">
                <a:solidFill>
                  <a:srgbClr val="192A72"/>
                </a:solidFill>
                <a:latin typeface="Arial" panose="020B0604020202020204" pitchFamily="34" charset="0"/>
                <a:cs typeface="Arial" panose="020B0604020202020204" pitchFamily="34" charset="0"/>
              </a:rPr>
            </a:br>
            <a:r>
              <a:rPr lang="he-IL" sz="2800" dirty="0">
                <a:solidFill>
                  <a:srgbClr val="192A72"/>
                </a:solidFill>
                <a:latin typeface="Arial" panose="020B0604020202020204" pitchFamily="34" charset="0"/>
                <a:cs typeface="Arial" panose="020B0604020202020204" pitchFamily="34" charset="0"/>
              </a:rPr>
              <a:t>הכינה:</a:t>
            </a:r>
            <a:r>
              <a:rPr lang="iw-IL" sz="2800" dirty="0">
                <a:solidFill>
                  <a:srgbClr val="192A72"/>
                </a:solidFill>
                <a:latin typeface="Arial" panose="020B0604020202020204" pitchFamily="34" charset="0"/>
                <a:cs typeface="Arial" panose="020B0604020202020204" pitchFamily="34" charset="0"/>
              </a:rPr>
              <a:t> ציונה לוי</a:t>
            </a:r>
            <a:r>
              <a:rPr lang="ar-SA" sz="2800" dirty="0">
                <a:solidFill>
                  <a:srgbClr val="192A72"/>
                </a:solidFill>
                <a:latin typeface="Arial" panose="020B0604020202020204" pitchFamily="34" charset="0"/>
                <a:cs typeface="Arial" panose="020B0604020202020204" pitchFamily="34" charset="0"/>
              </a:rPr>
              <a:t> </a:t>
            </a:r>
            <a:r>
              <a:rPr lang="ar-SA" sz="2800" dirty="0" err="1">
                <a:solidFill>
                  <a:srgbClr val="192A72"/>
                </a:solidFill>
                <a:latin typeface="Arial" panose="020B0604020202020204" pitchFamily="34" charset="0"/>
                <a:cs typeface="Arial" panose="020B0604020202020204" pitchFamily="34" charset="0"/>
              </a:rPr>
              <a:t>تسيونا</a:t>
            </a:r>
            <a:r>
              <a:rPr lang="ar-SA" sz="2800" dirty="0">
                <a:solidFill>
                  <a:srgbClr val="192A72"/>
                </a:solidFill>
                <a:latin typeface="Arial" panose="020B0604020202020204" pitchFamily="34" charset="0"/>
                <a:cs typeface="Arial" panose="020B0604020202020204" pitchFamily="34" charset="0"/>
              </a:rPr>
              <a:t> ليفي </a:t>
            </a:r>
            <a:endParaRPr sz="2800" dirty="0">
              <a:solidFill>
                <a:srgbClr val="192A72"/>
              </a:solidFill>
              <a:latin typeface="Arial" panose="020B0604020202020204" pitchFamily="34" charset="0"/>
              <a:cs typeface="Arial" panose="020B0604020202020204" pitchFamily="34" charset="0"/>
            </a:endParaRPr>
          </a:p>
          <a:p>
            <a:pPr marL="0" lvl="0" indent="0" algn="ctr" rtl="1">
              <a:spcBef>
                <a:spcPts val="0"/>
              </a:spcBef>
              <a:spcAft>
                <a:spcPts val="0"/>
              </a:spcAft>
              <a:buClr>
                <a:srgbClr val="192A72"/>
              </a:buClr>
              <a:buSzPts val="6600"/>
              <a:buFont typeface="Varela Round"/>
              <a:buNone/>
            </a:pPr>
            <a:endParaRPr sz="2400" dirty="0">
              <a:solidFill>
                <a:srgbClr val="192A72"/>
              </a:solidFill>
            </a:endParaRPr>
          </a:p>
          <a:p>
            <a:pPr marL="0" lvl="0" indent="0" algn="ctr" rtl="1">
              <a:spcBef>
                <a:spcPts val="0"/>
              </a:spcBef>
              <a:spcAft>
                <a:spcPts val="0"/>
              </a:spcAft>
              <a:buClr>
                <a:srgbClr val="192A72"/>
              </a:buClr>
              <a:buSzPts val="6600"/>
              <a:buFont typeface="Varela Round"/>
              <a:buNone/>
            </a:pPr>
            <a:endParaRPr sz="2400" dirty="0">
              <a:solidFill>
                <a:srgbClr val="192A7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
          <p:cNvSpPr txBox="1">
            <a:spLocks noGrp="1"/>
          </p:cNvSpPr>
          <p:nvPr>
            <p:ph type="title"/>
          </p:nvPr>
        </p:nvSpPr>
        <p:spPr>
          <a:xfrm>
            <a:off x="1972925" y="514625"/>
            <a:ext cx="9702300" cy="432000"/>
          </a:xfrm>
          <a:prstGeom prst="rect">
            <a:avLst/>
          </a:prstGeom>
          <a:noFill/>
          <a:ln>
            <a:noFill/>
          </a:ln>
        </p:spPr>
        <p:txBody>
          <a:bodyPr spcFirstLastPara="1" wrap="square" lIns="36000" tIns="0" rIns="36000" bIns="0" anchor="ctr" anchorCtr="0">
            <a:noAutofit/>
          </a:bodyPr>
          <a:lstStyle/>
          <a:p>
            <a:pPr lvl="0" algn="r"/>
            <a:r>
              <a:rPr lang="ar-SA" sz="3200" dirty="0">
                <a:solidFill>
                  <a:srgbClr val="0179A2"/>
                </a:solidFill>
                <a:cs typeface="+mn-cs"/>
              </a:rPr>
              <a:t>نبدأ الجلسة من خلال قراءة قطعة</a:t>
            </a:r>
            <a:endParaRPr sz="3200" dirty="0">
              <a:solidFill>
                <a:srgbClr val="0179A2"/>
              </a:solidFill>
              <a:cs typeface="+mn-cs"/>
            </a:endParaRPr>
          </a:p>
        </p:txBody>
      </p:sp>
      <p:sp>
        <p:nvSpPr>
          <p:cNvPr id="491" name="Google Shape;491;p3"/>
          <p:cNvSpPr txBox="1"/>
          <p:nvPr/>
        </p:nvSpPr>
        <p:spPr>
          <a:xfrm>
            <a:off x="10741981" y="4179703"/>
            <a:ext cx="550360" cy="432000"/>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400"/>
              <a:buFont typeface="Arial"/>
              <a:buNone/>
            </a:pPr>
            <a:r>
              <a:rPr lang="iw-IL" sz="1400" b="0" i="0" u="none" strike="noStrike" cap="none" dirty="0">
                <a:solidFill>
                  <a:srgbClr val="000000"/>
                </a:solidFill>
                <a:latin typeface="Calibri"/>
                <a:ea typeface="Calibri"/>
                <a:cs typeface="Calibri"/>
                <a:sym typeface="Calibri"/>
              </a:rPr>
              <a:t>מקור: </a:t>
            </a:r>
            <a:endParaRPr sz="1400" b="0" i="0" u="none" strike="noStrike" cap="none" dirty="0">
              <a:solidFill>
                <a:srgbClr val="000000"/>
              </a:solidFill>
              <a:latin typeface="Calibri"/>
              <a:ea typeface="Calibri"/>
              <a:cs typeface="Calibri"/>
              <a:sym typeface="Calibri"/>
            </a:endParaRPr>
          </a:p>
        </p:txBody>
      </p:sp>
      <p:sp>
        <p:nvSpPr>
          <p:cNvPr id="2" name="מלבן 1">
            <a:extLst>
              <a:ext uri="{FF2B5EF4-FFF2-40B4-BE49-F238E27FC236}">
                <a16:creationId xmlns:a16="http://schemas.microsoft.com/office/drawing/2014/main" id="{3AB198DD-B06E-4211-81CE-858185E9676C}"/>
              </a:ext>
            </a:extLst>
          </p:cNvPr>
          <p:cNvSpPr/>
          <p:nvPr/>
        </p:nvSpPr>
        <p:spPr>
          <a:xfrm>
            <a:off x="1265465" y="1806383"/>
            <a:ext cx="8939892" cy="2805320"/>
          </a:xfrm>
          <a:prstGeom prst="rect">
            <a:avLst/>
          </a:prstGeom>
        </p:spPr>
        <p:txBody>
          <a:bodyPr wrap="square">
            <a:spAutoFit/>
          </a:bodyPr>
          <a:lstStyle/>
          <a:p>
            <a:pPr algn="just" rtl="1">
              <a:lnSpc>
                <a:spcPct val="150000"/>
              </a:lnSpc>
            </a:pPr>
            <a:r>
              <a:rPr lang="ar-SA" sz="2000" dirty="0"/>
              <a:t>تتضاعف كمية الطاقة التي تستهلكها البشرية كل عقد. على سبيل المثال، الولايات المتحدة، يعيش فيها حوالي 6٪ من سكان العالم وتستهلك حوالي 25٪ من الطاقة المنتجة في العالم، أكثر من الهند والصين، حيث يعيش فيهما معًا حوالي 30٪ من سكان العالم. إن التصنيع في الدولتان عامل آخر للتلوث واستخدام الوقود بشكل أكثر من المتوقع. وهذا يعزز أهمية إعطاء مصادر بديلة للطاقة، ويعتقد بعض الخبراء في العالم أن الحاجة الفورية لمصادر طاقة متجددة وغير قابلة للنفاذ لا يقل أهمية عن الحرب على الإرهاب العالمي، وربما أكثر من ذلك.</a:t>
            </a:r>
          </a:p>
          <a:p>
            <a:pPr algn="just" rtl="1">
              <a:lnSpc>
                <a:spcPct val="150000"/>
              </a:lnSpc>
            </a:pPr>
            <a:r>
              <a:rPr lang="ar-SA" sz="2000" dirty="0"/>
              <a:t>صحيفة هآرتس 20 نوفمبر 2015 من: "الجيل القادم لمصادر الطاقة".  شارون كدمي</a:t>
            </a:r>
            <a:endParaRPr lang="he-IL"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2"/>
          <p:cNvSpPr txBox="1">
            <a:spLocks noGrp="1"/>
          </p:cNvSpPr>
          <p:nvPr>
            <p:ph type="body" idx="1"/>
          </p:nvPr>
        </p:nvSpPr>
        <p:spPr>
          <a:xfrm>
            <a:off x="-861760" y="362409"/>
            <a:ext cx="11160000" cy="540000"/>
          </a:xfrm>
          <a:prstGeom prst="rect">
            <a:avLst/>
          </a:prstGeom>
          <a:noFill/>
          <a:ln>
            <a:noFill/>
          </a:ln>
        </p:spPr>
        <p:txBody>
          <a:bodyPr spcFirstLastPara="1" wrap="square" lIns="91425" tIns="45700" rIns="91425" bIns="45700" anchor="b" anchorCtr="0">
            <a:noAutofit/>
          </a:bodyPr>
          <a:lstStyle/>
          <a:p>
            <a:pPr marL="0" lvl="0" indent="0">
              <a:spcBef>
                <a:spcPts val="0"/>
              </a:spcBef>
            </a:pPr>
            <a:r>
              <a:rPr lang="ar-SA" dirty="0">
                <a:cs typeface="+mn-cs"/>
              </a:rPr>
              <a:t>توليد الكهرباء من مصادر متجددة بما في ذلك توزيعها</a:t>
            </a:r>
            <a:endParaRPr dirty="0">
              <a:cs typeface="+mn-cs"/>
            </a:endParaRPr>
          </a:p>
        </p:txBody>
      </p:sp>
      <p:pic>
        <p:nvPicPr>
          <p:cNvPr id="269" name="Google Shape;269;p32" descr="להסבר מלא כנסו אל - http://goo.gl/j832p זהו סרטון מתוך המדור 'מאגר מדע' של האתר דוידסון און-ליין. דוידסון און-ליין הוא אתר חינוכי מבית מכון דוידסון לחינוך מדעי - הזרוע החינוכית של מכון ויצמן למדע.&#10;&#10;סרטון זה מציג דרכים שונות לייצור חשמל&#10;&#10;מדור 'מאגר מדע' שבאתר האינטרנט של מכון דוידסון:&#10;http://davidson.weizmann.ac.il/online/maagarmada&#10;&#10;דף הפייסבוק של מכון דוידסון (באמצעותו אפשר להישאר מעודכן בחדשות מדע, סרטים חדשים, ציטוטים מעניינים וצילומים של פעילויות):&#10;http://www.facebook.com/DavidsonOnLine&#10;&#10;video courtesy of Puget Sound Energy" title="ייצור חשמל - מהמקור למתג">
            <a:hlinkClick r:id="rId3"/>
          </p:cNvPr>
          <p:cNvPicPr preferRelativeResize="0"/>
          <p:nvPr/>
        </p:nvPicPr>
        <p:blipFill>
          <a:blip r:embed="rId4">
            <a:alphaModFix/>
          </a:blip>
          <a:stretch>
            <a:fillRect/>
          </a:stretch>
        </p:blipFill>
        <p:spPr>
          <a:xfrm>
            <a:off x="2486965" y="1033411"/>
            <a:ext cx="6096000" cy="4572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3"/>
          <p:cNvSpPr txBox="1">
            <a:spLocks noGrp="1"/>
          </p:cNvSpPr>
          <p:nvPr>
            <p:ph type="body" idx="1"/>
          </p:nvPr>
        </p:nvSpPr>
        <p:spPr>
          <a:xfrm>
            <a:off x="7989902" y="422031"/>
            <a:ext cx="3272853"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ar-SA" dirty="0">
                <a:solidFill>
                  <a:srgbClr val="0179A2"/>
                </a:solidFill>
                <a:cs typeface="+mn-cs"/>
              </a:rPr>
              <a:t>طاقة كهرومائية</a:t>
            </a:r>
            <a:r>
              <a:rPr lang="iw-IL" dirty="0">
                <a:solidFill>
                  <a:srgbClr val="0179A2"/>
                </a:solidFill>
                <a:cs typeface="+mn-cs"/>
              </a:rPr>
              <a:t> </a:t>
            </a:r>
            <a:endParaRPr dirty="0">
              <a:solidFill>
                <a:srgbClr val="0179A2"/>
              </a:solidFill>
              <a:cs typeface="+mn-cs"/>
            </a:endParaRPr>
          </a:p>
        </p:txBody>
      </p:sp>
      <p:sp>
        <p:nvSpPr>
          <p:cNvPr id="275" name="Google Shape;275;p33"/>
          <p:cNvSpPr txBox="1">
            <a:spLocks noGrp="1"/>
          </p:cNvSpPr>
          <p:nvPr>
            <p:ph type="body" idx="2"/>
          </p:nvPr>
        </p:nvSpPr>
        <p:spPr>
          <a:xfrm>
            <a:off x="307826" y="330675"/>
            <a:ext cx="6873300" cy="6052200"/>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0"/>
              </a:spcBef>
              <a:spcAft>
                <a:spcPts val="0"/>
              </a:spcAft>
              <a:buClr>
                <a:schemeClr val="dk1"/>
              </a:buClr>
              <a:buSzPts val="1100"/>
              <a:buNone/>
            </a:pPr>
            <a:r>
              <a:rPr lang="ar-SA" b="1" dirty="0">
                <a:solidFill>
                  <a:srgbClr val="0179A2"/>
                </a:solidFill>
                <a:cs typeface="+mn-cs"/>
              </a:rPr>
              <a:t>سلبيات:</a:t>
            </a:r>
            <a:endParaRPr b="1" dirty="0">
              <a:solidFill>
                <a:srgbClr val="0179A2"/>
              </a:solidFill>
              <a:cs typeface="+mn-cs"/>
            </a:endParaRPr>
          </a:p>
          <a:p>
            <a:pPr marL="0" lvl="0" indent="0">
              <a:lnSpc>
                <a:spcPct val="150000"/>
              </a:lnSpc>
              <a:buClr>
                <a:schemeClr val="dk1"/>
              </a:buClr>
              <a:buSzPts val="1100"/>
              <a:buNone/>
            </a:pPr>
            <a:r>
              <a:rPr lang="ar-SA" dirty="0">
                <a:solidFill>
                  <a:srgbClr val="4F4F4F"/>
                </a:solidFill>
                <a:cs typeface="+mn-cs"/>
              </a:rPr>
              <a:t>1. البنية التحتية الأولية باهظة الثمن.</a:t>
            </a:r>
          </a:p>
          <a:p>
            <a:pPr marL="0" lvl="0" indent="0">
              <a:lnSpc>
                <a:spcPct val="150000"/>
              </a:lnSpc>
              <a:buClr>
                <a:schemeClr val="dk1"/>
              </a:buClr>
              <a:buSzPts val="1100"/>
              <a:buNone/>
            </a:pPr>
            <a:r>
              <a:rPr lang="ar-SA" dirty="0">
                <a:solidFill>
                  <a:srgbClr val="4F4F4F"/>
                </a:solidFill>
                <a:cs typeface="+mn-cs"/>
              </a:rPr>
              <a:t>2. </a:t>
            </a:r>
            <a:r>
              <a:rPr lang="ar-SA" b="1" dirty="0">
                <a:solidFill>
                  <a:srgbClr val="4F4F4F"/>
                </a:solidFill>
                <a:cs typeface="+mn-cs"/>
              </a:rPr>
              <a:t>عوامل موقع قاسية:</a:t>
            </a:r>
          </a:p>
          <a:p>
            <a:pPr marL="0" lvl="0" indent="0">
              <a:lnSpc>
                <a:spcPct val="150000"/>
              </a:lnSpc>
              <a:buClr>
                <a:schemeClr val="dk1"/>
              </a:buClr>
              <a:buSzPts val="1100"/>
              <a:buNone/>
            </a:pPr>
            <a:r>
              <a:rPr lang="ar-SA" dirty="0">
                <a:solidFill>
                  <a:srgbClr val="4F4F4F"/>
                </a:solidFill>
                <a:cs typeface="+mn-cs"/>
              </a:rPr>
              <a:t>   أ. يتطلب التشغيل كميات كبيرة من الماء.</a:t>
            </a:r>
          </a:p>
          <a:p>
            <a:pPr marL="0" lvl="0" indent="0">
              <a:lnSpc>
                <a:spcPct val="150000"/>
              </a:lnSpc>
              <a:buClr>
                <a:schemeClr val="dk1"/>
              </a:buClr>
              <a:buSzPts val="1100"/>
              <a:buNone/>
            </a:pPr>
            <a:r>
              <a:rPr lang="ar-SA" dirty="0">
                <a:solidFill>
                  <a:srgbClr val="4F4F4F"/>
                </a:solidFill>
                <a:cs typeface="+mn-cs"/>
              </a:rPr>
              <a:t>   ب. تدفق مياه مستقر بحسب السنة.</a:t>
            </a:r>
          </a:p>
          <a:p>
            <a:pPr marL="0" lvl="0" indent="0">
              <a:lnSpc>
                <a:spcPct val="150000"/>
              </a:lnSpc>
              <a:buClr>
                <a:schemeClr val="dk1"/>
              </a:buClr>
              <a:buSzPts val="1100"/>
              <a:buNone/>
            </a:pPr>
            <a:r>
              <a:rPr lang="ar-SA" dirty="0">
                <a:solidFill>
                  <a:srgbClr val="4F4F4F"/>
                </a:solidFill>
                <a:cs typeface="+mn-cs"/>
              </a:rPr>
              <a:t>   ج. فروق طوبوغرافية في الارتفاع.</a:t>
            </a:r>
          </a:p>
          <a:p>
            <a:pPr marL="0" lvl="0" indent="0">
              <a:lnSpc>
                <a:spcPct val="150000"/>
              </a:lnSpc>
              <a:buClr>
                <a:schemeClr val="dk1"/>
              </a:buClr>
              <a:buSzPts val="1100"/>
              <a:buNone/>
            </a:pPr>
            <a:r>
              <a:rPr lang="ar-SA" dirty="0">
                <a:solidFill>
                  <a:srgbClr val="4F4F4F"/>
                </a:solidFill>
                <a:cs typeface="+mn-cs"/>
              </a:rPr>
              <a:t>    د. صخور صماء للماء ومنطقة مستقرة جيولوجيا.</a:t>
            </a:r>
          </a:p>
          <a:p>
            <a:pPr marL="0" lvl="0" indent="0">
              <a:lnSpc>
                <a:spcPct val="150000"/>
              </a:lnSpc>
              <a:buClr>
                <a:schemeClr val="dk1"/>
              </a:buClr>
              <a:buSzPts val="1100"/>
              <a:buNone/>
            </a:pPr>
            <a:r>
              <a:rPr lang="ar-SA" dirty="0">
                <a:solidFill>
                  <a:srgbClr val="4F4F4F"/>
                </a:solidFill>
                <a:cs typeface="+mn-cs"/>
              </a:rPr>
              <a:t>3. يتطلب بناء المحطة تغييرات في المنظر الطبيعي.</a:t>
            </a:r>
          </a:p>
          <a:p>
            <a:pPr marL="0" lvl="0" indent="0">
              <a:lnSpc>
                <a:spcPct val="150000"/>
              </a:lnSpc>
              <a:buClr>
                <a:schemeClr val="dk1"/>
              </a:buClr>
              <a:buSzPts val="1100"/>
              <a:buNone/>
            </a:pPr>
            <a:r>
              <a:rPr lang="ar-SA" dirty="0">
                <a:solidFill>
                  <a:srgbClr val="4F4F4F"/>
                </a:solidFill>
                <a:cs typeface="+mn-cs"/>
              </a:rPr>
              <a:t>4. تضرر الأسماك والنباتات.</a:t>
            </a:r>
          </a:p>
          <a:p>
            <a:pPr marL="0" lvl="0" indent="0">
              <a:lnSpc>
                <a:spcPct val="150000"/>
              </a:lnSpc>
              <a:buClr>
                <a:schemeClr val="dk1"/>
              </a:buClr>
              <a:buSzPts val="1100"/>
              <a:buNone/>
            </a:pPr>
            <a:r>
              <a:rPr lang="ar-SA" dirty="0">
                <a:solidFill>
                  <a:srgbClr val="4F4F4F"/>
                </a:solidFill>
                <a:cs typeface="+mn-cs"/>
              </a:rPr>
              <a:t>5-  في المناطق المتجمدة لعدة أشهر، هناك حاجة إلى بدائل.</a:t>
            </a:r>
            <a:r>
              <a:rPr lang="iw-IL" dirty="0">
                <a:solidFill>
                  <a:srgbClr val="4F4F4F"/>
                </a:solidFill>
              </a:rPr>
              <a:t> </a:t>
            </a:r>
            <a:endParaRPr dirty="0">
              <a:solidFill>
                <a:srgbClr val="4F4F4F"/>
              </a:solidFill>
            </a:endParaRPr>
          </a:p>
          <a:p>
            <a:pPr marL="0" lvl="0" indent="0" algn="r" rtl="1">
              <a:lnSpc>
                <a:spcPct val="150000"/>
              </a:lnSpc>
              <a:spcBef>
                <a:spcPts val="0"/>
              </a:spcBef>
              <a:spcAft>
                <a:spcPts val="0"/>
              </a:spcAft>
              <a:buClr>
                <a:schemeClr val="dk1"/>
              </a:buClr>
              <a:buSzPts val="1100"/>
              <a:buNone/>
            </a:pPr>
            <a:endParaRPr dirty="0">
              <a:solidFill>
                <a:srgbClr val="4F4F4F"/>
              </a:solidFill>
            </a:endParaRPr>
          </a:p>
          <a:p>
            <a:pPr marL="342900" lvl="0" indent="-190500" algn="r" rtl="1">
              <a:lnSpc>
                <a:spcPct val="150000"/>
              </a:lnSpc>
              <a:spcBef>
                <a:spcPts val="0"/>
              </a:spcBef>
              <a:spcAft>
                <a:spcPts val="0"/>
              </a:spcAft>
              <a:buClr>
                <a:srgbClr val="002060"/>
              </a:buClr>
              <a:buSzPts val="2400"/>
              <a:buNone/>
            </a:pPr>
            <a:endParaRPr dirty="0"/>
          </a:p>
        </p:txBody>
      </p:sp>
      <p:sp>
        <p:nvSpPr>
          <p:cNvPr id="276" name="Google Shape;276;p33"/>
          <p:cNvSpPr txBox="1"/>
          <p:nvPr/>
        </p:nvSpPr>
        <p:spPr>
          <a:xfrm>
            <a:off x="7264800" y="1029525"/>
            <a:ext cx="4474500" cy="4152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ar-SA" sz="2400" b="1" dirty="0">
                <a:solidFill>
                  <a:srgbClr val="0179A2"/>
                </a:solidFill>
                <a:latin typeface="Varela Round"/>
                <a:ea typeface="Varela Round"/>
                <a:cs typeface="+mn-cs"/>
                <a:sym typeface="Varela Round"/>
              </a:rPr>
              <a:t>حسنات:</a:t>
            </a:r>
            <a:endParaRPr sz="2400" b="1" dirty="0">
              <a:solidFill>
                <a:srgbClr val="0179A2"/>
              </a:solidFill>
              <a:latin typeface="Varela Round"/>
              <a:ea typeface="Varela Round"/>
              <a:cs typeface="+mn-cs"/>
              <a:sym typeface="Varela Round"/>
            </a:endParaRPr>
          </a:p>
          <a:p>
            <a:pPr marL="0" lvl="0" indent="0" algn="r" rtl="1">
              <a:lnSpc>
                <a:spcPct val="150000"/>
              </a:lnSpc>
              <a:spcBef>
                <a:spcPts val="0"/>
              </a:spcBef>
              <a:spcAft>
                <a:spcPts val="0"/>
              </a:spcAft>
              <a:buNone/>
            </a:pPr>
            <a:r>
              <a:rPr lang="en-US" sz="2400" dirty="0">
                <a:latin typeface="Varela Round"/>
                <a:ea typeface="Varela Round"/>
                <a:cs typeface="+mn-cs"/>
                <a:sym typeface="Varela Round"/>
              </a:rPr>
              <a:t>.</a:t>
            </a:r>
            <a:r>
              <a:rPr lang="iw-IL" sz="2400" dirty="0">
                <a:latin typeface="Varela Round"/>
                <a:ea typeface="Varela Round"/>
                <a:cs typeface="+mn-cs"/>
                <a:sym typeface="Varela Round"/>
              </a:rPr>
              <a:t>1 </a:t>
            </a:r>
            <a:r>
              <a:rPr lang="ar-SA" sz="2400" dirty="0">
                <a:latin typeface="Varela Round"/>
                <a:ea typeface="Varela Round"/>
                <a:cs typeface="+mn-cs"/>
                <a:sym typeface="Varela Round"/>
              </a:rPr>
              <a:t>غير قابل للنفاذ</a:t>
            </a:r>
            <a:r>
              <a:rPr lang="iw-IL" sz="2400" dirty="0">
                <a:latin typeface="Varela Round"/>
                <a:ea typeface="Varela Round"/>
                <a:cs typeface="+mn-cs"/>
                <a:sym typeface="Varela Round"/>
              </a:rPr>
              <a:t>.</a:t>
            </a:r>
            <a:endParaRPr sz="2400" dirty="0">
              <a:latin typeface="Varela Round"/>
              <a:ea typeface="Varela Round"/>
              <a:cs typeface="+mn-cs"/>
              <a:sym typeface="Varela Round"/>
            </a:endParaRPr>
          </a:p>
          <a:p>
            <a:pPr marL="0" lvl="0" indent="0" algn="r" rtl="1">
              <a:lnSpc>
                <a:spcPct val="150000"/>
              </a:lnSpc>
              <a:spcBef>
                <a:spcPts val="0"/>
              </a:spcBef>
              <a:spcAft>
                <a:spcPts val="0"/>
              </a:spcAft>
              <a:buNone/>
            </a:pPr>
            <a:r>
              <a:rPr lang="en-US" sz="2400" dirty="0">
                <a:latin typeface="Varela Round"/>
                <a:ea typeface="Varela Round"/>
                <a:cs typeface="+mn-cs"/>
                <a:sym typeface="Varela Round"/>
              </a:rPr>
              <a:t>.</a:t>
            </a:r>
            <a:r>
              <a:rPr lang="iw-IL" sz="2400" dirty="0">
                <a:latin typeface="Varela Round"/>
                <a:ea typeface="Varela Round"/>
                <a:cs typeface="+mn-cs"/>
                <a:sym typeface="Varela Round"/>
              </a:rPr>
              <a:t>2</a:t>
            </a:r>
            <a:r>
              <a:rPr lang="ar-SA" sz="2400" dirty="0">
                <a:latin typeface="Varela Round"/>
                <a:ea typeface="Varela Round"/>
                <a:cs typeface="+mn-cs"/>
                <a:sym typeface="Varela Round"/>
              </a:rPr>
              <a:t>غير ملوث</a:t>
            </a:r>
            <a:r>
              <a:rPr lang="iw-IL" sz="2400" dirty="0">
                <a:latin typeface="Varela Round"/>
                <a:ea typeface="Varela Round"/>
                <a:cs typeface="+mn-cs"/>
                <a:sym typeface="Varela Round"/>
              </a:rPr>
              <a:t>.</a:t>
            </a:r>
            <a:endParaRPr sz="2400" dirty="0">
              <a:latin typeface="Varela Round"/>
              <a:ea typeface="Varela Round"/>
              <a:cs typeface="+mn-cs"/>
              <a:sym typeface="Varela Round"/>
            </a:endParaRPr>
          </a:p>
          <a:p>
            <a:pPr lvl="0" algn="r" rtl="1">
              <a:lnSpc>
                <a:spcPct val="150000"/>
              </a:lnSpc>
            </a:pPr>
            <a:r>
              <a:rPr lang="iw-IL" sz="2400" dirty="0">
                <a:latin typeface="Varela Round"/>
                <a:ea typeface="Varela Round"/>
                <a:cs typeface="+mn-cs"/>
                <a:sym typeface="Varela Round"/>
              </a:rPr>
              <a:t>3</a:t>
            </a:r>
            <a:r>
              <a:rPr lang="he-IL" sz="2400" dirty="0">
                <a:latin typeface="Varela Round"/>
                <a:ea typeface="Varela Round"/>
                <a:cs typeface="+mn-cs"/>
                <a:sym typeface="Varela Round"/>
              </a:rPr>
              <a:t>.</a:t>
            </a:r>
            <a:r>
              <a:rPr lang="ar-SA" sz="2400" dirty="0">
                <a:latin typeface="Varela Round"/>
                <a:ea typeface="Varela Round"/>
                <a:cs typeface="+mn-cs"/>
                <a:sym typeface="Varela Round"/>
              </a:rPr>
              <a:t> نفقات جارية منخفضة</a:t>
            </a:r>
            <a:r>
              <a:rPr lang="iw-IL" sz="2400" dirty="0">
                <a:latin typeface="Varela Round"/>
                <a:ea typeface="Varela Round"/>
                <a:cs typeface="+mn-cs"/>
                <a:sym typeface="Varela Round"/>
              </a:rPr>
              <a:t>.</a:t>
            </a:r>
            <a:endParaRPr sz="2400" dirty="0">
              <a:latin typeface="Varela Round"/>
              <a:ea typeface="Varela Round"/>
              <a:cs typeface="+mn-cs"/>
              <a:sym typeface="Varela Round"/>
            </a:endParaRPr>
          </a:p>
          <a:p>
            <a:pPr lvl="0" algn="r" rtl="1">
              <a:lnSpc>
                <a:spcPct val="150000"/>
              </a:lnSpc>
            </a:pPr>
            <a:r>
              <a:rPr lang="iw-IL" sz="2400" dirty="0">
                <a:latin typeface="Varela Round"/>
                <a:ea typeface="Varela Round"/>
                <a:cs typeface="+mn-cs"/>
                <a:sym typeface="Varela Round"/>
              </a:rPr>
              <a:t>4 </a:t>
            </a:r>
            <a:r>
              <a:rPr lang="he-IL" sz="2400" dirty="0">
                <a:latin typeface="Varela Round"/>
                <a:ea typeface="Varela Round"/>
                <a:cs typeface="+mn-cs"/>
                <a:sym typeface="Varela Round"/>
              </a:rPr>
              <a:t>.</a:t>
            </a:r>
            <a:r>
              <a:rPr lang="ar-SA" sz="2400" dirty="0">
                <a:latin typeface="Varela Round"/>
                <a:ea typeface="Varela Round"/>
                <a:cs typeface="+mn-cs"/>
                <a:sym typeface="Varela Round"/>
              </a:rPr>
              <a:t> لا حاجة لمواد خام ونقل مكلف وملوث.</a:t>
            </a:r>
            <a:endParaRPr sz="2400" dirty="0">
              <a:latin typeface="Varela Round"/>
              <a:ea typeface="Varela Round"/>
              <a:cs typeface="+mn-cs"/>
              <a:sym typeface="Varela Round"/>
            </a:endParaRPr>
          </a:p>
          <a:p>
            <a:pPr lvl="0" algn="r" rtl="1">
              <a:lnSpc>
                <a:spcPct val="150000"/>
              </a:lnSpc>
            </a:pPr>
            <a:r>
              <a:rPr lang="iw-IL" sz="2400" dirty="0">
                <a:latin typeface="Varela Round"/>
                <a:ea typeface="Varela Round"/>
                <a:cs typeface="+mn-cs"/>
                <a:sym typeface="Varela Round"/>
              </a:rPr>
              <a:t>5 </a:t>
            </a:r>
            <a:r>
              <a:rPr lang="he-IL" sz="2400" dirty="0">
                <a:latin typeface="Varela Round"/>
                <a:ea typeface="Varela Round"/>
                <a:cs typeface="+mn-cs"/>
                <a:sym typeface="Varela Round"/>
              </a:rPr>
              <a:t>.</a:t>
            </a:r>
            <a:r>
              <a:rPr lang="ar-SA" sz="2400" dirty="0">
                <a:latin typeface="Varela Round"/>
                <a:ea typeface="Varela Round"/>
                <a:cs typeface="+mn-cs"/>
                <a:sym typeface="Varela Round"/>
              </a:rPr>
              <a:t> كميات كبيرة من الطاقة.</a:t>
            </a:r>
            <a:endParaRPr sz="2400" dirty="0">
              <a:latin typeface="Varela Round"/>
              <a:ea typeface="Varela Round"/>
              <a:cs typeface="+mn-cs"/>
              <a:sym typeface="Varela Round"/>
            </a:endParaRPr>
          </a:p>
          <a:p>
            <a:pPr marL="0" lvl="0" indent="0" algn="r" rtl="1">
              <a:lnSpc>
                <a:spcPct val="150000"/>
              </a:lnSpc>
              <a:spcBef>
                <a:spcPts val="0"/>
              </a:spcBef>
              <a:spcAft>
                <a:spcPts val="0"/>
              </a:spcAft>
              <a:buNone/>
            </a:pPr>
            <a:endParaRPr sz="2400" b="1" dirty="0">
              <a:latin typeface="Varela Round"/>
              <a:ea typeface="Varela Round"/>
              <a:cs typeface="Varela Round"/>
              <a:sym typeface="Varela Round"/>
            </a:endParaRPr>
          </a:p>
        </p:txBody>
      </p:sp>
      <p:pic>
        <p:nvPicPr>
          <p:cNvPr id="277" name="Google Shape;277;p33"/>
          <p:cNvPicPr preferRelativeResize="0"/>
          <p:nvPr/>
        </p:nvPicPr>
        <p:blipFill>
          <a:blip r:embed="rId3">
            <a:alphaModFix/>
          </a:blip>
          <a:stretch>
            <a:fillRect/>
          </a:stretch>
        </p:blipFill>
        <p:spPr>
          <a:xfrm rot="-5400000">
            <a:off x="1095988" y="-852988"/>
            <a:ext cx="1633500" cy="3663475"/>
          </a:xfrm>
          <a:prstGeom prst="rect">
            <a:avLst/>
          </a:prstGeom>
          <a:noFill/>
          <a:ln>
            <a:noFill/>
          </a:ln>
        </p:spPr>
      </p:pic>
      <p:sp>
        <p:nvSpPr>
          <p:cNvPr id="278" name="Google Shape;278;p33"/>
          <p:cNvSpPr txBox="1"/>
          <p:nvPr/>
        </p:nvSpPr>
        <p:spPr>
          <a:xfrm>
            <a:off x="391500" y="1579500"/>
            <a:ext cx="1404000" cy="378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latin typeface="Varela Round"/>
                <a:ea typeface="Varela Round"/>
                <a:cs typeface="Varela Round"/>
                <a:sym typeface="Varela Round"/>
              </a:rPr>
              <a:t>נהריים</a:t>
            </a:r>
            <a:endParaRPr>
              <a:latin typeface="Varela Round"/>
              <a:ea typeface="Varela Round"/>
              <a:cs typeface="Varela Round"/>
              <a:sym typeface="Varela Rou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10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Effect transition="in" filter="fade">
                                      <p:cBhvr>
                                        <p:cTn id="12"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6" name="Google Shape;286;p34"/>
          <p:cNvSpPr txBox="1"/>
          <p:nvPr/>
        </p:nvSpPr>
        <p:spPr>
          <a:xfrm>
            <a:off x="4816767" y="5148554"/>
            <a:ext cx="1630200" cy="425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u="sng" dirty="0">
                <a:solidFill>
                  <a:schemeClr val="tx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מקור: ויקוונד</a:t>
            </a:r>
            <a:endParaRPr sz="1200" dirty="0">
              <a:solidFill>
                <a:schemeClr val="tx1"/>
              </a:solidFill>
              <a:latin typeface="Calibri"/>
              <a:ea typeface="Calibri"/>
              <a:cs typeface="Calibri"/>
              <a:sym typeface="Calibri"/>
            </a:endParaRPr>
          </a:p>
        </p:txBody>
      </p:sp>
      <p:pic>
        <p:nvPicPr>
          <p:cNvPr id="2" name="תמונה 1">
            <a:extLst>
              <a:ext uri="{FF2B5EF4-FFF2-40B4-BE49-F238E27FC236}">
                <a16:creationId xmlns:a16="http://schemas.microsoft.com/office/drawing/2014/main" id="{194E6154-DF14-4F5C-B9BD-9888F6B942C4}"/>
              </a:ext>
            </a:extLst>
          </p:cNvPr>
          <p:cNvPicPr>
            <a:picLocks noChangeAspect="1"/>
          </p:cNvPicPr>
          <p:nvPr/>
        </p:nvPicPr>
        <p:blipFill>
          <a:blip r:embed="rId4"/>
          <a:stretch>
            <a:fillRect/>
          </a:stretch>
        </p:blipFill>
        <p:spPr>
          <a:xfrm>
            <a:off x="2017146" y="862693"/>
            <a:ext cx="6115050" cy="41529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5"/>
          <p:cNvSpPr txBox="1">
            <a:spLocks noGrp="1"/>
          </p:cNvSpPr>
          <p:nvPr>
            <p:ph type="title"/>
          </p:nvPr>
        </p:nvSpPr>
        <p:spPr>
          <a:xfrm>
            <a:off x="515206" y="399525"/>
            <a:ext cx="11160000" cy="720000"/>
          </a:xfrm>
          <a:prstGeom prst="rect">
            <a:avLst/>
          </a:prstGeom>
        </p:spPr>
        <p:txBody>
          <a:bodyPr spcFirstLastPara="1" wrap="square" lIns="91425" tIns="45700" rIns="91425" bIns="45700" anchor="ctr" anchorCtr="0">
            <a:noAutofit/>
          </a:bodyPr>
          <a:lstStyle/>
          <a:p>
            <a:pPr lvl="0"/>
            <a:r>
              <a:rPr lang="ar-SA" dirty="0">
                <a:solidFill>
                  <a:srgbClr val="0070C0"/>
                </a:solidFill>
                <a:cs typeface="+mn-cs"/>
              </a:rPr>
              <a:t>سد القنوات الثلاث  في الصين</a:t>
            </a:r>
            <a:endParaRPr dirty="0">
              <a:solidFill>
                <a:srgbClr val="0070C0"/>
              </a:solidFill>
              <a:cs typeface="+mn-cs"/>
            </a:endParaRPr>
          </a:p>
        </p:txBody>
      </p:sp>
      <p:pic>
        <p:nvPicPr>
          <p:cNvPr id="296" name="Google Shape;296;p35"/>
          <p:cNvPicPr preferRelativeResize="0"/>
          <p:nvPr/>
        </p:nvPicPr>
        <p:blipFill>
          <a:blip r:embed="rId3">
            <a:alphaModFix/>
          </a:blip>
          <a:stretch>
            <a:fillRect/>
          </a:stretch>
        </p:blipFill>
        <p:spPr>
          <a:xfrm>
            <a:off x="2921984" y="1332163"/>
            <a:ext cx="5536801" cy="3946645"/>
          </a:xfrm>
          <a:prstGeom prst="rect">
            <a:avLst/>
          </a:prstGeom>
          <a:noFill/>
          <a:ln>
            <a:noFill/>
          </a:ln>
        </p:spPr>
      </p:pic>
      <p:sp>
        <p:nvSpPr>
          <p:cNvPr id="297" name="Google Shape;297;p35"/>
          <p:cNvSpPr txBox="1"/>
          <p:nvPr/>
        </p:nvSpPr>
        <p:spPr>
          <a:xfrm>
            <a:off x="4773673" y="5424513"/>
            <a:ext cx="2188200" cy="54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dirty="0">
                <a:latin typeface="Calibri"/>
                <a:ea typeface="Calibri"/>
                <a:cs typeface="Calibri"/>
                <a:sym typeface="Calibri"/>
              </a:rPr>
              <a:t>מקור: ויקיוונד</a:t>
            </a:r>
            <a:endParaRPr sz="1200" dirty="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5"/>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lvl="0"/>
            <a:r>
              <a:rPr lang="ar-SA" dirty="0">
                <a:solidFill>
                  <a:srgbClr val="0070C0"/>
                </a:solidFill>
                <a:cs typeface="+mn-cs"/>
              </a:rPr>
              <a:t>سد القنوات الثلاث  في الصين</a:t>
            </a:r>
            <a:endParaRPr dirty="0">
              <a:solidFill>
                <a:srgbClr val="0070C0"/>
              </a:solidFill>
              <a:cs typeface="+mn-cs"/>
            </a:endParaRPr>
          </a:p>
        </p:txBody>
      </p:sp>
      <p:pic>
        <p:nvPicPr>
          <p:cNvPr id="2" name="מדיה מקוונת 1" title="ￗﾡￗﾛￗﾨ ￗﾩￗﾜￗﾕￗﾩￗﾪ ￗﾔￗﾢￗﾨￗﾕￗﾦￗﾙￗﾝ ￗﾔￗﾩￗﾠￗﾕￗﾙ ￗﾑￗﾞￗﾗￗﾜￗﾕￗﾧￗﾪ ￗﾔￗﾕￗﾩￗﾜￗﾝ ￗﾑￗﾡￗﾙￗﾟ">
            <a:hlinkClick r:id="" action="ppaction://media"/>
            <a:extLst>
              <a:ext uri="{FF2B5EF4-FFF2-40B4-BE49-F238E27FC236}">
                <a16:creationId xmlns:a16="http://schemas.microsoft.com/office/drawing/2014/main" id="{644402E4-70D7-44F9-8CAC-5873CB3DE1D6}"/>
              </a:ext>
            </a:extLst>
          </p:cNvPr>
          <p:cNvPicPr>
            <a:picLocks noRot="1" noChangeAspect="1"/>
          </p:cNvPicPr>
          <p:nvPr>
            <a:videoFile r:link="rId1"/>
          </p:nvPr>
        </p:nvPicPr>
        <p:blipFill>
          <a:blip r:embed="rId4"/>
          <a:stretch>
            <a:fillRect/>
          </a:stretch>
        </p:blipFill>
        <p:spPr>
          <a:xfrm>
            <a:off x="133564" y="1244600"/>
            <a:ext cx="11897474" cy="5613400"/>
          </a:xfrm>
          <a:prstGeom prst="rect">
            <a:avLst/>
          </a:prstGeom>
        </p:spPr>
      </p:pic>
    </p:spTree>
    <p:extLst>
      <p:ext uri="{BB962C8B-B14F-4D97-AF65-F5344CB8AC3E}">
        <p14:creationId xmlns:p14="http://schemas.microsoft.com/office/powerpoint/2010/main" val="235449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6"/>
          <p:cNvSpPr txBox="1">
            <a:spLocks noGrp="1"/>
          </p:cNvSpPr>
          <p:nvPr>
            <p:ph type="body" idx="1"/>
          </p:nvPr>
        </p:nvSpPr>
        <p:spPr>
          <a:xfrm>
            <a:off x="8086600" y="2144175"/>
            <a:ext cx="3588600" cy="1811400"/>
          </a:xfrm>
          <a:prstGeom prst="rect">
            <a:avLst/>
          </a:prstGeom>
        </p:spPr>
        <p:txBody>
          <a:bodyPr spcFirstLastPara="1" wrap="square" lIns="91425" tIns="45700" rIns="91425" bIns="45700" anchor="b" anchorCtr="0">
            <a:noAutofit/>
          </a:bodyPr>
          <a:lstStyle/>
          <a:p>
            <a:pPr marL="0" lvl="0" indent="0"/>
            <a:r>
              <a:rPr lang="ar-SA" sz="2400" dirty="0">
                <a:solidFill>
                  <a:srgbClr val="0179A2"/>
                </a:solidFill>
                <a:cs typeface="+mn-cs"/>
              </a:rPr>
              <a:t>سد أياتبو - </a:t>
            </a:r>
            <a:r>
              <a:rPr lang="ar-SA" sz="2400" b="0" dirty="0">
                <a:solidFill>
                  <a:srgbClr val="0179A2"/>
                </a:solidFill>
                <a:cs typeface="+mn-cs"/>
              </a:rPr>
              <a:t>هو سد على نهر فارنا على الحدود بين البرازيل وباراغواي.</a:t>
            </a:r>
            <a:r>
              <a:rPr lang="iw-IL" sz="2400" b="0" dirty="0">
                <a:solidFill>
                  <a:srgbClr val="0179A2"/>
                </a:solidFill>
                <a:highlight>
                  <a:srgbClr val="FFFFFF"/>
                </a:highlight>
                <a:cs typeface="+mn-cs"/>
              </a:rPr>
              <a:t> </a:t>
            </a:r>
            <a:endParaRPr sz="2400" b="0" dirty="0">
              <a:solidFill>
                <a:srgbClr val="0179A2"/>
              </a:solidFill>
              <a:highlight>
                <a:srgbClr val="FFFFFF"/>
              </a:highlight>
              <a:cs typeface="+mn-cs"/>
            </a:endParaRPr>
          </a:p>
          <a:p>
            <a:pPr marL="0" lvl="0" indent="0" algn="r" rtl="1">
              <a:spcBef>
                <a:spcPts val="640"/>
              </a:spcBef>
              <a:spcAft>
                <a:spcPts val="0"/>
              </a:spcAft>
              <a:buNone/>
            </a:pPr>
            <a:r>
              <a:rPr lang="iw-IL" sz="2000" b="0" u="sng" dirty="0">
                <a:solidFill>
                  <a:schemeClr val="hlink"/>
                </a:solidFill>
                <a:highlight>
                  <a:srgbClr val="FFFFFF"/>
                </a:highlight>
                <a:cs typeface="+mn-cs"/>
                <a:hlinkClick r:id="rId3"/>
              </a:rPr>
              <a:t>קישור לגוגל מפה</a:t>
            </a:r>
            <a:r>
              <a:rPr lang="iw-IL" sz="2000" b="0" dirty="0">
                <a:solidFill>
                  <a:srgbClr val="0179A2"/>
                </a:solidFill>
                <a:highlight>
                  <a:srgbClr val="FFFFFF"/>
                </a:highlight>
                <a:cs typeface="+mn-cs"/>
              </a:rPr>
              <a:t> </a:t>
            </a:r>
            <a:endParaRPr sz="2000" dirty="0">
              <a:solidFill>
                <a:srgbClr val="0179A2"/>
              </a:solidFill>
              <a:cs typeface="+mn-cs"/>
            </a:endParaRPr>
          </a:p>
        </p:txBody>
      </p:sp>
      <p:pic>
        <p:nvPicPr>
          <p:cNvPr id="304" name="Google Shape;304;p36"/>
          <p:cNvPicPr preferRelativeResize="0"/>
          <p:nvPr/>
        </p:nvPicPr>
        <p:blipFill>
          <a:blip r:embed="rId4">
            <a:alphaModFix/>
          </a:blip>
          <a:stretch>
            <a:fillRect/>
          </a:stretch>
        </p:blipFill>
        <p:spPr>
          <a:xfrm>
            <a:off x="466600" y="936594"/>
            <a:ext cx="7620000" cy="4838700"/>
          </a:xfrm>
          <a:prstGeom prst="rect">
            <a:avLst/>
          </a:prstGeom>
          <a:noFill/>
          <a:ln>
            <a:noFill/>
          </a:ln>
        </p:spPr>
      </p:pic>
      <p:sp>
        <p:nvSpPr>
          <p:cNvPr id="305" name="Google Shape;305;p36"/>
          <p:cNvSpPr txBox="1"/>
          <p:nvPr/>
        </p:nvSpPr>
        <p:spPr>
          <a:xfrm>
            <a:off x="5929312" y="5775294"/>
            <a:ext cx="3016500" cy="400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u="sng" dirty="0">
                <a:solidFill>
                  <a:schemeClr val="tx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מקור- ויקיפדיה</a:t>
            </a:r>
            <a:r>
              <a:rPr lang="iw-IL" sz="1200" dirty="0">
                <a:solidFill>
                  <a:schemeClr val="tx1"/>
                </a:solidFill>
                <a:latin typeface="Calibri"/>
                <a:ea typeface="Calibri"/>
                <a:cs typeface="Calibri"/>
                <a:sym typeface="Calibri"/>
              </a:rPr>
              <a:t>. הצלם ג'ונס דה קרביליו</a:t>
            </a:r>
            <a:endParaRPr sz="1200" dirty="0">
              <a:solidFill>
                <a:schemeClr val="tx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7"/>
          <p:cNvSpPr txBox="1">
            <a:spLocks noGrp="1"/>
          </p:cNvSpPr>
          <p:nvPr>
            <p:ph type="body" idx="1"/>
          </p:nvPr>
        </p:nvSpPr>
        <p:spPr>
          <a:xfrm>
            <a:off x="2365581" y="642306"/>
            <a:ext cx="90000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ar-SA" dirty="0">
                <a:cs typeface="+mn-cs"/>
              </a:rPr>
              <a:t>الرياح</a:t>
            </a:r>
            <a:endParaRPr dirty="0">
              <a:solidFill>
                <a:schemeClr val="accent1"/>
              </a:solidFill>
              <a:cs typeface="+mn-cs"/>
            </a:endParaRPr>
          </a:p>
        </p:txBody>
      </p:sp>
      <p:sp>
        <p:nvSpPr>
          <p:cNvPr id="311" name="Google Shape;311;p37"/>
          <p:cNvSpPr txBox="1">
            <a:spLocks noGrp="1"/>
          </p:cNvSpPr>
          <p:nvPr>
            <p:ph type="body" idx="2"/>
          </p:nvPr>
        </p:nvSpPr>
        <p:spPr>
          <a:xfrm>
            <a:off x="1880250" y="1657075"/>
            <a:ext cx="5280300" cy="4226700"/>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0"/>
              </a:spcBef>
              <a:spcAft>
                <a:spcPts val="0"/>
              </a:spcAft>
              <a:buClr>
                <a:schemeClr val="dk1"/>
              </a:buClr>
              <a:buSzPts val="1100"/>
              <a:buNone/>
            </a:pPr>
            <a:r>
              <a:rPr lang="ar-SA" b="1" dirty="0">
                <a:solidFill>
                  <a:srgbClr val="0179A2"/>
                </a:solidFill>
                <a:cs typeface="+mn-cs"/>
              </a:rPr>
              <a:t>سلبيات:</a:t>
            </a:r>
            <a:endParaRPr b="1" dirty="0">
              <a:solidFill>
                <a:srgbClr val="0179A2"/>
              </a:solidFill>
              <a:cs typeface="+mn-cs"/>
            </a:endParaRPr>
          </a:p>
          <a:p>
            <a:pPr marL="0" lvl="0" indent="0" algn="r" rtl="1">
              <a:lnSpc>
                <a:spcPct val="150000"/>
              </a:lnSpc>
              <a:spcBef>
                <a:spcPts val="0"/>
              </a:spcBef>
              <a:spcAft>
                <a:spcPts val="0"/>
              </a:spcAft>
              <a:buClr>
                <a:schemeClr val="dk1"/>
              </a:buClr>
              <a:buSzPts val="1100"/>
              <a:buNone/>
            </a:pPr>
            <a:r>
              <a:rPr lang="he-IL" dirty="0">
                <a:solidFill>
                  <a:srgbClr val="000000"/>
                </a:solidFill>
                <a:cs typeface="+mn-cs"/>
              </a:rPr>
              <a:t>1. </a:t>
            </a:r>
            <a:r>
              <a:rPr lang="ar-SA" dirty="0">
                <a:solidFill>
                  <a:srgbClr val="000000"/>
                </a:solidFill>
                <a:cs typeface="+mn-cs"/>
              </a:rPr>
              <a:t>عوامل موقع صعبة:</a:t>
            </a:r>
            <a:endParaRPr dirty="0">
              <a:solidFill>
                <a:srgbClr val="000000"/>
              </a:solidFill>
              <a:cs typeface="+mn-cs"/>
            </a:endParaRPr>
          </a:p>
          <a:p>
            <a:pPr marL="0" lvl="0" indent="0">
              <a:lnSpc>
                <a:spcPct val="150000"/>
              </a:lnSpc>
              <a:buClr>
                <a:schemeClr val="dk1"/>
              </a:buClr>
              <a:buSzPts val="1100"/>
              <a:buNone/>
            </a:pPr>
            <a:r>
              <a:rPr lang="iw-IL" dirty="0">
                <a:solidFill>
                  <a:srgbClr val="000000"/>
                </a:solidFill>
                <a:cs typeface="+mn-cs"/>
              </a:rPr>
              <a:t>א. </a:t>
            </a:r>
            <a:r>
              <a:rPr lang="ar-SA" dirty="0">
                <a:solidFill>
                  <a:srgbClr val="000000"/>
                </a:solidFill>
                <a:cs typeface="+mn-cs"/>
              </a:rPr>
              <a:t>مناطق تهب فيها الرياح معظم أيام السنة.</a:t>
            </a:r>
            <a:endParaRPr sz="1800" dirty="0">
              <a:solidFill>
                <a:srgbClr val="000000"/>
              </a:solidFill>
              <a:cs typeface="+mn-cs"/>
            </a:endParaRPr>
          </a:p>
          <a:p>
            <a:pPr marL="0" lvl="0" indent="0">
              <a:lnSpc>
                <a:spcPct val="150000"/>
              </a:lnSpc>
              <a:buClr>
                <a:schemeClr val="dk1"/>
              </a:buClr>
              <a:buSzPts val="1100"/>
              <a:buNone/>
            </a:pPr>
            <a:r>
              <a:rPr lang="iw-IL" dirty="0">
                <a:solidFill>
                  <a:srgbClr val="000000"/>
                </a:solidFill>
                <a:cs typeface="+mn-cs"/>
              </a:rPr>
              <a:t> ב. </a:t>
            </a:r>
            <a:r>
              <a:rPr lang="ar-SA" dirty="0">
                <a:solidFill>
                  <a:srgbClr val="000000"/>
                </a:solidFill>
                <a:cs typeface="+mn-cs"/>
              </a:rPr>
              <a:t>مساحة مفتوحة واسعة لبناء المراوح.</a:t>
            </a:r>
            <a:endParaRPr dirty="0">
              <a:solidFill>
                <a:srgbClr val="000000"/>
              </a:solidFill>
              <a:highlight>
                <a:srgbClr val="00FFFF"/>
              </a:highlight>
              <a:cs typeface="+mn-cs"/>
            </a:endParaRPr>
          </a:p>
          <a:p>
            <a:pPr marL="0" lvl="0" indent="0">
              <a:lnSpc>
                <a:spcPct val="150000"/>
              </a:lnSpc>
              <a:buClr>
                <a:schemeClr val="dk1"/>
              </a:buClr>
              <a:buSzPts val="1100"/>
              <a:buNone/>
            </a:pPr>
            <a:r>
              <a:rPr lang="he-IL" dirty="0">
                <a:solidFill>
                  <a:srgbClr val="000000"/>
                </a:solidFill>
                <a:cs typeface="+mn-cs"/>
              </a:rPr>
              <a:t>2. </a:t>
            </a:r>
            <a:r>
              <a:rPr lang="ar-SA" dirty="0">
                <a:solidFill>
                  <a:srgbClr val="000000"/>
                </a:solidFill>
                <a:cs typeface="+mn-cs"/>
              </a:rPr>
              <a:t>بالاعتماد على الظروف الجوية.</a:t>
            </a:r>
            <a:endParaRPr dirty="0">
              <a:solidFill>
                <a:srgbClr val="000000"/>
              </a:solidFill>
              <a:cs typeface="+mn-cs"/>
            </a:endParaRPr>
          </a:p>
          <a:p>
            <a:pPr marL="0" lvl="0" indent="0" algn="r" rtl="1">
              <a:lnSpc>
                <a:spcPct val="150000"/>
              </a:lnSpc>
              <a:spcBef>
                <a:spcPts val="0"/>
              </a:spcBef>
              <a:spcAft>
                <a:spcPts val="0"/>
              </a:spcAft>
              <a:buClr>
                <a:schemeClr val="dk1"/>
              </a:buClr>
              <a:buSzPts val="1100"/>
              <a:buNone/>
            </a:pPr>
            <a:r>
              <a:rPr lang="he-IL" dirty="0">
                <a:solidFill>
                  <a:srgbClr val="000000"/>
                </a:solidFill>
                <a:cs typeface="+mn-cs"/>
              </a:rPr>
              <a:t>4. </a:t>
            </a:r>
            <a:r>
              <a:rPr lang="iw-IL" dirty="0">
                <a:solidFill>
                  <a:srgbClr val="000000"/>
                </a:solidFill>
                <a:cs typeface="+mn-cs"/>
              </a:rPr>
              <a:t> </a:t>
            </a:r>
            <a:r>
              <a:rPr lang="ar-SA" dirty="0">
                <a:solidFill>
                  <a:srgbClr val="000000"/>
                </a:solidFill>
                <a:cs typeface="+mn-cs"/>
              </a:rPr>
              <a:t>خطر على الطيور المهاجرة.</a:t>
            </a:r>
            <a:endParaRPr dirty="0">
              <a:solidFill>
                <a:srgbClr val="000000"/>
              </a:solidFill>
              <a:cs typeface="+mn-cs"/>
            </a:endParaRPr>
          </a:p>
          <a:p>
            <a:pPr marL="0" lvl="0" indent="0" algn="r" rtl="1">
              <a:lnSpc>
                <a:spcPct val="150000"/>
              </a:lnSpc>
              <a:spcBef>
                <a:spcPts val="0"/>
              </a:spcBef>
              <a:spcAft>
                <a:spcPts val="0"/>
              </a:spcAft>
              <a:buClr>
                <a:schemeClr val="dk1"/>
              </a:buClr>
              <a:buSzPts val="1100"/>
              <a:buNone/>
            </a:pPr>
            <a:endParaRPr dirty="0">
              <a:solidFill>
                <a:srgbClr val="000000"/>
              </a:solidFill>
            </a:endParaRPr>
          </a:p>
          <a:p>
            <a:pPr marL="0" lvl="0" indent="0" algn="r" rtl="1">
              <a:lnSpc>
                <a:spcPct val="150000"/>
              </a:lnSpc>
              <a:spcBef>
                <a:spcPts val="0"/>
              </a:spcBef>
              <a:spcAft>
                <a:spcPts val="0"/>
              </a:spcAft>
              <a:buClr>
                <a:schemeClr val="dk1"/>
              </a:buClr>
              <a:buSzPts val="1100"/>
              <a:buNone/>
            </a:pPr>
            <a:endParaRPr dirty="0">
              <a:solidFill>
                <a:srgbClr val="000000"/>
              </a:solidFill>
            </a:endParaRPr>
          </a:p>
          <a:p>
            <a:pPr marL="342900" lvl="0" indent="-190500" algn="r" rtl="1">
              <a:lnSpc>
                <a:spcPct val="150000"/>
              </a:lnSpc>
              <a:spcBef>
                <a:spcPts val="0"/>
              </a:spcBef>
              <a:spcAft>
                <a:spcPts val="0"/>
              </a:spcAft>
              <a:buClr>
                <a:srgbClr val="002060"/>
              </a:buClr>
              <a:buSzPts val="2400"/>
              <a:buNone/>
            </a:pPr>
            <a:endParaRPr dirty="0">
              <a:solidFill>
                <a:srgbClr val="000000"/>
              </a:solidFill>
            </a:endParaRPr>
          </a:p>
        </p:txBody>
      </p:sp>
      <p:sp>
        <p:nvSpPr>
          <p:cNvPr id="312" name="Google Shape;312;p37"/>
          <p:cNvSpPr txBox="1"/>
          <p:nvPr/>
        </p:nvSpPr>
        <p:spPr>
          <a:xfrm>
            <a:off x="7160549" y="1582075"/>
            <a:ext cx="4676225" cy="4152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ar-SA" sz="2400" b="1" dirty="0">
                <a:solidFill>
                  <a:srgbClr val="0179A2"/>
                </a:solidFill>
                <a:latin typeface="Varela Round"/>
                <a:ea typeface="Varela Round"/>
                <a:cs typeface="+mn-cs"/>
                <a:sym typeface="Varela Round"/>
              </a:rPr>
              <a:t>إيجابيات:</a:t>
            </a:r>
            <a:endParaRPr sz="2400" b="1" dirty="0">
              <a:solidFill>
                <a:srgbClr val="0179A2"/>
              </a:solidFill>
              <a:latin typeface="Varela Round"/>
              <a:ea typeface="Varela Round"/>
              <a:cs typeface="+mn-cs"/>
              <a:sym typeface="Varela Round"/>
            </a:endParaRPr>
          </a:p>
          <a:p>
            <a:pPr marL="0" lvl="0" indent="0" algn="r" rtl="1">
              <a:lnSpc>
                <a:spcPct val="150000"/>
              </a:lnSpc>
              <a:spcBef>
                <a:spcPts val="0"/>
              </a:spcBef>
              <a:spcAft>
                <a:spcPts val="0"/>
              </a:spcAft>
              <a:buNone/>
            </a:pPr>
            <a:r>
              <a:rPr lang="he-IL" sz="2400" dirty="0">
                <a:solidFill>
                  <a:srgbClr val="4F4F4F"/>
                </a:solidFill>
                <a:latin typeface="Varela Round"/>
                <a:ea typeface="Varela Round"/>
                <a:cs typeface="+mn-cs"/>
                <a:sym typeface="Varela Round"/>
              </a:rPr>
              <a:t>1. </a:t>
            </a:r>
            <a:r>
              <a:rPr lang="ar-SA" sz="2400" dirty="0">
                <a:solidFill>
                  <a:srgbClr val="4F4F4F"/>
                </a:solidFill>
                <a:latin typeface="Varela Round"/>
                <a:ea typeface="Varela Round"/>
                <a:cs typeface="+mn-cs"/>
                <a:sym typeface="Varela Round"/>
              </a:rPr>
              <a:t>غير قابلة للنفاذ</a:t>
            </a:r>
            <a:r>
              <a:rPr lang="iw-IL" sz="2400" dirty="0">
                <a:solidFill>
                  <a:srgbClr val="4F4F4F"/>
                </a:solidFill>
                <a:latin typeface="Varela Round"/>
                <a:ea typeface="Varela Round"/>
                <a:cs typeface="+mn-cs"/>
                <a:sym typeface="Varela Round"/>
              </a:rPr>
              <a:t>.</a:t>
            </a:r>
            <a:endParaRPr sz="2400" dirty="0">
              <a:solidFill>
                <a:srgbClr val="4F4F4F"/>
              </a:solidFill>
              <a:latin typeface="Varela Round"/>
              <a:ea typeface="Varela Round"/>
              <a:cs typeface="+mn-cs"/>
              <a:sym typeface="Varela Round"/>
            </a:endParaRPr>
          </a:p>
          <a:p>
            <a:pPr marL="0" lvl="0" indent="0" algn="r" rtl="1">
              <a:lnSpc>
                <a:spcPct val="150000"/>
              </a:lnSpc>
              <a:spcBef>
                <a:spcPts val="0"/>
              </a:spcBef>
              <a:spcAft>
                <a:spcPts val="0"/>
              </a:spcAft>
              <a:buNone/>
            </a:pPr>
            <a:r>
              <a:rPr lang="he-IL" sz="2400" dirty="0">
                <a:solidFill>
                  <a:srgbClr val="4F4F4F"/>
                </a:solidFill>
                <a:latin typeface="Varela Round"/>
                <a:ea typeface="Varela Round"/>
                <a:cs typeface="+mn-cs"/>
                <a:sym typeface="Varela Round"/>
              </a:rPr>
              <a:t>2. </a:t>
            </a:r>
            <a:r>
              <a:rPr lang="iw-IL" sz="2400" dirty="0">
                <a:solidFill>
                  <a:srgbClr val="4F4F4F"/>
                </a:solidFill>
                <a:latin typeface="Varela Round"/>
                <a:ea typeface="Varela Round"/>
                <a:cs typeface="+mn-cs"/>
                <a:sym typeface="Varela Round"/>
              </a:rPr>
              <a:t> </a:t>
            </a:r>
            <a:r>
              <a:rPr lang="ar-SA" sz="2400" dirty="0">
                <a:solidFill>
                  <a:srgbClr val="4F4F4F"/>
                </a:solidFill>
                <a:latin typeface="Varela Round"/>
                <a:ea typeface="Varela Round"/>
                <a:cs typeface="+mn-cs"/>
                <a:sym typeface="Varela Round"/>
              </a:rPr>
              <a:t>غير ملوثة</a:t>
            </a:r>
            <a:r>
              <a:rPr lang="iw-IL" sz="2400" dirty="0">
                <a:solidFill>
                  <a:srgbClr val="4F4F4F"/>
                </a:solidFill>
                <a:latin typeface="Varela Round"/>
                <a:ea typeface="Varela Round"/>
                <a:cs typeface="+mn-cs"/>
                <a:sym typeface="Varela Round"/>
              </a:rPr>
              <a:t>.</a:t>
            </a:r>
            <a:endParaRPr sz="2400" dirty="0">
              <a:solidFill>
                <a:srgbClr val="4F4F4F"/>
              </a:solidFill>
              <a:latin typeface="Varela Round"/>
              <a:ea typeface="Varela Round"/>
              <a:cs typeface="+mn-cs"/>
              <a:sym typeface="Varela Round"/>
            </a:endParaRPr>
          </a:p>
          <a:p>
            <a:pPr lvl="0" algn="r" rtl="1">
              <a:lnSpc>
                <a:spcPct val="150000"/>
              </a:lnSpc>
            </a:pPr>
            <a:r>
              <a:rPr lang="he-IL" sz="2400" dirty="0">
                <a:solidFill>
                  <a:srgbClr val="4F4F4F"/>
                </a:solidFill>
                <a:latin typeface="Varela Round"/>
                <a:ea typeface="Varela Round"/>
                <a:cs typeface="+mn-cs"/>
                <a:sym typeface="Varela Round"/>
              </a:rPr>
              <a:t>3. </a:t>
            </a:r>
            <a:r>
              <a:rPr lang="ar-SA" sz="2400" dirty="0">
                <a:solidFill>
                  <a:srgbClr val="4F4F4F"/>
                </a:solidFill>
                <a:latin typeface="Varela Round"/>
                <a:ea typeface="Varela Round"/>
                <a:cs typeface="+mn-cs"/>
                <a:sym typeface="Varela Round"/>
              </a:rPr>
              <a:t>النفقات الجارية منخفضة</a:t>
            </a:r>
            <a:r>
              <a:rPr lang="iw-IL" sz="2400" dirty="0">
                <a:solidFill>
                  <a:srgbClr val="4F4F4F"/>
                </a:solidFill>
                <a:latin typeface="Varela Round"/>
                <a:ea typeface="Varela Round"/>
                <a:cs typeface="Varela Round"/>
                <a:sym typeface="Varela Round"/>
              </a:rPr>
              <a:t>.</a:t>
            </a:r>
            <a:endParaRPr sz="2400" dirty="0">
              <a:solidFill>
                <a:srgbClr val="4F4F4F"/>
              </a:solidFill>
              <a:latin typeface="Varela Round"/>
              <a:ea typeface="Varela Round"/>
              <a:cs typeface="Varela Round"/>
              <a:sym typeface="Varela Round"/>
            </a:endParaRPr>
          </a:p>
          <a:p>
            <a:pPr marL="0" lvl="0" indent="0" algn="r" rtl="1">
              <a:lnSpc>
                <a:spcPct val="150000"/>
              </a:lnSpc>
              <a:spcBef>
                <a:spcPts val="0"/>
              </a:spcBef>
              <a:spcAft>
                <a:spcPts val="0"/>
              </a:spcAft>
              <a:buNone/>
            </a:pPr>
            <a:r>
              <a:rPr lang="iw-IL" sz="2400" dirty="0">
                <a:solidFill>
                  <a:srgbClr val="4F4F4F"/>
                </a:solidFill>
                <a:latin typeface="Varela Round"/>
                <a:ea typeface="Varela Round"/>
                <a:cs typeface="Varela Round"/>
                <a:sym typeface="Varela Round"/>
              </a:rPr>
              <a:t> </a:t>
            </a:r>
            <a:endParaRPr sz="2400" dirty="0">
              <a:solidFill>
                <a:srgbClr val="4F4F4F"/>
              </a:solidFill>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b="1" dirty="0">
              <a:solidFill>
                <a:srgbClr val="0178A2"/>
              </a:solidFill>
              <a:latin typeface="Varela Round"/>
              <a:ea typeface="Varela Round"/>
              <a:cs typeface="Varela Round"/>
              <a:sym typeface="Varela Round"/>
            </a:endParaRPr>
          </a:p>
        </p:txBody>
      </p:sp>
      <p:sp>
        <p:nvSpPr>
          <p:cNvPr id="313" name="Google Shape;313;p37"/>
          <p:cNvSpPr txBox="1"/>
          <p:nvPr/>
        </p:nvSpPr>
        <p:spPr>
          <a:xfrm>
            <a:off x="0" y="2385450"/>
            <a:ext cx="925200" cy="4551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latin typeface="Calibri"/>
                <a:ea typeface="Calibri"/>
                <a:cs typeface="Calibri"/>
                <a:sym typeface="Calibri"/>
              </a:rPr>
              <a:t>ויקיפדיה</a:t>
            </a:r>
            <a:endParaRPr>
              <a:latin typeface="Calibri"/>
              <a:ea typeface="Calibri"/>
              <a:cs typeface="Calibri"/>
              <a:sym typeface="Calibri"/>
            </a:endParaRPr>
          </a:p>
        </p:txBody>
      </p:sp>
      <p:pic>
        <p:nvPicPr>
          <p:cNvPr id="314" name="Google Shape;314;p37"/>
          <p:cNvPicPr preferRelativeResize="0"/>
          <p:nvPr/>
        </p:nvPicPr>
        <p:blipFill>
          <a:blip r:embed="rId3">
            <a:alphaModFix/>
          </a:blip>
          <a:stretch>
            <a:fillRect/>
          </a:stretch>
        </p:blipFill>
        <p:spPr>
          <a:xfrm rot="-5400000">
            <a:off x="776437" y="-562503"/>
            <a:ext cx="2456625" cy="4009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fade">
                                      <p:cBhvr>
                                        <p:cTn id="12"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4" name="Google Shape;324;p38"/>
          <p:cNvSpPr txBox="1"/>
          <p:nvPr/>
        </p:nvSpPr>
        <p:spPr>
          <a:xfrm>
            <a:off x="1068977" y="5283075"/>
            <a:ext cx="2624133" cy="616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he-IL" u="sng" dirty="0">
                <a:solidFill>
                  <a:schemeClr val="tx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מקור: </a:t>
            </a:r>
            <a:r>
              <a:rPr lang="iw-IL" u="sng" dirty="0">
                <a:solidFill>
                  <a:schemeClr val="tx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המוסד לבטיחות ולגהות</a:t>
            </a:r>
            <a:endParaRPr dirty="0">
              <a:solidFill>
                <a:schemeClr val="tx1"/>
              </a:solidFill>
              <a:latin typeface="Calibri"/>
              <a:ea typeface="Calibri"/>
              <a:cs typeface="Calibri"/>
              <a:sym typeface="Calibri"/>
            </a:endParaRPr>
          </a:p>
          <a:p>
            <a:pPr marL="0" lvl="0" indent="0" algn="r" rtl="1">
              <a:spcBef>
                <a:spcPts val="0"/>
              </a:spcBef>
              <a:spcAft>
                <a:spcPts val="0"/>
              </a:spcAft>
              <a:buNone/>
            </a:pPr>
            <a:endParaRPr dirty="0">
              <a:solidFill>
                <a:schemeClr val="tx1"/>
              </a:solidFill>
              <a:latin typeface="Calibri"/>
              <a:ea typeface="Calibri"/>
              <a:cs typeface="Calibri"/>
              <a:sym typeface="Calibri"/>
            </a:endParaRPr>
          </a:p>
          <a:p>
            <a:pPr marL="0" lvl="0" indent="0" algn="r" rtl="1">
              <a:spcBef>
                <a:spcPts val="0"/>
              </a:spcBef>
              <a:spcAft>
                <a:spcPts val="0"/>
              </a:spcAft>
              <a:buNone/>
            </a:pPr>
            <a:endParaRPr sz="1800" dirty="0">
              <a:solidFill>
                <a:schemeClr val="tx1"/>
              </a:solidFill>
              <a:latin typeface="Calibri"/>
              <a:ea typeface="Calibri"/>
              <a:cs typeface="Calibri"/>
              <a:sym typeface="Calibri"/>
            </a:endParaRPr>
          </a:p>
        </p:txBody>
      </p:sp>
      <p:sp>
        <p:nvSpPr>
          <p:cNvPr id="325" name="Google Shape;325;p38"/>
          <p:cNvSpPr txBox="1"/>
          <p:nvPr/>
        </p:nvSpPr>
        <p:spPr>
          <a:xfrm>
            <a:off x="6095206" y="5591475"/>
            <a:ext cx="1909200" cy="616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he-IL" sz="1200" u="sng" dirty="0">
                <a:solidFill>
                  <a:schemeClr val="tx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מקור: </a:t>
            </a:r>
            <a:r>
              <a:rPr lang="iw-IL" sz="1200" u="sng" dirty="0">
                <a:solidFill>
                  <a:schemeClr val="tx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המוסד לבטיחות ולגהות</a:t>
            </a:r>
            <a:endParaRPr sz="1200" dirty="0">
              <a:solidFill>
                <a:schemeClr val="tx1"/>
              </a:solidFill>
              <a:latin typeface="Calibri"/>
              <a:ea typeface="Calibri"/>
              <a:cs typeface="Calibri"/>
              <a:sym typeface="Calibri"/>
            </a:endParaRPr>
          </a:p>
          <a:p>
            <a:pPr marL="0" lvl="0" indent="0" algn="r" rtl="1">
              <a:spcBef>
                <a:spcPts val="0"/>
              </a:spcBef>
              <a:spcAft>
                <a:spcPts val="0"/>
              </a:spcAft>
              <a:buNone/>
            </a:pPr>
            <a:endParaRPr sz="1200" dirty="0">
              <a:solidFill>
                <a:schemeClr val="tx1"/>
              </a:solidFill>
              <a:latin typeface="Calibri"/>
              <a:ea typeface="Calibri"/>
              <a:cs typeface="Calibri"/>
              <a:sym typeface="Calibri"/>
            </a:endParaRPr>
          </a:p>
          <a:p>
            <a:pPr marL="0" lvl="0" indent="0" algn="r" rtl="1">
              <a:spcBef>
                <a:spcPts val="0"/>
              </a:spcBef>
              <a:spcAft>
                <a:spcPts val="0"/>
              </a:spcAft>
              <a:buNone/>
            </a:pPr>
            <a:endParaRPr sz="1200" dirty="0">
              <a:solidFill>
                <a:schemeClr val="tx1"/>
              </a:solidFill>
              <a:latin typeface="Calibri"/>
              <a:ea typeface="Calibri"/>
              <a:cs typeface="Calibri"/>
              <a:sym typeface="Calibri"/>
            </a:endParaRPr>
          </a:p>
        </p:txBody>
      </p:sp>
      <p:pic>
        <p:nvPicPr>
          <p:cNvPr id="2" name="תמונה 1">
            <a:extLst>
              <a:ext uri="{FF2B5EF4-FFF2-40B4-BE49-F238E27FC236}">
                <a16:creationId xmlns:a16="http://schemas.microsoft.com/office/drawing/2014/main" id="{271952A6-5079-416A-87C0-69DE5338A1B2}"/>
              </a:ext>
            </a:extLst>
          </p:cNvPr>
          <p:cNvPicPr>
            <a:picLocks noChangeAspect="1"/>
          </p:cNvPicPr>
          <p:nvPr/>
        </p:nvPicPr>
        <p:blipFill>
          <a:blip r:embed="rId4"/>
          <a:stretch>
            <a:fillRect/>
          </a:stretch>
        </p:blipFill>
        <p:spPr>
          <a:xfrm>
            <a:off x="5096442" y="291725"/>
            <a:ext cx="5027272" cy="5301648"/>
          </a:xfrm>
          <a:prstGeom prst="rect">
            <a:avLst/>
          </a:prstGeom>
        </p:spPr>
      </p:pic>
      <p:pic>
        <p:nvPicPr>
          <p:cNvPr id="3" name="תמונה 2">
            <a:extLst>
              <a:ext uri="{FF2B5EF4-FFF2-40B4-BE49-F238E27FC236}">
                <a16:creationId xmlns:a16="http://schemas.microsoft.com/office/drawing/2014/main" id="{1EB26E1F-B5EA-4254-B908-2DA99F44710A}"/>
              </a:ext>
            </a:extLst>
          </p:cNvPr>
          <p:cNvPicPr>
            <a:picLocks noChangeAspect="1"/>
          </p:cNvPicPr>
          <p:nvPr/>
        </p:nvPicPr>
        <p:blipFill>
          <a:blip r:embed="rId5"/>
          <a:stretch>
            <a:fillRect/>
          </a:stretch>
        </p:blipFill>
        <p:spPr>
          <a:xfrm>
            <a:off x="682548" y="473530"/>
            <a:ext cx="3881854" cy="494687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a:spLocks noGrp="1"/>
          </p:cNvSpPr>
          <p:nvPr>
            <p:ph type="body" idx="1"/>
          </p:nvPr>
        </p:nvSpPr>
        <p:spPr>
          <a:xfrm>
            <a:off x="-2715611" y="232138"/>
            <a:ext cx="11160000" cy="540000"/>
          </a:xfrm>
          <a:prstGeom prst="rect">
            <a:avLst/>
          </a:prstGeom>
        </p:spPr>
        <p:txBody>
          <a:bodyPr spcFirstLastPara="1" wrap="square" lIns="91425" tIns="45700" rIns="91425" bIns="45700" anchor="b" anchorCtr="0">
            <a:noAutofit/>
          </a:bodyPr>
          <a:lstStyle/>
          <a:p>
            <a:pPr marL="0" lvl="0" indent="0"/>
            <a:r>
              <a:rPr lang="ar-SA" dirty="0">
                <a:cs typeface="+mn-cs"/>
              </a:rPr>
              <a:t>لماذا ينبغي توليد الكهرباء من طاقة الرياح؟</a:t>
            </a:r>
            <a:endParaRPr dirty="0">
              <a:cs typeface="+mn-cs"/>
            </a:endParaRPr>
          </a:p>
        </p:txBody>
      </p:sp>
      <p:sp>
        <p:nvSpPr>
          <p:cNvPr id="334" name="Google Shape;334;p39"/>
          <p:cNvSpPr txBox="1"/>
          <p:nvPr/>
        </p:nvSpPr>
        <p:spPr>
          <a:xfrm>
            <a:off x="5750127" y="5634438"/>
            <a:ext cx="1875600" cy="54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u="sng" dirty="0">
                <a:solidFill>
                  <a:schemeClr val="tx1"/>
                </a:solidFill>
                <a:latin typeface="Varela Round"/>
                <a:ea typeface="Varela Round"/>
                <a:cs typeface="Varela Round"/>
                <a:sym typeface="Varela Round"/>
                <a:hlinkClick r:id="rId3">
                  <a:extLst>
                    <a:ext uri="{A12FA001-AC4F-418D-AE19-62706E023703}">
                      <ahyp:hlinkClr xmlns:ahyp="http://schemas.microsoft.com/office/drawing/2018/hyperlinkcolor" val="tx"/>
                    </a:ext>
                  </a:extLst>
                </a:hlinkClick>
              </a:rPr>
              <a:t>מקור: גלובס</a:t>
            </a:r>
            <a:endParaRPr sz="1200" dirty="0">
              <a:solidFill>
                <a:schemeClr val="tx1"/>
              </a:solidFill>
              <a:latin typeface="Varela Round"/>
              <a:ea typeface="Varela Round"/>
              <a:cs typeface="Varela Round"/>
              <a:sym typeface="Varela Round"/>
            </a:endParaRPr>
          </a:p>
        </p:txBody>
      </p:sp>
      <p:pic>
        <p:nvPicPr>
          <p:cNvPr id="2" name="תמונה 1">
            <a:extLst>
              <a:ext uri="{FF2B5EF4-FFF2-40B4-BE49-F238E27FC236}">
                <a16:creationId xmlns:a16="http://schemas.microsoft.com/office/drawing/2014/main" id="{32313590-F169-4174-BAA2-8C339D2497F0}"/>
              </a:ext>
            </a:extLst>
          </p:cNvPr>
          <p:cNvPicPr>
            <a:picLocks noChangeAspect="1"/>
          </p:cNvPicPr>
          <p:nvPr/>
        </p:nvPicPr>
        <p:blipFill>
          <a:blip r:embed="rId4"/>
          <a:stretch>
            <a:fillRect/>
          </a:stretch>
        </p:blipFill>
        <p:spPr>
          <a:xfrm>
            <a:off x="738664" y="712501"/>
            <a:ext cx="7705725" cy="49815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650456" y="564794"/>
            <a:ext cx="11160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800"/>
              <a:buFont typeface="Varela Round"/>
              <a:buNone/>
            </a:pPr>
            <a:r>
              <a:rPr lang="ar-SA" sz="3200" dirty="0">
                <a:solidFill>
                  <a:srgbClr val="0178A2"/>
                </a:solidFill>
                <a:cs typeface="+mn-cs"/>
              </a:rPr>
              <a:t>ماذا سنتعلّم اليوم؟</a:t>
            </a:r>
            <a:endParaRPr sz="3200" dirty="0">
              <a:solidFill>
                <a:srgbClr val="0178A2"/>
              </a:solidFill>
              <a:cs typeface="+mn-cs"/>
            </a:endParaRPr>
          </a:p>
        </p:txBody>
      </p:sp>
      <p:sp>
        <p:nvSpPr>
          <p:cNvPr id="89" name="Google Shape;89;p13"/>
          <p:cNvSpPr txBox="1">
            <a:spLocks noGrp="1"/>
          </p:cNvSpPr>
          <p:nvPr>
            <p:ph type="body" idx="2"/>
          </p:nvPr>
        </p:nvSpPr>
        <p:spPr>
          <a:xfrm>
            <a:off x="-19055" y="1437100"/>
            <a:ext cx="9552000" cy="4163700"/>
          </a:xfrm>
          <a:prstGeom prst="rect">
            <a:avLst/>
          </a:prstGeom>
          <a:noFill/>
          <a:ln>
            <a:noFill/>
          </a:ln>
        </p:spPr>
        <p:txBody>
          <a:bodyPr spcFirstLastPara="1" wrap="square" lIns="91425" tIns="45700" rIns="91425" bIns="45700" anchor="t" anchorCtr="0">
            <a:noAutofit/>
          </a:bodyPr>
          <a:lstStyle/>
          <a:p>
            <a:pPr marL="457200" lvl="0" indent="-381000" algn="r" rtl="1">
              <a:lnSpc>
                <a:spcPct val="200000"/>
              </a:lnSpc>
              <a:spcBef>
                <a:spcPts val="0"/>
              </a:spcBef>
              <a:spcAft>
                <a:spcPts val="0"/>
              </a:spcAft>
              <a:buClr>
                <a:srgbClr val="000000"/>
              </a:buClr>
              <a:buSzPts val="2400"/>
              <a:buChar char="●"/>
            </a:pPr>
            <a:r>
              <a:rPr lang="ar-SA" dirty="0">
                <a:solidFill>
                  <a:srgbClr val="000000"/>
                </a:solidFill>
                <a:latin typeface="Arial" panose="020B0604020202020204" pitchFamily="34" charset="0"/>
                <a:cs typeface="Arial" panose="020B0604020202020204" pitchFamily="34" charset="0"/>
              </a:rPr>
              <a:t>تصنيف  مصادر الطاقة.</a:t>
            </a:r>
            <a:endParaRPr dirty="0">
              <a:solidFill>
                <a:srgbClr val="000000"/>
              </a:solidFill>
              <a:latin typeface="Arial" panose="020B0604020202020204" pitchFamily="34" charset="0"/>
              <a:cs typeface="Arial" panose="020B0604020202020204" pitchFamily="34" charset="0"/>
            </a:endParaRPr>
          </a:p>
          <a:p>
            <a:pPr lvl="0">
              <a:lnSpc>
                <a:spcPct val="200000"/>
              </a:lnSpc>
              <a:buClr>
                <a:srgbClr val="000000"/>
              </a:buClr>
              <a:buChar char="●"/>
            </a:pPr>
            <a:r>
              <a:rPr lang="ar-SA" dirty="0">
                <a:solidFill>
                  <a:srgbClr val="000000"/>
                </a:solidFill>
                <a:latin typeface="Arial" panose="020B0604020202020204" pitchFamily="34" charset="0"/>
                <a:cs typeface="Arial" panose="020B0604020202020204" pitchFamily="34" charset="0"/>
              </a:rPr>
              <a:t>حسنات وسيئات استعمال مصادر الطاقة المختلفة.</a:t>
            </a:r>
          </a:p>
          <a:p>
            <a:pPr lvl="0">
              <a:lnSpc>
                <a:spcPct val="200000"/>
              </a:lnSpc>
              <a:buClr>
                <a:srgbClr val="000000"/>
              </a:buClr>
              <a:buChar char="●"/>
            </a:pPr>
            <a:r>
              <a:rPr lang="ar-SA" dirty="0">
                <a:solidFill>
                  <a:srgbClr val="000000"/>
                </a:solidFill>
                <a:latin typeface="Arial" panose="020B0604020202020204" pitchFamily="34" charset="0"/>
                <a:cs typeface="Arial" panose="020B0604020202020204" pitchFamily="34" charset="0"/>
              </a:rPr>
              <a:t>الظروف الطبيعية المطلوبة لاستعمال مصادر الطاقة المختلفة.</a:t>
            </a:r>
          </a:p>
          <a:p>
            <a:pPr lvl="0">
              <a:lnSpc>
                <a:spcPct val="200000"/>
              </a:lnSpc>
              <a:buClr>
                <a:srgbClr val="000000"/>
              </a:buClr>
              <a:buChar char="●"/>
            </a:pPr>
            <a:r>
              <a:rPr lang="ar-SA" dirty="0">
                <a:solidFill>
                  <a:srgbClr val="000000"/>
                </a:solidFill>
                <a:latin typeface="Arial" panose="020B0604020202020204" pitchFamily="34" charset="0"/>
                <a:cs typeface="Arial" panose="020B0604020202020204" pitchFamily="34" charset="0"/>
              </a:rPr>
              <a:t>التغييرات التي حدثت على استعمال مصادر الطاقة المختلفة.</a:t>
            </a:r>
          </a:p>
          <a:p>
            <a:pPr lvl="0">
              <a:lnSpc>
                <a:spcPct val="200000"/>
              </a:lnSpc>
              <a:buClr>
                <a:srgbClr val="000000"/>
              </a:buClr>
              <a:buChar char="●"/>
            </a:pPr>
            <a:r>
              <a:rPr lang="ar-SA" dirty="0">
                <a:solidFill>
                  <a:srgbClr val="000000"/>
                </a:solidFill>
                <a:latin typeface="Arial" panose="020B0604020202020204" pitchFamily="34" charset="0"/>
                <a:cs typeface="Arial" panose="020B0604020202020204" pitchFamily="34" charset="0"/>
              </a:rPr>
              <a:t>الطاقة كمحفز للتنمية</a:t>
            </a:r>
            <a:endParaRPr dirty="0">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0"/>
          <p:cNvSpPr txBox="1">
            <a:spLocks noGrp="1"/>
          </p:cNvSpPr>
          <p:nvPr>
            <p:ph type="body" idx="1"/>
          </p:nvPr>
        </p:nvSpPr>
        <p:spPr>
          <a:xfrm>
            <a:off x="5552361" y="5341624"/>
            <a:ext cx="5450889" cy="499883"/>
          </a:xfrm>
          <a:prstGeom prst="rect">
            <a:avLst/>
          </a:prstGeom>
        </p:spPr>
        <p:txBody>
          <a:bodyPr spcFirstLastPara="1" wrap="square" lIns="91425" tIns="45700" rIns="91425" bIns="45700" anchor="b" anchorCtr="0">
            <a:noAutofit/>
          </a:bodyPr>
          <a:lstStyle/>
          <a:p>
            <a:pPr marL="0" lvl="0" indent="0"/>
            <a:r>
              <a:rPr lang="ar-SA" sz="2000" dirty="0">
                <a:cs typeface="+mn-cs"/>
              </a:rPr>
              <a:t>"توربينات الرياح ليست في كل مكان "</a:t>
            </a:r>
            <a:r>
              <a:rPr lang="he-IL" sz="2000" dirty="0">
                <a:cs typeface="+mn-cs"/>
              </a:rPr>
              <a:t> </a:t>
            </a:r>
            <a:r>
              <a:rPr lang="iw-IL" sz="2000" dirty="0">
                <a:cs typeface="+mn-cs"/>
              </a:rPr>
              <a:t> סרטון יו טיוב</a:t>
            </a:r>
            <a:endParaRPr sz="2000" dirty="0">
              <a:cs typeface="+mn-cs"/>
            </a:endParaRPr>
          </a:p>
        </p:txBody>
      </p:sp>
      <p:sp>
        <p:nvSpPr>
          <p:cNvPr id="342" name="Google Shape;342;p40"/>
          <p:cNvSpPr txBox="1"/>
          <p:nvPr/>
        </p:nvSpPr>
        <p:spPr>
          <a:xfrm>
            <a:off x="1188750" y="137920"/>
            <a:ext cx="9814500" cy="958500"/>
          </a:xfrm>
          <a:prstGeom prst="rect">
            <a:avLst/>
          </a:prstGeom>
          <a:noFill/>
          <a:ln>
            <a:noFill/>
          </a:ln>
        </p:spPr>
        <p:txBody>
          <a:bodyPr spcFirstLastPara="1" wrap="square" lIns="91425" tIns="91425" rIns="91425" bIns="91425" anchor="t" anchorCtr="0">
            <a:noAutofit/>
          </a:bodyPr>
          <a:lstStyle/>
          <a:p>
            <a:pPr lvl="0" algn="ctr" rtl="1">
              <a:spcBef>
                <a:spcPts val="640"/>
              </a:spcBef>
              <a:buClr>
                <a:schemeClr val="dk1"/>
              </a:buClr>
              <a:buSzPts val="1100"/>
            </a:pPr>
            <a:r>
              <a:rPr lang="ar-SA" sz="3200" b="1" dirty="0">
                <a:solidFill>
                  <a:srgbClr val="0070C0"/>
                </a:solidFill>
                <a:latin typeface="Varela Round"/>
                <a:ea typeface="Varela Round"/>
                <a:cs typeface="+mn-cs"/>
                <a:sym typeface="Varela Round"/>
              </a:rPr>
              <a:t>ليس كل شيء أخضر بطاقة الرياح -  المشاكل البيئية المتعلقة بإنتاج الطاقة من الرياح. </a:t>
            </a:r>
            <a:endParaRPr dirty="0">
              <a:latin typeface="Calibri"/>
              <a:ea typeface="Calibri"/>
              <a:cs typeface="Calibri"/>
              <a:sym typeface="Calibri"/>
            </a:endParaRPr>
          </a:p>
        </p:txBody>
      </p:sp>
      <p:pic>
        <p:nvPicPr>
          <p:cNvPr id="2" name="מדיה מקוונת 1" title="ￗﾘￗﾕￗﾨￗﾑￗﾙￗﾠￗﾕￗﾪ ￗﾨￗﾕￗﾗ ￗﾜￗﾐ ￗﾑￗﾛￗﾜ ￗﾞￗﾧￗﾕￗﾝ">
            <a:hlinkClick r:id="" action="ppaction://media"/>
            <a:extLst>
              <a:ext uri="{FF2B5EF4-FFF2-40B4-BE49-F238E27FC236}">
                <a16:creationId xmlns:a16="http://schemas.microsoft.com/office/drawing/2014/main" id="{FB292F90-7CE8-409D-AF9F-DA1EF01F2CF1}"/>
              </a:ext>
            </a:extLst>
          </p:cNvPr>
          <p:cNvPicPr>
            <a:picLocks noRot="1" noChangeAspect="1"/>
          </p:cNvPicPr>
          <p:nvPr>
            <a:videoFile r:link="rId1"/>
          </p:nvPr>
        </p:nvPicPr>
        <p:blipFill>
          <a:blip r:embed="rId4"/>
          <a:stretch>
            <a:fillRect/>
          </a:stretch>
        </p:blipFill>
        <p:spPr>
          <a:xfrm>
            <a:off x="0" y="1294544"/>
            <a:ext cx="12072135" cy="38489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1"/>
          <p:cNvSpPr txBox="1">
            <a:spLocks noGrp="1"/>
          </p:cNvSpPr>
          <p:nvPr>
            <p:ph type="body" idx="1"/>
          </p:nvPr>
        </p:nvSpPr>
        <p:spPr>
          <a:xfrm>
            <a:off x="2297131" y="798556"/>
            <a:ext cx="90000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ar-SA" dirty="0">
                <a:solidFill>
                  <a:schemeClr val="accent1"/>
                </a:solidFill>
                <a:cs typeface="+mn-cs"/>
              </a:rPr>
              <a:t>الشمس</a:t>
            </a:r>
            <a:endParaRPr dirty="0">
              <a:solidFill>
                <a:schemeClr val="accent1"/>
              </a:solidFill>
              <a:cs typeface="+mn-cs"/>
            </a:endParaRPr>
          </a:p>
        </p:txBody>
      </p:sp>
      <p:sp>
        <p:nvSpPr>
          <p:cNvPr id="348" name="Google Shape;348;p41"/>
          <p:cNvSpPr txBox="1"/>
          <p:nvPr/>
        </p:nvSpPr>
        <p:spPr>
          <a:xfrm>
            <a:off x="6095206" y="1352700"/>
            <a:ext cx="5623200" cy="4152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ar-SA" sz="2400" b="1" dirty="0">
                <a:solidFill>
                  <a:srgbClr val="0178A2"/>
                </a:solidFill>
                <a:latin typeface="Varela Round"/>
                <a:ea typeface="Varela Round"/>
                <a:cs typeface="+mn-cs"/>
                <a:sym typeface="Varela Round"/>
              </a:rPr>
              <a:t>حسنات:</a:t>
            </a:r>
            <a:endParaRPr sz="2400" b="1" dirty="0">
              <a:solidFill>
                <a:srgbClr val="0178A2"/>
              </a:solidFill>
              <a:latin typeface="Varela Round"/>
              <a:ea typeface="Varela Round"/>
              <a:cs typeface="+mn-cs"/>
              <a:sym typeface="Varela Round"/>
            </a:endParaRPr>
          </a:p>
          <a:p>
            <a:pPr lvl="0" algn="r" rtl="1">
              <a:lnSpc>
                <a:spcPct val="150000"/>
              </a:lnSpc>
            </a:pPr>
            <a:r>
              <a:rPr lang="ar-SA" sz="2400" dirty="0">
                <a:latin typeface="Varela Round"/>
                <a:ea typeface="Varela Round"/>
                <a:cs typeface="+mn-cs"/>
                <a:sym typeface="Varela Round"/>
              </a:rPr>
              <a:t>1. غير قابل للنفاذ.</a:t>
            </a:r>
          </a:p>
          <a:p>
            <a:pPr lvl="0" algn="r" rtl="1">
              <a:lnSpc>
                <a:spcPct val="150000"/>
              </a:lnSpc>
            </a:pPr>
            <a:r>
              <a:rPr lang="ar-SA" sz="2400" dirty="0">
                <a:latin typeface="Varela Round"/>
                <a:ea typeface="Varela Round"/>
                <a:cs typeface="+mn-cs"/>
                <a:sym typeface="Varela Round"/>
              </a:rPr>
              <a:t>2. غير ملوثة.</a:t>
            </a:r>
          </a:p>
          <a:p>
            <a:pPr lvl="0" algn="r" rtl="1">
              <a:lnSpc>
                <a:spcPct val="150000"/>
              </a:lnSpc>
            </a:pPr>
            <a:r>
              <a:rPr lang="ar-SA" sz="2400" dirty="0">
                <a:latin typeface="Varela Round"/>
                <a:ea typeface="Varela Round"/>
                <a:cs typeface="+mn-cs"/>
                <a:sym typeface="Varela Round"/>
              </a:rPr>
              <a:t>3. النفقات الجارية منخفضة.</a:t>
            </a:r>
          </a:p>
          <a:p>
            <a:pPr lvl="0" algn="r" rtl="1">
              <a:lnSpc>
                <a:spcPct val="150000"/>
              </a:lnSpc>
            </a:pPr>
            <a:r>
              <a:rPr lang="ar-SA" sz="2400" dirty="0">
                <a:latin typeface="Varela Round"/>
                <a:ea typeface="Varela Round"/>
                <a:cs typeface="+mn-cs"/>
                <a:sym typeface="Varela Round"/>
              </a:rPr>
              <a:t>4. لا حاجة لمواد خام أو نقل باهظ الثمن وملوث.</a:t>
            </a:r>
            <a:endParaRPr sz="2400" b="1" dirty="0">
              <a:latin typeface="Varela Round"/>
              <a:ea typeface="Varela Round"/>
              <a:cs typeface="+mn-cs"/>
              <a:sym typeface="Varela Round"/>
            </a:endParaRPr>
          </a:p>
          <a:p>
            <a:pPr marL="0" lvl="0" indent="0" algn="r" rtl="1">
              <a:lnSpc>
                <a:spcPct val="150000"/>
              </a:lnSpc>
              <a:spcBef>
                <a:spcPts val="0"/>
              </a:spcBef>
              <a:spcAft>
                <a:spcPts val="0"/>
              </a:spcAft>
              <a:buNone/>
            </a:pPr>
            <a:endParaRPr sz="2400" b="1" dirty="0">
              <a:latin typeface="Varela Round"/>
              <a:ea typeface="Varela Round"/>
              <a:cs typeface="+mn-cs"/>
              <a:sym typeface="Varela Round"/>
            </a:endParaRPr>
          </a:p>
        </p:txBody>
      </p:sp>
      <p:sp>
        <p:nvSpPr>
          <p:cNvPr id="349" name="Google Shape;349;p41"/>
          <p:cNvSpPr txBox="1"/>
          <p:nvPr/>
        </p:nvSpPr>
        <p:spPr>
          <a:xfrm>
            <a:off x="565902" y="2137112"/>
            <a:ext cx="5167110" cy="3368188"/>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ar-SA" sz="2400" b="1" dirty="0">
                <a:solidFill>
                  <a:srgbClr val="0178A2"/>
                </a:solidFill>
                <a:latin typeface="Varela Round"/>
                <a:ea typeface="Varela Round"/>
                <a:cs typeface="+mn-cs"/>
                <a:sym typeface="Varela Round"/>
              </a:rPr>
              <a:t>سلبيات:</a:t>
            </a:r>
            <a:endParaRPr sz="2400" b="1" dirty="0">
              <a:solidFill>
                <a:srgbClr val="0178A2"/>
              </a:solidFill>
              <a:latin typeface="Varela Round"/>
              <a:ea typeface="Varela Round"/>
              <a:cs typeface="+mn-cs"/>
              <a:sym typeface="Varela Round"/>
            </a:endParaRPr>
          </a:p>
          <a:p>
            <a:pPr lvl="0" algn="r" rtl="1">
              <a:lnSpc>
                <a:spcPct val="150000"/>
              </a:lnSpc>
            </a:pPr>
            <a:r>
              <a:rPr lang="ar-SA" sz="2400" dirty="0">
                <a:latin typeface="Varela Round"/>
                <a:ea typeface="Varela Round"/>
                <a:cs typeface="+mn-cs"/>
                <a:sym typeface="Varela Round"/>
              </a:rPr>
              <a:t>1. يتطلب عدد كبير من الأيام الصافية.</a:t>
            </a:r>
          </a:p>
          <a:p>
            <a:pPr lvl="0" algn="r" rtl="1">
              <a:lnSpc>
                <a:spcPct val="150000"/>
              </a:lnSpc>
            </a:pPr>
            <a:r>
              <a:rPr lang="ar-SA" sz="2400" dirty="0">
                <a:latin typeface="Varela Round"/>
                <a:ea typeface="Varela Round"/>
                <a:cs typeface="+mn-cs"/>
                <a:sym typeface="Varela Round"/>
              </a:rPr>
              <a:t>2. مناطق فيها أشعة الشمس كبيرة وقوية في معظم أيام السنة.</a:t>
            </a:r>
          </a:p>
          <a:p>
            <a:pPr lvl="0" algn="r" rtl="1">
              <a:lnSpc>
                <a:spcPct val="150000"/>
              </a:lnSpc>
            </a:pPr>
            <a:r>
              <a:rPr lang="ar-SA" sz="2400" dirty="0">
                <a:latin typeface="Varela Round"/>
                <a:ea typeface="Varela Round"/>
                <a:cs typeface="+mn-cs"/>
                <a:sym typeface="Varela Round"/>
              </a:rPr>
              <a:t>4. الحاجة لمساحات واسعة مفتوحة.</a:t>
            </a:r>
          </a:p>
          <a:p>
            <a:pPr lvl="0" algn="r" rtl="1">
              <a:lnSpc>
                <a:spcPct val="150000"/>
              </a:lnSpc>
            </a:pPr>
            <a:r>
              <a:rPr lang="ar-SA" sz="2400" dirty="0">
                <a:latin typeface="Varela Round"/>
                <a:ea typeface="Varela Round"/>
                <a:cs typeface="+mn-cs"/>
                <a:sym typeface="Varela Round"/>
              </a:rPr>
              <a:t>5. التعلق بالظروف الجوية.</a:t>
            </a:r>
            <a:endParaRPr sz="2400" b="1" dirty="0">
              <a:latin typeface="Varela Round"/>
              <a:ea typeface="Varela Round"/>
              <a:cs typeface="+mn-cs"/>
              <a:sym typeface="Varela Round"/>
            </a:endParaRPr>
          </a:p>
        </p:txBody>
      </p:sp>
      <p:pic>
        <p:nvPicPr>
          <p:cNvPr id="350" name="Google Shape;350;p41"/>
          <p:cNvPicPr preferRelativeResize="0"/>
          <p:nvPr/>
        </p:nvPicPr>
        <p:blipFill>
          <a:blip r:embed="rId3">
            <a:alphaModFix/>
          </a:blip>
          <a:stretch>
            <a:fillRect/>
          </a:stretch>
        </p:blipFill>
        <p:spPr>
          <a:xfrm>
            <a:off x="218400" y="0"/>
            <a:ext cx="4136000" cy="2326500"/>
          </a:xfrm>
          <a:prstGeom prst="rect">
            <a:avLst/>
          </a:prstGeom>
          <a:noFill/>
          <a:ln>
            <a:noFill/>
          </a:ln>
        </p:spPr>
      </p:pic>
      <p:sp>
        <p:nvSpPr>
          <p:cNvPr id="351" name="Google Shape;351;p41"/>
          <p:cNvSpPr txBox="1"/>
          <p:nvPr/>
        </p:nvSpPr>
        <p:spPr>
          <a:xfrm>
            <a:off x="110550" y="2326500"/>
            <a:ext cx="1028100" cy="367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dirty="0">
                <a:solidFill>
                  <a:schemeClr val="tx1"/>
                </a:solidFill>
              </a:rPr>
              <a:t>מקור </a:t>
            </a:r>
            <a:r>
              <a:rPr lang="iw-IL" sz="1200" u="sng" dirty="0">
                <a:solidFill>
                  <a:schemeClr val="tx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פליקר </a:t>
            </a:r>
            <a:endParaRPr sz="1200" dirty="0">
              <a:solidFill>
                <a:schemeClr val="tx1"/>
              </a:solidFill>
              <a:latin typeface="Calibri"/>
              <a:ea typeface="Calibri"/>
              <a:cs typeface="Calibri"/>
              <a:sym typeface="Calibri"/>
            </a:endParaRPr>
          </a:p>
        </p:txBody>
      </p:sp>
      <p:pic>
        <p:nvPicPr>
          <p:cNvPr id="352" name="Google Shape;352;p41"/>
          <p:cNvPicPr preferRelativeResize="0"/>
          <p:nvPr/>
        </p:nvPicPr>
        <p:blipFill>
          <a:blip r:embed="rId5">
            <a:alphaModFix/>
          </a:blip>
          <a:stretch>
            <a:fillRect/>
          </a:stretch>
        </p:blipFill>
        <p:spPr>
          <a:xfrm>
            <a:off x="5733012" y="231922"/>
            <a:ext cx="3574815" cy="2326500"/>
          </a:xfrm>
          <a:prstGeom prst="rect">
            <a:avLst/>
          </a:prstGeom>
          <a:noFill/>
          <a:ln>
            <a:noFill/>
          </a:ln>
        </p:spPr>
      </p:pic>
      <p:sp>
        <p:nvSpPr>
          <p:cNvPr id="353" name="Google Shape;353;p41"/>
          <p:cNvSpPr txBox="1"/>
          <p:nvPr/>
        </p:nvSpPr>
        <p:spPr>
          <a:xfrm>
            <a:off x="6095206" y="2558422"/>
            <a:ext cx="1930466" cy="251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he-IL" sz="1000" dirty="0">
                <a:latin typeface="Calibri"/>
                <a:ea typeface="Calibri"/>
                <a:cs typeface="Calibri"/>
                <a:sym typeface="Calibri"/>
              </a:rPr>
              <a:t>מקור: </a:t>
            </a:r>
            <a:r>
              <a:rPr lang="iw-IL" sz="1000" dirty="0">
                <a:latin typeface="Calibri"/>
                <a:ea typeface="Calibri"/>
                <a:cs typeface="Calibri"/>
                <a:sym typeface="Calibri"/>
              </a:rPr>
              <a:t>המוסד לבטיחות ולגהות</a:t>
            </a:r>
            <a:endParaRPr sz="10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1000"/>
                                        <p:tgtEl>
                                          <p:spTgt spid="3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9"/>
                                        </p:tgtEl>
                                        <p:attrNameLst>
                                          <p:attrName>style.visibility</p:attrName>
                                        </p:attrNameLst>
                                      </p:cBhvr>
                                      <p:to>
                                        <p:strVal val="visible"/>
                                      </p:to>
                                    </p:set>
                                    <p:animEffect transition="in" filter="fade">
                                      <p:cBhvr>
                                        <p:cTn id="12" dur="10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2"/>
          <p:cNvSpPr txBox="1">
            <a:spLocks noGrp="1"/>
          </p:cNvSpPr>
          <p:nvPr>
            <p:ph type="body" idx="1"/>
          </p:nvPr>
        </p:nvSpPr>
        <p:spPr>
          <a:xfrm>
            <a:off x="1318854" y="4673300"/>
            <a:ext cx="3630900" cy="540000"/>
          </a:xfrm>
          <a:prstGeom prst="rect">
            <a:avLst/>
          </a:prstGeom>
        </p:spPr>
        <p:txBody>
          <a:bodyPr spcFirstLastPara="1" wrap="square" lIns="91425" tIns="45700" rIns="91425" bIns="45700" anchor="b" anchorCtr="0">
            <a:noAutofit/>
          </a:bodyPr>
          <a:lstStyle/>
          <a:p>
            <a:pPr marL="0" lvl="0" indent="0" algn="r" rtl="1">
              <a:spcBef>
                <a:spcPts val="640"/>
              </a:spcBef>
              <a:spcAft>
                <a:spcPts val="0"/>
              </a:spcAft>
              <a:buNone/>
            </a:pPr>
            <a:r>
              <a:rPr lang="iw-IL" sz="1400" b="0" dirty="0">
                <a:solidFill>
                  <a:schemeClr val="accent1"/>
                </a:solidFill>
                <a:cs typeface="+mn-cs"/>
              </a:rPr>
              <a:t>מגדל השמש בתחנת ברייטסורס אשלים</a:t>
            </a:r>
            <a:endParaRPr sz="1400" dirty="0">
              <a:solidFill>
                <a:schemeClr val="accent1"/>
              </a:solidFill>
              <a:cs typeface="+mn-cs"/>
            </a:endParaRPr>
          </a:p>
        </p:txBody>
      </p:sp>
      <p:sp>
        <p:nvSpPr>
          <p:cNvPr id="360" name="Google Shape;360;p42"/>
          <p:cNvSpPr txBox="1">
            <a:spLocks noGrp="1"/>
          </p:cNvSpPr>
          <p:nvPr>
            <p:ph type="body" idx="2"/>
          </p:nvPr>
        </p:nvSpPr>
        <p:spPr>
          <a:xfrm>
            <a:off x="6783763" y="542075"/>
            <a:ext cx="4964700" cy="5085000"/>
          </a:xfrm>
          <a:prstGeom prst="rect">
            <a:avLst/>
          </a:prstGeom>
        </p:spPr>
        <p:txBody>
          <a:bodyPr spcFirstLastPara="1" wrap="square" lIns="91425" tIns="45700" rIns="91425" bIns="45700" anchor="t" anchorCtr="0">
            <a:noAutofit/>
          </a:bodyPr>
          <a:lstStyle/>
          <a:p>
            <a:pPr lvl="0" indent="-355600">
              <a:lnSpc>
                <a:spcPct val="150000"/>
              </a:lnSpc>
              <a:spcBef>
                <a:spcPts val="500"/>
              </a:spcBef>
              <a:buClr>
                <a:srgbClr val="000000"/>
              </a:buClr>
              <a:buSzPts val="2000"/>
            </a:pPr>
            <a:r>
              <a:rPr lang="ar-SA" sz="2000" b="1" u="sng" dirty="0">
                <a:solidFill>
                  <a:srgbClr val="0178A2"/>
                </a:solidFill>
                <a:cs typeface="+mn-cs"/>
              </a:rPr>
              <a:t>برج شمسي -  </a:t>
            </a:r>
          </a:p>
          <a:p>
            <a:pPr lvl="0" indent="-355600">
              <a:lnSpc>
                <a:spcPct val="150000"/>
              </a:lnSpc>
              <a:spcBef>
                <a:spcPts val="500"/>
              </a:spcBef>
              <a:buClr>
                <a:srgbClr val="000000"/>
              </a:buClr>
              <a:buSzPts val="2000"/>
            </a:pPr>
            <a:r>
              <a:rPr lang="ar-SA" sz="2000" dirty="0">
                <a:solidFill>
                  <a:schemeClr val="tx1"/>
                </a:solidFill>
                <a:cs typeface="+mn-cs"/>
              </a:rPr>
              <a:t>يهدف إلى امتصاص أشعة الشمس من المرايا التي تركز الضوء إلى المستقبل الموجودة في أعلى البرج. يقوم المستقبل بتسخين الهواء المضغوط الذي يعمل على تحريك المحركات.</a:t>
            </a:r>
          </a:p>
          <a:p>
            <a:pPr lvl="0" indent="-355600">
              <a:lnSpc>
                <a:spcPct val="150000"/>
              </a:lnSpc>
              <a:spcBef>
                <a:spcPts val="500"/>
              </a:spcBef>
              <a:buClr>
                <a:srgbClr val="000000"/>
              </a:buClr>
              <a:buSzPts val="2000"/>
            </a:pPr>
            <a:r>
              <a:rPr lang="ar-SA" sz="2000" b="1" u="sng" dirty="0">
                <a:solidFill>
                  <a:srgbClr val="000000"/>
                </a:solidFill>
                <a:cs typeface="+mn-cs"/>
              </a:rPr>
              <a:t>أهداف بناء البرج الشمسي:</a:t>
            </a:r>
          </a:p>
          <a:p>
            <a:pPr lvl="0" indent="-355600">
              <a:lnSpc>
                <a:spcPct val="150000"/>
              </a:lnSpc>
              <a:spcBef>
                <a:spcPts val="500"/>
              </a:spcBef>
              <a:buClr>
                <a:srgbClr val="000000"/>
              </a:buClr>
              <a:buSzPts val="2000"/>
            </a:pPr>
            <a:r>
              <a:rPr lang="ar-SA" sz="2000" dirty="0">
                <a:solidFill>
                  <a:srgbClr val="000000"/>
                </a:solidFill>
                <a:cs typeface="+mn-cs"/>
              </a:rPr>
              <a:t>الأهداف الاقتصادية - تخفيض الواردات</a:t>
            </a:r>
          </a:p>
          <a:p>
            <a:pPr lvl="0" indent="-355600">
              <a:lnSpc>
                <a:spcPct val="150000"/>
              </a:lnSpc>
              <a:spcBef>
                <a:spcPts val="500"/>
              </a:spcBef>
              <a:buClr>
                <a:srgbClr val="000000"/>
              </a:buClr>
              <a:buSzPts val="2000"/>
            </a:pPr>
            <a:r>
              <a:rPr lang="ar-SA" sz="2000" dirty="0">
                <a:solidFill>
                  <a:srgbClr val="000000"/>
                </a:solidFill>
                <a:cs typeface="+mn-cs"/>
              </a:rPr>
              <a:t>الغرض البيئي: الحد من التلوث</a:t>
            </a:r>
          </a:p>
          <a:p>
            <a:pPr lvl="0" indent="-355600">
              <a:lnSpc>
                <a:spcPct val="150000"/>
              </a:lnSpc>
              <a:spcBef>
                <a:spcPts val="500"/>
              </a:spcBef>
              <a:buClr>
                <a:srgbClr val="000000"/>
              </a:buClr>
              <a:buSzPts val="2000"/>
            </a:pPr>
            <a:r>
              <a:rPr lang="ar-SA" sz="2000" dirty="0">
                <a:solidFill>
                  <a:srgbClr val="000000"/>
                </a:solidFill>
                <a:cs typeface="+mn-cs"/>
              </a:rPr>
              <a:t>بروتوكول كيوتو الذي وقعته إسرائيل يكافئ الدول التي تعزز تطوير الطاقة المتجددة</a:t>
            </a:r>
            <a:r>
              <a:rPr lang="iw-IL" sz="2000" dirty="0">
                <a:solidFill>
                  <a:srgbClr val="000000"/>
                </a:solidFill>
                <a:highlight>
                  <a:srgbClr val="FFFFFF"/>
                </a:highlight>
                <a:cs typeface="+mn-cs"/>
              </a:rPr>
              <a:t>.</a:t>
            </a:r>
            <a:endParaRPr sz="2000" dirty="0">
              <a:solidFill>
                <a:srgbClr val="000000"/>
              </a:solidFill>
              <a:highlight>
                <a:srgbClr val="FFFFFF"/>
              </a:highlight>
              <a:cs typeface="+mn-cs"/>
            </a:endParaRPr>
          </a:p>
          <a:p>
            <a:pPr marL="0" lvl="0" indent="0" algn="r" rtl="1">
              <a:lnSpc>
                <a:spcPct val="150000"/>
              </a:lnSpc>
              <a:spcBef>
                <a:spcPts val="500"/>
              </a:spcBef>
              <a:spcAft>
                <a:spcPts val="0"/>
              </a:spcAft>
              <a:buClr>
                <a:schemeClr val="dk1"/>
              </a:buClr>
              <a:buSzPts val="1100"/>
              <a:buFont typeface="Arial"/>
              <a:buNone/>
            </a:pPr>
            <a:endParaRPr sz="2000" baseline="30000" dirty="0">
              <a:solidFill>
                <a:srgbClr val="000000"/>
              </a:solidFill>
              <a:highlight>
                <a:srgbClr val="FFFFFF"/>
              </a:highlight>
              <a:cs typeface="+mn-cs"/>
            </a:endParaRPr>
          </a:p>
          <a:p>
            <a:pPr marL="0" lvl="0" indent="0" algn="r" rtl="1">
              <a:lnSpc>
                <a:spcPct val="150000"/>
              </a:lnSpc>
              <a:spcBef>
                <a:spcPts val="500"/>
              </a:spcBef>
              <a:spcAft>
                <a:spcPts val="600"/>
              </a:spcAft>
              <a:buNone/>
            </a:pPr>
            <a:endParaRPr sz="2000" dirty="0">
              <a:solidFill>
                <a:srgbClr val="000000"/>
              </a:solidFill>
              <a:cs typeface="+mn-cs"/>
            </a:endParaRPr>
          </a:p>
        </p:txBody>
      </p:sp>
      <p:sp>
        <p:nvSpPr>
          <p:cNvPr id="361" name="Google Shape;361;p42"/>
          <p:cNvSpPr txBox="1"/>
          <p:nvPr/>
        </p:nvSpPr>
        <p:spPr>
          <a:xfrm>
            <a:off x="2239066" y="5307479"/>
            <a:ext cx="2520600" cy="439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dirty="0">
                <a:latin typeface="Varela Round"/>
                <a:ea typeface="Varela Round"/>
                <a:cs typeface="+mn-cs"/>
                <a:sym typeface="Varela Round"/>
              </a:rPr>
              <a:t>מקור: ויקימדיה קומונס. הצלם</a:t>
            </a:r>
            <a:r>
              <a:rPr lang="iw-IL" sz="1200" u="sng" dirty="0">
                <a:solidFill>
                  <a:schemeClr val="hlink"/>
                </a:solidFill>
                <a:latin typeface="Varela Round"/>
                <a:ea typeface="Varela Round"/>
                <a:cs typeface="+mn-cs"/>
                <a:sym typeface="Varela Round"/>
                <a:hlinkClick r:id="rId3"/>
              </a:rPr>
              <a:t>:</a:t>
            </a:r>
            <a:r>
              <a:rPr lang="iw-IL" sz="1200" dirty="0">
                <a:latin typeface="Varela Round"/>
                <a:ea typeface="Varela Round"/>
                <a:cs typeface="+mn-cs"/>
                <a:sym typeface="Varela Round"/>
              </a:rPr>
              <a:t>האביר</a:t>
            </a:r>
            <a:endParaRPr sz="1200" dirty="0">
              <a:latin typeface="Varela Round"/>
              <a:ea typeface="Varela Round"/>
              <a:cs typeface="+mn-cs"/>
              <a:sym typeface="Varela Round"/>
            </a:endParaRPr>
          </a:p>
        </p:txBody>
      </p:sp>
      <p:pic>
        <p:nvPicPr>
          <p:cNvPr id="362" name="Google Shape;362;p42"/>
          <p:cNvPicPr preferRelativeResize="0"/>
          <p:nvPr/>
        </p:nvPicPr>
        <p:blipFill>
          <a:blip r:embed="rId4">
            <a:alphaModFix/>
          </a:blip>
          <a:stretch>
            <a:fillRect/>
          </a:stretch>
        </p:blipFill>
        <p:spPr>
          <a:xfrm>
            <a:off x="441950" y="679847"/>
            <a:ext cx="5947150" cy="37838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3"/>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ar-SA" sz="3600" dirty="0">
                <a:solidFill>
                  <a:srgbClr val="0178A2"/>
                </a:solidFill>
                <a:cs typeface="+mn-cs"/>
              </a:rPr>
              <a:t>مشروع دزرتك</a:t>
            </a:r>
            <a:endParaRPr sz="3600" dirty="0">
              <a:solidFill>
                <a:srgbClr val="0178A2"/>
              </a:solidFill>
              <a:cs typeface="+mn-cs"/>
            </a:endParaRPr>
          </a:p>
        </p:txBody>
      </p:sp>
      <p:sp>
        <p:nvSpPr>
          <p:cNvPr id="369" name="Google Shape;369;p43"/>
          <p:cNvSpPr txBox="1">
            <a:spLocks noGrp="1"/>
          </p:cNvSpPr>
          <p:nvPr>
            <p:ph type="body" idx="2"/>
          </p:nvPr>
        </p:nvSpPr>
        <p:spPr>
          <a:xfrm>
            <a:off x="5568475" y="1586714"/>
            <a:ext cx="6305100" cy="4152600"/>
          </a:xfrm>
          <a:prstGeom prst="rect">
            <a:avLst/>
          </a:prstGeom>
        </p:spPr>
        <p:txBody>
          <a:bodyPr spcFirstLastPara="1" wrap="square" lIns="91425" tIns="45700" rIns="91425" bIns="45700" anchor="t" anchorCtr="0">
            <a:noAutofit/>
          </a:bodyPr>
          <a:lstStyle/>
          <a:p>
            <a:pPr lvl="0">
              <a:lnSpc>
                <a:spcPct val="150000"/>
              </a:lnSpc>
              <a:buClr>
                <a:srgbClr val="333333"/>
              </a:buClr>
              <a:buFont typeface="Varela Round"/>
              <a:buChar char="•"/>
            </a:pPr>
            <a:r>
              <a:rPr lang="ar-SA" dirty="0">
                <a:solidFill>
                  <a:srgbClr val="333333"/>
                </a:solidFill>
                <a:cs typeface="+mn-cs"/>
              </a:rPr>
              <a:t>يتضمن المشروع بناء شبكة كهرباء جديدة في جميع أنحاء أوروبا والبحر الأبيض المتوسط وشمال أفريقيا والتي تشمل مزيجًا من الطاقة الشمسية وطاقة المياه وطاقة الرياح.</a:t>
            </a:r>
          </a:p>
          <a:p>
            <a:pPr lvl="0">
              <a:lnSpc>
                <a:spcPct val="150000"/>
              </a:lnSpc>
              <a:buClr>
                <a:srgbClr val="333333"/>
              </a:buClr>
              <a:buFont typeface="Varela Round"/>
              <a:buChar char="•"/>
            </a:pPr>
            <a:r>
              <a:rPr lang="ar-SA" dirty="0">
                <a:solidFill>
                  <a:srgbClr val="5E5E5E"/>
                </a:solidFill>
                <a:cs typeface="+mn-cs"/>
              </a:rPr>
              <a:t>سيتم إنشاء هذه المرافق في الصحراء الكبرى في شمال إفريقيا.</a:t>
            </a:r>
          </a:p>
          <a:p>
            <a:pPr lvl="0">
              <a:lnSpc>
                <a:spcPct val="150000"/>
              </a:lnSpc>
              <a:buClr>
                <a:srgbClr val="333333"/>
              </a:buClr>
              <a:buFont typeface="Varela Round"/>
              <a:buChar char="•"/>
            </a:pPr>
            <a:r>
              <a:rPr lang="ar-SA" dirty="0">
                <a:solidFill>
                  <a:srgbClr val="5E5E5E"/>
                </a:solidFill>
                <a:cs typeface="+mn-cs"/>
              </a:rPr>
              <a:t>يتوقع مؤسسو المشروع، توفير ربع استهلاك الكهرباء لأوروبا بحلول عام 2050.</a:t>
            </a:r>
            <a:endParaRPr dirty="0">
              <a:solidFill>
                <a:srgbClr val="333333"/>
              </a:solidFill>
              <a:highlight>
                <a:srgbClr val="FFFFFF"/>
              </a:highlight>
              <a:cs typeface="+mn-cs"/>
            </a:endParaRPr>
          </a:p>
          <a:p>
            <a:pPr marL="457200" lvl="0" indent="0" algn="r" rtl="1">
              <a:lnSpc>
                <a:spcPct val="150000"/>
              </a:lnSpc>
              <a:spcBef>
                <a:spcPts val="1800"/>
              </a:spcBef>
              <a:spcAft>
                <a:spcPts val="1800"/>
              </a:spcAft>
              <a:buNone/>
            </a:pPr>
            <a:endParaRPr dirty="0">
              <a:solidFill>
                <a:srgbClr val="333333"/>
              </a:solidFill>
              <a:highlight>
                <a:srgbClr val="FFFFFF"/>
              </a:highlight>
              <a:cs typeface="+mn-cs"/>
            </a:endParaRPr>
          </a:p>
        </p:txBody>
      </p:sp>
      <p:pic>
        <p:nvPicPr>
          <p:cNvPr id="370" name="Google Shape;370;p43"/>
          <p:cNvPicPr preferRelativeResize="0"/>
          <p:nvPr/>
        </p:nvPicPr>
        <p:blipFill>
          <a:blip r:embed="rId3">
            <a:alphaModFix/>
          </a:blip>
          <a:stretch>
            <a:fillRect/>
          </a:stretch>
        </p:blipFill>
        <p:spPr>
          <a:xfrm>
            <a:off x="515200" y="1119625"/>
            <a:ext cx="5053275" cy="4906675"/>
          </a:xfrm>
          <a:prstGeom prst="rect">
            <a:avLst/>
          </a:prstGeom>
          <a:noFill/>
          <a:ln>
            <a:noFill/>
          </a:ln>
        </p:spPr>
      </p:pic>
      <p:sp>
        <p:nvSpPr>
          <p:cNvPr id="371" name="Google Shape;371;p43"/>
          <p:cNvSpPr txBox="1"/>
          <p:nvPr/>
        </p:nvSpPr>
        <p:spPr>
          <a:xfrm>
            <a:off x="4213000" y="6026300"/>
            <a:ext cx="1747500" cy="325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u="sng">
                <a:latin typeface="Calibri"/>
                <a:ea typeface="Calibri"/>
                <a:cs typeface="Calibri"/>
                <a:sym typeface="Calibri"/>
                <a:hlinkClick r:id="rId4"/>
              </a:rPr>
              <a:t>מקור- משר התשתיות </a:t>
            </a:r>
            <a:endParaRPr>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4"/>
          <p:cNvSpPr txBox="1">
            <a:spLocks noGrp="1"/>
          </p:cNvSpPr>
          <p:nvPr>
            <p:ph type="body" idx="1"/>
          </p:nvPr>
        </p:nvSpPr>
        <p:spPr>
          <a:xfrm>
            <a:off x="7967175" y="730875"/>
            <a:ext cx="3155400" cy="8682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endParaRPr dirty="0">
              <a:cs typeface="+mn-cs"/>
            </a:endParaRPr>
          </a:p>
          <a:p>
            <a:pPr marL="0" lvl="0" indent="0" algn="r" rtl="1">
              <a:spcBef>
                <a:spcPts val="0"/>
              </a:spcBef>
              <a:spcAft>
                <a:spcPts val="0"/>
              </a:spcAft>
              <a:buClr>
                <a:srgbClr val="0070C0"/>
              </a:buClr>
              <a:buSzPts val="3200"/>
              <a:buNone/>
            </a:pPr>
            <a:endParaRPr dirty="0">
              <a:cs typeface="+mn-cs"/>
            </a:endParaRPr>
          </a:p>
          <a:p>
            <a:pPr marL="0" lvl="0" indent="0" algn="r" rtl="1">
              <a:spcBef>
                <a:spcPts val="0"/>
              </a:spcBef>
              <a:spcAft>
                <a:spcPts val="0"/>
              </a:spcAft>
              <a:buClr>
                <a:srgbClr val="0070C0"/>
              </a:buClr>
              <a:buSzPts val="3200"/>
              <a:buNone/>
            </a:pPr>
            <a:endParaRPr dirty="0">
              <a:cs typeface="+mn-cs"/>
            </a:endParaRPr>
          </a:p>
          <a:p>
            <a:pPr marL="0" lvl="0" indent="0" algn="r" rtl="1">
              <a:spcBef>
                <a:spcPts val="0"/>
              </a:spcBef>
              <a:spcAft>
                <a:spcPts val="0"/>
              </a:spcAft>
              <a:buClr>
                <a:srgbClr val="0070C0"/>
              </a:buClr>
              <a:buSzPts val="3200"/>
              <a:buNone/>
            </a:pPr>
            <a:r>
              <a:rPr lang="ar-SA" dirty="0">
                <a:cs typeface="+mn-cs"/>
              </a:rPr>
              <a:t>الطاقة الحرارية</a:t>
            </a:r>
            <a:endParaRPr dirty="0">
              <a:cs typeface="+mn-cs"/>
            </a:endParaRPr>
          </a:p>
          <a:p>
            <a:pPr marL="0" lvl="0" indent="0" algn="r" rtl="1">
              <a:spcBef>
                <a:spcPts val="0"/>
              </a:spcBef>
              <a:spcAft>
                <a:spcPts val="0"/>
              </a:spcAft>
              <a:buClr>
                <a:srgbClr val="0070C0"/>
              </a:buClr>
              <a:buSzPts val="3200"/>
              <a:buNone/>
            </a:pPr>
            <a:endParaRPr sz="2400" dirty="0">
              <a:solidFill>
                <a:srgbClr val="FF0000"/>
              </a:solidFill>
              <a:cs typeface="+mn-cs"/>
            </a:endParaRPr>
          </a:p>
        </p:txBody>
      </p:sp>
      <p:sp>
        <p:nvSpPr>
          <p:cNvPr id="377" name="Google Shape;377;p44"/>
          <p:cNvSpPr txBox="1"/>
          <p:nvPr/>
        </p:nvSpPr>
        <p:spPr>
          <a:xfrm>
            <a:off x="6096000" y="1603175"/>
            <a:ext cx="5754600" cy="4191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ar-SA" sz="2400" b="1" dirty="0">
                <a:solidFill>
                  <a:srgbClr val="0178A2"/>
                </a:solidFill>
                <a:latin typeface="Varela Round"/>
                <a:ea typeface="Varela Round"/>
                <a:cs typeface="+mn-cs"/>
                <a:sym typeface="Varela Round"/>
              </a:rPr>
              <a:t>حسنات:</a:t>
            </a:r>
            <a:endParaRPr sz="2400" b="1" dirty="0">
              <a:solidFill>
                <a:srgbClr val="0179A2"/>
              </a:solidFill>
              <a:latin typeface="Varela Round"/>
              <a:ea typeface="Varela Round"/>
              <a:cs typeface="+mn-cs"/>
              <a:sym typeface="Varela Round"/>
            </a:endParaRPr>
          </a:p>
          <a:p>
            <a:pPr lvl="0" algn="r" rtl="1">
              <a:lnSpc>
                <a:spcPct val="150000"/>
              </a:lnSpc>
            </a:pPr>
            <a:r>
              <a:rPr lang="ar-SA" sz="2400" dirty="0">
                <a:solidFill>
                  <a:srgbClr val="4F4F4F"/>
                </a:solidFill>
                <a:latin typeface="Varela Round"/>
                <a:ea typeface="Varela Round"/>
                <a:cs typeface="+mn-cs"/>
                <a:sym typeface="Varela Round"/>
              </a:rPr>
              <a:t>1. الطاقة المتجددة.</a:t>
            </a:r>
          </a:p>
          <a:p>
            <a:pPr lvl="0" algn="r" rtl="1">
              <a:lnSpc>
                <a:spcPct val="150000"/>
              </a:lnSpc>
            </a:pPr>
            <a:r>
              <a:rPr lang="ar-SA" sz="2400" dirty="0">
                <a:solidFill>
                  <a:srgbClr val="4F4F4F"/>
                </a:solidFill>
                <a:latin typeface="Varela Round"/>
                <a:ea typeface="Varela Round"/>
                <a:cs typeface="+mn-cs"/>
                <a:sym typeface="Varela Round"/>
              </a:rPr>
              <a:t>2. غير ملوثة الهواء.</a:t>
            </a:r>
          </a:p>
          <a:p>
            <a:pPr lvl="0" algn="r" rtl="1">
              <a:lnSpc>
                <a:spcPct val="150000"/>
              </a:lnSpc>
            </a:pPr>
            <a:r>
              <a:rPr lang="ar-SA" sz="2400" dirty="0">
                <a:solidFill>
                  <a:srgbClr val="4F4F4F"/>
                </a:solidFill>
                <a:latin typeface="Varela Round"/>
                <a:ea typeface="Varela Round"/>
                <a:cs typeface="+mn-cs"/>
                <a:sym typeface="Varela Round"/>
              </a:rPr>
              <a:t>3. تتطلب محطة الطاقة الحرارية الأرضية مساحة صغيرة جدًا مقارنة بمحطات الفحم أو الطاقة النووية.</a:t>
            </a:r>
            <a:endParaRPr sz="2400" b="1" dirty="0">
              <a:solidFill>
                <a:srgbClr val="0178A2"/>
              </a:solidFill>
              <a:highlight>
                <a:srgbClr val="00FFFF"/>
              </a:highlight>
              <a:latin typeface="Varela Round"/>
              <a:ea typeface="Varela Round"/>
              <a:cs typeface="+mn-cs"/>
              <a:sym typeface="Varela Round"/>
            </a:endParaRPr>
          </a:p>
        </p:txBody>
      </p:sp>
      <p:sp>
        <p:nvSpPr>
          <p:cNvPr id="378" name="Google Shape;378;p44"/>
          <p:cNvSpPr txBox="1"/>
          <p:nvPr/>
        </p:nvSpPr>
        <p:spPr>
          <a:xfrm>
            <a:off x="155225" y="1694950"/>
            <a:ext cx="6236143" cy="32052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ar-SA" sz="2400" b="1" dirty="0">
                <a:solidFill>
                  <a:srgbClr val="0178A2"/>
                </a:solidFill>
                <a:latin typeface="Varela Round"/>
                <a:ea typeface="Varela Round"/>
                <a:cs typeface="+mn-cs"/>
                <a:sym typeface="Varela Round"/>
              </a:rPr>
              <a:t>سلبيات:</a:t>
            </a:r>
            <a:endParaRPr sz="2400" b="1" dirty="0">
              <a:solidFill>
                <a:srgbClr val="0178A2"/>
              </a:solidFill>
              <a:latin typeface="Varela Round"/>
              <a:ea typeface="Varela Round"/>
              <a:cs typeface="+mn-cs"/>
              <a:sym typeface="Varela Round"/>
            </a:endParaRPr>
          </a:p>
          <a:p>
            <a:pPr lvl="0" algn="r" rtl="1">
              <a:lnSpc>
                <a:spcPct val="150000"/>
              </a:lnSpc>
            </a:pPr>
            <a:r>
              <a:rPr lang="ar-SA" sz="2400" dirty="0">
                <a:solidFill>
                  <a:srgbClr val="5E5E5E"/>
                </a:solidFill>
                <a:latin typeface="Varela Round"/>
                <a:ea typeface="Varela Round"/>
                <a:cs typeface="+mn-cs"/>
                <a:sym typeface="Varela Round"/>
              </a:rPr>
              <a:t>1. في بعض الأحيان يكون هناك انخفاض في حرارة البخار بمرور الوقت.</a:t>
            </a:r>
          </a:p>
          <a:p>
            <a:pPr lvl="0" algn="r" rtl="1">
              <a:lnSpc>
                <a:spcPct val="150000"/>
              </a:lnSpc>
            </a:pPr>
            <a:r>
              <a:rPr lang="ar-SA" sz="2400" dirty="0">
                <a:solidFill>
                  <a:srgbClr val="5E5E5E"/>
                </a:solidFill>
                <a:latin typeface="Varela Round"/>
                <a:ea typeface="Varela Round"/>
                <a:cs typeface="+mn-cs"/>
                <a:sym typeface="Varela Round"/>
              </a:rPr>
              <a:t>2. في بعض الأحيان هناك حاجة إلى مصدر طاقة إضافي آخر.</a:t>
            </a:r>
            <a:endParaRPr sz="2400" dirty="0">
              <a:highlight>
                <a:srgbClr val="FFFFFF"/>
              </a:highlight>
              <a:latin typeface="Varela Round"/>
              <a:ea typeface="Varela Round"/>
              <a:cs typeface="+mn-cs"/>
              <a:sym typeface="Varela Round"/>
            </a:endParaRPr>
          </a:p>
        </p:txBody>
      </p:sp>
      <p:sp>
        <p:nvSpPr>
          <p:cNvPr id="379" name="Google Shape;379;p44"/>
          <p:cNvSpPr txBox="1"/>
          <p:nvPr/>
        </p:nvSpPr>
        <p:spPr>
          <a:xfrm>
            <a:off x="155225" y="1694950"/>
            <a:ext cx="1413000" cy="713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latin typeface="Varela Round"/>
                <a:ea typeface="Varela Round"/>
                <a:cs typeface="Varela Round"/>
                <a:sym typeface="Varela Round"/>
              </a:rPr>
              <a:t>נ</a:t>
            </a:r>
            <a:r>
              <a:rPr lang="iw-IL" u="sng">
                <a:solidFill>
                  <a:schemeClr val="hlink"/>
                </a:solidFill>
                <a:latin typeface="Varela Round"/>
                <a:ea typeface="Varela Round"/>
                <a:cs typeface="Varela Round"/>
                <a:sym typeface="Varela Round"/>
                <a:hlinkClick r:id="rId3"/>
              </a:rPr>
              <a:t>מקור</a:t>
            </a:r>
            <a:endParaRPr>
              <a:latin typeface="Varela Round"/>
              <a:ea typeface="Varela Round"/>
              <a:cs typeface="Varela Round"/>
              <a:sym typeface="Varela Round"/>
            </a:endParaRPr>
          </a:p>
        </p:txBody>
      </p:sp>
      <p:pic>
        <p:nvPicPr>
          <p:cNvPr id="380" name="Google Shape;380;p44"/>
          <p:cNvPicPr preferRelativeResize="0"/>
          <p:nvPr/>
        </p:nvPicPr>
        <p:blipFill>
          <a:blip r:embed="rId4">
            <a:alphaModFix/>
          </a:blip>
          <a:stretch>
            <a:fillRect/>
          </a:stretch>
        </p:blipFill>
        <p:spPr>
          <a:xfrm>
            <a:off x="229971" y="41900"/>
            <a:ext cx="3278301" cy="2246150"/>
          </a:xfrm>
          <a:prstGeom prst="rect">
            <a:avLst/>
          </a:prstGeom>
          <a:noFill/>
          <a:ln>
            <a:noFill/>
          </a:ln>
        </p:spPr>
      </p:pic>
      <p:sp>
        <p:nvSpPr>
          <p:cNvPr id="381" name="Google Shape;381;p44"/>
          <p:cNvSpPr txBox="1"/>
          <p:nvPr/>
        </p:nvSpPr>
        <p:spPr>
          <a:xfrm>
            <a:off x="155225" y="1994350"/>
            <a:ext cx="1968600" cy="293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dirty="0">
                <a:solidFill>
                  <a:schemeClr val="tx1"/>
                </a:solidFill>
              </a:rPr>
              <a:t>מקור:</a:t>
            </a:r>
            <a:r>
              <a:rPr lang="iw-IL" sz="1000" dirty="0">
                <a:solidFill>
                  <a:schemeClr val="tx1"/>
                </a:solidFill>
                <a:highlight>
                  <a:srgbClr val="F8F9FA"/>
                </a:highlight>
              </a:rPr>
              <a:t>USGov</a:t>
            </a:r>
            <a:r>
              <a:rPr lang="iw-IL" dirty="0">
                <a:solidFill>
                  <a:schemeClr val="tx1"/>
                </a:solidFill>
              </a:rPr>
              <a:t> </a:t>
            </a:r>
            <a:r>
              <a:rPr lang="iw-IL" u="sng" dirty="0">
                <a:solidFill>
                  <a:schemeClr val="tx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ויקיפדיה </a:t>
            </a:r>
            <a:endParaRPr dirty="0">
              <a:solidFill>
                <a:schemeClr val="tx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1000"/>
                                        <p:tgtEl>
                                          <p:spTgt spid="3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
                                        </p:tgtEl>
                                        <p:attrNameLst>
                                          <p:attrName>style.visibility</p:attrName>
                                        </p:attrNameLst>
                                      </p:cBhvr>
                                      <p:to>
                                        <p:strVal val="visible"/>
                                      </p:to>
                                    </p:set>
                                    <p:animEffect transition="in" filter="fade">
                                      <p:cBhvr>
                                        <p:cTn id="12" dur="10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45"/>
          <p:cNvPicPr preferRelativeResize="0"/>
          <p:nvPr/>
        </p:nvPicPr>
        <p:blipFill>
          <a:blip r:embed="rId3">
            <a:alphaModFix/>
          </a:blip>
          <a:stretch>
            <a:fillRect/>
          </a:stretch>
        </p:blipFill>
        <p:spPr>
          <a:xfrm>
            <a:off x="1323308" y="881474"/>
            <a:ext cx="7586624" cy="4440251"/>
          </a:xfrm>
          <a:prstGeom prst="rect">
            <a:avLst/>
          </a:prstGeom>
          <a:noFill/>
          <a:ln>
            <a:noFill/>
          </a:ln>
        </p:spPr>
      </p:pic>
      <p:sp>
        <p:nvSpPr>
          <p:cNvPr id="388" name="Google Shape;388;p45"/>
          <p:cNvSpPr txBox="1"/>
          <p:nvPr/>
        </p:nvSpPr>
        <p:spPr>
          <a:xfrm>
            <a:off x="5818500" y="5321725"/>
            <a:ext cx="2025000" cy="432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dirty="0">
                <a:latin typeface="Calibri"/>
                <a:ea typeface="Calibri"/>
                <a:cs typeface="Calibri"/>
                <a:sym typeface="Calibri"/>
              </a:rPr>
              <a:t>מקור: בגרות אינדונזיה 2018</a:t>
            </a:r>
            <a:endParaRPr sz="1200" dirty="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6"/>
          <p:cNvSpPr txBox="1">
            <a:spLocks noGrp="1"/>
          </p:cNvSpPr>
          <p:nvPr>
            <p:ph type="body" idx="1"/>
          </p:nvPr>
        </p:nvSpPr>
        <p:spPr>
          <a:xfrm>
            <a:off x="3862828" y="835944"/>
            <a:ext cx="76725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ar-SA" dirty="0">
                <a:cs typeface="+mn-cs"/>
              </a:rPr>
              <a:t>الطاقة العضوية</a:t>
            </a:r>
            <a:endParaRPr sz="2400" dirty="0">
              <a:solidFill>
                <a:srgbClr val="0070C0"/>
              </a:solidFill>
              <a:cs typeface="+mn-cs"/>
            </a:endParaRPr>
          </a:p>
        </p:txBody>
      </p:sp>
      <p:sp>
        <p:nvSpPr>
          <p:cNvPr id="394" name="Google Shape;394;p46"/>
          <p:cNvSpPr txBox="1"/>
          <p:nvPr/>
        </p:nvSpPr>
        <p:spPr>
          <a:xfrm>
            <a:off x="7118738" y="1500137"/>
            <a:ext cx="4689000" cy="4152600"/>
          </a:xfrm>
          <a:prstGeom prst="rect">
            <a:avLst/>
          </a:prstGeom>
          <a:noFill/>
          <a:ln>
            <a:noFill/>
          </a:ln>
        </p:spPr>
        <p:txBody>
          <a:bodyPr spcFirstLastPara="1" wrap="square" lIns="91425" tIns="91425" rIns="91425" bIns="91425" anchor="t" anchorCtr="0">
            <a:noAutofit/>
          </a:bodyPr>
          <a:lstStyle/>
          <a:p>
            <a:pPr lvl="0" algn="r" rtl="1">
              <a:lnSpc>
                <a:spcPct val="150000"/>
              </a:lnSpc>
            </a:pPr>
            <a:r>
              <a:rPr lang="ar-SA" sz="2400" b="1" dirty="0">
                <a:solidFill>
                  <a:srgbClr val="0178A2"/>
                </a:solidFill>
                <a:latin typeface="Varela Round"/>
                <a:ea typeface="Varela Round"/>
                <a:cs typeface="+mn-cs"/>
                <a:sym typeface="Varela Round"/>
              </a:rPr>
              <a:t>حسنات:</a:t>
            </a:r>
          </a:p>
          <a:p>
            <a:pPr lvl="0" algn="r" rtl="1">
              <a:lnSpc>
                <a:spcPct val="150000"/>
              </a:lnSpc>
            </a:pPr>
            <a:r>
              <a:rPr lang="ar-SA" sz="2400" dirty="0">
                <a:solidFill>
                  <a:schemeClr val="tx1"/>
                </a:solidFill>
                <a:latin typeface="Varela Round"/>
                <a:ea typeface="Varela Round"/>
                <a:cs typeface="+mn-cs"/>
                <a:sym typeface="Varela Round"/>
              </a:rPr>
              <a:t>1. رخيصة نسبيا.</a:t>
            </a:r>
          </a:p>
          <a:p>
            <a:pPr lvl="0" algn="r" rtl="1">
              <a:lnSpc>
                <a:spcPct val="150000"/>
              </a:lnSpc>
            </a:pPr>
            <a:r>
              <a:rPr lang="ar-SA" sz="2400" dirty="0">
                <a:solidFill>
                  <a:schemeClr val="tx1"/>
                </a:solidFill>
                <a:latin typeface="Varela Round"/>
                <a:ea typeface="Varela Round"/>
                <a:cs typeface="+mn-cs"/>
                <a:sym typeface="Varela Round"/>
              </a:rPr>
              <a:t>2. الكمية المتاحة كبيرة.</a:t>
            </a:r>
          </a:p>
          <a:p>
            <a:pPr lvl="0" algn="r" rtl="1">
              <a:lnSpc>
                <a:spcPct val="150000"/>
              </a:lnSpc>
            </a:pPr>
            <a:r>
              <a:rPr lang="ar-SA" sz="2400" dirty="0">
                <a:solidFill>
                  <a:schemeClr val="tx1"/>
                </a:solidFill>
                <a:latin typeface="Varela Round"/>
                <a:ea typeface="Varela Round"/>
                <a:cs typeface="+mn-cs"/>
                <a:sym typeface="Varela Round"/>
              </a:rPr>
              <a:t>3. يقلل من عدد مواقع التخلص من القمامة والتخلص منها.</a:t>
            </a:r>
            <a:endParaRPr sz="2400" dirty="0">
              <a:solidFill>
                <a:schemeClr val="tx1"/>
              </a:solidFill>
              <a:latin typeface="Varela Round"/>
              <a:ea typeface="Varela Round"/>
              <a:cs typeface="+mn-cs"/>
              <a:sym typeface="Varela Round"/>
            </a:endParaRPr>
          </a:p>
          <a:p>
            <a:pPr marL="0" lvl="0" indent="0" algn="r" rtl="1">
              <a:lnSpc>
                <a:spcPct val="150000"/>
              </a:lnSpc>
              <a:spcBef>
                <a:spcPts val="0"/>
              </a:spcBef>
              <a:spcAft>
                <a:spcPts val="0"/>
              </a:spcAft>
              <a:buNone/>
            </a:pPr>
            <a:endParaRPr sz="2400" b="1" dirty="0">
              <a:solidFill>
                <a:srgbClr val="0178A2"/>
              </a:solidFill>
              <a:latin typeface="Varela Round"/>
              <a:ea typeface="Varela Round"/>
              <a:cs typeface="+mn-cs"/>
              <a:sym typeface="Varela Round"/>
            </a:endParaRPr>
          </a:p>
        </p:txBody>
      </p:sp>
      <p:sp>
        <p:nvSpPr>
          <p:cNvPr id="395" name="Google Shape;395;p46"/>
          <p:cNvSpPr txBox="1"/>
          <p:nvPr/>
        </p:nvSpPr>
        <p:spPr>
          <a:xfrm>
            <a:off x="1862540" y="1375943"/>
            <a:ext cx="5461800" cy="4437027"/>
          </a:xfrm>
          <a:prstGeom prst="rect">
            <a:avLst/>
          </a:prstGeom>
          <a:noFill/>
          <a:ln>
            <a:noFill/>
          </a:ln>
        </p:spPr>
        <p:txBody>
          <a:bodyPr spcFirstLastPara="1" wrap="square" lIns="91425" tIns="91425" rIns="91425" bIns="91425" anchor="t" anchorCtr="0">
            <a:noAutofit/>
          </a:bodyPr>
          <a:lstStyle/>
          <a:p>
            <a:pPr marL="0" lvl="0" indent="0" algn="r" rtl="1">
              <a:lnSpc>
                <a:spcPct val="200000"/>
              </a:lnSpc>
              <a:spcBef>
                <a:spcPts val="0"/>
              </a:spcBef>
              <a:spcAft>
                <a:spcPts val="0"/>
              </a:spcAft>
              <a:buClr>
                <a:schemeClr val="dk1"/>
              </a:buClr>
              <a:buSzPts val="1100"/>
              <a:buFont typeface="Arial"/>
              <a:buNone/>
            </a:pPr>
            <a:r>
              <a:rPr lang="ar-SA" sz="2400" b="1" dirty="0">
                <a:solidFill>
                  <a:srgbClr val="0178A2"/>
                </a:solidFill>
                <a:latin typeface="Varela Round"/>
                <a:ea typeface="Varela Round"/>
                <a:cs typeface="+mn-cs"/>
                <a:sym typeface="Varela Round"/>
              </a:rPr>
              <a:t>سلبيات:</a:t>
            </a:r>
            <a:endParaRPr sz="2400" b="1" dirty="0">
              <a:solidFill>
                <a:srgbClr val="0178A2"/>
              </a:solidFill>
              <a:latin typeface="Varela Round"/>
              <a:ea typeface="Varela Round"/>
              <a:cs typeface="+mn-cs"/>
              <a:sym typeface="Varela Round"/>
            </a:endParaRPr>
          </a:p>
          <a:p>
            <a:pPr lvl="0" algn="r" rtl="1">
              <a:lnSpc>
                <a:spcPct val="200000"/>
              </a:lnSpc>
              <a:buClr>
                <a:schemeClr val="dk1"/>
              </a:buClr>
              <a:buSzPts val="1100"/>
            </a:pPr>
            <a:r>
              <a:rPr lang="ar-SA" sz="2400" dirty="0">
                <a:latin typeface="Varela Round"/>
                <a:ea typeface="Varela Round"/>
                <a:cs typeface="+mn-cs"/>
                <a:sym typeface="Varela Round"/>
              </a:rPr>
              <a:t>1. يلوث خلال عملية الحرق.</a:t>
            </a:r>
          </a:p>
          <a:p>
            <a:pPr lvl="0" algn="r" rtl="1">
              <a:lnSpc>
                <a:spcPct val="200000"/>
              </a:lnSpc>
              <a:buClr>
                <a:schemeClr val="dk1"/>
              </a:buClr>
              <a:buSzPts val="1100"/>
            </a:pPr>
            <a:r>
              <a:rPr lang="ar-SA" sz="2400" dirty="0">
                <a:latin typeface="Varela Round"/>
                <a:ea typeface="Varela Round"/>
                <a:cs typeface="+mn-cs"/>
                <a:sym typeface="Varela Round"/>
              </a:rPr>
              <a:t>2. تعتمد الجدوى الاقتصادية على كمية القمامة. كلما كانت أكبر، كلما زادت جدواها.</a:t>
            </a:r>
          </a:p>
          <a:p>
            <a:pPr lvl="0" algn="r" rtl="1">
              <a:lnSpc>
                <a:spcPct val="200000"/>
              </a:lnSpc>
              <a:buClr>
                <a:schemeClr val="dk1"/>
              </a:buClr>
              <a:buSzPts val="1100"/>
            </a:pPr>
            <a:r>
              <a:rPr lang="ar-SA" sz="2400" dirty="0">
                <a:latin typeface="Varela Round"/>
                <a:ea typeface="Varela Round"/>
                <a:cs typeface="+mn-cs"/>
                <a:sym typeface="Varela Round"/>
              </a:rPr>
              <a:t>3. يتطلب مشاركة المستهلكين.(مزارع)</a:t>
            </a:r>
          </a:p>
          <a:p>
            <a:pPr lvl="0" algn="r" rtl="1">
              <a:lnSpc>
                <a:spcPct val="200000"/>
              </a:lnSpc>
              <a:buClr>
                <a:schemeClr val="dk1"/>
              </a:buClr>
              <a:buSzPts val="1100"/>
            </a:pPr>
            <a:r>
              <a:rPr lang="ar-SA" sz="2400" dirty="0">
                <a:latin typeface="Varela Round"/>
                <a:ea typeface="Varela Round"/>
                <a:cs typeface="+mn-cs"/>
                <a:sym typeface="Varela Round"/>
              </a:rPr>
              <a:t>4. الاعتماد على المزارع في مناطق النواة.</a:t>
            </a:r>
            <a:endParaRPr sz="2400" dirty="0">
              <a:latin typeface="Varela Round"/>
              <a:ea typeface="Varela Round"/>
              <a:cs typeface="+mn-cs"/>
              <a:sym typeface="Varela Round"/>
            </a:endParaRPr>
          </a:p>
        </p:txBody>
      </p:sp>
      <p:sp>
        <p:nvSpPr>
          <p:cNvPr id="397" name="Google Shape;397;p46"/>
          <p:cNvSpPr txBox="1"/>
          <p:nvPr/>
        </p:nvSpPr>
        <p:spPr>
          <a:xfrm>
            <a:off x="878651" y="2213537"/>
            <a:ext cx="1277700" cy="3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w-IL" sz="1200" u="sng" dirty="0">
                <a:solidFill>
                  <a:schemeClr val="tx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מקור</a:t>
            </a:r>
            <a:r>
              <a:rPr lang="he-IL" sz="1200" u="sng" dirty="0">
                <a:solidFill>
                  <a:schemeClr val="tx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r>
              <a:rPr lang="he-IL" sz="1200" u="sng" dirty="0" err="1">
                <a:solidFill>
                  <a:schemeClr val="tx1"/>
                </a:solidFill>
                <a:latin typeface="Calibri"/>
                <a:ea typeface="Calibri"/>
                <a:cs typeface="Calibri"/>
                <a:sym typeface="Calibri"/>
              </a:rPr>
              <a:t>פיקסבי</a:t>
            </a:r>
            <a:endParaRPr sz="1200" dirty="0">
              <a:solidFill>
                <a:schemeClr val="tx1"/>
              </a:solidFill>
              <a:latin typeface="Calibri"/>
              <a:ea typeface="Calibri"/>
              <a:cs typeface="Calibri"/>
              <a:sym typeface="Calibri"/>
            </a:endParaRPr>
          </a:p>
        </p:txBody>
      </p:sp>
      <p:pic>
        <p:nvPicPr>
          <p:cNvPr id="1028" name="Picture 4" descr="Compost Garden Waste - Free photo on Pixabay">
            <a:extLst>
              <a:ext uri="{FF2B5EF4-FFF2-40B4-BE49-F238E27FC236}">
                <a16:creationId xmlns:a16="http://schemas.microsoft.com/office/drawing/2014/main" id="{BBBDF152-AB7B-4DE9-B536-809CB0EBE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675" y="237300"/>
            <a:ext cx="2959731" cy="1976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5"/>
                                        </p:tgtEl>
                                        <p:attrNameLst>
                                          <p:attrName>style.visibility</p:attrName>
                                        </p:attrNameLst>
                                      </p:cBhvr>
                                      <p:to>
                                        <p:strVal val="visible"/>
                                      </p:to>
                                    </p:set>
                                    <p:animEffect transition="in" filter="fade">
                                      <p:cBhvr>
                                        <p:cTn id="12" dur="100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7" name="Google Shape;407;p47"/>
          <p:cNvSpPr txBox="1"/>
          <p:nvPr/>
        </p:nvSpPr>
        <p:spPr>
          <a:xfrm>
            <a:off x="4701021" y="5612012"/>
            <a:ext cx="2110200" cy="4251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dirty="0">
                <a:latin typeface="Calibri"/>
                <a:ea typeface="Calibri"/>
                <a:cs typeface="Calibri"/>
                <a:sym typeface="Calibri"/>
              </a:rPr>
              <a:t>מקור: מדי תע"ש בע"מ</a:t>
            </a:r>
            <a:endParaRPr sz="1200" dirty="0">
              <a:latin typeface="Calibri"/>
              <a:ea typeface="Calibri"/>
              <a:cs typeface="Calibri"/>
              <a:sym typeface="Calibri"/>
            </a:endParaRPr>
          </a:p>
        </p:txBody>
      </p:sp>
      <p:pic>
        <p:nvPicPr>
          <p:cNvPr id="2" name="תמונה 1">
            <a:extLst>
              <a:ext uri="{FF2B5EF4-FFF2-40B4-BE49-F238E27FC236}">
                <a16:creationId xmlns:a16="http://schemas.microsoft.com/office/drawing/2014/main" id="{DF87478B-31CF-43FC-B23B-8C3C20962ADA}"/>
              </a:ext>
            </a:extLst>
          </p:cNvPr>
          <p:cNvPicPr>
            <a:picLocks noChangeAspect="1"/>
          </p:cNvPicPr>
          <p:nvPr/>
        </p:nvPicPr>
        <p:blipFill>
          <a:blip r:embed="rId3"/>
          <a:stretch>
            <a:fillRect/>
          </a:stretch>
        </p:blipFill>
        <p:spPr>
          <a:xfrm>
            <a:off x="1152274" y="972910"/>
            <a:ext cx="9058275" cy="45529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48"/>
          <p:cNvSpPr txBox="1">
            <a:spLocks noGrp="1"/>
          </p:cNvSpPr>
          <p:nvPr>
            <p:ph type="body" idx="1"/>
          </p:nvPr>
        </p:nvSpPr>
        <p:spPr>
          <a:xfrm>
            <a:off x="8616450" y="933100"/>
            <a:ext cx="3180000" cy="1484700"/>
          </a:xfrm>
          <a:prstGeom prst="rect">
            <a:avLst/>
          </a:prstGeom>
        </p:spPr>
        <p:txBody>
          <a:bodyPr spcFirstLastPara="1" wrap="square" lIns="91425" tIns="45700" rIns="91425" bIns="45700" anchor="b" anchorCtr="0">
            <a:noAutofit/>
          </a:bodyPr>
          <a:lstStyle/>
          <a:p>
            <a:pPr marL="0" lvl="0" indent="0"/>
            <a:r>
              <a:rPr lang="ar-SA" sz="3000" dirty="0">
                <a:cs typeface="+mn-cs"/>
              </a:rPr>
              <a:t>ضخ الغاز الحيوي من القمامة</a:t>
            </a:r>
            <a:endParaRPr sz="3000" dirty="0">
              <a:cs typeface="+mn-cs"/>
            </a:endParaRPr>
          </a:p>
        </p:txBody>
      </p:sp>
      <p:pic>
        <p:nvPicPr>
          <p:cNvPr id="416" name="Google Shape;416;p48"/>
          <p:cNvPicPr preferRelativeResize="0"/>
          <p:nvPr/>
        </p:nvPicPr>
        <p:blipFill>
          <a:blip r:embed="rId3">
            <a:alphaModFix/>
          </a:blip>
          <a:stretch>
            <a:fillRect/>
          </a:stretch>
        </p:blipFill>
        <p:spPr>
          <a:xfrm>
            <a:off x="393963" y="252573"/>
            <a:ext cx="8148786" cy="5055171"/>
          </a:xfrm>
          <a:prstGeom prst="rect">
            <a:avLst/>
          </a:prstGeom>
          <a:noFill/>
          <a:ln>
            <a:noFill/>
          </a:ln>
        </p:spPr>
      </p:pic>
      <p:sp>
        <p:nvSpPr>
          <p:cNvPr id="417" name="Google Shape;417;p48"/>
          <p:cNvSpPr txBox="1"/>
          <p:nvPr/>
        </p:nvSpPr>
        <p:spPr>
          <a:xfrm>
            <a:off x="5373218" y="5596127"/>
            <a:ext cx="1831800" cy="423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dirty="0">
                <a:latin typeface="Calibri"/>
                <a:ea typeface="Calibri"/>
                <a:cs typeface="Calibri"/>
                <a:sym typeface="Calibri"/>
              </a:rPr>
              <a:t>מקור: איגוד ערים דן</a:t>
            </a:r>
            <a:endParaRPr sz="1200" dirty="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9"/>
          <p:cNvSpPr txBox="1">
            <a:spLocks noGrp="1"/>
          </p:cNvSpPr>
          <p:nvPr>
            <p:ph type="title"/>
          </p:nvPr>
        </p:nvSpPr>
        <p:spPr>
          <a:xfrm>
            <a:off x="515206" y="456094"/>
            <a:ext cx="11160000" cy="720000"/>
          </a:xfrm>
          <a:prstGeom prst="rect">
            <a:avLst/>
          </a:prstGeom>
        </p:spPr>
        <p:txBody>
          <a:bodyPr spcFirstLastPara="1" wrap="square" lIns="91425" tIns="45700" rIns="91425" bIns="45700" anchor="ctr" anchorCtr="0">
            <a:noAutofit/>
          </a:bodyPr>
          <a:lstStyle/>
          <a:p>
            <a:pPr lvl="0"/>
            <a:r>
              <a:rPr lang="ar-SA" sz="3200" dirty="0">
                <a:solidFill>
                  <a:srgbClr val="0178A2"/>
                </a:solidFill>
                <a:cs typeface="+mn-cs"/>
              </a:rPr>
              <a:t>حصة الدول المنتجة للكهرباء من مصادر متجددة</a:t>
            </a:r>
            <a:endParaRPr sz="3200" dirty="0">
              <a:solidFill>
                <a:srgbClr val="0178A2"/>
              </a:solidFill>
              <a:cs typeface="+mn-cs"/>
            </a:endParaRPr>
          </a:p>
        </p:txBody>
      </p:sp>
      <p:sp>
        <p:nvSpPr>
          <p:cNvPr id="425" name="Google Shape;425;p49"/>
          <p:cNvSpPr txBox="1"/>
          <p:nvPr/>
        </p:nvSpPr>
        <p:spPr>
          <a:xfrm>
            <a:off x="5253111" y="5688355"/>
            <a:ext cx="2306100" cy="380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u="sng" dirty="0">
                <a:solidFill>
                  <a:schemeClr val="tx1"/>
                </a:solidFill>
                <a:latin typeface="Varela Round"/>
                <a:ea typeface="Varela Round"/>
                <a:cs typeface="Varela Round"/>
                <a:sym typeface="Varela Round"/>
                <a:hlinkClick r:id="rId3">
                  <a:extLst>
                    <a:ext uri="{A12FA001-AC4F-418D-AE19-62706E023703}">
                      <ahyp:hlinkClr xmlns:ahyp="http://schemas.microsoft.com/office/drawing/2018/hyperlinkcolor" val="tx"/>
                    </a:ext>
                  </a:extLst>
                </a:hlinkClick>
              </a:rPr>
              <a:t>מקור: ה</a:t>
            </a:r>
            <a:r>
              <a:rPr lang="iw-IL" sz="1200" dirty="0">
                <a:solidFill>
                  <a:schemeClr val="tx1"/>
                </a:solidFill>
                <a:latin typeface="Varela Round"/>
                <a:ea typeface="Varela Round"/>
                <a:cs typeface="Varela Round"/>
                <a:sym typeface="Varela Round"/>
              </a:rPr>
              <a:t>עולם שלנו בנתונים </a:t>
            </a:r>
            <a:endParaRPr sz="1200" dirty="0">
              <a:solidFill>
                <a:schemeClr val="tx1"/>
              </a:solidFill>
              <a:latin typeface="Varela Round"/>
              <a:ea typeface="Varela Round"/>
              <a:cs typeface="Varela Round"/>
              <a:sym typeface="Varela Round"/>
            </a:endParaRPr>
          </a:p>
        </p:txBody>
      </p:sp>
      <p:sp>
        <p:nvSpPr>
          <p:cNvPr id="426" name="Google Shape;426;p49"/>
          <p:cNvSpPr txBox="1"/>
          <p:nvPr/>
        </p:nvSpPr>
        <p:spPr>
          <a:xfrm>
            <a:off x="8721000" y="6520500"/>
            <a:ext cx="21600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2" name="תמונה 1">
            <a:extLst>
              <a:ext uri="{FF2B5EF4-FFF2-40B4-BE49-F238E27FC236}">
                <a16:creationId xmlns:a16="http://schemas.microsoft.com/office/drawing/2014/main" id="{028090D9-29F6-446E-802C-42D54D61666B}"/>
              </a:ext>
            </a:extLst>
          </p:cNvPr>
          <p:cNvPicPr>
            <a:picLocks noChangeAspect="1"/>
          </p:cNvPicPr>
          <p:nvPr/>
        </p:nvPicPr>
        <p:blipFill>
          <a:blip r:embed="rId4"/>
          <a:stretch>
            <a:fillRect/>
          </a:stretch>
        </p:blipFill>
        <p:spPr>
          <a:xfrm>
            <a:off x="1051039" y="1176094"/>
            <a:ext cx="8896350" cy="42767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516000" y="135324"/>
            <a:ext cx="11160000" cy="54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800"/>
              <a:buFont typeface="Varela Round"/>
              <a:buNone/>
            </a:pPr>
            <a:r>
              <a:rPr lang="ar-SA" sz="3600" dirty="0">
                <a:solidFill>
                  <a:srgbClr val="192A72"/>
                </a:solidFill>
                <a:cs typeface="+mn-cs"/>
              </a:rPr>
              <a:t>مصادر الطاقة</a:t>
            </a:r>
            <a:endParaRPr sz="3600" dirty="0">
              <a:cs typeface="+mn-cs"/>
            </a:endParaRPr>
          </a:p>
        </p:txBody>
      </p:sp>
      <p:sp>
        <p:nvSpPr>
          <p:cNvPr id="95" name="Google Shape;95;p14"/>
          <p:cNvSpPr txBox="1">
            <a:spLocks noGrp="1"/>
          </p:cNvSpPr>
          <p:nvPr>
            <p:ph type="body" idx="1"/>
          </p:nvPr>
        </p:nvSpPr>
        <p:spPr>
          <a:xfrm>
            <a:off x="-1035212" y="627043"/>
            <a:ext cx="11160000" cy="540000"/>
          </a:xfrm>
          <a:prstGeom prst="rect">
            <a:avLst/>
          </a:prstGeom>
          <a:noFill/>
          <a:ln>
            <a:noFill/>
          </a:ln>
        </p:spPr>
        <p:txBody>
          <a:bodyPr spcFirstLastPara="1" wrap="square" lIns="91425" tIns="45700" rIns="91425" bIns="45700" anchor="b" anchorCtr="0">
            <a:noAutofit/>
          </a:bodyPr>
          <a:lstStyle/>
          <a:p>
            <a:pPr marL="0" lvl="0" indent="0">
              <a:spcBef>
                <a:spcPts val="0"/>
              </a:spcBef>
            </a:pPr>
            <a:r>
              <a:rPr lang="ar-SA" dirty="0">
                <a:latin typeface="Arial" panose="020B0604020202020204" pitchFamily="34" charset="0"/>
                <a:cs typeface="Arial" panose="020B0604020202020204" pitchFamily="34" charset="0"/>
              </a:rPr>
              <a:t>التمييز بين مصادر الطاقة العضوية ومصادر الطاقة المتجددة.</a:t>
            </a:r>
            <a:endParaRPr sz="1400" dirty="0">
              <a:solidFill>
                <a:srgbClr val="FF0000"/>
              </a:solidFill>
            </a:endParaRPr>
          </a:p>
        </p:txBody>
      </p:sp>
      <p:sp>
        <p:nvSpPr>
          <p:cNvPr id="96" name="Google Shape;96;p14"/>
          <p:cNvSpPr/>
          <p:nvPr/>
        </p:nvSpPr>
        <p:spPr>
          <a:xfrm>
            <a:off x="6095206" y="1340280"/>
            <a:ext cx="3907339" cy="8061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rtl="1"/>
            <a:r>
              <a:rPr lang="ar-SA" sz="3000" b="1" dirty="0">
                <a:latin typeface="Varela Round"/>
                <a:ea typeface="Varela Round"/>
                <a:cs typeface="+mn-cs"/>
                <a:sym typeface="Varela Round"/>
              </a:rPr>
              <a:t>الطاقة القابلة للنفاذ </a:t>
            </a:r>
            <a:r>
              <a:rPr lang="iw-IL" sz="3000" b="1" dirty="0">
                <a:latin typeface="Varela Round"/>
                <a:ea typeface="Varela Round"/>
                <a:cs typeface="+mn-cs"/>
                <a:sym typeface="Varela Round"/>
              </a:rPr>
              <a:t>-</a:t>
            </a:r>
            <a:endParaRPr lang="he-IL" sz="3000" b="1" dirty="0">
              <a:latin typeface="Varela Round"/>
              <a:ea typeface="Varela Round"/>
              <a:cs typeface="+mn-cs"/>
              <a:sym typeface="Varela Round"/>
            </a:endParaRPr>
          </a:p>
          <a:p>
            <a:pPr lvl="0" algn="ctr" rtl="1"/>
            <a:r>
              <a:rPr lang="ar-SA" sz="3000" b="1" dirty="0">
                <a:latin typeface="Varela Round"/>
                <a:ea typeface="Varela Round"/>
                <a:cs typeface="+mn-cs"/>
                <a:sym typeface="Varela Round"/>
              </a:rPr>
              <a:t>الوقود الاحفوري</a:t>
            </a:r>
            <a:endParaRPr sz="3000" b="1" dirty="0">
              <a:latin typeface="Varela Round"/>
              <a:ea typeface="Varela Round"/>
              <a:cs typeface="+mn-cs"/>
              <a:sym typeface="Varela Round"/>
            </a:endParaRPr>
          </a:p>
        </p:txBody>
      </p:sp>
      <p:sp>
        <p:nvSpPr>
          <p:cNvPr id="97" name="Google Shape;97;p14"/>
          <p:cNvSpPr/>
          <p:nvPr/>
        </p:nvSpPr>
        <p:spPr>
          <a:xfrm>
            <a:off x="6919337" y="2348906"/>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ar-SA" sz="2400" dirty="0">
                <a:latin typeface="Varela Round"/>
                <a:ea typeface="Varela Round"/>
                <a:cs typeface="+mn-cs"/>
                <a:sym typeface="Varela Round"/>
              </a:rPr>
              <a:t>فحم</a:t>
            </a:r>
            <a:r>
              <a:rPr lang="iw-IL" sz="2400" dirty="0">
                <a:latin typeface="Varela Round"/>
                <a:ea typeface="Varela Round"/>
                <a:cs typeface="Varela Round"/>
                <a:sym typeface="Varela Round"/>
              </a:rPr>
              <a:t> </a:t>
            </a:r>
            <a:endParaRPr sz="2400" dirty="0">
              <a:latin typeface="Varela Round"/>
              <a:ea typeface="Varela Round"/>
              <a:cs typeface="Varela Round"/>
              <a:sym typeface="Varela Round"/>
            </a:endParaRPr>
          </a:p>
        </p:txBody>
      </p:sp>
      <p:sp>
        <p:nvSpPr>
          <p:cNvPr id="98" name="Google Shape;98;p14"/>
          <p:cNvSpPr/>
          <p:nvPr/>
        </p:nvSpPr>
        <p:spPr>
          <a:xfrm>
            <a:off x="7007312" y="3429518"/>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ar-SA" sz="2400" dirty="0">
                <a:latin typeface="Varela Round"/>
                <a:ea typeface="Varela Round"/>
                <a:cs typeface="+mn-cs"/>
                <a:sym typeface="Varela Round"/>
              </a:rPr>
              <a:t>نفط</a:t>
            </a:r>
            <a:endParaRPr sz="2400" dirty="0">
              <a:latin typeface="Varela Round"/>
              <a:ea typeface="Varela Round"/>
              <a:cs typeface="+mn-cs"/>
              <a:sym typeface="Varela Round"/>
            </a:endParaRPr>
          </a:p>
        </p:txBody>
      </p:sp>
      <p:sp>
        <p:nvSpPr>
          <p:cNvPr id="99" name="Google Shape;99;p14"/>
          <p:cNvSpPr/>
          <p:nvPr/>
        </p:nvSpPr>
        <p:spPr>
          <a:xfrm>
            <a:off x="7007312" y="4321018"/>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ar-SA" sz="2400" dirty="0">
                <a:latin typeface="Assistant"/>
                <a:ea typeface="Assistant"/>
                <a:cs typeface="Assistant"/>
                <a:sym typeface="Assistant"/>
              </a:rPr>
              <a:t>غاز</a:t>
            </a:r>
            <a:r>
              <a:rPr lang="iw-IL" sz="2400" dirty="0">
                <a:latin typeface="Assistant"/>
                <a:ea typeface="Assistant"/>
                <a:cs typeface="Assistant"/>
                <a:sym typeface="Assistant"/>
              </a:rPr>
              <a:t> </a:t>
            </a:r>
            <a:endParaRPr sz="2400" dirty="0">
              <a:latin typeface="Assistant"/>
              <a:ea typeface="Assistant"/>
              <a:cs typeface="Assistant"/>
              <a:sym typeface="Assistant"/>
            </a:endParaRPr>
          </a:p>
        </p:txBody>
      </p:sp>
      <p:sp>
        <p:nvSpPr>
          <p:cNvPr id="100" name="Google Shape;100;p14"/>
          <p:cNvSpPr/>
          <p:nvPr/>
        </p:nvSpPr>
        <p:spPr>
          <a:xfrm>
            <a:off x="7007312" y="5291018"/>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ar-SA" sz="2400" dirty="0">
                <a:latin typeface="Varela Round"/>
                <a:ea typeface="Varela Round"/>
                <a:cs typeface="+mn-cs"/>
                <a:sym typeface="Varela Round"/>
              </a:rPr>
              <a:t>    نووية</a:t>
            </a:r>
            <a:r>
              <a:rPr lang="iw-IL" sz="2400" dirty="0">
                <a:latin typeface="Varela Round"/>
                <a:ea typeface="Varela Round"/>
                <a:cs typeface="+mn-cs"/>
                <a:sym typeface="Varela Round"/>
              </a:rPr>
              <a:t> </a:t>
            </a:r>
            <a:endParaRPr sz="2400" dirty="0">
              <a:latin typeface="Varela Round"/>
              <a:ea typeface="Varela Round"/>
              <a:cs typeface="+mn-cs"/>
              <a:sym typeface="Varela Round"/>
            </a:endParaRPr>
          </a:p>
        </p:txBody>
      </p:sp>
      <p:sp>
        <p:nvSpPr>
          <p:cNvPr id="101" name="Google Shape;101;p14"/>
          <p:cNvSpPr/>
          <p:nvPr/>
        </p:nvSpPr>
        <p:spPr>
          <a:xfrm>
            <a:off x="1836513" y="1213072"/>
            <a:ext cx="3907339" cy="8061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ar-SA" sz="3000" b="1" dirty="0">
                <a:latin typeface="Varela Round"/>
                <a:ea typeface="Varela Round"/>
                <a:cs typeface="+mn-cs"/>
                <a:sym typeface="Varela Round"/>
              </a:rPr>
              <a:t>طاقة متجددة</a:t>
            </a:r>
            <a:r>
              <a:rPr lang="iw-IL" sz="3000" b="1" dirty="0">
                <a:latin typeface="Varela Round"/>
                <a:ea typeface="Varela Round"/>
                <a:cs typeface="+mn-cs"/>
                <a:sym typeface="Varela Round"/>
              </a:rPr>
              <a:t>- </a:t>
            </a:r>
            <a:r>
              <a:rPr lang="ar-SA" sz="3000" b="1" dirty="0">
                <a:latin typeface="Varela Round"/>
                <a:ea typeface="Varela Round"/>
                <a:cs typeface="+mn-cs"/>
                <a:sym typeface="Varela Round"/>
              </a:rPr>
              <a:t>طاقة خضراء</a:t>
            </a:r>
            <a:endParaRPr sz="3000" b="1" dirty="0">
              <a:latin typeface="Varela Round"/>
              <a:ea typeface="Varela Round"/>
              <a:cs typeface="+mn-cs"/>
              <a:sym typeface="Varela Round"/>
            </a:endParaRPr>
          </a:p>
        </p:txBody>
      </p:sp>
      <p:sp>
        <p:nvSpPr>
          <p:cNvPr id="102" name="Google Shape;102;p14"/>
          <p:cNvSpPr/>
          <p:nvPr/>
        </p:nvSpPr>
        <p:spPr>
          <a:xfrm>
            <a:off x="406713" y="4829310"/>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ar-SA" sz="2400" dirty="0">
                <a:latin typeface="Varela Round" panose="020B0604020202020204" charset="-79"/>
                <a:ea typeface="Varela Round"/>
                <a:cs typeface="+mn-cs"/>
                <a:sym typeface="Varela Round"/>
              </a:rPr>
              <a:t>طاقة</a:t>
            </a:r>
            <a:r>
              <a:rPr lang="he-IL" sz="2400" dirty="0">
                <a:latin typeface="Varela Round" panose="020B0604020202020204" charset="-79"/>
                <a:ea typeface="Varela Round"/>
                <a:cs typeface="+mn-cs"/>
                <a:sym typeface="Varela Round"/>
              </a:rPr>
              <a:t> </a:t>
            </a:r>
            <a:r>
              <a:rPr lang="ar-SA" sz="2400" dirty="0">
                <a:latin typeface="Varela Round" panose="020B0604020202020204" charset="-79"/>
                <a:ea typeface="Varela Round"/>
                <a:cs typeface="+mn-cs"/>
                <a:sym typeface="Varela Round"/>
              </a:rPr>
              <a:t>حيوية</a:t>
            </a:r>
            <a:r>
              <a:rPr lang="iw-IL" sz="2400" dirty="0">
                <a:latin typeface="Varela Round"/>
                <a:ea typeface="Varela Round"/>
                <a:cs typeface="Varela Round"/>
                <a:sym typeface="Varela Round"/>
              </a:rPr>
              <a:t> </a:t>
            </a:r>
            <a:endParaRPr sz="2400" dirty="0">
              <a:latin typeface="Varela Round"/>
              <a:ea typeface="Varela Round"/>
              <a:cs typeface="Varela Round"/>
              <a:sym typeface="Varela Round"/>
            </a:endParaRPr>
          </a:p>
        </p:txBody>
      </p:sp>
      <p:sp>
        <p:nvSpPr>
          <p:cNvPr id="103" name="Google Shape;103;p14"/>
          <p:cNvSpPr/>
          <p:nvPr/>
        </p:nvSpPr>
        <p:spPr>
          <a:xfrm>
            <a:off x="2581288" y="3937072"/>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ar-SA" sz="2400" dirty="0">
                <a:latin typeface="Varela Round"/>
                <a:ea typeface="Varela Round"/>
                <a:cs typeface="+mn-cs"/>
                <a:sym typeface="Varela Round"/>
              </a:rPr>
              <a:t>طاقة شمسية</a:t>
            </a:r>
            <a:r>
              <a:rPr lang="iw-IL" sz="2400" dirty="0">
                <a:latin typeface="Varela Round"/>
                <a:ea typeface="Varela Round"/>
                <a:cs typeface="Varela Round"/>
                <a:sym typeface="Varela Round"/>
              </a:rPr>
              <a:t> </a:t>
            </a:r>
            <a:endParaRPr sz="2400" dirty="0">
              <a:latin typeface="Varela Round"/>
              <a:ea typeface="Varela Round"/>
              <a:cs typeface="Varela Round"/>
              <a:sym typeface="Varela Round"/>
            </a:endParaRPr>
          </a:p>
        </p:txBody>
      </p:sp>
      <p:sp>
        <p:nvSpPr>
          <p:cNvPr id="104" name="Google Shape;104;p14"/>
          <p:cNvSpPr/>
          <p:nvPr/>
        </p:nvSpPr>
        <p:spPr>
          <a:xfrm>
            <a:off x="2445638" y="3052060"/>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ar-SA" sz="2400" dirty="0">
                <a:latin typeface="Varela Round"/>
                <a:ea typeface="Varela Round"/>
                <a:cs typeface="+mn-cs"/>
                <a:sym typeface="Varela Round"/>
              </a:rPr>
              <a:t>طاقة الرياح</a:t>
            </a:r>
            <a:endParaRPr sz="2400" dirty="0">
              <a:latin typeface="Varela Round"/>
              <a:ea typeface="Varela Round"/>
              <a:cs typeface="+mn-cs"/>
              <a:sym typeface="Varela Round"/>
            </a:endParaRPr>
          </a:p>
        </p:txBody>
      </p:sp>
      <p:sp>
        <p:nvSpPr>
          <p:cNvPr id="105" name="Google Shape;105;p14"/>
          <p:cNvSpPr/>
          <p:nvPr/>
        </p:nvSpPr>
        <p:spPr>
          <a:xfrm>
            <a:off x="2191538" y="2167072"/>
            <a:ext cx="29307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ar-SA" sz="2400" dirty="0">
                <a:latin typeface="Varela Round"/>
                <a:ea typeface="Varela Round"/>
                <a:cs typeface="+mn-cs"/>
                <a:sym typeface="Varela Round"/>
              </a:rPr>
              <a:t>طاقة كهرومائية</a:t>
            </a:r>
            <a:r>
              <a:rPr lang="iw-IL" sz="2400" dirty="0">
                <a:latin typeface="Varela Round"/>
                <a:ea typeface="Varela Round"/>
                <a:cs typeface="Varela Round"/>
                <a:sym typeface="Varela Round"/>
              </a:rPr>
              <a:t> </a:t>
            </a:r>
            <a:endParaRPr sz="2400" dirty="0">
              <a:latin typeface="Varela Round"/>
              <a:ea typeface="Varela Round"/>
              <a:cs typeface="Varela Round"/>
              <a:sym typeface="Varela Round"/>
            </a:endParaRPr>
          </a:p>
        </p:txBody>
      </p:sp>
      <p:sp>
        <p:nvSpPr>
          <p:cNvPr id="106" name="Google Shape;106;p14"/>
          <p:cNvSpPr/>
          <p:nvPr/>
        </p:nvSpPr>
        <p:spPr>
          <a:xfrm>
            <a:off x="2581288" y="4829310"/>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ar-SA" sz="2400" dirty="0">
                <a:latin typeface="Varela Round"/>
                <a:ea typeface="Varela Round"/>
                <a:cs typeface="+mn-cs"/>
                <a:sym typeface="Varela Round"/>
              </a:rPr>
              <a:t>طاقة حرارية</a:t>
            </a:r>
            <a:endParaRPr sz="2400" dirty="0">
              <a:latin typeface="Varela Round"/>
              <a:ea typeface="Varela Round"/>
              <a:cs typeface="+mn-cs"/>
              <a:sym typeface="Varela Rou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1000"/>
                                        <p:tgtEl>
                                          <p:spTgt spid="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fade">
                                      <p:cBhvr>
                                        <p:cTn id="27" dur="1000"/>
                                        <p:tgtEl>
                                          <p:spTgt spid="10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fade">
                                      <p:cBhvr>
                                        <p:cTn id="32" dur="1000"/>
                                        <p:tgtEl>
                                          <p:spTgt spid="10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1000"/>
                                        <p:tgtEl>
                                          <p:spTgt spid="10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6"/>
                                        </p:tgtEl>
                                        <p:attrNameLst>
                                          <p:attrName>style.visibility</p:attrName>
                                        </p:attrNameLst>
                                      </p:cBhvr>
                                      <p:to>
                                        <p:strVal val="visible"/>
                                      </p:to>
                                    </p:set>
                                    <p:animEffect transition="in" filter="fade">
                                      <p:cBhvr>
                                        <p:cTn id="42" dur="1000"/>
                                        <p:tgtEl>
                                          <p:spTgt spid="10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
                                        </p:tgtEl>
                                        <p:attrNameLst>
                                          <p:attrName>style.visibility</p:attrName>
                                        </p:attrNameLst>
                                      </p:cBhvr>
                                      <p:to>
                                        <p:strVal val="visible"/>
                                      </p:to>
                                    </p:set>
                                    <p:animEffect transition="in" filter="fade">
                                      <p:cBhvr>
                                        <p:cTn id="47"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0"/>
          <p:cNvSpPr txBox="1">
            <a:spLocks noGrp="1"/>
          </p:cNvSpPr>
          <p:nvPr>
            <p:ph type="title"/>
          </p:nvPr>
        </p:nvSpPr>
        <p:spPr>
          <a:xfrm>
            <a:off x="839825" y="303801"/>
            <a:ext cx="11160000" cy="720000"/>
          </a:xfrm>
          <a:prstGeom prst="rect">
            <a:avLst/>
          </a:prstGeom>
        </p:spPr>
        <p:txBody>
          <a:bodyPr spcFirstLastPara="1" wrap="square" lIns="91425" tIns="45700" rIns="91425" bIns="45700" anchor="ctr" anchorCtr="0">
            <a:noAutofit/>
          </a:bodyPr>
          <a:lstStyle/>
          <a:p>
            <a:pPr lvl="0"/>
            <a:r>
              <a:rPr lang="ar-SA" sz="3600" dirty="0">
                <a:solidFill>
                  <a:schemeClr val="accent1"/>
                </a:solidFill>
                <a:cs typeface="+mn-cs"/>
              </a:rPr>
              <a:t>استهلاك الطاقة للفرد بين عامي 1960 و 2015</a:t>
            </a:r>
            <a:endParaRPr sz="1400" dirty="0">
              <a:solidFill>
                <a:schemeClr val="accent1"/>
              </a:solidFill>
              <a:cs typeface="+mn-cs"/>
            </a:endParaRPr>
          </a:p>
        </p:txBody>
      </p:sp>
      <p:pic>
        <p:nvPicPr>
          <p:cNvPr id="433" name="Google Shape;433;p50"/>
          <p:cNvPicPr preferRelativeResize="0"/>
          <p:nvPr/>
        </p:nvPicPr>
        <p:blipFill>
          <a:blip r:embed="rId3">
            <a:alphaModFix/>
          </a:blip>
          <a:stretch>
            <a:fillRect/>
          </a:stretch>
        </p:blipFill>
        <p:spPr>
          <a:xfrm>
            <a:off x="1269506" y="926938"/>
            <a:ext cx="8848569" cy="4761977"/>
          </a:xfrm>
          <a:prstGeom prst="rect">
            <a:avLst/>
          </a:prstGeom>
          <a:noFill/>
          <a:ln>
            <a:noFill/>
          </a:ln>
        </p:spPr>
      </p:pic>
      <p:sp>
        <p:nvSpPr>
          <p:cNvPr id="434" name="Google Shape;434;p50"/>
          <p:cNvSpPr txBox="1"/>
          <p:nvPr/>
        </p:nvSpPr>
        <p:spPr>
          <a:xfrm>
            <a:off x="4692171" y="5592051"/>
            <a:ext cx="1548000" cy="409254"/>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u="sng" dirty="0">
                <a:solidFill>
                  <a:schemeClr val="tx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מקור: </a:t>
            </a:r>
            <a:r>
              <a:rPr lang="iw-IL" sz="1200" dirty="0">
                <a:solidFill>
                  <a:schemeClr val="tx1"/>
                </a:solidFill>
                <a:latin typeface="Calibri"/>
                <a:ea typeface="Calibri"/>
                <a:cs typeface="Calibri"/>
                <a:sym typeface="Calibri"/>
              </a:rPr>
              <a:t>העולם שלנו</a:t>
            </a:r>
            <a:endParaRPr sz="1200" dirty="0">
              <a:solidFill>
                <a:schemeClr val="tx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1"/>
          <p:cNvSpPr txBox="1">
            <a:spLocks noGrp="1"/>
          </p:cNvSpPr>
          <p:nvPr>
            <p:ph type="title"/>
          </p:nvPr>
        </p:nvSpPr>
        <p:spPr>
          <a:xfrm>
            <a:off x="515206" y="-66779"/>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endParaRPr sz="3200" dirty="0">
              <a:cs typeface="+mn-cs"/>
            </a:endParaRPr>
          </a:p>
          <a:p>
            <a:pPr marL="0" lvl="0" indent="0" algn="ctr" rtl="1">
              <a:spcBef>
                <a:spcPts val="0"/>
              </a:spcBef>
              <a:spcAft>
                <a:spcPts val="0"/>
              </a:spcAft>
              <a:buNone/>
            </a:pPr>
            <a:endParaRPr sz="3200" dirty="0">
              <a:cs typeface="+mn-cs"/>
            </a:endParaRPr>
          </a:p>
          <a:p>
            <a:pPr lvl="0"/>
            <a:r>
              <a:rPr lang="ar-SA" sz="3200" dirty="0">
                <a:cs typeface="+mn-cs"/>
              </a:rPr>
              <a:t>العلاقة بين الناتج المحلي الإجمالي واستهلاك الفرد من إنتاج الطاقة - رسم بياني تفاعلي</a:t>
            </a:r>
            <a:endParaRPr sz="3200" dirty="0">
              <a:cs typeface="+mn-cs"/>
            </a:endParaRPr>
          </a:p>
        </p:txBody>
      </p:sp>
      <p:sp>
        <p:nvSpPr>
          <p:cNvPr id="442" name="Google Shape;442;p51"/>
          <p:cNvSpPr txBox="1">
            <a:spLocks noGrp="1"/>
          </p:cNvSpPr>
          <p:nvPr>
            <p:ph type="body" idx="2"/>
          </p:nvPr>
        </p:nvSpPr>
        <p:spPr>
          <a:xfrm>
            <a:off x="515206" y="1725681"/>
            <a:ext cx="11160000" cy="4152600"/>
          </a:xfrm>
          <a:prstGeom prst="rect">
            <a:avLst/>
          </a:prstGeom>
        </p:spPr>
        <p:txBody>
          <a:bodyPr spcFirstLastPara="1" wrap="square" lIns="91425" tIns="45700" rIns="91425" bIns="45700" anchor="t" anchorCtr="0">
            <a:noAutofit/>
          </a:bodyPr>
          <a:lstStyle/>
          <a:p>
            <a:pPr marL="0" lvl="0" indent="0" algn="l" rtl="0">
              <a:spcBef>
                <a:spcPts val="0"/>
              </a:spcBef>
              <a:spcAft>
                <a:spcPts val="600"/>
              </a:spcAft>
              <a:buNone/>
            </a:pPr>
            <a:endParaRPr/>
          </a:p>
        </p:txBody>
      </p:sp>
      <p:sp>
        <p:nvSpPr>
          <p:cNvPr id="443" name="Google Shape;443;p51"/>
          <p:cNvSpPr txBox="1"/>
          <p:nvPr/>
        </p:nvSpPr>
        <p:spPr>
          <a:xfrm>
            <a:off x="9538550" y="5705025"/>
            <a:ext cx="2351400" cy="72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uFill>
                  <a:noFill/>
                </a:uFill>
                <a:latin typeface="Varela Round"/>
                <a:ea typeface="Varela Round"/>
                <a:cs typeface="Varela Round"/>
                <a:sym typeface="Varela Round"/>
                <a:hlinkClick r:id="rId3"/>
              </a:rPr>
              <a:t>גפמיינדר </a:t>
            </a:r>
            <a:endParaRPr>
              <a:latin typeface="Varela Round"/>
              <a:ea typeface="Varela Round"/>
              <a:cs typeface="Varela Round"/>
              <a:sym typeface="Varela Round"/>
            </a:endParaRPr>
          </a:p>
        </p:txBody>
      </p:sp>
      <p:pic>
        <p:nvPicPr>
          <p:cNvPr id="444" name="Google Shape;444;p51"/>
          <p:cNvPicPr preferRelativeResize="0"/>
          <p:nvPr/>
        </p:nvPicPr>
        <p:blipFill>
          <a:blip r:embed="rId4">
            <a:alphaModFix/>
          </a:blip>
          <a:stretch>
            <a:fillRect/>
          </a:stretch>
        </p:blipFill>
        <p:spPr>
          <a:xfrm>
            <a:off x="15" y="832136"/>
            <a:ext cx="12190398" cy="5592889"/>
          </a:xfrm>
          <a:prstGeom prst="rect">
            <a:avLst/>
          </a:prstGeom>
          <a:noFill/>
          <a:ln>
            <a:noFill/>
          </a:ln>
        </p:spPr>
      </p:pic>
      <p:sp>
        <p:nvSpPr>
          <p:cNvPr id="445" name="Google Shape;445;p51"/>
          <p:cNvSpPr/>
          <p:nvPr/>
        </p:nvSpPr>
        <p:spPr>
          <a:xfrm>
            <a:off x="5521650" y="933100"/>
            <a:ext cx="1468500" cy="1173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iw-IL" sz="2400">
                <a:latin typeface="Varela Round"/>
                <a:ea typeface="Varela Round"/>
                <a:cs typeface="Varela Round"/>
                <a:sym typeface="Varela Round"/>
              </a:rPr>
              <a:t>סין</a:t>
            </a:r>
            <a:endParaRPr sz="2400">
              <a:latin typeface="Varela Round"/>
              <a:ea typeface="Varela Round"/>
              <a:cs typeface="Varela Round"/>
              <a:sym typeface="Varela Round"/>
            </a:endParaRPr>
          </a:p>
        </p:txBody>
      </p:sp>
      <p:sp>
        <p:nvSpPr>
          <p:cNvPr id="446" name="Google Shape;446;p51"/>
          <p:cNvSpPr/>
          <p:nvPr/>
        </p:nvSpPr>
        <p:spPr>
          <a:xfrm>
            <a:off x="3962294" y="4298502"/>
            <a:ext cx="1160100" cy="939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iw-IL" sz="1600" dirty="0">
                <a:latin typeface="Varela Round"/>
                <a:ea typeface="Varela Round"/>
                <a:cs typeface="Varela Round"/>
                <a:sym typeface="Varela Round"/>
              </a:rPr>
              <a:t>הודו</a:t>
            </a:r>
            <a:endParaRPr sz="1600" dirty="0">
              <a:latin typeface="Varela Round"/>
              <a:ea typeface="Varela Round"/>
              <a:cs typeface="Varela Round"/>
              <a:sym typeface="Varela Round"/>
            </a:endParaRPr>
          </a:p>
        </p:txBody>
      </p:sp>
      <p:sp>
        <p:nvSpPr>
          <p:cNvPr id="447" name="Google Shape;447;p51"/>
          <p:cNvSpPr/>
          <p:nvPr/>
        </p:nvSpPr>
        <p:spPr>
          <a:xfrm>
            <a:off x="9464225" y="1711100"/>
            <a:ext cx="1160100" cy="939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iw-IL" sz="1600">
                <a:latin typeface="Varela Round"/>
                <a:ea typeface="Varela Round"/>
                <a:cs typeface="Varela Round"/>
                <a:sym typeface="Varela Round"/>
              </a:rPr>
              <a:t>ארה"ב</a:t>
            </a:r>
            <a:endParaRPr sz="1600">
              <a:latin typeface="Varela Round"/>
              <a:ea typeface="Varela Round"/>
              <a:cs typeface="Varela Round"/>
              <a:sym typeface="Varela Round"/>
            </a:endParaRPr>
          </a:p>
        </p:txBody>
      </p:sp>
      <p:sp>
        <p:nvSpPr>
          <p:cNvPr id="448" name="Google Shape;448;p51"/>
          <p:cNvSpPr/>
          <p:nvPr/>
        </p:nvSpPr>
        <p:spPr>
          <a:xfrm>
            <a:off x="6312400" y="4306525"/>
            <a:ext cx="1160100" cy="939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iw-IL" sz="1200" b="1">
                <a:latin typeface="Varela Round"/>
                <a:ea typeface="Varela Round"/>
                <a:cs typeface="Varela Round"/>
                <a:sym typeface="Varela Round"/>
              </a:rPr>
              <a:t>ערב הסעודית </a:t>
            </a:r>
            <a:endParaRPr sz="1200" b="1">
              <a:latin typeface="Varela Round"/>
              <a:ea typeface="Varela Round"/>
              <a:cs typeface="Varela Round"/>
              <a:sym typeface="Varela Round"/>
            </a:endParaRPr>
          </a:p>
        </p:txBody>
      </p:sp>
      <p:sp>
        <p:nvSpPr>
          <p:cNvPr id="449" name="Google Shape;449;p51"/>
          <p:cNvSpPr/>
          <p:nvPr/>
        </p:nvSpPr>
        <p:spPr>
          <a:xfrm>
            <a:off x="9390800" y="5018075"/>
            <a:ext cx="1094400" cy="5400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iw-IL" sz="1200">
                <a:latin typeface="Varela Round"/>
                <a:ea typeface="Varela Round"/>
                <a:cs typeface="Varela Round"/>
                <a:sym typeface="Varela Round"/>
              </a:rPr>
              <a:t>אמירויות </a:t>
            </a:r>
            <a:endParaRPr sz="1200">
              <a:latin typeface="Varela Round"/>
              <a:ea typeface="Varela Round"/>
              <a:cs typeface="Varela Round"/>
              <a:sym typeface="Varela Round"/>
            </a:endParaRPr>
          </a:p>
        </p:txBody>
      </p:sp>
      <p:sp>
        <p:nvSpPr>
          <p:cNvPr id="450" name="Google Shape;450;p51"/>
          <p:cNvSpPr txBox="1"/>
          <p:nvPr/>
        </p:nvSpPr>
        <p:spPr>
          <a:xfrm>
            <a:off x="351000" y="5999900"/>
            <a:ext cx="1957500" cy="342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latin typeface="Calibri"/>
                <a:ea typeface="Calibri"/>
                <a:cs typeface="Calibri"/>
                <a:sym typeface="Calibri"/>
              </a:rPr>
              <a:t>מקור: gapminder</a:t>
            </a:r>
            <a:endParaRPr>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2"/>
          <p:cNvSpPr txBox="1">
            <a:spLocks noGrp="1"/>
          </p:cNvSpPr>
          <p:nvPr>
            <p:ph type="title"/>
          </p:nvPr>
        </p:nvSpPr>
        <p:spPr>
          <a:xfrm>
            <a:off x="4909350" y="539820"/>
            <a:ext cx="6631619" cy="720000"/>
          </a:xfrm>
          <a:prstGeom prst="rect">
            <a:avLst/>
          </a:prstGeom>
        </p:spPr>
        <p:txBody>
          <a:bodyPr spcFirstLastPara="1" wrap="square" lIns="91425" tIns="45700" rIns="91425" bIns="45700" anchor="ctr" anchorCtr="0">
            <a:noAutofit/>
          </a:bodyPr>
          <a:lstStyle/>
          <a:p>
            <a:pPr lvl="0"/>
            <a:r>
              <a:rPr lang="ar-SA" sz="3200" dirty="0">
                <a:solidFill>
                  <a:srgbClr val="0178A2"/>
                </a:solidFill>
                <a:cs typeface="+mn-cs"/>
              </a:rPr>
              <a:t>الطاقة كمحفز للتنمية</a:t>
            </a:r>
            <a:endParaRPr sz="3200" dirty="0">
              <a:solidFill>
                <a:srgbClr val="0178A2"/>
              </a:solidFill>
              <a:cs typeface="+mn-cs"/>
            </a:endParaRPr>
          </a:p>
        </p:txBody>
      </p:sp>
      <p:sp>
        <p:nvSpPr>
          <p:cNvPr id="457" name="Google Shape;457;p52"/>
          <p:cNvSpPr txBox="1">
            <a:spLocks noGrp="1"/>
          </p:cNvSpPr>
          <p:nvPr>
            <p:ph type="body" idx="2"/>
          </p:nvPr>
        </p:nvSpPr>
        <p:spPr>
          <a:xfrm>
            <a:off x="515206" y="1725681"/>
            <a:ext cx="11160000" cy="4152600"/>
          </a:xfrm>
          <a:prstGeom prst="rect">
            <a:avLst/>
          </a:prstGeom>
        </p:spPr>
        <p:txBody>
          <a:bodyPr spcFirstLastPara="1" wrap="square" lIns="91425" tIns="45700" rIns="91425" bIns="45700" anchor="t" anchorCtr="0">
            <a:noAutofit/>
          </a:bodyPr>
          <a:lstStyle/>
          <a:p>
            <a:pPr lvl="0">
              <a:lnSpc>
                <a:spcPct val="200000"/>
              </a:lnSpc>
            </a:pPr>
            <a:r>
              <a:rPr lang="ar-SA" dirty="0">
                <a:cs typeface="+mn-cs"/>
              </a:rPr>
              <a:t>أساس للتنمية الصناعية.</a:t>
            </a:r>
          </a:p>
          <a:p>
            <a:pPr lvl="0">
              <a:lnSpc>
                <a:spcPct val="200000"/>
              </a:lnSpc>
            </a:pPr>
            <a:r>
              <a:rPr lang="ar-SA" dirty="0">
                <a:cs typeface="+mn-cs"/>
              </a:rPr>
              <a:t>سبب لرفع مستوى المعيشة في الدولة.</a:t>
            </a:r>
          </a:p>
          <a:p>
            <a:pPr lvl="0">
              <a:lnSpc>
                <a:spcPct val="200000"/>
              </a:lnSpc>
            </a:pPr>
            <a:r>
              <a:rPr lang="ar-SA" dirty="0">
                <a:cs typeface="+mn-cs"/>
              </a:rPr>
              <a:t>وجود موارد طاقة في الدولة، يسمح بتصديرها إلى دول أخرى - دول الخليج الفارسي.</a:t>
            </a:r>
            <a:endParaRPr dirty="0">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3"/>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lvl="0"/>
            <a:r>
              <a:rPr lang="ar-SA" sz="3200" dirty="0">
                <a:solidFill>
                  <a:srgbClr val="0178A2"/>
                </a:solidFill>
                <a:cs typeface="+mn-cs"/>
              </a:rPr>
              <a:t>استهلاك الطاقة حسب القارات.</a:t>
            </a:r>
            <a:endParaRPr sz="3200" dirty="0">
              <a:solidFill>
                <a:srgbClr val="0178A2"/>
              </a:solidFill>
              <a:cs typeface="+mn-cs"/>
            </a:endParaRPr>
          </a:p>
        </p:txBody>
      </p:sp>
      <p:sp>
        <p:nvSpPr>
          <p:cNvPr id="467" name="Google Shape;467;p53"/>
          <p:cNvSpPr txBox="1"/>
          <p:nvPr/>
        </p:nvSpPr>
        <p:spPr>
          <a:xfrm>
            <a:off x="5548514" y="5789221"/>
            <a:ext cx="1807800" cy="72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he-IL" sz="1200" dirty="0">
                <a:solidFill>
                  <a:schemeClr val="tx1"/>
                </a:solidFill>
                <a:latin typeface="Varela Round"/>
                <a:ea typeface="Varela Round"/>
                <a:cs typeface="Varela Round"/>
                <a:sym typeface="Varela Round"/>
                <a:hlinkClick r:id="rId3">
                  <a:extLst>
                    <a:ext uri="{A12FA001-AC4F-418D-AE19-62706E023703}">
                      <ahyp:hlinkClr xmlns:ahyp="http://schemas.microsoft.com/office/drawing/2018/hyperlinkcolor" val="tx"/>
                    </a:ext>
                  </a:extLst>
                </a:hlinkClick>
              </a:rPr>
              <a:t>מקור: </a:t>
            </a:r>
            <a:r>
              <a:rPr lang="en-US" sz="1200" dirty="0" err="1">
                <a:solidFill>
                  <a:schemeClr val="tx1"/>
                </a:solidFill>
                <a:latin typeface="Varela Round"/>
                <a:ea typeface="Varela Round"/>
                <a:cs typeface="Varela Round"/>
                <a:sym typeface="Varela Round"/>
              </a:rPr>
              <a:t>ourworld</a:t>
            </a:r>
            <a:r>
              <a:rPr lang="en-US" sz="1200" dirty="0">
                <a:solidFill>
                  <a:schemeClr val="tx1"/>
                </a:solidFill>
                <a:latin typeface="Varela Round"/>
                <a:ea typeface="Varela Round"/>
                <a:cs typeface="Varela Round"/>
                <a:sym typeface="Varela Round"/>
              </a:rPr>
              <a:t> in data</a:t>
            </a:r>
            <a:endParaRPr sz="1200" dirty="0">
              <a:solidFill>
                <a:schemeClr val="tx1"/>
              </a:solidFill>
              <a:latin typeface="Varela Round"/>
              <a:ea typeface="Varela Round"/>
              <a:cs typeface="Varela Round"/>
              <a:sym typeface="Varela Round"/>
            </a:endParaRPr>
          </a:p>
        </p:txBody>
      </p:sp>
      <p:pic>
        <p:nvPicPr>
          <p:cNvPr id="3" name="תמונה 2">
            <a:extLst>
              <a:ext uri="{FF2B5EF4-FFF2-40B4-BE49-F238E27FC236}">
                <a16:creationId xmlns:a16="http://schemas.microsoft.com/office/drawing/2014/main" id="{1E3D4360-3DA8-4A42-BDC2-1E432C34BED1}"/>
              </a:ext>
            </a:extLst>
          </p:cNvPr>
          <p:cNvPicPr>
            <a:picLocks noChangeAspect="1"/>
          </p:cNvPicPr>
          <p:nvPr/>
        </p:nvPicPr>
        <p:blipFill>
          <a:blip r:embed="rId4"/>
          <a:stretch>
            <a:fillRect/>
          </a:stretch>
        </p:blipFill>
        <p:spPr>
          <a:xfrm>
            <a:off x="308768" y="933094"/>
            <a:ext cx="9058275" cy="46101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4"/>
          <p:cNvSpPr txBox="1">
            <a:spLocks noGrp="1"/>
          </p:cNvSpPr>
          <p:nvPr>
            <p:ph type="ctrTitle"/>
          </p:nvPr>
        </p:nvSpPr>
        <p:spPr>
          <a:xfrm>
            <a:off x="738940" y="1640910"/>
            <a:ext cx="10871100" cy="126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ar-SA" dirty="0">
                <a:cs typeface="+mn-cs"/>
              </a:rPr>
              <a:t>نهاية القسم الثاني</a:t>
            </a:r>
            <a:endParaRPr dirty="0">
              <a:cs typeface="+mn-cs"/>
            </a:endParaRPr>
          </a:p>
        </p:txBody>
      </p:sp>
      <p:sp>
        <p:nvSpPr>
          <p:cNvPr id="474" name="Google Shape;474;p54"/>
          <p:cNvSpPr txBox="1">
            <a:spLocks noGrp="1"/>
          </p:cNvSpPr>
          <p:nvPr>
            <p:ph type="subTitle" idx="1"/>
          </p:nvPr>
        </p:nvSpPr>
        <p:spPr>
          <a:xfrm>
            <a:off x="738117" y="2918493"/>
            <a:ext cx="10872000" cy="642000"/>
          </a:xfrm>
          <a:prstGeom prst="rect">
            <a:avLst/>
          </a:prstGeom>
        </p:spPr>
        <p:txBody>
          <a:bodyPr spcFirstLastPara="1" wrap="square" lIns="36000" tIns="36000" rIns="36000" bIns="36000" anchor="t" anchorCtr="0">
            <a:noAutofit/>
          </a:bodyPr>
          <a:lstStyle/>
          <a:p>
            <a:pPr marL="0" lvl="0" indent="0">
              <a:spcAft>
                <a:spcPts val="600"/>
              </a:spcAft>
            </a:pPr>
            <a:r>
              <a:rPr lang="ar-SA" dirty="0">
                <a:cs typeface="+mn-cs"/>
              </a:rPr>
              <a:t>يمكنك الآن الإجابة عن الأسئلة في النموذج المرفق </a:t>
            </a:r>
            <a:r>
              <a:rPr lang="iw-IL" u="sng" dirty="0">
                <a:solidFill>
                  <a:schemeClr val="hlink"/>
                </a:solidFill>
                <a:cs typeface="+mn-cs"/>
                <a:hlinkClick r:id="rId3"/>
              </a:rPr>
              <a:t>בקישור כאן </a:t>
            </a:r>
            <a:endParaRPr dirty="0">
              <a:cs typeface="+mn-cs"/>
            </a:endParaRPr>
          </a:p>
        </p:txBody>
      </p:sp>
      <p:pic>
        <p:nvPicPr>
          <p:cNvPr id="3" name="גרפיקה 2">
            <a:extLst>
              <a:ext uri="{FF2B5EF4-FFF2-40B4-BE49-F238E27FC236}">
                <a16:creationId xmlns:a16="http://schemas.microsoft.com/office/drawing/2014/main" id="{6C2B1E81-3BC6-4B0D-8F27-0E3180FB21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2146" y="698643"/>
            <a:ext cx="2492020" cy="2341737"/>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4"/>
          <p:cNvPicPr preferRelativeResize="0"/>
          <p:nvPr/>
        </p:nvPicPr>
        <p:blipFill rotWithShape="1">
          <a:blip r:embed="rId3">
            <a:alphaModFix/>
          </a:blip>
          <a:srcRect l="39172" r="34233" b="66411"/>
          <a:stretch/>
        </p:blipFill>
        <p:spPr>
          <a:xfrm>
            <a:off x="4775372" y="446"/>
            <a:ext cx="3241542" cy="1838237"/>
          </a:xfrm>
          <a:prstGeom prst="rect">
            <a:avLst/>
          </a:prstGeom>
          <a:noFill/>
          <a:ln>
            <a:noFill/>
          </a:ln>
        </p:spPr>
      </p:pic>
      <p:sp>
        <p:nvSpPr>
          <p:cNvPr id="267" name="Google Shape;267;p14"/>
          <p:cNvSpPr txBox="1"/>
          <p:nvPr/>
        </p:nvSpPr>
        <p:spPr>
          <a:xfrm>
            <a:off x="1385274" y="3016166"/>
            <a:ext cx="10434938" cy="1815646"/>
          </a:xfrm>
          <a:prstGeom prst="rect">
            <a:avLst/>
          </a:prstGeom>
          <a:noFill/>
          <a:ln>
            <a:noFill/>
          </a:ln>
        </p:spPr>
        <p:txBody>
          <a:bodyPr spcFirstLastPara="1" wrap="square" lIns="91413" tIns="45694" rIns="91413" bIns="45694" anchor="t" anchorCtr="0">
            <a:spAutoFit/>
          </a:bodyPr>
          <a:lstStyle/>
          <a:p>
            <a:pPr marL="895260" algn="just" rtl="1"/>
            <a:r>
              <a:rPr lang="iw-IL" sz="2800" dirty="0">
                <a:solidFill>
                  <a:srgbClr val="192A72"/>
                </a:solidFill>
                <a:latin typeface="Varela Round"/>
                <a:ea typeface="Varela Round"/>
                <a:cs typeface="+mn-cs"/>
                <a:sym typeface="Varela Round"/>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a:t>
            </a:r>
            <a:endParaRPr sz="2800" dirty="0">
              <a:solidFill>
                <a:srgbClr val="192A72"/>
              </a:solidFill>
              <a:latin typeface="Varela Round"/>
              <a:ea typeface="Varela Round"/>
              <a:cs typeface="+mn-cs"/>
              <a:sym typeface="Varela Round"/>
            </a:endParaRPr>
          </a:p>
        </p:txBody>
      </p:sp>
      <p:sp>
        <p:nvSpPr>
          <p:cNvPr id="268" name="Google Shape;268;p14"/>
          <p:cNvSpPr/>
          <p:nvPr/>
        </p:nvSpPr>
        <p:spPr>
          <a:xfrm>
            <a:off x="795" y="1838683"/>
            <a:ext cx="12188826" cy="830848"/>
          </a:xfrm>
          <a:prstGeom prst="rect">
            <a:avLst/>
          </a:prstGeom>
          <a:noFill/>
          <a:ln>
            <a:noFill/>
          </a:ln>
        </p:spPr>
        <p:txBody>
          <a:bodyPr spcFirstLastPara="1" wrap="square" lIns="91413" tIns="45694" rIns="91413" bIns="45694" anchor="t" anchorCtr="0">
            <a:spAutoFit/>
          </a:bodyPr>
          <a:lstStyle/>
          <a:p>
            <a:pPr algn="ctr" rtl="1">
              <a:lnSpc>
                <a:spcPct val="150000"/>
              </a:lnSpc>
            </a:pPr>
            <a:r>
              <a:rPr lang="iw-IL" sz="3200" b="1" dirty="0">
                <a:solidFill>
                  <a:srgbClr val="192A72"/>
                </a:solidFill>
                <a:latin typeface="Varela Round"/>
                <a:ea typeface="Varela Round"/>
                <a:cs typeface="+mn-cs"/>
                <a:sym typeface="Varela Round"/>
              </a:rPr>
              <a:t>שימוש ביצירות מוגנות בזכויות יוצרים ואיתור בעלי זכויות </a:t>
            </a:r>
            <a:endParaRPr dirty="0">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p:nvPr/>
        </p:nvSpPr>
        <p:spPr>
          <a:xfrm>
            <a:off x="1629325" y="2695779"/>
            <a:ext cx="9207300" cy="2799300"/>
          </a:xfrm>
          <a:prstGeom prst="rect">
            <a:avLst/>
          </a:prstGeom>
          <a:noFill/>
          <a:ln>
            <a:noFill/>
          </a:ln>
        </p:spPr>
        <p:txBody>
          <a:bodyPr spcFirstLastPara="1" wrap="square" lIns="121875" tIns="121875" rIns="121875" bIns="121875" anchor="t" anchorCtr="0">
            <a:noAutofit/>
          </a:bodyPr>
          <a:lstStyle/>
          <a:p>
            <a:pPr marL="609539" marR="0" lvl="0" indent="0" algn="r" rtl="1">
              <a:lnSpc>
                <a:spcPct val="15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12" name="Google Shape;112;p15"/>
          <p:cNvSpPr txBox="1">
            <a:spLocks noGrp="1"/>
          </p:cNvSpPr>
          <p:nvPr>
            <p:ph type="subTitle" idx="1"/>
          </p:nvPr>
        </p:nvSpPr>
        <p:spPr>
          <a:xfrm>
            <a:off x="388642" y="284193"/>
            <a:ext cx="10872000" cy="642000"/>
          </a:xfrm>
          <a:prstGeom prst="rect">
            <a:avLst/>
          </a:prstGeom>
          <a:noFill/>
          <a:ln>
            <a:noFill/>
          </a:ln>
        </p:spPr>
        <p:txBody>
          <a:bodyPr spcFirstLastPara="1" wrap="square" lIns="36000" tIns="36000" rIns="36000" bIns="36000" anchor="t" anchorCtr="0">
            <a:noAutofit/>
          </a:bodyPr>
          <a:lstStyle/>
          <a:p>
            <a:pPr marL="342900" lvl="0" indent="-342900" algn="ctr" rtl="1">
              <a:lnSpc>
                <a:spcPct val="100000"/>
              </a:lnSpc>
              <a:spcBef>
                <a:spcPts val="0"/>
              </a:spcBef>
              <a:spcAft>
                <a:spcPts val="600"/>
              </a:spcAft>
              <a:buClr>
                <a:schemeClr val="dk1"/>
              </a:buClr>
              <a:buSzPts val="2800"/>
              <a:buNone/>
            </a:pPr>
            <a:r>
              <a:rPr lang="ar-SA" dirty="0">
                <a:solidFill>
                  <a:srgbClr val="0070C0"/>
                </a:solidFill>
                <a:cs typeface="+mn-cs"/>
              </a:rPr>
              <a:t>انتاج طاقة من مصادر قابلة للنفاذ – فيلم من يوتيوب</a:t>
            </a:r>
            <a:endParaRPr dirty="0">
              <a:solidFill>
                <a:srgbClr val="0070C0"/>
              </a:solidFill>
              <a:cs typeface="+mn-cs"/>
            </a:endParaRPr>
          </a:p>
        </p:txBody>
      </p:sp>
      <p:pic>
        <p:nvPicPr>
          <p:cNvPr id="2" name="מדיה מקוונת 1" title="ￗﾔￗﾤￗﾧￗﾪ ￗﾗￗﾩￗﾞￗﾜ ￗﾞￗﾓￗﾜￗﾧￗﾙￗﾝ ￗﾞￗﾐￗﾕￗﾑￗﾠￗﾙￗﾝ - ￗﾛￗﾙￗﾦￗﾓ ￗﾖￗﾔ ￗﾢￗﾕￗﾑￗﾓ">
            <a:hlinkClick r:id="" action="ppaction://media"/>
            <a:extLst>
              <a:ext uri="{FF2B5EF4-FFF2-40B4-BE49-F238E27FC236}">
                <a16:creationId xmlns:a16="http://schemas.microsoft.com/office/drawing/2014/main" id="{B76F1DCA-C613-4834-B15A-FA86E943450E}"/>
              </a:ext>
            </a:extLst>
          </p:cNvPr>
          <p:cNvPicPr>
            <a:picLocks noRot="1" noChangeAspect="1"/>
          </p:cNvPicPr>
          <p:nvPr>
            <a:videoFile r:link="rId1"/>
          </p:nvPr>
        </p:nvPicPr>
        <p:blipFill>
          <a:blip r:embed="rId4"/>
          <a:stretch>
            <a:fillRect/>
          </a:stretch>
        </p:blipFill>
        <p:spPr>
          <a:xfrm>
            <a:off x="102742" y="1006867"/>
            <a:ext cx="12087671" cy="5167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2" name="תמונה 1">
            <a:extLst>
              <a:ext uri="{FF2B5EF4-FFF2-40B4-BE49-F238E27FC236}">
                <a16:creationId xmlns:a16="http://schemas.microsoft.com/office/drawing/2014/main" id="{4EB21E53-EF66-4469-ADEC-52572C424D83}"/>
              </a:ext>
            </a:extLst>
          </p:cNvPr>
          <p:cNvPicPr>
            <a:picLocks noChangeAspect="1"/>
          </p:cNvPicPr>
          <p:nvPr/>
        </p:nvPicPr>
        <p:blipFill>
          <a:blip r:embed="rId3"/>
          <a:stretch>
            <a:fillRect/>
          </a:stretch>
        </p:blipFill>
        <p:spPr>
          <a:xfrm>
            <a:off x="810306" y="470000"/>
            <a:ext cx="10409410" cy="5945772"/>
          </a:xfrm>
          <a:prstGeom prst="rect">
            <a:avLst/>
          </a:prstGeom>
        </p:spPr>
      </p:pic>
      <p:sp>
        <p:nvSpPr>
          <p:cNvPr id="123" name="Google Shape;123;p16"/>
          <p:cNvSpPr/>
          <p:nvPr/>
        </p:nvSpPr>
        <p:spPr>
          <a:xfrm>
            <a:off x="734150" y="2937100"/>
            <a:ext cx="2305500" cy="3450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ar-SA" dirty="0">
                <a:highlight>
                  <a:srgbClr val="FFFF00"/>
                </a:highlight>
                <a:latin typeface="Varela Round"/>
                <a:ea typeface="Varela Round"/>
                <a:cs typeface="+mn-cs"/>
                <a:sym typeface="Varela Round"/>
              </a:rPr>
              <a:t>نقل الفحم الى الميناء</a:t>
            </a:r>
          </a:p>
          <a:p>
            <a:pPr marL="0" lvl="0" indent="0" algn="r" rtl="1">
              <a:spcBef>
                <a:spcPts val="0"/>
              </a:spcBef>
              <a:spcAft>
                <a:spcPts val="0"/>
              </a:spcAft>
              <a:buNone/>
            </a:pPr>
            <a:endParaRPr lang="ar-SA" dirty="0">
              <a:highlight>
                <a:srgbClr val="FFFF00"/>
              </a:highlight>
              <a:latin typeface="Varela Round"/>
              <a:ea typeface="Varela Round"/>
              <a:cs typeface="+mn-cs"/>
              <a:sym typeface="Varela Round"/>
            </a:endParaRPr>
          </a:p>
          <a:p>
            <a:pPr marL="0" lvl="0" indent="0" algn="r" rtl="1">
              <a:spcBef>
                <a:spcPts val="0"/>
              </a:spcBef>
              <a:spcAft>
                <a:spcPts val="0"/>
              </a:spcAft>
              <a:buNone/>
            </a:pPr>
            <a:endParaRPr lang="ar-SA" dirty="0">
              <a:highlight>
                <a:srgbClr val="FFFF00"/>
              </a:highlight>
              <a:latin typeface="Varela Round"/>
              <a:ea typeface="Varela Round"/>
              <a:cs typeface="+mn-cs"/>
              <a:sym typeface="Varela Round"/>
            </a:endParaRPr>
          </a:p>
          <a:p>
            <a:pPr marL="0" lvl="0" indent="0" algn="r" rtl="1">
              <a:spcBef>
                <a:spcPts val="0"/>
              </a:spcBef>
              <a:spcAft>
                <a:spcPts val="0"/>
              </a:spcAft>
              <a:buNone/>
            </a:pPr>
            <a:r>
              <a:rPr lang="ar-SA" dirty="0">
                <a:highlight>
                  <a:srgbClr val="FFFF00"/>
                </a:highlight>
                <a:latin typeface="Varela Round"/>
                <a:ea typeface="Varela Round"/>
                <a:cs typeface="+mn-cs"/>
                <a:sym typeface="Varela Round"/>
              </a:rPr>
              <a:t>الفحم</a:t>
            </a:r>
            <a:endParaRPr dirty="0">
              <a:highlight>
                <a:srgbClr val="FFFF00"/>
              </a:highlight>
              <a:latin typeface="Varela Round"/>
              <a:ea typeface="Varela Round"/>
              <a:cs typeface="+mn-cs"/>
              <a:sym typeface="Varela Round"/>
            </a:endParaRPr>
          </a:p>
        </p:txBody>
      </p:sp>
      <p:sp>
        <p:nvSpPr>
          <p:cNvPr id="124" name="Google Shape;124;p16"/>
          <p:cNvSpPr/>
          <p:nvPr/>
        </p:nvSpPr>
        <p:spPr>
          <a:xfrm rot="563">
            <a:off x="6015208" y="2459222"/>
            <a:ext cx="1831800" cy="24024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iw-IL" dirty="0">
                <a:highlight>
                  <a:srgbClr val="FFFF00"/>
                </a:highlight>
                <a:latin typeface="Varela Round"/>
                <a:ea typeface="Varela Round"/>
                <a:cs typeface="Varela Round"/>
                <a:sym typeface="Varela Round"/>
              </a:rPr>
              <a:t> </a:t>
            </a:r>
            <a:r>
              <a:rPr lang="ar-SA" dirty="0">
                <a:highlight>
                  <a:srgbClr val="FFFF00"/>
                </a:highlight>
                <a:latin typeface="Varela Round"/>
                <a:ea typeface="Varela Round"/>
                <a:cs typeface="+mn-cs"/>
                <a:sym typeface="Varela Round"/>
              </a:rPr>
              <a:t>نظام تبريد</a:t>
            </a:r>
            <a:endParaRPr dirty="0">
              <a:highlight>
                <a:srgbClr val="FFFF00"/>
              </a:highlight>
              <a:latin typeface="Varela Round"/>
              <a:ea typeface="Varela Round"/>
              <a:cs typeface="+mn-cs"/>
              <a:sym typeface="Varela Round"/>
            </a:endParaRPr>
          </a:p>
        </p:txBody>
      </p:sp>
      <p:sp>
        <p:nvSpPr>
          <p:cNvPr id="125" name="Google Shape;125;p16"/>
          <p:cNvSpPr/>
          <p:nvPr/>
        </p:nvSpPr>
        <p:spPr>
          <a:xfrm>
            <a:off x="4328750" y="4021025"/>
            <a:ext cx="1831800" cy="2652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ar-SA" dirty="0">
                <a:highlight>
                  <a:srgbClr val="FFFF00"/>
                </a:highlight>
                <a:latin typeface="Varela Round"/>
                <a:ea typeface="Varela Round"/>
                <a:cs typeface="+mn-cs"/>
                <a:sym typeface="Varela Round"/>
              </a:rPr>
              <a:t>خزان احتراق</a:t>
            </a:r>
            <a:endParaRPr dirty="0">
              <a:highlight>
                <a:srgbClr val="FFFF00"/>
              </a:highlight>
              <a:latin typeface="Varela Round"/>
              <a:ea typeface="Varela Round"/>
              <a:cs typeface="+mn-cs"/>
              <a:sym typeface="Varela Round"/>
            </a:endParaRPr>
          </a:p>
        </p:txBody>
      </p:sp>
      <p:sp>
        <p:nvSpPr>
          <p:cNvPr id="126" name="Google Shape;126;p16"/>
          <p:cNvSpPr/>
          <p:nvPr/>
        </p:nvSpPr>
        <p:spPr>
          <a:xfrm>
            <a:off x="3338150" y="1978250"/>
            <a:ext cx="1831800" cy="2652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ar-SA" sz="2400" dirty="0">
                <a:highlight>
                  <a:srgbClr val="FFFF00"/>
                </a:highlight>
                <a:latin typeface="Varela Round"/>
                <a:ea typeface="Varela Round"/>
                <a:cs typeface="+mn-cs"/>
                <a:sym typeface="Varela Round"/>
              </a:rPr>
              <a:t>مدخنة</a:t>
            </a:r>
            <a:r>
              <a:rPr lang="iw-IL" sz="2400" dirty="0">
                <a:highlight>
                  <a:srgbClr val="FFFF00"/>
                </a:highlight>
                <a:latin typeface="Varela Round"/>
                <a:ea typeface="Varela Round"/>
                <a:cs typeface="Varela Round"/>
                <a:sym typeface="Varela Round"/>
              </a:rPr>
              <a:t> </a:t>
            </a:r>
            <a:endParaRPr sz="2400" dirty="0">
              <a:highlight>
                <a:srgbClr val="FFFF00"/>
              </a:highlight>
              <a:latin typeface="Varela Round"/>
              <a:ea typeface="Varela Round"/>
              <a:cs typeface="Varela Round"/>
              <a:sym typeface="Varela Round"/>
            </a:endParaRPr>
          </a:p>
        </p:txBody>
      </p:sp>
      <p:sp>
        <p:nvSpPr>
          <p:cNvPr id="127" name="Google Shape;127;p16"/>
          <p:cNvSpPr/>
          <p:nvPr/>
        </p:nvSpPr>
        <p:spPr>
          <a:xfrm>
            <a:off x="6802325" y="4311150"/>
            <a:ext cx="1831800" cy="2652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ar-SA" dirty="0">
                <a:highlight>
                  <a:srgbClr val="FFFF00"/>
                </a:highlight>
                <a:latin typeface="Varela Round"/>
                <a:ea typeface="Varela Round"/>
                <a:cs typeface="+mn-cs"/>
                <a:sym typeface="Varela Round"/>
              </a:rPr>
              <a:t>عنفة</a:t>
            </a:r>
            <a:r>
              <a:rPr lang="iw-IL" dirty="0">
                <a:highlight>
                  <a:srgbClr val="FFFF00"/>
                </a:highlight>
                <a:latin typeface="Varela Round"/>
                <a:ea typeface="Varela Round"/>
                <a:cs typeface="Varela Round"/>
                <a:sym typeface="Varela Round"/>
              </a:rPr>
              <a:t> </a:t>
            </a:r>
            <a:endParaRPr dirty="0">
              <a:highlight>
                <a:srgbClr val="FFFF00"/>
              </a:highlight>
              <a:latin typeface="Varela Round"/>
              <a:ea typeface="Varela Round"/>
              <a:cs typeface="Varela Round"/>
              <a:sym typeface="Varela Round"/>
            </a:endParaRPr>
          </a:p>
        </p:txBody>
      </p:sp>
      <p:sp>
        <p:nvSpPr>
          <p:cNvPr id="128" name="Google Shape;128;p16"/>
          <p:cNvSpPr/>
          <p:nvPr/>
        </p:nvSpPr>
        <p:spPr>
          <a:xfrm>
            <a:off x="8845050" y="2600050"/>
            <a:ext cx="1831800" cy="1831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ar-SA" dirty="0">
                <a:highlight>
                  <a:srgbClr val="FFFF00"/>
                </a:highlight>
                <a:latin typeface="Varela Round"/>
                <a:ea typeface="Varela Round"/>
                <a:cs typeface="+mn-cs"/>
                <a:sym typeface="Varela Round"/>
              </a:rPr>
              <a:t>كوابل كهربائية</a:t>
            </a:r>
            <a:endParaRPr dirty="0">
              <a:highlight>
                <a:srgbClr val="FFFF00"/>
              </a:highlight>
              <a:latin typeface="Varela Round"/>
              <a:ea typeface="Varela Round"/>
              <a:cs typeface="+mn-cs"/>
              <a:sym typeface="Varela Round"/>
            </a:endParaRPr>
          </a:p>
        </p:txBody>
      </p:sp>
      <p:sp>
        <p:nvSpPr>
          <p:cNvPr id="129" name="Google Shape;129;p16"/>
          <p:cNvSpPr/>
          <p:nvPr/>
        </p:nvSpPr>
        <p:spPr>
          <a:xfrm>
            <a:off x="9466375" y="4103075"/>
            <a:ext cx="1831800" cy="2652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ar-SA" dirty="0">
                <a:highlight>
                  <a:srgbClr val="FFFF00"/>
                </a:highlight>
                <a:latin typeface="Varela Round"/>
                <a:ea typeface="Varela Round"/>
                <a:cs typeface="+mn-cs"/>
                <a:sym typeface="Varela Round"/>
              </a:rPr>
              <a:t>مولود كهربائي</a:t>
            </a:r>
            <a:r>
              <a:rPr lang="iw-IL" dirty="0">
                <a:highlight>
                  <a:srgbClr val="FFFF00"/>
                </a:highlight>
                <a:latin typeface="Varela Round"/>
                <a:ea typeface="Varela Round"/>
                <a:cs typeface="Varela Round"/>
                <a:sym typeface="Varela Round"/>
              </a:rPr>
              <a:t> </a:t>
            </a:r>
            <a:endParaRPr dirty="0">
              <a:highlight>
                <a:srgbClr val="FFFF00"/>
              </a:highlight>
              <a:latin typeface="Varela Round"/>
              <a:ea typeface="Varela Round"/>
              <a:cs typeface="Varela Round"/>
              <a:sym typeface="Varela Round"/>
            </a:endParaRPr>
          </a:p>
        </p:txBody>
      </p:sp>
      <p:sp>
        <p:nvSpPr>
          <p:cNvPr id="130" name="Google Shape;130;p16"/>
          <p:cNvSpPr txBox="1"/>
          <p:nvPr/>
        </p:nvSpPr>
        <p:spPr>
          <a:xfrm>
            <a:off x="104425" y="6285300"/>
            <a:ext cx="2212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w-IL" sz="1200" u="sng" dirty="0">
                <a:solidFill>
                  <a:schemeClr val="tx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מקור - מבוא גולן אתר ביה"ס</a:t>
            </a:r>
            <a:endParaRPr sz="1200" dirty="0">
              <a:solidFill>
                <a:schemeClr val="tx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10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
                                        </p:tgtEl>
                                        <p:attrNameLst>
                                          <p:attrName>style.visibility</p:attrName>
                                        </p:attrNameLst>
                                      </p:cBhvr>
                                      <p:to>
                                        <p:strVal val="visible"/>
                                      </p:to>
                                    </p:set>
                                    <p:animEffect transition="in" filter="fade">
                                      <p:cBhvr>
                                        <p:cTn id="17" dur="1000"/>
                                        <p:tgtEl>
                                          <p:spTgt spid="1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1000"/>
                                        <p:tgtEl>
                                          <p:spTgt spid="1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1000"/>
                                        <p:tgtEl>
                                          <p:spTgt spid="1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fade">
                                      <p:cBhvr>
                                        <p:cTn id="32" dur="1000"/>
                                        <p:tgtEl>
                                          <p:spTgt spid="1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8"/>
                                        </p:tgtEl>
                                        <p:attrNameLst>
                                          <p:attrName>style.visibility</p:attrName>
                                        </p:attrNameLst>
                                      </p:cBhvr>
                                      <p:to>
                                        <p:strVal val="visible"/>
                                      </p:to>
                                    </p:set>
                                    <p:animEffect transition="in" filter="fade">
                                      <p:cBhvr>
                                        <p:cTn id="37"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7"/>
          <p:cNvSpPr txBox="1">
            <a:spLocks noGrp="1"/>
          </p:cNvSpPr>
          <p:nvPr>
            <p:ph type="body" idx="1"/>
          </p:nvPr>
        </p:nvSpPr>
        <p:spPr>
          <a:xfrm>
            <a:off x="-2239697" y="125177"/>
            <a:ext cx="90000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ar-SA" dirty="0">
                <a:cs typeface="+mn-cs"/>
              </a:rPr>
              <a:t>الفحم</a:t>
            </a:r>
            <a:r>
              <a:rPr lang="iw-IL" dirty="0"/>
              <a:t> </a:t>
            </a:r>
            <a:endParaRPr dirty="0"/>
          </a:p>
        </p:txBody>
      </p:sp>
      <p:sp>
        <p:nvSpPr>
          <p:cNvPr id="136" name="Google Shape;136;p17"/>
          <p:cNvSpPr txBox="1">
            <a:spLocks noGrp="1"/>
          </p:cNvSpPr>
          <p:nvPr>
            <p:ph type="body" idx="2"/>
          </p:nvPr>
        </p:nvSpPr>
        <p:spPr>
          <a:xfrm>
            <a:off x="590982" y="1747627"/>
            <a:ext cx="5407800" cy="4212600"/>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0"/>
              </a:spcBef>
              <a:spcAft>
                <a:spcPts val="0"/>
              </a:spcAft>
              <a:buClr>
                <a:schemeClr val="dk1"/>
              </a:buClr>
              <a:buSzPts val="1100"/>
              <a:buNone/>
            </a:pPr>
            <a:r>
              <a:rPr lang="ar-SA" b="1" dirty="0">
                <a:solidFill>
                  <a:srgbClr val="0179A2"/>
                </a:solidFill>
                <a:cs typeface="+mn-cs"/>
              </a:rPr>
              <a:t>سيئات:</a:t>
            </a:r>
            <a:endParaRPr b="1" dirty="0">
              <a:solidFill>
                <a:srgbClr val="0179A2"/>
              </a:solidFill>
              <a:cs typeface="+mn-cs"/>
            </a:endParaRPr>
          </a:p>
          <a:p>
            <a:pPr marL="0" lvl="0" indent="0">
              <a:lnSpc>
                <a:spcPct val="150000"/>
              </a:lnSpc>
              <a:buClr>
                <a:schemeClr val="dk1"/>
              </a:buClr>
              <a:buSzPts val="1100"/>
              <a:buNone/>
            </a:pPr>
            <a:r>
              <a:rPr lang="ar-SA" dirty="0">
                <a:solidFill>
                  <a:srgbClr val="4F4F4F"/>
                </a:solidFill>
                <a:cs typeface="+mn-cs"/>
              </a:rPr>
              <a:t>1. ملوث في الإنتاج والنقل والتخزين.</a:t>
            </a:r>
          </a:p>
          <a:p>
            <a:pPr marL="0" lvl="0" indent="0">
              <a:lnSpc>
                <a:spcPct val="150000"/>
              </a:lnSpc>
              <a:buClr>
                <a:schemeClr val="dk1"/>
              </a:buClr>
              <a:buSzPts val="1100"/>
              <a:buNone/>
            </a:pPr>
            <a:r>
              <a:rPr lang="ar-SA" dirty="0">
                <a:solidFill>
                  <a:srgbClr val="4F4F4F"/>
                </a:solidFill>
                <a:cs typeface="+mn-cs"/>
              </a:rPr>
              <a:t>2. يعتمد استخدام مستوى التلوث على جودة الفحم ومستوى التشغيل (عمر المحطة، مصافي وارتفاع المدخنة).</a:t>
            </a:r>
          </a:p>
          <a:p>
            <a:pPr marL="0" lvl="0" indent="0">
              <a:lnSpc>
                <a:spcPct val="150000"/>
              </a:lnSpc>
              <a:buClr>
                <a:schemeClr val="dk1"/>
              </a:buClr>
              <a:buSzPts val="1100"/>
              <a:buNone/>
            </a:pPr>
            <a:r>
              <a:rPr lang="ar-SA" dirty="0">
                <a:solidFill>
                  <a:srgbClr val="4F4F4F"/>
                </a:solidFill>
                <a:cs typeface="+mn-cs"/>
              </a:rPr>
              <a:t>3. تخزين إشكالي وخطير، يجب ترطيبه وتخزينه لمنع اشتعاله.</a:t>
            </a:r>
            <a:endParaRPr dirty="0"/>
          </a:p>
        </p:txBody>
      </p:sp>
      <p:sp>
        <p:nvSpPr>
          <p:cNvPr id="137" name="Google Shape;137;p17"/>
          <p:cNvSpPr txBox="1"/>
          <p:nvPr/>
        </p:nvSpPr>
        <p:spPr>
          <a:xfrm>
            <a:off x="6293838" y="1670827"/>
            <a:ext cx="4628006" cy="43662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Clr>
                <a:schemeClr val="dk1"/>
              </a:buClr>
              <a:buSzPts val="1100"/>
              <a:buFont typeface="Arial"/>
              <a:buNone/>
            </a:pPr>
            <a:r>
              <a:rPr lang="ar-SA" sz="2400" b="1" dirty="0">
                <a:solidFill>
                  <a:srgbClr val="0178A2"/>
                </a:solidFill>
                <a:latin typeface="Varela Round"/>
                <a:ea typeface="Varela Round"/>
                <a:cs typeface="+mn-cs"/>
                <a:sym typeface="Varela Round"/>
              </a:rPr>
              <a:t>حسنات:</a:t>
            </a:r>
            <a:endParaRPr sz="2400" b="1" dirty="0">
              <a:solidFill>
                <a:srgbClr val="0178A2"/>
              </a:solidFill>
              <a:latin typeface="Varela Round"/>
              <a:ea typeface="Varela Round"/>
              <a:cs typeface="+mn-cs"/>
              <a:sym typeface="Varela Round"/>
            </a:endParaRPr>
          </a:p>
          <a:p>
            <a:pPr lvl="0" algn="r" rtl="1">
              <a:lnSpc>
                <a:spcPct val="150000"/>
              </a:lnSpc>
              <a:buClr>
                <a:schemeClr val="dk1"/>
              </a:buClr>
              <a:buSzPts val="1100"/>
            </a:pPr>
            <a:r>
              <a:rPr lang="ar-SA" sz="2400" dirty="0">
                <a:solidFill>
                  <a:srgbClr val="4F4F4F"/>
                </a:solidFill>
                <a:latin typeface="Varela Round"/>
                <a:ea typeface="Varela Round"/>
                <a:cs typeface="+mn-cs"/>
                <a:sym typeface="Varela Round"/>
              </a:rPr>
              <a:t>1. رخيص وموجود بكثرة في العالم.</a:t>
            </a:r>
          </a:p>
          <a:p>
            <a:pPr lvl="0" algn="r" rtl="1">
              <a:lnSpc>
                <a:spcPct val="150000"/>
              </a:lnSpc>
              <a:buClr>
                <a:schemeClr val="dk1"/>
              </a:buClr>
              <a:buSzPts val="1100"/>
            </a:pPr>
            <a:r>
              <a:rPr lang="ar-SA" sz="2400" dirty="0">
                <a:solidFill>
                  <a:srgbClr val="4F4F4F"/>
                </a:solidFill>
                <a:latin typeface="Varela Round"/>
                <a:ea typeface="Varela Round"/>
                <a:cs typeface="+mn-cs"/>
                <a:sym typeface="Varela Round"/>
              </a:rPr>
              <a:t>2. مستورد من دول صديقة لإسرائيل.</a:t>
            </a:r>
          </a:p>
          <a:p>
            <a:pPr lvl="0" algn="r" rtl="1">
              <a:lnSpc>
                <a:spcPct val="150000"/>
              </a:lnSpc>
              <a:buClr>
                <a:schemeClr val="dk1"/>
              </a:buClr>
              <a:buSzPts val="1100"/>
            </a:pPr>
            <a:r>
              <a:rPr lang="ar-SA" sz="2400" dirty="0">
                <a:solidFill>
                  <a:srgbClr val="4F4F4F"/>
                </a:solidFill>
                <a:latin typeface="Varela Round"/>
                <a:ea typeface="Varela Round"/>
                <a:cs typeface="+mn-cs"/>
                <a:sym typeface="Varela Round"/>
              </a:rPr>
              <a:t>3. مصدر الطاقة ومواد خام للصناعات.</a:t>
            </a:r>
          </a:p>
          <a:p>
            <a:pPr lvl="0" algn="r" rtl="1">
              <a:lnSpc>
                <a:spcPct val="150000"/>
              </a:lnSpc>
              <a:buClr>
                <a:schemeClr val="dk1"/>
              </a:buClr>
              <a:buSzPts val="1100"/>
            </a:pPr>
            <a:r>
              <a:rPr lang="ar-SA" sz="2400" dirty="0">
                <a:solidFill>
                  <a:srgbClr val="4F4F4F"/>
                </a:solidFill>
                <a:latin typeface="Varela Round"/>
                <a:ea typeface="Varela Round"/>
                <a:cs typeface="+mn-cs"/>
                <a:sym typeface="Varela Round"/>
              </a:rPr>
              <a:t>4. عدم التعلق بالنفط.</a:t>
            </a:r>
          </a:p>
          <a:p>
            <a:pPr lvl="0" algn="r" rtl="1">
              <a:lnSpc>
                <a:spcPct val="150000"/>
              </a:lnSpc>
              <a:buClr>
                <a:schemeClr val="dk1"/>
              </a:buClr>
              <a:buSzPts val="1100"/>
            </a:pPr>
            <a:r>
              <a:rPr lang="ar-SA" sz="2400" dirty="0">
                <a:solidFill>
                  <a:srgbClr val="4F4F4F"/>
                </a:solidFill>
                <a:latin typeface="Varela Round"/>
                <a:ea typeface="Varela Round"/>
                <a:cs typeface="+mn-cs"/>
                <a:sym typeface="Varela Round"/>
              </a:rPr>
              <a:t>5. السعر مستقر نسبيا بدون تقلبات.</a:t>
            </a:r>
            <a:endParaRPr sz="2400" dirty="0">
              <a:solidFill>
                <a:srgbClr val="4F4F4F"/>
              </a:solidFill>
              <a:highlight>
                <a:srgbClr val="00FFFF"/>
              </a:highlight>
              <a:latin typeface="Varela Round"/>
              <a:ea typeface="Varela Round"/>
              <a:cs typeface="Varela Round"/>
              <a:sym typeface="Varela Round"/>
            </a:endParaRPr>
          </a:p>
          <a:p>
            <a:pPr marL="342900" lvl="0" indent="-190500" algn="r" rtl="1">
              <a:lnSpc>
                <a:spcPct val="150000"/>
              </a:lnSpc>
              <a:spcBef>
                <a:spcPts val="0"/>
              </a:spcBef>
              <a:spcAft>
                <a:spcPts val="0"/>
              </a:spcAft>
              <a:buClr>
                <a:srgbClr val="002060"/>
              </a:buClr>
              <a:buSzPts val="2400"/>
              <a:buFont typeface="Arial"/>
              <a:buNone/>
            </a:pPr>
            <a:endParaRPr sz="2400" dirty="0">
              <a:solidFill>
                <a:schemeClr val="dk1"/>
              </a:solidFill>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dirty="0">
              <a:latin typeface="Varela Round"/>
              <a:ea typeface="Varela Round"/>
              <a:cs typeface="Varela Round"/>
              <a:sym typeface="Varela Round"/>
            </a:endParaRPr>
          </a:p>
        </p:txBody>
      </p:sp>
      <p:pic>
        <p:nvPicPr>
          <p:cNvPr id="138" name="Google Shape;138;p17"/>
          <p:cNvPicPr preferRelativeResize="0"/>
          <p:nvPr/>
        </p:nvPicPr>
        <p:blipFill>
          <a:blip r:embed="rId3">
            <a:alphaModFix/>
          </a:blip>
          <a:stretch>
            <a:fillRect/>
          </a:stretch>
        </p:blipFill>
        <p:spPr>
          <a:xfrm>
            <a:off x="2162448" y="125177"/>
            <a:ext cx="2924311" cy="1690505"/>
          </a:xfrm>
          <a:prstGeom prst="rect">
            <a:avLst/>
          </a:prstGeom>
          <a:noFill/>
          <a:ln>
            <a:noFill/>
          </a:ln>
        </p:spPr>
      </p:pic>
      <p:sp>
        <p:nvSpPr>
          <p:cNvPr id="139" name="Google Shape;139;p17"/>
          <p:cNvSpPr txBox="1"/>
          <p:nvPr/>
        </p:nvSpPr>
        <p:spPr>
          <a:xfrm>
            <a:off x="5223925" y="663150"/>
            <a:ext cx="1113600" cy="366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t>מקור:</a:t>
            </a:r>
            <a:r>
              <a:rPr lang="iw-IL" u="sng">
                <a:latin typeface="Calibri"/>
                <a:ea typeface="Calibri"/>
                <a:cs typeface="Calibri"/>
                <a:sym typeface="Calibri"/>
                <a:hlinkClick r:id="rId4"/>
              </a:rPr>
              <a:t>פיקסל</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1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8"/>
          <p:cNvSpPr txBox="1">
            <a:spLocks noGrp="1"/>
          </p:cNvSpPr>
          <p:nvPr>
            <p:ph type="body" idx="1"/>
          </p:nvPr>
        </p:nvSpPr>
        <p:spPr>
          <a:xfrm>
            <a:off x="4428000" y="353147"/>
            <a:ext cx="6590400" cy="1391400"/>
          </a:xfrm>
          <a:prstGeom prst="rect">
            <a:avLst/>
          </a:prstGeom>
        </p:spPr>
        <p:txBody>
          <a:bodyPr spcFirstLastPara="1" wrap="square" lIns="91425" tIns="45700" rIns="91425" bIns="45700" anchor="b" anchorCtr="0">
            <a:noAutofit/>
          </a:bodyPr>
          <a:lstStyle/>
          <a:p>
            <a:pPr marL="0" lvl="0" indent="0" algn="ctr" rtl="1">
              <a:spcBef>
                <a:spcPts val="0"/>
              </a:spcBef>
              <a:spcAft>
                <a:spcPts val="0"/>
              </a:spcAft>
              <a:buClr>
                <a:schemeClr val="dk1"/>
              </a:buClr>
              <a:buSzPts val="1100"/>
              <a:buFont typeface="Arial"/>
              <a:buNone/>
            </a:pPr>
            <a:r>
              <a:rPr lang="ar-SA" dirty="0">
                <a:solidFill>
                  <a:schemeClr val="accent1"/>
                </a:solidFill>
                <a:cs typeface="+mn-cs"/>
              </a:rPr>
              <a:t>كيف يبدو الفحم الحجري في الطبيعة؟</a:t>
            </a:r>
            <a:endParaRPr dirty="0">
              <a:solidFill>
                <a:schemeClr val="accent1"/>
              </a:solidFill>
              <a:cs typeface="+mn-cs"/>
            </a:endParaRPr>
          </a:p>
          <a:p>
            <a:pPr marL="0" lvl="0" indent="0" algn="r" rtl="1">
              <a:spcBef>
                <a:spcPts val="640"/>
              </a:spcBef>
              <a:spcAft>
                <a:spcPts val="0"/>
              </a:spcAft>
              <a:buNone/>
            </a:pPr>
            <a:endParaRPr dirty="0">
              <a:solidFill>
                <a:schemeClr val="accent1"/>
              </a:solidFill>
            </a:endParaRPr>
          </a:p>
        </p:txBody>
      </p:sp>
      <p:pic>
        <p:nvPicPr>
          <p:cNvPr id="146" name="Google Shape;146;p18"/>
          <p:cNvPicPr preferRelativeResize="0"/>
          <p:nvPr/>
        </p:nvPicPr>
        <p:blipFill>
          <a:blip r:embed="rId3">
            <a:alphaModFix/>
          </a:blip>
          <a:stretch>
            <a:fillRect/>
          </a:stretch>
        </p:blipFill>
        <p:spPr>
          <a:xfrm>
            <a:off x="206200" y="-6"/>
            <a:ext cx="4221800" cy="2812776"/>
          </a:xfrm>
          <a:prstGeom prst="rect">
            <a:avLst/>
          </a:prstGeom>
          <a:noFill/>
          <a:ln>
            <a:noFill/>
          </a:ln>
        </p:spPr>
      </p:pic>
      <p:sp>
        <p:nvSpPr>
          <p:cNvPr id="147" name="Google Shape;147;p18"/>
          <p:cNvSpPr txBox="1"/>
          <p:nvPr/>
        </p:nvSpPr>
        <p:spPr>
          <a:xfrm>
            <a:off x="999000" y="2829650"/>
            <a:ext cx="3091500" cy="54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dirty="0">
                <a:latin typeface="Varela Round"/>
                <a:ea typeface="Varela Round"/>
                <a:cs typeface="+mn-cs"/>
                <a:sym typeface="Varela Round"/>
              </a:rPr>
              <a:t>מקור: החברה הלאומית לאספקת פחם</a:t>
            </a:r>
            <a:endParaRPr sz="1200" dirty="0">
              <a:latin typeface="Varela Round"/>
              <a:ea typeface="Varela Round"/>
              <a:cs typeface="+mn-cs"/>
              <a:sym typeface="Varela Round"/>
            </a:endParaRPr>
          </a:p>
        </p:txBody>
      </p:sp>
      <p:pic>
        <p:nvPicPr>
          <p:cNvPr id="148" name="Google Shape;148;p18"/>
          <p:cNvPicPr preferRelativeResize="0"/>
          <p:nvPr/>
        </p:nvPicPr>
        <p:blipFill>
          <a:blip r:embed="rId4">
            <a:alphaModFix/>
          </a:blip>
          <a:stretch>
            <a:fillRect/>
          </a:stretch>
        </p:blipFill>
        <p:spPr>
          <a:xfrm>
            <a:off x="4568400" y="1290132"/>
            <a:ext cx="5184000" cy="3454650"/>
          </a:xfrm>
          <a:prstGeom prst="rect">
            <a:avLst/>
          </a:prstGeom>
          <a:noFill/>
          <a:ln>
            <a:noFill/>
          </a:ln>
        </p:spPr>
      </p:pic>
      <p:sp>
        <p:nvSpPr>
          <p:cNvPr id="149" name="Google Shape;149;p18"/>
          <p:cNvSpPr txBox="1"/>
          <p:nvPr/>
        </p:nvSpPr>
        <p:spPr>
          <a:xfrm>
            <a:off x="9580218" y="1850828"/>
            <a:ext cx="2306700" cy="800442"/>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SA" sz="2000" b="1" dirty="0">
                <a:latin typeface="Varela Round"/>
                <a:ea typeface="Varela Round"/>
                <a:cs typeface="+mn-cs"/>
                <a:sym typeface="Varela Round"/>
              </a:rPr>
              <a:t>طبقة فحم في نوفا </a:t>
            </a:r>
            <a:r>
              <a:rPr lang="ar-SA" sz="2000" b="1" dirty="0" err="1">
                <a:latin typeface="Varela Round"/>
                <a:ea typeface="Varela Round"/>
                <a:cs typeface="+mn-cs"/>
                <a:sym typeface="Varela Round"/>
              </a:rPr>
              <a:t>سكوتشا</a:t>
            </a:r>
            <a:endParaRPr sz="2000" b="1" dirty="0">
              <a:latin typeface="Varela Round"/>
              <a:ea typeface="Varela Round"/>
              <a:cs typeface="+mn-cs"/>
              <a:sym typeface="Varela Round"/>
            </a:endParaRPr>
          </a:p>
          <a:p>
            <a:pPr marL="0" lvl="0" indent="0" algn="r" rtl="1">
              <a:spcBef>
                <a:spcPts val="0"/>
              </a:spcBef>
              <a:spcAft>
                <a:spcPts val="0"/>
              </a:spcAft>
              <a:buNone/>
            </a:pPr>
            <a:endParaRPr sz="2000" b="1" dirty="0">
              <a:latin typeface="Varela Round"/>
              <a:ea typeface="Varela Round"/>
              <a:cs typeface="Varela Round"/>
              <a:sym typeface="Varela Round"/>
            </a:endParaRPr>
          </a:p>
          <a:p>
            <a:pPr marL="0" lvl="0" indent="0" algn="r" rtl="1">
              <a:spcBef>
                <a:spcPts val="0"/>
              </a:spcBef>
              <a:spcAft>
                <a:spcPts val="0"/>
              </a:spcAft>
              <a:buNone/>
            </a:pPr>
            <a:endParaRPr sz="2000" b="1" dirty="0">
              <a:latin typeface="Varela Round"/>
              <a:ea typeface="Varela Round"/>
              <a:cs typeface="Varela Round"/>
              <a:sym typeface="Varela Round"/>
            </a:endParaRPr>
          </a:p>
        </p:txBody>
      </p:sp>
      <p:pic>
        <p:nvPicPr>
          <p:cNvPr id="3" name="תמונה 2">
            <a:extLst>
              <a:ext uri="{FF2B5EF4-FFF2-40B4-BE49-F238E27FC236}">
                <a16:creationId xmlns:a16="http://schemas.microsoft.com/office/drawing/2014/main" id="{E5643C7A-1A5C-4222-8353-6BEB0A37A627}"/>
              </a:ext>
            </a:extLst>
          </p:cNvPr>
          <p:cNvPicPr>
            <a:picLocks noChangeAspect="1"/>
          </p:cNvPicPr>
          <p:nvPr/>
        </p:nvPicPr>
        <p:blipFill>
          <a:blip r:embed="rId5"/>
          <a:stretch>
            <a:fillRect/>
          </a:stretch>
        </p:blipFill>
        <p:spPr>
          <a:xfrm>
            <a:off x="6693308" y="4837220"/>
            <a:ext cx="2408129" cy="32311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a:spLocks noGrp="1"/>
          </p:cNvSpPr>
          <p:nvPr>
            <p:ph type="title"/>
          </p:nvPr>
        </p:nvSpPr>
        <p:spPr>
          <a:xfrm>
            <a:off x="515206" y="691476"/>
            <a:ext cx="11160000" cy="7200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2060"/>
              </a:buClr>
              <a:buSzPts val="4800"/>
              <a:buFont typeface="Varela Round"/>
              <a:buNone/>
            </a:pPr>
            <a:r>
              <a:rPr lang="ar-SA" sz="3200" dirty="0">
                <a:solidFill>
                  <a:srgbClr val="0070C0"/>
                </a:solidFill>
                <a:cs typeface="+mn-cs"/>
              </a:rPr>
              <a:t>النفط</a:t>
            </a:r>
            <a:r>
              <a:rPr lang="iw-IL" sz="3200" dirty="0">
                <a:solidFill>
                  <a:srgbClr val="0070C0"/>
                </a:solidFill>
                <a:cs typeface="+mn-cs"/>
              </a:rPr>
              <a:t> </a:t>
            </a:r>
            <a:endParaRPr dirty="0">
              <a:solidFill>
                <a:srgbClr val="0070C0"/>
              </a:solidFill>
              <a:cs typeface="+mn-cs"/>
            </a:endParaRPr>
          </a:p>
        </p:txBody>
      </p:sp>
      <p:sp>
        <p:nvSpPr>
          <p:cNvPr id="155" name="Google Shape;155;p19"/>
          <p:cNvSpPr txBox="1">
            <a:spLocks noGrp="1"/>
          </p:cNvSpPr>
          <p:nvPr>
            <p:ph type="body" idx="2"/>
          </p:nvPr>
        </p:nvSpPr>
        <p:spPr>
          <a:xfrm>
            <a:off x="1419648" y="1729646"/>
            <a:ext cx="5680614" cy="4152600"/>
          </a:xfrm>
          <a:prstGeom prst="rect">
            <a:avLst/>
          </a:prstGeom>
          <a:noFill/>
          <a:ln>
            <a:noFill/>
          </a:ln>
        </p:spPr>
        <p:txBody>
          <a:bodyPr spcFirstLastPara="1" wrap="square" lIns="91425" tIns="45700" rIns="91425" bIns="45700" anchor="t" anchorCtr="0">
            <a:noAutofit/>
          </a:bodyPr>
          <a:lstStyle/>
          <a:p>
            <a:pPr marL="0" lvl="0" indent="0">
              <a:lnSpc>
                <a:spcPct val="150000"/>
              </a:lnSpc>
              <a:buClr>
                <a:schemeClr val="dk1"/>
              </a:buClr>
              <a:buSzPts val="1100"/>
              <a:buNone/>
            </a:pPr>
            <a:r>
              <a:rPr lang="ar-SA" dirty="0">
                <a:solidFill>
                  <a:srgbClr val="4F4F4F"/>
                </a:solidFill>
                <a:cs typeface="+mn-cs"/>
              </a:rPr>
              <a:t>سلبيات:</a:t>
            </a:r>
          </a:p>
          <a:p>
            <a:pPr marL="0" lvl="0" indent="0">
              <a:lnSpc>
                <a:spcPct val="150000"/>
              </a:lnSpc>
              <a:buClr>
                <a:schemeClr val="dk1"/>
              </a:buClr>
              <a:buSzPts val="1100"/>
              <a:buNone/>
            </a:pPr>
            <a:r>
              <a:rPr lang="ar-SA" dirty="0">
                <a:solidFill>
                  <a:srgbClr val="4F4F4F"/>
                </a:solidFill>
                <a:cs typeface="+mn-cs"/>
              </a:rPr>
              <a:t>1. تقلب الأسعار.</a:t>
            </a:r>
          </a:p>
          <a:p>
            <a:pPr marL="0" lvl="0" indent="0">
              <a:lnSpc>
                <a:spcPct val="150000"/>
              </a:lnSpc>
              <a:buClr>
                <a:schemeClr val="dk1"/>
              </a:buClr>
              <a:buSzPts val="1100"/>
              <a:buNone/>
            </a:pPr>
            <a:r>
              <a:rPr lang="ar-SA" dirty="0">
                <a:solidFill>
                  <a:srgbClr val="4F4F4F"/>
                </a:solidFill>
                <a:cs typeface="+mn-cs"/>
              </a:rPr>
              <a:t>2. الاعتماد على الدول العربية / الإسلامية.</a:t>
            </a:r>
          </a:p>
          <a:p>
            <a:pPr marL="0" lvl="0" indent="0">
              <a:lnSpc>
                <a:spcPct val="150000"/>
              </a:lnSpc>
              <a:buClr>
                <a:schemeClr val="dk1"/>
              </a:buClr>
              <a:buSzPts val="1100"/>
              <a:buNone/>
            </a:pPr>
            <a:r>
              <a:rPr lang="ar-SA" dirty="0">
                <a:solidFill>
                  <a:srgbClr val="4F4F4F"/>
                </a:solidFill>
                <a:cs typeface="+mn-cs"/>
              </a:rPr>
              <a:t>3. استخدامه يلوث الهواء أكثر من الطاقة النووية والمصادر المتجددة ونقله يمكن أن يلوث المناطق البرية والبحرية أثناء الأعطال.</a:t>
            </a:r>
            <a:endParaRPr dirty="0">
              <a:solidFill>
                <a:srgbClr val="4F4F4F"/>
              </a:solidFill>
              <a:highlight>
                <a:srgbClr val="00FFFF"/>
              </a:highlight>
            </a:endParaRPr>
          </a:p>
          <a:p>
            <a:pPr marL="0" lvl="0" indent="0" algn="r" rtl="1">
              <a:lnSpc>
                <a:spcPct val="150000"/>
              </a:lnSpc>
              <a:spcBef>
                <a:spcPts val="0"/>
              </a:spcBef>
              <a:spcAft>
                <a:spcPts val="0"/>
              </a:spcAft>
              <a:buClr>
                <a:schemeClr val="dk1"/>
              </a:buClr>
              <a:buSzPts val="1100"/>
              <a:buNone/>
            </a:pPr>
            <a:r>
              <a:rPr lang="iw-IL" dirty="0">
                <a:solidFill>
                  <a:srgbClr val="4F4F4F"/>
                </a:solidFill>
              </a:rPr>
              <a:t> </a:t>
            </a:r>
            <a:endParaRPr dirty="0">
              <a:solidFill>
                <a:srgbClr val="4F4F4F"/>
              </a:solidFill>
              <a:highlight>
                <a:srgbClr val="00FFFF"/>
              </a:highlight>
            </a:endParaRPr>
          </a:p>
          <a:p>
            <a:pPr marL="0" lvl="0" indent="0" algn="r" rtl="1">
              <a:lnSpc>
                <a:spcPct val="150000"/>
              </a:lnSpc>
              <a:spcBef>
                <a:spcPts val="0"/>
              </a:spcBef>
              <a:spcAft>
                <a:spcPts val="0"/>
              </a:spcAft>
              <a:buClr>
                <a:schemeClr val="dk1"/>
              </a:buClr>
              <a:buSzPts val="1100"/>
              <a:buNone/>
            </a:pPr>
            <a:endParaRPr dirty="0">
              <a:solidFill>
                <a:srgbClr val="FFFFFF"/>
              </a:solidFill>
            </a:endParaRPr>
          </a:p>
          <a:p>
            <a:pPr marL="0" lvl="0" indent="0" algn="r" rtl="1">
              <a:lnSpc>
                <a:spcPct val="150000"/>
              </a:lnSpc>
              <a:spcBef>
                <a:spcPts val="0"/>
              </a:spcBef>
              <a:spcAft>
                <a:spcPts val="0"/>
              </a:spcAft>
              <a:buClr>
                <a:schemeClr val="dk1"/>
              </a:buClr>
              <a:buSzPts val="1100"/>
              <a:buNone/>
            </a:pPr>
            <a:r>
              <a:rPr lang="iw-IL" dirty="0">
                <a:solidFill>
                  <a:srgbClr val="4F4F4F"/>
                </a:solidFill>
              </a:rPr>
              <a:t> </a:t>
            </a:r>
            <a:endParaRPr dirty="0">
              <a:solidFill>
                <a:srgbClr val="4F4F4F"/>
              </a:solidFill>
            </a:endParaRPr>
          </a:p>
          <a:p>
            <a:pPr marL="0" lvl="0" indent="0" algn="r" rtl="1">
              <a:lnSpc>
                <a:spcPct val="150000"/>
              </a:lnSpc>
              <a:spcBef>
                <a:spcPts val="0"/>
              </a:spcBef>
              <a:spcAft>
                <a:spcPts val="0"/>
              </a:spcAft>
              <a:buClr>
                <a:schemeClr val="dk1"/>
              </a:buClr>
              <a:buSzPts val="1100"/>
              <a:buNone/>
            </a:pPr>
            <a:endParaRPr dirty="0">
              <a:solidFill>
                <a:srgbClr val="4F4F4F"/>
              </a:solidFill>
            </a:endParaRPr>
          </a:p>
          <a:p>
            <a:pPr marL="342900" lvl="0" indent="-190500" algn="r" rtl="1">
              <a:lnSpc>
                <a:spcPct val="150000"/>
              </a:lnSpc>
              <a:spcBef>
                <a:spcPts val="0"/>
              </a:spcBef>
              <a:spcAft>
                <a:spcPts val="0"/>
              </a:spcAft>
              <a:buClr>
                <a:srgbClr val="002060"/>
              </a:buClr>
              <a:buSzPts val="2400"/>
              <a:buNone/>
            </a:pPr>
            <a:endParaRPr dirty="0"/>
          </a:p>
        </p:txBody>
      </p:sp>
      <p:sp>
        <p:nvSpPr>
          <p:cNvPr id="156" name="Google Shape;156;p19"/>
          <p:cNvSpPr txBox="1"/>
          <p:nvPr/>
        </p:nvSpPr>
        <p:spPr>
          <a:xfrm>
            <a:off x="7100262" y="1876295"/>
            <a:ext cx="4419200" cy="4152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Clr>
                <a:schemeClr val="dk1"/>
              </a:buClr>
              <a:buSzPts val="1100"/>
              <a:buFont typeface="Arial"/>
              <a:buNone/>
            </a:pPr>
            <a:r>
              <a:rPr lang="ar-SA" sz="2400" dirty="0">
                <a:solidFill>
                  <a:srgbClr val="4F4F4F"/>
                </a:solidFill>
                <a:latin typeface="Varela Round"/>
                <a:ea typeface="Varela Round"/>
                <a:cs typeface="+mn-cs"/>
                <a:sym typeface="Varela Round"/>
              </a:rPr>
              <a:t>حسنات</a:t>
            </a:r>
            <a:endParaRPr sz="2400" b="1" dirty="0">
              <a:solidFill>
                <a:srgbClr val="0178A2"/>
              </a:solidFill>
              <a:latin typeface="Varela Round"/>
              <a:ea typeface="Varela Round"/>
              <a:cs typeface="+mn-cs"/>
              <a:sym typeface="Varela Round"/>
            </a:endParaRPr>
          </a:p>
          <a:p>
            <a:pPr lvl="0" algn="r" rtl="1">
              <a:lnSpc>
                <a:spcPct val="150000"/>
              </a:lnSpc>
              <a:buClr>
                <a:schemeClr val="dk1"/>
              </a:buClr>
              <a:buSzPts val="1100"/>
            </a:pPr>
            <a:r>
              <a:rPr lang="ar-SA" sz="2400" dirty="0">
                <a:solidFill>
                  <a:srgbClr val="4F4F4F"/>
                </a:solidFill>
                <a:latin typeface="Varela Round"/>
                <a:ea typeface="Varela Round"/>
                <a:cs typeface="+mn-cs"/>
                <a:sym typeface="Varela Round"/>
              </a:rPr>
              <a:t>1. سهل الإنتاج والنقل أكثر من الفحم.</a:t>
            </a:r>
          </a:p>
          <a:p>
            <a:pPr lvl="0" algn="r" rtl="1">
              <a:lnSpc>
                <a:spcPct val="150000"/>
              </a:lnSpc>
              <a:buClr>
                <a:schemeClr val="dk1"/>
              </a:buClr>
              <a:buSzPts val="1100"/>
            </a:pPr>
            <a:r>
              <a:rPr lang="ar-SA" sz="2400" dirty="0">
                <a:solidFill>
                  <a:srgbClr val="4F4F4F"/>
                </a:solidFill>
                <a:latin typeface="Varela Round"/>
                <a:ea typeface="Varela Round"/>
                <a:cs typeface="+mn-cs"/>
                <a:sym typeface="Varela Round"/>
              </a:rPr>
              <a:t>2. تستخدم أيضًا كمواد خام مهمة في الصناعة البتروكيماويات.</a:t>
            </a:r>
            <a:endParaRPr sz="2400" dirty="0">
              <a:solidFill>
                <a:srgbClr val="4F4F4F"/>
              </a:solidFill>
              <a:highlight>
                <a:srgbClr val="00FFFF"/>
              </a:highlight>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dirty="0">
              <a:latin typeface="Varela Round"/>
              <a:ea typeface="Varela Round"/>
              <a:cs typeface="Varela Round"/>
              <a:sym typeface="Varela Round"/>
            </a:endParaRPr>
          </a:p>
        </p:txBody>
      </p:sp>
      <p:pic>
        <p:nvPicPr>
          <p:cNvPr id="157" name="Google Shape;157;p19"/>
          <p:cNvPicPr preferRelativeResize="0"/>
          <p:nvPr/>
        </p:nvPicPr>
        <p:blipFill>
          <a:blip r:embed="rId3">
            <a:alphaModFix/>
          </a:blip>
          <a:stretch>
            <a:fillRect/>
          </a:stretch>
        </p:blipFill>
        <p:spPr>
          <a:xfrm>
            <a:off x="133075" y="0"/>
            <a:ext cx="3041200" cy="2277975"/>
          </a:xfrm>
          <a:prstGeom prst="rect">
            <a:avLst/>
          </a:prstGeom>
          <a:noFill/>
          <a:ln>
            <a:noFill/>
          </a:ln>
        </p:spPr>
      </p:pic>
      <p:sp>
        <p:nvSpPr>
          <p:cNvPr id="158" name="Google Shape;158;p19"/>
          <p:cNvSpPr txBox="1"/>
          <p:nvPr/>
        </p:nvSpPr>
        <p:spPr>
          <a:xfrm>
            <a:off x="299050" y="2366075"/>
            <a:ext cx="1042800" cy="250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dirty="0">
                <a:solidFill>
                  <a:schemeClr val="tx1"/>
                </a:solidFill>
              </a:rPr>
              <a:t>מקור: </a:t>
            </a:r>
            <a:r>
              <a:rPr lang="iw-IL" sz="1200" u="sng" dirty="0">
                <a:solidFill>
                  <a:schemeClr val="tx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פיקסר</a:t>
            </a:r>
            <a:endParaRPr sz="1200" dirty="0">
              <a:solidFill>
                <a:schemeClr val="tx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6156</TotalTime>
  <Words>1705</Words>
  <Application>Microsoft Office PowerPoint</Application>
  <PresentationFormat>מותאם אישית</PresentationFormat>
  <Paragraphs>284</Paragraphs>
  <Slides>45</Slides>
  <Notes>45</Notes>
  <HiddenSlides>0</HiddenSlides>
  <MMClips>3</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45</vt:i4>
      </vt:variant>
    </vt:vector>
  </HeadingPairs>
  <TitlesOfParts>
    <vt:vector size="50" baseType="lpstr">
      <vt:lpstr>Arial</vt:lpstr>
      <vt:lpstr>Assistant</vt:lpstr>
      <vt:lpstr>Calibri</vt:lpstr>
      <vt:lpstr>Varela Round</vt:lpstr>
      <vt:lpstr>ערכת נושא Office</vt:lpstr>
      <vt:lpstr>מערכת שידורים לאומית</vt:lpstr>
      <vt:lpstr> גאוגרפיה - אדם וסביבה  جغرافيا – الانسان والبيئة  موضوع الدرس - مصادر الطاقة على مستوى العالم חטיבה עליונה - נתי"ב  שם המורה: הודא מסאלחה هدى مصالحة הכינה: ציונה לוי تسيونا ليفي   </vt:lpstr>
      <vt:lpstr>ماذا سنتعلّم اليوم؟</vt:lpstr>
      <vt:lpstr>مصادر الطاقة</vt:lpstr>
      <vt:lpstr>מצגת של PowerPoint‏</vt:lpstr>
      <vt:lpstr>מצגת של PowerPoint‏</vt:lpstr>
      <vt:lpstr>מצגת של PowerPoint‏</vt:lpstr>
      <vt:lpstr>מצגת של PowerPoint‏</vt:lpstr>
      <vt:lpstr>النفط </vt:lpstr>
      <vt:lpstr>מצגת של PowerPoint‏</vt:lpstr>
      <vt:lpstr>מצגת של PowerPoint‏</vt:lpstr>
      <vt:lpstr>מצגת של PowerPoint‏</vt:lpstr>
      <vt:lpstr>التغيرات في حصة انتاج الطاقة النووية لتوليد الكهرباء بين 1960-2015</vt:lpstr>
      <vt:lpstr>מצגת של PowerPoint‏</vt:lpstr>
      <vt:lpstr>المشاكل المتعلقة بتشغيل محطات الطاقة من مصادر قابلة للنفاذ.</vt:lpstr>
      <vt:lpstr>מצגת של PowerPoint‏</vt:lpstr>
      <vt:lpstr>طرق للحد من المشاكل البيئية بسبب استعمال الوقود الاحفوري لتوليد الطاقة.</vt:lpstr>
      <vt:lpstr>מצגת של PowerPoint‏</vt:lpstr>
      <vt:lpstr>نهاية الجزء الأول</vt:lpstr>
      <vt:lpstr>نبدأ الجلسة من خلال قراءة قطعة</vt:lpstr>
      <vt:lpstr>מצגת של PowerPoint‏</vt:lpstr>
      <vt:lpstr>מצגת של PowerPoint‏</vt:lpstr>
      <vt:lpstr>מצגת של PowerPoint‏</vt:lpstr>
      <vt:lpstr>سد القنوات الثلاث  في الصين</vt:lpstr>
      <vt:lpstr>سد القنوات الثلاث  في الصين</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مشروع دزرتك</vt:lpstr>
      <vt:lpstr>מצגת של PowerPoint‏</vt:lpstr>
      <vt:lpstr>מצגת של PowerPoint‏</vt:lpstr>
      <vt:lpstr>מצגת של PowerPoint‏</vt:lpstr>
      <vt:lpstr>מצגת של PowerPoint‏</vt:lpstr>
      <vt:lpstr>מצגת של PowerPoint‏</vt:lpstr>
      <vt:lpstr>حصة الدول المنتجة للكهرباء من مصادر متجددة</vt:lpstr>
      <vt:lpstr>استهلاك الطاقة للفرد بين عامي 1960 و 2015</vt:lpstr>
      <vt:lpstr>  العلاقة بين الناتج المحلي الإجمالي واستهلاك الفرد من إنتاج الطاقة - رسم بياني تفاعلي</vt:lpstr>
      <vt:lpstr>الطاقة كمحفز للتنمية</vt:lpstr>
      <vt:lpstr>استهلاك الطاقة حسب القارات.</vt:lpstr>
      <vt:lpstr>نهاية القسم الثاني</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97252</dc:creator>
  <cp:lastModifiedBy>Anat Kaldaron</cp:lastModifiedBy>
  <cp:revision>37</cp:revision>
  <dcterms:modified xsi:type="dcterms:W3CDTF">2020-07-05T14:37:40Z</dcterms:modified>
</cp:coreProperties>
</file>