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5" r:id="rId1"/>
  </p:sldMasterIdLst>
  <p:notesMasterIdLst>
    <p:notesMasterId r:id="rId31"/>
  </p:notesMasterIdLst>
  <p:sldIdLst>
    <p:sldId id="257" r:id="rId2"/>
    <p:sldId id="262" r:id="rId3"/>
    <p:sldId id="263" r:id="rId4"/>
    <p:sldId id="296" r:id="rId5"/>
    <p:sldId id="295" r:id="rId6"/>
    <p:sldId id="297" r:id="rId7"/>
    <p:sldId id="298" r:id="rId8"/>
    <p:sldId id="300" r:id="rId9"/>
    <p:sldId id="299" r:id="rId10"/>
    <p:sldId id="316" r:id="rId11"/>
    <p:sldId id="301" r:id="rId12"/>
    <p:sldId id="302" r:id="rId13"/>
    <p:sldId id="317" r:id="rId14"/>
    <p:sldId id="303" r:id="rId15"/>
    <p:sldId id="304" r:id="rId16"/>
    <p:sldId id="318" r:id="rId17"/>
    <p:sldId id="305" r:id="rId18"/>
    <p:sldId id="306" r:id="rId19"/>
    <p:sldId id="307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294" r:id="rId29"/>
    <p:sldId id="291" r:id="rId30"/>
  </p:sldIdLst>
  <p:sldSz cx="1219041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3566" autoAdjust="0"/>
  </p:normalViewPr>
  <p:slideViewPr>
    <p:cSldViewPr snapToGrid="0" snapToObjects="1">
      <p:cViewPr varScale="1">
        <p:scale>
          <a:sx n="102" d="100"/>
          <a:sy n="102" d="100"/>
        </p:scale>
        <p:origin x="114" y="12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0413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871" y="2404534"/>
            <a:ext cx="7765925" cy="1646302"/>
          </a:xfrm>
        </p:spPr>
        <p:txBody>
          <a:bodyPr anchor="b">
            <a:noAutofit/>
          </a:bodyPr>
          <a:lstStyle>
            <a:lvl1pPr algn="r">
              <a:defRPr sz="5399">
                <a:solidFill>
                  <a:schemeClr val="accent1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871" y="4050834"/>
            <a:ext cx="7765925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5637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ותרת ו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247" y="609600"/>
            <a:ext cx="8595549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247" y="4470400"/>
            <a:ext cx="859554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660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ציטוט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213" y="609600"/>
            <a:ext cx="809308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961" y="3632200"/>
            <a:ext cx="722358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54" indent="0">
              <a:buFontTx/>
              <a:buNone/>
              <a:defRPr/>
            </a:lvl2pPr>
            <a:lvl3pPr marL="914309" indent="0">
              <a:buFontTx/>
              <a:buNone/>
              <a:defRPr/>
            </a:lvl3pPr>
            <a:lvl4pPr marL="1371463" indent="0">
              <a:buFontTx/>
              <a:buNone/>
              <a:defRPr/>
            </a:lvl4pPr>
            <a:lvl5pPr marL="1828617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247" y="4470400"/>
            <a:ext cx="859554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0" name="TextBox 19"/>
          <p:cNvSpPr txBox="1"/>
          <p:nvPr/>
        </p:nvSpPr>
        <p:spPr>
          <a:xfrm>
            <a:off x="541799" y="790378"/>
            <a:ext cx="609521" cy="584776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/>
            <a:r>
              <a:rPr lang="en-US" sz="799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1853" y="2886556"/>
            <a:ext cx="609521" cy="584776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/>
            <a:r>
              <a:rPr lang="en-US" sz="799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80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544103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247" y="1931988"/>
            <a:ext cx="8595549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247" y="4527448"/>
            <a:ext cx="859554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949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כרטיס שם עם ציטו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213" y="609600"/>
            <a:ext cx="809308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244" y="4013200"/>
            <a:ext cx="859555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54" indent="0">
              <a:buFontTx/>
              <a:buNone/>
              <a:defRPr/>
            </a:lvl2pPr>
            <a:lvl3pPr marL="914309" indent="0">
              <a:buFontTx/>
              <a:buNone/>
              <a:defRPr/>
            </a:lvl3pPr>
            <a:lvl4pPr marL="1371463" indent="0">
              <a:buFontTx/>
              <a:buNone/>
              <a:defRPr/>
            </a:lvl4pPr>
            <a:lvl5pPr marL="1828617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247" y="4527448"/>
            <a:ext cx="859554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4" name="TextBox 23"/>
          <p:cNvSpPr txBox="1"/>
          <p:nvPr/>
        </p:nvSpPr>
        <p:spPr>
          <a:xfrm>
            <a:off x="541799" y="790378"/>
            <a:ext cx="609521" cy="584776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/>
            <a:r>
              <a:rPr lang="en-US" sz="799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1853" y="2886556"/>
            <a:ext cx="609521" cy="584776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/>
          <a:p>
            <a:pPr lvl="0"/>
            <a:r>
              <a:rPr lang="en-US" sz="7999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16520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נכון או לא נכו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10" y="609600"/>
            <a:ext cx="858708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244" y="4013200"/>
            <a:ext cx="859555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154" indent="0">
              <a:buFontTx/>
              <a:buNone/>
              <a:defRPr/>
            </a:lvl2pPr>
            <a:lvl3pPr marL="914309" indent="0">
              <a:buFontTx/>
              <a:buNone/>
              <a:defRPr/>
            </a:lvl3pPr>
            <a:lvl4pPr marL="1371463" indent="0">
              <a:buFontTx/>
              <a:buNone/>
              <a:defRPr/>
            </a:lvl4pPr>
            <a:lvl5pPr marL="1828617" indent="0">
              <a:buFontTx/>
              <a:buNone/>
              <a:defRPr/>
            </a:lvl5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247" y="4527448"/>
            <a:ext cx="859554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46172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24529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6636" y="609600"/>
            <a:ext cx="1304573" cy="5251451"/>
          </a:xfrm>
        </p:spPr>
        <p:txBody>
          <a:bodyPr vert="eaVert" anchor="ctr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247" y="609600"/>
            <a:ext cx="7059231" cy="5251450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61462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914281" y="2693988"/>
            <a:ext cx="10361851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69982" y="6569428"/>
            <a:ext cx="2623619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616" y="6410587"/>
            <a:ext cx="3245977" cy="86423"/>
          </a:xfrm>
          <a:prstGeom prst="roundRect">
            <a:avLst>
              <a:gd name="adj" fmla="val 49359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5182" y="-439221"/>
            <a:ext cx="4205100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8395" y="6565100"/>
            <a:ext cx="4433637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4576" y="369916"/>
            <a:ext cx="1301261" cy="1597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8531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ם השיעו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15" y="1396869"/>
            <a:ext cx="13175666" cy="2978963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738940" y="1640910"/>
            <a:ext cx="10871177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8995" y="6579191"/>
            <a:ext cx="5333172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 userDrawn="1"/>
        </p:nvSpPr>
        <p:spPr>
          <a:xfrm>
            <a:off x="9499907" y="6294300"/>
            <a:ext cx="3049259" cy="205899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95581" y="-235260"/>
            <a:ext cx="276813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048" y="163632"/>
            <a:ext cx="1427924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738117" y="2918492"/>
            <a:ext cx="10872000" cy="720000"/>
          </a:xfrm>
          <a:prstGeom prst="rect">
            <a:avLst/>
          </a:prstGeom>
        </p:spPr>
        <p:txBody>
          <a:bodyPr spcFirstLastPara="1" wrap="square" lIns="36000" tIns="36000" rIns="36000" bIns="3600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738117" y="3655832"/>
            <a:ext cx="10872000" cy="720000"/>
          </a:xfrm>
        </p:spPr>
        <p:txBody>
          <a:bodyPr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27082746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8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06" y="1185681"/>
            <a:ext cx="11159999" cy="540000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solidFill>
                  <a:srgbClr val="0070C0"/>
                </a:solidFill>
                <a:latin typeface="Varela Round" pitchFamily="2" charset="-79"/>
                <a:cs typeface="Varela Round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06" y="1725681"/>
            <a:ext cx="11160000" cy="415251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10" name="מלבן מעוגל 9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1" name="מלבן מעוגל 10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2" name="מלבן מעוגל 11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74749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376CBD45-9FAF-4E7C-B08A-A27B12D7478D}"/>
              </a:ext>
            </a:extLst>
          </p:cNvPr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0866F997-54B8-4C1D-B4F9-4F45895043E9}"/>
              </a:ext>
            </a:extLst>
          </p:cNvPr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158EF462-9B9A-4B0C-95F9-64F374794189}"/>
              </a:ext>
            </a:extLst>
          </p:cNvPr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95640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15206" y="213094"/>
            <a:ext cx="11160000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>
              <a:defRPr kumimoji="0" lang="he-I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247" y="2700868"/>
            <a:ext cx="8595549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247" y="4527448"/>
            <a:ext cx="8595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35609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247" y="2160589"/>
            <a:ext cx="4183490" cy="388077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308" y="2160590"/>
            <a:ext cx="4183489" cy="388077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025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58" y="2160983"/>
            <a:ext cx="41850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658" y="2737246"/>
            <a:ext cx="4185078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721" y="2160983"/>
            <a:ext cx="418507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722" y="2737246"/>
            <a:ext cx="4185072" cy="330411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3465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246" y="609600"/>
            <a:ext cx="8595549" cy="13208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" name="מלבן מעוגל 6">
            <a:extLst>
              <a:ext uri="{FF2B5EF4-FFF2-40B4-BE49-F238E27FC236}">
                <a16:creationId xmlns:a16="http://schemas.microsoft.com/office/drawing/2014/main" id="{CE3A2C6C-155F-42EF-8BB2-1AA5B2B3C1FA}"/>
              </a:ext>
            </a:extLst>
          </p:cNvPr>
          <p:cNvSpPr/>
          <p:nvPr userDrawn="1"/>
        </p:nvSpPr>
        <p:spPr>
          <a:xfrm>
            <a:off x="0" y="5878198"/>
            <a:ext cx="476557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7" name="מלבן מעוגל 7">
            <a:extLst>
              <a:ext uri="{FF2B5EF4-FFF2-40B4-BE49-F238E27FC236}">
                <a16:creationId xmlns:a16="http://schemas.microsoft.com/office/drawing/2014/main" id="{BD7BA709-BB05-4915-B2E6-2EF123FD0DAB}"/>
              </a:ext>
            </a:extLst>
          </p:cNvPr>
          <p:cNvSpPr/>
          <p:nvPr userDrawn="1"/>
        </p:nvSpPr>
        <p:spPr>
          <a:xfrm>
            <a:off x="8666586" y="-11081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8">
            <a:extLst>
              <a:ext uri="{FF2B5EF4-FFF2-40B4-BE49-F238E27FC236}">
                <a16:creationId xmlns:a16="http://schemas.microsoft.com/office/drawing/2014/main" id="{B7D0652C-A3CE-4BD5-A322-EF38DE653514}"/>
              </a:ext>
            </a:extLst>
          </p:cNvPr>
          <p:cNvSpPr/>
          <p:nvPr userDrawn="1"/>
        </p:nvSpPr>
        <p:spPr>
          <a:xfrm>
            <a:off x="0" y="6306748"/>
            <a:ext cx="7723426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latin typeface="Varela Round" pitchFamily="2" charset="-79"/>
              <a:cs typeface="Varela Round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6344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1588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246" y="1498604"/>
            <a:ext cx="3854026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842" y="514925"/>
            <a:ext cx="4512953" cy="5526437"/>
          </a:xfrm>
        </p:spPr>
        <p:txBody>
          <a:bodyPr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246" y="2777069"/>
            <a:ext cx="3854026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17" indent="0">
              <a:buNone/>
              <a:defRPr sz="1400"/>
            </a:lvl2pPr>
            <a:lvl3pPr marL="914035" indent="0">
              <a:buNone/>
              <a:defRPr sz="1200"/>
            </a:lvl3pPr>
            <a:lvl4pPr marL="1371052" indent="0">
              <a:buNone/>
              <a:defRPr sz="1000"/>
            </a:lvl4pPr>
            <a:lvl5pPr marL="1828068" indent="0">
              <a:buNone/>
              <a:defRPr sz="1000"/>
            </a:lvl5pPr>
            <a:lvl6pPr marL="2285085" indent="0">
              <a:buNone/>
              <a:defRPr sz="1000"/>
            </a:lvl6pPr>
            <a:lvl7pPr marL="2742103" indent="0">
              <a:buNone/>
              <a:defRPr sz="1000"/>
            </a:lvl7pPr>
            <a:lvl8pPr marL="3199120" indent="0">
              <a:buNone/>
              <a:defRPr sz="1000"/>
            </a:lvl8pPr>
            <a:lvl9pPr marL="3656137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35210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246" y="4800600"/>
            <a:ext cx="859554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246" y="609600"/>
            <a:ext cx="859554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54" indent="0">
              <a:buNone/>
              <a:defRPr sz="1600"/>
            </a:lvl2pPr>
            <a:lvl3pPr marL="914309" indent="0">
              <a:buNone/>
              <a:defRPr sz="1600"/>
            </a:lvl3pPr>
            <a:lvl4pPr marL="1371463" indent="0">
              <a:buNone/>
              <a:defRPr sz="1600"/>
            </a:lvl4pPr>
            <a:lvl5pPr marL="1828617" indent="0">
              <a:buNone/>
              <a:defRPr sz="1600"/>
            </a:lvl5pPr>
            <a:lvl6pPr marL="2285771" indent="0">
              <a:buNone/>
              <a:defRPr sz="1600"/>
            </a:lvl6pPr>
            <a:lvl7pPr marL="2742926" indent="0">
              <a:buNone/>
              <a:defRPr sz="1600"/>
            </a:lvl7pPr>
            <a:lvl8pPr marL="3200080" indent="0">
              <a:buNone/>
              <a:defRPr sz="1600"/>
            </a:lvl8pPr>
            <a:lvl9pPr marL="3657234" indent="0">
              <a:buNone/>
              <a:defRPr sz="1600"/>
            </a:lvl9pPr>
          </a:lstStyle>
          <a:p>
            <a:r>
              <a:rPr lang="he-IL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246" y="5367338"/>
            <a:ext cx="859554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54" indent="0">
              <a:buNone/>
              <a:defRPr sz="1200"/>
            </a:lvl2pPr>
            <a:lvl3pPr marL="914309" indent="0">
              <a:buNone/>
              <a:defRPr sz="1000"/>
            </a:lvl3pPr>
            <a:lvl4pPr marL="1371463" indent="0">
              <a:buNone/>
              <a:defRPr sz="900"/>
            </a:lvl4pPr>
            <a:lvl5pPr marL="1828617" indent="0">
              <a:buNone/>
              <a:defRPr sz="900"/>
            </a:lvl5pPr>
            <a:lvl6pPr marL="2285771" indent="0">
              <a:buNone/>
              <a:defRPr sz="900"/>
            </a:lvl6pPr>
            <a:lvl7pPr marL="2742926" indent="0">
              <a:buNone/>
              <a:defRPr sz="900"/>
            </a:lvl7pPr>
            <a:lvl8pPr marL="3200080" indent="0">
              <a:buNone/>
              <a:defRPr sz="900"/>
            </a:lvl8pPr>
            <a:lvl9pPr marL="3657234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946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0413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246" y="609600"/>
            <a:ext cx="859554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246" y="2160590"/>
            <a:ext cx="859554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4196" y="6041363"/>
            <a:ext cx="9118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כ"ו/ניסן/תש"פ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246" y="6041363"/>
            <a:ext cx="62967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9545" y="6041363"/>
            <a:ext cx="6832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292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4" r:id="rId19"/>
    <p:sldLayoutId id="2147483663" r:id="rId20"/>
  </p:sldLayoutIdLst>
  <p:txStyles>
    <p:titleStyle>
      <a:lvl1pPr algn="l" defTabSz="457154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866" indent="-342866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876" indent="-285721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886" indent="-228577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040" indent="-228577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194" indent="-228577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349" indent="-228577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503" indent="-228577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8657" indent="-228577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811" indent="-228577" algn="r" defTabSz="457154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r" defTabSz="457154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newmedia.calcalist.co.il/songs2017/index.html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aarchion.co.il/poem/%d7%a1%d7%a4%d7%a8-%d7%a9%d7%99%d7%a8%d7%99/" TargetMode="Externa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979B1F7-4765-4868-803A-C99BD9C4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7" y="609600"/>
            <a:ext cx="9133180" cy="1250197"/>
          </a:xfrm>
        </p:spPr>
        <p:txBody>
          <a:bodyPr>
            <a:normAutofit fontScale="90000"/>
          </a:bodyPr>
          <a:lstStyle/>
          <a:p>
            <a:pPr algn="ctr"/>
            <a:r>
              <a:rPr lang="he-IL" sz="8000" b="1" dirty="0"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ספר שירי / רחל </a:t>
            </a:r>
            <a:r>
              <a:rPr lang="he-IL" sz="40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ea typeface="Verdana" panose="020B0604030504040204" pitchFamily="34" charset="0"/>
                <a:cs typeface="Varela Round" panose="00000500000000000000" pitchFamily="2" charset="-79"/>
              </a:rPr>
              <a:t>חריזה מסורגת</a:t>
            </a:r>
            <a:endParaRPr lang="he-IL" sz="4000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85F68F2-F0CD-411C-B215-2F7FB210B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247" y="1642820"/>
            <a:ext cx="8823214" cy="5215180"/>
          </a:xfrm>
        </p:spPr>
        <p:txBody>
          <a:bodyPr>
            <a:normAutofit fontScale="32500" lnSpcReduction="20000"/>
          </a:bodyPr>
          <a:lstStyle/>
          <a:p>
            <a:pPr algn="r">
              <a:lnSpc>
                <a:spcPct val="120000"/>
              </a:lnSpc>
            </a:pP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צְרִיחוֹת שֶצָרַחְתִּי נוֹאֶשֶת, כּוֹאֶ</a:t>
            </a:r>
            <a:r>
              <a:rPr lang="he-IL" sz="9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בֶת</a:t>
            </a:r>
            <a: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בִּשְעוֹת מְצוּקָה וְאָב</a:t>
            </a:r>
            <a:r>
              <a:rPr lang="he-IL" sz="9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ְדָן</a:t>
            </a:r>
            <a: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                                                                       הָיוּ לְמַחֲרוֹזֶת מִלִים מְלַב</a:t>
            </a:r>
            <a:r>
              <a:rPr lang="he-IL" sz="9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ֶּבֶת</a:t>
            </a:r>
            <a: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לְסֵפֶר שִירַי הַל</a:t>
            </a:r>
            <a:r>
              <a:rPr lang="he-IL" sz="9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ָּבָן</a:t>
            </a:r>
            <a:r>
              <a:rPr lang="en-US" sz="9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sz="9600" b="1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>
              <a:lnSpc>
                <a:spcPct val="120000"/>
              </a:lnSpc>
            </a:pPr>
            <a:b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נִגְלוּ חֶבְיוֹנוֹת לֹא גִּילִיתִי ל</a:t>
            </a:r>
            <a:r>
              <a:rPr lang="he-IL" sz="9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ְרֵעַ</a:t>
            </a:r>
            <a:b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נֶחְשַׂף הֶחָתוּם בִּי בְ</a:t>
            </a:r>
            <a:r>
              <a:rPr lang="he-IL" sz="9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ּאֵש</a:t>
            </a:r>
            <a: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הַלֵּב הַכּוֹ</a:t>
            </a:r>
            <a:r>
              <a:rPr lang="he-IL" sz="9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רֵעַ</a:t>
            </a:r>
            <a:b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יָד כֹּל בִּמְנוּחָה תְּמ</a:t>
            </a:r>
            <a:r>
              <a:rPr lang="he-IL" sz="9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ַשֵש</a:t>
            </a:r>
            <a:r>
              <a:rPr lang="en-US" sz="9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92286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216A3E0-5B2B-46CA-AAD8-3B0F60B1A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6" y="609600"/>
            <a:ext cx="8595549" cy="1320800"/>
          </a:xfrm>
        </p:spPr>
        <p:txBody>
          <a:bodyPr>
            <a:normAutofit fontScale="90000"/>
          </a:bodyPr>
          <a:lstStyle/>
          <a:p>
            <a:pPr algn="r"/>
            <a:r>
              <a:rPr lang="he-IL" sz="60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ספר שירי/ רחל – בית ראשון</a:t>
            </a:r>
            <a:b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4BE8CA70-A978-4942-A8FE-5CDC50A85F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658" y="2160983"/>
            <a:ext cx="4185078" cy="576262"/>
          </a:xfrm>
        </p:spPr>
        <p:txBody>
          <a:bodyPr/>
          <a:lstStyle/>
          <a:p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ה"תוצר" - השירה שנכתבה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39F4EB42-38EA-4A39-98E2-80558942B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737246"/>
            <a:ext cx="4860736" cy="3304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הָיוּ </a:t>
            </a:r>
            <a:r>
              <a:rPr lang="he-IL" sz="3000" b="1" dirty="0">
                <a:solidFill>
                  <a:schemeClr val="accent3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לְמ</a:t>
            </a:r>
            <a:r>
              <a:rPr lang="he-IL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ַחֲרוֹזֶת </a:t>
            </a:r>
            <a:r>
              <a:rPr lang="he-IL" sz="3000" b="1" dirty="0">
                <a:solidFill>
                  <a:schemeClr val="accent3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מִלִים מְלַבֶּב</a:t>
            </a:r>
            <a:r>
              <a:rPr lang="he-IL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ֶת</a:t>
            </a:r>
            <a:r>
              <a:rPr lang="en-US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3000" b="1" dirty="0">
                <a:solidFill>
                  <a:schemeClr val="accent3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</a:t>
            </a:r>
            <a:r>
              <a:rPr lang="he-IL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ְסֵפֶר שִירַי הַ</a:t>
            </a:r>
            <a:r>
              <a:rPr lang="he-IL" sz="3000" b="1" dirty="0">
                <a:solidFill>
                  <a:schemeClr val="accent3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לָּב</a:t>
            </a:r>
            <a:r>
              <a:rPr lang="he-IL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ָן</a:t>
            </a:r>
            <a:r>
              <a:rPr lang="en-US" sz="3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sz="30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65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 pitchFamily="2" charset="-79"/>
                <a:cs typeface="Varela Round" panose="00000500000000000000" pitchFamily="2" charset="-79"/>
              </a:rPr>
              <a:t>מצלול</a:t>
            </a:r>
            <a:r>
              <a:rPr lang="he-IL" sz="4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– </a:t>
            </a:r>
          </a:p>
          <a:p>
            <a:pPr marL="0" indent="0">
              <a:buNone/>
            </a:pPr>
            <a:r>
              <a:rPr lang="he-IL" sz="4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ל, מ, ב</a:t>
            </a:r>
          </a:p>
          <a:p>
            <a:endParaRPr lang="he-IL" sz="51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sz="51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02504428-30D3-4330-9AD2-CC074431BB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7721" y="2160983"/>
            <a:ext cx="4858137" cy="576262"/>
          </a:xfrm>
        </p:spPr>
        <p:txBody>
          <a:bodyPr/>
          <a:lstStyle/>
          <a:p>
            <a:r>
              <a:rPr lang="he-IL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</a:t>
            </a:r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חומר הגלם" – הרגשות הקשים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732410C1-309C-473B-9FA4-D77846989D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87722" y="2737246"/>
            <a:ext cx="5477116" cy="33041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28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צְרִיח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וֹת </a:t>
            </a:r>
            <a:r>
              <a:rPr lang="he-IL" sz="28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שֶצָרַחְ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תִּי נוֹאֶ</a:t>
            </a:r>
            <a:r>
              <a:rPr lang="he-IL" sz="28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שֶ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ת, כּוֹאֶבֶת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בִּ</a:t>
            </a:r>
            <a:r>
              <a:rPr lang="he-IL" sz="28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שְ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עוֹת מְ</a:t>
            </a:r>
            <a:r>
              <a:rPr lang="he-IL" sz="28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צוּק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ָה וְאָבְדָן</a:t>
            </a:r>
            <a:r>
              <a:rPr lang="en-US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endParaRPr lang="he-IL" sz="28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6600" b="1" dirty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 pitchFamily="2" charset="-79"/>
                <a:cs typeface="Varela Round" panose="00000500000000000000" pitchFamily="2" charset="-79"/>
              </a:rPr>
              <a:t>מצלול</a:t>
            </a:r>
            <a:r>
              <a:rPr lang="he-IL" sz="4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– </a:t>
            </a:r>
          </a:p>
          <a:p>
            <a:pPr marL="0" indent="0">
              <a:buNone/>
            </a:pPr>
            <a:r>
              <a:rPr lang="he-IL" sz="4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צ, ר, ח, ש</a:t>
            </a:r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EED8CF0C-6A80-4845-B140-AFB3847D8F0F}"/>
              </a:ext>
            </a:extLst>
          </p:cNvPr>
          <p:cNvSpPr/>
          <p:nvPr/>
        </p:nvSpPr>
        <p:spPr>
          <a:xfrm rot="10616128">
            <a:off x="4969265" y="1723197"/>
            <a:ext cx="674368" cy="577436"/>
          </a:xfrm>
          <a:prstGeom prst="righ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3303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3ED5F2E-E1F5-42B3-89CC-F8AFD9D3E44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he-IL" sz="5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שירי/ רחל – בית ראשון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98BD61F-6CF8-40FB-98DB-D49AB6B82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657" y="2363371"/>
            <a:ext cx="4709672" cy="373873"/>
          </a:xfrm>
        </p:spPr>
        <p:txBody>
          <a:bodyPr/>
          <a:lstStyle/>
          <a:p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ה"תוצר" - השירה שנכתבה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0384C18-2AD2-46FB-A315-A23989192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9407" y="2363371"/>
            <a:ext cx="5389133" cy="4494629"/>
          </a:xfrm>
        </p:spPr>
        <p:txBody>
          <a:bodyPr>
            <a:normAutofit fontScale="70000" lnSpcReduction="20000"/>
          </a:bodyPr>
          <a:lstStyle/>
          <a:p>
            <a:r>
              <a:rPr lang="he-IL" sz="52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"ספר שירי ה</a:t>
            </a:r>
            <a:r>
              <a:rPr lang="he-IL" sz="5200" b="1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לבן"</a:t>
            </a:r>
          </a:p>
          <a:p>
            <a:pPr marL="0" indent="0">
              <a:buNone/>
            </a:pPr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 מסמל </a:t>
            </a:r>
            <a:r>
              <a:rPr lang="he-IL" sz="2800" b="1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צבע לבן</a:t>
            </a:r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</a:p>
          <a:p>
            <a:pPr marL="0" indent="0">
              <a:buNone/>
            </a:pP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"כשהופיע "ספיח", ספרה הראשון,                                             עמדה רחל על כך שהספר יהיה קטן ו</a:t>
            </a:r>
            <a:r>
              <a:rPr lang="he-IL" sz="2400" b="1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לבן</a:t>
            </a: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. </a:t>
            </a:r>
          </a:p>
          <a:p>
            <a:pPr marL="0" indent="0">
              <a:buNone/>
            </a:pP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ספרה השני שעוצב על ידה, הקצין נטייה זו ללובן ולקוטן. "מנגד" עוצב כפנקס אישי קטן ו</a:t>
            </a:r>
            <a:r>
              <a:rPr lang="he-IL" sz="2400" b="1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לבן</a:t>
            </a: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. </a:t>
            </a:r>
          </a:p>
          <a:p>
            <a:pPr marL="0" indent="0">
              <a:buNone/>
            </a:pP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אין ספק שרחל הצליחה להפוך את העיצוב המינימליסטי של ספריה למעין סמל. </a:t>
            </a:r>
          </a:p>
          <a:p>
            <a:pPr marL="0" indent="0">
              <a:buNone/>
            </a:pPr>
            <a:r>
              <a:rPr lang="he-IL" sz="2400" b="1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הצבע הלבן </a:t>
            </a: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תואם את רוח השירים, את </a:t>
            </a:r>
            <a:r>
              <a:rPr lang="he-IL" sz="24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חסכונותם</a:t>
            </a: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 את ניקיונם. </a:t>
            </a:r>
          </a:p>
          <a:p>
            <a:pPr marL="0" indent="0">
              <a:buNone/>
            </a:pP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יש בהם כמין הצהרה: את הצריחות השחורות והכואבות אני הופכת למחרוזת מילים מלבבת </a:t>
            </a:r>
            <a:r>
              <a:rPr lang="he-IL" sz="2400" b="1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בספר לבן</a:t>
            </a: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".</a:t>
            </a:r>
            <a:r>
              <a:rPr lang="he-IL" sz="24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</a:p>
          <a:p>
            <a:pPr marL="0" indent="0">
              <a:buNone/>
            </a:pPr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</a:p>
          <a:p>
            <a:pPr marL="0" indent="0">
              <a:buNone/>
            </a:pPr>
            <a:r>
              <a:rPr lang="he-IL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(דן מירון, </a:t>
            </a:r>
            <a:r>
              <a:rPr lang="he-IL" dirty="0" err="1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אמהות</a:t>
            </a:r>
            <a:r>
              <a:rPr lang="he-IL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מייסדות , </a:t>
            </a:r>
            <a:r>
              <a:rPr lang="he-IL" dirty="0" err="1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אמהות</a:t>
            </a:r>
            <a:r>
              <a:rPr lang="he-IL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חורגות)</a:t>
            </a:r>
            <a:endParaRPr lang="he-IL" b="1" dirty="0">
              <a:solidFill>
                <a:schemeClr val="tx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sz="4400" b="1" dirty="0">
              <a:solidFill>
                <a:schemeClr val="bg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7EC63F7E-F6BD-4D74-9D71-2BD0FD6341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7720" y="2160983"/>
            <a:ext cx="5389133" cy="576262"/>
          </a:xfrm>
        </p:spPr>
        <p:txBody>
          <a:bodyPr/>
          <a:lstStyle/>
          <a:p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"חומר הגלם" – הרגשות הקשים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9C0DFE75-A6B5-411D-BAE0-E4DC175A83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50430" y="2560320"/>
            <a:ext cx="4709672" cy="32941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מהו "צבע" הצרחות?</a:t>
            </a:r>
          </a:p>
          <a:p>
            <a:r>
              <a:rPr lang="he-IL" sz="52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צבע "</a:t>
            </a:r>
            <a:r>
              <a:rPr lang="he-IL" sz="52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שחור"</a:t>
            </a:r>
          </a:p>
          <a:p>
            <a:endParaRPr lang="he-IL" sz="2800" b="1" dirty="0">
              <a:solidFill>
                <a:schemeClr val="accent2">
                  <a:lumMod val="7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85175088-16FC-467B-B40B-A40775884273}"/>
              </a:ext>
            </a:extLst>
          </p:cNvPr>
          <p:cNvSpPr/>
          <p:nvPr/>
        </p:nvSpPr>
        <p:spPr>
          <a:xfrm rot="10616128">
            <a:off x="5414932" y="1696802"/>
            <a:ext cx="674368" cy="577436"/>
          </a:xfrm>
          <a:prstGeom prst="righ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83382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שירת רחל">
            <a:extLst>
              <a:ext uri="{FF2B5EF4-FFF2-40B4-BE49-F238E27FC236}">
                <a16:creationId xmlns:a16="http://schemas.microsoft.com/office/drawing/2014/main" id="{AD0F2CEC-D44A-4FFD-9950-DB74A46136D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4847" y="903366"/>
            <a:ext cx="7051729" cy="568341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6A7CDDB0-DBE5-4368-A427-B501BFCE7956}"/>
              </a:ext>
            </a:extLst>
          </p:cNvPr>
          <p:cNvSpPr txBox="1"/>
          <p:nvPr/>
        </p:nvSpPr>
        <p:spPr>
          <a:xfrm>
            <a:off x="2836190" y="441701"/>
            <a:ext cx="571887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400" b="1" dirty="0">
                <a:solidFill>
                  <a:srgbClr val="002060"/>
                </a:solidFill>
              </a:rPr>
              <a:t>כריכת קובץ שירי רחל</a:t>
            </a:r>
          </a:p>
        </p:txBody>
      </p:sp>
    </p:spTree>
    <p:extLst>
      <p:ext uri="{BB962C8B-B14F-4D97-AF65-F5344CB8AC3E}">
        <p14:creationId xmlns:p14="http://schemas.microsoft.com/office/powerpoint/2010/main" val="727027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4668927-3E47-449E-973E-F8A5E014D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6" y="211015"/>
            <a:ext cx="9156071" cy="1719385"/>
          </a:xfrm>
        </p:spPr>
        <p:txBody>
          <a:bodyPr>
            <a:noAutofit/>
          </a:bodyPr>
          <a:lstStyle/>
          <a:p>
            <a:pPr algn="ctr"/>
            <a:r>
              <a:rPr lang="he-IL" sz="5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ספר שירי/ רחל – בית ראשון</a:t>
            </a:r>
            <a:br>
              <a:rPr lang="he-IL" sz="5400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54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סיכום הניגוד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025A5A2-1C62-4FDF-A9D3-F5FD541D1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="1" u="sng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</a:t>
            </a:r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"תוצר" - השירה שנכתבה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F3662F7-BF76-4E42-9FF4-F42E96D53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5423" y="2737246"/>
            <a:ext cx="4951826" cy="33041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הָיוּ לְמַחֲרוֹזֶת מִלִים מְלַבֶּבֶת</a:t>
            </a:r>
            <a:r>
              <a:rPr lang="en-US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לְסֵפֶר שִירַי הַלָּבָן</a:t>
            </a:r>
            <a:r>
              <a:rPr lang="en-US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sz="26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indent="0">
              <a:buNone/>
            </a:pPr>
            <a:endParaRPr lang="he-IL" sz="26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e-IL" sz="3000" b="1" dirty="0">
                <a:solidFill>
                  <a:schemeClr val="accent5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שירים בנוי, מחושב, מסוגנן והרמוני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e-IL" sz="3000" b="1" dirty="0">
                <a:solidFill>
                  <a:schemeClr val="accent5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מצלול נעים ורך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e-IL" sz="3000" b="1" dirty="0">
                <a:solidFill>
                  <a:schemeClr val="accent5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לבן</a:t>
            </a:r>
            <a:endParaRPr lang="he-IL" sz="3000" dirty="0">
              <a:solidFill>
                <a:schemeClr val="accent5">
                  <a:lumMod val="7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3DC46ACF-7A3D-4309-B2EC-ACD00918A1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7721" y="2160983"/>
            <a:ext cx="5683601" cy="576262"/>
          </a:xfrm>
        </p:spPr>
        <p:txBody>
          <a:bodyPr/>
          <a:lstStyle/>
          <a:p>
            <a:r>
              <a:rPr lang="he-IL" b="1" u="sng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בין </a:t>
            </a:r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"חומר הגלם" – הרגשות הקשים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23A4B73E-927A-4B9B-BB07-131B5309DB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74232" y="2737246"/>
            <a:ext cx="5297089" cy="33041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צְרִיחוֹת שֶצָרַחְתִּי נוֹאֶשֶת, כּוֹאֶבֶת</a:t>
            </a:r>
            <a:r>
              <a:rPr lang="en-US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2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בִּשְעוֹת מְצוּקָה וְאָבְדָן</a:t>
            </a:r>
          </a:p>
          <a:p>
            <a:pPr marL="0" indent="0">
              <a:buNone/>
            </a:pPr>
            <a:endParaRPr lang="he-IL" sz="26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he-IL" sz="3000" b="1" dirty="0">
                <a:solidFill>
                  <a:schemeClr val="accent5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התפרצות רגשית כואבת, בלתי מרוסנת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e-IL" sz="3000" b="1" dirty="0">
                <a:solidFill>
                  <a:schemeClr val="accent5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מצלול צורם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he-IL" sz="3000" b="1" dirty="0">
                <a:solidFill>
                  <a:schemeClr val="accent5">
                    <a:lumMod val="7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"שחור"</a:t>
            </a:r>
            <a:endParaRPr lang="he-IL" sz="2800" b="1" dirty="0">
              <a:solidFill>
                <a:schemeClr val="accent5">
                  <a:lumMod val="7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30841EE9-6412-4C22-8E6B-40C05987AC8C}"/>
              </a:ext>
            </a:extLst>
          </p:cNvPr>
          <p:cNvSpPr/>
          <p:nvPr/>
        </p:nvSpPr>
        <p:spPr>
          <a:xfrm rot="10800000">
            <a:off x="5072799" y="1757773"/>
            <a:ext cx="703248" cy="539437"/>
          </a:xfrm>
          <a:prstGeom prst="righ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3205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20495D3-635F-4060-A192-B5BCA26D1E95}"/>
              </a:ext>
            </a:extLst>
          </p:cNvPr>
          <p:cNvSpPr txBox="1"/>
          <p:nvPr/>
        </p:nvSpPr>
        <p:spPr>
          <a:xfrm>
            <a:off x="562708" y="387459"/>
            <a:ext cx="8820443" cy="594008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he-IL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מה מבטא הניגוד, הפער הגדול, </a:t>
            </a:r>
          </a:p>
          <a:p>
            <a:pPr algn="ctr" rtl="1"/>
            <a:r>
              <a:rPr lang="he-IL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בין מקורות השיר לבין השיר עצמו?</a:t>
            </a:r>
            <a:endParaRPr lang="en-US" sz="28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 rtl="1"/>
            <a:endParaRPr lang="he-IL" sz="2400" b="1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 rtl="1"/>
            <a:endParaRPr lang="he-IL" sz="2400" b="1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 rtl="1"/>
            <a:r>
              <a:rPr lang="he-IL" sz="24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זהו הקושי הראשון שמתואר בשיר, שקשור בתהליך היצירה: </a:t>
            </a:r>
          </a:p>
          <a:p>
            <a:pPr algn="r" rtl="1"/>
            <a:endParaRPr lang="he-IL" sz="2400" b="1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40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הבעיה: תסכול על כך שהמילים לא יכולות לבטא את ההרגשה הפנימית</a:t>
            </a:r>
            <a:r>
              <a:rPr lang="he-IL" sz="24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 </a:t>
            </a:r>
          </a:p>
          <a:p>
            <a:pPr algn="ctr" rtl="1"/>
            <a:endParaRPr lang="he-IL" sz="2400" b="1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 rtl="1"/>
            <a:endParaRPr lang="he-IL" sz="2400" b="1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endParaRPr lang="en-US" sz="2400" b="1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מה דעתכם? </a:t>
            </a:r>
          </a:p>
          <a:p>
            <a:pPr algn="r" rtl="1"/>
            <a:r>
              <a:rPr lang="he-IL" sz="2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האם מילים באמת לא יכולות לבטא רגשות עמוקים? </a:t>
            </a:r>
          </a:p>
          <a:p>
            <a:pPr algn="r" rtl="1"/>
            <a:endParaRPr lang="en-US" sz="28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65229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F79C80BB-0186-4790-AC1E-4DFAF81A05E5}"/>
              </a:ext>
            </a:extLst>
          </p:cNvPr>
          <p:cNvSpPr txBox="1"/>
          <p:nvPr/>
        </p:nvSpPr>
        <p:spPr>
          <a:xfrm>
            <a:off x="168812" y="731520"/>
            <a:ext cx="9917723" cy="47705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dirty="0">
                <a:solidFill>
                  <a:schemeClr val="accent1">
                    <a:lumMod val="50000"/>
                  </a:schemeClr>
                </a:solidFill>
                <a:hlinkClick r:id="rId2"/>
              </a:rPr>
              <a:t>סרטון ואתר של 100 אנשים שבחרו את השורה האהובה עליהם</a:t>
            </a:r>
            <a:r>
              <a:rPr lang="he-IL" sz="2800" b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r" rtl="1"/>
            <a:r>
              <a:rPr lang="he-IL" sz="1200" b="1" dirty="0"/>
              <a:t>בסרטון -  להראות מדקה 1:45</a:t>
            </a:r>
          </a:p>
          <a:p>
            <a:pPr algn="r" rtl="1"/>
            <a:endParaRPr lang="he-IL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 rtl="1"/>
            <a:endParaRPr lang="en-US" sz="3200" b="1" dirty="0">
              <a:solidFill>
                <a:schemeClr val="accent1">
                  <a:lumMod val="50000"/>
                </a:schemeClr>
              </a:solidFill>
            </a:endParaRPr>
          </a:p>
          <a:p>
            <a:pPr algn="r" rtl="1"/>
            <a:r>
              <a:rPr lang="he-IL" sz="40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משימה להפסקה: </a:t>
            </a:r>
          </a:p>
          <a:p>
            <a:pPr algn="r" rtl="1"/>
            <a:r>
              <a:rPr lang="he-IL" sz="40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בחרו שורה משיר שאתם אוהבים, מילים שנוגעות בכם.</a:t>
            </a:r>
          </a:p>
          <a:p>
            <a:pPr algn="r" rtl="1"/>
            <a:endParaRPr lang="he-IL" sz="40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4000" b="1" dirty="0">
                <a:solidFill>
                  <a:schemeClr val="accent6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להתראות אחרי ההפסקה!...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642793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90132FED-026F-4A13-8045-3FA4675E06B9}"/>
              </a:ext>
            </a:extLst>
          </p:cNvPr>
          <p:cNvSpPr txBox="1"/>
          <p:nvPr/>
        </p:nvSpPr>
        <p:spPr>
          <a:xfrm>
            <a:off x="1193370" y="1146875"/>
            <a:ext cx="7966128" cy="46758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>
              <a:lnSpc>
                <a:spcPct val="150000"/>
              </a:lnSpc>
            </a:pPr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נִגְלוּ חֶבְיוֹנוֹת לֹא גִּילִיתִי לְרֵעַ</a:t>
            </a:r>
            <a:b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נֶחְשַׂף הֶחָתוּם בִּי בְּאֵש</a:t>
            </a:r>
            <a: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הַלֵּב הַכּוֹרֵעַ</a:t>
            </a:r>
            <a:b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יָד כֹּל בִּמְנוּחָה תְּמַשֵש</a:t>
            </a:r>
            <a: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17D23BCC-7809-43F3-B53C-26BB701F4ED5}"/>
              </a:ext>
            </a:extLst>
          </p:cNvPr>
          <p:cNvSpPr/>
          <p:nvPr/>
        </p:nvSpPr>
        <p:spPr>
          <a:xfrm>
            <a:off x="898902" y="512247"/>
            <a:ext cx="85085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5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שני</a:t>
            </a:r>
          </a:p>
        </p:txBody>
      </p:sp>
    </p:spTree>
    <p:extLst>
      <p:ext uri="{BB962C8B-B14F-4D97-AF65-F5344CB8AC3E}">
        <p14:creationId xmlns:p14="http://schemas.microsoft.com/office/powerpoint/2010/main" val="97155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90132FED-026F-4A13-8045-3FA4675E06B9}"/>
              </a:ext>
            </a:extLst>
          </p:cNvPr>
          <p:cNvSpPr txBox="1"/>
          <p:nvPr/>
        </p:nvSpPr>
        <p:spPr>
          <a:xfrm>
            <a:off x="1193371" y="1171627"/>
            <a:ext cx="8084980" cy="33239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rtl="1"/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נִגְלוּ חֶבְיוֹנוֹת לֹא גִּילִיתִי לְרֵעַ</a:t>
            </a:r>
            <a:b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נֶחְשַׂף הֶחָתוּם בִּי בְּאֵש</a:t>
            </a:r>
            <a: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הַלֵּב הַכּוֹרֵעַ</a:t>
            </a:r>
            <a:b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יָד כֹּל בִּמְנוּחָה תְּמַשֵש</a:t>
            </a:r>
            <a:r>
              <a:rPr lang="en-US" sz="4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17D23BCC-7809-43F3-B53C-26BB701F4ED5}"/>
              </a:ext>
            </a:extLst>
          </p:cNvPr>
          <p:cNvSpPr/>
          <p:nvPr/>
        </p:nvSpPr>
        <p:spPr>
          <a:xfrm>
            <a:off x="898902" y="512247"/>
            <a:ext cx="837481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sz="5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שני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ADAA4A6F-5FCF-4EB8-8583-870B6EE177DC}"/>
              </a:ext>
            </a:extLst>
          </p:cNvPr>
          <p:cNvSpPr txBox="1"/>
          <p:nvPr/>
        </p:nvSpPr>
        <p:spPr>
          <a:xfrm>
            <a:off x="340963" y="4495614"/>
            <a:ext cx="9623169" cy="261610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בבית הראשון </a:t>
            </a:r>
            <a:r>
              <a:rPr lang="he-IL" sz="2800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ראינו שהבעיה - המוגבלות של המילים לבטא את עוצמת החוויה הפנימית.</a:t>
            </a:r>
          </a:p>
          <a:p>
            <a:pPr algn="r" rtl="1"/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בבית השני </a:t>
            </a:r>
            <a:r>
              <a:rPr lang="he-IL" sz="2800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מתוארות </a:t>
            </a:r>
            <a:r>
              <a:rPr lang="he-IL" sz="2800" u="sng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שתי בעיות נוספות </a:t>
            </a:r>
            <a:r>
              <a:rPr lang="he-IL" sz="2800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הקשורות לתהליך היצירה. </a:t>
            </a:r>
          </a:p>
          <a:p>
            <a:pPr algn="r" rtl="1"/>
            <a:r>
              <a:rPr lang="he-IL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מהן שתי הבעיות? נסחו אותן.</a:t>
            </a:r>
          </a:p>
          <a:p>
            <a:pPr algn="r" rtl="1"/>
            <a:endParaRPr lang="he-IL" sz="2400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9655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4D7A685-8C56-4227-BBFD-12C9D758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259878" cy="3429000"/>
          </a:xfrm>
          <a:noFill/>
        </p:spPr>
        <p:txBody>
          <a:bodyPr>
            <a:normAutofit/>
          </a:bodyPr>
          <a:lstStyle/>
          <a:p>
            <a:pPr algn="r"/>
            <a:r>
              <a:rPr lang="he-IL" sz="49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</a:t>
            </a:r>
            <a:r>
              <a:rPr lang="he-IL" sz="5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שני </a:t>
            </a:r>
            <a:r>
              <a:rPr lang="he-IL" sz="2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(התחלה)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</a:t>
            </a:r>
            <a: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נִגְלוּ </a:t>
            </a:r>
            <a:r>
              <a:rPr lang="he-IL" sz="3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חֶבְיוֹנוֹת לֹא גִּילִיתִי לְרֵעַ</a:t>
            </a:r>
            <a:br>
              <a:rPr lang="en-US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 נֶחְשַׂף </a:t>
            </a:r>
            <a:r>
              <a:rPr lang="he-IL" sz="3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הֶחָתוּם בִּי בְּאֵש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2581F2A-FFF1-4FED-BFAE-CC8C2544A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247" y="2820692"/>
            <a:ext cx="7986306" cy="3890074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he-IL" sz="40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תקבולת</a:t>
            </a:r>
            <a:r>
              <a:rPr lang="he-IL" sz="3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– חזרה על אותו רעיון במילים שונות. </a:t>
            </a:r>
          </a:p>
          <a:p>
            <a:pPr algn="r"/>
            <a:r>
              <a:rPr lang="he-IL" sz="3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 מדגישה התקבולת? </a:t>
            </a:r>
          </a:p>
          <a:p>
            <a:pPr algn="r"/>
            <a:r>
              <a:rPr lang="he-IL" sz="3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 מוסיף המשפט השני על המשפט הראשון?</a:t>
            </a:r>
          </a:p>
          <a:p>
            <a:pPr algn="r"/>
            <a:endParaRPr lang="he-IL" sz="36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/>
            <a:r>
              <a:rPr lang="he-IL" sz="41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הֶחָתוּם בִּי בְּאֵש – </a:t>
            </a:r>
            <a:r>
              <a:rPr lang="he-IL" sz="41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מטפורה</a:t>
            </a:r>
          </a:p>
          <a:p>
            <a:pPr algn="r"/>
            <a:r>
              <a:rPr lang="he-IL" sz="31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"שִׂימֵנִי כַחוֹתָם עַל </a:t>
            </a:r>
            <a:r>
              <a:rPr lang="he-IL" sz="31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לִבֶּך</a:t>
            </a:r>
            <a:r>
              <a:rPr lang="he-IL" sz="31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ָ כַּחוֹתָם עַל זְרוֹעֶךָ</a:t>
            </a:r>
          </a:p>
          <a:p>
            <a:pPr algn="r"/>
            <a:r>
              <a:rPr lang="he-IL" sz="31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כִּי עַזָּה כַמָּוֶת אַהֲבָה קָשָׁה כִשְׁאוֹל קִנְאָה</a:t>
            </a:r>
          </a:p>
          <a:p>
            <a:pPr algn="r"/>
            <a:r>
              <a:rPr lang="he-IL" sz="31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רְשָׁפֶיהָ רִשְׁפֵּי אֵשׁ שַׁלְהֶבֶתְיָה" </a:t>
            </a: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(שיר השירים ח, ו)</a:t>
            </a:r>
            <a:endParaRPr lang="en-US" sz="31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/>
            <a:endParaRPr lang="he-IL" sz="40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831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/>
        </p:nvSpPr>
        <p:spPr>
          <a:xfrm>
            <a:off x="1629321" y="2695767"/>
            <a:ext cx="9207201" cy="192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88" tIns="121888" rIns="121888" bIns="121888" anchor="t" anchorCtr="0">
            <a:noAutofit/>
          </a:bodyPr>
          <a:lstStyle/>
          <a:p>
            <a:pPr marL="609539">
              <a:lnSpc>
                <a:spcPct val="150000"/>
              </a:lnSpc>
            </a:pPr>
            <a:endParaRPr dirty="0"/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38117" y="1859798"/>
            <a:ext cx="10872000" cy="1888585"/>
          </a:xfrm>
        </p:spPr>
        <p:txBody>
          <a:bodyPr/>
          <a:lstStyle/>
          <a:p>
            <a:r>
              <a:rPr lang="he-IL" sz="6000" dirty="0">
                <a:sym typeface="Varela Round"/>
              </a:rPr>
              <a:t>השיר "ספר שירי" / רחל</a:t>
            </a:r>
          </a:p>
          <a:p>
            <a:r>
              <a:rPr lang="he-IL" sz="4800" dirty="0">
                <a:sym typeface="Varela Round"/>
              </a:rPr>
              <a:t>ספרות ממ"ד לכיתות חט"ב</a:t>
            </a:r>
            <a:endParaRPr lang="he-IL" sz="440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he-IL" dirty="0">
              <a:sym typeface="Varela Round"/>
            </a:endParaRPr>
          </a:p>
          <a:p>
            <a:endParaRPr lang="he-IL" dirty="0">
              <a:sym typeface="Varela Round"/>
            </a:endParaRPr>
          </a:p>
          <a:p>
            <a:r>
              <a:rPr lang="he-IL" dirty="0">
                <a:solidFill>
                  <a:schemeClr val="accent5"/>
                </a:solidFill>
                <a:sym typeface="Varela Round"/>
              </a:rPr>
              <a:t>רבקה קופרמן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4D7A685-8C56-4227-BBFD-12C9D758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6" y="0"/>
            <a:ext cx="9396651" cy="3429000"/>
          </a:xfrm>
          <a:noFill/>
        </p:spPr>
        <p:txBody>
          <a:bodyPr>
            <a:normAutofit fontScale="90000"/>
          </a:bodyPr>
          <a:lstStyle/>
          <a:p>
            <a:pPr algn="r"/>
            <a:r>
              <a:rPr lang="he-IL" sz="5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ספר שירי / רחל – בית שני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</a:t>
            </a:r>
            <a:r>
              <a:rPr lang="he-IL" sz="36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נִגְלוּ</a:t>
            </a:r>
            <a: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חֶבְיוֹנוֹת לֹא גִּילִיתִי לְרֵעַ</a:t>
            </a:r>
            <a:br>
              <a:rPr lang="en-US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נ</a:t>
            </a:r>
            <a:r>
              <a:rPr lang="he-IL" sz="36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ֶחְשַׂף</a:t>
            </a:r>
            <a: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הֶחָתוּם בִּי בְּאֵש</a:t>
            </a:r>
            <a:b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2581F2A-FFF1-4FED-BFAE-CC8C2544A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2278250"/>
            <a:ext cx="10247086" cy="4579749"/>
          </a:xfrm>
        </p:spPr>
        <p:txBody>
          <a:bodyPr>
            <a:normAutofit/>
          </a:bodyPr>
          <a:lstStyle/>
          <a:p>
            <a:pPr algn="r"/>
            <a:r>
              <a:rPr lang="he-IL" sz="40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        </a:t>
            </a:r>
            <a:r>
              <a:rPr lang="he-IL" sz="5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הבעיה: מחיר החשיפה</a:t>
            </a:r>
            <a:endParaRPr lang="he-IL" sz="60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/>
            <a:r>
              <a:rPr lang="he-IL" sz="28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שאלה לדיון: </a:t>
            </a:r>
          </a:p>
          <a:p>
            <a:pPr algn="r"/>
            <a:r>
              <a:rPr lang="he-IL" sz="28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מדוע מפרסמת המשוררת את שיריה אם המחיר כה כואב?</a:t>
            </a:r>
          </a:p>
          <a:p>
            <a:pPr algn="r"/>
            <a:endParaRPr lang="he-IL" sz="2800" b="1" dirty="0">
              <a:solidFill>
                <a:schemeClr val="accent2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/>
            <a:r>
              <a:rPr lang="he-IL" sz="2400" b="1" dirty="0">
                <a:solidFill>
                  <a:schemeClr val="tx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כיוון לתשובה מצאו בדברי הנביא:</a:t>
            </a:r>
          </a:p>
          <a:p>
            <a:pPr algn="r"/>
            <a:r>
              <a:rPr lang="he-IL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"וְאָמַרְתִּי לֹא-אֶזְכְּרֶנּוּ, וְלֹא-אֲדַבֵּר עוֹד בִּשְׁמוֹ,                                                וְהָיָה </a:t>
            </a:r>
            <a:r>
              <a:rPr lang="he-IL" sz="28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בְלִבִּי</a:t>
            </a:r>
            <a:r>
              <a:rPr lang="he-IL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כְּאֵשׁ בֹּעֶרֶת, עָצֻר </a:t>
            </a:r>
            <a:r>
              <a:rPr lang="he-IL" sz="28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בְּעַצְמֹתָי</a:t>
            </a:r>
            <a:r>
              <a:rPr lang="he-IL" sz="28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                                                              וְנִלְאֵיתִי כַּלְכֵל, וְלֹא אוּכָל</a:t>
            </a:r>
            <a:r>
              <a:rPr lang="en-US" sz="2800" dirty="0">
                <a:latin typeface="Varela Round" panose="00000500000000000000" pitchFamily="2" charset="-79"/>
                <a:cs typeface="Varela Round" panose="00000500000000000000" pitchFamily="2" charset="-79"/>
              </a:rPr>
              <a:t>”</a:t>
            </a:r>
            <a:r>
              <a:rPr lang="he-IL" sz="1600" dirty="0"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16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( ירמיהו כ' , ט )</a:t>
            </a:r>
            <a:endParaRPr lang="en-US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/>
            <a:endParaRPr lang="he-IL" sz="28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71002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4D7A685-8C56-4227-BBFD-12C9D758A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6" y="-1"/>
            <a:ext cx="9057597" cy="4339526"/>
          </a:xfrm>
          <a:noFill/>
        </p:spPr>
        <p:txBody>
          <a:bodyPr>
            <a:normAutofit fontScale="90000"/>
          </a:bodyPr>
          <a:lstStyle/>
          <a:p>
            <a:pPr algn="r"/>
            <a:r>
              <a:rPr lang="he-IL" sz="49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</a:t>
            </a:r>
            <a:r>
              <a:rPr lang="he-IL" sz="5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שני </a:t>
            </a:r>
            <a:r>
              <a:rPr lang="he-IL" sz="31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(המשך)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</a:t>
            </a:r>
            <a: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</a:t>
            </a:r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הַלֵּב</a:t>
            </a:r>
            <a: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הַכּוֹרֵעַ</a:t>
            </a:r>
            <a:br>
              <a:rPr lang="en-US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י</a:t>
            </a:r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ָד</a:t>
            </a:r>
            <a: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כֹּל בִּמְנוּחָה תְּמַשֵש</a:t>
            </a:r>
            <a:r>
              <a:rPr lang="en-US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b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3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שני איברי גוף מבטאים את תחושת הדוברת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4B147D47-B3D6-4DBB-9198-C516C32FFC2C}"/>
              </a:ext>
            </a:extLst>
          </p:cNvPr>
          <p:cNvSpPr txBox="1"/>
          <p:nvPr/>
        </p:nvSpPr>
        <p:spPr>
          <a:xfrm>
            <a:off x="5951349" y="4029558"/>
            <a:ext cx="2572720" cy="18774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4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לב</a:t>
            </a:r>
          </a:p>
          <a:p>
            <a:pPr algn="r"/>
            <a:r>
              <a:rPr lang="he-IL" sz="3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איבר פנימי</a:t>
            </a:r>
          </a:p>
          <a:p>
            <a:pPr algn="r"/>
            <a:r>
              <a:rPr lang="he-IL" sz="3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יחיד</a:t>
            </a:r>
            <a:endParaRPr lang="he-IL" b="1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0894B4FC-D4AA-42AD-AA9B-CA7B7658D467}"/>
              </a:ext>
            </a:extLst>
          </p:cNvPr>
          <p:cNvSpPr txBox="1"/>
          <p:nvPr/>
        </p:nvSpPr>
        <p:spPr>
          <a:xfrm>
            <a:off x="991893" y="4029558"/>
            <a:ext cx="3781586" cy="187743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4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יד</a:t>
            </a:r>
            <a:endParaRPr lang="he-IL" sz="115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/>
            <a:r>
              <a:rPr lang="he-IL" sz="3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איבר חיצוני</a:t>
            </a:r>
          </a:p>
          <a:p>
            <a:pPr algn="r"/>
            <a:r>
              <a:rPr lang="he-IL" sz="36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"יד כל" - רבים</a:t>
            </a:r>
            <a:endParaRPr lang="he-IL" sz="2000" b="1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2325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21455F5-2DBF-4434-B2F8-334192B56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6" y="170481"/>
            <a:ext cx="8761222" cy="1759919"/>
          </a:xfrm>
        </p:spPr>
        <p:txBody>
          <a:bodyPr>
            <a:normAutofit fontScale="90000"/>
          </a:bodyPr>
          <a:lstStyle/>
          <a:p>
            <a:pPr algn="r"/>
            <a:r>
              <a:rPr lang="he-IL" sz="4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שני </a:t>
            </a:r>
            <a:r>
              <a:rPr lang="he-IL" sz="32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(המשך)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</a:t>
            </a:r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הַלֵּב הַכּוֹרֵעַ</a:t>
            </a:r>
            <a:br>
              <a:rPr lang="en-US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יָד כֹּל </a:t>
            </a:r>
            <a: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בִּמְנוּחָה תְּמַשֵש</a:t>
            </a:r>
            <a:r>
              <a:rPr lang="en-US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b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1655866-39FE-41B4-A3C9-0433CD8DD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" y="2557219"/>
            <a:ext cx="4866467" cy="34841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sz="32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יָד כֹּל </a:t>
            </a:r>
            <a:r>
              <a:rPr lang="he-IL" sz="32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בִּמְנוּחָה תְּמַשֵש</a:t>
            </a:r>
            <a:endParaRPr lang="en-US" sz="32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indent="0">
              <a:buNone/>
            </a:pPr>
            <a:r>
              <a:rPr lang="he-IL" sz="3200" b="1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יד</a:t>
            </a:r>
            <a:r>
              <a:rPr lang="he-IL" sz="32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כל – ארמז</a:t>
            </a:r>
          </a:p>
          <a:p>
            <a:pPr marL="0" indent="0">
              <a:buNone/>
            </a:pPr>
            <a:r>
              <a:rPr lang="he-IL" sz="2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על מי נאמר? </a:t>
            </a:r>
            <a:endParaRPr lang="en-US" sz="24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indent="0">
              <a:buNone/>
            </a:pPr>
            <a:r>
              <a:rPr lang="he-IL" sz="32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"וְהוּא יִהְיֶה פֶּרֶא אָדָם יָדוֹ בַכֹּל וְיַד כֹּל בּוֹ" </a:t>
            </a:r>
            <a:r>
              <a:rPr lang="he-IL" sz="16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(בראשית </a:t>
            </a:r>
            <a:r>
              <a:rPr lang="he-IL" sz="16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טז</a:t>
            </a:r>
            <a:r>
              <a:rPr lang="he-IL" sz="16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 </a:t>
            </a:r>
            <a:r>
              <a:rPr lang="he-IL" sz="1600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יב</a:t>
            </a:r>
            <a:r>
              <a:rPr lang="he-IL" sz="16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)</a:t>
            </a:r>
            <a:endParaRPr lang="he-IL" sz="32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BF64FA09-5C6B-4588-B258-31A0438DF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74957" y="2557220"/>
            <a:ext cx="5203656" cy="3484143"/>
          </a:xfrm>
        </p:spPr>
        <p:txBody>
          <a:bodyPr/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53975" algn="l"/>
              </a:tabLst>
            </a:pPr>
            <a:r>
              <a:rPr lang="he-IL" sz="32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</a:t>
            </a:r>
            <a:r>
              <a:rPr lang="he-IL" sz="32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הַלֵּב הַכּוֹרֵעַ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53975" algn="l"/>
              </a:tabLst>
            </a:pPr>
            <a:r>
              <a:rPr lang="he-IL" altLang="he-IL" sz="3200" b="1" dirty="0">
                <a:solidFill>
                  <a:schemeClr val="accent5"/>
                </a:solidFill>
                <a:latin typeface="Varela Round" panose="00000500000000000000" pitchFamily="2" charset="-79"/>
                <a:ea typeface="Times New Roman" panose="02020603050405020304" pitchFamily="18" charset="0"/>
                <a:cs typeface="Varela Round" panose="00000500000000000000" pitchFamily="2" charset="-79"/>
              </a:rPr>
              <a:t>ה</a:t>
            </a:r>
            <a:r>
              <a:rPr lang="he-IL" altLang="he-IL" sz="3200" b="1" dirty="0">
                <a:solidFill>
                  <a:srgbClr val="00B0F0"/>
                </a:solidFill>
                <a:latin typeface="Varela Round" panose="00000500000000000000" pitchFamily="2" charset="-79"/>
                <a:ea typeface="Times New Roman" panose="02020603050405020304" pitchFamily="18" charset="0"/>
                <a:cs typeface="Varela Round" panose="00000500000000000000" pitchFamily="2" charset="-79"/>
              </a:rPr>
              <a:t>לב</a:t>
            </a:r>
            <a:r>
              <a:rPr lang="he-IL" altLang="he-IL" sz="3200" b="1" dirty="0">
                <a:solidFill>
                  <a:schemeClr val="accent5"/>
                </a:solidFill>
                <a:latin typeface="Varela Round" panose="00000500000000000000" pitchFamily="2" charset="-79"/>
                <a:ea typeface="Times New Roman" panose="02020603050405020304" pitchFamily="18" charset="0"/>
                <a:cs typeface="Varela Round" panose="00000500000000000000" pitchFamily="2" charset="-79"/>
              </a:rPr>
              <a:t> הכורע - האנשה</a:t>
            </a:r>
            <a:endParaRPr lang="en-US" altLang="he-IL" sz="28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53975" algn="l"/>
              </a:tabLst>
            </a:pPr>
            <a:r>
              <a:rPr lang="he-IL" altLang="he-IL" sz="2400" b="1" dirty="0">
                <a:solidFill>
                  <a:schemeClr val="accent5"/>
                </a:solidFill>
                <a:latin typeface="Varela Round" panose="00000500000000000000" pitchFamily="2" charset="-79"/>
                <a:ea typeface="Times New Roman" panose="02020603050405020304" pitchFamily="18" charset="0"/>
                <a:cs typeface="Varela Round" panose="00000500000000000000" pitchFamily="2" charset="-79"/>
              </a:rPr>
              <a:t>כורע תחת העומס והכאב</a:t>
            </a:r>
            <a:endParaRPr lang="en-US" altLang="he-IL" sz="20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53975" algn="l"/>
              </a:tabLst>
            </a:pPr>
            <a:r>
              <a:rPr lang="he-IL" altLang="he-IL" sz="2400" b="1" dirty="0">
                <a:solidFill>
                  <a:schemeClr val="accent5"/>
                </a:solidFill>
                <a:latin typeface="Varela Round" panose="00000500000000000000" pitchFamily="2" charset="-79"/>
                <a:ea typeface="Times New Roman" panose="02020603050405020304" pitchFamily="18" charset="0"/>
                <a:cs typeface="Varela Round" panose="00000500000000000000" pitchFamily="2" charset="-79"/>
              </a:rPr>
              <a:t>או: כורע ברך בתפילה ובקשה</a:t>
            </a:r>
            <a:endParaRPr lang="en-US" altLang="he-IL" sz="20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FEE7E6D8-2D71-4C83-9D2A-1C11ACBDE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3455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pic>
        <p:nvPicPr>
          <p:cNvPr id="11" name="תמונה 6" descr="שברון לב | כמוני">
            <a:extLst>
              <a:ext uri="{FF2B5EF4-FFF2-40B4-BE49-F238E27FC236}">
                <a16:creationId xmlns:a16="http://schemas.microsoft.com/office/drawing/2014/main" id="{7B430DEC-C37E-42A9-B26E-AC042E3C1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2433" y="4299291"/>
            <a:ext cx="1887152" cy="1887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0348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2BF7301-26C5-40BF-9553-7274AF6B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6" y="263471"/>
            <a:ext cx="8792218" cy="1666929"/>
          </a:xfrm>
        </p:spPr>
        <p:txBody>
          <a:bodyPr>
            <a:normAutofit fontScale="90000"/>
          </a:bodyPr>
          <a:lstStyle/>
          <a:p>
            <a:pPr algn="r"/>
            <a:r>
              <a:rPr lang="he-IL" sz="4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שני </a:t>
            </a:r>
            <a:r>
              <a:rPr lang="he-IL" sz="32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(המשך)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הַלֵּב הַכּוֹרֵעַ</a:t>
            </a:r>
            <a:br>
              <a:rPr lang="en-US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יָד כֹּל בִּמְנוּחָה תְּמַשֵש</a:t>
            </a:r>
            <a:r>
              <a:rPr lang="en-US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7A2535E-3938-4D4C-991F-CD5D19F3CF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</a:t>
            </a:r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ָד כֹּל </a:t>
            </a:r>
            <a:r>
              <a:rPr lang="he-IL" b="1" u="sng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בִּמְנוּחָה</a:t>
            </a:r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b="1" u="sng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תְּמַשֵש</a:t>
            </a:r>
            <a:r>
              <a:rPr lang="en-US" b="1" u="sng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u="sng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A0D665A-BEA8-4B39-AACD-11CCDEFF25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967828"/>
            <a:ext cx="4860736" cy="3073535"/>
          </a:xfrm>
        </p:spPr>
        <p:txBody>
          <a:bodyPr/>
          <a:lstStyle/>
          <a:p>
            <a:r>
              <a:rPr lang="he-IL" sz="24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רגש: </a:t>
            </a:r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במנוחה</a:t>
            </a:r>
            <a:r>
              <a:rPr lang="he-IL" sz="24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– בשאננות, בניחותא</a:t>
            </a:r>
          </a:p>
          <a:p>
            <a:r>
              <a:rPr lang="he-IL" sz="24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פועל:  </a:t>
            </a:r>
            <a:r>
              <a:rPr lang="he-IL" sz="2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תמשש</a:t>
            </a:r>
            <a:r>
              <a:rPr lang="he-IL" sz="24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– בדיקה חיצונית, פולשנית</a:t>
            </a: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41393A83-786D-4CD3-982F-FBA02545C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</a:t>
            </a:r>
            <a:r>
              <a:rPr lang="he-IL" b="1" u="sng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תּוּגָתוֹ</a:t>
            </a:r>
            <a:r>
              <a:rPr lang="he-IL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שֶל הַלֵּב </a:t>
            </a:r>
            <a:r>
              <a:rPr lang="he-IL" b="1" u="sng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הַכּוֹרֵעַ</a:t>
            </a:r>
            <a:endParaRPr lang="he-IL" u="sng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D6FC4609-E331-48A1-B006-1E81BD708C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87722" y="2967828"/>
            <a:ext cx="4185072" cy="3073535"/>
          </a:xfrm>
        </p:spPr>
        <p:txBody>
          <a:bodyPr>
            <a:normAutofit/>
          </a:bodyPr>
          <a:lstStyle/>
          <a:p>
            <a:r>
              <a:rPr lang="he-IL" sz="24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רגש: </a:t>
            </a:r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תוגה</a:t>
            </a:r>
            <a:r>
              <a:rPr lang="he-IL" sz="24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– עצב, יגון</a:t>
            </a:r>
          </a:p>
          <a:p>
            <a:endParaRPr lang="he-IL" sz="2400" b="1" dirty="0">
              <a:solidFill>
                <a:schemeClr val="accent1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24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פועל: </a:t>
            </a:r>
            <a:r>
              <a:rPr lang="he-IL" sz="2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כורע</a:t>
            </a:r>
            <a:r>
              <a:rPr lang="he-IL" sz="2400" b="1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– רוכן, שחוח</a:t>
            </a:r>
          </a:p>
        </p:txBody>
      </p:sp>
      <p:pic>
        <p:nvPicPr>
          <p:cNvPr id="7" name="תמונה 6" descr="כיצד ניתן למנוע את מנהג הישראלים למשש את הלחם והפירות בסופר ...">
            <a:extLst>
              <a:ext uri="{FF2B5EF4-FFF2-40B4-BE49-F238E27FC236}">
                <a16:creationId xmlns:a16="http://schemas.microsoft.com/office/drawing/2014/main" id="{95E3373C-57F8-4654-B3E0-612EAD64740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733" y="4922661"/>
            <a:ext cx="2119626" cy="167186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תמונה 6" descr="שברון לב | כמוני">
            <a:extLst>
              <a:ext uri="{FF2B5EF4-FFF2-40B4-BE49-F238E27FC236}">
                <a16:creationId xmlns:a16="http://schemas.microsoft.com/office/drawing/2014/main" id="{FB44732A-5978-478C-9BA4-5E2D4CB1C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8469" y="5067275"/>
            <a:ext cx="1443962" cy="1443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27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2BF7301-26C5-40BF-9553-7274AF6B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6" y="263471"/>
            <a:ext cx="8792218" cy="1666929"/>
          </a:xfrm>
        </p:spPr>
        <p:txBody>
          <a:bodyPr>
            <a:normAutofit fontScale="90000"/>
          </a:bodyPr>
          <a:lstStyle/>
          <a:p>
            <a:pPr algn="r"/>
            <a:r>
              <a:rPr lang="he-IL" sz="4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שני </a:t>
            </a:r>
            <a:r>
              <a:rPr lang="he-IL" sz="32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(המשך)</a:t>
            </a:r>
            <a:br>
              <a:rPr lang="he-IL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וְאֶת תּוּגָתוֹ שֶל הַלֵּב הַכּוֹרֵעַ</a:t>
            </a:r>
            <a:br>
              <a:rPr lang="en-US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יָד כֹּל בִּמְנוּחָה תְּמַשֵש</a:t>
            </a:r>
            <a:r>
              <a:rPr lang="en-US" sz="4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ציין מיקום טקסט 9">
            <a:extLst>
              <a:ext uri="{FF2B5EF4-FFF2-40B4-BE49-F238E27FC236}">
                <a16:creationId xmlns:a16="http://schemas.microsoft.com/office/drawing/2014/main" id="{25584F80-1230-43FB-9AB3-AB7F36B5D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0" y="2152357"/>
            <a:ext cx="10874326" cy="4442171"/>
          </a:xfrm>
        </p:spPr>
        <p:txBody>
          <a:bodyPr/>
          <a:lstStyle/>
          <a:p>
            <a:r>
              <a:rPr lang="he-IL" sz="3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מטפורה -</a:t>
            </a:r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ידיו של הקורא </a:t>
            </a:r>
            <a:r>
              <a:rPr lang="he-IL" sz="2800" b="1" u="sng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ממששות</a:t>
            </a:r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 , נוגעות כביכול, בעצב של הלב. </a:t>
            </a:r>
          </a:p>
          <a:p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הקורא מחטט בנשמתה של הדוברת, במצוקותיה האישיות ביותר.</a:t>
            </a:r>
          </a:p>
          <a:p>
            <a:endParaRPr lang="he-IL" sz="28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/>
            <a:r>
              <a:rPr lang="he-IL" sz="28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מטפורה זו מתארת את האכזבה מן הקורא, המדפדף בנחת בספר השירים הלבן, </a:t>
            </a:r>
          </a:p>
          <a:p>
            <a:pPr algn="ctr"/>
            <a:r>
              <a:rPr lang="he-IL" sz="28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ואינו רגיש לעוצמת הרגשות האישיים המתוארים בשיר</a:t>
            </a:r>
            <a:r>
              <a:rPr lang="he-IL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 </a:t>
            </a:r>
            <a:endParaRPr lang="en-US" b="1" dirty="0">
              <a:solidFill>
                <a:schemeClr val="accent2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sz="32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4120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81C98E53-E3F3-4F25-BF7D-B3A1AA19F818}"/>
              </a:ext>
            </a:extLst>
          </p:cNvPr>
          <p:cNvSpPr txBox="1"/>
          <p:nvPr/>
        </p:nvSpPr>
        <p:spPr>
          <a:xfrm>
            <a:off x="123987" y="449451"/>
            <a:ext cx="9427976" cy="68634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5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ספר שירי / רחל  - סיכום</a:t>
            </a:r>
          </a:p>
          <a:p>
            <a:pPr algn="r" rtl="1"/>
            <a:endParaRPr lang="he-IL" sz="3600" b="1" dirty="0">
              <a:solidFill>
                <a:schemeClr val="accent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בשיר </a:t>
            </a:r>
            <a:r>
              <a:rPr lang="he-IL" sz="3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שלוש סוגיות </a:t>
            </a:r>
            <a:r>
              <a:rPr lang="he-IL" sz="36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שמטרידות את המשוררת: </a:t>
            </a:r>
          </a:p>
          <a:p>
            <a:pPr algn="r" rtl="1"/>
            <a:endParaRPr lang="en-US" sz="36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514350" lvl="0" indent="-514350" algn="r" rtl="1">
              <a:buAutoNum type="arabicPeriod"/>
            </a:pPr>
            <a:r>
              <a:rPr lang="he-IL" sz="28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פער בין החוויה הרגשית 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הקשה שהולידה את השיר                       </a:t>
            </a:r>
            <a:r>
              <a:rPr lang="he-IL" sz="28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לבין המילים  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- השיר עצמו - המתארות אותה. </a:t>
            </a:r>
          </a:p>
          <a:p>
            <a:pPr marL="514350" lvl="0" indent="-514350" algn="r" rtl="1">
              <a:buAutoNum type="arabicPeriod"/>
            </a:pPr>
            <a:endParaRPr lang="en-US" sz="28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2. </a:t>
            </a:r>
            <a:r>
              <a:rPr lang="he-IL" sz="28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מחיר החשיפה 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- הכאב, הסבל והבושה הכרוכים בחשיפה העצמית שבשירה האישית.</a:t>
            </a:r>
          </a:p>
          <a:p>
            <a:pPr algn="r" rtl="1"/>
            <a:endParaRPr lang="en-US" sz="28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3. </a:t>
            </a:r>
            <a:r>
              <a:rPr lang="he-IL" sz="2800" b="1" u="sng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האכזבה מן הקורא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 שמגיב בשלווה ובמנוחה                                            על הזעקה הבוקעת מן השירים. </a:t>
            </a:r>
            <a:endParaRPr lang="en-US" sz="28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36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 </a:t>
            </a:r>
            <a:endParaRPr lang="en-US" sz="3600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7776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83F9C6A-1CF4-4543-873B-6177278F69AA}"/>
              </a:ext>
            </a:extLst>
          </p:cNvPr>
          <p:cNvSpPr txBox="1"/>
          <p:nvPr/>
        </p:nvSpPr>
        <p:spPr>
          <a:xfrm>
            <a:off x="573436" y="108488"/>
            <a:ext cx="9608950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השיר </a:t>
            </a:r>
            <a:r>
              <a:rPr lang="he-IL" sz="28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 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הוא שיר ארספואטי</a:t>
            </a:r>
            <a:endParaRPr lang="he-IL" sz="36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sz="3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ארספואטיקה - שירה שעוסקת בשירה</a:t>
            </a:r>
          </a:p>
          <a:p>
            <a:pPr algn="ctr"/>
            <a:endParaRPr lang="he-IL" sz="3600" b="1" dirty="0">
              <a:solidFill>
                <a:schemeClr val="accent5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שירה ארספואטית עוסקת בתהליך היצירה, ביחס למילים,                              במחיר החשיפה, ביחס לקוראים, </a:t>
            </a:r>
            <a:r>
              <a:rPr lang="he-IL" sz="2400" b="1" dirty="0" err="1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וכו</a:t>
            </a:r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'.</a:t>
            </a:r>
          </a:p>
        </p:txBody>
      </p:sp>
      <p:pic>
        <p:nvPicPr>
          <p:cNvPr id="3" name="תמונה 2" descr="ארס פואטיקה – ויקיפדיה">
            <a:extLst>
              <a:ext uri="{FF2B5EF4-FFF2-40B4-BE49-F238E27FC236}">
                <a16:creationId xmlns:a16="http://schemas.microsoft.com/office/drawing/2014/main" id="{EE9E8DF8-3C99-40C0-9834-1A65DC3F31C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207" y="2550772"/>
            <a:ext cx="4200041" cy="43072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345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34F93BBA-0530-48BE-AE12-F6707B2CA2D3}"/>
              </a:ext>
            </a:extLst>
          </p:cNvPr>
          <p:cNvSpPr txBox="1"/>
          <p:nvPr/>
        </p:nvSpPr>
        <p:spPr>
          <a:xfrm>
            <a:off x="232229" y="201479"/>
            <a:ext cx="9492342" cy="8925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לפניכם דוגמאות לשירים ארספואטיים של משוררים שונים.</a:t>
            </a:r>
            <a:r>
              <a:rPr lang="he-IL" sz="20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endParaRPr lang="he-IL" sz="28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ct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אתם מוזמנים למצוא </a:t>
            </a:r>
            <a:r>
              <a:rPr lang="he-IL" sz="2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נקודות דמיון ושוני </a:t>
            </a:r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ביניהם לבין השיר </a:t>
            </a:r>
            <a:r>
              <a:rPr lang="he-IL" sz="24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ספר שירי</a:t>
            </a:r>
            <a:endParaRPr lang="he-IL" sz="24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3C6836E1-FE30-4294-9CD5-52DAABE786DD}"/>
              </a:ext>
            </a:extLst>
          </p:cNvPr>
          <p:cNvSpPr txBox="1"/>
          <p:nvPr/>
        </p:nvSpPr>
        <p:spPr>
          <a:xfrm>
            <a:off x="464949" y="1839700"/>
            <a:ext cx="2820691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איך שיר נולד/יהונתן גפן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איך שיר נולד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כמו הצחוק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זה מתחיל מבפנים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ומתגלגל החוצה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איך שיר נולד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כמו תינוק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בהתחלה זה כואב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אחר כך יוצא החוצה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וכולם שמחים, ופתאום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-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איזה יופי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הוא הולך לבד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איך שיר נולד</a:t>
            </a:r>
            <a: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?</a:t>
            </a:r>
            <a:br>
              <a:rPr lang="en-US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כמו תינוק.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35F3D252-93B6-42EF-B938-A6A72F95FDBB}"/>
              </a:ext>
            </a:extLst>
          </p:cNvPr>
          <p:cNvSpPr txBox="1"/>
          <p:nvPr/>
        </p:nvSpPr>
        <p:spPr>
          <a:xfrm>
            <a:off x="4463510" y="1379349"/>
            <a:ext cx="5548393" cy="606319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16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לא זכיתי באור מן ההפקר/ ח. נ. ביאליק   </a:t>
            </a: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he-IL" altLang="he-IL" sz="2000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לֹא זָכִיתִי בָאוֹר מִן-הַהֶפְקֵר,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אַף לֹא-בָא לִי בִירֻשָּׁה מֵאָבִי,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כִּי מִסַּלְעִי וְצוּרִי </a:t>
            </a:r>
            <a:r>
              <a:rPr lang="he-IL" altLang="he-IL" sz="1600" b="1" dirty="0" err="1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נִקַּרְתִּיו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וַחֲצַבְתִּיו מִלְּבָבִי.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he-IL" altLang="he-IL" sz="1600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נִיצוֹץ אֶחָד בְּצוּר לִבִּי מִסְתַּתֵּר,</a:t>
            </a:r>
            <a:endParaRPr 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נִיצוֹץ קָטָן – אַךְ כֻּלּוֹ שֶׁלִּי הוּא,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לֹא שְׁאִלְתִּיו מֵאִישׁ, לֹא גְנַבְתִּיו –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כִּי מִמֶּנִּי וּבִי הוּא.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he-IL" altLang="he-IL" sz="1600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וְתַחַת פַּטִּישׁ צָרוֹתַי הַגְּדוֹלוֹת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כִּי יִתְפּוֹצֵץ לְבָבִי, צוּר-עֻזִּי,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זֶה הַנִּיצוֹץ עָף, נִתָּז אֶל-עֵינִי,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וּמֵעֵינִי – לַחֲרוּזִי.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וּמֵחֲרוּזִי יִתְמַלֵּט לִלְבַבְכֶם,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וּבְאוּר אֶשְׁכֶם הִצַּתִּיו, יִתְעַלֵּם,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וְאָנֹכִי בְּחֶלְבִּי וּבְדָמִי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altLang="he-IL" sz="1600" b="1" dirty="0">
                <a:solidFill>
                  <a:srgbClr val="242424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אֶת-הַבְּעֵרָה אֲשַׁלֵּם.</a:t>
            </a:r>
            <a:endParaRPr lang="he-IL" altLang="he-IL" sz="1600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he-IL" altLang="he-IL" sz="1600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altLang="he-IL" sz="16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/>
            <a:endParaRPr lang="he-IL" sz="16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B45F289-71BE-4289-93F5-ACC82644C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283742" y="-2149269"/>
            <a:ext cx="62474155" cy="621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לֹא זָכִיתִי בָאוֹר מִן-הַהֶפְקֵר,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אַף לֹא-בָא לִי בִירֻשָּׁה מֵאָבִי,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כִּי מִסַּלְעִי וְצוּרִי </a:t>
            </a:r>
            <a:r>
              <a:rPr kumimoji="0" lang="he-IL" altLang="he-IL" sz="1400" b="0" i="0" u="none" strike="noStrike" cap="none" normalizeH="0" baseline="0" dirty="0" err="1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נִקַּרְתִּיו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וַחֲצַבְתִּיו מִלְּבָבִי.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נִיצוֹץ אֶחָד בְּצוּר לִבִּי מִסְתַּתֵּר,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נִיצוֹץ קָטָן – אַךְ כֻּלּוֹ שֶׁלִּי הוּא,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לֹא שְׁאִלְתִּיו מֵאִישׁ, לֹא גְנַבְתִּיו –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כִּי מִמֶּנִּי וּבִי הוּא.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וְתַחַת פַּטִּישׁ צָרוֹתַי הַגְּדוֹלוֹת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כִּי יִתְפּוֹצֵץ לְבָבִי, צוּר-עֻזִּי,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זֶה הַנִּיצוֹץ עָף, נִתָּז אֶל-עֵינִי,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וּמֵעֵינִי – לַחֲרוּזִי.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וּמֵחֲרוּזִי יִתְמַלֵּט לִלְבַבְכֶם,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וּבְאוּר אֶשְׁכֶם הִצַּתִּיו, יִתְעַלֵּם,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וְאָנֹכִי בְּחֶלְבִּי וּבְדָמִי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4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אֶת-הַבְּעֵרָה אֲשַׁלֵּם.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e-IL" altLang="he-IL" sz="1200" b="0" i="0" u="none" strike="noStrike" cap="none" normalizeH="0" baseline="0" dirty="0">
                <a:ln>
                  <a:noFill/>
                </a:ln>
                <a:solidFill>
                  <a:srgbClr val="242424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תרס"ב.</a:t>
            </a:r>
            <a:endParaRPr kumimoji="0" lang="he-IL" altLang="he-IL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61DFB3A1-A6EF-4EAE-A4DC-EF85F362BD38}"/>
              </a:ext>
            </a:extLst>
          </p:cNvPr>
          <p:cNvSpPr txBox="1"/>
          <p:nvPr/>
        </p:nvSpPr>
        <p:spPr>
          <a:xfrm>
            <a:off x="3296834" y="1802740"/>
            <a:ext cx="3363131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הוא הולך בשקט/ ארז ביטון</a:t>
            </a:r>
          </a:p>
          <a:p>
            <a:pPr algn="r" rtl="1"/>
            <a:endParaRPr lang="he-IL" b="1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הוּא הוֹלֵךְ בְּשֶֹקֶט </a:t>
            </a:r>
          </a:p>
          <a:p>
            <a:pPr algn="r" rtl="1"/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אוֹמְרִים, הוּא </a:t>
            </a:r>
            <a:r>
              <a:rPr lang="he-IL" b="1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בְּוַדַּאי</a:t>
            </a:r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 מְחַבֵּר שִׁיר, הֵם לא אוֹמְרִים</a:t>
            </a:r>
          </a:p>
          <a:p>
            <a:pPr algn="r" rtl="1"/>
            <a:r>
              <a:rPr lang="he-IL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אוּלַי דָּמָיו שֹוֹתְתִים בִּפְניִם</a:t>
            </a:r>
            <a:r>
              <a:rPr lang="he-IL" dirty="0"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904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/>
          <p:cNvSpPr>
            <a:spLocks noGrp="1"/>
          </p:cNvSpPr>
          <p:nvPr>
            <p:ph sz="quarter" idx="4"/>
          </p:nvPr>
        </p:nvSpPr>
        <p:spPr>
          <a:xfrm>
            <a:off x="515206" y="604911"/>
            <a:ext cx="8516252" cy="5273287"/>
          </a:xfrm>
        </p:spPr>
        <p:txBody>
          <a:bodyPr/>
          <a:lstStyle/>
          <a:p>
            <a:pPr marL="0" indent="0" rtl="0">
              <a:buNone/>
            </a:pPr>
            <a:endParaRPr lang="he-IL" dirty="0"/>
          </a:p>
          <a:p>
            <a:pPr marL="0" indent="0" rtl="0">
              <a:buNone/>
            </a:pPr>
            <a:r>
              <a:rPr lang="he-IL" dirty="0"/>
              <a:t>      מאחלת שנדע להקשיב למילים ולתת להן כבוד ומקום בתוכנו.</a:t>
            </a:r>
          </a:p>
          <a:p>
            <a:pPr marL="0" indent="0" rtl="0">
              <a:buNone/>
            </a:pPr>
            <a:endParaRPr lang="he-IL" dirty="0"/>
          </a:p>
          <a:p>
            <a:pPr marL="0" indent="0" rtl="0">
              <a:buNone/>
            </a:pPr>
            <a:endParaRPr lang="he-IL" dirty="0"/>
          </a:p>
          <a:p>
            <a:pPr marL="0" indent="0" rtl="0">
              <a:buNone/>
            </a:pPr>
            <a:endParaRPr lang="he-IL" dirty="0"/>
          </a:p>
          <a:p>
            <a:pPr marL="0" indent="0" rtl="0">
              <a:buNone/>
            </a:pPr>
            <a:r>
              <a:rPr lang="he-IL" sz="4800" dirty="0">
                <a:solidFill>
                  <a:schemeClr val="accent2">
                    <a:lumMod val="75000"/>
                  </a:schemeClr>
                </a:solidFill>
              </a:rPr>
              <a:t>תודה שהשתתפתם בשיעור!</a:t>
            </a:r>
          </a:p>
        </p:txBody>
      </p:sp>
    </p:spTree>
    <p:extLst>
      <p:ext uri="{BB962C8B-B14F-4D97-AF65-F5344CB8AC3E}">
        <p14:creationId xmlns:p14="http://schemas.microsoft.com/office/powerpoint/2010/main" val="70557909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372" y="446"/>
            <a:ext cx="3241542" cy="1838237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48333" y="3016166"/>
            <a:ext cx="10471879" cy="1815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26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4" y="1838683"/>
            <a:ext cx="12188825" cy="763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-976637" y="213093"/>
            <a:ext cx="12651843" cy="643779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8" name="מציין מיקום תוכן 7"/>
          <p:cNvSpPr>
            <a:spLocks noGrp="1"/>
          </p:cNvSpPr>
          <p:nvPr>
            <p:ph sz="quarter" idx="4"/>
          </p:nvPr>
        </p:nvSpPr>
        <p:spPr>
          <a:xfrm>
            <a:off x="-687892" y="0"/>
            <a:ext cx="8850818" cy="3066001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he-IL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ספר שירי/ רחל </a:t>
            </a:r>
          </a:p>
          <a:p>
            <a:pPr>
              <a:lnSpc>
                <a:spcPct val="200000"/>
              </a:lnSpc>
            </a:pPr>
            <a:endParaRPr lang="he-IL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EEC4EBDB-A9C5-48AF-893F-4E61D411B10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573" y="1987453"/>
            <a:ext cx="2775158" cy="291213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3001EEE6-A271-4707-9D76-0CE8D7AD0BCD}"/>
              </a:ext>
            </a:extLst>
          </p:cNvPr>
          <p:cNvSpPr txBox="1"/>
          <p:nvPr/>
        </p:nvSpPr>
        <p:spPr>
          <a:xfrm>
            <a:off x="3485869" y="1582137"/>
            <a:ext cx="6874425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chemeClr val="accent5"/>
                </a:solidFill>
              </a:rPr>
              <a:t>רחל </a:t>
            </a:r>
            <a:r>
              <a:rPr lang="he-IL" sz="2400" b="1" dirty="0" err="1">
                <a:solidFill>
                  <a:schemeClr val="accent5"/>
                </a:solidFill>
              </a:rPr>
              <a:t>בְּלוּבְשְׁטֵיין</a:t>
            </a:r>
            <a:r>
              <a:rPr lang="he-IL" sz="2400" b="1" dirty="0">
                <a:solidFill>
                  <a:schemeClr val="accent5"/>
                </a:solidFill>
              </a:rPr>
              <a:t>  1890– 1931</a:t>
            </a:r>
          </a:p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rgbClr val="002060"/>
                </a:solidFill>
              </a:rPr>
              <a:t>חיה לפני כמאה שנה, בת העלייה </a:t>
            </a:r>
            <a:r>
              <a:rPr lang="he-IL" sz="2400" b="1" dirty="0" err="1">
                <a:solidFill>
                  <a:srgbClr val="002060"/>
                </a:solidFill>
              </a:rPr>
              <a:t>השניה</a:t>
            </a:r>
            <a:endParaRPr lang="he-IL" sz="2400" b="1" dirty="0">
              <a:solidFill>
                <a:srgbClr val="002060"/>
              </a:solidFill>
            </a:endParaRPr>
          </a:p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rgbClr val="002060"/>
                </a:solidFill>
              </a:rPr>
              <a:t>בחייה הקצרים הספיקה לעלות לארץ כחלוצה.</a:t>
            </a:r>
          </a:p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rgbClr val="002060"/>
                </a:solidFill>
              </a:rPr>
              <a:t>אהבה את דגניה ואת הכנרת</a:t>
            </a:r>
          </a:p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rgbClr val="002060"/>
                </a:solidFill>
              </a:rPr>
              <a:t>אבל נאלצה לעזוב לתל אביב בגלל מחלת השחפת.</a:t>
            </a:r>
          </a:p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rgbClr val="002060"/>
                </a:solidFill>
              </a:rPr>
              <a:t>רחל לא נישאה ולא היו לה ילדים.</a:t>
            </a:r>
          </a:p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rgbClr val="002060"/>
                </a:solidFill>
              </a:rPr>
              <a:t>שיריה מספרים על געגועיה ותחושותיה,</a:t>
            </a:r>
          </a:p>
          <a:p>
            <a:pPr algn="r">
              <a:lnSpc>
                <a:spcPct val="150000"/>
              </a:lnSpc>
            </a:pPr>
            <a:r>
              <a:rPr lang="he-IL" sz="2400" b="1" dirty="0">
                <a:solidFill>
                  <a:srgbClr val="002060"/>
                </a:solidFill>
              </a:rPr>
              <a:t>רבים מהם הולחנו.</a:t>
            </a:r>
          </a:p>
          <a:p>
            <a:pPr algn="r"/>
            <a:endParaRPr lang="he-IL" dirty="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4A1C9C45-FEB2-4AB0-BD31-6AFE3F95E00F}"/>
              </a:ext>
            </a:extLst>
          </p:cNvPr>
          <p:cNvSpPr txBox="1"/>
          <p:nvPr/>
        </p:nvSpPr>
        <p:spPr>
          <a:xfrm>
            <a:off x="1712444" y="6488668"/>
            <a:ext cx="533928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400" b="1" dirty="0">
                <a:solidFill>
                  <a:schemeClr val="accent5">
                    <a:lumMod val="40000"/>
                    <a:lumOff val="60000"/>
                  </a:schemeClr>
                </a:solidFill>
              </a:rPr>
              <a:t>רחל המשוררת - תעודת זהות קצרה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me\Documents\אמא\200px-קבר_רחל_המשוררת_בבית_הקברות_כנרת.jpg">
            <a:extLst>
              <a:ext uri="{FF2B5EF4-FFF2-40B4-BE49-F238E27FC236}">
                <a16:creationId xmlns:a16="http://schemas.microsoft.com/office/drawing/2014/main" id="{F926480B-08A9-4BFC-A8C2-04BD96772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472" y="51530"/>
            <a:ext cx="4715014" cy="310854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DE3AFE84-A8B7-4DCD-A39D-5003F1C84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8587" y="-327678"/>
            <a:ext cx="2604456" cy="37566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רחל המשוררת – ויקיפדיה">
            <a:extLst>
              <a:ext uri="{FF2B5EF4-FFF2-40B4-BE49-F238E27FC236}">
                <a16:creationId xmlns:a16="http://schemas.microsoft.com/office/drawing/2014/main" id="{4FC65004-2FB0-4573-B4D0-7AF9006DF8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08" y="3004862"/>
            <a:ext cx="3211528" cy="353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E11CAFA3-563C-441A-BFEE-A5FB65A40125}"/>
              </a:ext>
            </a:extLst>
          </p:cNvPr>
          <p:cNvSpPr txBox="1"/>
          <p:nvPr/>
        </p:nvSpPr>
        <p:spPr>
          <a:xfrm>
            <a:off x="2730408" y="3167143"/>
            <a:ext cx="7718156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2800" b="1" dirty="0">
                <a:solidFill>
                  <a:srgbClr val="002060"/>
                </a:solidFill>
                <a:latin typeface="Verdana Pro" panose="020B0604030504040204" pitchFamily="34" charset="0"/>
              </a:rPr>
              <a:t>רחל נקברה בבית הקברות כנרת, </a:t>
            </a:r>
          </a:p>
          <a:p>
            <a:pPr algn="r" rtl="1"/>
            <a:r>
              <a:rPr lang="he-IL" sz="2800" b="1" dirty="0">
                <a:solidFill>
                  <a:srgbClr val="002060"/>
                </a:solidFill>
                <a:latin typeface="Verdana Pro" panose="020B0604030504040204" pitchFamily="34" charset="0"/>
              </a:rPr>
              <a:t>שם ביקשה להיטמן.</a:t>
            </a:r>
          </a:p>
          <a:p>
            <a:pPr algn="r" rtl="1"/>
            <a:endParaRPr lang="he-IL" sz="2800" b="1" dirty="0">
              <a:solidFill>
                <a:srgbClr val="002060"/>
              </a:solidFill>
              <a:latin typeface="Verdana Pro" panose="020B0604030504040204" pitchFamily="34" charset="0"/>
            </a:endParaRPr>
          </a:p>
          <a:p>
            <a:pPr algn="r" rtl="1"/>
            <a:r>
              <a:rPr lang="he-IL" sz="2800" b="1" dirty="0">
                <a:solidFill>
                  <a:srgbClr val="002060"/>
                </a:solidFill>
                <a:latin typeface="Verdana Pro" panose="020B0604030504040204" pitchFamily="34" charset="0"/>
              </a:rPr>
              <a:t>שירתה זכתה למקום של כבוד בתרבות העברית </a:t>
            </a:r>
          </a:p>
          <a:p>
            <a:pPr algn="r" rtl="1"/>
            <a:r>
              <a:rPr lang="he-IL" sz="2800" b="1" dirty="0">
                <a:solidFill>
                  <a:srgbClr val="002060"/>
                </a:solidFill>
                <a:latin typeface="Verdana Pro" panose="020B0604030504040204" pitchFamily="34" charset="0"/>
              </a:rPr>
              <a:t>והיא אהובה על דורות רבים של קוראים. </a:t>
            </a:r>
          </a:p>
          <a:p>
            <a:pPr algn="r" rtl="1"/>
            <a:endParaRPr lang="he-IL" sz="2800" b="1" dirty="0">
              <a:solidFill>
                <a:srgbClr val="002060"/>
              </a:solidFill>
              <a:latin typeface="Verdana Pro" panose="020B0604030504040204" pitchFamily="34" charset="0"/>
            </a:endParaRPr>
          </a:p>
          <a:p>
            <a:pPr algn="r" rtl="1"/>
            <a:r>
              <a:rPr lang="he-IL" sz="2800" b="1" dirty="0">
                <a:solidFill>
                  <a:srgbClr val="002060"/>
                </a:solidFill>
                <a:latin typeface="Verdana Pro" panose="020B0604030504040204" pitchFamily="34" charset="0"/>
              </a:rPr>
              <a:t>שטר של 20 ₪ נושא את דמותה</a:t>
            </a:r>
          </a:p>
        </p:txBody>
      </p:sp>
    </p:spTree>
    <p:extLst>
      <p:ext uri="{BB962C8B-B14F-4D97-AF65-F5344CB8AC3E}">
        <p14:creationId xmlns:p14="http://schemas.microsoft.com/office/powerpoint/2010/main" val="131881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05A236C-DAFA-4A9D-A4DF-822E75102A22}"/>
              </a:ext>
            </a:extLst>
          </p:cNvPr>
          <p:cNvSpPr txBox="1"/>
          <p:nvPr/>
        </p:nvSpPr>
        <p:spPr>
          <a:xfrm>
            <a:off x="-123986" y="275771"/>
            <a:ext cx="10304934" cy="59093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r" rtl="1"/>
            <a:r>
              <a:rPr lang="he-IL" sz="3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   </a:t>
            </a:r>
            <a:r>
              <a:rPr lang="he-IL" sz="54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טרום קריאה</a:t>
            </a:r>
          </a:p>
          <a:p>
            <a:pPr lvl="0" algn="r" rtl="1"/>
            <a:r>
              <a:rPr lang="he-IL" sz="32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 אנחנו מרגישים אחרי </a:t>
            </a:r>
            <a:r>
              <a:rPr lang="he-IL" sz="3200" b="1" dirty="0" err="1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שפירסמנו</a:t>
            </a:r>
            <a:r>
              <a:rPr lang="he-IL" sz="32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משהו </a:t>
            </a:r>
          </a:p>
          <a:p>
            <a:pPr lvl="0" algn="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(ברשת חברתית, מכתב, ברכה שמקריאים למישהו, מבחן שמסרתי למורה)? </a:t>
            </a:r>
          </a:p>
          <a:p>
            <a:pPr lvl="0" algn="r" rtl="1"/>
            <a:endParaRPr lang="he-IL" sz="32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rtl="1"/>
            <a:r>
              <a:rPr lang="he-IL" sz="32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כשאנחנו בהמתנה לראות איך זה מתקבל - </a:t>
            </a:r>
          </a:p>
          <a:p>
            <a:pPr lvl="0" algn="r" rtl="1"/>
            <a:endParaRPr lang="he-IL" sz="36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rtl="1"/>
            <a:r>
              <a:rPr lang="he-IL" sz="36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מהם הרגשות שאנו חשים? </a:t>
            </a:r>
          </a:p>
          <a:p>
            <a:pPr lvl="0" algn="r" rtl="1"/>
            <a:r>
              <a:rPr lang="he-IL" sz="2800" b="1" dirty="0" err="1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ציפיה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 התרגשות, דריכות, חששות, אכזבה, </a:t>
            </a:r>
          </a:p>
          <a:p>
            <a:pPr lvl="0" algn="r" rtl="1"/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כמה </a:t>
            </a:r>
            <a:r>
              <a:rPr lang="he-IL" sz="2800" b="1" dirty="0" err="1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לייקים</a:t>
            </a:r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נקבל.... </a:t>
            </a:r>
          </a:p>
          <a:p>
            <a:pPr lvl="0" algn="r" rtl="1"/>
            <a:endParaRPr lang="he-IL" sz="32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0" algn="r" rtl="1"/>
            <a:r>
              <a:rPr lang="he-IL" sz="3600" b="1" dirty="0">
                <a:solidFill>
                  <a:schemeClr val="accent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     </a:t>
            </a:r>
            <a:r>
              <a:rPr lang="he-IL" sz="36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הוסיפו רגשות ומחשבות משלכם</a:t>
            </a:r>
            <a:endParaRPr lang="en-US" sz="3600" b="1" dirty="0">
              <a:solidFill>
                <a:schemeClr val="accent2">
                  <a:lumMod val="50000"/>
                </a:schemeClr>
              </a:solidFill>
              <a:latin typeface="Lucida Sans Unicode" panose="020B0602030504020204" pitchFamily="34" charset="0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2588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0831888-1ED9-4C29-A674-C5450404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247" y="0"/>
            <a:ext cx="8595549" cy="1448972"/>
          </a:xfrm>
        </p:spPr>
        <p:txBody>
          <a:bodyPr>
            <a:noAutofit/>
          </a:bodyPr>
          <a:lstStyle/>
          <a:p>
            <a:pPr algn="r"/>
            <a:r>
              <a:rPr lang="he-IL" sz="8000" b="1" dirty="0">
                <a:latin typeface="Verdana" panose="020B0604030504040204" pitchFamily="34" charset="0"/>
                <a:ea typeface="Verdana" panose="020B0604030504040204" pitchFamily="34" charset="0"/>
                <a:cs typeface="+mn-cs"/>
              </a:rPr>
              <a:t>ספר שירי / רחל</a:t>
            </a:r>
            <a:endParaRPr lang="he-IL" sz="8000" b="1" dirty="0">
              <a:cs typeface="+mn-cs"/>
            </a:endParaRP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DAC982A-9F33-466F-B6BB-2613968EC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248" y="1209822"/>
            <a:ext cx="8595548" cy="4831540"/>
          </a:xfrm>
        </p:spPr>
        <p:txBody>
          <a:bodyPr>
            <a:normAutofit fontScale="25000" lnSpcReduction="20000"/>
          </a:bodyPr>
          <a:lstStyle/>
          <a:p>
            <a:pPr algn="r">
              <a:lnSpc>
                <a:spcPct val="120000"/>
              </a:lnSpc>
            </a:pP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צְרִיחוֹת שֶצָרַחְתִּי נוֹאֶשֶת, כּוֹאֶבֶת</a:t>
            </a:r>
            <a: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,</a:t>
            </a:r>
            <a:b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בִּשְעוֹת מְצוּקָה וְאָבְדָן</a:t>
            </a:r>
            <a: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,</a:t>
            </a: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                                                                                הָיוּ לְמַחֲרוֹזֶת מִלִים מְלַבֶּבֶת</a:t>
            </a:r>
            <a: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,</a:t>
            </a:r>
            <a:b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לְסֵפֶר שִירַי הַלָּבָן</a:t>
            </a:r>
            <a: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.</a:t>
            </a:r>
            <a:endParaRPr lang="he-IL" sz="11200" b="1" dirty="0">
              <a:solidFill>
                <a:srgbClr val="002060"/>
              </a:solidFill>
              <a:latin typeface="Verdana Pro" panose="020B0604030504040204" pitchFamily="34" charset="0"/>
              <a:cs typeface="Segoe UI" panose="020B0502040204020203" pitchFamily="34" charset="0"/>
            </a:endParaRPr>
          </a:p>
          <a:p>
            <a:pPr algn="r">
              <a:lnSpc>
                <a:spcPct val="120000"/>
              </a:lnSpc>
            </a:pPr>
            <a:b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נִגְלוּ חֶבְיוֹנוֹת לֹא גִּילִיתִי לְרֵעַ</a:t>
            </a:r>
            <a:b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נֶחְשַׂף הֶחָתוּם בִּי בְּאֵש</a:t>
            </a:r>
            <a: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,</a:t>
            </a:r>
            <a:b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וְאֶת תּוּגָתוֹ שֶל הַלֵּב הַכּוֹרֵעַ</a:t>
            </a:r>
            <a:b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יָד כֹּל בִּמְנוּחָה תְּמַשֵש</a:t>
            </a:r>
            <a:r>
              <a:rPr lang="en-US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.</a:t>
            </a:r>
            <a:r>
              <a:rPr lang="he-IL" sz="112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                            </a:t>
            </a:r>
            <a:r>
              <a:rPr lang="he-IL" sz="64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ניסן, תרפ"ז</a:t>
            </a:r>
            <a:endParaRPr lang="en-US" sz="7200" b="1" dirty="0">
              <a:solidFill>
                <a:srgbClr val="002060"/>
              </a:solidFill>
              <a:latin typeface="Verdana Pro" panose="020B0604030504040204" pitchFamily="34" charset="0"/>
              <a:cs typeface="Segoe UI" panose="020B0502040204020203" pitchFamily="34" charset="0"/>
            </a:endParaRPr>
          </a:p>
          <a:p>
            <a:endParaRPr lang="he-IL" dirty="0"/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5AB4EEA2-203A-445A-9BA1-E48A4A8B135C}"/>
              </a:ext>
            </a:extLst>
          </p:cNvPr>
          <p:cNvSpPr txBox="1"/>
          <p:nvPr/>
        </p:nvSpPr>
        <p:spPr>
          <a:xfrm>
            <a:off x="677249" y="5683348"/>
            <a:ext cx="814290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dirty="0">
                <a:solidFill>
                  <a:srgbClr val="002060"/>
                </a:solidFill>
                <a:hlinkClick r:id="rId2"/>
              </a:rPr>
              <a:t>הקראת השיר על ידי רבקה מיכאלי:</a:t>
            </a:r>
            <a:endParaRPr lang="he-I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793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AA8F743C-5812-4021-9A46-94C21649C0E5}"/>
              </a:ext>
            </a:extLst>
          </p:cNvPr>
          <p:cNvSpPr txBox="1"/>
          <p:nvPr/>
        </p:nvSpPr>
        <p:spPr>
          <a:xfrm>
            <a:off x="1153551" y="1185681"/>
            <a:ext cx="876182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נחלק את הבית הראשון וניתן כותרת לכל חלק </a:t>
            </a:r>
          </a:p>
        </p:txBody>
      </p:sp>
      <p:sp>
        <p:nvSpPr>
          <p:cNvPr id="5" name="כותרת 7">
            <a:extLst>
              <a:ext uri="{FF2B5EF4-FFF2-40B4-BE49-F238E27FC236}">
                <a16:creationId xmlns:a16="http://schemas.microsoft.com/office/drawing/2014/main" id="{F06BDDE8-167A-4DA3-8024-3F564BED15B5}"/>
              </a:ext>
            </a:extLst>
          </p:cNvPr>
          <p:cNvSpPr txBox="1">
            <a:spLocks/>
          </p:cNvSpPr>
          <p:nvPr/>
        </p:nvSpPr>
        <p:spPr>
          <a:xfrm>
            <a:off x="515206" y="213094"/>
            <a:ext cx="11160000" cy="720000"/>
          </a:xfrm>
          <a:prstGeom prst="rect">
            <a:avLst/>
          </a:prstGeom>
        </p:spPr>
        <p:txBody>
          <a:bodyPr/>
          <a:lstStyle>
            <a:lvl1pPr algn="l" defTabSz="457154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he-IL" sz="5400" b="1" dirty="0">
                <a:cs typeface="+mn-cs"/>
              </a:rPr>
              <a:t>       ספר שירי / רחל – בית ראשון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E48EF483-A6B4-4AC7-AB8B-44342F586510}"/>
              </a:ext>
            </a:extLst>
          </p:cNvPr>
          <p:cNvSpPr txBox="1">
            <a:spLocks/>
          </p:cNvSpPr>
          <p:nvPr/>
        </p:nvSpPr>
        <p:spPr>
          <a:xfrm>
            <a:off x="515206" y="1185681"/>
            <a:ext cx="9000000" cy="540000"/>
          </a:xfrm>
          <a:prstGeom prst="rect">
            <a:avLst/>
          </a:prstGeom>
        </p:spPr>
        <p:txBody>
          <a:bodyPr/>
          <a:lstStyle>
            <a:lvl1pPr marL="342866" indent="-342866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876" indent="-285721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2886" indent="-228577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040" indent="-228577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194" indent="-228577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349" indent="-228577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503" indent="-228577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8657" indent="-228577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5811" indent="-228577" algn="r" defTabSz="457154" rtl="1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/>
          </a:p>
        </p:txBody>
      </p:sp>
      <p:sp>
        <p:nvSpPr>
          <p:cNvPr id="8" name="סוגר מסולסל ימני 7">
            <a:extLst>
              <a:ext uri="{FF2B5EF4-FFF2-40B4-BE49-F238E27FC236}">
                <a16:creationId xmlns:a16="http://schemas.microsoft.com/office/drawing/2014/main" id="{A64B4843-EE72-4BC6-8AC9-7D73A844B5DC}"/>
              </a:ext>
            </a:extLst>
          </p:cNvPr>
          <p:cNvSpPr/>
          <p:nvPr/>
        </p:nvSpPr>
        <p:spPr>
          <a:xfrm>
            <a:off x="10070123" y="2233246"/>
            <a:ext cx="562708" cy="147710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סוגר מסולסל ימני 8">
            <a:extLst>
              <a:ext uri="{FF2B5EF4-FFF2-40B4-BE49-F238E27FC236}">
                <a16:creationId xmlns:a16="http://schemas.microsoft.com/office/drawing/2014/main" id="{CBC01956-E709-4E7C-895E-17B6038DD406}"/>
              </a:ext>
            </a:extLst>
          </p:cNvPr>
          <p:cNvSpPr/>
          <p:nvPr/>
        </p:nvSpPr>
        <p:spPr>
          <a:xfrm>
            <a:off x="9971649" y="4447798"/>
            <a:ext cx="562708" cy="147710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3D12F15C-AFB3-422F-BC28-A0F04735B5FC}"/>
              </a:ext>
            </a:extLst>
          </p:cNvPr>
          <p:cNvSpPr txBox="1"/>
          <p:nvPr/>
        </p:nvSpPr>
        <p:spPr>
          <a:xfrm>
            <a:off x="211015" y="1770457"/>
            <a:ext cx="9594167" cy="550945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צְרִיחוֹת שֶצָרַחְתִּי נוֹאֶשֶת, כּוֹאֶבֶת</a:t>
            </a:r>
            <a:r>
              <a:rPr lang="en-US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,</a:t>
            </a:r>
            <a:br>
              <a:rPr lang="en-US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בִּשְעוֹת מְצוּקָה וְאָבְדָן</a:t>
            </a:r>
            <a:r>
              <a:rPr lang="en-US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,</a:t>
            </a:r>
            <a:endParaRPr lang="he-IL" sz="4800" b="1" dirty="0">
              <a:solidFill>
                <a:srgbClr val="002060"/>
              </a:solidFill>
              <a:latin typeface="Verdana Pro" panose="020B0604030504040204" pitchFamily="34" charset="0"/>
              <a:cs typeface="Segoe UI" panose="020B0502040204020203" pitchFamily="34" charset="0"/>
            </a:endParaRPr>
          </a:p>
          <a:p>
            <a:pPr algn="r" rtl="1">
              <a:lnSpc>
                <a:spcPct val="150000"/>
              </a:lnSpc>
            </a:pPr>
            <a:r>
              <a:rPr lang="he-IL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הָיוּ לְמַחֲרוֹזֶת מִלִים מְלַבֶּבֶת</a:t>
            </a:r>
            <a:r>
              <a:rPr lang="en-US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,</a:t>
            </a:r>
            <a:br>
              <a:rPr lang="en-US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</a:br>
            <a:r>
              <a:rPr lang="he-IL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לְסֵפֶר שִירַי הַלָּבָן</a:t>
            </a:r>
            <a:r>
              <a:rPr lang="en-US" sz="4800" b="1" dirty="0">
                <a:solidFill>
                  <a:srgbClr val="002060"/>
                </a:solidFill>
                <a:latin typeface="Verdana Pro" panose="020B0604030504040204" pitchFamily="34" charset="0"/>
                <a:cs typeface="Segoe UI" panose="020B0502040204020203" pitchFamily="34" charset="0"/>
              </a:rPr>
              <a:t>.</a:t>
            </a:r>
            <a:br>
              <a:rPr lang="en-US" sz="48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he-IL" sz="4800" dirty="0"/>
          </a:p>
        </p:txBody>
      </p:sp>
      <p:sp>
        <p:nvSpPr>
          <p:cNvPr id="11" name="הסבר: קו 10">
            <a:extLst>
              <a:ext uri="{FF2B5EF4-FFF2-40B4-BE49-F238E27FC236}">
                <a16:creationId xmlns:a16="http://schemas.microsoft.com/office/drawing/2014/main" id="{C1E6CE93-FE32-44E6-B525-68B79811A94D}"/>
              </a:ext>
            </a:extLst>
          </p:cNvPr>
          <p:cNvSpPr/>
          <p:nvPr/>
        </p:nvSpPr>
        <p:spPr>
          <a:xfrm>
            <a:off x="10700826" y="1955057"/>
            <a:ext cx="1130104" cy="1351202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>
                <a:solidFill>
                  <a:schemeClr val="accent5"/>
                </a:solidFill>
              </a:rPr>
              <a:t>"חומר הגלם" – הרגשות הקשים</a:t>
            </a:r>
          </a:p>
        </p:txBody>
      </p:sp>
      <p:sp>
        <p:nvSpPr>
          <p:cNvPr id="12" name="הסבר: קו 11">
            <a:extLst>
              <a:ext uri="{FF2B5EF4-FFF2-40B4-BE49-F238E27FC236}">
                <a16:creationId xmlns:a16="http://schemas.microsoft.com/office/drawing/2014/main" id="{AB186464-9B84-4330-B558-7232C3935018}"/>
              </a:ext>
            </a:extLst>
          </p:cNvPr>
          <p:cNvSpPr/>
          <p:nvPr/>
        </p:nvSpPr>
        <p:spPr>
          <a:xfrm>
            <a:off x="10632831" y="4494628"/>
            <a:ext cx="1198098" cy="1351202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>
                <a:solidFill>
                  <a:schemeClr val="accent5"/>
                </a:solidFill>
              </a:rPr>
              <a:t>ה"תוצר" - השירה שנכתבה</a:t>
            </a:r>
          </a:p>
        </p:txBody>
      </p:sp>
    </p:spTree>
    <p:extLst>
      <p:ext uri="{BB962C8B-B14F-4D97-AF65-F5344CB8AC3E}">
        <p14:creationId xmlns:p14="http://schemas.microsoft.com/office/powerpoint/2010/main" val="2963987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EB1D0D6-5A71-40E6-AC9E-B906A8784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e-IL" sz="5400" b="1" dirty="0">
                <a:latin typeface="Varela Round" panose="00000500000000000000" pitchFamily="2" charset="-79"/>
                <a:cs typeface="Varela Round" panose="00000500000000000000" pitchFamily="2" charset="-79"/>
              </a:rPr>
              <a:t>ספר שירי / רחל – בית ראשון</a:t>
            </a:r>
            <a:br>
              <a:rPr lang="he-IL" sz="5400" b="1" dirty="0">
                <a:latin typeface="Varela Round" panose="00000500000000000000" pitchFamily="2" charset="-79"/>
                <a:cs typeface="Varela Round" panose="00000500000000000000" pitchFamily="2" charset="-79"/>
              </a:rPr>
            </a:br>
            <a:endParaRPr lang="he-IL" sz="54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5B2A93A-071F-46BA-A661-BA39F819E5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ה"תוצר" - השירה שנכתבה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23A374A-A1CB-4BFD-ACA3-7C98FF3FE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5657" y="2737246"/>
            <a:ext cx="4984747" cy="33041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e-IL" sz="35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מַחֲרוֹזֶת מִלִים מְלַבֶּבֶת</a:t>
            </a:r>
            <a:r>
              <a:rPr lang="en-US" sz="35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,</a:t>
            </a:r>
            <a:r>
              <a:rPr lang="he-IL" sz="35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סֵפֶר שִירַי הַלָּבָן</a:t>
            </a:r>
            <a:r>
              <a:rPr lang="en-US" sz="42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.</a:t>
            </a:r>
            <a:endParaRPr lang="he-IL" sz="42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4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שיר נעים ונחמד</a:t>
            </a:r>
          </a:p>
          <a:p>
            <a:r>
              <a:rPr lang="he-IL" sz="4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מסוגנן ומסודר</a:t>
            </a:r>
          </a:p>
          <a:p>
            <a:r>
              <a:rPr lang="he-IL" sz="4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שכל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3D6ED739-7114-46B9-8F9D-6B37EB17E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87720" y="2160983"/>
            <a:ext cx="4984746" cy="576262"/>
          </a:xfrm>
        </p:spPr>
        <p:txBody>
          <a:bodyPr/>
          <a:lstStyle/>
          <a:p>
            <a:r>
              <a:rPr lang="he-IL" b="1" u="sng" dirty="0">
                <a:solidFill>
                  <a:schemeClr val="accent1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"חומר הגלם" – הרגשות הקשים</a:t>
            </a:r>
          </a:p>
          <a:p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350A2A55-7339-413B-BD5C-0982DCA6CD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57470" y="2737245"/>
            <a:ext cx="4984747" cy="33041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e-IL" sz="35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צְרִיחוֹת שֶצָרַחְתִּי</a:t>
            </a:r>
          </a:p>
          <a:p>
            <a:endParaRPr lang="he-IL" sz="40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sz="4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קול צורם</a:t>
            </a:r>
          </a:p>
          <a:p>
            <a:r>
              <a:rPr lang="he-IL" sz="4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מתפרץ</a:t>
            </a:r>
          </a:p>
          <a:p>
            <a:r>
              <a:rPr lang="he-IL" sz="4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רגש</a:t>
            </a:r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DE2B505A-46B3-41A2-87EF-8B0B8B8704BC}"/>
              </a:ext>
            </a:extLst>
          </p:cNvPr>
          <p:cNvSpPr/>
          <p:nvPr/>
        </p:nvSpPr>
        <p:spPr>
          <a:xfrm rot="10800000">
            <a:off x="4989973" y="1723196"/>
            <a:ext cx="674368" cy="577436"/>
          </a:xfrm>
          <a:prstGeom prst="righ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62436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 descr="שרשרת חרוזים בגוון אדום לרכישה באינטרנט | 19 ₪ | MixTrade">
            <a:extLst>
              <a:ext uri="{FF2B5EF4-FFF2-40B4-BE49-F238E27FC236}">
                <a16:creationId xmlns:a16="http://schemas.microsoft.com/office/drawing/2014/main" id="{6265C7F7-19D7-48B4-8AE3-AF4E68E11B5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472" y="-59788"/>
            <a:ext cx="2626889" cy="34887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תמונה 2" descr="שרשרת חרוזים עדינה ומעוצבת - Liora Jewelry">
            <a:extLst>
              <a:ext uri="{FF2B5EF4-FFF2-40B4-BE49-F238E27FC236}">
                <a16:creationId xmlns:a16="http://schemas.microsoft.com/office/drawing/2014/main" id="{535D0E2D-F926-4C23-9A2B-B8D877057AE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693" y="4491256"/>
            <a:ext cx="1364564" cy="218386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6C696CE-27C7-4971-846B-15F26A13E9A2}"/>
              </a:ext>
            </a:extLst>
          </p:cNvPr>
          <p:cNvSpPr txBox="1"/>
          <p:nvPr/>
        </p:nvSpPr>
        <p:spPr>
          <a:xfrm>
            <a:off x="743919" y="182880"/>
            <a:ext cx="8090115" cy="640175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he-IL" sz="32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מהי מחרוזת?</a:t>
            </a:r>
          </a:p>
          <a:p>
            <a:pPr algn="r" rtl="1"/>
            <a:r>
              <a:rPr lang="he-IL" sz="28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תכשיט: </a:t>
            </a:r>
            <a:endParaRPr lang="en-US" sz="28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המחרוזת מעוצבת ומאורגנת על פי תכנון קפדני, בשליטה, בהתאמת צבעים וגודל.                                  </a:t>
            </a:r>
          </a:p>
          <a:p>
            <a:pPr algn="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מטרתה לקשט וליפות.</a:t>
            </a:r>
          </a:p>
          <a:p>
            <a:pPr algn="r" rtl="1"/>
            <a:endParaRPr lang="en-US" sz="28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32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מהי מחרוזת מילים? </a:t>
            </a:r>
          </a:p>
          <a:p>
            <a:pPr algn="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זוהי </a:t>
            </a:r>
            <a:r>
              <a:rPr lang="he-IL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rela Round" panose="00000500000000000000" pitchFamily="2" charset="-79"/>
                <a:cs typeface="Varela Round" panose="00000500000000000000" pitchFamily="2" charset="-79"/>
              </a:rPr>
              <a:t>מטפורה</a:t>
            </a:r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(שילוב שתי מילים מעולמות שונים). </a:t>
            </a:r>
          </a:p>
          <a:p>
            <a:pPr algn="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כשם שהצורף מציב חרוז ליד חרוז בצורה המותאמת ביותר, כדי שתצא שרשרת יפה – </a:t>
            </a:r>
          </a:p>
          <a:p>
            <a:pPr algn="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כך המשורר מניח מילה ליד מילה </a:t>
            </a:r>
          </a:p>
          <a:p>
            <a:pPr algn="r" rtl="1"/>
            <a:r>
              <a:rPr lang="he-IL" sz="2400" b="1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ויוצר מהן את השיר.</a:t>
            </a:r>
          </a:p>
          <a:p>
            <a:pPr algn="r" rtl="1"/>
            <a:endParaRPr lang="he-IL" sz="24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r>
              <a:rPr lang="he-IL" sz="28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האם בשיר שלנו יש </a:t>
            </a:r>
            <a:r>
              <a:rPr lang="he-IL" sz="2800" b="1" dirty="0">
                <a:solidFill>
                  <a:schemeClr val="accent5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חרוזים</a:t>
            </a:r>
            <a:r>
              <a:rPr lang="he-IL" sz="2800" b="1" dirty="0">
                <a:solidFill>
                  <a:schemeClr val="accent2">
                    <a:lumMod val="50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? מצאו אותם!</a:t>
            </a:r>
            <a:endParaRPr lang="en-US" sz="2800" b="1" dirty="0">
              <a:solidFill>
                <a:schemeClr val="accent2">
                  <a:lumMod val="50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endParaRPr lang="en-US" sz="2400" b="1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r" rtl="1"/>
            <a:endParaRPr lang="he-IL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12535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פיאה">
  <a:themeElements>
    <a:clrScheme name="פיאה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פיאה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פיאה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2335</TotalTime>
  <Words>1162</Words>
  <Application>Microsoft Office PowerPoint</Application>
  <PresentationFormat>מותאם אישית</PresentationFormat>
  <Paragraphs>255</Paragraphs>
  <Slides>29</Slides>
  <Notes>2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11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29</vt:i4>
      </vt:variant>
    </vt:vector>
  </HeadingPairs>
  <TitlesOfParts>
    <vt:vector size="41" baseType="lpstr">
      <vt:lpstr>Arial</vt:lpstr>
      <vt:lpstr>Calibri</vt:lpstr>
      <vt:lpstr>Lucida Sans Unicode</vt:lpstr>
      <vt:lpstr>Segoe UI</vt:lpstr>
      <vt:lpstr>Segoe UI Semibold</vt:lpstr>
      <vt:lpstr>Trebuchet MS</vt:lpstr>
      <vt:lpstr>Varela Round</vt:lpstr>
      <vt:lpstr>Verdana</vt:lpstr>
      <vt:lpstr>Verdana Pro</vt:lpstr>
      <vt:lpstr>Wingdings</vt:lpstr>
      <vt:lpstr>Wingdings 3</vt:lpstr>
      <vt:lpstr>פיאה</vt:lpstr>
      <vt:lpstr>מערכת שידורים לאומית</vt:lpstr>
      <vt:lpstr>מצגת של PowerPoint‏</vt:lpstr>
      <vt:lpstr>מה נלמד היום </vt:lpstr>
      <vt:lpstr>מצגת של PowerPoint‏</vt:lpstr>
      <vt:lpstr>מצגת של PowerPoint‏</vt:lpstr>
      <vt:lpstr>ספר שירי / רחל</vt:lpstr>
      <vt:lpstr>מצגת של PowerPoint‏</vt:lpstr>
      <vt:lpstr>ספר שירי / רחל – בית ראשון </vt:lpstr>
      <vt:lpstr>מצגת של PowerPoint‏</vt:lpstr>
      <vt:lpstr>ספר שירי / רחל חריזה מסורגת</vt:lpstr>
      <vt:lpstr>ספר שירי/ רחל – בית ראשון </vt:lpstr>
      <vt:lpstr>ספר שירי/ רחל – בית ראשון</vt:lpstr>
      <vt:lpstr>מצגת של PowerPoint‏</vt:lpstr>
      <vt:lpstr>ספר שירי/ רחל – בית ראשון סיכום הניגוד</vt:lpstr>
      <vt:lpstr>מצגת של PowerPoint‏</vt:lpstr>
      <vt:lpstr>מצגת של PowerPoint‏</vt:lpstr>
      <vt:lpstr>מצגת של PowerPoint‏</vt:lpstr>
      <vt:lpstr>מצגת של PowerPoint‏</vt:lpstr>
      <vt:lpstr>       ספר שירי / רחל – בית שני (התחלה)         נִגְלוּ חֶבְיוֹנוֹת לֹא גִּילִיתִי לְרֵעַ           נֶחְשַׂף הֶחָתוּם בִּי בְּאֵש </vt:lpstr>
      <vt:lpstr>   ספר שירי / רחל – בית שני       נִגְלוּ חֶבְיוֹנוֹת לֹא גִּילִיתִי לְרֵעַ        נֶחְשַׂף הֶחָתוּם בִּי בְּאֵש  </vt:lpstr>
      <vt:lpstr>    ספר שירי / רחל – בית שני (המשך)       וְאֶת תּוּגָתוֹ שֶל הַלֵּב הַכּוֹרֵעַ       יָד כֹּל בִּמְנוּחָה תְּמַשֵש.   שני איברי גוף מבטאים את תחושת הדוברת </vt:lpstr>
      <vt:lpstr>ספר שירי / רחל – בית שני (המשך) וְאֶת תּוּגָתוֹ שֶל הַלֵּב הַכּוֹרֵעַ יָד כֹּל בִּמְנוּחָה תְּמַשֵש. </vt:lpstr>
      <vt:lpstr>ספר שירי / רחל – בית שני (המשך) וְאֶת תּוּגָתוֹ שֶל הַלֵּב הַכּוֹרֵעַ יָד כֹּל בִּמְנוּחָה תְּמַשֵש.</vt:lpstr>
      <vt:lpstr>ספר שירי / רחל – בית שני (המשך) וְאֶת תּוּגָתוֹ שֶל הַלֵּב הַכּוֹרֵעַ יָד כֹּל בִּמְנוּחָה תְּמַשֵש.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Tali Mano</cp:lastModifiedBy>
  <cp:revision>86</cp:revision>
  <dcterms:created xsi:type="dcterms:W3CDTF">2020-03-15T19:13:03Z</dcterms:created>
  <dcterms:modified xsi:type="dcterms:W3CDTF">2020-04-20T18:38:48Z</dcterms:modified>
</cp:coreProperties>
</file>