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6"/>
  </p:notesMasterIdLst>
  <p:sldIdLst>
    <p:sldId id="257" r:id="rId2"/>
    <p:sldId id="262" r:id="rId3"/>
    <p:sldId id="263" r:id="rId4"/>
    <p:sldId id="288" r:id="rId5"/>
    <p:sldId id="301" r:id="rId6"/>
    <p:sldId id="307" r:id="rId7"/>
    <p:sldId id="313" r:id="rId8"/>
    <p:sldId id="309" r:id="rId9"/>
    <p:sldId id="310" r:id="rId10"/>
    <p:sldId id="311" r:id="rId11"/>
    <p:sldId id="314" r:id="rId12"/>
    <p:sldId id="316" r:id="rId13"/>
    <p:sldId id="315" r:id="rId14"/>
    <p:sldId id="328" r:id="rId15"/>
    <p:sldId id="329" r:id="rId16"/>
    <p:sldId id="330" r:id="rId17"/>
    <p:sldId id="306" r:id="rId18"/>
    <p:sldId id="317" r:id="rId19"/>
    <p:sldId id="319" r:id="rId20"/>
    <p:sldId id="320" r:id="rId21"/>
    <p:sldId id="308" r:id="rId22"/>
    <p:sldId id="321" r:id="rId23"/>
    <p:sldId id="322" r:id="rId24"/>
    <p:sldId id="331" r:id="rId25"/>
    <p:sldId id="323" r:id="rId26"/>
    <p:sldId id="324" r:id="rId27"/>
    <p:sldId id="312" r:id="rId28"/>
    <p:sldId id="325" r:id="rId29"/>
    <p:sldId id="326" r:id="rId30"/>
    <p:sldId id="327" r:id="rId31"/>
    <p:sldId id="333" r:id="rId32"/>
    <p:sldId id="332" r:id="rId33"/>
    <p:sldId id="334" r:id="rId34"/>
    <p:sldId id="335" r:id="rId3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 autoAdjust="0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968" y="1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35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DF83E7-A828-4E18-9E21-DA925548D1ED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58B67667-D510-449E-A56B-B318251EF69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Book(String title, String author, int year, String publisher, double cost)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this.title</a:t>
            </a:r>
            <a:r>
              <a:rPr lang="en-US" dirty="0"/>
              <a:t> = title;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this.author</a:t>
            </a:r>
            <a:r>
              <a:rPr lang="en-US" dirty="0"/>
              <a:t> = author;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this.year</a:t>
            </a:r>
            <a:r>
              <a:rPr lang="en-US" dirty="0"/>
              <a:t> = year;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this.publisher</a:t>
            </a:r>
            <a:r>
              <a:rPr lang="en-US" dirty="0"/>
              <a:t> = publisher;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this.cost</a:t>
            </a:r>
            <a:r>
              <a:rPr lang="en-US" dirty="0"/>
              <a:t> = cost;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405C264B-B2C0-4D8B-9495-E574FBF3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בנאי </a:t>
            </a:r>
            <a:r>
              <a:rPr lang="en-US" dirty="0"/>
              <a:t>constructor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84007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713B90C6-BB0B-4BFC-8288-944515E47A1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dirty="0"/>
              <a:t> @Override</a:t>
            </a:r>
          </a:p>
          <a:p>
            <a:pPr marL="0" indent="0" algn="l" rtl="0">
              <a:buNone/>
            </a:pPr>
            <a:r>
              <a:rPr lang="en-US" dirty="0"/>
              <a:t>    public String </a:t>
            </a:r>
            <a:r>
              <a:rPr lang="en-US" dirty="0" err="1"/>
              <a:t>toString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return "Book{" +</a:t>
            </a:r>
          </a:p>
          <a:p>
            <a:pPr marL="0" indent="0" algn="l" rtl="0">
              <a:buNone/>
            </a:pPr>
            <a:r>
              <a:rPr lang="en-US" dirty="0"/>
              <a:t>                "title='" + </a:t>
            </a:r>
            <a:r>
              <a:rPr lang="en-US" dirty="0" err="1"/>
              <a:t>this.title</a:t>
            </a:r>
            <a:r>
              <a:rPr lang="en-US" dirty="0"/>
              <a:t> + '\'' +</a:t>
            </a:r>
          </a:p>
          <a:p>
            <a:pPr marL="0" indent="0" algn="l" rtl="0">
              <a:buNone/>
            </a:pPr>
            <a:r>
              <a:rPr lang="en-US" dirty="0"/>
              <a:t>                ", author='" + </a:t>
            </a:r>
            <a:r>
              <a:rPr lang="en-US" dirty="0" err="1"/>
              <a:t>this.author</a:t>
            </a:r>
            <a:r>
              <a:rPr lang="en-US" dirty="0"/>
              <a:t> + '\'' +</a:t>
            </a:r>
          </a:p>
          <a:p>
            <a:pPr marL="0" indent="0" algn="l" rtl="0">
              <a:buNone/>
            </a:pPr>
            <a:r>
              <a:rPr lang="en-US" dirty="0"/>
              <a:t>                ", year=" + </a:t>
            </a:r>
            <a:r>
              <a:rPr lang="en-US" dirty="0" err="1"/>
              <a:t>this.year</a:t>
            </a:r>
            <a:r>
              <a:rPr lang="en-US" dirty="0"/>
              <a:t> +</a:t>
            </a:r>
          </a:p>
          <a:p>
            <a:pPr marL="0" indent="0" algn="l" rtl="0">
              <a:buNone/>
            </a:pPr>
            <a:r>
              <a:rPr lang="en-US" dirty="0"/>
              <a:t>                ", publisher='" + </a:t>
            </a:r>
            <a:r>
              <a:rPr lang="en-US" dirty="0" err="1"/>
              <a:t>this.publisher</a:t>
            </a:r>
            <a:r>
              <a:rPr lang="en-US" dirty="0"/>
              <a:t> + '\'' +</a:t>
            </a:r>
          </a:p>
          <a:p>
            <a:pPr marL="0" indent="0" algn="l" rtl="0">
              <a:buNone/>
            </a:pPr>
            <a:r>
              <a:rPr lang="en-US" dirty="0"/>
              <a:t>                ", cost=" + </a:t>
            </a:r>
            <a:r>
              <a:rPr lang="en-US" dirty="0" err="1"/>
              <a:t>this.cost</a:t>
            </a:r>
            <a:r>
              <a:rPr lang="en-US" dirty="0"/>
              <a:t> +</a:t>
            </a:r>
          </a:p>
          <a:p>
            <a:pPr marL="0" indent="0" algn="l" rtl="0">
              <a:buNone/>
            </a:pPr>
            <a:r>
              <a:rPr lang="en-US" dirty="0"/>
              <a:t>                '}';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C3DA60CF-6B50-4748-8CE2-DB2ABA8EB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965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79974755-99B8-4394-B27E-96060A99F9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נפתח מחלקה חדשה באותו </a:t>
            </a:r>
            <a:r>
              <a:rPr lang="he-IL" dirty="0" err="1"/>
              <a:t>פרוייקט</a:t>
            </a:r>
            <a:r>
              <a:rPr lang="he-IL" dirty="0"/>
              <a:t> בשם </a:t>
            </a:r>
            <a:r>
              <a:rPr lang="en-US" dirty="0" err="1"/>
              <a:t>MyMain</a:t>
            </a:r>
            <a:r>
              <a:rPr lang="he-IL" dirty="0"/>
              <a:t>.</a:t>
            </a:r>
          </a:p>
          <a:p>
            <a:r>
              <a:rPr lang="he-IL" dirty="0"/>
              <a:t>נכתוב את כותרת המחלקה </a:t>
            </a:r>
            <a:r>
              <a:rPr lang="en-US" dirty="0"/>
              <a:t>main</a:t>
            </a:r>
            <a:r>
              <a:rPr lang="he-IL" dirty="0"/>
              <a:t>:</a:t>
            </a:r>
          </a:p>
          <a:p>
            <a:pPr marL="0" indent="0" algn="l" rtl="0">
              <a:buNone/>
            </a:pPr>
            <a:r>
              <a:rPr lang="en-US" dirty="0"/>
              <a:t>public class </a:t>
            </a:r>
            <a:r>
              <a:rPr lang="en-US" dirty="0" err="1"/>
              <a:t>MyMain</a:t>
            </a:r>
            <a:r>
              <a:rPr lang="en-US" dirty="0"/>
              <a:t>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87600363-0CEA-47A9-98E0-913C0AE2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יצירת עצמים מהמחלקה </a:t>
            </a:r>
            <a:r>
              <a:rPr lang="en-US" dirty="0"/>
              <a:t>Book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29247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AE10EE7C-9A3F-4509-951D-8A2963B9D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9494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dirty="0"/>
              <a:t>בתוך ה </a:t>
            </a:r>
            <a:r>
              <a:rPr lang="en-US" dirty="0"/>
              <a:t>main</a:t>
            </a:r>
            <a:r>
              <a:rPr lang="he-IL" dirty="0"/>
              <a:t>:</a:t>
            </a:r>
          </a:p>
          <a:p>
            <a:pPr marL="0" indent="0" algn="l" rtl="0">
              <a:buNone/>
            </a:pPr>
            <a:r>
              <a:rPr lang="en-US" dirty="0"/>
              <a:t>public class </a:t>
            </a:r>
            <a:r>
              <a:rPr lang="en-US" dirty="0" err="1"/>
              <a:t>MyMain</a:t>
            </a:r>
            <a:r>
              <a:rPr lang="en-US" dirty="0"/>
              <a:t>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Book book1 = new Book("HarryPotterStont","JKRowling",1997,"Pottermore",97.5);</a:t>
            </a:r>
          </a:p>
          <a:p>
            <a:pPr marL="0" indent="0" algn="l" rtl="0">
              <a:buNone/>
            </a:pPr>
            <a:r>
              <a:rPr lang="en-US" dirty="0"/>
              <a:t>        Book book2 = new Book("HarryPotterFire","JKRowling",1997,"Pottermore",97.5);</a:t>
            </a:r>
          </a:p>
          <a:p>
            <a:pPr marL="0" indent="0" algn="l" rtl="0">
              <a:buNone/>
            </a:pPr>
            <a:r>
              <a:rPr lang="en-US" dirty="0"/>
              <a:t>        Book book3 = new Book("TheHobit","Tolkien",1937,"Unwin",79);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(book1);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(book2);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(book3);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D32FB9C8-DDC1-433F-A893-89EC949AB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ניצור שלושה עצמים</a:t>
            </a:r>
          </a:p>
        </p:txBody>
      </p:sp>
    </p:spTree>
    <p:extLst>
      <p:ext uri="{BB962C8B-B14F-4D97-AF65-F5344CB8AC3E}">
        <p14:creationId xmlns:p14="http://schemas.microsoft.com/office/powerpoint/2010/main" val="4119540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C277F394-53AA-4C45-BB4B-418A12D4F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30547" y="143048"/>
            <a:ext cx="11161453" cy="5354426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import </a:t>
            </a:r>
            <a:r>
              <a:rPr lang="en-US" dirty="0" err="1"/>
              <a:t>java.util.Scanner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public class Main1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Scanner input = new Scanner(System.in);  // Create a Scanner object</a:t>
            </a:r>
          </a:p>
          <a:p>
            <a:pPr marL="0" indent="0" algn="l" rtl="0">
              <a:buNone/>
            </a:pPr>
            <a:r>
              <a:rPr lang="en-US" dirty="0"/>
              <a:t>        Book </a:t>
            </a:r>
            <a:r>
              <a:rPr lang="en-US" dirty="0" err="1"/>
              <a:t>myFirstBook</a:t>
            </a:r>
            <a:r>
              <a:rPr lang="en-US" dirty="0"/>
              <a:t>; //</a:t>
            </a:r>
            <a:r>
              <a:rPr lang="he-IL" dirty="0"/>
              <a:t>הצהרה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("name - Book?"); //</a:t>
            </a:r>
            <a:r>
              <a:rPr lang="he-IL" dirty="0"/>
              <a:t>קלט מהמשתמש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    String name = </a:t>
            </a:r>
            <a:r>
              <a:rPr lang="en-US" dirty="0" err="1"/>
              <a:t>input.next</a:t>
            </a:r>
            <a:r>
              <a:rPr lang="en-US" dirty="0"/>
              <a:t>();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 author- Book?");</a:t>
            </a:r>
          </a:p>
          <a:p>
            <a:pPr marL="0" indent="0" algn="l" rtl="0">
              <a:buNone/>
            </a:pPr>
            <a:r>
              <a:rPr lang="en-US" dirty="0"/>
              <a:t>        String author = </a:t>
            </a:r>
            <a:r>
              <a:rPr lang="en-US" dirty="0" err="1"/>
              <a:t>input.next</a:t>
            </a:r>
            <a:r>
              <a:rPr lang="en-US" dirty="0"/>
              <a:t>();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 publisher- Book?");</a:t>
            </a:r>
          </a:p>
          <a:p>
            <a:pPr marL="0" indent="0" algn="l" rtl="0">
              <a:buNone/>
            </a:pPr>
            <a:r>
              <a:rPr lang="en-US" dirty="0"/>
              <a:t>        String publisher = </a:t>
            </a:r>
            <a:r>
              <a:rPr lang="en-US" dirty="0" err="1"/>
              <a:t>input.next</a:t>
            </a:r>
            <a:r>
              <a:rPr lang="en-US" dirty="0"/>
              <a:t>();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myFirstBook</a:t>
            </a:r>
            <a:r>
              <a:rPr lang="en-US" dirty="0"/>
              <a:t> = new Book(name,author,2020,publisher,100);//</a:t>
            </a:r>
            <a:r>
              <a:rPr lang="he-IL" dirty="0"/>
              <a:t>יצירה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myFirstBook</a:t>
            </a:r>
            <a:r>
              <a:rPr lang="en-US" dirty="0"/>
              <a:t>);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2388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5D34BE8E-95AF-45F2-BEEE-F4F5DBE17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85740" y="998859"/>
            <a:ext cx="7315200" cy="4062435"/>
          </a:xfrm>
        </p:spPr>
        <p:txBody>
          <a:bodyPr/>
          <a:lstStyle/>
          <a:p>
            <a:r>
              <a:rPr lang="he-IL" dirty="0"/>
              <a:t>לכל מחלקה קיים עותק אחד בזיכרון.</a:t>
            </a:r>
          </a:p>
          <a:p>
            <a:endParaRPr lang="he-IL" dirty="0"/>
          </a:p>
          <a:p>
            <a:r>
              <a:rPr lang="he-IL" dirty="0"/>
              <a:t>לכל עצם (מופע של המחלקה) מוקצה גם מקום בזיכרון.</a:t>
            </a:r>
          </a:p>
          <a:p>
            <a:endParaRPr lang="he-IL" dirty="0"/>
          </a:p>
          <a:p>
            <a:r>
              <a:rPr lang="he-IL" dirty="0"/>
              <a:t>כל עצם שייך למחלקה אחת.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6DFEB044-C1FB-4BFF-ACF8-60F1E819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קורה </a:t>
            </a:r>
            <a:r>
              <a:rPr lang="he-IL" dirty="0" err="1"/>
              <a:t>בזכרון</a:t>
            </a:r>
            <a:r>
              <a:rPr lang="he-I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093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1AD54AED-98EF-417F-BF59-24FAC0CD6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00899" y="998859"/>
            <a:ext cx="8587819" cy="4062435"/>
          </a:xfrm>
        </p:spPr>
        <p:txBody>
          <a:bodyPr>
            <a:normAutofit fontScale="92500"/>
          </a:bodyPr>
          <a:lstStyle/>
          <a:p>
            <a:r>
              <a:rPr lang="he-IL" dirty="0" err="1"/>
              <a:t>כימוס</a:t>
            </a:r>
            <a:r>
              <a:rPr lang="he-IL" dirty="0"/>
              <a:t> (</a:t>
            </a:r>
            <a:r>
              <a:rPr lang="en-US" dirty="0"/>
              <a:t>Encapsulation</a:t>
            </a:r>
            <a:r>
              <a:rPr lang="he-IL" dirty="0"/>
              <a:t>) – לוקחים קבוצה של רעיונות ומאחדים אותם תחת יחידה אחת עם שם אחד ומתייחסים אליו כמשהו פשוט יותר.</a:t>
            </a:r>
          </a:p>
          <a:p>
            <a:pPr marL="0" indent="0">
              <a:buNone/>
            </a:pPr>
            <a:r>
              <a:rPr lang="he-IL" dirty="0"/>
              <a:t>	לדוגמא ספר, מתג </a:t>
            </a:r>
            <a:r>
              <a:rPr lang="en-US" dirty="0"/>
              <a:t>on/off </a:t>
            </a:r>
            <a:r>
              <a:rPr lang="he-IL" dirty="0"/>
              <a:t> מאחוריו מסתתרות פעולות רבות.</a:t>
            </a:r>
          </a:p>
          <a:p>
            <a:endParaRPr lang="he-IL" dirty="0"/>
          </a:p>
          <a:p>
            <a:r>
              <a:rPr lang="he-IL" dirty="0"/>
              <a:t>הסתרת המידע – אנחנו יכולים לשנות את הגדרת טיפוס התכונות מבלי שישפיע החוצה.</a:t>
            </a:r>
          </a:p>
          <a:p>
            <a:r>
              <a:rPr lang="he-IL" dirty="0"/>
              <a:t>קל להבין.</a:t>
            </a:r>
          </a:p>
          <a:p>
            <a:r>
              <a:rPr lang="he-IL" dirty="0"/>
              <a:t>קל לבצע שינויים.</a:t>
            </a:r>
          </a:p>
          <a:p>
            <a:r>
              <a:rPr lang="he-IL" dirty="0"/>
              <a:t>מידול.</a:t>
            </a:r>
          </a:p>
          <a:p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02D78F21-0838-45FC-8D06-24FCFFFA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עקרונות שבאים לידי ביטוי ב </a:t>
            </a:r>
            <a:r>
              <a:rPr lang="en-US" dirty="0"/>
              <a:t>OOP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607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194" y="477553"/>
            <a:ext cx="10138148" cy="720000"/>
          </a:xfrm>
        </p:spPr>
        <p:txBody>
          <a:bodyPr/>
          <a:lstStyle/>
          <a:p>
            <a:r>
              <a:rPr lang="he-IL" sz="3600" dirty="0"/>
              <a:t>צלמי התמונות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633" y="2047266"/>
            <a:ext cx="9777767" cy="4152517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Image by </a:t>
            </a:r>
            <a:r>
              <a:rPr lang="en-US" dirty="0" err="1"/>
              <a:t>Lubos</a:t>
            </a:r>
            <a:r>
              <a:rPr lang="en-US" dirty="0"/>
              <a:t> </a:t>
            </a:r>
            <a:r>
              <a:rPr lang="en-US" dirty="0" err="1"/>
              <a:t>Houska</a:t>
            </a:r>
            <a:r>
              <a:rPr lang="en-US" dirty="0"/>
              <a:t> </a:t>
            </a:r>
            <a:r>
              <a:rPr lang="en-US" dirty="0" err="1"/>
              <a:t>Pixabay</a:t>
            </a:r>
            <a:r>
              <a:rPr lang="en-US" dirty="0"/>
              <a:t> </a:t>
            </a:r>
            <a:r>
              <a:rPr lang="he-IL" dirty="0"/>
              <a:t>חנות ספרים</a:t>
            </a:r>
          </a:p>
          <a:p>
            <a:endParaRPr lang="he-IL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88B563F-24CA-454A-B7ED-A52943492F5E}"/>
              </a:ext>
            </a:extLst>
          </p:cNvPr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מחקו שקופית זו בסיום הכנת המצגת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53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שקופית זו היא חובה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עליכם להתקין את הפונט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Round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לפני תחילת העבודה.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אם ברצונכם לצפות בהנחיות להתקנת פונט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Varela Round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, תוכלו לעשות זאת בקלות.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צפו בסרטון הבא: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2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3"/>
              </a:rPr>
              <a:t>https://www.youtube.com/watch?v=NN9IgGTwbF0&amp;feature=youtu.be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  <a:hlinkClick r:id="rId4"/>
              </a:rPr>
              <a:t>קישור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 להורדת הפונט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(אשרו את הודעת האבטחה)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883732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מספר בנאים באותה מחלקה.</a:t>
            </a:r>
          </a:p>
          <a:p>
            <a:r>
              <a:rPr lang="he-IL" dirty="0">
                <a:sym typeface="Varela Round"/>
              </a:rPr>
              <a:t>פעולות נוספות פנימיות.</a:t>
            </a:r>
            <a:endParaRPr lang="en-US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פרטו בשקופית זו את נושאי הלימוד של השיעור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תרגול כתיבת מחלקה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696000" y="2660768"/>
            <a:ext cx="10800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יסודות מדעי המחשב - </a:t>
            </a:r>
            <a:r>
              <a:rPr lang="en-US" dirty="0">
                <a:sym typeface="Varela Round"/>
              </a:rPr>
              <a:t>java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696000" y="3429000"/>
            <a:ext cx="10800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אורנה אברך שטיין</a:t>
            </a:r>
          </a:p>
          <a:p>
            <a:r>
              <a:rPr lang="he-IL" dirty="0">
                <a:sym typeface="Varela Round"/>
              </a:rPr>
              <a:t>בודקת: נורית </a:t>
            </a:r>
            <a:r>
              <a:rPr lang="he-IL" dirty="0" err="1">
                <a:sym typeface="Varela Round"/>
              </a:rPr>
              <a:t>קרצר</a:t>
            </a:r>
            <a:endParaRPr lang="he-IL" dirty="0">
              <a:sym typeface="Varela Round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19CF30A-7666-45CA-A8F2-82BD9974174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 rtl="0">
              <a:buNone/>
            </a:pPr>
            <a:r>
              <a:rPr lang="he-IL" dirty="0"/>
              <a:t>נגדיר את תכונות הטיפוס: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public class Scout {</a:t>
            </a:r>
          </a:p>
          <a:p>
            <a:pPr marL="0" indent="0" algn="l" rtl="0">
              <a:buNone/>
            </a:pPr>
            <a:r>
              <a:rPr lang="en-US" dirty="0"/>
              <a:t>    private String name; //</a:t>
            </a:r>
            <a:r>
              <a:rPr lang="he-IL" dirty="0"/>
              <a:t>מתחיל בשם פרטי ואז שם משפחה, כל שם מתחיל באות גדולה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String </a:t>
            </a:r>
            <a:r>
              <a:rPr lang="en-US" dirty="0" err="1"/>
              <a:t>phoneNumber</a:t>
            </a:r>
            <a:r>
              <a:rPr lang="en-US" dirty="0"/>
              <a:t>;//</a:t>
            </a:r>
            <a:r>
              <a:rPr lang="he-IL" dirty="0"/>
              <a:t>מספר טלפון כמחרוזת כדי שנשמור על 0 מוביל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int </a:t>
            </a:r>
            <a:r>
              <a:rPr lang="en-US" dirty="0" err="1"/>
              <a:t>yearOfBirth</a:t>
            </a:r>
            <a:r>
              <a:rPr lang="en-US" dirty="0"/>
              <a:t>;//</a:t>
            </a:r>
            <a:r>
              <a:rPr lang="he-IL" dirty="0"/>
              <a:t>שנת לידה (ולא גיל)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int </a:t>
            </a:r>
            <a:r>
              <a:rPr lang="en-US" dirty="0" err="1"/>
              <a:t>joindScouts</a:t>
            </a:r>
            <a:r>
              <a:rPr lang="en-US" dirty="0"/>
              <a:t>;//</a:t>
            </a:r>
            <a:r>
              <a:rPr lang="he-IL" dirty="0"/>
              <a:t>שנת הצטרפות לצופים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8" name="כותרת 7">
            <a:extLst>
              <a:ext uri="{FF2B5EF4-FFF2-40B4-BE49-F238E27FC236}">
                <a16:creationId xmlns:a16="http://schemas.microsoft.com/office/drawing/2014/main" id="{9833E2EA-CAC7-456D-9FA6-677D386F3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00588"/>
            <a:ext cx="9802206" cy="720000"/>
          </a:xfrm>
        </p:spPr>
        <p:txBody>
          <a:bodyPr/>
          <a:lstStyle/>
          <a:p>
            <a:r>
              <a:rPr lang="he-IL" dirty="0"/>
              <a:t>נגדיר מחלקה </a:t>
            </a:r>
            <a:r>
              <a:rPr lang="en-US" dirty="0"/>
              <a:t>Scout</a:t>
            </a:r>
            <a:r>
              <a:rPr lang="he-IL" dirty="0"/>
              <a:t> –חניך/ חניכה בצופים</a:t>
            </a:r>
          </a:p>
        </p:txBody>
      </p:sp>
    </p:spTree>
    <p:extLst>
      <p:ext uri="{BB962C8B-B14F-4D97-AF65-F5344CB8AC3E}">
        <p14:creationId xmlns:p14="http://schemas.microsoft.com/office/powerpoint/2010/main" val="3357606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7410475-B18E-4E4F-97A7-17660050D84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dirty="0"/>
              <a:t>אולי ידוע רק השם ואז נרצה את הבנאי:</a:t>
            </a:r>
          </a:p>
          <a:p>
            <a:pPr marL="0" indent="0" algn="l" rtl="0">
              <a:buNone/>
            </a:pPr>
            <a:r>
              <a:rPr lang="en-US" dirty="0"/>
              <a:t> public Scout(String name) {</a:t>
            </a:r>
          </a:p>
          <a:p>
            <a:pPr marL="0" indent="0" algn="l" rtl="0">
              <a:buNone/>
            </a:pPr>
            <a:r>
              <a:rPr lang="en-US" dirty="0"/>
              <a:t>        this.name = name;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r">
              <a:buNone/>
            </a:pPr>
            <a:r>
              <a:rPr lang="he-IL" dirty="0"/>
              <a:t>אולי ידוע השם ומספר הטלפון ואז נרצה שיהיה לרשותנו בנאי עם שני הפרמטרים:</a:t>
            </a:r>
          </a:p>
          <a:p>
            <a:pPr marL="0" indent="0" algn="l" rtl="0">
              <a:buNone/>
            </a:pPr>
            <a:r>
              <a:rPr lang="en-US" dirty="0"/>
              <a:t> public Scout(String name, String </a:t>
            </a:r>
            <a:r>
              <a:rPr lang="en-US" dirty="0" err="1"/>
              <a:t>phoneNumber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this.name = name;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this.phoneNumber</a:t>
            </a:r>
            <a:r>
              <a:rPr lang="en-US" dirty="0"/>
              <a:t> = </a:t>
            </a:r>
            <a:r>
              <a:rPr lang="en-US" dirty="0" err="1"/>
              <a:t>phoneNumber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C846563D-C2B8-4157-80E7-B0EE4555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בנאים – מה ידוע לנו בזמן יצירת העצם?</a:t>
            </a:r>
          </a:p>
        </p:txBody>
      </p:sp>
    </p:spTree>
    <p:extLst>
      <p:ext uri="{BB962C8B-B14F-4D97-AF65-F5344CB8AC3E}">
        <p14:creationId xmlns:p14="http://schemas.microsoft.com/office/powerpoint/2010/main" val="481621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0FB3701F-5972-4287-B5FB-6547E4E16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</p:spPr>
        <p:txBody>
          <a:bodyPr/>
          <a:lstStyle/>
          <a:p>
            <a:pPr algn="l"/>
            <a:r>
              <a:rPr lang="he-IL" dirty="0"/>
              <a:t>אפשרויות נוספות לבנאים: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905CE4A-E8E4-49FC-A661-D75B04CDCA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901" y="1212161"/>
            <a:ext cx="10308789" cy="4090988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2000" dirty="0"/>
              <a:t> public Scout(String name, String </a:t>
            </a:r>
            <a:r>
              <a:rPr lang="en-US" sz="2000" dirty="0" err="1"/>
              <a:t>phoneNumber</a:t>
            </a:r>
            <a:r>
              <a:rPr lang="en-US" sz="2000" dirty="0"/>
              <a:t>, int </a:t>
            </a:r>
            <a:r>
              <a:rPr lang="en-US" sz="2000" dirty="0" err="1"/>
              <a:t>yearOfBirth</a:t>
            </a:r>
            <a:r>
              <a:rPr lang="en-US" sz="2000" dirty="0"/>
              <a:t>, int </a:t>
            </a:r>
            <a:r>
              <a:rPr lang="en-US" sz="2000" dirty="0" err="1"/>
              <a:t>joindScouts</a:t>
            </a:r>
            <a:r>
              <a:rPr lang="en-US" sz="2000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this.name = name;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this.phoneNumber</a:t>
            </a:r>
            <a:r>
              <a:rPr lang="en-US" dirty="0"/>
              <a:t> = </a:t>
            </a:r>
            <a:r>
              <a:rPr lang="en-US" dirty="0" err="1"/>
              <a:t>phoneNumber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this.yearOfBirth</a:t>
            </a:r>
            <a:r>
              <a:rPr lang="en-US" dirty="0"/>
              <a:t> = </a:t>
            </a:r>
            <a:r>
              <a:rPr lang="en-US" dirty="0" err="1"/>
              <a:t>yearOfBirth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this.joindScouts</a:t>
            </a:r>
            <a:r>
              <a:rPr lang="en-US" dirty="0"/>
              <a:t> = </a:t>
            </a:r>
            <a:r>
              <a:rPr lang="en-US" dirty="0" err="1"/>
              <a:t>joindScouts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</p:txBody>
      </p:sp>
      <p:cxnSp>
        <p:nvCxnSpPr>
          <p:cNvPr id="6" name="מחבר חץ ישר 5">
            <a:extLst>
              <a:ext uri="{FF2B5EF4-FFF2-40B4-BE49-F238E27FC236}">
                <a16:creationId xmlns:a16="http://schemas.microsoft.com/office/drawing/2014/main" id="{46DF75DA-6E96-4C68-BCC5-755A1CB559AB}"/>
              </a:ext>
            </a:extLst>
          </p:cNvPr>
          <p:cNvCxnSpPr/>
          <p:nvPr/>
        </p:nvCxnSpPr>
        <p:spPr>
          <a:xfrm>
            <a:off x="5467546" y="3968685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85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6B8A1FB-0011-4E9B-B956-6547F3967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כללים לריבוי בנאים (העמסת שיטות)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16CA950-FECF-4B9B-8EB7-F8F596405F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3703" y="1212161"/>
            <a:ext cx="9252987" cy="4090988"/>
          </a:xfrm>
        </p:spPr>
        <p:txBody>
          <a:bodyPr>
            <a:normAutofit/>
          </a:bodyPr>
          <a:lstStyle/>
          <a:p>
            <a:r>
              <a:rPr lang="he-IL" sz="2400" dirty="0"/>
              <a:t>תפקיד הבנאי לאפשר יצירת עצם, הקצאת מקום בזיכרון לעצם ואתחול תכונותיו.</a:t>
            </a:r>
          </a:p>
          <a:p>
            <a:r>
              <a:rPr lang="he-IL" sz="2400" dirty="0"/>
              <a:t>בנאי הוא פעולת חובה בכל מחלקה (אם לא נרשום נקבל את בנאי ברירת המחדל) אך אנו נקפיד לרשום לפחות בנאי אחד.</a:t>
            </a:r>
          </a:p>
          <a:p>
            <a:r>
              <a:rPr lang="he-IL" sz="2400" dirty="0"/>
              <a:t>הקריאה לבנאי נעשית בזמן השימוש במילה השמורה </a:t>
            </a:r>
            <a:r>
              <a:rPr lang="en-US" sz="2400" dirty="0"/>
              <a:t>new</a:t>
            </a:r>
            <a:r>
              <a:rPr lang="he-IL" sz="2400" dirty="0"/>
              <a:t>.</a:t>
            </a:r>
          </a:p>
          <a:p>
            <a:r>
              <a:rPr lang="he-IL" sz="2400" dirty="0"/>
              <a:t>בתוך הבנאי ניתן לרשום כל פעולה שלמדנו בעבר.</a:t>
            </a:r>
          </a:p>
          <a:p>
            <a:r>
              <a:rPr lang="he-IL" sz="2400" dirty="0"/>
              <a:t>תכונת ההעמסה מאפשרת לנו לכתוב כמה שיטות עם שם זהה ומספר פרמטרים שונה או סוג פרמטרים שונה.</a:t>
            </a:r>
          </a:p>
          <a:p>
            <a:pPr marL="0" indent="0"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70331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E256D8-3876-4566-853C-461336E3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בנאי ברירת </a:t>
            </a:r>
            <a:r>
              <a:rPr lang="he-IL" dirty="0" err="1"/>
              <a:t>המדל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E8F7AA0-1285-496C-9D0B-170392E586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e-IL" dirty="0"/>
              <a:t>אם לא נכתוב בנאי, יופעל בנאי ללא פרמטרים הנותן ערכי ברירת המחדל לכל תכונה (מספר יקבל 0, בוליאני יקבל </a:t>
            </a:r>
            <a:r>
              <a:rPr lang="en-US" dirty="0"/>
              <a:t>false</a:t>
            </a:r>
            <a:r>
              <a:rPr lang="he-IL" dirty="0"/>
              <a:t>...)</a:t>
            </a:r>
          </a:p>
          <a:p>
            <a:r>
              <a:rPr lang="he-IL" dirty="0"/>
              <a:t>אנו נקפיד לכתוב בנאי.</a:t>
            </a:r>
          </a:p>
        </p:txBody>
      </p:sp>
    </p:spTree>
    <p:extLst>
      <p:ext uri="{BB962C8B-B14F-4D97-AF65-F5344CB8AC3E}">
        <p14:creationId xmlns:p14="http://schemas.microsoft.com/office/powerpoint/2010/main" val="563167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C865399-E635-41BB-B98A-C1F2CE252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ומחוץ למחלקה איזה בנאי יזומן?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8FAC3B-88C1-422D-B34C-B55BA2ADA7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0837" y="1212161"/>
            <a:ext cx="9205853" cy="4090988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public class Main1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Scout scout1 = new Scout("</a:t>
            </a:r>
            <a:r>
              <a:rPr lang="en-US" dirty="0" err="1"/>
              <a:t>RonLavy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Scout scout2;</a:t>
            </a:r>
          </a:p>
          <a:p>
            <a:pPr marL="0" indent="0" algn="l" rtl="0">
              <a:buNone/>
            </a:pPr>
            <a:r>
              <a:rPr lang="en-US" dirty="0"/>
              <a:t>        scout2 = new Scout("</a:t>
            </a:r>
            <a:r>
              <a:rPr lang="en-US" dirty="0" err="1"/>
              <a:t>GalLevy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Scout scout3 = new Scout("meirChoen","058789682");</a:t>
            </a:r>
          </a:p>
          <a:p>
            <a:pPr marL="0" indent="0" algn="l" rtl="0">
              <a:buNone/>
            </a:pPr>
            <a:r>
              <a:rPr lang="en-US" dirty="0"/>
              <a:t>        Scout scout4 = new Scout("YamChoen","0501234567",2005,2015);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}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8615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2BCBB2A-0605-49D6-8753-6B574CB2AFB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בנוסף לכל פעולות </a:t>
            </a:r>
            <a:r>
              <a:rPr lang="en-US" dirty="0"/>
              <a:t>get</a:t>
            </a:r>
            <a:r>
              <a:rPr lang="he-IL" dirty="0"/>
              <a:t>, </a:t>
            </a:r>
            <a:r>
              <a:rPr lang="en-US" dirty="0"/>
              <a:t>set</a:t>
            </a:r>
            <a:r>
              <a:rPr lang="he-IL" dirty="0"/>
              <a:t>, </a:t>
            </a:r>
            <a:r>
              <a:rPr lang="en-US" dirty="0" err="1"/>
              <a:t>toString</a:t>
            </a:r>
            <a:r>
              <a:rPr lang="he-IL" dirty="0"/>
              <a:t>.</a:t>
            </a:r>
          </a:p>
          <a:p>
            <a:r>
              <a:rPr lang="he-IL" dirty="0"/>
              <a:t>ניתן להוסיף כל פעולה שנרצה, דוגמאות: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החזרת גיל החניך </a:t>
            </a:r>
          </a:p>
          <a:p>
            <a:pPr marL="0" indent="0" rtl="0">
              <a:buNone/>
            </a:pPr>
            <a:r>
              <a:rPr lang="he-IL" dirty="0"/>
              <a:t>קיימת מחלקה מוכנה שמאפשרת קבלת השנה הנוכחית, נייבא את המחלקה:</a:t>
            </a:r>
          </a:p>
          <a:p>
            <a:pPr marL="0" indent="0" algn="just" rtl="0">
              <a:buNone/>
            </a:pPr>
            <a:r>
              <a:rPr lang="en-US" dirty="0"/>
              <a:t>import </a:t>
            </a:r>
            <a:r>
              <a:rPr lang="en-US" dirty="0" err="1"/>
              <a:t>java.util.Calendar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he-IL" dirty="0"/>
              <a:t>מעל כותרת המחלקה שלנו</a:t>
            </a:r>
          </a:p>
          <a:p>
            <a:pPr marL="0" indent="0" algn="l" rtl="0">
              <a:buNone/>
            </a:pPr>
            <a:r>
              <a:rPr lang="en-US" dirty="0"/>
              <a:t>public class Scout {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49C15215-642F-47E9-86C9-58A9C361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פעולות נוספות במחלקה</a:t>
            </a:r>
          </a:p>
        </p:txBody>
      </p:sp>
    </p:spTree>
    <p:extLst>
      <p:ext uri="{BB962C8B-B14F-4D97-AF65-F5344CB8AC3E}">
        <p14:creationId xmlns:p14="http://schemas.microsoft.com/office/powerpoint/2010/main" val="2239324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EC74C883-78AD-4945-B8F0-557E23839D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en-US" dirty="0"/>
              <a:t> public int age()</a:t>
            </a:r>
          </a:p>
          <a:p>
            <a:pPr marL="0" indent="0" algn="just" rtl="0">
              <a:buNone/>
            </a:pPr>
            <a:r>
              <a:rPr lang="en-US" dirty="0"/>
              <a:t>    {</a:t>
            </a:r>
          </a:p>
          <a:p>
            <a:pPr marL="0" indent="0" algn="just" rtl="0">
              <a:buNone/>
            </a:pPr>
            <a:r>
              <a:rPr lang="en-US" dirty="0"/>
              <a:t>        int year = </a:t>
            </a:r>
            <a:r>
              <a:rPr lang="en-US" dirty="0" err="1"/>
              <a:t>Calendar.getInstance</a:t>
            </a:r>
            <a:r>
              <a:rPr lang="en-US" dirty="0"/>
              <a:t>().get(</a:t>
            </a:r>
            <a:r>
              <a:rPr lang="en-US" dirty="0" err="1"/>
              <a:t>Calendar.YEAR</a:t>
            </a:r>
            <a:r>
              <a:rPr lang="en-US" dirty="0"/>
              <a:t>);</a:t>
            </a:r>
          </a:p>
          <a:p>
            <a:pPr marL="0" indent="0" algn="just" rtl="0">
              <a:buNone/>
            </a:pPr>
            <a:r>
              <a:rPr lang="en-US" dirty="0"/>
              <a:t>        return year - </a:t>
            </a:r>
            <a:r>
              <a:rPr lang="en-US" dirty="0" err="1"/>
              <a:t>this.yearOfBirth</a:t>
            </a:r>
            <a:r>
              <a:rPr lang="en-US" dirty="0"/>
              <a:t>;</a:t>
            </a:r>
          </a:p>
          <a:p>
            <a:pPr marL="0" indent="0" algn="just" rtl="0">
              <a:buNone/>
            </a:pPr>
            <a:endParaRPr lang="en-US" dirty="0"/>
          </a:p>
          <a:p>
            <a:pPr marL="0" indent="0" algn="just" rtl="0">
              <a:buNone/>
            </a:pPr>
            <a:r>
              <a:rPr lang="en-US" dirty="0"/>
              <a:t>    }</a:t>
            </a:r>
          </a:p>
          <a:p>
            <a:pPr marL="0" indent="0" rtl="0">
              <a:buNone/>
            </a:pPr>
            <a:r>
              <a:rPr lang="he-IL" dirty="0"/>
              <a:t> </a:t>
            </a:r>
            <a:r>
              <a:rPr lang="he-IL" dirty="0">
                <a:sym typeface="Wingdings" panose="05000000000000000000" pitchFamily="2" charset="2"/>
              </a:rPr>
              <a:t></a:t>
            </a:r>
            <a:r>
              <a:rPr lang="he-IL" dirty="0"/>
              <a:t> במידת העניין, חפשו אם ניתן לקבל את החודש, השעה ...</a:t>
            </a:r>
            <a:r>
              <a:rPr lang="en-US" dirty="0"/>
              <a:t>google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FB690EEF-E9C4-437D-8EF7-A767C37D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ונכתוב פעולה פנימית במחלקה </a:t>
            </a:r>
            <a:r>
              <a:rPr lang="en-US" dirty="0"/>
              <a:t>Scout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5494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656C2AA1-A622-4C8E-ADBC-9284B3D3194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פעולה המקבלת כפרמטר את השנה הנוכחית ומחזירה את הוותק של החניך/ חניכה בתנועה</a:t>
            </a:r>
          </a:p>
          <a:p>
            <a:pPr marL="0" indent="0" algn="l" rtl="0">
              <a:buNone/>
            </a:pPr>
            <a:r>
              <a:rPr lang="en-US" dirty="0"/>
              <a:t> public int </a:t>
            </a:r>
            <a:r>
              <a:rPr lang="en-US" dirty="0" err="1"/>
              <a:t>YearsInScots</a:t>
            </a:r>
            <a:r>
              <a:rPr lang="en-US" dirty="0"/>
              <a:t>(int </a:t>
            </a:r>
            <a:r>
              <a:rPr lang="en-US" dirty="0" err="1"/>
              <a:t>thisYear</a:t>
            </a:r>
            <a:r>
              <a:rPr lang="en-US" dirty="0"/>
              <a:t>)</a:t>
            </a:r>
          </a:p>
          <a:p>
            <a:pPr marL="0" indent="0" algn="l" rtl="0">
              <a:buNone/>
            </a:pPr>
            <a:r>
              <a:rPr lang="en-US" dirty="0"/>
              <a:t>   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thisYear</a:t>
            </a:r>
            <a:r>
              <a:rPr lang="en-US" dirty="0"/>
              <a:t> - </a:t>
            </a:r>
            <a:r>
              <a:rPr lang="en-US" dirty="0" err="1"/>
              <a:t>this.joindScouts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2E0677E4-8A7F-4168-997D-5E7E515D3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פעולה פנימית</a:t>
            </a:r>
          </a:p>
        </p:txBody>
      </p:sp>
    </p:spTree>
    <p:extLst>
      <p:ext uri="{BB962C8B-B14F-4D97-AF65-F5344CB8AC3E}">
        <p14:creationId xmlns:p14="http://schemas.microsoft.com/office/powerpoint/2010/main" val="780446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98E8A880-219A-4C13-AAE4-CB25F8CB9D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he-IL" dirty="0"/>
              <a:t>פעולה המחזירה את גיל ההצטרפות לתנועה//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public int </a:t>
            </a:r>
            <a:r>
              <a:rPr lang="en-US" dirty="0" err="1"/>
              <a:t>yearsInScouts</a:t>
            </a:r>
            <a:r>
              <a:rPr lang="en-US" dirty="0"/>
              <a:t>()</a:t>
            </a:r>
          </a:p>
          <a:p>
            <a:pPr marL="0" indent="0" algn="l" rtl="0">
              <a:buNone/>
            </a:pPr>
            <a:r>
              <a:rPr lang="en-US" dirty="0"/>
              <a:t>   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this.joindScouts</a:t>
            </a:r>
            <a:r>
              <a:rPr lang="en-US" dirty="0"/>
              <a:t> - </a:t>
            </a:r>
            <a:r>
              <a:rPr lang="en-US" dirty="0" err="1"/>
              <a:t>this.yearOfBirth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5A726A69-E90A-4096-A7AF-C64497E3B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פעולה פנימית</a:t>
            </a:r>
          </a:p>
        </p:txBody>
      </p:sp>
    </p:spTree>
    <p:extLst>
      <p:ext uri="{BB962C8B-B14F-4D97-AF65-F5344CB8AC3E}">
        <p14:creationId xmlns:p14="http://schemas.microsoft.com/office/powerpoint/2010/main" val="44941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1118396" y="2205546"/>
            <a:ext cx="9802368" cy="2298835"/>
          </a:xfrm>
        </p:spPr>
        <p:txBody>
          <a:bodyPr/>
          <a:lstStyle/>
          <a:p>
            <a:r>
              <a:rPr lang="he-IL" dirty="0"/>
              <a:t>בשיעור זה נכתוב יחדיו מחלקה,</a:t>
            </a:r>
            <a:br>
              <a:rPr lang="he-IL" dirty="0"/>
            </a:br>
            <a:r>
              <a:rPr lang="he-IL" dirty="0"/>
              <a:t>עליכם לכתוב במקביל לכתבתי.</a:t>
            </a:r>
            <a:br>
              <a:rPr lang="he-IL" dirty="0"/>
            </a:b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27E77D8E-5644-4DF1-AB36-3F586C8DA9E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public class Main1 {</a:t>
            </a:r>
          </a:p>
          <a:p>
            <a:pPr marL="0" indent="0" algn="l" rtl="0">
              <a:buNone/>
            </a:pPr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        Scout scout1 = new Scout("</a:t>
            </a:r>
            <a:r>
              <a:rPr lang="en-US" dirty="0" err="1"/>
              <a:t>RonLavy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Scout scout2;</a:t>
            </a:r>
          </a:p>
          <a:p>
            <a:pPr marL="0" indent="0" algn="l" rtl="0">
              <a:buNone/>
            </a:pPr>
            <a:r>
              <a:rPr lang="en-US" dirty="0"/>
              <a:t>        scout2 = new Scout("</a:t>
            </a:r>
            <a:r>
              <a:rPr lang="en-US" dirty="0" err="1"/>
              <a:t>GalLevy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Scout scout3 = new Scout("meirChoen","058789682");</a:t>
            </a:r>
          </a:p>
          <a:p>
            <a:pPr marL="0" indent="0" algn="l" rtl="0">
              <a:buNone/>
            </a:pPr>
            <a:r>
              <a:rPr lang="en-US" dirty="0"/>
              <a:t>        Scout scout4 = new Scout("YamChoen","0501234567",2005,2015);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(scout4.yearsInScouts() + "</a:t>
            </a:r>
            <a:r>
              <a:rPr lang="he-IL" dirty="0"/>
              <a:t>מספר השנים בתנועה");</a:t>
            </a:r>
          </a:p>
          <a:p>
            <a:pPr marL="0" indent="0" algn="l" rtl="0">
              <a:buNone/>
            </a:pPr>
            <a:r>
              <a:rPr lang="he-IL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(scout4.age() + " years old");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9D934B21-BA8B-4D50-AC36-26B180B6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מחוץ למחלקה</a:t>
            </a:r>
          </a:p>
        </p:txBody>
      </p:sp>
    </p:spTree>
    <p:extLst>
      <p:ext uri="{BB962C8B-B14F-4D97-AF65-F5344CB8AC3E}">
        <p14:creationId xmlns:p14="http://schemas.microsoft.com/office/powerpoint/2010/main" val="877964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4B34B86E-1E1B-4767-95BA-23C38C580E2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                Scout scout1 = new Scout("</a:t>
            </a:r>
            <a:r>
              <a:rPr lang="en-US" dirty="0" err="1"/>
              <a:t>RonLavy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        Scout scout2;</a:t>
            </a:r>
          </a:p>
          <a:p>
            <a:pPr marL="0" indent="0" algn="l" rtl="0">
              <a:buNone/>
            </a:pPr>
            <a:r>
              <a:rPr lang="en-US" dirty="0"/>
              <a:t>                scout2 = new Scout("</a:t>
            </a:r>
            <a:r>
              <a:rPr lang="en-US" dirty="0" err="1"/>
              <a:t>GalLevy</a:t>
            </a:r>
            <a:r>
              <a:rPr lang="en-US" dirty="0"/>
              <a:t>");</a:t>
            </a:r>
          </a:p>
          <a:p>
            <a:pPr marL="0" indent="0" algn="l" rtl="0">
              <a:buNone/>
            </a:pPr>
            <a:r>
              <a:rPr lang="en-US" dirty="0"/>
              <a:t>                Scout scout3 = new Scout("meirChoen","058789682");</a:t>
            </a:r>
          </a:p>
          <a:p>
            <a:pPr marL="0" indent="0" algn="l" rtl="0">
              <a:buNone/>
            </a:pPr>
            <a:r>
              <a:rPr lang="en-US" dirty="0"/>
              <a:t>                Scout scout4 = new Scout("YamChoen","0501234567",2005,2015);</a:t>
            </a:r>
          </a:p>
          <a:p>
            <a:pPr marL="0" indent="0" algn="l" rtl="0">
              <a:buNone/>
            </a:pPr>
            <a:r>
              <a:rPr lang="en-US" dirty="0"/>
              <a:t>                </a:t>
            </a:r>
            <a:r>
              <a:rPr lang="en-US" dirty="0" err="1"/>
              <a:t>System.out.println</a:t>
            </a:r>
            <a:r>
              <a:rPr lang="en-US" dirty="0"/>
              <a:t>(scout4.yearsInScouts() + "</a:t>
            </a:r>
            <a:r>
              <a:rPr lang="he-IL" dirty="0"/>
              <a:t>מספר השנים בתנועה");</a:t>
            </a:r>
          </a:p>
          <a:p>
            <a:pPr marL="0" indent="0" algn="l" rtl="0">
              <a:buNone/>
            </a:pPr>
            <a:r>
              <a:rPr lang="he-IL" dirty="0"/>
              <a:t>                </a:t>
            </a:r>
            <a:r>
              <a:rPr lang="en-US" dirty="0" err="1"/>
              <a:t>System.out.println</a:t>
            </a:r>
            <a:r>
              <a:rPr lang="en-US" dirty="0"/>
              <a:t>(scout4.age() + " years old");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                Scout scout5 = scout4;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                scout5.setYearOfBirth(2000);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BFBB7F4C-C432-495C-8BBB-31114B39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קורה בשורות באדום?</a:t>
            </a:r>
          </a:p>
        </p:txBody>
      </p:sp>
    </p:spTree>
    <p:extLst>
      <p:ext uri="{BB962C8B-B14F-4D97-AF65-F5344CB8AC3E}">
        <p14:creationId xmlns:p14="http://schemas.microsoft.com/office/powerpoint/2010/main" val="20996209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8DC5AD35-F6D9-4443-9127-15A04CC248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4726" y="998859"/>
            <a:ext cx="7381188" cy="4062435"/>
          </a:xfrm>
        </p:spPr>
        <p:txBody>
          <a:bodyPr/>
          <a:lstStyle/>
          <a:p>
            <a:r>
              <a:rPr lang="he-IL" dirty="0"/>
              <a:t>מאפשרות גישה עקיפה לתכונות שהוגדרו כ </a:t>
            </a:r>
            <a:r>
              <a:rPr lang="en-US" dirty="0"/>
              <a:t>private</a:t>
            </a:r>
            <a:r>
              <a:rPr lang="he-IL" dirty="0"/>
              <a:t>.</a:t>
            </a:r>
          </a:p>
          <a:p>
            <a:endParaRPr lang="he-IL" dirty="0"/>
          </a:p>
          <a:p>
            <a:r>
              <a:rPr lang="he-IL" dirty="0"/>
              <a:t>נוכל למנוע גישה ישירה לתכונות וכך למנוע שינוי לא תקין שלהם.</a:t>
            </a:r>
          </a:p>
          <a:p>
            <a:endParaRPr lang="he-IL" dirty="0"/>
          </a:p>
          <a:p>
            <a:r>
              <a:rPr lang="he-IL" dirty="0"/>
              <a:t>נוכל להגדיר </a:t>
            </a:r>
            <a:r>
              <a:rPr lang="en-US" dirty="0"/>
              <a:t>setters</a:t>
            </a:r>
            <a:r>
              <a:rPr lang="he-IL" dirty="0"/>
              <a:t> רק לתכונות שאנחנו </a:t>
            </a:r>
            <a:r>
              <a:rPr lang="he-IL" dirty="0" err="1"/>
              <a:t>רוציםם</a:t>
            </a:r>
            <a:r>
              <a:rPr lang="he-IL" dirty="0"/>
              <a:t> לאפשר בהם שינויים.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2D7ECB3A-D460-43D1-B61D-930BA8EE3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Getters/Setters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574186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507CDA6B-84A4-4570-A00E-E49176CB4AB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במחלקה שמשמת לנו כתבנית ליצירת עצמים הגדרנו:</a:t>
            </a:r>
          </a:p>
          <a:p>
            <a:pPr marL="0" indent="0">
              <a:buNone/>
            </a:pPr>
            <a:r>
              <a:rPr lang="he-IL" dirty="0"/>
              <a:t>	תכונות</a:t>
            </a:r>
          </a:p>
          <a:p>
            <a:pPr marL="0" indent="0">
              <a:buNone/>
            </a:pPr>
            <a:r>
              <a:rPr lang="he-IL" dirty="0"/>
              <a:t>	בנאי/ מספר בנאים</a:t>
            </a:r>
          </a:p>
          <a:p>
            <a:pPr marL="0" indent="0">
              <a:buNone/>
            </a:pPr>
            <a:r>
              <a:rPr lang="he-IL" dirty="0"/>
              <a:t>	פעולות קובעות – </a:t>
            </a:r>
            <a:r>
              <a:rPr lang="en-US" dirty="0"/>
              <a:t>setters</a:t>
            </a:r>
            <a:r>
              <a:rPr lang="he-IL" dirty="0"/>
              <a:t> (לא בהכרח לכל תכונה)</a:t>
            </a:r>
          </a:p>
          <a:p>
            <a:pPr marL="0" indent="0">
              <a:buNone/>
            </a:pPr>
            <a:r>
              <a:rPr lang="he-IL" dirty="0"/>
              <a:t>	פעולות מאחזרות – </a:t>
            </a:r>
            <a:r>
              <a:rPr lang="en-US" dirty="0"/>
              <a:t>getters</a:t>
            </a:r>
            <a:endParaRPr lang="he-IL" dirty="0"/>
          </a:p>
          <a:p>
            <a:pPr marL="0" indent="0">
              <a:buNone/>
            </a:pPr>
            <a:r>
              <a:rPr lang="he-IL" dirty="0"/>
              <a:t>	פעולה המתארת את העצם </a:t>
            </a:r>
            <a:r>
              <a:rPr lang="en-US" dirty="0" err="1"/>
              <a:t>toSting</a:t>
            </a:r>
            <a:endParaRPr lang="he-IL" dirty="0"/>
          </a:p>
          <a:p>
            <a:pPr marL="0" indent="0">
              <a:buNone/>
            </a:pPr>
            <a:r>
              <a:rPr lang="he-IL" dirty="0"/>
              <a:t>	פעולות נוספות כרצוננו</a:t>
            </a:r>
          </a:p>
          <a:p>
            <a:r>
              <a:rPr lang="he-IL" dirty="0"/>
              <a:t>תפקיד המילה השמורה </a:t>
            </a:r>
            <a:r>
              <a:rPr lang="en-US" dirty="0"/>
              <a:t>this</a:t>
            </a: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DA560219-11F2-4BA9-A512-3A8FC6E4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סכום</a:t>
            </a:r>
          </a:p>
        </p:txBody>
      </p:sp>
    </p:spTree>
    <p:extLst>
      <p:ext uri="{BB962C8B-B14F-4D97-AF65-F5344CB8AC3E}">
        <p14:creationId xmlns:p14="http://schemas.microsoft.com/office/powerpoint/2010/main" val="4850319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FE57A2A2-5BBB-4C02-A3DC-265F78C62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07151" y="998859"/>
            <a:ext cx="6363093" cy="4062435"/>
          </a:xfrm>
        </p:spPr>
        <p:txBody>
          <a:bodyPr/>
          <a:lstStyle/>
          <a:p>
            <a:r>
              <a:rPr lang="he-IL" dirty="0"/>
              <a:t>הצהרנו על עצמים (מופעים) מטיפוס המחלקה.</a:t>
            </a:r>
          </a:p>
          <a:p>
            <a:endParaRPr lang="he-IL" dirty="0"/>
          </a:p>
          <a:p>
            <a:r>
              <a:rPr lang="he-IL" dirty="0"/>
              <a:t>יצרנו את העצם (הקצנו לו מקום בזיכרון).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על העצם הפעלנו פעולה הקיימת במחלקה ממנו יצרנו את העצם.</a:t>
            </a:r>
          </a:p>
          <a:p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FCFF9E84-1A44-44A9-B0D0-ECABBEBC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/>
              <a:t>בתכנית</a:t>
            </a:r>
            <a:r>
              <a:rPr lang="he-IL" dirty="0"/>
              <a:t> הבודקת (משתמשת)</a:t>
            </a:r>
          </a:p>
        </p:txBody>
      </p:sp>
    </p:spTree>
    <p:extLst>
      <p:ext uri="{BB962C8B-B14F-4D97-AF65-F5344CB8AC3E}">
        <p14:creationId xmlns:p14="http://schemas.microsoft.com/office/powerpoint/2010/main" val="366472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b="1" dirty="0"/>
          </a:p>
          <a:p>
            <a:r>
              <a:rPr lang="he-IL" b="1" dirty="0"/>
              <a:t>נפתח פרויקט חדש בשם </a:t>
            </a:r>
            <a:r>
              <a:rPr lang="en-US" b="1" dirty="0" err="1"/>
              <a:t>BookStore</a:t>
            </a:r>
            <a:r>
              <a:rPr lang="he-IL" b="1" dirty="0"/>
              <a:t>.</a:t>
            </a:r>
          </a:p>
          <a:p>
            <a:r>
              <a:rPr lang="he-IL" b="1" dirty="0"/>
              <a:t>נפתח מחלקה בשם </a:t>
            </a:r>
            <a:r>
              <a:rPr lang="en-US" b="1" dirty="0"/>
              <a:t>Book </a:t>
            </a:r>
            <a:r>
              <a:rPr lang="he-IL" b="1" dirty="0"/>
              <a:t> (ללא </a:t>
            </a:r>
            <a:r>
              <a:rPr lang="en-US" b="1" dirty="0"/>
              <a:t>main</a:t>
            </a:r>
            <a:r>
              <a:rPr lang="he-IL" b="1" dirty="0"/>
              <a:t>) </a:t>
            </a:r>
            <a:endParaRPr lang="en-US" b="1" dirty="0"/>
          </a:p>
          <a:p>
            <a:endParaRPr lang="he-IL" b="1" dirty="0"/>
          </a:p>
          <a:p>
            <a:endParaRPr lang="en-US" b="1" dirty="0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</p:spPr>
        <p:txBody>
          <a:bodyPr/>
          <a:lstStyle/>
          <a:p>
            <a:br>
              <a:rPr lang="he-IL" dirty="0"/>
            </a:br>
            <a:r>
              <a:rPr lang="he-IL" dirty="0"/>
              <a:t>ספר בחנות ספרים</a:t>
            </a:r>
            <a:br>
              <a:rPr lang="he-IL" dirty="0"/>
            </a:b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תמונה 3" descr="תמונה שמכילה ספר, מדף, מקורה, ממולא&#10;&#10;התיאור נוצר באופן אוטומטי">
            <a:extLst>
              <a:ext uri="{FF2B5EF4-FFF2-40B4-BE49-F238E27FC236}">
                <a16:creationId xmlns:a16="http://schemas.microsoft.com/office/drawing/2014/main" id="{A4381CA5-AE09-428A-B795-7250557816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8" y="2443105"/>
            <a:ext cx="5816358" cy="38654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תכונות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872732" y="1026277"/>
            <a:ext cx="7195853" cy="5383949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dirty="0"/>
              <a:t>public class Book {</a:t>
            </a:r>
          </a:p>
          <a:p>
            <a:pPr marL="0" indent="0" algn="l" rtl="0">
              <a:buNone/>
            </a:pPr>
            <a:r>
              <a:rPr lang="he-IL" dirty="0"/>
              <a:t>תכונות//   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String title;</a:t>
            </a:r>
            <a:r>
              <a:rPr lang="he-IL" dirty="0"/>
              <a:t> </a:t>
            </a:r>
            <a:r>
              <a:rPr lang="en-US" dirty="0"/>
              <a:t>//</a:t>
            </a:r>
            <a:r>
              <a:rPr lang="he-IL" dirty="0"/>
              <a:t>שם הספר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String author;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int year;//</a:t>
            </a:r>
            <a:r>
              <a:rPr lang="he-IL" dirty="0"/>
              <a:t>שנת הוצאה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String publisher;//</a:t>
            </a:r>
            <a:r>
              <a:rPr lang="he-IL" dirty="0"/>
              <a:t>מוציא לאור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private double cost;</a:t>
            </a:r>
          </a:p>
          <a:p>
            <a:pPr marL="0" indent="0" algn="l" rtl="0">
              <a:buNone/>
            </a:pPr>
            <a:r>
              <a:rPr lang="en-US" dirty="0"/>
              <a:t>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20766" y="1281444"/>
            <a:ext cx="6828207" cy="483595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מחזירה את שם הספר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public String </a:t>
            </a:r>
            <a:r>
              <a:rPr lang="en-US" dirty="0" err="1"/>
              <a:t>getTitle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this.title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מחזירה את שם המחבר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 public String </a:t>
            </a:r>
            <a:r>
              <a:rPr lang="en-US" dirty="0" err="1"/>
              <a:t>getAuthor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this.author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מחזירה את שם ההוצאה לאור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 public int </a:t>
            </a:r>
            <a:r>
              <a:rPr lang="en-US" dirty="0" err="1"/>
              <a:t>getYear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this.year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897" y="315102"/>
            <a:ext cx="9802206" cy="720000"/>
          </a:xfrm>
        </p:spPr>
        <p:txBody>
          <a:bodyPr/>
          <a:lstStyle/>
          <a:p>
            <a:r>
              <a:rPr lang="he-IL" dirty="0"/>
              <a:t>פעולת </a:t>
            </a:r>
            <a:r>
              <a:rPr lang="en-US" dirty="0"/>
              <a:t>get </a:t>
            </a:r>
            <a:r>
              <a:rPr lang="he-IL" dirty="0"/>
              <a:t> לכל תכונה (פעולות מאחזרות)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438342" y="1215675"/>
            <a:ext cx="6064636" cy="4062435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מחזירה את שם ההוצאה לאור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  </a:t>
            </a:r>
          </a:p>
          <a:p>
            <a:pPr marL="0" indent="0" algn="l" rtl="0">
              <a:buNone/>
            </a:pPr>
            <a:r>
              <a:rPr lang="en-US" dirty="0"/>
              <a:t>public String </a:t>
            </a:r>
            <a:r>
              <a:rPr lang="en-US" dirty="0" err="1"/>
              <a:t>getPublisher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this.publisher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מחזירה את מחיר הספר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    public double </a:t>
            </a:r>
            <a:r>
              <a:rPr lang="en-US" dirty="0" err="1"/>
              <a:t>getCost</a:t>
            </a:r>
            <a:r>
              <a:rPr lang="en-US" dirty="0"/>
              <a:t>() {</a:t>
            </a:r>
          </a:p>
          <a:p>
            <a:pPr marL="0" indent="0" algn="l" rtl="0">
              <a:buNone/>
            </a:pPr>
            <a:r>
              <a:rPr lang="en-US" dirty="0"/>
              <a:t>        return </a:t>
            </a:r>
            <a:r>
              <a:rPr lang="en-US" dirty="0" err="1"/>
              <a:t>this.cost</a:t>
            </a:r>
            <a:r>
              <a:rPr lang="en-US" dirty="0"/>
              <a:t>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897" y="125923"/>
            <a:ext cx="9802206" cy="720000"/>
          </a:xfrm>
        </p:spPr>
        <p:txBody>
          <a:bodyPr/>
          <a:lstStyle/>
          <a:p>
            <a:r>
              <a:rPr lang="he-IL" dirty="0"/>
              <a:t>פעולת</a:t>
            </a:r>
            <a:r>
              <a:rPr lang="en-US" dirty="0"/>
              <a:t>get  </a:t>
            </a:r>
            <a:r>
              <a:rPr lang="he-IL" dirty="0"/>
              <a:t> לכל תכונה (המשך)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כדי לשכפל אותה, לחצו עליה 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קליק ימיני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בתפריט השקופיות בצד ובחרו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</a:t>
            </a: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שכפל שקופית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או 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Duplicate Slide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"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(מחקו ריבוע זה לאחר הקריאה)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פריסה 2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(הפריסות שונות זו מזו במיקום תיבות הטקסט וגרפיקת הרקע,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</a:b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Varela Round"/>
              </a:rPr>
              <a:t>ותוכלו לגוון ביניהן)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753124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A7195599-CBCB-40A5-B838-004DA692D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030361" y="959177"/>
            <a:ext cx="7789740" cy="4939645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מקבלת את שם המחבר כפרמטר  ומעדכנת את התכונה בהתאם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void </a:t>
            </a:r>
            <a:r>
              <a:rPr lang="en-US" dirty="0" err="1"/>
              <a:t>setAuthor</a:t>
            </a:r>
            <a:r>
              <a:rPr lang="en-US" dirty="0"/>
              <a:t>(String author)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this.author</a:t>
            </a:r>
            <a:r>
              <a:rPr lang="en-US" dirty="0"/>
              <a:t> = author;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מקבלת את שנת ההוצאה לאור כפרמטר  ומעדכנת את התכונה בהתאם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void </a:t>
            </a:r>
            <a:r>
              <a:rPr lang="en-US" dirty="0" err="1"/>
              <a:t>setYear</a:t>
            </a:r>
            <a:r>
              <a:rPr lang="en-US" dirty="0"/>
              <a:t>(int year)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this.year</a:t>
            </a:r>
            <a:r>
              <a:rPr lang="en-US" dirty="0"/>
              <a:t> = year;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מקבלת את שם הספר כפרמטר  ומעדכנת את התכונה בהתאם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public void </a:t>
            </a:r>
            <a:r>
              <a:rPr lang="en-US" dirty="0" err="1"/>
              <a:t>setTitle</a:t>
            </a:r>
            <a:r>
              <a:rPr lang="en-US" dirty="0"/>
              <a:t>(String title)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this.title</a:t>
            </a:r>
            <a:r>
              <a:rPr lang="en-US" dirty="0"/>
              <a:t> = title;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B03E601D-999D-4CFC-B945-68ECDE1E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פעולת</a:t>
            </a:r>
            <a:r>
              <a:rPr lang="en-US" dirty="0"/>
              <a:t>set </a:t>
            </a:r>
            <a:r>
              <a:rPr lang="he-IL" dirty="0"/>
              <a:t> לכל תכונה</a:t>
            </a:r>
          </a:p>
        </p:txBody>
      </p:sp>
    </p:spTree>
    <p:extLst>
      <p:ext uri="{BB962C8B-B14F-4D97-AF65-F5344CB8AC3E}">
        <p14:creationId xmlns:p14="http://schemas.microsoft.com/office/powerpoint/2010/main" val="39340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C124F7DD-D5C5-4D24-9412-A70B09FD5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4128" y="1397782"/>
            <a:ext cx="8129105" cy="4062435"/>
          </a:xfrm>
        </p:spPr>
        <p:txBody>
          <a:bodyPr>
            <a:normAutofit fontScale="85000" lnSpcReduction="10000"/>
          </a:bodyPr>
          <a:lstStyle/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מקבלת את שם ההוצאה לאור כפרמטר  ומעדכנת את התכונה בהתאם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public void </a:t>
            </a:r>
            <a:r>
              <a:rPr lang="en-US" dirty="0" err="1"/>
              <a:t>setPublisher</a:t>
            </a:r>
            <a:r>
              <a:rPr lang="en-US" dirty="0"/>
              <a:t>(String publisher)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this.publisher</a:t>
            </a:r>
            <a:r>
              <a:rPr lang="en-US" dirty="0"/>
              <a:t> = publisher;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//</a:t>
            </a:r>
            <a:r>
              <a:rPr lang="he-IL" dirty="0"/>
              <a:t>הפעולה מקבלת את מחיר ה כפרמטר  ומעדכנת את התכונה בהתאם</a:t>
            </a:r>
            <a:r>
              <a:rPr lang="en-US" dirty="0"/>
              <a:t> </a:t>
            </a:r>
          </a:p>
          <a:p>
            <a:pPr marL="0" indent="0" algn="l" rtl="0">
              <a:buNone/>
            </a:pPr>
            <a:r>
              <a:rPr lang="en-US" dirty="0"/>
              <a:t>public void </a:t>
            </a:r>
            <a:r>
              <a:rPr lang="en-US" dirty="0" err="1"/>
              <a:t>setCost</a:t>
            </a:r>
            <a:r>
              <a:rPr lang="en-US" dirty="0"/>
              <a:t>(double cost) {</a:t>
            </a:r>
          </a:p>
          <a:p>
            <a:pPr marL="0" indent="0" algn="l" rtl="0">
              <a:buNone/>
            </a:pPr>
            <a:r>
              <a:rPr lang="en-US" dirty="0"/>
              <a:t>        </a:t>
            </a:r>
            <a:r>
              <a:rPr lang="en-US" dirty="0" err="1"/>
              <a:t>this.cost</a:t>
            </a:r>
            <a:r>
              <a:rPr lang="en-US" dirty="0"/>
              <a:t> = cost;</a:t>
            </a:r>
          </a:p>
          <a:p>
            <a:pPr marL="0" indent="0" algn="l" rtl="0">
              <a:buNone/>
            </a:pPr>
            <a:r>
              <a:rPr lang="en-US" dirty="0"/>
              <a:t>    }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89DCE7B3-99CC-4E32-8839-0D1138D2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פעולת</a:t>
            </a:r>
            <a:r>
              <a:rPr lang="en-US" dirty="0"/>
              <a:t> set   </a:t>
            </a:r>
            <a:r>
              <a:rPr lang="he-IL" dirty="0"/>
              <a:t>לכל תכונה המשך</a:t>
            </a:r>
          </a:p>
        </p:txBody>
      </p:sp>
    </p:spTree>
    <p:extLst>
      <p:ext uri="{BB962C8B-B14F-4D97-AF65-F5344CB8AC3E}">
        <p14:creationId xmlns:p14="http://schemas.microsoft.com/office/powerpoint/2010/main" val="96568622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8054</TotalTime>
  <Words>2148</Words>
  <Application>Microsoft Macintosh PowerPoint</Application>
  <PresentationFormat>Widescreen</PresentationFormat>
  <Paragraphs>310</Paragraphs>
  <Slides>34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Varela Round</vt:lpstr>
      <vt:lpstr>ערכת נושא Office</vt:lpstr>
      <vt:lpstr>מערכת שידורים לאומית</vt:lpstr>
      <vt:lpstr>תרגול כתיבת מחלקה</vt:lpstr>
      <vt:lpstr>בשיעור זה נכתוב יחדיו מחלקה, עליכם לכתוב במקביל לכתבתי. </vt:lpstr>
      <vt:lpstr> ספר בחנות ספרים </vt:lpstr>
      <vt:lpstr>תכונות</vt:lpstr>
      <vt:lpstr>פעולת get  לכל תכונה (פעולות מאחזרות)</vt:lpstr>
      <vt:lpstr>פעולתget   לכל תכונה (המשך)</vt:lpstr>
      <vt:lpstr>פעולתset  לכל תכונה</vt:lpstr>
      <vt:lpstr>פעולת set   לכל תכונה המשך</vt:lpstr>
      <vt:lpstr>בנאי constructor</vt:lpstr>
      <vt:lpstr>toString()</vt:lpstr>
      <vt:lpstr>יצירת עצמים מהמחלקה Book</vt:lpstr>
      <vt:lpstr>ניצור שלושה עצמים</vt:lpstr>
      <vt:lpstr>PowerPoint Presentation</vt:lpstr>
      <vt:lpstr>מה קורה בזכרון?</vt:lpstr>
      <vt:lpstr>עקרונות שבאים לידי ביטוי ב OOP</vt:lpstr>
      <vt:lpstr>צלמי התמונות</vt:lpstr>
      <vt:lpstr>מערכת שידורים לאומית</vt:lpstr>
      <vt:lpstr>מה נלמד היום </vt:lpstr>
      <vt:lpstr>נגדיר מחלקה Scout –חניך/ חניכה בצופים</vt:lpstr>
      <vt:lpstr>בנאים – מה ידוע לנו בזמן יצירת העצם?</vt:lpstr>
      <vt:lpstr>אפשרויות נוספות לבנאים:</vt:lpstr>
      <vt:lpstr>כללים לריבוי בנאים (העמסת שיטות)</vt:lpstr>
      <vt:lpstr>בנאי ברירת המדל</vt:lpstr>
      <vt:lpstr>ומחוץ למחלקה איזה בנאי יזומן?</vt:lpstr>
      <vt:lpstr>פעולות נוספות במחלקה</vt:lpstr>
      <vt:lpstr>ונכתוב פעולה פנימית במחלקה Scout</vt:lpstr>
      <vt:lpstr>פעולה פנימית</vt:lpstr>
      <vt:lpstr>פעולה פנימית</vt:lpstr>
      <vt:lpstr>מחוץ למחלקה</vt:lpstr>
      <vt:lpstr>מה קורה בשורות באדום?</vt:lpstr>
      <vt:lpstr>Getters/Setters</vt:lpstr>
      <vt:lpstr>סכום</vt:lpstr>
      <vt:lpstr>בתכנית הבודקת (משתמשת)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184</cp:revision>
  <dcterms:created xsi:type="dcterms:W3CDTF">2020-03-15T19:13:03Z</dcterms:created>
  <dcterms:modified xsi:type="dcterms:W3CDTF">2020-08-16T16:37:03Z</dcterms:modified>
</cp:coreProperties>
</file>