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257" r:id="rId2"/>
    <p:sldId id="262" r:id="rId3"/>
    <p:sldId id="311" r:id="rId4"/>
    <p:sldId id="265" r:id="rId5"/>
    <p:sldId id="302" r:id="rId6"/>
    <p:sldId id="295" r:id="rId7"/>
    <p:sldId id="296" r:id="rId8"/>
    <p:sldId id="298" r:id="rId9"/>
    <p:sldId id="303" r:id="rId10"/>
    <p:sldId id="304" r:id="rId11"/>
    <p:sldId id="305" r:id="rId12"/>
    <p:sldId id="306" r:id="rId13"/>
    <p:sldId id="307" r:id="rId14"/>
    <p:sldId id="308" r:id="rId15"/>
    <p:sldId id="309" r:id="rId16"/>
    <p:sldId id="310" r:id="rId17"/>
    <p:sldId id="297" r:id="rId18"/>
    <p:sldId id="286" r:id="rId19"/>
    <p:sldId id="287" r:id="rId20"/>
    <p:sldId id="281" r:id="rId21"/>
  </p:sldIdLst>
  <p:sldSz cx="12192000" cy="6858000"/>
  <p:notesSz cx="6888163" cy="10018713"/>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92D050"/>
    <a:srgbClr val="12B4BC"/>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97" d="100"/>
          <a:sy n="97" d="100"/>
        </p:scale>
        <p:origin x="978" y="96"/>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89BEC4-CA9C-4C9D-B996-17A66DE0C940}"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he-IL"/>
        </a:p>
      </dgm:t>
    </dgm:pt>
    <dgm:pt modelId="{F3D505C6-E437-4B2F-9948-DEA36F99C8BC}">
      <dgm:prSet/>
      <dgm:spPr/>
      <dgm:t>
        <a:bodyPr/>
        <a:lstStyle/>
        <a:p>
          <a:pPr rtl="1"/>
          <a:r>
            <a:rPr lang="ar-SA" b="1" dirty="0"/>
            <a:t>كان الخليفة المأمون أفضل رجال العباسيين، فقد كان حازمًا هادئًا ،داهية من الدهاة، وكان عالمًا صاحب رأي حالمًا صاحب عزم، حافظًا للقرآن الكريم، عالمًا من علماء اللغة العربية والتاريخ وفقيهًا من فقهاء المسلمين، وكان يقول: "النَّاس ثلاثة: فمنهم مثل الغذاء لا بدَّ منه على كلِّ حال، ومنهم كالدَّواء يحتاج إليه في حال المرض، ومنهم كالدَّاء مكروه على كلِّ حال"، وكان يقول أيضًا: "أنا والله أستلذُّ العفو حتَّى أخاف ألا أؤجر عليه، ولو عرف النَّاس مقدار محبتي للعفو؛ لتقرَّبوا إليَّ بالذُّنوب".</a:t>
          </a:r>
          <a:endParaRPr lang="he-IL" dirty="0"/>
        </a:p>
      </dgm:t>
    </dgm:pt>
    <dgm:pt modelId="{C366A2C3-6DBE-4CC4-99F1-751DC9020A1E}" type="parTrans" cxnId="{D8439ADB-E841-4038-82A3-860FAC2E782A}">
      <dgm:prSet/>
      <dgm:spPr/>
      <dgm:t>
        <a:bodyPr/>
        <a:lstStyle/>
        <a:p>
          <a:pPr rtl="1"/>
          <a:endParaRPr lang="he-IL"/>
        </a:p>
      </dgm:t>
    </dgm:pt>
    <dgm:pt modelId="{86E8FA2C-AAB4-4082-9247-05170B1D9083}" type="sibTrans" cxnId="{D8439ADB-E841-4038-82A3-860FAC2E782A}">
      <dgm:prSet/>
      <dgm:spPr/>
      <dgm:t>
        <a:bodyPr/>
        <a:lstStyle/>
        <a:p>
          <a:pPr rtl="1"/>
          <a:endParaRPr lang="he-IL"/>
        </a:p>
      </dgm:t>
    </dgm:pt>
    <dgm:pt modelId="{7E7AD7C5-ABEB-4075-AC56-CC160E428F58}" type="pres">
      <dgm:prSet presAssocID="{2189BEC4-CA9C-4C9D-B996-17A66DE0C940}" presName="compositeShape" presStyleCnt="0">
        <dgm:presLayoutVars>
          <dgm:chMax val="7"/>
          <dgm:dir/>
          <dgm:resizeHandles val="exact"/>
        </dgm:presLayoutVars>
      </dgm:prSet>
      <dgm:spPr/>
    </dgm:pt>
    <dgm:pt modelId="{A04540B0-C6D0-4118-8480-5C20BA8FCDBF}" type="pres">
      <dgm:prSet presAssocID="{F3D505C6-E437-4B2F-9948-DEA36F99C8BC}" presName="circ1TxSh" presStyleLbl="vennNode1" presStyleIdx="0" presStyleCnt="1" custScaleX="158700"/>
      <dgm:spPr/>
    </dgm:pt>
  </dgm:ptLst>
  <dgm:cxnLst>
    <dgm:cxn modelId="{50EE9B65-A074-41DE-8F94-D503931CE342}" type="presOf" srcId="{2189BEC4-CA9C-4C9D-B996-17A66DE0C940}" destId="{7E7AD7C5-ABEB-4075-AC56-CC160E428F58}" srcOrd="0" destOrd="0" presId="urn:microsoft.com/office/officeart/2005/8/layout/venn1"/>
    <dgm:cxn modelId="{73E32E9B-69E1-4577-8AB8-331373FF4368}" type="presOf" srcId="{F3D505C6-E437-4B2F-9948-DEA36F99C8BC}" destId="{A04540B0-C6D0-4118-8480-5C20BA8FCDBF}" srcOrd="0" destOrd="0" presId="urn:microsoft.com/office/officeart/2005/8/layout/venn1"/>
    <dgm:cxn modelId="{D8439ADB-E841-4038-82A3-860FAC2E782A}" srcId="{2189BEC4-CA9C-4C9D-B996-17A66DE0C940}" destId="{F3D505C6-E437-4B2F-9948-DEA36F99C8BC}" srcOrd="0" destOrd="0" parTransId="{C366A2C3-6DBE-4CC4-99F1-751DC9020A1E}" sibTransId="{86E8FA2C-AAB4-4082-9247-05170B1D9083}"/>
    <dgm:cxn modelId="{77E05973-5DE5-4281-9422-5F217B91FCD2}" type="presParOf" srcId="{7E7AD7C5-ABEB-4075-AC56-CC160E428F58}" destId="{A04540B0-C6D0-4118-8480-5C20BA8FCDBF}"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64CB612-A2E9-4A03-BAA6-E50E43F060ED}" type="doc">
      <dgm:prSet loTypeId="urn:microsoft.com/office/officeart/2005/8/layout/target3" loCatId="relationship" qsTypeId="urn:microsoft.com/office/officeart/2005/8/quickstyle/simple1" qsCatId="simple" csTypeId="urn:microsoft.com/office/officeart/2005/8/colors/accent1_2" csCatId="accent1"/>
      <dgm:spPr/>
      <dgm:t>
        <a:bodyPr/>
        <a:lstStyle/>
        <a:p>
          <a:pPr rtl="1"/>
          <a:endParaRPr lang="he-IL"/>
        </a:p>
      </dgm:t>
    </dgm:pt>
    <dgm:pt modelId="{D26C2BF2-BB11-44BA-8C7C-FCB95B70FFFE}">
      <dgm:prSet/>
      <dgm:spPr/>
      <dgm:t>
        <a:bodyPr/>
        <a:lstStyle/>
        <a:p>
          <a:pPr rtl="1"/>
          <a:r>
            <a:rPr lang="ar-SA" b="1"/>
            <a:t>بعد أن استلم المأمون خلافة المسلمين، بدأت معالم الدولة الإسلامية العظيمة تلوح في الأفق، فاهتمام المأمون الكبير بالعلم والعلماء كان بشارة كبيرة للمسلمين الحالمين بدولة إسلامية ترجع الإسلام إلى عصره الذهبي، وكان المأمون خير حامل لهذه البشارة للناس في عهده، فقد اهتم بالثقافة العربية واليونانية اهتمامًا كبيرًا، ودعا الناس إلى ضرورة التعلم في سبيل النهضة بالأمة الإسلامية كلِّها، فأرسل البعثات التعليمية إلى القسطنطينية وافتتح جامعة الحكمة في بغداد، هي جامعة عربية فريدة فيها مكتبة لنسخ الكتب ومراكز ترجمة كبيرة ترجم فيها الكتب اليونانية، ونشر هذه الكتب بين الناس فارتفعت ثقافة المسلمين فازدادت إبداعاتهم في كافة العلوم والمجالات</a:t>
          </a:r>
          <a:r>
            <a:rPr lang="en-US" b="1"/>
            <a:t>.</a:t>
          </a:r>
          <a:br>
            <a:rPr lang="en-US" b="1"/>
          </a:br>
          <a:br>
            <a:rPr lang="en-US" b="1"/>
          </a:br>
          <a:endParaRPr lang="he-IL"/>
        </a:p>
      </dgm:t>
    </dgm:pt>
    <dgm:pt modelId="{0448C1A9-AC51-4B04-A6EC-CC6DA6175FC8}" type="parTrans" cxnId="{78788690-EC6E-436B-9985-56CD2EC717D2}">
      <dgm:prSet/>
      <dgm:spPr/>
      <dgm:t>
        <a:bodyPr/>
        <a:lstStyle/>
        <a:p>
          <a:pPr rtl="1"/>
          <a:endParaRPr lang="he-IL"/>
        </a:p>
      </dgm:t>
    </dgm:pt>
    <dgm:pt modelId="{B4F4D858-9268-45DD-98AE-8EA3A4706EBA}" type="sibTrans" cxnId="{78788690-EC6E-436B-9985-56CD2EC717D2}">
      <dgm:prSet/>
      <dgm:spPr/>
      <dgm:t>
        <a:bodyPr/>
        <a:lstStyle/>
        <a:p>
          <a:pPr rtl="1"/>
          <a:endParaRPr lang="he-IL"/>
        </a:p>
      </dgm:t>
    </dgm:pt>
    <dgm:pt modelId="{AF476EC8-B651-4466-A7A4-B85D66C2A419}" type="pres">
      <dgm:prSet presAssocID="{464CB612-A2E9-4A03-BAA6-E50E43F060ED}" presName="Name0" presStyleCnt="0">
        <dgm:presLayoutVars>
          <dgm:chMax val="7"/>
          <dgm:dir/>
          <dgm:animLvl val="lvl"/>
          <dgm:resizeHandles val="exact"/>
        </dgm:presLayoutVars>
      </dgm:prSet>
      <dgm:spPr/>
    </dgm:pt>
    <dgm:pt modelId="{80436E60-CFAE-4A97-97C2-251F736E9339}" type="pres">
      <dgm:prSet presAssocID="{D26C2BF2-BB11-44BA-8C7C-FCB95B70FFFE}" presName="circle1" presStyleLbl="node1" presStyleIdx="0" presStyleCnt="1"/>
      <dgm:spPr/>
    </dgm:pt>
    <dgm:pt modelId="{ECE2D824-8C71-412D-B6DB-2525FE64101F}" type="pres">
      <dgm:prSet presAssocID="{D26C2BF2-BB11-44BA-8C7C-FCB95B70FFFE}" presName="space" presStyleCnt="0"/>
      <dgm:spPr/>
    </dgm:pt>
    <dgm:pt modelId="{2B48841E-2335-40C6-9D3D-B9412540D0AF}" type="pres">
      <dgm:prSet presAssocID="{D26C2BF2-BB11-44BA-8C7C-FCB95B70FFFE}" presName="rect1" presStyleLbl="alignAcc1" presStyleIdx="0" presStyleCnt="1"/>
      <dgm:spPr/>
    </dgm:pt>
    <dgm:pt modelId="{88C7B0B0-50A6-4A98-9B85-393726E3676C}" type="pres">
      <dgm:prSet presAssocID="{D26C2BF2-BB11-44BA-8C7C-FCB95B70FFFE}" presName="rect1ParTxNoCh" presStyleLbl="alignAcc1" presStyleIdx="0" presStyleCnt="1">
        <dgm:presLayoutVars>
          <dgm:chMax val="1"/>
          <dgm:bulletEnabled val="1"/>
        </dgm:presLayoutVars>
      </dgm:prSet>
      <dgm:spPr/>
    </dgm:pt>
  </dgm:ptLst>
  <dgm:cxnLst>
    <dgm:cxn modelId="{37071619-340D-4E1A-8C05-7047DFB1E8B7}" type="presOf" srcId="{D26C2BF2-BB11-44BA-8C7C-FCB95B70FFFE}" destId="{88C7B0B0-50A6-4A98-9B85-393726E3676C}" srcOrd="1" destOrd="0" presId="urn:microsoft.com/office/officeart/2005/8/layout/target3"/>
    <dgm:cxn modelId="{78788690-EC6E-436B-9985-56CD2EC717D2}" srcId="{464CB612-A2E9-4A03-BAA6-E50E43F060ED}" destId="{D26C2BF2-BB11-44BA-8C7C-FCB95B70FFFE}" srcOrd="0" destOrd="0" parTransId="{0448C1A9-AC51-4B04-A6EC-CC6DA6175FC8}" sibTransId="{B4F4D858-9268-45DD-98AE-8EA3A4706EBA}"/>
    <dgm:cxn modelId="{BAA119AF-770E-4C79-AB6A-C786EDA70BB0}" type="presOf" srcId="{464CB612-A2E9-4A03-BAA6-E50E43F060ED}" destId="{AF476EC8-B651-4466-A7A4-B85D66C2A419}" srcOrd="0" destOrd="0" presId="urn:microsoft.com/office/officeart/2005/8/layout/target3"/>
    <dgm:cxn modelId="{38559BB1-AB1D-4903-8427-12576642F37C}" type="presOf" srcId="{D26C2BF2-BB11-44BA-8C7C-FCB95B70FFFE}" destId="{2B48841E-2335-40C6-9D3D-B9412540D0AF}" srcOrd="0" destOrd="0" presId="urn:microsoft.com/office/officeart/2005/8/layout/target3"/>
    <dgm:cxn modelId="{446389EA-6EA4-460A-BFE2-A9EA790B5B7A}" type="presParOf" srcId="{AF476EC8-B651-4466-A7A4-B85D66C2A419}" destId="{80436E60-CFAE-4A97-97C2-251F736E9339}" srcOrd="0" destOrd="0" presId="urn:microsoft.com/office/officeart/2005/8/layout/target3"/>
    <dgm:cxn modelId="{5EA4A368-A237-4C9B-BFF8-A4EF66F61A86}" type="presParOf" srcId="{AF476EC8-B651-4466-A7A4-B85D66C2A419}" destId="{ECE2D824-8C71-412D-B6DB-2525FE64101F}" srcOrd="1" destOrd="0" presId="urn:microsoft.com/office/officeart/2005/8/layout/target3"/>
    <dgm:cxn modelId="{790A6894-424A-42D4-B5FC-391DFEC59F31}" type="presParOf" srcId="{AF476EC8-B651-4466-A7A4-B85D66C2A419}" destId="{2B48841E-2335-40C6-9D3D-B9412540D0AF}" srcOrd="2" destOrd="0" presId="urn:microsoft.com/office/officeart/2005/8/layout/target3"/>
    <dgm:cxn modelId="{AA9DD064-92F2-4C90-B730-BE6F4E44D2C3}" type="presParOf" srcId="{AF476EC8-B651-4466-A7A4-B85D66C2A419}" destId="{88C7B0B0-50A6-4A98-9B85-393726E3676C}"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F5DB7F-6DA8-4138-8428-452E8A7CF9DC}" type="doc">
      <dgm:prSet loTypeId="urn:microsoft.com/office/officeart/2005/8/layout/cycle2" loCatId="cycle" qsTypeId="urn:microsoft.com/office/officeart/2005/8/quickstyle/simple1" qsCatId="simple" csTypeId="urn:microsoft.com/office/officeart/2005/8/colors/accent1_2" csCatId="accent1"/>
      <dgm:spPr/>
      <dgm:t>
        <a:bodyPr/>
        <a:lstStyle/>
        <a:p>
          <a:pPr rtl="1"/>
          <a:endParaRPr lang="he-IL"/>
        </a:p>
      </dgm:t>
    </dgm:pt>
    <dgm:pt modelId="{997EEE81-7418-416C-95D1-095BCF3B16F9}">
      <dgm:prSet/>
      <dgm:spPr/>
      <dgm:t>
        <a:bodyPr/>
        <a:lstStyle/>
        <a:p>
          <a:pPr rtl="1"/>
          <a:r>
            <a:rPr lang="ar-SA" b="1" dirty="0"/>
            <a:t>عاش المأمون ثمانية وأربعين عامًا، وتوفِّي بسبب مرض الحمى الذي أصابه وهو في إحدى غزواته ضد الدولة البيزنطية، وكانت وفاته في منطقة اسمها طرسوس في شمال الشام، وكان هذا في شهر رجب من عام 218 هجرية، وهو ما يوافق سنة 833 ميلادية، فاستلم الخلافة بعده أخوه محمد المعتصم بالله.</a:t>
          </a:r>
          <a:endParaRPr lang="he-IL" dirty="0"/>
        </a:p>
      </dgm:t>
    </dgm:pt>
    <dgm:pt modelId="{BB62CE73-C16F-4559-BC8D-2E2AD0F07BA5}" type="parTrans" cxnId="{C7E7C59C-1DB2-4973-BAD4-3EC58810A585}">
      <dgm:prSet/>
      <dgm:spPr/>
      <dgm:t>
        <a:bodyPr/>
        <a:lstStyle/>
        <a:p>
          <a:pPr rtl="1"/>
          <a:endParaRPr lang="he-IL"/>
        </a:p>
      </dgm:t>
    </dgm:pt>
    <dgm:pt modelId="{1095B992-2147-47FD-A6B6-7DF4062E6C8F}" type="sibTrans" cxnId="{C7E7C59C-1DB2-4973-BAD4-3EC58810A585}">
      <dgm:prSet/>
      <dgm:spPr/>
      <dgm:t>
        <a:bodyPr/>
        <a:lstStyle/>
        <a:p>
          <a:pPr rtl="1"/>
          <a:endParaRPr lang="he-IL"/>
        </a:p>
      </dgm:t>
    </dgm:pt>
    <dgm:pt modelId="{86BFB7EF-F3EB-449A-B363-43C480BE5890}" type="pres">
      <dgm:prSet presAssocID="{8BF5DB7F-6DA8-4138-8428-452E8A7CF9DC}" presName="cycle" presStyleCnt="0">
        <dgm:presLayoutVars>
          <dgm:dir/>
          <dgm:resizeHandles val="exact"/>
        </dgm:presLayoutVars>
      </dgm:prSet>
      <dgm:spPr/>
    </dgm:pt>
    <dgm:pt modelId="{37C5977A-1C3E-41D6-B1DC-B1B02A45EFCC}" type="pres">
      <dgm:prSet presAssocID="{997EEE81-7418-416C-95D1-095BCF3B16F9}" presName="node" presStyleLbl="node1" presStyleIdx="0" presStyleCnt="1">
        <dgm:presLayoutVars>
          <dgm:bulletEnabled val="1"/>
        </dgm:presLayoutVars>
      </dgm:prSet>
      <dgm:spPr/>
    </dgm:pt>
  </dgm:ptLst>
  <dgm:cxnLst>
    <dgm:cxn modelId="{C7E7C59C-1DB2-4973-BAD4-3EC58810A585}" srcId="{8BF5DB7F-6DA8-4138-8428-452E8A7CF9DC}" destId="{997EEE81-7418-416C-95D1-095BCF3B16F9}" srcOrd="0" destOrd="0" parTransId="{BB62CE73-C16F-4559-BC8D-2E2AD0F07BA5}" sibTransId="{1095B992-2147-47FD-A6B6-7DF4062E6C8F}"/>
    <dgm:cxn modelId="{6CCEFFDA-D53B-46F2-874C-4392C20EE43A}" type="presOf" srcId="{997EEE81-7418-416C-95D1-095BCF3B16F9}" destId="{37C5977A-1C3E-41D6-B1DC-B1B02A45EFCC}" srcOrd="0" destOrd="0" presId="urn:microsoft.com/office/officeart/2005/8/layout/cycle2"/>
    <dgm:cxn modelId="{7D4A66E5-CAE8-44D5-A326-A763D97B5DBB}" type="presOf" srcId="{8BF5DB7F-6DA8-4138-8428-452E8A7CF9DC}" destId="{86BFB7EF-F3EB-449A-B363-43C480BE5890}" srcOrd="0" destOrd="0" presId="urn:microsoft.com/office/officeart/2005/8/layout/cycle2"/>
    <dgm:cxn modelId="{724C45BB-041A-4AD2-BA17-1A8F52669763}" type="presParOf" srcId="{86BFB7EF-F3EB-449A-B363-43C480BE5890}" destId="{37C5977A-1C3E-41D6-B1DC-B1B02A45EFC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8C84EB-62E8-4548-9379-AD0BE5154A17}" type="doc">
      <dgm:prSet loTypeId="urn:microsoft.com/office/officeart/2005/8/layout/hList1" loCatId="list" qsTypeId="urn:microsoft.com/office/officeart/2005/8/quickstyle/simple1" qsCatId="simple" csTypeId="urn:microsoft.com/office/officeart/2005/8/colors/accent1_2" csCatId="accent1" phldr="1"/>
      <dgm:spPr/>
      <dgm:t>
        <a:bodyPr/>
        <a:lstStyle/>
        <a:p>
          <a:pPr rtl="1"/>
          <a:endParaRPr lang="he-IL"/>
        </a:p>
      </dgm:t>
    </dgm:pt>
    <dgm:pt modelId="{26F7D023-173E-4392-A6CC-7BF1B60A7E1B}">
      <dgm:prSet/>
      <dgm:spPr/>
      <dgm:t>
        <a:bodyPr/>
        <a:lstStyle/>
        <a:p>
          <a:pPr rtl="1"/>
          <a:r>
            <a:rPr lang="ar-SA" b="1" dirty="0"/>
            <a:t>استلم المأمون خلافة المسلمين وهو في الرابعة والعشرين من عمره، وكانتْ فترة حكمه فترة ازدهار عظيمة في تاريخ العصر العباسي الأول، حيث شهد عصر المأمون ازدهارًا علميًا كبيرًا، وكان هذا بسبب تشجيع المأمون الامه على العلوم كالفلسفة والطب والرياضيات والفلك، وقد أسَّس جامعة الحكمة في بغداد فازدهرتْ الدَّولة الإسلامية في عهده، إلى أنْ توفِّي سنة 833 ميلادية في مدينة طرسوس في شمال بلاد الشام وهو في الثامنة والأربعين من عمره، فاستلم الخلافة بعده أخوه محمد المعتصم بالله.</a:t>
          </a:r>
          <a:endParaRPr lang="he-IL" dirty="0"/>
        </a:p>
      </dgm:t>
    </dgm:pt>
    <dgm:pt modelId="{D5E3FCC3-B514-4ED7-8FEF-4161CD93CA50}" type="parTrans" cxnId="{CBCCC463-0F20-4C19-9811-DD7EDF42373D}">
      <dgm:prSet/>
      <dgm:spPr/>
      <dgm:t>
        <a:bodyPr/>
        <a:lstStyle/>
        <a:p>
          <a:pPr rtl="1"/>
          <a:endParaRPr lang="he-IL"/>
        </a:p>
      </dgm:t>
    </dgm:pt>
    <dgm:pt modelId="{4B51E3F9-53AF-4B5E-A61E-6C558A860659}" type="sibTrans" cxnId="{CBCCC463-0F20-4C19-9811-DD7EDF42373D}">
      <dgm:prSet/>
      <dgm:spPr/>
      <dgm:t>
        <a:bodyPr/>
        <a:lstStyle/>
        <a:p>
          <a:pPr rtl="1"/>
          <a:endParaRPr lang="he-IL"/>
        </a:p>
      </dgm:t>
    </dgm:pt>
    <dgm:pt modelId="{AEF74D8B-0D7D-4B31-B73C-279B131D5A8D}" type="pres">
      <dgm:prSet presAssocID="{408C84EB-62E8-4548-9379-AD0BE5154A17}" presName="Name0" presStyleCnt="0">
        <dgm:presLayoutVars>
          <dgm:dir/>
          <dgm:animLvl val="lvl"/>
          <dgm:resizeHandles val="exact"/>
        </dgm:presLayoutVars>
      </dgm:prSet>
      <dgm:spPr/>
    </dgm:pt>
    <dgm:pt modelId="{5D3E1C4C-DF24-4732-A59A-CFDBC0F51E7A}" type="pres">
      <dgm:prSet presAssocID="{26F7D023-173E-4392-A6CC-7BF1B60A7E1B}" presName="composite" presStyleCnt="0"/>
      <dgm:spPr/>
    </dgm:pt>
    <dgm:pt modelId="{053538F1-43FE-4F08-9740-F6297A435F03}" type="pres">
      <dgm:prSet presAssocID="{26F7D023-173E-4392-A6CC-7BF1B60A7E1B}" presName="parTx" presStyleLbl="alignNode1" presStyleIdx="0" presStyleCnt="1">
        <dgm:presLayoutVars>
          <dgm:chMax val="0"/>
          <dgm:chPref val="0"/>
          <dgm:bulletEnabled val="1"/>
        </dgm:presLayoutVars>
      </dgm:prSet>
      <dgm:spPr/>
    </dgm:pt>
    <dgm:pt modelId="{B8BE0DBE-CF43-40CE-A2C8-E87EEA6D0D57}" type="pres">
      <dgm:prSet presAssocID="{26F7D023-173E-4392-A6CC-7BF1B60A7E1B}" presName="desTx" presStyleLbl="alignAccFollowNode1" presStyleIdx="0" presStyleCnt="1">
        <dgm:presLayoutVars>
          <dgm:bulletEnabled val="1"/>
        </dgm:presLayoutVars>
      </dgm:prSet>
      <dgm:spPr/>
    </dgm:pt>
  </dgm:ptLst>
  <dgm:cxnLst>
    <dgm:cxn modelId="{CBCCC463-0F20-4C19-9811-DD7EDF42373D}" srcId="{408C84EB-62E8-4548-9379-AD0BE5154A17}" destId="{26F7D023-173E-4392-A6CC-7BF1B60A7E1B}" srcOrd="0" destOrd="0" parTransId="{D5E3FCC3-B514-4ED7-8FEF-4161CD93CA50}" sibTransId="{4B51E3F9-53AF-4B5E-A61E-6C558A860659}"/>
    <dgm:cxn modelId="{EDEF1ED3-F04E-4E54-B076-ED4F441BA11A}" type="presOf" srcId="{408C84EB-62E8-4548-9379-AD0BE5154A17}" destId="{AEF74D8B-0D7D-4B31-B73C-279B131D5A8D}" srcOrd="0" destOrd="0" presId="urn:microsoft.com/office/officeart/2005/8/layout/hList1"/>
    <dgm:cxn modelId="{337C24E0-9545-40C0-A961-D322FEEAF0D8}" type="presOf" srcId="{26F7D023-173E-4392-A6CC-7BF1B60A7E1B}" destId="{053538F1-43FE-4F08-9740-F6297A435F03}" srcOrd="0" destOrd="0" presId="urn:microsoft.com/office/officeart/2005/8/layout/hList1"/>
    <dgm:cxn modelId="{17382ADE-2543-4336-BBE1-2F5B79073B04}" type="presParOf" srcId="{AEF74D8B-0D7D-4B31-B73C-279B131D5A8D}" destId="{5D3E1C4C-DF24-4732-A59A-CFDBC0F51E7A}" srcOrd="0" destOrd="0" presId="urn:microsoft.com/office/officeart/2005/8/layout/hList1"/>
    <dgm:cxn modelId="{6277273D-5FF0-4728-BF5C-E968030360ED}" type="presParOf" srcId="{5D3E1C4C-DF24-4732-A59A-CFDBC0F51E7A}" destId="{053538F1-43FE-4F08-9740-F6297A435F03}" srcOrd="0" destOrd="0" presId="urn:microsoft.com/office/officeart/2005/8/layout/hList1"/>
    <dgm:cxn modelId="{3D8DA537-43B9-4B5F-A871-42510F412633}" type="presParOf" srcId="{5D3E1C4C-DF24-4732-A59A-CFDBC0F51E7A}" destId="{B8BE0DBE-CF43-40CE-A2C8-E87EEA6D0D5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88F191-53AE-4DF2-84D1-5EB3EAA03680}" type="doc">
      <dgm:prSet loTypeId="urn:microsoft.com/office/officeart/2005/8/layout/hProcess9" loCatId="process" qsTypeId="urn:microsoft.com/office/officeart/2005/8/quickstyle/simple1" qsCatId="simple" csTypeId="urn:microsoft.com/office/officeart/2005/8/colors/accent1_2" csCatId="accent1"/>
      <dgm:spPr/>
      <dgm:t>
        <a:bodyPr/>
        <a:lstStyle/>
        <a:p>
          <a:pPr rtl="1"/>
          <a:endParaRPr lang="he-IL"/>
        </a:p>
      </dgm:t>
    </dgm:pt>
    <dgm:pt modelId="{3A031B63-1601-4D2D-B3D7-E4FD80874DE5}">
      <dgm:prSet/>
      <dgm:spPr/>
      <dgm:t>
        <a:bodyPr/>
        <a:lstStyle/>
        <a:p>
          <a:pPr rtl="1"/>
          <a:r>
            <a:rPr lang="ar-SA" b="1" dirty="0"/>
            <a:t>بعد أن استلمَ الأمين خلافة المسلمين بناءً على وصيّة والده هارون الرشيد، قام الأمين بتعيين ابنه موسى وليًا للعهد، فأثار هذا غضب المأمون الذي كان من المفترض أن يكون وليَّ عهد أخيه، وكان المأمون في هذه الأثناء في خراسان، فأخذ البيعة من أهل خراسان وجمَع حوله جيشًا عظيمًا.</a:t>
          </a:r>
          <a:endParaRPr lang="he-IL" dirty="0"/>
        </a:p>
      </dgm:t>
    </dgm:pt>
    <dgm:pt modelId="{011223ED-156C-4606-B8D6-AB39EC56E17F}" type="parTrans" cxnId="{1E2E3FFB-BF5E-47AE-96EF-1098891C6C55}">
      <dgm:prSet/>
      <dgm:spPr/>
      <dgm:t>
        <a:bodyPr/>
        <a:lstStyle/>
        <a:p>
          <a:pPr rtl="1"/>
          <a:endParaRPr lang="he-IL"/>
        </a:p>
      </dgm:t>
    </dgm:pt>
    <dgm:pt modelId="{F148BE44-A3EF-4B25-BE87-BDB58EC644A9}" type="sibTrans" cxnId="{1E2E3FFB-BF5E-47AE-96EF-1098891C6C55}">
      <dgm:prSet/>
      <dgm:spPr/>
      <dgm:t>
        <a:bodyPr/>
        <a:lstStyle/>
        <a:p>
          <a:pPr rtl="1"/>
          <a:endParaRPr lang="he-IL"/>
        </a:p>
      </dgm:t>
    </dgm:pt>
    <dgm:pt modelId="{EA5E0F27-1E36-4B08-8AA4-E9ABEDBCFAD5}" type="pres">
      <dgm:prSet presAssocID="{A188F191-53AE-4DF2-84D1-5EB3EAA03680}" presName="CompostProcess" presStyleCnt="0">
        <dgm:presLayoutVars>
          <dgm:dir/>
          <dgm:resizeHandles val="exact"/>
        </dgm:presLayoutVars>
      </dgm:prSet>
      <dgm:spPr/>
    </dgm:pt>
    <dgm:pt modelId="{52F043B6-5099-49C2-9748-27C83CBF94CA}" type="pres">
      <dgm:prSet presAssocID="{A188F191-53AE-4DF2-84D1-5EB3EAA03680}" presName="arrow" presStyleLbl="bgShp" presStyleIdx="0" presStyleCnt="1"/>
      <dgm:spPr/>
    </dgm:pt>
    <dgm:pt modelId="{E4BD6D11-A754-4958-AE5C-3D38C9D64BFD}" type="pres">
      <dgm:prSet presAssocID="{A188F191-53AE-4DF2-84D1-5EB3EAA03680}" presName="linearProcess" presStyleCnt="0"/>
      <dgm:spPr/>
    </dgm:pt>
    <dgm:pt modelId="{5AE5FD40-4093-44DE-B2FF-139F84AE1C10}" type="pres">
      <dgm:prSet presAssocID="{3A031B63-1601-4D2D-B3D7-E4FD80874DE5}" presName="textNode" presStyleLbl="node1" presStyleIdx="0" presStyleCnt="1">
        <dgm:presLayoutVars>
          <dgm:bulletEnabled val="1"/>
        </dgm:presLayoutVars>
      </dgm:prSet>
      <dgm:spPr/>
    </dgm:pt>
  </dgm:ptLst>
  <dgm:cxnLst>
    <dgm:cxn modelId="{8FBB3FC6-B2A4-4ABD-ABC6-B210096A4C13}" type="presOf" srcId="{3A031B63-1601-4D2D-B3D7-E4FD80874DE5}" destId="{5AE5FD40-4093-44DE-B2FF-139F84AE1C10}" srcOrd="0" destOrd="0" presId="urn:microsoft.com/office/officeart/2005/8/layout/hProcess9"/>
    <dgm:cxn modelId="{597E7CD1-B61A-4601-B4F4-DD2555CC58D3}" type="presOf" srcId="{A188F191-53AE-4DF2-84D1-5EB3EAA03680}" destId="{EA5E0F27-1E36-4B08-8AA4-E9ABEDBCFAD5}" srcOrd="0" destOrd="0" presId="urn:microsoft.com/office/officeart/2005/8/layout/hProcess9"/>
    <dgm:cxn modelId="{1E2E3FFB-BF5E-47AE-96EF-1098891C6C55}" srcId="{A188F191-53AE-4DF2-84D1-5EB3EAA03680}" destId="{3A031B63-1601-4D2D-B3D7-E4FD80874DE5}" srcOrd="0" destOrd="0" parTransId="{011223ED-156C-4606-B8D6-AB39EC56E17F}" sibTransId="{F148BE44-A3EF-4B25-BE87-BDB58EC644A9}"/>
    <dgm:cxn modelId="{A79AF078-0118-416C-B0CD-55781A09D46A}" type="presParOf" srcId="{EA5E0F27-1E36-4B08-8AA4-E9ABEDBCFAD5}" destId="{52F043B6-5099-49C2-9748-27C83CBF94CA}" srcOrd="0" destOrd="0" presId="urn:microsoft.com/office/officeart/2005/8/layout/hProcess9"/>
    <dgm:cxn modelId="{B5318DFE-BCC6-432E-B0FB-B2CBCC72E269}" type="presParOf" srcId="{EA5E0F27-1E36-4B08-8AA4-E9ABEDBCFAD5}" destId="{E4BD6D11-A754-4958-AE5C-3D38C9D64BFD}" srcOrd="1" destOrd="0" presId="urn:microsoft.com/office/officeart/2005/8/layout/hProcess9"/>
    <dgm:cxn modelId="{7B586DFF-2E36-42CC-9BDC-4F5FFC846C26}" type="presParOf" srcId="{E4BD6D11-A754-4958-AE5C-3D38C9D64BFD}" destId="{5AE5FD40-4093-44DE-B2FF-139F84AE1C10}"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9AC25E-6224-4E2F-AB08-83776C0991F3}" type="doc">
      <dgm:prSet loTypeId="urn:microsoft.com/office/officeart/2005/8/layout/hProcess9" loCatId="process" qsTypeId="urn:microsoft.com/office/officeart/2005/8/quickstyle/simple1" qsCatId="simple" csTypeId="urn:microsoft.com/office/officeart/2005/8/colors/accent1_2" csCatId="accent1"/>
      <dgm:spPr/>
      <dgm:t>
        <a:bodyPr/>
        <a:lstStyle/>
        <a:p>
          <a:pPr rtl="1"/>
          <a:endParaRPr lang="he-IL"/>
        </a:p>
      </dgm:t>
    </dgm:pt>
    <dgm:pt modelId="{BFBE5DEC-ABB4-4A12-BF3D-09481E4E7912}">
      <dgm:prSet/>
      <dgm:spPr/>
      <dgm:t>
        <a:bodyPr/>
        <a:lstStyle/>
        <a:p>
          <a:pPr rtl="1"/>
          <a:r>
            <a:rPr lang="ar-SA" b="1" dirty="0"/>
            <a:t>سار المأمون بجيشه إلى بغداد فقصفها </a:t>
          </a:r>
          <a:r>
            <a:rPr lang="ar-SA" b="1" dirty="0" err="1"/>
            <a:t>بالمنجنيقات</a:t>
          </a:r>
          <a:r>
            <a:rPr lang="ar-SA" b="1" dirty="0"/>
            <a:t> وخاض معارك شرسة مع أخيه الأمين، وبعد أربع سنوات من الحرب انتصر المأمون على أخيه وقُتلَ الأمين في هذه الحروب واستلم المأمون خلافة المسلمين وأصبح المشرق والمغرب بين يدي المأمون.</a:t>
          </a:r>
          <a:endParaRPr lang="he-IL" dirty="0"/>
        </a:p>
      </dgm:t>
    </dgm:pt>
    <dgm:pt modelId="{C02CB353-7AF3-4669-99C5-5C239049F077}" type="parTrans" cxnId="{402C2A08-83DF-496A-9F34-1D88CF0C1507}">
      <dgm:prSet/>
      <dgm:spPr/>
      <dgm:t>
        <a:bodyPr/>
        <a:lstStyle/>
        <a:p>
          <a:pPr rtl="1"/>
          <a:endParaRPr lang="he-IL"/>
        </a:p>
      </dgm:t>
    </dgm:pt>
    <dgm:pt modelId="{039E6E6B-571F-4C0F-89F7-3154EAB78F22}" type="sibTrans" cxnId="{402C2A08-83DF-496A-9F34-1D88CF0C1507}">
      <dgm:prSet/>
      <dgm:spPr/>
      <dgm:t>
        <a:bodyPr/>
        <a:lstStyle/>
        <a:p>
          <a:pPr rtl="1"/>
          <a:endParaRPr lang="he-IL"/>
        </a:p>
      </dgm:t>
    </dgm:pt>
    <dgm:pt modelId="{14DDEACE-98BA-4A6F-A04E-C08427AA796B}" type="pres">
      <dgm:prSet presAssocID="{239AC25E-6224-4E2F-AB08-83776C0991F3}" presName="CompostProcess" presStyleCnt="0">
        <dgm:presLayoutVars>
          <dgm:dir/>
          <dgm:resizeHandles val="exact"/>
        </dgm:presLayoutVars>
      </dgm:prSet>
      <dgm:spPr/>
    </dgm:pt>
    <dgm:pt modelId="{42A459BA-6C16-40ED-87E0-CFFD0DE6540F}" type="pres">
      <dgm:prSet presAssocID="{239AC25E-6224-4E2F-AB08-83776C0991F3}" presName="arrow" presStyleLbl="bgShp" presStyleIdx="0" presStyleCnt="1"/>
      <dgm:spPr/>
    </dgm:pt>
    <dgm:pt modelId="{81C647EE-7A19-4C2A-9E94-12451DF7DFC5}" type="pres">
      <dgm:prSet presAssocID="{239AC25E-6224-4E2F-AB08-83776C0991F3}" presName="linearProcess" presStyleCnt="0"/>
      <dgm:spPr/>
    </dgm:pt>
    <dgm:pt modelId="{7EF5F27A-00D9-44FD-B8FF-4EED4E6F786D}" type="pres">
      <dgm:prSet presAssocID="{BFBE5DEC-ABB4-4A12-BF3D-09481E4E7912}" presName="textNode" presStyleLbl="node1" presStyleIdx="0" presStyleCnt="1">
        <dgm:presLayoutVars>
          <dgm:bulletEnabled val="1"/>
        </dgm:presLayoutVars>
      </dgm:prSet>
      <dgm:spPr/>
    </dgm:pt>
  </dgm:ptLst>
  <dgm:cxnLst>
    <dgm:cxn modelId="{402C2A08-83DF-496A-9F34-1D88CF0C1507}" srcId="{239AC25E-6224-4E2F-AB08-83776C0991F3}" destId="{BFBE5DEC-ABB4-4A12-BF3D-09481E4E7912}" srcOrd="0" destOrd="0" parTransId="{C02CB353-7AF3-4669-99C5-5C239049F077}" sibTransId="{039E6E6B-571F-4C0F-89F7-3154EAB78F22}"/>
    <dgm:cxn modelId="{9CBB3E20-9F96-4B2E-A616-E28016301764}" type="presOf" srcId="{BFBE5DEC-ABB4-4A12-BF3D-09481E4E7912}" destId="{7EF5F27A-00D9-44FD-B8FF-4EED4E6F786D}" srcOrd="0" destOrd="0" presId="urn:microsoft.com/office/officeart/2005/8/layout/hProcess9"/>
    <dgm:cxn modelId="{E60CAAD6-F518-4005-9036-1D018F00BCBA}" type="presOf" srcId="{239AC25E-6224-4E2F-AB08-83776C0991F3}" destId="{14DDEACE-98BA-4A6F-A04E-C08427AA796B}" srcOrd="0" destOrd="0" presId="urn:microsoft.com/office/officeart/2005/8/layout/hProcess9"/>
    <dgm:cxn modelId="{95D5B44A-0853-436A-9DE5-0913A18BC8F3}" type="presParOf" srcId="{14DDEACE-98BA-4A6F-A04E-C08427AA796B}" destId="{42A459BA-6C16-40ED-87E0-CFFD0DE6540F}" srcOrd="0" destOrd="0" presId="urn:microsoft.com/office/officeart/2005/8/layout/hProcess9"/>
    <dgm:cxn modelId="{AE38C98D-3E2E-44DA-B995-C33C93764967}" type="presParOf" srcId="{14DDEACE-98BA-4A6F-A04E-C08427AA796B}" destId="{81C647EE-7A19-4C2A-9E94-12451DF7DFC5}" srcOrd="1" destOrd="0" presId="urn:microsoft.com/office/officeart/2005/8/layout/hProcess9"/>
    <dgm:cxn modelId="{5A132D97-6A31-431F-B3CA-035437EBE2AB}" type="presParOf" srcId="{81C647EE-7A19-4C2A-9E94-12451DF7DFC5}" destId="{7EF5F27A-00D9-44FD-B8FF-4EED4E6F786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7F7089-572E-41D6-B7E6-C225EFEA237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pPr rtl="1"/>
          <a:endParaRPr lang="he-IL"/>
        </a:p>
      </dgm:t>
    </dgm:pt>
    <dgm:pt modelId="{83843E93-BFBD-4510-89DE-39C4386B94CB}">
      <dgm:prSet/>
      <dgm:spPr/>
      <dgm:t>
        <a:bodyPr/>
        <a:lstStyle/>
        <a:p>
          <a:pPr rtl="1"/>
          <a:r>
            <a:rPr lang="ar-SA" b="1" dirty="0"/>
            <a:t>إنَّ أهل خراسان كانوا المؤيدين الأساسيين للمأمون في حربه ضد الأمين حتَّى وصل إلى الخلافة.</a:t>
          </a:r>
          <a:endParaRPr lang="he-IL" dirty="0"/>
        </a:p>
      </dgm:t>
    </dgm:pt>
    <dgm:pt modelId="{B54CBFAA-47B8-4506-A1D4-B32F97994C81}" type="parTrans" cxnId="{9A180E3F-99D2-4FAD-A5ED-CC6466246624}">
      <dgm:prSet/>
      <dgm:spPr/>
      <dgm:t>
        <a:bodyPr/>
        <a:lstStyle/>
        <a:p>
          <a:pPr rtl="1"/>
          <a:endParaRPr lang="he-IL"/>
        </a:p>
      </dgm:t>
    </dgm:pt>
    <dgm:pt modelId="{CD60EE7F-CE2A-4554-BB1D-55ACB61A2816}" type="sibTrans" cxnId="{9A180E3F-99D2-4FAD-A5ED-CC6466246624}">
      <dgm:prSet/>
      <dgm:spPr/>
      <dgm:t>
        <a:bodyPr/>
        <a:lstStyle/>
        <a:p>
          <a:pPr rtl="1"/>
          <a:endParaRPr lang="he-IL"/>
        </a:p>
      </dgm:t>
    </dgm:pt>
    <dgm:pt modelId="{8BCFD217-8A0C-4127-BF12-7CFCC35A580D}">
      <dgm:prSet/>
      <dgm:spPr/>
      <dgm:t>
        <a:bodyPr/>
        <a:lstStyle/>
        <a:p>
          <a:pPr rtl="1"/>
          <a:r>
            <a:rPr lang="ar-SA" b="1" dirty="0"/>
            <a:t>وكان الفرس يرغبون أن يبقى المأمون في خراسان في مدينة مرو حتَّى تصبح مرو مركز الخلافة العباسية .</a:t>
          </a:r>
          <a:endParaRPr lang="he-IL" dirty="0"/>
        </a:p>
      </dgm:t>
    </dgm:pt>
    <dgm:pt modelId="{2B31FFE3-0B7F-45C9-8A8A-CC789D17D2A9}" type="parTrans" cxnId="{D833F021-A9BE-4A01-970B-AAA0139159E3}">
      <dgm:prSet/>
      <dgm:spPr/>
      <dgm:t>
        <a:bodyPr/>
        <a:lstStyle/>
        <a:p>
          <a:pPr rtl="1"/>
          <a:endParaRPr lang="he-IL"/>
        </a:p>
      </dgm:t>
    </dgm:pt>
    <dgm:pt modelId="{F844A969-25D0-4BB8-97FB-2D110C10D4A2}" type="sibTrans" cxnId="{D833F021-A9BE-4A01-970B-AAA0139159E3}">
      <dgm:prSet/>
      <dgm:spPr/>
      <dgm:t>
        <a:bodyPr/>
        <a:lstStyle/>
        <a:p>
          <a:pPr rtl="1"/>
          <a:endParaRPr lang="he-IL"/>
        </a:p>
      </dgm:t>
    </dgm:pt>
    <dgm:pt modelId="{BA3B71E8-03EE-4F7D-8CF8-BEE8CE524E9B}">
      <dgm:prSet/>
      <dgm:spPr/>
      <dgm:t>
        <a:bodyPr/>
        <a:lstStyle/>
        <a:p>
          <a:pPr rtl="1"/>
          <a:r>
            <a:rPr lang="ar-SA" b="1" dirty="0"/>
            <a:t>ولكنَّ أهل بغداد بدأوا بإشعال الثورات ضد المأمون فاضطر المأمون إلى الرجوع إلى بغداد لإخماد هذه الثورات، التي انتهت على يد المأمون</a:t>
          </a:r>
          <a:endParaRPr lang="he-IL" dirty="0"/>
        </a:p>
      </dgm:t>
    </dgm:pt>
    <dgm:pt modelId="{63415BD7-7F4A-45BD-8E83-73D9E03CF697}" type="parTrans" cxnId="{15CCC5A2-625C-4FCF-97F0-6120D1ADAAF8}">
      <dgm:prSet/>
      <dgm:spPr/>
      <dgm:t>
        <a:bodyPr/>
        <a:lstStyle/>
        <a:p>
          <a:pPr rtl="1"/>
          <a:endParaRPr lang="he-IL"/>
        </a:p>
      </dgm:t>
    </dgm:pt>
    <dgm:pt modelId="{965E6829-F7EC-4C55-99CF-D008E526301E}" type="sibTrans" cxnId="{15CCC5A2-625C-4FCF-97F0-6120D1ADAAF8}">
      <dgm:prSet/>
      <dgm:spPr/>
      <dgm:t>
        <a:bodyPr/>
        <a:lstStyle/>
        <a:p>
          <a:pPr rtl="1"/>
          <a:endParaRPr lang="he-IL"/>
        </a:p>
      </dgm:t>
    </dgm:pt>
    <dgm:pt modelId="{B5A5D56D-A6A0-4A82-8D70-1320EC6AC7DC}" type="pres">
      <dgm:prSet presAssocID="{BD7F7089-572E-41D6-B7E6-C225EFEA2379}" presName="Name0" presStyleCnt="0">
        <dgm:presLayoutVars>
          <dgm:chPref val="3"/>
          <dgm:dir/>
          <dgm:animLvl val="lvl"/>
          <dgm:resizeHandles/>
        </dgm:presLayoutVars>
      </dgm:prSet>
      <dgm:spPr/>
    </dgm:pt>
    <dgm:pt modelId="{E5DA1707-BD82-4033-B77E-D1E6B3FC1762}" type="pres">
      <dgm:prSet presAssocID="{83843E93-BFBD-4510-89DE-39C4386B94CB}" presName="horFlow" presStyleCnt="0"/>
      <dgm:spPr/>
    </dgm:pt>
    <dgm:pt modelId="{CDFF10CD-FD6E-4980-9006-688DA944755F}" type="pres">
      <dgm:prSet presAssocID="{83843E93-BFBD-4510-89DE-39C4386B94CB}" presName="bigChev" presStyleLbl="node1" presStyleIdx="0" presStyleCnt="3" custScaleX="206628"/>
      <dgm:spPr/>
    </dgm:pt>
    <dgm:pt modelId="{C481E13B-8B80-486A-B225-CBC2A623C537}" type="pres">
      <dgm:prSet presAssocID="{83843E93-BFBD-4510-89DE-39C4386B94CB}" presName="vSp" presStyleCnt="0"/>
      <dgm:spPr/>
    </dgm:pt>
    <dgm:pt modelId="{26899846-BB78-4CBA-92BF-DF0B62D8A19D}" type="pres">
      <dgm:prSet presAssocID="{8BCFD217-8A0C-4127-BF12-7CFCC35A580D}" presName="horFlow" presStyleCnt="0"/>
      <dgm:spPr/>
    </dgm:pt>
    <dgm:pt modelId="{2B0B2867-5879-4FCC-828D-11A33886AA1D}" type="pres">
      <dgm:prSet presAssocID="{8BCFD217-8A0C-4127-BF12-7CFCC35A580D}" presName="bigChev" presStyleLbl="node1" presStyleIdx="1" presStyleCnt="3" custScaleX="196584"/>
      <dgm:spPr/>
    </dgm:pt>
    <dgm:pt modelId="{9818C142-B82C-4B2E-BA7C-D7D4A2D0A1E4}" type="pres">
      <dgm:prSet presAssocID="{8BCFD217-8A0C-4127-BF12-7CFCC35A580D}" presName="vSp" presStyleCnt="0"/>
      <dgm:spPr/>
    </dgm:pt>
    <dgm:pt modelId="{9958B63A-F242-478C-A6FC-F0D2B6329DDD}" type="pres">
      <dgm:prSet presAssocID="{BA3B71E8-03EE-4F7D-8CF8-BEE8CE524E9B}" presName="horFlow" presStyleCnt="0"/>
      <dgm:spPr/>
    </dgm:pt>
    <dgm:pt modelId="{CCCAA739-E711-47B5-820C-B9C999416E82}" type="pres">
      <dgm:prSet presAssocID="{BA3B71E8-03EE-4F7D-8CF8-BEE8CE524E9B}" presName="bigChev" presStyleLbl="node1" presStyleIdx="2" presStyleCnt="3" custScaleX="206382"/>
      <dgm:spPr/>
    </dgm:pt>
  </dgm:ptLst>
  <dgm:cxnLst>
    <dgm:cxn modelId="{D833F021-A9BE-4A01-970B-AAA0139159E3}" srcId="{BD7F7089-572E-41D6-B7E6-C225EFEA2379}" destId="{8BCFD217-8A0C-4127-BF12-7CFCC35A580D}" srcOrd="1" destOrd="0" parTransId="{2B31FFE3-0B7F-45C9-8A8A-CC789D17D2A9}" sibTransId="{F844A969-25D0-4BB8-97FB-2D110C10D4A2}"/>
    <dgm:cxn modelId="{8B14832E-1C25-41CB-9542-0343D1F0F3E7}" type="presOf" srcId="{BD7F7089-572E-41D6-B7E6-C225EFEA2379}" destId="{B5A5D56D-A6A0-4A82-8D70-1320EC6AC7DC}" srcOrd="0" destOrd="0" presId="urn:microsoft.com/office/officeart/2005/8/layout/lProcess3"/>
    <dgm:cxn modelId="{9A180E3F-99D2-4FAD-A5ED-CC6466246624}" srcId="{BD7F7089-572E-41D6-B7E6-C225EFEA2379}" destId="{83843E93-BFBD-4510-89DE-39C4386B94CB}" srcOrd="0" destOrd="0" parTransId="{B54CBFAA-47B8-4506-A1D4-B32F97994C81}" sibTransId="{CD60EE7F-CE2A-4554-BB1D-55ACB61A2816}"/>
    <dgm:cxn modelId="{F5091F96-19B3-40F6-B491-3D746998E5CB}" type="presOf" srcId="{BA3B71E8-03EE-4F7D-8CF8-BEE8CE524E9B}" destId="{CCCAA739-E711-47B5-820C-B9C999416E82}" srcOrd="0" destOrd="0" presId="urn:microsoft.com/office/officeart/2005/8/layout/lProcess3"/>
    <dgm:cxn modelId="{15CCC5A2-625C-4FCF-97F0-6120D1ADAAF8}" srcId="{BD7F7089-572E-41D6-B7E6-C225EFEA2379}" destId="{BA3B71E8-03EE-4F7D-8CF8-BEE8CE524E9B}" srcOrd="2" destOrd="0" parTransId="{63415BD7-7F4A-45BD-8E83-73D9E03CF697}" sibTransId="{965E6829-F7EC-4C55-99CF-D008E526301E}"/>
    <dgm:cxn modelId="{30D986A9-4022-4F05-B3C2-FA3E6DC5B413}" type="presOf" srcId="{8BCFD217-8A0C-4127-BF12-7CFCC35A580D}" destId="{2B0B2867-5879-4FCC-828D-11A33886AA1D}" srcOrd="0" destOrd="0" presId="urn:microsoft.com/office/officeart/2005/8/layout/lProcess3"/>
    <dgm:cxn modelId="{CCFA98EE-0868-4F1D-9B3E-B5293D633429}" type="presOf" srcId="{83843E93-BFBD-4510-89DE-39C4386B94CB}" destId="{CDFF10CD-FD6E-4980-9006-688DA944755F}" srcOrd="0" destOrd="0" presId="urn:microsoft.com/office/officeart/2005/8/layout/lProcess3"/>
    <dgm:cxn modelId="{8DD6E31F-CD62-4F65-8B18-B97E06B4A4D6}" type="presParOf" srcId="{B5A5D56D-A6A0-4A82-8D70-1320EC6AC7DC}" destId="{E5DA1707-BD82-4033-B77E-D1E6B3FC1762}" srcOrd="0" destOrd="0" presId="urn:microsoft.com/office/officeart/2005/8/layout/lProcess3"/>
    <dgm:cxn modelId="{F067B1A7-F716-422F-823C-2D98E0DD147D}" type="presParOf" srcId="{E5DA1707-BD82-4033-B77E-D1E6B3FC1762}" destId="{CDFF10CD-FD6E-4980-9006-688DA944755F}" srcOrd="0" destOrd="0" presId="urn:microsoft.com/office/officeart/2005/8/layout/lProcess3"/>
    <dgm:cxn modelId="{A5AF9D4B-0F46-463C-A000-8197812ED3EE}" type="presParOf" srcId="{B5A5D56D-A6A0-4A82-8D70-1320EC6AC7DC}" destId="{C481E13B-8B80-486A-B225-CBC2A623C537}" srcOrd="1" destOrd="0" presId="urn:microsoft.com/office/officeart/2005/8/layout/lProcess3"/>
    <dgm:cxn modelId="{5EAB5228-CD84-4F12-BEDD-54C96E133A1E}" type="presParOf" srcId="{B5A5D56D-A6A0-4A82-8D70-1320EC6AC7DC}" destId="{26899846-BB78-4CBA-92BF-DF0B62D8A19D}" srcOrd="2" destOrd="0" presId="urn:microsoft.com/office/officeart/2005/8/layout/lProcess3"/>
    <dgm:cxn modelId="{E854384F-8A6A-4CF1-82EA-EE3D941441B5}" type="presParOf" srcId="{26899846-BB78-4CBA-92BF-DF0B62D8A19D}" destId="{2B0B2867-5879-4FCC-828D-11A33886AA1D}" srcOrd="0" destOrd="0" presId="urn:microsoft.com/office/officeart/2005/8/layout/lProcess3"/>
    <dgm:cxn modelId="{F24E1372-7D60-471F-A830-E58D7DE85DEA}" type="presParOf" srcId="{B5A5D56D-A6A0-4A82-8D70-1320EC6AC7DC}" destId="{9818C142-B82C-4B2E-BA7C-D7D4A2D0A1E4}" srcOrd="3" destOrd="0" presId="urn:microsoft.com/office/officeart/2005/8/layout/lProcess3"/>
    <dgm:cxn modelId="{99E47223-5EE7-4163-A418-70AA0E8E443A}" type="presParOf" srcId="{B5A5D56D-A6A0-4A82-8D70-1320EC6AC7DC}" destId="{9958B63A-F242-478C-A6FC-F0D2B6329DDD}" srcOrd="4" destOrd="0" presId="urn:microsoft.com/office/officeart/2005/8/layout/lProcess3"/>
    <dgm:cxn modelId="{078CF0D6-89FA-48C2-B8B4-134D52690BE6}" type="presParOf" srcId="{9958B63A-F242-478C-A6FC-F0D2B6329DDD}" destId="{CCCAA739-E711-47B5-820C-B9C999416E82}"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14D939-B3DC-4BF8-A114-936AD2BC8F0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D542C7E1-761E-4B95-BC8A-D8B0AB98C6F1}">
      <dgm:prSet custT="1"/>
      <dgm:spPr/>
      <dgm:t>
        <a:bodyPr/>
        <a:lstStyle/>
        <a:p>
          <a:pPr rtl="1"/>
          <a:r>
            <a:rPr lang="ar-SA" sz="2000" b="1" dirty="0"/>
            <a:t>سعى المأمون منذ الوهلة الأولى للعمل على استقرار البلاد، والقضاء على الفتن والثورات، فتصدى بحزم وقوة لثورات الشيعة، وواجه بحسم وعنف حركات التمرد ومحاولات الخروج على سلطة الخلافة، فقد قضى على حركة "ابن طباطبا العلوي" سنة 199هـ ،814م، وثورة "الحسن بن الحسين" في الحجاز، و"عبد الرحمن بن أحمد بن عبد الله بن محمد بن عمر بن علي بن أبي طالب" في اليمن سنة 207هـ ،822م.</a:t>
          </a:r>
          <a:endParaRPr lang="he-IL" sz="2000" dirty="0"/>
        </a:p>
      </dgm:t>
    </dgm:pt>
    <dgm:pt modelId="{33C9EC02-7568-4957-B905-DF24A00D2F9B}" type="parTrans" cxnId="{F9474C71-154E-4E5F-A023-42D2824E36DE}">
      <dgm:prSet/>
      <dgm:spPr/>
      <dgm:t>
        <a:bodyPr/>
        <a:lstStyle/>
        <a:p>
          <a:pPr rtl="1"/>
          <a:endParaRPr lang="he-IL"/>
        </a:p>
      </dgm:t>
    </dgm:pt>
    <dgm:pt modelId="{F082EB76-4D04-4E40-B034-1EA8EBDAC662}" type="sibTrans" cxnId="{F9474C71-154E-4E5F-A023-42D2824E36DE}">
      <dgm:prSet/>
      <dgm:spPr/>
      <dgm:t>
        <a:bodyPr/>
        <a:lstStyle/>
        <a:p>
          <a:pPr rtl="1"/>
          <a:endParaRPr lang="he-IL"/>
        </a:p>
      </dgm:t>
    </dgm:pt>
    <dgm:pt modelId="{5DC2D1AD-76E5-43A2-B450-31EDB3E8A834}">
      <dgm:prSet custT="1"/>
      <dgm:spPr/>
      <dgm:t>
        <a:bodyPr/>
        <a:lstStyle/>
        <a:p>
          <a:pPr rtl="1"/>
          <a:r>
            <a:rPr lang="ar-SA" sz="2000" b="1" dirty="0"/>
            <a:t>وفي مقابل ذلك فإنه أقدم على خطوة جريئة، وأمر لم يسبقه إليه أحد من الخلفاء، فقد اختار أحد أبناء البيت العلوي وهو "علي بن موسى الرضا" ليكون وليًا للعهد من بعده، وقد أثار هذا الأمر غضب واستياء العباسيين؛ مما دفعهم إلى مبايعة "إبراهيم بن المهدي" –عم المأمون– بالخلافة سنة 202هـ،817م.</a:t>
          </a:r>
          <a:endParaRPr lang="he-IL" sz="2000" dirty="0"/>
        </a:p>
      </dgm:t>
    </dgm:pt>
    <dgm:pt modelId="{8F15CE24-1B39-4604-965D-904FC9EA33D2}" type="parTrans" cxnId="{B8A14E02-0E13-44EE-98DE-F9B8B5779984}">
      <dgm:prSet/>
      <dgm:spPr/>
      <dgm:t>
        <a:bodyPr/>
        <a:lstStyle/>
        <a:p>
          <a:pPr rtl="1"/>
          <a:endParaRPr lang="he-IL"/>
        </a:p>
      </dgm:t>
    </dgm:pt>
    <dgm:pt modelId="{5C2E302F-64B0-4519-BE0E-1BD17C45269E}" type="sibTrans" cxnId="{B8A14E02-0E13-44EE-98DE-F9B8B5779984}">
      <dgm:prSet/>
      <dgm:spPr/>
      <dgm:t>
        <a:bodyPr/>
        <a:lstStyle/>
        <a:p>
          <a:pPr rtl="1"/>
          <a:endParaRPr lang="he-IL"/>
        </a:p>
      </dgm:t>
    </dgm:pt>
    <dgm:pt modelId="{8DB5F939-4162-47C7-9FF3-EDBFD66A7EA1}">
      <dgm:prSet custT="1"/>
      <dgm:spPr/>
      <dgm:t>
        <a:bodyPr/>
        <a:lstStyle/>
        <a:p>
          <a:pPr rtl="1"/>
          <a:r>
            <a:rPr lang="ar-SA" sz="2000" b="1" dirty="0"/>
            <a:t>لما علم المأمون بذلك جهز جيشًا كبيرًا، وسار على رأسه من خراسان قاصدًا بغداد، فهرب إبراهيم بن المهدي من بغداد. وفي ذلك الوقت توفي علي بن موسى، فكان لذلك أكبر الأثر في تهدئة الموقف، فلما دخل المأمون بغداد عفا عن عمه.</a:t>
          </a:r>
          <a:endParaRPr lang="he-IL" sz="2000" dirty="0"/>
        </a:p>
      </dgm:t>
    </dgm:pt>
    <dgm:pt modelId="{8198DD4A-9BFF-4988-B389-6F7D950C4537}" type="parTrans" cxnId="{7199D42B-C860-4DEC-8592-A5E8AFFE91E8}">
      <dgm:prSet/>
      <dgm:spPr/>
      <dgm:t>
        <a:bodyPr/>
        <a:lstStyle/>
        <a:p>
          <a:pPr rtl="1"/>
          <a:endParaRPr lang="he-IL"/>
        </a:p>
      </dgm:t>
    </dgm:pt>
    <dgm:pt modelId="{AAB8AEE1-57BF-43E2-B604-9163BF29ADE8}" type="sibTrans" cxnId="{7199D42B-C860-4DEC-8592-A5E8AFFE91E8}">
      <dgm:prSet/>
      <dgm:spPr/>
      <dgm:t>
        <a:bodyPr/>
        <a:lstStyle/>
        <a:p>
          <a:pPr rtl="1"/>
          <a:endParaRPr lang="he-IL"/>
        </a:p>
      </dgm:t>
    </dgm:pt>
    <dgm:pt modelId="{9823EF95-8CBD-4A46-BE7D-52B0E6B93AAC}" type="pres">
      <dgm:prSet presAssocID="{0614D939-B3DC-4BF8-A114-936AD2BC8F09}" presName="Name0" presStyleCnt="0">
        <dgm:presLayoutVars>
          <dgm:dir/>
          <dgm:resizeHandles val="exact"/>
        </dgm:presLayoutVars>
      </dgm:prSet>
      <dgm:spPr/>
    </dgm:pt>
    <dgm:pt modelId="{23B3EA8E-F6CD-4C6A-9AC1-1DE6DA08B904}" type="pres">
      <dgm:prSet presAssocID="{D542C7E1-761E-4B95-BC8A-D8B0AB98C6F1}" presName="node" presStyleLbl="node1" presStyleIdx="0" presStyleCnt="3" custScaleX="121317" custScaleY="149023">
        <dgm:presLayoutVars>
          <dgm:bulletEnabled val="1"/>
        </dgm:presLayoutVars>
      </dgm:prSet>
      <dgm:spPr/>
    </dgm:pt>
    <dgm:pt modelId="{C252D923-50F9-4A4C-8D1E-2898B24A2150}" type="pres">
      <dgm:prSet presAssocID="{F082EB76-4D04-4E40-B034-1EA8EBDAC662}" presName="sibTrans" presStyleLbl="sibTrans2D1" presStyleIdx="0" presStyleCnt="2"/>
      <dgm:spPr/>
    </dgm:pt>
    <dgm:pt modelId="{D547CF19-2508-4CCF-B6AD-46C2394F5258}" type="pres">
      <dgm:prSet presAssocID="{F082EB76-4D04-4E40-B034-1EA8EBDAC662}" presName="connectorText" presStyleLbl="sibTrans2D1" presStyleIdx="0" presStyleCnt="2"/>
      <dgm:spPr/>
    </dgm:pt>
    <dgm:pt modelId="{52B2EBF2-024C-4453-A007-CBEF407A5176}" type="pres">
      <dgm:prSet presAssocID="{5DC2D1AD-76E5-43A2-B450-31EDB3E8A834}" presName="node" presStyleLbl="node1" presStyleIdx="1" presStyleCnt="3" custScaleX="124836" custScaleY="149023">
        <dgm:presLayoutVars>
          <dgm:bulletEnabled val="1"/>
        </dgm:presLayoutVars>
      </dgm:prSet>
      <dgm:spPr/>
    </dgm:pt>
    <dgm:pt modelId="{FCE30B80-4D1C-4F38-AA12-693E4FC08E99}" type="pres">
      <dgm:prSet presAssocID="{5C2E302F-64B0-4519-BE0E-1BD17C45269E}" presName="sibTrans" presStyleLbl="sibTrans2D1" presStyleIdx="1" presStyleCnt="2"/>
      <dgm:spPr/>
    </dgm:pt>
    <dgm:pt modelId="{4A83A0CC-1C7B-4FF9-86BA-A53B9DA1484D}" type="pres">
      <dgm:prSet presAssocID="{5C2E302F-64B0-4519-BE0E-1BD17C45269E}" presName="connectorText" presStyleLbl="sibTrans2D1" presStyleIdx="1" presStyleCnt="2"/>
      <dgm:spPr/>
    </dgm:pt>
    <dgm:pt modelId="{F7B2070F-04D8-46E3-8A4C-E84ECD24F0B1}" type="pres">
      <dgm:prSet presAssocID="{8DB5F939-4162-47C7-9FF3-EDBFD66A7EA1}" presName="node" presStyleLbl="node1" presStyleIdx="2" presStyleCnt="3" custScaleX="127147" custScaleY="148077" custLinFactNeighborX="374" custLinFactNeighborY="3587">
        <dgm:presLayoutVars>
          <dgm:bulletEnabled val="1"/>
        </dgm:presLayoutVars>
      </dgm:prSet>
      <dgm:spPr/>
    </dgm:pt>
  </dgm:ptLst>
  <dgm:cxnLst>
    <dgm:cxn modelId="{B8A14E02-0E13-44EE-98DE-F9B8B5779984}" srcId="{0614D939-B3DC-4BF8-A114-936AD2BC8F09}" destId="{5DC2D1AD-76E5-43A2-B450-31EDB3E8A834}" srcOrd="1" destOrd="0" parTransId="{8F15CE24-1B39-4604-965D-904FC9EA33D2}" sibTransId="{5C2E302F-64B0-4519-BE0E-1BD17C45269E}"/>
    <dgm:cxn modelId="{29FF3203-3F4B-472D-A079-4A26C56B13AE}" type="presOf" srcId="{5C2E302F-64B0-4519-BE0E-1BD17C45269E}" destId="{4A83A0CC-1C7B-4FF9-86BA-A53B9DA1484D}" srcOrd="1" destOrd="0" presId="urn:microsoft.com/office/officeart/2005/8/layout/process1"/>
    <dgm:cxn modelId="{A4326419-20CB-4F68-865B-1B68F66981B3}" type="presOf" srcId="{F082EB76-4D04-4E40-B034-1EA8EBDAC662}" destId="{D547CF19-2508-4CCF-B6AD-46C2394F5258}" srcOrd="1" destOrd="0" presId="urn:microsoft.com/office/officeart/2005/8/layout/process1"/>
    <dgm:cxn modelId="{7199D42B-C860-4DEC-8592-A5E8AFFE91E8}" srcId="{0614D939-B3DC-4BF8-A114-936AD2BC8F09}" destId="{8DB5F939-4162-47C7-9FF3-EDBFD66A7EA1}" srcOrd="2" destOrd="0" parTransId="{8198DD4A-9BFF-4988-B389-6F7D950C4537}" sibTransId="{AAB8AEE1-57BF-43E2-B604-9163BF29ADE8}"/>
    <dgm:cxn modelId="{B67FBF37-C052-4DB9-8FA2-AC388723F523}" type="presOf" srcId="{5DC2D1AD-76E5-43A2-B450-31EDB3E8A834}" destId="{52B2EBF2-024C-4453-A007-CBEF407A5176}" srcOrd="0" destOrd="0" presId="urn:microsoft.com/office/officeart/2005/8/layout/process1"/>
    <dgm:cxn modelId="{F9474C71-154E-4E5F-A023-42D2824E36DE}" srcId="{0614D939-B3DC-4BF8-A114-936AD2BC8F09}" destId="{D542C7E1-761E-4B95-BC8A-D8B0AB98C6F1}" srcOrd="0" destOrd="0" parTransId="{33C9EC02-7568-4957-B905-DF24A00D2F9B}" sibTransId="{F082EB76-4D04-4E40-B034-1EA8EBDAC662}"/>
    <dgm:cxn modelId="{E273F07E-B7E3-4508-AC49-417D0A0C6EA3}" type="presOf" srcId="{8DB5F939-4162-47C7-9FF3-EDBFD66A7EA1}" destId="{F7B2070F-04D8-46E3-8A4C-E84ECD24F0B1}" srcOrd="0" destOrd="0" presId="urn:microsoft.com/office/officeart/2005/8/layout/process1"/>
    <dgm:cxn modelId="{F3162FA5-77F4-47C7-9C51-96349DCC74DB}" type="presOf" srcId="{0614D939-B3DC-4BF8-A114-936AD2BC8F09}" destId="{9823EF95-8CBD-4A46-BE7D-52B0E6B93AAC}" srcOrd="0" destOrd="0" presId="urn:microsoft.com/office/officeart/2005/8/layout/process1"/>
    <dgm:cxn modelId="{DD7E97CC-39B4-4454-ADCB-82253278FC92}" type="presOf" srcId="{D542C7E1-761E-4B95-BC8A-D8B0AB98C6F1}" destId="{23B3EA8E-F6CD-4C6A-9AC1-1DE6DA08B904}" srcOrd="0" destOrd="0" presId="urn:microsoft.com/office/officeart/2005/8/layout/process1"/>
    <dgm:cxn modelId="{A0F1DDF5-0C4F-4065-97C4-3577075482A0}" type="presOf" srcId="{5C2E302F-64B0-4519-BE0E-1BD17C45269E}" destId="{FCE30B80-4D1C-4F38-AA12-693E4FC08E99}" srcOrd="0" destOrd="0" presId="urn:microsoft.com/office/officeart/2005/8/layout/process1"/>
    <dgm:cxn modelId="{9E3F62F6-A41E-43A3-8A80-F7379A283A0F}" type="presOf" srcId="{F082EB76-4D04-4E40-B034-1EA8EBDAC662}" destId="{C252D923-50F9-4A4C-8D1E-2898B24A2150}" srcOrd="0" destOrd="0" presId="urn:microsoft.com/office/officeart/2005/8/layout/process1"/>
    <dgm:cxn modelId="{93DC07D8-C4F1-4997-83C6-047C715BFA7D}" type="presParOf" srcId="{9823EF95-8CBD-4A46-BE7D-52B0E6B93AAC}" destId="{23B3EA8E-F6CD-4C6A-9AC1-1DE6DA08B904}" srcOrd="0" destOrd="0" presId="urn:microsoft.com/office/officeart/2005/8/layout/process1"/>
    <dgm:cxn modelId="{D9E1D795-E938-4807-81AC-5EAC2B0FB844}" type="presParOf" srcId="{9823EF95-8CBD-4A46-BE7D-52B0E6B93AAC}" destId="{C252D923-50F9-4A4C-8D1E-2898B24A2150}" srcOrd="1" destOrd="0" presId="urn:microsoft.com/office/officeart/2005/8/layout/process1"/>
    <dgm:cxn modelId="{ADA39BA3-7817-4C0A-AEC4-D983891A5490}" type="presParOf" srcId="{C252D923-50F9-4A4C-8D1E-2898B24A2150}" destId="{D547CF19-2508-4CCF-B6AD-46C2394F5258}" srcOrd="0" destOrd="0" presId="urn:microsoft.com/office/officeart/2005/8/layout/process1"/>
    <dgm:cxn modelId="{0B427758-CCB7-4E66-9893-45F5D0772A88}" type="presParOf" srcId="{9823EF95-8CBD-4A46-BE7D-52B0E6B93AAC}" destId="{52B2EBF2-024C-4453-A007-CBEF407A5176}" srcOrd="2" destOrd="0" presId="urn:microsoft.com/office/officeart/2005/8/layout/process1"/>
    <dgm:cxn modelId="{CD9ABDAB-E2FC-4D5F-9704-0A08437F9FCC}" type="presParOf" srcId="{9823EF95-8CBD-4A46-BE7D-52B0E6B93AAC}" destId="{FCE30B80-4D1C-4F38-AA12-693E4FC08E99}" srcOrd="3" destOrd="0" presId="urn:microsoft.com/office/officeart/2005/8/layout/process1"/>
    <dgm:cxn modelId="{AB9AD024-B461-47B7-B792-0C564D14A64F}" type="presParOf" srcId="{FCE30B80-4D1C-4F38-AA12-693E4FC08E99}" destId="{4A83A0CC-1C7B-4FF9-86BA-A53B9DA1484D}" srcOrd="0" destOrd="0" presId="urn:microsoft.com/office/officeart/2005/8/layout/process1"/>
    <dgm:cxn modelId="{D6B77AAC-461B-43B1-BCAD-5101BF06552A}" type="presParOf" srcId="{9823EF95-8CBD-4A46-BE7D-52B0E6B93AAC}" destId="{F7B2070F-04D8-46E3-8A4C-E84ECD24F0B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5ACD9C2-B514-4A76-B7CC-903DEC6518D3}"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he-IL"/>
        </a:p>
      </dgm:t>
    </dgm:pt>
    <dgm:pt modelId="{FC1B523C-C451-454F-847C-C11C725E54F9}">
      <dgm:prSet/>
      <dgm:spPr/>
      <dgm:t>
        <a:bodyPr/>
        <a:lstStyle/>
        <a:p>
          <a:pPr rtl="1"/>
          <a:r>
            <a:rPr lang="ar-SA" b="1" dirty="0"/>
            <a:t>كان أخطر هذه الثورات جميعًا ثورة مصر؛ ذلك أن جند مصر كانوا قد اشتركوا في خلافات الأمين والمأمون كل فريق في جانب، وبعد أن انتهى الخلاف بفوز المأمون، ظل الخلاف قائمًا بين جند مصر، وأصبح موضع الخلاف التنافس على خيرات مصر، فكان الجند يجمعون الخراج لا ليرسل للخليفة، بل ليحتفظوا به لأنفسهم.</a:t>
          </a:r>
          <a:endParaRPr lang="he-IL" dirty="0"/>
        </a:p>
      </dgm:t>
    </dgm:pt>
    <dgm:pt modelId="{FDA29D52-F208-4D81-B458-F31879DA693C}" type="parTrans" cxnId="{B8051D0E-104B-4654-8FE6-171F6DCFBAE4}">
      <dgm:prSet/>
      <dgm:spPr/>
      <dgm:t>
        <a:bodyPr/>
        <a:lstStyle/>
        <a:p>
          <a:pPr rtl="1"/>
          <a:endParaRPr lang="he-IL"/>
        </a:p>
      </dgm:t>
    </dgm:pt>
    <dgm:pt modelId="{886D9452-77B4-42A0-BC54-865FF8A99C5B}" type="sibTrans" cxnId="{B8051D0E-104B-4654-8FE6-171F6DCFBAE4}">
      <dgm:prSet/>
      <dgm:spPr/>
      <dgm:t>
        <a:bodyPr/>
        <a:lstStyle/>
        <a:p>
          <a:pPr rtl="1"/>
          <a:endParaRPr lang="he-IL"/>
        </a:p>
      </dgm:t>
    </dgm:pt>
    <dgm:pt modelId="{9970A7F5-B26C-4729-9BC6-3B6673A5ECC1}">
      <dgm:prSet/>
      <dgm:spPr/>
      <dgm:t>
        <a:bodyPr/>
        <a:lstStyle/>
        <a:p>
          <a:pPr rtl="1"/>
          <a:r>
            <a:rPr lang="ar-SA" b="1"/>
            <a:t>قد قامت جيوش المأمون كثيرًا بمحاربتهم مع أهل مصر الذين شاركوا في هذه الثورات، ولكن هذه الثورات ما لبثت أن أشعلت من جديد حتى أرسل إليهم جيشًا ضخمًا، فاستطاع القضاء على الثورة نهائيًا، كما تمكن قائده "طاهر بن الحسين" من القضاء على ثورات العرب أنصار الأمين، وهكذا سيطر على الدولة في سكون وهدوء</a:t>
          </a:r>
          <a:endParaRPr lang="he-IL"/>
        </a:p>
      </dgm:t>
    </dgm:pt>
    <dgm:pt modelId="{7885CAC7-7999-4602-AD1C-7B3D397E4DB6}" type="parTrans" cxnId="{A0DF97CE-DDD6-4100-BC01-0ED840B10015}">
      <dgm:prSet/>
      <dgm:spPr/>
      <dgm:t>
        <a:bodyPr/>
        <a:lstStyle/>
        <a:p>
          <a:pPr rtl="1"/>
          <a:endParaRPr lang="he-IL"/>
        </a:p>
      </dgm:t>
    </dgm:pt>
    <dgm:pt modelId="{DA08CA41-5B52-49B0-9B22-DFBA15A188F9}" type="sibTrans" cxnId="{A0DF97CE-DDD6-4100-BC01-0ED840B10015}">
      <dgm:prSet/>
      <dgm:spPr/>
      <dgm:t>
        <a:bodyPr/>
        <a:lstStyle/>
        <a:p>
          <a:pPr rtl="1"/>
          <a:endParaRPr lang="he-IL"/>
        </a:p>
      </dgm:t>
    </dgm:pt>
    <dgm:pt modelId="{56C7BE57-151C-414D-858E-7E77FC2F459A}" type="pres">
      <dgm:prSet presAssocID="{45ACD9C2-B514-4A76-B7CC-903DEC6518D3}" presName="linear" presStyleCnt="0">
        <dgm:presLayoutVars>
          <dgm:animLvl val="lvl"/>
          <dgm:resizeHandles val="exact"/>
        </dgm:presLayoutVars>
      </dgm:prSet>
      <dgm:spPr/>
    </dgm:pt>
    <dgm:pt modelId="{C17E2468-5251-4C12-B414-35BD83951100}" type="pres">
      <dgm:prSet presAssocID="{FC1B523C-C451-454F-847C-C11C725E54F9}" presName="parentText" presStyleLbl="node1" presStyleIdx="0" presStyleCnt="2">
        <dgm:presLayoutVars>
          <dgm:chMax val="0"/>
          <dgm:bulletEnabled val="1"/>
        </dgm:presLayoutVars>
      </dgm:prSet>
      <dgm:spPr/>
    </dgm:pt>
    <dgm:pt modelId="{B329EEA3-A3AF-4037-AF98-14E681040566}" type="pres">
      <dgm:prSet presAssocID="{886D9452-77B4-42A0-BC54-865FF8A99C5B}" presName="spacer" presStyleCnt="0"/>
      <dgm:spPr/>
    </dgm:pt>
    <dgm:pt modelId="{329E3C39-C7EC-4A68-9EE8-6750AF3C91D4}" type="pres">
      <dgm:prSet presAssocID="{9970A7F5-B26C-4729-9BC6-3B6673A5ECC1}" presName="parentText" presStyleLbl="node1" presStyleIdx="1" presStyleCnt="2">
        <dgm:presLayoutVars>
          <dgm:chMax val="0"/>
          <dgm:bulletEnabled val="1"/>
        </dgm:presLayoutVars>
      </dgm:prSet>
      <dgm:spPr/>
    </dgm:pt>
  </dgm:ptLst>
  <dgm:cxnLst>
    <dgm:cxn modelId="{B8051D0E-104B-4654-8FE6-171F6DCFBAE4}" srcId="{45ACD9C2-B514-4A76-B7CC-903DEC6518D3}" destId="{FC1B523C-C451-454F-847C-C11C725E54F9}" srcOrd="0" destOrd="0" parTransId="{FDA29D52-F208-4D81-B458-F31879DA693C}" sibTransId="{886D9452-77B4-42A0-BC54-865FF8A99C5B}"/>
    <dgm:cxn modelId="{76E3B410-77A5-46D1-BF15-DCA87EF97C95}" type="presOf" srcId="{9970A7F5-B26C-4729-9BC6-3B6673A5ECC1}" destId="{329E3C39-C7EC-4A68-9EE8-6750AF3C91D4}" srcOrd="0" destOrd="0" presId="urn:microsoft.com/office/officeart/2005/8/layout/vList2"/>
    <dgm:cxn modelId="{DD923441-A8EF-4FF2-B2AF-3D9C0CB7889B}" type="presOf" srcId="{FC1B523C-C451-454F-847C-C11C725E54F9}" destId="{C17E2468-5251-4C12-B414-35BD83951100}" srcOrd="0" destOrd="0" presId="urn:microsoft.com/office/officeart/2005/8/layout/vList2"/>
    <dgm:cxn modelId="{A0DF97CE-DDD6-4100-BC01-0ED840B10015}" srcId="{45ACD9C2-B514-4A76-B7CC-903DEC6518D3}" destId="{9970A7F5-B26C-4729-9BC6-3B6673A5ECC1}" srcOrd="1" destOrd="0" parTransId="{7885CAC7-7999-4602-AD1C-7B3D397E4DB6}" sibTransId="{DA08CA41-5B52-49B0-9B22-DFBA15A188F9}"/>
    <dgm:cxn modelId="{115314EF-EC63-4E2A-8D82-B931421ABCDE}" type="presOf" srcId="{45ACD9C2-B514-4A76-B7CC-903DEC6518D3}" destId="{56C7BE57-151C-414D-858E-7E77FC2F459A}" srcOrd="0" destOrd="0" presId="urn:microsoft.com/office/officeart/2005/8/layout/vList2"/>
    <dgm:cxn modelId="{1D9811A8-C9AA-4B04-8630-602D1AFB012F}" type="presParOf" srcId="{56C7BE57-151C-414D-858E-7E77FC2F459A}" destId="{C17E2468-5251-4C12-B414-35BD83951100}" srcOrd="0" destOrd="0" presId="urn:microsoft.com/office/officeart/2005/8/layout/vList2"/>
    <dgm:cxn modelId="{DDAFDC84-E39D-4897-9BEC-0B4DC243A5F6}" type="presParOf" srcId="{56C7BE57-151C-414D-858E-7E77FC2F459A}" destId="{B329EEA3-A3AF-4037-AF98-14E681040566}" srcOrd="1" destOrd="0" presId="urn:microsoft.com/office/officeart/2005/8/layout/vList2"/>
    <dgm:cxn modelId="{E4485923-AC4E-4EDC-BE9D-21EE4C328FB1}" type="presParOf" srcId="{56C7BE57-151C-414D-858E-7E77FC2F459A}" destId="{329E3C39-C7EC-4A68-9EE8-6750AF3C91D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C28CC1E-5EFF-410F-802B-FF7B2BAA734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pPr rtl="1"/>
          <a:endParaRPr lang="he-IL"/>
        </a:p>
      </dgm:t>
    </dgm:pt>
    <dgm:pt modelId="{FDA70A5A-7423-4402-B3C7-463F69F73BB1}">
      <dgm:prSet/>
      <dgm:spPr/>
      <dgm:t>
        <a:bodyPr/>
        <a:lstStyle/>
        <a:p>
          <a:pPr rtl="1"/>
          <a:r>
            <a:rPr lang="ar-SA" b="1" dirty="0"/>
            <a:t>من أبرز الأسباب التي أدت إلى ظهور تلك النهضة الحضارية والعلمية في عصر المأمون ذلك الهدوء الذي ساد الأجواء بين الخلافة العباسية و الروم، والذي استمر لأكثر من عشرة أعوام.</a:t>
          </a:r>
          <a:endParaRPr lang="he-IL" dirty="0"/>
        </a:p>
      </dgm:t>
    </dgm:pt>
    <dgm:pt modelId="{FC56FEEA-7856-4CF6-92EB-2FC74DDAF6FC}" type="parTrans" cxnId="{DABDE100-8D1E-451A-BB23-6D159EF8B80F}">
      <dgm:prSet/>
      <dgm:spPr/>
      <dgm:t>
        <a:bodyPr/>
        <a:lstStyle/>
        <a:p>
          <a:pPr rtl="1"/>
          <a:endParaRPr lang="he-IL"/>
        </a:p>
      </dgm:t>
    </dgm:pt>
    <dgm:pt modelId="{55695AEE-246B-4F30-8EDD-5BA42F77A00C}" type="sibTrans" cxnId="{DABDE100-8D1E-451A-BB23-6D159EF8B80F}">
      <dgm:prSet/>
      <dgm:spPr/>
      <dgm:t>
        <a:bodyPr/>
        <a:lstStyle/>
        <a:p>
          <a:pPr rtl="1"/>
          <a:endParaRPr lang="he-IL"/>
        </a:p>
      </dgm:t>
    </dgm:pt>
    <dgm:pt modelId="{AF89CD8E-4100-4B20-85EC-F768E47EED7B}">
      <dgm:prSet/>
      <dgm:spPr/>
      <dgm:t>
        <a:bodyPr/>
        <a:lstStyle/>
        <a:p>
          <a:pPr rtl="1"/>
          <a:r>
            <a:rPr lang="ar-SA" b="1" dirty="0"/>
            <a:t>ولكن ما لبث أن تبدد ذلك الهدوء حينما كان المأمون يكتب إلى عمّاله على خراسان في غزو من لم يكن على الطاعة والإسلام من أهل ما وراء النهر، ولم يغفل المأمون عن قتال الروم، بل غزاهم أكثر من مرة.</a:t>
          </a:r>
          <a:endParaRPr lang="he-IL" dirty="0"/>
        </a:p>
      </dgm:t>
    </dgm:pt>
    <dgm:pt modelId="{0BFBDA0A-09E4-459A-8AF0-0C38AE08216E}" type="parTrans" cxnId="{0C9989A6-1A3F-4E3C-B773-179E8C0A3CD9}">
      <dgm:prSet/>
      <dgm:spPr/>
      <dgm:t>
        <a:bodyPr/>
        <a:lstStyle/>
        <a:p>
          <a:pPr rtl="1"/>
          <a:endParaRPr lang="he-IL"/>
        </a:p>
      </dgm:t>
    </dgm:pt>
    <dgm:pt modelId="{F077C999-3986-44FE-8A87-EFE4D69E5787}" type="sibTrans" cxnId="{0C9989A6-1A3F-4E3C-B773-179E8C0A3CD9}">
      <dgm:prSet/>
      <dgm:spPr/>
      <dgm:t>
        <a:bodyPr/>
        <a:lstStyle/>
        <a:p>
          <a:pPr rtl="1"/>
          <a:endParaRPr lang="he-IL"/>
        </a:p>
      </dgm:t>
    </dgm:pt>
    <dgm:pt modelId="{68F9B86C-5F62-45D4-8ECA-1159161E6C7E}" type="pres">
      <dgm:prSet presAssocID="{DC28CC1E-5EFF-410F-802B-FF7B2BAA734F}" presName="Name0" presStyleCnt="0">
        <dgm:presLayoutVars>
          <dgm:chPref val="3"/>
          <dgm:dir/>
          <dgm:animLvl val="lvl"/>
          <dgm:resizeHandles/>
        </dgm:presLayoutVars>
      </dgm:prSet>
      <dgm:spPr/>
    </dgm:pt>
    <dgm:pt modelId="{368FBEEB-2B3C-4A08-934D-069D273454C5}" type="pres">
      <dgm:prSet presAssocID="{FDA70A5A-7423-4402-B3C7-463F69F73BB1}" presName="horFlow" presStyleCnt="0"/>
      <dgm:spPr/>
    </dgm:pt>
    <dgm:pt modelId="{DFC14162-4AE1-4D3D-8684-D98D39C04097}" type="pres">
      <dgm:prSet presAssocID="{FDA70A5A-7423-4402-B3C7-463F69F73BB1}" presName="bigChev" presStyleLbl="node1" presStyleIdx="0" presStyleCnt="2" custScaleX="133065"/>
      <dgm:spPr/>
    </dgm:pt>
    <dgm:pt modelId="{2D31163E-C4EA-449B-96C5-9269877B36E1}" type="pres">
      <dgm:prSet presAssocID="{FDA70A5A-7423-4402-B3C7-463F69F73BB1}" presName="vSp" presStyleCnt="0"/>
      <dgm:spPr/>
    </dgm:pt>
    <dgm:pt modelId="{5356302B-47EF-4B7B-8CC1-703789E72687}" type="pres">
      <dgm:prSet presAssocID="{AF89CD8E-4100-4B20-85EC-F768E47EED7B}" presName="horFlow" presStyleCnt="0"/>
      <dgm:spPr/>
    </dgm:pt>
    <dgm:pt modelId="{B80AE202-AAB0-4E6B-8E5D-63CFC8BC3B34}" type="pres">
      <dgm:prSet presAssocID="{AF89CD8E-4100-4B20-85EC-F768E47EED7B}" presName="bigChev" presStyleLbl="node1" presStyleIdx="1" presStyleCnt="2" custScaleX="134738"/>
      <dgm:spPr/>
    </dgm:pt>
  </dgm:ptLst>
  <dgm:cxnLst>
    <dgm:cxn modelId="{DABDE100-8D1E-451A-BB23-6D159EF8B80F}" srcId="{DC28CC1E-5EFF-410F-802B-FF7B2BAA734F}" destId="{FDA70A5A-7423-4402-B3C7-463F69F73BB1}" srcOrd="0" destOrd="0" parTransId="{FC56FEEA-7856-4CF6-92EB-2FC74DDAF6FC}" sibTransId="{55695AEE-246B-4F30-8EDD-5BA42F77A00C}"/>
    <dgm:cxn modelId="{9ACF823F-06F2-4F05-99FB-656695E39598}" type="presOf" srcId="{AF89CD8E-4100-4B20-85EC-F768E47EED7B}" destId="{B80AE202-AAB0-4E6B-8E5D-63CFC8BC3B34}" srcOrd="0" destOrd="0" presId="urn:microsoft.com/office/officeart/2005/8/layout/lProcess3"/>
    <dgm:cxn modelId="{85A7CF5F-BAF7-4408-9D1C-BD2D54D474C4}" type="presOf" srcId="{DC28CC1E-5EFF-410F-802B-FF7B2BAA734F}" destId="{68F9B86C-5F62-45D4-8ECA-1159161E6C7E}" srcOrd="0" destOrd="0" presId="urn:microsoft.com/office/officeart/2005/8/layout/lProcess3"/>
    <dgm:cxn modelId="{EBB11243-7FBD-43F7-BE47-E0E809354E4C}" type="presOf" srcId="{FDA70A5A-7423-4402-B3C7-463F69F73BB1}" destId="{DFC14162-4AE1-4D3D-8684-D98D39C04097}" srcOrd="0" destOrd="0" presId="urn:microsoft.com/office/officeart/2005/8/layout/lProcess3"/>
    <dgm:cxn modelId="{0C9989A6-1A3F-4E3C-B773-179E8C0A3CD9}" srcId="{DC28CC1E-5EFF-410F-802B-FF7B2BAA734F}" destId="{AF89CD8E-4100-4B20-85EC-F768E47EED7B}" srcOrd="1" destOrd="0" parTransId="{0BFBDA0A-09E4-459A-8AF0-0C38AE08216E}" sibTransId="{F077C999-3986-44FE-8A87-EFE4D69E5787}"/>
    <dgm:cxn modelId="{36F30440-0485-4D5D-BF52-8DBA4B50D2AB}" type="presParOf" srcId="{68F9B86C-5F62-45D4-8ECA-1159161E6C7E}" destId="{368FBEEB-2B3C-4A08-934D-069D273454C5}" srcOrd="0" destOrd="0" presId="urn:microsoft.com/office/officeart/2005/8/layout/lProcess3"/>
    <dgm:cxn modelId="{B6AEC0E3-1624-4671-9C8C-4B3CDCE2D227}" type="presParOf" srcId="{368FBEEB-2B3C-4A08-934D-069D273454C5}" destId="{DFC14162-4AE1-4D3D-8684-D98D39C04097}" srcOrd="0" destOrd="0" presId="urn:microsoft.com/office/officeart/2005/8/layout/lProcess3"/>
    <dgm:cxn modelId="{89DB6E8D-4D87-46D7-83B9-73EFFECEC4DE}" type="presParOf" srcId="{68F9B86C-5F62-45D4-8ECA-1159161E6C7E}" destId="{2D31163E-C4EA-449B-96C5-9269877B36E1}" srcOrd="1" destOrd="0" presId="urn:microsoft.com/office/officeart/2005/8/layout/lProcess3"/>
    <dgm:cxn modelId="{FFB2FCA6-D7CD-4C54-90B9-2839CD662409}" type="presParOf" srcId="{68F9B86C-5F62-45D4-8ECA-1159161E6C7E}" destId="{5356302B-47EF-4B7B-8CC1-703789E72687}" srcOrd="2" destOrd="0" presId="urn:microsoft.com/office/officeart/2005/8/layout/lProcess3"/>
    <dgm:cxn modelId="{8E5554FA-E6ED-4A75-BBC9-18CA76C20079}" type="presParOf" srcId="{5356302B-47EF-4B7B-8CC1-703789E72687}" destId="{B80AE202-AAB0-4E6B-8E5D-63CFC8BC3B34}"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E555EF5-5609-4DEF-986D-B6B9EB0D8709}"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pPr rtl="1"/>
          <a:endParaRPr lang="he-IL"/>
        </a:p>
      </dgm:t>
    </dgm:pt>
    <dgm:pt modelId="{A3752958-BDE5-493F-88DE-4091F3D5CBCD}">
      <dgm:prSet/>
      <dgm:spPr/>
      <dgm:t>
        <a:bodyPr/>
        <a:lstStyle/>
        <a:p>
          <a:pPr rtl="1"/>
          <a:r>
            <a:rPr lang="ar-SA" b="1" dirty="0"/>
            <a:t>خرج المأمون بنفسه على رأس الجيوش الإسلامية لغزو الروم سنة 215 هـ / 830م، فافتتح حصن "قرة" و حصن "ماجدة" و حصن "سندس" وحصن "سنان"، ثم رحل عنها إلى الشام، وعاود غزو الروم في السنة الثالثة سنة 216هـ، على "طرسوس" وقتلوا نحو ألف وستمائة من أهلها،ففتح "هرقلة" ثم وجّه قواده ،فافتتحوا مدنًا كبيرة وحصونًا، وأدخلوا الرعب في قلوب الرومان، ثم عاد إلى دمشق، ولما غدر الروم ببعض البلاد الإسلامية غزاهم المأمون للمرة الثالثة وللعام الثالث على التوالى سنة 217هـ،واستطاع أخوه "المعتصم" أن يفتح نحو ثلاثين حصنًا من حصون الروم. فاضطر الروم تحت وطأة الهزيمة إلى طلب الصلح. فطلب منه "تيوفيل" – ملك الروم- الصلح، وعرض دفع الفدية مقابل السلام.</a:t>
          </a:r>
          <a:endParaRPr lang="he-IL" dirty="0"/>
        </a:p>
      </dgm:t>
    </dgm:pt>
    <dgm:pt modelId="{4909BB2D-D393-463F-BA58-37125F8F6799}" type="parTrans" cxnId="{1452E952-17A7-40AE-B9E3-9D8A4E5C5423}">
      <dgm:prSet/>
      <dgm:spPr/>
      <dgm:t>
        <a:bodyPr/>
        <a:lstStyle/>
        <a:p>
          <a:pPr rtl="1"/>
          <a:endParaRPr lang="he-IL"/>
        </a:p>
      </dgm:t>
    </dgm:pt>
    <dgm:pt modelId="{211E1C4E-5FA7-4A99-8625-6BD8B9416EAE}" type="sibTrans" cxnId="{1452E952-17A7-40AE-B9E3-9D8A4E5C5423}">
      <dgm:prSet/>
      <dgm:spPr/>
      <dgm:t>
        <a:bodyPr/>
        <a:lstStyle/>
        <a:p>
          <a:pPr rtl="1"/>
          <a:endParaRPr lang="he-IL"/>
        </a:p>
      </dgm:t>
    </dgm:pt>
    <dgm:pt modelId="{37F25DED-D56A-4C12-BDD8-0E17FEBB650A}" type="pres">
      <dgm:prSet presAssocID="{1E555EF5-5609-4DEF-986D-B6B9EB0D8709}" presName="Name0" presStyleCnt="0">
        <dgm:presLayoutVars>
          <dgm:dir/>
          <dgm:resizeHandles val="exact"/>
        </dgm:presLayoutVars>
      </dgm:prSet>
      <dgm:spPr/>
    </dgm:pt>
    <dgm:pt modelId="{4942983F-D0ED-4E01-84DE-064FFC6A8004}" type="pres">
      <dgm:prSet presAssocID="{1E555EF5-5609-4DEF-986D-B6B9EB0D8709}" presName="arrow" presStyleLbl="bgShp" presStyleIdx="0" presStyleCnt="1" custLinFactNeighborX="-1328" custLinFactNeighborY="50474"/>
      <dgm:spPr/>
    </dgm:pt>
    <dgm:pt modelId="{BA288EB3-DB93-4534-A147-31E76CD621A6}" type="pres">
      <dgm:prSet presAssocID="{1E555EF5-5609-4DEF-986D-B6B9EB0D8709}" presName="points" presStyleCnt="0"/>
      <dgm:spPr/>
    </dgm:pt>
    <dgm:pt modelId="{92C49BC8-B164-402A-BCAE-619E19A24837}" type="pres">
      <dgm:prSet presAssocID="{A3752958-BDE5-493F-88DE-4091F3D5CBCD}" presName="compositeA" presStyleCnt="0"/>
      <dgm:spPr/>
    </dgm:pt>
    <dgm:pt modelId="{68AA72B7-9A9A-48A0-906B-41B9C289D61D}" type="pres">
      <dgm:prSet presAssocID="{A3752958-BDE5-493F-88DE-4091F3D5CBCD}" presName="textA" presStyleLbl="revTx" presStyleIdx="0" presStyleCnt="1" custScaleX="111220" custScaleY="171734">
        <dgm:presLayoutVars>
          <dgm:bulletEnabled val="1"/>
        </dgm:presLayoutVars>
      </dgm:prSet>
      <dgm:spPr/>
    </dgm:pt>
    <dgm:pt modelId="{FDECB492-BFC0-49E6-99A7-F9FFB0549A82}" type="pres">
      <dgm:prSet presAssocID="{A3752958-BDE5-493F-88DE-4091F3D5CBCD}" presName="circleA" presStyleLbl="node1" presStyleIdx="0" presStyleCnt="1" custLinFactY="100000" custLinFactNeighborX="-3256" custLinFactNeighborY="105154"/>
      <dgm:spPr/>
    </dgm:pt>
    <dgm:pt modelId="{AB60F018-43B0-4E59-8332-C71E75EAABCF}" type="pres">
      <dgm:prSet presAssocID="{A3752958-BDE5-493F-88DE-4091F3D5CBCD}" presName="spaceA" presStyleCnt="0"/>
      <dgm:spPr/>
    </dgm:pt>
  </dgm:ptLst>
  <dgm:cxnLst>
    <dgm:cxn modelId="{1452E952-17A7-40AE-B9E3-9D8A4E5C5423}" srcId="{1E555EF5-5609-4DEF-986D-B6B9EB0D8709}" destId="{A3752958-BDE5-493F-88DE-4091F3D5CBCD}" srcOrd="0" destOrd="0" parTransId="{4909BB2D-D393-463F-BA58-37125F8F6799}" sibTransId="{211E1C4E-5FA7-4A99-8625-6BD8B9416EAE}"/>
    <dgm:cxn modelId="{F672A859-A506-4C83-8D94-CC4A3B1EE9E4}" type="presOf" srcId="{1E555EF5-5609-4DEF-986D-B6B9EB0D8709}" destId="{37F25DED-D56A-4C12-BDD8-0E17FEBB650A}" srcOrd="0" destOrd="0" presId="urn:microsoft.com/office/officeart/2005/8/layout/hProcess11"/>
    <dgm:cxn modelId="{EE7212CC-F870-42A8-8656-B3A4511DB9F6}" type="presOf" srcId="{A3752958-BDE5-493F-88DE-4091F3D5CBCD}" destId="{68AA72B7-9A9A-48A0-906B-41B9C289D61D}" srcOrd="0" destOrd="0" presId="urn:microsoft.com/office/officeart/2005/8/layout/hProcess11"/>
    <dgm:cxn modelId="{211A9F6A-55E8-43C6-911D-4AFBF6FC64A9}" type="presParOf" srcId="{37F25DED-D56A-4C12-BDD8-0E17FEBB650A}" destId="{4942983F-D0ED-4E01-84DE-064FFC6A8004}" srcOrd="0" destOrd="0" presId="urn:microsoft.com/office/officeart/2005/8/layout/hProcess11"/>
    <dgm:cxn modelId="{4B4BDAB8-FDA9-4D20-83EB-9703981E14D4}" type="presParOf" srcId="{37F25DED-D56A-4C12-BDD8-0E17FEBB650A}" destId="{BA288EB3-DB93-4534-A147-31E76CD621A6}" srcOrd="1" destOrd="0" presId="urn:microsoft.com/office/officeart/2005/8/layout/hProcess11"/>
    <dgm:cxn modelId="{833C0B54-FAE2-4052-BC7D-DB55B6A072F5}" type="presParOf" srcId="{BA288EB3-DB93-4534-A147-31E76CD621A6}" destId="{92C49BC8-B164-402A-BCAE-619E19A24837}" srcOrd="0" destOrd="0" presId="urn:microsoft.com/office/officeart/2005/8/layout/hProcess11"/>
    <dgm:cxn modelId="{4F743685-ECF8-4D02-9ED7-721F25426ADB}" type="presParOf" srcId="{92C49BC8-B164-402A-BCAE-619E19A24837}" destId="{68AA72B7-9A9A-48A0-906B-41B9C289D61D}" srcOrd="0" destOrd="0" presId="urn:microsoft.com/office/officeart/2005/8/layout/hProcess11"/>
    <dgm:cxn modelId="{977449BC-3ABB-474A-9246-8E1FD970EB30}" type="presParOf" srcId="{92C49BC8-B164-402A-BCAE-619E19A24837}" destId="{FDECB492-BFC0-49E6-99A7-F9FFB0549A82}" srcOrd="1" destOrd="0" presId="urn:microsoft.com/office/officeart/2005/8/layout/hProcess11"/>
    <dgm:cxn modelId="{0B689D93-F845-4142-9C47-C34B88A98926}" type="presParOf" srcId="{92C49BC8-B164-402A-BCAE-619E19A24837}" destId="{AB60F018-43B0-4E59-8332-C71E75EAAB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540B0-C6D0-4118-8480-5C20BA8FCDBF}">
      <dsp:nvSpPr>
        <dsp:cNvPr id="0" name=""/>
        <dsp:cNvSpPr/>
      </dsp:nvSpPr>
      <dsp:spPr>
        <a:xfrm>
          <a:off x="302401" y="0"/>
          <a:ext cx="7427160" cy="4680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ar-SA" sz="2400" b="1" kern="1200" dirty="0"/>
            <a:t>كان الخليفة المأمون أفضل رجال العباسيين، فقد كان حازمًا هادئًا ،داهية من الدهاة، وكان عالمًا صاحب رأي حالمًا صاحب عزم، حافظًا للقرآن الكريم، عالمًا من علماء اللغة العربية والتاريخ وفقيهًا من فقهاء المسلمين، وكان يقول: "النَّاس ثلاثة: فمنهم مثل الغذاء لا بدَّ منه على كلِّ حال، ومنهم كالدَّواء يحتاج إليه في حال المرض، ومنهم كالدَّاء مكروه على كلِّ حال"، وكان يقول أيضًا: "أنا والله أستلذُّ العفو حتَّى أخاف ألا أؤجر عليه، ولو عرف النَّاس مقدار محبتي للعفو؛ لتقرَّبوا إليَّ بالذُّنوب".</a:t>
          </a:r>
          <a:endParaRPr lang="he-IL" sz="2400" kern="1200" dirty="0"/>
        </a:p>
      </dsp:txBody>
      <dsp:txXfrm>
        <a:off x="1390083" y="685370"/>
        <a:ext cx="5251796" cy="33092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36E60-CFAE-4A97-97C2-251F736E9339}">
      <dsp:nvSpPr>
        <dsp:cNvPr id="0" name=""/>
        <dsp:cNvSpPr/>
      </dsp:nvSpPr>
      <dsp:spPr>
        <a:xfrm>
          <a:off x="0" y="86252"/>
          <a:ext cx="4819177" cy="481917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48841E-2335-40C6-9D3D-B9412540D0AF}">
      <dsp:nvSpPr>
        <dsp:cNvPr id="0" name=""/>
        <dsp:cNvSpPr/>
      </dsp:nvSpPr>
      <dsp:spPr>
        <a:xfrm>
          <a:off x="2409588" y="86252"/>
          <a:ext cx="5622373" cy="481917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1">
            <a:lnSpc>
              <a:spcPct val="90000"/>
            </a:lnSpc>
            <a:spcBef>
              <a:spcPct val="0"/>
            </a:spcBef>
            <a:spcAft>
              <a:spcPct val="35000"/>
            </a:spcAft>
            <a:buNone/>
          </a:pPr>
          <a:r>
            <a:rPr lang="ar-SA" sz="2300" b="1" kern="1200"/>
            <a:t>بعد أن استلم المأمون خلافة المسلمين، بدأت معالم الدولة الإسلامية العظيمة تلوح في الأفق، فاهتمام المأمون الكبير بالعلم والعلماء كان بشارة كبيرة للمسلمين الحالمين بدولة إسلامية ترجع الإسلام إلى عصره الذهبي، وكان المأمون خير حامل لهذه البشارة للناس في عهده، فقد اهتم بالثقافة العربية واليونانية اهتمامًا كبيرًا، ودعا الناس إلى ضرورة التعلم في سبيل النهضة بالأمة الإسلامية كلِّها، فأرسل البعثات التعليمية إلى القسطنطينية وافتتح جامعة الحكمة في بغداد، هي جامعة عربية فريدة فيها مكتبة لنسخ الكتب ومراكز ترجمة كبيرة ترجم فيها الكتب اليونانية، ونشر هذه الكتب بين الناس فارتفعت ثقافة المسلمين فازدادت إبداعاتهم في كافة العلوم والمجالات</a:t>
          </a:r>
          <a:r>
            <a:rPr lang="en-US" sz="2300" b="1" kern="1200"/>
            <a:t>.</a:t>
          </a:r>
          <a:br>
            <a:rPr lang="en-US" sz="2300" b="1" kern="1200"/>
          </a:br>
          <a:br>
            <a:rPr lang="en-US" sz="2300" b="1" kern="1200"/>
          </a:br>
          <a:endParaRPr lang="he-IL" sz="2300" kern="1200"/>
        </a:p>
      </dsp:txBody>
      <dsp:txXfrm>
        <a:off x="2409588" y="86252"/>
        <a:ext cx="5622373" cy="48191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C5977A-1C3E-41D6-B1DC-B1B02A45EFCC}">
      <dsp:nvSpPr>
        <dsp:cNvPr id="0" name=""/>
        <dsp:cNvSpPr/>
      </dsp:nvSpPr>
      <dsp:spPr>
        <a:xfrm>
          <a:off x="1517758" y="3358"/>
          <a:ext cx="4996445" cy="499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rtl="1">
            <a:lnSpc>
              <a:spcPct val="90000"/>
            </a:lnSpc>
            <a:spcBef>
              <a:spcPct val="0"/>
            </a:spcBef>
            <a:spcAft>
              <a:spcPct val="35000"/>
            </a:spcAft>
            <a:buNone/>
          </a:pPr>
          <a:r>
            <a:rPr lang="ar-SA" sz="2500" b="1" kern="1200" dirty="0"/>
            <a:t>عاش المأمون ثمانية وأربعين عامًا، وتوفِّي بسبب مرض الحمى الذي أصابه وهو في إحدى غزواته ضد الدولة البيزنطية، وكانت وفاته في منطقة اسمها طرسوس في شمال الشام، وكان هذا في شهر رجب من عام 218 هجرية، وهو ما يوافق سنة 833 ميلادية، فاستلم الخلافة بعده أخوه محمد المعتصم بالله.</a:t>
          </a:r>
          <a:endParaRPr lang="he-IL" sz="2500" kern="1200" dirty="0"/>
        </a:p>
      </dsp:txBody>
      <dsp:txXfrm>
        <a:off x="2249470" y="735070"/>
        <a:ext cx="3533021" cy="35330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538F1-43FE-4F08-9740-F6297A435F03}">
      <dsp:nvSpPr>
        <dsp:cNvPr id="0" name=""/>
        <dsp:cNvSpPr/>
      </dsp:nvSpPr>
      <dsp:spPr>
        <a:xfrm>
          <a:off x="0" y="118727"/>
          <a:ext cx="8031962" cy="321278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rtl="1">
            <a:lnSpc>
              <a:spcPct val="90000"/>
            </a:lnSpc>
            <a:spcBef>
              <a:spcPct val="0"/>
            </a:spcBef>
            <a:spcAft>
              <a:spcPct val="35000"/>
            </a:spcAft>
            <a:buNone/>
          </a:pPr>
          <a:r>
            <a:rPr lang="ar-SA" sz="2800" b="1" kern="1200" dirty="0"/>
            <a:t>استلم المأمون خلافة المسلمين وهو في الرابعة والعشرين من عمره، وكانتْ فترة حكمه فترة ازدهار عظيمة في تاريخ العصر العباسي الأول، حيث شهد عصر المأمون ازدهارًا علميًا كبيرًا، وكان هذا بسبب تشجيع المأمون الامه على العلوم كالفلسفة والطب والرياضيات والفلك، وقد أسَّس جامعة الحكمة في بغداد فازدهرتْ الدَّولة الإسلامية في عهده، إلى أنْ توفِّي سنة 833 ميلادية في مدينة طرسوس في شمال بلاد الشام وهو في الثامنة والأربعين من عمره، فاستلم الخلافة بعده أخوه محمد المعتصم بالله.</a:t>
          </a:r>
          <a:endParaRPr lang="he-IL" sz="2800" kern="1200" dirty="0"/>
        </a:p>
      </dsp:txBody>
      <dsp:txXfrm>
        <a:off x="0" y="118727"/>
        <a:ext cx="8031962" cy="3212784"/>
      </dsp:txXfrm>
    </dsp:sp>
    <dsp:sp modelId="{B8BE0DBE-CF43-40CE-A2C8-E87EEA6D0D57}">
      <dsp:nvSpPr>
        <dsp:cNvPr id="0" name=""/>
        <dsp:cNvSpPr/>
      </dsp:nvSpPr>
      <dsp:spPr>
        <a:xfrm>
          <a:off x="0" y="3331512"/>
          <a:ext cx="8031962" cy="122975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043B6-5099-49C2-9748-27C83CBF94CA}">
      <dsp:nvSpPr>
        <dsp:cNvPr id="0" name=""/>
        <dsp:cNvSpPr/>
      </dsp:nvSpPr>
      <dsp:spPr>
        <a:xfrm>
          <a:off x="591147" y="0"/>
          <a:ext cx="6699671" cy="4680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E5FD40-4093-44DE-B2FF-139F84AE1C10}">
      <dsp:nvSpPr>
        <dsp:cNvPr id="0" name=""/>
        <dsp:cNvSpPr/>
      </dsp:nvSpPr>
      <dsp:spPr>
        <a:xfrm>
          <a:off x="86209" y="1404000"/>
          <a:ext cx="7709547" cy="187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dirty="0"/>
            <a:t>بعد أن استلمَ الأمين خلافة المسلمين بناءً على وصيّة والده هارون الرشيد، قام الأمين بتعيين ابنه موسى وليًا للعهد، فأثار هذا غضب المأمون الذي كان من المفترض أن يكون وليَّ عهد أخيه، وكان المأمون في هذه الأثناء في خراسان، فأخذ البيعة من أهل خراسان وجمَع حوله جيشًا عظيمًا.</a:t>
          </a:r>
          <a:endParaRPr lang="he-IL" sz="2400" kern="1200" dirty="0"/>
        </a:p>
      </dsp:txBody>
      <dsp:txXfrm>
        <a:off x="177593" y="1495384"/>
        <a:ext cx="7526779" cy="16892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459BA-6C16-40ED-87E0-CFFD0DE6540F}">
      <dsp:nvSpPr>
        <dsp:cNvPr id="0" name=""/>
        <dsp:cNvSpPr/>
      </dsp:nvSpPr>
      <dsp:spPr>
        <a:xfrm>
          <a:off x="602397" y="0"/>
          <a:ext cx="6827167" cy="4680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F5F27A-00D9-44FD-B8FF-4EED4E6F786D}">
      <dsp:nvSpPr>
        <dsp:cNvPr id="0" name=""/>
        <dsp:cNvSpPr/>
      </dsp:nvSpPr>
      <dsp:spPr>
        <a:xfrm>
          <a:off x="0" y="1404000"/>
          <a:ext cx="8031962" cy="187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SA" sz="2800" b="1" kern="1200" dirty="0"/>
            <a:t>سار المأمون بجيشه إلى بغداد فقصفها </a:t>
          </a:r>
          <a:r>
            <a:rPr lang="ar-SA" sz="2800" b="1" kern="1200" dirty="0" err="1"/>
            <a:t>بالمنجنيقات</a:t>
          </a:r>
          <a:r>
            <a:rPr lang="ar-SA" sz="2800" b="1" kern="1200" dirty="0"/>
            <a:t> وخاض معارك شرسة مع أخيه الأمين، وبعد أربع سنوات من الحرب انتصر المأمون على أخيه وقُتلَ الأمين في هذه الحروب واستلم المأمون خلافة المسلمين وأصبح المشرق والمغرب بين يدي المأمون.</a:t>
          </a:r>
          <a:endParaRPr lang="he-IL" sz="2800" kern="1200" dirty="0"/>
        </a:p>
      </dsp:txBody>
      <dsp:txXfrm>
        <a:off x="91384" y="1495384"/>
        <a:ext cx="7849194" cy="16892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FF10CD-FD6E-4980-9006-688DA944755F}">
      <dsp:nvSpPr>
        <dsp:cNvPr id="0" name=""/>
        <dsp:cNvSpPr/>
      </dsp:nvSpPr>
      <dsp:spPr>
        <a:xfrm>
          <a:off x="332870" y="1381"/>
          <a:ext cx="7366221" cy="14259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18415" rIns="0" bIns="18415" numCol="1" spcCol="1270" anchor="ctr" anchorCtr="0">
          <a:noAutofit/>
        </a:bodyPr>
        <a:lstStyle/>
        <a:p>
          <a:pPr marL="0" lvl="0" indent="0" algn="ctr" defTabSz="1289050" rtl="1">
            <a:lnSpc>
              <a:spcPct val="90000"/>
            </a:lnSpc>
            <a:spcBef>
              <a:spcPct val="0"/>
            </a:spcBef>
            <a:spcAft>
              <a:spcPct val="35000"/>
            </a:spcAft>
            <a:buNone/>
          </a:pPr>
          <a:r>
            <a:rPr lang="ar-SA" sz="2900" b="1" kern="1200" dirty="0"/>
            <a:t>إنَّ أهل خراسان كانوا المؤيدين الأساسيين للمأمون في حربه ضد الأمين حتَّى وصل إلى الخلافة.</a:t>
          </a:r>
          <a:endParaRPr lang="he-IL" sz="2900" kern="1200" dirty="0"/>
        </a:p>
      </dsp:txBody>
      <dsp:txXfrm>
        <a:off x="1045864" y="1381"/>
        <a:ext cx="5940234" cy="1425987"/>
      </dsp:txXfrm>
    </dsp:sp>
    <dsp:sp modelId="{2B0B2867-5879-4FCC-828D-11A33886AA1D}">
      <dsp:nvSpPr>
        <dsp:cNvPr id="0" name=""/>
        <dsp:cNvSpPr/>
      </dsp:nvSpPr>
      <dsp:spPr>
        <a:xfrm>
          <a:off x="332870" y="1627006"/>
          <a:ext cx="7008155" cy="14259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18415" rIns="0" bIns="18415" numCol="1" spcCol="1270" anchor="ctr" anchorCtr="0">
          <a:noAutofit/>
        </a:bodyPr>
        <a:lstStyle/>
        <a:p>
          <a:pPr marL="0" lvl="0" indent="0" algn="ctr" defTabSz="1289050" rtl="1">
            <a:lnSpc>
              <a:spcPct val="90000"/>
            </a:lnSpc>
            <a:spcBef>
              <a:spcPct val="0"/>
            </a:spcBef>
            <a:spcAft>
              <a:spcPct val="35000"/>
            </a:spcAft>
            <a:buNone/>
          </a:pPr>
          <a:r>
            <a:rPr lang="ar-SA" sz="2900" b="1" kern="1200" dirty="0"/>
            <a:t>وكان الفرس يرغبون أن يبقى المأمون في خراسان في مدينة مرو حتَّى تصبح مرو مركز الخلافة العباسية .</a:t>
          </a:r>
          <a:endParaRPr lang="he-IL" sz="2900" kern="1200" dirty="0"/>
        </a:p>
      </dsp:txBody>
      <dsp:txXfrm>
        <a:off x="1045864" y="1627006"/>
        <a:ext cx="5582168" cy="1425987"/>
      </dsp:txXfrm>
    </dsp:sp>
    <dsp:sp modelId="{CCCAA739-E711-47B5-820C-B9C999416E82}">
      <dsp:nvSpPr>
        <dsp:cNvPr id="0" name=""/>
        <dsp:cNvSpPr/>
      </dsp:nvSpPr>
      <dsp:spPr>
        <a:xfrm>
          <a:off x="332870" y="3252631"/>
          <a:ext cx="7357451" cy="14259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18415" rIns="0" bIns="18415" numCol="1" spcCol="1270" anchor="ctr" anchorCtr="0">
          <a:noAutofit/>
        </a:bodyPr>
        <a:lstStyle/>
        <a:p>
          <a:pPr marL="0" lvl="0" indent="0" algn="ctr" defTabSz="1289050" rtl="1">
            <a:lnSpc>
              <a:spcPct val="90000"/>
            </a:lnSpc>
            <a:spcBef>
              <a:spcPct val="0"/>
            </a:spcBef>
            <a:spcAft>
              <a:spcPct val="35000"/>
            </a:spcAft>
            <a:buNone/>
          </a:pPr>
          <a:r>
            <a:rPr lang="ar-SA" sz="2900" b="1" kern="1200" dirty="0"/>
            <a:t>ولكنَّ أهل بغداد بدأوا بإشعال الثورات ضد المأمون فاضطر المأمون إلى الرجوع إلى بغداد لإخماد هذه الثورات، التي انتهت على يد المأمون</a:t>
          </a:r>
          <a:endParaRPr lang="he-IL" sz="2900" kern="1200" dirty="0"/>
        </a:p>
      </dsp:txBody>
      <dsp:txXfrm>
        <a:off x="1045864" y="3252631"/>
        <a:ext cx="5931464" cy="14259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3EA8E-F6CD-4C6A-9AC1-1DE6DA08B904}">
      <dsp:nvSpPr>
        <dsp:cNvPr id="0" name=""/>
        <dsp:cNvSpPr/>
      </dsp:nvSpPr>
      <dsp:spPr>
        <a:xfrm>
          <a:off x="7834" y="0"/>
          <a:ext cx="2560036" cy="5257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t>سعى المأمون منذ الوهلة الأولى للعمل على استقرار البلاد، والقضاء على الفتن والثورات، فتصدى بحزم وقوة لثورات الشيعة، وواجه بحسم وعنف حركات التمرد ومحاولات الخروج على سلطة الخلافة، فقد قضى على حركة "ابن طباطبا العلوي" سنة 199هـ ،814م، وثورة "الحسن بن الحسين" في الحجاز، و"عبد الرحمن بن أحمد بن عبد الله بن محمد بن عمر بن علي بن أبي طالب" في اليمن سنة 207هـ ،822م.</a:t>
          </a:r>
          <a:endParaRPr lang="he-IL" sz="2000" kern="1200" dirty="0"/>
        </a:p>
      </dsp:txBody>
      <dsp:txXfrm>
        <a:off x="82815" y="74981"/>
        <a:ext cx="2410074" cy="5107838"/>
      </dsp:txXfrm>
    </dsp:sp>
    <dsp:sp modelId="{C252D923-50F9-4A4C-8D1E-2898B24A2150}">
      <dsp:nvSpPr>
        <dsp:cNvPr id="0" name=""/>
        <dsp:cNvSpPr/>
      </dsp:nvSpPr>
      <dsp:spPr>
        <a:xfrm>
          <a:off x="2778891" y="2367234"/>
          <a:ext cx="447363" cy="5233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rtl="1">
            <a:lnSpc>
              <a:spcPct val="90000"/>
            </a:lnSpc>
            <a:spcBef>
              <a:spcPct val="0"/>
            </a:spcBef>
            <a:spcAft>
              <a:spcPct val="35000"/>
            </a:spcAft>
            <a:buNone/>
          </a:pPr>
          <a:endParaRPr lang="he-IL" sz="2300" kern="1200"/>
        </a:p>
      </dsp:txBody>
      <dsp:txXfrm>
        <a:off x="2778891" y="2471900"/>
        <a:ext cx="313154" cy="313998"/>
      </dsp:txXfrm>
    </dsp:sp>
    <dsp:sp modelId="{52B2EBF2-024C-4453-A007-CBEF407A5176}">
      <dsp:nvSpPr>
        <dsp:cNvPr id="0" name=""/>
        <dsp:cNvSpPr/>
      </dsp:nvSpPr>
      <dsp:spPr>
        <a:xfrm>
          <a:off x="3411953" y="0"/>
          <a:ext cx="2634295" cy="5257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t>وفي مقابل ذلك فإنه أقدم على خطوة جريئة، وأمر لم يسبقه إليه أحد من الخلفاء، فقد اختار أحد أبناء البيت العلوي وهو "علي بن موسى الرضا" ليكون وليًا للعهد من بعده، وقد أثار هذا الأمر غضب واستياء العباسيين؛ مما دفعهم إلى مبايعة "إبراهيم بن المهدي" –عم المأمون– بالخلافة سنة 202هـ،817م.</a:t>
          </a:r>
          <a:endParaRPr lang="he-IL" sz="2000" kern="1200" dirty="0"/>
        </a:p>
      </dsp:txBody>
      <dsp:txXfrm>
        <a:off x="3489109" y="77156"/>
        <a:ext cx="2479983" cy="5103488"/>
      </dsp:txXfrm>
    </dsp:sp>
    <dsp:sp modelId="{FCE30B80-4D1C-4F38-AA12-693E4FC08E99}">
      <dsp:nvSpPr>
        <dsp:cNvPr id="0" name=""/>
        <dsp:cNvSpPr/>
      </dsp:nvSpPr>
      <dsp:spPr>
        <a:xfrm rot="16364">
          <a:off x="6258055" y="2375581"/>
          <a:ext cx="449041" cy="5233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rtl="1">
            <a:lnSpc>
              <a:spcPct val="90000"/>
            </a:lnSpc>
            <a:spcBef>
              <a:spcPct val="0"/>
            </a:spcBef>
            <a:spcAft>
              <a:spcPct val="35000"/>
            </a:spcAft>
            <a:buNone/>
          </a:pPr>
          <a:endParaRPr lang="he-IL" sz="2300" kern="1200"/>
        </a:p>
      </dsp:txBody>
      <dsp:txXfrm>
        <a:off x="6258056" y="2479926"/>
        <a:ext cx="314329" cy="313998"/>
      </dsp:txXfrm>
    </dsp:sp>
    <dsp:sp modelId="{F7B2070F-04D8-46E3-8A4C-E84ECD24F0B1}">
      <dsp:nvSpPr>
        <dsp:cNvPr id="0" name=""/>
        <dsp:cNvSpPr/>
      </dsp:nvSpPr>
      <dsp:spPr>
        <a:xfrm>
          <a:off x="6893486" y="33376"/>
          <a:ext cx="2683061" cy="5224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t>لما علم المأمون بذلك جهز جيشًا كبيرًا، وسار على رأسه من خراسان قاصدًا بغداد، فهرب إبراهيم بن المهدي من بغداد. وفي ذلك الوقت توفي علي بن موسى، فكان لذلك أكبر الأثر في تهدئة الموقف، فلما دخل المأمون بغداد عفا عن عمه.</a:t>
          </a:r>
          <a:endParaRPr lang="he-IL" sz="2000" kern="1200" dirty="0"/>
        </a:p>
      </dsp:txBody>
      <dsp:txXfrm>
        <a:off x="6972070" y="111960"/>
        <a:ext cx="2525893" cy="50672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2468-5251-4C12-B414-35BD83951100}">
      <dsp:nvSpPr>
        <dsp:cNvPr id="0" name=""/>
        <dsp:cNvSpPr/>
      </dsp:nvSpPr>
      <dsp:spPr>
        <a:xfrm>
          <a:off x="0" y="6480"/>
          <a:ext cx="8031962" cy="229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SA" sz="2800" b="1" kern="1200" dirty="0"/>
            <a:t>كان أخطر هذه الثورات جميعًا ثورة مصر؛ ذلك أن جند مصر كانوا قد اشتركوا في خلافات الأمين والمأمون كل فريق في جانب، وبعد أن انتهى الخلاف بفوز المأمون، ظل الخلاف قائمًا بين جند مصر، وأصبح موضع الخلاف التنافس على خيرات مصر، فكان الجند يجمعون الخراج لا ليرسل للخليفة، بل ليحتفظوا به لأنفسهم.</a:t>
          </a:r>
          <a:endParaRPr lang="he-IL" sz="2800" kern="1200" dirty="0"/>
        </a:p>
      </dsp:txBody>
      <dsp:txXfrm>
        <a:off x="111945" y="118425"/>
        <a:ext cx="7808072" cy="2069310"/>
      </dsp:txXfrm>
    </dsp:sp>
    <dsp:sp modelId="{329E3C39-C7EC-4A68-9EE8-6750AF3C91D4}">
      <dsp:nvSpPr>
        <dsp:cNvPr id="0" name=""/>
        <dsp:cNvSpPr/>
      </dsp:nvSpPr>
      <dsp:spPr>
        <a:xfrm>
          <a:off x="0" y="2380320"/>
          <a:ext cx="8031962" cy="229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SA" sz="2800" b="1" kern="1200"/>
            <a:t>قد قامت جيوش المأمون كثيرًا بمحاربتهم مع أهل مصر الذين شاركوا في هذه الثورات، ولكن هذه الثورات ما لبثت أن أشعلت من جديد حتى أرسل إليهم جيشًا ضخمًا، فاستطاع القضاء على الثورة نهائيًا، كما تمكن قائده "طاهر بن الحسين" من القضاء على ثورات العرب أنصار الأمين، وهكذا سيطر على الدولة في سكون وهدوء</a:t>
          </a:r>
          <a:endParaRPr lang="he-IL" sz="2800" kern="1200"/>
        </a:p>
      </dsp:txBody>
      <dsp:txXfrm>
        <a:off x="111945" y="2492265"/>
        <a:ext cx="7808072" cy="20693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14162-4AE1-4D3D-8684-D98D39C04097}">
      <dsp:nvSpPr>
        <dsp:cNvPr id="0" name=""/>
        <dsp:cNvSpPr/>
      </dsp:nvSpPr>
      <dsp:spPr>
        <a:xfrm>
          <a:off x="332872" y="94"/>
          <a:ext cx="7274753" cy="21868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18415" rIns="0" bIns="18415" numCol="1" spcCol="1270" anchor="ctr" anchorCtr="0">
          <a:noAutofit/>
        </a:bodyPr>
        <a:lstStyle/>
        <a:p>
          <a:pPr marL="0" lvl="0" indent="0" algn="ctr" defTabSz="1289050" rtl="1">
            <a:lnSpc>
              <a:spcPct val="90000"/>
            </a:lnSpc>
            <a:spcBef>
              <a:spcPct val="0"/>
            </a:spcBef>
            <a:spcAft>
              <a:spcPct val="35000"/>
            </a:spcAft>
            <a:buNone/>
          </a:pPr>
          <a:r>
            <a:rPr lang="ar-SA" sz="2900" b="1" kern="1200" dirty="0"/>
            <a:t>من أبرز الأسباب التي أدت إلى ظهور تلك النهضة الحضارية والعلمية في عصر المأمون ذلك الهدوء الذي ساد الأجواء بين الخلافة العباسية و الروم، والذي استمر لأكثر من عشرة أعوام.</a:t>
          </a:r>
          <a:endParaRPr lang="he-IL" sz="2900" kern="1200" dirty="0"/>
        </a:p>
      </dsp:txBody>
      <dsp:txXfrm>
        <a:off x="1426286" y="94"/>
        <a:ext cx="5087926" cy="2186827"/>
      </dsp:txXfrm>
    </dsp:sp>
    <dsp:sp modelId="{B80AE202-AAB0-4E6B-8E5D-63CFC8BC3B34}">
      <dsp:nvSpPr>
        <dsp:cNvPr id="0" name=""/>
        <dsp:cNvSpPr/>
      </dsp:nvSpPr>
      <dsp:spPr>
        <a:xfrm>
          <a:off x="332872" y="2493077"/>
          <a:ext cx="7366217" cy="21868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18415" rIns="0" bIns="18415" numCol="1" spcCol="1270" anchor="ctr" anchorCtr="0">
          <a:noAutofit/>
        </a:bodyPr>
        <a:lstStyle/>
        <a:p>
          <a:pPr marL="0" lvl="0" indent="0" algn="ctr" defTabSz="1289050" rtl="1">
            <a:lnSpc>
              <a:spcPct val="90000"/>
            </a:lnSpc>
            <a:spcBef>
              <a:spcPct val="0"/>
            </a:spcBef>
            <a:spcAft>
              <a:spcPct val="35000"/>
            </a:spcAft>
            <a:buNone/>
          </a:pPr>
          <a:r>
            <a:rPr lang="ar-SA" sz="2900" b="1" kern="1200" dirty="0"/>
            <a:t>ولكن ما لبث أن تبدد ذلك الهدوء حينما كان المأمون يكتب إلى عمّاله على خراسان في غزو من لم يكن على الطاعة والإسلام من أهل ما وراء النهر، ولم يغفل المأمون عن قتال الروم، بل غزاهم أكثر من مرة.</a:t>
          </a:r>
          <a:endParaRPr lang="he-IL" sz="2900" kern="1200" dirty="0"/>
        </a:p>
      </dsp:txBody>
      <dsp:txXfrm>
        <a:off x="1426286" y="2493077"/>
        <a:ext cx="5179390" cy="218682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2983F-D0ED-4E01-84DE-064FFC6A8004}">
      <dsp:nvSpPr>
        <dsp:cNvPr id="0" name=""/>
        <dsp:cNvSpPr/>
      </dsp:nvSpPr>
      <dsp:spPr>
        <a:xfrm>
          <a:off x="0" y="2348873"/>
          <a:ext cx="8318636" cy="18720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AA72B7-9A9A-48A0-906B-41B9C289D61D}">
      <dsp:nvSpPr>
        <dsp:cNvPr id="0" name=""/>
        <dsp:cNvSpPr/>
      </dsp:nvSpPr>
      <dsp:spPr>
        <a:xfrm>
          <a:off x="2836" y="-335715"/>
          <a:ext cx="7481098" cy="3214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rtl="1">
            <a:lnSpc>
              <a:spcPct val="90000"/>
            </a:lnSpc>
            <a:spcBef>
              <a:spcPct val="0"/>
            </a:spcBef>
            <a:spcAft>
              <a:spcPct val="35000"/>
            </a:spcAft>
            <a:buNone/>
          </a:pPr>
          <a:r>
            <a:rPr lang="ar-SA" sz="2100" b="1" kern="1200" dirty="0"/>
            <a:t>خرج المأمون بنفسه على رأس الجيوش الإسلامية لغزو الروم سنة 215 هـ / 830م، فافتتح حصن "قرة" و حصن "ماجدة" و حصن "سندس" وحصن "سنان"، ثم رحل عنها إلى الشام، وعاود غزو الروم في السنة الثالثة سنة 216هـ، على "طرسوس" وقتلوا نحو ألف وستمائة من أهلها،ففتح "هرقلة" ثم وجّه قواده ،فافتتحوا مدنًا كبيرة وحصونًا، وأدخلوا الرعب في قلوب الرومان، ثم عاد إلى دمشق، ولما غدر الروم ببعض البلاد الإسلامية غزاهم المأمون للمرة الثالثة وللعام الثالث على التوالى سنة 217هـ،واستطاع أخوه "المعتصم" أن يفتح نحو ثلاثين حصنًا من حصون الروم. فاضطر الروم تحت وطأة الهزيمة إلى طلب الصلح. فطلب منه "تيوفيل" – ملك الروم- الصلح، وعرض دفع الفدية مقابل السلام.</a:t>
          </a:r>
          <a:endParaRPr lang="he-IL" sz="2100" kern="1200" dirty="0"/>
        </a:p>
      </dsp:txBody>
      <dsp:txXfrm>
        <a:off x="2836" y="-335715"/>
        <a:ext cx="7481098" cy="3214860"/>
      </dsp:txXfrm>
    </dsp:sp>
    <dsp:sp modelId="{FDECB492-BFC0-49E6-99A7-F9FFB0549A82}">
      <dsp:nvSpPr>
        <dsp:cNvPr id="0" name=""/>
        <dsp:cNvSpPr/>
      </dsp:nvSpPr>
      <dsp:spPr>
        <a:xfrm>
          <a:off x="3494148" y="3401835"/>
          <a:ext cx="468000" cy="4680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903292" y="0"/>
            <a:ext cx="2984871" cy="500936"/>
          </a:xfrm>
          <a:prstGeom prst="rect">
            <a:avLst/>
          </a:prstGeom>
        </p:spPr>
        <p:txBody>
          <a:bodyPr vert="horz" lIns="96606" tIns="48303" rIns="96606" bIns="48303" rtlCol="1"/>
          <a:lstStyle>
            <a:lvl1pPr algn="r">
              <a:defRPr sz="1300"/>
            </a:lvl1pPr>
          </a:lstStyle>
          <a:p>
            <a:endParaRPr lang="he-IL"/>
          </a:p>
        </p:txBody>
      </p:sp>
      <p:sp>
        <p:nvSpPr>
          <p:cNvPr id="3" name="מציין מיקום של תאריך 2"/>
          <p:cNvSpPr>
            <a:spLocks noGrp="1"/>
          </p:cNvSpPr>
          <p:nvPr>
            <p:ph type="dt" idx="1"/>
          </p:nvPr>
        </p:nvSpPr>
        <p:spPr>
          <a:xfrm>
            <a:off x="1595" y="0"/>
            <a:ext cx="2984871" cy="500936"/>
          </a:xfrm>
          <a:prstGeom prst="rect">
            <a:avLst/>
          </a:prstGeom>
        </p:spPr>
        <p:txBody>
          <a:bodyPr vert="horz" lIns="96606" tIns="48303" rIns="96606" bIns="48303" rtlCol="1"/>
          <a:lstStyle>
            <a:lvl1pPr algn="l">
              <a:defRPr sz="1300"/>
            </a:lvl1pPr>
          </a:lstStyle>
          <a:p>
            <a:fld id="{5EC061A6-0796-4DA4-BCCF-C39215C865B3}" type="datetimeFigureOut">
              <a:rPr lang="he-IL" smtClean="0"/>
              <a:pPr/>
              <a:t>ח'/תמוז/תש"ף</a:t>
            </a:fld>
            <a:endParaRPr lang="he-IL"/>
          </a:p>
        </p:txBody>
      </p:sp>
      <p:sp>
        <p:nvSpPr>
          <p:cNvPr id="4" name="מציין מיקום של תמונת שקופית 3"/>
          <p:cNvSpPr>
            <a:spLocks noGrp="1" noRot="1" noChangeAspect="1"/>
          </p:cNvSpPr>
          <p:nvPr>
            <p:ph type="sldImg" idx="2"/>
          </p:nvPr>
        </p:nvSpPr>
        <p:spPr>
          <a:xfrm>
            <a:off x="104775" y="750888"/>
            <a:ext cx="6678613" cy="3757612"/>
          </a:xfrm>
          <a:prstGeom prst="rect">
            <a:avLst/>
          </a:prstGeom>
          <a:noFill/>
          <a:ln w="12700">
            <a:solidFill>
              <a:prstClr val="black"/>
            </a:solidFill>
          </a:ln>
        </p:spPr>
        <p:txBody>
          <a:bodyPr vert="horz" lIns="96606" tIns="48303" rIns="96606" bIns="48303" rtlCol="1" anchor="ctr"/>
          <a:lstStyle/>
          <a:p>
            <a:endParaRPr lang="he-IL"/>
          </a:p>
        </p:txBody>
      </p:sp>
      <p:sp>
        <p:nvSpPr>
          <p:cNvPr id="5" name="מציין מיקום של הערות 4"/>
          <p:cNvSpPr>
            <a:spLocks noGrp="1"/>
          </p:cNvSpPr>
          <p:nvPr>
            <p:ph type="body" sz="quarter" idx="3"/>
          </p:nvPr>
        </p:nvSpPr>
        <p:spPr>
          <a:xfrm>
            <a:off x="688817" y="4758889"/>
            <a:ext cx="5510530" cy="4508421"/>
          </a:xfrm>
          <a:prstGeom prst="rect">
            <a:avLst/>
          </a:prstGeom>
        </p:spPr>
        <p:txBody>
          <a:bodyPr vert="horz" lIns="96606" tIns="48303" rIns="96606" bIns="48303"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903292" y="9516038"/>
            <a:ext cx="2984871" cy="500936"/>
          </a:xfrm>
          <a:prstGeom prst="rect">
            <a:avLst/>
          </a:prstGeom>
        </p:spPr>
        <p:txBody>
          <a:bodyPr vert="horz" lIns="96606" tIns="48303" rIns="96606" bIns="48303" rtlCol="1" anchor="b"/>
          <a:lstStyle>
            <a:lvl1pPr algn="r">
              <a:defRPr sz="1300"/>
            </a:lvl1pPr>
          </a:lstStyle>
          <a:p>
            <a:endParaRPr lang="he-IL"/>
          </a:p>
        </p:txBody>
      </p:sp>
      <p:sp>
        <p:nvSpPr>
          <p:cNvPr id="7" name="מציין מיקום של מספר שקופית 6"/>
          <p:cNvSpPr>
            <a:spLocks noGrp="1"/>
          </p:cNvSpPr>
          <p:nvPr>
            <p:ph type="sldNum" sz="quarter" idx="5"/>
          </p:nvPr>
        </p:nvSpPr>
        <p:spPr>
          <a:xfrm>
            <a:off x="1595" y="9516038"/>
            <a:ext cx="2984871" cy="500936"/>
          </a:xfrm>
          <a:prstGeom prst="rect">
            <a:avLst/>
          </a:prstGeom>
        </p:spPr>
        <p:txBody>
          <a:bodyPr vert="horz" lIns="96606" tIns="48303" rIns="96606" bIns="48303" rtlCol="1" anchor="b"/>
          <a:lstStyle>
            <a:lvl1pPr algn="l">
              <a:defRPr sz="13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8817" y="4758889"/>
            <a:ext cx="5510530" cy="4508421"/>
          </a:xfrm>
          <a:prstGeom prst="rect">
            <a:avLst/>
          </a:prstGeom>
        </p:spPr>
        <p:txBody>
          <a:bodyPr spcFirstLastPara="1" wrap="square" lIns="96591" tIns="96591" rIns="96591" bIns="96591" anchor="t" anchorCtr="0">
            <a:noAutofit/>
          </a:bodyPr>
          <a:lstStyle/>
          <a:p>
            <a:pPr algn="l" rtl="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23313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ח'/תמוז/תש"ף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6" r:id="rId5"/>
    <p:sldLayoutId id="2147483663" r:id="rId6"/>
    <p:sldLayoutId id="2147483669" r:id="rId7"/>
    <p:sldLayoutId id="2147483671" r:id="rId8"/>
    <p:sldLayoutId id="2147483668" r:id="rId9"/>
    <p:sldLayoutId id="2147483670" r:id="rId10"/>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png"/><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5.png"/><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6.png"/><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الوضع السياسي في بداية خلافته</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8735904"/>
              </p:ext>
            </p:extLst>
          </p:nvPr>
        </p:nvGraphicFramePr>
        <p:xfrm>
          <a:off x="515274" y="1195757"/>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2180397"/>
      </p:ext>
    </p:extLst>
  </p:cSld>
  <p:clrMapOvr>
    <a:masterClrMapping/>
  </p:clrMapOvr>
  <p:transition spd="slow">
    <p:cover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75757"/>
            <a:ext cx="6903720" cy="720000"/>
          </a:xfrm>
        </p:spPr>
        <p:txBody>
          <a:bodyPr/>
          <a:lstStyle/>
          <a:p>
            <a:pPr algn="r">
              <a:lnSpc>
                <a:spcPct val="107000"/>
              </a:lnSpc>
              <a:spcAft>
                <a:spcPts val="800"/>
              </a:spcAft>
            </a:pPr>
            <a:r>
              <a:rPr lang="ar-SA" dirty="0">
                <a:solidFill>
                  <a:srgbClr val="333333"/>
                </a:solidFill>
                <a:latin typeface="Calibri"/>
                <a:ea typeface="Calibri"/>
                <a:cs typeface="Arial"/>
              </a:rPr>
              <a:t>القضاء على الفتن والثورات:</a:t>
            </a:r>
            <a:br>
              <a:rPr lang="en-US" sz="4000" dirty="0">
                <a:latin typeface="Calibri"/>
                <a:ea typeface="Calibri"/>
                <a:cs typeface="Arial"/>
              </a:rPr>
            </a:br>
            <a:endParaRPr lang="he-I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2056493"/>
              </p:ext>
            </p:extLst>
          </p:nvPr>
        </p:nvGraphicFramePr>
        <p:xfrm>
          <a:off x="515274" y="960120"/>
          <a:ext cx="9581226"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1718179"/>
      </p:ext>
    </p:extLst>
  </p:cSld>
  <p:clrMapOvr>
    <a:masterClrMapping/>
  </p:clrMapOvr>
  <p:transition spd="slow">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ثورة مصر</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5748403"/>
              </p:ext>
            </p:extLst>
          </p:nvPr>
        </p:nvGraphicFramePr>
        <p:xfrm>
          <a:off x="172374" y="1089000"/>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389619" y="828674"/>
            <a:ext cx="3667127" cy="195262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3582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علاقته بالبيزنطيين وظهور النهضة الحضارية</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975626"/>
              </p:ext>
            </p:extLst>
          </p:nvPr>
        </p:nvGraphicFramePr>
        <p:xfrm>
          <a:off x="515274" y="1195757"/>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113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غزواته على الروم</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9273254"/>
              </p:ext>
            </p:extLst>
          </p:nvPr>
        </p:nvGraphicFramePr>
        <p:xfrm>
          <a:off x="228600" y="1195757"/>
          <a:ext cx="8318636"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45154" y="1195757"/>
            <a:ext cx="3531572" cy="244594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2804827"/>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274" y="213094"/>
            <a:ext cx="8857326" cy="720000"/>
          </a:xfrm>
        </p:spPr>
        <p:txBody>
          <a:bodyPr/>
          <a:lstStyle/>
          <a:p>
            <a:r>
              <a:rPr lang="ar-SA" dirty="0">
                <a:latin typeface="Arial" panose="020B0604020202020204" pitchFamily="34" charset="0"/>
                <a:cs typeface="Arial" panose="020B0604020202020204" pitchFamily="34" charset="0"/>
              </a:rPr>
              <a:t>النهضه العلميه بعهده</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75589774"/>
              </p:ext>
            </p:extLst>
          </p:nvPr>
        </p:nvGraphicFramePr>
        <p:xfrm>
          <a:off x="124749" y="928700"/>
          <a:ext cx="8031962" cy="4991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380424" y="1020813"/>
            <a:ext cx="3611551" cy="174427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545998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الترجمة للعربية</a:t>
            </a:r>
            <a:endParaRPr lang="he-IL"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 y="923213"/>
            <a:ext cx="10419426" cy="4942663"/>
          </a:xfrm>
        </p:spPr>
        <p:txBody>
          <a:bodyPr>
            <a:noAutofit/>
          </a:bodyPr>
          <a:lstStyle/>
          <a:p>
            <a:pPr marL="0" indent="0">
              <a:buNone/>
            </a:pPr>
            <a:r>
              <a:rPr lang="ar-SA" b="1" dirty="0">
                <a:latin typeface="Arial" panose="020B0604020202020204" pitchFamily="34" charset="0"/>
                <a:cs typeface="Arial" panose="020B0604020202020204" pitchFamily="34" charset="0"/>
              </a:rPr>
              <a:t>كان لتشجيعه حركة الترجمة أكبر الأثر في ازدهارها في عهده، فظهر عدد كبير من العلماء ممن قاموا بدور مهم في نقل العلوم والفنون والآداب والفلسفة إلى العربية، والإفادة منها وتطويرها، ومن هؤلاء:</a:t>
            </a:r>
          </a:p>
          <a:p>
            <a:pPr>
              <a:buFont typeface="Wingdings" panose="05000000000000000000" pitchFamily="2" charset="2"/>
              <a:buChar char="v"/>
            </a:pPr>
            <a:r>
              <a:rPr lang="ar-SA" b="1" dirty="0">
                <a:latin typeface="Arial" panose="020B0604020202020204" pitchFamily="34" charset="0"/>
                <a:cs typeface="Arial" panose="020B0604020202020204" pitchFamily="34" charset="0"/>
              </a:rPr>
              <a:t>"حنين بن إسحاق" الطبيب البارع الذي ألف العديد من المؤلفات الطبية، كما ترجم عددًا من كتب أرسطو وأفلاطون إلى العربية.</a:t>
            </a:r>
          </a:p>
          <a:p>
            <a:pPr>
              <a:buFont typeface="Wingdings" panose="05000000000000000000" pitchFamily="2" charset="2"/>
              <a:buChar char="v"/>
            </a:pPr>
            <a:r>
              <a:rPr lang="ar-SA" b="1" dirty="0">
                <a:latin typeface="Arial" panose="020B0604020202020204" pitchFamily="34" charset="0"/>
                <a:cs typeface="Arial" panose="020B0604020202020204" pitchFamily="34" charset="0"/>
              </a:rPr>
              <a:t>و"يحيى بن ماسويه" الذي كان يشرف على "بيت الحكمة" في بغداد وكان يؤلف بالسريانية والعربية، كما كان متمكنًا من اليونانية، وله كتاب طبي عن الحميات اشتهر زمنًا طويلاً، ثم ترجم بعد ذلك إلى العبرية واللاتينية.</a:t>
            </a:r>
          </a:p>
          <a:p>
            <a:pPr>
              <a:buFont typeface="Wingdings" panose="05000000000000000000" pitchFamily="2" charset="2"/>
              <a:buChar char="v"/>
            </a:pPr>
            <a:r>
              <a:rPr lang="ar-SA" b="1" dirty="0">
                <a:latin typeface="Arial" panose="020B0604020202020204" pitchFamily="34" charset="0"/>
                <a:cs typeface="Arial" panose="020B0604020202020204" pitchFamily="34" charset="0"/>
              </a:rPr>
              <a:t>و"ميخائيل بن ماسويه" وكان طبيب المأمون الخاص، وكان يثق بعلمه فلا يشرب دواءً إلا من تركيب</a:t>
            </a:r>
          </a:p>
          <a:p>
            <a:endParaRPr lang="he-IL"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6613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وفاته</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3659044"/>
              </p:ext>
            </p:extLst>
          </p:nvPr>
        </p:nvGraphicFramePr>
        <p:xfrm>
          <a:off x="1820199" y="1052882"/>
          <a:ext cx="8031962" cy="500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884409"/>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مهام تنفيذيه</a:t>
            </a:r>
            <a:endParaRPr lang="he-IL"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5273" y="1195757"/>
            <a:ext cx="9809827" cy="4680000"/>
          </a:xfrm>
        </p:spPr>
        <p:txBody>
          <a:bodyPr>
            <a:normAutofit/>
          </a:bodyPr>
          <a:lstStyle/>
          <a:p>
            <a:pPr>
              <a:lnSpc>
                <a:spcPct val="200000"/>
              </a:lnSpc>
            </a:pPr>
            <a:r>
              <a:rPr lang="ar-SA" sz="2800" dirty="0">
                <a:latin typeface="Arial" panose="020B0604020202020204" pitchFamily="34" charset="0"/>
                <a:cs typeface="Arial" panose="020B0604020202020204" pitchFamily="34" charset="0"/>
              </a:rPr>
              <a:t>ما هي مميزات الخليفه المأمون ,التي ساعدته بادارة الدولةالاسلامية,حسب رايك؟</a:t>
            </a:r>
          </a:p>
          <a:p>
            <a:pPr>
              <a:lnSpc>
                <a:spcPct val="200000"/>
              </a:lnSpc>
            </a:pPr>
            <a:r>
              <a:rPr lang="ar-SA" sz="2800" dirty="0">
                <a:latin typeface="Arial" panose="020B0604020202020204" pitchFamily="34" charset="0"/>
                <a:cs typeface="Arial" panose="020B0604020202020204" pitchFamily="34" charset="0"/>
              </a:rPr>
              <a:t>كيف اصبح بعهده طابعا خاصا من الحضاره (العوامل التي ساعدته)،حسب رايك؟</a:t>
            </a:r>
          </a:p>
          <a:p>
            <a:pPr>
              <a:lnSpc>
                <a:spcPct val="200000"/>
              </a:lnSpc>
            </a:pPr>
            <a:endParaRPr lang="ar-SA" sz="2800" dirty="0">
              <a:latin typeface="Arial" panose="020B0604020202020204" pitchFamily="34" charset="0"/>
              <a:cs typeface="Arial" panose="020B0604020202020204" pitchFamily="34" charset="0"/>
            </a:endParaRPr>
          </a:p>
          <a:p>
            <a:pPr>
              <a:lnSpc>
                <a:spcPct val="200000"/>
              </a:lnSpc>
            </a:pPr>
            <a:endParaRPr lang="ar-SA" sz="2800" dirty="0">
              <a:latin typeface="Arial" panose="020B0604020202020204" pitchFamily="34" charset="0"/>
              <a:cs typeface="Arial" panose="020B0604020202020204" pitchFamily="34" charset="0"/>
            </a:endParaRPr>
          </a:p>
          <a:p>
            <a:pPr>
              <a:lnSpc>
                <a:spcPct val="200000"/>
              </a:lnSpc>
            </a:pPr>
            <a:endParaRPr lang="ar-SA" sz="2800" dirty="0"/>
          </a:p>
          <a:p>
            <a:pPr>
              <a:lnSpc>
                <a:spcPct val="200000"/>
              </a:lnSpc>
            </a:pPr>
            <a:endParaRPr lang="he-IL" sz="2800" dirty="0"/>
          </a:p>
        </p:txBody>
      </p:sp>
    </p:spTree>
    <p:extLst>
      <p:ext uri="{BB962C8B-B14F-4D97-AF65-F5344CB8AC3E}">
        <p14:creationId xmlns:p14="http://schemas.microsoft.com/office/powerpoint/2010/main" val="927597799"/>
      </p:ext>
    </p:extLst>
  </p:cSld>
  <p:clrMapOvr>
    <a:masterClrMapping/>
  </p:clrMapOvr>
  <p:transition spd="slow">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sz="5300" dirty="0">
                <a:latin typeface="Arial" panose="020B0604020202020204" pitchFamily="34" charset="0"/>
                <a:cs typeface="Arial" panose="020B0604020202020204" pitchFamily="34" charset="0"/>
              </a:rPr>
              <a:t>اتمنى ان تكونوا قد استفدتم</a:t>
            </a:r>
            <a:br>
              <a:rPr lang="ar-SA" sz="5300" dirty="0">
                <a:latin typeface="Arial" panose="020B0604020202020204" pitchFamily="34" charset="0"/>
                <a:cs typeface="Arial" panose="020B0604020202020204" pitchFamily="34" charset="0"/>
              </a:rPr>
            </a:br>
            <a:r>
              <a:rPr lang="ar-SA" sz="5300" dirty="0">
                <a:latin typeface="Arial" panose="020B0604020202020204" pitchFamily="34" charset="0"/>
                <a:cs typeface="Arial" panose="020B0604020202020204" pitchFamily="34" charset="0"/>
              </a:rPr>
              <a:t>احترامي وتقديري لكم</a:t>
            </a:r>
            <a:br>
              <a:rPr lang="ar-SA" sz="5300" dirty="0">
                <a:latin typeface="Arial" panose="020B0604020202020204" pitchFamily="34" charset="0"/>
                <a:cs typeface="Arial" panose="020B0604020202020204" pitchFamily="34" charset="0"/>
              </a:rPr>
            </a:br>
            <a:r>
              <a:rPr lang="ar-SA" sz="5300" dirty="0">
                <a:latin typeface="Arial" panose="020B0604020202020204" pitchFamily="34" charset="0"/>
                <a:cs typeface="Arial" panose="020B0604020202020204" pitchFamily="34" charset="0"/>
              </a:rPr>
              <a:t>غاليه مندلاوي مراد</a:t>
            </a:r>
            <a:endParaRPr lang="he-IL" sz="5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166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609600" y="1640677"/>
            <a:ext cx="11582403" cy="1260164"/>
          </a:xfrm>
        </p:spPr>
        <p:txBody>
          <a:bodyPr/>
          <a:lstStyle/>
          <a:p>
            <a:pPr>
              <a:lnSpc>
                <a:spcPct val="150000"/>
              </a:lnSpc>
            </a:pPr>
            <a:r>
              <a:rPr lang="ar-SA" sz="3200" dirty="0">
                <a:solidFill>
                  <a:srgbClr val="192A72"/>
                </a:solidFill>
                <a:latin typeface="Arial" panose="020B0604020202020204" pitchFamily="34" charset="0"/>
                <a:cs typeface="Arial" panose="020B0604020202020204" pitchFamily="34" charset="0"/>
              </a:rPr>
              <a:t>الخليفه المأمون 813م-833م(عبد الله المأمون)وتطور الحضارة العربية الاسلامية</a:t>
            </a:r>
            <a:br>
              <a:rPr lang="ar-SA" sz="4000" dirty="0">
                <a:solidFill>
                  <a:srgbClr val="192A72"/>
                </a:solidFill>
                <a:latin typeface="Arial" panose="020B0604020202020204" pitchFamily="34" charset="0"/>
                <a:cs typeface="Arial" panose="020B0604020202020204" pitchFamily="34" charset="0"/>
              </a:rPr>
            </a:br>
            <a:r>
              <a:rPr lang="he-IL" sz="3200" dirty="0">
                <a:latin typeface="Arial" panose="020B0604020202020204" pitchFamily="34" charset="0"/>
                <a:cs typeface="Arial" panose="020B0604020202020204" pitchFamily="34" charset="0"/>
              </a:rPr>
              <a:t>החליף העבאסי אל-מאמון ושגשוג התרבות הערבית האסלאמית</a:t>
            </a:r>
            <a:endParaRPr lang="he-IL" sz="4000" dirty="0">
              <a:solidFill>
                <a:srgbClr val="192A72"/>
              </a:solidFill>
              <a:latin typeface="Arial" panose="020B0604020202020204" pitchFamily="34" charset="0"/>
              <a:cs typeface="Arial" panose="020B0604020202020204" pitchFamily="34" charset="0"/>
            </a:endParaRPr>
          </a:p>
        </p:txBody>
      </p:sp>
      <p:sp>
        <p:nvSpPr>
          <p:cNvPr id="9" name="כותרת משנה 6">
            <a:extLst>
              <a:ext uri="{FF2B5EF4-FFF2-40B4-BE49-F238E27FC236}">
                <a16:creationId xmlns:a16="http://schemas.microsoft.com/office/drawing/2014/main" id="{21A15DF0-4322-433E-BFCF-CE997819D0F3}"/>
              </a:ext>
            </a:extLst>
          </p:cNvPr>
          <p:cNvSpPr>
            <a:spLocks noGrp="1"/>
          </p:cNvSpPr>
          <p:nvPr>
            <p:ph type="subTitle" idx="1"/>
          </p:nvPr>
        </p:nvSpPr>
        <p:spPr>
          <a:xfrm>
            <a:off x="0" y="3256745"/>
            <a:ext cx="12192001" cy="1211476"/>
          </a:xfrm>
        </p:spPr>
        <p:txBody>
          <a:bodyPr/>
          <a:lstStyle/>
          <a:p>
            <a:r>
              <a:rPr lang="ar-SA" sz="3200" dirty="0">
                <a:latin typeface="Arial" panose="020B0604020202020204" pitchFamily="34" charset="0"/>
                <a:cs typeface="Arial" panose="020B0604020202020204" pitchFamily="34" charset="0"/>
                <a:sym typeface="Varela Round"/>
              </a:rPr>
              <a:t>للصف السابع-</a:t>
            </a:r>
            <a:r>
              <a:rPr lang="he-IL" sz="3200" dirty="0">
                <a:latin typeface="Arial" panose="020B0604020202020204" pitchFamily="34" charset="0"/>
                <a:cs typeface="Arial" panose="020B0604020202020204" pitchFamily="34" charset="0"/>
                <a:sym typeface="Varela Round"/>
              </a:rPr>
              <a:t>כיתה ז</a:t>
            </a:r>
            <a:endParaRPr lang="ar-SA" sz="3200" dirty="0">
              <a:latin typeface="Arial" panose="020B0604020202020204" pitchFamily="34" charset="0"/>
              <a:cs typeface="Arial" panose="020B0604020202020204" pitchFamily="34" charset="0"/>
              <a:sym typeface="Varela Round"/>
            </a:endParaRPr>
          </a:p>
          <a:p>
            <a:r>
              <a:rPr lang="ar-SA" sz="3200" dirty="0">
                <a:latin typeface="Arial" panose="020B0604020202020204" pitchFamily="34" charset="0"/>
                <a:cs typeface="Arial" panose="020B0604020202020204" pitchFamily="34" charset="0"/>
                <a:sym typeface="Varela Round"/>
              </a:rPr>
              <a:t>مع خالص                غاليه مندلاوي مراد\</a:t>
            </a:r>
            <a:r>
              <a:rPr lang="he-IL" sz="3200" dirty="0">
                <a:latin typeface="Arial" panose="020B0604020202020204" pitchFamily="34" charset="0"/>
                <a:cs typeface="Arial" panose="020B0604020202020204" pitchFamily="34" charset="0"/>
                <a:sym typeface="Varela Round"/>
              </a:rPr>
              <a:t>גאליה מנדלאוי מוראד</a:t>
            </a:r>
          </a:p>
        </p:txBody>
      </p:sp>
      <p:sp>
        <p:nvSpPr>
          <p:cNvPr id="2" name="Heart 1"/>
          <p:cNvSpPr/>
          <p:nvPr/>
        </p:nvSpPr>
        <p:spPr>
          <a:xfrm>
            <a:off x="8174103" y="3781973"/>
            <a:ext cx="914400" cy="9144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737D3E99-F113-4BB4-9097-B1002DE0F8D3}"/>
              </a:ext>
            </a:extLst>
          </p:cNvPr>
          <p:cNvSpPr>
            <a:spLocks noGrp="1"/>
          </p:cNvSpPr>
          <p:nvPr>
            <p:ph type="ctrTitle"/>
          </p:nvPr>
        </p:nvSpPr>
        <p:spPr>
          <a:xfrm>
            <a:off x="1289113" y="3743867"/>
            <a:ext cx="9613777" cy="1415378"/>
          </a:xfrm>
        </p:spPr>
        <p:txBody>
          <a:bodyPr vert="horz" wrap="none" lIns="36000" tIns="36000" rIns="36000" bIns="36000" rtlCol="1" anchor="ctr">
            <a:spAutoFit/>
          </a:bodyPr>
          <a:lstStyle/>
          <a:p>
            <a:pPr algn="r" rtl="1">
              <a:lnSpc>
                <a:spcPct val="150000"/>
              </a:lnSpc>
            </a:pPr>
            <a:r>
              <a:rPr lang="he-IL" sz="2000" dirty="0"/>
              <a:t>השימוש ביצירות במהלך שידור זה נעשה לפי סעיף 27א לחוק זכות יוצרים, תשס"ח-2007. </a:t>
            </a:r>
            <a:br>
              <a:rPr lang="en-US" sz="2000" dirty="0"/>
            </a:br>
            <a:r>
              <a:rPr lang="he-IL" sz="2000" dirty="0"/>
              <a:t>אם הינך בעל הזכויות באחת היצירות, באפשרותך לבקש מאיתנו לחדול מהשימוש ביצירה, </a:t>
            </a:r>
            <a:br>
              <a:rPr lang="en-US" sz="2000" dirty="0"/>
            </a:br>
            <a:r>
              <a:rPr lang="he-IL" sz="2000" dirty="0"/>
              <a:t>זאת באמצעות פנייה לדוא"ל </a:t>
            </a:r>
            <a:r>
              <a:rPr lang="en-US" sz="2000" dirty="0"/>
              <a:t>rights@education.gov.il</a:t>
            </a:r>
            <a:endParaRPr lang="he-IL" sz="2000" dirty="0"/>
          </a:p>
        </p:txBody>
      </p:sp>
      <p:sp>
        <p:nvSpPr>
          <p:cNvPr id="8" name="מלבן 7">
            <a:extLst>
              <a:ext uri="{FF2B5EF4-FFF2-40B4-BE49-F238E27FC236}">
                <a16:creationId xmlns:a16="http://schemas.microsoft.com/office/drawing/2014/main" id="{DFF735AD-340B-4FCF-969A-F904F6012CB9}"/>
              </a:ext>
            </a:extLst>
          </p:cNvPr>
          <p:cNvSpPr/>
          <p:nvPr/>
        </p:nvSpPr>
        <p:spPr>
          <a:xfrm>
            <a:off x="1273083" y="2661336"/>
            <a:ext cx="9645837" cy="743656"/>
          </a:xfrm>
          <a:prstGeom prst="rect">
            <a:avLst/>
          </a:prstGeom>
        </p:spPr>
        <p:txBody>
          <a:bodyPr wrap="none" lIns="36000" tIns="36000" rIns="36000" bIns="36000">
            <a:spAutoFit/>
          </a:bodyPr>
          <a:lstStyle/>
          <a:p>
            <a:pPr algn="ctr">
              <a:lnSpc>
                <a:spcPct val="150000"/>
              </a:lnSpc>
              <a:defRPr/>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27309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 سنتحدث اليوم..</a:t>
            </a:r>
            <a:endParaRPr lang="he-IL"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5274" y="1195757"/>
            <a:ext cx="6799926" cy="4680000"/>
          </a:xfrm>
        </p:spPr>
        <p:txBody>
          <a:bodyPr>
            <a:normAutofit/>
          </a:bodyPr>
          <a:lstStyle/>
          <a:p>
            <a:r>
              <a:rPr lang="ar-SA" sz="2800" dirty="0">
                <a:latin typeface="Arial" panose="020B0604020202020204" pitchFamily="34" charset="0"/>
                <a:cs typeface="Arial" panose="020B0604020202020204" pitchFamily="34" charset="0"/>
              </a:rPr>
              <a:t>من هو المأمون</a:t>
            </a:r>
          </a:p>
          <a:p>
            <a:r>
              <a:rPr lang="ar-SA" sz="2800" dirty="0">
                <a:latin typeface="Arial" panose="020B0604020202020204" pitchFamily="34" charset="0"/>
                <a:cs typeface="Arial" panose="020B0604020202020204" pitchFamily="34" charset="0"/>
              </a:rPr>
              <a:t> استلامه  الخلافه</a:t>
            </a:r>
          </a:p>
          <a:p>
            <a:r>
              <a:rPr lang="ar-SA" sz="2800" dirty="0">
                <a:latin typeface="Arial" panose="020B0604020202020204" pitchFamily="34" charset="0"/>
                <a:cs typeface="Arial" panose="020B0604020202020204" pitchFamily="34" charset="0"/>
              </a:rPr>
              <a:t>الصعوبات التي واجهته</a:t>
            </a:r>
          </a:p>
          <a:p>
            <a:r>
              <a:rPr lang="ar-SA" sz="2800" dirty="0">
                <a:latin typeface="Arial" panose="020B0604020202020204" pitchFamily="34" charset="0"/>
                <a:cs typeface="Arial" panose="020B0604020202020204" pitchFamily="34" charset="0"/>
              </a:rPr>
              <a:t>الاعمال التي قام بها لتقدم الدوله الاسلاميه</a:t>
            </a:r>
          </a:p>
          <a:p>
            <a:r>
              <a:rPr lang="ar-SA" sz="2800" dirty="0">
                <a:latin typeface="Arial" panose="020B0604020202020204" pitchFamily="34" charset="0"/>
                <a:cs typeface="Arial" panose="020B0604020202020204" pitchFamily="34" charset="0"/>
              </a:rPr>
              <a:t>وفاته</a:t>
            </a:r>
            <a:endParaRPr lang="he-IL" sz="28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7675" y="1452932"/>
            <a:ext cx="3326130" cy="3232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38768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40" y="165447"/>
            <a:ext cx="7254240" cy="1030310"/>
          </a:xfrm>
        </p:spPr>
        <p:txBody>
          <a:bodyPr/>
          <a:lstStyle/>
          <a:p>
            <a:r>
              <a:rPr lang="ar-SA" sz="3600" dirty="0">
                <a:latin typeface="Arial" panose="020B0604020202020204" pitchFamily="34" charset="0"/>
                <a:cs typeface="Arial" panose="020B0604020202020204" pitchFamily="34" charset="0"/>
              </a:rPr>
              <a:t>من هو المأمون</a:t>
            </a:r>
            <a:endParaRPr lang="he-IL"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1475" y="1591997"/>
            <a:ext cx="8162925" cy="4680000"/>
          </a:xfrm>
        </p:spPr>
        <p:txBody>
          <a:bodyPr>
            <a:normAutofit/>
          </a:bodyPr>
          <a:lstStyle/>
          <a:p>
            <a:pPr marL="0" indent="0">
              <a:buNone/>
            </a:pPr>
            <a:r>
              <a:rPr lang="ar-SA" sz="2800" dirty="0">
                <a:solidFill>
                  <a:srgbClr val="333333"/>
                </a:solidFill>
                <a:ea typeface="Calibri"/>
                <a:cs typeface="Arial"/>
              </a:rPr>
              <a:t>-هو عبد الله بن هارون الرشيد .</a:t>
            </a:r>
          </a:p>
          <a:p>
            <a:pPr marL="0" indent="0">
              <a:buNone/>
            </a:pPr>
            <a:r>
              <a:rPr lang="ar-SA" sz="2800" dirty="0">
                <a:solidFill>
                  <a:srgbClr val="333333"/>
                </a:solidFill>
                <a:ea typeface="Calibri"/>
                <a:cs typeface="Arial"/>
              </a:rPr>
              <a:t>-سابع خلفاء بني العباس. </a:t>
            </a:r>
          </a:p>
          <a:p>
            <a:pPr marL="0" indent="0">
              <a:buNone/>
            </a:pPr>
            <a:r>
              <a:rPr lang="ar-SA" sz="2800" dirty="0">
                <a:solidFill>
                  <a:srgbClr val="333333"/>
                </a:solidFill>
                <a:ea typeface="Calibri"/>
                <a:cs typeface="Arial"/>
              </a:rPr>
              <a:t>-ولد المأمون عام 170 للهجرة هو ما يوافق عام 786 ميلادية.</a:t>
            </a:r>
          </a:p>
          <a:p>
            <a:pPr marL="0" indent="0">
              <a:buNone/>
            </a:pPr>
            <a:r>
              <a:rPr lang="ar-SA" sz="2800" dirty="0">
                <a:solidFill>
                  <a:srgbClr val="333333"/>
                </a:solidFill>
                <a:ea typeface="Calibri"/>
                <a:cs typeface="Arial"/>
              </a:rPr>
              <a:t> -وهو ابن الخليفة العباسي هارون الرشيد.</a:t>
            </a:r>
          </a:p>
          <a:p>
            <a:pPr marL="0" indent="0">
              <a:buNone/>
            </a:pPr>
            <a:r>
              <a:rPr lang="ar-SA" sz="2800" dirty="0">
                <a:solidFill>
                  <a:srgbClr val="333333"/>
                </a:solidFill>
                <a:ea typeface="Calibri"/>
                <a:cs typeface="Arial"/>
              </a:rPr>
              <a:t>-أمُّه جارية فارسية توفِّيت بعد ولادته بأيام بسبب مرضها بحمى .</a:t>
            </a:r>
            <a:endParaRPr lang="he-IL" sz="2800"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5880" y="1356361"/>
            <a:ext cx="2952750" cy="2072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1828341"/>
      </p:ext>
    </p:extLst>
  </p:cSld>
  <p:clrMapOvr>
    <a:masterClrMapping/>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اين عاش المأمون  وكيف تربى؟</a:t>
            </a:r>
            <a:endParaRPr lang="he-IL"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5273" y="1195757"/>
            <a:ext cx="9533601" cy="4680000"/>
          </a:xfrm>
        </p:spPr>
        <p:txBody>
          <a:bodyPr>
            <a:normAutofit/>
          </a:bodyPr>
          <a:lstStyle/>
          <a:p>
            <a:pPr lvl="0">
              <a:buFont typeface="Wingdings" panose="05000000000000000000" pitchFamily="2" charset="2"/>
              <a:buChar char="v"/>
            </a:pPr>
            <a:r>
              <a:rPr lang="ar-SA" sz="2800" b="1" dirty="0">
                <a:solidFill>
                  <a:srgbClr val="333333"/>
                </a:solidFill>
                <a:ea typeface="Calibri"/>
                <a:cs typeface="Arial"/>
              </a:rPr>
              <a:t>عاش المأمون في بيت الخلافة آنذاك فأبوه هارون الرشيد خليفة المسلمين.</a:t>
            </a:r>
          </a:p>
          <a:p>
            <a:pPr lvl="0">
              <a:buFont typeface="Wingdings" panose="05000000000000000000" pitchFamily="2" charset="2"/>
              <a:buChar char="v"/>
            </a:pPr>
            <a:r>
              <a:rPr lang="ar-SA" sz="2800" b="1" dirty="0">
                <a:solidFill>
                  <a:srgbClr val="333333"/>
                </a:solidFill>
                <a:ea typeface="Calibri"/>
                <a:cs typeface="Arial"/>
              </a:rPr>
              <a:t> تعلَّم وتربَّى وتثقَّف كما ينبغي للأمراء والملوك </a:t>
            </a:r>
          </a:p>
          <a:p>
            <a:pPr lvl="0">
              <a:buFont typeface="Wingdings" panose="05000000000000000000" pitchFamily="2" charset="2"/>
              <a:buChar char="v"/>
            </a:pPr>
            <a:r>
              <a:rPr lang="ar-SA" sz="2800" b="1" dirty="0">
                <a:solidFill>
                  <a:srgbClr val="333333"/>
                </a:solidFill>
                <a:ea typeface="Calibri"/>
                <a:cs typeface="Arial"/>
              </a:rPr>
              <a:t>كان فطنًا ذكيًا، وبسبب ذكائه عقد له والده الرشيد بيعة الخلافة بعد أخيه الأمين</a:t>
            </a:r>
            <a:endParaRPr lang="he-IL" sz="2800" b="1" dirty="0">
              <a:latin typeface="Arial" panose="020B0604020202020204" pitchFamily="34" charset="0"/>
              <a:cs typeface="Arial" panose="020B0604020202020204" pitchFamily="34" charset="0"/>
            </a:endParaRPr>
          </a:p>
          <a:p>
            <a:pPr>
              <a:buFont typeface="Wingdings" panose="05000000000000000000" pitchFamily="2" charset="2"/>
              <a:buChar char="v"/>
            </a:pPr>
            <a:endParaRPr lang="he-IL" sz="2800" b="1" dirty="0"/>
          </a:p>
        </p:txBody>
      </p:sp>
    </p:spTree>
    <p:extLst>
      <p:ext uri="{BB962C8B-B14F-4D97-AF65-F5344CB8AC3E}">
        <p14:creationId xmlns:p14="http://schemas.microsoft.com/office/powerpoint/2010/main" val="3142440373"/>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5480" y="119310"/>
            <a:ext cx="8122920" cy="720000"/>
          </a:xfrm>
        </p:spPr>
        <p:txBody>
          <a:bodyPr/>
          <a:lstStyle/>
          <a:p>
            <a:r>
              <a:rPr lang="ar-SA" dirty="0">
                <a:latin typeface="Arial" panose="020B0604020202020204" pitchFamily="34" charset="0"/>
                <a:cs typeface="Arial" panose="020B0604020202020204" pitchFamily="34" charset="0"/>
              </a:rPr>
              <a:t>صفاته وأخلاقه</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1232893"/>
              </p:ext>
            </p:extLst>
          </p:nvPr>
        </p:nvGraphicFramePr>
        <p:xfrm>
          <a:off x="515274" y="1195757"/>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39225" y="1100507"/>
            <a:ext cx="2647950" cy="2520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20245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استلامه للخلافه</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7755564"/>
              </p:ext>
            </p:extLst>
          </p:nvPr>
        </p:nvGraphicFramePr>
        <p:xfrm>
          <a:off x="515274" y="1195757"/>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4554429"/>
      </p:ext>
    </p:extLst>
  </p:cSld>
  <p:clrMapOvr>
    <a:masterClrMapping/>
  </p:clrMapOvr>
  <p:transition spd="slow">
    <p:cover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4400" dirty="0">
                <a:latin typeface="Arial" panose="020B0604020202020204" pitchFamily="34" charset="0"/>
                <a:cs typeface="Arial" panose="020B0604020202020204" pitchFamily="34" charset="0"/>
              </a:rPr>
              <a:t>استلامه للخلافه من يد اخيه الامين والخلاف على الخلافه</a:t>
            </a:r>
            <a:endParaRPr lang="he-IL" sz="44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470490"/>
              </p:ext>
            </p:extLst>
          </p:nvPr>
        </p:nvGraphicFramePr>
        <p:xfrm>
          <a:off x="515274" y="1195757"/>
          <a:ext cx="7881966"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158809"/>
      </p:ext>
    </p:extLst>
  </p:cSld>
  <p:clrMapOvr>
    <a:masterClrMapping/>
  </p:clrMapOvr>
  <p:transition spd="slow">
    <p:cover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Arial" panose="020B0604020202020204" pitchFamily="34" charset="0"/>
                <a:cs typeface="Arial" panose="020B0604020202020204" pitchFamily="34" charset="0"/>
              </a:rPr>
              <a:t>حرب المأمون على اخيه الامين</a:t>
            </a:r>
            <a:endParaRPr lang="he-IL"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5243719"/>
              </p:ext>
            </p:extLst>
          </p:nvPr>
        </p:nvGraphicFramePr>
        <p:xfrm>
          <a:off x="515274" y="1195757"/>
          <a:ext cx="8031962"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0964832"/>
      </p:ext>
    </p:extLst>
  </p:cSld>
  <p:clrMapOvr>
    <a:masterClrMapping/>
  </p:clrMapOvr>
  <p:transition spd="slow">
    <p:pull dir="r"/>
  </p:transition>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7657</TotalTime>
  <Words>1428</Words>
  <Application>Microsoft Office PowerPoint</Application>
  <PresentationFormat>מסך רחב</PresentationFormat>
  <Paragraphs>61</Paragraphs>
  <Slides>20</Slides>
  <Notes>1</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Arial</vt:lpstr>
      <vt:lpstr>Calibri</vt:lpstr>
      <vt:lpstr>Varela Round</vt:lpstr>
      <vt:lpstr>Wingdings</vt:lpstr>
      <vt:lpstr>ערכת נושא Office</vt:lpstr>
      <vt:lpstr>מערכת שידורים לאומית</vt:lpstr>
      <vt:lpstr>الخليفه المأمون 813م-833م(عبد الله المأمون)وتطور الحضارة العربية الاسلامية החליף העבאסי אל-מאמון ושגשוג התרבות הערבית האסלאמית</vt:lpstr>
      <vt:lpstr> سنتحدث اليوم..</vt:lpstr>
      <vt:lpstr>من هو المأمون</vt:lpstr>
      <vt:lpstr>اين عاش المأمون  وكيف تربى؟</vt:lpstr>
      <vt:lpstr>صفاته وأخلاقه</vt:lpstr>
      <vt:lpstr>استلامه للخلافه</vt:lpstr>
      <vt:lpstr>استلامه للخلافه من يد اخيه الامين والخلاف على الخلافه</vt:lpstr>
      <vt:lpstr>حرب المأمون على اخيه الامين</vt:lpstr>
      <vt:lpstr>الوضع السياسي في بداية خلافته</vt:lpstr>
      <vt:lpstr>القضاء على الفتن والثورات: </vt:lpstr>
      <vt:lpstr>ثورة مصر</vt:lpstr>
      <vt:lpstr>علاقته بالبيزنطيين وظهور النهضة الحضارية</vt:lpstr>
      <vt:lpstr>غزواته على الروم</vt:lpstr>
      <vt:lpstr>النهضه العلميه بعهده</vt:lpstr>
      <vt:lpstr>الترجمة للعربية</vt:lpstr>
      <vt:lpstr>وفاته</vt:lpstr>
      <vt:lpstr>مهام تنفيذيه</vt:lpstr>
      <vt:lpstr>اتمنى ان تكونوا قد استفدتم احترامي وتقديري لكم غاليه مندلاوي مراد</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נעמה כהן-לוז</cp:lastModifiedBy>
  <cp:revision>212</cp:revision>
  <cp:lastPrinted>2020-03-30T12:43:05Z</cp:lastPrinted>
  <dcterms:created xsi:type="dcterms:W3CDTF">2020-03-15T19:13:03Z</dcterms:created>
  <dcterms:modified xsi:type="dcterms:W3CDTF">2020-06-30T08:06:08Z</dcterms:modified>
</cp:coreProperties>
</file>