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3" r:id="rId17"/>
    <p:sldId id="274" r:id="rId18"/>
    <p:sldId id="281" r:id="rId19"/>
    <p:sldId id="282" r:id="rId20"/>
    <p:sldId id="283" r:id="rId21"/>
    <p:sldId id="287" r:id="rId22"/>
    <p:sldId id="286" r:id="rId23"/>
    <p:sldId id="285" r:id="rId24"/>
    <p:sldId id="284" r:id="rId25"/>
    <p:sldId id="292" r:id="rId26"/>
    <p:sldId id="291" r:id="rId27"/>
    <p:sldId id="290" r:id="rId28"/>
    <p:sldId id="289" r:id="rId29"/>
    <p:sldId id="293" r:id="rId30"/>
    <p:sldId id="294" r:id="rId31"/>
    <p:sldId id="295" r:id="rId32"/>
    <p:sldId id="296" r:id="rId33"/>
    <p:sldId id="297" r:id="rId34"/>
    <p:sldId id="298" r:id="rId35"/>
    <p:sldId id="299" r:id="rId36"/>
    <p:sldId id="300" r:id="rId37"/>
    <p:sldId id="301" r:id="rId38"/>
    <p:sldId id="280"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David" panose="020E0502060401010101" pitchFamily="34" charset="-79"/>
      <p:regular r:id="rId45"/>
      <p:bold r:id="rId46"/>
    </p:embeddedFont>
    <p:embeddedFont>
      <p:font typeface="Varela Round" panose="020B0604020202020204" charset="-79"/>
      <p:regular r:id="rId47"/>
    </p:embeddedFont>
    <p:embeddedFont>
      <p:font typeface="Verdana" panose="020B060403050404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1">
          <p15:clr>
            <a:srgbClr val="000000"/>
          </p15:clr>
        </p15:guide>
        <p15:guide id="3" pos="1760">
          <p15:clr>
            <a:srgbClr val="000000"/>
          </p15:clr>
        </p15:guide>
        <p15:guide id="4" pos="5553">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1HQ1XTlX4x1DE7c/O1AugnhsD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3" clrIdx="0">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60"/>
  </p:normalViewPr>
  <p:slideViewPr>
    <p:cSldViewPr snapToGrid="0">
      <p:cViewPr>
        <p:scale>
          <a:sx n="80" d="100"/>
          <a:sy n="80" d="100"/>
        </p:scale>
        <p:origin x="125" y="269"/>
      </p:cViewPr>
      <p:guideLst>
        <p:guide orient="horz" pos="2160"/>
        <p:guide pos="3841"/>
        <p:guide pos="1760"/>
        <p:guide pos="55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8T23:23:19.293" idx="1">
    <p:pos x="10" y="10"/>
    <p:text/>
    <p:extLst>
      <p:ext uri="{C676402C-5697-4E1C-873F-D02D1690AC5C}">
        <p15:threadingInfo xmlns:p15="http://schemas.microsoft.com/office/powerpoint/2012/main" timeZoneBias="-180"/>
      </p:ext>
    </p:extLst>
  </p:cm>
  <p:cm authorId="1" dt="2020-04-18T23:26:42.314" idx="2">
    <p:pos x="146" y="146"/>
    <p:text>כ</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fad7eae1a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fad7eae1a_1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7fad7eae1a_1_2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iw-I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w-IL" dirty="0"/>
              <a:t>  </a:t>
            </a:r>
            <a:endParaRPr dirty="0"/>
          </a:p>
        </p:txBody>
      </p:sp>
      <p:sp>
        <p:nvSpPr>
          <p:cNvPr id="211" name="Google Shape;2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fad7eae1a_1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7fad7eae1a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658744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56789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986733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97060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538797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557525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672230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504399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182577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27447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253817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3a79118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3a791180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73a7911801_0_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iw-I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3a791180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3a7911801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73a7911801_0_45: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iw-I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3a791180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3a7911801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69" name="Google Shape;169;g73a7911801_0_6: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iw-I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6: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iw-I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3a791180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3a7911801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73a7911801_0_14: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SzPts val="1200"/>
              <a:buFont typeface="Arial"/>
              <a:buNone/>
            </a:pPr>
            <a:fld id="{00000000-1234-1234-1234-123412341234}" type="slidenum">
              <a:rPr lang="iw-I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3a7911801_0_181"/>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73a7911801_0_181"/>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3a7911801_0_1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73a7911801_0_216"/>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73a7911801_0_216"/>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1" name="Google Shape;51;g73a7911801_0_2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73a7911801_0_2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54"/>
        <p:cNvGrpSpPr/>
        <p:nvPr/>
      </p:nvGrpSpPr>
      <p:grpSpPr>
        <a:xfrm>
          <a:off x="0" y="0"/>
          <a:ext cx="0" cy="0"/>
          <a:chOff x="0" y="0"/>
          <a:chExt cx="0" cy="0"/>
        </a:xfrm>
      </p:grpSpPr>
      <p:sp>
        <p:nvSpPr>
          <p:cNvPr id="55" name="Google Shape;55;g73a7911801_0_222"/>
          <p:cNvSpPr txBox="1">
            <a:spLocks noGrp="1"/>
          </p:cNvSpPr>
          <p:nvPr>
            <p:ph type="ctrTitle"/>
          </p:nvPr>
        </p:nvSpPr>
        <p:spPr>
          <a:xfrm>
            <a:off x="1" y="2693989"/>
            <a:ext cx="12192000" cy="147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g73a7911801_0_222"/>
          <p:cNvSpPr/>
          <p:nvPr/>
        </p:nvSpPr>
        <p:spPr>
          <a:xfrm>
            <a:off x="-670069" y="6569428"/>
            <a:ext cx="2624100" cy="4590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57" name="Google Shape;57;g73a7911801_0_222"/>
          <p:cNvSpPr/>
          <p:nvPr/>
        </p:nvSpPr>
        <p:spPr>
          <a:xfrm>
            <a:off x="-1488810" y="6304086"/>
            <a:ext cx="3246300" cy="192900"/>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58" name="Google Shape;58;g73a7911801_0_222"/>
          <p:cNvSpPr/>
          <p:nvPr/>
        </p:nvSpPr>
        <p:spPr>
          <a:xfrm>
            <a:off x="9986482" y="-439221"/>
            <a:ext cx="4205700" cy="6318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59" name="Google Shape;59;g73a7911801_0_222"/>
          <p:cNvSpPr/>
          <p:nvPr/>
        </p:nvSpPr>
        <p:spPr>
          <a:xfrm>
            <a:off x="8259471" y="6565100"/>
            <a:ext cx="4434300" cy="7965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pic>
        <p:nvPicPr>
          <p:cNvPr id="60" name="Google Shape;60;g73a7911801_0_222"/>
          <p:cNvPicPr preferRelativeResize="0"/>
          <p:nvPr/>
        </p:nvPicPr>
        <p:blipFill rotWithShape="1">
          <a:blip r:embed="rId2">
            <a:alphaModFix/>
          </a:blip>
          <a:srcRect l="33056" r="33511" b="26248"/>
          <a:stretch/>
        </p:blipFill>
        <p:spPr>
          <a:xfrm>
            <a:off x="5445286" y="369916"/>
            <a:ext cx="1301430" cy="159743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61"/>
        <p:cNvGrpSpPr/>
        <p:nvPr/>
      </p:nvGrpSpPr>
      <p:grpSpPr>
        <a:xfrm>
          <a:off x="0" y="0"/>
          <a:ext cx="0" cy="0"/>
          <a:chOff x="0" y="0"/>
          <a:chExt cx="0" cy="0"/>
        </a:xfrm>
      </p:grpSpPr>
      <p:sp>
        <p:nvSpPr>
          <p:cNvPr id="62" name="Google Shape;62;g73a7911801_0_229"/>
          <p:cNvSpPr/>
          <p:nvPr/>
        </p:nvSpPr>
        <p:spPr>
          <a:xfrm>
            <a:off x="212943" y="1396870"/>
            <a:ext cx="13177500" cy="2979000"/>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63" name="Google Shape;63;g73a7911801_0_229"/>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g73a7911801_0_229"/>
          <p:cNvSpPr/>
          <p:nvPr/>
        </p:nvSpPr>
        <p:spPr>
          <a:xfrm>
            <a:off x="7329949" y="6155858"/>
            <a:ext cx="5334000" cy="5577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65" name="Google Shape;65;g73a7911801_0_229"/>
          <p:cNvSpPr/>
          <p:nvPr/>
        </p:nvSpPr>
        <p:spPr>
          <a:xfrm>
            <a:off x="9501144" y="5870968"/>
            <a:ext cx="3049800" cy="205800"/>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66" name="Google Shape;66;g73a7911801_0_229"/>
          <p:cNvSpPr/>
          <p:nvPr/>
        </p:nvSpPr>
        <p:spPr>
          <a:xfrm>
            <a:off x="-501113" y="163632"/>
            <a:ext cx="1428000" cy="3225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67" name="Google Shape;67;g73a7911801_0_229"/>
          <p:cNvSpPr txBox="1">
            <a:spLocks noGrp="1"/>
          </p:cNvSpPr>
          <p:nvPr>
            <p:ph type="subTitle" idx="1"/>
          </p:nvPr>
        </p:nvSpPr>
        <p:spPr>
          <a:xfrm>
            <a:off x="1" y="2895892"/>
            <a:ext cx="12192000" cy="765300"/>
          </a:xfrm>
          <a:prstGeom prst="rect">
            <a:avLst/>
          </a:prstGeom>
          <a:noFill/>
          <a:ln>
            <a:noFill/>
          </a:ln>
        </p:spPr>
        <p:txBody>
          <a:bodyPr spcFirstLastPara="1" wrap="square" lIns="36000" tIns="36000" rIns="36000" bIns="36000" anchor="ctr" anchorCtr="0">
            <a:no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68" name="Google Shape;68;g73a7911801_0_229"/>
          <p:cNvSpPr txBox="1">
            <a:spLocks noGrp="1"/>
          </p:cNvSpPr>
          <p:nvPr>
            <p:ph type="body" idx="2"/>
          </p:nvPr>
        </p:nvSpPr>
        <p:spPr>
          <a:xfrm>
            <a:off x="0" y="3734824"/>
            <a:ext cx="12192000"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
        <p:nvSpPr>
          <p:cNvPr id="69" name="Google Shape;69;g73a7911801_0_229"/>
          <p:cNvSpPr/>
          <p:nvPr/>
        </p:nvSpPr>
        <p:spPr>
          <a:xfrm>
            <a:off x="10059465" y="87232"/>
            <a:ext cx="2769000" cy="4512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70"/>
        <p:cNvGrpSpPr/>
        <p:nvPr/>
      </p:nvGrpSpPr>
      <p:grpSpPr>
        <a:xfrm>
          <a:off x="0" y="0"/>
          <a:ext cx="0" cy="0"/>
          <a:chOff x="0" y="0"/>
          <a:chExt cx="0" cy="0"/>
        </a:xfrm>
      </p:grpSpPr>
      <p:sp>
        <p:nvSpPr>
          <p:cNvPr id="71" name="Google Shape;71;g73a7911801_0_238"/>
          <p:cNvSpPr txBox="1">
            <a:spLocks noGrp="1"/>
          </p:cNvSpPr>
          <p:nvPr>
            <p:ph type="title"/>
          </p:nvPr>
        </p:nvSpPr>
        <p:spPr>
          <a:xfrm>
            <a:off x="2549769" y="213094"/>
            <a:ext cx="9642300"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g73a7911801_0_238"/>
          <p:cNvSpPr txBox="1">
            <a:spLocks noGrp="1"/>
          </p:cNvSpPr>
          <p:nvPr>
            <p:ph type="body" idx="1"/>
          </p:nvPr>
        </p:nvSpPr>
        <p:spPr>
          <a:xfrm>
            <a:off x="515275" y="1185681"/>
            <a:ext cx="8307000" cy="540000"/>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lnSpc>
                <a:spcPct val="100000"/>
              </a:lnSpc>
              <a:spcBef>
                <a:spcPts val="400"/>
              </a:spcBef>
              <a:spcAft>
                <a:spcPts val="0"/>
              </a:spcAft>
              <a:buClr>
                <a:schemeClr val="dk1"/>
              </a:buClr>
              <a:buSzPts val="2000"/>
              <a:buNone/>
              <a:defRPr sz="2000" b="1"/>
            </a:lvl2pPr>
            <a:lvl3pPr marL="1371600" lvl="2" indent="-228600" algn="r" rtl="1">
              <a:lnSpc>
                <a:spcPct val="100000"/>
              </a:lnSpc>
              <a:spcBef>
                <a:spcPts val="360"/>
              </a:spcBef>
              <a:spcAft>
                <a:spcPts val="0"/>
              </a:spcAft>
              <a:buClr>
                <a:schemeClr val="dk1"/>
              </a:buClr>
              <a:buSzPts val="1800"/>
              <a:buNone/>
              <a:defRPr sz="1800" b="1"/>
            </a:lvl3pPr>
            <a:lvl4pPr marL="1828800" lvl="3" indent="-228600" algn="r" rtl="1">
              <a:lnSpc>
                <a:spcPct val="100000"/>
              </a:lnSpc>
              <a:spcBef>
                <a:spcPts val="320"/>
              </a:spcBef>
              <a:spcAft>
                <a:spcPts val="0"/>
              </a:spcAft>
              <a:buClr>
                <a:schemeClr val="dk1"/>
              </a:buClr>
              <a:buSzPts val="1600"/>
              <a:buNone/>
              <a:defRPr sz="1600" b="1"/>
            </a:lvl4pPr>
            <a:lvl5pPr marL="2286000" lvl="4" indent="-228600" algn="r" rtl="1">
              <a:lnSpc>
                <a:spcPct val="100000"/>
              </a:lnSpc>
              <a:spcBef>
                <a:spcPts val="320"/>
              </a:spcBef>
              <a:spcAft>
                <a:spcPts val="0"/>
              </a:spcAft>
              <a:buClr>
                <a:schemeClr val="dk1"/>
              </a:buClr>
              <a:buSzPts val="1600"/>
              <a:buNone/>
              <a:defRPr sz="1600" b="1"/>
            </a:lvl5pPr>
            <a:lvl6pPr marL="2743200" lvl="5" indent="-228600" algn="r" rtl="1">
              <a:lnSpc>
                <a:spcPct val="100000"/>
              </a:lnSpc>
              <a:spcBef>
                <a:spcPts val="320"/>
              </a:spcBef>
              <a:spcAft>
                <a:spcPts val="0"/>
              </a:spcAft>
              <a:buClr>
                <a:schemeClr val="dk1"/>
              </a:buClr>
              <a:buSzPts val="1600"/>
              <a:buNone/>
              <a:defRPr sz="1600" b="1"/>
            </a:lvl6pPr>
            <a:lvl7pPr marL="3200400" lvl="6" indent="-228600" algn="r" rtl="1">
              <a:lnSpc>
                <a:spcPct val="100000"/>
              </a:lnSpc>
              <a:spcBef>
                <a:spcPts val="320"/>
              </a:spcBef>
              <a:spcAft>
                <a:spcPts val="0"/>
              </a:spcAft>
              <a:buClr>
                <a:schemeClr val="dk1"/>
              </a:buClr>
              <a:buSzPts val="1600"/>
              <a:buNone/>
              <a:defRPr sz="1600" b="1"/>
            </a:lvl7pPr>
            <a:lvl8pPr marL="3657600" lvl="7" indent="-228600" algn="r" rtl="1">
              <a:lnSpc>
                <a:spcPct val="100000"/>
              </a:lnSpc>
              <a:spcBef>
                <a:spcPts val="320"/>
              </a:spcBef>
              <a:spcAft>
                <a:spcPts val="0"/>
              </a:spcAft>
              <a:buClr>
                <a:schemeClr val="dk1"/>
              </a:buClr>
              <a:buSzPts val="1600"/>
              <a:buNone/>
              <a:defRPr sz="1600" b="1"/>
            </a:lvl8pPr>
            <a:lvl9pPr marL="4114800" lvl="8" indent="-228600" algn="r" rtl="1">
              <a:lnSpc>
                <a:spcPct val="100000"/>
              </a:lnSpc>
              <a:spcBef>
                <a:spcPts val="320"/>
              </a:spcBef>
              <a:spcAft>
                <a:spcPts val="0"/>
              </a:spcAft>
              <a:buClr>
                <a:schemeClr val="dk1"/>
              </a:buClr>
              <a:buSzPts val="1600"/>
              <a:buNone/>
              <a:defRPr sz="1600" b="1"/>
            </a:lvl9pPr>
          </a:lstStyle>
          <a:p>
            <a:endParaRPr/>
          </a:p>
        </p:txBody>
      </p:sp>
      <p:sp>
        <p:nvSpPr>
          <p:cNvPr id="73" name="Google Shape;73;g73a7911801_0_238"/>
          <p:cNvSpPr txBox="1">
            <a:spLocks noGrp="1"/>
          </p:cNvSpPr>
          <p:nvPr>
            <p:ph type="body" idx="2"/>
          </p:nvPr>
        </p:nvSpPr>
        <p:spPr>
          <a:xfrm>
            <a:off x="515273" y="1725682"/>
            <a:ext cx="8031900" cy="4152600"/>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74" name="Google Shape;74;g73a7911801_0_238"/>
          <p:cNvSpPr/>
          <p:nvPr/>
        </p:nvSpPr>
        <p:spPr>
          <a:xfrm>
            <a:off x="9664804" y="5699022"/>
            <a:ext cx="47667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75" name="Google Shape;75;g73a7911801_0_238"/>
          <p:cNvSpPr/>
          <p:nvPr/>
        </p:nvSpPr>
        <p:spPr>
          <a:xfrm>
            <a:off x="-260562" y="181684"/>
            <a:ext cx="2598900" cy="2169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76" name="Google Shape;76;g73a7911801_0_238"/>
          <p:cNvSpPr/>
          <p:nvPr/>
        </p:nvSpPr>
        <p:spPr>
          <a:xfrm>
            <a:off x="-488825" y="468418"/>
            <a:ext cx="29694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77" name="Google Shape;77;g73a7911801_0_238"/>
          <p:cNvSpPr/>
          <p:nvPr/>
        </p:nvSpPr>
        <p:spPr>
          <a:xfrm>
            <a:off x="9010091" y="6104087"/>
            <a:ext cx="3755700" cy="6744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78"/>
        <p:cNvGrpSpPr/>
        <p:nvPr/>
      </p:nvGrpSpPr>
      <p:grpSpPr>
        <a:xfrm>
          <a:off x="0" y="0"/>
          <a:ext cx="0" cy="0"/>
          <a:chOff x="0" y="0"/>
          <a:chExt cx="0" cy="0"/>
        </a:xfrm>
      </p:grpSpPr>
      <p:sp>
        <p:nvSpPr>
          <p:cNvPr id="79" name="Google Shape;79;g73a7911801_0_246"/>
          <p:cNvSpPr/>
          <p:nvPr/>
        </p:nvSpPr>
        <p:spPr>
          <a:xfrm>
            <a:off x="212943" y="1396870"/>
            <a:ext cx="13177500" cy="2979000"/>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rgbClr val="192A72"/>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80" name="Google Shape;80;g73a7911801_0_246"/>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g73a7911801_0_246"/>
          <p:cNvSpPr txBox="1">
            <a:spLocks noGrp="1"/>
          </p:cNvSpPr>
          <p:nvPr>
            <p:ph type="subTitle" idx="1"/>
          </p:nvPr>
        </p:nvSpPr>
        <p:spPr>
          <a:xfrm>
            <a:off x="1" y="2918493"/>
            <a:ext cx="12192000" cy="642000"/>
          </a:xfrm>
          <a:prstGeom prst="rect">
            <a:avLst/>
          </a:prstGeom>
          <a:noFill/>
          <a:ln>
            <a:noFill/>
          </a:ln>
        </p:spPr>
        <p:txBody>
          <a:bodyPr spcFirstLastPara="1" wrap="square" lIns="36000" tIns="36000" rIns="36000" bIns="36000" anchor="ctr" anchorCtr="0">
            <a:no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82" name="Google Shape;82;g73a7911801_0_246"/>
          <p:cNvSpPr/>
          <p:nvPr/>
        </p:nvSpPr>
        <p:spPr>
          <a:xfrm>
            <a:off x="9664804" y="5699022"/>
            <a:ext cx="47667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3" name="Google Shape;83;g73a7911801_0_246"/>
          <p:cNvSpPr/>
          <p:nvPr/>
        </p:nvSpPr>
        <p:spPr>
          <a:xfrm>
            <a:off x="-260562" y="181684"/>
            <a:ext cx="2598900" cy="2169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4" name="Google Shape;84;g73a7911801_0_246"/>
          <p:cNvSpPr/>
          <p:nvPr/>
        </p:nvSpPr>
        <p:spPr>
          <a:xfrm>
            <a:off x="-488825" y="468418"/>
            <a:ext cx="29694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5" name="Google Shape;85;g73a7911801_0_246"/>
          <p:cNvSpPr/>
          <p:nvPr/>
        </p:nvSpPr>
        <p:spPr>
          <a:xfrm>
            <a:off x="9010091" y="6104087"/>
            <a:ext cx="3755700" cy="6744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1">
  <p:cSld name="כותרת בלבד">
    <p:spTree>
      <p:nvGrpSpPr>
        <p:cNvPr id="1" name="Shape 86"/>
        <p:cNvGrpSpPr/>
        <p:nvPr/>
      </p:nvGrpSpPr>
      <p:grpSpPr>
        <a:xfrm>
          <a:off x="0" y="0"/>
          <a:ext cx="0" cy="0"/>
          <a:chOff x="0" y="0"/>
          <a:chExt cx="0" cy="0"/>
        </a:xfrm>
      </p:grpSpPr>
      <p:sp>
        <p:nvSpPr>
          <p:cNvPr id="87" name="Google Shape;87;g73a7911801_0_254"/>
          <p:cNvSpPr txBox="1">
            <a:spLocks noGrp="1"/>
          </p:cNvSpPr>
          <p:nvPr>
            <p:ph type="title"/>
          </p:nvPr>
        </p:nvSpPr>
        <p:spPr>
          <a:xfrm>
            <a:off x="1" y="213094"/>
            <a:ext cx="12192000" cy="72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g73a7911801_0_254"/>
          <p:cNvSpPr/>
          <p:nvPr/>
        </p:nvSpPr>
        <p:spPr>
          <a:xfrm>
            <a:off x="1" y="5878199"/>
            <a:ext cx="47661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9" name="Google Shape;89;g73a7911801_0_254"/>
          <p:cNvSpPr/>
          <p:nvPr/>
        </p:nvSpPr>
        <p:spPr>
          <a:xfrm>
            <a:off x="8667715" y="-110812"/>
            <a:ext cx="5300100" cy="2217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90" name="Google Shape;90;g73a7911801_0_254"/>
          <p:cNvSpPr/>
          <p:nvPr/>
        </p:nvSpPr>
        <p:spPr>
          <a:xfrm>
            <a:off x="0" y="6306749"/>
            <a:ext cx="7724400" cy="6744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91"/>
        <p:cNvGrpSpPr/>
        <p:nvPr/>
      </p:nvGrpSpPr>
      <p:grpSpPr>
        <a:xfrm>
          <a:off x="0" y="0"/>
          <a:ext cx="0" cy="0"/>
          <a:chOff x="0" y="0"/>
          <a:chExt cx="0" cy="0"/>
        </a:xfrm>
      </p:grpSpPr>
      <p:sp>
        <p:nvSpPr>
          <p:cNvPr id="92" name="Google Shape;92;g73a7911801_0_259"/>
          <p:cNvSpPr>
            <a:spLocks noGrp="1"/>
          </p:cNvSpPr>
          <p:nvPr>
            <p:ph type="pic" idx="2"/>
          </p:nvPr>
        </p:nvSpPr>
        <p:spPr>
          <a:xfrm>
            <a:off x="161147" y="964351"/>
            <a:ext cx="8483100" cy="57216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93" name="Google Shape;93;g73a7911801_0_259"/>
          <p:cNvSpPr txBox="1">
            <a:spLocks noGrp="1"/>
          </p:cNvSpPr>
          <p:nvPr>
            <p:ph type="ctrTitle"/>
          </p:nvPr>
        </p:nvSpPr>
        <p:spPr>
          <a:xfrm>
            <a:off x="1733909" y="186258"/>
            <a:ext cx="10247700" cy="6375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g73a7911801_0_259"/>
          <p:cNvSpPr/>
          <p:nvPr/>
        </p:nvSpPr>
        <p:spPr>
          <a:xfrm>
            <a:off x="11186073" y="5980332"/>
            <a:ext cx="1591200" cy="1557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95" name="Google Shape;95;g73a7911801_0_259"/>
          <p:cNvSpPr/>
          <p:nvPr/>
        </p:nvSpPr>
        <p:spPr>
          <a:xfrm>
            <a:off x="11032901" y="950191"/>
            <a:ext cx="1159200" cy="3474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96" name="Google Shape;96;g73a7911801_0_259"/>
          <p:cNvSpPr/>
          <p:nvPr/>
        </p:nvSpPr>
        <p:spPr>
          <a:xfrm>
            <a:off x="-484994" y="320177"/>
            <a:ext cx="20955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g73a7911801_0_259"/>
          <p:cNvSpPr/>
          <p:nvPr/>
        </p:nvSpPr>
        <p:spPr>
          <a:xfrm>
            <a:off x="10586241" y="6268720"/>
            <a:ext cx="2190900" cy="4173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spTree>
      <p:nvGrpSpPr>
        <p:cNvPr id="1" name="Shape 98"/>
        <p:cNvGrpSpPr/>
        <p:nvPr/>
      </p:nvGrpSpPr>
      <p:grpSpPr>
        <a:xfrm>
          <a:off x="0" y="0"/>
          <a:ext cx="0" cy="0"/>
          <a:chOff x="0" y="0"/>
          <a:chExt cx="0" cy="0"/>
        </a:xfrm>
      </p:grpSpPr>
      <p:sp>
        <p:nvSpPr>
          <p:cNvPr id="99" name="Google Shape;99;g73a7911801_0_266"/>
          <p:cNvSpPr>
            <a:spLocks noGrp="1"/>
          </p:cNvSpPr>
          <p:nvPr>
            <p:ph type="pic" idx="2"/>
          </p:nvPr>
        </p:nvSpPr>
        <p:spPr>
          <a:xfrm>
            <a:off x="6444696" y="978201"/>
            <a:ext cx="5395200" cy="36390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100" name="Google Shape;100;g73a7911801_0_266"/>
          <p:cNvSpPr txBox="1">
            <a:spLocks noGrp="1"/>
          </p:cNvSpPr>
          <p:nvPr>
            <p:ph type="ctrTitle"/>
          </p:nvPr>
        </p:nvSpPr>
        <p:spPr>
          <a:xfrm>
            <a:off x="1733910" y="186258"/>
            <a:ext cx="10221000" cy="6375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g73a7911801_0_266"/>
          <p:cNvSpPr/>
          <p:nvPr/>
        </p:nvSpPr>
        <p:spPr>
          <a:xfrm>
            <a:off x="11186073" y="5980332"/>
            <a:ext cx="1591200" cy="1557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g73a7911801_0_266"/>
          <p:cNvSpPr/>
          <p:nvPr/>
        </p:nvSpPr>
        <p:spPr>
          <a:xfrm>
            <a:off x="-413012" y="764744"/>
            <a:ext cx="1159200" cy="4269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103" name="Google Shape;103;g73a7911801_0_266"/>
          <p:cNvSpPr/>
          <p:nvPr/>
        </p:nvSpPr>
        <p:spPr>
          <a:xfrm>
            <a:off x="-484994" y="320177"/>
            <a:ext cx="20955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4" name="Google Shape;104;g73a7911801_0_266"/>
          <p:cNvSpPr/>
          <p:nvPr/>
        </p:nvSpPr>
        <p:spPr>
          <a:xfrm>
            <a:off x="10586241" y="6268720"/>
            <a:ext cx="2190900" cy="4173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5" name="Google Shape;105;g73a7911801_0_266"/>
          <p:cNvSpPr>
            <a:spLocks noGrp="1"/>
          </p:cNvSpPr>
          <p:nvPr>
            <p:ph type="pic" idx="3"/>
          </p:nvPr>
        </p:nvSpPr>
        <p:spPr>
          <a:xfrm>
            <a:off x="843274" y="978201"/>
            <a:ext cx="5395200" cy="36390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106"/>
        <p:cNvGrpSpPr/>
        <p:nvPr/>
      </p:nvGrpSpPr>
      <p:grpSpPr>
        <a:xfrm>
          <a:off x="0" y="0"/>
          <a:ext cx="0" cy="0"/>
          <a:chOff x="0" y="0"/>
          <a:chExt cx="0" cy="0"/>
        </a:xfrm>
      </p:grpSpPr>
      <p:sp>
        <p:nvSpPr>
          <p:cNvPr id="107" name="Google Shape;107;g73a7911801_0_274"/>
          <p:cNvSpPr/>
          <p:nvPr/>
        </p:nvSpPr>
        <p:spPr>
          <a:xfrm>
            <a:off x="1" y="5878199"/>
            <a:ext cx="47661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8" name="Google Shape;108;g73a7911801_0_274"/>
          <p:cNvSpPr/>
          <p:nvPr/>
        </p:nvSpPr>
        <p:spPr>
          <a:xfrm>
            <a:off x="8667715" y="66849"/>
            <a:ext cx="5300100" cy="2217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09" name="Google Shape;109;g73a7911801_0_274"/>
          <p:cNvSpPr/>
          <p:nvPr/>
        </p:nvSpPr>
        <p:spPr>
          <a:xfrm>
            <a:off x="0" y="6306749"/>
            <a:ext cx="7724400" cy="6744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10" name="Google Shape;110;g73a7911801_0_274"/>
          <p:cNvSpPr>
            <a:spLocks noGrp="1"/>
          </p:cNvSpPr>
          <p:nvPr>
            <p:ph type="media" idx="2"/>
          </p:nvPr>
        </p:nvSpPr>
        <p:spPr>
          <a:xfrm>
            <a:off x="363416" y="639717"/>
            <a:ext cx="11465100" cy="61230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11" name="Google Shape;111;g73a7911801_0_274"/>
          <p:cNvSpPr txBox="1">
            <a:spLocks noGrp="1"/>
          </p:cNvSpPr>
          <p:nvPr>
            <p:ph type="body" idx="1"/>
          </p:nvPr>
        </p:nvSpPr>
        <p:spPr>
          <a:xfrm>
            <a:off x="363416" y="95349"/>
            <a:ext cx="8074800" cy="399900"/>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lnSpc>
                <a:spcPct val="100000"/>
              </a:lnSpc>
              <a:spcBef>
                <a:spcPts val="360"/>
              </a:spcBef>
              <a:spcAft>
                <a:spcPts val="0"/>
              </a:spcAft>
              <a:buClr>
                <a:schemeClr val="dk1"/>
              </a:buClr>
              <a:buSzPts val="1800"/>
              <a:buChar char="–"/>
              <a:defRPr/>
            </a:lvl2pPr>
            <a:lvl3pPr marL="1371600" lvl="2" indent="-342900" algn="r" rtl="1">
              <a:lnSpc>
                <a:spcPct val="100000"/>
              </a:lnSpc>
              <a:spcBef>
                <a:spcPts val="360"/>
              </a:spcBef>
              <a:spcAft>
                <a:spcPts val="0"/>
              </a:spcAft>
              <a:buClr>
                <a:schemeClr val="dk1"/>
              </a:buClr>
              <a:buSzPts val="1800"/>
              <a:buChar char="•"/>
              <a:defRPr/>
            </a:lvl3pPr>
            <a:lvl4pPr marL="1828800" lvl="3" indent="-342900" algn="r" rtl="1">
              <a:lnSpc>
                <a:spcPct val="100000"/>
              </a:lnSpc>
              <a:spcBef>
                <a:spcPts val="360"/>
              </a:spcBef>
              <a:spcAft>
                <a:spcPts val="0"/>
              </a:spcAft>
              <a:buClr>
                <a:schemeClr val="dk1"/>
              </a:buClr>
              <a:buSzPts val="1800"/>
              <a:buChar char="–"/>
              <a:defRPr/>
            </a:lvl4pPr>
            <a:lvl5pPr marL="2286000" lvl="4" indent="-342900" algn="r" rtl="1">
              <a:lnSpc>
                <a:spcPct val="100000"/>
              </a:lnSpc>
              <a:spcBef>
                <a:spcPts val="360"/>
              </a:spcBef>
              <a:spcAft>
                <a:spcPts val="0"/>
              </a:spcAft>
              <a:buClr>
                <a:schemeClr val="dk1"/>
              </a:buClr>
              <a:buSzPts val="1800"/>
              <a:buChar char="»"/>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73a7911801_0_185"/>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73a7911801_0_18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spTree>
      <p:nvGrpSpPr>
        <p:cNvPr id="1" name="Shape 121"/>
        <p:cNvGrpSpPr/>
        <p:nvPr/>
      </p:nvGrpSpPr>
      <p:grpSpPr>
        <a:xfrm>
          <a:off x="0" y="0"/>
          <a:ext cx="0" cy="0"/>
          <a:chOff x="0" y="0"/>
          <a:chExt cx="0" cy="0"/>
        </a:xfrm>
      </p:grpSpPr>
      <p:sp>
        <p:nvSpPr>
          <p:cNvPr id="122" name="Google Shape;122;g73a7911801_0_289"/>
          <p:cNvSpPr txBox="1">
            <a:spLocks noGrp="1"/>
          </p:cNvSpPr>
          <p:nvPr>
            <p:ph type="ctrTitle"/>
          </p:nvPr>
        </p:nvSpPr>
        <p:spPr>
          <a:xfrm>
            <a:off x="1733909" y="186258"/>
            <a:ext cx="10247700" cy="6375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g73a7911801_0_289"/>
          <p:cNvSpPr/>
          <p:nvPr/>
        </p:nvSpPr>
        <p:spPr>
          <a:xfrm>
            <a:off x="11186073" y="5980332"/>
            <a:ext cx="1591200" cy="1557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24" name="Google Shape;124;g73a7911801_0_289"/>
          <p:cNvSpPr/>
          <p:nvPr/>
        </p:nvSpPr>
        <p:spPr>
          <a:xfrm>
            <a:off x="10171544" y="938558"/>
            <a:ext cx="2190900" cy="4269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Varela Round"/>
                <a:ea typeface="Varela Round"/>
                <a:cs typeface="Varela Round"/>
                <a:sym typeface="Varela Round"/>
              </a:rPr>
              <a:t> </a:t>
            </a:r>
            <a:endParaRPr sz="1400" b="0" i="0" u="none" strike="noStrike" cap="none">
              <a:solidFill>
                <a:srgbClr val="000000"/>
              </a:solidFill>
              <a:latin typeface="Arial"/>
              <a:ea typeface="Arial"/>
              <a:cs typeface="Arial"/>
              <a:sym typeface="Arial"/>
            </a:endParaRPr>
          </a:p>
        </p:txBody>
      </p:sp>
      <p:sp>
        <p:nvSpPr>
          <p:cNvPr id="125" name="Google Shape;125;g73a7911801_0_289"/>
          <p:cNvSpPr/>
          <p:nvPr/>
        </p:nvSpPr>
        <p:spPr>
          <a:xfrm>
            <a:off x="-484994" y="320177"/>
            <a:ext cx="20955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26" name="Google Shape;126;g73a7911801_0_289"/>
          <p:cNvSpPr/>
          <p:nvPr/>
        </p:nvSpPr>
        <p:spPr>
          <a:xfrm>
            <a:off x="10586241" y="6268720"/>
            <a:ext cx="2190900" cy="4173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27" name="Google Shape;127;g73a7911801_0_289"/>
          <p:cNvSpPr>
            <a:spLocks noGrp="1"/>
          </p:cNvSpPr>
          <p:nvPr>
            <p:ph type="pic" idx="2"/>
          </p:nvPr>
        </p:nvSpPr>
        <p:spPr>
          <a:xfrm>
            <a:off x="154519" y="1073695"/>
            <a:ext cx="4114500" cy="2743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128" name="Google Shape;128;g73a7911801_0_289"/>
          <p:cNvSpPr>
            <a:spLocks noGrp="1"/>
          </p:cNvSpPr>
          <p:nvPr>
            <p:ph type="pic" idx="3"/>
          </p:nvPr>
        </p:nvSpPr>
        <p:spPr>
          <a:xfrm>
            <a:off x="154519" y="3976095"/>
            <a:ext cx="4114500" cy="2743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129" name="Google Shape;129;g73a7911801_0_289"/>
          <p:cNvSpPr>
            <a:spLocks noGrp="1"/>
          </p:cNvSpPr>
          <p:nvPr>
            <p:ph type="pic" idx="4"/>
          </p:nvPr>
        </p:nvSpPr>
        <p:spPr>
          <a:xfrm>
            <a:off x="4414862" y="1073695"/>
            <a:ext cx="4114500" cy="2743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130" name="Google Shape;130;g73a7911801_0_289"/>
          <p:cNvSpPr>
            <a:spLocks noGrp="1"/>
          </p:cNvSpPr>
          <p:nvPr>
            <p:ph type="pic" idx="5"/>
          </p:nvPr>
        </p:nvSpPr>
        <p:spPr>
          <a:xfrm>
            <a:off x="4414862" y="3976095"/>
            <a:ext cx="4114500" cy="2743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73a7911801_0_18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73a7911801_0_18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3" name="Google Shape;23;g73a7911801_0_1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73a7911801_0_19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73a7911801_0_192"/>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7" name="Google Shape;27;g73a7911801_0_192"/>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g73a7911801_0_19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73a7911801_0_19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73a7911801_0_1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73a7911801_0_200"/>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73a7911801_0_200"/>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5" name="Google Shape;35;g73a7911801_0_2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73a7911801_0_204"/>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73a7911801_0_2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73a7911801_0_20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73a7911801_0_207"/>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73a7911801_0_207"/>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73a7911801_0_207"/>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4" name="Google Shape;44;g73a7911801_0_20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73a7911801_0_213"/>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7" name="Google Shape;47;g73a7911801_0_2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73a7911801_0_17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73a7911801_0_17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2" name="Google Shape;12;g73a7911801_0_1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hyperlink" Target="https://youtu.be/Xj9J9aTbFn8?t=55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www.bodyworlds.co.il/BW-FAQ.htm"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hyperlink" Target="https://www.youtube.com/watch?v=mPdXKx74PB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
          <p:cNvSpPr txBox="1">
            <a:spLocks noGrp="1"/>
          </p:cNvSpPr>
          <p:nvPr>
            <p:ph type="ctrTitle"/>
          </p:nvPr>
        </p:nvSpPr>
        <p:spPr>
          <a:xfrm>
            <a:off x="706783" y="1633720"/>
            <a:ext cx="12192000" cy="1470216"/>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100000"/>
              </a:lnSpc>
              <a:spcBef>
                <a:spcPts val="0"/>
              </a:spcBef>
              <a:spcAft>
                <a:spcPts val="0"/>
              </a:spcAft>
              <a:buClr>
                <a:srgbClr val="192A72"/>
              </a:buClr>
              <a:buSzPts val="6600"/>
              <a:buFont typeface="Varela Round"/>
              <a:buNone/>
            </a:pPr>
            <a:endParaRPr/>
          </a:p>
          <a:p>
            <a:pPr marL="0" lvl="0" indent="0" algn="ctr" rtl="1">
              <a:lnSpc>
                <a:spcPct val="100000"/>
              </a:lnSpc>
              <a:spcBef>
                <a:spcPts val="0"/>
              </a:spcBef>
              <a:spcAft>
                <a:spcPts val="0"/>
              </a:spcAft>
              <a:buClr>
                <a:srgbClr val="192A72"/>
              </a:buClr>
              <a:buSzPts val="6600"/>
              <a:buFont typeface="Varela Round"/>
              <a:buNone/>
            </a:pPr>
            <a:endParaRPr/>
          </a:p>
          <a:p>
            <a:pPr marL="0" lvl="0" indent="0" algn="ctr" rtl="1">
              <a:lnSpc>
                <a:spcPct val="100000"/>
              </a:lnSpc>
              <a:spcBef>
                <a:spcPts val="0"/>
              </a:spcBef>
              <a:spcAft>
                <a:spcPts val="0"/>
              </a:spcAft>
              <a:buClr>
                <a:srgbClr val="192A72"/>
              </a:buClr>
              <a:buSzPts val="6600"/>
              <a:buFont typeface="Varela Round"/>
              <a:buNone/>
            </a:pPr>
            <a:r>
              <a:rPr lang="iw-IL"/>
              <a:t>מערכת שידורים לאומית</a:t>
            </a:r>
            <a:endParaRPr/>
          </a:p>
          <a:p>
            <a:pPr marL="0" lvl="0" indent="0" algn="ctr" rtl="1">
              <a:lnSpc>
                <a:spcPct val="100000"/>
              </a:lnSpc>
              <a:spcBef>
                <a:spcPts val="0"/>
              </a:spcBef>
              <a:spcAft>
                <a:spcPts val="0"/>
              </a:spcAft>
              <a:buClr>
                <a:srgbClr val="192A72"/>
              </a:buClr>
              <a:buSzPts val="6600"/>
              <a:buFont typeface="Varela Round"/>
              <a:buNone/>
            </a:pPr>
            <a:endParaRPr/>
          </a:p>
          <a:p>
            <a:pPr marL="0" lvl="0" indent="0" algn="ctr" rtl="1">
              <a:lnSpc>
                <a:spcPct val="100000"/>
              </a:lnSpc>
              <a:spcBef>
                <a:spcPts val="0"/>
              </a:spcBef>
              <a:spcAft>
                <a:spcPts val="0"/>
              </a:spcAft>
              <a:buClr>
                <a:srgbClr val="192A72"/>
              </a:buClr>
              <a:buSzPts val="6600"/>
              <a:buFont typeface="Varela Round"/>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7fad7eae1a_1_21"/>
          <p:cNvSpPr txBox="1">
            <a:spLocks noGrp="1"/>
          </p:cNvSpPr>
          <p:nvPr>
            <p:ph type="title"/>
          </p:nvPr>
        </p:nvSpPr>
        <p:spPr>
          <a:xfrm>
            <a:off x="222250" y="59700"/>
            <a:ext cx="11969700" cy="14130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None/>
            </a:pPr>
            <a:r>
              <a:rPr lang="iw-IL" sz="3000" dirty="0">
                <a:solidFill>
                  <a:srgbClr val="000000"/>
                </a:solidFill>
                <a:latin typeface="David"/>
                <a:ea typeface="David"/>
                <a:cs typeface="David"/>
                <a:sym typeface="David"/>
              </a:rPr>
              <a:t>         </a:t>
            </a:r>
            <a:endParaRPr sz="3000" dirty="0">
              <a:solidFill>
                <a:srgbClr val="000000"/>
              </a:solidFill>
              <a:latin typeface="David"/>
              <a:ea typeface="David"/>
              <a:cs typeface="David"/>
              <a:sym typeface="David"/>
            </a:endParaRPr>
          </a:p>
          <a:p>
            <a:pPr marL="0" lvl="0" indent="0" algn="r" rtl="1">
              <a:spcBef>
                <a:spcPts val="0"/>
              </a:spcBef>
              <a:spcAft>
                <a:spcPts val="0"/>
              </a:spcAft>
              <a:buNone/>
            </a:pPr>
            <a:endParaRPr sz="3000" dirty="0">
              <a:solidFill>
                <a:srgbClr val="000000"/>
              </a:solidFill>
              <a:latin typeface="David"/>
              <a:ea typeface="David"/>
              <a:cs typeface="David"/>
              <a:sym typeface="David"/>
            </a:endParaRPr>
          </a:p>
          <a:p>
            <a:pPr marL="0" lvl="0" indent="0" algn="ctr" rtl="1">
              <a:spcBef>
                <a:spcPts val="0"/>
              </a:spcBef>
              <a:spcAft>
                <a:spcPts val="0"/>
              </a:spcAft>
              <a:buNone/>
            </a:pPr>
            <a:r>
              <a:rPr lang="iw-IL" sz="3000" dirty="0">
                <a:solidFill>
                  <a:srgbClr val="000000"/>
                </a:solidFill>
                <a:latin typeface="David"/>
                <a:ea typeface="David"/>
                <a:cs typeface="David"/>
                <a:sym typeface="David"/>
              </a:rPr>
              <a:t>    </a:t>
            </a:r>
            <a:endParaRPr sz="3000" dirty="0">
              <a:solidFill>
                <a:srgbClr val="000000"/>
              </a:solidFill>
              <a:latin typeface="David"/>
              <a:ea typeface="David"/>
              <a:cs typeface="David"/>
              <a:sym typeface="David"/>
            </a:endParaRPr>
          </a:p>
          <a:p>
            <a:pPr marL="0" lvl="0" indent="0" algn="r" rtl="1">
              <a:spcBef>
                <a:spcPts val="0"/>
              </a:spcBef>
              <a:spcAft>
                <a:spcPts val="0"/>
              </a:spcAft>
              <a:buNone/>
            </a:pPr>
            <a:endParaRPr sz="6000" dirty="0">
              <a:solidFill>
                <a:srgbClr val="000000"/>
              </a:solidFill>
              <a:latin typeface="David"/>
              <a:ea typeface="David"/>
              <a:cs typeface="David"/>
              <a:sym typeface="David"/>
            </a:endParaRPr>
          </a:p>
          <a:p>
            <a:pPr marL="0" lvl="0" indent="0" algn="ctr" rtl="1">
              <a:spcBef>
                <a:spcPts val="0"/>
              </a:spcBef>
              <a:spcAft>
                <a:spcPts val="0"/>
              </a:spcAft>
              <a:buNone/>
            </a:pPr>
            <a:endParaRPr sz="6000" dirty="0">
              <a:latin typeface="David"/>
              <a:ea typeface="David"/>
              <a:cs typeface="David"/>
              <a:sym typeface="David"/>
            </a:endParaRPr>
          </a:p>
        </p:txBody>
      </p:sp>
      <p:sp>
        <p:nvSpPr>
          <p:cNvPr id="201" name="Google Shape;201;g7fad7eae1a_1_21"/>
          <p:cNvSpPr txBox="1"/>
          <p:nvPr/>
        </p:nvSpPr>
        <p:spPr>
          <a:xfrm>
            <a:off x="2151046" y="593889"/>
            <a:ext cx="9096300" cy="4713402"/>
          </a:xfrm>
          <a:prstGeom prst="rect">
            <a:avLst/>
          </a:prstGeom>
          <a:noFill/>
          <a:ln>
            <a:noFill/>
          </a:ln>
        </p:spPr>
        <p:txBody>
          <a:bodyPr spcFirstLastPara="1" wrap="square" lIns="91425" tIns="91425" rIns="91425" bIns="91425" anchor="t" anchorCtr="0">
            <a:noAutofit/>
          </a:bodyPr>
          <a:lstStyle/>
          <a:p>
            <a:pPr algn="r" rtl="1">
              <a:lnSpc>
                <a:spcPct val="150000"/>
              </a:lnSpc>
              <a:spcAft>
                <a:spcPct val="0"/>
              </a:spcAft>
            </a:pPr>
            <a:endParaRPr lang="he-IL" altLang="he-IL" sz="2400" b="1" dirty="0">
              <a:solidFill>
                <a:srgbClr val="002060"/>
              </a:solidFill>
              <a:latin typeface="Varela Round" panose="020B0604020202020204" charset="-79"/>
              <a:cs typeface="Varela Round" panose="020B0604020202020204" charset="-79"/>
              <a:sym typeface="Calibri" panose="020F0502020204030204" pitchFamily="34" charset="0"/>
            </a:endParaRPr>
          </a:p>
          <a:p>
            <a:pPr algn="r" rtl="1">
              <a:lnSpc>
                <a:spcPct val="150000"/>
              </a:lnSpc>
              <a:spcAft>
                <a:spcPct val="0"/>
              </a:spcAft>
            </a:pPr>
            <a:r>
              <a:rPr lang="he-IL" altLang="he-IL" sz="2400" b="1" dirty="0">
                <a:solidFill>
                  <a:srgbClr val="002060"/>
                </a:solidFill>
                <a:latin typeface="Varela Round" panose="020B0604020202020204" charset="-79"/>
                <a:cs typeface="Varela Round" panose="020B0604020202020204" charset="-79"/>
                <a:sym typeface="Calibri" panose="020F0502020204030204" pitchFamily="34" charset="0"/>
              </a:rPr>
              <a:t>- הגנה על מאה אלף יהודי ירושלים, שישית מכלל היהודים בארץ.</a:t>
            </a:r>
          </a:p>
          <a:p>
            <a:pPr algn="r" rtl="1">
              <a:lnSpc>
                <a:spcPct val="150000"/>
              </a:lnSpc>
              <a:spcAft>
                <a:spcPct val="0"/>
              </a:spcAft>
              <a:buFont typeface="Arial" panose="020B0604020202020204" pitchFamily="34" charset="0"/>
              <a:buNone/>
            </a:pPr>
            <a:r>
              <a:rPr lang="he-IL" altLang="he-IL" sz="2400" b="1" dirty="0">
                <a:solidFill>
                  <a:srgbClr val="002060"/>
                </a:solidFill>
                <a:latin typeface="Varela Round" panose="020B0604020202020204" charset="-79"/>
                <a:cs typeface="Varela Round" panose="020B0604020202020204" charset="-79"/>
                <a:sym typeface="Calibri" panose="020F0502020204030204" pitchFamily="34" charset="0"/>
              </a:rPr>
              <a:t>- משמעותה הלאומית והדתית לעם היהודי, הבירה ההיסטורית.</a:t>
            </a:r>
          </a:p>
          <a:p>
            <a:pPr algn="r" rtl="1">
              <a:lnSpc>
                <a:spcPct val="150000"/>
              </a:lnSpc>
              <a:spcAft>
                <a:spcPct val="0"/>
              </a:spcAft>
              <a:buFontTx/>
              <a:buChar char="-"/>
            </a:pPr>
            <a:r>
              <a:rPr lang="he-IL" altLang="he-IL" sz="2400" b="1" dirty="0">
                <a:solidFill>
                  <a:srgbClr val="002060"/>
                </a:solidFill>
                <a:latin typeface="Varela Round" panose="020B0604020202020204" charset="-79"/>
                <a:cs typeface="Varela Round" panose="020B0604020202020204" charset="-79"/>
                <a:sym typeface="Calibri" panose="020F0502020204030204" pitchFamily="34" charset="0"/>
              </a:rPr>
              <a:t> חשיבותה האסטרטגית, בירה עתידית. </a:t>
            </a:r>
          </a:p>
          <a:p>
            <a:pPr algn="r" rtl="1">
              <a:lnSpc>
                <a:spcPct val="150000"/>
              </a:lnSpc>
              <a:spcAft>
                <a:spcPct val="0"/>
              </a:spcAft>
              <a:buFontTx/>
              <a:buChar char="-"/>
            </a:pPr>
            <a:r>
              <a:rPr lang="he-IL" altLang="he-IL" sz="2400" b="1" dirty="0">
                <a:solidFill>
                  <a:srgbClr val="002060"/>
                </a:solidFill>
                <a:latin typeface="Varela Round" panose="020B0604020202020204" charset="-79"/>
                <a:cs typeface="Varela Round" panose="020B0604020202020204" charset="-79"/>
                <a:sym typeface="Calibri" panose="020F0502020204030204" pitchFamily="34" charset="0"/>
              </a:rPr>
              <a:t> מאבק להכללת העיר בתחומי המדינה למרות תוכניות האו"ם.</a:t>
            </a:r>
          </a:p>
        </p:txBody>
      </p:sp>
      <p:sp>
        <p:nvSpPr>
          <p:cNvPr id="202" name="Google Shape;202;g7fad7eae1a_1_21"/>
          <p:cNvSpPr txBox="1"/>
          <p:nvPr/>
        </p:nvSpPr>
        <p:spPr>
          <a:xfrm>
            <a:off x="6207125" y="4016375"/>
            <a:ext cx="5862300" cy="14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latin typeface="David"/>
              <a:ea typeface="David"/>
              <a:cs typeface="David"/>
              <a:sym typeface="Davi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2162050" y="299886"/>
            <a:ext cx="8297700" cy="8382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4400"/>
              <a:buFont typeface="Varela Round"/>
              <a:buNone/>
            </a:pPr>
            <a:endParaRPr dirty="0"/>
          </a:p>
          <a:p>
            <a:pPr rtl="0"/>
            <a:r>
              <a:rPr lang="he-IL" altLang="he-IL" dirty="0">
                <a:latin typeface="Varela Round" panose="020B0604020202020204" charset="-79"/>
                <a:cs typeface="Varela Round" panose="020B0604020202020204" charset="-79"/>
                <a:sym typeface="Calibri" panose="020F0502020204030204" pitchFamily="34" charset="0"/>
              </a:rPr>
              <a:t>שתי חזיתות במלחמה על ירושלים</a:t>
            </a:r>
            <a:br>
              <a:rPr lang="he-IL" dirty="0"/>
            </a:br>
            <a:r>
              <a:rPr lang="he-IL" altLang="he-IL" sz="3200" dirty="0">
                <a:solidFill>
                  <a:srgbClr val="C00000"/>
                </a:solidFill>
                <a:latin typeface="Varela Round" panose="020B0604020202020204" charset="-79"/>
                <a:cs typeface="Varela Round" panose="020B0604020202020204" charset="-79"/>
                <a:sym typeface="Calibri" panose="020F0502020204030204" pitchFamily="34" charset="0"/>
              </a:rPr>
              <a:t>א. חזית פנים העיר</a:t>
            </a:r>
            <a:endParaRPr sz="3200" dirty="0">
              <a:solidFill>
                <a:srgbClr val="C00000"/>
              </a:solidFill>
              <a:latin typeface="Varela Round" panose="020B0604020202020204" charset="-79"/>
              <a:cs typeface="Varela Round" panose="020B0604020202020204" charset="-79"/>
            </a:endParaRPr>
          </a:p>
        </p:txBody>
      </p:sp>
      <p:cxnSp>
        <p:nvCxnSpPr>
          <p:cNvPr id="219" name="Google Shape;219;p7"/>
          <p:cNvCxnSpPr/>
          <p:nvPr/>
        </p:nvCxnSpPr>
        <p:spPr>
          <a:xfrm>
            <a:off x="1907361" y="6239166"/>
            <a:ext cx="0" cy="1108500"/>
          </a:xfrm>
          <a:prstGeom prst="straightConnector1">
            <a:avLst/>
          </a:prstGeom>
          <a:noFill/>
          <a:ln w="76200" cap="flat" cmpd="sng">
            <a:solidFill>
              <a:srgbClr val="192A72"/>
            </a:solidFill>
            <a:prstDash val="solid"/>
            <a:round/>
            <a:headEnd type="none" w="sm" len="sm"/>
            <a:tailEnd type="triangle" w="med" len="med"/>
          </a:ln>
        </p:spPr>
      </p:cxnSp>
      <p:sp>
        <p:nvSpPr>
          <p:cNvPr id="229" name="Google Shape;229;p7"/>
          <p:cNvSpPr txBox="1"/>
          <p:nvPr/>
        </p:nvSpPr>
        <p:spPr>
          <a:xfrm rot="10800000">
            <a:off x="-8747917" y="2302204"/>
            <a:ext cx="9481328" cy="347508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7"/>
          <p:cNvSpPr txBox="1"/>
          <p:nvPr/>
        </p:nvSpPr>
        <p:spPr>
          <a:xfrm>
            <a:off x="3712958" y="934737"/>
            <a:ext cx="5890800" cy="444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endParaRPr sz="3000" b="1" dirty="0">
              <a:latin typeface="David"/>
              <a:ea typeface="David"/>
              <a:cs typeface="David"/>
              <a:sym typeface="David"/>
            </a:endParaRPr>
          </a:p>
        </p:txBody>
      </p:sp>
      <p:pic>
        <p:nvPicPr>
          <p:cNvPr id="21" name="תמונה 3" descr="תוצאת תמונה עבור מפת ירושלים במלחמת העצמאות">
            <a:extLst>
              <a:ext uri="{FF2B5EF4-FFF2-40B4-BE49-F238E27FC236}">
                <a16:creationId xmlns:a16="http://schemas.microsoft.com/office/drawing/2014/main" id="{E2BE96FF-B560-47FF-B036-F1B8E584C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685" y="1674411"/>
            <a:ext cx="4688049" cy="453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אליפסה 2">
            <a:extLst>
              <a:ext uri="{FF2B5EF4-FFF2-40B4-BE49-F238E27FC236}">
                <a16:creationId xmlns:a16="http://schemas.microsoft.com/office/drawing/2014/main" id="{23E0DDFD-2B29-4075-97EA-57A2B9CA8858}"/>
              </a:ext>
            </a:extLst>
          </p:cNvPr>
          <p:cNvSpPr/>
          <p:nvPr/>
        </p:nvSpPr>
        <p:spPr>
          <a:xfrm>
            <a:off x="5769033" y="2079902"/>
            <a:ext cx="541867" cy="4446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אליפסה 22">
            <a:extLst>
              <a:ext uri="{FF2B5EF4-FFF2-40B4-BE49-F238E27FC236}">
                <a16:creationId xmlns:a16="http://schemas.microsoft.com/office/drawing/2014/main" id="{3049F846-55F3-4851-A495-D925EDC47A50}"/>
              </a:ext>
            </a:extLst>
          </p:cNvPr>
          <p:cNvSpPr/>
          <p:nvPr/>
        </p:nvSpPr>
        <p:spPr>
          <a:xfrm>
            <a:off x="4928836" y="2984399"/>
            <a:ext cx="541867" cy="4446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a:extLst>
              <a:ext uri="{FF2B5EF4-FFF2-40B4-BE49-F238E27FC236}">
                <a16:creationId xmlns:a16="http://schemas.microsoft.com/office/drawing/2014/main" id="{0973AD81-3423-4DB6-9AB1-34D2321B517E}"/>
              </a:ext>
            </a:extLst>
          </p:cNvPr>
          <p:cNvSpPr/>
          <p:nvPr/>
        </p:nvSpPr>
        <p:spPr>
          <a:xfrm>
            <a:off x="4996570" y="5091718"/>
            <a:ext cx="541867" cy="4446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a:extLst>
              <a:ext uri="{FF2B5EF4-FFF2-40B4-BE49-F238E27FC236}">
                <a16:creationId xmlns:a16="http://schemas.microsoft.com/office/drawing/2014/main" id="{7E2EA886-1CDE-4FA9-9DF5-DAE25AFDC425}"/>
              </a:ext>
            </a:extLst>
          </p:cNvPr>
          <p:cNvSpPr/>
          <p:nvPr/>
        </p:nvSpPr>
        <p:spPr>
          <a:xfrm>
            <a:off x="6387424" y="3163775"/>
            <a:ext cx="474134" cy="56786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אליפסה 25">
            <a:extLst>
              <a:ext uri="{FF2B5EF4-FFF2-40B4-BE49-F238E27FC236}">
                <a16:creationId xmlns:a16="http://schemas.microsoft.com/office/drawing/2014/main" id="{EFA6E190-8B50-4F58-860E-3067D82E451E}"/>
              </a:ext>
            </a:extLst>
          </p:cNvPr>
          <p:cNvSpPr/>
          <p:nvPr/>
        </p:nvSpPr>
        <p:spPr>
          <a:xfrm>
            <a:off x="5325533" y="5726568"/>
            <a:ext cx="714433" cy="40296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9" name="אליפסה 28">
            <a:extLst>
              <a:ext uri="{FF2B5EF4-FFF2-40B4-BE49-F238E27FC236}">
                <a16:creationId xmlns:a16="http://schemas.microsoft.com/office/drawing/2014/main" id="{F85C5A86-F4A0-42CC-BB8D-301A89BC40B9}"/>
              </a:ext>
            </a:extLst>
          </p:cNvPr>
          <p:cNvSpPr/>
          <p:nvPr/>
        </p:nvSpPr>
        <p:spPr>
          <a:xfrm>
            <a:off x="6116491" y="5702740"/>
            <a:ext cx="714433" cy="41254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0" name="אליפסה 29">
            <a:extLst>
              <a:ext uri="{FF2B5EF4-FFF2-40B4-BE49-F238E27FC236}">
                <a16:creationId xmlns:a16="http://schemas.microsoft.com/office/drawing/2014/main" id="{9135C45C-5074-48D2-AEE3-983C101736C7}"/>
              </a:ext>
            </a:extLst>
          </p:cNvPr>
          <p:cNvSpPr/>
          <p:nvPr/>
        </p:nvSpPr>
        <p:spPr>
          <a:xfrm>
            <a:off x="6629401" y="4407943"/>
            <a:ext cx="604933" cy="56786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אליפסה 30">
            <a:extLst>
              <a:ext uri="{FF2B5EF4-FFF2-40B4-BE49-F238E27FC236}">
                <a16:creationId xmlns:a16="http://schemas.microsoft.com/office/drawing/2014/main" id="{D4B14EBA-53E1-4C6C-831F-C35E1C87FD34}"/>
              </a:ext>
            </a:extLst>
          </p:cNvPr>
          <p:cNvSpPr/>
          <p:nvPr/>
        </p:nvSpPr>
        <p:spPr>
          <a:xfrm>
            <a:off x="7145034" y="3963342"/>
            <a:ext cx="541867" cy="4446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אליפסה 31">
            <a:extLst>
              <a:ext uri="{FF2B5EF4-FFF2-40B4-BE49-F238E27FC236}">
                <a16:creationId xmlns:a16="http://schemas.microsoft.com/office/drawing/2014/main" id="{4AF7645A-6EA9-4455-AD8F-96ADA320CE65}"/>
              </a:ext>
            </a:extLst>
          </p:cNvPr>
          <p:cNvSpPr/>
          <p:nvPr/>
        </p:nvSpPr>
        <p:spPr>
          <a:xfrm>
            <a:off x="7142812" y="5012185"/>
            <a:ext cx="385668" cy="4446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3" name="אליפסה 32">
            <a:extLst>
              <a:ext uri="{FF2B5EF4-FFF2-40B4-BE49-F238E27FC236}">
                <a16:creationId xmlns:a16="http://schemas.microsoft.com/office/drawing/2014/main" id="{474D5C76-30D6-4C5B-BEFC-E0FC3CE38D6C}"/>
              </a:ext>
            </a:extLst>
          </p:cNvPr>
          <p:cNvSpPr/>
          <p:nvPr/>
        </p:nvSpPr>
        <p:spPr>
          <a:xfrm>
            <a:off x="7967134" y="4174436"/>
            <a:ext cx="685800" cy="56786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4" name="אליפסה 33">
            <a:extLst>
              <a:ext uri="{FF2B5EF4-FFF2-40B4-BE49-F238E27FC236}">
                <a16:creationId xmlns:a16="http://schemas.microsoft.com/office/drawing/2014/main" id="{AC4064AC-5DE1-4E9B-A9A5-EDF70D4518B5}"/>
              </a:ext>
            </a:extLst>
          </p:cNvPr>
          <p:cNvSpPr/>
          <p:nvPr/>
        </p:nvSpPr>
        <p:spPr>
          <a:xfrm>
            <a:off x="8507384" y="4013767"/>
            <a:ext cx="541867" cy="4446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אליפסה 34">
            <a:extLst>
              <a:ext uri="{FF2B5EF4-FFF2-40B4-BE49-F238E27FC236}">
                <a16:creationId xmlns:a16="http://schemas.microsoft.com/office/drawing/2014/main" id="{1E5F386A-9A56-4A00-8319-768CC182FEDF}"/>
              </a:ext>
            </a:extLst>
          </p:cNvPr>
          <p:cNvSpPr/>
          <p:nvPr/>
        </p:nvSpPr>
        <p:spPr>
          <a:xfrm>
            <a:off x="8872442" y="3496609"/>
            <a:ext cx="541867" cy="4446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6" name="אליפסה 35">
            <a:extLst>
              <a:ext uri="{FF2B5EF4-FFF2-40B4-BE49-F238E27FC236}">
                <a16:creationId xmlns:a16="http://schemas.microsoft.com/office/drawing/2014/main" id="{7526241C-1852-4857-8D7F-B91A21DE07C7}"/>
              </a:ext>
            </a:extLst>
          </p:cNvPr>
          <p:cNvSpPr/>
          <p:nvPr/>
        </p:nvSpPr>
        <p:spPr>
          <a:xfrm>
            <a:off x="9061891" y="1988436"/>
            <a:ext cx="541867" cy="4446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7" name="אליפסה 36">
            <a:extLst>
              <a:ext uri="{FF2B5EF4-FFF2-40B4-BE49-F238E27FC236}">
                <a16:creationId xmlns:a16="http://schemas.microsoft.com/office/drawing/2014/main" id="{7096D643-7067-4E73-B8FA-6390AC02FAF0}"/>
              </a:ext>
            </a:extLst>
          </p:cNvPr>
          <p:cNvSpPr/>
          <p:nvPr/>
        </p:nvSpPr>
        <p:spPr>
          <a:xfrm>
            <a:off x="8903701" y="4677501"/>
            <a:ext cx="541867" cy="44460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8" name="אליפסה 37">
            <a:extLst>
              <a:ext uri="{FF2B5EF4-FFF2-40B4-BE49-F238E27FC236}">
                <a16:creationId xmlns:a16="http://schemas.microsoft.com/office/drawing/2014/main" id="{5FB6166C-0E26-4441-9340-66C8DE9FDD68}"/>
              </a:ext>
            </a:extLst>
          </p:cNvPr>
          <p:cNvSpPr/>
          <p:nvPr/>
        </p:nvSpPr>
        <p:spPr>
          <a:xfrm>
            <a:off x="8144932" y="3230125"/>
            <a:ext cx="541867" cy="35127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9" name="אליפסה 38">
            <a:extLst>
              <a:ext uri="{FF2B5EF4-FFF2-40B4-BE49-F238E27FC236}">
                <a16:creationId xmlns:a16="http://schemas.microsoft.com/office/drawing/2014/main" id="{4922ADFC-1879-43B2-BBDE-AF26C7804E47}"/>
              </a:ext>
            </a:extLst>
          </p:cNvPr>
          <p:cNvSpPr/>
          <p:nvPr/>
        </p:nvSpPr>
        <p:spPr>
          <a:xfrm>
            <a:off x="8601509" y="3022936"/>
            <a:ext cx="731315" cy="1912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0" name="אליפסה 39">
            <a:extLst>
              <a:ext uri="{FF2B5EF4-FFF2-40B4-BE49-F238E27FC236}">
                <a16:creationId xmlns:a16="http://schemas.microsoft.com/office/drawing/2014/main" id="{DC360221-5782-465C-A4BC-9FF73ADA5CDC}"/>
              </a:ext>
            </a:extLst>
          </p:cNvPr>
          <p:cNvSpPr/>
          <p:nvPr/>
        </p:nvSpPr>
        <p:spPr>
          <a:xfrm>
            <a:off x="8111067" y="2504209"/>
            <a:ext cx="541867" cy="6369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אליפסה 3">
            <a:extLst>
              <a:ext uri="{FF2B5EF4-FFF2-40B4-BE49-F238E27FC236}">
                <a16:creationId xmlns:a16="http://schemas.microsoft.com/office/drawing/2014/main" id="{085B2205-EFFF-4A4D-873A-B14E972835F0}"/>
              </a:ext>
            </a:extLst>
          </p:cNvPr>
          <p:cNvSpPr/>
          <p:nvPr/>
        </p:nvSpPr>
        <p:spPr>
          <a:xfrm>
            <a:off x="6575372" y="2564952"/>
            <a:ext cx="635612" cy="3845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אליפסה 42">
            <a:extLst>
              <a:ext uri="{FF2B5EF4-FFF2-40B4-BE49-F238E27FC236}">
                <a16:creationId xmlns:a16="http://schemas.microsoft.com/office/drawing/2014/main" id="{E074D442-9779-401A-83D5-418A174A9ACD}"/>
              </a:ext>
            </a:extLst>
          </p:cNvPr>
          <p:cNvSpPr/>
          <p:nvPr/>
        </p:nvSpPr>
        <p:spPr>
          <a:xfrm>
            <a:off x="5492293" y="3042055"/>
            <a:ext cx="717958" cy="25737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אליפסה 43">
            <a:extLst>
              <a:ext uri="{FF2B5EF4-FFF2-40B4-BE49-F238E27FC236}">
                <a16:creationId xmlns:a16="http://schemas.microsoft.com/office/drawing/2014/main" id="{A0D99CB3-8023-4A96-8187-251DDB2D6D5A}"/>
              </a:ext>
            </a:extLst>
          </p:cNvPr>
          <p:cNvSpPr/>
          <p:nvPr/>
        </p:nvSpPr>
        <p:spPr>
          <a:xfrm>
            <a:off x="5574639" y="3426609"/>
            <a:ext cx="714433" cy="444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אליפסה 44">
            <a:extLst>
              <a:ext uri="{FF2B5EF4-FFF2-40B4-BE49-F238E27FC236}">
                <a16:creationId xmlns:a16="http://schemas.microsoft.com/office/drawing/2014/main" id="{BA503147-F039-4FF5-A3C3-E899D902501B}"/>
              </a:ext>
            </a:extLst>
          </p:cNvPr>
          <p:cNvSpPr/>
          <p:nvPr/>
        </p:nvSpPr>
        <p:spPr>
          <a:xfrm>
            <a:off x="5313494" y="4032227"/>
            <a:ext cx="498212" cy="444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אליפסה 45">
            <a:extLst>
              <a:ext uri="{FF2B5EF4-FFF2-40B4-BE49-F238E27FC236}">
                <a16:creationId xmlns:a16="http://schemas.microsoft.com/office/drawing/2014/main" id="{2ABEEEB3-5241-4CF5-8A68-C345D0B10CCD}"/>
              </a:ext>
            </a:extLst>
          </p:cNvPr>
          <p:cNvSpPr/>
          <p:nvPr/>
        </p:nvSpPr>
        <p:spPr>
          <a:xfrm>
            <a:off x="6424067" y="4890673"/>
            <a:ext cx="498212" cy="444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אליפסה 46">
            <a:extLst>
              <a:ext uri="{FF2B5EF4-FFF2-40B4-BE49-F238E27FC236}">
                <a16:creationId xmlns:a16="http://schemas.microsoft.com/office/drawing/2014/main" id="{AC984829-FC7E-4768-9912-DA6272BB63A7}"/>
              </a:ext>
            </a:extLst>
          </p:cNvPr>
          <p:cNvSpPr/>
          <p:nvPr/>
        </p:nvSpPr>
        <p:spPr>
          <a:xfrm>
            <a:off x="6424067" y="3769771"/>
            <a:ext cx="498212" cy="444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אליפסה 47">
            <a:extLst>
              <a:ext uri="{FF2B5EF4-FFF2-40B4-BE49-F238E27FC236}">
                <a16:creationId xmlns:a16="http://schemas.microsoft.com/office/drawing/2014/main" id="{BFD965BA-9DC8-485B-8125-18D720BD443E}"/>
              </a:ext>
            </a:extLst>
          </p:cNvPr>
          <p:cNvSpPr/>
          <p:nvPr/>
        </p:nvSpPr>
        <p:spPr>
          <a:xfrm>
            <a:off x="6871139" y="3496609"/>
            <a:ext cx="498212" cy="4506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אליפסה 48">
            <a:extLst>
              <a:ext uri="{FF2B5EF4-FFF2-40B4-BE49-F238E27FC236}">
                <a16:creationId xmlns:a16="http://schemas.microsoft.com/office/drawing/2014/main" id="{4FE9F2EA-9220-4D3D-9016-2BA34AA80B1A}"/>
              </a:ext>
            </a:extLst>
          </p:cNvPr>
          <p:cNvSpPr/>
          <p:nvPr/>
        </p:nvSpPr>
        <p:spPr>
          <a:xfrm>
            <a:off x="6739468" y="2137895"/>
            <a:ext cx="789012" cy="444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אליפסה 49">
            <a:extLst>
              <a:ext uri="{FF2B5EF4-FFF2-40B4-BE49-F238E27FC236}">
                <a16:creationId xmlns:a16="http://schemas.microsoft.com/office/drawing/2014/main" id="{B1CA07E2-B422-4DC9-A84B-CAE4285C83D0}"/>
              </a:ext>
            </a:extLst>
          </p:cNvPr>
          <p:cNvSpPr/>
          <p:nvPr/>
        </p:nvSpPr>
        <p:spPr>
          <a:xfrm>
            <a:off x="6894581" y="2911774"/>
            <a:ext cx="423554" cy="56786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אליפסה 50">
            <a:extLst>
              <a:ext uri="{FF2B5EF4-FFF2-40B4-BE49-F238E27FC236}">
                <a16:creationId xmlns:a16="http://schemas.microsoft.com/office/drawing/2014/main" id="{90DE2B31-6CB7-4A60-9436-8899F47CF5FD}"/>
              </a:ext>
            </a:extLst>
          </p:cNvPr>
          <p:cNvSpPr/>
          <p:nvPr/>
        </p:nvSpPr>
        <p:spPr>
          <a:xfrm>
            <a:off x="7279375" y="2554065"/>
            <a:ext cx="178686" cy="39544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אליפסה 51">
            <a:extLst>
              <a:ext uri="{FF2B5EF4-FFF2-40B4-BE49-F238E27FC236}">
                <a16:creationId xmlns:a16="http://schemas.microsoft.com/office/drawing/2014/main" id="{268C6246-171E-4573-87A2-3AA44C29A909}"/>
              </a:ext>
            </a:extLst>
          </p:cNvPr>
          <p:cNvSpPr/>
          <p:nvPr/>
        </p:nvSpPr>
        <p:spPr>
          <a:xfrm>
            <a:off x="7227710" y="5574859"/>
            <a:ext cx="671482" cy="63423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אליפסה 52">
            <a:extLst>
              <a:ext uri="{FF2B5EF4-FFF2-40B4-BE49-F238E27FC236}">
                <a16:creationId xmlns:a16="http://schemas.microsoft.com/office/drawing/2014/main" id="{94955A38-D4E8-4550-AA20-C4C5AF9097A6}"/>
              </a:ext>
            </a:extLst>
          </p:cNvPr>
          <p:cNvSpPr/>
          <p:nvPr/>
        </p:nvSpPr>
        <p:spPr>
          <a:xfrm>
            <a:off x="7951418" y="3496609"/>
            <a:ext cx="337449" cy="2812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אליפסה 53">
            <a:extLst>
              <a:ext uri="{FF2B5EF4-FFF2-40B4-BE49-F238E27FC236}">
                <a16:creationId xmlns:a16="http://schemas.microsoft.com/office/drawing/2014/main" id="{38FCF229-F852-4376-8564-28DB2ABFD1EA}"/>
              </a:ext>
            </a:extLst>
          </p:cNvPr>
          <p:cNvSpPr/>
          <p:nvPr/>
        </p:nvSpPr>
        <p:spPr>
          <a:xfrm>
            <a:off x="7935922" y="3970931"/>
            <a:ext cx="498212" cy="24344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אליפסה 54">
            <a:extLst>
              <a:ext uri="{FF2B5EF4-FFF2-40B4-BE49-F238E27FC236}">
                <a16:creationId xmlns:a16="http://schemas.microsoft.com/office/drawing/2014/main" id="{7C01D1B3-98F0-41E7-989A-35962B8BA795}"/>
              </a:ext>
            </a:extLst>
          </p:cNvPr>
          <p:cNvSpPr/>
          <p:nvPr/>
        </p:nvSpPr>
        <p:spPr>
          <a:xfrm>
            <a:off x="5712039" y="2664583"/>
            <a:ext cx="498212" cy="444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אליפסה 55">
            <a:extLst>
              <a:ext uri="{FF2B5EF4-FFF2-40B4-BE49-F238E27FC236}">
                <a16:creationId xmlns:a16="http://schemas.microsoft.com/office/drawing/2014/main" id="{61C6017D-6F81-4806-BA47-B4B3E745A9E4}"/>
              </a:ext>
            </a:extLst>
          </p:cNvPr>
          <p:cNvSpPr/>
          <p:nvPr/>
        </p:nvSpPr>
        <p:spPr>
          <a:xfrm>
            <a:off x="8405501" y="2027219"/>
            <a:ext cx="643750" cy="5552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אליפסה 56">
            <a:extLst>
              <a:ext uri="{FF2B5EF4-FFF2-40B4-BE49-F238E27FC236}">
                <a16:creationId xmlns:a16="http://schemas.microsoft.com/office/drawing/2014/main" id="{C98FADDA-6035-4C6D-8B6D-42EB721A184B}"/>
              </a:ext>
            </a:extLst>
          </p:cNvPr>
          <p:cNvSpPr/>
          <p:nvPr/>
        </p:nvSpPr>
        <p:spPr>
          <a:xfrm>
            <a:off x="8617434" y="2655053"/>
            <a:ext cx="498212" cy="4446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a:extLst>
              <a:ext uri="{FF2B5EF4-FFF2-40B4-BE49-F238E27FC236}">
                <a16:creationId xmlns:a16="http://schemas.microsoft.com/office/drawing/2014/main" id="{A9DF21B2-97E3-4F7E-95E0-7AA85C04650D}"/>
              </a:ext>
            </a:extLst>
          </p:cNvPr>
          <p:cNvSpPr/>
          <p:nvPr/>
        </p:nvSpPr>
        <p:spPr>
          <a:xfrm>
            <a:off x="7350910" y="2840594"/>
            <a:ext cx="635656" cy="6024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0" name="תמונה 48" descr="http://www.damada.co.il/topics/geography/db/maps/compass_rose.gif">
            <a:extLst>
              <a:ext uri="{FF2B5EF4-FFF2-40B4-BE49-F238E27FC236}">
                <a16:creationId xmlns:a16="http://schemas.microsoft.com/office/drawing/2014/main" id="{851F09C1-28EC-46D8-91D1-023B3DE30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4740" y="1558059"/>
            <a:ext cx="12731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8">
            <a:extLst>
              <a:ext uri="{FF2B5EF4-FFF2-40B4-BE49-F238E27FC236}">
                <a16:creationId xmlns:a16="http://schemas.microsoft.com/office/drawing/2014/main" id="{465A0395-5464-4790-BFA0-DCDD876BC81B}"/>
              </a:ext>
            </a:extLst>
          </p:cNvPr>
          <p:cNvSpPr/>
          <p:nvPr/>
        </p:nvSpPr>
        <p:spPr>
          <a:xfrm>
            <a:off x="9353276" y="2360195"/>
            <a:ext cx="2398131" cy="2305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lnSpc>
                <a:spcPct val="150000"/>
              </a:lnSpc>
            </a:pPr>
            <a:r>
              <a:rPr lang="he-IL" sz="1800" b="1" dirty="0">
                <a:solidFill>
                  <a:schemeClr val="accent1">
                    <a:lumMod val="50000"/>
                  </a:schemeClr>
                </a:solidFill>
              </a:rPr>
              <a:t>שכונות יהודיות</a:t>
            </a:r>
          </a:p>
          <a:p>
            <a:pPr algn="r">
              <a:lnSpc>
                <a:spcPct val="150000"/>
              </a:lnSpc>
            </a:pPr>
            <a:r>
              <a:rPr lang="he-IL" sz="1800" b="1" dirty="0">
                <a:solidFill>
                  <a:srgbClr val="00B050"/>
                </a:solidFill>
              </a:rPr>
              <a:t>שכונות ערביות</a:t>
            </a:r>
            <a:endParaRPr lang="he-IL" sz="1800" b="1" dirty="0">
              <a:solidFill>
                <a:schemeClr val="accent1">
                  <a:lumMod val="50000"/>
                </a:schemeClr>
              </a:solidFill>
            </a:endParaRPr>
          </a:p>
          <a:p>
            <a:pPr algn="r">
              <a:lnSpc>
                <a:spcPct val="150000"/>
              </a:lnSpc>
            </a:pPr>
            <a:r>
              <a:rPr lang="he-IL" sz="1800" b="1" dirty="0">
                <a:solidFill>
                  <a:srgbClr val="FF0000"/>
                </a:solidFill>
              </a:rPr>
              <a:t>אזור בריטי</a:t>
            </a:r>
            <a:endParaRPr lang="he-IL" sz="1800" b="1" dirty="0"/>
          </a:p>
        </p:txBody>
      </p:sp>
      <p:sp>
        <p:nvSpPr>
          <p:cNvPr id="10" name="מלבן 9">
            <a:extLst>
              <a:ext uri="{FF2B5EF4-FFF2-40B4-BE49-F238E27FC236}">
                <a16:creationId xmlns:a16="http://schemas.microsoft.com/office/drawing/2014/main" id="{CB025E48-6E13-4ECB-AFB5-B7E5AC40CB78}"/>
              </a:ext>
            </a:extLst>
          </p:cNvPr>
          <p:cNvSpPr/>
          <p:nvPr/>
        </p:nvSpPr>
        <p:spPr>
          <a:xfrm>
            <a:off x="3423366" y="5444054"/>
            <a:ext cx="1516762" cy="261610"/>
          </a:xfrm>
          <a:prstGeom prst="rect">
            <a:avLst/>
          </a:prstGeom>
        </p:spPr>
        <p:txBody>
          <a:bodyPr wrap="none">
            <a:spAutoFit/>
          </a:bodyPr>
          <a:lstStyle/>
          <a:p>
            <a:pPr>
              <a:spcAft>
                <a:spcPct val="0"/>
              </a:spcAft>
              <a:buFont typeface="Arial" panose="020B0604020202020204" pitchFamily="34" charset="0"/>
              <a:buNone/>
            </a:pPr>
            <a:r>
              <a:rPr lang="he-IL" altLang="he-IL" sz="1100" b="1" dirty="0">
                <a:solidFill>
                  <a:srgbClr val="002060"/>
                </a:solidFill>
                <a:latin typeface="Calibri" panose="020F0502020204030204" pitchFamily="34" charset="0"/>
                <a:cs typeface="Calibri" panose="020F0502020204030204" pitchFamily="34" charset="0"/>
                <a:sym typeface="Calibri" panose="020F0502020204030204" pitchFamily="34" charset="0"/>
              </a:rPr>
              <a:t>[יהודה לפידות- אתר דעת]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50" fill="hold"/>
                                        <p:tgtEl>
                                          <p:spTgt spid="55"/>
                                        </p:tgtEl>
                                        <p:attrNameLst>
                                          <p:attrName>ppt_x</p:attrName>
                                        </p:attrNameLst>
                                      </p:cBhvr>
                                      <p:tavLst>
                                        <p:tav tm="0">
                                          <p:val>
                                            <p:strVal val="#ppt_x"/>
                                          </p:val>
                                        </p:tav>
                                        <p:tav tm="100000">
                                          <p:val>
                                            <p:strVal val="#ppt_x"/>
                                          </p:val>
                                        </p:tav>
                                      </p:tavLst>
                                    </p:anim>
                                    <p:anim calcmode="lin" valueType="num">
                                      <p:cBhvr additive="base">
                                        <p:cTn id="8" dur="250" fill="hold"/>
                                        <p:tgtEl>
                                          <p:spTgt spid="5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inVertical)">
                                      <p:cBhvr>
                                        <p:cTn id="11" dur="250"/>
                                        <p:tgtEl>
                                          <p:spTgt spid="43"/>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heel(1)">
                                      <p:cBhvr>
                                        <p:cTn id="14" dur="250"/>
                                        <p:tgtEl>
                                          <p:spTgt spid="44"/>
                                        </p:tgtEl>
                                      </p:cBhvr>
                                    </p:animEffect>
                                  </p:childTnLst>
                                </p:cTn>
                              </p:par>
                              <p:par>
                                <p:cTn id="15" presetID="1" presetClass="entr" presetSubtype="0" fill="hold" grpId="0" nodeType="withEffect">
                                  <p:stCondLst>
                                    <p:cond delay="0"/>
                                  </p:stCondLst>
                                  <p:childTnLst>
                                    <p:set>
                                      <p:cBhvr>
                                        <p:cTn id="16" dur="1" fill="hold">
                                          <p:stCondLst>
                                            <p:cond delay="9"/>
                                          </p:stCondLst>
                                        </p:cTn>
                                        <p:tgtEl>
                                          <p:spTgt spid="45"/>
                                        </p:tgtEl>
                                        <p:attrNameLst>
                                          <p:attrName>style.visibility</p:attrName>
                                        </p:attrNameLst>
                                      </p:cBhvr>
                                      <p:to>
                                        <p:strVal val="visible"/>
                                      </p:to>
                                    </p:set>
                                  </p:childTnLst>
                                </p:cTn>
                              </p:par>
                              <p:par>
                                <p:cTn id="17" presetID="2" presetClass="entr" presetSubtype="4"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 fill="hold"/>
                                        <p:tgtEl>
                                          <p:spTgt spid="46"/>
                                        </p:tgtEl>
                                        <p:attrNameLst>
                                          <p:attrName>ppt_x</p:attrName>
                                        </p:attrNameLst>
                                      </p:cBhvr>
                                      <p:tavLst>
                                        <p:tav tm="0">
                                          <p:val>
                                            <p:strVal val="#ppt_x"/>
                                          </p:val>
                                        </p:tav>
                                        <p:tav tm="100000">
                                          <p:val>
                                            <p:strVal val="#ppt_x"/>
                                          </p:val>
                                        </p:tav>
                                      </p:tavLst>
                                    </p:anim>
                                    <p:anim calcmode="lin" valueType="num">
                                      <p:cBhvr additive="base">
                                        <p:cTn id="20" dur="10" fill="hold"/>
                                        <p:tgtEl>
                                          <p:spTgt spid="46"/>
                                        </p:tgtEl>
                                        <p:attrNameLst>
                                          <p:attrName>ppt_y</p:attrName>
                                        </p:attrNameLst>
                                      </p:cBhvr>
                                      <p:tavLst>
                                        <p:tav tm="0">
                                          <p:val>
                                            <p:strVal val="1+#ppt_h/2"/>
                                          </p:val>
                                        </p:tav>
                                        <p:tav tm="100000">
                                          <p:val>
                                            <p:strVal val="#ppt_y"/>
                                          </p:val>
                                        </p:tav>
                                      </p:tavLst>
                                    </p:anim>
                                  </p:childTnLst>
                                </p:cTn>
                              </p:par>
                              <p:par>
                                <p:cTn id="21" presetID="9"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dissolve">
                                      <p:cBhvr>
                                        <p:cTn id="23" dur="10"/>
                                        <p:tgtEl>
                                          <p:spTgt spid="4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10"/>
                                        <p:tgtEl>
                                          <p:spTgt spid="52"/>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heel(1)">
                                      <p:cBhvr>
                                        <p:cTn id="29" dur="1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
                                        <p:tgtEl>
                                          <p:spTgt spid="4"/>
                                        </p:tgtEl>
                                      </p:cBhvr>
                                    </p:animEffect>
                                    <p:anim calcmode="lin" valueType="num">
                                      <p:cBhvr>
                                        <p:cTn id="33" dur="10" fill="hold"/>
                                        <p:tgtEl>
                                          <p:spTgt spid="4"/>
                                        </p:tgtEl>
                                        <p:attrNameLst>
                                          <p:attrName>ppt_x</p:attrName>
                                        </p:attrNameLst>
                                      </p:cBhvr>
                                      <p:tavLst>
                                        <p:tav tm="0">
                                          <p:val>
                                            <p:strVal val="#ppt_x"/>
                                          </p:val>
                                        </p:tav>
                                        <p:tav tm="100000">
                                          <p:val>
                                            <p:strVal val="#ppt_x"/>
                                          </p:val>
                                        </p:tav>
                                      </p:tavLst>
                                    </p:anim>
                                    <p:anim calcmode="lin" valueType="num">
                                      <p:cBhvr>
                                        <p:cTn id="34" dur="10" fill="hold"/>
                                        <p:tgtEl>
                                          <p:spTgt spid="4"/>
                                        </p:tgtEl>
                                        <p:attrNameLst>
                                          <p:attrName>ppt_y</p:attrName>
                                        </p:attrNameLst>
                                      </p:cBhvr>
                                      <p:tavLst>
                                        <p:tav tm="0">
                                          <p:val>
                                            <p:strVal val="#ppt_y+.1"/>
                                          </p:val>
                                        </p:tav>
                                        <p:tav tm="100000">
                                          <p:val>
                                            <p:strVal val="#ppt_y"/>
                                          </p:val>
                                        </p:tav>
                                      </p:tavLst>
                                    </p:anim>
                                  </p:childTnLst>
                                </p:cTn>
                              </p:par>
                              <p:par>
                                <p:cTn id="35" presetID="8"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diamond(in)">
                                      <p:cBhvr>
                                        <p:cTn id="37" dur="10"/>
                                        <p:tgtEl>
                                          <p:spTgt spid="54"/>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heel(1)">
                                      <p:cBhvr>
                                        <p:cTn id="40" dur="10"/>
                                        <p:tgtEl>
                                          <p:spTgt spid="5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linds(horizontal)">
                                      <p:cBhvr>
                                        <p:cTn id="43" dur="10"/>
                                        <p:tgtEl>
                                          <p:spTgt spid="4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dissolve">
                                      <p:cBhvr>
                                        <p:cTn id="46" dur="10"/>
                                        <p:tgtEl>
                                          <p:spTgt spid="5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10"/>
                                        <p:tgtEl>
                                          <p:spTgt spid="56"/>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additive="base">
                                        <p:cTn id="52" dur="10" fill="hold"/>
                                        <p:tgtEl>
                                          <p:spTgt spid="51"/>
                                        </p:tgtEl>
                                        <p:attrNameLst>
                                          <p:attrName>ppt_x</p:attrName>
                                        </p:attrNameLst>
                                      </p:cBhvr>
                                      <p:tavLst>
                                        <p:tav tm="0">
                                          <p:val>
                                            <p:strVal val="#ppt_x"/>
                                          </p:val>
                                        </p:tav>
                                        <p:tav tm="100000">
                                          <p:val>
                                            <p:strVal val="#ppt_x"/>
                                          </p:val>
                                        </p:tav>
                                      </p:tavLst>
                                    </p:anim>
                                    <p:anim calcmode="lin" valueType="num">
                                      <p:cBhvr additive="base">
                                        <p:cTn id="53" dur="10" fill="hold"/>
                                        <p:tgtEl>
                                          <p:spTgt spid="5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10" fill="hold"/>
                                        <p:tgtEl>
                                          <p:spTgt spid="53"/>
                                        </p:tgtEl>
                                        <p:attrNameLst>
                                          <p:attrName>ppt_x</p:attrName>
                                        </p:attrNameLst>
                                      </p:cBhvr>
                                      <p:tavLst>
                                        <p:tav tm="0">
                                          <p:val>
                                            <p:strVal val="#ppt_x"/>
                                          </p:val>
                                        </p:tav>
                                        <p:tav tm="100000">
                                          <p:val>
                                            <p:strVal val="#ppt_x"/>
                                          </p:val>
                                        </p:tav>
                                      </p:tavLst>
                                    </p:anim>
                                    <p:anim calcmode="lin" valueType="num">
                                      <p:cBhvr additive="base">
                                        <p:cTn id="57" dur="1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heel(1)">
                                      <p:cBhvr>
                                        <p:cTn id="62" dur="10"/>
                                        <p:tgtEl>
                                          <p:spTgt spid="3"/>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10"/>
                                        <p:tgtEl>
                                          <p:spTgt spid="23"/>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10" fill="hold"/>
                                        <p:tgtEl>
                                          <p:spTgt spid="25"/>
                                        </p:tgtEl>
                                        <p:attrNameLst>
                                          <p:attrName>ppt_x</p:attrName>
                                        </p:attrNameLst>
                                      </p:cBhvr>
                                      <p:tavLst>
                                        <p:tav tm="0">
                                          <p:val>
                                            <p:strVal val="#ppt_x"/>
                                          </p:val>
                                        </p:tav>
                                        <p:tav tm="100000">
                                          <p:val>
                                            <p:strVal val="#ppt_x"/>
                                          </p:val>
                                        </p:tav>
                                      </p:tavLst>
                                    </p:anim>
                                    <p:anim calcmode="lin" valueType="num">
                                      <p:cBhvr additive="base">
                                        <p:cTn id="69" dur="10" fill="hold"/>
                                        <p:tgtEl>
                                          <p:spTgt spid="25"/>
                                        </p:tgtEl>
                                        <p:attrNameLst>
                                          <p:attrName>ppt_y</p:attrName>
                                        </p:attrNameLst>
                                      </p:cBhvr>
                                      <p:tavLst>
                                        <p:tav tm="0">
                                          <p:val>
                                            <p:strVal val="1+#ppt_h/2"/>
                                          </p:val>
                                        </p:tav>
                                        <p:tav tm="100000">
                                          <p:val>
                                            <p:strVal val="#ppt_y"/>
                                          </p:val>
                                        </p:tav>
                                      </p:tavLst>
                                    </p:anim>
                                  </p:childTnLst>
                                </p:cTn>
                              </p:par>
                              <p:par>
                                <p:cTn id="70" presetID="21" presetClass="entr" presetSubtype="1"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heel(1)">
                                      <p:cBhvr>
                                        <p:cTn id="72" dur="10"/>
                                        <p:tgtEl>
                                          <p:spTgt spid="24"/>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ox(in)">
                                      <p:cBhvr>
                                        <p:cTn id="75" dur="10"/>
                                        <p:tgtEl>
                                          <p:spTgt spid="26"/>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10"/>
                                        <p:tgtEl>
                                          <p:spTgt spid="29"/>
                                        </p:tgtEl>
                                        <p:attrNameLst>
                                          <p:attrName>ppt_y</p:attrName>
                                        </p:attrNameLst>
                                      </p:cBhvr>
                                      <p:tavLst>
                                        <p:tav tm="0">
                                          <p:val>
                                            <p:strVal val="#ppt_y+#ppt_h*1.125000"/>
                                          </p:val>
                                        </p:tav>
                                        <p:tav tm="100000">
                                          <p:val>
                                            <p:strVal val="#ppt_y"/>
                                          </p:val>
                                        </p:tav>
                                      </p:tavLst>
                                    </p:anim>
                                    <p:animEffect transition="in" filter="wipe(up)">
                                      <p:cBhvr>
                                        <p:cTn id="79" dur="10"/>
                                        <p:tgtEl>
                                          <p:spTgt spid="29"/>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heel(1)">
                                      <p:cBhvr>
                                        <p:cTn id="82" dur="10"/>
                                        <p:tgtEl>
                                          <p:spTgt spid="32"/>
                                        </p:tgtEl>
                                      </p:cBhvr>
                                    </p:animEffect>
                                  </p:childTnLst>
                                </p:cTn>
                              </p:par>
                              <p:par>
                                <p:cTn id="83" presetID="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10" fill="hold"/>
                                        <p:tgtEl>
                                          <p:spTgt spid="31"/>
                                        </p:tgtEl>
                                        <p:attrNameLst>
                                          <p:attrName>ppt_x</p:attrName>
                                        </p:attrNameLst>
                                      </p:cBhvr>
                                      <p:tavLst>
                                        <p:tav tm="0">
                                          <p:val>
                                            <p:strVal val="#ppt_x"/>
                                          </p:val>
                                        </p:tav>
                                        <p:tav tm="100000">
                                          <p:val>
                                            <p:strVal val="#ppt_x"/>
                                          </p:val>
                                        </p:tav>
                                      </p:tavLst>
                                    </p:anim>
                                    <p:anim calcmode="lin" valueType="num">
                                      <p:cBhvr additive="base">
                                        <p:cTn id="86" dur="10" fill="hold"/>
                                        <p:tgtEl>
                                          <p:spTgt spid="31"/>
                                        </p:tgtEl>
                                        <p:attrNameLst>
                                          <p:attrName>ppt_y</p:attrName>
                                        </p:attrNameLst>
                                      </p:cBhvr>
                                      <p:tavLst>
                                        <p:tav tm="0">
                                          <p:val>
                                            <p:strVal val="1+#ppt_h/2"/>
                                          </p:val>
                                        </p:tav>
                                        <p:tav tm="100000">
                                          <p:val>
                                            <p:strVal val="#ppt_y"/>
                                          </p:val>
                                        </p:tav>
                                      </p:tavLst>
                                    </p:anim>
                                  </p:childTnLst>
                                </p:cTn>
                              </p:par>
                              <p:par>
                                <p:cTn id="87" presetID="2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10"/>
                                        <p:tgtEl>
                                          <p:spTgt spid="30"/>
                                        </p:tgtEl>
                                      </p:cBhvr>
                                    </p:animEffect>
                                  </p:childTnLst>
                                </p:cTn>
                              </p:par>
                              <p:par>
                                <p:cTn id="90" presetID="20"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edge">
                                      <p:cBhvr>
                                        <p:cTn id="92" dur="10"/>
                                        <p:tgtEl>
                                          <p:spTgt spid="33"/>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
                                        <p:tgtEl>
                                          <p:spTgt spid="36"/>
                                        </p:tgtEl>
                                      </p:cBhvr>
                                    </p:animEffect>
                                    <p:anim calcmode="lin" valueType="num">
                                      <p:cBhvr>
                                        <p:cTn id="96" dur="10" fill="hold"/>
                                        <p:tgtEl>
                                          <p:spTgt spid="36"/>
                                        </p:tgtEl>
                                        <p:attrNameLst>
                                          <p:attrName>ppt_x</p:attrName>
                                        </p:attrNameLst>
                                      </p:cBhvr>
                                      <p:tavLst>
                                        <p:tav tm="0">
                                          <p:val>
                                            <p:strVal val="#ppt_x"/>
                                          </p:val>
                                        </p:tav>
                                        <p:tav tm="100000">
                                          <p:val>
                                            <p:strVal val="#ppt_x"/>
                                          </p:val>
                                        </p:tav>
                                      </p:tavLst>
                                    </p:anim>
                                    <p:anim calcmode="lin" valueType="num">
                                      <p:cBhvr>
                                        <p:cTn id="97" dur="10" fill="hold"/>
                                        <p:tgtEl>
                                          <p:spTgt spid="36"/>
                                        </p:tgtEl>
                                        <p:attrNameLst>
                                          <p:attrName>ppt_y</p:attrName>
                                        </p:attrNameLst>
                                      </p:cBhvr>
                                      <p:tavLst>
                                        <p:tav tm="0">
                                          <p:val>
                                            <p:strVal val="#ppt_y+.1"/>
                                          </p:val>
                                        </p:tav>
                                        <p:tav tm="100000">
                                          <p:val>
                                            <p:strVal val="#ppt_y"/>
                                          </p:val>
                                        </p:tav>
                                      </p:tavLst>
                                    </p:anim>
                                  </p:childTnLst>
                                </p:cTn>
                              </p:par>
                              <p:par>
                                <p:cTn id="98" presetID="5" presetClass="entr" presetSubtype="10"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checkerboard(across)">
                                      <p:cBhvr>
                                        <p:cTn id="100" dur="10"/>
                                        <p:tgtEl>
                                          <p:spTgt spid="39"/>
                                        </p:tgtEl>
                                      </p:cBhvr>
                                    </p:animEffect>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 fill="hold"/>
                                        <p:tgtEl>
                                          <p:spTgt spid="35"/>
                                        </p:tgtEl>
                                        <p:attrNameLst>
                                          <p:attrName>ppt_x</p:attrName>
                                        </p:attrNameLst>
                                      </p:cBhvr>
                                      <p:tavLst>
                                        <p:tav tm="0">
                                          <p:val>
                                            <p:strVal val="#ppt_x"/>
                                          </p:val>
                                        </p:tav>
                                        <p:tav tm="100000">
                                          <p:val>
                                            <p:strVal val="#ppt_x"/>
                                          </p:val>
                                        </p:tav>
                                      </p:tavLst>
                                    </p:anim>
                                    <p:anim calcmode="lin" valueType="num">
                                      <p:cBhvr additive="base">
                                        <p:cTn id="104" dur="10" fill="hold"/>
                                        <p:tgtEl>
                                          <p:spTgt spid="35"/>
                                        </p:tgtEl>
                                        <p:attrNameLst>
                                          <p:attrName>ppt_y</p:attrName>
                                        </p:attrNameLst>
                                      </p:cBhvr>
                                      <p:tavLst>
                                        <p:tav tm="0">
                                          <p:val>
                                            <p:strVal val="1+#ppt_h/2"/>
                                          </p:val>
                                        </p:tav>
                                        <p:tav tm="100000">
                                          <p:val>
                                            <p:strVal val="#ppt_y"/>
                                          </p:val>
                                        </p:tav>
                                      </p:tavLst>
                                    </p:anim>
                                  </p:childTnLst>
                                </p:cTn>
                              </p:par>
                              <p:par>
                                <p:cTn id="105" presetID="22" presetClass="entr" presetSubtype="4"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down)">
                                      <p:cBhvr>
                                        <p:cTn id="107" dur="10"/>
                                        <p:tgtEl>
                                          <p:spTgt spid="34"/>
                                        </p:tgtEl>
                                      </p:cBhvr>
                                    </p:animEffect>
                                  </p:childTnLst>
                                </p:cTn>
                              </p:par>
                              <p:par>
                                <p:cTn id="108" presetID="2" presetClass="entr" presetSubtype="4"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 calcmode="lin" valueType="num">
                                      <p:cBhvr additive="base">
                                        <p:cTn id="110" dur="10" fill="hold"/>
                                        <p:tgtEl>
                                          <p:spTgt spid="37"/>
                                        </p:tgtEl>
                                        <p:attrNameLst>
                                          <p:attrName>ppt_x</p:attrName>
                                        </p:attrNameLst>
                                      </p:cBhvr>
                                      <p:tavLst>
                                        <p:tav tm="0">
                                          <p:val>
                                            <p:strVal val="#ppt_x"/>
                                          </p:val>
                                        </p:tav>
                                        <p:tav tm="100000">
                                          <p:val>
                                            <p:strVal val="#ppt_x"/>
                                          </p:val>
                                        </p:tav>
                                      </p:tavLst>
                                    </p:anim>
                                    <p:anim calcmode="lin" valueType="num">
                                      <p:cBhvr additive="base">
                                        <p:cTn id="111" dur="10" fill="hold"/>
                                        <p:tgtEl>
                                          <p:spTgt spid="37"/>
                                        </p:tgtEl>
                                        <p:attrNameLst>
                                          <p:attrName>ppt_y</p:attrName>
                                        </p:attrNameLst>
                                      </p:cBhvr>
                                      <p:tavLst>
                                        <p:tav tm="0">
                                          <p:val>
                                            <p:strVal val="1+#ppt_h/2"/>
                                          </p:val>
                                        </p:tav>
                                        <p:tav tm="100000">
                                          <p:val>
                                            <p:strVal val="#ppt_y"/>
                                          </p:val>
                                        </p:tav>
                                      </p:tavLst>
                                    </p:anim>
                                  </p:childTnLst>
                                </p:cTn>
                              </p:par>
                              <p:par>
                                <p:cTn id="112" presetID="21" presetClass="entr" presetSubtype="1"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wheel(1)">
                                      <p:cBhvr>
                                        <p:cTn id="114" dur="10"/>
                                        <p:tgtEl>
                                          <p:spTgt spid="38"/>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down)">
                                      <p:cBhvr>
                                        <p:cTn id="117" dur="10"/>
                                        <p:tgtEl>
                                          <p:spTgt spid="40"/>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6"/>
                                        </p:tgtEl>
                                        <p:attrNameLst>
                                          <p:attrName>style.visibility</p:attrName>
                                        </p:attrNameLst>
                                      </p:cBhvr>
                                      <p:to>
                                        <p:strVal val="visible"/>
                                      </p:to>
                                    </p:set>
                                    <p:anim calcmode="lin" valueType="num">
                                      <p:cBhvr additive="base">
                                        <p:cTn id="122" dur="10" fill="hold"/>
                                        <p:tgtEl>
                                          <p:spTgt spid="6"/>
                                        </p:tgtEl>
                                        <p:attrNameLst>
                                          <p:attrName>ppt_x</p:attrName>
                                        </p:attrNameLst>
                                      </p:cBhvr>
                                      <p:tavLst>
                                        <p:tav tm="0">
                                          <p:val>
                                            <p:strVal val="#ppt_x"/>
                                          </p:val>
                                        </p:tav>
                                        <p:tav tm="100000">
                                          <p:val>
                                            <p:strVal val="#ppt_x"/>
                                          </p:val>
                                        </p:tav>
                                      </p:tavLst>
                                    </p:anim>
                                    <p:anim calcmode="lin" valueType="num">
                                      <p:cBhvr additive="base">
                                        <p:cTn id="123" dur="10" fill="hold"/>
                                        <p:tgtEl>
                                          <p:spTgt spid="6"/>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9">
                                            <p:txEl>
                                              <p:pRg st="0" end="0"/>
                                            </p:txEl>
                                          </p:spTgt>
                                        </p:tgtEl>
                                        <p:attrNameLst>
                                          <p:attrName>style.visibility</p:attrName>
                                        </p:attrNameLst>
                                      </p:cBhvr>
                                      <p:to>
                                        <p:strVal val="visible"/>
                                      </p:to>
                                    </p:set>
                                    <p:anim calcmode="lin" valueType="num">
                                      <p:cBhvr additive="base">
                                        <p:cTn id="126" dur="1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7" dur="10" fill="hold"/>
                                        <p:tgtEl>
                                          <p:spTgt spid="9">
                                            <p:txEl>
                                              <p:pRg st="0" end="0"/>
                                            </p:txEl>
                                          </p:spTgt>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9">
                                            <p:txEl>
                                              <p:pRg st="1" end="1"/>
                                            </p:txEl>
                                          </p:spTgt>
                                        </p:tgtEl>
                                        <p:attrNameLst>
                                          <p:attrName>style.visibility</p:attrName>
                                        </p:attrNameLst>
                                      </p:cBhvr>
                                      <p:to>
                                        <p:strVal val="visible"/>
                                      </p:to>
                                    </p:set>
                                    <p:anim calcmode="lin" valueType="num">
                                      <p:cBhvr additive="base">
                                        <p:cTn id="130" dur="1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1" dur="10" fill="hold"/>
                                        <p:tgtEl>
                                          <p:spTgt spid="9">
                                            <p:txEl>
                                              <p:pRg st="1" end="1"/>
                                            </p:txEl>
                                          </p:spTgt>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9">
                                            <p:txEl>
                                              <p:pRg st="2" end="2"/>
                                            </p:txEl>
                                          </p:spTgt>
                                        </p:tgtEl>
                                        <p:attrNameLst>
                                          <p:attrName>style.visibility</p:attrName>
                                        </p:attrNameLst>
                                      </p:cBhvr>
                                      <p:to>
                                        <p:strVal val="visible"/>
                                      </p:to>
                                    </p:set>
                                    <p:anim calcmode="lin" valueType="num">
                                      <p:cBhvr additive="base">
                                        <p:cTn id="134" dur="1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35" dur="1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animBg="1"/>
      <p:bldP spid="25" grpId="0" animBg="1"/>
      <p:bldP spid="26"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8"/>
          <p:cNvSpPr txBox="1">
            <a:spLocks noGrp="1"/>
          </p:cNvSpPr>
          <p:nvPr>
            <p:ph type="title"/>
          </p:nvPr>
        </p:nvSpPr>
        <p:spPr>
          <a:xfrm>
            <a:off x="-205074" y="229094"/>
            <a:ext cx="12192000" cy="720000"/>
          </a:xfrm>
          <a:prstGeom prst="rect">
            <a:avLst/>
          </a:prstGeom>
          <a:noFill/>
          <a:ln>
            <a:noFill/>
          </a:ln>
        </p:spPr>
        <p:txBody>
          <a:bodyPr spcFirstLastPara="1" wrap="square" lIns="91425" tIns="45700" rIns="91425" bIns="45700" anchor="ctr" anchorCtr="0">
            <a:noAutofit/>
          </a:bodyPr>
          <a:lstStyle/>
          <a:p>
            <a:pPr lvl="0" algn="r"/>
            <a:r>
              <a:rPr lang="he-IL" altLang="he-IL" sz="3600" dirty="0">
                <a:solidFill>
                  <a:srgbClr val="C00000"/>
                </a:solidFill>
                <a:latin typeface="Varela Round" panose="020B0604020202020204" charset="-79"/>
                <a:cs typeface="Varela Round" panose="020B0604020202020204" charset="-79"/>
                <a:sym typeface="Calibri" panose="020F0502020204030204" pitchFamily="34" charset="0"/>
              </a:rPr>
              <a:t>ב. חזית הדרכים אל העיר וסביבותיה</a:t>
            </a:r>
            <a:endParaRPr sz="3600" dirty="0">
              <a:solidFill>
                <a:srgbClr val="C00000"/>
              </a:solidFill>
              <a:latin typeface="Varela Round" panose="020B0604020202020204" charset="-79"/>
              <a:cs typeface="Varela Round" panose="020B0604020202020204" charset="-79"/>
            </a:endParaRPr>
          </a:p>
        </p:txBody>
      </p:sp>
      <p:sp>
        <p:nvSpPr>
          <p:cNvPr id="236" name="Google Shape;236;p8"/>
          <p:cNvSpPr txBox="1"/>
          <p:nvPr/>
        </p:nvSpPr>
        <p:spPr>
          <a:xfrm>
            <a:off x="835833" y="1387950"/>
            <a:ext cx="10769100" cy="4082100"/>
          </a:xfrm>
          <a:prstGeom prst="rect">
            <a:avLst/>
          </a:prstGeom>
          <a:noFill/>
          <a:ln>
            <a:solidFill>
              <a:srgbClr val="7030A0"/>
            </a:solidFill>
          </a:ln>
        </p:spPr>
        <p:txBody>
          <a:bodyPr spcFirstLastPara="1" wrap="square" lIns="91425" tIns="91425" rIns="91425" bIns="91425" anchor="t" anchorCtr="0">
            <a:noAutofit/>
          </a:bodyPr>
          <a:lstStyle/>
          <a:p>
            <a:pPr marL="457200" lvl="0" indent="-457200" algn="r" rtl="1">
              <a:lnSpc>
                <a:spcPct val="150000"/>
              </a:lnSpc>
              <a:spcBef>
                <a:spcPts val="1200"/>
              </a:spcBef>
              <a:buSzPts val="2400"/>
              <a:buAutoNum type="arabicPeriod"/>
            </a:pPr>
            <a:r>
              <a:rPr lang="he-IL" sz="2000" b="1" dirty="0">
                <a:solidFill>
                  <a:schemeClr val="accent5">
                    <a:lumMod val="50000"/>
                  </a:schemeClr>
                </a:solidFill>
                <a:latin typeface="Varela Round" panose="020B0604020202020204" charset="-79"/>
                <a:cs typeface="Varela Round" panose="020B0604020202020204" charset="-79"/>
              </a:rPr>
              <a:t>דרך תל אביב – ירושלים</a:t>
            </a:r>
          </a:p>
          <a:p>
            <a:pPr marL="457200" lvl="0" indent="-457200" algn="r" rtl="1">
              <a:lnSpc>
                <a:spcPct val="150000"/>
              </a:lnSpc>
              <a:spcBef>
                <a:spcPts val="1200"/>
              </a:spcBef>
              <a:buSzPts val="2400"/>
              <a:buAutoNum type="arabicPeriod"/>
            </a:pPr>
            <a:r>
              <a:rPr lang="he-IL" sz="2000" b="1" i="0" u="none" strike="noStrike" cap="none" dirty="0">
                <a:solidFill>
                  <a:srgbClr val="FF0000"/>
                </a:solidFill>
                <a:latin typeface="Varela Round" panose="020B0604020202020204" charset="-79"/>
                <a:ea typeface="David"/>
                <a:cs typeface="Varela Round" panose="020B0604020202020204" charset="-79"/>
                <a:sym typeface="David"/>
              </a:rPr>
              <a:t>דרך ירושלים – גוש עציון</a:t>
            </a:r>
          </a:p>
          <a:p>
            <a:pPr marL="457200" lvl="0" indent="-457200" algn="r" rtl="1">
              <a:lnSpc>
                <a:spcPct val="150000"/>
              </a:lnSpc>
              <a:spcBef>
                <a:spcPts val="1200"/>
              </a:spcBef>
              <a:buSzPts val="2400"/>
              <a:buAutoNum type="arabicPeriod"/>
            </a:pPr>
            <a:r>
              <a:rPr lang="he-IL" sz="2000" b="1" dirty="0">
                <a:solidFill>
                  <a:srgbClr val="7030A0"/>
                </a:solidFill>
                <a:latin typeface="Varela Round" panose="020B0604020202020204" charset="-79"/>
                <a:ea typeface="David"/>
                <a:cs typeface="Varela Round" panose="020B0604020202020204" charset="-79"/>
                <a:sym typeface="David"/>
              </a:rPr>
              <a:t>דרך ירושלים נווה יעקב –</a:t>
            </a:r>
          </a:p>
          <a:p>
            <a:pPr lvl="0" algn="r" rtl="1">
              <a:lnSpc>
                <a:spcPct val="150000"/>
              </a:lnSpc>
              <a:spcBef>
                <a:spcPts val="1200"/>
              </a:spcBef>
              <a:buSzPts val="2400"/>
            </a:pPr>
            <a:r>
              <a:rPr lang="he-IL" sz="2000" b="1" i="0" u="none" strike="noStrike" cap="none" dirty="0">
                <a:solidFill>
                  <a:srgbClr val="7030A0"/>
                </a:solidFill>
                <a:latin typeface="Varela Round" panose="020B0604020202020204" charset="-79"/>
                <a:ea typeface="David"/>
                <a:cs typeface="Varela Round" panose="020B0604020202020204" charset="-79"/>
                <a:sym typeface="David"/>
              </a:rPr>
              <a:t>     עטרות</a:t>
            </a:r>
          </a:p>
          <a:p>
            <a:pPr lvl="0" algn="r" rtl="1">
              <a:lnSpc>
                <a:spcPct val="150000"/>
              </a:lnSpc>
              <a:spcBef>
                <a:spcPts val="1200"/>
              </a:spcBef>
              <a:buSzPts val="2400"/>
            </a:pPr>
            <a:endParaRPr lang="he-IL" sz="2000" b="1" dirty="0">
              <a:solidFill>
                <a:srgbClr val="7030A0"/>
              </a:solidFill>
              <a:latin typeface="Varela Round" panose="020B0604020202020204" charset="-79"/>
              <a:ea typeface="David"/>
              <a:cs typeface="Varela Round" panose="020B0604020202020204" charset="-79"/>
              <a:sym typeface="David"/>
            </a:endParaRPr>
          </a:p>
          <a:p>
            <a:pPr algn="r" rtl="1">
              <a:lnSpc>
                <a:spcPct val="150000"/>
              </a:lnSpc>
              <a:spcBef>
                <a:spcPts val="1200"/>
              </a:spcBef>
              <a:buSzPts val="2400"/>
            </a:pPr>
            <a:r>
              <a:rPr lang="en-US" b="1" dirty="0">
                <a:latin typeface="Varela Round" panose="020B0604020202020204" charset="-79"/>
                <a:cs typeface="Varela Round" panose="020B0604020202020204" charset="-79"/>
              </a:rPr>
              <a:t>"</a:t>
            </a:r>
            <a:r>
              <a:rPr lang="he-IL" b="1" dirty="0">
                <a:latin typeface="Varela Round" panose="020B0604020202020204" charset="-79"/>
                <a:cs typeface="Varela Round" panose="020B0604020202020204" charset="-79"/>
              </a:rPr>
              <a:t>בכל ההיסטוריה הצבאית לא נוצרה עוד יחידה צבאית שרוחב חזית לחימתה לא היה אפילו רוחב של כביש, </a:t>
            </a:r>
          </a:p>
          <a:p>
            <a:pPr algn="r" rtl="1">
              <a:lnSpc>
                <a:spcPct val="150000"/>
              </a:lnSpc>
              <a:spcBef>
                <a:spcPts val="1200"/>
              </a:spcBef>
              <a:buSzPts val="2400"/>
            </a:pPr>
            <a:r>
              <a:rPr lang="he-IL" b="1" dirty="0">
                <a:latin typeface="Varela Round" panose="020B0604020202020204" charset="-79"/>
                <a:cs typeface="Varela Round" panose="020B0604020202020204" charset="-79"/>
              </a:rPr>
              <a:t>ומידת רוחב זו היא שקבעה את גורלה של המדינה</a:t>
            </a:r>
            <a:r>
              <a:rPr lang="en-US" b="1" dirty="0">
                <a:latin typeface="Varela Round" panose="020B0604020202020204" charset="-79"/>
                <a:cs typeface="Varela Round" panose="020B0604020202020204" charset="-79"/>
              </a:rPr>
              <a:t>"</a:t>
            </a:r>
            <a:r>
              <a:rPr lang="en-US" dirty="0">
                <a:latin typeface="Varela Round" panose="020B0604020202020204" charset="-79"/>
                <a:cs typeface="Varela Round" panose="020B0604020202020204" charset="-79"/>
              </a:rPr>
              <a:t> </a:t>
            </a:r>
            <a:r>
              <a:rPr lang="he-IL" dirty="0">
                <a:latin typeface="Varela Round" panose="020B0604020202020204" charset="-79"/>
                <a:cs typeface="Varela Round" panose="020B0604020202020204" charset="-79"/>
              </a:rPr>
              <a:t> </a:t>
            </a:r>
            <a:r>
              <a:rPr lang="he-IL" dirty="0">
                <a:solidFill>
                  <a:srgbClr val="C00000"/>
                </a:solidFill>
                <a:latin typeface="Varela Round" panose="020B0604020202020204" charset="-79"/>
                <a:cs typeface="Varela Round" panose="020B0604020202020204" charset="-79"/>
              </a:rPr>
              <a:t>[בני </a:t>
            </a:r>
            <a:r>
              <a:rPr lang="he-IL" dirty="0" err="1">
                <a:solidFill>
                  <a:srgbClr val="C00000"/>
                </a:solidFill>
                <a:latin typeface="Varela Round" panose="020B0604020202020204" charset="-79"/>
                <a:cs typeface="Varela Round" panose="020B0604020202020204" charset="-79"/>
              </a:rPr>
              <a:t>מהרשק</a:t>
            </a:r>
            <a:r>
              <a:rPr lang="he-IL" dirty="0">
                <a:solidFill>
                  <a:srgbClr val="C00000"/>
                </a:solidFill>
                <a:latin typeface="Varela Round" panose="020B0604020202020204" charset="-79"/>
                <a:cs typeface="Varela Round" panose="020B0604020202020204" charset="-79"/>
              </a:rPr>
              <a:t>]</a:t>
            </a:r>
            <a:endParaRPr lang="en-US" dirty="0">
              <a:solidFill>
                <a:srgbClr val="C00000"/>
              </a:solidFill>
              <a:latin typeface="Varela Round" panose="020B0604020202020204" charset="-79"/>
              <a:cs typeface="Varela Round" panose="020B0604020202020204" charset="-79"/>
            </a:endParaRPr>
          </a:p>
          <a:p>
            <a:pPr lvl="0" algn="r" rtl="1">
              <a:lnSpc>
                <a:spcPct val="150000"/>
              </a:lnSpc>
              <a:spcBef>
                <a:spcPts val="1200"/>
              </a:spcBef>
              <a:buSzPts val="2400"/>
            </a:pPr>
            <a:endParaRPr sz="2000" b="1" i="0" u="none" strike="noStrike" cap="none" dirty="0">
              <a:solidFill>
                <a:srgbClr val="7030A0"/>
              </a:solidFill>
              <a:latin typeface="Varela Round" panose="020B0604020202020204" charset="-79"/>
              <a:ea typeface="David"/>
              <a:cs typeface="Varela Round" panose="020B0604020202020204" charset="-79"/>
              <a:sym typeface="David"/>
            </a:endParaRPr>
          </a:p>
        </p:txBody>
      </p:sp>
      <p:pic>
        <p:nvPicPr>
          <p:cNvPr id="4" name="תמונה 3" descr="מצב המלחמה, מרס 1948">
            <a:extLst>
              <a:ext uri="{FF2B5EF4-FFF2-40B4-BE49-F238E27FC236}">
                <a16:creationId xmlns:a16="http://schemas.microsoft.com/office/drawing/2014/main" id="{97B5B396-A21A-44BE-9DD6-706089DA4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32" t="42876" r="2165" b="20782"/>
          <a:stretch>
            <a:fillRect/>
          </a:stretch>
        </p:blipFill>
        <p:spPr bwMode="auto">
          <a:xfrm>
            <a:off x="3952875" y="1629874"/>
            <a:ext cx="4286250"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חץ ישר 4">
            <a:extLst>
              <a:ext uri="{FF2B5EF4-FFF2-40B4-BE49-F238E27FC236}">
                <a16:creationId xmlns:a16="http://schemas.microsoft.com/office/drawing/2014/main" id="{76E0CB60-2098-4D01-834E-E5719AF7FBE9}"/>
              </a:ext>
            </a:extLst>
          </p:cNvPr>
          <p:cNvCxnSpPr/>
          <p:nvPr/>
        </p:nvCxnSpPr>
        <p:spPr>
          <a:xfrm>
            <a:off x="5386973" y="2371725"/>
            <a:ext cx="914400" cy="1057275"/>
          </a:xfrm>
          <a:prstGeom prst="straightConnector1">
            <a:avLst/>
          </a:prstGeom>
          <a:ln w="57150">
            <a:solidFill>
              <a:srgbClr val="002060">
                <a:alpha val="68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 name="מחבר חץ ישר 2">
            <a:extLst>
              <a:ext uri="{FF2B5EF4-FFF2-40B4-BE49-F238E27FC236}">
                <a16:creationId xmlns:a16="http://schemas.microsoft.com/office/drawing/2014/main" id="{D1559788-F882-4025-B94B-2318603A6738}"/>
              </a:ext>
            </a:extLst>
          </p:cNvPr>
          <p:cNvCxnSpPr/>
          <p:nvPr/>
        </p:nvCxnSpPr>
        <p:spPr>
          <a:xfrm>
            <a:off x="6356592" y="3526895"/>
            <a:ext cx="0" cy="4148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a:extLst>
              <a:ext uri="{FF2B5EF4-FFF2-40B4-BE49-F238E27FC236}">
                <a16:creationId xmlns:a16="http://schemas.microsoft.com/office/drawing/2014/main" id="{94B5F8F4-D6EB-4184-8243-7E82ECD645A1}"/>
              </a:ext>
            </a:extLst>
          </p:cNvPr>
          <p:cNvCxnSpPr>
            <a:cxnSpLocks/>
          </p:cNvCxnSpPr>
          <p:nvPr/>
        </p:nvCxnSpPr>
        <p:spPr>
          <a:xfrm flipV="1">
            <a:off x="6689252" y="3156505"/>
            <a:ext cx="25400" cy="25639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מחבר חץ ישר 8">
            <a:extLst>
              <a:ext uri="{FF2B5EF4-FFF2-40B4-BE49-F238E27FC236}">
                <a16:creationId xmlns:a16="http://schemas.microsoft.com/office/drawing/2014/main" id="{66C807E9-0A6A-4526-964D-2374DB1120B3}"/>
              </a:ext>
            </a:extLst>
          </p:cNvPr>
          <p:cNvCxnSpPr>
            <a:cxnSpLocks/>
          </p:cNvCxnSpPr>
          <p:nvPr/>
        </p:nvCxnSpPr>
        <p:spPr>
          <a:xfrm flipH="1" flipV="1">
            <a:off x="6666470" y="2976430"/>
            <a:ext cx="293158" cy="43654"/>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ppt_x"/>
                                          </p:val>
                                        </p:tav>
                                        <p:tav tm="100000">
                                          <p:val>
                                            <p:strVal val="#ppt_x"/>
                                          </p:val>
                                        </p:tav>
                                      </p:tavLst>
                                    </p:anim>
                                    <p:anim calcmode="lin" valueType="num">
                                      <p:cBhvr additive="base">
                                        <p:cTn id="8" dur="1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36">
                                            <p:txEl>
                                              <p:pRg st="0" end="0"/>
                                            </p:txEl>
                                          </p:spTgt>
                                        </p:tgtEl>
                                        <p:attrNameLst>
                                          <p:attrName>style.visibility</p:attrName>
                                        </p:attrNameLst>
                                      </p:cBhvr>
                                      <p:to>
                                        <p:strVal val="visible"/>
                                      </p:to>
                                    </p:set>
                                    <p:animEffect transition="in" filter="fade">
                                      <p:cBhvr>
                                        <p:cTn id="11" dur="10"/>
                                        <p:tgtEl>
                                          <p:spTgt spid="236">
                                            <p:txEl>
                                              <p:pRg st="0" end="0"/>
                                            </p:txEl>
                                          </p:spTgt>
                                        </p:tgtEl>
                                      </p:cBhvr>
                                    </p:animEffect>
                                    <p:anim calcmode="lin" valueType="num">
                                      <p:cBhvr>
                                        <p:cTn id="12" dur="10" fill="hold"/>
                                        <p:tgtEl>
                                          <p:spTgt spid="236">
                                            <p:txEl>
                                              <p:pRg st="0" end="0"/>
                                            </p:txEl>
                                          </p:spTgt>
                                        </p:tgtEl>
                                        <p:attrNameLst>
                                          <p:attrName>ppt_x</p:attrName>
                                        </p:attrNameLst>
                                      </p:cBhvr>
                                      <p:tavLst>
                                        <p:tav tm="0">
                                          <p:val>
                                            <p:strVal val="#ppt_x"/>
                                          </p:val>
                                        </p:tav>
                                        <p:tav tm="100000">
                                          <p:val>
                                            <p:strVal val="#ppt_x"/>
                                          </p:val>
                                        </p:tav>
                                      </p:tavLst>
                                    </p:anim>
                                    <p:anim calcmode="lin" valueType="num">
                                      <p:cBhvr>
                                        <p:cTn id="13" dur="10" fill="hold"/>
                                        <p:tgtEl>
                                          <p:spTgt spid="236">
                                            <p:txEl>
                                              <p:pRg st="0" end="0"/>
                                            </p:txEl>
                                          </p:spTgt>
                                        </p:tgtEl>
                                        <p:attrNameLst>
                                          <p:attrName>ppt_y</p:attrName>
                                        </p:attrNameLst>
                                      </p:cBhvr>
                                      <p:tavLst>
                                        <p:tav tm="0">
                                          <p:val>
                                            <p:strVal val="#ppt_y+.1"/>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236">
                                            <p:txEl>
                                              <p:pRg st="1" end="1"/>
                                            </p:txEl>
                                          </p:spTgt>
                                        </p:tgtEl>
                                        <p:attrNameLst>
                                          <p:attrName>style.visibility</p:attrName>
                                        </p:attrNameLst>
                                      </p:cBhvr>
                                      <p:to>
                                        <p:strVal val="visible"/>
                                      </p:to>
                                    </p:set>
                                    <p:animEffect transition="in" filter="wipe(down)">
                                      <p:cBhvr>
                                        <p:cTn id="16" dur="10"/>
                                        <p:tgtEl>
                                          <p:spTgt spid="236">
                                            <p:txEl>
                                              <p:pRg st="1" end="1"/>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36">
                                            <p:txEl>
                                              <p:pRg st="2" end="2"/>
                                            </p:txEl>
                                          </p:spTgt>
                                        </p:tgtEl>
                                        <p:attrNameLst>
                                          <p:attrName>style.visibility</p:attrName>
                                        </p:attrNameLst>
                                      </p:cBhvr>
                                      <p:to>
                                        <p:strVal val="visible"/>
                                      </p:to>
                                    </p:set>
                                    <p:animEffect transition="in" filter="wheel(1)">
                                      <p:cBhvr>
                                        <p:cTn id="19" dur="10"/>
                                        <p:tgtEl>
                                          <p:spTgt spid="236">
                                            <p:txEl>
                                              <p:pRg st="2" end="2"/>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wheel(1)">
                                      <p:cBhvr>
                                        <p:cTn id="22" dur="10"/>
                                        <p:tgtEl>
                                          <p:spTgt spid="236">
                                            <p:txEl>
                                              <p:pRg st="3" end="3"/>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36">
                                            <p:txEl>
                                              <p:pRg st="5" end="5"/>
                                            </p:txEl>
                                          </p:spTgt>
                                        </p:tgtEl>
                                        <p:attrNameLst>
                                          <p:attrName>style.visibility</p:attrName>
                                        </p:attrNameLst>
                                      </p:cBhvr>
                                      <p:to>
                                        <p:strVal val="visible"/>
                                      </p:to>
                                    </p:set>
                                    <p:animEffect transition="in" filter="wheel(1)">
                                      <p:cBhvr>
                                        <p:cTn id="25" dur="10"/>
                                        <p:tgtEl>
                                          <p:spTgt spid="236">
                                            <p:txEl>
                                              <p:pRg st="5" end="5"/>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36">
                                            <p:txEl>
                                              <p:pRg st="6" end="6"/>
                                            </p:txEl>
                                          </p:spTgt>
                                        </p:tgtEl>
                                        <p:attrNameLst>
                                          <p:attrName>style.visibility</p:attrName>
                                        </p:attrNameLst>
                                      </p:cBhvr>
                                      <p:to>
                                        <p:strVal val="visible"/>
                                      </p:to>
                                    </p:set>
                                    <p:animEffect transition="in" filter="wheel(1)">
                                      <p:cBhvr>
                                        <p:cTn id="28" dur="10"/>
                                        <p:tgtEl>
                                          <p:spTgt spid="23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
                                        <p:tgtEl>
                                          <p:spTgt spid="3"/>
                                        </p:tgtEl>
                                      </p:cBhvr>
                                    </p:animEffect>
                                    <p:anim calcmode="lin" valueType="num">
                                      <p:cBhvr>
                                        <p:cTn id="34" dur="10" fill="hold"/>
                                        <p:tgtEl>
                                          <p:spTgt spid="3"/>
                                        </p:tgtEl>
                                        <p:attrNameLst>
                                          <p:attrName>ppt_x</p:attrName>
                                        </p:attrNameLst>
                                      </p:cBhvr>
                                      <p:tavLst>
                                        <p:tav tm="0">
                                          <p:val>
                                            <p:strVal val="#ppt_x"/>
                                          </p:val>
                                        </p:tav>
                                        <p:tav tm="100000">
                                          <p:val>
                                            <p:strVal val="#ppt_x"/>
                                          </p:val>
                                        </p:tav>
                                      </p:tavLst>
                                    </p:anim>
                                    <p:anim calcmode="lin" valueType="num">
                                      <p:cBhvr>
                                        <p:cTn id="35" dur="1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10" fill="hold"/>
                                        <p:tgtEl>
                                          <p:spTgt spid="7"/>
                                        </p:tgtEl>
                                        <p:attrNameLst>
                                          <p:attrName>ppt_x</p:attrName>
                                        </p:attrNameLst>
                                      </p:cBhvr>
                                      <p:tavLst>
                                        <p:tav tm="0">
                                          <p:val>
                                            <p:strVal val="#ppt_x"/>
                                          </p:val>
                                        </p:tav>
                                        <p:tav tm="100000">
                                          <p:val>
                                            <p:strVal val="#ppt_x"/>
                                          </p:val>
                                        </p:tav>
                                      </p:tavLst>
                                    </p:anim>
                                    <p:anim calcmode="lin" valueType="num">
                                      <p:cBhvr additive="base">
                                        <p:cTn id="41" dur="10" fill="hold"/>
                                        <p:tgtEl>
                                          <p:spTgt spid="7"/>
                                        </p:tgtEl>
                                        <p:attrNameLst>
                                          <p:attrName>ppt_y</p:attrName>
                                        </p:attrNameLst>
                                      </p:cBhvr>
                                      <p:tavLst>
                                        <p:tav tm="0">
                                          <p:val>
                                            <p:strVal val="1+#ppt_h/2"/>
                                          </p:val>
                                        </p:tav>
                                        <p:tav tm="100000">
                                          <p:val>
                                            <p:strVal val="#ppt_y"/>
                                          </p:val>
                                        </p:tav>
                                      </p:tavLst>
                                    </p:anim>
                                  </p:childTnLst>
                                </p:cTn>
                              </p:par>
                              <p:par>
                                <p:cTn id="42" presetID="22" presetClass="entr" presetSubtype="4"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0"/>
          <p:cNvSpPr>
            <a:spLocks noGrp="1"/>
          </p:cNvSpPr>
          <p:nvPr>
            <p:ph type="pic" idx="2"/>
          </p:nvPr>
        </p:nvSpPr>
        <p:spPr>
          <a:xfrm>
            <a:off x="1733900" y="823600"/>
            <a:ext cx="10475700" cy="60345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640"/>
              </a:spcBef>
              <a:spcAft>
                <a:spcPts val="0"/>
              </a:spcAft>
              <a:buClr>
                <a:schemeClr val="dk1"/>
              </a:buClr>
              <a:buSzPts val="3200"/>
              <a:buFont typeface="Arial"/>
              <a:buNone/>
            </a:pPr>
            <a:endParaRPr sz="3000" b="1" dirty="0">
              <a:latin typeface="David"/>
              <a:ea typeface="David"/>
              <a:cs typeface="David"/>
              <a:sym typeface="David"/>
            </a:endParaRPr>
          </a:p>
          <a:p>
            <a:pPr marL="457200" marR="0" lvl="0" indent="0" algn="r" rtl="1">
              <a:lnSpc>
                <a:spcPct val="100000"/>
              </a:lnSpc>
              <a:spcBef>
                <a:spcPts val="640"/>
              </a:spcBef>
              <a:spcAft>
                <a:spcPts val="0"/>
              </a:spcAft>
              <a:buNone/>
            </a:pPr>
            <a:endParaRPr sz="3000" b="0" i="0" u="none" strike="noStrike" cap="none" dirty="0">
              <a:solidFill>
                <a:schemeClr val="dk1"/>
              </a:solidFill>
              <a:latin typeface="Varela Round"/>
              <a:ea typeface="Varela Round"/>
              <a:cs typeface="Varela Round"/>
              <a:sym typeface="Varela Round"/>
            </a:endParaRPr>
          </a:p>
          <a:p>
            <a:pPr>
              <a:buFontTx/>
              <a:buChar char="-"/>
              <a:defRPr/>
            </a:pPr>
            <a:r>
              <a:rPr lang="he-IL" sz="2000" b="1" dirty="0">
                <a:solidFill>
                  <a:srgbClr val="002060"/>
                </a:solidFill>
              </a:rPr>
              <a:t>ערבים תקפו ושרפו את המרכז </a:t>
            </a:r>
          </a:p>
          <a:p>
            <a:pPr>
              <a:defRPr/>
            </a:pPr>
            <a:r>
              <a:rPr lang="he-IL" sz="2000" b="1" dirty="0">
                <a:solidFill>
                  <a:srgbClr val="002060"/>
                </a:solidFill>
              </a:rPr>
              <a:t>     המסחרי המעורב בשכונת ממילא</a:t>
            </a:r>
          </a:p>
          <a:p>
            <a:pPr>
              <a:buFontTx/>
              <a:buChar char="-"/>
              <a:defRPr/>
            </a:pPr>
            <a:r>
              <a:rPr lang="he-IL" sz="2000" b="1" dirty="0">
                <a:solidFill>
                  <a:srgbClr val="002060"/>
                </a:solidFill>
              </a:rPr>
              <a:t>כשלון ההגנה במניעת האירוע והחשש בדבר </a:t>
            </a:r>
          </a:p>
          <a:p>
            <a:pPr marL="95250" indent="0">
              <a:defRPr/>
            </a:pPr>
            <a:r>
              <a:rPr lang="he-IL" sz="2000" b="1" dirty="0">
                <a:solidFill>
                  <a:srgbClr val="002060"/>
                </a:solidFill>
              </a:rPr>
              <a:t>     יכולות ההגנה לספק בטחון בעיר</a:t>
            </a:r>
          </a:p>
          <a:p>
            <a:pPr marL="0" marR="0" lvl="0" indent="0" algn="r" rtl="1">
              <a:lnSpc>
                <a:spcPct val="100000"/>
              </a:lnSpc>
              <a:spcBef>
                <a:spcPts val="640"/>
              </a:spcBef>
              <a:spcAft>
                <a:spcPts val="0"/>
              </a:spcAft>
              <a:buClr>
                <a:schemeClr val="dk1"/>
              </a:buClr>
              <a:buSzPts val="3200"/>
              <a:buFont typeface="Arial"/>
              <a:buNone/>
            </a:pPr>
            <a:endParaRPr sz="2000" b="1" i="0" u="none" strike="noStrike" cap="none" dirty="0">
              <a:solidFill>
                <a:schemeClr val="dk1"/>
              </a:solidFill>
              <a:latin typeface="Varela Round"/>
              <a:ea typeface="Varela Round"/>
              <a:cs typeface="Varela Round"/>
              <a:sym typeface="Varela Round"/>
            </a:endParaRPr>
          </a:p>
          <a:p>
            <a:pPr marL="0" marR="0" lvl="0" indent="0" algn="r" rtl="1">
              <a:lnSpc>
                <a:spcPct val="100000"/>
              </a:lnSpc>
              <a:spcBef>
                <a:spcPts val="640"/>
              </a:spcBef>
              <a:spcAft>
                <a:spcPts val="0"/>
              </a:spcAft>
              <a:buClr>
                <a:schemeClr val="dk1"/>
              </a:buClr>
              <a:buSzPts val="3200"/>
              <a:buFont typeface="Arial"/>
              <a:buNone/>
            </a:pPr>
            <a:endParaRPr sz="2400" b="0" i="0" u="none" strike="noStrike" cap="none" dirty="0">
              <a:solidFill>
                <a:schemeClr val="dk1"/>
              </a:solidFill>
              <a:latin typeface="Varela Round"/>
              <a:ea typeface="Varela Round"/>
              <a:cs typeface="Varela Round"/>
              <a:sym typeface="Varela Round"/>
            </a:endParaRPr>
          </a:p>
        </p:txBody>
      </p:sp>
      <p:sp>
        <p:nvSpPr>
          <p:cNvPr id="242" name="Google Shape;242;p10"/>
          <p:cNvSpPr txBox="1">
            <a:spLocks noGrp="1"/>
          </p:cNvSpPr>
          <p:nvPr>
            <p:ph type="ctrTitle"/>
          </p:nvPr>
        </p:nvSpPr>
        <p:spPr>
          <a:xfrm>
            <a:off x="1733901" y="186241"/>
            <a:ext cx="9309000" cy="1332300"/>
          </a:xfrm>
          <a:prstGeom prst="rect">
            <a:avLst/>
          </a:prstGeom>
          <a:noFill/>
          <a:ln>
            <a:noFill/>
          </a:ln>
        </p:spPr>
        <p:txBody>
          <a:bodyPr spcFirstLastPara="1" wrap="square" lIns="91425" tIns="45700" rIns="91425" bIns="45700" anchor="ctr" anchorCtr="0">
            <a:noAutofit/>
          </a:bodyPr>
          <a:lstStyle/>
          <a:p>
            <a:pPr lvl="0"/>
            <a:r>
              <a:rPr lang="he-IL" altLang="he-IL" dirty="0">
                <a:solidFill>
                  <a:srgbClr val="002060"/>
                </a:solidFill>
                <a:latin typeface="Varela Round" panose="020B0604020202020204" charset="-79"/>
                <a:cs typeface="Varela Round" panose="020B0604020202020204" charset="-79"/>
                <a:sym typeface="Calibri" panose="020F0502020204030204" pitchFamily="34" charset="0"/>
              </a:rPr>
              <a:t>האירועים בירושלים בפתיחת המלחמה </a:t>
            </a:r>
            <a:br>
              <a:rPr lang="he-IL" altLang="he-IL" dirty="0">
                <a:solidFill>
                  <a:srgbClr val="002060"/>
                </a:solidFill>
                <a:latin typeface="Varela Round" panose="020B0604020202020204" charset="-79"/>
                <a:cs typeface="Varela Round" panose="020B0604020202020204" charset="-79"/>
                <a:sym typeface="Calibri" panose="020F0502020204030204" pitchFamily="34" charset="0"/>
              </a:rPr>
            </a:br>
            <a:r>
              <a:rPr lang="he-IL" altLang="he-IL" dirty="0">
                <a:solidFill>
                  <a:srgbClr val="002060"/>
                </a:solidFill>
                <a:latin typeface="Varela Round" panose="020B0604020202020204" charset="-79"/>
                <a:cs typeface="Varela Round" panose="020B0604020202020204" charset="-79"/>
                <a:sym typeface="Calibri" panose="020F0502020204030204" pitchFamily="34" charset="0"/>
              </a:rPr>
              <a:t> נובמבר / דצמבר 1947</a:t>
            </a:r>
            <a:endParaRPr dirty="0">
              <a:solidFill>
                <a:srgbClr val="1155CC"/>
              </a:solidFill>
              <a:latin typeface="Varela Round" panose="020B0604020202020204" charset="-79"/>
              <a:ea typeface="David"/>
              <a:cs typeface="Varela Round" panose="020B0604020202020204" charset="-79"/>
              <a:sym typeface="David"/>
            </a:endParaRPr>
          </a:p>
        </p:txBody>
      </p:sp>
      <p:pic>
        <p:nvPicPr>
          <p:cNvPr id="4" name="תמונה 4" descr="ישראל נגלית לעין | יד בן צבי | הצתת המרכז המסחרי, ממילא. אוסף שמחה ...">
            <a:extLst>
              <a:ext uri="{FF2B5EF4-FFF2-40B4-BE49-F238E27FC236}">
                <a16:creationId xmlns:a16="http://schemas.microsoft.com/office/drawing/2014/main" id="{D1458CFF-CACF-4EAE-A918-226A4C0BC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301" y="3429313"/>
            <a:ext cx="38862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a:extLst>
              <a:ext uri="{FF2B5EF4-FFF2-40B4-BE49-F238E27FC236}">
                <a16:creationId xmlns:a16="http://schemas.microsoft.com/office/drawing/2014/main" id="{4DECC4B1-9D57-4018-9155-BCBC2CEB7C77}"/>
              </a:ext>
            </a:extLst>
          </p:cNvPr>
          <p:cNvSpPr/>
          <p:nvPr/>
        </p:nvSpPr>
        <p:spPr>
          <a:xfrm>
            <a:off x="5756060" y="6138472"/>
            <a:ext cx="2268570" cy="307777"/>
          </a:xfrm>
          <a:prstGeom prst="rect">
            <a:avLst/>
          </a:prstGeom>
        </p:spPr>
        <p:txBody>
          <a:bodyPr wrap="none">
            <a:spAutoFit/>
          </a:bodyPr>
          <a:lstStyle/>
          <a:p>
            <a:r>
              <a:rPr lang="he-IL" b="1" dirty="0">
                <a:solidFill>
                  <a:srgbClr val="002060"/>
                </a:solidFill>
              </a:rPr>
              <a:t>[אוסף </a:t>
            </a:r>
            <a:r>
              <a:rPr lang="he-IL" b="1" dirty="0" err="1">
                <a:solidFill>
                  <a:srgbClr val="002060"/>
                </a:solidFill>
              </a:rPr>
              <a:t>בכורשווילי</a:t>
            </a:r>
            <a:r>
              <a:rPr lang="he-IL" b="1" dirty="0">
                <a:solidFill>
                  <a:srgbClr val="002060"/>
                </a:solidFill>
              </a:rPr>
              <a:t>, יד בן צבי] </a:t>
            </a:r>
            <a:endParaRPr lang="he-I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1"/>
          <p:cNvSpPr>
            <a:spLocks noGrp="1"/>
          </p:cNvSpPr>
          <p:nvPr>
            <p:ph type="pic" idx="2"/>
          </p:nvPr>
        </p:nvSpPr>
        <p:spPr>
          <a:xfrm>
            <a:off x="1031875" y="283175"/>
            <a:ext cx="10731600" cy="63447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640"/>
              </a:spcBef>
              <a:spcAft>
                <a:spcPts val="0"/>
              </a:spcAft>
              <a:buClr>
                <a:schemeClr val="dk1"/>
              </a:buClr>
              <a:buSzPts val="3200"/>
              <a:buFont typeface="Arial"/>
              <a:buNone/>
            </a:pPr>
            <a:endParaRPr b="1" dirty="0">
              <a:latin typeface="David"/>
              <a:ea typeface="David"/>
              <a:cs typeface="David"/>
              <a:sym typeface="David"/>
            </a:endParaRPr>
          </a:p>
          <a:p>
            <a:pPr marL="0" marR="0" lvl="0" indent="0" algn="r" rtl="1">
              <a:lnSpc>
                <a:spcPct val="100000"/>
              </a:lnSpc>
              <a:spcBef>
                <a:spcPts val="640"/>
              </a:spcBef>
              <a:spcAft>
                <a:spcPts val="0"/>
              </a:spcAft>
              <a:buClr>
                <a:schemeClr val="dk1"/>
              </a:buClr>
              <a:buSzPts val="3200"/>
              <a:buFont typeface="Arial"/>
              <a:buNone/>
            </a:pPr>
            <a:r>
              <a:rPr lang="iw-IL" dirty="0">
                <a:latin typeface="David"/>
                <a:ea typeface="David"/>
                <a:cs typeface="David"/>
                <a:sym typeface="David"/>
              </a:rPr>
              <a:t> </a:t>
            </a:r>
            <a:endParaRPr dirty="0">
              <a:latin typeface="David"/>
              <a:ea typeface="David"/>
              <a:cs typeface="David"/>
              <a:sym typeface="David"/>
            </a:endParaRPr>
          </a:p>
          <a:p>
            <a:pPr marL="0" marR="0" lvl="0" indent="0" algn="r" rtl="1">
              <a:lnSpc>
                <a:spcPct val="100000"/>
              </a:lnSpc>
              <a:spcBef>
                <a:spcPts val="640"/>
              </a:spcBef>
              <a:spcAft>
                <a:spcPts val="0"/>
              </a:spcAft>
              <a:buClr>
                <a:schemeClr val="dk1"/>
              </a:buClr>
              <a:buSzPts val="3200"/>
              <a:buFont typeface="Arial"/>
              <a:buNone/>
            </a:pPr>
            <a:r>
              <a:rPr lang="iw-IL" sz="3200" i="0" u="none" strike="noStrike" cap="none" dirty="0">
                <a:solidFill>
                  <a:schemeClr val="dk1"/>
                </a:solidFill>
                <a:latin typeface="David"/>
                <a:ea typeface="David"/>
                <a:cs typeface="David"/>
                <a:sym typeface="David"/>
              </a:rPr>
              <a:t> </a:t>
            </a:r>
            <a:endParaRPr sz="3200" i="0" u="none" strike="noStrike" cap="none" dirty="0">
              <a:solidFill>
                <a:schemeClr val="dk1"/>
              </a:solidFill>
              <a:latin typeface="David"/>
              <a:ea typeface="David"/>
              <a:cs typeface="David"/>
              <a:sym typeface="David"/>
            </a:endParaRPr>
          </a:p>
        </p:txBody>
      </p:sp>
      <p:sp>
        <p:nvSpPr>
          <p:cNvPr id="248" name="Google Shape;248;p11"/>
          <p:cNvSpPr txBox="1">
            <a:spLocks noGrp="1"/>
          </p:cNvSpPr>
          <p:nvPr>
            <p:ph type="ctrTitle"/>
          </p:nvPr>
        </p:nvSpPr>
        <p:spPr>
          <a:xfrm>
            <a:off x="532342" y="1770133"/>
            <a:ext cx="10731600" cy="1905000"/>
          </a:xfrm>
          <a:prstGeom prst="rect">
            <a:avLst/>
          </a:prstGeom>
          <a:noFill/>
          <a:ln>
            <a:noFill/>
          </a:ln>
        </p:spPr>
        <p:txBody>
          <a:bodyPr spcFirstLastPara="1" wrap="square" lIns="91425" tIns="45700" rIns="91425" bIns="45700" anchor="ctr" anchorCtr="0">
            <a:noAutofit/>
          </a:bodyPr>
          <a:lstStyle/>
          <a:p>
            <a:pPr marL="0" lvl="0" indent="0" algn="r" rtl="1">
              <a:lnSpc>
                <a:spcPct val="100000"/>
              </a:lnSpc>
              <a:spcBef>
                <a:spcPts val="640"/>
              </a:spcBef>
              <a:spcAft>
                <a:spcPts val="0"/>
              </a:spcAft>
              <a:buSzPts val="4400"/>
              <a:buNone/>
            </a:pPr>
            <a:endParaRPr sz="4800" dirty="0">
              <a:solidFill>
                <a:schemeClr val="dk1"/>
              </a:solidFill>
              <a:latin typeface="David"/>
              <a:ea typeface="David"/>
              <a:cs typeface="David"/>
              <a:sym typeface="David"/>
            </a:endParaRPr>
          </a:p>
          <a:p>
            <a:pPr marL="0" lvl="0" indent="0" algn="r" rtl="1">
              <a:lnSpc>
                <a:spcPct val="100000"/>
              </a:lnSpc>
              <a:spcBef>
                <a:spcPts val="640"/>
              </a:spcBef>
              <a:spcAft>
                <a:spcPts val="0"/>
              </a:spcAft>
              <a:buSzPts val="4400"/>
              <a:buNone/>
            </a:pPr>
            <a:endParaRPr sz="4800" dirty="0">
              <a:solidFill>
                <a:schemeClr val="dk1"/>
              </a:solidFill>
              <a:latin typeface="David"/>
              <a:ea typeface="David"/>
              <a:cs typeface="David"/>
              <a:sym typeface="David"/>
            </a:endParaRPr>
          </a:p>
          <a:p>
            <a:pPr marL="0" lvl="0" indent="0" algn="r" rtl="1">
              <a:spcBef>
                <a:spcPts val="640"/>
              </a:spcBef>
              <a:spcAft>
                <a:spcPts val="0"/>
              </a:spcAft>
              <a:buSzPts val="4400"/>
              <a:buNone/>
            </a:pPr>
            <a:r>
              <a:rPr lang="iw-IL" sz="4800" dirty="0">
                <a:solidFill>
                  <a:schemeClr val="dk1"/>
                </a:solidFill>
                <a:latin typeface="David"/>
                <a:ea typeface="David"/>
                <a:cs typeface="David"/>
                <a:sym typeface="David"/>
              </a:rPr>
              <a:t> </a:t>
            </a:r>
            <a:endParaRPr sz="4800" dirty="0">
              <a:solidFill>
                <a:schemeClr val="dk1"/>
              </a:solidFill>
              <a:latin typeface="David"/>
              <a:ea typeface="David"/>
              <a:cs typeface="David"/>
              <a:sym typeface="David"/>
            </a:endParaRPr>
          </a:p>
          <a:p>
            <a:pPr marL="0" lvl="0" indent="0" algn="r" rtl="1">
              <a:spcBef>
                <a:spcPts val="640"/>
              </a:spcBef>
              <a:spcAft>
                <a:spcPts val="0"/>
              </a:spcAft>
              <a:buSzPts val="4400"/>
              <a:buNone/>
            </a:pPr>
            <a:endParaRPr sz="4800" dirty="0">
              <a:solidFill>
                <a:schemeClr val="dk1"/>
              </a:solidFill>
              <a:latin typeface="David"/>
              <a:ea typeface="David"/>
              <a:cs typeface="David"/>
              <a:sym typeface="David"/>
            </a:endParaRPr>
          </a:p>
          <a:p>
            <a:pPr marL="0" lvl="0" indent="0" algn="r" rtl="1">
              <a:lnSpc>
                <a:spcPct val="100000"/>
              </a:lnSpc>
              <a:spcBef>
                <a:spcPts val="640"/>
              </a:spcBef>
              <a:spcAft>
                <a:spcPts val="0"/>
              </a:spcAft>
              <a:buSzPts val="4400"/>
              <a:buNone/>
            </a:pPr>
            <a:endParaRPr sz="4800" dirty="0">
              <a:solidFill>
                <a:schemeClr val="dk1"/>
              </a:solidFill>
              <a:latin typeface="David"/>
              <a:ea typeface="David"/>
              <a:cs typeface="David"/>
              <a:sym typeface="David"/>
            </a:endParaRPr>
          </a:p>
          <a:p>
            <a:pPr marL="0" lvl="0" indent="0" algn="r" rtl="1">
              <a:lnSpc>
                <a:spcPct val="100000"/>
              </a:lnSpc>
              <a:spcBef>
                <a:spcPts val="640"/>
              </a:spcBef>
              <a:spcAft>
                <a:spcPts val="0"/>
              </a:spcAft>
              <a:buSzPts val="4400"/>
              <a:buNone/>
            </a:pPr>
            <a:endParaRPr sz="4800" dirty="0">
              <a:solidFill>
                <a:schemeClr val="dk1"/>
              </a:solidFill>
              <a:latin typeface="David"/>
              <a:ea typeface="David"/>
              <a:cs typeface="David"/>
              <a:sym typeface="David"/>
            </a:endParaRPr>
          </a:p>
          <a:p>
            <a:pPr marL="0" lvl="0" indent="0" algn="r" rtl="1">
              <a:lnSpc>
                <a:spcPct val="100000"/>
              </a:lnSpc>
              <a:spcBef>
                <a:spcPts val="640"/>
              </a:spcBef>
              <a:spcAft>
                <a:spcPts val="0"/>
              </a:spcAft>
              <a:buSzPts val="4400"/>
              <a:buNone/>
            </a:pPr>
            <a:endParaRPr sz="4800" dirty="0">
              <a:solidFill>
                <a:schemeClr val="dk1"/>
              </a:solidFill>
              <a:latin typeface="David"/>
              <a:ea typeface="David"/>
              <a:cs typeface="David"/>
              <a:sym typeface="David"/>
            </a:endParaRPr>
          </a:p>
          <a:p>
            <a:pPr marL="0" lvl="0" indent="0" algn="r" rtl="1">
              <a:lnSpc>
                <a:spcPct val="100000"/>
              </a:lnSpc>
              <a:spcBef>
                <a:spcPts val="640"/>
              </a:spcBef>
              <a:spcAft>
                <a:spcPts val="0"/>
              </a:spcAft>
              <a:buSzPts val="4400"/>
              <a:buNone/>
            </a:pPr>
            <a:endParaRPr sz="4800" dirty="0">
              <a:solidFill>
                <a:schemeClr val="dk1"/>
              </a:solidFill>
              <a:latin typeface="David"/>
              <a:ea typeface="David"/>
              <a:cs typeface="David"/>
              <a:sym typeface="David"/>
            </a:endParaRPr>
          </a:p>
        </p:txBody>
      </p:sp>
      <p:sp>
        <p:nvSpPr>
          <p:cNvPr id="3" name="מלבן 2">
            <a:extLst>
              <a:ext uri="{FF2B5EF4-FFF2-40B4-BE49-F238E27FC236}">
                <a16:creationId xmlns:a16="http://schemas.microsoft.com/office/drawing/2014/main" id="{DE942AFE-1DD3-48F7-B0FB-B2E43D0CCC67}"/>
              </a:ext>
            </a:extLst>
          </p:cNvPr>
          <p:cNvSpPr/>
          <p:nvPr/>
        </p:nvSpPr>
        <p:spPr>
          <a:xfrm>
            <a:off x="928057" y="711201"/>
            <a:ext cx="10010875" cy="2450671"/>
          </a:xfrm>
          <a:prstGeom prst="rect">
            <a:avLst/>
          </a:prstGeom>
        </p:spPr>
        <p:txBody>
          <a:bodyPr wrap="square">
            <a:spAutoFit/>
          </a:bodyPr>
          <a:lstStyle/>
          <a:p>
            <a:pPr algn="r" rtl="1">
              <a:lnSpc>
                <a:spcPct val="150000"/>
              </a:lnSpc>
              <a:buFontTx/>
              <a:buChar char="-"/>
              <a:defRPr/>
            </a:pPr>
            <a:r>
              <a:rPr lang="he-IL" sz="2400" b="1" dirty="0">
                <a:solidFill>
                  <a:srgbClr val="002060"/>
                </a:solidFill>
                <a:latin typeface="Varela Round" panose="020B0604020202020204" charset="-79"/>
                <a:cs typeface="Varela Round" panose="020B0604020202020204" charset="-79"/>
              </a:rPr>
              <a:t> </a:t>
            </a:r>
            <a:r>
              <a:rPr lang="he-IL" sz="2000" b="1" dirty="0">
                <a:solidFill>
                  <a:srgbClr val="002060"/>
                </a:solidFill>
                <a:latin typeface="Varela Round" panose="020B0604020202020204" charset="-79"/>
                <a:cs typeface="Varela Round" panose="020B0604020202020204" charset="-79"/>
              </a:rPr>
              <a:t>תגובת האצ"ל שריפת קולנוע </a:t>
            </a:r>
            <a:r>
              <a:rPr lang="he-IL" sz="2000" b="1" dirty="0" err="1">
                <a:solidFill>
                  <a:srgbClr val="002060"/>
                </a:solidFill>
                <a:latin typeface="Varela Round" panose="020B0604020202020204" charset="-79"/>
                <a:cs typeface="Varela Round" panose="020B0604020202020204" charset="-79"/>
              </a:rPr>
              <a:t>רקס</a:t>
            </a:r>
            <a:r>
              <a:rPr lang="he-IL" sz="2000" b="1" dirty="0">
                <a:solidFill>
                  <a:srgbClr val="002060"/>
                </a:solidFill>
                <a:latin typeface="Varela Round" panose="020B0604020202020204" charset="-79"/>
                <a:cs typeface="Varela Round" panose="020B0604020202020204" charset="-79"/>
              </a:rPr>
              <a:t> (בבעלות ערבית) במרכז העיר</a:t>
            </a:r>
          </a:p>
          <a:p>
            <a:pPr algn="r" rtl="1">
              <a:lnSpc>
                <a:spcPct val="150000"/>
              </a:lnSpc>
              <a:buFontTx/>
              <a:buChar char="-"/>
              <a:defRPr/>
            </a:pPr>
            <a:r>
              <a:rPr lang="he-IL" sz="2000" b="1" dirty="0">
                <a:solidFill>
                  <a:srgbClr val="002060"/>
                </a:solidFill>
                <a:latin typeface="Varela Round" panose="020B0604020202020204" charset="-79"/>
                <a:cs typeface="Varela Round" panose="020B0604020202020204" charset="-79"/>
              </a:rPr>
              <a:t> לוחמי ההגנה מונעים פריצה ערבית </a:t>
            </a:r>
          </a:p>
          <a:p>
            <a:pPr algn="r" rtl="1">
              <a:lnSpc>
                <a:spcPct val="150000"/>
              </a:lnSpc>
              <a:defRPr/>
            </a:pPr>
            <a:r>
              <a:rPr lang="he-IL" sz="2000" b="1" dirty="0">
                <a:solidFill>
                  <a:srgbClr val="002060"/>
                </a:solidFill>
                <a:latin typeface="Varela Round" panose="020B0604020202020204" charset="-79"/>
                <a:cs typeface="Varela Round" panose="020B0604020202020204" charset="-79"/>
              </a:rPr>
              <a:t>   למרכז העיר</a:t>
            </a:r>
          </a:p>
          <a:p>
            <a:pPr algn="r" rtl="1">
              <a:lnSpc>
                <a:spcPct val="150000"/>
              </a:lnSpc>
              <a:buFontTx/>
              <a:buChar char="-"/>
              <a:defRPr/>
            </a:pPr>
            <a:r>
              <a:rPr lang="he-IL" sz="2000" b="1" dirty="0">
                <a:solidFill>
                  <a:srgbClr val="002060"/>
                </a:solidFill>
                <a:latin typeface="Varela Round" panose="020B0604020202020204" charset="-79"/>
                <a:cs typeface="Varela Round" panose="020B0604020202020204" charset="-79"/>
              </a:rPr>
              <a:t> הצבא הבריטי מנסה להפריד בין הצדדים באזורי התפר </a:t>
            </a:r>
          </a:p>
          <a:p>
            <a:pPr algn="r" rtl="1">
              <a:lnSpc>
                <a:spcPct val="150000"/>
              </a:lnSpc>
              <a:defRPr/>
            </a:pPr>
            <a:r>
              <a:rPr lang="he-IL" sz="2000" b="1" dirty="0">
                <a:solidFill>
                  <a:srgbClr val="002060"/>
                </a:solidFill>
                <a:latin typeface="Varela Round" panose="020B0604020202020204" charset="-79"/>
                <a:cs typeface="Varela Round" panose="020B0604020202020204" charset="-79"/>
              </a:rPr>
              <a:t>  </a:t>
            </a:r>
            <a:endParaRPr lang="he-IL" sz="2000" b="1" dirty="0">
              <a:solidFill>
                <a:schemeClr val="accent6">
                  <a:lumMod val="75000"/>
                </a:schemeClr>
              </a:solidFill>
              <a:latin typeface="Varela Round" panose="020B0604020202020204" charset="-79"/>
              <a:cs typeface="Varela Round" panose="020B0604020202020204" charset="-79"/>
            </a:endParaRPr>
          </a:p>
        </p:txBody>
      </p:sp>
      <p:pic>
        <p:nvPicPr>
          <p:cNvPr id="7" name="תמונה 7" descr="https://upload.wikimedia.org/wikipedia/commons/d/db/PikiWiki_Israel_50052_shlomzion_st.jpg">
            <a:extLst>
              <a:ext uri="{FF2B5EF4-FFF2-40B4-BE49-F238E27FC236}">
                <a16:creationId xmlns:a16="http://schemas.microsoft.com/office/drawing/2014/main" id="{62A57FA7-45DA-49FC-A316-068A2753C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533" y="2722633"/>
            <a:ext cx="2932540" cy="403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7fad7eae1a_1_37"/>
          <p:cNvSpPr>
            <a:spLocks noGrp="1"/>
          </p:cNvSpPr>
          <p:nvPr>
            <p:ph type="media" idx="2"/>
          </p:nvPr>
        </p:nvSpPr>
        <p:spPr>
          <a:xfrm>
            <a:off x="442791" y="528592"/>
            <a:ext cx="11465100" cy="61230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640"/>
              </a:spcBef>
              <a:spcAft>
                <a:spcPts val="0"/>
              </a:spcAft>
              <a:buClr>
                <a:srgbClr val="192A72"/>
              </a:buClr>
              <a:buSzPts val="3200"/>
              <a:buFont typeface="Arial"/>
              <a:buNone/>
            </a:pPr>
            <a:endParaRPr sz="3000" dirty="0">
              <a:latin typeface="David"/>
              <a:ea typeface="David"/>
              <a:cs typeface="David"/>
              <a:sym typeface="David"/>
            </a:endParaRPr>
          </a:p>
          <a:p>
            <a:pPr marL="0" marR="0" lvl="0" indent="0" algn="r" rtl="1">
              <a:lnSpc>
                <a:spcPct val="100000"/>
              </a:lnSpc>
              <a:spcBef>
                <a:spcPts val="640"/>
              </a:spcBef>
              <a:spcAft>
                <a:spcPts val="0"/>
              </a:spcAft>
              <a:buClr>
                <a:srgbClr val="192A72"/>
              </a:buClr>
              <a:buSzPts val="3200"/>
              <a:buFont typeface="Arial"/>
              <a:buNone/>
            </a:pPr>
            <a:endParaRPr sz="3000" b="0" i="0" u="none" strike="noStrike" cap="none" dirty="0">
              <a:solidFill>
                <a:srgbClr val="192A72"/>
              </a:solidFill>
              <a:latin typeface="Varela Round"/>
              <a:ea typeface="Varela Round"/>
              <a:cs typeface="Varela Round"/>
              <a:sym typeface="Varela Round"/>
            </a:endParaRPr>
          </a:p>
        </p:txBody>
      </p:sp>
      <p:pic>
        <p:nvPicPr>
          <p:cNvPr id="3" name="תמונה 4" descr="ישראל נגלית לעין | יד בן צבי | הצתת המרכז המסחרי, ממילא. אוסף שמחה ...">
            <a:extLst>
              <a:ext uri="{FF2B5EF4-FFF2-40B4-BE49-F238E27FC236}">
                <a16:creationId xmlns:a16="http://schemas.microsoft.com/office/drawing/2014/main" id="{983922E4-5282-4F80-86B8-988E02724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646" y="688169"/>
            <a:ext cx="361156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a:extLst>
              <a:ext uri="{FF2B5EF4-FFF2-40B4-BE49-F238E27FC236}">
                <a16:creationId xmlns:a16="http://schemas.microsoft.com/office/drawing/2014/main" id="{8E989480-80DB-4A46-A410-8CA2C704C44F}"/>
              </a:ext>
            </a:extLst>
          </p:cNvPr>
          <p:cNvSpPr/>
          <p:nvPr/>
        </p:nvSpPr>
        <p:spPr>
          <a:xfrm>
            <a:off x="5653209" y="651830"/>
            <a:ext cx="6096000" cy="3300904"/>
          </a:xfrm>
          <a:prstGeom prst="rect">
            <a:avLst/>
          </a:prstGeom>
        </p:spPr>
        <p:txBody>
          <a:bodyPr>
            <a:spAutoFit/>
          </a:bodyPr>
          <a:lstStyle/>
          <a:p>
            <a:pPr algn="r" rtl="1">
              <a:lnSpc>
                <a:spcPct val="150000"/>
              </a:lnSpc>
              <a:spcAft>
                <a:spcPct val="0"/>
              </a:spcAft>
              <a:buFont typeface="Arial" panose="020B0604020202020204" pitchFamily="34" charset="0"/>
              <a:buNone/>
              <a:defRPr/>
            </a:pPr>
            <a:r>
              <a:rPr lang="he-IL" altLang="he-IL" sz="2400" b="1" dirty="0">
                <a:solidFill>
                  <a:srgbClr val="C00000"/>
                </a:solidFill>
                <a:latin typeface="Varela Round" panose="020B0604020202020204" charset="-79"/>
                <a:cs typeface="Varela Round" panose="020B0604020202020204" charset="-79"/>
                <a:sym typeface="Calibri" panose="020F0502020204030204" pitchFamily="34" charset="0"/>
              </a:rPr>
              <a:t>צפה בסרטון מדקה 9:13 עד 11:17 </a:t>
            </a:r>
          </a:p>
          <a:p>
            <a:pPr algn="r" rtl="1">
              <a:lnSpc>
                <a:spcPct val="150000"/>
              </a:lnSpc>
              <a:spcAft>
                <a:spcPct val="0"/>
              </a:spcAft>
              <a:buFont typeface="Arial" panose="020B0604020202020204" pitchFamily="34" charset="0"/>
              <a:buNone/>
              <a:defRPr/>
            </a:pPr>
            <a:r>
              <a:rPr lang="he-IL" altLang="he-IL" sz="2400" b="1" dirty="0">
                <a:solidFill>
                  <a:srgbClr val="C00000"/>
                </a:solidFill>
                <a:latin typeface="Varela Round" panose="020B0604020202020204" charset="-79"/>
                <a:cs typeface="Varela Round" panose="020B0604020202020204" charset="-79"/>
                <a:sym typeface="Calibri" panose="020F0502020204030204" pitchFamily="34" charset="0"/>
              </a:rPr>
              <a:t>ועמוד על אופי הפעולות / סוג הלחימה </a:t>
            </a:r>
          </a:p>
          <a:p>
            <a:pPr algn="r" rtl="1">
              <a:lnSpc>
                <a:spcPct val="150000"/>
              </a:lnSpc>
              <a:spcAft>
                <a:spcPct val="0"/>
              </a:spcAft>
              <a:buFont typeface="Arial" panose="020B0604020202020204" pitchFamily="34" charset="0"/>
              <a:buNone/>
              <a:defRPr/>
            </a:pPr>
            <a:r>
              <a:rPr lang="he-IL" altLang="he-IL" sz="2400" b="1" dirty="0">
                <a:solidFill>
                  <a:srgbClr val="C00000"/>
                </a:solidFill>
                <a:latin typeface="Varela Round" panose="020B0604020202020204" charset="-79"/>
                <a:cs typeface="Varela Round" panose="020B0604020202020204" charset="-79"/>
                <a:sym typeface="Calibri" panose="020F0502020204030204" pitchFamily="34" charset="0"/>
              </a:rPr>
              <a:t>המאפיין את ראשית המלחמה בתוך העיר ? </a:t>
            </a:r>
          </a:p>
          <a:p>
            <a:pPr algn="r" rtl="1">
              <a:lnSpc>
                <a:spcPct val="150000"/>
              </a:lnSpc>
              <a:spcAft>
                <a:spcPct val="0"/>
              </a:spcAft>
              <a:buFont typeface="Arial" panose="020B0604020202020204" pitchFamily="34" charset="0"/>
              <a:buNone/>
              <a:defRPr/>
            </a:pPr>
            <a:r>
              <a:rPr lang="he-IL" altLang="he-IL" sz="2400" b="1" dirty="0">
                <a:solidFill>
                  <a:srgbClr val="C00000"/>
                </a:solidFill>
                <a:latin typeface="Varela Round" panose="020B0604020202020204" charset="-79"/>
                <a:cs typeface="Varela Round" panose="020B0604020202020204" charset="-79"/>
                <a:sym typeface="Calibri" panose="020F0502020204030204" pitchFamily="34" charset="0"/>
              </a:rPr>
              <a:t>מדוע פעולות אלו אופייניות למאבק בתוך ערים מעורבות ?</a:t>
            </a:r>
            <a:r>
              <a:rPr lang="he-IL" sz="2400" b="1" dirty="0">
                <a:solidFill>
                  <a:srgbClr val="002060"/>
                </a:solidFill>
                <a:latin typeface="Varela Round" panose="020B0604020202020204" charset="-79"/>
                <a:cs typeface="Varela Round" panose="020B0604020202020204" charset="-79"/>
              </a:rPr>
              <a:t> </a:t>
            </a:r>
          </a:p>
          <a:p>
            <a:pPr algn="r" rtl="1">
              <a:lnSpc>
                <a:spcPct val="150000"/>
              </a:lnSpc>
              <a:spcAft>
                <a:spcPct val="0"/>
              </a:spcAft>
              <a:buFont typeface="Arial" panose="020B0604020202020204" pitchFamily="34" charset="0"/>
              <a:buNone/>
              <a:defRPr/>
            </a:pPr>
            <a:r>
              <a:rPr lang="en-US" sz="1200" b="1" dirty="0">
                <a:solidFill>
                  <a:srgbClr val="002060"/>
                </a:solidFill>
                <a:latin typeface="Varela Round" panose="020B0604020202020204" charset="-79"/>
                <a:cs typeface="Varela Round" panose="020B0604020202020204" charset="-79"/>
                <a:hlinkClick r:id="rId4"/>
              </a:rPr>
              <a:t>https://youtu.be/Xj9J9aTbFn8?t=554</a:t>
            </a:r>
            <a:r>
              <a:rPr lang="en-US" sz="1200" b="1" dirty="0">
                <a:solidFill>
                  <a:srgbClr val="002060"/>
                </a:solidFill>
                <a:latin typeface="Varela Round" panose="020B0604020202020204" charset="-79"/>
                <a:cs typeface="Varela Round" panose="020B0604020202020204" charset="-79"/>
              </a:rPr>
              <a:t>                                                </a:t>
            </a:r>
            <a:endParaRPr lang="he-IL" sz="1200" b="1" dirty="0">
              <a:solidFill>
                <a:srgbClr val="002060"/>
              </a:solidFill>
              <a:latin typeface="Varela Round" panose="020B0604020202020204" charset="-79"/>
              <a:cs typeface="Varela Round" panose="020B0604020202020204" charset="-79"/>
            </a:endParaRPr>
          </a:p>
          <a:p>
            <a:pPr>
              <a:spcAft>
                <a:spcPct val="0"/>
              </a:spcAft>
              <a:buFont typeface="Arial" panose="020B0604020202020204" pitchFamily="34" charset="0"/>
              <a:buNone/>
              <a:defRPr/>
            </a:pPr>
            <a:endParaRPr lang="he-IL" sz="1050" b="1" dirty="0">
              <a:solidFill>
                <a:srgbClr val="002060"/>
              </a:solidFill>
            </a:endParaRPr>
          </a:p>
        </p:txBody>
      </p:sp>
      <p:sp>
        <p:nvSpPr>
          <p:cNvPr id="7" name="מלבן 6">
            <a:extLst>
              <a:ext uri="{FF2B5EF4-FFF2-40B4-BE49-F238E27FC236}">
                <a16:creationId xmlns:a16="http://schemas.microsoft.com/office/drawing/2014/main" id="{5915E63C-20D3-48E4-A219-70B1E19C90A4}"/>
              </a:ext>
            </a:extLst>
          </p:cNvPr>
          <p:cNvSpPr/>
          <p:nvPr/>
        </p:nvSpPr>
        <p:spPr>
          <a:xfrm>
            <a:off x="3100809" y="3213708"/>
            <a:ext cx="1826141" cy="307777"/>
          </a:xfrm>
          <a:prstGeom prst="rect">
            <a:avLst/>
          </a:prstGeom>
        </p:spPr>
        <p:txBody>
          <a:bodyPr wrap="none">
            <a:spAutoFit/>
          </a:bodyPr>
          <a:lstStyle/>
          <a:p>
            <a:r>
              <a:rPr lang="he-IL" b="1" dirty="0">
                <a:solidFill>
                  <a:srgbClr val="002060"/>
                </a:solidFill>
              </a:rPr>
              <a:t> </a:t>
            </a:r>
            <a:r>
              <a:rPr lang="he-IL" sz="1100" b="1" dirty="0">
                <a:solidFill>
                  <a:srgbClr val="002060"/>
                </a:solidFill>
              </a:rPr>
              <a:t>[אוסף </a:t>
            </a:r>
            <a:r>
              <a:rPr lang="he-IL" sz="1100" b="1" dirty="0" err="1">
                <a:solidFill>
                  <a:srgbClr val="002060"/>
                </a:solidFill>
              </a:rPr>
              <a:t>בכורשווילי</a:t>
            </a:r>
            <a:r>
              <a:rPr lang="he-IL" sz="1100" b="1" dirty="0">
                <a:solidFill>
                  <a:srgbClr val="002060"/>
                </a:solidFill>
              </a:rPr>
              <a:t>, יד בן צבי]</a:t>
            </a:r>
            <a:endParaRPr lang="he-IL" sz="1100" dirty="0"/>
          </a:p>
        </p:txBody>
      </p:sp>
      <p:pic>
        <p:nvPicPr>
          <p:cNvPr id="11" name="תמונה 10">
            <a:extLst>
              <a:ext uri="{FF2B5EF4-FFF2-40B4-BE49-F238E27FC236}">
                <a16:creationId xmlns:a16="http://schemas.microsoft.com/office/drawing/2014/main" id="{05936F03-2250-4C7E-8774-55A15DA62A80}"/>
              </a:ext>
            </a:extLst>
          </p:cNvPr>
          <p:cNvPicPr>
            <a:picLocks noChangeAspect="1"/>
          </p:cNvPicPr>
          <p:nvPr/>
        </p:nvPicPr>
        <p:blipFill>
          <a:blip r:embed="rId5"/>
          <a:stretch>
            <a:fillRect/>
          </a:stretch>
        </p:blipFill>
        <p:spPr>
          <a:xfrm>
            <a:off x="7655876" y="3952734"/>
            <a:ext cx="1905000" cy="1905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3"/>
          <p:cNvSpPr txBox="1">
            <a:spLocks noGrp="1"/>
          </p:cNvSpPr>
          <p:nvPr>
            <p:ph type="ctrTitle"/>
          </p:nvPr>
        </p:nvSpPr>
        <p:spPr>
          <a:xfrm>
            <a:off x="1733909" y="186258"/>
            <a:ext cx="10247700" cy="6375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192A72"/>
              </a:buClr>
              <a:buSzPts val="4400"/>
              <a:buFont typeface="Varela Round"/>
              <a:buNone/>
            </a:pPr>
            <a:r>
              <a:rPr lang="he-IL" sz="3200" b="1" dirty="0"/>
              <a:t>ובחזית הדרך אל העיר – תקיפת התחבורה היהודית</a:t>
            </a:r>
            <a:endParaRPr sz="3200" b="1" dirty="0"/>
          </a:p>
        </p:txBody>
      </p:sp>
      <p:sp>
        <p:nvSpPr>
          <p:cNvPr id="267" name="Google Shape;267;p13"/>
          <p:cNvSpPr>
            <a:spLocks noGrp="1"/>
          </p:cNvSpPr>
          <p:nvPr>
            <p:ph type="pic" idx="2"/>
          </p:nvPr>
        </p:nvSpPr>
        <p:spPr>
          <a:xfrm>
            <a:off x="154525" y="955725"/>
            <a:ext cx="11935500" cy="6045300"/>
          </a:xfrm>
          <a:prstGeom prst="rect">
            <a:avLst/>
          </a:prstGeom>
          <a:noFill/>
          <a:ln>
            <a:noFill/>
          </a:ln>
        </p:spPr>
        <p:txBody>
          <a:bodyPr spcFirstLastPara="1" wrap="square" lIns="91425" tIns="45700" rIns="91425" bIns="45700" anchor="t" anchorCtr="0">
            <a:noAutofit/>
          </a:bodyPr>
          <a:lstStyle/>
          <a:p>
            <a:pPr>
              <a:lnSpc>
                <a:spcPct val="150000"/>
              </a:lnSpc>
              <a:buFontTx/>
              <a:buChar char="-"/>
              <a:defRPr/>
            </a:pPr>
            <a:endParaRPr lang="he-IL" sz="2400" b="1" dirty="0">
              <a:solidFill>
                <a:srgbClr val="002060"/>
              </a:solidFill>
            </a:endParaRPr>
          </a:p>
          <a:p>
            <a:pPr marL="419100" indent="-342900">
              <a:lnSpc>
                <a:spcPct val="150000"/>
              </a:lnSpc>
              <a:buFontTx/>
              <a:buChar char="-"/>
              <a:defRPr/>
            </a:pPr>
            <a:r>
              <a:rPr lang="he-IL" sz="2000" b="1" dirty="0">
                <a:solidFill>
                  <a:srgbClr val="002060"/>
                </a:solidFill>
              </a:rPr>
              <a:t>החל בדצמבר 47' מותקפת התנועה היהודית </a:t>
            </a:r>
          </a:p>
          <a:p>
            <a:pPr marL="76200" indent="0">
              <a:lnSpc>
                <a:spcPct val="150000"/>
              </a:lnSpc>
              <a:defRPr/>
            </a:pPr>
            <a:r>
              <a:rPr lang="he-IL" sz="2000" b="1" dirty="0">
                <a:solidFill>
                  <a:srgbClr val="002060"/>
                </a:solidFill>
              </a:rPr>
              <a:t>     בציר ירושלים - תל אביב.</a:t>
            </a:r>
          </a:p>
          <a:p>
            <a:pPr marL="95250" indent="0">
              <a:lnSpc>
                <a:spcPct val="150000"/>
              </a:lnSpc>
              <a:defRPr/>
            </a:pPr>
            <a:r>
              <a:rPr lang="he-IL" sz="2000" b="1" dirty="0">
                <a:solidFill>
                  <a:srgbClr val="002060"/>
                </a:solidFill>
              </a:rPr>
              <a:t>- מותקפים רכבים בודדים ושיירות</a:t>
            </a:r>
          </a:p>
          <a:p>
            <a:pPr marL="76200" indent="0">
              <a:lnSpc>
                <a:spcPct val="150000"/>
              </a:lnSpc>
              <a:defRPr/>
            </a:pPr>
            <a:r>
              <a:rPr lang="he-IL" sz="2000" b="1" dirty="0">
                <a:solidFill>
                  <a:srgbClr val="002060"/>
                </a:solidFill>
              </a:rPr>
              <a:t>- שיטת ההתקפה  : תצפית, </a:t>
            </a:r>
            <a:r>
              <a:rPr lang="he-IL" sz="2000" b="1" dirty="0" err="1">
                <a:solidFill>
                  <a:srgbClr val="002060"/>
                </a:solidFill>
              </a:rPr>
              <a:t>פזעה</a:t>
            </a:r>
            <a:r>
              <a:rPr lang="he-IL" sz="2000" b="1" dirty="0">
                <a:solidFill>
                  <a:srgbClr val="002060"/>
                </a:solidFill>
              </a:rPr>
              <a:t>, מחסומי אבנים, ירי, </a:t>
            </a:r>
          </a:p>
          <a:p>
            <a:pPr marL="76200" indent="0">
              <a:lnSpc>
                <a:spcPct val="150000"/>
              </a:lnSpc>
              <a:defRPr/>
            </a:pPr>
            <a:r>
              <a:rPr lang="he-IL" sz="2000" b="1" dirty="0">
                <a:solidFill>
                  <a:srgbClr val="002060"/>
                </a:solidFill>
              </a:rPr>
              <a:t>  לקיחת שלל ושריפת הרכבים </a:t>
            </a:r>
          </a:p>
          <a:p>
            <a:pPr marL="76200" indent="0">
              <a:lnSpc>
                <a:spcPct val="150000"/>
              </a:lnSpc>
              <a:defRPr/>
            </a:pPr>
            <a:r>
              <a:rPr lang="he-IL" sz="2000" b="1" dirty="0">
                <a:solidFill>
                  <a:srgbClr val="C00000"/>
                </a:solidFill>
              </a:rPr>
              <a:t>  </a:t>
            </a:r>
            <a:r>
              <a:rPr lang="he-IL" sz="2000" b="1" dirty="0">
                <a:solidFill>
                  <a:srgbClr val="002060"/>
                </a:solidFill>
              </a:rPr>
              <a:t>הפתרון ??   </a:t>
            </a:r>
          </a:p>
          <a:p>
            <a:pPr marL="76200" indent="0">
              <a:lnSpc>
                <a:spcPct val="150000"/>
              </a:lnSpc>
              <a:defRPr/>
            </a:pPr>
            <a:r>
              <a:rPr lang="he-IL" sz="2000" b="1" dirty="0">
                <a:solidFill>
                  <a:srgbClr val="002060"/>
                </a:solidFill>
              </a:rPr>
              <a:t>                                           </a:t>
            </a:r>
          </a:p>
          <a:p>
            <a:pPr marL="76200" indent="0">
              <a:lnSpc>
                <a:spcPct val="150000"/>
              </a:lnSpc>
              <a:defRPr/>
            </a:pPr>
            <a:endParaRPr lang="he-IL" sz="1100" b="1" dirty="0">
              <a:solidFill>
                <a:srgbClr val="002060"/>
              </a:solidFill>
            </a:endParaRPr>
          </a:p>
          <a:p>
            <a:pPr marL="76200" indent="0">
              <a:lnSpc>
                <a:spcPct val="150000"/>
              </a:lnSpc>
              <a:defRPr/>
            </a:pPr>
            <a:endParaRPr lang="he-IL" sz="1100" b="1" dirty="0">
              <a:solidFill>
                <a:srgbClr val="002060"/>
              </a:solidFill>
            </a:endParaRPr>
          </a:p>
          <a:p>
            <a:pPr marL="76200" indent="0">
              <a:lnSpc>
                <a:spcPct val="150000"/>
              </a:lnSpc>
              <a:defRPr/>
            </a:pPr>
            <a:endParaRPr lang="he-IL" sz="1100" b="1" dirty="0">
              <a:solidFill>
                <a:srgbClr val="002060"/>
              </a:solidFill>
            </a:endParaRPr>
          </a:p>
          <a:p>
            <a:pPr marL="76200" indent="0">
              <a:lnSpc>
                <a:spcPct val="150000"/>
              </a:lnSpc>
              <a:defRPr/>
            </a:pPr>
            <a:r>
              <a:rPr lang="he-IL" sz="1100" b="1" dirty="0">
                <a:solidFill>
                  <a:srgbClr val="002060"/>
                </a:solidFill>
              </a:rPr>
              <a:t>                                                                                                                     </a:t>
            </a:r>
          </a:p>
          <a:p>
            <a:pPr marL="76200" indent="0" algn="l">
              <a:lnSpc>
                <a:spcPct val="150000"/>
              </a:lnSpc>
              <a:defRPr/>
            </a:pPr>
            <a:r>
              <a:rPr lang="he-IL" sz="1100" b="1" dirty="0">
                <a:solidFill>
                  <a:srgbClr val="002060"/>
                </a:solidFill>
              </a:rPr>
              <a:t>                                                                                                        [אלבום סקלי דוד לסלו בלה, יד בן צבי]</a:t>
            </a:r>
            <a:endParaRPr lang="he-IL" altLang="he-IL" sz="1100" b="1" dirty="0">
              <a:solidFill>
                <a:srgbClr val="002060"/>
              </a:solidFill>
              <a:latin typeface="Calibri" panose="020F0502020204030204" pitchFamily="34" charset="0"/>
              <a:cs typeface="Calibri" panose="020F0502020204030204" pitchFamily="34" charset="0"/>
              <a:sym typeface="Calibri" panose="020F0502020204030204" pitchFamily="34" charset="0"/>
            </a:endParaRPr>
          </a:p>
          <a:p>
            <a:pPr marL="76200" indent="0">
              <a:lnSpc>
                <a:spcPct val="150000"/>
              </a:lnSpc>
              <a:defRPr/>
            </a:pPr>
            <a:endParaRPr lang="he-IL" altLang="he-IL" sz="2400" b="1" dirty="0">
              <a:solidFill>
                <a:srgbClr val="002060"/>
              </a:solidFill>
              <a:latin typeface="Calibri" panose="020F0502020204030204" pitchFamily="34" charset="0"/>
              <a:cs typeface="Calibri" panose="020F0502020204030204" pitchFamily="34" charset="0"/>
              <a:sym typeface="Calibri" panose="020F0502020204030204" pitchFamily="34" charset="0"/>
            </a:endParaRPr>
          </a:p>
          <a:p>
            <a:pPr marL="0" marR="0" lvl="0" indent="0">
              <a:lnSpc>
                <a:spcPct val="100000"/>
              </a:lnSpc>
              <a:spcBef>
                <a:spcPts val="640"/>
              </a:spcBef>
              <a:spcAft>
                <a:spcPts val="0"/>
              </a:spcAft>
              <a:buClr>
                <a:schemeClr val="dk1"/>
              </a:buClr>
              <a:buSzPts val="3200"/>
              <a:buFont typeface="Arial"/>
              <a:buNone/>
            </a:pPr>
            <a:endParaRPr sz="3200" b="0" i="0" u="none" strike="noStrike" cap="none" dirty="0">
              <a:solidFill>
                <a:schemeClr val="dk1"/>
              </a:solidFill>
              <a:latin typeface="Varela Round"/>
              <a:ea typeface="Varela Round"/>
              <a:cs typeface="Varela Round"/>
              <a:sym typeface="Varela Round"/>
            </a:endParaRPr>
          </a:p>
        </p:txBody>
      </p:sp>
      <p:pic>
        <p:nvPicPr>
          <p:cNvPr id="4" name="תמונה 6">
            <a:extLst>
              <a:ext uri="{FF2B5EF4-FFF2-40B4-BE49-F238E27FC236}">
                <a16:creationId xmlns:a16="http://schemas.microsoft.com/office/drawing/2014/main" id="{9A34A17E-2B72-4C0E-A581-6B8301C53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78971"/>
            <a:ext cx="4036388" cy="28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a:extLst>
              <a:ext uri="{FF2B5EF4-FFF2-40B4-BE49-F238E27FC236}">
                <a16:creationId xmlns:a16="http://schemas.microsoft.com/office/drawing/2014/main" id="{2528F14D-92C8-492F-A6B0-153603DD7856}"/>
              </a:ext>
            </a:extLst>
          </p:cNvPr>
          <p:cNvSpPr/>
          <p:nvPr/>
        </p:nvSpPr>
        <p:spPr>
          <a:xfrm>
            <a:off x="6595689" y="4073625"/>
            <a:ext cx="404050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76200" indent="0">
              <a:lnSpc>
                <a:spcPct val="150000"/>
              </a:lnSpc>
              <a:defRPr/>
            </a:pPr>
            <a:r>
              <a:rPr lang="he-IL" sz="2000" b="1" dirty="0">
                <a:solidFill>
                  <a:srgbClr val="C00000"/>
                </a:solidFill>
                <a:latin typeface="Varela Round" panose="020B0604020202020204" charset="-79"/>
                <a:cs typeface="Varela Round" panose="020B0604020202020204" charset="-79"/>
              </a:rPr>
              <a:t>תנועה בשיירות מוגנות ובמשוריינים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1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
          <p:cNvSpPr txBox="1"/>
          <p:nvPr/>
        </p:nvSpPr>
        <p:spPr>
          <a:xfrm rot="10800000" flipH="1">
            <a:off x="1105225" y="-309075"/>
            <a:ext cx="2732700" cy="1674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iw-IL" sz="1100" b="0" i="0" u="sng" strike="noStrike" cap="none">
                <a:solidFill>
                  <a:srgbClr val="808080"/>
                </a:solidFill>
                <a:highlight>
                  <a:srgbClr val="FFFFFF"/>
                </a:highlight>
                <a:latin typeface="Arial"/>
                <a:ea typeface="Arial"/>
                <a:cs typeface="Arial"/>
                <a:sym typeface="Arial"/>
                <a:hlinkClick r:id="rId3"/>
              </a:rPr>
              <a:t>צ</a:t>
            </a:r>
            <a:endParaRPr sz="1100" b="0" i="0" u="sng" strike="noStrike" cap="none">
              <a:solidFill>
                <a:srgbClr val="808080"/>
              </a:solidFill>
              <a:highlight>
                <a:srgbClr val="FFFFFF"/>
              </a:highlight>
              <a:latin typeface="Arial"/>
              <a:ea typeface="Arial"/>
              <a:cs typeface="Arial"/>
              <a:sym typeface="Arial"/>
              <a:hlinkClick r:id="rId3"/>
            </a:endParaRPr>
          </a:p>
        </p:txBody>
      </p:sp>
      <p:sp>
        <p:nvSpPr>
          <p:cNvPr id="273" name="Google Shape;273;p4"/>
          <p:cNvSpPr txBox="1"/>
          <p:nvPr/>
        </p:nvSpPr>
        <p:spPr>
          <a:xfrm>
            <a:off x="450117" y="1214464"/>
            <a:ext cx="11560500" cy="2308300"/>
          </a:xfrm>
          <a:prstGeom prst="rect">
            <a:avLst/>
          </a:prstGeom>
          <a:noFill/>
          <a:ln>
            <a:noFill/>
          </a:ln>
        </p:spPr>
        <p:txBody>
          <a:bodyPr spcFirstLastPara="1" wrap="square" lIns="91425" tIns="91425" rIns="91425" bIns="91425" anchor="t" anchorCtr="0">
            <a:noAutofit/>
          </a:bodyPr>
          <a:lstStyle/>
          <a:p>
            <a:pPr marL="95250" indent="0" algn="ctr">
              <a:lnSpc>
                <a:spcPct val="150000"/>
              </a:lnSpc>
              <a:buClr>
                <a:srgbClr val="FB2265"/>
              </a:buClr>
              <a:buSzPts val="2100"/>
              <a:defRPr/>
            </a:pPr>
            <a:r>
              <a:rPr lang="he-IL" altLang="he-IL" sz="3200" b="1" dirty="0">
                <a:solidFill>
                  <a:srgbClr val="002060"/>
                </a:solidFill>
                <a:latin typeface="Varela Round" panose="020B0604020202020204" charset="-79"/>
                <a:cs typeface="Varela Round" panose="020B0604020202020204" charset="-79"/>
                <a:sym typeface="Calibri" panose="020F0502020204030204" pitchFamily="34" charset="0"/>
              </a:rPr>
              <a:t>מטלת סיכום </a:t>
            </a:r>
          </a:p>
          <a:p>
            <a:pPr marL="95250" indent="0" algn="r">
              <a:lnSpc>
                <a:spcPct val="150000"/>
              </a:lnSpc>
              <a:buClr>
                <a:srgbClr val="FB2265"/>
              </a:buClr>
              <a:buSzPts val="2100"/>
              <a:defRPr/>
            </a:pPr>
            <a:r>
              <a:rPr lang="he-IL" altLang="he-IL" sz="2200" b="1" dirty="0">
                <a:solidFill>
                  <a:srgbClr val="C00000"/>
                </a:solidFill>
                <a:latin typeface="Varela Round" panose="020B0604020202020204" charset="-79"/>
                <a:cs typeface="Varela Round" panose="020B0604020202020204" charset="-79"/>
                <a:sym typeface="Calibri" panose="020F0502020204030204" pitchFamily="34" charset="0"/>
              </a:rPr>
              <a:t>עמוד על היתרונות האסטרטגיים שהקנתה הטופוגרפיה לערבים במלחמה על הדרך לירושלים והצע דרך פעולה אשר יכלה לשרת את כוחות ההגנה מול יתרונות אלו ?</a:t>
            </a:r>
          </a:p>
          <a:p>
            <a:pPr marL="95250" indent="0" algn="r">
              <a:lnSpc>
                <a:spcPct val="150000"/>
              </a:lnSpc>
              <a:buClr>
                <a:srgbClr val="FB2265"/>
              </a:buClr>
              <a:buSzPts val="2100"/>
              <a:defRPr/>
            </a:pPr>
            <a:endParaRPr lang="he-IL" altLang="he-IL" sz="2200" b="1" dirty="0">
              <a:solidFill>
                <a:srgbClr val="C00000"/>
              </a:solidFill>
              <a:latin typeface="Varela Round" panose="020B0604020202020204" charset="-79"/>
              <a:cs typeface="Varela Round" panose="020B0604020202020204" charset="-79"/>
              <a:sym typeface="Calibri" panose="020F0502020204030204" pitchFamily="34" charset="0"/>
            </a:endParaRPr>
          </a:p>
          <a:p>
            <a:pPr marL="95250" indent="0" algn="r">
              <a:lnSpc>
                <a:spcPct val="150000"/>
              </a:lnSpc>
              <a:buClr>
                <a:srgbClr val="FB2265"/>
              </a:buClr>
              <a:buSzPts val="2100"/>
              <a:defRPr/>
            </a:pPr>
            <a:r>
              <a:rPr lang="he-IL" altLang="he-IL" sz="1600" b="1" dirty="0">
                <a:solidFill>
                  <a:srgbClr val="002060"/>
                </a:solidFill>
                <a:latin typeface="Varela Round" panose="020B0604020202020204" charset="-79"/>
                <a:cs typeface="Varela Round" panose="020B0604020202020204" charset="-79"/>
                <a:sym typeface="Calibri" panose="020F0502020204030204" pitchFamily="34" charset="0"/>
              </a:rPr>
              <a:t>סרוק למקור מידע</a:t>
            </a:r>
          </a:p>
          <a:p>
            <a:pPr marL="95250" indent="0" algn="r">
              <a:lnSpc>
                <a:spcPct val="150000"/>
              </a:lnSpc>
              <a:buClr>
                <a:srgbClr val="FB2265"/>
              </a:buClr>
              <a:buSzPts val="2100"/>
              <a:defRPr/>
            </a:pPr>
            <a:endParaRPr lang="he-IL" altLang="he-IL" sz="1600" b="1" dirty="0">
              <a:solidFill>
                <a:srgbClr val="002060"/>
              </a:solidFill>
              <a:latin typeface="Varela Round" panose="020B0604020202020204" charset="-79"/>
              <a:cs typeface="Varela Round" panose="020B0604020202020204" charset="-79"/>
              <a:sym typeface="Calibri" panose="020F0502020204030204" pitchFamily="34" charset="0"/>
            </a:endParaRPr>
          </a:p>
          <a:p>
            <a:pPr marL="95250" indent="0" algn="r">
              <a:lnSpc>
                <a:spcPct val="150000"/>
              </a:lnSpc>
              <a:buClr>
                <a:srgbClr val="FB2265"/>
              </a:buClr>
              <a:buSzPts val="2100"/>
              <a:defRPr/>
            </a:pPr>
            <a:endParaRPr lang="he-IL" altLang="he-IL" sz="2200" b="1" dirty="0">
              <a:solidFill>
                <a:srgbClr val="C00000"/>
              </a:solidFill>
              <a:latin typeface="Varela Round" panose="020B0604020202020204" charset="-79"/>
              <a:cs typeface="Varela Round" panose="020B0604020202020204" charset="-79"/>
              <a:sym typeface="Calibri" panose="020F0502020204030204" pitchFamily="34" charset="0"/>
            </a:endParaRPr>
          </a:p>
          <a:p>
            <a:pPr marL="95250" indent="0" algn="r">
              <a:lnSpc>
                <a:spcPct val="150000"/>
              </a:lnSpc>
              <a:buClr>
                <a:srgbClr val="FB2265"/>
              </a:buClr>
              <a:buSzPts val="2100"/>
              <a:defRPr/>
            </a:pPr>
            <a:endParaRPr lang="he-IL" altLang="he-IL" sz="2200" b="1" dirty="0">
              <a:solidFill>
                <a:srgbClr val="002060"/>
              </a:solidFill>
              <a:latin typeface="Varela Round" panose="020B0604020202020204" charset="-79"/>
              <a:cs typeface="Varela Round" panose="020B0604020202020204" charset="-79"/>
              <a:sym typeface="Calibri" panose="020F0502020204030204" pitchFamily="34" charset="0"/>
            </a:endParaRPr>
          </a:p>
        </p:txBody>
      </p:sp>
      <p:pic>
        <p:nvPicPr>
          <p:cNvPr id="4" name="תמונה 5" descr="תוצאת תמונה עבור מלחמת העצמאות קריקטורה">
            <a:extLst>
              <a:ext uri="{FF2B5EF4-FFF2-40B4-BE49-F238E27FC236}">
                <a16:creationId xmlns:a16="http://schemas.microsoft.com/office/drawing/2014/main" id="{8EFBB3DF-4345-48DF-9587-C7F615333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21" t="14774" r="16789" b="17480"/>
          <a:stretch>
            <a:fillRect/>
          </a:stretch>
        </p:blipFill>
        <p:spPr bwMode="auto">
          <a:xfrm>
            <a:off x="6468531" y="3627967"/>
            <a:ext cx="2514601" cy="249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a:extLst>
              <a:ext uri="{FF2B5EF4-FFF2-40B4-BE49-F238E27FC236}">
                <a16:creationId xmlns:a16="http://schemas.microsoft.com/office/drawing/2014/main" id="{87DDB4E3-3908-479B-A47F-437DFAC94128}"/>
              </a:ext>
            </a:extLst>
          </p:cNvPr>
          <p:cNvSpPr/>
          <p:nvPr/>
        </p:nvSpPr>
        <p:spPr>
          <a:xfrm>
            <a:off x="2226664" y="3597267"/>
            <a:ext cx="4241867" cy="322974"/>
          </a:xfrm>
          <a:prstGeom prst="rect">
            <a:avLst/>
          </a:prstGeom>
        </p:spPr>
        <p:txBody>
          <a:bodyPr wrap="none">
            <a:spAutoFit/>
          </a:bodyPr>
          <a:lstStyle/>
          <a:p>
            <a:pPr marL="95250" indent="0" algn="r">
              <a:lnSpc>
                <a:spcPct val="150000"/>
              </a:lnSpc>
              <a:buClr>
                <a:srgbClr val="FB2265"/>
              </a:buClr>
              <a:buSzPts val="2100"/>
              <a:defRPr/>
            </a:pPr>
            <a:r>
              <a:rPr lang="he-IL" altLang="he-IL" sz="1100" b="1" dirty="0">
                <a:solidFill>
                  <a:srgbClr val="002060"/>
                </a:solidFill>
                <a:latin typeface="Varela Round" panose="020B0604020202020204" charset="-79"/>
                <a:cs typeface="Varela Round" panose="020B0604020202020204" charset="-79"/>
                <a:sym typeface="Calibri" panose="020F0502020204030204" pitchFamily="34" charset="0"/>
              </a:rPr>
              <a:t>(ש' שבא [עורך] אריה נבון – בקו ובכתב אריה נבון, עם עובד 1996)</a:t>
            </a:r>
            <a:r>
              <a:rPr lang="he-IL" sz="1100" b="1" dirty="0">
                <a:solidFill>
                  <a:srgbClr val="002060"/>
                </a:solidFill>
                <a:latin typeface="Varela Round" panose="020B0604020202020204" charset="-79"/>
                <a:cs typeface="Varela Round" panose="020B0604020202020204" charset="-79"/>
              </a:rPr>
              <a:t> </a:t>
            </a:r>
          </a:p>
        </p:txBody>
      </p:sp>
      <p:pic>
        <p:nvPicPr>
          <p:cNvPr id="5" name="תמונה 4">
            <a:extLst>
              <a:ext uri="{FF2B5EF4-FFF2-40B4-BE49-F238E27FC236}">
                <a16:creationId xmlns:a16="http://schemas.microsoft.com/office/drawing/2014/main" id="{477B8D64-C1E0-455F-9D9C-31171C6870FD}"/>
              </a:ext>
            </a:extLst>
          </p:cNvPr>
          <p:cNvPicPr>
            <a:picLocks noChangeAspect="1"/>
          </p:cNvPicPr>
          <p:nvPr/>
        </p:nvPicPr>
        <p:blipFill>
          <a:blip r:embed="rId5"/>
          <a:stretch>
            <a:fillRect/>
          </a:stretch>
        </p:blipFill>
        <p:spPr>
          <a:xfrm>
            <a:off x="10583333" y="3994744"/>
            <a:ext cx="1175849" cy="117584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837898" y="1640675"/>
            <a:ext cx="11354100" cy="1924500"/>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Varela Round"/>
              <a:ea typeface="Varela Round"/>
              <a:cs typeface="Varela Round"/>
              <a:sym typeface="Varela Round"/>
            </a:endParaRPr>
          </a:p>
        </p:txBody>
      </p:sp>
      <p:sp>
        <p:nvSpPr>
          <p:cNvPr id="141" name="Google Shape;141;p2"/>
          <p:cNvSpPr txBox="1">
            <a:spLocks noGrp="1"/>
          </p:cNvSpPr>
          <p:nvPr>
            <p:ph type="subTitle" idx="1"/>
          </p:nvPr>
        </p:nvSpPr>
        <p:spPr>
          <a:xfrm>
            <a:off x="73550" y="-1818991"/>
            <a:ext cx="12118500" cy="9426033"/>
          </a:xfrm>
          <a:prstGeom prst="rect">
            <a:avLst/>
          </a:prstGeom>
          <a:noFill/>
          <a:ln>
            <a:noFill/>
          </a:ln>
        </p:spPr>
        <p:txBody>
          <a:bodyPr spcFirstLastPara="1" wrap="square" lIns="36000" tIns="36000" rIns="36000" bIns="36000" anchor="ctr" anchorCtr="0">
            <a:spAutoFit/>
          </a:bodyPr>
          <a:lstStyle/>
          <a:p>
            <a:pPr marL="0" lvl="0" indent="0">
              <a:lnSpc>
                <a:spcPct val="90000"/>
              </a:lnSpc>
              <a:buClr>
                <a:schemeClr val="dk1"/>
              </a:buClr>
              <a:buSzPts val="1100"/>
            </a:pPr>
            <a:r>
              <a:rPr lang="iw-IL" dirty="0"/>
              <a:t>                      </a:t>
            </a:r>
            <a:endParaRPr lang="he-IL" dirty="0"/>
          </a:p>
          <a:p>
            <a:pPr marL="0" lvl="0" indent="0">
              <a:lnSpc>
                <a:spcPct val="90000"/>
              </a:lnSpc>
              <a:buClr>
                <a:schemeClr val="dk1"/>
              </a:buClr>
              <a:buSzPts val="1100"/>
            </a:pPr>
            <a:endParaRPr lang="he-IL" sz="3200" dirty="0">
              <a:solidFill>
                <a:srgbClr val="C00000"/>
              </a:solidFill>
              <a:latin typeface="Verdana"/>
              <a:ea typeface="Verdana"/>
              <a:cs typeface="Verdana"/>
              <a:sym typeface="Verdana"/>
            </a:endParaRPr>
          </a:p>
          <a:p>
            <a:pPr marL="0" lvl="0" indent="0">
              <a:lnSpc>
                <a:spcPct val="90000"/>
              </a:lnSpc>
              <a:buClr>
                <a:schemeClr val="dk1"/>
              </a:buClr>
              <a:buSzPts val="1100"/>
            </a:pPr>
            <a:endParaRPr lang="he-IL" sz="3200" dirty="0">
              <a:solidFill>
                <a:srgbClr val="C00000"/>
              </a:solidFill>
              <a:latin typeface="Verdana"/>
              <a:ea typeface="Verdana"/>
              <a:cs typeface="Verdana"/>
              <a:sym typeface="Verdana"/>
            </a:endParaRPr>
          </a:p>
          <a:p>
            <a:pPr marL="0" lvl="0" indent="0">
              <a:lnSpc>
                <a:spcPct val="90000"/>
              </a:lnSpc>
              <a:buClr>
                <a:schemeClr val="dk1"/>
              </a:buClr>
              <a:buSzPts val="1100"/>
            </a:pPr>
            <a:endParaRPr lang="he-IL" sz="3200" dirty="0">
              <a:solidFill>
                <a:srgbClr val="C00000"/>
              </a:solidFill>
              <a:latin typeface="Verdana"/>
              <a:ea typeface="Verdana"/>
              <a:cs typeface="Verdana"/>
              <a:sym typeface="Verdana"/>
            </a:endParaRPr>
          </a:p>
          <a:p>
            <a:pPr marL="0" lvl="0" indent="0">
              <a:lnSpc>
                <a:spcPct val="90000"/>
              </a:lnSpc>
              <a:buClr>
                <a:schemeClr val="dk1"/>
              </a:buClr>
              <a:buSzPts val="1100"/>
            </a:pPr>
            <a:endParaRPr lang="he-IL" sz="3200" dirty="0">
              <a:solidFill>
                <a:srgbClr val="C00000"/>
              </a:solidFill>
              <a:latin typeface="Verdana"/>
              <a:ea typeface="Verdana"/>
              <a:cs typeface="Verdana"/>
              <a:sym typeface="Verdana"/>
            </a:endParaRPr>
          </a:p>
          <a:p>
            <a:pPr marL="0" lvl="0" indent="0">
              <a:lnSpc>
                <a:spcPct val="90000"/>
              </a:lnSpc>
              <a:buClr>
                <a:schemeClr val="dk1"/>
              </a:buClr>
              <a:buSzPts val="1100"/>
            </a:pPr>
            <a:r>
              <a:rPr lang="he-IL" sz="3200" dirty="0">
                <a:solidFill>
                  <a:srgbClr val="C00000"/>
                </a:solidFill>
                <a:latin typeface="Verdana"/>
                <a:ea typeface="Verdana"/>
                <a:cs typeface="Verdana"/>
                <a:sym typeface="Verdana"/>
              </a:rPr>
              <a:t>לימודי ארץ ישראל וארכאולוגיה</a:t>
            </a:r>
          </a:p>
          <a:p>
            <a:pPr marL="0" lvl="0" indent="0">
              <a:lnSpc>
                <a:spcPct val="90000"/>
              </a:lnSpc>
              <a:buClr>
                <a:schemeClr val="dk1"/>
              </a:buClr>
              <a:buSzPts val="1100"/>
            </a:pPr>
            <a:endParaRPr lang="he-IL" dirty="0">
              <a:solidFill>
                <a:srgbClr val="C00000"/>
              </a:solidFill>
              <a:latin typeface="Verdana"/>
              <a:ea typeface="Verdana"/>
              <a:cs typeface="Verdana"/>
              <a:sym typeface="Verdana"/>
            </a:endParaRPr>
          </a:p>
          <a:p>
            <a:pPr marL="0" lvl="0" indent="0" algn="r">
              <a:lnSpc>
                <a:spcPct val="90000"/>
              </a:lnSpc>
              <a:buClr>
                <a:schemeClr val="dk1"/>
              </a:buClr>
              <a:buSzPts val="1100"/>
            </a:pPr>
            <a:r>
              <a:rPr lang="he-IL" dirty="0">
                <a:latin typeface="Verdana"/>
                <a:ea typeface="Verdana"/>
                <a:cs typeface="Verdana"/>
                <a:sym typeface="Verdana"/>
              </a:rPr>
              <a:t>אירועים מרכזיים בחזית ירושלים במלחמת העצמאות ב</a:t>
            </a:r>
          </a:p>
          <a:p>
            <a:pPr marL="0" lvl="0" indent="0">
              <a:lnSpc>
                <a:spcPct val="90000"/>
              </a:lnSpc>
              <a:buClr>
                <a:schemeClr val="dk1"/>
              </a:buClr>
              <a:buSzPts val="1100"/>
            </a:pPr>
            <a:endParaRPr lang="he-IL" dirty="0">
              <a:solidFill>
                <a:srgbClr val="C00000"/>
              </a:solidFill>
              <a:latin typeface="Verdana"/>
              <a:ea typeface="Verdana"/>
              <a:cs typeface="Verdana"/>
              <a:sym typeface="Verdana"/>
            </a:endParaRPr>
          </a:p>
          <a:p>
            <a:pPr marL="0" lvl="0" indent="0" algn="r">
              <a:lnSpc>
                <a:spcPct val="90000"/>
              </a:lnSpc>
              <a:buClr>
                <a:schemeClr val="dk1"/>
              </a:buClr>
              <a:buSzPts val="1100"/>
            </a:pPr>
            <a:r>
              <a:rPr lang="he-IL" sz="6600" dirty="0">
                <a:latin typeface="Verdana"/>
                <a:ea typeface="Verdana"/>
                <a:cs typeface="Verdana"/>
                <a:sym typeface="Verdana"/>
              </a:rPr>
              <a:t> </a:t>
            </a:r>
          </a:p>
          <a:p>
            <a:pPr marL="0" lvl="0" indent="0">
              <a:lnSpc>
                <a:spcPct val="90000"/>
              </a:lnSpc>
              <a:buClr>
                <a:schemeClr val="dk1"/>
              </a:buClr>
              <a:buSzPts val="1100"/>
            </a:pPr>
            <a:r>
              <a:rPr lang="he-IL" sz="3600" dirty="0">
                <a:latin typeface="Verdana"/>
                <a:ea typeface="Verdana"/>
                <a:cs typeface="Verdana"/>
                <a:sym typeface="Verdana"/>
              </a:rPr>
              <a:t>המורה : אחיקם </a:t>
            </a:r>
            <a:r>
              <a:rPr lang="he-IL" sz="3600" dirty="0" err="1">
                <a:latin typeface="Verdana"/>
                <a:ea typeface="Verdana"/>
                <a:cs typeface="Verdana"/>
                <a:sym typeface="Verdana"/>
              </a:rPr>
              <a:t>ויסנשטרן</a:t>
            </a:r>
            <a:endParaRPr lang="he-IL" sz="3600" dirty="0">
              <a:latin typeface="Verdana"/>
              <a:ea typeface="Verdana"/>
              <a:cs typeface="Verdana"/>
              <a:sym typeface="Verdana"/>
            </a:endParaRPr>
          </a:p>
          <a:p>
            <a:pPr marL="0" lvl="0" indent="0" algn="r" rtl="1">
              <a:lnSpc>
                <a:spcPct val="100000"/>
              </a:lnSpc>
              <a:spcBef>
                <a:spcPts val="0"/>
              </a:spcBef>
              <a:spcAft>
                <a:spcPts val="0"/>
              </a:spcAft>
              <a:buClr>
                <a:srgbClr val="002060"/>
              </a:buClr>
              <a:buSzPts val="2800"/>
              <a:buNone/>
            </a:pPr>
            <a:endParaRPr dirty="0"/>
          </a:p>
          <a:p>
            <a:pPr marL="0" lvl="0" indent="0" algn="ctr" rtl="1">
              <a:lnSpc>
                <a:spcPct val="100000"/>
              </a:lnSpc>
              <a:spcBef>
                <a:spcPts val="600"/>
              </a:spcBef>
              <a:spcAft>
                <a:spcPts val="0"/>
              </a:spcAft>
              <a:buClr>
                <a:srgbClr val="002060"/>
              </a:buClr>
              <a:buSzPts val="2800"/>
              <a:buNone/>
            </a:pPr>
            <a:endParaRPr sz="6000" dirty="0">
              <a:latin typeface="David"/>
              <a:ea typeface="David"/>
              <a:cs typeface="David"/>
              <a:sym typeface="David"/>
            </a:endParaRPr>
          </a:p>
          <a:p>
            <a:pPr marL="0" lvl="0" indent="0" algn="ctr" rtl="1">
              <a:lnSpc>
                <a:spcPct val="100000"/>
              </a:lnSpc>
              <a:spcBef>
                <a:spcPts val="600"/>
              </a:spcBef>
              <a:spcAft>
                <a:spcPts val="0"/>
              </a:spcAft>
              <a:buClr>
                <a:srgbClr val="002060"/>
              </a:buClr>
              <a:buSzPts val="2800"/>
              <a:buNone/>
            </a:pPr>
            <a:endParaRPr sz="6000" dirty="0">
              <a:latin typeface="David"/>
              <a:ea typeface="David"/>
              <a:cs typeface="David"/>
              <a:sym typeface="David"/>
            </a:endParaRPr>
          </a:p>
          <a:p>
            <a:pPr marL="0" lvl="0" indent="0" algn="ctr" rtl="1">
              <a:lnSpc>
                <a:spcPct val="100000"/>
              </a:lnSpc>
              <a:spcBef>
                <a:spcPts val="600"/>
              </a:spcBef>
              <a:spcAft>
                <a:spcPts val="600"/>
              </a:spcAft>
              <a:buClr>
                <a:srgbClr val="002060"/>
              </a:buClr>
              <a:buSzPts val="2800"/>
              <a:buNone/>
            </a:pPr>
            <a:endParaRPr sz="4800" dirty="0">
              <a:latin typeface="Verdana"/>
              <a:ea typeface="Verdana"/>
              <a:cs typeface="Verdana"/>
              <a:sym typeface="Verdana"/>
            </a:endParaRPr>
          </a:p>
        </p:txBody>
      </p:sp>
      <p:sp>
        <p:nvSpPr>
          <p:cNvPr id="142" name="Google Shape;142;p2"/>
          <p:cNvSpPr txBox="1">
            <a:spLocks noGrp="1"/>
          </p:cNvSpPr>
          <p:nvPr>
            <p:ph type="body" idx="2"/>
          </p:nvPr>
        </p:nvSpPr>
        <p:spPr>
          <a:xfrm flipH="1" flipV="1">
            <a:off x="0" y="1210734"/>
            <a:ext cx="12192000" cy="429942"/>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1100"/>
              <a:buFont typeface="Arial"/>
              <a:buNone/>
            </a:pPr>
            <a:endParaRPr lang="he-IL" sz="6000" dirty="0">
              <a:latin typeface="Verdana"/>
              <a:ea typeface="Verdana"/>
              <a:cs typeface="Verdana"/>
              <a:sym typeface="Verdana"/>
            </a:endParaRPr>
          </a:p>
          <a:p>
            <a:pPr marL="0" lvl="0" indent="0" algn="r" rtl="1">
              <a:lnSpc>
                <a:spcPct val="90000"/>
              </a:lnSpc>
              <a:spcBef>
                <a:spcPts val="0"/>
              </a:spcBef>
              <a:spcAft>
                <a:spcPts val="0"/>
              </a:spcAft>
              <a:buClr>
                <a:schemeClr val="dk1"/>
              </a:buClr>
              <a:buSzPts val="1100"/>
              <a:buFont typeface="Arial"/>
              <a:buNone/>
            </a:pPr>
            <a:endParaRPr sz="7200" dirty="0">
              <a:latin typeface="Verdana"/>
              <a:ea typeface="Verdana"/>
              <a:cs typeface="Verdana"/>
              <a:sym typeface="Verdana"/>
            </a:endParaRPr>
          </a:p>
          <a:p>
            <a:pPr marL="0" lvl="0" indent="0" algn="r" rtl="1">
              <a:lnSpc>
                <a:spcPct val="90000"/>
              </a:lnSpc>
              <a:spcBef>
                <a:spcPts val="0"/>
              </a:spcBef>
              <a:spcAft>
                <a:spcPts val="0"/>
              </a:spcAft>
              <a:buClr>
                <a:schemeClr val="dk1"/>
              </a:buClr>
              <a:buSzPts val="1100"/>
              <a:buFont typeface="Arial"/>
              <a:buNone/>
            </a:pPr>
            <a:endParaRPr sz="7200" dirty="0">
              <a:latin typeface="Verdana"/>
              <a:ea typeface="Verdana"/>
              <a:cs typeface="Verdana"/>
              <a:sym typeface="Verdana"/>
            </a:endParaRPr>
          </a:p>
        </p:txBody>
      </p:sp>
    </p:spTree>
    <p:extLst>
      <p:ext uri="{BB962C8B-B14F-4D97-AF65-F5344CB8AC3E}">
        <p14:creationId xmlns:p14="http://schemas.microsoft.com/office/powerpoint/2010/main" val="3627150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dirty="0">
                <a:solidFill>
                  <a:srgbClr val="192A72"/>
                </a:solidFill>
              </a:rPr>
              <a:t>מה נלמד היום </a:t>
            </a:r>
            <a:endParaRPr dirty="0"/>
          </a:p>
        </p:txBody>
      </p:sp>
      <p:sp>
        <p:nvSpPr>
          <p:cNvPr id="148" name="Google Shape;148;p3"/>
          <p:cNvSpPr txBox="1">
            <a:spLocks noGrp="1"/>
          </p:cNvSpPr>
          <p:nvPr>
            <p:ph type="body" idx="1"/>
          </p:nvPr>
        </p:nvSpPr>
        <p:spPr>
          <a:xfrm>
            <a:off x="515275" y="1119749"/>
            <a:ext cx="8615400" cy="605700"/>
          </a:xfrm>
          <a:prstGeom prst="rect">
            <a:avLst/>
          </a:prstGeom>
          <a:noFill/>
          <a:ln>
            <a:noFill/>
          </a:ln>
        </p:spPr>
        <p:txBody>
          <a:bodyPr spcFirstLastPara="1" wrap="square" lIns="91425" tIns="45700" rIns="91425" bIns="45700" anchor="ctr" anchorCtr="0">
            <a:noAutofit/>
          </a:bodyPr>
          <a:lstStyle/>
          <a:p>
            <a:pPr marL="439780" lvl="0" indent="-190534" algn="r" rtl="1">
              <a:lnSpc>
                <a:spcPct val="200000"/>
              </a:lnSpc>
              <a:spcBef>
                <a:spcPts val="0"/>
              </a:spcBef>
              <a:spcAft>
                <a:spcPts val="0"/>
              </a:spcAft>
              <a:buClr>
                <a:schemeClr val="dk1"/>
              </a:buClr>
              <a:buSzPts val="2400"/>
              <a:buFont typeface="Arial"/>
              <a:buNone/>
            </a:pPr>
            <a:endParaRPr dirty="0"/>
          </a:p>
        </p:txBody>
      </p:sp>
      <p:sp>
        <p:nvSpPr>
          <p:cNvPr id="149" name="Google Shape;149;p3"/>
          <p:cNvSpPr txBox="1">
            <a:spLocks noGrp="1"/>
          </p:cNvSpPr>
          <p:nvPr>
            <p:ph type="body" idx="2"/>
          </p:nvPr>
        </p:nvSpPr>
        <p:spPr>
          <a:xfrm>
            <a:off x="515274" y="1725460"/>
            <a:ext cx="8306994" cy="4153058"/>
          </a:xfrm>
          <a:prstGeom prst="rect">
            <a:avLst/>
          </a:prstGeom>
          <a:noFill/>
          <a:ln>
            <a:noFill/>
          </a:ln>
        </p:spPr>
        <p:txBody>
          <a:bodyPr spcFirstLastPara="1" wrap="square" lIns="91425" tIns="45700" rIns="91425" bIns="45700" anchor="t" anchorCtr="0">
            <a:normAutofit/>
          </a:bodyPr>
          <a:lstStyle/>
          <a:p>
            <a:pPr indent="-342900">
              <a:lnSpc>
                <a:spcPct val="150000"/>
              </a:lnSpc>
              <a:spcBef>
                <a:spcPct val="0"/>
              </a:spcBef>
              <a:spcAft>
                <a:spcPct val="0"/>
              </a:spcAft>
              <a:buClr>
                <a:schemeClr val="accent2"/>
              </a:buClr>
              <a:buSzPts val="1800"/>
              <a:buFont typeface="Arial" panose="020B0604020202020204" pitchFamily="34" charset="0"/>
              <a:buChar char="★"/>
            </a:pPr>
            <a:r>
              <a:rPr lang="he-IL" altLang="he-IL" b="1" dirty="0">
                <a:latin typeface="Varela Round" panose="020B0604020202020204" charset="-79"/>
                <a:cs typeface="Varela Round" panose="020B0604020202020204" charset="-79"/>
                <a:sym typeface="Calibri" panose="020F0502020204030204" pitchFamily="34" charset="0"/>
              </a:rPr>
              <a:t>טרור ולחימה ברחבי העיר</a:t>
            </a:r>
          </a:p>
          <a:p>
            <a:pPr indent="-342900">
              <a:lnSpc>
                <a:spcPct val="150000"/>
              </a:lnSpc>
              <a:spcBef>
                <a:spcPct val="0"/>
              </a:spcBef>
              <a:spcAft>
                <a:spcPct val="0"/>
              </a:spcAft>
              <a:buClr>
                <a:schemeClr val="accent2"/>
              </a:buClr>
              <a:buSzPts val="1800"/>
              <a:buFont typeface="Arial" panose="020B0604020202020204" pitchFamily="34" charset="0"/>
              <a:buChar char="★"/>
            </a:pPr>
            <a:r>
              <a:rPr lang="he-IL" altLang="he-IL" b="1" dirty="0">
                <a:latin typeface="Varela Round" panose="020B0604020202020204" charset="-79"/>
                <a:cs typeface="Varela Round" panose="020B0604020202020204" charset="-79"/>
                <a:sym typeface="Calibri" panose="020F0502020204030204" pitchFamily="34" charset="0"/>
              </a:rPr>
              <a:t>מבצעים לפריצת הדרך לירושלים והגנה עליה</a:t>
            </a:r>
          </a:p>
          <a:p>
            <a:pPr indent="-342900">
              <a:lnSpc>
                <a:spcPct val="150000"/>
              </a:lnSpc>
              <a:spcBef>
                <a:spcPct val="0"/>
              </a:spcBef>
              <a:spcAft>
                <a:spcPct val="0"/>
              </a:spcAft>
              <a:buClr>
                <a:schemeClr val="accent2"/>
              </a:buClr>
              <a:buSzPts val="1800"/>
              <a:buFont typeface="Arial" panose="020B0604020202020204" pitchFamily="34" charset="0"/>
              <a:buChar char="★"/>
            </a:pPr>
            <a:r>
              <a:rPr lang="he-IL" altLang="he-IL" b="1" dirty="0">
                <a:latin typeface="Varela Round" panose="020B0604020202020204" charset="-79"/>
                <a:cs typeface="Varela Round" panose="020B0604020202020204" charset="-79"/>
                <a:sym typeface="Calibri" panose="020F0502020204030204" pitchFamily="34" charset="0"/>
              </a:rPr>
              <a:t>מבצעים ולחימה בתוך העיר</a:t>
            </a:r>
          </a:p>
          <a:p>
            <a:pPr indent="-342900">
              <a:lnSpc>
                <a:spcPct val="150000"/>
              </a:lnSpc>
              <a:spcBef>
                <a:spcPct val="0"/>
              </a:spcBef>
              <a:spcAft>
                <a:spcPct val="0"/>
              </a:spcAft>
              <a:buClr>
                <a:schemeClr val="accent2"/>
              </a:buClr>
              <a:buSzPts val="1800"/>
              <a:buFont typeface="Arial" panose="020B0604020202020204" pitchFamily="34" charset="0"/>
              <a:buChar char="★"/>
            </a:pPr>
            <a:r>
              <a:rPr lang="he-IL" altLang="he-IL" b="1" dirty="0">
                <a:latin typeface="Varela Round" panose="020B0604020202020204" charset="-79"/>
                <a:cs typeface="Varela Round" panose="020B0604020202020204" charset="-79"/>
                <a:sym typeface="Calibri" panose="020F0502020204030204" pitchFamily="34" charset="0"/>
              </a:rPr>
              <a:t>קרבות במרחב הסובבים את ירושלים</a:t>
            </a:r>
          </a:p>
          <a:p>
            <a:pPr indent="-342900">
              <a:lnSpc>
                <a:spcPct val="150000"/>
              </a:lnSpc>
              <a:spcBef>
                <a:spcPct val="0"/>
              </a:spcBef>
              <a:spcAft>
                <a:spcPct val="0"/>
              </a:spcAft>
              <a:buClr>
                <a:schemeClr val="accent2"/>
              </a:buClr>
              <a:buSzPts val="1800"/>
              <a:buFont typeface="Arial" panose="020B0604020202020204" pitchFamily="34" charset="0"/>
              <a:buChar char="★"/>
            </a:pPr>
            <a:endParaRPr lang="he-IL" altLang="he-IL" b="1" dirty="0">
              <a:latin typeface="Varela Round" panose="020B0604020202020204" charset="-79"/>
              <a:cs typeface="Varela Round" panose="020B0604020202020204" charset="-79"/>
              <a:sym typeface="Calibri" panose="020F0502020204030204" pitchFamily="34" charset="0"/>
            </a:endParaRPr>
          </a:p>
          <a:p>
            <a:pPr indent="-342900">
              <a:lnSpc>
                <a:spcPct val="150000"/>
              </a:lnSpc>
              <a:spcBef>
                <a:spcPct val="0"/>
              </a:spcBef>
              <a:spcAft>
                <a:spcPct val="0"/>
              </a:spcAft>
              <a:buClr>
                <a:schemeClr val="accent2"/>
              </a:buClr>
              <a:buSzPts val="1800"/>
              <a:buFont typeface="Arial" panose="020B0604020202020204" pitchFamily="34" charset="0"/>
              <a:buChar char="★"/>
            </a:pPr>
            <a:endParaRPr lang="he-IL" altLang="he-IL" b="1" dirty="0">
              <a:latin typeface="Varela Round" panose="020B0604020202020204" charset="-79"/>
              <a:cs typeface="Varela Round" panose="020B0604020202020204" charset="-79"/>
              <a:sym typeface="Calibri" panose="020F0502020204030204" pitchFamily="34" charset="0"/>
            </a:endParaRPr>
          </a:p>
          <a:p>
            <a:pPr marL="0" lvl="0" indent="0" algn="r" rtl="1">
              <a:lnSpc>
                <a:spcPct val="200000"/>
              </a:lnSpc>
              <a:spcBef>
                <a:spcPts val="0"/>
              </a:spcBef>
              <a:spcAft>
                <a:spcPts val="0"/>
              </a:spcAft>
              <a:buClr>
                <a:srgbClr val="002060"/>
              </a:buClr>
              <a:buSzPts val="2400"/>
              <a:buNone/>
            </a:pPr>
            <a:endParaRPr dirty="0">
              <a:solidFill>
                <a:schemeClr val="dk1"/>
              </a:solidFill>
            </a:endParaRPr>
          </a:p>
        </p:txBody>
      </p:sp>
    </p:spTree>
    <p:extLst>
      <p:ext uri="{BB962C8B-B14F-4D97-AF65-F5344CB8AC3E}">
        <p14:creationId xmlns:p14="http://schemas.microsoft.com/office/powerpoint/2010/main" val="324064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837898" y="1640675"/>
            <a:ext cx="11354100" cy="1924500"/>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Varela Round"/>
              <a:ea typeface="Varela Round"/>
              <a:cs typeface="Varela Round"/>
              <a:sym typeface="Varela Round"/>
            </a:endParaRPr>
          </a:p>
        </p:txBody>
      </p:sp>
      <p:sp>
        <p:nvSpPr>
          <p:cNvPr id="141" name="Google Shape;141;p2"/>
          <p:cNvSpPr txBox="1">
            <a:spLocks noGrp="1"/>
          </p:cNvSpPr>
          <p:nvPr>
            <p:ph type="subTitle" idx="1"/>
          </p:nvPr>
        </p:nvSpPr>
        <p:spPr>
          <a:xfrm>
            <a:off x="73550" y="1549623"/>
            <a:ext cx="12118500" cy="2688804"/>
          </a:xfrm>
          <a:prstGeom prst="rect">
            <a:avLst/>
          </a:prstGeom>
          <a:noFill/>
          <a:ln>
            <a:noFill/>
          </a:ln>
        </p:spPr>
        <p:txBody>
          <a:bodyPr spcFirstLastPara="1" wrap="square" lIns="36000" tIns="36000" rIns="36000" bIns="36000" anchor="ctr" anchorCtr="0">
            <a:spAutoFit/>
          </a:bodyPr>
          <a:lstStyle/>
          <a:p>
            <a:pPr marL="0" lvl="0" indent="0" algn="r" rtl="1">
              <a:lnSpc>
                <a:spcPct val="100000"/>
              </a:lnSpc>
              <a:spcBef>
                <a:spcPts val="0"/>
              </a:spcBef>
              <a:spcAft>
                <a:spcPts val="0"/>
              </a:spcAft>
              <a:buClr>
                <a:srgbClr val="002060"/>
              </a:buClr>
              <a:buSzPts val="2800"/>
              <a:buNone/>
            </a:pPr>
            <a:r>
              <a:rPr lang="iw-IL" dirty="0"/>
              <a:t>                      </a:t>
            </a:r>
            <a:endParaRPr dirty="0"/>
          </a:p>
          <a:p>
            <a:pPr marL="0" lvl="0" indent="0" algn="ctr" rtl="1">
              <a:lnSpc>
                <a:spcPct val="100000"/>
              </a:lnSpc>
              <a:spcBef>
                <a:spcPts val="600"/>
              </a:spcBef>
              <a:spcAft>
                <a:spcPts val="0"/>
              </a:spcAft>
              <a:buClr>
                <a:srgbClr val="002060"/>
              </a:buClr>
              <a:buSzPts val="2800"/>
              <a:buNone/>
            </a:pPr>
            <a:endParaRPr sz="6000" dirty="0">
              <a:latin typeface="David"/>
              <a:ea typeface="David"/>
              <a:cs typeface="David"/>
              <a:sym typeface="David"/>
            </a:endParaRPr>
          </a:p>
          <a:p>
            <a:pPr marL="0" lvl="0" indent="0" algn="ctr" rtl="1">
              <a:lnSpc>
                <a:spcPct val="100000"/>
              </a:lnSpc>
              <a:spcBef>
                <a:spcPts val="600"/>
              </a:spcBef>
              <a:spcAft>
                <a:spcPts val="0"/>
              </a:spcAft>
              <a:buClr>
                <a:srgbClr val="002060"/>
              </a:buClr>
              <a:buSzPts val="2800"/>
              <a:buNone/>
            </a:pPr>
            <a:endParaRPr sz="6000" dirty="0">
              <a:latin typeface="David"/>
              <a:ea typeface="David"/>
              <a:cs typeface="David"/>
              <a:sym typeface="David"/>
            </a:endParaRPr>
          </a:p>
        </p:txBody>
      </p:sp>
      <p:sp>
        <p:nvSpPr>
          <p:cNvPr id="142" name="Google Shape;142;p2"/>
          <p:cNvSpPr txBox="1">
            <a:spLocks noGrp="1"/>
          </p:cNvSpPr>
          <p:nvPr>
            <p:ph type="body" idx="2"/>
          </p:nvPr>
        </p:nvSpPr>
        <p:spPr>
          <a:xfrm flipH="1">
            <a:off x="0" y="1346201"/>
            <a:ext cx="12192000" cy="1718732"/>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1100"/>
              <a:buFont typeface="Arial"/>
              <a:buNone/>
            </a:pPr>
            <a:endParaRPr lang="he-IL" sz="6000" dirty="0">
              <a:latin typeface="Verdana"/>
              <a:ea typeface="Verdana"/>
              <a:cs typeface="Verdana"/>
              <a:sym typeface="Verdana"/>
            </a:endParaRPr>
          </a:p>
          <a:p>
            <a:pPr marL="0" lvl="0" indent="0" rtl="1">
              <a:lnSpc>
                <a:spcPct val="90000"/>
              </a:lnSpc>
              <a:spcBef>
                <a:spcPts val="0"/>
              </a:spcBef>
              <a:spcAft>
                <a:spcPts val="0"/>
              </a:spcAft>
              <a:buClr>
                <a:schemeClr val="dk1"/>
              </a:buClr>
              <a:buSzPts val="1100"/>
              <a:buFont typeface="Arial"/>
              <a:buNone/>
            </a:pPr>
            <a:endParaRPr lang="he-IL" sz="4400" dirty="0">
              <a:solidFill>
                <a:srgbClr val="C00000"/>
              </a:solidFill>
              <a:latin typeface="Verdana"/>
              <a:ea typeface="Verdana"/>
              <a:cs typeface="Verdana"/>
              <a:sym typeface="Verdana"/>
            </a:endParaRPr>
          </a:p>
          <a:p>
            <a:pPr marL="0" lvl="0" indent="0" rtl="1">
              <a:lnSpc>
                <a:spcPct val="90000"/>
              </a:lnSpc>
              <a:spcBef>
                <a:spcPts val="0"/>
              </a:spcBef>
              <a:spcAft>
                <a:spcPts val="0"/>
              </a:spcAft>
              <a:buClr>
                <a:schemeClr val="dk1"/>
              </a:buClr>
              <a:buSzPts val="1100"/>
              <a:buFont typeface="Arial"/>
              <a:buNone/>
            </a:pPr>
            <a:endParaRPr lang="he-IL" sz="4400" dirty="0">
              <a:solidFill>
                <a:srgbClr val="C00000"/>
              </a:solidFill>
              <a:latin typeface="Verdana"/>
              <a:ea typeface="Verdana"/>
              <a:cs typeface="Verdana"/>
              <a:sym typeface="Verdana"/>
            </a:endParaRPr>
          </a:p>
          <a:p>
            <a:pPr marL="0" lvl="0" indent="0" rtl="1">
              <a:lnSpc>
                <a:spcPct val="90000"/>
              </a:lnSpc>
              <a:spcBef>
                <a:spcPts val="0"/>
              </a:spcBef>
              <a:spcAft>
                <a:spcPts val="0"/>
              </a:spcAft>
              <a:buClr>
                <a:schemeClr val="dk1"/>
              </a:buClr>
              <a:buSzPts val="1100"/>
              <a:buFont typeface="Arial"/>
              <a:buNone/>
            </a:pPr>
            <a:endParaRPr lang="he-IL" sz="4400" dirty="0">
              <a:solidFill>
                <a:srgbClr val="C00000"/>
              </a:solidFill>
              <a:latin typeface="Verdana"/>
              <a:ea typeface="Verdana"/>
              <a:cs typeface="Verdana"/>
              <a:sym typeface="Verdana"/>
            </a:endParaRPr>
          </a:p>
          <a:p>
            <a:pPr marL="0" lvl="0" indent="0" rtl="1">
              <a:lnSpc>
                <a:spcPct val="90000"/>
              </a:lnSpc>
              <a:spcBef>
                <a:spcPts val="0"/>
              </a:spcBef>
              <a:spcAft>
                <a:spcPts val="0"/>
              </a:spcAft>
              <a:buClr>
                <a:schemeClr val="dk1"/>
              </a:buClr>
              <a:buSzPts val="1100"/>
              <a:buFont typeface="Arial"/>
              <a:buNone/>
            </a:pPr>
            <a:endParaRPr lang="he-IL" sz="3600" dirty="0">
              <a:solidFill>
                <a:srgbClr val="C00000"/>
              </a:solidFill>
              <a:latin typeface="Verdana"/>
              <a:ea typeface="Verdana"/>
              <a:cs typeface="Verdana"/>
              <a:sym typeface="Verdana"/>
            </a:endParaRPr>
          </a:p>
          <a:p>
            <a:pPr marL="0" lvl="0" indent="0" rtl="1">
              <a:lnSpc>
                <a:spcPct val="90000"/>
              </a:lnSpc>
              <a:spcBef>
                <a:spcPts val="0"/>
              </a:spcBef>
              <a:spcAft>
                <a:spcPts val="0"/>
              </a:spcAft>
              <a:buClr>
                <a:schemeClr val="dk1"/>
              </a:buClr>
              <a:buSzPts val="1100"/>
              <a:buFont typeface="Arial"/>
              <a:buNone/>
            </a:pPr>
            <a:endParaRPr lang="he-IL" sz="3600" dirty="0">
              <a:solidFill>
                <a:srgbClr val="C00000"/>
              </a:solidFill>
              <a:latin typeface="Verdana"/>
              <a:ea typeface="Verdana"/>
              <a:cs typeface="Verdana"/>
              <a:sym typeface="Verdana"/>
            </a:endParaRPr>
          </a:p>
          <a:p>
            <a:pPr marL="0" lvl="0" indent="0" rtl="1">
              <a:lnSpc>
                <a:spcPct val="90000"/>
              </a:lnSpc>
              <a:spcBef>
                <a:spcPts val="0"/>
              </a:spcBef>
              <a:spcAft>
                <a:spcPts val="0"/>
              </a:spcAft>
              <a:buClr>
                <a:schemeClr val="dk1"/>
              </a:buClr>
              <a:buSzPts val="1100"/>
              <a:buFont typeface="Arial"/>
              <a:buNone/>
            </a:pPr>
            <a:r>
              <a:rPr lang="he-IL" sz="3600" dirty="0">
                <a:solidFill>
                  <a:srgbClr val="C00000"/>
                </a:solidFill>
                <a:latin typeface="Verdana"/>
                <a:ea typeface="Verdana"/>
                <a:cs typeface="Verdana"/>
                <a:sym typeface="Verdana"/>
              </a:rPr>
              <a:t>לימודי ארץ ישראל וארכאולוגיה</a:t>
            </a:r>
          </a:p>
          <a:p>
            <a:pPr marL="0" lvl="0" indent="0" rtl="1">
              <a:lnSpc>
                <a:spcPct val="90000"/>
              </a:lnSpc>
              <a:spcBef>
                <a:spcPts val="0"/>
              </a:spcBef>
              <a:spcAft>
                <a:spcPts val="0"/>
              </a:spcAft>
              <a:buClr>
                <a:schemeClr val="dk1"/>
              </a:buClr>
              <a:buSzPts val="1100"/>
              <a:buFont typeface="Arial"/>
              <a:buNone/>
            </a:pPr>
            <a:endParaRPr lang="he-IL" sz="4400" dirty="0">
              <a:solidFill>
                <a:srgbClr val="C00000"/>
              </a:solidFill>
              <a:latin typeface="Verdana"/>
              <a:ea typeface="Verdana"/>
              <a:cs typeface="Verdana"/>
              <a:sym typeface="Verdana"/>
            </a:endParaRPr>
          </a:p>
          <a:p>
            <a:pPr marL="0" lvl="0" indent="0" algn="r" rtl="1">
              <a:lnSpc>
                <a:spcPct val="90000"/>
              </a:lnSpc>
              <a:spcBef>
                <a:spcPts val="0"/>
              </a:spcBef>
              <a:spcAft>
                <a:spcPts val="0"/>
              </a:spcAft>
              <a:buClr>
                <a:schemeClr val="dk1"/>
              </a:buClr>
              <a:buSzPts val="1100"/>
              <a:buFont typeface="Arial"/>
              <a:buNone/>
            </a:pPr>
            <a:r>
              <a:rPr lang="he-IL" sz="4200" dirty="0">
                <a:latin typeface="Verdana"/>
                <a:ea typeface="Verdana"/>
                <a:cs typeface="Verdana"/>
                <a:sym typeface="Verdana"/>
              </a:rPr>
              <a:t>אירועים מרכזיים בחזית ירושלים במלחמת העצמאות א</a:t>
            </a:r>
          </a:p>
          <a:p>
            <a:pPr marL="0" lvl="0" indent="0" rtl="1">
              <a:lnSpc>
                <a:spcPct val="90000"/>
              </a:lnSpc>
              <a:spcBef>
                <a:spcPts val="0"/>
              </a:spcBef>
              <a:spcAft>
                <a:spcPts val="0"/>
              </a:spcAft>
              <a:buClr>
                <a:schemeClr val="dk1"/>
              </a:buClr>
              <a:buSzPts val="1100"/>
              <a:buFont typeface="Arial"/>
              <a:buNone/>
            </a:pPr>
            <a:endParaRPr lang="he-IL" sz="4400" dirty="0">
              <a:solidFill>
                <a:srgbClr val="C00000"/>
              </a:solidFill>
              <a:latin typeface="Verdana"/>
              <a:ea typeface="Verdana"/>
              <a:cs typeface="Verdana"/>
              <a:sym typeface="Verdana"/>
            </a:endParaRPr>
          </a:p>
          <a:p>
            <a:pPr marL="0" lvl="0" indent="0" algn="r" rtl="1">
              <a:lnSpc>
                <a:spcPct val="90000"/>
              </a:lnSpc>
              <a:spcBef>
                <a:spcPts val="0"/>
              </a:spcBef>
              <a:spcAft>
                <a:spcPts val="0"/>
              </a:spcAft>
              <a:buClr>
                <a:schemeClr val="dk1"/>
              </a:buClr>
              <a:buSzPts val="1100"/>
              <a:buFont typeface="Arial"/>
              <a:buNone/>
            </a:pPr>
            <a:r>
              <a:rPr lang="he-IL" sz="7200" dirty="0">
                <a:latin typeface="Verdana"/>
                <a:ea typeface="Verdana"/>
                <a:cs typeface="Verdana"/>
                <a:sym typeface="Verdana"/>
              </a:rPr>
              <a:t> </a:t>
            </a:r>
          </a:p>
          <a:p>
            <a:pPr marL="0" lvl="0" indent="0" algn="r" rtl="1">
              <a:lnSpc>
                <a:spcPct val="90000"/>
              </a:lnSpc>
              <a:spcBef>
                <a:spcPts val="0"/>
              </a:spcBef>
              <a:spcAft>
                <a:spcPts val="0"/>
              </a:spcAft>
              <a:buClr>
                <a:schemeClr val="dk1"/>
              </a:buClr>
              <a:buSzPts val="1100"/>
              <a:buFont typeface="Arial"/>
              <a:buNone/>
            </a:pPr>
            <a:r>
              <a:rPr lang="he-IL" dirty="0">
                <a:latin typeface="Verdana"/>
                <a:ea typeface="Verdana"/>
                <a:cs typeface="Verdana"/>
                <a:sym typeface="Verdana"/>
              </a:rPr>
              <a:t>המורה : אחיקם </a:t>
            </a:r>
            <a:r>
              <a:rPr lang="he-IL" dirty="0" err="1">
                <a:latin typeface="Verdana"/>
                <a:ea typeface="Verdana"/>
                <a:cs typeface="Verdana"/>
                <a:sym typeface="Verdana"/>
              </a:rPr>
              <a:t>ויסנשטרן</a:t>
            </a:r>
            <a:endParaRPr dirty="0">
              <a:latin typeface="Verdana"/>
              <a:ea typeface="Verdana"/>
              <a:cs typeface="Verdana"/>
              <a:sym typeface="Verdana"/>
            </a:endParaRPr>
          </a:p>
          <a:p>
            <a:pPr marL="0" lvl="0" indent="0" algn="r" rtl="1">
              <a:lnSpc>
                <a:spcPct val="90000"/>
              </a:lnSpc>
              <a:spcBef>
                <a:spcPts val="0"/>
              </a:spcBef>
              <a:spcAft>
                <a:spcPts val="0"/>
              </a:spcAft>
              <a:buClr>
                <a:schemeClr val="dk1"/>
              </a:buClr>
              <a:buSzPts val="1100"/>
              <a:buFont typeface="Arial"/>
              <a:buNone/>
            </a:pPr>
            <a:endParaRPr sz="7200" dirty="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sz="3200" dirty="0"/>
              <a:t>המשך לחימה והתקפות טרור בתוך העיר</a:t>
            </a:r>
            <a:endParaRPr sz="3200" dirty="0"/>
          </a:p>
        </p:txBody>
      </p:sp>
      <p:sp>
        <p:nvSpPr>
          <p:cNvPr id="148" name="Google Shape;148;p3"/>
          <p:cNvSpPr txBox="1">
            <a:spLocks noGrp="1"/>
          </p:cNvSpPr>
          <p:nvPr>
            <p:ph type="body" idx="1"/>
          </p:nvPr>
        </p:nvSpPr>
        <p:spPr>
          <a:xfrm>
            <a:off x="989408" y="1119760"/>
            <a:ext cx="10211992" cy="605700"/>
          </a:xfrm>
          <a:prstGeom prst="rect">
            <a:avLst/>
          </a:prstGeom>
          <a:noFill/>
          <a:ln>
            <a:noFill/>
          </a:ln>
        </p:spPr>
        <p:txBody>
          <a:bodyPr spcFirstLastPara="1" wrap="square" lIns="91425" tIns="45700" rIns="91425" bIns="45700" anchor="ctr" anchorCtr="0">
            <a:noAutofit/>
          </a:bodyPr>
          <a:lstStyle/>
          <a:p>
            <a:pPr marL="439780" lvl="0" indent="-190534" algn="r" rtl="1">
              <a:lnSpc>
                <a:spcPct val="200000"/>
              </a:lnSpc>
              <a:spcBef>
                <a:spcPts val="0"/>
              </a:spcBef>
              <a:spcAft>
                <a:spcPts val="0"/>
              </a:spcAft>
              <a:buClr>
                <a:schemeClr val="dk1"/>
              </a:buClr>
              <a:buSzPts val="2400"/>
              <a:buFont typeface="Arial"/>
              <a:buNone/>
            </a:pPr>
            <a:endParaRPr dirty="0"/>
          </a:p>
        </p:txBody>
      </p:sp>
      <p:sp>
        <p:nvSpPr>
          <p:cNvPr id="149" name="Google Shape;149;p3"/>
          <p:cNvSpPr txBox="1">
            <a:spLocks noGrp="1"/>
          </p:cNvSpPr>
          <p:nvPr>
            <p:ph type="body" idx="2"/>
          </p:nvPr>
        </p:nvSpPr>
        <p:spPr>
          <a:xfrm>
            <a:off x="515274" y="1725460"/>
            <a:ext cx="10686126" cy="4153058"/>
          </a:xfrm>
          <a:prstGeom prst="rect">
            <a:avLst/>
          </a:prstGeom>
          <a:noFill/>
          <a:ln>
            <a:noFill/>
          </a:ln>
        </p:spPr>
        <p:txBody>
          <a:bodyPr spcFirstLastPara="1" wrap="square" lIns="91425" tIns="45700" rIns="91425" bIns="45700" anchor="t" anchorCtr="0">
            <a:normAutofit fontScale="47500" lnSpcReduction="20000"/>
          </a:bodyPr>
          <a:lstStyle/>
          <a:p>
            <a:pPr marL="114300" indent="0">
              <a:lnSpc>
                <a:spcPct val="150000"/>
              </a:lnSpc>
              <a:spcBef>
                <a:spcPct val="0"/>
              </a:spcBef>
              <a:spcAft>
                <a:spcPct val="0"/>
              </a:spcAft>
              <a:buClr>
                <a:schemeClr val="accent2"/>
              </a:buClr>
              <a:buSzPts val="1800"/>
              <a:buNone/>
            </a:pPr>
            <a:r>
              <a:rPr lang="he-IL" sz="3800" dirty="0">
                <a:solidFill>
                  <a:schemeClr val="dk1"/>
                </a:solidFill>
              </a:rPr>
              <a:t>5/1 - ההגנה תוקפת ומפוצצת את המלון הערבי </a:t>
            </a:r>
            <a:r>
              <a:rPr lang="he-IL" sz="3800" dirty="0" err="1">
                <a:solidFill>
                  <a:schemeClr val="dk1"/>
                </a:solidFill>
              </a:rPr>
              <a:t>סמירמיס</a:t>
            </a:r>
            <a:r>
              <a:rPr lang="he-IL" sz="3800" dirty="0">
                <a:solidFill>
                  <a:schemeClr val="dk1"/>
                </a:solidFill>
              </a:rPr>
              <a:t> בקטמון </a:t>
            </a:r>
          </a:p>
          <a:p>
            <a:pPr marL="114300" indent="0">
              <a:lnSpc>
                <a:spcPct val="150000"/>
              </a:lnSpc>
              <a:spcBef>
                <a:spcPct val="0"/>
              </a:spcBef>
              <a:spcAft>
                <a:spcPct val="0"/>
              </a:spcAft>
              <a:buClr>
                <a:schemeClr val="accent2"/>
              </a:buClr>
              <a:buSzPts val="1800"/>
              <a:buNone/>
            </a:pPr>
            <a:r>
              <a:rPr lang="he-IL" sz="3800" dirty="0">
                <a:solidFill>
                  <a:schemeClr val="dk1"/>
                </a:solidFill>
              </a:rPr>
              <a:t>בחודשים פברואר  - מרץ פיצוץ מכוניות תופת בידי הערבים במוסדות יהודים בעיר :</a:t>
            </a:r>
          </a:p>
          <a:p>
            <a:pPr marL="114300" indent="0">
              <a:lnSpc>
                <a:spcPct val="150000"/>
              </a:lnSpc>
              <a:spcBef>
                <a:spcPct val="0"/>
              </a:spcBef>
              <a:spcAft>
                <a:spcPct val="0"/>
              </a:spcAft>
              <a:buClr>
                <a:schemeClr val="accent2"/>
              </a:buClr>
              <a:buSzPts val="1800"/>
              <a:buNone/>
            </a:pPr>
            <a:r>
              <a:rPr lang="he-IL" sz="3800" dirty="0">
                <a:solidFill>
                  <a:schemeClr val="dk1"/>
                </a:solidFill>
              </a:rPr>
              <a:t>-מערכת עיתון </a:t>
            </a:r>
            <a:r>
              <a:rPr lang="he-IL" sz="3800" dirty="0" err="1">
                <a:solidFill>
                  <a:schemeClr val="dk1"/>
                </a:solidFill>
              </a:rPr>
              <a:t>פלסטיין</a:t>
            </a:r>
            <a:r>
              <a:rPr lang="he-IL" sz="3800" dirty="0">
                <a:solidFill>
                  <a:schemeClr val="dk1"/>
                </a:solidFill>
              </a:rPr>
              <a:t> פוסט</a:t>
            </a:r>
          </a:p>
          <a:p>
            <a:pPr marL="114300" indent="0">
              <a:lnSpc>
                <a:spcPct val="150000"/>
              </a:lnSpc>
              <a:spcBef>
                <a:spcPct val="0"/>
              </a:spcBef>
              <a:spcAft>
                <a:spcPct val="0"/>
              </a:spcAft>
              <a:buClr>
                <a:schemeClr val="accent2"/>
              </a:buClr>
              <a:buSzPts val="1800"/>
              <a:buNone/>
            </a:pPr>
            <a:r>
              <a:rPr lang="he-IL" sz="3800" dirty="0">
                <a:solidFill>
                  <a:schemeClr val="dk1"/>
                </a:solidFill>
              </a:rPr>
              <a:t>-רחוב בן יהודה</a:t>
            </a:r>
          </a:p>
          <a:p>
            <a:pPr marL="114300" indent="0">
              <a:lnSpc>
                <a:spcPct val="150000"/>
              </a:lnSpc>
              <a:spcBef>
                <a:spcPct val="0"/>
              </a:spcBef>
              <a:spcAft>
                <a:spcPct val="0"/>
              </a:spcAft>
              <a:buClr>
                <a:schemeClr val="accent2"/>
              </a:buClr>
              <a:buSzPts val="1800"/>
              <a:buNone/>
            </a:pPr>
            <a:r>
              <a:rPr lang="he-IL" sz="3800" dirty="0">
                <a:solidFill>
                  <a:schemeClr val="dk1"/>
                </a:solidFill>
              </a:rPr>
              <a:t>-המוסדות הלאומיים ברחביה</a:t>
            </a:r>
          </a:p>
          <a:p>
            <a:pPr marL="114300" indent="0">
              <a:lnSpc>
                <a:spcPct val="150000"/>
              </a:lnSpc>
              <a:spcBef>
                <a:spcPct val="0"/>
              </a:spcBef>
              <a:spcAft>
                <a:spcPct val="0"/>
              </a:spcAft>
              <a:buClr>
                <a:schemeClr val="accent2"/>
              </a:buClr>
              <a:buSzPts val="1800"/>
              <a:buNone/>
            </a:pPr>
            <a:r>
              <a:rPr lang="he-IL" sz="3800" dirty="0">
                <a:solidFill>
                  <a:schemeClr val="dk1"/>
                </a:solidFill>
              </a:rPr>
              <a:t>-שכונת ימין משה. </a:t>
            </a:r>
          </a:p>
          <a:p>
            <a:pPr marL="114300" indent="0">
              <a:lnSpc>
                <a:spcPct val="150000"/>
              </a:lnSpc>
              <a:spcBef>
                <a:spcPct val="0"/>
              </a:spcBef>
              <a:spcAft>
                <a:spcPct val="0"/>
              </a:spcAft>
              <a:buClr>
                <a:schemeClr val="accent2"/>
              </a:buClr>
              <a:buSzPts val="1800"/>
              <a:buNone/>
            </a:pPr>
            <a:endParaRPr lang="he-IL" sz="2000" dirty="0">
              <a:solidFill>
                <a:schemeClr val="dk1"/>
              </a:solidFill>
            </a:endParaRPr>
          </a:p>
          <a:p>
            <a:pPr marL="114300" indent="0">
              <a:lnSpc>
                <a:spcPct val="150000"/>
              </a:lnSpc>
              <a:spcBef>
                <a:spcPct val="0"/>
              </a:spcBef>
              <a:spcAft>
                <a:spcPct val="0"/>
              </a:spcAft>
              <a:buClr>
                <a:schemeClr val="accent2"/>
              </a:buClr>
              <a:buSzPts val="1800"/>
              <a:buNone/>
            </a:pPr>
            <a:endParaRPr lang="he-IL" sz="2000" dirty="0">
              <a:solidFill>
                <a:schemeClr val="dk1"/>
              </a:solidFill>
            </a:endParaRPr>
          </a:p>
          <a:p>
            <a:pPr marL="114300" indent="0">
              <a:lnSpc>
                <a:spcPct val="150000"/>
              </a:lnSpc>
              <a:spcBef>
                <a:spcPct val="0"/>
              </a:spcBef>
              <a:spcAft>
                <a:spcPct val="0"/>
              </a:spcAft>
              <a:buClr>
                <a:schemeClr val="accent2"/>
              </a:buClr>
              <a:buSzPts val="1800"/>
              <a:buNone/>
            </a:pPr>
            <a:endParaRPr lang="he-IL" sz="2000" dirty="0">
              <a:solidFill>
                <a:schemeClr val="dk1"/>
              </a:solidFill>
            </a:endParaRPr>
          </a:p>
          <a:p>
            <a:pPr marL="114300" indent="0">
              <a:lnSpc>
                <a:spcPct val="150000"/>
              </a:lnSpc>
              <a:spcBef>
                <a:spcPct val="0"/>
              </a:spcBef>
              <a:spcAft>
                <a:spcPct val="0"/>
              </a:spcAft>
              <a:buClr>
                <a:schemeClr val="accent2"/>
              </a:buClr>
              <a:buSzPts val="1800"/>
              <a:buNone/>
            </a:pPr>
            <a:endParaRPr lang="he-IL" sz="2000" dirty="0">
              <a:solidFill>
                <a:schemeClr val="dk1"/>
              </a:solidFill>
            </a:endParaRPr>
          </a:p>
          <a:p>
            <a:pPr marL="114300" indent="0">
              <a:lnSpc>
                <a:spcPct val="150000"/>
              </a:lnSpc>
              <a:spcBef>
                <a:spcPct val="0"/>
              </a:spcBef>
              <a:spcAft>
                <a:spcPct val="0"/>
              </a:spcAft>
              <a:buClr>
                <a:schemeClr val="accent2"/>
              </a:buClr>
              <a:buSzPts val="1800"/>
              <a:buNone/>
            </a:pPr>
            <a:endParaRPr lang="he-IL" sz="2000" dirty="0">
              <a:solidFill>
                <a:schemeClr val="dk1"/>
              </a:solidFill>
            </a:endParaRPr>
          </a:p>
          <a:p>
            <a:pPr marL="114300" indent="0">
              <a:lnSpc>
                <a:spcPct val="150000"/>
              </a:lnSpc>
              <a:spcBef>
                <a:spcPct val="0"/>
              </a:spcBef>
              <a:spcAft>
                <a:spcPct val="0"/>
              </a:spcAft>
              <a:buClr>
                <a:schemeClr val="accent2"/>
              </a:buClr>
              <a:buSzPts val="1800"/>
              <a:buNone/>
            </a:pPr>
            <a:endParaRPr lang="he-IL" sz="2000" dirty="0">
              <a:solidFill>
                <a:schemeClr val="dk1"/>
              </a:solidFill>
            </a:endParaRPr>
          </a:p>
          <a:p>
            <a:pPr marL="114300" indent="0">
              <a:lnSpc>
                <a:spcPct val="150000"/>
              </a:lnSpc>
              <a:spcBef>
                <a:spcPct val="0"/>
              </a:spcBef>
              <a:spcAft>
                <a:spcPct val="0"/>
              </a:spcAft>
              <a:buClr>
                <a:schemeClr val="accent2"/>
              </a:buClr>
              <a:buSzPts val="1800"/>
              <a:buNone/>
            </a:pPr>
            <a:r>
              <a:rPr lang="he-IL" sz="2000" dirty="0">
                <a:solidFill>
                  <a:schemeClr val="dk1"/>
                </a:solidFill>
              </a:rPr>
              <a:t>                                                            </a:t>
            </a:r>
          </a:p>
          <a:p>
            <a:pPr marL="114300" indent="0">
              <a:lnSpc>
                <a:spcPct val="150000"/>
              </a:lnSpc>
              <a:spcBef>
                <a:spcPct val="0"/>
              </a:spcBef>
              <a:spcAft>
                <a:spcPct val="0"/>
              </a:spcAft>
              <a:buClr>
                <a:schemeClr val="accent2"/>
              </a:buClr>
              <a:buSzPts val="1800"/>
              <a:buNone/>
            </a:pPr>
            <a:endParaRPr lang="he-IL" sz="2000" dirty="0">
              <a:solidFill>
                <a:schemeClr val="dk1"/>
              </a:solidFill>
            </a:endParaRPr>
          </a:p>
          <a:p>
            <a:pPr marL="114300" indent="0">
              <a:lnSpc>
                <a:spcPct val="150000"/>
              </a:lnSpc>
              <a:spcBef>
                <a:spcPct val="0"/>
              </a:spcBef>
              <a:spcAft>
                <a:spcPct val="0"/>
              </a:spcAft>
              <a:buClr>
                <a:schemeClr val="accent2"/>
              </a:buClr>
              <a:buSzPts val="1800"/>
              <a:buNone/>
            </a:pPr>
            <a:r>
              <a:rPr lang="he-IL" sz="2000" dirty="0">
                <a:solidFill>
                  <a:schemeClr val="dk1"/>
                </a:solidFill>
              </a:rPr>
              <a:t>                                                                                                                </a:t>
            </a:r>
            <a:r>
              <a:rPr lang="he-IL" sz="3400" b="1" dirty="0">
                <a:solidFill>
                  <a:srgbClr val="C00000"/>
                </a:solidFill>
              </a:rPr>
              <a:t>פגיעה מוראלית קשה ביהודי העיר</a:t>
            </a:r>
            <a:endParaRPr sz="3400" b="1" dirty="0">
              <a:solidFill>
                <a:srgbClr val="C00000"/>
              </a:solidFill>
            </a:endParaRPr>
          </a:p>
        </p:txBody>
      </p:sp>
      <p:pic>
        <p:nvPicPr>
          <p:cNvPr id="6" name="תמונה 5">
            <a:extLst>
              <a:ext uri="{FF2B5EF4-FFF2-40B4-BE49-F238E27FC236}">
                <a16:creationId xmlns:a16="http://schemas.microsoft.com/office/drawing/2014/main" id="{A2FF66E4-BFC3-434C-8CB1-D434555FD9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09067" y="2903113"/>
            <a:ext cx="2837551" cy="2168420"/>
          </a:xfrm>
          <a:prstGeom prst="rect">
            <a:avLst/>
          </a:prstGeom>
          <a:noFill/>
          <a:ln>
            <a:noFill/>
          </a:ln>
        </p:spPr>
      </p:pic>
      <p:pic>
        <p:nvPicPr>
          <p:cNvPr id="8" name="תמונה 7">
            <a:extLst>
              <a:ext uri="{FF2B5EF4-FFF2-40B4-BE49-F238E27FC236}">
                <a16:creationId xmlns:a16="http://schemas.microsoft.com/office/drawing/2014/main" id="{540B56D9-50E3-41FD-984C-F82AD35831D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24298" y="2850938"/>
            <a:ext cx="3322320" cy="2220595"/>
          </a:xfrm>
          <a:prstGeom prst="rect">
            <a:avLst/>
          </a:prstGeom>
          <a:noFill/>
          <a:ln>
            <a:noFill/>
          </a:ln>
        </p:spPr>
      </p:pic>
      <p:pic>
        <p:nvPicPr>
          <p:cNvPr id="9" name="תמונה 8">
            <a:extLst>
              <a:ext uri="{FF2B5EF4-FFF2-40B4-BE49-F238E27FC236}">
                <a16:creationId xmlns:a16="http://schemas.microsoft.com/office/drawing/2014/main" id="{27EF38E0-0ABC-4042-A978-0EB7DD0F343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001121" y="2749127"/>
            <a:ext cx="3714432" cy="2704093"/>
          </a:xfrm>
          <a:prstGeom prst="rect">
            <a:avLst/>
          </a:prstGeom>
          <a:noFill/>
          <a:ln>
            <a:noFill/>
          </a:ln>
        </p:spPr>
      </p:pic>
      <p:sp>
        <p:nvSpPr>
          <p:cNvPr id="4" name="חץ: מעוקל שמאלה 3">
            <a:extLst>
              <a:ext uri="{FF2B5EF4-FFF2-40B4-BE49-F238E27FC236}">
                <a16:creationId xmlns:a16="http://schemas.microsoft.com/office/drawing/2014/main" id="{29564DF8-9DE6-4E7B-8C90-44A3DE71DFB6}"/>
              </a:ext>
            </a:extLst>
          </p:cNvPr>
          <p:cNvSpPr/>
          <p:nvPr/>
        </p:nvSpPr>
        <p:spPr>
          <a:xfrm>
            <a:off x="7947782" y="4742221"/>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230213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
                                        <p:tgtEl>
                                          <p:spTgt spid="9"/>
                                        </p:tgtEl>
                                      </p:cBhvr>
                                    </p:animEffect>
                                    <p:anim calcmode="lin" valueType="num">
                                      <p:cBhvr>
                                        <p:cTn id="18" dur="10" fill="hold"/>
                                        <p:tgtEl>
                                          <p:spTgt spid="9"/>
                                        </p:tgtEl>
                                        <p:attrNameLst>
                                          <p:attrName>ppt_x</p:attrName>
                                        </p:attrNameLst>
                                      </p:cBhvr>
                                      <p:tavLst>
                                        <p:tav tm="0">
                                          <p:val>
                                            <p:strVal val="#ppt_x"/>
                                          </p:val>
                                        </p:tav>
                                        <p:tav tm="100000">
                                          <p:val>
                                            <p:strVal val="#ppt_x"/>
                                          </p:val>
                                        </p:tav>
                                      </p:tavLst>
                                    </p:anim>
                                    <p:anim calcmode="lin" valueType="num">
                                      <p:cBhvr>
                                        <p:cTn id="19" dur="1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
                            </p:stCondLst>
                            <p:childTnLst>
                              <p:par>
                                <p:cTn id="21" presetID="6"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1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9">
                                            <p:txEl>
                                              <p:pRg st="14" end="14"/>
                                            </p:txEl>
                                          </p:spTgt>
                                        </p:tgtEl>
                                        <p:attrNameLst>
                                          <p:attrName>style.visibility</p:attrName>
                                        </p:attrNameLst>
                                      </p:cBhvr>
                                      <p:to>
                                        <p:strVal val="visible"/>
                                      </p:to>
                                    </p:set>
                                    <p:anim calcmode="lin" valueType="num">
                                      <p:cBhvr additive="base">
                                        <p:cTn id="28" dur="10" fill="hold"/>
                                        <p:tgtEl>
                                          <p:spTgt spid="149">
                                            <p:txEl>
                                              <p:pRg st="14" end="14"/>
                                            </p:txEl>
                                          </p:spTgt>
                                        </p:tgtEl>
                                        <p:attrNameLst>
                                          <p:attrName>ppt_x</p:attrName>
                                        </p:attrNameLst>
                                      </p:cBhvr>
                                      <p:tavLst>
                                        <p:tav tm="0">
                                          <p:val>
                                            <p:strVal val="#ppt_x"/>
                                          </p:val>
                                        </p:tav>
                                        <p:tav tm="100000">
                                          <p:val>
                                            <p:strVal val="#ppt_x"/>
                                          </p:val>
                                        </p:tav>
                                      </p:tavLst>
                                    </p:anim>
                                    <p:anim calcmode="lin" valueType="num">
                                      <p:cBhvr additive="base">
                                        <p:cTn id="29" dur="10" fill="hold"/>
                                        <p:tgtEl>
                                          <p:spTgt spid="14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sz="3200" dirty="0">
                <a:solidFill>
                  <a:srgbClr val="192A72"/>
                </a:solidFill>
              </a:rPr>
              <a:t>מ</a:t>
            </a:r>
            <a:r>
              <a:rPr lang="he-IL" sz="3200" dirty="0">
                <a:solidFill>
                  <a:srgbClr val="192A72"/>
                </a:solidFill>
              </a:rPr>
              <a:t>בצעים לשחרור הדרך אל העיר</a:t>
            </a:r>
            <a:endParaRPr sz="3200" dirty="0"/>
          </a:p>
        </p:txBody>
      </p:sp>
      <p:sp>
        <p:nvSpPr>
          <p:cNvPr id="148" name="Google Shape;148;p3"/>
          <p:cNvSpPr txBox="1">
            <a:spLocks noGrp="1"/>
          </p:cNvSpPr>
          <p:nvPr>
            <p:ph type="body" idx="1"/>
          </p:nvPr>
        </p:nvSpPr>
        <p:spPr>
          <a:xfrm>
            <a:off x="3576600" y="1026427"/>
            <a:ext cx="8615400" cy="605700"/>
          </a:xfrm>
          <a:prstGeom prst="rect">
            <a:avLst/>
          </a:prstGeom>
          <a:noFill/>
          <a:ln>
            <a:noFill/>
          </a:ln>
        </p:spPr>
        <p:txBody>
          <a:bodyPr spcFirstLastPara="1" wrap="square" lIns="91425" tIns="45700" rIns="91425" bIns="45700" anchor="ctr" anchorCtr="0">
            <a:noAutofit/>
          </a:bodyPr>
          <a:lstStyle/>
          <a:p>
            <a:pPr marL="439780" lvl="0" indent="-190534" algn="r" rtl="1">
              <a:lnSpc>
                <a:spcPct val="200000"/>
              </a:lnSpc>
              <a:spcBef>
                <a:spcPts val="0"/>
              </a:spcBef>
              <a:spcAft>
                <a:spcPts val="0"/>
              </a:spcAft>
              <a:buClr>
                <a:schemeClr val="dk1"/>
              </a:buClr>
              <a:buSzPts val="2400"/>
              <a:buFont typeface="Arial"/>
              <a:buNone/>
            </a:pPr>
            <a:endParaRPr lang="he-IL" dirty="0">
              <a:solidFill>
                <a:srgbClr val="002060"/>
              </a:solidFill>
            </a:endParaRPr>
          </a:p>
          <a:p>
            <a:pPr marL="439780" lvl="0" indent="-190534" algn="r" rtl="1">
              <a:lnSpc>
                <a:spcPct val="200000"/>
              </a:lnSpc>
              <a:spcBef>
                <a:spcPts val="0"/>
              </a:spcBef>
              <a:spcAft>
                <a:spcPts val="0"/>
              </a:spcAft>
              <a:buClr>
                <a:schemeClr val="dk1"/>
              </a:buClr>
              <a:buSzPts val="2400"/>
              <a:buFont typeface="Arial"/>
              <a:buNone/>
            </a:pPr>
            <a:endParaRPr lang="he-IL" dirty="0">
              <a:solidFill>
                <a:srgbClr val="002060"/>
              </a:solidFill>
            </a:endParaRPr>
          </a:p>
          <a:p>
            <a:pPr marL="439780" lvl="0" indent="-190534" algn="r" rtl="1">
              <a:lnSpc>
                <a:spcPct val="200000"/>
              </a:lnSpc>
              <a:spcBef>
                <a:spcPts val="0"/>
              </a:spcBef>
              <a:spcAft>
                <a:spcPts val="0"/>
              </a:spcAft>
              <a:buClr>
                <a:schemeClr val="dk1"/>
              </a:buClr>
              <a:buSzPts val="2400"/>
              <a:buFont typeface="Arial"/>
              <a:buNone/>
            </a:pPr>
            <a:endParaRPr lang="he-IL" sz="2400" dirty="0">
              <a:solidFill>
                <a:srgbClr val="002060"/>
              </a:solidFill>
            </a:endParaRPr>
          </a:p>
          <a:p>
            <a:pPr marL="439780" lvl="0" indent="-190534" algn="r" rtl="1">
              <a:lnSpc>
                <a:spcPct val="200000"/>
              </a:lnSpc>
              <a:spcBef>
                <a:spcPts val="0"/>
              </a:spcBef>
              <a:spcAft>
                <a:spcPts val="0"/>
              </a:spcAft>
              <a:buClr>
                <a:schemeClr val="dk1"/>
              </a:buClr>
              <a:buSzPts val="2400"/>
              <a:buFont typeface="Arial"/>
              <a:buNone/>
            </a:pPr>
            <a:r>
              <a:rPr lang="he-IL" sz="2400" dirty="0">
                <a:solidFill>
                  <a:srgbClr val="002060"/>
                </a:solidFill>
              </a:rPr>
              <a:t>השבוע השחור- סוף מרץ 48'</a:t>
            </a:r>
          </a:p>
          <a:p>
            <a:pPr marL="439780" lvl="0" indent="-190534" algn="r" rtl="1">
              <a:lnSpc>
                <a:spcPct val="200000"/>
              </a:lnSpc>
              <a:spcBef>
                <a:spcPts val="0"/>
              </a:spcBef>
              <a:spcAft>
                <a:spcPts val="0"/>
              </a:spcAft>
              <a:buClr>
                <a:schemeClr val="dk1"/>
              </a:buClr>
              <a:buSzPts val="2400"/>
              <a:buFont typeface="Arial"/>
              <a:buNone/>
            </a:pPr>
            <a:r>
              <a:rPr lang="he-IL" sz="2000" dirty="0">
                <a:solidFill>
                  <a:srgbClr val="C00000"/>
                </a:solidFill>
              </a:rPr>
              <a:t>-אסון שלוש השיירות</a:t>
            </a:r>
          </a:p>
          <a:p>
            <a:pPr marL="439780" lvl="0" indent="-190534" algn="r" rtl="1">
              <a:lnSpc>
                <a:spcPct val="200000"/>
              </a:lnSpc>
              <a:spcBef>
                <a:spcPts val="0"/>
              </a:spcBef>
              <a:spcAft>
                <a:spcPts val="0"/>
              </a:spcAft>
              <a:buClr>
                <a:schemeClr val="dk1"/>
              </a:buClr>
              <a:buSzPts val="2400"/>
              <a:buFont typeface="Arial"/>
              <a:buNone/>
            </a:pPr>
            <a:r>
              <a:rPr lang="he-IL" sz="2000" dirty="0">
                <a:solidFill>
                  <a:srgbClr val="C00000"/>
                </a:solidFill>
              </a:rPr>
              <a:t>-כישלון צבאי ומדיני</a:t>
            </a:r>
          </a:p>
          <a:p>
            <a:pPr marL="439780" lvl="0" indent="-190534" algn="r" rtl="1">
              <a:lnSpc>
                <a:spcPct val="200000"/>
              </a:lnSpc>
              <a:spcBef>
                <a:spcPts val="0"/>
              </a:spcBef>
              <a:spcAft>
                <a:spcPts val="0"/>
              </a:spcAft>
              <a:buClr>
                <a:schemeClr val="dk1"/>
              </a:buClr>
              <a:buSzPts val="2400"/>
              <a:buFont typeface="Arial"/>
              <a:buNone/>
            </a:pPr>
            <a:r>
              <a:rPr lang="he-IL" sz="2000" dirty="0">
                <a:solidFill>
                  <a:srgbClr val="C00000"/>
                </a:solidFill>
              </a:rPr>
              <a:t>-הצורך למצוא פתרון חדש </a:t>
            </a:r>
          </a:p>
          <a:p>
            <a:pPr marL="439780" lvl="0" indent="-190534" algn="r" rtl="1">
              <a:lnSpc>
                <a:spcPct val="200000"/>
              </a:lnSpc>
              <a:spcBef>
                <a:spcPts val="0"/>
              </a:spcBef>
              <a:spcAft>
                <a:spcPts val="0"/>
              </a:spcAft>
              <a:buClr>
                <a:schemeClr val="dk1"/>
              </a:buClr>
              <a:buSzPts val="2400"/>
              <a:buFont typeface="Arial"/>
              <a:buNone/>
            </a:pPr>
            <a:endParaRPr sz="2000" dirty="0">
              <a:solidFill>
                <a:srgbClr val="C00000"/>
              </a:solidFill>
            </a:endParaRPr>
          </a:p>
        </p:txBody>
      </p:sp>
      <p:sp>
        <p:nvSpPr>
          <p:cNvPr id="149" name="Google Shape;149;p3"/>
          <p:cNvSpPr txBox="1">
            <a:spLocks noGrp="1"/>
          </p:cNvSpPr>
          <p:nvPr>
            <p:ph type="body" idx="2"/>
          </p:nvPr>
        </p:nvSpPr>
        <p:spPr>
          <a:xfrm>
            <a:off x="515274" y="1725460"/>
            <a:ext cx="8306994" cy="4153058"/>
          </a:xfrm>
          <a:prstGeom prst="rect">
            <a:avLst/>
          </a:prstGeom>
          <a:noFill/>
          <a:ln>
            <a:noFill/>
          </a:ln>
        </p:spPr>
        <p:txBody>
          <a:bodyPr spcFirstLastPara="1" wrap="square" lIns="91425" tIns="45700" rIns="91425" bIns="45700" anchor="t" anchorCtr="0">
            <a:normAutofit/>
          </a:bodyPr>
          <a:lstStyle/>
          <a:p>
            <a:pPr indent="-342900">
              <a:lnSpc>
                <a:spcPct val="150000"/>
              </a:lnSpc>
              <a:spcBef>
                <a:spcPct val="0"/>
              </a:spcBef>
              <a:spcAft>
                <a:spcPct val="0"/>
              </a:spcAft>
              <a:buClr>
                <a:schemeClr val="accent2"/>
              </a:buClr>
              <a:buSzPts val="1800"/>
              <a:buFont typeface="Arial" panose="020B0604020202020204" pitchFamily="34" charset="0"/>
              <a:buChar char="★"/>
            </a:pPr>
            <a:endParaRPr lang="he-IL" altLang="he-IL" b="1" dirty="0">
              <a:latin typeface="Varela Round" panose="020B0604020202020204" charset="-79"/>
              <a:cs typeface="Varela Round" panose="020B0604020202020204" charset="-79"/>
              <a:sym typeface="Calibri" panose="020F0502020204030204" pitchFamily="34" charset="0"/>
            </a:endParaRPr>
          </a:p>
          <a:p>
            <a:pPr marL="0" lvl="0" indent="0" algn="r" rtl="1">
              <a:lnSpc>
                <a:spcPct val="200000"/>
              </a:lnSpc>
              <a:spcBef>
                <a:spcPts val="0"/>
              </a:spcBef>
              <a:spcAft>
                <a:spcPts val="0"/>
              </a:spcAft>
              <a:buClr>
                <a:srgbClr val="002060"/>
              </a:buClr>
              <a:buSzPts val="2400"/>
              <a:buNone/>
            </a:pPr>
            <a:r>
              <a:rPr lang="he-IL" dirty="0">
                <a:solidFill>
                  <a:schemeClr val="dk1"/>
                </a:solidFill>
              </a:rPr>
              <a:t> </a:t>
            </a:r>
            <a:endParaRPr dirty="0">
              <a:solidFill>
                <a:schemeClr val="dk1"/>
              </a:solidFill>
            </a:endParaRPr>
          </a:p>
        </p:txBody>
      </p:sp>
      <p:pic>
        <p:nvPicPr>
          <p:cNvPr id="5" name="תמונה 4" descr="מצב המלחמה, מרס 1948">
            <a:extLst>
              <a:ext uri="{FF2B5EF4-FFF2-40B4-BE49-F238E27FC236}">
                <a16:creationId xmlns:a16="http://schemas.microsoft.com/office/drawing/2014/main" id="{62A40217-5C26-4B91-B491-0C6F113160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35" b="20547"/>
          <a:stretch/>
        </p:blipFill>
        <p:spPr bwMode="auto">
          <a:xfrm>
            <a:off x="3576600" y="1552536"/>
            <a:ext cx="3810000" cy="511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6">
            <a:extLst>
              <a:ext uri="{FF2B5EF4-FFF2-40B4-BE49-F238E27FC236}">
                <a16:creationId xmlns:a16="http://schemas.microsoft.com/office/drawing/2014/main" id="{6500AD95-3BEE-4C1D-A09D-E897D2DBF2B3}"/>
              </a:ext>
            </a:extLst>
          </p:cNvPr>
          <p:cNvPicPr>
            <a:picLocks noChangeAspect="1"/>
          </p:cNvPicPr>
          <p:nvPr/>
        </p:nvPicPr>
        <p:blipFill rotWithShape="1">
          <a:blip r:embed="rId4">
            <a:extLst>
              <a:ext uri="{28A0092B-C50C-407E-A947-70E740481C1C}">
                <a14:useLocalDpi xmlns:a14="http://schemas.microsoft.com/office/drawing/2010/main" val="0"/>
              </a:ext>
            </a:extLst>
          </a:blip>
          <a:srcRect l="21000" t="14589" r="6981" b="21640"/>
          <a:stretch/>
        </p:blipFill>
        <p:spPr bwMode="auto">
          <a:xfrm>
            <a:off x="5671458" y="2244493"/>
            <a:ext cx="258448" cy="180000"/>
          </a:xfrm>
          <a:prstGeom prst="rect">
            <a:avLst/>
          </a:prstGeom>
          <a:noFill/>
          <a:ln>
            <a:noFill/>
          </a:ln>
          <a:extLst>
            <a:ext uri="{53640926-AAD7-44D8-BBD7-CCE9431645EC}">
              <a14:shadowObscured xmlns:a14="http://schemas.microsoft.com/office/drawing/2010/main"/>
            </a:ext>
          </a:extLst>
        </p:spPr>
      </p:pic>
      <p:pic>
        <p:nvPicPr>
          <p:cNvPr id="8" name="תמונה 7">
            <a:extLst>
              <a:ext uri="{FF2B5EF4-FFF2-40B4-BE49-F238E27FC236}">
                <a16:creationId xmlns:a16="http://schemas.microsoft.com/office/drawing/2014/main" id="{11927AEF-1AFD-49B9-B222-DADE02E170DE}"/>
              </a:ext>
            </a:extLst>
          </p:cNvPr>
          <p:cNvPicPr>
            <a:picLocks noChangeAspect="1"/>
          </p:cNvPicPr>
          <p:nvPr/>
        </p:nvPicPr>
        <p:blipFill rotWithShape="1">
          <a:blip r:embed="rId4">
            <a:extLst>
              <a:ext uri="{28A0092B-C50C-407E-A947-70E740481C1C}">
                <a14:useLocalDpi xmlns:a14="http://schemas.microsoft.com/office/drawing/2010/main" val="0"/>
              </a:ext>
            </a:extLst>
          </a:blip>
          <a:srcRect l="21000" t="14589" r="6981" b="21640"/>
          <a:stretch/>
        </p:blipFill>
        <p:spPr bwMode="auto">
          <a:xfrm>
            <a:off x="6070583" y="5609017"/>
            <a:ext cx="258448" cy="180000"/>
          </a:xfrm>
          <a:prstGeom prst="rect">
            <a:avLst/>
          </a:prstGeom>
          <a:noFill/>
          <a:ln>
            <a:noFill/>
          </a:ln>
          <a:extLst>
            <a:ext uri="{53640926-AAD7-44D8-BBD7-CCE9431645EC}">
              <a14:shadowObscured xmlns:a14="http://schemas.microsoft.com/office/drawing/2010/main"/>
            </a:ext>
          </a:extLst>
        </p:spPr>
      </p:pic>
      <p:pic>
        <p:nvPicPr>
          <p:cNvPr id="9" name="תמונה 8">
            <a:extLst>
              <a:ext uri="{FF2B5EF4-FFF2-40B4-BE49-F238E27FC236}">
                <a16:creationId xmlns:a16="http://schemas.microsoft.com/office/drawing/2014/main" id="{22684149-62FC-4E36-B281-CAE08E7D7005}"/>
              </a:ext>
            </a:extLst>
          </p:cNvPr>
          <p:cNvPicPr>
            <a:picLocks noChangeAspect="1"/>
          </p:cNvPicPr>
          <p:nvPr/>
        </p:nvPicPr>
        <p:blipFill rotWithShape="1">
          <a:blip r:embed="rId4">
            <a:extLst>
              <a:ext uri="{28A0092B-C50C-407E-A947-70E740481C1C}">
                <a14:useLocalDpi xmlns:a14="http://schemas.microsoft.com/office/drawing/2010/main" val="0"/>
              </a:ext>
            </a:extLst>
          </a:blip>
          <a:srcRect l="21000" t="14589" r="6981" b="21640"/>
          <a:stretch/>
        </p:blipFill>
        <p:spPr bwMode="auto">
          <a:xfrm>
            <a:off x="5013014" y="5429017"/>
            <a:ext cx="258448" cy="180000"/>
          </a:xfrm>
          <a:prstGeom prst="rect">
            <a:avLst/>
          </a:prstGeom>
          <a:noFill/>
          <a:ln>
            <a:noFill/>
          </a:ln>
          <a:extLst>
            <a:ext uri="{53640926-AAD7-44D8-BBD7-CCE9431645EC}">
              <a14:shadowObscured xmlns:a14="http://schemas.microsoft.com/office/drawing/2010/main"/>
            </a:ext>
          </a:extLst>
        </p:spPr>
      </p:pic>
      <p:sp>
        <p:nvSpPr>
          <p:cNvPr id="3" name="מלבן 2">
            <a:extLst>
              <a:ext uri="{FF2B5EF4-FFF2-40B4-BE49-F238E27FC236}">
                <a16:creationId xmlns:a16="http://schemas.microsoft.com/office/drawing/2014/main" id="{9B1E37E8-0699-40C3-8175-8E40AE821EFC}"/>
              </a:ext>
            </a:extLst>
          </p:cNvPr>
          <p:cNvSpPr/>
          <p:nvPr/>
        </p:nvSpPr>
        <p:spPr>
          <a:xfrm>
            <a:off x="7499204" y="5751470"/>
            <a:ext cx="1972014" cy="220381"/>
          </a:xfrm>
          <a:prstGeom prst="rect">
            <a:avLst/>
          </a:prstGeom>
        </p:spPr>
        <p:txBody>
          <a:bodyPr wrap="none">
            <a:spAutoFit/>
          </a:bodyPr>
          <a:lstStyle/>
          <a:p>
            <a:pPr algn="r" rtl="1">
              <a:lnSpc>
                <a:spcPct val="107000"/>
              </a:lnSpc>
              <a:spcAft>
                <a:spcPts val="800"/>
              </a:spcAft>
            </a:pPr>
            <a:r>
              <a:rPr lang="he-IL" sz="800" dirty="0">
                <a:latin typeface="Varela Round" panose="020B0604020202020204" charset="-79"/>
                <a:ea typeface="Calibri" panose="020F0502020204030204" pitchFamily="34" charset="0"/>
                <a:cs typeface="Varela Round" panose="020B0604020202020204" charset="-79"/>
              </a:rPr>
              <a:t>[צילום המשוריין באדיבות בלוג טיול בעיר]</a:t>
            </a:r>
            <a:endParaRPr lang="en-US" sz="800" dirty="0">
              <a:latin typeface="Varela Round" panose="020B0604020202020204" charset="-79"/>
              <a:ea typeface="Calibri" panose="020F0502020204030204" pitchFamily="34" charset="0"/>
              <a:cs typeface="Varela Round" panose="020B0604020202020204" charset="-79"/>
            </a:endParaRPr>
          </a:p>
        </p:txBody>
      </p:sp>
      <p:sp>
        <p:nvSpPr>
          <p:cNvPr id="4" name="חץ: למטה 3">
            <a:extLst>
              <a:ext uri="{FF2B5EF4-FFF2-40B4-BE49-F238E27FC236}">
                <a16:creationId xmlns:a16="http://schemas.microsoft.com/office/drawing/2014/main" id="{E15D400A-2079-4FC0-A634-8D5B119CADD6}"/>
              </a:ext>
            </a:extLst>
          </p:cNvPr>
          <p:cNvSpPr/>
          <p:nvPr/>
        </p:nvSpPr>
        <p:spPr>
          <a:xfrm>
            <a:off x="10444708" y="3615267"/>
            <a:ext cx="484632" cy="71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a16="http://schemas.microsoft.com/office/drawing/2014/main" id="{78AAF706-8860-4286-867C-EAA52357ACBD}"/>
              </a:ext>
            </a:extLst>
          </p:cNvPr>
          <p:cNvSpPr/>
          <p:nvPr/>
        </p:nvSpPr>
        <p:spPr>
          <a:xfrm>
            <a:off x="8855982" y="4399448"/>
            <a:ext cx="2858476" cy="316433"/>
          </a:xfrm>
          <a:prstGeom prst="rect">
            <a:avLst/>
          </a:prstGeom>
        </p:spPr>
        <p:txBody>
          <a:bodyPr wrap="none">
            <a:spAutoFit/>
          </a:bodyPr>
          <a:lstStyle/>
          <a:p>
            <a:pPr algn="r" rtl="1">
              <a:lnSpc>
                <a:spcPct val="107000"/>
              </a:lnSpc>
              <a:spcAft>
                <a:spcPts val="800"/>
              </a:spcAft>
            </a:pPr>
            <a:r>
              <a:rPr lang="he-IL" b="1" dirty="0">
                <a:solidFill>
                  <a:srgbClr val="002060"/>
                </a:solidFill>
                <a:latin typeface="Varela Round" panose="020B0604020202020204" charset="-79"/>
                <a:ea typeface="Calibri" panose="020F0502020204030204" pitchFamily="34" charset="0"/>
                <a:cs typeface="Varela Round" panose="020B0604020202020204" charset="-79"/>
              </a:rPr>
              <a:t>ממגננה להתקפה – מתגובה ליוזמה</a:t>
            </a:r>
            <a:endParaRPr lang="en-US" b="1" dirty="0">
              <a:solidFill>
                <a:srgbClr val="002060"/>
              </a:solidFill>
              <a:latin typeface="Varela Round" panose="020B0604020202020204" charset="-79"/>
              <a:ea typeface="Calibri" panose="020F0502020204030204" pitchFamily="34" charset="0"/>
              <a:cs typeface="Varela Round" panose="020B0604020202020204" charset="-79"/>
            </a:endParaRPr>
          </a:p>
        </p:txBody>
      </p:sp>
    </p:spTree>
    <p:extLst>
      <p:ext uri="{BB962C8B-B14F-4D97-AF65-F5344CB8AC3E}">
        <p14:creationId xmlns:p14="http://schemas.microsoft.com/office/powerpoint/2010/main" val="14817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2.22222E-6 L 0.02761 0.00069 " pathEditMode="relative" rAng="0" ptsTypes="AA">
                                      <p:cBhvr>
                                        <p:cTn id="6" dur="2000" fill="hold"/>
                                        <p:tgtEl>
                                          <p:spTgt spid="7"/>
                                        </p:tgtEl>
                                        <p:attrNameLst>
                                          <p:attrName>ppt_x</p:attrName>
                                          <p:attrName>ppt_y</p:attrName>
                                        </p:attrNameLst>
                                      </p:cBhvr>
                                      <p:rCtr x="1380" y="2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416 0.01342 L -0.00416 0.01342 C -0.00442 0.01875 -0.00442 0.02407 -0.00468 0.0294 C -0.00481 0.03032 -0.00494 0.03125 -0.0052 0.03217 C -0.00573 0.03379 -0.00651 0.03542 -0.00716 0.03727 L -0.00807 0.03981 C -0.00846 0.04236 -0.00846 0.04375 -0.0095 0.0456 C -0.00976 0.04606 -0.01015 0.04629 -0.01041 0.04653 L -0.01145 0.04838 L -0.01666 0.04305 " pathEditMode="relative" ptsTypes="AAAAAAAAAA">
                                      <p:cBhvr>
                                        <p:cTn id="10" dur="2000" fill="hold"/>
                                        <p:tgtEl>
                                          <p:spTgt spid="8"/>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235 0.00046 L 0.00235 0.00046 C 0.00352 0.00116 0.00482 0.00185 0.00612 0.00301 C 0.00743 0.00393 0.01003 0.00625 0.01003 0.00625 C 0.0112 0.00856 0.01224 0.01065 0.01381 0.01227 C 0.0142 0.01273 0.01472 0.01296 0.01524 0.01319 C 0.01615 0.01759 0.0155 0.01505 0.01758 0.02083 C 0.01797 0.02176 0.01836 0.02245 0.01862 0.02338 C 0.01875 0.02431 0.01889 0.02523 0.01915 0.02593 C 0.01941 0.02685 0.01967 0.02778 0.02006 0.02847 C 0.02084 0.03009 0.02188 0.03194 0.02292 0.03287 C 0.02344 0.03333 0.02383 0.03333 0.02435 0.0338 C 0.02487 0.03333 0.02527 0.0331 0.02579 0.03287 C 0.03191 0.02986 0.02735 0.03241 0.03399 0.0294 C 0.03451 0.02917 0.0349 0.0287 0.03542 0.02847 C 0.03633 0.02847 0.03737 0.02847 0.03829 0.02847 L 0.04076 0.02847 L 0.04076 0.02847 " pathEditMode="relative" ptsTypes="AAAAAAAAAAAAAAAAAA">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1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1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
                                        <p:tgtEl>
                                          <p:spTgt spid="4"/>
                                        </p:tgtEl>
                                      </p:cBhvr>
                                    </p:animEffect>
                                    <p:anim calcmode="lin" valueType="num">
                                      <p:cBhvr>
                                        <p:cTn id="24" dur="10" fill="hold"/>
                                        <p:tgtEl>
                                          <p:spTgt spid="4"/>
                                        </p:tgtEl>
                                        <p:attrNameLst>
                                          <p:attrName>ppt_x</p:attrName>
                                        </p:attrNameLst>
                                      </p:cBhvr>
                                      <p:tavLst>
                                        <p:tav tm="0">
                                          <p:val>
                                            <p:strVal val="#ppt_x"/>
                                          </p:val>
                                        </p:tav>
                                        <p:tav tm="100000">
                                          <p:val>
                                            <p:strVal val="#ppt_x"/>
                                          </p:val>
                                        </p:tav>
                                      </p:tavLst>
                                    </p:anim>
                                    <p:anim calcmode="lin" valueType="num">
                                      <p:cBhvr>
                                        <p:cTn id="25" dur="1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651369" y="399738"/>
            <a:ext cx="9642231" cy="720000"/>
          </a:xfrm>
          <a:prstGeom prst="rect">
            <a:avLst/>
          </a:prstGeom>
          <a:noFill/>
          <a:ln>
            <a:noFill/>
          </a:ln>
        </p:spPr>
        <p:txBody>
          <a:bodyPr spcFirstLastPara="1" wrap="square" lIns="91425" tIns="45700" rIns="91425" bIns="45700" anchor="ctr" anchorCtr="0">
            <a:noAutofit/>
          </a:bodyPr>
          <a:lstStyle/>
          <a:p>
            <a:pPr>
              <a:buClr>
                <a:srgbClr val="192A72"/>
              </a:buClr>
            </a:pPr>
            <a:br>
              <a:rPr lang="he-IL" sz="2800" dirty="0"/>
            </a:br>
            <a:r>
              <a:rPr lang="he-IL" sz="2800" dirty="0"/>
              <a:t>מבצע נחשון – ראשית אפריל 48' (תוכנית ד')</a:t>
            </a:r>
            <a:br>
              <a:rPr lang="he-IL" sz="2800" dirty="0"/>
            </a:br>
            <a:endParaRPr sz="2800" dirty="0"/>
          </a:p>
        </p:txBody>
      </p:sp>
      <p:sp>
        <p:nvSpPr>
          <p:cNvPr id="148" name="Google Shape;148;p3"/>
          <p:cNvSpPr txBox="1">
            <a:spLocks noGrp="1"/>
          </p:cNvSpPr>
          <p:nvPr>
            <p:ph type="body" idx="1"/>
          </p:nvPr>
        </p:nvSpPr>
        <p:spPr>
          <a:xfrm>
            <a:off x="2501335" y="1030492"/>
            <a:ext cx="8615400" cy="605700"/>
          </a:xfrm>
          <a:prstGeom prst="rect">
            <a:avLst/>
          </a:prstGeom>
          <a:noFill/>
          <a:ln>
            <a:noFill/>
          </a:ln>
        </p:spPr>
        <p:txBody>
          <a:bodyPr spcFirstLastPara="1" wrap="square" lIns="91425" tIns="45700" rIns="91425" bIns="45700" anchor="ctr" anchorCtr="0">
            <a:noAutofit/>
          </a:bodyPr>
          <a:lstStyle/>
          <a:p>
            <a:pPr marL="439780" lvl="0" indent="-190534" algn="r" rtl="1">
              <a:lnSpc>
                <a:spcPct val="200000"/>
              </a:lnSpc>
              <a:spcBef>
                <a:spcPts val="0"/>
              </a:spcBef>
              <a:spcAft>
                <a:spcPts val="0"/>
              </a:spcAft>
              <a:buClr>
                <a:schemeClr val="dk1"/>
              </a:buClr>
              <a:buSzPts val="2400"/>
              <a:buFont typeface="Arial"/>
              <a:buNone/>
            </a:pPr>
            <a:endParaRPr dirty="0"/>
          </a:p>
        </p:txBody>
      </p:sp>
      <p:sp>
        <p:nvSpPr>
          <p:cNvPr id="149" name="Google Shape;149;p3"/>
          <p:cNvSpPr txBox="1">
            <a:spLocks noGrp="1"/>
          </p:cNvSpPr>
          <p:nvPr>
            <p:ph type="body" idx="2"/>
          </p:nvPr>
        </p:nvSpPr>
        <p:spPr>
          <a:xfrm>
            <a:off x="2809741" y="1585193"/>
            <a:ext cx="8306994" cy="4153058"/>
          </a:xfrm>
          <a:prstGeom prst="rect">
            <a:avLst/>
          </a:prstGeom>
          <a:noFill/>
          <a:ln>
            <a:noFill/>
          </a:ln>
        </p:spPr>
        <p:txBody>
          <a:bodyPr spcFirstLastPara="1" wrap="square" lIns="91425" tIns="45700" rIns="91425" bIns="45700" anchor="t" anchorCtr="0">
            <a:normAutofit/>
          </a:bodyPr>
          <a:lstStyle/>
          <a:p>
            <a:pPr marL="114300" indent="0">
              <a:lnSpc>
                <a:spcPct val="150000"/>
              </a:lnSpc>
              <a:spcBef>
                <a:spcPct val="0"/>
              </a:spcBef>
              <a:spcAft>
                <a:spcPct val="0"/>
              </a:spcAft>
              <a:buClr>
                <a:schemeClr val="accent2"/>
              </a:buClr>
              <a:buSzPts val="1800"/>
              <a:buNone/>
            </a:pPr>
            <a:r>
              <a:rPr lang="he-IL" sz="2000" dirty="0">
                <a:solidFill>
                  <a:schemeClr val="dk1"/>
                </a:solidFill>
              </a:rPr>
              <a:t>- מבצע ראשון במלחמת העצמאות</a:t>
            </a:r>
          </a:p>
          <a:p>
            <a:pPr marL="114300" indent="0">
              <a:lnSpc>
                <a:spcPct val="150000"/>
              </a:lnSpc>
              <a:spcBef>
                <a:spcPct val="0"/>
              </a:spcBef>
              <a:spcAft>
                <a:spcPct val="0"/>
              </a:spcAft>
              <a:buClr>
                <a:schemeClr val="accent2"/>
              </a:buClr>
              <a:buSzPts val="1800"/>
              <a:buNone/>
            </a:pPr>
            <a:r>
              <a:rPr lang="he-IL" sz="2000" dirty="0">
                <a:solidFill>
                  <a:schemeClr val="dk1"/>
                </a:solidFill>
              </a:rPr>
              <a:t>- כיבוש ראשון ואחזקת שטח ראשונה</a:t>
            </a:r>
          </a:p>
          <a:p>
            <a:pPr marL="114300" indent="0">
              <a:lnSpc>
                <a:spcPct val="150000"/>
              </a:lnSpc>
              <a:spcBef>
                <a:spcPct val="0"/>
              </a:spcBef>
              <a:spcAft>
                <a:spcPct val="0"/>
              </a:spcAft>
              <a:buClr>
                <a:schemeClr val="accent2"/>
              </a:buClr>
              <a:buSzPts val="1800"/>
              <a:buNone/>
            </a:pPr>
            <a:r>
              <a:rPr lang="he-IL" sz="2000" dirty="0">
                <a:solidFill>
                  <a:schemeClr val="dk1"/>
                </a:solidFill>
              </a:rPr>
              <a:t>- הסרת האיומים על הציר לירושלים</a:t>
            </a:r>
          </a:p>
          <a:p>
            <a:pPr marL="114300" indent="0">
              <a:lnSpc>
                <a:spcPct val="150000"/>
              </a:lnSpc>
              <a:spcBef>
                <a:spcPct val="0"/>
              </a:spcBef>
              <a:spcAft>
                <a:spcPct val="0"/>
              </a:spcAft>
              <a:buClr>
                <a:schemeClr val="accent2"/>
              </a:buClr>
              <a:buSzPts val="1800"/>
              <a:buNone/>
            </a:pPr>
            <a:r>
              <a:rPr lang="he-IL" sz="2000" dirty="0">
                <a:solidFill>
                  <a:schemeClr val="dk1"/>
                </a:solidFill>
              </a:rPr>
              <a:t>- ריכוז אנשים (חטיבה) ונשק</a:t>
            </a:r>
          </a:p>
          <a:p>
            <a:pPr marL="114300" indent="0">
              <a:lnSpc>
                <a:spcPct val="150000"/>
              </a:lnSpc>
              <a:spcBef>
                <a:spcPct val="0"/>
              </a:spcBef>
              <a:spcAft>
                <a:spcPct val="0"/>
              </a:spcAft>
              <a:buClr>
                <a:schemeClr val="accent2"/>
              </a:buClr>
              <a:buSzPts val="1800"/>
              <a:buNone/>
            </a:pPr>
            <a:r>
              <a:rPr lang="he-IL" sz="2000" dirty="0">
                <a:solidFill>
                  <a:schemeClr val="dk1"/>
                </a:solidFill>
              </a:rPr>
              <a:t>  חסר תקדים (</a:t>
            </a:r>
            <a:r>
              <a:rPr lang="he-IL" sz="2000" dirty="0" err="1">
                <a:solidFill>
                  <a:schemeClr val="dk1"/>
                </a:solidFill>
              </a:rPr>
              <a:t>צ'כוסלבקיה</a:t>
            </a:r>
            <a:r>
              <a:rPr lang="he-IL" sz="2000" dirty="0">
                <a:solidFill>
                  <a:schemeClr val="dk1"/>
                </a:solidFill>
              </a:rPr>
              <a:t>)</a:t>
            </a:r>
          </a:p>
          <a:p>
            <a:pPr marL="114300" indent="0">
              <a:lnSpc>
                <a:spcPct val="150000"/>
              </a:lnSpc>
              <a:spcBef>
                <a:spcPct val="0"/>
              </a:spcBef>
              <a:spcAft>
                <a:spcPct val="0"/>
              </a:spcAft>
              <a:buClr>
                <a:schemeClr val="accent2"/>
              </a:buClr>
              <a:buSzPts val="1800"/>
              <a:buNone/>
            </a:pPr>
            <a:r>
              <a:rPr lang="he-IL" sz="2000" dirty="0">
                <a:solidFill>
                  <a:schemeClr val="dk1"/>
                </a:solidFill>
              </a:rPr>
              <a:t>- העברת שיירות גדולות</a:t>
            </a:r>
            <a:endParaRPr sz="2000" dirty="0">
              <a:solidFill>
                <a:schemeClr val="dk1"/>
              </a:solidFill>
            </a:endParaRPr>
          </a:p>
        </p:txBody>
      </p:sp>
      <p:pic>
        <p:nvPicPr>
          <p:cNvPr id="5" name="תמונה 4">
            <a:extLst>
              <a:ext uri="{FF2B5EF4-FFF2-40B4-BE49-F238E27FC236}">
                <a16:creationId xmlns:a16="http://schemas.microsoft.com/office/drawing/2014/main" id="{BC3A41CC-B6B0-4A58-9807-2F01BF5752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973" y="4655583"/>
            <a:ext cx="1735780" cy="1548123"/>
          </a:xfrm>
          <a:prstGeom prst="rect">
            <a:avLst/>
          </a:prstGeom>
          <a:noFill/>
          <a:ln>
            <a:noFill/>
          </a:ln>
        </p:spPr>
      </p:pic>
      <p:pic>
        <p:nvPicPr>
          <p:cNvPr id="6" name="תמונה 5">
            <a:extLst>
              <a:ext uri="{FF2B5EF4-FFF2-40B4-BE49-F238E27FC236}">
                <a16:creationId xmlns:a16="http://schemas.microsoft.com/office/drawing/2014/main" id="{59965385-682F-4DFB-93F3-028962B9F7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78580" y="2101647"/>
            <a:ext cx="2217420" cy="2979420"/>
          </a:xfrm>
          <a:prstGeom prst="rect">
            <a:avLst/>
          </a:prstGeom>
          <a:noFill/>
          <a:ln>
            <a:noFill/>
          </a:ln>
        </p:spPr>
      </p:pic>
      <p:sp>
        <p:nvSpPr>
          <p:cNvPr id="2" name="מלבן 1">
            <a:extLst>
              <a:ext uri="{FF2B5EF4-FFF2-40B4-BE49-F238E27FC236}">
                <a16:creationId xmlns:a16="http://schemas.microsoft.com/office/drawing/2014/main" id="{90C0C9C0-F882-4494-85CE-61BC3CEBF158}"/>
              </a:ext>
            </a:extLst>
          </p:cNvPr>
          <p:cNvSpPr/>
          <p:nvPr/>
        </p:nvSpPr>
        <p:spPr>
          <a:xfrm>
            <a:off x="4820371" y="5825316"/>
            <a:ext cx="2412841" cy="316433"/>
          </a:xfrm>
          <a:prstGeom prst="rect">
            <a:avLst/>
          </a:prstGeom>
        </p:spPr>
        <p:txBody>
          <a:bodyPr wrap="none">
            <a:spAutoFit/>
          </a:bodyPr>
          <a:lstStyle/>
          <a:p>
            <a:pPr algn="r" rtl="1">
              <a:lnSpc>
                <a:spcPct val="107000"/>
              </a:lnSpc>
              <a:spcAft>
                <a:spcPts val="800"/>
              </a:spcAft>
            </a:pPr>
            <a:r>
              <a:rPr lang="en-US" dirty="0">
                <a:solidFill>
                  <a:srgbClr val="C00000"/>
                </a:solidFill>
                <a:latin typeface="Varela Round" panose="020B0604020202020204" charset="-79"/>
                <a:ea typeface="Calibri" panose="020F0502020204030204" pitchFamily="34" charset="0"/>
                <a:cs typeface="Varela Round" panose="020B0604020202020204" charset="-79"/>
              </a:rPr>
              <a:t> </a:t>
            </a:r>
            <a:r>
              <a:rPr lang="he-IL" dirty="0">
                <a:solidFill>
                  <a:srgbClr val="C00000"/>
                </a:solidFill>
                <a:latin typeface="Varela Round" panose="020B0604020202020204" charset="-79"/>
                <a:ea typeface="Calibri" panose="020F0502020204030204" pitchFamily="34" charset="0"/>
                <a:cs typeface="Varela Round" panose="020B0604020202020204" charset="-79"/>
              </a:rPr>
              <a:t>[שמעון אבידן מפקד המבצע]</a:t>
            </a:r>
            <a:endParaRPr lang="en-US" dirty="0">
              <a:solidFill>
                <a:srgbClr val="C00000"/>
              </a:solidFill>
              <a:latin typeface="Varela Round" panose="020B0604020202020204" charset="-79"/>
              <a:ea typeface="Calibri" panose="020F0502020204030204" pitchFamily="34" charset="0"/>
              <a:cs typeface="Varela Round" panose="020B0604020202020204" charset="-79"/>
            </a:endParaRPr>
          </a:p>
        </p:txBody>
      </p:sp>
    </p:spTree>
    <p:extLst>
      <p:ext uri="{BB962C8B-B14F-4D97-AF65-F5344CB8AC3E}">
        <p14:creationId xmlns:p14="http://schemas.microsoft.com/office/powerpoint/2010/main" val="2292984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t>במסגרת ההכנה למבצע נחשון ...</a:t>
            </a:r>
            <a:endParaRPr dirty="0"/>
          </a:p>
        </p:txBody>
      </p:sp>
      <p:sp>
        <p:nvSpPr>
          <p:cNvPr id="148" name="Google Shape;148;p3"/>
          <p:cNvSpPr txBox="1">
            <a:spLocks noGrp="1"/>
          </p:cNvSpPr>
          <p:nvPr>
            <p:ph type="body" idx="1"/>
          </p:nvPr>
        </p:nvSpPr>
        <p:spPr>
          <a:xfrm>
            <a:off x="515275" y="1119749"/>
            <a:ext cx="8615400" cy="605700"/>
          </a:xfrm>
          <a:prstGeom prst="rect">
            <a:avLst/>
          </a:prstGeom>
          <a:noFill/>
          <a:ln>
            <a:noFill/>
          </a:ln>
        </p:spPr>
        <p:txBody>
          <a:bodyPr spcFirstLastPara="1" wrap="square" lIns="91425" tIns="45700" rIns="91425" bIns="45700" anchor="ctr" anchorCtr="0">
            <a:noAutofit/>
          </a:bodyPr>
          <a:lstStyle/>
          <a:p>
            <a:pPr marL="439780" lvl="0" indent="-190534" algn="r" rtl="1">
              <a:lnSpc>
                <a:spcPct val="200000"/>
              </a:lnSpc>
              <a:spcBef>
                <a:spcPts val="0"/>
              </a:spcBef>
              <a:spcAft>
                <a:spcPts val="0"/>
              </a:spcAft>
              <a:buClr>
                <a:schemeClr val="dk1"/>
              </a:buClr>
              <a:buSzPts val="2400"/>
              <a:buFont typeface="Arial"/>
              <a:buNone/>
            </a:pPr>
            <a:r>
              <a:rPr lang="he-IL" dirty="0">
                <a:solidFill>
                  <a:srgbClr val="002060"/>
                </a:solidFill>
              </a:rPr>
              <a:t>הקרב על הקסטל 3-9/4</a:t>
            </a:r>
            <a:endParaRPr dirty="0">
              <a:solidFill>
                <a:srgbClr val="002060"/>
              </a:solidFill>
            </a:endParaRPr>
          </a:p>
        </p:txBody>
      </p:sp>
      <p:sp>
        <p:nvSpPr>
          <p:cNvPr id="149" name="Google Shape;149;p3"/>
          <p:cNvSpPr txBox="1">
            <a:spLocks noGrp="1"/>
          </p:cNvSpPr>
          <p:nvPr>
            <p:ph type="body" idx="2"/>
          </p:nvPr>
        </p:nvSpPr>
        <p:spPr>
          <a:xfrm>
            <a:off x="2549769" y="1725449"/>
            <a:ext cx="8306994" cy="4153058"/>
          </a:xfrm>
          <a:prstGeom prst="rect">
            <a:avLst/>
          </a:prstGeom>
          <a:noFill/>
          <a:ln>
            <a:noFill/>
          </a:ln>
        </p:spPr>
        <p:txBody>
          <a:bodyPr spcFirstLastPara="1" wrap="square" lIns="91425" tIns="45700" rIns="91425" bIns="45700" anchor="t" anchorCtr="0">
            <a:normAutofit/>
          </a:bodyPr>
          <a:lstStyle/>
          <a:p>
            <a:pPr marL="0" indent="0">
              <a:lnSpc>
                <a:spcPct val="200000"/>
              </a:lnSpc>
              <a:buNone/>
            </a:pPr>
            <a:endParaRPr dirty="0">
              <a:solidFill>
                <a:schemeClr val="dk1"/>
              </a:solidFill>
            </a:endParaRPr>
          </a:p>
        </p:txBody>
      </p:sp>
      <p:pic>
        <p:nvPicPr>
          <p:cNvPr id="5" name="תמונה 4" descr="הקסטל">
            <a:extLst>
              <a:ext uri="{FF2B5EF4-FFF2-40B4-BE49-F238E27FC236}">
                <a16:creationId xmlns:a16="http://schemas.microsoft.com/office/drawing/2014/main" id="{36B49FD8-C849-4161-8BCC-247E304526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9327" y="2445323"/>
            <a:ext cx="4839128" cy="1548000"/>
          </a:xfrm>
          <a:prstGeom prst="rect">
            <a:avLst/>
          </a:prstGeom>
          <a:noFill/>
          <a:ln>
            <a:noFill/>
          </a:ln>
        </p:spPr>
      </p:pic>
      <p:pic>
        <p:nvPicPr>
          <p:cNvPr id="6" name="תמונה 5">
            <a:extLst>
              <a:ext uri="{FF2B5EF4-FFF2-40B4-BE49-F238E27FC236}">
                <a16:creationId xmlns:a16="http://schemas.microsoft.com/office/drawing/2014/main" id="{34DBC7CC-A975-4CAF-812D-6955B01799E7}"/>
              </a:ext>
            </a:extLst>
          </p:cNvPr>
          <p:cNvPicPr/>
          <p:nvPr/>
        </p:nvPicPr>
        <p:blipFill rotWithShape="1">
          <a:blip r:embed="rId4">
            <a:extLst>
              <a:ext uri="{28A0092B-C50C-407E-A947-70E740481C1C}">
                <a14:useLocalDpi xmlns:a14="http://schemas.microsoft.com/office/drawing/2010/main" val="0"/>
              </a:ext>
            </a:extLst>
          </a:blip>
          <a:srcRect r="3840"/>
          <a:stretch/>
        </p:blipFill>
        <p:spPr bwMode="auto">
          <a:xfrm>
            <a:off x="2983479" y="2978732"/>
            <a:ext cx="2725795" cy="2893060"/>
          </a:xfrm>
          <a:prstGeom prst="rect">
            <a:avLst/>
          </a:prstGeom>
          <a:noFill/>
          <a:ln>
            <a:noFill/>
          </a:ln>
        </p:spPr>
      </p:pic>
      <p:sp>
        <p:nvSpPr>
          <p:cNvPr id="2" name="מלבן 1">
            <a:extLst>
              <a:ext uri="{FF2B5EF4-FFF2-40B4-BE49-F238E27FC236}">
                <a16:creationId xmlns:a16="http://schemas.microsoft.com/office/drawing/2014/main" id="{8AE6DF49-4938-45FA-A8B4-F27536536C10}"/>
              </a:ext>
            </a:extLst>
          </p:cNvPr>
          <p:cNvSpPr/>
          <p:nvPr/>
        </p:nvSpPr>
        <p:spPr>
          <a:xfrm>
            <a:off x="7958667" y="4041224"/>
            <a:ext cx="1683564" cy="48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a:r>
              <a:rPr lang="he-IL" sz="900" dirty="0">
                <a:solidFill>
                  <a:srgbClr val="002060"/>
                </a:solidFill>
                <a:latin typeface="Varela Round" panose="020B0604020202020204" charset="-79"/>
                <a:cs typeface="Varela Round" panose="020B0604020202020204" charset="-79"/>
              </a:rPr>
              <a:t>[באדיבות רשות גנים לאומיים]</a:t>
            </a:r>
            <a:endParaRPr lang="en-US" sz="900" dirty="0">
              <a:solidFill>
                <a:srgbClr val="002060"/>
              </a:solidFill>
              <a:latin typeface="Varela Round" panose="020B0604020202020204" charset="-79"/>
              <a:cs typeface="Varela Round" panose="020B0604020202020204" charset="-79"/>
            </a:endParaRPr>
          </a:p>
        </p:txBody>
      </p:sp>
      <p:sp>
        <p:nvSpPr>
          <p:cNvPr id="3" name="מלבן 2">
            <a:extLst>
              <a:ext uri="{FF2B5EF4-FFF2-40B4-BE49-F238E27FC236}">
                <a16:creationId xmlns:a16="http://schemas.microsoft.com/office/drawing/2014/main" id="{4ADB910E-1465-4F78-BA4A-6D4F6CA3355B}"/>
              </a:ext>
            </a:extLst>
          </p:cNvPr>
          <p:cNvSpPr/>
          <p:nvPr/>
        </p:nvSpPr>
        <p:spPr>
          <a:xfrm>
            <a:off x="5899327" y="5136048"/>
            <a:ext cx="954107" cy="236411"/>
          </a:xfrm>
          <a:prstGeom prst="rect">
            <a:avLst/>
          </a:prstGeom>
        </p:spPr>
        <p:txBody>
          <a:bodyPr wrap="none">
            <a:spAutoFit/>
          </a:bodyPr>
          <a:lstStyle/>
          <a:p>
            <a:pPr algn="r" rtl="1">
              <a:lnSpc>
                <a:spcPct val="107000"/>
              </a:lnSpc>
              <a:spcAft>
                <a:spcPts val="800"/>
              </a:spcAft>
            </a:pPr>
            <a:r>
              <a:rPr lang="he-IL" sz="900" dirty="0">
                <a:solidFill>
                  <a:srgbClr val="002060"/>
                </a:solidFill>
                <a:latin typeface="Varela Round" panose="020B0604020202020204" charset="-79"/>
                <a:ea typeface="Calibri" panose="020F0502020204030204" pitchFamily="34" charset="0"/>
                <a:cs typeface="Varela Round" panose="020B0604020202020204" charset="-79"/>
              </a:rPr>
              <a:t>        [אריה נבון]</a:t>
            </a:r>
            <a:endParaRPr lang="en-US" sz="900" dirty="0">
              <a:solidFill>
                <a:srgbClr val="002060"/>
              </a:solidFill>
              <a:latin typeface="Varela Round" panose="020B0604020202020204" charset="-79"/>
              <a:ea typeface="Calibri" panose="020F0502020204030204" pitchFamily="34" charset="0"/>
              <a:cs typeface="Varela Round" panose="020B0604020202020204" charset="-79"/>
            </a:endParaRPr>
          </a:p>
        </p:txBody>
      </p:sp>
    </p:spTree>
    <p:extLst>
      <p:ext uri="{BB962C8B-B14F-4D97-AF65-F5344CB8AC3E}">
        <p14:creationId xmlns:p14="http://schemas.microsoft.com/office/powerpoint/2010/main" val="2294759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br>
              <a:rPr lang="he-IL" sz="2800" dirty="0"/>
            </a:br>
            <a:r>
              <a:rPr lang="he-IL" sz="2800" dirty="0"/>
              <a:t>מבצע הראל – אמצע אפריל 48'</a:t>
            </a:r>
            <a:endParaRPr sz="2800" dirty="0"/>
          </a:p>
        </p:txBody>
      </p:sp>
      <p:sp>
        <p:nvSpPr>
          <p:cNvPr id="148" name="Google Shape;148;p3"/>
          <p:cNvSpPr txBox="1">
            <a:spLocks noGrp="1"/>
          </p:cNvSpPr>
          <p:nvPr>
            <p:ph type="body" idx="1"/>
          </p:nvPr>
        </p:nvSpPr>
        <p:spPr>
          <a:xfrm>
            <a:off x="2344075" y="1119760"/>
            <a:ext cx="8615400" cy="605700"/>
          </a:xfrm>
          <a:prstGeom prst="rect">
            <a:avLst/>
          </a:prstGeom>
          <a:noFill/>
          <a:ln>
            <a:noFill/>
          </a:ln>
        </p:spPr>
        <p:txBody>
          <a:bodyPr spcFirstLastPara="1" wrap="square" lIns="91425" tIns="45700" rIns="91425" bIns="45700" anchor="ctr" anchorCtr="0">
            <a:noAutofit/>
          </a:bodyPr>
          <a:lstStyle/>
          <a:p>
            <a:pPr marL="439780" lvl="0" indent="-190534" algn="r" rtl="1">
              <a:lnSpc>
                <a:spcPct val="200000"/>
              </a:lnSpc>
              <a:spcBef>
                <a:spcPts val="0"/>
              </a:spcBef>
              <a:spcAft>
                <a:spcPts val="0"/>
              </a:spcAft>
              <a:buClr>
                <a:schemeClr val="dk1"/>
              </a:buClr>
              <a:buSzPts val="2400"/>
              <a:buFont typeface="Arial"/>
              <a:buNone/>
            </a:pPr>
            <a:endParaRPr dirty="0"/>
          </a:p>
        </p:txBody>
      </p:sp>
      <p:sp>
        <p:nvSpPr>
          <p:cNvPr id="149" name="Google Shape;149;p3"/>
          <p:cNvSpPr txBox="1">
            <a:spLocks noGrp="1"/>
          </p:cNvSpPr>
          <p:nvPr>
            <p:ph type="body" idx="2"/>
          </p:nvPr>
        </p:nvSpPr>
        <p:spPr>
          <a:xfrm>
            <a:off x="2635549" y="1725460"/>
            <a:ext cx="8306994" cy="4153058"/>
          </a:xfrm>
          <a:prstGeom prst="rect">
            <a:avLst/>
          </a:prstGeom>
          <a:noFill/>
          <a:ln>
            <a:noFill/>
          </a:ln>
        </p:spPr>
        <p:txBody>
          <a:bodyPr spcFirstLastPara="1" wrap="square" lIns="91425" tIns="45700" rIns="91425" bIns="45700" anchor="t" anchorCtr="0">
            <a:normAutofit/>
          </a:bodyPr>
          <a:lstStyle/>
          <a:p>
            <a:pPr marL="114300" indent="0">
              <a:lnSpc>
                <a:spcPct val="150000"/>
              </a:lnSpc>
              <a:spcBef>
                <a:spcPct val="0"/>
              </a:spcBef>
              <a:spcAft>
                <a:spcPct val="0"/>
              </a:spcAft>
              <a:buClr>
                <a:schemeClr val="accent2"/>
              </a:buClr>
              <a:buSzPts val="1800"/>
              <a:buNone/>
            </a:pPr>
            <a:r>
              <a:rPr lang="he-IL" sz="2000" dirty="0">
                <a:solidFill>
                  <a:schemeClr val="dk1"/>
                </a:solidFill>
              </a:rPr>
              <a:t>-    העברת שיירות אספקה לירושלים [600 משאיות]</a:t>
            </a:r>
          </a:p>
          <a:p>
            <a:pPr indent="-342900">
              <a:lnSpc>
                <a:spcPct val="150000"/>
              </a:lnSpc>
              <a:spcBef>
                <a:spcPct val="0"/>
              </a:spcBef>
              <a:spcAft>
                <a:spcPct val="0"/>
              </a:spcAft>
              <a:buClr>
                <a:schemeClr val="accent2"/>
              </a:buClr>
              <a:buSzPts val="1800"/>
              <a:buFontTx/>
              <a:buChar char="-"/>
            </a:pPr>
            <a:r>
              <a:rPr lang="he-IL" sz="2000" dirty="0">
                <a:solidFill>
                  <a:schemeClr val="dk1"/>
                </a:solidFill>
              </a:rPr>
              <a:t>העלאת כוח לוחמים למרחב ירושלים – הקמת חטיבת הראל</a:t>
            </a:r>
          </a:p>
          <a:p>
            <a:pPr indent="-342900">
              <a:lnSpc>
                <a:spcPct val="150000"/>
              </a:lnSpc>
              <a:spcBef>
                <a:spcPct val="0"/>
              </a:spcBef>
              <a:spcAft>
                <a:spcPct val="0"/>
              </a:spcAft>
              <a:buClr>
                <a:schemeClr val="accent2"/>
              </a:buClr>
              <a:buSzPts val="1800"/>
              <a:buFontTx/>
              <a:buChar char="-"/>
            </a:pPr>
            <a:r>
              <a:rPr lang="he-IL" sz="2000" dirty="0">
                <a:solidFill>
                  <a:schemeClr val="dk1"/>
                </a:solidFill>
              </a:rPr>
              <a:t>החטיבה הפגועה בתולדות צה"ל [400 הרוגים]</a:t>
            </a:r>
            <a:endParaRPr sz="2000" dirty="0">
              <a:solidFill>
                <a:schemeClr val="dk1"/>
              </a:solidFill>
            </a:endParaRPr>
          </a:p>
        </p:txBody>
      </p:sp>
      <p:pic>
        <p:nvPicPr>
          <p:cNvPr id="5" name="תמונה 4">
            <a:extLst>
              <a:ext uri="{FF2B5EF4-FFF2-40B4-BE49-F238E27FC236}">
                <a16:creationId xmlns:a16="http://schemas.microsoft.com/office/drawing/2014/main" id="{42648608-9B0B-4842-A678-49FB2CC5F3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54110" y="3197013"/>
            <a:ext cx="1744980" cy="2326640"/>
          </a:xfrm>
          <a:prstGeom prst="rect">
            <a:avLst/>
          </a:prstGeom>
          <a:noFill/>
          <a:ln>
            <a:noFill/>
          </a:ln>
        </p:spPr>
      </p:pic>
      <p:pic>
        <p:nvPicPr>
          <p:cNvPr id="6" name="תמונה 5">
            <a:extLst>
              <a:ext uri="{FF2B5EF4-FFF2-40B4-BE49-F238E27FC236}">
                <a16:creationId xmlns:a16="http://schemas.microsoft.com/office/drawing/2014/main" id="{DE1A0F0D-7AE5-4E28-BB6C-4ADA5B65B5A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54214" y="3953933"/>
            <a:ext cx="2202180" cy="2080260"/>
          </a:xfrm>
          <a:prstGeom prst="rect">
            <a:avLst/>
          </a:prstGeom>
          <a:noFill/>
          <a:ln>
            <a:noFill/>
          </a:ln>
        </p:spPr>
      </p:pic>
      <p:pic>
        <p:nvPicPr>
          <p:cNvPr id="7" name="תמונה 6" descr="לוחמי חטיבת הראל במהלך מלחמת העצמאות | צילום: ארכיון הפלמ&quot;ח">
            <a:extLst>
              <a:ext uri="{FF2B5EF4-FFF2-40B4-BE49-F238E27FC236}">
                <a16:creationId xmlns:a16="http://schemas.microsoft.com/office/drawing/2014/main" id="{239F1883-D919-480A-A055-444DF99191B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904372" y="3197013"/>
            <a:ext cx="3081020" cy="2209800"/>
          </a:xfrm>
          <a:prstGeom prst="rect">
            <a:avLst/>
          </a:prstGeom>
          <a:noFill/>
          <a:ln>
            <a:noFill/>
          </a:ln>
        </p:spPr>
      </p:pic>
      <p:sp>
        <p:nvSpPr>
          <p:cNvPr id="3" name="מלבן 2">
            <a:extLst>
              <a:ext uri="{FF2B5EF4-FFF2-40B4-BE49-F238E27FC236}">
                <a16:creationId xmlns:a16="http://schemas.microsoft.com/office/drawing/2014/main" id="{3B69A90D-1DF6-4DF7-B533-2C1FE84259F1}"/>
              </a:ext>
            </a:extLst>
          </p:cNvPr>
          <p:cNvSpPr/>
          <p:nvPr/>
        </p:nvSpPr>
        <p:spPr>
          <a:xfrm>
            <a:off x="4096333" y="5535506"/>
            <a:ext cx="1213794" cy="236411"/>
          </a:xfrm>
          <a:prstGeom prst="rect">
            <a:avLst/>
          </a:prstGeom>
        </p:spPr>
        <p:txBody>
          <a:bodyPr wrap="none">
            <a:spAutoFit/>
          </a:bodyPr>
          <a:lstStyle/>
          <a:p>
            <a:pPr algn="r" rtl="1">
              <a:lnSpc>
                <a:spcPct val="107000"/>
              </a:lnSpc>
              <a:spcAft>
                <a:spcPts val="800"/>
              </a:spcAft>
            </a:pPr>
            <a:r>
              <a:rPr lang="he-IL" sz="900" dirty="0">
                <a:latin typeface="Varela Round" panose="020B0604020202020204" charset="-79"/>
                <a:ea typeface="Calibri" panose="020F0502020204030204" pitchFamily="34" charset="0"/>
                <a:cs typeface="Varela Round" panose="020B0604020202020204" charset="-79"/>
              </a:rPr>
              <a:t>[ארכיון בית הפלמ"ח]</a:t>
            </a:r>
            <a:endParaRPr lang="en-US" sz="900" dirty="0">
              <a:latin typeface="Varela Round" panose="020B0604020202020204" charset="-79"/>
              <a:ea typeface="Calibri" panose="020F0502020204030204" pitchFamily="34" charset="0"/>
              <a:cs typeface="Varela Round" panose="020B0604020202020204" charset="-79"/>
            </a:endParaRPr>
          </a:p>
        </p:txBody>
      </p:sp>
    </p:spTree>
    <p:extLst>
      <p:ext uri="{BB962C8B-B14F-4D97-AF65-F5344CB8AC3E}">
        <p14:creationId xmlns:p14="http://schemas.microsoft.com/office/powerpoint/2010/main" val="2445985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br>
              <a:rPr lang="he-IL" sz="3200" dirty="0"/>
            </a:br>
            <a:r>
              <a:rPr lang="he-IL" sz="3200" dirty="0"/>
              <a:t>בירושלים ובסביבתה בימי מבצע נחשון</a:t>
            </a:r>
            <a:endParaRPr sz="3200" dirty="0"/>
          </a:p>
        </p:txBody>
      </p:sp>
      <p:sp>
        <p:nvSpPr>
          <p:cNvPr id="148" name="Google Shape;148;p3"/>
          <p:cNvSpPr txBox="1">
            <a:spLocks noGrp="1"/>
          </p:cNvSpPr>
          <p:nvPr>
            <p:ph type="body" idx="1"/>
          </p:nvPr>
        </p:nvSpPr>
        <p:spPr>
          <a:xfrm>
            <a:off x="2467468" y="1119749"/>
            <a:ext cx="8615400" cy="605700"/>
          </a:xfrm>
          <a:prstGeom prst="rect">
            <a:avLst/>
          </a:prstGeom>
          <a:noFill/>
          <a:ln>
            <a:noFill/>
          </a:ln>
        </p:spPr>
        <p:txBody>
          <a:bodyPr spcFirstLastPara="1" wrap="square" lIns="91425" tIns="45700" rIns="91425" bIns="45700" anchor="ctr" anchorCtr="0">
            <a:noAutofit/>
          </a:bodyPr>
          <a:lstStyle/>
          <a:p>
            <a:pPr marL="439780" lvl="0" indent="-190534" algn="r" rtl="1">
              <a:lnSpc>
                <a:spcPct val="200000"/>
              </a:lnSpc>
              <a:spcBef>
                <a:spcPts val="0"/>
              </a:spcBef>
              <a:spcAft>
                <a:spcPts val="0"/>
              </a:spcAft>
              <a:buClr>
                <a:schemeClr val="dk1"/>
              </a:buClr>
              <a:buSzPts val="2400"/>
              <a:buFont typeface="Arial"/>
              <a:buNone/>
            </a:pPr>
            <a:endParaRPr sz="2400" dirty="0">
              <a:solidFill>
                <a:srgbClr val="002060"/>
              </a:solidFill>
            </a:endParaRPr>
          </a:p>
        </p:txBody>
      </p:sp>
      <p:sp>
        <p:nvSpPr>
          <p:cNvPr id="149" name="Google Shape;149;p3"/>
          <p:cNvSpPr txBox="1">
            <a:spLocks noGrp="1"/>
          </p:cNvSpPr>
          <p:nvPr>
            <p:ph type="body" idx="2"/>
          </p:nvPr>
        </p:nvSpPr>
        <p:spPr>
          <a:xfrm>
            <a:off x="2775874" y="1585193"/>
            <a:ext cx="8306994" cy="4153058"/>
          </a:xfrm>
          <a:prstGeom prst="rect">
            <a:avLst/>
          </a:prstGeom>
          <a:noFill/>
          <a:ln>
            <a:noFill/>
          </a:ln>
        </p:spPr>
        <p:txBody>
          <a:bodyPr spcFirstLastPara="1" wrap="square" lIns="91425" tIns="45700" rIns="91425" bIns="45700" anchor="t" anchorCtr="0">
            <a:normAutofit/>
          </a:bodyPr>
          <a:lstStyle/>
          <a:p>
            <a:pPr indent="-342900">
              <a:lnSpc>
                <a:spcPct val="150000"/>
              </a:lnSpc>
              <a:spcBef>
                <a:spcPct val="0"/>
              </a:spcBef>
              <a:spcAft>
                <a:spcPct val="0"/>
              </a:spcAft>
              <a:buClr>
                <a:schemeClr val="accent2"/>
              </a:buClr>
              <a:buSzPts val="1800"/>
              <a:buFontTx/>
              <a:buChar char="-"/>
            </a:pPr>
            <a:endParaRPr lang="he-IL" dirty="0">
              <a:solidFill>
                <a:schemeClr val="dk1"/>
              </a:solidFill>
            </a:endParaRPr>
          </a:p>
          <a:p>
            <a:pPr indent="-342900">
              <a:lnSpc>
                <a:spcPct val="150000"/>
              </a:lnSpc>
              <a:spcBef>
                <a:spcPct val="0"/>
              </a:spcBef>
              <a:spcAft>
                <a:spcPct val="0"/>
              </a:spcAft>
              <a:buClr>
                <a:schemeClr val="accent2"/>
              </a:buClr>
              <a:buSzPts val="1800"/>
              <a:buFontTx/>
              <a:buChar char="-"/>
            </a:pPr>
            <a:r>
              <a:rPr lang="he-IL" sz="2000" dirty="0">
                <a:solidFill>
                  <a:srgbClr val="C00000"/>
                </a:solidFill>
              </a:rPr>
              <a:t>אירועי דיר יאסין</a:t>
            </a:r>
          </a:p>
          <a:p>
            <a:pPr indent="-342900">
              <a:lnSpc>
                <a:spcPct val="150000"/>
              </a:lnSpc>
              <a:spcBef>
                <a:spcPct val="0"/>
              </a:spcBef>
              <a:spcAft>
                <a:spcPct val="0"/>
              </a:spcAft>
              <a:buClr>
                <a:schemeClr val="accent2"/>
              </a:buClr>
              <a:buSzPts val="1800"/>
              <a:buFontTx/>
              <a:buChar char="-"/>
            </a:pPr>
            <a:r>
              <a:rPr lang="he-IL" sz="2000" dirty="0">
                <a:solidFill>
                  <a:srgbClr val="C00000"/>
                </a:solidFill>
              </a:rPr>
              <a:t>טבח שיירת הדסה</a:t>
            </a:r>
          </a:p>
          <a:p>
            <a:pPr indent="-342900">
              <a:lnSpc>
                <a:spcPct val="150000"/>
              </a:lnSpc>
              <a:spcBef>
                <a:spcPct val="0"/>
              </a:spcBef>
              <a:spcAft>
                <a:spcPct val="0"/>
              </a:spcAft>
              <a:buClr>
                <a:schemeClr val="accent2"/>
              </a:buClr>
              <a:buSzPts val="1800"/>
              <a:buFontTx/>
              <a:buChar char="-"/>
            </a:pPr>
            <a:endParaRPr lang="he-IL" sz="2000" dirty="0">
              <a:solidFill>
                <a:srgbClr val="C00000"/>
              </a:solidFill>
            </a:endParaRPr>
          </a:p>
          <a:p>
            <a:pPr indent="-342900">
              <a:lnSpc>
                <a:spcPct val="150000"/>
              </a:lnSpc>
              <a:spcBef>
                <a:spcPct val="0"/>
              </a:spcBef>
              <a:spcAft>
                <a:spcPct val="0"/>
              </a:spcAft>
              <a:buClr>
                <a:schemeClr val="accent2"/>
              </a:buClr>
              <a:buSzPts val="1800"/>
              <a:buFontTx/>
              <a:buChar char="-"/>
            </a:pPr>
            <a:endParaRPr lang="he-IL" sz="2000" dirty="0">
              <a:solidFill>
                <a:srgbClr val="C00000"/>
              </a:solidFill>
            </a:endParaRPr>
          </a:p>
          <a:p>
            <a:pPr marL="114300" indent="0">
              <a:lnSpc>
                <a:spcPct val="150000"/>
              </a:lnSpc>
              <a:spcBef>
                <a:spcPct val="0"/>
              </a:spcBef>
              <a:spcAft>
                <a:spcPct val="0"/>
              </a:spcAft>
              <a:buClr>
                <a:schemeClr val="accent2"/>
              </a:buClr>
              <a:buSzPts val="1800"/>
              <a:buNone/>
            </a:pPr>
            <a:r>
              <a:rPr lang="he-IL" sz="2000" dirty="0"/>
              <a:t>מה משותף </a:t>
            </a:r>
          </a:p>
          <a:p>
            <a:pPr marL="114300" indent="0">
              <a:lnSpc>
                <a:spcPct val="150000"/>
              </a:lnSpc>
              <a:spcBef>
                <a:spcPct val="0"/>
              </a:spcBef>
              <a:spcAft>
                <a:spcPct val="0"/>
              </a:spcAft>
              <a:buClr>
                <a:schemeClr val="accent2"/>
              </a:buClr>
              <a:buSzPts val="1800"/>
              <a:buNone/>
            </a:pPr>
            <a:r>
              <a:rPr lang="he-IL" sz="2000" dirty="0"/>
              <a:t>לאירועים אלו ? </a:t>
            </a:r>
            <a:endParaRPr lang="en-US" sz="2000" dirty="0"/>
          </a:p>
          <a:p>
            <a:pPr indent="-342900">
              <a:lnSpc>
                <a:spcPct val="150000"/>
              </a:lnSpc>
              <a:spcBef>
                <a:spcPct val="0"/>
              </a:spcBef>
              <a:spcAft>
                <a:spcPct val="0"/>
              </a:spcAft>
              <a:buClr>
                <a:schemeClr val="accent2"/>
              </a:buClr>
              <a:buSzPts val="1800"/>
              <a:buFontTx/>
              <a:buChar char="-"/>
            </a:pPr>
            <a:endParaRPr sz="2000" dirty="0">
              <a:solidFill>
                <a:srgbClr val="C00000"/>
              </a:solidFill>
            </a:endParaRPr>
          </a:p>
        </p:txBody>
      </p:sp>
      <p:pic>
        <p:nvPicPr>
          <p:cNvPr id="5" name="תמונה 4">
            <a:extLst>
              <a:ext uri="{FF2B5EF4-FFF2-40B4-BE49-F238E27FC236}">
                <a16:creationId xmlns:a16="http://schemas.microsoft.com/office/drawing/2014/main" id="{EA8CE396-3A0F-4CD8-9198-FABB12353BC8}"/>
              </a:ext>
            </a:extLst>
          </p:cNvPr>
          <p:cNvPicPr>
            <a:picLocks noChangeAspect="1"/>
          </p:cNvPicPr>
          <p:nvPr/>
        </p:nvPicPr>
        <p:blipFill rotWithShape="1">
          <a:blip r:embed="rId3">
            <a:extLst>
              <a:ext uri="{28A0092B-C50C-407E-A947-70E740481C1C}">
                <a14:useLocalDpi xmlns:a14="http://schemas.microsoft.com/office/drawing/2010/main" val="0"/>
              </a:ext>
            </a:extLst>
          </a:blip>
          <a:srcRect b="16175"/>
          <a:stretch/>
        </p:blipFill>
        <p:spPr bwMode="auto">
          <a:xfrm>
            <a:off x="2708333" y="1951722"/>
            <a:ext cx="5746651" cy="3420000"/>
          </a:xfrm>
          <a:prstGeom prst="rect">
            <a:avLst/>
          </a:prstGeom>
          <a:ln>
            <a:noFill/>
          </a:ln>
          <a:effectLst>
            <a:softEdge rad="112500"/>
          </a:effectLst>
        </p:spPr>
      </p:pic>
      <p:sp>
        <p:nvSpPr>
          <p:cNvPr id="2" name="אליפסה 1">
            <a:extLst>
              <a:ext uri="{FF2B5EF4-FFF2-40B4-BE49-F238E27FC236}">
                <a16:creationId xmlns:a16="http://schemas.microsoft.com/office/drawing/2014/main" id="{4DD6102F-DD77-4161-AA03-026700234391}"/>
              </a:ext>
            </a:extLst>
          </p:cNvPr>
          <p:cNvSpPr/>
          <p:nvPr/>
        </p:nvSpPr>
        <p:spPr>
          <a:xfrm>
            <a:off x="4192933" y="3105293"/>
            <a:ext cx="914400" cy="9144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אליפסה 6">
            <a:extLst>
              <a:ext uri="{FF2B5EF4-FFF2-40B4-BE49-F238E27FC236}">
                <a16:creationId xmlns:a16="http://schemas.microsoft.com/office/drawing/2014/main" id="{B8E0E15D-1F8B-456E-B6FE-854557EFB786}"/>
              </a:ext>
            </a:extLst>
          </p:cNvPr>
          <p:cNvSpPr/>
          <p:nvPr/>
        </p:nvSpPr>
        <p:spPr>
          <a:xfrm>
            <a:off x="7438792" y="2190893"/>
            <a:ext cx="914400" cy="9144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חץ: למטה 3">
            <a:extLst>
              <a:ext uri="{FF2B5EF4-FFF2-40B4-BE49-F238E27FC236}">
                <a16:creationId xmlns:a16="http://schemas.microsoft.com/office/drawing/2014/main" id="{02D5303D-BB65-41D4-B720-F54565383CC6}"/>
              </a:ext>
            </a:extLst>
          </p:cNvPr>
          <p:cNvSpPr/>
          <p:nvPr/>
        </p:nvSpPr>
        <p:spPr>
          <a:xfrm>
            <a:off x="9645047" y="3242646"/>
            <a:ext cx="484632" cy="677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7530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149">
                                            <p:txEl>
                                              <p:pRg st="5" end="5"/>
                                            </p:txEl>
                                          </p:spTgt>
                                        </p:tgtEl>
                                        <p:attrNameLst>
                                          <p:attrName>style.visibility</p:attrName>
                                        </p:attrNameLst>
                                      </p:cBhvr>
                                      <p:to>
                                        <p:strVal val="visible"/>
                                      </p:to>
                                    </p:set>
                                    <p:animEffect transition="in" filter="circle(in)">
                                      <p:cBhvr>
                                        <p:cTn id="10" dur="10"/>
                                        <p:tgtEl>
                                          <p:spTgt spid="149">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49">
                                            <p:txEl>
                                              <p:pRg st="6" end="6"/>
                                            </p:txEl>
                                          </p:spTgt>
                                        </p:tgtEl>
                                        <p:attrNameLst>
                                          <p:attrName>style.visibility</p:attrName>
                                        </p:attrNameLst>
                                      </p:cBhvr>
                                      <p:to>
                                        <p:strVal val="visible"/>
                                      </p:to>
                                    </p:set>
                                    <p:animEffect transition="in" filter="circle(in)">
                                      <p:cBhvr>
                                        <p:cTn id="13" dur="10"/>
                                        <p:tgtEl>
                                          <p:spTgt spid="1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br>
              <a:rPr lang="he-IL" sz="3200" dirty="0"/>
            </a:br>
            <a:r>
              <a:rPr lang="he-IL" sz="3200" dirty="0"/>
              <a:t>מבצע יבוסי – מאמצע אפריל 48'</a:t>
            </a:r>
            <a:endParaRPr sz="3200" dirty="0"/>
          </a:p>
        </p:txBody>
      </p:sp>
      <p:sp>
        <p:nvSpPr>
          <p:cNvPr id="148" name="Google Shape;148;p3"/>
          <p:cNvSpPr txBox="1">
            <a:spLocks noGrp="1"/>
          </p:cNvSpPr>
          <p:nvPr>
            <p:ph type="body" idx="1"/>
          </p:nvPr>
        </p:nvSpPr>
        <p:spPr>
          <a:xfrm>
            <a:off x="3309277" y="1119749"/>
            <a:ext cx="8615400" cy="605700"/>
          </a:xfrm>
          <a:prstGeom prst="rect">
            <a:avLst/>
          </a:prstGeom>
          <a:noFill/>
          <a:ln>
            <a:noFill/>
          </a:ln>
        </p:spPr>
        <p:txBody>
          <a:bodyPr spcFirstLastPara="1" wrap="square" lIns="91425" tIns="45700" rIns="91425" bIns="45700" anchor="ctr" anchorCtr="0">
            <a:noAutofit/>
          </a:bodyPr>
          <a:lstStyle/>
          <a:p>
            <a:pPr marL="439780" lvl="0" indent="-190534" algn="r" rtl="1">
              <a:lnSpc>
                <a:spcPct val="200000"/>
              </a:lnSpc>
              <a:spcBef>
                <a:spcPts val="0"/>
              </a:spcBef>
              <a:spcAft>
                <a:spcPts val="0"/>
              </a:spcAft>
              <a:buClr>
                <a:schemeClr val="dk1"/>
              </a:buClr>
              <a:buSzPts val="2400"/>
              <a:buFont typeface="Arial"/>
              <a:buNone/>
            </a:pPr>
            <a:r>
              <a:rPr lang="he-IL" sz="2400" dirty="0">
                <a:solidFill>
                  <a:srgbClr val="C00000"/>
                </a:solidFill>
              </a:rPr>
              <a:t>מטרה : מימוש תוכנית ד' בירושלים</a:t>
            </a:r>
            <a:endParaRPr sz="2400" dirty="0">
              <a:solidFill>
                <a:srgbClr val="C00000"/>
              </a:solidFill>
            </a:endParaRPr>
          </a:p>
        </p:txBody>
      </p:sp>
      <p:sp>
        <p:nvSpPr>
          <p:cNvPr id="149" name="Google Shape;149;p3"/>
          <p:cNvSpPr txBox="1">
            <a:spLocks noGrp="1"/>
          </p:cNvSpPr>
          <p:nvPr>
            <p:ph type="body" idx="2"/>
          </p:nvPr>
        </p:nvSpPr>
        <p:spPr>
          <a:xfrm>
            <a:off x="1490133" y="1725449"/>
            <a:ext cx="10464802" cy="4153058"/>
          </a:xfrm>
          <a:prstGeom prst="rect">
            <a:avLst/>
          </a:prstGeom>
          <a:noFill/>
          <a:ln>
            <a:noFill/>
          </a:ln>
        </p:spPr>
        <p:txBody>
          <a:bodyPr spcFirstLastPara="1" wrap="square" lIns="91425" tIns="45700" rIns="91425" bIns="45700" anchor="t" anchorCtr="0">
            <a:normAutofit/>
          </a:bodyPr>
          <a:lstStyle/>
          <a:p>
            <a:pPr marL="342900" lvl="0" indent="-342900" algn="r" rtl="1">
              <a:lnSpc>
                <a:spcPct val="200000"/>
              </a:lnSpc>
              <a:spcBef>
                <a:spcPts val="0"/>
              </a:spcBef>
              <a:spcAft>
                <a:spcPts val="0"/>
              </a:spcAft>
              <a:buClr>
                <a:srgbClr val="002060"/>
              </a:buClr>
              <a:buSzPts val="2400"/>
              <a:buFontTx/>
              <a:buChar char="-"/>
            </a:pPr>
            <a:r>
              <a:rPr lang="he-IL" sz="1800" dirty="0"/>
              <a:t>יצירת רצף טריטוריאלי יהודי בתחומי העיר           כיבוש </a:t>
            </a:r>
            <a:r>
              <a:rPr lang="he-IL" sz="1800" dirty="0" err="1"/>
              <a:t>שי'ח</a:t>
            </a:r>
            <a:r>
              <a:rPr lang="he-IL" sz="1800" dirty="0"/>
              <a:t> </a:t>
            </a:r>
            <a:r>
              <a:rPr lang="he-IL" sz="1800" dirty="0" err="1"/>
              <a:t>ג'ראח</a:t>
            </a:r>
            <a:r>
              <a:rPr lang="he-IL" sz="1800" dirty="0"/>
              <a:t>         רצף עם הר הצופים  </a:t>
            </a:r>
          </a:p>
          <a:p>
            <a:pPr marL="342900" lvl="0" indent="-342900" algn="r" rtl="1">
              <a:lnSpc>
                <a:spcPct val="200000"/>
              </a:lnSpc>
              <a:spcBef>
                <a:spcPts val="0"/>
              </a:spcBef>
              <a:spcAft>
                <a:spcPts val="0"/>
              </a:spcAft>
              <a:buClr>
                <a:srgbClr val="002060"/>
              </a:buClr>
              <a:buSzPts val="2400"/>
              <a:buFontTx/>
              <a:buChar char="-"/>
            </a:pPr>
            <a:r>
              <a:rPr lang="he-IL" sz="1800" dirty="0"/>
              <a:t>חבירה לישובים מנותקים         כיבוש נבי סמואל, </a:t>
            </a:r>
            <a:r>
              <a:rPr lang="he-IL" sz="1800" dirty="0" err="1"/>
              <a:t>שועאפת</a:t>
            </a:r>
            <a:r>
              <a:rPr lang="he-IL" sz="1800" dirty="0"/>
              <a:t> ובית </a:t>
            </a:r>
            <a:r>
              <a:rPr lang="he-IL" sz="1800" dirty="0" err="1"/>
              <a:t>איכסא</a:t>
            </a:r>
            <a:r>
              <a:rPr lang="he-IL" sz="1800" dirty="0"/>
              <a:t>         חבירה לעטרות ונווה יעקב</a:t>
            </a:r>
          </a:p>
          <a:p>
            <a:pPr marL="342900" lvl="0" indent="-342900" algn="r" rtl="1">
              <a:lnSpc>
                <a:spcPct val="200000"/>
              </a:lnSpc>
              <a:spcBef>
                <a:spcPts val="0"/>
              </a:spcBef>
              <a:spcAft>
                <a:spcPts val="0"/>
              </a:spcAft>
              <a:buClr>
                <a:srgbClr val="002060"/>
              </a:buClr>
              <a:buSzPts val="2400"/>
              <a:buFontTx/>
              <a:buChar char="-"/>
            </a:pPr>
            <a:r>
              <a:rPr lang="he-IL" sz="1800" dirty="0"/>
              <a:t>חבירה לשכונות מרוחקות ומאוימות           כיבוש קטמון           חבירה למקור חיים, תלפיות ורמת רחל </a:t>
            </a:r>
          </a:p>
          <a:p>
            <a:pPr marL="342900" lvl="0" indent="-342900" algn="r" rtl="1">
              <a:lnSpc>
                <a:spcPct val="200000"/>
              </a:lnSpc>
              <a:spcBef>
                <a:spcPts val="0"/>
              </a:spcBef>
              <a:spcAft>
                <a:spcPts val="0"/>
              </a:spcAft>
              <a:buClr>
                <a:srgbClr val="002060"/>
              </a:buClr>
              <a:buSzPts val="2400"/>
              <a:buFontTx/>
              <a:buChar char="-"/>
            </a:pPr>
            <a:r>
              <a:rPr lang="he-IL" sz="1800" dirty="0"/>
              <a:t>תפיסת השטח שהבריטים יפנו –הם לא פינו</a:t>
            </a:r>
          </a:p>
          <a:p>
            <a:pPr marL="342900" lvl="0" indent="-342900" algn="r" rtl="1">
              <a:lnSpc>
                <a:spcPct val="200000"/>
              </a:lnSpc>
              <a:spcBef>
                <a:spcPts val="0"/>
              </a:spcBef>
              <a:spcAft>
                <a:spcPts val="0"/>
              </a:spcAft>
              <a:buClr>
                <a:srgbClr val="002060"/>
              </a:buClr>
              <a:buSzPts val="2400"/>
              <a:buFontTx/>
              <a:buChar char="-"/>
            </a:pPr>
            <a:endParaRPr lang="he-IL" sz="1800" dirty="0"/>
          </a:p>
          <a:p>
            <a:pPr marL="342900" lvl="0" indent="-342900" algn="r" rtl="1">
              <a:lnSpc>
                <a:spcPct val="200000"/>
              </a:lnSpc>
              <a:spcBef>
                <a:spcPts val="0"/>
              </a:spcBef>
              <a:spcAft>
                <a:spcPts val="0"/>
              </a:spcAft>
              <a:buClr>
                <a:srgbClr val="002060"/>
              </a:buClr>
              <a:buSzPts val="2400"/>
              <a:buFontTx/>
              <a:buChar char="-"/>
            </a:pPr>
            <a:endParaRPr lang="he-IL" sz="1800" dirty="0"/>
          </a:p>
          <a:p>
            <a:pPr marL="0" lvl="0" indent="0" algn="r" rtl="1">
              <a:lnSpc>
                <a:spcPct val="200000"/>
              </a:lnSpc>
              <a:spcBef>
                <a:spcPts val="0"/>
              </a:spcBef>
              <a:spcAft>
                <a:spcPts val="0"/>
              </a:spcAft>
              <a:buClr>
                <a:srgbClr val="002060"/>
              </a:buClr>
              <a:buSzPts val="2400"/>
              <a:buNone/>
            </a:pPr>
            <a:r>
              <a:rPr lang="he-IL" sz="1800" dirty="0"/>
              <a:t>                                                              </a:t>
            </a:r>
            <a:r>
              <a:rPr lang="he-IL" sz="1000" dirty="0"/>
              <a:t>[אתר מט"ח]</a:t>
            </a:r>
            <a:endParaRPr sz="1000" dirty="0"/>
          </a:p>
        </p:txBody>
      </p:sp>
      <p:sp>
        <p:nvSpPr>
          <p:cNvPr id="2" name="חץ: שמאלה 1">
            <a:extLst>
              <a:ext uri="{FF2B5EF4-FFF2-40B4-BE49-F238E27FC236}">
                <a16:creationId xmlns:a16="http://schemas.microsoft.com/office/drawing/2014/main" id="{2F042288-411A-47B8-AA84-ADBF11242AF3}"/>
              </a:ext>
            </a:extLst>
          </p:cNvPr>
          <p:cNvSpPr/>
          <p:nvPr/>
        </p:nvSpPr>
        <p:spPr>
          <a:xfrm>
            <a:off x="6985144" y="1948104"/>
            <a:ext cx="385740" cy="306163"/>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שמאלה 5">
            <a:extLst>
              <a:ext uri="{FF2B5EF4-FFF2-40B4-BE49-F238E27FC236}">
                <a16:creationId xmlns:a16="http://schemas.microsoft.com/office/drawing/2014/main" id="{5BAC80AC-AB86-435C-B1A6-34D1E6AB5144}"/>
              </a:ext>
            </a:extLst>
          </p:cNvPr>
          <p:cNvSpPr/>
          <p:nvPr/>
        </p:nvSpPr>
        <p:spPr>
          <a:xfrm>
            <a:off x="4690533" y="1936810"/>
            <a:ext cx="385740" cy="306163"/>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חץ: שמאלה 6">
            <a:extLst>
              <a:ext uri="{FF2B5EF4-FFF2-40B4-BE49-F238E27FC236}">
                <a16:creationId xmlns:a16="http://schemas.microsoft.com/office/drawing/2014/main" id="{B23BABDE-A43D-4258-98F0-C021D3687F94}"/>
              </a:ext>
            </a:extLst>
          </p:cNvPr>
          <p:cNvSpPr/>
          <p:nvPr/>
        </p:nvSpPr>
        <p:spPr>
          <a:xfrm>
            <a:off x="8685641" y="2517804"/>
            <a:ext cx="385740" cy="3061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שמאלה 7">
            <a:extLst>
              <a:ext uri="{FF2B5EF4-FFF2-40B4-BE49-F238E27FC236}">
                <a16:creationId xmlns:a16="http://schemas.microsoft.com/office/drawing/2014/main" id="{F7A3F564-50D2-4F4B-AE84-C06CA90B4689}"/>
              </a:ext>
            </a:extLst>
          </p:cNvPr>
          <p:cNvSpPr/>
          <p:nvPr/>
        </p:nvSpPr>
        <p:spPr>
          <a:xfrm>
            <a:off x="4448726" y="2486955"/>
            <a:ext cx="385740" cy="3061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שמאלה 8">
            <a:extLst>
              <a:ext uri="{FF2B5EF4-FFF2-40B4-BE49-F238E27FC236}">
                <a16:creationId xmlns:a16="http://schemas.microsoft.com/office/drawing/2014/main" id="{37768268-9D83-4204-BD9A-07E6C8D8D5BC}"/>
              </a:ext>
            </a:extLst>
          </p:cNvPr>
          <p:cNvSpPr/>
          <p:nvPr/>
        </p:nvSpPr>
        <p:spPr>
          <a:xfrm>
            <a:off x="7616977" y="3075311"/>
            <a:ext cx="385740" cy="306163"/>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חץ: שמאלה 9">
            <a:extLst>
              <a:ext uri="{FF2B5EF4-FFF2-40B4-BE49-F238E27FC236}">
                <a16:creationId xmlns:a16="http://schemas.microsoft.com/office/drawing/2014/main" id="{4429CF0F-66F6-4E25-847C-2847163D5291}"/>
              </a:ext>
            </a:extLst>
          </p:cNvPr>
          <p:cNvSpPr/>
          <p:nvPr/>
        </p:nvSpPr>
        <p:spPr>
          <a:xfrm>
            <a:off x="5823908" y="3066845"/>
            <a:ext cx="385740" cy="306163"/>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a:extLst>
              <a:ext uri="{FF2B5EF4-FFF2-40B4-BE49-F238E27FC236}">
                <a16:creationId xmlns:a16="http://schemas.microsoft.com/office/drawing/2014/main" id="{94D96839-50F6-4B62-A082-3E83D915B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18546" y="3536652"/>
            <a:ext cx="3055476" cy="3214364"/>
          </a:xfrm>
          <a:prstGeom prst="rect">
            <a:avLst/>
          </a:prstGeom>
          <a:noFill/>
          <a:ln>
            <a:noFill/>
          </a:ln>
        </p:spPr>
      </p:pic>
      <p:pic>
        <p:nvPicPr>
          <p:cNvPr id="14" name="תמונה 13">
            <a:extLst>
              <a:ext uri="{FF2B5EF4-FFF2-40B4-BE49-F238E27FC236}">
                <a16:creationId xmlns:a16="http://schemas.microsoft.com/office/drawing/2014/main" id="{4B540A0A-6951-46D9-8730-B11F1C27E4B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52590" y="2953908"/>
            <a:ext cx="419100" cy="419100"/>
          </a:xfrm>
          <a:prstGeom prst="rect">
            <a:avLst/>
          </a:prstGeom>
          <a:noFill/>
          <a:ln>
            <a:noFill/>
          </a:ln>
        </p:spPr>
      </p:pic>
      <p:pic>
        <p:nvPicPr>
          <p:cNvPr id="15" name="תמונה 14">
            <a:extLst>
              <a:ext uri="{FF2B5EF4-FFF2-40B4-BE49-F238E27FC236}">
                <a16:creationId xmlns:a16="http://schemas.microsoft.com/office/drawing/2014/main" id="{828D4529-E3B5-4C54-9F7F-530367A071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04290" y="1816858"/>
            <a:ext cx="385741" cy="419100"/>
          </a:xfrm>
          <a:prstGeom prst="rect">
            <a:avLst/>
          </a:prstGeom>
          <a:noFill/>
          <a:ln>
            <a:noFill/>
          </a:ln>
        </p:spPr>
      </p:pic>
      <p:cxnSp>
        <p:nvCxnSpPr>
          <p:cNvPr id="12" name="מחבר ישר 11">
            <a:extLst>
              <a:ext uri="{FF2B5EF4-FFF2-40B4-BE49-F238E27FC236}">
                <a16:creationId xmlns:a16="http://schemas.microsoft.com/office/drawing/2014/main" id="{B659BF0B-E5F7-4304-B72D-532A0B8FE9C1}"/>
              </a:ext>
            </a:extLst>
          </p:cNvPr>
          <p:cNvCxnSpPr>
            <a:cxnSpLocks/>
          </p:cNvCxnSpPr>
          <p:nvPr/>
        </p:nvCxnSpPr>
        <p:spPr>
          <a:xfrm>
            <a:off x="2304290" y="1879736"/>
            <a:ext cx="396974" cy="23349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תמונה 19">
            <a:extLst>
              <a:ext uri="{FF2B5EF4-FFF2-40B4-BE49-F238E27FC236}">
                <a16:creationId xmlns:a16="http://schemas.microsoft.com/office/drawing/2014/main" id="{464E7E05-7ED7-4A22-AFD8-4E11F2EF1E5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52590" y="2461334"/>
            <a:ext cx="419100" cy="419100"/>
          </a:xfrm>
          <a:prstGeom prst="rect">
            <a:avLst/>
          </a:prstGeom>
          <a:noFill/>
          <a:ln>
            <a:noFill/>
          </a:ln>
        </p:spPr>
      </p:pic>
      <p:cxnSp>
        <p:nvCxnSpPr>
          <p:cNvPr id="21" name="מחבר ישר 20">
            <a:extLst>
              <a:ext uri="{FF2B5EF4-FFF2-40B4-BE49-F238E27FC236}">
                <a16:creationId xmlns:a16="http://schemas.microsoft.com/office/drawing/2014/main" id="{6BBB0AF1-E52A-4A7E-A63C-B2A91A35C377}"/>
              </a:ext>
            </a:extLst>
          </p:cNvPr>
          <p:cNvCxnSpPr>
            <a:cxnSpLocks/>
          </p:cNvCxnSpPr>
          <p:nvPr/>
        </p:nvCxnSpPr>
        <p:spPr>
          <a:xfrm>
            <a:off x="1490133" y="2509923"/>
            <a:ext cx="396974" cy="23349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אליפסה 16">
            <a:extLst>
              <a:ext uri="{FF2B5EF4-FFF2-40B4-BE49-F238E27FC236}">
                <a16:creationId xmlns:a16="http://schemas.microsoft.com/office/drawing/2014/main" id="{B4389440-CF1A-498D-9971-ABC6AEA37E8A}"/>
              </a:ext>
            </a:extLst>
          </p:cNvPr>
          <p:cNvSpPr/>
          <p:nvPr/>
        </p:nvSpPr>
        <p:spPr>
          <a:xfrm>
            <a:off x="6209648" y="4134514"/>
            <a:ext cx="631419" cy="35281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a:extLst>
              <a:ext uri="{FF2B5EF4-FFF2-40B4-BE49-F238E27FC236}">
                <a16:creationId xmlns:a16="http://schemas.microsoft.com/office/drawing/2014/main" id="{AC2980F7-50CF-47FF-994C-8D75E81268A3}"/>
              </a:ext>
            </a:extLst>
          </p:cNvPr>
          <p:cNvSpPr/>
          <p:nvPr/>
        </p:nvSpPr>
        <p:spPr>
          <a:xfrm>
            <a:off x="5076273" y="3491492"/>
            <a:ext cx="631419" cy="35281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a:extLst>
              <a:ext uri="{FF2B5EF4-FFF2-40B4-BE49-F238E27FC236}">
                <a16:creationId xmlns:a16="http://schemas.microsoft.com/office/drawing/2014/main" id="{D959C93E-F263-49C2-9256-BEBACE573CD2}"/>
              </a:ext>
            </a:extLst>
          </p:cNvPr>
          <p:cNvSpPr/>
          <p:nvPr/>
        </p:nvSpPr>
        <p:spPr>
          <a:xfrm>
            <a:off x="5076273" y="4097192"/>
            <a:ext cx="631419" cy="35281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אליפסה 25">
            <a:extLst>
              <a:ext uri="{FF2B5EF4-FFF2-40B4-BE49-F238E27FC236}">
                <a16:creationId xmlns:a16="http://schemas.microsoft.com/office/drawing/2014/main" id="{94C39B41-6A93-463B-9860-3293B918F34A}"/>
              </a:ext>
            </a:extLst>
          </p:cNvPr>
          <p:cNvSpPr/>
          <p:nvPr/>
        </p:nvSpPr>
        <p:spPr>
          <a:xfrm>
            <a:off x="6695268" y="4787452"/>
            <a:ext cx="631419" cy="46138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אליפסה 26">
            <a:extLst>
              <a:ext uri="{FF2B5EF4-FFF2-40B4-BE49-F238E27FC236}">
                <a16:creationId xmlns:a16="http://schemas.microsoft.com/office/drawing/2014/main" id="{0DD5FDBC-C5E4-442F-87C5-B34B0D0DB00F}"/>
              </a:ext>
            </a:extLst>
          </p:cNvPr>
          <p:cNvSpPr/>
          <p:nvPr/>
        </p:nvSpPr>
        <p:spPr>
          <a:xfrm>
            <a:off x="5701068" y="5810463"/>
            <a:ext cx="631419" cy="352819"/>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28174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wheel(1)">
                                      <p:cBhvr>
                                        <p:cTn id="7" dur="10"/>
                                        <p:tgtEl>
                                          <p:spTgt spid="14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
                                        <p:tgtEl>
                                          <p:spTgt spid="15"/>
                                        </p:tgtEl>
                                      </p:cBhvr>
                                    </p:animEffect>
                                  </p:childTnLst>
                                </p:cTn>
                              </p:par>
                              <p:par>
                                <p:cTn id="19" presetID="6"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1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9">
                                            <p:txEl>
                                              <p:pRg st="1" end="1"/>
                                            </p:txEl>
                                          </p:spTgt>
                                        </p:tgtEl>
                                        <p:attrNameLst>
                                          <p:attrName>style.visibility</p:attrName>
                                        </p:attrNameLst>
                                      </p:cBhvr>
                                      <p:to>
                                        <p:strVal val="visible"/>
                                      </p:to>
                                    </p:set>
                                    <p:animEffect transition="in" filter="fade">
                                      <p:cBhvr>
                                        <p:cTn id="26" dur="10"/>
                                        <p:tgtEl>
                                          <p:spTgt spid="149">
                                            <p:txEl>
                                              <p:pRg st="1" end="1"/>
                                            </p:txEl>
                                          </p:spTgt>
                                        </p:tgtEl>
                                      </p:cBhvr>
                                    </p:animEffect>
                                    <p:anim calcmode="lin" valueType="num">
                                      <p:cBhvr>
                                        <p:cTn id="27" dur="10" fill="hold"/>
                                        <p:tgtEl>
                                          <p:spTgt spid="149">
                                            <p:txEl>
                                              <p:pRg st="1" end="1"/>
                                            </p:txEl>
                                          </p:spTgt>
                                        </p:tgtEl>
                                        <p:attrNameLst>
                                          <p:attrName>ppt_x</p:attrName>
                                        </p:attrNameLst>
                                      </p:cBhvr>
                                      <p:tavLst>
                                        <p:tav tm="0">
                                          <p:val>
                                            <p:strVal val="#ppt_x"/>
                                          </p:val>
                                        </p:tav>
                                        <p:tav tm="100000">
                                          <p:val>
                                            <p:strVal val="#ppt_x"/>
                                          </p:val>
                                        </p:tav>
                                      </p:tavLst>
                                    </p:anim>
                                    <p:anim calcmode="lin" valueType="num">
                                      <p:cBhvr>
                                        <p:cTn id="28" dur="10" fill="hold"/>
                                        <p:tgtEl>
                                          <p:spTgt spid="149">
                                            <p:txEl>
                                              <p:pRg st="1" end="1"/>
                                            </p:txEl>
                                          </p:spTgt>
                                        </p:tgtEl>
                                        <p:attrNameLst>
                                          <p:attrName>ppt_y</p:attrName>
                                        </p:attrNameLst>
                                      </p:cBhvr>
                                      <p:tavLst>
                                        <p:tav tm="0">
                                          <p:val>
                                            <p:strVal val="#ppt_y+.1"/>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 fill="hold"/>
                                        <p:tgtEl>
                                          <p:spTgt spid="7"/>
                                        </p:tgtEl>
                                        <p:attrNameLst>
                                          <p:attrName>ppt_x</p:attrName>
                                        </p:attrNameLst>
                                      </p:cBhvr>
                                      <p:tavLst>
                                        <p:tav tm="0">
                                          <p:val>
                                            <p:strVal val="#ppt_x"/>
                                          </p:val>
                                        </p:tav>
                                        <p:tav tm="100000">
                                          <p:val>
                                            <p:strVal val="#ppt_x"/>
                                          </p:val>
                                        </p:tav>
                                      </p:tavLst>
                                    </p:anim>
                                    <p:anim calcmode="lin" valueType="num">
                                      <p:cBhvr additive="base">
                                        <p:cTn id="32" dur="10" fill="hold"/>
                                        <p:tgtEl>
                                          <p:spTgt spid="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1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10"/>
                                        <p:tgtEl>
                                          <p:spTgt spid="20"/>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1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9">
                                            <p:txEl>
                                              <p:pRg st="2" end="2"/>
                                            </p:txEl>
                                          </p:spTgt>
                                        </p:tgtEl>
                                        <p:attrNameLst>
                                          <p:attrName>style.visibility</p:attrName>
                                        </p:attrNameLst>
                                      </p:cBhvr>
                                      <p:to>
                                        <p:strVal val="visible"/>
                                      </p:to>
                                    </p:set>
                                    <p:animEffect transition="in" filter="wipe(down)">
                                      <p:cBhvr>
                                        <p:cTn id="48" dur="10"/>
                                        <p:tgtEl>
                                          <p:spTgt spid="149">
                                            <p:txEl>
                                              <p:pRg st="2" end="2"/>
                                            </p:txEl>
                                          </p:spTgt>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10" fill="hold"/>
                                        <p:tgtEl>
                                          <p:spTgt spid="9"/>
                                        </p:tgtEl>
                                        <p:attrNameLst>
                                          <p:attrName>ppt_x</p:attrName>
                                        </p:attrNameLst>
                                      </p:cBhvr>
                                      <p:tavLst>
                                        <p:tav tm="0">
                                          <p:val>
                                            <p:strVal val="#ppt_x"/>
                                          </p:val>
                                        </p:tav>
                                        <p:tav tm="100000">
                                          <p:val>
                                            <p:strVal val="#ppt_x"/>
                                          </p:val>
                                        </p:tav>
                                      </p:tavLst>
                                    </p:anim>
                                    <p:anim calcmode="lin" valueType="num">
                                      <p:cBhvr additive="base">
                                        <p:cTn id="52" dur="10" fill="hold"/>
                                        <p:tgtEl>
                                          <p:spTgt spid="9"/>
                                        </p:tgtEl>
                                        <p:attrNameLst>
                                          <p:attrName>ppt_y</p:attrName>
                                        </p:attrNameLst>
                                      </p:cBhvr>
                                      <p:tavLst>
                                        <p:tav tm="0">
                                          <p:val>
                                            <p:strVal val="1+#ppt_h/2"/>
                                          </p:val>
                                        </p:tav>
                                        <p:tav tm="100000">
                                          <p:val>
                                            <p:strVal val="#ppt_y"/>
                                          </p:val>
                                        </p:tav>
                                      </p:tavLst>
                                    </p:anim>
                                  </p:childTnLst>
                                </p:cTn>
                              </p:par>
                              <p:par>
                                <p:cTn id="53" presetID="16" presetClass="entr" presetSubtype="21"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1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1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49">
                                            <p:txEl>
                                              <p:pRg st="3" end="3"/>
                                            </p:txEl>
                                          </p:spTgt>
                                        </p:tgtEl>
                                        <p:attrNameLst>
                                          <p:attrName>style.visibility</p:attrName>
                                        </p:attrNameLst>
                                      </p:cBhvr>
                                      <p:to>
                                        <p:strVal val="visible"/>
                                      </p:to>
                                    </p:set>
                                    <p:animEffect transition="in" filter="wipe(down)">
                                      <p:cBhvr>
                                        <p:cTn id="65" dur="10"/>
                                        <p:tgtEl>
                                          <p:spTgt spid="149">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49">
                                            <p:txEl>
                                              <p:pRg st="6" end="6"/>
                                            </p:txEl>
                                          </p:spTgt>
                                        </p:tgtEl>
                                        <p:attrNameLst>
                                          <p:attrName>style.visibility</p:attrName>
                                        </p:attrNameLst>
                                      </p:cBhvr>
                                      <p:to>
                                        <p:strVal val="visible"/>
                                      </p:to>
                                    </p:set>
                                    <p:animEffect transition="in" filter="wipe(down)">
                                      <p:cBhvr>
                                        <p:cTn id="70" dur="10"/>
                                        <p:tgtEl>
                                          <p:spTgt spid="1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br>
              <a:rPr lang="he-IL" sz="3200" dirty="0"/>
            </a:br>
            <a:r>
              <a:rPr lang="he-IL" sz="3200" dirty="0"/>
              <a:t>במסגרת מבצע יבוסי – קרב סן סימון בקטמון</a:t>
            </a:r>
            <a:endParaRPr sz="3200" dirty="0"/>
          </a:p>
        </p:txBody>
      </p:sp>
      <p:sp>
        <p:nvSpPr>
          <p:cNvPr id="148" name="Google Shape;148;p3"/>
          <p:cNvSpPr txBox="1">
            <a:spLocks noGrp="1"/>
          </p:cNvSpPr>
          <p:nvPr>
            <p:ph type="body" idx="1"/>
          </p:nvPr>
        </p:nvSpPr>
        <p:spPr>
          <a:xfrm>
            <a:off x="3063184" y="979482"/>
            <a:ext cx="8615400" cy="605700"/>
          </a:xfrm>
          <a:prstGeom prst="rect">
            <a:avLst/>
          </a:prstGeom>
          <a:noFill/>
          <a:ln>
            <a:noFill/>
          </a:ln>
        </p:spPr>
        <p:txBody>
          <a:bodyPr spcFirstLastPara="1" wrap="square" lIns="91425" tIns="45700" rIns="91425" bIns="45700" anchor="ctr" anchorCtr="0">
            <a:noAutofit/>
          </a:bodyPr>
          <a:lstStyle/>
          <a:p>
            <a:pPr marL="439780" lvl="0" indent="-190534" algn="r" rtl="1">
              <a:lnSpc>
                <a:spcPct val="200000"/>
              </a:lnSpc>
              <a:spcBef>
                <a:spcPts val="0"/>
              </a:spcBef>
              <a:spcAft>
                <a:spcPts val="0"/>
              </a:spcAft>
              <a:buClr>
                <a:schemeClr val="dk1"/>
              </a:buClr>
              <a:buSzPts val="2400"/>
              <a:buFont typeface="Arial"/>
              <a:buNone/>
            </a:pPr>
            <a:endParaRPr dirty="0"/>
          </a:p>
        </p:txBody>
      </p:sp>
      <p:sp>
        <p:nvSpPr>
          <p:cNvPr id="149" name="Google Shape;149;p3"/>
          <p:cNvSpPr txBox="1">
            <a:spLocks noGrp="1"/>
          </p:cNvSpPr>
          <p:nvPr>
            <p:ph type="body" idx="2"/>
          </p:nvPr>
        </p:nvSpPr>
        <p:spPr>
          <a:xfrm>
            <a:off x="3371590" y="1585182"/>
            <a:ext cx="8306994" cy="4153058"/>
          </a:xfrm>
          <a:prstGeom prst="rect">
            <a:avLst/>
          </a:prstGeom>
          <a:noFill/>
          <a:ln>
            <a:noFill/>
          </a:ln>
        </p:spPr>
        <p:txBody>
          <a:bodyPr spcFirstLastPara="1" wrap="square" lIns="91425" tIns="45700" rIns="91425" bIns="45700" anchor="t" anchorCtr="0">
            <a:normAutofit/>
          </a:bodyPr>
          <a:lstStyle/>
          <a:p>
            <a:pPr marL="0" lvl="0" indent="0" algn="r" rtl="1">
              <a:lnSpc>
                <a:spcPct val="200000"/>
              </a:lnSpc>
              <a:spcBef>
                <a:spcPts val="0"/>
              </a:spcBef>
              <a:spcAft>
                <a:spcPts val="0"/>
              </a:spcAft>
              <a:buClr>
                <a:srgbClr val="002060"/>
              </a:buClr>
              <a:buSzPts val="2400"/>
              <a:buNone/>
            </a:pPr>
            <a:endParaRPr lang="he-IL" dirty="0">
              <a:solidFill>
                <a:schemeClr val="dk1"/>
              </a:solidFill>
            </a:endParaRPr>
          </a:p>
          <a:p>
            <a:pPr marL="0" lvl="0" indent="0" algn="r" rtl="1">
              <a:lnSpc>
                <a:spcPct val="200000"/>
              </a:lnSpc>
              <a:spcBef>
                <a:spcPts val="0"/>
              </a:spcBef>
              <a:spcAft>
                <a:spcPts val="0"/>
              </a:spcAft>
              <a:buClr>
                <a:srgbClr val="002060"/>
              </a:buClr>
              <a:buSzPts val="2400"/>
              <a:buNone/>
            </a:pPr>
            <a:endParaRPr lang="he-IL" dirty="0">
              <a:solidFill>
                <a:schemeClr val="dk1"/>
              </a:solidFill>
            </a:endParaRPr>
          </a:p>
          <a:p>
            <a:pPr marL="0" lvl="0" indent="0" algn="r" rtl="1">
              <a:lnSpc>
                <a:spcPct val="200000"/>
              </a:lnSpc>
              <a:spcBef>
                <a:spcPts val="0"/>
              </a:spcBef>
              <a:spcAft>
                <a:spcPts val="0"/>
              </a:spcAft>
              <a:buClr>
                <a:srgbClr val="002060"/>
              </a:buClr>
              <a:buSzPts val="2400"/>
              <a:buNone/>
            </a:pPr>
            <a:endParaRPr lang="he-IL" dirty="0">
              <a:solidFill>
                <a:schemeClr val="dk1"/>
              </a:solidFill>
            </a:endParaRPr>
          </a:p>
          <a:p>
            <a:pPr marL="0" lvl="0" indent="0" algn="r" rtl="1">
              <a:lnSpc>
                <a:spcPct val="200000"/>
              </a:lnSpc>
              <a:spcBef>
                <a:spcPts val="0"/>
              </a:spcBef>
              <a:spcAft>
                <a:spcPts val="0"/>
              </a:spcAft>
              <a:buClr>
                <a:srgbClr val="002060"/>
              </a:buClr>
              <a:buSzPts val="2400"/>
              <a:buNone/>
            </a:pPr>
            <a:r>
              <a:rPr lang="he-IL" dirty="0">
                <a:solidFill>
                  <a:schemeClr val="dk1"/>
                </a:solidFill>
              </a:rPr>
              <a:t> </a:t>
            </a:r>
          </a:p>
          <a:p>
            <a:pPr marL="0" lvl="0" indent="0" algn="ctr" rtl="1">
              <a:lnSpc>
                <a:spcPct val="200000"/>
              </a:lnSpc>
              <a:spcBef>
                <a:spcPts val="0"/>
              </a:spcBef>
              <a:spcAft>
                <a:spcPts val="0"/>
              </a:spcAft>
              <a:buClr>
                <a:srgbClr val="002060"/>
              </a:buClr>
              <a:buSzPts val="2400"/>
              <a:buNone/>
            </a:pPr>
            <a:r>
              <a:rPr lang="he-IL" sz="2000" dirty="0">
                <a:solidFill>
                  <a:srgbClr val="C00000"/>
                </a:solidFill>
              </a:rPr>
              <a:t>"אינני זוכר מתי יצאנו לטבח שנקרא בטעות קרב מנזר סן סימון " </a:t>
            </a:r>
          </a:p>
          <a:p>
            <a:pPr marL="0" lvl="0" indent="0" algn="ctr" rtl="1">
              <a:lnSpc>
                <a:spcPct val="200000"/>
              </a:lnSpc>
              <a:spcBef>
                <a:spcPts val="0"/>
              </a:spcBef>
              <a:spcAft>
                <a:spcPts val="0"/>
              </a:spcAft>
              <a:buClr>
                <a:srgbClr val="002060"/>
              </a:buClr>
              <a:buSzPts val="2400"/>
              <a:buNone/>
            </a:pPr>
            <a:r>
              <a:rPr lang="he-IL" sz="1400" dirty="0"/>
              <a:t>[יורם </a:t>
            </a:r>
            <a:r>
              <a:rPr lang="he-IL" sz="1400" dirty="0" err="1"/>
              <a:t>קניוק</a:t>
            </a:r>
            <a:r>
              <a:rPr lang="he-IL" sz="1400" dirty="0"/>
              <a:t>, תש"ח]</a:t>
            </a:r>
          </a:p>
        </p:txBody>
      </p:sp>
      <p:pic>
        <p:nvPicPr>
          <p:cNvPr id="5" name="תמונה 4">
            <a:extLst>
              <a:ext uri="{FF2B5EF4-FFF2-40B4-BE49-F238E27FC236}">
                <a16:creationId xmlns:a16="http://schemas.microsoft.com/office/drawing/2014/main" id="{88689535-6A71-4E1E-8336-D5E614F020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65017" y="1897103"/>
            <a:ext cx="3086100" cy="2225040"/>
          </a:xfrm>
          <a:prstGeom prst="rect">
            <a:avLst/>
          </a:prstGeom>
          <a:noFill/>
          <a:ln>
            <a:noFill/>
          </a:ln>
        </p:spPr>
      </p:pic>
      <p:pic>
        <p:nvPicPr>
          <p:cNvPr id="7" name="תמונה 6">
            <a:extLst>
              <a:ext uri="{FF2B5EF4-FFF2-40B4-BE49-F238E27FC236}">
                <a16:creationId xmlns:a16="http://schemas.microsoft.com/office/drawing/2014/main" id="{1CAC6802-6DE1-49F2-86DC-2F49903242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6984" y="1811060"/>
            <a:ext cx="3196590" cy="2397125"/>
          </a:xfrm>
          <a:prstGeom prst="rect">
            <a:avLst/>
          </a:prstGeom>
          <a:noFill/>
          <a:ln>
            <a:noFill/>
          </a:ln>
        </p:spPr>
      </p:pic>
    </p:spTree>
    <p:extLst>
      <p:ext uri="{BB962C8B-B14F-4D97-AF65-F5344CB8AC3E}">
        <p14:creationId xmlns:p14="http://schemas.microsoft.com/office/powerpoint/2010/main" val="2346118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549769" y="29916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sz="3200" dirty="0"/>
              <a:t>מבצע מכבי – מחצית ראשונה של מאי 48'</a:t>
            </a:r>
            <a:endParaRPr sz="3200" dirty="0"/>
          </a:p>
        </p:txBody>
      </p:sp>
      <p:sp>
        <p:nvSpPr>
          <p:cNvPr id="148" name="Google Shape;148;p3"/>
          <p:cNvSpPr txBox="1">
            <a:spLocks noGrp="1"/>
          </p:cNvSpPr>
          <p:nvPr>
            <p:ph type="body" idx="1"/>
          </p:nvPr>
        </p:nvSpPr>
        <p:spPr>
          <a:xfrm>
            <a:off x="3063184" y="1119760"/>
            <a:ext cx="8615400" cy="605700"/>
          </a:xfrm>
          <a:prstGeom prst="rect">
            <a:avLst/>
          </a:prstGeom>
          <a:noFill/>
          <a:ln>
            <a:noFill/>
          </a:ln>
        </p:spPr>
        <p:txBody>
          <a:bodyPr spcFirstLastPara="1" wrap="square" lIns="91425" tIns="45700" rIns="91425" bIns="45700" anchor="ctr" anchorCtr="0">
            <a:noAutofit/>
          </a:bodyPr>
          <a:lstStyle/>
          <a:p>
            <a:pPr marL="439780" lvl="0" indent="-190534" algn="r" rtl="1">
              <a:lnSpc>
                <a:spcPct val="200000"/>
              </a:lnSpc>
              <a:spcBef>
                <a:spcPts val="0"/>
              </a:spcBef>
              <a:spcAft>
                <a:spcPts val="0"/>
              </a:spcAft>
              <a:buClr>
                <a:schemeClr val="dk1"/>
              </a:buClr>
              <a:buSzPts val="2400"/>
              <a:buFont typeface="Arial"/>
              <a:buNone/>
            </a:pPr>
            <a:r>
              <a:rPr lang="he-IL" sz="2400" dirty="0">
                <a:solidFill>
                  <a:srgbClr val="C00000"/>
                </a:solidFill>
              </a:rPr>
              <a:t>לפעמים השמיכה קצת קצרה... </a:t>
            </a:r>
            <a:endParaRPr sz="2400" dirty="0">
              <a:solidFill>
                <a:srgbClr val="C00000"/>
              </a:solidFill>
            </a:endParaRPr>
          </a:p>
        </p:txBody>
      </p:sp>
      <p:sp>
        <p:nvSpPr>
          <p:cNvPr id="149" name="Google Shape;149;p3"/>
          <p:cNvSpPr txBox="1">
            <a:spLocks noGrp="1"/>
          </p:cNvSpPr>
          <p:nvPr>
            <p:ph type="body" idx="2"/>
          </p:nvPr>
        </p:nvSpPr>
        <p:spPr>
          <a:xfrm>
            <a:off x="3371590" y="1585182"/>
            <a:ext cx="8306994" cy="4153058"/>
          </a:xfrm>
          <a:prstGeom prst="rect">
            <a:avLst/>
          </a:prstGeom>
          <a:noFill/>
          <a:ln>
            <a:noFill/>
          </a:ln>
        </p:spPr>
        <p:txBody>
          <a:bodyPr spcFirstLastPara="1" wrap="square" lIns="91425" tIns="45700" rIns="91425" bIns="45700" anchor="t" anchorCtr="0">
            <a:normAutofit/>
          </a:bodyPr>
          <a:lstStyle/>
          <a:p>
            <a:pPr marL="0" lvl="0" indent="0" algn="r" rtl="1">
              <a:lnSpc>
                <a:spcPct val="200000"/>
              </a:lnSpc>
              <a:spcBef>
                <a:spcPts val="0"/>
              </a:spcBef>
              <a:spcAft>
                <a:spcPts val="0"/>
              </a:spcAft>
              <a:buClr>
                <a:srgbClr val="002060"/>
              </a:buClr>
              <a:buSzPts val="2400"/>
              <a:buNone/>
            </a:pPr>
            <a:r>
              <a:rPr lang="he-IL" sz="1800" dirty="0"/>
              <a:t>-הדרך לירושלים שוב מאוימת ונחסמת </a:t>
            </a:r>
          </a:p>
          <a:p>
            <a:pPr marL="0" lvl="0" indent="0" algn="r" rtl="1">
              <a:lnSpc>
                <a:spcPct val="200000"/>
              </a:lnSpc>
              <a:spcBef>
                <a:spcPts val="0"/>
              </a:spcBef>
              <a:spcAft>
                <a:spcPts val="0"/>
              </a:spcAft>
              <a:buClr>
                <a:srgbClr val="002060"/>
              </a:buClr>
              <a:buSzPts val="2400"/>
              <a:buNone/>
            </a:pPr>
            <a:r>
              <a:rPr lang="he-IL" sz="1800" dirty="0"/>
              <a:t>-צינור המים ראש העין – ירושלים פוצץ</a:t>
            </a:r>
          </a:p>
          <a:p>
            <a:pPr marL="0" lvl="0" indent="0">
              <a:lnSpc>
                <a:spcPct val="200000"/>
              </a:lnSpc>
              <a:buNone/>
            </a:pPr>
            <a:r>
              <a:rPr lang="he-IL" sz="1800" dirty="0">
                <a:solidFill>
                  <a:schemeClr val="dk1"/>
                </a:solidFill>
              </a:rPr>
              <a:t>                                                                                          </a:t>
            </a:r>
            <a:r>
              <a:rPr lang="he-IL" sz="1000" dirty="0">
                <a:solidFill>
                  <a:schemeClr val="dk1"/>
                </a:solidFill>
              </a:rPr>
              <a:t>[</a:t>
            </a:r>
            <a:r>
              <a:rPr lang="he-IL" sz="1000" dirty="0" err="1">
                <a:solidFill>
                  <a:schemeClr val="dk1"/>
                </a:solidFill>
              </a:rPr>
              <a:t>שאטרסטוק</a:t>
            </a:r>
            <a:r>
              <a:rPr lang="he-IL" sz="1000" dirty="0">
                <a:solidFill>
                  <a:schemeClr val="dk1"/>
                </a:solidFill>
              </a:rPr>
              <a:t>]</a:t>
            </a:r>
          </a:p>
          <a:p>
            <a:pPr marL="0" lvl="0" indent="0" algn="r" rtl="1">
              <a:lnSpc>
                <a:spcPct val="200000"/>
              </a:lnSpc>
              <a:spcBef>
                <a:spcPts val="0"/>
              </a:spcBef>
              <a:spcAft>
                <a:spcPts val="0"/>
              </a:spcAft>
              <a:buClr>
                <a:srgbClr val="002060"/>
              </a:buClr>
              <a:buSzPts val="2400"/>
              <a:buNone/>
            </a:pPr>
            <a:r>
              <a:rPr lang="he-IL" sz="1800" dirty="0"/>
              <a:t>יצירת רצף יהודי באזור הדרך לירושלים וכיבוש כפרים עוינים [בית מחסיר] </a:t>
            </a:r>
          </a:p>
          <a:p>
            <a:pPr marL="0" lvl="0" indent="0" algn="r" rtl="1">
              <a:lnSpc>
                <a:spcPct val="200000"/>
              </a:lnSpc>
              <a:spcBef>
                <a:spcPts val="0"/>
              </a:spcBef>
              <a:spcAft>
                <a:spcPts val="0"/>
              </a:spcAft>
              <a:buClr>
                <a:srgbClr val="002060"/>
              </a:buClr>
              <a:buSzPts val="2400"/>
              <a:buNone/>
            </a:pPr>
            <a:r>
              <a:rPr lang="he-IL" sz="1800" dirty="0">
                <a:solidFill>
                  <a:srgbClr val="C00000"/>
                </a:solidFill>
              </a:rPr>
              <a:t>טעות יקרה –</a:t>
            </a:r>
            <a:r>
              <a:rPr lang="he-IL" sz="1800" dirty="0"/>
              <a:t> </a:t>
            </a:r>
            <a:r>
              <a:rPr lang="he-IL" sz="1800" dirty="0">
                <a:solidFill>
                  <a:srgbClr val="C00000"/>
                </a:solidFill>
              </a:rPr>
              <a:t>הפקרת לטרון וכניסת הלגיון הירדני למתחם            </a:t>
            </a:r>
          </a:p>
          <a:p>
            <a:pPr marL="0" lvl="0" indent="0" algn="r" rtl="1">
              <a:lnSpc>
                <a:spcPct val="200000"/>
              </a:lnSpc>
              <a:spcBef>
                <a:spcPts val="0"/>
              </a:spcBef>
              <a:spcAft>
                <a:spcPts val="0"/>
              </a:spcAft>
              <a:buClr>
                <a:srgbClr val="002060"/>
              </a:buClr>
              <a:buSzPts val="2400"/>
              <a:buNone/>
            </a:pPr>
            <a:r>
              <a:rPr lang="he-IL" sz="1800" b="1" dirty="0">
                <a:solidFill>
                  <a:srgbClr val="C00000"/>
                </a:solidFill>
              </a:rPr>
              <a:t>                                        </a:t>
            </a:r>
            <a:r>
              <a:rPr lang="he-IL" sz="1400" b="1" dirty="0"/>
              <a:t>סרוק וגלה מדוע המבצע מכונה מכבי</a:t>
            </a:r>
          </a:p>
          <a:p>
            <a:pPr marL="0" lvl="0" indent="0" algn="r" rtl="1">
              <a:lnSpc>
                <a:spcPct val="200000"/>
              </a:lnSpc>
              <a:spcBef>
                <a:spcPts val="0"/>
              </a:spcBef>
              <a:spcAft>
                <a:spcPts val="0"/>
              </a:spcAft>
              <a:buClr>
                <a:srgbClr val="002060"/>
              </a:buClr>
              <a:buSzPts val="2400"/>
              <a:buNone/>
            </a:pPr>
            <a:endParaRPr lang="he-IL" sz="1800" dirty="0">
              <a:solidFill>
                <a:schemeClr val="dk1"/>
              </a:solidFill>
            </a:endParaRPr>
          </a:p>
        </p:txBody>
      </p:sp>
      <p:pic>
        <p:nvPicPr>
          <p:cNvPr id="5" name="תמונה 4" descr="שאטרסטוק">
            <a:extLst>
              <a:ext uri="{FF2B5EF4-FFF2-40B4-BE49-F238E27FC236}">
                <a16:creationId xmlns:a16="http://schemas.microsoft.com/office/drawing/2014/main" id="{FC49EE25-3BEF-418F-A560-E2FBAEFC96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72829" y="1206327"/>
            <a:ext cx="2971800" cy="2224405"/>
          </a:xfrm>
          <a:prstGeom prst="rect">
            <a:avLst/>
          </a:prstGeom>
          <a:noFill/>
          <a:ln>
            <a:noFill/>
          </a:ln>
        </p:spPr>
      </p:pic>
      <p:sp>
        <p:nvSpPr>
          <p:cNvPr id="2" name="חץ: למטה 1">
            <a:extLst>
              <a:ext uri="{FF2B5EF4-FFF2-40B4-BE49-F238E27FC236}">
                <a16:creationId xmlns:a16="http://schemas.microsoft.com/office/drawing/2014/main" id="{E8881CAD-4DAE-433D-A8DE-0FDE8A80669B}"/>
              </a:ext>
            </a:extLst>
          </p:cNvPr>
          <p:cNvSpPr/>
          <p:nvPr/>
        </p:nvSpPr>
        <p:spPr>
          <a:xfrm>
            <a:off x="10117667" y="2823300"/>
            <a:ext cx="484632" cy="605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a:extLst>
              <a:ext uri="{FF2B5EF4-FFF2-40B4-BE49-F238E27FC236}">
                <a16:creationId xmlns:a16="http://schemas.microsoft.com/office/drawing/2014/main" id="{917B0287-F808-429A-A05C-03FE6035FDC8}"/>
              </a:ext>
            </a:extLst>
          </p:cNvPr>
          <p:cNvPicPr>
            <a:picLocks noChangeAspect="1"/>
          </p:cNvPicPr>
          <p:nvPr/>
        </p:nvPicPr>
        <p:blipFill>
          <a:blip r:embed="rId4"/>
          <a:stretch>
            <a:fillRect/>
          </a:stretch>
        </p:blipFill>
        <p:spPr>
          <a:xfrm>
            <a:off x="7057189" y="4999194"/>
            <a:ext cx="1204468" cy="1204468"/>
          </a:xfrm>
          <a:prstGeom prst="rect">
            <a:avLst/>
          </a:prstGeom>
        </p:spPr>
      </p:pic>
    </p:spTree>
    <p:extLst>
      <p:ext uri="{BB962C8B-B14F-4D97-AF65-F5344CB8AC3E}">
        <p14:creationId xmlns:p14="http://schemas.microsoft.com/office/powerpoint/2010/main" val="3372838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D8BF27-B583-451E-9BD3-EF82FF2F1BDB}"/>
              </a:ext>
            </a:extLst>
          </p:cNvPr>
          <p:cNvSpPr>
            <a:spLocks noGrp="1"/>
          </p:cNvSpPr>
          <p:nvPr>
            <p:ph type="title"/>
          </p:nvPr>
        </p:nvSpPr>
        <p:spPr/>
        <p:txBody>
          <a:bodyPr/>
          <a:lstStyle/>
          <a:p>
            <a:br>
              <a:rPr lang="he-IL" sz="3200" dirty="0"/>
            </a:br>
            <a:r>
              <a:rPr lang="he-IL" sz="3200" dirty="0"/>
              <a:t>נפילת גוש עציון –ד' אייר תש"ח</a:t>
            </a:r>
          </a:p>
        </p:txBody>
      </p:sp>
      <p:sp>
        <p:nvSpPr>
          <p:cNvPr id="3" name="מציין מיקום טקסט 2">
            <a:extLst>
              <a:ext uri="{FF2B5EF4-FFF2-40B4-BE49-F238E27FC236}">
                <a16:creationId xmlns:a16="http://schemas.microsoft.com/office/drawing/2014/main" id="{1C4D7993-E86E-4424-B032-64AB25555CEC}"/>
              </a:ext>
            </a:extLst>
          </p:cNvPr>
          <p:cNvSpPr>
            <a:spLocks noGrp="1"/>
          </p:cNvSpPr>
          <p:nvPr>
            <p:ph type="body" idx="1"/>
          </p:nvPr>
        </p:nvSpPr>
        <p:spPr>
          <a:xfrm>
            <a:off x="1497409" y="1185682"/>
            <a:ext cx="10567592" cy="540000"/>
          </a:xfrm>
        </p:spPr>
        <p:txBody>
          <a:bodyPr/>
          <a:lstStyle/>
          <a:p>
            <a:endParaRPr lang="he-IL" dirty="0"/>
          </a:p>
        </p:txBody>
      </p:sp>
      <p:sp>
        <p:nvSpPr>
          <p:cNvPr id="4" name="מציין מיקום טקסט 3">
            <a:extLst>
              <a:ext uri="{FF2B5EF4-FFF2-40B4-BE49-F238E27FC236}">
                <a16:creationId xmlns:a16="http://schemas.microsoft.com/office/drawing/2014/main" id="{8318ED47-D5DE-4A9B-B9D2-F246393B4EC4}"/>
              </a:ext>
            </a:extLst>
          </p:cNvPr>
          <p:cNvSpPr>
            <a:spLocks noGrp="1"/>
          </p:cNvSpPr>
          <p:nvPr>
            <p:ph type="body" idx="2"/>
          </p:nvPr>
        </p:nvSpPr>
        <p:spPr>
          <a:xfrm>
            <a:off x="3952740" y="1725682"/>
            <a:ext cx="8031900" cy="4152600"/>
          </a:xfrm>
          <a:ln w="38100"/>
        </p:spPr>
        <p:txBody>
          <a:bodyPr/>
          <a:lstStyle/>
          <a:p>
            <a:pPr marL="76200" indent="0">
              <a:buNone/>
            </a:pPr>
            <a:r>
              <a:rPr lang="he-IL" dirty="0"/>
              <a:t> </a:t>
            </a:r>
            <a:endParaRPr lang="en-US" dirty="0"/>
          </a:p>
          <a:p>
            <a:pPr marL="76200" indent="0">
              <a:buNone/>
            </a:pPr>
            <a:endParaRPr lang="he-IL" dirty="0"/>
          </a:p>
          <a:p>
            <a:pPr marL="76200" indent="0">
              <a:buNone/>
            </a:pPr>
            <a:endParaRPr lang="he-IL" dirty="0"/>
          </a:p>
          <a:p>
            <a:pPr marL="76200" indent="0">
              <a:buNone/>
            </a:pPr>
            <a:endParaRPr lang="he-IL" dirty="0"/>
          </a:p>
          <a:p>
            <a:pPr marL="76200" indent="0">
              <a:buNone/>
            </a:pPr>
            <a:endParaRPr lang="he-IL" dirty="0"/>
          </a:p>
          <a:p>
            <a:pPr marL="76200" indent="0">
              <a:buNone/>
            </a:pPr>
            <a:endParaRPr lang="he-IL" dirty="0"/>
          </a:p>
          <a:p>
            <a:pPr marL="76200" indent="0">
              <a:buNone/>
            </a:pPr>
            <a:endParaRPr lang="he-IL" dirty="0"/>
          </a:p>
          <a:p>
            <a:pPr marL="76200" indent="0">
              <a:buNone/>
            </a:pPr>
            <a:endParaRPr lang="he-IL" dirty="0"/>
          </a:p>
          <a:p>
            <a:pPr marL="76200" indent="0">
              <a:lnSpc>
                <a:spcPct val="150000"/>
              </a:lnSpc>
              <a:buNone/>
            </a:pPr>
            <a:r>
              <a:rPr lang="he-IL" sz="1800" dirty="0"/>
              <a:t>"אם קיימת ירושלים עברית, אזי התודה הראשונה של כל ההיסטוריה הישראלית נתונה על כך בראש ובראשונה ללוחמי גוש עציון" </a:t>
            </a:r>
            <a:r>
              <a:rPr lang="he-IL" sz="1800" dirty="0">
                <a:solidFill>
                  <a:srgbClr val="C00000"/>
                </a:solidFill>
              </a:rPr>
              <a:t>[דוד בן גוריון]</a:t>
            </a:r>
            <a:endParaRPr lang="en-US" sz="1800" dirty="0">
              <a:solidFill>
                <a:srgbClr val="C00000"/>
              </a:solidFill>
            </a:endParaRPr>
          </a:p>
          <a:p>
            <a:pPr marL="76200" indent="0">
              <a:buNone/>
            </a:pPr>
            <a:endParaRPr lang="he-IL" dirty="0"/>
          </a:p>
        </p:txBody>
      </p:sp>
      <p:pic>
        <p:nvPicPr>
          <p:cNvPr id="5" name="תמונה 4">
            <a:extLst>
              <a:ext uri="{FF2B5EF4-FFF2-40B4-BE49-F238E27FC236}">
                <a16:creationId xmlns:a16="http://schemas.microsoft.com/office/drawing/2014/main" id="{1C49CAD8-C409-4B09-BB58-1648CDAA67FF}"/>
              </a:ext>
            </a:extLst>
          </p:cNvPr>
          <p:cNvPicPr/>
          <p:nvPr/>
        </p:nvPicPr>
        <p:blipFill rotWithShape="1">
          <a:blip r:embed="rId2">
            <a:extLst>
              <a:ext uri="{28A0092B-C50C-407E-A947-70E740481C1C}">
                <a14:useLocalDpi xmlns:a14="http://schemas.microsoft.com/office/drawing/2010/main" val="0"/>
              </a:ext>
            </a:extLst>
          </a:blip>
          <a:srcRect l="1807" t="22944" r="-1807" b="39637"/>
          <a:stretch/>
        </p:blipFill>
        <p:spPr bwMode="auto">
          <a:xfrm>
            <a:off x="7959798" y="1330802"/>
            <a:ext cx="4024842" cy="3214265"/>
          </a:xfrm>
          <a:prstGeom prst="rect">
            <a:avLst/>
          </a:prstGeom>
          <a:noFill/>
          <a:ln>
            <a:noFill/>
          </a:ln>
          <a:extLst>
            <a:ext uri="{53640926-AAD7-44D8-BBD7-CCE9431645EC}">
              <a14:shadowObscured xmlns:a14="http://schemas.microsoft.com/office/drawing/2010/main"/>
            </a:ext>
          </a:extLst>
        </p:spPr>
      </p:pic>
      <p:sp>
        <p:nvSpPr>
          <p:cNvPr id="7" name="אליפסה 6">
            <a:extLst>
              <a:ext uri="{FF2B5EF4-FFF2-40B4-BE49-F238E27FC236}">
                <a16:creationId xmlns:a16="http://schemas.microsoft.com/office/drawing/2014/main" id="{EEC0B6A0-D5D6-4911-9E3D-1AAE4713440A}"/>
              </a:ext>
            </a:extLst>
          </p:cNvPr>
          <p:cNvSpPr/>
          <p:nvPr/>
        </p:nvSpPr>
        <p:spPr>
          <a:xfrm>
            <a:off x="10040378" y="3124200"/>
            <a:ext cx="745067" cy="169333"/>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6031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dirty="0">
                <a:solidFill>
                  <a:srgbClr val="192A72"/>
                </a:solidFill>
              </a:rPr>
              <a:t>מה נלמד היום </a:t>
            </a:r>
            <a:endParaRPr dirty="0"/>
          </a:p>
        </p:txBody>
      </p:sp>
      <p:sp>
        <p:nvSpPr>
          <p:cNvPr id="148" name="Google Shape;148;p3"/>
          <p:cNvSpPr txBox="1">
            <a:spLocks noGrp="1"/>
          </p:cNvSpPr>
          <p:nvPr>
            <p:ph type="body" idx="1"/>
          </p:nvPr>
        </p:nvSpPr>
        <p:spPr>
          <a:xfrm>
            <a:off x="515275" y="1119749"/>
            <a:ext cx="8615400" cy="605700"/>
          </a:xfrm>
          <a:prstGeom prst="rect">
            <a:avLst/>
          </a:prstGeom>
          <a:noFill/>
          <a:ln>
            <a:noFill/>
          </a:ln>
        </p:spPr>
        <p:txBody>
          <a:bodyPr spcFirstLastPara="1" wrap="square" lIns="91425" tIns="45700" rIns="91425" bIns="45700" anchor="ctr" anchorCtr="0">
            <a:noAutofit/>
          </a:bodyPr>
          <a:lstStyle/>
          <a:p>
            <a:pPr marL="439780" lvl="0" indent="-190534" algn="r" rtl="1">
              <a:lnSpc>
                <a:spcPct val="200000"/>
              </a:lnSpc>
              <a:spcBef>
                <a:spcPts val="0"/>
              </a:spcBef>
              <a:spcAft>
                <a:spcPts val="0"/>
              </a:spcAft>
              <a:buClr>
                <a:schemeClr val="dk1"/>
              </a:buClr>
              <a:buSzPts val="2400"/>
              <a:buFont typeface="Arial"/>
              <a:buNone/>
            </a:pPr>
            <a:endParaRPr dirty="0"/>
          </a:p>
        </p:txBody>
      </p:sp>
      <p:sp>
        <p:nvSpPr>
          <p:cNvPr id="149" name="Google Shape;149;p3"/>
          <p:cNvSpPr txBox="1">
            <a:spLocks noGrp="1"/>
          </p:cNvSpPr>
          <p:nvPr>
            <p:ph type="body" idx="2"/>
          </p:nvPr>
        </p:nvSpPr>
        <p:spPr>
          <a:xfrm>
            <a:off x="515274" y="1725460"/>
            <a:ext cx="8306994" cy="4153058"/>
          </a:xfrm>
          <a:prstGeom prst="rect">
            <a:avLst/>
          </a:prstGeom>
          <a:noFill/>
          <a:ln>
            <a:noFill/>
          </a:ln>
        </p:spPr>
        <p:txBody>
          <a:bodyPr spcFirstLastPara="1" wrap="square" lIns="91425" tIns="45700" rIns="91425" bIns="45700" anchor="t" anchorCtr="0">
            <a:normAutofit/>
          </a:bodyPr>
          <a:lstStyle/>
          <a:p>
            <a:pPr indent="-342900">
              <a:lnSpc>
                <a:spcPct val="150000"/>
              </a:lnSpc>
              <a:spcBef>
                <a:spcPct val="0"/>
              </a:spcBef>
              <a:spcAft>
                <a:spcPct val="0"/>
              </a:spcAft>
              <a:buClr>
                <a:schemeClr val="accent2"/>
              </a:buClr>
              <a:buSzPts val="1800"/>
              <a:buFont typeface="Arial" panose="020B0604020202020204" pitchFamily="34" charset="0"/>
              <a:buChar char="★"/>
            </a:pPr>
            <a:r>
              <a:rPr lang="he-IL" altLang="he-IL" b="1" dirty="0">
                <a:latin typeface="Varela Round" panose="020B0604020202020204" charset="-79"/>
                <a:cs typeface="Varela Round" panose="020B0604020202020204" charset="-79"/>
                <a:sym typeface="Calibri" panose="020F0502020204030204" pitchFamily="34" charset="0"/>
              </a:rPr>
              <a:t>ראשית מלחמת העצמאות</a:t>
            </a:r>
          </a:p>
          <a:p>
            <a:pPr indent="-342900">
              <a:lnSpc>
                <a:spcPct val="150000"/>
              </a:lnSpc>
              <a:spcBef>
                <a:spcPct val="0"/>
              </a:spcBef>
              <a:spcAft>
                <a:spcPct val="0"/>
              </a:spcAft>
              <a:buClr>
                <a:schemeClr val="accent2"/>
              </a:buClr>
              <a:buSzPts val="1800"/>
              <a:buFont typeface="Arial" panose="020B0604020202020204" pitchFamily="34" charset="0"/>
              <a:buChar char="★"/>
            </a:pPr>
            <a:r>
              <a:rPr lang="he-IL" altLang="he-IL" b="1" dirty="0">
                <a:latin typeface="Varela Round" panose="020B0604020202020204" charset="-79"/>
                <a:cs typeface="Varela Round" panose="020B0604020202020204" charset="-79"/>
                <a:sym typeface="Calibri" panose="020F0502020204030204" pitchFamily="34" charset="0"/>
              </a:rPr>
              <a:t>תחילת המאבק במרחב ירושלים והכרת שני חלקי החזית </a:t>
            </a:r>
          </a:p>
          <a:p>
            <a:pPr indent="-342900">
              <a:lnSpc>
                <a:spcPct val="150000"/>
              </a:lnSpc>
              <a:spcBef>
                <a:spcPct val="0"/>
              </a:spcBef>
              <a:spcAft>
                <a:spcPct val="0"/>
              </a:spcAft>
              <a:buClr>
                <a:schemeClr val="accent2"/>
              </a:buClr>
              <a:buSzPts val="1800"/>
              <a:buFont typeface="Arial" panose="020B0604020202020204" pitchFamily="34" charset="0"/>
              <a:buChar char="★"/>
            </a:pPr>
            <a:r>
              <a:rPr lang="he-IL" altLang="he-IL" b="1" dirty="0">
                <a:latin typeface="Varela Round" panose="020B0604020202020204" charset="-79"/>
                <a:cs typeface="Varela Round" panose="020B0604020202020204" charset="-79"/>
                <a:sym typeface="Calibri" panose="020F0502020204030204" pitchFamily="34" charset="0"/>
              </a:rPr>
              <a:t>האירועים המרכזיים עד שלהי דצמבר 1947</a:t>
            </a:r>
          </a:p>
          <a:p>
            <a:pPr marL="0" lvl="0" indent="0" algn="r" rtl="1">
              <a:lnSpc>
                <a:spcPct val="200000"/>
              </a:lnSpc>
              <a:spcBef>
                <a:spcPts val="0"/>
              </a:spcBef>
              <a:spcAft>
                <a:spcPts val="0"/>
              </a:spcAft>
              <a:buClr>
                <a:srgbClr val="002060"/>
              </a:buClr>
              <a:buSzPts val="2400"/>
              <a:buNone/>
            </a:pPr>
            <a:endParaRPr dirty="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84F1E1-9D61-4573-86E2-DFD1A2040E06}"/>
              </a:ext>
            </a:extLst>
          </p:cNvPr>
          <p:cNvSpPr>
            <a:spLocks noGrp="1"/>
          </p:cNvSpPr>
          <p:nvPr>
            <p:ph type="title"/>
          </p:nvPr>
        </p:nvSpPr>
        <p:spPr>
          <a:xfrm>
            <a:off x="2549700" y="282703"/>
            <a:ext cx="9642300" cy="720000"/>
          </a:xfrm>
        </p:spPr>
        <p:txBody>
          <a:bodyPr/>
          <a:lstStyle/>
          <a:p>
            <a:r>
              <a:rPr lang="he-IL" sz="3200" dirty="0"/>
              <a:t>מבצע קלשון – 13-18/5</a:t>
            </a:r>
          </a:p>
        </p:txBody>
      </p:sp>
      <p:sp>
        <p:nvSpPr>
          <p:cNvPr id="3" name="מציין מיקום טקסט 2">
            <a:extLst>
              <a:ext uri="{FF2B5EF4-FFF2-40B4-BE49-F238E27FC236}">
                <a16:creationId xmlns:a16="http://schemas.microsoft.com/office/drawing/2014/main" id="{34993CDA-F4AD-4247-86D9-DD04CB84F53D}"/>
              </a:ext>
            </a:extLst>
          </p:cNvPr>
          <p:cNvSpPr>
            <a:spLocks noGrp="1"/>
          </p:cNvSpPr>
          <p:nvPr>
            <p:ph type="body" idx="1"/>
          </p:nvPr>
        </p:nvSpPr>
        <p:spPr>
          <a:xfrm>
            <a:off x="3217350" y="979132"/>
            <a:ext cx="8307000" cy="540000"/>
          </a:xfrm>
        </p:spPr>
        <p:txBody>
          <a:bodyPr/>
          <a:lstStyle/>
          <a:p>
            <a:r>
              <a:rPr lang="he-IL" dirty="0">
                <a:solidFill>
                  <a:srgbClr val="C00000"/>
                </a:solidFill>
              </a:rPr>
              <a:t>הבריטים יוצאים – השתלטות על אזורי הביטחון</a:t>
            </a:r>
          </a:p>
        </p:txBody>
      </p:sp>
      <p:sp>
        <p:nvSpPr>
          <p:cNvPr id="4" name="מציין מיקום טקסט 3">
            <a:extLst>
              <a:ext uri="{FF2B5EF4-FFF2-40B4-BE49-F238E27FC236}">
                <a16:creationId xmlns:a16="http://schemas.microsoft.com/office/drawing/2014/main" id="{33C4CABE-74E2-4BF1-B8EA-5F2EB743D7B4}"/>
              </a:ext>
            </a:extLst>
          </p:cNvPr>
          <p:cNvSpPr>
            <a:spLocks noGrp="1"/>
          </p:cNvSpPr>
          <p:nvPr>
            <p:ph type="body" idx="2"/>
          </p:nvPr>
        </p:nvSpPr>
        <p:spPr>
          <a:xfrm>
            <a:off x="3597139" y="1581748"/>
            <a:ext cx="8031900" cy="4152600"/>
          </a:xfrm>
        </p:spPr>
        <p:txBody>
          <a:bodyPr/>
          <a:lstStyle/>
          <a:p>
            <a:pPr marL="76200" indent="0">
              <a:buNone/>
            </a:pPr>
            <a:endParaRPr lang="he-IL" sz="1800" dirty="0"/>
          </a:p>
          <a:p>
            <a:pPr marL="76200" indent="0">
              <a:buNone/>
            </a:pPr>
            <a:endParaRPr lang="he-IL" sz="1800" dirty="0"/>
          </a:p>
          <a:p>
            <a:pPr marL="76200" indent="0">
              <a:buNone/>
            </a:pPr>
            <a:endParaRPr lang="he-IL" sz="1800" dirty="0"/>
          </a:p>
          <a:p>
            <a:pPr marL="76200" indent="0">
              <a:buNone/>
            </a:pPr>
            <a:r>
              <a:rPr lang="he-IL" sz="1800" dirty="0"/>
              <a:t>                                               שיח' </a:t>
            </a:r>
            <a:r>
              <a:rPr lang="he-IL" sz="1800" dirty="0" err="1"/>
              <a:t>ג'ראח</a:t>
            </a:r>
            <a:r>
              <a:rPr lang="he-IL" sz="1800" dirty="0"/>
              <a:t> ובית ספר לשוטרים – </a:t>
            </a:r>
            <a:r>
              <a:rPr lang="he-IL" sz="1800" dirty="0">
                <a:solidFill>
                  <a:srgbClr val="C00000"/>
                </a:solidFill>
              </a:rPr>
              <a:t>צפון</a:t>
            </a:r>
          </a:p>
          <a:p>
            <a:pPr marL="76200" indent="0">
              <a:buNone/>
            </a:pPr>
            <a:endParaRPr lang="he-IL" sz="1800" dirty="0"/>
          </a:p>
          <a:p>
            <a:pPr marL="76200" indent="0">
              <a:buNone/>
            </a:pPr>
            <a:r>
              <a:rPr lang="he-IL" sz="1800" dirty="0"/>
              <a:t>                                              המגרש הרוסים, </a:t>
            </a:r>
            <a:r>
              <a:rPr lang="he-IL" sz="1800" dirty="0" err="1"/>
              <a:t>בווינגרד</a:t>
            </a:r>
            <a:r>
              <a:rPr lang="he-IL" sz="1800" dirty="0"/>
              <a:t> ומלון המלך דוד – </a:t>
            </a:r>
            <a:r>
              <a:rPr lang="he-IL" sz="1800" dirty="0">
                <a:solidFill>
                  <a:srgbClr val="C00000"/>
                </a:solidFill>
              </a:rPr>
              <a:t>מרכז</a:t>
            </a:r>
          </a:p>
          <a:p>
            <a:pPr marL="76200" indent="0">
              <a:buNone/>
            </a:pPr>
            <a:r>
              <a:rPr lang="he-IL" sz="1800" dirty="0"/>
              <a:t>                                                              </a:t>
            </a:r>
          </a:p>
          <a:p>
            <a:pPr marL="76200" indent="0">
              <a:buNone/>
            </a:pPr>
            <a:r>
              <a:rPr lang="he-IL" sz="1800" dirty="0"/>
              <a:t>                                             תחנת הרכבת, מחנה אלנבי, בקעה, </a:t>
            </a:r>
            <a:r>
              <a:rPr lang="he-IL" sz="1800" dirty="0" err="1"/>
              <a:t>טלביה</a:t>
            </a:r>
            <a:r>
              <a:rPr lang="he-IL" sz="1800" dirty="0"/>
              <a:t> וכו' - </a:t>
            </a:r>
            <a:r>
              <a:rPr lang="he-IL" sz="1800" dirty="0">
                <a:solidFill>
                  <a:srgbClr val="C00000"/>
                </a:solidFill>
              </a:rPr>
              <a:t>דרום</a:t>
            </a:r>
          </a:p>
          <a:p>
            <a:pPr marL="76200" indent="0">
              <a:buNone/>
            </a:pPr>
            <a:r>
              <a:rPr lang="he-IL" sz="1800" dirty="0"/>
              <a:t>                                                          </a:t>
            </a:r>
          </a:p>
          <a:p>
            <a:pPr marL="76200" indent="0">
              <a:buNone/>
            </a:pPr>
            <a:endParaRPr lang="he-IL" sz="1800" dirty="0"/>
          </a:p>
        </p:txBody>
      </p:sp>
      <p:pic>
        <p:nvPicPr>
          <p:cNvPr id="5" name="תמונה 4">
            <a:extLst>
              <a:ext uri="{FF2B5EF4-FFF2-40B4-BE49-F238E27FC236}">
                <a16:creationId xmlns:a16="http://schemas.microsoft.com/office/drawing/2014/main" id="{6907CFB6-2426-4153-A2C1-C8C9319A826F}"/>
              </a:ext>
            </a:extLst>
          </p:cNvPr>
          <p:cNvPicPr>
            <a:picLocks noChangeAspect="1"/>
          </p:cNvPicPr>
          <p:nvPr/>
        </p:nvPicPr>
        <p:blipFill rotWithShape="1">
          <a:blip r:embed="rId2"/>
          <a:srcRect b="55234"/>
          <a:stretch/>
        </p:blipFill>
        <p:spPr bwMode="auto">
          <a:xfrm rot="16200000">
            <a:off x="9674499" y="1502946"/>
            <a:ext cx="1487743" cy="31940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9433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64389F-D461-44FA-BCFD-AA2B18B545C3}"/>
              </a:ext>
            </a:extLst>
          </p:cNvPr>
          <p:cNvSpPr>
            <a:spLocks noGrp="1"/>
          </p:cNvSpPr>
          <p:nvPr>
            <p:ph type="title"/>
          </p:nvPr>
        </p:nvSpPr>
        <p:spPr/>
        <p:txBody>
          <a:bodyPr/>
          <a:lstStyle/>
          <a:p>
            <a:r>
              <a:rPr lang="he-IL" sz="3200" dirty="0"/>
              <a:t>הפלמ"ח בהר ציון ובעיר העתיקה</a:t>
            </a:r>
          </a:p>
        </p:txBody>
      </p:sp>
      <p:sp>
        <p:nvSpPr>
          <p:cNvPr id="3" name="מציין מיקום טקסט 2">
            <a:extLst>
              <a:ext uri="{FF2B5EF4-FFF2-40B4-BE49-F238E27FC236}">
                <a16:creationId xmlns:a16="http://schemas.microsoft.com/office/drawing/2014/main" id="{E19058D7-2D18-476D-9C0E-81A790E0CA55}"/>
              </a:ext>
            </a:extLst>
          </p:cNvPr>
          <p:cNvSpPr>
            <a:spLocks noGrp="1"/>
          </p:cNvSpPr>
          <p:nvPr>
            <p:ph type="body" idx="1"/>
          </p:nvPr>
        </p:nvSpPr>
        <p:spPr>
          <a:xfrm>
            <a:off x="3478608" y="1059388"/>
            <a:ext cx="8307000" cy="540000"/>
          </a:xfrm>
        </p:spPr>
        <p:txBody>
          <a:bodyPr/>
          <a:lstStyle/>
          <a:p>
            <a:r>
              <a:rPr lang="he-IL" sz="2400" dirty="0">
                <a:solidFill>
                  <a:srgbClr val="002060"/>
                </a:solidFill>
              </a:rPr>
              <a:t>1800 יהודי הרובע במצור בתוך מצור</a:t>
            </a:r>
          </a:p>
        </p:txBody>
      </p:sp>
      <p:sp>
        <p:nvSpPr>
          <p:cNvPr id="4" name="מציין מיקום טקסט 3">
            <a:extLst>
              <a:ext uri="{FF2B5EF4-FFF2-40B4-BE49-F238E27FC236}">
                <a16:creationId xmlns:a16="http://schemas.microsoft.com/office/drawing/2014/main" id="{A0CB3689-AF29-43B2-8B07-E73FC681387E}"/>
              </a:ext>
            </a:extLst>
          </p:cNvPr>
          <p:cNvSpPr>
            <a:spLocks noGrp="1"/>
          </p:cNvSpPr>
          <p:nvPr>
            <p:ph type="body" idx="2"/>
          </p:nvPr>
        </p:nvSpPr>
        <p:spPr>
          <a:xfrm>
            <a:off x="3749548" y="1599388"/>
            <a:ext cx="8031900" cy="4152600"/>
          </a:xfrm>
        </p:spPr>
        <p:txBody>
          <a:bodyPr/>
          <a:lstStyle/>
          <a:p>
            <a:pPr>
              <a:lnSpc>
                <a:spcPct val="150000"/>
              </a:lnSpc>
              <a:buFont typeface="Arial" panose="020B0604020202020204" pitchFamily="34" charset="0"/>
              <a:buChar char="•"/>
            </a:pPr>
            <a:r>
              <a:rPr lang="he-IL" sz="1800" dirty="0"/>
              <a:t>ליל 17-18/5 ניסיון כושל לפרוץ בשער יפו</a:t>
            </a:r>
          </a:p>
          <a:p>
            <a:pPr>
              <a:lnSpc>
                <a:spcPct val="150000"/>
              </a:lnSpc>
              <a:buFont typeface="Arial" panose="020B0604020202020204" pitchFamily="34" charset="0"/>
              <a:buChar char="•"/>
            </a:pPr>
            <a:r>
              <a:rPr lang="he-IL" sz="1800" dirty="0"/>
              <a:t>ליל 18-19/5 לוחמי הראל פורצים אל </a:t>
            </a:r>
          </a:p>
          <a:p>
            <a:pPr marL="76200" indent="0">
              <a:lnSpc>
                <a:spcPct val="150000"/>
              </a:lnSpc>
              <a:buNone/>
            </a:pPr>
            <a:r>
              <a:rPr lang="he-IL" sz="1800" dirty="0"/>
              <a:t>       הרובע היהודי דרך שער ציון וממהרים </a:t>
            </a:r>
          </a:p>
          <a:p>
            <a:pPr marL="76200" indent="0">
              <a:lnSpc>
                <a:spcPct val="150000"/>
              </a:lnSpc>
              <a:buNone/>
            </a:pPr>
            <a:r>
              <a:rPr lang="he-IL" sz="1800" dirty="0"/>
              <a:t>       לצאת לאחר מס' שעות... </a:t>
            </a:r>
          </a:p>
          <a:p>
            <a:pPr marL="76200" indent="0">
              <a:lnSpc>
                <a:spcPct val="150000"/>
              </a:lnSpc>
              <a:buNone/>
            </a:pPr>
            <a:r>
              <a:rPr lang="he-IL" sz="1800" dirty="0"/>
              <a:t> </a:t>
            </a:r>
          </a:p>
          <a:p>
            <a:pPr marL="76200" indent="0">
              <a:buNone/>
            </a:pPr>
            <a:endParaRPr lang="he-IL" sz="1800" dirty="0"/>
          </a:p>
          <a:p>
            <a:pPr marL="76200" indent="0">
              <a:buNone/>
            </a:pPr>
            <a:r>
              <a:rPr lang="he-IL" sz="1800" dirty="0"/>
              <a:t> </a:t>
            </a:r>
          </a:p>
          <a:p>
            <a:pPr marL="76200" indent="0">
              <a:buNone/>
            </a:pPr>
            <a:endParaRPr lang="he-IL" sz="1800" dirty="0"/>
          </a:p>
          <a:p>
            <a:pPr marL="76200" indent="0">
              <a:buNone/>
            </a:pPr>
            <a:endParaRPr lang="he-IL" sz="1800" dirty="0"/>
          </a:p>
          <a:p>
            <a:pPr marL="76200" indent="0">
              <a:buNone/>
            </a:pPr>
            <a:endParaRPr lang="he-IL" sz="1800" dirty="0"/>
          </a:p>
          <a:p>
            <a:pPr marL="76200" indent="0">
              <a:buNone/>
            </a:pPr>
            <a:r>
              <a:rPr lang="he-IL" sz="1800" dirty="0">
                <a:solidFill>
                  <a:srgbClr val="C00000"/>
                </a:solidFill>
              </a:rPr>
              <a:t>טבנקין (מג"ד הפורצים) לעוזי נרקיס "זכור מדובר רק בפעולת הסחה, אם ילך – ילך ואם לא ילך  – לא ילך..."   </a:t>
            </a:r>
            <a:r>
              <a:rPr lang="he-IL" sz="1000" dirty="0"/>
              <a:t>[חייל של ירושלים – עוזי נרקיס]</a:t>
            </a:r>
          </a:p>
        </p:txBody>
      </p:sp>
      <p:pic>
        <p:nvPicPr>
          <p:cNvPr id="5" name="תמונה 4">
            <a:extLst>
              <a:ext uri="{FF2B5EF4-FFF2-40B4-BE49-F238E27FC236}">
                <a16:creationId xmlns:a16="http://schemas.microsoft.com/office/drawing/2014/main" id="{98BD7275-9FE4-42AF-8460-AC75995C88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58732" y="1725682"/>
            <a:ext cx="2881207" cy="2939451"/>
          </a:xfrm>
          <a:prstGeom prst="rect">
            <a:avLst/>
          </a:prstGeom>
          <a:noFill/>
          <a:ln>
            <a:noFill/>
          </a:ln>
        </p:spPr>
      </p:pic>
    </p:spTree>
    <p:extLst>
      <p:ext uri="{BB962C8B-B14F-4D97-AF65-F5344CB8AC3E}">
        <p14:creationId xmlns:p14="http://schemas.microsoft.com/office/powerpoint/2010/main" val="2113029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CA5DDB-F60A-4E1D-81CB-4D546A9F2775}"/>
              </a:ext>
            </a:extLst>
          </p:cNvPr>
          <p:cNvSpPr>
            <a:spLocks noGrp="1"/>
          </p:cNvSpPr>
          <p:nvPr>
            <p:ph type="title"/>
          </p:nvPr>
        </p:nvSpPr>
        <p:spPr/>
        <p:txBody>
          <a:bodyPr/>
          <a:lstStyle/>
          <a:p>
            <a:br>
              <a:rPr lang="he-IL" dirty="0"/>
            </a:br>
            <a:br>
              <a:rPr lang="he-IL" dirty="0"/>
            </a:br>
            <a:r>
              <a:rPr lang="he-IL" sz="3200" dirty="0"/>
              <a:t>הלגיון הירדני בירושלים 18/5</a:t>
            </a:r>
          </a:p>
        </p:txBody>
      </p:sp>
      <p:sp>
        <p:nvSpPr>
          <p:cNvPr id="3" name="מציין מיקום טקסט 2">
            <a:extLst>
              <a:ext uri="{FF2B5EF4-FFF2-40B4-BE49-F238E27FC236}">
                <a16:creationId xmlns:a16="http://schemas.microsoft.com/office/drawing/2014/main" id="{38C101CC-7604-4261-A66A-3BFCADD7BF97}"/>
              </a:ext>
            </a:extLst>
          </p:cNvPr>
          <p:cNvSpPr>
            <a:spLocks noGrp="1"/>
          </p:cNvSpPr>
          <p:nvPr>
            <p:ph type="body" idx="1"/>
          </p:nvPr>
        </p:nvSpPr>
        <p:spPr>
          <a:xfrm>
            <a:off x="3576039" y="573094"/>
            <a:ext cx="8307000" cy="540000"/>
          </a:xfrm>
        </p:spPr>
        <p:txBody>
          <a:bodyPr/>
          <a:lstStyle/>
          <a:p>
            <a:endParaRPr lang="he-IL" dirty="0"/>
          </a:p>
        </p:txBody>
      </p:sp>
      <p:sp>
        <p:nvSpPr>
          <p:cNvPr id="4" name="מציין מיקום טקסט 3">
            <a:extLst>
              <a:ext uri="{FF2B5EF4-FFF2-40B4-BE49-F238E27FC236}">
                <a16:creationId xmlns:a16="http://schemas.microsoft.com/office/drawing/2014/main" id="{A6783146-A341-42D4-B599-66B3E21FCFDA}"/>
              </a:ext>
            </a:extLst>
          </p:cNvPr>
          <p:cNvSpPr>
            <a:spLocks noGrp="1"/>
          </p:cNvSpPr>
          <p:nvPr>
            <p:ph type="body" idx="2"/>
          </p:nvPr>
        </p:nvSpPr>
        <p:spPr>
          <a:xfrm>
            <a:off x="3851139" y="1646012"/>
            <a:ext cx="8031900" cy="4152600"/>
          </a:xfrm>
        </p:spPr>
        <p:txBody>
          <a:bodyPr/>
          <a:lstStyle/>
          <a:p>
            <a:pPr marL="76200" indent="0">
              <a:buNone/>
            </a:pPr>
            <a:r>
              <a:rPr lang="he-IL" dirty="0"/>
              <a:t>"הלגיון הערבי היה הצבא הערבי הטוב ביותר" </a:t>
            </a:r>
            <a:r>
              <a:rPr lang="he-IL" sz="1000" dirty="0"/>
              <a:t>(יוסף </a:t>
            </a:r>
            <a:r>
              <a:rPr lang="he-IL" sz="1000" dirty="0" err="1"/>
              <a:t>נוה</a:t>
            </a:r>
            <a:r>
              <a:rPr lang="he-IL" sz="1000" dirty="0"/>
              <a:t>- ירדן החיפוש אחר זהות)</a:t>
            </a:r>
          </a:p>
          <a:p>
            <a:pPr marL="76200" indent="0">
              <a:buNone/>
            </a:pPr>
            <a:r>
              <a:rPr lang="he-IL" dirty="0"/>
              <a:t> </a:t>
            </a:r>
          </a:p>
          <a:p>
            <a:pPr>
              <a:lnSpc>
                <a:spcPct val="150000"/>
              </a:lnSpc>
              <a:buFontTx/>
              <a:buChar char="-"/>
            </a:pPr>
            <a:r>
              <a:rPr lang="he-IL" dirty="0"/>
              <a:t>הישגים : שיח' </a:t>
            </a:r>
            <a:r>
              <a:rPr lang="he-IL" dirty="0" err="1"/>
              <a:t>ג'ראח</a:t>
            </a:r>
            <a:r>
              <a:rPr lang="he-IL" dirty="0"/>
              <a:t>, העיר העתיקה כולל הרובע היהודי</a:t>
            </a:r>
          </a:p>
          <a:p>
            <a:pPr>
              <a:lnSpc>
                <a:spcPct val="150000"/>
              </a:lnSpc>
              <a:buFontTx/>
              <a:buChar char="-"/>
            </a:pPr>
            <a:r>
              <a:rPr lang="he-IL" dirty="0"/>
              <a:t>כישלונות : </a:t>
            </a:r>
            <a:r>
              <a:rPr lang="he-IL" dirty="0" err="1"/>
              <a:t>נוטרדם</a:t>
            </a:r>
            <a:r>
              <a:rPr lang="he-IL" dirty="0"/>
              <a:t>, מאה שערים, מוסררה, הר הצופים, רמת רחל</a:t>
            </a:r>
          </a:p>
          <a:p>
            <a:pPr marL="76200" indent="0">
              <a:buNone/>
            </a:pPr>
            <a:endParaRPr lang="he-IL" dirty="0"/>
          </a:p>
        </p:txBody>
      </p:sp>
      <p:pic>
        <p:nvPicPr>
          <p:cNvPr id="5" name="תמונה 4">
            <a:extLst>
              <a:ext uri="{FF2B5EF4-FFF2-40B4-BE49-F238E27FC236}">
                <a16:creationId xmlns:a16="http://schemas.microsoft.com/office/drawing/2014/main" id="{7A609D37-561D-4E1F-9C57-280FC7DDAAB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01363" y="4273177"/>
            <a:ext cx="2587252" cy="2058353"/>
          </a:xfrm>
          <a:prstGeom prst="rect">
            <a:avLst/>
          </a:prstGeom>
          <a:noFill/>
          <a:ln>
            <a:noFill/>
          </a:ln>
        </p:spPr>
      </p:pic>
      <p:pic>
        <p:nvPicPr>
          <p:cNvPr id="6" name="תמונה 5">
            <a:extLst>
              <a:ext uri="{FF2B5EF4-FFF2-40B4-BE49-F238E27FC236}">
                <a16:creationId xmlns:a16="http://schemas.microsoft.com/office/drawing/2014/main" id="{360DF511-E7E3-4752-B602-D3B15E0A60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38839" y="3660779"/>
            <a:ext cx="2536190" cy="2019300"/>
          </a:xfrm>
          <a:prstGeom prst="rect">
            <a:avLst/>
          </a:prstGeom>
          <a:noFill/>
          <a:ln>
            <a:noFill/>
          </a:ln>
        </p:spPr>
      </p:pic>
    </p:spTree>
    <p:extLst>
      <p:ext uri="{BB962C8B-B14F-4D97-AF65-F5344CB8AC3E}">
        <p14:creationId xmlns:p14="http://schemas.microsoft.com/office/powerpoint/2010/main" val="1120001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A770FD-D030-4E08-898E-46D3739425ED}"/>
              </a:ext>
            </a:extLst>
          </p:cNvPr>
          <p:cNvSpPr>
            <a:spLocks noGrp="1"/>
          </p:cNvSpPr>
          <p:nvPr>
            <p:ph type="title"/>
          </p:nvPr>
        </p:nvSpPr>
        <p:spPr/>
        <p:txBody>
          <a:bodyPr/>
          <a:lstStyle/>
          <a:p>
            <a:r>
              <a:rPr lang="he-IL" sz="3200" dirty="0"/>
              <a:t>קרבות לטרון </a:t>
            </a:r>
          </a:p>
        </p:txBody>
      </p:sp>
      <p:sp>
        <p:nvSpPr>
          <p:cNvPr id="3" name="מציין מיקום טקסט 2">
            <a:extLst>
              <a:ext uri="{FF2B5EF4-FFF2-40B4-BE49-F238E27FC236}">
                <a16:creationId xmlns:a16="http://schemas.microsoft.com/office/drawing/2014/main" id="{57F63424-5620-409A-9C1F-2206E7E14DE4}"/>
              </a:ext>
            </a:extLst>
          </p:cNvPr>
          <p:cNvSpPr>
            <a:spLocks noGrp="1"/>
          </p:cNvSpPr>
          <p:nvPr>
            <p:ph type="body" idx="1"/>
          </p:nvPr>
        </p:nvSpPr>
        <p:spPr>
          <a:xfrm>
            <a:off x="3161173" y="1312682"/>
            <a:ext cx="8307000" cy="540000"/>
          </a:xfrm>
        </p:spPr>
        <p:txBody>
          <a:bodyPr/>
          <a:lstStyle/>
          <a:p>
            <a:endParaRPr lang="he-IL" dirty="0"/>
          </a:p>
        </p:txBody>
      </p:sp>
      <p:sp>
        <p:nvSpPr>
          <p:cNvPr id="4" name="מציין מיקום טקסט 3">
            <a:extLst>
              <a:ext uri="{FF2B5EF4-FFF2-40B4-BE49-F238E27FC236}">
                <a16:creationId xmlns:a16="http://schemas.microsoft.com/office/drawing/2014/main" id="{5FDB0E2B-E446-40B6-8406-FBC53BFC4D51}"/>
              </a:ext>
            </a:extLst>
          </p:cNvPr>
          <p:cNvSpPr>
            <a:spLocks noGrp="1"/>
          </p:cNvSpPr>
          <p:nvPr>
            <p:ph type="body" idx="2"/>
          </p:nvPr>
        </p:nvSpPr>
        <p:spPr>
          <a:xfrm>
            <a:off x="3436273" y="1852682"/>
            <a:ext cx="8031900" cy="4152600"/>
          </a:xfrm>
        </p:spPr>
        <p:txBody>
          <a:bodyPr/>
          <a:lstStyle/>
          <a:p>
            <a:pPr marL="76200" indent="0">
              <a:buNone/>
            </a:pPr>
            <a:endParaRPr lang="he-IL" dirty="0"/>
          </a:p>
          <a:p>
            <a:pPr marL="76200" indent="0">
              <a:buNone/>
            </a:pPr>
            <a:endParaRPr lang="he-IL" dirty="0"/>
          </a:p>
          <a:p>
            <a:pPr marL="76200" indent="0">
              <a:buNone/>
            </a:pPr>
            <a:endParaRPr lang="he-IL" dirty="0"/>
          </a:p>
          <a:p>
            <a:pPr marL="76200" indent="0">
              <a:buNone/>
            </a:pPr>
            <a:endParaRPr lang="he-IL" sz="1000" dirty="0"/>
          </a:p>
          <a:p>
            <a:pPr marL="76200" indent="0" algn="l">
              <a:buNone/>
            </a:pPr>
            <a:endParaRPr lang="he-IL" sz="1000" dirty="0"/>
          </a:p>
          <a:p>
            <a:pPr marL="76200" indent="0" algn="l">
              <a:buNone/>
            </a:pPr>
            <a:r>
              <a:rPr lang="he-IL" sz="1000" dirty="0"/>
              <a:t>                                         [ד"ר אבישי </a:t>
            </a:r>
            <a:r>
              <a:rPr lang="he-IL" sz="1000" dirty="0" err="1"/>
              <a:t>טייכר</a:t>
            </a:r>
            <a:r>
              <a:rPr lang="he-IL" sz="1000" dirty="0"/>
              <a:t>]</a:t>
            </a:r>
            <a:endParaRPr lang="en-US" sz="1000" dirty="0"/>
          </a:p>
          <a:p>
            <a:pPr marL="76200" indent="0">
              <a:buNone/>
            </a:pPr>
            <a:r>
              <a:rPr lang="he-IL" dirty="0"/>
              <a:t>                                                  </a:t>
            </a:r>
          </a:p>
          <a:p>
            <a:pPr marL="76200" indent="0">
              <a:buNone/>
            </a:pPr>
            <a:endParaRPr lang="he-IL" dirty="0"/>
          </a:p>
          <a:p>
            <a:pPr marL="76200" indent="0">
              <a:lnSpc>
                <a:spcPct val="150000"/>
              </a:lnSpc>
              <a:buNone/>
            </a:pPr>
            <a:r>
              <a:rPr lang="he-IL" sz="1800" dirty="0"/>
              <a:t>שלוש פעמים כשל צה"ל בלטרון : מבצע בן נון א +ב ומבצע יורם (כמאה וששים נופלים).</a:t>
            </a:r>
          </a:p>
          <a:p>
            <a:pPr marL="76200" indent="0">
              <a:lnSpc>
                <a:spcPct val="150000"/>
              </a:lnSpc>
              <a:buNone/>
            </a:pPr>
            <a:r>
              <a:rPr lang="he-IL" sz="1800" dirty="0">
                <a:solidFill>
                  <a:srgbClr val="C00000"/>
                </a:solidFill>
              </a:rPr>
              <a:t>תרומת הכישלונות ? </a:t>
            </a:r>
          </a:p>
          <a:p>
            <a:pPr marL="76200" indent="0">
              <a:lnSpc>
                <a:spcPct val="150000"/>
              </a:lnSpc>
              <a:buNone/>
            </a:pPr>
            <a:r>
              <a:rPr lang="he-IL" sz="1800" dirty="0"/>
              <a:t>                                ריתוק הצבא הירדני ומעבר שלו מהתקפה למגננה</a:t>
            </a:r>
          </a:p>
        </p:txBody>
      </p:sp>
      <p:pic>
        <p:nvPicPr>
          <p:cNvPr id="5" name="תמונה 4">
            <a:extLst>
              <a:ext uri="{FF2B5EF4-FFF2-40B4-BE49-F238E27FC236}">
                <a16:creationId xmlns:a16="http://schemas.microsoft.com/office/drawing/2014/main" id="{F65B6F7A-E596-4DBD-91FB-9CEB623151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30233" y="1473094"/>
            <a:ext cx="3837940" cy="2560320"/>
          </a:xfrm>
          <a:prstGeom prst="rect">
            <a:avLst/>
          </a:prstGeom>
          <a:noFill/>
          <a:ln>
            <a:noFill/>
          </a:ln>
        </p:spPr>
      </p:pic>
      <p:pic>
        <p:nvPicPr>
          <p:cNvPr id="6" name="תמונה 5">
            <a:extLst>
              <a:ext uri="{FF2B5EF4-FFF2-40B4-BE49-F238E27FC236}">
                <a16:creationId xmlns:a16="http://schemas.microsoft.com/office/drawing/2014/main" id="{12B1841D-1A11-4CFC-93F7-77591ED3FA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51153" y="1473094"/>
            <a:ext cx="2763520" cy="2072640"/>
          </a:xfrm>
          <a:prstGeom prst="rect">
            <a:avLst/>
          </a:prstGeom>
          <a:noFill/>
          <a:ln>
            <a:noFill/>
          </a:ln>
        </p:spPr>
      </p:pic>
    </p:spTree>
    <p:extLst>
      <p:ext uri="{BB962C8B-B14F-4D97-AF65-F5344CB8AC3E}">
        <p14:creationId xmlns:p14="http://schemas.microsoft.com/office/powerpoint/2010/main" val="49309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animEffect transition="in" filter="wipe(down)">
                                      <p:cBhvr>
                                        <p:cTn id="7" dur="1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748E3B-D454-4EA2-9ADA-A359779261F4}"/>
              </a:ext>
            </a:extLst>
          </p:cNvPr>
          <p:cNvSpPr>
            <a:spLocks noGrp="1"/>
          </p:cNvSpPr>
          <p:nvPr>
            <p:ph type="title"/>
          </p:nvPr>
        </p:nvSpPr>
        <p:spPr/>
        <p:txBody>
          <a:bodyPr/>
          <a:lstStyle/>
          <a:p>
            <a:br>
              <a:rPr lang="he-IL" sz="3200" dirty="0"/>
            </a:br>
            <a:r>
              <a:rPr lang="he-IL" sz="3200" dirty="0"/>
              <a:t>פריצת דרך בורמה – עוקף פקק לטרון</a:t>
            </a:r>
          </a:p>
        </p:txBody>
      </p:sp>
      <p:sp>
        <p:nvSpPr>
          <p:cNvPr id="3" name="מציין מיקום טקסט 2">
            <a:extLst>
              <a:ext uri="{FF2B5EF4-FFF2-40B4-BE49-F238E27FC236}">
                <a16:creationId xmlns:a16="http://schemas.microsoft.com/office/drawing/2014/main" id="{104B803F-37A5-4E79-83E1-66F81AE78555}"/>
              </a:ext>
            </a:extLst>
          </p:cNvPr>
          <p:cNvSpPr>
            <a:spLocks noGrp="1"/>
          </p:cNvSpPr>
          <p:nvPr>
            <p:ph type="body" idx="1"/>
          </p:nvPr>
        </p:nvSpPr>
        <p:spPr>
          <a:xfrm>
            <a:off x="3186581" y="1321147"/>
            <a:ext cx="8307000" cy="540000"/>
          </a:xfrm>
        </p:spPr>
        <p:txBody>
          <a:bodyPr/>
          <a:lstStyle/>
          <a:p>
            <a:endParaRPr lang="he-IL"/>
          </a:p>
        </p:txBody>
      </p:sp>
      <p:sp>
        <p:nvSpPr>
          <p:cNvPr id="4" name="מציין מיקום טקסט 3">
            <a:extLst>
              <a:ext uri="{FF2B5EF4-FFF2-40B4-BE49-F238E27FC236}">
                <a16:creationId xmlns:a16="http://schemas.microsoft.com/office/drawing/2014/main" id="{90FD9112-6DB0-4353-8F30-BF1FEFAC3F83}"/>
              </a:ext>
            </a:extLst>
          </p:cNvPr>
          <p:cNvSpPr>
            <a:spLocks noGrp="1"/>
          </p:cNvSpPr>
          <p:nvPr>
            <p:ph type="body" idx="2"/>
          </p:nvPr>
        </p:nvSpPr>
        <p:spPr>
          <a:xfrm>
            <a:off x="3504006" y="1978268"/>
            <a:ext cx="8031900" cy="4152600"/>
          </a:xfrm>
        </p:spPr>
        <p:txBody>
          <a:bodyPr/>
          <a:lstStyle/>
          <a:p>
            <a:pPr marL="76200" indent="0">
              <a:buNone/>
            </a:pPr>
            <a:endParaRPr lang="he-IL" dirty="0"/>
          </a:p>
          <a:p>
            <a:pPr marL="76200" indent="0">
              <a:buNone/>
            </a:pPr>
            <a:endParaRPr lang="he-IL" dirty="0"/>
          </a:p>
          <a:p>
            <a:pPr marL="76200" indent="0">
              <a:buNone/>
            </a:pPr>
            <a:endParaRPr lang="he-IL" dirty="0"/>
          </a:p>
          <a:p>
            <a:pPr marL="76200" indent="0">
              <a:buNone/>
            </a:pPr>
            <a:endParaRPr lang="he-IL" dirty="0"/>
          </a:p>
          <a:p>
            <a:pPr marL="76200" indent="0">
              <a:buNone/>
            </a:pPr>
            <a:endParaRPr lang="he-IL" dirty="0"/>
          </a:p>
          <a:p>
            <a:pPr marL="76200" indent="0">
              <a:lnSpc>
                <a:spcPct val="150000"/>
              </a:lnSpc>
              <a:buNone/>
            </a:pPr>
            <a:r>
              <a:rPr lang="he-IL" sz="1800" dirty="0"/>
              <a:t>-גילוי של סיירי הראל וסיירי חטיבה 7 בראשית יוני 48'</a:t>
            </a:r>
          </a:p>
          <a:p>
            <a:pPr marL="76200" indent="0">
              <a:lnSpc>
                <a:spcPct val="150000"/>
              </a:lnSpc>
              <a:buNone/>
            </a:pPr>
            <a:r>
              <a:rPr lang="he-IL" sz="1800" dirty="0"/>
              <a:t>-הכשרת הדרך והעברת קו השילוח הסירה את המצור מעל ירושלים</a:t>
            </a:r>
          </a:p>
          <a:p>
            <a:pPr>
              <a:buFontTx/>
              <a:buChar char="-"/>
            </a:pPr>
            <a:endParaRPr lang="he-IL" dirty="0"/>
          </a:p>
          <a:p>
            <a:pPr marL="76200" indent="0">
              <a:buNone/>
            </a:pPr>
            <a:endParaRPr lang="he-IL" dirty="0"/>
          </a:p>
        </p:txBody>
      </p:sp>
      <p:pic>
        <p:nvPicPr>
          <p:cNvPr id="5" name="תמונה 4">
            <a:extLst>
              <a:ext uri="{FF2B5EF4-FFF2-40B4-BE49-F238E27FC236}">
                <a16:creationId xmlns:a16="http://schemas.microsoft.com/office/drawing/2014/main" id="{A9D3E94E-027C-4F11-8122-8E6B26F439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57421" y="1321147"/>
            <a:ext cx="4836160" cy="2438400"/>
          </a:xfrm>
          <a:prstGeom prst="rect">
            <a:avLst/>
          </a:prstGeom>
          <a:noFill/>
          <a:ln>
            <a:noFill/>
          </a:ln>
        </p:spPr>
      </p:pic>
      <p:sp>
        <p:nvSpPr>
          <p:cNvPr id="6" name="מלבן 5">
            <a:extLst>
              <a:ext uri="{FF2B5EF4-FFF2-40B4-BE49-F238E27FC236}">
                <a16:creationId xmlns:a16="http://schemas.microsoft.com/office/drawing/2014/main" id="{D7CB34A2-45C9-4F42-9C50-3E21E670CFAC}"/>
              </a:ext>
            </a:extLst>
          </p:cNvPr>
          <p:cNvSpPr/>
          <p:nvPr/>
        </p:nvSpPr>
        <p:spPr>
          <a:xfrm>
            <a:off x="5665635" y="2658881"/>
            <a:ext cx="94946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1"/>
            <a:r>
              <a:rPr lang="he-IL" sz="1000" dirty="0">
                <a:solidFill>
                  <a:srgbClr val="C00000"/>
                </a:solidFill>
                <a:latin typeface="Varela Round" panose="020B0604020202020204" charset="-79"/>
                <a:cs typeface="Varela Round" panose="020B0604020202020204" charset="-79"/>
              </a:rPr>
              <a:t>[תמר הירדני]</a:t>
            </a:r>
            <a:endParaRPr lang="en-US" sz="1000" dirty="0">
              <a:solidFill>
                <a:srgbClr val="C00000"/>
              </a:solidFill>
              <a:latin typeface="Varela Round" panose="020B0604020202020204" charset="-79"/>
              <a:cs typeface="Varela Round" panose="020B0604020202020204" charset="-79"/>
            </a:endParaRPr>
          </a:p>
        </p:txBody>
      </p:sp>
      <p:pic>
        <p:nvPicPr>
          <p:cNvPr id="7" name="תמונה 6">
            <a:extLst>
              <a:ext uri="{FF2B5EF4-FFF2-40B4-BE49-F238E27FC236}">
                <a16:creationId xmlns:a16="http://schemas.microsoft.com/office/drawing/2014/main" id="{499E84AE-4334-4A45-9DEA-C634EA7B9A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03004" y="4785634"/>
            <a:ext cx="2288117" cy="1289996"/>
          </a:xfrm>
          <a:prstGeom prst="rect">
            <a:avLst/>
          </a:prstGeom>
          <a:noFill/>
          <a:ln>
            <a:noFill/>
          </a:ln>
        </p:spPr>
      </p:pic>
      <p:pic>
        <p:nvPicPr>
          <p:cNvPr id="8" name="תמונה 7">
            <a:extLst>
              <a:ext uri="{FF2B5EF4-FFF2-40B4-BE49-F238E27FC236}">
                <a16:creationId xmlns:a16="http://schemas.microsoft.com/office/drawing/2014/main" id="{57A075F3-2CBC-41C1-A2AB-5740B1C0AD3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57746" y="2082258"/>
            <a:ext cx="1454150" cy="1972310"/>
          </a:xfrm>
          <a:prstGeom prst="rect">
            <a:avLst/>
          </a:prstGeom>
          <a:noFill/>
          <a:ln>
            <a:noFill/>
          </a:ln>
        </p:spPr>
      </p:pic>
      <p:pic>
        <p:nvPicPr>
          <p:cNvPr id="9" name="תמונה 8">
            <a:extLst>
              <a:ext uri="{FF2B5EF4-FFF2-40B4-BE49-F238E27FC236}">
                <a16:creationId xmlns:a16="http://schemas.microsoft.com/office/drawing/2014/main" id="{008C48E2-D56D-46D4-9E56-1E8A1DE239C3}"/>
              </a:ext>
            </a:extLst>
          </p:cNvPr>
          <p:cNvPicPr>
            <a:picLocks noChangeAspect="1"/>
          </p:cNvPicPr>
          <p:nvPr/>
        </p:nvPicPr>
        <p:blipFill rotWithShape="1">
          <a:blip r:embed="rId5">
            <a:extLst>
              <a:ext uri="{28A0092B-C50C-407E-A947-70E740481C1C}">
                <a14:useLocalDpi xmlns:a14="http://schemas.microsoft.com/office/drawing/2010/main" val="0"/>
              </a:ext>
            </a:extLst>
          </a:blip>
          <a:srcRect l="21000" t="14589" r="6981" b="21640"/>
          <a:stretch/>
        </p:blipFill>
        <p:spPr bwMode="auto">
          <a:xfrm>
            <a:off x="6738258" y="2478881"/>
            <a:ext cx="413518" cy="28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868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45 -0.0007 L 0.01445 -0.00047 C 0.01654 -0.00139 0.01875 -0.00116 0.0207 -0.00301 C 0.02149 -0.00394 0.02149 -0.00648 0.02201 -0.0081 C 0.02266 -0.00972 0.02331 -0.01135 0.02409 -0.01297 C 0.02539 -0.01551 0.02669 -0.01852 0.02826 -0.02037 C 0.02904 -0.02107 0.02969 -0.02176 0.03034 -0.02292 C 0.03594 -0.03172 0.03229 -0.02894 0.03659 -0.03148 C 0.03698 -0.03264 0.03841 -0.03681 0.03945 -0.03773 C 0.04089 -0.03889 0.04258 -0.03935 0.04427 -0.04005 C 0.0457 -0.04213 0.04688 -0.04468 0.04844 -0.0463 C 0.06432 -0.06389 0.04974 -0.04491 0.0582 -0.05602 C 0.05925 -0.05602 0.06445 -0.05579 0.06654 -0.05371 C 0.06784 -0.05232 0.07201 -0.04722 0.07344 -0.04514 C 0.07396 -0.04422 0.07422 -0.04306 0.07487 -0.0426 C 0.07995 -0.03704 0.0737 -0.0463 0.07904 -0.03889 C 0.07943 -0.0382 0.07982 -0.03704 0.08034 -0.03635 C 0.08164 -0.03472 0.0832 -0.03334 0.08451 -0.03148 C 0.08542 -0.03033 0.08646 -0.02917 0.08737 -0.02778 C 0.08776 -0.02709 0.08815 -0.02593 0.08867 -0.02523 C 0.08932 -0.02454 0.09011 -0.02454 0.09076 -0.02408 C 0.09128 -0.02246 0.09154 -0.0206 0.09219 -0.01922 C 0.09258 -0.01806 0.09323 -0.0176 0.09362 -0.01667 C 0.09583 -0.00972 0.09232 -0.01597 0.0957 -0.00926 C 0.09675 -0.00695 0.09844 -0.00579 0.09909 -0.00301 C 0.09961 -0.00139 0.09987 0.00046 0.10052 0.00185 C 0.10104 0.00301 0.10195 0.00347 0.10261 0.0044 C 0.10313 0.00509 0.10352 0.00602 0.10404 0.00671 C 0.10599 0.01736 0.10326 0.0044 0.10612 0.01296 C 0.10638 0.01412 0.10638 0.01551 0.10677 0.01666 C 0.10742 0.01852 0.10925 0.02037 0.11029 0.02153 C 0.11042 0.02291 0.11055 0.0243 0.11094 0.02523 C 0.11185 0.02754 0.11445 0.03148 0.11445 0.03171 C 0.11511 0.03541 0.11498 0.03541 0.11654 0.03889 C 0.11693 0.03981 0.11732 0.04074 0.11784 0.04143 C 0.11849 0.04213 0.11927 0.04213 0.11992 0.04259 C 0.12591 0.04977 0.11836 0.0412 0.12409 0.04629 C 0.12956 0.05115 0.12305 0.04699 0.12826 0.05 L 0.14011 0.04884 C 0.14128 0.04815 0.1405 0.04467 0.14076 0.04259 C 0.14115 0.04004 0.1418 0.03773 0.14219 0.03518 C 0.14245 0.0331 0.14245 0.02592 0.14427 0.02407 C 0.14623 0.02222 0.14844 0.02153 0.15052 0.02037 C 0.15248 0.01921 0.15326 0.01875 0.15534 0.01782 C 0.15677 0.01736 0.1582 0.01713 0.15951 0.01666 C 0.16563 0.01713 0.17162 0.01643 0.17761 0.01782 C 0.17852 0.01805 0.17891 0.0206 0.17969 0.02153 C 0.18047 0.02268 0.18151 0.02315 0.18242 0.02407 C 0.1832 0.02361 0.18412 0.02384 0.18451 0.02291 C 0.18516 0.02153 0.1849 0.01944 0.18529 0.01782 C 0.18555 0.01643 0.1862 0.01551 0.18659 0.01412 C 0.18711 0.00926 0.1875 0.0044 0.18802 -0.0007 C 0.18815 -0.00185 0.18854 -0.00301 0.18867 -0.0044 C 0.18906 -0.00625 0.18919 -0.00834 0.18945 -0.01042 C 0.19076 -0.00972 0.19219 -0.0088 0.19362 -0.0081 C 0.19453 -0.00764 0.19557 -0.00764 0.19636 -0.00672 C 0.19701 -0.00602 0.19727 -0.00417 0.19779 -0.00301 C 0.19857 -0.00139 0.19974 2.59259E-6 0.20052 0.00185 C 0.20117 0.00324 0.20117 0.00555 0.20195 0.00671 C 0.20261 0.00787 0.20378 0.00764 0.20469 0.0081 C 0.20534 0.00833 0.20612 0.00879 0.20677 0.00926 C 0.20951 0.01412 0.20651 0.00949 0.21094 0.01296 C 0.21172 0.01365 0.21224 0.01528 0.21302 0.01551 C 0.22057 0.0169 0.22826 0.01713 0.23594 0.01782 C 0.23776 0.01898 0.23893 0.01967 0.24076 0.02037 C 0.24245 0.02083 0.24401 0.02129 0.2457 0.02153 C 0.24636 0.02199 0.24714 0.02222 0.24779 0.02291 C 0.25039 0.02523 0.24961 0.02569 0.25195 0.02893 C 0.25261 0.02986 0.25326 0.03055 0.25404 0.03148 C 0.25625 0.0375 0.25482 0.03403 0.25886 0.04143 L 0.26029 0.04375 C 0.26068 0.04537 0.2612 0.04699 0.26159 0.04884 C 0.2625 0.05231 0.26211 0.05324 0.26367 0.05625 C 0.26432 0.05717 0.26511 0.05787 0.26576 0.05856 C 0.26706 0.06296 0.26745 0.06365 0.26784 0.06852 C 0.26823 0.07222 0.2681 0.07592 0.26862 0.07963 C 0.26914 0.08287 0.2737 0.08403 0.27409 0.08449 C 0.27839 0.08958 0.27383 0.08472 0.27904 0.08819 C 0.27995 0.08889 0.28086 0.09004 0.28177 0.09074 C 0.28425 0.09213 0.29063 0.09282 0.29219 0.09328 C 0.30052 0.09282 0.30886 0.09305 0.31719 0.0919 C 0.31914 0.09166 0.32083 0.08981 0.32279 0.08958 L 0.32904 0.08819 C 0.32969 0.08773 0.33047 0.0875 0.33112 0.08703 C 0.3319 0.08634 0.33242 0.08495 0.3332 0.08449 C 0.33516 0.08356 0.33737 0.08379 0.33945 0.08333 C 0.34011 0.08287 0.34076 0.08217 0.34154 0.08217 C 0.34753 0.08102 0.35365 0.08148 0.35951 0.07963 C 0.36042 0.0794 0.36042 0.07685 0.36094 0.07592 C 0.36224 0.07361 0.36341 0.07315 0.36511 0.07222 C 0.36563 0.07129 0.36602 0.07037 0.36654 0.06967 C 0.36719 0.06898 0.36797 0.06921 0.36862 0.06852 C 0.36927 0.06759 0.37005 0.06481 0.37005 0.06504 L 0.36719 0.06365 " pathEditMode="relative" rAng="0" ptsTypes="AAAAAAAAAAAAAAAAAAAAAAAAAAAAAAAAAAAAAAAAAAAAAAAAAAAAAAAAAAAAAAAAAAAAAAAAAAAAAAAAAAAAAAAAAAAAAA">
                                      <p:cBhvr>
                                        <p:cTn id="6" dur="3500" fill="hold"/>
                                        <p:tgtEl>
                                          <p:spTgt spid="9"/>
                                        </p:tgtEl>
                                        <p:attrNameLst>
                                          <p:attrName>ppt_x</p:attrName>
                                          <p:attrName>ppt_y</p:attrName>
                                        </p:attrNameLst>
                                      </p:cBhvr>
                                      <p:rCtr x="17773" y="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158669-7C5B-4548-9F88-8E0C51C8C226}"/>
              </a:ext>
            </a:extLst>
          </p:cNvPr>
          <p:cNvSpPr>
            <a:spLocks noGrp="1"/>
          </p:cNvSpPr>
          <p:nvPr>
            <p:ph type="title"/>
          </p:nvPr>
        </p:nvSpPr>
        <p:spPr/>
        <p:txBody>
          <a:bodyPr/>
          <a:lstStyle/>
          <a:p>
            <a:r>
              <a:rPr lang="he-IL" sz="3200" dirty="0"/>
              <a:t>מבצע קדם 16-17/7</a:t>
            </a:r>
          </a:p>
        </p:txBody>
      </p:sp>
      <p:sp>
        <p:nvSpPr>
          <p:cNvPr id="3" name="מציין מיקום טקסט 2">
            <a:extLst>
              <a:ext uri="{FF2B5EF4-FFF2-40B4-BE49-F238E27FC236}">
                <a16:creationId xmlns:a16="http://schemas.microsoft.com/office/drawing/2014/main" id="{6AF5A4F9-CF5C-4BD0-A1ED-50E181DE9FAA}"/>
              </a:ext>
            </a:extLst>
          </p:cNvPr>
          <p:cNvSpPr>
            <a:spLocks noGrp="1"/>
          </p:cNvSpPr>
          <p:nvPr>
            <p:ph type="body" idx="1"/>
          </p:nvPr>
        </p:nvSpPr>
        <p:spPr>
          <a:xfrm>
            <a:off x="3106075" y="1059388"/>
            <a:ext cx="8307000" cy="540000"/>
          </a:xfrm>
        </p:spPr>
        <p:txBody>
          <a:bodyPr/>
          <a:lstStyle/>
          <a:p>
            <a:r>
              <a:rPr lang="he-IL" dirty="0">
                <a:solidFill>
                  <a:srgbClr val="C00000"/>
                </a:solidFill>
              </a:rPr>
              <a:t>ניסיונות  אחרונים ...</a:t>
            </a:r>
          </a:p>
        </p:txBody>
      </p:sp>
      <p:sp>
        <p:nvSpPr>
          <p:cNvPr id="4" name="מציין מיקום טקסט 3">
            <a:extLst>
              <a:ext uri="{FF2B5EF4-FFF2-40B4-BE49-F238E27FC236}">
                <a16:creationId xmlns:a16="http://schemas.microsoft.com/office/drawing/2014/main" id="{D64A33B2-2F61-462B-9124-4CD85211D6EF}"/>
              </a:ext>
            </a:extLst>
          </p:cNvPr>
          <p:cNvSpPr>
            <a:spLocks noGrp="1"/>
          </p:cNvSpPr>
          <p:nvPr>
            <p:ph type="body" idx="2"/>
          </p:nvPr>
        </p:nvSpPr>
        <p:spPr>
          <a:xfrm>
            <a:off x="3381175" y="1646012"/>
            <a:ext cx="8031900" cy="4152600"/>
          </a:xfrm>
        </p:spPr>
        <p:txBody>
          <a:bodyPr/>
          <a:lstStyle/>
          <a:p>
            <a:pPr marL="76200" indent="0">
              <a:lnSpc>
                <a:spcPct val="150000"/>
              </a:lnSpc>
              <a:buNone/>
            </a:pPr>
            <a:r>
              <a:rPr lang="he-IL" sz="1800" dirty="0"/>
              <a:t>-פעולת הסחה של אצ"ל ולח"י בשער החדש שהצליחה מדי</a:t>
            </a:r>
          </a:p>
          <a:p>
            <a:pPr marL="76200" indent="0">
              <a:lnSpc>
                <a:spcPct val="150000"/>
              </a:lnSpc>
              <a:buNone/>
            </a:pPr>
            <a:r>
              <a:rPr lang="he-IL" sz="1800" dirty="0"/>
              <a:t>-פעולה עיקרית שכשלה : פריצת החומה בהר ציון </a:t>
            </a:r>
          </a:p>
          <a:p>
            <a:pPr marL="76200" indent="0">
              <a:lnSpc>
                <a:spcPct val="150000"/>
              </a:lnSpc>
              <a:buNone/>
            </a:pPr>
            <a:r>
              <a:rPr lang="he-IL" sz="1800" dirty="0"/>
              <a:t>  בעזרת מטען קונוס </a:t>
            </a:r>
          </a:p>
          <a:p>
            <a:pPr marL="76200" indent="0">
              <a:lnSpc>
                <a:spcPct val="150000"/>
              </a:lnSpc>
              <a:buNone/>
            </a:pPr>
            <a:r>
              <a:rPr lang="he-IL" sz="1800" dirty="0"/>
              <a:t>-כישלון שחרור רכס ארמון הנציב באוגוסט.</a:t>
            </a:r>
          </a:p>
          <a:p>
            <a:pPr marL="76200" indent="0">
              <a:lnSpc>
                <a:spcPct val="150000"/>
              </a:lnSpc>
              <a:buNone/>
            </a:pPr>
            <a:r>
              <a:rPr lang="he-IL" sz="1800" dirty="0"/>
              <a:t>-כישלון כיבוש הר גילה באוקטובר (מבצע יקב)</a:t>
            </a:r>
          </a:p>
        </p:txBody>
      </p:sp>
      <p:pic>
        <p:nvPicPr>
          <p:cNvPr id="5" name="תמונה 4">
            <a:extLst>
              <a:ext uri="{FF2B5EF4-FFF2-40B4-BE49-F238E27FC236}">
                <a16:creationId xmlns:a16="http://schemas.microsoft.com/office/drawing/2014/main" id="{C1506D02-158B-4E05-AC0E-39FE8A16D50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14333" y="2504415"/>
            <a:ext cx="1774615" cy="2707573"/>
          </a:xfrm>
          <a:prstGeom prst="rect">
            <a:avLst/>
          </a:prstGeom>
          <a:noFill/>
          <a:ln>
            <a:noFill/>
          </a:ln>
        </p:spPr>
      </p:pic>
    </p:spTree>
    <p:extLst>
      <p:ext uri="{BB962C8B-B14F-4D97-AF65-F5344CB8AC3E}">
        <p14:creationId xmlns:p14="http://schemas.microsoft.com/office/powerpoint/2010/main" val="2646691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BA4DF3-00A6-4093-A49B-44E0F1105FAB}"/>
              </a:ext>
            </a:extLst>
          </p:cNvPr>
          <p:cNvSpPr>
            <a:spLocks noGrp="1"/>
          </p:cNvSpPr>
          <p:nvPr>
            <p:ph type="title"/>
          </p:nvPr>
        </p:nvSpPr>
        <p:spPr/>
        <p:txBody>
          <a:bodyPr/>
          <a:lstStyle/>
          <a:p>
            <a:br>
              <a:rPr lang="he-IL" sz="3200" dirty="0"/>
            </a:br>
            <a:endParaRPr lang="he-IL" sz="3200" dirty="0"/>
          </a:p>
        </p:txBody>
      </p:sp>
      <p:sp>
        <p:nvSpPr>
          <p:cNvPr id="3" name="מציין מיקום טקסט 2">
            <a:extLst>
              <a:ext uri="{FF2B5EF4-FFF2-40B4-BE49-F238E27FC236}">
                <a16:creationId xmlns:a16="http://schemas.microsoft.com/office/drawing/2014/main" id="{7F9589FA-DE61-4A0B-934B-B688D1B63781}"/>
              </a:ext>
            </a:extLst>
          </p:cNvPr>
          <p:cNvSpPr>
            <a:spLocks noGrp="1"/>
          </p:cNvSpPr>
          <p:nvPr>
            <p:ph type="body" idx="1"/>
          </p:nvPr>
        </p:nvSpPr>
        <p:spPr>
          <a:xfrm>
            <a:off x="3318933" y="1193562"/>
            <a:ext cx="8307000" cy="540000"/>
          </a:xfrm>
        </p:spPr>
        <p:txBody>
          <a:bodyPr/>
          <a:lstStyle/>
          <a:p>
            <a:r>
              <a:rPr lang="he-IL" dirty="0">
                <a:solidFill>
                  <a:srgbClr val="002060"/>
                </a:solidFill>
              </a:rPr>
              <a:t>30/11/1948 חתימת הסכם שביתת הנשק מול ירדן</a:t>
            </a:r>
          </a:p>
        </p:txBody>
      </p:sp>
      <p:sp>
        <p:nvSpPr>
          <p:cNvPr id="4" name="מציין מיקום טקסט 3">
            <a:extLst>
              <a:ext uri="{FF2B5EF4-FFF2-40B4-BE49-F238E27FC236}">
                <a16:creationId xmlns:a16="http://schemas.microsoft.com/office/drawing/2014/main" id="{3F283B75-4A26-4A99-A879-FF9313E91DFB}"/>
              </a:ext>
            </a:extLst>
          </p:cNvPr>
          <p:cNvSpPr>
            <a:spLocks noGrp="1"/>
          </p:cNvSpPr>
          <p:nvPr>
            <p:ph type="body" idx="2"/>
          </p:nvPr>
        </p:nvSpPr>
        <p:spPr>
          <a:xfrm>
            <a:off x="3644825" y="1725681"/>
            <a:ext cx="8031900" cy="4152600"/>
          </a:xfrm>
        </p:spPr>
        <p:txBody>
          <a:bodyPr/>
          <a:lstStyle/>
          <a:p>
            <a:pPr marL="76200" indent="0">
              <a:lnSpc>
                <a:spcPct val="150000"/>
              </a:lnSpc>
              <a:buNone/>
            </a:pPr>
            <a:r>
              <a:rPr lang="he-IL" dirty="0"/>
              <a:t> </a:t>
            </a:r>
            <a:r>
              <a:rPr lang="he-IL" sz="2000" dirty="0">
                <a:solidFill>
                  <a:srgbClr val="C00000"/>
                </a:solidFill>
              </a:rPr>
              <a:t>הֵן אֶפְשָׁר, הֵן אֶפְשָׁר</a:t>
            </a:r>
            <a:br>
              <a:rPr lang="he-IL" sz="2000" dirty="0">
                <a:solidFill>
                  <a:srgbClr val="C00000"/>
                </a:solidFill>
              </a:rPr>
            </a:br>
            <a:r>
              <a:rPr lang="he-IL" sz="2000" dirty="0">
                <a:solidFill>
                  <a:srgbClr val="C00000"/>
                </a:solidFill>
              </a:rPr>
              <a:t>שֶׁיִּהְיֶה זֶה פָּשׁוּט כְּבָר מָחָר</a:t>
            </a:r>
            <a:br>
              <a:rPr lang="he-IL" sz="2000" dirty="0">
                <a:solidFill>
                  <a:srgbClr val="C00000"/>
                </a:solidFill>
              </a:rPr>
            </a:br>
            <a:r>
              <a:rPr lang="he-IL" sz="2000" dirty="0">
                <a:solidFill>
                  <a:srgbClr val="C00000"/>
                </a:solidFill>
              </a:rPr>
              <a:t>הֵן אֶפְשָׁר וּבַגִּ'יפּ שֶׁעָבַר</a:t>
            </a:r>
            <a:br>
              <a:rPr lang="he-IL" sz="2000" dirty="0">
                <a:solidFill>
                  <a:srgbClr val="C00000"/>
                </a:solidFill>
              </a:rPr>
            </a:br>
            <a:r>
              <a:rPr lang="he-IL" sz="2000" dirty="0">
                <a:solidFill>
                  <a:srgbClr val="C00000"/>
                </a:solidFill>
              </a:rPr>
              <a:t>שָׁאֲגוּ בַּחוּרִים כִּי נִגְמַר</a:t>
            </a:r>
            <a:br>
              <a:rPr lang="he-IL" sz="2000" dirty="0">
                <a:solidFill>
                  <a:srgbClr val="C00000"/>
                </a:solidFill>
              </a:rPr>
            </a:br>
            <a:r>
              <a:rPr lang="he-IL" sz="2000" dirty="0">
                <a:solidFill>
                  <a:srgbClr val="C00000"/>
                </a:solidFill>
              </a:rPr>
              <a:t>הֵן אֶפְשָׁר, הֵן אֶפְשָׁר</a:t>
            </a:r>
            <a:br>
              <a:rPr lang="he-IL" sz="2000" dirty="0">
                <a:solidFill>
                  <a:srgbClr val="C00000"/>
                </a:solidFill>
              </a:rPr>
            </a:br>
            <a:r>
              <a:rPr lang="he-IL" sz="2000" dirty="0">
                <a:solidFill>
                  <a:srgbClr val="C00000"/>
                </a:solidFill>
              </a:rPr>
              <a:t>שֶׁיִּהְיֶה זֶה פָּשׁוּט כְּבָר מָחָר  </a:t>
            </a:r>
            <a:r>
              <a:rPr lang="he-IL" sz="1000" dirty="0"/>
              <a:t>[חיים חפר]</a:t>
            </a:r>
          </a:p>
          <a:p>
            <a:pPr marL="76200" indent="0">
              <a:lnSpc>
                <a:spcPct val="150000"/>
              </a:lnSpc>
              <a:buNone/>
            </a:pPr>
            <a:endParaRPr lang="he-IL" sz="1000" dirty="0"/>
          </a:p>
          <a:p>
            <a:pPr marL="76200" indent="0">
              <a:lnSpc>
                <a:spcPct val="150000"/>
              </a:lnSpc>
              <a:buNone/>
            </a:pPr>
            <a:r>
              <a:rPr lang="he-IL" sz="1000" dirty="0"/>
              <a:t>                                      </a:t>
            </a:r>
          </a:p>
          <a:p>
            <a:pPr marL="76200" indent="0">
              <a:lnSpc>
                <a:spcPct val="150000"/>
              </a:lnSpc>
              <a:buNone/>
            </a:pPr>
            <a:r>
              <a:rPr lang="he-IL" sz="1000" dirty="0"/>
              <a:t>                                      </a:t>
            </a:r>
            <a:r>
              <a:rPr lang="he-IL" sz="1400" dirty="0"/>
              <a:t>סרוק לשמיעת השיר ולמלים כולן</a:t>
            </a:r>
          </a:p>
        </p:txBody>
      </p:sp>
      <p:pic>
        <p:nvPicPr>
          <p:cNvPr id="6" name="תמונה 5">
            <a:extLst>
              <a:ext uri="{FF2B5EF4-FFF2-40B4-BE49-F238E27FC236}">
                <a16:creationId xmlns:a16="http://schemas.microsoft.com/office/drawing/2014/main" id="{716288C7-6C23-4016-8FB8-9057C3FD94E9}"/>
              </a:ext>
            </a:extLst>
          </p:cNvPr>
          <p:cNvPicPr>
            <a:picLocks noChangeAspect="1"/>
          </p:cNvPicPr>
          <p:nvPr/>
        </p:nvPicPr>
        <p:blipFill>
          <a:blip r:embed="rId2"/>
          <a:stretch>
            <a:fillRect/>
          </a:stretch>
        </p:blipFill>
        <p:spPr>
          <a:xfrm>
            <a:off x="5755775" y="3973281"/>
            <a:ext cx="1905000" cy="1905000"/>
          </a:xfrm>
          <a:prstGeom prst="rect">
            <a:avLst/>
          </a:prstGeom>
        </p:spPr>
      </p:pic>
    </p:spTree>
    <p:extLst>
      <p:ext uri="{BB962C8B-B14F-4D97-AF65-F5344CB8AC3E}">
        <p14:creationId xmlns:p14="http://schemas.microsoft.com/office/powerpoint/2010/main" val="3625932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1A3330-C8B7-4DD5-BC73-5720C585689F}"/>
              </a:ext>
            </a:extLst>
          </p:cNvPr>
          <p:cNvSpPr>
            <a:spLocks noGrp="1"/>
          </p:cNvSpPr>
          <p:nvPr>
            <p:ph type="title"/>
          </p:nvPr>
        </p:nvSpPr>
        <p:spPr/>
        <p:txBody>
          <a:bodyPr/>
          <a:lstStyle/>
          <a:p>
            <a:r>
              <a:rPr lang="he-IL" dirty="0"/>
              <a:t>מטלת סיום</a:t>
            </a:r>
          </a:p>
        </p:txBody>
      </p:sp>
      <p:sp>
        <p:nvSpPr>
          <p:cNvPr id="3" name="מציין מיקום טקסט 2">
            <a:extLst>
              <a:ext uri="{FF2B5EF4-FFF2-40B4-BE49-F238E27FC236}">
                <a16:creationId xmlns:a16="http://schemas.microsoft.com/office/drawing/2014/main" id="{1086E6F0-03DF-4CEF-8465-F457ED7D80DA}"/>
              </a:ext>
            </a:extLst>
          </p:cNvPr>
          <p:cNvSpPr>
            <a:spLocks noGrp="1"/>
          </p:cNvSpPr>
          <p:nvPr>
            <p:ph type="body" idx="1"/>
          </p:nvPr>
        </p:nvSpPr>
        <p:spPr>
          <a:xfrm>
            <a:off x="3357098" y="956406"/>
            <a:ext cx="8307000" cy="540000"/>
          </a:xfrm>
        </p:spPr>
        <p:txBody>
          <a:bodyPr/>
          <a:lstStyle/>
          <a:p>
            <a:endParaRPr lang="he-IL" dirty="0"/>
          </a:p>
        </p:txBody>
      </p:sp>
      <p:sp>
        <p:nvSpPr>
          <p:cNvPr id="4" name="מציין מיקום טקסט 3">
            <a:extLst>
              <a:ext uri="{FF2B5EF4-FFF2-40B4-BE49-F238E27FC236}">
                <a16:creationId xmlns:a16="http://schemas.microsoft.com/office/drawing/2014/main" id="{191E8E56-0D70-4CB9-BADC-3993C99DC4E0}"/>
              </a:ext>
            </a:extLst>
          </p:cNvPr>
          <p:cNvSpPr>
            <a:spLocks noGrp="1"/>
          </p:cNvSpPr>
          <p:nvPr>
            <p:ph type="body" idx="2"/>
          </p:nvPr>
        </p:nvSpPr>
        <p:spPr>
          <a:xfrm>
            <a:off x="3632198" y="1519719"/>
            <a:ext cx="8031900" cy="4152600"/>
          </a:xfrm>
        </p:spPr>
        <p:txBody>
          <a:bodyPr/>
          <a:lstStyle/>
          <a:p>
            <a:pPr marL="76200" indent="0">
              <a:buNone/>
            </a:pPr>
            <a:endParaRPr lang="he-IL" dirty="0"/>
          </a:p>
          <a:p>
            <a:pPr marL="76200" indent="0">
              <a:buNone/>
            </a:pPr>
            <a:endParaRPr lang="he-IL" dirty="0"/>
          </a:p>
          <a:p>
            <a:pPr marL="76200" indent="0">
              <a:buNone/>
            </a:pPr>
            <a:endParaRPr lang="he-IL" dirty="0"/>
          </a:p>
          <a:p>
            <a:pPr marL="76200" indent="0">
              <a:buNone/>
            </a:pPr>
            <a:endParaRPr lang="he-IL" dirty="0"/>
          </a:p>
          <a:p>
            <a:pPr marL="76200" indent="0">
              <a:buNone/>
            </a:pPr>
            <a:endParaRPr lang="he-IL" dirty="0"/>
          </a:p>
          <a:p>
            <a:pPr marL="76200" indent="0">
              <a:buNone/>
            </a:pPr>
            <a:endParaRPr lang="he-IL" dirty="0"/>
          </a:p>
          <a:p>
            <a:pPr marL="76200" indent="0">
              <a:lnSpc>
                <a:spcPct val="150000"/>
              </a:lnSpc>
              <a:buNone/>
            </a:pPr>
            <a:r>
              <a:rPr lang="he-IL" sz="1800" b="1" dirty="0"/>
              <a:t>סרוק והקשב  ליצירה "שיר עד קרב הראל" ראה את המלים ועמוד על :</a:t>
            </a:r>
          </a:p>
          <a:p>
            <a:pPr marL="76200" indent="0">
              <a:lnSpc>
                <a:spcPct val="150000"/>
              </a:lnSpc>
              <a:buNone/>
            </a:pPr>
            <a:r>
              <a:rPr lang="he-IL" sz="1800" dirty="0">
                <a:solidFill>
                  <a:srgbClr val="C00000"/>
                </a:solidFill>
              </a:rPr>
              <a:t>מה מניע את לוחמי הראל לצאת לקרבות, מה משימתם העיקרית  ?  </a:t>
            </a:r>
          </a:p>
          <a:p>
            <a:pPr marL="76200" indent="0">
              <a:lnSpc>
                <a:spcPct val="150000"/>
              </a:lnSpc>
              <a:buNone/>
            </a:pPr>
            <a:r>
              <a:rPr lang="he-IL" sz="1800" dirty="0">
                <a:solidFill>
                  <a:srgbClr val="C00000"/>
                </a:solidFill>
              </a:rPr>
              <a:t>מה ניתן ללמוד על ציודם של הלוחמים ?</a:t>
            </a:r>
          </a:p>
          <a:p>
            <a:pPr marL="76200" indent="0">
              <a:lnSpc>
                <a:spcPct val="150000"/>
              </a:lnSpc>
              <a:buNone/>
            </a:pPr>
            <a:r>
              <a:rPr lang="he-IL" sz="1800" dirty="0">
                <a:solidFill>
                  <a:srgbClr val="C00000"/>
                </a:solidFill>
              </a:rPr>
              <a:t>אלו קרבות של הראל נזכרים בשיר ? </a:t>
            </a:r>
          </a:p>
          <a:p>
            <a:pPr marL="76200" indent="0">
              <a:lnSpc>
                <a:spcPct val="150000"/>
              </a:lnSpc>
              <a:buNone/>
            </a:pPr>
            <a:endParaRPr lang="he-IL" sz="1800" dirty="0"/>
          </a:p>
          <a:p>
            <a:pPr marL="76200" indent="0">
              <a:buNone/>
            </a:pPr>
            <a:endParaRPr lang="he-IL" sz="1800" dirty="0"/>
          </a:p>
          <a:p>
            <a:pPr marL="76200" indent="0">
              <a:buNone/>
            </a:pPr>
            <a:endParaRPr lang="he-IL" sz="1800" dirty="0"/>
          </a:p>
          <a:p>
            <a:pPr marL="76200" indent="0">
              <a:buNone/>
            </a:pPr>
            <a:endParaRPr lang="he-IL" sz="1800" dirty="0"/>
          </a:p>
          <a:p>
            <a:pPr marL="76200" indent="0">
              <a:buNone/>
            </a:pPr>
            <a:endParaRPr lang="he-IL" dirty="0"/>
          </a:p>
        </p:txBody>
      </p:sp>
      <p:pic>
        <p:nvPicPr>
          <p:cNvPr id="6" name="תמונה 5">
            <a:extLst>
              <a:ext uri="{FF2B5EF4-FFF2-40B4-BE49-F238E27FC236}">
                <a16:creationId xmlns:a16="http://schemas.microsoft.com/office/drawing/2014/main" id="{C7B4005B-2D3D-45A3-92F0-6770F452A909}"/>
              </a:ext>
            </a:extLst>
          </p:cNvPr>
          <p:cNvPicPr>
            <a:picLocks noChangeAspect="1"/>
          </p:cNvPicPr>
          <p:nvPr/>
        </p:nvPicPr>
        <p:blipFill>
          <a:blip r:embed="rId2"/>
          <a:stretch>
            <a:fillRect/>
          </a:stretch>
        </p:blipFill>
        <p:spPr>
          <a:xfrm>
            <a:off x="9759098" y="1691019"/>
            <a:ext cx="1905000" cy="1905000"/>
          </a:xfrm>
          <a:prstGeom prst="rect">
            <a:avLst/>
          </a:prstGeom>
        </p:spPr>
      </p:pic>
    </p:spTree>
    <p:extLst>
      <p:ext uri="{BB962C8B-B14F-4D97-AF65-F5344CB8AC3E}">
        <p14:creationId xmlns:p14="http://schemas.microsoft.com/office/powerpoint/2010/main" val="716650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15"/>
          <p:cNvPicPr preferRelativeResize="0"/>
          <p:nvPr/>
        </p:nvPicPr>
        <p:blipFill rotWithShape="1">
          <a:blip r:embed="rId3">
            <a:alphaModFix/>
          </a:blip>
          <a:srcRect l="39172" r="34232" b="66411"/>
          <a:stretch/>
        </p:blipFill>
        <p:spPr>
          <a:xfrm>
            <a:off x="4775994" y="0"/>
            <a:ext cx="3241964" cy="1838476"/>
          </a:xfrm>
          <a:prstGeom prst="rect">
            <a:avLst/>
          </a:prstGeom>
          <a:noFill/>
          <a:ln>
            <a:noFill/>
          </a:ln>
        </p:spPr>
      </p:pic>
      <p:sp>
        <p:nvSpPr>
          <p:cNvPr id="322" name="Google Shape;322;p15"/>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lnSpc>
                <a:spcPct val="100000"/>
              </a:lnSpc>
              <a:spcBef>
                <a:spcPts val="0"/>
              </a:spcBef>
              <a:spcAft>
                <a:spcPts val="0"/>
              </a:spcAft>
              <a:buClr>
                <a:srgbClr val="000000"/>
              </a:buClr>
              <a:buSzPts val="2800"/>
              <a:buFont typeface="Arial"/>
              <a:buNone/>
            </a:pPr>
            <a:r>
              <a:rPr lang="iw-IL"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23" name="Google Shape;323;p15"/>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Clr>
                <a:srgbClr val="000000"/>
              </a:buClr>
              <a:buSzPts val="3200"/>
              <a:buFont typeface="Arial"/>
              <a:buNone/>
            </a:pPr>
            <a:r>
              <a:rPr lang="iw-IL"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73a7911801_0_0"/>
          <p:cNvSpPr txBox="1">
            <a:spLocks noGrp="1"/>
          </p:cNvSpPr>
          <p:nvPr>
            <p:ph type="ctrTitle"/>
          </p:nvPr>
        </p:nvSpPr>
        <p:spPr>
          <a:xfrm rot="10800000" flipV="1">
            <a:off x="1" y="768485"/>
            <a:ext cx="12192000" cy="898455"/>
          </a:xfrm>
          <a:prstGeom prst="rect">
            <a:avLst/>
          </a:prstGeom>
        </p:spPr>
        <p:txBody>
          <a:bodyPr spcFirstLastPara="1" wrap="square" lIns="91425" tIns="45700" rIns="91425" bIns="45700" anchor="ctr" anchorCtr="0">
            <a:noAutofit/>
          </a:bodyPr>
          <a:lstStyle/>
          <a:p>
            <a:pPr marL="0" lvl="0" indent="0" algn="ctr" rtl="1">
              <a:spcBef>
                <a:spcPts val="0"/>
              </a:spcBef>
              <a:spcAft>
                <a:spcPts val="0"/>
              </a:spcAft>
              <a:buNone/>
            </a:pPr>
            <a:r>
              <a:rPr lang="he-IL" sz="4800" dirty="0">
                <a:solidFill>
                  <a:srgbClr val="002060"/>
                </a:solidFill>
              </a:rPr>
              <a:t>מלחמת העצמאות</a:t>
            </a:r>
            <a:endParaRPr sz="4800" dirty="0">
              <a:solidFill>
                <a:srgbClr val="002060"/>
              </a:solidFill>
            </a:endParaRPr>
          </a:p>
        </p:txBody>
      </p:sp>
      <p:sp>
        <p:nvSpPr>
          <p:cNvPr id="156" name="Google Shape;156;g73a7911801_0_0"/>
          <p:cNvSpPr txBox="1">
            <a:spLocks noGrp="1"/>
          </p:cNvSpPr>
          <p:nvPr>
            <p:ph type="subTitle" idx="1"/>
          </p:nvPr>
        </p:nvSpPr>
        <p:spPr>
          <a:xfrm>
            <a:off x="1" y="2918493"/>
            <a:ext cx="12192000" cy="642000"/>
          </a:xfrm>
          <a:prstGeom prst="rect">
            <a:avLst/>
          </a:prstGeom>
        </p:spPr>
        <p:txBody>
          <a:bodyPr spcFirstLastPara="1" wrap="square" lIns="36000" tIns="36000" rIns="36000" bIns="36000" anchor="ctr" anchorCtr="0">
            <a:noAutofit/>
          </a:bodyPr>
          <a:lstStyle/>
          <a:p>
            <a:pPr indent="-342900" algn="r">
              <a:lnSpc>
                <a:spcPct val="150000"/>
              </a:lnSpc>
              <a:spcBef>
                <a:spcPct val="0"/>
              </a:spcBef>
              <a:spcAft>
                <a:spcPct val="0"/>
              </a:spcAft>
              <a:buClr>
                <a:schemeClr val="accent2"/>
              </a:buClr>
              <a:buSzPts val="1800"/>
              <a:buFont typeface="Arial" panose="020B0604020202020204" pitchFamily="34" charset="0"/>
              <a:buChar char="★"/>
            </a:pPr>
            <a:r>
              <a:rPr lang="he-IL" altLang="he-IL" sz="2400" dirty="0">
                <a:solidFill>
                  <a:srgbClr val="002060"/>
                </a:solidFill>
                <a:latin typeface="Varela Round" panose="020B0604020202020204" charset="-79"/>
                <a:cs typeface="Varela Round" panose="020B0604020202020204" charset="-79"/>
                <a:sym typeface="Calibri" panose="020F0502020204030204" pitchFamily="34" charset="0"/>
              </a:rPr>
              <a:t>המלחמה הקשה ביותר בין מלחמות ישראל בעת החדשה </a:t>
            </a:r>
          </a:p>
          <a:p>
            <a:pPr indent="-342900" algn="r">
              <a:lnSpc>
                <a:spcPct val="150000"/>
              </a:lnSpc>
              <a:spcBef>
                <a:spcPct val="0"/>
              </a:spcBef>
              <a:spcAft>
                <a:spcPct val="0"/>
              </a:spcAft>
              <a:buClr>
                <a:schemeClr val="accent2"/>
              </a:buClr>
              <a:buSzPts val="1800"/>
              <a:buFont typeface="Arial" panose="020B0604020202020204" pitchFamily="34" charset="0"/>
              <a:buChar char="★"/>
            </a:pPr>
            <a:r>
              <a:rPr lang="he-IL" altLang="he-IL" sz="2400" dirty="0">
                <a:solidFill>
                  <a:srgbClr val="002060"/>
                </a:solidFill>
                <a:latin typeface="Varela Round" panose="020B0604020202020204" charset="-79"/>
                <a:cs typeface="Varela Round" panose="020B0604020202020204" charset="-79"/>
                <a:sym typeface="Calibri" panose="020F0502020204030204" pitchFamily="34" charset="0"/>
              </a:rPr>
              <a:t>כמעט אחוז מבני הישוב היהודי בארץ נפלו במלחמה (5800 נופלים)</a:t>
            </a:r>
          </a:p>
          <a:p>
            <a:pPr indent="-342900" algn="r">
              <a:lnSpc>
                <a:spcPct val="150000"/>
              </a:lnSpc>
              <a:spcBef>
                <a:spcPct val="0"/>
              </a:spcBef>
              <a:spcAft>
                <a:spcPct val="0"/>
              </a:spcAft>
              <a:buClr>
                <a:schemeClr val="accent2"/>
              </a:buClr>
              <a:buSzPts val="1800"/>
              <a:buFont typeface="Arial" panose="020B0604020202020204" pitchFamily="34" charset="0"/>
              <a:buChar char="★"/>
            </a:pPr>
            <a:r>
              <a:rPr lang="he-IL" altLang="he-IL" sz="2400" dirty="0">
                <a:solidFill>
                  <a:srgbClr val="002060"/>
                </a:solidFill>
                <a:latin typeface="Varela Round" panose="020B0604020202020204" charset="-79"/>
                <a:cs typeface="Varela Round" panose="020B0604020202020204" charset="-79"/>
                <a:sym typeface="Calibri" panose="020F0502020204030204" pitchFamily="34" charset="0"/>
              </a:rPr>
              <a:t>רבע מהחללים נפלו בקרבות חזית ירושלים </a:t>
            </a:r>
            <a:endParaRPr sz="2400" dirty="0">
              <a:latin typeface="Varela Round" panose="020B0604020202020204" charset="-79"/>
              <a:cs typeface="Varela Round" panose="020B0604020202020204" charset="-79"/>
            </a:endParaRPr>
          </a:p>
        </p:txBody>
      </p:sp>
      <p:pic>
        <p:nvPicPr>
          <p:cNvPr id="5" name="תמונה 3" descr="K.AnavimMilitaryCemetery8.JPG">
            <a:extLst>
              <a:ext uri="{FF2B5EF4-FFF2-40B4-BE49-F238E27FC236}">
                <a16:creationId xmlns:a16="http://schemas.microsoft.com/office/drawing/2014/main" id="{F928DF9B-681F-454D-BBDD-C2E16BF867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54637" y="4441186"/>
            <a:ext cx="3024000" cy="2268000"/>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73a7911801_0_45"/>
          <p:cNvSpPr txBox="1">
            <a:spLocks noGrp="1"/>
          </p:cNvSpPr>
          <p:nvPr>
            <p:ph type="title"/>
          </p:nvPr>
        </p:nvSpPr>
        <p:spPr>
          <a:xfrm>
            <a:off x="2549700" y="541095"/>
            <a:ext cx="9642300" cy="720000"/>
          </a:xfrm>
          <a:prstGeom prst="rect">
            <a:avLst/>
          </a:prstGeom>
        </p:spPr>
        <p:txBody>
          <a:bodyPr spcFirstLastPara="1" wrap="square" lIns="91425" tIns="45700" rIns="91425" bIns="45700" anchor="ctr" anchorCtr="0">
            <a:noAutofit/>
          </a:bodyPr>
          <a:lstStyle/>
          <a:p>
            <a:br>
              <a:rPr lang="he-IL" altLang="he-IL" sz="4800" dirty="0">
                <a:solidFill>
                  <a:schemeClr val="tx1"/>
                </a:solidFill>
                <a:latin typeface="Calibri" panose="020F0502020204030204" pitchFamily="34" charset="0"/>
                <a:cs typeface="Calibri" panose="020F0502020204030204" pitchFamily="34" charset="0"/>
                <a:sym typeface="Calibri" panose="020F0502020204030204" pitchFamily="34" charset="0"/>
              </a:rPr>
            </a:br>
            <a:r>
              <a:rPr lang="he-IL" altLang="he-IL" sz="4800" dirty="0">
                <a:latin typeface="Varela Round" panose="020B0604020202020204" charset="-79"/>
                <a:cs typeface="Varela Round" panose="020B0604020202020204" charset="-79"/>
                <a:sym typeface="Calibri" panose="020F0502020204030204" pitchFamily="34" charset="0"/>
              </a:rPr>
              <a:t>29/11/1947 – כ"ט בנובמבר</a:t>
            </a:r>
            <a:br>
              <a:rPr lang="he-IL" altLang="he-IL" sz="4800" dirty="0">
                <a:solidFill>
                  <a:schemeClr val="tx1"/>
                </a:solidFill>
                <a:latin typeface="Calibri" panose="020F0502020204030204" pitchFamily="34" charset="0"/>
                <a:cs typeface="Calibri" panose="020F0502020204030204" pitchFamily="34" charset="0"/>
                <a:sym typeface="Calibri" panose="020F0502020204030204" pitchFamily="34" charset="0"/>
              </a:rPr>
            </a:br>
            <a:endParaRPr sz="4800" dirty="0">
              <a:solidFill>
                <a:srgbClr val="FF0000"/>
              </a:solidFill>
              <a:latin typeface="David"/>
              <a:ea typeface="David"/>
              <a:cs typeface="David"/>
              <a:sym typeface="David"/>
            </a:endParaRPr>
          </a:p>
        </p:txBody>
      </p:sp>
      <p:sp>
        <p:nvSpPr>
          <p:cNvPr id="163" name="Google Shape;163;g73a7911801_0_45"/>
          <p:cNvSpPr txBox="1">
            <a:spLocks noGrp="1"/>
          </p:cNvSpPr>
          <p:nvPr>
            <p:ph type="body" idx="1"/>
          </p:nvPr>
        </p:nvSpPr>
        <p:spPr>
          <a:xfrm>
            <a:off x="515274" y="1185680"/>
            <a:ext cx="10881731" cy="719999"/>
          </a:xfrm>
          <a:prstGeom prst="rect">
            <a:avLst/>
          </a:prstGeom>
        </p:spPr>
        <p:txBody>
          <a:bodyPr spcFirstLastPara="1" wrap="square" lIns="91425" tIns="45700" rIns="91425" bIns="45700" anchor="ctr" anchorCtr="0">
            <a:noAutofit/>
          </a:bodyPr>
          <a:lstStyle/>
          <a:p>
            <a:pPr marL="0" indent="0" algn="ctr">
              <a:spcAft>
                <a:spcPct val="0"/>
              </a:spcAft>
              <a:buSzPts val="2700"/>
            </a:pPr>
            <a:endParaRPr lang="he-IL" altLang="he-IL" sz="2000" dirty="0">
              <a:solidFill>
                <a:srgbClr val="002060"/>
              </a:solidFill>
              <a:latin typeface="Calibri" panose="020F0502020204030204" pitchFamily="34" charset="0"/>
              <a:cs typeface="Calibri" panose="020F0502020204030204" pitchFamily="34" charset="0"/>
              <a:sym typeface="Calibri" panose="020F0502020204030204" pitchFamily="34" charset="0"/>
            </a:endParaRPr>
          </a:p>
          <a:p>
            <a:pPr marL="0" indent="0">
              <a:spcAft>
                <a:spcPct val="0"/>
              </a:spcAft>
              <a:buSzPts val="2700"/>
            </a:pPr>
            <a:r>
              <a:rPr lang="he-IL" altLang="he-IL" dirty="0">
                <a:solidFill>
                  <a:srgbClr val="002060"/>
                </a:solidFill>
                <a:latin typeface="Varela Round" panose="020B0604020202020204" charset="-79"/>
                <a:cs typeface="Varela Round" panose="020B0604020202020204" charset="-79"/>
                <a:sym typeface="Calibri" panose="020F0502020204030204" pitchFamily="34" charset="0"/>
              </a:rPr>
              <a:t>נקודת הציון לפרוץ המלחמה :  יום ההכרזה בעצרת האומות המאוחדות</a:t>
            </a:r>
          </a:p>
          <a:p>
            <a:pPr marL="0" lvl="0" indent="0" rtl="0">
              <a:spcBef>
                <a:spcPts val="560"/>
              </a:spcBef>
              <a:spcAft>
                <a:spcPts val="0"/>
              </a:spcAft>
              <a:buNone/>
            </a:pPr>
            <a:endParaRPr sz="2000" dirty="0"/>
          </a:p>
        </p:txBody>
      </p:sp>
      <p:sp>
        <p:nvSpPr>
          <p:cNvPr id="164" name="Google Shape;164;g73a7911801_0_45"/>
          <p:cNvSpPr txBox="1">
            <a:spLocks noGrp="1"/>
          </p:cNvSpPr>
          <p:nvPr>
            <p:ph type="body" idx="2"/>
          </p:nvPr>
        </p:nvSpPr>
        <p:spPr>
          <a:xfrm>
            <a:off x="816931" y="1978268"/>
            <a:ext cx="8031900" cy="4152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pic>
        <p:nvPicPr>
          <p:cNvPr id="6" name="תמונה 8" descr="https://www.93fm.co.il/wp-content/uploads/2014/11/%D7%90%D7%95%D7%9D-%D7%9B%D7%98-%D7%91%D7%A0%D7%95%D7%91%D7%9E%D7%91%D7%A8-840x440c.jpg">
            <a:extLst>
              <a:ext uri="{FF2B5EF4-FFF2-40B4-BE49-F238E27FC236}">
                <a16:creationId xmlns:a16="http://schemas.microsoft.com/office/drawing/2014/main" id="{38DD03F9-BA32-4AB4-9B79-A72C1ECC55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76550" y="2274039"/>
            <a:ext cx="5972281" cy="382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לבן 6">
            <a:extLst>
              <a:ext uri="{FF2B5EF4-FFF2-40B4-BE49-F238E27FC236}">
                <a16:creationId xmlns:a16="http://schemas.microsoft.com/office/drawing/2014/main" id="{FB38FFF3-D80A-41C2-923E-BBF4CDF0ED3C}"/>
              </a:ext>
            </a:extLst>
          </p:cNvPr>
          <p:cNvSpPr/>
          <p:nvPr/>
        </p:nvSpPr>
        <p:spPr>
          <a:xfrm>
            <a:off x="9285511" y="2274039"/>
            <a:ext cx="1990725" cy="2762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eaLnBrk="1" hangingPunct="1">
              <a:defRPr/>
            </a:pPr>
            <a:r>
              <a:rPr lang="en-US" sz="800" u="sng" dirty="0">
                <a:solidFill>
                  <a:srgbClr val="FF0000"/>
                </a:solidFill>
                <a:hlinkClick r:id="rId4">
                  <a:extLst>
                    <a:ext uri="{A12FA001-AC4F-418D-AE19-62706E023703}">
                      <ahyp:hlinkClr xmlns:ahyp="http://schemas.microsoft.com/office/drawing/2018/hyperlinkcolor" val="tx"/>
                    </a:ext>
                  </a:extLst>
                </a:hlinkClick>
              </a:rPr>
              <a:t>https://</a:t>
            </a:r>
            <a:r>
              <a:rPr lang="en-US" sz="600" u="sng" dirty="0">
                <a:solidFill>
                  <a:srgbClr val="FF0000"/>
                </a:solidFill>
                <a:hlinkClick r:id="rId4">
                  <a:extLst>
                    <a:ext uri="{A12FA001-AC4F-418D-AE19-62706E023703}">
                      <ahyp:hlinkClr xmlns:ahyp="http://schemas.microsoft.com/office/drawing/2018/hyperlinkcolor" val="tx"/>
                    </a:ext>
                  </a:extLst>
                </a:hlinkClick>
              </a:rPr>
              <a:t>www.youtube</a:t>
            </a:r>
            <a:r>
              <a:rPr lang="en-US" sz="600" i="1" u="sng" dirty="0">
                <a:solidFill>
                  <a:srgbClr val="FF0000"/>
                </a:solidFill>
                <a:hlinkClick r:id="rId4">
                  <a:extLst>
                    <a:ext uri="{A12FA001-AC4F-418D-AE19-62706E023703}">
                      <ahyp:hlinkClr xmlns:ahyp="http://schemas.microsoft.com/office/drawing/2018/hyperlinkcolor" val="tx"/>
                    </a:ext>
                  </a:extLst>
                </a:hlinkClick>
              </a:rPr>
              <a:t>.c</a:t>
            </a:r>
            <a:r>
              <a:rPr lang="en-US" sz="600" u="sng" dirty="0">
                <a:solidFill>
                  <a:srgbClr val="FF0000"/>
                </a:solidFill>
                <a:hlinkClick r:id="rId4">
                  <a:extLst>
                    <a:ext uri="{A12FA001-AC4F-418D-AE19-62706E023703}">
                      <ahyp:hlinkClr xmlns:ahyp="http://schemas.microsoft.com/office/drawing/2018/hyperlinkcolor" val="tx"/>
                    </a:ext>
                  </a:extLst>
                </a:hlinkClick>
              </a:rPr>
              <a:t>om/watch?v=mPdXKx74PBk</a:t>
            </a:r>
            <a:r>
              <a:rPr lang="he-IL" sz="1200" u="sng" dirty="0">
                <a:solidFill>
                  <a:srgbClr val="FF0000"/>
                </a:solidFill>
                <a:hlinkClick r:id="rId4">
                  <a:extLst>
                    <a:ext uri="{A12FA001-AC4F-418D-AE19-62706E023703}">
                      <ahyp:hlinkClr xmlns:ahyp="http://schemas.microsoft.com/office/drawing/2018/hyperlinkcolor" val="tx"/>
                    </a:ext>
                  </a:extLst>
                </a:hlinkClick>
              </a:rPr>
              <a:t> </a:t>
            </a:r>
            <a:endParaRPr lang="en-US" sz="1200" dirty="0">
              <a:solidFill>
                <a:srgbClr val="FF0000"/>
              </a:solidFill>
            </a:endParaRPr>
          </a:p>
        </p:txBody>
      </p:sp>
      <p:pic>
        <p:nvPicPr>
          <p:cNvPr id="5" name="תמונה 4">
            <a:extLst>
              <a:ext uri="{FF2B5EF4-FFF2-40B4-BE49-F238E27FC236}">
                <a16:creationId xmlns:a16="http://schemas.microsoft.com/office/drawing/2014/main" id="{E9CB4282-991B-478D-B492-CEA74EC7AEB4}"/>
              </a:ext>
            </a:extLst>
          </p:cNvPr>
          <p:cNvPicPr>
            <a:picLocks noChangeAspect="1"/>
          </p:cNvPicPr>
          <p:nvPr/>
        </p:nvPicPr>
        <p:blipFill>
          <a:blip r:embed="rId5"/>
          <a:stretch>
            <a:fillRect/>
          </a:stretch>
        </p:blipFill>
        <p:spPr>
          <a:xfrm>
            <a:off x="9285511" y="2812956"/>
            <a:ext cx="1905000" cy="1905000"/>
          </a:xfrm>
          <a:prstGeom prst="rect">
            <a:avLst/>
          </a:prstGeom>
        </p:spPr>
      </p:pic>
      <p:sp>
        <p:nvSpPr>
          <p:cNvPr id="8" name="מלבן 7">
            <a:extLst>
              <a:ext uri="{FF2B5EF4-FFF2-40B4-BE49-F238E27FC236}">
                <a16:creationId xmlns:a16="http://schemas.microsoft.com/office/drawing/2014/main" id="{37E7AF96-BB7C-4A0B-A17D-ACE2B3663B80}"/>
              </a:ext>
            </a:extLst>
          </p:cNvPr>
          <p:cNvSpPr/>
          <p:nvPr/>
        </p:nvSpPr>
        <p:spPr>
          <a:xfrm>
            <a:off x="8982075" y="4717956"/>
            <a:ext cx="3054986" cy="532248"/>
          </a:xfrm>
          <a:prstGeom prst="rect">
            <a:avLst/>
          </a:prstGeom>
          <a:no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b="1" dirty="0">
                <a:solidFill>
                  <a:srgbClr val="C00000"/>
                </a:solidFill>
                <a:latin typeface="Varela Round" panose="020B0604020202020204" charset="-79"/>
                <a:cs typeface="Varela Round" panose="020B0604020202020204" charset="-79"/>
              </a:rPr>
              <a:t>סרוק / הקש לצפייה בסרטון ההכרזה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73a7911801_0_6"/>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r" rtl="1">
              <a:spcBef>
                <a:spcPts val="0"/>
              </a:spcBef>
              <a:spcAft>
                <a:spcPts val="0"/>
              </a:spcAft>
              <a:buNone/>
            </a:pPr>
            <a:endParaRPr sz="3000" dirty="0">
              <a:solidFill>
                <a:srgbClr val="FF0000"/>
              </a:solidFill>
              <a:latin typeface="David"/>
              <a:ea typeface="David"/>
              <a:cs typeface="David"/>
              <a:sym typeface="David"/>
            </a:endParaRPr>
          </a:p>
          <a:p>
            <a:pPr marL="0" lvl="0" indent="0" algn="ctr" rtl="0">
              <a:spcBef>
                <a:spcPts val="0"/>
              </a:spcBef>
              <a:spcAft>
                <a:spcPts val="0"/>
              </a:spcAft>
              <a:buNone/>
            </a:pPr>
            <a:endParaRPr dirty="0"/>
          </a:p>
        </p:txBody>
      </p:sp>
      <p:sp>
        <p:nvSpPr>
          <p:cNvPr id="172" name="Google Shape;172;g73a7911801_0_6"/>
          <p:cNvSpPr txBox="1">
            <a:spLocks noGrp="1"/>
          </p:cNvSpPr>
          <p:nvPr>
            <p:ph type="body" idx="1"/>
          </p:nvPr>
        </p:nvSpPr>
        <p:spPr>
          <a:xfrm>
            <a:off x="2944150" y="525113"/>
            <a:ext cx="8307000" cy="792587"/>
          </a:xfrm>
          <a:prstGeom prst="rect">
            <a:avLst/>
          </a:prstGeom>
        </p:spPr>
        <p:txBody>
          <a:bodyPr spcFirstLastPara="1" wrap="square" lIns="91425" tIns="45700" rIns="91425" bIns="45700" anchor="ctr" anchorCtr="0">
            <a:noAutofit/>
          </a:bodyPr>
          <a:lstStyle/>
          <a:p>
            <a:pPr marL="0" lvl="0" indent="0" rtl="0">
              <a:lnSpc>
                <a:spcPct val="150000"/>
              </a:lnSpc>
            </a:pPr>
            <a:r>
              <a:rPr lang="he-IL" altLang="he-IL" dirty="0">
                <a:solidFill>
                  <a:srgbClr val="002060"/>
                </a:solidFill>
                <a:latin typeface="Varela Round" panose="020B0604020202020204" charset="-79"/>
                <a:cs typeface="Varela Round" panose="020B0604020202020204" charset="-79"/>
                <a:sym typeface="Calibri" panose="020F0502020204030204" pitchFamily="34" charset="0"/>
              </a:rPr>
              <a:t>הצד היהודי מקבל את ההצעה, הצד הערבי מתנגד </a:t>
            </a:r>
            <a:endParaRPr dirty="0">
              <a:latin typeface="Varela Round" panose="020B0604020202020204" charset="-79"/>
              <a:cs typeface="Varela Round" panose="020B0604020202020204" charset="-79"/>
            </a:endParaRPr>
          </a:p>
        </p:txBody>
      </p:sp>
      <p:sp>
        <p:nvSpPr>
          <p:cNvPr id="173" name="Google Shape;173;g73a7911801_0_6"/>
          <p:cNvSpPr txBox="1">
            <a:spLocks noGrp="1"/>
          </p:cNvSpPr>
          <p:nvPr>
            <p:ph type="body" idx="2"/>
          </p:nvPr>
        </p:nvSpPr>
        <p:spPr>
          <a:xfrm>
            <a:off x="3542072" y="1467000"/>
            <a:ext cx="8031900" cy="4152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lvl="0" indent="0" algn="l" rtl="0">
              <a:spcBef>
                <a:spcPts val="0"/>
              </a:spcBef>
              <a:spcAft>
                <a:spcPts val="0"/>
              </a:spcAft>
              <a:buNone/>
            </a:pPr>
            <a:endParaRPr lang="he-IL" dirty="0"/>
          </a:p>
          <a:p>
            <a:pPr marL="0" indent="0" rtl="0">
              <a:lnSpc>
                <a:spcPct val="150000"/>
              </a:lnSpc>
              <a:buNone/>
            </a:pPr>
            <a:endParaRPr lang="he-IL" altLang="he-IL" sz="1800" b="1" dirty="0">
              <a:latin typeface="Calibri" panose="020F0502020204030204" pitchFamily="34" charset="0"/>
              <a:cs typeface="Calibri" panose="020F0502020204030204" pitchFamily="34" charset="0"/>
              <a:sym typeface="Calibri" panose="020F0502020204030204" pitchFamily="34" charset="0"/>
            </a:endParaRPr>
          </a:p>
          <a:p>
            <a:pPr marL="0" indent="0" rtl="0">
              <a:lnSpc>
                <a:spcPct val="150000"/>
              </a:lnSpc>
              <a:buNone/>
            </a:pPr>
            <a:r>
              <a:rPr lang="he-IL" altLang="he-IL" sz="1800" b="1" dirty="0">
                <a:latin typeface="Calibri" panose="020F0502020204030204" pitchFamily="34" charset="0"/>
                <a:cs typeface="Calibri" panose="020F0502020204030204" pitchFamily="34" charset="0"/>
                <a:sym typeface="Calibri" panose="020F0502020204030204" pitchFamily="34" charset="0"/>
              </a:rPr>
              <a:t>"ובכל שכונות היהודים ריקודים ודמעות, ודגלים הופיעו, וסיסמאות כתובות על יריעות בד, ומכוניות צפרו בכל כוח צופריהן, ושאו ציונה נס ודגל, ופה בארץ חמדת אבות, ומכל בתי הכנסת בקעו קולות השופר, וספרי התורה הוצאו מתוך ארונות הקודש ונסחפו אל מעגלי הרוקדים" </a:t>
            </a:r>
            <a:r>
              <a:rPr lang="he-IL" altLang="he-IL" sz="2000" b="1" dirty="0">
                <a:latin typeface="Calibri" panose="020F0502020204030204" pitchFamily="34" charset="0"/>
                <a:cs typeface="Calibri" panose="020F0502020204030204" pitchFamily="34" charset="0"/>
                <a:sym typeface="Calibri" panose="020F0502020204030204" pitchFamily="34" charset="0"/>
              </a:rPr>
              <a:t> </a:t>
            </a:r>
            <a:r>
              <a:rPr lang="he-IL" altLang="he-IL" sz="1400" dirty="0">
                <a:solidFill>
                  <a:srgbClr val="C00000"/>
                </a:solidFill>
                <a:latin typeface="Calibri" panose="020F0502020204030204" pitchFamily="34" charset="0"/>
                <a:cs typeface="Calibri" panose="020F0502020204030204" pitchFamily="34" charset="0"/>
                <a:sym typeface="Calibri" panose="020F0502020204030204" pitchFamily="34" charset="0"/>
              </a:rPr>
              <a:t>(עמוס עוז, סיפור על אהבה וחושך)</a:t>
            </a:r>
          </a:p>
          <a:p>
            <a:pPr marL="0" lvl="0" indent="0" rtl="0">
              <a:lnSpc>
                <a:spcPct val="150000"/>
              </a:lnSpc>
              <a:buNone/>
            </a:pPr>
            <a:r>
              <a:rPr lang="he-IL" altLang="he-IL" sz="2000" b="1" dirty="0">
                <a:latin typeface="Calibri" panose="020F0502020204030204" pitchFamily="34" charset="0"/>
                <a:cs typeface="Calibri" panose="020F0502020204030204" pitchFamily="34" charset="0"/>
                <a:sym typeface="Calibri" panose="020F0502020204030204" pitchFamily="34" charset="0"/>
              </a:rPr>
              <a:t> </a:t>
            </a:r>
            <a:r>
              <a:rPr lang="en-US" altLang="he-IL" sz="2000" b="1" dirty="0">
                <a:latin typeface="Calibri" panose="020F0502020204030204" pitchFamily="34" charset="0"/>
                <a:cs typeface="Calibri" panose="020F0502020204030204" pitchFamily="34" charset="0"/>
                <a:sym typeface="Calibri" panose="020F0502020204030204" pitchFamily="34" charset="0"/>
              </a:rPr>
              <a:t> </a:t>
            </a:r>
            <a:endParaRPr sz="2000" dirty="0"/>
          </a:p>
        </p:txBody>
      </p:sp>
      <p:pic>
        <p:nvPicPr>
          <p:cNvPr id="6" name="תמונה 3" descr="תוצאת תמונה עבור כ ט בנובמבר">
            <a:extLst>
              <a:ext uri="{FF2B5EF4-FFF2-40B4-BE49-F238E27FC236}">
                <a16:creationId xmlns:a16="http://schemas.microsoft.com/office/drawing/2014/main" id="{4BA4FECF-B06E-477E-A7F1-7C3C839F5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013" y="1737306"/>
            <a:ext cx="35131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a:spLocks noGrp="1"/>
          </p:cNvSpPr>
          <p:nvPr>
            <p:ph type="title"/>
          </p:nvPr>
        </p:nvSpPr>
        <p:spPr>
          <a:xfrm>
            <a:off x="2" y="212675"/>
            <a:ext cx="12191999" cy="720094"/>
          </a:xfrm>
          <a:prstGeom prst="rect">
            <a:avLst/>
          </a:prstGeom>
          <a:noFill/>
          <a:ln>
            <a:noFill/>
          </a:ln>
        </p:spPr>
        <p:txBody>
          <a:bodyPr spcFirstLastPara="1" wrap="square" lIns="91425" tIns="45700" rIns="91425" bIns="45700" anchor="ctr" anchorCtr="0">
            <a:noAutofit/>
          </a:bodyPr>
          <a:lstStyle/>
          <a:p>
            <a:pPr lvl="0"/>
            <a:r>
              <a:rPr lang="he-IL" altLang="he-IL" sz="2800" dirty="0">
                <a:latin typeface="Varela Round" panose="020B0604020202020204" charset="-79"/>
                <a:cs typeface="Varela Round" panose="020B0604020202020204" charset="-79"/>
                <a:sym typeface="Calibri" panose="020F0502020204030204" pitchFamily="34" charset="0"/>
              </a:rPr>
              <a:t>30/11/1947 התקפה ראשונה והרוגים ראשונים</a:t>
            </a:r>
            <a:endParaRPr sz="2800" dirty="0">
              <a:solidFill>
                <a:srgbClr val="FF0000"/>
              </a:solidFill>
              <a:latin typeface="Varela Round" panose="020B0604020202020204" charset="-79"/>
              <a:cs typeface="Varela Round" panose="020B0604020202020204" charset="-79"/>
            </a:endParaRPr>
          </a:p>
        </p:txBody>
      </p:sp>
      <p:sp>
        <p:nvSpPr>
          <p:cNvPr id="180" name="Google Shape;180;p5"/>
          <p:cNvSpPr txBox="1">
            <a:spLocks noGrp="1"/>
          </p:cNvSpPr>
          <p:nvPr>
            <p:ph type="body" idx="2"/>
          </p:nvPr>
        </p:nvSpPr>
        <p:spPr>
          <a:xfrm>
            <a:off x="314425" y="837225"/>
            <a:ext cx="11349600" cy="5893200"/>
          </a:xfrm>
          <a:prstGeom prst="rect">
            <a:avLst/>
          </a:prstGeom>
          <a:noFill/>
          <a:ln>
            <a:noFill/>
          </a:ln>
        </p:spPr>
        <p:txBody>
          <a:bodyPr spcFirstLastPara="1" wrap="square" lIns="91425" tIns="45700" rIns="91425" bIns="45700" anchor="t" anchorCtr="0">
            <a:normAutofit fontScale="62500" lnSpcReduction="20000"/>
          </a:bodyPr>
          <a:lstStyle/>
          <a:p>
            <a:pPr marL="0" indent="0">
              <a:lnSpc>
                <a:spcPct val="150000"/>
              </a:lnSpc>
              <a:buNone/>
            </a:pPr>
            <a:endParaRPr lang="he-IL" altLang="he-IL" b="1" dirty="0">
              <a:solidFill>
                <a:schemeClr val="tx1"/>
              </a:solidFill>
              <a:latin typeface="Varela Round" panose="020B0604020202020204" charset="-79"/>
              <a:cs typeface="Varela Round" panose="020B0604020202020204" charset="-79"/>
              <a:sym typeface="Calibri" panose="020F0502020204030204" pitchFamily="34" charset="0"/>
            </a:endParaRPr>
          </a:p>
          <a:p>
            <a:pPr marL="0" indent="0">
              <a:lnSpc>
                <a:spcPct val="150000"/>
              </a:lnSpc>
              <a:buNone/>
            </a:pPr>
            <a:r>
              <a:rPr lang="he-IL" altLang="he-IL" sz="2900" b="1" dirty="0">
                <a:solidFill>
                  <a:schemeClr val="tx1"/>
                </a:solidFill>
                <a:latin typeface="Varela Round" panose="020B0604020202020204" charset="-79"/>
                <a:cs typeface="Varela Round" panose="020B0604020202020204" charset="-79"/>
                <a:sym typeface="Calibri" panose="020F0502020204030204" pitchFamily="34" charset="0"/>
              </a:rPr>
              <a:t>תחילת המלחמה (על הדרכים) – רצח הנוסעים באוטובוס </a:t>
            </a:r>
            <a:r>
              <a:rPr lang="he-IL" sz="2900" b="1" dirty="0">
                <a:solidFill>
                  <a:srgbClr val="000000"/>
                </a:solidFill>
                <a:latin typeface="Varela Round" panose="020B0604020202020204" charset="-79"/>
                <a:cs typeface="Varela Round" panose="020B0604020202020204" charset="-79"/>
              </a:rPr>
              <a:t>מנתניה וחדרה לירושלים סמוך למושב נחלים</a:t>
            </a:r>
          </a:p>
          <a:p>
            <a:pPr marL="0" lvl="0" indent="0">
              <a:lnSpc>
                <a:spcPct val="150000"/>
              </a:lnSpc>
              <a:buNone/>
            </a:pPr>
            <a:r>
              <a:rPr lang="he-IL" altLang="he-IL" b="1" dirty="0">
                <a:solidFill>
                  <a:srgbClr val="424242"/>
                </a:solidFill>
                <a:latin typeface="Varela Round" panose="020B0604020202020204" charset="-79"/>
                <a:cs typeface="Varela Round" panose="020B0604020202020204" charset="-79"/>
                <a:sym typeface="Calibri" panose="020F0502020204030204" pitchFamily="34" charset="0"/>
              </a:rPr>
              <a:t> </a:t>
            </a:r>
          </a:p>
          <a:p>
            <a:pPr marL="0" lvl="0" indent="0" algn="r" rtl="1">
              <a:lnSpc>
                <a:spcPct val="150000"/>
              </a:lnSpc>
              <a:spcBef>
                <a:spcPts val="0"/>
              </a:spcBef>
              <a:spcAft>
                <a:spcPts val="0"/>
              </a:spcAft>
              <a:buClr>
                <a:srgbClr val="002060"/>
              </a:buClr>
              <a:buSzPts val="2400"/>
              <a:buNone/>
            </a:pPr>
            <a:endParaRPr dirty="0">
              <a:solidFill>
                <a:srgbClr val="000000"/>
              </a:solidFill>
            </a:endParaRPr>
          </a:p>
          <a:p>
            <a:pPr marL="0" lvl="0" indent="0" algn="r" rtl="1">
              <a:lnSpc>
                <a:spcPct val="150000"/>
              </a:lnSpc>
              <a:spcBef>
                <a:spcPts val="0"/>
              </a:spcBef>
              <a:spcAft>
                <a:spcPts val="0"/>
              </a:spcAft>
              <a:buClr>
                <a:srgbClr val="002060"/>
              </a:buClr>
              <a:buSzPts val="2400"/>
              <a:buNone/>
            </a:pPr>
            <a:endParaRPr dirty="0">
              <a:solidFill>
                <a:srgbClr val="000000"/>
              </a:solidFill>
            </a:endParaRPr>
          </a:p>
          <a:p>
            <a:pPr marL="0" lvl="0" indent="0" algn="l" rtl="0">
              <a:lnSpc>
                <a:spcPct val="150000"/>
              </a:lnSpc>
              <a:spcBef>
                <a:spcPts val="0"/>
              </a:spcBef>
              <a:spcAft>
                <a:spcPts val="0"/>
              </a:spcAft>
              <a:buClr>
                <a:srgbClr val="002060"/>
              </a:buClr>
              <a:buSzPts val="2400"/>
              <a:buNone/>
            </a:pPr>
            <a:endParaRPr dirty="0">
              <a:solidFill>
                <a:srgbClr val="000000"/>
              </a:solidFill>
            </a:endParaRPr>
          </a:p>
          <a:p>
            <a:pPr marL="0" lvl="0" indent="0" algn="r" rtl="1">
              <a:lnSpc>
                <a:spcPct val="150000"/>
              </a:lnSpc>
              <a:spcBef>
                <a:spcPts val="0"/>
              </a:spcBef>
              <a:spcAft>
                <a:spcPts val="0"/>
              </a:spcAft>
              <a:buClr>
                <a:srgbClr val="002060"/>
              </a:buClr>
              <a:buSzPts val="2400"/>
              <a:buNone/>
            </a:pPr>
            <a:endParaRPr dirty="0">
              <a:solidFill>
                <a:srgbClr val="000000"/>
              </a:solidFill>
            </a:endParaRPr>
          </a:p>
          <a:p>
            <a:pPr marL="0" lvl="0" indent="0" algn="r" rtl="1">
              <a:lnSpc>
                <a:spcPct val="150000"/>
              </a:lnSpc>
              <a:spcBef>
                <a:spcPts val="0"/>
              </a:spcBef>
              <a:spcAft>
                <a:spcPts val="0"/>
              </a:spcAft>
              <a:buClr>
                <a:srgbClr val="002060"/>
              </a:buClr>
              <a:buSzPts val="2400"/>
              <a:buNone/>
            </a:pPr>
            <a:endParaRPr dirty="0">
              <a:solidFill>
                <a:srgbClr val="000000"/>
              </a:solidFill>
            </a:endParaRPr>
          </a:p>
          <a:p>
            <a:pPr marL="0" lvl="0" indent="0" algn="r" rtl="1">
              <a:lnSpc>
                <a:spcPct val="150000"/>
              </a:lnSpc>
              <a:spcBef>
                <a:spcPts val="0"/>
              </a:spcBef>
              <a:spcAft>
                <a:spcPts val="0"/>
              </a:spcAft>
              <a:buClr>
                <a:srgbClr val="002060"/>
              </a:buClr>
              <a:buSzPts val="2400"/>
              <a:buNone/>
            </a:pPr>
            <a:endParaRPr dirty="0">
              <a:solidFill>
                <a:srgbClr val="000000"/>
              </a:solidFill>
            </a:endParaRPr>
          </a:p>
          <a:p>
            <a:pPr marL="0" indent="0">
              <a:lnSpc>
                <a:spcPct val="150000"/>
              </a:lnSpc>
              <a:buNone/>
            </a:pPr>
            <a:endParaRPr lang="he-IL" altLang="he-IL" b="1" dirty="0">
              <a:solidFill>
                <a:srgbClr val="424242"/>
              </a:solidFill>
              <a:latin typeface="Calibri" panose="020F0502020204030204" pitchFamily="34" charset="0"/>
              <a:cs typeface="Calibri" panose="020F0502020204030204" pitchFamily="34" charset="0"/>
              <a:sym typeface="Calibri" panose="020F0502020204030204" pitchFamily="34" charset="0"/>
            </a:endParaRPr>
          </a:p>
          <a:p>
            <a:pPr marL="0" indent="0">
              <a:lnSpc>
                <a:spcPct val="150000"/>
              </a:lnSpc>
              <a:buNone/>
            </a:pPr>
            <a:endParaRPr lang="he-IL" altLang="he-IL" b="1" dirty="0">
              <a:solidFill>
                <a:srgbClr val="424242"/>
              </a:solidFill>
              <a:latin typeface="Calibri" panose="020F0502020204030204" pitchFamily="34" charset="0"/>
              <a:cs typeface="Calibri" panose="020F0502020204030204" pitchFamily="34" charset="0"/>
              <a:sym typeface="Calibri" panose="020F0502020204030204" pitchFamily="34" charset="0"/>
            </a:endParaRPr>
          </a:p>
          <a:p>
            <a:pPr marL="0" indent="0">
              <a:lnSpc>
                <a:spcPct val="150000"/>
              </a:lnSpc>
              <a:buNone/>
            </a:pPr>
            <a:endParaRPr lang="he-IL" altLang="he-IL" b="1" dirty="0">
              <a:solidFill>
                <a:srgbClr val="424242"/>
              </a:solidFill>
              <a:latin typeface="Calibri" panose="020F0502020204030204" pitchFamily="34" charset="0"/>
              <a:cs typeface="Calibri" panose="020F0502020204030204" pitchFamily="34" charset="0"/>
              <a:sym typeface="Calibri" panose="020F0502020204030204" pitchFamily="34" charset="0"/>
            </a:endParaRPr>
          </a:p>
          <a:p>
            <a:pPr marL="0" indent="0">
              <a:lnSpc>
                <a:spcPct val="150000"/>
              </a:lnSpc>
              <a:buNone/>
            </a:pPr>
            <a:r>
              <a:rPr lang="he-IL" altLang="he-IL" b="1" dirty="0">
                <a:solidFill>
                  <a:srgbClr val="424242"/>
                </a:solidFill>
                <a:latin typeface="Calibri" panose="020F0502020204030204" pitchFamily="34" charset="0"/>
                <a:cs typeface="Calibri" panose="020F0502020204030204" pitchFamily="34" charset="0"/>
                <a:sym typeface="Calibri" panose="020F0502020204030204" pitchFamily="34" charset="0"/>
              </a:rPr>
              <a:t>           </a:t>
            </a:r>
            <a:r>
              <a:rPr lang="he-IL" altLang="he-IL" b="1" dirty="0">
                <a:solidFill>
                  <a:srgbClr val="C00000"/>
                </a:solidFill>
                <a:latin typeface="Varela Round" panose="020B0604020202020204" charset="-79"/>
                <a:cs typeface="Varela Round" panose="020B0604020202020204" charset="-79"/>
                <a:sym typeface="Calibri" panose="020F0502020204030204" pitchFamily="34" charset="0"/>
              </a:rPr>
              <a:t>[צילום: אוסף בלה שפירא נהריה]</a:t>
            </a:r>
          </a:p>
          <a:p>
            <a:pPr marL="0" indent="0">
              <a:lnSpc>
                <a:spcPct val="150000"/>
              </a:lnSpc>
              <a:buNone/>
            </a:pPr>
            <a:r>
              <a:rPr lang="he-IL" altLang="he-IL" b="1" dirty="0">
                <a:solidFill>
                  <a:srgbClr val="424242"/>
                </a:solidFill>
                <a:latin typeface="Calibri" panose="020F0502020204030204" pitchFamily="34" charset="0"/>
                <a:cs typeface="Calibri" panose="020F0502020204030204" pitchFamily="34" charset="0"/>
                <a:sym typeface="Calibri" panose="020F0502020204030204" pitchFamily="34" charset="0"/>
              </a:rPr>
              <a:t> </a:t>
            </a:r>
            <a:endParaRPr lang="he-IL" dirty="0">
              <a:solidFill>
                <a:srgbClr val="000000"/>
              </a:solidFill>
            </a:endParaRPr>
          </a:p>
          <a:p>
            <a:pPr marL="0" lvl="0" indent="0" algn="r" rtl="1">
              <a:lnSpc>
                <a:spcPct val="150000"/>
              </a:lnSpc>
              <a:spcBef>
                <a:spcPts val="0"/>
              </a:spcBef>
              <a:spcAft>
                <a:spcPts val="0"/>
              </a:spcAft>
              <a:buClr>
                <a:srgbClr val="002060"/>
              </a:buClr>
              <a:buSzPts val="2400"/>
              <a:buNone/>
            </a:pPr>
            <a:endParaRPr dirty="0">
              <a:solidFill>
                <a:srgbClr val="000000"/>
              </a:solidFill>
            </a:endParaRPr>
          </a:p>
          <a:p>
            <a:pPr marL="0" lvl="0" indent="0">
              <a:lnSpc>
                <a:spcPct val="150000"/>
              </a:lnSpc>
              <a:buNone/>
            </a:pPr>
            <a:r>
              <a:rPr lang="he-IL" altLang="he-IL" sz="2200" b="1" dirty="0">
                <a:solidFill>
                  <a:srgbClr val="C00000"/>
                </a:solidFill>
                <a:latin typeface="Varela Round" panose="020B0604020202020204" charset="-79"/>
                <a:cs typeface="Varela Round" panose="020B0604020202020204" charset="-79"/>
                <a:sym typeface="Calibri" panose="020F0502020204030204" pitchFamily="34" charset="0"/>
              </a:rPr>
              <a:t>                                                                                             [צילום: ארכיון נחלים צלם לא ידוע]</a:t>
            </a:r>
            <a:endParaRPr sz="2200" dirty="0">
              <a:solidFill>
                <a:srgbClr val="C00000"/>
              </a:solidFill>
              <a:latin typeface="Varela Round" panose="020B0604020202020204" charset="-79"/>
              <a:cs typeface="Varela Round" panose="020B0604020202020204" charset="-79"/>
            </a:endParaRPr>
          </a:p>
          <a:p>
            <a:pPr marL="0" lvl="0" indent="0" algn="r" rtl="1">
              <a:lnSpc>
                <a:spcPct val="150000"/>
              </a:lnSpc>
              <a:spcBef>
                <a:spcPts val="0"/>
              </a:spcBef>
              <a:spcAft>
                <a:spcPts val="0"/>
              </a:spcAft>
              <a:buClr>
                <a:srgbClr val="002060"/>
              </a:buClr>
              <a:buSzPts val="2400"/>
              <a:buNone/>
            </a:pPr>
            <a:endParaRPr dirty="0">
              <a:solidFill>
                <a:srgbClr val="000000"/>
              </a:solidFill>
            </a:endParaRPr>
          </a:p>
          <a:p>
            <a:pPr marL="439781" lvl="0" indent="-190534" algn="r" rtl="1">
              <a:lnSpc>
                <a:spcPct val="150000"/>
              </a:lnSpc>
              <a:spcBef>
                <a:spcPts val="0"/>
              </a:spcBef>
              <a:spcAft>
                <a:spcPts val="0"/>
              </a:spcAft>
              <a:buClr>
                <a:srgbClr val="002060"/>
              </a:buClr>
              <a:buSzPts val="2400"/>
              <a:buNone/>
            </a:pPr>
            <a:endParaRPr dirty="0"/>
          </a:p>
          <a:p>
            <a:pPr marL="439781" lvl="0" indent="-190534" algn="r" rtl="1">
              <a:lnSpc>
                <a:spcPct val="150000"/>
              </a:lnSpc>
              <a:spcBef>
                <a:spcPts val="0"/>
              </a:spcBef>
              <a:spcAft>
                <a:spcPts val="0"/>
              </a:spcAft>
              <a:buClr>
                <a:srgbClr val="002060"/>
              </a:buClr>
              <a:buSzPts val="2400"/>
              <a:buNone/>
            </a:pPr>
            <a:r>
              <a:rPr lang="iw-IL" dirty="0"/>
              <a:t> </a:t>
            </a:r>
            <a:endParaRPr dirty="0"/>
          </a:p>
          <a:p>
            <a:pPr marL="439781" lvl="0" indent="-190534" algn="r" rtl="1">
              <a:lnSpc>
                <a:spcPct val="150000"/>
              </a:lnSpc>
              <a:spcBef>
                <a:spcPts val="0"/>
              </a:spcBef>
              <a:spcAft>
                <a:spcPts val="0"/>
              </a:spcAft>
              <a:buClr>
                <a:srgbClr val="002060"/>
              </a:buClr>
              <a:buSzPts val="2400"/>
              <a:buNone/>
            </a:pPr>
            <a:endParaRPr dirty="0"/>
          </a:p>
        </p:txBody>
      </p:sp>
      <p:pic>
        <p:nvPicPr>
          <p:cNvPr id="4" name="תמונה 3" descr="https://www.news1.co.il/uploadimages/NEWS1-13-473858058452607.jpg">
            <a:extLst>
              <a:ext uri="{FF2B5EF4-FFF2-40B4-BE49-F238E27FC236}">
                <a16:creationId xmlns:a16="http://schemas.microsoft.com/office/drawing/2014/main" id="{674B1D93-6AAE-4BC2-8B46-34B783845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326" y="1938427"/>
            <a:ext cx="3310013" cy="233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descr="https://www.news1.co.il/uploadimages/NEWS1-13-56118190288544.jpg">
            <a:extLst>
              <a:ext uri="{FF2B5EF4-FFF2-40B4-BE49-F238E27FC236}">
                <a16:creationId xmlns:a16="http://schemas.microsoft.com/office/drawing/2014/main" id="{448CB146-078F-47F7-A0A6-9A64A40B9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350" y="2826129"/>
            <a:ext cx="3559290" cy="233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2549700" y="219625"/>
            <a:ext cx="9642300" cy="1014900"/>
          </a:xfrm>
          <a:prstGeom prst="rect">
            <a:avLst/>
          </a:prstGeom>
          <a:noFill/>
          <a:ln>
            <a:noFill/>
          </a:ln>
        </p:spPr>
        <p:txBody>
          <a:bodyPr spcFirstLastPara="1" wrap="square" lIns="91425" tIns="45700" rIns="91425" bIns="45700" anchor="ctr" anchorCtr="0">
            <a:noAutofit/>
          </a:bodyPr>
          <a:lstStyle/>
          <a:p>
            <a:pPr lvl="0" algn="r"/>
            <a:endParaRPr lang="he-IL" sz="1400" dirty="0">
              <a:latin typeface="Varela Round" panose="020B0604020202020204" charset="-79"/>
              <a:cs typeface="Varela Round" panose="020B0604020202020204" charset="-79"/>
            </a:endParaRPr>
          </a:p>
        </p:txBody>
      </p:sp>
      <p:sp>
        <p:nvSpPr>
          <p:cNvPr id="187" name="Google Shape;187;p6"/>
          <p:cNvSpPr txBox="1">
            <a:spLocks noGrp="1"/>
          </p:cNvSpPr>
          <p:nvPr>
            <p:ph type="body" idx="2"/>
          </p:nvPr>
        </p:nvSpPr>
        <p:spPr>
          <a:xfrm>
            <a:off x="142800" y="220836"/>
            <a:ext cx="12049200" cy="60078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nSpc>
                <a:spcPct val="150000"/>
              </a:lnSpc>
              <a:buNone/>
            </a:pPr>
            <a:r>
              <a:rPr lang="he-IL" sz="2800" b="1" dirty="0">
                <a:latin typeface="Varela Round" panose="020B0604020202020204" charset="-79"/>
                <a:cs typeface="Varela Round" panose="020B0604020202020204" charset="-79"/>
              </a:rPr>
              <a:t>        </a:t>
            </a:r>
            <a:r>
              <a:rPr lang="iw-IL" sz="2800" b="1" dirty="0">
                <a:latin typeface="Varela Round" panose="020B0604020202020204" charset="-79"/>
                <a:cs typeface="Varela Round" panose="020B0604020202020204" charset="-79"/>
              </a:rPr>
              <a:t> </a:t>
            </a:r>
            <a:r>
              <a:rPr lang="he-IL" altLang="he-IL" sz="2800" b="1" dirty="0">
                <a:latin typeface="Varela Round" panose="020B0604020202020204" charset="-79"/>
                <a:cs typeface="Varela Round" panose="020B0604020202020204" charset="-79"/>
                <a:sym typeface="Calibri" panose="020F0502020204030204" pitchFamily="34" charset="0"/>
              </a:rPr>
              <a:t>השלכות תוכנית החלוקה </a:t>
            </a:r>
          </a:p>
          <a:p>
            <a:pPr marL="0" lvl="0" indent="0">
              <a:lnSpc>
                <a:spcPct val="150000"/>
              </a:lnSpc>
              <a:buNone/>
            </a:pPr>
            <a:r>
              <a:rPr lang="he-IL" altLang="he-IL" sz="2800" b="1" dirty="0">
                <a:latin typeface="Varela Round" panose="020B0604020202020204" charset="-79"/>
                <a:cs typeface="Varela Round" panose="020B0604020202020204" charset="-79"/>
                <a:sym typeface="Calibri" panose="020F0502020204030204" pitchFamily="34" charset="0"/>
              </a:rPr>
              <a:t>         על מצבה של ירושלים</a:t>
            </a:r>
            <a:br>
              <a:rPr lang="he-IL" altLang="he-IL" b="1" dirty="0">
                <a:latin typeface="Calibri" panose="020F0502020204030204" pitchFamily="34" charset="0"/>
                <a:cs typeface="Calibri" panose="020F0502020204030204" pitchFamily="34" charset="0"/>
                <a:sym typeface="Calibri" panose="020F0502020204030204" pitchFamily="34" charset="0"/>
              </a:rPr>
            </a:br>
            <a:endParaRPr sz="3000" dirty="0">
              <a:solidFill>
                <a:schemeClr val="dk1"/>
              </a:solidFill>
              <a:latin typeface="David"/>
              <a:ea typeface="David"/>
              <a:cs typeface="David"/>
              <a:sym typeface="David"/>
            </a:endParaRPr>
          </a:p>
          <a:p>
            <a:pPr marL="0" lvl="0" indent="0" algn="l" rtl="0">
              <a:lnSpc>
                <a:spcPct val="100000"/>
              </a:lnSpc>
              <a:spcBef>
                <a:spcPts val="600"/>
              </a:spcBef>
              <a:spcAft>
                <a:spcPts val="600"/>
              </a:spcAft>
              <a:buNone/>
            </a:pPr>
            <a:endParaRPr sz="3000" dirty="0">
              <a:solidFill>
                <a:srgbClr val="FF0000"/>
              </a:solidFill>
            </a:endParaRPr>
          </a:p>
        </p:txBody>
      </p:sp>
      <p:pic>
        <p:nvPicPr>
          <p:cNvPr id="4" name="תמונה 4" descr="תוכנית חלוקת הארץ לשתי מדינות: יהודית וערבית, 29 בנובמבר 1947">
            <a:extLst>
              <a:ext uri="{FF2B5EF4-FFF2-40B4-BE49-F238E27FC236}">
                <a16:creationId xmlns:a16="http://schemas.microsoft.com/office/drawing/2014/main" id="{799051DD-9F26-4195-BA4F-C63D6BBDBE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3398" y="361125"/>
            <a:ext cx="2933156" cy="6362702"/>
          </a:xfrm>
          <a:prstGeom prst="rect">
            <a:avLst/>
          </a:prstGeom>
          <a:noFill/>
          <a:ln w="9525">
            <a:solidFill>
              <a:srgbClr val="FFFF00">
                <a:alpha val="49000"/>
              </a:srgbClr>
            </a:solidFill>
            <a:miter lim="800000"/>
            <a:headEnd/>
            <a:tailEnd/>
          </a:ln>
          <a:extLst>
            <a:ext uri="{909E8E84-426E-40DD-AFC4-6F175D3DCCD1}">
              <a14:hiddenFill xmlns:a14="http://schemas.microsoft.com/office/drawing/2010/main">
                <a:solidFill>
                  <a:srgbClr val="FFFFFF"/>
                </a:solidFill>
              </a14:hiddenFill>
            </a:ext>
          </a:extLst>
        </p:spPr>
      </p:pic>
      <p:sp>
        <p:nvSpPr>
          <p:cNvPr id="2" name="אליפסה 1">
            <a:extLst>
              <a:ext uri="{FF2B5EF4-FFF2-40B4-BE49-F238E27FC236}">
                <a16:creationId xmlns:a16="http://schemas.microsoft.com/office/drawing/2014/main" id="{76F541C0-6EAC-4B72-9926-E9A5CF383FA3}"/>
              </a:ext>
            </a:extLst>
          </p:cNvPr>
          <p:cNvSpPr/>
          <p:nvPr/>
        </p:nvSpPr>
        <p:spPr>
          <a:xfrm>
            <a:off x="5809574" y="2827829"/>
            <a:ext cx="395926" cy="301657"/>
          </a:xfrm>
          <a:prstGeom prst="ellipse">
            <a:avLst/>
          </a:prstGeom>
          <a:noFill/>
          <a:ln w="38100">
            <a:solidFill>
              <a:srgbClr val="7030A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73a7911801_0_14"/>
          <p:cNvSpPr txBox="1">
            <a:spLocks noGrp="1"/>
          </p:cNvSpPr>
          <p:nvPr>
            <p:ph type="title"/>
          </p:nvPr>
        </p:nvSpPr>
        <p:spPr>
          <a:xfrm>
            <a:off x="3407331" y="489474"/>
            <a:ext cx="6861600" cy="951300"/>
          </a:xfrm>
          <a:prstGeom prst="rect">
            <a:avLst/>
          </a:prstGeom>
        </p:spPr>
        <p:txBody>
          <a:bodyPr spcFirstLastPara="1" wrap="square" lIns="91425" tIns="45700" rIns="91425" bIns="45700" anchor="ctr" anchorCtr="0">
            <a:noAutofit/>
          </a:bodyPr>
          <a:lstStyle/>
          <a:p>
            <a:pPr lvl="0" algn="r" rtl="0"/>
            <a:r>
              <a:rPr lang="he-IL" altLang="he-IL" sz="3200" dirty="0">
                <a:latin typeface="Varela Round" panose="020B0604020202020204" charset="-79"/>
                <a:cs typeface="Varela Round" panose="020B0604020202020204" charset="-79"/>
                <a:sym typeface="Calibri" panose="020F0502020204030204" pitchFamily="34" charset="0"/>
              </a:rPr>
              <a:t>ירושלים זירה מרכזית בלחימה, מדוע ? </a:t>
            </a:r>
            <a:endParaRPr sz="3000" dirty="0">
              <a:solidFill>
                <a:srgbClr val="000000"/>
              </a:solidFill>
              <a:latin typeface="Varela Round" panose="020B0604020202020204" charset="-79"/>
              <a:ea typeface="David"/>
              <a:cs typeface="Varela Round" panose="020B0604020202020204" charset="-79"/>
              <a:sym typeface="David"/>
            </a:endParaRPr>
          </a:p>
        </p:txBody>
      </p:sp>
      <p:sp>
        <p:nvSpPr>
          <p:cNvPr id="2" name="מלבן 1">
            <a:extLst>
              <a:ext uri="{FF2B5EF4-FFF2-40B4-BE49-F238E27FC236}">
                <a16:creationId xmlns:a16="http://schemas.microsoft.com/office/drawing/2014/main" id="{479AA427-8A18-4BC3-896F-EBB653DB1DA6}"/>
              </a:ext>
            </a:extLst>
          </p:cNvPr>
          <p:cNvSpPr/>
          <p:nvPr/>
        </p:nvSpPr>
        <p:spPr>
          <a:xfrm>
            <a:off x="735291" y="1964007"/>
            <a:ext cx="8465270" cy="2232534"/>
          </a:xfrm>
          <a:prstGeom prst="rect">
            <a:avLst/>
          </a:prstGeom>
        </p:spPr>
        <p:txBody>
          <a:bodyPr wrap="square">
            <a:spAutoFit/>
          </a:bodyPr>
          <a:lstStyle/>
          <a:p>
            <a:pPr algn="r">
              <a:lnSpc>
                <a:spcPct val="150000"/>
              </a:lnSpc>
              <a:spcAft>
                <a:spcPct val="0"/>
              </a:spcAft>
              <a:buFont typeface="Arial" panose="020B0604020202020204" pitchFamily="34" charset="0"/>
              <a:buNone/>
            </a:pPr>
            <a:r>
              <a:rPr lang="he-IL" altLang="he-IL" sz="2400" b="1" dirty="0">
                <a:solidFill>
                  <a:srgbClr val="002060"/>
                </a:solidFill>
                <a:latin typeface="Varela Round" panose="020B0604020202020204" charset="-79"/>
                <a:cs typeface="Varela Round" panose="020B0604020202020204" charset="-79"/>
                <a:sym typeface="Calibri" panose="020F0502020204030204" pitchFamily="34" charset="0"/>
              </a:rPr>
              <a:t>בן גוריון :  "המלחמה על ירושלים והמרחבים סביבה היא המלחמה על הארץ, אם ננצח כאן – אפשר להניח שניצחנו"</a:t>
            </a:r>
            <a:r>
              <a:rPr lang="he-IL" altLang="he-IL" sz="2800" b="1" dirty="0">
                <a:solidFill>
                  <a:srgbClr val="002060"/>
                </a:solidFill>
                <a:latin typeface="Varela Round" panose="020B0604020202020204" charset="-79"/>
                <a:cs typeface="Varela Round" panose="020B0604020202020204" charset="-79"/>
                <a:sym typeface="Calibri" panose="020F0502020204030204" pitchFamily="34" charset="0"/>
              </a:rPr>
              <a:t> </a:t>
            </a:r>
          </a:p>
          <a:p>
            <a:pPr algn="r">
              <a:lnSpc>
                <a:spcPct val="150000"/>
              </a:lnSpc>
              <a:spcAft>
                <a:spcPct val="0"/>
              </a:spcAft>
              <a:buFont typeface="Arial" panose="020B0604020202020204" pitchFamily="34" charset="0"/>
              <a:buNone/>
            </a:pPr>
            <a:r>
              <a:rPr lang="he-IL" altLang="he-IL" b="1" dirty="0">
                <a:solidFill>
                  <a:srgbClr val="C00000"/>
                </a:solidFill>
                <a:latin typeface="Varela Round" panose="020B0604020202020204" charset="-79"/>
                <a:cs typeface="Varela Round" panose="020B0604020202020204" charset="-79"/>
                <a:sym typeface="Calibri" panose="020F0502020204030204" pitchFamily="34" charset="0"/>
              </a:rPr>
              <a:t>(פרוטוקול, גנזך המדינה, גנ"מ 16/6/1948)</a:t>
            </a:r>
          </a:p>
          <a:p>
            <a:pPr algn="r">
              <a:lnSpc>
                <a:spcPct val="150000"/>
              </a:lnSpc>
              <a:spcAft>
                <a:spcPct val="0"/>
              </a:spcAft>
              <a:buFont typeface="Arial" panose="020B0604020202020204" pitchFamily="34" charset="0"/>
              <a:buNone/>
            </a:pPr>
            <a:endParaRPr lang="he-IL" altLang="he-IL" b="1" dirty="0">
              <a:solidFill>
                <a:srgbClr val="C00000"/>
              </a:solidFill>
              <a:latin typeface="Varela Round" panose="020B0604020202020204" charset="-79"/>
              <a:cs typeface="Varela Round" panose="020B0604020202020204" charset="-79"/>
              <a:sym typeface="Calibri" panose="020F0502020204030204" pitchFamily="34" charset="0"/>
            </a:endParaRPr>
          </a:p>
          <a:p>
            <a:pPr algn="r">
              <a:lnSpc>
                <a:spcPct val="150000"/>
              </a:lnSpc>
              <a:spcAft>
                <a:spcPct val="0"/>
              </a:spcAft>
              <a:buFont typeface="Arial" panose="020B0604020202020204" pitchFamily="34" charset="0"/>
              <a:buNone/>
            </a:pPr>
            <a:endParaRPr lang="he-IL" altLang="he-IL" b="1" dirty="0">
              <a:solidFill>
                <a:srgbClr val="C00000"/>
              </a:solidFill>
              <a:latin typeface="Varela Round" panose="020B0604020202020204" charset="-79"/>
              <a:cs typeface="Varela Round" panose="020B0604020202020204" charset="-79"/>
              <a:sym typeface="Calibri" panose="020F0502020204030204" pitchFamily="34" charset="0"/>
            </a:endParaRPr>
          </a:p>
        </p:txBody>
      </p:sp>
      <p:pic>
        <p:nvPicPr>
          <p:cNvPr id="5" name="תמונה 4" descr="תוצאת תמונה עבור מלחמת העצמאות קריקטורות">
            <a:extLst>
              <a:ext uri="{FF2B5EF4-FFF2-40B4-BE49-F238E27FC236}">
                <a16:creationId xmlns:a16="http://schemas.microsoft.com/office/drawing/2014/main" id="{CB7C0869-6C85-4515-9B12-B52456FD8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599"/>
          <a:stretch>
            <a:fillRect/>
          </a:stretch>
        </p:blipFill>
        <p:spPr bwMode="auto">
          <a:xfrm>
            <a:off x="5313624" y="3959552"/>
            <a:ext cx="3337577" cy="229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a:extLst>
              <a:ext uri="{FF2B5EF4-FFF2-40B4-BE49-F238E27FC236}">
                <a16:creationId xmlns:a16="http://schemas.microsoft.com/office/drawing/2014/main" id="{231FE356-8369-4FD9-B6D8-83B2837AB4E3}"/>
              </a:ext>
            </a:extLst>
          </p:cNvPr>
          <p:cNvSpPr/>
          <p:nvPr/>
        </p:nvSpPr>
        <p:spPr>
          <a:xfrm>
            <a:off x="5749543" y="6177480"/>
            <a:ext cx="2465740" cy="382092"/>
          </a:xfrm>
          <a:prstGeom prst="rect">
            <a:avLst/>
          </a:prstGeom>
        </p:spPr>
        <p:txBody>
          <a:bodyPr wrap="none">
            <a:spAutoFit/>
          </a:bodyPr>
          <a:lstStyle/>
          <a:p>
            <a:pPr>
              <a:lnSpc>
                <a:spcPct val="150000"/>
              </a:lnSpc>
              <a:spcAft>
                <a:spcPct val="0"/>
              </a:spcAft>
              <a:buFont typeface="Arial" panose="020B0604020202020204" pitchFamily="34" charset="0"/>
              <a:buNone/>
            </a:pPr>
            <a:r>
              <a:rPr lang="he-IL" altLang="he-IL" b="1" dirty="0">
                <a:latin typeface="Calibri" panose="020F0502020204030204" pitchFamily="34" charset="0"/>
                <a:cs typeface="Calibri" panose="020F0502020204030204" pitchFamily="34" charset="0"/>
                <a:sym typeface="Calibri" panose="020F0502020204030204" pitchFamily="34" charset="0"/>
              </a:rPr>
              <a:t>[אריה נבון  "ויהי בוקר" 29.22.13]</a:t>
            </a:r>
            <a:endParaRPr lang="en-US" altLang="he-IL" dirty="0">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4552</TotalTime>
  <Words>1530</Words>
  <Application>Microsoft Office PowerPoint</Application>
  <PresentationFormat>מסך רחב</PresentationFormat>
  <Paragraphs>330</Paragraphs>
  <Slides>38</Slides>
  <Notes>29</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38</vt:i4>
      </vt:variant>
    </vt:vector>
  </HeadingPairs>
  <TitlesOfParts>
    <vt:vector size="44" baseType="lpstr">
      <vt:lpstr>David</vt:lpstr>
      <vt:lpstr>Varela Round</vt:lpstr>
      <vt:lpstr>Arial</vt:lpstr>
      <vt:lpstr>Verdana</vt:lpstr>
      <vt:lpstr>Calibri</vt:lpstr>
      <vt:lpstr>Simple Light</vt:lpstr>
      <vt:lpstr>  מערכת שידורים לאומית  </vt:lpstr>
      <vt:lpstr>מצגת של PowerPoint‏</vt:lpstr>
      <vt:lpstr>מה נלמד היום </vt:lpstr>
      <vt:lpstr>מלחמת העצמאות</vt:lpstr>
      <vt:lpstr> 29/11/1947 – כ"ט בנובמבר </vt:lpstr>
      <vt:lpstr> </vt:lpstr>
      <vt:lpstr>30/11/1947 התקפה ראשונה והרוגים ראשונים</vt:lpstr>
      <vt:lpstr>מצגת של PowerPoint‏</vt:lpstr>
      <vt:lpstr>ירושלים זירה מרכזית בלחימה, מדוע ? </vt:lpstr>
      <vt:lpstr>                 </vt:lpstr>
      <vt:lpstr> שתי חזיתות במלחמה על ירושלים א. חזית פנים העיר</vt:lpstr>
      <vt:lpstr>ב. חזית הדרכים אל העיר וסביבותיה</vt:lpstr>
      <vt:lpstr>האירועים בירושלים בפתיחת המלחמה   נובמבר / דצמבר 1947</vt:lpstr>
      <vt:lpstr>        </vt:lpstr>
      <vt:lpstr>מצגת של PowerPoint‏</vt:lpstr>
      <vt:lpstr>ובחזית הדרך אל העיר – תקיפת התחבורה היהודית</vt:lpstr>
      <vt:lpstr>מצגת של PowerPoint‏</vt:lpstr>
      <vt:lpstr>מצגת של PowerPoint‏</vt:lpstr>
      <vt:lpstr>מה נלמד היום </vt:lpstr>
      <vt:lpstr>המשך לחימה והתקפות טרור בתוך העיר</vt:lpstr>
      <vt:lpstr>מבצעים לשחרור הדרך אל העיר</vt:lpstr>
      <vt:lpstr> מבצע נחשון – ראשית אפריל 48' (תוכנית ד') </vt:lpstr>
      <vt:lpstr>במסגרת ההכנה למבצע נחשון ...</vt:lpstr>
      <vt:lpstr> מבצע הראל – אמצע אפריל 48'</vt:lpstr>
      <vt:lpstr> בירושלים ובסביבתה בימי מבצע נחשון</vt:lpstr>
      <vt:lpstr> מבצע יבוסי – מאמצע אפריל 48'</vt:lpstr>
      <vt:lpstr> במסגרת מבצע יבוסי – קרב סן סימון בקטמון</vt:lpstr>
      <vt:lpstr>מבצע מכבי – מחצית ראשונה של מאי 48'</vt:lpstr>
      <vt:lpstr> נפילת גוש עציון –ד' אייר תש"ח</vt:lpstr>
      <vt:lpstr>מבצע קלשון – 13-18/5</vt:lpstr>
      <vt:lpstr>הפלמ"ח בהר ציון ובעיר העתיקה</vt:lpstr>
      <vt:lpstr>  הלגיון הירדני בירושלים 18/5</vt:lpstr>
      <vt:lpstr>קרבות לטרון </vt:lpstr>
      <vt:lpstr> פריצת דרך בורמה – עוקף פקק לטרון</vt:lpstr>
      <vt:lpstr>מבצע קדם 16-17/7</vt:lpstr>
      <vt:lpstr> </vt:lpstr>
      <vt:lpstr>מטלת סיום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Lenovo</cp:lastModifiedBy>
  <cp:revision>163</cp:revision>
  <dcterms:created xsi:type="dcterms:W3CDTF">2020-03-15T19:13:03Z</dcterms:created>
  <dcterms:modified xsi:type="dcterms:W3CDTF">2020-04-21T23:21:31Z</dcterms:modified>
</cp:coreProperties>
</file>