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5"/>
  </p:notesMasterIdLst>
  <p:sldIdLst>
    <p:sldId id="257" r:id="rId2"/>
    <p:sldId id="262" r:id="rId3"/>
    <p:sldId id="263" r:id="rId4"/>
    <p:sldId id="288" r:id="rId5"/>
    <p:sldId id="289" r:id="rId6"/>
    <p:sldId id="303" r:id="rId7"/>
    <p:sldId id="304" r:id="rId8"/>
    <p:sldId id="305" r:id="rId9"/>
    <p:sldId id="307" r:id="rId10"/>
    <p:sldId id="309" r:id="rId11"/>
    <p:sldId id="308" r:id="rId12"/>
    <p:sldId id="312" r:id="rId13"/>
    <p:sldId id="311" r:id="rId14"/>
    <p:sldId id="314" r:id="rId15"/>
    <p:sldId id="323" r:id="rId16"/>
    <p:sldId id="313" r:id="rId17"/>
    <p:sldId id="315" r:id="rId18"/>
    <p:sldId id="317" r:id="rId19"/>
    <p:sldId id="316" r:id="rId20"/>
    <p:sldId id="318" r:id="rId21"/>
    <p:sldId id="319" r:id="rId22"/>
    <p:sldId id="322" r:id="rId23"/>
    <p:sldId id="320" r:id="rId24"/>
    <p:sldId id="321" r:id="rId25"/>
    <p:sldId id="326" r:id="rId26"/>
    <p:sldId id="324" r:id="rId27"/>
    <p:sldId id="329" r:id="rId28"/>
    <p:sldId id="327" r:id="rId29"/>
    <p:sldId id="325" r:id="rId30"/>
    <p:sldId id="331" r:id="rId31"/>
    <p:sldId id="330" r:id="rId32"/>
    <p:sldId id="332" r:id="rId33"/>
    <p:sldId id="333" r:id="rId34"/>
    <p:sldId id="334" r:id="rId35"/>
    <p:sldId id="336" r:id="rId36"/>
    <p:sldId id="377" r:id="rId37"/>
    <p:sldId id="340" r:id="rId38"/>
    <p:sldId id="338" r:id="rId39"/>
    <p:sldId id="337" r:id="rId40"/>
    <p:sldId id="339" r:id="rId41"/>
    <p:sldId id="341" r:id="rId42"/>
    <p:sldId id="376" r:id="rId43"/>
    <p:sldId id="344" r:id="rId44"/>
    <p:sldId id="343" r:id="rId45"/>
    <p:sldId id="342" r:id="rId46"/>
    <p:sldId id="349" r:id="rId47"/>
    <p:sldId id="348" r:id="rId48"/>
    <p:sldId id="347" r:id="rId49"/>
    <p:sldId id="353" r:id="rId50"/>
    <p:sldId id="352" r:id="rId51"/>
    <p:sldId id="351" r:id="rId52"/>
    <p:sldId id="354" r:id="rId53"/>
    <p:sldId id="346" r:id="rId54"/>
    <p:sldId id="356" r:id="rId55"/>
    <p:sldId id="350" r:id="rId56"/>
    <p:sldId id="357" r:id="rId57"/>
    <p:sldId id="360" r:id="rId58"/>
    <p:sldId id="359" r:id="rId59"/>
    <p:sldId id="358" r:id="rId60"/>
    <p:sldId id="361" r:id="rId61"/>
    <p:sldId id="362" r:id="rId62"/>
    <p:sldId id="365" r:id="rId63"/>
    <p:sldId id="363" r:id="rId64"/>
    <p:sldId id="366" r:id="rId65"/>
    <p:sldId id="368" r:id="rId66"/>
    <p:sldId id="367" r:id="rId67"/>
    <p:sldId id="369" r:id="rId68"/>
    <p:sldId id="371" r:id="rId69"/>
    <p:sldId id="370" r:id="rId70"/>
    <p:sldId id="373" r:id="rId71"/>
    <p:sldId id="372" r:id="rId72"/>
    <p:sldId id="374" r:id="rId73"/>
    <p:sldId id="291" r:id="rId7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192A72"/>
    <a:srgbClr val="12B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104" d="100"/>
          <a:sy n="104" d="100"/>
        </p:scale>
        <p:origin x="282" y="11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ג'/אייר/תש"פ</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453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041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ג'/אייר/תש"פ</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B406E9-6581-4678-9B56-0F15237FACE6}"/>
              </a:ext>
            </a:extLst>
          </p:cNvPr>
          <p:cNvSpPr>
            <a:spLocks noGrp="1"/>
          </p:cNvSpPr>
          <p:nvPr>
            <p:ph type="title"/>
          </p:nvPr>
        </p:nvSpPr>
        <p:spPr>
          <a:xfrm>
            <a:off x="2282483" y="504139"/>
            <a:ext cx="9642231" cy="720000"/>
          </a:xfrm>
        </p:spPr>
        <p:txBody>
          <a:bodyPr/>
          <a:lstStyle/>
          <a:p>
            <a:r>
              <a:rPr lang="he-IL" dirty="0"/>
              <a:t>פס' ג-יא בנויים בצורה של 'כלל ופרט'</a:t>
            </a:r>
            <a:br>
              <a:rPr lang="he-IL" dirty="0"/>
            </a:br>
            <a:endParaRPr lang="he-IL" dirty="0"/>
          </a:p>
        </p:txBody>
      </p:sp>
      <p:graphicFrame>
        <p:nvGraphicFramePr>
          <p:cNvPr id="5" name="טבלה 18">
            <a:extLst>
              <a:ext uri="{FF2B5EF4-FFF2-40B4-BE49-F238E27FC236}">
                <a16:creationId xmlns:a16="http://schemas.microsoft.com/office/drawing/2014/main" id="{BD858B52-A307-4C08-AD6D-C3497872080A}"/>
              </a:ext>
            </a:extLst>
          </p:cNvPr>
          <p:cNvGraphicFramePr>
            <a:graphicFrameLocks noGrp="1"/>
          </p:cNvGraphicFramePr>
          <p:nvPr>
            <p:extLst>
              <p:ext uri="{D42A27DB-BD31-4B8C-83A1-F6EECF244321}">
                <p14:modId xmlns:p14="http://schemas.microsoft.com/office/powerpoint/2010/main" val="2913149155"/>
              </p:ext>
            </p:extLst>
          </p:nvPr>
        </p:nvGraphicFramePr>
        <p:xfrm>
          <a:off x="551543" y="1064482"/>
          <a:ext cx="10943770" cy="5289379"/>
        </p:xfrm>
        <a:graphic>
          <a:graphicData uri="http://schemas.openxmlformats.org/drawingml/2006/table">
            <a:tbl>
              <a:tblPr rtl="1" firstRow="1" bandRow="1">
                <a:tableStyleId>{5940675A-B579-460E-94D1-54222C63F5DA}</a:tableStyleId>
              </a:tblPr>
              <a:tblGrid>
                <a:gridCol w="4678054">
                  <a:extLst>
                    <a:ext uri="{9D8B030D-6E8A-4147-A177-3AD203B41FA5}">
                      <a16:colId xmlns:a16="http://schemas.microsoft.com/office/drawing/2014/main" val="1456415834"/>
                    </a:ext>
                  </a:extLst>
                </a:gridCol>
                <a:gridCol w="6265716">
                  <a:extLst>
                    <a:ext uri="{9D8B030D-6E8A-4147-A177-3AD203B41FA5}">
                      <a16:colId xmlns:a16="http://schemas.microsoft.com/office/drawing/2014/main" val="3266944433"/>
                    </a:ext>
                  </a:extLst>
                </a:gridCol>
              </a:tblGrid>
              <a:tr h="755625">
                <a:tc>
                  <a:txBody>
                    <a:bodyPr/>
                    <a:lstStyle/>
                    <a:p>
                      <a:pPr algn="ctr" rtl="1"/>
                      <a:r>
                        <a:rPr lang="he-IL" sz="2400" dirty="0">
                          <a:effectLst/>
                        </a:rPr>
                        <a:t> </a:t>
                      </a:r>
                      <a:r>
                        <a:rPr lang="he-IL" sz="2400" b="1" dirty="0">
                          <a:effectLst/>
                        </a:rPr>
                        <a:t>כלל</a:t>
                      </a:r>
                      <a:endParaRPr lang="he-IL" sz="2400" dirty="0">
                        <a:effectLst/>
                      </a:endParaRPr>
                    </a:p>
                  </a:txBody>
                  <a:tcPr marL="0" marR="0" marT="0" marB="0">
                    <a:solidFill>
                      <a:srgbClr val="12B4BC"/>
                    </a:solidFill>
                  </a:tcPr>
                </a:tc>
                <a:tc>
                  <a:txBody>
                    <a:bodyPr/>
                    <a:lstStyle/>
                    <a:p>
                      <a:pPr algn="ctr" rtl="1"/>
                      <a:r>
                        <a:rPr lang="he-IL" sz="2400" b="1" dirty="0">
                          <a:effectLst/>
                        </a:rPr>
                        <a:t>פירוט</a:t>
                      </a:r>
                      <a:endParaRPr lang="he-IL" sz="2400" dirty="0">
                        <a:effectLst/>
                      </a:endParaRPr>
                    </a:p>
                    <a:p>
                      <a:pPr algn="ctr" rtl="1"/>
                      <a:r>
                        <a:rPr lang="he-IL" sz="2400" dirty="0">
                          <a:effectLst/>
                        </a:rPr>
                        <a:t> </a:t>
                      </a:r>
                    </a:p>
                  </a:txBody>
                  <a:tcPr marL="0" marR="0" marT="0" marB="0">
                    <a:solidFill>
                      <a:srgbClr val="12B4BC"/>
                    </a:solidFill>
                  </a:tcPr>
                </a:tc>
                <a:extLst>
                  <a:ext uri="{0D108BD9-81ED-4DB2-BD59-A6C34878D82A}">
                    <a16:rowId xmlns:a16="http://schemas.microsoft.com/office/drawing/2014/main" val="1194121837"/>
                  </a:ext>
                </a:extLst>
              </a:tr>
              <a:tr h="4533754">
                <a:tc>
                  <a:txBody>
                    <a:bodyPr/>
                    <a:lstStyle/>
                    <a:p>
                      <a:pPr rtl="1"/>
                      <a:endParaRPr lang="he-IL" sz="2400" b="1" dirty="0">
                        <a:effectLst/>
                      </a:endParaRPr>
                    </a:p>
                    <a:p>
                      <a:pPr rtl="1"/>
                      <a:r>
                        <a:rPr lang="he-IL" sz="2400" b="1" dirty="0">
                          <a:effectLst/>
                        </a:rPr>
                        <a:t>   (ד)</a:t>
                      </a:r>
                      <a:r>
                        <a:rPr lang="he-IL" sz="2400" dirty="0">
                          <a:effectLst/>
                        </a:rPr>
                        <a:t> </a:t>
                      </a:r>
                      <a:r>
                        <a:rPr lang="he-IL" sz="2400" b="1" dirty="0">
                          <a:effectLst/>
                        </a:rPr>
                        <a:t>אַל תִּבְטְחוּ לָכֶם אֶל דִּבְרֵי הַשֶּׁקֶר</a:t>
                      </a:r>
                    </a:p>
                    <a:p>
                      <a:pPr rtl="1"/>
                      <a:r>
                        <a:rPr lang="he-IL" sz="2400" dirty="0">
                          <a:effectLst/>
                        </a:rPr>
                        <a:t>   </a:t>
                      </a:r>
                      <a:r>
                        <a:rPr lang="he-IL" sz="2400" dirty="0" err="1">
                          <a:effectLst/>
                        </a:rPr>
                        <a:t>לֵאמֹר</a:t>
                      </a:r>
                      <a:endParaRPr lang="he-IL" sz="2400" dirty="0">
                        <a:effectLst/>
                      </a:endParaRPr>
                    </a:p>
                    <a:p>
                      <a:pPr rtl="1"/>
                      <a:r>
                        <a:rPr lang="he-IL" sz="2400" dirty="0">
                          <a:effectLst/>
                        </a:rPr>
                        <a:t> </a:t>
                      </a:r>
                    </a:p>
                    <a:p>
                      <a:pPr rtl="1"/>
                      <a:r>
                        <a:rPr lang="he-IL" sz="2400" dirty="0">
                          <a:effectLst/>
                        </a:rPr>
                        <a:t> </a:t>
                      </a:r>
                    </a:p>
                    <a:p>
                      <a:pPr rtl="1"/>
                      <a:r>
                        <a:rPr lang="he-IL" sz="2400" dirty="0">
                          <a:effectLst/>
                        </a:rPr>
                        <a:t> </a:t>
                      </a:r>
                    </a:p>
                    <a:p>
                      <a:pPr rtl="1"/>
                      <a:r>
                        <a:rPr lang="he-IL" sz="2400" dirty="0">
                          <a:effectLst/>
                        </a:rPr>
                        <a:t>   הֵיכַל ה' הֵיכַל ה' הֵיכַל ה' הֵמָּה.</a:t>
                      </a:r>
                    </a:p>
                    <a:p>
                      <a:pPr rtl="1"/>
                      <a:r>
                        <a:rPr lang="he-IL" sz="2400" dirty="0">
                          <a:effectLst/>
                        </a:rPr>
                        <a:t> </a:t>
                      </a:r>
                    </a:p>
                    <a:p>
                      <a:pPr rtl="1"/>
                      <a:r>
                        <a:rPr lang="he-IL" sz="2400" dirty="0">
                          <a:effectLst/>
                        </a:rPr>
                        <a:t> </a:t>
                      </a:r>
                    </a:p>
                  </a:txBody>
                  <a:tcPr marL="0" marR="0" marT="0" marB="0"/>
                </a:tc>
                <a:tc>
                  <a:txBody>
                    <a:bodyPr/>
                    <a:lstStyle/>
                    <a:p>
                      <a:pPr rtl="1"/>
                      <a:endParaRPr lang="he-IL" sz="2400" b="1" dirty="0">
                        <a:effectLst/>
                      </a:endParaRPr>
                    </a:p>
                    <a:p>
                      <a:pPr rtl="1"/>
                      <a:r>
                        <a:rPr lang="he-IL" sz="2400" b="1" dirty="0">
                          <a:effectLst/>
                        </a:rPr>
                        <a:t> (ח) הִנֵּה אַתֶּם בֹּטְחִים לָכֶם עַל דִּבְרֵי הַשָּׁקֶר</a:t>
                      </a:r>
                    </a:p>
                    <a:p>
                      <a:pPr rtl="1"/>
                      <a:r>
                        <a:rPr lang="he-IL" sz="2400" b="1" dirty="0">
                          <a:effectLst/>
                        </a:rPr>
                        <a:t> </a:t>
                      </a:r>
                      <a:r>
                        <a:rPr lang="he-IL" sz="2400" dirty="0">
                          <a:effectLst/>
                        </a:rPr>
                        <a:t>לְבִלְתִּי הוֹעִיל.</a:t>
                      </a:r>
                    </a:p>
                    <a:p>
                      <a:pPr rtl="1"/>
                      <a:r>
                        <a:rPr lang="he-IL" sz="2400" b="1" dirty="0">
                          <a:effectLst/>
                        </a:rPr>
                        <a:t> (ט) </a:t>
                      </a:r>
                      <a:r>
                        <a:rPr lang="he-IL" sz="2400" dirty="0">
                          <a:effectLst/>
                        </a:rPr>
                        <a:t>הֲגָנֹב רָצֹחַ וְנָאֹף וְהִשָּׁבֵעַ לַשֶּׁקֶר וְקַטֵּר לַבָּעַל</a:t>
                      </a:r>
                    </a:p>
                    <a:p>
                      <a:pPr rtl="1"/>
                      <a:r>
                        <a:rPr lang="he-IL" sz="2400" dirty="0">
                          <a:effectLst/>
                        </a:rPr>
                        <a:t> וְהָלֹךְ אַחֲרֵי </a:t>
                      </a:r>
                      <a:r>
                        <a:rPr lang="he-IL" sz="2400" dirty="0" err="1">
                          <a:effectLst/>
                        </a:rPr>
                        <a:t>אֱלֹהִים</a:t>
                      </a:r>
                      <a:r>
                        <a:rPr lang="he-IL" sz="2400" dirty="0">
                          <a:effectLst/>
                        </a:rPr>
                        <a:t> אֲחֵרִים אֲשֶׁר לֹא יְדַעְתֶּם.</a:t>
                      </a:r>
                    </a:p>
                    <a:p>
                      <a:pPr rtl="1"/>
                      <a:r>
                        <a:rPr lang="he-IL" sz="2400" b="1" dirty="0">
                          <a:effectLst/>
                        </a:rPr>
                        <a:t> (י)  </a:t>
                      </a:r>
                      <a:r>
                        <a:rPr lang="he-IL" sz="2400" dirty="0">
                          <a:effectLst/>
                        </a:rPr>
                        <a:t>וּבָאתֶם וַעֲמַדְתֶּם לְפָנַי בַּ</a:t>
                      </a:r>
                      <a:r>
                        <a:rPr lang="he-IL" sz="2400" b="1" dirty="0">
                          <a:effectLst/>
                        </a:rPr>
                        <a:t>בַּיִת הַזֶּה אֲשֶׁר</a:t>
                      </a:r>
                    </a:p>
                    <a:p>
                      <a:pPr rtl="1"/>
                      <a:r>
                        <a:rPr lang="he-IL" sz="2400" b="1" dirty="0">
                          <a:effectLst/>
                        </a:rPr>
                        <a:t> נִקְרָא שְׁמִי עָלָיו</a:t>
                      </a:r>
                      <a:endParaRPr lang="he-IL" sz="2400" dirty="0">
                        <a:effectLst/>
                      </a:endParaRPr>
                    </a:p>
                    <a:p>
                      <a:pPr rtl="1"/>
                      <a:r>
                        <a:rPr lang="he-IL" sz="2400" dirty="0">
                          <a:effectLst/>
                        </a:rPr>
                        <a:t> וַאֲמַרְתֶּם נִצַּלְנוּ לְמַעַן עֲשׂוֹת אֵת כָּל הַתּוֹעֵבוֹת הָאֵלֶּה.</a:t>
                      </a:r>
                    </a:p>
                    <a:p>
                      <a:pPr rtl="1"/>
                      <a:r>
                        <a:rPr lang="he-IL" sz="2400" b="1" dirty="0">
                          <a:effectLst/>
                        </a:rPr>
                        <a:t> (יא)</a:t>
                      </a:r>
                      <a:r>
                        <a:rPr lang="he-IL" sz="2400" dirty="0">
                          <a:effectLst/>
                        </a:rPr>
                        <a:t> </a:t>
                      </a:r>
                      <a:r>
                        <a:rPr lang="he-IL" sz="2400" dirty="0" err="1">
                          <a:effectLst/>
                        </a:rPr>
                        <a:t>הַמְעָרַת</a:t>
                      </a:r>
                      <a:r>
                        <a:rPr lang="he-IL" sz="2400" dirty="0">
                          <a:effectLst/>
                        </a:rPr>
                        <a:t> פָּרִצִים הָיָה </a:t>
                      </a:r>
                      <a:r>
                        <a:rPr lang="he-IL" sz="2400" b="1" dirty="0">
                          <a:effectLst/>
                        </a:rPr>
                        <a:t>הַבַּיִת הַזֶּה אֲשֶׁר נִקְרָא  </a:t>
                      </a:r>
                    </a:p>
                    <a:p>
                      <a:pPr rtl="1"/>
                      <a:r>
                        <a:rPr lang="he-IL" sz="2400" b="1" dirty="0">
                          <a:effectLst/>
                        </a:rPr>
                        <a:t>  שְׁמִי עָלָיו</a:t>
                      </a:r>
                      <a:endParaRPr lang="he-IL" sz="2400" dirty="0">
                        <a:effectLst/>
                      </a:endParaRPr>
                    </a:p>
                    <a:p>
                      <a:pPr rtl="1"/>
                      <a:r>
                        <a:rPr lang="he-IL" sz="2400" dirty="0">
                          <a:effectLst/>
                        </a:rPr>
                        <a:t>     </a:t>
                      </a:r>
                    </a:p>
                  </a:txBody>
                  <a:tcPr marL="0" marR="0" marT="0" marB="0"/>
                </a:tc>
                <a:extLst>
                  <a:ext uri="{0D108BD9-81ED-4DB2-BD59-A6C34878D82A}">
                    <a16:rowId xmlns:a16="http://schemas.microsoft.com/office/drawing/2014/main" val="3278032429"/>
                  </a:ext>
                </a:extLst>
              </a:tr>
            </a:tbl>
          </a:graphicData>
        </a:graphic>
      </p:graphicFrame>
    </p:spTree>
    <p:extLst>
      <p:ext uri="{BB962C8B-B14F-4D97-AF65-F5344CB8AC3E}">
        <p14:creationId xmlns:p14="http://schemas.microsoft.com/office/powerpoint/2010/main" val="359335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A5037-9FD5-477E-91BE-18CA780E5540}"/>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3C01699B-ABD2-49A2-A0F8-A630553DAC9D}"/>
              </a:ext>
            </a:extLst>
          </p:cNvPr>
          <p:cNvSpPr>
            <a:spLocks noGrp="1"/>
          </p:cNvSpPr>
          <p:nvPr>
            <p:ph type="body" sz="quarter" idx="3"/>
          </p:nvPr>
        </p:nvSpPr>
        <p:spPr/>
        <p:txBody>
          <a:bodyPr/>
          <a:lstStyle/>
          <a:p>
            <a:r>
              <a:rPr lang="he-IL" dirty="0"/>
              <a:t>פס' ג-יא בנויים בצורה של 'כלל ופרט'</a:t>
            </a:r>
          </a:p>
        </p:txBody>
      </p:sp>
      <p:sp>
        <p:nvSpPr>
          <p:cNvPr id="5" name="מציין מיקום תוכן 3">
            <a:extLst>
              <a:ext uri="{FF2B5EF4-FFF2-40B4-BE49-F238E27FC236}">
                <a16:creationId xmlns:a16="http://schemas.microsoft.com/office/drawing/2014/main" id="{0D029192-813B-464E-95FB-123C2C27D5D2}"/>
              </a:ext>
            </a:extLst>
          </p:cNvPr>
          <p:cNvSpPr>
            <a:spLocks noGrp="1"/>
          </p:cNvSpPr>
          <p:nvPr>
            <p:ph sz="quarter" idx="4"/>
          </p:nvPr>
        </p:nvSpPr>
        <p:spPr>
          <a:xfrm>
            <a:off x="515938" y="1725613"/>
            <a:ext cx="8031162" cy="4718730"/>
          </a:xfrm>
        </p:spPr>
        <p:txBody>
          <a:bodyPr>
            <a:normAutofit/>
          </a:bodyPr>
          <a:lstStyle/>
          <a:p>
            <a:pPr marL="96848" indent="0">
              <a:buNone/>
            </a:pPr>
            <a:endParaRPr lang="he-IL" dirty="0"/>
          </a:p>
          <a:p>
            <a:pPr marL="96848" indent="0">
              <a:buNone/>
            </a:pPr>
            <a:r>
              <a:rPr lang="he-IL" dirty="0"/>
              <a:t>בפסוק ג (1) מוצג הכלל - הקריאה לעם לעשות טוב: "הֵיטִיבוּ דַרְכֵיכֶם וּמַעַלְלֵיכֶם".</a:t>
            </a:r>
          </a:p>
          <a:p>
            <a:pPr marL="96848" indent="0">
              <a:buNone/>
            </a:pPr>
            <a:endParaRPr lang="he-IL" dirty="0"/>
          </a:p>
          <a:p>
            <a:pPr marL="96848" indent="0">
              <a:buNone/>
            </a:pPr>
            <a:r>
              <a:rPr lang="he-IL" dirty="0"/>
              <a:t>בפסוקים ה-ו מוצגים הפרטים לכלל זה: המעשים הרעים שיש להימנע מהם והמעשים הטובים שיש לעשות.</a:t>
            </a:r>
          </a:p>
          <a:p>
            <a:pPr marL="96848" indent="0">
              <a:buNone/>
            </a:pPr>
            <a:endParaRPr lang="he-IL" dirty="0"/>
          </a:p>
          <a:p>
            <a:pPr marL="96848" indent="0">
              <a:buNone/>
            </a:pPr>
            <a:r>
              <a:rPr lang="he-IL" dirty="0"/>
              <a:t> </a:t>
            </a:r>
          </a:p>
        </p:txBody>
      </p:sp>
    </p:spTree>
    <p:extLst>
      <p:ext uri="{BB962C8B-B14F-4D97-AF65-F5344CB8AC3E}">
        <p14:creationId xmlns:p14="http://schemas.microsoft.com/office/powerpoint/2010/main" val="32723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A5037-9FD5-477E-91BE-18CA780E5540}"/>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3C01699B-ABD2-49A2-A0F8-A630553DAC9D}"/>
              </a:ext>
            </a:extLst>
          </p:cNvPr>
          <p:cNvSpPr>
            <a:spLocks noGrp="1"/>
          </p:cNvSpPr>
          <p:nvPr>
            <p:ph type="body" sz="quarter" idx="3"/>
          </p:nvPr>
        </p:nvSpPr>
        <p:spPr/>
        <p:txBody>
          <a:bodyPr/>
          <a:lstStyle/>
          <a:p>
            <a:r>
              <a:rPr lang="he-IL" dirty="0"/>
              <a:t>פס' ג-יא בנויים בצורה של 'כלל ופרט'</a:t>
            </a:r>
          </a:p>
        </p:txBody>
      </p:sp>
      <p:sp>
        <p:nvSpPr>
          <p:cNvPr id="5" name="מציין מיקום תוכן 3">
            <a:extLst>
              <a:ext uri="{FF2B5EF4-FFF2-40B4-BE49-F238E27FC236}">
                <a16:creationId xmlns:a16="http://schemas.microsoft.com/office/drawing/2014/main" id="{0D029192-813B-464E-95FB-123C2C27D5D2}"/>
              </a:ext>
            </a:extLst>
          </p:cNvPr>
          <p:cNvSpPr>
            <a:spLocks noGrp="1"/>
          </p:cNvSpPr>
          <p:nvPr>
            <p:ph sz="quarter" idx="4"/>
          </p:nvPr>
        </p:nvSpPr>
        <p:spPr>
          <a:xfrm>
            <a:off x="515938" y="1725613"/>
            <a:ext cx="8031162" cy="4718730"/>
          </a:xfrm>
        </p:spPr>
        <p:txBody>
          <a:bodyPr>
            <a:normAutofit/>
          </a:bodyPr>
          <a:lstStyle/>
          <a:p>
            <a:pPr marL="96848" indent="0">
              <a:buNone/>
            </a:pPr>
            <a:endParaRPr lang="he-IL" dirty="0"/>
          </a:p>
          <a:p>
            <a:pPr marL="96848" indent="0">
              <a:buNone/>
            </a:pPr>
            <a:r>
              <a:rPr lang="he-IL" dirty="0"/>
              <a:t>בפסוק ג (2) מוצג הכלל - ההבטחה שהקב"ה ישכן את ישראל במקום הזה: "וַאֲשַׁכְּנָה אֶתְכֶם בַּמָּקוֹם הַזֶּה."</a:t>
            </a:r>
          </a:p>
          <a:p>
            <a:pPr marL="96848" indent="0">
              <a:buNone/>
            </a:pPr>
            <a:endParaRPr lang="he-IL" dirty="0"/>
          </a:p>
          <a:p>
            <a:pPr marL="96848" indent="0">
              <a:buNone/>
            </a:pPr>
            <a:r>
              <a:rPr lang="he-IL" dirty="0"/>
              <a:t>בפסוק ז יש הרחבה של ההבטחה לנצח.</a:t>
            </a:r>
          </a:p>
        </p:txBody>
      </p:sp>
    </p:spTree>
    <p:extLst>
      <p:ext uri="{BB962C8B-B14F-4D97-AF65-F5344CB8AC3E}">
        <p14:creationId xmlns:p14="http://schemas.microsoft.com/office/powerpoint/2010/main" val="223696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A5037-9FD5-477E-91BE-18CA780E5540}"/>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3C01699B-ABD2-49A2-A0F8-A630553DAC9D}"/>
              </a:ext>
            </a:extLst>
          </p:cNvPr>
          <p:cNvSpPr>
            <a:spLocks noGrp="1"/>
          </p:cNvSpPr>
          <p:nvPr>
            <p:ph type="body" sz="quarter" idx="3"/>
          </p:nvPr>
        </p:nvSpPr>
        <p:spPr/>
        <p:txBody>
          <a:bodyPr/>
          <a:lstStyle/>
          <a:p>
            <a:r>
              <a:rPr lang="he-IL" dirty="0"/>
              <a:t>פס' ג-יא בנויים בצורה של 'כלל ופרט'</a:t>
            </a:r>
          </a:p>
        </p:txBody>
      </p:sp>
      <p:sp>
        <p:nvSpPr>
          <p:cNvPr id="5" name="מציין מיקום תוכן 3">
            <a:extLst>
              <a:ext uri="{FF2B5EF4-FFF2-40B4-BE49-F238E27FC236}">
                <a16:creationId xmlns:a16="http://schemas.microsoft.com/office/drawing/2014/main" id="{0D029192-813B-464E-95FB-123C2C27D5D2}"/>
              </a:ext>
            </a:extLst>
          </p:cNvPr>
          <p:cNvSpPr>
            <a:spLocks noGrp="1"/>
          </p:cNvSpPr>
          <p:nvPr>
            <p:ph sz="quarter" idx="4"/>
          </p:nvPr>
        </p:nvSpPr>
        <p:spPr>
          <a:xfrm>
            <a:off x="515938" y="1725613"/>
            <a:ext cx="8031162" cy="4718730"/>
          </a:xfrm>
        </p:spPr>
        <p:txBody>
          <a:bodyPr>
            <a:normAutofit/>
          </a:bodyPr>
          <a:lstStyle/>
          <a:p>
            <a:pPr marL="96848" indent="0">
              <a:buNone/>
            </a:pPr>
            <a:endParaRPr lang="he-IL" dirty="0"/>
          </a:p>
          <a:p>
            <a:pPr marL="96848" indent="0">
              <a:buNone/>
            </a:pPr>
            <a:r>
              <a:rPr lang="he-IL" dirty="0"/>
              <a:t>בפסוק ד מוצג הכלל - התפיסה המוטעית של העם הניזונה מדברי נביאי השקר ביחס לבית המקדש.</a:t>
            </a:r>
          </a:p>
          <a:p>
            <a:pPr marL="96848" indent="0">
              <a:buNone/>
            </a:pPr>
            <a:endParaRPr lang="he-IL" dirty="0"/>
          </a:p>
          <a:p>
            <a:pPr marL="96848" indent="0">
              <a:buNone/>
            </a:pPr>
            <a:r>
              <a:rPr lang="he-IL" dirty="0"/>
              <a:t>בפסוקים ח-יא יש הרחבה של התפיסה המוטעית של העם ביחס למקדש ופירוט המעשים הרעים הדוחקים את השכינה מן המקדש.</a:t>
            </a:r>
          </a:p>
        </p:txBody>
      </p:sp>
    </p:spTree>
    <p:extLst>
      <p:ext uri="{BB962C8B-B14F-4D97-AF65-F5344CB8AC3E}">
        <p14:creationId xmlns:p14="http://schemas.microsoft.com/office/powerpoint/2010/main" val="7705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FF1D96-613B-4033-8C52-2C4FFD2F0E8C}"/>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8F58166B-39E2-4FFA-9C77-18890808D0A7}"/>
              </a:ext>
            </a:extLst>
          </p:cNvPr>
          <p:cNvSpPr>
            <a:spLocks noGrp="1"/>
          </p:cNvSpPr>
          <p:nvPr>
            <p:ph type="body" sz="quarter" idx="3"/>
          </p:nvPr>
        </p:nvSpPr>
        <p:spPr/>
        <p:txBody>
          <a:bodyPr/>
          <a:lstStyle/>
          <a:p>
            <a:r>
              <a:rPr lang="he-IL" dirty="0"/>
              <a:t>מה טענת הנביא כלפי העם?</a:t>
            </a:r>
          </a:p>
        </p:txBody>
      </p:sp>
      <p:sp>
        <p:nvSpPr>
          <p:cNvPr id="4" name="מציין מיקום תוכן 3">
            <a:extLst>
              <a:ext uri="{FF2B5EF4-FFF2-40B4-BE49-F238E27FC236}">
                <a16:creationId xmlns:a16="http://schemas.microsoft.com/office/drawing/2014/main" id="{54E6FC6C-E3F8-4F57-9096-E45D29521504}"/>
              </a:ext>
            </a:extLst>
          </p:cNvPr>
          <p:cNvSpPr>
            <a:spLocks noGrp="1"/>
          </p:cNvSpPr>
          <p:nvPr>
            <p:ph sz="quarter" idx="4"/>
          </p:nvPr>
        </p:nvSpPr>
        <p:spPr>
          <a:xfrm>
            <a:off x="515273" y="1725682"/>
            <a:ext cx="8031963" cy="3946637"/>
          </a:xfrm>
        </p:spPr>
        <p:txBody>
          <a:bodyPr>
            <a:normAutofit/>
          </a:bodyPr>
          <a:lstStyle/>
          <a:p>
            <a:pPr marL="96848" indent="0">
              <a:buNone/>
            </a:pPr>
            <a:r>
              <a:rPr lang="he-IL" dirty="0"/>
              <a:t>ד אַל תִּבְטְחוּ לָכֶם אֶל דִּבְרֵי הַשֶּׁקֶר </a:t>
            </a:r>
            <a:r>
              <a:rPr lang="he-IL" dirty="0" err="1"/>
              <a:t>לֵאמֹר</a:t>
            </a:r>
            <a:r>
              <a:rPr lang="he-IL" dirty="0"/>
              <a:t> הֵיכַל ה' הֵיכַל ה' הֵיכַל ה' הֵמָּה.</a:t>
            </a:r>
          </a:p>
          <a:p>
            <a:pPr marL="96848" indent="0">
              <a:buNone/>
            </a:pPr>
            <a:endParaRPr lang="he-IL" dirty="0"/>
          </a:p>
        </p:txBody>
      </p:sp>
    </p:spTree>
    <p:extLst>
      <p:ext uri="{BB962C8B-B14F-4D97-AF65-F5344CB8AC3E}">
        <p14:creationId xmlns:p14="http://schemas.microsoft.com/office/powerpoint/2010/main" val="193709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FF1D96-613B-4033-8C52-2C4FFD2F0E8C}"/>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8F58166B-39E2-4FFA-9C77-18890808D0A7}"/>
              </a:ext>
            </a:extLst>
          </p:cNvPr>
          <p:cNvSpPr>
            <a:spLocks noGrp="1"/>
          </p:cNvSpPr>
          <p:nvPr>
            <p:ph type="body" sz="quarter" idx="3"/>
          </p:nvPr>
        </p:nvSpPr>
        <p:spPr/>
        <p:txBody>
          <a:bodyPr/>
          <a:lstStyle/>
          <a:p>
            <a:r>
              <a:rPr lang="he-IL" dirty="0"/>
              <a:t>מה טענת הנביא כלפי העם?</a:t>
            </a:r>
          </a:p>
        </p:txBody>
      </p:sp>
      <p:sp>
        <p:nvSpPr>
          <p:cNvPr id="4" name="מציין מיקום תוכן 3">
            <a:extLst>
              <a:ext uri="{FF2B5EF4-FFF2-40B4-BE49-F238E27FC236}">
                <a16:creationId xmlns:a16="http://schemas.microsoft.com/office/drawing/2014/main" id="{54E6FC6C-E3F8-4F57-9096-E45D29521504}"/>
              </a:ext>
            </a:extLst>
          </p:cNvPr>
          <p:cNvSpPr>
            <a:spLocks noGrp="1"/>
          </p:cNvSpPr>
          <p:nvPr>
            <p:ph sz="quarter" idx="4"/>
          </p:nvPr>
        </p:nvSpPr>
        <p:spPr>
          <a:xfrm>
            <a:off x="515273" y="1725682"/>
            <a:ext cx="8031963" cy="3946637"/>
          </a:xfrm>
        </p:spPr>
        <p:txBody>
          <a:bodyPr>
            <a:normAutofit/>
          </a:bodyPr>
          <a:lstStyle/>
          <a:p>
            <a:pPr marL="96848" indent="0">
              <a:buNone/>
            </a:pPr>
            <a:r>
              <a:rPr lang="he-IL" dirty="0"/>
              <a:t>ד אַל תִּבְטְחוּ לָכֶם אֶל דִּבְרֵי הַשֶּׁקֶר </a:t>
            </a:r>
            <a:r>
              <a:rPr lang="he-IL" dirty="0" err="1"/>
              <a:t>לֵאמֹר</a:t>
            </a:r>
            <a:r>
              <a:rPr lang="he-IL" dirty="0"/>
              <a:t> הֵיכַל ה' הֵיכַל ה' הֵיכַל ה' הֵמָּה.</a:t>
            </a:r>
          </a:p>
          <a:p>
            <a:pPr marL="96848" indent="0">
              <a:buNone/>
            </a:pPr>
            <a:endParaRPr lang="he-IL" dirty="0"/>
          </a:p>
          <a:p>
            <a:pPr marL="96848" indent="0">
              <a:buNone/>
            </a:pPr>
            <a:r>
              <a:rPr lang="he-IL" dirty="0" err="1"/>
              <a:t>שד"ל</a:t>
            </a:r>
            <a:r>
              <a:rPr lang="he-IL" dirty="0"/>
              <a:t>: </a:t>
            </a:r>
          </a:p>
          <a:p>
            <a:pPr marL="96848" indent="0">
              <a:buNone/>
            </a:pPr>
            <a:r>
              <a:rPr lang="he-IL" dirty="0"/>
              <a:t>אל תבטחו לכם וגו' -</a:t>
            </a:r>
          </a:p>
          <a:p>
            <a:pPr marL="96848" indent="0">
              <a:buNone/>
            </a:pPr>
            <a:r>
              <a:rPr lang="he-IL" dirty="0"/>
              <a:t>אל תבטחו במה שאתם רגילים לומר או שנביאי השקר רגילים לומר, והוא - שהמקום הזה הוא היכל ה'. ולא יתכן שיפול ביד אויב ומתוך כך אתם בוטחים שגם אתם לא תפלו ביד האויבים.</a:t>
            </a:r>
          </a:p>
        </p:txBody>
      </p:sp>
    </p:spTree>
    <p:extLst>
      <p:ext uri="{BB962C8B-B14F-4D97-AF65-F5344CB8AC3E}">
        <p14:creationId xmlns:p14="http://schemas.microsoft.com/office/powerpoint/2010/main" val="201618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FF1D96-613B-4033-8C52-2C4FFD2F0E8C}"/>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8F58166B-39E2-4FFA-9C77-18890808D0A7}"/>
              </a:ext>
            </a:extLst>
          </p:cNvPr>
          <p:cNvSpPr>
            <a:spLocks noGrp="1"/>
          </p:cNvSpPr>
          <p:nvPr>
            <p:ph type="body" sz="quarter" idx="3"/>
          </p:nvPr>
        </p:nvSpPr>
        <p:spPr/>
        <p:txBody>
          <a:bodyPr/>
          <a:lstStyle/>
          <a:p>
            <a:r>
              <a:rPr lang="he-IL" dirty="0"/>
              <a:t>מה טענת הנביא כלפי העם?</a:t>
            </a:r>
          </a:p>
        </p:txBody>
      </p:sp>
      <p:sp>
        <p:nvSpPr>
          <p:cNvPr id="4" name="מציין מיקום תוכן 3">
            <a:extLst>
              <a:ext uri="{FF2B5EF4-FFF2-40B4-BE49-F238E27FC236}">
                <a16:creationId xmlns:a16="http://schemas.microsoft.com/office/drawing/2014/main" id="{54E6FC6C-E3F8-4F57-9096-E45D29521504}"/>
              </a:ext>
            </a:extLst>
          </p:cNvPr>
          <p:cNvSpPr>
            <a:spLocks noGrp="1"/>
          </p:cNvSpPr>
          <p:nvPr>
            <p:ph sz="quarter" idx="4"/>
          </p:nvPr>
        </p:nvSpPr>
        <p:spPr>
          <a:xfrm>
            <a:off x="515273" y="1725682"/>
            <a:ext cx="8031963" cy="3946637"/>
          </a:xfrm>
        </p:spPr>
        <p:txBody>
          <a:bodyPr>
            <a:normAutofit/>
          </a:bodyPr>
          <a:lstStyle/>
          <a:p>
            <a:pPr marL="96848" indent="0">
              <a:buNone/>
            </a:pPr>
            <a:r>
              <a:rPr lang="he-IL" dirty="0"/>
              <a:t>ד אַל תִּבְטְחוּ לָכֶם אֶל דִּבְרֵי הַשֶּׁקֶר </a:t>
            </a:r>
            <a:r>
              <a:rPr lang="he-IL" dirty="0" err="1"/>
              <a:t>לֵאמֹר</a:t>
            </a:r>
            <a:r>
              <a:rPr lang="he-IL" dirty="0"/>
              <a:t> הֵיכַל ה' הֵיכַל ה' הֵיכַל ה' הֵמָּה.</a:t>
            </a:r>
          </a:p>
          <a:p>
            <a:pPr marL="96848" indent="0">
              <a:buNone/>
            </a:pPr>
            <a:endParaRPr lang="he-IL" dirty="0"/>
          </a:p>
          <a:p>
            <a:pPr marL="96848" indent="0">
              <a:buNone/>
            </a:pPr>
            <a:r>
              <a:rPr lang="he-IL" dirty="0" err="1"/>
              <a:t>שד"ל</a:t>
            </a:r>
            <a:r>
              <a:rPr lang="he-IL" dirty="0"/>
              <a:t>: </a:t>
            </a:r>
          </a:p>
          <a:p>
            <a:pPr marL="96848" indent="0">
              <a:buNone/>
            </a:pPr>
            <a:r>
              <a:rPr lang="he-IL" dirty="0"/>
              <a:t>אל תבטחו לכם וגו' -</a:t>
            </a:r>
          </a:p>
          <a:p>
            <a:pPr marL="96848" indent="0">
              <a:buNone/>
            </a:pPr>
            <a:r>
              <a:rPr lang="he-IL" dirty="0"/>
              <a:t>אל תבטחו במה שאתם רגילים לומר או שנביאי השקר רגילים לומר, והוא שהמקום הזה הוא היכל ה'. </a:t>
            </a:r>
            <a:r>
              <a:rPr lang="he-IL" b="1" dirty="0">
                <a:solidFill>
                  <a:srgbClr val="92D050"/>
                </a:solidFill>
              </a:rPr>
              <a:t>ולא יתכן שיפול ביד אויב </a:t>
            </a:r>
            <a:r>
              <a:rPr lang="he-IL" dirty="0"/>
              <a:t>ומתוך כך אתם בוטחים </a:t>
            </a:r>
            <a:r>
              <a:rPr lang="he-IL" b="1" dirty="0">
                <a:solidFill>
                  <a:srgbClr val="92D050"/>
                </a:solidFill>
              </a:rPr>
              <a:t>שגם אתם לא תפלו ביד האויבים</a:t>
            </a:r>
            <a:r>
              <a:rPr lang="he-IL" dirty="0"/>
              <a:t>.</a:t>
            </a:r>
          </a:p>
        </p:txBody>
      </p:sp>
    </p:spTree>
    <p:extLst>
      <p:ext uri="{BB962C8B-B14F-4D97-AF65-F5344CB8AC3E}">
        <p14:creationId xmlns:p14="http://schemas.microsoft.com/office/powerpoint/2010/main" val="242385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7E99E5-85AE-4CC3-9AEE-A37BD2F5FCE9}"/>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04E360F6-90CE-41E0-8F79-F383F8BAA135}"/>
              </a:ext>
            </a:extLst>
          </p:cNvPr>
          <p:cNvSpPr>
            <a:spLocks noGrp="1"/>
          </p:cNvSpPr>
          <p:nvPr>
            <p:ph type="body" sz="quarter" idx="3"/>
          </p:nvPr>
        </p:nvSpPr>
        <p:spPr/>
        <p:txBody>
          <a:bodyPr/>
          <a:lstStyle/>
          <a:p>
            <a:r>
              <a:rPr lang="he-IL" dirty="0"/>
              <a:t>התפיסה השגויה של העם</a:t>
            </a:r>
          </a:p>
        </p:txBody>
      </p:sp>
      <p:sp>
        <p:nvSpPr>
          <p:cNvPr id="4" name="מציין מיקום תוכן 3">
            <a:extLst>
              <a:ext uri="{FF2B5EF4-FFF2-40B4-BE49-F238E27FC236}">
                <a16:creationId xmlns:a16="http://schemas.microsoft.com/office/drawing/2014/main" id="{9EB10D8E-19CB-45B4-968E-9E1DB7068498}"/>
              </a:ext>
            </a:extLst>
          </p:cNvPr>
          <p:cNvSpPr>
            <a:spLocks noGrp="1"/>
          </p:cNvSpPr>
          <p:nvPr>
            <p:ph sz="quarter" idx="4"/>
          </p:nvPr>
        </p:nvSpPr>
        <p:spPr/>
        <p:txBody>
          <a:bodyPr/>
          <a:lstStyle/>
          <a:p>
            <a:pPr marL="96848" indent="0">
              <a:buNone/>
            </a:pPr>
            <a:r>
              <a:rPr lang="he-IL" dirty="0"/>
              <a:t>הנביא יוצא נגד התפיסה הדתית המוטעית של העם, לפיה, המקדש הוא ביתו של ה', ולכן הקב"ה בוודאי לא יחריב את ביתו.</a:t>
            </a:r>
          </a:p>
          <a:p>
            <a:endParaRPr lang="he-IL" dirty="0"/>
          </a:p>
          <a:p>
            <a:pPr marL="96848" indent="0">
              <a:buNone/>
            </a:pPr>
            <a:r>
              <a:rPr lang="he-IL" dirty="0"/>
              <a:t>לפי תפיסה זו אפשר לעשות מעשים רעים, ולא יבוא חורבן או גלות. ירמיהו צריך לשכנע את העם בתפיסה דתית אחרת, שעל פיה, למקדש עצמו אין קיום מובטח. לפי דבריו קיומו של המקדש תלוי במעשי העם. על כן הוא קורא לעם להיטיב דרכיו כדי לזכות לשבת בארץ ולא לגלות ממנה. מעשיו הטובים של העם הם </a:t>
            </a:r>
            <a:r>
              <a:rPr lang="he-IL" dirty="0" err="1"/>
              <a:t>הם</a:t>
            </a:r>
            <a:r>
              <a:rPr lang="he-IL" dirty="0"/>
              <a:t> שיגרמו להשראת שכינת ה' בתוכם באמצעות המקדש, אך אין ה' זקוק לקיומו של המקדש כשלעצמו. </a:t>
            </a:r>
          </a:p>
        </p:txBody>
      </p:sp>
    </p:spTree>
    <p:extLst>
      <p:ext uri="{BB962C8B-B14F-4D97-AF65-F5344CB8AC3E}">
        <p14:creationId xmlns:p14="http://schemas.microsoft.com/office/powerpoint/2010/main" val="2842409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1B0BAF-FDC0-41A8-A37D-8FB43D728633}"/>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93448A57-FE6D-42E4-8636-4BC98A83FA5F}"/>
              </a:ext>
            </a:extLst>
          </p:cNvPr>
          <p:cNvSpPr>
            <a:spLocks noGrp="1"/>
          </p:cNvSpPr>
          <p:nvPr>
            <p:ph type="body" sz="quarter" idx="3"/>
          </p:nvPr>
        </p:nvSpPr>
        <p:spPr/>
        <p:txBody>
          <a:bodyPr/>
          <a:lstStyle/>
          <a:p>
            <a:r>
              <a:rPr lang="he-IL" dirty="0"/>
              <a:t>מדוע חוזר ירמיהו שלוש פעמים על הביטוי "היכל ה'"? </a:t>
            </a:r>
          </a:p>
          <a:p>
            <a:endParaRPr lang="he-IL" dirty="0"/>
          </a:p>
        </p:txBody>
      </p:sp>
      <p:sp>
        <p:nvSpPr>
          <p:cNvPr id="5" name="תיבת טקסט 4">
            <a:extLst>
              <a:ext uri="{FF2B5EF4-FFF2-40B4-BE49-F238E27FC236}">
                <a16:creationId xmlns:a16="http://schemas.microsoft.com/office/drawing/2014/main" id="{4BDCEECE-0F28-4608-A797-9DB0D5B0E12D}"/>
              </a:ext>
            </a:extLst>
          </p:cNvPr>
          <p:cNvSpPr txBox="1"/>
          <p:nvPr/>
        </p:nvSpPr>
        <p:spPr>
          <a:xfrm>
            <a:off x="7213600" y="1828800"/>
            <a:ext cx="4238171" cy="2954655"/>
          </a:xfrm>
          <a:prstGeom prst="rect">
            <a:avLst/>
          </a:prstGeom>
          <a:noFill/>
        </p:spPr>
        <p:txBody>
          <a:bodyPr wrap="square" rtlCol="1">
            <a:spAutoFit/>
          </a:bodyPr>
          <a:lstStyle/>
          <a:p>
            <a:r>
              <a:rPr lang="he-IL" sz="2400" dirty="0" err="1"/>
              <a:t>רד"ק</a:t>
            </a:r>
            <a:endParaRPr lang="he-IL" sz="2400" dirty="0"/>
          </a:p>
          <a:p>
            <a:pPr marL="96848" indent="0">
              <a:buNone/>
            </a:pPr>
            <a:r>
              <a:rPr lang="he-IL" sz="2400" dirty="0"/>
              <a:t>היכל ה' היכל ה' היכל ה' המה -</a:t>
            </a:r>
          </a:p>
          <a:p>
            <a:pPr marL="96848" indent="0">
              <a:buNone/>
            </a:pPr>
            <a:r>
              <a:rPr lang="he-IL" sz="2400" dirty="0"/>
              <a:t>... ואמר שלושה פעמים היכל ה' לפי שהיו שלושה: אולם, היכל ודביר. כן פירש אדוני אבי ז"ל ... וייתכן כי הכפל [=החזרה שלוש פעמים] - לחזק העניין ...</a:t>
            </a:r>
          </a:p>
          <a:p>
            <a:endParaRPr lang="he-IL" dirty="0"/>
          </a:p>
        </p:txBody>
      </p:sp>
    </p:spTree>
    <p:extLst>
      <p:ext uri="{BB962C8B-B14F-4D97-AF65-F5344CB8AC3E}">
        <p14:creationId xmlns:p14="http://schemas.microsoft.com/office/powerpoint/2010/main" val="227781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1B0BAF-FDC0-41A8-A37D-8FB43D728633}"/>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93448A57-FE6D-42E4-8636-4BC98A83FA5F}"/>
              </a:ext>
            </a:extLst>
          </p:cNvPr>
          <p:cNvSpPr>
            <a:spLocks noGrp="1"/>
          </p:cNvSpPr>
          <p:nvPr>
            <p:ph type="body" sz="quarter" idx="3"/>
          </p:nvPr>
        </p:nvSpPr>
        <p:spPr/>
        <p:txBody>
          <a:bodyPr/>
          <a:lstStyle/>
          <a:p>
            <a:r>
              <a:rPr lang="he-IL" dirty="0"/>
              <a:t>מדוע חוזר ירמיהו שלוש פעמים על הביטוי "היכל ה'"? </a:t>
            </a:r>
          </a:p>
          <a:p>
            <a:endParaRPr lang="he-IL" dirty="0"/>
          </a:p>
        </p:txBody>
      </p:sp>
      <p:sp>
        <p:nvSpPr>
          <p:cNvPr id="4" name="מציין מיקום תוכן 3">
            <a:extLst>
              <a:ext uri="{FF2B5EF4-FFF2-40B4-BE49-F238E27FC236}">
                <a16:creationId xmlns:a16="http://schemas.microsoft.com/office/drawing/2014/main" id="{A737D460-F6E3-4B1F-AA45-A15205CF2BB1}"/>
              </a:ext>
            </a:extLst>
          </p:cNvPr>
          <p:cNvSpPr>
            <a:spLocks noGrp="1"/>
          </p:cNvSpPr>
          <p:nvPr>
            <p:ph sz="quarter" idx="4"/>
          </p:nvPr>
        </p:nvSpPr>
        <p:spPr>
          <a:xfrm>
            <a:off x="515274" y="1725682"/>
            <a:ext cx="6466098" cy="4152517"/>
          </a:xfrm>
        </p:spPr>
        <p:txBody>
          <a:bodyPr>
            <a:normAutofit lnSpcReduction="10000"/>
          </a:bodyPr>
          <a:lstStyle/>
          <a:p>
            <a:pPr marL="96848" indent="0">
              <a:buNone/>
            </a:pPr>
            <a:endParaRPr lang="he-IL" dirty="0"/>
          </a:p>
          <a:p>
            <a:pPr marL="96848" indent="0">
              <a:buNone/>
            </a:pPr>
            <a:r>
              <a:rPr lang="he-IL" dirty="0"/>
              <a:t> </a:t>
            </a:r>
            <a:r>
              <a:rPr lang="he-IL" dirty="0" err="1"/>
              <a:t>רד"ק</a:t>
            </a:r>
            <a:r>
              <a:rPr lang="he-IL" dirty="0"/>
              <a:t> מביא שני הסברים:</a:t>
            </a:r>
          </a:p>
          <a:p>
            <a:pPr marL="554048" indent="-457200">
              <a:buAutoNum type="arabicPeriod"/>
            </a:pPr>
            <a:r>
              <a:rPr lang="he-IL" dirty="0"/>
              <a:t>הנביא חזר שלוש פעמים כנגד שלושת חלקי המקדש (פירוש בשם אביו).</a:t>
            </a:r>
          </a:p>
          <a:p>
            <a:pPr marL="554048" indent="-457200">
              <a:buAutoNum type="arabicPeriod"/>
            </a:pPr>
            <a:r>
              <a:rPr lang="he-IL" dirty="0"/>
              <a:t>החזרה לא מוסיפה על התוכן. היא מובאת כדי להדגיש את חשיבות הדברים: יש לעם טעות תודעתית גדולה, שגורמת להם לחשוב שה' לא ייתן להחריב את מקדשו, והנביא חוזר על הדברים בכדי להדגיש את המסר:</a:t>
            </a:r>
          </a:p>
          <a:p>
            <a:pPr marL="96848" indent="0">
              <a:buNone/>
            </a:pPr>
            <a:r>
              <a:rPr lang="he-IL" sz="2800" dirty="0">
                <a:effectLst>
                  <a:outerShdw blurRad="38100" dist="38100" dir="2700000" algn="tl">
                    <a:srgbClr val="000000">
                      <a:alpha val="43137"/>
                    </a:srgbClr>
                  </a:outerShdw>
                </a:effectLst>
              </a:rPr>
              <a:t>טעות בידכם, בית המקדש עלול להיחרב!</a:t>
            </a:r>
          </a:p>
          <a:p>
            <a:pPr marL="96848" indent="0">
              <a:buNone/>
            </a:pPr>
            <a:endParaRPr lang="he-IL" dirty="0"/>
          </a:p>
          <a:p>
            <a:pPr marL="96848" indent="0">
              <a:buNone/>
            </a:pPr>
            <a:endParaRPr lang="he-IL" dirty="0"/>
          </a:p>
        </p:txBody>
      </p:sp>
      <p:sp>
        <p:nvSpPr>
          <p:cNvPr id="5" name="תיבת טקסט 4">
            <a:extLst>
              <a:ext uri="{FF2B5EF4-FFF2-40B4-BE49-F238E27FC236}">
                <a16:creationId xmlns:a16="http://schemas.microsoft.com/office/drawing/2014/main" id="{4BDCEECE-0F28-4608-A797-9DB0D5B0E12D}"/>
              </a:ext>
            </a:extLst>
          </p:cNvPr>
          <p:cNvSpPr txBox="1"/>
          <p:nvPr/>
        </p:nvSpPr>
        <p:spPr>
          <a:xfrm>
            <a:off x="7213600" y="1828800"/>
            <a:ext cx="4238171" cy="2954655"/>
          </a:xfrm>
          <a:prstGeom prst="rect">
            <a:avLst/>
          </a:prstGeom>
          <a:noFill/>
        </p:spPr>
        <p:txBody>
          <a:bodyPr wrap="square" rtlCol="1">
            <a:spAutoFit/>
          </a:bodyPr>
          <a:lstStyle/>
          <a:p>
            <a:r>
              <a:rPr lang="he-IL" sz="2400" dirty="0" err="1"/>
              <a:t>רד"ק</a:t>
            </a:r>
            <a:endParaRPr lang="he-IL" sz="2400" dirty="0"/>
          </a:p>
          <a:p>
            <a:pPr marL="96848" indent="0">
              <a:buNone/>
            </a:pPr>
            <a:r>
              <a:rPr lang="he-IL" sz="2400" dirty="0"/>
              <a:t>היכל ה' היכל ה' היכל ה' המה -</a:t>
            </a:r>
          </a:p>
          <a:p>
            <a:pPr marL="96848" indent="0">
              <a:buNone/>
            </a:pPr>
            <a:r>
              <a:rPr lang="he-IL" sz="2400" dirty="0"/>
              <a:t>... ואמר שלושה פעמים היכל ה' לפי שהיו שלושה: אולם, היכל ודביר. כן פירש אדוני אבי ז"ל ... וייתכן כי הכפל [=החזרה שלוש פעמים] - לחזק העניין ...</a:t>
            </a:r>
          </a:p>
          <a:p>
            <a:endParaRPr lang="he-IL" dirty="0"/>
          </a:p>
        </p:txBody>
      </p:sp>
    </p:spTree>
    <p:extLst>
      <p:ext uri="{BB962C8B-B14F-4D97-AF65-F5344CB8AC3E}">
        <p14:creationId xmlns:p14="http://schemas.microsoft.com/office/powerpoint/2010/main" val="691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ירמיהו</a:t>
            </a:r>
          </a:p>
        </p:txBody>
      </p:sp>
      <p:sp>
        <p:nvSpPr>
          <p:cNvPr id="7" name="כותרת משנה 6"/>
          <p:cNvSpPr>
            <a:spLocks noGrp="1"/>
          </p:cNvSpPr>
          <p:nvPr>
            <p:ph type="subTitle" idx="1"/>
          </p:nvPr>
        </p:nvSpPr>
        <p:spPr>
          <a:xfrm>
            <a:off x="1" y="2803497"/>
            <a:ext cx="12192001" cy="765200"/>
          </a:xfrm>
        </p:spPr>
        <p:txBody>
          <a:bodyPr/>
          <a:lstStyle/>
          <a:p>
            <a:r>
              <a:rPr lang="he-IL" sz="4000" dirty="0">
                <a:sym typeface="Varela Round"/>
              </a:rPr>
              <a:t>תנ"ך ממ"ד</a:t>
            </a:r>
          </a:p>
        </p:txBody>
      </p:sp>
      <p:sp>
        <p:nvSpPr>
          <p:cNvPr id="4" name="מציין מיקום תוכן 3"/>
          <p:cNvSpPr>
            <a:spLocks noGrp="1"/>
          </p:cNvSpPr>
          <p:nvPr>
            <p:ph idx="10"/>
          </p:nvPr>
        </p:nvSpPr>
        <p:spPr>
          <a:xfrm>
            <a:off x="1" y="3655861"/>
            <a:ext cx="12192001" cy="720094"/>
          </a:xfrm>
        </p:spPr>
        <p:txBody>
          <a:bodyPr/>
          <a:lstStyle/>
          <a:p>
            <a:r>
              <a:rPr lang="he-IL" sz="3200" dirty="0">
                <a:sym typeface="Varela Round"/>
              </a:rPr>
              <a:t>שפרה אדלר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1B0BAF-FDC0-41A8-A37D-8FB43D728633}"/>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93448A57-FE6D-42E4-8636-4BC98A83FA5F}"/>
              </a:ext>
            </a:extLst>
          </p:cNvPr>
          <p:cNvSpPr>
            <a:spLocks noGrp="1"/>
          </p:cNvSpPr>
          <p:nvPr>
            <p:ph type="body" sz="quarter" idx="3"/>
          </p:nvPr>
        </p:nvSpPr>
        <p:spPr/>
        <p:txBody>
          <a:bodyPr/>
          <a:lstStyle/>
          <a:p>
            <a:r>
              <a:rPr lang="he-IL" dirty="0"/>
              <a:t>מדוע חוזר ירמיהו שלוש פעמים על הביטוי "היכל ה'"? </a:t>
            </a:r>
          </a:p>
          <a:p>
            <a:endParaRPr lang="he-IL" dirty="0"/>
          </a:p>
        </p:txBody>
      </p:sp>
      <p:sp>
        <p:nvSpPr>
          <p:cNvPr id="5" name="תיבת טקסט 4">
            <a:extLst>
              <a:ext uri="{FF2B5EF4-FFF2-40B4-BE49-F238E27FC236}">
                <a16:creationId xmlns:a16="http://schemas.microsoft.com/office/drawing/2014/main" id="{4BDCEECE-0F28-4608-A797-9DB0D5B0E12D}"/>
              </a:ext>
            </a:extLst>
          </p:cNvPr>
          <p:cNvSpPr txBox="1"/>
          <p:nvPr/>
        </p:nvSpPr>
        <p:spPr>
          <a:xfrm>
            <a:off x="7213600" y="1828800"/>
            <a:ext cx="4238171" cy="1938992"/>
          </a:xfrm>
          <a:prstGeom prst="rect">
            <a:avLst/>
          </a:prstGeom>
          <a:noFill/>
        </p:spPr>
        <p:txBody>
          <a:bodyPr wrap="square" rtlCol="1">
            <a:spAutoFit/>
          </a:bodyPr>
          <a:lstStyle/>
          <a:p>
            <a:r>
              <a:rPr lang="he-IL" sz="2400" dirty="0"/>
              <a:t>רש"י</a:t>
            </a:r>
          </a:p>
          <a:p>
            <a:pPr marL="96848" indent="0">
              <a:buNone/>
            </a:pPr>
            <a:r>
              <a:rPr lang="he-IL" sz="2400" dirty="0"/>
              <a:t>היכל ה' היכל  ה' היכל ה' וגו' -</a:t>
            </a:r>
          </a:p>
          <a:p>
            <a:pPr marL="96848" indent="0">
              <a:buNone/>
            </a:pPr>
            <a:r>
              <a:rPr lang="he-IL" sz="2400" dirty="0"/>
              <a:t>"תלת </a:t>
            </a:r>
            <a:r>
              <a:rPr lang="he-IL" sz="2400" dirty="0" err="1"/>
              <a:t>זימנין</a:t>
            </a:r>
            <a:r>
              <a:rPr lang="he-IL" sz="2400" dirty="0"/>
              <a:t> </a:t>
            </a:r>
            <a:r>
              <a:rPr lang="he-IL" sz="2400" dirty="0" err="1"/>
              <a:t>בשתא</a:t>
            </a:r>
            <a:r>
              <a:rPr lang="he-IL" sz="2400" dirty="0"/>
              <a:t> אתון </a:t>
            </a:r>
            <a:r>
              <a:rPr lang="he-IL" sz="2400" dirty="0" err="1"/>
              <a:t>מתחזיין</a:t>
            </a:r>
            <a:r>
              <a:rPr lang="he-IL" sz="2400" dirty="0"/>
              <a:t> </a:t>
            </a:r>
            <a:r>
              <a:rPr lang="he-IL" sz="2400" dirty="0" err="1"/>
              <a:t>קדמוהי</a:t>
            </a:r>
            <a:r>
              <a:rPr lang="he-IL" sz="2400" dirty="0"/>
              <a:t>" [=שלוש פעמים בשנה אתם נראים לפניו].</a:t>
            </a:r>
            <a:endParaRPr lang="he-IL" dirty="0"/>
          </a:p>
        </p:txBody>
      </p:sp>
      <p:pic>
        <p:nvPicPr>
          <p:cNvPr id="4" name="תמונה 3">
            <a:extLst>
              <a:ext uri="{FF2B5EF4-FFF2-40B4-BE49-F238E27FC236}">
                <a16:creationId xmlns:a16="http://schemas.microsoft.com/office/drawing/2014/main" id="{DCB84FA1-0FF5-49B8-A03A-05DFEB19E456}"/>
              </a:ext>
            </a:extLst>
          </p:cNvPr>
          <p:cNvPicPr>
            <a:picLocks noChangeAspect="1"/>
          </p:cNvPicPr>
          <p:nvPr/>
        </p:nvPicPr>
        <p:blipFill>
          <a:blip r:embed="rId2"/>
          <a:stretch>
            <a:fillRect/>
          </a:stretch>
        </p:blipFill>
        <p:spPr>
          <a:xfrm>
            <a:off x="227574" y="3324626"/>
            <a:ext cx="3247146" cy="3320280"/>
          </a:xfrm>
          <a:prstGeom prst="rect">
            <a:avLst/>
          </a:prstGeom>
        </p:spPr>
      </p:pic>
    </p:spTree>
    <p:extLst>
      <p:ext uri="{BB962C8B-B14F-4D97-AF65-F5344CB8AC3E}">
        <p14:creationId xmlns:p14="http://schemas.microsoft.com/office/powerpoint/2010/main" val="193272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1B0BAF-FDC0-41A8-A37D-8FB43D728633}"/>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93448A57-FE6D-42E4-8636-4BC98A83FA5F}"/>
              </a:ext>
            </a:extLst>
          </p:cNvPr>
          <p:cNvSpPr>
            <a:spLocks noGrp="1"/>
          </p:cNvSpPr>
          <p:nvPr>
            <p:ph type="body" sz="quarter" idx="3"/>
          </p:nvPr>
        </p:nvSpPr>
        <p:spPr/>
        <p:txBody>
          <a:bodyPr/>
          <a:lstStyle/>
          <a:p>
            <a:r>
              <a:rPr lang="he-IL" dirty="0"/>
              <a:t>מדוע חוזר ירמיהו שלוש פעמים על הביטוי "היכל ה'"? </a:t>
            </a:r>
          </a:p>
          <a:p>
            <a:endParaRPr lang="he-IL" dirty="0"/>
          </a:p>
        </p:txBody>
      </p:sp>
      <p:sp>
        <p:nvSpPr>
          <p:cNvPr id="5" name="תיבת טקסט 4">
            <a:extLst>
              <a:ext uri="{FF2B5EF4-FFF2-40B4-BE49-F238E27FC236}">
                <a16:creationId xmlns:a16="http://schemas.microsoft.com/office/drawing/2014/main" id="{4BDCEECE-0F28-4608-A797-9DB0D5B0E12D}"/>
              </a:ext>
            </a:extLst>
          </p:cNvPr>
          <p:cNvSpPr txBox="1"/>
          <p:nvPr/>
        </p:nvSpPr>
        <p:spPr>
          <a:xfrm>
            <a:off x="7213600" y="1828800"/>
            <a:ext cx="4238171" cy="2000548"/>
          </a:xfrm>
          <a:prstGeom prst="rect">
            <a:avLst/>
          </a:prstGeom>
          <a:noFill/>
        </p:spPr>
        <p:txBody>
          <a:bodyPr wrap="square" rtlCol="1">
            <a:spAutoFit/>
          </a:bodyPr>
          <a:lstStyle/>
          <a:p>
            <a:r>
              <a:rPr lang="he-IL" sz="2400" dirty="0"/>
              <a:t>רש"י</a:t>
            </a:r>
          </a:p>
          <a:p>
            <a:pPr marL="96848" indent="0">
              <a:buNone/>
            </a:pPr>
            <a:r>
              <a:rPr lang="he-IL" sz="2400" dirty="0"/>
              <a:t>היכל ה' הי</a:t>
            </a:r>
            <a:r>
              <a:rPr lang="he-IL" sz="2800" dirty="0"/>
              <a:t>כל</a:t>
            </a:r>
            <a:r>
              <a:rPr lang="he-IL" sz="2400" dirty="0"/>
              <a:t>  ה' היכל ה' וגו' -</a:t>
            </a:r>
          </a:p>
          <a:p>
            <a:pPr marL="96848" indent="0">
              <a:buNone/>
            </a:pPr>
            <a:r>
              <a:rPr lang="he-IL" sz="2400" dirty="0"/>
              <a:t>"תלת </a:t>
            </a:r>
            <a:r>
              <a:rPr lang="he-IL" sz="2400" dirty="0" err="1"/>
              <a:t>זימנין</a:t>
            </a:r>
            <a:r>
              <a:rPr lang="he-IL" sz="2400" dirty="0"/>
              <a:t> </a:t>
            </a:r>
            <a:r>
              <a:rPr lang="he-IL" sz="2400" dirty="0" err="1"/>
              <a:t>בשתא</a:t>
            </a:r>
            <a:r>
              <a:rPr lang="he-IL" sz="2400" dirty="0"/>
              <a:t> אתון </a:t>
            </a:r>
            <a:r>
              <a:rPr lang="he-IL" sz="2400" dirty="0" err="1"/>
              <a:t>מתחזיין</a:t>
            </a:r>
            <a:r>
              <a:rPr lang="he-IL" sz="2400" dirty="0"/>
              <a:t> </a:t>
            </a:r>
            <a:r>
              <a:rPr lang="he-IL" sz="2400" dirty="0" err="1"/>
              <a:t>קדמוהי</a:t>
            </a:r>
            <a:r>
              <a:rPr lang="he-IL" sz="2400" dirty="0"/>
              <a:t>" [=שלוש פעמים בשנה אתם נראים לפניו].</a:t>
            </a:r>
            <a:endParaRPr lang="he-IL" dirty="0"/>
          </a:p>
        </p:txBody>
      </p:sp>
      <p:sp>
        <p:nvSpPr>
          <p:cNvPr id="4" name="תיבת טקסט 3">
            <a:extLst>
              <a:ext uri="{FF2B5EF4-FFF2-40B4-BE49-F238E27FC236}">
                <a16:creationId xmlns:a16="http://schemas.microsoft.com/office/drawing/2014/main" id="{A598F9A0-28D4-417F-9613-574D5FC650B4}"/>
              </a:ext>
            </a:extLst>
          </p:cNvPr>
          <p:cNvSpPr txBox="1"/>
          <p:nvPr/>
        </p:nvSpPr>
        <p:spPr>
          <a:xfrm>
            <a:off x="1587770" y="1781435"/>
            <a:ext cx="4078514" cy="1569660"/>
          </a:xfrm>
          <a:prstGeom prst="rect">
            <a:avLst/>
          </a:prstGeom>
          <a:noFill/>
        </p:spPr>
        <p:txBody>
          <a:bodyPr wrap="square" rtlCol="1">
            <a:spAutoFit/>
          </a:bodyPr>
          <a:lstStyle/>
          <a:p>
            <a:r>
              <a:rPr lang="he-IL" sz="2400" dirty="0"/>
              <a:t>הפירוש של רש"י מזכיר את הפירוש הראשון שהביא </a:t>
            </a:r>
            <a:r>
              <a:rPr lang="he-IL" sz="2400" dirty="0" err="1"/>
              <a:t>הרד"ק</a:t>
            </a:r>
            <a:r>
              <a:rPr lang="he-IL" sz="2400" dirty="0"/>
              <a:t> –</a:t>
            </a:r>
          </a:p>
          <a:p>
            <a:r>
              <a:rPr lang="he-IL" sz="2400" dirty="0"/>
              <a:t>לחזרה על המילים בפסוק יש משמעות תוכנית (הקשורה בתוכן)</a:t>
            </a:r>
          </a:p>
        </p:txBody>
      </p:sp>
      <p:pic>
        <p:nvPicPr>
          <p:cNvPr id="6" name="תמונה 5">
            <a:extLst>
              <a:ext uri="{FF2B5EF4-FFF2-40B4-BE49-F238E27FC236}">
                <a16:creationId xmlns:a16="http://schemas.microsoft.com/office/drawing/2014/main" id="{A1A14A3E-A9B0-488A-8000-068AE491E274}"/>
              </a:ext>
            </a:extLst>
          </p:cNvPr>
          <p:cNvPicPr>
            <a:picLocks noChangeAspect="1"/>
          </p:cNvPicPr>
          <p:nvPr/>
        </p:nvPicPr>
        <p:blipFill>
          <a:blip r:embed="rId2"/>
          <a:stretch>
            <a:fillRect/>
          </a:stretch>
        </p:blipFill>
        <p:spPr>
          <a:xfrm>
            <a:off x="166562" y="3351095"/>
            <a:ext cx="3249450" cy="3322608"/>
          </a:xfrm>
          <a:prstGeom prst="rect">
            <a:avLst/>
          </a:prstGeom>
        </p:spPr>
      </p:pic>
    </p:spTree>
    <p:extLst>
      <p:ext uri="{BB962C8B-B14F-4D97-AF65-F5344CB8AC3E}">
        <p14:creationId xmlns:p14="http://schemas.microsoft.com/office/powerpoint/2010/main" val="229083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FD6A0-5ED4-41B5-8C49-0338470CBFFB}"/>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9D8041D1-B8BA-4008-AF86-9C5EDAAE3DDA}"/>
              </a:ext>
            </a:extLst>
          </p:cNvPr>
          <p:cNvSpPr>
            <a:spLocks noGrp="1"/>
          </p:cNvSpPr>
          <p:nvPr>
            <p:ph type="body" sz="quarter" idx="3"/>
          </p:nvPr>
        </p:nvSpPr>
        <p:spPr/>
        <p:txBody>
          <a:bodyPr/>
          <a:lstStyle/>
          <a:p>
            <a:r>
              <a:rPr lang="he-IL" dirty="0"/>
              <a:t>מה המעשים הנדרשים מהעם? 'היטיבו דרכיכם'</a:t>
            </a:r>
          </a:p>
        </p:txBody>
      </p:sp>
      <p:sp>
        <p:nvSpPr>
          <p:cNvPr id="4" name="מציין מיקום תוכן 3">
            <a:extLst>
              <a:ext uri="{FF2B5EF4-FFF2-40B4-BE49-F238E27FC236}">
                <a16:creationId xmlns:a16="http://schemas.microsoft.com/office/drawing/2014/main" id="{86A98D38-4696-4081-819E-48599987D85A}"/>
              </a:ext>
            </a:extLst>
          </p:cNvPr>
          <p:cNvSpPr>
            <a:spLocks noGrp="1"/>
          </p:cNvSpPr>
          <p:nvPr>
            <p:ph sz="quarter" idx="4"/>
          </p:nvPr>
        </p:nvSpPr>
        <p:spPr>
          <a:xfrm>
            <a:off x="413673" y="1978269"/>
            <a:ext cx="8031963" cy="2680818"/>
          </a:xfrm>
        </p:spPr>
        <p:txBody>
          <a:bodyPr>
            <a:normAutofit/>
          </a:bodyPr>
          <a:lstStyle/>
          <a:p>
            <a:pPr marL="96848" indent="0">
              <a:buNone/>
            </a:pPr>
            <a:r>
              <a:rPr lang="he-IL" dirty="0"/>
              <a:t>פס' ה-ז:</a:t>
            </a:r>
          </a:p>
          <a:p>
            <a:pPr marL="96848" indent="0">
              <a:buNone/>
            </a:pPr>
            <a:r>
              <a:rPr lang="he-IL" dirty="0"/>
              <a:t>1. אִם -עָשׂוֹ תַעֲשׂוּ מִשְׁפָּט בֵּין אִישׁ וּבֵין רֵעֵהוּ</a:t>
            </a:r>
          </a:p>
          <a:p>
            <a:pPr marL="96848" indent="0">
              <a:buNone/>
            </a:pPr>
            <a:r>
              <a:rPr lang="he-IL" dirty="0"/>
              <a:t>2. גֵּר יָתוֹם וְאַלְמָנָה לֹא תַעֲשֹׁקוּ</a:t>
            </a:r>
          </a:p>
          <a:p>
            <a:pPr marL="96848" indent="0">
              <a:buNone/>
            </a:pPr>
            <a:r>
              <a:rPr lang="he-IL" dirty="0"/>
              <a:t>3. וְדָם נָקִי אַל תִּשְׁפְּכוּ בַּמָּקוֹם הַזֶּה</a:t>
            </a:r>
          </a:p>
          <a:p>
            <a:pPr marL="96848" indent="0">
              <a:buNone/>
            </a:pPr>
            <a:r>
              <a:rPr lang="he-IL" dirty="0"/>
              <a:t>4. וְאַחֲרֵי </a:t>
            </a:r>
            <a:r>
              <a:rPr lang="he-IL" dirty="0" err="1"/>
              <a:t>אֱלֹהִים</a:t>
            </a:r>
            <a:r>
              <a:rPr lang="he-IL" dirty="0"/>
              <a:t> אֲחֵרִים לֹא תֵלְכוּ לְרַע לָכֶם</a:t>
            </a:r>
          </a:p>
          <a:p>
            <a:pPr marL="96848" indent="0">
              <a:buNone/>
            </a:pPr>
            <a:endParaRPr lang="he-IL" dirty="0"/>
          </a:p>
          <a:p>
            <a:pPr marL="96848" indent="0">
              <a:buNone/>
            </a:pPr>
            <a:endParaRPr lang="he-IL" dirty="0"/>
          </a:p>
        </p:txBody>
      </p:sp>
    </p:spTree>
    <p:extLst>
      <p:ext uri="{BB962C8B-B14F-4D97-AF65-F5344CB8AC3E}">
        <p14:creationId xmlns:p14="http://schemas.microsoft.com/office/powerpoint/2010/main" val="216987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FD6A0-5ED4-41B5-8C49-0338470CBFFB}"/>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9D8041D1-B8BA-4008-AF86-9C5EDAAE3DDA}"/>
              </a:ext>
            </a:extLst>
          </p:cNvPr>
          <p:cNvSpPr>
            <a:spLocks noGrp="1"/>
          </p:cNvSpPr>
          <p:nvPr>
            <p:ph type="body" sz="quarter" idx="3"/>
          </p:nvPr>
        </p:nvSpPr>
        <p:spPr/>
        <p:txBody>
          <a:bodyPr/>
          <a:lstStyle/>
          <a:p>
            <a:r>
              <a:rPr lang="he-IL" dirty="0"/>
              <a:t>מה המעשים הנדרשים מהעם? 'היטיבו דרכיכם'</a:t>
            </a:r>
          </a:p>
        </p:txBody>
      </p:sp>
      <p:sp>
        <p:nvSpPr>
          <p:cNvPr id="4" name="מציין מיקום תוכן 3">
            <a:extLst>
              <a:ext uri="{FF2B5EF4-FFF2-40B4-BE49-F238E27FC236}">
                <a16:creationId xmlns:a16="http://schemas.microsoft.com/office/drawing/2014/main" id="{86A98D38-4696-4081-819E-48599987D85A}"/>
              </a:ext>
            </a:extLst>
          </p:cNvPr>
          <p:cNvSpPr>
            <a:spLocks noGrp="1"/>
          </p:cNvSpPr>
          <p:nvPr>
            <p:ph sz="quarter" idx="4"/>
          </p:nvPr>
        </p:nvSpPr>
        <p:spPr>
          <a:xfrm>
            <a:off x="413673" y="1978269"/>
            <a:ext cx="8031963" cy="2680818"/>
          </a:xfrm>
        </p:spPr>
        <p:txBody>
          <a:bodyPr>
            <a:normAutofit/>
          </a:bodyPr>
          <a:lstStyle/>
          <a:p>
            <a:pPr marL="96848" indent="0">
              <a:buNone/>
            </a:pPr>
            <a:r>
              <a:rPr lang="he-IL" dirty="0"/>
              <a:t>פס' ה-ז:</a:t>
            </a:r>
          </a:p>
          <a:p>
            <a:pPr marL="96848" indent="0">
              <a:buNone/>
            </a:pPr>
            <a:r>
              <a:rPr lang="he-IL" dirty="0"/>
              <a:t>1. אִם עָשׂוֹ תַעֲשׂוּ מִשְׁפָּט בֵּין אִישׁ וּבֵין רֵעֵהוּ</a:t>
            </a:r>
          </a:p>
          <a:p>
            <a:pPr marL="96848" indent="0">
              <a:buNone/>
            </a:pPr>
            <a:r>
              <a:rPr lang="he-IL" dirty="0"/>
              <a:t>2. גֵּר יָתוֹם וְאַלְמָנָה לֹא תַעֲשֹׁקוּ</a:t>
            </a:r>
          </a:p>
          <a:p>
            <a:pPr marL="96848" indent="0">
              <a:buNone/>
            </a:pPr>
            <a:r>
              <a:rPr lang="he-IL" dirty="0"/>
              <a:t>3. וְדָם נָקִי אַל תִּשְׁפְּכוּ בַּמָּקוֹם הַזֶּה</a:t>
            </a:r>
          </a:p>
          <a:p>
            <a:pPr marL="96848" indent="0">
              <a:buNone/>
            </a:pPr>
            <a:r>
              <a:rPr lang="he-IL" dirty="0"/>
              <a:t>4. וְאַחֲרֵי </a:t>
            </a:r>
            <a:r>
              <a:rPr lang="he-IL" dirty="0" err="1"/>
              <a:t>אֱלֹהִים</a:t>
            </a:r>
            <a:r>
              <a:rPr lang="he-IL" dirty="0"/>
              <a:t> אֲחֵרִים לֹא תֵלְכוּ לְרַע לָכֶם</a:t>
            </a:r>
          </a:p>
          <a:p>
            <a:pPr marL="96848" indent="0">
              <a:buNone/>
            </a:pPr>
            <a:endParaRPr lang="he-IL" dirty="0"/>
          </a:p>
          <a:p>
            <a:pPr marL="96848" indent="0">
              <a:buNone/>
            </a:pPr>
            <a:endParaRPr lang="he-IL" dirty="0"/>
          </a:p>
        </p:txBody>
      </p:sp>
      <p:sp>
        <p:nvSpPr>
          <p:cNvPr id="5" name="תרשים זרימה: מסיים 4">
            <a:extLst>
              <a:ext uri="{FF2B5EF4-FFF2-40B4-BE49-F238E27FC236}">
                <a16:creationId xmlns:a16="http://schemas.microsoft.com/office/drawing/2014/main" id="{589E8740-6883-4879-9840-04844199C56F}"/>
              </a:ext>
            </a:extLst>
          </p:cNvPr>
          <p:cNvSpPr/>
          <p:nvPr/>
        </p:nvSpPr>
        <p:spPr>
          <a:xfrm>
            <a:off x="413673" y="2467431"/>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latin typeface="Varela Round" panose="00000500000000000000" pitchFamily="2" charset="-79"/>
                <a:cs typeface="Varela Round" panose="00000500000000000000" pitchFamily="2" charset="-79"/>
              </a:rPr>
              <a:t>בין אדם לחברו</a:t>
            </a:r>
          </a:p>
        </p:txBody>
      </p:sp>
      <p:sp>
        <p:nvSpPr>
          <p:cNvPr id="6" name="תרשים זרימה: מסיים 5">
            <a:extLst>
              <a:ext uri="{FF2B5EF4-FFF2-40B4-BE49-F238E27FC236}">
                <a16:creationId xmlns:a16="http://schemas.microsoft.com/office/drawing/2014/main" id="{0A0E3C87-BA66-44A8-A4B5-B93FD1E95D48}"/>
              </a:ext>
            </a:extLst>
          </p:cNvPr>
          <p:cNvSpPr/>
          <p:nvPr/>
        </p:nvSpPr>
        <p:spPr>
          <a:xfrm>
            <a:off x="413672" y="3664766"/>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latin typeface="Varela Round" panose="00000500000000000000" pitchFamily="2" charset="-79"/>
                <a:cs typeface="Varela Round" panose="00000500000000000000" pitchFamily="2" charset="-79"/>
              </a:rPr>
              <a:t>בין אדם למקום</a:t>
            </a:r>
          </a:p>
        </p:txBody>
      </p:sp>
      <p:sp>
        <p:nvSpPr>
          <p:cNvPr id="8" name="סוגר מסולסל שמאלי 7">
            <a:extLst>
              <a:ext uri="{FF2B5EF4-FFF2-40B4-BE49-F238E27FC236}">
                <a16:creationId xmlns:a16="http://schemas.microsoft.com/office/drawing/2014/main" id="{ED5C021F-FB4E-4377-A789-CD8F6A362D6B}"/>
              </a:ext>
            </a:extLst>
          </p:cNvPr>
          <p:cNvSpPr/>
          <p:nvPr/>
        </p:nvSpPr>
        <p:spPr>
          <a:xfrm>
            <a:off x="3046036" y="2569029"/>
            <a:ext cx="248707" cy="104515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 name="סוגר מסולסל שמאלי 8">
            <a:extLst>
              <a:ext uri="{FF2B5EF4-FFF2-40B4-BE49-F238E27FC236}">
                <a16:creationId xmlns:a16="http://schemas.microsoft.com/office/drawing/2014/main" id="{01D807B5-5D2A-4DC3-B28A-EE9DCC6DBA75}"/>
              </a:ext>
            </a:extLst>
          </p:cNvPr>
          <p:cNvSpPr/>
          <p:nvPr/>
        </p:nvSpPr>
        <p:spPr>
          <a:xfrm>
            <a:off x="3178629" y="3815938"/>
            <a:ext cx="116114" cy="38900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70406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68B94E-AC55-48B5-A169-748A5CFA4661}"/>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A1AAF5D1-A090-422C-A46A-EFD65A72F7E1}"/>
              </a:ext>
            </a:extLst>
          </p:cNvPr>
          <p:cNvSpPr>
            <a:spLocks noGrp="1"/>
          </p:cNvSpPr>
          <p:nvPr>
            <p:ph type="body" sz="quarter" idx="3"/>
          </p:nvPr>
        </p:nvSpPr>
        <p:spPr/>
        <p:txBody>
          <a:bodyPr/>
          <a:lstStyle/>
          <a:p>
            <a:r>
              <a:rPr lang="he-IL" dirty="0"/>
              <a:t>מה המעשים הנדרשים מהעם?</a:t>
            </a:r>
          </a:p>
        </p:txBody>
      </p:sp>
      <p:sp>
        <p:nvSpPr>
          <p:cNvPr id="4" name="מציין מיקום תוכן 3">
            <a:extLst>
              <a:ext uri="{FF2B5EF4-FFF2-40B4-BE49-F238E27FC236}">
                <a16:creationId xmlns:a16="http://schemas.microsoft.com/office/drawing/2014/main" id="{E17538C4-070D-4B25-99C6-1F4E98596B76}"/>
              </a:ext>
            </a:extLst>
          </p:cNvPr>
          <p:cNvSpPr>
            <a:spLocks noGrp="1"/>
          </p:cNvSpPr>
          <p:nvPr>
            <p:ph sz="quarter" idx="4"/>
          </p:nvPr>
        </p:nvSpPr>
        <p:spPr>
          <a:xfrm>
            <a:off x="515275" y="2132082"/>
            <a:ext cx="8031963" cy="4152517"/>
          </a:xfrm>
        </p:spPr>
        <p:txBody>
          <a:bodyPr>
            <a:normAutofit/>
          </a:bodyPr>
          <a:lstStyle/>
          <a:p>
            <a:pPr marL="96848" indent="0">
              <a:buNone/>
            </a:pPr>
            <a:r>
              <a:rPr lang="he-IL" dirty="0"/>
              <a:t>ירמיהו מדגיש דווקא את המצוות שבין אדם לחברו:</a:t>
            </a:r>
          </a:p>
          <a:p>
            <a:pPr marL="554048" indent="-457200">
              <a:buAutoNum type="arabicPeriod"/>
            </a:pPr>
            <a:r>
              <a:rPr lang="he-IL" dirty="0"/>
              <a:t>הוא מקדים אותן למצוות שבין אדם למקום. </a:t>
            </a:r>
          </a:p>
          <a:p>
            <a:pPr marL="554048" indent="-457200">
              <a:buAutoNum type="arabicPeriod"/>
            </a:pPr>
            <a:r>
              <a:rPr lang="he-IL" dirty="0"/>
              <a:t>הוא מונה </a:t>
            </a:r>
            <a:r>
              <a:rPr lang="he-IL" u="sng" dirty="0"/>
              <a:t>שלוש</a:t>
            </a:r>
            <a:r>
              <a:rPr lang="he-IL" dirty="0"/>
              <a:t> מצוות שבין אדם לחברו מול </a:t>
            </a:r>
            <a:r>
              <a:rPr lang="he-IL" u="sng" dirty="0"/>
              <a:t>מצווה אחת</a:t>
            </a:r>
            <a:r>
              <a:rPr lang="he-IL" dirty="0"/>
              <a:t> שבין אדם למקום.</a:t>
            </a:r>
          </a:p>
          <a:p>
            <a:pPr marL="96848" indent="0">
              <a:buNone/>
            </a:pPr>
            <a:endParaRPr lang="he-IL" dirty="0"/>
          </a:p>
          <a:p>
            <a:pPr marL="96848" indent="0">
              <a:buNone/>
            </a:pPr>
            <a:endParaRPr lang="he-IL" dirty="0"/>
          </a:p>
          <a:p>
            <a:pPr marL="96848" indent="0">
              <a:buNone/>
            </a:pPr>
            <a:endParaRPr lang="he-IL" dirty="0"/>
          </a:p>
        </p:txBody>
      </p:sp>
    </p:spTree>
    <p:extLst>
      <p:ext uri="{BB962C8B-B14F-4D97-AF65-F5344CB8AC3E}">
        <p14:creationId xmlns:p14="http://schemas.microsoft.com/office/powerpoint/2010/main" val="1537483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BE2F60-2438-4D0C-BF59-6F3C6B1D520D}"/>
              </a:ext>
            </a:extLst>
          </p:cNvPr>
          <p:cNvSpPr>
            <a:spLocks noGrp="1"/>
          </p:cNvSpPr>
          <p:nvPr>
            <p:ph type="title"/>
          </p:nvPr>
        </p:nvSpPr>
        <p:spPr/>
        <p:txBody>
          <a:bodyPr/>
          <a:lstStyle/>
          <a:p>
            <a:r>
              <a:rPr lang="he-IL" dirty="0"/>
              <a:t>השוואה לעשרת הדברות</a:t>
            </a:r>
          </a:p>
        </p:txBody>
      </p:sp>
      <p:sp>
        <p:nvSpPr>
          <p:cNvPr id="3" name="מציין מיקום טקסט 2">
            <a:extLst>
              <a:ext uri="{FF2B5EF4-FFF2-40B4-BE49-F238E27FC236}">
                <a16:creationId xmlns:a16="http://schemas.microsoft.com/office/drawing/2014/main" id="{F09ADBAF-8EEE-4D0F-81C2-31FC7B88A3BF}"/>
              </a:ext>
            </a:extLst>
          </p:cNvPr>
          <p:cNvSpPr>
            <a:spLocks noGrp="1"/>
          </p:cNvSpPr>
          <p:nvPr>
            <p:ph type="body" sz="quarter" idx="3"/>
          </p:nvPr>
        </p:nvSpPr>
        <p:spPr/>
        <p:txBody>
          <a:bodyPr/>
          <a:lstStyle/>
          <a:p>
            <a:r>
              <a:rPr lang="he-IL" dirty="0"/>
              <a:t>פס' ט</a:t>
            </a:r>
          </a:p>
        </p:txBody>
      </p:sp>
      <p:sp>
        <p:nvSpPr>
          <p:cNvPr id="4" name="מציין מיקום תוכן 3">
            <a:extLst>
              <a:ext uri="{FF2B5EF4-FFF2-40B4-BE49-F238E27FC236}">
                <a16:creationId xmlns:a16="http://schemas.microsoft.com/office/drawing/2014/main" id="{3AFADE13-27CD-4329-BF9F-95E7431D72F2}"/>
              </a:ext>
            </a:extLst>
          </p:cNvPr>
          <p:cNvSpPr>
            <a:spLocks noGrp="1"/>
          </p:cNvSpPr>
          <p:nvPr>
            <p:ph sz="quarter" idx="4"/>
          </p:nvPr>
        </p:nvSpPr>
        <p:spPr/>
        <p:txBody>
          <a:bodyPr>
            <a:normAutofit/>
          </a:bodyPr>
          <a:lstStyle/>
          <a:p>
            <a:pPr marL="96848" indent="0">
              <a:buNone/>
            </a:pPr>
            <a:r>
              <a:rPr lang="he-IL" dirty="0"/>
              <a:t>"הֲגָנֹב רָצֹחַ וְנָאֹף, וְהִשָּׁבֵעַ לַשֶּׁקֶר וְקַטֵּר לַבָּעַל; וְהָלֹךְ, אַחֲרֵי </a:t>
            </a:r>
            <a:r>
              <a:rPr lang="he-IL" dirty="0" err="1"/>
              <a:t>אֱלֹהִים</a:t>
            </a:r>
            <a:r>
              <a:rPr lang="he-IL" dirty="0"/>
              <a:t> אֲחֵרִים אֲשֶׁר לֹא יְדַעְתֶּם."</a:t>
            </a:r>
          </a:p>
          <a:p>
            <a:pPr marL="96848" indent="0">
              <a:buNone/>
            </a:pPr>
            <a:endParaRPr lang="he-IL" dirty="0"/>
          </a:p>
          <a:p>
            <a:pPr marL="96848" indent="0">
              <a:buNone/>
            </a:pPr>
            <a:r>
              <a:rPr lang="he-IL" dirty="0"/>
              <a:t>עשרת הדברות, שמות פרק כ:</a:t>
            </a:r>
          </a:p>
          <a:p>
            <a:pPr marL="96848" indent="0">
              <a:buNone/>
            </a:pPr>
            <a:r>
              <a:rPr lang="he-IL" dirty="0"/>
              <a:t>"אָנֹכִי ה' </a:t>
            </a:r>
            <a:r>
              <a:rPr lang="he-IL" dirty="0" err="1"/>
              <a:t>אֱלֹהֶיך</a:t>
            </a:r>
            <a:r>
              <a:rPr lang="he-IL" dirty="0"/>
              <a:t>ָ, אֲשֶׁר הוֹצֵאתִיךָ מֵאֶרֶץ מִצְרַיִם מִבֵּית עֲבָדִים... </a:t>
            </a:r>
          </a:p>
          <a:p>
            <a:pPr marL="96848" indent="0">
              <a:buNone/>
            </a:pPr>
            <a:r>
              <a:rPr lang="he-IL" dirty="0" err="1"/>
              <a:t>יב</a:t>
            </a:r>
            <a:r>
              <a:rPr lang="he-IL" dirty="0"/>
              <a:t> לֹא תִרְצָח, לֹא תִנְאָף; לֹא תִגְנֹב..."</a:t>
            </a:r>
          </a:p>
        </p:txBody>
      </p:sp>
    </p:spTree>
    <p:extLst>
      <p:ext uri="{BB962C8B-B14F-4D97-AF65-F5344CB8AC3E}">
        <p14:creationId xmlns:p14="http://schemas.microsoft.com/office/powerpoint/2010/main" val="413745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BE2F60-2438-4D0C-BF59-6F3C6B1D520D}"/>
              </a:ext>
            </a:extLst>
          </p:cNvPr>
          <p:cNvSpPr>
            <a:spLocks noGrp="1"/>
          </p:cNvSpPr>
          <p:nvPr>
            <p:ph type="title"/>
          </p:nvPr>
        </p:nvSpPr>
        <p:spPr/>
        <p:txBody>
          <a:bodyPr/>
          <a:lstStyle/>
          <a:p>
            <a:r>
              <a:rPr lang="he-IL" dirty="0"/>
              <a:t>השוואה לעשרת הדברות</a:t>
            </a:r>
          </a:p>
        </p:txBody>
      </p:sp>
      <p:sp>
        <p:nvSpPr>
          <p:cNvPr id="3" name="מציין מיקום טקסט 2">
            <a:extLst>
              <a:ext uri="{FF2B5EF4-FFF2-40B4-BE49-F238E27FC236}">
                <a16:creationId xmlns:a16="http://schemas.microsoft.com/office/drawing/2014/main" id="{F09ADBAF-8EEE-4D0F-81C2-31FC7B88A3BF}"/>
              </a:ext>
            </a:extLst>
          </p:cNvPr>
          <p:cNvSpPr>
            <a:spLocks noGrp="1"/>
          </p:cNvSpPr>
          <p:nvPr>
            <p:ph type="body" sz="quarter" idx="3"/>
          </p:nvPr>
        </p:nvSpPr>
        <p:spPr/>
        <p:txBody>
          <a:bodyPr/>
          <a:lstStyle/>
          <a:p>
            <a:r>
              <a:rPr lang="he-IL" dirty="0"/>
              <a:t>פס' ט</a:t>
            </a:r>
          </a:p>
        </p:txBody>
      </p:sp>
      <p:sp>
        <p:nvSpPr>
          <p:cNvPr id="4" name="מציין מיקום תוכן 3">
            <a:extLst>
              <a:ext uri="{FF2B5EF4-FFF2-40B4-BE49-F238E27FC236}">
                <a16:creationId xmlns:a16="http://schemas.microsoft.com/office/drawing/2014/main" id="{3AFADE13-27CD-4329-BF9F-95E7431D72F2}"/>
              </a:ext>
            </a:extLst>
          </p:cNvPr>
          <p:cNvSpPr>
            <a:spLocks noGrp="1"/>
          </p:cNvSpPr>
          <p:nvPr>
            <p:ph sz="quarter" idx="4"/>
          </p:nvPr>
        </p:nvSpPr>
        <p:spPr/>
        <p:txBody>
          <a:bodyPr>
            <a:normAutofit/>
          </a:bodyPr>
          <a:lstStyle/>
          <a:p>
            <a:pPr marL="96848" indent="0">
              <a:buNone/>
            </a:pPr>
            <a:r>
              <a:rPr lang="he-IL" dirty="0"/>
              <a:t>"</a:t>
            </a:r>
            <a:r>
              <a:rPr lang="he-IL" dirty="0">
                <a:solidFill>
                  <a:srgbClr val="12B4BC"/>
                </a:solidFill>
              </a:rPr>
              <a:t>הֲגָנֹב רָצֹחַ וְנָאֹף</a:t>
            </a:r>
            <a:r>
              <a:rPr lang="he-IL" dirty="0"/>
              <a:t>, וְהִשָּׁבֵעַ לַשֶּׁקֶר </a:t>
            </a:r>
            <a:r>
              <a:rPr lang="he-IL" dirty="0">
                <a:solidFill>
                  <a:srgbClr val="92D050"/>
                </a:solidFill>
              </a:rPr>
              <a:t>וְקַטֵּר לַבָּעַל; וְהָלֹךְ, אַחֲרֵי אֱלֹהִים אֲחֵרִים--אֲשֶׁר לֹא-יְדַעְתֶּם.</a:t>
            </a:r>
            <a:r>
              <a:rPr lang="he-IL" dirty="0"/>
              <a:t>"</a:t>
            </a:r>
          </a:p>
          <a:p>
            <a:pPr marL="96848" indent="0">
              <a:buNone/>
            </a:pPr>
            <a:endParaRPr lang="he-IL" dirty="0"/>
          </a:p>
          <a:p>
            <a:pPr marL="96848" indent="0">
              <a:buNone/>
            </a:pPr>
            <a:r>
              <a:rPr lang="he-IL" dirty="0"/>
              <a:t>עשרת הדברות, שמות פרק כ:</a:t>
            </a:r>
          </a:p>
          <a:p>
            <a:pPr marL="96848" indent="0">
              <a:buNone/>
            </a:pPr>
            <a:r>
              <a:rPr lang="he-IL" dirty="0"/>
              <a:t>"</a:t>
            </a:r>
            <a:r>
              <a:rPr lang="he-IL" dirty="0">
                <a:solidFill>
                  <a:srgbClr val="92D050"/>
                </a:solidFill>
              </a:rPr>
              <a:t>אָנֹכִי ה' </a:t>
            </a:r>
            <a:r>
              <a:rPr lang="he-IL" dirty="0" err="1">
                <a:solidFill>
                  <a:srgbClr val="92D050"/>
                </a:solidFill>
              </a:rPr>
              <a:t>אֱלֹהֶיך</a:t>
            </a:r>
            <a:r>
              <a:rPr lang="he-IL" dirty="0">
                <a:solidFill>
                  <a:srgbClr val="92D050"/>
                </a:solidFill>
              </a:rPr>
              <a:t>ָ</a:t>
            </a:r>
            <a:r>
              <a:rPr lang="he-IL" dirty="0"/>
              <a:t>, אֲשֶׁר הוֹצֵאתִיךָ מֵאֶרֶץ מִצְרַיִם מִבֵּית עֲבָדִים... </a:t>
            </a:r>
          </a:p>
          <a:p>
            <a:pPr marL="96848" indent="0">
              <a:buNone/>
            </a:pPr>
            <a:r>
              <a:rPr lang="he-IL" dirty="0" err="1"/>
              <a:t>יב</a:t>
            </a:r>
            <a:r>
              <a:rPr lang="he-IL" dirty="0"/>
              <a:t> </a:t>
            </a:r>
            <a:r>
              <a:rPr lang="he-IL" dirty="0">
                <a:solidFill>
                  <a:srgbClr val="12B4BC"/>
                </a:solidFill>
              </a:rPr>
              <a:t>לֹא תִרְצָח, לֹא תִנְאָף; לֹא תִגְנֹב</a:t>
            </a:r>
            <a:r>
              <a:rPr lang="he-IL" dirty="0">
                <a:solidFill>
                  <a:schemeClr val="tx1"/>
                </a:solidFill>
              </a:rPr>
              <a:t>..."</a:t>
            </a:r>
          </a:p>
        </p:txBody>
      </p:sp>
    </p:spTree>
    <p:extLst>
      <p:ext uri="{BB962C8B-B14F-4D97-AF65-F5344CB8AC3E}">
        <p14:creationId xmlns:p14="http://schemas.microsoft.com/office/powerpoint/2010/main" val="272159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BE2F60-2438-4D0C-BF59-6F3C6B1D520D}"/>
              </a:ext>
            </a:extLst>
          </p:cNvPr>
          <p:cNvSpPr>
            <a:spLocks noGrp="1"/>
          </p:cNvSpPr>
          <p:nvPr>
            <p:ph type="title"/>
          </p:nvPr>
        </p:nvSpPr>
        <p:spPr/>
        <p:txBody>
          <a:bodyPr/>
          <a:lstStyle/>
          <a:p>
            <a:r>
              <a:rPr lang="he-IL" dirty="0"/>
              <a:t>השוואה לעשרת הדברות</a:t>
            </a:r>
          </a:p>
        </p:txBody>
      </p:sp>
      <p:sp>
        <p:nvSpPr>
          <p:cNvPr id="3" name="מציין מיקום טקסט 2">
            <a:extLst>
              <a:ext uri="{FF2B5EF4-FFF2-40B4-BE49-F238E27FC236}">
                <a16:creationId xmlns:a16="http://schemas.microsoft.com/office/drawing/2014/main" id="{F09ADBAF-8EEE-4D0F-81C2-31FC7B88A3BF}"/>
              </a:ext>
            </a:extLst>
          </p:cNvPr>
          <p:cNvSpPr>
            <a:spLocks noGrp="1"/>
          </p:cNvSpPr>
          <p:nvPr>
            <p:ph type="body" sz="quarter" idx="3"/>
          </p:nvPr>
        </p:nvSpPr>
        <p:spPr/>
        <p:txBody>
          <a:bodyPr/>
          <a:lstStyle/>
          <a:p>
            <a:r>
              <a:rPr lang="he-IL" dirty="0"/>
              <a:t>פס' ט</a:t>
            </a:r>
          </a:p>
        </p:txBody>
      </p:sp>
      <p:sp>
        <p:nvSpPr>
          <p:cNvPr id="4" name="מציין מיקום תוכן 3">
            <a:extLst>
              <a:ext uri="{FF2B5EF4-FFF2-40B4-BE49-F238E27FC236}">
                <a16:creationId xmlns:a16="http://schemas.microsoft.com/office/drawing/2014/main" id="{3AFADE13-27CD-4329-BF9F-95E7431D72F2}"/>
              </a:ext>
            </a:extLst>
          </p:cNvPr>
          <p:cNvSpPr>
            <a:spLocks noGrp="1"/>
          </p:cNvSpPr>
          <p:nvPr>
            <p:ph sz="quarter" idx="4"/>
          </p:nvPr>
        </p:nvSpPr>
        <p:spPr>
          <a:xfrm>
            <a:off x="515273" y="1725683"/>
            <a:ext cx="8031963" cy="2556032"/>
          </a:xfrm>
        </p:spPr>
        <p:txBody>
          <a:bodyPr>
            <a:normAutofit/>
          </a:bodyPr>
          <a:lstStyle/>
          <a:p>
            <a:pPr marL="96848" indent="0">
              <a:buNone/>
            </a:pPr>
            <a:r>
              <a:rPr lang="he-IL" dirty="0"/>
              <a:t>"</a:t>
            </a:r>
            <a:r>
              <a:rPr lang="he-IL" b="1" dirty="0">
                <a:solidFill>
                  <a:srgbClr val="12B4BC"/>
                </a:solidFill>
              </a:rPr>
              <a:t>הֲגָנֹב רָצֹחַ וְנָאֹף</a:t>
            </a:r>
            <a:r>
              <a:rPr lang="he-IL" dirty="0"/>
              <a:t>, וְהִשָּׁבֵעַ לַשֶּׁקֶר </a:t>
            </a:r>
            <a:r>
              <a:rPr lang="he-IL" b="1" dirty="0">
                <a:solidFill>
                  <a:srgbClr val="92D050"/>
                </a:solidFill>
              </a:rPr>
              <a:t>וְקַטֵּר לַבָּעַל; וְהָלֹךְ, אַחֲרֵי אֱלֹהִים אֲחֵרִים--אֲשֶׁר לֹא-יְדַעְתֶּם.</a:t>
            </a:r>
            <a:r>
              <a:rPr lang="he-IL" dirty="0"/>
              <a:t>"</a:t>
            </a:r>
          </a:p>
          <a:p>
            <a:pPr marL="96848" indent="0">
              <a:buNone/>
            </a:pPr>
            <a:endParaRPr lang="he-IL" sz="1400" dirty="0"/>
          </a:p>
          <a:p>
            <a:pPr marL="96848" indent="0">
              <a:buNone/>
            </a:pPr>
            <a:r>
              <a:rPr lang="he-IL" dirty="0"/>
              <a:t>עשרת הדברות, שמות פרק כ:</a:t>
            </a:r>
          </a:p>
          <a:p>
            <a:pPr marL="96848" indent="0">
              <a:buNone/>
            </a:pPr>
            <a:r>
              <a:rPr lang="he-IL" dirty="0"/>
              <a:t>"</a:t>
            </a:r>
            <a:r>
              <a:rPr lang="he-IL" b="1" dirty="0">
                <a:solidFill>
                  <a:srgbClr val="92D050"/>
                </a:solidFill>
              </a:rPr>
              <a:t>אָנֹכִי ה' </a:t>
            </a:r>
            <a:r>
              <a:rPr lang="he-IL" b="1" dirty="0" err="1">
                <a:solidFill>
                  <a:srgbClr val="92D050"/>
                </a:solidFill>
              </a:rPr>
              <a:t>אֱלֹהֶיך</a:t>
            </a:r>
            <a:r>
              <a:rPr lang="he-IL" b="1" dirty="0">
                <a:solidFill>
                  <a:srgbClr val="92D050"/>
                </a:solidFill>
              </a:rPr>
              <a:t>ָ</a:t>
            </a:r>
            <a:r>
              <a:rPr lang="he-IL" dirty="0"/>
              <a:t>, אֲשֶׁר הוֹצֵאתִיךָ מֵאֶרֶץ מִצְרַיִם מִבֵּית עֲבָדִים... </a:t>
            </a:r>
          </a:p>
          <a:p>
            <a:pPr marL="96848" indent="0">
              <a:buNone/>
            </a:pPr>
            <a:r>
              <a:rPr lang="he-IL" dirty="0" err="1"/>
              <a:t>יב</a:t>
            </a:r>
            <a:r>
              <a:rPr lang="he-IL" dirty="0"/>
              <a:t> </a:t>
            </a:r>
            <a:r>
              <a:rPr lang="he-IL" b="1" dirty="0">
                <a:solidFill>
                  <a:srgbClr val="12B4BC"/>
                </a:solidFill>
              </a:rPr>
              <a:t>לֹא תִרְצָח, לֹא תִנְאָף; לֹא תִגְנֹב</a:t>
            </a:r>
            <a:r>
              <a:rPr lang="he-IL" dirty="0">
                <a:solidFill>
                  <a:schemeClr val="tx1"/>
                </a:solidFill>
              </a:rPr>
              <a:t>..."</a:t>
            </a:r>
          </a:p>
        </p:txBody>
      </p:sp>
      <p:sp>
        <p:nvSpPr>
          <p:cNvPr id="5" name="תיבת טקסט 4">
            <a:extLst>
              <a:ext uri="{FF2B5EF4-FFF2-40B4-BE49-F238E27FC236}">
                <a16:creationId xmlns:a16="http://schemas.microsoft.com/office/drawing/2014/main" id="{E9F533A0-FDAE-4682-B5A1-76E0D3454621}"/>
              </a:ext>
            </a:extLst>
          </p:cNvPr>
          <p:cNvSpPr txBox="1"/>
          <p:nvPr/>
        </p:nvSpPr>
        <p:spPr>
          <a:xfrm>
            <a:off x="8822267" y="1291771"/>
            <a:ext cx="2861733" cy="3600986"/>
          </a:xfrm>
          <a:prstGeom prst="rect">
            <a:avLst/>
          </a:prstGeom>
          <a:noFill/>
        </p:spPr>
        <p:txBody>
          <a:bodyPr wrap="square" rtlCol="1">
            <a:spAutoFit/>
          </a:bodyPr>
          <a:lstStyle/>
          <a:p>
            <a:endParaRPr lang="he-IL" dirty="0"/>
          </a:p>
          <a:p>
            <a:r>
              <a:rPr lang="he-IL" sz="2400" dirty="0"/>
              <a:t>הנביא מקדים את המצוות שבין אדם לחברו הנמצאות בחלק השני של עשרת הדברות לאיסור עבודה זרה הנזכר בחלק הראשון של עשרת הדברות.</a:t>
            </a:r>
          </a:p>
          <a:p>
            <a:endParaRPr lang="he-IL" dirty="0"/>
          </a:p>
        </p:txBody>
      </p:sp>
    </p:spTree>
    <p:extLst>
      <p:ext uri="{BB962C8B-B14F-4D97-AF65-F5344CB8AC3E}">
        <p14:creationId xmlns:p14="http://schemas.microsoft.com/office/powerpoint/2010/main" val="159082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BE2F60-2438-4D0C-BF59-6F3C6B1D520D}"/>
              </a:ext>
            </a:extLst>
          </p:cNvPr>
          <p:cNvSpPr>
            <a:spLocks noGrp="1"/>
          </p:cNvSpPr>
          <p:nvPr>
            <p:ph type="title"/>
          </p:nvPr>
        </p:nvSpPr>
        <p:spPr/>
        <p:txBody>
          <a:bodyPr/>
          <a:lstStyle/>
          <a:p>
            <a:r>
              <a:rPr lang="he-IL" dirty="0"/>
              <a:t>השוואה לעשרת הדברות</a:t>
            </a:r>
          </a:p>
        </p:txBody>
      </p:sp>
      <p:sp>
        <p:nvSpPr>
          <p:cNvPr id="3" name="מציין מיקום טקסט 2">
            <a:extLst>
              <a:ext uri="{FF2B5EF4-FFF2-40B4-BE49-F238E27FC236}">
                <a16:creationId xmlns:a16="http://schemas.microsoft.com/office/drawing/2014/main" id="{F09ADBAF-8EEE-4D0F-81C2-31FC7B88A3BF}"/>
              </a:ext>
            </a:extLst>
          </p:cNvPr>
          <p:cNvSpPr>
            <a:spLocks noGrp="1"/>
          </p:cNvSpPr>
          <p:nvPr>
            <p:ph type="body" sz="quarter" idx="3"/>
          </p:nvPr>
        </p:nvSpPr>
        <p:spPr>
          <a:xfrm>
            <a:off x="1335239" y="915681"/>
            <a:ext cx="8306992" cy="540000"/>
          </a:xfrm>
        </p:spPr>
        <p:txBody>
          <a:bodyPr/>
          <a:lstStyle/>
          <a:p>
            <a:r>
              <a:rPr lang="he-IL" dirty="0"/>
              <a:t>פס' ט</a:t>
            </a:r>
          </a:p>
        </p:txBody>
      </p:sp>
      <p:sp>
        <p:nvSpPr>
          <p:cNvPr id="4" name="מציין מיקום תוכן 3">
            <a:extLst>
              <a:ext uri="{FF2B5EF4-FFF2-40B4-BE49-F238E27FC236}">
                <a16:creationId xmlns:a16="http://schemas.microsoft.com/office/drawing/2014/main" id="{3AFADE13-27CD-4329-BF9F-95E7431D72F2}"/>
              </a:ext>
            </a:extLst>
          </p:cNvPr>
          <p:cNvSpPr>
            <a:spLocks noGrp="1"/>
          </p:cNvSpPr>
          <p:nvPr>
            <p:ph sz="quarter" idx="4"/>
          </p:nvPr>
        </p:nvSpPr>
        <p:spPr>
          <a:xfrm>
            <a:off x="6545943" y="1595054"/>
            <a:ext cx="5130782" cy="2556032"/>
          </a:xfrm>
        </p:spPr>
        <p:txBody>
          <a:bodyPr>
            <a:normAutofit fontScale="92500" lnSpcReduction="10000"/>
          </a:bodyPr>
          <a:lstStyle/>
          <a:p>
            <a:pPr marL="96848" indent="0">
              <a:buNone/>
            </a:pPr>
            <a:r>
              <a:rPr lang="he-IL" dirty="0"/>
              <a:t>"</a:t>
            </a:r>
            <a:r>
              <a:rPr lang="he-IL" b="1" dirty="0">
                <a:solidFill>
                  <a:srgbClr val="12B4BC"/>
                </a:solidFill>
              </a:rPr>
              <a:t>הֲגָנֹב רָצֹחַ וְנָאֹף</a:t>
            </a:r>
            <a:r>
              <a:rPr lang="he-IL" dirty="0"/>
              <a:t>, וְהִשָּׁבֵעַ לַשֶּׁקֶר </a:t>
            </a:r>
            <a:r>
              <a:rPr lang="he-IL" b="1" dirty="0">
                <a:solidFill>
                  <a:srgbClr val="92D050"/>
                </a:solidFill>
              </a:rPr>
              <a:t>וְקַטֵּר לַבָּעַל; וְהָלֹךְ, אַחֲרֵי </a:t>
            </a:r>
            <a:r>
              <a:rPr lang="he-IL" b="1" dirty="0" err="1">
                <a:solidFill>
                  <a:srgbClr val="92D050"/>
                </a:solidFill>
              </a:rPr>
              <a:t>אֱלֹהִים</a:t>
            </a:r>
            <a:r>
              <a:rPr lang="he-IL" b="1" dirty="0">
                <a:solidFill>
                  <a:srgbClr val="92D050"/>
                </a:solidFill>
              </a:rPr>
              <a:t> אֲחֵרִים אֲשֶׁר לֹא יְדַעְתֶּם</a:t>
            </a:r>
            <a:r>
              <a:rPr lang="he-IL" dirty="0">
                <a:solidFill>
                  <a:srgbClr val="92D050"/>
                </a:solidFill>
              </a:rPr>
              <a:t>.</a:t>
            </a:r>
            <a:r>
              <a:rPr lang="he-IL" dirty="0"/>
              <a:t>"</a:t>
            </a:r>
          </a:p>
          <a:p>
            <a:pPr marL="96848" indent="0">
              <a:buNone/>
            </a:pPr>
            <a:endParaRPr lang="he-IL" sz="1400" dirty="0"/>
          </a:p>
          <a:p>
            <a:pPr marL="96848" indent="0">
              <a:buNone/>
            </a:pPr>
            <a:r>
              <a:rPr lang="he-IL" dirty="0"/>
              <a:t>עשרת הדברות, שמות פרק כ:</a:t>
            </a:r>
          </a:p>
          <a:p>
            <a:pPr marL="96848" indent="0">
              <a:buNone/>
            </a:pPr>
            <a:r>
              <a:rPr lang="he-IL" dirty="0"/>
              <a:t>"</a:t>
            </a:r>
            <a:r>
              <a:rPr lang="he-IL" b="1" dirty="0">
                <a:solidFill>
                  <a:srgbClr val="92D050"/>
                </a:solidFill>
              </a:rPr>
              <a:t>אָנֹכִי ה' </a:t>
            </a:r>
            <a:r>
              <a:rPr lang="he-IL" b="1" dirty="0" err="1">
                <a:solidFill>
                  <a:srgbClr val="92D050"/>
                </a:solidFill>
              </a:rPr>
              <a:t>אֱלֹהֶיך</a:t>
            </a:r>
            <a:r>
              <a:rPr lang="he-IL" b="1" dirty="0">
                <a:solidFill>
                  <a:srgbClr val="92D050"/>
                </a:solidFill>
              </a:rPr>
              <a:t>ָ</a:t>
            </a:r>
            <a:r>
              <a:rPr lang="he-IL" dirty="0"/>
              <a:t>, אֲשֶׁר הוֹצֵאתִיךָ מֵאֶרֶץ מִצְרַיִם מִבֵּית עֲבָדִים... </a:t>
            </a:r>
          </a:p>
          <a:p>
            <a:pPr marL="96848" indent="0">
              <a:buNone/>
            </a:pPr>
            <a:r>
              <a:rPr lang="he-IL" dirty="0" err="1"/>
              <a:t>יב</a:t>
            </a:r>
            <a:r>
              <a:rPr lang="he-IL" dirty="0"/>
              <a:t> </a:t>
            </a:r>
            <a:r>
              <a:rPr lang="he-IL" b="1" dirty="0">
                <a:solidFill>
                  <a:srgbClr val="12B4BC"/>
                </a:solidFill>
              </a:rPr>
              <a:t>לֹא תִרְצָח, לֹא תִנְאָף; לֹא תִגְנֹב</a:t>
            </a:r>
            <a:r>
              <a:rPr lang="he-IL" dirty="0">
                <a:solidFill>
                  <a:schemeClr val="tx1"/>
                </a:solidFill>
              </a:rPr>
              <a:t>..."</a:t>
            </a:r>
          </a:p>
        </p:txBody>
      </p:sp>
      <p:sp>
        <p:nvSpPr>
          <p:cNvPr id="6" name="תיבת טקסט 5">
            <a:extLst>
              <a:ext uri="{FF2B5EF4-FFF2-40B4-BE49-F238E27FC236}">
                <a16:creationId xmlns:a16="http://schemas.microsoft.com/office/drawing/2014/main" id="{DC635099-4689-4B92-9D43-3E07004D306F}"/>
              </a:ext>
            </a:extLst>
          </p:cNvPr>
          <p:cNvSpPr txBox="1"/>
          <p:nvPr/>
        </p:nvSpPr>
        <p:spPr>
          <a:xfrm>
            <a:off x="515275" y="2158268"/>
            <a:ext cx="5791200" cy="3416320"/>
          </a:xfrm>
          <a:prstGeom prst="rect">
            <a:avLst/>
          </a:prstGeom>
          <a:noFill/>
        </p:spPr>
        <p:txBody>
          <a:bodyPr wrap="square" rtlCol="1">
            <a:spAutoFit/>
          </a:bodyPr>
          <a:lstStyle/>
          <a:p>
            <a:r>
              <a:rPr lang="he-IL" sz="2400" dirty="0"/>
              <a:t>ירמיהו מבקש לתקן בכך את תפיסתם השגויה שהעיקר הן </a:t>
            </a:r>
            <a:r>
              <a:rPr lang="he-IL" sz="2400" b="1" dirty="0"/>
              <a:t>המצוות בין אדם למקום</a:t>
            </a:r>
            <a:r>
              <a:rPr lang="he-IL" sz="2400" dirty="0"/>
              <a:t>.</a:t>
            </a:r>
          </a:p>
          <a:p>
            <a:r>
              <a:rPr lang="he-IL" sz="2400" dirty="0"/>
              <a:t>הפיכת סדר המצוות שבעשרת הדברות באה ללמדם </a:t>
            </a:r>
            <a:r>
              <a:rPr lang="he-IL" sz="2400" b="1" dirty="0"/>
              <a:t>שהמצוות בין אדם לחברו </a:t>
            </a:r>
            <a:r>
              <a:rPr lang="he-IL" sz="2400" dirty="0"/>
              <a:t>אינן נספח לעשרת הדברות ואין לראות בהן מצוות פחות חשובות מן המצוות בין אדם למקום. אדרבה הן תשתית לכל חברה ובנין ואפילו קיומו של המקדש תלוי בשמירת עליהן.</a:t>
            </a:r>
          </a:p>
          <a:p>
            <a:endParaRPr lang="he-IL" sz="2400" dirty="0"/>
          </a:p>
        </p:txBody>
      </p:sp>
    </p:spTree>
    <p:extLst>
      <p:ext uri="{BB962C8B-B14F-4D97-AF65-F5344CB8AC3E}">
        <p14:creationId xmlns:p14="http://schemas.microsoft.com/office/powerpoint/2010/main" val="335868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02EB0D-E4EA-481E-94DC-3E08E798097B}"/>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DF6FF98F-F062-4FC3-B27E-3063846C5C8F}"/>
              </a:ext>
            </a:extLst>
          </p:cNvPr>
          <p:cNvSpPr>
            <a:spLocks noGrp="1"/>
          </p:cNvSpPr>
          <p:nvPr>
            <p:ph type="body" sz="quarter" idx="3"/>
          </p:nvPr>
        </p:nvSpPr>
        <p:spPr>
          <a:xfrm>
            <a:off x="515273" y="1096216"/>
            <a:ext cx="11096154" cy="720000"/>
          </a:xfrm>
        </p:spPr>
        <p:txBody>
          <a:bodyPr/>
          <a:lstStyle/>
          <a:p>
            <a:r>
              <a:rPr lang="he-IL" dirty="0"/>
              <a:t>יא </a:t>
            </a:r>
            <a:r>
              <a:rPr lang="he-IL" dirty="0" err="1"/>
              <a:t>הַמְעָרַת</a:t>
            </a:r>
            <a:r>
              <a:rPr lang="he-IL" dirty="0"/>
              <a:t> פָּרִצִים, הָיָה הַבַּיִת הַזֶּה אֲשֶׁר נִקְרָא שְׁמִי עָלָיו בְּעֵינֵיכֶם; גַּם אָנֹכִי הִנֵּה רָאִיתִי, נְאֻם ה'. </a:t>
            </a:r>
          </a:p>
        </p:txBody>
      </p:sp>
      <p:sp>
        <p:nvSpPr>
          <p:cNvPr id="4" name="מציין מיקום תוכן 3">
            <a:extLst>
              <a:ext uri="{FF2B5EF4-FFF2-40B4-BE49-F238E27FC236}">
                <a16:creationId xmlns:a16="http://schemas.microsoft.com/office/drawing/2014/main" id="{10096522-9F8B-462E-967A-DC7308D52916}"/>
              </a:ext>
            </a:extLst>
          </p:cNvPr>
          <p:cNvSpPr>
            <a:spLocks noGrp="1"/>
          </p:cNvSpPr>
          <p:nvPr>
            <p:ph sz="quarter" idx="4"/>
          </p:nvPr>
        </p:nvSpPr>
        <p:spPr>
          <a:xfrm>
            <a:off x="515273" y="2519899"/>
            <a:ext cx="8031963" cy="4152517"/>
          </a:xfrm>
        </p:spPr>
        <p:txBody>
          <a:bodyPr/>
          <a:lstStyle/>
          <a:p>
            <a:pPr marL="96848" indent="0">
              <a:buNone/>
            </a:pPr>
            <a:r>
              <a:rPr lang="he-IL" dirty="0"/>
              <a:t>תפיסה שגויה נוספת של באי המקדש קשורה למקדש. באי המקדש חושבים שהמקדש הוא ביתו של ה' בכל מצב שהוא.</a:t>
            </a:r>
          </a:p>
          <a:p>
            <a:pPr marL="96848" indent="0">
              <a:buNone/>
            </a:pPr>
            <a:r>
              <a:rPr lang="he-IL" dirty="0"/>
              <a:t>אבל –</a:t>
            </a:r>
          </a:p>
          <a:p>
            <a:pPr marL="96848" indent="0">
              <a:buNone/>
            </a:pPr>
            <a:r>
              <a:rPr lang="he-IL" dirty="0"/>
              <a:t>המקדש הוא מקום השראת שכינתו כל עוד העם במעשיו ראוי להשראת שכינה.</a:t>
            </a:r>
          </a:p>
          <a:p>
            <a:pPr marL="96848" indent="0">
              <a:buNone/>
            </a:pPr>
            <a:r>
              <a:rPr lang="he-IL" dirty="0"/>
              <a:t>משחטא העם, הפך המקדש ל"מערת פריצים" – מקום מסתור לפושעים, ושוב אין הוא ראוי להשראת שכינה בקרבו. כך נותר הבית מקום "שנקרא שמו של ה' עליו" בלבד ואין כל קושי להחריבו. </a:t>
            </a:r>
          </a:p>
        </p:txBody>
      </p:sp>
    </p:spTree>
    <p:extLst>
      <p:ext uri="{BB962C8B-B14F-4D97-AF65-F5344CB8AC3E}">
        <p14:creationId xmlns:p14="http://schemas.microsoft.com/office/powerpoint/2010/main" val="354271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393896" y="754038"/>
            <a:ext cx="11798104" cy="540070"/>
          </a:xfrm>
        </p:spPr>
        <p:txBody>
          <a:bodyPr/>
          <a:lstStyle/>
          <a:p>
            <a:r>
              <a:rPr lang="he-IL" sz="1800" dirty="0">
                <a:sym typeface="Varela Round"/>
              </a:rPr>
              <a:t>	פרק ז' 					פרק כ"ו</a:t>
            </a:r>
            <a:endParaRPr lang="he-IL" sz="1800" dirty="0"/>
          </a:p>
        </p:txBody>
      </p:sp>
      <p:sp>
        <p:nvSpPr>
          <p:cNvPr id="8" name="מציין מיקום תוכן 7"/>
          <p:cNvSpPr>
            <a:spLocks noGrp="1"/>
          </p:cNvSpPr>
          <p:nvPr>
            <p:ph sz="quarter" idx="4"/>
          </p:nvPr>
        </p:nvSpPr>
        <p:spPr>
          <a:xfrm>
            <a:off x="171156" y="1358284"/>
            <a:ext cx="5814645" cy="5286622"/>
          </a:xfrm>
        </p:spPr>
        <p:txBody>
          <a:bodyPr>
            <a:normAutofit/>
          </a:bodyPr>
          <a:lstStyle/>
          <a:p>
            <a:pPr marL="96848" indent="0">
              <a:lnSpc>
                <a:spcPct val="200000"/>
              </a:lnSpc>
              <a:buNone/>
            </a:pPr>
            <a:r>
              <a:rPr lang="he-IL" sz="1800" dirty="0">
                <a:solidFill>
                  <a:schemeClr val="tx1"/>
                </a:solidFill>
                <a:latin typeface="+mn-lt"/>
              </a:rPr>
              <a:t>א. מדוע עוררה הנבואה את זעמם של הכוהנים, הנביאים והעם?</a:t>
            </a:r>
          </a:p>
          <a:p>
            <a:pPr marL="96848" indent="0">
              <a:lnSpc>
                <a:spcPct val="200000"/>
              </a:lnSpc>
              <a:buNone/>
            </a:pPr>
            <a:r>
              <a:rPr lang="he-IL" sz="1800" dirty="0">
                <a:solidFill>
                  <a:schemeClr val="tx1"/>
                </a:solidFill>
                <a:latin typeface="+mn-lt"/>
              </a:rPr>
              <a:t>ב. במה מאשימים הכוהנים והנביאים את ירמיהו, ועל איזו מצווה בתורה הם מסתמכים?</a:t>
            </a:r>
          </a:p>
          <a:p>
            <a:pPr marL="96848" indent="0">
              <a:lnSpc>
                <a:spcPct val="200000"/>
              </a:lnSpc>
              <a:buNone/>
            </a:pPr>
            <a:r>
              <a:rPr lang="he-IL" sz="1800" dirty="0">
                <a:solidFill>
                  <a:schemeClr val="tx1"/>
                </a:solidFill>
                <a:latin typeface="+mn-lt"/>
              </a:rPr>
              <a:t>ג. מהן הטענות שמשמיע ירמיהו בנאום ההגנה שלו?</a:t>
            </a:r>
          </a:p>
          <a:p>
            <a:pPr marL="96848" indent="0">
              <a:lnSpc>
                <a:spcPct val="200000"/>
              </a:lnSpc>
              <a:buNone/>
            </a:pPr>
            <a:r>
              <a:rPr lang="he-IL" sz="1800" dirty="0">
                <a:solidFill>
                  <a:schemeClr val="tx1"/>
                </a:solidFill>
                <a:latin typeface="+mn-lt"/>
              </a:rPr>
              <a:t>ד. מדוע לאחר שכבר ניתן פסק הדין המזכה את ירמיהו, מביאים הזקנים תקדים היסטורי ומה הוא בא ללמדנו? </a:t>
            </a:r>
          </a:p>
          <a:p>
            <a:pPr marL="96848" indent="0">
              <a:lnSpc>
                <a:spcPct val="200000"/>
              </a:lnSpc>
              <a:buNone/>
            </a:pPr>
            <a:r>
              <a:rPr lang="he-IL" sz="1800" dirty="0">
                <a:solidFill>
                  <a:schemeClr val="tx1"/>
                </a:solidFill>
                <a:latin typeface="+mn-lt"/>
              </a:rPr>
              <a:t>ו. מה מלמד האירוע של </a:t>
            </a:r>
            <a:r>
              <a:rPr lang="he-IL" sz="1800" dirty="0" err="1">
                <a:solidFill>
                  <a:schemeClr val="tx1"/>
                </a:solidFill>
                <a:latin typeface="+mn-lt"/>
              </a:rPr>
              <a:t>אוריהו</a:t>
            </a:r>
            <a:r>
              <a:rPr lang="he-IL" sz="1800" dirty="0">
                <a:solidFill>
                  <a:schemeClr val="tx1"/>
                </a:solidFill>
                <a:latin typeface="+mn-lt"/>
              </a:rPr>
              <a:t> בן שמעיהו? </a:t>
            </a:r>
          </a:p>
        </p:txBody>
      </p:sp>
      <p:sp>
        <p:nvSpPr>
          <p:cNvPr id="4" name="תיבת טקסט 3">
            <a:extLst>
              <a:ext uri="{FF2B5EF4-FFF2-40B4-BE49-F238E27FC236}">
                <a16:creationId xmlns:a16="http://schemas.microsoft.com/office/drawing/2014/main" id="{A5F323C7-97E1-4A86-B267-102878C26D63}"/>
              </a:ext>
            </a:extLst>
          </p:cNvPr>
          <p:cNvSpPr txBox="1"/>
          <p:nvPr/>
        </p:nvSpPr>
        <p:spPr>
          <a:xfrm>
            <a:off x="6541477" y="1228120"/>
            <a:ext cx="5479367" cy="3745641"/>
          </a:xfrm>
          <a:prstGeom prst="rect">
            <a:avLst/>
          </a:prstGeom>
          <a:noFill/>
        </p:spPr>
        <p:txBody>
          <a:bodyPr wrap="square" rtlCol="1">
            <a:spAutoFit/>
          </a:bodyPr>
          <a:lstStyle/>
          <a:p>
            <a:pPr marL="96848" defTabSz="914491">
              <a:lnSpc>
                <a:spcPct val="180000"/>
              </a:lnSpc>
              <a:spcAft>
                <a:spcPts val="600"/>
              </a:spcAft>
            </a:pPr>
            <a:r>
              <a:rPr lang="he-IL" dirty="0">
                <a:cs typeface="Varela Round" pitchFamily="2" charset="-79"/>
              </a:rPr>
              <a:t>א. אל מי מכוונת הנבואה?</a:t>
            </a:r>
          </a:p>
          <a:p>
            <a:pPr marL="96848" defTabSz="914491">
              <a:lnSpc>
                <a:spcPct val="180000"/>
              </a:lnSpc>
              <a:spcAft>
                <a:spcPts val="600"/>
              </a:spcAft>
            </a:pPr>
            <a:r>
              <a:rPr lang="he-IL" dirty="0">
                <a:cs typeface="Varela Round" pitchFamily="2" charset="-79"/>
              </a:rPr>
              <a:t>ב. מה היתה השקפת העם ביחס למקדש והעבודה בו?</a:t>
            </a:r>
          </a:p>
          <a:p>
            <a:pPr marL="96848" defTabSz="914491">
              <a:lnSpc>
                <a:spcPct val="180000"/>
              </a:lnSpc>
              <a:spcAft>
                <a:spcPts val="600"/>
              </a:spcAft>
            </a:pPr>
            <a:r>
              <a:rPr lang="he-IL" dirty="0">
                <a:cs typeface="Varela Round" pitchFamily="2" charset="-79"/>
              </a:rPr>
              <a:t>ג. מהי העמדה שמציג הנביא ביחס למקדש ולעבודה בו?</a:t>
            </a:r>
          </a:p>
          <a:p>
            <a:pPr marL="96848" defTabSz="914491">
              <a:lnSpc>
                <a:spcPct val="180000"/>
              </a:lnSpc>
              <a:spcAft>
                <a:spcPts val="600"/>
              </a:spcAft>
            </a:pPr>
            <a:r>
              <a:rPr lang="he-IL" dirty="0">
                <a:cs typeface="Varela Round" pitchFamily="2" charset="-79"/>
              </a:rPr>
              <a:t>ד. באלו טיעונים משתמש הנביא כדי לשכנע את העם?</a:t>
            </a:r>
          </a:p>
          <a:p>
            <a:pPr marL="96848" defTabSz="914491">
              <a:lnSpc>
                <a:spcPct val="180000"/>
              </a:lnSpc>
              <a:spcAft>
                <a:spcPts val="600"/>
              </a:spcAft>
            </a:pPr>
            <a:r>
              <a:rPr lang="he-IL" dirty="0">
                <a:cs typeface="Varela Round" pitchFamily="2" charset="-79"/>
              </a:rPr>
              <a:t>ה. נשווה בין התוכחה של ירמיהו לבין עשרת הדברות</a:t>
            </a:r>
          </a:p>
          <a:p>
            <a:endParaRPr lang="he-I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AD3FD2-0CC6-40A7-9C55-4D23DC8F9716}"/>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09893CCA-07ED-48CD-A8A4-C09CB48AE235}"/>
              </a:ext>
            </a:extLst>
          </p:cNvPr>
          <p:cNvSpPr>
            <a:spLocks noGrp="1"/>
          </p:cNvSpPr>
          <p:nvPr>
            <p:ph type="body" sz="quarter" idx="3"/>
          </p:nvPr>
        </p:nvSpPr>
        <p:spPr/>
        <p:txBody>
          <a:bodyPr/>
          <a:lstStyle/>
          <a:p>
            <a:r>
              <a:rPr lang="he-IL" dirty="0"/>
              <a:t>התקדים ההיסטורי</a:t>
            </a:r>
          </a:p>
        </p:txBody>
      </p:sp>
      <p:sp>
        <p:nvSpPr>
          <p:cNvPr id="4" name="מציין מיקום תוכן 3">
            <a:extLst>
              <a:ext uri="{FF2B5EF4-FFF2-40B4-BE49-F238E27FC236}">
                <a16:creationId xmlns:a16="http://schemas.microsoft.com/office/drawing/2014/main" id="{EC5C9725-10B1-4C85-AB19-4B1839DCE937}"/>
              </a:ext>
            </a:extLst>
          </p:cNvPr>
          <p:cNvSpPr>
            <a:spLocks noGrp="1"/>
          </p:cNvSpPr>
          <p:nvPr>
            <p:ph sz="quarter" idx="4"/>
          </p:nvPr>
        </p:nvSpPr>
        <p:spPr/>
        <p:txBody>
          <a:bodyPr/>
          <a:lstStyle/>
          <a:p>
            <a:pPr marL="96848" indent="0">
              <a:buNone/>
            </a:pPr>
            <a:r>
              <a:rPr lang="he-IL" dirty="0"/>
              <a:t>(</a:t>
            </a:r>
            <a:r>
              <a:rPr lang="he-IL" dirty="0" err="1"/>
              <a:t>יב</a:t>
            </a:r>
            <a:r>
              <a:rPr lang="he-IL" dirty="0"/>
              <a:t>) כִּי לְכוּ נָא, אֶל מְקוֹמִי אֲשֶׁר </a:t>
            </a:r>
            <a:r>
              <a:rPr lang="he-IL" dirty="0" err="1"/>
              <a:t>בְּשִׁילו</a:t>
            </a:r>
            <a:r>
              <a:rPr lang="he-IL" dirty="0"/>
              <a:t>ֹ, אֲשֶׁר שִׁכַּנְתִּי שְׁמִי שָׁם, בָּרִאשׁוֹנָה; וּרְאוּ, אֵת אֲשֶׁר עָשִׂיתִי לוֹ, מִפְּנֵי, רָעַת עַמִּי יִשְׂרָאֵל. (</a:t>
            </a:r>
            <a:r>
              <a:rPr lang="he-IL" dirty="0" err="1"/>
              <a:t>יג</a:t>
            </a:r>
            <a:r>
              <a:rPr lang="he-IL" dirty="0"/>
              <a:t>) וְעַתָּה, יַעַן </a:t>
            </a:r>
            <a:r>
              <a:rPr lang="he-IL" dirty="0" err="1"/>
              <a:t>עֲשׂוֹתְכֶם</a:t>
            </a:r>
            <a:r>
              <a:rPr lang="he-IL" dirty="0"/>
              <a:t> אֶת כָּל הַמַּעֲשִׂים הָאֵלֶּה נְאֻם ה'; וָאֲדַבֵּר אֲלֵיכֶם הַשְׁכֵּם וְדַבֵּר, וְלֹא שְׁמַעְתֶּם, וָאֶקְרָא אֶתְכֶם, וְלֹא עֲנִיתֶם. (יד) וְעָשִׂיתִי לַבַּיִת אֲשֶׁר נִקְרָא שְׁמִי עָלָיו, אֲשֶׁר אַתֶּם בֹּטְחִים בּוֹ, וְלַמָּקוֹם, אֲשֶׁר נָתַתִּי לָכֶם וְלַאֲבוֹתֵיכֶם כַּאֲשֶׁר עָשִׂיתִי, לְשִׁלוֹ. (טו) וְהִשְׁלַכְתִּי אֶתְכֶם, מֵעַל פָּנָי, כַּאֲשֶׁר הִשְׁלַכְתִּי אֶת כָּל אֲחֵיכֶם, אֵת כָּל זֶרַע אֶפְרָיִם.</a:t>
            </a:r>
          </a:p>
        </p:txBody>
      </p:sp>
    </p:spTree>
    <p:extLst>
      <p:ext uri="{BB962C8B-B14F-4D97-AF65-F5344CB8AC3E}">
        <p14:creationId xmlns:p14="http://schemas.microsoft.com/office/powerpoint/2010/main" val="4004404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AD3FD2-0CC6-40A7-9C55-4D23DC8F9716}"/>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09893CCA-07ED-48CD-A8A4-C09CB48AE235}"/>
              </a:ext>
            </a:extLst>
          </p:cNvPr>
          <p:cNvSpPr>
            <a:spLocks noGrp="1"/>
          </p:cNvSpPr>
          <p:nvPr>
            <p:ph type="body" sz="quarter" idx="3"/>
          </p:nvPr>
        </p:nvSpPr>
        <p:spPr/>
        <p:txBody>
          <a:bodyPr/>
          <a:lstStyle/>
          <a:p>
            <a:r>
              <a:rPr lang="he-IL" dirty="0"/>
              <a:t>התקדים ההיסטורי</a:t>
            </a:r>
          </a:p>
        </p:txBody>
      </p:sp>
      <p:sp>
        <p:nvSpPr>
          <p:cNvPr id="4" name="מציין מיקום תוכן 3">
            <a:extLst>
              <a:ext uri="{FF2B5EF4-FFF2-40B4-BE49-F238E27FC236}">
                <a16:creationId xmlns:a16="http://schemas.microsoft.com/office/drawing/2014/main" id="{EC5C9725-10B1-4C85-AB19-4B1839DCE937}"/>
              </a:ext>
            </a:extLst>
          </p:cNvPr>
          <p:cNvSpPr>
            <a:spLocks noGrp="1"/>
          </p:cNvSpPr>
          <p:nvPr>
            <p:ph sz="quarter" idx="4"/>
          </p:nvPr>
        </p:nvSpPr>
        <p:spPr/>
        <p:txBody>
          <a:bodyPr/>
          <a:lstStyle/>
          <a:p>
            <a:pPr marL="96848" indent="0">
              <a:buNone/>
            </a:pPr>
            <a:r>
              <a:rPr lang="he-IL" dirty="0"/>
              <a:t>(</a:t>
            </a:r>
            <a:r>
              <a:rPr lang="he-IL" dirty="0" err="1"/>
              <a:t>יב</a:t>
            </a:r>
            <a:r>
              <a:rPr lang="he-IL" dirty="0"/>
              <a:t>) כִּי לְכוּ נָא, אֶל מְקוֹמִי אֲשֶׁר </a:t>
            </a:r>
            <a:r>
              <a:rPr lang="he-IL" dirty="0" err="1"/>
              <a:t>בְּשִׁילו</a:t>
            </a:r>
            <a:r>
              <a:rPr lang="he-IL" dirty="0"/>
              <a:t>ֹ, אֲשֶׁר שִׁכַּנְתִּי שְׁמִי שָׁם, בָּרִאשׁוֹנָה; וּרְאוּ, אֵת אֲשֶׁר עָשִׂיתִי לוֹ, מִפְּנֵי, רָעַת עַמִּי יִשְׂרָאֵל. (</a:t>
            </a:r>
            <a:r>
              <a:rPr lang="he-IL" dirty="0" err="1"/>
              <a:t>יג</a:t>
            </a:r>
            <a:r>
              <a:rPr lang="he-IL" dirty="0"/>
              <a:t>) וְעַתָּה, יַעַן </a:t>
            </a:r>
            <a:r>
              <a:rPr lang="he-IL" dirty="0" err="1"/>
              <a:t>עֲשׂוֹתְכֶם</a:t>
            </a:r>
            <a:r>
              <a:rPr lang="he-IL" dirty="0"/>
              <a:t> אֶת כָּל הַמַּעֲשִׂים הָאֵלֶּה נְאֻם ה'; וָאֲדַבֵּר אֲלֵיכֶם הַשְׁכֵּם וְדַבֵּר, וְלֹא שְׁמַעְתֶּם, וָאֶקְרָא אֶתְכֶם, וְלֹא עֲנִיתֶם. (יד) וְעָשִׂיתִי לַבַּיִת אֲשֶׁר נִקְרָא שְׁמִי עָלָיו, אֲשֶׁר אַתֶּם בֹּטְחִים בּוֹ, וְלַמָּקוֹם, אֲשֶׁר נָתַתִּי לָכֶם וְלַאֲבוֹתֵיכֶם </a:t>
            </a:r>
            <a:r>
              <a:rPr lang="he-IL" b="1" dirty="0">
                <a:solidFill>
                  <a:srgbClr val="92D050"/>
                </a:solidFill>
              </a:rPr>
              <a:t>כַּאֲשֶׁר עָשִׂיתִי, לְשִׁלוֹ</a:t>
            </a:r>
            <a:r>
              <a:rPr lang="he-IL" dirty="0"/>
              <a:t>. (טו) וְהִשְׁלַכְתִּי אֶתְכֶם, מֵעַל פָּנָי, </a:t>
            </a:r>
            <a:r>
              <a:rPr lang="he-IL" b="1" dirty="0">
                <a:solidFill>
                  <a:srgbClr val="92D050"/>
                </a:solidFill>
              </a:rPr>
              <a:t>כַּאֲשֶׁר הִשְׁלַכְתִּי אֶת כָּל אֲחֵיכֶם, אֵת כָּל זֶרַע אֶפְרָיִם</a:t>
            </a:r>
            <a:r>
              <a:rPr lang="he-IL" dirty="0">
                <a:solidFill>
                  <a:srgbClr val="92D050"/>
                </a:solidFill>
              </a:rPr>
              <a:t>.</a:t>
            </a:r>
          </a:p>
        </p:txBody>
      </p:sp>
    </p:spTree>
    <p:extLst>
      <p:ext uri="{BB962C8B-B14F-4D97-AF65-F5344CB8AC3E}">
        <p14:creationId xmlns:p14="http://schemas.microsoft.com/office/powerpoint/2010/main" val="1876514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94B1AB-40EB-455B-9EDD-F0998EBA6A01}"/>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27D1E98F-6918-47DD-9F68-6537E9F07B89}"/>
              </a:ext>
            </a:extLst>
          </p:cNvPr>
          <p:cNvSpPr>
            <a:spLocks noGrp="1"/>
          </p:cNvSpPr>
          <p:nvPr>
            <p:ph type="body" sz="quarter" idx="3"/>
          </p:nvPr>
        </p:nvSpPr>
        <p:spPr/>
        <p:txBody>
          <a:bodyPr/>
          <a:lstStyle/>
          <a:p>
            <a:r>
              <a:rPr lang="he-IL" dirty="0"/>
              <a:t>התקדים ההיסטורי</a:t>
            </a:r>
          </a:p>
        </p:txBody>
      </p:sp>
      <p:sp>
        <p:nvSpPr>
          <p:cNvPr id="4" name="מציין מיקום תוכן 3">
            <a:extLst>
              <a:ext uri="{FF2B5EF4-FFF2-40B4-BE49-F238E27FC236}">
                <a16:creationId xmlns:a16="http://schemas.microsoft.com/office/drawing/2014/main" id="{6166592D-694C-4352-B299-92FB2EEDB232}"/>
              </a:ext>
            </a:extLst>
          </p:cNvPr>
          <p:cNvSpPr>
            <a:spLocks noGrp="1"/>
          </p:cNvSpPr>
          <p:nvPr>
            <p:ph sz="quarter" idx="4"/>
          </p:nvPr>
        </p:nvSpPr>
        <p:spPr/>
        <p:txBody>
          <a:bodyPr>
            <a:normAutofit/>
          </a:bodyPr>
          <a:lstStyle/>
          <a:p>
            <a:pPr marL="96848" indent="0">
              <a:buNone/>
            </a:pPr>
            <a:r>
              <a:rPr lang="he-IL" dirty="0"/>
              <a:t>חורבן משכן שילה מוכיח שה' אינו חושש להחריב את משכנו. בניגוד למחשבת העם שהמקדש יציל אותם מגלות, מאיים הנביא "וְעָשִׂיתִי לַבַּיִת אֲשֶׁר נִקְרָא שְׁמִי עָלָיו אֲשֶׁר אַתֶּם בֹּטְחִים בּוֹ וְלַמָּקוֹם אֲשֶׁר נָתַתִּי לָכֶם וְלַאֲבוֹתֵיכֶם כַּאֲשֶׁר עָשִׂיתִי לְשִׁלוֹ."</a:t>
            </a:r>
          </a:p>
          <a:p>
            <a:pPr marL="96848" indent="0">
              <a:buNone/>
            </a:pPr>
            <a:endParaRPr lang="he-IL" dirty="0"/>
          </a:p>
          <a:p>
            <a:pPr marL="96848" indent="0">
              <a:buNone/>
            </a:pPr>
            <a:r>
              <a:rPr lang="he-IL" dirty="0"/>
              <a:t>התקדים ההיסטורי של חורבן שילה בא ללמד לא רק שאפשר להחריב את משכן ה' מבחינה טכנית, אלא שגם חורבן שילה נבע מתפיסה דתית מוטעית של העם.</a:t>
            </a:r>
          </a:p>
        </p:txBody>
      </p:sp>
    </p:spTree>
    <p:extLst>
      <p:ext uri="{BB962C8B-B14F-4D97-AF65-F5344CB8AC3E}">
        <p14:creationId xmlns:p14="http://schemas.microsoft.com/office/powerpoint/2010/main" val="4045531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988E2C-EFEB-45D6-95F1-31CABDB7EC9F}"/>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649A0B60-A2C3-418A-AD4E-47C5D15C7047}"/>
              </a:ext>
            </a:extLst>
          </p:cNvPr>
          <p:cNvSpPr>
            <a:spLocks noGrp="1"/>
          </p:cNvSpPr>
          <p:nvPr>
            <p:ph type="body" sz="quarter" idx="3"/>
          </p:nvPr>
        </p:nvSpPr>
        <p:spPr/>
        <p:txBody>
          <a:bodyPr/>
          <a:lstStyle/>
          <a:p>
            <a:r>
              <a:rPr lang="he-IL" dirty="0"/>
              <a:t>תקדים היסטורי נוסף</a:t>
            </a:r>
          </a:p>
        </p:txBody>
      </p:sp>
      <p:sp>
        <p:nvSpPr>
          <p:cNvPr id="4" name="מציין מיקום תוכן 3">
            <a:extLst>
              <a:ext uri="{FF2B5EF4-FFF2-40B4-BE49-F238E27FC236}">
                <a16:creationId xmlns:a16="http://schemas.microsoft.com/office/drawing/2014/main" id="{5BED3AC7-437F-4BA5-9EEC-774B5A2890BE}"/>
              </a:ext>
            </a:extLst>
          </p:cNvPr>
          <p:cNvSpPr>
            <a:spLocks noGrp="1"/>
          </p:cNvSpPr>
          <p:nvPr>
            <p:ph sz="quarter" idx="4"/>
          </p:nvPr>
        </p:nvSpPr>
        <p:spPr>
          <a:xfrm>
            <a:off x="652789" y="2161110"/>
            <a:ext cx="8031963" cy="4152517"/>
          </a:xfrm>
        </p:spPr>
        <p:txBody>
          <a:bodyPr/>
          <a:lstStyle/>
          <a:p>
            <a:pPr marL="96848" indent="0">
              <a:buNone/>
            </a:pPr>
            <a:r>
              <a:rPr lang="he-IL" dirty="0"/>
              <a:t>בנוסף על התקדים של משכן שילה, מזכיר הנביא גם את התקדים של גלות עשרת השבטים, כדי להבהיר להם שעונש של גלות הוא אפשרות שכבר מומשה בעבר ועלולה להתממש מחדש בעקבות חטאיהם.</a:t>
            </a:r>
          </a:p>
          <a:p>
            <a:pPr marL="96848" indent="0">
              <a:buNone/>
            </a:pPr>
            <a:endParaRPr lang="he-IL" dirty="0"/>
          </a:p>
          <a:p>
            <a:pPr marL="96848" indent="0">
              <a:buNone/>
            </a:pPr>
            <a:r>
              <a:rPr lang="he-IL" dirty="0"/>
              <a:t>"וְהִשְׁלַכְתִּי אֶתְכֶם, מֵעַל פָּנָי, כַּאֲשֶׁר הִשְׁלַכְתִּי אֶת כָּל אֲחֵיכֶם, אֵת כָּל זֶרַע אֶפְרָיִם"</a:t>
            </a:r>
          </a:p>
        </p:txBody>
      </p:sp>
    </p:spTree>
    <p:extLst>
      <p:ext uri="{BB962C8B-B14F-4D97-AF65-F5344CB8AC3E}">
        <p14:creationId xmlns:p14="http://schemas.microsoft.com/office/powerpoint/2010/main" val="413789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פרק כ"ו</a:t>
            </a:r>
          </a:p>
        </p:txBody>
      </p:sp>
      <p:sp>
        <p:nvSpPr>
          <p:cNvPr id="7" name="כותרת משנה 6"/>
          <p:cNvSpPr>
            <a:spLocks noGrp="1"/>
          </p:cNvSpPr>
          <p:nvPr>
            <p:ph type="subTitle" idx="1"/>
          </p:nvPr>
        </p:nvSpPr>
        <p:spPr>
          <a:xfrm>
            <a:off x="1" y="2918426"/>
            <a:ext cx="12192001" cy="642174"/>
          </a:xfrm>
        </p:spPr>
        <p:txBody>
          <a:bodyPr/>
          <a:lstStyle/>
          <a:p>
            <a:endParaRPr lang="he-IL" dirty="0">
              <a:solidFill>
                <a:srgbClr val="192A72"/>
              </a:solidFill>
              <a:sym typeface="Varela Round"/>
            </a:endParaRPr>
          </a:p>
        </p:txBody>
      </p:sp>
    </p:spTree>
    <p:extLst>
      <p:ext uri="{BB962C8B-B14F-4D97-AF65-F5344CB8AC3E}">
        <p14:creationId xmlns:p14="http://schemas.microsoft.com/office/powerpoint/2010/main" val="1382863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2F4CDF-21C7-473A-AC56-B4F4C1C2B658}"/>
              </a:ext>
            </a:extLst>
          </p:cNvPr>
          <p:cNvSpPr>
            <a:spLocks noGrp="1"/>
          </p:cNvSpPr>
          <p:nvPr>
            <p:ph type="title"/>
          </p:nvPr>
        </p:nvSpPr>
        <p:spPr/>
        <p:txBody>
          <a:bodyPr/>
          <a:lstStyle/>
          <a:p>
            <a:r>
              <a:rPr lang="he-IL" dirty="0"/>
              <a:t>פרק כ"ו</a:t>
            </a:r>
          </a:p>
        </p:txBody>
      </p:sp>
      <p:sp>
        <p:nvSpPr>
          <p:cNvPr id="4" name="מציין מיקום תוכן 3">
            <a:extLst>
              <a:ext uri="{FF2B5EF4-FFF2-40B4-BE49-F238E27FC236}">
                <a16:creationId xmlns:a16="http://schemas.microsoft.com/office/drawing/2014/main" id="{0AFD23DE-EAEB-441E-A4A0-E31C8CFADF34}"/>
              </a:ext>
            </a:extLst>
          </p:cNvPr>
          <p:cNvSpPr>
            <a:spLocks noGrp="1"/>
          </p:cNvSpPr>
          <p:nvPr>
            <p:ph sz="quarter" idx="4"/>
          </p:nvPr>
        </p:nvSpPr>
        <p:spPr>
          <a:xfrm>
            <a:off x="1270016" y="1551511"/>
            <a:ext cx="8031963" cy="4152517"/>
          </a:xfrm>
        </p:spPr>
        <p:txBody>
          <a:bodyPr/>
          <a:lstStyle/>
          <a:p>
            <a:pPr marL="96848" indent="0" algn="just">
              <a:buNone/>
            </a:pPr>
            <a:r>
              <a:rPr lang="he-IL" dirty="0"/>
              <a:t>(א) בְּרֵאשִׁית, מַמְלְכוּת יְהוֹיָקִים בֶּן יֹאשִׁיָּהוּ מֶלֶךְ יְהוּדָה: הָיָה הַדָּבָר הַזֶּה, מֵאֵת ה' </a:t>
            </a:r>
            <a:r>
              <a:rPr lang="he-IL" dirty="0" err="1"/>
              <a:t>לֵאמֹר</a:t>
            </a:r>
            <a:r>
              <a:rPr lang="he-IL" dirty="0"/>
              <a:t>. (ב) כֹּה אָמַר ה', עֲמֹד בַּחֲצַר בֵּית ה', וְדִבַּרְתָּ עַל כָּל עָרֵי יְהוּדָה הַבָּאִים </a:t>
            </a:r>
            <a:r>
              <a:rPr lang="he-IL" dirty="0" err="1"/>
              <a:t>לְהִשְׁתַּחֲוֺת</a:t>
            </a:r>
            <a:r>
              <a:rPr lang="he-IL" dirty="0"/>
              <a:t> בֵּית ה', אֵת כָּל הַדְּבָרִים אֲשֶׁר </a:t>
            </a:r>
            <a:r>
              <a:rPr lang="he-IL" dirty="0" err="1"/>
              <a:t>צִוִּיתִיך</a:t>
            </a:r>
            <a:r>
              <a:rPr lang="he-IL" dirty="0"/>
              <a:t>ָ לְדַבֵּר אֲלֵיהֶם: אַל תִּגְרַע, דָּבָר. (ג) אוּלַי יִשְׁמְעוּ וְיָשֻׁבוּ, אִישׁ מִדַּרְכּוֹ הָרָעָה; וְנִחַמְתִּי אֶל הָרָעָה, אֲשֶׁר אָנֹכִי חֹשֵׁב לַעֲשׂוֹת לָהֶם, מִפְּנֵי, רֹעַ מַעַלְלֵיהֶם. (ד) וְאָמַרְתָּ אֲלֵיהֶם, כֹּה אָמַר ה': אִם לֹא תִשְׁמְעוּ, אֵלַי, לָלֶכֶת בְּתוֹרָתִי, אֲשֶׁר נָתַתִּי לִפְנֵיכֶם. (ה) לִשְׁמֹעַ, עַל דִּבְרֵי עֲבָדַי </a:t>
            </a:r>
            <a:r>
              <a:rPr lang="he-IL" dirty="0" err="1"/>
              <a:t>הַנְּבִאִים</a:t>
            </a:r>
            <a:r>
              <a:rPr lang="he-IL" dirty="0"/>
              <a:t>, אֲשֶׁר אָנֹכִי, שֹׁלֵחַ אֲלֵיכֶם; וְהַשְׁכֵּם וְשָׁלֹחַ, וְלֹא שְׁמַעְתֶּם. (ו) וְנָתַתִּי אֶת הַבַּיִת הַזֶּה, כְּשִׁלֹה; וְאֶת הָעִיר הַזֹּאת אֶתֵּן לִקְלָלָה, לְכֹל גּוֹיֵ הָאָרֶץ. </a:t>
            </a:r>
          </a:p>
        </p:txBody>
      </p:sp>
    </p:spTree>
    <p:extLst>
      <p:ext uri="{BB962C8B-B14F-4D97-AF65-F5344CB8AC3E}">
        <p14:creationId xmlns:p14="http://schemas.microsoft.com/office/powerpoint/2010/main" val="604503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2F4CDF-21C7-473A-AC56-B4F4C1C2B658}"/>
              </a:ext>
            </a:extLst>
          </p:cNvPr>
          <p:cNvSpPr>
            <a:spLocks noGrp="1"/>
          </p:cNvSpPr>
          <p:nvPr>
            <p:ph type="title"/>
          </p:nvPr>
        </p:nvSpPr>
        <p:spPr/>
        <p:txBody>
          <a:bodyPr/>
          <a:lstStyle/>
          <a:p>
            <a:r>
              <a:rPr lang="he-IL" dirty="0"/>
              <a:t>פרק כ"ו</a:t>
            </a:r>
          </a:p>
        </p:txBody>
      </p:sp>
      <p:sp>
        <p:nvSpPr>
          <p:cNvPr id="4" name="מציין מיקום תוכן 3">
            <a:extLst>
              <a:ext uri="{FF2B5EF4-FFF2-40B4-BE49-F238E27FC236}">
                <a16:creationId xmlns:a16="http://schemas.microsoft.com/office/drawing/2014/main" id="{0AFD23DE-EAEB-441E-A4A0-E31C8CFADF34}"/>
              </a:ext>
            </a:extLst>
          </p:cNvPr>
          <p:cNvSpPr>
            <a:spLocks noGrp="1"/>
          </p:cNvSpPr>
          <p:nvPr>
            <p:ph sz="quarter" idx="4"/>
          </p:nvPr>
        </p:nvSpPr>
        <p:spPr>
          <a:xfrm>
            <a:off x="1270016" y="1551511"/>
            <a:ext cx="8031963" cy="4152517"/>
          </a:xfrm>
        </p:spPr>
        <p:txBody>
          <a:bodyPr/>
          <a:lstStyle/>
          <a:p>
            <a:pPr marL="96848" indent="0" algn="just">
              <a:buNone/>
            </a:pPr>
            <a:r>
              <a:rPr lang="he-IL" dirty="0"/>
              <a:t>(א) בְּרֵאשִׁית, מַמְלְכוּת יְהוֹיָקִים בֶּן יֹאשִׁיָּהוּ מֶלֶךְ יְהוּדָה: הָיָה הַדָּבָר הַזֶּה, מֵאֵת ה' </a:t>
            </a:r>
            <a:r>
              <a:rPr lang="he-IL" dirty="0" err="1"/>
              <a:t>לֵאמֹר</a:t>
            </a:r>
            <a:r>
              <a:rPr lang="he-IL" dirty="0"/>
              <a:t>. (ב) כֹּה אָמַר ה', עֲמֹד בַּחֲצַר בֵּית ה', וְדִבַּרְתָּ עַל כָּל עָרֵי יְהוּדָה הַבָּאִים </a:t>
            </a:r>
            <a:r>
              <a:rPr lang="he-IL" dirty="0" err="1"/>
              <a:t>לְהִשְׁתַּחֲוֺת</a:t>
            </a:r>
            <a:r>
              <a:rPr lang="he-IL" dirty="0"/>
              <a:t> בֵּית ה', אֵת כָּל הַדְּבָרִים אֲשֶׁר </a:t>
            </a:r>
            <a:r>
              <a:rPr lang="he-IL" dirty="0" err="1"/>
              <a:t>צִוִּיתִיך</a:t>
            </a:r>
            <a:r>
              <a:rPr lang="he-IL" dirty="0"/>
              <a:t>ָ לְדַבֵּר אֲלֵיהֶם: אַל תִּגְרַע, דָּבָר. (ג) אוּלַי </a:t>
            </a:r>
            <a:r>
              <a:rPr lang="he-IL" b="1" dirty="0">
                <a:solidFill>
                  <a:srgbClr val="00B0F0"/>
                </a:solidFill>
              </a:rPr>
              <a:t>יִשְׁמְעוּ</a:t>
            </a:r>
            <a:r>
              <a:rPr lang="he-IL" dirty="0"/>
              <a:t> וְיָשֻׁבוּ, אִישׁ מִדַּרְכּוֹ הָרָעָה; וְנִחַמְתִּי אֶל הָרָעָה, אֲשֶׁר אָנֹכִי חֹשֵׁב לַעֲשׂוֹת לָהֶם, מִפְּנֵי, רֹעַ מַעַלְלֵיהֶם. (ד) וְאָמַרְתָּ אֲלֵיהֶם, כֹּה אָמַר ה': אִם לֹא </a:t>
            </a:r>
            <a:r>
              <a:rPr lang="he-IL" b="1" dirty="0">
                <a:solidFill>
                  <a:srgbClr val="00B0F0"/>
                </a:solidFill>
              </a:rPr>
              <a:t>תִשְׁמְעוּ</a:t>
            </a:r>
            <a:r>
              <a:rPr lang="he-IL" dirty="0"/>
              <a:t>, אֵלַי, לָלֶכֶת בְּתוֹרָתִי, אֲשֶׁר נָתַתִּי לִפְנֵיכֶם. (ה) </a:t>
            </a:r>
            <a:r>
              <a:rPr lang="he-IL" b="1" dirty="0">
                <a:solidFill>
                  <a:srgbClr val="00B0F0"/>
                </a:solidFill>
              </a:rPr>
              <a:t>לִשְׁמֹעַ</a:t>
            </a:r>
            <a:r>
              <a:rPr lang="he-IL" dirty="0"/>
              <a:t>, עַל דִּבְרֵי עֲבָדַי </a:t>
            </a:r>
            <a:r>
              <a:rPr lang="he-IL" dirty="0" err="1"/>
              <a:t>הַנְּבִאִים</a:t>
            </a:r>
            <a:r>
              <a:rPr lang="he-IL" dirty="0"/>
              <a:t>, אֲשֶׁר אָנֹכִי, שֹׁלֵחַ אֲלֵיכֶם; וְהַשְׁכֵּם וְשָׁלֹחַ, וְלֹא </a:t>
            </a:r>
            <a:r>
              <a:rPr lang="he-IL" b="1" dirty="0">
                <a:solidFill>
                  <a:srgbClr val="00B0F0"/>
                </a:solidFill>
              </a:rPr>
              <a:t>שְׁמַעְתֶּם</a:t>
            </a:r>
            <a:r>
              <a:rPr lang="he-IL" dirty="0"/>
              <a:t>. (ו) וְנָתַתִּי אֶת הַבַּיִת הַזֶּה, כְּשִׁלֹה; וְאֶת הָעִיר הַזֹּאת אֶתֵּן לִקְלָלָה, לְכֹל גּוֹיֵ הָאָרֶץ. </a:t>
            </a:r>
          </a:p>
        </p:txBody>
      </p:sp>
    </p:spTree>
    <p:extLst>
      <p:ext uri="{BB962C8B-B14F-4D97-AF65-F5344CB8AC3E}">
        <p14:creationId xmlns:p14="http://schemas.microsoft.com/office/powerpoint/2010/main" val="1939918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טבלה 18">
            <a:extLst>
              <a:ext uri="{FF2B5EF4-FFF2-40B4-BE49-F238E27FC236}">
                <a16:creationId xmlns:a16="http://schemas.microsoft.com/office/drawing/2014/main" id="{4D0A17BE-C831-43B4-9FD7-01A531C2AE57}"/>
              </a:ext>
            </a:extLst>
          </p:cNvPr>
          <p:cNvGraphicFramePr>
            <a:graphicFrameLocks noGrp="1"/>
          </p:cNvGraphicFramePr>
          <p:nvPr>
            <p:extLst>
              <p:ext uri="{D42A27DB-BD31-4B8C-83A1-F6EECF244321}">
                <p14:modId xmlns:p14="http://schemas.microsoft.com/office/powerpoint/2010/main" val="4172056584"/>
              </p:ext>
            </p:extLst>
          </p:nvPr>
        </p:nvGraphicFramePr>
        <p:xfrm>
          <a:off x="1219202" y="693464"/>
          <a:ext cx="7823198" cy="6076417"/>
        </p:xfrm>
        <a:graphic>
          <a:graphicData uri="http://schemas.openxmlformats.org/drawingml/2006/table">
            <a:tbl>
              <a:tblPr rtl="1" firstRow="1" bandRow="1">
                <a:tableStyleId>{5940675A-B579-460E-94D1-54222C63F5DA}</a:tableStyleId>
              </a:tblPr>
              <a:tblGrid>
                <a:gridCol w="1055185">
                  <a:extLst>
                    <a:ext uri="{9D8B030D-6E8A-4147-A177-3AD203B41FA5}">
                      <a16:colId xmlns:a16="http://schemas.microsoft.com/office/drawing/2014/main" val="1456415834"/>
                    </a:ext>
                  </a:extLst>
                </a:gridCol>
                <a:gridCol w="2219742">
                  <a:extLst>
                    <a:ext uri="{9D8B030D-6E8A-4147-A177-3AD203B41FA5}">
                      <a16:colId xmlns:a16="http://schemas.microsoft.com/office/drawing/2014/main" val="3266944433"/>
                    </a:ext>
                  </a:extLst>
                </a:gridCol>
                <a:gridCol w="4548271">
                  <a:extLst>
                    <a:ext uri="{9D8B030D-6E8A-4147-A177-3AD203B41FA5}">
                      <a16:colId xmlns:a16="http://schemas.microsoft.com/office/drawing/2014/main" val="460886113"/>
                    </a:ext>
                  </a:extLst>
                </a:gridCol>
              </a:tblGrid>
              <a:tr h="744342">
                <a:tc>
                  <a:txBody>
                    <a:bodyPr/>
                    <a:lstStyle/>
                    <a:p>
                      <a:pPr algn="ctr" rtl="1"/>
                      <a:endParaRPr lang="he-IL" sz="2400" dirty="0">
                        <a:solidFill>
                          <a:schemeClr val="bg1"/>
                        </a:solidFill>
                        <a:latin typeface="Varela Round" panose="00000500000000000000" pitchFamily="2" charset="-79"/>
                        <a:cs typeface="Varela Round" panose="00000500000000000000" pitchFamily="2" charset="-79"/>
                      </a:endParaRPr>
                    </a:p>
                  </a:txBody>
                  <a:tcPr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2400" b="1" dirty="0">
                          <a:solidFill>
                            <a:schemeClr val="bg1"/>
                          </a:solidFill>
                          <a:latin typeface="Varela Round" panose="00000500000000000000" pitchFamily="2" charset="-79"/>
                          <a:cs typeface="Varela Round" panose="00000500000000000000" pitchFamily="2" charset="-79"/>
                        </a:rPr>
                        <a:t>פרק כ"ו</a:t>
                      </a:r>
                    </a:p>
                  </a:txBody>
                  <a:tcPr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2400" b="1" dirty="0">
                          <a:solidFill>
                            <a:schemeClr val="bg1"/>
                          </a:solidFill>
                          <a:latin typeface="Varela Round" panose="00000500000000000000" pitchFamily="2" charset="-79"/>
                          <a:cs typeface="Varela Round" panose="00000500000000000000" pitchFamily="2" charset="-79"/>
                        </a:rPr>
                        <a:t>פרק ז'</a:t>
                      </a:r>
                    </a:p>
                  </a:txBody>
                  <a:tcPr anchor="ctr">
                    <a:solidFill>
                      <a:srgbClr val="12B4BC"/>
                    </a:solidFill>
                  </a:tcPr>
                </a:tc>
                <a:extLst>
                  <a:ext uri="{0D108BD9-81ED-4DB2-BD59-A6C34878D82A}">
                    <a16:rowId xmlns:a16="http://schemas.microsoft.com/office/drawing/2014/main" val="1194121837"/>
                  </a:ext>
                </a:extLst>
              </a:tr>
              <a:tr h="358387">
                <a:tc>
                  <a:txBody>
                    <a:bodyPr/>
                    <a:lstStyle/>
                    <a:p>
                      <a:pPr algn="ctr" rtl="1"/>
                      <a:r>
                        <a:rPr lang="he-IL" sz="1800" b="1" dirty="0">
                          <a:latin typeface="Varela Round" panose="00000500000000000000" pitchFamily="2" charset="-79"/>
                          <a:cs typeface="Varela Round" panose="00000500000000000000" pitchFamily="2" charset="-79"/>
                        </a:rPr>
                        <a:t>המקום</a:t>
                      </a: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800" dirty="0">
                          <a:effectLst/>
                        </a:rPr>
                        <a:t>עֲמֹד בַּחֲצַר בֵּית ה'</a:t>
                      </a: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800" dirty="0">
                          <a:effectLst/>
                        </a:rPr>
                        <a:t>עֲמֹד בְּשַׁעַר בֵּית ה'</a:t>
                      </a:r>
                    </a:p>
                  </a:txBody>
                  <a:tcPr anchor="ctr"/>
                </a:tc>
                <a:extLst>
                  <a:ext uri="{0D108BD9-81ED-4DB2-BD59-A6C34878D82A}">
                    <a16:rowId xmlns:a16="http://schemas.microsoft.com/office/drawing/2014/main" val="3278032429"/>
                  </a:ext>
                </a:extLst>
              </a:tr>
              <a:tr h="1461115">
                <a:tc>
                  <a:txBody>
                    <a:bodyPr/>
                    <a:lstStyle/>
                    <a:p>
                      <a:pPr algn="ctr" rtl="1"/>
                      <a:r>
                        <a:rPr lang="he-IL" sz="1800" b="1" kern="1200" dirty="0">
                          <a:solidFill>
                            <a:schemeClr val="tx1"/>
                          </a:solidFill>
                          <a:latin typeface="Varela Round" panose="00000500000000000000" pitchFamily="2" charset="-79"/>
                          <a:ea typeface="+mn-ea"/>
                          <a:cs typeface="Varela Round" panose="00000500000000000000" pitchFamily="2" charset="-79"/>
                        </a:rPr>
                        <a:t>קהל השומעים</a:t>
                      </a:r>
                    </a:p>
                  </a:txBody>
                  <a:tcPr anchor="ctr"/>
                </a:tc>
                <a:tc>
                  <a:txBody>
                    <a:bodyPr/>
                    <a:lstStyle/>
                    <a:p>
                      <a:pPr marL="0" marR="0" lvl="0" indent="0" algn="r" defTabSz="914491" rtl="1" eaLnBrk="1" fontAlgn="auto" latinLnBrk="0" hangingPunct="1">
                        <a:lnSpc>
                          <a:spcPct val="100000"/>
                        </a:lnSpc>
                        <a:spcBef>
                          <a:spcPts val="0"/>
                        </a:spcBef>
                        <a:spcAft>
                          <a:spcPts val="0"/>
                        </a:spcAft>
                        <a:buClrTx/>
                        <a:buSzTx/>
                        <a:buFontTx/>
                        <a:buNone/>
                        <a:tabLst/>
                        <a:defRPr/>
                      </a:pPr>
                      <a:r>
                        <a:rPr lang="he-IL" sz="1800" dirty="0">
                          <a:effectLst/>
                        </a:rPr>
                        <a:t>ודִבַּרְתָּ עַל כָּל עָרֵי יְהוּדָה הַבָּאִים </a:t>
                      </a:r>
                      <a:r>
                        <a:rPr lang="he-IL" sz="1800" dirty="0" err="1">
                          <a:effectLst/>
                        </a:rPr>
                        <a:t>לְהִשְׁתַּחֲו‍ֹת</a:t>
                      </a:r>
                      <a:r>
                        <a:rPr lang="he-IL" sz="1800" dirty="0">
                          <a:effectLst/>
                        </a:rPr>
                        <a:t> בֵּית ה'...</a:t>
                      </a:r>
                    </a:p>
                  </a:txBody>
                  <a:tcPr anchor="ctr"/>
                </a:tc>
                <a:tc>
                  <a:txBody>
                    <a:bodyPr/>
                    <a:lstStyle/>
                    <a:p>
                      <a:r>
                        <a:rPr lang="he-IL" sz="1800" dirty="0">
                          <a:effectLst/>
                        </a:rPr>
                        <a:t>כָּל-יְהוּדָה הַבָּאִים בַּשְּׁעָרִים הָאֵלֶּה</a:t>
                      </a:r>
                    </a:p>
                    <a:p>
                      <a:r>
                        <a:rPr lang="he-IL" sz="1800" dirty="0" err="1">
                          <a:effectLst/>
                        </a:rPr>
                        <a:t>לְהִשְׁתַּחֲו‍ֹת</a:t>
                      </a:r>
                      <a:r>
                        <a:rPr lang="he-IL" sz="1800" dirty="0">
                          <a:effectLst/>
                        </a:rPr>
                        <a:t> לַה'.</a:t>
                      </a:r>
                    </a:p>
                  </a:txBody>
                  <a:tcPr anchor="ctr"/>
                </a:tc>
                <a:extLst>
                  <a:ext uri="{0D108BD9-81ED-4DB2-BD59-A6C34878D82A}">
                    <a16:rowId xmlns:a16="http://schemas.microsoft.com/office/drawing/2014/main" val="2864613043"/>
                  </a:ext>
                </a:extLst>
              </a:tr>
              <a:tr h="201248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800" b="1" kern="1200" dirty="0">
                          <a:solidFill>
                            <a:schemeClr val="tx1"/>
                          </a:solidFill>
                          <a:ea typeface="+mn-ea"/>
                          <a:cs typeface="Varela Round" panose="00000500000000000000" pitchFamily="2" charset="-79"/>
                        </a:rPr>
                        <a:t>תוכן הנבואה: </a:t>
                      </a:r>
                    </a:p>
                    <a:p>
                      <a:pPr marL="0" marR="0" lvl="0" indent="0" algn="ctr" defTabSz="914491" rtl="1" eaLnBrk="1" fontAlgn="auto" latinLnBrk="0" hangingPunct="1">
                        <a:lnSpc>
                          <a:spcPct val="100000"/>
                        </a:lnSpc>
                        <a:spcBef>
                          <a:spcPts val="0"/>
                        </a:spcBef>
                        <a:spcAft>
                          <a:spcPts val="0"/>
                        </a:spcAft>
                        <a:buClrTx/>
                        <a:buSzTx/>
                        <a:buFontTx/>
                        <a:buNone/>
                        <a:tabLst/>
                        <a:defRPr/>
                      </a:pPr>
                      <a:endParaRPr lang="he-IL" sz="1800" b="1" kern="1200" dirty="0">
                        <a:solidFill>
                          <a:schemeClr val="tx1"/>
                        </a:solidFill>
                        <a:ea typeface="+mn-ea"/>
                        <a:cs typeface="Varela Round" panose="00000500000000000000" pitchFamily="2" charset="-79"/>
                      </a:endParaRPr>
                    </a:p>
                    <a:p>
                      <a:pPr marL="0" marR="0" lvl="0" indent="0" algn="ctr" defTabSz="914491" rtl="1" eaLnBrk="1" fontAlgn="auto" latinLnBrk="0" hangingPunct="1">
                        <a:lnSpc>
                          <a:spcPct val="100000"/>
                        </a:lnSpc>
                        <a:spcBef>
                          <a:spcPts val="0"/>
                        </a:spcBef>
                        <a:spcAft>
                          <a:spcPts val="0"/>
                        </a:spcAft>
                        <a:buClrTx/>
                        <a:buSzTx/>
                        <a:buFontTx/>
                        <a:buNone/>
                        <a:tabLst/>
                        <a:defRPr/>
                      </a:pPr>
                      <a:r>
                        <a:rPr lang="he-IL" sz="1800" b="1" kern="1200" dirty="0">
                          <a:solidFill>
                            <a:schemeClr val="tx1"/>
                          </a:solidFill>
                          <a:ea typeface="+mn-ea"/>
                          <a:cs typeface="Varela Round" panose="00000500000000000000" pitchFamily="2" charset="-79"/>
                        </a:rPr>
                        <a:t>1. הגורל הצפוי למקדש: </a:t>
                      </a:r>
                    </a:p>
                    <a:p>
                      <a:pPr algn="ctr" rtl="1"/>
                      <a:endParaRPr lang="he-IL" sz="2000" b="1" kern="1200" dirty="0">
                        <a:solidFill>
                          <a:schemeClr val="tx1"/>
                        </a:solidFill>
                        <a:latin typeface="Varela Round" panose="00000500000000000000" pitchFamily="2" charset="-79"/>
                        <a:ea typeface="+mn-ea"/>
                        <a:cs typeface="Varela Round" panose="00000500000000000000" pitchFamily="2" charset="-79"/>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800" dirty="0">
                          <a:effectLst/>
                        </a:rPr>
                        <a:t>וְנָתַתִּי אֶת הַבַּיִת הַזֶּה כְּשִׁלֹה וְאֶת הָעִיר הַזֹּאת אֶתֵּן לִקְלָלָה, לְכֹל גּוֹיֵ הָאָרֶץ.</a:t>
                      </a:r>
                    </a:p>
                  </a:txBody>
                  <a:tcPr anchor="ctr"/>
                </a:tc>
                <a:tc>
                  <a:txBody>
                    <a:bodyPr/>
                    <a:lstStyle/>
                    <a:p>
                      <a:r>
                        <a:rPr lang="he-IL" sz="1800" dirty="0">
                          <a:effectLst/>
                        </a:rPr>
                        <a:t>וְעָשִׂיתִי לַבַּיִת אֲשֶׁר נִקְרָא שְׁמִי עָלָיו אֲשֶׁר אַתֶּם בֹּטְחִים בּוֹ וְלַמָּקוֹם אֲשֶׁר נָתַתִּי לָכֶם וְלַאֲבוֹתֵיכֶם כַּאֲשֶׁר עָשִׂיתִי לְשִׁלוֹ.</a:t>
                      </a:r>
                    </a:p>
                  </a:txBody>
                  <a:tcPr anchor="ctr"/>
                </a:tc>
                <a:extLst>
                  <a:ext uri="{0D108BD9-81ED-4DB2-BD59-A6C34878D82A}">
                    <a16:rowId xmlns:a16="http://schemas.microsoft.com/office/drawing/2014/main" val="2967094457"/>
                  </a:ext>
                </a:extLst>
              </a:tr>
              <a:tr h="1461115">
                <a:tc>
                  <a:txBody>
                    <a:bodyPr/>
                    <a:lstStyle/>
                    <a:p>
                      <a:endParaRPr lang="he-IL" sz="1800" b="1" kern="1200" dirty="0">
                        <a:solidFill>
                          <a:schemeClr val="tx1"/>
                        </a:solidFill>
                        <a:ea typeface="+mn-ea"/>
                        <a:cs typeface="Varela Round" panose="00000500000000000000" pitchFamily="2" charset="-79"/>
                      </a:endParaRPr>
                    </a:p>
                    <a:p>
                      <a:r>
                        <a:rPr lang="he-IL" sz="1800" b="1" kern="1200" dirty="0">
                          <a:solidFill>
                            <a:schemeClr val="tx1"/>
                          </a:solidFill>
                          <a:ea typeface="+mn-ea"/>
                          <a:cs typeface="Varela Round" panose="00000500000000000000" pitchFamily="2" charset="-79"/>
                        </a:rPr>
                        <a:t> אזהרות לעם בעבר: </a:t>
                      </a:r>
                    </a:p>
                    <a:p>
                      <a:pPr algn="ctr" rtl="1"/>
                      <a:endParaRPr lang="he-IL" sz="1800" dirty="0">
                        <a:latin typeface="Varela Round" panose="00000500000000000000" pitchFamily="2" charset="-79"/>
                        <a:cs typeface="Varela Round" panose="00000500000000000000" pitchFamily="2" charset="-79"/>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1800" dirty="0">
                          <a:effectLst/>
                        </a:rPr>
                        <a:t>לִשְׁמֹעַ עַל דִּבְרֵי עֲבָדַי </a:t>
                      </a:r>
                      <a:r>
                        <a:rPr lang="he-IL" sz="1800" dirty="0" err="1">
                          <a:effectLst/>
                        </a:rPr>
                        <a:t>הַנְּבִאִים</a:t>
                      </a:r>
                      <a:r>
                        <a:rPr lang="he-IL" sz="1800" dirty="0">
                          <a:effectLst/>
                        </a:rPr>
                        <a:t> אֲשֶׁר אָנֹכִי שֹׁלֵחַ אֲלֵיכֶם וְהַשְׁכֵּם וְשָׁלֹחַ וְלֹא שְׁמַעְתֶּם</a:t>
                      </a:r>
                      <a:endParaRPr lang="he-IL" sz="1800" dirty="0">
                        <a:latin typeface="Varela Round" panose="00000500000000000000" pitchFamily="2" charset="-79"/>
                        <a:cs typeface="Varela Round" panose="00000500000000000000" pitchFamily="2" charset="-79"/>
                      </a:endParaRPr>
                    </a:p>
                  </a:txBody>
                  <a:tcPr anchor="ctr"/>
                </a:tc>
                <a:tc>
                  <a:txBody>
                    <a:bodyPr/>
                    <a:lstStyle/>
                    <a:p>
                      <a:r>
                        <a:rPr lang="he-IL" sz="1800" dirty="0">
                          <a:effectLst/>
                        </a:rPr>
                        <a:t>וָאֲדַבֵּר אֲלֵיכֶם הַשְׁכֵּם וְדַבֵּר וְלֹא</a:t>
                      </a:r>
                    </a:p>
                    <a:p>
                      <a:r>
                        <a:rPr lang="he-IL" sz="1800" dirty="0">
                          <a:effectLst/>
                        </a:rPr>
                        <a:t>שְׁמַעְתֶּם וָאֶקְרָא אֶתְכֶם וְלֹא עֲנִיתֶם.</a:t>
                      </a:r>
                    </a:p>
                  </a:txBody>
                  <a:tcPr anchor="ctr"/>
                </a:tc>
                <a:extLst>
                  <a:ext uri="{0D108BD9-81ED-4DB2-BD59-A6C34878D82A}">
                    <a16:rowId xmlns:a16="http://schemas.microsoft.com/office/drawing/2014/main" val="4127255262"/>
                  </a:ext>
                </a:extLst>
              </a:tr>
            </a:tbl>
          </a:graphicData>
        </a:graphic>
      </p:graphicFrame>
    </p:spTree>
    <p:extLst>
      <p:ext uri="{BB962C8B-B14F-4D97-AF65-F5344CB8AC3E}">
        <p14:creationId xmlns:p14="http://schemas.microsoft.com/office/powerpoint/2010/main" val="3924644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2F4CDF-21C7-473A-AC56-B4F4C1C2B658}"/>
              </a:ext>
            </a:extLst>
          </p:cNvPr>
          <p:cNvSpPr>
            <a:spLocks noGrp="1"/>
          </p:cNvSpPr>
          <p:nvPr>
            <p:ph type="title"/>
          </p:nvPr>
        </p:nvSpPr>
        <p:spPr/>
        <p:txBody>
          <a:bodyPr/>
          <a:lstStyle/>
          <a:p>
            <a:r>
              <a:rPr lang="he-IL" dirty="0"/>
              <a:t>פרק כ"ו</a:t>
            </a:r>
          </a:p>
        </p:txBody>
      </p:sp>
      <p:sp>
        <p:nvSpPr>
          <p:cNvPr id="3" name="מציין מיקום טקסט 2">
            <a:extLst>
              <a:ext uri="{FF2B5EF4-FFF2-40B4-BE49-F238E27FC236}">
                <a16:creationId xmlns:a16="http://schemas.microsoft.com/office/drawing/2014/main" id="{CD8B117A-9F94-43BC-928B-F7C56F4A7815}"/>
              </a:ext>
            </a:extLst>
          </p:cNvPr>
          <p:cNvSpPr>
            <a:spLocks noGrp="1"/>
          </p:cNvSpPr>
          <p:nvPr>
            <p:ph type="body" sz="quarter" idx="3"/>
          </p:nvPr>
        </p:nvSpPr>
        <p:spPr/>
        <p:txBody>
          <a:bodyPr/>
          <a:lstStyle/>
          <a:p>
            <a:r>
              <a:rPr lang="he-IL" dirty="0"/>
              <a:t>חזרה על הנבואה מפרק ז'</a:t>
            </a:r>
          </a:p>
        </p:txBody>
      </p:sp>
      <p:sp>
        <p:nvSpPr>
          <p:cNvPr id="4" name="מציין מיקום תוכן 3">
            <a:extLst>
              <a:ext uri="{FF2B5EF4-FFF2-40B4-BE49-F238E27FC236}">
                <a16:creationId xmlns:a16="http://schemas.microsoft.com/office/drawing/2014/main" id="{0AFD23DE-EAEB-441E-A4A0-E31C8CFADF34}"/>
              </a:ext>
            </a:extLst>
          </p:cNvPr>
          <p:cNvSpPr>
            <a:spLocks noGrp="1"/>
          </p:cNvSpPr>
          <p:nvPr>
            <p:ph sz="quarter" idx="4"/>
          </p:nvPr>
        </p:nvSpPr>
        <p:spPr>
          <a:xfrm>
            <a:off x="1021708" y="1824155"/>
            <a:ext cx="8031963" cy="4152517"/>
          </a:xfrm>
        </p:spPr>
        <p:txBody>
          <a:bodyPr/>
          <a:lstStyle/>
          <a:p>
            <a:pPr marL="96848" indent="0" algn="just">
              <a:buNone/>
            </a:pPr>
            <a:r>
              <a:rPr lang="he-IL" dirty="0"/>
              <a:t>(א) בְּרֵאשִׁית, מַמְלְכוּת יְהוֹיָקִים בֶּן יֹאשִׁיָּהוּ מֶלֶךְ יְהוּדָה: הָיָה הַדָּבָר הַזֶּה, מֵאֵת ה' </a:t>
            </a:r>
            <a:r>
              <a:rPr lang="he-IL" dirty="0" err="1"/>
              <a:t>לֵאמֹר</a:t>
            </a:r>
            <a:r>
              <a:rPr lang="he-IL" dirty="0"/>
              <a:t>. (ב) כֹּה אָמַר ה', עֲמֹד בַּחֲצַר בֵּית ה', וְדִבַּרְתָּ עַל כָּל עָרֵי יְהוּדָה הַבָּאִים </a:t>
            </a:r>
            <a:r>
              <a:rPr lang="he-IL" dirty="0" err="1"/>
              <a:t>לְהִשְׁתַּחֲוֺת</a:t>
            </a:r>
            <a:r>
              <a:rPr lang="he-IL" dirty="0"/>
              <a:t> בֵּית ה', אֵת כָּל הַדְּבָרִים אֲשֶׁר </a:t>
            </a:r>
            <a:r>
              <a:rPr lang="he-IL" dirty="0" err="1"/>
              <a:t>צִוִּיתִיך</a:t>
            </a:r>
            <a:r>
              <a:rPr lang="he-IL" dirty="0"/>
              <a:t>ָ לְדַבֵּר אֲלֵיהֶם: אַל תִּגְרַע, דָּבָר. (ג) אוּלַי יִשְׁמְעוּ וְיָשֻׁבוּ, אִישׁ מִדַּרְכּוֹ הָרָעָה; וְנִחַמְתִּי אֶל הָרָעָה, אֲשֶׁר אָנֹכִי חֹשֵׁב לַעֲשׂוֹת לָהֶם, מִפְּנֵי, רֹעַ מַעַלְלֵיהֶם. (ד) וְאָמַרְתָּ אֲלֵיהֶם, כֹּה אָמַר ה': אִם לֹא תִשְׁמְעוּ, אֵלַי, לָלֶכֶת בְּתוֹרָתִי, אֲשֶׁר נָתַתִּי לִפְנֵיכֶם. (ה) לִשְׁמֹעַ, עַל דִּבְרֵי עֲבָדַי </a:t>
            </a:r>
            <a:r>
              <a:rPr lang="he-IL" dirty="0" err="1"/>
              <a:t>הַנְּבִאִים</a:t>
            </a:r>
            <a:r>
              <a:rPr lang="he-IL" dirty="0"/>
              <a:t>, אֲשֶׁר אָנֹכִי, שֹׁלֵחַ אֲלֵיכֶם; וְהַשְׁכֵּם וְשָׁלֹחַ, וְלֹא שְׁמַעְתֶּם. (ו) וְנָתַתִּי אֶת הַבַּיִת הַזֶּה, כְּשִׁלֹה; וְאֶת הָעִיר הַזֹּאת אֶתֵּן לִקְלָלָה, לְכֹל גּוֹיֵ הָאָרֶץ. </a:t>
            </a:r>
          </a:p>
        </p:txBody>
      </p:sp>
    </p:spTree>
    <p:extLst>
      <p:ext uri="{BB962C8B-B14F-4D97-AF65-F5344CB8AC3E}">
        <p14:creationId xmlns:p14="http://schemas.microsoft.com/office/powerpoint/2010/main" val="2907268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2F4CDF-21C7-473A-AC56-B4F4C1C2B658}"/>
              </a:ext>
            </a:extLst>
          </p:cNvPr>
          <p:cNvSpPr>
            <a:spLocks noGrp="1"/>
          </p:cNvSpPr>
          <p:nvPr>
            <p:ph type="title"/>
          </p:nvPr>
        </p:nvSpPr>
        <p:spPr/>
        <p:txBody>
          <a:bodyPr/>
          <a:lstStyle/>
          <a:p>
            <a:r>
              <a:rPr lang="he-IL" dirty="0"/>
              <a:t>פרק כ"ו</a:t>
            </a:r>
          </a:p>
        </p:txBody>
      </p:sp>
      <p:sp>
        <p:nvSpPr>
          <p:cNvPr id="3" name="מציין מיקום טקסט 2">
            <a:extLst>
              <a:ext uri="{FF2B5EF4-FFF2-40B4-BE49-F238E27FC236}">
                <a16:creationId xmlns:a16="http://schemas.microsoft.com/office/drawing/2014/main" id="{CD8B117A-9F94-43BC-928B-F7C56F4A7815}"/>
              </a:ext>
            </a:extLst>
          </p:cNvPr>
          <p:cNvSpPr>
            <a:spLocks noGrp="1"/>
          </p:cNvSpPr>
          <p:nvPr>
            <p:ph type="body" sz="quarter" idx="3"/>
          </p:nvPr>
        </p:nvSpPr>
        <p:spPr/>
        <p:txBody>
          <a:bodyPr/>
          <a:lstStyle/>
          <a:p>
            <a:r>
              <a:rPr lang="he-IL" dirty="0"/>
              <a:t>חזרה על הנבואה מפרק ז'</a:t>
            </a:r>
          </a:p>
        </p:txBody>
      </p:sp>
      <p:sp>
        <p:nvSpPr>
          <p:cNvPr id="4" name="מציין מיקום תוכן 3">
            <a:extLst>
              <a:ext uri="{FF2B5EF4-FFF2-40B4-BE49-F238E27FC236}">
                <a16:creationId xmlns:a16="http://schemas.microsoft.com/office/drawing/2014/main" id="{0AFD23DE-EAEB-441E-A4A0-E31C8CFADF34}"/>
              </a:ext>
            </a:extLst>
          </p:cNvPr>
          <p:cNvSpPr>
            <a:spLocks noGrp="1"/>
          </p:cNvSpPr>
          <p:nvPr>
            <p:ph sz="quarter" idx="4"/>
          </p:nvPr>
        </p:nvSpPr>
        <p:spPr>
          <a:xfrm>
            <a:off x="979730" y="1813570"/>
            <a:ext cx="8031963" cy="4152517"/>
          </a:xfrm>
        </p:spPr>
        <p:txBody>
          <a:bodyPr/>
          <a:lstStyle/>
          <a:p>
            <a:pPr marL="96848" indent="0" algn="just">
              <a:buNone/>
            </a:pPr>
            <a:r>
              <a:rPr lang="he-IL" dirty="0"/>
              <a:t>(א) בְּרֵאשִׁית, מַמְלְכוּת יְהוֹיָקִים בֶּן יֹאשִׁיָּהוּ מֶלֶךְ יְהוּדָה: הָיָה הַדָּבָר הַזֶּה, מֵאֵת ה' </a:t>
            </a:r>
            <a:r>
              <a:rPr lang="he-IL" dirty="0" err="1"/>
              <a:t>לֵאמֹר</a:t>
            </a:r>
            <a:r>
              <a:rPr lang="he-IL" dirty="0"/>
              <a:t>. (ב) כֹּה אָמַר ה', עֲמֹד בַּחֲצַר בֵּית ה', וְדִבַּרְתָּ עַל כָּל עָרֵי יְהוּדָה הַבָּאִים </a:t>
            </a:r>
            <a:r>
              <a:rPr lang="he-IL" dirty="0" err="1"/>
              <a:t>לְהִשְׁתַּחֲוֺת</a:t>
            </a:r>
            <a:r>
              <a:rPr lang="he-IL" dirty="0"/>
              <a:t> בֵּית ה', אֵת כָּל הַדְּבָרִים אֲשֶׁר </a:t>
            </a:r>
            <a:r>
              <a:rPr lang="he-IL" dirty="0" err="1"/>
              <a:t>צִוִּיתִיך</a:t>
            </a:r>
            <a:r>
              <a:rPr lang="he-IL" dirty="0"/>
              <a:t>ָ לְדַבֵּר אֲלֵיהֶם: אַל תִּגְרַע, דָּבָר. (ג) אוּלַי יִשְׁמְעוּ וְיָשֻׁבוּ, אִישׁ מִדַּרְכּוֹ הָרָעָה; וְנִחַמְתִּי אֶל הָרָעָה, אֲשֶׁר אָנֹכִי חֹשֵׁב לַעֲשׂוֹת לָהֶם, מִפְּנֵי, רֹעַ מַעַלְלֵיהֶם. (ד) וְאָמַרְתָּ אֲלֵיהֶם, כֹּה אָמַר ה': אִם לֹא תִשְׁמְעוּ, אֵלַי, לָלֶכֶת בְּתוֹרָתִי, אֲשֶׁר נָתַתִּי לִפְנֵיכֶם. (ה) לִשְׁמֹעַ, עַל דִּבְרֵי עֲבָדַי </a:t>
            </a:r>
            <a:r>
              <a:rPr lang="he-IL" dirty="0" err="1"/>
              <a:t>הַנְּבִאִים</a:t>
            </a:r>
            <a:r>
              <a:rPr lang="he-IL" dirty="0"/>
              <a:t>, אֲשֶׁר אָנֹכִי, שֹׁלֵחַ אֲלֵיכֶם; וְהַשְׁכֵּם וְשָׁלֹחַ, וְלֹא שְׁמַעְתֶּם. (ו) וְנָתַתִּי אֶת הַבַּיִת הַזֶּה, כְּשִׁלֹה; וְאֶת הָעִיר הַזֹּאת אֶתֵּן לִקְלָלָה, לְכֹל גּוֹיֵ הָאָרֶץ. </a:t>
            </a:r>
          </a:p>
        </p:txBody>
      </p:sp>
      <p:sp>
        <p:nvSpPr>
          <p:cNvPr id="5" name="תרשים זרימה: מסיים 4">
            <a:extLst>
              <a:ext uri="{FF2B5EF4-FFF2-40B4-BE49-F238E27FC236}">
                <a16:creationId xmlns:a16="http://schemas.microsoft.com/office/drawing/2014/main" id="{5F11C9A9-BEDF-441A-9DA5-F58E7F0A951B}"/>
              </a:ext>
            </a:extLst>
          </p:cNvPr>
          <p:cNvSpPr/>
          <p:nvPr/>
        </p:nvSpPr>
        <p:spPr>
          <a:xfrm>
            <a:off x="9011693" y="1020983"/>
            <a:ext cx="2854460" cy="1707738"/>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192A72"/>
                </a:solidFill>
                <a:latin typeface="Varela Round" panose="00000500000000000000" pitchFamily="2" charset="-79"/>
                <a:cs typeface="Varela Round" panose="00000500000000000000" pitchFamily="2" charset="-79"/>
              </a:rPr>
              <a:t>למה הנבואה של פרק ז' מופיעה בשנית בפרק כ"ו?</a:t>
            </a:r>
          </a:p>
        </p:txBody>
      </p:sp>
    </p:spTree>
    <p:extLst>
      <p:ext uri="{BB962C8B-B14F-4D97-AF65-F5344CB8AC3E}">
        <p14:creationId xmlns:p14="http://schemas.microsoft.com/office/powerpoint/2010/main" val="133674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פרק ז'</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פס' א-טו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6B11B0-FE20-4660-ACE1-9D50C6D64E50}"/>
              </a:ext>
            </a:extLst>
          </p:cNvPr>
          <p:cNvSpPr>
            <a:spLocks noGrp="1"/>
          </p:cNvSpPr>
          <p:nvPr>
            <p:ph type="title"/>
          </p:nvPr>
        </p:nvSpPr>
        <p:spPr/>
        <p:txBody>
          <a:bodyPr/>
          <a:lstStyle/>
          <a:p>
            <a:r>
              <a:rPr lang="he-IL" dirty="0"/>
              <a:t>פרק כ"ו</a:t>
            </a:r>
          </a:p>
        </p:txBody>
      </p:sp>
      <p:sp>
        <p:nvSpPr>
          <p:cNvPr id="3" name="מציין מיקום טקסט 2">
            <a:extLst>
              <a:ext uri="{FF2B5EF4-FFF2-40B4-BE49-F238E27FC236}">
                <a16:creationId xmlns:a16="http://schemas.microsoft.com/office/drawing/2014/main" id="{2E085A22-FEBC-4AE7-9CD7-CC02E727B329}"/>
              </a:ext>
            </a:extLst>
          </p:cNvPr>
          <p:cNvSpPr>
            <a:spLocks noGrp="1"/>
          </p:cNvSpPr>
          <p:nvPr>
            <p:ph type="body" sz="quarter" idx="3"/>
          </p:nvPr>
        </p:nvSpPr>
        <p:spPr/>
        <p:txBody>
          <a:bodyPr/>
          <a:lstStyle/>
          <a:p>
            <a:r>
              <a:rPr lang="he-IL" dirty="0"/>
              <a:t>מדוע ישנה חזרה על הנבואה מפרק ז'?</a:t>
            </a:r>
          </a:p>
        </p:txBody>
      </p:sp>
      <p:sp>
        <p:nvSpPr>
          <p:cNvPr id="4" name="מציין מיקום תוכן 3">
            <a:extLst>
              <a:ext uri="{FF2B5EF4-FFF2-40B4-BE49-F238E27FC236}">
                <a16:creationId xmlns:a16="http://schemas.microsoft.com/office/drawing/2014/main" id="{5B15C2D2-18CE-483A-9C60-1F6E72809A6B}"/>
              </a:ext>
            </a:extLst>
          </p:cNvPr>
          <p:cNvSpPr>
            <a:spLocks noGrp="1"/>
          </p:cNvSpPr>
          <p:nvPr>
            <p:ph sz="quarter" idx="4"/>
          </p:nvPr>
        </p:nvSpPr>
        <p:spPr>
          <a:xfrm>
            <a:off x="652789" y="2097316"/>
            <a:ext cx="8031963" cy="3035004"/>
          </a:xfrm>
        </p:spPr>
        <p:txBody>
          <a:bodyPr/>
          <a:lstStyle/>
          <a:p>
            <a:pPr marL="96848" indent="0">
              <a:buNone/>
            </a:pPr>
            <a:r>
              <a:rPr lang="he-IL" dirty="0"/>
              <a:t>בתחילת ספר ירמיהו מופיעות נבואותיו של ירמיהו.</a:t>
            </a:r>
          </a:p>
          <a:p>
            <a:pPr marL="96848" indent="0">
              <a:buNone/>
            </a:pPr>
            <a:r>
              <a:rPr lang="he-IL" dirty="0"/>
              <a:t>בפרקים כ"ו-כ"ט מרוכזים סיפורים שונים על חייו של הנביא.</a:t>
            </a:r>
          </a:p>
          <a:p>
            <a:pPr marL="96848" indent="0">
              <a:buNone/>
            </a:pPr>
            <a:r>
              <a:rPr lang="he-IL" dirty="0"/>
              <a:t>האירוע שהתרחש בעקבות אמירת הנבואה מסופר בחלק הסיפורי הזה. לימוד שני הפרקים ביחד מאפשר לנו הזדמנות מיוחדת לא רק ללמוד את נבואתו של ירמיהו אלא גם לעמוד על ההשלכות שהיו לנבואתו.</a:t>
            </a:r>
          </a:p>
        </p:txBody>
      </p:sp>
    </p:spTree>
    <p:extLst>
      <p:ext uri="{BB962C8B-B14F-4D97-AF65-F5344CB8AC3E}">
        <p14:creationId xmlns:p14="http://schemas.microsoft.com/office/powerpoint/2010/main" val="2224674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01DA7E-EC8A-4D85-832F-E5FF58597C6D}"/>
              </a:ext>
            </a:extLst>
          </p:cNvPr>
          <p:cNvSpPr>
            <a:spLocks noGrp="1"/>
          </p:cNvSpPr>
          <p:nvPr>
            <p:ph type="title"/>
          </p:nvPr>
        </p:nvSpPr>
        <p:spPr/>
        <p:txBody>
          <a:bodyPr/>
          <a:lstStyle/>
          <a:p>
            <a:r>
              <a:rPr lang="he-IL" dirty="0"/>
              <a:t>תגובות קהל השומעים</a:t>
            </a:r>
          </a:p>
        </p:txBody>
      </p:sp>
      <p:sp>
        <p:nvSpPr>
          <p:cNvPr id="3" name="מציין מיקום טקסט 2">
            <a:extLst>
              <a:ext uri="{FF2B5EF4-FFF2-40B4-BE49-F238E27FC236}">
                <a16:creationId xmlns:a16="http://schemas.microsoft.com/office/drawing/2014/main" id="{D2B902C2-3E7E-47C2-8F77-DC874A45FACD}"/>
              </a:ext>
            </a:extLst>
          </p:cNvPr>
          <p:cNvSpPr>
            <a:spLocks noGrp="1"/>
          </p:cNvSpPr>
          <p:nvPr>
            <p:ph type="body" sz="quarter" idx="3"/>
          </p:nvPr>
        </p:nvSpPr>
        <p:spPr/>
        <p:txBody>
          <a:bodyPr/>
          <a:lstStyle/>
          <a:p>
            <a:r>
              <a:rPr lang="he-IL" dirty="0"/>
              <a:t>תגובת השומעים</a:t>
            </a:r>
          </a:p>
        </p:txBody>
      </p:sp>
      <p:sp>
        <p:nvSpPr>
          <p:cNvPr id="4" name="מציין מיקום תוכן 3">
            <a:extLst>
              <a:ext uri="{FF2B5EF4-FFF2-40B4-BE49-F238E27FC236}">
                <a16:creationId xmlns:a16="http://schemas.microsoft.com/office/drawing/2014/main" id="{192DFC52-2DA1-4A4F-827C-2DFD297460FD}"/>
              </a:ext>
            </a:extLst>
          </p:cNvPr>
          <p:cNvSpPr>
            <a:spLocks noGrp="1"/>
          </p:cNvSpPr>
          <p:nvPr>
            <p:ph sz="quarter" idx="4"/>
          </p:nvPr>
        </p:nvSpPr>
        <p:spPr/>
        <p:txBody>
          <a:bodyPr/>
          <a:lstStyle/>
          <a:p>
            <a:pPr marL="96848" indent="0">
              <a:buNone/>
            </a:pPr>
            <a:r>
              <a:rPr lang="he-IL" dirty="0"/>
              <a:t>(ז) וַיִּשְׁמְעוּ הַכֹּהֲנִים </a:t>
            </a:r>
            <a:r>
              <a:rPr lang="he-IL" dirty="0" err="1"/>
              <a:t>וְהַנְּבִאִים</a:t>
            </a:r>
            <a:r>
              <a:rPr lang="he-IL" dirty="0"/>
              <a:t>, וְכָל הָעָם, אֶת יִרְמְיָהוּ, מְדַבֵּר אֶת הַדְּבָרִים הָאֵלֶּה בְּבֵית ה'. (ח) וַיְהִי כְּכַלּוֹת יִרְמְיָהוּ, לְדַבֵּר אֵת כָּל אֲשֶׁר </a:t>
            </a:r>
            <a:r>
              <a:rPr lang="he-IL" dirty="0" err="1"/>
              <a:t>צִוָּה</a:t>
            </a:r>
            <a:r>
              <a:rPr lang="he-IL" dirty="0"/>
              <a:t> ה', לְדַבֵּר, אֶל כָּל הָעָם; וַיִּתְפְּשׂוּ אֹתוֹ הַכֹּהֲנִים וְהַנְּבִיאִים, וְכָל הָעָם </a:t>
            </a:r>
            <a:r>
              <a:rPr lang="he-IL" dirty="0" err="1"/>
              <a:t>לֵאמֹר</a:t>
            </a:r>
            <a:r>
              <a:rPr lang="he-IL" dirty="0"/>
              <a:t> מוֹת תָּמוּת. </a:t>
            </a:r>
          </a:p>
          <a:p>
            <a:pPr marL="96848" indent="0">
              <a:buNone/>
            </a:pPr>
            <a:r>
              <a:rPr lang="he-IL" dirty="0"/>
              <a:t>(ט) מַדּוּעַ </a:t>
            </a:r>
            <a:r>
              <a:rPr lang="he-IL" dirty="0" err="1"/>
              <a:t>נִבֵּית</a:t>
            </a:r>
            <a:r>
              <a:rPr lang="he-IL" dirty="0"/>
              <a:t>ָ בְשֵׁם ה' </a:t>
            </a:r>
            <a:r>
              <a:rPr lang="he-IL" dirty="0" err="1"/>
              <a:t>לֵאמֹר</a:t>
            </a:r>
            <a:r>
              <a:rPr lang="he-IL" dirty="0"/>
              <a:t>, כְּשִׁלוֹ יִהְיֶה הַבַּיִת הַזֶּה, וְהָעִיר הַזֹּאת תֶּחֱרַב, מֵאֵין יוֹשֵׁב; </a:t>
            </a:r>
            <a:r>
              <a:rPr lang="he-IL" dirty="0" err="1"/>
              <a:t>וַיִּקָּהֵל</a:t>
            </a:r>
            <a:r>
              <a:rPr lang="he-IL" dirty="0"/>
              <a:t> כָּל הָעָם אֶל יִרְמְיָהוּ, בְּבֵית ה'.</a:t>
            </a:r>
          </a:p>
        </p:txBody>
      </p:sp>
    </p:spTree>
    <p:extLst>
      <p:ext uri="{BB962C8B-B14F-4D97-AF65-F5344CB8AC3E}">
        <p14:creationId xmlns:p14="http://schemas.microsoft.com/office/powerpoint/2010/main" val="4019313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453A2-56A7-4FC5-BA2E-82C39E6D5F7F}"/>
              </a:ext>
            </a:extLst>
          </p:cNvPr>
          <p:cNvSpPr>
            <a:spLocks noGrp="1"/>
          </p:cNvSpPr>
          <p:nvPr>
            <p:ph type="title"/>
          </p:nvPr>
        </p:nvSpPr>
        <p:spPr/>
        <p:txBody>
          <a:bodyPr/>
          <a:lstStyle/>
          <a:p>
            <a:r>
              <a:rPr lang="he-IL" dirty="0"/>
              <a:t>תגובות קהל השומעים</a:t>
            </a:r>
          </a:p>
        </p:txBody>
      </p:sp>
      <p:sp>
        <p:nvSpPr>
          <p:cNvPr id="3" name="מציין מיקום טקסט 2">
            <a:extLst>
              <a:ext uri="{FF2B5EF4-FFF2-40B4-BE49-F238E27FC236}">
                <a16:creationId xmlns:a16="http://schemas.microsoft.com/office/drawing/2014/main" id="{2F5A057C-D95A-4CC9-83AC-FE78ED2AC5E2}"/>
              </a:ext>
            </a:extLst>
          </p:cNvPr>
          <p:cNvSpPr>
            <a:spLocks noGrp="1"/>
          </p:cNvSpPr>
          <p:nvPr>
            <p:ph type="body" sz="quarter" idx="3"/>
          </p:nvPr>
        </p:nvSpPr>
        <p:spPr/>
        <p:txBody>
          <a:bodyPr/>
          <a:lstStyle/>
          <a:p>
            <a:r>
              <a:rPr lang="he-IL" dirty="0"/>
              <a:t>מדוע עוררו דבריו של ירמיהו התנגדות כה עזה?</a:t>
            </a:r>
          </a:p>
        </p:txBody>
      </p:sp>
    </p:spTree>
    <p:extLst>
      <p:ext uri="{BB962C8B-B14F-4D97-AF65-F5344CB8AC3E}">
        <p14:creationId xmlns:p14="http://schemas.microsoft.com/office/powerpoint/2010/main" val="3073366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453A2-56A7-4FC5-BA2E-82C39E6D5F7F}"/>
              </a:ext>
            </a:extLst>
          </p:cNvPr>
          <p:cNvSpPr>
            <a:spLocks noGrp="1"/>
          </p:cNvSpPr>
          <p:nvPr>
            <p:ph type="title"/>
          </p:nvPr>
        </p:nvSpPr>
        <p:spPr/>
        <p:txBody>
          <a:bodyPr/>
          <a:lstStyle/>
          <a:p>
            <a:r>
              <a:rPr lang="he-IL" dirty="0"/>
              <a:t>תגובות קהל השומעים</a:t>
            </a:r>
          </a:p>
        </p:txBody>
      </p:sp>
      <p:sp>
        <p:nvSpPr>
          <p:cNvPr id="3" name="מציין מיקום טקסט 2">
            <a:extLst>
              <a:ext uri="{FF2B5EF4-FFF2-40B4-BE49-F238E27FC236}">
                <a16:creationId xmlns:a16="http://schemas.microsoft.com/office/drawing/2014/main" id="{2F5A057C-D95A-4CC9-83AC-FE78ED2AC5E2}"/>
              </a:ext>
            </a:extLst>
          </p:cNvPr>
          <p:cNvSpPr>
            <a:spLocks noGrp="1"/>
          </p:cNvSpPr>
          <p:nvPr>
            <p:ph type="body" sz="quarter" idx="3"/>
          </p:nvPr>
        </p:nvSpPr>
        <p:spPr/>
        <p:txBody>
          <a:bodyPr/>
          <a:lstStyle/>
          <a:p>
            <a:r>
              <a:rPr lang="he-IL" dirty="0"/>
              <a:t>מדוע עוררו דבריו של ירמיהו התנגדות כה עזה?</a:t>
            </a:r>
          </a:p>
        </p:txBody>
      </p:sp>
      <p:sp>
        <p:nvSpPr>
          <p:cNvPr id="5" name="אליפסה 4">
            <a:extLst>
              <a:ext uri="{FF2B5EF4-FFF2-40B4-BE49-F238E27FC236}">
                <a16:creationId xmlns:a16="http://schemas.microsoft.com/office/drawing/2014/main" id="{00956E3F-3F06-4FFF-B2D8-37D8A98FD8AB}"/>
              </a:ext>
            </a:extLst>
          </p:cNvPr>
          <p:cNvSpPr/>
          <p:nvPr/>
        </p:nvSpPr>
        <p:spPr>
          <a:xfrm>
            <a:off x="2897945" y="2409895"/>
            <a:ext cx="6363857" cy="3470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he-IL" sz="2400" dirty="0">
                <a:ln w="0"/>
                <a:solidFill>
                  <a:schemeClr val="tx1"/>
                </a:solidFill>
                <a:effectLst>
                  <a:outerShdw blurRad="38100" dist="19050" dir="2700000" algn="tl" rotWithShape="0">
                    <a:schemeClr val="dk1">
                      <a:alpha val="40000"/>
                    </a:schemeClr>
                  </a:outerShdw>
                </a:effectLst>
              </a:rPr>
              <a:t>נבואתו של ירמיהו נאמרת בשער בית ה', שעה שהעם נאסף למקדש ומרגיש מרוצה מעבודת ה' שלו.</a:t>
            </a:r>
          </a:p>
          <a:p>
            <a:pPr algn="ctr"/>
            <a:r>
              <a:rPr lang="he-IL" sz="2400" dirty="0">
                <a:ln w="0"/>
                <a:solidFill>
                  <a:schemeClr val="tx1"/>
                </a:solidFill>
                <a:effectLst>
                  <a:outerShdw blurRad="38100" dist="19050" dir="2700000" algn="tl" rotWithShape="0">
                    <a:schemeClr val="dk1">
                      <a:alpha val="40000"/>
                    </a:schemeClr>
                  </a:outerShdw>
                </a:effectLst>
              </a:rPr>
              <a:t>דווקא שם בוחר ירמיהו להשבית את שביעות הרצון העצמית של העם.</a:t>
            </a:r>
          </a:p>
        </p:txBody>
      </p:sp>
    </p:spTree>
    <p:extLst>
      <p:ext uri="{BB962C8B-B14F-4D97-AF65-F5344CB8AC3E}">
        <p14:creationId xmlns:p14="http://schemas.microsoft.com/office/powerpoint/2010/main" val="1797333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453A2-56A7-4FC5-BA2E-82C39E6D5F7F}"/>
              </a:ext>
            </a:extLst>
          </p:cNvPr>
          <p:cNvSpPr>
            <a:spLocks noGrp="1"/>
          </p:cNvSpPr>
          <p:nvPr>
            <p:ph type="title"/>
          </p:nvPr>
        </p:nvSpPr>
        <p:spPr/>
        <p:txBody>
          <a:bodyPr/>
          <a:lstStyle/>
          <a:p>
            <a:r>
              <a:rPr lang="he-IL" dirty="0"/>
              <a:t>תגובות קהל השומעים</a:t>
            </a:r>
          </a:p>
        </p:txBody>
      </p:sp>
      <p:sp>
        <p:nvSpPr>
          <p:cNvPr id="3" name="מציין מיקום טקסט 2">
            <a:extLst>
              <a:ext uri="{FF2B5EF4-FFF2-40B4-BE49-F238E27FC236}">
                <a16:creationId xmlns:a16="http://schemas.microsoft.com/office/drawing/2014/main" id="{2F5A057C-D95A-4CC9-83AC-FE78ED2AC5E2}"/>
              </a:ext>
            </a:extLst>
          </p:cNvPr>
          <p:cNvSpPr>
            <a:spLocks noGrp="1"/>
          </p:cNvSpPr>
          <p:nvPr>
            <p:ph type="body" sz="quarter" idx="3"/>
          </p:nvPr>
        </p:nvSpPr>
        <p:spPr/>
        <p:txBody>
          <a:bodyPr/>
          <a:lstStyle/>
          <a:p>
            <a:r>
              <a:rPr lang="he-IL" dirty="0"/>
              <a:t>מדוע עוררו דבריו של ירמיהו התנגדות כה עזה?</a:t>
            </a:r>
          </a:p>
        </p:txBody>
      </p:sp>
      <p:sp>
        <p:nvSpPr>
          <p:cNvPr id="5" name="אליפסה 4">
            <a:extLst>
              <a:ext uri="{FF2B5EF4-FFF2-40B4-BE49-F238E27FC236}">
                <a16:creationId xmlns:a16="http://schemas.microsoft.com/office/drawing/2014/main" id="{00956E3F-3F06-4FFF-B2D8-37D8A98FD8AB}"/>
              </a:ext>
            </a:extLst>
          </p:cNvPr>
          <p:cNvSpPr/>
          <p:nvPr/>
        </p:nvSpPr>
        <p:spPr>
          <a:xfrm>
            <a:off x="6905263" y="1654288"/>
            <a:ext cx="5001265" cy="2722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he-IL" dirty="0">
                <a:ln w="0"/>
                <a:solidFill>
                  <a:schemeClr val="tx1"/>
                </a:solidFill>
                <a:effectLst>
                  <a:outerShdw blurRad="38100" dist="19050" dir="2700000" algn="tl" rotWithShape="0">
                    <a:schemeClr val="dk1">
                      <a:alpha val="40000"/>
                    </a:schemeClr>
                  </a:outerShdw>
                </a:effectLst>
              </a:rPr>
              <a:t>נבואתו של ירמיהו נאמרת בשער בית ה', שעה שהעם נאסף למקדש ומרגיש מרוצה מעבודת ה' שלו.</a:t>
            </a:r>
          </a:p>
          <a:p>
            <a:pPr algn="ctr"/>
            <a:r>
              <a:rPr lang="he-IL" dirty="0">
                <a:ln w="0"/>
                <a:solidFill>
                  <a:schemeClr val="tx1"/>
                </a:solidFill>
                <a:effectLst>
                  <a:outerShdw blurRad="38100" dist="19050" dir="2700000" algn="tl" rotWithShape="0">
                    <a:schemeClr val="dk1">
                      <a:alpha val="40000"/>
                    </a:schemeClr>
                  </a:outerShdw>
                </a:effectLst>
              </a:rPr>
              <a:t>דווקא שם בוחר ירמיהו להשבית את שביעות הרצון העצמית של העם.</a:t>
            </a:r>
          </a:p>
        </p:txBody>
      </p:sp>
      <p:sp>
        <p:nvSpPr>
          <p:cNvPr id="6" name="אליפסה 5">
            <a:extLst>
              <a:ext uri="{FF2B5EF4-FFF2-40B4-BE49-F238E27FC236}">
                <a16:creationId xmlns:a16="http://schemas.microsoft.com/office/drawing/2014/main" id="{025CA747-999E-4283-B309-5BB724241B5F}"/>
              </a:ext>
            </a:extLst>
          </p:cNvPr>
          <p:cNvSpPr/>
          <p:nvPr/>
        </p:nvSpPr>
        <p:spPr>
          <a:xfrm>
            <a:off x="1293772" y="1890448"/>
            <a:ext cx="6260579" cy="4754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rPr>
              <a:t>2</a:t>
            </a:r>
            <a:r>
              <a:rPr lang="he-IL" sz="2400" dirty="0">
                <a:ln w="0"/>
                <a:solidFill>
                  <a:schemeClr val="tx1"/>
                </a:solidFill>
                <a:effectLst>
                  <a:outerShdw blurRad="38100" dist="19050" dir="2700000" algn="tl" rotWithShape="0">
                    <a:schemeClr val="dk1">
                      <a:alpha val="40000"/>
                    </a:schemeClr>
                  </a:outerShdw>
                </a:effectLst>
              </a:rPr>
              <a:t>. ירמיהו יוצא נגד התפיסות המקובלות בעם בנוגע לבית המקדש. האמונה שלא ייתכן שה' יחריב את מקדשו גרמה לעם להגיע למסקנה שירמיהו מבטא עמדה פרטית שלו, ואינו מדבר בשם ה'. אם הוא טוען שדבריו נאמרים בשם ה' – הרי ברור שהוא נביא שקר, כי ה' לא יגיד דברים כאלה.</a:t>
            </a:r>
            <a:endParaRPr lang="he-IL"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14888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453A2-56A7-4FC5-BA2E-82C39E6D5F7F}"/>
              </a:ext>
            </a:extLst>
          </p:cNvPr>
          <p:cNvSpPr>
            <a:spLocks noGrp="1"/>
          </p:cNvSpPr>
          <p:nvPr>
            <p:ph type="title"/>
          </p:nvPr>
        </p:nvSpPr>
        <p:spPr/>
        <p:txBody>
          <a:bodyPr/>
          <a:lstStyle/>
          <a:p>
            <a:r>
              <a:rPr lang="he-IL" dirty="0"/>
              <a:t>תגובות קהל השומעים</a:t>
            </a:r>
          </a:p>
        </p:txBody>
      </p:sp>
      <p:sp>
        <p:nvSpPr>
          <p:cNvPr id="3" name="מציין מיקום טקסט 2">
            <a:extLst>
              <a:ext uri="{FF2B5EF4-FFF2-40B4-BE49-F238E27FC236}">
                <a16:creationId xmlns:a16="http://schemas.microsoft.com/office/drawing/2014/main" id="{2F5A057C-D95A-4CC9-83AC-FE78ED2AC5E2}"/>
              </a:ext>
            </a:extLst>
          </p:cNvPr>
          <p:cNvSpPr>
            <a:spLocks noGrp="1"/>
          </p:cNvSpPr>
          <p:nvPr>
            <p:ph type="body" sz="quarter" idx="3"/>
          </p:nvPr>
        </p:nvSpPr>
        <p:spPr/>
        <p:txBody>
          <a:bodyPr/>
          <a:lstStyle/>
          <a:p>
            <a:r>
              <a:rPr lang="he-IL" dirty="0"/>
              <a:t>מדוע עוררו דבריו של ירמיהו התנגדות כה עזה?</a:t>
            </a:r>
          </a:p>
        </p:txBody>
      </p:sp>
      <p:sp>
        <p:nvSpPr>
          <p:cNvPr id="5" name="אליפסה 4">
            <a:extLst>
              <a:ext uri="{FF2B5EF4-FFF2-40B4-BE49-F238E27FC236}">
                <a16:creationId xmlns:a16="http://schemas.microsoft.com/office/drawing/2014/main" id="{00956E3F-3F06-4FFF-B2D8-37D8A98FD8AB}"/>
              </a:ext>
            </a:extLst>
          </p:cNvPr>
          <p:cNvSpPr/>
          <p:nvPr/>
        </p:nvSpPr>
        <p:spPr>
          <a:xfrm>
            <a:off x="6905263" y="1654288"/>
            <a:ext cx="5001265" cy="2722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he-IL" dirty="0">
                <a:ln w="0"/>
                <a:solidFill>
                  <a:schemeClr val="tx1"/>
                </a:solidFill>
                <a:effectLst>
                  <a:outerShdw blurRad="38100" dist="19050" dir="2700000" algn="tl" rotWithShape="0">
                    <a:schemeClr val="dk1">
                      <a:alpha val="40000"/>
                    </a:schemeClr>
                  </a:outerShdw>
                </a:effectLst>
              </a:rPr>
              <a:t>נבואתו של ירמיהו נאמרת בשער בית ה', שעה שהעם נאסף למקדש ומרגיש מרוצה מעבודת ה' שלו.</a:t>
            </a:r>
          </a:p>
          <a:p>
            <a:pPr algn="ctr"/>
            <a:r>
              <a:rPr lang="he-IL" dirty="0">
                <a:ln w="0"/>
                <a:solidFill>
                  <a:schemeClr val="tx1"/>
                </a:solidFill>
                <a:effectLst>
                  <a:outerShdw blurRad="38100" dist="19050" dir="2700000" algn="tl" rotWithShape="0">
                    <a:schemeClr val="dk1">
                      <a:alpha val="40000"/>
                    </a:schemeClr>
                  </a:outerShdw>
                </a:effectLst>
              </a:rPr>
              <a:t>דווקא שם בוחר ירמיהו להשבית את שביעות הרצון העצמית של העם.</a:t>
            </a:r>
          </a:p>
        </p:txBody>
      </p:sp>
      <p:sp>
        <p:nvSpPr>
          <p:cNvPr id="6" name="אליפסה 5">
            <a:extLst>
              <a:ext uri="{FF2B5EF4-FFF2-40B4-BE49-F238E27FC236}">
                <a16:creationId xmlns:a16="http://schemas.microsoft.com/office/drawing/2014/main" id="{025CA747-999E-4283-B309-5BB724241B5F}"/>
              </a:ext>
            </a:extLst>
          </p:cNvPr>
          <p:cNvSpPr/>
          <p:nvPr/>
        </p:nvSpPr>
        <p:spPr>
          <a:xfrm>
            <a:off x="1293772" y="1890449"/>
            <a:ext cx="5001265" cy="2722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rPr>
              <a:t>2. ירמיהו יוצא נגד התפיסות המקובלות בעם בנוגע לבית המקדש. האמונה שלא ייתכן שה' יחריב את מקדשו גרמה לעם להגיע למסקנה שירמיהו מבטא עמדה פרטית שלו, ואינו מדבר בשם ה'. אם הוא טוען שדבריו נאמרים בשם ה' – הרי ברור שהוא נביא שקר, כי ה' לא יגיד דברים כאלה.</a:t>
            </a:r>
          </a:p>
        </p:txBody>
      </p:sp>
      <p:sp>
        <p:nvSpPr>
          <p:cNvPr id="7" name="אליפסה 6">
            <a:extLst>
              <a:ext uri="{FF2B5EF4-FFF2-40B4-BE49-F238E27FC236}">
                <a16:creationId xmlns:a16="http://schemas.microsoft.com/office/drawing/2014/main" id="{36FCF883-338E-4939-8D4B-D6E400DC1E2C}"/>
              </a:ext>
            </a:extLst>
          </p:cNvPr>
          <p:cNvSpPr/>
          <p:nvPr/>
        </p:nvSpPr>
        <p:spPr>
          <a:xfrm>
            <a:off x="4117289" y="3545058"/>
            <a:ext cx="5434673" cy="29865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rPr>
              <a:t>3</a:t>
            </a:r>
            <a:r>
              <a:rPr lang="he-IL" sz="2400" dirty="0">
                <a:ln w="0"/>
                <a:solidFill>
                  <a:schemeClr val="tx1"/>
                </a:solidFill>
                <a:effectLst>
                  <a:outerShdw blurRad="38100" dist="19050" dir="2700000" algn="tl" rotWithShape="0">
                    <a:schemeClr val="dk1">
                      <a:alpha val="40000"/>
                    </a:schemeClr>
                  </a:outerShdw>
                </a:effectLst>
              </a:rPr>
              <a:t>. הכהנים והנביאים הם הממסד של המקדש, והם הנפגעים הישירים מתוכנה של נבואת ירמיהו, ועל כן הדבר מכעיס אותם.</a:t>
            </a:r>
            <a:endParaRPr lang="he-IL"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12998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74214F-A038-42B3-82F9-DF691093833D}"/>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844192DD-D5D1-4081-AF2D-E6DA465BA8FB}"/>
              </a:ext>
            </a:extLst>
          </p:cNvPr>
          <p:cNvSpPr>
            <a:spLocks noGrp="1"/>
          </p:cNvSpPr>
          <p:nvPr>
            <p:ph type="body" sz="quarter" idx="3"/>
          </p:nvPr>
        </p:nvSpPr>
        <p:spPr/>
        <p:txBody>
          <a:bodyPr/>
          <a:lstStyle/>
          <a:p>
            <a:r>
              <a:rPr lang="he-IL" dirty="0"/>
              <a:t>המשפט</a:t>
            </a:r>
          </a:p>
        </p:txBody>
      </p:sp>
      <p:sp>
        <p:nvSpPr>
          <p:cNvPr id="4" name="מציין מיקום תוכן 3">
            <a:extLst>
              <a:ext uri="{FF2B5EF4-FFF2-40B4-BE49-F238E27FC236}">
                <a16:creationId xmlns:a16="http://schemas.microsoft.com/office/drawing/2014/main" id="{3BD93ADE-3283-444D-A65B-DE1DFD9A41A1}"/>
              </a:ext>
            </a:extLst>
          </p:cNvPr>
          <p:cNvSpPr>
            <a:spLocks noGrp="1"/>
          </p:cNvSpPr>
          <p:nvPr>
            <p:ph sz="quarter" idx="4"/>
          </p:nvPr>
        </p:nvSpPr>
        <p:spPr/>
        <p:txBody>
          <a:bodyPr>
            <a:normAutofit/>
          </a:bodyPr>
          <a:lstStyle/>
          <a:p>
            <a:pPr marL="96848" indent="0">
              <a:buNone/>
            </a:pPr>
            <a:endParaRPr lang="he-IL" dirty="0"/>
          </a:p>
          <a:p>
            <a:pPr marL="96848" indent="0">
              <a:buNone/>
            </a:pPr>
            <a:r>
              <a:rPr lang="he-IL" dirty="0"/>
              <a:t>1. הנאשם - ירמיהו</a:t>
            </a:r>
          </a:p>
        </p:txBody>
      </p:sp>
      <p:pic>
        <p:nvPicPr>
          <p:cNvPr id="5" name="תמונה 4">
            <a:extLst>
              <a:ext uri="{FF2B5EF4-FFF2-40B4-BE49-F238E27FC236}">
                <a16:creationId xmlns:a16="http://schemas.microsoft.com/office/drawing/2014/main" id="{ADC936DE-D233-48CB-BA0F-C54E42F3BC1F}"/>
              </a:ext>
            </a:extLst>
          </p:cNvPr>
          <p:cNvPicPr>
            <a:picLocks noChangeAspect="1"/>
          </p:cNvPicPr>
          <p:nvPr/>
        </p:nvPicPr>
        <p:blipFill>
          <a:blip r:embed="rId2"/>
          <a:stretch>
            <a:fillRect/>
          </a:stretch>
        </p:blipFill>
        <p:spPr>
          <a:xfrm>
            <a:off x="650411" y="1185681"/>
            <a:ext cx="2619375" cy="1743075"/>
          </a:xfrm>
          <a:prstGeom prst="rect">
            <a:avLst/>
          </a:prstGeom>
        </p:spPr>
      </p:pic>
    </p:spTree>
    <p:extLst>
      <p:ext uri="{BB962C8B-B14F-4D97-AF65-F5344CB8AC3E}">
        <p14:creationId xmlns:p14="http://schemas.microsoft.com/office/powerpoint/2010/main" val="2799531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74214F-A038-42B3-82F9-DF691093833D}"/>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844192DD-D5D1-4081-AF2D-E6DA465BA8FB}"/>
              </a:ext>
            </a:extLst>
          </p:cNvPr>
          <p:cNvSpPr>
            <a:spLocks noGrp="1"/>
          </p:cNvSpPr>
          <p:nvPr>
            <p:ph type="body" sz="quarter" idx="3"/>
          </p:nvPr>
        </p:nvSpPr>
        <p:spPr/>
        <p:txBody>
          <a:bodyPr/>
          <a:lstStyle/>
          <a:p>
            <a:r>
              <a:rPr lang="he-IL" dirty="0"/>
              <a:t>המשפט</a:t>
            </a:r>
          </a:p>
        </p:txBody>
      </p:sp>
      <p:sp>
        <p:nvSpPr>
          <p:cNvPr id="4" name="מציין מיקום תוכן 3">
            <a:extLst>
              <a:ext uri="{FF2B5EF4-FFF2-40B4-BE49-F238E27FC236}">
                <a16:creationId xmlns:a16="http://schemas.microsoft.com/office/drawing/2014/main" id="{3BD93ADE-3283-444D-A65B-DE1DFD9A41A1}"/>
              </a:ext>
            </a:extLst>
          </p:cNvPr>
          <p:cNvSpPr>
            <a:spLocks noGrp="1"/>
          </p:cNvSpPr>
          <p:nvPr>
            <p:ph sz="quarter" idx="4"/>
          </p:nvPr>
        </p:nvSpPr>
        <p:spPr/>
        <p:txBody>
          <a:bodyPr>
            <a:normAutofit/>
          </a:bodyPr>
          <a:lstStyle/>
          <a:p>
            <a:pPr marL="96848" indent="0">
              <a:buNone/>
            </a:pPr>
            <a:endParaRPr lang="he-IL" dirty="0"/>
          </a:p>
          <a:p>
            <a:pPr marL="96848" indent="0">
              <a:buNone/>
            </a:pPr>
            <a:r>
              <a:rPr lang="he-IL" dirty="0"/>
              <a:t>1. הנאשם - ירמיהו</a:t>
            </a:r>
          </a:p>
          <a:p>
            <a:pPr marL="96848" indent="0">
              <a:buNone/>
            </a:pPr>
            <a:r>
              <a:rPr lang="he-IL" dirty="0"/>
              <a:t>2. המאשימים – הכהנים והנביאים</a:t>
            </a:r>
          </a:p>
          <a:p>
            <a:pPr marL="96848" indent="0">
              <a:buNone/>
            </a:pPr>
            <a:endParaRPr lang="he-IL" dirty="0"/>
          </a:p>
        </p:txBody>
      </p:sp>
      <p:pic>
        <p:nvPicPr>
          <p:cNvPr id="5" name="תמונה 4">
            <a:extLst>
              <a:ext uri="{FF2B5EF4-FFF2-40B4-BE49-F238E27FC236}">
                <a16:creationId xmlns:a16="http://schemas.microsoft.com/office/drawing/2014/main" id="{2E8A9388-CE3B-44AC-BB6B-AD8A35B962B8}"/>
              </a:ext>
            </a:extLst>
          </p:cNvPr>
          <p:cNvPicPr>
            <a:picLocks noChangeAspect="1"/>
          </p:cNvPicPr>
          <p:nvPr/>
        </p:nvPicPr>
        <p:blipFill>
          <a:blip r:embed="rId2"/>
          <a:stretch>
            <a:fillRect/>
          </a:stretch>
        </p:blipFill>
        <p:spPr>
          <a:xfrm>
            <a:off x="650410" y="1185681"/>
            <a:ext cx="2619375" cy="1743075"/>
          </a:xfrm>
          <a:prstGeom prst="rect">
            <a:avLst/>
          </a:prstGeom>
        </p:spPr>
      </p:pic>
    </p:spTree>
    <p:extLst>
      <p:ext uri="{BB962C8B-B14F-4D97-AF65-F5344CB8AC3E}">
        <p14:creationId xmlns:p14="http://schemas.microsoft.com/office/powerpoint/2010/main" val="1995461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74214F-A038-42B3-82F9-DF691093833D}"/>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844192DD-D5D1-4081-AF2D-E6DA465BA8FB}"/>
              </a:ext>
            </a:extLst>
          </p:cNvPr>
          <p:cNvSpPr>
            <a:spLocks noGrp="1"/>
          </p:cNvSpPr>
          <p:nvPr>
            <p:ph type="body" sz="quarter" idx="3"/>
          </p:nvPr>
        </p:nvSpPr>
        <p:spPr/>
        <p:txBody>
          <a:bodyPr/>
          <a:lstStyle/>
          <a:p>
            <a:r>
              <a:rPr lang="he-IL" dirty="0"/>
              <a:t>המשפט</a:t>
            </a:r>
          </a:p>
        </p:txBody>
      </p:sp>
      <p:sp>
        <p:nvSpPr>
          <p:cNvPr id="4" name="מציין מיקום תוכן 3">
            <a:extLst>
              <a:ext uri="{FF2B5EF4-FFF2-40B4-BE49-F238E27FC236}">
                <a16:creationId xmlns:a16="http://schemas.microsoft.com/office/drawing/2014/main" id="{3BD93ADE-3283-444D-A65B-DE1DFD9A41A1}"/>
              </a:ext>
            </a:extLst>
          </p:cNvPr>
          <p:cNvSpPr>
            <a:spLocks noGrp="1"/>
          </p:cNvSpPr>
          <p:nvPr>
            <p:ph sz="quarter" idx="4"/>
          </p:nvPr>
        </p:nvSpPr>
        <p:spPr/>
        <p:txBody>
          <a:bodyPr>
            <a:normAutofit/>
          </a:bodyPr>
          <a:lstStyle/>
          <a:p>
            <a:pPr marL="96848" indent="0">
              <a:buNone/>
            </a:pPr>
            <a:endParaRPr lang="he-IL" dirty="0"/>
          </a:p>
          <a:p>
            <a:pPr marL="96848" indent="0">
              <a:buNone/>
            </a:pPr>
            <a:r>
              <a:rPr lang="he-IL" dirty="0"/>
              <a:t>1. הנאשם - ירמיהו</a:t>
            </a:r>
          </a:p>
          <a:p>
            <a:pPr marL="96848" indent="0">
              <a:buNone/>
            </a:pPr>
            <a:r>
              <a:rPr lang="he-IL" dirty="0"/>
              <a:t>2. המאשימים – הכהנים והנביאים</a:t>
            </a:r>
          </a:p>
          <a:p>
            <a:pPr marL="96848" indent="0">
              <a:buNone/>
            </a:pPr>
            <a:r>
              <a:rPr lang="he-IL" dirty="0"/>
              <a:t>3. סעיף האישום – ?</a:t>
            </a:r>
          </a:p>
          <a:p>
            <a:pPr marL="96848" indent="0">
              <a:buNone/>
            </a:pPr>
            <a:endParaRPr lang="he-IL" dirty="0"/>
          </a:p>
        </p:txBody>
      </p:sp>
      <p:pic>
        <p:nvPicPr>
          <p:cNvPr id="5" name="תמונה 4">
            <a:extLst>
              <a:ext uri="{FF2B5EF4-FFF2-40B4-BE49-F238E27FC236}">
                <a16:creationId xmlns:a16="http://schemas.microsoft.com/office/drawing/2014/main" id="{ED7C2153-2772-46A7-AE7A-61F16F1DAFF9}"/>
              </a:ext>
            </a:extLst>
          </p:cNvPr>
          <p:cNvPicPr>
            <a:picLocks noChangeAspect="1"/>
          </p:cNvPicPr>
          <p:nvPr/>
        </p:nvPicPr>
        <p:blipFill>
          <a:blip r:embed="rId2"/>
          <a:stretch>
            <a:fillRect/>
          </a:stretch>
        </p:blipFill>
        <p:spPr>
          <a:xfrm>
            <a:off x="641887" y="1185681"/>
            <a:ext cx="2615411" cy="1737511"/>
          </a:xfrm>
          <a:prstGeom prst="rect">
            <a:avLst/>
          </a:prstGeom>
        </p:spPr>
      </p:pic>
    </p:spTree>
    <p:extLst>
      <p:ext uri="{BB962C8B-B14F-4D97-AF65-F5344CB8AC3E}">
        <p14:creationId xmlns:p14="http://schemas.microsoft.com/office/powerpoint/2010/main" val="3025263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6E3688-D05C-41C2-87D3-7B996B356883}"/>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C6AF88C9-FEFD-40BF-8556-42D96B7B0E93}"/>
              </a:ext>
            </a:extLst>
          </p:cNvPr>
          <p:cNvSpPr>
            <a:spLocks noGrp="1"/>
          </p:cNvSpPr>
          <p:nvPr>
            <p:ph type="body" sz="quarter" idx="3"/>
          </p:nvPr>
        </p:nvSpPr>
        <p:spPr/>
        <p:txBody>
          <a:bodyPr/>
          <a:lstStyle/>
          <a:p>
            <a:r>
              <a:rPr lang="he-IL" dirty="0"/>
              <a:t>מהו סעיף האישום בו מואשם ירמיהו?</a:t>
            </a:r>
          </a:p>
        </p:txBody>
      </p:sp>
      <p:sp>
        <p:nvSpPr>
          <p:cNvPr id="5" name="תיבת טקסט 4">
            <a:extLst>
              <a:ext uri="{FF2B5EF4-FFF2-40B4-BE49-F238E27FC236}">
                <a16:creationId xmlns:a16="http://schemas.microsoft.com/office/drawing/2014/main" id="{B38158AB-7305-474B-B38B-587D1C5EDAAF}"/>
              </a:ext>
            </a:extLst>
          </p:cNvPr>
          <p:cNvSpPr txBox="1"/>
          <p:nvPr/>
        </p:nvSpPr>
        <p:spPr>
          <a:xfrm>
            <a:off x="5852159" y="2015826"/>
            <a:ext cx="3910820" cy="2616101"/>
          </a:xfrm>
          <a:prstGeom prst="rect">
            <a:avLst/>
          </a:prstGeom>
          <a:noFill/>
        </p:spPr>
        <p:txBody>
          <a:bodyPr wrap="square" rtlCol="1">
            <a:spAutoFit/>
          </a:bodyPr>
          <a:lstStyle/>
          <a:p>
            <a:pPr marL="96848" indent="0">
              <a:buNone/>
            </a:pPr>
            <a:r>
              <a:rPr lang="he-IL" sz="2800" dirty="0"/>
              <a:t>מצודת דוד (פס' יא):</a:t>
            </a:r>
          </a:p>
          <a:p>
            <a:pPr marL="96848" indent="0">
              <a:buNone/>
            </a:pPr>
            <a:r>
              <a:rPr lang="he-IL" sz="2800" b="1" dirty="0"/>
              <a:t>משפט מות - </a:t>
            </a:r>
            <a:r>
              <a:rPr lang="he-IL" sz="2800" dirty="0"/>
              <a:t>שחשדוהו </a:t>
            </a:r>
            <a:r>
              <a:rPr lang="he-IL" sz="2800" u="sng" dirty="0" err="1"/>
              <a:t>שמלבו</a:t>
            </a:r>
            <a:r>
              <a:rPr lang="he-IL" sz="2800" u="sng" dirty="0"/>
              <a:t> ניבא הדבר</a:t>
            </a:r>
            <a:r>
              <a:rPr lang="he-IL" sz="2800" dirty="0"/>
              <a:t> ולכן אמרו שיש לו דין חיוב מיתה.</a:t>
            </a:r>
          </a:p>
          <a:p>
            <a:endParaRPr lang="he-IL" sz="2400" dirty="0"/>
          </a:p>
        </p:txBody>
      </p:sp>
    </p:spTree>
    <p:extLst>
      <p:ext uri="{BB962C8B-B14F-4D97-AF65-F5344CB8AC3E}">
        <p14:creationId xmlns:p14="http://schemas.microsoft.com/office/powerpoint/2010/main" val="325056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נבואת ירמיהו 'היכל ה' '</a:t>
            </a:r>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בפתיחת הפרק ה' מצווה על ירמיהו:</a:t>
            </a:r>
          </a:p>
        </p:txBody>
      </p:sp>
      <p:sp>
        <p:nvSpPr>
          <p:cNvPr id="11" name="מציין מיקום תוכן 10"/>
          <p:cNvSpPr>
            <a:spLocks noGrp="1"/>
          </p:cNvSpPr>
          <p:nvPr>
            <p:ph sz="quarter" idx="4"/>
          </p:nvPr>
        </p:nvSpPr>
        <p:spPr>
          <a:xfrm>
            <a:off x="515273" y="1753595"/>
            <a:ext cx="7761461" cy="2396374"/>
          </a:xfrm>
        </p:spPr>
        <p:txBody>
          <a:bodyPr>
            <a:normAutofit fontScale="70000" lnSpcReduction="20000"/>
          </a:bodyPr>
          <a:lstStyle/>
          <a:p>
            <a:pPr marL="96848" indent="0">
              <a:lnSpc>
                <a:spcPct val="150000"/>
              </a:lnSpc>
              <a:buNone/>
            </a:pPr>
            <a:r>
              <a:rPr lang="he-IL" sz="3400" dirty="0"/>
              <a:t>(ב) עֲמֹד בְּשַׁעַר בֵּית ה' וְקָרָאתָ שָּׁם אֶת הַדָּבָר הַזֶּה וְאָמַרְתָ</a:t>
            </a:r>
          </a:p>
          <a:p>
            <a:pPr marL="96848" indent="0">
              <a:lnSpc>
                <a:spcPct val="150000"/>
              </a:lnSpc>
              <a:buNone/>
            </a:pPr>
            <a:r>
              <a:rPr lang="he-IL" sz="3400" dirty="0"/>
              <a:t>   שִׁמְעוּ דְבַר ה' כָּל</a:t>
            </a:r>
            <a:r>
              <a:rPr lang="en-US" sz="3400" dirty="0"/>
              <a:t> </a:t>
            </a:r>
            <a:r>
              <a:rPr lang="he-IL" sz="3400" dirty="0"/>
              <a:t>יְהוּדָה הַבָּאִים בַּשְּׁעָרִים הָאֵלֶּה </a:t>
            </a:r>
            <a:r>
              <a:rPr lang="he-IL" sz="3400" dirty="0" err="1"/>
              <a:t>לְהִשְׁתַּחֲו‍ֹת</a:t>
            </a:r>
            <a:r>
              <a:rPr lang="he-IL" sz="3400" dirty="0"/>
              <a:t> לַה'.  </a:t>
            </a:r>
          </a:p>
          <a:p>
            <a:pPr marL="96848" indent="0">
              <a:lnSpc>
                <a:spcPct val="150000"/>
              </a:lnSpc>
              <a:buNone/>
            </a:pPr>
            <a:endParaRPr lang="he-IL" dirty="0"/>
          </a:p>
          <a:p>
            <a:pPr marL="96848" indent="0">
              <a:lnSpc>
                <a:spcPct val="150000"/>
              </a:lnSpc>
              <a:buNone/>
            </a:pPr>
            <a:endParaRPr lang="he-IL" dirty="0"/>
          </a:p>
          <a:p>
            <a:pPr marL="96848" indent="0">
              <a:lnSpc>
                <a:spcPct val="150000"/>
              </a:lnSpc>
              <a:buNone/>
            </a:pPr>
            <a:r>
              <a:rPr lang="he-IL" dirty="0"/>
              <a:t> </a:t>
            </a:r>
          </a:p>
        </p:txBody>
      </p:sp>
      <p:pic>
        <p:nvPicPr>
          <p:cNvPr id="2" name="תמונה 1">
            <a:extLst>
              <a:ext uri="{FF2B5EF4-FFF2-40B4-BE49-F238E27FC236}">
                <a16:creationId xmlns:a16="http://schemas.microsoft.com/office/drawing/2014/main" id="{FC157120-B922-4E00-B02D-EEB780062DBF}"/>
              </a:ext>
            </a:extLst>
          </p:cNvPr>
          <p:cNvPicPr>
            <a:picLocks noChangeAspect="1"/>
          </p:cNvPicPr>
          <p:nvPr/>
        </p:nvPicPr>
        <p:blipFill>
          <a:blip r:embed="rId3"/>
          <a:stretch>
            <a:fillRect/>
          </a:stretch>
        </p:blipFill>
        <p:spPr>
          <a:xfrm>
            <a:off x="1127968" y="3144993"/>
            <a:ext cx="4583515" cy="3433212"/>
          </a:xfrm>
          <a:prstGeom prst="rect">
            <a:avLst/>
          </a:prstGeom>
        </p:spPr>
      </p:pic>
    </p:spTree>
    <p:extLst>
      <p:ext uri="{BB962C8B-B14F-4D97-AF65-F5344CB8AC3E}">
        <p14:creationId xmlns:p14="http://schemas.microsoft.com/office/powerpoint/2010/main" val="3351067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6E3688-D05C-41C2-87D3-7B996B356883}"/>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C6AF88C9-FEFD-40BF-8556-42D96B7B0E93}"/>
              </a:ext>
            </a:extLst>
          </p:cNvPr>
          <p:cNvSpPr>
            <a:spLocks noGrp="1"/>
          </p:cNvSpPr>
          <p:nvPr>
            <p:ph type="body" sz="quarter" idx="3"/>
          </p:nvPr>
        </p:nvSpPr>
        <p:spPr/>
        <p:txBody>
          <a:bodyPr/>
          <a:lstStyle/>
          <a:p>
            <a:r>
              <a:rPr lang="he-IL" dirty="0"/>
              <a:t>מהו סעיף האישום בו מואשם ירמיהו?</a:t>
            </a:r>
          </a:p>
        </p:txBody>
      </p:sp>
      <p:sp>
        <p:nvSpPr>
          <p:cNvPr id="4" name="מציין מיקום תוכן 3">
            <a:extLst>
              <a:ext uri="{FF2B5EF4-FFF2-40B4-BE49-F238E27FC236}">
                <a16:creationId xmlns:a16="http://schemas.microsoft.com/office/drawing/2014/main" id="{C45FD620-5F96-43F0-97B8-59A2F09716AE}"/>
              </a:ext>
            </a:extLst>
          </p:cNvPr>
          <p:cNvSpPr>
            <a:spLocks noGrp="1"/>
          </p:cNvSpPr>
          <p:nvPr>
            <p:ph sz="quarter" idx="4"/>
          </p:nvPr>
        </p:nvSpPr>
        <p:spPr>
          <a:xfrm>
            <a:off x="515273" y="1725683"/>
            <a:ext cx="8031963" cy="1949648"/>
          </a:xfrm>
        </p:spPr>
        <p:txBody>
          <a:bodyPr>
            <a:normAutofit/>
          </a:bodyPr>
          <a:lstStyle/>
          <a:p>
            <a:pPr marL="96848" indent="0">
              <a:buNone/>
            </a:pPr>
            <a:endParaRPr lang="he-IL" dirty="0"/>
          </a:p>
          <a:p>
            <a:pPr marL="96848" indent="0">
              <a:buNone/>
            </a:pPr>
            <a:r>
              <a:rPr lang="he-IL" dirty="0"/>
              <a:t>לפי תפיסת העם שהמקדש לא יחרב, לא יתכן שה' ציווה את ירמיהו לומר נבואה כזו ולכן, כפי הנראה, הוא אומר דברים אלה מלִיבו, ועל כן יש לשופטו כנביא שקר.</a:t>
            </a:r>
          </a:p>
        </p:txBody>
      </p:sp>
      <p:sp>
        <p:nvSpPr>
          <p:cNvPr id="5" name="תיבת טקסט 4">
            <a:extLst>
              <a:ext uri="{FF2B5EF4-FFF2-40B4-BE49-F238E27FC236}">
                <a16:creationId xmlns:a16="http://schemas.microsoft.com/office/drawing/2014/main" id="{B38158AB-7305-474B-B38B-587D1C5EDAAF}"/>
              </a:ext>
            </a:extLst>
          </p:cNvPr>
          <p:cNvSpPr txBox="1"/>
          <p:nvPr/>
        </p:nvSpPr>
        <p:spPr>
          <a:xfrm>
            <a:off x="9101797" y="1725681"/>
            <a:ext cx="2335238" cy="2215991"/>
          </a:xfrm>
          <a:prstGeom prst="rect">
            <a:avLst/>
          </a:prstGeom>
          <a:noFill/>
        </p:spPr>
        <p:txBody>
          <a:bodyPr wrap="square" rtlCol="1">
            <a:spAutoFit/>
          </a:bodyPr>
          <a:lstStyle/>
          <a:p>
            <a:pPr marL="96848" indent="0">
              <a:buNone/>
            </a:pPr>
            <a:r>
              <a:rPr lang="he-IL" sz="2000" dirty="0"/>
              <a:t>מצודת דוד (פס' יא):</a:t>
            </a:r>
          </a:p>
          <a:p>
            <a:pPr marL="96848" indent="0">
              <a:buNone/>
            </a:pPr>
            <a:r>
              <a:rPr lang="he-IL" sz="2000" b="1" dirty="0"/>
              <a:t>משפט מות - </a:t>
            </a:r>
            <a:r>
              <a:rPr lang="he-IL" sz="2000" dirty="0"/>
              <a:t>שחשדוהו </a:t>
            </a:r>
            <a:r>
              <a:rPr lang="he-IL" sz="2000" u="sng" dirty="0" err="1"/>
              <a:t>שמלבו</a:t>
            </a:r>
            <a:r>
              <a:rPr lang="he-IL" sz="2000" u="sng" dirty="0"/>
              <a:t> ניבא הדבר</a:t>
            </a:r>
            <a:r>
              <a:rPr lang="he-IL" sz="2000" dirty="0"/>
              <a:t> ולכן אמרו שיש לו דין חיוב מיתה.</a:t>
            </a:r>
          </a:p>
          <a:p>
            <a:endParaRPr lang="he-IL" dirty="0"/>
          </a:p>
        </p:txBody>
      </p:sp>
    </p:spTree>
    <p:extLst>
      <p:ext uri="{BB962C8B-B14F-4D97-AF65-F5344CB8AC3E}">
        <p14:creationId xmlns:p14="http://schemas.microsoft.com/office/powerpoint/2010/main" val="3591054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6E3688-D05C-41C2-87D3-7B996B356883}"/>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C6AF88C9-FEFD-40BF-8556-42D96B7B0E93}"/>
              </a:ext>
            </a:extLst>
          </p:cNvPr>
          <p:cNvSpPr>
            <a:spLocks noGrp="1"/>
          </p:cNvSpPr>
          <p:nvPr>
            <p:ph type="body" sz="quarter" idx="3"/>
          </p:nvPr>
        </p:nvSpPr>
        <p:spPr/>
        <p:txBody>
          <a:bodyPr/>
          <a:lstStyle/>
          <a:p>
            <a:r>
              <a:rPr lang="he-IL" dirty="0"/>
              <a:t>מהו סעיף האישום בו מואשם ירמיהו?</a:t>
            </a:r>
          </a:p>
        </p:txBody>
      </p:sp>
      <p:sp>
        <p:nvSpPr>
          <p:cNvPr id="4" name="מציין מיקום תוכן 3">
            <a:extLst>
              <a:ext uri="{FF2B5EF4-FFF2-40B4-BE49-F238E27FC236}">
                <a16:creationId xmlns:a16="http://schemas.microsoft.com/office/drawing/2014/main" id="{C45FD620-5F96-43F0-97B8-59A2F09716AE}"/>
              </a:ext>
            </a:extLst>
          </p:cNvPr>
          <p:cNvSpPr>
            <a:spLocks noGrp="1"/>
          </p:cNvSpPr>
          <p:nvPr>
            <p:ph sz="quarter" idx="4"/>
          </p:nvPr>
        </p:nvSpPr>
        <p:spPr>
          <a:xfrm>
            <a:off x="515273" y="1725683"/>
            <a:ext cx="8031963" cy="1949648"/>
          </a:xfrm>
        </p:spPr>
        <p:txBody>
          <a:bodyPr>
            <a:normAutofit/>
          </a:bodyPr>
          <a:lstStyle/>
          <a:p>
            <a:pPr marL="96848" indent="0">
              <a:buNone/>
            </a:pPr>
            <a:endParaRPr lang="he-IL" dirty="0"/>
          </a:p>
          <a:p>
            <a:pPr marL="96848" indent="0">
              <a:buNone/>
            </a:pPr>
            <a:r>
              <a:rPr lang="he-IL" dirty="0"/>
              <a:t>לפי תפיסת העם שהמקדש לא יחרב, לא יתכן שה' </a:t>
            </a:r>
            <a:r>
              <a:rPr lang="he-IL" dirty="0" err="1"/>
              <a:t>ציוה</a:t>
            </a:r>
            <a:r>
              <a:rPr lang="he-IL" dirty="0"/>
              <a:t> את ירמיהו לנבא נבואה כזו ולכן, כפי הנראה, הוא אומר דברים אלה </a:t>
            </a:r>
            <a:r>
              <a:rPr lang="he-IL" dirty="0" err="1"/>
              <a:t>מלִבו</a:t>
            </a:r>
            <a:r>
              <a:rPr lang="he-IL" dirty="0"/>
              <a:t>, ועל כן יש לשופטו כנביא שקר.</a:t>
            </a:r>
          </a:p>
        </p:txBody>
      </p:sp>
      <p:sp>
        <p:nvSpPr>
          <p:cNvPr id="5" name="תיבת טקסט 4">
            <a:extLst>
              <a:ext uri="{FF2B5EF4-FFF2-40B4-BE49-F238E27FC236}">
                <a16:creationId xmlns:a16="http://schemas.microsoft.com/office/drawing/2014/main" id="{B38158AB-7305-474B-B38B-587D1C5EDAAF}"/>
              </a:ext>
            </a:extLst>
          </p:cNvPr>
          <p:cNvSpPr txBox="1"/>
          <p:nvPr/>
        </p:nvSpPr>
        <p:spPr>
          <a:xfrm>
            <a:off x="9101797" y="1725681"/>
            <a:ext cx="2335238" cy="2215991"/>
          </a:xfrm>
          <a:prstGeom prst="rect">
            <a:avLst/>
          </a:prstGeom>
          <a:noFill/>
        </p:spPr>
        <p:txBody>
          <a:bodyPr wrap="square" rtlCol="1">
            <a:spAutoFit/>
          </a:bodyPr>
          <a:lstStyle/>
          <a:p>
            <a:pPr marL="96848" indent="0">
              <a:buNone/>
            </a:pPr>
            <a:r>
              <a:rPr lang="he-IL" sz="2000" dirty="0"/>
              <a:t>מצודת דוד (פס' יא):</a:t>
            </a:r>
          </a:p>
          <a:p>
            <a:pPr marL="96848" indent="0">
              <a:buNone/>
            </a:pPr>
            <a:r>
              <a:rPr lang="he-IL" sz="2000" b="1" dirty="0"/>
              <a:t>משפט מות - </a:t>
            </a:r>
            <a:r>
              <a:rPr lang="he-IL" sz="2000" dirty="0"/>
              <a:t>שחשדוהו </a:t>
            </a:r>
            <a:r>
              <a:rPr lang="he-IL" sz="2000" u="sng" dirty="0" err="1"/>
              <a:t>שמלבו</a:t>
            </a:r>
            <a:r>
              <a:rPr lang="he-IL" sz="2000" u="sng" dirty="0"/>
              <a:t> ניבא הדבר</a:t>
            </a:r>
            <a:r>
              <a:rPr lang="he-IL" sz="2000" dirty="0"/>
              <a:t> ולכן אמרו שיש לו דין חיוב מיתה.</a:t>
            </a:r>
          </a:p>
          <a:p>
            <a:endParaRPr lang="he-IL" dirty="0"/>
          </a:p>
        </p:txBody>
      </p:sp>
      <p:sp>
        <p:nvSpPr>
          <p:cNvPr id="6" name="תרשים זרימה: מסיים 5">
            <a:extLst>
              <a:ext uri="{FF2B5EF4-FFF2-40B4-BE49-F238E27FC236}">
                <a16:creationId xmlns:a16="http://schemas.microsoft.com/office/drawing/2014/main" id="{F844F22C-C125-4674-AEE6-E779053D8607}"/>
              </a:ext>
            </a:extLst>
          </p:cNvPr>
          <p:cNvSpPr/>
          <p:nvPr/>
        </p:nvSpPr>
        <p:spPr>
          <a:xfrm>
            <a:off x="1032095" y="3945334"/>
            <a:ext cx="3779056" cy="183920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6848" indent="0">
              <a:buNone/>
            </a:pPr>
            <a:r>
              <a:rPr lang="he-IL" sz="2000" b="1" dirty="0"/>
              <a:t>דברים פרק י"ח, כ: </a:t>
            </a:r>
          </a:p>
          <a:p>
            <a:pPr marL="96848" indent="0">
              <a:buNone/>
            </a:pPr>
            <a:r>
              <a:rPr lang="he-IL" sz="2000" b="1" dirty="0"/>
              <a:t>"אַךְ הַנָּבִיא אֲשֶׁר יָזִיד לְדַבֵּר דָּבָר בִּשְׁמִי אֵת אֲשֶׁר לֹא </a:t>
            </a:r>
            <a:r>
              <a:rPr lang="he-IL" sz="2000" b="1" dirty="0" err="1"/>
              <a:t>צִוִּיתִיו</a:t>
            </a:r>
            <a:r>
              <a:rPr lang="he-IL" sz="2000" b="1" dirty="0"/>
              <a:t> לְדַבֵּר... </a:t>
            </a:r>
            <a:r>
              <a:rPr lang="he-IL" sz="2000" b="1" u="sng" dirty="0"/>
              <a:t>וּמֵת</a:t>
            </a:r>
            <a:r>
              <a:rPr lang="he-IL" sz="2000" b="1" dirty="0"/>
              <a:t> הַנָּבִיא הַהוּא."</a:t>
            </a:r>
          </a:p>
          <a:p>
            <a:pPr algn="ctr"/>
            <a:endParaRPr lang="he-IL" dirty="0">
              <a:solidFill>
                <a:srgbClr val="192A72"/>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723619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666E45-82D2-4594-9AC4-48E4C72B819D}"/>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F58CF058-7CDC-4338-987E-BF7BA96760BA}"/>
              </a:ext>
            </a:extLst>
          </p:cNvPr>
          <p:cNvSpPr>
            <a:spLocks noGrp="1"/>
          </p:cNvSpPr>
          <p:nvPr>
            <p:ph type="body" sz="quarter" idx="3"/>
          </p:nvPr>
        </p:nvSpPr>
        <p:spPr/>
        <p:txBody>
          <a:bodyPr/>
          <a:lstStyle/>
          <a:p>
            <a:r>
              <a:rPr lang="he-IL" dirty="0"/>
              <a:t>סעיף האישום – נבואת שקר</a:t>
            </a:r>
          </a:p>
        </p:txBody>
      </p:sp>
      <p:sp>
        <p:nvSpPr>
          <p:cNvPr id="4" name="מציין מיקום תוכן 3">
            <a:extLst>
              <a:ext uri="{FF2B5EF4-FFF2-40B4-BE49-F238E27FC236}">
                <a16:creationId xmlns:a16="http://schemas.microsoft.com/office/drawing/2014/main" id="{EF1BB2CB-5D16-4A1E-839F-724E0676ED32}"/>
              </a:ext>
            </a:extLst>
          </p:cNvPr>
          <p:cNvSpPr>
            <a:spLocks noGrp="1"/>
          </p:cNvSpPr>
          <p:nvPr>
            <p:ph sz="quarter" idx="4"/>
          </p:nvPr>
        </p:nvSpPr>
        <p:spPr>
          <a:xfrm>
            <a:off x="515275" y="1725682"/>
            <a:ext cx="8031963" cy="4152517"/>
          </a:xfrm>
        </p:spPr>
        <p:txBody>
          <a:bodyPr/>
          <a:lstStyle/>
          <a:p>
            <a:pPr marL="96848" indent="0">
              <a:buNone/>
            </a:pPr>
            <a:r>
              <a:rPr lang="he-IL" dirty="0"/>
              <a:t>מדברי כל הדוברים נראה שאכן זהו סעיף האישום נגד ירמיהו:</a:t>
            </a:r>
          </a:p>
          <a:p>
            <a:pPr marL="96848" indent="0">
              <a:buNone/>
            </a:pPr>
            <a:endParaRPr lang="he-IL" dirty="0"/>
          </a:p>
          <a:p>
            <a:pPr marL="96848" indent="0">
              <a:buNone/>
            </a:pPr>
            <a:r>
              <a:rPr lang="he-IL" dirty="0"/>
              <a:t>1. המאשימים אומרים: "מדוע </a:t>
            </a:r>
            <a:r>
              <a:rPr lang="he-IL" dirty="0" err="1"/>
              <a:t>נבאת</a:t>
            </a:r>
            <a:r>
              <a:rPr lang="he-IL" dirty="0"/>
              <a:t> בשם ה' </a:t>
            </a:r>
            <a:r>
              <a:rPr lang="he-IL" dirty="0" err="1"/>
              <a:t>לאמר</a:t>
            </a:r>
            <a:r>
              <a:rPr lang="he-IL" dirty="0"/>
              <a:t>" (פסוק ט).</a:t>
            </a:r>
          </a:p>
          <a:p>
            <a:pPr marL="96848" indent="0">
              <a:buNone/>
            </a:pPr>
            <a:endParaRPr lang="he-IL" dirty="0"/>
          </a:p>
          <a:p>
            <a:pPr marL="96848" indent="0">
              <a:buNone/>
            </a:pPr>
            <a:r>
              <a:rPr lang="he-IL" dirty="0"/>
              <a:t>2. ירמיהו במשפט מדגיש כי: "ה' שלחני </a:t>
            </a:r>
            <a:r>
              <a:rPr lang="he-IL" dirty="0" err="1"/>
              <a:t>להנבא</a:t>
            </a:r>
            <a:r>
              <a:rPr lang="he-IL" dirty="0"/>
              <a:t> אל הבית הזה" (פסוק </a:t>
            </a:r>
            <a:r>
              <a:rPr lang="he-IL" dirty="0" err="1"/>
              <a:t>יב</a:t>
            </a:r>
            <a:r>
              <a:rPr lang="he-IL" dirty="0"/>
              <a:t>).</a:t>
            </a:r>
          </a:p>
          <a:p>
            <a:pPr marL="96848" indent="0">
              <a:buNone/>
            </a:pPr>
            <a:endParaRPr lang="he-IL" dirty="0"/>
          </a:p>
          <a:p>
            <a:pPr marL="96848" indent="0">
              <a:buNone/>
            </a:pPr>
            <a:r>
              <a:rPr lang="he-IL" dirty="0"/>
              <a:t>3. השופטים פוסקים: "כי בשם ה' אלוקינו דיבר אלינו." (פסוק </a:t>
            </a:r>
            <a:r>
              <a:rPr lang="he-IL" dirty="0" err="1"/>
              <a:t>טז</a:t>
            </a:r>
            <a:r>
              <a:rPr lang="he-IL" dirty="0"/>
              <a:t>). </a:t>
            </a:r>
          </a:p>
        </p:txBody>
      </p:sp>
    </p:spTree>
    <p:extLst>
      <p:ext uri="{BB962C8B-B14F-4D97-AF65-F5344CB8AC3E}">
        <p14:creationId xmlns:p14="http://schemas.microsoft.com/office/powerpoint/2010/main" val="647153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74214F-A038-42B3-82F9-DF691093833D}"/>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844192DD-D5D1-4081-AF2D-E6DA465BA8FB}"/>
              </a:ext>
            </a:extLst>
          </p:cNvPr>
          <p:cNvSpPr>
            <a:spLocks noGrp="1"/>
          </p:cNvSpPr>
          <p:nvPr>
            <p:ph type="body" sz="quarter" idx="3"/>
          </p:nvPr>
        </p:nvSpPr>
        <p:spPr/>
        <p:txBody>
          <a:bodyPr/>
          <a:lstStyle/>
          <a:p>
            <a:r>
              <a:rPr lang="he-IL" dirty="0"/>
              <a:t>המשפט</a:t>
            </a:r>
          </a:p>
        </p:txBody>
      </p:sp>
      <p:sp>
        <p:nvSpPr>
          <p:cNvPr id="4" name="מציין מיקום תוכן 3">
            <a:extLst>
              <a:ext uri="{FF2B5EF4-FFF2-40B4-BE49-F238E27FC236}">
                <a16:creationId xmlns:a16="http://schemas.microsoft.com/office/drawing/2014/main" id="{3BD93ADE-3283-444D-A65B-DE1DFD9A41A1}"/>
              </a:ext>
            </a:extLst>
          </p:cNvPr>
          <p:cNvSpPr>
            <a:spLocks noGrp="1"/>
          </p:cNvSpPr>
          <p:nvPr>
            <p:ph sz="quarter" idx="4"/>
          </p:nvPr>
        </p:nvSpPr>
        <p:spPr/>
        <p:txBody>
          <a:bodyPr>
            <a:normAutofit/>
          </a:bodyPr>
          <a:lstStyle/>
          <a:p>
            <a:pPr marL="96848" indent="0">
              <a:buNone/>
            </a:pPr>
            <a:endParaRPr lang="he-IL" dirty="0"/>
          </a:p>
          <a:p>
            <a:pPr marL="96848" indent="0">
              <a:buNone/>
            </a:pPr>
            <a:r>
              <a:rPr lang="he-IL" dirty="0"/>
              <a:t>1. הנאשם - ירמיהו</a:t>
            </a:r>
          </a:p>
          <a:p>
            <a:pPr marL="96848" indent="0">
              <a:buNone/>
            </a:pPr>
            <a:r>
              <a:rPr lang="he-IL" dirty="0"/>
              <a:t>2. המאשימים – הכהנים והנביאים</a:t>
            </a:r>
          </a:p>
          <a:p>
            <a:pPr marL="96848" indent="0">
              <a:buNone/>
            </a:pPr>
            <a:r>
              <a:rPr lang="he-IL" dirty="0"/>
              <a:t>3. סעיף האישום – נבואת שקר (מדוע ניבאת </a:t>
            </a:r>
            <a:r>
              <a:rPr lang="he-IL" u="sng" dirty="0"/>
              <a:t>בשם ה</a:t>
            </a:r>
            <a:r>
              <a:rPr lang="he-IL" dirty="0"/>
              <a:t>'...)</a:t>
            </a:r>
          </a:p>
          <a:p>
            <a:pPr marL="96848" indent="0">
              <a:buNone/>
            </a:pPr>
            <a:r>
              <a:rPr lang="he-IL" dirty="0"/>
              <a:t>4. השופטים - השרים</a:t>
            </a:r>
          </a:p>
        </p:txBody>
      </p:sp>
      <p:pic>
        <p:nvPicPr>
          <p:cNvPr id="5" name="תמונה 4">
            <a:extLst>
              <a:ext uri="{FF2B5EF4-FFF2-40B4-BE49-F238E27FC236}">
                <a16:creationId xmlns:a16="http://schemas.microsoft.com/office/drawing/2014/main" id="{1D684E45-EE8C-4141-B681-E3095A0AB76A}"/>
              </a:ext>
            </a:extLst>
          </p:cNvPr>
          <p:cNvPicPr>
            <a:picLocks noChangeAspect="1"/>
          </p:cNvPicPr>
          <p:nvPr/>
        </p:nvPicPr>
        <p:blipFill>
          <a:blip r:embed="rId2"/>
          <a:stretch>
            <a:fillRect/>
          </a:stretch>
        </p:blipFill>
        <p:spPr>
          <a:xfrm>
            <a:off x="624257" y="1185681"/>
            <a:ext cx="2615411" cy="1737511"/>
          </a:xfrm>
          <a:prstGeom prst="rect">
            <a:avLst/>
          </a:prstGeom>
        </p:spPr>
      </p:pic>
    </p:spTree>
    <p:extLst>
      <p:ext uri="{BB962C8B-B14F-4D97-AF65-F5344CB8AC3E}">
        <p14:creationId xmlns:p14="http://schemas.microsoft.com/office/powerpoint/2010/main" val="1312269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4B60D7-9124-48E3-B852-D8E2DD6995C9}"/>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648BF186-C9DD-4B5D-94D1-8AB641721D16}"/>
              </a:ext>
            </a:extLst>
          </p:cNvPr>
          <p:cNvSpPr>
            <a:spLocks noGrp="1"/>
          </p:cNvSpPr>
          <p:nvPr>
            <p:ph type="body" sz="quarter" idx="3"/>
          </p:nvPr>
        </p:nvSpPr>
        <p:spPr/>
        <p:txBody>
          <a:bodyPr/>
          <a:lstStyle/>
          <a:p>
            <a:r>
              <a:rPr lang="he-IL" dirty="0"/>
              <a:t>השופטים - השרים</a:t>
            </a:r>
          </a:p>
        </p:txBody>
      </p:sp>
      <p:sp>
        <p:nvSpPr>
          <p:cNvPr id="5" name="תיבת טקסט 4">
            <a:extLst>
              <a:ext uri="{FF2B5EF4-FFF2-40B4-BE49-F238E27FC236}">
                <a16:creationId xmlns:a16="http://schemas.microsoft.com/office/drawing/2014/main" id="{42F0F245-B2E1-4469-B46E-A2E5E672AB47}"/>
              </a:ext>
            </a:extLst>
          </p:cNvPr>
          <p:cNvSpPr txBox="1"/>
          <p:nvPr/>
        </p:nvSpPr>
        <p:spPr>
          <a:xfrm>
            <a:off x="7484012" y="1978268"/>
            <a:ext cx="3714413" cy="2985433"/>
          </a:xfrm>
          <a:prstGeom prst="rect">
            <a:avLst/>
          </a:prstGeom>
          <a:noFill/>
        </p:spPr>
        <p:txBody>
          <a:bodyPr wrap="square" rtlCol="1">
            <a:spAutoFit/>
          </a:bodyPr>
          <a:lstStyle/>
          <a:p>
            <a:pPr marL="96848" indent="0">
              <a:buNone/>
            </a:pPr>
            <a:r>
              <a:rPr lang="he-IL" sz="2400" dirty="0" err="1"/>
              <a:t>מלבי"ם</a:t>
            </a:r>
            <a:r>
              <a:rPr lang="he-IL" sz="2400" dirty="0"/>
              <a:t>:</a:t>
            </a:r>
          </a:p>
          <a:p>
            <a:pPr marL="96848" indent="0">
              <a:buNone/>
            </a:pPr>
            <a:endParaRPr lang="he-IL" sz="2400" dirty="0"/>
          </a:p>
          <a:p>
            <a:pPr marL="96848" indent="0">
              <a:buNone/>
            </a:pPr>
            <a:r>
              <a:rPr lang="he-IL" sz="2400" dirty="0"/>
              <a:t>וישמעו שרי יהודה - אמנם השרים באו לבחון הדבר אם הוא חייב מיתה ע"פ הדין, כי </a:t>
            </a:r>
            <a:r>
              <a:rPr lang="he-IL" sz="2400" dirty="0" err="1"/>
              <a:t>להשרים</a:t>
            </a:r>
            <a:r>
              <a:rPr lang="he-IL" sz="2400" dirty="0"/>
              <a:t> לא יאות להמית דם נקי חינם.</a:t>
            </a:r>
          </a:p>
          <a:p>
            <a:endParaRPr lang="he-IL" sz="2000" dirty="0"/>
          </a:p>
        </p:txBody>
      </p:sp>
      <p:pic>
        <p:nvPicPr>
          <p:cNvPr id="4" name="תמונה 3">
            <a:extLst>
              <a:ext uri="{FF2B5EF4-FFF2-40B4-BE49-F238E27FC236}">
                <a16:creationId xmlns:a16="http://schemas.microsoft.com/office/drawing/2014/main" id="{6A34E8C5-2E00-4163-B499-F282290F3DE8}"/>
              </a:ext>
            </a:extLst>
          </p:cNvPr>
          <p:cNvPicPr>
            <a:picLocks noChangeAspect="1"/>
          </p:cNvPicPr>
          <p:nvPr/>
        </p:nvPicPr>
        <p:blipFill>
          <a:blip r:embed="rId2"/>
          <a:stretch>
            <a:fillRect/>
          </a:stretch>
        </p:blipFill>
        <p:spPr>
          <a:xfrm>
            <a:off x="635317" y="4355049"/>
            <a:ext cx="2143125" cy="2143125"/>
          </a:xfrm>
          <a:prstGeom prst="rect">
            <a:avLst/>
          </a:prstGeom>
        </p:spPr>
      </p:pic>
    </p:spTree>
    <p:extLst>
      <p:ext uri="{BB962C8B-B14F-4D97-AF65-F5344CB8AC3E}">
        <p14:creationId xmlns:p14="http://schemas.microsoft.com/office/powerpoint/2010/main" val="188087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4B60D7-9124-48E3-B852-D8E2DD6995C9}"/>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648BF186-C9DD-4B5D-94D1-8AB641721D16}"/>
              </a:ext>
            </a:extLst>
          </p:cNvPr>
          <p:cNvSpPr>
            <a:spLocks noGrp="1"/>
          </p:cNvSpPr>
          <p:nvPr>
            <p:ph type="body" sz="quarter" idx="3"/>
          </p:nvPr>
        </p:nvSpPr>
        <p:spPr/>
        <p:txBody>
          <a:bodyPr/>
          <a:lstStyle/>
          <a:p>
            <a:r>
              <a:rPr lang="he-IL" dirty="0"/>
              <a:t>השופטים - השרים</a:t>
            </a:r>
          </a:p>
        </p:txBody>
      </p:sp>
      <p:sp>
        <p:nvSpPr>
          <p:cNvPr id="4" name="מציין מיקום תוכן 3">
            <a:extLst>
              <a:ext uri="{FF2B5EF4-FFF2-40B4-BE49-F238E27FC236}">
                <a16:creationId xmlns:a16="http://schemas.microsoft.com/office/drawing/2014/main" id="{F24BA0A4-2C4E-416F-B284-D01C7B9C009F}"/>
              </a:ext>
            </a:extLst>
          </p:cNvPr>
          <p:cNvSpPr>
            <a:spLocks noGrp="1"/>
          </p:cNvSpPr>
          <p:nvPr>
            <p:ph sz="quarter" idx="4"/>
          </p:nvPr>
        </p:nvSpPr>
        <p:spPr>
          <a:xfrm>
            <a:off x="515273" y="1725682"/>
            <a:ext cx="6448235" cy="4152517"/>
          </a:xfrm>
        </p:spPr>
        <p:txBody>
          <a:bodyPr>
            <a:normAutofit/>
          </a:bodyPr>
          <a:lstStyle/>
          <a:p>
            <a:pPr marL="96848" indent="0">
              <a:buNone/>
            </a:pPr>
            <a:endParaRPr lang="he-IL" dirty="0"/>
          </a:p>
          <a:p>
            <a:pPr marL="96848" indent="0">
              <a:buNone/>
            </a:pPr>
            <a:r>
              <a:rPr lang="he-IL" dirty="0"/>
              <a:t>שרי יהודה השומעים את הדבר מתיישבים בפתח השער לקיים משפט מסודר לירמיהו.</a:t>
            </a:r>
          </a:p>
          <a:p>
            <a:pPr marL="96848" indent="0">
              <a:buNone/>
            </a:pPr>
            <a:endParaRPr lang="he-IL" dirty="0"/>
          </a:p>
          <a:p>
            <a:pPr marL="96848" indent="0">
              <a:buNone/>
            </a:pPr>
            <a:r>
              <a:rPr lang="he-IL" dirty="0"/>
              <a:t>הם מאפשרים </a:t>
            </a:r>
            <a:r>
              <a:rPr lang="he-IL" dirty="0" err="1"/>
              <a:t>לכהנים</a:t>
            </a:r>
            <a:r>
              <a:rPr lang="he-IL" dirty="0"/>
              <a:t> ולנביאים להציג את טענתם ונותנים אפשרות לירמיהו להגיד את דברו. </a:t>
            </a:r>
          </a:p>
        </p:txBody>
      </p:sp>
      <p:sp>
        <p:nvSpPr>
          <p:cNvPr id="5" name="תיבת טקסט 4">
            <a:extLst>
              <a:ext uri="{FF2B5EF4-FFF2-40B4-BE49-F238E27FC236}">
                <a16:creationId xmlns:a16="http://schemas.microsoft.com/office/drawing/2014/main" id="{42F0F245-B2E1-4469-B46E-A2E5E672AB47}"/>
              </a:ext>
            </a:extLst>
          </p:cNvPr>
          <p:cNvSpPr txBox="1"/>
          <p:nvPr/>
        </p:nvSpPr>
        <p:spPr>
          <a:xfrm>
            <a:off x="7484012" y="1978268"/>
            <a:ext cx="3714413" cy="2985433"/>
          </a:xfrm>
          <a:prstGeom prst="rect">
            <a:avLst/>
          </a:prstGeom>
          <a:noFill/>
        </p:spPr>
        <p:txBody>
          <a:bodyPr wrap="square" rtlCol="1">
            <a:spAutoFit/>
          </a:bodyPr>
          <a:lstStyle/>
          <a:p>
            <a:pPr marL="96848" indent="0">
              <a:buNone/>
            </a:pPr>
            <a:r>
              <a:rPr lang="he-IL" sz="2400" dirty="0" err="1"/>
              <a:t>מלבי"ם</a:t>
            </a:r>
            <a:r>
              <a:rPr lang="he-IL" sz="2400" dirty="0"/>
              <a:t>:</a:t>
            </a:r>
          </a:p>
          <a:p>
            <a:pPr marL="96848" indent="0">
              <a:buNone/>
            </a:pPr>
            <a:endParaRPr lang="he-IL" sz="2400" dirty="0"/>
          </a:p>
          <a:p>
            <a:pPr marL="96848" indent="0">
              <a:buNone/>
            </a:pPr>
            <a:r>
              <a:rPr lang="he-IL" sz="2400" dirty="0"/>
              <a:t>וישמעו שרי יהודה - אמנם השרים באו לבחון הדבר אם הוא חייב מיתה ע"פ הדין, כי </a:t>
            </a:r>
            <a:r>
              <a:rPr lang="he-IL" sz="2400" dirty="0" err="1"/>
              <a:t>להשרים</a:t>
            </a:r>
            <a:r>
              <a:rPr lang="he-IL" sz="2400" dirty="0"/>
              <a:t> לא יאות להמית דם נקי חינם.</a:t>
            </a:r>
          </a:p>
          <a:p>
            <a:endParaRPr lang="he-IL" sz="2000" dirty="0"/>
          </a:p>
        </p:txBody>
      </p:sp>
      <p:pic>
        <p:nvPicPr>
          <p:cNvPr id="6" name="תמונה 5">
            <a:extLst>
              <a:ext uri="{FF2B5EF4-FFF2-40B4-BE49-F238E27FC236}">
                <a16:creationId xmlns:a16="http://schemas.microsoft.com/office/drawing/2014/main" id="{BE21B77C-ED40-4D04-BDE6-2E78BA56F3C2}"/>
              </a:ext>
            </a:extLst>
          </p:cNvPr>
          <p:cNvPicPr>
            <a:picLocks noChangeAspect="1"/>
          </p:cNvPicPr>
          <p:nvPr/>
        </p:nvPicPr>
        <p:blipFill>
          <a:blip r:embed="rId2"/>
          <a:stretch>
            <a:fillRect/>
          </a:stretch>
        </p:blipFill>
        <p:spPr>
          <a:xfrm>
            <a:off x="641885" y="4373950"/>
            <a:ext cx="2143125" cy="2143125"/>
          </a:xfrm>
          <a:prstGeom prst="rect">
            <a:avLst/>
          </a:prstGeom>
        </p:spPr>
      </p:pic>
    </p:spTree>
    <p:extLst>
      <p:ext uri="{BB962C8B-B14F-4D97-AF65-F5344CB8AC3E}">
        <p14:creationId xmlns:p14="http://schemas.microsoft.com/office/powerpoint/2010/main" val="4151719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155423-72CC-4762-BAA2-4F178E71E7D5}"/>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DA5995E6-2BCD-4D00-80AE-D672CF75D717}"/>
              </a:ext>
            </a:extLst>
          </p:cNvPr>
          <p:cNvSpPr>
            <a:spLocks noGrp="1"/>
          </p:cNvSpPr>
          <p:nvPr>
            <p:ph type="body" sz="quarter" idx="3"/>
          </p:nvPr>
        </p:nvSpPr>
        <p:spPr/>
        <p:txBody>
          <a:bodyPr/>
          <a:lstStyle/>
          <a:p>
            <a:r>
              <a:rPr lang="he-IL" dirty="0"/>
              <a:t>דברי ההתגוננות של ירמיהו</a:t>
            </a:r>
          </a:p>
        </p:txBody>
      </p:sp>
      <p:sp>
        <p:nvSpPr>
          <p:cNvPr id="4" name="מציין מיקום תוכן 3">
            <a:extLst>
              <a:ext uri="{FF2B5EF4-FFF2-40B4-BE49-F238E27FC236}">
                <a16:creationId xmlns:a16="http://schemas.microsoft.com/office/drawing/2014/main" id="{9FA85F84-C1C7-47A8-A1B6-7A862BECEA0B}"/>
              </a:ext>
            </a:extLst>
          </p:cNvPr>
          <p:cNvSpPr>
            <a:spLocks noGrp="1"/>
          </p:cNvSpPr>
          <p:nvPr>
            <p:ph sz="quarter" idx="4"/>
          </p:nvPr>
        </p:nvSpPr>
        <p:spPr>
          <a:xfrm>
            <a:off x="515273" y="2032784"/>
            <a:ext cx="8031963" cy="3099536"/>
          </a:xfrm>
        </p:spPr>
        <p:txBody>
          <a:bodyPr/>
          <a:lstStyle/>
          <a:p>
            <a:pPr marL="96848" indent="0" algn="just">
              <a:buNone/>
            </a:pPr>
            <a:r>
              <a:rPr lang="he-IL" dirty="0"/>
              <a:t>(</a:t>
            </a:r>
            <a:r>
              <a:rPr lang="he-IL" dirty="0" err="1"/>
              <a:t>יב</a:t>
            </a:r>
            <a:r>
              <a:rPr lang="he-IL" dirty="0"/>
              <a:t>) וַיֹּאמֶר יִרְמְיָהוּ אֶל כָּל הַשָּׂרִים, וְאֶל כָּל הָעָם </a:t>
            </a:r>
            <a:r>
              <a:rPr lang="he-IL" dirty="0" err="1"/>
              <a:t>לֵאמֹר</a:t>
            </a:r>
            <a:r>
              <a:rPr lang="he-IL" dirty="0"/>
              <a:t>:  ה' שְׁלָחַנִי, </a:t>
            </a:r>
            <a:r>
              <a:rPr lang="he-IL" dirty="0" err="1"/>
              <a:t>לְהִנָּבֵא</a:t>
            </a:r>
            <a:r>
              <a:rPr lang="he-IL" dirty="0"/>
              <a:t> אֶל הַבַּיִת הַזֶּה וְאֶל הָעִיר הַזֹּאת, אֵת כָּל הַדְּבָרִים, אֲשֶׁר שְׁמַעְתֶּם. (</a:t>
            </a:r>
            <a:r>
              <a:rPr lang="he-IL" dirty="0" err="1"/>
              <a:t>יג</a:t>
            </a:r>
            <a:r>
              <a:rPr lang="he-IL" dirty="0"/>
              <a:t>) וְעַתָּה, הֵיטִיבוּ דַרְכֵיכֶם וּמַעַלְלֵיכֶם, וְשִׁמְעוּ, בְּקוֹל ה' </a:t>
            </a:r>
            <a:r>
              <a:rPr lang="he-IL" dirty="0" err="1"/>
              <a:t>אֱלֹקֵיכֶם</a:t>
            </a:r>
            <a:r>
              <a:rPr lang="he-IL" dirty="0"/>
              <a:t>:  וְיִנָּחֵם ה' אֶל הָרָעָה, אֲשֶׁר דִּבֶּר עֲלֵיכֶם. (יד) וַאֲנִי, הִנְנִי בְיֶדְכֶם: עֲשׂוּ לִי כַּטּוֹב וְכַיָּשָׁר, בְּעֵינֵיכֶם. (טו) אַךְ יָדֹעַ תֵּדְעוּ, כִּי אִם מְמִתִים אַתֶּם אֹתִי כִּי דָם נָקִי אַתֶּם </a:t>
            </a:r>
            <a:r>
              <a:rPr lang="he-IL" dirty="0" err="1"/>
              <a:t>נֹתְנִים</a:t>
            </a:r>
            <a:r>
              <a:rPr lang="he-IL" dirty="0"/>
              <a:t> עֲלֵיכֶם, וְאֶל הָעִיר הַזֹּאת וְאֶל יֹשְׁבֶיהָ: כִּי בֶאֱמֶת, שְׁלָחַנִי ה' עֲלֵיכֶם, לְדַבֵּר </a:t>
            </a:r>
            <a:r>
              <a:rPr lang="he-IL" dirty="0" err="1"/>
              <a:t>בְּאָזְנֵיכֶם</a:t>
            </a:r>
            <a:r>
              <a:rPr lang="he-IL" dirty="0"/>
              <a:t>, אֵת כָּל הַדְּבָרִים הָאֵלֶּה. </a:t>
            </a:r>
          </a:p>
        </p:txBody>
      </p:sp>
    </p:spTree>
    <p:extLst>
      <p:ext uri="{BB962C8B-B14F-4D97-AF65-F5344CB8AC3E}">
        <p14:creationId xmlns:p14="http://schemas.microsoft.com/office/powerpoint/2010/main" val="3089386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155423-72CC-4762-BAA2-4F178E71E7D5}"/>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DA5995E6-2BCD-4D00-80AE-D672CF75D717}"/>
              </a:ext>
            </a:extLst>
          </p:cNvPr>
          <p:cNvSpPr>
            <a:spLocks noGrp="1"/>
          </p:cNvSpPr>
          <p:nvPr>
            <p:ph type="body" sz="quarter" idx="3"/>
          </p:nvPr>
        </p:nvSpPr>
        <p:spPr/>
        <p:txBody>
          <a:bodyPr/>
          <a:lstStyle/>
          <a:p>
            <a:r>
              <a:rPr lang="he-IL" dirty="0"/>
              <a:t>דברי ההתגוננות של ירמיהו</a:t>
            </a:r>
          </a:p>
        </p:txBody>
      </p:sp>
      <p:sp>
        <p:nvSpPr>
          <p:cNvPr id="4" name="מציין מיקום תוכן 3">
            <a:extLst>
              <a:ext uri="{FF2B5EF4-FFF2-40B4-BE49-F238E27FC236}">
                <a16:creationId xmlns:a16="http://schemas.microsoft.com/office/drawing/2014/main" id="{9FA85F84-C1C7-47A8-A1B6-7A862BECEA0B}"/>
              </a:ext>
            </a:extLst>
          </p:cNvPr>
          <p:cNvSpPr>
            <a:spLocks noGrp="1"/>
          </p:cNvSpPr>
          <p:nvPr>
            <p:ph sz="quarter" idx="4"/>
          </p:nvPr>
        </p:nvSpPr>
        <p:spPr>
          <a:xfrm>
            <a:off x="515273" y="2032784"/>
            <a:ext cx="8031963" cy="3099536"/>
          </a:xfrm>
        </p:spPr>
        <p:txBody>
          <a:bodyPr/>
          <a:lstStyle/>
          <a:p>
            <a:pPr marL="96848" indent="0" algn="just">
              <a:buNone/>
            </a:pPr>
            <a:r>
              <a:rPr lang="he-IL" dirty="0"/>
              <a:t>(</a:t>
            </a:r>
            <a:r>
              <a:rPr lang="he-IL" dirty="0" err="1"/>
              <a:t>יב</a:t>
            </a:r>
            <a:r>
              <a:rPr lang="he-IL" dirty="0"/>
              <a:t>) וַיֹּאמֶר יִרְמְיָהוּ אֶל כָּל הַשָּׂרִים, וְאֶל כָּל הָעָם </a:t>
            </a:r>
            <a:r>
              <a:rPr lang="he-IL" dirty="0" err="1"/>
              <a:t>לֵאמֹר</a:t>
            </a:r>
            <a:r>
              <a:rPr lang="he-IL" dirty="0"/>
              <a:t>:  </a:t>
            </a:r>
            <a:r>
              <a:rPr lang="he-IL" dirty="0">
                <a:solidFill>
                  <a:schemeClr val="accent1">
                    <a:lumMod val="50000"/>
                  </a:schemeClr>
                </a:solidFill>
              </a:rPr>
              <a:t>ה' שְׁלָחַנִי, </a:t>
            </a:r>
            <a:r>
              <a:rPr lang="he-IL" dirty="0" err="1">
                <a:solidFill>
                  <a:schemeClr val="accent1">
                    <a:lumMod val="50000"/>
                  </a:schemeClr>
                </a:solidFill>
              </a:rPr>
              <a:t>לְהִנָּבֵא</a:t>
            </a:r>
            <a:r>
              <a:rPr lang="he-IL" dirty="0">
                <a:solidFill>
                  <a:schemeClr val="accent1">
                    <a:lumMod val="50000"/>
                  </a:schemeClr>
                </a:solidFill>
              </a:rPr>
              <a:t> אֶל הַבַּיִת הַזֶּה וְאֶל-הָעִיר הַזֹּאת, אֵת כָּל-הַדְּבָרִים, אֲשֶׁר שְׁמַעְתֶּם. </a:t>
            </a:r>
            <a:r>
              <a:rPr lang="he-IL" dirty="0"/>
              <a:t>(</a:t>
            </a:r>
            <a:r>
              <a:rPr lang="he-IL" dirty="0" err="1"/>
              <a:t>יג</a:t>
            </a:r>
            <a:r>
              <a:rPr lang="he-IL" dirty="0"/>
              <a:t>) </a:t>
            </a:r>
            <a:r>
              <a:rPr lang="he-IL" dirty="0">
                <a:solidFill>
                  <a:srgbClr val="12B4BC"/>
                </a:solidFill>
              </a:rPr>
              <a:t>וְעַתָּה, הֵיטִיבוּ דַרְכֵיכֶם וּמַעַלְלֵיכֶם, וְשִׁמְעוּ, בְּקוֹל ה' </a:t>
            </a:r>
            <a:r>
              <a:rPr lang="he-IL" dirty="0" err="1">
                <a:solidFill>
                  <a:srgbClr val="12B4BC"/>
                </a:solidFill>
              </a:rPr>
              <a:t>אֱלֹקֵיכֶם</a:t>
            </a:r>
            <a:r>
              <a:rPr lang="he-IL" dirty="0">
                <a:solidFill>
                  <a:srgbClr val="12B4BC"/>
                </a:solidFill>
              </a:rPr>
              <a:t>:  וְיִנָּחֵם ה' אֶל הָרָעָה, אֲשֶׁר דִּבֶּר עֲלֵיכֶם. </a:t>
            </a:r>
            <a:r>
              <a:rPr lang="he-IL" dirty="0"/>
              <a:t>(יד) </a:t>
            </a:r>
            <a:r>
              <a:rPr lang="he-IL" dirty="0">
                <a:solidFill>
                  <a:schemeClr val="accent1">
                    <a:lumMod val="50000"/>
                  </a:schemeClr>
                </a:solidFill>
              </a:rPr>
              <a:t>וַאֲנִי, הִנְנִי בְיֶדְכֶם: עֲשׂוּ לִי כַּטּוֹב וְכַיָּשָׁר, בְּעֵינֵיכֶם. (טו) אַךְ יָדֹעַ תֵּדְעוּ, כִּי אִם מְמִתִים אַתֶּם אֹתִי כִּי דָם נָקִי אַתֶּם </a:t>
            </a:r>
            <a:r>
              <a:rPr lang="he-IL" dirty="0" err="1">
                <a:solidFill>
                  <a:schemeClr val="accent1">
                    <a:lumMod val="50000"/>
                  </a:schemeClr>
                </a:solidFill>
              </a:rPr>
              <a:t>נֹתְנִים</a:t>
            </a:r>
            <a:r>
              <a:rPr lang="he-IL" dirty="0">
                <a:solidFill>
                  <a:schemeClr val="accent1">
                    <a:lumMod val="50000"/>
                  </a:schemeClr>
                </a:solidFill>
              </a:rPr>
              <a:t> עֲלֵיכֶם, וְאֶל הָעִיר הַזֹּאת וְאֶל יֹשְׁבֶיהָ: כִּי בֶאֱמֶת, שְׁלָחַנִי ה' עֲלֵיכֶם, לְדַבֵּר </a:t>
            </a:r>
            <a:r>
              <a:rPr lang="he-IL" dirty="0" err="1">
                <a:solidFill>
                  <a:schemeClr val="accent1">
                    <a:lumMod val="50000"/>
                  </a:schemeClr>
                </a:solidFill>
              </a:rPr>
              <a:t>בְּאָזְנֵיכֶם</a:t>
            </a:r>
            <a:r>
              <a:rPr lang="he-IL" dirty="0">
                <a:solidFill>
                  <a:schemeClr val="accent1">
                    <a:lumMod val="50000"/>
                  </a:schemeClr>
                </a:solidFill>
              </a:rPr>
              <a:t>, אֵת כָּל הַדְּבָרִים הָאֵלֶּה. </a:t>
            </a:r>
          </a:p>
        </p:txBody>
      </p:sp>
    </p:spTree>
    <p:extLst>
      <p:ext uri="{BB962C8B-B14F-4D97-AF65-F5344CB8AC3E}">
        <p14:creationId xmlns:p14="http://schemas.microsoft.com/office/powerpoint/2010/main" val="840450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155423-72CC-4762-BAA2-4F178E71E7D5}"/>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DA5995E6-2BCD-4D00-80AE-D672CF75D717}"/>
              </a:ext>
            </a:extLst>
          </p:cNvPr>
          <p:cNvSpPr>
            <a:spLocks noGrp="1"/>
          </p:cNvSpPr>
          <p:nvPr>
            <p:ph type="body" sz="quarter" idx="3"/>
          </p:nvPr>
        </p:nvSpPr>
        <p:spPr/>
        <p:txBody>
          <a:bodyPr/>
          <a:lstStyle/>
          <a:p>
            <a:r>
              <a:rPr lang="he-IL" dirty="0"/>
              <a:t>דברי ההתגוננות של ירמיהו</a:t>
            </a:r>
          </a:p>
        </p:txBody>
      </p:sp>
      <p:sp>
        <p:nvSpPr>
          <p:cNvPr id="4" name="מציין מיקום תוכן 3">
            <a:extLst>
              <a:ext uri="{FF2B5EF4-FFF2-40B4-BE49-F238E27FC236}">
                <a16:creationId xmlns:a16="http://schemas.microsoft.com/office/drawing/2014/main" id="{9FA85F84-C1C7-47A8-A1B6-7A862BECEA0B}"/>
              </a:ext>
            </a:extLst>
          </p:cNvPr>
          <p:cNvSpPr>
            <a:spLocks noGrp="1"/>
          </p:cNvSpPr>
          <p:nvPr>
            <p:ph sz="quarter" idx="4"/>
          </p:nvPr>
        </p:nvSpPr>
        <p:spPr>
          <a:xfrm>
            <a:off x="515273" y="2032784"/>
            <a:ext cx="8031963" cy="3099536"/>
          </a:xfrm>
        </p:spPr>
        <p:txBody>
          <a:bodyPr/>
          <a:lstStyle/>
          <a:p>
            <a:pPr marL="96848" indent="0" algn="just">
              <a:buNone/>
            </a:pPr>
            <a:r>
              <a:rPr lang="he-IL" dirty="0"/>
              <a:t>(</a:t>
            </a:r>
            <a:r>
              <a:rPr lang="he-IL" dirty="0" err="1"/>
              <a:t>יב</a:t>
            </a:r>
            <a:r>
              <a:rPr lang="he-IL" dirty="0"/>
              <a:t>) וַיֹּאמֶר יִרְמְיָהוּ אֶל כָּל הַשָּׂרִים, וְאֶל כָּל הָעָם </a:t>
            </a:r>
            <a:r>
              <a:rPr lang="he-IL" dirty="0" err="1"/>
              <a:t>לֵאמֹר</a:t>
            </a:r>
            <a:r>
              <a:rPr lang="he-IL" dirty="0"/>
              <a:t>:  </a:t>
            </a:r>
            <a:r>
              <a:rPr lang="he-IL" dirty="0">
                <a:solidFill>
                  <a:schemeClr val="accent1">
                    <a:lumMod val="50000"/>
                  </a:schemeClr>
                </a:solidFill>
              </a:rPr>
              <a:t>ה' שְׁלָחַנִי, </a:t>
            </a:r>
            <a:r>
              <a:rPr lang="he-IL" dirty="0" err="1">
                <a:solidFill>
                  <a:schemeClr val="accent1">
                    <a:lumMod val="50000"/>
                  </a:schemeClr>
                </a:solidFill>
              </a:rPr>
              <a:t>לְהִנָּבֵא</a:t>
            </a:r>
            <a:r>
              <a:rPr lang="he-IL" dirty="0">
                <a:solidFill>
                  <a:schemeClr val="accent1">
                    <a:lumMod val="50000"/>
                  </a:schemeClr>
                </a:solidFill>
              </a:rPr>
              <a:t> אֶל הַבַּיִת הַזֶּה וְאֶל הָעִיר הַזֹּאת, אֵת כָּל הַדְּבָרִים, אֲשֶׁר שְׁמַעְתֶּם. </a:t>
            </a:r>
            <a:r>
              <a:rPr lang="he-IL" dirty="0"/>
              <a:t>(</a:t>
            </a:r>
            <a:r>
              <a:rPr lang="he-IL" dirty="0" err="1"/>
              <a:t>יג</a:t>
            </a:r>
            <a:r>
              <a:rPr lang="he-IL" dirty="0"/>
              <a:t>) </a:t>
            </a:r>
            <a:r>
              <a:rPr lang="he-IL" dirty="0">
                <a:solidFill>
                  <a:srgbClr val="12B4BC"/>
                </a:solidFill>
              </a:rPr>
              <a:t>וְעַתָּה, הֵיטִיבוּ דַרְכֵיכֶם וּמַעַלְלֵיכֶם, וְשִׁמְעוּ, בְּקוֹל ה' </a:t>
            </a:r>
            <a:r>
              <a:rPr lang="he-IL" dirty="0" err="1">
                <a:solidFill>
                  <a:srgbClr val="12B4BC"/>
                </a:solidFill>
              </a:rPr>
              <a:t>אֱלֹקֵיכֶם</a:t>
            </a:r>
            <a:r>
              <a:rPr lang="he-IL" dirty="0">
                <a:solidFill>
                  <a:srgbClr val="12B4BC"/>
                </a:solidFill>
              </a:rPr>
              <a:t>:  וְיִנָּחֵם ה' אֶל הָרָעָה, אֲשֶׁר דִּבֶּר עֲלֵיכֶם. </a:t>
            </a:r>
            <a:r>
              <a:rPr lang="he-IL" dirty="0"/>
              <a:t>(יד) </a:t>
            </a:r>
            <a:r>
              <a:rPr lang="he-IL" dirty="0">
                <a:solidFill>
                  <a:schemeClr val="accent1">
                    <a:lumMod val="50000"/>
                  </a:schemeClr>
                </a:solidFill>
              </a:rPr>
              <a:t>וַאֲנִי, הִנְנִי בְיֶדְכֶם: עֲשׂוּ לִי כַּטּוֹב וְכַיָּשָׁר, בְּעֵינֵיכֶם. (טו) אַךְ יָדֹעַ תֵּדְעוּ, כִּי אִם מְמִתִים אַתֶּם אֹתִי כִּי דָם נָקִי אַתֶּם </a:t>
            </a:r>
            <a:r>
              <a:rPr lang="he-IL" dirty="0" err="1">
                <a:solidFill>
                  <a:schemeClr val="accent1">
                    <a:lumMod val="50000"/>
                  </a:schemeClr>
                </a:solidFill>
              </a:rPr>
              <a:t>נֹתְנִים</a:t>
            </a:r>
            <a:r>
              <a:rPr lang="he-IL" dirty="0">
                <a:solidFill>
                  <a:schemeClr val="accent1">
                    <a:lumMod val="50000"/>
                  </a:schemeClr>
                </a:solidFill>
              </a:rPr>
              <a:t> עֲלֵיכֶם, וְאֶל הָעִיר הַזֹּאת וְאֶל יֹשְׁבֶיהָ: כִּי בֶאֱמֶת, שְׁלָחַנִי ה' עֲלֵיכֶם, לְדַבֵּר </a:t>
            </a:r>
            <a:r>
              <a:rPr lang="he-IL" dirty="0" err="1">
                <a:solidFill>
                  <a:schemeClr val="accent1">
                    <a:lumMod val="50000"/>
                  </a:schemeClr>
                </a:solidFill>
              </a:rPr>
              <a:t>בְּאָזְנֵיכֶם</a:t>
            </a:r>
            <a:r>
              <a:rPr lang="he-IL" dirty="0">
                <a:solidFill>
                  <a:schemeClr val="accent1">
                    <a:lumMod val="50000"/>
                  </a:schemeClr>
                </a:solidFill>
              </a:rPr>
              <a:t>, אֵת כָּל הַדְּבָרִים הָאֵלֶּה. </a:t>
            </a:r>
          </a:p>
        </p:txBody>
      </p:sp>
      <p:sp>
        <p:nvSpPr>
          <p:cNvPr id="5" name="תיבת טקסט 4">
            <a:extLst>
              <a:ext uri="{FF2B5EF4-FFF2-40B4-BE49-F238E27FC236}">
                <a16:creationId xmlns:a16="http://schemas.microsoft.com/office/drawing/2014/main" id="{5A12269F-17A1-4AA1-885F-09C2C7DB2144}"/>
              </a:ext>
            </a:extLst>
          </p:cNvPr>
          <p:cNvSpPr txBox="1"/>
          <p:nvPr/>
        </p:nvSpPr>
        <p:spPr>
          <a:xfrm>
            <a:off x="8632077" y="1185681"/>
            <a:ext cx="3466573" cy="3416320"/>
          </a:xfrm>
          <a:prstGeom prst="rect">
            <a:avLst/>
          </a:prstGeom>
          <a:noFill/>
        </p:spPr>
        <p:txBody>
          <a:bodyPr wrap="square" rtlCol="1">
            <a:spAutoFit/>
          </a:bodyPr>
          <a:lstStyle/>
          <a:p>
            <a:r>
              <a:rPr lang="he-IL" sz="2400" dirty="0"/>
              <a:t>שלוש טענות טען ירמיהו בדבריו:</a:t>
            </a:r>
          </a:p>
          <a:p>
            <a:pPr marL="457200" indent="-457200">
              <a:buAutoNum type="arabicPeriod"/>
            </a:pPr>
            <a:r>
              <a:rPr lang="he-IL" sz="2400" dirty="0"/>
              <a:t>אני נביא אמת – שליח ה'</a:t>
            </a:r>
          </a:p>
          <a:p>
            <a:pPr marL="457200" indent="-457200">
              <a:buAutoNum type="arabicPeriod"/>
            </a:pPr>
            <a:r>
              <a:rPr lang="he-IL" sz="2400" dirty="0"/>
              <a:t>אם העם יחזור בתשובה ה' ינחם על הרעה</a:t>
            </a:r>
          </a:p>
          <a:p>
            <a:pPr marL="457200" indent="-457200">
              <a:buAutoNum type="arabicPeriod"/>
            </a:pPr>
            <a:r>
              <a:rPr lang="he-IL" sz="2400" dirty="0"/>
              <a:t>מכיר בכוח השרים לשפטו, אך מזהיר אותם שהוא חף מפשע</a:t>
            </a:r>
          </a:p>
        </p:txBody>
      </p:sp>
    </p:spTree>
    <p:extLst>
      <p:ext uri="{BB962C8B-B14F-4D97-AF65-F5344CB8AC3E}">
        <p14:creationId xmlns:p14="http://schemas.microsoft.com/office/powerpoint/2010/main" val="3946112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4E804C-F636-43BA-8BF6-F65872816066}"/>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50CF3D8B-1E44-4966-90FC-AD71E0230CE3}"/>
              </a:ext>
            </a:extLst>
          </p:cNvPr>
          <p:cNvSpPr>
            <a:spLocks noGrp="1"/>
          </p:cNvSpPr>
          <p:nvPr>
            <p:ph type="body" sz="quarter" idx="3"/>
          </p:nvPr>
        </p:nvSpPr>
        <p:spPr/>
        <p:txBody>
          <a:bodyPr/>
          <a:lstStyle/>
          <a:p>
            <a:r>
              <a:rPr lang="he-IL" dirty="0"/>
              <a:t>פסק הדין</a:t>
            </a:r>
          </a:p>
        </p:txBody>
      </p:sp>
      <p:sp>
        <p:nvSpPr>
          <p:cNvPr id="4" name="מציין מיקום תוכן 3">
            <a:extLst>
              <a:ext uri="{FF2B5EF4-FFF2-40B4-BE49-F238E27FC236}">
                <a16:creationId xmlns:a16="http://schemas.microsoft.com/office/drawing/2014/main" id="{37197E51-BAAA-4D83-9941-80BE63D64EA8}"/>
              </a:ext>
            </a:extLst>
          </p:cNvPr>
          <p:cNvSpPr>
            <a:spLocks noGrp="1"/>
          </p:cNvSpPr>
          <p:nvPr>
            <p:ph sz="quarter" idx="4"/>
          </p:nvPr>
        </p:nvSpPr>
        <p:spPr/>
        <p:txBody>
          <a:bodyPr>
            <a:normAutofit/>
          </a:bodyPr>
          <a:lstStyle/>
          <a:p>
            <a:pPr marL="96848" indent="0">
              <a:buNone/>
            </a:pPr>
            <a:r>
              <a:rPr lang="he-IL" dirty="0"/>
              <a:t>(</a:t>
            </a:r>
            <a:r>
              <a:rPr lang="he-IL" dirty="0" err="1"/>
              <a:t>טז</a:t>
            </a:r>
            <a:r>
              <a:rPr lang="he-IL" dirty="0"/>
              <a:t>) וַיֹּאמְרוּ הַשָּׂרִים וְכָל הָעָם אֶל </a:t>
            </a:r>
            <a:r>
              <a:rPr lang="he-IL" dirty="0" err="1"/>
              <a:t>הַכֹּהֲנִים</a:t>
            </a:r>
            <a:r>
              <a:rPr lang="he-IL" dirty="0"/>
              <a:t> וְאֶל הַנְּבִיאִים </a:t>
            </a:r>
            <a:r>
              <a:rPr lang="he-IL" u="sng" dirty="0"/>
              <a:t>אֵין לָאִישׁ הַזֶּה מִשְׁפַּט מָוֶת כִּי בְּשֵׁם ה' </a:t>
            </a:r>
            <a:r>
              <a:rPr lang="he-IL" u="sng" dirty="0" err="1"/>
              <a:t>אֱלֹהֵינו</a:t>
            </a:r>
            <a:r>
              <a:rPr lang="he-IL" u="sng" dirty="0"/>
              <a:t>ּ דִּבֶּר אֵלֵינוּ</a:t>
            </a:r>
            <a:r>
              <a:rPr lang="he-IL" dirty="0"/>
              <a:t>.</a:t>
            </a:r>
          </a:p>
          <a:p>
            <a:pPr marL="96848" indent="0">
              <a:buNone/>
            </a:pPr>
            <a:endParaRPr lang="he-IL" dirty="0"/>
          </a:p>
          <a:p>
            <a:pPr marL="96848" indent="0">
              <a:buNone/>
            </a:pPr>
            <a:endParaRPr lang="he-IL" dirty="0"/>
          </a:p>
          <a:p>
            <a:pPr marL="96848" indent="0">
              <a:buNone/>
            </a:pPr>
            <a:r>
              <a:rPr lang="he-IL" dirty="0"/>
              <a:t>דברי ירמיהו השיגו את מטרתם, והשרים פוסקים כי אין לנביא משפט מוות. הפסוק מעיד שגם העם השתכנע מכך שירמיהו זכאי.</a:t>
            </a:r>
          </a:p>
        </p:txBody>
      </p:sp>
    </p:spTree>
    <p:extLst>
      <p:ext uri="{BB962C8B-B14F-4D97-AF65-F5344CB8AC3E}">
        <p14:creationId xmlns:p14="http://schemas.microsoft.com/office/powerpoint/2010/main" val="123675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נבואת ירמיהו 'היכל ה' '</a:t>
            </a:r>
          </a:p>
        </p:txBody>
      </p:sp>
      <p:sp>
        <p:nvSpPr>
          <p:cNvPr id="14" name="מציין מיקום טקסט 13"/>
          <p:cNvSpPr>
            <a:spLocks noGrp="1"/>
          </p:cNvSpPr>
          <p:nvPr>
            <p:ph type="body" sz="quarter" idx="3"/>
          </p:nvPr>
        </p:nvSpPr>
        <p:spPr>
          <a:xfrm>
            <a:off x="515273" y="959593"/>
            <a:ext cx="8072546" cy="540070"/>
          </a:xfrm>
        </p:spPr>
        <p:txBody>
          <a:bodyPr/>
          <a:lstStyle/>
          <a:p>
            <a:r>
              <a:rPr lang="he-IL" dirty="0"/>
              <a:t>בפתיחת הפרק ה' מצווה על ירמיהו:</a:t>
            </a:r>
          </a:p>
        </p:txBody>
      </p:sp>
      <p:sp>
        <p:nvSpPr>
          <p:cNvPr id="11" name="מציין מיקום תוכן 10"/>
          <p:cNvSpPr>
            <a:spLocks noGrp="1"/>
          </p:cNvSpPr>
          <p:nvPr>
            <p:ph sz="quarter" idx="4"/>
          </p:nvPr>
        </p:nvSpPr>
        <p:spPr>
          <a:xfrm>
            <a:off x="141812" y="1229628"/>
            <a:ext cx="9712809" cy="4153058"/>
          </a:xfrm>
        </p:spPr>
        <p:txBody>
          <a:bodyPr>
            <a:normAutofit/>
          </a:bodyPr>
          <a:lstStyle/>
          <a:p>
            <a:pPr marL="96848" indent="0">
              <a:lnSpc>
                <a:spcPct val="150000"/>
              </a:lnSpc>
              <a:buNone/>
            </a:pPr>
            <a:r>
              <a:rPr lang="he-IL" dirty="0"/>
              <a:t>(ב) </a:t>
            </a:r>
            <a:r>
              <a:rPr lang="he-IL" b="1" dirty="0">
                <a:solidFill>
                  <a:srgbClr val="92D050"/>
                </a:solidFill>
              </a:rPr>
              <a:t>עֲמֹד בְּשַׁעַר בֵּית ה' </a:t>
            </a:r>
            <a:r>
              <a:rPr lang="he-IL" dirty="0"/>
              <a:t>וְקָרָאתָ שָּׁם אֶת הַדָּבָר הַזֶּה וְאָמַרְתָ</a:t>
            </a:r>
          </a:p>
          <a:p>
            <a:pPr marL="96848" indent="0">
              <a:lnSpc>
                <a:spcPct val="150000"/>
              </a:lnSpc>
              <a:buNone/>
            </a:pPr>
            <a:r>
              <a:rPr lang="he-IL" dirty="0"/>
              <a:t>   שִׁמְעוּ דְבַר ה' כָּל יְהוּדָה הַבָּאִים בַּשְּׁעָרִים הָאֵלֶּה </a:t>
            </a:r>
            <a:r>
              <a:rPr lang="he-IL" dirty="0" err="1"/>
              <a:t>לְהִשְׁתַּחֲו‍ֹת</a:t>
            </a:r>
            <a:r>
              <a:rPr lang="he-IL" dirty="0"/>
              <a:t> לַה'.  </a:t>
            </a:r>
          </a:p>
          <a:p>
            <a:pPr marL="96848" indent="0">
              <a:lnSpc>
                <a:spcPct val="150000"/>
              </a:lnSpc>
              <a:buNone/>
            </a:pPr>
            <a:endParaRPr lang="he-IL" dirty="0"/>
          </a:p>
          <a:p>
            <a:pPr marL="96848" indent="0">
              <a:lnSpc>
                <a:spcPct val="150000"/>
              </a:lnSpc>
              <a:buNone/>
            </a:pPr>
            <a:endParaRPr lang="he-IL" dirty="0"/>
          </a:p>
          <a:p>
            <a:pPr marL="96848" indent="0">
              <a:lnSpc>
                <a:spcPct val="150000"/>
              </a:lnSpc>
              <a:buNone/>
            </a:pPr>
            <a:r>
              <a:rPr lang="he-IL" dirty="0"/>
              <a:t> </a:t>
            </a:r>
          </a:p>
        </p:txBody>
      </p:sp>
      <p:sp>
        <p:nvSpPr>
          <p:cNvPr id="2" name="מלבן 1">
            <a:extLst>
              <a:ext uri="{FF2B5EF4-FFF2-40B4-BE49-F238E27FC236}">
                <a16:creationId xmlns:a16="http://schemas.microsoft.com/office/drawing/2014/main" id="{77ACE824-C9B8-4318-9154-B1680F4988BB}"/>
              </a:ext>
            </a:extLst>
          </p:cNvPr>
          <p:cNvSpPr/>
          <p:nvPr/>
        </p:nvSpPr>
        <p:spPr>
          <a:xfrm>
            <a:off x="141812" y="2347786"/>
            <a:ext cx="8965889" cy="3347840"/>
          </a:xfrm>
          <a:prstGeom prst="rect">
            <a:avLst/>
          </a:prstGeom>
        </p:spPr>
        <p:txBody>
          <a:bodyPr wrap="square">
            <a:spAutoFit/>
          </a:bodyPr>
          <a:lstStyle/>
          <a:p>
            <a:pPr marL="96848" indent="0">
              <a:lnSpc>
                <a:spcPct val="150000"/>
              </a:lnSpc>
              <a:buNone/>
            </a:pPr>
            <a:r>
              <a:rPr lang="he-IL" sz="2400" dirty="0"/>
              <a:t>על פי רוב לא נאמר לנביא היכן בדיוק עליו לומר את הנבואה שקיבל מפי ה', ודווקא בנבואה זו ירמיהו צריך לעמוד בשערי בית המקדש ולומר את נבואתו. למה?</a:t>
            </a:r>
          </a:p>
          <a:p>
            <a:pPr marL="96848" indent="0">
              <a:lnSpc>
                <a:spcPct val="150000"/>
              </a:lnSpc>
              <a:buNone/>
            </a:pPr>
            <a:r>
              <a:rPr lang="he-IL" sz="2400" dirty="0"/>
              <a:t>בפרק זה ירמיהו מתנבא על חורבנו האפשרי של בית המקדש, ועליו לעמוד במקום שבו עובר העם הבא להשתחוות במקדש, ולהבהיר לבאים בשער כי מעשיהם אינם רצויים וכי קיומו של המקדש כ"היכל ה'" אינו מובטח.</a:t>
            </a:r>
          </a:p>
        </p:txBody>
      </p:sp>
    </p:spTree>
    <p:extLst>
      <p:ext uri="{BB962C8B-B14F-4D97-AF65-F5344CB8AC3E}">
        <p14:creationId xmlns:p14="http://schemas.microsoft.com/office/powerpoint/2010/main" val="1234413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BF216B-E5C6-402A-86FC-EA9D7B4C001C}"/>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80FF4969-A7B4-405F-811C-43EDE8FFD54B}"/>
              </a:ext>
            </a:extLst>
          </p:cNvPr>
          <p:cNvSpPr>
            <a:spLocks noGrp="1"/>
          </p:cNvSpPr>
          <p:nvPr>
            <p:ph type="body" sz="quarter" idx="3"/>
          </p:nvPr>
        </p:nvSpPr>
        <p:spPr/>
        <p:txBody>
          <a:bodyPr/>
          <a:lstStyle/>
          <a:p>
            <a:r>
              <a:rPr lang="he-IL" dirty="0"/>
              <a:t>תקדים משפטי של הזקנים</a:t>
            </a:r>
          </a:p>
        </p:txBody>
      </p:sp>
      <p:sp>
        <p:nvSpPr>
          <p:cNvPr id="4" name="מציין מיקום תוכן 3">
            <a:extLst>
              <a:ext uri="{FF2B5EF4-FFF2-40B4-BE49-F238E27FC236}">
                <a16:creationId xmlns:a16="http://schemas.microsoft.com/office/drawing/2014/main" id="{C5B80913-267C-4C03-BD01-8CDB3EDBD47A}"/>
              </a:ext>
            </a:extLst>
          </p:cNvPr>
          <p:cNvSpPr>
            <a:spLocks noGrp="1"/>
          </p:cNvSpPr>
          <p:nvPr>
            <p:ph sz="quarter" idx="4"/>
          </p:nvPr>
        </p:nvSpPr>
        <p:spPr/>
        <p:txBody>
          <a:bodyPr>
            <a:normAutofit/>
          </a:bodyPr>
          <a:lstStyle/>
          <a:p>
            <a:pPr marL="96848" indent="0">
              <a:buNone/>
            </a:pPr>
            <a:r>
              <a:rPr lang="he-IL" dirty="0"/>
              <a:t>(</a:t>
            </a:r>
            <a:r>
              <a:rPr lang="he-IL" dirty="0" err="1"/>
              <a:t>יז</a:t>
            </a:r>
            <a:r>
              <a:rPr lang="he-IL" dirty="0"/>
              <a:t>) </a:t>
            </a:r>
            <a:r>
              <a:rPr lang="he-IL" dirty="0" err="1"/>
              <a:t>וַיָּקֻמו</a:t>
            </a:r>
            <a:r>
              <a:rPr lang="he-IL" dirty="0"/>
              <a:t>ּ אֲנָשִׁים, מִזִּקְנֵי הָאָרֶץ; וַיֹּאמְרוּ, אֶל כָּל קְהַל הָעָם </a:t>
            </a:r>
            <a:r>
              <a:rPr lang="he-IL" dirty="0" err="1"/>
              <a:t>לֵאמֹר</a:t>
            </a:r>
            <a:r>
              <a:rPr lang="he-IL" dirty="0"/>
              <a:t>. (</a:t>
            </a:r>
            <a:r>
              <a:rPr lang="he-IL" dirty="0" err="1"/>
              <a:t>יח</a:t>
            </a:r>
            <a:r>
              <a:rPr lang="he-IL" dirty="0"/>
              <a:t>) מִיכָה, </a:t>
            </a:r>
            <a:r>
              <a:rPr lang="he-IL" dirty="0" err="1"/>
              <a:t>הַמּוֹרַשְׁתִּי</a:t>
            </a:r>
            <a:r>
              <a:rPr lang="he-IL" dirty="0"/>
              <a:t>, הָיָה נִבָּא, בִּימֵי חִזְקִיָּהוּ מֶלֶךְ יְהוּדָה; וַיֹּאמֶר אֶל כָּל עַם יְהוּדָה </a:t>
            </a:r>
            <a:r>
              <a:rPr lang="he-IL" dirty="0" err="1"/>
              <a:t>לֵאמֹר</a:t>
            </a:r>
            <a:r>
              <a:rPr lang="he-IL" dirty="0"/>
              <a:t> כֹּה אָמַר ה' צְבָאוֹת, צִיּוֹן שָׂדֶה </a:t>
            </a:r>
            <a:r>
              <a:rPr lang="he-IL" dirty="0" err="1"/>
              <a:t>תֵחָרֵש</a:t>
            </a:r>
            <a:r>
              <a:rPr lang="he-IL" dirty="0"/>
              <a:t>ׁ וִירוּשָׁלַיִם עִיִּים תִּהְיֶה, וְהַר הַבַּיִת, לְבָמוֹת יָעַר. </a:t>
            </a:r>
          </a:p>
          <a:p>
            <a:pPr marL="96848" indent="0">
              <a:buNone/>
            </a:pPr>
            <a:r>
              <a:rPr lang="he-IL" dirty="0"/>
              <a:t>(</a:t>
            </a:r>
            <a:r>
              <a:rPr lang="he-IL" dirty="0" err="1"/>
              <a:t>יט</a:t>
            </a:r>
            <a:r>
              <a:rPr lang="he-IL" dirty="0"/>
              <a:t>) הֶהָמֵת </a:t>
            </a:r>
            <a:r>
              <a:rPr lang="he-IL" dirty="0" err="1"/>
              <a:t>הֱמִתֻהו</a:t>
            </a:r>
            <a:r>
              <a:rPr lang="he-IL" dirty="0"/>
              <a:t>ּ חִזְקִיָּהוּ מֶלֶךְ יְהוּדָה וְכָל יְהוּדָה, הֲלֹא יָרֵא אֶת ה' וַיְחַל אֶת פְּנֵי ה', וַיִּנָּחֶם ה' אֶל הָרָעָה אֲשֶׁר דִּבֶּר עֲלֵיהֶם; וַאֲנַחְנוּ, עֹשִׂים רָעָה גְדוֹלָה עַל נַפְשׁוֹתֵינוּ. </a:t>
            </a:r>
          </a:p>
        </p:txBody>
      </p:sp>
    </p:spTree>
    <p:extLst>
      <p:ext uri="{BB962C8B-B14F-4D97-AF65-F5344CB8AC3E}">
        <p14:creationId xmlns:p14="http://schemas.microsoft.com/office/powerpoint/2010/main" val="3554010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BF216B-E5C6-402A-86FC-EA9D7B4C001C}"/>
              </a:ext>
            </a:extLst>
          </p:cNvPr>
          <p:cNvSpPr>
            <a:spLocks noGrp="1"/>
          </p:cNvSpPr>
          <p:nvPr>
            <p:ph type="title"/>
          </p:nvPr>
        </p:nvSpPr>
        <p:spPr/>
        <p:txBody>
          <a:bodyPr/>
          <a:lstStyle/>
          <a:p>
            <a:r>
              <a:rPr lang="he-IL" dirty="0"/>
              <a:t>משפטו של ירמיהו הנביא</a:t>
            </a:r>
          </a:p>
        </p:txBody>
      </p:sp>
      <p:sp>
        <p:nvSpPr>
          <p:cNvPr id="3" name="מציין מיקום טקסט 2">
            <a:extLst>
              <a:ext uri="{FF2B5EF4-FFF2-40B4-BE49-F238E27FC236}">
                <a16:creationId xmlns:a16="http://schemas.microsoft.com/office/drawing/2014/main" id="{80FF4969-A7B4-405F-811C-43EDE8FFD54B}"/>
              </a:ext>
            </a:extLst>
          </p:cNvPr>
          <p:cNvSpPr>
            <a:spLocks noGrp="1"/>
          </p:cNvSpPr>
          <p:nvPr>
            <p:ph type="body" sz="quarter" idx="3"/>
          </p:nvPr>
        </p:nvSpPr>
        <p:spPr/>
        <p:txBody>
          <a:bodyPr/>
          <a:lstStyle/>
          <a:p>
            <a:r>
              <a:rPr lang="he-IL" dirty="0"/>
              <a:t>תקדים משפטי של הזקנים</a:t>
            </a:r>
          </a:p>
        </p:txBody>
      </p:sp>
      <p:sp>
        <p:nvSpPr>
          <p:cNvPr id="4" name="מציין מיקום תוכן 3">
            <a:extLst>
              <a:ext uri="{FF2B5EF4-FFF2-40B4-BE49-F238E27FC236}">
                <a16:creationId xmlns:a16="http://schemas.microsoft.com/office/drawing/2014/main" id="{C5B80913-267C-4C03-BD01-8CDB3EDBD47A}"/>
              </a:ext>
            </a:extLst>
          </p:cNvPr>
          <p:cNvSpPr>
            <a:spLocks noGrp="1"/>
          </p:cNvSpPr>
          <p:nvPr>
            <p:ph sz="quarter" idx="4"/>
          </p:nvPr>
        </p:nvSpPr>
        <p:spPr/>
        <p:txBody>
          <a:bodyPr>
            <a:normAutofit/>
          </a:bodyPr>
          <a:lstStyle/>
          <a:p>
            <a:pPr marL="96848" indent="0">
              <a:buNone/>
            </a:pPr>
            <a:r>
              <a:rPr lang="he-IL" dirty="0"/>
              <a:t>(</a:t>
            </a:r>
            <a:r>
              <a:rPr lang="he-IL" dirty="0" err="1"/>
              <a:t>יז</a:t>
            </a:r>
            <a:r>
              <a:rPr lang="he-IL" dirty="0"/>
              <a:t>) </a:t>
            </a:r>
            <a:r>
              <a:rPr lang="he-IL" dirty="0" err="1"/>
              <a:t>וַיָּקֻמו</a:t>
            </a:r>
            <a:r>
              <a:rPr lang="he-IL" dirty="0"/>
              <a:t>ּ אֲנָשִׁים, מִזִּקְנֵי הָאָרֶץ; וַיֹּאמְרוּ, אֶל כָּל קְהַל הָעָם </a:t>
            </a:r>
            <a:r>
              <a:rPr lang="he-IL" dirty="0" err="1"/>
              <a:t>לֵאמֹר</a:t>
            </a:r>
            <a:r>
              <a:rPr lang="he-IL" dirty="0"/>
              <a:t>. (</a:t>
            </a:r>
            <a:r>
              <a:rPr lang="he-IL" dirty="0" err="1"/>
              <a:t>יח</a:t>
            </a:r>
            <a:r>
              <a:rPr lang="he-IL" dirty="0"/>
              <a:t>) מִיכָה, </a:t>
            </a:r>
            <a:r>
              <a:rPr lang="he-IL" dirty="0" err="1"/>
              <a:t>הַמּוֹרַשְׁתִּי</a:t>
            </a:r>
            <a:r>
              <a:rPr lang="he-IL" dirty="0"/>
              <a:t>, הָיָה נִבָּא, בִּימֵי חִזְקִיָּהוּ מֶלֶךְ יְהוּדָה; וַיֹּאמֶר אֶל כָּל עַם יְהוּדָה </a:t>
            </a:r>
            <a:r>
              <a:rPr lang="he-IL" dirty="0" err="1"/>
              <a:t>לֵאמֹר</a:t>
            </a:r>
            <a:r>
              <a:rPr lang="he-IL" dirty="0"/>
              <a:t> כֹּה אָמַר ה' צְבָאוֹת, צִיּוֹן שָׂדֶה </a:t>
            </a:r>
            <a:r>
              <a:rPr lang="he-IL" dirty="0" err="1"/>
              <a:t>תֵחָרֵש</a:t>
            </a:r>
            <a:r>
              <a:rPr lang="he-IL" dirty="0"/>
              <a:t>ׁ וִירוּשָׁלַיִם עִיִּים תִּהְיֶה, וְהַר הַבַּיִת, לְבָמוֹת יָעַר. </a:t>
            </a:r>
          </a:p>
          <a:p>
            <a:pPr marL="96848" indent="0">
              <a:buNone/>
            </a:pPr>
            <a:r>
              <a:rPr lang="he-IL" dirty="0"/>
              <a:t>(</a:t>
            </a:r>
            <a:r>
              <a:rPr lang="he-IL" dirty="0" err="1"/>
              <a:t>יט</a:t>
            </a:r>
            <a:r>
              <a:rPr lang="he-IL" dirty="0"/>
              <a:t>) הֶהָמֵת </a:t>
            </a:r>
            <a:r>
              <a:rPr lang="he-IL" dirty="0" err="1"/>
              <a:t>הֱמִתֻהו</a:t>
            </a:r>
            <a:r>
              <a:rPr lang="he-IL" dirty="0"/>
              <a:t>ּ חִזְקִיָּהוּ מֶלֶךְ-יְהוּדָה וְכָל יְהוּדָה, הֲלֹא יָרֵא אֶת ה' וַיְחַל אֶת פְּנֵי ה', וַיִּנָּחֶם ה' אֶל הָרָעָה אֲשֶׁר דִּבֶּר עֲלֵיהֶם; וַאֲנַחְנוּ, עֹשִׂים רָעָה גְדוֹלָה עַל נַפְשׁוֹתֵינוּ. </a:t>
            </a:r>
          </a:p>
        </p:txBody>
      </p:sp>
      <p:sp>
        <p:nvSpPr>
          <p:cNvPr id="5" name="תרשים זרימה: תהליך חלופי 4">
            <a:extLst>
              <a:ext uri="{FF2B5EF4-FFF2-40B4-BE49-F238E27FC236}">
                <a16:creationId xmlns:a16="http://schemas.microsoft.com/office/drawing/2014/main" id="{73DBD074-8DCD-4338-ACBF-FF4B2ABA827D}"/>
              </a:ext>
            </a:extLst>
          </p:cNvPr>
          <p:cNvSpPr/>
          <p:nvPr/>
        </p:nvSpPr>
        <p:spPr>
          <a:xfrm>
            <a:off x="8822267" y="2174202"/>
            <a:ext cx="2429163" cy="1961699"/>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latin typeface="Varela Round" panose="00000500000000000000" pitchFamily="2" charset="-79"/>
                <a:cs typeface="Varela Round" panose="00000500000000000000" pitchFamily="2" charset="-79"/>
              </a:rPr>
              <a:t>לשם מה מביאים הזקנים תקדים משפטי - היסטורי ומהו משמעותו?</a:t>
            </a:r>
          </a:p>
        </p:txBody>
      </p:sp>
    </p:spTree>
    <p:extLst>
      <p:ext uri="{BB962C8B-B14F-4D97-AF65-F5344CB8AC3E}">
        <p14:creationId xmlns:p14="http://schemas.microsoft.com/office/powerpoint/2010/main" val="4197865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FB2941-B8BD-4800-83D0-FB2DBA1C9620}"/>
              </a:ext>
            </a:extLst>
          </p:cNvPr>
          <p:cNvSpPr>
            <a:spLocks noGrp="1"/>
          </p:cNvSpPr>
          <p:nvPr>
            <p:ph type="title"/>
          </p:nvPr>
        </p:nvSpPr>
        <p:spPr/>
        <p:txBody>
          <a:bodyPr/>
          <a:lstStyle/>
          <a:p>
            <a:r>
              <a:rPr lang="he-IL" dirty="0"/>
              <a:t>התקדים המשפטי - היסטורי</a:t>
            </a:r>
          </a:p>
        </p:txBody>
      </p:sp>
      <p:sp>
        <p:nvSpPr>
          <p:cNvPr id="3" name="מציין מיקום טקסט 2">
            <a:extLst>
              <a:ext uri="{FF2B5EF4-FFF2-40B4-BE49-F238E27FC236}">
                <a16:creationId xmlns:a16="http://schemas.microsoft.com/office/drawing/2014/main" id="{2BC809F1-156E-443C-B581-FA2C9CA5A630}"/>
              </a:ext>
            </a:extLst>
          </p:cNvPr>
          <p:cNvSpPr>
            <a:spLocks noGrp="1"/>
          </p:cNvSpPr>
          <p:nvPr>
            <p:ph type="body" sz="quarter" idx="3"/>
          </p:nvPr>
        </p:nvSpPr>
        <p:spPr/>
        <p:txBody>
          <a:bodyPr/>
          <a:lstStyle/>
          <a:p>
            <a:r>
              <a:rPr lang="he-IL" dirty="0"/>
              <a:t>מדוע היה צורך בתקדים משפטי?</a:t>
            </a:r>
          </a:p>
        </p:txBody>
      </p:sp>
      <p:sp>
        <p:nvSpPr>
          <p:cNvPr id="5" name="תיבת טקסט 4">
            <a:extLst>
              <a:ext uri="{FF2B5EF4-FFF2-40B4-BE49-F238E27FC236}">
                <a16:creationId xmlns:a16="http://schemas.microsoft.com/office/drawing/2014/main" id="{1367768C-94CC-43B2-BBE2-589089C9B39A}"/>
              </a:ext>
            </a:extLst>
          </p:cNvPr>
          <p:cNvSpPr txBox="1"/>
          <p:nvPr/>
        </p:nvSpPr>
        <p:spPr>
          <a:xfrm>
            <a:off x="5950113" y="1439001"/>
            <a:ext cx="5744308" cy="4062651"/>
          </a:xfrm>
          <a:prstGeom prst="rect">
            <a:avLst/>
          </a:prstGeom>
          <a:noFill/>
        </p:spPr>
        <p:txBody>
          <a:bodyPr wrap="square" rtlCol="1">
            <a:spAutoFit/>
          </a:bodyPr>
          <a:lstStyle/>
          <a:p>
            <a:pPr marL="96848" indent="0" algn="just">
              <a:buNone/>
            </a:pPr>
            <a:r>
              <a:rPr lang="he-IL" sz="2400" dirty="0" err="1"/>
              <a:t>מלבי"ם</a:t>
            </a:r>
            <a:r>
              <a:rPr lang="he-IL" sz="2400" dirty="0"/>
              <a:t>:</a:t>
            </a:r>
          </a:p>
          <a:p>
            <a:pPr marL="96848" indent="0" algn="just">
              <a:buNone/>
            </a:pPr>
            <a:r>
              <a:rPr lang="he-IL" sz="2400" b="1" dirty="0"/>
              <a:t>אין משפט מות לאיש הזה </a:t>
            </a:r>
            <a:r>
              <a:rPr lang="he-IL" sz="2400" dirty="0"/>
              <a:t>–</a:t>
            </a:r>
          </a:p>
          <a:p>
            <a:pPr marL="96848" indent="0" algn="just">
              <a:buNone/>
            </a:pPr>
            <a:r>
              <a:rPr lang="he-IL" sz="2400" dirty="0"/>
              <a:t>רוצה לומר שאי אפשר להמיתו במשפט ובדין, כי בשם ה' אלוקינו דבר ונבואתו אמת. אולם בכל זה עדיין היה דעת העם להמית אותו שלא במשפט כדי לסלק ההיזק שמגיע להם לפי דעתם מנבואתו.</a:t>
            </a:r>
          </a:p>
          <a:p>
            <a:pPr marL="96848" indent="0" algn="just">
              <a:buNone/>
            </a:pPr>
            <a:r>
              <a:rPr lang="he-IL" sz="2400" b="1" dirty="0"/>
              <a:t>ויקומו </a:t>
            </a:r>
            <a:r>
              <a:rPr lang="he-IL" sz="2400" dirty="0"/>
              <a:t>– אז קמו אנשים מזקני העם להשתיק את העם ולברר שאין </a:t>
            </a:r>
            <a:r>
              <a:rPr lang="he-IL" sz="2400" dirty="0" err="1"/>
              <a:t>להרגו</a:t>
            </a:r>
            <a:r>
              <a:rPr lang="he-IL" sz="2400" dirty="0"/>
              <a:t> בשביל יראת נזק שיגיע מנבואותיו. </a:t>
            </a:r>
          </a:p>
          <a:p>
            <a:pPr algn="just"/>
            <a:endParaRPr lang="he-IL" dirty="0"/>
          </a:p>
        </p:txBody>
      </p:sp>
    </p:spTree>
    <p:extLst>
      <p:ext uri="{BB962C8B-B14F-4D97-AF65-F5344CB8AC3E}">
        <p14:creationId xmlns:p14="http://schemas.microsoft.com/office/powerpoint/2010/main" val="3362667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FB2941-B8BD-4800-83D0-FB2DBA1C9620}"/>
              </a:ext>
            </a:extLst>
          </p:cNvPr>
          <p:cNvSpPr>
            <a:spLocks noGrp="1"/>
          </p:cNvSpPr>
          <p:nvPr>
            <p:ph type="title"/>
          </p:nvPr>
        </p:nvSpPr>
        <p:spPr/>
        <p:txBody>
          <a:bodyPr/>
          <a:lstStyle/>
          <a:p>
            <a:r>
              <a:rPr lang="he-IL" dirty="0"/>
              <a:t>התקדים המשפטי - היסטורי</a:t>
            </a:r>
          </a:p>
        </p:txBody>
      </p:sp>
      <p:sp>
        <p:nvSpPr>
          <p:cNvPr id="3" name="מציין מיקום טקסט 2">
            <a:extLst>
              <a:ext uri="{FF2B5EF4-FFF2-40B4-BE49-F238E27FC236}">
                <a16:creationId xmlns:a16="http://schemas.microsoft.com/office/drawing/2014/main" id="{2BC809F1-156E-443C-B581-FA2C9CA5A630}"/>
              </a:ext>
            </a:extLst>
          </p:cNvPr>
          <p:cNvSpPr>
            <a:spLocks noGrp="1"/>
          </p:cNvSpPr>
          <p:nvPr>
            <p:ph type="body" sz="quarter" idx="3"/>
          </p:nvPr>
        </p:nvSpPr>
        <p:spPr/>
        <p:txBody>
          <a:bodyPr/>
          <a:lstStyle/>
          <a:p>
            <a:r>
              <a:rPr lang="he-IL" dirty="0"/>
              <a:t>מדוע היה צורך בתקדים משפטי?</a:t>
            </a:r>
          </a:p>
        </p:txBody>
      </p:sp>
      <p:sp>
        <p:nvSpPr>
          <p:cNvPr id="4" name="מציין מיקום תוכן 3">
            <a:extLst>
              <a:ext uri="{FF2B5EF4-FFF2-40B4-BE49-F238E27FC236}">
                <a16:creationId xmlns:a16="http://schemas.microsoft.com/office/drawing/2014/main" id="{31A8C9ED-103E-4948-88EE-F54F75EA65E2}"/>
              </a:ext>
            </a:extLst>
          </p:cNvPr>
          <p:cNvSpPr>
            <a:spLocks noGrp="1"/>
          </p:cNvSpPr>
          <p:nvPr>
            <p:ph sz="quarter" idx="4"/>
          </p:nvPr>
        </p:nvSpPr>
        <p:spPr>
          <a:xfrm>
            <a:off x="515274" y="1725682"/>
            <a:ext cx="4408418" cy="4152517"/>
          </a:xfrm>
        </p:spPr>
        <p:txBody>
          <a:bodyPr>
            <a:normAutofit/>
          </a:bodyPr>
          <a:lstStyle/>
          <a:p>
            <a:pPr marL="96848" indent="0" algn="just">
              <a:buNone/>
            </a:pPr>
            <a:endParaRPr lang="he-IL" dirty="0"/>
          </a:p>
          <a:p>
            <a:pPr marL="96848" indent="0" algn="just">
              <a:buNone/>
            </a:pPr>
            <a:r>
              <a:rPr lang="he-IL" dirty="0"/>
              <a:t>לפי </a:t>
            </a:r>
            <a:r>
              <a:rPr lang="he-IL" dirty="0" err="1"/>
              <a:t>המלבי"ם</a:t>
            </a:r>
            <a:r>
              <a:rPr lang="he-IL" dirty="0"/>
              <a:t> באו דברי הזקנים להרגיע את העם שלא קיבל את פסק הדין הרשמי. הזקנים ניסו לשכנע את העם להסכים עם החלטת השרים.</a:t>
            </a:r>
          </a:p>
        </p:txBody>
      </p:sp>
      <p:sp>
        <p:nvSpPr>
          <p:cNvPr id="5" name="תיבת טקסט 4">
            <a:extLst>
              <a:ext uri="{FF2B5EF4-FFF2-40B4-BE49-F238E27FC236}">
                <a16:creationId xmlns:a16="http://schemas.microsoft.com/office/drawing/2014/main" id="{1367768C-94CC-43B2-BBE2-589089C9B39A}"/>
              </a:ext>
            </a:extLst>
          </p:cNvPr>
          <p:cNvSpPr txBox="1"/>
          <p:nvPr/>
        </p:nvSpPr>
        <p:spPr>
          <a:xfrm>
            <a:off x="5950113" y="1439001"/>
            <a:ext cx="5744308" cy="4062651"/>
          </a:xfrm>
          <a:prstGeom prst="rect">
            <a:avLst/>
          </a:prstGeom>
          <a:noFill/>
        </p:spPr>
        <p:txBody>
          <a:bodyPr wrap="square" rtlCol="1">
            <a:spAutoFit/>
          </a:bodyPr>
          <a:lstStyle/>
          <a:p>
            <a:pPr marL="96848" indent="0" algn="just">
              <a:buNone/>
            </a:pPr>
            <a:r>
              <a:rPr lang="he-IL" sz="2400" dirty="0" err="1"/>
              <a:t>מלבי"ם</a:t>
            </a:r>
            <a:r>
              <a:rPr lang="he-IL" sz="2400" dirty="0"/>
              <a:t>:</a:t>
            </a:r>
          </a:p>
          <a:p>
            <a:pPr marL="96848" indent="0" algn="just">
              <a:buNone/>
            </a:pPr>
            <a:r>
              <a:rPr lang="he-IL" sz="2400" b="1" dirty="0"/>
              <a:t>אין משפט מות לאיש הזה </a:t>
            </a:r>
            <a:r>
              <a:rPr lang="he-IL" sz="2400" dirty="0"/>
              <a:t>–</a:t>
            </a:r>
          </a:p>
          <a:p>
            <a:pPr marL="96848" indent="0" algn="just">
              <a:buNone/>
            </a:pPr>
            <a:r>
              <a:rPr lang="he-IL" sz="2400" dirty="0"/>
              <a:t>רוצה לומר שאי אפשר להמיתו במשפט ובדין, כי בשם ה' אלוקינו דבר ונבואתו אמת. אולם בכל זה עדיין היה דעת העם להמית אותו שלא במשפט כדי לסלק ההיזק שמגיע להם לפי דעתם מנבואתו.</a:t>
            </a:r>
          </a:p>
          <a:p>
            <a:pPr marL="96848" indent="0" algn="just">
              <a:buNone/>
            </a:pPr>
            <a:r>
              <a:rPr lang="he-IL" sz="2400" b="1" dirty="0"/>
              <a:t>ויקומו </a:t>
            </a:r>
            <a:r>
              <a:rPr lang="he-IL" sz="2400" dirty="0"/>
              <a:t>– אז קמו אנשים מזקני העם להשתיק את העם ולברר שאין </a:t>
            </a:r>
            <a:r>
              <a:rPr lang="he-IL" sz="2400" dirty="0" err="1"/>
              <a:t>להרגו</a:t>
            </a:r>
            <a:r>
              <a:rPr lang="he-IL" sz="2400" dirty="0"/>
              <a:t> בשביל יראת נזק שיגיע מנבואותיו. </a:t>
            </a:r>
          </a:p>
          <a:p>
            <a:pPr algn="just"/>
            <a:endParaRPr lang="he-IL" dirty="0"/>
          </a:p>
        </p:txBody>
      </p:sp>
    </p:spTree>
    <p:extLst>
      <p:ext uri="{BB962C8B-B14F-4D97-AF65-F5344CB8AC3E}">
        <p14:creationId xmlns:p14="http://schemas.microsoft.com/office/powerpoint/2010/main" val="1354475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04F710-9D75-4E4C-A761-02B4D8FD3B70}"/>
              </a:ext>
            </a:extLst>
          </p:cNvPr>
          <p:cNvSpPr>
            <a:spLocks noGrp="1"/>
          </p:cNvSpPr>
          <p:nvPr>
            <p:ph type="title"/>
          </p:nvPr>
        </p:nvSpPr>
        <p:spPr/>
        <p:txBody>
          <a:bodyPr/>
          <a:lstStyle/>
          <a:p>
            <a:r>
              <a:rPr lang="he-IL" dirty="0"/>
              <a:t>התקדים המשפטי - היסטורי</a:t>
            </a:r>
          </a:p>
        </p:txBody>
      </p:sp>
      <p:sp>
        <p:nvSpPr>
          <p:cNvPr id="3" name="מציין מיקום טקסט 2">
            <a:extLst>
              <a:ext uri="{FF2B5EF4-FFF2-40B4-BE49-F238E27FC236}">
                <a16:creationId xmlns:a16="http://schemas.microsoft.com/office/drawing/2014/main" id="{5C28B8C3-FA61-4EC7-BDCA-9743A8210FCB}"/>
              </a:ext>
            </a:extLst>
          </p:cNvPr>
          <p:cNvSpPr>
            <a:spLocks noGrp="1"/>
          </p:cNvSpPr>
          <p:nvPr>
            <p:ph type="body" sz="quarter" idx="3"/>
          </p:nvPr>
        </p:nvSpPr>
        <p:spPr/>
        <p:txBody>
          <a:bodyPr/>
          <a:lstStyle/>
          <a:p>
            <a:r>
              <a:rPr lang="he-IL" dirty="0"/>
              <a:t>מה משמעות התקדים?</a:t>
            </a:r>
          </a:p>
        </p:txBody>
      </p:sp>
      <p:sp>
        <p:nvSpPr>
          <p:cNvPr id="4" name="מציין מיקום תוכן 3">
            <a:extLst>
              <a:ext uri="{FF2B5EF4-FFF2-40B4-BE49-F238E27FC236}">
                <a16:creationId xmlns:a16="http://schemas.microsoft.com/office/drawing/2014/main" id="{F8AA37E4-B3EB-463B-9182-89305B69D0F2}"/>
              </a:ext>
            </a:extLst>
          </p:cNvPr>
          <p:cNvSpPr>
            <a:spLocks noGrp="1"/>
          </p:cNvSpPr>
          <p:nvPr>
            <p:ph sz="quarter" idx="4"/>
          </p:nvPr>
        </p:nvSpPr>
        <p:spPr>
          <a:xfrm>
            <a:off x="515275" y="1723115"/>
            <a:ext cx="8066017" cy="4919224"/>
          </a:xfrm>
        </p:spPr>
        <p:txBody>
          <a:bodyPr>
            <a:normAutofit/>
          </a:bodyPr>
          <a:lstStyle/>
          <a:p>
            <a:pPr marL="96848" indent="0">
              <a:buNone/>
            </a:pPr>
            <a:r>
              <a:rPr lang="he-IL" dirty="0"/>
              <a:t>מה רצו הזקנים ללמד בהבאת התקדים?</a:t>
            </a:r>
          </a:p>
          <a:p>
            <a:pPr marL="96848" indent="0">
              <a:buNone/>
            </a:pPr>
            <a:r>
              <a:rPr lang="he-IL" dirty="0"/>
              <a:t>הזקנים מציגים לפני העם שאלה רטורית:</a:t>
            </a:r>
          </a:p>
          <a:p>
            <a:pPr marL="96848" indent="0">
              <a:buNone/>
            </a:pPr>
            <a:r>
              <a:rPr lang="he-IL" dirty="0"/>
              <a:t>"הֶהָמֵת </a:t>
            </a:r>
            <a:r>
              <a:rPr lang="he-IL" dirty="0" err="1"/>
              <a:t>הֱמִתֻהו</a:t>
            </a:r>
            <a:r>
              <a:rPr lang="he-IL" dirty="0"/>
              <a:t>ּ חִזְקִיָּהוּ מֶלֶךְ יְהוּדָה וְכָל יְהוּדָה?". </a:t>
            </a:r>
          </a:p>
          <a:p>
            <a:pPr marL="96848" indent="0">
              <a:buNone/>
            </a:pPr>
            <a:r>
              <a:rPr lang="he-IL" dirty="0"/>
              <a:t>חזקיה לא רק שלא המית את הנביא, אלא גם יָרֵא אֶת ה' וגם חילה אֶת פְּנֵי ה'. </a:t>
            </a:r>
          </a:p>
          <a:p>
            <a:pPr marL="96848" indent="0">
              <a:buNone/>
            </a:pPr>
            <a:r>
              <a:rPr lang="he-IL" dirty="0"/>
              <a:t>כלומר, לא רק שחזקיה לא פגע בנביא, אלא אף עודד את העם לחזור בתשובה, ובכך נמנעה הפורענות הקשה שניבא מיכה על ירושלים ויהודה.</a:t>
            </a:r>
          </a:p>
        </p:txBody>
      </p:sp>
      <p:sp>
        <p:nvSpPr>
          <p:cNvPr id="5" name="תרשים זרימה: תהליך חלופי 4">
            <a:extLst>
              <a:ext uri="{FF2B5EF4-FFF2-40B4-BE49-F238E27FC236}">
                <a16:creationId xmlns:a16="http://schemas.microsoft.com/office/drawing/2014/main" id="{8E44D33D-4140-4FCD-B339-5398FB64D0D8}"/>
              </a:ext>
            </a:extLst>
          </p:cNvPr>
          <p:cNvSpPr/>
          <p:nvPr/>
        </p:nvSpPr>
        <p:spPr>
          <a:xfrm>
            <a:off x="8581292" y="1434473"/>
            <a:ext cx="3439907" cy="1994528"/>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6848" indent="0" algn="just">
              <a:buNone/>
            </a:pPr>
            <a:r>
              <a:rPr lang="he-IL" sz="2000" dirty="0">
                <a:solidFill>
                  <a:srgbClr val="192A72"/>
                </a:solidFill>
              </a:rPr>
              <a:t>ספר מיכה, ג', </a:t>
            </a:r>
            <a:r>
              <a:rPr lang="he-IL" sz="2000" dirty="0" err="1">
                <a:solidFill>
                  <a:srgbClr val="192A72"/>
                </a:solidFill>
              </a:rPr>
              <a:t>יב</a:t>
            </a:r>
            <a:r>
              <a:rPr lang="he-IL" sz="2000" dirty="0">
                <a:solidFill>
                  <a:srgbClr val="192A72"/>
                </a:solidFill>
              </a:rPr>
              <a:t>:</a:t>
            </a:r>
          </a:p>
          <a:p>
            <a:pPr marL="96848" indent="0" algn="just">
              <a:buNone/>
            </a:pPr>
            <a:r>
              <a:rPr lang="he-IL" sz="2000" dirty="0">
                <a:solidFill>
                  <a:srgbClr val="192A72"/>
                </a:solidFill>
              </a:rPr>
              <a:t>לָכֵן בִּגְלַלְכֶם צִיּוֹן שָׂדֶה </a:t>
            </a:r>
            <a:r>
              <a:rPr lang="he-IL" sz="2000" dirty="0" err="1">
                <a:solidFill>
                  <a:srgbClr val="192A72"/>
                </a:solidFill>
              </a:rPr>
              <a:t>תֵחָרֵש</a:t>
            </a:r>
            <a:r>
              <a:rPr lang="he-IL" sz="2000" dirty="0">
                <a:solidFill>
                  <a:srgbClr val="192A72"/>
                </a:solidFill>
              </a:rPr>
              <a:t>ׁ </a:t>
            </a:r>
            <a:r>
              <a:rPr lang="he-IL" sz="2000" dirty="0" err="1">
                <a:solidFill>
                  <a:srgbClr val="192A72"/>
                </a:solidFill>
              </a:rPr>
              <a:t>וִירוּשָׁלַ‍ִם</a:t>
            </a:r>
            <a:r>
              <a:rPr lang="he-IL" sz="2000" dirty="0">
                <a:solidFill>
                  <a:srgbClr val="192A72"/>
                </a:solidFill>
              </a:rPr>
              <a:t> עִיִּין תִּהְיֶה וְהַר הַבַּיִת לְבָמוֹת יָעַר.</a:t>
            </a:r>
          </a:p>
        </p:txBody>
      </p:sp>
    </p:spTree>
    <p:extLst>
      <p:ext uri="{BB962C8B-B14F-4D97-AF65-F5344CB8AC3E}">
        <p14:creationId xmlns:p14="http://schemas.microsoft.com/office/powerpoint/2010/main" val="2841743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04F710-9D75-4E4C-A761-02B4D8FD3B70}"/>
              </a:ext>
            </a:extLst>
          </p:cNvPr>
          <p:cNvSpPr>
            <a:spLocks noGrp="1"/>
          </p:cNvSpPr>
          <p:nvPr>
            <p:ph type="title"/>
          </p:nvPr>
        </p:nvSpPr>
        <p:spPr/>
        <p:txBody>
          <a:bodyPr/>
          <a:lstStyle/>
          <a:p>
            <a:r>
              <a:rPr lang="he-IL" dirty="0"/>
              <a:t>התקדים המשפטי - היסטורי</a:t>
            </a:r>
          </a:p>
        </p:txBody>
      </p:sp>
      <p:sp>
        <p:nvSpPr>
          <p:cNvPr id="3" name="מציין מיקום טקסט 2">
            <a:extLst>
              <a:ext uri="{FF2B5EF4-FFF2-40B4-BE49-F238E27FC236}">
                <a16:creationId xmlns:a16="http://schemas.microsoft.com/office/drawing/2014/main" id="{5C28B8C3-FA61-4EC7-BDCA-9743A8210FCB}"/>
              </a:ext>
            </a:extLst>
          </p:cNvPr>
          <p:cNvSpPr>
            <a:spLocks noGrp="1"/>
          </p:cNvSpPr>
          <p:nvPr>
            <p:ph type="body" sz="quarter" idx="3"/>
          </p:nvPr>
        </p:nvSpPr>
        <p:spPr/>
        <p:txBody>
          <a:bodyPr/>
          <a:lstStyle/>
          <a:p>
            <a:r>
              <a:rPr lang="he-IL" dirty="0"/>
              <a:t>מה משמעות התקדים?</a:t>
            </a:r>
          </a:p>
        </p:txBody>
      </p:sp>
      <p:sp>
        <p:nvSpPr>
          <p:cNvPr id="4" name="מציין מיקום תוכן 3">
            <a:extLst>
              <a:ext uri="{FF2B5EF4-FFF2-40B4-BE49-F238E27FC236}">
                <a16:creationId xmlns:a16="http://schemas.microsoft.com/office/drawing/2014/main" id="{F8AA37E4-B3EB-463B-9182-89305B69D0F2}"/>
              </a:ext>
            </a:extLst>
          </p:cNvPr>
          <p:cNvSpPr>
            <a:spLocks noGrp="1"/>
          </p:cNvSpPr>
          <p:nvPr>
            <p:ph sz="quarter" idx="4"/>
          </p:nvPr>
        </p:nvSpPr>
        <p:spPr>
          <a:xfrm>
            <a:off x="515275" y="1723115"/>
            <a:ext cx="8066017" cy="4919224"/>
          </a:xfrm>
        </p:spPr>
        <p:txBody>
          <a:bodyPr>
            <a:normAutofit/>
          </a:bodyPr>
          <a:lstStyle/>
          <a:p>
            <a:pPr marL="96848" indent="0">
              <a:buNone/>
            </a:pPr>
            <a:r>
              <a:rPr lang="he-IL" dirty="0"/>
              <a:t>התקדים של מיכה אמור ללמד את העם כיצד יש להגיב על נבואת ירמיהו:</a:t>
            </a:r>
          </a:p>
          <a:p>
            <a:pPr marL="96848" indent="0">
              <a:buNone/>
            </a:pPr>
            <a:endParaRPr lang="he-IL" dirty="0"/>
          </a:p>
          <a:p>
            <a:pPr marL="96848" indent="0">
              <a:buNone/>
            </a:pPr>
            <a:r>
              <a:rPr lang="he-IL" dirty="0"/>
              <a:t>א. מלך צדיק שומע לקול הנביא.</a:t>
            </a:r>
          </a:p>
          <a:p>
            <a:pPr marL="96848" indent="0">
              <a:buNone/>
            </a:pPr>
            <a:r>
              <a:rPr lang="he-IL" dirty="0"/>
              <a:t>ב. מלך צדיק יכול לעורר את העם לתשובה.</a:t>
            </a:r>
          </a:p>
          <a:p>
            <a:pPr marL="96848" indent="0">
              <a:buNone/>
            </a:pPr>
            <a:r>
              <a:rPr lang="he-IL" dirty="0"/>
              <a:t>ג. נבואת פורענות עשויה להתבטל אם יחזור העם בתשובה.</a:t>
            </a:r>
          </a:p>
          <a:p>
            <a:pPr marL="96848" indent="0">
              <a:buNone/>
            </a:pPr>
            <a:endParaRPr lang="he-IL" dirty="0"/>
          </a:p>
          <a:p>
            <a:pPr marL="96848" indent="0">
              <a:buNone/>
            </a:pPr>
            <a:r>
              <a:rPr lang="he-IL" dirty="0"/>
              <a:t>מתוך דברי הזקנים ניכר שהם חרדים להוסיף רעה על רעת העם אם יפגעו בירמיהו. </a:t>
            </a:r>
          </a:p>
        </p:txBody>
      </p:sp>
      <p:sp>
        <p:nvSpPr>
          <p:cNvPr id="5" name="תרשים זרימה: תהליך חלופי 4">
            <a:extLst>
              <a:ext uri="{FF2B5EF4-FFF2-40B4-BE49-F238E27FC236}">
                <a16:creationId xmlns:a16="http://schemas.microsoft.com/office/drawing/2014/main" id="{8E44D33D-4140-4FCD-B339-5398FB64D0D8}"/>
              </a:ext>
            </a:extLst>
          </p:cNvPr>
          <p:cNvSpPr/>
          <p:nvPr/>
        </p:nvSpPr>
        <p:spPr>
          <a:xfrm>
            <a:off x="8581292" y="1434473"/>
            <a:ext cx="3439907" cy="1994528"/>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6848" indent="0" algn="just">
              <a:buNone/>
            </a:pPr>
            <a:r>
              <a:rPr lang="he-IL" sz="2000" dirty="0">
                <a:solidFill>
                  <a:srgbClr val="192A72"/>
                </a:solidFill>
              </a:rPr>
              <a:t>ספר מיכה, ג', </a:t>
            </a:r>
            <a:r>
              <a:rPr lang="he-IL" sz="2000" dirty="0" err="1">
                <a:solidFill>
                  <a:srgbClr val="192A72"/>
                </a:solidFill>
              </a:rPr>
              <a:t>יב</a:t>
            </a:r>
            <a:r>
              <a:rPr lang="he-IL" sz="2000" dirty="0">
                <a:solidFill>
                  <a:srgbClr val="192A72"/>
                </a:solidFill>
              </a:rPr>
              <a:t>:</a:t>
            </a:r>
          </a:p>
          <a:p>
            <a:pPr marL="96848" indent="0" algn="just">
              <a:buNone/>
            </a:pPr>
            <a:r>
              <a:rPr lang="he-IL" sz="2000" dirty="0">
                <a:solidFill>
                  <a:srgbClr val="192A72"/>
                </a:solidFill>
              </a:rPr>
              <a:t>לָכֵן בִּגְלַלְכֶם צִיּוֹן שָׂדֶה </a:t>
            </a:r>
            <a:r>
              <a:rPr lang="he-IL" sz="2000" dirty="0" err="1">
                <a:solidFill>
                  <a:srgbClr val="192A72"/>
                </a:solidFill>
              </a:rPr>
              <a:t>תֵחָרֵש</a:t>
            </a:r>
            <a:r>
              <a:rPr lang="he-IL" sz="2000" dirty="0">
                <a:solidFill>
                  <a:srgbClr val="192A72"/>
                </a:solidFill>
              </a:rPr>
              <a:t>ׁ </a:t>
            </a:r>
            <a:r>
              <a:rPr lang="he-IL" sz="2000" dirty="0" err="1">
                <a:solidFill>
                  <a:srgbClr val="192A72"/>
                </a:solidFill>
              </a:rPr>
              <a:t>וִירוּשָׁלַ‍ִם</a:t>
            </a:r>
            <a:r>
              <a:rPr lang="he-IL" sz="2000" dirty="0">
                <a:solidFill>
                  <a:srgbClr val="192A72"/>
                </a:solidFill>
              </a:rPr>
              <a:t> עִיִּין תִּהְיֶה וְהַר הַבַּיִת לְבָמוֹת יָעַר.</a:t>
            </a:r>
          </a:p>
        </p:txBody>
      </p:sp>
    </p:spTree>
    <p:extLst>
      <p:ext uri="{BB962C8B-B14F-4D97-AF65-F5344CB8AC3E}">
        <p14:creationId xmlns:p14="http://schemas.microsoft.com/office/powerpoint/2010/main" val="4200152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5F6752-AB2F-47FA-A22B-76400C17551C}"/>
              </a:ext>
            </a:extLst>
          </p:cNvPr>
          <p:cNvSpPr>
            <a:spLocks noGrp="1"/>
          </p:cNvSpPr>
          <p:nvPr>
            <p:ph type="title"/>
          </p:nvPr>
        </p:nvSpPr>
        <p:spPr/>
        <p:txBody>
          <a:bodyPr/>
          <a:lstStyle/>
          <a:p>
            <a:r>
              <a:rPr lang="he-IL" dirty="0"/>
              <a:t>פרק כ"ו – פסוקי הסיום</a:t>
            </a:r>
          </a:p>
        </p:txBody>
      </p:sp>
      <p:sp>
        <p:nvSpPr>
          <p:cNvPr id="3" name="מציין מיקום טקסט 2">
            <a:extLst>
              <a:ext uri="{FF2B5EF4-FFF2-40B4-BE49-F238E27FC236}">
                <a16:creationId xmlns:a16="http://schemas.microsoft.com/office/drawing/2014/main" id="{C64F1600-2B78-42CB-B568-D22E1AFA6808}"/>
              </a:ext>
            </a:extLst>
          </p:cNvPr>
          <p:cNvSpPr>
            <a:spLocks noGrp="1"/>
          </p:cNvSpPr>
          <p:nvPr>
            <p:ph type="body" sz="quarter" idx="3"/>
          </p:nvPr>
        </p:nvSpPr>
        <p:spPr/>
        <p:txBody>
          <a:bodyPr/>
          <a:lstStyle/>
          <a:p>
            <a:r>
              <a:rPr lang="he-IL" dirty="0"/>
              <a:t>הסיפור על </a:t>
            </a:r>
            <a:r>
              <a:rPr lang="he-IL" dirty="0" err="1"/>
              <a:t>אוריהו</a:t>
            </a:r>
            <a:r>
              <a:rPr lang="he-IL" dirty="0"/>
              <a:t> בן שמעיהו</a:t>
            </a:r>
          </a:p>
        </p:txBody>
      </p:sp>
      <p:sp>
        <p:nvSpPr>
          <p:cNvPr id="4" name="מציין מיקום תוכן 3">
            <a:extLst>
              <a:ext uri="{FF2B5EF4-FFF2-40B4-BE49-F238E27FC236}">
                <a16:creationId xmlns:a16="http://schemas.microsoft.com/office/drawing/2014/main" id="{786D9FB6-DA5B-496E-A0E4-2FCCA2D6D48C}"/>
              </a:ext>
            </a:extLst>
          </p:cNvPr>
          <p:cNvSpPr>
            <a:spLocks noGrp="1"/>
          </p:cNvSpPr>
          <p:nvPr>
            <p:ph sz="quarter" idx="4"/>
          </p:nvPr>
        </p:nvSpPr>
        <p:spPr>
          <a:xfrm>
            <a:off x="515273" y="1987692"/>
            <a:ext cx="8031963" cy="3442438"/>
          </a:xfrm>
        </p:spPr>
        <p:txBody>
          <a:bodyPr>
            <a:normAutofit/>
          </a:bodyPr>
          <a:lstStyle/>
          <a:p>
            <a:pPr marL="96848" indent="0">
              <a:buNone/>
            </a:pPr>
            <a:r>
              <a:rPr lang="he-IL" dirty="0"/>
              <a:t>(כ) וְגַם אִישׁ הָיָה מִתְנַבֵּא בְּשֵׁם ה' </a:t>
            </a:r>
            <a:r>
              <a:rPr lang="he-IL" dirty="0" err="1"/>
              <a:t>אוּרִיָּהו</a:t>
            </a:r>
            <a:r>
              <a:rPr lang="he-IL" dirty="0"/>
              <a:t>ּ בֶּן שְׁמַעְיָהוּ מִקִּרְיַת הַיְּעָרִים וַיִּנָּבֵא עַל הָעִיר הַזֹּאת וְעַל הָאָרֶץ הַזֹּאת כְּכֹל דִּבְרֵי יִרְמְיָהוּ.</a:t>
            </a:r>
          </a:p>
          <a:p>
            <a:pPr marL="96848" indent="0">
              <a:buNone/>
            </a:pPr>
            <a:r>
              <a:rPr lang="he-IL" dirty="0"/>
              <a:t>(</a:t>
            </a:r>
            <a:r>
              <a:rPr lang="he-IL" dirty="0" err="1"/>
              <a:t>כא</a:t>
            </a:r>
            <a:r>
              <a:rPr lang="he-IL" dirty="0"/>
              <a:t>) וַיִּשְׁמַע הַמֶּלֶךְ יְהוֹיָקִים וְכָל </a:t>
            </a:r>
            <a:r>
              <a:rPr lang="he-IL" dirty="0" err="1"/>
              <a:t>גִּבּוֹרָיו</a:t>
            </a:r>
            <a:r>
              <a:rPr lang="he-IL" dirty="0"/>
              <a:t> וְכָל הַשָּׂרִים אֶת דְּבָרָיו וַיְבַקֵּשׁ הַמֶּלֶךְ הֲמִיתוֹ וַיִּשְׁמַע </a:t>
            </a:r>
            <a:r>
              <a:rPr lang="he-IL" dirty="0" err="1"/>
              <a:t>אוּרִיָּהו</a:t>
            </a:r>
            <a:r>
              <a:rPr lang="he-IL" dirty="0"/>
              <a:t>ּ וַיִּרָא וַיִּבְרַח וַיָּבֹא מִצְרָיִם.</a:t>
            </a:r>
          </a:p>
          <a:p>
            <a:pPr marL="96848" indent="0">
              <a:buNone/>
            </a:pPr>
            <a:r>
              <a:rPr lang="he-IL" dirty="0"/>
              <a:t>(</a:t>
            </a:r>
            <a:r>
              <a:rPr lang="he-IL" dirty="0" err="1"/>
              <a:t>כב</a:t>
            </a:r>
            <a:r>
              <a:rPr lang="he-IL" dirty="0"/>
              <a:t>) וַיִּשְׁלַח הַמֶּלֶךְ יְהוֹיָקִים אֲנָשִׁים מִצְרָיִם אֵת </a:t>
            </a:r>
            <a:r>
              <a:rPr lang="he-IL" dirty="0" err="1"/>
              <a:t>אֶלְנָתָן</a:t>
            </a:r>
            <a:r>
              <a:rPr lang="he-IL" dirty="0"/>
              <a:t> בֶּן </a:t>
            </a:r>
            <a:r>
              <a:rPr lang="he-IL" dirty="0" err="1"/>
              <a:t>עַכְבּוֹר</a:t>
            </a:r>
            <a:r>
              <a:rPr lang="he-IL" dirty="0"/>
              <a:t> וַאֲנָשִׁים אִתּוֹ אֶל מִצְרָיִם. (</a:t>
            </a:r>
            <a:r>
              <a:rPr lang="he-IL" dirty="0" err="1"/>
              <a:t>כג</a:t>
            </a:r>
            <a:r>
              <a:rPr lang="he-IL" dirty="0"/>
              <a:t>) וַיּוֹצִיאוּ אֶת </a:t>
            </a:r>
            <a:r>
              <a:rPr lang="he-IL" dirty="0" err="1"/>
              <a:t>אוּרִיָּהו</a:t>
            </a:r>
            <a:r>
              <a:rPr lang="he-IL" dirty="0"/>
              <a:t>ּ מִמִּצְרַיִם וַיְבִאֻהוּ אֶל הַמֶּלֶךְ יְהוֹיָקִים וַיַּכֵּהוּ בֶּחָרֶב וַיַּשְׁלֵךְ אֶת </a:t>
            </a:r>
            <a:r>
              <a:rPr lang="he-IL" dirty="0" err="1"/>
              <a:t>נִבְלָתו</a:t>
            </a:r>
            <a:r>
              <a:rPr lang="he-IL" dirty="0"/>
              <a:t>ֹ אֶל קִבְרֵי בְּנֵי הָעָם.</a:t>
            </a:r>
          </a:p>
        </p:txBody>
      </p:sp>
    </p:spTree>
    <p:extLst>
      <p:ext uri="{BB962C8B-B14F-4D97-AF65-F5344CB8AC3E}">
        <p14:creationId xmlns:p14="http://schemas.microsoft.com/office/powerpoint/2010/main" val="3814982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5F6752-AB2F-47FA-A22B-76400C17551C}"/>
              </a:ext>
            </a:extLst>
          </p:cNvPr>
          <p:cNvSpPr>
            <a:spLocks noGrp="1"/>
          </p:cNvSpPr>
          <p:nvPr>
            <p:ph type="title"/>
          </p:nvPr>
        </p:nvSpPr>
        <p:spPr/>
        <p:txBody>
          <a:bodyPr/>
          <a:lstStyle/>
          <a:p>
            <a:r>
              <a:rPr lang="he-IL" dirty="0"/>
              <a:t>פרק כ"ו – פסוקי הסיום</a:t>
            </a:r>
          </a:p>
        </p:txBody>
      </p:sp>
      <p:sp>
        <p:nvSpPr>
          <p:cNvPr id="3" name="מציין מיקום טקסט 2">
            <a:extLst>
              <a:ext uri="{FF2B5EF4-FFF2-40B4-BE49-F238E27FC236}">
                <a16:creationId xmlns:a16="http://schemas.microsoft.com/office/drawing/2014/main" id="{C64F1600-2B78-42CB-B568-D22E1AFA6808}"/>
              </a:ext>
            </a:extLst>
          </p:cNvPr>
          <p:cNvSpPr>
            <a:spLocks noGrp="1"/>
          </p:cNvSpPr>
          <p:nvPr>
            <p:ph type="body" sz="quarter" idx="3"/>
          </p:nvPr>
        </p:nvSpPr>
        <p:spPr/>
        <p:txBody>
          <a:bodyPr/>
          <a:lstStyle/>
          <a:p>
            <a:r>
              <a:rPr lang="he-IL" dirty="0"/>
              <a:t>הסיפור על </a:t>
            </a:r>
            <a:r>
              <a:rPr lang="he-IL" dirty="0" err="1"/>
              <a:t>אוריהו</a:t>
            </a:r>
            <a:r>
              <a:rPr lang="he-IL" dirty="0"/>
              <a:t> בן שמעיהו</a:t>
            </a:r>
          </a:p>
        </p:txBody>
      </p:sp>
      <p:sp>
        <p:nvSpPr>
          <p:cNvPr id="4" name="מציין מיקום תוכן 3">
            <a:extLst>
              <a:ext uri="{FF2B5EF4-FFF2-40B4-BE49-F238E27FC236}">
                <a16:creationId xmlns:a16="http://schemas.microsoft.com/office/drawing/2014/main" id="{786D9FB6-DA5B-496E-A0E4-2FCCA2D6D48C}"/>
              </a:ext>
            </a:extLst>
          </p:cNvPr>
          <p:cNvSpPr>
            <a:spLocks noGrp="1"/>
          </p:cNvSpPr>
          <p:nvPr>
            <p:ph sz="quarter" idx="4"/>
          </p:nvPr>
        </p:nvSpPr>
        <p:spPr>
          <a:xfrm>
            <a:off x="515273" y="1987692"/>
            <a:ext cx="8031963" cy="3442438"/>
          </a:xfrm>
        </p:spPr>
        <p:txBody>
          <a:bodyPr>
            <a:normAutofit/>
          </a:bodyPr>
          <a:lstStyle/>
          <a:p>
            <a:pPr marL="96848" indent="0">
              <a:buNone/>
            </a:pPr>
            <a:r>
              <a:rPr lang="he-IL" dirty="0"/>
              <a:t>(כ) וְגַם-אִישׁ הָיָה מִתְנַבֵּא בְּשֵׁם ה' </a:t>
            </a:r>
            <a:r>
              <a:rPr lang="he-IL" dirty="0" err="1"/>
              <a:t>אוּרִיָּהו</a:t>
            </a:r>
            <a:r>
              <a:rPr lang="he-IL" dirty="0"/>
              <a:t>ּ בֶּן שְׁמַעְיָהוּ מִקִּרְיַת הַיְּעָרִים </a:t>
            </a:r>
            <a:r>
              <a:rPr lang="he-IL" b="1" dirty="0">
                <a:solidFill>
                  <a:srgbClr val="92D050"/>
                </a:solidFill>
              </a:rPr>
              <a:t>וַיִּנָּבֵא עַל הָעִיר הַזֹּאת וְעַל-הָאָרֶץ הַזֹּאת כְּכֹל דִּבְרֵי יִרְמְיָהוּ</a:t>
            </a:r>
            <a:r>
              <a:rPr lang="he-IL" dirty="0"/>
              <a:t>.</a:t>
            </a:r>
          </a:p>
          <a:p>
            <a:pPr marL="96848" indent="0">
              <a:buNone/>
            </a:pPr>
            <a:r>
              <a:rPr lang="he-IL" dirty="0"/>
              <a:t>(</a:t>
            </a:r>
            <a:r>
              <a:rPr lang="he-IL" dirty="0" err="1"/>
              <a:t>כא</a:t>
            </a:r>
            <a:r>
              <a:rPr lang="he-IL" dirty="0"/>
              <a:t>) וַיִּשְׁמַע הַמֶּלֶךְ יְהוֹיָקִים וְכָל </a:t>
            </a:r>
            <a:r>
              <a:rPr lang="he-IL" dirty="0" err="1"/>
              <a:t>גִּבּוֹרָיו</a:t>
            </a:r>
            <a:r>
              <a:rPr lang="he-IL" dirty="0"/>
              <a:t> וְכָל הַשָּׂרִים אֶת דְּבָרָיו וַיְבַקֵּשׁ הַמֶּלֶךְ הֲמִיתוֹ וַיִּשְׁמַע </a:t>
            </a:r>
            <a:r>
              <a:rPr lang="he-IL" dirty="0" err="1"/>
              <a:t>אוּרִיָּהו</a:t>
            </a:r>
            <a:r>
              <a:rPr lang="he-IL" dirty="0"/>
              <a:t>ּ וַיִּרָא וַיִּבְרַח וַיָּבֹא מִצְרָיִם.</a:t>
            </a:r>
          </a:p>
          <a:p>
            <a:pPr marL="96848" indent="0">
              <a:buNone/>
            </a:pPr>
            <a:r>
              <a:rPr lang="he-IL" dirty="0"/>
              <a:t>(</a:t>
            </a:r>
            <a:r>
              <a:rPr lang="he-IL" dirty="0" err="1"/>
              <a:t>כב</a:t>
            </a:r>
            <a:r>
              <a:rPr lang="he-IL" dirty="0"/>
              <a:t>) וַיִּשְׁלַח הַמֶּלֶךְ יְהוֹיָקִים אֲנָשִׁים מִצְרָיִם אֵת </a:t>
            </a:r>
            <a:r>
              <a:rPr lang="he-IL" dirty="0" err="1"/>
              <a:t>אֶלְנָתָן</a:t>
            </a:r>
            <a:r>
              <a:rPr lang="he-IL" dirty="0"/>
              <a:t> בֶּן </a:t>
            </a:r>
            <a:r>
              <a:rPr lang="he-IL" dirty="0" err="1"/>
              <a:t>עַכְבּוֹר</a:t>
            </a:r>
            <a:r>
              <a:rPr lang="he-IL" dirty="0"/>
              <a:t> וַאֲנָשִׁים אִתּוֹ אֶל מִצְרָיִם. (</a:t>
            </a:r>
            <a:r>
              <a:rPr lang="he-IL" dirty="0" err="1"/>
              <a:t>כג</a:t>
            </a:r>
            <a:r>
              <a:rPr lang="he-IL" dirty="0"/>
              <a:t>) וַיּוֹצִיאוּ אֶת </a:t>
            </a:r>
            <a:r>
              <a:rPr lang="he-IL" dirty="0" err="1"/>
              <a:t>אוּרִיָּהו</a:t>
            </a:r>
            <a:r>
              <a:rPr lang="he-IL" dirty="0"/>
              <a:t>ּ מִמִּצְרַיִם וַיְבִאֻהוּ אֶל-הַמֶּלֶךְ יְהוֹיָקִים </a:t>
            </a:r>
            <a:r>
              <a:rPr lang="he-IL" b="1" dirty="0">
                <a:solidFill>
                  <a:srgbClr val="92D050"/>
                </a:solidFill>
              </a:rPr>
              <a:t>וַיַּכֵּהוּ בֶּחָרֶב וַיַּשְׁלֵךְ אֶת </a:t>
            </a:r>
            <a:r>
              <a:rPr lang="he-IL" b="1" dirty="0" err="1">
                <a:solidFill>
                  <a:srgbClr val="92D050"/>
                </a:solidFill>
              </a:rPr>
              <a:t>נִבְלָתו</a:t>
            </a:r>
            <a:r>
              <a:rPr lang="he-IL" b="1" dirty="0">
                <a:solidFill>
                  <a:srgbClr val="92D050"/>
                </a:solidFill>
              </a:rPr>
              <a:t>ֹ אֶל קִבְרֵי בְּנֵי הָעָם</a:t>
            </a:r>
            <a:r>
              <a:rPr lang="he-IL" dirty="0"/>
              <a:t>.</a:t>
            </a:r>
          </a:p>
        </p:txBody>
      </p:sp>
    </p:spTree>
    <p:extLst>
      <p:ext uri="{BB962C8B-B14F-4D97-AF65-F5344CB8AC3E}">
        <p14:creationId xmlns:p14="http://schemas.microsoft.com/office/powerpoint/2010/main" val="2748579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E50764-EA8F-44E0-9030-33730A788ABF}"/>
              </a:ext>
            </a:extLst>
          </p:cNvPr>
          <p:cNvSpPr>
            <a:spLocks noGrp="1"/>
          </p:cNvSpPr>
          <p:nvPr>
            <p:ph type="title"/>
          </p:nvPr>
        </p:nvSpPr>
        <p:spPr/>
        <p:txBody>
          <a:bodyPr/>
          <a:lstStyle/>
          <a:p>
            <a:r>
              <a:rPr lang="he-IL" dirty="0"/>
              <a:t>פרק כ"ו – פסוקי הסיום</a:t>
            </a:r>
          </a:p>
        </p:txBody>
      </p:sp>
      <p:sp>
        <p:nvSpPr>
          <p:cNvPr id="3" name="מציין מיקום טקסט 2">
            <a:extLst>
              <a:ext uri="{FF2B5EF4-FFF2-40B4-BE49-F238E27FC236}">
                <a16:creationId xmlns:a16="http://schemas.microsoft.com/office/drawing/2014/main" id="{F83BE168-7522-45EB-93AB-92DF78614D0C}"/>
              </a:ext>
            </a:extLst>
          </p:cNvPr>
          <p:cNvSpPr>
            <a:spLocks noGrp="1"/>
          </p:cNvSpPr>
          <p:nvPr>
            <p:ph type="body" sz="quarter" idx="3"/>
          </p:nvPr>
        </p:nvSpPr>
        <p:spPr/>
        <p:txBody>
          <a:bodyPr/>
          <a:lstStyle/>
          <a:p>
            <a:r>
              <a:rPr lang="he-IL" dirty="0"/>
              <a:t>הסיפור על </a:t>
            </a:r>
            <a:r>
              <a:rPr lang="he-IL" dirty="0" err="1"/>
              <a:t>אוריהו</a:t>
            </a:r>
            <a:r>
              <a:rPr lang="he-IL" dirty="0"/>
              <a:t> בן שמעיהו</a:t>
            </a:r>
          </a:p>
        </p:txBody>
      </p:sp>
      <p:sp>
        <p:nvSpPr>
          <p:cNvPr id="4" name="מציין מיקום תוכן 3">
            <a:extLst>
              <a:ext uri="{FF2B5EF4-FFF2-40B4-BE49-F238E27FC236}">
                <a16:creationId xmlns:a16="http://schemas.microsoft.com/office/drawing/2014/main" id="{10D64E1C-6011-4C43-BE82-CD9075C2A58D}"/>
              </a:ext>
            </a:extLst>
          </p:cNvPr>
          <p:cNvSpPr>
            <a:spLocks noGrp="1"/>
          </p:cNvSpPr>
          <p:nvPr>
            <p:ph sz="quarter" idx="4"/>
          </p:nvPr>
        </p:nvSpPr>
        <p:spPr>
          <a:xfrm>
            <a:off x="1907975" y="2001758"/>
            <a:ext cx="7573649" cy="4152517"/>
          </a:xfrm>
        </p:spPr>
        <p:txBody>
          <a:bodyPr>
            <a:normAutofit/>
          </a:bodyPr>
          <a:lstStyle/>
          <a:p>
            <a:pPr marL="96848" indent="0">
              <a:buNone/>
            </a:pPr>
            <a:r>
              <a:rPr lang="he-IL" dirty="0" err="1"/>
              <a:t>מהר"י</a:t>
            </a:r>
            <a:r>
              <a:rPr lang="he-IL" dirty="0"/>
              <a:t> קרא: </a:t>
            </a:r>
          </a:p>
          <a:p>
            <a:pPr marL="96848" indent="0">
              <a:buNone/>
            </a:pPr>
            <a:r>
              <a:rPr lang="he-IL" dirty="0"/>
              <a:t>וגם איש היה מתנבא -</a:t>
            </a:r>
          </a:p>
          <a:p>
            <a:pPr marL="96848" indent="0">
              <a:buNone/>
            </a:pPr>
            <a:r>
              <a:rPr lang="he-IL" dirty="0"/>
              <a:t>אין מקרא זה דברי זקני העיר אלא מעשה הוא שארע בימי יהויקים, שבאותו פרק שהיה מתנבא ירמיהו היה גם </a:t>
            </a:r>
            <a:r>
              <a:rPr lang="he-IL" dirty="0" err="1"/>
              <a:t>אוריהו</a:t>
            </a:r>
            <a:r>
              <a:rPr lang="he-IL" dirty="0"/>
              <a:t> בן שמעיהו מתנבא כמו כן ככל דברי ירמיהו, והכוהו בחרב כמו שמפרש והולך. ומה שלא הרגו את ירמיהו לפי שיד אחיקם בן שפן היתה את ירמיהו לבלתי תת אותו ביד העם להורגו. </a:t>
            </a:r>
          </a:p>
        </p:txBody>
      </p:sp>
    </p:spTree>
    <p:extLst>
      <p:ext uri="{BB962C8B-B14F-4D97-AF65-F5344CB8AC3E}">
        <p14:creationId xmlns:p14="http://schemas.microsoft.com/office/powerpoint/2010/main" val="2582384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E50764-EA8F-44E0-9030-33730A788ABF}"/>
              </a:ext>
            </a:extLst>
          </p:cNvPr>
          <p:cNvSpPr>
            <a:spLocks noGrp="1"/>
          </p:cNvSpPr>
          <p:nvPr>
            <p:ph type="title"/>
          </p:nvPr>
        </p:nvSpPr>
        <p:spPr/>
        <p:txBody>
          <a:bodyPr/>
          <a:lstStyle/>
          <a:p>
            <a:r>
              <a:rPr lang="he-IL" dirty="0"/>
              <a:t>פרק כ"ו – פסוקי הסיום</a:t>
            </a:r>
          </a:p>
        </p:txBody>
      </p:sp>
      <p:sp>
        <p:nvSpPr>
          <p:cNvPr id="3" name="מציין מיקום טקסט 2">
            <a:extLst>
              <a:ext uri="{FF2B5EF4-FFF2-40B4-BE49-F238E27FC236}">
                <a16:creationId xmlns:a16="http://schemas.microsoft.com/office/drawing/2014/main" id="{F83BE168-7522-45EB-93AB-92DF78614D0C}"/>
              </a:ext>
            </a:extLst>
          </p:cNvPr>
          <p:cNvSpPr>
            <a:spLocks noGrp="1"/>
          </p:cNvSpPr>
          <p:nvPr>
            <p:ph type="body" sz="quarter" idx="3"/>
          </p:nvPr>
        </p:nvSpPr>
        <p:spPr>
          <a:xfrm>
            <a:off x="773182" y="1182410"/>
            <a:ext cx="8306992" cy="540000"/>
          </a:xfrm>
        </p:spPr>
        <p:txBody>
          <a:bodyPr/>
          <a:lstStyle/>
          <a:p>
            <a:r>
              <a:rPr lang="he-IL" dirty="0"/>
              <a:t>הסיפור על </a:t>
            </a:r>
            <a:r>
              <a:rPr lang="he-IL" dirty="0" err="1"/>
              <a:t>אוריהו</a:t>
            </a:r>
            <a:r>
              <a:rPr lang="he-IL" dirty="0"/>
              <a:t> בן שמעיהו</a:t>
            </a:r>
          </a:p>
          <a:p>
            <a:endParaRPr lang="he-IL" dirty="0"/>
          </a:p>
        </p:txBody>
      </p:sp>
      <p:sp>
        <p:nvSpPr>
          <p:cNvPr id="4" name="מציין מיקום תוכן 3">
            <a:extLst>
              <a:ext uri="{FF2B5EF4-FFF2-40B4-BE49-F238E27FC236}">
                <a16:creationId xmlns:a16="http://schemas.microsoft.com/office/drawing/2014/main" id="{10D64E1C-6011-4C43-BE82-CD9075C2A58D}"/>
              </a:ext>
            </a:extLst>
          </p:cNvPr>
          <p:cNvSpPr>
            <a:spLocks noGrp="1"/>
          </p:cNvSpPr>
          <p:nvPr>
            <p:ph sz="quarter" idx="4"/>
          </p:nvPr>
        </p:nvSpPr>
        <p:spPr>
          <a:xfrm>
            <a:off x="515274" y="1725682"/>
            <a:ext cx="5111804" cy="4152517"/>
          </a:xfrm>
        </p:spPr>
        <p:txBody>
          <a:bodyPr>
            <a:normAutofit/>
          </a:bodyPr>
          <a:lstStyle/>
          <a:p>
            <a:pPr marL="96848" indent="0">
              <a:buNone/>
            </a:pPr>
            <a:r>
              <a:rPr lang="he-IL" sz="2000" dirty="0" err="1"/>
              <a:t>מהר"י</a:t>
            </a:r>
            <a:r>
              <a:rPr lang="he-IL" sz="2000" dirty="0"/>
              <a:t> קרא: </a:t>
            </a:r>
          </a:p>
          <a:p>
            <a:pPr marL="96848" indent="0">
              <a:buNone/>
            </a:pPr>
            <a:r>
              <a:rPr lang="he-IL" sz="2000" dirty="0"/>
              <a:t>וגם איש היה מתנבא -</a:t>
            </a:r>
          </a:p>
          <a:p>
            <a:pPr marL="96848" indent="0">
              <a:buNone/>
            </a:pPr>
            <a:r>
              <a:rPr lang="he-IL" sz="2000" dirty="0"/>
              <a:t>אין מקרא זה דברי זקני העיר אלא מעשה הוא שארע בימי יהויקים, שבאותו פרק שהיה מתנבא ירמיהו היה גם </a:t>
            </a:r>
            <a:r>
              <a:rPr lang="he-IL" sz="2000" dirty="0" err="1"/>
              <a:t>אוריהו</a:t>
            </a:r>
            <a:r>
              <a:rPr lang="he-IL" sz="2000" dirty="0"/>
              <a:t> בן שמעיהו מתנבא כמו כן ככל דברי ירמיהו, והכוהו בחרב כמו שמפרש והולך. ומה שלא הרגו את ירמיהו לפי שיד אחיקם בן שפן היתה את ירמיהו לבלתי תת אותו ביד העם להורגו. </a:t>
            </a:r>
          </a:p>
        </p:txBody>
      </p:sp>
      <p:sp>
        <p:nvSpPr>
          <p:cNvPr id="5" name="מלבן 4">
            <a:extLst>
              <a:ext uri="{FF2B5EF4-FFF2-40B4-BE49-F238E27FC236}">
                <a16:creationId xmlns:a16="http://schemas.microsoft.com/office/drawing/2014/main" id="{99F2BB58-8428-449F-BDE7-919E7DAAA7F1}"/>
              </a:ext>
            </a:extLst>
          </p:cNvPr>
          <p:cNvSpPr/>
          <p:nvPr/>
        </p:nvSpPr>
        <p:spPr>
          <a:xfrm>
            <a:off x="6444827" y="1971727"/>
            <a:ext cx="2635347" cy="3416320"/>
          </a:xfrm>
          <a:prstGeom prst="rect">
            <a:avLst/>
          </a:prstGeom>
        </p:spPr>
        <p:txBody>
          <a:bodyPr wrap="square">
            <a:spAutoFit/>
          </a:bodyPr>
          <a:lstStyle/>
          <a:p>
            <a:r>
              <a:rPr lang="he-IL" sz="2400" dirty="0"/>
              <a:t>מאירוע זה יכול ירמיהו ללמוד שאף אם במשפט הרשמי יצא זכאי, עדיין נתונים חייו בסכנה משום שהמלך או העם יכולים לנקוט יזמה עצמאית ולהרוג אותו.</a:t>
            </a:r>
          </a:p>
        </p:txBody>
      </p:sp>
    </p:spTree>
    <p:extLst>
      <p:ext uri="{BB962C8B-B14F-4D97-AF65-F5344CB8AC3E}">
        <p14:creationId xmlns:p14="http://schemas.microsoft.com/office/powerpoint/2010/main" val="284272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6280D2-64B5-4D45-BE07-552CDC5F4E63}"/>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E95B04ED-B432-4AA4-9A81-71761F2215AE}"/>
              </a:ext>
            </a:extLst>
          </p:cNvPr>
          <p:cNvSpPr>
            <a:spLocks noGrp="1"/>
          </p:cNvSpPr>
          <p:nvPr>
            <p:ph type="body" sz="quarter" idx="3"/>
          </p:nvPr>
        </p:nvSpPr>
        <p:spPr/>
        <p:txBody>
          <a:bodyPr/>
          <a:lstStyle/>
          <a:p>
            <a:r>
              <a:rPr lang="he-IL" dirty="0"/>
              <a:t>פס' ג - יא</a:t>
            </a:r>
          </a:p>
        </p:txBody>
      </p:sp>
      <p:sp>
        <p:nvSpPr>
          <p:cNvPr id="4" name="מציין מיקום תוכן 3">
            <a:extLst>
              <a:ext uri="{FF2B5EF4-FFF2-40B4-BE49-F238E27FC236}">
                <a16:creationId xmlns:a16="http://schemas.microsoft.com/office/drawing/2014/main" id="{2AB24482-F5A0-49E4-9F7A-C1DD5D5CF415}"/>
              </a:ext>
            </a:extLst>
          </p:cNvPr>
          <p:cNvSpPr>
            <a:spLocks noGrp="1"/>
          </p:cNvSpPr>
          <p:nvPr>
            <p:ph sz="quarter" idx="4"/>
          </p:nvPr>
        </p:nvSpPr>
        <p:spPr/>
        <p:txBody>
          <a:bodyPr>
            <a:normAutofit/>
          </a:bodyPr>
          <a:lstStyle/>
          <a:p>
            <a:pPr marL="96848" indent="0">
              <a:buNone/>
            </a:pPr>
            <a:r>
              <a:rPr lang="he-IL" dirty="0"/>
              <a:t>כֹּה אָמַר ה' צְבָאוֹת, </a:t>
            </a:r>
            <a:r>
              <a:rPr lang="he-IL" dirty="0" err="1"/>
              <a:t>אֱלֹקֵי</a:t>
            </a:r>
            <a:r>
              <a:rPr lang="he-IL" dirty="0"/>
              <a:t> יִשְׂרָאֵל, הֵיטִיבוּ דַרְכֵיכֶם, וּמַעַלְלֵיכֶם; וַאֲשַׁכְּנָה אֶתְכֶם, בַּמָּקוֹם הַזֶּה.</a:t>
            </a:r>
          </a:p>
          <a:p>
            <a:pPr marL="96848" indent="0">
              <a:buNone/>
            </a:pPr>
            <a:r>
              <a:rPr lang="he-IL" dirty="0"/>
              <a:t>אַל תִּבְטְחוּ לָכֶם, אֶל דִּבְרֵי הַשֶּׁקֶר </a:t>
            </a:r>
            <a:r>
              <a:rPr lang="he-IL" dirty="0" err="1"/>
              <a:t>לֵאמֹר</a:t>
            </a:r>
            <a:r>
              <a:rPr lang="he-IL" dirty="0"/>
              <a:t>: הֵיכַל ה' הֵיכַל ה', הֵיכַל ה' הֵמָּה. כִּי אִם הֵיטֵיב תֵּיטִיבוּ, אֶת דַּרְכֵיכֶם וְאֶת מַעַלְלֵיכֶם: אִם עָשׂוֹ תַעֲשׂוּ מִשְׁפָּט, בֵּין אִישׁ וּבֵין רֵעֵהוּ. גֵּר יָתוֹם וְאַלְמָנָה, לֹא תַעֲשֹׁקוּ, וְדָם נָקִי, אַל תִּשְׁפְּכוּ בַּמָּקוֹם הַזֶּה; וְאַחֲרֵי </a:t>
            </a:r>
            <a:r>
              <a:rPr lang="he-IL" dirty="0" err="1"/>
              <a:t>אֱלֹהִים</a:t>
            </a:r>
            <a:r>
              <a:rPr lang="he-IL" dirty="0"/>
              <a:t> אֲחֵרִים לֹא תֵלְכוּ, לְרַע לָכֶם.</a:t>
            </a:r>
          </a:p>
          <a:p>
            <a:pPr marL="96848" indent="0">
              <a:buNone/>
            </a:pPr>
            <a:endParaRPr lang="he-IL" dirty="0"/>
          </a:p>
        </p:txBody>
      </p:sp>
    </p:spTree>
    <p:extLst>
      <p:ext uri="{BB962C8B-B14F-4D97-AF65-F5344CB8AC3E}">
        <p14:creationId xmlns:p14="http://schemas.microsoft.com/office/powerpoint/2010/main" val="30998564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DBD521-0EAD-4EFE-82C9-EC58A24DE24F}"/>
              </a:ext>
            </a:extLst>
          </p:cNvPr>
          <p:cNvSpPr>
            <a:spLocks noGrp="1"/>
          </p:cNvSpPr>
          <p:nvPr>
            <p:ph type="title"/>
          </p:nvPr>
        </p:nvSpPr>
        <p:spPr/>
        <p:txBody>
          <a:bodyPr/>
          <a:lstStyle/>
          <a:p>
            <a:r>
              <a:rPr lang="he-IL" dirty="0"/>
              <a:t>פרק כ"ו – פסוקי הסיום</a:t>
            </a:r>
          </a:p>
        </p:txBody>
      </p:sp>
      <p:sp>
        <p:nvSpPr>
          <p:cNvPr id="3" name="מציין מיקום טקסט 2">
            <a:extLst>
              <a:ext uri="{FF2B5EF4-FFF2-40B4-BE49-F238E27FC236}">
                <a16:creationId xmlns:a16="http://schemas.microsoft.com/office/drawing/2014/main" id="{08D1CCFA-CB3E-4EBA-94FA-DF6C6615F617}"/>
              </a:ext>
            </a:extLst>
          </p:cNvPr>
          <p:cNvSpPr>
            <a:spLocks noGrp="1"/>
          </p:cNvSpPr>
          <p:nvPr>
            <p:ph type="body" sz="quarter" idx="3"/>
          </p:nvPr>
        </p:nvSpPr>
        <p:spPr/>
        <p:txBody>
          <a:bodyPr/>
          <a:lstStyle/>
          <a:p>
            <a:r>
              <a:rPr lang="he-IL" dirty="0"/>
              <a:t>פסוק הסיום של הפרק</a:t>
            </a:r>
          </a:p>
        </p:txBody>
      </p:sp>
      <p:sp>
        <p:nvSpPr>
          <p:cNvPr id="4" name="מציין מיקום תוכן 3">
            <a:extLst>
              <a:ext uri="{FF2B5EF4-FFF2-40B4-BE49-F238E27FC236}">
                <a16:creationId xmlns:a16="http://schemas.microsoft.com/office/drawing/2014/main" id="{5ABF294A-B7F0-4ED9-B23D-C8F3374433BF}"/>
              </a:ext>
            </a:extLst>
          </p:cNvPr>
          <p:cNvSpPr>
            <a:spLocks noGrp="1"/>
          </p:cNvSpPr>
          <p:nvPr>
            <p:ph sz="quarter" idx="4"/>
          </p:nvPr>
        </p:nvSpPr>
        <p:spPr>
          <a:xfrm>
            <a:off x="515273" y="2265683"/>
            <a:ext cx="8783472" cy="3029198"/>
          </a:xfrm>
        </p:spPr>
        <p:txBody>
          <a:bodyPr>
            <a:normAutofit/>
          </a:bodyPr>
          <a:lstStyle/>
          <a:p>
            <a:pPr marL="96848" indent="0">
              <a:buNone/>
            </a:pPr>
            <a:r>
              <a:rPr lang="he-IL" dirty="0"/>
              <a:t>אַךְ יַד אֲחִיקָם בֶּן שָׁפָן </a:t>
            </a:r>
            <a:r>
              <a:rPr lang="he-IL" dirty="0" err="1"/>
              <a:t>הָיְתָה</a:t>
            </a:r>
            <a:r>
              <a:rPr lang="he-IL" dirty="0"/>
              <a:t> אֶת יִרְמְיָהוּ לְבִלְתִּי תֵּת אֹתוֹ בְיַד- ָעָם לַהֲמִיתוֹ.  </a:t>
            </a:r>
          </a:p>
          <a:p>
            <a:pPr marL="96848" indent="0">
              <a:buNone/>
            </a:pPr>
            <a:endParaRPr lang="he-IL" dirty="0"/>
          </a:p>
          <a:p>
            <a:pPr marL="96848" indent="0">
              <a:buNone/>
            </a:pPr>
            <a:endParaRPr lang="he-IL" dirty="0"/>
          </a:p>
        </p:txBody>
      </p:sp>
    </p:spTree>
    <p:extLst>
      <p:ext uri="{BB962C8B-B14F-4D97-AF65-F5344CB8AC3E}">
        <p14:creationId xmlns:p14="http://schemas.microsoft.com/office/powerpoint/2010/main" val="580335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DBD521-0EAD-4EFE-82C9-EC58A24DE24F}"/>
              </a:ext>
            </a:extLst>
          </p:cNvPr>
          <p:cNvSpPr>
            <a:spLocks noGrp="1"/>
          </p:cNvSpPr>
          <p:nvPr>
            <p:ph type="title"/>
          </p:nvPr>
        </p:nvSpPr>
        <p:spPr/>
        <p:txBody>
          <a:bodyPr/>
          <a:lstStyle/>
          <a:p>
            <a:r>
              <a:rPr lang="he-IL" dirty="0"/>
              <a:t>פרק כ"ו – פסוקי הסיום</a:t>
            </a:r>
          </a:p>
        </p:txBody>
      </p:sp>
      <p:sp>
        <p:nvSpPr>
          <p:cNvPr id="3" name="מציין מיקום טקסט 2">
            <a:extLst>
              <a:ext uri="{FF2B5EF4-FFF2-40B4-BE49-F238E27FC236}">
                <a16:creationId xmlns:a16="http://schemas.microsoft.com/office/drawing/2014/main" id="{08D1CCFA-CB3E-4EBA-94FA-DF6C6615F617}"/>
              </a:ext>
            </a:extLst>
          </p:cNvPr>
          <p:cNvSpPr>
            <a:spLocks noGrp="1"/>
          </p:cNvSpPr>
          <p:nvPr>
            <p:ph type="body" sz="quarter" idx="3"/>
          </p:nvPr>
        </p:nvSpPr>
        <p:spPr/>
        <p:txBody>
          <a:bodyPr/>
          <a:lstStyle/>
          <a:p>
            <a:r>
              <a:rPr lang="he-IL" dirty="0"/>
              <a:t>פסוק הסיום של הפרק</a:t>
            </a:r>
          </a:p>
        </p:txBody>
      </p:sp>
      <p:sp>
        <p:nvSpPr>
          <p:cNvPr id="4" name="מציין מיקום תוכן 3">
            <a:extLst>
              <a:ext uri="{FF2B5EF4-FFF2-40B4-BE49-F238E27FC236}">
                <a16:creationId xmlns:a16="http://schemas.microsoft.com/office/drawing/2014/main" id="{5ABF294A-B7F0-4ED9-B23D-C8F3374433BF}"/>
              </a:ext>
            </a:extLst>
          </p:cNvPr>
          <p:cNvSpPr>
            <a:spLocks noGrp="1"/>
          </p:cNvSpPr>
          <p:nvPr>
            <p:ph sz="quarter" idx="4"/>
          </p:nvPr>
        </p:nvSpPr>
        <p:spPr>
          <a:xfrm>
            <a:off x="515273" y="2265683"/>
            <a:ext cx="8783472" cy="3029198"/>
          </a:xfrm>
        </p:spPr>
        <p:txBody>
          <a:bodyPr>
            <a:normAutofit/>
          </a:bodyPr>
          <a:lstStyle/>
          <a:p>
            <a:pPr marL="96848" indent="0">
              <a:buNone/>
            </a:pPr>
            <a:r>
              <a:rPr lang="he-IL" dirty="0"/>
              <a:t>אַךְ יַד אֲחִיקָם בֶּן שָׁפָן </a:t>
            </a:r>
            <a:r>
              <a:rPr lang="he-IL" dirty="0" err="1"/>
              <a:t>הָיְתָה</a:t>
            </a:r>
            <a:r>
              <a:rPr lang="he-IL" dirty="0"/>
              <a:t> אֶת יִרְמְיָהוּ לְבִלְתִּי תֵּת אֹתוֹ בְיַד הָעָם לַהֲמִיתוֹ.  </a:t>
            </a:r>
          </a:p>
          <a:p>
            <a:pPr marL="96848" indent="0">
              <a:buNone/>
            </a:pPr>
            <a:endParaRPr lang="he-IL" dirty="0"/>
          </a:p>
          <a:p>
            <a:pPr marL="96848" indent="0">
              <a:buNone/>
            </a:pPr>
            <a:r>
              <a:rPr lang="he-IL" dirty="0"/>
              <a:t>בכך למעשה מתקיימת הבטחתו של ה' לירמיהו בהקדשתו בפרק א', </a:t>
            </a:r>
            <a:r>
              <a:rPr lang="he-IL" dirty="0" err="1"/>
              <a:t>יט</a:t>
            </a:r>
            <a:r>
              <a:rPr lang="he-IL" dirty="0"/>
              <a:t>:  </a:t>
            </a:r>
          </a:p>
          <a:p>
            <a:pPr marL="96848" indent="0">
              <a:buNone/>
            </a:pPr>
            <a:endParaRPr lang="he-IL" dirty="0"/>
          </a:p>
          <a:p>
            <a:pPr marL="96848" indent="0">
              <a:buNone/>
            </a:pPr>
            <a:r>
              <a:rPr lang="he-IL" dirty="0"/>
              <a:t>וְנִלְחֲמוּ אֵלֶיךָ וְלֹא יוּכְלוּ לָךְ כִּי אִתְּךָ אֲנִי נְאֻם ה לְהַצִּילֶךָ.</a:t>
            </a:r>
          </a:p>
          <a:p>
            <a:pPr marL="96848" indent="0">
              <a:buNone/>
            </a:pPr>
            <a:endParaRPr lang="he-IL" dirty="0"/>
          </a:p>
        </p:txBody>
      </p:sp>
    </p:spTree>
    <p:extLst>
      <p:ext uri="{BB962C8B-B14F-4D97-AF65-F5344CB8AC3E}">
        <p14:creationId xmlns:p14="http://schemas.microsoft.com/office/powerpoint/2010/main" val="11251434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E8B5E1-5666-43DB-99E7-8241E9E0E872}"/>
              </a:ext>
            </a:extLst>
          </p:cNvPr>
          <p:cNvSpPr>
            <a:spLocks noGrp="1"/>
          </p:cNvSpPr>
          <p:nvPr>
            <p:ph type="title"/>
          </p:nvPr>
        </p:nvSpPr>
        <p:spPr/>
        <p:txBody>
          <a:bodyPr/>
          <a:lstStyle/>
          <a:p>
            <a:r>
              <a:rPr lang="he-IL" dirty="0"/>
              <a:t>לסיכום</a:t>
            </a:r>
          </a:p>
        </p:txBody>
      </p:sp>
      <p:sp>
        <p:nvSpPr>
          <p:cNvPr id="3" name="מציין מיקום טקסט 2">
            <a:extLst>
              <a:ext uri="{FF2B5EF4-FFF2-40B4-BE49-F238E27FC236}">
                <a16:creationId xmlns:a16="http://schemas.microsoft.com/office/drawing/2014/main" id="{B4F31160-AD9B-45EC-AC50-C6E187CC0AB6}"/>
              </a:ext>
            </a:extLst>
          </p:cNvPr>
          <p:cNvSpPr>
            <a:spLocks noGrp="1"/>
          </p:cNvSpPr>
          <p:nvPr>
            <p:ph type="body" sz="quarter" idx="3"/>
          </p:nvPr>
        </p:nvSpPr>
        <p:spPr>
          <a:xfrm>
            <a:off x="-286583" y="736430"/>
            <a:ext cx="6757722" cy="540000"/>
          </a:xfrm>
        </p:spPr>
        <p:txBody>
          <a:bodyPr/>
          <a:lstStyle/>
          <a:p>
            <a:r>
              <a:rPr lang="he-IL" dirty="0"/>
              <a:t>מה למדנו השיעור?</a:t>
            </a:r>
          </a:p>
        </p:txBody>
      </p:sp>
      <p:sp>
        <p:nvSpPr>
          <p:cNvPr id="4" name="מציין מיקום תוכן 3">
            <a:extLst>
              <a:ext uri="{FF2B5EF4-FFF2-40B4-BE49-F238E27FC236}">
                <a16:creationId xmlns:a16="http://schemas.microsoft.com/office/drawing/2014/main" id="{9343344F-8416-4773-B000-FBE9CC796931}"/>
              </a:ext>
            </a:extLst>
          </p:cNvPr>
          <p:cNvSpPr>
            <a:spLocks noGrp="1"/>
          </p:cNvSpPr>
          <p:nvPr>
            <p:ph sz="quarter" idx="4"/>
          </p:nvPr>
        </p:nvSpPr>
        <p:spPr>
          <a:xfrm>
            <a:off x="389206" y="1599072"/>
            <a:ext cx="5167531" cy="4632916"/>
          </a:xfrm>
        </p:spPr>
        <p:txBody>
          <a:bodyPr>
            <a:normAutofit/>
          </a:bodyPr>
          <a:lstStyle/>
          <a:p>
            <a:pPr marL="96848" indent="0">
              <a:buNone/>
            </a:pPr>
            <a:r>
              <a:rPr lang="he-IL" dirty="0"/>
              <a:t>פרק כ"ו:</a:t>
            </a:r>
          </a:p>
          <a:p>
            <a:r>
              <a:rPr lang="he-IL" dirty="0"/>
              <a:t>זיהינו כי הנבואה המופיעה בפרק כ"ו זהה לנבואה בפרק ז', ולמדנו מדוע חוזרת.</a:t>
            </a:r>
          </a:p>
          <a:p>
            <a:r>
              <a:rPr lang="he-IL" dirty="0"/>
              <a:t>ביררנו מדוע עוררה הנבואה את זעמם של הכוהנים, הנביאים והעם</a:t>
            </a:r>
          </a:p>
          <a:p>
            <a:r>
              <a:rPr lang="he-IL" dirty="0"/>
              <a:t>למדנו אודות משפטו של ירמיהו הנביא</a:t>
            </a:r>
          </a:p>
          <a:p>
            <a:r>
              <a:rPr lang="he-IL" dirty="0"/>
              <a:t>העמקנו בתקדים המשפטי שהביאו הזקנים</a:t>
            </a:r>
          </a:p>
          <a:p>
            <a:r>
              <a:rPr lang="he-IL" dirty="0"/>
              <a:t>וחשנו את הסכנה המוחשית של ירמיהו בעזרת סיפורו של </a:t>
            </a:r>
            <a:r>
              <a:rPr lang="he-IL" dirty="0" err="1"/>
              <a:t>אוריהו</a:t>
            </a:r>
            <a:r>
              <a:rPr lang="he-IL" dirty="0"/>
              <a:t> בן שמעיהו</a:t>
            </a:r>
          </a:p>
        </p:txBody>
      </p:sp>
      <p:sp>
        <p:nvSpPr>
          <p:cNvPr id="5" name="תיבת טקסט 4">
            <a:extLst>
              <a:ext uri="{FF2B5EF4-FFF2-40B4-BE49-F238E27FC236}">
                <a16:creationId xmlns:a16="http://schemas.microsoft.com/office/drawing/2014/main" id="{D90641E7-1EA0-4FCC-B997-256251837362}"/>
              </a:ext>
            </a:extLst>
          </p:cNvPr>
          <p:cNvSpPr txBox="1"/>
          <p:nvPr/>
        </p:nvSpPr>
        <p:spPr>
          <a:xfrm>
            <a:off x="5457724" y="1006430"/>
            <a:ext cx="6345070" cy="4385816"/>
          </a:xfrm>
          <a:prstGeom prst="rect">
            <a:avLst/>
          </a:prstGeom>
          <a:noFill/>
        </p:spPr>
        <p:txBody>
          <a:bodyPr wrap="square" rtlCol="1">
            <a:spAutoFit/>
          </a:bodyPr>
          <a:lstStyle/>
          <a:p>
            <a:r>
              <a:rPr lang="he-IL" sz="2400" dirty="0"/>
              <a:t>פרק ז':</a:t>
            </a:r>
          </a:p>
          <a:p>
            <a:pPr marL="439782" indent="-342934" defTabSz="914491">
              <a:spcAft>
                <a:spcPts val="600"/>
              </a:spcAft>
              <a:buFont typeface="Arial" pitchFamily="34" charset="0"/>
              <a:buChar char="•"/>
            </a:pPr>
            <a:r>
              <a:rPr lang="he-IL" sz="2400" dirty="0">
                <a:solidFill>
                  <a:srgbClr val="002060"/>
                </a:solidFill>
                <a:cs typeface="Varela Round" pitchFamily="2" charset="-79"/>
              </a:rPr>
              <a:t>למדנו אל מי מכוונת הנבואה</a:t>
            </a:r>
          </a:p>
          <a:p>
            <a:pPr marL="439782" indent="-342934" defTabSz="914491">
              <a:spcAft>
                <a:spcPts val="600"/>
              </a:spcAft>
              <a:buFont typeface="Arial" pitchFamily="34" charset="0"/>
              <a:buChar char="•"/>
            </a:pPr>
            <a:r>
              <a:rPr lang="he-IL" sz="2400" dirty="0">
                <a:solidFill>
                  <a:srgbClr val="002060"/>
                </a:solidFill>
                <a:cs typeface="Varela Round" pitchFamily="2" charset="-79"/>
              </a:rPr>
              <a:t>הסקנו מתוך הפסוקים מה היתה השקפת העם ביחס למקדש ומהי העמדה שמציג הנביא ביחס למקדש.</a:t>
            </a:r>
          </a:p>
          <a:p>
            <a:pPr marL="439782" indent="-342934" defTabSz="914491">
              <a:spcAft>
                <a:spcPts val="600"/>
              </a:spcAft>
              <a:buFont typeface="Arial" pitchFamily="34" charset="0"/>
              <a:buChar char="•"/>
            </a:pPr>
            <a:r>
              <a:rPr lang="he-IL" sz="2400" dirty="0">
                <a:solidFill>
                  <a:srgbClr val="002060"/>
                </a:solidFill>
                <a:cs typeface="Varela Round" pitchFamily="2" charset="-79"/>
              </a:rPr>
              <a:t>זיהינו את הטיעונים בהם משתמש הנביא כדי לשכנע את העם</a:t>
            </a:r>
          </a:p>
          <a:p>
            <a:pPr marL="439782" indent="-342934" defTabSz="914491">
              <a:spcAft>
                <a:spcPts val="600"/>
              </a:spcAft>
              <a:buFont typeface="Arial" pitchFamily="34" charset="0"/>
              <a:buChar char="•"/>
            </a:pPr>
            <a:r>
              <a:rPr lang="he-IL" sz="2400" dirty="0">
                <a:solidFill>
                  <a:srgbClr val="002060"/>
                </a:solidFill>
                <a:cs typeface="Varela Round" pitchFamily="2" charset="-79"/>
              </a:rPr>
              <a:t>העמקנו בהשוואה בין תוכחת הנביא ובין פסוקי עשרת הדברות ומתוך ההשוואה למדנו כי העם זלזל במצוות שבין אדם לחברו ובטח בקיום המצוות שבין אדם למקום.</a:t>
            </a:r>
          </a:p>
        </p:txBody>
      </p:sp>
    </p:spTree>
    <p:extLst>
      <p:ext uri="{BB962C8B-B14F-4D97-AF65-F5344CB8AC3E}">
        <p14:creationId xmlns:p14="http://schemas.microsoft.com/office/powerpoint/2010/main" val="2483580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6280D2-64B5-4D45-BE07-552CDC5F4E63}"/>
              </a:ext>
            </a:extLst>
          </p:cNvPr>
          <p:cNvSpPr>
            <a:spLocks noGrp="1"/>
          </p:cNvSpPr>
          <p:nvPr>
            <p:ph type="title"/>
          </p:nvPr>
        </p:nvSpPr>
        <p:spPr/>
        <p:txBody>
          <a:bodyPr/>
          <a:lstStyle/>
          <a:p>
            <a:r>
              <a:rPr lang="he-IL" dirty="0"/>
              <a:t>נבואת 'היכל ה' '</a:t>
            </a:r>
          </a:p>
        </p:txBody>
      </p:sp>
      <p:sp>
        <p:nvSpPr>
          <p:cNvPr id="3" name="מציין מיקום טקסט 2">
            <a:extLst>
              <a:ext uri="{FF2B5EF4-FFF2-40B4-BE49-F238E27FC236}">
                <a16:creationId xmlns:a16="http://schemas.microsoft.com/office/drawing/2014/main" id="{E95B04ED-B432-4AA4-9A81-71761F2215AE}"/>
              </a:ext>
            </a:extLst>
          </p:cNvPr>
          <p:cNvSpPr>
            <a:spLocks noGrp="1"/>
          </p:cNvSpPr>
          <p:nvPr>
            <p:ph type="body" sz="quarter" idx="3"/>
          </p:nvPr>
        </p:nvSpPr>
        <p:spPr/>
        <p:txBody>
          <a:bodyPr/>
          <a:lstStyle/>
          <a:p>
            <a:r>
              <a:rPr lang="he-IL" dirty="0"/>
              <a:t>פס' ג - יא</a:t>
            </a:r>
          </a:p>
        </p:txBody>
      </p:sp>
      <p:sp>
        <p:nvSpPr>
          <p:cNvPr id="4" name="מציין מיקום תוכן 3">
            <a:extLst>
              <a:ext uri="{FF2B5EF4-FFF2-40B4-BE49-F238E27FC236}">
                <a16:creationId xmlns:a16="http://schemas.microsoft.com/office/drawing/2014/main" id="{2AB24482-F5A0-49E4-9F7A-C1DD5D5CF415}"/>
              </a:ext>
            </a:extLst>
          </p:cNvPr>
          <p:cNvSpPr>
            <a:spLocks noGrp="1"/>
          </p:cNvSpPr>
          <p:nvPr>
            <p:ph sz="quarter" idx="4"/>
          </p:nvPr>
        </p:nvSpPr>
        <p:spPr/>
        <p:txBody>
          <a:bodyPr>
            <a:normAutofit/>
          </a:bodyPr>
          <a:lstStyle/>
          <a:p>
            <a:pPr marL="96848" indent="0">
              <a:buNone/>
            </a:pPr>
            <a:r>
              <a:rPr lang="he-IL" dirty="0"/>
              <a:t>וְשִׁכַּנְתִּי אֶתְכֶם, בַּמָּקוֹם הַזֶּה בָּאָרֶץ, אֲשֶׁר נָתַתִּי לַאֲבוֹתֵיכֶם: לְמִן עוֹלָם, וְעַד עוֹלָם. הִנֵּה אַתֶּם בֹּטְחִים לָכֶם, עַל דִּבְרֵי הַשָּׁקֶר לְבִלְתִּי, הוֹעִיל. הֲגָנֹב רָצֹחַ וְנָאֹף, וְהִשָּׁבֵעַ לַשֶּׁקֶר וְקַטֵּר לַבָּעַל; וְהָלֹךְ, אַחֲרֵי </a:t>
            </a:r>
            <a:r>
              <a:rPr lang="he-IL" dirty="0" err="1"/>
              <a:t>אֱלֹהִים</a:t>
            </a:r>
            <a:r>
              <a:rPr lang="he-IL" dirty="0"/>
              <a:t> אֲחֵרִים אֲשֶׁר לֹא יְדַעְתֶּם. וּבָאתֶם וַעֲמַדְתֶּם לְפָנַי, בַּבַּיִת הַזֶּה אֲשֶׁר נִקְרָא שְׁמִי עָלָיו, וַאֲמַרְתֶּם, נִצַּלְנוּ לְמַעַן עֲשׂוֹת, אֵת כָּל הַתּוֹעֵבוֹת הָאֵלֶּה. </a:t>
            </a:r>
            <a:r>
              <a:rPr lang="he-IL" dirty="0" err="1"/>
              <a:t>הַמְעָרַת</a:t>
            </a:r>
            <a:r>
              <a:rPr lang="he-IL" dirty="0"/>
              <a:t> פָּרִצִים, הָיָה הַבַּיִת הַזֶּה אֲשֶׁר נִקְרָא שְׁמִי עָלָיו בְּעֵינֵיכֶם; גַּם אָנֹכִי הִנֵּה רָאִיתִי, ה'. </a:t>
            </a:r>
          </a:p>
        </p:txBody>
      </p:sp>
    </p:spTree>
    <p:extLst>
      <p:ext uri="{BB962C8B-B14F-4D97-AF65-F5344CB8AC3E}">
        <p14:creationId xmlns:p14="http://schemas.microsoft.com/office/powerpoint/2010/main" val="417160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B406E9-6581-4678-9B56-0F15237FACE6}"/>
              </a:ext>
            </a:extLst>
          </p:cNvPr>
          <p:cNvSpPr>
            <a:spLocks noGrp="1"/>
          </p:cNvSpPr>
          <p:nvPr>
            <p:ph type="title"/>
          </p:nvPr>
        </p:nvSpPr>
        <p:spPr>
          <a:xfrm>
            <a:off x="2282483" y="504139"/>
            <a:ext cx="9642231" cy="720000"/>
          </a:xfrm>
        </p:spPr>
        <p:txBody>
          <a:bodyPr/>
          <a:lstStyle/>
          <a:p>
            <a:r>
              <a:rPr lang="he-IL" dirty="0"/>
              <a:t>פס' ג-יא בנויים בצורה של 'כלל ופרט'</a:t>
            </a:r>
            <a:br>
              <a:rPr lang="he-IL" dirty="0"/>
            </a:br>
            <a:endParaRPr lang="he-IL" dirty="0"/>
          </a:p>
        </p:txBody>
      </p:sp>
      <p:graphicFrame>
        <p:nvGraphicFramePr>
          <p:cNvPr id="5" name="טבלה 18">
            <a:extLst>
              <a:ext uri="{FF2B5EF4-FFF2-40B4-BE49-F238E27FC236}">
                <a16:creationId xmlns:a16="http://schemas.microsoft.com/office/drawing/2014/main" id="{BD858B52-A307-4C08-AD6D-C3497872080A}"/>
              </a:ext>
            </a:extLst>
          </p:cNvPr>
          <p:cNvGraphicFramePr>
            <a:graphicFrameLocks noGrp="1"/>
          </p:cNvGraphicFramePr>
          <p:nvPr>
            <p:extLst>
              <p:ext uri="{D42A27DB-BD31-4B8C-83A1-F6EECF244321}">
                <p14:modId xmlns:p14="http://schemas.microsoft.com/office/powerpoint/2010/main" val="3576085095"/>
              </p:ext>
            </p:extLst>
          </p:nvPr>
        </p:nvGraphicFramePr>
        <p:xfrm>
          <a:off x="493487" y="1224139"/>
          <a:ext cx="10189028" cy="5010020"/>
        </p:xfrm>
        <a:graphic>
          <a:graphicData uri="http://schemas.openxmlformats.org/drawingml/2006/table">
            <a:tbl>
              <a:tblPr rtl="1" firstRow="1" bandRow="1">
                <a:tableStyleId>{5940675A-B579-460E-94D1-54222C63F5DA}</a:tableStyleId>
              </a:tblPr>
              <a:tblGrid>
                <a:gridCol w="3765667">
                  <a:extLst>
                    <a:ext uri="{9D8B030D-6E8A-4147-A177-3AD203B41FA5}">
                      <a16:colId xmlns:a16="http://schemas.microsoft.com/office/drawing/2014/main" val="1456415834"/>
                    </a:ext>
                  </a:extLst>
                </a:gridCol>
                <a:gridCol w="6423361">
                  <a:extLst>
                    <a:ext uri="{9D8B030D-6E8A-4147-A177-3AD203B41FA5}">
                      <a16:colId xmlns:a16="http://schemas.microsoft.com/office/drawing/2014/main" val="3266944433"/>
                    </a:ext>
                  </a:extLst>
                </a:gridCol>
              </a:tblGrid>
              <a:tr h="542925">
                <a:tc>
                  <a:txBody>
                    <a:bodyPr/>
                    <a:lstStyle/>
                    <a:p>
                      <a:pPr algn="ctr" rtl="1"/>
                      <a:r>
                        <a:rPr lang="he-IL" sz="2400" dirty="0">
                          <a:effectLst/>
                        </a:rPr>
                        <a:t> </a:t>
                      </a:r>
                      <a:r>
                        <a:rPr lang="he-IL" sz="2400" b="1" dirty="0">
                          <a:effectLst/>
                        </a:rPr>
                        <a:t>כלל</a:t>
                      </a:r>
                      <a:endParaRPr lang="he-IL" sz="2400" dirty="0">
                        <a:effectLst/>
                      </a:endParaRPr>
                    </a:p>
                  </a:txBody>
                  <a:tcPr marL="0" marR="0" marT="0" marB="0">
                    <a:solidFill>
                      <a:srgbClr val="12B4BC"/>
                    </a:solidFill>
                  </a:tcPr>
                </a:tc>
                <a:tc>
                  <a:txBody>
                    <a:bodyPr/>
                    <a:lstStyle/>
                    <a:p>
                      <a:pPr algn="ctr" rtl="1"/>
                      <a:r>
                        <a:rPr lang="he-IL" sz="2400" b="1" dirty="0">
                          <a:effectLst/>
                        </a:rPr>
                        <a:t>פירוט</a:t>
                      </a:r>
                      <a:endParaRPr lang="he-IL" sz="2400" dirty="0">
                        <a:effectLst/>
                      </a:endParaRPr>
                    </a:p>
                    <a:p>
                      <a:pPr algn="ctr" rtl="1"/>
                      <a:r>
                        <a:rPr lang="he-IL" sz="2400" dirty="0">
                          <a:effectLst/>
                        </a:rPr>
                        <a:t> </a:t>
                      </a:r>
                    </a:p>
                  </a:txBody>
                  <a:tcPr marL="0" marR="0" marT="0" marB="0">
                    <a:solidFill>
                      <a:srgbClr val="12B4BC"/>
                    </a:solidFill>
                  </a:tcPr>
                </a:tc>
                <a:extLst>
                  <a:ext uri="{0D108BD9-81ED-4DB2-BD59-A6C34878D82A}">
                    <a16:rowId xmlns:a16="http://schemas.microsoft.com/office/drawing/2014/main" val="1194121837"/>
                  </a:ext>
                </a:extLst>
              </a:tr>
              <a:tr h="4278500">
                <a:tc>
                  <a:txBody>
                    <a:bodyPr/>
                    <a:lstStyle/>
                    <a:p>
                      <a:pPr rtl="1"/>
                      <a:r>
                        <a:rPr lang="he-IL" sz="2400" b="1" dirty="0">
                          <a:effectLst/>
                        </a:rPr>
                        <a:t> </a:t>
                      </a:r>
                    </a:p>
                    <a:p>
                      <a:pPr rtl="1"/>
                      <a:r>
                        <a:rPr lang="he-IL" sz="2400" b="1" dirty="0">
                          <a:effectLst/>
                        </a:rPr>
                        <a:t>(ג) הֵיטִיבוּ דַרְכֵיכֶם וּמַעַלְלֵיכֶם</a:t>
                      </a:r>
                      <a:endParaRPr lang="he-IL" sz="2400" dirty="0">
                        <a:effectLst/>
                      </a:endParaRPr>
                    </a:p>
                    <a:p>
                      <a:pPr rtl="1"/>
                      <a:r>
                        <a:rPr lang="he-IL" sz="2400" dirty="0">
                          <a:effectLst/>
                        </a:rPr>
                        <a:t> </a:t>
                      </a:r>
                    </a:p>
                    <a:p>
                      <a:pPr rtl="1"/>
                      <a:r>
                        <a:rPr lang="he-IL" sz="2400" dirty="0">
                          <a:effectLst/>
                        </a:rPr>
                        <a:t> </a:t>
                      </a:r>
                    </a:p>
                    <a:p>
                      <a:pPr rtl="1"/>
                      <a:r>
                        <a:rPr lang="he-IL" sz="2400" dirty="0">
                          <a:effectLst/>
                        </a:rPr>
                        <a:t> </a:t>
                      </a:r>
                    </a:p>
                    <a:p>
                      <a:pPr rtl="1"/>
                      <a:r>
                        <a:rPr lang="he-IL" sz="2400" dirty="0">
                          <a:effectLst/>
                        </a:rPr>
                        <a:t> </a:t>
                      </a:r>
                    </a:p>
                    <a:p>
                      <a:pPr rtl="1"/>
                      <a:r>
                        <a:rPr lang="he-IL" sz="2400" dirty="0">
                          <a:effectLst/>
                        </a:rPr>
                        <a:t> וַאֲשַׁכְּנָה אֶתְכֶם </a:t>
                      </a:r>
                      <a:r>
                        <a:rPr lang="he-IL" sz="2400" b="1" dirty="0">
                          <a:effectLst/>
                        </a:rPr>
                        <a:t>בַּמָּקוֹם הַזֶּה.</a:t>
                      </a:r>
                      <a:endParaRPr lang="he-IL" sz="2400" dirty="0">
                        <a:effectLst/>
                      </a:endParaRPr>
                    </a:p>
                    <a:p>
                      <a:pPr rtl="1"/>
                      <a:r>
                        <a:rPr lang="he-IL" sz="2400" dirty="0">
                          <a:effectLst/>
                        </a:rPr>
                        <a:t> </a:t>
                      </a:r>
                    </a:p>
                  </a:txBody>
                  <a:tcPr marL="0" marR="0" marT="0" marB="0"/>
                </a:tc>
                <a:tc>
                  <a:txBody>
                    <a:bodyPr/>
                    <a:lstStyle/>
                    <a:p>
                      <a:pPr rtl="1"/>
                      <a:endParaRPr lang="he-IL" sz="2400" b="1" dirty="0">
                        <a:effectLst/>
                      </a:endParaRPr>
                    </a:p>
                    <a:p>
                      <a:pPr rtl="1"/>
                      <a:r>
                        <a:rPr lang="he-IL" sz="2400" b="1" dirty="0">
                          <a:effectLst/>
                        </a:rPr>
                        <a:t> (ה) כִּי אִם הֵיטֵיב תֵּיטִיבוּ אֶת דַּרְכֵיכֶם וְאֶת  מַעַלְלֵיכֶם</a:t>
                      </a:r>
                      <a:endParaRPr lang="he-IL" sz="2400" dirty="0">
                        <a:effectLst/>
                      </a:endParaRPr>
                    </a:p>
                    <a:p>
                      <a:pPr rtl="1"/>
                      <a:r>
                        <a:rPr lang="he-IL" sz="2400" b="1" dirty="0">
                          <a:effectLst/>
                        </a:rPr>
                        <a:t>  </a:t>
                      </a:r>
                      <a:r>
                        <a:rPr lang="he-IL" sz="2400" dirty="0">
                          <a:effectLst/>
                        </a:rPr>
                        <a:t>אם עָשׂוֹ תַעֲשׂוּ מִשְׁפָּט בֵּין אִישׁ וּבֵין רֵעֵהוּ.</a:t>
                      </a:r>
                    </a:p>
                    <a:p>
                      <a:pPr rtl="1"/>
                      <a:r>
                        <a:rPr lang="he-IL" sz="2400" b="1" dirty="0">
                          <a:effectLst/>
                        </a:rPr>
                        <a:t>  </a:t>
                      </a:r>
                      <a:r>
                        <a:rPr lang="he-IL" sz="2400" dirty="0">
                          <a:effectLst/>
                        </a:rPr>
                        <a:t>גֵּר יָתוֹם וְאַלְמָנָה לֹא תַעֲשֹׁקוּ וְדָם נָקִי אַל תִּשְׁפְּכוּ</a:t>
                      </a:r>
                    </a:p>
                    <a:p>
                      <a:pPr rtl="1"/>
                      <a:r>
                        <a:rPr lang="he-IL" sz="2400" b="1" dirty="0">
                          <a:effectLst/>
                        </a:rPr>
                        <a:t>  בַּמָּקוֹם הַזֶּה.</a:t>
                      </a:r>
                      <a:r>
                        <a:rPr lang="he-IL" sz="2400" dirty="0">
                          <a:effectLst/>
                        </a:rPr>
                        <a:t> וְאַחֲרֵי </a:t>
                      </a:r>
                      <a:r>
                        <a:rPr lang="he-IL" sz="2400" dirty="0" err="1">
                          <a:effectLst/>
                        </a:rPr>
                        <a:t>אֱלֹהִים</a:t>
                      </a:r>
                      <a:r>
                        <a:rPr lang="he-IL" sz="2400" dirty="0">
                          <a:effectLst/>
                        </a:rPr>
                        <a:t> אֲחֵרִים לֹא תֵלְכוּ     </a:t>
                      </a:r>
                    </a:p>
                    <a:p>
                      <a:pPr rtl="1"/>
                      <a:r>
                        <a:rPr lang="he-IL" sz="2400" dirty="0">
                          <a:effectLst/>
                        </a:rPr>
                        <a:t>  לְרַע לָכֶם. </a:t>
                      </a:r>
                    </a:p>
                    <a:p>
                      <a:pPr rtl="1"/>
                      <a:r>
                        <a:rPr lang="he-IL" sz="2400" b="1" dirty="0">
                          <a:effectLst/>
                        </a:rPr>
                        <a:t> (ז) </a:t>
                      </a:r>
                      <a:r>
                        <a:rPr lang="he-IL" sz="2400" dirty="0">
                          <a:effectLst/>
                        </a:rPr>
                        <a:t>וְשִׁכַּנְתִּי אֶתְכֶם</a:t>
                      </a:r>
                      <a:r>
                        <a:rPr lang="he-IL" sz="2400" b="1" dirty="0">
                          <a:effectLst/>
                        </a:rPr>
                        <a:t> בַּמָּקוֹם הַזֶּה</a:t>
                      </a:r>
                      <a:r>
                        <a:rPr lang="he-IL" sz="2400" dirty="0">
                          <a:effectLst/>
                        </a:rPr>
                        <a:t> בָּאָרֶץ אֲשֶׁר נָתַתִּי</a:t>
                      </a:r>
                    </a:p>
                    <a:p>
                      <a:pPr rtl="1"/>
                      <a:r>
                        <a:rPr lang="he-IL" sz="2400" dirty="0">
                          <a:effectLst/>
                        </a:rPr>
                        <a:t>  לַאֲבוֹתֵיכֶם לְמִן עוֹלָם וְעַד עוֹלָם.</a:t>
                      </a:r>
                    </a:p>
                  </a:txBody>
                  <a:tcPr marL="0" marR="0" marT="0" marB="0"/>
                </a:tc>
                <a:extLst>
                  <a:ext uri="{0D108BD9-81ED-4DB2-BD59-A6C34878D82A}">
                    <a16:rowId xmlns:a16="http://schemas.microsoft.com/office/drawing/2014/main" val="3278032429"/>
                  </a:ext>
                </a:extLst>
              </a:tr>
            </a:tbl>
          </a:graphicData>
        </a:graphic>
      </p:graphicFrame>
    </p:spTree>
    <p:extLst>
      <p:ext uri="{BB962C8B-B14F-4D97-AF65-F5344CB8AC3E}">
        <p14:creationId xmlns:p14="http://schemas.microsoft.com/office/powerpoint/2010/main" val="363214927"/>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3342</TotalTime>
  <Words>5381</Words>
  <Application>Microsoft Office PowerPoint</Application>
  <PresentationFormat>מסך רחב</PresentationFormat>
  <Paragraphs>458</Paragraphs>
  <Slides>73</Slides>
  <Notes>6</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73</vt:i4>
      </vt:variant>
    </vt:vector>
  </HeadingPairs>
  <TitlesOfParts>
    <vt:vector size="77" baseType="lpstr">
      <vt:lpstr>Arial</vt:lpstr>
      <vt:lpstr>Calibri</vt:lpstr>
      <vt:lpstr>Varela Round</vt:lpstr>
      <vt:lpstr>ערכת נושא Office</vt:lpstr>
      <vt:lpstr>מערכת שידורים לאומית</vt:lpstr>
      <vt:lpstr>ירמיהו</vt:lpstr>
      <vt:lpstr>מה נלמד היום </vt:lpstr>
      <vt:lpstr>פרק ז'</vt:lpstr>
      <vt:lpstr>נבואת ירמיהו 'היכל ה' '</vt:lpstr>
      <vt:lpstr>נבואת ירמיהו 'היכל ה' '</vt:lpstr>
      <vt:lpstr>נבואת 'היכל ה' '</vt:lpstr>
      <vt:lpstr>נבואת 'היכל ה' '</vt:lpstr>
      <vt:lpstr>פס' ג-יא בנויים בצורה של 'כלל ופרט' </vt:lpstr>
      <vt:lpstr>פס' ג-יא בנויים בצורה של 'כלל ופרט'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נבואת 'היכל ה' '</vt:lpstr>
      <vt:lpstr>השוואה לעשרת הדברות</vt:lpstr>
      <vt:lpstr>השוואה לעשרת הדברות</vt:lpstr>
      <vt:lpstr>השוואה לעשרת הדברות</vt:lpstr>
      <vt:lpstr>השוואה לעשרת הדברות</vt:lpstr>
      <vt:lpstr>נבואת 'היכל ה' '</vt:lpstr>
      <vt:lpstr>נבואת 'היכל ה' '</vt:lpstr>
      <vt:lpstr>נבואת 'היכל ה' '</vt:lpstr>
      <vt:lpstr>נבואת 'היכל ה' '</vt:lpstr>
      <vt:lpstr>נבואת 'היכל ה' '</vt:lpstr>
      <vt:lpstr>פרק כ"ו</vt:lpstr>
      <vt:lpstr>פרק כ"ו</vt:lpstr>
      <vt:lpstr>פרק כ"ו</vt:lpstr>
      <vt:lpstr>מצגת של PowerPoint‏</vt:lpstr>
      <vt:lpstr>פרק כ"ו</vt:lpstr>
      <vt:lpstr>פרק כ"ו</vt:lpstr>
      <vt:lpstr>פרק כ"ו</vt:lpstr>
      <vt:lpstr>תגובות קהל השומעים</vt:lpstr>
      <vt:lpstr>תגובות קהל השומעים</vt:lpstr>
      <vt:lpstr>תגובות קהל השומעים</vt:lpstr>
      <vt:lpstr>תגובות קהל השומעים</vt:lpstr>
      <vt:lpstr>תגובות קהל השומעים</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משפטו של ירמיהו הנביא</vt:lpstr>
      <vt:lpstr>התקדים המשפטי - היסטורי</vt:lpstr>
      <vt:lpstr>התקדים המשפטי - היסטורי</vt:lpstr>
      <vt:lpstr>התקדים המשפטי - היסטורי</vt:lpstr>
      <vt:lpstr>התקדים המשפטי - היסטורי</vt:lpstr>
      <vt:lpstr>פרק כ"ו – פסוקי הסיום</vt:lpstr>
      <vt:lpstr>פרק כ"ו – פסוקי הסיום</vt:lpstr>
      <vt:lpstr>פרק כ"ו – פסוקי הסיום</vt:lpstr>
      <vt:lpstr>פרק כ"ו – פסוקי הסיום</vt:lpstr>
      <vt:lpstr>פרק כ"ו – פסוקי הסיום</vt:lpstr>
      <vt:lpstr>פרק כ"ו – פסוקי הסיום</vt:lpstr>
      <vt:lpstr>לסיכום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Tali Mano</cp:lastModifiedBy>
  <cp:revision>103</cp:revision>
  <dcterms:created xsi:type="dcterms:W3CDTF">2020-03-15T19:13:03Z</dcterms:created>
  <dcterms:modified xsi:type="dcterms:W3CDTF">2020-04-27T14:53:10Z</dcterms:modified>
</cp:coreProperties>
</file>