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57" r:id="rId2"/>
    <p:sldId id="262" r:id="rId3"/>
    <p:sldId id="263" r:id="rId4"/>
    <p:sldId id="288" r:id="rId5"/>
    <p:sldId id="308" r:id="rId6"/>
    <p:sldId id="309" r:id="rId7"/>
    <p:sldId id="310" r:id="rId8"/>
    <p:sldId id="312" r:id="rId9"/>
    <p:sldId id="311" r:id="rId10"/>
    <p:sldId id="313" r:id="rId11"/>
    <p:sldId id="315" r:id="rId12"/>
    <p:sldId id="314" r:id="rId13"/>
    <p:sldId id="318" r:id="rId14"/>
    <p:sldId id="326" r:id="rId15"/>
    <p:sldId id="303" r:id="rId16"/>
    <p:sldId id="316" r:id="rId17"/>
    <p:sldId id="320" r:id="rId18"/>
    <p:sldId id="319" r:id="rId19"/>
    <p:sldId id="321" r:id="rId20"/>
    <p:sldId id="322" r:id="rId21"/>
    <p:sldId id="323" r:id="rId22"/>
    <p:sldId id="327" r:id="rId23"/>
    <p:sldId id="325" r:id="rId24"/>
    <p:sldId id="324" r:id="rId25"/>
    <p:sldId id="317" r:id="rId26"/>
    <p:sldId id="291" r:id="rId2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002060"/>
    <a:srgbClr val="92D050"/>
    <a:srgbClr val="6CF0FF"/>
    <a:srgbClr val="E0E0E0"/>
    <a:srgbClr val="E6E6E6"/>
    <a:srgbClr val="11A4AB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96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894" y="102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י'/תמוז/תש"ף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976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976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1427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בפתרון של כל שאלה – יש להציג גם את הסיבות האפשריות לטעויות.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6772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בפתרון של כל שאלה – יש להציג גם את הסיבות האפשריות לטעויות.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7562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שים לב- תיקנתי את הרישום של היונים עם מטענים 2-. אמנם לא מורידים על רישום הפוך אבל במצגת צריך שזה יהיה רשום כנדרש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1823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4772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שים לב- תיקנתי את הרישום של היונים עם מטענים 2+. אמנם לא מורידים על רישום הפוך אבל במצגת צריך שזה יהיה רשום כנדרש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3867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164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השקף מתייחס לשתי דרכים לקבלת תמיסות בסיסיות. יש עוד דרכים: מתכת </a:t>
            </a:r>
            <a:r>
              <a:rPr lang="he-I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אלקלית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במים, </a:t>
            </a:r>
            <a:r>
              <a:rPr lang="he-I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הידריד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מתכת, תחמוצת של מתכת.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0824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דף התרגילים יפה מאוד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7859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145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221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36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9484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6727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801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י'/תמוז/תש"ף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he-qrcode-generator.com/" TargetMode="External"/><Relationship Id="rId5" Type="http://schemas.openxmlformats.org/officeDocument/2006/relationships/hyperlink" Target="https://youtu.be/xODFEFLQ8PQ" TargetMode="External"/><Relationship Id="rId4" Type="http://schemas.openxmlformats.org/officeDocument/2006/relationships/hyperlink" Target="https://youtu.be/NN9IgGTwbF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he-qrcode-generator.com/" TargetMode="External"/><Relationship Id="rId5" Type="http://schemas.openxmlformats.org/officeDocument/2006/relationships/hyperlink" Target="https://youtu.be/xODFEFLQ8PQ" TargetMode="External"/><Relationship Id="rId4" Type="http://schemas.openxmlformats.org/officeDocument/2006/relationships/hyperlink" Target="https://youtu.be/NN9IgGTwbF0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www.flickr.com/photos/142325922@N03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הגדרת חומצה ובסיס לפי ברונסטד ולאורי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418C24C-21E9-4DBF-80D7-AB4DC0B18470}"/>
              </a:ext>
            </a:extLst>
          </p:cNvPr>
          <p:cNvSpPr txBox="1"/>
          <p:nvPr/>
        </p:nvSpPr>
        <p:spPr>
          <a:xfrm>
            <a:off x="5925312" y="909067"/>
            <a:ext cx="59749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מאוחר יותר הגדירו שני מדענים, כל אחד באופן עצמאי, הגדרה שלמה יותר של חומצה ובסיס.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המדענים ברונסטד (דנמרק) ולאורי (אנגליה) הגדירו את החומצה כחומר</a:t>
            </a:r>
            <a:endParaRPr lang="en-US" sz="28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CAD1526-382C-45CC-9734-DC3F146466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071" y="875448"/>
            <a:ext cx="5804241" cy="3120100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EAB0FE0D-5AAC-45D5-B482-8C0843BDE15C}"/>
              </a:ext>
            </a:extLst>
          </p:cNvPr>
          <p:cNvSpPr/>
          <p:nvPr/>
        </p:nvSpPr>
        <p:spPr>
          <a:xfrm>
            <a:off x="1582057" y="4029167"/>
            <a:ext cx="10318184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     שמוסר פרוטון בתגובה והבסיס מקבל פרוטון בתגובה.</a:t>
            </a:r>
          </a:p>
        </p:txBody>
      </p:sp>
    </p:spTree>
    <p:extLst>
      <p:ext uri="{BB962C8B-B14F-4D97-AF65-F5344CB8AC3E}">
        <p14:creationId xmlns:p14="http://schemas.microsoft.com/office/powerpoint/2010/main" val="379859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הגדרת חומצה ובסיס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418C24C-21E9-4DBF-80D7-AB4DC0B18470}"/>
              </a:ext>
            </a:extLst>
          </p:cNvPr>
          <p:cNvSpPr txBox="1"/>
          <p:nvPr/>
        </p:nvSpPr>
        <p:spPr>
          <a:xfrm>
            <a:off x="1190171" y="1154554"/>
            <a:ext cx="10710071" cy="39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err="1"/>
              <a:t>ארהניוס</a:t>
            </a:r>
            <a:r>
              <a:rPr lang="he-IL" sz="2800" dirty="0"/>
              <a:t> הגדיר "חומצות הם חומרים שמתפרקים במים 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     ליצירת יוני </a:t>
            </a:r>
            <a:r>
              <a:rPr lang="en-US" sz="2800" dirty="0"/>
              <a:t>H</a:t>
            </a:r>
            <a:r>
              <a:rPr lang="en-US" sz="2800" b="1" baseline="50000" dirty="0"/>
              <a:t>+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      ובסיסים הם חומרים שמתפרקים במים ויוצרים יוני </a:t>
            </a:r>
            <a:r>
              <a:rPr lang="en-US" sz="2800" dirty="0"/>
              <a:t> OH</a:t>
            </a:r>
            <a:r>
              <a:rPr lang="en-US" sz="3200" b="1" baseline="50000" dirty="0"/>
              <a:t>-</a:t>
            </a:r>
            <a:r>
              <a:rPr lang="he-IL" sz="2800" dirty="0"/>
              <a:t>".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אך מה </a:t>
            </a:r>
            <a:r>
              <a:rPr lang="he-IL" sz="2800" dirty="0" err="1"/>
              <a:t>שארהניוס</a:t>
            </a:r>
            <a:r>
              <a:rPr lang="he-IL" sz="2800" dirty="0"/>
              <a:t> לא ידע הוא שיוני </a:t>
            </a:r>
            <a:r>
              <a:rPr lang="en-US" sz="2800" dirty="0"/>
              <a:t>H</a:t>
            </a:r>
            <a:r>
              <a:rPr lang="en-US" sz="2800" b="1" baseline="50000" dirty="0"/>
              <a:t>+</a:t>
            </a:r>
            <a:r>
              <a:rPr lang="he-IL" sz="2800" b="1" baseline="50000" dirty="0"/>
              <a:t> </a:t>
            </a:r>
            <a:r>
              <a:rPr lang="he-IL" sz="2800" dirty="0"/>
              <a:t>לא קיימים במים אלא נקשרים מיידית למולקולות מים ויוצרים את יון </a:t>
            </a:r>
            <a:r>
              <a:rPr lang="he-IL" sz="2800" dirty="0" err="1"/>
              <a:t>ה</a:t>
            </a:r>
            <a:r>
              <a:rPr lang="he-IL" sz="2800" b="1" dirty="0" err="1"/>
              <a:t>הידרוניום</a:t>
            </a:r>
            <a:r>
              <a:rPr lang="he-IL" sz="2800" dirty="0"/>
              <a:t> </a:t>
            </a:r>
            <a:r>
              <a:rPr lang="en-US" sz="2800" dirty="0"/>
              <a:t>H</a:t>
            </a:r>
            <a:r>
              <a:rPr lang="en-US" sz="2800" b="1" baseline="-25000" dirty="0"/>
              <a:t>3</a:t>
            </a:r>
            <a:r>
              <a:rPr lang="en-US" sz="2800" dirty="0"/>
              <a:t>O</a:t>
            </a:r>
            <a:r>
              <a:rPr lang="en-US" sz="2800" b="1" baseline="50000" dirty="0"/>
              <a:t>+</a:t>
            </a:r>
            <a:r>
              <a:rPr lang="en-US" sz="2800" b="1" baseline="-25000" dirty="0"/>
              <a:t>(</a:t>
            </a:r>
            <a:r>
              <a:rPr lang="en-US" sz="2800" b="1" baseline="-25000" dirty="0" err="1"/>
              <a:t>aq</a:t>
            </a:r>
            <a:r>
              <a:rPr lang="en-US" sz="2800" b="1" baseline="-25000" dirty="0"/>
              <a:t>)</a:t>
            </a:r>
            <a:r>
              <a:rPr lang="he-IL" sz="2800" b="1" baseline="50000" dirty="0"/>
              <a:t> </a:t>
            </a:r>
            <a:r>
              <a:rPr lang="he-IL" sz="2800" dirty="0"/>
              <a:t>.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AD701BF-B18F-47FD-918C-376C6925C5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7309" y="4419233"/>
            <a:ext cx="5256213" cy="54194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4039A9F-B5D3-4C71-AFAA-FFA560686F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907" y="155448"/>
            <a:ext cx="1842527" cy="275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7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דוגמאות לתגובות חומצה-בסיס</a:t>
            </a: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DADCA137-4EFB-4E8E-856D-B6F9770E400E}"/>
              </a:ext>
            </a:extLst>
          </p:cNvPr>
          <p:cNvGrpSpPr/>
          <p:nvPr/>
        </p:nvGrpSpPr>
        <p:grpSpPr>
          <a:xfrm>
            <a:off x="462417" y="919163"/>
            <a:ext cx="8955229" cy="4328112"/>
            <a:chOff x="462417" y="919163"/>
            <a:chExt cx="8955229" cy="4328112"/>
          </a:xfrm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B239B063-F491-4C76-845D-8E4A811E2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417" y="919163"/>
              <a:ext cx="8188098" cy="4328112"/>
            </a:xfrm>
            <a:prstGeom prst="rect">
              <a:avLst/>
            </a:prstGeom>
          </p:spPr>
        </p:pic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B239B063-F491-4C76-845D-8E4A811E2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59602" t="91860" r="36363"/>
            <a:stretch>
              <a:fillRect/>
            </a:stretch>
          </p:blipFill>
          <p:spPr>
            <a:xfrm>
              <a:off x="6541482" y="3156511"/>
              <a:ext cx="559962" cy="204206"/>
            </a:xfrm>
            <a:prstGeom prst="rect">
              <a:avLst/>
            </a:prstGeom>
          </p:spPr>
        </p:pic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B239B063-F491-4C76-845D-8E4A811E2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59602" t="91860" r="36363"/>
            <a:stretch>
              <a:fillRect/>
            </a:stretch>
          </p:blipFill>
          <p:spPr>
            <a:xfrm>
              <a:off x="8311159" y="3297036"/>
              <a:ext cx="559962" cy="204206"/>
            </a:xfrm>
            <a:prstGeom prst="rect">
              <a:avLst/>
            </a:prstGeom>
          </p:spPr>
        </p:pic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B239B063-F491-4C76-845D-8E4A811E2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81106" t="51419" b="27113"/>
            <a:stretch>
              <a:fillRect/>
            </a:stretch>
          </p:blipFill>
          <p:spPr>
            <a:xfrm>
              <a:off x="7561529" y="3227761"/>
              <a:ext cx="1547092" cy="929179"/>
            </a:xfrm>
            <a:prstGeom prst="rect">
              <a:avLst/>
            </a:prstGeom>
          </p:spPr>
        </p:pic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B239B063-F491-4C76-845D-8E4A811E2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59602" t="91860" r="36363"/>
            <a:stretch>
              <a:fillRect/>
            </a:stretch>
          </p:blipFill>
          <p:spPr>
            <a:xfrm>
              <a:off x="7001567" y="3524644"/>
              <a:ext cx="559962" cy="20420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06144" y="3025886"/>
              <a:ext cx="2339102" cy="120032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7200" dirty="0"/>
                <a:t>[     ]</a:t>
              </a:r>
              <a:r>
                <a:rPr lang="en-US" sz="7200" baseline="30000" dirty="0"/>
                <a:t>+</a:t>
              </a:r>
              <a:endParaRPr lang="he-IL" sz="7200" baseline="30000" dirty="0"/>
            </a:p>
          </p:txBody>
        </p:sp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B239B063-F491-4C76-845D-8E4A811E2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59602" t="91860" r="36363"/>
            <a:stretch>
              <a:fillRect/>
            </a:stretch>
          </p:blipFill>
          <p:spPr>
            <a:xfrm>
              <a:off x="8776121" y="3368286"/>
              <a:ext cx="559962" cy="20420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001874" y="3023911"/>
              <a:ext cx="1415772" cy="120032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7200" dirty="0"/>
                <a:t>[  ]</a:t>
              </a:r>
              <a:r>
                <a:rPr lang="en-US" sz="7200" baseline="30000" dirty="0"/>
                <a:t>-</a:t>
              </a:r>
              <a:endParaRPr lang="he-IL" sz="7200" baseline="30000" dirty="0"/>
            </a:p>
          </p:txBody>
        </p:sp>
        <p:pic>
          <p:nvPicPr>
            <p:cNvPr id="2" name="תמונה 1">
              <a:extLst>
                <a:ext uri="{FF2B5EF4-FFF2-40B4-BE49-F238E27FC236}">
                  <a16:creationId xmlns:a16="http://schemas.microsoft.com/office/drawing/2014/main" id="{952F5A5A-735F-4391-96AF-470F104CB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8686" y="4790395"/>
              <a:ext cx="304800" cy="238125"/>
            </a:xfrm>
            <a:prstGeom prst="rect">
              <a:avLst/>
            </a:prstGeom>
          </p:spPr>
        </p:pic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B7DCE54F-E87F-4C62-ADD0-F331A099B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1641" y="4785405"/>
              <a:ext cx="228600" cy="219075"/>
            </a:xfrm>
            <a:prstGeom prst="rect">
              <a:avLst/>
            </a:prstGeom>
          </p:spPr>
        </p:pic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8E8FE5B4-CB7D-4970-9489-C7A742184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81084" y="4795159"/>
              <a:ext cx="361950" cy="228600"/>
            </a:xfrm>
            <a:prstGeom prst="rect">
              <a:avLst/>
            </a:prstGeom>
          </p:spPr>
        </p:pic>
        <p:pic>
          <p:nvPicPr>
            <p:cNvPr id="14" name="תמונה 13">
              <a:extLst>
                <a:ext uri="{FF2B5EF4-FFF2-40B4-BE49-F238E27FC236}">
                  <a16:creationId xmlns:a16="http://schemas.microsoft.com/office/drawing/2014/main" id="{8DA6FD44-4A00-43F1-A4C6-EBD989296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21197" y="4780642"/>
              <a:ext cx="36195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5981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דוגמאות לתגובות חומצה-בסיס</a:t>
            </a:r>
          </a:p>
        </p:txBody>
      </p: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CFCF22AA-3AA6-4786-9139-8E3FB5E3B771}"/>
              </a:ext>
            </a:extLst>
          </p:cNvPr>
          <p:cNvGrpSpPr/>
          <p:nvPr/>
        </p:nvGrpSpPr>
        <p:grpSpPr>
          <a:xfrm>
            <a:off x="215673" y="833437"/>
            <a:ext cx="8684087" cy="4667477"/>
            <a:chOff x="215673" y="833437"/>
            <a:chExt cx="8684087" cy="4667477"/>
          </a:xfrm>
        </p:grpSpPr>
        <p:pic>
          <p:nvPicPr>
            <p:cNvPr id="2" name="תמונה 1">
              <a:extLst>
                <a:ext uri="{FF2B5EF4-FFF2-40B4-BE49-F238E27FC236}">
                  <a16:creationId xmlns:a16="http://schemas.microsoft.com/office/drawing/2014/main" id="{35B79A18-C4AA-4A11-A84F-7C16B755C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673" y="833437"/>
              <a:ext cx="8538485" cy="4667477"/>
            </a:xfrm>
            <a:prstGeom prst="rect">
              <a:avLst/>
            </a:prstGeom>
          </p:spPr>
        </p:pic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B239B063-F491-4C76-845D-8E4A811E2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l="46523" t="82203" r="36363"/>
            <a:stretch>
              <a:fillRect/>
            </a:stretch>
          </p:blipFill>
          <p:spPr>
            <a:xfrm>
              <a:off x="3847606" y="1859297"/>
              <a:ext cx="914400" cy="770278"/>
            </a:xfrm>
            <a:prstGeom prst="rect">
              <a:avLst/>
            </a:prstGeom>
          </p:spPr>
        </p:pic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B239B063-F491-4C76-845D-8E4A811E2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l="46523" t="82203" r="36363"/>
            <a:stretch>
              <a:fillRect/>
            </a:stretch>
          </p:blipFill>
          <p:spPr>
            <a:xfrm>
              <a:off x="3847606" y="3531738"/>
              <a:ext cx="914400" cy="770278"/>
            </a:xfrm>
            <a:prstGeom prst="rect">
              <a:avLst/>
            </a:prstGeom>
          </p:spPr>
        </p:pic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B239B063-F491-4C76-845D-8E4A811E2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l="46523" t="82203" r="36363"/>
            <a:stretch>
              <a:fillRect/>
            </a:stretch>
          </p:blipFill>
          <p:spPr>
            <a:xfrm>
              <a:off x="3847606" y="4730636"/>
              <a:ext cx="914400" cy="770278"/>
            </a:xfrm>
            <a:prstGeom prst="rect">
              <a:avLst/>
            </a:prstGeom>
          </p:spPr>
        </p:pic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35B79A18-C4AA-4A11-A84F-7C16B755C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92350" t="58514" r="5008" b="31097"/>
            <a:stretch>
              <a:fillRect/>
            </a:stretch>
          </p:blipFill>
          <p:spPr>
            <a:xfrm>
              <a:off x="3467595" y="3564577"/>
              <a:ext cx="225630" cy="484909"/>
            </a:xfrm>
            <a:prstGeom prst="rect">
              <a:avLst/>
            </a:prstGeom>
          </p:spPr>
        </p:pic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B239B063-F491-4C76-845D-8E4A811E2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l="59602" t="91860" r="36363"/>
            <a:stretch>
              <a:fillRect/>
            </a:stretch>
          </p:blipFill>
          <p:spPr>
            <a:xfrm>
              <a:off x="2790699" y="3728850"/>
              <a:ext cx="559962" cy="204206"/>
            </a:xfrm>
            <a:prstGeom prst="rect">
              <a:avLst/>
            </a:prstGeom>
          </p:spPr>
        </p:pic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B239B063-F491-4C76-845D-8E4A811E2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l="59602" t="91860" r="36363"/>
            <a:stretch>
              <a:fillRect/>
            </a:stretch>
          </p:blipFill>
          <p:spPr>
            <a:xfrm>
              <a:off x="5700156" y="2807404"/>
              <a:ext cx="2266208" cy="826437"/>
            </a:xfrm>
            <a:prstGeom prst="rect">
              <a:avLst/>
            </a:prstGeom>
          </p:spPr>
        </p:pic>
        <p:pic>
          <p:nvPicPr>
            <p:cNvPr id="11" name="תמונה 10">
              <a:extLst>
                <a:ext uri="{FF2B5EF4-FFF2-40B4-BE49-F238E27FC236}">
                  <a16:creationId xmlns:a16="http://schemas.microsoft.com/office/drawing/2014/main" id="{B239B063-F491-4C76-845D-8E4A811E2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l="59602" t="91860" r="36363"/>
            <a:stretch>
              <a:fillRect/>
            </a:stretch>
          </p:blipFill>
          <p:spPr>
            <a:xfrm>
              <a:off x="6672872" y="1631340"/>
              <a:ext cx="1257867" cy="660598"/>
            </a:xfrm>
            <a:prstGeom prst="rect">
              <a:avLst/>
            </a:prstGeom>
          </p:spPr>
        </p:pic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B239B063-F491-4C76-845D-8E4A811E2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l="80936" t="84124" r="15229" b="8094"/>
            <a:stretch>
              <a:fillRect/>
            </a:stretch>
          </p:blipFill>
          <p:spPr>
            <a:xfrm>
              <a:off x="6672872" y="3633841"/>
              <a:ext cx="314037" cy="336828"/>
            </a:xfrm>
            <a:prstGeom prst="rect">
              <a:avLst/>
            </a:prstGeom>
          </p:spPr>
        </p:pic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B239B063-F491-4C76-845D-8E4A811E2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l="80936" t="84124" r="15229" b="8094"/>
            <a:stretch>
              <a:fillRect/>
            </a:stretch>
          </p:blipFill>
          <p:spPr>
            <a:xfrm>
              <a:off x="6829890" y="1631340"/>
              <a:ext cx="314037" cy="33682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227507" y="3297266"/>
              <a:ext cx="1672253" cy="120032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7200" dirty="0"/>
                <a:t>[   ]</a:t>
              </a:r>
              <a:r>
                <a:rPr lang="en-US" sz="7200" baseline="30000" dirty="0"/>
                <a:t>-</a:t>
              </a:r>
              <a:endParaRPr lang="he-IL" sz="7200" baseline="30000" dirty="0"/>
            </a:p>
          </p:txBody>
        </p:sp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B239B063-F491-4C76-845D-8E4A811E2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l="80273" t="51419" r="11895" b="27113"/>
            <a:stretch>
              <a:fillRect/>
            </a:stretch>
          </p:blipFill>
          <p:spPr>
            <a:xfrm>
              <a:off x="6672872" y="3468466"/>
              <a:ext cx="641267" cy="92917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540932" y="3273516"/>
              <a:ext cx="2339102" cy="120032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7200" dirty="0"/>
                <a:t>[     ]</a:t>
              </a:r>
              <a:r>
                <a:rPr lang="en-US" sz="7200" baseline="30000" dirty="0"/>
                <a:t>+</a:t>
              </a:r>
              <a:endParaRPr lang="he-IL" sz="7200" baseline="30000" dirty="0"/>
            </a:p>
          </p:txBody>
        </p:sp>
        <p:pic>
          <p:nvPicPr>
            <p:cNvPr id="17" name="תמונה 16">
              <a:extLst>
                <a:ext uri="{FF2B5EF4-FFF2-40B4-BE49-F238E27FC236}">
                  <a16:creationId xmlns:a16="http://schemas.microsoft.com/office/drawing/2014/main" id="{0D24747B-BE63-4304-ABF0-989D0AE10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1315" y="4993595"/>
              <a:ext cx="304800" cy="238125"/>
            </a:xfrm>
            <a:prstGeom prst="rect">
              <a:avLst/>
            </a:prstGeom>
          </p:spPr>
        </p:pic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596A8A43-FC8D-42AA-B062-E01C234D6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27183" y="4988607"/>
              <a:ext cx="228600" cy="219075"/>
            </a:xfrm>
            <a:prstGeom prst="rect">
              <a:avLst/>
            </a:prstGeom>
          </p:spPr>
        </p:pic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FC9310DE-3D98-408C-942C-55FAF0BAF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10224" y="5027383"/>
              <a:ext cx="361950" cy="228600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6DFCF64F-A70A-4E93-89FE-7FF195941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35710" y="4998360"/>
              <a:ext cx="36195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060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53" y="310801"/>
            <a:ext cx="10763000" cy="720000"/>
          </a:xfrm>
        </p:spPr>
        <p:txBody>
          <a:bodyPr/>
          <a:lstStyle/>
          <a:p>
            <a:r>
              <a:rPr lang="he-IL" dirty="0"/>
              <a:t>מוליכות חשמלית בעקבות תגובות </a:t>
            </a:r>
            <a:br>
              <a:rPr lang="en-US" dirty="0"/>
            </a:br>
            <a:r>
              <a:rPr lang="he-IL" dirty="0"/>
              <a:t>חומצה-בסיס</a:t>
            </a:r>
          </a:p>
        </p:txBody>
      </p:sp>
      <p:sp>
        <p:nvSpPr>
          <p:cNvPr id="6" name="תיבת טקסט 2">
            <a:extLst>
              <a:ext uri="{FF2B5EF4-FFF2-40B4-BE49-F238E27FC236}">
                <a16:creationId xmlns:a16="http://schemas.microsoft.com/office/drawing/2014/main" id="{9418C24C-21E9-4DBF-80D7-AB4DC0B18470}"/>
              </a:ext>
            </a:extLst>
          </p:cNvPr>
          <p:cNvSpPr txBox="1"/>
          <p:nvPr/>
        </p:nvSpPr>
        <p:spPr>
          <a:xfrm>
            <a:off x="1190171" y="1154554"/>
            <a:ext cx="107100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הפרוטון הוא חלקיקי בעל מטען חיובי, ולכן כאשר הוא עובר ממולקולה אחת למולקולה אחרת, מתקבלים בתוצרים חלקיקים בעלי מטען חשמלי: יונים!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היונים בתמיסה הם ממוימים וניידים ולכן מאפשרים לתמיסה של חומרים </a:t>
            </a:r>
            <a:r>
              <a:rPr lang="he-IL" sz="2800" dirty="0" err="1"/>
              <a:t>מולקולרים</a:t>
            </a:r>
            <a:r>
              <a:rPr lang="he-IL" sz="2800" dirty="0"/>
              <a:t> להוליך זרם חשמלי.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 </a:t>
            </a: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4FC0330C-C5F6-4C2E-927E-C964549BF7BC}"/>
              </a:ext>
            </a:extLst>
          </p:cNvPr>
          <p:cNvGrpSpPr/>
          <p:nvPr/>
        </p:nvGrpSpPr>
        <p:grpSpPr>
          <a:xfrm>
            <a:off x="566060" y="4334791"/>
            <a:ext cx="8538485" cy="1679393"/>
            <a:chOff x="566060" y="4334791"/>
            <a:chExt cx="8538485" cy="1679393"/>
          </a:xfrm>
        </p:grpSpPr>
        <p:pic>
          <p:nvPicPr>
            <p:cNvPr id="2" name="תמונה 1">
              <a:extLst>
                <a:ext uri="{FF2B5EF4-FFF2-40B4-BE49-F238E27FC236}">
                  <a16:creationId xmlns:a16="http://schemas.microsoft.com/office/drawing/2014/main" id="{35B79A18-C4AA-4A11-A84F-7C16B755C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t="82134"/>
            <a:stretch>
              <a:fillRect/>
            </a:stretch>
          </p:blipFill>
          <p:spPr>
            <a:xfrm>
              <a:off x="566060" y="5180273"/>
              <a:ext cx="8538485" cy="833911"/>
            </a:xfrm>
            <a:prstGeom prst="rect">
              <a:avLst/>
            </a:prstGeom>
          </p:spPr>
        </p:pic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B239B063-F491-4C76-845D-8E4A811E2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t="82203"/>
            <a:stretch>
              <a:fillRect/>
            </a:stretch>
          </p:blipFill>
          <p:spPr>
            <a:xfrm>
              <a:off x="566060" y="4334791"/>
              <a:ext cx="8188098" cy="770278"/>
            </a:xfrm>
            <a:prstGeom prst="rect">
              <a:avLst/>
            </a:prstGeom>
          </p:spPr>
        </p:pic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B239B063-F491-4C76-845D-8E4A811E2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l="46523" t="82203" r="36363"/>
            <a:stretch>
              <a:fillRect/>
            </a:stretch>
          </p:blipFill>
          <p:spPr>
            <a:xfrm>
              <a:off x="3883232" y="5199036"/>
              <a:ext cx="1401288" cy="770278"/>
            </a:xfrm>
            <a:prstGeom prst="rect">
              <a:avLst/>
            </a:prstGeom>
          </p:spPr>
        </p:pic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901502E8-C88B-459A-99D4-8CF28F97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8727" y="4611235"/>
              <a:ext cx="228600" cy="219075"/>
            </a:xfrm>
            <a:prstGeom prst="rect">
              <a:avLst/>
            </a:prstGeom>
          </p:spPr>
        </p:pic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7A4B0EDC-4BAE-4045-A86C-C50BF7492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61013" y="5482091"/>
              <a:ext cx="228600" cy="219075"/>
            </a:xfrm>
            <a:prstGeom prst="rect">
              <a:avLst/>
            </a:prstGeom>
          </p:spPr>
        </p:pic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ABBCA3D5-25EB-48B6-BBEC-64B3D0AD0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58684" y="5501597"/>
              <a:ext cx="304800" cy="238125"/>
            </a:xfrm>
            <a:prstGeom prst="rect">
              <a:avLst/>
            </a:prstGeom>
          </p:spPr>
        </p:pic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9C7D8535-7BF0-4005-A323-D9DF328CE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803" y="4616224"/>
              <a:ext cx="304800" cy="238125"/>
            </a:xfrm>
            <a:prstGeom prst="rect">
              <a:avLst/>
            </a:prstGeom>
          </p:spPr>
        </p:pic>
        <p:pic>
          <p:nvPicPr>
            <p:cNvPr id="11" name="תמונה 10">
              <a:extLst>
                <a:ext uri="{FF2B5EF4-FFF2-40B4-BE49-F238E27FC236}">
                  <a16:creationId xmlns:a16="http://schemas.microsoft.com/office/drawing/2014/main" id="{DF957C82-FB26-4623-9B5B-A4EF1D6A7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82680" y="4650013"/>
              <a:ext cx="361950" cy="228600"/>
            </a:xfrm>
            <a:prstGeom prst="rect">
              <a:avLst/>
            </a:prstGeom>
          </p:spPr>
        </p:pic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328936DC-D6BA-4EDF-B8A7-B82D3B14D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22799" y="4635500"/>
              <a:ext cx="361950" cy="228600"/>
            </a:xfrm>
            <a:prstGeom prst="rect">
              <a:avLst/>
            </a:prstGeom>
          </p:spPr>
        </p:pic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CF63FA4B-B628-4EDD-81A1-C0DE4B5A0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73081" y="5506356"/>
              <a:ext cx="361950" cy="228600"/>
            </a:xfrm>
            <a:prstGeom prst="rect">
              <a:avLst/>
            </a:prstGeom>
          </p:spPr>
        </p:pic>
        <p:pic>
          <p:nvPicPr>
            <p:cNvPr id="14" name="תמונה 13">
              <a:extLst>
                <a:ext uri="{FF2B5EF4-FFF2-40B4-BE49-F238E27FC236}">
                  <a16:creationId xmlns:a16="http://schemas.microsoft.com/office/drawing/2014/main" id="{EF52B5E3-ED5C-465E-8163-94DAF6A46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84053" y="5491847"/>
              <a:ext cx="36195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060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 כיתה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1212161"/>
            <a:ext cx="5965370" cy="4090988"/>
          </a:xfrm>
        </p:spPr>
        <p:txBody>
          <a:bodyPr/>
          <a:lstStyle/>
          <a:p>
            <a:r>
              <a:rPr lang="he-IL" dirty="0"/>
              <a:t>סרקו את הקוד שלפניכם.</a:t>
            </a:r>
          </a:p>
          <a:p>
            <a:r>
              <a:rPr lang="he-IL" dirty="0"/>
              <a:t>לרשותכם 10 דקות לפתרון דף התרגול.</a:t>
            </a:r>
          </a:p>
          <a:p>
            <a:r>
              <a:rPr lang="he-IL" dirty="0"/>
              <a:t>בהצלחה!</a:t>
            </a: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1785257" y="5260664"/>
            <a:ext cx="1785258" cy="159733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4"/>
              </a:rPr>
            </a:br>
            <a:r>
              <a:rPr lang="en-US" dirty="0">
                <a:solidFill>
                  <a:srgbClr val="002060"/>
                </a:solidFill>
                <a:hlinkClick r:id="rId5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hlinkClick r:id="rId6"/>
              </a:rPr>
              <a:t>https://www.the-qrcode-generator.com/</a:t>
            </a:r>
            <a:endParaRPr lang="he-IL" dirty="0"/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5685308-1929-408F-80B8-FEDEF24E1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8" y="918741"/>
            <a:ext cx="4298629" cy="42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97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 תרגיל הכיתה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F2DA9EE-857D-43DD-9ACE-E616F41F9CA3}"/>
              </a:ext>
            </a:extLst>
          </p:cNvPr>
          <p:cNvSpPr txBox="1"/>
          <p:nvPr/>
        </p:nvSpPr>
        <p:spPr>
          <a:xfrm>
            <a:off x="2940793" y="993978"/>
            <a:ext cx="8749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800" dirty="0"/>
              <a:t>סמן בכל עמודה אם ההיגד מתאים לחומצה/בסיס/שניהם</a:t>
            </a:r>
            <a:endParaRPr lang="en-US" sz="2800" dirty="0"/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743E0049-3AAB-44B3-B5C2-43DAD85F5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685574"/>
              </p:ext>
            </p:extLst>
          </p:nvPr>
        </p:nvGraphicFramePr>
        <p:xfrm>
          <a:off x="658948" y="1759601"/>
          <a:ext cx="7280366" cy="31350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165600">
                  <a:extLst>
                    <a:ext uri="{9D8B030D-6E8A-4147-A177-3AD203B41FA5}">
                      <a16:colId xmlns:a16="http://schemas.microsoft.com/office/drawing/2014/main" val="3381875581"/>
                    </a:ext>
                  </a:extLst>
                </a:gridCol>
                <a:gridCol w="1557383">
                  <a:extLst>
                    <a:ext uri="{9D8B030D-6E8A-4147-A177-3AD203B41FA5}">
                      <a16:colId xmlns:a16="http://schemas.microsoft.com/office/drawing/2014/main" val="544211548"/>
                    </a:ext>
                  </a:extLst>
                </a:gridCol>
                <a:gridCol w="1557383">
                  <a:extLst>
                    <a:ext uri="{9D8B030D-6E8A-4147-A177-3AD203B41FA5}">
                      <a16:colId xmlns:a16="http://schemas.microsoft.com/office/drawing/2014/main" val="4161413543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היגד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חומצה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8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בסיס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679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בתגובה עם מים - מוסר פרוטון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+mn-lt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42270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בתגובה עם מים - קולט פרוטון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Tw Cen MT Condensed" panose="020B0606020104020203" pitchFamily="34" charset="0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7583829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בעל טעם מר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4593705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בעל טעם חמוץ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773319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משמש בחומרי ניקוי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804951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19C411F4-A858-44EF-9802-F46F837D9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76625" y1="53500" x2="76625" y2="53500"/>
                        <a14:backgroundMark x1="23875" y1="41750" x2="23875" y2="41750"/>
                        <a14:backgroundMark x1="375" y1="56375" x2="375" y2="44625"/>
                        <a14:backgroundMark x1="97125" y1="56375" x2="91250" y2="4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21" y="2294888"/>
            <a:ext cx="495462" cy="4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E0C1EF0-F3C5-45EA-A048-44C1FC822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76625" y1="53500" x2="76625" y2="53500"/>
                        <a14:backgroundMark x1="23875" y1="41750" x2="23875" y2="41750"/>
                        <a14:backgroundMark x1="375" y1="56375" x2="375" y2="44625"/>
                        <a14:backgroundMark x1="97125" y1="56375" x2="91250" y2="4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72" y="2819378"/>
            <a:ext cx="495462" cy="4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8ED6D41-F132-4D89-AE6E-137767B98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76625" y1="53500" x2="76625" y2="53500"/>
                        <a14:backgroundMark x1="23875" y1="41750" x2="23875" y2="41750"/>
                        <a14:backgroundMark x1="375" y1="56375" x2="375" y2="44625"/>
                        <a14:backgroundMark x1="97125" y1="56375" x2="91250" y2="4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32" y="3334640"/>
            <a:ext cx="495462" cy="4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55383EB-C52F-49F4-89BA-90046E3FE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76625" y1="53500" x2="76625" y2="53500"/>
                        <a14:backgroundMark x1="23875" y1="41750" x2="23875" y2="41750"/>
                        <a14:backgroundMark x1="375" y1="56375" x2="375" y2="44625"/>
                        <a14:backgroundMark x1="97125" y1="56375" x2="91250" y2="4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62" y="3855176"/>
            <a:ext cx="495462" cy="4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E6EC146-EC3A-41BA-BDE0-A257357A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76625" y1="53500" x2="76625" y2="53500"/>
                        <a14:backgroundMark x1="23875" y1="41750" x2="23875" y2="41750"/>
                        <a14:backgroundMark x1="375" y1="56375" x2="375" y2="44625"/>
                        <a14:backgroundMark x1="97125" y1="56375" x2="91250" y2="4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21" y="4384947"/>
            <a:ext cx="495462" cy="4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2F9022C-FF1A-4D4A-AB37-43255A98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76625" y1="53500" x2="76625" y2="53500"/>
                        <a14:backgroundMark x1="23875" y1="41750" x2="23875" y2="41750"/>
                        <a14:backgroundMark x1="375" y1="56375" x2="375" y2="44625"/>
                        <a14:backgroundMark x1="97125" y1="56375" x2="91250" y2="4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5" y="4384948"/>
            <a:ext cx="495462" cy="4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430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 תרגיל הכיתה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F2DA9EE-857D-43DD-9ACE-E616F41F9CA3}"/>
              </a:ext>
            </a:extLst>
          </p:cNvPr>
          <p:cNvSpPr txBox="1"/>
          <p:nvPr/>
        </p:nvSpPr>
        <p:spPr>
          <a:xfrm>
            <a:off x="3640092" y="1190170"/>
            <a:ext cx="6490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800" dirty="0"/>
              <a:t>2. הניסוח הנכון לתגובה של </a:t>
            </a:r>
            <a:r>
              <a:rPr lang="en-US" sz="2800" dirty="0"/>
              <a:t>HCl</a:t>
            </a:r>
            <a:r>
              <a:rPr lang="he-IL" sz="2800" dirty="0"/>
              <a:t> עם מים הוא</a:t>
            </a:r>
            <a:endParaRPr lang="en-US" sz="2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FE1DDDF-DE83-45A8-A4F8-5BAD4C807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61" y="1747098"/>
            <a:ext cx="69818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6117FB3F-E37E-459B-8E40-3C1F5B680B65}"/>
              </a:ext>
            </a:extLst>
          </p:cNvPr>
          <p:cNvSpPr txBox="1"/>
          <p:nvPr/>
        </p:nvSpPr>
        <p:spPr>
          <a:xfrm>
            <a:off x="3393990" y="2793998"/>
            <a:ext cx="672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800" dirty="0"/>
              <a:t>3. הניסוח הנכון לתגובה של אמוניה עם מים הוא</a:t>
            </a:r>
            <a:endParaRPr lang="en-US" sz="28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D30A5C5-8151-438E-9F8B-5DB718718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503" y="3429000"/>
            <a:ext cx="7205679" cy="83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459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 תרגיל הכיתה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F2DA9EE-857D-43DD-9ACE-E616F41F9CA3}"/>
              </a:ext>
            </a:extLst>
          </p:cNvPr>
          <p:cNvSpPr txBox="1"/>
          <p:nvPr/>
        </p:nvSpPr>
        <p:spPr>
          <a:xfrm>
            <a:off x="2851414" y="1190170"/>
            <a:ext cx="7279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800" dirty="0"/>
              <a:t>4. הניסוח הנכון לתגובה של אתנול עם מים הוא:</a:t>
            </a:r>
            <a:endParaRPr lang="en-US" sz="2800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6117FB3F-E37E-459B-8E40-3C1F5B680B65}"/>
              </a:ext>
            </a:extLst>
          </p:cNvPr>
          <p:cNvSpPr txBox="1"/>
          <p:nvPr/>
        </p:nvSpPr>
        <p:spPr>
          <a:xfrm>
            <a:off x="2134029" y="2793998"/>
            <a:ext cx="7989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800" dirty="0"/>
              <a:t>בונוס: הניסוח הנכון לתגובה של </a:t>
            </a:r>
            <a:r>
              <a:rPr lang="en-US" sz="2800" dirty="0"/>
              <a:t>NaOH</a:t>
            </a:r>
            <a:r>
              <a:rPr lang="he-IL" sz="2800" dirty="0"/>
              <a:t> עם מים הוא:</a:t>
            </a:r>
            <a:endParaRPr lang="en-US" sz="2800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4474556C-6783-4271-8514-1A2CCAD3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37" y="1611315"/>
            <a:ext cx="7695496" cy="83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A9395FC3-B587-4A9F-8CB8-9098A5C8B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58" y="3300322"/>
            <a:ext cx="6490089" cy="83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386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יוני </a:t>
            </a:r>
            <a:r>
              <a:rPr lang="he-IL" dirty="0" err="1"/>
              <a:t>הידרוניום</a:t>
            </a:r>
            <a:r>
              <a:rPr lang="he-IL" dirty="0"/>
              <a:t> ויוני הידרוקסיד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F2DA9EE-857D-43DD-9ACE-E616F41F9CA3}"/>
              </a:ext>
            </a:extLst>
          </p:cNvPr>
          <p:cNvSpPr txBox="1"/>
          <p:nvPr/>
        </p:nvSpPr>
        <p:spPr>
          <a:xfrm>
            <a:off x="580571" y="1190170"/>
            <a:ext cx="10711544" cy="39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לפני ההפסקה צפינו בתגובה של חומצה עם מים ושל בסיס עם מים.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במהלך כל אחת מהתגובות תפקיד המים היה שונה: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בתגובה של המים עם הבסיס – המים תפקדו כחומצה.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בתגובה של המים עם החומצה – המים תפקדו כבסיס.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בסיום התגובות התקבלו תמיסות מימיות של יונים שבאמצעותם ניתן לאפיין את התמיסה.</a:t>
            </a:r>
          </a:p>
        </p:txBody>
      </p:sp>
    </p:spTree>
    <p:extLst>
      <p:ext uri="{BB962C8B-B14F-4D97-AF65-F5344CB8AC3E}">
        <p14:creationId xmlns:p14="http://schemas.microsoft.com/office/powerpoint/2010/main" val="38449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חומצות ובסיסים – מושגי יסוד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כימיה יא'- </a:t>
            </a:r>
            <a:r>
              <a:rPr lang="he-IL" dirty="0" err="1">
                <a:sym typeface="Varela Round"/>
              </a:rPr>
              <a:t>יב</a:t>
            </a:r>
            <a:r>
              <a:rPr lang="he-IL" dirty="0">
                <a:sym typeface="Varela Round"/>
              </a:rPr>
              <a:t>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sz="3200" dirty="0">
                <a:sym typeface="Varela Round"/>
              </a:rPr>
              <a:t>שם המורה: ניר דהן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תמיסה חומצית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F2DA9EE-857D-43DD-9ACE-E616F41F9CA3}"/>
              </a:ext>
            </a:extLst>
          </p:cNvPr>
          <p:cNvSpPr txBox="1"/>
          <p:nvPr/>
        </p:nvSpPr>
        <p:spPr>
          <a:xfrm>
            <a:off x="580571" y="889961"/>
            <a:ext cx="10711544" cy="519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תמיסה חומצית היא תמיסה מימית המכילה יוני </a:t>
            </a:r>
            <a:r>
              <a:rPr lang="he-IL" sz="2800" dirty="0" err="1"/>
              <a:t>הידרוניום</a:t>
            </a:r>
            <a:r>
              <a:rPr lang="he-IL" sz="2800" dirty="0"/>
              <a:t> </a:t>
            </a:r>
            <a:r>
              <a:rPr lang="en-US" sz="2800" dirty="0"/>
              <a:t>H</a:t>
            </a:r>
            <a:r>
              <a:rPr lang="en-US" sz="2800" baseline="-26000" dirty="0"/>
              <a:t>3</a:t>
            </a:r>
            <a:r>
              <a:rPr lang="en-US" sz="2800" dirty="0"/>
              <a:t>O</a:t>
            </a:r>
            <a:r>
              <a:rPr lang="en-US" sz="2800" baseline="30000" dirty="0"/>
              <a:t>+</a:t>
            </a:r>
            <a:r>
              <a:rPr lang="en-US" sz="2800" baseline="-26000" dirty="0"/>
              <a:t>(</a:t>
            </a:r>
            <a:r>
              <a:rPr lang="en-US" sz="2800" baseline="-26000" dirty="0" err="1"/>
              <a:t>aq</a:t>
            </a:r>
            <a:r>
              <a:rPr lang="en-US" sz="2800" baseline="-26000" dirty="0"/>
              <a:t>)</a:t>
            </a:r>
            <a:r>
              <a:rPr lang="he-IL" sz="2800" dirty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תמיסה זו מתקבלת בתגובה של חומצה עם מים, לדוגמא: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(l)</a:t>
            </a:r>
            <a:r>
              <a:rPr lang="en-US" sz="2800" dirty="0"/>
              <a:t>  +  HBr</a:t>
            </a:r>
            <a:r>
              <a:rPr lang="en-US" sz="2800" baseline="-25000" dirty="0"/>
              <a:t> (g)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192A72"/>
                </a:solidFill>
                <a:sym typeface="Symbol" panose="05050102010706020507" pitchFamily="18" charset="2"/>
              </a:rPr>
              <a:t>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2060"/>
                </a:solidFill>
              </a:rPr>
              <a:t>Br</a:t>
            </a:r>
            <a:r>
              <a:rPr lang="en-US" sz="3200" b="1" baseline="30000" dirty="0"/>
              <a:t>-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>
                <a:solidFill>
                  <a:srgbClr val="192A72"/>
                </a:solidFill>
              </a:rPr>
              <a:t>) </a:t>
            </a:r>
            <a:r>
              <a:rPr lang="en-US" sz="2800" dirty="0">
                <a:solidFill>
                  <a:srgbClr val="192A72"/>
                </a:solidFill>
              </a:rPr>
              <a:t>+  H</a:t>
            </a:r>
            <a:r>
              <a:rPr lang="en-US" sz="2800" baseline="-25000" dirty="0">
                <a:solidFill>
                  <a:srgbClr val="192A72"/>
                </a:solidFill>
              </a:rPr>
              <a:t>3</a:t>
            </a:r>
            <a:r>
              <a:rPr lang="en-US" sz="2800" dirty="0">
                <a:solidFill>
                  <a:srgbClr val="192A72"/>
                </a:solidFill>
              </a:rPr>
              <a:t>O</a:t>
            </a:r>
            <a:r>
              <a:rPr lang="en-US" sz="2800" baseline="30000" dirty="0">
                <a:solidFill>
                  <a:srgbClr val="192A72"/>
                </a:solidFill>
              </a:rPr>
              <a:t>+</a:t>
            </a:r>
            <a:r>
              <a:rPr lang="en-US" sz="2800" baseline="-25000" dirty="0">
                <a:solidFill>
                  <a:srgbClr val="192A72"/>
                </a:solidFill>
              </a:rPr>
              <a:t>(</a:t>
            </a:r>
            <a:r>
              <a:rPr lang="en-US" sz="2800" baseline="-25000" dirty="0" err="1">
                <a:solidFill>
                  <a:srgbClr val="192A72"/>
                </a:solidFill>
              </a:rPr>
              <a:t>aq</a:t>
            </a:r>
            <a:r>
              <a:rPr lang="en-US" sz="2800" baseline="-25000" dirty="0">
                <a:solidFill>
                  <a:srgbClr val="192A72"/>
                </a:solidFill>
              </a:rPr>
              <a:t>)</a:t>
            </a:r>
            <a:endParaRPr lang="he-IL" sz="2800" baseline="-25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בחומצה דו פרוטית, החומצה תמסור שני פרוטונים בשני שלבים: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				</a:t>
            </a: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(l)</a:t>
            </a:r>
            <a:r>
              <a:rPr lang="en-US" sz="2800" dirty="0"/>
              <a:t>  +  H</a:t>
            </a:r>
            <a:r>
              <a:rPr lang="en-US" sz="2800" baseline="-25000" dirty="0"/>
              <a:t>2</a:t>
            </a:r>
            <a:r>
              <a:rPr lang="en-US" sz="2800" dirty="0"/>
              <a:t>SO</a:t>
            </a:r>
            <a:r>
              <a:rPr lang="en-US" sz="2800" baseline="-25000" dirty="0"/>
              <a:t>4(l)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192A72"/>
                </a:solidFill>
                <a:sym typeface="Symbol" panose="05050102010706020507" pitchFamily="18" charset="2"/>
              </a:rPr>
              <a:t>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2060"/>
                </a:solidFill>
              </a:rPr>
              <a:t>HSO</a:t>
            </a:r>
            <a:r>
              <a:rPr lang="en-US" sz="3200" baseline="-25000" dirty="0"/>
              <a:t>4</a:t>
            </a:r>
            <a:r>
              <a:rPr lang="en-US" sz="3200" b="1" baseline="30000" dirty="0"/>
              <a:t>-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>
                <a:solidFill>
                  <a:srgbClr val="192A72"/>
                </a:solidFill>
              </a:rPr>
              <a:t>) </a:t>
            </a:r>
            <a:r>
              <a:rPr lang="en-US" sz="2800" dirty="0">
                <a:solidFill>
                  <a:srgbClr val="192A72"/>
                </a:solidFill>
              </a:rPr>
              <a:t>+  H</a:t>
            </a:r>
            <a:r>
              <a:rPr lang="en-US" sz="2800" baseline="-25000" dirty="0">
                <a:solidFill>
                  <a:srgbClr val="192A72"/>
                </a:solidFill>
              </a:rPr>
              <a:t>3</a:t>
            </a:r>
            <a:r>
              <a:rPr lang="en-US" sz="2800" dirty="0">
                <a:solidFill>
                  <a:srgbClr val="192A72"/>
                </a:solidFill>
              </a:rPr>
              <a:t>O</a:t>
            </a:r>
            <a:r>
              <a:rPr lang="en-US" sz="2800" baseline="30000" dirty="0">
                <a:solidFill>
                  <a:srgbClr val="192A72"/>
                </a:solidFill>
              </a:rPr>
              <a:t>+</a:t>
            </a:r>
            <a:r>
              <a:rPr lang="en-US" sz="2800" baseline="-25000" dirty="0">
                <a:solidFill>
                  <a:srgbClr val="192A72"/>
                </a:solidFill>
              </a:rPr>
              <a:t>(</a:t>
            </a:r>
            <a:r>
              <a:rPr lang="en-US" sz="2800" baseline="-25000" dirty="0" err="1">
                <a:solidFill>
                  <a:srgbClr val="192A72"/>
                </a:solidFill>
              </a:rPr>
              <a:t>aq</a:t>
            </a:r>
            <a:r>
              <a:rPr lang="en-US" sz="2800" baseline="-25000" dirty="0">
                <a:solidFill>
                  <a:srgbClr val="192A72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				</a:t>
            </a: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(l)</a:t>
            </a:r>
            <a:r>
              <a:rPr lang="en-US" sz="2800" dirty="0"/>
              <a:t>  + </a:t>
            </a:r>
            <a:r>
              <a:rPr lang="en-US" sz="2800" dirty="0">
                <a:solidFill>
                  <a:srgbClr val="002060"/>
                </a:solidFill>
              </a:rPr>
              <a:t>HSO</a:t>
            </a:r>
            <a:r>
              <a:rPr lang="en-US" sz="3200" baseline="-25000" dirty="0"/>
              <a:t>4</a:t>
            </a:r>
            <a:r>
              <a:rPr lang="en-US" sz="3200" b="1" baseline="30000" dirty="0"/>
              <a:t>-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>
                <a:solidFill>
                  <a:srgbClr val="192A72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192A72"/>
                </a:solidFill>
                <a:sym typeface="Symbol" panose="05050102010706020507" pitchFamily="18" charset="2"/>
              </a:rPr>
              <a:t>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2060"/>
                </a:solidFill>
              </a:rPr>
              <a:t>SO</a:t>
            </a:r>
            <a:r>
              <a:rPr lang="en-US" sz="3200" baseline="-25000" dirty="0"/>
              <a:t>4</a:t>
            </a:r>
            <a:r>
              <a:rPr lang="en-US" sz="3200" b="1" baseline="30000" dirty="0"/>
              <a:t>2- 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>
                <a:solidFill>
                  <a:srgbClr val="192A72"/>
                </a:solidFill>
              </a:rPr>
              <a:t>) </a:t>
            </a:r>
            <a:r>
              <a:rPr lang="en-US" sz="2800" dirty="0">
                <a:solidFill>
                  <a:srgbClr val="192A72"/>
                </a:solidFill>
              </a:rPr>
              <a:t>+  H</a:t>
            </a:r>
            <a:r>
              <a:rPr lang="en-US" sz="2800" baseline="-25000" dirty="0">
                <a:solidFill>
                  <a:srgbClr val="192A72"/>
                </a:solidFill>
              </a:rPr>
              <a:t>3</a:t>
            </a:r>
            <a:r>
              <a:rPr lang="en-US" sz="2800" dirty="0">
                <a:solidFill>
                  <a:srgbClr val="192A72"/>
                </a:solidFill>
              </a:rPr>
              <a:t>O</a:t>
            </a:r>
            <a:r>
              <a:rPr lang="en-US" sz="2800" baseline="30000" dirty="0">
                <a:solidFill>
                  <a:srgbClr val="192A72"/>
                </a:solidFill>
              </a:rPr>
              <a:t>+</a:t>
            </a:r>
            <a:r>
              <a:rPr lang="en-US" sz="2800" baseline="-25000" dirty="0">
                <a:solidFill>
                  <a:srgbClr val="192A72"/>
                </a:solidFill>
              </a:rPr>
              <a:t>(</a:t>
            </a:r>
            <a:r>
              <a:rPr lang="en-US" sz="2800" baseline="-25000" dirty="0" err="1">
                <a:solidFill>
                  <a:srgbClr val="192A72"/>
                </a:solidFill>
              </a:rPr>
              <a:t>aq</a:t>
            </a:r>
            <a:r>
              <a:rPr lang="en-US" sz="2800" baseline="-25000" dirty="0">
                <a:solidFill>
                  <a:srgbClr val="192A72"/>
                </a:solidFill>
              </a:rPr>
              <a:t>)</a:t>
            </a:r>
            <a:endParaRPr lang="he-IL" sz="2800" baseline="-25000" dirty="0"/>
          </a:p>
          <a:p>
            <a:pPr>
              <a:lnSpc>
                <a:spcPct val="150000"/>
              </a:lnSpc>
            </a:pPr>
            <a:r>
              <a:rPr lang="he-IL" sz="2800" dirty="0"/>
              <a:t>				ובסיכום של שני השלבים לתגובה כוללת:</a:t>
            </a:r>
            <a:endParaRPr lang="he-IL" sz="2800" baseline="-25000" dirty="0"/>
          </a:p>
          <a:p>
            <a:pPr>
              <a:lnSpc>
                <a:spcPct val="150000"/>
              </a:lnSpc>
            </a:pPr>
            <a:r>
              <a:rPr lang="he-IL" sz="2800" dirty="0"/>
              <a:t>				</a:t>
            </a:r>
            <a:r>
              <a:rPr lang="en-US" sz="2800" dirty="0"/>
              <a:t>2H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(l)</a:t>
            </a:r>
            <a:r>
              <a:rPr lang="en-US" sz="2800" dirty="0"/>
              <a:t>  +  H</a:t>
            </a:r>
            <a:r>
              <a:rPr lang="en-US" sz="2800" baseline="-25000" dirty="0"/>
              <a:t>2</a:t>
            </a:r>
            <a:r>
              <a:rPr lang="en-US" sz="2800" dirty="0"/>
              <a:t>SO</a:t>
            </a:r>
            <a:r>
              <a:rPr lang="en-US" sz="2800" baseline="-25000" dirty="0"/>
              <a:t>4(l)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192A72"/>
                </a:solidFill>
                <a:sym typeface="Symbol" panose="05050102010706020507" pitchFamily="18" charset="2"/>
              </a:rPr>
              <a:t>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2060"/>
                </a:solidFill>
              </a:rPr>
              <a:t>SO</a:t>
            </a:r>
            <a:r>
              <a:rPr lang="en-US" sz="3200" baseline="-25000" dirty="0"/>
              <a:t>4</a:t>
            </a:r>
            <a:r>
              <a:rPr lang="en-US" sz="3200" b="1" baseline="30000" dirty="0"/>
              <a:t>2-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>
                <a:solidFill>
                  <a:srgbClr val="192A72"/>
                </a:solidFill>
              </a:rPr>
              <a:t>) </a:t>
            </a:r>
            <a:r>
              <a:rPr lang="en-US" sz="2800" dirty="0">
                <a:solidFill>
                  <a:srgbClr val="192A72"/>
                </a:solidFill>
              </a:rPr>
              <a:t>+  2H</a:t>
            </a:r>
            <a:r>
              <a:rPr lang="en-US" sz="2800" baseline="-25000" dirty="0">
                <a:solidFill>
                  <a:srgbClr val="192A72"/>
                </a:solidFill>
              </a:rPr>
              <a:t>3</a:t>
            </a:r>
            <a:r>
              <a:rPr lang="en-US" sz="2800" dirty="0">
                <a:solidFill>
                  <a:srgbClr val="192A72"/>
                </a:solidFill>
              </a:rPr>
              <a:t>O</a:t>
            </a:r>
            <a:r>
              <a:rPr lang="en-US" sz="2800" baseline="30000" dirty="0">
                <a:solidFill>
                  <a:srgbClr val="192A72"/>
                </a:solidFill>
              </a:rPr>
              <a:t>+</a:t>
            </a:r>
            <a:r>
              <a:rPr lang="en-US" sz="2800" baseline="-25000" dirty="0">
                <a:solidFill>
                  <a:srgbClr val="192A72"/>
                </a:solidFill>
              </a:rPr>
              <a:t>(</a:t>
            </a:r>
            <a:r>
              <a:rPr lang="en-US" sz="2800" baseline="-25000" dirty="0" err="1">
                <a:solidFill>
                  <a:srgbClr val="192A72"/>
                </a:solidFill>
              </a:rPr>
              <a:t>aq</a:t>
            </a:r>
            <a:r>
              <a:rPr lang="en-US" sz="2800" baseline="-25000" dirty="0">
                <a:solidFill>
                  <a:srgbClr val="192A72"/>
                </a:solidFill>
              </a:rPr>
              <a:t>)</a:t>
            </a:r>
            <a:endParaRPr lang="he-IL" sz="2800" dirty="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372B5F25-D63F-4B06-A73F-5FC5CE001B11}"/>
              </a:ext>
            </a:extLst>
          </p:cNvPr>
          <p:cNvSpPr>
            <a:spLocks/>
          </p:cNvSpPr>
          <p:nvPr/>
        </p:nvSpPr>
        <p:spPr bwMode="auto">
          <a:xfrm>
            <a:off x="3860800" y="2206169"/>
            <a:ext cx="921689" cy="290287"/>
          </a:xfrm>
          <a:custGeom>
            <a:avLst/>
            <a:gdLst>
              <a:gd name="T0" fmla="*/ 0 w 3810"/>
              <a:gd name="T1" fmla="*/ 2147483647 h 1103"/>
              <a:gd name="T2" fmla="*/ 2147483647 w 3810"/>
              <a:gd name="T3" fmla="*/ 2147483647 h 1103"/>
              <a:gd name="T4" fmla="*/ 2147483647 w 3810"/>
              <a:gd name="T5" fmla="*/ 2147483647 h 1103"/>
              <a:gd name="T6" fmla="*/ 2147483647 w 3810"/>
              <a:gd name="T7" fmla="*/ 2147483647 h 1103"/>
              <a:gd name="T8" fmla="*/ 2147483647 w 3810"/>
              <a:gd name="T9" fmla="*/ 2147483647 h 1103"/>
              <a:gd name="T10" fmla="*/ 2147483647 w 3810"/>
              <a:gd name="T11" fmla="*/ 2147483647 h 11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10"/>
              <a:gd name="T19" fmla="*/ 0 h 1103"/>
              <a:gd name="T20" fmla="*/ 3810 w 3810"/>
              <a:gd name="T21" fmla="*/ 1103 h 11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10" h="1103">
                <a:moveTo>
                  <a:pt x="0" y="1103"/>
                </a:moveTo>
                <a:cubicBezTo>
                  <a:pt x="238" y="850"/>
                  <a:pt x="477" y="597"/>
                  <a:pt x="726" y="423"/>
                </a:cubicBezTo>
                <a:cubicBezTo>
                  <a:pt x="975" y="249"/>
                  <a:pt x="1233" y="120"/>
                  <a:pt x="1497" y="60"/>
                </a:cubicBezTo>
                <a:cubicBezTo>
                  <a:pt x="1761" y="0"/>
                  <a:pt x="2049" y="0"/>
                  <a:pt x="2313" y="60"/>
                </a:cubicBezTo>
                <a:cubicBezTo>
                  <a:pt x="2577" y="120"/>
                  <a:pt x="2835" y="249"/>
                  <a:pt x="3084" y="423"/>
                </a:cubicBezTo>
                <a:cubicBezTo>
                  <a:pt x="3333" y="597"/>
                  <a:pt x="3689" y="990"/>
                  <a:pt x="3810" y="1103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F0EFBA20-BA7A-4FBA-B692-3454CABE348A}"/>
              </a:ext>
            </a:extLst>
          </p:cNvPr>
          <p:cNvSpPr>
            <a:spLocks/>
          </p:cNvSpPr>
          <p:nvPr/>
        </p:nvSpPr>
        <p:spPr bwMode="auto">
          <a:xfrm>
            <a:off x="1705428" y="3418112"/>
            <a:ext cx="921689" cy="290287"/>
          </a:xfrm>
          <a:custGeom>
            <a:avLst/>
            <a:gdLst>
              <a:gd name="T0" fmla="*/ 0 w 3810"/>
              <a:gd name="T1" fmla="*/ 2147483647 h 1103"/>
              <a:gd name="T2" fmla="*/ 2147483647 w 3810"/>
              <a:gd name="T3" fmla="*/ 2147483647 h 1103"/>
              <a:gd name="T4" fmla="*/ 2147483647 w 3810"/>
              <a:gd name="T5" fmla="*/ 2147483647 h 1103"/>
              <a:gd name="T6" fmla="*/ 2147483647 w 3810"/>
              <a:gd name="T7" fmla="*/ 2147483647 h 1103"/>
              <a:gd name="T8" fmla="*/ 2147483647 w 3810"/>
              <a:gd name="T9" fmla="*/ 2147483647 h 1103"/>
              <a:gd name="T10" fmla="*/ 2147483647 w 3810"/>
              <a:gd name="T11" fmla="*/ 2147483647 h 11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10"/>
              <a:gd name="T19" fmla="*/ 0 h 1103"/>
              <a:gd name="T20" fmla="*/ 3810 w 3810"/>
              <a:gd name="T21" fmla="*/ 1103 h 11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10" h="1103">
                <a:moveTo>
                  <a:pt x="0" y="1103"/>
                </a:moveTo>
                <a:cubicBezTo>
                  <a:pt x="238" y="850"/>
                  <a:pt x="477" y="597"/>
                  <a:pt x="726" y="423"/>
                </a:cubicBezTo>
                <a:cubicBezTo>
                  <a:pt x="975" y="249"/>
                  <a:pt x="1233" y="120"/>
                  <a:pt x="1497" y="60"/>
                </a:cubicBezTo>
                <a:cubicBezTo>
                  <a:pt x="1761" y="0"/>
                  <a:pt x="2049" y="0"/>
                  <a:pt x="2313" y="60"/>
                </a:cubicBezTo>
                <a:cubicBezTo>
                  <a:pt x="2577" y="120"/>
                  <a:pt x="2835" y="249"/>
                  <a:pt x="3084" y="423"/>
                </a:cubicBezTo>
                <a:cubicBezTo>
                  <a:pt x="3333" y="597"/>
                  <a:pt x="3689" y="990"/>
                  <a:pt x="3810" y="1103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3AA9505A-9BA5-4CC9-9C80-9F8B73637C47}"/>
              </a:ext>
            </a:extLst>
          </p:cNvPr>
          <p:cNvSpPr>
            <a:spLocks/>
          </p:cNvSpPr>
          <p:nvPr/>
        </p:nvSpPr>
        <p:spPr bwMode="auto">
          <a:xfrm>
            <a:off x="1705429" y="4068233"/>
            <a:ext cx="820058" cy="290287"/>
          </a:xfrm>
          <a:custGeom>
            <a:avLst/>
            <a:gdLst>
              <a:gd name="T0" fmla="*/ 0 w 3810"/>
              <a:gd name="T1" fmla="*/ 2147483647 h 1103"/>
              <a:gd name="T2" fmla="*/ 2147483647 w 3810"/>
              <a:gd name="T3" fmla="*/ 2147483647 h 1103"/>
              <a:gd name="T4" fmla="*/ 2147483647 w 3810"/>
              <a:gd name="T5" fmla="*/ 2147483647 h 1103"/>
              <a:gd name="T6" fmla="*/ 2147483647 w 3810"/>
              <a:gd name="T7" fmla="*/ 2147483647 h 1103"/>
              <a:gd name="T8" fmla="*/ 2147483647 w 3810"/>
              <a:gd name="T9" fmla="*/ 2147483647 h 1103"/>
              <a:gd name="T10" fmla="*/ 2147483647 w 3810"/>
              <a:gd name="T11" fmla="*/ 2147483647 h 11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10"/>
              <a:gd name="T19" fmla="*/ 0 h 1103"/>
              <a:gd name="T20" fmla="*/ 3810 w 3810"/>
              <a:gd name="T21" fmla="*/ 1103 h 11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10" h="1103">
                <a:moveTo>
                  <a:pt x="0" y="1103"/>
                </a:moveTo>
                <a:cubicBezTo>
                  <a:pt x="238" y="850"/>
                  <a:pt x="477" y="597"/>
                  <a:pt x="726" y="423"/>
                </a:cubicBezTo>
                <a:cubicBezTo>
                  <a:pt x="975" y="249"/>
                  <a:pt x="1233" y="120"/>
                  <a:pt x="1497" y="60"/>
                </a:cubicBezTo>
                <a:cubicBezTo>
                  <a:pt x="1761" y="0"/>
                  <a:pt x="2049" y="0"/>
                  <a:pt x="2313" y="60"/>
                </a:cubicBezTo>
                <a:cubicBezTo>
                  <a:pt x="2577" y="120"/>
                  <a:pt x="2835" y="249"/>
                  <a:pt x="3084" y="423"/>
                </a:cubicBezTo>
                <a:cubicBezTo>
                  <a:pt x="3333" y="597"/>
                  <a:pt x="3689" y="990"/>
                  <a:pt x="3810" y="1103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84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תמיסה בסיסית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F2DA9EE-857D-43DD-9ACE-E616F41F9CA3}"/>
              </a:ext>
            </a:extLst>
          </p:cNvPr>
          <p:cNvSpPr txBox="1"/>
          <p:nvPr/>
        </p:nvSpPr>
        <p:spPr>
          <a:xfrm>
            <a:off x="580571" y="1190170"/>
            <a:ext cx="10711544" cy="49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תמיסה בסיסית היא תמיסה מימית המכילה יוני הידרוקסיד </a:t>
            </a:r>
            <a:r>
              <a:rPr lang="en-US" sz="2800" dirty="0"/>
              <a:t>OH</a:t>
            </a:r>
            <a:r>
              <a:rPr lang="en-US" sz="3200" b="1" baseline="30000" dirty="0"/>
              <a:t>-</a:t>
            </a:r>
            <a:r>
              <a:rPr lang="en-US" sz="2800" baseline="-26000" dirty="0"/>
              <a:t>(</a:t>
            </a:r>
            <a:r>
              <a:rPr lang="en-US" sz="2800" baseline="-26000" dirty="0" err="1"/>
              <a:t>aq</a:t>
            </a:r>
            <a:r>
              <a:rPr lang="en-US" sz="2800" baseline="-26000" dirty="0"/>
              <a:t>)</a:t>
            </a:r>
            <a:r>
              <a:rPr lang="he-IL" sz="2800" dirty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תמיסה זו מתקבלת בתגובה של בסיס עם מים:</a:t>
            </a:r>
            <a:endParaRPr lang="en-US" sz="2800" dirty="0"/>
          </a:p>
          <a:p>
            <a:pPr algn="ctr">
              <a:defRPr/>
            </a:pPr>
            <a:endParaRPr lang="he-IL" sz="1200" dirty="0"/>
          </a:p>
          <a:p>
            <a:pPr algn="ctr">
              <a:defRPr/>
            </a:pPr>
            <a:r>
              <a:rPr lang="en-US" sz="2800" dirty="0">
                <a:solidFill>
                  <a:srgbClr val="192A72"/>
                </a:solidFill>
              </a:rPr>
              <a:t>NH</a:t>
            </a:r>
            <a:r>
              <a:rPr lang="en-US" sz="2800" baseline="-25000" dirty="0">
                <a:solidFill>
                  <a:srgbClr val="192A72"/>
                </a:solidFill>
              </a:rPr>
              <a:t>3(g)   </a:t>
            </a:r>
            <a:r>
              <a:rPr lang="en-US" sz="2800" dirty="0">
                <a:solidFill>
                  <a:srgbClr val="192A72"/>
                </a:solidFill>
              </a:rPr>
              <a:t>+  H</a:t>
            </a:r>
            <a:r>
              <a:rPr lang="en-US" sz="2800" baseline="-25000" dirty="0">
                <a:solidFill>
                  <a:srgbClr val="192A72"/>
                </a:solidFill>
              </a:rPr>
              <a:t>2</a:t>
            </a:r>
            <a:r>
              <a:rPr lang="en-US" sz="2800" dirty="0">
                <a:solidFill>
                  <a:srgbClr val="192A72"/>
                </a:solidFill>
              </a:rPr>
              <a:t>O</a:t>
            </a:r>
            <a:r>
              <a:rPr lang="en-US" sz="2800" baseline="-25000" dirty="0">
                <a:solidFill>
                  <a:srgbClr val="192A72"/>
                </a:solidFill>
              </a:rPr>
              <a:t>(l)</a:t>
            </a:r>
            <a:r>
              <a:rPr lang="en-US" sz="2800" dirty="0">
                <a:solidFill>
                  <a:srgbClr val="192A72"/>
                </a:solidFill>
              </a:rPr>
              <a:t>   </a:t>
            </a:r>
            <a:r>
              <a:rPr lang="en-US" sz="2800" dirty="0">
                <a:solidFill>
                  <a:srgbClr val="192A72"/>
                </a:solidFill>
                <a:sym typeface="Symbol" panose="05050102010706020507" pitchFamily="18" charset="2"/>
              </a:rPr>
              <a:t>   </a:t>
            </a:r>
            <a:r>
              <a:rPr lang="en-US" sz="2800" dirty="0">
                <a:solidFill>
                  <a:srgbClr val="192A72"/>
                </a:solidFill>
              </a:rPr>
              <a:t>NH</a:t>
            </a:r>
            <a:r>
              <a:rPr lang="en-US" sz="2800" baseline="-25000" dirty="0">
                <a:solidFill>
                  <a:srgbClr val="192A72"/>
                </a:solidFill>
              </a:rPr>
              <a:t>4</a:t>
            </a:r>
            <a:r>
              <a:rPr lang="en-US" sz="2800" baseline="30000" dirty="0">
                <a:solidFill>
                  <a:srgbClr val="192A72"/>
                </a:solidFill>
              </a:rPr>
              <a:t>+</a:t>
            </a:r>
            <a:r>
              <a:rPr lang="en-US" sz="2800" baseline="-25000" dirty="0">
                <a:solidFill>
                  <a:srgbClr val="192A72"/>
                </a:solidFill>
              </a:rPr>
              <a:t>(</a:t>
            </a:r>
            <a:r>
              <a:rPr lang="en-US" sz="2800" baseline="-25000" dirty="0" err="1">
                <a:solidFill>
                  <a:srgbClr val="192A72"/>
                </a:solidFill>
              </a:rPr>
              <a:t>aq</a:t>
            </a:r>
            <a:r>
              <a:rPr lang="en-US" sz="2800" baseline="-25000" dirty="0">
                <a:solidFill>
                  <a:srgbClr val="192A72"/>
                </a:solidFill>
              </a:rPr>
              <a:t>)</a:t>
            </a:r>
            <a:r>
              <a:rPr lang="en-US" sz="2800" dirty="0">
                <a:solidFill>
                  <a:srgbClr val="192A72"/>
                </a:solidFill>
              </a:rPr>
              <a:t> + OH</a:t>
            </a:r>
            <a:r>
              <a:rPr lang="en-US" sz="3200" baseline="30000" dirty="0">
                <a:solidFill>
                  <a:srgbClr val="192A72"/>
                </a:solidFill>
              </a:rPr>
              <a:t>-</a:t>
            </a:r>
            <a:r>
              <a:rPr lang="en-US" sz="2800" baseline="-25000" dirty="0">
                <a:solidFill>
                  <a:srgbClr val="192A72"/>
                </a:solidFill>
              </a:rPr>
              <a:t>(</a:t>
            </a:r>
            <a:r>
              <a:rPr lang="en-US" sz="2800" baseline="-25000" dirty="0" err="1">
                <a:solidFill>
                  <a:srgbClr val="192A72"/>
                </a:solidFill>
              </a:rPr>
              <a:t>aq</a:t>
            </a:r>
            <a:r>
              <a:rPr lang="en-US" sz="2800" baseline="-25000" dirty="0">
                <a:solidFill>
                  <a:srgbClr val="192A72"/>
                </a:solidFill>
              </a:rPr>
              <a:t>)</a:t>
            </a:r>
            <a:endParaRPr lang="en-US" sz="2800" dirty="0">
              <a:solidFill>
                <a:srgbClr val="192A72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he-IL" sz="2800" baseline="-25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תמיסה בסיסית מתקבלת גם מהמסה של חומר יוני המכיל </a:t>
            </a:r>
            <a:br>
              <a:rPr lang="en-US" sz="2800" dirty="0"/>
            </a:br>
            <a:r>
              <a:rPr lang="he-IL" sz="2800" dirty="0"/>
              <a:t>				יוני הידרוקסיד, למשל:</a:t>
            </a:r>
          </a:p>
          <a:p>
            <a:pPr lvl="6">
              <a:lnSpc>
                <a:spcPct val="150000"/>
              </a:lnSpc>
            </a:pPr>
            <a:r>
              <a:rPr lang="he-IL" sz="2800" dirty="0"/>
              <a:t>	</a:t>
            </a:r>
            <a:r>
              <a:rPr lang="en-US" sz="2800" dirty="0"/>
              <a:t>NaOH</a:t>
            </a:r>
            <a:r>
              <a:rPr lang="en-US" sz="2800" baseline="-25000" dirty="0"/>
              <a:t>(s)</a:t>
            </a:r>
            <a:r>
              <a:rPr lang="en-US" sz="2800" dirty="0"/>
              <a:t>                </a:t>
            </a:r>
            <a:r>
              <a:rPr lang="en-US" sz="2800" dirty="0">
                <a:sym typeface="Wingdings" pitchFamily="2" charset="2"/>
              </a:rPr>
              <a:t>Na</a:t>
            </a:r>
            <a:r>
              <a:rPr lang="en-US" sz="2800" baseline="30000" dirty="0">
                <a:sym typeface="Wingdings" pitchFamily="2" charset="2"/>
              </a:rPr>
              <a:t>+</a:t>
            </a:r>
            <a:r>
              <a:rPr lang="en-US" sz="2800" baseline="-25000" dirty="0">
                <a:sym typeface="Wingdings" pitchFamily="2" charset="2"/>
              </a:rPr>
              <a:t>(</a:t>
            </a:r>
            <a:r>
              <a:rPr lang="en-US" sz="2800" baseline="-25000" dirty="0" err="1">
                <a:sym typeface="Wingdings" pitchFamily="2" charset="2"/>
              </a:rPr>
              <a:t>aq</a:t>
            </a:r>
            <a:r>
              <a:rPr lang="en-US" sz="2800" baseline="-25000" dirty="0">
                <a:sym typeface="Wingdings" pitchFamily="2" charset="2"/>
              </a:rPr>
              <a:t>)</a:t>
            </a:r>
            <a:r>
              <a:rPr lang="en-US" sz="2800" dirty="0">
                <a:sym typeface="Wingdings" pitchFamily="2" charset="2"/>
              </a:rPr>
              <a:t> +  OH</a:t>
            </a:r>
            <a:r>
              <a:rPr lang="en-US" sz="2800" baseline="30000" dirty="0">
                <a:sym typeface="Wingdings" pitchFamily="2" charset="2"/>
              </a:rPr>
              <a:t>-</a:t>
            </a:r>
            <a:r>
              <a:rPr lang="en-US" sz="2800" baseline="-25000" dirty="0">
                <a:sym typeface="Wingdings" pitchFamily="2" charset="2"/>
              </a:rPr>
              <a:t>(</a:t>
            </a:r>
            <a:r>
              <a:rPr lang="en-US" sz="2800" baseline="-25000" dirty="0" err="1">
                <a:sym typeface="Wingdings" pitchFamily="2" charset="2"/>
              </a:rPr>
              <a:t>aq</a:t>
            </a:r>
            <a:r>
              <a:rPr lang="en-US" sz="2800" baseline="-25000" dirty="0">
                <a:sym typeface="Wingdings" pitchFamily="2" charset="2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800" dirty="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372B5F25-D63F-4B06-A73F-5FC5CE001B11}"/>
              </a:ext>
            </a:extLst>
          </p:cNvPr>
          <p:cNvSpPr>
            <a:spLocks/>
          </p:cNvSpPr>
          <p:nvPr/>
        </p:nvSpPr>
        <p:spPr bwMode="auto">
          <a:xfrm>
            <a:off x="2989943" y="2467429"/>
            <a:ext cx="1553027" cy="304797"/>
          </a:xfrm>
          <a:custGeom>
            <a:avLst/>
            <a:gdLst>
              <a:gd name="T0" fmla="*/ 0 w 3810"/>
              <a:gd name="T1" fmla="*/ 2147483647 h 1103"/>
              <a:gd name="T2" fmla="*/ 2147483647 w 3810"/>
              <a:gd name="T3" fmla="*/ 2147483647 h 1103"/>
              <a:gd name="T4" fmla="*/ 2147483647 w 3810"/>
              <a:gd name="T5" fmla="*/ 2147483647 h 1103"/>
              <a:gd name="T6" fmla="*/ 2147483647 w 3810"/>
              <a:gd name="T7" fmla="*/ 2147483647 h 1103"/>
              <a:gd name="T8" fmla="*/ 2147483647 w 3810"/>
              <a:gd name="T9" fmla="*/ 2147483647 h 1103"/>
              <a:gd name="T10" fmla="*/ 2147483647 w 3810"/>
              <a:gd name="T11" fmla="*/ 2147483647 h 11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10"/>
              <a:gd name="T19" fmla="*/ 0 h 1103"/>
              <a:gd name="T20" fmla="*/ 3810 w 3810"/>
              <a:gd name="T21" fmla="*/ 1103 h 11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10" h="1103">
                <a:moveTo>
                  <a:pt x="0" y="1103"/>
                </a:moveTo>
                <a:cubicBezTo>
                  <a:pt x="238" y="850"/>
                  <a:pt x="477" y="597"/>
                  <a:pt x="726" y="423"/>
                </a:cubicBezTo>
                <a:cubicBezTo>
                  <a:pt x="975" y="249"/>
                  <a:pt x="1233" y="120"/>
                  <a:pt x="1497" y="60"/>
                </a:cubicBezTo>
                <a:cubicBezTo>
                  <a:pt x="1761" y="0"/>
                  <a:pt x="2049" y="0"/>
                  <a:pt x="2313" y="60"/>
                </a:cubicBezTo>
                <a:cubicBezTo>
                  <a:pt x="2577" y="120"/>
                  <a:pt x="2835" y="249"/>
                  <a:pt x="3084" y="423"/>
                </a:cubicBezTo>
                <a:cubicBezTo>
                  <a:pt x="3333" y="597"/>
                  <a:pt x="3689" y="990"/>
                  <a:pt x="3810" y="1103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71965F22-3C32-4098-BA8B-78E67F8E4210}"/>
              </a:ext>
            </a:extLst>
          </p:cNvPr>
          <p:cNvCxnSpPr/>
          <p:nvPr/>
        </p:nvCxnSpPr>
        <p:spPr>
          <a:xfrm>
            <a:off x="3686628" y="5196115"/>
            <a:ext cx="1001486" cy="0"/>
          </a:xfrm>
          <a:prstGeom prst="straightConnector1">
            <a:avLst/>
          </a:prstGeom>
          <a:ln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78A7066D-4F1D-4CDE-8F5F-45255A0F0987}"/>
              </a:ext>
            </a:extLst>
          </p:cNvPr>
          <p:cNvSpPr/>
          <p:nvPr/>
        </p:nvSpPr>
        <p:spPr>
          <a:xfrm>
            <a:off x="3763590" y="4848946"/>
            <a:ext cx="779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92A72"/>
                </a:solidFill>
              </a:rPr>
              <a:t>H</a:t>
            </a:r>
            <a:r>
              <a:rPr lang="en-US" baseline="-25000" dirty="0">
                <a:solidFill>
                  <a:srgbClr val="192A72"/>
                </a:solidFill>
              </a:rPr>
              <a:t>2</a:t>
            </a:r>
            <a:r>
              <a:rPr lang="en-US" dirty="0">
                <a:solidFill>
                  <a:srgbClr val="192A72"/>
                </a:solidFill>
              </a:rPr>
              <a:t>O</a:t>
            </a:r>
            <a:r>
              <a:rPr lang="en-US" baseline="-25000" dirty="0">
                <a:solidFill>
                  <a:srgbClr val="192A72"/>
                </a:solidFill>
              </a:rPr>
              <a:t>(l)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0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תמיסה בסיסית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F2DA9EE-857D-43DD-9ACE-E616F41F9CA3}"/>
              </a:ext>
            </a:extLst>
          </p:cNvPr>
          <p:cNvSpPr txBox="1"/>
          <p:nvPr/>
        </p:nvSpPr>
        <p:spPr>
          <a:xfrm>
            <a:off x="580571" y="1190170"/>
            <a:ext cx="10711544" cy="2905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he-IL" sz="2800" baseline="-25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תמיסה בסיסית מתקבלת גם מהמסה של בסיס יוני דו </a:t>
            </a:r>
            <a:r>
              <a:rPr lang="he-IL" sz="2800" dirty="0" err="1"/>
              <a:t>הידרוקסידי</a:t>
            </a:r>
            <a:r>
              <a:rPr lang="he-IL" sz="2800" dirty="0"/>
              <a:t>, למשל:</a:t>
            </a:r>
          </a:p>
          <a:p>
            <a:pPr lvl="6">
              <a:lnSpc>
                <a:spcPct val="150000"/>
              </a:lnSpc>
            </a:pPr>
            <a:r>
              <a:rPr lang="he-IL" sz="2800" dirty="0"/>
              <a:t>	</a:t>
            </a:r>
            <a:r>
              <a:rPr lang="en-US" sz="2800" dirty="0"/>
              <a:t>Ca(OH)</a:t>
            </a:r>
            <a:r>
              <a:rPr lang="en-US" sz="2800" baseline="-25000" dirty="0"/>
              <a:t>2(s)</a:t>
            </a:r>
            <a:r>
              <a:rPr lang="en-US" sz="2800" dirty="0"/>
              <a:t>                C</a:t>
            </a:r>
            <a:r>
              <a:rPr lang="en-US" sz="2800" dirty="0">
                <a:sym typeface="Wingdings" pitchFamily="2" charset="2"/>
              </a:rPr>
              <a:t>a</a:t>
            </a:r>
            <a:r>
              <a:rPr lang="en-US" sz="2800" baseline="30000" dirty="0">
                <a:sym typeface="Wingdings" pitchFamily="2" charset="2"/>
              </a:rPr>
              <a:t>2+</a:t>
            </a:r>
            <a:r>
              <a:rPr lang="en-US" sz="2800" baseline="-25000" dirty="0">
                <a:sym typeface="Wingdings" pitchFamily="2" charset="2"/>
              </a:rPr>
              <a:t>(</a:t>
            </a:r>
            <a:r>
              <a:rPr lang="en-US" sz="2800" baseline="-25000" dirty="0" err="1">
                <a:sym typeface="Wingdings" pitchFamily="2" charset="2"/>
              </a:rPr>
              <a:t>aq</a:t>
            </a:r>
            <a:r>
              <a:rPr lang="en-US" sz="2800" baseline="-25000" dirty="0">
                <a:sym typeface="Wingdings" pitchFamily="2" charset="2"/>
              </a:rPr>
              <a:t>)</a:t>
            </a:r>
            <a:r>
              <a:rPr lang="en-US" sz="2800" dirty="0">
                <a:sym typeface="Wingdings" pitchFamily="2" charset="2"/>
              </a:rPr>
              <a:t> +  2OH</a:t>
            </a:r>
            <a:r>
              <a:rPr lang="en-US" sz="2800" baseline="30000" dirty="0">
                <a:sym typeface="Wingdings" pitchFamily="2" charset="2"/>
              </a:rPr>
              <a:t>-</a:t>
            </a:r>
            <a:r>
              <a:rPr lang="en-US" sz="2800" baseline="-25000" dirty="0">
                <a:sym typeface="Wingdings" pitchFamily="2" charset="2"/>
              </a:rPr>
              <a:t>(</a:t>
            </a:r>
            <a:r>
              <a:rPr lang="en-US" sz="2800" baseline="-25000" dirty="0" err="1">
                <a:sym typeface="Wingdings" pitchFamily="2" charset="2"/>
              </a:rPr>
              <a:t>aq</a:t>
            </a:r>
            <a:r>
              <a:rPr lang="en-US" sz="2800" baseline="-25000" dirty="0">
                <a:sym typeface="Wingdings" pitchFamily="2" charset="2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800" dirty="0"/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71965F22-3C32-4098-BA8B-78E67F8E4210}"/>
              </a:ext>
            </a:extLst>
          </p:cNvPr>
          <p:cNvCxnSpPr/>
          <p:nvPr/>
        </p:nvCxnSpPr>
        <p:spPr>
          <a:xfrm>
            <a:off x="3340480" y="3164115"/>
            <a:ext cx="1001486" cy="0"/>
          </a:xfrm>
          <a:prstGeom prst="straightConnector1">
            <a:avLst/>
          </a:prstGeom>
          <a:ln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78A7066D-4F1D-4CDE-8F5F-45255A0F0987}"/>
              </a:ext>
            </a:extLst>
          </p:cNvPr>
          <p:cNvSpPr/>
          <p:nvPr/>
        </p:nvSpPr>
        <p:spPr>
          <a:xfrm>
            <a:off x="3417442" y="2816946"/>
            <a:ext cx="779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92A72"/>
                </a:solidFill>
              </a:rPr>
              <a:t>H</a:t>
            </a:r>
            <a:r>
              <a:rPr lang="en-US" baseline="-25000" dirty="0">
                <a:solidFill>
                  <a:srgbClr val="192A72"/>
                </a:solidFill>
              </a:rPr>
              <a:t>2</a:t>
            </a:r>
            <a:r>
              <a:rPr lang="en-US" dirty="0">
                <a:solidFill>
                  <a:srgbClr val="192A72"/>
                </a:solidFill>
              </a:rPr>
              <a:t>O</a:t>
            </a:r>
            <a:r>
              <a:rPr lang="en-US" baseline="-25000" dirty="0">
                <a:solidFill>
                  <a:srgbClr val="192A72"/>
                </a:solidFill>
              </a:rPr>
              <a:t>(l)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8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תגובות שהתלמיד צריך להכיר ולנסח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25346B96-C68D-4683-B1B6-66B5EB91E1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3009"/>
          <a:stretch/>
        </p:blipFill>
        <p:spPr>
          <a:xfrm>
            <a:off x="1059004" y="1945851"/>
            <a:ext cx="11132996" cy="2376864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EF4EECB-2AA5-4922-98B6-F191FC008D9E}"/>
              </a:ext>
            </a:extLst>
          </p:cNvPr>
          <p:cNvSpPr txBox="1"/>
          <p:nvPr/>
        </p:nvSpPr>
        <p:spPr>
          <a:xfrm>
            <a:off x="965469" y="1190170"/>
            <a:ext cx="10711544" cy="679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תגובות לקבלת תמיסה מימית חומצית:</a:t>
            </a:r>
          </a:p>
        </p:txBody>
      </p:sp>
    </p:spTree>
    <p:extLst>
      <p:ext uri="{BB962C8B-B14F-4D97-AF65-F5344CB8AC3E}">
        <p14:creationId xmlns:p14="http://schemas.microsoft.com/office/powerpoint/2010/main" val="3770503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תגובות שהתלמיד צריך להכיר ולנסח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EF4EECB-2AA5-4922-98B6-F191FC008D9E}"/>
              </a:ext>
            </a:extLst>
          </p:cNvPr>
          <p:cNvSpPr txBox="1"/>
          <p:nvPr/>
        </p:nvSpPr>
        <p:spPr>
          <a:xfrm>
            <a:off x="965469" y="1190170"/>
            <a:ext cx="10711544" cy="679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תגובות לקבלת תמיסה מימית בסיסית: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D128A97-4F4D-4292-94CB-8659B64E46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2062" y="1869651"/>
            <a:ext cx="7159435" cy="1594983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88E1085-B690-417A-B2EE-AF0E396F19BD}"/>
              </a:ext>
            </a:extLst>
          </p:cNvPr>
          <p:cNvSpPr txBox="1"/>
          <p:nvPr/>
        </p:nvSpPr>
        <p:spPr>
          <a:xfrm>
            <a:off x="290286" y="3464634"/>
            <a:ext cx="11445386" cy="13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קיימות תגובות נוספות שבהן מתקבלות תמיסות מימיות בסיסיות. תגובות אלו יוצגו בהמשך.</a:t>
            </a:r>
          </a:p>
        </p:txBody>
      </p:sp>
    </p:spTree>
    <p:extLst>
      <p:ext uri="{BB962C8B-B14F-4D97-AF65-F5344CB8AC3E}">
        <p14:creationId xmlns:p14="http://schemas.microsoft.com/office/powerpoint/2010/main" val="1139422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שיעורי בית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סרקו את קוד ה-</a:t>
            </a:r>
            <a:r>
              <a:rPr lang="en-US" dirty="0"/>
              <a:t>QR</a:t>
            </a:r>
            <a:r>
              <a:rPr lang="he-IL" dirty="0"/>
              <a:t> וענו על השאלות.</a:t>
            </a:r>
          </a:p>
          <a:p>
            <a:r>
              <a:rPr lang="he-IL" dirty="0"/>
              <a:t>בהצלחה!</a:t>
            </a: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4"/>
              </a:rPr>
            </a:br>
            <a:r>
              <a:rPr lang="en-US" dirty="0">
                <a:solidFill>
                  <a:srgbClr val="002060"/>
                </a:solidFill>
                <a:hlinkClick r:id="rId5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hlinkClick r:id="rId6"/>
              </a:rPr>
              <a:t>https://www.the-qrcode-generator.com/</a:t>
            </a:r>
            <a:endParaRPr lang="he-IL" dirty="0"/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7225987-BBC4-48E0-8815-35074391E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2" y="422677"/>
            <a:ext cx="4207379" cy="420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625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800" dirty="0">
                <a:sym typeface="Varela Round"/>
              </a:rPr>
              <a:t>נכיר דוגמאות לחומצות ולבסיסים בחיי היום-יום.</a:t>
            </a:r>
          </a:p>
          <a:p>
            <a:r>
              <a:rPr lang="he-IL" sz="2800" dirty="0">
                <a:sym typeface="Varela Round"/>
              </a:rPr>
              <a:t>נגדיר מהי </a:t>
            </a:r>
            <a:r>
              <a:rPr lang="he-IL" sz="2800" b="1" dirty="0">
                <a:sym typeface="Varela Round"/>
              </a:rPr>
              <a:t>חומצה</a:t>
            </a:r>
            <a:r>
              <a:rPr lang="he-IL" sz="2800" dirty="0">
                <a:sym typeface="Varela Round"/>
              </a:rPr>
              <a:t> ומהו </a:t>
            </a:r>
            <a:r>
              <a:rPr lang="he-IL" sz="2800" b="1" dirty="0">
                <a:sym typeface="Varela Round"/>
              </a:rPr>
              <a:t>בסיס</a:t>
            </a:r>
            <a:r>
              <a:rPr lang="he-IL" sz="2800" dirty="0">
                <a:sym typeface="Varela Round"/>
              </a:rPr>
              <a:t>.</a:t>
            </a:r>
          </a:p>
          <a:p>
            <a:r>
              <a:rPr lang="he-IL" sz="2800" dirty="0">
                <a:sym typeface="Varela Round"/>
              </a:rPr>
              <a:t>נכיר את יון </a:t>
            </a:r>
            <a:r>
              <a:rPr lang="he-IL" sz="2800" dirty="0" err="1">
                <a:sym typeface="Varela Round"/>
              </a:rPr>
              <a:t>ה</a:t>
            </a:r>
            <a:r>
              <a:rPr lang="he-IL" sz="2800" b="1" dirty="0" err="1">
                <a:sym typeface="Varela Round"/>
              </a:rPr>
              <a:t>הידרוניום</a:t>
            </a:r>
            <a:r>
              <a:rPr lang="he-IL" sz="2800" dirty="0">
                <a:sym typeface="Varela Round"/>
              </a:rPr>
              <a:t> ואת יון ה</a:t>
            </a:r>
            <a:r>
              <a:rPr lang="he-IL" sz="2800" b="1" dirty="0">
                <a:sym typeface="Varela Round"/>
              </a:rPr>
              <a:t>הידרוקסיד</a:t>
            </a:r>
            <a:r>
              <a:rPr lang="he-IL" sz="2800" dirty="0">
                <a:sym typeface="Varela Round"/>
              </a:rPr>
              <a:t>.</a:t>
            </a:r>
            <a:endParaRPr lang="he-IL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חומצות ובסיסים בחיי היום-יום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חומצות בחיי היום-יום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418C24C-21E9-4DBF-80D7-AB4DC0B18470}"/>
              </a:ext>
            </a:extLst>
          </p:cNvPr>
          <p:cNvSpPr txBox="1"/>
          <p:nvPr/>
        </p:nvSpPr>
        <p:spPr>
          <a:xfrm>
            <a:off x="4267200" y="869271"/>
            <a:ext cx="76910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במצברים של מכוניות נמצאת חומצה גופרתית.</a:t>
            </a:r>
            <a:br>
              <a:rPr lang="en-US" sz="2800" dirty="0"/>
            </a:br>
            <a:r>
              <a:rPr lang="he-IL" sz="2800" dirty="0"/>
              <a:t>היא מאפשרת מוליכות חשמלית.</a:t>
            </a:r>
            <a:br>
              <a:rPr lang="en-US" sz="2800" dirty="0"/>
            </a:br>
            <a:r>
              <a:rPr lang="he-IL" sz="2800" dirty="0"/>
              <a:t>חומצה גופרתית משתתפת בתהליכים כימיים</a:t>
            </a:r>
            <a:br>
              <a:rPr lang="en-US" sz="2800" dirty="0"/>
            </a:br>
            <a:r>
              <a:rPr lang="he-IL" sz="2800" dirty="0"/>
              <a:t>תעשייתיים רבים כמו ייצור דשנים</a:t>
            </a:r>
            <a:r>
              <a:rPr lang="en-US" sz="2800" dirty="0"/>
              <a:t> </a:t>
            </a:r>
            <a:r>
              <a:rPr lang="he-IL" sz="2800" dirty="0"/>
              <a:t>וזיקוק נפט.</a:t>
            </a:r>
            <a:endParaRPr lang="en-US" sz="2800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ACB882A-52DF-4C9F-A02C-0A9942821121}"/>
              </a:ext>
            </a:extLst>
          </p:cNvPr>
          <p:cNvSpPr txBox="1"/>
          <p:nvPr/>
        </p:nvSpPr>
        <p:spPr>
          <a:xfrm>
            <a:off x="28525" y="3404148"/>
            <a:ext cx="11929754" cy="26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הטעם החמוץ של הלימון מגיע מחומצת הלימון, הנמצאת במגוון של פירות וירקות.</a:t>
            </a:r>
          </a:p>
          <a:p>
            <a:pPr marL="4114800" lvl="8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/>
              <a:t>הערת בטיחות: לא לשכוח</a:t>
            </a:r>
            <a:br>
              <a:rPr lang="en-US" sz="2800" b="1" dirty="0"/>
            </a:br>
            <a:r>
              <a:rPr lang="he-IL" sz="2800" b="1" dirty="0"/>
              <a:t>שאסור לטעום חומרים במעבדה!</a:t>
            </a:r>
            <a:endParaRPr lang="en-US" sz="2800" b="1" dirty="0"/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B0A808A3-75B1-405F-8999-E61316D2EA79}"/>
              </a:ext>
            </a:extLst>
          </p:cNvPr>
          <p:cNvGrpSpPr/>
          <p:nvPr/>
        </p:nvGrpSpPr>
        <p:grpSpPr>
          <a:xfrm>
            <a:off x="28525" y="959864"/>
            <a:ext cx="4437559" cy="2607538"/>
            <a:chOff x="221790" y="1032435"/>
            <a:chExt cx="4437559" cy="2607538"/>
          </a:xfrm>
        </p:grpSpPr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292F79E3-364D-401D-85CA-CC3A71C0A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731" y="1121683"/>
              <a:ext cx="4342618" cy="2518290"/>
            </a:xfrm>
            <a:prstGeom prst="rect">
              <a:avLst/>
            </a:prstGeom>
          </p:spPr>
        </p:pic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CEBB283F-1273-410C-B867-C87B94D7A819}"/>
                </a:ext>
              </a:extLst>
            </p:cNvPr>
            <p:cNvSpPr txBox="1"/>
            <p:nvPr/>
          </p:nvSpPr>
          <p:spPr>
            <a:xfrm>
              <a:off x="221790" y="1032435"/>
              <a:ext cx="1835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dirty="0"/>
                <a:t>צילום: </a:t>
              </a:r>
              <a:r>
                <a:rPr lang="en-US" dirty="0" err="1"/>
                <a:t>ezaz</a:t>
              </a:r>
              <a:r>
                <a:rPr lang="en-US" dirty="0"/>
                <a:t> sahu</a:t>
              </a:r>
            </a:p>
          </p:txBody>
        </p:sp>
      </p:grpSp>
      <p:pic>
        <p:nvPicPr>
          <p:cNvPr id="9" name="תמונה 8">
            <a:extLst>
              <a:ext uri="{FF2B5EF4-FFF2-40B4-BE49-F238E27FC236}">
                <a16:creationId xmlns:a16="http://schemas.microsoft.com/office/drawing/2014/main" id="{55933B44-9DD1-4667-9372-1075A45D393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466" y="4039082"/>
            <a:ext cx="2237665" cy="2057020"/>
          </a:xfrm>
          <a:prstGeom prst="rect">
            <a:avLst/>
          </a:prstGeom>
        </p:spPr>
      </p:pic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BDF3EACC-BDCF-40BE-A97E-03C5F41965F7}"/>
              </a:ext>
            </a:extLst>
          </p:cNvPr>
          <p:cNvSpPr txBox="1"/>
          <p:nvPr/>
        </p:nvSpPr>
        <p:spPr>
          <a:xfrm>
            <a:off x="3410354" y="6439011"/>
            <a:ext cx="174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צילום: </a:t>
            </a:r>
            <a:r>
              <a:rPr lang="en-US" dirty="0"/>
              <a:t>eatwell.in</a:t>
            </a:r>
          </a:p>
        </p:txBody>
      </p:sp>
    </p:spTree>
    <p:extLst>
      <p:ext uri="{BB962C8B-B14F-4D97-AF65-F5344CB8AC3E}">
        <p14:creationId xmlns:p14="http://schemas.microsoft.com/office/powerpoint/2010/main" val="210779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חומצות בחיי היום-יום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418C24C-21E9-4DBF-80D7-AB4DC0B18470}"/>
              </a:ext>
            </a:extLst>
          </p:cNvPr>
          <p:cNvSpPr txBox="1"/>
          <p:nvPr/>
        </p:nvSpPr>
        <p:spPr>
          <a:xfrm>
            <a:off x="4426857" y="955190"/>
            <a:ext cx="7531422" cy="26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חומצת מלח, המכונה גם חומצה </a:t>
            </a:r>
            <a:r>
              <a:rPr lang="he-IL" sz="2800" dirty="0" err="1"/>
              <a:t>הידרוכלורית</a:t>
            </a:r>
            <a:r>
              <a:rPr lang="he-IL" sz="2800" dirty="0"/>
              <a:t>,</a:t>
            </a:r>
            <a:br>
              <a:rPr lang="en-US" sz="2800" dirty="0"/>
            </a:br>
            <a:r>
              <a:rPr lang="he-IL" sz="2800" dirty="0"/>
              <a:t>היא החומצה הנמצאת בקיבה של בני האדם. שימושים נוספים לחומצה זו כוללים הסרת אבנית מגופי חימום וייצור חומר ניקוי תעשייתי.</a:t>
            </a:r>
            <a:endParaRPr lang="en-US" sz="2800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ACB882A-52DF-4C9F-A02C-0A9942821121}"/>
              </a:ext>
            </a:extLst>
          </p:cNvPr>
          <p:cNvSpPr txBox="1"/>
          <p:nvPr/>
        </p:nvSpPr>
        <p:spPr>
          <a:xfrm>
            <a:off x="2626897" y="3429000"/>
            <a:ext cx="974616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אחד הרכיבים במשקאות בטעם קולה הוא חומצה זרחתית.</a:t>
            </a:r>
            <a:br>
              <a:rPr lang="en-US" sz="2800" dirty="0"/>
            </a:br>
            <a:r>
              <a:rPr lang="he-IL" sz="2800" dirty="0"/>
              <a:t>גם חומצה זו משמשת כרכיב בחומרי ניקוי ובתעשיית הדשנים.</a:t>
            </a:r>
            <a:endParaRPr lang="en-US" sz="2800" dirty="0"/>
          </a:p>
        </p:txBody>
      </p: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75B0A428-9041-4694-8BD0-D85FC6454730}"/>
              </a:ext>
            </a:extLst>
          </p:cNvPr>
          <p:cNvGrpSpPr/>
          <p:nvPr/>
        </p:nvGrpSpPr>
        <p:grpSpPr>
          <a:xfrm>
            <a:off x="0" y="1170485"/>
            <a:ext cx="4574545" cy="2499112"/>
            <a:chOff x="175168" y="1106689"/>
            <a:chExt cx="4574545" cy="2499112"/>
          </a:xfrm>
        </p:grpSpPr>
        <p:pic>
          <p:nvPicPr>
            <p:cNvPr id="14" name="תמונה 13">
              <a:extLst>
                <a:ext uri="{FF2B5EF4-FFF2-40B4-BE49-F238E27FC236}">
                  <a16:creationId xmlns:a16="http://schemas.microsoft.com/office/drawing/2014/main" id="{431599FB-3EFF-4590-8F36-F8BC4A7EF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2688" y="1106689"/>
              <a:ext cx="2867025" cy="2466975"/>
            </a:xfrm>
            <a:prstGeom prst="rect">
              <a:avLst/>
            </a:prstGeom>
          </p:spPr>
        </p:pic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F5F92C1E-8BC4-4376-8629-DED65367D2D6}"/>
                </a:ext>
              </a:extLst>
            </p:cNvPr>
            <p:cNvSpPr txBox="1"/>
            <p:nvPr/>
          </p:nvSpPr>
          <p:spPr>
            <a:xfrm>
              <a:off x="175168" y="3236469"/>
              <a:ext cx="1707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dirty="0"/>
                <a:t>צילום: </a:t>
              </a:r>
              <a:r>
                <a:rPr lang="en-US" dirty="0"/>
                <a:t>RIZZY77</a:t>
              </a:r>
            </a:p>
          </p:txBody>
        </p:sp>
      </p:grp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F19DA734-EFCA-4704-A8C3-8C104E2842EC}"/>
              </a:ext>
            </a:extLst>
          </p:cNvPr>
          <p:cNvGrpSpPr/>
          <p:nvPr/>
        </p:nvGrpSpPr>
        <p:grpSpPr>
          <a:xfrm>
            <a:off x="222098" y="4906503"/>
            <a:ext cx="2577294" cy="1951497"/>
            <a:chOff x="359624" y="3925243"/>
            <a:chExt cx="3144658" cy="2932757"/>
          </a:xfrm>
        </p:grpSpPr>
        <p:pic>
          <p:nvPicPr>
            <p:cNvPr id="17" name="תמונה 16">
              <a:extLst>
                <a:ext uri="{FF2B5EF4-FFF2-40B4-BE49-F238E27FC236}">
                  <a16:creationId xmlns:a16="http://schemas.microsoft.com/office/drawing/2014/main" id="{54F360BF-7F86-4D13-B54C-F434FC40A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3951" y="3925243"/>
              <a:ext cx="1860331" cy="2932757"/>
            </a:xfrm>
            <a:prstGeom prst="rect">
              <a:avLst/>
            </a:prstGeom>
          </p:spPr>
        </p:pic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60CBB8BF-0D67-4397-9D7A-168FDDF6840B}"/>
                </a:ext>
              </a:extLst>
            </p:cNvPr>
            <p:cNvSpPr txBox="1"/>
            <p:nvPr/>
          </p:nvSpPr>
          <p:spPr>
            <a:xfrm>
              <a:off x="359624" y="5550915"/>
              <a:ext cx="1284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dirty="0"/>
                <a:t>צילום: </a:t>
              </a:r>
              <a:r>
                <a:rPr lang="en-US" dirty="0"/>
                <a:t>Kelly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70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בסיסים בחיי היום-יום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418C24C-21E9-4DBF-80D7-AB4DC0B18470}"/>
              </a:ext>
            </a:extLst>
          </p:cNvPr>
          <p:cNvSpPr txBox="1"/>
          <p:nvPr/>
        </p:nvSpPr>
        <p:spPr>
          <a:xfrm>
            <a:off x="4891314" y="967636"/>
            <a:ext cx="7066965" cy="26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אבקת סודה לשתייה משמשת לעזרה באפייה ובניקוי. בדומה לבסיסים אחרים יש לה טעם מר ולכן מוסיפים אותה למאפים בכמויות קטנות.</a:t>
            </a:r>
            <a:endParaRPr lang="en-US" sz="2800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ACB882A-52DF-4C9F-A02C-0A9942821121}"/>
              </a:ext>
            </a:extLst>
          </p:cNvPr>
          <p:cNvSpPr txBox="1"/>
          <p:nvPr/>
        </p:nvSpPr>
        <p:spPr>
          <a:xfrm>
            <a:off x="375320" y="3513618"/>
            <a:ext cx="11580446" cy="32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בסיס הנתרן, הנקרא גם נתרן </a:t>
            </a:r>
            <a:r>
              <a:rPr lang="he-IL" sz="2800" dirty="0" err="1"/>
              <a:t>הידרוקסידי</a:t>
            </a:r>
            <a:r>
              <a:rPr lang="he-IL" sz="2800" dirty="0"/>
              <a:t>, משמש כמרכיב עיקרי</a:t>
            </a:r>
            <a:r>
              <a:rPr lang="en-US" sz="2800" dirty="0"/>
              <a:t> </a:t>
            </a:r>
            <a:r>
              <a:rPr lang="he-IL" sz="2800" dirty="0"/>
              <a:t>בתעשיית הסבון. בסיס זה הוא אחד הגורמים לתחושת ה"חלקלקות" של הסבון.</a:t>
            </a:r>
          </a:p>
          <a:p>
            <a:pPr marL="3657600" lvl="7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/>
              <a:t>הערת בטיחות: לא לשכוח</a:t>
            </a:r>
            <a:br>
              <a:rPr lang="en-US" sz="2800" b="1" dirty="0"/>
            </a:br>
            <a:r>
              <a:rPr lang="he-IL" sz="2800" b="1" dirty="0"/>
              <a:t>שאסור לטעום חומרים במעבדה!</a:t>
            </a:r>
            <a:endParaRPr lang="en-US" sz="28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FFF3801-6E21-400B-8370-A8BD2366CB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378" y="782970"/>
            <a:ext cx="4497936" cy="2715052"/>
          </a:xfrm>
          <a:prstGeom prst="rect">
            <a:avLst/>
          </a:prstGeom>
        </p:spPr>
      </p:pic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4763E45C-C16B-4E60-936A-485B2AF3A24E}"/>
              </a:ext>
            </a:extLst>
          </p:cNvPr>
          <p:cNvSpPr txBox="1"/>
          <p:nvPr/>
        </p:nvSpPr>
        <p:spPr>
          <a:xfrm>
            <a:off x="377833" y="782970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צילום: </a:t>
            </a:r>
            <a:r>
              <a:rPr lang="en-US" dirty="0">
                <a:hlinkClick r:id="rId4" tooltip="Go to YOYO Beauty's photostre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</a:t>
            </a:r>
            <a:r>
              <a:rPr lang="en-US" dirty="0"/>
              <a:t>OYO Beauty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6641A13-2728-49E3-88EC-09D68A82B9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5839"/>
          <a:stretch/>
        </p:blipFill>
        <p:spPr>
          <a:xfrm>
            <a:off x="0" y="4742765"/>
            <a:ext cx="3000452" cy="1537096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59F3BE42-A2D9-497A-866C-A5C6842F9EEB}"/>
              </a:ext>
            </a:extLst>
          </p:cNvPr>
          <p:cNvSpPr txBox="1"/>
          <p:nvPr/>
        </p:nvSpPr>
        <p:spPr>
          <a:xfrm>
            <a:off x="3236687" y="5910529"/>
            <a:ext cx="195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צילום: </a:t>
            </a:r>
            <a:r>
              <a:rPr lang="en-US" dirty="0"/>
              <a:t>Hao Cheng</a:t>
            </a:r>
          </a:p>
        </p:txBody>
      </p:sp>
    </p:spTree>
    <p:extLst>
      <p:ext uri="{BB962C8B-B14F-4D97-AF65-F5344CB8AC3E}">
        <p14:creationId xmlns:p14="http://schemas.microsoft.com/office/powerpoint/2010/main" val="423879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0" y="2268229"/>
            <a:ext cx="12192000" cy="1260000"/>
          </a:xfrm>
        </p:spPr>
        <p:txBody>
          <a:bodyPr/>
          <a:lstStyle/>
          <a:p>
            <a:r>
              <a:rPr lang="he-IL" dirty="0"/>
              <a:t>הגדרת המושגים "חומצה" ו"בסיס"</a:t>
            </a:r>
          </a:p>
        </p:txBody>
      </p:sp>
    </p:spTree>
    <p:extLst>
      <p:ext uri="{BB962C8B-B14F-4D97-AF65-F5344CB8AC3E}">
        <p14:creationId xmlns:p14="http://schemas.microsoft.com/office/powerpoint/2010/main" val="61690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הגדרת חומצה ובסיס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418C24C-21E9-4DBF-80D7-AB4DC0B18470}"/>
              </a:ext>
            </a:extLst>
          </p:cNvPr>
          <p:cNvSpPr txBox="1"/>
          <p:nvPr/>
        </p:nvSpPr>
        <p:spPr>
          <a:xfrm>
            <a:off x="3236686" y="1154554"/>
            <a:ext cx="86635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הראשון שניסה להגדיר את המושגים חומצה ובסיס היה הכימאי השבדי, חתן פרס נובל, </a:t>
            </a:r>
            <a:r>
              <a:rPr lang="he-IL" sz="2800" b="1" dirty="0" err="1"/>
              <a:t>סוונטה</a:t>
            </a:r>
            <a:r>
              <a:rPr lang="he-IL" sz="2800" b="1" dirty="0"/>
              <a:t> </a:t>
            </a:r>
            <a:r>
              <a:rPr lang="he-IL" sz="2800" b="1" dirty="0" err="1"/>
              <a:t>ארהניוס</a:t>
            </a:r>
            <a:r>
              <a:rPr lang="he-IL" sz="2800" dirty="0"/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הוא שם דגש בהגדרתו על מה מתרחש בתמיסות מימיות של חומצות ובסיסים.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הגדרתו </a:t>
            </a:r>
            <a:r>
              <a:rPr lang="he-IL" sz="2800" dirty="0" err="1"/>
              <a:t>היתה</a:t>
            </a:r>
            <a:r>
              <a:rPr lang="he-IL" sz="2800" dirty="0"/>
              <a:t> לא שלמה ולא מדויקת.</a:t>
            </a:r>
            <a:endParaRPr lang="en-US" sz="2800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94AE8B0A-5C11-4E2F-8E0F-34C755FFFC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758" y="1154554"/>
            <a:ext cx="2729845" cy="408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6629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35302</TotalTime>
  <Words>1268</Words>
  <Application>Microsoft Office PowerPoint</Application>
  <PresentationFormat>מסך רחב</PresentationFormat>
  <Paragraphs>161</Paragraphs>
  <Slides>26</Slides>
  <Notes>21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1" baseType="lpstr">
      <vt:lpstr>Arial</vt:lpstr>
      <vt:lpstr>Calibri</vt:lpstr>
      <vt:lpstr>Tw Cen MT Condensed</vt:lpstr>
      <vt:lpstr>Varela Round</vt:lpstr>
      <vt:lpstr>ערכת נושא Office</vt:lpstr>
      <vt:lpstr>מערכת שידורים לאומית</vt:lpstr>
      <vt:lpstr>חומצות ובסיסים – מושגי יסוד</vt:lpstr>
      <vt:lpstr>מה נלמד היום </vt:lpstr>
      <vt:lpstr>חומצות ובסיסים בחיי היום-יום</vt:lpstr>
      <vt:lpstr>חומצות בחיי היום-יום</vt:lpstr>
      <vt:lpstr>חומצות בחיי היום-יום</vt:lpstr>
      <vt:lpstr>בסיסים בחיי היום-יום</vt:lpstr>
      <vt:lpstr>הגדרת המושגים "חומצה" ו"בסיס"</vt:lpstr>
      <vt:lpstr>הגדרת חומצה ובסיס</vt:lpstr>
      <vt:lpstr>הגדרת חומצה ובסיס לפי ברונסטד ולאורי</vt:lpstr>
      <vt:lpstr>הגדרת חומצה ובסיס</vt:lpstr>
      <vt:lpstr>דוגמאות לתגובות חומצה-בסיס</vt:lpstr>
      <vt:lpstr>דוגמאות לתגובות חומצה-בסיס</vt:lpstr>
      <vt:lpstr>מוליכות חשמלית בעקבות תגובות  חומצה-בסיס</vt:lpstr>
      <vt:lpstr>תרגיל כיתה</vt:lpstr>
      <vt:lpstr>פתרון תרגיל הכיתה</vt:lpstr>
      <vt:lpstr>פתרון תרגיל הכיתה</vt:lpstr>
      <vt:lpstr>פתרון תרגיל הכיתה</vt:lpstr>
      <vt:lpstr>יוני הידרוניום ויוני הידרוקסיד</vt:lpstr>
      <vt:lpstr>תמיסה חומצית</vt:lpstr>
      <vt:lpstr>תמיסה בסיסית</vt:lpstr>
      <vt:lpstr>תמיסה בסיסית</vt:lpstr>
      <vt:lpstr>תגובות שהתלמיד צריך להכיר ולנסח</vt:lpstr>
      <vt:lpstr>תגובות שהתלמיד צריך להכיר ולנסח</vt:lpstr>
      <vt:lpstr>שיעורי בית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Kaldaron</cp:lastModifiedBy>
  <cp:revision>206</cp:revision>
  <dcterms:created xsi:type="dcterms:W3CDTF">2020-03-15T19:13:03Z</dcterms:created>
  <dcterms:modified xsi:type="dcterms:W3CDTF">2020-07-02T11:06:39Z</dcterms:modified>
</cp:coreProperties>
</file>