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5"/>
  </p:notesMasterIdLst>
  <p:sldIdLst>
    <p:sldId id="257" r:id="rId2"/>
    <p:sldId id="262" r:id="rId3"/>
    <p:sldId id="263" r:id="rId4"/>
    <p:sldId id="321" r:id="rId5"/>
    <p:sldId id="301" r:id="rId6"/>
    <p:sldId id="343" r:id="rId7"/>
    <p:sldId id="307" r:id="rId8"/>
    <p:sldId id="344" r:id="rId9"/>
    <p:sldId id="302" r:id="rId10"/>
    <p:sldId id="309" r:id="rId11"/>
    <p:sldId id="310" r:id="rId12"/>
    <p:sldId id="313" r:id="rId13"/>
    <p:sldId id="314" r:id="rId14"/>
    <p:sldId id="315" r:id="rId15"/>
    <p:sldId id="325" r:id="rId16"/>
    <p:sldId id="347" r:id="rId17"/>
    <p:sldId id="316" r:id="rId18"/>
    <p:sldId id="317" r:id="rId19"/>
    <p:sldId id="318" r:id="rId20"/>
    <p:sldId id="320" r:id="rId21"/>
    <p:sldId id="322" r:id="rId22"/>
    <p:sldId id="319" r:id="rId23"/>
    <p:sldId id="311" r:id="rId24"/>
    <p:sldId id="326" r:id="rId25"/>
    <p:sldId id="346" r:id="rId26"/>
    <p:sldId id="323" r:id="rId27"/>
    <p:sldId id="345" r:id="rId28"/>
    <p:sldId id="327" r:id="rId29"/>
    <p:sldId id="328" r:id="rId30"/>
    <p:sldId id="329" r:id="rId31"/>
    <p:sldId id="330" r:id="rId32"/>
    <p:sldId id="331" r:id="rId33"/>
    <p:sldId id="332" r:id="rId34"/>
    <p:sldId id="333" r:id="rId35"/>
    <p:sldId id="334" r:id="rId36"/>
    <p:sldId id="335" r:id="rId37"/>
    <p:sldId id="342" r:id="rId38"/>
    <p:sldId id="338" r:id="rId39"/>
    <p:sldId id="337" r:id="rId40"/>
    <p:sldId id="339" r:id="rId41"/>
    <p:sldId id="340" r:id="rId42"/>
    <p:sldId id="341" r:id="rId43"/>
    <p:sldId id="291" r:id="rId4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רעות לצטר" initials="רל" lastIdx="0" clrIdx="0">
    <p:extLst>
      <p:ext uri="{19B8F6BF-5375-455C-9EA6-DF929625EA0E}">
        <p15:presenceInfo xmlns:p15="http://schemas.microsoft.com/office/powerpoint/2012/main" userId="6088f3271801992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6CF0FF"/>
    <a:srgbClr val="92D050"/>
    <a:srgbClr val="E0E0E0"/>
    <a:srgbClr val="E6E6E6"/>
    <a:srgbClr val="11A4AB"/>
    <a:srgbClr val="12B4BC"/>
    <a:srgbClr val="8DD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4644" autoAdjust="0"/>
  </p:normalViewPr>
  <p:slideViewPr>
    <p:cSldViewPr snapToGrid="0" snapToObjects="1">
      <p:cViewPr varScale="1">
        <p:scale>
          <a:sx n="78" d="100"/>
          <a:sy n="78" d="100"/>
        </p:scale>
        <p:origin x="1096" y="176"/>
      </p:cViewPr>
      <p:guideLst>
        <p:guide orient="horz" pos="2160"/>
        <p:guide pos="3841"/>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כ'.אב.תש"ף</a:t>
            </a:fld>
            <a:endParaRPr lang="he-IL"/>
          </a:p>
        </p:txBody>
      </p:sp>
      <p:sp>
        <p:nvSpPr>
          <p:cNvPr id="4" name="מציין מיקום של תמונת שקופית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5</a:t>
            </a:fld>
            <a:endParaRPr lang="he-IL"/>
          </a:p>
        </p:txBody>
      </p:sp>
    </p:spTree>
    <p:extLst>
      <p:ext uri="{BB962C8B-B14F-4D97-AF65-F5344CB8AC3E}">
        <p14:creationId xmlns:p14="http://schemas.microsoft.com/office/powerpoint/2010/main" val="2993945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6</a:t>
            </a:fld>
            <a:endParaRPr lang="he-IL"/>
          </a:p>
        </p:txBody>
      </p:sp>
    </p:spTree>
    <p:extLst>
      <p:ext uri="{BB962C8B-B14F-4D97-AF65-F5344CB8AC3E}">
        <p14:creationId xmlns:p14="http://schemas.microsoft.com/office/powerpoint/2010/main" val="592721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DF83E7-A828-4E18-9E21-DA925548D1ED}" type="slidenum">
              <a:rPr lang="he-IL" smtClean="0"/>
              <a:pPr/>
              <a:t>7</a:t>
            </a:fld>
            <a:endParaRPr lang="he-IL"/>
          </a:p>
        </p:txBody>
      </p:sp>
    </p:spTree>
    <p:extLst>
      <p:ext uri="{BB962C8B-B14F-4D97-AF65-F5344CB8AC3E}">
        <p14:creationId xmlns:p14="http://schemas.microsoft.com/office/powerpoint/2010/main" val="101012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11</a:t>
            </a:fld>
            <a:endParaRPr lang="he-IL"/>
          </a:p>
        </p:txBody>
      </p:sp>
    </p:spTree>
    <p:extLst>
      <p:ext uri="{BB962C8B-B14F-4D97-AF65-F5344CB8AC3E}">
        <p14:creationId xmlns:p14="http://schemas.microsoft.com/office/powerpoint/2010/main" val="4291282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10"/>
          </p:nvPr>
        </p:nvSpPr>
        <p:spPr/>
        <p:txBody>
          <a:bodyPr/>
          <a:lstStyle/>
          <a:p>
            <a:fld id="{E6DF83E7-A828-4E18-9E21-DA925548D1ED}" type="slidenum">
              <a:rPr lang="he-IL" smtClean="0"/>
              <a:pPr/>
              <a:t>28</a:t>
            </a:fld>
            <a:endParaRPr lang="he-IL"/>
          </a:p>
        </p:txBody>
      </p:sp>
    </p:spTree>
    <p:extLst>
      <p:ext uri="{BB962C8B-B14F-4D97-AF65-F5344CB8AC3E}">
        <p14:creationId xmlns:p14="http://schemas.microsoft.com/office/powerpoint/2010/main" val="34482541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 מערכת שידורים לאומית">
    <p:spTree>
      <p:nvGrpSpPr>
        <p:cNvPr id="1" name=""/>
        <p:cNvGrpSpPr/>
        <p:nvPr/>
      </p:nvGrpSpPr>
      <p:grpSpPr>
        <a:xfrm>
          <a:off x="0" y="0"/>
          <a:ext cx="0" cy="0"/>
          <a:chOff x="0" y="0"/>
          <a:chExt cx="0" cy="0"/>
        </a:xfrm>
      </p:grpSpPr>
      <p:sp>
        <p:nvSpPr>
          <p:cNvPr id="2" name="כותרת 1"/>
          <p:cNvSpPr>
            <a:spLocks noGrp="1"/>
          </p:cNvSpPr>
          <p:nvPr>
            <p:ph type="ctrTitle"/>
          </p:nvPr>
        </p:nvSpPr>
        <p:spPr>
          <a:xfrm>
            <a:off x="516000" y="2693989"/>
            <a:ext cx="11160000" cy="1470025"/>
          </a:xfrm>
        </p:spPr>
        <p:txBody>
          <a:bodyPr vert="horz" lIns="91440" tIns="45720" rIns="91440" bIns="45720" rtlCol="1" anchor="ctr">
            <a:normAutofit/>
          </a:bodyPr>
          <a:lstStyle>
            <a:lvl1pPr>
              <a:defRPr kumimoji="0" lang="he-IL" sz="6601"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70069" y="6569428"/>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488810" y="6304086"/>
            <a:ext cx="3246400" cy="192925"/>
          </a:xfrm>
          <a:prstGeom prst="roundRect">
            <a:avLst>
              <a:gd name="adj" fmla="val 49359"/>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9" name="מלבן מעוגל 8"/>
          <p:cNvSpPr/>
          <p:nvPr userDrawn="1"/>
        </p:nvSpPr>
        <p:spPr>
          <a:xfrm>
            <a:off x="9986482" y="-439221"/>
            <a:ext cx="4205647"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9"/>
          <p:cNvSpPr/>
          <p:nvPr userDrawn="1"/>
        </p:nvSpPr>
        <p:spPr>
          <a:xfrm>
            <a:off x="8259471" y="6565100"/>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5286" y="369916"/>
            <a:ext cx="1301430" cy="1597430"/>
          </a:xfrm>
          <a:prstGeom prst="rect">
            <a:avLst/>
          </a:prstGeom>
        </p:spPr>
      </p:pic>
      <p:sp>
        <p:nvSpPr>
          <p:cNvPr id="3" name="Rectangle 2">
            <a:extLst>
              <a:ext uri="{FF2B5EF4-FFF2-40B4-BE49-F238E27FC236}">
                <a16:creationId xmlns:a16="http://schemas.microsoft.com/office/drawing/2014/main" id="{6F2D798A-D3EB-4AD6-BA0D-6AF5A272CB65}"/>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661D397-1081-475E-877E-2C0275DD9CD7}"/>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C9C924-5BCF-44F6-9D2C-C85E4D329EC9}"/>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FB07856-A797-4811-9A80-36465708097A}"/>
              </a:ext>
            </a:extLst>
          </p:cNvPr>
          <p:cNvSpPr/>
          <p:nvPr userDrawn="1"/>
        </p:nvSpPr>
        <p:spPr>
          <a:xfrm>
            <a:off x="-3261642"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פרטי השיעור, מקצוע ומורה">
    <p:spTree>
      <p:nvGrpSpPr>
        <p:cNvPr id="1" name=""/>
        <p:cNvGrpSpPr/>
        <p:nvPr/>
      </p:nvGrpSpPr>
      <p:grpSpPr>
        <a:xfrm>
          <a:off x="0" y="0"/>
          <a:ext cx="0" cy="0"/>
          <a:chOff x="0" y="0"/>
          <a:chExt cx="0" cy="0"/>
        </a:xfrm>
      </p:grpSpPr>
      <p:sp>
        <p:nvSpPr>
          <p:cNvPr id="10" name="מלבן מעוגל 9"/>
          <p:cNvSpPr/>
          <p:nvPr userDrawn="1"/>
        </p:nvSpPr>
        <p:spPr>
          <a:xfrm>
            <a:off x="212943" y="1396870"/>
            <a:ext cx="14000014" cy="2978963"/>
          </a:xfrm>
          <a:prstGeom prst="roundRect">
            <a:avLst>
              <a:gd name="adj" fmla="val 50000"/>
            </a:avLst>
          </a:prstGeom>
          <a:solidFill>
            <a:srgbClr val="E0E0E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800" dirty="0"/>
              <a:t>  </a:t>
            </a:r>
          </a:p>
        </p:txBody>
      </p:sp>
      <p:sp>
        <p:nvSpPr>
          <p:cNvPr id="7" name="מלבן מעוגל 6"/>
          <p:cNvSpPr/>
          <p:nvPr userDrawn="1"/>
        </p:nvSpPr>
        <p:spPr>
          <a:xfrm>
            <a:off x="7329949" y="624059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501113" y="87232"/>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8">
            <a:extLst>
              <a:ext uri="{FF2B5EF4-FFF2-40B4-BE49-F238E27FC236}">
                <a16:creationId xmlns:a16="http://schemas.microsoft.com/office/drawing/2014/main" id="{404057E2-9B3D-4075-99B3-75AE757986D1}"/>
              </a:ext>
            </a:extLst>
          </p:cNvPr>
          <p:cNvSpPr/>
          <p:nvPr userDrawn="1"/>
        </p:nvSpPr>
        <p:spPr>
          <a:xfrm>
            <a:off x="10059465" y="87232"/>
            <a:ext cx="276885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לבן מעוגל 7">
            <a:extLst>
              <a:ext uri="{FF2B5EF4-FFF2-40B4-BE49-F238E27FC236}">
                <a16:creationId xmlns:a16="http://schemas.microsoft.com/office/drawing/2014/main" id="{F6801116-CC43-4B2A-8C30-E06B51438E5F}"/>
              </a:ext>
            </a:extLst>
          </p:cNvPr>
          <p:cNvSpPr/>
          <p:nvPr userDrawn="1"/>
        </p:nvSpPr>
        <p:spPr>
          <a:xfrm>
            <a:off x="9066088" y="5930032"/>
            <a:ext cx="5299429" cy="22162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6" name="Rectangle 15">
            <a:extLst>
              <a:ext uri="{FF2B5EF4-FFF2-40B4-BE49-F238E27FC236}">
                <a16:creationId xmlns:a16="http://schemas.microsoft.com/office/drawing/2014/main" id="{083851AC-7C39-4D24-80F3-E23F47BEFFD4}"/>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E1AEE328-D2C3-444A-8724-BDAF608C4860}"/>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D96B898-2CF0-49F5-BBD6-BB8ACC47A495}"/>
              </a:ext>
            </a:extLst>
          </p:cNvPr>
          <p:cNvSpPr/>
          <p:nvPr userDrawn="1"/>
        </p:nvSpPr>
        <p:spPr>
          <a:xfrm rot="5400000">
            <a:off x="10107939"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9EA7E53-F4C8-4E78-8841-55D753889071}"/>
              </a:ext>
            </a:extLst>
          </p:cNvPr>
          <p:cNvSpPr/>
          <p:nvPr userDrawn="1"/>
        </p:nvSpPr>
        <p:spPr>
          <a:xfrm>
            <a:off x="-3246402" y="-426720"/>
            <a:ext cx="3246401" cy="807856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כותרת 1">
            <a:extLst>
              <a:ext uri="{FF2B5EF4-FFF2-40B4-BE49-F238E27FC236}">
                <a16:creationId xmlns:a16="http://schemas.microsoft.com/office/drawing/2014/main" id="{6AF90618-5011-488D-8577-8090B2BE5488}"/>
              </a:ext>
            </a:extLst>
          </p:cNvPr>
          <p:cNvSpPr>
            <a:spLocks noGrp="1"/>
          </p:cNvSpPr>
          <p:nvPr>
            <p:ph type="ctrTitle"/>
          </p:nvPr>
        </p:nvSpPr>
        <p:spPr>
          <a:xfrm>
            <a:off x="696000" y="1400768"/>
            <a:ext cx="10800000"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23" name="Google Shape;11;p2">
            <a:extLst>
              <a:ext uri="{FF2B5EF4-FFF2-40B4-BE49-F238E27FC236}">
                <a16:creationId xmlns:a16="http://schemas.microsoft.com/office/drawing/2014/main" id="{60774046-55DB-47C4-8731-49E4A217CD42}"/>
              </a:ext>
            </a:extLst>
          </p:cNvPr>
          <p:cNvSpPr txBox="1">
            <a:spLocks noGrp="1"/>
          </p:cNvSpPr>
          <p:nvPr>
            <p:ph type="subTitle" idx="1"/>
          </p:nvPr>
        </p:nvSpPr>
        <p:spPr>
          <a:xfrm>
            <a:off x="696000" y="2798300"/>
            <a:ext cx="10800000" cy="720000"/>
          </a:xfrm>
          <a:prstGeom prst="rect">
            <a:avLst/>
          </a:prstGeom>
        </p:spPr>
        <p:txBody>
          <a:bodyPr spcFirstLastPara="1" wrap="square" lIns="36000" tIns="36000" rIns="36000" bIns="36000" anchor="ctr"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24" name="מציין מיקום תוכן 2">
            <a:extLst>
              <a:ext uri="{FF2B5EF4-FFF2-40B4-BE49-F238E27FC236}">
                <a16:creationId xmlns:a16="http://schemas.microsoft.com/office/drawing/2014/main" id="{4EE53297-C04D-4B07-99F8-BCEC4E3B9EB8}"/>
              </a:ext>
            </a:extLst>
          </p:cNvPr>
          <p:cNvSpPr>
            <a:spLocks noGrp="1"/>
          </p:cNvSpPr>
          <p:nvPr>
            <p:ph idx="10"/>
          </p:nvPr>
        </p:nvSpPr>
        <p:spPr>
          <a:xfrm>
            <a:off x="696000" y="3655832"/>
            <a:ext cx="10800000" cy="720000"/>
          </a:xfrm>
        </p:spPr>
        <p:txBody>
          <a:bodyPr anchor="ct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
        <p:nvSpPr>
          <p:cNvPr id="20" name="מציין מיקום של מספר שקופית 22">
            <a:extLst>
              <a:ext uri="{FF2B5EF4-FFF2-40B4-BE49-F238E27FC236}">
                <a16:creationId xmlns:a16="http://schemas.microsoft.com/office/drawing/2014/main" id="{58C13A1B-004E-44B4-BBDC-E08548A96B81}"/>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1">
    <p:spTree>
      <p:nvGrpSpPr>
        <p:cNvPr id="1" name=""/>
        <p:cNvGrpSpPr/>
        <p:nvPr/>
      </p:nvGrpSpPr>
      <p:grpSpPr>
        <a:xfrm>
          <a:off x="0" y="0"/>
          <a:ext cx="0" cy="0"/>
          <a:chOff x="0" y="0"/>
          <a:chExt cx="0" cy="0"/>
        </a:xfrm>
      </p:grpSpPr>
      <p:sp>
        <p:nvSpPr>
          <p:cNvPr id="11" name="מלבן מעוגל 10">
            <a:extLst>
              <a:ext uri="{FF2B5EF4-FFF2-40B4-BE49-F238E27FC236}">
                <a16:creationId xmlns:a16="http://schemas.microsoft.com/office/drawing/2014/main" id="{EAE132D4-D270-4859-A0A8-0EABA938935B}"/>
              </a:ext>
            </a:extLst>
          </p:cNvPr>
          <p:cNvSpPr/>
          <p:nvPr userDrawn="1"/>
        </p:nvSpPr>
        <p:spPr>
          <a:xfrm>
            <a:off x="6581228" y="6447542"/>
            <a:ext cx="5993234"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6">
            <a:extLst>
              <a:ext uri="{FF2B5EF4-FFF2-40B4-BE49-F238E27FC236}">
                <a16:creationId xmlns:a16="http://schemas.microsoft.com/office/drawing/2014/main" id="{8A467694-CC08-4C30-BF05-885FCBD4CAB0}"/>
              </a:ext>
            </a:extLst>
          </p:cNvPr>
          <p:cNvSpPr/>
          <p:nvPr userDrawn="1"/>
        </p:nvSpPr>
        <p:spPr>
          <a:xfrm>
            <a:off x="9704146" y="5381191"/>
            <a:ext cx="3496396" cy="442359"/>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6" name="מציין מיקום תוכן 5"/>
          <p:cNvSpPr>
            <a:spLocks noGrp="1"/>
          </p:cNvSpPr>
          <p:nvPr>
            <p:ph sz="quarter" idx="4"/>
          </p:nvPr>
        </p:nvSpPr>
        <p:spPr>
          <a:xfrm>
            <a:off x="515273" y="998859"/>
            <a:ext cx="11161453" cy="4062435"/>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2" name="כותרת 1"/>
          <p:cNvSpPr>
            <a:spLocks noGrp="1"/>
          </p:cNvSpPr>
          <p:nvPr>
            <p:ph type="title"/>
          </p:nvPr>
        </p:nvSpPr>
        <p:spPr>
          <a:xfrm>
            <a:off x="1024128" y="155448"/>
            <a:ext cx="9802206"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226982" y="101748"/>
            <a:ext cx="2160598" cy="21681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54055" y="390797"/>
            <a:ext cx="2969302"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53219EEB-A406-4AC2-B87E-54A955D7D483}"/>
              </a:ext>
            </a:extLst>
          </p:cNvPr>
          <p:cNvSpPr/>
          <p:nvPr userDrawn="1"/>
        </p:nvSpPr>
        <p:spPr>
          <a:xfrm>
            <a:off x="7978665" y="5944772"/>
            <a:ext cx="4766811" cy="38154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2" name="Rectangle 11">
            <a:extLst>
              <a:ext uri="{FF2B5EF4-FFF2-40B4-BE49-F238E27FC236}">
                <a16:creationId xmlns:a16="http://schemas.microsoft.com/office/drawing/2014/main" id="{DB5BA376-F667-4A43-9264-CB356AE2FBF1}"/>
              </a:ext>
            </a:extLst>
          </p:cNvPr>
          <p:cNvSpPr/>
          <p:nvPr userDrawn="1"/>
        </p:nvSpPr>
        <p:spPr>
          <a:xfrm rot="5400000">
            <a:off x="9936561" y="2157343"/>
            <a:ext cx="735717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CE73A552-D52C-4EE0-9E7A-557CEB6CE479}"/>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6" name="Rectangle 15">
            <a:extLst>
              <a:ext uri="{FF2B5EF4-FFF2-40B4-BE49-F238E27FC236}">
                <a16:creationId xmlns:a16="http://schemas.microsoft.com/office/drawing/2014/main" id="{45208D21-C13C-48D3-8634-05FCD1520B3D}"/>
              </a:ext>
            </a:extLst>
          </p:cNvPr>
          <p:cNvSpPr/>
          <p:nvPr userDrawn="1"/>
        </p:nvSpPr>
        <p:spPr>
          <a:xfrm>
            <a:off x="5903744" y="6876112"/>
            <a:ext cx="6894095" cy="149330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DFFA872-60FE-48B4-B509-3F90F2F53575}"/>
              </a:ext>
            </a:extLst>
          </p:cNvPr>
          <p:cNvSpPr/>
          <p:nvPr userDrawn="1"/>
        </p:nvSpPr>
        <p:spPr>
          <a:xfrm>
            <a:off x="-2191928" y="-31850"/>
            <a:ext cx="2165034"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3025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2">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73" y="1024128"/>
            <a:ext cx="11161453" cy="457200"/>
          </a:xfrm>
        </p:spPr>
        <p:txBody>
          <a:bodyPr lIns="0" tIns="0" rIns="0" bIns="0" anchor="ctr">
            <a:noAutofit/>
          </a:bodyPr>
          <a:lstStyle>
            <a:lvl1pPr marL="0" indent="0" algn="r">
              <a:buNone/>
              <a:defRPr sz="3000" b="1">
                <a:solidFill>
                  <a:srgbClr val="12B4BC"/>
                </a:solidFill>
                <a:latin typeface="Varela Round" pitchFamily="2" charset="-79"/>
                <a:cs typeface="Varela Round" panose="00000500000000000000"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73" y="1567973"/>
            <a:ext cx="11161453" cy="3522187"/>
          </a:xfrm>
        </p:spPr>
        <p:txBody>
          <a:bodyPr>
            <a:normAutofit/>
          </a:bodyPr>
          <a:lstStyle>
            <a:lvl1pPr marL="268288" indent="-268288">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anose="00000500000000000000"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377633" y="110284"/>
            <a:ext cx="2105524" cy="21681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729189" y="435139"/>
            <a:ext cx="2615798" cy="32187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0" name="מלבן מעוגל 6">
            <a:extLst>
              <a:ext uri="{FF2B5EF4-FFF2-40B4-BE49-F238E27FC236}">
                <a16:creationId xmlns:a16="http://schemas.microsoft.com/office/drawing/2014/main" id="{8A91BCC4-EC47-43E2-9595-B89F757E1A7A}"/>
              </a:ext>
            </a:extLst>
          </p:cNvPr>
          <p:cNvSpPr/>
          <p:nvPr userDrawn="1"/>
        </p:nvSpPr>
        <p:spPr>
          <a:xfrm>
            <a:off x="9323387" y="5555326"/>
            <a:ext cx="476681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a:extLst>
              <a:ext uri="{FF2B5EF4-FFF2-40B4-BE49-F238E27FC236}">
                <a16:creationId xmlns:a16="http://schemas.microsoft.com/office/drawing/2014/main" id="{238EE3F7-5012-4191-9ABD-A8E69370622E}"/>
              </a:ext>
            </a:extLst>
          </p:cNvPr>
          <p:cNvSpPr/>
          <p:nvPr userDrawn="1"/>
        </p:nvSpPr>
        <p:spPr>
          <a:xfrm>
            <a:off x="8679109" y="6024163"/>
            <a:ext cx="4127100"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5" name="מציין מיקום של מספר שקופית 22">
            <a:extLst>
              <a:ext uri="{FF2B5EF4-FFF2-40B4-BE49-F238E27FC236}">
                <a16:creationId xmlns:a16="http://schemas.microsoft.com/office/drawing/2014/main" id="{31BF6EDC-D21A-4961-802C-6C57056DED88}"/>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
        <p:nvSpPr>
          <p:cNvPr id="14" name="מלבן מעוגל 6">
            <a:extLst>
              <a:ext uri="{FF2B5EF4-FFF2-40B4-BE49-F238E27FC236}">
                <a16:creationId xmlns:a16="http://schemas.microsoft.com/office/drawing/2014/main" id="{09765D6C-4312-45BD-AEDC-93B641915820}"/>
              </a:ext>
            </a:extLst>
          </p:cNvPr>
          <p:cNvSpPr/>
          <p:nvPr userDrawn="1"/>
        </p:nvSpPr>
        <p:spPr>
          <a:xfrm>
            <a:off x="11005702" y="5213334"/>
            <a:ext cx="2372591" cy="25130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Rectangle 11">
            <a:extLst>
              <a:ext uri="{FF2B5EF4-FFF2-40B4-BE49-F238E27FC236}">
                <a16:creationId xmlns:a16="http://schemas.microsoft.com/office/drawing/2014/main" id="{0D0EF58C-1955-4299-80B8-7931E9453E0B}"/>
              </a:ext>
            </a:extLst>
          </p:cNvPr>
          <p:cNvSpPr/>
          <p:nvPr userDrawn="1"/>
        </p:nvSpPr>
        <p:spPr>
          <a:xfrm rot="5400000">
            <a:off x="10107939" y="1954539"/>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ECE651A-F01C-47F6-93CB-FED077AFFFB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099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כותרת ותוכן פריסה 3">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720000"/>
          </a:xfrm>
        </p:spPr>
        <p:txBody>
          <a:bodyPr lIns="36000" tIns="0" rIns="36000" bIns="0">
            <a:noAutofit/>
          </a:bodyPr>
          <a:lstStyle>
            <a:lvl1pPr marL="0" indent="0">
              <a:tabLst>
                <a:tab pos="11659766" algn="l"/>
              </a:tabLst>
              <a:defRPr sz="44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1024128" y="1049185"/>
            <a:ext cx="8031962" cy="4611559"/>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234936" y="5807316"/>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8" name="מלבן מעוגל 7"/>
          <p:cNvSpPr/>
          <p:nvPr userDrawn="1"/>
        </p:nvSpPr>
        <p:spPr>
          <a:xfrm>
            <a:off x="11218431" y="239177"/>
            <a:ext cx="1706880" cy="458399"/>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9" name="מלבן מעוגל 8"/>
          <p:cNvSpPr/>
          <p:nvPr userDrawn="1"/>
        </p:nvSpPr>
        <p:spPr>
          <a:xfrm>
            <a:off x="-388620" y="623586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10" name="Rectangle 9">
            <a:extLst>
              <a:ext uri="{FF2B5EF4-FFF2-40B4-BE49-F238E27FC236}">
                <a16:creationId xmlns:a16="http://schemas.microsoft.com/office/drawing/2014/main" id="{FFC6E834-92B3-4A32-920C-9FA2D6987411}"/>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6D60292-D9F7-4A35-9D0A-68A9095BDE1E}"/>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53CA14-A360-48A3-A071-94DFC2B62EDC}"/>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5536A81-6863-4B7C-BB9A-6F6DBBAB87E2}"/>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מציין מיקום של מספר שקופית 22">
            <a:extLst>
              <a:ext uri="{FF2B5EF4-FFF2-40B4-BE49-F238E27FC236}">
                <a16:creationId xmlns:a16="http://schemas.microsoft.com/office/drawing/2014/main" id="{6A93F88D-0694-4107-9D3A-245864065D84}"/>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פריסה 4">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720000"/>
          </a:xfrm>
          <a:noFill/>
        </p:spPr>
        <p:txBody>
          <a:bodyPr vert="horz" lIns="0" tIns="0" rIns="0" bIns="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7">
            <a:extLst>
              <a:ext uri="{FF2B5EF4-FFF2-40B4-BE49-F238E27FC236}">
                <a16:creationId xmlns:a16="http://schemas.microsoft.com/office/drawing/2014/main" id="{53A31BA8-BED7-4737-8AF6-AA655F116E85}"/>
              </a:ext>
            </a:extLst>
          </p:cNvPr>
          <p:cNvSpPr/>
          <p:nvPr userDrawn="1"/>
        </p:nvSpPr>
        <p:spPr>
          <a:xfrm>
            <a:off x="11497481" y="487099"/>
            <a:ext cx="1576672" cy="289443"/>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11150538" y="127099"/>
            <a:ext cx="1879662" cy="289443"/>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anose="00000500000000000000" pitchFamily="2" charset="-79"/>
              <a:cs typeface="Varela Round" panose="00000500000000000000" pitchFamily="2" charset="-79"/>
            </a:endParaRPr>
          </a:p>
        </p:txBody>
      </p:sp>
      <p:sp>
        <p:nvSpPr>
          <p:cNvPr id="7" name="מלבן מעוגל 6">
            <a:extLst>
              <a:ext uri="{FF2B5EF4-FFF2-40B4-BE49-F238E27FC236}">
                <a16:creationId xmlns:a16="http://schemas.microsoft.com/office/drawing/2014/main" id="{469E9F25-935E-4A65-8AF2-C1B8F105C612}"/>
              </a:ext>
            </a:extLst>
          </p:cNvPr>
          <p:cNvSpPr/>
          <p:nvPr userDrawn="1"/>
        </p:nvSpPr>
        <p:spPr>
          <a:xfrm>
            <a:off x="-487680" y="5923581"/>
            <a:ext cx="3133018"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10">
            <a:extLst>
              <a:ext uri="{FF2B5EF4-FFF2-40B4-BE49-F238E27FC236}">
                <a16:creationId xmlns:a16="http://schemas.microsoft.com/office/drawing/2014/main" id="{DD33049F-8FB3-46DC-B84B-8E763BCBCAC1}"/>
              </a:ext>
            </a:extLst>
          </p:cNvPr>
          <p:cNvSpPr/>
          <p:nvPr userDrawn="1"/>
        </p:nvSpPr>
        <p:spPr>
          <a:xfrm>
            <a:off x="-976438" y="6359813"/>
            <a:ext cx="7301038" cy="65808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Rectangle 11">
            <a:extLst>
              <a:ext uri="{FF2B5EF4-FFF2-40B4-BE49-F238E27FC236}">
                <a16:creationId xmlns:a16="http://schemas.microsoft.com/office/drawing/2014/main" id="{761EC8D2-662F-4FBE-BF29-06100D51DE7E}"/>
              </a:ext>
            </a:extLst>
          </p:cNvPr>
          <p:cNvSpPr/>
          <p:nvPr userDrawn="1"/>
        </p:nvSpPr>
        <p:spPr>
          <a:xfrm rot="5400000">
            <a:off x="9360283" y="2733622"/>
            <a:ext cx="6987520" cy="1297194"/>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מציין מיקום של מספר שקופית 22">
            <a:extLst>
              <a:ext uri="{FF2B5EF4-FFF2-40B4-BE49-F238E27FC236}">
                <a16:creationId xmlns:a16="http://schemas.microsoft.com/office/drawing/2014/main" id="{23075256-456E-41D8-BDFD-8C3A8EA654D2}"/>
              </a:ext>
            </a:extLst>
          </p:cNvPr>
          <p:cNvSpPr txBox="1">
            <a:spLocks/>
          </p:cNvSpPr>
          <p:nvPr userDrawn="1"/>
        </p:nvSpPr>
        <p:spPr>
          <a:xfrm>
            <a:off x="-131730" y="6361368"/>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85000"/>
                  </a:schemeClr>
                </a:solidFill>
                <a:latin typeface="Varela Round" panose="00000500000000000000" pitchFamily="2" charset="-79"/>
                <a:cs typeface="Varela Round" panose="00000500000000000000" pitchFamily="2" charset="-79"/>
              </a:rPr>
              <a:pPr/>
              <a:t>‹#›</a:t>
            </a:fld>
            <a:endParaRPr lang="he-IL" sz="1800" b="0" dirty="0">
              <a:solidFill>
                <a:schemeClr val="bg1">
                  <a:lumMod val="85000"/>
                </a:schemeClr>
              </a:solidFill>
              <a:latin typeface="Varela Round" panose="00000500000000000000" pitchFamily="2" charset="-79"/>
              <a:cs typeface="Varela Round" panose="00000500000000000000" pitchFamily="2" charset="-79"/>
            </a:endParaRPr>
          </a:p>
        </p:txBody>
      </p:sp>
      <p:sp>
        <p:nvSpPr>
          <p:cNvPr id="15" name="Rectangle 14">
            <a:extLst>
              <a:ext uri="{FF2B5EF4-FFF2-40B4-BE49-F238E27FC236}">
                <a16:creationId xmlns:a16="http://schemas.microsoft.com/office/drawing/2014/main" id="{4FB42163-9C8B-4AEB-9C50-F5529BD5C36B}"/>
              </a:ext>
            </a:extLst>
          </p:cNvPr>
          <p:cNvSpPr/>
          <p:nvPr userDrawn="1"/>
        </p:nvSpPr>
        <p:spPr>
          <a:xfrm rot="16200000">
            <a:off x="5821949" y="1027133"/>
            <a:ext cx="521207" cy="12218895"/>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A26CB3A-BCA5-4171-BE99-1D6F46911786}"/>
              </a:ext>
            </a:extLst>
          </p:cNvPr>
          <p:cNvSpPr/>
          <p:nvPr userDrawn="1"/>
        </p:nvSpPr>
        <p:spPr>
          <a:xfrm rot="5400000">
            <a:off x="5683838" y="-6805249"/>
            <a:ext cx="947627" cy="1263971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4964ABF-EE59-4E45-BC5F-A3665732FD21}"/>
              </a:ext>
            </a:extLst>
          </p:cNvPr>
          <p:cNvSpPr/>
          <p:nvPr userDrawn="1"/>
        </p:nvSpPr>
        <p:spPr>
          <a:xfrm>
            <a:off x="-2001567" y="-416688"/>
            <a:ext cx="1974672" cy="8068538"/>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E4596A93-68B7-48E8-8354-9EAE3F8183B0}"/>
              </a:ext>
            </a:extLst>
          </p:cNvPr>
          <p:cNvSpPr>
            <a:spLocks noGrp="1"/>
          </p:cNvSpPr>
          <p:nvPr>
            <p:ph type="body" sz="quarter" idx="10"/>
          </p:nvPr>
        </p:nvSpPr>
        <p:spPr>
          <a:xfrm>
            <a:off x="2951578" y="1212161"/>
            <a:ext cx="7885112" cy="4090988"/>
          </a:xfrm>
        </p:spPr>
        <p:txBody>
          <a:bodyPr>
            <a:normAutofit/>
          </a:bodyPr>
          <a:lstStyle>
            <a:lvl1pPr>
              <a:defRPr sz="2800"/>
            </a:lvl1pPr>
          </a:lstStyle>
          <a:p>
            <a:pPr lvl="0"/>
            <a:r>
              <a:rPr lang="en-US" dirty="0"/>
              <a:t>Click to edit Master text styles</a:t>
            </a:r>
          </a:p>
        </p:txBody>
      </p:sp>
    </p:spTree>
    <p:extLst>
      <p:ext uri="{BB962C8B-B14F-4D97-AF65-F5344CB8AC3E}">
        <p14:creationId xmlns:p14="http://schemas.microsoft.com/office/powerpoint/2010/main" val="1651043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כותרת ותוכן פריסה 5">
    <p:spTree>
      <p:nvGrpSpPr>
        <p:cNvPr id="1" name=""/>
        <p:cNvGrpSpPr/>
        <p:nvPr/>
      </p:nvGrpSpPr>
      <p:grpSpPr>
        <a:xfrm>
          <a:off x="0" y="0"/>
          <a:ext cx="0" cy="0"/>
          <a:chOff x="0" y="0"/>
          <a:chExt cx="0" cy="0"/>
        </a:xfrm>
      </p:grpSpPr>
      <p:sp>
        <p:nvSpPr>
          <p:cNvPr id="17" name="מלבן מעוגל 8">
            <a:extLst>
              <a:ext uri="{FF2B5EF4-FFF2-40B4-BE49-F238E27FC236}">
                <a16:creationId xmlns:a16="http://schemas.microsoft.com/office/drawing/2014/main" id="{820BD794-101C-426F-8015-9C33A0E995FA}"/>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2" name="כותרת 1"/>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1026926" y="1025601"/>
            <a:ext cx="9802368" cy="431447"/>
          </a:xfrm>
        </p:spPr>
        <p:txBody>
          <a:bodyPr anchor="ctr">
            <a:noAutofit/>
          </a:bodyPr>
          <a:lstStyle>
            <a:lvl1pPr marL="185757" indent="0" algn="r">
              <a:buNone/>
              <a:defRPr sz="3000" b="1">
                <a:solidFill>
                  <a:srgbClr val="12B4BC"/>
                </a:solidFill>
                <a:latin typeface="Varela Round" pitchFamily="2" charset="-79"/>
                <a:cs typeface="Varela Round" pitchFamily="2" charset="-79"/>
              </a:defRPr>
            </a:lvl1pPr>
            <a:lvl2pPr marL="457246" indent="0">
              <a:buNone/>
              <a:defRPr sz="2000" b="1"/>
            </a:lvl2pPr>
            <a:lvl3pPr marL="914491" indent="0">
              <a:buNone/>
              <a:defRPr sz="1800" b="1"/>
            </a:lvl3pPr>
            <a:lvl4pPr marL="1371737" indent="0">
              <a:buNone/>
              <a:defRPr sz="1600" b="1"/>
            </a:lvl4pPr>
            <a:lvl5pPr marL="1828983" indent="0">
              <a:buNone/>
              <a:defRPr sz="1600" b="1"/>
            </a:lvl5pPr>
            <a:lvl6pPr marL="2286229" indent="0">
              <a:buNone/>
              <a:defRPr sz="1600" b="1"/>
            </a:lvl6pPr>
            <a:lvl7pPr marL="2743474" indent="0">
              <a:buNone/>
              <a:defRPr sz="1600" b="1"/>
            </a:lvl7pPr>
            <a:lvl8pPr marL="3200720" indent="0">
              <a:buNone/>
              <a:defRPr sz="1600" b="1"/>
            </a:lvl8pPr>
            <a:lvl9pPr marL="3657966"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1026927" y="1710442"/>
            <a:ext cx="8212766" cy="4152517"/>
          </a:xfrm>
        </p:spPr>
        <p:txBody>
          <a:bodyPr>
            <a:normAutofit/>
          </a:bodyPr>
          <a:lstStyle>
            <a:lvl1pPr marL="439782" indent="-342934">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34" lvl="0" indent="-342934" algn="r" defTabSz="914491"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3024" lvl="1" indent="-285779" algn="r" defTabSz="914491" rtl="1" eaLnBrk="1" latinLnBrk="0" hangingPunct="1">
              <a:lnSpc>
                <a:spcPct val="150000"/>
              </a:lnSpc>
              <a:spcBef>
                <a:spcPct val="20000"/>
              </a:spcBef>
              <a:buFont typeface="Arial" pitchFamily="34" charset="0"/>
              <a:buChar char="–"/>
            </a:pPr>
            <a:r>
              <a:rPr lang="he-IL" dirty="0"/>
              <a:t>רמה שנייה</a:t>
            </a:r>
          </a:p>
        </p:txBody>
      </p:sp>
      <p:sp>
        <p:nvSpPr>
          <p:cNvPr id="8" name="מלבן מעוגל 6">
            <a:extLst>
              <a:ext uri="{FF2B5EF4-FFF2-40B4-BE49-F238E27FC236}">
                <a16:creationId xmlns:a16="http://schemas.microsoft.com/office/drawing/2014/main" id="{E6F50987-5C32-40D2-A5FB-79D9E0819C00}"/>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3" name="מלבן מעוגל 8">
            <a:extLst>
              <a:ext uri="{FF2B5EF4-FFF2-40B4-BE49-F238E27FC236}">
                <a16:creationId xmlns:a16="http://schemas.microsoft.com/office/drawing/2014/main" id="{2CDE3276-7F45-4436-8F72-4AC18E7F0FC7}"/>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4" name="מלבן מעוגל 10">
            <a:extLst>
              <a:ext uri="{FF2B5EF4-FFF2-40B4-BE49-F238E27FC236}">
                <a16:creationId xmlns:a16="http://schemas.microsoft.com/office/drawing/2014/main" id="{1C8AF664-98DE-433F-9B61-94366E98BCDF}"/>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Rectangle 9">
            <a:extLst>
              <a:ext uri="{FF2B5EF4-FFF2-40B4-BE49-F238E27FC236}">
                <a16:creationId xmlns:a16="http://schemas.microsoft.com/office/drawing/2014/main" id="{8084947B-AFA4-410D-A793-689C573D144E}"/>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6D4F41F-EAD8-495C-A662-C4F40F404DB3}"/>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2A1181A-6B49-4EE5-AE44-1B5B124FA758}"/>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113178B-7D7E-4A10-9724-453DF758F663}"/>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מציין מיקום של מספר שקופית 22">
            <a:extLst>
              <a:ext uri="{FF2B5EF4-FFF2-40B4-BE49-F238E27FC236}">
                <a16:creationId xmlns:a16="http://schemas.microsoft.com/office/drawing/2014/main" id="{7947FE0C-D7CF-4209-91A5-93564F2C3543}"/>
              </a:ext>
            </a:extLst>
          </p:cNvPr>
          <p:cNvSpPr txBox="1">
            <a:spLocks/>
          </p:cNvSpPr>
          <p:nvPr userDrawn="1"/>
        </p:nvSpPr>
        <p:spPr>
          <a:xfrm>
            <a:off x="-162210" y="6389199"/>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8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800" b="0" dirty="0">
              <a:solidFill>
                <a:schemeClr val="bg1">
                  <a:lumMod val="65000"/>
                </a:schemeClr>
              </a:solidFill>
              <a:latin typeface="Varela Round" panose="00000500000000000000" pitchFamily="2" charset="-79"/>
              <a:cs typeface="Varela Round" panose="00000500000000000000" pitchFamily="2" charset="-79"/>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וידאו על מסך מלא">
    <p:spTree>
      <p:nvGrpSpPr>
        <p:cNvPr id="1" name=""/>
        <p:cNvGrpSpPr/>
        <p:nvPr/>
      </p:nvGrpSpPr>
      <p:grpSpPr>
        <a:xfrm>
          <a:off x="0" y="0"/>
          <a:ext cx="0" cy="0"/>
          <a:chOff x="0" y="0"/>
          <a:chExt cx="0" cy="0"/>
        </a:xfrm>
      </p:grpSpPr>
      <p:sp>
        <p:nvSpPr>
          <p:cNvPr id="8" name="מלבן מעוגל 7"/>
          <p:cNvSpPr/>
          <p:nvPr userDrawn="1"/>
        </p:nvSpPr>
        <p:spPr>
          <a:xfrm>
            <a:off x="8667715" y="-161750"/>
            <a:ext cx="5300119" cy="382355"/>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id="{DD834E78-91D0-4CCC-9C3F-C5C504CFBE13}"/>
              </a:ext>
            </a:extLst>
          </p:cNvPr>
          <p:cNvSpPr>
            <a:spLocks noGrp="1"/>
          </p:cNvSpPr>
          <p:nvPr>
            <p:ph type="media" sz="quarter" idx="10" hasCustomPrompt="1"/>
          </p:nvPr>
        </p:nvSpPr>
        <p:spPr>
          <a:xfrm>
            <a:off x="363416" y="639717"/>
            <a:ext cx="11465168" cy="6122933"/>
          </a:xfrm>
        </p:spPr>
        <p:txBody>
          <a:bodyPr/>
          <a:lstStyle>
            <a:lvl1pPr marL="0" indent="0">
              <a:buFontTx/>
              <a:buNone/>
              <a:defRPr>
                <a:solidFill>
                  <a:srgbClr val="192A72"/>
                </a:solidFill>
                <a:latin typeface="Varela Round" panose="00000500000000000000" pitchFamily="2" charset="-79"/>
                <a:cs typeface="Varela Round" panose="00000500000000000000" pitchFamily="2" charset="-79"/>
              </a:defRPr>
            </a:lvl1pPr>
          </a:lstStyle>
          <a:p>
            <a:r>
              <a:rPr lang="he-IL" dirty="0"/>
              <a:t>מיועד לסרטים</a:t>
            </a:r>
          </a:p>
        </p:txBody>
      </p:sp>
      <p:sp>
        <p:nvSpPr>
          <p:cNvPr id="11" name="מציין מיקום תוכן 10">
            <a:extLst>
              <a:ext uri="{FF2B5EF4-FFF2-40B4-BE49-F238E27FC236}">
                <a16:creationId xmlns:a16="http://schemas.microsoft.com/office/drawing/2014/main" id="{2A86C914-3EB6-4303-93FB-203A29FA2E36}"/>
              </a:ext>
            </a:extLst>
          </p:cNvPr>
          <p:cNvSpPr>
            <a:spLocks noGrp="1"/>
          </p:cNvSpPr>
          <p:nvPr>
            <p:ph sz="quarter" idx="14"/>
          </p:nvPr>
        </p:nvSpPr>
        <p:spPr>
          <a:xfrm>
            <a:off x="363416" y="95349"/>
            <a:ext cx="8074879" cy="400050"/>
          </a:xfrm>
        </p:spPr>
        <p:txBody>
          <a:bodyPr anchor="ctr">
            <a:noAutofit/>
          </a:bodyPr>
          <a:lstStyle>
            <a:lvl1pPr marL="0" indent="0" algn="r">
              <a:buFontTx/>
              <a:buNone/>
              <a:defRPr sz="2400">
                <a:solidFill>
                  <a:srgbClr val="192A72"/>
                </a:solidFill>
                <a:latin typeface="Varela Round" panose="00000500000000000000" pitchFamily="2" charset="-79"/>
                <a:cs typeface="Varela Round" panose="00000500000000000000" pitchFamily="2" charset="-79"/>
              </a:defRPr>
            </a:lvl1pPr>
          </a:lstStyle>
          <a:p>
            <a:pPr lvl="0"/>
            <a:r>
              <a:rPr lang="he-IL" dirty="0"/>
              <a:t>לחץ כדי לערוך סגנונות טקסט של תבנית בסיס</a:t>
            </a:r>
          </a:p>
        </p:txBody>
      </p:sp>
      <p:sp>
        <p:nvSpPr>
          <p:cNvPr id="10" name="Rectangle 9">
            <a:extLst>
              <a:ext uri="{FF2B5EF4-FFF2-40B4-BE49-F238E27FC236}">
                <a16:creationId xmlns:a16="http://schemas.microsoft.com/office/drawing/2014/main" id="{90226196-3340-4F6C-9B09-34934599BAD7}"/>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291965B-48C3-4AD9-9066-E67195630BFD}"/>
              </a:ext>
            </a:extLst>
          </p:cNvPr>
          <p:cNvSpPr/>
          <p:nvPr userDrawn="1"/>
        </p:nvSpPr>
        <p:spPr>
          <a:xfrm>
            <a:off x="-1356361" y="6875979"/>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CB16E1-D93B-440E-81F5-6366FDB428B8}"/>
              </a:ext>
            </a:extLst>
          </p:cNvPr>
          <p:cNvSpPr/>
          <p:nvPr userDrawn="1"/>
        </p:nvSpPr>
        <p:spPr>
          <a:xfrm rot="5400000">
            <a:off x="10129568" y="1977381"/>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020DF7-29CF-4A0A-BC0A-7568981BF8AD}"/>
              </a:ext>
            </a:extLst>
          </p:cNvPr>
          <p:cNvSpPr/>
          <p:nvPr userDrawn="1"/>
        </p:nvSpPr>
        <p:spPr>
          <a:xfrm>
            <a:off x="-3948180" y="347118"/>
            <a:ext cx="3246401" cy="730473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7F0C566-C47D-446F-9E8E-EC9B0F5F1BF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63A8D2-0547-47E3-84C0-5D60CFDB7CB1}"/>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0104F3-C98B-4790-842F-F7B1B2FBDE13}"/>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07C576E-38DA-426A-9C16-921DE9A0835B}"/>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מציין מיקום של מספר שקופית 22">
            <a:extLst>
              <a:ext uri="{FF2B5EF4-FFF2-40B4-BE49-F238E27FC236}">
                <a16:creationId xmlns:a16="http://schemas.microsoft.com/office/drawing/2014/main" id="{5F1A13CD-CEB6-4958-B99A-46020ADA9375}"/>
              </a:ext>
            </a:extLst>
          </p:cNvPr>
          <p:cNvSpPr txBox="1">
            <a:spLocks/>
          </p:cNvSpPr>
          <p:nvPr userDrawn="1"/>
        </p:nvSpPr>
        <p:spPr>
          <a:xfrm>
            <a:off x="-231414" y="6409126"/>
            <a:ext cx="812800" cy="521208"/>
          </a:xfrm>
          <a:prstGeom prst="rect">
            <a:avLst/>
          </a:prstGeom>
          <a:noFill/>
        </p:spPr>
        <p:txBody>
          <a:bodyPr vert="horz" anchor="ctr"/>
          <a:lstStyle>
            <a:defPPr>
              <a:defRPr lang="en-US"/>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3D4E47C-59C5-4044-AEB3-F799ACC274F1}" type="slidenum">
              <a:rPr lang="he-IL" sz="1600" b="0" smtClean="0">
                <a:solidFill>
                  <a:schemeClr val="bg1">
                    <a:lumMod val="65000"/>
                  </a:schemeClr>
                </a:solidFill>
                <a:latin typeface="Varela Round" panose="00000500000000000000" pitchFamily="2" charset="-79"/>
                <a:cs typeface="Varela Round" panose="00000500000000000000" pitchFamily="2" charset="-79"/>
              </a:rPr>
              <a:pPr/>
              <a:t>‹#›</a:t>
            </a:fld>
            <a:endParaRPr lang="he-IL" sz="1600" b="0" dirty="0">
              <a:solidFill>
                <a:schemeClr val="bg1">
                  <a:lumMod val="65000"/>
                </a:schemeClr>
              </a:solidFill>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36877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כותרת ראשית ושתי תמונות">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2FEA3643-4251-43C2-A891-4C9664978EA8}"/>
              </a:ext>
            </a:extLst>
          </p:cNvPr>
          <p:cNvSpPr>
            <a:spLocks noGrp="1"/>
          </p:cNvSpPr>
          <p:nvPr>
            <p:ph type="pic" sz="quarter" idx="13"/>
          </p:nvPr>
        </p:nvSpPr>
        <p:spPr>
          <a:xfrm>
            <a:off x="594360" y="1310640"/>
            <a:ext cx="4511040" cy="4267200"/>
          </a:xfrm>
        </p:spPr>
        <p:txBody>
          <a:bodyPr/>
          <a:lstStyle/>
          <a:p>
            <a:endParaRPr lang="en-US"/>
          </a:p>
        </p:txBody>
      </p:sp>
      <p:sp>
        <p:nvSpPr>
          <p:cNvPr id="8" name="כותרת 1">
            <a:extLst>
              <a:ext uri="{FF2B5EF4-FFF2-40B4-BE49-F238E27FC236}">
                <a16:creationId xmlns:a16="http://schemas.microsoft.com/office/drawing/2014/main" id="{C304FB8B-5E14-469F-8BA4-BF0F011B94E4}"/>
              </a:ext>
            </a:extLst>
          </p:cNvPr>
          <p:cNvSpPr>
            <a:spLocks noGrp="1"/>
          </p:cNvSpPr>
          <p:nvPr>
            <p:ph type="title"/>
          </p:nvPr>
        </p:nvSpPr>
        <p:spPr>
          <a:xfrm>
            <a:off x="1026926" y="155448"/>
            <a:ext cx="9802368" cy="720000"/>
          </a:xfrm>
          <a:noFill/>
        </p:spPr>
        <p:txBody>
          <a:bodyPr vert="horz" lIns="91440" tIns="45720" rIns="91440" bIns="45720" rtlCol="1" anchor="ctr">
            <a:noAutofit/>
          </a:bodyPr>
          <a:lstStyle>
            <a:lvl1pPr marL="0" marR="0" indent="0" algn="ctr" defTabSz="914491" rtl="1" eaLnBrk="1" fontAlgn="auto" latinLnBrk="0" hangingPunct="1">
              <a:lnSpc>
                <a:spcPct val="100000"/>
              </a:lnSpc>
              <a:spcBef>
                <a:spcPct val="0"/>
              </a:spcBef>
              <a:spcAft>
                <a:spcPts val="0"/>
              </a:spcAft>
              <a:buClrTx/>
              <a:buSzTx/>
              <a:buFontTx/>
              <a:buNone/>
              <a:tabLst/>
              <a:defRPr kumimoji="0" lang="he-IL" sz="44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91"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9" name="מלבן מעוגל 8">
            <a:extLst>
              <a:ext uri="{FF2B5EF4-FFF2-40B4-BE49-F238E27FC236}">
                <a16:creationId xmlns:a16="http://schemas.microsoft.com/office/drawing/2014/main" id="{B712628B-0991-4441-8324-4563256F9B32}"/>
              </a:ext>
            </a:extLst>
          </p:cNvPr>
          <p:cNvSpPr/>
          <p:nvPr userDrawn="1"/>
        </p:nvSpPr>
        <p:spPr>
          <a:xfrm>
            <a:off x="-2429707" y="195047"/>
            <a:ext cx="2969302" cy="247597"/>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0" name="מלבן מעוגל 6">
            <a:extLst>
              <a:ext uri="{FF2B5EF4-FFF2-40B4-BE49-F238E27FC236}">
                <a16:creationId xmlns:a16="http://schemas.microsoft.com/office/drawing/2014/main" id="{26E72AF6-8AD0-4AAD-B906-30424D022CD1}"/>
              </a:ext>
            </a:extLst>
          </p:cNvPr>
          <p:cNvSpPr/>
          <p:nvPr userDrawn="1"/>
        </p:nvSpPr>
        <p:spPr>
          <a:xfrm>
            <a:off x="9974795" y="5878199"/>
            <a:ext cx="4766811" cy="357667"/>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11" name="מלבן מעוגל 8">
            <a:extLst>
              <a:ext uri="{FF2B5EF4-FFF2-40B4-BE49-F238E27FC236}">
                <a16:creationId xmlns:a16="http://schemas.microsoft.com/office/drawing/2014/main" id="{68D073A7-D8C0-45AA-A5E4-B6122A52E8F5}"/>
              </a:ext>
            </a:extLst>
          </p:cNvPr>
          <p:cNvSpPr/>
          <p:nvPr userDrawn="1"/>
        </p:nvSpPr>
        <p:spPr>
          <a:xfrm>
            <a:off x="-2017472" y="518276"/>
            <a:ext cx="2969302" cy="36951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2" name="מלבן מעוגל 10">
            <a:extLst>
              <a:ext uri="{FF2B5EF4-FFF2-40B4-BE49-F238E27FC236}">
                <a16:creationId xmlns:a16="http://schemas.microsoft.com/office/drawing/2014/main" id="{DF89C8AF-9EDF-46EF-BAB7-2D35F683552B}"/>
              </a:ext>
            </a:extLst>
          </p:cNvPr>
          <p:cNvSpPr/>
          <p:nvPr userDrawn="1"/>
        </p:nvSpPr>
        <p:spPr>
          <a:xfrm>
            <a:off x="8144699" y="6307826"/>
            <a:ext cx="5175721" cy="720000"/>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3" name="Picture Placeholder 6">
            <a:extLst>
              <a:ext uri="{FF2B5EF4-FFF2-40B4-BE49-F238E27FC236}">
                <a16:creationId xmlns:a16="http://schemas.microsoft.com/office/drawing/2014/main" id="{52FC1393-B378-4A8A-8716-61E038E3D631}"/>
              </a:ext>
            </a:extLst>
          </p:cNvPr>
          <p:cNvSpPr>
            <a:spLocks noGrp="1"/>
          </p:cNvSpPr>
          <p:nvPr>
            <p:ph type="pic" sz="quarter" idx="14"/>
          </p:nvPr>
        </p:nvSpPr>
        <p:spPr>
          <a:xfrm>
            <a:off x="5372315" y="1310640"/>
            <a:ext cx="4511040" cy="4267200"/>
          </a:xfrm>
        </p:spPr>
        <p:txBody>
          <a:bodyPr/>
          <a:lstStyle/>
          <a:p>
            <a:endParaRPr lang="en-US"/>
          </a:p>
        </p:txBody>
      </p:sp>
      <p:sp>
        <p:nvSpPr>
          <p:cNvPr id="14" name="Rectangle 13">
            <a:extLst>
              <a:ext uri="{FF2B5EF4-FFF2-40B4-BE49-F238E27FC236}">
                <a16:creationId xmlns:a16="http://schemas.microsoft.com/office/drawing/2014/main" id="{BEA01DEB-EE2D-463E-B92D-20469AC2DACB}"/>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ADC8B5D-6FF7-4E76-819C-95A4A6017B9C}"/>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30F30E8-13B7-4C55-A126-67529F765268}"/>
              </a:ext>
            </a:extLst>
          </p:cNvPr>
          <p:cNvSpPr/>
          <p:nvPr userDrawn="1"/>
        </p:nvSpPr>
        <p:spPr>
          <a:xfrm rot="5400000">
            <a:off x="10092700" y="2084060"/>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E7D38CE-7F73-4533-B25A-F628D3EBA7C1}"/>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4444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601" y="274638"/>
            <a:ext cx="109728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601" y="1600202"/>
            <a:ext cx="109728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7601" y="6356352"/>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כ'.אב.תש"ף</a:t>
            </a:fld>
            <a:endParaRPr lang="he-IL"/>
          </a:p>
        </p:txBody>
      </p:sp>
      <p:sp>
        <p:nvSpPr>
          <p:cNvPr id="5" name="מציין מיקום של כותרת תחתונה 4"/>
          <p:cNvSpPr>
            <a:spLocks noGrp="1"/>
          </p:cNvSpPr>
          <p:nvPr>
            <p:ph type="ftr" sz="quarter" idx="3"/>
          </p:nvPr>
        </p:nvSpPr>
        <p:spPr>
          <a:xfrm>
            <a:off x="4165601" y="6356352"/>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601" y="6356352"/>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
        <p:nvSpPr>
          <p:cNvPr id="7" name="Rectangle 6">
            <a:extLst>
              <a:ext uri="{FF2B5EF4-FFF2-40B4-BE49-F238E27FC236}">
                <a16:creationId xmlns:a16="http://schemas.microsoft.com/office/drawing/2014/main" id="{7D1A36FD-4A58-4EC2-B769-2CB4558CD860}"/>
              </a:ext>
            </a:extLst>
          </p:cNvPr>
          <p:cNvSpPr/>
          <p:nvPr userDrawn="1"/>
        </p:nvSpPr>
        <p:spPr>
          <a:xfrm>
            <a:off x="-1" y="-960120"/>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9A89C66-91F2-409B-AE3C-970820728814}"/>
              </a:ext>
            </a:extLst>
          </p:cNvPr>
          <p:cNvSpPr/>
          <p:nvPr userDrawn="1"/>
        </p:nvSpPr>
        <p:spPr>
          <a:xfrm>
            <a:off x="-1356361" y="6889426"/>
            <a:ext cx="14676781" cy="928270"/>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EAF9B00-5AF6-47AB-81E5-2BE048851E3E}"/>
              </a:ext>
            </a:extLst>
          </p:cNvPr>
          <p:cNvSpPr/>
          <p:nvPr userDrawn="1"/>
        </p:nvSpPr>
        <p:spPr>
          <a:xfrm rot="5400000">
            <a:off x="10121386" y="1972518"/>
            <a:ext cx="6987520" cy="2819401"/>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E3C55C6-DFDE-44BF-BB37-E582014C2D44}"/>
              </a:ext>
            </a:extLst>
          </p:cNvPr>
          <p:cNvSpPr/>
          <p:nvPr userDrawn="1"/>
        </p:nvSpPr>
        <p:spPr>
          <a:xfrm>
            <a:off x="-3273296" y="-31850"/>
            <a:ext cx="3246401" cy="7683699"/>
          </a:xfrm>
          <a:prstGeom prst="rect">
            <a:avLst/>
          </a:prstGeom>
          <a:solidFill>
            <a:srgbClr val="E6E6E6"/>
          </a:solidFill>
          <a:ln>
            <a:solidFill>
              <a:srgbClr val="E6E6E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74" r:id="rId3"/>
    <p:sldLayoutId id="2147483675" r:id="rId4"/>
    <p:sldLayoutId id="2147483650" r:id="rId5"/>
    <p:sldLayoutId id="2147483676" r:id="rId6"/>
    <p:sldLayoutId id="2147483653" r:id="rId7"/>
    <p:sldLayoutId id="2147483666" r:id="rId8"/>
    <p:sldLayoutId id="2147483677" r:id="rId9"/>
  </p:sldLayoutIdLst>
  <p:txStyles>
    <p:titleStyle>
      <a:lvl1pPr algn="ctr" defTabSz="914491" rtl="1" eaLnBrk="1" latinLnBrk="0" hangingPunct="1">
        <a:spcBef>
          <a:spcPct val="0"/>
        </a:spcBef>
        <a:buNone/>
        <a:defRPr sz="4400" kern="1200">
          <a:solidFill>
            <a:schemeClr val="tx1"/>
          </a:solidFill>
          <a:latin typeface="+mj-lt"/>
          <a:ea typeface="+mj-ea"/>
          <a:cs typeface="+mj-cs"/>
        </a:defRPr>
      </a:lvl1pPr>
    </p:titleStyle>
    <p:bodyStyle>
      <a:lvl1pPr marL="342934" indent="-342934" algn="r" defTabSz="914491"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3024" indent="-285779" algn="r" defTabSz="914491"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114" indent="-228623" algn="r" defTabSz="914491"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60"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606"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851"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97"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343"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589" indent="-228623" algn="r" defTabSz="914491"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91" rtl="1" eaLnBrk="1" latinLnBrk="0" hangingPunct="1">
        <a:defRPr sz="1800" kern="1200">
          <a:solidFill>
            <a:schemeClr val="tx1"/>
          </a:solidFill>
          <a:latin typeface="+mn-lt"/>
          <a:ea typeface="+mn-ea"/>
          <a:cs typeface="+mn-cs"/>
        </a:defRPr>
      </a:lvl1pPr>
      <a:lvl2pPr marL="457246" algn="r" defTabSz="914491" rtl="1" eaLnBrk="1" latinLnBrk="0" hangingPunct="1">
        <a:defRPr sz="1800" kern="1200">
          <a:solidFill>
            <a:schemeClr val="tx1"/>
          </a:solidFill>
          <a:latin typeface="+mn-lt"/>
          <a:ea typeface="+mn-ea"/>
          <a:cs typeface="+mn-cs"/>
        </a:defRPr>
      </a:lvl2pPr>
      <a:lvl3pPr marL="914491" algn="r" defTabSz="914491" rtl="1" eaLnBrk="1" latinLnBrk="0" hangingPunct="1">
        <a:defRPr sz="1800" kern="1200">
          <a:solidFill>
            <a:schemeClr val="tx1"/>
          </a:solidFill>
          <a:latin typeface="+mn-lt"/>
          <a:ea typeface="+mn-ea"/>
          <a:cs typeface="+mn-cs"/>
        </a:defRPr>
      </a:lvl3pPr>
      <a:lvl4pPr marL="1371737" algn="r" defTabSz="914491" rtl="1" eaLnBrk="1" latinLnBrk="0" hangingPunct="1">
        <a:defRPr sz="1800" kern="1200">
          <a:solidFill>
            <a:schemeClr val="tx1"/>
          </a:solidFill>
          <a:latin typeface="+mn-lt"/>
          <a:ea typeface="+mn-ea"/>
          <a:cs typeface="+mn-cs"/>
        </a:defRPr>
      </a:lvl4pPr>
      <a:lvl5pPr marL="1828983" algn="r" defTabSz="914491" rtl="1" eaLnBrk="1" latinLnBrk="0" hangingPunct="1">
        <a:defRPr sz="1800" kern="1200">
          <a:solidFill>
            <a:schemeClr val="tx1"/>
          </a:solidFill>
          <a:latin typeface="+mn-lt"/>
          <a:ea typeface="+mn-ea"/>
          <a:cs typeface="+mn-cs"/>
        </a:defRPr>
      </a:lvl5pPr>
      <a:lvl6pPr marL="2286229" algn="r" defTabSz="914491" rtl="1" eaLnBrk="1" latinLnBrk="0" hangingPunct="1">
        <a:defRPr sz="1800" kern="1200">
          <a:solidFill>
            <a:schemeClr val="tx1"/>
          </a:solidFill>
          <a:latin typeface="+mn-lt"/>
          <a:ea typeface="+mn-ea"/>
          <a:cs typeface="+mn-cs"/>
        </a:defRPr>
      </a:lvl6pPr>
      <a:lvl7pPr marL="2743474" algn="r" defTabSz="914491" rtl="1" eaLnBrk="1" latinLnBrk="0" hangingPunct="1">
        <a:defRPr sz="1800" kern="1200">
          <a:solidFill>
            <a:schemeClr val="tx1"/>
          </a:solidFill>
          <a:latin typeface="+mn-lt"/>
          <a:ea typeface="+mn-ea"/>
          <a:cs typeface="+mn-cs"/>
        </a:defRPr>
      </a:lvl7pPr>
      <a:lvl8pPr marL="3200720" algn="r" defTabSz="914491" rtl="1" eaLnBrk="1" latinLnBrk="0" hangingPunct="1">
        <a:defRPr sz="1800" kern="1200">
          <a:solidFill>
            <a:schemeClr val="tx1"/>
          </a:solidFill>
          <a:latin typeface="+mn-lt"/>
          <a:ea typeface="+mn-ea"/>
          <a:cs typeface="+mn-cs"/>
        </a:defRPr>
      </a:lvl8pPr>
      <a:lvl9pPr marL="3657966" algn="r" defTabSz="914491"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NN9IgGTwbF0&amp;feature=youtu.be" TargetMode="External"/><Relationship Id="rId2" Type="http://schemas.openxmlformats.org/officeDocument/2006/relationships/hyperlink" Target="https://youtu.be/NN9IgGTwbF0" TargetMode="External"/><Relationship Id="rId1" Type="http://schemas.openxmlformats.org/officeDocument/2006/relationships/slideLayout" Target="../slideLayouts/slideLayout1.xml"/><Relationship Id="rId4" Type="http://schemas.openxmlformats.org/officeDocument/2006/relationships/hyperlink" Target="https://drive.google.com/open?id=1825Jnh59ECpyLkwk_TBAzvosMxiEoCGv"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1" y="2693893"/>
            <a:ext cx="12192001" cy="1470216"/>
          </a:xfrm>
        </p:spPr>
        <p:txBody>
          <a:bodyPr>
            <a:normAutofit/>
          </a:bodyPr>
          <a:lstStyle/>
          <a:p>
            <a:r>
              <a:rPr lang="he-IL" dirty="0"/>
              <a:t>מערכת שידורים לאומית</a:t>
            </a:r>
          </a:p>
        </p:txBody>
      </p:sp>
      <p:sp>
        <p:nvSpPr>
          <p:cNvPr id="3" name="Rectangle 2">
            <a:extLst>
              <a:ext uri="{FF2B5EF4-FFF2-40B4-BE49-F238E27FC236}">
                <a16:creationId xmlns:a16="http://schemas.microsoft.com/office/drawing/2014/main" id="{6D096B80-AF29-435E-8795-1A387C87F6BD}"/>
              </a:ext>
            </a:extLst>
          </p:cNvPr>
          <p:cNvSpPr/>
          <p:nvPr/>
        </p:nvSpPr>
        <p:spPr>
          <a:xfrm>
            <a:off x="12279398" y="6653"/>
            <a:ext cx="2404790"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4" name="Rectangle 4">
            <a:extLst>
              <a:ext uri="{FF2B5EF4-FFF2-40B4-BE49-F238E27FC236}">
                <a16:creationId xmlns:a16="http://schemas.microsoft.com/office/drawing/2014/main" id="{4494B9A1-1541-45E7-9ACE-02721554E39F}"/>
              </a:ext>
            </a:extLst>
          </p:cNvPr>
          <p:cNvSpPr/>
          <p:nvPr/>
        </p:nvSpPr>
        <p:spPr>
          <a:xfrm>
            <a:off x="12279398" y="746985"/>
            <a:ext cx="2404790" cy="423968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e-IL" dirty="0">
              <a:solidFill>
                <a:srgbClr val="002060"/>
              </a:solidFill>
            </a:endParaRPr>
          </a:p>
          <a:p>
            <a:pPr algn="ctr"/>
            <a:r>
              <a:rPr lang="he-IL" b="1" dirty="0">
                <a:solidFill>
                  <a:srgbClr val="002060"/>
                </a:solidFill>
              </a:rPr>
              <a:t>עליכם להתקין את הפונט </a:t>
            </a:r>
            <a:r>
              <a:rPr lang="en-US" b="1" dirty="0">
                <a:solidFill>
                  <a:srgbClr val="002060"/>
                </a:solidFill>
              </a:rPr>
              <a:t>Varela</a:t>
            </a:r>
            <a:r>
              <a:rPr lang="he-IL" b="1" dirty="0">
                <a:solidFill>
                  <a:srgbClr val="002060"/>
                </a:solidFill>
              </a:rPr>
              <a:t> </a:t>
            </a:r>
            <a:r>
              <a:rPr lang="en-US" b="1" dirty="0">
                <a:solidFill>
                  <a:srgbClr val="002060"/>
                </a:solidFill>
              </a:rPr>
              <a:t>Round</a:t>
            </a:r>
            <a:r>
              <a:rPr lang="he-IL" b="1" dirty="0">
                <a:solidFill>
                  <a:srgbClr val="002060"/>
                </a:solidFill>
              </a:rPr>
              <a:t> לפני תחילת העבודה.</a:t>
            </a:r>
          </a:p>
          <a:p>
            <a:pPr algn="ctr"/>
            <a:r>
              <a:rPr lang="he-IL" dirty="0">
                <a:solidFill>
                  <a:srgbClr val="002060"/>
                </a:solidFill>
              </a:rPr>
              <a:t>אם ברצונכם לצפות בהנחיות להתקנת פונט </a:t>
            </a:r>
            <a:r>
              <a:rPr lang="en-US" dirty="0">
                <a:solidFill>
                  <a:srgbClr val="002060"/>
                </a:solidFill>
              </a:rPr>
              <a:t>Varela Round</a:t>
            </a:r>
            <a:r>
              <a:rPr lang="he-IL" dirty="0">
                <a:solidFill>
                  <a:srgbClr val="002060"/>
                </a:solidFill>
              </a:rPr>
              <a:t>, תוכלו לעשות זאת בקלות. </a:t>
            </a:r>
          </a:p>
          <a:p>
            <a:pPr algn="ctr"/>
            <a:r>
              <a:rPr lang="he-IL" dirty="0">
                <a:solidFill>
                  <a:srgbClr val="002060"/>
                </a:solidFill>
              </a:rPr>
              <a:t>צפו בסרטון הבא:</a:t>
            </a:r>
            <a:r>
              <a:rPr lang="en-US" dirty="0">
                <a:solidFill>
                  <a:srgbClr val="002060"/>
                </a:solidFill>
              </a:rPr>
              <a:t> </a:t>
            </a:r>
            <a:endParaRPr lang="he-IL" dirty="0">
              <a:solidFill>
                <a:srgbClr val="002060"/>
              </a:solidFill>
            </a:endParaRPr>
          </a:p>
          <a:p>
            <a:pPr algn="ctr"/>
            <a:br>
              <a:rPr lang="en-US" dirty="0">
                <a:solidFill>
                  <a:srgbClr val="002060"/>
                </a:solidFill>
                <a:hlinkClick r:id="rId2"/>
              </a:rPr>
            </a:br>
            <a:r>
              <a:rPr lang="en-US" dirty="0">
                <a:solidFill>
                  <a:srgbClr val="002060"/>
                </a:solidFill>
                <a:hlinkClick r:id="rId3"/>
              </a:rPr>
              <a:t>https://www.youtube.com/watch?v=NN9IgGTwbF0&amp;feature=youtu.be</a:t>
            </a:r>
            <a:endParaRPr lang="en-US" dirty="0">
              <a:solidFill>
                <a:srgbClr val="002060"/>
              </a:solidFill>
            </a:endParaRPr>
          </a:p>
        </p:txBody>
      </p:sp>
      <p:sp>
        <p:nvSpPr>
          <p:cNvPr id="5" name="Rectangle 2">
            <a:extLst>
              <a:ext uri="{FF2B5EF4-FFF2-40B4-BE49-F238E27FC236}">
                <a16:creationId xmlns:a16="http://schemas.microsoft.com/office/drawing/2014/main" id="{07336567-3BEF-48E7-A00C-1582E175DD05}"/>
              </a:ext>
            </a:extLst>
          </p:cNvPr>
          <p:cNvSpPr/>
          <p:nvPr/>
        </p:nvSpPr>
        <p:spPr>
          <a:xfrm>
            <a:off x="12279398" y="5063135"/>
            <a:ext cx="2404790" cy="1156912"/>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hlinkClick r:id="rId4"/>
              </a:rPr>
              <a:t>קישור</a:t>
            </a:r>
            <a:r>
              <a:rPr lang="he-IL" dirty="0">
                <a:solidFill>
                  <a:srgbClr val="002060"/>
                </a:solidFill>
              </a:rPr>
              <a:t> להורדת הפונט</a:t>
            </a:r>
            <a:br>
              <a:rPr lang="en-US" dirty="0">
                <a:solidFill>
                  <a:srgbClr val="002060"/>
                </a:solidFill>
              </a:rPr>
            </a:br>
            <a:r>
              <a:rPr lang="he-IL" dirty="0">
                <a:solidFill>
                  <a:srgbClr val="002060"/>
                </a:solidFill>
              </a:rPr>
              <a:t>(אשרו את הודעת האבטחה) </a:t>
            </a:r>
            <a:endParaRPr lang="en-US" dirty="0">
              <a:solidFill>
                <a:srgbClr val="002060"/>
              </a:solidFill>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10"/>
          </p:nvPr>
        </p:nvSpPr>
        <p:spPr>
          <a:xfrm>
            <a:off x="626165" y="586409"/>
            <a:ext cx="10210525" cy="4716740"/>
          </a:xfrm>
        </p:spPr>
        <p:txBody>
          <a:bodyPr/>
          <a:lstStyle/>
          <a:p>
            <a:r>
              <a:rPr lang="he-IL" dirty="0"/>
              <a:t>כתוב </a:t>
            </a:r>
            <a:r>
              <a:rPr lang="he-IL" dirty="0" err="1"/>
              <a:t>אס"ד</a:t>
            </a:r>
            <a:r>
              <a:rPr lang="he-IL" dirty="0"/>
              <a:t> לא מלא לשפה מעל הא"ב </a:t>
            </a:r>
            <a:r>
              <a:rPr lang="en-US" dirty="0"/>
              <a:t>  </a:t>
            </a:r>
            <a:r>
              <a:rPr lang="he-IL" dirty="0"/>
              <a:t> </a:t>
            </a:r>
            <a:r>
              <a:rPr lang="en-US" dirty="0"/>
              <a:t>{</a:t>
            </a:r>
            <a:r>
              <a:rPr lang="en-US" dirty="0" err="1"/>
              <a:t>a,b,c</a:t>
            </a:r>
            <a:r>
              <a:rPr lang="en-US" dirty="0"/>
              <a:t>}</a:t>
            </a:r>
            <a:r>
              <a:rPr lang="he-IL" dirty="0"/>
              <a:t>  שלא מכילה את הרצף </a:t>
            </a:r>
            <a:r>
              <a:rPr lang="en-US" dirty="0" err="1"/>
              <a:t>abc</a:t>
            </a:r>
            <a:r>
              <a:rPr lang="he-IL" dirty="0"/>
              <a:t>. מילה ריקה שייכת לשפה.</a:t>
            </a:r>
          </a:p>
          <a:p>
            <a:endParaRPr lang="he-IL" dirty="0"/>
          </a:p>
          <a:p>
            <a:endParaRPr lang="he-IL" dirty="0"/>
          </a:p>
          <a:p>
            <a:endParaRPr lang="he-IL" dirty="0"/>
          </a:p>
          <a:p>
            <a:endParaRPr lang="he-IL" dirty="0"/>
          </a:p>
          <a:p>
            <a:endParaRPr lang="he-IL" dirty="0"/>
          </a:p>
          <a:p>
            <a:r>
              <a:rPr lang="he-IL" dirty="0"/>
              <a:t>איזה מצב היינו מוסיפים לאוטומט אם הוא היה אוטומט מלא?</a:t>
            </a:r>
          </a:p>
        </p:txBody>
      </p:sp>
      <p:pic>
        <p:nvPicPr>
          <p:cNvPr id="4" name="תמונה 3"/>
          <p:cNvPicPr>
            <a:picLocks noChangeAspect="1"/>
          </p:cNvPicPr>
          <p:nvPr/>
        </p:nvPicPr>
        <p:blipFill>
          <a:blip r:embed="rId2"/>
          <a:stretch>
            <a:fillRect/>
          </a:stretch>
        </p:blipFill>
        <p:spPr>
          <a:xfrm>
            <a:off x="1590289" y="1529293"/>
            <a:ext cx="5172075" cy="2257425"/>
          </a:xfrm>
          <a:prstGeom prst="rect">
            <a:avLst/>
          </a:prstGeom>
        </p:spPr>
      </p:pic>
    </p:spTree>
    <p:extLst>
      <p:ext uri="{BB962C8B-B14F-4D97-AF65-F5344CB8AC3E}">
        <p14:creationId xmlns:p14="http://schemas.microsoft.com/office/powerpoint/2010/main" val="141276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1024128" y="1049186"/>
            <a:ext cx="9802368" cy="5934418"/>
          </a:xfrm>
        </p:spPr>
        <p:txBody>
          <a:bodyPr/>
          <a:lstStyle/>
          <a:p>
            <a:r>
              <a:rPr lang="he-IL" dirty="0"/>
              <a:t>כתוב </a:t>
            </a:r>
            <a:r>
              <a:rPr lang="he-IL" dirty="0" err="1"/>
              <a:t>אס"ד</a:t>
            </a:r>
            <a:r>
              <a:rPr lang="he-IL" dirty="0"/>
              <a:t> לא מלא לשפה מעל הא"ב {</a:t>
            </a:r>
            <a:r>
              <a:rPr lang="en-US" dirty="0" err="1"/>
              <a:t>a,b,c</a:t>
            </a:r>
            <a:r>
              <a:rPr lang="he-IL" dirty="0"/>
              <a:t>} שמתחילה בשתי אותיות שונות.</a:t>
            </a:r>
          </a:p>
          <a:p>
            <a:endParaRPr lang="he-IL" dirty="0"/>
          </a:p>
          <a:p>
            <a:endParaRPr lang="he-IL" dirty="0"/>
          </a:p>
          <a:p>
            <a:endParaRPr lang="he-IL" dirty="0"/>
          </a:p>
          <a:p>
            <a:pPr marL="0" indent="0">
              <a:buNone/>
            </a:pPr>
            <a:endParaRPr lang="he-IL" dirty="0"/>
          </a:p>
          <a:p>
            <a:pPr marL="0" indent="0">
              <a:buNone/>
            </a:pPr>
            <a:r>
              <a:rPr lang="he-IL" dirty="0"/>
              <a:t>                                          </a:t>
            </a:r>
            <a:r>
              <a:rPr lang="he-IL" sz="2000" dirty="0"/>
              <a:t>איזה מצב היינו מוסיפים אם האוטומט היה מלא?</a:t>
            </a:r>
          </a:p>
          <a:p>
            <a:endParaRPr lang="he-IL" dirty="0"/>
          </a:p>
        </p:txBody>
      </p:sp>
      <p:pic>
        <p:nvPicPr>
          <p:cNvPr id="6" name="תמונה 5"/>
          <p:cNvPicPr>
            <a:picLocks noChangeAspect="1"/>
          </p:cNvPicPr>
          <p:nvPr/>
        </p:nvPicPr>
        <p:blipFill>
          <a:blip r:embed="rId3"/>
          <a:stretch>
            <a:fillRect/>
          </a:stretch>
        </p:blipFill>
        <p:spPr>
          <a:xfrm>
            <a:off x="2683119" y="1852193"/>
            <a:ext cx="4152900" cy="2771775"/>
          </a:xfrm>
          <a:prstGeom prst="rect">
            <a:avLst/>
          </a:prstGeom>
        </p:spPr>
      </p:pic>
    </p:spTree>
    <p:extLst>
      <p:ext uri="{BB962C8B-B14F-4D97-AF65-F5344CB8AC3E}">
        <p14:creationId xmlns:p14="http://schemas.microsoft.com/office/powerpoint/2010/main" val="2944320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73" y="168965"/>
            <a:ext cx="11161453" cy="6061013"/>
          </a:xfrm>
        </p:spPr>
        <p:txBody>
          <a:bodyPr>
            <a:normAutofit lnSpcReduction="10000"/>
          </a:bodyPr>
          <a:lstStyle/>
          <a:p>
            <a:endParaRPr lang="he-IL" dirty="0"/>
          </a:p>
          <a:p>
            <a:r>
              <a:rPr lang="he-IL" dirty="0"/>
              <a:t>כתוב </a:t>
            </a:r>
            <a:r>
              <a:rPr lang="he-IL" dirty="0" err="1"/>
              <a:t>אס"ד</a:t>
            </a:r>
            <a:r>
              <a:rPr lang="he-IL" dirty="0"/>
              <a:t> לא מלא לשפה מעל הא"ב {1,2,3} שמכילה את הרצף 232 בדיוק פעם אחת.</a:t>
            </a:r>
          </a:p>
          <a:p>
            <a:endParaRPr lang="he-IL" dirty="0"/>
          </a:p>
          <a:p>
            <a:endParaRPr lang="he-IL" dirty="0"/>
          </a:p>
          <a:p>
            <a:endParaRPr lang="he-IL" dirty="0"/>
          </a:p>
          <a:p>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r>
              <a:rPr lang="he-IL" dirty="0"/>
              <a:t>                                                                למה יש לנו מספר מצבים מקבלים?</a:t>
            </a:r>
          </a:p>
          <a:p>
            <a:pPr marL="0" indent="0">
              <a:buNone/>
            </a:pPr>
            <a:r>
              <a:rPr lang="he-IL" dirty="0"/>
              <a:t>                                                                מהי המילה הקצרה ביותר בשפה?</a:t>
            </a:r>
          </a:p>
          <a:p>
            <a:pPr marL="0" indent="0">
              <a:buNone/>
            </a:pPr>
            <a:r>
              <a:rPr lang="he-IL" dirty="0"/>
              <a:t>                                                                איזה מצב חסר לנו לאוטומט מלא?</a:t>
            </a:r>
          </a:p>
        </p:txBody>
      </p:sp>
      <p:pic>
        <p:nvPicPr>
          <p:cNvPr id="5" name="תמונה 4"/>
          <p:cNvPicPr>
            <a:picLocks noChangeAspect="1"/>
          </p:cNvPicPr>
          <p:nvPr/>
        </p:nvPicPr>
        <p:blipFill>
          <a:blip r:embed="rId2"/>
          <a:stretch>
            <a:fillRect/>
          </a:stretch>
        </p:blipFill>
        <p:spPr>
          <a:xfrm>
            <a:off x="1218367" y="1585437"/>
            <a:ext cx="6610350" cy="1752600"/>
          </a:xfrm>
          <a:prstGeom prst="rect">
            <a:avLst/>
          </a:prstGeom>
        </p:spPr>
      </p:pic>
    </p:spTree>
    <p:extLst>
      <p:ext uri="{BB962C8B-B14F-4D97-AF65-F5344CB8AC3E}">
        <p14:creationId xmlns:p14="http://schemas.microsoft.com/office/powerpoint/2010/main" val="233798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0" end="10"/>
                                            </p:txEl>
                                          </p:spTgt>
                                        </p:tgtEl>
                                        <p:attrNameLst>
                                          <p:attrName>style.visibility</p:attrName>
                                        </p:attrNameLst>
                                      </p:cBhvr>
                                      <p:to>
                                        <p:strVal val="visible"/>
                                      </p:to>
                                    </p:set>
                                    <p:animEffect transition="in" filter="fade">
                                      <p:cBhvr>
                                        <p:cTn id="14" dur="1000"/>
                                        <p:tgtEl>
                                          <p:spTgt spid="4">
                                            <p:txEl>
                                              <p:pRg st="10" end="10"/>
                                            </p:txEl>
                                          </p:spTgt>
                                        </p:tgtEl>
                                      </p:cBhvr>
                                    </p:animEffect>
                                    <p:anim calcmode="lin" valueType="num">
                                      <p:cBhvr>
                                        <p:cTn id="15"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11" end="11"/>
                                            </p:txEl>
                                          </p:spTgt>
                                        </p:tgtEl>
                                        <p:attrNameLst>
                                          <p:attrName>style.visibility</p:attrName>
                                        </p:attrNameLst>
                                      </p:cBhvr>
                                      <p:to>
                                        <p:strVal val="visible"/>
                                      </p:to>
                                    </p:set>
                                    <p:animEffect transition="in" filter="fade">
                                      <p:cBhvr>
                                        <p:cTn id="21" dur="1000"/>
                                        <p:tgtEl>
                                          <p:spTgt spid="4">
                                            <p:txEl>
                                              <p:pRg st="11" end="11"/>
                                            </p:txEl>
                                          </p:spTgt>
                                        </p:tgtEl>
                                      </p:cBhvr>
                                    </p:animEffect>
                                    <p:anim calcmode="lin" valueType="num">
                                      <p:cBhvr>
                                        <p:cTn id="22"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12" end="12"/>
                                            </p:txEl>
                                          </p:spTgt>
                                        </p:tgtEl>
                                        <p:attrNameLst>
                                          <p:attrName>style.visibility</p:attrName>
                                        </p:attrNameLst>
                                      </p:cBhvr>
                                      <p:to>
                                        <p:strVal val="visible"/>
                                      </p:to>
                                    </p:set>
                                    <p:animEffect transition="in" filter="fade">
                                      <p:cBhvr>
                                        <p:cTn id="28" dur="1000"/>
                                        <p:tgtEl>
                                          <p:spTgt spid="4">
                                            <p:txEl>
                                              <p:pRg st="12" end="12"/>
                                            </p:txEl>
                                          </p:spTgt>
                                        </p:tgtEl>
                                      </p:cBhvr>
                                    </p:animEffect>
                                    <p:anim calcmode="lin" valueType="num">
                                      <p:cBhvr>
                                        <p:cTn id="29" dur="1000" fill="hold"/>
                                        <p:tgtEl>
                                          <p:spTgt spid="4">
                                            <p:txEl>
                                              <p:pRg st="12" end="12"/>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73" y="188843"/>
            <a:ext cx="11161453" cy="6332537"/>
          </a:xfrm>
        </p:spPr>
        <p:txBody>
          <a:bodyPr/>
          <a:lstStyle/>
          <a:p>
            <a:endParaRPr lang="he-IL" dirty="0"/>
          </a:p>
          <a:p>
            <a:r>
              <a:rPr lang="he-IL" sz="2800" dirty="0"/>
              <a:t>כתוב </a:t>
            </a:r>
            <a:r>
              <a:rPr lang="he-IL" sz="2800" dirty="0" err="1"/>
              <a:t>אסד"מ</a:t>
            </a:r>
            <a:r>
              <a:rPr lang="he-IL" sz="2800" dirty="0"/>
              <a:t> לשפה מעל הא"ב {</a:t>
            </a:r>
            <a:r>
              <a:rPr lang="en-US" sz="2800" dirty="0" err="1"/>
              <a:t>a,b,c</a:t>
            </a:r>
            <a:r>
              <a:rPr lang="he-IL" sz="2800" dirty="0"/>
              <a:t>} שמכילה לכל היותר 2 </a:t>
            </a:r>
            <a:r>
              <a:rPr lang="en-US" sz="2800" dirty="0"/>
              <a:t>b </a:t>
            </a:r>
            <a:r>
              <a:rPr lang="he-IL" sz="2800" dirty="0"/>
              <a:t> – ים.</a:t>
            </a:r>
          </a:p>
          <a:p>
            <a:endParaRPr lang="he-IL" sz="2800" dirty="0"/>
          </a:p>
          <a:p>
            <a:endParaRPr lang="he-IL" sz="2800" dirty="0"/>
          </a:p>
          <a:p>
            <a:endParaRPr lang="he-IL" sz="2800" dirty="0"/>
          </a:p>
          <a:p>
            <a:endParaRPr lang="he-IL" sz="2800" dirty="0"/>
          </a:p>
          <a:p>
            <a:endParaRPr lang="he-IL" sz="2800" dirty="0"/>
          </a:p>
          <a:p>
            <a:pPr marL="0" indent="0">
              <a:buNone/>
            </a:pPr>
            <a:r>
              <a:rPr lang="he-IL" sz="2800" dirty="0"/>
              <a:t>                                         שימו לב שבאוטומט הזה כל המצבים מקבלים.</a:t>
            </a:r>
          </a:p>
          <a:p>
            <a:pPr marL="0" indent="0">
              <a:buNone/>
            </a:pPr>
            <a:r>
              <a:rPr lang="he-IL" sz="2800" dirty="0"/>
              <a:t>            </a:t>
            </a:r>
          </a:p>
          <a:p>
            <a:pPr marL="0" indent="0">
              <a:buNone/>
            </a:pPr>
            <a:r>
              <a:rPr lang="he-IL" sz="2800" dirty="0"/>
              <a:t>                                         מה יהיה המסלול באוטומט על המילה </a:t>
            </a:r>
            <a:r>
              <a:rPr lang="en-US" sz="2800" dirty="0" err="1"/>
              <a:t>acbcba</a:t>
            </a:r>
            <a:r>
              <a:rPr lang="he-IL" sz="2800" dirty="0"/>
              <a:t> ?</a:t>
            </a:r>
          </a:p>
          <a:p>
            <a:pPr marL="0" indent="0">
              <a:buNone/>
            </a:pPr>
            <a:endParaRPr lang="he-IL" sz="2800" dirty="0"/>
          </a:p>
        </p:txBody>
      </p:sp>
      <p:pic>
        <p:nvPicPr>
          <p:cNvPr id="5" name="תמונה 4"/>
          <p:cNvPicPr>
            <a:picLocks noChangeAspect="1"/>
          </p:cNvPicPr>
          <p:nvPr/>
        </p:nvPicPr>
        <p:blipFill>
          <a:blip r:embed="rId2"/>
          <a:stretch>
            <a:fillRect/>
          </a:stretch>
        </p:blipFill>
        <p:spPr>
          <a:xfrm>
            <a:off x="1691816" y="1725966"/>
            <a:ext cx="3476625" cy="1190625"/>
          </a:xfrm>
          <a:prstGeom prst="rect">
            <a:avLst/>
          </a:prstGeom>
        </p:spPr>
      </p:pic>
    </p:spTree>
    <p:extLst>
      <p:ext uri="{BB962C8B-B14F-4D97-AF65-F5344CB8AC3E}">
        <p14:creationId xmlns:p14="http://schemas.microsoft.com/office/powerpoint/2010/main" val="99206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7" end="7"/>
                                            </p:txEl>
                                          </p:spTgt>
                                        </p:tgtEl>
                                        <p:attrNameLst>
                                          <p:attrName>style.visibility</p:attrName>
                                        </p:attrNameLst>
                                      </p:cBhvr>
                                      <p:to>
                                        <p:strVal val="visible"/>
                                      </p:to>
                                    </p:set>
                                    <p:animEffect transition="in" filter="fade">
                                      <p:cBhvr>
                                        <p:cTn id="14" dur="1000"/>
                                        <p:tgtEl>
                                          <p:spTgt spid="4">
                                            <p:txEl>
                                              <p:pRg st="7" end="7"/>
                                            </p:txEl>
                                          </p:spTgt>
                                        </p:tgtEl>
                                      </p:cBhvr>
                                    </p:animEffect>
                                    <p:anim calcmode="lin" valueType="num">
                                      <p:cBhvr>
                                        <p:cTn id="15"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fade">
                                      <p:cBhvr>
                                        <p:cTn id="21" dur="1000"/>
                                        <p:tgtEl>
                                          <p:spTgt spid="4">
                                            <p:txEl>
                                              <p:pRg st="8" end="8"/>
                                            </p:txEl>
                                          </p:spTgt>
                                        </p:tgtEl>
                                      </p:cBhvr>
                                    </p:animEffect>
                                    <p:anim calcmode="lin" valueType="num">
                                      <p:cBhvr>
                                        <p:cTn id="22"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9" end="9"/>
                                            </p:txEl>
                                          </p:spTgt>
                                        </p:tgtEl>
                                        <p:attrNameLst>
                                          <p:attrName>style.visibility</p:attrName>
                                        </p:attrNameLst>
                                      </p:cBhvr>
                                      <p:to>
                                        <p:strVal val="visible"/>
                                      </p:to>
                                    </p:set>
                                    <p:animEffect transition="in" filter="fade">
                                      <p:cBhvr>
                                        <p:cTn id="28" dur="1000"/>
                                        <p:tgtEl>
                                          <p:spTgt spid="4">
                                            <p:txEl>
                                              <p:pRg st="9" end="9"/>
                                            </p:txEl>
                                          </p:spTgt>
                                        </p:tgtEl>
                                      </p:cBhvr>
                                    </p:animEffect>
                                    <p:anim calcmode="lin" valueType="num">
                                      <p:cBhvr>
                                        <p:cTn id="29"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73" y="218661"/>
            <a:ext cx="11161453" cy="4871499"/>
          </a:xfrm>
        </p:spPr>
        <p:txBody>
          <a:bodyPr/>
          <a:lstStyle/>
          <a:p>
            <a:r>
              <a:rPr lang="he-IL" dirty="0"/>
              <a:t>כתוב </a:t>
            </a:r>
            <a:r>
              <a:rPr lang="he-IL" dirty="0" err="1"/>
              <a:t>אסד"מ</a:t>
            </a:r>
            <a:r>
              <a:rPr lang="he-IL" dirty="0"/>
              <a:t> לשפה מעל הא"ב {</a:t>
            </a:r>
            <a:r>
              <a:rPr lang="en-US" dirty="0" err="1"/>
              <a:t>a,b,c</a:t>
            </a:r>
            <a:r>
              <a:rPr lang="he-IL" dirty="0"/>
              <a:t>} שמכילה צמדים של אותיות זהות.</a:t>
            </a:r>
          </a:p>
          <a:p>
            <a:pPr marL="0" indent="0">
              <a:buNone/>
            </a:pPr>
            <a:r>
              <a:rPr lang="he-IL" dirty="0"/>
              <a:t>   אורך המילה לפחות 2 אותיות.</a:t>
            </a:r>
          </a:p>
          <a:p>
            <a:pPr marL="0" indent="0">
              <a:buNone/>
            </a:pPr>
            <a:endParaRPr lang="he-IL" dirty="0"/>
          </a:p>
          <a:p>
            <a:r>
              <a:rPr lang="he-IL" dirty="0"/>
              <a:t>מהי המילה הקצרה ביותר?</a:t>
            </a:r>
          </a:p>
          <a:p>
            <a:endParaRPr lang="he-IL" dirty="0"/>
          </a:p>
          <a:p>
            <a:r>
              <a:rPr lang="he-IL" dirty="0"/>
              <a:t>אם זה היה </a:t>
            </a:r>
            <a:r>
              <a:rPr lang="he-IL" dirty="0" err="1"/>
              <a:t>אסד"מ</a:t>
            </a:r>
            <a:r>
              <a:rPr lang="he-IL" dirty="0"/>
              <a:t> איפה</a:t>
            </a:r>
          </a:p>
          <a:p>
            <a:pPr marL="0" indent="0">
              <a:buNone/>
            </a:pPr>
            <a:r>
              <a:rPr lang="he-IL" dirty="0"/>
              <a:t>    הייתם שמים מלכודת?</a:t>
            </a:r>
          </a:p>
          <a:p>
            <a:endParaRPr lang="he-IL" dirty="0"/>
          </a:p>
          <a:p>
            <a:endParaRPr lang="he-IL" dirty="0"/>
          </a:p>
          <a:p>
            <a:endParaRPr lang="he-IL" dirty="0"/>
          </a:p>
        </p:txBody>
      </p:sp>
      <p:pic>
        <p:nvPicPr>
          <p:cNvPr id="2" name="תמונה 1"/>
          <p:cNvPicPr>
            <a:picLocks noChangeAspect="1"/>
          </p:cNvPicPr>
          <p:nvPr/>
        </p:nvPicPr>
        <p:blipFill>
          <a:blip r:embed="rId2"/>
          <a:stretch>
            <a:fillRect/>
          </a:stretch>
        </p:blipFill>
        <p:spPr>
          <a:xfrm>
            <a:off x="332753" y="1134304"/>
            <a:ext cx="7370073" cy="5167105"/>
          </a:xfrm>
          <a:prstGeom prst="rect">
            <a:avLst/>
          </a:prstGeom>
        </p:spPr>
      </p:pic>
    </p:spTree>
    <p:extLst>
      <p:ext uri="{BB962C8B-B14F-4D97-AF65-F5344CB8AC3E}">
        <p14:creationId xmlns:p14="http://schemas.microsoft.com/office/powerpoint/2010/main" val="273835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animEffect transition="in" filter="fade">
                                      <p:cBhvr>
                                        <p:cTn id="21" dur="1000"/>
                                        <p:tgtEl>
                                          <p:spTgt spid="4">
                                            <p:txEl>
                                              <p:pRg st="5" end="5"/>
                                            </p:txEl>
                                          </p:spTgt>
                                        </p:tgtEl>
                                      </p:cBhvr>
                                    </p:animEffect>
                                    <p:anim calcmode="lin" valueType="num">
                                      <p:cBhvr>
                                        <p:cTn id="22"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5" end="5"/>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4">
                                            <p:txEl>
                                              <p:pRg st="6" end="6"/>
                                            </p:txEl>
                                          </p:spTgt>
                                        </p:tgtEl>
                                        <p:attrNameLst>
                                          <p:attrName>style.visibility</p:attrName>
                                        </p:attrNameLst>
                                      </p:cBhvr>
                                      <p:to>
                                        <p:strVal val="visible"/>
                                      </p:to>
                                    </p:set>
                                    <p:animEffect transition="in" filter="fade">
                                      <p:cBhvr>
                                        <p:cTn id="26" dur="1000"/>
                                        <p:tgtEl>
                                          <p:spTgt spid="4">
                                            <p:txEl>
                                              <p:pRg st="6" end="6"/>
                                            </p:txEl>
                                          </p:spTgt>
                                        </p:tgtEl>
                                      </p:cBhvr>
                                    </p:animEffect>
                                    <p:anim calcmode="lin" valueType="num">
                                      <p:cBhvr>
                                        <p:cTn id="27"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321547"/>
            <a:ext cx="11161453" cy="6400800"/>
          </a:xfrm>
        </p:spPr>
        <p:txBody>
          <a:bodyPr>
            <a:normAutofit/>
          </a:bodyPr>
          <a:lstStyle/>
          <a:p>
            <a:r>
              <a:rPr lang="he-IL" sz="3200" dirty="0"/>
              <a:t>האם ניתן לענות על אותה בעיה עם פחות מצבים?</a:t>
            </a:r>
          </a:p>
          <a:p>
            <a:endParaRPr lang="he-IL" sz="3200" dirty="0"/>
          </a:p>
          <a:p>
            <a:endParaRPr lang="he-IL" sz="3200" dirty="0"/>
          </a:p>
          <a:p>
            <a:endParaRPr lang="he-IL" sz="3200" dirty="0"/>
          </a:p>
          <a:p>
            <a:endParaRPr lang="he-IL" sz="3200" dirty="0"/>
          </a:p>
          <a:p>
            <a:endParaRPr lang="he-IL" sz="3200" dirty="0"/>
          </a:p>
          <a:p>
            <a:endParaRPr lang="he-IL" sz="3200" dirty="0"/>
          </a:p>
          <a:p>
            <a:pPr marL="0" indent="0">
              <a:buNone/>
            </a:pPr>
            <a:endParaRPr lang="he-IL" sz="3200" dirty="0"/>
          </a:p>
          <a:p>
            <a:endParaRPr lang="he-IL" sz="3200" dirty="0"/>
          </a:p>
          <a:p>
            <a:pPr marL="0" indent="0">
              <a:buNone/>
            </a:pPr>
            <a:r>
              <a:rPr lang="he-IL" sz="3200" dirty="0"/>
              <a:t>                                                איחדנו את המצבים במקבלים.</a:t>
            </a:r>
          </a:p>
          <a:p>
            <a:pPr marL="0" indent="0">
              <a:buNone/>
            </a:pPr>
            <a:endParaRPr lang="he-IL" sz="3200" dirty="0"/>
          </a:p>
          <a:p>
            <a:pPr marL="0" indent="0">
              <a:buNone/>
            </a:pPr>
            <a:endParaRPr lang="he-IL" sz="3200" dirty="0"/>
          </a:p>
        </p:txBody>
      </p:sp>
      <p:pic>
        <p:nvPicPr>
          <p:cNvPr id="4" name="תמונה 3"/>
          <p:cNvPicPr>
            <a:picLocks noChangeAspect="1"/>
          </p:cNvPicPr>
          <p:nvPr/>
        </p:nvPicPr>
        <p:blipFill>
          <a:blip r:embed="rId2"/>
          <a:stretch>
            <a:fillRect/>
          </a:stretch>
        </p:blipFill>
        <p:spPr>
          <a:xfrm>
            <a:off x="585611" y="864159"/>
            <a:ext cx="8643571" cy="4612193"/>
          </a:xfrm>
          <a:prstGeom prst="rect">
            <a:avLst/>
          </a:prstGeom>
        </p:spPr>
      </p:pic>
    </p:spTree>
    <p:extLst>
      <p:ext uri="{BB962C8B-B14F-4D97-AF65-F5344CB8AC3E}">
        <p14:creationId xmlns:p14="http://schemas.microsoft.com/office/powerpoint/2010/main" val="3079455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9" end="9"/>
                                            </p:txEl>
                                          </p:spTgt>
                                        </p:tgtEl>
                                        <p:attrNameLst>
                                          <p:attrName>style.visibility</p:attrName>
                                        </p:attrNameLst>
                                      </p:cBhvr>
                                      <p:to>
                                        <p:strVal val="visible"/>
                                      </p:to>
                                    </p:set>
                                    <p:animEffect transition="in" filter="fade">
                                      <p:cBhvr>
                                        <p:cTn id="14" dur="1000"/>
                                        <p:tgtEl>
                                          <p:spTgt spid="2">
                                            <p:txEl>
                                              <p:pRg st="9" end="9"/>
                                            </p:txEl>
                                          </p:spTgt>
                                        </p:tgtEl>
                                      </p:cBhvr>
                                    </p:animEffect>
                                    <p:anim calcmode="lin" valueType="num">
                                      <p:cBhvr>
                                        <p:cTn id="15"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73" y="321547"/>
            <a:ext cx="11161453" cy="6370655"/>
          </a:xfrm>
        </p:spPr>
        <p:txBody>
          <a:bodyPr>
            <a:normAutofit/>
          </a:bodyPr>
          <a:lstStyle/>
          <a:p>
            <a:r>
              <a:rPr lang="he-IL" dirty="0"/>
              <a:t>האם עדיין ניתן לענות על אותה בעיה עם פחות מצבים?</a:t>
            </a:r>
          </a:p>
          <a:p>
            <a:pPr marL="0" indent="0">
              <a:buNone/>
            </a:pPr>
            <a:endParaRPr lang="he-IL" dirty="0"/>
          </a:p>
          <a:p>
            <a:pPr marL="0" indent="0">
              <a:buNone/>
            </a:pPr>
            <a:endParaRPr lang="en-US"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r>
              <a:rPr lang="he-IL" dirty="0"/>
              <a:t>                                                שלושת האוטומטים טובים ונכונים אולם רצוי לצמצם את                                 </a:t>
            </a:r>
          </a:p>
          <a:p>
            <a:pPr marL="0" indent="0">
              <a:buNone/>
            </a:pPr>
            <a:r>
              <a:rPr lang="he-IL" dirty="0"/>
              <a:t>                                                מספר המצבים במידה וזה אפשרי.</a:t>
            </a:r>
          </a:p>
        </p:txBody>
      </p:sp>
      <p:pic>
        <p:nvPicPr>
          <p:cNvPr id="5" name="תמונה 4"/>
          <p:cNvPicPr>
            <a:picLocks noChangeAspect="1"/>
          </p:cNvPicPr>
          <p:nvPr/>
        </p:nvPicPr>
        <p:blipFill>
          <a:blip r:embed="rId2"/>
          <a:stretch>
            <a:fillRect/>
          </a:stretch>
        </p:blipFill>
        <p:spPr>
          <a:xfrm>
            <a:off x="281355" y="1105320"/>
            <a:ext cx="7325248" cy="4119824"/>
          </a:xfrm>
          <a:prstGeom prst="rect">
            <a:avLst/>
          </a:prstGeom>
        </p:spPr>
      </p:pic>
    </p:spTree>
    <p:extLst>
      <p:ext uri="{BB962C8B-B14F-4D97-AF65-F5344CB8AC3E}">
        <p14:creationId xmlns:p14="http://schemas.microsoft.com/office/powerpoint/2010/main" val="340547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515273" y="79513"/>
            <a:ext cx="11161453" cy="6301190"/>
          </a:xfrm>
        </p:spPr>
        <p:txBody>
          <a:bodyPr/>
          <a:lstStyle/>
          <a:p>
            <a:endParaRPr lang="he-IL" dirty="0"/>
          </a:p>
          <a:p>
            <a:r>
              <a:rPr lang="he-IL" dirty="0"/>
              <a:t>בנה </a:t>
            </a:r>
            <a:r>
              <a:rPr lang="he-IL" dirty="0" err="1"/>
              <a:t>אס"ד</a:t>
            </a:r>
            <a:r>
              <a:rPr lang="he-IL" dirty="0"/>
              <a:t> לא מלא לשפה מעל הא"ב </a:t>
            </a:r>
            <a:r>
              <a:rPr lang="en-US" dirty="0" err="1"/>
              <a:t>a,b</a:t>
            </a:r>
            <a:r>
              <a:rPr lang="en-US" dirty="0"/>
              <a:t>}</a:t>
            </a:r>
            <a:r>
              <a:rPr lang="he-IL" dirty="0"/>
              <a:t>}</a:t>
            </a:r>
            <a:r>
              <a:rPr lang="en-US" dirty="0"/>
              <a:t> </a:t>
            </a:r>
            <a:r>
              <a:rPr lang="he-IL" dirty="0"/>
              <a:t>שמתחילה ב – </a:t>
            </a:r>
            <a:r>
              <a:rPr lang="en-US" dirty="0"/>
              <a:t>bb</a:t>
            </a:r>
            <a:r>
              <a:rPr lang="he-IL" dirty="0"/>
              <a:t> ולא מכילה </a:t>
            </a:r>
            <a:r>
              <a:rPr lang="en-US" dirty="0"/>
              <a:t>aa</a:t>
            </a:r>
            <a:r>
              <a:rPr lang="he-IL" dirty="0"/>
              <a:t>.</a:t>
            </a:r>
          </a:p>
          <a:p>
            <a:endParaRPr lang="he-IL" dirty="0"/>
          </a:p>
          <a:p>
            <a:endParaRPr lang="he-IL" dirty="0"/>
          </a:p>
          <a:p>
            <a:endParaRPr lang="he-IL" dirty="0"/>
          </a:p>
          <a:p>
            <a:endParaRPr lang="he-IL" dirty="0"/>
          </a:p>
          <a:p>
            <a:r>
              <a:rPr lang="he-IL" dirty="0"/>
              <a:t>בנה </a:t>
            </a:r>
            <a:r>
              <a:rPr lang="he-IL" dirty="0" err="1"/>
              <a:t>אס"ד</a:t>
            </a:r>
            <a:r>
              <a:rPr lang="he-IL" dirty="0"/>
              <a:t> לא מלא לשפה הבאה:</a:t>
            </a:r>
          </a:p>
          <a:p>
            <a:pPr marL="0" indent="0">
              <a:buNone/>
            </a:pPr>
            <a:r>
              <a:rPr lang="he-IL" dirty="0"/>
              <a:t>                                                                                            </a:t>
            </a:r>
            <a:r>
              <a:rPr lang="en-US" dirty="0"/>
              <a:t>{ (ab)</a:t>
            </a:r>
            <a:r>
              <a:rPr lang="en-US" baseline="30000" dirty="0" err="1"/>
              <a:t>n</a:t>
            </a:r>
            <a:r>
              <a:rPr lang="en-US" dirty="0" err="1"/>
              <a:t>c</a:t>
            </a:r>
            <a:r>
              <a:rPr lang="en-US" baseline="30000" dirty="0" err="1"/>
              <a:t>m</a:t>
            </a:r>
            <a:r>
              <a:rPr lang="en-US" baseline="30000" dirty="0"/>
              <a:t> </a:t>
            </a:r>
            <a:r>
              <a:rPr lang="en-US" dirty="0"/>
              <a:t>| </a:t>
            </a:r>
            <a:r>
              <a:rPr lang="en-US" dirty="0" err="1"/>
              <a:t>n,m</a:t>
            </a:r>
            <a:r>
              <a:rPr lang="en-US" dirty="0"/>
              <a:t>&gt;=0}</a:t>
            </a:r>
          </a:p>
          <a:p>
            <a:pPr marL="0" indent="0">
              <a:buNone/>
            </a:pPr>
            <a:endParaRPr lang="he-IL" baseline="30000" dirty="0"/>
          </a:p>
        </p:txBody>
      </p:sp>
      <p:pic>
        <p:nvPicPr>
          <p:cNvPr id="7" name="תמונה 6"/>
          <p:cNvPicPr>
            <a:picLocks noChangeAspect="1"/>
          </p:cNvPicPr>
          <p:nvPr/>
        </p:nvPicPr>
        <p:blipFill>
          <a:blip r:embed="rId2"/>
          <a:stretch>
            <a:fillRect/>
          </a:stretch>
        </p:blipFill>
        <p:spPr>
          <a:xfrm>
            <a:off x="1141325" y="1324192"/>
            <a:ext cx="4724400" cy="1228725"/>
          </a:xfrm>
          <a:prstGeom prst="rect">
            <a:avLst/>
          </a:prstGeom>
        </p:spPr>
      </p:pic>
      <p:pic>
        <p:nvPicPr>
          <p:cNvPr id="9" name="תמונה 8"/>
          <p:cNvPicPr>
            <a:picLocks noChangeAspect="1"/>
          </p:cNvPicPr>
          <p:nvPr/>
        </p:nvPicPr>
        <p:blipFill>
          <a:blip r:embed="rId3"/>
          <a:stretch>
            <a:fillRect/>
          </a:stretch>
        </p:blipFill>
        <p:spPr>
          <a:xfrm>
            <a:off x="613629" y="4485228"/>
            <a:ext cx="5572125" cy="1895475"/>
          </a:xfrm>
          <a:prstGeom prst="rect">
            <a:avLst/>
          </a:prstGeom>
        </p:spPr>
      </p:pic>
    </p:spTree>
    <p:extLst>
      <p:ext uri="{BB962C8B-B14F-4D97-AF65-F5344CB8AC3E}">
        <p14:creationId xmlns:p14="http://schemas.microsoft.com/office/powerpoint/2010/main" val="354961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6" end="6"/>
                                            </p:txEl>
                                          </p:spTgt>
                                        </p:tgtEl>
                                        <p:attrNameLst>
                                          <p:attrName>style.visibility</p:attrName>
                                        </p:attrNameLst>
                                      </p:cBhvr>
                                      <p:to>
                                        <p:strVal val="visible"/>
                                      </p:to>
                                    </p:set>
                                    <p:animEffect transition="in" filter="fade">
                                      <p:cBhvr>
                                        <p:cTn id="14" dur="1000"/>
                                        <p:tgtEl>
                                          <p:spTgt spid="4">
                                            <p:txEl>
                                              <p:pRg st="6" end="6"/>
                                            </p:txEl>
                                          </p:spTgt>
                                        </p:tgtEl>
                                      </p:cBhvr>
                                    </p:animEffect>
                                    <p:anim calcmode="lin" valueType="num">
                                      <p:cBhvr>
                                        <p:cTn id="15"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6" end="6"/>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animEffect transition="in" filter="fade">
                                      <p:cBhvr>
                                        <p:cTn id="19" dur="1000"/>
                                        <p:tgtEl>
                                          <p:spTgt spid="4">
                                            <p:txEl>
                                              <p:pRg st="7" end="7"/>
                                            </p:txEl>
                                          </p:spTgt>
                                        </p:tgtEl>
                                      </p:cBhvr>
                                    </p:animEffect>
                                    <p:anim calcmode="lin" valueType="num">
                                      <p:cBhvr>
                                        <p:cTn id="20"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1000"/>
                                        <p:tgtEl>
                                          <p:spTgt spid="9"/>
                                        </p:tgtEl>
                                      </p:cBhvr>
                                    </p:animEffect>
                                    <p:anim calcmode="lin" valueType="num">
                                      <p:cBhvr>
                                        <p:cTn id="27" dur="1000" fill="hold"/>
                                        <p:tgtEl>
                                          <p:spTgt spid="9"/>
                                        </p:tgtEl>
                                        <p:attrNameLst>
                                          <p:attrName>ppt_x</p:attrName>
                                        </p:attrNameLst>
                                      </p:cBhvr>
                                      <p:tavLst>
                                        <p:tav tm="0">
                                          <p:val>
                                            <p:strVal val="#ppt_x"/>
                                          </p:val>
                                        </p:tav>
                                        <p:tav tm="100000">
                                          <p:val>
                                            <p:strVal val="#ppt_x"/>
                                          </p:val>
                                        </p:tav>
                                      </p:tavLst>
                                    </p:anim>
                                    <p:anim calcmode="lin" valueType="num">
                                      <p:cBhvr>
                                        <p:cTn id="2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p:cNvSpPr>
            <a:spLocks noGrp="1"/>
          </p:cNvSpPr>
          <p:nvPr>
            <p:ph sz="quarter" idx="4"/>
          </p:nvPr>
        </p:nvSpPr>
        <p:spPr>
          <a:xfrm>
            <a:off x="197221" y="407505"/>
            <a:ext cx="11161453" cy="5784573"/>
          </a:xfrm>
        </p:spPr>
        <p:txBody>
          <a:bodyPr/>
          <a:lstStyle/>
          <a:p>
            <a:r>
              <a:rPr lang="he-IL" dirty="0"/>
              <a:t>כתוב </a:t>
            </a:r>
            <a:r>
              <a:rPr lang="he-IL" dirty="0" err="1"/>
              <a:t>אס"ד</a:t>
            </a:r>
            <a:r>
              <a:rPr lang="he-IL" dirty="0"/>
              <a:t> לא מלא לשפה מעל הא"ב {</a:t>
            </a:r>
            <a:r>
              <a:rPr lang="en-US" dirty="0" err="1"/>
              <a:t>a,b,c</a:t>
            </a:r>
            <a:r>
              <a:rPr lang="he-IL" dirty="0"/>
              <a:t>} שמתחילה ב 3 אותיות שונות.</a:t>
            </a:r>
          </a:p>
          <a:p>
            <a:pPr marL="0" indent="0">
              <a:buNone/>
            </a:pPr>
            <a:r>
              <a:rPr lang="he-IL" dirty="0"/>
              <a:t>    אורך המילה לפחות 3 אותיות.</a:t>
            </a:r>
          </a:p>
          <a:p>
            <a:endParaRPr lang="he-IL" dirty="0"/>
          </a:p>
          <a:p>
            <a:endParaRPr lang="he-IL" dirty="0"/>
          </a:p>
          <a:p>
            <a:endParaRPr lang="he-IL" dirty="0"/>
          </a:p>
          <a:p>
            <a:endParaRPr lang="he-IL" dirty="0"/>
          </a:p>
          <a:p>
            <a:endParaRPr lang="he-IL" dirty="0"/>
          </a:p>
          <a:p>
            <a:endParaRPr lang="he-IL" dirty="0"/>
          </a:p>
          <a:p>
            <a:endParaRPr lang="he-IL" dirty="0"/>
          </a:p>
          <a:p>
            <a:pPr marL="0" indent="0">
              <a:buNone/>
            </a:pPr>
            <a:r>
              <a:rPr lang="he-IL" dirty="0"/>
              <a:t>                                                </a:t>
            </a:r>
          </a:p>
          <a:p>
            <a:pPr marL="0" indent="0">
              <a:buNone/>
            </a:pPr>
            <a:r>
              <a:rPr lang="he-IL" dirty="0"/>
              <a:t>                                                אם כתבתם את האוטומט עם יותר מצבים ולא איחדתם           </a:t>
            </a:r>
          </a:p>
          <a:p>
            <a:pPr marL="0" indent="0">
              <a:buNone/>
            </a:pPr>
            <a:r>
              <a:rPr lang="he-IL" dirty="0"/>
              <a:t>                                                חלק מהמצבים יתכן שהפתרון שלכם עדיין נכון.</a:t>
            </a:r>
          </a:p>
        </p:txBody>
      </p:sp>
      <p:pic>
        <p:nvPicPr>
          <p:cNvPr id="6" name="תמונה 5"/>
          <p:cNvPicPr>
            <a:picLocks noChangeAspect="1"/>
          </p:cNvPicPr>
          <p:nvPr/>
        </p:nvPicPr>
        <p:blipFill>
          <a:blip r:embed="rId2"/>
          <a:stretch>
            <a:fillRect/>
          </a:stretch>
        </p:blipFill>
        <p:spPr>
          <a:xfrm>
            <a:off x="1458058" y="1249711"/>
            <a:ext cx="4914900" cy="3152775"/>
          </a:xfrm>
          <a:prstGeom prst="rect">
            <a:avLst/>
          </a:prstGeom>
        </p:spPr>
      </p:pic>
    </p:spTree>
    <p:extLst>
      <p:ext uri="{BB962C8B-B14F-4D97-AF65-F5344CB8AC3E}">
        <p14:creationId xmlns:p14="http://schemas.microsoft.com/office/powerpoint/2010/main" val="4230180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0" end="10"/>
                                            </p:txEl>
                                          </p:spTgt>
                                        </p:tgtEl>
                                        <p:attrNameLst>
                                          <p:attrName>style.visibility</p:attrName>
                                        </p:attrNameLst>
                                      </p:cBhvr>
                                      <p:to>
                                        <p:strVal val="visible"/>
                                      </p:to>
                                    </p:set>
                                    <p:animEffect transition="in" filter="fade">
                                      <p:cBhvr>
                                        <p:cTn id="14" dur="1000"/>
                                        <p:tgtEl>
                                          <p:spTgt spid="4">
                                            <p:txEl>
                                              <p:pRg st="10" end="10"/>
                                            </p:txEl>
                                          </p:spTgt>
                                        </p:tgtEl>
                                      </p:cBhvr>
                                    </p:animEffect>
                                    <p:anim calcmode="lin" valueType="num">
                                      <p:cBhvr>
                                        <p:cTn id="15"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11" end="11"/>
                                            </p:txEl>
                                          </p:spTgt>
                                        </p:tgtEl>
                                        <p:attrNameLst>
                                          <p:attrName>style.visibility</p:attrName>
                                        </p:attrNameLst>
                                      </p:cBhvr>
                                      <p:to>
                                        <p:strVal val="visible"/>
                                      </p:to>
                                    </p:set>
                                    <p:animEffect transition="in" filter="fade">
                                      <p:cBhvr>
                                        <p:cTn id="19" dur="1000"/>
                                        <p:tgtEl>
                                          <p:spTgt spid="4">
                                            <p:txEl>
                                              <p:pRg st="11" end="11"/>
                                            </p:txEl>
                                          </p:spTgt>
                                        </p:tgtEl>
                                      </p:cBhvr>
                                    </p:animEffect>
                                    <p:anim calcmode="lin" valueType="num">
                                      <p:cBhvr>
                                        <p:cTn id="20"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מציין מיקום תוכן 5"/>
          <p:cNvSpPr>
            <a:spLocks noGrp="1"/>
          </p:cNvSpPr>
          <p:nvPr>
            <p:ph sz="quarter" idx="4"/>
          </p:nvPr>
        </p:nvSpPr>
        <p:spPr>
          <a:xfrm>
            <a:off x="120581" y="198783"/>
            <a:ext cx="11556146" cy="5850325"/>
          </a:xfrm>
        </p:spPr>
        <p:txBody>
          <a:bodyPr/>
          <a:lstStyle/>
          <a:p>
            <a:pPr marL="0" indent="0">
              <a:buNone/>
            </a:pPr>
            <a:r>
              <a:rPr lang="he-IL" dirty="0"/>
              <a:t>  </a:t>
            </a:r>
            <a:r>
              <a:rPr lang="he-IL" b="1" dirty="0"/>
              <a:t>כתוב </a:t>
            </a:r>
            <a:r>
              <a:rPr lang="he-IL" b="1" dirty="0" err="1"/>
              <a:t>אס"ד</a:t>
            </a:r>
            <a:r>
              <a:rPr lang="he-IL" b="1" dirty="0"/>
              <a:t> לשפה מעל הא"ב </a:t>
            </a:r>
            <a:r>
              <a:rPr lang="en-US" b="1" dirty="0"/>
              <a:t>{</a:t>
            </a:r>
            <a:r>
              <a:rPr lang="en-US" b="1" dirty="0" err="1"/>
              <a:t>a,b,c</a:t>
            </a:r>
            <a:r>
              <a:rPr lang="en-US" b="1" dirty="0"/>
              <a:t>}</a:t>
            </a:r>
            <a:r>
              <a:rPr lang="he-IL" b="1" dirty="0"/>
              <a:t> שמקיימת את התנאים הבאים:</a:t>
            </a:r>
          </a:p>
          <a:p>
            <a:r>
              <a:rPr lang="he-IL" dirty="0"/>
              <a:t>    מכילה מס' אותיות אי זוגי.</a:t>
            </a:r>
          </a:p>
          <a:p>
            <a:r>
              <a:rPr lang="he-IL" dirty="0"/>
              <a:t>    התו </a:t>
            </a:r>
            <a:r>
              <a:rPr lang="en-US" dirty="0"/>
              <a:t>c</a:t>
            </a:r>
            <a:r>
              <a:rPr lang="he-IL" dirty="0"/>
              <a:t> מופיע רק פעם אחת במילה והוא התו האמצעי במילה.</a:t>
            </a:r>
          </a:p>
          <a:p>
            <a:r>
              <a:rPr lang="he-IL" dirty="0"/>
              <a:t>    אין שתי אותיות זהות המופיעות ברצף במילה.</a:t>
            </a:r>
          </a:p>
          <a:p>
            <a:r>
              <a:rPr lang="he-IL" dirty="0"/>
              <a:t>    אורך המילה עד 7 תווים.</a:t>
            </a:r>
          </a:p>
          <a:p>
            <a:r>
              <a:rPr lang="he-IL" dirty="0"/>
              <a:t>    המילה היא </a:t>
            </a:r>
            <a:r>
              <a:rPr lang="he-IL" dirty="0" err="1"/>
              <a:t>פלינדרום</a:t>
            </a:r>
            <a:endParaRPr lang="he-IL" dirty="0"/>
          </a:p>
          <a:p>
            <a:endParaRPr lang="he-IL" dirty="0"/>
          </a:p>
          <a:p>
            <a:pPr marL="0" indent="0">
              <a:buNone/>
            </a:pPr>
            <a:r>
              <a:rPr lang="he-IL" dirty="0"/>
              <a:t>                                        מהי המילה הקצרה ביותר בשפה?     </a:t>
            </a:r>
            <a:endParaRPr lang="en-US" dirty="0"/>
          </a:p>
          <a:p>
            <a:pPr marL="0" indent="0">
              <a:buNone/>
            </a:pPr>
            <a:r>
              <a:rPr lang="he-IL" dirty="0"/>
              <a:t>                                        מהן המילים הבאות הקצרות ביותר? </a:t>
            </a:r>
          </a:p>
          <a:p>
            <a:pPr marL="0" indent="0">
              <a:buNone/>
            </a:pPr>
            <a:r>
              <a:rPr lang="he-IL" dirty="0"/>
              <a:t>                                        איזה מילים באורך 5 תווים יש בשפה? </a:t>
            </a:r>
          </a:p>
          <a:p>
            <a:pPr marL="0" indent="0">
              <a:buNone/>
            </a:pPr>
            <a:r>
              <a:rPr lang="he-IL" dirty="0"/>
              <a:t>                                        האם יש עוד מילים בשפה? </a:t>
            </a:r>
          </a:p>
        </p:txBody>
      </p:sp>
      <p:sp>
        <p:nvSpPr>
          <p:cNvPr id="9" name="TextBox 8"/>
          <p:cNvSpPr txBox="1"/>
          <p:nvPr/>
        </p:nvSpPr>
        <p:spPr>
          <a:xfrm>
            <a:off x="2651262" y="3291659"/>
            <a:ext cx="735496" cy="461665"/>
          </a:xfrm>
          <a:prstGeom prst="rect">
            <a:avLst/>
          </a:prstGeom>
          <a:noFill/>
        </p:spPr>
        <p:txBody>
          <a:bodyPr wrap="square" rtlCol="1">
            <a:spAutoFit/>
          </a:bodyPr>
          <a:lstStyle/>
          <a:p>
            <a:r>
              <a:rPr lang="en-US" sz="2400" dirty="0"/>
              <a:t>c</a:t>
            </a:r>
            <a:endParaRPr lang="he-IL" dirty="0"/>
          </a:p>
        </p:txBody>
      </p:sp>
      <p:sp>
        <p:nvSpPr>
          <p:cNvPr id="11" name="TextBox 10"/>
          <p:cNvSpPr txBox="1"/>
          <p:nvPr/>
        </p:nvSpPr>
        <p:spPr>
          <a:xfrm>
            <a:off x="1766680" y="3724204"/>
            <a:ext cx="1620078" cy="738664"/>
          </a:xfrm>
          <a:prstGeom prst="rect">
            <a:avLst/>
          </a:prstGeom>
          <a:noFill/>
        </p:spPr>
        <p:txBody>
          <a:bodyPr wrap="square" rtlCol="1">
            <a:spAutoFit/>
          </a:bodyPr>
          <a:lstStyle/>
          <a:p>
            <a:r>
              <a:rPr lang="en-US" sz="2400" dirty="0"/>
              <a:t>aca , </a:t>
            </a:r>
            <a:r>
              <a:rPr lang="en-US" sz="2400" dirty="0" err="1"/>
              <a:t>bcb</a:t>
            </a:r>
            <a:endParaRPr lang="he-IL" sz="2400" dirty="0"/>
          </a:p>
          <a:p>
            <a:endParaRPr lang="he-IL" dirty="0"/>
          </a:p>
        </p:txBody>
      </p:sp>
      <p:sp>
        <p:nvSpPr>
          <p:cNvPr id="13" name="TextBox 12"/>
          <p:cNvSpPr txBox="1"/>
          <p:nvPr/>
        </p:nvSpPr>
        <p:spPr>
          <a:xfrm>
            <a:off x="802584" y="4161217"/>
            <a:ext cx="2584174" cy="738664"/>
          </a:xfrm>
          <a:prstGeom prst="rect">
            <a:avLst/>
          </a:prstGeom>
          <a:noFill/>
        </p:spPr>
        <p:txBody>
          <a:bodyPr wrap="square" rtlCol="1">
            <a:spAutoFit/>
          </a:bodyPr>
          <a:lstStyle/>
          <a:p>
            <a:r>
              <a:rPr lang="en-US" sz="2400" dirty="0" err="1"/>
              <a:t>abcba</a:t>
            </a:r>
            <a:r>
              <a:rPr lang="en-US" sz="2400" dirty="0"/>
              <a:t> ,  </a:t>
            </a:r>
            <a:r>
              <a:rPr lang="en-US" sz="2400" dirty="0" err="1"/>
              <a:t>bacab</a:t>
            </a:r>
            <a:endParaRPr lang="he-IL" sz="2400" dirty="0"/>
          </a:p>
          <a:p>
            <a:endParaRPr lang="he-IL" dirty="0"/>
          </a:p>
        </p:txBody>
      </p:sp>
      <p:sp>
        <p:nvSpPr>
          <p:cNvPr id="15" name="TextBox 14"/>
          <p:cNvSpPr txBox="1"/>
          <p:nvPr/>
        </p:nvSpPr>
        <p:spPr>
          <a:xfrm>
            <a:off x="310597" y="4667403"/>
            <a:ext cx="3076161" cy="738664"/>
          </a:xfrm>
          <a:prstGeom prst="rect">
            <a:avLst/>
          </a:prstGeom>
          <a:noFill/>
        </p:spPr>
        <p:txBody>
          <a:bodyPr wrap="square" rtlCol="1">
            <a:spAutoFit/>
          </a:bodyPr>
          <a:lstStyle/>
          <a:p>
            <a:r>
              <a:rPr lang="en-US" sz="2400" dirty="0" err="1"/>
              <a:t>abacaba</a:t>
            </a:r>
            <a:r>
              <a:rPr lang="en-US" sz="2400" dirty="0"/>
              <a:t> , </a:t>
            </a:r>
            <a:r>
              <a:rPr lang="en-US" sz="2400" dirty="0" err="1"/>
              <a:t>babcbab</a:t>
            </a:r>
            <a:endParaRPr lang="he-IL" sz="2400" dirty="0"/>
          </a:p>
          <a:p>
            <a:endParaRPr lang="he-IL" dirty="0"/>
          </a:p>
        </p:txBody>
      </p:sp>
    </p:spTree>
    <p:extLst>
      <p:ext uri="{BB962C8B-B14F-4D97-AF65-F5344CB8AC3E}">
        <p14:creationId xmlns:p14="http://schemas.microsoft.com/office/powerpoint/2010/main" val="813142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1000"/>
                                        <p:tgtEl>
                                          <p:spTgt spid="6">
                                            <p:txEl>
                                              <p:pRg st="1" end="1"/>
                                            </p:txEl>
                                          </p:spTgt>
                                        </p:tgtEl>
                                      </p:cBhvr>
                                    </p:animEffect>
                                    <p:anim calcmode="lin" valueType="num">
                                      <p:cBhvr>
                                        <p:cTn id="8"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fade">
                                      <p:cBhvr>
                                        <p:cTn id="14" dur="1000"/>
                                        <p:tgtEl>
                                          <p:spTgt spid="6">
                                            <p:txEl>
                                              <p:pRg st="2" end="2"/>
                                            </p:txEl>
                                          </p:spTgt>
                                        </p:tgtEl>
                                      </p:cBhvr>
                                    </p:animEffect>
                                    <p:anim calcmode="lin" valueType="num">
                                      <p:cBhvr>
                                        <p:cTn id="15"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1000"/>
                                        <p:tgtEl>
                                          <p:spTgt spid="6">
                                            <p:txEl>
                                              <p:pRg st="3" end="3"/>
                                            </p:txEl>
                                          </p:spTgt>
                                        </p:tgtEl>
                                      </p:cBhvr>
                                    </p:animEffect>
                                    <p:anim calcmode="lin" valueType="num">
                                      <p:cBhvr>
                                        <p:cTn id="22"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4" end="4"/>
                                            </p:txEl>
                                          </p:spTgt>
                                        </p:tgtEl>
                                        <p:attrNameLst>
                                          <p:attrName>style.visibility</p:attrName>
                                        </p:attrNameLst>
                                      </p:cBhvr>
                                      <p:to>
                                        <p:strVal val="visible"/>
                                      </p:to>
                                    </p:set>
                                    <p:animEffect transition="in" filter="fade">
                                      <p:cBhvr>
                                        <p:cTn id="28" dur="1000"/>
                                        <p:tgtEl>
                                          <p:spTgt spid="6">
                                            <p:txEl>
                                              <p:pRg st="4" end="4"/>
                                            </p:txEl>
                                          </p:spTgt>
                                        </p:tgtEl>
                                      </p:cBhvr>
                                    </p:animEffect>
                                    <p:anim calcmode="lin" valueType="num">
                                      <p:cBhvr>
                                        <p:cTn id="29"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fade">
                                      <p:cBhvr>
                                        <p:cTn id="35" dur="1000"/>
                                        <p:tgtEl>
                                          <p:spTgt spid="6">
                                            <p:txEl>
                                              <p:pRg st="5" end="5"/>
                                            </p:txEl>
                                          </p:spTgt>
                                        </p:tgtEl>
                                      </p:cBhvr>
                                    </p:animEffect>
                                    <p:anim calcmode="lin" valueType="num">
                                      <p:cBhvr>
                                        <p:cTn id="36"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7" end="7"/>
                                            </p:txEl>
                                          </p:spTgt>
                                        </p:tgtEl>
                                        <p:attrNameLst>
                                          <p:attrName>style.visibility</p:attrName>
                                        </p:attrNameLst>
                                      </p:cBhvr>
                                      <p:to>
                                        <p:strVal val="visible"/>
                                      </p:to>
                                    </p:set>
                                    <p:animEffect transition="in" filter="fade">
                                      <p:cBhvr>
                                        <p:cTn id="42" dur="1000"/>
                                        <p:tgtEl>
                                          <p:spTgt spid="6">
                                            <p:txEl>
                                              <p:pRg st="7" end="7"/>
                                            </p:txEl>
                                          </p:spTgt>
                                        </p:tgtEl>
                                      </p:cBhvr>
                                    </p:animEffect>
                                    <p:anim calcmode="lin" valueType="num">
                                      <p:cBhvr>
                                        <p:cTn id="4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8" end="8"/>
                                            </p:txEl>
                                          </p:spTgt>
                                        </p:tgtEl>
                                        <p:attrNameLst>
                                          <p:attrName>style.visibility</p:attrName>
                                        </p:attrNameLst>
                                      </p:cBhvr>
                                      <p:to>
                                        <p:strVal val="visible"/>
                                      </p:to>
                                    </p:set>
                                    <p:animEffect transition="in" filter="fade">
                                      <p:cBhvr>
                                        <p:cTn id="56" dur="1000"/>
                                        <p:tgtEl>
                                          <p:spTgt spid="6">
                                            <p:txEl>
                                              <p:pRg st="8" end="8"/>
                                            </p:txEl>
                                          </p:spTgt>
                                        </p:tgtEl>
                                      </p:cBhvr>
                                    </p:animEffect>
                                    <p:anim calcmode="lin" valueType="num">
                                      <p:cBhvr>
                                        <p:cTn id="57"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Effect transition="in" filter="fade">
                                      <p:cBhvr>
                                        <p:cTn id="63" dur="1000"/>
                                        <p:tgtEl>
                                          <p:spTgt spid="11"/>
                                        </p:tgtEl>
                                      </p:cBhvr>
                                    </p:animEffect>
                                    <p:anim calcmode="lin" valueType="num">
                                      <p:cBhvr>
                                        <p:cTn id="64" dur="1000" fill="hold"/>
                                        <p:tgtEl>
                                          <p:spTgt spid="11"/>
                                        </p:tgtEl>
                                        <p:attrNameLst>
                                          <p:attrName>ppt_x</p:attrName>
                                        </p:attrNameLst>
                                      </p:cBhvr>
                                      <p:tavLst>
                                        <p:tav tm="0">
                                          <p:val>
                                            <p:strVal val="#ppt_x"/>
                                          </p:val>
                                        </p:tav>
                                        <p:tav tm="100000">
                                          <p:val>
                                            <p:strVal val="#ppt_x"/>
                                          </p:val>
                                        </p:tav>
                                      </p:tavLst>
                                    </p:anim>
                                    <p:anim calcmode="lin" valueType="num">
                                      <p:cBhvr>
                                        <p:cTn id="65"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6">
                                            <p:txEl>
                                              <p:pRg st="9" end="9"/>
                                            </p:txEl>
                                          </p:spTgt>
                                        </p:tgtEl>
                                        <p:attrNameLst>
                                          <p:attrName>style.visibility</p:attrName>
                                        </p:attrNameLst>
                                      </p:cBhvr>
                                      <p:to>
                                        <p:strVal val="visible"/>
                                      </p:to>
                                    </p:set>
                                    <p:animEffect transition="in" filter="fade">
                                      <p:cBhvr>
                                        <p:cTn id="70" dur="1000"/>
                                        <p:tgtEl>
                                          <p:spTgt spid="6">
                                            <p:txEl>
                                              <p:pRg st="9" end="9"/>
                                            </p:txEl>
                                          </p:spTgt>
                                        </p:tgtEl>
                                      </p:cBhvr>
                                    </p:animEffect>
                                    <p:anim calcmode="lin" valueType="num">
                                      <p:cBhvr>
                                        <p:cTn id="71" dur="1000" fill="hold"/>
                                        <p:tgtEl>
                                          <p:spTgt spid="6">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6">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1000"/>
                                        <p:tgtEl>
                                          <p:spTgt spid="13"/>
                                        </p:tgtEl>
                                      </p:cBhvr>
                                    </p:animEffect>
                                    <p:anim calcmode="lin" valueType="num">
                                      <p:cBhvr>
                                        <p:cTn id="78" dur="1000" fill="hold"/>
                                        <p:tgtEl>
                                          <p:spTgt spid="13"/>
                                        </p:tgtEl>
                                        <p:attrNameLst>
                                          <p:attrName>ppt_x</p:attrName>
                                        </p:attrNameLst>
                                      </p:cBhvr>
                                      <p:tavLst>
                                        <p:tav tm="0">
                                          <p:val>
                                            <p:strVal val="#ppt_x"/>
                                          </p:val>
                                        </p:tav>
                                        <p:tav tm="100000">
                                          <p:val>
                                            <p:strVal val="#ppt_x"/>
                                          </p:val>
                                        </p:tav>
                                      </p:tavLst>
                                    </p:anim>
                                    <p:anim calcmode="lin" valueType="num">
                                      <p:cBhvr>
                                        <p:cTn id="7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6">
                                            <p:txEl>
                                              <p:pRg st="10" end="10"/>
                                            </p:txEl>
                                          </p:spTgt>
                                        </p:tgtEl>
                                        <p:attrNameLst>
                                          <p:attrName>style.visibility</p:attrName>
                                        </p:attrNameLst>
                                      </p:cBhvr>
                                      <p:to>
                                        <p:strVal val="visible"/>
                                      </p:to>
                                    </p:set>
                                    <p:animEffect transition="in" filter="fade">
                                      <p:cBhvr>
                                        <p:cTn id="84" dur="1000"/>
                                        <p:tgtEl>
                                          <p:spTgt spid="6">
                                            <p:txEl>
                                              <p:pRg st="10" end="10"/>
                                            </p:txEl>
                                          </p:spTgt>
                                        </p:tgtEl>
                                      </p:cBhvr>
                                    </p:animEffect>
                                    <p:anim calcmode="lin" valueType="num">
                                      <p:cBhvr>
                                        <p:cTn id="85" dur="1000" fill="hold"/>
                                        <p:tgtEl>
                                          <p:spTgt spid="6">
                                            <p:txEl>
                                              <p:pRg st="10" end="10"/>
                                            </p:txEl>
                                          </p:spTgt>
                                        </p:tgtEl>
                                        <p:attrNameLst>
                                          <p:attrName>ppt_x</p:attrName>
                                        </p:attrNameLst>
                                      </p:cBhvr>
                                      <p:tavLst>
                                        <p:tav tm="0">
                                          <p:val>
                                            <p:strVal val="#ppt_x"/>
                                          </p:val>
                                        </p:tav>
                                        <p:tav tm="100000">
                                          <p:val>
                                            <p:strVal val="#ppt_x"/>
                                          </p:val>
                                        </p:tav>
                                      </p:tavLst>
                                    </p:anim>
                                    <p:anim calcmode="lin" valueType="num">
                                      <p:cBhvr>
                                        <p:cTn id="86" dur="1000" fill="hold"/>
                                        <p:tgtEl>
                                          <p:spTgt spid="6">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5"/>
                                        </p:tgtEl>
                                        <p:attrNameLst>
                                          <p:attrName>style.visibility</p:attrName>
                                        </p:attrNameLst>
                                      </p:cBhvr>
                                      <p:to>
                                        <p:strVal val="visible"/>
                                      </p:to>
                                    </p:set>
                                    <p:animEffect transition="in" filter="fade">
                                      <p:cBhvr>
                                        <p:cTn id="91" dur="1000"/>
                                        <p:tgtEl>
                                          <p:spTgt spid="15"/>
                                        </p:tgtEl>
                                      </p:cBhvr>
                                    </p:animEffect>
                                    <p:anim calcmode="lin" valueType="num">
                                      <p:cBhvr>
                                        <p:cTn id="92" dur="1000" fill="hold"/>
                                        <p:tgtEl>
                                          <p:spTgt spid="15"/>
                                        </p:tgtEl>
                                        <p:attrNameLst>
                                          <p:attrName>ppt_x</p:attrName>
                                        </p:attrNameLst>
                                      </p:cBhvr>
                                      <p:tavLst>
                                        <p:tav tm="0">
                                          <p:val>
                                            <p:strVal val="#ppt_x"/>
                                          </p:val>
                                        </p:tav>
                                        <p:tav tm="100000">
                                          <p:val>
                                            <p:strVal val="#ppt_x"/>
                                          </p:val>
                                        </p:tav>
                                      </p:tavLst>
                                    </p:anim>
                                    <p:anim calcmode="lin" valueType="num">
                                      <p:cBhvr>
                                        <p:cTn id="93"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 name="כותרת 4"/>
          <p:cNvSpPr>
            <a:spLocks noGrp="1"/>
          </p:cNvSpPr>
          <p:nvPr>
            <p:ph type="ctrTitle"/>
          </p:nvPr>
        </p:nvSpPr>
        <p:spPr>
          <a:xfrm>
            <a:off x="696000" y="1564055"/>
            <a:ext cx="10800000" cy="1260000"/>
          </a:xfrm>
        </p:spPr>
        <p:txBody>
          <a:bodyPr/>
          <a:lstStyle/>
          <a:p>
            <a:r>
              <a:rPr lang="he-IL" sz="4800" dirty="0" err="1"/>
              <a:t>אס"ד</a:t>
            </a:r>
            <a:r>
              <a:rPr lang="he-IL" sz="4800" dirty="0"/>
              <a:t> אוטומט סופי דטרמיניסטי לא מלא</a:t>
            </a:r>
            <a:br>
              <a:rPr lang="he-IL" sz="4800" dirty="0"/>
            </a:br>
            <a:r>
              <a:rPr lang="he-IL" sz="4800" dirty="0" err="1"/>
              <a:t>א"ס</a:t>
            </a:r>
            <a:r>
              <a:rPr lang="he-IL" sz="4800" dirty="0"/>
              <a:t> אוטומט סופי לא דטרמיניסטי</a:t>
            </a:r>
          </a:p>
        </p:txBody>
      </p:sp>
      <p:sp>
        <p:nvSpPr>
          <p:cNvPr id="7" name="כותרת משנה 6"/>
          <p:cNvSpPr>
            <a:spLocks noGrp="1"/>
          </p:cNvSpPr>
          <p:nvPr>
            <p:ph type="subTitle" idx="1"/>
          </p:nvPr>
        </p:nvSpPr>
        <p:spPr>
          <a:xfrm>
            <a:off x="696000" y="2830958"/>
            <a:ext cx="10800000" cy="720000"/>
          </a:xfrm>
        </p:spPr>
        <p:txBody>
          <a:bodyPr/>
          <a:lstStyle/>
          <a:p>
            <a:r>
              <a:rPr lang="he-IL" dirty="0">
                <a:sym typeface="Varela Round"/>
              </a:rPr>
              <a:t>מדעי המחשב יא'- </a:t>
            </a:r>
            <a:r>
              <a:rPr lang="he-IL" dirty="0" err="1">
                <a:sym typeface="Varela Round"/>
              </a:rPr>
              <a:t>יב</a:t>
            </a:r>
            <a:r>
              <a:rPr lang="he-IL" dirty="0">
                <a:sym typeface="Varela Round"/>
              </a:rPr>
              <a:t>'</a:t>
            </a:r>
          </a:p>
        </p:txBody>
      </p:sp>
      <p:sp>
        <p:nvSpPr>
          <p:cNvPr id="4" name="מציין מיקום תוכן 3"/>
          <p:cNvSpPr>
            <a:spLocks noGrp="1"/>
          </p:cNvSpPr>
          <p:nvPr>
            <p:ph idx="10"/>
          </p:nvPr>
        </p:nvSpPr>
        <p:spPr>
          <a:xfrm>
            <a:off x="696000" y="3606845"/>
            <a:ext cx="10800000" cy="720000"/>
          </a:xfrm>
        </p:spPr>
        <p:txBody>
          <a:bodyPr/>
          <a:lstStyle/>
          <a:p>
            <a:r>
              <a:rPr lang="he-IL" dirty="0">
                <a:sym typeface="Varela Round"/>
              </a:rPr>
              <a:t>שם המורה: רוחמה לצטר</a:t>
            </a:r>
          </a:p>
          <a:p>
            <a:r>
              <a:rPr lang="he-IL" dirty="0">
                <a:sym typeface="Varela Round"/>
              </a:rPr>
              <a:t>שם מורה בודק: דפנה </a:t>
            </a:r>
            <a:r>
              <a:rPr lang="he-IL" dirty="0" err="1">
                <a:sym typeface="Varela Round"/>
              </a:rPr>
              <a:t>מינסטר</a:t>
            </a:r>
            <a:endParaRPr lang="he-IL" dirty="0">
              <a:sym typeface="Varela Round"/>
            </a:endParaRPr>
          </a:p>
        </p:txBody>
      </p:sp>
      <p:sp>
        <p:nvSpPr>
          <p:cNvPr id="6" name="Rectangle 5">
            <a:extLst>
              <a:ext uri="{FF2B5EF4-FFF2-40B4-BE49-F238E27FC236}">
                <a16:creationId xmlns:a16="http://schemas.microsoft.com/office/drawing/2014/main" id="{B2280C11-EEDB-487A-98F6-634F6A554FCC}"/>
              </a:ext>
            </a:extLst>
          </p:cNvPr>
          <p:cNvSpPr/>
          <p:nvPr/>
        </p:nvSpPr>
        <p:spPr>
          <a:xfrm>
            <a:off x="12279398" y="634420"/>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
        <p:nvSpPr>
          <p:cNvPr id="8" name="Rectangle 7">
            <a:extLst>
              <a:ext uri="{FF2B5EF4-FFF2-40B4-BE49-F238E27FC236}">
                <a16:creationId xmlns:a16="http://schemas.microsoft.com/office/drawing/2014/main" id="{2C6F7BCA-4B13-4E9D-B292-F022F48139C2}"/>
              </a:ext>
            </a:extLst>
          </p:cNvPr>
          <p:cNvSpPr/>
          <p:nvPr/>
        </p:nvSpPr>
        <p:spPr>
          <a:xfrm>
            <a:off x="12279397" y="1400768"/>
            <a:ext cx="2277745" cy="2975064"/>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מלאו את פרטי השיעור, המקצוע והמורה .</a:t>
            </a:r>
          </a:p>
          <a:p>
            <a:pPr algn="ctr"/>
            <a:r>
              <a:rPr lang="he-IL" dirty="0">
                <a:solidFill>
                  <a:srgbClr val="002060"/>
                </a:solidFill>
              </a:rPr>
              <a:t>(אין צורך להשאיר את הכיתובים "שם השיעור" , "המקצוע", מחקו אותם וכתבו רק את הפרטים עצמם). </a:t>
            </a:r>
            <a:endParaRPr lang="en-US" dirty="0">
              <a:solidFill>
                <a:srgbClr val="00206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מציין מיקום תוכן 4"/>
          <p:cNvPicPr>
            <a:picLocks noGrp="1" noChangeAspect="1"/>
          </p:cNvPicPr>
          <p:nvPr>
            <p:ph sz="quarter" idx="4"/>
          </p:nvPr>
        </p:nvPicPr>
        <p:blipFill>
          <a:blip r:embed="rId2"/>
          <a:stretch>
            <a:fillRect/>
          </a:stretch>
        </p:blipFill>
        <p:spPr>
          <a:xfrm>
            <a:off x="-427382" y="576469"/>
            <a:ext cx="8557590" cy="4860925"/>
          </a:xfrm>
          <a:prstGeom prst="rect">
            <a:avLst/>
          </a:prstGeom>
        </p:spPr>
      </p:pic>
    </p:spTree>
    <p:extLst>
      <p:ext uri="{BB962C8B-B14F-4D97-AF65-F5344CB8AC3E}">
        <p14:creationId xmlns:p14="http://schemas.microsoft.com/office/powerpoint/2010/main" val="3638794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מציין מיקום תוכן 3"/>
          <p:cNvPicPr>
            <a:picLocks noGrp="1" noChangeAspect="1"/>
          </p:cNvPicPr>
          <p:nvPr>
            <p:ph sz="quarter" idx="4"/>
          </p:nvPr>
        </p:nvPicPr>
        <p:blipFill>
          <a:blip r:embed="rId2"/>
          <a:stretch>
            <a:fillRect/>
          </a:stretch>
        </p:blipFill>
        <p:spPr>
          <a:xfrm>
            <a:off x="1296761" y="998538"/>
            <a:ext cx="6358322" cy="5133905"/>
          </a:xfrm>
          <a:prstGeom prst="rect">
            <a:avLst/>
          </a:prstGeom>
        </p:spPr>
      </p:pic>
      <p:sp>
        <p:nvSpPr>
          <p:cNvPr id="3" name="כותרת 2"/>
          <p:cNvSpPr>
            <a:spLocks noGrp="1"/>
          </p:cNvSpPr>
          <p:nvPr>
            <p:ph type="title"/>
          </p:nvPr>
        </p:nvSpPr>
        <p:spPr>
          <a:xfrm>
            <a:off x="606287" y="155448"/>
            <a:ext cx="11070439" cy="720000"/>
          </a:xfrm>
        </p:spPr>
        <p:txBody>
          <a:bodyPr/>
          <a:lstStyle/>
          <a:p>
            <a:r>
              <a:rPr lang="he-IL" sz="4000" dirty="0"/>
              <a:t>איך היה נראה האוטומט אם היה צורך </a:t>
            </a:r>
            <a:r>
              <a:rPr lang="he-IL" sz="4000" dirty="0" err="1"/>
              <a:t>באסד"מ</a:t>
            </a:r>
            <a:r>
              <a:rPr lang="he-IL" sz="4000" dirty="0"/>
              <a:t>?</a:t>
            </a:r>
          </a:p>
        </p:txBody>
      </p:sp>
    </p:spTree>
    <p:extLst>
      <p:ext uri="{BB962C8B-B14F-4D97-AF65-F5344CB8AC3E}">
        <p14:creationId xmlns:p14="http://schemas.microsoft.com/office/powerpoint/2010/main" val="3735507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427382"/>
            <a:ext cx="9802368" cy="1063488"/>
          </a:xfrm>
        </p:spPr>
        <p:txBody>
          <a:bodyPr/>
          <a:lstStyle/>
          <a:p>
            <a:r>
              <a:rPr lang="he-IL" dirty="0"/>
              <a:t>10 דקות הפסקה</a:t>
            </a:r>
          </a:p>
        </p:txBody>
      </p:sp>
      <p:pic>
        <p:nvPicPr>
          <p:cNvPr id="5" name="מציין מיקום תוכן 4"/>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1929073" y="2435087"/>
            <a:ext cx="5292480" cy="3181212"/>
          </a:xfrm>
        </p:spPr>
      </p:pic>
    </p:spTree>
    <p:extLst>
      <p:ext uri="{BB962C8B-B14F-4D97-AF65-F5344CB8AC3E}">
        <p14:creationId xmlns:p14="http://schemas.microsoft.com/office/powerpoint/2010/main" val="4131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5448"/>
            <a:ext cx="9802368" cy="510474"/>
          </a:xfrm>
        </p:spPr>
        <p:txBody>
          <a:bodyPr/>
          <a:lstStyle/>
          <a:p>
            <a:r>
              <a:rPr lang="he-IL" dirty="0" err="1"/>
              <a:t>אס"ד</a:t>
            </a:r>
            <a:r>
              <a:rPr lang="he-IL" dirty="0"/>
              <a:t> לא מלא</a:t>
            </a:r>
          </a:p>
        </p:txBody>
      </p:sp>
      <p:sp>
        <p:nvSpPr>
          <p:cNvPr id="4" name="מציין מיקום תוכן 3"/>
          <p:cNvSpPr>
            <a:spLocks noGrp="1"/>
          </p:cNvSpPr>
          <p:nvPr>
            <p:ph sz="quarter" idx="4"/>
          </p:nvPr>
        </p:nvSpPr>
        <p:spPr>
          <a:xfrm>
            <a:off x="515273" y="805070"/>
            <a:ext cx="11161453" cy="3925956"/>
          </a:xfrm>
        </p:spPr>
        <p:txBody>
          <a:bodyPr>
            <a:normAutofit lnSpcReduction="10000"/>
          </a:bodyPr>
          <a:lstStyle/>
          <a:p>
            <a:r>
              <a:rPr lang="he-IL" sz="2000" dirty="0"/>
              <a:t>באוטומט לא מלא אנחנו מכסים רק מצבים שמקבלים מילים ששייכות לשפה. אנחנו לא מכסים מצבים שמובילים למלכודת.</a:t>
            </a:r>
          </a:p>
          <a:p>
            <a:pPr marL="0" indent="0">
              <a:buNone/>
            </a:pPr>
            <a:endParaRPr lang="he-IL" sz="2000" dirty="0"/>
          </a:p>
          <a:p>
            <a:r>
              <a:rPr lang="he-IL" sz="2000" dirty="0"/>
              <a:t>כאשר תתקבל מילה שלא שייכת לשפה נגלה שלא כתוב לנו לאיזה מצב צריך להגיע.</a:t>
            </a:r>
          </a:p>
          <a:p>
            <a:pPr marL="0" indent="0">
              <a:buNone/>
            </a:pPr>
            <a:r>
              <a:rPr lang="he-IL" sz="2000" dirty="0"/>
              <a:t>    מכאן נבין שהאות שקיבלנו לא אמורה להתקבל והמילה לא מתקבלת.</a:t>
            </a:r>
          </a:p>
          <a:p>
            <a:pPr marL="0" indent="0">
              <a:buNone/>
            </a:pPr>
            <a:endParaRPr lang="he-IL" sz="2000" dirty="0"/>
          </a:p>
          <a:p>
            <a:r>
              <a:rPr lang="he-IL" sz="2000" dirty="0"/>
              <a:t>באוטומט לא מלא ברגע שמתקבלת אות שגויה שגורמת למילה לא להתקבל אנחנו נעצרים ומבינים שהמילה כולה לא מתקבלת. באוטומט מלא אנחנו תמיד עוברים על כל האותיות של המילה ורק בסיום המילה לאחר האות האחרונה במילה נעצרים ובודקים אם המילה מתקבלת או לא.</a:t>
            </a:r>
          </a:p>
          <a:p>
            <a:endParaRPr lang="he-IL" sz="2000" dirty="0"/>
          </a:p>
          <a:p>
            <a:r>
              <a:rPr lang="he-IL" sz="2000" dirty="0"/>
              <a:t>אוטומט לא מלא נראה "נקי" יותר כי הוא מכסה רק את המילים שאמורות להתקבל ולא מכסה מצבים לא מקבלים.</a:t>
            </a:r>
          </a:p>
        </p:txBody>
      </p:sp>
    </p:spTree>
    <p:extLst>
      <p:ext uri="{BB962C8B-B14F-4D97-AF65-F5344CB8AC3E}">
        <p14:creationId xmlns:p14="http://schemas.microsoft.com/office/powerpoint/2010/main" val="293633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1000"/>
                                        <p:tgtEl>
                                          <p:spTgt spid="4">
                                            <p:txEl>
                                              <p:pRg st="2" end="2"/>
                                            </p:txEl>
                                          </p:spTgt>
                                        </p:tgtEl>
                                      </p:cBhvr>
                                    </p:animEffect>
                                    <p:anim calcmode="lin" valueType="num">
                                      <p:cBhvr>
                                        <p:cTn id="1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1000"/>
                                        <p:tgtEl>
                                          <p:spTgt spid="4">
                                            <p:txEl>
                                              <p:pRg st="3" end="3"/>
                                            </p:txEl>
                                          </p:spTgt>
                                        </p:tgtEl>
                                      </p:cBhvr>
                                    </p:animEffect>
                                    <p:anim calcmode="lin" valueType="num">
                                      <p:cBhvr>
                                        <p:cTn id="2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fade">
                                      <p:cBhvr>
                                        <p:cTn id="26" dur="1000"/>
                                        <p:tgtEl>
                                          <p:spTgt spid="4">
                                            <p:txEl>
                                              <p:pRg st="5" end="5"/>
                                            </p:txEl>
                                          </p:spTgt>
                                        </p:tgtEl>
                                      </p:cBhvr>
                                    </p:animEffect>
                                    <p:anim calcmode="lin" valueType="num">
                                      <p:cBhvr>
                                        <p:cTn id="2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animEffect transition="in" filter="fade">
                                      <p:cBhvr>
                                        <p:cTn id="33" dur="1000"/>
                                        <p:tgtEl>
                                          <p:spTgt spid="4">
                                            <p:txEl>
                                              <p:pRg st="7" end="7"/>
                                            </p:txEl>
                                          </p:spTgt>
                                        </p:tgtEl>
                                      </p:cBhvr>
                                    </p:animEffect>
                                    <p:anim calcmode="lin" valueType="num">
                                      <p:cBhvr>
                                        <p:cTn id="34"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96000" y="1668025"/>
            <a:ext cx="10800000" cy="1525641"/>
          </a:xfrm>
        </p:spPr>
        <p:txBody>
          <a:bodyPr/>
          <a:lstStyle/>
          <a:p>
            <a:r>
              <a:rPr lang="he-IL" dirty="0" err="1"/>
              <a:t>א"ס</a:t>
            </a:r>
            <a:r>
              <a:rPr lang="he-IL" dirty="0"/>
              <a:t> לא דטרמיניסטי</a:t>
            </a:r>
          </a:p>
        </p:txBody>
      </p:sp>
      <p:sp>
        <p:nvSpPr>
          <p:cNvPr id="3" name="כותרת משנה 2"/>
          <p:cNvSpPr>
            <a:spLocks noGrp="1"/>
          </p:cNvSpPr>
          <p:nvPr>
            <p:ph type="subTitle" idx="1"/>
          </p:nvPr>
        </p:nvSpPr>
        <p:spPr>
          <a:xfrm>
            <a:off x="896967" y="3193667"/>
            <a:ext cx="10800000" cy="720000"/>
          </a:xfrm>
        </p:spPr>
        <p:txBody>
          <a:bodyPr/>
          <a:lstStyle/>
          <a:p>
            <a:r>
              <a:rPr lang="he-IL" dirty="0"/>
              <a:t>אוטומט סופי לא דטרמיניסטי</a:t>
            </a:r>
          </a:p>
        </p:txBody>
      </p:sp>
    </p:spTree>
    <p:extLst>
      <p:ext uri="{BB962C8B-B14F-4D97-AF65-F5344CB8AC3E}">
        <p14:creationId xmlns:p14="http://schemas.microsoft.com/office/powerpoint/2010/main" val="641059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695999" y="1336431"/>
            <a:ext cx="11110813" cy="3195377"/>
          </a:xfrm>
        </p:spPr>
        <p:txBody>
          <a:bodyPr/>
          <a:lstStyle/>
          <a:p>
            <a:r>
              <a:rPr lang="he-IL" dirty="0"/>
              <a:t>אוטומט לא דטרמיניסטי הוא אוטומט שבו ממצב מסוים עם אות מסוימת יש יותר ממעבר אחד.</a:t>
            </a:r>
          </a:p>
          <a:p>
            <a:r>
              <a:rPr lang="he-IL" dirty="0"/>
              <a:t>      אוטומט לא דטרמיניסטי הוא גם לא מלא</a:t>
            </a:r>
          </a:p>
          <a:p>
            <a:endParaRPr lang="he-IL" dirty="0"/>
          </a:p>
        </p:txBody>
      </p:sp>
    </p:spTree>
    <p:extLst>
      <p:ext uri="{BB962C8B-B14F-4D97-AF65-F5344CB8AC3E}">
        <p14:creationId xmlns:p14="http://schemas.microsoft.com/office/powerpoint/2010/main" val="3393573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80387"/>
            <a:ext cx="11161453" cy="6451042"/>
          </a:xfrm>
        </p:spPr>
        <p:txBody>
          <a:bodyPr/>
          <a:lstStyle/>
          <a:p>
            <a:pPr marL="0" indent="0">
              <a:buNone/>
            </a:pPr>
            <a:endParaRPr lang="he-IL" dirty="0"/>
          </a:p>
          <a:p>
            <a:r>
              <a:rPr lang="he-IL" sz="2800" dirty="0"/>
              <a:t>כתוב </a:t>
            </a:r>
            <a:r>
              <a:rPr lang="he-IL" sz="2800" dirty="0" err="1"/>
              <a:t>א"ס</a:t>
            </a:r>
            <a:r>
              <a:rPr lang="he-IL" sz="2800" dirty="0"/>
              <a:t> לא דטרמיניסטי לשפה מעל הא"ב </a:t>
            </a:r>
            <a:r>
              <a:rPr lang="en-US" sz="2800" dirty="0" err="1"/>
              <a:t>a,b</a:t>
            </a:r>
            <a:r>
              <a:rPr lang="en-US" sz="2800" dirty="0"/>
              <a:t>}</a:t>
            </a:r>
            <a:r>
              <a:rPr lang="he-IL" sz="2800" dirty="0"/>
              <a:t>}</a:t>
            </a:r>
            <a:r>
              <a:rPr lang="en-US" sz="2800" dirty="0"/>
              <a:t>   </a:t>
            </a:r>
            <a:endParaRPr lang="he-IL" sz="2800" dirty="0"/>
          </a:p>
          <a:p>
            <a:pPr marL="0" indent="0">
              <a:buNone/>
            </a:pPr>
            <a:r>
              <a:rPr lang="he-IL" sz="2800" dirty="0"/>
              <a:t>    שמקבלת מילים שמכילות את הרצף </a:t>
            </a:r>
            <a:r>
              <a:rPr lang="en-US" sz="2800" dirty="0"/>
              <a:t>ab</a:t>
            </a:r>
            <a:r>
              <a:rPr lang="he-IL" sz="2800" dirty="0"/>
              <a:t>.</a:t>
            </a:r>
          </a:p>
          <a:p>
            <a:endParaRPr lang="he-IL" dirty="0"/>
          </a:p>
          <a:p>
            <a:r>
              <a:rPr lang="he-IL" dirty="0"/>
              <a:t>מהי המילה הקצרה ביותר?  </a:t>
            </a:r>
          </a:p>
          <a:p>
            <a:endParaRPr lang="he-IL" dirty="0"/>
          </a:p>
          <a:p>
            <a:endParaRPr lang="he-IL" dirty="0"/>
          </a:p>
          <a:p>
            <a:pPr marL="0" indent="0">
              <a:buNone/>
            </a:pPr>
            <a:endParaRPr lang="he-IL" dirty="0"/>
          </a:p>
          <a:p>
            <a:endParaRPr lang="he-IL" dirty="0"/>
          </a:p>
          <a:p>
            <a:pPr marL="0" indent="0">
              <a:buNone/>
            </a:pPr>
            <a:r>
              <a:rPr lang="he-IL" dirty="0"/>
              <a:t>                                                     איפה האי דטרמיניסטיות באה לידי ביטוי באוטומט?</a:t>
            </a:r>
          </a:p>
        </p:txBody>
      </p:sp>
      <p:pic>
        <p:nvPicPr>
          <p:cNvPr id="4" name="תמונה 3"/>
          <p:cNvPicPr>
            <a:picLocks noChangeAspect="1"/>
          </p:cNvPicPr>
          <p:nvPr/>
        </p:nvPicPr>
        <p:blipFill>
          <a:blip r:embed="rId2"/>
          <a:stretch>
            <a:fillRect/>
          </a:stretch>
        </p:blipFill>
        <p:spPr>
          <a:xfrm>
            <a:off x="753626" y="1969478"/>
            <a:ext cx="5476351" cy="2055568"/>
          </a:xfrm>
          <a:prstGeom prst="rect">
            <a:avLst/>
          </a:prstGeom>
        </p:spPr>
      </p:pic>
      <p:sp>
        <p:nvSpPr>
          <p:cNvPr id="5" name="TextBox 4"/>
          <p:cNvSpPr txBox="1"/>
          <p:nvPr/>
        </p:nvSpPr>
        <p:spPr>
          <a:xfrm>
            <a:off x="6852977" y="1969477"/>
            <a:ext cx="622998" cy="523220"/>
          </a:xfrm>
          <a:prstGeom prst="rect">
            <a:avLst/>
          </a:prstGeom>
          <a:noFill/>
        </p:spPr>
        <p:txBody>
          <a:bodyPr wrap="square" rtlCol="1">
            <a:spAutoFit/>
          </a:bodyPr>
          <a:lstStyle/>
          <a:p>
            <a:r>
              <a:rPr lang="en-US" sz="2800" dirty="0"/>
              <a:t>ab</a:t>
            </a:r>
            <a:endParaRPr lang="he-IL" sz="2800" dirty="0"/>
          </a:p>
        </p:txBody>
      </p:sp>
    </p:spTree>
    <p:extLst>
      <p:ext uri="{BB962C8B-B14F-4D97-AF65-F5344CB8AC3E}">
        <p14:creationId xmlns:p14="http://schemas.microsoft.com/office/powerpoint/2010/main" val="1428500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fade">
                                      <p:cBhvr>
                                        <p:cTn id="7" dur="1000"/>
                                        <p:tgtEl>
                                          <p:spTgt spid="2">
                                            <p:txEl>
                                              <p:pRg st="4" end="4"/>
                                            </p:txEl>
                                          </p:spTgt>
                                        </p:tgtEl>
                                      </p:cBhvr>
                                    </p:animEffect>
                                    <p:anim calcmode="lin" valueType="num">
                                      <p:cBhvr>
                                        <p:cTn id="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9" end="9"/>
                                            </p:txEl>
                                          </p:spTgt>
                                        </p:tgtEl>
                                        <p:attrNameLst>
                                          <p:attrName>style.visibility</p:attrName>
                                        </p:attrNameLst>
                                      </p:cBhvr>
                                      <p:to>
                                        <p:strVal val="visible"/>
                                      </p:to>
                                    </p:set>
                                    <p:animEffect transition="in" filter="fade">
                                      <p:cBhvr>
                                        <p:cTn id="28" dur="1000"/>
                                        <p:tgtEl>
                                          <p:spTgt spid="2">
                                            <p:txEl>
                                              <p:pRg st="9" end="9"/>
                                            </p:txEl>
                                          </p:spTgt>
                                        </p:tgtEl>
                                      </p:cBhvr>
                                    </p:animEffect>
                                    <p:anim calcmode="lin" valueType="num">
                                      <p:cBhvr>
                                        <p:cTn id="29"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3"/>
          </p:nvPr>
        </p:nvSpPr>
        <p:spPr>
          <a:xfrm>
            <a:off x="515273" y="291402"/>
            <a:ext cx="11161453" cy="773723"/>
          </a:xfrm>
        </p:spPr>
        <p:txBody>
          <a:bodyPr/>
          <a:lstStyle/>
          <a:p>
            <a:r>
              <a:rPr lang="he-IL" dirty="0"/>
              <a:t>איך נראית טבלת המצבים של האוטומט הלא דטרמיניסטי?</a:t>
            </a:r>
          </a:p>
        </p:txBody>
      </p:sp>
      <p:sp>
        <p:nvSpPr>
          <p:cNvPr id="4" name="מציין מיקום תוכן 3"/>
          <p:cNvSpPr>
            <a:spLocks noGrp="1"/>
          </p:cNvSpPr>
          <p:nvPr>
            <p:ph sz="quarter" idx="4"/>
          </p:nvPr>
        </p:nvSpPr>
        <p:spPr>
          <a:xfrm>
            <a:off x="515273" y="1065125"/>
            <a:ext cx="11161453" cy="5194998"/>
          </a:xfrm>
        </p:spPr>
        <p:txBody>
          <a:bodyPr>
            <a:normAutofit/>
          </a:bodyPr>
          <a:lstStyle/>
          <a:p>
            <a:endParaRPr lang="he-IL" dirty="0"/>
          </a:p>
          <a:p>
            <a:endParaRPr lang="he-IL" dirty="0"/>
          </a:p>
          <a:p>
            <a:endParaRPr lang="he-IL" dirty="0"/>
          </a:p>
          <a:p>
            <a:endParaRPr lang="he-IL" dirty="0"/>
          </a:p>
          <a:p>
            <a:endParaRPr lang="he-IL" dirty="0"/>
          </a:p>
          <a:p>
            <a:endParaRPr lang="he-IL" dirty="0"/>
          </a:p>
          <a:p>
            <a:pPr marL="0" indent="0">
              <a:buNone/>
            </a:pPr>
            <a:endParaRPr lang="he-IL" dirty="0"/>
          </a:p>
          <a:p>
            <a:pPr marL="0" indent="0">
              <a:buNone/>
            </a:pPr>
            <a:r>
              <a:rPr lang="he-IL" dirty="0"/>
              <a:t>                                                     יש מצבים שבהם עם אות </a:t>
            </a:r>
            <a:r>
              <a:rPr lang="he-IL" dirty="0" err="1"/>
              <a:t>מסויימת</a:t>
            </a:r>
            <a:r>
              <a:rPr lang="he-IL" dirty="0"/>
              <a:t> אין מעבר.                        </a:t>
            </a:r>
          </a:p>
          <a:p>
            <a:pPr marL="0" indent="0">
              <a:buNone/>
            </a:pPr>
            <a:r>
              <a:rPr lang="he-IL" dirty="0"/>
              <a:t>                                                     יש מצבים שבהם עם אות </a:t>
            </a:r>
            <a:r>
              <a:rPr lang="he-IL" dirty="0" err="1"/>
              <a:t>מסויימת</a:t>
            </a:r>
            <a:r>
              <a:rPr lang="he-IL" dirty="0"/>
              <a:t> יש יותר ממעבר        </a:t>
            </a:r>
          </a:p>
          <a:p>
            <a:pPr marL="0" indent="0">
              <a:buNone/>
            </a:pPr>
            <a:r>
              <a:rPr lang="he-IL" dirty="0"/>
              <a:t>                                                     אחד כי האוטומט לא דטרמיניסטי</a:t>
            </a:r>
          </a:p>
          <a:p>
            <a:endParaRPr lang="he-IL" dirty="0"/>
          </a:p>
          <a:p>
            <a:endParaRPr lang="he-IL" dirty="0"/>
          </a:p>
          <a:p>
            <a:endParaRPr lang="he-IL" dirty="0"/>
          </a:p>
          <a:p>
            <a:endParaRPr lang="he-IL" dirty="0"/>
          </a:p>
          <a:p>
            <a:endParaRPr lang="he-IL" dirty="0"/>
          </a:p>
          <a:p>
            <a:endParaRPr lang="he-IL" dirty="0"/>
          </a:p>
          <a:p>
            <a:endParaRPr lang="he-IL" dirty="0"/>
          </a:p>
        </p:txBody>
      </p:sp>
      <p:pic>
        <p:nvPicPr>
          <p:cNvPr id="5" name="תמונה 4"/>
          <p:cNvPicPr>
            <a:picLocks noChangeAspect="1"/>
          </p:cNvPicPr>
          <p:nvPr/>
        </p:nvPicPr>
        <p:blipFill>
          <a:blip r:embed="rId2"/>
          <a:stretch>
            <a:fillRect/>
          </a:stretch>
        </p:blipFill>
        <p:spPr>
          <a:xfrm>
            <a:off x="5807947" y="1306288"/>
            <a:ext cx="5606980" cy="2474136"/>
          </a:xfrm>
          <a:prstGeom prst="rect">
            <a:avLst/>
          </a:prstGeom>
        </p:spPr>
      </p:pic>
      <p:pic>
        <p:nvPicPr>
          <p:cNvPr id="6" name="תמונה 5"/>
          <p:cNvPicPr>
            <a:picLocks noChangeAspect="1"/>
          </p:cNvPicPr>
          <p:nvPr/>
        </p:nvPicPr>
        <p:blipFill>
          <a:blip r:embed="rId3"/>
          <a:stretch>
            <a:fillRect/>
          </a:stretch>
        </p:blipFill>
        <p:spPr>
          <a:xfrm>
            <a:off x="992291" y="1469840"/>
            <a:ext cx="3871111" cy="2310584"/>
          </a:xfrm>
          <a:prstGeom prst="rect">
            <a:avLst/>
          </a:prstGeom>
        </p:spPr>
      </p:pic>
    </p:spTree>
    <p:extLst>
      <p:ext uri="{BB962C8B-B14F-4D97-AF65-F5344CB8AC3E}">
        <p14:creationId xmlns:p14="http://schemas.microsoft.com/office/powerpoint/2010/main" val="11346273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401935"/>
            <a:ext cx="11161453" cy="4659360"/>
          </a:xfrm>
        </p:spPr>
        <p:txBody>
          <a:bodyPr/>
          <a:lstStyle/>
          <a:p>
            <a:r>
              <a:rPr lang="he-IL" dirty="0"/>
              <a:t>כתוב </a:t>
            </a:r>
            <a:r>
              <a:rPr lang="he-IL" dirty="0" err="1"/>
              <a:t>א"ס</a:t>
            </a:r>
            <a:r>
              <a:rPr lang="he-IL" dirty="0"/>
              <a:t> לא דטרמיניסטי לשפה מעל הא"ב </a:t>
            </a:r>
            <a:r>
              <a:rPr lang="en-US" dirty="0" err="1"/>
              <a:t>a,b</a:t>
            </a:r>
            <a:r>
              <a:rPr lang="en-US" dirty="0"/>
              <a:t>}</a:t>
            </a:r>
            <a:r>
              <a:rPr lang="he-IL" dirty="0"/>
              <a:t>}</a:t>
            </a:r>
            <a:r>
              <a:rPr lang="en-US" dirty="0"/>
              <a:t> </a:t>
            </a:r>
            <a:r>
              <a:rPr lang="he-IL" dirty="0"/>
              <a:t> שמקבלת מילים שמסתיימות ברצף </a:t>
            </a:r>
            <a:r>
              <a:rPr lang="en-US" dirty="0" err="1"/>
              <a:t>bab</a:t>
            </a:r>
            <a:r>
              <a:rPr lang="he-IL" dirty="0"/>
              <a:t>.</a:t>
            </a:r>
          </a:p>
          <a:p>
            <a:endParaRPr lang="he-IL" dirty="0"/>
          </a:p>
          <a:p>
            <a:r>
              <a:rPr lang="he-IL" dirty="0"/>
              <a:t>מהי המילה הקצרה ביותר בשפה? </a:t>
            </a:r>
            <a:endParaRPr lang="en-US" dirty="0"/>
          </a:p>
          <a:p>
            <a:endParaRPr lang="en-US" dirty="0"/>
          </a:p>
          <a:p>
            <a:endParaRPr lang="he-IL" dirty="0"/>
          </a:p>
        </p:txBody>
      </p:sp>
      <p:pic>
        <p:nvPicPr>
          <p:cNvPr id="4" name="תמונה 3"/>
          <p:cNvPicPr>
            <a:picLocks noChangeAspect="1"/>
          </p:cNvPicPr>
          <p:nvPr/>
        </p:nvPicPr>
        <p:blipFill>
          <a:blip r:embed="rId3"/>
          <a:stretch>
            <a:fillRect/>
          </a:stretch>
        </p:blipFill>
        <p:spPr>
          <a:xfrm>
            <a:off x="1284619" y="2508527"/>
            <a:ext cx="5522400" cy="1571592"/>
          </a:xfrm>
          <a:prstGeom prst="rect">
            <a:avLst/>
          </a:prstGeom>
        </p:spPr>
      </p:pic>
      <p:sp>
        <p:nvSpPr>
          <p:cNvPr id="5" name="TextBox 4"/>
          <p:cNvSpPr txBox="1"/>
          <p:nvPr/>
        </p:nvSpPr>
        <p:spPr>
          <a:xfrm>
            <a:off x="5553388" y="1627833"/>
            <a:ext cx="1085222" cy="523220"/>
          </a:xfrm>
          <a:prstGeom prst="rect">
            <a:avLst/>
          </a:prstGeom>
          <a:noFill/>
        </p:spPr>
        <p:txBody>
          <a:bodyPr wrap="square" rtlCol="1">
            <a:spAutoFit/>
          </a:bodyPr>
          <a:lstStyle/>
          <a:p>
            <a:r>
              <a:rPr lang="en-US" sz="2800" dirty="0" err="1"/>
              <a:t>bab</a:t>
            </a:r>
            <a:endParaRPr lang="he-IL" sz="2800" dirty="0"/>
          </a:p>
        </p:txBody>
      </p:sp>
    </p:spTree>
    <p:extLst>
      <p:ext uri="{BB962C8B-B14F-4D97-AF65-F5344CB8AC3E}">
        <p14:creationId xmlns:p14="http://schemas.microsoft.com/office/powerpoint/2010/main" val="3498939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301451"/>
            <a:ext cx="11161453" cy="6556549"/>
          </a:xfrm>
        </p:spPr>
        <p:txBody>
          <a:bodyPr/>
          <a:lstStyle/>
          <a:p>
            <a:endParaRPr lang="he-IL" dirty="0"/>
          </a:p>
          <a:p>
            <a:r>
              <a:rPr lang="he-IL" dirty="0"/>
              <a:t>כתוב </a:t>
            </a:r>
            <a:r>
              <a:rPr lang="he-IL" dirty="0" err="1"/>
              <a:t>א"ס</a:t>
            </a:r>
            <a:r>
              <a:rPr lang="he-IL" dirty="0"/>
              <a:t> לא דטרמיניסטי לשפה מעל הא"ב </a:t>
            </a:r>
            <a:r>
              <a:rPr lang="en-US" dirty="0" err="1"/>
              <a:t>a,b,c</a:t>
            </a:r>
            <a:r>
              <a:rPr lang="en-US" dirty="0"/>
              <a:t>}</a:t>
            </a:r>
            <a:r>
              <a:rPr lang="he-IL" dirty="0"/>
              <a:t>}  שמקבלת מילים שמכילות </a:t>
            </a:r>
          </a:p>
          <a:p>
            <a:pPr marL="0" indent="0">
              <a:buNone/>
            </a:pPr>
            <a:r>
              <a:rPr lang="he-IL" dirty="0"/>
              <a:t>    את הרצף </a:t>
            </a:r>
            <a:r>
              <a:rPr lang="en-US" dirty="0" err="1"/>
              <a:t>acb</a:t>
            </a:r>
            <a:r>
              <a:rPr lang="en-US" dirty="0"/>
              <a:t> </a:t>
            </a:r>
            <a:r>
              <a:rPr lang="he-IL" dirty="0"/>
              <a:t> או את הרצף </a:t>
            </a:r>
            <a:r>
              <a:rPr lang="en-US" dirty="0"/>
              <a:t>bcc</a:t>
            </a:r>
            <a:r>
              <a:rPr lang="he-IL" dirty="0"/>
              <a:t>.</a:t>
            </a:r>
          </a:p>
          <a:p>
            <a:pPr marL="0" indent="0">
              <a:buNone/>
            </a:pPr>
            <a:endParaRPr lang="he-IL" dirty="0"/>
          </a:p>
          <a:p>
            <a:pPr marL="0" indent="0">
              <a:buNone/>
            </a:pPr>
            <a:endParaRPr lang="he-IL" dirty="0"/>
          </a:p>
        </p:txBody>
      </p:sp>
      <p:pic>
        <p:nvPicPr>
          <p:cNvPr id="4" name="תמונה 3"/>
          <p:cNvPicPr>
            <a:picLocks noChangeAspect="1"/>
          </p:cNvPicPr>
          <p:nvPr/>
        </p:nvPicPr>
        <p:blipFill>
          <a:blip r:embed="rId2"/>
          <a:stretch>
            <a:fillRect/>
          </a:stretch>
        </p:blipFill>
        <p:spPr>
          <a:xfrm>
            <a:off x="736337" y="1877968"/>
            <a:ext cx="5505260" cy="3403514"/>
          </a:xfrm>
          <a:prstGeom prst="rect">
            <a:avLst/>
          </a:prstGeom>
        </p:spPr>
      </p:pic>
    </p:spTree>
    <p:extLst>
      <p:ext uri="{BB962C8B-B14F-4D97-AF65-F5344CB8AC3E}">
        <p14:creationId xmlns:p14="http://schemas.microsoft.com/office/powerpoint/2010/main" val="1063168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he-IL" dirty="0"/>
              <a:t>מה נלמד היום? </a:t>
            </a:r>
          </a:p>
        </p:txBody>
      </p:sp>
      <p:sp>
        <p:nvSpPr>
          <p:cNvPr id="3" name="מציין מיקום טקסט 2"/>
          <p:cNvSpPr>
            <a:spLocks noGrp="1"/>
          </p:cNvSpPr>
          <p:nvPr>
            <p:ph idx="1"/>
          </p:nvPr>
        </p:nvSpPr>
        <p:spPr>
          <a:xfrm>
            <a:off x="1024128" y="1049185"/>
            <a:ext cx="10087820" cy="4611559"/>
          </a:xfrm>
        </p:spPr>
        <p:txBody>
          <a:bodyPr/>
          <a:lstStyle/>
          <a:p>
            <a:pPr marL="0" indent="0">
              <a:buNone/>
            </a:pPr>
            <a:r>
              <a:rPr lang="he-IL" dirty="0">
                <a:sym typeface="Varela Round"/>
              </a:rPr>
              <a:t> </a:t>
            </a:r>
            <a:r>
              <a:rPr lang="he-IL" sz="4400" b="1" dirty="0">
                <a:sym typeface="Varela Round"/>
              </a:rPr>
              <a:t>נכיר שני סוגי אוטומטים:</a:t>
            </a:r>
          </a:p>
          <a:p>
            <a:r>
              <a:rPr lang="he-IL" sz="4000" dirty="0">
                <a:solidFill>
                  <a:srgbClr val="192A72"/>
                </a:solidFill>
                <a:sym typeface="Varela Round"/>
              </a:rPr>
              <a:t>אוטומט סופי דטרמיניסטי לא מלא – </a:t>
            </a:r>
            <a:r>
              <a:rPr lang="he-IL" sz="4000" dirty="0" err="1">
                <a:solidFill>
                  <a:srgbClr val="192A72"/>
                </a:solidFill>
                <a:sym typeface="Varela Round"/>
              </a:rPr>
              <a:t>אס"ד</a:t>
            </a:r>
            <a:endParaRPr lang="he-IL" sz="4000" dirty="0">
              <a:solidFill>
                <a:srgbClr val="192A72"/>
              </a:solidFill>
              <a:sym typeface="Varela Round"/>
            </a:endParaRPr>
          </a:p>
          <a:p>
            <a:r>
              <a:rPr lang="he-IL" sz="4000" dirty="0">
                <a:solidFill>
                  <a:srgbClr val="192A72"/>
                </a:solidFill>
                <a:sym typeface="Varela Round"/>
              </a:rPr>
              <a:t>אוטומט לא דטרמיניסטי – </a:t>
            </a:r>
            <a:r>
              <a:rPr lang="he-IL" sz="4000" dirty="0" err="1">
                <a:solidFill>
                  <a:srgbClr val="192A72"/>
                </a:solidFill>
                <a:sym typeface="Varela Round"/>
              </a:rPr>
              <a:t>א"ס</a:t>
            </a:r>
            <a:endParaRPr lang="he-IL" sz="4000" dirty="0">
              <a:solidFill>
                <a:srgbClr val="192A72"/>
              </a:solidFill>
            </a:endParaRPr>
          </a:p>
        </p:txBody>
      </p:sp>
      <p:sp>
        <p:nvSpPr>
          <p:cNvPr id="6" name="Rectangle 5">
            <a:extLst>
              <a:ext uri="{FF2B5EF4-FFF2-40B4-BE49-F238E27FC236}">
                <a16:creationId xmlns:a16="http://schemas.microsoft.com/office/drawing/2014/main" id="{4558C303-E198-483E-A262-922AC5C18CB4}"/>
              </a:ext>
            </a:extLst>
          </p:cNvPr>
          <p:cNvSpPr/>
          <p:nvPr/>
        </p:nvSpPr>
        <p:spPr>
          <a:xfrm>
            <a:off x="12281852" y="0"/>
            <a:ext cx="2150428"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פרטו בשקופית זו את נושאי הלימוד של השיעור</a:t>
            </a:r>
            <a:endParaRPr lang="en-US" dirty="0">
              <a:solidFill>
                <a:srgbClr val="00206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462225"/>
            <a:ext cx="11161453" cy="6079252"/>
          </a:xfrm>
        </p:spPr>
        <p:txBody>
          <a:bodyPr/>
          <a:lstStyle/>
          <a:p>
            <a:endParaRPr lang="he-IL" dirty="0"/>
          </a:p>
          <a:p>
            <a:r>
              <a:rPr lang="he-IL" dirty="0"/>
              <a:t>כתוב </a:t>
            </a:r>
            <a:r>
              <a:rPr lang="he-IL" dirty="0" err="1"/>
              <a:t>א"ס</a:t>
            </a:r>
            <a:r>
              <a:rPr lang="he-IL" dirty="0"/>
              <a:t> לא דטרמיניסטי לשפה מעל הא"ב </a:t>
            </a:r>
            <a:r>
              <a:rPr lang="en-US" dirty="0" err="1"/>
              <a:t>a,b,c</a:t>
            </a:r>
            <a:r>
              <a:rPr lang="en-US" dirty="0"/>
              <a:t>}</a:t>
            </a:r>
            <a:r>
              <a:rPr lang="he-IL" dirty="0"/>
              <a:t>} שמקבלת מילים שמכילות את הרצף </a:t>
            </a:r>
            <a:r>
              <a:rPr lang="en-US" dirty="0" err="1"/>
              <a:t>acb</a:t>
            </a:r>
            <a:r>
              <a:rPr lang="he-IL" dirty="0"/>
              <a:t> וגם את הרצף </a:t>
            </a:r>
            <a:r>
              <a:rPr lang="en-US" dirty="0"/>
              <a:t>bcc</a:t>
            </a:r>
            <a:r>
              <a:rPr lang="he-IL" dirty="0"/>
              <a:t>.</a:t>
            </a:r>
          </a:p>
          <a:p>
            <a:pPr marL="0" indent="0">
              <a:buNone/>
            </a:pPr>
            <a:r>
              <a:rPr lang="he-IL" dirty="0"/>
              <a:t>    אין חשיבות לסדר הרצפים במילה.</a:t>
            </a:r>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endParaRPr lang="he-IL" dirty="0"/>
          </a:p>
          <a:p>
            <a:pPr marL="0" indent="0">
              <a:buNone/>
            </a:pPr>
            <a:r>
              <a:rPr lang="he-IL" dirty="0"/>
              <a:t>                                                   איפה בא לידי ביטוי האוטומט הלא דטרמיניסטי?</a:t>
            </a:r>
          </a:p>
          <a:p>
            <a:pPr marL="0" indent="0">
              <a:buNone/>
            </a:pPr>
            <a:endParaRPr lang="he-IL" dirty="0"/>
          </a:p>
          <a:p>
            <a:pPr marL="0" indent="0">
              <a:buNone/>
            </a:pPr>
            <a:endParaRPr lang="he-IL" dirty="0"/>
          </a:p>
        </p:txBody>
      </p:sp>
      <p:pic>
        <p:nvPicPr>
          <p:cNvPr id="4" name="תמונה 3"/>
          <p:cNvPicPr>
            <a:picLocks noChangeAspect="1"/>
          </p:cNvPicPr>
          <p:nvPr/>
        </p:nvPicPr>
        <p:blipFill>
          <a:blip r:embed="rId2"/>
          <a:stretch>
            <a:fillRect/>
          </a:stretch>
        </p:blipFill>
        <p:spPr>
          <a:xfrm>
            <a:off x="800729" y="2123080"/>
            <a:ext cx="6591300" cy="2390775"/>
          </a:xfrm>
          <a:prstGeom prst="rect">
            <a:avLst/>
          </a:prstGeom>
        </p:spPr>
      </p:pic>
    </p:spTree>
    <p:extLst>
      <p:ext uri="{BB962C8B-B14F-4D97-AF65-F5344CB8AC3E}">
        <p14:creationId xmlns:p14="http://schemas.microsoft.com/office/powerpoint/2010/main" val="1412124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0" end="10"/>
                                            </p:txEl>
                                          </p:spTgt>
                                        </p:tgtEl>
                                        <p:attrNameLst>
                                          <p:attrName>style.visibility</p:attrName>
                                        </p:attrNameLst>
                                      </p:cBhvr>
                                      <p:to>
                                        <p:strVal val="visible"/>
                                      </p:to>
                                    </p:set>
                                    <p:animEffect transition="in" filter="fade">
                                      <p:cBhvr>
                                        <p:cTn id="14" dur="1000"/>
                                        <p:tgtEl>
                                          <p:spTgt spid="2">
                                            <p:txEl>
                                              <p:pRg st="10" end="10"/>
                                            </p:txEl>
                                          </p:spTgt>
                                        </p:tgtEl>
                                      </p:cBhvr>
                                    </p:animEffect>
                                    <p:anim calcmode="lin" valueType="num">
                                      <p:cBhvr>
                                        <p:cTn id="1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321547"/>
            <a:ext cx="11161453" cy="5828044"/>
          </a:xfrm>
        </p:spPr>
        <p:txBody>
          <a:bodyPr/>
          <a:lstStyle/>
          <a:p>
            <a:r>
              <a:rPr lang="he-IL" dirty="0"/>
              <a:t>כתוב </a:t>
            </a:r>
            <a:r>
              <a:rPr lang="he-IL" dirty="0" err="1"/>
              <a:t>א"ס</a:t>
            </a:r>
            <a:r>
              <a:rPr lang="he-IL" dirty="0"/>
              <a:t> לא דטרמיניסטי לשפה מעל הא"ב </a:t>
            </a:r>
            <a:r>
              <a:rPr lang="en-US" dirty="0" err="1"/>
              <a:t>a,b,c</a:t>
            </a:r>
            <a:r>
              <a:rPr lang="en-US" dirty="0"/>
              <a:t>}</a:t>
            </a:r>
            <a:r>
              <a:rPr lang="he-IL" dirty="0"/>
              <a:t>}  שמקבלת מילים שמסתיימות ב </a:t>
            </a:r>
            <a:r>
              <a:rPr lang="he-IL" dirty="0" err="1"/>
              <a:t>ב</a:t>
            </a:r>
            <a:r>
              <a:rPr lang="he-IL" dirty="0"/>
              <a:t> - 2 אותיות זהות.</a:t>
            </a:r>
          </a:p>
          <a:p>
            <a:endParaRPr lang="he-IL" dirty="0"/>
          </a:p>
          <a:p>
            <a:r>
              <a:rPr lang="he-IL" dirty="0"/>
              <a:t>מהן המילים הקצרות ביותר ששייכות לשפה?</a:t>
            </a:r>
          </a:p>
          <a:p>
            <a:endParaRPr lang="he-IL" dirty="0"/>
          </a:p>
          <a:p>
            <a:endParaRPr lang="he-IL" dirty="0"/>
          </a:p>
          <a:p>
            <a:endParaRPr lang="he-IL" dirty="0"/>
          </a:p>
          <a:p>
            <a:endParaRPr lang="he-IL" dirty="0"/>
          </a:p>
          <a:p>
            <a:endParaRPr lang="he-IL" dirty="0"/>
          </a:p>
          <a:p>
            <a:pPr marL="0" indent="0">
              <a:buNone/>
            </a:pPr>
            <a:r>
              <a:rPr lang="he-IL" dirty="0"/>
              <a:t>                                                           למה אנחנו לא מאפשרים לקבל אותיות נוספות                   </a:t>
            </a:r>
          </a:p>
          <a:p>
            <a:pPr marL="0" indent="0">
              <a:buNone/>
            </a:pPr>
            <a:r>
              <a:rPr lang="he-IL" dirty="0"/>
              <a:t>                                                           במצב המקבל?</a:t>
            </a:r>
          </a:p>
          <a:p>
            <a:endParaRPr lang="he-IL" dirty="0"/>
          </a:p>
        </p:txBody>
      </p:sp>
      <p:pic>
        <p:nvPicPr>
          <p:cNvPr id="4" name="תמונה 3"/>
          <p:cNvPicPr>
            <a:picLocks noChangeAspect="1"/>
          </p:cNvPicPr>
          <p:nvPr/>
        </p:nvPicPr>
        <p:blipFill>
          <a:blip r:embed="rId2"/>
          <a:stretch>
            <a:fillRect/>
          </a:stretch>
        </p:blipFill>
        <p:spPr>
          <a:xfrm>
            <a:off x="1142738" y="1199104"/>
            <a:ext cx="3495675" cy="2590800"/>
          </a:xfrm>
          <a:prstGeom prst="rect">
            <a:avLst/>
          </a:prstGeom>
        </p:spPr>
      </p:pic>
    </p:spTree>
    <p:extLst>
      <p:ext uri="{BB962C8B-B14F-4D97-AF65-F5344CB8AC3E}">
        <p14:creationId xmlns:p14="http://schemas.microsoft.com/office/powerpoint/2010/main" val="336028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animEffect transition="in" filter="fade">
                                      <p:cBhvr>
                                        <p:cTn id="21" dur="1000"/>
                                        <p:tgtEl>
                                          <p:spTgt spid="2">
                                            <p:txEl>
                                              <p:pRg st="8" end="8"/>
                                            </p:txEl>
                                          </p:spTgt>
                                        </p:tgtEl>
                                      </p:cBhvr>
                                    </p:animEffect>
                                    <p:anim calcmode="lin" valueType="num">
                                      <p:cBhvr>
                                        <p:cTn id="2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8" end="8"/>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2">
                                            <p:txEl>
                                              <p:pRg st="9" end="9"/>
                                            </p:txEl>
                                          </p:spTgt>
                                        </p:tgtEl>
                                        <p:attrNameLst>
                                          <p:attrName>style.visibility</p:attrName>
                                        </p:attrNameLst>
                                      </p:cBhvr>
                                      <p:to>
                                        <p:strVal val="visible"/>
                                      </p:to>
                                    </p:set>
                                    <p:animEffect transition="in" filter="fade">
                                      <p:cBhvr>
                                        <p:cTn id="26" dur="1000"/>
                                        <p:tgtEl>
                                          <p:spTgt spid="2">
                                            <p:txEl>
                                              <p:pRg st="9" end="9"/>
                                            </p:txEl>
                                          </p:spTgt>
                                        </p:tgtEl>
                                      </p:cBhvr>
                                    </p:animEffect>
                                    <p:anim calcmode="lin" valueType="num">
                                      <p:cBhvr>
                                        <p:cTn id="27"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28"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411982"/>
            <a:ext cx="11161453" cy="5978769"/>
          </a:xfrm>
        </p:spPr>
        <p:txBody>
          <a:bodyPr/>
          <a:lstStyle/>
          <a:p>
            <a:r>
              <a:rPr lang="he-IL" dirty="0"/>
              <a:t>כתוב </a:t>
            </a:r>
            <a:r>
              <a:rPr lang="he-IL" dirty="0" err="1"/>
              <a:t>א"ס</a:t>
            </a:r>
            <a:r>
              <a:rPr lang="he-IL" dirty="0"/>
              <a:t> לא דטרמיניסטי לשפה מעל הא"ב </a:t>
            </a:r>
            <a:r>
              <a:rPr lang="en-US" dirty="0" err="1"/>
              <a:t>a,b,c</a:t>
            </a:r>
            <a:r>
              <a:rPr lang="en-US" dirty="0"/>
              <a:t>}</a:t>
            </a:r>
            <a:r>
              <a:rPr lang="he-IL" dirty="0"/>
              <a:t>} שמקבלת מילים שבהן האות הראשונה זהה לאות האחרונה.</a:t>
            </a:r>
          </a:p>
          <a:p>
            <a:r>
              <a:rPr lang="he-IL" dirty="0"/>
              <a:t>אורך המילה לפחות שני תווים.</a:t>
            </a:r>
          </a:p>
          <a:p>
            <a:endParaRPr lang="he-IL" dirty="0"/>
          </a:p>
          <a:p>
            <a:endParaRPr lang="he-IL" dirty="0"/>
          </a:p>
          <a:p>
            <a:endParaRPr lang="he-IL" dirty="0"/>
          </a:p>
          <a:p>
            <a:endParaRPr lang="he-IL" dirty="0"/>
          </a:p>
          <a:p>
            <a:endParaRPr lang="he-IL" dirty="0"/>
          </a:p>
          <a:p>
            <a:endParaRPr lang="he-IL" dirty="0"/>
          </a:p>
          <a:p>
            <a:endParaRPr lang="he-IL" dirty="0"/>
          </a:p>
          <a:p>
            <a:endParaRPr lang="he-IL" dirty="0"/>
          </a:p>
          <a:p>
            <a:pPr marL="0" indent="0">
              <a:buNone/>
            </a:pPr>
            <a:r>
              <a:rPr lang="he-IL" dirty="0"/>
              <a:t>                                                                האם יכולנו לאחד את המצבים </a:t>
            </a:r>
            <a:r>
              <a:rPr lang="en-US" dirty="0"/>
              <a:t>q1,q2,q3</a:t>
            </a:r>
            <a:r>
              <a:rPr lang="he-IL" dirty="0"/>
              <a:t> ?</a:t>
            </a:r>
          </a:p>
        </p:txBody>
      </p:sp>
      <p:pic>
        <p:nvPicPr>
          <p:cNvPr id="4" name="תמונה 3"/>
          <p:cNvPicPr>
            <a:picLocks noChangeAspect="1"/>
          </p:cNvPicPr>
          <p:nvPr/>
        </p:nvPicPr>
        <p:blipFill>
          <a:blip r:embed="rId2"/>
          <a:stretch>
            <a:fillRect/>
          </a:stretch>
        </p:blipFill>
        <p:spPr>
          <a:xfrm>
            <a:off x="515273" y="964642"/>
            <a:ext cx="6453868" cy="4183255"/>
          </a:xfrm>
          <a:prstGeom prst="rect">
            <a:avLst/>
          </a:prstGeom>
        </p:spPr>
      </p:pic>
    </p:spTree>
    <p:extLst>
      <p:ext uri="{BB962C8B-B14F-4D97-AF65-F5344CB8AC3E}">
        <p14:creationId xmlns:p14="http://schemas.microsoft.com/office/powerpoint/2010/main" val="198074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0" end="10"/>
                                            </p:txEl>
                                          </p:spTgt>
                                        </p:tgtEl>
                                        <p:attrNameLst>
                                          <p:attrName>style.visibility</p:attrName>
                                        </p:attrNameLst>
                                      </p:cBhvr>
                                      <p:to>
                                        <p:strVal val="visible"/>
                                      </p:to>
                                    </p:set>
                                    <p:animEffect transition="in" filter="fade">
                                      <p:cBhvr>
                                        <p:cTn id="14" dur="1000"/>
                                        <p:tgtEl>
                                          <p:spTgt spid="2">
                                            <p:txEl>
                                              <p:pRg st="10" end="10"/>
                                            </p:txEl>
                                          </p:spTgt>
                                        </p:tgtEl>
                                      </p:cBhvr>
                                    </p:animEffect>
                                    <p:anim calcmode="lin" valueType="num">
                                      <p:cBhvr>
                                        <p:cTn id="15"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170823" y="211015"/>
            <a:ext cx="11505904" cy="4850279"/>
          </a:xfrm>
        </p:spPr>
        <p:txBody>
          <a:bodyPr/>
          <a:lstStyle/>
          <a:p>
            <a:r>
              <a:rPr lang="he-IL" dirty="0"/>
              <a:t>כתוב </a:t>
            </a:r>
            <a:r>
              <a:rPr lang="he-IL" dirty="0" err="1"/>
              <a:t>א"ס</a:t>
            </a:r>
            <a:r>
              <a:rPr lang="he-IL" dirty="0"/>
              <a:t> לא דטרמיניסטי לשפה מעל הא"ב </a:t>
            </a:r>
            <a:r>
              <a:rPr lang="en-US" dirty="0" err="1"/>
              <a:t>a,b,c</a:t>
            </a:r>
            <a:r>
              <a:rPr lang="en-US" dirty="0"/>
              <a:t>}</a:t>
            </a:r>
            <a:r>
              <a:rPr lang="he-IL" dirty="0"/>
              <a:t>} שמקבלת את כל המילים שמתחילות ב – </a:t>
            </a:r>
            <a:r>
              <a:rPr lang="en-US" dirty="0"/>
              <a:t>b </a:t>
            </a:r>
            <a:r>
              <a:rPr lang="he-IL" dirty="0"/>
              <a:t>   מכילות  </a:t>
            </a:r>
            <a:r>
              <a:rPr lang="en-US" dirty="0"/>
              <a:t> aa </a:t>
            </a:r>
            <a:r>
              <a:rPr lang="he-IL" dirty="0"/>
              <a:t> ומסתיימות ב </a:t>
            </a:r>
            <a:r>
              <a:rPr lang="en-US" dirty="0"/>
              <a:t>cc</a:t>
            </a:r>
            <a:r>
              <a:rPr lang="he-IL" dirty="0"/>
              <a:t>.</a:t>
            </a:r>
          </a:p>
          <a:p>
            <a:endParaRPr lang="he-IL" dirty="0"/>
          </a:p>
          <a:p>
            <a:r>
              <a:rPr lang="he-IL" dirty="0"/>
              <a:t>מהי המילה הקצרה ביותר? </a:t>
            </a:r>
          </a:p>
          <a:p>
            <a:endParaRPr lang="he-IL" dirty="0"/>
          </a:p>
          <a:p>
            <a:endParaRPr lang="he-IL" dirty="0"/>
          </a:p>
          <a:p>
            <a:endParaRPr lang="he-IL" dirty="0"/>
          </a:p>
          <a:p>
            <a:r>
              <a:rPr lang="he-IL" dirty="0"/>
              <a:t>למה האוטומט נחשב ללא דטרמיניסטי?</a:t>
            </a:r>
          </a:p>
          <a:p>
            <a:r>
              <a:rPr lang="he-IL" dirty="0"/>
              <a:t>מה יהיה המסלול של האוטומט על המילה </a:t>
            </a:r>
            <a:r>
              <a:rPr lang="en-US" dirty="0" err="1"/>
              <a:t>bacbaaacc</a:t>
            </a:r>
            <a:r>
              <a:rPr lang="he-IL" dirty="0"/>
              <a:t> ?</a:t>
            </a:r>
          </a:p>
          <a:p>
            <a:endParaRPr lang="he-IL" dirty="0"/>
          </a:p>
          <a:p>
            <a:pPr marL="0" indent="0" algn="l">
              <a:buNone/>
            </a:pPr>
            <a:r>
              <a:rPr lang="en-US" sz="2000" dirty="0"/>
              <a:t>q0  </a:t>
            </a:r>
            <a:r>
              <a:rPr lang="en-US" sz="2000" baseline="30000" dirty="0"/>
              <a:t>b      </a:t>
            </a:r>
            <a:r>
              <a:rPr lang="en-US" sz="2000" dirty="0"/>
              <a:t>q1  </a:t>
            </a:r>
            <a:r>
              <a:rPr lang="en-US" sz="2000" baseline="30000" dirty="0"/>
              <a:t>a</a:t>
            </a:r>
            <a:r>
              <a:rPr lang="en-US" sz="2000" dirty="0"/>
              <a:t>    q1  </a:t>
            </a:r>
            <a:r>
              <a:rPr lang="en-US" sz="2000" baseline="30000" dirty="0"/>
              <a:t>c</a:t>
            </a:r>
            <a:r>
              <a:rPr lang="en-US" sz="2000" dirty="0"/>
              <a:t>   q1  </a:t>
            </a:r>
            <a:r>
              <a:rPr lang="en-US" sz="2000" baseline="30000" dirty="0"/>
              <a:t>b</a:t>
            </a:r>
            <a:r>
              <a:rPr lang="en-US" sz="2000" dirty="0"/>
              <a:t>    q1   </a:t>
            </a:r>
            <a:r>
              <a:rPr lang="en-US" sz="2000" baseline="30000" dirty="0"/>
              <a:t>a    </a:t>
            </a:r>
            <a:r>
              <a:rPr lang="en-US" sz="2000" dirty="0"/>
              <a:t>q1  </a:t>
            </a:r>
            <a:r>
              <a:rPr lang="en-US" sz="2000" baseline="30000" dirty="0"/>
              <a:t>a    </a:t>
            </a:r>
            <a:r>
              <a:rPr lang="en-US" sz="2000" dirty="0"/>
              <a:t>q2  </a:t>
            </a:r>
            <a:r>
              <a:rPr lang="en-US" sz="2000" baseline="30000" dirty="0"/>
              <a:t>a      </a:t>
            </a:r>
            <a:r>
              <a:rPr lang="en-US" sz="2000" dirty="0"/>
              <a:t>q3  </a:t>
            </a:r>
            <a:r>
              <a:rPr lang="en-US" sz="2000" baseline="30000" dirty="0"/>
              <a:t>c    </a:t>
            </a:r>
            <a:r>
              <a:rPr lang="en-US" sz="2000" dirty="0"/>
              <a:t>q4  </a:t>
            </a:r>
            <a:r>
              <a:rPr lang="en-US" sz="2000" baseline="30000" dirty="0"/>
              <a:t>c    </a:t>
            </a:r>
            <a:r>
              <a:rPr lang="en-US" sz="2000" dirty="0"/>
              <a:t>q5</a:t>
            </a:r>
            <a:r>
              <a:rPr lang="he-IL" sz="2000" baseline="30000" dirty="0"/>
              <a:t> </a:t>
            </a:r>
          </a:p>
        </p:txBody>
      </p:sp>
      <p:sp>
        <p:nvSpPr>
          <p:cNvPr id="4" name="TextBox 3"/>
          <p:cNvSpPr txBox="1"/>
          <p:nvPr/>
        </p:nvSpPr>
        <p:spPr>
          <a:xfrm>
            <a:off x="6250075" y="1406770"/>
            <a:ext cx="1356527" cy="523220"/>
          </a:xfrm>
          <a:prstGeom prst="rect">
            <a:avLst/>
          </a:prstGeom>
          <a:noFill/>
        </p:spPr>
        <p:txBody>
          <a:bodyPr wrap="square" rtlCol="1">
            <a:spAutoFit/>
          </a:bodyPr>
          <a:lstStyle/>
          <a:p>
            <a:r>
              <a:rPr lang="en-US" sz="2800" dirty="0" err="1"/>
              <a:t>baacc</a:t>
            </a:r>
            <a:endParaRPr lang="he-IL" sz="2800" dirty="0"/>
          </a:p>
        </p:txBody>
      </p:sp>
      <p:pic>
        <p:nvPicPr>
          <p:cNvPr id="5" name="תמונה 4"/>
          <p:cNvPicPr>
            <a:picLocks noChangeAspect="1"/>
          </p:cNvPicPr>
          <p:nvPr/>
        </p:nvPicPr>
        <p:blipFill>
          <a:blip r:embed="rId2"/>
          <a:stretch>
            <a:fillRect/>
          </a:stretch>
        </p:blipFill>
        <p:spPr>
          <a:xfrm>
            <a:off x="1258398" y="1929990"/>
            <a:ext cx="5876925" cy="1200150"/>
          </a:xfrm>
          <a:prstGeom prst="rect">
            <a:avLst/>
          </a:prstGeom>
        </p:spPr>
      </p:pic>
      <p:cxnSp>
        <p:nvCxnSpPr>
          <p:cNvPr id="11" name="מחבר חץ ישר 10"/>
          <p:cNvCxnSpPr/>
          <p:nvPr/>
        </p:nvCxnSpPr>
        <p:spPr>
          <a:xfrm>
            <a:off x="2270929" y="4823209"/>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מחבר חץ ישר 34"/>
          <p:cNvCxnSpPr/>
          <p:nvPr/>
        </p:nvCxnSpPr>
        <p:spPr>
          <a:xfrm>
            <a:off x="1450313" y="4823209"/>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מחבר חץ ישר 35"/>
          <p:cNvCxnSpPr/>
          <p:nvPr/>
        </p:nvCxnSpPr>
        <p:spPr>
          <a:xfrm>
            <a:off x="624674"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מחבר חץ ישר 36"/>
          <p:cNvCxnSpPr/>
          <p:nvPr/>
        </p:nvCxnSpPr>
        <p:spPr>
          <a:xfrm>
            <a:off x="3046326"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מחבר חץ ישר 37"/>
          <p:cNvCxnSpPr/>
          <p:nvPr/>
        </p:nvCxnSpPr>
        <p:spPr>
          <a:xfrm>
            <a:off x="3860243"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מחבר חץ ישר 38"/>
          <p:cNvCxnSpPr/>
          <p:nvPr/>
        </p:nvCxnSpPr>
        <p:spPr>
          <a:xfrm>
            <a:off x="4623918"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מחבר חץ ישר 39"/>
          <p:cNvCxnSpPr/>
          <p:nvPr/>
        </p:nvCxnSpPr>
        <p:spPr>
          <a:xfrm>
            <a:off x="5367496"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מחבר חץ ישר 40"/>
          <p:cNvCxnSpPr/>
          <p:nvPr/>
        </p:nvCxnSpPr>
        <p:spPr>
          <a:xfrm>
            <a:off x="6141219"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מחבר חץ ישר 41"/>
          <p:cNvCxnSpPr/>
          <p:nvPr/>
        </p:nvCxnSpPr>
        <p:spPr>
          <a:xfrm>
            <a:off x="6843923" y="4824884"/>
            <a:ext cx="291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9609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6" end="6"/>
                                            </p:txEl>
                                          </p:spTgt>
                                        </p:tgtEl>
                                        <p:attrNameLst>
                                          <p:attrName>style.visibility</p:attrName>
                                        </p:attrNameLst>
                                      </p:cBhvr>
                                      <p:to>
                                        <p:strVal val="visible"/>
                                      </p:to>
                                    </p:set>
                                    <p:animEffect transition="in" filter="fade">
                                      <p:cBhvr>
                                        <p:cTn id="28" dur="1000"/>
                                        <p:tgtEl>
                                          <p:spTgt spid="2">
                                            <p:txEl>
                                              <p:pRg st="6" end="6"/>
                                            </p:txEl>
                                          </p:spTgt>
                                        </p:tgtEl>
                                      </p:cBhvr>
                                    </p:animEffect>
                                    <p:anim calcmode="lin" valueType="num">
                                      <p:cBhvr>
                                        <p:cTn id="29"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Effect transition="in" filter="fade">
                                      <p:cBhvr>
                                        <p:cTn id="35" dur="1000"/>
                                        <p:tgtEl>
                                          <p:spTgt spid="2">
                                            <p:txEl>
                                              <p:pRg st="7" end="7"/>
                                            </p:txEl>
                                          </p:spTgt>
                                        </p:tgtEl>
                                      </p:cBhvr>
                                    </p:animEffect>
                                    <p:anim calcmode="lin" valueType="num">
                                      <p:cBhvr>
                                        <p:cTn id="36"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9" end="9"/>
                                            </p:txEl>
                                          </p:spTgt>
                                        </p:tgtEl>
                                        <p:attrNameLst>
                                          <p:attrName>style.visibility</p:attrName>
                                        </p:attrNameLst>
                                      </p:cBhvr>
                                      <p:to>
                                        <p:strVal val="visible"/>
                                      </p:to>
                                    </p:set>
                                    <p:animEffect transition="in" filter="fade">
                                      <p:cBhvr>
                                        <p:cTn id="42" dur="1000"/>
                                        <p:tgtEl>
                                          <p:spTgt spid="2">
                                            <p:txEl>
                                              <p:pRg st="9" end="9"/>
                                            </p:txEl>
                                          </p:spTgt>
                                        </p:tgtEl>
                                      </p:cBhvr>
                                    </p:animEffect>
                                    <p:anim calcmode="lin" valueType="num">
                                      <p:cBhvr>
                                        <p:cTn id="43"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371789"/>
            <a:ext cx="11161453" cy="5617029"/>
          </a:xfrm>
        </p:spPr>
        <p:txBody>
          <a:bodyPr/>
          <a:lstStyle/>
          <a:p>
            <a:r>
              <a:rPr lang="he-IL" sz="2800" dirty="0"/>
              <a:t>כתוב </a:t>
            </a:r>
            <a:r>
              <a:rPr lang="he-IL" sz="2800" dirty="0" err="1"/>
              <a:t>א"ס</a:t>
            </a:r>
            <a:r>
              <a:rPr lang="he-IL" sz="2800" dirty="0"/>
              <a:t> לא דטרמיניסטי לשפה מעל הא"ב {1,2,3}</a:t>
            </a:r>
          </a:p>
          <a:p>
            <a:pPr marL="0" indent="0">
              <a:buNone/>
            </a:pPr>
            <a:r>
              <a:rPr lang="he-IL" sz="2800" dirty="0"/>
              <a:t>   שבה האות לפני האחרונה היא 2.</a:t>
            </a:r>
          </a:p>
          <a:p>
            <a:endParaRPr lang="he-IL" dirty="0"/>
          </a:p>
          <a:p>
            <a:r>
              <a:rPr lang="he-IL" dirty="0"/>
              <a:t>מהי המילה הקצרה ביותר? </a:t>
            </a:r>
          </a:p>
          <a:p>
            <a:endParaRPr lang="he-IL" dirty="0"/>
          </a:p>
          <a:p>
            <a:pPr marL="0" indent="0">
              <a:buNone/>
            </a:pPr>
            <a:endParaRPr lang="he-IL" dirty="0"/>
          </a:p>
        </p:txBody>
      </p:sp>
      <p:sp>
        <p:nvSpPr>
          <p:cNvPr id="4" name="TextBox 3"/>
          <p:cNvSpPr txBox="1"/>
          <p:nvPr/>
        </p:nvSpPr>
        <p:spPr>
          <a:xfrm>
            <a:off x="5295482" y="1808703"/>
            <a:ext cx="2160396" cy="461665"/>
          </a:xfrm>
          <a:prstGeom prst="rect">
            <a:avLst/>
          </a:prstGeom>
          <a:noFill/>
        </p:spPr>
        <p:txBody>
          <a:bodyPr wrap="square" rtlCol="1">
            <a:spAutoFit/>
          </a:bodyPr>
          <a:lstStyle/>
          <a:p>
            <a:r>
              <a:rPr lang="he-IL" sz="2400" dirty="0"/>
              <a:t>21 , 22 , 23</a:t>
            </a:r>
          </a:p>
        </p:txBody>
      </p:sp>
      <p:pic>
        <p:nvPicPr>
          <p:cNvPr id="5" name="תמונה 4"/>
          <p:cNvPicPr>
            <a:picLocks noChangeAspect="1"/>
          </p:cNvPicPr>
          <p:nvPr/>
        </p:nvPicPr>
        <p:blipFill>
          <a:blip r:embed="rId2"/>
          <a:stretch>
            <a:fillRect/>
          </a:stretch>
        </p:blipFill>
        <p:spPr>
          <a:xfrm>
            <a:off x="1215851" y="3046705"/>
            <a:ext cx="5878285" cy="2188485"/>
          </a:xfrm>
          <a:prstGeom prst="rect">
            <a:avLst/>
          </a:prstGeom>
        </p:spPr>
      </p:pic>
    </p:spTree>
    <p:extLst>
      <p:ext uri="{BB962C8B-B14F-4D97-AF65-F5344CB8AC3E}">
        <p14:creationId xmlns:p14="http://schemas.microsoft.com/office/powerpoint/2010/main" val="267107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1000"/>
                                        <p:tgtEl>
                                          <p:spTgt spid="2">
                                            <p:txEl>
                                              <p:pRg st="3" end="3"/>
                                            </p:txEl>
                                          </p:spTgt>
                                        </p:tgtEl>
                                      </p:cBhvr>
                                    </p:animEffect>
                                    <p:anim calcmode="lin" valueType="num">
                                      <p:cBhvr>
                                        <p:cTn id="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241161"/>
            <a:ext cx="11161453" cy="4820134"/>
          </a:xfrm>
        </p:spPr>
        <p:txBody>
          <a:bodyPr/>
          <a:lstStyle/>
          <a:p>
            <a:endParaRPr lang="he-IL" dirty="0"/>
          </a:p>
          <a:p>
            <a:r>
              <a:rPr lang="he-IL" sz="2800" dirty="0"/>
              <a:t>כתוב </a:t>
            </a:r>
            <a:r>
              <a:rPr lang="he-IL" sz="2800" dirty="0" err="1"/>
              <a:t>א"ס</a:t>
            </a:r>
            <a:r>
              <a:rPr lang="he-IL" sz="2800" dirty="0"/>
              <a:t> לא דטרמיניסטי לשפה מעל הא"ב {1,2,3} </a:t>
            </a:r>
          </a:p>
          <a:p>
            <a:pPr marL="0" indent="0">
              <a:buNone/>
            </a:pPr>
            <a:r>
              <a:rPr lang="he-IL" sz="2800" dirty="0"/>
              <a:t>    שמקבלת מילים שמסתיימות ב - 22 או ב – 21.</a:t>
            </a:r>
          </a:p>
          <a:p>
            <a:endParaRPr lang="he-IL" sz="2800" dirty="0"/>
          </a:p>
          <a:p>
            <a:endParaRPr lang="he-IL" dirty="0"/>
          </a:p>
        </p:txBody>
      </p:sp>
      <p:pic>
        <p:nvPicPr>
          <p:cNvPr id="4" name="תמונה 3"/>
          <p:cNvPicPr>
            <a:picLocks noChangeAspect="1"/>
          </p:cNvPicPr>
          <p:nvPr/>
        </p:nvPicPr>
        <p:blipFill>
          <a:blip r:embed="rId2"/>
          <a:stretch>
            <a:fillRect/>
          </a:stretch>
        </p:blipFill>
        <p:spPr>
          <a:xfrm>
            <a:off x="2637901" y="2651228"/>
            <a:ext cx="5551505" cy="1830337"/>
          </a:xfrm>
          <a:prstGeom prst="rect">
            <a:avLst/>
          </a:prstGeom>
        </p:spPr>
      </p:pic>
    </p:spTree>
    <p:extLst>
      <p:ext uri="{BB962C8B-B14F-4D97-AF65-F5344CB8AC3E}">
        <p14:creationId xmlns:p14="http://schemas.microsoft.com/office/powerpoint/2010/main" val="552159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351692"/>
            <a:ext cx="11161453" cy="5948623"/>
          </a:xfrm>
        </p:spPr>
        <p:txBody>
          <a:bodyPr/>
          <a:lstStyle/>
          <a:p>
            <a:r>
              <a:rPr lang="he-IL" dirty="0"/>
              <a:t>כתוב </a:t>
            </a:r>
            <a:r>
              <a:rPr lang="he-IL" dirty="0" err="1"/>
              <a:t>א"ס</a:t>
            </a:r>
            <a:r>
              <a:rPr lang="he-IL" dirty="0"/>
              <a:t> לא דטרמיניסטי לשפה הבאה:</a:t>
            </a:r>
          </a:p>
          <a:p>
            <a:endParaRPr lang="he-IL" dirty="0"/>
          </a:p>
          <a:p>
            <a:pPr marL="0" indent="0">
              <a:buNone/>
            </a:pPr>
            <a:r>
              <a:rPr lang="en-US" sz="2800" dirty="0"/>
              <a:t>L={(a) </a:t>
            </a:r>
            <a:r>
              <a:rPr lang="en-US" sz="2800" baseline="30000" dirty="0"/>
              <a:t>n</a:t>
            </a:r>
            <a:r>
              <a:rPr lang="en-US" sz="2800" dirty="0"/>
              <a:t> (ab) </a:t>
            </a:r>
            <a:r>
              <a:rPr lang="en-US" sz="2800" baseline="30000" dirty="0"/>
              <a:t>m</a:t>
            </a:r>
            <a:r>
              <a:rPr lang="en-US" sz="2800" dirty="0"/>
              <a:t> | </a:t>
            </a:r>
            <a:r>
              <a:rPr lang="en-US" sz="2800" dirty="0" err="1"/>
              <a:t>n,m</a:t>
            </a:r>
            <a:r>
              <a:rPr lang="en-US" sz="2800" dirty="0"/>
              <a:t>&gt;=0}                                                                         </a:t>
            </a:r>
            <a:endParaRPr lang="he-IL" sz="2800" dirty="0"/>
          </a:p>
          <a:p>
            <a:pPr marL="0" indent="0">
              <a:buNone/>
            </a:pPr>
            <a:r>
              <a:rPr lang="he-IL" sz="2800" dirty="0"/>
              <a:t>מהי המילה הקצרה ביותר? </a:t>
            </a:r>
          </a:p>
          <a:p>
            <a:pPr marL="0" indent="0">
              <a:buNone/>
            </a:pPr>
            <a:r>
              <a:rPr lang="he-IL" sz="2800" dirty="0"/>
              <a:t>מהי המילה הבאה הקצרה ביותר?</a:t>
            </a:r>
          </a:p>
          <a:p>
            <a:pPr marL="0" indent="0">
              <a:buNone/>
            </a:pPr>
            <a:r>
              <a:rPr lang="he-IL" sz="2800" dirty="0"/>
              <a:t>  </a:t>
            </a:r>
          </a:p>
        </p:txBody>
      </p:sp>
      <p:sp>
        <p:nvSpPr>
          <p:cNvPr id="4" name="TextBox 3"/>
          <p:cNvSpPr txBox="1"/>
          <p:nvPr/>
        </p:nvSpPr>
        <p:spPr>
          <a:xfrm>
            <a:off x="5667270" y="1698172"/>
            <a:ext cx="1386672" cy="523220"/>
          </a:xfrm>
          <a:prstGeom prst="rect">
            <a:avLst/>
          </a:prstGeom>
          <a:noFill/>
        </p:spPr>
        <p:txBody>
          <a:bodyPr wrap="square" rtlCol="1">
            <a:spAutoFit/>
          </a:bodyPr>
          <a:lstStyle/>
          <a:p>
            <a:r>
              <a:rPr lang="az-Cyrl-AZ" sz="2800" dirty="0">
                <a:latin typeface="Arial" panose="020B0604020202020204" pitchFamily="34" charset="0"/>
                <a:cs typeface="Arial" panose="020B0604020202020204" pitchFamily="34" charset="0"/>
              </a:rPr>
              <a:t>ԑ</a:t>
            </a:r>
            <a:endParaRPr lang="he-IL" sz="2800" dirty="0"/>
          </a:p>
        </p:txBody>
      </p:sp>
      <p:sp>
        <p:nvSpPr>
          <p:cNvPr id="5" name="TextBox 4"/>
          <p:cNvSpPr txBox="1"/>
          <p:nvPr/>
        </p:nvSpPr>
        <p:spPr>
          <a:xfrm>
            <a:off x="5010777" y="2221392"/>
            <a:ext cx="1085222" cy="523220"/>
          </a:xfrm>
          <a:prstGeom prst="rect">
            <a:avLst/>
          </a:prstGeom>
          <a:noFill/>
        </p:spPr>
        <p:txBody>
          <a:bodyPr wrap="square" rtlCol="1">
            <a:spAutoFit/>
          </a:bodyPr>
          <a:lstStyle/>
          <a:p>
            <a:r>
              <a:rPr lang="en-US" sz="2800" dirty="0"/>
              <a:t>a</a:t>
            </a:r>
            <a:endParaRPr lang="he-IL" sz="2800" dirty="0"/>
          </a:p>
        </p:txBody>
      </p:sp>
      <p:pic>
        <p:nvPicPr>
          <p:cNvPr id="6" name="תמונה 5"/>
          <p:cNvPicPr>
            <a:picLocks noChangeAspect="1"/>
          </p:cNvPicPr>
          <p:nvPr/>
        </p:nvPicPr>
        <p:blipFill>
          <a:blip r:embed="rId2"/>
          <a:stretch>
            <a:fillRect/>
          </a:stretch>
        </p:blipFill>
        <p:spPr>
          <a:xfrm>
            <a:off x="1355794" y="2895181"/>
            <a:ext cx="3752850" cy="2514600"/>
          </a:xfrm>
          <a:prstGeom prst="rect">
            <a:avLst/>
          </a:prstGeom>
        </p:spPr>
      </p:pic>
    </p:spTree>
    <p:extLst>
      <p:ext uri="{BB962C8B-B14F-4D97-AF65-F5344CB8AC3E}">
        <p14:creationId xmlns:p14="http://schemas.microsoft.com/office/powerpoint/2010/main" val="245591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fade">
                                      <p:cBhvr>
                                        <p:cTn id="7" dur="1000"/>
                                        <p:tgtEl>
                                          <p:spTgt spid="2">
                                            <p:txEl>
                                              <p:pRg st="3" end="3"/>
                                            </p:txEl>
                                          </p:spTgt>
                                        </p:tgtEl>
                                      </p:cBhvr>
                                    </p:animEffect>
                                    <p:anim calcmode="lin" valueType="num">
                                      <p:cBhvr>
                                        <p:cTn id="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fade">
                                      <p:cBhvr>
                                        <p:cTn id="21" dur="1000"/>
                                        <p:tgtEl>
                                          <p:spTgt spid="2">
                                            <p:txEl>
                                              <p:pRg st="4" end="4"/>
                                            </p:txEl>
                                          </p:spTgt>
                                        </p:tgtEl>
                                      </p:cBhvr>
                                    </p:animEffect>
                                    <p:anim calcmode="lin" valueType="num">
                                      <p:cBhvr>
                                        <p:cTn id="22"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515448"/>
            <a:ext cx="9802368" cy="720000"/>
          </a:xfrm>
        </p:spPr>
        <p:txBody>
          <a:bodyPr/>
          <a:lstStyle/>
          <a:p>
            <a:r>
              <a:rPr lang="he-IL" dirty="0"/>
              <a:t>אוטומטים - סיכום</a:t>
            </a:r>
          </a:p>
        </p:txBody>
      </p:sp>
      <p:sp>
        <p:nvSpPr>
          <p:cNvPr id="4" name="מציין מיקום תוכן 3"/>
          <p:cNvSpPr>
            <a:spLocks noGrp="1"/>
          </p:cNvSpPr>
          <p:nvPr>
            <p:ph sz="quarter" idx="4"/>
          </p:nvPr>
        </p:nvSpPr>
        <p:spPr>
          <a:xfrm>
            <a:off x="515273" y="1567973"/>
            <a:ext cx="11161453" cy="4913214"/>
          </a:xfrm>
        </p:spPr>
        <p:txBody>
          <a:bodyPr/>
          <a:lstStyle/>
          <a:p>
            <a:endParaRPr lang="he-IL" b="1" u="sng" dirty="0"/>
          </a:p>
          <a:p>
            <a:r>
              <a:rPr lang="he-IL" sz="2800" b="1" u="sng" dirty="0" err="1"/>
              <a:t>אסד"מ</a:t>
            </a:r>
            <a:r>
              <a:rPr lang="he-IL" sz="2800" dirty="0"/>
              <a:t> – אוטומט סופי דטרמיניסטי מלא.</a:t>
            </a:r>
          </a:p>
          <a:p>
            <a:pPr marL="0" indent="0">
              <a:buNone/>
            </a:pPr>
            <a:r>
              <a:rPr lang="he-IL" sz="2800" dirty="0"/>
              <a:t>                   אוטומט סופי בו בכל מצב יש מעבר עם כל אחת מאותיות   </a:t>
            </a:r>
          </a:p>
          <a:p>
            <a:pPr marL="0" indent="0">
              <a:buNone/>
            </a:pPr>
            <a:r>
              <a:rPr lang="he-IL" sz="2800" dirty="0"/>
              <a:t>                   הקלט.  </a:t>
            </a:r>
          </a:p>
          <a:p>
            <a:pPr marL="0" indent="0">
              <a:buNone/>
            </a:pPr>
            <a:r>
              <a:rPr lang="he-IL" sz="2800" dirty="0"/>
              <a:t>                   לכל זוג  של מצב ואות יש מעבר אחד ויחיד למצב הבא.</a:t>
            </a:r>
          </a:p>
          <a:p>
            <a:pPr marL="0" indent="0">
              <a:buNone/>
            </a:pPr>
            <a:endParaRPr lang="he-IL" dirty="0"/>
          </a:p>
          <a:p>
            <a:pPr marL="0" indent="0">
              <a:buNone/>
            </a:pPr>
            <a:endParaRPr lang="he-IL" dirty="0"/>
          </a:p>
          <a:p>
            <a:pPr marL="0" indent="0">
              <a:buNone/>
            </a:pPr>
            <a:endParaRPr lang="he-IL" dirty="0"/>
          </a:p>
        </p:txBody>
      </p:sp>
      <p:pic>
        <p:nvPicPr>
          <p:cNvPr id="6" name="תמונה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8123" y="4180113"/>
            <a:ext cx="2160396" cy="1718269"/>
          </a:xfrm>
          <a:prstGeom prst="rect">
            <a:avLst/>
          </a:prstGeom>
        </p:spPr>
      </p:pic>
    </p:spTree>
    <p:extLst>
      <p:ext uri="{BB962C8B-B14F-4D97-AF65-F5344CB8AC3E}">
        <p14:creationId xmlns:p14="http://schemas.microsoft.com/office/powerpoint/2010/main" val="35208288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המשך - סיכום</a:t>
            </a:r>
          </a:p>
        </p:txBody>
      </p:sp>
      <p:sp>
        <p:nvSpPr>
          <p:cNvPr id="3" name="מציין מיקום טקסט 2"/>
          <p:cNvSpPr>
            <a:spLocks noGrp="1"/>
          </p:cNvSpPr>
          <p:nvPr>
            <p:ph type="body" sz="quarter" idx="10"/>
          </p:nvPr>
        </p:nvSpPr>
        <p:spPr>
          <a:xfrm>
            <a:off x="371789" y="1051387"/>
            <a:ext cx="11615894" cy="5047962"/>
          </a:xfrm>
        </p:spPr>
        <p:txBody>
          <a:bodyPr/>
          <a:lstStyle/>
          <a:p>
            <a:r>
              <a:rPr lang="he-IL" b="1" u="sng" dirty="0" err="1"/>
              <a:t>אס"ד</a:t>
            </a:r>
            <a:r>
              <a:rPr lang="he-IL" b="1" u="sng" dirty="0"/>
              <a:t> לא מלא</a:t>
            </a:r>
            <a:r>
              <a:rPr lang="he-IL" dirty="0"/>
              <a:t>- אוטומט סופי שמופיעים בו רק המצבים והמעברים שעשויים    </a:t>
            </a:r>
          </a:p>
          <a:p>
            <a:pPr marL="0" indent="0">
              <a:buNone/>
            </a:pPr>
            <a:r>
              <a:rPr lang="he-IL" dirty="0"/>
              <a:t>             להוביל להצלחה. אין מלכודת ואין מעברים שמובילים למלכודת.  </a:t>
            </a:r>
          </a:p>
          <a:p>
            <a:pPr marL="0" indent="0">
              <a:buNone/>
            </a:pPr>
            <a:r>
              <a:rPr lang="he-IL" dirty="0"/>
              <a:t>             כלומר יהיה באוטומט לפחות מצב אחד שבו לא יהיו מעברים עם כל  </a:t>
            </a:r>
          </a:p>
          <a:p>
            <a:pPr marL="0" indent="0">
              <a:buNone/>
            </a:pPr>
            <a:r>
              <a:rPr lang="he-IL" dirty="0"/>
              <a:t>             אותיות הא"ב של השפה. </a:t>
            </a:r>
          </a:p>
          <a:p>
            <a:pPr marL="0" indent="0">
              <a:buNone/>
            </a:pPr>
            <a:r>
              <a:rPr lang="he-IL" dirty="0"/>
              <a:t>             עדיין עבור כל מצב ואות מוגדר מעבר אחד ויחיד, האוטומט </a:t>
            </a:r>
          </a:p>
          <a:p>
            <a:pPr marL="0" indent="0">
              <a:buNone/>
            </a:pPr>
            <a:r>
              <a:rPr lang="he-IL" dirty="0"/>
              <a:t>             דטרמיניסטי.</a:t>
            </a:r>
          </a:p>
          <a:p>
            <a:endParaRPr lang="he-IL" dirty="0"/>
          </a:p>
        </p:txBody>
      </p:sp>
    </p:spTree>
    <p:extLst>
      <p:ext uri="{BB962C8B-B14F-4D97-AF65-F5344CB8AC3E}">
        <p14:creationId xmlns:p14="http://schemas.microsoft.com/office/powerpoint/2010/main" val="34878337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המשך -  סיכום</a:t>
            </a:r>
          </a:p>
        </p:txBody>
      </p:sp>
      <p:sp>
        <p:nvSpPr>
          <p:cNvPr id="3" name="מציין מיקום תוכן 2"/>
          <p:cNvSpPr>
            <a:spLocks noGrp="1"/>
          </p:cNvSpPr>
          <p:nvPr>
            <p:ph idx="1"/>
          </p:nvPr>
        </p:nvSpPr>
        <p:spPr>
          <a:xfrm>
            <a:off x="401934" y="1049185"/>
            <a:ext cx="11304396" cy="4611559"/>
          </a:xfrm>
        </p:spPr>
        <p:txBody>
          <a:bodyPr>
            <a:normAutofit/>
          </a:bodyPr>
          <a:lstStyle/>
          <a:p>
            <a:r>
              <a:rPr lang="he-IL" b="1" u="sng" dirty="0" err="1"/>
              <a:t>א"ס</a:t>
            </a:r>
            <a:r>
              <a:rPr lang="he-IL" b="1" u="sng" dirty="0"/>
              <a:t> לא דטרמיניסטי </a:t>
            </a:r>
            <a:r>
              <a:rPr lang="he-IL" dirty="0"/>
              <a:t>– זהו אוטומט סופי בו יש אפשרות בחירה, כלומר, יש לפחות       </a:t>
            </a:r>
          </a:p>
          <a:p>
            <a:pPr marL="0" indent="0">
              <a:buNone/>
            </a:pPr>
            <a:r>
              <a:rPr lang="he-IL" dirty="0"/>
              <a:t>            מצב אחד שממנו, עם אותה אות קלט יש מספר מעברים אפשריים.                            </a:t>
            </a:r>
          </a:p>
          <a:p>
            <a:pPr marL="0" indent="0">
              <a:buNone/>
            </a:pPr>
            <a:r>
              <a:rPr lang="he-IL" dirty="0"/>
              <a:t>            כלומר מאותו מצב עם אותה אות קלט ניתן להגיע למצבים שונים.</a:t>
            </a:r>
          </a:p>
          <a:p>
            <a:pPr marL="0" indent="0">
              <a:buNone/>
            </a:pPr>
            <a:r>
              <a:rPr lang="he-IL" dirty="0"/>
              <a:t>            אוטומט לא דטרמיניסטי הוא בדרך כלל גם לא מלא, כלומר מופעים בו רק    </a:t>
            </a:r>
          </a:p>
          <a:p>
            <a:pPr marL="0" indent="0">
              <a:buNone/>
            </a:pPr>
            <a:r>
              <a:rPr lang="he-IL" dirty="0"/>
              <a:t>            המצבים והמעברים שעשויים להוביל להצלחה.</a:t>
            </a:r>
          </a:p>
        </p:txBody>
      </p:sp>
    </p:spTree>
    <p:extLst>
      <p:ext uri="{BB962C8B-B14F-4D97-AF65-F5344CB8AC3E}">
        <p14:creationId xmlns:p14="http://schemas.microsoft.com/office/powerpoint/2010/main" val="2778719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4"/>
          </p:nvPr>
        </p:nvSpPr>
        <p:spPr>
          <a:xfrm>
            <a:off x="515273" y="2087217"/>
            <a:ext cx="11161453" cy="2974077"/>
          </a:xfrm>
        </p:spPr>
        <p:txBody>
          <a:bodyPr/>
          <a:lstStyle/>
          <a:p>
            <a:r>
              <a:rPr lang="he-IL" sz="4000" dirty="0">
                <a:solidFill>
                  <a:srgbClr val="192A72"/>
                </a:solidFill>
              </a:rPr>
              <a:t>אוטומט סופי דטרמיניסטי מלא</a:t>
            </a:r>
          </a:p>
          <a:p>
            <a:endParaRPr lang="he-IL" dirty="0">
              <a:solidFill>
                <a:srgbClr val="192A72"/>
              </a:solidFill>
            </a:endParaRPr>
          </a:p>
        </p:txBody>
      </p:sp>
      <p:sp>
        <p:nvSpPr>
          <p:cNvPr id="3" name="כותרת 2"/>
          <p:cNvSpPr>
            <a:spLocks noGrp="1"/>
          </p:cNvSpPr>
          <p:nvPr>
            <p:ph type="title"/>
          </p:nvPr>
        </p:nvSpPr>
        <p:spPr>
          <a:xfrm>
            <a:off x="1024128" y="155447"/>
            <a:ext cx="9802206" cy="1772743"/>
          </a:xfrm>
        </p:spPr>
        <p:txBody>
          <a:bodyPr/>
          <a:lstStyle/>
          <a:p>
            <a:r>
              <a:rPr lang="he-IL" dirty="0"/>
              <a:t>דרישות קדם</a:t>
            </a:r>
          </a:p>
        </p:txBody>
      </p:sp>
    </p:spTree>
    <p:extLst>
      <p:ext uri="{BB962C8B-B14F-4D97-AF65-F5344CB8AC3E}">
        <p14:creationId xmlns:p14="http://schemas.microsoft.com/office/powerpoint/2010/main" val="20818124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a:t>דגשים</a:t>
            </a:r>
          </a:p>
        </p:txBody>
      </p:sp>
      <p:sp>
        <p:nvSpPr>
          <p:cNvPr id="3" name="מציין מיקום תוכן 2"/>
          <p:cNvSpPr>
            <a:spLocks noGrp="1"/>
          </p:cNvSpPr>
          <p:nvPr>
            <p:ph idx="1"/>
          </p:nvPr>
        </p:nvSpPr>
        <p:spPr>
          <a:xfrm>
            <a:off x="532563" y="872133"/>
            <a:ext cx="11364685" cy="4788611"/>
          </a:xfrm>
        </p:spPr>
        <p:txBody>
          <a:bodyPr>
            <a:normAutofit/>
          </a:bodyPr>
          <a:lstStyle/>
          <a:p>
            <a:r>
              <a:rPr lang="he-IL" sz="2000" dirty="0"/>
              <a:t>אוטומט לא מלא מקל עלינו. הוא מאפשר לכתוב אוטומט "נקי" יותר ועם פחות מצבים.</a:t>
            </a:r>
          </a:p>
          <a:p>
            <a:pPr marL="0" indent="0">
              <a:buNone/>
            </a:pPr>
            <a:r>
              <a:rPr lang="he-IL" sz="2000" dirty="0"/>
              <a:t>    אנחנו מכסים רק מקרים אפשריים בהתאם לתנאי השפה ולא מכסים מצבים שמפרים  </a:t>
            </a:r>
          </a:p>
          <a:p>
            <a:pPr marL="0" indent="0">
              <a:buNone/>
            </a:pPr>
            <a:r>
              <a:rPr lang="he-IL" sz="2000" dirty="0"/>
              <a:t>     את תנאי השפה ומובילים למלכודת.</a:t>
            </a:r>
          </a:p>
          <a:p>
            <a:r>
              <a:rPr lang="he-IL" sz="2000" dirty="0"/>
              <a:t>אוטומט לא דטרמיניסטי מאפשר ריבוי מעברים. זאת הקלה נוספת בכתיבת האוטומט. אנחנו יוצרים למילים שאמורות להתקבל מסלול שמגיע למצב מקבל אבל זה מסלול אחד מתוך מספר מסלולים.</a:t>
            </a:r>
          </a:p>
          <a:p>
            <a:r>
              <a:rPr lang="he-IL" sz="2000" dirty="0"/>
              <a:t>חשוב לציין שלכל אחד מהאוטומטים יש </a:t>
            </a:r>
            <a:r>
              <a:rPr lang="he-IL" sz="2000" dirty="0" err="1"/>
              <a:t>כח</a:t>
            </a:r>
            <a:r>
              <a:rPr lang="he-IL" sz="2000" dirty="0"/>
              <a:t> זהה, האוטומטים שקולים בכוחם.</a:t>
            </a:r>
          </a:p>
          <a:p>
            <a:pPr marL="0" indent="0">
              <a:buNone/>
            </a:pPr>
            <a:endParaRPr lang="he-IL" dirty="0"/>
          </a:p>
        </p:txBody>
      </p:sp>
    </p:spTree>
    <p:extLst>
      <p:ext uri="{BB962C8B-B14F-4D97-AF65-F5344CB8AC3E}">
        <p14:creationId xmlns:p14="http://schemas.microsoft.com/office/powerpoint/2010/main" val="12056779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10812830" cy="720000"/>
          </a:xfrm>
        </p:spPr>
        <p:txBody>
          <a:bodyPr/>
          <a:lstStyle/>
          <a:p>
            <a:r>
              <a:rPr lang="he-IL" dirty="0"/>
              <a:t>המשך - דגשים</a:t>
            </a:r>
          </a:p>
        </p:txBody>
      </p:sp>
      <p:sp>
        <p:nvSpPr>
          <p:cNvPr id="3" name="מציין מיקום תוכן 2"/>
          <p:cNvSpPr>
            <a:spLocks noGrp="1"/>
          </p:cNvSpPr>
          <p:nvPr>
            <p:ph idx="1"/>
          </p:nvPr>
        </p:nvSpPr>
        <p:spPr>
          <a:xfrm>
            <a:off x="1024128" y="1049185"/>
            <a:ext cx="10812830" cy="4611559"/>
          </a:xfrm>
        </p:spPr>
        <p:txBody>
          <a:bodyPr/>
          <a:lstStyle/>
          <a:p>
            <a:r>
              <a:rPr lang="he-IL" dirty="0"/>
              <a:t>כאשר בשאלה נכתב כתוב </a:t>
            </a:r>
            <a:r>
              <a:rPr lang="he-IL" dirty="0" err="1"/>
              <a:t>אסד"מ</a:t>
            </a:r>
            <a:r>
              <a:rPr lang="he-IL" dirty="0"/>
              <a:t> מבקשים אוטומט סופי דטרמיניסטי מלא.</a:t>
            </a:r>
          </a:p>
          <a:p>
            <a:r>
              <a:rPr lang="he-IL" dirty="0"/>
              <a:t>כאשר בשאלה נכתב כתוב </a:t>
            </a:r>
            <a:r>
              <a:rPr lang="he-IL" dirty="0" err="1"/>
              <a:t>אס"ד</a:t>
            </a:r>
            <a:r>
              <a:rPr lang="he-IL" dirty="0"/>
              <a:t> מבקשים אוטומט סופי דטרמיניסטי . הוא יכול להיות מלא או לא מלא לפי בחירת התלמיד.</a:t>
            </a:r>
          </a:p>
          <a:p>
            <a:r>
              <a:rPr lang="he-IL" dirty="0"/>
              <a:t>כאשר בשאלה נכתב כתוב </a:t>
            </a:r>
            <a:r>
              <a:rPr lang="he-IL" dirty="0" err="1"/>
              <a:t>אס"ד</a:t>
            </a:r>
            <a:r>
              <a:rPr lang="he-IL" dirty="0"/>
              <a:t> לא מלא יש לענות בהתאם להנחיות כאן קבעו לנו שהאוטומט יהיה לא מלא.</a:t>
            </a:r>
          </a:p>
        </p:txBody>
      </p:sp>
    </p:spTree>
    <p:extLst>
      <p:ext uri="{BB962C8B-B14F-4D97-AF65-F5344CB8AC3E}">
        <p14:creationId xmlns:p14="http://schemas.microsoft.com/office/powerpoint/2010/main" val="18850867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24128" y="152134"/>
            <a:ext cx="9802368" cy="1154152"/>
          </a:xfrm>
        </p:spPr>
        <p:txBody>
          <a:bodyPr/>
          <a:lstStyle/>
          <a:p>
            <a:r>
              <a:rPr lang="he-IL" dirty="0"/>
              <a:t>המשך - דגשים</a:t>
            </a:r>
          </a:p>
        </p:txBody>
      </p:sp>
      <p:sp>
        <p:nvSpPr>
          <p:cNvPr id="3" name="מציין מיקום תוכן 2"/>
          <p:cNvSpPr>
            <a:spLocks noGrp="1"/>
          </p:cNvSpPr>
          <p:nvPr>
            <p:ph idx="1"/>
          </p:nvPr>
        </p:nvSpPr>
        <p:spPr>
          <a:xfrm>
            <a:off x="1024127" y="1306287"/>
            <a:ext cx="11053991" cy="3446583"/>
          </a:xfrm>
        </p:spPr>
        <p:txBody>
          <a:bodyPr/>
          <a:lstStyle/>
          <a:p>
            <a:r>
              <a:rPr lang="he-IL" dirty="0"/>
              <a:t>כאשר בשאלה נכתב כתוב </a:t>
            </a:r>
            <a:r>
              <a:rPr lang="he-IL" dirty="0" err="1"/>
              <a:t>א"ס</a:t>
            </a:r>
            <a:r>
              <a:rPr lang="he-IL" dirty="0"/>
              <a:t> נכתוב אוטומט סופי (כל האוטומטים סופיים). נוכל לבחור אם הוא יהיה מלא או לא מלא ואם הוא יהיה דטרמיניסטי או לא.</a:t>
            </a:r>
          </a:p>
          <a:p>
            <a:pPr marL="0" indent="0">
              <a:buNone/>
            </a:pPr>
            <a:endParaRPr lang="he-IL" dirty="0"/>
          </a:p>
          <a:p>
            <a:r>
              <a:rPr lang="he-IL" dirty="0"/>
              <a:t>כאשר בשאלה נכתב כתוב </a:t>
            </a:r>
            <a:r>
              <a:rPr lang="he-IL" dirty="0" err="1"/>
              <a:t>א"ס</a:t>
            </a:r>
            <a:r>
              <a:rPr lang="he-IL" dirty="0"/>
              <a:t> לא דטרמיניסטי יש לענות בהתאם לדרישה. כאן אין לנו אפשרות בחירה (אוטומט לא דטרמיניסטי הוא בד"כ גם לא מלא).</a:t>
            </a:r>
          </a:p>
          <a:p>
            <a:endParaRPr lang="he-IL" dirty="0"/>
          </a:p>
        </p:txBody>
      </p:sp>
    </p:spTree>
    <p:extLst>
      <p:ext uri="{BB962C8B-B14F-4D97-AF65-F5344CB8AC3E}">
        <p14:creationId xmlns:p14="http://schemas.microsoft.com/office/powerpoint/2010/main" val="6985559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a:extLst>
              <a:ext uri="{FF2B5EF4-FFF2-40B4-BE49-F238E27FC236}">
                <a16:creationId xmlns:a16="http://schemas.microsoft.com/office/drawing/2014/main" id="{423F6F61-4567-462B-A618-70CBC508D8B8}"/>
              </a:ext>
            </a:extLst>
          </p:cNvPr>
          <p:cNvPicPr>
            <a:picLocks noChangeAspect="1"/>
          </p:cNvPicPr>
          <p:nvPr/>
        </p:nvPicPr>
        <p:blipFill rotWithShape="1">
          <a:blip r:embed="rId2"/>
          <a:srcRect l="39172" r="34234" b="66411"/>
          <a:stretch/>
        </p:blipFill>
        <p:spPr>
          <a:xfrm>
            <a:off x="4775994" y="0"/>
            <a:ext cx="3241964" cy="1838476"/>
          </a:xfrm>
          <a:prstGeom prst="rect">
            <a:avLst/>
          </a:prstGeom>
        </p:spPr>
      </p:pic>
      <p:sp>
        <p:nvSpPr>
          <p:cNvPr id="4" name="תיבת טקסט 3">
            <a:extLst>
              <a:ext uri="{FF2B5EF4-FFF2-40B4-BE49-F238E27FC236}">
                <a16:creationId xmlns:a16="http://schemas.microsoft.com/office/drawing/2014/main" id="{904EE8F9-32B7-45EB-8FC4-CC451E605118}"/>
              </a:ext>
            </a:extLst>
          </p:cNvPr>
          <p:cNvSpPr txBox="1"/>
          <p:nvPr/>
        </p:nvSpPr>
        <p:spPr>
          <a:xfrm>
            <a:off x="1385454" y="3016112"/>
            <a:ext cx="10436297" cy="1815882"/>
          </a:xfrm>
          <a:prstGeom prst="rect">
            <a:avLst/>
          </a:prstGeom>
          <a:noFill/>
        </p:spPr>
        <p:txBody>
          <a:bodyPr wrap="square" rtlCol="1">
            <a:spAutoFit/>
          </a:bodyPr>
          <a:lstStyle/>
          <a:p>
            <a:pPr marL="895350" algn="just"/>
            <a:r>
              <a:rPr lang="he-IL" sz="2800" dirty="0">
                <a:solidFill>
                  <a:srgbClr val="192A72"/>
                </a:solidFill>
                <a:latin typeface="Varela Round" panose="00000500000000000000" pitchFamily="2" charset="-79"/>
                <a:cs typeface="Varela Round" panose="00000500000000000000" pitchFamily="2" charset="-79"/>
              </a:rPr>
              <a:t>השימוש ביצירות במהלך שידור זה נעשה לפי סעיף 27א לחוק זכות יוצרים, תשס"ח-2007. אם הינך בעל הזכויות באחת היצירות, באפשרותך לבקש מאיתנו לחדול מהשימוש ביצירה, זאת באמצעות פנייה לדוא"ל </a:t>
            </a:r>
            <a:r>
              <a:rPr lang="en-US" sz="2800" dirty="0">
                <a:solidFill>
                  <a:srgbClr val="192A72"/>
                </a:solidFill>
                <a:latin typeface="Varela Round" panose="00000500000000000000" pitchFamily="2" charset="-79"/>
                <a:cs typeface="Varela Round" panose="00000500000000000000" pitchFamily="2" charset="-79"/>
              </a:rPr>
              <a:t>rights@education.gov.il</a:t>
            </a:r>
            <a:endParaRPr lang="he-IL" sz="2800" dirty="0">
              <a:solidFill>
                <a:srgbClr val="192A72"/>
              </a:solidFill>
              <a:latin typeface="Varela Round" panose="00000500000000000000" pitchFamily="2" charset="-79"/>
              <a:cs typeface="Varela Round" panose="00000500000000000000" pitchFamily="2" charset="-79"/>
            </a:endParaRPr>
          </a:p>
        </p:txBody>
      </p:sp>
      <p:sp>
        <p:nvSpPr>
          <p:cNvPr id="5" name="מלבן 4">
            <a:extLst>
              <a:ext uri="{FF2B5EF4-FFF2-40B4-BE49-F238E27FC236}">
                <a16:creationId xmlns:a16="http://schemas.microsoft.com/office/drawing/2014/main" id="{0276247E-F89D-4BE1-B3D6-7FE06BEB5A42}"/>
              </a:ext>
            </a:extLst>
          </p:cNvPr>
          <p:cNvSpPr/>
          <p:nvPr/>
        </p:nvSpPr>
        <p:spPr>
          <a:xfrm>
            <a:off x="795" y="1838476"/>
            <a:ext cx="12190412" cy="763286"/>
          </a:xfrm>
          <a:prstGeom prst="rect">
            <a:avLst/>
          </a:prstGeom>
        </p:spPr>
        <p:txBody>
          <a:bodyPr wrap="square">
            <a:spAutoFit/>
          </a:bodyPr>
          <a:lstStyle/>
          <a:p>
            <a:pPr algn="ctr">
              <a:lnSpc>
                <a:spcPct val="150000"/>
              </a:lnSpc>
            </a:pPr>
            <a:r>
              <a:rPr lang="he-IL" sz="3200" b="1" dirty="0">
                <a:solidFill>
                  <a:srgbClr val="192A72"/>
                </a:solidFill>
                <a:latin typeface="Varela Round" panose="00000500000000000000" pitchFamily="2" charset="-79"/>
                <a:cs typeface="Varela Round" panose="00000500000000000000" pitchFamily="2" charset="-79"/>
              </a:rPr>
              <a:t>שימוש ביצירות מוגנות בזכויות יוצרים ואיתור בעלי זכויות </a:t>
            </a:r>
          </a:p>
        </p:txBody>
      </p:sp>
      <p:sp>
        <p:nvSpPr>
          <p:cNvPr id="6" name="Rectangle 2">
            <a:extLst>
              <a:ext uri="{FF2B5EF4-FFF2-40B4-BE49-F238E27FC236}">
                <a16:creationId xmlns:a16="http://schemas.microsoft.com/office/drawing/2014/main" id="{E5ECEB5F-1AF1-455B-9707-912205C838FF}"/>
              </a:ext>
            </a:extLst>
          </p:cNvPr>
          <p:cNvSpPr/>
          <p:nvPr/>
        </p:nvSpPr>
        <p:spPr>
          <a:xfrm>
            <a:off x="12279398" y="302487"/>
            <a:ext cx="2277745" cy="663867"/>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שקופית זו היא חובה</a:t>
            </a:r>
            <a:endParaRPr lang="en-US" dirty="0">
              <a:solidFill>
                <a:srgbClr val="00206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מציין מיקום תוכן 8">
            <a:extLst>
              <a:ext uri="{FF2B5EF4-FFF2-40B4-BE49-F238E27FC236}">
                <a16:creationId xmlns:a16="http://schemas.microsoft.com/office/drawing/2014/main" id="{976EFD1C-2C83-406B-A4FA-8AEE22957B59}"/>
              </a:ext>
            </a:extLst>
          </p:cNvPr>
          <p:cNvSpPr>
            <a:spLocks noGrp="1"/>
          </p:cNvSpPr>
          <p:nvPr>
            <p:ph sz="quarter" idx="4"/>
          </p:nvPr>
        </p:nvSpPr>
        <p:spPr>
          <a:xfrm>
            <a:off x="515273" y="1567973"/>
            <a:ext cx="11161453" cy="2934453"/>
          </a:xfrm>
        </p:spPr>
        <p:txBody>
          <a:bodyPr/>
          <a:lstStyle/>
          <a:p>
            <a:r>
              <a:rPr lang="he-IL" dirty="0"/>
              <a:t>כתוב </a:t>
            </a:r>
            <a:r>
              <a:rPr lang="he-IL" dirty="0" err="1"/>
              <a:t>אסד"מ</a:t>
            </a:r>
            <a:r>
              <a:rPr lang="he-IL" dirty="0"/>
              <a:t>  (אוטומט סופי דטרמיניסטי מלא) לשפה מעל הא"ב </a:t>
            </a:r>
            <a:r>
              <a:rPr lang="en-US" dirty="0"/>
              <a:t>{</a:t>
            </a:r>
            <a:r>
              <a:rPr lang="en-US" dirty="0" err="1"/>
              <a:t>a,b</a:t>
            </a:r>
            <a:r>
              <a:rPr lang="en-US" dirty="0"/>
              <a:t>} </a:t>
            </a:r>
            <a:r>
              <a:rPr lang="he-IL" dirty="0"/>
              <a:t> שמתחילה ברצף </a:t>
            </a:r>
            <a:r>
              <a:rPr lang="en-US" dirty="0"/>
              <a:t>ab</a:t>
            </a:r>
            <a:endParaRPr lang="he-IL" dirty="0"/>
          </a:p>
        </p:txBody>
      </p:sp>
      <p:sp>
        <p:nvSpPr>
          <p:cNvPr id="13" name="Rectangle 12">
            <a:extLst>
              <a:ext uri="{FF2B5EF4-FFF2-40B4-BE49-F238E27FC236}">
                <a16:creationId xmlns:a16="http://schemas.microsoft.com/office/drawing/2014/main" id="{E8C5010A-4B39-4535-97DF-DB76E0AEEB00}"/>
              </a:ext>
            </a:extLst>
          </p:cNvPr>
          <p:cNvSpPr/>
          <p:nvPr/>
        </p:nvSpPr>
        <p:spPr>
          <a:xfrm>
            <a:off x="12313717" y="1533283"/>
            <a:ext cx="2531836" cy="452004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את השקופית הזו תוכלו לשכפל, על מנת ליצור שקופיות נוספות הזהות לה – אליהן תוכלו להכניס את התכנים. </a:t>
            </a:r>
          </a:p>
          <a:p>
            <a:pPr algn="ctr"/>
            <a:endParaRPr lang="he-IL" dirty="0">
              <a:solidFill>
                <a:srgbClr val="002060"/>
              </a:solidFill>
            </a:endParaRPr>
          </a:p>
          <a:p>
            <a:pPr algn="ctr"/>
            <a:r>
              <a:rPr lang="he-IL" dirty="0">
                <a:solidFill>
                  <a:srgbClr val="002060"/>
                </a:solidFill>
              </a:rPr>
              <a:t>כדי לשכפל אותה, לחצו עליה </a:t>
            </a:r>
            <a:r>
              <a:rPr lang="he-IL" b="1" dirty="0">
                <a:solidFill>
                  <a:srgbClr val="002060"/>
                </a:solidFill>
              </a:rPr>
              <a:t>קליק ימיני </a:t>
            </a:r>
            <a:r>
              <a:rPr lang="he-IL" dirty="0">
                <a:solidFill>
                  <a:srgbClr val="002060"/>
                </a:solidFill>
              </a:rPr>
              <a:t>בתפריט השקופיות בצד ובחרו </a:t>
            </a:r>
            <a:br>
              <a:rPr lang="en-US" dirty="0">
                <a:solidFill>
                  <a:srgbClr val="002060"/>
                </a:solidFill>
              </a:rPr>
            </a:br>
            <a:r>
              <a:rPr lang="he-IL" dirty="0">
                <a:solidFill>
                  <a:srgbClr val="002060"/>
                </a:solidFill>
              </a:rPr>
              <a:t>"</a:t>
            </a:r>
            <a:r>
              <a:rPr lang="he-IL" b="1" dirty="0">
                <a:solidFill>
                  <a:srgbClr val="002060"/>
                </a:solidFill>
              </a:rPr>
              <a:t>שכפל שקופית</a:t>
            </a:r>
            <a:r>
              <a:rPr lang="he-IL" dirty="0">
                <a:solidFill>
                  <a:srgbClr val="002060"/>
                </a:solidFill>
              </a:rPr>
              <a:t>" או "</a:t>
            </a:r>
            <a:r>
              <a:rPr lang="en-US" b="1" dirty="0">
                <a:solidFill>
                  <a:srgbClr val="002060"/>
                </a:solidFill>
              </a:rPr>
              <a:t>Duplicate Slide</a:t>
            </a:r>
            <a:r>
              <a:rPr lang="he-IL" dirty="0">
                <a:solidFill>
                  <a:srgbClr val="002060"/>
                </a:solidFill>
              </a:rPr>
              <a:t>" </a:t>
            </a:r>
          </a:p>
          <a:p>
            <a:pPr algn="ctr"/>
            <a:r>
              <a:rPr lang="he-IL" dirty="0">
                <a:solidFill>
                  <a:srgbClr val="002060"/>
                </a:solidFill>
              </a:rPr>
              <a:t>(מחקו ריבוע זה לאחר הקריאה)</a:t>
            </a:r>
            <a:endParaRPr lang="en-US" dirty="0">
              <a:solidFill>
                <a:srgbClr val="002060"/>
              </a:solidFill>
            </a:endParaRPr>
          </a:p>
        </p:txBody>
      </p:sp>
      <p:sp>
        <p:nvSpPr>
          <p:cNvPr id="14" name="Rectangle 13">
            <a:extLst>
              <a:ext uri="{FF2B5EF4-FFF2-40B4-BE49-F238E27FC236}">
                <a16:creationId xmlns:a16="http://schemas.microsoft.com/office/drawing/2014/main" id="{478E4D5B-70D1-46DA-B73C-14E96BB31427}"/>
              </a:ext>
            </a:extLst>
          </p:cNvPr>
          <p:cNvSpPr/>
          <p:nvPr/>
        </p:nvSpPr>
        <p:spPr>
          <a:xfrm>
            <a:off x="12300270" y="0"/>
            <a:ext cx="2558730"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rPr>
              <a:t>פריסה 1</a:t>
            </a:r>
            <a:br>
              <a:rPr lang="en-US" dirty="0">
                <a:solidFill>
                  <a:srgbClr val="002060"/>
                </a:solidFill>
              </a:rPr>
            </a:br>
            <a:r>
              <a:rPr lang="he-IL" dirty="0">
                <a:solidFill>
                  <a:srgbClr val="002060"/>
                </a:solidFill>
              </a:rPr>
              <a:t>(הפריסות שונות זו מזו במיקום תיבות הטקסט וגרפיקת הרקע, </a:t>
            </a:r>
            <a:br>
              <a:rPr lang="en-US" dirty="0">
                <a:solidFill>
                  <a:srgbClr val="002060"/>
                </a:solidFill>
              </a:rPr>
            </a:br>
            <a:r>
              <a:rPr lang="he-IL" dirty="0">
                <a:solidFill>
                  <a:srgbClr val="002060"/>
                </a:solidFill>
              </a:rPr>
              <a:t>ותוכלו לגוון ביניהן)</a:t>
            </a:r>
            <a:endParaRPr lang="en-US" dirty="0">
              <a:solidFill>
                <a:srgbClr val="002060"/>
              </a:solidFill>
            </a:endParaRPr>
          </a:p>
        </p:txBody>
      </p:sp>
      <p:pic>
        <p:nvPicPr>
          <p:cNvPr id="3" name="תמונה 2"/>
          <p:cNvPicPr>
            <a:picLocks noChangeAspect="1"/>
          </p:cNvPicPr>
          <p:nvPr/>
        </p:nvPicPr>
        <p:blipFill>
          <a:blip r:embed="rId3"/>
          <a:stretch>
            <a:fillRect/>
          </a:stretch>
        </p:blipFill>
        <p:spPr>
          <a:xfrm>
            <a:off x="795130" y="1958008"/>
            <a:ext cx="6334953" cy="2892288"/>
          </a:xfrm>
          <a:prstGeom prst="rect">
            <a:avLst/>
          </a:prstGeom>
        </p:spPr>
      </p:pic>
    </p:spTree>
    <p:extLst>
      <p:ext uri="{BB962C8B-B14F-4D97-AF65-F5344CB8AC3E}">
        <p14:creationId xmlns:p14="http://schemas.microsoft.com/office/powerpoint/2010/main" val="116288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3"/>
          </p:nvPr>
        </p:nvSpPr>
        <p:spPr>
          <a:xfrm>
            <a:off x="515273" y="-1"/>
            <a:ext cx="11161453" cy="1446963"/>
          </a:xfrm>
        </p:spPr>
        <p:txBody>
          <a:bodyPr/>
          <a:lstStyle/>
          <a:p>
            <a:r>
              <a:rPr lang="he-IL" dirty="0"/>
              <a:t>נוסיף לאוטומט המלא טבלת מעברים (מצבים)</a:t>
            </a:r>
          </a:p>
        </p:txBody>
      </p:sp>
      <p:graphicFrame>
        <p:nvGraphicFramePr>
          <p:cNvPr id="7" name="מציין מיקום תוכן 6"/>
          <p:cNvGraphicFramePr>
            <a:graphicFrameLocks noGrp="1"/>
          </p:cNvGraphicFramePr>
          <p:nvPr>
            <p:ph sz="quarter" idx="4"/>
            <p:extLst>
              <p:ext uri="{D42A27DB-BD31-4B8C-83A1-F6EECF244321}">
                <p14:modId xmlns:p14="http://schemas.microsoft.com/office/powerpoint/2010/main" val="4100523571"/>
              </p:ext>
            </p:extLst>
          </p:nvPr>
        </p:nvGraphicFramePr>
        <p:xfrm>
          <a:off x="1095268" y="2854640"/>
          <a:ext cx="3456512" cy="2975050"/>
        </p:xfrm>
        <a:graphic>
          <a:graphicData uri="http://schemas.openxmlformats.org/drawingml/2006/table">
            <a:tbl>
              <a:tblPr rtl="1" firstRow="1" bandRow="1">
                <a:tableStyleId>{5C22544A-7EE6-4342-B048-85BDC9FD1C3A}</a:tableStyleId>
              </a:tblPr>
              <a:tblGrid>
                <a:gridCol w="1085099">
                  <a:extLst>
                    <a:ext uri="{9D8B030D-6E8A-4147-A177-3AD203B41FA5}">
                      <a16:colId xmlns:a16="http://schemas.microsoft.com/office/drawing/2014/main" val="2047813918"/>
                    </a:ext>
                  </a:extLst>
                </a:gridCol>
                <a:gridCol w="1024932">
                  <a:extLst>
                    <a:ext uri="{9D8B030D-6E8A-4147-A177-3AD203B41FA5}">
                      <a16:colId xmlns:a16="http://schemas.microsoft.com/office/drawing/2014/main" val="169025107"/>
                    </a:ext>
                  </a:extLst>
                </a:gridCol>
                <a:gridCol w="1346481">
                  <a:extLst>
                    <a:ext uri="{9D8B030D-6E8A-4147-A177-3AD203B41FA5}">
                      <a16:colId xmlns:a16="http://schemas.microsoft.com/office/drawing/2014/main" val="3409874334"/>
                    </a:ext>
                  </a:extLst>
                </a:gridCol>
              </a:tblGrid>
              <a:tr h="461316">
                <a:tc>
                  <a:txBody>
                    <a:bodyPr/>
                    <a:lstStyle/>
                    <a:p>
                      <a:pPr algn="ctr" rtl="1"/>
                      <a:endParaRPr lang="he-IL" dirty="0">
                        <a:solidFill>
                          <a:srgbClr val="C00000"/>
                        </a:solidFill>
                      </a:endParaRPr>
                    </a:p>
                  </a:txBody>
                  <a:tcPr anchor="ctr"/>
                </a:tc>
                <a:tc>
                  <a:txBody>
                    <a:bodyPr/>
                    <a:lstStyle/>
                    <a:p>
                      <a:pPr algn="ctr" rtl="1"/>
                      <a:r>
                        <a:rPr lang="en-US" dirty="0">
                          <a:solidFill>
                            <a:srgbClr val="C00000"/>
                          </a:solidFill>
                        </a:rPr>
                        <a:t>a</a:t>
                      </a:r>
                      <a:endParaRPr lang="he-IL" dirty="0">
                        <a:solidFill>
                          <a:srgbClr val="C00000"/>
                        </a:solidFill>
                      </a:endParaRPr>
                    </a:p>
                  </a:txBody>
                  <a:tcPr anchor="ctr"/>
                </a:tc>
                <a:tc>
                  <a:txBody>
                    <a:bodyPr/>
                    <a:lstStyle/>
                    <a:p>
                      <a:pPr algn="ctr" rtl="1"/>
                      <a:r>
                        <a:rPr lang="en-US" dirty="0">
                          <a:solidFill>
                            <a:srgbClr val="C00000"/>
                          </a:solidFill>
                        </a:rPr>
                        <a:t>b</a:t>
                      </a:r>
                    </a:p>
                  </a:txBody>
                  <a:tcPr anchor="ctr"/>
                </a:tc>
                <a:extLst>
                  <a:ext uri="{0D108BD9-81ED-4DB2-BD59-A6C34878D82A}">
                    <a16:rowId xmlns:a16="http://schemas.microsoft.com/office/drawing/2014/main" val="292410313"/>
                  </a:ext>
                </a:extLst>
              </a:tr>
              <a:tr h="616787">
                <a:tc>
                  <a:txBody>
                    <a:bodyPr/>
                    <a:lstStyle/>
                    <a:p>
                      <a:pPr algn="ctr" rtl="1"/>
                      <a:r>
                        <a:rPr lang="en-US" dirty="0">
                          <a:solidFill>
                            <a:srgbClr val="C00000"/>
                          </a:solidFill>
                        </a:rPr>
                        <a:t>q0</a:t>
                      </a:r>
                    </a:p>
                    <a:p>
                      <a:pPr algn="ctr" rtl="1"/>
                      <a:r>
                        <a:rPr lang="he-IL" dirty="0">
                          <a:solidFill>
                            <a:srgbClr val="C00000"/>
                          </a:solidFill>
                        </a:rPr>
                        <a:t>התחלתי</a:t>
                      </a:r>
                    </a:p>
                  </a:txBody>
                  <a:tcPr anchor="ctr"/>
                </a:tc>
                <a:tc>
                  <a:txBody>
                    <a:bodyPr/>
                    <a:lstStyle/>
                    <a:p>
                      <a:pPr algn="ctr" rtl="1"/>
                      <a:r>
                        <a:rPr lang="en-US" dirty="0"/>
                        <a:t>q1</a:t>
                      </a:r>
                      <a:endParaRPr lang="he-IL" dirty="0"/>
                    </a:p>
                  </a:txBody>
                  <a:tcPr anchor="ctr"/>
                </a:tc>
                <a:tc>
                  <a:txBody>
                    <a:bodyPr/>
                    <a:lstStyle/>
                    <a:p>
                      <a:pPr algn="ctr" rtl="1"/>
                      <a:r>
                        <a:rPr lang="en-US" dirty="0"/>
                        <a:t>q3</a:t>
                      </a:r>
                      <a:endParaRPr lang="he-IL" dirty="0"/>
                    </a:p>
                  </a:txBody>
                  <a:tcPr anchor="ctr"/>
                </a:tc>
                <a:extLst>
                  <a:ext uri="{0D108BD9-81ED-4DB2-BD59-A6C34878D82A}">
                    <a16:rowId xmlns:a16="http://schemas.microsoft.com/office/drawing/2014/main" val="3981681754"/>
                  </a:ext>
                </a:extLst>
              </a:tr>
              <a:tr h="616787">
                <a:tc>
                  <a:txBody>
                    <a:bodyPr/>
                    <a:lstStyle/>
                    <a:p>
                      <a:pPr algn="ctr" rtl="1"/>
                      <a:r>
                        <a:rPr lang="en-US" dirty="0">
                          <a:solidFill>
                            <a:srgbClr val="C00000"/>
                          </a:solidFill>
                        </a:rPr>
                        <a:t>q1</a:t>
                      </a:r>
                      <a:endParaRPr lang="he-IL" dirty="0">
                        <a:solidFill>
                          <a:srgbClr val="C00000"/>
                        </a:solidFill>
                      </a:endParaRPr>
                    </a:p>
                  </a:txBody>
                  <a:tcPr anchor="ctr"/>
                </a:tc>
                <a:tc>
                  <a:txBody>
                    <a:bodyPr/>
                    <a:lstStyle/>
                    <a:p>
                      <a:pPr algn="ctr" rtl="1"/>
                      <a:r>
                        <a:rPr lang="en-US" dirty="0"/>
                        <a:t>q3</a:t>
                      </a:r>
                      <a:endParaRPr lang="he-IL" dirty="0"/>
                    </a:p>
                  </a:txBody>
                  <a:tcPr anchor="ctr"/>
                </a:tc>
                <a:tc>
                  <a:txBody>
                    <a:bodyPr/>
                    <a:lstStyle/>
                    <a:p>
                      <a:pPr algn="ctr" rtl="1"/>
                      <a:r>
                        <a:rPr lang="en-US" dirty="0"/>
                        <a:t>q2</a:t>
                      </a:r>
                      <a:endParaRPr lang="he-IL" dirty="0"/>
                    </a:p>
                  </a:txBody>
                  <a:tcPr anchor="ctr"/>
                </a:tc>
                <a:extLst>
                  <a:ext uri="{0D108BD9-81ED-4DB2-BD59-A6C34878D82A}">
                    <a16:rowId xmlns:a16="http://schemas.microsoft.com/office/drawing/2014/main" val="1237749357"/>
                  </a:ext>
                </a:extLst>
              </a:tr>
              <a:tr h="616787">
                <a:tc>
                  <a:txBody>
                    <a:bodyPr/>
                    <a:lstStyle/>
                    <a:p>
                      <a:pPr algn="ctr" rtl="1"/>
                      <a:r>
                        <a:rPr lang="en-US" dirty="0">
                          <a:solidFill>
                            <a:srgbClr val="C00000"/>
                          </a:solidFill>
                        </a:rPr>
                        <a:t>q2</a:t>
                      </a:r>
                    </a:p>
                    <a:p>
                      <a:pPr algn="ctr" rtl="1"/>
                      <a:r>
                        <a:rPr lang="he-IL" dirty="0">
                          <a:solidFill>
                            <a:srgbClr val="C00000"/>
                          </a:solidFill>
                        </a:rPr>
                        <a:t>מקבל</a:t>
                      </a:r>
                    </a:p>
                  </a:txBody>
                  <a:tcPr anchor="ctr"/>
                </a:tc>
                <a:tc>
                  <a:txBody>
                    <a:bodyPr/>
                    <a:lstStyle/>
                    <a:p>
                      <a:pPr algn="ctr" rtl="1"/>
                      <a:r>
                        <a:rPr lang="en-US" dirty="0"/>
                        <a:t>q2</a:t>
                      </a:r>
                      <a:endParaRPr lang="he-IL" dirty="0"/>
                    </a:p>
                  </a:txBody>
                  <a:tcPr anchor="ctr"/>
                </a:tc>
                <a:tc>
                  <a:txBody>
                    <a:bodyPr/>
                    <a:lstStyle/>
                    <a:p>
                      <a:pPr algn="ctr" rtl="1"/>
                      <a:r>
                        <a:rPr lang="en-US" dirty="0"/>
                        <a:t>q2</a:t>
                      </a:r>
                      <a:endParaRPr lang="he-IL" dirty="0"/>
                    </a:p>
                  </a:txBody>
                  <a:tcPr anchor="ctr"/>
                </a:tc>
                <a:extLst>
                  <a:ext uri="{0D108BD9-81ED-4DB2-BD59-A6C34878D82A}">
                    <a16:rowId xmlns:a16="http://schemas.microsoft.com/office/drawing/2014/main" val="2821775173"/>
                  </a:ext>
                </a:extLst>
              </a:tr>
              <a:tr h="616787">
                <a:tc>
                  <a:txBody>
                    <a:bodyPr/>
                    <a:lstStyle/>
                    <a:p>
                      <a:pPr algn="ctr" rtl="1"/>
                      <a:r>
                        <a:rPr lang="en-US" dirty="0">
                          <a:solidFill>
                            <a:srgbClr val="C00000"/>
                          </a:solidFill>
                        </a:rPr>
                        <a:t>q3</a:t>
                      </a:r>
                      <a:endParaRPr lang="he-IL" dirty="0">
                        <a:solidFill>
                          <a:srgbClr val="C00000"/>
                        </a:solidFill>
                      </a:endParaRPr>
                    </a:p>
                  </a:txBody>
                  <a:tcPr anchor="ctr"/>
                </a:tc>
                <a:tc>
                  <a:txBody>
                    <a:bodyPr/>
                    <a:lstStyle/>
                    <a:p>
                      <a:pPr algn="ctr" rtl="1"/>
                      <a:r>
                        <a:rPr lang="en-US" dirty="0"/>
                        <a:t>q3</a:t>
                      </a:r>
                      <a:endParaRPr lang="he-IL" dirty="0"/>
                    </a:p>
                  </a:txBody>
                  <a:tcPr anchor="ctr"/>
                </a:tc>
                <a:tc>
                  <a:txBody>
                    <a:bodyPr/>
                    <a:lstStyle/>
                    <a:p>
                      <a:pPr algn="ctr" rtl="1"/>
                      <a:r>
                        <a:rPr lang="en-US" dirty="0"/>
                        <a:t>q3</a:t>
                      </a:r>
                      <a:endParaRPr lang="he-IL" dirty="0"/>
                    </a:p>
                  </a:txBody>
                  <a:tcPr anchor="ctr"/>
                </a:tc>
                <a:extLst>
                  <a:ext uri="{0D108BD9-81ED-4DB2-BD59-A6C34878D82A}">
                    <a16:rowId xmlns:a16="http://schemas.microsoft.com/office/drawing/2014/main" val="5227394"/>
                  </a:ext>
                </a:extLst>
              </a:tr>
            </a:tbl>
          </a:graphicData>
        </a:graphic>
      </p:graphicFrame>
      <p:pic>
        <p:nvPicPr>
          <p:cNvPr id="8" name="תמונה 7"/>
          <p:cNvPicPr>
            <a:picLocks noChangeAspect="1"/>
          </p:cNvPicPr>
          <p:nvPr/>
        </p:nvPicPr>
        <p:blipFill>
          <a:blip r:embed="rId3"/>
          <a:stretch>
            <a:fillRect/>
          </a:stretch>
        </p:blipFill>
        <p:spPr>
          <a:xfrm>
            <a:off x="4894858" y="1063704"/>
            <a:ext cx="6334953" cy="2892288"/>
          </a:xfrm>
          <a:prstGeom prst="rect">
            <a:avLst/>
          </a:prstGeom>
        </p:spPr>
      </p:pic>
    </p:spTree>
    <p:extLst>
      <p:ext uri="{BB962C8B-B14F-4D97-AF65-F5344CB8AC3E}">
        <p14:creationId xmlns:p14="http://schemas.microsoft.com/office/powerpoint/2010/main" val="69770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BD738C25-260D-4E3F-A8F2-64DD5B2579FB}"/>
              </a:ext>
            </a:extLst>
          </p:cNvPr>
          <p:cNvSpPr>
            <a:spLocks noGrp="1"/>
          </p:cNvSpPr>
          <p:nvPr>
            <p:ph sz="quarter" idx="4"/>
          </p:nvPr>
        </p:nvSpPr>
        <p:spPr>
          <a:xfrm>
            <a:off x="515273" y="998859"/>
            <a:ext cx="11161453" cy="4895045"/>
          </a:xfrm>
        </p:spPr>
        <p:txBody>
          <a:bodyPr/>
          <a:lstStyle/>
          <a:p>
            <a:r>
              <a:rPr lang="he-IL" dirty="0"/>
              <a:t>אם נרצה להפוך את </a:t>
            </a:r>
            <a:r>
              <a:rPr lang="he-IL" dirty="0" err="1"/>
              <a:t>האסד"מ</a:t>
            </a:r>
            <a:r>
              <a:rPr lang="he-IL" dirty="0"/>
              <a:t>  </a:t>
            </a:r>
            <a:r>
              <a:rPr lang="he-IL" dirty="0" err="1"/>
              <a:t>לאס"ד</a:t>
            </a:r>
            <a:r>
              <a:rPr lang="he-IL" dirty="0"/>
              <a:t> לא מלא הפתרון יראה כך:</a:t>
            </a:r>
          </a:p>
          <a:p>
            <a:endParaRPr lang="he-IL" dirty="0"/>
          </a:p>
          <a:p>
            <a:endParaRPr lang="he-IL" dirty="0"/>
          </a:p>
          <a:p>
            <a:endParaRPr lang="he-IL" dirty="0"/>
          </a:p>
          <a:p>
            <a:endParaRPr lang="he-IL" dirty="0"/>
          </a:p>
          <a:p>
            <a:endParaRPr lang="he-IL" dirty="0"/>
          </a:p>
          <a:p>
            <a:r>
              <a:rPr lang="he-IL" dirty="0"/>
              <a:t>הורדנו את המלכודת (מצב </a:t>
            </a:r>
            <a:r>
              <a:rPr lang="en-US" dirty="0"/>
              <a:t>q3</a:t>
            </a:r>
            <a:r>
              <a:rPr lang="he-IL" dirty="0"/>
              <a:t>) ואת החיצים המובילים אליה.</a:t>
            </a:r>
          </a:p>
          <a:p>
            <a:endParaRPr lang="he-IL" dirty="0"/>
          </a:p>
        </p:txBody>
      </p:sp>
      <p:sp>
        <p:nvSpPr>
          <p:cNvPr id="13" name="Rectangle 12">
            <a:extLst>
              <a:ext uri="{FF2B5EF4-FFF2-40B4-BE49-F238E27FC236}">
                <a16:creationId xmlns:a16="http://schemas.microsoft.com/office/drawing/2014/main" id="{E8C5010A-4B39-4535-97DF-DB76E0AEEB00}"/>
              </a:ext>
            </a:extLst>
          </p:cNvPr>
          <p:cNvSpPr/>
          <p:nvPr/>
        </p:nvSpPr>
        <p:spPr>
          <a:xfrm>
            <a:off x="12313717" y="1533283"/>
            <a:ext cx="2531836" cy="452004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את השקופית הזו תוכלו לשכפל, על מנת ליצור שקופיות נוספות הזהות לה – אליהן תוכלו להכניס את התכנים. </a:t>
            </a:r>
          </a:p>
          <a:p>
            <a:pPr algn="ctr"/>
            <a:endParaRPr lang="he-IL" dirty="0">
              <a:solidFill>
                <a:srgbClr val="002060"/>
              </a:solidFill>
            </a:endParaRPr>
          </a:p>
          <a:p>
            <a:pPr algn="ctr"/>
            <a:r>
              <a:rPr lang="he-IL" dirty="0">
                <a:solidFill>
                  <a:srgbClr val="002060"/>
                </a:solidFill>
              </a:rPr>
              <a:t>כדי לשכפל אותה, לחצו עליה </a:t>
            </a:r>
            <a:r>
              <a:rPr lang="he-IL" b="1" dirty="0">
                <a:solidFill>
                  <a:srgbClr val="002060"/>
                </a:solidFill>
              </a:rPr>
              <a:t>קליק ימיני </a:t>
            </a:r>
            <a:r>
              <a:rPr lang="he-IL" dirty="0">
                <a:solidFill>
                  <a:srgbClr val="002060"/>
                </a:solidFill>
              </a:rPr>
              <a:t>בתפריט השקופיות בצד ובחרו </a:t>
            </a:r>
            <a:br>
              <a:rPr lang="en-US" dirty="0">
                <a:solidFill>
                  <a:srgbClr val="002060"/>
                </a:solidFill>
              </a:rPr>
            </a:br>
            <a:r>
              <a:rPr lang="he-IL" dirty="0">
                <a:solidFill>
                  <a:srgbClr val="002060"/>
                </a:solidFill>
              </a:rPr>
              <a:t>"</a:t>
            </a:r>
            <a:r>
              <a:rPr lang="he-IL" b="1" dirty="0">
                <a:solidFill>
                  <a:srgbClr val="002060"/>
                </a:solidFill>
              </a:rPr>
              <a:t>שכפל שקופית</a:t>
            </a:r>
            <a:r>
              <a:rPr lang="he-IL" dirty="0">
                <a:solidFill>
                  <a:srgbClr val="002060"/>
                </a:solidFill>
              </a:rPr>
              <a:t>" או "</a:t>
            </a:r>
            <a:r>
              <a:rPr lang="en-US" b="1" dirty="0">
                <a:solidFill>
                  <a:srgbClr val="002060"/>
                </a:solidFill>
              </a:rPr>
              <a:t>Duplicate Slide</a:t>
            </a:r>
            <a:r>
              <a:rPr lang="he-IL" dirty="0">
                <a:solidFill>
                  <a:srgbClr val="002060"/>
                </a:solidFill>
              </a:rPr>
              <a:t>" </a:t>
            </a:r>
          </a:p>
          <a:p>
            <a:pPr algn="ctr"/>
            <a:r>
              <a:rPr lang="he-IL" dirty="0">
                <a:solidFill>
                  <a:srgbClr val="002060"/>
                </a:solidFill>
              </a:rPr>
              <a:t>(מחקו ריבוע זה לאחר הקריאה)</a:t>
            </a:r>
            <a:endParaRPr lang="en-US" dirty="0">
              <a:solidFill>
                <a:srgbClr val="002060"/>
              </a:solidFill>
            </a:endParaRPr>
          </a:p>
        </p:txBody>
      </p:sp>
      <p:sp>
        <p:nvSpPr>
          <p:cNvPr id="14" name="Rectangle 13">
            <a:extLst>
              <a:ext uri="{FF2B5EF4-FFF2-40B4-BE49-F238E27FC236}">
                <a16:creationId xmlns:a16="http://schemas.microsoft.com/office/drawing/2014/main" id="{478E4D5B-70D1-46DA-B73C-14E96BB31427}"/>
              </a:ext>
            </a:extLst>
          </p:cNvPr>
          <p:cNvSpPr/>
          <p:nvPr/>
        </p:nvSpPr>
        <p:spPr>
          <a:xfrm>
            <a:off x="12300270" y="0"/>
            <a:ext cx="2558730"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rPr>
              <a:t>פריסה 2</a:t>
            </a:r>
            <a:br>
              <a:rPr lang="en-US" dirty="0">
                <a:solidFill>
                  <a:srgbClr val="002060"/>
                </a:solidFill>
              </a:rPr>
            </a:br>
            <a:r>
              <a:rPr lang="he-IL" dirty="0">
                <a:solidFill>
                  <a:srgbClr val="002060"/>
                </a:solidFill>
              </a:rPr>
              <a:t>(הפריסות שונות זו מזו במיקום תיבות הטקסט וגרפיקת הרקע, </a:t>
            </a:r>
            <a:br>
              <a:rPr lang="en-US" dirty="0">
                <a:solidFill>
                  <a:srgbClr val="002060"/>
                </a:solidFill>
              </a:rPr>
            </a:br>
            <a:r>
              <a:rPr lang="he-IL" dirty="0">
                <a:solidFill>
                  <a:srgbClr val="002060"/>
                </a:solidFill>
              </a:rPr>
              <a:t>ותוכלו לגוון ביניהן)</a:t>
            </a:r>
            <a:endParaRPr lang="en-US" dirty="0">
              <a:solidFill>
                <a:srgbClr val="002060"/>
              </a:solidFill>
            </a:endParaRPr>
          </a:p>
        </p:txBody>
      </p:sp>
      <p:pic>
        <p:nvPicPr>
          <p:cNvPr id="4" name="תמונה 3"/>
          <p:cNvPicPr>
            <a:picLocks noChangeAspect="1"/>
          </p:cNvPicPr>
          <p:nvPr/>
        </p:nvPicPr>
        <p:blipFill>
          <a:blip r:embed="rId3"/>
          <a:stretch>
            <a:fillRect/>
          </a:stretch>
        </p:blipFill>
        <p:spPr>
          <a:xfrm>
            <a:off x="2691019" y="1918873"/>
            <a:ext cx="4762500" cy="1628775"/>
          </a:xfrm>
          <a:prstGeom prst="rect">
            <a:avLst/>
          </a:prstGeom>
        </p:spPr>
      </p:pic>
    </p:spTree>
    <p:extLst>
      <p:ext uri="{BB962C8B-B14F-4D97-AF65-F5344CB8AC3E}">
        <p14:creationId xmlns:p14="http://schemas.microsoft.com/office/powerpoint/2010/main" val="1095412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p:cNvSpPr>
            <a:spLocks noGrp="1"/>
          </p:cNvSpPr>
          <p:nvPr>
            <p:ph type="body" sz="quarter" idx="3"/>
          </p:nvPr>
        </p:nvSpPr>
        <p:spPr>
          <a:xfrm>
            <a:off x="515273" y="170822"/>
            <a:ext cx="11311637" cy="854110"/>
          </a:xfrm>
        </p:spPr>
        <p:txBody>
          <a:bodyPr/>
          <a:lstStyle/>
          <a:p>
            <a:r>
              <a:rPr lang="he-IL" dirty="0"/>
              <a:t>כיצד תראה טבלת המצבים של האוטומט הלא מלא?</a:t>
            </a:r>
          </a:p>
        </p:txBody>
      </p:sp>
      <p:pic>
        <p:nvPicPr>
          <p:cNvPr id="5" name="מציין מיקום תוכן 4"/>
          <p:cNvPicPr>
            <a:picLocks noGrp="1" noChangeAspect="1"/>
          </p:cNvPicPr>
          <p:nvPr>
            <p:ph sz="quarter" idx="4"/>
          </p:nvPr>
        </p:nvPicPr>
        <p:blipFill>
          <a:blip r:embed="rId2"/>
          <a:stretch>
            <a:fillRect/>
          </a:stretch>
        </p:blipFill>
        <p:spPr>
          <a:xfrm>
            <a:off x="6297176" y="1024933"/>
            <a:ext cx="4762500" cy="1980214"/>
          </a:xfrm>
          <a:prstGeom prst="rect">
            <a:avLst/>
          </a:prstGeom>
        </p:spPr>
      </p:pic>
      <p:graphicFrame>
        <p:nvGraphicFramePr>
          <p:cNvPr id="6" name="מציין מיקום תוכן 6"/>
          <p:cNvGraphicFramePr>
            <a:graphicFrameLocks/>
          </p:cNvGraphicFramePr>
          <p:nvPr>
            <p:extLst>
              <p:ext uri="{D42A27DB-BD31-4B8C-83A1-F6EECF244321}">
                <p14:modId xmlns:p14="http://schemas.microsoft.com/office/powerpoint/2010/main" val="39406806"/>
              </p:ext>
            </p:extLst>
          </p:nvPr>
        </p:nvGraphicFramePr>
        <p:xfrm>
          <a:off x="1637773" y="2320916"/>
          <a:ext cx="3456512" cy="3154273"/>
        </p:xfrm>
        <a:graphic>
          <a:graphicData uri="http://schemas.openxmlformats.org/drawingml/2006/table">
            <a:tbl>
              <a:tblPr rtl="1" firstRow="1" bandRow="1">
                <a:tableStyleId>{5C22544A-7EE6-4342-B048-85BDC9FD1C3A}</a:tableStyleId>
              </a:tblPr>
              <a:tblGrid>
                <a:gridCol w="1085099">
                  <a:extLst>
                    <a:ext uri="{9D8B030D-6E8A-4147-A177-3AD203B41FA5}">
                      <a16:colId xmlns:a16="http://schemas.microsoft.com/office/drawing/2014/main" val="2047813918"/>
                    </a:ext>
                  </a:extLst>
                </a:gridCol>
                <a:gridCol w="1024932">
                  <a:extLst>
                    <a:ext uri="{9D8B030D-6E8A-4147-A177-3AD203B41FA5}">
                      <a16:colId xmlns:a16="http://schemas.microsoft.com/office/drawing/2014/main" val="169025107"/>
                    </a:ext>
                  </a:extLst>
                </a:gridCol>
                <a:gridCol w="1346481">
                  <a:extLst>
                    <a:ext uri="{9D8B030D-6E8A-4147-A177-3AD203B41FA5}">
                      <a16:colId xmlns:a16="http://schemas.microsoft.com/office/drawing/2014/main" val="3409874334"/>
                    </a:ext>
                  </a:extLst>
                </a:gridCol>
              </a:tblGrid>
              <a:tr h="441647">
                <a:tc>
                  <a:txBody>
                    <a:bodyPr/>
                    <a:lstStyle/>
                    <a:p>
                      <a:pPr algn="ctr" rtl="1"/>
                      <a:endParaRPr lang="he-IL" dirty="0">
                        <a:solidFill>
                          <a:srgbClr val="C00000"/>
                        </a:solidFill>
                      </a:endParaRPr>
                    </a:p>
                  </a:txBody>
                  <a:tcPr anchor="ctr"/>
                </a:tc>
                <a:tc>
                  <a:txBody>
                    <a:bodyPr/>
                    <a:lstStyle/>
                    <a:p>
                      <a:pPr algn="ctr" rtl="1"/>
                      <a:r>
                        <a:rPr lang="en-US" dirty="0">
                          <a:solidFill>
                            <a:srgbClr val="C00000"/>
                          </a:solidFill>
                        </a:rPr>
                        <a:t>a</a:t>
                      </a:r>
                      <a:endParaRPr lang="he-IL" dirty="0">
                        <a:solidFill>
                          <a:srgbClr val="C00000"/>
                        </a:solidFill>
                      </a:endParaRPr>
                    </a:p>
                  </a:txBody>
                  <a:tcPr anchor="ctr"/>
                </a:tc>
                <a:tc>
                  <a:txBody>
                    <a:bodyPr/>
                    <a:lstStyle/>
                    <a:p>
                      <a:pPr algn="ctr" rtl="1"/>
                      <a:r>
                        <a:rPr lang="en-US" dirty="0">
                          <a:solidFill>
                            <a:srgbClr val="C00000"/>
                          </a:solidFill>
                        </a:rPr>
                        <a:t>b</a:t>
                      </a:r>
                    </a:p>
                  </a:txBody>
                  <a:tcPr anchor="ctr"/>
                </a:tc>
                <a:extLst>
                  <a:ext uri="{0D108BD9-81ED-4DB2-BD59-A6C34878D82A}">
                    <a16:rowId xmlns:a16="http://schemas.microsoft.com/office/drawing/2014/main" val="292410313"/>
                  </a:ext>
                </a:extLst>
              </a:tr>
              <a:tr h="765823">
                <a:tc>
                  <a:txBody>
                    <a:bodyPr/>
                    <a:lstStyle/>
                    <a:p>
                      <a:pPr algn="ctr" rtl="1"/>
                      <a:r>
                        <a:rPr lang="en-US" dirty="0">
                          <a:solidFill>
                            <a:srgbClr val="C00000"/>
                          </a:solidFill>
                        </a:rPr>
                        <a:t>q0</a:t>
                      </a:r>
                    </a:p>
                    <a:p>
                      <a:pPr algn="ctr" rtl="1"/>
                      <a:r>
                        <a:rPr lang="he-IL" dirty="0">
                          <a:solidFill>
                            <a:srgbClr val="C00000"/>
                          </a:solidFill>
                        </a:rPr>
                        <a:t>התחלתי</a:t>
                      </a:r>
                    </a:p>
                  </a:txBody>
                  <a:tcPr anchor="ctr"/>
                </a:tc>
                <a:tc>
                  <a:txBody>
                    <a:bodyPr/>
                    <a:lstStyle/>
                    <a:p>
                      <a:pPr algn="ctr" rtl="1"/>
                      <a:r>
                        <a:rPr lang="en-US" dirty="0"/>
                        <a:t>q1</a:t>
                      </a:r>
                      <a:endParaRPr lang="he-IL" dirty="0"/>
                    </a:p>
                  </a:txBody>
                  <a:tcPr anchor="ctr"/>
                </a:tc>
                <a:tc>
                  <a:txBody>
                    <a:bodyPr/>
                    <a:lstStyle/>
                    <a:p>
                      <a:pPr algn="ctr" rtl="1"/>
                      <a:endParaRPr lang="he-IL" dirty="0"/>
                    </a:p>
                  </a:txBody>
                  <a:tcPr anchor="ctr"/>
                </a:tc>
                <a:extLst>
                  <a:ext uri="{0D108BD9-81ED-4DB2-BD59-A6C34878D82A}">
                    <a16:rowId xmlns:a16="http://schemas.microsoft.com/office/drawing/2014/main" val="3981681754"/>
                  </a:ext>
                </a:extLst>
              </a:tr>
              <a:tr h="590490">
                <a:tc>
                  <a:txBody>
                    <a:bodyPr/>
                    <a:lstStyle/>
                    <a:p>
                      <a:pPr algn="ctr" rtl="1"/>
                      <a:r>
                        <a:rPr lang="en-US" dirty="0">
                          <a:solidFill>
                            <a:srgbClr val="C00000"/>
                          </a:solidFill>
                        </a:rPr>
                        <a:t>q1</a:t>
                      </a:r>
                      <a:endParaRPr lang="he-IL" dirty="0">
                        <a:solidFill>
                          <a:srgbClr val="C00000"/>
                        </a:solidFill>
                      </a:endParaRPr>
                    </a:p>
                  </a:txBody>
                  <a:tcPr anchor="ctr"/>
                </a:tc>
                <a:tc>
                  <a:txBody>
                    <a:bodyPr/>
                    <a:lstStyle/>
                    <a:p>
                      <a:pPr algn="ctr" rtl="1"/>
                      <a:endParaRPr lang="he-IL" dirty="0"/>
                    </a:p>
                  </a:txBody>
                  <a:tcPr anchor="ctr"/>
                </a:tc>
                <a:tc>
                  <a:txBody>
                    <a:bodyPr/>
                    <a:lstStyle/>
                    <a:p>
                      <a:pPr algn="ctr" rtl="1"/>
                      <a:r>
                        <a:rPr lang="en-US" dirty="0"/>
                        <a:t>q2</a:t>
                      </a:r>
                      <a:endParaRPr lang="he-IL" dirty="0"/>
                    </a:p>
                  </a:txBody>
                  <a:tcPr anchor="ctr"/>
                </a:tc>
                <a:extLst>
                  <a:ext uri="{0D108BD9-81ED-4DB2-BD59-A6C34878D82A}">
                    <a16:rowId xmlns:a16="http://schemas.microsoft.com/office/drawing/2014/main" val="1237749357"/>
                  </a:ext>
                </a:extLst>
              </a:tr>
              <a:tr h="765823">
                <a:tc>
                  <a:txBody>
                    <a:bodyPr/>
                    <a:lstStyle/>
                    <a:p>
                      <a:pPr algn="ctr" rtl="1"/>
                      <a:r>
                        <a:rPr lang="en-US" dirty="0">
                          <a:solidFill>
                            <a:srgbClr val="C00000"/>
                          </a:solidFill>
                        </a:rPr>
                        <a:t>q2</a:t>
                      </a:r>
                    </a:p>
                    <a:p>
                      <a:pPr algn="ctr" rtl="1"/>
                      <a:r>
                        <a:rPr lang="he-IL" dirty="0">
                          <a:solidFill>
                            <a:srgbClr val="C00000"/>
                          </a:solidFill>
                        </a:rPr>
                        <a:t>מקבל</a:t>
                      </a:r>
                    </a:p>
                  </a:txBody>
                  <a:tcPr anchor="ctr"/>
                </a:tc>
                <a:tc>
                  <a:txBody>
                    <a:bodyPr/>
                    <a:lstStyle/>
                    <a:p>
                      <a:pPr algn="ctr" rtl="1"/>
                      <a:r>
                        <a:rPr lang="en-US" dirty="0"/>
                        <a:t>q2</a:t>
                      </a:r>
                      <a:endParaRPr lang="he-IL" dirty="0"/>
                    </a:p>
                  </a:txBody>
                  <a:tcPr anchor="ctr"/>
                </a:tc>
                <a:tc>
                  <a:txBody>
                    <a:bodyPr/>
                    <a:lstStyle/>
                    <a:p>
                      <a:pPr algn="ctr" rtl="1"/>
                      <a:r>
                        <a:rPr lang="en-US" dirty="0"/>
                        <a:t>q2</a:t>
                      </a:r>
                      <a:endParaRPr lang="he-IL" dirty="0"/>
                    </a:p>
                  </a:txBody>
                  <a:tcPr anchor="ctr"/>
                </a:tc>
                <a:extLst>
                  <a:ext uri="{0D108BD9-81ED-4DB2-BD59-A6C34878D82A}">
                    <a16:rowId xmlns:a16="http://schemas.microsoft.com/office/drawing/2014/main" val="2821775173"/>
                  </a:ext>
                </a:extLst>
              </a:tr>
              <a:tr h="590490">
                <a:tc>
                  <a:txBody>
                    <a:bodyPr/>
                    <a:lstStyle/>
                    <a:p>
                      <a:pPr algn="ctr" rtl="1"/>
                      <a:endParaRPr lang="he-IL" dirty="0">
                        <a:solidFill>
                          <a:srgbClr val="C00000"/>
                        </a:solidFill>
                      </a:endParaRPr>
                    </a:p>
                  </a:txBody>
                  <a:tcPr anchor="ctr"/>
                </a:tc>
                <a:tc>
                  <a:txBody>
                    <a:bodyPr/>
                    <a:lstStyle/>
                    <a:p>
                      <a:pPr algn="ctr" rtl="1"/>
                      <a:endParaRPr lang="he-IL" dirty="0"/>
                    </a:p>
                  </a:txBody>
                  <a:tcPr anchor="ctr"/>
                </a:tc>
                <a:tc>
                  <a:txBody>
                    <a:bodyPr/>
                    <a:lstStyle/>
                    <a:p>
                      <a:pPr algn="ctr" rtl="1"/>
                      <a:endParaRPr lang="he-IL" dirty="0"/>
                    </a:p>
                  </a:txBody>
                  <a:tcPr anchor="ctr"/>
                </a:tc>
                <a:extLst>
                  <a:ext uri="{0D108BD9-81ED-4DB2-BD59-A6C34878D82A}">
                    <a16:rowId xmlns:a16="http://schemas.microsoft.com/office/drawing/2014/main" val="5227394"/>
                  </a:ext>
                </a:extLst>
              </a:tr>
            </a:tbl>
          </a:graphicData>
        </a:graphic>
      </p:graphicFrame>
    </p:spTree>
    <p:extLst>
      <p:ext uri="{BB962C8B-B14F-4D97-AF65-F5344CB8AC3E}">
        <p14:creationId xmlns:p14="http://schemas.microsoft.com/office/powerpoint/2010/main" val="132425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ציין מיקום תוכן 3">
            <a:extLst>
              <a:ext uri="{FF2B5EF4-FFF2-40B4-BE49-F238E27FC236}">
                <a16:creationId xmlns:a16="http://schemas.microsoft.com/office/drawing/2014/main" id="{4CED9733-0A36-407F-9494-8B8D744E4592}"/>
              </a:ext>
            </a:extLst>
          </p:cNvPr>
          <p:cNvSpPr>
            <a:spLocks noGrp="1"/>
          </p:cNvSpPr>
          <p:nvPr>
            <p:ph sz="quarter" idx="4"/>
          </p:nvPr>
        </p:nvSpPr>
        <p:spPr>
          <a:xfrm>
            <a:off x="1026927" y="457200"/>
            <a:ext cx="10830456" cy="5596129"/>
          </a:xfrm>
        </p:spPr>
        <p:txBody>
          <a:bodyPr>
            <a:normAutofit/>
          </a:bodyPr>
          <a:lstStyle/>
          <a:p>
            <a:r>
              <a:rPr lang="he-IL" dirty="0"/>
              <a:t>כתוב </a:t>
            </a:r>
            <a:r>
              <a:rPr lang="he-IL" dirty="0" err="1"/>
              <a:t>אס"ד</a:t>
            </a:r>
            <a:r>
              <a:rPr lang="he-IL" dirty="0"/>
              <a:t> לא מלא לשפה מעל הא"ב (</a:t>
            </a:r>
            <a:r>
              <a:rPr lang="en-US" dirty="0" err="1"/>
              <a:t>a,b,c</a:t>
            </a:r>
            <a:r>
              <a:rPr lang="he-IL" dirty="0"/>
              <a:t>) שלא מכילה אותיות זהות ברצף (אין אותיות זהות צמודות). אורך המילה לפחות אות אחת.</a:t>
            </a:r>
          </a:p>
          <a:p>
            <a:endParaRPr lang="en-US" dirty="0"/>
          </a:p>
          <a:p>
            <a:endParaRPr lang="en-US" dirty="0"/>
          </a:p>
          <a:p>
            <a:endParaRPr lang="en-US" dirty="0"/>
          </a:p>
          <a:p>
            <a:endParaRPr lang="en-US" dirty="0"/>
          </a:p>
          <a:p>
            <a:endParaRPr lang="en-US" dirty="0"/>
          </a:p>
          <a:p>
            <a:endParaRPr lang="en-US" dirty="0"/>
          </a:p>
          <a:p>
            <a:endParaRPr lang="en-US" dirty="0"/>
          </a:p>
          <a:p>
            <a:pPr marL="96848" indent="0">
              <a:buNone/>
            </a:pPr>
            <a:r>
              <a:rPr lang="he-IL" dirty="0"/>
              <a:t>                                            מה היינו צריכים להוסיף לאוטומט אם הוא היה מלא? </a:t>
            </a:r>
          </a:p>
          <a:p>
            <a:pPr marL="96848" indent="0">
              <a:buNone/>
            </a:pPr>
            <a:r>
              <a:rPr lang="he-IL" dirty="0"/>
              <a:t>                                            מה יהיה המסלול של המילה </a:t>
            </a:r>
            <a:r>
              <a:rPr lang="en-US" dirty="0" err="1"/>
              <a:t>abbc</a:t>
            </a:r>
            <a:r>
              <a:rPr lang="en-US" dirty="0"/>
              <a:t> </a:t>
            </a:r>
            <a:r>
              <a:rPr lang="he-IL" dirty="0"/>
              <a:t> על האוטומט?</a:t>
            </a:r>
          </a:p>
          <a:p>
            <a:pPr marL="96848" indent="0">
              <a:buNone/>
            </a:pPr>
            <a:r>
              <a:rPr lang="he-IL" dirty="0"/>
              <a:t>                                            מה יהיה המסלול של המילה </a:t>
            </a:r>
            <a:r>
              <a:rPr lang="en-US" dirty="0" err="1"/>
              <a:t>acba</a:t>
            </a:r>
            <a:r>
              <a:rPr lang="he-IL" dirty="0"/>
              <a:t> על האוטומט? </a:t>
            </a:r>
          </a:p>
        </p:txBody>
      </p:sp>
      <p:sp>
        <p:nvSpPr>
          <p:cNvPr id="10" name="Rectangle 9">
            <a:extLst>
              <a:ext uri="{FF2B5EF4-FFF2-40B4-BE49-F238E27FC236}">
                <a16:creationId xmlns:a16="http://schemas.microsoft.com/office/drawing/2014/main" id="{4DAE75ED-AA8B-4A33-A28F-0A9982630A9E}"/>
              </a:ext>
            </a:extLst>
          </p:cNvPr>
          <p:cNvSpPr/>
          <p:nvPr/>
        </p:nvSpPr>
        <p:spPr>
          <a:xfrm>
            <a:off x="12313717" y="1533283"/>
            <a:ext cx="2531836" cy="4520046"/>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a:solidFill>
                  <a:srgbClr val="002060"/>
                </a:solidFill>
              </a:rPr>
              <a:t>את השקופית הזו תוכלו לשכפל, על מנת ליצור שקופיות נוספות הזהות לה – אליהן תוכלו להכניס את התכנים. </a:t>
            </a:r>
          </a:p>
          <a:p>
            <a:pPr algn="ctr"/>
            <a:endParaRPr lang="he-IL" dirty="0">
              <a:solidFill>
                <a:srgbClr val="002060"/>
              </a:solidFill>
            </a:endParaRPr>
          </a:p>
          <a:p>
            <a:pPr algn="ctr"/>
            <a:r>
              <a:rPr lang="he-IL" dirty="0">
                <a:solidFill>
                  <a:srgbClr val="002060"/>
                </a:solidFill>
              </a:rPr>
              <a:t>כדי לשכפל אותה, לחצו עליה </a:t>
            </a:r>
            <a:r>
              <a:rPr lang="he-IL" b="1" dirty="0">
                <a:solidFill>
                  <a:srgbClr val="002060"/>
                </a:solidFill>
              </a:rPr>
              <a:t>קליק ימיני </a:t>
            </a:r>
            <a:r>
              <a:rPr lang="he-IL" dirty="0">
                <a:solidFill>
                  <a:srgbClr val="002060"/>
                </a:solidFill>
              </a:rPr>
              <a:t>בתפריט השקופיות בצד ובחרו </a:t>
            </a:r>
            <a:br>
              <a:rPr lang="en-US" dirty="0">
                <a:solidFill>
                  <a:srgbClr val="002060"/>
                </a:solidFill>
              </a:rPr>
            </a:br>
            <a:r>
              <a:rPr lang="he-IL" dirty="0">
                <a:solidFill>
                  <a:srgbClr val="002060"/>
                </a:solidFill>
              </a:rPr>
              <a:t>"</a:t>
            </a:r>
            <a:r>
              <a:rPr lang="he-IL" b="1" dirty="0">
                <a:solidFill>
                  <a:srgbClr val="002060"/>
                </a:solidFill>
              </a:rPr>
              <a:t>שכפל שקופית</a:t>
            </a:r>
            <a:r>
              <a:rPr lang="he-IL" dirty="0">
                <a:solidFill>
                  <a:srgbClr val="002060"/>
                </a:solidFill>
              </a:rPr>
              <a:t>" או "</a:t>
            </a:r>
            <a:r>
              <a:rPr lang="en-US" b="1" dirty="0">
                <a:solidFill>
                  <a:srgbClr val="002060"/>
                </a:solidFill>
              </a:rPr>
              <a:t>Duplicate Slide</a:t>
            </a:r>
            <a:r>
              <a:rPr lang="he-IL" dirty="0">
                <a:solidFill>
                  <a:srgbClr val="002060"/>
                </a:solidFill>
              </a:rPr>
              <a:t>" </a:t>
            </a:r>
          </a:p>
          <a:p>
            <a:pPr algn="ctr"/>
            <a:r>
              <a:rPr lang="he-IL" dirty="0">
                <a:solidFill>
                  <a:srgbClr val="002060"/>
                </a:solidFill>
              </a:rPr>
              <a:t>(מחקו ריבוע זה לאחר הקריאה)</a:t>
            </a:r>
            <a:endParaRPr lang="en-US" dirty="0">
              <a:solidFill>
                <a:srgbClr val="002060"/>
              </a:solidFill>
            </a:endParaRPr>
          </a:p>
        </p:txBody>
      </p:sp>
      <p:sp>
        <p:nvSpPr>
          <p:cNvPr id="11" name="Rectangle 10">
            <a:extLst>
              <a:ext uri="{FF2B5EF4-FFF2-40B4-BE49-F238E27FC236}">
                <a16:creationId xmlns:a16="http://schemas.microsoft.com/office/drawing/2014/main" id="{123D0EF2-D682-4EA2-BF58-1A1C04EAB44D}"/>
              </a:ext>
            </a:extLst>
          </p:cNvPr>
          <p:cNvSpPr/>
          <p:nvPr/>
        </p:nvSpPr>
        <p:spPr>
          <a:xfrm>
            <a:off x="12300270" y="0"/>
            <a:ext cx="2558730" cy="1438835"/>
          </a:xfrm>
          <a:prstGeom prst="rect">
            <a:avLst/>
          </a:prstGeom>
          <a:solidFill>
            <a:schemeClr val="bg1">
              <a:lumMod val="9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b="1" dirty="0">
                <a:solidFill>
                  <a:srgbClr val="002060"/>
                </a:solidFill>
              </a:rPr>
              <a:t>פריסה 3</a:t>
            </a:r>
            <a:br>
              <a:rPr lang="en-US" dirty="0">
                <a:solidFill>
                  <a:srgbClr val="002060"/>
                </a:solidFill>
              </a:rPr>
            </a:br>
            <a:r>
              <a:rPr lang="he-IL" dirty="0">
                <a:solidFill>
                  <a:srgbClr val="002060"/>
                </a:solidFill>
              </a:rPr>
              <a:t>(הפריסות שונות זו מזו במיקום תיבות הטקסט וגרפיקת הרקע, </a:t>
            </a:r>
            <a:br>
              <a:rPr lang="en-US" dirty="0">
                <a:solidFill>
                  <a:srgbClr val="002060"/>
                </a:solidFill>
              </a:rPr>
            </a:br>
            <a:r>
              <a:rPr lang="he-IL" dirty="0">
                <a:solidFill>
                  <a:srgbClr val="002060"/>
                </a:solidFill>
              </a:rPr>
              <a:t>ותוכלו לגוון ביניהן)</a:t>
            </a:r>
            <a:endParaRPr lang="en-US" dirty="0">
              <a:solidFill>
                <a:srgbClr val="002060"/>
              </a:solidFill>
            </a:endParaRPr>
          </a:p>
        </p:txBody>
      </p:sp>
      <p:pic>
        <p:nvPicPr>
          <p:cNvPr id="3" name="תמונה 2"/>
          <p:cNvPicPr>
            <a:picLocks noChangeAspect="1"/>
          </p:cNvPicPr>
          <p:nvPr/>
        </p:nvPicPr>
        <p:blipFill>
          <a:blip r:embed="rId2"/>
          <a:stretch>
            <a:fillRect/>
          </a:stretch>
        </p:blipFill>
        <p:spPr>
          <a:xfrm>
            <a:off x="1213609" y="1257498"/>
            <a:ext cx="6524625" cy="2897058"/>
          </a:xfrm>
          <a:prstGeom prst="rect">
            <a:avLst/>
          </a:prstGeom>
        </p:spPr>
      </p:pic>
    </p:spTree>
    <p:extLst>
      <p:ext uri="{BB962C8B-B14F-4D97-AF65-F5344CB8AC3E}">
        <p14:creationId xmlns:p14="http://schemas.microsoft.com/office/powerpoint/2010/main" val="2007319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8" end="8"/>
                                            </p:txEl>
                                          </p:spTgt>
                                        </p:tgtEl>
                                        <p:attrNameLst>
                                          <p:attrName>style.visibility</p:attrName>
                                        </p:attrNameLst>
                                      </p:cBhvr>
                                      <p:to>
                                        <p:strVal val="visible"/>
                                      </p:to>
                                    </p:set>
                                    <p:animEffect transition="in" filter="fade">
                                      <p:cBhvr>
                                        <p:cTn id="14" dur="1000"/>
                                        <p:tgtEl>
                                          <p:spTgt spid="4">
                                            <p:txEl>
                                              <p:pRg st="8" end="8"/>
                                            </p:txEl>
                                          </p:spTgt>
                                        </p:tgtEl>
                                      </p:cBhvr>
                                    </p:animEffect>
                                    <p:anim calcmode="lin" valueType="num">
                                      <p:cBhvr>
                                        <p:cTn id="15"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animEffect transition="in" filter="fade">
                                      <p:cBhvr>
                                        <p:cTn id="21" dur="1000"/>
                                        <p:tgtEl>
                                          <p:spTgt spid="4">
                                            <p:txEl>
                                              <p:pRg st="9" end="9"/>
                                            </p:txEl>
                                          </p:spTgt>
                                        </p:tgtEl>
                                      </p:cBhvr>
                                    </p:animEffect>
                                    <p:anim calcmode="lin" valueType="num">
                                      <p:cBhvr>
                                        <p:cTn id="22"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10" end="10"/>
                                            </p:txEl>
                                          </p:spTgt>
                                        </p:tgtEl>
                                        <p:attrNameLst>
                                          <p:attrName>style.visibility</p:attrName>
                                        </p:attrNameLst>
                                      </p:cBhvr>
                                      <p:to>
                                        <p:strVal val="visible"/>
                                      </p:to>
                                    </p:set>
                                    <p:animEffect transition="in" filter="fade">
                                      <p:cBhvr>
                                        <p:cTn id="28" dur="1000"/>
                                        <p:tgtEl>
                                          <p:spTgt spid="4">
                                            <p:txEl>
                                              <p:pRg st="10" end="10"/>
                                            </p:txEl>
                                          </p:spTgt>
                                        </p:tgtEl>
                                      </p:cBhvr>
                                    </p:animEffect>
                                    <p:anim calcmode="lin" valueType="num">
                                      <p:cBhvr>
                                        <p:cTn id="29"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ערכת נושא Office">
  <a:themeElements>
    <a:clrScheme name="מערכת שידורים">
      <a:dk1>
        <a:srgbClr val="002060"/>
      </a:dk1>
      <a:lt1>
        <a:sysClr val="window" lastClr="FFFFFF"/>
      </a:lt1>
      <a:dk2>
        <a:srgbClr val="44546A"/>
      </a:dk2>
      <a:lt2>
        <a:srgbClr val="E7E6E6"/>
      </a:lt2>
      <a:accent1>
        <a:srgbClr val="92D050"/>
      </a:accent1>
      <a:accent2>
        <a:srgbClr val="ED7D31"/>
      </a:accent2>
      <a:accent3>
        <a:srgbClr val="A5A5A5"/>
      </a:accent3>
      <a:accent4>
        <a:srgbClr val="FFC000"/>
      </a:accent4>
      <a:accent5>
        <a:srgbClr val="4472C4"/>
      </a:accent5>
      <a:accent6>
        <a:srgbClr val="70AD47"/>
      </a:accent6>
      <a:hlink>
        <a:srgbClr val="0563C1"/>
      </a:hlink>
      <a:folHlink>
        <a:srgbClr val="7030A0"/>
      </a:folHlink>
    </a:clrScheme>
    <a:fontScheme name="התאמה אישית 3">
      <a:majorFont>
        <a:latin typeface="Varela Round"/>
        <a:ea typeface=""/>
        <a:cs typeface="Varela Round"/>
      </a:majorFont>
      <a:minorFont>
        <a:latin typeface="Varela Round"/>
        <a:ea typeface=""/>
        <a:cs typeface="Varela Round"/>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15937</TotalTime>
  <Words>1907</Words>
  <Application>Microsoft Macintosh PowerPoint</Application>
  <PresentationFormat>Widescreen</PresentationFormat>
  <Paragraphs>338</Paragraphs>
  <Slides>43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Varela Round</vt:lpstr>
      <vt:lpstr>ערכת נושא Office</vt:lpstr>
      <vt:lpstr>מערכת שידורים לאומית</vt:lpstr>
      <vt:lpstr>אס"ד אוטומט סופי דטרמיניסטי לא מלא א"ס אוטומט סופי לא דטרמיניסטי</vt:lpstr>
      <vt:lpstr>מה נלמד היום? </vt:lpstr>
      <vt:lpstr>דרישות קדם</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איך היה נראה האוטומט אם היה צורך באסד"מ?</vt:lpstr>
      <vt:lpstr>10 דקות הפסקה</vt:lpstr>
      <vt:lpstr>אס"ד לא מלא</vt:lpstr>
      <vt:lpstr>א"ס לא דטרמיניסטי</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אוטומטים - סיכום</vt:lpstr>
      <vt:lpstr>המשך - סיכום</vt:lpstr>
      <vt:lpstr>המשך -  סיכום</vt:lpstr>
      <vt:lpstr>דגשים</vt:lpstr>
      <vt:lpstr>המשך - דגשים</vt:lpstr>
      <vt:lpstr>המשך - דגשים</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Yuval Yadai</cp:lastModifiedBy>
  <cp:revision>266</cp:revision>
  <dcterms:created xsi:type="dcterms:W3CDTF">2020-03-15T19:13:03Z</dcterms:created>
  <dcterms:modified xsi:type="dcterms:W3CDTF">2020-08-10T14:20:06Z</dcterms:modified>
</cp:coreProperties>
</file>