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5" r:id="rId2"/>
  </p:sldMasterIdLst>
  <p:notesMasterIdLst>
    <p:notesMasterId r:id="rId33"/>
  </p:notesMasterIdLst>
  <p:sldIdLst>
    <p:sldId id="257" r:id="rId3"/>
    <p:sldId id="262" r:id="rId4"/>
    <p:sldId id="263" r:id="rId5"/>
    <p:sldId id="288" r:id="rId6"/>
    <p:sldId id="289" r:id="rId7"/>
    <p:sldId id="310" r:id="rId8"/>
    <p:sldId id="311" r:id="rId9"/>
    <p:sldId id="312" r:id="rId10"/>
    <p:sldId id="313" r:id="rId11"/>
    <p:sldId id="318" r:id="rId12"/>
    <p:sldId id="319" r:id="rId13"/>
    <p:sldId id="320" r:id="rId14"/>
    <p:sldId id="321" r:id="rId15"/>
    <p:sldId id="322" r:id="rId16"/>
    <p:sldId id="323"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291" r:id="rId32"/>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snapToObjects="1">
      <p:cViewPr varScale="1">
        <p:scale>
          <a:sx n="102" d="100"/>
          <a:sy n="102" d="100"/>
        </p:scale>
        <p:origin x="918" y="10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ב'/סיון/תש"ף</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09832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28614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45110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763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4081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2086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791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21743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99306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0848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15144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50935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81314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1986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90308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0148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24249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23650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109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13391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07302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5874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47233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69294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615BDC5-AD26-44F8-A0C8-C38C16234FE5}"/>
              </a:ext>
            </a:extLst>
          </p:cNvPr>
          <p:cNvSpPr>
            <a:spLocks noGrp="1"/>
          </p:cNvSpPr>
          <p:nvPr>
            <p:ph type="title"/>
          </p:nvPr>
        </p:nvSpPr>
        <p:spPr>
          <a:xfrm>
            <a:off x="831850" y="1709738"/>
            <a:ext cx="10514013"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0433DCE-7809-4E91-AAA8-76C4B3B1E1A4}"/>
              </a:ext>
            </a:extLst>
          </p:cNvPr>
          <p:cNvSpPr>
            <a:spLocks noGrp="1"/>
          </p:cNvSpPr>
          <p:nvPr>
            <p:ph type="body" idx="1"/>
          </p:nvPr>
        </p:nvSpPr>
        <p:spPr>
          <a:xfrm>
            <a:off x="831850" y="4589463"/>
            <a:ext cx="1051401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516612BB-DF4C-40F2-9A5B-47C4433C36CF}"/>
              </a:ext>
            </a:extLst>
          </p:cNvPr>
          <p:cNvSpPr>
            <a:spLocks noGrp="1"/>
          </p:cNvSpPr>
          <p:nvPr>
            <p:ph type="dt" sz="half" idx="10"/>
          </p:nvPr>
        </p:nvSpPr>
        <p:spPr/>
        <p:txBody>
          <a:bodyPr/>
          <a:lstStyle/>
          <a:p>
            <a:fld id="{D5608F7F-1352-471D-9A83-C0E86D7CB0B6}" type="datetimeFigureOut">
              <a:rPr lang="he-IL" smtClean="0"/>
              <a:t>ב'/סיון/תש"ף</a:t>
            </a:fld>
            <a:endParaRPr lang="he-IL"/>
          </a:p>
        </p:txBody>
      </p:sp>
      <p:sp>
        <p:nvSpPr>
          <p:cNvPr id="5" name="מציין מיקום של כותרת תחתונה 4">
            <a:extLst>
              <a:ext uri="{FF2B5EF4-FFF2-40B4-BE49-F238E27FC236}">
                <a16:creationId xmlns:a16="http://schemas.microsoft.com/office/drawing/2014/main" id="{5BDDD2CC-5C3C-4C31-AF4C-6A36FD2DD09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FA7F9A8-824C-44C7-B665-9354FC82E25F}"/>
              </a:ext>
            </a:extLst>
          </p:cNvPr>
          <p:cNvSpPr>
            <a:spLocks noGrp="1"/>
          </p:cNvSpPr>
          <p:nvPr>
            <p:ph type="sldNum" sz="quarter" idx="12"/>
          </p:nvPr>
        </p:nvSpPr>
        <p:spPr/>
        <p:txBody>
          <a:bodyPr/>
          <a:lstStyle/>
          <a:p>
            <a:fld id="{374CFE3B-22AB-4E14-B69F-389A3C160B79}" type="slidenum">
              <a:rPr lang="he-IL" smtClean="0"/>
              <a:t>‹#›</a:t>
            </a:fld>
            <a:endParaRPr lang="he-IL"/>
          </a:p>
        </p:txBody>
      </p:sp>
    </p:spTree>
    <p:extLst>
      <p:ext uri="{BB962C8B-B14F-4D97-AF65-F5344CB8AC3E}">
        <p14:creationId xmlns:p14="http://schemas.microsoft.com/office/powerpoint/2010/main" val="3475668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8023FFB-A6C6-4746-9562-37AA842E723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B057649-696C-4535-93B6-AFD82FDDF37A}"/>
              </a:ext>
            </a:extLst>
          </p:cNvPr>
          <p:cNvSpPr>
            <a:spLocks noGrp="1"/>
          </p:cNvSpPr>
          <p:nvPr>
            <p:ph sz="half" idx="1"/>
          </p:nvPr>
        </p:nvSpPr>
        <p:spPr>
          <a:xfrm>
            <a:off x="838200" y="1825625"/>
            <a:ext cx="5180013"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3288DF7D-05BC-4611-8D58-6765DDF31AC9}"/>
              </a:ext>
            </a:extLst>
          </p:cNvPr>
          <p:cNvSpPr>
            <a:spLocks noGrp="1"/>
          </p:cNvSpPr>
          <p:nvPr>
            <p:ph sz="half" idx="2"/>
          </p:nvPr>
        </p:nvSpPr>
        <p:spPr>
          <a:xfrm>
            <a:off x="6170613"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4E5876B0-68B2-48FF-B9A3-5215FC16ABED}"/>
              </a:ext>
            </a:extLst>
          </p:cNvPr>
          <p:cNvSpPr>
            <a:spLocks noGrp="1"/>
          </p:cNvSpPr>
          <p:nvPr>
            <p:ph type="dt" sz="half" idx="10"/>
          </p:nvPr>
        </p:nvSpPr>
        <p:spPr/>
        <p:txBody>
          <a:bodyPr/>
          <a:lstStyle/>
          <a:p>
            <a:fld id="{D5608F7F-1352-471D-9A83-C0E86D7CB0B6}" type="datetimeFigureOut">
              <a:rPr lang="he-IL" smtClean="0"/>
              <a:t>ב'/סיון/תש"ף</a:t>
            </a:fld>
            <a:endParaRPr lang="he-IL"/>
          </a:p>
        </p:txBody>
      </p:sp>
      <p:sp>
        <p:nvSpPr>
          <p:cNvPr id="6" name="מציין מיקום של כותרת תחתונה 5">
            <a:extLst>
              <a:ext uri="{FF2B5EF4-FFF2-40B4-BE49-F238E27FC236}">
                <a16:creationId xmlns:a16="http://schemas.microsoft.com/office/drawing/2014/main" id="{9C3A1DC3-0E5C-4968-BBC2-2300F9D110A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C15E6F3-8068-4CA7-A1E5-9A05DE69A7DE}"/>
              </a:ext>
            </a:extLst>
          </p:cNvPr>
          <p:cNvSpPr>
            <a:spLocks noGrp="1"/>
          </p:cNvSpPr>
          <p:nvPr>
            <p:ph type="sldNum" sz="quarter" idx="12"/>
          </p:nvPr>
        </p:nvSpPr>
        <p:spPr/>
        <p:txBody>
          <a:bodyPr/>
          <a:lstStyle/>
          <a:p>
            <a:fld id="{374CFE3B-22AB-4E14-B69F-389A3C160B79}" type="slidenum">
              <a:rPr lang="he-IL" smtClean="0"/>
              <a:t>‹#›</a:t>
            </a:fld>
            <a:endParaRPr lang="he-IL"/>
          </a:p>
        </p:txBody>
      </p:sp>
    </p:spTree>
    <p:extLst>
      <p:ext uri="{BB962C8B-B14F-4D97-AF65-F5344CB8AC3E}">
        <p14:creationId xmlns:p14="http://schemas.microsoft.com/office/powerpoint/2010/main" val="2023100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720985-684B-4141-BD97-F081F4E94518}"/>
              </a:ext>
            </a:extLst>
          </p:cNvPr>
          <p:cNvSpPr>
            <a:spLocks noGrp="1"/>
          </p:cNvSpPr>
          <p:nvPr>
            <p:ph type="title"/>
          </p:nvPr>
        </p:nvSpPr>
        <p:spPr>
          <a:xfrm>
            <a:off x="839788" y="365125"/>
            <a:ext cx="10514012"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DDDB889-297C-46BE-A0AE-210DCBEFFD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05842F67-DF22-45CB-8F5C-9F45921BA20C}"/>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D232131F-8C94-48F9-999D-E8383EE50C75}"/>
              </a:ext>
            </a:extLst>
          </p:cNvPr>
          <p:cNvSpPr>
            <a:spLocks noGrp="1"/>
          </p:cNvSpPr>
          <p:nvPr>
            <p:ph type="body" sz="quarter" idx="3"/>
          </p:nvPr>
        </p:nvSpPr>
        <p:spPr>
          <a:xfrm>
            <a:off x="6170613"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E387B48C-B2F5-4ADE-876F-A93D1D02698A}"/>
              </a:ext>
            </a:extLst>
          </p:cNvPr>
          <p:cNvSpPr>
            <a:spLocks noGrp="1"/>
          </p:cNvSpPr>
          <p:nvPr>
            <p:ph sz="quarter" idx="4"/>
          </p:nvPr>
        </p:nvSpPr>
        <p:spPr>
          <a:xfrm>
            <a:off x="6170613" y="2505075"/>
            <a:ext cx="51831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A4C6CF39-F8E0-4B56-A9A9-7BF8848D9DCF}"/>
              </a:ext>
            </a:extLst>
          </p:cNvPr>
          <p:cNvSpPr>
            <a:spLocks noGrp="1"/>
          </p:cNvSpPr>
          <p:nvPr>
            <p:ph type="dt" sz="half" idx="10"/>
          </p:nvPr>
        </p:nvSpPr>
        <p:spPr/>
        <p:txBody>
          <a:bodyPr/>
          <a:lstStyle/>
          <a:p>
            <a:fld id="{D5608F7F-1352-471D-9A83-C0E86D7CB0B6}" type="datetimeFigureOut">
              <a:rPr lang="he-IL" smtClean="0"/>
              <a:t>ב'/סיון/תש"ף</a:t>
            </a:fld>
            <a:endParaRPr lang="he-IL"/>
          </a:p>
        </p:txBody>
      </p:sp>
      <p:sp>
        <p:nvSpPr>
          <p:cNvPr id="8" name="מציין מיקום של כותרת תחתונה 7">
            <a:extLst>
              <a:ext uri="{FF2B5EF4-FFF2-40B4-BE49-F238E27FC236}">
                <a16:creationId xmlns:a16="http://schemas.microsoft.com/office/drawing/2014/main" id="{148E1927-4393-4305-8A36-70ED754A5BB3}"/>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F22EF127-84FF-4732-B65D-8722985410CC}"/>
              </a:ext>
            </a:extLst>
          </p:cNvPr>
          <p:cNvSpPr>
            <a:spLocks noGrp="1"/>
          </p:cNvSpPr>
          <p:nvPr>
            <p:ph type="sldNum" sz="quarter" idx="12"/>
          </p:nvPr>
        </p:nvSpPr>
        <p:spPr/>
        <p:txBody>
          <a:bodyPr/>
          <a:lstStyle/>
          <a:p>
            <a:fld id="{374CFE3B-22AB-4E14-B69F-389A3C160B79}" type="slidenum">
              <a:rPr lang="he-IL" smtClean="0"/>
              <a:t>‹#›</a:t>
            </a:fld>
            <a:endParaRPr lang="he-IL"/>
          </a:p>
        </p:txBody>
      </p:sp>
    </p:spTree>
    <p:extLst>
      <p:ext uri="{BB962C8B-B14F-4D97-AF65-F5344CB8AC3E}">
        <p14:creationId xmlns:p14="http://schemas.microsoft.com/office/powerpoint/2010/main" val="597241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B6E3AF-D981-4558-9E7D-7A1F0301B16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4ECF3F17-62B6-462C-A97E-976B65D9F689}"/>
              </a:ext>
            </a:extLst>
          </p:cNvPr>
          <p:cNvSpPr>
            <a:spLocks noGrp="1"/>
          </p:cNvSpPr>
          <p:nvPr>
            <p:ph type="dt" sz="half" idx="10"/>
          </p:nvPr>
        </p:nvSpPr>
        <p:spPr/>
        <p:txBody>
          <a:bodyPr/>
          <a:lstStyle/>
          <a:p>
            <a:fld id="{D5608F7F-1352-471D-9A83-C0E86D7CB0B6}" type="datetimeFigureOut">
              <a:rPr lang="he-IL" smtClean="0"/>
              <a:t>ב'/סיון/תש"ף</a:t>
            </a:fld>
            <a:endParaRPr lang="he-IL"/>
          </a:p>
        </p:txBody>
      </p:sp>
      <p:sp>
        <p:nvSpPr>
          <p:cNvPr id="4" name="מציין מיקום של כותרת תחתונה 3">
            <a:extLst>
              <a:ext uri="{FF2B5EF4-FFF2-40B4-BE49-F238E27FC236}">
                <a16:creationId xmlns:a16="http://schemas.microsoft.com/office/drawing/2014/main" id="{E238F18E-D22B-43FE-BBAD-E086E22D7CA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ACF50D2-685B-4CEC-818D-5855D24C8B55}"/>
              </a:ext>
            </a:extLst>
          </p:cNvPr>
          <p:cNvSpPr>
            <a:spLocks noGrp="1"/>
          </p:cNvSpPr>
          <p:nvPr>
            <p:ph type="sldNum" sz="quarter" idx="12"/>
          </p:nvPr>
        </p:nvSpPr>
        <p:spPr/>
        <p:txBody>
          <a:bodyPr/>
          <a:lstStyle/>
          <a:p>
            <a:fld id="{374CFE3B-22AB-4E14-B69F-389A3C160B79}" type="slidenum">
              <a:rPr lang="he-IL" smtClean="0"/>
              <a:t>‹#›</a:t>
            </a:fld>
            <a:endParaRPr lang="he-IL"/>
          </a:p>
        </p:txBody>
      </p:sp>
    </p:spTree>
    <p:extLst>
      <p:ext uri="{BB962C8B-B14F-4D97-AF65-F5344CB8AC3E}">
        <p14:creationId xmlns:p14="http://schemas.microsoft.com/office/powerpoint/2010/main" val="2304811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1730647B-9A1B-492E-B4D8-55D1DB4750A6}"/>
              </a:ext>
            </a:extLst>
          </p:cNvPr>
          <p:cNvSpPr>
            <a:spLocks noGrp="1"/>
          </p:cNvSpPr>
          <p:nvPr>
            <p:ph type="dt" sz="half" idx="10"/>
          </p:nvPr>
        </p:nvSpPr>
        <p:spPr/>
        <p:txBody>
          <a:bodyPr/>
          <a:lstStyle/>
          <a:p>
            <a:fld id="{D5608F7F-1352-471D-9A83-C0E86D7CB0B6}" type="datetimeFigureOut">
              <a:rPr lang="he-IL" smtClean="0"/>
              <a:t>ב'/סיון/תש"ף</a:t>
            </a:fld>
            <a:endParaRPr lang="he-IL"/>
          </a:p>
        </p:txBody>
      </p:sp>
      <p:sp>
        <p:nvSpPr>
          <p:cNvPr id="3" name="מציין מיקום של כותרת תחתונה 2">
            <a:extLst>
              <a:ext uri="{FF2B5EF4-FFF2-40B4-BE49-F238E27FC236}">
                <a16:creationId xmlns:a16="http://schemas.microsoft.com/office/drawing/2014/main" id="{CDF88A55-E845-45E2-A23C-AD10A2777D01}"/>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20C78E3D-5B04-48A1-BA7B-7734AEA5F852}"/>
              </a:ext>
            </a:extLst>
          </p:cNvPr>
          <p:cNvSpPr>
            <a:spLocks noGrp="1"/>
          </p:cNvSpPr>
          <p:nvPr>
            <p:ph type="sldNum" sz="quarter" idx="12"/>
          </p:nvPr>
        </p:nvSpPr>
        <p:spPr/>
        <p:txBody>
          <a:bodyPr/>
          <a:lstStyle/>
          <a:p>
            <a:fld id="{374CFE3B-22AB-4E14-B69F-389A3C160B79}" type="slidenum">
              <a:rPr lang="he-IL" smtClean="0"/>
              <a:t>‹#›</a:t>
            </a:fld>
            <a:endParaRPr lang="he-IL"/>
          </a:p>
        </p:txBody>
      </p:sp>
    </p:spTree>
    <p:extLst>
      <p:ext uri="{BB962C8B-B14F-4D97-AF65-F5344CB8AC3E}">
        <p14:creationId xmlns:p14="http://schemas.microsoft.com/office/powerpoint/2010/main" val="1795165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EC4F17-AAFB-4353-8DB4-4FA8C368F18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209C95A-BBDA-4652-AE0F-1638EC5EAC28}"/>
              </a:ext>
            </a:extLst>
          </p:cNvPr>
          <p:cNvSpPr>
            <a:spLocks noGrp="1"/>
          </p:cNvSpPr>
          <p:nvPr>
            <p:ph idx="1"/>
          </p:nvPr>
        </p:nvSpPr>
        <p:spPr>
          <a:xfrm>
            <a:off x="5183188" y="987425"/>
            <a:ext cx="61706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0FCFD6A7-C93A-4913-98DD-F2C3B34503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239FF99-7BDF-4CC6-99E1-7434D949456C}"/>
              </a:ext>
            </a:extLst>
          </p:cNvPr>
          <p:cNvSpPr>
            <a:spLocks noGrp="1"/>
          </p:cNvSpPr>
          <p:nvPr>
            <p:ph type="dt" sz="half" idx="10"/>
          </p:nvPr>
        </p:nvSpPr>
        <p:spPr/>
        <p:txBody>
          <a:bodyPr/>
          <a:lstStyle/>
          <a:p>
            <a:fld id="{D5608F7F-1352-471D-9A83-C0E86D7CB0B6}" type="datetimeFigureOut">
              <a:rPr lang="he-IL" smtClean="0"/>
              <a:t>ב'/סיון/תש"ף</a:t>
            </a:fld>
            <a:endParaRPr lang="he-IL"/>
          </a:p>
        </p:txBody>
      </p:sp>
      <p:sp>
        <p:nvSpPr>
          <p:cNvPr id="6" name="מציין מיקום של כותרת תחתונה 5">
            <a:extLst>
              <a:ext uri="{FF2B5EF4-FFF2-40B4-BE49-F238E27FC236}">
                <a16:creationId xmlns:a16="http://schemas.microsoft.com/office/drawing/2014/main" id="{65ACBA34-20A5-43A1-BCA8-F72153CFE9E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25ED2FD8-FF30-44A2-870F-0DA1BE8F98E3}"/>
              </a:ext>
            </a:extLst>
          </p:cNvPr>
          <p:cNvSpPr>
            <a:spLocks noGrp="1"/>
          </p:cNvSpPr>
          <p:nvPr>
            <p:ph type="sldNum" sz="quarter" idx="12"/>
          </p:nvPr>
        </p:nvSpPr>
        <p:spPr/>
        <p:txBody>
          <a:bodyPr/>
          <a:lstStyle/>
          <a:p>
            <a:fld id="{374CFE3B-22AB-4E14-B69F-389A3C160B79}" type="slidenum">
              <a:rPr lang="he-IL" smtClean="0"/>
              <a:t>‹#›</a:t>
            </a:fld>
            <a:endParaRPr lang="he-IL"/>
          </a:p>
        </p:txBody>
      </p:sp>
    </p:spTree>
    <p:extLst>
      <p:ext uri="{BB962C8B-B14F-4D97-AF65-F5344CB8AC3E}">
        <p14:creationId xmlns:p14="http://schemas.microsoft.com/office/powerpoint/2010/main" val="3171537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9909BD-02B4-43EC-ACE7-4F5D5AF668F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6DD28401-7230-4591-B3BA-CAFDC57512D2}"/>
              </a:ext>
            </a:extLst>
          </p:cNvPr>
          <p:cNvSpPr>
            <a:spLocks noGrp="1"/>
          </p:cNvSpPr>
          <p:nvPr>
            <p:ph type="pic" idx="1"/>
          </p:nvPr>
        </p:nvSpPr>
        <p:spPr>
          <a:xfrm>
            <a:off x="5183188" y="987425"/>
            <a:ext cx="61706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4E5873DD-0C10-4348-B711-5D3E31C1B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617C71D5-2191-44EA-A205-E3D7DB0E4DE7}"/>
              </a:ext>
            </a:extLst>
          </p:cNvPr>
          <p:cNvSpPr>
            <a:spLocks noGrp="1"/>
          </p:cNvSpPr>
          <p:nvPr>
            <p:ph type="dt" sz="half" idx="10"/>
          </p:nvPr>
        </p:nvSpPr>
        <p:spPr/>
        <p:txBody>
          <a:bodyPr/>
          <a:lstStyle/>
          <a:p>
            <a:fld id="{D5608F7F-1352-471D-9A83-C0E86D7CB0B6}" type="datetimeFigureOut">
              <a:rPr lang="he-IL" smtClean="0"/>
              <a:t>ב'/סיון/תש"ף</a:t>
            </a:fld>
            <a:endParaRPr lang="he-IL"/>
          </a:p>
        </p:txBody>
      </p:sp>
      <p:sp>
        <p:nvSpPr>
          <p:cNvPr id="6" name="מציין מיקום של כותרת תחתונה 5">
            <a:extLst>
              <a:ext uri="{FF2B5EF4-FFF2-40B4-BE49-F238E27FC236}">
                <a16:creationId xmlns:a16="http://schemas.microsoft.com/office/drawing/2014/main" id="{2D50217A-7F59-41F3-A392-73B4F008B99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2D10BCC-04BD-4F05-A8C1-41125C50A501}"/>
              </a:ext>
            </a:extLst>
          </p:cNvPr>
          <p:cNvSpPr>
            <a:spLocks noGrp="1"/>
          </p:cNvSpPr>
          <p:nvPr>
            <p:ph type="sldNum" sz="quarter" idx="12"/>
          </p:nvPr>
        </p:nvSpPr>
        <p:spPr/>
        <p:txBody>
          <a:bodyPr/>
          <a:lstStyle/>
          <a:p>
            <a:fld id="{374CFE3B-22AB-4E14-B69F-389A3C160B79}" type="slidenum">
              <a:rPr lang="he-IL" smtClean="0"/>
              <a:t>‹#›</a:t>
            </a:fld>
            <a:endParaRPr lang="he-IL"/>
          </a:p>
        </p:txBody>
      </p:sp>
    </p:spTree>
    <p:extLst>
      <p:ext uri="{BB962C8B-B14F-4D97-AF65-F5344CB8AC3E}">
        <p14:creationId xmlns:p14="http://schemas.microsoft.com/office/powerpoint/2010/main" val="2584667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FAED97-BF33-4BEA-A998-481CB553A64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9A35861-02C6-4BFE-A754-DEE7D6F4213D}"/>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6F466C2-3AC0-4DC3-851B-5B238032F16F}"/>
              </a:ext>
            </a:extLst>
          </p:cNvPr>
          <p:cNvSpPr>
            <a:spLocks noGrp="1"/>
          </p:cNvSpPr>
          <p:nvPr>
            <p:ph type="dt" sz="half" idx="10"/>
          </p:nvPr>
        </p:nvSpPr>
        <p:spPr/>
        <p:txBody>
          <a:bodyPr/>
          <a:lstStyle/>
          <a:p>
            <a:fld id="{D5608F7F-1352-471D-9A83-C0E86D7CB0B6}" type="datetimeFigureOut">
              <a:rPr lang="he-IL" smtClean="0"/>
              <a:t>ב'/סיון/תש"ף</a:t>
            </a:fld>
            <a:endParaRPr lang="he-IL"/>
          </a:p>
        </p:txBody>
      </p:sp>
      <p:sp>
        <p:nvSpPr>
          <p:cNvPr id="5" name="מציין מיקום של כותרת תחתונה 4">
            <a:extLst>
              <a:ext uri="{FF2B5EF4-FFF2-40B4-BE49-F238E27FC236}">
                <a16:creationId xmlns:a16="http://schemas.microsoft.com/office/drawing/2014/main" id="{384B4427-FA2E-480E-B742-1C084D7A153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4A65469-B0BB-4B45-A338-50ECCD64B040}"/>
              </a:ext>
            </a:extLst>
          </p:cNvPr>
          <p:cNvSpPr>
            <a:spLocks noGrp="1"/>
          </p:cNvSpPr>
          <p:nvPr>
            <p:ph type="sldNum" sz="quarter" idx="12"/>
          </p:nvPr>
        </p:nvSpPr>
        <p:spPr/>
        <p:txBody>
          <a:bodyPr/>
          <a:lstStyle/>
          <a:p>
            <a:fld id="{374CFE3B-22AB-4E14-B69F-389A3C160B79}" type="slidenum">
              <a:rPr lang="he-IL" smtClean="0"/>
              <a:t>‹#›</a:t>
            </a:fld>
            <a:endParaRPr lang="he-IL"/>
          </a:p>
        </p:txBody>
      </p:sp>
    </p:spTree>
    <p:extLst>
      <p:ext uri="{BB962C8B-B14F-4D97-AF65-F5344CB8AC3E}">
        <p14:creationId xmlns:p14="http://schemas.microsoft.com/office/powerpoint/2010/main" val="3026638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4B817E85-4B5E-4689-B537-A110FEA0939B}"/>
              </a:ext>
            </a:extLst>
          </p:cNvPr>
          <p:cNvSpPr>
            <a:spLocks noGrp="1"/>
          </p:cNvSpPr>
          <p:nvPr>
            <p:ph type="title" orient="vert"/>
          </p:nvPr>
        </p:nvSpPr>
        <p:spPr>
          <a:xfrm>
            <a:off x="8724900" y="365125"/>
            <a:ext cx="2627313"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8A2590D-FFBB-4A94-8A02-D291D407E1E8}"/>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2818003-977A-4D4C-A5D0-1BA775771739}"/>
              </a:ext>
            </a:extLst>
          </p:cNvPr>
          <p:cNvSpPr>
            <a:spLocks noGrp="1"/>
          </p:cNvSpPr>
          <p:nvPr>
            <p:ph type="dt" sz="half" idx="10"/>
          </p:nvPr>
        </p:nvSpPr>
        <p:spPr/>
        <p:txBody>
          <a:bodyPr/>
          <a:lstStyle/>
          <a:p>
            <a:fld id="{D5608F7F-1352-471D-9A83-C0E86D7CB0B6}" type="datetimeFigureOut">
              <a:rPr lang="he-IL" smtClean="0"/>
              <a:t>ב'/סיון/תש"ף</a:t>
            </a:fld>
            <a:endParaRPr lang="he-IL"/>
          </a:p>
        </p:txBody>
      </p:sp>
      <p:sp>
        <p:nvSpPr>
          <p:cNvPr id="5" name="מציין מיקום של כותרת תחתונה 4">
            <a:extLst>
              <a:ext uri="{FF2B5EF4-FFF2-40B4-BE49-F238E27FC236}">
                <a16:creationId xmlns:a16="http://schemas.microsoft.com/office/drawing/2014/main" id="{DFB35397-FB4C-4830-B97B-6763BF33581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69C4700-6C14-4420-892E-F6DA3B696E4B}"/>
              </a:ext>
            </a:extLst>
          </p:cNvPr>
          <p:cNvSpPr>
            <a:spLocks noGrp="1"/>
          </p:cNvSpPr>
          <p:nvPr>
            <p:ph type="sldNum" sz="quarter" idx="12"/>
          </p:nvPr>
        </p:nvSpPr>
        <p:spPr/>
        <p:txBody>
          <a:bodyPr/>
          <a:lstStyle/>
          <a:p>
            <a:fld id="{374CFE3B-22AB-4E14-B69F-389A3C160B79}" type="slidenum">
              <a:rPr lang="he-IL" smtClean="0"/>
              <a:t>‹#›</a:t>
            </a:fld>
            <a:endParaRPr lang="he-IL"/>
          </a:p>
        </p:txBody>
      </p:sp>
    </p:spTree>
    <p:extLst>
      <p:ext uri="{BB962C8B-B14F-4D97-AF65-F5344CB8AC3E}">
        <p14:creationId xmlns:p14="http://schemas.microsoft.com/office/powerpoint/2010/main" val="162944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3"/>
            <a:ext cx="10872000" cy="64209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200" b="1">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185681"/>
            <a:ext cx="11159999"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כותרת בלבד פריסה 4">
    <p:spTree>
      <p:nvGrpSpPr>
        <p:cNvPr id="1" name=""/>
        <p:cNvGrpSpPr/>
        <p:nvPr/>
      </p:nvGrpSpPr>
      <p:grpSpPr>
        <a:xfrm>
          <a:off x="0" y="0"/>
          <a:ext cx="0" cy="0"/>
          <a:chOff x="0" y="0"/>
          <a:chExt cx="0" cy="0"/>
        </a:xfrm>
      </p:grpSpPr>
      <p:sp>
        <p:nvSpPr>
          <p:cNvPr id="5" name="מלבן מעוגל 7">
            <a:extLst>
              <a:ext uri="{FF2B5EF4-FFF2-40B4-BE49-F238E27FC236}">
                <a16:creationId xmlns:a16="http://schemas.microsoft.com/office/drawing/2014/main" id="{4AADAC73-2EC5-429B-8812-0A6978230676}"/>
              </a:ext>
            </a:extLst>
          </p:cNvPr>
          <p:cNvSpPr/>
          <p:nvPr userDrawn="1"/>
        </p:nvSpPr>
        <p:spPr>
          <a:xfrm>
            <a:off x="11496767" y="487364"/>
            <a:ext cx="1576182" cy="288925"/>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p>
        </p:txBody>
      </p:sp>
      <p:sp>
        <p:nvSpPr>
          <p:cNvPr id="6" name="מלבן מעוגל 8">
            <a:extLst>
              <a:ext uri="{FF2B5EF4-FFF2-40B4-BE49-F238E27FC236}">
                <a16:creationId xmlns:a16="http://schemas.microsoft.com/office/drawing/2014/main" id="{1499BF65-23E8-4F8F-9FDE-02EC0CD6A852}"/>
              </a:ext>
            </a:extLst>
          </p:cNvPr>
          <p:cNvSpPr/>
          <p:nvPr userDrawn="1"/>
        </p:nvSpPr>
        <p:spPr>
          <a:xfrm>
            <a:off x="11149149" y="127001"/>
            <a:ext cx="1879355" cy="28892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p>
        </p:txBody>
      </p:sp>
      <p:sp>
        <p:nvSpPr>
          <p:cNvPr id="7" name="מלבן מעוגל 12">
            <a:extLst>
              <a:ext uri="{FF2B5EF4-FFF2-40B4-BE49-F238E27FC236}">
                <a16:creationId xmlns:a16="http://schemas.microsoft.com/office/drawing/2014/main" id="{A4F7A59B-F360-4CEE-BF1A-55B53ADA9F0A}"/>
              </a:ext>
            </a:extLst>
          </p:cNvPr>
          <p:cNvSpPr/>
          <p:nvPr userDrawn="1"/>
        </p:nvSpPr>
        <p:spPr>
          <a:xfrm>
            <a:off x="-487299" y="5922964"/>
            <a:ext cx="3131730" cy="358775"/>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p>
        </p:txBody>
      </p:sp>
      <p:sp>
        <p:nvSpPr>
          <p:cNvPr id="8" name="מלבן מעוגל 10">
            <a:extLst>
              <a:ext uri="{FF2B5EF4-FFF2-40B4-BE49-F238E27FC236}">
                <a16:creationId xmlns:a16="http://schemas.microsoft.com/office/drawing/2014/main" id="{76D29A2F-B14C-4255-890C-0671F091BB4E}"/>
              </a:ext>
            </a:extLst>
          </p:cNvPr>
          <p:cNvSpPr/>
          <p:nvPr userDrawn="1"/>
        </p:nvSpPr>
        <p:spPr>
          <a:xfrm>
            <a:off x="-976186" y="6359526"/>
            <a:ext cx="7299963" cy="658813"/>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p>
        </p:txBody>
      </p:sp>
      <p:sp>
        <p:nvSpPr>
          <p:cNvPr id="9" name="Rectangle 11">
            <a:extLst>
              <a:ext uri="{FF2B5EF4-FFF2-40B4-BE49-F238E27FC236}">
                <a16:creationId xmlns:a16="http://schemas.microsoft.com/office/drawing/2014/main" id="{C65A0A15-90FA-49CE-8403-C83A0B2BCA57}"/>
              </a:ext>
            </a:extLst>
          </p:cNvPr>
          <p:cNvSpPr/>
          <p:nvPr userDrawn="1"/>
        </p:nvSpPr>
        <p:spPr>
          <a:xfrm rot="5400000">
            <a:off x="9359021" y="2732966"/>
            <a:ext cx="6986588" cy="1298406"/>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sz="1800"/>
          </a:p>
        </p:txBody>
      </p:sp>
      <p:sp>
        <p:nvSpPr>
          <p:cNvPr id="10" name="מציין מיקום של מספר שקופית 22">
            <a:extLst>
              <a:ext uri="{FF2B5EF4-FFF2-40B4-BE49-F238E27FC236}">
                <a16:creationId xmlns:a16="http://schemas.microsoft.com/office/drawing/2014/main" id="{DBD6A458-2DC4-4AF4-8773-0BDCBD9B4626}"/>
              </a:ext>
            </a:extLst>
          </p:cNvPr>
          <p:cNvSpPr txBox="1">
            <a:spLocks/>
          </p:cNvSpPr>
          <p:nvPr userDrawn="1"/>
        </p:nvSpPr>
        <p:spPr>
          <a:xfrm>
            <a:off x="-131745" y="6361113"/>
            <a:ext cx="812695" cy="520700"/>
          </a:xfrm>
          <a:prstGeom prst="rect">
            <a:avLst/>
          </a:prstGeom>
          <a:noFill/>
        </p:spPr>
        <p:txBody>
          <a:bodyPr anchor="ctr"/>
          <a:lstStyle>
            <a:lvl1pPr algn="r" rtl="1">
              <a:defRPr>
                <a:solidFill>
                  <a:schemeClr val="tx1"/>
                </a:solidFill>
                <a:latin typeface="Varela Round" panose="00000500000000000000" pitchFamily="2" charset="-79"/>
                <a:cs typeface="Varela Round" panose="00000500000000000000" pitchFamily="2" charset="-79"/>
              </a:defRPr>
            </a:lvl1pPr>
            <a:lvl2pPr marL="742950" indent="-285750" algn="r" rtl="1">
              <a:defRPr>
                <a:solidFill>
                  <a:schemeClr val="tx1"/>
                </a:solidFill>
                <a:latin typeface="Varela Round" panose="00000500000000000000" pitchFamily="2" charset="-79"/>
                <a:cs typeface="Varela Round" panose="00000500000000000000" pitchFamily="2" charset="-79"/>
              </a:defRPr>
            </a:lvl2pPr>
            <a:lvl3pPr marL="1143000" indent="-228600" algn="r" rtl="1">
              <a:defRPr>
                <a:solidFill>
                  <a:schemeClr val="tx1"/>
                </a:solidFill>
                <a:latin typeface="Varela Round" panose="00000500000000000000" pitchFamily="2" charset="-79"/>
                <a:cs typeface="Varela Round" panose="00000500000000000000" pitchFamily="2" charset="-79"/>
              </a:defRPr>
            </a:lvl3pPr>
            <a:lvl4pPr marL="1600200" indent="-228600" algn="r" rtl="1">
              <a:defRPr>
                <a:solidFill>
                  <a:schemeClr val="tx1"/>
                </a:solidFill>
                <a:latin typeface="Varela Round" panose="00000500000000000000" pitchFamily="2" charset="-79"/>
                <a:cs typeface="Varela Round" panose="00000500000000000000" pitchFamily="2" charset="-79"/>
              </a:defRPr>
            </a:lvl4pPr>
            <a:lvl5pPr marL="2057400" indent="-228600" algn="r" rtl="1">
              <a:defRPr>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9pPr>
          </a:lstStyle>
          <a:p>
            <a:pPr algn="ctr" rtl="0" eaLnBrk="1" hangingPunct="1"/>
            <a:fld id="{D53F1EB1-1E3C-4CCE-AE6B-47E758598DAC}" type="slidenum">
              <a:rPr lang="he-IL" altLang="he-IL" sz="1800">
                <a:solidFill>
                  <a:srgbClr val="D9D9D9"/>
                </a:solidFill>
              </a:rPr>
              <a:pPr algn="ctr" rtl="0" eaLnBrk="1" hangingPunct="1"/>
              <a:t>‹#›</a:t>
            </a:fld>
            <a:endParaRPr lang="he-IL" altLang="he-IL" sz="1800">
              <a:solidFill>
                <a:srgbClr val="D9D9D9"/>
              </a:solidFill>
            </a:endParaRPr>
          </a:p>
        </p:txBody>
      </p:sp>
      <p:sp>
        <p:nvSpPr>
          <p:cNvPr id="11" name="Rectangle 14">
            <a:extLst>
              <a:ext uri="{FF2B5EF4-FFF2-40B4-BE49-F238E27FC236}">
                <a16:creationId xmlns:a16="http://schemas.microsoft.com/office/drawing/2014/main" id="{5BB0CAF5-B76B-4EBC-8614-16395B38290E}"/>
              </a:ext>
            </a:extLst>
          </p:cNvPr>
          <p:cNvSpPr/>
          <p:nvPr userDrawn="1"/>
        </p:nvSpPr>
        <p:spPr>
          <a:xfrm rot="16200000">
            <a:off x="5820571" y="1027909"/>
            <a:ext cx="522287" cy="1221739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sz="1800"/>
          </a:p>
        </p:txBody>
      </p:sp>
      <p:sp>
        <p:nvSpPr>
          <p:cNvPr id="12" name="Rectangle 15">
            <a:extLst>
              <a:ext uri="{FF2B5EF4-FFF2-40B4-BE49-F238E27FC236}">
                <a16:creationId xmlns:a16="http://schemas.microsoft.com/office/drawing/2014/main" id="{876D8360-C009-4C7B-9669-ACAD5538C355}"/>
              </a:ext>
            </a:extLst>
          </p:cNvPr>
          <p:cNvSpPr/>
          <p:nvPr userDrawn="1"/>
        </p:nvSpPr>
        <p:spPr>
          <a:xfrm rot="5400000">
            <a:off x="5683243" y="-6803996"/>
            <a:ext cx="947737" cy="1263803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sz="1800"/>
          </a:p>
        </p:txBody>
      </p:sp>
      <p:sp>
        <p:nvSpPr>
          <p:cNvPr id="13" name="Rectangle 13">
            <a:extLst>
              <a:ext uri="{FF2B5EF4-FFF2-40B4-BE49-F238E27FC236}">
                <a16:creationId xmlns:a16="http://schemas.microsoft.com/office/drawing/2014/main" id="{7D0E5F8D-7ED5-4406-8616-275A760F1675}"/>
              </a:ext>
            </a:extLst>
          </p:cNvPr>
          <p:cNvSpPr/>
          <p:nvPr userDrawn="1"/>
        </p:nvSpPr>
        <p:spPr>
          <a:xfrm>
            <a:off x="-2001577" y="-415924"/>
            <a:ext cx="1974593" cy="806767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sz="1800"/>
          </a:p>
        </p:txBody>
      </p:sp>
      <p:sp>
        <p:nvSpPr>
          <p:cNvPr id="2" name="כותרת 1"/>
          <p:cNvSpPr>
            <a:spLocks noGrp="1"/>
          </p:cNvSpPr>
          <p:nvPr>
            <p:ph type="title"/>
          </p:nvPr>
        </p:nvSpPr>
        <p:spPr>
          <a:xfrm>
            <a:off x="1023995" y="155448"/>
            <a:ext cx="9801092" cy="720000"/>
          </a:xfrm>
          <a:noFill/>
        </p:spPr>
        <p:txBody>
          <a:bodyPr lIns="0" tIns="0" rIns="0" bIns="0" rtlCol="1">
            <a:noAutofit/>
          </a:bodyPr>
          <a:lstStyle>
            <a:lvl1pPr marL="0" marR="0" indent="0" algn="ctr" defTabSz="914309"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lvl="0"/>
            <a:r>
              <a:rPr lang="he-IL" dirty="0"/>
              <a:t>לחץ כדי לערוך סגנון כותרת של תבנית</a:t>
            </a:r>
          </a:p>
        </p:txBody>
      </p:sp>
      <p:sp>
        <p:nvSpPr>
          <p:cNvPr id="4" name="Text Placeholder 3"/>
          <p:cNvSpPr>
            <a:spLocks noGrp="1"/>
          </p:cNvSpPr>
          <p:nvPr>
            <p:ph type="body" sz="quarter" idx="10"/>
          </p:nvPr>
        </p:nvSpPr>
        <p:spPr>
          <a:xfrm>
            <a:off x="2951194" y="1212161"/>
            <a:ext cx="7884086" cy="4090988"/>
          </a:xfrm>
        </p:spPr>
        <p:txBody>
          <a:bodyPr>
            <a:normAutofit/>
          </a:bodyPr>
          <a:lstStyle>
            <a:lvl1pPr>
              <a:defRPr sz="2800"/>
            </a:lvl1pPr>
          </a:lstStyle>
          <a:p>
            <a:pPr lvl="0"/>
            <a:r>
              <a:rPr lang="en-US" dirty="0"/>
              <a:t>Click to edit Master text styles</a:t>
            </a:r>
          </a:p>
        </p:txBody>
      </p:sp>
    </p:spTree>
    <p:extLst>
      <p:ext uri="{BB962C8B-B14F-4D97-AF65-F5344CB8AC3E}">
        <p14:creationId xmlns:p14="http://schemas.microsoft.com/office/powerpoint/2010/main" val="120438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FE5DC7-9CE0-4790-BF1D-83040E5F6C57}"/>
              </a:ext>
            </a:extLst>
          </p:cNvPr>
          <p:cNvSpPr>
            <a:spLocks noGrp="1"/>
          </p:cNvSpPr>
          <p:nvPr>
            <p:ph type="ctrTitle"/>
          </p:nvPr>
        </p:nvSpPr>
        <p:spPr>
          <a:xfrm>
            <a:off x="1524000" y="1122363"/>
            <a:ext cx="9142413"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D679D798-B676-44A3-9612-C17C2C79B33F}"/>
              </a:ext>
            </a:extLst>
          </p:cNvPr>
          <p:cNvSpPr>
            <a:spLocks noGrp="1"/>
          </p:cNvSpPr>
          <p:nvPr>
            <p:ph type="subTitle" idx="1"/>
          </p:nvPr>
        </p:nvSpPr>
        <p:spPr>
          <a:xfrm>
            <a:off x="1524000" y="3602038"/>
            <a:ext cx="914241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2DEBC544-F178-4AD1-BF8E-CEEAF4D4A523}"/>
              </a:ext>
            </a:extLst>
          </p:cNvPr>
          <p:cNvSpPr>
            <a:spLocks noGrp="1"/>
          </p:cNvSpPr>
          <p:nvPr>
            <p:ph type="dt" sz="half" idx="10"/>
          </p:nvPr>
        </p:nvSpPr>
        <p:spPr/>
        <p:txBody>
          <a:bodyPr/>
          <a:lstStyle/>
          <a:p>
            <a:fld id="{D5608F7F-1352-471D-9A83-C0E86D7CB0B6}" type="datetimeFigureOut">
              <a:rPr lang="he-IL" smtClean="0"/>
              <a:t>ב'/סיון/תש"ף</a:t>
            </a:fld>
            <a:endParaRPr lang="he-IL"/>
          </a:p>
        </p:txBody>
      </p:sp>
      <p:sp>
        <p:nvSpPr>
          <p:cNvPr id="5" name="מציין מיקום של כותרת תחתונה 4">
            <a:extLst>
              <a:ext uri="{FF2B5EF4-FFF2-40B4-BE49-F238E27FC236}">
                <a16:creationId xmlns:a16="http://schemas.microsoft.com/office/drawing/2014/main" id="{3F2D8576-5769-4092-9F37-C7E8D648792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5C7DB5D-2386-4C2B-9582-15F250CD0B15}"/>
              </a:ext>
            </a:extLst>
          </p:cNvPr>
          <p:cNvSpPr>
            <a:spLocks noGrp="1"/>
          </p:cNvSpPr>
          <p:nvPr>
            <p:ph type="sldNum" sz="quarter" idx="12"/>
          </p:nvPr>
        </p:nvSpPr>
        <p:spPr/>
        <p:txBody>
          <a:bodyPr/>
          <a:lstStyle/>
          <a:p>
            <a:fld id="{374CFE3B-22AB-4E14-B69F-389A3C160B79}" type="slidenum">
              <a:rPr lang="he-IL" smtClean="0"/>
              <a:t>‹#›</a:t>
            </a:fld>
            <a:endParaRPr lang="he-IL"/>
          </a:p>
        </p:txBody>
      </p:sp>
    </p:spTree>
    <p:extLst>
      <p:ext uri="{BB962C8B-B14F-4D97-AF65-F5344CB8AC3E}">
        <p14:creationId xmlns:p14="http://schemas.microsoft.com/office/powerpoint/2010/main" val="581864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28E4D7-EBA2-4B3D-9FEC-31D27424BF4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58DA44A-54C0-46E7-9CF8-057ECDB30F45}"/>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FD265FE-5A09-447D-B6C2-116BE35EC08F}"/>
              </a:ext>
            </a:extLst>
          </p:cNvPr>
          <p:cNvSpPr>
            <a:spLocks noGrp="1"/>
          </p:cNvSpPr>
          <p:nvPr>
            <p:ph type="dt" sz="half" idx="10"/>
          </p:nvPr>
        </p:nvSpPr>
        <p:spPr/>
        <p:txBody>
          <a:bodyPr/>
          <a:lstStyle/>
          <a:p>
            <a:fld id="{D5608F7F-1352-471D-9A83-C0E86D7CB0B6}" type="datetimeFigureOut">
              <a:rPr lang="he-IL" smtClean="0"/>
              <a:t>ב'/סיון/תש"ף</a:t>
            </a:fld>
            <a:endParaRPr lang="he-IL"/>
          </a:p>
        </p:txBody>
      </p:sp>
      <p:sp>
        <p:nvSpPr>
          <p:cNvPr id="5" name="מציין מיקום של כותרת תחתונה 4">
            <a:extLst>
              <a:ext uri="{FF2B5EF4-FFF2-40B4-BE49-F238E27FC236}">
                <a16:creationId xmlns:a16="http://schemas.microsoft.com/office/drawing/2014/main" id="{F1311F00-5846-428E-B3A6-2B994416C51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40F48FE-0A68-4DEB-A61D-E31FE99E8DBA}"/>
              </a:ext>
            </a:extLst>
          </p:cNvPr>
          <p:cNvSpPr>
            <a:spLocks noGrp="1"/>
          </p:cNvSpPr>
          <p:nvPr>
            <p:ph type="sldNum" sz="quarter" idx="12"/>
          </p:nvPr>
        </p:nvSpPr>
        <p:spPr/>
        <p:txBody>
          <a:bodyPr/>
          <a:lstStyle/>
          <a:p>
            <a:fld id="{374CFE3B-22AB-4E14-B69F-389A3C160B79}" type="slidenum">
              <a:rPr lang="he-IL" smtClean="0"/>
              <a:t>‹#›</a:t>
            </a:fld>
            <a:endParaRPr lang="he-IL"/>
          </a:p>
        </p:txBody>
      </p:sp>
    </p:spTree>
    <p:extLst>
      <p:ext uri="{BB962C8B-B14F-4D97-AF65-F5344CB8AC3E}">
        <p14:creationId xmlns:p14="http://schemas.microsoft.com/office/powerpoint/2010/main" val="328757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ב'/סיון/תש"ף</a:t>
            </a:fld>
            <a:endParaRPr lang="he-IL"/>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3" r:id="rId6"/>
    <p:sldLayoutId id="2147483677" r:id="rId7"/>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16010E82-4882-4D6F-9960-1D11E6018275}"/>
              </a:ext>
            </a:extLst>
          </p:cNvPr>
          <p:cNvSpPr>
            <a:spLocks noGrp="1"/>
          </p:cNvSpPr>
          <p:nvPr>
            <p:ph type="title"/>
          </p:nvPr>
        </p:nvSpPr>
        <p:spPr>
          <a:xfrm>
            <a:off x="838200" y="365125"/>
            <a:ext cx="10514013"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F8FFC5C-A516-429F-9FF0-514403520F46}"/>
              </a:ext>
            </a:extLst>
          </p:cNvPr>
          <p:cNvSpPr>
            <a:spLocks noGrp="1"/>
          </p:cNvSpPr>
          <p:nvPr>
            <p:ph type="body" idx="1"/>
          </p:nvPr>
        </p:nvSpPr>
        <p:spPr>
          <a:xfrm>
            <a:off x="838200" y="1825625"/>
            <a:ext cx="10514013"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34769AD-1011-47F1-9499-4B98B1DC02EB}"/>
              </a:ext>
            </a:extLst>
          </p:cNvPr>
          <p:cNvSpPr>
            <a:spLocks noGrp="1"/>
          </p:cNvSpPr>
          <p:nvPr>
            <p:ph type="dt" sz="half" idx="2"/>
          </p:nvPr>
        </p:nvSpPr>
        <p:spPr>
          <a:xfrm>
            <a:off x="8609013"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5608F7F-1352-471D-9A83-C0E86D7CB0B6}" type="datetimeFigureOut">
              <a:rPr lang="he-IL" smtClean="0"/>
              <a:t>ב'/סיון/תש"ף</a:t>
            </a:fld>
            <a:endParaRPr lang="he-IL"/>
          </a:p>
        </p:txBody>
      </p:sp>
      <p:sp>
        <p:nvSpPr>
          <p:cNvPr id="5" name="מציין מיקום של כותרת תחתונה 4">
            <a:extLst>
              <a:ext uri="{FF2B5EF4-FFF2-40B4-BE49-F238E27FC236}">
                <a16:creationId xmlns:a16="http://schemas.microsoft.com/office/drawing/2014/main" id="{F663041B-6F69-4F4D-809E-46EE05633B76}"/>
              </a:ext>
            </a:extLst>
          </p:cNvPr>
          <p:cNvSpPr>
            <a:spLocks noGrp="1"/>
          </p:cNvSpPr>
          <p:nvPr>
            <p:ph type="ftr" sz="quarter" idx="3"/>
          </p:nvPr>
        </p:nvSpPr>
        <p:spPr>
          <a:xfrm>
            <a:off x="4038600" y="6356350"/>
            <a:ext cx="4113213"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C410C3E2-C0F6-4B16-A00E-DAB71C62918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74CFE3B-22AB-4E14-B69F-389A3C160B79}" type="slidenum">
              <a:rPr lang="he-IL" smtClean="0"/>
              <a:t>‹#›</a:t>
            </a:fld>
            <a:endParaRPr lang="he-IL"/>
          </a:p>
        </p:txBody>
      </p:sp>
    </p:spTree>
    <p:extLst>
      <p:ext uri="{BB962C8B-B14F-4D97-AF65-F5344CB8AC3E}">
        <p14:creationId xmlns:p14="http://schemas.microsoft.com/office/powerpoint/2010/main" val="3285786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149445" y="344669"/>
            <a:ext cx="12103514" cy="720000"/>
          </a:xfrm>
        </p:spPr>
        <p:txBody>
          <a:bodyPr/>
          <a:lstStyle/>
          <a:p>
            <a:r>
              <a:rPr lang="he-IL" dirty="0"/>
              <a:t>פתרון :</a:t>
            </a:r>
            <a:r>
              <a:rPr lang="en-US" dirty="0"/>
              <a:t> </a:t>
            </a:r>
            <a:r>
              <a:rPr lang="he-IL" dirty="0"/>
              <a:t>השדה החשמלי של לוח אינסופי (המשך)</a:t>
            </a:r>
          </a:p>
        </p:txBody>
      </p:sp>
      <p:pic>
        <p:nvPicPr>
          <p:cNvPr id="7" name="תמונה 6">
            <a:extLst>
              <a:ext uri="{FF2B5EF4-FFF2-40B4-BE49-F238E27FC236}">
                <a16:creationId xmlns:a16="http://schemas.microsoft.com/office/drawing/2014/main" id="{262249BB-2E4F-470E-B6B3-0B6D476AC2CB}"/>
              </a:ext>
            </a:extLst>
          </p:cNvPr>
          <p:cNvPicPr>
            <a:picLocks noChangeAspect="1"/>
          </p:cNvPicPr>
          <p:nvPr/>
        </p:nvPicPr>
        <p:blipFill>
          <a:blip r:embed="rId3"/>
          <a:stretch>
            <a:fillRect/>
          </a:stretch>
        </p:blipFill>
        <p:spPr>
          <a:xfrm>
            <a:off x="226269" y="1064669"/>
            <a:ext cx="4168785" cy="4167967"/>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00BAFD0-56CF-4DCB-9629-E907C4E7E736}"/>
                  </a:ext>
                </a:extLst>
              </p:cNvPr>
              <p:cNvSpPr/>
              <p:nvPr/>
            </p:nvSpPr>
            <p:spPr>
              <a:xfrm>
                <a:off x="4395054" y="1102398"/>
                <a:ext cx="7384529" cy="4734822"/>
              </a:xfrm>
              <a:prstGeom prst="rect">
                <a:avLst/>
              </a:prstGeom>
            </p:spPr>
            <p:txBody>
              <a:bodyPr wrap="square">
                <a:spAutoFit/>
              </a:bodyPr>
              <a:lstStyle/>
              <a:p>
                <a:pPr>
                  <a:lnSpc>
                    <a:spcPct val="150000"/>
                  </a:lnSpc>
                </a:pPr>
                <a:r>
                  <a:rPr lang="he-IL" sz="2400" dirty="0">
                    <a:latin typeface="David" panose="020E0502060401010101" pitchFamily="34" charset="-79"/>
                    <a:cs typeface="David" panose="020E0502060401010101" pitchFamily="34" charset="-79"/>
                  </a:rPr>
                  <a:t>נתון לוח ששטחו </a:t>
                </a:r>
                <a14:m>
                  <m:oMath xmlns:m="http://schemas.openxmlformats.org/officeDocument/2006/math">
                    <m:sSup>
                      <m:sSupPr>
                        <m:ctrlPr>
                          <a:rPr lang="en-US" sz="2400" i="1">
                            <a:latin typeface="Cambria Math" panose="02040503050406030204" pitchFamily="18" charset="0"/>
                            <a:cs typeface="David" panose="020E0502060401010101" pitchFamily="34" charset="-79"/>
                          </a:rPr>
                        </m:ctrlPr>
                      </m:sSupPr>
                      <m:e>
                        <m:r>
                          <a:rPr lang="en-US" sz="2400" i="1">
                            <a:latin typeface="Cambria Math" panose="02040503050406030204" pitchFamily="18" charset="0"/>
                            <a:cs typeface="David" panose="020E0502060401010101" pitchFamily="34" charset="-79"/>
                          </a:rPr>
                          <m:t>𝑚</m:t>
                        </m:r>
                      </m:e>
                      <m:sup>
                        <m:r>
                          <a:rPr lang="en-US" sz="2400" i="1">
                            <a:latin typeface="Cambria Math" panose="02040503050406030204" pitchFamily="18" charset="0"/>
                            <a:cs typeface="David" panose="020E0502060401010101" pitchFamily="34" charset="-79"/>
                          </a:rPr>
                          <m:t>2</m:t>
                        </m:r>
                      </m:sup>
                    </m:sSup>
                  </m:oMath>
                </a14:m>
                <a:r>
                  <a:rPr lang="he-IL" sz="2400" dirty="0">
                    <a:latin typeface="David" panose="020E0502060401010101" pitchFamily="34" charset="-79"/>
                    <a:cs typeface="David" panose="020E0502060401010101" pitchFamily="34" charset="-79"/>
                  </a:rPr>
                  <a:t> 4 הטעון בצפיפות מטען אחיד, </a:t>
                </a:r>
              </a:p>
              <a:p>
                <a:pPr>
                  <a:lnSpc>
                    <a:spcPct val="150000"/>
                  </a:lnSpc>
                </a:pPr>
                <a:r>
                  <a:rPr lang="he-IL" sz="2400" dirty="0">
                    <a:latin typeface="David" panose="020E0502060401010101" pitchFamily="34" charset="-79"/>
                    <a:cs typeface="David" panose="020E0502060401010101" pitchFamily="34" charset="-79"/>
                  </a:rPr>
                  <a:t>במטען כולל של </a:t>
                </a:r>
                <a:r>
                  <a:rPr lang="en-US" sz="2400" dirty="0">
                    <a:latin typeface="David" panose="020E0502060401010101" pitchFamily="34" charset="-79"/>
                    <a:cs typeface="David" panose="020E0502060401010101" pitchFamily="34" charset="-79"/>
                  </a:rPr>
                  <a:t>0.2 µc</a:t>
                </a:r>
                <a:r>
                  <a:rPr lang="he-IL" sz="2400" dirty="0">
                    <a:latin typeface="David" panose="020E0502060401010101" pitchFamily="34" charset="-79"/>
                    <a:cs typeface="David" panose="020E0502060401010101" pitchFamily="34" charset="-79"/>
                  </a:rPr>
                  <a:t>.</a:t>
                </a:r>
              </a:p>
              <a:p>
                <a:pPr algn="r" rtl="1">
                  <a:lnSpc>
                    <a:spcPct val="150000"/>
                  </a:lnSpc>
                </a:pPr>
                <a:r>
                  <a:rPr lang="he-IL" sz="2400" dirty="0">
                    <a:latin typeface="David" panose="020E0502060401010101" pitchFamily="34" charset="-79"/>
                    <a:cs typeface="David" panose="020E0502060401010101" pitchFamily="34" charset="-79"/>
                  </a:rPr>
                  <a:t>ב. מהו גודל השדה החשמלי במרחק של </a:t>
                </a:r>
                <a:r>
                  <a:rPr lang="en-US" sz="2400" dirty="0">
                    <a:latin typeface="David" panose="020E0502060401010101" pitchFamily="34" charset="-79"/>
                    <a:cs typeface="David" panose="020E0502060401010101" pitchFamily="34" charset="-79"/>
                  </a:rPr>
                  <a:t>10cm</a:t>
                </a:r>
                <a:r>
                  <a:rPr lang="he-IL" sz="2400" dirty="0">
                    <a:latin typeface="David" panose="020E0502060401010101" pitchFamily="34" charset="-79"/>
                    <a:cs typeface="David" panose="020E0502060401010101" pitchFamily="34" charset="-79"/>
                  </a:rPr>
                  <a:t> מהלוח?</a:t>
                </a:r>
              </a:p>
              <a:p>
                <a:pPr algn="r" rtl="1">
                  <a:lnSpc>
                    <a:spcPct val="150000"/>
                  </a:lnSpc>
                </a:pPr>
                <a:endParaRPr lang="he-IL" sz="2400" dirty="0">
                  <a:latin typeface="David" panose="020E0502060401010101" pitchFamily="34" charset="-79"/>
                  <a:cs typeface="David" panose="020E0502060401010101" pitchFamily="34" charset="-79"/>
                </a:endParaRPr>
              </a:p>
              <a:p>
                <a:pPr algn="r" rtl="1">
                  <a:lnSpc>
                    <a:spcPct val="150000"/>
                  </a:lnSpc>
                </a:pPr>
                <a:r>
                  <a:rPr lang="he-IL" sz="2400" dirty="0">
                    <a:latin typeface="David" panose="020E0502060401010101" pitchFamily="34" charset="-79"/>
                    <a:cs typeface="David" panose="020E0502060401010101" pitchFamily="34" charset="-79"/>
                  </a:rPr>
                  <a:t>נציב בנוסחה :</a:t>
                </a:r>
                <a:r>
                  <a:rPr lang="en-US" sz="2400" dirty="0">
                    <a:latin typeface="David" panose="020E0502060401010101" pitchFamily="34" charset="-79"/>
                    <a:cs typeface="David" panose="020E0502060401010101" pitchFamily="34" charset="-79"/>
                  </a:rPr>
                  <a:t> </a:t>
                </a:r>
                <a14:m>
                  <m:oMath xmlns:m="http://schemas.openxmlformats.org/officeDocument/2006/math">
                    <m:r>
                      <a:rPr lang="en-US" sz="2400" i="1">
                        <a:latin typeface="Cambria Math" panose="02040503050406030204" pitchFamily="18" charset="0"/>
                        <a:cs typeface="David" panose="020E0502060401010101" pitchFamily="34" charset="-79"/>
                      </a:rPr>
                      <m:t>𝐸</m:t>
                    </m:r>
                    <m:r>
                      <a:rPr lang="en-US" sz="2400" i="1">
                        <a:latin typeface="Cambria Math" panose="02040503050406030204" pitchFamily="18" charset="0"/>
                        <a:cs typeface="David" panose="020E0502060401010101" pitchFamily="34" charset="-79"/>
                      </a:rPr>
                      <m:t>= </m:t>
                    </m:r>
                    <m:f>
                      <m:fPr>
                        <m:ctrlPr>
                          <a:rPr lang="en-US" sz="2400" i="1">
                            <a:latin typeface="Cambria Math" panose="02040503050406030204" pitchFamily="18" charset="0"/>
                            <a:cs typeface="David" panose="020E0502060401010101" pitchFamily="34" charset="-79"/>
                          </a:rPr>
                        </m:ctrlPr>
                      </m:fPr>
                      <m:num>
                        <m:r>
                          <a:rPr lang="en-US" sz="2400" i="1">
                            <a:latin typeface="Cambria Math" panose="02040503050406030204" pitchFamily="18" charset="0"/>
                            <a:ea typeface="Cambria Math" panose="02040503050406030204" pitchFamily="18" charset="0"/>
                            <a:cs typeface="David" panose="020E0502060401010101" pitchFamily="34" charset="-79"/>
                          </a:rPr>
                          <m:t>𝜎</m:t>
                        </m:r>
                      </m:num>
                      <m:den>
                        <m:sSub>
                          <m:sSubPr>
                            <m:ctrlPr>
                              <a:rPr lang="en-US" sz="2400" i="1">
                                <a:latin typeface="Cambria Math" panose="02040503050406030204" pitchFamily="18" charset="0"/>
                                <a:cs typeface="David" panose="020E0502060401010101" pitchFamily="34" charset="-79"/>
                              </a:rPr>
                            </m:ctrlPr>
                          </m:sSubPr>
                          <m:e>
                            <m:r>
                              <a:rPr lang="en-US" sz="2400" i="1">
                                <a:latin typeface="Cambria Math" panose="02040503050406030204" pitchFamily="18" charset="0"/>
                                <a:cs typeface="David" panose="020E0502060401010101" pitchFamily="34" charset="-79"/>
                              </a:rPr>
                              <m:t>2</m:t>
                            </m:r>
                            <m:r>
                              <a:rPr lang="en-US" sz="2400" i="1">
                                <a:latin typeface="Cambria Math" panose="02040503050406030204" pitchFamily="18" charset="0"/>
                                <a:ea typeface="Cambria Math" panose="02040503050406030204" pitchFamily="18" charset="0"/>
                                <a:cs typeface="David" panose="020E0502060401010101" pitchFamily="34" charset="-79"/>
                              </a:rPr>
                              <m:t>𝜀</m:t>
                            </m:r>
                          </m:e>
                          <m:sub>
                            <m:r>
                              <a:rPr lang="en-US" sz="2400" i="1">
                                <a:latin typeface="Cambria Math" panose="02040503050406030204" pitchFamily="18" charset="0"/>
                                <a:cs typeface="David" panose="020E0502060401010101" pitchFamily="34" charset="-79"/>
                              </a:rPr>
                              <m:t>0</m:t>
                            </m:r>
                          </m:sub>
                        </m:sSub>
                      </m:den>
                    </m:f>
                    <m:r>
                      <a:rPr lang="he-IL" sz="2400">
                        <a:latin typeface="Cambria Math" panose="02040503050406030204" pitchFamily="18" charset="0"/>
                        <a:cs typeface="David" panose="020E0502060401010101" pitchFamily="34" charset="-79"/>
                      </a:rPr>
                      <m:t> </m:t>
                    </m:r>
                  </m:oMath>
                </a14:m>
                <a:r>
                  <a:rPr lang="he-IL" sz="2400" dirty="0">
                    <a:latin typeface="David" panose="020E0502060401010101" pitchFamily="34" charset="-79"/>
                    <a:cs typeface="David" panose="020E0502060401010101" pitchFamily="34" charset="-79"/>
                  </a:rPr>
                  <a:t>את התוצאה שמצאנו בסעיף א</a:t>
                </a:r>
              </a:p>
              <a:p>
                <a:pPr algn="ctr" rtl="1">
                  <a:lnSpc>
                    <a:spcPct val="150000"/>
                  </a:lnSpc>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cs typeface="David" panose="020E0502060401010101" pitchFamily="34" charset="-79"/>
                        </a:rPr>
                        <m:t>𝐸</m:t>
                      </m:r>
                      <m:r>
                        <a:rPr lang="en-US" sz="2400" i="1">
                          <a:latin typeface="Cambria Math" panose="02040503050406030204" pitchFamily="18" charset="0"/>
                          <a:cs typeface="David" panose="020E0502060401010101" pitchFamily="34" charset="-79"/>
                        </a:rPr>
                        <m:t>= </m:t>
                      </m:r>
                      <m:f>
                        <m:fPr>
                          <m:ctrlPr>
                            <a:rPr lang="en-US" sz="2400" i="1">
                              <a:latin typeface="Cambria Math" panose="02040503050406030204" pitchFamily="18" charset="0"/>
                              <a:cs typeface="David" panose="020E0502060401010101" pitchFamily="34" charset="-79"/>
                            </a:rPr>
                          </m:ctrlPr>
                        </m:fPr>
                        <m:num>
                          <m:r>
                            <a:rPr lang="en-US" sz="2400" i="1">
                              <a:latin typeface="Cambria Math" panose="02040503050406030204" pitchFamily="18" charset="0"/>
                              <a:ea typeface="Cambria Math" panose="02040503050406030204" pitchFamily="18" charset="0"/>
                              <a:cs typeface="David" panose="020E0502060401010101" pitchFamily="34" charset="-79"/>
                            </a:rPr>
                            <m:t>5</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1</m:t>
                          </m:r>
                          <m:sSup>
                            <m:sSupPr>
                              <m:ctrlPr>
                                <a:rPr lang="en-US" sz="2400" i="1">
                                  <a:latin typeface="Cambria Math" panose="02040503050406030204" pitchFamily="18" charset="0"/>
                                  <a:ea typeface="Cambria Math" panose="02040503050406030204" pitchFamily="18" charset="0"/>
                                  <a:cs typeface="David" panose="020E0502060401010101" pitchFamily="34" charset="-79"/>
                                </a:rPr>
                              </m:ctrlPr>
                            </m:sSupPr>
                            <m:e>
                              <m:r>
                                <a:rPr lang="en-US" sz="2400" i="1">
                                  <a:latin typeface="Cambria Math" panose="02040503050406030204" pitchFamily="18" charset="0"/>
                                  <a:ea typeface="Cambria Math" panose="02040503050406030204" pitchFamily="18" charset="0"/>
                                  <a:cs typeface="David" panose="020E0502060401010101" pitchFamily="34" charset="-79"/>
                                </a:rPr>
                                <m:t>0</m:t>
                              </m:r>
                            </m:e>
                            <m:sup>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8</m:t>
                              </m:r>
                            </m:sup>
                          </m:sSup>
                        </m:num>
                        <m:den>
                          <m:r>
                            <a:rPr lang="en-US" sz="2400" i="1">
                              <a:latin typeface="Cambria Math" panose="02040503050406030204" pitchFamily="18" charset="0"/>
                              <a:cs typeface="David" panose="020E0502060401010101" pitchFamily="34" charset="-79"/>
                            </a:rPr>
                            <m:t>8</m:t>
                          </m:r>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85</m:t>
                          </m:r>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1</m:t>
                          </m:r>
                          <m:sSup>
                            <m:sSupPr>
                              <m:ctrlPr>
                                <a:rPr lang="en-US" sz="2400" i="1">
                                  <a:latin typeface="Cambria Math" panose="02040503050406030204" pitchFamily="18" charset="0"/>
                                  <a:cs typeface="David" panose="020E0502060401010101" pitchFamily="34" charset="-79"/>
                                </a:rPr>
                              </m:ctrlPr>
                            </m:sSupPr>
                            <m:e>
                              <m:r>
                                <a:rPr lang="en-US" sz="2400" i="1">
                                  <a:latin typeface="Cambria Math" panose="02040503050406030204" pitchFamily="18" charset="0"/>
                                  <a:cs typeface="David" panose="020E0502060401010101" pitchFamily="34" charset="-79"/>
                                </a:rPr>
                                <m:t>0</m:t>
                              </m:r>
                            </m:e>
                            <m:sup>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12</m:t>
                              </m:r>
                            </m:sup>
                          </m:sSup>
                        </m:den>
                      </m:f>
                      <m:r>
                        <a:rPr lang="en-US" sz="2400" i="1">
                          <a:latin typeface="Cambria Math" panose="02040503050406030204" pitchFamily="18" charset="0"/>
                          <a:cs typeface="David" panose="020E0502060401010101" pitchFamily="34" charset="-79"/>
                        </a:rPr>
                        <m:t>=</m:t>
                      </m:r>
                      <m:r>
                        <a:rPr lang="en-US" sz="2400" i="1">
                          <a:solidFill>
                            <a:srgbClr val="FF0000"/>
                          </a:solidFill>
                          <a:latin typeface="Cambria Math" panose="02040503050406030204" pitchFamily="18" charset="0"/>
                          <a:cs typeface="David" panose="020E0502060401010101" pitchFamily="34" charset="-79"/>
                        </a:rPr>
                        <m:t>2824</m:t>
                      </m:r>
                      <m:r>
                        <a:rPr lang="en-US" sz="2400" i="1">
                          <a:solidFill>
                            <a:srgbClr val="FF0000"/>
                          </a:solidFill>
                          <a:latin typeface="Cambria Math" panose="02040503050406030204" pitchFamily="18" charset="0"/>
                          <a:cs typeface="David" panose="020E0502060401010101" pitchFamily="34" charset="-79"/>
                        </a:rPr>
                        <m:t>.</m:t>
                      </m:r>
                      <m:r>
                        <a:rPr lang="en-US" sz="2400" i="1">
                          <a:solidFill>
                            <a:srgbClr val="FF0000"/>
                          </a:solidFill>
                          <a:latin typeface="Cambria Math" panose="02040503050406030204" pitchFamily="18" charset="0"/>
                          <a:cs typeface="David" panose="020E0502060401010101" pitchFamily="34" charset="-79"/>
                        </a:rPr>
                        <m:t>9</m:t>
                      </m:r>
                      <m:r>
                        <a:rPr lang="en-US" sz="2400" i="1">
                          <a:latin typeface="Cambria Math" panose="02040503050406030204" pitchFamily="18" charset="0"/>
                          <a:ea typeface="Cambria Math" panose="02040503050406030204" pitchFamily="18" charset="0"/>
                          <a:cs typeface="David" panose="020E0502060401010101" pitchFamily="34" charset="-79"/>
                        </a:rPr>
                        <m:t>[</m:t>
                      </m:r>
                      <m:f>
                        <m:fPr>
                          <m:ctrlPr>
                            <a:rPr lang="en-US" sz="2400" i="1">
                              <a:latin typeface="Cambria Math" panose="02040503050406030204" pitchFamily="18" charset="0"/>
                              <a:ea typeface="Cambria Math" panose="02040503050406030204" pitchFamily="18" charset="0"/>
                              <a:cs typeface="David" panose="020E0502060401010101" pitchFamily="34" charset="-79"/>
                            </a:rPr>
                          </m:ctrlPr>
                        </m:fPr>
                        <m:num>
                          <m:r>
                            <a:rPr lang="en-US" sz="2400" i="1">
                              <a:latin typeface="Cambria Math" panose="02040503050406030204" pitchFamily="18" charset="0"/>
                              <a:ea typeface="Cambria Math" panose="02040503050406030204" pitchFamily="18" charset="0"/>
                              <a:cs typeface="David" panose="020E0502060401010101" pitchFamily="34" charset="-79"/>
                            </a:rPr>
                            <m:t>𝑁</m:t>
                          </m:r>
                        </m:num>
                        <m:den>
                          <m:r>
                            <a:rPr lang="en-US" sz="2400" i="1">
                              <a:latin typeface="Cambria Math" panose="02040503050406030204" pitchFamily="18" charset="0"/>
                              <a:ea typeface="Cambria Math" panose="02040503050406030204" pitchFamily="18" charset="0"/>
                              <a:cs typeface="David" panose="020E0502060401010101" pitchFamily="34" charset="-79"/>
                            </a:rPr>
                            <m:t>𝑐</m:t>
                          </m:r>
                        </m:den>
                      </m:f>
                      <m:r>
                        <a:rPr lang="en-US" sz="2400" i="1">
                          <a:latin typeface="Cambria Math" panose="02040503050406030204" pitchFamily="18" charset="0"/>
                          <a:ea typeface="Cambria Math" panose="02040503050406030204" pitchFamily="18" charset="0"/>
                          <a:cs typeface="David" panose="020E0502060401010101" pitchFamily="34" charset="-79"/>
                        </a:rPr>
                        <m:t>]</m:t>
                      </m:r>
                    </m:oMath>
                  </m:oMathPara>
                </a14:m>
                <a:endParaRPr lang="he-IL" sz="2400" dirty="0">
                  <a:latin typeface="David" panose="020E0502060401010101" pitchFamily="34" charset="-79"/>
                  <a:cs typeface="David" panose="020E0502060401010101" pitchFamily="34" charset="-79"/>
                </a:endParaRPr>
              </a:p>
              <a:p>
                <a:pPr algn="r" rtl="1">
                  <a:lnSpc>
                    <a:spcPct val="150000"/>
                  </a:lnSpc>
                </a:pPr>
                <a:endParaRPr lang="he-IL" sz="2400" dirty="0">
                  <a:latin typeface="David" panose="020E0502060401010101" pitchFamily="34" charset="-79"/>
                  <a:cs typeface="David" panose="020E0502060401010101" pitchFamily="34" charset="-79"/>
                </a:endParaRPr>
              </a:p>
            </p:txBody>
          </p:sp>
        </mc:Choice>
        <mc:Fallback xmlns="">
          <p:sp>
            <p:nvSpPr>
              <p:cNvPr id="5" name="Rectangle 4">
                <a:extLst>
                  <a:ext uri="{FF2B5EF4-FFF2-40B4-BE49-F238E27FC236}">
                    <a16:creationId xmlns:a16="http://schemas.microsoft.com/office/drawing/2014/main" id="{400BAFD0-56CF-4DCB-9629-E907C4E7E736}"/>
                  </a:ext>
                </a:extLst>
              </p:cNvPr>
              <p:cNvSpPr>
                <a:spLocks noRot="1" noChangeAspect="1" noMove="1" noResize="1" noEditPoints="1" noAdjustHandles="1" noChangeArrowheads="1" noChangeShapeType="1" noTextEdit="1"/>
              </p:cNvSpPr>
              <p:nvPr/>
            </p:nvSpPr>
            <p:spPr>
              <a:xfrm>
                <a:off x="4395054" y="1102398"/>
                <a:ext cx="7384529" cy="4734822"/>
              </a:xfrm>
              <a:prstGeom prst="rect">
                <a:avLst/>
              </a:prstGeom>
              <a:blipFill>
                <a:blip r:embed="rId4"/>
                <a:stretch>
                  <a:fillRect r="-1239" b="-1931"/>
                </a:stretch>
              </a:blipFill>
            </p:spPr>
            <p:txBody>
              <a:bodyPr/>
              <a:lstStyle/>
              <a:p>
                <a:r>
                  <a:rPr lang="he-IL">
                    <a:noFill/>
                  </a:rPr>
                  <a:t> </a:t>
                </a:r>
              </a:p>
            </p:txBody>
          </p:sp>
        </mc:Fallback>
      </mc:AlternateContent>
    </p:spTree>
    <p:extLst>
      <p:ext uri="{BB962C8B-B14F-4D97-AF65-F5344CB8AC3E}">
        <p14:creationId xmlns:p14="http://schemas.microsoft.com/office/powerpoint/2010/main" val="224865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149445" y="344669"/>
            <a:ext cx="12103514" cy="720000"/>
          </a:xfrm>
        </p:spPr>
        <p:txBody>
          <a:bodyPr/>
          <a:lstStyle/>
          <a:p>
            <a:r>
              <a:rPr lang="he-IL" dirty="0"/>
              <a:t>פתרון :</a:t>
            </a:r>
            <a:r>
              <a:rPr lang="en-US" dirty="0"/>
              <a:t> </a:t>
            </a:r>
            <a:r>
              <a:rPr lang="he-IL" dirty="0"/>
              <a:t>השדה החשמלי של לוח אינסופי (המשך)</a:t>
            </a:r>
          </a:p>
        </p:txBody>
      </p:sp>
      <p:pic>
        <p:nvPicPr>
          <p:cNvPr id="7" name="תמונה 6">
            <a:extLst>
              <a:ext uri="{FF2B5EF4-FFF2-40B4-BE49-F238E27FC236}">
                <a16:creationId xmlns:a16="http://schemas.microsoft.com/office/drawing/2014/main" id="{262249BB-2E4F-470E-B6B3-0B6D476AC2CB}"/>
              </a:ext>
            </a:extLst>
          </p:cNvPr>
          <p:cNvPicPr>
            <a:picLocks noChangeAspect="1"/>
          </p:cNvPicPr>
          <p:nvPr/>
        </p:nvPicPr>
        <p:blipFill>
          <a:blip r:embed="rId3"/>
          <a:stretch>
            <a:fillRect/>
          </a:stretch>
        </p:blipFill>
        <p:spPr>
          <a:xfrm>
            <a:off x="226269" y="1064669"/>
            <a:ext cx="4168785" cy="4167967"/>
          </a:xfrm>
          <a:prstGeom prst="rect">
            <a:avLst/>
          </a:prstGeom>
        </p:spPr>
      </p:pic>
      <mc:AlternateContent xmlns:mc="http://schemas.openxmlformats.org/markup-compatibility/2006" xmlns:a14="http://schemas.microsoft.com/office/drawing/2010/main">
        <mc:Choice Requires="a14">
          <p:sp>
            <p:nvSpPr>
              <p:cNvPr id="4" name="Rectangle 4">
                <a:extLst>
                  <a:ext uri="{FF2B5EF4-FFF2-40B4-BE49-F238E27FC236}">
                    <a16:creationId xmlns:a16="http://schemas.microsoft.com/office/drawing/2014/main" id="{5F1C44CD-BC8A-4A5E-AB5E-94C7F475EF31}"/>
                  </a:ext>
                </a:extLst>
              </p:cNvPr>
              <p:cNvSpPr/>
              <p:nvPr/>
            </p:nvSpPr>
            <p:spPr>
              <a:xfrm>
                <a:off x="2839965" y="1064669"/>
                <a:ext cx="8939619" cy="4473597"/>
              </a:xfrm>
              <a:prstGeom prst="rect">
                <a:avLst/>
              </a:prstGeom>
            </p:spPr>
            <p:txBody>
              <a:bodyPr wrap="square">
                <a:spAutoFit/>
              </a:bodyPr>
              <a:lstStyle/>
              <a:p>
                <a:pPr>
                  <a:lnSpc>
                    <a:spcPct val="150000"/>
                  </a:lnSpc>
                </a:pPr>
                <a:r>
                  <a:rPr lang="he-IL" sz="2400" dirty="0">
                    <a:latin typeface="David" panose="020E0502060401010101" pitchFamily="34" charset="-79"/>
                    <a:cs typeface="David" panose="020E0502060401010101" pitchFamily="34" charset="-79"/>
                  </a:rPr>
                  <a:t>נתון לוח ששטחו </a:t>
                </a:r>
                <a14:m>
                  <m:oMath xmlns:m="http://schemas.openxmlformats.org/officeDocument/2006/math">
                    <m:sSup>
                      <m:sSupPr>
                        <m:ctrlPr>
                          <a:rPr lang="en-US" sz="2400" i="1">
                            <a:latin typeface="Cambria Math" panose="02040503050406030204" pitchFamily="18" charset="0"/>
                            <a:cs typeface="David" panose="020E0502060401010101" pitchFamily="34" charset="-79"/>
                          </a:rPr>
                        </m:ctrlPr>
                      </m:sSupPr>
                      <m:e>
                        <m:r>
                          <a:rPr lang="en-US" sz="2400" i="1">
                            <a:latin typeface="Cambria Math" panose="02040503050406030204" pitchFamily="18" charset="0"/>
                            <a:cs typeface="David" panose="020E0502060401010101" pitchFamily="34" charset="-79"/>
                          </a:rPr>
                          <m:t>𝑚</m:t>
                        </m:r>
                      </m:e>
                      <m:sup>
                        <m:r>
                          <a:rPr lang="en-US" sz="2400" i="1">
                            <a:latin typeface="Cambria Math" panose="02040503050406030204" pitchFamily="18" charset="0"/>
                            <a:cs typeface="David" panose="020E0502060401010101" pitchFamily="34" charset="-79"/>
                          </a:rPr>
                          <m:t>2</m:t>
                        </m:r>
                      </m:sup>
                    </m:sSup>
                  </m:oMath>
                </a14:m>
                <a:r>
                  <a:rPr lang="he-IL" sz="2400" dirty="0">
                    <a:latin typeface="David" panose="020E0502060401010101" pitchFamily="34" charset="-79"/>
                    <a:cs typeface="David" panose="020E0502060401010101" pitchFamily="34" charset="-79"/>
                  </a:rPr>
                  <a:t> 4 הטעון בצפיפות מטען אחיד, </a:t>
                </a:r>
              </a:p>
              <a:p>
                <a:pPr>
                  <a:lnSpc>
                    <a:spcPct val="150000"/>
                  </a:lnSpc>
                </a:pPr>
                <a:r>
                  <a:rPr lang="he-IL" sz="2400" dirty="0">
                    <a:latin typeface="David" panose="020E0502060401010101" pitchFamily="34" charset="-79"/>
                    <a:cs typeface="David" panose="020E0502060401010101" pitchFamily="34" charset="-79"/>
                  </a:rPr>
                  <a:t>במטען כולל של </a:t>
                </a:r>
                <a:r>
                  <a:rPr lang="en-US" sz="2400" dirty="0">
                    <a:latin typeface="David" panose="020E0502060401010101" pitchFamily="34" charset="-79"/>
                    <a:cs typeface="David" panose="020E0502060401010101" pitchFamily="34" charset="-79"/>
                  </a:rPr>
                  <a:t>0.2 µc</a:t>
                </a:r>
                <a:r>
                  <a:rPr lang="he-IL" sz="2400" dirty="0">
                    <a:latin typeface="David" panose="020E0502060401010101" pitchFamily="34" charset="-79"/>
                    <a:cs typeface="David" panose="020E0502060401010101" pitchFamily="34" charset="-79"/>
                  </a:rPr>
                  <a:t>.</a:t>
                </a:r>
              </a:p>
              <a:p>
                <a:pPr algn="r" rtl="1">
                  <a:lnSpc>
                    <a:spcPct val="150000"/>
                  </a:lnSpc>
                </a:pPr>
                <a:r>
                  <a:rPr lang="he-IL" sz="2400" dirty="0">
                    <a:latin typeface="David" panose="020E0502060401010101" pitchFamily="34" charset="-79"/>
                    <a:cs typeface="David" panose="020E0502060401010101" pitchFamily="34" charset="-79"/>
                  </a:rPr>
                  <a:t>ג. מהו הכוח החשמלי הפועל על מטען נקודתי של </a:t>
                </a:r>
                <a:r>
                  <a:rPr lang="en-US" sz="2400" dirty="0">
                    <a:latin typeface="David" panose="020E0502060401010101" pitchFamily="34" charset="-79"/>
                    <a:cs typeface="David" panose="020E0502060401010101" pitchFamily="34" charset="-79"/>
                  </a:rPr>
                  <a:t>2 </a:t>
                </a:r>
                <a:r>
                  <a:rPr lang="en-US" sz="2400" dirty="0" err="1">
                    <a:latin typeface="David" panose="020E0502060401010101" pitchFamily="34" charset="-79"/>
                    <a:cs typeface="David" panose="020E0502060401010101" pitchFamily="34" charset="-79"/>
                  </a:rPr>
                  <a:t>nc</a:t>
                </a:r>
                <a:r>
                  <a:rPr lang="he-IL" sz="2400" dirty="0">
                    <a:latin typeface="David" panose="020E0502060401010101" pitchFamily="34" charset="-79"/>
                    <a:cs typeface="David" panose="020E0502060401010101" pitchFamily="34" charset="-79"/>
                  </a:rPr>
                  <a:t> שנמצא</a:t>
                </a:r>
              </a:p>
              <a:p>
                <a:pPr algn="r" rtl="1">
                  <a:lnSpc>
                    <a:spcPct val="150000"/>
                  </a:lnSpc>
                </a:pPr>
                <a:r>
                  <a:rPr lang="he-IL" sz="2400" dirty="0">
                    <a:latin typeface="David" panose="020E0502060401010101" pitchFamily="34" charset="-79"/>
                    <a:cs typeface="David" panose="020E0502060401010101" pitchFamily="34" charset="-79"/>
                  </a:rPr>
                  <a:t>   במרחק </a:t>
                </a:r>
                <a:r>
                  <a:rPr lang="en-US" sz="2400" dirty="0">
                    <a:latin typeface="David" panose="020E0502060401010101" pitchFamily="34" charset="-79"/>
                    <a:cs typeface="David" panose="020E0502060401010101" pitchFamily="34" charset="-79"/>
                  </a:rPr>
                  <a:t>15cm</a:t>
                </a:r>
                <a:r>
                  <a:rPr lang="he-IL" sz="2400" dirty="0">
                    <a:latin typeface="David" panose="020E0502060401010101" pitchFamily="34" charset="-79"/>
                    <a:cs typeface="David" panose="020E0502060401010101" pitchFamily="34" charset="-79"/>
                  </a:rPr>
                  <a:t> מהלוח ?</a:t>
                </a:r>
              </a:p>
              <a:p>
                <a:pPr algn="r" rtl="1">
                  <a:lnSpc>
                    <a:spcPct val="150000"/>
                  </a:lnSpc>
                </a:pPr>
                <a:endParaRPr lang="he-IL" sz="2400" dirty="0">
                  <a:latin typeface="David" panose="020E0502060401010101" pitchFamily="34" charset="-79"/>
                  <a:cs typeface="David" panose="020E0502060401010101" pitchFamily="34" charset="-79"/>
                </a:endParaRPr>
              </a:p>
              <a:p>
                <a:pPr algn="r" rtl="1">
                  <a:lnSpc>
                    <a:spcPct val="150000"/>
                  </a:lnSpc>
                </a:pPr>
                <a:r>
                  <a:rPr lang="he-IL" sz="2400" dirty="0">
                    <a:latin typeface="David" panose="020E0502060401010101" pitchFamily="34" charset="-79"/>
                    <a:cs typeface="David" panose="020E0502060401010101" pitchFamily="34" charset="-79"/>
                  </a:rPr>
                  <a:t>נשתמש בנוסחה  </a:t>
                </a:r>
                <a:r>
                  <a:rPr lang="en-US" sz="2400" dirty="0">
                    <a:latin typeface="David" panose="020E0502060401010101" pitchFamily="34" charset="-79"/>
                    <a:cs typeface="David" panose="020E0502060401010101" pitchFamily="34" charset="-79"/>
                  </a:rPr>
                  <a:t>F=Eq</a:t>
                </a:r>
                <a:r>
                  <a:rPr lang="he-IL" sz="2400" dirty="0">
                    <a:latin typeface="David" panose="020E0502060401010101" pitchFamily="34" charset="-79"/>
                    <a:cs typeface="David" panose="020E0502060401010101" pitchFamily="34" charset="-79"/>
                  </a:rPr>
                  <a:t> , ובידיעה שעוצמת השדה לא תלויה במרחק</a:t>
                </a:r>
              </a:p>
              <a:p>
                <a:pPr algn="r" rtl="1">
                  <a:lnSpc>
                    <a:spcPct val="150000"/>
                  </a:lnSpc>
                </a:pPr>
                <a:r>
                  <a:rPr lang="he-IL" sz="2400" dirty="0">
                    <a:latin typeface="David" panose="020E0502060401010101" pitchFamily="34" charset="-79"/>
                    <a:cs typeface="David" panose="020E0502060401010101" pitchFamily="34" charset="-79"/>
                  </a:rPr>
                  <a:t>מהלוח ולכן גודל השדה שמצאנו בסעיף ב נשאר גם במרחק </a:t>
                </a:r>
                <a:r>
                  <a:rPr lang="en-US" sz="2400" dirty="0">
                    <a:latin typeface="David" panose="020E0502060401010101" pitchFamily="34" charset="-79"/>
                    <a:cs typeface="David" panose="020E0502060401010101" pitchFamily="34" charset="-79"/>
                  </a:rPr>
                  <a:t>15cm</a:t>
                </a:r>
              </a:p>
              <a:p>
                <a:pPr>
                  <a:lnSpc>
                    <a:spcPct val="150000"/>
                  </a:lnSpc>
                </a:pPr>
                <a:r>
                  <a:rPr lang="en-US" sz="2400" dirty="0">
                    <a:latin typeface="David" panose="020E0502060401010101" pitchFamily="34" charset="-79"/>
                    <a:cs typeface="David" panose="020E0502060401010101" pitchFamily="34" charset="-79"/>
                  </a:rPr>
                  <a:t>                          F = </a:t>
                </a:r>
                <a:r>
                  <a:rPr lang="en-US" sz="2400" dirty="0">
                    <a:latin typeface="Cambria" panose="02040503050406030204" pitchFamily="18" charset="0"/>
                    <a:ea typeface="Cambria" panose="02040503050406030204" pitchFamily="18" charset="0"/>
                    <a:cs typeface="David" panose="020E0502060401010101" pitchFamily="34" charset="-79"/>
                  </a:rPr>
                  <a:t>2824.9</a:t>
                </a:r>
                <a:r>
                  <a:rPr lang="en-US" sz="2400" dirty="0">
                    <a:latin typeface="David" panose="020E0502060401010101" pitchFamily="34" charset="-79"/>
                    <a:cs typeface="David" panose="020E0502060401010101" pitchFamily="34" charset="-79"/>
                  </a:rPr>
                  <a:t>*</a:t>
                </a:r>
                <a:r>
                  <a:rPr lang="en-US" sz="2400" dirty="0">
                    <a:ea typeface="Cambria Math" panose="02040503050406030204" pitchFamily="18" charset="0"/>
                    <a:cs typeface="David" panose="020E0502060401010101" pitchFamily="34" charset="-79"/>
                  </a:rPr>
                  <a:t> </a:t>
                </a:r>
                <a14:m>
                  <m:oMath xmlns:m="http://schemas.openxmlformats.org/officeDocument/2006/math">
                    <m:r>
                      <a:rPr lang="en-US" sz="2400" i="1">
                        <a:latin typeface="Cambria Math" panose="02040503050406030204" pitchFamily="18" charset="0"/>
                        <a:ea typeface="Cambria Math" panose="02040503050406030204" pitchFamily="18" charset="0"/>
                        <a:cs typeface="David" panose="020E0502060401010101" pitchFamily="34" charset="-79"/>
                      </a:rPr>
                      <m:t>2</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1</m:t>
                    </m:r>
                    <m:sSup>
                      <m:sSupPr>
                        <m:ctrlPr>
                          <a:rPr lang="en-US" sz="2400" i="1">
                            <a:latin typeface="Cambria Math" panose="02040503050406030204" pitchFamily="18" charset="0"/>
                            <a:ea typeface="Cambria Math" panose="02040503050406030204" pitchFamily="18" charset="0"/>
                            <a:cs typeface="David" panose="020E0502060401010101" pitchFamily="34" charset="-79"/>
                          </a:rPr>
                        </m:ctrlPr>
                      </m:sSupPr>
                      <m:e>
                        <m:r>
                          <a:rPr lang="en-US" sz="2400" i="1">
                            <a:latin typeface="Cambria Math" panose="02040503050406030204" pitchFamily="18" charset="0"/>
                            <a:ea typeface="Cambria Math" panose="02040503050406030204" pitchFamily="18" charset="0"/>
                            <a:cs typeface="David" panose="020E0502060401010101" pitchFamily="34" charset="-79"/>
                          </a:rPr>
                          <m:t>0</m:t>
                        </m:r>
                      </m:e>
                      <m:sup>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9</m:t>
                        </m:r>
                      </m:sup>
                    </m:sSup>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5</m:t>
                    </m:r>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m:t>
                    </m:r>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65</m:t>
                    </m:r>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m:t>
                    </m:r>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1</m:t>
                    </m:r>
                    <m:sSup>
                      <m:sSupPr>
                        <m:ctrlP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ctrlPr>
                      </m:sSupPr>
                      <m:e>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0</m:t>
                        </m:r>
                      </m:e>
                      <m:sup>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m:t>
                        </m:r>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6</m:t>
                        </m:r>
                      </m:sup>
                    </m:sSup>
                    <m:r>
                      <a:rPr lang="en-US" sz="2400" i="1">
                        <a:latin typeface="Cambria Math" panose="02040503050406030204" pitchFamily="18" charset="0"/>
                        <a:ea typeface="Cambria Math" panose="02040503050406030204" pitchFamily="18" charset="0"/>
                        <a:cs typeface="David" panose="020E0502060401010101" pitchFamily="34" charset="-79"/>
                      </a:rPr>
                      <m:t> [</m:t>
                    </m:r>
                    <m:r>
                      <a:rPr lang="en-US" sz="2400" i="1">
                        <a:latin typeface="Cambria Math" panose="02040503050406030204" pitchFamily="18" charset="0"/>
                        <a:ea typeface="Cambria Math" panose="02040503050406030204" pitchFamily="18" charset="0"/>
                        <a:cs typeface="David" panose="020E0502060401010101" pitchFamily="34" charset="-79"/>
                      </a:rPr>
                      <m:t>𝑁</m:t>
                    </m:r>
                    <m:r>
                      <a:rPr lang="en-US" sz="2400" i="1">
                        <a:latin typeface="Cambria Math" panose="02040503050406030204" pitchFamily="18" charset="0"/>
                        <a:ea typeface="Cambria Math" panose="02040503050406030204" pitchFamily="18" charset="0"/>
                        <a:cs typeface="David" panose="020E0502060401010101" pitchFamily="34" charset="-79"/>
                      </a:rPr>
                      <m:t>]</m:t>
                    </m:r>
                  </m:oMath>
                </a14:m>
                <a:endParaRPr lang="he-IL" sz="2400" dirty="0">
                  <a:latin typeface="David" panose="020E0502060401010101" pitchFamily="34" charset="-79"/>
                  <a:cs typeface="David" panose="020E0502060401010101" pitchFamily="34" charset="-79"/>
                </a:endParaRPr>
              </a:p>
            </p:txBody>
          </p:sp>
        </mc:Choice>
        <mc:Fallback xmlns="">
          <p:sp>
            <p:nvSpPr>
              <p:cNvPr id="4" name="Rectangle 4">
                <a:extLst>
                  <a:ext uri="{FF2B5EF4-FFF2-40B4-BE49-F238E27FC236}">
                    <a16:creationId xmlns:a16="http://schemas.microsoft.com/office/drawing/2014/main" id="{5F1C44CD-BC8A-4A5E-AB5E-94C7F475EF31}"/>
                  </a:ext>
                </a:extLst>
              </p:cNvPr>
              <p:cNvSpPr>
                <a:spLocks noRot="1" noChangeAspect="1" noMove="1" noResize="1" noEditPoints="1" noAdjustHandles="1" noChangeArrowheads="1" noChangeShapeType="1" noTextEdit="1"/>
              </p:cNvSpPr>
              <p:nvPr/>
            </p:nvSpPr>
            <p:spPr>
              <a:xfrm>
                <a:off x="2839965" y="1064669"/>
                <a:ext cx="8939619" cy="4473597"/>
              </a:xfrm>
              <a:prstGeom prst="rect">
                <a:avLst/>
              </a:prstGeom>
              <a:blipFill>
                <a:blip r:embed="rId4"/>
                <a:stretch>
                  <a:fillRect r="-1023" b="-2316"/>
                </a:stretch>
              </a:blipFill>
            </p:spPr>
            <p:txBody>
              <a:bodyPr/>
              <a:lstStyle/>
              <a:p>
                <a:r>
                  <a:rPr lang="he-IL">
                    <a:noFill/>
                  </a:rPr>
                  <a:t> </a:t>
                </a:r>
              </a:p>
            </p:txBody>
          </p:sp>
        </mc:Fallback>
      </mc:AlternateContent>
    </p:spTree>
    <p:extLst>
      <p:ext uri="{BB962C8B-B14F-4D97-AF65-F5344CB8AC3E}">
        <p14:creationId xmlns:p14="http://schemas.microsoft.com/office/powerpoint/2010/main" val="325970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149445" y="344669"/>
            <a:ext cx="12103514" cy="720000"/>
          </a:xfrm>
        </p:spPr>
        <p:txBody>
          <a:bodyPr/>
          <a:lstStyle/>
          <a:p>
            <a:r>
              <a:rPr lang="he-IL" dirty="0"/>
              <a:t>פתרון :</a:t>
            </a:r>
            <a:r>
              <a:rPr lang="en-US" dirty="0"/>
              <a:t> </a:t>
            </a:r>
            <a:r>
              <a:rPr lang="he-IL" dirty="0"/>
              <a:t>השדה החשמלי של לוח אינסופי (המשך)</a:t>
            </a:r>
          </a:p>
        </p:txBody>
      </p:sp>
      <p:pic>
        <p:nvPicPr>
          <p:cNvPr id="7" name="תמונה 6">
            <a:extLst>
              <a:ext uri="{FF2B5EF4-FFF2-40B4-BE49-F238E27FC236}">
                <a16:creationId xmlns:a16="http://schemas.microsoft.com/office/drawing/2014/main" id="{262249BB-2E4F-470E-B6B3-0B6D476AC2CB}"/>
              </a:ext>
            </a:extLst>
          </p:cNvPr>
          <p:cNvPicPr>
            <a:picLocks noChangeAspect="1"/>
          </p:cNvPicPr>
          <p:nvPr/>
        </p:nvPicPr>
        <p:blipFill>
          <a:blip r:embed="rId3"/>
          <a:stretch>
            <a:fillRect/>
          </a:stretch>
        </p:blipFill>
        <p:spPr>
          <a:xfrm>
            <a:off x="226269" y="1064669"/>
            <a:ext cx="4168785" cy="4167967"/>
          </a:xfrm>
          <a:prstGeom prst="rect">
            <a:avLst/>
          </a:prstGeom>
        </p:spPr>
      </p:pic>
      <mc:AlternateContent xmlns:mc="http://schemas.openxmlformats.org/markup-compatibility/2006" xmlns:a14="http://schemas.microsoft.com/office/drawing/2010/main">
        <mc:Choice Requires="a14">
          <p:sp>
            <p:nvSpPr>
              <p:cNvPr id="4" name="Rectangle 4">
                <a:extLst>
                  <a:ext uri="{FF2B5EF4-FFF2-40B4-BE49-F238E27FC236}">
                    <a16:creationId xmlns:a16="http://schemas.microsoft.com/office/drawing/2014/main" id="{34C0A5CC-AF85-4314-90A8-8C3190794AEA}"/>
                  </a:ext>
                </a:extLst>
              </p:cNvPr>
              <p:cNvSpPr/>
              <p:nvPr/>
            </p:nvSpPr>
            <p:spPr>
              <a:xfrm>
                <a:off x="4395054" y="1102398"/>
                <a:ext cx="7384529" cy="4319196"/>
              </a:xfrm>
              <a:prstGeom prst="rect">
                <a:avLst/>
              </a:prstGeom>
            </p:spPr>
            <p:txBody>
              <a:bodyPr wrap="square">
                <a:spAutoFit/>
              </a:bodyPr>
              <a:lstStyle/>
              <a:p>
                <a:pPr>
                  <a:lnSpc>
                    <a:spcPct val="150000"/>
                  </a:lnSpc>
                </a:pPr>
                <a:r>
                  <a:rPr lang="he-IL" sz="2400" dirty="0">
                    <a:latin typeface="David" panose="020E0502060401010101" pitchFamily="34" charset="-79"/>
                    <a:cs typeface="David" panose="020E0502060401010101" pitchFamily="34" charset="-79"/>
                  </a:rPr>
                  <a:t>נתון לוח ששטחו </a:t>
                </a:r>
                <a14:m>
                  <m:oMath xmlns:m="http://schemas.openxmlformats.org/officeDocument/2006/math">
                    <m:sSup>
                      <m:sSupPr>
                        <m:ctrlPr>
                          <a:rPr lang="en-US" sz="2400" i="1">
                            <a:latin typeface="Cambria Math" panose="02040503050406030204" pitchFamily="18" charset="0"/>
                            <a:cs typeface="David" panose="020E0502060401010101" pitchFamily="34" charset="-79"/>
                          </a:rPr>
                        </m:ctrlPr>
                      </m:sSupPr>
                      <m:e>
                        <m:r>
                          <a:rPr lang="en-US" sz="2400" i="1">
                            <a:latin typeface="Cambria Math" panose="02040503050406030204" pitchFamily="18" charset="0"/>
                            <a:cs typeface="David" panose="020E0502060401010101" pitchFamily="34" charset="-79"/>
                          </a:rPr>
                          <m:t>𝑚</m:t>
                        </m:r>
                      </m:e>
                      <m:sup>
                        <m:r>
                          <a:rPr lang="en-US" sz="2400" i="1">
                            <a:latin typeface="Cambria Math" panose="02040503050406030204" pitchFamily="18" charset="0"/>
                            <a:cs typeface="David" panose="020E0502060401010101" pitchFamily="34" charset="-79"/>
                          </a:rPr>
                          <m:t>2</m:t>
                        </m:r>
                      </m:sup>
                    </m:sSup>
                  </m:oMath>
                </a14:m>
                <a:r>
                  <a:rPr lang="he-IL" sz="2400" dirty="0">
                    <a:latin typeface="David" panose="020E0502060401010101" pitchFamily="34" charset="-79"/>
                    <a:cs typeface="David" panose="020E0502060401010101" pitchFamily="34" charset="-79"/>
                  </a:rPr>
                  <a:t> 4 הטעון בצפיפות מטען אחיד, </a:t>
                </a:r>
              </a:p>
              <a:p>
                <a:pPr>
                  <a:lnSpc>
                    <a:spcPct val="150000"/>
                  </a:lnSpc>
                </a:pPr>
                <a:r>
                  <a:rPr lang="he-IL" sz="2400" dirty="0">
                    <a:latin typeface="David" panose="020E0502060401010101" pitchFamily="34" charset="-79"/>
                    <a:cs typeface="David" panose="020E0502060401010101" pitchFamily="34" charset="-79"/>
                  </a:rPr>
                  <a:t>במטען כולל של </a:t>
                </a:r>
                <a:r>
                  <a:rPr lang="en-US" sz="2400" dirty="0">
                    <a:latin typeface="David" panose="020E0502060401010101" pitchFamily="34" charset="-79"/>
                    <a:cs typeface="David" panose="020E0502060401010101" pitchFamily="34" charset="-79"/>
                  </a:rPr>
                  <a:t>0.2 µc</a:t>
                </a:r>
                <a:r>
                  <a:rPr lang="he-IL" sz="2400" dirty="0">
                    <a:latin typeface="David" panose="020E0502060401010101" pitchFamily="34" charset="-79"/>
                    <a:cs typeface="David" panose="020E0502060401010101" pitchFamily="34" charset="-79"/>
                  </a:rPr>
                  <a:t>.</a:t>
                </a:r>
              </a:p>
              <a:p>
                <a:pPr algn="r" rtl="1">
                  <a:lnSpc>
                    <a:spcPct val="150000"/>
                  </a:lnSpc>
                </a:pPr>
                <a:r>
                  <a:rPr lang="he-IL" sz="2400" dirty="0">
                    <a:latin typeface="David" panose="020E0502060401010101" pitchFamily="34" charset="-79"/>
                    <a:cs typeface="David" panose="020E0502060401010101" pitchFamily="34" charset="-79"/>
                  </a:rPr>
                  <a:t>ד. מהי תאוצתו אם המסה היא </a:t>
                </a:r>
                <a:r>
                  <a:rPr lang="en-US" sz="2400" dirty="0">
                    <a:latin typeface="David" panose="020E0502060401010101" pitchFamily="34" charset="-79"/>
                    <a:cs typeface="David" panose="020E0502060401010101" pitchFamily="34" charset="-79"/>
                  </a:rPr>
                  <a:t>0.2mgr</a:t>
                </a:r>
                <a:r>
                  <a:rPr lang="he-IL" sz="2400" dirty="0">
                    <a:latin typeface="David" panose="020E0502060401010101" pitchFamily="34" charset="-79"/>
                    <a:cs typeface="David" panose="020E0502060401010101" pitchFamily="34" charset="-79"/>
                  </a:rPr>
                  <a:t> ?</a:t>
                </a:r>
              </a:p>
              <a:p>
                <a:pPr algn="r" rtl="1">
                  <a:lnSpc>
                    <a:spcPct val="150000"/>
                  </a:lnSpc>
                </a:pPr>
                <a:endParaRPr lang="he-IL" sz="2400" dirty="0">
                  <a:latin typeface="David" panose="020E0502060401010101" pitchFamily="34" charset="-79"/>
                  <a:cs typeface="David" panose="020E0502060401010101" pitchFamily="34" charset="-79"/>
                </a:endParaRPr>
              </a:p>
              <a:p>
                <a:pPr algn="r" rtl="1">
                  <a:lnSpc>
                    <a:spcPct val="150000"/>
                  </a:lnSpc>
                </a:pPr>
                <a:r>
                  <a:rPr lang="he-IL" sz="2400" dirty="0">
                    <a:latin typeface="David" panose="020E0502060401010101" pitchFamily="34" charset="-79"/>
                    <a:cs typeface="David" panose="020E0502060401010101" pitchFamily="34" charset="-79"/>
                  </a:rPr>
                  <a:t>נפתור בעזרת החוק השני של ניוטון :   </a:t>
                </a:r>
                <a:r>
                  <a:rPr lang="en-US" sz="2400" dirty="0">
                    <a:latin typeface="David" panose="020E0502060401010101" pitchFamily="34" charset="-79"/>
                    <a:cs typeface="David" panose="020E0502060401010101" pitchFamily="34" charset="-79"/>
                  </a:rPr>
                  <a:t>F=ma</a:t>
                </a:r>
              </a:p>
              <a:p>
                <a:pPr>
                  <a:lnSpc>
                    <a:spcPct val="150000"/>
                  </a:lnSpc>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ea typeface="Cambria Math" panose="02040503050406030204" pitchFamily="18" charset="0"/>
                          <a:cs typeface="David" panose="020E0502060401010101" pitchFamily="34" charset="-79"/>
                        </a:rPr>
                        <m:t>5</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65</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1</m:t>
                      </m:r>
                      <m:sSup>
                        <m:sSupPr>
                          <m:ctrlPr>
                            <a:rPr lang="en-US" sz="2400" i="1">
                              <a:latin typeface="Cambria Math" panose="02040503050406030204" pitchFamily="18" charset="0"/>
                              <a:ea typeface="Cambria Math" panose="02040503050406030204" pitchFamily="18" charset="0"/>
                              <a:cs typeface="David" panose="020E0502060401010101" pitchFamily="34" charset="-79"/>
                            </a:rPr>
                          </m:ctrlPr>
                        </m:sSupPr>
                        <m:e>
                          <m:r>
                            <a:rPr lang="en-US" sz="2400" i="1">
                              <a:latin typeface="Cambria Math" panose="02040503050406030204" pitchFamily="18" charset="0"/>
                              <a:ea typeface="Cambria Math" panose="02040503050406030204" pitchFamily="18" charset="0"/>
                              <a:cs typeface="David" panose="020E0502060401010101" pitchFamily="34" charset="-79"/>
                            </a:rPr>
                            <m:t>0</m:t>
                          </m:r>
                        </m:e>
                        <m:sup>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6</m:t>
                          </m:r>
                        </m:sup>
                      </m:sSup>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2</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1</m:t>
                      </m:r>
                      <m:sSup>
                        <m:sSupPr>
                          <m:ctrlPr>
                            <a:rPr lang="en-US" sz="2400" i="1">
                              <a:latin typeface="Cambria Math" panose="02040503050406030204" pitchFamily="18" charset="0"/>
                              <a:ea typeface="Cambria Math" panose="02040503050406030204" pitchFamily="18" charset="0"/>
                              <a:cs typeface="David" panose="020E0502060401010101" pitchFamily="34" charset="-79"/>
                            </a:rPr>
                          </m:ctrlPr>
                        </m:sSupPr>
                        <m:e>
                          <m:r>
                            <a:rPr lang="en-US" sz="2400" i="1">
                              <a:latin typeface="Cambria Math" panose="02040503050406030204" pitchFamily="18" charset="0"/>
                              <a:ea typeface="Cambria Math" panose="02040503050406030204" pitchFamily="18" charset="0"/>
                              <a:cs typeface="David" panose="020E0502060401010101" pitchFamily="34" charset="-79"/>
                            </a:rPr>
                            <m:t>0</m:t>
                          </m:r>
                        </m:e>
                        <m:sup>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7</m:t>
                          </m:r>
                        </m:sup>
                      </m:sSup>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𝑎</m:t>
                      </m:r>
                      <m:r>
                        <a:rPr lang="en-US" sz="2400" i="1">
                          <a:latin typeface="Cambria Math" panose="02040503050406030204" pitchFamily="18" charset="0"/>
                          <a:ea typeface="Cambria Math" panose="02040503050406030204" pitchFamily="18" charset="0"/>
                          <a:cs typeface="David" panose="020E0502060401010101" pitchFamily="34" charset="-79"/>
                        </a:rPr>
                        <m:t>  ⇒   </m:t>
                      </m:r>
                      <m:r>
                        <a:rPr lang="en-US" sz="2400" i="1">
                          <a:latin typeface="Cambria Math" panose="02040503050406030204" pitchFamily="18" charset="0"/>
                          <a:ea typeface="Cambria Math" panose="02040503050406030204" pitchFamily="18" charset="0"/>
                          <a:cs typeface="David" panose="020E0502060401010101" pitchFamily="34" charset="-79"/>
                        </a:rPr>
                        <m:t>𝑎</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28</m:t>
                      </m:r>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m:t>
                      </m:r>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25</m:t>
                      </m:r>
                      <m:r>
                        <a:rPr lang="en-US" sz="2400" i="1">
                          <a:latin typeface="Cambria Math" panose="02040503050406030204" pitchFamily="18" charset="0"/>
                          <a:ea typeface="Cambria Math" panose="02040503050406030204" pitchFamily="18" charset="0"/>
                          <a:cs typeface="David" panose="020E0502060401010101" pitchFamily="34" charset="-79"/>
                        </a:rPr>
                        <m:t>[</m:t>
                      </m:r>
                      <m:f>
                        <m:fPr>
                          <m:ctrlPr>
                            <a:rPr lang="en-US" sz="2400" i="1">
                              <a:latin typeface="Cambria Math" panose="02040503050406030204" pitchFamily="18" charset="0"/>
                              <a:ea typeface="Cambria Math" panose="02040503050406030204" pitchFamily="18" charset="0"/>
                              <a:cs typeface="David" panose="020E0502060401010101" pitchFamily="34" charset="-79"/>
                            </a:rPr>
                          </m:ctrlPr>
                        </m:fPr>
                        <m:num>
                          <m:r>
                            <a:rPr lang="en-US" sz="2400" i="1">
                              <a:latin typeface="Cambria Math" panose="02040503050406030204" pitchFamily="18" charset="0"/>
                              <a:ea typeface="Cambria Math" panose="02040503050406030204" pitchFamily="18" charset="0"/>
                              <a:cs typeface="David" panose="020E0502060401010101" pitchFamily="34" charset="-79"/>
                            </a:rPr>
                            <m:t>𝑚</m:t>
                          </m:r>
                        </m:num>
                        <m:den>
                          <m:sSup>
                            <m:sSupPr>
                              <m:ctrlPr>
                                <a:rPr lang="en-US" sz="2400" i="1">
                                  <a:latin typeface="Cambria Math" panose="02040503050406030204" pitchFamily="18" charset="0"/>
                                  <a:ea typeface="Cambria Math" panose="02040503050406030204" pitchFamily="18" charset="0"/>
                                  <a:cs typeface="David" panose="020E0502060401010101" pitchFamily="34" charset="-79"/>
                                </a:rPr>
                              </m:ctrlPr>
                            </m:sSupPr>
                            <m:e>
                              <m:r>
                                <a:rPr lang="en-US" sz="2400" i="1">
                                  <a:latin typeface="Cambria Math" panose="02040503050406030204" pitchFamily="18" charset="0"/>
                                  <a:ea typeface="Cambria Math" panose="02040503050406030204" pitchFamily="18" charset="0"/>
                                  <a:cs typeface="David" panose="020E0502060401010101" pitchFamily="34" charset="-79"/>
                                </a:rPr>
                                <m:t>𝑠𝑒𝑐</m:t>
                              </m:r>
                            </m:e>
                            <m:sup>
                              <m:r>
                                <a:rPr lang="en-US" sz="2400" i="1">
                                  <a:latin typeface="Cambria Math" panose="02040503050406030204" pitchFamily="18" charset="0"/>
                                  <a:ea typeface="Cambria Math" panose="02040503050406030204" pitchFamily="18" charset="0"/>
                                  <a:cs typeface="David" panose="020E0502060401010101" pitchFamily="34" charset="-79"/>
                                </a:rPr>
                                <m:t>2</m:t>
                              </m:r>
                            </m:sup>
                          </m:sSup>
                        </m:den>
                      </m:f>
                      <m:r>
                        <a:rPr lang="en-US" sz="2400" i="1">
                          <a:latin typeface="Cambria Math" panose="02040503050406030204" pitchFamily="18" charset="0"/>
                          <a:ea typeface="Cambria Math" panose="02040503050406030204" pitchFamily="18" charset="0"/>
                          <a:cs typeface="David" panose="020E0502060401010101" pitchFamily="34" charset="-79"/>
                        </a:rPr>
                        <m:t>]</m:t>
                      </m:r>
                    </m:oMath>
                  </m:oMathPara>
                </a14:m>
                <a:endParaRPr lang="en-US" sz="2400" dirty="0">
                  <a:latin typeface="David" panose="020E0502060401010101" pitchFamily="34" charset="-79"/>
                  <a:ea typeface="Cambria Math" panose="02040503050406030204" pitchFamily="18" charset="0"/>
                  <a:cs typeface="David" panose="020E0502060401010101" pitchFamily="34" charset="-79"/>
                </a:endParaRPr>
              </a:p>
              <a:p>
                <a:pPr>
                  <a:lnSpc>
                    <a:spcPct val="150000"/>
                  </a:lnSpc>
                </a:pPr>
                <a:endParaRPr lang="he-IL" sz="2400" dirty="0">
                  <a:latin typeface="David" panose="020E0502060401010101" pitchFamily="34" charset="-79"/>
                  <a:cs typeface="David" panose="020E0502060401010101" pitchFamily="34" charset="-79"/>
                </a:endParaRPr>
              </a:p>
            </p:txBody>
          </p:sp>
        </mc:Choice>
        <mc:Fallback xmlns="">
          <p:sp>
            <p:nvSpPr>
              <p:cNvPr id="4" name="Rectangle 4">
                <a:extLst>
                  <a:ext uri="{FF2B5EF4-FFF2-40B4-BE49-F238E27FC236}">
                    <a16:creationId xmlns:a16="http://schemas.microsoft.com/office/drawing/2014/main" id="{34C0A5CC-AF85-4314-90A8-8C3190794AEA}"/>
                  </a:ext>
                </a:extLst>
              </p:cNvPr>
              <p:cNvSpPr>
                <a:spLocks noRot="1" noChangeAspect="1" noMove="1" noResize="1" noEditPoints="1" noAdjustHandles="1" noChangeArrowheads="1" noChangeShapeType="1" noTextEdit="1"/>
              </p:cNvSpPr>
              <p:nvPr/>
            </p:nvSpPr>
            <p:spPr>
              <a:xfrm>
                <a:off x="4395054" y="1102398"/>
                <a:ext cx="7384529" cy="4319196"/>
              </a:xfrm>
              <a:prstGeom prst="rect">
                <a:avLst/>
              </a:prstGeom>
              <a:blipFill>
                <a:blip r:embed="rId4"/>
                <a:stretch>
                  <a:fillRect r="-1239" b="-2260"/>
                </a:stretch>
              </a:blipFill>
            </p:spPr>
            <p:txBody>
              <a:bodyPr/>
              <a:lstStyle/>
              <a:p>
                <a:r>
                  <a:rPr lang="he-IL">
                    <a:noFill/>
                  </a:rPr>
                  <a:t> </a:t>
                </a:r>
              </a:p>
            </p:txBody>
          </p:sp>
        </mc:Fallback>
      </mc:AlternateContent>
    </p:spTree>
    <p:extLst>
      <p:ext uri="{BB962C8B-B14F-4D97-AF65-F5344CB8AC3E}">
        <p14:creationId xmlns:p14="http://schemas.microsoft.com/office/powerpoint/2010/main" val="213179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149445" y="213094"/>
            <a:ext cx="12103514" cy="720000"/>
          </a:xfrm>
        </p:spPr>
        <p:txBody>
          <a:bodyPr/>
          <a:lstStyle/>
          <a:p>
            <a:r>
              <a:rPr lang="he-IL" dirty="0"/>
              <a:t>השדה החשמלי</a:t>
            </a:r>
            <a:r>
              <a:rPr lang="en-US" dirty="0"/>
              <a:t>- </a:t>
            </a:r>
            <a:r>
              <a:rPr lang="he-IL" dirty="0"/>
              <a:t> משימת סיום לחלק א'</a:t>
            </a:r>
          </a:p>
        </p:txBody>
      </p:sp>
      <p:sp>
        <p:nvSpPr>
          <p:cNvPr id="5" name="Rectangle 1">
            <a:extLst>
              <a:ext uri="{FF2B5EF4-FFF2-40B4-BE49-F238E27FC236}">
                <a16:creationId xmlns:a16="http://schemas.microsoft.com/office/drawing/2014/main" id="{33BBD9E0-405E-4477-AAE3-20BBB39F1439}"/>
              </a:ext>
            </a:extLst>
          </p:cNvPr>
          <p:cNvSpPr/>
          <p:nvPr/>
        </p:nvSpPr>
        <p:spPr>
          <a:xfrm>
            <a:off x="4895557" y="1384187"/>
            <a:ext cx="6934020" cy="3005566"/>
          </a:xfrm>
          <a:prstGeom prst="rect">
            <a:avLst/>
          </a:prstGeom>
        </p:spPr>
        <p:txBody>
          <a:bodyPr wrap="square">
            <a:spAutoFit/>
          </a:bodyPr>
          <a:lstStyle/>
          <a:p>
            <a:pPr algn="r" rtl="1">
              <a:lnSpc>
                <a:spcPct val="150000"/>
              </a:lnSpc>
            </a:pPr>
            <a:r>
              <a:rPr lang="he-IL" sz="2133" dirty="0">
                <a:latin typeface="David" panose="020E0502060401010101" pitchFamily="34" charset="-79"/>
                <a:cs typeface="David" panose="020E0502060401010101" pitchFamily="34" charset="-79"/>
              </a:rPr>
              <a:t>נתון לוח אינסופי שטעון במטען שלילי. </a:t>
            </a:r>
          </a:p>
          <a:p>
            <a:pPr algn="r" rtl="1">
              <a:lnSpc>
                <a:spcPct val="150000"/>
              </a:lnSpc>
            </a:pPr>
            <a:r>
              <a:rPr lang="he-IL" sz="2133" dirty="0">
                <a:latin typeface="David" panose="020E0502060401010101" pitchFamily="34" charset="-79"/>
                <a:cs typeface="David" panose="020E0502060401010101" pitchFamily="34" charset="-79"/>
              </a:rPr>
              <a:t>השדה החשמלי שנוצר על ידי הלוח הוא </a:t>
            </a:r>
            <a:r>
              <a:rPr lang="en-US" sz="2133" dirty="0">
                <a:latin typeface="David" panose="020E0502060401010101" pitchFamily="34" charset="-79"/>
                <a:cs typeface="David" panose="020E0502060401010101" pitchFamily="34" charset="-79"/>
              </a:rPr>
              <a:t>-2500 N/C</a:t>
            </a:r>
          </a:p>
          <a:p>
            <a:pPr algn="r" rtl="1">
              <a:lnSpc>
                <a:spcPct val="150000"/>
              </a:lnSpc>
            </a:pPr>
            <a:r>
              <a:rPr lang="he-IL" sz="2133" dirty="0">
                <a:latin typeface="David" panose="020E0502060401010101" pitchFamily="34" charset="-79"/>
                <a:cs typeface="David" panose="020E0502060401010101" pitchFamily="34" charset="-79"/>
              </a:rPr>
              <a:t>על חוט מבודד סמוך ללוח תולים כדור קטן הטעון שמטען שערכו </a:t>
            </a:r>
            <a:r>
              <a:rPr lang="en-US" sz="2133" dirty="0">
                <a:latin typeface="David" panose="020E0502060401010101" pitchFamily="34" charset="-79"/>
                <a:cs typeface="David" panose="020E0502060401010101" pitchFamily="34" charset="-79"/>
              </a:rPr>
              <a:t>3nc</a:t>
            </a:r>
            <a:r>
              <a:rPr lang="he-IL" sz="2133" dirty="0">
                <a:latin typeface="David" panose="020E0502060401010101" pitchFamily="34" charset="-79"/>
                <a:cs typeface="David" panose="020E0502060401010101" pitchFamily="34" charset="-79"/>
              </a:rPr>
              <a:t> וסימנו אינו ידוע. הזווית הנוצרת בין החוט לאנך היא </a:t>
            </a:r>
            <a:r>
              <a:rPr lang="en-US" sz="2133" dirty="0">
                <a:latin typeface="David" panose="020E0502060401010101" pitchFamily="34" charset="-79"/>
                <a:cs typeface="David" panose="020E0502060401010101" pitchFamily="34" charset="-79"/>
              </a:rPr>
              <a:t>α=20</a:t>
            </a:r>
          </a:p>
          <a:p>
            <a:pPr algn="r" rtl="1">
              <a:lnSpc>
                <a:spcPct val="150000"/>
              </a:lnSpc>
            </a:pPr>
            <a:r>
              <a:rPr lang="he-IL" sz="2133" dirty="0">
                <a:latin typeface="David" panose="020E0502060401010101" pitchFamily="34" charset="-79"/>
                <a:cs typeface="David" panose="020E0502060401010101" pitchFamily="34" charset="-79"/>
              </a:rPr>
              <a:t>א. האם הכדור טעון בעודף מטען חיובי או שלילי? נמקו</a:t>
            </a:r>
          </a:p>
          <a:p>
            <a:pPr algn="r" rtl="1">
              <a:lnSpc>
                <a:spcPct val="150000"/>
              </a:lnSpc>
            </a:pPr>
            <a:r>
              <a:rPr lang="he-IL" sz="2133" dirty="0">
                <a:latin typeface="David" panose="020E0502060401010101" pitchFamily="34" charset="-79"/>
                <a:cs typeface="David" panose="020E0502060401010101" pitchFamily="34" charset="-79"/>
              </a:rPr>
              <a:t>ב. מהי מסת הכדור?</a:t>
            </a:r>
          </a:p>
        </p:txBody>
      </p:sp>
      <p:pic>
        <p:nvPicPr>
          <p:cNvPr id="6" name="תמונה 5">
            <a:extLst>
              <a:ext uri="{FF2B5EF4-FFF2-40B4-BE49-F238E27FC236}">
                <a16:creationId xmlns:a16="http://schemas.microsoft.com/office/drawing/2014/main" id="{493A4B41-7740-4765-B814-AE1CAB5FDAA6}"/>
              </a:ext>
            </a:extLst>
          </p:cNvPr>
          <p:cNvPicPr>
            <a:picLocks noChangeAspect="1"/>
          </p:cNvPicPr>
          <p:nvPr/>
        </p:nvPicPr>
        <p:blipFill>
          <a:blip r:embed="rId3"/>
          <a:stretch>
            <a:fillRect/>
          </a:stretch>
        </p:blipFill>
        <p:spPr>
          <a:xfrm>
            <a:off x="360836" y="1384188"/>
            <a:ext cx="4417675" cy="4064387"/>
          </a:xfrm>
          <a:prstGeom prst="rect">
            <a:avLst/>
          </a:prstGeom>
        </p:spPr>
      </p:pic>
    </p:spTree>
    <p:extLst>
      <p:ext uri="{BB962C8B-B14F-4D97-AF65-F5344CB8AC3E}">
        <p14:creationId xmlns:p14="http://schemas.microsoft.com/office/powerpoint/2010/main" val="1703048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738940" y="1640910"/>
            <a:ext cx="10871177" cy="2480924"/>
          </a:xfrm>
        </p:spPr>
        <p:txBody>
          <a:bodyPr/>
          <a:lstStyle/>
          <a:p>
            <a:pPr>
              <a:buClr>
                <a:srgbClr val="000000"/>
              </a:buClr>
              <a:buSzPts val="4500"/>
            </a:pPr>
            <a:r>
              <a:rPr lang="he-IL" sz="5400" dirty="0">
                <a:solidFill>
                  <a:srgbClr val="002060"/>
                </a:solidFill>
                <a:ea typeface="+mn-ea"/>
                <a:sym typeface="Calibri"/>
              </a:rPr>
              <a:t>מוזמנים להמשיך</a:t>
            </a:r>
            <a:br>
              <a:rPr lang="he-IL" sz="5400" dirty="0">
                <a:solidFill>
                  <a:srgbClr val="002060"/>
                </a:solidFill>
                <a:ea typeface="+mn-ea"/>
                <a:sym typeface="Calibri"/>
              </a:rPr>
            </a:br>
            <a:r>
              <a:rPr lang="he-IL" sz="5400" dirty="0">
                <a:solidFill>
                  <a:srgbClr val="002060"/>
                </a:solidFill>
                <a:ea typeface="+mn-ea"/>
                <a:sym typeface="Calibri"/>
              </a:rPr>
              <a:t> לחלק ב'</a:t>
            </a:r>
            <a:br>
              <a:rPr lang="he-IL" sz="5400" dirty="0">
                <a:solidFill>
                  <a:srgbClr val="002060"/>
                </a:solidFill>
                <a:ea typeface="+mn-ea"/>
                <a:sym typeface="Calibri"/>
              </a:rPr>
            </a:br>
            <a:r>
              <a:rPr lang="he-IL" sz="5400" dirty="0">
                <a:solidFill>
                  <a:srgbClr val="002060"/>
                </a:solidFill>
                <a:ea typeface="+mn-ea"/>
                <a:sym typeface="Calibri"/>
              </a:rPr>
              <a:t> של השיעור</a:t>
            </a:r>
          </a:p>
        </p:txBody>
      </p:sp>
    </p:spTree>
    <p:extLst>
      <p:ext uri="{BB962C8B-B14F-4D97-AF65-F5344CB8AC3E}">
        <p14:creationId xmlns:p14="http://schemas.microsoft.com/office/powerpoint/2010/main" val="4024356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t>פיזיקה</a:t>
            </a:r>
          </a:p>
        </p:txBody>
      </p:sp>
      <p:sp>
        <p:nvSpPr>
          <p:cNvPr id="7" name="כותרת משנה 6"/>
          <p:cNvSpPr>
            <a:spLocks noGrp="1"/>
          </p:cNvSpPr>
          <p:nvPr>
            <p:ph type="subTitle" idx="1"/>
          </p:nvPr>
        </p:nvSpPr>
        <p:spPr/>
        <p:txBody>
          <a:bodyPr/>
          <a:lstStyle/>
          <a:p>
            <a:r>
              <a:rPr lang="he-IL" dirty="0">
                <a:sym typeface="Varela Round"/>
              </a:rPr>
              <a:t>שדה חשמלי אחיד – חלק ב</a:t>
            </a:r>
          </a:p>
        </p:txBody>
      </p:sp>
      <p:sp>
        <p:nvSpPr>
          <p:cNvPr id="4" name="מציין מיקום תוכן 3"/>
          <p:cNvSpPr>
            <a:spLocks noGrp="1"/>
          </p:cNvSpPr>
          <p:nvPr>
            <p:ph idx="10"/>
          </p:nvPr>
        </p:nvSpPr>
        <p:spPr/>
        <p:txBody>
          <a:bodyPr/>
          <a:lstStyle/>
          <a:p>
            <a:r>
              <a:rPr lang="he-IL" dirty="0">
                <a:sym typeface="Varela Round"/>
              </a:rPr>
              <a:t>שם המורה: דודי כפרי</a:t>
            </a:r>
          </a:p>
        </p:txBody>
      </p:sp>
    </p:spTree>
    <p:extLst>
      <p:ext uri="{BB962C8B-B14F-4D97-AF65-F5344CB8AC3E}">
        <p14:creationId xmlns:p14="http://schemas.microsoft.com/office/powerpoint/2010/main" val="354624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מה נלמד היום </a:t>
            </a:r>
          </a:p>
        </p:txBody>
      </p:sp>
      <p:sp>
        <p:nvSpPr>
          <p:cNvPr id="9" name="Google Shape;218;p21">
            <a:extLst>
              <a:ext uri="{FF2B5EF4-FFF2-40B4-BE49-F238E27FC236}">
                <a16:creationId xmlns:a16="http://schemas.microsoft.com/office/drawing/2014/main" id="{5520D990-7FE8-4743-8DDF-2F682277E5CD}"/>
              </a:ext>
            </a:extLst>
          </p:cNvPr>
          <p:cNvSpPr txBox="1">
            <a:spLocks noGrp="1"/>
          </p:cNvSpPr>
          <p:nvPr>
            <p:ph sz="quarter" idx="4"/>
          </p:nvPr>
        </p:nvSpPr>
        <p:spPr>
          <a:xfrm>
            <a:off x="515938" y="1120702"/>
            <a:ext cx="11066462" cy="4815864"/>
          </a:xfrm>
          <a:prstGeom prst="rect">
            <a:avLst/>
          </a:prstGeom>
          <a:noFill/>
          <a:ln>
            <a:noFill/>
          </a:ln>
        </p:spPr>
        <p:txBody>
          <a:bodyPr spcFirstLastPara="1" vert="horz" wrap="square" lIns="91421" tIns="45694" rIns="91421" bIns="45694" rtlCol="1" anchor="t" anchorCtr="0">
            <a:noAutofit/>
          </a:bodyPr>
          <a:lstStyle/>
          <a:p>
            <a:pPr indent="-457154">
              <a:lnSpc>
                <a:spcPct val="150000"/>
              </a:lnSpc>
              <a:buClr>
                <a:schemeClr val="accent2"/>
              </a:buClr>
              <a:buSzPts val="1800"/>
              <a:buChar char="★"/>
            </a:pPr>
            <a:r>
              <a:rPr lang="he-IL" dirty="0"/>
              <a:t>השדה החשמלי שנוצר על ידי 2 לוחות ארוכים ומקבילים הטעונים בצפיפות מטען אחידה - האחד </a:t>
            </a:r>
            <a:r>
              <a:rPr lang="en-US" dirty="0"/>
              <a:t>+</a:t>
            </a:r>
            <a:r>
              <a:rPr lang="en-US" dirty="0">
                <a:sym typeface="Symbol"/>
              </a:rPr>
              <a:t></a:t>
            </a:r>
            <a:r>
              <a:rPr lang="he-IL" dirty="0"/>
              <a:t>, והשני </a:t>
            </a:r>
            <a:r>
              <a:rPr lang="en-US" dirty="0"/>
              <a:t>-</a:t>
            </a:r>
            <a:r>
              <a:rPr lang="en-US" dirty="0">
                <a:sym typeface="Symbol"/>
              </a:rPr>
              <a:t></a:t>
            </a:r>
            <a:endParaRPr lang="he-IL" dirty="0"/>
          </a:p>
          <a:p>
            <a:pPr indent="-457154">
              <a:lnSpc>
                <a:spcPct val="150000"/>
              </a:lnSpc>
              <a:buClr>
                <a:schemeClr val="accent2"/>
              </a:buClr>
              <a:buSzPts val="1800"/>
              <a:buChar char="★"/>
            </a:pPr>
            <a:r>
              <a:rPr lang="he-IL" dirty="0"/>
              <a:t>תרגול משותף</a:t>
            </a:r>
          </a:p>
          <a:p>
            <a:pPr indent="-457154">
              <a:lnSpc>
                <a:spcPct val="150000"/>
              </a:lnSpc>
              <a:buClr>
                <a:schemeClr val="accent2"/>
              </a:buClr>
              <a:buSzPts val="1800"/>
              <a:buChar char="★"/>
            </a:pPr>
            <a:r>
              <a:rPr lang="he-IL" dirty="0"/>
              <a:t>תרגיל מסכם</a:t>
            </a:r>
          </a:p>
          <a:p>
            <a:pPr marL="0" indent="0" algn="r">
              <a:spcBef>
                <a:spcPts val="0"/>
              </a:spcBef>
            </a:pPr>
            <a:endParaRPr dirty="0"/>
          </a:p>
          <a:p>
            <a:pPr marL="0" indent="0" algn="r">
              <a:spcBef>
                <a:spcPts val="0"/>
              </a:spcBef>
            </a:pPr>
            <a:endParaRPr dirty="0"/>
          </a:p>
          <a:p>
            <a:pPr marL="0" indent="0" algn="r">
              <a:spcBef>
                <a:spcPts val="0"/>
              </a:spcBef>
            </a:pPr>
            <a:endParaRPr dirty="0"/>
          </a:p>
          <a:p>
            <a:pPr marL="0" indent="0" algn="r">
              <a:lnSpc>
                <a:spcPct val="100000"/>
              </a:lnSpc>
              <a:spcBef>
                <a:spcPts val="0"/>
              </a:spcBef>
            </a:pPr>
            <a:endParaRPr dirty="0"/>
          </a:p>
          <a:p>
            <a:pPr marL="0" indent="0" algn="r">
              <a:lnSpc>
                <a:spcPct val="115000"/>
              </a:lnSpc>
              <a:spcBef>
                <a:spcPts val="0"/>
              </a:spcBef>
            </a:pPr>
            <a:endParaRPr baseline="-25000" dirty="0">
              <a:solidFill>
                <a:srgbClr val="000000"/>
              </a:solidFill>
            </a:endParaRPr>
          </a:p>
          <a:p>
            <a:pPr marL="0" indent="0" algn="r">
              <a:spcBef>
                <a:spcPts val="0"/>
              </a:spcBef>
            </a:pPr>
            <a:endParaRPr dirty="0"/>
          </a:p>
          <a:p>
            <a:pPr marL="0" indent="0" algn="r">
              <a:spcBef>
                <a:spcPts val="0"/>
              </a:spcBef>
            </a:pPr>
            <a:endParaRPr dirty="0"/>
          </a:p>
          <a:p>
            <a:pPr marL="0" indent="0" algn="r">
              <a:lnSpc>
                <a:spcPct val="115000"/>
              </a:lnSpc>
              <a:spcBef>
                <a:spcPts val="0"/>
              </a:spcBef>
            </a:pPr>
            <a:endParaRPr dirty="0">
              <a:solidFill>
                <a:srgbClr val="000000"/>
              </a:solidFill>
              <a:latin typeface="Arial"/>
              <a:ea typeface="Arial"/>
              <a:cs typeface="Arial"/>
              <a:sym typeface="Arial"/>
            </a:endParaRPr>
          </a:p>
          <a:p>
            <a:pPr marL="0" indent="0" algn="r">
              <a:lnSpc>
                <a:spcPct val="115000"/>
              </a:lnSpc>
              <a:spcBef>
                <a:spcPts val="0"/>
              </a:spcBef>
            </a:pPr>
            <a:endParaRPr dirty="0">
              <a:solidFill>
                <a:srgbClr val="000000"/>
              </a:solidFill>
              <a:latin typeface="Arial"/>
              <a:ea typeface="Arial"/>
              <a:cs typeface="Arial"/>
              <a:sym typeface="Arial"/>
            </a:endParaRPr>
          </a:p>
          <a:p>
            <a:pPr marL="0" indent="0" algn="r">
              <a:lnSpc>
                <a:spcPct val="115000"/>
              </a:lnSpc>
              <a:spcBef>
                <a:spcPts val="0"/>
              </a:spcBef>
            </a:pPr>
            <a:endParaRPr dirty="0">
              <a:solidFill>
                <a:srgbClr val="000000"/>
              </a:solidFill>
              <a:latin typeface="Arial"/>
              <a:ea typeface="Arial"/>
              <a:cs typeface="Arial"/>
              <a:sym typeface="Arial"/>
            </a:endParaRPr>
          </a:p>
          <a:p>
            <a:pPr marL="0" indent="0" algn="r"/>
            <a:endParaRPr dirty="0"/>
          </a:p>
        </p:txBody>
      </p:sp>
    </p:spTree>
    <p:extLst>
      <p:ext uri="{BB962C8B-B14F-4D97-AF65-F5344CB8AC3E}">
        <p14:creationId xmlns:p14="http://schemas.microsoft.com/office/powerpoint/2010/main" val="209699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t>שדה חשמלי של 2 לוחות</a:t>
            </a:r>
          </a:p>
        </p:txBody>
      </p:sp>
      <p:sp>
        <p:nvSpPr>
          <p:cNvPr id="7" name="כותרת משנה 6"/>
          <p:cNvSpPr>
            <a:spLocks noGrp="1"/>
          </p:cNvSpPr>
          <p:nvPr>
            <p:ph type="subTitle" idx="1"/>
          </p:nvPr>
        </p:nvSpPr>
        <p:spPr/>
        <p:txBody>
          <a:bodyPr/>
          <a:lstStyle/>
          <a:p>
            <a:r>
              <a:rPr lang="he-IL" dirty="0">
                <a:sym typeface="Varela Round"/>
              </a:rPr>
              <a:t>חלק ב</a:t>
            </a:r>
          </a:p>
        </p:txBody>
      </p:sp>
    </p:spTree>
    <p:extLst>
      <p:ext uri="{BB962C8B-B14F-4D97-AF65-F5344CB8AC3E}">
        <p14:creationId xmlns:p14="http://schemas.microsoft.com/office/powerpoint/2010/main" val="589521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149445" y="213094"/>
            <a:ext cx="12103514" cy="720000"/>
          </a:xfrm>
          <a:noFill/>
        </p:spPr>
        <p:txBody>
          <a:bodyPr vert="horz" lIns="91440" tIns="45720" rIns="91440" bIns="45720" rtlCol="1" anchor="ctr">
            <a:noAutofit/>
          </a:bodyPr>
          <a:lstStyle/>
          <a:p>
            <a:r>
              <a:rPr lang="he-IL" sz="3600" dirty="0"/>
              <a:t>השדה החשמלי הנוצר ע"י של שני לוחות ארוכים ומקבילים, הטעונים בצפיפות מטען אחידה, האחד </a:t>
            </a:r>
            <a:r>
              <a:rPr lang="en-US" sz="3600" dirty="0"/>
              <a:t>+</a:t>
            </a:r>
            <a:r>
              <a:rPr lang="en-US" sz="3600" dirty="0">
                <a:sym typeface="Symbol"/>
              </a:rPr>
              <a:t></a:t>
            </a:r>
            <a:r>
              <a:rPr lang="he-IL" sz="3600" dirty="0"/>
              <a:t>, והשני </a:t>
            </a:r>
            <a:r>
              <a:rPr lang="en-US" sz="3600" dirty="0"/>
              <a:t>-</a:t>
            </a:r>
            <a:r>
              <a:rPr lang="en-US" sz="3600" dirty="0">
                <a:sym typeface="Symbol"/>
              </a:rPr>
              <a:t></a:t>
            </a:r>
            <a:endParaRPr lang="he-IL" sz="3600" dirty="0"/>
          </a:p>
        </p:txBody>
      </p:sp>
      <p:pic>
        <p:nvPicPr>
          <p:cNvPr id="6" name="תמונה 5">
            <a:extLst>
              <a:ext uri="{FF2B5EF4-FFF2-40B4-BE49-F238E27FC236}">
                <a16:creationId xmlns:a16="http://schemas.microsoft.com/office/drawing/2014/main" id="{8E51052A-259F-432D-A0F2-D0CF5C974043}"/>
              </a:ext>
            </a:extLst>
          </p:cNvPr>
          <p:cNvPicPr>
            <a:picLocks noChangeAspect="1"/>
          </p:cNvPicPr>
          <p:nvPr/>
        </p:nvPicPr>
        <p:blipFill>
          <a:blip r:embed="rId3"/>
          <a:stretch>
            <a:fillRect/>
          </a:stretch>
        </p:blipFill>
        <p:spPr>
          <a:xfrm>
            <a:off x="320009" y="1166459"/>
            <a:ext cx="4913173" cy="3769673"/>
          </a:xfrm>
          <a:prstGeom prst="rect">
            <a:avLst/>
          </a:prstGeom>
        </p:spPr>
      </p:pic>
      <mc:AlternateContent xmlns:mc="http://schemas.openxmlformats.org/markup-compatibility/2006" xmlns:a14="http://schemas.microsoft.com/office/drawing/2010/main">
        <mc:Choice Requires="a14">
          <p:sp>
            <p:nvSpPr>
              <p:cNvPr id="7" name="Rectangle 1">
                <a:extLst>
                  <a:ext uri="{FF2B5EF4-FFF2-40B4-BE49-F238E27FC236}">
                    <a16:creationId xmlns:a16="http://schemas.microsoft.com/office/drawing/2014/main" id="{11F819C3-473A-4DA0-8164-1DF3A9CB40F3}"/>
                  </a:ext>
                </a:extLst>
              </p:cNvPr>
              <p:cNvSpPr/>
              <p:nvPr/>
            </p:nvSpPr>
            <p:spPr>
              <a:xfrm>
                <a:off x="5401994" y="1032503"/>
                <a:ext cx="6427584" cy="5838842"/>
              </a:xfrm>
              <a:prstGeom prst="rect">
                <a:avLst/>
              </a:prstGeom>
            </p:spPr>
            <p:txBody>
              <a:bodyPr wrap="square">
                <a:spAutoFit/>
              </a:bodyPr>
              <a:lstStyle/>
              <a:p>
                <a:pPr marL="342900" indent="-342900" algn="r" rtl="1">
                  <a:lnSpc>
                    <a:spcPct val="150000"/>
                  </a:lnSpc>
                  <a:buFont typeface="Arial" panose="020B0604020202020204" pitchFamily="34" charset="0"/>
                  <a:buChar char="•"/>
                </a:pPr>
                <a:r>
                  <a:rPr lang="he-IL" sz="2400" dirty="0">
                    <a:latin typeface="David" panose="020E0502060401010101" pitchFamily="34" charset="-79"/>
                    <a:cs typeface="David" panose="020E0502060401010101" pitchFamily="34" charset="-79"/>
                  </a:rPr>
                  <a:t>השדה החשמלי הינו ווקטור, ולפיכך הוא מתואר ע"י גודל עוצמת השדה החשמלי והכיוון</a:t>
                </a:r>
              </a:p>
              <a:p>
                <a:pPr marL="342900" indent="-342900" algn="r" rtl="1">
                  <a:lnSpc>
                    <a:spcPct val="150000"/>
                  </a:lnSpc>
                  <a:buFont typeface="Arial" panose="020B0604020202020204" pitchFamily="34" charset="0"/>
                  <a:buChar char="•"/>
                </a:pPr>
                <a:r>
                  <a:rPr lang="he-IL" sz="2400" dirty="0">
                    <a:latin typeface="David" panose="020E0502060401010101" pitchFamily="34" charset="-79"/>
                    <a:cs typeface="David" panose="020E0502060401010101" pitchFamily="34" charset="-79"/>
                  </a:rPr>
                  <a:t>השדה הנוצר ע"י כל אחד מהלוחות הוא שדה אחיד</a:t>
                </a:r>
              </a:p>
              <a:p>
                <a:pPr marL="342900" indent="-342900" algn="r" rtl="1">
                  <a:lnSpc>
                    <a:spcPct val="150000"/>
                  </a:lnSpc>
                  <a:buFont typeface="Arial" panose="020B0604020202020204" pitchFamily="34" charset="0"/>
                  <a:buChar char="•"/>
                </a:pPr>
                <a:r>
                  <a:rPr lang="he-IL" sz="2400" dirty="0">
                    <a:latin typeface="David" panose="020E0502060401010101" pitchFamily="34" charset="-79"/>
                    <a:cs typeface="David" panose="020E0502060401010101" pitchFamily="34" charset="-79"/>
                  </a:rPr>
                  <a:t> כיוון השדה שיוצר כל לוח נקבע בהתאם לסימן של המטען שעל פניו וגדלי השדות שווים </a:t>
                </a:r>
              </a:p>
              <a:p>
                <a:pPr marL="342900" indent="-342900" algn="r" rtl="1">
                  <a:lnSpc>
                    <a:spcPct val="150000"/>
                  </a:lnSpc>
                  <a:buFont typeface="Arial" panose="020B0604020202020204" pitchFamily="34" charset="0"/>
                  <a:buChar char="•"/>
                </a:pPr>
                <a:r>
                  <a:rPr lang="he-IL" sz="2400" dirty="0">
                    <a:latin typeface="David" panose="020E0502060401010101" pitchFamily="34" charset="-79"/>
                    <a:cs typeface="David" panose="020E0502060401010101" pitchFamily="34" charset="-79"/>
                  </a:rPr>
                  <a:t>לכן, על פי התרשים ניתן לראות שבין שני הלוחות גודל השדה החשמלי השקול כפול מגודל השדה שיוצר כל לוח. ומחוץ ללוחות גודל השדה החשמלי הוא אפס.</a:t>
                </a:r>
              </a:p>
              <a:p>
                <a:pPr algn="ctr" rtl="1">
                  <a:lnSpc>
                    <a:spcPct val="150000"/>
                  </a:lnSpc>
                </a:pPr>
                <a:r>
                  <a:rPr lang="he-IL" sz="2400" dirty="0">
                    <a:latin typeface="David" panose="020E0502060401010101" pitchFamily="34" charset="-79"/>
                    <a:cs typeface="David" panose="020E0502060401010101" pitchFamily="34" charset="-79"/>
                  </a:rPr>
                  <a:t>גודל השדה בין 2 לוחות:  </a:t>
                </a:r>
                <a:r>
                  <a:rPr lang="en-US" sz="2400" dirty="0">
                    <a:latin typeface="David" panose="020E0502060401010101" pitchFamily="34" charset="-79"/>
                    <a:cs typeface="David" panose="020E0502060401010101" pitchFamily="34" charset="-79"/>
                  </a:rPr>
                  <a:t> </a:t>
                </a:r>
                <a14:m>
                  <m:oMath xmlns:m="http://schemas.openxmlformats.org/officeDocument/2006/math">
                    <m:r>
                      <a:rPr lang="en-US" sz="2400" i="1">
                        <a:latin typeface="Cambria Math" panose="02040503050406030204" pitchFamily="18" charset="0"/>
                        <a:cs typeface="David" panose="020E0502060401010101" pitchFamily="34" charset="-79"/>
                      </a:rPr>
                      <m:t>𝐸</m:t>
                    </m:r>
                    <m:r>
                      <a:rPr lang="en-US" sz="2400" i="1">
                        <a:latin typeface="Cambria Math" panose="02040503050406030204" pitchFamily="18" charset="0"/>
                        <a:cs typeface="David" panose="020E0502060401010101" pitchFamily="34" charset="-79"/>
                      </a:rPr>
                      <m:t>= </m:t>
                    </m:r>
                    <m:f>
                      <m:fPr>
                        <m:ctrlPr>
                          <a:rPr lang="en-US" sz="2400" i="1">
                            <a:latin typeface="Cambria Math" panose="02040503050406030204" pitchFamily="18" charset="0"/>
                            <a:cs typeface="David" panose="020E0502060401010101" pitchFamily="34" charset="-79"/>
                          </a:rPr>
                        </m:ctrlPr>
                      </m:fPr>
                      <m:num>
                        <m:r>
                          <a:rPr lang="en-US" sz="2400" i="1">
                            <a:latin typeface="Cambria Math" panose="02040503050406030204" pitchFamily="18" charset="0"/>
                            <a:ea typeface="Cambria Math" panose="02040503050406030204" pitchFamily="18" charset="0"/>
                            <a:cs typeface="David" panose="020E0502060401010101" pitchFamily="34" charset="-79"/>
                          </a:rPr>
                          <m:t>𝜎</m:t>
                        </m:r>
                      </m:num>
                      <m:den>
                        <m:sSub>
                          <m:sSubPr>
                            <m:ctrlPr>
                              <a:rPr lang="en-US" sz="2400" i="1">
                                <a:latin typeface="Cambria Math" panose="02040503050406030204" pitchFamily="18" charset="0"/>
                                <a:cs typeface="David" panose="020E0502060401010101" pitchFamily="34" charset="-79"/>
                              </a:rPr>
                            </m:ctrlPr>
                          </m:sSubPr>
                          <m:e>
                            <m:r>
                              <a:rPr lang="en-US" sz="2400" i="1">
                                <a:latin typeface="Cambria Math" panose="02040503050406030204" pitchFamily="18" charset="0"/>
                                <a:ea typeface="Cambria Math" panose="02040503050406030204" pitchFamily="18" charset="0"/>
                                <a:cs typeface="David" panose="020E0502060401010101" pitchFamily="34" charset="-79"/>
                              </a:rPr>
                              <m:t>𝜀</m:t>
                            </m:r>
                          </m:e>
                          <m:sub>
                            <m:r>
                              <a:rPr lang="en-US" sz="2400" i="1">
                                <a:latin typeface="Cambria Math" panose="02040503050406030204" pitchFamily="18" charset="0"/>
                                <a:cs typeface="David" panose="020E0502060401010101" pitchFamily="34" charset="-79"/>
                              </a:rPr>
                              <m:t>0</m:t>
                            </m:r>
                          </m:sub>
                        </m:sSub>
                      </m:den>
                    </m:f>
                  </m:oMath>
                </a14:m>
                <a:endParaRPr lang="he-IL" sz="2400" dirty="0">
                  <a:latin typeface="David" panose="020E0502060401010101" pitchFamily="34" charset="-79"/>
                  <a:cs typeface="David" panose="020E0502060401010101" pitchFamily="34" charset="-79"/>
                </a:endParaRPr>
              </a:p>
              <a:p>
                <a:pPr algn="r" rtl="1">
                  <a:lnSpc>
                    <a:spcPct val="150000"/>
                  </a:lnSpc>
                </a:pPr>
                <a:endParaRPr lang="en-US" sz="2400" dirty="0">
                  <a:latin typeface="David" panose="020E0502060401010101" pitchFamily="34" charset="-79"/>
                  <a:cs typeface="David" panose="020E0502060401010101" pitchFamily="34" charset="-79"/>
                </a:endParaRPr>
              </a:p>
            </p:txBody>
          </p:sp>
        </mc:Choice>
        <mc:Fallback xmlns="">
          <p:sp>
            <p:nvSpPr>
              <p:cNvPr id="7" name="Rectangle 1">
                <a:extLst>
                  <a:ext uri="{FF2B5EF4-FFF2-40B4-BE49-F238E27FC236}">
                    <a16:creationId xmlns:a16="http://schemas.microsoft.com/office/drawing/2014/main" id="{11F819C3-473A-4DA0-8164-1DF3A9CB40F3}"/>
                  </a:ext>
                </a:extLst>
              </p:cNvPr>
              <p:cNvSpPr>
                <a:spLocks noRot="1" noChangeAspect="1" noMove="1" noResize="1" noEditPoints="1" noAdjustHandles="1" noChangeArrowheads="1" noChangeShapeType="1" noTextEdit="1"/>
              </p:cNvSpPr>
              <p:nvPr/>
            </p:nvSpPr>
            <p:spPr>
              <a:xfrm>
                <a:off x="5401994" y="1032503"/>
                <a:ext cx="6427584" cy="5838842"/>
              </a:xfrm>
              <a:prstGeom prst="rect">
                <a:avLst/>
              </a:prstGeom>
              <a:blipFill>
                <a:blip r:embed="rId4"/>
                <a:stretch>
                  <a:fillRect l="-1896" r="-1327"/>
                </a:stretch>
              </a:blipFill>
            </p:spPr>
            <p:txBody>
              <a:bodyPr/>
              <a:lstStyle/>
              <a:p>
                <a:r>
                  <a:rPr lang="he-IL">
                    <a:noFill/>
                  </a:rPr>
                  <a:t> </a:t>
                </a:r>
              </a:p>
            </p:txBody>
          </p:sp>
        </mc:Fallback>
      </mc:AlternateContent>
    </p:spTree>
    <p:extLst>
      <p:ext uri="{BB962C8B-B14F-4D97-AF65-F5344CB8AC3E}">
        <p14:creationId xmlns:p14="http://schemas.microsoft.com/office/powerpoint/2010/main" val="243642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תרגול: תנועת חלקיק בשדה בין 2 לוחות</a:t>
            </a:r>
          </a:p>
        </p:txBody>
      </p:sp>
      <mc:AlternateContent xmlns:mc="http://schemas.openxmlformats.org/markup-compatibility/2006" xmlns:a14="http://schemas.microsoft.com/office/drawing/2010/main">
        <mc:Choice Requires="a14">
          <p:sp>
            <p:nvSpPr>
              <p:cNvPr id="6" name="Rectangle 1">
                <a:extLst>
                  <a:ext uri="{FF2B5EF4-FFF2-40B4-BE49-F238E27FC236}">
                    <a16:creationId xmlns:a16="http://schemas.microsoft.com/office/drawing/2014/main" id="{4D58120F-A334-4E29-B5A3-C6B58490FCD5}"/>
                  </a:ext>
                </a:extLst>
              </p:cNvPr>
              <p:cNvSpPr/>
              <p:nvPr/>
            </p:nvSpPr>
            <p:spPr>
              <a:xfrm>
                <a:off x="4059006" y="1215375"/>
                <a:ext cx="7770571" cy="3831883"/>
              </a:xfrm>
              <a:prstGeom prst="rect">
                <a:avLst/>
              </a:prstGeom>
            </p:spPr>
            <p:txBody>
              <a:bodyPr wrap="square">
                <a:spAutoFit/>
              </a:bodyPr>
              <a:lstStyle/>
              <a:p>
                <a:pPr algn="r" rtl="1">
                  <a:lnSpc>
                    <a:spcPct val="150000"/>
                  </a:lnSpc>
                </a:pPr>
                <a:r>
                  <a:rPr lang="he-IL" sz="2133" dirty="0">
                    <a:latin typeface="David" panose="020E0502060401010101" pitchFamily="34" charset="-79"/>
                    <a:cs typeface="David" panose="020E0502060401010101" pitchFamily="34" charset="-79"/>
                  </a:rPr>
                  <a:t>פרוטון נכנס בין 2 לוחות, כמתואר בשרטוט.</a:t>
                </a:r>
              </a:p>
              <a:p>
                <a:pPr algn="r" rtl="1">
                  <a:lnSpc>
                    <a:spcPct val="150000"/>
                  </a:lnSpc>
                </a:pPr>
                <a:r>
                  <a:rPr lang="he-IL" sz="2133" dirty="0">
                    <a:latin typeface="David" panose="020E0502060401010101" pitchFamily="34" charset="-79"/>
                    <a:cs typeface="David" panose="020E0502060401010101" pitchFamily="34" charset="-79"/>
                  </a:rPr>
                  <a:t>צפיפות המטען על כל לוח היא </a:t>
                </a:r>
                <a:r>
                  <a:rPr lang="he-IL" sz="2133" dirty="0">
                    <a:latin typeface="Times New Roman" panose="02020603050405020304" pitchFamily="18" charset="0"/>
                    <a:cs typeface="Times New Roman" panose="02020603050405020304" pitchFamily="18" charset="0"/>
                  </a:rPr>
                  <a:t> </a:t>
                </a:r>
                <a14:m>
                  <m:oMath xmlns:m="http://schemas.openxmlformats.org/officeDocument/2006/math">
                    <m:r>
                      <a:rPr lang="he-IL" sz="2133" i="1">
                        <a:latin typeface="Cambria Math" panose="02040503050406030204" pitchFamily="18" charset="0"/>
                        <a:ea typeface="Cambria Math" panose="02040503050406030204" pitchFamily="18" charset="0"/>
                        <a:cs typeface="David" panose="020E0502060401010101" pitchFamily="34" charset="-79"/>
                      </a:rPr>
                      <m:t>𝜎</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b="0" i="1" smtClean="0">
                        <a:latin typeface="Cambria Math" panose="02040503050406030204" pitchFamily="18" charset="0"/>
                        <a:ea typeface="Cambria Math" panose="02040503050406030204" pitchFamily="18" charset="0"/>
                        <a:cs typeface="David" panose="020E0502060401010101" pitchFamily="34" charset="-79"/>
                      </a:rPr>
                      <m:t>| </m:t>
                    </m:r>
                    <m:r>
                      <a:rPr lang="en-US" sz="2133" i="1">
                        <a:latin typeface="Cambria Math" panose="02040503050406030204" pitchFamily="18" charset="0"/>
                        <a:ea typeface="Cambria Math" panose="02040503050406030204" pitchFamily="18" charset="0"/>
                        <a:cs typeface="David" panose="020E0502060401010101" pitchFamily="34" charset="-79"/>
                      </a:rPr>
                      <m:t>8</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1</m:t>
                    </m:r>
                    <m:sSup>
                      <m:sSupPr>
                        <m:ctrlPr>
                          <a:rPr lang="en-US" sz="2133" i="1">
                            <a:latin typeface="Cambria Math" panose="02040503050406030204" pitchFamily="18" charset="0"/>
                            <a:ea typeface="Cambria Math" panose="02040503050406030204" pitchFamily="18" charset="0"/>
                            <a:cs typeface="David" panose="020E0502060401010101" pitchFamily="34" charset="-79"/>
                          </a:rPr>
                        </m:ctrlPr>
                      </m:sSupPr>
                      <m:e>
                        <m:r>
                          <a:rPr lang="en-US" sz="2133" i="1">
                            <a:latin typeface="Cambria Math" panose="02040503050406030204" pitchFamily="18" charset="0"/>
                            <a:ea typeface="Cambria Math" panose="02040503050406030204" pitchFamily="18" charset="0"/>
                            <a:cs typeface="David" panose="020E0502060401010101" pitchFamily="34" charset="-79"/>
                          </a:rPr>
                          <m:t>0</m:t>
                        </m:r>
                      </m:e>
                      <m:sup>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6</m:t>
                        </m:r>
                      </m:sup>
                    </m:sSup>
                    <m:r>
                      <a:rPr lang="en-US" sz="2133" i="1">
                        <a:latin typeface="Cambria Math" panose="02040503050406030204" pitchFamily="18" charset="0"/>
                        <a:ea typeface="Cambria Math" panose="02040503050406030204" pitchFamily="18" charset="0"/>
                        <a:cs typeface="David" panose="020E0502060401010101" pitchFamily="34" charset="-79"/>
                      </a:rPr>
                      <m:t> </m:t>
                    </m:r>
                    <m:r>
                      <a:rPr lang="en-US" sz="2133" b="0" i="1" smtClean="0">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  [</m:t>
                    </m:r>
                    <m:f>
                      <m:fPr>
                        <m:ctrlPr>
                          <a:rPr lang="en-US" sz="2133" i="1">
                            <a:latin typeface="Cambria Math" panose="02040503050406030204" pitchFamily="18" charset="0"/>
                            <a:ea typeface="Cambria Math" panose="02040503050406030204" pitchFamily="18" charset="0"/>
                            <a:cs typeface="David" panose="020E0502060401010101" pitchFamily="34" charset="-79"/>
                          </a:rPr>
                        </m:ctrlPr>
                      </m:fPr>
                      <m:num>
                        <m:r>
                          <a:rPr lang="en-US" sz="2133" i="1">
                            <a:latin typeface="Cambria Math" panose="02040503050406030204" pitchFamily="18" charset="0"/>
                            <a:ea typeface="Cambria Math" panose="02040503050406030204" pitchFamily="18" charset="0"/>
                            <a:cs typeface="David" panose="020E0502060401010101" pitchFamily="34" charset="-79"/>
                          </a:rPr>
                          <m:t>𝑐</m:t>
                        </m:r>
                      </m:num>
                      <m:den>
                        <m:sSup>
                          <m:sSupPr>
                            <m:ctrlPr>
                              <a:rPr lang="en-US" sz="2133" i="1">
                                <a:latin typeface="Cambria Math" panose="02040503050406030204" pitchFamily="18" charset="0"/>
                                <a:ea typeface="Cambria Math" panose="02040503050406030204" pitchFamily="18" charset="0"/>
                                <a:cs typeface="David" panose="020E0502060401010101" pitchFamily="34" charset="-79"/>
                              </a:rPr>
                            </m:ctrlPr>
                          </m:sSupPr>
                          <m:e>
                            <m:r>
                              <a:rPr lang="en-US" sz="2133" i="1">
                                <a:latin typeface="Cambria Math" panose="02040503050406030204" pitchFamily="18" charset="0"/>
                                <a:ea typeface="Cambria Math" panose="02040503050406030204" pitchFamily="18" charset="0"/>
                                <a:cs typeface="David" panose="020E0502060401010101" pitchFamily="34" charset="-79"/>
                              </a:rPr>
                              <m:t>𝑚</m:t>
                            </m:r>
                          </m:e>
                          <m:sup>
                            <m:r>
                              <a:rPr lang="en-US" sz="2133" i="1">
                                <a:latin typeface="Cambria Math" panose="02040503050406030204" pitchFamily="18" charset="0"/>
                                <a:ea typeface="Cambria Math" panose="02040503050406030204" pitchFamily="18" charset="0"/>
                                <a:cs typeface="David" panose="020E0502060401010101" pitchFamily="34" charset="-79"/>
                              </a:rPr>
                              <m:t>2</m:t>
                            </m:r>
                          </m:sup>
                        </m:sSup>
                      </m:den>
                    </m:f>
                    <m:r>
                      <a:rPr lang="en-US" sz="2133" i="1">
                        <a:latin typeface="Cambria Math" panose="02040503050406030204" pitchFamily="18" charset="0"/>
                        <a:ea typeface="Cambria Math" panose="02040503050406030204" pitchFamily="18" charset="0"/>
                        <a:cs typeface="David" panose="020E0502060401010101" pitchFamily="34" charset="-79"/>
                      </a:rPr>
                      <m:t>]</m:t>
                    </m:r>
                  </m:oMath>
                </a14:m>
                <a:r>
                  <a:rPr lang="he-IL" sz="2133" dirty="0">
                    <a:latin typeface="David" panose="020E0502060401010101" pitchFamily="34" charset="-79"/>
                    <a:cs typeface="David" panose="020E0502060401010101" pitchFamily="34" charset="-79"/>
                  </a:rPr>
                  <a:t>. המרחק בין הלוחות הוא </a:t>
                </a:r>
                <a:r>
                  <a:rPr lang="en-US" sz="2133" dirty="0">
                    <a:latin typeface="David" panose="020E0502060401010101" pitchFamily="34" charset="-79"/>
                    <a:cs typeface="David" panose="020E0502060401010101" pitchFamily="34" charset="-79"/>
                  </a:rPr>
                  <a:t>2 cm</a:t>
                </a:r>
                <a:r>
                  <a:rPr lang="he-IL" sz="2133" dirty="0">
                    <a:latin typeface="David" panose="020E0502060401010101" pitchFamily="34" charset="-79"/>
                    <a:cs typeface="David" panose="020E0502060401010101" pitchFamily="34" charset="-79"/>
                  </a:rPr>
                  <a:t>. הפרוטון נכנס במהירות של </a:t>
                </a:r>
                <a:r>
                  <a:rPr lang="en-US" sz="2133" dirty="0">
                    <a:latin typeface="David" panose="020E0502060401010101" pitchFamily="34" charset="-79"/>
                    <a:cs typeface="David" panose="020E0502060401010101" pitchFamily="34" charset="-79"/>
                  </a:rPr>
                  <a:t>v = </a:t>
                </a:r>
                <a14:m>
                  <m:oMath xmlns:m="http://schemas.openxmlformats.org/officeDocument/2006/math">
                    <m:r>
                      <a:rPr lang="en-US" sz="2133" i="1">
                        <a:latin typeface="Cambria Math" panose="02040503050406030204" pitchFamily="18" charset="0"/>
                        <a:ea typeface="Cambria Math" panose="02040503050406030204" pitchFamily="18" charset="0"/>
                        <a:cs typeface="David" panose="020E0502060401010101" pitchFamily="34" charset="-79"/>
                      </a:rPr>
                      <m:t>2</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1</m:t>
                    </m:r>
                    <m:sSup>
                      <m:sSupPr>
                        <m:ctrlPr>
                          <a:rPr lang="en-US" sz="2133" i="1">
                            <a:latin typeface="Cambria Math" panose="02040503050406030204" pitchFamily="18" charset="0"/>
                            <a:ea typeface="Cambria Math" panose="02040503050406030204" pitchFamily="18" charset="0"/>
                            <a:cs typeface="David" panose="020E0502060401010101" pitchFamily="34" charset="-79"/>
                          </a:rPr>
                        </m:ctrlPr>
                      </m:sSupPr>
                      <m:e>
                        <m:r>
                          <a:rPr lang="en-US" sz="2133" i="1">
                            <a:latin typeface="Cambria Math" panose="02040503050406030204" pitchFamily="18" charset="0"/>
                            <a:ea typeface="Cambria Math" panose="02040503050406030204" pitchFamily="18" charset="0"/>
                            <a:cs typeface="David" panose="020E0502060401010101" pitchFamily="34" charset="-79"/>
                          </a:rPr>
                          <m:t>0</m:t>
                        </m:r>
                      </m:e>
                      <m:sup>
                        <m:r>
                          <a:rPr lang="en-US" sz="2133" i="1">
                            <a:latin typeface="Cambria Math" panose="02040503050406030204" pitchFamily="18" charset="0"/>
                            <a:ea typeface="Cambria Math" panose="02040503050406030204" pitchFamily="18" charset="0"/>
                            <a:cs typeface="David" panose="020E0502060401010101" pitchFamily="34" charset="-79"/>
                          </a:rPr>
                          <m:t>6</m:t>
                        </m:r>
                      </m:sup>
                    </m:sSup>
                    <m:r>
                      <a:rPr lang="en-US" sz="2133" i="1">
                        <a:latin typeface="Cambria Math" panose="02040503050406030204" pitchFamily="18" charset="0"/>
                        <a:ea typeface="Cambria Math" panose="02040503050406030204" pitchFamily="18" charset="0"/>
                        <a:cs typeface="David" panose="020E0502060401010101" pitchFamily="34" charset="-79"/>
                      </a:rPr>
                      <m:t>   [</m:t>
                    </m:r>
                    <m:f>
                      <m:fPr>
                        <m:ctrlPr>
                          <a:rPr lang="en-US" sz="2133" i="1">
                            <a:latin typeface="Cambria Math" panose="02040503050406030204" pitchFamily="18" charset="0"/>
                            <a:ea typeface="Cambria Math" panose="02040503050406030204" pitchFamily="18" charset="0"/>
                            <a:cs typeface="David" panose="020E0502060401010101" pitchFamily="34" charset="-79"/>
                          </a:rPr>
                        </m:ctrlPr>
                      </m:fPr>
                      <m:num>
                        <m:r>
                          <a:rPr lang="en-US" sz="2133" i="1">
                            <a:latin typeface="Cambria Math" panose="02040503050406030204" pitchFamily="18" charset="0"/>
                            <a:ea typeface="Cambria Math" panose="02040503050406030204" pitchFamily="18" charset="0"/>
                            <a:cs typeface="David" panose="020E0502060401010101" pitchFamily="34" charset="-79"/>
                          </a:rPr>
                          <m:t>𝑚</m:t>
                        </m:r>
                      </m:num>
                      <m:den>
                        <m:r>
                          <a:rPr lang="en-US" sz="2133" i="1">
                            <a:latin typeface="Cambria Math" panose="02040503050406030204" pitchFamily="18" charset="0"/>
                            <a:ea typeface="Cambria Math" panose="02040503050406030204" pitchFamily="18" charset="0"/>
                            <a:cs typeface="David" panose="020E0502060401010101" pitchFamily="34" charset="-79"/>
                          </a:rPr>
                          <m:t>𝑠𝑒𝑐</m:t>
                        </m:r>
                      </m:den>
                    </m:f>
                    <m:r>
                      <a:rPr lang="en-US" sz="2133" i="1">
                        <a:latin typeface="Cambria Math" panose="02040503050406030204" pitchFamily="18" charset="0"/>
                        <a:ea typeface="Cambria Math" panose="02040503050406030204" pitchFamily="18" charset="0"/>
                        <a:cs typeface="David" panose="020E0502060401010101" pitchFamily="34" charset="-79"/>
                      </a:rPr>
                      <m:t>]</m:t>
                    </m:r>
                  </m:oMath>
                </a14:m>
                <a:endParaRPr lang="he-IL" sz="2133" dirty="0">
                  <a:latin typeface="David" panose="020E0502060401010101" pitchFamily="34" charset="-79"/>
                  <a:cs typeface="David" panose="020E0502060401010101" pitchFamily="34" charset="-79"/>
                </a:endParaRPr>
              </a:p>
              <a:p>
                <a:pPr algn="r" rtl="1">
                  <a:lnSpc>
                    <a:spcPct val="150000"/>
                  </a:lnSpc>
                </a:pPr>
                <a:r>
                  <a:rPr lang="he-IL" sz="2133" dirty="0">
                    <a:latin typeface="David" panose="020E0502060401010101" pitchFamily="34" charset="-79"/>
                    <a:cs typeface="David" panose="020E0502060401010101" pitchFamily="34" charset="-79"/>
                  </a:rPr>
                  <a:t>א. מה הגודל והכיוון של השדה החשמלי בין הלוחות?</a:t>
                </a:r>
              </a:p>
              <a:p>
                <a:pPr algn="r" rtl="1">
                  <a:lnSpc>
                    <a:spcPct val="150000"/>
                  </a:lnSpc>
                </a:pPr>
                <a:r>
                  <a:rPr lang="he-IL" sz="2133" dirty="0">
                    <a:latin typeface="David" panose="020E0502060401010101" pitchFamily="34" charset="-79"/>
                    <a:cs typeface="David" panose="020E0502060401010101" pitchFamily="34" charset="-79"/>
                  </a:rPr>
                  <a:t>ב. מהי צורת המסלול של הפרוטון? הסבירו</a:t>
                </a:r>
              </a:p>
              <a:p>
                <a:pPr algn="r" rtl="1">
                  <a:lnSpc>
                    <a:spcPct val="150000"/>
                  </a:lnSpc>
                </a:pPr>
                <a:r>
                  <a:rPr lang="he-IL" sz="2133" dirty="0">
                    <a:latin typeface="David" panose="020E0502060401010101" pitchFamily="34" charset="-79"/>
                    <a:cs typeface="David" panose="020E0502060401010101" pitchFamily="34" charset="-79"/>
                  </a:rPr>
                  <a:t>ג. מהי המהירות בה יגיע הפרוטון ללוח הרחוק?</a:t>
                </a:r>
              </a:p>
              <a:p>
                <a:pPr algn="r" rtl="1">
                  <a:lnSpc>
                    <a:spcPct val="150000"/>
                  </a:lnSpc>
                </a:pPr>
                <a:r>
                  <a:rPr lang="he-IL" sz="2133" dirty="0">
                    <a:latin typeface="David" panose="020E0502060401010101" pitchFamily="34" charset="-79"/>
                    <a:cs typeface="David" panose="020E0502060401010101" pitchFamily="34" charset="-79"/>
                  </a:rPr>
                  <a:t>ד. מה צריך להיות אורך כל לוח על מנת שהחלקיק לא יפגע בלוח הרחוק?</a:t>
                </a:r>
              </a:p>
            </p:txBody>
          </p:sp>
        </mc:Choice>
        <mc:Fallback xmlns="">
          <p:sp>
            <p:nvSpPr>
              <p:cNvPr id="6" name="Rectangle 1">
                <a:extLst>
                  <a:ext uri="{FF2B5EF4-FFF2-40B4-BE49-F238E27FC236}">
                    <a16:creationId xmlns:a16="http://schemas.microsoft.com/office/drawing/2014/main" id="{4D58120F-A334-4E29-B5A3-C6B58490FCD5}"/>
                  </a:ext>
                </a:extLst>
              </p:cNvPr>
              <p:cNvSpPr>
                <a:spLocks noRot="1" noChangeAspect="1" noMove="1" noResize="1" noEditPoints="1" noAdjustHandles="1" noChangeArrowheads="1" noChangeShapeType="1" noTextEdit="1"/>
              </p:cNvSpPr>
              <p:nvPr/>
            </p:nvSpPr>
            <p:spPr>
              <a:xfrm>
                <a:off x="4059006" y="1215375"/>
                <a:ext cx="7770571" cy="3831883"/>
              </a:xfrm>
              <a:prstGeom prst="rect">
                <a:avLst/>
              </a:prstGeom>
              <a:blipFill>
                <a:blip r:embed="rId3"/>
                <a:stretch>
                  <a:fillRect r="-941" b="-2226"/>
                </a:stretch>
              </a:blipFill>
            </p:spPr>
            <p:txBody>
              <a:bodyPr/>
              <a:lstStyle/>
              <a:p>
                <a:r>
                  <a:rPr lang="he-IL">
                    <a:noFill/>
                  </a:rPr>
                  <a:t> </a:t>
                </a:r>
              </a:p>
            </p:txBody>
          </p:sp>
        </mc:Fallback>
      </mc:AlternateContent>
      <p:pic>
        <p:nvPicPr>
          <p:cNvPr id="7" name="תמונה 6">
            <a:extLst>
              <a:ext uri="{FF2B5EF4-FFF2-40B4-BE49-F238E27FC236}">
                <a16:creationId xmlns:a16="http://schemas.microsoft.com/office/drawing/2014/main" id="{139F973F-A106-48FF-88DF-5F14CADA1AD1}"/>
              </a:ext>
            </a:extLst>
          </p:cNvPr>
          <p:cNvPicPr>
            <a:picLocks noChangeAspect="1"/>
          </p:cNvPicPr>
          <p:nvPr/>
        </p:nvPicPr>
        <p:blipFill>
          <a:blip r:embed="rId4"/>
          <a:stretch>
            <a:fillRect/>
          </a:stretch>
        </p:blipFill>
        <p:spPr>
          <a:xfrm>
            <a:off x="169405" y="1281518"/>
            <a:ext cx="3903338" cy="4161994"/>
          </a:xfrm>
          <a:prstGeom prst="rect">
            <a:avLst/>
          </a:prstGeom>
        </p:spPr>
      </p:pic>
    </p:spTree>
    <p:extLst>
      <p:ext uri="{BB962C8B-B14F-4D97-AF65-F5344CB8AC3E}">
        <p14:creationId xmlns:p14="http://schemas.microsoft.com/office/powerpoint/2010/main" val="1922237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t>פיזיקה</a:t>
            </a:r>
          </a:p>
        </p:txBody>
      </p:sp>
      <p:sp>
        <p:nvSpPr>
          <p:cNvPr id="7" name="כותרת משנה 6"/>
          <p:cNvSpPr>
            <a:spLocks noGrp="1"/>
          </p:cNvSpPr>
          <p:nvPr>
            <p:ph type="subTitle" idx="1"/>
          </p:nvPr>
        </p:nvSpPr>
        <p:spPr/>
        <p:txBody>
          <a:bodyPr/>
          <a:lstStyle/>
          <a:p>
            <a:r>
              <a:rPr lang="he-IL" dirty="0">
                <a:sym typeface="Varela Round"/>
              </a:rPr>
              <a:t>שדה חשמלי אחיד – חלק א</a:t>
            </a:r>
          </a:p>
        </p:txBody>
      </p:sp>
      <p:sp>
        <p:nvSpPr>
          <p:cNvPr id="4" name="מציין מיקום תוכן 3"/>
          <p:cNvSpPr>
            <a:spLocks noGrp="1"/>
          </p:cNvSpPr>
          <p:nvPr>
            <p:ph idx="10"/>
          </p:nvPr>
        </p:nvSpPr>
        <p:spPr/>
        <p:txBody>
          <a:bodyPr/>
          <a:lstStyle/>
          <a:p>
            <a:r>
              <a:rPr lang="he-IL" dirty="0">
                <a:sym typeface="Varela Round"/>
              </a:rPr>
              <a:t>שם המורה: דודי כפרי</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פתרון: תנועת חלקיק בשדה בין 2 לוחות</a:t>
            </a:r>
          </a:p>
        </p:txBody>
      </p:sp>
      <mc:AlternateContent xmlns:mc="http://schemas.openxmlformats.org/markup-compatibility/2006" xmlns:a14="http://schemas.microsoft.com/office/drawing/2010/main">
        <mc:Choice Requires="a14">
          <p:sp>
            <p:nvSpPr>
              <p:cNvPr id="5" name="Rectangle 1">
                <a:extLst>
                  <a:ext uri="{FF2B5EF4-FFF2-40B4-BE49-F238E27FC236}">
                    <a16:creationId xmlns:a16="http://schemas.microsoft.com/office/drawing/2014/main" id="{FDD93E78-601B-43AA-A4FA-9C477A7C8401}"/>
                  </a:ext>
                </a:extLst>
              </p:cNvPr>
              <p:cNvSpPr/>
              <p:nvPr/>
            </p:nvSpPr>
            <p:spPr>
              <a:xfrm>
                <a:off x="3739264" y="1173175"/>
                <a:ext cx="8090314" cy="4219488"/>
              </a:xfrm>
              <a:prstGeom prst="rect">
                <a:avLst/>
              </a:prstGeom>
            </p:spPr>
            <p:txBody>
              <a:bodyPr wrap="square">
                <a:spAutoFit/>
              </a:bodyPr>
              <a:lstStyle/>
              <a:p>
                <a:pPr>
                  <a:lnSpc>
                    <a:spcPct val="150000"/>
                  </a:lnSpc>
                </a:pPr>
                <a:r>
                  <a:rPr lang="he-IL" sz="2133" dirty="0">
                    <a:latin typeface="David" panose="020E0502060401010101" pitchFamily="34" charset="-79"/>
                    <a:cs typeface="David" panose="020E0502060401010101" pitchFamily="34" charset="-79"/>
                  </a:rPr>
                  <a:t>א. מה הגודל והכיוון של השדה החשמלי בין הלוחות?</a:t>
                </a:r>
              </a:p>
              <a:p>
                <a:pPr algn="r" rtl="1">
                  <a:lnSpc>
                    <a:spcPct val="150000"/>
                  </a:lnSpc>
                </a:pPr>
                <a:endParaRPr lang="he-IL" sz="2133" dirty="0">
                  <a:latin typeface="David" panose="020E0502060401010101" pitchFamily="34" charset="-79"/>
                  <a:cs typeface="David" panose="020E0502060401010101" pitchFamily="34" charset="-79"/>
                </a:endParaRPr>
              </a:p>
              <a:p>
                <a:pPr algn="r" rtl="1">
                  <a:lnSpc>
                    <a:spcPct val="150000"/>
                  </a:lnSpc>
                </a:pPr>
                <a:r>
                  <a:rPr lang="he-IL" sz="2133" dirty="0">
                    <a:latin typeface="David" panose="020E0502060401010101" pitchFamily="34" charset="-79"/>
                    <a:cs typeface="David" panose="020E0502060401010101" pitchFamily="34" charset="-79"/>
                  </a:rPr>
                  <a:t>פתרון</a:t>
                </a:r>
              </a:p>
              <a:p>
                <a:pPr algn="r" rtl="1">
                  <a:lnSpc>
                    <a:spcPct val="150000"/>
                  </a:lnSpc>
                </a:pPr>
                <a:r>
                  <a:rPr lang="he-IL" sz="2133" dirty="0">
                    <a:latin typeface="David" panose="020E0502060401010101" pitchFamily="34" charset="-79"/>
                    <a:cs typeface="David" panose="020E0502060401010101" pitchFamily="34" charset="-79"/>
                  </a:rPr>
                  <a:t>קווי השדה מאונכים ללוחות, והם מימין לשמאל – מהלוח החיובי ללוח השלילי</a:t>
                </a:r>
              </a:p>
              <a:p>
                <a:pPr algn="r" rtl="1">
                  <a:lnSpc>
                    <a:spcPct val="150000"/>
                  </a:lnSpc>
                </a:pPr>
                <a:r>
                  <a:rPr lang="he-IL" sz="2133" dirty="0">
                    <a:latin typeface="David" panose="020E0502060401010101" pitchFamily="34" charset="-79"/>
                    <a:cs typeface="David" panose="020E0502060401010101" pitchFamily="34" charset="-79"/>
                  </a:rPr>
                  <a:t>גודל השדה החשמלי מחושב לפי הנוסחה </a:t>
                </a:r>
                <a14:m>
                  <m:oMath xmlns:m="http://schemas.openxmlformats.org/officeDocument/2006/math">
                    <m:r>
                      <a:rPr lang="en-US" sz="2133" i="1">
                        <a:latin typeface="Cambria Math" panose="02040503050406030204" pitchFamily="18" charset="0"/>
                        <a:cs typeface="David" panose="020E0502060401010101" pitchFamily="34" charset="-79"/>
                      </a:rPr>
                      <m:t>𝐸</m:t>
                    </m:r>
                    <m:r>
                      <a:rPr lang="en-US" sz="2133" i="1">
                        <a:latin typeface="Cambria Math" panose="02040503050406030204" pitchFamily="18" charset="0"/>
                        <a:cs typeface="David" panose="020E0502060401010101" pitchFamily="34" charset="-79"/>
                      </a:rPr>
                      <m:t>= </m:t>
                    </m:r>
                    <m:f>
                      <m:fPr>
                        <m:ctrlPr>
                          <a:rPr lang="en-US" sz="2133" i="1">
                            <a:latin typeface="Cambria Math" panose="02040503050406030204" pitchFamily="18" charset="0"/>
                            <a:cs typeface="David" panose="020E0502060401010101" pitchFamily="34" charset="-79"/>
                          </a:rPr>
                        </m:ctrlPr>
                      </m:fPr>
                      <m:num>
                        <m:r>
                          <a:rPr lang="en-US" sz="2133" i="1">
                            <a:latin typeface="Cambria Math" panose="02040503050406030204" pitchFamily="18" charset="0"/>
                            <a:ea typeface="Cambria Math" panose="02040503050406030204" pitchFamily="18" charset="0"/>
                            <a:cs typeface="David" panose="020E0502060401010101" pitchFamily="34" charset="-79"/>
                          </a:rPr>
                          <m:t>𝜎</m:t>
                        </m:r>
                      </m:num>
                      <m:den>
                        <m:sSub>
                          <m:sSubPr>
                            <m:ctrlPr>
                              <a:rPr lang="en-US" sz="2133" i="1">
                                <a:latin typeface="Cambria Math" panose="02040503050406030204" pitchFamily="18" charset="0"/>
                                <a:cs typeface="David" panose="020E0502060401010101" pitchFamily="34" charset="-79"/>
                              </a:rPr>
                            </m:ctrlPr>
                          </m:sSubPr>
                          <m:e>
                            <m:r>
                              <a:rPr lang="en-US" sz="2133" i="1">
                                <a:latin typeface="Cambria Math" panose="02040503050406030204" pitchFamily="18" charset="0"/>
                                <a:ea typeface="Cambria Math" panose="02040503050406030204" pitchFamily="18" charset="0"/>
                                <a:cs typeface="David" panose="020E0502060401010101" pitchFamily="34" charset="-79"/>
                              </a:rPr>
                              <m:t>𝜀</m:t>
                            </m:r>
                          </m:e>
                          <m:sub>
                            <m:r>
                              <a:rPr lang="en-US" sz="2133" i="1">
                                <a:latin typeface="Cambria Math" panose="02040503050406030204" pitchFamily="18" charset="0"/>
                                <a:cs typeface="David" panose="020E0502060401010101" pitchFamily="34" charset="-79"/>
                              </a:rPr>
                              <m:t>0</m:t>
                            </m:r>
                          </m:sub>
                        </m:sSub>
                      </m:den>
                    </m:f>
                  </m:oMath>
                </a14:m>
                <a:endParaRPr lang="he-IL" sz="2133" dirty="0">
                  <a:latin typeface="David" panose="020E0502060401010101" pitchFamily="34" charset="-79"/>
                  <a:cs typeface="David" panose="020E0502060401010101" pitchFamily="34" charset="-79"/>
                </a:endParaRPr>
              </a:p>
              <a:p>
                <a:pPr algn="r" rtl="1">
                  <a:lnSpc>
                    <a:spcPct val="150000"/>
                  </a:lnSpc>
                </a:pPr>
                <a14:m>
                  <m:oMathPara xmlns:m="http://schemas.openxmlformats.org/officeDocument/2006/math">
                    <m:oMathParaPr>
                      <m:jc m:val="centerGroup"/>
                    </m:oMathParaPr>
                    <m:oMath xmlns:m="http://schemas.openxmlformats.org/officeDocument/2006/math">
                      <m:r>
                        <a:rPr lang="en-US" sz="2133" i="1">
                          <a:latin typeface="Cambria Math" panose="02040503050406030204" pitchFamily="18" charset="0"/>
                          <a:cs typeface="David" panose="020E0502060401010101" pitchFamily="34" charset="-79"/>
                        </a:rPr>
                        <m:t>𝐸</m:t>
                      </m:r>
                      <m:r>
                        <a:rPr lang="en-US" sz="2133" i="1">
                          <a:latin typeface="Cambria Math" panose="02040503050406030204" pitchFamily="18" charset="0"/>
                          <a:cs typeface="David" panose="020E0502060401010101" pitchFamily="34" charset="-79"/>
                        </a:rPr>
                        <m:t>= </m:t>
                      </m:r>
                      <m:f>
                        <m:fPr>
                          <m:ctrlPr>
                            <a:rPr lang="en-US" sz="2133" i="1">
                              <a:latin typeface="Cambria Math" panose="02040503050406030204" pitchFamily="18" charset="0"/>
                              <a:cs typeface="David" panose="020E0502060401010101" pitchFamily="34" charset="-79"/>
                            </a:rPr>
                          </m:ctrlPr>
                        </m:fPr>
                        <m:num>
                          <m:r>
                            <a:rPr lang="en-US" sz="2133" i="1">
                              <a:latin typeface="Cambria Math" panose="02040503050406030204" pitchFamily="18" charset="0"/>
                              <a:ea typeface="Cambria Math" panose="02040503050406030204" pitchFamily="18" charset="0"/>
                              <a:cs typeface="David" panose="020E0502060401010101" pitchFamily="34" charset="-79"/>
                            </a:rPr>
                            <m:t>8</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1</m:t>
                          </m:r>
                          <m:sSup>
                            <m:sSupPr>
                              <m:ctrlPr>
                                <a:rPr lang="en-US" sz="2133" i="1">
                                  <a:latin typeface="Cambria Math" panose="02040503050406030204" pitchFamily="18" charset="0"/>
                                  <a:ea typeface="Cambria Math" panose="02040503050406030204" pitchFamily="18" charset="0"/>
                                  <a:cs typeface="David" panose="020E0502060401010101" pitchFamily="34" charset="-79"/>
                                </a:rPr>
                              </m:ctrlPr>
                            </m:sSupPr>
                            <m:e>
                              <m:r>
                                <a:rPr lang="en-US" sz="2133" i="1">
                                  <a:latin typeface="Cambria Math" panose="02040503050406030204" pitchFamily="18" charset="0"/>
                                  <a:ea typeface="Cambria Math" panose="02040503050406030204" pitchFamily="18" charset="0"/>
                                  <a:cs typeface="David" panose="020E0502060401010101" pitchFamily="34" charset="-79"/>
                                </a:rPr>
                                <m:t>0</m:t>
                              </m:r>
                            </m:e>
                            <m:sup>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6</m:t>
                              </m:r>
                            </m:sup>
                          </m:sSup>
                        </m:num>
                        <m:den>
                          <m:r>
                            <a:rPr lang="en-US" sz="2133" i="1">
                              <a:latin typeface="Cambria Math" panose="02040503050406030204" pitchFamily="18" charset="0"/>
                              <a:cs typeface="David" panose="020E0502060401010101" pitchFamily="34" charset="-79"/>
                            </a:rPr>
                            <m:t>8</m:t>
                          </m:r>
                          <m:r>
                            <a:rPr lang="en-US" sz="2133" i="1">
                              <a:latin typeface="Cambria Math" panose="02040503050406030204" pitchFamily="18" charset="0"/>
                              <a:cs typeface="David" panose="020E0502060401010101" pitchFamily="34" charset="-79"/>
                            </a:rPr>
                            <m:t>.</m:t>
                          </m:r>
                          <m:r>
                            <a:rPr lang="en-US" sz="2133" i="1">
                              <a:latin typeface="Cambria Math" panose="02040503050406030204" pitchFamily="18" charset="0"/>
                              <a:cs typeface="David" panose="020E0502060401010101" pitchFamily="34" charset="-79"/>
                            </a:rPr>
                            <m:t>85</m:t>
                          </m:r>
                          <m:r>
                            <a:rPr lang="en-US" sz="2133" i="1">
                              <a:latin typeface="Cambria Math" panose="02040503050406030204" pitchFamily="18" charset="0"/>
                              <a:cs typeface="David" panose="020E0502060401010101" pitchFamily="34" charset="-79"/>
                            </a:rPr>
                            <m:t>∗</m:t>
                          </m:r>
                          <m:r>
                            <a:rPr lang="en-US" sz="2133" i="1">
                              <a:latin typeface="Cambria Math" panose="02040503050406030204" pitchFamily="18" charset="0"/>
                              <a:cs typeface="David" panose="020E0502060401010101" pitchFamily="34" charset="-79"/>
                            </a:rPr>
                            <m:t>1</m:t>
                          </m:r>
                          <m:sSup>
                            <m:sSupPr>
                              <m:ctrlPr>
                                <a:rPr lang="en-US" sz="2133" i="1">
                                  <a:latin typeface="Cambria Math" panose="02040503050406030204" pitchFamily="18" charset="0"/>
                                  <a:cs typeface="David" panose="020E0502060401010101" pitchFamily="34" charset="-79"/>
                                </a:rPr>
                              </m:ctrlPr>
                            </m:sSupPr>
                            <m:e>
                              <m:r>
                                <a:rPr lang="en-US" sz="2133" i="1">
                                  <a:latin typeface="Cambria Math" panose="02040503050406030204" pitchFamily="18" charset="0"/>
                                  <a:cs typeface="David" panose="020E0502060401010101" pitchFamily="34" charset="-79"/>
                                </a:rPr>
                                <m:t>0</m:t>
                              </m:r>
                            </m:e>
                            <m:sup>
                              <m:r>
                                <a:rPr lang="en-US" sz="2133" i="1">
                                  <a:latin typeface="Cambria Math" panose="02040503050406030204" pitchFamily="18" charset="0"/>
                                  <a:cs typeface="David" panose="020E0502060401010101" pitchFamily="34" charset="-79"/>
                                </a:rPr>
                                <m:t>−</m:t>
                              </m:r>
                              <m:r>
                                <a:rPr lang="en-US" sz="2133" i="1">
                                  <a:latin typeface="Cambria Math" panose="02040503050406030204" pitchFamily="18" charset="0"/>
                                  <a:cs typeface="David" panose="020E0502060401010101" pitchFamily="34" charset="-79"/>
                                </a:rPr>
                                <m:t>12</m:t>
                              </m:r>
                            </m:sup>
                          </m:sSup>
                        </m:den>
                      </m:f>
                      <m:r>
                        <a:rPr lang="en-US" sz="2133" i="1">
                          <a:latin typeface="Cambria Math" panose="02040503050406030204" pitchFamily="18" charset="0"/>
                          <a:cs typeface="David" panose="020E0502060401010101" pitchFamily="34" charset="-79"/>
                        </a:rPr>
                        <m:t>=</m:t>
                      </m:r>
                      <m: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t>9</m:t>
                      </m:r>
                      <m: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t>.</m:t>
                      </m:r>
                      <m: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t>04</m:t>
                      </m:r>
                      <m: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t>∗</m:t>
                      </m:r>
                      <m: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t>1</m:t>
                      </m:r>
                      <m:sSup>
                        <m:sSupPr>
                          <m:ctrlP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ctrlPr>
                        </m:sSupPr>
                        <m:e>
                          <m: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t>0</m:t>
                          </m:r>
                        </m:e>
                        <m:sup>
                          <m: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t>5</m:t>
                          </m:r>
                        </m:sup>
                      </m:sSup>
                      <m:r>
                        <a:rPr lang="en-US" sz="2133" i="1">
                          <a:latin typeface="Cambria Math" panose="02040503050406030204" pitchFamily="18" charset="0"/>
                          <a:ea typeface="Cambria Math" panose="02040503050406030204" pitchFamily="18" charset="0"/>
                          <a:cs typeface="David" panose="020E0502060401010101" pitchFamily="34" charset="-79"/>
                        </a:rPr>
                        <m:t>[</m:t>
                      </m:r>
                      <m:f>
                        <m:fPr>
                          <m:ctrlPr>
                            <a:rPr lang="en-US" sz="2133" i="1">
                              <a:latin typeface="Cambria Math" panose="02040503050406030204" pitchFamily="18" charset="0"/>
                              <a:ea typeface="Cambria Math" panose="02040503050406030204" pitchFamily="18" charset="0"/>
                              <a:cs typeface="David" panose="020E0502060401010101" pitchFamily="34" charset="-79"/>
                            </a:rPr>
                          </m:ctrlPr>
                        </m:fPr>
                        <m:num>
                          <m:r>
                            <a:rPr lang="en-US" sz="2133" i="1">
                              <a:latin typeface="Cambria Math" panose="02040503050406030204" pitchFamily="18" charset="0"/>
                              <a:ea typeface="Cambria Math" panose="02040503050406030204" pitchFamily="18" charset="0"/>
                              <a:cs typeface="David" panose="020E0502060401010101" pitchFamily="34" charset="-79"/>
                            </a:rPr>
                            <m:t>𝑁</m:t>
                          </m:r>
                        </m:num>
                        <m:den>
                          <m:r>
                            <a:rPr lang="en-US" sz="2133" i="1">
                              <a:latin typeface="Cambria Math" panose="02040503050406030204" pitchFamily="18" charset="0"/>
                              <a:ea typeface="Cambria Math" panose="02040503050406030204" pitchFamily="18" charset="0"/>
                              <a:cs typeface="David" panose="020E0502060401010101" pitchFamily="34" charset="-79"/>
                            </a:rPr>
                            <m:t>𝑐</m:t>
                          </m:r>
                        </m:den>
                      </m:f>
                      <m:r>
                        <a:rPr lang="en-US" sz="2133" i="1">
                          <a:latin typeface="Cambria Math" panose="02040503050406030204" pitchFamily="18" charset="0"/>
                          <a:ea typeface="Cambria Math" panose="02040503050406030204" pitchFamily="18" charset="0"/>
                          <a:cs typeface="David" panose="020E0502060401010101" pitchFamily="34" charset="-79"/>
                        </a:rPr>
                        <m:t>]</m:t>
                      </m:r>
                    </m:oMath>
                  </m:oMathPara>
                </a14:m>
                <a:endParaRPr lang="he-IL" sz="2133" dirty="0">
                  <a:latin typeface="David" panose="020E0502060401010101" pitchFamily="34" charset="-79"/>
                  <a:cs typeface="David" panose="020E0502060401010101" pitchFamily="34" charset="-79"/>
                </a:endParaRPr>
              </a:p>
              <a:p>
                <a:pPr algn="r" rtl="1">
                  <a:lnSpc>
                    <a:spcPct val="150000"/>
                  </a:lnSpc>
                </a:pPr>
                <a:r>
                  <a:rPr lang="he-IL" sz="2133" dirty="0">
                    <a:latin typeface="David" panose="020E0502060401010101" pitchFamily="34" charset="-79"/>
                    <a:cs typeface="David" panose="020E0502060401010101" pitchFamily="34" charset="-79"/>
                  </a:rPr>
                  <a:t>                                       </a:t>
                </a:r>
                <a:r>
                  <a:rPr lang="he-IL" sz="2133" dirty="0">
                    <a:solidFill>
                      <a:srgbClr val="FF0000"/>
                    </a:solidFill>
                    <a:latin typeface="David" panose="020E0502060401010101" pitchFamily="34" charset="-79"/>
                    <a:cs typeface="David" panose="020E0502060401010101" pitchFamily="34" charset="-79"/>
                  </a:rPr>
                  <a:t>וכיוונו שמאלה</a:t>
                </a:r>
              </a:p>
            </p:txBody>
          </p:sp>
        </mc:Choice>
        <mc:Fallback xmlns="">
          <p:sp>
            <p:nvSpPr>
              <p:cNvPr id="5" name="Rectangle 1">
                <a:extLst>
                  <a:ext uri="{FF2B5EF4-FFF2-40B4-BE49-F238E27FC236}">
                    <a16:creationId xmlns:a16="http://schemas.microsoft.com/office/drawing/2014/main" id="{FDD93E78-601B-43AA-A4FA-9C477A7C8401}"/>
                  </a:ext>
                </a:extLst>
              </p:cNvPr>
              <p:cNvSpPr>
                <a:spLocks noRot="1" noChangeAspect="1" noMove="1" noResize="1" noEditPoints="1" noAdjustHandles="1" noChangeArrowheads="1" noChangeShapeType="1" noTextEdit="1"/>
              </p:cNvSpPr>
              <p:nvPr/>
            </p:nvSpPr>
            <p:spPr>
              <a:xfrm>
                <a:off x="3739264" y="1173175"/>
                <a:ext cx="8090314" cy="4219488"/>
              </a:xfrm>
              <a:prstGeom prst="rect">
                <a:avLst/>
              </a:prstGeom>
              <a:blipFill>
                <a:blip r:embed="rId3"/>
                <a:stretch>
                  <a:fillRect r="-828" b="-1876"/>
                </a:stretch>
              </a:blipFill>
            </p:spPr>
            <p:txBody>
              <a:bodyPr/>
              <a:lstStyle/>
              <a:p>
                <a:r>
                  <a:rPr lang="he-IL">
                    <a:noFill/>
                  </a:rPr>
                  <a:t> </a:t>
                </a:r>
              </a:p>
            </p:txBody>
          </p:sp>
        </mc:Fallback>
      </mc:AlternateContent>
      <p:pic>
        <p:nvPicPr>
          <p:cNvPr id="9" name="תמונה 8">
            <a:extLst>
              <a:ext uri="{FF2B5EF4-FFF2-40B4-BE49-F238E27FC236}">
                <a16:creationId xmlns:a16="http://schemas.microsoft.com/office/drawing/2014/main" id="{F9F4AC05-5F62-4578-BE03-DCF1FDF43615}"/>
              </a:ext>
            </a:extLst>
          </p:cNvPr>
          <p:cNvPicPr>
            <a:picLocks noChangeAspect="1"/>
          </p:cNvPicPr>
          <p:nvPr/>
        </p:nvPicPr>
        <p:blipFill>
          <a:blip r:embed="rId4"/>
          <a:stretch>
            <a:fillRect/>
          </a:stretch>
        </p:blipFill>
        <p:spPr>
          <a:xfrm>
            <a:off x="169404" y="1239317"/>
            <a:ext cx="3923052" cy="4183014"/>
          </a:xfrm>
          <a:prstGeom prst="rect">
            <a:avLst/>
          </a:prstGeom>
        </p:spPr>
      </p:pic>
    </p:spTree>
    <p:extLst>
      <p:ext uri="{BB962C8B-B14F-4D97-AF65-F5344CB8AC3E}">
        <p14:creationId xmlns:p14="http://schemas.microsoft.com/office/powerpoint/2010/main" val="51912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1" y="213094"/>
            <a:ext cx="12190412" cy="720000"/>
          </a:xfrm>
        </p:spPr>
        <p:txBody>
          <a:bodyPr/>
          <a:lstStyle/>
          <a:p>
            <a:r>
              <a:rPr lang="he-IL" dirty="0"/>
              <a:t>פתרון: תנועת חלקיק בשדה בין 2 לוחות (המשך)</a:t>
            </a:r>
          </a:p>
        </p:txBody>
      </p:sp>
      <mc:AlternateContent xmlns:mc="http://schemas.openxmlformats.org/markup-compatibility/2006" xmlns:a14="http://schemas.microsoft.com/office/drawing/2010/main">
        <mc:Choice Requires="a14">
          <p:sp>
            <p:nvSpPr>
              <p:cNvPr id="6" name="Rectangle 1">
                <a:extLst>
                  <a:ext uri="{FF2B5EF4-FFF2-40B4-BE49-F238E27FC236}">
                    <a16:creationId xmlns:a16="http://schemas.microsoft.com/office/drawing/2014/main" id="{E18CA2BD-D31A-47F0-B07C-66BE02E00581}"/>
                  </a:ext>
                </a:extLst>
              </p:cNvPr>
              <p:cNvSpPr/>
              <p:nvPr/>
            </p:nvSpPr>
            <p:spPr>
              <a:xfrm>
                <a:off x="4059006" y="1201311"/>
                <a:ext cx="7770571" cy="4488536"/>
              </a:xfrm>
              <a:prstGeom prst="rect">
                <a:avLst/>
              </a:prstGeom>
            </p:spPr>
            <p:txBody>
              <a:bodyPr wrap="square">
                <a:spAutoFit/>
              </a:bodyPr>
              <a:lstStyle/>
              <a:p>
                <a:pPr algn="r" rtl="1">
                  <a:lnSpc>
                    <a:spcPct val="150000"/>
                  </a:lnSpc>
                </a:pPr>
                <a:r>
                  <a:rPr lang="he-IL" sz="2133" dirty="0">
                    <a:latin typeface="David" panose="020E0502060401010101" pitchFamily="34" charset="-79"/>
                    <a:cs typeface="David" panose="020E0502060401010101" pitchFamily="34" charset="-79"/>
                  </a:rPr>
                  <a:t>ב. מהי צורת המסלול של הפרוטון? הסבירו</a:t>
                </a:r>
              </a:p>
              <a:p>
                <a:pPr algn="r" rtl="1">
                  <a:lnSpc>
                    <a:spcPct val="150000"/>
                  </a:lnSpc>
                </a:pPr>
                <a:endParaRPr lang="he-IL" sz="2133" dirty="0">
                  <a:latin typeface="David" panose="020E0502060401010101" pitchFamily="34" charset="-79"/>
                  <a:cs typeface="David" panose="020E0502060401010101" pitchFamily="34" charset="-79"/>
                </a:endParaRPr>
              </a:p>
              <a:p>
                <a:pPr algn="r" rtl="1">
                  <a:lnSpc>
                    <a:spcPct val="150000"/>
                  </a:lnSpc>
                </a:pPr>
                <a:r>
                  <a:rPr lang="he-IL" sz="2133" dirty="0">
                    <a:latin typeface="David" panose="020E0502060401010101" pitchFamily="34" charset="-79"/>
                    <a:cs typeface="David" panose="020E0502060401010101" pitchFamily="34" charset="-79"/>
                  </a:rPr>
                  <a:t>פתרון</a:t>
                </a:r>
              </a:p>
              <a:p>
                <a:pPr algn="r" rtl="1">
                  <a:lnSpc>
                    <a:spcPct val="150000"/>
                  </a:lnSpc>
                </a:pPr>
                <a:r>
                  <a:rPr lang="he-IL" sz="2133" dirty="0">
                    <a:latin typeface="David" panose="020E0502060401010101" pitchFamily="34" charset="-79"/>
                    <a:cs typeface="David" panose="020E0502060401010101" pitchFamily="34" charset="-79"/>
                  </a:rPr>
                  <a:t>כיוון שהשדה החשמלי אחיד, גם הכוח החשמלי הפועל על החלקיק קבוע.</a:t>
                </a:r>
              </a:p>
              <a:p>
                <a:pPr algn="r" rtl="1">
                  <a:lnSpc>
                    <a:spcPct val="150000"/>
                  </a:lnSpc>
                </a:pPr>
                <a:r>
                  <a:rPr lang="he-IL" sz="2133" dirty="0">
                    <a:latin typeface="David" panose="020E0502060401010101" pitchFamily="34" charset="-79"/>
                    <a:cs typeface="David" panose="020E0502060401010101" pitchFamily="34" charset="-79"/>
                  </a:rPr>
                  <a:t>גודל הכוח החשמלי מחושב על ידי הנוסחה :   </a:t>
                </a:r>
                <a:r>
                  <a:rPr lang="en-US" sz="2133" dirty="0">
                    <a:latin typeface="David" panose="020E0502060401010101" pitchFamily="34" charset="-79"/>
                    <a:cs typeface="David" panose="020E0502060401010101" pitchFamily="34" charset="-79"/>
                  </a:rPr>
                  <a:t>F=Eq</a:t>
                </a:r>
                <a:endParaRPr lang="he-IL" sz="2133" dirty="0">
                  <a:latin typeface="David" panose="020E0502060401010101" pitchFamily="34" charset="-79"/>
                  <a:cs typeface="David" panose="020E0502060401010101" pitchFamily="34" charset="-79"/>
                </a:endParaRPr>
              </a:p>
              <a:p>
                <a:pPr>
                  <a:lnSpc>
                    <a:spcPct val="150000"/>
                  </a:lnSpc>
                </a:pPr>
                <a:r>
                  <a:rPr lang="en-US" sz="2133" dirty="0">
                    <a:latin typeface="David" panose="020E0502060401010101" pitchFamily="34" charset="-79"/>
                    <a:cs typeface="David" panose="020E0502060401010101" pitchFamily="34" charset="-79"/>
                  </a:rPr>
                  <a:t>F = </a:t>
                </a:r>
                <a14:m>
                  <m:oMath xmlns:m="http://schemas.openxmlformats.org/officeDocument/2006/math">
                    <m:r>
                      <a:rPr lang="en-US" sz="2133" i="1">
                        <a:latin typeface="Cambria Math" panose="02040503050406030204" pitchFamily="18" charset="0"/>
                        <a:ea typeface="Cambria Math" panose="02040503050406030204" pitchFamily="18" charset="0"/>
                        <a:cs typeface="David" panose="020E0502060401010101" pitchFamily="34" charset="-79"/>
                      </a:rPr>
                      <m:t>9</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04</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1</m:t>
                    </m:r>
                    <m:sSup>
                      <m:sSupPr>
                        <m:ctrlPr>
                          <a:rPr lang="en-US" sz="2133" i="1">
                            <a:latin typeface="Cambria Math" panose="02040503050406030204" pitchFamily="18" charset="0"/>
                            <a:ea typeface="Cambria Math" panose="02040503050406030204" pitchFamily="18" charset="0"/>
                            <a:cs typeface="David" panose="020E0502060401010101" pitchFamily="34" charset="-79"/>
                          </a:rPr>
                        </m:ctrlPr>
                      </m:sSupPr>
                      <m:e>
                        <m:r>
                          <a:rPr lang="en-US" sz="2133" i="1">
                            <a:latin typeface="Cambria Math" panose="02040503050406030204" pitchFamily="18" charset="0"/>
                            <a:ea typeface="Cambria Math" panose="02040503050406030204" pitchFamily="18" charset="0"/>
                            <a:cs typeface="David" panose="020E0502060401010101" pitchFamily="34" charset="-79"/>
                          </a:rPr>
                          <m:t>0</m:t>
                        </m:r>
                      </m:e>
                      <m:sup>
                        <m:r>
                          <a:rPr lang="en-US" sz="2133" i="1">
                            <a:latin typeface="Cambria Math" panose="02040503050406030204" pitchFamily="18" charset="0"/>
                            <a:ea typeface="Cambria Math" panose="02040503050406030204" pitchFamily="18" charset="0"/>
                            <a:cs typeface="David" panose="020E0502060401010101" pitchFamily="34" charset="-79"/>
                          </a:rPr>
                          <m:t>5</m:t>
                        </m:r>
                      </m:sup>
                    </m:sSup>
                    <m:r>
                      <a:rPr lang="en-US" sz="2133" i="1">
                        <a:latin typeface="Cambria Math" panose="02040503050406030204" pitchFamily="18" charset="0"/>
                        <a:ea typeface="Cambria Math" panose="02040503050406030204" pitchFamily="18" charset="0"/>
                        <a:cs typeface="David" panose="020E0502060401010101" pitchFamily="34" charset="-79"/>
                      </a:rPr>
                      <m:t>∗</m:t>
                    </m:r>
                  </m:oMath>
                </a14:m>
                <a:r>
                  <a:rPr lang="en-US" sz="2133" dirty="0">
                    <a:ea typeface="Cambria Math" panose="02040503050406030204" pitchFamily="18" charset="0"/>
                    <a:cs typeface="David" panose="020E0502060401010101" pitchFamily="34" charset="-79"/>
                  </a:rPr>
                  <a:t> </a:t>
                </a:r>
                <a14:m>
                  <m:oMath xmlns:m="http://schemas.openxmlformats.org/officeDocument/2006/math">
                    <m:r>
                      <a:rPr lang="en-US" sz="2133" i="1">
                        <a:latin typeface="Cambria Math" panose="02040503050406030204" pitchFamily="18" charset="0"/>
                        <a:ea typeface="Cambria Math" panose="02040503050406030204" pitchFamily="18" charset="0"/>
                        <a:cs typeface="David" panose="020E0502060401010101" pitchFamily="34" charset="-79"/>
                      </a:rPr>
                      <m:t>1</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6</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1</m:t>
                    </m:r>
                    <m:sSup>
                      <m:sSupPr>
                        <m:ctrlPr>
                          <a:rPr lang="en-US" sz="2133" i="1">
                            <a:latin typeface="Cambria Math" panose="02040503050406030204" pitchFamily="18" charset="0"/>
                            <a:ea typeface="Cambria Math" panose="02040503050406030204" pitchFamily="18" charset="0"/>
                            <a:cs typeface="David" panose="020E0502060401010101" pitchFamily="34" charset="-79"/>
                          </a:rPr>
                        </m:ctrlPr>
                      </m:sSupPr>
                      <m:e>
                        <m:r>
                          <a:rPr lang="en-US" sz="2133" i="1">
                            <a:latin typeface="Cambria Math" panose="02040503050406030204" pitchFamily="18" charset="0"/>
                            <a:ea typeface="Cambria Math" panose="02040503050406030204" pitchFamily="18" charset="0"/>
                            <a:cs typeface="David" panose="020E0502060401010101" pitchFamily="34" charset="-79"/>
                          </a:rPr>
                          <m:t>0</m:t>
                        </m:r>
                      </m:e>
                      <m:sup>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19</m:t>
                        </m:r>
                      </m:sup>
                    </m:sSup>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smtClean="0">
                        <a:solidFill>
                          <a:srgbClr val="FF0000"/>
                        </a:solidFill>
                        <a:latin typeface="Cambria Math" panose="02040503050406030204" pitchFamily="18" charset="0"/>
                        <a:ea typeface="Cambria Math" panose="02040503050406030204" pitchFamily="18" charset="0"/>
                        <a:cs typeface="David" panose="020E0502060401010101" pitchFamily="34" charset="-79"/>
                      </a:rPr>
                      <m:t>1</m:t>
                    </m:r>
                    <m:r>
                      <a:rPr lang="en-US" sz="2133" i="1" smtClean="0">
                        <a:solidFill>
                          <a:srgbClr val="FF0000"/>
                        </a:solidFill>
                        <a:latin typeface="Cambria Math" panose="02040503050406030204" pitchFamily="18" charset="0"/>
                        <a:ea typeface="Cambria Math" panose="02040503050406030204" pitchFamily="18" charset="0"/>
                        <a:cs typeface="David" panose="020E0502060401010101" pitchFamily="34" charset="-79"/>
                      </a:rPr>
                      <m:t>.</m:t>
                    </m:r>
                    <m:r>
                      <a:rPr lang="en-US" sz="2133" i="1" smtClean="0">
                        <a:solidFill>
                          <a:srgbClr val="FF0000"/>
                        </a:solidFill>
                        <a:latin typeface="Cambria Math" panose="02040503050406030204" pitchFamily="18" charset="0"/>
                        <a:ea typeface="Cambria Math" panose="02040503050406030204" pitchFamily="18" charset="0"/>
                        <a:cs typeface="David" panose="020E0502060401010101" pitchFamily="34" charset="-79"/>
                      </a:rPr>
                      <m:t>45</m:t>
                    </m:r>
                  </m:oMath>
                </a14:m>
                <a:r>
                  <a:rPr lang="en-US" sz="2133" dirty="0">
                    <a:solidFill>
                      <a:srgbClr val="FF0000"/>
                    </a:solidFill>
                    <a:ea typeface="Cambria Math" panose="02040503050406030204" pitchFamily="18" charset="0"/>
                    <a:cs typeface="David" panose="020E0502060401010101" pitchFamily="34" charset="-79"/>
                  </a:rPr>
                  <a:t> </a:t>
                </a:r>
                <a14:m>
                  <m:oMath xmlns:m="http://schemas.openxmlformats.org/officeDocument/2006/math">
                    <m: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t>∗</m:t>
                    </m:r>
                    <m: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t>1</m:t>
                    </m:r>
                    <m:sSup>
                      <m:sSupPr>
                        <m:ctrlP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ctrlPr>
                      </m:sSupPr>
                      <m:e>
                        <m: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t>0</m:t>
                        </m:r>
                      </m:e>
                      <m:sup>
                        <m: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t>−</m:t>
                        </m:r>
                        <m: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t>13</m:t>
                        </m:r>
                      </m:sup>
                    </m:sSup>
                    <m: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t> [</m:t>
                    </m:r>
                    <m: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t>𝑁</m:t>
                    </m:r>
                    <m: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t>]</m:t>
                    </m:r>
                  </m:oMath>
                </a14:m>
                <a:endParaRPr lang="en-US" sz="2133" dirty="0">
                  <a:latin typeface="David" panose="020E0502060401010101" pitchFamily="34" charset="-79"/>
                  <a:cs typeface="David" panose="020E0502060401010101" pitchFamily="34" charset="-79"/>
                </a:endParaRPr>
              </a:p>
              <a:p>
                <a:pPr>
                  <a:lnSpc>
                    <a:spcPct val="150000"/>
                  </a:lnSpc>
                </a:pPr>
                <a:r>
                  <a:rPr lang="en-US" sz="2133" dirty="0">
                    <a:latin typeface="David" panose="020E0502060401010101" pitchFamily="34" charset="-79"/>
                    <a:cs typeface="David" panose="020E0502060401010101" pitchFamily="34" charset="-79"/>
                  </a:rPr>
                  <a:t>mg = </a:t>
                </a:r>
                <a14:m>
                  <m:oMath xmlns:m="http://schemas.openxmlformats.org/officeDocument/2006/math">
                    <m:r>
                      <a:rPr lang="en-US" sz="2133" i="1">
                        <a:latin typeface="Cambria Math" panose="02040503050406030204" pitchFamily="18" charset="0"/>
                        <a:ea typeface="Cambria Math" panose="02040503050406030204" pitchFamily="18" charset="0"/>
                        <a:cs typeface="David" panose="020E0502060401010101" pitchFamily="34" charset="-79"/>
                      </a:rPr>
                      <m:t>1</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67</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1</m:t>
                    </m:r>
                    <m:sSup>
                      <m:sSupPr>
                        <m:ctrlPr>
                          <a:rPr lang="en-US" sz="2133" i="1">
                            <a:latin typeface="Cambria Math" panose="02040503050406030204" pitchFamily="18" charset="0"/>
                            <a:ea typeface="Cambria Math" panose="02040503050406030204" pitchFamily="18" charset="0"/>
                            <a:cs typeface="David" panose="020E0502060401010101" pitchFamily="34" charset="-79"/>
                          </a:rPr>
                        </m:ctrlPr>
                      </m:sSupPr>
                      <m:e>
                        <m:r>
                          <a:rPr lang="en-US" sz="2133" i="1">
                            <a:latin typeface="Cambria Math" panose="02040503050406030204" pitchFamily="18" charset="0"/>
                            <a:ea typeface="Cambria Math" panose="02040503050406030204" pitchFamily="18" charset="0"/>
                            <a:cs typeface="David" panose="020E0502060401010101" pitchFamily="34" charset="-79"/>
                          </a:rPr>
                          <m:t>0</m:t>
                        </m:r>
                      </m:e>
                      <m:sup>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27</m:t>
                        </m:r>
                      </m:sup>
                    </m:sSup>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10</m:t>
                    </m:r>
                    <m:r>
                      <a:rPr lang="en-US" sz="2133" i="1">
                        <a:latin typeface="Cambria Math" panose="02040503050406030204" pitchFamily="18" charset="0"/>
                        <a:ea typeface="Cambria Math" panose="02040503050406030204" pitchFamily="18" charset="0"/>
                        <a:cs typeface="David" panose="020E0502060401010101" pitchFamily="34" charset="-79"/>
                      </a:rPr>
                      <m:t>= </m:t>
                    </m:r>
                    <m:r>
                      <a:rPr lang="en-US" sz="2133" i="1" smtClean="0">
                        <a:solidFill>
                          <a:srgbClr val="FF0000"/>
                        </a:solidFill>
                        <a:latin typeface="Cambria Math" panose="02040503050406030204" pitchFamily="18" charset="0"/>
                        <a:ea typeface="Cambria Math" panose="02040503050406030204" pitchFamily="18" charset="0"/>
                        <a:cs typeface="David" panose="020E0502060401010101" pitchFamily="34" charset="-79"/>
                      </a:rPr>
                      <m:t>1</m:t>
                    </m:r>
                    <m:r>
                      <a:rPr lang="en-US" sz="2133" i="1" smtClean="0">
                        <a:solidFill>
                          <a:srgbClr val="FF0000"/>
                        </a:solidFill>
                        <a:latin typeface="Cambria Math" panose="02040503050406030204" pitchFamily="18" charset="0"/>
                        <a:ea typeface="Cambria Math" panose="02040503050406030204" pitchFamily="18" charset="0"/>
                        <a:cs typeface="David" panose="020E0502060401010101" pitchFamily="34" charset="-79"/>
                      </a:rPr>
                      <m:t>.</m:t>
                    </m:r>
                    <m:r>
                      <a:rPr lang="en-US" sz="2133" i="1" smtClean="0">
                        <a:solidFill>
                          <a:srgbClr val="FF0000"/>
                        </a:solidFill>
                        <a:latin typeface="Cambria Math" panose="02040503050406030204" pitchFamily="18" charset="0"/>
                        <a:ea typeface="Cambria Math" panose="02040503050406030204" pitchFamily="18" charset="0"/>
                        <a:cs typeface="David" panose="020E0502060401010101" pitchFamily="34" charset="-79"/>
                      </a:rPr>
                      <m:t>67</m:t>
                    </m:r>
                    <m:r>
                      <a:rPr lang="en-US" sz="2133" i="1" smtClean="0">
                        <a:solidFill>
                          <a:srgbClr val="FF0000"/>
                        </a:solidFill>
                        <a:latin typeface="Cambria Math" panose="02040503050406030204" pitchFamily="18" charset="0"/>
                        <a:ea typeface="Cambria Math" panose="02040503050406030204" pitchFamily="18" charset="0"/>
                        <a:cs typeface="David" panose="020E0502060401010101" pitchFamily="34" charset="-79"/>
                      </a:rPr>
                      <m:t>∗</m:t>
                    </m:r>
                    <m:r>
                      <a:rPr lang="en-US" sz="2133" i="1" smtClean="0">
                        <a:solidFill>
                          <a:srgbClr val="FF0000"/>
                        </a:solidFill>
                        <a:latin typeface="Cambria Math" panose="02040503050406030204" pitchFamily="18" charset="0"/>
                        <a:ea typeface="Cambria Math" panose="02040503050406030204" pitchFamily="18" charset="0"/>
                        <a:cs typeface="David" panose="020E0502060401010101" pitchFamily="34" charset="-79"/>
                      </a:rPr>
                      <m:t>1</m:t>
                    </m:r>
                    <m:sSup>
                      <m:sSupPr>
                        <m:ctrlP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ctrlPr>
                      </m:sSupPr>
                      <m:e>
                        <m: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t>0</m:t>
                        </m:r>
                      </m:e>
                      <m:sup>
                        <m: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t>−</m:t>
                        </m:r>
                        <m: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t>26</m:t>
                        </m:r>
                      </m:sup>
                    </m:sSup>
                  </m:oMath>
                </a14:m>
                <a:r>
                  <a:rPr lang="en-US" sz="2133" dirty="0">
                    <a:solidFill>
                      <a:srgbClr val="FF0000"/>
                    </a:solidFill>
                    <a:latin typeface="David" panose="020E0502060401010101" pitchFamily="34" charset="-79"/>
                    <a:cs typeface="David" panose="020E0502060401010101" pitchFamily="34" charset="-79"/>
                  </a:rPr>
                  <a:t> </a:t>
                </a:r>
                <a14:m>
                  <m:oMath xmlns:m="http://schemas.openxmlformats.org/officeDocument/2006/math">
                    <m: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t>[</m:t>
                    </m:r>
                    <m: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t>𝑁</m:t>
                    </m:r>
                    <m:r>
                      <a:rPr lang="en-US" sz="2133" i="1">
                        <a:solidFill>
                          <a:srgbClr val="FF0000"/>
                        </a:solidFill>
                        <a:latin typeface="Cambria Math" panose="02040503050406030204" pitchFamily="18" charset="0"/>
                        <a:ea typeface="Cambria Math" panose="02040503050406030204" pitchFamily="18" charset="0"/>
                        <a:cs typeface="David" panose="020E0502060401010101" pitchFamily="34" charset="-79"/>
                      </a:rPr>
                      <m:t>]</m:t>
                    </m:r>
                  </m:oMath>
                </a14:m>
                <a:endParaRPr lang="en-US" sz="2133" dirty="0">
                  <a:latin typeface="David" panose="020E0502060401010101" pitchFamily="34" charset="-79"/>
                  <a:cs typeface="David" panose="020E0502060401010101" pitchFamily="34" charset="-79"/>
                </a:endParaRPr>
              </a:p>
              <a:p>
                <a:pPr algn="r">
                  <a:lnSpc>
                    <a:spcPct val="150000"/>
                  </a:lnSpc>
                </a:pPr>
                <a:r>
                  <a:rPr lang="he-IL" sz="2133" dirty="0">
                    <a:latin typeface="David" panose="020E0502060401010101" pitchFamily="34" charset="-79"/>
                    <a:cs typeface="David" panose="020E0502060401010101" pitchFamily="34" charset="-79"/>
                  </a:rPr>
                  <a:t>ניתן לראות שכוח הכובד זניח ולא משפיע על התנועה.</a:t>
                </a:r>
              </a:p>
              <a:p>
                <a:pPr algn="r">
                  <a:lnSpc>
                    <a:spcPct val="150000"/>
                  </a:lnSpc>
                </a:pPr>
                <a:r>
                  <a:rPr lang="he-IL" sz="2133" dirty="0">
                    <a:latin typeface="David" panose="020E0502060401010101" pitchFamily="34" charset="-79"/>
                    <a:cs typeface="David" panose="020E0502060401010101" pitchFamily="34" charset="-79"/>
                  </a:rPr>
                  <a:t>תנועת הפרוטון תהיה צורה של פרבולה, בדומה למצב של זריקה אופקית</a:t>
                </a:r>
                <a:endParaRPr lang="en-US" sz="2133" dirty="0">
                  <a:latin typeface="David" panose="020E0502060401010101" pitchFamily="34" charset="-79"/>
                  <a:cs typeface="David" panose="020E0502060401010101" pitchFamily="34" charset="-79"/>
                </a:endParaRPr>
              </a:p>
            </p:txBody>
          </p:sp>
        </mc:Choice>
        <mc:Fallback xmlns="">
          <p:sp>
            <p:nvSpPr>
              <p:cNvPr id="6" name="Rectangle 1">
                <a:extLst>
                  <a:ext uri="{FF2B5EF4-FFF2-40B4-BE49-F238E27FC236}">
                    <a16:creationId xmlns:a16="http://schemas.microsoft.com/office/drawing/2014/main" id="{E18CA2BD-D31A-47F0-B07C-66BE02E00581}"/>
                  </a:ext>
                </a:extLst>
              </p:cNvPr>
              <p:cNvSpPr>
                <a:spLocks noRot="1" noChangeAspect="1" noMove="1" noResize="1" noEditPoints="1" noAdjustHandles="1" noChangeArrowheads="1" noChangeShapeType="1" noTextEdit="1"/>
              </p:cNvSpPr>
              <p:nvPr/>
            </p:nvSpPr>
            <p:spPr>
              <a:xfrm>
                <a:off x="4059006" y="1201311"/>
                <a:ext cx="7770571" cy="4488536"/>
              </a:xfrm>
              <a:prstGeom prst="rect">
                <a:avLst/>
              </a:prstGeom>
              <a:blipFill>
                <a:blip r:embed="rId3"/>
                <a:stretch>
                  <a:fillRect r="-941" b="-1902"/>
                </a:stretch>
              </a:blipFill>
            </p:spPr>
            <p:txBody>
              <a:bodyPr/>
              <a:lstStyle/>
              <a:p>
                <a:r>
                  <a:rPr lang="he-IL">
                    <a:noFill/>
                  </a:rPr>
                  <a:t> </a:t>
                </a:r>
              </a:p>
            </p:txBody>
          </p:sp>
        </mc:Fallback>
      </mc:AlternateContent>
      <p:pic>
        <p:nvPicPr>
          <p:cNvPr id="7" name="תמונה 6">
            <a:extLst>
              <a:ext uri="{FF2B5EF4-FFF2-40B4-BE49-F238E27FC236}">
                <a16:creationId xmlns:a16="http://schemas.microsoft.com/office/drawing/2014/main" id="{8B7054B1-8DAF-4A2B-9111-1F0578958CEA}"/>
              </a:ext>
            </a:extLst>
          </p:cNvPr>
          <p:cNvPicPr>
            <a:picLocks noChangeAspect="1"/>
          </p:cNvPicPr>
          <p:nvPr/>
        </p:nvPicPr>
        <p:blipFill>
          <a:blip r:embed="rId4"/>
          <a:stretch>
            <a:fillRect/>
          </a:stretch>
        </p:blipFill>
        <p:spPr>
          <a:xfrm>
            <a:off x="93983" y="1201312"/>
            <a:ext cx="3633432" cy="4444565"/>
          </a:xfrm>
          <a:prstGeom prst="rect">
            <a:avLst/>
          </a:prstGeom>
        </p:spPr>
      </p:pic>
    </p:spTree>
    <p:extLst>
      <p:ext uri="{BB962C8B-B14F-4D97-AF65-F5344CB8AC3E}">
        <p14:creationId xmlns:p14="http://schemas.microsoft.com/office/powerpoint/2010/main" val="140956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1" y="213094"/>
            <a:ext cx="12190412" cy="720000"/>
          </a:xfrm>
        </p:spPr>
        <p:txBody>
          <a:bodyPr/>
          <a:lstStyle/>
          <a:p>
            <a:r>
              <a:rPr lang="he-IL" dirty="0"/>
              <a:t>פתרון: תנועת חלקיק בשדה בין 2 לוחות (המשך)</a:t>
            </a:r>
          </a:p>
        </p:txBody>
      </p:sp>
      <mc:AlternateContent xmlns:mc="http://schemas.openxmlformats.org/markup-compatibility/2006" xmlns:a14="http://schemas.microsoft.com/office/drawing/2010/main">
        <mc:Choice Requires="a14">
          <p:sp>
            <p:nvSpPr>
              <p:cNvPr id="3" name="Rectangle 1">
                <a:extLst>
                  <a:ext uri="{FF2B5EF4-FFF2-40B4-BE49-F238E27FC236}">
                    <a16:creationId xmlns:a16="http://schemas.microsoft.com/office/drawing/2014/main" id="{25AC50CF-E379-410B-8B4E-10F94318662A}"/>
                  </a:ext>
                </a:extLst>
              </p:cNvPr>
              <p:cNvSpPr/>
              <p:nvPr/>
            </p:nvSpPr>
            <p:spPr>
              <a:xfrm>
                <a:off x="4018817" y="919949"/>
                <a:ext cx="7810760" cy="5469382"/>
              </a:xfrm>
              <a:prstGeom prst="rect">
                <a:avLst/>
              </a:prstGeom>
            </p:spPr>
            <p:txBody>
              <a:bodyPr wrap="square">
                <a:spAutoFit/>
              </a:bodyPr>
              <a:lstStyle/>
              <a:p>
                <a:pPr algn="r" rtl="1">
                  <a:lnSpc>
                    <a:spcPct val="150000"/>
                  </a:lnSpc>
                </a:pPr>
                <a:r>
                  <a:rPr lang="he-IL" sz="2133" dirty="0">
                    <a:latin typeface="David" panose="020E0502060401010101" pitchFamily="34" charset="-79"/>
                    <a:cs typeface="David" panose="020E0502060401010101" pitchFamily="34" charset="-79"/>
                  </a:rPr>
                  <a:t>ג. מהי המהירות בה יגיע הפרוטון ללוח הרחוק?</a:t>
                </a:r>
              </a:p>
              <a:p>
                <a:pPr algn="r" rtl="1">
                  <a:lnSpc>
                    <a:spcPct val="150000"/>
                  </a:lnSpc>
                </a:pPr>
                <a:endParaRPr lang="he-IL" sz="2133" dirty="0">
                  <a:latin typeface="David" panose="020E0502060401010101" pitchFamily="34" charset="-79"/>
                  <a:cs typeface="David" panose="020E0502060401010101" pitchFamily="34" charset="-79"/>
                </a:endParaRPr>
              </a:p>
              <a:p>
                <a:pPr algn="r" rtl="1">
                  <a:lnSpc>
                    <a:spcPct val="150000"/>
                  </a:lnSpc>
                </a:pPr>
                <a:r>
                  <a:rPr lang="he-IL" sz="2133" dirty="0">
                    <a:latin typeface="David" panose="020E0502060401010101" pitchFamily="34" charset="-79"/>
                    <a:cs typeface="David" panose="020E0502060401010101" pitchFamily="34" charset="-79"/>
                  </a:rPr>
                  <a:t>פתרון: נמצא את המהירות שהפרוטון צובר בציר האופקי</a:t>
                </a:r>
              </a:p>
              <a:p>
                <a:pPr>
                  <a:lnSpc>
                    <a:spcPct val="150000"/>
                  </a:lnSpc>
                </a:pPr>
                <a:r>
                  <a:rPr lang="en-US" sz="2133" dirty="0">
                    <a:latin typeface="David" panose="020E0502060401010101" pitchFamily="34" charset="-79"/>
                    <a:cs typeface="David" panose="020E0502060401010101" pitchFamily="34" charset="-79"/>
                  </a:rPr>
                  <a:t>F = ma  =&gt; </a:t>
                </a:r>
                <a14:m>
                  <m:oMath xmlns:m="http://schemas.openxmlformats.org/officeDocument/2006/math">
                    <m:r>
                      <a:rPr lang="en-US" sz="2133" i="1">
                        <a:latin typeface="Cambria Math" panose="02040503050406030204" pitchFamily="18" charset="0"/>
                        <a:ea typeface="Cambria Math" panose="02040503050406030204" pitchFamily="18" charset="0"/>
                        <a:cs typeface="David" panose="020E0502060401010101" pitchFamily="34" charset="-79"/>
                      </a:rPr>
                      <m:t>1</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45</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1</m:t>
                    </m:r>
                    <m:sSup>
                      <m:sSupPr>
                        <m:ctrlPr>
                          <a:rPr lang="en-US" sz="2133" i="1">
                            <a:latin typeface="Cambria Math" panose="02040503050406030204" pitchFamily="18" charset="0"/>
                            <a:ea typeface="Cambria Math" panose="02040503050406030204" pitchFamily="18" charset="0"/>
                            <a:cs typeface="David" panose="020E0502060401010101" pitchFamily="34" charset="-79"/>
                          </a:rPr>
                        </m:ctrlPr>
                      </m:sSupPr>
                      <m:e>
                        <m:r>
                          <a:rPr lang="en-US" sz="2133" i="1">
                            <a:latin typeface="Cambria Math" panose="02040503050406030204" pitchFamily="18" charset="0"/>
                            <a:ea typeface="Cambria Math" panose="02040503050406030204" pitchFamily="18" charset="0"/>
                            <a:cs typeface="David" panose="020E0502060401010101" pitchFamily="34" charset="-79"/>
                          </a:rPr>
                          <m:t>0</m:t>
                        </m:r>
                      </m:e>
                      <m:sup>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13</m:t>
                        </m:r>
                      </m:sup>
                    </m:sSup>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1</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67</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1</m:t>
                    </m:r>
                    <m:sSup>
                      <m:sSupPr>
                        <m:ctrlPr>
                          <a:rPr lang="en-US" sz="2133" i="1">
                            <a:latin typeface="Cambria Math" panose="02040503050406030204" pitchFamily="18" charset="0"/>
                            <a:ea typeface="Cambria Math" panose="02040503050406030204" pitchFamily="18" charset="0"/>
                            <a:cs typeface="David" panose="020E0502060401010101" pitchFamily="34" charset="-79"/>
                          </a:rPr>
                        </m:ctrlPr>
                      </m:sSupPr>
                      <m:e>
                        <m:r>
                          <a:rPr lang="en-US" sz="2133" i="1">
                            <a:latin typeface="Cambria Math" panose="02040503050406030204" pitchFamily="18" charset="0"/>
                            <a:ea typeface="Cambria Math" panose="02040503050406030204" pitchFamily="18" charset="0"/>
                            <a:cs typeface="David" panose="020E0502060401010101" pitchFamily="34" charset="-79"/>
                          </a:rPr>
                          <m:t>0</m:t>
                        </m:r>
                      </m:e>
                      <m:sup>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27</m:t>
                        </m:r>
                      </m:sup>
                    </m:sSup>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𝑎</m:t>
                    </m:r>
                  </m:oMath>
                </a14:m>
                <a:r>
                  <a:rPr lang="en-US" sz="2133" dirty="0">
                    <a:latin typeface="David" panose="020E0502060401010101" pitchFamily="34" charset="-79"/>
                    <a:cs typeface="David" panose="020E0502060401010101" pitchFamily="34" charset="-79"/>
                  </a:rPr>
                  <a:t>     a=</a:t>
                </a:r>
                <a:r>
                  <a:rPr lang="en-US" sz="2133" dirty="0">
                    <a:ea typeface="Cambria Math" panose="02040503050406030204" pitchFamily="18" charset="0"/>
                    <a:cs typeface="David" panose="020E0502060401010101" pitchFamily="34" charset="-79"/>
                  </a:rPr>
                  <a:t> </a:t>
                </a:r>
                <a14:m>
                  <m:oMath xmlns:m="http://schemas.openxmlformats.org/officeDocument/2006/math">
                    <m:r>
                      <a:rPr lang="en-US" sz="2133" i="1">
                        <a:latin typeface="Cambria Math" panose="02040503050406030204" pitchFamily="18" charset="0"/>
                        <a:ea typeface="Cambria Math" panose="02040503050406030204" pitchFamily="18" charset="0"/>
                        <a:cs typeface="David" panose="020E0502060401010101" pitchFamily="34" charset="-79"/>
                      </a:rPr>
                      <m:t>8</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68</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1</m:t>
                    </m:r>
                    <m:sSup>
                      <m:sSupPr>
                        <m:ctrlPr>
                          <a:rPr lang="en-US" sz="2133" i="1">
                            <a:latin typeface="Cambria Math" panose="02040503050406030204" pitchFamily="18" charset="0"/>
                            <a:ea typeface="Cambria Math" panose="02040503050406030204" pitchFamily="18" charset="0"/>
                            <a:cs typeface="David" panose="020E0502060401010101" pitchFamily="34" charset="-79"/>
                          </a:rPr>
                        </m:ctrlPr>
                      </m:sSupPr>
                      <m:e>
                        <m:r>
                          <a:rPr lang="en-US" sz="2133" i="1">
                            <a:latin typeface="Cambria Math" panose="02040503050406030204" pitchFamily="18" charset="0"/>
                            <a:ea typeface="Cambria Math" panose="02040503050406030204" pitchFamily="18" charset="0"/>
                            <a:cs typeface="David" panose="020E0502060401010101" pitchFamily="34" charset="-79"/>
                          </a:rPr>
                          <m:t>0</m:t>
                        </m:r>
                      </m:e>
                      <m:sup>
                        <m:r>
                          <a:rPr lang="en-US" sz="2133" i="1">
                            <a:latin typeface="Cambria Math" panose="02040503050406030204" pitchFamily="18" charset="0"/>
                            <a:ea typeface="Cambria Math" panose="02040503050406030204" pitchFamily="18" charset="0"/>
                            <a:cs typeface="David" panose="020E0502060401010101" pitchFamily="34" charset="-79"/>
                          </a:rPr>
                          <m:t>13</m:t>
                        </m:r>
                      </m:sup>
                    </m:sSup>
                  </m:oMath>
                </a14:m>
                <a:r>
                  <a:rPr lang="en-US" sz="2133" dirty="0">
                    <a:latin typeface="David" panose="020E0502060401010101" pitchFamily="34" charset="-79"/>
                    <a:cs typeface="David" panose="020E0502060401010101" pitchFamily="34" charset="-79"/>
                  </a:rPr>
                  <a:t> </a:t>
                </a:r>
                <a14:m>
                  <m:oMath xmlns:m="http://schemas.openxmlformats.org/officeDocument/2006/math">
                    <m:r>
                      <a:rPr lang="en-US" sz="2133" i="1">
                        <a:latin typeface="Cambria Math" panose="02040503050406030204" pitchFamily="18" charset="0"/>
                        <a:ea typeface="Cambria Math" panose="02040503050406030204" pitchFamily="18" charset="0"/>
                        <a:cs typeface="David" panose="020E0502060401010101" pitchFamily="34" charset="-79"/>
                      </a:rPr>
                      <m:t>[</m:t>
                    </m:r>
                    <m:f>
                      <m:fPr>
                        <m:ctrlPr>
                          <a:rPr lang="en-US" sz="2133" i="1">
                            <a:latin typeface="Cambria Math" panose="02040503050406030204" pitchFamily="18" charset="0"/>
                            <a:ea typeface="Cambria Math" panose="02040503050406030204" pitchFamily="18" charset="0"/>
                            <a:cs typeface="David" panose="020E0502060401010101" pitchFamily="34" charset="-79"/>
                          </a:rPr>
                        </m:ctrlPr>
                      </m:fPr>
                      <m:num>
                        <m:r>
                          <a:rPr lang="en-US" sz="2133" i="1">
                            <a:latin typeface="Cambria Math" panose="02040503050406030204" pitchFamily="18" charset="0"/>
                            <a:ea typeface="Cambria Math" panose="02040503050406030204" pitchFamily="18" charset="0"/>
                            <a:cs typeface="David" panose="020E0502060401010101" pitchFamily="34" charset="-79"/>
                          </a:rPr>
                          <m:t>𝑚</m:t>
                        </m:r>
                      </m:num>
                      <m:den>
                        <m:sSup>
                          <m:sSupPr>
                            <m:ctrlPr>
                              <a:rPr lang="en-US" sz="2133" i="1">
                                <a:latin typeface="Cambria Math" panose="02040503050406030204" pitchFamily="18" charset="0"/>
                                <a:ea typeface="Cambria Math" panose="02040503050406030204" pitchFamily="18" charset="0"/>
                                <a:cs typeface="David" panose="020E0502060401010101" pitchFamily="34" charset="-79"/>
                              </a:rPr>
                            </m:ctrlPr>
                          </m:sSupPr>
                          <m:e>
                            <m:r>
                              <a:rPr lang="en-US" sz="2133" i="1">
                                <a:latin typeface="Cambria Math" panose="02040503050406030204" pitchFamily="18" charset="0"/>
                                <a:ea typeface="Cambria Math" panose="02040503050406030204" pitchFamily="18" charset="0"/>
                                <a:cs typeface="David" panose="020E0502060401010101" pitchFamily="34" charset="-79"/>
                              </a:rPr>
                              <m:t>𝑠𝑒𝑐</m:t>
                            </m:r>
                          </m:e>
                          <m:sup>
                            <m:r>
                              <a:rPr lang="en-US" sz="2133" i="1">
                                <a:latin typeface="Cambria Math" panose="02040503050406030204" pitchFamily="18" charset="0"/>
                                <a:ea typeface="Cambria Math" panose="02040503050406030204" pitchFamily="18" charset="0"/>
                                <a:cs typeface="David" panose="020E0502060401010101" pitchFamily="34" charset="-79"/>
                              </a:rPr>
                              <m:t>2</m:t>
                            </m:r>
                          </m:sup>
                        </m:sSup>
                      </m:den>
                    </m:f>
                    <m:r>
                      <a:rPr lang="en-US" sz="2133" i="1">
                        <a:latin typeface="Cambria Math" panose="02040503050406030204" pitchFamily="18" charset="0"/>
                        <a:ea typeface="Cambria Math" panose="02040503050406030204" pitchFamily="18" charset="0"/>
                        <a:cs typeface="David" panose="020E0502060401010101" pitchFamily="34" charset="-79"/>
                      </a:rPr>
                      <m:t>]</m:t>
                    </m:r>
                  </m:oMath>
                </a14:m>
                <a:endParaRPr lang="en-US" sz="2133" dirty="0">
                  <a:latin typeface="David" panose="020E0502060401010101" pitchFamily="34" charset="-79"/>
                  <a:ea typeface="Cambria Math" panose="02040503050406030204" pitchFamily="18" charset="0"/>
                  <a:cs typeface="David" panose="020E0502060401010101" pitchFamily="34" charset="-79"/>
                </a:endParaRPr>
              </a:p>
              <a:p>
                <a:pPr>
                  <a:lnSpc>
                    <a:spcPct val="150000"/>
                  </a:lnSpc>
                </a:pPr>
                <a14:m>
                  <m:oMathPara xmlns:m="http://schemas.openxmlformats.org/officeDocument/2006/math">
                    <m:oMathParaPr>
                      <m:jc m:val="centerGroup"/>
                    </m:oMathParaPr>
                    <m:oMath xmlns:m="http://schemas.openxmlformats.org/officeDocument/2006/math">
                      <m:sSup>
                        <m:sSupPr>
                          <m:ctrlPr>
                            <a:rPr lang="he-IL" sz="2133" i="1">
                              <a:latin typeface="Cambria Math" panose="02040503050406030204" pitchFamily="18" charset="0"/>
                              <a:cs typeface="David" panose="020E0502060401010101" pitchFamily="34" charset="-79"/>
                            </a:rPr>
                          </m:ctrlPr>
                        </m:sSupPr>
                        <m:e>
                          <m:r>
                            <a:rPr lang="en-US" sz="2133" i="1">
                              <a:latin typeface="Cambria Math" panose="02040503050406030204" pitchFamily="18" charset="0"/>
                              <a:cs typeface="David" panose="020E0502060401010101" pitchFamily="34" charset="-79"/>
                            </a:rPr>
                            <m:t>𝑣</m:t>
                          </m:r>
                        </m:e>
                        <m:sup>
                          <m:r>
                            <a:rPr lang="he-IL" sz="2133" i="1">
                              <a:latin typeface="Cambria Math" panose="02040503050406030204" pitchFamily="18" charset="0"/>
                              <a:cs typeface="David" panose="020E0502060401010101" pitchFamily="34" charset="-79"/>
                            </a:rPr>
                            <m:t>2</m:t>
                          </m:r>
                        </m:sup>
                      </m:sSup>
                      <m:r>
                        <a:rPr lang="en-US" sz="2133" i="1">
                          <a:latin typeface="Cambria Math" panose="02040503050406030204" pitchFamily="18" charset="0"/>
                          <a:cs typeface="David" panose="020E0502060401010101" pitchFamily="34" charset="-79"/>
                        </a:rPr>
                        <m:t>=</m:t>
                      </m:r>
                      <m:sSub>
                        <m:sSubPr>
                          <m:ctrlPr>
                            <a:rPr lang="en-US" sz="2133" i="1">
                              <a:latin typeface="Cambria Math" panose="02040503050406030204" pitchFamily="18" charset="0"/>
                              <a:cs typeface="David" panose="020E0502060401010101" pitchFamily="34" charset="-79"/>
                            </a:rPr>
                          </m:ctrlPr>
                        </m:sSubPr>
                        <m:e>
                          <m:r>
                            <a:rPr lang="en-US" sz="2133" i="1">
                              <a:latin typeface="Cambria Math" panose="02040503050406030204" pitchFamily="18" charset="0"/>
                              <a:cs typeface="David" panose="020E0502060401010101" pitchFamily="34" charset="-79"/>
                            </a:rPr>
                            <m:t>𝑣</m:t>
                          </m:r>
                        </m:e>
                        <m:sub>
                          <m:r>
                            <a:rPr lang="en-US" sz="2133" i="1">
                              <a:latin typeface="Cambria Math" panose="02040503050406030204" pitchFamily="18" charset="0"/>
                              <a:cs typeface="David" panose="020E0502060401010101" pitchFamily="34" charset="-79"/>
                            </a:rPr>
                            <m:t>𝑜</m:t>
                          </m:r>
                        </m:sub>
                      </m:sSub>
                      <m:sSup>
                        <m:sSupPr>
                          <m:ctrlPr>
                            <a:rPr lang="en-US" sz="2133" i="1">
                              <a:latin typeface="Cambria Math" panose="02040503050406030204" pitchFamily="18" charset="0"/>
                              <a:cs typeface="David" panose="020E0502060401010101" pitchFamily="34" charset="-79"/>
                            </a:rPr>
                          </m:ctrlPr>
                        </m:sSupPr>
                        <m:e>
                          <m:r>
                            <a:rPr lang="en-US" sz="2133" i="1">
                              <a:latin typeface="Cambria Math" panose="02040503050406030204" pitchFamily="18" charset="0"/>
                              <a:cs typeface="David" panose="020E0502060401010101" pitchFamily="34" charset="-79"/>
                            </a:rPr>
                            <m:t>.</m:t>
                          </m:r>
                        </m:e>
                        <m:sup>
                          <m:r>
                            <a:rPr lang="en-US" sz="2133" i="1">
                              <a:latin typeface="Cambria Math" panose="02040503050406030204" pitchFamily="18" charset="0"/>
                              <a:cs typeface="David" panose="020E0502060401010101" pitchFamily="34" charset="-79"/>
                            </a:rPr>
                            <m:t>2</m:t>
                          </m:r>
                        </m:sup>
                      </m:sSup>
                      <m:r>
                        <a:rPr lang="en-US" sz="2133" i="1">
                          <a:latin typeface="Cambria Math" panose="02040503050406030204" pitchFamily="18" charset="0"/>
                          <a:cs typeface="David" panose="020E0502060401010101" pitchFamily="34" charset="-79"/>
                        </a:rPr>
                        <m:t>+</m:t>
                      </m:r>
                      <m:r>
                        <a:rPr lang="en-US" sz="2133" i="1">
                          <a:latin typeface="Cambria Math" panose="02040503050406030204" pitchFamily="18" charset="0"/>
                          <a:cs typeface="David" panose="020E0502060401010101" pitchFamily="34" charset="-79"/>
                        </a:rPr>
                        <m:t>2</m:t>
                      </m:r>
                      <m:r>
                        <a:rPr lang="en-US" sz="2133" i="1">
                          <a:latin typeface="Cambria Math" panose="02040503050406030204" pitchFamily="18" charset="0"/>
                          <a:cs typeface="David" panose="020E0502060401010101" pitchFamily="34" charset="-79"/>
                        </a:rPr>
                        <m:t>𝑎</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𝑋</m:t>
                      </m:r>
                    </m:oMath>
                  </m:oMathPara>
                </a14:m>
                <a:endParaRPr lang="en-US" sz="2133" dirty="0">
                  <a:latin typeface="David" panose="020E0502060401010101" pitchFamily="34" charset="-79"/>
                  <a:cs typeface="David" panose="020E0502060401010101" pitchFamily="34" charset="-79"/>
                </a:endParaRPr>
              </a:p>
              <a:p>
                <a:pPr>
                  <a:lnSpc>
                    <a:spcPct val="150000"/>
                  </a:lnSpc>
                </a:pPr>
                <a14:m>
                  <m:oMath xmlns:m="http://schemas.openxmlformats.org/officeDocument/2006/math">
                    <m:sSup>
                      <m:sSupPr>
                        <m:ctrlPr>
                          <a:rPr lang="he-IL" sz="2133" i="1">
                            <a:latin typeface="Cambria Math" panose="02040503050406030204" pitchFamily="18" charset="0"/>
                            <a:cs typeface="David" panose="020E0502060401010101" pitchFamily="34" charset="-79"/>
                          </a:rPr>
                        </m:ctrlPr>
                      </m:sSupPr>
                      <m:e>
                        <m:r>
                          <a:rPr lang="en-US" sz="2133" i="1">
                            <a:latin typeface="Cambria Math" panose="02040503050406030204" pitchFamily="18" charset="0"/>
                            <a:cs typeface="David" panose="020E0502060401010101" pitchFamily="34" charset="-79"/>
                          </a:rPr>
                          <m:t>𝑣</m:t>
                        </m:r>
                      </m:e>
                      <m:sup>
                        <m:r>
                          <a:rPr lang="he-IL" sz="2133" i="1">
                            <a:latin typeface="Cambria Math" panose="02040503050406030204" pitchFamily="18" charset="0"/>
                            <a:cs typeface="David" panose="020E0502060401010101" pitchFamily="34" charset="-79"/>
                          </a:rPr>
                          <m:t>2</m:t>
                        </m:r>
                      </m:sup>
                    </m:sSup>
                    <m:r>
                      <a:rPr lang="en-US" sz="2133" i="1">
                        <a:latin typeface="Cambria Math" panose="02040503050406030204" pitchFamily="18" charset="0"/>
                        <a:cs typeface="David" panose="020E0502060401010101" pitchFamily="34" charset="-79"/>
                      </a:rPr>
                      <m:t>=</m:t>
                    </m:r>
                    <m:r>
                      <a:rPr lang="en-US" sz="2133" i="1">
                        <a:latin typeface="Cambria Math" panose="02040503050406030204" pitchFamily="18" charset="0"/>
                        <a:cs typeface="David" panose="020E0502060401010101" pitchFamily="34" charset="-79"/>
                      </a:rPr>
                      <m:t>2</m:t>
                    </m:r>
                    <m:r>
                      <a:rPr lang="en-US" sz="2133" i="1">
                        <a:latin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8</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68</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1</m:t>
                    </m:r>
                    <m:sSup>
                      <m:sSupPr>
                        <m:ctrlPr>
                          <a:rPr lang="en-US" sz="2133" i="1">
                            <a:latin typeface="Cambria Math" panose="02040503050406030204" pitchFamily="18" charset="0"/>
                            <a:ea typeface="Cambria Math" panose="02040503050406030204" pitchFamily="18" charset="0"/>
                            <a:cs typeface="David" panose="020E0502060401010101" pitchFamily="34" charset="-79"/>
                          </a:rPr>
                        </m:ctrlPr>
                      </m:sSupPr>
                      <m:e>
                        <m:r>
                          <a:rPr lang="en-US" sz="2133" i="1">
                            <a:latin typeface="Cambria Math" panose="02040503050406030204" pitchFamily="18" charset="0"/>
                            <a:ea typeface="Cambria Math" panose="02040503050406030204" pitchFamily="18" charset="0"/>
                            <a:cs typeface="David" panose="020E0502060401010101" pitchFamily="34" charset="-79"/>
                          </a:rPr>
                          <m:t>0</m:t>
                        </m:r>
                      </m:e>
                      <m:sup>
                        <m:r>
                          <a:rPr lang="en-US" sz="2133" i="1">
                            <a:latin typeface="Cambria Math" panose="02040503050406030204" pitchFamily="18" charset="0"/>
                            <a:ea typeface="Cambria Math" panose="02040503050406030204" pitchFamily="18" charset="0"/>
                            <a:cs typeface="David" panose="020E0502060401010101" pitchFamily="34" charset="-79"/>
                          </a:rPr>
                          <m:t>13</m:t>
                        </m:r>
                      </m:sup>
                    </m:sSup>
                    <m:r>
                      <a:rPr lang="en-US" sz="2133" i="1">
                        <a:latin typeface="Cambria Math" panose="02040503050406030204" pitchFamily="18" charset="0"/>
                        <a:cs typeface="David" panose="020E0502060401010101" pitchFamily="34" charset="-79"/>
                      </a:rPr>
                      <m:t>∗</m:t>
                    </m:r>
                    <m:r>
                      <a:rPr lang="en-US" sz="2133" i="1">
                        <a:latin typeface="Cambria Math" panose="02040503050406030204" pitchFamily="18" charset="0"/>
                        <a:cs typeface="David" panose="020E0502060401010101" pitchFamily="34" charset="-79"/>
                      </a:rPr>
                      <m:t>0</m:t>
                    </m:r>
                    <m:r>
                      <a:rPr lang="en-US" sz="2133" i="1">
                        <a:latin typeface="Cambria Math" panose="02040503050406030204" pitchFamily="18" charset="0"/>
                        <a:cs typeface="David" panose="020E0502060401010101" pitchFamily="34" charset="-79"/>
                      </a:rPr>
                      <m:t>.</m:t>
                    </m:r>
                    <m:r>
                      <a:rPr lang="en-US" sz="2133" i="1">
                        <a:latin typeface="Cambria Math" panose="02040503050406030204" pitchFamily="18" charset="0"/>
                        <a:cs typeface="David" panose="020E0502060401010101" pitchFamily="34" charset="-79"/>
                      </a:rPr>
                      <m:t>02</m:t>
                    </m:r>
                    <m:r>
                      <a:rPr lang="en-US" sz="2133" i="1">
                        <a:latin typeface="Cambria Math" panose="02040503050406030204" pitchFamily="18" charset="0"/>
                        <a:cs typeface="David" panose="020E0502060401010101" pitchFamily="34" charset="-79"/>
                      </a:rPr>
                      <m:t> ⇒  </m:t>
                    </m:r>
                    <m:r>
                      <a:rPr lang="en-US" sz="2133" i="1" smtClean="0">
                        <a:solidFill>
                          <a:schemeClr val="tx1"/>
                        </a:solidFill>
                        <a:latin typeface="Cambria Math" panose="02040503050406030204" pitchFamily="18" charset="0"/>
                        <a:cs typeface="David" panose="020E0502060401010101" pitchFamily="34" charset="-79"/>
                      </a:rPr>
                      <m:t>𝑣</m:t>
                    </m:r>
                    <m:r>
                      <a:rPr lang="en-US" sz="2133" i="1" smtClean="0">
                        <a:solidFill>
                          <a:schemeClr val="tx1"/>
                        </a:solidFill>
                        <a:latin typeface="Cambria Math" panose="02040503050406030204" pitchFamily="18" charset="0"/>
                        <a:cs typeface="David" panose="020E0502060401010101" pitchFamily="34" charset="-79"/>
                      </a:rPr>
                      <m:t>=</m:t>
                    </m:r>
                    <m:r>
                      <a:rPr lang="en-US" sz="2133" i="1" smtClean="0">
                        <a:solidFill>
                          <a:schemeClr val="tx1"/>
                        </a:solidFill>
                        <a:latin typeface="Cambria Math" panose="02040503050406030204" pitchFamily="18" charset="0"/>
                        <a:cs typeface="David" panose="020E0502060401010101" pitchFamily="34" charset="-79"/>
                      </a:rPr>
                      <m:t>1</m:t>
                    </m:r>
                    <m:r>
                      <a:rPr lang="en-US" sz="2133" i="1" smtClean="0">
                        <a:solidFill>
                          <a:schemeClr val="tx1"/>
                        </a:solidFill>
                        <a:latin typeface="Cambria Math" panose="02040503050406030204" pitchFamily="18" charset="0"/>
                        <a:cs typeface="David" panose="020E0502060401010101" pitchFamily="34" charset="-79"/>
                      </a:rPr>
                      <m:t>.</m:t>
                    </m:r>
                    <m:r>
                      <a:rPr lang="en-US" sz="2133" i="1" smtClean="0">
                        <a:solidFill>
                          <a:schemeClr val="tx1"/>
                        </a:solidFill>
                        <a:latin typeface="Cambria Math" panose="02040503050406030204" pitchFamily="18" charset="0"/>
                        <a:cs typeface="David" panose="020E0502060401010101" pitchFamily="34" charset="-79"/>
                      </a:rPr>
                      <m:t>86</m:t>
                    </m:r>
                    <m:r>
                      <a:rPr lang="en-US" sz="2133" i="1" smtClean="0">
                        <a:solidFill>
                          <a:schemeClr val="tx1"/>
                        </a:solidFill>
                        <a:latin typeface="Cambria Math" panose="02040503050406030204" pitchFamily="18" charset="0"/>
                        <a:cs typeface="David" panose="020E0502060401010101" pitchFamily="34" charset="-79"/>
                      </a:rPr>
                      <m:t> ∗</m:t>
                    </m:r>
                    <m:r>
                      <a:rPr lang="en-US" sz="2133" i="1" smtClean="0">
                        <a:solidFill>
                          <a:schemeClr val="tx1"/>
                        </a:solidFill>
                        <a:latin typeface="Cambria Math" panose="02040503050406030204" pitchFamily="18" charset="0"/>
                        <a:cs typeface="David" panose="020E0502060401010101" pitchFamily="34" charset="-79"/>
                      </a:rPr>
                      <m:t>1</m:t>
                    </m:r>
                    <m:sSup>
                      <m:sSupPr>
                        <m:ctrlPr>
                          <a:rPr lang="en-US" sz="2133" i="1">
                            <a:solidFill>
                              <a:schemeClr val="tx1"/>
                            </a:solidFill>
                            <a:latin typeface="Cambria Math" panose="02040503050406030204" pitchFamily="18" charset="0"/>
                            <a:cs typeface="David" panose="020E0502060401010101" pitchFamily="34" charset="-79"/>
                          </a:rPr>
                        </m:ctrlPr>
                      </m:sSupPr>
                      <m:e>
                        <m:r>
                          <a:rPr lang="en-US" sz="2133" i="1">
                            <a:solidFill>
                              <a:schemeClr val="tx1"/>
                            </a:solidFill>
                            <a:latin typeface="Cambria Math" panose="02040503050406030204" pitchFamily="18" charset="0"/>
                            <a:cs typeface="David" panose="020E0502060401010101" pitchFamily="34" charset="-79"/>
                          </a:rPr>
                          <m:t>0</m:t>
                        </m:r>
                      </m:e>
                      <m:sup>
                        <m:r>
                          <a:rPr lang="en-US" sz="2133" i="1">
                            <a:solidFill>
                              <a:schemeClr val="tx1"/>
                            </a:solidFill>
                            <a:latin typeface="Cambria Math" panose="02040503050406030204" pitchFamily="18" charset="0"/>
                            <a:cs typeface="David" panose="020E0502060401010101" pitchFamily="34" charset="-79"/>
                          </a:rPr>
                          <m:t>6</m:t>
                        </m:r>
                      </m:sup>
                    </m:sSup>
                  </m:oMath>
                </a14:m>
                <a:r>
                  <a:rPr lang="en-US" sz="2133" dirty="0">
                    <a:latin typeface="David" panose="020E0502060401010101" pitchFamily="34" charset="-79"/>
                    <a:cs typeface="David" panose="020E0502060401010101" pitchFamily="34" charset="-79"/>
                  </a:rPr>
                  <a:t> </a:t>
                </a:r>
                <a14:m>
                  <m:oMath xmlns:m="http://schemas.openxmlformats.org/officeDocument/2006/math">
                    <m:d>
                      <m:dPr>
                        <m:begChr m:val="["/>
                        <m:endChr m:val="]"/>
                        <m:ctrlPr>
                          <a:rPr lang="en-US" sz="2133" i="1">
                            <a:latin typeface="Cambria Math" panose="02040503050406030204" pitchFamily="18" charset="0"/>
                            <a:ea typeface="Cambria Math" panose="02040503050406030204" pitchFamily="18" charset="0"/>
                            <a:cs typeface="David" panose="020E0502060401010101" pitchFamily="34" charset="-79"/>
                          </a:rPr>
                        </m:ctrlPr>
                      </m:dPr>
                      <m:e>
                        <m:f>
                          <m:fPr>
                            <m:ctrlPr>
                              <a:rPr lang="en-US" sz="2133" i="1">
                                <a:latin typeface="Cambria Math" panose="02040503050406030204" pitchFamily="18" charset="0"/>
                                <a:ea typeface="Cambria Math" panose="02040503050406030204" pitchFamily="18" charset="0"/>
                                <a:cs typeface="David" panose="020E0502060401010101" pitchFamily="34" charset="-79"/>
                              </a:rPr>
                            </m:ctrlPr>
                          </m:fPr>
                          <m:num>
                            <m:r>
                              <a:rPr lang="en-US" sz="2133" i="1">
                                <a:latin typeface="Cambria Math" panose="02040503050406030204" pitchFamily="18" charset="0"/>
                                <a:ea typeface="Cambria Math" panose="02040503050406030204" pitchFamily="18" charset="0"/>
                                <a:cs typeface="David" panose="020E0502060401010101" pitchFamily="34" charset="-79"/>
                              </a:rPr>
                              <m:t>𝑚</m:t>
                            </m:r>
                          </m:num>
                          <m:den>
                            <m:r>
                              <a:rPr lang="en-US" sz="2133" i="1">
                                <a:latin typeface="Cambria Math" panose="02040503050406030204" pitchFamily="18" charset="0"/>
                                <a:ea typeface="Cambria Math" panose="02040503050406030204" pitchFamily="18" charset="0"/>
                                <a:cs typeface="David" panose="020E0502060401010101" pitchFamily="34" charset="-79"/>
                              </a:rPr>
                              <m:t>𝑠𝑒𝑐</m:t>
                            </m:r>
                          </m:den>
                        </m:f>
                      </m:e>
                    </m:d>
                  </m:oMath>
                </a14:m>
                <a:endParaRPr lang="en-US" sz="2133" dirty="0">
                  <a:latin typeface="David" panose="020E0502060401010101" pitchFamily="34" charset="-79"/>
                  <a:ea typeface="Cambria Math" panose="02040503050406030204" pitchFamily="18" charset="0"/>
                  <a:cs typeface="David" panose="020E0502060401010101" pitchFamily="34" charset="-79"/>
                </a:endParaRPr>
              </a:p>
              <a:p>
                <a:pPr>
                  <a:lnSpc>
                    <a:spcPct val="150000"/>
                  </a:lnSpc>
                </a:pPr>
                <a:r>
                  <a:rPr lang="he-IL" sz="2133" dirty="0">
                    <a:latin typeface="David" panose="020E0502060401010101" pitchFamily="34" charset="-79"/>
                    <a:cs typeface="David" panose="020E0502060401010101" pitchFamily="34" charset="-79"/>
                  </a:rPr>
                  <a:t>בציר האנכי המהירות קבועה - </a:t>
                </a:r>
                <a:r>
                  <a:rPr lang="en-US" sz="2133" dirty="0">
                    <a:latin typeface="David" panose="020E0502060401010101" pitchFamily="34" charset="-79"/>
                    <a:cs typeface="David" panose="020E0502060401010101" pitchFamily="34" charset="-79"/>
                  </a:rPr>
                  <a:t>v = </a:t>
                </a:r>
                <a14:m>
                  <m:oMath xmlns:m="http://schemas.openxmlformats.org/officeDocument/2006/math">
                    <m:r>
                      <a:rPr lang="en-US" sz="2133" i="1">
                        <a:latin typeface="Cambria Math" panose="02040503050406030204" pitchFamily="18" charset="0"/>
                        <a:ea typeface="Cambria Math" panose="02040503050406030204" pitchFamily="18" charset="0"/>
                        <a:cs typeface="David" panose="020E0502060401010101" pitchFamily="34" charset="-79"/>
                      </a:rPr>
                      <m:t>2</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1</m:t>
                    </m:r>
                    <m:sSup>
                      <m:sSupPr>
                        <m:ctrlPr>
                          <a:rPr lang="en-US" sz="2133" i="1">
                            <a:latin typeface="Cambria Math" panose="02040503050406030204" pitchFamily="18" charset="0"/>
                            <a:ea typeface="Cambria Math" panose="02040503050406030204" pitchFamily="18" charset="0"/>
                            <a:cs typeface="David" panose="020E0502060401010101" pitchFamily="34" charset="-79"/>
                          </a:rPr>
                        </m:ctrlPr>
                      </m:sSupPr>
                      <m:e>
                        <m:r>
                          <a:rPr lang="en-US" sz="2133" i="1">
                            <a:latin typeface="Cambria Math" panose="02040503050406030204" pitchFamily="18" charset="0"/>
                            <a:ea typeface="Cambria Math" panose="02040503050406030204" pitchFamily="18" charset="0"/>
                            <a:cs typeface="David" panose="020E0502060401010101" pitchFamily="34" charset="-79"/>
                          </a:rPr>
                          <m:t>0</m:t>
                        </m:r>
                      </m:e>
                      <m:sup>
                        <m:r>
                          <a:rPr lang="en-US" sz="2133" i="1">
                            <a:latin typeface="Cambria Math" panose="02040503050406030204" pitchFamily="18" charset="0"/>
                            <a:ea typeface="Cambria Math" panose="02040503050406030204" pitchFamily="18" charset="0"/>
                            <a:cs typeface="David" panose="020E0502060401010101" pitchFamily="34" charset="-79"/>
                          </a:rPr>
                          <m:t>6</m:t>
                        </m:r>
                      </m:sup>
                    </m:sSup>
                    <m:r>
                      <a:rPr lang="en-US" sz="2133" i="1">
                        <a:latin typeface="Cambria Math" panose="02040503050406030204" pitchFamily="18" charset="0"/>
                        <a:ea typeface="Cambria Math" panose="02040503050406030204" pitchFamily="18" charset="0"/>
                        <a:cs typeface="David" panose="020E0502060401010101" pitchFamily="34" charset="-79"/>
                      </a:rPr>
                      <m:t>   [</m:t>
                    </m:r>
                    <m:f>
                      <m:fPr>
                        <m:ctrlPr>
                          <a:rPr lang="en-US" sz="2133" i="1">
                            <a:latin typeface="Cambria Math" panose="02040503050406030204" pitchFamily="18" charset="0"/>
                            <a:ea typeface="Cambria Math" panose="02040503050406030204" pitchFamily="18" charset="0"/>
                            <a:cs typeface="David" panose="020E0502060401010101" pitchFamily="34" charset="-79"/>
                          </a:rPr>
                        </m:ctrlPr>
                      </m:fPr>
                      <m:num>
                        <m:r>
                          <a:rPr lang="en-US" sz="2133" i="1">
                            <a:latin typeface="Cambria Math" panose="02040503050406030204" pitchFamily="18" charset="0"/>
                            <a:ea typeface="Cambria Math" panose="02040503050406030204" pitchFamily="18" charset="0"/>
                            <a:cs typeface="David" panose="020E0502060401010101" pitchFamily="34" charset="-79"/>
                          </a:rPr>
                          <m:t>𝑚</m:t>
                        </m:r>
                      </m:num>
                      <m:den>
                        <m:r>
                          <a:rPr lang="en-US" sz="2133" i="1">
                            <a:latin typeface="Cambria Math" panose="02040503050406030204" pitchFamily="18" charset="0"/>
                            <a:ea typeface="Cambria Math" panose="02040503050406030204" pitchFamily="18" charset="0"/>
                            <a:cs typeface="David" panose="020E0502060401010101" pitchFamily="34" charset="-79"/>
                          </a:rPr>
                          <m:t>𝑠𝑒𝑐</m:t>
                        </m:r>
                      </m:den>
                    </m:f>
                    <m:r>
                      <a:rPr lang="en-US" sz="2133" i="1">
                        <a:latin typeface="Cambria Math" panose="02040503050406030204" pitchFamily="18" charset="0"/>
                        <a:ea typeface="Cambria Math" panose="02040503050406030204" pitchFamily="18" charset="0"/>
                        <a:cs typeface="David" panose="020E0502060401010101" pitchFamily="34" charset="-79"/>
                      </a:rPr>
                      <m:t>]</m:t>
                    </m:r>
                  </m:oMath>
                </a14:m>
                <a:r>
                  <a:rPr lang="he-IL" sz="2133" dirty="0">
                    <a:latin typeface="David" panose="020E0502060401010101" pitchFamily="34" charset="-79"/>
                    <a:cs typeface="David" panose="020E0502060401010101" pitchFamily="34" charset="-79"/>
                  </a:rPr>
                  <a:t> ולכן גודל המהירות הסופי הוא :   </a:t>
                </a:r>
                <a14:m>
                  <m:oMath xmlns:m="http://schemas.openxmlformats.org/officeDocument/2006/math">
                    <m:r>
                      <a:rPr lang="en-US" sz="2133" b="0" i="1" smtClean="0">
                        <a:latin typeface="Cambria Math" panose="02040503050406030204" pitchFamily="18" charset="0"/>
                        <a:cs typeface="David" panose="020E0502060401010101" pitchFamily="34" charset="-79"/>
                      </a:rPr>
                      <m:t>𝑉</m:t>
                    </m:r>
                    <m:r>
                      <a:rPr lang="en-US" sz="2133" b="0" i="1" smtClean="0">
                        <a:latin typeface="Cambria Math" panose="02040503050406030204" pitchFamily="18" charset="0"/>
                        <a:cs typeface="David" panose="020E0502060401010101" pitchFamily="34" charset="-79"/>
                      </a:rPr>
                      <m:t>= </m:t>
                    </m:r>
                    <m:rad>
                      <m:radPr>
                        <m:degHide m:val="on"/>
                        <m:ctrlPr>
                          <a:rPr lang="en-US" sz="2133" b="0" i="1" smtClean="0">
                            <a:latin typeface="Cambria Math" panose="02040503050406030204" pitchFamily="18" charset="0"/>
                            <a:ea typeface="Cambria Math" panose="02040503050406030204" pitchFamily="18" charset="0"/>
                            <a:cs typeface="David" panose="020E0502060401010101" pitchFamily="34" charset="-79"/>
                          </a:rPr>
                        </m:ctrlPr>
                      </m:radPr>
                      <m:deg/>
                      <m:e>
                        <m:r>
                          <m:rPr>
                            <m:nor/>
                          </m:rPr>
                          <a:rPr lang="en-US" sz="2133" b="0" i="0" smtClean="0">
                            <a:latin typeface="Cambria Math" panose="02040503050406030204" pitchFamily="18" charset="0"/>
                            <a:ea typeface="Cambria Math" panose="02040503050406030204" pitchFamily="18" charset="0"/>
                            <a:cs typeface="David" panose="020E0502060401010101" pitchFamily="34" charset="-79"/>
                          </a:rPr>
                          <m:t>(</m:t>
                        </m:r>
                        <m:r>
                          <m:rPr>
                            <m:nor/>
                          </m:rPr>
                          <a:rPr lang="en-US" sz="2133" dirty="0">
                            <a:latin typeface="David" panose="020E0502060401010101" pitchFamily="34" charset="-79"/>
                            <a:cs typeface="David" panose="020E0502060401010101" pitchFamily="34" charset="-79"/>
                          </a:rPr>
                          <m:t> </m:t>
                        </m:r>
                        <m:r>
                          <a:rPr lang="en-US" sz="2133" i="1">
                            <a:latin typeface="Cambria Math" panose="02040503050406030204" pitchFamily="18" charset="0"/>
                            <a:ea typeface="Cambria Math" panose="02040503050406030204" pitchFamily="18" charset="0"/>
                            <a:cs typeface="David" panose="020E0502060401010101" pitchFamily="34" charset="-79"/>
                          </a:rPr>
                          <m:t>2</m:t>
                        </m:r>
                      </m:e>
                    </m:rad>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1</m:t>
                    </m:r>
                    <m:sSup>
                      <m:sSupPr>
                        <m:ctrlPr>
                          <a:rPr lang="en-US" sz="2133" i="1">
                            <a:latin typeface="Cambria Math" panose="02040503050406030204" pitchFamily="18" charset="0"/>
                            <a:ea typeface="Cambria Math" panose="02040503050406030204" pitchFamily="18" charset="0"/>
                            <a:cs typeface="David" panose="020E0502060401010101" pitchFamily="34" charset="-79"/>
                          </a:rPr>
                        </m:ctrlPr>
                      </m:sSupPr>
                      <m:e>
                        <m:r>
                          <a:rPr lang="en-US" sz="2133" i="1">
                            <a:latin typeface="Cambria Math" panose="02040503050406030204" pitchFamily="18" charset="0"/>
                            <a:ea typeface="Cambria Math" panose="02040503050406030204" pitchFamily="18" charset="0"/>
                            <a:cs typeface="David" panose="020E0502060401010101" pitchFamily="34" charset="-79"/>
                          </a:rPr>
                          <m:t>0</m:t>
                        </m:r>
                      </m:e>
                      <m:sup>
                        <m:r>
                          <a:rPr lang="en-US" sz="2133" i="1">
                            <a:latin typeface="Cambria Math" panose="02040503050406030204" pitchFamily="18" charset="0"/>
                            <a:ea typeface="Cambria Math" panose="02040503050406030204" pitchFamily="18" charset="0"/>
                            <a:cs typeface="David" panose="020E0502060401010101" pitchFamily="34" charset="-79"/>
                          </a:rPr>
                          <m:t>6</m:t>
                        </m:r>
                      </m:sup>
                    </m:sSup>
                    <m:sSup>
                      <m:sSupPr>
                        <m:ctrlPr>
                          <a:rPr lang="en-US" sz="2133" i="1" smtClean="0">
                            <a:latin typeface="Cambria Math" panose="02040503050406030204" pitchFamily="18" charset="0"/>
                            <a:ea typeface="Cambria Math" panose="02040503050406030204" pitchFamily="18" charset="0"/>
                            <a:cs typeface="David" panose="020E0502060401010101" pitchFamily="34" charset="-79"/>
                          </a:rPr>
                        </m:ctrlPr>
                      </m:sSupPr>
                      <m:e>
                        <m:r>
                          <a:rPr lang="en-US" sz="2133" b="0" i="1" smtClean="0">
                            <a:latin typeface="Cambria Math" panose="02040503050406030204" pitchFamily="18" charset="0"/>
                            <a:ea typeface="Cambria Math" panose="02040503050406030204" pitchFamily="18" charset="0"/>
                            <a:cs typeface="David" panose="020E0502060401010101" pitchFamily="34" charset="-79"/>
                          </a:rPr>
                          <m:t>)</m:t>
                        </m:r>
                      </m:e>
                      <m:sup>
                        <m:r>
                          <a:rPr lang="en-US" sz="2133" b="0" i="1" smtClean="0">
                            <a:latin typeface="Cambria Math" panose="02040503050406030204" pitchFamily="18" charset="0"/>
                            <a:ea typeface="Cambria Math" panose="02040503050406030204" pitchFamily="18" charset="0"/>
                            <a:cs typeface="David" panose="020E0502060401010101" pitchFamily="34" charset="-79"/>
                          </a:rPr>
                          <m:t>2</m:t>
                        </m:r>
                      </m:sup>
                    </m:sSup>
                    <m:r>
                      <a:rPr lang="en-US" sz="2133" b="0" i="1" smtClean="0">
                        <a:latin typeface="Cambria Math" panose="02040503050406030204" pitchFamily="18" charset="0"/>
                        <a:ea typeface="Cambria Math" panose="02040503050406030204" pitchFamily="18" charset="0"/>
                        <a:cs typeface="David" panose="020E0502060401010101" pitchFamily="34" charset="-79"/>
                      </a:rPr>
                      <m:t>+(</m:t>
                    </m:r>
                    <m:r>
                      <a:rPr lang="en-US" sz="2133" i="1" smtClean="0">
                        <a:solidFill>
                          <a:schemeClr val="tx1"/>
                        </a:solidFill>
                        <a:latin typeface="Cambria Math" panose="02040503050406030204" pitchFamily="18" charset="0"/>
                        <a:cs typeface="David" panose="020E0502060401010101" pitchFamily="34" charset="-79"/>
                      </a:rPr>
                      <m:t>1</m:t>
                    </m:r>
                    <m:r>
                      <a:rPr lang="en-US" sz="2133" i="1" smtClean="0">
                        <a:solidFill>
                          <a:schemeClr val="tx1"/>
                        </a:solidFill>
                        <a:latin typeface="Cambria Math" panose="02040503050406030204" pitchFamily="18" charset="0"/>
                        <a:cs typeface="David" panose="020E0502060401010101" pitchFamily="34" charset="-79"/>
                      </a:rPr>
                      <m:t>.</m:t>
                    </m:r>
                    <m:r>
                      <a:rPr lang="en-US" sz="2133" i="1" smtClean="0">
                        <a:solidFill>
                          <a:schemeClr val="tx1"/>
                        </a:solidFill>
                        <a:latin typeface="Cambria Math" panose="02040503050406030204" pitchFamily="18" charset="0"/>
                        <a:cs typeface="David" panose="020E0502060401010101" pitchFamily="34" charset="-79"/>
                      </a:rPr>
                      <m:t>86</m:t>
                    </m:r>
                    <m:r>
                      <a:rPr lang="en-US" sz="2133" i="1" smtClean="0">
                        <a:solidFill>
                          <a:schemeClr val="tx1"/>
                        </a:solidFill>
                        <a:latin typeface="Cambria Math" panose="02040503050406030204" pitchFamily="18" charset="0"/>
                        <a:cs typeface="David" panose="020E0502060401010101" pitchFamily="34" charset="-79"/>
                      </a:rPr>
                      <m:t> ∗</m:t>
                    </m:r>
                    <m:r>
                      <a:rPr lang="en-US" sz="2133" i="1" smtClean="0">
                        <a:solidFill>
                          <a:schemeClr val="tx1"/>
                        </a:solidFill>
                        <a:latin typeface="Cambria Math" panose="02040503050406030204" pitchFamily="18" charset="0"/>
                        <a:cs typeface="David" panose="020E0502060401010101" pitchFamily="34" charset="-79"/>
                      </a:rPr>
                      <m:t>1</m:t>
                    </m:r>
                    <m:sSup>
                      <m:sSupPr>
                        <m:ctrlPr>
                          <a:rPr lang="en-US" sz="2133" i="1">
                            <a:solidFill>
                              <a:schemeClr val="tx1"/>
                            </a:solidFill>
                            <a:latin typeface="Cambria Math" panose="02040503050406030204" pitchFamily="18" charset="0"/>
                            <a:cs typeface="David" panose="020E0502060401010101" pitchFamily="34" charset="-79"/>
                          </a:rPr>
                        </m:ctrlPr>
                      </m:sSupPr>
                      <m:e>
                        <m:r>
                          <a:rPr lang="en-US" sz="2133" i="1">
                            <a:solidFill>
                              <a:schemeClr val="tx1"/>
                            </a:solidFill>
                            <a:latin typeface="Cambria Math" panose="02040503050406030204" pitchFamily="18" charset="0"/>
                            <a:cs typeface="David" panose="020E0502060401010101" pitchFamily="34" charset="-79"/>
                          </a:rPr>
                          <m:t>0</m:t>
                        </m:r>
                      </m:e>
                      <m:sup>
                        <m:r>
                          <a:rPr lang="en-US" sz="2133" i="1">
                            <a:solidFill>
                              <a:schemeClr val="tx1"/>
                            </a:solidFill>
                            <a:latin typeface="Cambria Math" panose="02040503050406030204" pitchFamily="18" charset="0"/>
                            <a:cs typeface="David" panose="020E0502060401010101" pitchFamily="34" charset="-79"/>
                          </a:rPr>
                          <m:t>6</m:t>
                        </m:r>
                      </m:sup>
                    </m:sSup>
                    <m:sSup>
                      <m:sSupPr>
                        <m:ctrlPr>
                          <a:rPr lang="en-US" sz="2133" i="1" smtClean="0">
                            <a:solidFill>
                              <a:schemeClr val="tx1"/>
                            </a:solidFill>
                            <a:latin typeface="Cambria Math" panose="02040503050406030204" pitchFamily="18" charset="0"/>
                            <a:cs typeface="David" panose="020E0502060401010101" pitchFamily="34" charset="-79"/>
                          </a:rPr>
                        </m:ctrlPr>
                      </m:sSupPr>
                      <m:e>
                        <m:r>
                          <a:rPr lang="en-US" sz="2133" b="0" i="1" smtClean="0">
                            <a:solidFill>
                              <a:schemeClr val="tx1"/>
                            </a:solidFill>
                            <a:latin typeface="Cambria Math" panose="02040503050406030204" pitchFamily="18" charset="0"/>
                            <a:cs typeface="David" panose="020E0502060401010101" pitchFamily="34" charset="-79"/>
                          </a:rPr>
                          <m:t>)</m:t>
                        </m:r>
                      </m:e>
                      <m:sup>
                        <m:r>
                          <a:rPr lang="en-US" sz="2133" b="0" i="1" smtClean="0">
                            <a:solidFill>
                              <a:schemeClr val="tx1"/>
                            </a:solidFill>
                            <a:latin typeface="Cambria Math" panose="02040503050406030204" pitchFamily="18" charset="0"/>
                            <a:cs typeface="David" panose="020E0502060401010101" pitchFamily="34" charset="-79"/>
                          </a:rPr>
                          <m:t>2</m:t>
                        </m:r>
                      </m:sup>
                    </m:sSup>
                    <m:r>
                      <a:rPr lang="en-US" sz="2133" b="0" i="1" smtClean="0">
                        <a:solidFill>
                          <a:schemeClr val="tx1"/>
                        </a:solidFill>
                        <a:latin typeface="Cambria Math" panose="02040503050406030204" pitchFamily="18" charset="0"/>
                        <a:cs typeface="David" panose="020E0502060401010101" pitchFamily="34" charset="-79"/>
                      </a:rPr>
                      <m:t>=</m:t>
                    </m:r>
                    <m:r>
                      <a:rPr lang="en-US" sz="2133" b="0" i="1" smtClean="0">
                        <a:solidFill>
                          <a:srgbClr val="FF0000"/>
                        </a:solidFill>
                        <a:latin typeface="Cambria Math" panose="02040503050406030204" pitchFamily="18" charset="0"/>
                        <a:cs typeface="David" panose="020E0502060401010101" pitchFamily="34" charset="-79"/>
                      </a:rPr>
                      <m:t>2</m:t>
                    </m:r>
                    <m:r>
                      <a:rPr lang="en-US" sz="2133" b="0" i="1" smtClean="0">
                        <a:solidFill>
                          <a:srgbClr val="FF0000"/>
                        </a:solidFill>
                        <a:latin typeface="Cambria Math" panose="02040503050406030204" pitchFamily="18" charset="0"/>
                        <a:cs typeface="David" panose="020E0502060401010101" pitchFamily="34" charset="-79"/>
                      </a:rPr>
                      <m:t>.</m:t>
                    </m:r>
                    <m:r>
                      <a:rPr lang="en-US" sz="2133" b="0" i="1" smtClean="0">
                        <a:solidFill>
                          <a:srgbClr val="FF0000"/>
                        </a:solidFill>
                        <a:latin typeface="Cambria Math" panose="02040503050406030204" pitchFamily="18" charset="0"/>
                        <a:cs typeface="David" panose="020E0502060401010101" pitchFamily="34" charset="-79"/>
                      </a:rPr>
                      <m:t>73</m:t>
                    </m:r>
                    <m:r>
                      <a:rPr lang="en-US" sz="2133" i="1">
                        <a:solidFill>
                          <a:srgbClr val="FF0000"/>
                        </a:solidFill>
                        <a:latin typeface="Cambria Math" panose="02040503050406030204" pitchFamily="18" charset="0"/>
                        <a:cs typeface="David" panose="020E0502060401010101" pitchFamily="34" charset="-79"/>
                      </a:rPr>
                      <m:t> ∗</m:t>
                    </m:r>
                    <m:r>
                      <a:rPr lang="en-US" sz="2133" i="1">
                        <a:solidFill>
                          <a:srgbClr val="FF0000"/>
                        </a:solidFill>
                        <a:latin typeface="Cambria Math" panose="02040503050406030204" pitchFamily="18" charset="0"/>
                        <a:cs typeface="David" panose="020E0502060401010101" pitchFamily="34" charset="-79"/>
                      </a:rPr>
                      <m:t>1</m:t>
                    </m:r>
                    <m:sSup>
                      <m:sSupPr>
                        <m:ctrlPr>
                          <a:rPr lang="en-US" sz="2133" i="1">
                            <a:solidFill>
                              <a:srgbClr val="FF0000"/>
                            </a:solidFill>
                            <a:latin typeface="Cambria Math" panose="02040503050406030204" pitchFamily="18" charset="0"/>
                            <a:cs typeface="David" panose="020E0502060401010101" pitchFamily="34" charset="-79"/>
                          </a:rPr>
                        </m:ctrlPr>
                      </m:sSupPr>
                      <m:e>
                        <m:r>
                          <a:rPr lang="en-US" sz="2133" i="1">
                            <a:solidFill>
                              <a:srgbClr val="FF0000"/>
                            </a:solidFill>
                            <a:latin typeface="Cambria Math" panose="02040503050406030204" pitchFamily="18" charset="0"/>
                            <a:cs typeface="David" panose="020E0502060401010101" pitchFamily="34" charset="-79"/>
                          </a:rPr>
                          <m:t>0</m:t>
                        </m:r>
                      </m:e>
                      <m:sup>
                        <m:r>
                          <a:rPr lang="en-US" sz="2133" i="1">
                            <a:solidFill>
                              <a:srgbClr val="FF0000"/>
                            </a:solidFill>
                            <a:latin typeface="Cambria Math" panose="02040503050406030204" pitchFamily="18" charset="0"/>
                            <a:cs typeface="David" panose="020E0502060401010101" pitchFamily="34" charset="-79"/>
                          </a:rPr>
                          <m:t>6</m:t>
                        </m:r>
                      </m:sup>
                    </m:sSup>
                    <m:r>
                      <a:rPr lang="en-US" sz="2133" i="1">
                        <a:latin typeface="Cambria Math" panose="02040503050406030204" pitchFamily="18" charset="0"/>
                        <a:ea typeface="Cambria Math" panose="02040503050406030204" pitchFamily="18" charset="0"/>
                        <a:cs typeface="David" panose="020E0502060401010101" pitchFamily="34" charset="-79"/>
                      </a:rPr>
                      <m:t>[</m:t>
                    </m:r>
                    <m:f>
                      <m:fPr>
                        <m:ctrlPr>
                          <a:rPr lang="en-US" sz="2133" i="1">
                            <a:latin typeface="Cambria Math" panose="02040503050406030204" pitchFamily="18" charset="0"/>
                            <a:ea typeface="Cambria Math" panose="02040503050406030204" pitchFamily="18" charset="0"/>
                            <a:cs typeface="David" panose="020E0502060401010101" pitchFamily="34" charset="-79"/>
                          </a:rPr>
                        </m:ctrlPr>
                      </m:fPr>
                      <m:num>
                        <m:r>
                          <a:rPr lang="en-US" sz="2133" i="1">
                            <a:latin typeface="Cambria Math" panose="02040503050406030204" pitchFamily="18" charset="0"/>
                            <a:ea typeface="Cambria Math" panose="02040503050406030204" pitchFamily="18" charset="0"/>
                            <a:cs typeface="David" panose="020E0502060401010101" pitchFamily="34" charset="-79"/>
                          </a:rPr>
                          <m:t>𝑚</m:t>
                        </m:r>
                      </m:num>
                      <m:den>
                        <m:r>
                          <a:rPr lang="en-US" sz="2133" i="1">
                            <a:latin typeface="Cambria Math" panose="02040503050406030204" pitchFamily="18" charset="0"/>
                            <a:ea typeface="Cambria Math" panose="02040503050406030204" pitchFamily="18" charset="0"/>
                            <a:cs typeface="David" panose="020E0502060401010101" pitchFamily="34" charset="-79"/>
                          </a:rPr>
                          <m:t>𝑠𝑒𝑐</m:t>
                        </m:r>
                      </m:den>
                    </m:f>
                    <m:r>
                      <a:rPr lang="en-US" sz="2133" i="1">
                        <a:latin typeface="Cambria Math" panose="02040503050406030204" pitchFamily="18" charset="0"/>
                        <a:ea typeface="Cambria Math" panose="02040503050406030204" pitchFamily="18" charset="0"/>
                        <a:cs typeface="David" panose="020E0502060401010101" pitchFamily="34" charset="-79"/>
                      </a:rPr>
                      <m:t>]</m:t>
                    </m:r>
                  </m:oMath>
                </a14:m>
                <a:endParaRPr lang="he-IL" sz="2133" dirty="0">
                  <a:latin typeface="David" panose="020E0502060401010101" pitchFamily="34" charset="-79"/>
                  <a:cs typeface="David" panose="020E0502060401010101" pitchFamily="34" charset="-79"/>
                </a:endParaRPr>
              </a:p>
              <a:p>
                <a:pPr>
                  <a:lnSpc>
                    <a:spcPct val="150000"/>
                  </a:lnSpc>
                </a:pPr>
                <a:r>
                  <a:rPr lang="he-IL" sz="2133" dirty="0">
                    <a:latin typeface="David" panose="020E0502060401010101" pitchFamily="34" charset="-79"/>
                    <a:cs typeface="David" panose="020E0502060401010101" pitchFamily="34" charset="-79"/>
                  </a:rPr>
                  <a:t>והכיוון עם ציר ה </a:t>
                </a:r>
                <a:r>
                  <a:rPr lang="en-US" sz="2133" dirty="0">
                    <a:latin typeface="David" panose="020E0502060401010101" pitchFamily="34" charset="-79"/>
                    <a:cs typeface="David" panose="020E0502060401010101" pitchFamily="34" charset="-79"/>
                  </a:rPr>
                  <a:t>X</a:t>
                </a:r>
                <a:r>
                  <a:rPr lang="he-IL" sz="2133" dirty="0">
                    <a:latin typeface="David" panose="020E0502060401010101" pitchFamily="34" charset="-79"/>
                    <a:cs typeface="David" panose="020E0502060401010101" pitchFamily="34" charset="-79"/>
                  </a:rPr>
                  <a:t> השלילי:  </a:t>
                </a:r>
                <a14:m>
                  <m:oMath xmlns:m="http://schemas.openxmlformats.org/officeDocument/2006/math">
                    <m:r>
                      <a:rPr lang="en-US" sz="2133" b="0" i="1" smtClean="0">
                        <a:latin typeface="Cambria Math" panose="02040503050406030204" pitchFamily="18" charset="0"/>
                        <a:cs typeface="David" panose="020E0502060401010101" pitchFamily="34" charset="-79"/>
                      </a:rPr>
                      <m:t>𝑡𝑎</m:t>
                    </m:r>
                    <m:sSup>
                      <m:sSupPr>
                        <m:ctrlPr>
                          <a:rPr lang="en-US" sz="2133" b="0" i="1" smtClean="0">
                            <a:latin typeface="Cambria Math" panose="02040503050406030204" pitchFamily="18" charset="0"/>
                            <a:cs typeface="David" panose="020E0502060401010101" pitchFamily="34" charset="-79"/>
                          </a:rPr>
                        </m:ctrlPr>
                      </m:sSupPr>
                      <m:e>
                        <m:r>
                          <a:rPr lang="en-US" sz="2133" b="0" i="1" smtClean="0">
                            <a:latin typeface="Cambria Math" panose="02040503050406030204" pitchFamily="18" charset="0"/>
                            <a:cs typeface="David" panose="020E0502060401010101" pitchFamily="34" charset="-79"/>
                          </a:rPr>
                          <m:t>𝑛</m:t>
                        </m:r>
                      </m:e>
                      <m:sup>
                        <m:r>
                          <a:rPr lang="en-US" sz="2133" b="0" i="1" smtClean="0">
                            <a:latin typeface="Cambria Math" panose="02040503050406030204" pitchFamily="18" charset="0"/>
                            <a:cs typeface="David" panose="020E0502060401010101" pitchFamily="34" charset="-79"/>
                          </a:rPr>
                          <m:t>−</m:t>
                        </m:r>
                        <m:r>
                          <a:rPr lang="en-US" sz="2133" b="0" i="1" smtClean="0">
                            <a:latin typeface="Cambria Math" panose="02040503050406030204" pitchFamily="18" charset="0"/>
                            <a:cs typeface="David" panose="020E0502060401010101" pitchFamily="34" charset="-79"/>
                          </a:rPr>
                          <m:t>1</m:t>
                        </m:r>
                      </m:sup>
                    </m:sSup>
                    <m:r>
                      <a:rPr lang="en-US" sz="2133" b="0" i="1" smtClean="0">
                        <a:latin typeface="Cambria Math" panose="02040503050406030204" pitchFamily="18" charset="0"/>
                        <a:cs typeface="David" panose="020E0502060401010101" pitchFamily="34" charset="-79"/>
                      </a:rPr>
                      <m:t>(</m:t>
                    </m:r>
                    <m:f>
                      <m:fPr>
                        <m:ctrlPr>
                          <a:rPr lang="en-US" sz="2133" b="0" i="1" smtClean="0">
                            <a:solidFill>
                              <a:schemeClr val="tx1"/>
                            </a:solidFill>
                            <a:latin typeface="Cambria Math" panose="02040503050406030204" pitchFamily="18" charset="0"/>
                            <a:cs typeface="David" panose="020E0502060401010101" pitchFamily="34" charset="-79"/>
                          </a:rPr>
                        </m:ctrlPr>
                      </m:fPr>
                      <m:num>
                        <m:r>
                          <a:rPr lang="en-US" sz="2133" b="0" i="1" smtClean="0">
                            <a:solidFill>
                              <a:schemeClr val="tx1"/>
                            </a:solidFill>
                            <a:latin typeface="Cambria Math" panose="02040503050406030204" pitchFamily="18" charset="0"/>
                            <a:cs typeface="David" panose="020E0502060401010101" pitchFamily="34" charset="-79"/>
                          </a:rPr>
                          <m:t>2</m:t>
                        </m:r>
                        <m:r>
                          <a:rPr lang="en-US" sz="2133" i="1">
                            <a:solidFill>
                              <a:schemeClr val="tx1"/>
                            </a:solidFill>
                            <a:latin typeface="Cambria Math" panose="02040503050406030204" pitchFamily="18" charset="0"/>
                            <a:cs typeface="David" panose="020E0502060401010101" pitchFamily="34" charset="-79"/>
                          </a:rPr>
                          <m:t> ∗</m:t>
                        </m:r>
                        <m:r>
                          <a:rPr lang="en-US" sz="2133" i="1">
                            <a:solidFill>
                              <a:schemeClr val="tx1"/>
                            </a:solidFill>
                            <a:latin typeface="Cambria Math" panose="02040503050406030204" pitchFamily="18" charset="0"/>
                            <a:cs typeface="David" panose="020E0502060401010101" pitchFamily="34" charset="-79"/>
                          </a:rPr>
                          <m:t>1</m:t>
                        </m:r>
                        <m:sSup>
                          <m:sSupPr>
                            <m:ctrlPr>
                              <a:rPr lang="en-US" sz="2133" i="1">
                                <a:solidFill>
                                  <a:schemeClr val="tx1"/>
                                </a:solidFill>
                                <a:latin typeface="Cambria Math" panose="02040503050406030204" pitchFamily="18" charset="0"/>
                                <a:cs typeface="David" panose="020E0502060401010101" pitchFamily="34" charset="-79"/>
                              </a:rPr>
                            </m:ctrlPr>
                          </m:sSupPr>
                          <m:e>
                            <m:r>
                              <a:rPr lang="en-US" sz="2133" i="1">
                                <a:solidFill>
                                  <a:schemeClr val="tx1"/>
                                </a:solidFill>
                                <a:latin typeface="Cambria Math" panose="02040503050406030204" pitchFamily="18" charset="0"/>
                                <a:cs typeface="David" panose="020E0502060401010101" pitchFamily="34" charset="-79"/>
                              </a:rPr>
                              <m:t>0</m:t>
                            </m:r>
                          </m:e>
                          <m:sup>
                            <m:r>
                              <a:rPr lang="en-US" sz="2133" i="1">
                                <a:solidFill>
                                  <a:schemeClr val="tx1"/>
                                </a:solidFill>
                                <a:latin typeface="Cambria Math" panose="02040503050406030204" pitchFamily="18" charset="0"/>
                                <a:cs typeface="David" panose="020E0502060401010101" pitchFamily="34" charset="-79"/>
                              </a:rPr>
                              <m:t>6</m:t>
                            </m:r>
                          </m:sup>
                        </m:sSup>
                      </m:num>
                      <m:den>
                        <m:r>
                          <a:rPr lang="en-US" sz="2133" i="1">
                            <a:solidFill>
                              <a:schemeClr val="tx1"/>
                            </a:solidFill>
                            <a:latin typeface="Cambria Math" panose="02040503050406030204" pitchFamily="18" charset="0"/>
                            <a:cs typeface="David" panose="020E0502060401010101" pitchFamily="34" charset="-79"/>
                          </a:rPr>
                          <m:t>1</m:t>
                        </m:r>
                        <m:r>
                          <a:rPr lang="en-US" sz="2133" i="1">
                            <a:solidFill>
                              <a:schemeClr val="tx1"/>
                            </a:solidFill>
                            <a:latin typeface="Cambria Math" panose="02040503050406030204" pitchFamily="18" charset="0"/>
                            <a:cs typeface="David" panose="020E0502060401010101" pitchFamily="34" charset="-79"/>
                          </a:rPr>
                          <m:t>.</m:t>
                        </m:r>
                        <m:r>
                          <a:rPr lang="en-US" sz="2133" i="1">
                            <a:solidFill>
                              <a:schemeClr val="tx1"/>
                            </a:solidFill>
                            <a:latin typeface="Cambria Math" panose="02040503050406030204" pitchFamily="18" charset="0"/>
                            <a:cs typeface="David" panose="020E0502060401010101" pitchFamily="34" charset="-79"/>
                          </a:rPr>
                          <m:t>86</m:t>
                        </m:r>
                        <m:r>
                          <a:rPr lang="en-US" sz="2133" i="1">
                            <a:solidFill>
                              <a:schemeClr val="tx1"/>
                            </a:solidFill>
                            <a:latin typeface="Cambria Math" panose="02040503050406030204" pitchFamily="18" charset="0"/>
                            <a:cs typeface="David" panose="020E0502060401010101" pitchFamily="34" charset="-79"/>
                          </a:rPr>
                          <m:t> ∗</m:t>
                        </m:r>
                        <m:r>
                          <a:rPr lang="en-US" sz="2133" i="1">
                            <a:solidFill>
                              <a:schemeClr val="tx1"/>
                            </a:solidFill>
                            <a:latin typeface="Cambria Math" panose="02040503050406030204" pitchFamily="18" charset="0"/>
                            <a:cs typeface="David" panose="020E0502060401010101" pitchFamily="34" charset="-79"/>
                          </a:rPr>
                          <m:t>1</m:t>
                        </m:r>
                        <m:sSup>
                          <m:sSupPr>
                            <m:ctrlPr>
                              <a:rPr lang="en-US" sz="2133" i="1">
                                <a:solidFill>
                                  <a:schemeClr val="tx1"/>
                                </a:solidFill>
                                <a:latin typeface="Cambria Math" panose="02040503050406030204" pitchFamily="18" charset="0"/>
                                <a:cs typeface="David" panose="020E0502060401010101" pitchFamily="34" charset="-79"/>
                              </a:rPr>
                            </m:ctrlPr>
                          </m:sSupPr>
                          <m:e>
                            <m:r>
                              <a:rPr lang="en-US" sz="2133" i="1">
                                <a:solidFill>
                                  <a:schemeClr val="tx1"/>
                                </a:solidFill>
                                <a:latin typeface="Cambria Math" panose="02040503050406030204" pitchFamily="18" charset="0"/>
                                <a:cs typeface="David" panose="020E0502060401010101" pitchFamily="34" charset="-79"/>
                              </a:rPr>
                              <m:t>0</m:t>
                            </m:r>
                          </m:e>
                          <m:sup>
                            <m:r>
                              <a:rPr lang="en-US" sz="2133" i="1">
                                <a:solidFill>
                                  <a:schemeClr val="tx1"/>
                                </a:solidFill>
                                <a:latin typeface="Cambria Math" panose="02040503050406030204" pitchFamily="18" charset="0"/>
                                <a:cs typeface="David" panose="020E0502060401010101" pitchFamily="34" charset="-79"/>
                              </a:rPr>
                              <m:t>6</m:t>
                            </m:r>
                          </m:sup>
                        </m:sSup>
                      </m:den>
                    </m:f>
                  </m:oMath>
                </a14:m>
                <a:r>
                  <a:rPr lang="en-US" sz="2133" dirty="0">
                    <a:latin typeface="David" panose="020E0502060401010101" pitchFamily="34" charset="-79"/>
                    <a:cs typeface="David" panose="020E0502060401010101" pitchFamily="34" charset="-79"/>
                  </a:rPr>
                  <a:t>) = </a:t>
                </a:r>
                <a14:m>
                  <m:oMath xmlns:m="http://schemas.openxmlformats.org/officeDocument/2006/math">
                    <m:sSup>
                      <m:sSupPr>
                        <m:ctrlPr>
                          <a:rPr lang="en-US" sz="2133" i="1" smtClean="0">
                            <a:solidFill>
                              <a:srgbClr val="FF0000"/>
                            </a:solidFill>
                            <a:latin typeface="Cambria Math" panose="02040503050406030204" pitchFamily="18" charset="0"/>
                            <a:cs typeface="David" panose="020E0502060401010101" pitchFamily="34" charset="-79"/>
                          </a:rPr>
                        </m:ctrlPr>
                      </m:sSupPr>
                      <m:e>
                        <m:r>
                          <a:rPr lang="en-US" sz="2133" b="0" i="1" smtClean="0">
                            <a:solidFill>
                              <a:srgbClr val="FF0000"/>
                            </a:solidFill>
                            <a:latin typeface="Cambria Math" panose="02040503050406030204" pitchFamily="18" charset="0"/>
                            <a:cs typeface="David" panose="020E0502060401010101" pitchFamily="34" charset="-79"/>
                          </a:rPr>
                          <m:t>47</m:t>
                        </m:r>
                      </m:e>
                      <m:sup>
                        <m:r>
                          <a:rPr lang="en-US" sz="2133" b="0" i="1" smtClean="0">
                            <a:solidFill>
                              <a:srgbClr val="FF0000"/>
                            </a:solidFill>
                            <a:latin typeface="Cambria Math" panose="02040503050406030204" pitchFamily="18" charset="0"/>
                            <a:cs typeface="David" panose="020E0502060401010101" pitchFamily="34" charset="-79"/>
                          </a:rPr>
                          <m:t>0</m:t>
                        </m:r>
                      </m:sup>
                    </m:sSup>
                  </m:oMath>
                </a14:m>
                <a:endParaRPr lang="he-IL" sz="2133" dirty="0">
                  <a:latin typeface="David" panose="020E0502060401010101" pitchFamily="34" charset="-79"/>
                  <a:cs typeface="David" panose="020E0502060401010101" pitchFamily="34" charset="-79"/>
                </a:endParaRPr>
              </a:p>
            </p:txBody>
          </p:sp>
        </mc:Choice>
        <mc:Fallback xmlns="">
          <p:sp>
            <p:nvSpPr>
              <p:cNvPr id="3" name="Rectangle 1">
                <a:extLst>
                  <a:ext uri="{FF2B5EF4-FFF2-40B4-BE49-F238E27FC236}">
                    <a16:creationId xmlns:a16="http://schemas.microsoft.com/office/drawing/2014/main" id="{25AC50CF-E379-410B-8B4E-10F94318662A}"/>
                  </a:ext>
                </a:extLst>
              </p:cNvPr>
              <p:cNvSpPr>
                <a:spLocks noRot="1" noChangeAspect="1" noMove="1" noResize="1" noEditPoints="1" noAdjustHandles="1" noChangeArrowheads="1" noChangeShapeType="1" noTextEdit="1"/>
              </p:cNvSpPr>
              <p:nvPr/>
            </p:nvSpPr>
            <p:spPr>
              <a:xfrm>
                <a:off x="4018817" y="919949"/>
                <a:ext cx="7810760" cy="5469382"/>
              </a:xfrm>
              <a:prstGeom prst="rect">
                <a:avLst/>
              </a:prstGeom>
              <a:blipFill>
                <a:blip r:embed="rId3"/>
                <a:stretch>
                  <a:fillRect l="-78" r="-858" b="-669"/>
                </a:stretch>
              </a:blipFill>
            </p:spPr>
            <p:txBody>
              <a:bodyPr/>
              <a:lstStyle/>
              <a:p>
                <a:r>
                  <a:rPr lang="he-IL">
                    <a:noFill/>
                  </a:rPr>
                  <a:t> </a:t>
                </a:r>
              </a:p>
            </p:txBody>
          </p:sp>
        </mc:Fallback>
      </mc:AlternateContent>
      <p:pic>
        <p:nvPicPr>
          <p:cNvPr id="4" name="תמונה 3">
            <a:extLst>
              <a:ext uri="{FF2B5EF4-FFF2-40B4-BE49-F238E27FC236}">
                <a16:creationId xmlns:a16="http://schemas.microsoft.com/office/drawing/2014/main" id="{F5F06C34-3F3E-4A9B-992E-E38EC64AD45C}"/>
              </a:ext>
            </a:extLst>
          </p:cNvPr>
          <p:cNvPicPr>
            <a:picLocks noChangeAspect="1"/>
          </p:cNvPicPr>
          <p:nvPr/>
        </p:nvPicPr>
        <p:blipFill>
          <a:blip r:embed="rId4"/>
          <a:stretch>
            <a:fillRect/>
          </a:stretch>
        </p:blipFill>
        <p:spPr>
          <a:xfrm>
            <a:off x="169405" y="1295589"/>
            <a:ext cx="3749764" cy="3998243"/>
          </a:xfrm>
          <a:prstGeom prst="rect">
            <a:avLst/>
          </a:prstGeom>
        </p:spPr>
      </p:pic>
    </p:spTree>
    <p:extLst>
      <p:ext uri="{BB962C8B-B14F-4D97-AF65-F5344CB8AC3E}">
        <p14:creationId xmlns:p14="http://schemas.microsoft.com/office/powerpoint/2010/main" val="276737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1" y="213094"/>
            <a:ext cx="12190412" cy="720000"/>
          </a:xfrm>
        </p:spPr>
        <p:txBody>
          <a:bodyPr/>
          <a:lstStyle/>
          <a:p>
            <a:r>
              <a:rPr lang="he-IL" dirty="0"/>
              <a:t>פתרון: תנועת חלקיק בשדה בין 2 לוחות (המשך)</a:t>
            </a:r>
          </a:p>
        </p:txBody>
      </p:sp>
      <mc:AlternateContent xmlns:mc="http://schemas.openxmlformats.org/markup-compatibility/2006" xmlns:a14="http://schemas.microsoft.com/office/drawing/2010/main">
        <mc:Choice Requires="a14">
          <p:sp>
            <p:nvSpPr>
              <p:cNvPr id="3" name="Rectangle 1">
                <a:extLst>
                  <a:ext uri="{FF2B5EF4-FFF2-40B4-BE49-F238E27FC236}">
                    <a16:creationId xmlns:a16="http://schemas.microsoft.com/office/drawing/2014/main" id="{3D84F084-F3A7-43DC-8377-74A59DEEDEB0}"/>
                  </a:ext>
                </a:extLst>
              </p:cNvPr>
              <p:cNvSpPr/>
              <p:nvPr/>
            </p:nvSpPr>
            <p:spPr>
              <a:xfrm>
                <a:off x="4059006" y="1018429"/>
                <a:ext cx="7770571" cy="4971041"/>
              </a:xfrm>
              <a:prstGeom prst="rect">
                <a:avLst/>
              </a:prstGeom>
            </p:spPr>
            <p:txBody>
              <a:bodyPr wrap="square">
                <a:spAutoFit/>
              </a:bodyPr>
              <a:lstStyle/>
              <a:p>
                <a:pPr>
                  <a:lnSpc>
                    <a:spcPct val="150000"/>
                  </a:lnSpc>
                </a:pPr>
                <a:r>
                  <a:rPr lang="he-IL" sz="2133" dirty="0">
                    <a:latin typeface="David" panose="020E0502060401010101" pitchFamily="34" charset="-79"/>
                    <a:cs typeface="David" panose="020E0502060401010101" pitchFamily="34" charset="-79"/>
                  </a:rPr>
                  <a:t>ד. מה צריך להיות אורך כל לוח על מנת שהחלקיק לא יפגע בלוח הרחוק?</a:t>
                </a:r>
              </a:p>
              <a:p>
                <a:pPr>
                  <a:lnSpc>
                    <a:spcPct val="150000"/>
                  </a:lnSpc>
                </a:pPr>
                <a:endParaRPr lang="he-IL" sz="2133" dirty="0">
                  <a:latin typeface="David" panose="020E0502060401010101" pitchFamily="34" charset="-79"/>
                  <a:cs typeface="David" panose="020E0502060401010101" pitchFamily="34" charset="-79"/>
                </a:endParaRPr>
              </a:p>
              <a:p>
                <a:pPr algn="r" rtl="1">
                  <a:lnSpc>
                    <a:spcPct val="150000"/>
                  </a:lnSpc>
                </a:pPr>
                <a:r>
                  <a:rPr lang="he-IL" sz="2133" dirty="0">
                    <a:latin typeface="David" panose="020E0502060401010101" pitchFamily="34" charset="-79"/>
                    <a:cs typeface="David" panose="020E0502060401010101" pitchFamily="34" charset="-79"/>
                  </a:rPr>
                  <a:t>פתרון</a:t>
                </a:r>
              </a:p>
              <a:p>
                <a:pPr algn="r" rtl="1">
                  <a:lnSpc>
                    <a:spcPct val="150000"/>
                  </a:lnSpc>
                </a:pPr>
                <a:r>
                  <a:rPr lang="he-IL" sz="2133" dirty="0">
                    <a:latin typeface="David" panose="020E0502060401010101" pitchFamily="34" charset="-79"/>
                    <a:cs typeface="David" panose="020E0502060401010101" pitchFamily="34" charset="-79"/>
                  </a:rPr>
                  <a:t>הראינו שכוח הכובד הוא זניח ולכן אין כוח שפועל על הגוף בציר </a:t>
                </a:r>
                <a:r>
                  <a:rPr lang="en-US" sz="2133" dirty="0">
                    <a:latin typeface="David" panose="020E0502060401010101" pitchFamily="34" charset="-79"/>
                    <a:cs typeface="David" panose="020E0502060401010101" pitchFamily="34" charset="-79"/>
                  </a:rPr>
                  <a:t>Y</a:t>
                </a:r>
                <a:r>
                  <a:rPr lang="he-IL" sz="2133" dirty="0">
                    <a:latin typeface="David" panose="020E0502060401010101" pitchFamily="34" charset="-79"/>
                    <a:cs typeface="David" panose="020E0502060401010101" pitchFamily="34" charset="-79"/>
                  </a:rPr>
                  <a:t> ומהירות התנועה בציר זה הינה קבועה. נפתור את התרגיל כמו תרגיל בזריקה אופקית. קודם כל נמצא את הזמן שלקח לחלקיק להגיע ללוח:</a:t>
                </a:r>
              </a:p>
              <a:p>
                <a:pPr algn="l" rtl="0">
                  <a:lnSpc>
                    <a:spcPct val="150000"/>
                  </a:lnSpc>
                </a:pPr>
                <a14:m>
                  <m:oMathPara xmlns:m="http://schemas.openxmlformats.org/officeDocument/2006/math">
                    <m:oMathParaPr>
                      <m:jc m:val="left"/>
                    </m:oMathParaPr>
                    <m:oMath xmlns:m="http://schemas.openxmlformats.org/officeDocument/2006/math">
                      <m:r>
                        <a:rPr lang="en-US" sz="2133" i="1">
                          <a:latin typeface="Cambria Math" panose="02040503050406030204" pitchFamily="18" charset="0"/>
                          <a:ea typeface="Cambria Math" panose="02040503050406030204" pitchFamily="18" charset="0"/>
                          <a:cs typeface="David" panose="020E0502060401010101" pitchFamily="34" charset="-79"/>
                        </a:rPr>
                        <m:t>𝑋</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0</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5</m:t>
                      </m:r>
                      <m:r>
                        <a:rPr lang="en-US" sz="2133" i="1">
                          <a:latin typeface="Cambria Math" panose="02040503050406030204" pitchFamily="18" charset="0"/>
                          <a:ea typeface="Cambria Math" panose="02040503050406030204" pitchFamily="18" charset="0"/>
                          <a:cs typeface="David" panose="020E0502060401010101" pitchFamily="34" charset="-79"/>
                        </a:rPr>
                        <m:t>𝑎</m:t>
                      </m:r>
                      <m:sSup>
                        <m:sSupPr>
                          <m:ctrlPr>
                            <a:rPr lang="en-US" sz="2133" i="1">
                              <a:latin typeface="Cambria Math" panose="02040503050406030204" pitchFamily="18" charset="0"/>
                              <a:ea typeface="Cambria Math" panose="02040503050406030204" pitchFamily="18" charset="0"/>
                              <a:cs typeface="David" panose="020E0502060401010101" pitchFamily="34" charset="-79"/>
                            </a:rPr>
                          </m:ctrlPr>
                        </m:sSupPr>
                        <m:e>
                          <m:r>
                            <a:rPr lang="en-US" sz="2133" i="1">
                              <a:latin typeface="Cambria Math" panose="02040503050406030204" pitchFamily="18" charset="0"/>
                              <a:ea typeface="Cambria Math" panose="02040503050406030204" pitchFamily="18" charset="0"/>
                              <a:cs typeface="David" panose="020E0502060401010101" pitchFamily="34" charset="-79"/>
                            </a:rPr>
                            <m:t>𝑡</m:t>
                          </m:r>
                        </m:e>
                        <m:sup>
                          <m:r>
                            <a:rPr lang="en-US" sz="2133" i="1">
                              <a:latin typeface="Cambria Math" panose="02040503050406030204" pitchFamily="18" charset="0"/>
                              <a:ea typeface="Cambria Math" panose="02040503050406030204" pitchFamily="18" charset="0"/>
                              <a:cs typeface="David" panose="020E0502060401010101" pitchFamily="34" charset="-79"/>
                            </a:rPr>
                            <m:t>2</m:t>
                          </m:r>
                        </m:sup>
                      </m:sSup>
                      <m:r>
                        <a:rPr lang="en-US" sz="2133" i="1">
                          <a:latin typeface="Cambria Math" panose="02040503050406030204" pitchFamily="18" charset="0"/>
                          <a:ea typeface="Cambria Math" panose="02040503050406030204" pitchFamily="18" charset="0"/>
                          <a:cs typeface="David" panose="020E0502060401010101" pitchFamily="34" charset="-79"/>
                        </a:rPr>
                        <m:t>+</m:t>
                      </m:r>
                      <m:sSub>
                        <m:sSubPr>
                          <m:ctrlPr>
                            <a:rPr lang="en-US" sz="2133" i="1">
                              <a:latin typeface="Cambria Math" panose="02040503050406030204" pitchFamily="18" charset="0"/>
                              <a:ea typeface="Cambria Math" panose="02040503050406030204" pitchFamily="18" charset="0"/>
                              <a:cs typeface="David" panose="020E0502060401010101" pitchFamily="34" charset="-79"/>
                            </a:rPr>
                          </m:ctrlPr>
                        </m:sSubPr>
                        <m:e>
                          <m:r>
                            <a:rPr lang="en-US" sz="2133" i="1">
                              <a:latin typeface="Cambria Math" panose="02040503050406030204" pitchFamily="18" charset="0"/>
                              <a:ea typeface="Cambria Math" panose="02040503050406030204" pitchFamily="18" charset="0"/>
                              <a:cs typeface="David" panose="020E0502060401010101" pitchFamily="34" charset="-79"/>
                            </a:rPr>
                            <m:t>𝑣</m:t>
                          </m:r>
                        </m:e>
                        <m:sub>
                          <m:r>
                            <a:rPr lang="en-US" sz="2133" i="1">
                              <a:latin typeface="Cambria Math" panose="02040503050406030204" pitchFamily="18" charset="0"/>
                              <a:ea typeface="Cambria Math" panose="02040503050406030204" pitchFamily="18" charset="0"/>
                              <a:cs typeface="David" panose="020E0502060401010101" pitchFamily="34" charset="-79"/>
                            </a:rPr>
                            <m:t>𝑜</m:t>
                          </m:r>
                        </m:sub>
                      </m:sSub>
                      <m:r>
                        <a:rPr lang="en-US" sz="2133" i="1">
                          <a:latin typeface="Cambria Math" panose="02040503050406030204" pitchFamily="18" charset="0"/>
                          <a:ea typeface="Cambria Math" panose="02040503050406030204" pitchFamily="18" charset="0"/>
                          <a:cs typeface="David" panose="020E0502060401010101" pitchFamily="34" charset="-79"/>
                        </a:rPr>
                        <m:t>𝑡</m:t>
                      </m:r>
                      <m:r>
                        <a:rPr lang="en-US" sz="2133" b="0" i="1" smtClean="0">
                          <a:latin typeface="Cambria Math" panose="02040503050406030204" pitchFamily="18" charset="0"/>
                          <a:ea typeface="Cambria Math" panose="02040503050406030204" pitchFamily="18" charset="0"/>
                          <a:cs typeface="David" panose="020E0502060401010101" pitchFamily="34" charset="-79"/>
                        </a:rPr>
                        <m:t>+</m:t>
                      </m:r>
                      <m:sSub>
                        <m:sSubPr>
                          <m:ctrlPr>
                            <a:rPr lang="en-US" sz="2133" i="1">
                              <a:latin typeface="Cambria Math" panose="02040503050406030204" pitchFamily="18" charset="0"/>
                              <a:ea typeface="Cambria Math" panose="02040503050406030204" pitchFamily="18" charset="0"/>
                              <a:cs typeface="David" panose="020E0502060401010101" pitchFamily="34" charset="-79"/>
                            </a:rPr>
                          </m:ctrlPr>
                        </m:sSubPr>
                        <m:e>
                          <m:r>
                            <a:rPr lang="en-US" sz="2133" b="0" i="1" smtClean="0">
                              <a:latin typeface="Cambria Math" panose="02040503050406030204" pitchFamily="18" charset="0"/>
                              <a:ea typeface="Cambria Math" panose="02040503050406030204" pitchFamily="18" charset="0"/>
                              <a:cs typeface="David" panose="020E0502060401010101" pitchFamily="34" charset="-79"/>
                            </a:rPr>
                            <m:t>𝑋</m:t>
                          </m:r>
                        </m:e>
                        <m:sub>
                          <m:r>
                            <a:rPr lang="en-US" sz="2133" i="1">
                              <a:latin typeface="Cambria Math" panose="02040503050406030204" pitchFamily="18" charset="0"/>
                              <a:ea typeface="Cambria Math" panose="02040503050406030204" pitchFamily="18" charset="0"/>
                              <a:cs typeface="David" panose="020E0502060401010101" pitchFamily="34" charset="-79"/>
                            </a:rPr>
                            <m:t>𝑜</m:t>
                          </m:r>
                        </m:sub>
                      </m:sSub>
                    </m:oMath>
                  </m:oMathPara>
                </a14:m>
                <a:endParaRPr lang="en-US" sz="2133" i="1" dirty="0">
                  <a:latin typeface="Cambria Math" panose="02040503050406030204" pitchFamily="18" charset="0"/>
                  <a:ea typeface="Cambria Math" panose="02040503050406030204" pitchFamily="18" charset="0"/>
                  <a:cs typeface="David" panose="020E0502060401010101" pitchFamily="34" charset="-79"/>
                </a:endParaRPr>
              </a:p>
              <a:p>
                <a:pPr algn="l" rtl="0">
                  <a:lnSpc>
                    <a:spcPct val="150000"/>
                  </a:lnSpc>
                </a:pPr>
                <a14:m>
                  <m:oMath xmlns:m="http://schemas.openxmlformats.org/officeDocument/2006/math">
                    <m:r>
                      <a:rPr lang="he-IL" sz="2133" i="1">
                        <a:latin typeface="Cambria Math" panose="02040503050406030204" pitchFamily="18" charset="0"/>
                        <a:ea typeface="Cambria Math" panose="02040503050406030204" pitchFamily="18" charset="0"/>
                        <a:cs typeface="David" panose="020E0502060401010101" pitchFamily="34" charset="-79"/>
                      </a:rPr>
                      <m:t>0</m:t>
                    </m:r>
                    <m:r>
                      <a:rPr lang="he-IL" sz="2133" i="1">
                        <a:latin typeface="Cambria Math" panose="02040503050406030204" pitchFamily="18" charset="0"/>
                        <a:ea typeface="Cambria Math" panose="02040503050406030204" pitchFamily="18" charset="0"/>
                        <a:cs typeface="David" panose="020E0502060401010101" pitchFamily="34" charset="-79"/>
                      </a:rPr>
                      <m:t>.</m:t>
                    </m:r>
                    <m:r>
                      <a:rPr lang="he-IL" sz="2133" i="1">
                        <a:latin typeface="Cambria Math" panose="02040503050406030204" pitchFamily="18" charset="0"/>
                        <a:ea typeface="Cambria Math" panose="02040503050406030204" pitchFamily="18" charset="0"/>
                        <a:cs typeface="David" panose="020E0502060401010101" pitchFamily="34" charset="-79"/>
                      </a:rPr>
                      <m:t>02</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0</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5</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8</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68</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1</m:t>
                    </m:r>
                    <m:sSup>
                      <m:sSupPr>
                        <m:ctrlPr>
                          <a:rPr lang="en-US" sz="2133" i="1">
                            <a:latin typeface="Cambria Math" panose="02040503050406030204" pitchFamily="18" charset="0"/>
                            <a:ea typeface="Cambria Math" panose="02040503050406030204" pitchFamily="18" charset="0"/>
                            <a:cs typeface="David" panose="020E0502060401010101" pitchFamily="34" charset="-79"/>
                          </a:rPr>
                        </m:ctrlPr>
                      </m:sSupPr>
                      <m:e>
                        <m:r>
                          <a:rPr lang="en-US" sz="2133" i="1">
                            <a:latin typeface="Cambria Math" panose="02040503050406030204" pitchFamily="18" charset="0"/>
                            <a:ea typeface="Cambria Math" panose="02040503050406030204" pitchFamily="18" charset="0"/>
                            <a:cs typeface="David" panose="020E0502060401010101" pitchFamily="34" charset="-79"/>
                          </a:rPr>
                          <m:t>0</m:t>
                        </m:r>
                      </m:e>
                      <m:sup>
                        <m:r>
                          <a:rPr lang="en-US" sz="2133" i="1">
                            <a:latin typeface="Cambria Math" panose="02040503050406030204" pitchFamily="18" charset="0"/>
                            <a:ea typeface="Cambria Math" panose="02040503050406030204" pitchFamily="18" charset="0"/>
                            <a:cs typeface="David" panose="020E0502060401010101" pitchFamily="34" charset="-79"/>
                          </a:rPr>
                          <m:t>13</m:t>
                        </m:r>
                      </m:sup>
                    </m:sSup>
                    <m:sSup>
                      <m:sSupPr>
                        <m:ctrlPr>
                          <a:rPr lang="en-US" sz="2133" i="1">
                            <a:latin typeface="Cambria Math" panose="02040503050406030204" pitchFamily="18" charset="0"/>
                            <a:ea typeface="Cambria Math" panose="02040503050406030204" pitchFamily="18" charset="0"/>
                            <a:cs typeface="David" panose="020E0502060401010101" pitchFamily="34" charset="-79"/>
                          </a:rPr>
                        </m:ctrlPr>
                      </m:sSupPr>
                      <m:e>
                        <m:r>
                          <a:rPr lang="en-US" sz="2133" i="1">
                            <a:latin typeface="Cambria Math" panose="02040503050406030204" pitchFamily="18" charset="0"/>
                            <a:ea typeface="Cambria Math" panose="02040503050406030204" pitchFamily="18" charset="0"/>
                            <a:cs typeface="David" panose="020E0502060401010101" pitchFamily="34" charset="-79"/>
                          </a:rPr>
                          <m:t>𝑡</m:t>
                        </m:r>
                      </m:e>
                      <m:sup>
                        <m:r>
                          <a:rPr lang="en-US" sz="2133" i="1">
                            <a:latin typeface="Cambria Math" panose="02040503050406030204" pitchFamily="18" charset="0"/>
                            <a:ea typeface="Cambria Math" panose="02040503050406030204" pitchFamily="18" charset="0"/>
                            <a:cs typeface="David" panose="020E0502060401010101" pitchFamily="34" charset="-79"/>
                          </a:rPr>
                          <m:t>2</m:t>
                        </m:r>
                      </m:sup>
                    </m:sSup>
                    <m:r>
                      <a:rPr lang="en-US" sz="2133" i="1">
                        <a:latin typeface="Cambria Math" panose="02040503050406030204" pitchFamily="18" charset="0"/>
                        <a:ea typeface="Cambria Math" panose="02040503050406030204" pitchFamily="18" charset="0"/>
                        <a:cs typeface="David" panose="020E0502060401010101" pitchFamily="34" charset="-79"/>
                      </a:rPr>
                      <m:t> </m:t>
                    </m:r>
                    <m:r>
                      <a:rPr lang="en-US" sz="2133" b="0" i="1" smtClean="0">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 </m:t>
                    </m:r>
                    <m:r>
                      <a:rPr lang="en-US" sz="2133" i="1">
                        <a:latin typeface="Cambria Math" panose="02040503050406030204" pitchFamily="18" charset="0"/>
                        <a:ea typeface="Cambria Math" panose="02040503050406030204" pitchFamily="18" charset="0"/>
                        <a:cs typeface="David" panose="020E0502060401010101" pitchFamily="34" charset="-79"/>
                      </a:rPr>
                      <m:t>𝑡</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2</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15</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1</m:t>
                    </m:r>
                    <m:sSup>
                      <m:sSupPr>
                        <m:ctrlPr>
                          <a:rPr lang="en-US" sz="2133" i="1">
                            <a:latin typeface="Cambria Math" panose="02040503050406030204" pitchFamily="18" charset="0"/>
                            <a:ea typeface="Cambria Math" panose="02040503050406030204" pitchFamily="18" charset="0"/>
                            <a:cs typeface="David" panose="020E0502060401010101" pitchFamily="34" charset="-79"/>
                          </a:rPr>
                        </m:ctrlPr>
                      </m:sSupPr>
                      <m:e>
                        <m:r>
                          <a:rPr lang="en-US" sz="2133" i="1">
                            <a:latin typeface="Cambria Math" panose="02040503050406030204" pitchFamily="18" charset="0"/>
                            <a:ea typeface="Cambria Math" panose="02040503050406030204" pitchFamily="18" charset="0"/>
                            <a:cs typeface="David" panose="020E0502060401010101" pitchFamily="34" charset="-79"/>
                          </a:rPr>
                          <m:t>0</m:t>
                        </m:r>
                      </m:e>
                      <m:sup>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8</m:t>
                        </m:r>
                      </m:sup>
                    </m:sSup>
                  </m:oMath>
                </a14:m>
                <a:r>
                  <a:rPr lang="en-US" sz="2133" dirty="0">
                    <a:latin typeface="David" panose="020E0502060401010101" pitchFamily="34" charset="-79"/>
                    <a:cs typeface="David" panose="020E0502060401010101" pitchFamily="34" charset="-79"/>
                  </a:rPr>
                  <a:t> [sec]</a:t>
                </a:r>
              </a:p>
              <a:p>
                <a:pPr algn="l" rtl="0">
                  <a:lnSpc>
                    <a:spcPct val="150000"/>
                  </a:lnSpc>
                </a:pPr>
                <a14:m>
                  <m:oMathPara xmlns:m="http://schemas.openxmlformats.org/officeDocument/2006/math">
                    <m:oMathParaPr>
                      <m:jc m:val="left"/>
                    </m:oMathParaPr>
                    <m:oMath xmlns:m="http://schemas.openxmlformats.org/officeDocument/2006/math">
                      <m:r>
                        <a:rPr lang="en-US" sz="2133" i="1">
                          <a:latin typeface="Cambria Math" panose="02040503050406030204" pitchFamily="18" charset="0"/>
                          <a:ea typeface="Cambria Math" panose="02040503050406030204" pitchFamily="18" charset="0"/>
                          <a:cs typeface="David" panose="020E0502060401010101" pitchFamily="34" charset="-79"/>
                        </a:rPr>
                        <m:t>𝑋</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0</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5</m:t>
                      </m:r>
                      <m:r>
                        <a:rPr lang="en-US" sz="2133" i="1">
                          <a:latin typeface="Cambria Math" panose="02040503050406030204" pitchFamily="18" charset="0"/>
                          <a:ea typeface="Cambria Math" panose="02040503050406030204" pitchFamily="18" charset="0"/>
                          <a:cs typeface="David" panose="020E0502060401010101" pitchFamily="34" charset="-79"/>
                        </a:rPr>
                        <m:t>𝑎</m:t>
                      </m:r>
                      <m:sSup>
                        <m:sSupPr>
                          <m:ctrlPr>
                            <a:rPr lang="en-US" sz="2133" i="1">
                              <a:latin typeface="Cambria Math" panose="02040503050406030204" pitchFamily="18" charset="0"/>
                              <a:ea typeface="Cambria Math" panose="02040503050406030204" pitchFamily="18" charset="0"/>
                              <a:cs typeface="David" panose="020E0502060401010101" pitchFamily="34" charset="-79"/>
                            </a:rPr>
                          </m:ctrlPr>
                        </m:sSupPr>
                        <m:e>
                          <m:r>
                            <a:rPr lang="en-US" sz="2133" i="1">
                              <a:latin typeface="Cambria Math" panose="02040503050406030204" pitchFamily="18" charset="0"/>
                              <a:ea typeface="Cambria Math" panose="02040503050406030204" pitchFamily="18" charset="0"/>
                              <a:cs typeface="David" panose="020E0502060401010101" pitchFamily="34" charset="-79"/>
                            </a:rPr>
                            <m:t>𝑡</m:t>
                          </m:r>
                        </m:e>
                        <m:sup>
                          <m:r>
                            <a:rPr lang="en-US" sz="2133" i="1">
                              <a:latin typeface="Cambria Math" panose="02040503050406030204" pitchFamily="18" charset="0"/>
                              <a:ea typeface="Cambria Math" panose="02040503050406030204" pitchFamily="18" charset="0"/>
                              <a:cs typeface="David" panose="020E0502060401010101" pitchFamily="34" charset="-79"/>
                            </a:rPr>
                            <m:t>2</m:t>
                          </m:r>
                        </m:sup>
                      </m:sSup>
                      <m:r>
                        <a:rPr lang="en-US" sz="2133" i="1">
                          <a:latin typeface="Cambria Math" panose="02040503050406030204" pitchFamily="18" charset="0"/>
                          <a:ea typeface="Cambria Math" panose="02040503050406030204" pitchFamily="18" charset="0"/>
                          <a:cs typeface="David" panose="020E0502060401010101" pitchFamily="34" charset="-79"/>
                        </a:rPr>
                        <m:t>+</m:t>
                      </m:r>
                      <m:sSub>
                        <m:sSubPr>
                          <m:ctrlPr>
                            <a:rPr lang="en-US" sz="2133" i="1">
                              <a:latin typeface="Cambria Math" panose="02040503050406030204" pitchFamily="18" charset="0"/>
                              <a:ea typeface="Cambria Math" panose="02040503050406030204" pitchFamily="18" charset="0"/>
                              <a:cs typeface="David" panose="020E0502060401010101" pitchFamily="34" charset="-79"/>
                            </a:rPr>
                          </m:ctrlPr>
                        </m:sSubPr>
                        <m:e>
                          <m:r>
                            <a:rPr lang="en-US" sz="2133" i="1">
                              <a:latin typeface="Cambria Math" panose="02040503050406030204" pitchFamily="18" charset="0"/>
                              <a:ea typeface="Cambria Math" panose="02040503050406030204" pitchFamily="18" charset="0"/>
                              <a:cs typeface="David" panose="020E0502060401010101" pitchFamily="34" charset="-79"/>
                            </a:rPr>
                            <m:t>𝑣</m:t>
                          </m:r>
                        </m:e>
                        <m:sub>
                          <m:r>
                            <a:rPr lang="en-US" sz="2133" i="1">
                              <a:latin typeface="Cambria Math" panose="02040503050406030204" pitchFamily="18" charset="0"/>
                              <a:ea typeface="Cambria Math" panose="02040503050406030204" pitchFamily="18" charset="0"/>
                              <a:cs typeface="David" panose="020E0502060401010101" pitchFamily="34" charset="-79"/>
                            </a:rPr>
                            <m:t>𝑜</m:t>
                          </m:r>
                        </m:sub>
                      </m:sSub>
                      <m:r>
                        <a:rPr lang="en-US" sz="2133" i="1">
                          <a:latin typeface="Cambria Math" panose="02040503050406030204" pitchFamily="18" charset="0"/>
                          <a:ea typeface="Cambria Math" panose="02040503050406030204" pitchFamily="18" charset="0"/>
                          <a:cs typeface="David" panose="020E0502060401010101" pitchFamily="34" charset="-79"/>
                        </a:rPr>
                        <m:t>𝑡</m:t>
                      </m:r>
                      <m:r>
                        <a:rPr lang="en-US" sz="2133" b="0" i="1" smtClean="0">
                          <a:latin typeface="Cambria Math" panose="02040503050406030204" pitchFamily="18" charset="0"/>
                          <a:ea typeface="Cambria Math" panose="02040503050406030204" pitchFamily="18" charset="0"/>
                          <a:cs typeface="David" panose="020E0502060401010101" pitchFamily="34" charset="-79"/>
                        </a:rPr>
                        <m:t>+</m:t>
                      </m:r>
                      <m:sSub>
                        <m:sSubPr>
                          <m:ctrlPr>
                            <a:rPr lang="en-US" sz="2133" i="1">
                              <a:latin typeface="Cambria Math" panose="02040503050406030204" pitchFamily="18" charset="0"/>
                              <a:ea typeface="Cambria Math" panose="02040503050406030204" pitchFamily="18" charset="0"/>
                              <a:cs typeface="David" panose="020E0502060401010101" pitchFamily="34" charset="-79"/>
                            </a:rPr>
                          </m:ctrlPr>
                        </m:sSubPr>
                        <m:e>
                          <m:r>
                            <a:rPr lang="en-US" sz="2133" i="1">
                              <a:latin typeface="Cambria Math" panose="02040503050406030204" pitchFamily="18" charset="0"/>
                              <a:ea typeface="Cambria Math" panose="02040503050406030204" pitchFamily="18" charset="0"/>
                              <a:cs typeface="David" panose="020E0502060401010101" pitchFamily="34" charset="-79"/>
                            </a:rPr>
                            <m:t>𝑋</m:t>
                          </m:r>
                        </m:e>
                        <m:sub>
                          <m:r>
                            <a:rPr lang="en-US" sz="2133" i="1">
                              <a:latin typeface="Cambria Math" panose="02040503050406030204" pitchFamily="18" charset="0"/>
                              <a:ea typeface="Cambria Math" panose="02040503050406030204" pitchFamily="18" charset="0"/>
                              <a:cs typeface="David" panose="020E0502060401010101" pitchFamily="34" charset="-79"/>
                            </a:rPr>
                            <m:t>𝑜</m:t>
                          </m:r>
                        </m:sub>
                      </m:sSub>
                    </m:oMath>
                  </m:oMathPara>
                </a14:m>
                <a:endParaRPr lang="en-US" sz="2133" dirty="0">
                  <a:latin typeface="David" panose="020E0502060401010101" pitchFamily="34" charset="-79"/>
                  <a:cs typeface="David" panose="020E0502060401010101" pitchFamily="34" charset="-79"/>
                </a:endParaRPr>
              </a:p>
              <a:p>
                <a:pPr algn="l" rtl="0">
                  <a:lnSpc>
                    <a:spcPct val="150000"/>
                  </a:lnSpc>
                </a:pPr>
                <a14:m>
                  <m:oMath xmlns:m="http://schemas.openxmlformats.org/officeDocument/2006/math">
                    <m:r>
                      <a:rPr lang="en-US" sz="2133" i="1">
                        <a:latin typeface="Cambria Math" panose="02040503050406030204" pitchFamily="18" charset="0"/>
                        <a:ea typeface="Cambria Math" panose="02040503050406030204" pitchFamily="18" charset="0"/>
                        <a:cs typeface="David" panose="020E0502060401010101" pitchFamily="34" charset="-79"/>
                      </a:rPr>
                      <m:t>𝑋</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2</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1</m:t>
                    </m:r>
                    <m:sSup>
                      <m:sSupPr>
                        <m:ctrlPr>
                          <a:rPr lang="en-US" sz="2133" i="1">
                            <a:latin typeface="Cambria Math" panose="02040503050406030204" pitchFamily="18" charset="0"/>
                            <a:ea typeface="Cambria Math" panose="02040503050406030204" pitchFamily="18" charset="0"/>
                            <a:cs typeface="David" panose="020E0502060401010101" pitchFamily="34" charset="-79"/>
                          </a:rPr>
                        </m:ctrlPr>
                      </m:sSupPr>
                      <m:e>
                        <m:r>
                          <a:rPr lang="en-US" sz="2133" i="1">
                            <a:latin typeface="Cambria Math" panose="02040503050406030204" pitchFamily="18" charset="0"/>
                            <a:ea typeface="Cambria Math" panose="02040503050406030204" pitchFamily="18" charset="0"/>
                            <a:cs typeface="David" panose="020E0502060401010101" pitchFamily="34" charset="-79"/>
                          </a:rPr>
                          <m:t>0</m:t>
                        </m:r>
                      </m:e>
                      <m:sup>
                        <m:r>
                          <a:rPr lang="en-US" sz="2133" i="1">
                            <a:latin typeface="Cambria Math" panose="02040503050406030204" pitchFamily="18" charset="0"/>
                            <a:ea typeface="Cambria Math" panose="02040503050406030204" pitchFamily="18" charset="0"/>
                            <a:cs typeface="David" panose="020E0502060401010101" pitchFamily="34" charset="-79"/>
                          </a:rPr>
                          <m:t>6</m:t>
                        </m:r>
                      </m:sup>
                    </m:sSup>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2</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15</m:t>
                    </m:r>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1</m:t>
                    </m:r>
                    <m:sSup>
                      <m:sSupPr>
                        <m:ctrlPr>
                          <a:rPr lang="en-US" sz="2133" i="1">
                            <a:latin typeface="Cambria Math" panose="02040503050406030204" pitchFamily="18" charset="0"/>
                            <a:ea typeface="Cambria Math" panose="02040503050406030204" pitchFamily="18" charset="0"/>
                            <a:cs typeface="David" panose="020E0502060401010101" pitchFamily="34" charset="-79"/>
                          </a:rPr>
                        </m:ctrlPr>
                      </m:sSupPr>
                      <m:e>
                        <m:r>
                          <a:rPr lang="en-US" sz="2133" i="1">
                            <a:latin typeface="Cambria Math" panose="02040503050406030204" pitchFamily="18" charset="0"/>
                            <a:ea typeface="Cambria Math" panose="02040503050406030204" pitchFamily="18" charset="0"/>
                            <a:cs typeface="David" panose="020E0502060401010101" pitchFamily="34" charset="-79"/>
                          </a:rPr>
                          <m:t>0</m:t>
                        </m:r>
                      </m:e>
                      <m:sup>
                        <m:r>
                          <a:rPr lang="en-US" sz="2133" i="1">
                            <a:latin typeface="Cambria Math" panose="02040503050406030204" pitchFamily="18" charset="0"/>
                            <a:ea typeface="Cambria Math" panose="02040503050406030204" pitchFamily="18" charset="0"/>
                            <a:cs typeface="David" panose="020E0502060401010101" pitchFamily="34" charset="-79"/>
                          </a:rPr>
                          <m:t>−</m:t>
                        </m:r>
                        <m:r>
                          <a:rPr lang="en-US" sz="2133" i="1">
                            <a:latin typeface="Cambria Math" panose="02040503050406030204" pitchFamily="18" charset="0"/>
                            <a:ea typeface="Cambria Math" panose="02040503050406030204" pitchFamily="18" charset="0"/>
                            <a:cs typeface="David" panose="020E0502060401010101" pitchFamily="34" charset="-79"/>
                          </a:rPr>
                          <m:t>8</m:t>
                        </m:r>
                      </m:sup>
                    </m:sSup>
                  </m:oMath>
                </a14:m>
                <a:r>
                  <a:rPr lang="en-US" sz="2133" i="1" dirty="0">
                    <a:latin typeface="Cambria Math" panose="02040503050406030204" pitchFamily="18" charset="0"/>
                    <a:ea typeface="Cambria Math" panose="02040503050406030204" pitchFamily="18" charset="0"/>
                    <a:cs typeface="David" panose="020E0502060401010101" pitchFamily="34" charset="-79"/>
                  </a:rPr>
                  <a:t>=0.043       </a:t>
                </a:r>
                <a:r>
                  <a:rPr lang="he-IL" sz="2133" i="1" dirty="0">
                    <a:solidFill>
                      <a:srgbClr val="FF0000"/>
                    </a:solidFill>
                    <a:latin typeface="Cambria Math" panose="02040503050406030204" pitchFamily="18" charset="0"/>
                    <a:ea typeface="Cambria Math" panose="02040503050406030204" pitchFamily="18" charset="0"/>
                    <a:cs typeface="David" panose="020E0502060401010101" pitchFamily="34" charset="-79"/>
                  </a:rPr>
                  <a:t>אורך הלוח צריך להיות 4.3 ס"מ </a:t>
                </a:r>
                <a:endParaRPr lang="en-US" sz="2133" i="1" dirty="0">
                  <a:solidFill>
                    <a:srgbClr val="FF0000"/>
                  </a:solidFill>
                  <a:latin typeface="Cambria Math" panose="02040503050406030204" pitchFamily="18" charset="0"/>
                  <a:ea typeface="Cambria Math" panose="02040503050406030204" pitchFamily="18" charset="0"/>
                  <a:cs typeface="David" panose="020E0502060401010101" pitchFamily="34" charset="-79"/>
                </a:endParaRPr>
              </a:p>
            </p:txBody>
          </p:sp>
        </mc:Choice>
        <mc:Fallback xmlns="">
          <p:sp>
            <p:nvSpPr>
              <p:cNvPr id="3" name="Rectangle 1">
                <a:extLst>
                  <a:ext uri="{FF2B5EF4-FFF2-40B4-BE49-F238E27FC236}">
                    <a16:creationId xmlns:a16="http://schemas.microsoft.com/office/drawing/2014/main" id="{3D84F084-F3A7-43DC-8377-74A59DEEDEB0}"/>
                  </a:ext>
                </a:extLst>
              </p:cNvPr>
              <p:cNvSpPr>
                <a:spLocks noRot="1" noChangeAspect="1" noMove="1" noResize="1" noEditPoints="1" noAdjustHandles="1" noChangeArrowheads="1" noChangeShapeType="1" noTextEdit="1"/>
              </p:cNvSpPr>
              <p:nvPr/>
            </p:nvSpPr>
            <p:spPr>
              <a:xfrm>
                <a:off x="4059006" y="1018429"/>
                <a:ext cx="7770571" cy="4971041"/>
              </a:xfrm>
              <a:prstGeom prst="rect">
                <a:avLst/>
              </a:prstGeom>
              <a:blipFill>
                <a:blip r:embed="rId3"/>
                <a:stretch>
                  <a:fillRect l="-78" r="-941" b="-1593"/>
                </a:stretch>
              </a:blipFill>
            </p:spPr>
            <p:txBody>
              <a:bodyPr/>
              <a:lstStyle/>
              <a:p>
                <a:r>
                  <a:rPr lang="he-IL">
                    <a:noFill/>
                  </a:rPr>
                  <a:t> </a:t>
                </a:r>
              </a:p>
            </p:txBody>
          </p:sp>
        </mc:Fallback>
      </mc:AlternateContent>
      <p:pic>
        <p:nvPicPr>
          <p:cNvPr id="4" name="תמונה 3">
            <a:extLst>
              <a:ext uri="{FF2B5EF4-FFF2-40B4-BE49-F238E27FC236}">
                <a16:creationId xmlns:a16="http://schemas.microsoft.com/office/drawing/2014/main" id="{84B503B5-AE93-4C7D-872F-3DE51F95F865}"/>
              </a:ext>
            </a:extLst>
          </p:cNvPr>
          <p:cNvPicPr>
            <a:picLocks noChangeAspect="1"/>
          </p:cNvPicPr>
          <p:nvPr/>
        </p:nvPicPr>
        <p:blipFill>
          <a:blip r:embed="rId4"/>
          <a:stretch>
            <a:fillRect/>
          </a:stretch>
        </p:blipFill>
        <p:spPr>
          <a:xfrm>
            <a:off x="360835" y="1018430"/>
            <a:ext cx="3580934" cy="3949186"/>
          </a:xfrm>
          <a:prstGeom prst="rect">
            <a:avLst/>
          </a:prstGeom>
        </p:spPr>
      </p:pic>
      <p:sp>
        <p:nvSpPr>
          <p:cNvPr id="5" name="תיבת טקסט 4">
            <a:extLst>
              <a:ext uri="{FF2B5EF4-FFF2-40B4-BE49-F238E27FC236}">
                <a16:creationId xmlns:a16="http://schemas.microsoft.com/office/drawing/2014/main" id="{CEF7F8CA-0837-40F1-AD77-51F719E08B51}"/>
              </a:ext>
            </a:extLst>
          </p:cNvPr>
          <p:cNvSpPr txBox="1"/>
          <p:nvPr/>
        </p:nvSpPr>
        <p:spPr>
          <a:xfrm>
            <a:off x="7402685" y="4119646"/>
            <a:ext cx="2827606" cy="1384995"/>
          </a:xfrm>
          <a:prstGeom prst="rect">
            <a:avLst/>
          </a:prstGeom>
          <a:noFill/>
        </p:spPr>
        <p:txBody>
          <a:bodyPr wrap="square" rtlCol="1">
            <a:spAutoFit/>
          </a:bodyPr>
          <a:lstStyle/>
          <a:p>
            <a:pPr algn="r" rtl="1"/>
            <a:r>
              <a:rPr lang="he-IL" sz="2400" dirty="0">
                <a:latin typeface="David" panose="020E0502060401010101" pitchFamily="34" charset="-79"/>
                <a:cs typeface="David" panose="020E0502060401010101" pitchFamily="34" charset="-79"/>
              </a:rPr>
              <a:t>המשוואה בציר ה </a:t>
            </a:r>
            <a:r>
              <a:rPr lang="en-US" sz="2400" dirty="0">
                <a:latin typeface="David" panose="020E0502060401010101" pitchFamily="34" charset="-79"/>
                <a:cs typeface="David" panose="020E0502060401010101" pitchFamily="34" charset="-79"/>
              </a:rPr>
              <a:t>X</a:t>
            </a:r>
            <a:r>
              <a:rPr lang="he-IL" sz="2400" dirty="0">
                <a:latin typeface="David" panose="020E0502060401010101" pitchFamily="34" charset="-79"/>
                <a:cs typeface="David" panose="020E0502060401010101" pitchFamily="34" charset="-79"/>
              </a:rPr>
              <a:t> :</a:t>
            </a:r>
          </a:p>
          <a:p>
            <a:pPr algn="r" rtl="1"/>
            <a:endParaRPr lang="he-IL" sz="3600" dirty="0">
              <a:latin typeface="David" panose="020E0502060401010101" pitchFamily="34" charset="-79"/>
              <a:cs typeface="David" panose="020E0502060401010101" pitchFamily="34" charset="-79"/>
            </a:endParaRPr>
          </a:p>
          <a:p>
            <a:pPr algn="r" rtl="1"/>
            <a:r>
              <a:rPr lang="he-IL" sz="2400" dirty="0">
                <a:latin typeface="David" panose="020E0502060401010101" pitchFamily="34" charset="-79"/>
                <a:cs typeface="David" panose="020E0502060401010101" pitchFamily="34" charset="-79"/>
              </a:rPr>
              <a:t>המשוואה בציר ה </a:t>
            </a:r>
            <a:r>
              <a:rPr lang="en-US" sz="2400" dirty="0">
                <a:latin typeface="David" panose="020E0502060401010101" pitchFamily="34" charset="-79"/>
                <a:cs typeface="David" panose="020E0502060401010101" pitchFamily="34" charset="-79"/>
              </a:rPr>
              <a:t>Y</a:t>
            </a:r>
            <a:r>
              <a:rPr lang="he-IL" sz="2400" dirty="0">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225570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תרגול 2: תנועת חלקיק בשדה בין 2 לוחות</a:t>
            </a:r>
          </a:p>
        </p:txBody>
      </p:sp>
      <mc:AlternateContent xmlns:mc="http://schemas.openxmlformats.org/markup-compatibility/2006" xmlns:a14="http://schemas.microsoft.com/office/drawing/2010/main">
        <mc:Choice Requires="a14">
          <p:sp>
            <p:nvSpPr>
              <p:cNvPr id="5" name="Rectangle 1">
                <a:extLst>
                  <a:ext uri="{FF2B5EF4-FFF2-40B4-BE49-F238E27FC236}">
                    <a16:creationId xmlns:a16="http://schemas.microsoft.com/office/drawing/2014/main" id="{46F48289-0BB1-442D-897B-5D6C5DFEAFC9}"/>
                  </a:ext>
                </a:extLst>
              </p:cNvPr>
              <p:cNvSpPr/>
              <p:nvPr/>
            </p:nvSpPr>
            <p:spPr>
              <a:xfrm>
                <a:off x="3872832" y="1018431"/>
                <a:ext cx="7956746" cy="5535939"/>
              </a:xfrm>
              <a:prstGeom prst="rect">
                <a:avLst/>
              </a:prstGeom>
            </p:spPr>
            <p:txBody>
              <a:bodyPr wrap="square">
                <a:spAutoFit/>
              </a:bodyPr>
              <a:lstStyle/>
              <a:p>
                <a:pPr algn="r" rtl="1">
                  <a:lnSpc>
                    <a:spcPct val="150000"/>
                  </a:lnSpc>
                </a:pPr>
                <a:r>
                  <a:rPr lang="he-IL" sz="2400" dirty="0">
                    <a:latin typeface="David" panose="020E0502060401010101" pitchFamily="34" charset="-79"/>
                    <a:cs typeface="David" panose="020E0502060401010101" pitchFamily="34" charset="-79"/>
                  </a:rPr>
                  <a:t>אלקטרון נכנס במהירות של </a:t>
                </a:r>
                <a14:m>
                  <m:oMath xmlns:m="http://schemas.openxmlformats.org/officeDocument/2006/math">
                    <m:r>
                      <a:rPr lang="en-US" sz="2400" i="1">
                        <a:latin typeface="Cambria Math" panose="02040503050406030204" pitchFamily="18" charset="0"/>
                        <a:ea typeface="Cambria Math" panose="02040503050406030204" pitchFamily="18" charset="0"/>
                        <a:cs typeface="David" panose="020E0502060401010101" pitchFamily="34" charset="-79"/>
                      </a:rPr>
                      <m:t>2</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1</m:t>
                    </m:r>
                    <m:sSup>
                      <m:sSupPr>
                        <m:ctrlPr>
                          <a:rPr lang="en-US" sz="2400" i="1">
                            <a:latin typeface="Cambria Math" panose="02040503050406030204" pitchFamily="18" charset="0"/>
                            <a:ea typeface="Cambria Math" panose="02040503050406030204" pitchFamily="18" charset="0"/>
                            <a:cs typeface="David" panose="020E0502060401010101" pitchFamily="34" charset="-79"/>
                          </a:rPr>
                        </m:ctrlPr>
                      </m:sSupPr>
                      <m:e>
                        <m:r>
                          <a:rPr lang="en-US" sz="2400" i="1">
                            <a:latin typeface="Cambria Math" panose="02040503050406030204" pitchFamily="18" charset="0"/>
                            <a:ea typeface="Cambria Math" panose="02040503050406030204" pitchFamily="18" charset="0"/>
                            <a:cs typeface="David" panose="020E0502060401010101" pitchFamily="34" charset="-79"/>
                          </a:rPr>
                          <m:t>0</m:t>
                        </m:r>
                      </m:e>
                      <m:sup>
                        <m:r>
                          <a:rPr lang="en-US" sz="2400" i="1">
                            <a:latin typeface="Cambria Math" panose="02040503050406030204" pitchFamily="18" charset="0"/>
                            <a:ea typeface="Cambria Math" panose="02040503050406030204" pitchFamily="18" charset="0"/>
                            <a:cs typeface="David" panose="020E0502060401010101" pitchFamily="34" charset="-79"/>
                          </a:rPr>
                          <m:t>5</m:t>
                        </m:r>
                      </m:sup>
                    </m:sSup>
                    <m:r>
                      <a:rPr lang="en-US" sz="2400" i="1">
                        <a:latin typeface="Cambria Math" panose="02040503050406030204" pitchFamily="18" charset="0"/>
                        <a:ea typeface="Cambria Math" panose="02040503050406030204" pitchFamily="18" charset="0"/>
                        <a:cs typeface="David" panose="020E0502060401010101" pitchFamily="34" charset="-79"/>
                      </a:rPr>
                      <m:t> </m:t>
                    </m:r>
                    <m:d>
                      <m:dPr>
                        <m:begChr m:val="["/>
                        <m:endChr m:val="]"/>
                        <m:ctrlPr>
                          <a:rPr lang="en-US" sz="2400" i="1">
                            <a:latin typeface="Cambria Math" panose="02040503050406030204" pitchFamily="18" charset="0"/>
                            <a:ea typeface="Cambria Math" panose="02040503050406030204" pitchFamily="18" charset="0"/>
                            <a:cs typeface="David" panose="020E0502060401010101" pitchFamily="34" charset="-79"/>
                          </a:rPr>
                        </m:ctrlPr>
                      </m:dPr>
                      <m:e>
                        <m:f>
                          <m:fPr>
                            <m:ctrlPr>
                              <a:rPr lang="en-US" sz="2400" i="1">
                                <a:latin typeface="Cambria Math" panose="02040503050406030204" pitchFamily="18" charset="0"/>
                                <a:ea typeface="Cambria Math" panose="02040503050406030204" pitchFamily="18" charset="0"/>
                                <a:cs typeface="David" panose="020E0502060401010101" pitchFamily="34" charset="-79"/>
                              </a:rPr>
                            </m:ctrlPr>
                          </m:fPr>
                          <m:num>
                            <m:r>
                              <a:rPr lang="en-US" sz="2400" i="1">
                                <a:latin typeface="Cambria Math" panose="02040503050406030204" pitchFamily="18" charset="0"/>
                                <a:ea typeface="Cambria Math" panose="02040503050406030204" pitchFamily="18" charset="0"/>
                                <a:cs typeface="David" panose="020E0502060401010101" pitchFamily="34" charset="-79"/>
                              </a:rPr>
                              <m:t>𝑚</m:t>
                            </m:r>
                          </m:num>
                          <m:den>
                            <m:r>
                              <a:rPr lang="en-US" sz="2400" i="1">
                                <a:latin typeface="Cambria Math" panose="02040503050406030204" pitchFamily="18" charset="0"/>
                                <a:ea typeface="Cambria Math" panose="02040503050406030204" pitchFamily="18" charset="0"/>
                                <a:cs typeface="David" panose="020E0502060401010101" pitchFamily="34" charset="-79"/>
                              </a:rPr>
                              <m:t>𝑠𝑒𝑐</m:t>
                            </m:r>
                          </m:den>
                        </m:f>
                      </m:e>
                    </m:d>
                    <m:r>
                      <a:rPr lang="he-IL" sz="2400">
                        <a:latin typeface="Cambria Math" panose="02040503050406030204" pitchFamily="18" charset="0"/>
                        <a:ea typeface="Cambria Math" panose="02040503050406030204" pitchFamily="18" charset="0"/>
                        <a:cs typeface="David" panose="020E0502060401010101" pitchFamily="34" charset="-79"/>
                      </a:rPr>
                      <m:t> </m:t>
                    </m:r>
                  </m:oMath>
                </a14:m>
                <a:r>
                  <a:rPr lang="he-IL" sz="2400" dirty="0">
                    <a:latin typeface="David" panose="020E0502060401010101" pitchFamily="34" charset="-79"/>
                    <a:cs typeface="David" panose="020E0502060401010101" pitchFamily="34" charset="-79"/>
                  </a:rPr>
                  <a:t>  דרך חריץ קטן </a:t>
                </a:r>
                <a:r>
                  <a:rPr lang="he-IL" sz="2400" dirty="0" err="1">
                    <a:latin typeface="David" panose="020E0502060401010101" pitchFamily="34" charset="-79"/>
                    <a:cs typeface="David" panose="020E0502060401010101" pitchFamily="34" charset="-79"/>
                  </a:rPr>
                  <a:t>לאיזור</a:t>
                </a:r>
                <a:r>
                  <a:rPr lang="he-IL" sz="2400" dirty="0">
                    <a:latin typeface="David" panose="020E0502060401010101" pitchFamily="34" charset="-79"/>
                    <a:cs typeface="David" panose="020E0502060401010101" pitchFamily="34" charset="-79"/>
                  </a:rPr>
                  <a:t> שבין שני לוחות חשמליים טעונים כמתואר בשרטוט. גודל השדה בין הלוחות הוא  </a:t>
                </a:r>
                <a14:m>
                  <m:oMath xmlns:m="http://schemas.openxmlformats.org/officeDocument/2006/math">
                    <m:r>
                      <a:rPr lang="en-US" sz="2400" i="1">
                        <a:latin typeface="Cambria Math" panose="02040503050406030204" pitchFamily="18" charset="0"/>
                        <a:ea typeface="Cambria Math" panose="02040503050406030204" pitchFamily="18" charset="0"/>
                        <a:cs typeface="David" panose="020E0502060401010101" pitchFamily="34" charset="-79"/>
                      </a:rPr>
                      <m:t>6</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1</m:t>
                    </m:r>
                    <m:sSup>
                      <m:sSupPr>
                        <m:ctrlPr>
                          <a:rPr lang="en-US" sz="2400" i="1">
                            <a:latin typeface="Cambria Math" panose="02040503050406030204" pitchFamily="18" charset="0"/>
                            <a:ea typeface="Cambria Math" panose="02040503050406030204" pitchFamily="18" charset="0"/>
                            <a:cs typeface="David" panose="020E0502060401010101" pitchFamily="34" charset="-79"/>
                          </a:rPr>
                        </m:ctrlPr>
                      </m:sSupPr>
                      <m:e>
                        <m:r>
                          <a:rPr lang="en-US" sz="2400" i="1">
                            <a:latin typeface="Cambria Math" panose="02040503050406030204" pitchFamily="18" charset="0"/>
                            <a:ea typeface="Cambria Math" panose="02040503050406030204" pitchFamily="18" charset="0"/>
                            <a:cs typeface="David" panose="020E0502060401010101" pitchFamily="34" charset="-79"/>
                          </a:rPr>
                          <m:t>0</m:t>
                        </m:r>
                      </m:e>
                      <m:sup>
                        <m:r>
                          <a:rPr lang="en-US" sz="2400" i="1">
                            <a:latin typeface="Cambria Math" panose="02040503050406030204" pitchFamily="18" charset="0"/>
                            <a:ea typeface="Cambria Math" panose="02040503050406030204" pitchFamily="18" charset="0"/>
                            <a:cs typeface="David" panose="020E0502060401010101" pitchFamily="34" charset="-79"/>
                          </a:rPr>
                          <m:t>6</m:t>
                        </m:r>
                      </m:sup>
                    </m:sSup>
                    <m:r>
                      <a:rPr lang="en-US" sz="2400" i="1">
                        <a:latin typeface="Cambria Math" panose="02040503050406030204" pitchFamily="18" charset="0"/>
                        <a:ea typeface="Cambria Math" panose="02040503050406030204" pitchFamily="18" charset="0"/>
                        <a:cs typeface="David" panose="020E0502060401010101" pitchFamily="34" charset="-79"/>
                      </a:rPr>
                      <m:t>  [</m:t>
                    </m:r>
                    <m:f>
                      <m:fPr>
                        <m:ctrlPr>
                          <a:rPr lang="en-US" sz="2400" i="1">
                            <a:latin typeface="Cambria Math" panose="02040503050406030204" pitchFamily="18" charset="0"/>
                            <a:ea typeface="Cambria Math" panose="02040503050406030204" pitchFamily="18" charset="0"/>
                            <a:cs typeface="David" panose="020E0502060401010101" pitchFamily="34" charset="-79"/>
                          </a:rPr>
                        </m:ctrlPr>
                      </m:fPr>
                      <m:num>
                        <m:r>
                          <a:rPr lang="en-US" sz="2400" i="1">
                            <a:latin typeface="Cambria Math" panose="02040503050406030204" pitchFamily="18" charset="0"/>
                            <a:ea typeface="Cambria Math" panose="02040503050406030204" pitchFamily="18" charset="0"/>
                            <a:cs typeface="David" panose="020E0502060401010101" pitchFamily="34" charset="-79"/>
                          </a:rPr>
                          <m:t>𝑁</m:t>
                        </m:r>
                      </m:num>
                      <m:den>
                        <m:r>
                          <a:rPr lang="en-US" sz="2400" i="1">
                            <a:latin typeface="Cambria Math" panose="02040503050406030204" pitchFamily="18" charset="0"/>
                            <a:ea typeface="Cambria Math" panose="02040503050406030204" pitchFamily="18" charset="0"/>
                            <a:cs typeface="David" panose="020E0502060401010101" pitchFamily="34" charset="-79"/>
                          </a:rPr>
                          <m:t>𝑐</m:t>
                        </m:r>
                      </m:den>
                    </m:f>
                    <m:r>
                      <a:rPr lang="en-US" sz="2400" i="1">
                        <a:latin typeface="Cambria Math" panose="02040503050406030204" pitchFamily="18" charset="0"/>
                        <a:ea typeface="Cambria Math" panose="02040503050406030204" pitchFamily="18" charset="0"/>
                        <a:cs typeface="David" panose="020E0502060401010101" pitchFamily="34" charset="-79"/>
                      </a:rPr>
                      <m:t>]</m:t>
                    </m:r>
                  </m:oMath>
                </a14:m>
                <a:r>
                  <a:rPr lang="he-IL" sz="2400" dirty="0">
                    <a:latin typeface="David" panose="020E0502060401010101" pitchFamily="34" charset="-79"/>
                    <a:cs typeface="David" panose="020E0502060401010101" pitchFamily="34" charset="-79"/>
                  </a:rPr>
                  <a:t> והמרחק </a:t>
                </a:r>
                <a:r>
                  <a:rPr lang="he-IL" sz="2400" dirty="0" err="1">
                    <a:latin typeface="David" panose="020E0502060401010101" pitchFamily="34" charset="-79"/>
                    <a:cs typeface="David" panose="020E0502060401010101" pitchFamily="34" charset="-79"/>
                  </a:rPr>
                  <a:t>בינהם</a:t>
                </a:r>
                <a:r>
                  <a:rPr lang="he-IL" sz="2400" dirty="0">
                    <a:latin typeface="David" panose="020E0502060401010101" pitchFamily="34" charset="-79"/>
                    <a:cs typeface="David" panose="020E0502060401010101" pitchFamily="34" charset="-79"/>
                  </a:rPr>
                  <a:t> הוא </a:t>
                </a:r>
                <a:r>
                  <a:rPr lang="en-US" sz="2400" dirty="0">
                    <a:latin typeface="David" panose="020E0502060401010101" pitchFamily="34" charset="-79"/>
                    <a:cs typeface="David" panose="020E0502060401010101" pitchFamily="34" charset="-79"/>
                  </a:rPr>
                  <a:t>0.1mm</a:t>
                </a:r>
                <a:endParaRPr lang="he-IL" sz="2400" dirty="0">
                  <a:latin typeface="David" panose="020E0502060401010101" pitchFamily="34" charset="-79"/>
                  <a:cs typeface="David" panose="020E0502060401010101" pitchFamily="34" charset="-79"/>
                </a:endParaRPr>
              </a:p>
              <a:p>
                <a:pPr algn="r" rtl="1">
                  <a:lnSpc>
                    <a:spcPct val="150000"/>
                  </a:lnSpc>
                </a:pPr>
                <a:r>
                  <a:rPr lang="he-IL" sz="2400" dirty="0">
                    <a:latin typeface="David" panose="020E0502060401010101" pitchFamily="34" charset="-79"/>
                    <a:cs typeface="David" panose="020E0502060401010101" pitchFamily="34" charset="-79"/>
                  </a:rPr>
                  <a:t>א. מה המרחק שעובר האלקטרון עד שהוא נעצר?</a:t>
                </a:r>
              </a:p>
              <a:p>
                <a:pPr>
                  <a:lnSpc>
                    <a:spcPct val="150000"/>
                  </a:lnSpc>
                </a:pPr>
                <a:r>
                  <a:rPr lang="he-IL" sz="2400" dirty="0">
                    <a:latin typeface="David" panose="020E0502060401010101" pitchFamily="34" charset="-79"/>
                    <a:cs typeface="David" panose="020E0502060401010101" pitchFamily="34" charset="-79"/>
                  </a:rPr>
                  <a:t>ב. כמה זמן חלף מהרגע בו נכנס האלקטרון </a:t>
                </a:r>
                <a:r>
                  <a:rPr lang="he-IL" sz="2400" dirty="0" err="1">
                    <a:latin typeface="David" panose="020E0502060401010101" pitchFamily="34" charset="-79"/>
                    <a:cs typeface="David" panose="020E0502060401010101" pitchFamily="34" charset="-79"/>
                  </a:rPr>
                  <a:t>לאיזור</a:t>
                </a:r>
                <a:r>
                  <a:rPr lang="he-IL" sz="2400" dirty="0">
                    <a:latin typeface="David" panose="020E0502060401010101" pitchFamily="34" charset="-79"/>
                    <a:cs typeface="David" panose="020E0502060401010101" pitchFamily="34" charset="-79"/>
                  </a:rPr>
                  <a:t> שבין הלוחות ועד יציאתו חזרה מהלוח העליון ?</a:t>
                </a:r>
              </a:p>
              <a:p>
                <a:pPr>
                  <a:lnSpc>
                    <a:spcPct val="150000"/>
                  </a:lnSpc>
                </a:pPr>
                <a:r>
                  <a:rPr lang="he-IL" sz="2400" dirty="0">
                    <a:latin typeface="David" panose="020E0502060401010101" pitchFamily="34" charset="-79"/>
                    <a:cs typeface="David" panose="020E0502060401010101" pitchFamily="34" charset="-79"/>
                  </a:rPr>
                  <a:t>ג. מה צריך להיות הגודל של השדה החשמלי על מנת שהאלקטרון יגיע אל הלוח התחתון?</a:t>
                </a:r>
              </a:p>
              <a:p>
                <a:pPr algn="r" rtl="1">
                  <a:lnSpc>
                    <a:spcPct val="150000"/>
                  </a:lnSpc>
                </a:pPr>
                <a:endParaRPr lang="he-IL" sz="2400" dirty="0">
                  <a:latin typeface="David" panose="020E0502060401010101" pitchFamily="34" charset="-79"/>
                  <a:cs typeface="David" panose="020E0502060401010101" pitchFamily="34" charset="-79"/>
                </a:endParaRPr>
              </a:p>
            </p:txBody>
          </p:sp>
        </mc:Choice>
        <mc:Fallback xmlns="">
          <p:sp>
            <p:nvSpPr>
              <p:cNvPr id="5" name="Rectangle 1">
                <a:extLst>
                  <a:ext uri="{FF2B5EF4-FFF2-40B4-BE49-F238E27FC236}">
                    <a16:creationId xmlns:a16="http://schemas.microsoft.com/office/drawing/2014/main" id="{46F48289-0BB1-442D-897B-5D6C5DFEAFC9}"/>
                  </a:ext>
                </a:extLst>
              </p:cNvPr>
              <p:cNvSpPr>
                <a:spLocks noRot="1" noChangeAspect="1" noMove="1" noResize="1" noEditPoints="1" noAdjustHandles="1" noChangeArrowheads="1" noChangeShapeType="1" noTextEdit="1"/>
              </p:cNvSpPr>
              <p:nvPr/>
            </p:nvSpPr>
            <p:spPr>
              <a:xfrm>
                <a:off x="3872832" y="1018431"/>
                <a:ext cx="7956746" cy="5535939"/>
              </a:xfrm>
              <a:prstGeom prst="rect">
                <a:avLst/>
              </a:prstGeom>
              <a:blipFill>
                <a:blip r:embed="rId3"/>
                <a:stretch>
                  <a:fillRect r="-1149" b="-1542"/>
                </a:stretch>
              </a:blipFill>
            </p:spPr>
            <p:txBody>
              <a:bodyPr/>
              <a:lstStyle/>
              <a:p>
                <a:r>
                  <a:rPr lang="he-IL">
                    <a:noFill/>
                  </a:rPr>
                  <a:t> </a:t>
                </a:r>
              </a:p>
            </p:txBody>
          </p:sp>
        </mc:Fallback>
      </mc:AlternateContent>
      <p:pic>
        <p:nvPicPr>
          <p:cNvPr id="2" name="תמונה 1">
            <a:extLst>
              <a:ext uri="{FF2B5EF4-FFF2-40B4-BE49-F238E27FC236}">
                <a16:creationId xmlns:a16="http://schemas.microsoft.com/office/drawing/2014/main" id="{5F7B17A6-1CDD-4E39-A01A-621C680FC3B0}"/>
              </a:ext>
            </a:extLst>
          </p:cNvPr>
          <p:cNvPicPr>
            <a:picLocks noChangeAspect="1"/>
          </p:cNvPicPr>
          <p:nvPr/>
        </p:nvPicPr>
        <p:blipFill>
          <a:blip r:embed="rId4"/>
          <a:stretch>
            <a:fillRect/>
          </a:stretch>
        </p:blipFill>
        <p:spPr>
          <a:xfrm>
            <a:off x="515206" y="1177728"/>
            <a:ext cx="3718008" cy="2251271"/>
          </a:xfrm>
          <a:prstGeom prst="rect">
            <a:avLst/>
          </a:prstGeom>
        </p:spPr>
      </p:pic>
    </p:spTree>
    <p:extLst>
      <p:ext uri="{BB962C8B-B14F-4D97-AF65-F5344CB8AC3E}">
        <p14:creationId xmlns:p14="http://schemas.microsoft.com/office/powerpoint/2010/main" val="3723037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פתרון: תנועת חלקיק בשדה בין 2 לוחות</a:t>
            </a:r>
          </a:p>
        </p:txBody>
      </p:sp>
      <mc:AlternateContent xmlns:mc="http://schemas.openxmlformats.org/markup-compatibility/2006" xmlns:a14="http://schemas.microsoft.com/office/drawing/2010/main">
        <mc:Choice Requires="a14">
          <p:sp>
            <p:nvSpPr>
              <p:cNvPr id="6" name="Rectangle 1">
                <a:extLst>
                  <a:ext uri="{FF2B5EF4-FFF2-40B4-BE49-F238E27FC236}">
                    <a16:creationId xmlns:a16="http://schemas.microsoft.com/office/drawing/2014/main" id="{ED22968B-F63B-42CE-ACFA-97933F78ACBB}"/>
                  </a:ext>
                </a:extLst>
              </p:cNvPr>
              <p:cNvSpPr/>
              <p:nvPr/>
            </p:nvSpPr>
            <p:spPr>
              <a:xfrm>
                <a:off x="3872832" y="1018431"/>
                <a:ext cx="7956746" cy="5395451"/>
              </a:xfrm>
              <a:prstGeom prst="rect">
                <a:avLst/>
              </a:prstGeom>
            </p:spPr>
            <p:txBody>
              <a:bodyPr wrap="square">
                <a:spAutoFit/>
              </a:bodyPr>
              <a:lstStyle/>
              <a:p>
                <a:pPr>
                  <a:lnSpc>
                    <a:spcPct val="150000"/>
                  </a:lnSpc>
                </a:pPr>
                <a:r>
                  <a:rPr lang="he-IL" sz="2400" dirty="0">
                    <a:latin typeface="David" panose="020E0502060401010101" pitchFamily="34" charset="-79"/>
                    <a:cs typeface="David" panose="020E0502060401010101" pitchFamily="34" charset="-79"/>
                  </a:rPr>
                  <a:t>א. מה המרחק שעובר האלקטרון עד שהוא נעצר?</a:t>
                </a:r>
              </a:p>
              <a:p>
                <a:pPr algn="r" rtl="1">
                  <a:lnSpc>
                    <a:spcPct val="150000"/>
                  </a:lnSpc>
                </a:pPr>
                <a:endParaRPr lang="he-IL" sz="2400" dirty="0">
                  <a:latin typeface="David" panose="020E0502060401010101" pitchFamily="34" charset="-79"/>
                  <a:cs typeface="David" panose="020E0502060401010101" pitchFamily="34" charset="-79"/>
                </a:endParaRPr>
              </a:p>
              <a:p>
                <a:pPr algn="r" rtl="1">
                  <a:lnSpc>
                    <a:spcPct val="150000"/>
                  </a:lnSpc>
                </a:pPr>
                <a:r>
                  <a:rPr lang="he-IL" sz="2400" dirty="0">
                    <a:latin typeface="David" panose="020E0502060401010101" pitchFamily="34" charset="-79"/>
                    <a:cs typeface="David" panose="020E0502060401010101" pitchFamily="34" charset="-79"/>
                  </a:rPr>
                  <a:t>פתרון</a:t>
                </a:r>
              </a:p>
              <a:p>
                <a:pPr algn="r" rtl="1">
                  <a:lnSpc>
                    <a:spcPct val="150000"/>
                  </a:lnSpc>
                </a:pPr>
                <a:r>
                  <a:rPr lang="he-IL" sz="2400" dirty="0">
                    <a:latin typeface="David" panose="020E0502060401010101" pitchFamily="34" charset="-79"/>
                    <a:cs typeface="David" panose="020E0502060401010101" pitchFamily="34" charset="-79"/>
                  </a:rPr>
                  <a:t>קודם כל נמצא את הכוח החשמלי והתאוצה, שמאטים את האלקטרון</a:t>
                </a:r>
              </a:p>
              <a:p>
                <a:pPr algn="l" rtl="0">
                  <a:lnSpc>
                    <a:spcPct val="150000"/>
                  </a:lnSpc>
                </a:pPr>
                <a:r>
                  <a:rPr lang="en-US" sz="2400" dirty="0">
                    <a:latin typeface="David" panose="020E0502060401010101" pitchFamily="34" charset="-79"/>
                    <a:cs typeface="David" panose="020E0502060401010101" pitchFamily="34" charset="-79"/>
                  </a:rPr>
                  <a:t>   Fe = E*q = ma </a:t>
                </a:r>
              </a:p>
              <a:p>
                <a:pPr algn="l" rtl="0">
                  <a:lnSpc>
                    <a:spcPct val="150000"/>
                  </a:lnSpc>
                </a:pPr>
                <a:r>
                  <a:rPr lang="en-US" sz="2400" dirty="0">
                    <a:latin typeface="David" panose="020E0502060401010101" pitchFamily="34" charset="-79"/>
                    <a:cs typeface="David" panose="020E0502060401010101" pitchFamily="34" charset="-79"/>
                  </a:rPr>
                  <a:t> </a:t>
                </a:r>
                <a14:m>
                  <m:oMath xmlns:m="http://schemas.openxmlformats.org/officeDocument/2006/math">
                    <m:r>
                      <a:rPr lang="en-US" sz="2400" i="1">
                        <a:latin typeface="Cambria Math" panose="02040503050406030204" pitchFamily="18" charset="0"/>
                        <a:cs typeface="David" panose="020E0502060401010101" pitchFamily="34" charset="-79"/>
                      </a:rPr>
                      <m:t>𝑎</m:t>
                    </m:r>
                    <m:r>
                      <a:rPr lang="en-US" sz="2400" i="1">
                        <a:latin typeface="Cambria Math" panose="02040503050406030204" pitchFamily="18" charset="0"/>
                        <a:cs typeface="David" panose="020E0502060401010101" pitchFamily="34" charset="-79"/>
                      </a:rPr>
                      <m:t>= </m:t>
                    </m:r>
                    <m:f>
                      <m:fPr>
                        <m:ctrlPr>
                          <a:rPr lang="en-US" sz="2400" i="1">
                            <a:latin typeface="Cambria Math" panose="02040503050406030204" pitchFamily="18" charset="0"/>
                            <a:cs typeface="David" panose="020E0502060401010101" pitchFamily="34" charset="-79"/>
                          </a:rPr>
                        </m:ctrlPr>
                      </m:fPr>
                      <m:num>
                        <m:r>
                          <a:rPr lang="en-US" sz="2400" i="1">
                            <a:latin typeface="Cambria Math" panose="02040503050406030204" pitchFamily="18" charset="0"/>
                            <a:cs typeface="David" panose="020E0502060401010101" pitchFamily="34" charset="-79"/>
                          </a:rPr>
                          <m:t>𝐸𝑞</m:t>
                        </m:r>
                      </m:num>
                      <m:den>
                        <m:r>
                          <a:rPr lang="en-US" sz="2400" i="1">
                            <a:latin typeface="Cambria Math" panose="02040503050406030204" pitchFamily="18" charset="0"/>
                            <a:cs typeface="David" panose="020E0502060401010101" pitchFamily="34" charset="-79"/>
                          </a:rPr>
                          <m:t>𝑚</m:t>
                        </m:r>
                      </m:den>
                    </m:f>
                    <m:r>
                      <a:rPr lang="en-US" sz="2400" i="1">
                        <a:latin typeface="Cambria Math" panose="02040503050406030204" pitchFamily="18" charset="0"/>
                        <a:cs typeface="David" panose="020E0502060401010101" pitchFamily="34" charset="-79"/>
                      </a:rPr>
                      <m:t>=</m:t>
                    </m:r>
                    <m:f>
                      <m:fPr>
                        <m:ctrlPr>
                          <a:rPr lang="en-US" sz="2400" i="1">
                            <a:latin typeface="Cambria Math" panose="02040503050406030204" pitchFamily="18" charset="0"/>
                            <a:cs typeface="David" panose="020E0502060401010101" pitchFamily="34" charset="-79"/>
                          </a:rPr>
                        </m:ctrlPr>
                      </m:fPr>
                      <m:num>
                        <m:sSup>
                          <m:sSupPr>
                            <m:ctrlPr>
                              <a:rPr lang="en-US" sz="2400" i="1">
                                <a:latin typeface="Cambria Math" panose="02040503050406030204" pitchFamily="18" charset="0"/>
                                <a:cs typeface="David" panose="020E0502060401010101" pitchFamily="34" charset="-79"/>
                              </a:rPr>
                            </m:ctrlPr>
                          </m:sSupPr>
                          <m:e>
                            <m:r>
                              <a:rPr lang="en-US" sz="2400" i="1">
                                <a:latin typeface="Cambria Math" panose="02040503050406030204" pitchFamily="18" charset="0"/>
                                <a:cs typeface="David" panose="020E0502060401010101" pitchFamily="34" charset="-79"/>
                              </a:rPr>
                              <m:t>6</m:t>
                            </m:r>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10</m:t>
                            </m:r>
                          </m:e>
                          <m:sup>
                            <m:r>
                              <a:rPr lang="en-US" sz="2400" i="1">
                                <a:latin typeface="Cambria Math" panose="02040503050406030204" pitchFamily="18" charset="0"/>
                                <a:cs typeface="David" panose="020E0502060401010101" pitchFamily="34" charset="-79"/>
                              </a:rPr>
                              <m:t>6</m:t>
                            </m:r>
                          </m:sup>
                        </m:sSup>
                        <m:r>
                          <a:rPr lang="en-US" sz="2400" i="1">
                            <a:latin typeface="Cambria Math" panose="02040503050406030204" pitchFamily="18" charset="0"/>
                            <a:cs typeface="David" panose="020E0502060401010101" pitchFamily="34" charset="-79"/>
                          </a:rPr>
                          <m:t>∗</m:t>
                        </m:r>
                        <m:sSup>
                          <m:sSupPr>
                            <m:ctrlPr>
                              <a:rPr lang="en-US" sz="2400" i="1">
                                <a:latin typeface="Cambria Math" panose="02040503050406030204" pitchFamily="18" charset="0"/>
                                <a:cs typeface="David" panose="020E0502060401010101" pitchFamily="34" charset="-79"/>
                              </a:rPr>
                            </m:ctrlPr>
                          </m:sSupPr>
                          <m:e>
                            <m:r>
                              <a:rPr lang="en-US" sz="2400" i="1">
                                <a:latin typeface="Cambria Math" panose="02040503050406030204" pitchFamily="18" charset="0"/>
                                <a:cs typeface="David" panose="020E0502060401010101" pitchFamily="34" charset="-79"/>
                              </a:rPr>
                              <m:t>1</m:t>
                            </m:r>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6</m:t>
                            </m:r>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10</m:t>
                            </m:r>
                          </m:e>
                          <m:sup>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19</m:t>
                            </m:r>
                          </m:sup>
                        </m:sSup>
                      </m:num>
                      <m:den>
                        <m:sSup>
                          <m:sSupPr>
                            <m:ctrlPr>
                              <a:rPr lang="en-US" sz="2400" i="1">
                                <a:latin typeface="Cambria Math" panose="02040503050406030204" pitchFamily="18" charset="0"/>
                                <a:cs typeface="David" panose="020E0502060401010101" pitchFamily="34" charset="-79"/>
                              </a:rPr>
                            </m:ctrlPr>
                          </m:sSupPr>
                          <m:e>
                            <m:r>
                              <a:rPr lang="en-US" sz="2400" i="1">
                                <a:latin typeface="Cambria Math" panose="02040503050406030204" pitchFamily="18" charset="0"/>
                                <a:cs typeface="David" panose="020E0502060401010101" pitchFamily="34" charset="-79"/>
                              </a:rPr>
                              <m:t>9</m:t>
                            </m:r>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11</m:t>
                            </m:r>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10</m:t>
                            </m:r>
                          </m:e>
                          <m:sup>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31</m:t>
                            </m:r>
                          </m:sup>
                        </m:sSup>
                      </m:den>
                    </m:f>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1</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05</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1</m:t>
                    </m:r>
                    <m:sSup>
                      <m:sSupPr>
                        <m:ctrlPr>
                          <a:rPr lang="en-US" sz="2400" i="1">
                            <a:latin typeface="Cambria Math" panose="02040503050406030204" pitchFamily="18" charset="0"/>
                            <a:ea typeface="Cambria Math" panose="02040503050406030204" pitchFamily="18" charset="0"/>
                            <a:cs typeface="David" panose="020E0502060401010101" pitchFamily="34" charset="-79"/>
                          </a:rPr>
                        </m:ctrlPr>
                      </m:sSupPr>
                      <m:e>
                        <m:r>
                          <a:rPr lang="en-US" sz="2400" i="1">
                            <a:latin typeface="Cambria Math" panose="02040503050406030204" pitchFamily="18" charset="0"/>
                            <a:ea typeface="Cambria Math" panose="02040503050406030204" pitchFamily="18" charset="0"/>
                            <a:cs typeface="David" panose="020E0502060401010101" pitchFamily="34" charset="-79"/>
                          </a:rPr>
                          <m:t>0</m:t>
                        </m:r>
                      </m:e>
                      <m:sup>
                        <m:r>
                          <a:rPr lang="en-US" sz="2400" i="1">
                            <a:latin typeface="Cambria Math" panose="02040503050406030204" pitchFamily="18" charset="0"/>
                            <a:ea typeface="Cambria Math" panose="02040503050406030204" pitchFamily="18" charset="0"/>
                            <a:cs typeface="David" panose="020E0502060401010101" pitchFamily="34" charset="-79"/>
                          </a:rPr>
                          <m:t>18</m:t>
                        </m:r>
                      </m:sup>
                    </m:sSup>
                    <m:r>
                      <m:rPr>
                        <m:nor/>
                      </m:rPr>
                      <a:rPr lang="en-US" sz="2400" dirty="0">
                        <a:latin typeface="David" panose="020E0502060401010101" pitchFamily="34" charset="-79"/>
                        <a:cs typeface="David" panose="020E0502060401010101" pitchFamily="34" charset="-79"/>
                      </a:rPr>
                      <m:t> </m:t>
                    </m:r>
                    <m:r>
                      <a:rPr lang="en-US" sz="2400" i="1">
                        <a:latin typeface="Cambria Math" panose="02040503050406030204" pitchFamily="18" charset="0"/>
                        <a:ea typeface="Cambria Math" panose="02040503050406030204" pitchFamily="18" charset="0"/>
                        <a:cs typeface="David" panose="020E0502060401010101" pitchFamily="34" charset="-79"/>
                      </a:rPr>
                      <m:t>[</m:t>
                    </m:r>
                    <m:f>
                      <m:fPr>
                        <m:ctrlPr>
                          <a:rPr lang="en-US" sz="2400" i="1">
                            <a:latin typeface="Cambria Math" panose="02040503050406030204" pitchFamily="18" charset="0"/>
                            <a:ea typeface="Cambria Math" panose="02040503050406030204" pitchFamily="18" charset="0"/>
                            <a:cs typeface="David" panose="020E0502060401010101" pitchFamily="34" charset="-79"/>
                          </a:rPr>
                        </m:ctrlPr>
                      </m:fPr>
                      <m:num>
                        <m:r>
                          <a:rPr lang="en-US" sz="2400" i="1">
                            <a:latin typeface="Cambria Math" panose="02040503050406030204" pitchFamily="18" charset="0"/>
                            <a:ea typeface="Cambria Math" panose="02040503050406030204" pitchFamily="18" charset="0"/>
                            <a:cs typeface="David" panose="020E0502060401010101" pitchFamily="34" charset="-79"/>
                          </a:rPr>
                          <m:t>𝑚</m:t>
                        </m:r>
                      </m:num>
                      <m:den>
                        <m:sSup>
                          <m:sSupPr>
                            <m:ctrlPr>
                              <a:rPr lang="en-US" sz="2400" i="1">
                                <a:latin typeface="Cambria Math" panose="02040503050406030204" pitchFamily="18" charset="0"/>
                                <a:ea typeface="Cambria Math" panose="02040503050406030204" pitchFamily="18" charset="0"/>
                                <a:cs typeface="David" panose="020E0502060401010101" pitchFamily="34" charset="-79"/>
                              </a:rPr>
                            </m:ctrlPr>
                          </m:sSupPr>
                          <m:e>
                            <m:r>
                              <a:rPr lang="en-US" sz="2400" i="1">
                                <a:latin typeface="Cambria Math" panose="02040503050406030204" pitchFamily="18" charset="0"/>
                                <a:ea typeface="Cambria Math" panose="02040503050406030204" pitchFamily="18" charset="0"/>
                                <a:cs typeface="David" panose="020E0502060401010101" pitchFamily="34" charset="-79"/>
                              </a:rPr>
                              <m:t>𝑠𝑒𝑐</m:t>
                            </m:r>
                          </m:e>
                          <m:sup>
                            <m:r>
                              <a:rPr lang="en-US" sz="2400" i="1">
                                <a:latin typeface="Cambria Math" panose="02040503050406030204" pitchFamily="18" charset="0"/>
                                <a:ea typeface="Cambria Math" panose="02040503050406030204" pitchFamily="18" charset="0"/>
                                <a:cs typeface="David" panose="020E0502060401010101" pitchFamily="34" charset="-79"/>
                              </a:rPr>
                              <m:t>2</m:t>
                            </m:r>
                          </m:sup>
                        </m:sSup>
                      </m:den>
                    </m:f>
                    <m:r>
                      <a:rPr lang="en-US" sz="2400" i="1">
                        <a:latin typeface="Cambria Math" panose="02040503050406030204" pitchFamily="18" charset="0"/>
                        <a:ea typeface="Cambria Math" panose="02040503050406030204" pitchFamily="18" charset="0"/>
                        <a:cs typeface="David" panose="020E0502060401010101" pitchFamily="34" charset="-79"/>
                      </a:rPr>
                      <m:t>]</m:t>
                    </m:r>
                  </m:oMath>
                </a14:m>
                <a:endParaRPr lang="en-US" sz="2400" dirty="0">
                  <a:latin typeface="David" panose="020E0502060401010101" pitchFamily="34" charset="-79"/>
                  <a:cs typeface="David" panose="020E0502060401010101" pitchFamily="34" charset="-79"/>
                </a:endParaRPr>
              </a:p>
              <a:p>
                <a:pPr algn="l" rtl="0">
                  <a:lnSpc>
                    <a:spcPct val="150000"/>
                  </a:lnSpc>
                </a:pPr>
                <a14:m>
                  <m:oMathPara xmlns:m="http://schemas.openxmlformats.org/officeDocument/2006/math">
                    <m:oMathParaPr>
                      <m:jc m:val="left"/>
                    </m:oMathParaPr>
                    <m:oMath xmlns:m="http://schemas.openxmlformats.org/officeDocument/2006/math">
                      <m:r>
                        <a:rPr lang="he-IL" sz="2400" b="0" i="1" smtClean="0">
                          <a:latin typeface="Cambria Math" panose="02040503050406030204" pitchFamily="18" charset="0"/>
                          <a:cs typeface="David" panose="020E0502060401010101" pitchFamily="34" charset="-79"/>
                        </a:rPr>
                        <m:t>   </m:t>
                      </m:r>
                      <m:sSup>
                        <m:sSupPr>
                          <m:ctrlPr>
                            <a:rPr lang="he-IL" sz="2400" i="1">
                              <a:latin typeface="Cambria Math" panose="02040503050406030204" pitchFamily="18" charset="0"/>
                              <a:cs typeface="David" panose="020E0502060401010101" pitchFamily="34" charset="-79"/>
                            </a:rPr>
                          </m:ctrlPr>
                        </m:sSupPr>
                        <m:e>
                          <m:r>
                            <a:rPr lang="en-US" sz="2400" i="1">
                              <a:latin typeface="Cambria Math" panose="02040503050406030204" pitchFamily="18" charset="0"/>
                              <a:cs typeface="David" panose="020E0502060401010101" pitchFamily="34" charset="-79"/>
                            </a:rPr>
                            <m:t>𝑣</m:t>
                          </m:r>
                        </m:e>
                        <m:sup>
                          <m:r>
                            <a:rPr lang="he-IL" sz="2400" i="1">
                              <a:latin typeface="Cambria Math" panose="02040503050406030204" pitchFamily="18" charset="0"/>
                              <a:cs typeface="David" panose="020E0502060401010101" pitchFamily="34" charset="-79"/>
                            </a:rPr>
                            <m:t>2</m:t>
                          </m:r>
                        </m:sup>
                      </m:sSup>
                      <m:r>
                        <a:rPr lang="en-US" sz="2400" i="1">
                          <a:latin typeface="Cambria Math" panose="02040503050406030204" pitchFamily="18" charset="0"/>
                          <a:cs typeface="David" panose="020E0502060401010101" pitchFamily="34" charset="-79"/>
                        </a:rPr>
                        <m:t>=</m:t>
                      </m:r>
                      <m:sSub>
                        <m:sSubPr>
                          <m:ctrlPr>
                            <a:rPr lang="en-US" sz="2400" i="1">
                              <a:latin typeface="Cambria Math" panose="02040503050406030204" pitchFamily="18" charset="0"/>
                              <a:cs typeface="David" panose="020E0502060401010101" pitchFamily="34" charset="-79"/>
                            </a:rPr>
                          </m:ctrlPr>
                        </m:sSubPr>
                        <m:e>
                          <m:r>
                            <a:rPr lang="en-US" sz="2400" i="1">
                              <a:latin typeface="Cambria Math" panose="02040503050406030204" pitchFamily="18" charset="0"/>
                              <a:cs typeface="David" panose="020E0502060401010101" pitchFamily="34" charset="-79"/>
                            </a:rPr>
                            <m:t>𝑣</m:t>
                          </m:r>
                        </m:e>
                        <m:sub>
                          <m:r>
                            <a:rPr lang="en-US" sz="2400" i="1">
                              <a:latin typeface="Cambria Math" panose="02040503050406030204" pitchFamily="18" charset="0"/>
                              <a:cs typeface="David" panose="020E0502060401010101" pitchFamily="34" charset="-79"/>
                            </a:rPr>
                            <m:t>𝑜</m:t>
                          </m:r>
                        </m:sub>
                      </m:sSub>
                      <m:sSup>
                        <m:sSupPr>
                          <m:ctrlPr>
                            <a:rPr lang="en-US" sz="2400" i="1">
                              <a:latin typeface="Cambria Math" panose="02040503050406030204" pitchFamily="18" charset="0"/>
                              <a:cs typeface="David" panose="020E0502060401010101" pitchFamily="34" charset="-79"/>
                            </a:rPr>
                          </m:ctrlPr>
                        </m:sSupPr>
                        <m:e>
                          <m:r>
                            <a:rPr lang="en-US" sz="2400" i="1">
                              <a:latin typeface="Cambria Math" panose="02040503050406030204" pitchFamily="18" charset="0"/>
                              <a:cs typeface="David" panose="020E0502060401010101" pitchFamily="34" charset="-79"/>
                            </a:rPr>
                            <m:t>.</m:t>
                          </m:r>
                        </m:e>
                        <m:sup>
                          <m:r>
                            <a:rPr lang="en-US" sz="2400" i="1">
                              <a:latin typeface="Cambria Math" panose="02040503050406030204" pitchFamily="18" charset="0"/>
                              <a:cs typeface="David" panose="020E0502060401010101" pitchFamily="34" charset="-79"/>
                            </a:rPr>
                            <m:t>2</m:t>
                          </m:r>
                        </m:sup>
                      </m:sSup>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2</m:t>
                      </m:r>
                      <m:r>
                        <a:rPr lang="en-US" sz="2400" i="1">
                          <a:latin typeface="Cambria Math" panose="02040503050406030204" pitchFamily="18" charset="0"/>
                          <a:cs typeface="David" panose="020E0502060401010101" pitchFamily="34" charset="-79"/>
                        </a:rPr>
                        <m:t>𝑎</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𝑋</m:t>
                      </m:r>
                    </m:oMath>
                  </m:oMathPara>
                </a14:m>
                <a:endParaRPr lang="en-US" sz="2400" dirty="0">
                  <a:latin typeface="David" panose="020E0502060401010101" pitchFamily="34" charset="-79"/>
                  <a:cs typeface="David" panose="020E0502060401010101" pitchFamily="34" charset="-79"/>
                </a:endParaRPr>
              </a:p>
              <a:p>
                <a:pPr algn="l" rtl="0">
                  <a:lnSpc>
                    <a:spcPct val="150000"/>
                  </a:lnSpc>
                </a:pPr>
                <a:r>
                  <a:rPr lang="en-US" sz="2400" dirty="0">
                    <a:cs typeface="David" panose="020E0502060401010101" pitchFamily="34" charset="-79"/>
                  </a:rPr>
                  <a:t>0</a:t>
                </a:r>
                <a14:m>
                  <m:oMath xmlns:m="http://schemas.openxmlformats.org/officeDocument/2006/math">
                    <m:r>
                      <a:rPr lang="en-US" sz="2400" i="1">
                        <a:latin typeface="Cambria Math" panose="02040503050406030204" pitchFamily="18" charset="0"/>
                        <a:cs typeface="David" panose="020E0502060401010101" pitchFamily="34" charset="-79"/>
                      </a:rPr>
                      <m:t>=</m:t>
                    </m:r>
                    <m:d>
                      <m:dPr>
                        <m:ctrlPr>
                          <a:rPr lang="en-US" sz="2400" i="1">
                            <a:latin typeface="Cambria Math" panose="02040503050406030204" pitchFamily="18" charset="0"/>
                            <a:ea typeface="Cambria Math" panose="02040503050406030204" pitchFamily="18" charset="0"/>
                            <a:cs typeface="David" panose="020E0502060401010101" pitchFamily="34" charset="-79"/>
                          </a:rPr>
                        </m:ctrlPr>
                      </m:dPr>
                      <m:e>
                        <m:r>
                          <a:rPr lang="en-US" sz="2400" i="1">
                            <a:latin typeface="Cambria Math" panose="02040503050406030204" pitchFamily="18" charset="0"/>
                            <a:ea typeface="Cambria Math" panose="02040503050406030204" pitchFamily="18" charset="0"/>
                            <a:cs typeface="David" panose="020E0502060401010101" pitchFamily="34" charset="-79"/>
                          </a:rPr>
                          <m:t>2</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1</m:t>
                        </m:r>
                        <m:sSup>
                          <m:sSupPr>
                            <m:ctrlPr>
                              <a:rPr lang="en-US" sz="2400" i="1">
                                <a:latin typeface="Cambria Math" panose="02040503050406030204" pitchFamily="18" charset="0"/>
                                <a:ea typeface="Cambria Math" panose="02040503050406030204" pitchFamily="18" charset="0"/>
                                <a:cs typeface="David" panose="020E0502060401010101" pitchFamily="34" charset="-79"/>
                              </a:rPr>
                            </m:ctrlPr>
                          </m:sSupPr>
                          <m:e>
                            <m:r>
                              <a:rPr lang="en-US" sz="2400" i="1">
                                <a:latin typeface="Cambria Math" panose="02040503050406030204" pitchFamily="18" charset="0"/>
                                <a:ea typeface="Cambria Math" panose="02040503050406030204" pitchFamily="18" charset="0"/>
                                <a:cs typeface="David" panose="020E0502060401010101" pitchFamily="34" charset="-79"/>
                              </a:rPr>
                              <m:t>0</m:t>
                            </m:r>
                          </m:e>
                          <m:sup>
                            <m:r>
                              <a:rPr lang="en-US" sz="2400" i="1">
                                <a:latin typeface="Cambria Math" panose="02040503050406030204" pitchFamily="18" charset="0"/>
                                <a:ea typeface="Cambria Math" panose="02040503050406030204" pitchFamily="18" charset="0"/>
                                <a:cs typeface="David" panose="020E0502060401010101" pitchFamily="34" charset="-79"/>
                              </a:rPr>
                              <m:t>5</m:t>
                            </m:r>
                          </m:sup>
                        </m:sSup>
                      </m:e>
                    </m:d>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2</m:t>
                    </m:r>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1</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05</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1</m:t>
                    </m:r>
                    <m:sSup>
                      <m:sSupPr>
                        <m:ctrlPr>
                          <a:rPr lang="en-US" sz="2400" i="1">
                            <a:latin typeface="Cambria Math" panose="02040503050406030204" pitchFamily="18" charset="0"/>
                            <a:ea typeface="Cambria Math" panose="02040503050406030204" pitchFamily="18" charset="0"/>
                            <a:cs typeface="David" panose="020E0502060401010101" pitchFamily="34" charset="-79"/>
                          </a:rPr>
                        </m:ctrlPr>
                      </m:sSupPr>
                      <m:e>
                        <m:r>
                          <a:rPr lang="en-US" sz="2400" i="1">
                            <a:latin typeface="Cambria Math" panose="02040503050406030204" pitchFamily="18" charset="0"/>
                            <a:ea typeface="Cambria Math" panose="02040503050406030204" pitchFamily="18" charset="0"/>
                            <a:cs typeface="David" panose="020E0502060401010101" pitchFamily="34" charset="-79"/>
                          </a:rPr>
                          <m:t>0</m:t>
                        </m:r>
                      </m:e>
                      <m:sup>
                        <m:r>
                          <a:rPr lang="en-US" sz="2400" i="1">
                            <a:latin typeface="Cambria Math" panose="02040503050406030204" pitchFamily="18" charset="0"/>
                            <a:ea typeface="Cambria Math" panose="02040503050406030204" pitchFamily="18" charset="0"/>
                            <a:cs typeface="David" panose="020E0502060401010101" pitchFamily="34" charset="-79"/>
                          </a:rPr>
                          <m:t>18</m:t>
                        </m:r>
                      </m:sup>
                    </m:sSup>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𝑋</m:t>
                    </m:r>
                  </m:oMath>
                </a14:m>
                <a:endParaRPr lang="en-US" sz="2400" i="1" dirty="0">
                  <a:latin typeface="Cambria Math" panose="02040503050406030204" pitchFamily="18" charset="0"/>
                  <a:ea typeface="Cambria Math" panose="02040503050406030204" pitchFamily="18" charset="0"/>
                  <a:cs typeface="David" panose="020E0502060401010101" pitchFamily="34" charset="-79"/>
                </a:endParaRPr>
              </a:p>
              <a:p>
                <a:pPr algn="l" rtl="0">
                  <a:lnSpc>
                    <a:spcPct val="150000"/>
                  </a:lnSpc>
                </a:pPr>
                <a:r>
                  <a:rPr lang="en-US" sz="2400" dirty="0">
                    <a:solidFill>
                      <a:srgbClr val="FF0000"/>
                    </a:solidFill>
                    <a:ea typeface="Cambria Math" panose="02040503050406030204" pitchFamily="18" charset="0"/>
                    <a:cs typeface="David" panose="020E0502060401010101" pitchFamily="34" charset="-79"/>
                  </a:rPr>
                  <a:t>               </a:t>
                </a:r>
                <a14:m>
                  <m:oMath xmlns:m="http://schemas.openxmlformats.org/officeDocument/2006/math">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m:t>
                    </m:r>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𝑋</m:t>
                    </m:r>
                    <m:r>
                      <a:rPr lang="en-US" sz="2400" i="1">
                        <a:solidFill>
                          <a:srgbClr val="FF0000"/>
                        </a:solidFill>
                        <a:latin typeface="Cambria Math" panose="02040503050406030204" pitchFamily="18" charset="0"/>
                        <a:cs typeface="David" panose="020E0502060401010101" pitchFamily="34" charset="-79"/>
                      </a:rPr>
                      <m:t>=</m:t>
                    </m:r>
                    <m:r>
                      <a:rPr lang="en-US" sz="2400" i="1">
                        <a:solidFill>
                          <a:srgbClr val="FF0000"/>
                        </a:solidFill>
                        <a:latin typeface="Cambria Math" panose="02040503050406030204" pitchFamily="18" charset="0"/>
                        <a:cs typeface="David" panose="020E0502060401010101" pitchFamily="34" charset="-79"/>
                      </a:rPr>
                      <m:t>1</m:t>
                    </m:r>
                    <m:r>
                      <a:rPr lang="en-US" sz="2400" i="1">
                        <a:solidFill>
                          <a:srgbClr val="FF0000"/>
                        </a:solidFill>
                        <a:latin typeface="Cambria Math" panose="02040503050406030204" pitchFamily="18" charset="0"/>
                        <a:cs typeface="David" panose="020E0502060401010101" pitchFamily="34" charset="-79"/>
                      </a:rPr>
                      <m:t>.</m:t>
                    </m:r>
                    <m:r>
                      <a:rPr lang="en-US" sz="2400" i="1">
                        <a:solidFill>
                          <a:srgbClr val="FF0000"/>
                        </a:solidFill>
                        <a:latin typeface="Cambria Math" panose="02040503050406030204" pitchFamily="18" charset="0"/>
                        <a:cs typeface="David" panose="020E0502060401010101" pitchFamily="34" charset="-79"/>
                      </a:rPr>
                      <m:t>9</m:t>
                    </m:r>
                    <m:r>
                      <a:rPr lang="en-US" sz="2400" i="1">
                        <a:solidFill>
                          <a:srgbClr val="FF0000"/>
                        </a:solidFill>
                        <a:latin typeface="Cambria Math" panose="02040503050406030204" pitchFamily="18" charset="0"/>
                        <a:cs typeface="David" panose="020E0502060401010101" pitchFamily="34" charset="-79"/>
                      </a:rPr>
                      <m:t> ∗</m:t>
                    </m:r>
                    <m:r>
                      <a:rPr lang="en-US" sz="2400" i="1">
                        <a:solidFill>
                          <a:srgbClr val="FF0000"/>
                        </a:solidFill>
                        <a:latin typeface="Cambria Math" panose="02040503050406030204" pitchFamily="18" charset="0"/>
                        <a:cs typeface="David" panose="020E0502060401010101" pitchFamily="34" charset="-79"/>
                      </a:rPr>
                      <m:t>1</m:t>
                    </m:r>
                    <m:sSup>
                      <m:sSupPr>
                        <m:ctrlPr>
                          <a:rPr lang="en-US" sz="2400" i="1">
                            <a:solidFill>
                              <a:srgbClr val="FF0000"/>
                            </a:solidFill>
                            <a:latin typeface="Cambria Math" panose="02040503050406030204" pitchFamily="18" charset="0"/>
                            <a:cs typeface="David" panose="020E0502060401010101" pitchFamily="34" charset="-79"/>
                          </a:rPr>
                        </m:ctrlPr>
                      </m:sSupPr>
                      <m:e>
                        <m:r>
                          <a:rPr lang="en-US" sz="2400" i="1">
                            <a:solidFill>
                              <a:srgbClr val="FF0000"/>
                            </a:solidFill>
                            <a:latin typeface="Cambria Math" panose="02040503050406030204" pitchFamily="18" charset="0"/>
                            <a:cs typeface="David" panose="020E0502060401010101" pitchFamily="34" charset="-79"/>
                          </a:rPr>
                          <m:t>0</m:t>
                        </m:r>
                      </m:e>
                      <m:sup>
                        <m:r>
                          <a:rPr lang="en-US" sz="2400" i="1">
                            <a:solidFill>
                              <a:srgbClr val="FF0000"/>
                            </a:solidFill>
                            <a:latin typeface="Cambria Math" panose="02040503050406030204" pitchFamily="18" charset="0"/>
                            <a:cs typeface="David" panose="020E0502060401010101" pitchFamily="34" charset="-79"/>
                          </a:rPr>
                          <m:t>−</m:t>
                        </m:r>
                        <m:r>
                          <a:rPr lang="en-US" sz="2400" i="1">
                            <a:solidFill>
                              <a:srgbClr val="FF0000"/>
                            </a:solidFill>
                            <a:latin typeface="Cambria Math" panose="02040503050406030204" pitchFamily="18" charset="0"/>
                            <a:cs typeface="David" panose="020E0502060401010101" pitchFamily="34" charset="-79"/>
                          </a:rPr>
                          <m:t>8</m:t>
                        </m:r>
                      </m:sup>
                    </m:sSup>
                    <m:r>
                      <a:rPr lang="en-US" sz="2400" i="1">
                        <a:solidFill>
                          <a:srgbClr val="FF0000"/>
                        </a:solidFill>
                        <a:latin typeface="Cambria Math" panose="02040503050406030204" pitchFamily="18" charset="0"/>
                        <a:cs typeface="David" panose="020E0502060401010101" pitchFamily="34" charset="-79"/>
                      </a:rPr>
                      <m:t> [</m:t>
                    </m:r>
                    <m:r>
                      <a:rPr lang="en-US" sz="2400" i="1">
                        <a:solidFill>
                          <a:srgbClr val="FF0000"/>
                        </a:solidFill>
                        <a:latin typeface="Cambria Math" panose="02040503050406030204" pitchFamily="18" charset="0"/>
                        <a:cs typeface="David" panose="020E0502060401010101" pitchFamily="34" charset="-79"/>
                      </a:rPr>
                      <m:t>𝑚</m:t>
                    </m:r>
                    <m:r>
                      <a:rPr lang="en-US" sz="2400" i="1">
                        <a:solidFill>
                          <a:srgbClr val="FF0000"/>
                        </a:solidFill>
                        <a:latin typeface="Cambria Math" panose="02040503050406030204" pitchFamily="18" charset="0"/>
                        <a:cs typeface="David" panose="020E0502060401010101" pitchFamily="34" charset="-79"/>
                      </a:rPr>
                      <m:t>]</m:t>
                    </m:r>
                  </m:oMath>
                </a14:m>
                <a:endParaRPr lang="he-IL" sz="2400" dirty="0">
                  <a:latin typeface="David" panose="020E0502060401010101" pitchFamily="34" charset="-79"/>
                  <a:cs typeface="David" panose="020E0502060401010101" pitchFamily="34" charset="-79"/>
                </a:endParaRPr>
              </a:p>
            </p:txBody>
          </p:sp>
        </mc:Choice>
        <mc:Fallback xmlns="">
          <p:sp>
            <p:nvSpPr>
              <p:cNvPr id="6" name="Rectangle 1">
                <a:extLst>
                  <a:ext uri="{FF2B5EF4-FFF2-40B4-BE49-F238E27FC236}">
                    <a16:creationId xmlns:a16="http://schemas.microsoft.com/office/drawing/2014/main" id="{ED22968B-F63B-42CE-ACFA-97933F78ACBB}"/>
                  </a:ext>
                </a:extLst>
              </p:cNvPr>
              <p:cNvSpPr>
                <a:spLocks noRot="1" noChangeAspect="1" noMove="1" noResize="1" noEditPoints="1" noAdjustHandles="1" noChangeArrowheads="1" noChangeShapeType="1" noTextEdit="1"/>
              </p:cNvSpPr>
              <p:nvPr/>
            </p:nvSpPr>
            <p:spPr>
              <a:xfrm>
                <a:off x="3872832" y="1018431"/>
                <a:ext cx="7956746" cy="5395451"/>
              </a:xfrm>
              <a:prstGeom prst="rect">
                <a:avLst/>
              </a:prstGeom>
              <a:blipFill>
                <a:blip r:embed="rId3"/>
                <a:stretch>
                  <a:fillRect l="-1149" r="-1149" b="-791"/>
                </a:stretch>
              </a:blipFill>
            </p:spPr>
            <p:txBody>
              <a:bodyPr/>
              <a:lstStyle/>
              <a:p>
                <a:r>
                  <a:rPr lang="he-IL">
                    <a:noFill/>
                  </a:rPr>
                  <a:t> </a:t>
                </a:r>
              </a:p>
            </p:txBody>
          </p:sp>
        </mc:Fallback>
      </mc:AlternateContent>
      <p:pic>
        <p:nvPicPr>
          <p:cNvPr id="5" name="תמונה 4">
            <a:extLst>
              <a:ext uri="{FF2B5EF4-FFF2-40B4-BE49-F238E27FC236}">
                <a16:creationId xmlns:a16="http://schemas.microsoft.com/office/drawing/2014/main" id="{D393F24F-7E3D-4D43-A7BA-3B8D11641FC8}"/>
              </a:ext>
            </a:extLst>
          </p:cNvPr>
          <p:cNvPicPr>
            <a:picLocks noChangeAspect="1"/>
          </p:cNvPicPr>
          <p:nvPr/>
        </p:nvPicPr>
        <p:blipFill>
          <a:blip r:embed="rId4"/>
          <a:stretch>
            <a:fillRect/>
          </a:stretch>
        </p:blipFill>
        <p:spPr>
          <a:xfrm>
            <a:off x="515206" y="1177728"/>
            <a:ext cx="3522222" cy="2251271"/>
          </a:xfrm>
          <a:prstGeom prst="rect">
            <a:avLst/>
          </a:prstGeom>
        </p:spPr>
      </p:pic>
    </p:spTree>
    <p:extLst>
      <p:ext uri="{BB962C8B-B14F-4D97-AF65-F5344CB8AC3E}">
        <p14:creationId xmlns:p14="http://schemas.microsoft.com/office/powerpoint/2010/main" val="186181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1" y="213094"/>
            <a:ext cx="12190412" cy="720000"/>
          </a:xfrm>
        </p:spPr>
        <p:txBody>
          <a:bodyPr/>
          <a:lstStyle/>
          <a:p>
            <a:r>
              <a:rPr lang="he-IL" dirty="0"/>
              <a:t>פתרון: תנועת חלקיק בשדה בין 2 לוחות (המשך)</a:t>
            </a:r>
          </a:p>
        </p:txBody>
      </p:sp>
      <mc:AlternateContent xmlns:mc="http://schemas.openxmlformats.org/markup-compatibility/2006" xmlns:a14="http://schemas.microsoft.com/office/drawing/2010/main">
        <mc:Choice Requires="a14">
          <p:sp>
            <p:nvSpPr>
              <p:cNvPr id="5" name="Rectangle 1">
                <a:extLst>
                  <a:ext uri="{FF2B5EF4-FFF2-40B4-BE49-F238E27FC236}">
                    <a16:creationId xmlns:a16="http://schemas.microsoft.com/office/drawing/2014/main" id="{2144AF75-4E17-4464-BBA0-3F47DD23E570}"/>
                  </a:ext>
                </a:extLst>
              </p:cNvPr>
              <p:cNvSpPr/>
              <p:nvPr/>
            </p:nvSpPr>
            <p:spPr>
              <a:xfrm>
                <a:off x="3496371" y="1215379"/>
                <a:ext cx="8333208" cy="3718775"/>
              </a:xfrm>
              <a:prstGeom prst="rect">
                <a:avLst/>
              </a:prstGeom>
            </p:spPr>
            <p:txBody>
              <a:bodyPr wrap="square">
                <a:spAutoFit/>
              </a:bodyPr>
              <a:lstStyle/>
              <a:p>
                <a:pPr algn="r" rtl="1">
                  <a:lnSpc>
                    <a:spcPct val="150000"/>
                  </a:lnSpc>
                </a:pPr>
                <a:r>
                  <a:rPr lang="he-IL" sz="2400" dirty="0">
                    <a:latin typeface="David" panose="020E0502060401010101" pitchFamily="34" charset="-79"/>
                    <a:cs typeface="David" panose="020E0502060401010101" pitchFamily="34" charset="-79"/>
                  </a:rPr>
                  <a:t>ב. כמה זמן לוקח לאלקטרון עד שהוא יוצא בחזרה החוצה מהלוח העליון?</a:t>
                </a:r>
              </a:p>
              <a:p>
                <a:pPr algn="r" rtl="1">
                  <a:lnSpc>
                    <a:spcPct val="150000"/>
                  </a:lnSpc>
                </a:pPr>
                <a:endParaRPr lang="he-IL" sz="1600" dirty="0">
                  <a:latin typeface="David" panose="020E0502060401010101" pitchFamily="34" charset="-79"/>
                  <a:cs typeface="David" panose="020E0502060401010101" pitchFamily="34" charset="-79"/>
                </a:endParaRPr>
              </a:p>
              <a:p>
                <a:pPr algn="r" rtl="1">
                  <a:lnSpc>
                    <a:spcPct val="150000"/>
                  </a:lnSpc>
                </a:pPr>
                <a:r>
                  <a:rPr lang="he-IL" sz="2400" dirty="0">
                    <a:latin typeface="David" panose="020E0502060401010101" pitchFamily="34" charset="-79"/>
                    <a:cs typeface="David" panose="020E0502060401010101" pitchFamily="34" charset="-79"/>
                  </a:rPr>
                  <a:t>פתרון</a:t>
                </a:r>
              </a:p>
              <a:p>
                <a:pPr>
                  <a:lnSpc>
                    <a:spcPct val="150000"/>
                  </a:lnSpc>
                </a:pPr>
                <a:r>
                  <a:rPr lang="he-IL" sz="2400" dirty="0">
                    <a:latin typeface="David" panose="020E0502060401010101" pitchFamily="34" charset="-79"/>
                    <a:cs typeface="David" panose="020E0502060401010101" pitchFamily="34" charset="-79"/>
                  </a:rPr>
                  <a:t>נחשב את הזמן עד שהוא מגיע לעצירה:       </a:t>
                </a:r>
                <a14:m>
                  <m:oMath xmlns:m="http://schemas.openxmlformats.org/officeDocument/2006/math">
                    <m:r>
                      <a:rPr lang="en-US" sz="2400" i="1">
                        <a:latin typeface="Cambria Math" panose="02040503050406030204" pitchFamily="18" charset="0"/>
                        <a:ea typeface="Cambria Math" panose="02040503050406030204" pitchFamily="18" charset="0"/>
                        <a:cs typeface="David" panose="020E0502060401010101" pitchFamily="34" charset="-79"/>
                      </a:rPr>
                      <m:t>𝑋</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0</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5</m:t>
                    </m:r>
                    <m:r>
                      <a:rPr lang="en-US" sz="2400" i="1">
                        <a:latin typeface="Cambria Math" panose="02040503050406030204" pitchFamily="18" charset="0"/>
                        <a:ea typeface="Cambria Math" panose="02040503050406030204" pitchFamily="18" charset="0"/>
                        <a:cs typeface="David" panose="020E0502060401010101" pitchFamily="34" charset="-79"/>
                      </a:rPr>
                      <m:t>𝑎</m:t>
                    </m:r>
                    <m:sSup>
                      <m:sSupPr>
                        <m:ctrlPr>
                          <a:rPr lang="en-US" sz="2400" i="1">
                            <a:latin typeface="Cambria Math" panose="02040503050406030204" pitchFamily="18" charset="0"/>
                            <a:ea typeface="Cambria Math" panose="02040503050406030204" pitchFamily="18" charset="0"/>
                            <a:cs typeface="David" panose="020E0502060401010101" pitchFamily="34" charset="-79"/>
                          </a:rPr>
                        </m:ctrlPr>
                      </m:sSupPr>
                      <m:e>
                        <m:r>
                          <a:rPr lang="en-US" sz="2400" i="1">
                            <a:latin typeface="Cambria Math" panose="02040503050406030204" pitchFamily="18" charset="0"/>
                            <a:ea typeface="Cambria Math" panose="02040503050406030204" pitchFamily="18" charset="0"/>
                            <a:cs typeface="David" panose="020E0502060401010101" pitchFamily="34" charset="-79"/>
                          </a:rPr>
                          <m:t>𝑡</m:t>
                        </m:r>
                      </m:e>
                      <m:sup>
                        <m:r>
                          <a:rPr lang="en-US" sz="2400" i="1">
                            <a:latin typeface="Cambria Math" panose="02040503050406030204" pitchFamily="18" charset="0"/>
                            <a:ea typeface="Cambria Math" panose="02040503050406030204" pitchFamily="18" charset="0"/>
                            <a:cs typeface="David" panose="020E0502060401010101" pitchFamily="34" charset="-79"/>
                          </a:rPr>
                          <m:t>2</m:t>
                        </m:r>
                      </m:sup>
                    </m:sSup>
                    <m:r>
                      <a:rPr lang="en-US" sz="2400" i="1">
                        <a:latin typeface="Cambria Math" panose="02040503050406030204" pitchFamily="18" charset="0"/>
                        <a:ea typeface="Cambria Math" panose="02040503050406030204" pitchFamily="18" charset="0"/>
                        <a:cs typeface="David" panose="020E0502060401010101" pitchFamily="34" charset="-79"/>
                      </a:rPr>
                      <m:t>+</m:t>
                    </m:r>
                    <m:sSub>
                      <m:sSubPr>
                        <m:ctrlPr>
                          <a:rPr lang="en-US" sz="2400" i="1">
                            <a:latin typeface="Cambria Math" panose="02040503050406030204" pitchFamily="18" charset="0"/>
                            <a:ea typeface="Cambria Math" panose="02040503050406030204" pitchFamily="18" charset="0"/>
                            <a:cs typeface="David" panose="020E0502060401010101" pitchFamily="34" charset="-79"/>
                          </a:rPr>
                        </m:ctrlPr>
                      </m:sSubPr>
                      <m:e>
                        <m:r>
                          <a:rPr lang="en-US" sz="2400" i="1">
                            <a:latin typeface="Cambria Math" panose="02040503050406030204" pitchFamily="18" charset="0"/>
                            <a:ea typeface="Cambria Math" panose="02040503050406030204" pitchFamily="18" charset="0"/>
                            <a:cs typeface="David" panose="020E0502060401010101" pitchFamily="34" charset="-79"/>
                          </a:rPr>
                          <m:t>𝑣</m:t>
                        </m:r>
                      </m:e>
                      <m:sub>
                        <m:r>
                          <a:rPr lang="en-US" sz="2400" i="1">
                            <a:latin typeface="Cambria Math" panose="02040503050406030204" pitchFamily="18" charset="0"/>
                            <a:ea typeface="Cambria Math" panose="02040503050406030204" pitchFamily="18" charset="0"/>
                            <a:cs typeface="David" panose="020E0502060401010101" pitchFamily="34" charset="-79"/>
                          </a:rPr>
                          <m:t>𝑜</m:t>
                        </m:r>
                      </m:sub>
                    </m:sSub>
                    <m:r>
                      <a:rPr lang="en-US" sz="2400" i="1">
                        <a:latin typeface="Cambria Math" panose="02040503050406030204" pitchFamily="18" charset="0"/>
                        <a:ea typeface="Cambria Math" panose="02040503050406030204" pitchFamily="18" charset="0"/>
                        <a:cs typeface="David" panose="020E0502060401010101" pitchFamily="34" charset="-79"/>
                      </a:rPr>
                      <m:t>𝑡</m:t>
                    </m:r>
                    <m:r>
                      <a:rPr lang="en-US" sz="2400" i="1">
                        <a:latin typeface="Cambria Math" panose="02040503050406030204" pitchFamily="18" charset="0"/>
                        <a:ea typeface="Cambria Math" panose="02040503050406030204" pitchFamily="18" charset="0"/>
                        <a:cs typeface="David" panose="020E0502060401010101" pitchFamily="34" charset="-79"/>
                      </a:rPr>
                      <m:t>+</m:t>
                    </m:r>
                    <m:sSub>
                      <m:sSubPr>
                        <m:ctrlPr>
                          <a:rPr lang="en-US" sz="2400" i="1">
                            <a:latin typeface="Cambria Math" panose="02040503050406030204" pitchFamily="18" charset="0"/>
                            <a:ea typeface="Cambria Math" panose="02040503050406030204" pitchFamily="18" charset="0"/>
                            <a:cs typeface="David" panose="020E0502060401010101" pitchFamily="34" charset="-79"/>
                          </a:rPr>
                        </m:ctrlPr>
                      </m:sSubPr>
                      <m:e>
                        <m:r>
                          <a:rPr lang="en-US" sz="2400" i="1">
                            <a:latin typeface="Cambria Math" panose="02040503050406030204" pitchFamily="18" charset="0"/>
                            <a:ea typeface="Cambria Math" panose="02040503050406030204" pitchFamily="18" charset="0"/>
                            <a:cs typeface="David" panose="020E0502060401010101" pitchFamily="34" charset="-79"/>
                          </a:rPr>
                          <m:t>𝑋</m:t>
                        </m:r>
                      </m:e>
                      <m:sub>
                        <m:r>
                          <a:rPr lang="en-US" sz="2400" i="1">
                            <a:latin typeface="Cambria Math" panose="02040503050406030204" pitchFamily="18" charset="0"/>
                            <a:ea typeface="Cambria Math" panose="02040503050406030204" pitchFamily="18" charset="0"/>
                            <a:cs typeface="David" panose="020E0502060401010101" pitchFamily="34" charset="-79"/>
                          </a:rPr>
                          <m:t>𝑜</m:t>
                        </m:r>
                      </m:sub>
                    </m:sSub>
                  </m:oMath>
                </a14:m>
                <a:endParaRPr lang="en-US" sz="2400" i="1" dirty="0">
                  <a:latin typeface="Cambria Math" panose="02040503050406030204" pitchFamily="18" charset="0"/>
                  <a:ea typeface="Cambria Math" panose="02040503050406030204" pitchFamily="18" charset="0"/>
                  <a:cs typeface="David" panose="020E0502060401010101" pitchFamily="34" charset="-79"/>
                </a:endParaRPr>
              </a:p>
              <a:p>
                <a:pPr>
                  <a:lnSpc>
                    <a:spcPct val="150000"/>
                  </a:lnSpc>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cs typeface="+mj-cs"/>
                        </a:rPr>
                        <m:t>       </m:t>
                      </m:r>
                      <m:r>
                        <a:rPr lang="en-US" sz="2400" i="1">
                          <a:latin typeface="Cambria Math" panose="02040503050406030204" pitchFamily="18" charset="0"/>
                          <a:cs typeface="+mj-cs"/>
                        </a:rPr>
                        <m:t>1</m:t>
                      </m:r>
                      <m:r>
                        <a:rPr lang="en-US" sz="2400" i="1">
                          <a:latin typeface="Cambria Math" panose="02040503050406030204" pitchFamily="18" charset="0"/>
                          <a:cs typeface="+mj-cs"/>
                        </a:rPr>
                        <m:t>.</m:t>
                      </m:r>
                      <m:r>
                        <a:rPr lang="en-US" sz="2400" i="1">
                          <a:latin typeface="Cambria Math" panose="02040503050406030204" pitchFamily="18" charset="0"/>
                          <a:cs typeface="+mj-cs"/>
                        </a:rPr>
                        <m:t>9</m:t>
                      </m:r>
                      <m:r>
                        <a:rPr lang="en-US" sz="2400" i="1">
                          <a:latin typeface="Cambria Math" panose="02040503050406030204" pitchFamily="18" charset="0"/>
                          <a:cs typeface="+mj-cs"/>
                        </a:rPr>
                        <m:t>∗</m:t>
                      </m:r>
                      <m:r>
                        <a:rPr lang="en-US" sz="2400" i="1">
                          <a:latin typeface="Cambria Math" panose="02040503050406030204" pitchFamily="18" charset="0"/>
                          <a:cs typeface="+mj-cs"/>
                        </a:rPr>
                        <m:t>1</m:t>
                      </m:r>
                      <m:sSup>
                        <m:sSupPr>
                          <m:ctrlPr>
                            <a:rPr lang="en-US" sz="2400" i="1">
                              <a:latin typeface="Cambria Math" panose="02040503050406030204" pitchFamily="18" charset="0"/>
                              <a:cs typeface="+mj-cs"/>
                            </a:rPr>
                          </m:ctrlPr>
                        </m:sSupPr>
                        <m:e>
                          <m:r>
                            <a:rPr lang="en-US" sz="2400" i="1">
                              <a:latin typeface="Cambria Math" panose="02040503050406030204" pitchFamily="18" charset="0"/>
                              <a:cs typeface="+mj-cs"/>
                            </a:rPr>
                            <m:t>0</m:t>
                          </m:r>
                        </m:e>
                        <m:sup>
                          <m:r>
                            <a:rPr lang="en-US" sz="2400" i="1">
                              <a:latin typeface="Cambria Math" panose="02040503050406030204" pitchFamily="18" charset="0"/>
                              <a:cs typeface="+mj-cs"/>
                            </a:rPr>
                            <m:t>−</m:t>
                          </m:r>
                          <m:r>
                            <a:rPr lang="en-US" sz="2400" i="1">
                              <a:latin typeface="Cambria Math" panose="02040503050406030204" pitchFamily="18" charset="0"/>
                              <a:cs typeface="+mj-cs"/>
                            </a:rPr>
                            <m:t>8</m:t>
                          </m:r>
                        </m:sup>
                      </m:sSup>
                      <m:r>
                        <a:rPr lang="en-US" sz="2400" i="1">
                          <a:latin typeface="Cambria Math" panose="02040503050406030204" pitchFamily="18" charset="0"/>
                          <a:cs typeface="+mj-cs"/>
                        </a:rPr>
                        <m:t>=</m:t>
                      </m:r>
                      <m:r>
                        <a:rPr lang="en-US" sz="2400" b="0" i="1" smtClean="0">
                          <a:latin typeface="Cambria Math" panose="02040503050406030204" pitchFamily="18" charset="0"/>
                          <a:cs typeface="+mj-cs"/>
                        </a:rPr>
                        <m:t>−</m:t>
                      </m:r>
                      <m:r>
                        <a:rPr lang="en-US" sz="2400" b="0" i="1" smtClean="0">
                          <a:latin typeface="Cambria Math" panose="02040503050406030204" pitchFamily="18" charset="0"/>
                          <a:cs typeface="+mj-cs"/>
                        </a:rPr>
                        <m:t>0</m:t>
                      </m:r>
                      <m:r>
                        <a:rPr lang="en-US" sz="2400" b="0" i="1" smtClean="0">
                          <a:latin typeface="Cambria Math" panose="02040503050406030204" pitchFamily="18" charset="0"/>
                          <a:cs typeface="+mj-cs"/>
                        </a:rPr>
                        <m:t>.</m:t>
                      </m:r>
                      <m:r>
                        <a:rPr lang="en-US" sz="2400" b="0" i="1" smtClean="0">
                          <a:latin typeface="Cambria Math" panose="02040503050406030204" pitchFamily="18" charset="0"/>
                          <a:cs typeface="+mj-cs"/>
                        </a:rPr>
                        <m:t>5</m:t>
                      </m:r>
                      <m:r>
                        <a:rPr lang="en-US" sz="2400" b="0" i="1" smtClean="0">
                          <a:latin typeface="Cambria Math" panose="02040503050406030204" pitchFamily="18" charset="0"/>
                          <a:cs typeface="+mj-cs"/>
                        </a:rPr>
                        <m:t>∗</m:t>
                      </m:r>
                      <m:r>
                        <a:rPr lang="en-US" sz="2400" i="1">
                          <a:latin typeface="Cambria Math" panose="02040503050406030204" pitchFamily="18" charset="0"/>
                          <a:ea typeface="Cambria Math" panose="02040503050406030204" pitchFamily="18" charset="0"/>
                          <a:cs typeface="David" panose="020E0502060401010101" pitchFamily="34" charset="-79"/>
                        </a:rPr>
                        <m:t>1</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05</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1</m:t>
                      </m:r>
                      <m:sSup>
                        <m:sSupPr>
                          <m:ctrlPr>
                            <a:rPr lang="en-US" sz="2400" i="1">
                              <a:latin typeface="Cambria Math" panose="02040503050406030204" pitchFamily="18" charset="0"/>
                              <a:ea typeface="Cambria Math" panose="02040503050406030204" pitchFamily="18" charset="0"/>
                              <a:cs typeface="David" panose="020E0502060401010101" pitchFamily="34" charset="-79"/>
                            </a:rPr>
                          </m:ctrlPr>
                        </m:sSupPr>
                        <m:e>
                          <m:r>
                            <a:rPr lang="en-US" sz="2400" i="1">
                              <a:latin typeface="Cambria Math" panose="02040503050406030204" pitchFamily="18" charset="0"/>
                              <a:ea typeface="Cambria Math" panose="02040503050406030204" pitchFamily="18" charset="0"/>
                              <a:cs typeface="David" panose="020E0502060401010101" pitchFamily="34" charset="-79"/>
                            </a:rPr>
                            <m:t>0</m:t>
                          </m:r>
                        </m:e>
                        <m:sup>
                          <m:r>
                            <a:rPr lang="en-US" sz="2400" i="1">
                              <a:latin typeface="Cambria Math" panose="02040503050406030204" pitchFamily="18" charset="0"/>
                              <a:ea typeface="Cambria Math" panose="02040503050406030204" pitchFamily="18" charset="0"/>
                              <a:cs typeface="David" panose="020E0502060401010101" pitchFamily="34" charset="-79"/>
                            </a:rPr>
                            <m:t>18</m:t>
                          </m:r>
                        </m:sup>
                      </m:sSup>
                      <m:sSup>
                        <m:sSupPr>
                          <m:ctrlPr>
                            <a:rPr lang="en-US" sz="2400" i="1">
                              <a:latin typeface="Cambria Math" panose="02040503050406030204" pitchFamily="18" charset="0"/>
                              <a:ea typeface="Cambria Math" panose="02040503050406030204" pitchFamily="18" charset="0"/>
                              <a:cs typeface="David" panose="020E0502060401010101" pitchFamily="34" charset="-79"/>
                            </a:rPr>
                          </m:ctrlPr>
                        </m:sSupPr>
                        <m:e>
                          <m:r>
                            <a:rPr lang="en-US" sz="2400" i="1">
                              <a:latin typeface="Cambria Math" panose="02040503050406030204" pitchFamily="18" charset="0"/>
                              <a:ea typeface="Cambria Math" panose="02040503050406030204" pitchFamily="18" charset="0"/>
                              <a:cs typeface="David" panose="020E0502060401010101" pitchFamily="34" charset="-79"/>
                            </a:rPr>
                            <m:t>𝑡</m:t>
                          </m:r>
                        </m:e>
                        <m:sup>
                          <m:r>
                            <a:rPr lang="en-US" sz="2400" i="1">
                              <a:latin typeface="Cambria Math" panose="02040503050406030204" pitchFamily="18" charset="0"/>
                              <a:ea typeface="Cambria Math" panose="02040503050406030204" pitchFamily="18" charset="0"/>
                              <a:cs typeface="David" panose="020E0502060401010101" pitchFamily="34" charset="-79"/>
                            </a:rPr>
                            <m:t>2</m:t>
                          </m:r>
                        </m:sup>
                      </m:sSup>
                      <m:r>
                        <a:rPr lang="en-US" sz="2400" b="0" i="1" smtClean="0">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rPr>
                        <m:t>2</m:t>
                      </m:r>
                      <m:r>
                        <a:rPr lang="en-US" sz="2400" i="1">
                          <a:latin typeface="Cambria Math" panose="02040503050406030204" pitchFamily="18" charset="0"/>
                        </a:rPr>
                        <m:t>∗</m:t>
                      </m:r>
                      <m:r>
                        <a:rPr lang="en-US" sz="2400" i="1">
                          <a:latin typeface="Cambria Math" panose="02040503050406030204" pitchFamily="18" charset="0"/>
                        </a:rPr>
                        <m:t>1</m:t>
                      </m:r>
                      <m:sSup>
                        <m:sSupPr>
                          <m:ctrlPr>
                            <a:rPr lang="en-US" sz="2400" i="1">
                              <a:latin typeface="Cambria Math" panose="02040503050406030204" pitchFamily="18" charset="0"/>
                            </a:rPr>
                          </m:ctrlPr>
                        </m:sSupPr>
                        <m:e>
                          <m:r>
                            <a:rPr lang="en-US" sz="2400" i="1">
                              <a:latin typeface="Cambria Math" panose="02040503050406030204" pitchFamily="18" charset="0"/>
                            </a:rPr>
                            <m:t>0</m:t>
                          </m:r>
                        </m:e>
                        <m:sup>
                          <m:r>
                            <a:rPr lang="en-US" sz="2400" i="1">
                              <a:latin typeface="Cambria Math" panose="02040503050406030204" pitchFamily="18" charset="0"/>
                            </a:rPr>
                            <m:t>5</m:t>
                          </m:r>
                        </m:sup>
                      </m:sSup>
                      <m:r>
                        <a:rPr lang="en-US" sz="2400" i="1">
                          <a:latin typeface="Cambria Math" panose="02040503050406030204" pitchFamily="18" charset="0"/>
                          <a:cs typeface="+mj-cs"/>
                        </a:rPr>
                        <m:t>𝑡</m:t>
                      </m:r>
                    </m:oMath>
                  </m:oMathPara>
                </a14:m>
                <a:endParaRPr lang="en-US" sz="2400" i="1" dirty="0">
                  <a:latin typeface="Cambria Math" panose="02040503050406030204" pitchFamily="18" charset="0"/>
                  <a:cs typeface="+mj-cs"/>
                </a:endParaRPr>
              </a:p>
              <a:p>
                <a:pPr>
                  <a:lnSpc>
                    <a:spcPct val="150000"/>
                  </a:lnSpc>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cs typeface="+mj-cs"/>
                        </a:rPr>
                        <m:t>  </m:t>
                      </m:r>
                      <m:r>
                        <a:rPr lang="en-US" sz="2400" i="1">
                          <a:latin typeface="Cambria Math" panose="02040503050406030204" pitchFamily="18" charset="0"/>
                          <a:cs typeface="+mj-cs"/>
                        </a:rPr>
                        <m:t>𝑡</m:t>
                      </m:r>
                      <m:r>
                        <a:rPr lang="en-US" sz="2400" i="1">
                          <a:latin typeface="Cambria Math" panose="02040503050406030204" pitchFamily="18" charset="0"/>
                          <a:cs typeface="+mj-cs"/>
                        </a:rPr>
                        <m:t>=</m:t>
                      </m:r>
                      <m:r>
                        <a:rPr lang="en-US" sz="2400" i="1">
                          <a:latin typeface="Cambria Math" panose="02040503050406030204" pitchFamily="18" charset="0"/>
                          <a:cs typeface="+mj-cs"/>
                        </a:rPr>
                        <m:t>1</m:t>
                      </m:r>
                      <m:r>
                        <a:rPr lang="en-US" sz="2400" i="1">
                          <a:latin typeface="Cambria Math" panose="02040503050406030204" pitchFamily="18" charset="0"/>
                          <a:cs typeface="+mj-cs"/>
                        </a:rPr>
                        <m:t>.</m:t>
                      </m:r>
                      <m:r>
                        <a:rPr lang="en-US" sz="2400" i="1">
                          <a:latin typeface="Cambria Math" panose="02040503050406030204" pitchFamily="18" charset="0"/>
                          <a:cs typeface="+mj-cs"/>
                        </a:rPr>
                        <m:t>9</m:t>
                      </m:r>
                      <m:r>
                        <a:rPr lang="en-US" sz="2400" i="1">
                          <a:latin typeface="Cambria Math" panose="02040503050406030204" pitchFamily="18" charset="0"/>
                          <a:cs typeface="+mj-cs"/>
                        </a:rPr>
                        <m:t>∗</m:t>
                      </m:r>
                      <m:r>
                        <a:rPr lang="en-US" sz="2400" i="1">
                          <a:latin typeface="Cambria Math" panose="02040503050406030204" pitchFamily="18" charset="0"/>
                          <a:cs typeface="+mj-cs"/>
                        </a:rPr>
                        <m:t>1</m:t>
                      </m:r>
                      <m:sSup>
                        <m:sSupPr>
                          <m:ctrlPr>
                            <a:rPr lang="en-US" sz="2400" i="1">
                              <a:latin typeface="Cambria Math" panose="02040503050406030204" pitchFamily="18" charset="0"/>
                              <a:cs typeface="+mj-cs"/>
                            </a:rPr>
                          </m:ctrlPr>
                        </m:sSupPr>
                        <m:e>
                          <m:r>
                            <a:rPr lang="en-US" sz="2400" i="1">
                              <a:latin typeface="Cambria Math" panose="02040503050406030204" pitchFamily="18" charset="0"/>
                              <a:cs typeface="+mj-cs"/>
                            </a:rPr>
                            <m:t>0</m:t>
                          </m:r>
                        </m:e>
                        <m:sup>
                          <m:r>
                            <a:rPr lang="en-US" sz="2400" i="1">
                              <a:latin typeface="Cambria Math" panose="02040503050406030204" pitchFamily="18" charset="0"/>
                              <a:cs typeface="+mj-cs"/>
                            </a:rPr>
                            <m:t>−</m:t>
                          </m:r>
                          <m:r>
                            <a:rPr lang="en-US" sz="2400" i="1">
                              <a:latin typeface="Cambria Math" panose="02040503050406030204" pitchFamily="18" charset="0"/>
                              <a:cs typeface="+mj-cs"/>
                            </a:rPr>
                            <m:t>13</m:t>
                          </m:r>
                        </m:sup>
                      </m:sSup>
                      <m:r>
                        <a:rPr lang="en-US" sz="2400" i="1">
                          <a:latin typeface="Cambria Math" panose="02040503050406030204" pitchFamily="18" charset="0"/>
                          <a:cs typeface="+mj-cs"/>
                        </a:rPr>
                        <m:t> </m:t>
                      </m:r>
                      <m:d>
                        <m:dPr>
                          <m:begChr m:val="["/>
                          <m:endChr m:val="]"/>
                          <m:ctrlPr>
                            <a:rPr lang="en-US" sz="2400" i="1">
                              <a:latin typeface="Cambria Math" panose="02040503050406030204" pitchFamily="18" charset="0"/>
                              <a:cs typeface="+mj-cs"/>
                            </a:rPr>
                          </m:ctrlPr>
                        </m:dPr>
                        <m:e>
                          <m:r>
                            <a:rPr lang="en-US" sz="2400" i="1">
                              <a:latin typeface="Cambria Math" panose="02040503050406030204" pitchFamily="18" charset="0"/>
                              <a:cs typeface="+mj-cs"/>
                            </a:rPr>
                            <m:t>𝑠𝑒𝑐</m:t>
                          </m:r>
                        </m:e>
                      </m:d>
                    </m:oMath>
                  </m:oMathPara>
                </a14:m>
                <a:endParaRPr lang="en-US" sz="2400" dirty="0">
                  <a:latin typeface="David" panose="020E0502060401010101" pitchFamily="34" charset="-79"/>
                  <a:cs typeface="+mj-cs"/>
                </a:endParaRPr>
              </a:p>
              <a:p>
                <a:pPr algn="r" rtl="1">
                  <a:lnSpc>
                    <a:spcPct val="150000"/>
                  </a:lnSpc>
                </a:pPr>
                <a:r>
                  <a:rPr lang="he-IL" sz="2400" dirty="0">
                    <a:latin typeface="David" panose="020E0502060401010101" pitchFamily="34" charset="-79"/>
                    <a:cs typeface="+mj-cs"/>
                  </a:rPr>
                  <a:t>התנועה היא סימטרית ולכן הזמן עד היציאה יהיה כפול - </a:t>
                </a:r>
                <a14:m>
                  <m:oMath xmlns:m="http://schemas.openxmlformats.org/officeDocument/2006/math">
                    <m:r>
                      <a:rPr lang="en-US" sz="2400" i="1" smtClean="0">
                        <a:solidFill>
                          <a:srgbClr val="FF0000"/>
                        </a:solidFill>
                        <a:latin typeface="Cambria Math" panose="02040503050406030204" pitchFamily="18" charset="0"/>
                      </a:rPr>
                      <m:t>3</m:t>
                    </m:r>
                    <m:r>
                      <a:rPr lang="en-US" sz="2400" i="1" smtClean="0">
                        <a:solidFill>
                          <a:srgbClr val="FF0000"/>
                        </a:solidFill>
                        <a:latin typeface="Cambria Math" panose="02040503050406030204" pitchFamily="18" charset="0"/>
                      </a:rPr>
                      <m:t>.</m:t>
                    </m:r>
                    <m:r>
                      <a:rPr lang="en-US" sz="2400" i="1" smtClean="0">
                        <a:solidFill>
                          <a:srgbClr val="FF0000"/>
                        </a:solidFill>
                        <a:latin typeface="Cambria Math" panose="02040503050406030204" pitchFamily="18" charset="0"/>
                      </a:rPr>
                      <m:t>8</m:t>
                    </m:r>
                    <m:r>
                      <a:rPr lang="en-US" sz="2400" i="1" smtClean="0">
                        <a:solidFill>
                          <a:srgbClr val="FF0000"/>
                        </a:solidFill>
                        <a:latin typeface="Cambria Math" panose="02040503050406030204" pitchFamily="18" charset="0"/>
                      </a:rPr>
                      <m:t>∗</m:t>
                    </m:r>
                    <m:r>
                      <a:rPr lang="en-US" sz="2400" i="1" smtClean="0">
                        <a:solidFill>
                          <a:srgbClr val="FF0000"/>
                        </a:solidFill>
                        <a:latin typeface="Cambria Math" panose="02040503050406030204" pitchFamily="18" charset="0"/>
                      </a:rPr>
                      <m:t>1</m:t>
                    </m:r>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0</m:t>
                        </m:r>
                      </m:e>
                      <m:sup>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13</m:t>
                        </m:r>
                      </m:sup>
                    </m:sSup>
                  </m:oMath>
                </a14:m>
                <a:r>
                  <a:rPr lang="he-IL" sz="2400" dirty="0">
                    <a:latin typeface="David" panose="020E0502060401010101" pitchFamily="34" charset="-79"/>
                    <a:cs typeface="+mj-cs"/>
                  </a:rPr>
                  <a:t> שניות</a:t>
                </a:r>
              </a:p>
            </p:txBody>
          </p:sp>
        </mc:Choice>
        <mc:Fallback xmlns="">
          <p:sp>
            <p:nvSpPr>
              <p:cNvPr id="5" name="Rectangle 1">
                <a:extLst>
                  <a:ext uri="{FF2B5EF4-FFF2-40B4-BE49-F238E27FC236}">
                    <a16:creationId xmlns:a16="http://schemas.microsoft.com/office/drawing/2014/main" id="{2144AF75-4E17-4464-BBA0-3F47DD23E570}"/>
                  </a:ext>
                </a:extLst>
              </p:cNvPr>
              <p:cNvSpPr>
                <a:spLocks noRot="1" noChangeAspect="1" noMove="1" noResize="1" noEditPoints="1" noAdjustHandles="1" noChangeArrowheads="1" noChangeShapeType="1" noTextEdit="1"/>
              </p:cNvSpPr>
              <p:nvPr/>
            </p:nvSpPr>
            <p:spPr>
              <a:xfrm>
                <a:off x="3496371" y="1215379"/>
                <a:ext cx="8333208" cy="3718775"/>
              </a:xfrm>
              <a:prstGeom prst="rect">
                <a:avLst/>
              </a:prstGeom>
              <a:blipFill>
                <a:blip r:embed="rId3"/>
                <a:stretch>
                  <a:fillRect r="-1097" b="-3115"/>
                </a:stretch>
              </a:blipFill>
            </p:spPr>
            <p:txBody>
              <a:bodyPr/>
              <a:lstStyle/>
              <a:p>
                <a:r>
                  <a:rPr lang="he-IL">
                    <a:noFill/>
                  </a:rPr>
                  <a:t> </a:t>
                </a:r>
              </a:p>
            </p:txBody>
          </p:sp>
        </mc:Fallback>
      </mc:AlternateContent>
      <p:pic>
        <p:nvPicPr>
          <p:cNvPr id="6" name="תמונה 5">
            <a:extLst>
              <a:ext uri="{FF2B5EF4-FFF2-40B4-BE49-F238E27FC236}">
                <a16:creationId xmlns:a16="http://schemas.microsoft.com/office/drawing/2014/main" id="{3AAA8C44-FEF9-40FF-AC60-9F25A1A2D32D}"/>
              </a:ext>
            </a:extLst>
          </p:cNvPr>
          <p:cNvPicPr>
            <a:picLocks noChangeAspect="1"/>
          </p:cNvPicPr>
          <p:nvPr/>
        </p:nvPicPr>
        <p:blipFill>
          <a:blip r:embed="rId4"/>
          <a:stretch>
            <a:fillRect/>
          </a:stretch>
        </p:blipFill>
        <p:spPr>
          <a:xfrm>
            <a:off x="515206" y="1177728"/>
            <a:ext cx="3226800" cy="2251271"/>
          </a:xfrm>
          <a:prstGeom prst="rect">
            <a:avLst/>
          </a:prstGeom>
        </p:spPr>
      </p:pic>
    </p:spTree>
    <p:extLst>
      <p:ext uri="{BB962C8B-B14F-4D97-AF65-F5344CB8AC3E}">
        <p14:creationId xmlns:p14="http://schemas.microsoft.com/office/powerpoint/2010/main" val="201304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1" y="213094"/>
            <a:ext cx="12190412" cy="720000"/>
          </a:xfrm>
        </p:spPr>
        <p:txBody>
          <a:bodyPr/>
          <a:lstStyle/>
          <a:p>
            <a:r>
              <a:rPr lang="he-IL" dirty="0"/>
              <a:t>פתרון: תנועת חלקיק בשדה בין 2 לוחות (המשך)</a:t>
            </a:r>
          </a:p>
        </p:txBody>
      </p:sp>
      <mc:AlternateContent xmlns:mc="http://schemas.openxmlformats.org/markup-compatibility/2006" xmlns:a14="http://schemas.microsoft.com/office/drawing/2010/main">
        <mc:Choice Requires="a14">
          <p:sp>
            <p:nvSpPr>
              <p:cNvPr id="6" name="Rectangle 1">
                <a:extLst>
                  <a:ext uri="{FF2B5EF4-FFF2-40B4-BE49-F238E27FC236}">
                    <a16:creationId xmlns:a16="http://schemas.microsoft.com/office/drawing/2014/main" id="{0BDEFBC8-107A-4AA7-AFAE-963B71CE7DD6}"/>
                  </a:ext>
                </a:extLst>
              </p:cNvPr>
              <p:cNvSpPr/>
              <p:nvPr/>
            </p:nvSpPr>
            <p:spPr>
              <a:xfrm>
                <a:off x="3872832" y="934024"/>
                <a:ext cx="7956746" cy="6085769"/>
              </a:xfrm>
              <a:prstGeom prst="rect">
                <a:avLst/>
              </a:prstGeom>
            </p:spPr>
            <p:txBody>
              <a:bodyPr wrap="square">
                <a:spAutoFit/>
              </a:bodyPr>
              <a:lstStyle/>
              <a:p>
                <a:pPr>
                  <a:lnSpc>
                    <a:spcPct val="150000"/>
                  </a:lnSpc>
                </a:pPr>
                <a:r>
                  <a:rPr lang="he-IL" sz="2133" dirty="0">
                    <a:latin typeface="David" panose="020E0502060401010101" pitchFamily="34" charset="-79"/>
                    <a:cs typeface="David" panose="020E0502060401010101" pitchFamily="34" charset="-79"/>
                  </a:rPr>
                  <a:t>ג. </a:t>
                </a:r>
                <a:r>
                  <a:rPr lang="he-IL" sz="2000" dirty="0">
                    <a:latin typeface="David" panose="020E0502060401010101" pitchFamily="34" charset="-79"/>
                    <a:cs typeface="David" panose="020E0502060401010101" pitchFamily="34" charset="-79"/>
                  </a:rPr>
                  <a:t>מה צריך להיות הגודל של השדה החשמלי על מנת שהאלקטרון יגיע אל הלוח התחתון?</a:t>
                </a:r>
              </a:p>
              <a:p>
                <a:pPr algn="r" rtl="1">
                  <a:lnSpc>
                    <a:spcPct val="150000"/>
                  </a:lnSpc>
                </a:pPr>
                <a:endParaRPr lang="he-IL" sz="2133" dirty="0">
                  <a:latin typeface="David" panose="020E0502060401010101" pitchFamily="34" charset="-79"/>
                  <a:cs typeface="David" panose="020E0502060401010101" pitchFamily="34" charset="-79"/>
                </a:endParaRPr>
              </a:p>
              <a:p>
                <a:pPr algn="r" rtl="1">
                  <a:lnSpc>
                    <a:spcPct val="150000"/>
                  </a:lnSpc>
                </a:pPr>
                <a:r>
                  <a:rPr lang="he-IL" sz="2133" dirty="0">
                    <a:latin typeface="David" panose="020E0502060401010101" pitchFamily="34" charset="-79"/>
                    <a:cs typeface="David" panose="020E0502060401010101" pitchFamily="34" charset="-79"/>
                  </a:rPr>
                  <a:t>פתרון: עכשיו מרחק העצירה ידוע, אז נמצא את הכוח שמאט את האלקטרון וממנו נחשב את השדה החשמלי</a:t>
                </a:r>
              </a:p>
              <a:p>
                <a:pPr algn="l" rtl="0">
                  <a:lnSpc>
                    <a:spcPct val="150000"/>
                  </a:lnSpc>
                </a:pPr>
                <a14:m>
                  <m:oMathPara xmlns:m="http://schemas.openxmlformats.org/officeDocument/2006/math">
                    <m:oMathParaPr>
                      <m:jc m:val="left"/>
                    </m:oMathParaPr>
                    <m:oMath xmlns:m="http://schemas.openxmlformats.org/officeDocument/2006/math">
                      <m:sSup>
                        <m:sSupPr>
                          <m:ctrlPr>
                            <a:rPr lang="he-IL" sz="2400" i="1">
                              <a:latin typeface="Cambria Math" panose="02040503050406030204" pitchFamily="18" charset="0"/>
                              <a:cs typeface="David" panose="020E0502060401010101" pitchFamily="34" charset="-79"/>
                            </a:rPr>
                          </m:ctrlPr>
                        </m:sSupPr>
                        <m:e>
                          <m:r>
                            <a:rPr lang="en-US" sz="2400" i="1">
                              <a:latin typeface="Cambria Math" panose="02040503050406030204" pitchFamily="18" charset="0"/>
                              <a:cs typeface="David" panose="020E0502060401010101" pitchFamily="34" charset="-79"/>
                            </a:rPr>
                            <m:t>𝑣</m:t>
                          </m:r>
                        </m:e>
                        <m:sup>
                          <m:r>
                            <a:rPr lang="he-IL" sz="2400" i="1">
                              <a:latin typeface="Cambria Math" panose="02040503050406030204" pitchFamily="18" charset="0"/>
                              <a:cs typeface="David" panose="020E0502060401010101" pitchFamily="34" charset="-79"/>
                            </a:rPr>
                            <m:t>2</m:t>
                          </m:r>
                        </m:sup>
                      </m:sSup>
                      <m:r>
                        <a:rPr lang="en-US" sz="2400" i="1">
                          <a:latin typeface="Cambria Math" panose="02040503050406030204" pitchFamily="18" charset="0"/>
                          <a:cs typeface="David" panose="020E0502060401010101" pitchFamily="34" charset="-79"/>
                        </a:rPr>
                        <m:t>=</m:t>
                      </m:r>
                      <m:sSub>
                        <m:sSubPr>
                          <m:ctrlPr>
                            <a:rPr lang="en-US" sz="2400" i="1">
                              <a:latin typeface="Cambria Math" panose="02040503050406030204" pitchFamily="18" charset="0"/>
                              <a:cs typeface="David" panose="020E0502060401010101" pitchFamily="34" charset="-79"/>
                            </a:rPr>
                          </m:ctrlPr>
                        </m:sSubPr>
                        <m:e>
                          <m:r>
                            <a:rPr lang="en-US" sz="2400" i="1">
                              <a:latin typeface="Cambria Math" panose="02040503050406030204" pitchFamily="18" charset="0"/>
                              <a:cs typeface="David" panose="020E0502060401010101" pitchFamily="34" charset="-79"/>
                            </a:rPr>
                            <m:t>𝑣</m:t>
                          </m:r>
                        </m:e>
                        <m:sub>
                          <m:r>
                            <a:rPr lang="en-US" sz="2400" i="1">
                              <a:latin typeface="Cambria Math" panose="02040503050406030204" pitchFamily="18" charset="0"/>
                              <a:cs typeface="David" panose="020E0502060401010101" pitchFamily="34" charset="-79"/>
                            </a:rPr>
                            <m:t>𝑜</m:t>
                          </m:r>
                        </m:sub>
                      </m:sSub>
                      <m:sSup>
                        <m:sSupPr>
                          <m:ctrlPr>
                            <a:rPr lang="en-US" sz="2400" i="1">
                              <a:latin typeface="Cambria Math" panose="02040503050406030204" pitchFamily="18" charset="0"/>
                              <a:cs typeface="David" panose="020E0502060401010101" pitchFamily="34" charset="-79"/>
                            </a:rPr>
                          </m:ctrlPr>
                        </m:sSupPr>
                        <m:e>
                          <m:r>
                            <a:rPr lang="en-US" sz="2400" i="1">
                              <a:latin typeface="Cambria Math" panose="02040503050406030204" pitchFamily="18" charset="0"/>
                              <a:cs typeface="David" panose="020E0502060401010101" pitchFamily="34" charset="-79"/>
                            </a:rPr>
                            <m:t>.</m:t>
                          </m:r>
                        </m:e>
                        <m:sup>
                          <m:r>
                            <a:rPr lang="en-US" sz="2400" i="1">
                              <a:latin typeface="Cambria Math" panose="02040503050406030204" pitchFamily="18" charset="0"/>
                              <a:cs typeface="David" panose="020E0502060401010101" pitchFamily="34" charset="-79"/>
                            </a:rPr>
                            <m:t>2</m:t>
                          </m:r>
                        </m:sup>
                      </m:sSup>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2</m:t>
                      </m:r>
                      <m:r>
                        <a:rPr lang="en-US" sz="2400" i="1">
                          <a:latin typeface="Cambria Math" panose="02040503050406030204" pitchFamily="18" charset="0"/>
                          <a:cs typeface="David" panose="020E0502060401010101" pitchFamily="34" charset="-79"/>
                        </a:rPr>
                        <m:t>𝑎</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𝑋</m:t>
                      </m:r>
                    </m:oMath>
                  </m:oMathPara>
                </a14:m>
                <a:endParaRPr lang="en-US" sz="2400" dirty="0">
                  <a:latin typeface="David" panose="020E0502060401010101" pitchFamily="34" charset="-79"/>
                  <a:cs typeface="David" panose="020E0502060401010101" pitchFamily="34" charset="-79"/>
                </a:endParaRPr>
              </a:p>
              <a:p>
                <a:pPr algn="l" rtl="0">
                  <a:lnSpc>
                    <a:spcPct val="150000"/>
                  </a:lnSpc>
                </a:pPr>
                <a:r>
                  <a:rPr lang="en-US" sz="2400" dirty="0">
                    <a:cs typeface="David" panose="020E0502060401010101" pitchFamily="34" charset="-79"/>
                  </a:rPr>
                  <a:t>0</a:t>
                </a:r>
                <a14:m>
                  <m:oMath xmlns:m="http://schemas.openxmlformats.org/officeDocument/2006/math">
                    <m:r>
                      <a:rPr lang="en-US" sz="2400" i="1">
                        <a:latin typeface="Cambria Math" panose="02040503050406030204" pitchFamily="18" charset="0"/>
                        <a:cs typeface="David" panose="020E0502060401010101" pitchFamily="34" charset="-79"/>
                      </a:rPr>
                      <m:t>=</m:t>
                    </m:r>
                    <m:d>
                      <m:dPr>
                        <m:ctrlPr>
                          <a:rPr lang="en-US" sz="2400" i="1">
                            <a:latin typeface="Cambria Math" panose="02040503050406030204" pitchFamily="18" charset="0"/>
                            <a:ea typeface="Cambria Math" panose="02040503050406030204" pitchFamily="18" charset="0"/>
                            <a:cs typeface="David" panose="020E0502060401010101" pitchFamily="34" charset="-79"/>
                          </a:rPr>
                        </m:ctrlPr>
                      </m:dPr>
                      <m:e>
                        <m:r>
                          <a:rPr lang="en-US" sz="2400" i="1">
                            <a:latin typeface="Cambria Math" panose="02040503050406030204" pitchFamily="18" charset="0"/>
                            <a:ea typeface="Cambria Math" panose="02040503050406030204" pitchFamily="18" charset="0"/>
                            <a:cs typeface="David" panose="020E0502060401010101" pitchFamily="34" charset="-79"/>
                          </a:rPr>
                          <m:t>2</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1</m:t>
                        </m:r>
                        <m:sSup>
                          <m:sSupPr>
                            <m:ctrlPr>
                              <a:rPr lang="en-US" sz="2400" i="1">
                                <a:latin typeface="Cambria Math" panose="02040503050406030204" pitchFamily="18" charset="0"/>
                                <a:ea typeface="Cambria Math" panose="02040503050406030204" pitchFamily="18" charset="0"/>
                                <a:cs typeface="David" panose="020E0502060401010101" pitchFamily="34" charset="-79"/>
                              </a:rPr>
                            </m:ctrlPr>
                          </m:sSupPr>
                          <m:e>
                            <m:r>
                              <a:rPr lang="en-US" sz="2400" i="1">
                                <a:latin typeface="Cambria Math" panose="02040503050406030204" pitchFamily="18" charset="0"/>
                                <a:ea typeface="Cambria Math" panose="02040503050406030204" pitchFamily="18" charset="0"/>
                                <a:cs typeface="David" panose="020E0502060401010101" pitchFamily="34" charset="-79"/>
                              </a:rPr>
                              <m:t>0</m:t>
                            </m:r>
                          </m:e>
                          <m:sup>
                            <m:r>
                              <a:rPr lang="en-US" sz="2400" i="1">
                                <a:latin typeface="Cambria Math" panose="02040503050406030204" pitchFamily="18" charset="0"/>
                                <a:ea typeface="Cambria Math" panose="02040503050406030204" pitchFamily="18" charset="0"/>
                                <a:cs typeface="David" panose="020E0502060401010101" pitchFamily="34" charset="-79"/>
                              </a:rPr>
                              <m:t>5</m:t>
                            </m:r>
                          </m:sup>
                        </m:sSup>
                      </m:e>
                    </m:d>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2</m:t>
                    </m:r>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𝑎</m:t>
                    </m:r>
                    <m:r>
                      <a:rPr lang="en-US" sz="2400" i="1">
                        <a:latin typeface="Cambria Math" panose="02040503050406030204" pitchFamily="18" charset="0"/>
                        <a:cs typeface="David" panose="020E0502060401010101" pitchFamily="34" charset="-79"/>
                      </a:rPr>
                      <m:t>∗</m:t>
                    </m:r>
                  </m:oMath>
                </a14:m>
                <a:r>
                  <a:rPr lang="en-US" sz="2400" dirty="0">
                    <a:ea typeface="Cambria Math" panose="02040503050406030204" pitchFamily="18" charset="0"/>
                    <a:cs typeface="David" panose="020E0502060401010101" pitchFamily="34" charset="-79"/>
                  </a:rPr>
                  <a:t> </a:t>
                </a:r>
                <a14:m>
                  <m:oMath xmlns:m="http://schemas.openxmlformats.org/officeDocument/2006/math">
                    <m:r>
                      <a:rPr lang="en-US" sz="2400" i="1">
                        <a:latin typeface="Cambria Math" panose="02040503050406030204" pitchFamily="18" charset="0"/>
                        <a:ea typeface="Cambria Math" panose="02040503050406030204" pitchFamily="18" charset="0"/>
                        <a:cs typeface="David" panose="020E0502060401010101" pitchFamily="34" charset="-79"/>
                      </a:rPr>
                      <m:t>2</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1</m:t>
                    </m:r>
                    <m:sSup>
                      <m:sSupPr>
                        <m:ctrlPr>
                          <a:rPr lang="en-US" sz="2400" i="1">
                            <a:latin typeface="Cambria Math" panose="02040503050406030204" pitchFamily="18" charset="0"/>
                            <a:ea typeface="Cambria Math" panose="02040503050406030204" pitchFamily="18" charset="0"/>
                            <a:cs typeface="David" panose="020E0502060401010101" pitchFamily="34" charset="-79"/>
                          </a:rPr>
                        </m:ctrlPr>
                      </m:sSupPr>
                      <m:e>
                        <m:r>
                          <a:rPr lang="en-US" sz="2400" i="1">
                            <a:latin typeface="Cambria Math" panose="02040503050406030204" pitchFamily="18" charset="0"/>
                            <a:ea typeface="Cambria Math" panose="02040503050406030204" pitchFamily="18" charset="0"/>
                            <a:cs typeface="David" panose="020E0502060401010101" pitchFamily="34" charset="-79"/>
                          </a:rPr>
                          <m:t>0</m:t>
                        </m:r>
                      </m:e>
                      <m:sup>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4</m:t>
                        </m:r>
                      </m:sup>
                    </m:sSup>
                    <m:r>
                      <a:rPr lang="en-US" sz="2400" i="1">
                        <a:latin typeface="Cambria Math" panose="02040503050406030204" pitchFamily="18" charset="0"/>
                        <a:ea typeface="Cambria Math" panose="02040503050406030204" pitchFamily="18" charset="0"/>
                        <a:cs typeface="David" panose="020E0502060401010101" pitchFamily="34" charset="-79"/>
                      </a:rPr>
                      <m:t>⇒   </m:t>
                    </m:r>
                    <m:r>
                      <a:rPr lang="en-US" sz="2400" i="1">
                        <a:latin typeface="Cambria Math" panose="02040503050406030204" pitchFamily="18" charset="0"/>
                        <a:ea typeface="Cambria Math" panose="02040503050406030204" pitchFamily="18" charset="0"/>
                        <a:cs typeface="David" panose="020E0502060401010101" pitchFamily="34" charset="-79"/>
                      </a:rPr>
                      <m:t>𝑎</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1</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1</m:t>
                    </m:r>
                    <m:sSup>
                      <m:sSupPr>
                        <m:ctrlPr>
                          <a:rPr lang="en-US" sz="2400" i="1">
                            <a:latin typeface="Cambria Math" panose="02040503050406030204" pitchFamily="18" charset="0"/>
                            <a:ea typeface="Cambria Math" panose="02040503050406030204" pitchFamily="18" charset="0"/>
                            <a:cs typeface="David" panose="020E0502060401010101" pitchFamily="34" charset="-79"/>
                          </a:rPr>
                        </m:ctrlPr>
                      </m:sSupPr>
                      <m:e>
                        <m:r>
                          <a:rPr lang="en-US" sz="2400" i="1">
                            <a:latin typeface="Cambria Math" panose="02040503050406030204" pitchFamily="18" charset="0"/>
                            <a:ea typeface="Cambria Math" panose="02040503050406030204" pitchFamily="18" charset="0"/>
                            <a:cs typeface="David" panose="020E0502060401010101" pitchFamily="34" charset="-79"/>
                          </a:rPr>
                          <m:t>0</m:t>
                        </m:r>
                      </m:e>
                      <m:sup>
                        <m:r>
                          <a:rPr lang="en-US" sz="2400" i="1">
                            <a:latin typeface="Cambria Math" panose="02040503050406030204" pitchFamily="18" charset="0"/>
                            <a:ea typeface="Cambria Math" panose="02040503050406030204" pitchFamily="18" charset="0"/>
                            <a:cs typeface="David" panose="020E0502060401010101" pitchFamily="34" charset="-79"/>
                          </a:rPr>
                          <m:t>14</m:t>
                        </m:r>
                      </m:sup>
                    </m:sSup>
                  </m:oMath>
                </a14:m>
                <a:r>
                  <a:rPr lang="en-US" sz="2400" i="1" dirty="0">
                    <a:latin typeface="Cambria Math" panose="02040503050406030204" pitchFamily="18" charset="0"/>
                    <a:ea typeface="Cambria Math" panose="02040503050406030204" pitchFamily="18" charset="0"/>
                    <a:cs typeface="David" panose="020E0502060401010101" pitchFamily="34" charset="-79"/>
                  </a:rPr>
                  <a:t> </a:t>
                </a:r>
                <a14:m>
                  <m:oMath xmlns:m="http://schemas.openxmlformats.org/officeDocument/2006/math">
                    <m:r>
                      <a:rPr lang="en-US" sz="2400" i="1">
                        <a:latin typeface="Cambria Math" panose="02040503050406030204" pitchFamily="18" charset="0"/>
                        <a:ea typeface="Cambria Math" panose="02040503050406030204" pitchFamily="18" charset="0"/>
                        <a:cs typeface="David" panose="020E0502060401010101" pitchFamily="34" charset="-79"/>
                      </a:rPr>
                      <m:t>[</m:t>
                    </m:r>
                    <m:f>
                      <m:fPr>
                        <m:ctrlPr>
                          <a:rPr lang="en-US" sz="2400" i="1">
                            <a:latin typeface="Cambria Math" panose="02040503050406030204" pitchFamily="18" charset="0"/>
                            <a:ea typeface="Cambria Math" panose="02040503050406030204" pitchFamily="18" charset="0"/>
                            <a:cs typeface="David" panose="020E0502060401010101" pitchFamily="34" charset="-79"/>
                          </a:rPr>
                        </m:ctrlPr>
                      </m:fPr>
                      <m:num>
                        <m:r>
                          <a:rPr lang="en-US" sz="2400" i="1">
                            <a:latin typeface="Cambria Math" panose="02040503050406030204" pitchFamily="18" charset="0"/>
                            <a:ea typeface="Cambria Math" panose="02040503050406030204" pitchFamily="18" charset="0"/>
                            <a:cs typeface="David" panose="020E0502060401010101" pitchFamily="34" charset="-79"/>
                          </a:rPr>
                          <m:t>𝑚</m:t>
                        </m:r>
                      </m:num>
                      <m:den>
                        <m:sSup>
                          <m:sSupPr>
                            <m:ctrlPr>
                              <a:rPr lang="en-US" sz="2400" i="1">
                                <a:latin typeface="Cambria Math" panose="02040503050406030204" pitchFamily="18" charset="0"/>
                                <a:ea typeface="Cambria Math" panose="02040503050406030204" pitchFamily="18" charset="0"/>
                                <a:cs typeface="David" panose="020E0502060401010101" pitchFamily="34" charset="-79"/>
                              </a:rPr>
                            </m:ctrlPr>
                          </m:sSupPr>
                          <m:e>
                            <m:r>
                              <a:rPr lang="en-US" sz="2400" i="1">
                                <a:latin typeface="Cambria Math" panose="02040503050406030204" pitchFamily="18" charset="0"/>
                                <a:ea typeface="Cambria Math" panose="02040503050406030204" pitchFamily="18" charset="0"/>
                                <a:cs typeface="David" panose="020E0502060401010101" pitchFamily="34" charset="-79"/>
                              </a:rPr>
                              <m:t>𝑠𝑒𝑐</m:t>
                            </m:r>
                          </m:e>
                          <m:sup>
                            <m:r>
                              <a:rPr lang="en-US" sz="2400" i="1">
                                <a:latin typeface="Cambria Math" panose="02040503050406030204" pitchFamily="18" charset="0"/>
                                <a:ea typeface="Cambria Math" panose="02040503050406030204" pitchFamily="18" charset="0"/>
                                <a:cs typeface="David" panose="020E0502060401010101" pitchFamily="34" charset="-79"/>
                              </a:rPr>
                              <m:t>2</m:t>
                            </m:r>
                          </m:sup>
                        </m:sSup>
                      </m:den>
                    </m:f>
                    <m:r>
                      <a:rPr lang="en-US" sz="2400" i="1">
                        <a:latin typeface="Cambria Math" panose="02040503050406030204" pitchFamily="18" charset="0"/>
                        <a:ea typeface="Cambria Math" panose="02040503050406030204" pitchFamily="18" charset="0"/>
                        <a:cs typeface="David" panose="020E0502060401010101" pitchFamily="34" charset="-79"/>
                      </a:rPr>
                      <m:t>]</m:t>
                    </m:r>
                  </m:oMath>
                </a14:m>
                <a:endParaRPr lang="en-US" sz="2400" dirty="0">
                  <a:latin typeface="David" panose="020E0502060401010101" pitchFamily="34" charset="-79"/>
                  <a:cs typeface="David" panose="020E0502060401010101" pitchFamily="34" charset="-79"/>
                </a:endParaRPr>
              </a:p>
              <a:p>
                <a:pPr algn="l" rtl="0">
                  <a:lnSpc>
                    <a:spcPct val="150000"/>
                  </a:lnSpc>
                </a:pPr>
                <a:r>
                  <a:rPr lang="en-US" sz="2400" dirty="0">
                    <a:latin typeface="David" panose="020E0502060401010101" pitchFamily="34" charset="-79"/>
                    <a:cs typeface="David" panose="020E0502060401010101" pitchFamily="34" charset="-79"/>
                  </a:rPr>
                  <a:t>Fe = E*q = ma</a:t>
                </a:r>
              </a:p>
              <a:p>
                <a:pPr algn="l" rtl="0">
                  <a:lnSpc>
                    <a:spcPct val="150000"/>
                  </a:lnSpc>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cs typeface="David" panose="020E0502060401010101" pitchFamily="34" charset="-79"/>
                        </a:rPr>
                        <m:t>𝐸</m:t>
                      </m:r>
                      <m:r>
                        <a:rPr lang="en-US" sz="2400" i="1">
                          <a:latin typeface="Cambria Math" panose="02040503050406030204" pitchFamily="18" charset="0"/>
                          <a:cs typeface="David" panose="020E0502060401010101" pitchFamily="34" charset="-79"/>
                        </a:rPr>
                        <m:t>= </m:t>
                      </m:r>
                      <m:f>
                        <m:fPr>
                          <m:ctrlPr>
                            <a:rPr lang="en-US" sz="2400" i="1">
                              <a:latin typeface="Cambria Math" panose="02040503050406030204" pitchFamily="18" charset="0"/>
                              <a:cs typeface="David" panose="020E0502060401010101" pitchFamily="34" charset="-79"/>
                            </a:rPr>
                          </m:ctrlPr>
                        </m:fPr>
                        <m:num>
                          <m:r>
                            <a:rPr lang="en-US" sz="2400" i="1">
                              <a:latin typeface="Cambria Math" panose="02040503050406030204" pitchFamily="18" charset="0"/>
                              <a:cs typeface="David" panose="020E0502060401010101" pitchFamily="34" charset="-79"/>
                            </a:rPr>
                            <m:t>𝑚𝑎</m:t>
                          </m:r>
                        </m:num>
                        <m:den>
                          <m:r>
                            <a:rPr lang="en-US" sz="2400" i="1">
                              <a:latin typeface="Cambria Math" panose="02040503050406030204" pitchFamily="18" charset="0"/>
                              <a:cs typeface="David" panose="020E0502060401010101" pitchFamily="34" charset="-79"/>
                            </a:rPr>
                            <m:t>𝑞</m:t>
                          </m:r>
                        </m:den>
                      </m:f>
                      <m:r>
                        <a:rPr lang="en-US" sz="2400" i="1">
                          <a:latin typeface="Cambria Math" panose="02040503050406030204" pitchFamily="18" charset="0"/>
                          <a:cs typeface="David" panose="020E0502060401010101" pitchFamily="34" charset="-79"/>
                        </a:rPr>
                        <m:t>=</m:t>
                      </m:r>
                      <m:f>
                        <m:fPr>
                          <m:ctrlPr>
                            <a:rPr lang="en-US" sz="2400" i="1">
                              <a:latin typeface="Cambria Math" panose="02040503050406030204" pitchFamily="18" charset="0"/>
                              <a:cs typeface="David" panose="020E0502060401010101" pitchFamily="34" charset="-79"/>
                            </a:rPr>
                          </m:ctrlPr>
                        </m:fPr>
                        <m:num>
                          <m:r>
                            <a:rPr lang="en-US" sz="2400" i="1">
                              <a:latin typeface="Cambria Math" panose="02040503050406030204" pitchFamily="18" charset="0"/>
                              <a:ea typeface="Cambria Math" panose="02040503050406030204" pitchFamily="18" charset="0"/>
                              <a:cs typeface="David" panose="020E0502060401010101" pitchFamily="34" charset="-79"/>
                            </a:rPr>
                            <m:t>1</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1</m:t>
                          </m:r>
                          <m:sSup>
                            <m:sSupPr>
                              <m:ctrlPr>
                                <a:rPr lang="en-US" sz="2400" i="1">
                                  <a:latin typeface="Cambria Math" panose="02040503050406030204" pitchFamily="18" charset="0"/>
                                  <a:ea typeface="Cambria Math" panose="02040503050406030204" pitchFamily="18" charset="0"/>
                                  <a:cs typeface="David" panose="020E0502060401010101" pitchFamily="34" charset="-79"/>
                                </a:rPr>
                              </m:ctrlPr>
                            </m:sSupPr>
                            <m:e>
                              <m:r>
                                <a:rPr lang="en-US" sz="2400" i="1">
                                  <a:latin typeface="Cambria Math" panose="02040503050406030204" pitchFamily="18" charset="0"/>
                                  <a:ea typeface="Cambria Math" panose="02040503050406030204" pitchFamily="18" charset="0"/>
                                  <a:cs typeface="David" panose="020E0502060401010101" pitchFamily="34" charset="-79"/>
                                </a:rPr>
                                <m:t>0</m:t>
                              </m:r>
                            </m:e>
                            <m:sup>
                              <m:r>
                                <a:rPr lang="en-US" sz="2400" i="1">
                                  <a:latin typeface="Cambria Math" panose="02040503050406030204" pitchFamily="18" charset="0"/>
                                  <a:ea typeface="Cambria Math" panose="02040503050406030204" pitchFamily="18" charset="0"/>
                                  <a:cs typeface="David" panose="020E0502060401010101" pitchFamily="34" charset="-79"/>
                                </a:rPr>
                                <m:t>14</m:t>
                              </m:r>
                            </m:sup>
                          </m:sSup>
                          <m:r>
                            <a:rPr lang="en-US" sz="2400" i="1">
                              <a:latin typeface="Cambria Math" panose="02040503050406030204" pitchFamily="18" charset="0"/>
                              <a:cs typeface="David" panose="020E0502060401010101" pitchFamily="34" charset="-79"/>
                            </a:rPr>
                            <m:t>∗</m:t>
                          </m:r>
                          <m:sSup>
                            <m:sSupPr>
                              <m:ctrlPr>
                                <a:rPr lang="en-US" sz="2400" i="1">
                                  <a:latin typeface="Cambria Math" panose="02040503050406030204" pitchFamily="18" charset="0"/>
                                  <a:cs typeface="David" panose="020E0502060401010101" pitchFamily="34" charset="-79"/>
                                </a:rPr>
                              </m:ctrlPr>
                            </m:sSupPr>
                            <m:e>
                              <m:r>
                                <a:rPr lang="en-US" sz="2400" i="1">
                                  <a:latin typeface="Cambria Math" panose="02040503050406030204" pitchFamily="18" charset="0"/>
                                  <a:cs typeface="David" panose="020E0502060401010101" pitchFamily="34" charset="-79"/>
                                </a:rPr>
                                <m:t>9</m:t>
                              </m:r>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11</m:t>
                              </m:r>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10</m:t>
                              </m:r>
                            </m:e>
                            <m:sup>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31</m:t>
                              </m:r>
                            </m:sup>
                          </m:sSup>
                        </m:num>
                        <m:den>
                          <m:sSup>
                            <m:sSupPr>
                              <m:ctrlPr>
                                <a:rPr lang="en-US" sz="2400" i="1">
                                  <a:latin typeface="Cambria Math" panose="02040503050406030204" pitchFamily="18" charset="0"/>
                                  <a:cs typeface="David" panose="020E0502060401010101" pitchFamily="34" charset="-79"/>
                                </a:rPr>
                              </m:ctrlPr>
                            </m:sSupPr>
                            <m:e>
                              <m:r>
                                <a:rPr lang="en-US" sz="2400" i="1">
                                  <a:latin typeface="Cambria Math" panose="02040503050406030204" pitchFamily="18" charset="0"/>
                                  <a:cs typeface="David" panose="020E0502060401010101" pitchFamily="34" charset="-79"/>
                                </a:rPr>
                                <m:t>1</m:t>
                              </m:r>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6</m:t>
                              </m:r>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10</m:t>
                              </m:r>
                            </m:e>
                            <m:sup>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19</m:t>
                              </m:r>
                            </m:sup>
                          </m:sSup>
                        </m:den>
                      </m:f>
                      <m:r>
                        <a:rPr lang="en-US" sz="2400" i="1">
                          <a:latin typeface="Cambria Math" panose="02040503050406030204" pitchFamily="18" charset="0"/>
                          <a:cs typeface="David" panose="020E0502060401010101" pitchFamily="34" charset="-79"/>
                        </a:rPr>
                        <m:t>=</m:t>
                      </m:r>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569</m:t>
                      </m:r>
                      <m:r>
                        <m:rPr>
                          <m:nor/>
                        </m:rPr>
                        <a:rPr lang="en-US" sz="2400">
                          <a:solidFill>
                            <a:srgbClr val="FF0000"/>
                          </a:solidFill>
                          <a:latin typeface="Cambria Math" panose="02040503050406030204" pitchFamily="18" charset="0"/>
                          <a:ea typeface="Cambria Math" panose="02040503050406030204" pitchFamily="18" charset="0"/>
                          <a:cs typeface="David" panose="020E0502060401010101" pitchFamily="34" charset="-79"/>
                        </a:rPr>
                        <m:t>.</m:t>
                      </m:r>
                      <m:r>
                        <m:rPr>
                          <m:nor/>
                        </m:rPr>
                        <a:rPr lang="en-US" sz="2400">
                          <a:solidFill>
                            <a:srgbClr val="FF0000"/>
                          </a:solidFill>
                          <a:latin typeface="Cambria Math" panose="02040503050406030204" pitchFamily="18" charset="0"/>
                          <a:ea typeface="Cambria Math" panose="02040503050406030204" pitchFamily="18" charset="0"/>
                          <a:cs typeface="David" panose="020E0502060401010101" pitchFamily="34" charset="-79"/>
                        </a:rPr>
                        <m:t>4 </m:t>
                      </m:r>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m:t>
                      </m:r>
                      <m:f>
                        <m:fPr>
                          <m:ctrlP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ctrlPr>
                        </m:fPr>
                        <m:num>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𝑁</m:t>
                          </m:r>
                        </m:num>
                        <m:den>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𝑐</m:t>
                          </m:r>
                        </m:den>
                      </m:f>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m:t>
                      </m:r>
                    </m:oMath>
                  </m:oMathPara>
                </a14:m>
                <a:endParaRPr lang="en-US" sz="2400" dirty="0">
                  <a:solidFill>
                    <a:srgbClr val="FF0000"/>
                  </a:solidFill>
                  <a:latin typeface="David" panose="020E0502060401010101" pitchFamily="34" charset="-79"/>
                  <a:cs typeface="David" panose="020E0502060401010101" pitchFamily="34" charset="-79"/>
                </a:endParaRPr>
              </a:p>
              <a:p>
                <a:pPr algn="r" rtl="1">
                  <a:lnSpc>
                    <a:spcPct val="150000"/>
                  </a:lnSpc>
                </a:pPr>
                <a:endParaRPr lang="he-IL" sz="2400" dirty="0">
                  <a:latin typeface="David" panose="020E0502060401010101" pitchFamily="34" charset="-79"/>
                  <a:cs typeface="David" panose="020E0502060401010101" pitchFamily="34" charset="-79"/>
                </a:endParaRPr>
              </a:p>
            </p:txBody>
          </p:sp>
        </mc:Choice>
        <mc:Fallback xmlns="">
          <p:sp>
            <p:nvSpPr>
              <p:cNvPr id="6" name="Rectangle 1">
                <a:extLst>
                  <a:ext uri="{FF2B5EF4-FFF2-40B4-BE49-F238E27FC236}">
                    <a16:creationId xmlns:a16="http://schemas.microsoft.com/office/drawing/2014/main" id="{0BDEFBC8-107A-4AA7-AFAE-963B71CE7DD6}"/>
                  </a:ext>
                </a:extLst>
              </p:cNvPr>
              <p:cNvSpPr>
                <a:spLocks noRot="1" noChangeAspect="1" noMove="1" noResize="1" noEditPoints="1" noAdjustHandles="1" noChangeArrowheads="1" noChangeShapeType="1" noTextEdit="1"/>
              </p:cNvSpPr>
              <p:nvPr/>
            </p:nvSpPr>
            <p:spPr>
              <a:xfrm>
                <a:off x="3872832" y="934024"/>
                <a:ext cx="7956746" cy="6085769"/>
              </a:xfrm>
              <a:prstGeom prst="rect">
                <a:avLst/>
              </a:prstGeom>
              <a:blipFill>
                <a:blip r:embed="rId4"/>
                <a:stretch>
                  <a:fillRect l="-1149" r="-1149" b="-1201"/>
                </a:stretch>
              </a:blipFill>
            </p:spPr>
            <p:txBody>
              <a:bodyPr/>
              <a:lstStyle/>
              <a:p>
                <a:r>
                  <a:rPr lang="he-IL">
                    <a:noFill/>
                  </a:rPr>
                  <a:t> </a:t>
                </a:r>
              </a:p>
            </p:txBody>
          </p:sp>
        </mc:Fallback>
      </mc:AlternateContent>
      <p:pic>
        <p:nvPicPr>
          <p:cNvPr id="5" name="תמונה 4">
            <a:extLst>
              <a:ext uri="{FF2B5EF4-FFF2-40B4-BE49-F238E27FC236}">
                <a16:creationId xmlns:a16="http://schemas.microsoft.com/office/drawing/2014/main" id="{93A92DF0-7CD5-4F53-82FE-56152BABCCE5}"/>
              </a:ext>
            </a:extLst>
          </p:cNvPr>
          <p:cNvPicPr>
            <a:picLocks noChangeAspect="1"/>
          </p:cNvPicPr>
          <p:nvPr/>
        </p:nvPicPr>
        <p:blipFill>
          <a:blip r:embed="rId5"/>
          <a:stretch>
            <a:fillRect/>
          </a:stretch>
        </p:blipFill>
        <p:spPr>
          <a:xfrm>
            <a:off x="515206" y="1177728"/>
            <a:ext cx="3522222" cy="2251271"/>
          </a:xfrm>
          <a:prstGeom prst="rect">
            <a:avLst/>
          </a:prstGeom>
        </p:spPr>
      </p:pic>
    </p:spTree>
    <p:extLst>
      <p:ext uri="{BB962C8B-B14F-4D97-AF65-F5344CB8AC3E}">
        <p14:creationId xmlns:p14="http://schemas.microsoft.com/office/powerpoint/2010/main" val="33316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1" y="213094"/>
            <a:ext cx="12190412" cy="720000"/>
          </a:xfrm>
        </p:spPr>
        <p:txBody>
          <a:bodyPr/>
          <a:lstStyle/>
          <a:p>
            <a:r>
              <a:rPr lang="he-IL" dirty="0"/>
              <a:t>משימה לסיכום השיעור</a:t>
            </a:r>
          </a:p>
        </p:txBody>
      </p:sp>
      <p:pic>
        <p:nvPicPr>
          <p:cNvPr id="6" name="תמונה 5">
            <a:extLst>
              <a:ext uri="{FF2B5EF4-FFF2-40B4-BE49-F238E27FC236}">
                <a16:creationId xmlns:a16="http://schemas.microsoft.com/office/drawing/2014/main" id="{7A546364-4AB2-442E-BDE1-BEBD6E5AB337}"/>
              </a:ext>
            </a:extLst>
          </p:cNvPr>
          <p:cNvPicPr>
            <a:picLocks noChangeAspect="1"/>
          </p:cNvPicPr>
          <p:nvPr/>
        </p:nvPicPr>
        <p:blipFill>
          <a:blip r:embed="rId3"/>
          <a:stretch>
            <a:fillRect/>
          </a:stretch>
        </p:blipFill>
        <p:spPr>
          <a:xfrm>
            <a:off x="-1" y="1073599"/>
            <a:ext cx="12190413" cy="4942854"/>
          </a:xfrm>
          <a:prstGeom prst="rect">
            <a:avLst/>
          </a:prstGeom>
        </p:spPr>
      </p:pic>
    </p:spTree>
    <p:extLst>
      <p:ext uri="{BB962C8B-B14F-4D97-AF65-F5344CB8AC3E}">
        <p14:creationId xmlns:p14="http://schemas.microsoft.com/office/powerpoint/2010/main" val="3373057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738940" y="1640910"/>
            <a:ext cx="10871177" cy="2480924"/>
          </a:xfrm>
        </p:spPr>
        <p:txBody>
          <a:bodyPr/>
          <a:lstStyle/>
          <a:p>
            <a:pPr>
              <a:buClr>
                <a:srgbClr val="000000"/>
              </a:buClr>
              <a:buSzPts val="4500"/>
            </a:pPr>
            <a:r>
              <a:rPr lang="he-IL" sz="5400" dirty="0">
                <a:solidFill>
                  <a:srgbClr val="002060"/>
                </a:solidFill>
                <a:ea typeface="+mn-ea"/>
                <a:sym typeface="Calibri"/>
              </a:rPr>
              <a:t>תודה </a:t>
            </a:r>
            <a:br>
              <a:rPr lang="he-IL" sz="5400" dirty="0">
                <a:solidFill>
                  <a:srgbClr val="002060"/>
                </a:solidFill>
                <a:ea typeface="+mn-ea"/>
                <a:sym typeface="Calibri"/>
              </a:rPr>
            </a:br>
            <a:r>
              <a:rPr lang="he-IL" sz="5400" dirty="0">
                <a:solidFill>
                  <a:srgbClr val="002060"/>
                </a:solidFill>
                <a:ea typeface="+mn-ea"/>
                <a:sym typeface="Calibri"/>
              </a:rPr>
              <a:t>שהאזנתם</a:t>
            </a:r>
            <a:br>
              <a:rPr lang="he-IL" sz="5400" dirty="0">
                <a:solidFill>
                  <a:srgbClr val="002060"/>
                </a:solidFill>
                <a:ea typeface="+mn-ea"/>
                <a:sym typeface="Calibri"/>
              </a:rPr>
            </a:br>
            <a:r>
              <a:rPr lang="he-IL" sz="5400" dirty="0">
                <a:solidFill>
                  <a:srgbClr val="002060"/>
                </a:solidFill>
                <a:ea typeface="+mn-ea"/>
                <a:sym typeface="Calibri"/>
              </a:rPr>
              <a:t>לשיעור</a:t>
            </a:r>
          </a:p>
        </p:txBody>
      </p:sp>
    </p:spTree>
    <p:extLst>
      <p:ext uri="{BB962C8B-B14F-4D97-AF65-F5344CB8AC3E}">
        <p14:creationId xmlns:p14="http://schemas.microsoft.com/office/powerpoint/2010/main" val="1255048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מה נלמד היום </a:t>
            </a:r>
          </a:p>
        </p:txBody>
      </p:sp>
      <p:sp>
        <p:nvSpPr>
          <p:cNvPr id="9" name="Google Shape;218;p21">
            <a:extLst>
              <a:ext uri="{FF2B5EF4-FFF2-40B4-BE49-F238E27FC236}">
                <a16:creationId xmlns:a16="http://schemas.microsoft.com/office/drawing/2014/main" id="{5520D990-7FE8-4743-8DDF-2F682277E5CD}"/>
              </a:ext>
            </a:extLst>
          </p:cNvPr>
          <p:cNvSpPr txBox="1">
            <a:spLocks noGrp="1"/>
          </p:cNvSpPr>
          <p:nvPr>
            <p:ph sz="quarter" idx="4"/>
          </p:nvPr>
        </p:nvSpPr>
        <p:spPr>
          <a:xfrm>
            <a:off x="350982" y="1725613"/>
            <a:ext cx="11324224" cy="4152900"/>
          </a:xfrm>
          <a:prstGeom prst="rect">
            <a:avLst/>
          </a:prstGeom>
          <a:noFill/>
          <a:ln>
            <a:noFill/>
          </a:ln>
        </p:spPr>
        <p:txBody>
          <a:bodyPr spcFirstLastPara="1" vert="horz" wrap="square" lIns="91421" tIns="45694" rIns="91421" bIns="45694" rtlCol="1" anchor="t" anchorCtr="0">
            <a:noAutofit/>
          </a:bodyPr>
          <a:lstStyle/>
          <a:p>
            <a:pPr indent="-457154" algn="r">
              <a:lnSpc>
                <a:spcPct val="150000"/>
              </a:lnSpc>
              <a:spcBef>
                <a:spcPts val="0"/>
              </a:spcBef>
              <a:buClr>
                <a:schemeClr val="accent2"/>
              </a:buClr>
              <a:buSzPts val="1800"/>
              <a:buChar char="★"/>
            </a:pPr>
            <a:r>
              <a:rPr lang="he-IL" sz="2800" dirty="0"/>
              <a:t>הגדרת המושג לוח אינסופי</a:t>
            </a:r>
          </a:p>
          <a:p>
            <a:pPr indent="-457154">
              <a:lnSpc>
                <a:spcPct val="150000"/>
              </a:lnSpc>
              <a:buClr>
                <a:schemeClr val="accent2"/>
              </a:buClr>
              <a:buSzPts val="1800"/>
              <a:buChar char="★"/>
            </a:pPr>
            <a:r>
              <a:rPr lang="he-IL" sz="2800" dirty="0"/>
              <a:t>חישוב גודל השדה החשמלי שנוצר ע"י לוח הטעון בצפיפות מטען אחידה</a:t>
            </a:r>
          </a:p>
          <a:p>
            <a:pPr indent="-457154" algn="r">
              <a:lnSpc>
                <a:spcPct val="150000"/>
              </a:lnSpc>
              <a:spcBef>
                <a:spcPts val="0"/>
              </a:spcBef>
              <a:buClr>
                <a:schemeClr val="accent2"/>
              </a:buClr>
              <a:buSzPts val="1800"/>
              <a:buChar char="★"/>
            </a:pPr>
            <a:r>
              <a:rPr lang="he-IL" sz="2800" dirty="0"/>
              <a:t>תרגול</a:t>
            </a:r>
            <a:endParaRPr sz="2800" dirty="0"/>
          </a:p>
          <a:p>
            <a:pPr marL="0" indent="0" algn="r">
              <a:spcBef>
                <a:spcPts val="0"/>
              </a:spcBef>
            </a:pPr>
            <a:endParaRPr sz="2800" dirty="0"/>
          </a:p>
          <a:p>
            <a:pPr marL="0" indent="0" algn="r">
              <a:spcBef>
                <a:spcPts val="0"/>
              </a:spcBef>
            </a:pPr>
            <a:endParaRPr sz="2800" dirty="0"/>
          </a:p>
          <a:p>
            <a:pPr marL="0" indent="0" algn="r">
              <a:spcBef>
                <a:spcPts val="0"/>
              </a:spcBef>
            </a:pPr>
            <a:endParaRPr sz="2800" dirty="0"/>
          </a:p>
          <a:p>
            <a:pPr marL="0" indent="0" algn="r">
              <a:lnSpc>
                <a:spcPct val="100000"/>
              </a:lnSpc>
              <a:spcBef>
                <a:spcPts val="0"/>
              </a:spcBef>
            </a:pPr>
            <a:endParaRPr sz="2800" dirty="0"/>
          </a:p>
          <a:p>
            <a:pPr marL="0" indent="0" algn="r">
              <a:lnSpc>
                <a:spcPct val="115000"/>
              </a:lnSpc>
              <a:spcBef>
                <a:spcPts val="0"/>
              </a:spcBef>
            </a:pPr>
            <a:endParaRPr sz="2800" baseline="-25000" dirty="0">
              <a:solidFill>
                <a:srgbClr val="000000"/>
              </a:solidFill>
            </a:endParaRPr>
          </a:p>
          <a:p>
            <a:pPr marL="0" indent="0" algn="r">
              <a:spcBef>
                <a:spcPts val="0"/>
              </a:spcBef>
            </a:pPr>
            <a:endParaRPr sz="2800" dirty="0"/>
          </a:p>
          <a:p>
            <a:pPr marL="0" indent="0" algn="r">
              <a:spcBef>
                <a:spcPts val="0"/>
              </a:spcBef>
            </a:pPr>
            <a:endParaRPr sz="2800" dirty="0"/>
          </a:p>
          <a:p>
            <a:pPr marL="0" indent="0" algn="r">
              <a:lnSpc>
                <a:spcPct val="115000"/>
              </a:lnSpc>
              <a:spcBef>
                <a:spcPts val="0"/>
              </a:spcBef>
            </a:pPr>
            <a:endParaRPr sz="2800" dirty="0">
              <a:solidFill>
                <a:srgbClr val="000000"/>
              </a:solidFill>
              <a:latin typeface="Arial"/>
              <a:ea typeface="Arial"/>
              <a:cs typeface="Arial"/>
              <a:sym typeface="Arial"/>
            </a:endParaRPr>
          </a:p>
          <a:p>
            <a:pPr marL="0" indent="0" algn="r">
              <a:lnSpc>
                <a:spcPct val="115000"/>
              </a:lnSpc>
              <a:spcBef>
                <a:spcPts val="0"/>
              </a:spcBef>
            </a:pPr>
            <a:endParaRPr sz="2800" dirty="0">
              <a:solidFill>
                <a:srgbClr val="000000"/>
              </a:solidFill>
              <a:latin typeface="Arial"/>
              <a:ea typeface="Arial"/>
              <a:cs typeface="Arial"/>
              <a:sym typeface="Arial"/>
            </a:endParaRPr>
          </a:p>
          <a:p>
            <a:pPr marL="0" indent="0" algn="r">
              <a:lnSpc>
                <a:spcPct val="115000"/>
              </a:lnSpc>
              <a:spcBef>
                <a:spcPts val="0"/>
              </a:spcBef>
            </a:pPr>
            <a:endParaRPr sz="2800" dirty="0">
              <a:solidFill>
                <a:srgbClr val="000000"/>
              </a:solidFill>
              <a:latin typeface="Arial"/>
              <a:ea typeface="Arial"/>
              <a:cs typeface="Arial"/>
              <a:sym typeface="Arial"/>
            </a:endParaRPr>
          </a:p>
          <a:p>
            <a:pPr marL="0" indent="0" algn="r"/>
            <a:endParaRP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תמונה 1">
            <a:extLst>
              <a:ext uri="{FF2B5EF4-FFF2-40B4-BE49-F238E27FC236}">
                <a16:creationId xmlns:a16="http://schemas.microsoft.com/office/drawing/2014/main" id="{5CEDE1C8-E4AC-43E9-9AD9-2C074C9FCD80}"/>
              </a:ext>
            </a:extLst>
          </p:cNvPr>
          <p:cNvPicPr>
            <a:picLocks noChangeAspect="1"/>
          </p:cNvPicPr>
          <p:nvPr/>
        </p:nvPicPr>
        <p:blipFill>
          <a:blip r:embed="rId2">
            <a:extLst>
              <a:ext uri="{28A0092B-C50C-407E-A947-70E740481C1C}">
                <a14:useLocalDpi xmlns:a14="http://schemas.microsoft.com/office/drawing/2010/main" val="0"/>
              </a:ext>
            </a:extLst>
          </a:blip>
          <a:srcRect l="39172" r="34235" b="66411"/>
          <a:stretch>
            <a:fillRect/>
          </a:stretch>
        </p:blipFill>
        <p:spPr bwMode="auto">
          <a:xfrm>
            <a:off x="4776166" y="447"/>
            <a:ext cx="3241253" cy="183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תיבת טקסט 3">
            <a:extLst>
              <a:ext uri="{FF2B5EF4-FFF2-40B4-BE49-F238E27FC236}">
                <a16:creationId xmlns:a16="http://schemas.microsoft.com/office/drawing/2014/main" id="{5AB5745E-085A-4423-B719-C84830CE8F2F}"/>
              </a:ext>
            </a:extLst>
          </p:cNvPr>
          <p:cNvSpPr txBox="1">
            <a:spLocks noChangeArrowheads="1"/>
          </p:cNvSpPr>
          <p:nvPr/>
        </p:nvSpPr>
        <p:spPr bwMode="auto">
          <a:xfrm>
            <a:off x="1385708" y="3016304"/>
            <a:ext cx="10434866" cy="181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95350"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algn="just" eaLnBrk="1" hangingPunct="1">
              <a:spcBef>
                <a:spcPct val="0"/>
              </a:spcBef>
              <a:buFontTx/>
              <a:buNone/>
            </a:pPr>
            <a:r>
              <a:rPr lang="he-IL" altLang="he-IL" sz="2800">
                <a:solidFill>
                  <a:srgbClr val="192A72"/>
                </a:solidFill>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altLang="he-IL" sz="2800">
                <a:solidFill>
                  <a:srgbClr val="192A72"/>
                </a:solidFill>
              </a:rPr>
              <a:t>rights@education.gov.il</a:t>
            </a:r>
            <a:endParaRPr lang="he-IL" altLang="he-IL" sz="2800">
              <a:solidFill>
                <a:srgbClr val="192A72"/>
              </a:solidFill>
            </a:endParaRPr>
          </a:p>
        </p:txBody>
      </p:sp>
      <p:sp>
        <p:nvSpPr>
          <p:cNvPr id="58372" name="מלבן 4">
            <a:extLst>
              <a:ext uri="{FF2B5EF4-FFF2-40B4-BE49-F238E27FC236}">
                <a16:creationId xmlns:a16="http://schemas.microsoft.com/office/drawing/2014/main" id="{8BA70388-337C-49D1-B456-47B96C9502DE}"/>
              </a:ext>
            </a:extLst>
          </p:cNvPr>
          <p:cNvSpPr>
            <a:spLocks noChangeArrowheads="1"/>
          </p:cNvSpPr>
          <p:nvPr/>
        </p:nvSpPr>
        <p:spPr bwMode="auto">
          <a:xfrm>
            <a:off x="1587" y="1838532"/>
            <a:ext cx="12188825" cy="76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algn="ctr" eaLnBrk="1" hangingPunct="1">
              <a:lnSpc>
                <a:spcPct val="150000"/>
              </a:lnSpc>
              <a:spcBef>
                <a:spcPct val="0"/>
              </a:spcBef>
              <a:buFontTx/>
              <a:buNone/>
            </a:pPr>
            <a:r>
              <a:rPr lang="he-IL" altLang="he-IL" b="1">
                <a:solidFill>
                  <a:srgbClr val="192A72"/>
                </a:solidFill>
              </a:rPr>
              <a:t>שימוש ביצירות מוגנות בזכויות יוצרים ואיתור בעלי זכויות </a:t>
            </a:r>
          </a:p>
        </p:txBody>
      </p:sp>
      <p:sp>
        <p:nvSpPr>
          <p:cNvPr id="6" name="Rectangle 2">
            <a:extLst>
              <a:ext uri="{FF2B5EF4-FFF2-40B4-BE49-F238E27FC236}">
                <a16:creationId xmlns:a16="http://schemas.microsoft.com/office/drawing/2014/main" id="{AC596277-DEE6-4700-B192-10B01AA41FA7}"/>
              </a:ext>
            </a:extLst>
          </p:cNvPr>
          <p:cNvSpPr/>
          <p:nvPr/>
        </p:nvSpPr>
        <p:spPr>
          <a:xfrm>
            <a:off x="12277715" y="303620"/>
            <a:ext cx="2277765" cy="66348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dirty="0">
                <a:solidFill>
                  <a:srgbClr val="002060"/>
                </a:solidFill>
              </a:rPr>
              <a:t>שקופית זו היא חובה</a:t>
            </a:r>
            <a:endParaRPr lang="en-US"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t>שדה חשמלי של לוח אחד</a:t>
            </a:r>
          </a:p>
        </p:txBody>
      </p:sp>
      <p:sp>
        <p:nvSpPr>
          <p:cNvPr id="7" name="כותרת משנה 6"/>
          <p:cNvSpPr>
            <a:spLocks noGrp="1"/>
          </p:cNvSpPr>
          <p:nvPr>
            <p:ph type="subTitle" idx="1"/>
          </p:nvPr>
        </p:nvSpPr>
        <p:spPr/>
        <p:txBody>
          <a:bodyPr/>
          <a:lstStyle/>
          <a:p>
            <a:r>
              <a:rPr lang="he-IL" dirty="0">
                <a:sym typeface="Varela Round"/>
              </a:rPr>
              <a:t>חלק א</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הגדרות – לוח חשמלי אינסופי</a:t>
            </a:r>
          </a:p>
        </p:txBody>
      </p:sp>
      <p:sp>
        <p:nvSpPr>
          <p:cNvPr id="7" name="Rectangle 4">
            <a:extLst>
              <a:ext uri="{FF2B5EF4-FFF2-40B4-BE49-F238E27FC236}">
                <a16:creationId xmlns:a16="http://schemas.microsoft.com/office/drawing/2014/main" id="{B43D3E33-B894-48E5-B69E-9954C08254E3}"/>
              </a:ext>
            </a:extLst>
          </p:cNvPr>
          <p:cNvSpPr/>
          <p:nvPr/>
        </p:nvSpPr>
        <p:spPr>
          <a:xfrm>
            <a:off x="3590144" y="966720"/>
            <a:ext cx="8176043" cy="5032147"/>
          </a:xfrm>
          <a:prstGeom prst="rect">
            <a:avLst/>
          </a:prstGeom>
        </p:spPr>
        <p:txBody>
          <a:bodyPr wrap="square">
            <a:spAutoFit/>
          </a:bodyPr>
          <a:lstStyle/>
          <a:p>
            <a:pPr algn="r" rtl="1">
              <a:lnSpc>
                <a:spcPct val="150000"/>
              </a:lnSpc>
            </a:pPr>
            <a:r>
              <a:rPr lang="he-IL" sz="2400" dirty="0">
                <a:latin typeface="David" panose="020E0502060401010101" pitchFamily="34" charset="-79"/>
                <a:cs typeface="David" panose="020E0502060401010101" pitchFamily="34" charset="-79"/>
              </a:rPr>
              <a:t>בשיעור הקודם למדתם על מהו השדה החשמלי, ואיך מתארים שדה חשמלי הנוצר ממטענים בודדים. בשיעור זה נתייחס למצב של שבו השדה החשמלי לא נוצר ממטען בודד אלא מגוף שנקרא לו "לוח אינסופי הטעון במטען חשמלי".</a:t>
            </a:r>
          </a:p>
          <a:p>
            <a:pPr algn="r" rtl="1">
              <a:lnSpc>
                <a:spcPct val="150000"/>
              </a:lnSpc>
            </a:pPr>
            <a:r>
              <a:rPr lang="he-IL" sz="2400" dirty="0">
                <a:latin typeface="David" panose="020E0502060401010101" pitchFamily="34" charset="-79"/>
                <a:cs typeface="David" panose="020E0502060401010101" pitchFamily="34" charset="-79"/>
              </a:rPr>
              <a:t>ברור שאין דבר כזה לוח אינסופי, הכוונה ללוח גדול מאד והשדה שנמדד נמצא במרחק קטן יחסית לגודל הלוח, ולכן לצורך החישוב הלוח הוא מספיק גדול על מנת שנתייחס אליו כאל "לוח אינסופי".</a:t>
            </a:r>
          </a:p>
          <a:p>
            <a:pPr algn="r" rtl="1">
              <a:lnSpc>
                <a:spcPct val="150000"/>
              </a:lnSpc>
            </a:pPr>
            <a:endParaRPr lang="he-IL" sz="2400" dirty="0">
              <a:latin typeface="David" panose="020E0502060401010101" pitchFamily="34" charset="-79"/>
              <a:cs typeface="David" panose="020E0502060401010101" pitchFamily="34" charset="-79"/>
            </a:endParaRPr>
          </a:p>
          <a:p>
            <a:pPr>
              <a:lnSpc>
                <a:spcPct val="150000"/>
              </a:lnSpc>
            </a:pPr>
            <a:r>
              <a:rPr lang="he-IL" sz="2400" dirty="0">
                <a:latin typeface="David" panose="020E0502060401010101" pitchFamily="34" charset="-79"/>
                <a:cs typeface="David" panose="020E0502060401010101" pitchFamily="34" charset="-79"/>
              </a:rPr>
              <a:t>נדון בחישוב השדה שנוצר מלוח  שבו צפיפות המטען היא אחידה</a:t>
            </a:r>
          </a:p>
        </p:txBody>
      </p:sp>
      <p:pic>
        <p:nvPicPr>
          <p:cNvPr id="9" name="תמונה 8">
            <a:extLst>
              <a:ext uri="{FF2B5EF4-FFF2-40B4-BE49-F238E27FC236}">
                <a16:creationId xmlns:a16="http://schemas.microsoft.com/office/drawing/2014/main" id="{01B1AFF3-4974-41A3-95F9-6F2D97ED0CE8}"/>
              </a:ext>
            </a:extLst>
          </p:cNvPr>
          <p:cNvPicPr>
            <a:picLocks noChangeAspect="1"/>
          </p:cNvPicPr>
          <p:nvPr/>
        </p:nvPicPr>
        <p:blipFill>
          <a:blip r:embed="rId3"/>
          <a:stretch>
            <a:fillRect/>
          </a:stretch>
        </p:blipFill>
        <p:spPr>
          <a:xfrm>
            <a:off x="1090605" y="1327423"/>
            <a:ext cx="1663483" cy="4203153"/>
          </a:xfrm>
          <a:prstGeom prst="rect">
            <a:avLst/>
          </a:prstGeom>
        </p:spPr>
      </p:pic>
    </p:spTree>
    <p:extLst>
      <p:ext uri="{BB962C8B-B14F-4D97-AF65-F5344CB8AC3E}">
        <p14:creationId xmlns:p14="http://schemas.microsoft.com/office/powerpoint/2010/main" val="33510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הגדרות – לוח חשמלי אינסופי (המשך)</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40E072D-6EB1-40A0-965A-DCBFD6053224}"/>
                  </a:ext>
                </a:extLst>
              </p:cNvPr>
              <p:cNvSpPr/>
              <p:nvPr/>
            </p:nvSpPr>
            <p:spPr>
              <a:xfrm>
                <a:off x="4594848" y="1337889"/>
                <a:ext cx="7171338" cy="4393062"/>
              </a:xfrm>
              <a:prstGeom prst="rect">
                <a:avLst/>
              </a:prstGeom>
            </p:spPr>
            <p:txBody>
              <a:bodyPr wrap="square">
                <a:spAutoFit/>
              </a:bodyPr>
              <a:lstStyle/>
              <a:p>
                <a:pPr>
                  <a:lnSpc>
                    <a:spcPct val="150000"/>
                  </a:lnSpc>
                </a:pPr>
                <a:r>
                  <a:rPr lang="he-IL" sz="2400" dirty="0">
                    <a:latin typeface="David" panose="020E0502060401010101" pitchFamily="34" charset="-79"/>
                    <a:cs typeface="David" panose="020E0502060401010101" pitchFamily="34" charset="-79"/>
                  </a:rPr>
                  <a:t>צפיפות המטען על פני הלוח, היא כמות המטען בכל יחידת שטח ולכן הנוסחה לחישוב היא :  </a:t>
                </a:r>
                <a14:m>
                  <m:oMath xmlns:m="http://schemas.openxmlformats.org/officeDocument/2006/math">
                    <m:r>
                      <a:rPr lang="he-IL" sz="2400">
                        <a:latin typeface="Cambria Math" panose="02040503050406030204" pitchFamily="18" charset="0"/>
                        <a:cs typeface="David" panose="020E0502060401010101" pitchFamily="34" charset="-79"/>
                      </a:rPr>
                      <m:t>            </m:t>
                    </m:r>
                    <m:r>
                      <a:rPr lang="he-IL" sz="2400">
                        <a:latin typeface="Cambria Math" panose="02040503050406030204" pitchFamily="18" charset="0"/>
                        <a:cs typeface="David" panose="020E0502060401010101" pitchFamily="34" charset="-79"/>
                      </a:rPr>
                      <m:t>𝜎</m:t>
                    </m:r>
                    <m:r>
                      <a:rPr lang="en-US" sz="2400">
                        <a:latin typeface="Cambria Math" panose="02040503050406030204" pitchFamily="18" charset="0"/>
                        <a:cs typeface="David" panose="020E0502060401010101" pitchFamily="34" charset="-79"/>
                      </a:rPr>
                      <m:t>= </m:t>
                    </m:r>
                    <m:f>
                      <m:fPr>
                        <m:ctrlPr>
                          <a:rPr lang="en-US" sz="2400" i="1">
                            <a:latin typeface="Cambria Math" panose="02040503050406030204" pitchFamily="18" charset="0"/>
                            <a:cs typeface="David" panose="020E0502060401010101" pitchFamily="34" charset="-79"/>
                          </a:rPr>
                        </m:ctrlPr>
                      </m:fPr>
                      <m:num>
                        <m:r>
                          <a:rPr lang="en-US" sz="2400">
                            <a:latin typeface="Cambria Math" panose="02040503050406030204" pitchFamily="18" charset="0"/>
                            <a:cs typeface="David" panose="020E0502060401010101" pitchFamily="34" charset="-79"/>
                          </a:rPr>
                          <m:t>𝑄</m:t>
                        </m:r>
                      </m:num>
                      <m:den>
                        <m:r>
                          <a:rPr lang="en-US" sz="2400">
                            <a:latin typeface="Cambria Math" panose="02040503050406030204" pitchFamily="18" charset="0"/>
                            <a:cs typeface="David" panose="020E0502060401010101" pitchFamily="34" charset="-79"/>
                          </a:rPr>
                          <m:t>𝐴</m:t>
                        </m:r>
                      </m:den>
                    </m:f>
                  </m:oMath>
                </a14:m>
                <a:endParaRPr lang="he-IL" sz="2400" dirty="0">
                  <a:latin typeface="David" panose="020E0502060401010101" pitchFamily="34" charset="-79"/>
                  <a:cs typeface="David" panose="020E0502060401010101" pitchFamily="34" charset="-79"/>
                </a:endParaRPr>
              </a:p>
              <a:p>
                <a:pPr>
                  <a:lnSpc>
                    <a:spcPct val="150000"/>
                  </a:lnSpc>
                </a:pPr>
                <a:r>
                  <a:rPr lang="he-IL" sz="2400" dirty="0">
                    <a:latin typeface="David" panose="020E0502060401010101" pitchFamily="34" charset="-79"/>
                    <a:cs typeface="David" panose="020E0502060401010101" pitchFamily="34" charset="-79"/>
                  </a:rPr>
                  <a:t>ויחידות המידה שלה צפיפות המטען הן : </a:t>
                </a:r>
                <a14:m>
                  <m:oMath xmlns:m="http://schemas.openxmlformats.org/officeDocument/2006/math">
                    <m:r>
                      <a:rPr lang="en-US" sz="2400">
                        <a:latin typeface="Cambria Math" panose="02040503050406030204" pitchFamily="18" charset="0"/>
                        <a:cs typeface="David" panose="020E0502060401010101" pitchFamily="34" charset="-79"/>
                      </a:rPr>
                      <m:t>[</m:t>
                    </m:r>
                    <m:f>
                      <m:fPr>
                        <m:ctrlPr>
                          <a:rPr lang="en-US" sz="2400" i="1">
                            <a:latin typeface="Cambria Math" panose="02040503050406030204" pitchFamily="18" charset="0"/>
                            <a:cs typeface="David" panose="020E0502060401010101" pitchFamily="34" charset="-79"/>
                          </a:rPr>
                        </m:ctrlPr>
                      </m:fPr>
                      <m:num>
                        <m:r>
                          <a:rPr lang="en-US" sz="2400">
                            <a:latin typeface="Cambria Math" panose="02040503050406030204" pitchFamily="18" charset="0"/>
                            <a:cs typeface="David" panose="020E0502060401010101" pitchFamily="34" charset="-79"/>
                          </a:rPr>
                          <m:t>𝐶</m:t>
                        </m:r>
                      </m:num>
                      <m:den>
                        <m:sSup>
                          <m:sSupPr>
                            <m:ctrlPr>
                              <a:rPr lang="en-US" sz="2400" i="1">
                                <a:latin typeface="Cambria Math" panose="02040503050406030204" pitchFamily="18" charset="0"/>
                                <a:cs typeface="David" panose="020E0502060401010101" pitchFamily="34" charset="-79"/>
                              </a:rPr>
                            </m:ctrlPr>
                          </m:sSupPr>
                          <m:e>
                            <m:r>
                              <a:rPr lang="en-US" sz="2400">
                                <a:latin typeface="Cambria Math" panose="02040503050406030204" pitchFamily="18" charset="0"/>
                                <a:cs typeface="David" panose="020E0502060401010101" pitchFamily="34" charset="-79"/>
                              </a:rPr>
                              <m:t>𝑚</m:t>
                            </m:r>
                          </m:e>
                          <m:sup>
                            <m:r>
                              <a:rPr lang="en-US" sz="2400">
                                <a:latin typeface="Cambria Math" panose="02040503050406030204" pitchFamily="18" charset="0"/>
                                <a:cs typeface="David" panose="020E0502060401010101" pitchFamily="34" charset="-79"/>
                              </a:rPr>
                              <m:t>2</m:t>
                            </m:r>
                          </m:sup>
                        </m:sSup>
                      </m:den>
                    </m:f>
                    <m:r>
                      <a:rPr lang="en-US" sz="2400">
                        <a:latin typeface="Cambria Math" panose="02040503050406030204" pitchFamily="18" charset="0"/>
                        <a:cs typeface="David" panose="020E0502060401010101" pitchFamily="34" charset="-79"/>
                      </a:rPr>
                      <m:t>]</m:t>
                    </m:r>
                  </m:oMath>
                </a14:m>
                <a:endParaRPr lang="he-IL" sz="2400" dirty="0">
                  <a:latin typeface="David" panose="020E0502060401010101" pitchFamily="34" charset="-79"/>
                  <a:cs typeface="David" panose="020E0502060401010101" pitchFamily="34" charset="-79"/>
                </a:endParaRPr>
              </a:p>
              <a:p>
                <a:pPr algn="r" rtl="1">
                  <a:lnSpc>
                    <a:spcPct val="150000"/>
                  </a:lnSpc>
                </a:pPr>
                <a:endParaRPr lang="he-IL" sz="2400" dirty="0">
                  <a:latin typeface="David" panose="020E0502060401010101" pitchFamily="34" charset="-79"/>
                  <a:cs typeface="David" panose="020E0502060401010101" pitchFamily="34" charset="-79"/>
                </a:endParaRPr>
              </a:p>
              <a:p>
                <a:pPr>
                  <a:lnSpc>
                    <a:spcPct val="150000"/>
                  </a:lnSpc>
                </a:pPr>
                <a:r>
                  <a:rPr lang="he-IL" sz="2400" dirty="0">
                    <a:latin typeface="David" panose="020E0502060401010101" pitchFamily="34" charset="-79"/>
                    <a:cs typeface="David" panose="020E0502060401010101" pitchFamily="34" charset="-79"/>
                  </a:rPr>
                  <a:t>מטעמי סימטריה, כאשר צפיפות המטען על פני הלוח היא אחידה, קווי השדה מאונכים למשטח וצפיפותם אחידה.</a:t>
                </a:r>
              </a:p>
              <a:p>
                <a:pPr>
                  <a:lnSpc>
                    <a:spcPct val="150000"/>
                  </a:lnSpc>
                </a:pPr>
                <a:r>
                  <a:rPr lang="he-IL" sz="2400" b="1" dirty="0">
                    <a:latin typeface="David" panose="020E0502060401010101" pitchFamily="34" charset="-79"/>
                    <a:cs typeface="David" panose="020E0502060401010101" pitchFamily="34" charset="-79"/>
                  </a:rPr>
                  <a:t>לכן גודל השדה החשמלי הוא קבוע ואינו תלוי במרחק מהלוח</a:t>
                </a:r>
              </a:p>
            </p:txBody>
          </p:sp>
        </mc:Choice>
        <mc:Fallback xmlns="">
          <p:sp>
            <p:nvSpPr>
              <p:cNvPr id="5" name="Rectangle 4">
                <a:extLst>
                  <a:ext uri="{FF2B5EF4-FFF2-40B4-BE49-F238E27FC236}">
                    <a16:creationId xmlns:a16="http://schemas.microsoft.com/office/drawing/2014/main" id="{640E072D-6EB1-40A0-965A-DCBFD6053224}"/>
                  </a:ext>
                </a:extLst>
              </p:cNvPr>
              <p:cNvSpPr>
                <a:spLocks noRot="1" noChangeAspect="1" noMove="1" noResize="1" noEditPoints="1" noAdjustHandles="1" noChangeArrowheads="1" noChangeShapeType="1" noTextEdit="1"/>
              </p:cNvSpPr>
              <p:nvPr/>
            </p:nvSpPr>
            <p:spPr>
              <a:xfrm>
                <a:off x="4594848" y="1337889"/>
                <a:ext cx="7171338" cy="4393062"/>
              </a:xfrm>
              <a:prstGeom prst="rect">
                <a:avLst/>
              </a:prstGeom>
              <a:blipFill>
                <a:blip r:embed="rId3"/>
                <a:stretch>
                  <a:fillRect l="-170" r="-1276" b="-2080"/>
                </a:stretch>
              </a:blipFill>
            </p:spPr>
            <p:txBody>
              <a:bodyPr/>
              <a:lstStyle/>
              <a:p>
                <a:r>
                  <a:rPr lang="he-IL">
                    <a:noFill/>
                  </a:rPr>
                  <a:t> </a:t>
                </a:r>
              </a:p>
            </p:txBody>
          </p:sp>
        </mc:Fallback>
      </mc:AlternateContent>
      <p:pic>
        <p:nvPicPr>
          <p:cNvPr id="6" name="תמונה 5">
            <a:extLst>
              <a:ext uri="{FF2B5EF4-FFF2-40B4-BE49-F238E27FC236}">
                <a16:creationId xmlns:a16="http://schemas.microsoft.com/office/drawing/2014/main" id="{F67FCF52-C4D5-45E2-92C9-2B911E17DAB1}"/>
              </a:ext>
            </a:extLst>
          </p:cNvPr>
          <p:cNvPicPr>
            <a:picLocks noChangeAspect="1"/>
          </p:cNvPicPr>
          <p:nvPr/>
        </p:nvPicPr>
        <p:blipFill>
          <a:blip r:embed="rId4"/>
          <a:stretch>
            <a:fillRect/>
          </a:stretch>
        </p:blipFill>
        <p:spPr>
          <a:xfrm>
            <a:off x="140871" y="1435214"/>
            <a:ext cx="4453977" cy="4152359"/>
          </a:xfrm>
          <a:prstGeom prst="rect">
            <a:avLst/>
          </a:prstGeom>
        </p:spPr>
      </p:pic>
    </p:spTree>
    <p:extLst>
      <p:ext uri="{BB962C8B-B14F-4D97-AF65-F5344CB8AC3E}">
        <p14:creationId xmlns:p14="http://schemas.microsoft.com/office/powerpoint/2010/main" val="160886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גודל השדה החשמלי של לוח אינסופי</a:t>
            </a:r>
          </a:p>
        </p:txBody>
      </p:sp>
      <mc:AlternateContent xmlns:mc="http://schemas.openxmlformats.org/markup-compatibility/2006" xmlns:a14="http://schemas.microsoft.com/office/drawing/2010/main">
        <mc:Choice Requires="a14">
          <p:sp>
            <p:nvSpPr>
              <p:cNvPr id="7" name="Rectangle 4">
                <a:extLst>
                  <a:ext uri="{FF2B5EF4-FFF2-40B4-BE49-F238E27FC236}">
                    <a16:creationId xmlns:a16="http://schemas.microsoft.com/office/drawing/2014/main" id="{DF18A1EC-1B83-41FE-A5CE-9F7672754B27}"/>
                  </a:ext>
                </a:extLst>
              </p:cNvPr>
              <p:cNvSpPr/>
              <p:nvPr/>
            </p:nvSpPr>
            <p:spPr>
              <a:xfrm>
                <a:off x="1097280" y="849546"/>
                <a:ext cx="9945857" cy="5309915"/>
              </a:xfrm>
              <a:prstGeom prst="rect">
                <a:avLst/>
              </a:prstGeom>
            </p:spPr>
            <p:txBody>
              <a:bodyPr wrap="square">
                <a:spAutoFit/>
              </a:bodyPr>
              <a:lstStyle/>
              <a:p>
                <a:pPr algn="r" rtl="1">
                  <a:lnSpc>
                    <a:spcPct val="150000"/>
                  </a:lnSpc>
                </a:pPr>
                <a:r>
                  <a:rPr lang="he-IL" sz="2400" dirty="0">
                    <a:solidFill>
                      <a:schemeClr val="tx1">
                        <a:lumMod val="50000"/>
                      </a:schemeClr>
                    </a:solidFill>
                    <a:latin typeface="David" panose="020E0502060401010101" pitchFamily="34" charset="-79"/>
                    <a:cs typeface="David" panose="020E0502060401010101" pitchFamily="34" charset="-79"/>
                  </a:rPr>
                  <a:t>גודל השדה מבוטא על ידי המשוואה הבאה :</a:t>
                </a:r>
                <a:r>
                  <a:rPr lang="en-US" sz="2400" dirty="0">
                    <a:solidFill>
                      <a:schemeClr val="tx1">
                        <a:lumMod val="50000"/>
                      </a:schemeClr>
                    </a:solidFill>
                    <a:latin typeface="David" panose="020E0502060401010101" pitchFamily="34" charset="-79"/>
                    <a:cs typeface="David" panose="020E0502060401010101" pitchFamily="34" charset="-79"/>
                  </a:rPr>
                  <a:t> </a:t>
                </a:r>
                <a:r>
                  <a:rPr lang="he-IL" sz="2400" dirty="0">
                    <a:solidFill>
                      <a:schemeClr val="tx1">
                        <a:lumMod val="50000"/>
                      </a:schemeClr>
                    </a:solidFill>
                    <a:latin typeface="David" panose="020E0502060401010101" pitchFamily="34" charset="-79"/>
                    <a:cs typeface="David" panose="020E0502060401010101" pitchFamily="34" charset="-79"/>
                  </a:rPr>
                  <a:t>	</a:t>
                </a:r>
                <a14:m>
                  <m:oMath xmlns:m="http://schemas.openxmlformats.org/officeDocument/2006/math">
                    <m:r>
                      <a:rPr lang="en-US" sz="3200" i="1">
                        <a:latin typeface="Cambria Math" panose="02040503050406030204" pitchFamily="18" charset="0"/>
                        <a:cs typeface="David" panose="020E0502060401010101" pitchFamily="34" charset="-79"/>
                      </a:rPr>
                      <m:t>𝐸</m:t>
                    </m:r>
                    <m:r>
                      <a:rPr lang="en-US" sz="3200" i="1">
                        <a:latin typeface="Cambria Math" panose="02040503050406030204" pitchFamily="18" charset="0"/>
                        <a:cs typeface="David" panose="020E0502060401010101" pitchFamily="34" charset="-79"/>
                      </a:rPr>
                      <m:t>= </m:t>
                    </m:r>
                    <m:f>
                      <m:fPr>
                        <m:ctrlPr>
                          <a:rPr lang="en-US" sz="3200" i="1">
                            <a:latin typeface="Cambria Math" panose="02040503050406030204" pitchFamily="18" charset="0"/>
                            <a:cs typeface="David" panose="020E0502060401010101" pitchFamily="34" charset="-79"/>
                          </a:rPr>
                        </m:ctrlPr>
                      </m:fPr>
                      <m:num>
                        <m:r>
                          <a:rPr lang="en-US" sz="3200" i="1">
                            <a:latin typeface="Cambria Math" panose="02040503050406030204" pitchFamily="18" charset="0"/>
                            <a:ea typeface="Cambria Math" panose="02040503050406030204" pitchFamily="18" charset="0"/>
                            <a:cs typeface="David" panose="020E0502060401010101" pitchFamily="34" charset="-79"/>
                          </a:rPr>
                          <m:t>𝜎</m:t>
                        </m:r>
                      </m:num>
                      <m:den>
                        <m:sSub>
                          <m:sSubPr>
                            <m:ctrlPr>
                              <a:rPr lang="en-US" sz="3200" i="1">
                                <a:latin typeface="Cambria Math" panose="02040503050406030204" pitchFamily="18" charset="0"/>
                                <a:cs typeface="David" panose="020E0502060401010101" pitchFamily="34" charset="-79"/>
                              </a:rPr>
                            </m:ctrlPr>
                          </m:sSubPr>
                          <m:e>
                            <m:r>
                              <a:rPr lang="en-US" sz="3200" i="1">
                                <a:latin typeface="Cambria Math" panose="02040503050406030204" pitchFamily="18" charset="0"/>
                                <a:cs typeface="David" panose="020E0502060401010101" pitchFamily="34" charset="-79"/>
                              </a:rPr>
                              <m:t>2</m:t>
                            </m:r>
                            <m:r>
                              <a:rPr lang="en-US" sz="3200" i="1">
                                <a:latin typeface="Cambria Math" panose="02040503050406030204" pitchFamily="18" charset="0"/>
                                <a:ea typeface="Cambria Math" panose="02040503050406030204" pitchFamily="18" charset="0"/>
                                <a:cs typeface="David" panose="020E0502060401010101" pitchFamily="34" charset="-79"/>
                              </a:rPr>
                              <m:t>𝜀</m:t>
                            </m:r>
                          </m:e>
                          <m:sub>
                            <m:r>
                              <a:rPr lang="en-US" sz="3200" i="1">
                                <a:latin typeface="Cambria Math" panose="02040503050406030204" pitchFamily="18" charset="0"/>
                                <a:cs typeface="David" panose="020E0502060401010101" pitchFamily="34" charset="-79"/>
                              </a:rPr>
                              <m:t>0</m:t>
                            </m:r>
                          </m:sub>
                        </m:sSub>
                      </m:den>
                    </m:f>
                  </m:oMath>
                </a14:m>
                <a:endParaRPr lang="en-US" sz="3200" dirty="0">
                  <a:latin typeface="David" panose="020E0502060401010101" pitchFamily="34" charset="-79"/>
                  <a:cs typeface="David" panose="020E0502060401010101" pitchFamily="34" charset="-79"/>
                </a:endParaRPr>
              </a:p>
              <a:p>
                <a:pPr algn="r" rtl="1">
                  <a:lnSpc>
                    <a:spcPct val="150000"/>
                  </a:lnSpc>
                </a:pPr>
                <a14:m>
                  <m:oMath xmlns:m="http://schemas.openxmlformats.org/officeDocument/2006/math">
                    <m:r>
                      <a:rPr lang="he-IL" sz="2400" b="0" i="1" smtClean="0">
                        <a:latin typeface="Cambria Math" panose="02040503050406030204" pitchFamily="18" charset="0"/>
                        <a:cs typeface="David" panose="020E0502060401010101" pitchFamily="34" charset="-79"/>
                      </a:rPr>
                      <m:t> </m:t>
                    </m:r>
                    <m:sSub>
                      <m:sSubPr>
                        <m:ctrlPr>
                          <a:rPr lang="en-US" sz="2400" i="1">
                            <a:latin typeface="Cambria Math" panose="02040503050406030204" pitchFamily="18" charset="0"/>
                            <a:cs typeface="David" panose="020E0502060401010101" pitchFamily="34" charset="-79"/>
                          </a:rPr>
                        </m:ctrlPr>
                      </m:sSubPr>
                      <m:e>
                        <m:r>
                          <a:rPr lang="en-US" sz="2400" i="1">
                            <a:latin typeface="Cambria Math" panose="02040503050406030204" pitchFamily="18" charset="0"/>
                            <a:ea typeface="Cambria Math" panose="02040503050406030204" pitchFamily="18" charset="0"/>
                            <a:cs typeface="David" panose="020E0502060401010101" pitchFamily="34" charset="-79"/>
                          </a:rPr>
                          <m:t>𝜀</m:t>
                        </m:r>
                      </m:e>
                      <m:sub>
                        <m:r>
                          <a:rPr lang="en-US" sz="2400" i="1">
                            <a:latin typeface="Cambria Math" panose="02040503050406030204" pitchFamily="18" charset="0"/>
                            <a:cs typeface="David" panose="020E0502060401010101" pitchFamily="34" charset="-79"/>
                          </a:rPr>
                          <m:t>0</m:t>
                        </m:r>
                      </m:sub>
                    </m:sSub>
                  </m:oMath>
                </a14:m>
                <a:r>
                  <a:rPr lang="he-IL" sz="2400" dirty="0">
                    <a:latin typeface="David" panose="020E0502060401010101" pitchFamily="34" charset="-79"/>
                    <a:cs typeface="David" panose="020E0502060401010101" pitchFamily="34" charset="-79"/>
                  </a:rPr>
                  <a:t> מסמן את קבוע </a:t>
                </a:r>
                <a:r>
                  <a:rPr lang="he-IL" sz="2400" dirty="0" err="1">
                    <a:latin typeface="David" panose="020E0502060401010101" pitchFamily="34" charset="-79"/>
                    <a:cs typeface="David" panose="020E0502060401010101" pitchFamily="34" charset="-79"/>
                  </a:rPr>
                  <a:t>הדיאלקטריות</a:t>
                </a:r>
                <a:r>
                  <a:rPr lang="he-IL" sz="2400" dirty="0">
                    <a:latin typeface="David" panose="020E0502060401010101" pitchFamily="34" charset="-79"/>
                    <a:cs typeface="David" panose="020E0502060401010101" pitchFamily="34" charset="-79"/>
                  </a:rPr>
                  <a:t> של הטווח בו עובר השדה החשמלי, וגודלו עבור הריק (ובקירוב טוב מאד עבור האוויר הינו:   </a:t>
                </a:r>
                <a14:m>
                  <m:oMath xmlns:m="http://schemas.openxmlformats.org/officeDocument/2006/math">
                    <m:sSub>
                      <m:sSubPr>
                        <m:ctrlPr>
                          <a:rPr lang="he-IL" sz="2400" i="1">
                            <a:latin typeface="Cambria Math" panose="02040503050406030204" pitchFamily="18" charset="0"/>
                            <a:cs typeface="David" panose="020E0502060401010101" pitchFamily="34" charset="-79"/>
                          </a:rPr>
                        </m:ctrlPr>
                      </m:sSubPr>
                      <m:e>
                        <m:r>
                          <a:rPr lang="en-US" sz="2400" b="0" i="1" smtClean="0">
                            <a:latin typeface="Cambria Math" panose="02040503050406030204" pitchFamily="18" charset="0"/>
                            <a:cs typeface="David" panose="020E0502060401010101" pitchFamily="34" charset="-79"/>
                          </a:rPr>
                          <m:t>   </m:t>
                        </m:r>
                        <m:r>
                          <a:rPr lang="he-IL" sz="2400" i="1">
                            <a:latin typeface="Cambria Math" panose="02040503050406030204" pitchFamily="18" charset="0"/>
                            <a:ea typeface="Cambria Math" panose="02040503050406030204" pitchFamily="18" charset="0"/>
                            <a:cs typeface="David" panose="020E0502060401010101" pitchFamily="34" charset="-79"/>
                          </a:rPr>
                          <m:t>𝜀</m:t>
                        </m:r>
                      </m:e>
                      <m:sub>
                        <m:r>
                          <a:rPr lang="he-IL" sz="2400" i="1">
                            <a:latin typeface="Cambria Math" panose="02040503050406030204" pitchFamily="18" charset="0"/>
                            <a:cs typeface="David" panose="020E0502060401010101" pitchFamily="34" charset="-79"/>
                          </a:rPr>
                          <m:t>0</m:t>
                        </m:r>
                      </m:sub>
                    </m:sSub>
                    <m:r>
                      <a:rPr lang="en-US" sz="2400" i="1">
                        <a:latin typeface="Cambria Math" panose="02040503050406030204" pitchFamily="18" charset="0"/>
                        <a:cs typeface="David" panose="020E0502060401010101" pitchFamily="34" charset="-79"/>
                      </a:rPr>
                      <m:t>=</m:t>
                    </m:r>
                    <m:f>
                      <m:fPr>
                        <m:ctrlPr>
                          <a:rPr lang="en-US" sz="2400" i="1">
                            <a:latin typeface="Cambria Math" panose="02040503050406030204" pitchFamily="18" charset="0"/>
                            <a:cs typeface="David" panose="020E0502060401010101" pitchFamily="34" charset="-79"/>
                          </a:rPr>
                        </m:ctrlPr>
                      </m:fPr>
                      <m:num>
                        <m:r>
                          <a:rPr lang="en-US" sz="2400" i="1">
                            <a:latin typeface="Cambria Math" panose="02040503050406030204" pitchFamily="18" charset="0"/>
                            <a:cs typeface="David" panose="020E0502060401010101" pitchFamily="34" charset="-79"/>
                          </a:rPr>
                          <m:t>1</m:t>
                        </m:r>
                      </m:num>
                      <m:den>
                        <m:r>
                          <a:rPr lang="en-US" sz="2400" i="1">
                            <a:latin typeface="Cambria Math" panose="02040503050406030204" pitchFamily="18" charset="0"/>
                            <a:cs typeface="David" panose="020E0502060401010101" pitchFamily="34" charset="-79"/>
                          </a:rPr>
                          <m:t>4</m:t>
                        </m:r>
                        <m:r>
                          <a:rPr lang="en-US" sz="2400" i="1">
                            <a:latin typeface="Cambria Math" panose="02040503050406030204" pitchFamily="18" charset="0"/>
                            <a:ea typeface="Cambria Math" panose="02040503050406030204" pitchFamily="18" charset="0"/>
                            <a:cs typeface="David" panose="020E0502060401010101" pitchFamily="34" charset="-79"/>
                          </a:rPr>
                          <m:t>𝜋</m:t>
                        </m:r>
                        <m:r>
                          <a:rPr lang="en-US" sz="2400" i="1">
                            <a:latin typeface="Cambria Math" panose="02040503050406030204" pitchFamily="18" charset="0"/>
                            <a:ea typeface="Cambria Math" panose="02040503050406030204" pitchFamily="18" charset="0"/>
                            <a:cs typeface="David" panose="020E0502060401010101" pitchFamily="34" charset="-79"/>
                          </a:rPr>
                          <m:t>𝐾</m:t>
                        </m:r>
                      </m:den>
                    </m:f>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8</m:t>
                    </m:r>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85</m:t>
                    </m:r>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1</m:t>
                    </m:r>
                    <m:sSup>
                      <m:sSupPr>
                        <m:ctrlPr>
                          <a:rPr lang="en-US" sz="2400" i="1">
                            <a:latin typeface="Cambria Math" panose="02040503050406030204" pitchFamily="18" charset="0"/>
                            <a:cs typeface="David" panose="020E0502060401010101" pitchFamily="34" charset="-79"/>
                          </a:rPr>
                        </m:ctrlPr>
                      </m:sSupPr>
                      <m:e>
                        <m:r>
                          <a:rPr lang="en-US" sz="2400" i="1">
                            <a:latin typeface="Cambria Math" panose="02040503050406030204" pitchFamily="18" charset="0"/>
                            <a:cs typeface="David" panose="020E0502060401010101" pitchFamily="34" charset="-79"/>
                          </a:rPr>
                          <m:t>0</m:t>
                        </m:r>
                      </m:e>
                      <m:sup>
                        <m:r>
                          <a:rPr lang="en-US" sz="2400" i="1">
                            <a:latin typeface="Cambria Math" panose="02040503050406030204" pitchFamily="18" charset="0"/>
                            <a:cs typeface="David" panose="020E0502060401010101" pitchFamily="34" charset="-79"/>
                          </a:rPr>
                          <m:t>−</m:t>
                        </m:r>
                        <m:r>
                          <a:rPr lang="en-US" sz="2400" i="1">
                            <a:latin typeface="Cambria Math" panose="02040503050406030204" pitchFamily="18" charset="0"/>
                            <a:cs typeface="David" panose="020E0502060401010101" pitchFamily="34" charset="-79"/>
                          </a:rPr>
                          <m:t>12</m:t>
                        </m:r>
                      </m:sup>
                    </m:sSup>
                    <m:r>
                      <a:rPr lang="en-US" sz="2400" i="1">
                        <a:latin typeface="Cambria Math" panose="02040503050406030204" pitchFamily="18" charset="0"/>
                        <a:cs typeface="David" panose="020E0502060401010101" pitchFamily="34" charset="-79"/>
                      </a:rPr>
                      <m:t>     [</m:t>
                    </m:r>
                    <m:f>
                      <m:fPr>
                        <m:ctrlPr>
                          <a:rPr lang="en-US" sz="2400" i="1">
                            <a:latin typeface="Cambria Math" panose="02040503050406030204" pitchFamily="18" charset="0"/>
                            <a:cs typeface="David" panose="020E0502060401010101" pitchFamily="34" charset="-79"/>
                          </a:rPr>
                        </m:ctrlPr>
                      </m:fPr>
                      <m:num>
                        <m:sSup>
                          <m:sSupPr>
                            <m:ctrlPr>
                              <a:rPr lang="en-US" sz="2400" i="1">
                                <a:latin typeface="Cambria Math" panose="02040503050406030204" pitchFamily="18" charset="0"/>
                                <a:cs typeface="David" panose="020E0502060401010101" pitchFamily="34" charset="-79"/>
                              </a:rPr>
                            </m:ctrlPr>
                          </m:sSupPr>
                          <m:e>
                            <m:r>
                              <a:rPr lang="en-US" sz="2400" i="1">
                                <a:latin typeface="Cambria Math" panose="02040503050406030204" pitchFamily="18" charset="0"/>
                                <a:cs typeface="David" panose="020E0502060401010101" pitchFamily="34" charset="-79"/>
                              </a:rPr>
                              <m:t>𝑐</m:t>
                            </m:r>
                          </m:e>
                          <m:sup>
                            <m:r>
                              <a:rPr lang="en-US" sz="2400" i="1">
                                <a:latin typeface="Cambria Math" panose="02040503050406030204" pitchFamily="18" charset="0"/>
                                <a:cs typeface="David" panose="020E0502060401010101" pitchFamily="34" charset="-79"/>
                              </a:rPr>
                              <m:t>2</m:t>
                            </m:r>
                          </m:sup>
                        </m:sSup>
                      </m:num>
                      <m:den>
                        <m:r>
                          <a:rPr lang="en-US" sz="2400" i="1">
                            <a:latin typeface="Cambria Math" panose="02040503050406030204" pitchFamily="18" charset="0"/>
                            <a:cs typeface="David" panose="020E0502060401010101" pitchFamily="34" charset="-79"/>
                          </a:rPr>
                          <m:t>𝑁</m:t>
                        </m:r>
                        <m:r>
                          <a:rPr lang="en-US" sz="2400" i="1">
                            <a:latin typeface="Cambria Math" panose="02040503050406030204" pitchFamily="18" charset="0"/>
                            <a:cs typeface="David" panose="020E0502060401010101" pitchFamily="34" charset="-79"/>
                          </a:rPr>
                          <m:t>∗</m:t>
                        </m:r>
                        <m:sSup>
                          <m:sSupPr>
                            <m:ctrlPr>
                              <a:rPr lang="en-US" sz="2400" i="1">
                                <a:latin typeface="Cambria Math" panose="02040503050406030204" pitchFamily="18" charset="0"/>
                                <a:cs typeface="David" panose="020E0502060401010101" pitchFamily="34" charset="-79"/>
                              </a:rPr>
                            </m:ctrlPr>
                          </m:sSupPr>
                          <m:e>
                            <m:r>
                              <a:rPr lang="en-US" sz="2400" i="1">
                                <a:latin typeface="Cambria Math" panose="02040503050406030204" pitchFamily="18" charset="0"/>
                                <a:cs typeface="David" panose="020E0502060401010101" pitchFamily="34" charset="-79"/>
                              </a:rPr>
                              <m:t>𝑚</m:t>
                            </m:r>
                          </m:e>
                          <m:sup>
                            <m:r>
                              <a:rPr lang="en-US" sz="2400" i="1">
                                <a:latin typeface="Cambria Math" panose="02040503050406030204" pitchFamily="18" charset="0"/>
                                <a:cs typeface="David" panose="020E0502060401010101" pitchFamily="34" charset="-79"/>
                              </a:rPr>
                              <m:t>2</m:t>
                            </m:r>
                          </m:sup>
                        </m:sSup>
                      </m:den>
                    </m:f>
                    <m:r>
                      <a:rPr lang="en-US" sz="2400" i="1">
                        <a:latin typeface="Cambria Math" panose="02040503050406030204" pitchFamily="18" charset="0"/>
                        <a:cs typeface="David" panose="020E0502060401010101" pitchFamily="34" charset="-79"/>
                      </a:rPr>
                      <m:t>]</m:t>
                    </m:r>
                  </m:oMath>
                </a14:m>
                <a:endParaRPr lang="he-IL" sz="2400" dirty="0">
                  <a:latin typeface="David" panose="020E0502060401010101" pitchFamily="34" charset="-79"/>
                  <a:cs typeface="David" panose="020E0502060401010101" pitchFamily="34" charset="-79"/>
                </a:endParaRPr>
              </a:p>
              <a:p>
                <a:pPr algn="r" rtl="1">
                  <a:lnSpc>
                    <a:spcPct val="150000"/>
                  </a:lnSpc>
                </a:pPr>
                <a:endParaRPr lang="he-IL" sz="2400" dirty="0">
                  <a:latin typeface="David" panose="020E0502060401010101" pitchFamily="34" charset="-79"/>
                  <a:cs typeface="David" panose="020E0502060401010101" pitchFamily="34" charset="-79"/>
                </a:endParaRPr>
              </a:p>
              <a:p>
                <a:pPr algn="r" rtl="1">
                  <a:lnSpc>
                    <a:spcPct val="150000"/>
                  </a:lnSpc>
                </a:pPr>
                <a:r>
                  <a:rPr lang="he-IL" sz="2400" dirty="0">
                    <a:latin typeface="David" panose="020E0502060401010101" pitchFamily="34" charset="-79"/>
                    <a:cs typeface="David" panose="020E0502060401010101" pitchFamily="34" charset="-79"/>
                  </a:rPr>
                  <a:t>כמובן שגם עבור השדה החשמלי של לוח הטעון בצפיפות אחידה מתקיים הקשר בין השדה חשמלי לכוח החשמלי כפי שלמדתם בהגדרת השדה החשמלי :    </a:t>
                </a:r>
                <a:r>
                  <a:rPr lang="en-US" sz="2400" dirty="0">
                    <a:latin typeface="David" panose="020E0502060401010101" pitchFamily="34" charset="-79"/>
                    <a:cs typeface="David" panose="020E0502060401010101" pitchFamily="34" charset="-79"/>
                  </a:rPr>
                  <a:t>F=E*q</a:t>
                </a:r>
              </a:p>
              <a:p>
                <a:pPr algn="r" rtl="1">
                  <a:lnSpc>
                    <a:spcPct val="150000"/>
                  </a:lnSpc>
                </a:pPr>
                <a:r>
                  <a:rPr lang="he-IL" sz="2400" dirty="0">
                    <a:latin typeface="David" panose="020E0502060401010101" pitchFamily="34" charset="-79"/>
                    <a:cs typeface="David" panose="020E0502060401010101" pitchFamily="34" charset="-79"/>
                  </a:rPr>
                  <a:t>לכן כאשר השדה אחיד, גם הכוח קבוע ולפי החוק השני של ניוטון גם התאוצה קבועה</a:t>
                </a:r>
              </a:p>
              <a:p>
                <a:pPr algn="ctr" rtl="1">
                  <a:lnSpc>
                    <a:spcPct val="150000"/>
                  </a:lnSpc>
                </a:pPr>
                <a:r>
                  <a:rPr lang="en-US" sz="2400" dirty="0">
                    <a:latin typeface="David" panose="020E0502060401010101" pitchFamily="34" charset="-79"/>
                    <a:cs typeface="David" panose="020E0502060401010101" pitchFamily="34" charset="-79"/>
                  </a:rPr>
                  <a:t>F = E*q = ma</a:t>
                </a:r>
                <a:endParaRPr lang="he-IL" sz="2400" dirty="0">
                  <a:latin typeface="David" panose="020E0502060401010101" pitchFamily="34" charset="-79"/>
                  <a:cs typeface="David" panose="020E0502060401010101" pitchFamily="34" charset="-79"/>
                </a:endParaRPr>
              </a:p>
            </p:txBody>
          </p:sp>
        </mc:Choice>
        <mc:Fallback xmlns="">
          <p:sp>
            <p:nvSpPr>
              <p:cNvPr id="7" name="Rectangle 4">
                <a:extLst>
                  <a:ext uri="{FF2B5EF4-FFF2-40B4-BE49-F238E27FC236}">
                    <a16:creationId xmlns:a16="http://schemas.microsoft.com/office/drawing/2014/main" id="{DF18A1EC-1B83-41FE-A5CE-9F7672754B27}"/>
                  </a:ext>
                </a:extLst>
              </p:cNvPr>
              <p:cNvSpPr>
                <a:spLocks noRot="1" noChangeAspect="1" noMove="1" noResize="1" noEditPoints="1" noAdjustHandles="1" noChangeArrowheads="1" noChangeShapeType="1" noTextEdit="1"/>
              </p:cNvSpPr>
              <p:nvPr/>
            </p:nvSpPr>
            <p:spPr>
              <a:xfrm>
                <a:off x="1097280" y="849546"/>
                <a:ext cx="9945857" cy="5309915"/>
              </a:xfrm>
              <a:prstGeom prst="rect">
                <a:avLst/>
              </a:prstGeom>
              <a:blipFill>
                <a:blip r:embed="rId3"/>
                <a:stretch>
                  <a:fillRect l="-1164" r="-858" b="-1607"/>
                </a:stretch>
              </a:blipFill>
            </p:spPr>
            <p:txBody>
              <a:bodyPr/>
              <a:lstStyle/>
              <a:p>
                <a:r>
                  <a:rPr lang="he-IL">
                    <a:noFill/>
                  </a:rPr>
                  <a:t> </a:t>
                </a:r>
              </a:p>
            </p:txBody>
          </p:sp>
        </mc:Fallback>
      </mc:AlternateContent>
    </p:spTree>
    <p:extLst>
      <p:ext uri="{BB962C8B-B14F-4D97-AF65-F5344CB8AC3E}">
        <p14:creationId xmlns:p14="http://schemas.microsoft.com/office/powerpoint/2010/main" val="52904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תרגול :</a:t>
            </a:r>
            <a:r>
              <a:rPr lang="en-US" dirty="0"/>
              <a:t> </a:t>
            </a:r>
            <a:r>
              <a:rPr lang="he-IL" dirty="0"/>
              <a:t>השדה החשמלי של לוח אינסופי</a:t>
            </a:r>
          </a:p>
        </p:txBody>
      </p:sp>
      <mc:AlternateContent xmlns:mc="http://schemas.openxmlformats.org/markup-compatibility/2006" xmlns:a14="http://schemas.microsoft.com/office/drawing/2010/main">
        <mc:Choice Requires="a14">
          <p:sp>
            <p:nvSpPr>
              <p:cNvPr id="4" name="Rectangle 4">
                <a:extLst>
                  <a:ext uri="{FF2B5EF4-FFF2-40B4-BE49-F238E27FC236}">
                    <a16:creationId xmlns:a16="http://schemas.microsoft.com/office/drawing/2014/main" id="{CF768316-462D-44C6-8D91-E736EB0A0427}"/>
                  </a:ext>
                </a:extLst>
              </p:cNvPr>
              <p:cNvSpPr/>
              <p:nvPr/>
            </p:nvSpPr>
            <p:spPr>
              <a:xfrm>
                <a:off x="2839965" y="1317888"/>
                <a:ext cx="8939619" cy="3924151"/>
              </a:xfrm>
              <a:prstGeom prst="rect">
                <a:avLst/>
              </a:prstGeom>
            </p:spPr>
            <p:txBody>
              <a:bodyPr wrap="square">
                <a:spAutoFit/>
              </a:bodyPr>
              <a:lstStyle/>
              <a:p>
                <a:pPr algn="r" rtl="1">
                  <a:lnSpc>
                    <a:spcPct val="150000"/>
                  </a:lnSpc>
                </a:pPr>
                <a:r>
                  <a:rPr lang="he-IL" sz="2400" dirty="0">
                    <a:latin typeface="David" panose="020E0502060401010101" pitchFamily="34" charset="-79"/>
                    <a:cs typeface="David" panose="020E0502060401010101" pitchFamily="34" charset="-79"/>
                  </a:rPr>
                  <a:t>נתון לוח ששטחו </a:t>
                </a:r>
                <a14:m>
                  <m:oMath xmlns:m="http://schemas.openxmlformats.org/officeDocument/2006/math">
                    <m:sSup>
                      <m:sSupPr>
                        <m:ctrlPr>
                          <a:rPr lang="en-US" sz="2400" i="1">
                            <a:latin typeface="Cambria Math" panose="02040503050406030204" pitchFamily="18" charset="0"/>
                            <a:cs typeface="David" panose="020E0502060401010101" pitchFamily="34" charset="-79"/>
                          </a:rPr>
                        </m:ctrlPr>
                      </m:sSupPr>
                      <m:e>
                        <m:r>
                          <a:rPr lang="en-US" sz="2400" i="1">
                            <a:latin typeface="Cambria Math" panose="02040503050406030204" pitchFamily="18" charset="0"/>
                            <a:cs typeface="David" panose="020E0502060401010101" pitchFamily="34" charset="-79"/>
                          </a:rPr>
                          <m:t>𝑚</m:t>
                        </m:r>
                      </m:e>
                      <m:sup>
                        <m:r>
                          <a:rPr lang="en-US" sz="2400" i="1">
                            <a:latin typeface="Cambria Math" panose="02040503050406030204" pitchFamily="18" charset="0"/>
                            <a:cs typeface="David" panose="020E0502060401010101" pitchFamily="34" charset="-79"/>
                          </a:rPr>
                          <m:t>2</m:t>
                        </m:r>
                      </m:sup>
                    </m:sSup>
                  </m:oMath>
                </a14:m>
                <a:r>
                  <a:rPr lang="he-IL" sz="2400" dirty="0">
                    <a:latin typeface="David" panose="020E0502060401010101" pitchFamily="34" charset="-79"/>
                    <a:cs typeface="David" panose="020E0502060401010101" pitchFamily="34" charset="-79"/>
                  </a:rPr>
                  <a:t> 4 הטעון בצפיפות מטען אחיד, </a:t>
                </a:r>
              </a:p>
              <a:p>
                <a:pPr algn="r" rtl="1">
                  <a:lnSpc>
                    <a:spcPct val="150000"/>
                  </a:lnSpc>
                </a:pPr>
                <a:r>
                  <a:rPr lang="he-IL" sz="2400" dirty="0">
                    <a:latin typeface="David" panose="020E0502060401010101" pitchFamily="34" charset="-79"/>
                    <a:cs typeface="David" panose="020E0502060401010101" pitchFamily="34" charset="-79"/>
                  </a:rPr>
                  <a:t>במטען כולל של </a:t>
                </a:r>
                <a:r>
                  <a:rPr lang="en-US" sz="2400" dirty="0">
                    <a:latin typeface="David" panose="020E0502060401010101" pitchFamily="34" charset="-79"/>
                    <a:cs typeface="David" panose="020E0502060401010101" pitchFamily="34" charset="-79"/>
                  </a:rPr>
                  <a:t>0.2 µc</a:t>
                </a:r>
                <a:r>
                  <a:rPr lang="he-IL" sz="2400" dirty="0">
                    <a:latin typeface="David" panose="020E0502060401010101" pitchFamily="34" charset="-79"/>
                    <a:cs typeface="David" panose="020E0502060401010101" pitchFamily="34" charset="-79"/>
                  </a:rPr>
                  <a:t>.</a:t>
                </a:r>
              </a:p>
              <a:p>
                <a:pPr algn="r" rtl="1">
                  <a:lnSpc>
                    <a:spcPct val="150000"/>
                  </a:lnSpc>
                </a:pPr>
                <a:r>
                  <a:rPr lang="he-IL" sz="2400" dirty="0">
                    <a:latin typeface="David" panose="020E0502060401010101" pitchFamily="34" charset="-79"/>
                    <a:cs typeface="David" panose="020E0502060401010101" pitchFamily="34" charset="-79"/>
                  </a:rPr>
                  <a:t>א. מהי צפיפות המטען על הלוח?</a:t>
                </a:r>
              </a:p>
              <a:p>
                <a:pPr algn="r" rtl="1">
                  <a:lnSpc>
                    <a:spcPct val="150000"/>
                  </a:lnSpc>
                </a:pPr>
                <a:r>
                  <a:rPr lang="he-IL" sz="2400" dirty="0">
                    <a:latin typeface="David" panose="020E0502060401010101" pitchFamily="34" charset="-79"/>
                    <a:cs typeface="David" panose="020E0502060401010101" pitchFamily="34" charset="-79"/>
                  </a:rPr>
                  <a:t>ב. מהו גודל השדה החשמלי במרחק של </a:t>
                </a:r>
                <a:r>
                  <a:rPr lang="en-US" sz="2400" dirty="0">
                    <a:latin typeface="David" panose="020E0502060401010101" pitchFamily="34" charset="-79"/>
                    <a:cs typeface="David" panose="020E0502060401010101" pitchFamily="34" charset="-79"/>
                  </a:rPr>
                  <a:t>10cm</a:t>
                </a:r>
                <a:r>
                  <a:rPr lang="he-IL" sz="2400" dirty="0">
                    <a:latin typeface="David" panose="020E0502060401010101" pitchFamily="34" charset="-79"/>
                    <a:cs typeface="David" panose="020E0502060401010101" pitchFamily="34" charset="-79"/>
                  </a:rPr>
                  <a:t> מהלוח?</a:t>
                </a:r>
              </a:p>
              <a:p>
                <a:pPr algn="r" rtl="1">
                  <a:lnSpc>
                    <a:spcPct val="150000"/>
                  </a:lnSpc>
                </a:pPr>
                <a:r>
                  <a:rPr lang="he-IL" sz="2400" dirty="0">
                    <a:latin typeface="David" panose="020E0502060401010101" pitchFamily="34" charset="-79"/>
                    <a:cs typeface="David" panose="020E0502060401010101" pitchFamily="34" charset="-79"/>
                  </a:rPr>
                  <a:t>ג. מהו הכוח החשמלי הפועל על מטען נקודתי של </a:t>
                </a:r>
                <a:r>
                  <a:rPr lang="en-US" sz="2400" dirty="0">
                    <a:latin typeface="David" panose="020E0502060401010101" pitchFamily="34" charset="-79"/>
                    <a:cs typeface="David" panose="020E0502060401010101" pitchFamily="34" charset="-79"/>
                  </a:rPr>
                  <a:t>2 </a:t>
                </a:r>
                <a:r>
                  <a:rPr lang="en-US" sz="2400" dirty="0" err="1">
                    <a:latin typeface="David" panose="020E0502060401010101" pitchFamily="34" charset="-79"/>
                    <a:cs typeface="David" panose="020E0502060401010101" pitchFamily="34" charset="-79"/>
                  </a:rPr>
                  <a:t>nc</a:t>
                </a:r>
                <a:r>
                  <a:rPr lang="he-IL" sz="2400" dirty="0">
                    <a:latin typeface="David" panose="020E0502060401010101" pitchFamily="34" charset="-79"/>
                    <a:cs typeface="David" panose="020E0502060401010101" pitchFamily="34" charset="-79"/>
                  </a:rPr>
                  <a:t> </a:t>
                </a:r>
              </a:p>
              <a:p>
                <a:pPr algn="r" rtl="1">
                  <a:lnSpc>
                    <a:spcPct val="150000"/>
                  </a:lnSpc>
                </a:pPr>
                <a:r>
                  <a:rPr lang="he-IL" sz="2400" dirty="0">
                    <a:latin typeface="David" panose="020E0502060401010101" pitchFamily="34" charset="-79"/>
                    <a:cs typeface="David" panose="020E0502060401010101" pitchFamily="34" charset="-79"/>
                  </a:rPr>
                  <a:t>שנמצא במרחק  </a:t>
                </a:r>
                <a:r>
                  <a:rPr lang="en-US" sz="2400" dirty="0">
                    <a:latin typeface="David" panose="020E0502060401010101" pitchFamily="34" charset="-79"/>
                    <a:cs typeface="David" panose="020E0502060401010101" pitchFamily="34" charset="-79"/>
                  </a:rPr>
                  <a:t>15cm</a:t>
                </a:r>
                <a:r>
                  <a:rPr lang="he-IL" sz="2400" dirty="0">
                    <a:latin typeface="David" panose="020E0502060401010101" pitchFamily="34" charset="-79"/>
                    <a:cs typeface="David" panose="020E0502060401010101" pitchFamily="34" charset="-79"/>
                  </a:rPr>
                  <a:t> מהלוח ?</a:t>
                </a:r>
              </a:p>
              <a:p>
                <a:pPr algn="r" rtl="1">
                  <a:lnSpc>
                    <a:spcPct val="150000"/>
                  </a:lnSpc>
                </a:pPr>
                <a:r>
                  <a:rPr lang="he-IL" sz="2400" dirty="0">
                    <a:latin typeface="David" panose="020E0502060401010101" pitchFamily="34" charset="-79"/>
                    <a:cs typeface="David" panose="020E0502060401010101" pitchFamily="34" charset="-79"/>
                  </a:rPr>
                  <a:t>ד. המטען משוחרר ממנוחה. מהי תאוצתו אם מסתו היא </a:t>
                </a:r>
                <a:r>
                  <a:rPr lang="en-US" sz="2400" dirty="0">
                    <a:latin typeface="David" panose="020E0502060401010101" pitchFamily="34" charset="-79"/>
                    <a:cs typeface="David" panose="020E0502060401010101" pitchFamily="34" charset="-79"/>
                  </a:rPr>
                  <a:t>2mgr</a:t>
                </a:r>
                <a:r>
                  <a:rPr lang="he-IL" sz="2400" dirty="0">
                    <a:latin typeface="David" panose="020E0502060401010101" pitchFamily="34" charset="-79"/>
                    <a:cs typeface="David" panose="020E0502060401010101" pitchFamily="34" charset="-79"/>
                  </a:rPr>
                  <a:t> ?</a:t>
                </a:r>
              </a:p>
            </p:txBody>
          </p:sp>
        </mc:Choice>
        <mc:Fallback xmlns="">
          <p:sp>
            <p:nvSpPr>
              <p:cNvPr id="4" name="Rectangle 4">
                <a:extLst>
                  <a:ext uri="{FF2B5EF4-FFF2-40B4-BE49-F238E27FC236}">
                    <a16:creationId xmlns:a16="http://schemas.microsoft.com/office/drawing/2014/main" id="{CF768316-462D-44C6-8D91-E736EB0A0427}"/>
                  </a:ext>
                </a:extLst>
              </p:cNvPr>
              <p:cNvSpPr>
                <a:spLocks noRot="1" noChangeAspect="1" noMove="1" noResize="1" noEditPoints="1" noAdjustHandles="1" noChangeArrowheads="1" noChangeShapeType="1" noTextEdit="1"/>
              </p:cNvSpPr>
              <p:nvPr/>
            </p:nvSpPr>
            <p:spPr>
              <a:xfrm>
                <a:off x="2839965" y="1317888"/>
                <a:ext cx="8939619" cy="3924151"/>
              </a:xfrm>
              <a:prstGeom prst="rect">
                <a:avLst/>
              </a:prstGeom>
              <a:blipFill>
                <a:blip r:embed="rId3"/>
                <a:stretch>
                  <a:fillRect r="-1023" b="-2484"/>
                </a:stretch>
              </a:blipFill>
            </p:spPr>
            <p:txBody>
              <a:bodyPr/>
              <a:lstStyle/>
              <a:p>
                <a:r>
                  <a:rPr lang="he-IL">
                    <a:noFill/>
                  </a:rPr>
                  <a:t> </a:t>
                </a:r>
              </a:p>
            </p:txBody>
          </p:sp>
        </mc:Fallback>
      </mc:AlternateContent>
      <p:pic>
        <p:nvPicPr>
          <p:cNvPr id="5" name="תמונה 4">
            <a:extLst>
              <a:ext uri="{FF2B5EF4-FFF2-40B4-BE49-F238E27FC236}">
                <a16:creationId xmlns:a16="http://schemas.microsoft.com/office/drawing/2014/main" id="{52CC295A-C1F6-49DA-BB03-D34A1E560017}"/>
              </a:ext>
            </a:extLst>
          </p:cNvPr>
          <p:cNvPicPr>
            <a:picLocks noChangeAspect="1"/>
          </p:cNvPicPr>
          <p:nvPr/>
        </p:nvPicPr>
        <p:blipFill>
          <a:blip r:embed="rId4"/>
          <a:stretch>
            <a:fillRect/>
          </a:stretch>
        </p:blipFill>
        <p:spPr>
          <a:xfrm>
            <a:off x="226269" y="1317887"/>
            <a:ext cx="4168785" cy="4167967"/>
          </a:xfrm>
          <a:prstGeom prst="rect">
            <a:avLst/>
          </a:prstGeom>
        </p:spPr>
      </p:pic>
    </p:spTree>
    <p:extLst>
      <p:ext uri="{BB962C8B-B14F-4D97-AF65-F5344CB8AC3E}">
        <p14:creationId xmlns:p14="http://schemas.microsoft.com/office/powerpoint/2010/main" val="409609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פתרון :</a:t>
            </a:r>
            <a:r>
              <a:rPr lang="en-US" dirty="0"/>
              <a:t> </a:t>
            </a:r>
            <a:r>
              <a:rPr lang="he-IL" dirty="0"/>
              <a:t>השדה החשמלי של לוח אינסופי</a:t>
            </a:r>
          </a:p>
        </p:txBody>
      </p:sp>
      <mc:AlternateContent xmlns:mc="http://schemas.openxmlformats.org/markup-compatibility/2006" xmlns:a14="http://schemas.microsoft.com/office/drawing/2010/main">
        <mc:Choice Requires="a14">
          <p:sp>
            <p:nvSpPr>
              <p:cNvPr id="6" name="Rectangle 4">
                <a:extLst>
                  <a:ext uri="{FF2B5EF4-FFF2-40B4-BE49-F238E27FC236}">
                    <a16:creationId xmlns:a16="http://schemas.microsoft.com/office/drawing/2014/main" id="{355F8F53-0B9D-4196-9A80-8D151530AAF5}"/>
                  </a:ext>
                </a:extLst>
              </p:cNvPr>
              <p:cNvSpPr/>
              <p:nvPr/>
            </p:nvSpPr>
            <p:spPr>
              <a:xfrm>
                <a:off x="5291444" y="1064669"/>
                <a:ext cx="6488140" cy="5268878"/>
              </a:xfrm>
              <a:prstGeom prst="rect">
                <a:avLst/>
              </a:prstGeom>
            </p:spPr>
            <p:txBody>
              <a:bodyPr wrap="square">
                <a:spAutoFit/>
              </a:bodyPr>
              <a:lstStyle/>
              <a:p>
                <a:pPr>
                  <a:lnSpc>
                    <a:spcPct val="150000"/>
                  </a:lnSpc>
                </a:pPr>
                <a:r>
                  <a:rPr lang="he-IL" sz="2400" dirty="0">
                    <a:latin typeface="David" panose="020E0502060401010101" pitchFamily="34" charset="-79"/>
                    <a:cs typeface="David" panose="020E0502060401010101" pitchFamily="34" charset="-79"/>
                  </a:rPr>
                  <a:t>נתון לוח ששטחו </a:t>
                </a:r>
                <a14:m>
                  <m:oMath xmlns:m="http://schemas.openxmlformats.org/officeDocument/2006/math">
                    <m:sSup>
                      <m:sSupPr>
                        <m:ctrlPr>
                          <a:rPr lang="en-US" sz="2400" i="1">
                            <a:latin typeface="Cambria Math" panose="02040503050406030204" pitchFamily="18" charset="0"/>
                            <a:cs typeface="David" panose="020E0502060401010101" pitchFamily="34" charset="-79"/>
                          </a:rPr>
                        </m:ctrlPr>
                      </m:sSupPr>
                      <m:e>
                        <m:r>
                          <a:rPr lang="en-US" sz="2400" i="1">
                            <a:latin typeface="Cambria Math" panose="02040503050406030204" pitchFamily="18" charset="0"/>
                            <a:cs typeface="David" panose="020E0502060401010101" pitchFamily="34" charset="-79"/>
                          </a:rPr>
                          <m:t>𝑚</m:t>
                        </m:r>
                      </m:e>
                      <m:sup>
                        <m:r>
                          <a:rPr lang="en-US" sz="2400" i="1">
                            <a:latin typeface="Cambria Math" panose="02040503050406030204" pitchFamily="18" charset="0"/>
                            <a:cs typeface="David" panose="020E0502060401010101" pitchFamily="34" charset="-79"/>
                          </a:rPr>
                          <m:t>2</m:t>
                        </m:r>
                      </m:sup>
                    </m:sSup>
                  </m:oMath>
                </a14:m>
                <a:r>
                  <a:rPr lang="he-IL" sz="2400" dirty="0">
                    <a:latin typeface="David" panose="020E0502060401010101" pitchFamily="34" charset="-79"/>
                    <a:cs typeface="David" panose="020E0502060401010101" pitchFamily="34" charset="-79"/>
                  </a:rPr>
                  <a:t> 4 הטעון בצפיפות מטען אחיד, </a:t>
                </a:r>
              </a:p>
              <a:p>
                <a:pPr>
                  <a:lnSpc>
                    <a:spcPct val="150000"/>
                  </a:lnSpc>
                </a:pPr>
                <a:r>
                  <a:rPr lang="he-IL" sz="2400" dirty="0">
                    <a:latin typeface="David" panose="020E0502060401010101" pitchFamily="34" charset="-79"/>
                    <a:cs typeface="David" panose="020E0502060401010101" pitchFamily="34" charset="-79"/>
                  </a:rPr>
                  <a:t>במטען כולל של </a:t>
                </a:r>
                <a:r>
                  <a:rPr lang="en-US" sz="2400" dirty="0">
                    <a:latin typeface="David" panose="020E0502060401010101" pitchFamily="34" charset="-79"/>
                    <a:cs typeface="David" panose="020E0502060401010101" pitchFamily="34" charset="-79"/>
                  </a:rPr>
                  <a:t>0.2 µc</a:t>
                </a:r>
                <a:r>
                  <a:rPr lang="he-IL" sz="2400" dirty="0">
                    <a:latin typeface="David" panose="020E0502060401010101" pitchFamily="34" charset="-79"/>
                    <a:cs typeface="David" panose="020E0502060401010101" pitchFamily="34" charset="-79"/>
                  </a:rPr>
                  <a:t>.</a:t>
                </a:r>
              </a:p>
              <a:p>
                <a:pPr algn="r" rtl="1">
                  <a:lnSpc>
                    <a:spcPct val="150000"/>
                  </a:lnSpc>
                </a:pPr>
                <a:r>
                  <a:rPr lang="he-IL" sz="2400" dirty="0">
                    <a:latin typeface="David" panose="020E0502060401010101" pitchFamily="34" charset="-79"/>
                    <a:cs typeface="David" panose="020E0502060401010101" pitchFamily="34" charset="-79"/>
                  </a:rPr>
                  <a:t>א. מהי צפיפות המטען על הלוח?</a:t>
                </a:r>
              </a:p>
              <a:p>
                <a:pPr algn="r" rtl="1">
                  <a:lnSpc>
                    <a:spcPct val="150000"/>
                  </a:lnSpc>
                </a:pPr>
                <a:endParaRPr lang="he-IL" sz="2400" dirty="0">
                  <a:latin typeface="David" panose="020E0502060401010101" pitchFamily="34" charset="-79"/>
                  <a:cs typeface="David" panose="020E0502060401010101" pitchFamily="34" charset="-79"/>
                </a:endParaRPr>
              </a:p>
              <a:p>
                <a:pPr algn="r" rtl="1">
                  <a:lnSpc>
                    <a:spcPct val="150000"/>
                  </a:lnSpc>
                </a:pPr>
                <a:r>
                  <a:rPr lang="he-IL" sz="2400" dirty="0">
                    <a:latin typeface="David" panose="020E0502060401010101" pitchFamily="34" charset="-79"/>
                    <a:cs typeface="David" panose="020E0502060401010101" pitchFamily="34" charset="-79"/>
                  </a:rPr>
                  <a:t>נציב את הנתונים בנוסחה     </a:t>
                </a:r>
                <a14:m>
                  <m:oMath xmlns:m="http://schemas.openxmlformats.org/officeDocument/2006/math">
                    <m:r>
                      <a:rPr lang="he-IL" sz="2400" i="1">
                        <a:latin typeface="Cambria Math" panose="02040503050406030204" pitchFamily="18" charset="0"/>
                        <a:ea typeface="Cambria Math" panose="02040503050406030204" pitchFamily="18" charset="0"/>
                        <a:cs typeface="David" panose="020E0502060401010101" pitchFamily="34" charset="-79"/>
                      </a:rPr>
                      <m:t>𝜎</m:t>
                    </m:r>
                    <m:r>
                      <a:rPr lang="en-US" sz="2400" i="1">
                        <a:latin typeface="Cambria Math" panose="02040503050406030204" pitchFamily="18" charset="0"/>
                        <a:ea typeface="Cambria Math" panose="02040503050406030204" pitchFamily="18" charset="0"/>
                        <a:cs typeface="David" panose="020E0502060401010101" pitchFamily="34" charset="-79"/>
                      </a:rPr>
                      <m:t>= </m:t>
                    </m:r>
                    <m:f>
                      <m:fPr>
                        <m:ctrlPr>
                          <a:rPr lang="en-US" sz="2400" i="1">
                            <a:latin typeface="Cambria Math" panose="02040503050406030204" pitchFamily="18" charset="0"/>
                            <a:ea typeface="Cambria Math" panose="02040503050406030204" pitchFamily="18" charset="0"/>
                            <a:cs typeface="David" panose="020E0502060401010101" pitchFamily="34" charset="-79"/>
                          </a:rPr>
                        </m:ctrlPr>
                      </m:fPr>
                      <m:num>
                        <m:r>
                          <a:rPr lang="en-US" sz="2400" i="1">
                            <a:latin typeface="Cambria Math" panose="02040503050406030204" pitchFamily="18" charset="0"/>
                            <a:ea typeface="Cambria Math" panose="02040503050406030204" pitchFamily="18" charset="0"/>
                            <a:cs typeface="David" panose="020E0502060401010101" pitchFamily="34" charset="-79"/>
                          </a:rPr>
                          <m:t>𝑄</m:t>
                        </m:r>
                      </m:num>
                      <m:den>
                        <m:r>
                          <a:rPr lang="en-US" sz="2400" i="1">
                            <a:latin typeface="Cambria Math" panose="02040503050406030204" pitchFamily="18" charset="0"/>
                            <a:ea typeface="Cambria Math" panose="02040503050406030204" pitchFamily="18" charset="0"/>
                            <a:cs typeface="David" panose="020E0502060401010101" pitchFamily="34" charset="-79"/>
                          </a:rPr>
                          <m:t>𝐴</m:t>
                        </m:r>
                      </m:den>
                    </m:f>
                  </m:oMath>
                </a14:m>
                <a:endParaRPr lang="en-US" sz="2400" dirty="0">
                  <a:latin typeface="David" panose="020E0502060401010101" pitchFamily="34" charset="-79"/>
                  <a:cs typeface="David" panose="020E0502060401010101" pitchFamily="34" charset="-79"/>
                </a:endParaRPr>
              </a:p>
              <a:p>
                <a:pPr algn="r" rtl="1">
                  <a:lnSpc>
                    <a:spcPct val="150000"/>
                  </a:lnSpc>
                </a:pPr>
                <a14:m>
                  <m:oMathPara xmlns:m="http://schemas.openxmlformats.org/officeDocument/2006/math">
                    <m:oMathParaPr>
                      <m:jc m:val="center"/>
                    </m:oMathParaPr>
                    <m:oMath xmlns:m="http://schemas.openxmlformats.org/officeDocument/2006/math">
                      <m:r>
                        <a:rPr lang="he-IL" sz="2400" i="1">
                          <a:latin typeface="Cambria Math" panose="02040503050406030204" pitchFamily="18" charset="0"/>
                          <a:ea typeface="Cambria Math" panose="02040503050406030204" pitchFamily="18" charset="0"/>
                          <a:cs typeface="David" panose="020E0502060401010101" pitchFamily="34" charset="-79"/>
                        </a:rPr>
                        <m:t>𝜎</m:t>
                      </m:r>
                      <m:r>
                        <a:rPr lang="en-US" sz="2400" i="1">
                          <a:latin typeface="Cambria Math" panose="02040503050406030204" pitchFamily="18" charset="0"/>
                          <a:ea typeface="Cambria Math" panose="02040503050406030204" pitchFamily="18" charset="0"/>
                          <a:cs typeface="David" panose="020E0502060401010101" pitchFamily="34" charset="-79"/>
                        </a:rPr>
                        <m:t>=</m:t>
                      </m:r>
                      <m:f>
                        <m:fPr>
                          <m:ctrlPr>
                            <a:rPr lang="en-US" sz="2400" i="1">
                              <a:latin typeface="Cambria Math" panose="02040503050406030204" pitchFamily="18" charset="0"/>
                              <a:ea typeface="Cambria Math" panose="02040503050406030204" pitchFamily="18" charset="0"/>
                              <a:cs typeface="David" panose="020E0502060401010101" pitchFamily="34" charset="-79"/>
                            </a:rPr>
                          </m:ctrlPr>
                        </m:fPr>
                        <m:num>
                          <m:r>
                            <a:rPr lang="en-US" sz="2400" i="1">
                              <a:latin typeface="Cambria Math" panose="02040503050406030204" pitchFamily="18" charset="0"/>
                              <a:ea typeface="Cambria Math" panose="02040503050406030204" pitchFamily="18" charset="0"/>
                              <a:cs typeface="David" panose="020E0502060401010101" pitchFamily="34" charset="-79"/>
                            </a:rPr>
                            <m:t>0</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2</m:t>
                          </m:r>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1</m:t>
                          </m:r>
                          <m:sSup>
                            <m:sSupPr>
                              <m:ctrlPr>
                                <a:rPr lang="en-US" sz="2400" i="1">
                                  <a:latin typeface="Cambria Math" panose="02040503050406030204" pitchFamily="18" charset="0"/>
                                  <a:ea typeface="Cambria Math" panose="02040503050406030204" pitchFamily="18" charset="0"/>
                                  <a:cs typeface="David" panose="020E0502060401010101" pitchFamily="34" charset="-79"/>
                                </a:rPr>
                              </m:ctrlPr>
                            </m:sSupPr>
                            <m:e>
                              <m:r>
                                <a:rPr lang="en-US" sz="2400" i="1">
                                  <a:latin typeface="Cambria Math" panose="02040503050406030204" pitchFamily="18" charset="0"/>
                                  <a:ea typeface="Cambria Math" panose="02040503050406030204" pitchFamily="18" charset="0"/>
                                  <a:cs typeface="David" panose="020E0502060401010101" pitchFamily="34" charset="-79"/>
                                </a:rPr>
                                <m:t>0</m:t>
                              </m:r>
                            </m:e>
                            <m:sup>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latin typeface="Cambria Math" panose="02040503050406030204" pitchFamily="18" charset="0"/>
                                  <a:ea typeface="Cambria Math" panose="02040503050406030204" pitchFamily="18" charset="0"/>
                                  <a:cs typeface="David" panose="020E0502060401010101" pitchFamily="34" charset="-79"/>
                                </a:rPr>
                                <m:t>6</m:t>
                              </m:r>
                            </m:sup>
                          </m:sSup>
                        </m:num>
                        <m:den>
                          <m:r>
                            <a:rPr lang="en-US" sz="2400" i="1">
                              <a:latin typeface="Cambria Math" panose="02040503050406030204" pitchFamily="18" charset="0"/>
                              <a:ea typeface="Cambria Math" panose="02040503050406030204" pitchFamily="18" charset="0"/>
                              <a:cs typeface="David" panose="020E0502060401010101" pitchFamily="34" charset="-79"/>
                            </a:rPr>
                            <m:t>4</m:t>
                          </m:r>
                        </m:den>
                      </m:f>
                      <m:r>
                        <a:rPr lang="en-US" sz="2400" i="1">
                          <a:latin typeface="Cambria Math" panose="02040503050406030204" pitchFamily="18" charset="0"/>
                          <a:ea typeface="Cambria Math" panose="02040503050406030204" pitchFamily="18" charset="0"/>
                          <a:cs typeface="David" panose="020E0502060401010101" pitchFamily="34" charset="-79"/>
                        </a:rPr>
                        <m:t>=</m:t>
                      </m:r>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5</m:t>
                      </m:r>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m:t>
                      </m:r>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1</m:t>
                      </m:r>
                      <m:sSup>
                        <m:sSupPr>
                          <m:ctrlP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ctrlPr>
                        </m:sSupPr>
                        <m:e>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0</m:t>
                          </m:r>
                        </m:e>
                        <m:sup>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m:t>
                          </m:r>
                          <m:r>
                            <a:rPr lang="en-US" sz="2400" i="1">
                              <a:solidFill>
                                <a:srgbClr val="FF0000"/>
                              </a:solidFill>
                              <a:latin typeface="Cambria Math" panose="02040503050406030204" pitchFamily="18" charset="0"/>
                              <a:ea typeface="Cambria Math" panose="02040503050406030204" pitchFamily="18" charset="0"/>
                              <a:cs typeface="David" panose="020E0502060401010101" pitchFamily="34" charset="-79"/>
                            </a:rPr>
                            <m:t>8</m:t>
                          </m:r>
                        </m:sup>
                      </m:sSup>
                      <m:r>
                        <a:rPr lang="en-US" sz="2400" i="1">
                          <a:latin typeface="Cambria Math" panose="02040503050406030204" pitchFamily="18" charset="0"/>
                          <a:ea typeface="Cambria Math" panose="02040503050406030204" pitchFamily="18" charset="0"/>
                          <a:cs typeface="David" panose="020E0502060401010101" pitchFamily="34" charset="-79"/>
                        </a:rPr>
                        <m:t>   [</m:t>
                      </m:r>
                      <m:f>
                        <m:fPr>
                          <m:ctrlPr>
                            <a:rPr lang="en-US" sz="2400" i="1">
                              <a:latin typeface="Cambria Math" panose="02040503050406030204" pitchFamily="18" charset="0"/>
                              <a:ea typeface="Cambria Math" panose="02040503050406030204" pitchFamily="18" charset="0"/>
                              <a:cs typeface="David" panose="020E0502060401010101" pitchFamily="34" charset="-79"/>
                            </a:rPr>
                          </m:ctrlPr>
                        </m:fPr>
                        <m:num>
                          <m:r>
                            <a:rPr lang="en-US" sz="2400" i="1">
                              <a:latin typeface="Cambria Math" panose="02040503050406030204" pitchFamily="18" charset="0"/>
                              <a:ea typeface="Cambria Math" panose="02040503050406030204" pitchFamily="18" charset="0"/>
                              <a:cs typeface="David" panose="020E0502060401010101" pitchFamily="34" charset="-79"/>
                            </a:rPr>
                            <m:t>𝑐</m:t>
                          </m:r>
                        </m:num>
                        <m:den>
                          <m:sSup>
                            <m:sSupPr>
                              <m:ctrlPr>
                                <a:rPr lang="en-US" sz="2400" i="1">
                                  <a:latin typeface="Cambria Math" panose="02040503050406030204" pitchFamily="18" charset="0"/>
                                  <a:ea typeface="Cambria Math" panose="02040503050406030204" pitchFamily="18" charset="0"/>
                                  <a:cs typeface="David" panose="020E0502060401010101" pitchFamily="34" charset="-79"/>
                                </a:rPr>
                              </m:ctrlPr>
                            </m:sSupPr>
                            <m:e>
                              <m:r>
                                <a:rPr lang="en-US" sz="2400" i="1">
                                  <a:latin typeface="Cambria Math" panose="02040503050406030204" pitchFamily="18" charset="0"/>
                                  <a:ea typeface="Cambria Math" panose="02040503050406030204" pitchFamily="18" charset="0"/>
                                  <a:cs typeface="David" panose="020E0502060401010101" pitchFamily="34" charset="-79"/>
                                </a:rPr>
                                <m:t>𝑚</m:t>
                              </m:r>
                            </m:e>
                            <m:sup>
                              <m:r>
                                <a:rPr lang="en-US" sz="2400" i="1">
                                  <a:latin typeface="Cambria Math" panose="02040503050406030204" pitchFamily="18" charset="0"/>
                                  <a:ea typeface="Cambria Math" panose="02040503050406030204" pitchFamily="18" charset="0"/>
                                  <a:cs typeface="David" panose="020E0502060401010101" pitchFamily="34" charset="-79"/>
                                </a:rPr>
                                <m:t>2</m:t>
                              </m:r>
                            </m:sup>
                          </m:sSup>
                        </m:den>
                      </m:f>
                      <m:r>
                        <a:rPr lang="en-US" sz="2400" i="1">
                          <a:latin typeface="Cambria Math" panose="02040503050406030204" pitchFamily="18" charset="0"/>
                          <a:ea typeface="Cambria Math" panose="02040503050406030204" pitchFamily="18" charset="0"/>
                          <a:cs typeface="David" panose="020E0502060401010101" pitchFamily="34" charset="-79"/>
                        </a:rPr>
                        <m:t>]</m:t>
                      </m:r>
                    </m:oMath>
                  </m:oMathPara>
                </a14:m>
                <a:endParaRPr lang="he-IL" sz="2400" dirty="0">
                  <a:latin typeface="David" panose="020E0502060401010101" pitchFamily="34" charset="-79"/>
                  <a:cs typeface="David" panose="020E0502060401010101" pitchFamily="34" charset="-79"/>
                </a:endParaRPr>
              </a:p>
              <a:p>
                <a:pPr algn="r" rtl="1">
                  <a:lnSpc>
                    <a:spcPct val="150000"/>
                  </a:lnSpc>
                </a:pPr>
                <a:endParaRPr lang="he-IL" sz="2400" dirty="0">
                  <a:latin typeface="David" panose="020E0502060401010101" pitchFamily="34" charset="-79"/>
                  <a:cs typeface="David" panose="020E0502060401010101" pitchFamily="34" charset="-79"/>
                </a:endParaRPr>
              </a:p>
              <a:p>
                <a:pPr algn="r" rtl="1">
                  <a:lnSpc>
                    <a:spcPct val="150000"/>
                  </a:lnSpc>
                </a:pPr>
                <a:endParaRPr lang="he-IL" sz="2400" dirty="0">
                  <a:latin typeface="David" panose="020E0502060401010101" pitchFamily="34" charset="-79"/>
                  <a:cs typeface="David" panose="020E0502060401010101" pitchFamily="34" charset="-79"/>
                </a:endParaRPr>
              </a:p>
            </p:txBody>
          </p:sp>
        </mc:Choice>
        <mc:Fallback xmlns="">
          <p:sp>
            <p:nvSpPr>
              <p:cNvPr id="6" name="Rectangle 4">
                <a:extLst>
                  <a:ext uri="{FF2B5EF4-FFF2-40B4-BE49-F238E27FC236}">
                    <a16:creationId xmlns:a16="http://schemas.microsoft.com/office/drawing/2014/main" id="{355F8F53-0B9D-4196-9A80-8D151530AAF5}"/>
                  </a:ext>
                </a:extLst>
              </p:cNvPr>
              <p:cNvSpPr>
                <a:spLocks noRot="1" noChangeAspect="1" noMove="1" noResize="1" noEditPoints="1" noAdjustHandles="1" noChangeArrowheads="1" noChangeShapeType="1" noTextEdit="1"/>
              </p:cNvSpPr>
              <p:nvPr/>
            </p:nvSpPr>
            <p:spPr>
              <a:xfrm>
                <a:off x="5291444" y="1064669"/>
                <a:ext cx="6488140" cy="5268878"/>
              </a:xfrm>
              <a:prstGeom prst="rect">
                <a:avLst/>
              </a:prstGeom>
              <a:blipFill>
                <a:blip r:embed="rId3"/>
                <a:stretch>
                  <a:fillRect r="-1504" b="-1736"/>
                </a:stretch>
              </a:blipFill>
            </p:spPr>
            <p:txBody>
              <a:bodyPr/>
              <a:lstStyle/>
              <a:p>
                <a:r>
                  <a:rPr lang="he-IL">
                    <a:noFill/>
                  </a:rPr>
                  <a:t> </a:t>
                </a:r>
              </a:p>
            </p:txBody>
          </p:sp>
        </mc:Fallback>
      </mc:AlternateContent>
      <p:pic>
        <p:nvPicPr>
          <p:cNvPr id="7" name="תמונה 6">
            <a:extLst>
              <a:ext uri="{FF2B5EF4-FFF2-40B4-BE49-F238E27FC236}">
                <a16:creationId xmlns:a16="http://schemas.microsoft.com/office/drawing/2014/main" id="{262249BB-2E4F-470E-B6B3-0B6D476AC2CB}"/>
              </a:ext>
            </a:extLst>
          </p:cNvPr>
          <p:cNvPicPr>
            <a:picLocks noChangeAspect="1"/>
          </p:cNvPicPr>
          <p:nvPr/>
        </p:nvPicPr>
        <p:blipFill>
          <a:blip r:embed="rId4"/>
          <a:stretch>
            <a:fillRect/>
          </a:stretch>
        </p:blipFill>
        <p:spPr>
          <a:xfrm>
            <a:off x="226269" y="1064669"/>
            <a:ext cx="4168785" cy="4167967"/>
          </a:xfrm>
          <a:prstGeom prst="rect">
            <a:avLst/>
          </a:prstGeom>
        </p:spPr>
      </p:pic>
    </p:spTree>
    <p:extLst>
      <p:ext uri="{BB962C8B-B14F-4D97-AF65-F5344CB8AC3E}">
        <p14:creationId xmlns:p14="http://schemas.microsoft.com/office/powerpoint/2010/main" val="197473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יצוב מותאם אישית">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TotalTime>
  <Words>1798</Words>
  <Application>Microsoft Office PowerPoint</Application>
  <PresentationFormat>מותאם אישית</PresentationFormat>
  <Paragraphs>188</Paragraphs>
  <Slides>30</Slides>
  <Notes>28</Notes>
  <HiddenSlides>0</HiddenSlides>
  <MMClips>0</MMClips>
  <ScaleCrop>false</ScaleCrop>
  <HeadingPairs>
    <vt:vector size="6" baseType="variant">
      <vt:variant>
        <vt:lpstr>גופנים בשימוש</vt:lpstr>
      </vt:variant>
      <vt:variant>
        <vt:i4>8</vt:i4>
      </vt:variant>
      <vt:variant>
        <vt:lpstr>ערכת נושא</vt:lpstr>
      </vt:variant>
      <vt:variant>
        <vt:i4>2</vt:i4>
      </vt:variant>
      <vt:variant>
        <vt:lpstr>כותרות שקופיות</vt:lpstr>
      </vt:variant>
      <vt:variant>
        <vt:i4>30</vt:i4>
      </vt:variant>
    </vt:vector>
  </HeadingPairs>
  <TitlesOfParts>
    <vt:vector size="40" baseType="lpstr">
      <vt:lpstr>Arial</vt:lpstr>
      <vt:lpstr>Calibri</vt:lpstr>
      <vt:lpstr>Calibri Light</vt:lpstr>
      <vt:lpstr>Cambria</vt:lpstr>
      <vt:lpstr>Cambria Math</vt:lpstr>
      <vt:lpstr>David</vt:lpstr>
      <vt:lpstr>Times New Roman</vt:lpstr>
      <vt:lpstr>Varela Round</vt:lpstr>
      <vt:lpstr>ערכת נושא Office</vt:lpstr>
      <vt:lpstr>עיצוב מותאם אישית</vt:lpstr>
      <vt:lpstr>מערכת שידורים לאומית</vt:lpstr>
      <vt:lpstr>פיזיקה</vt:lpstr>
      <vt:lpstr>מה נלמד היום </vt:lpstr>
      <vt:lpstr>שדה חשמלי של לוח אחד</vt:lpstr>
      <vt:lpstr>הגדרות – לוח חשמלי אינסופי</vt:lpstr>
      <vt:lpstr>הגדרות – לוח חשמלי אינסופי (המשך)</vt:lpstr>
      <vt:lpstr>גודל השדה החשמלי של לוח אינסופי</vt:lpstr>
      <vt:lpstr>תרגול : השדה החשמלי של לוח אינסופי</vt:lpstr>
      <vt:lpstr>פתרון : השדה החשמלי של לוח אינסופי</vt:lpstr>
      <vt:lpstr>פתרון : השדה החשמלי של לוח אינסופי (המשך)</vt:lpstr>
      <vt:lpstr>פתרון : השדה החשמלי של לוח אינסופי (המשך)</vt:lpstr>
      <vt:lpstr>פתרון : השדה החשמלי של לוח אינסופי (המשך)</vt:lpstr>
      <vt:lpstr>השדה החשמלי-  משימת סיום לחלק א'</vt:lpstr>
      <vt:lpstr>מוזמנים להמשיך  לחלק ב'  של השיעור</vt:lpstr>
      <vt:lpstr>פיזיקה</vt:lpstr>
      <vt:lpstr>מה נלמד היום </vt:lpstr>
      <vt:lpstr>שדה חשמלי של 2 לוחות</vt:lpstr>
      <vt:lpstr>השדה החשמלי הנוצר ע"י של שני לוחות ארוכים ומקבילים, הטעונים בצפיפות מטען אחידה, האחד +, והשני -</vt:lpstr>
      <vt:lpstr>תרגול: תנועת חלקיק בשדה בין 2 לוחות</vt:lpstr>
      <vt:lpstr>פתרון: תנועת חלקיק בשדה בין 2 לוחות</vt:lpstr>
      <vt:lpstr>פתרון: תנועת חלקיק בשדה בין 2 לוחות (המשך)</vt:lpstr>
      <vt:lpstr>פתרון: תנועת חלקיק בשדה בין 2 לוחות (המשך)</vt:lpstr>
      <vt:lpstr>פתרון: תנועת חלקיק בשדה בין 2 לוחות (המשך)</vt:lpstr>
      <vt:lpstr>תרגול 2: תנועת חלקיק בשדה בין 2 לוחות</vt:lpstr>
      <vt:lpstr>פתרון: תנועת חלקיק בשדה בין 2 לוחות</vt:lpstr>
      <vt:lpstr>פתרון: תנועת חלקיק בשדה בין 2 לוחות (המשך)</vt:lpstr>
      <vt:lpstr>פתרון: תנועת חלקיק בשדה בין 2 לוחות (המשך)</vt:lpstr>
      <vt:lpstr>משימה לסיכום השיעור</vt:lpstr>
      <vt:lpstr>תודה  שהאזנתם לשיעור</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Anat Kaldaron</cp:lastModifiedBy>
  <cp:revision>65</cp:revision>
  <dcterms:created xsi:type="dcterms:W3CDTF">2020-03-15T19:13:03Z</dcterms:created>
  <dcterms:modified xsi:type="dcterms:W3CDTF">2020-05-25T09:36:14Z</dcterms:modified>
</cp:coreProperties>
</file>