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335" r:id="rId2"/>
    <p:sldId id="315" r:id="rId3"/>
    <p:sldId id="262" r:id="rId4"/>
    <p:sldId id="292" r:id="rId5"/>
    <p:sldId id="331" r:id="rId6"/>
    <p:sldId id="317" r:id="rId7"/>
    <p:sldId id="325" r:id="rId8"/>
    <p:sldId id="326" r:id="rId9"/>
    <p:sldId id="327" r:id="rId10"/>
    <p:sldId id="330" r:id="rId11"/>
    <p:sldId id="334" r:id="rId12"/>
    <p:sldId id="316" r:id="rId13"/>
    <p:sldId id="318" r:id="rId14"/>
    <p:sldId id="322" r:id="rId15"/>
    <p:sldId id="323" r:id="rId16"/>
    <p:sldId id="324" r:id="rId17"/>
    <p:sldId id="332" r:id="rId18"/>
    <p:sldId id="333" r:id="rId19"/>
    <p:sldId id="319" r:id="rId20"/>
    <p:sldId id="328" r:id="rId21"/>
    <p:sldId id="313" r:id="rId22"/>
    <p:sldId id="291" r:id="rId23"/>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a:srgbClr val="12B4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snapToObjects="1">
      <p:cViewPr varScale="1">
        <p:scale>
          <a:sx n="70" d="100"/>
          <a:sy n="70" d="100"/>
        </p:scale>
        <p:origin x="702" y="60"/>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ח'/תמוז/תש"ף</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474215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0" y="2693988"/>
            <a:ext cx="12190413"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mn-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
        <p:nvSpPr>
          <p:cNvPr id="11" name="מלבן מעוגל 7">
            <a:extLst>
              <a:ext uri="{FF2B5EF4-FFF2-40B4-BE49-F238E27FC236}">
                <a16:creationId xmlns:a16="http://schemas.microsoft.com/office/drawing/2014/main" id="{B4AFF296-E435-456B-88A7-FD44FC635162}"/>
              </a:ext>
            </a:extLst>
          </p:cNvPr>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2958" y="764744"/>
            <a:ext cx="1158948"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64B146C4-EED2-4B57-8484-D619778B9E14}"/>
              </a:ext>
            </a:extLst>
          </p:cNvPr>
          <p:cNvSpPr>
            <a:spLocks noGrp="1"/>
          </p:cNvSpPr>
          <p:nvPr>
            <p:ph type="pic" idx="1" hasCustomPrompt="1"/>
          </p:nvPr>
        </p:nvSpPr>
        <p:spPr>
          <a:xfrm>
            <a:off x="5513040" y="1030562"/>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7C073636-A9CC-46CC-A5B5-C80D3112BC46}"/>
              </a:ext>
            </a:extLst>
          </p:cNvPr>
          <p:cNvSpPr>
            <a:spLocks noGrp="1"/>
          </p:cNvSpPr>
          <p:nvPr>
            <p:ph type="pic" idx="10" hasCustomPrompt="1"/>
          </p:nvPr>
        </p:nvSpPr>
        <p:spPr>
          <a:xfrm>
            <a:off x="1241442" y="10305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4CEC450C-D597-4EB4-A4B8-7D7FF6277A97}"/>
              </a:ext>
            </a:extLst>
          </p:cNvPr>
          <p:cNvSpPr>
            <a:spLocks noGrp="1"/>
          </p:cNvSpPr>
          <p:nvPr>
            <p:ph type="pic" idx="11" hasCustomPrompt="1"/>
          </p:nvPr>
        </p:nvSpPr>
        <p:spPr>
          <a:xfrm>
            <a:off x="1241442" y="39329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1418441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0170220" y="938559"/>
            <a:ext cx="2190597"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ציין מיקום של תמונה 2">
            <a:extLst>
              <a:ext uri="{FF2B5EF4-FFF2-40B4-BE49-F238E27FC236}">
                <a16:creationId xmlns:a16="http://schemas.microsoft.com/office/drawing/2014/main" id="{2B4BA0B6-69B0-4331-828B-18DEBDC76E10}"/>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8" name="מציין מיקום של תמונה 2">
            <a:extLst>
              <a:ext uri="{FF2B5EF4-FFF2-40B4-BE49-F238E27FC236}">
                <a16:creationId xmlns:a16="http://schemas.microsoft.com/office/drawing/2014/main" id="{FBCD6E16-20B0-475E-9CDF-01523C3F3E1C}"/>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9" name="מציין מיקום של תמונה 2">
            <a:extLst>
              <a:ext uri="{FF2B5EF4-FFF2-40B4-BE49-F238E27FC236}">
                <a16:creationId xmlns:a16="http://schemas.microsoft.com/office/drawing/2014/main" id="{CF464C56-4BFD-45D5-9DFE-6D1C9EA45370}"/>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20" name="מציין מיקום של תמונה 2">
            <a:extLst>
              <a:ext uri="{FF2B5EF4-FFF2-40B4-BE49-F238E27FC236}">
                <a16:creationId xmlns:a16="http://schemas.microsoft.com/office/drawing/2014/main" id="{129AE4A9-D411-4409-B29E-8B4A85FA65F5}"/>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364205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latin typeface="Arial" pitchFamily="34" charset="0"/>
                <a:cs typeface="Arial" pitchFamily="34" charset="0"/>
              </a:rPr>
              <a:t>  </a:t>
            </a:r>
          </a:p>
        </p:txBody>
      </p:sp>
      <p:sp>
        <p:nvSpPr>
          <p:cNvPr id="2" name="כותרת 1"/>
          <p:cNvSpPr>
            <a:spLocks noGrp="1"/>
          </p:cNvSpPr>
          <p:nvPr>
            <p:ph type="ctrTitle"/>
          </p:nvPr>
        </p:nvSpPr>
        <p:spPr>
          <a:xfrm>
            <a:off x="0" y="1640910"/>
            <a:ext cx="12190413" cy="1260000"/>
          </a:xfrm>
          <a:prstGeom prst="rect">
            <a:avLst/>
          </a:prstGeom>
        </p:spPr>
        <p:txBody>
          <a:bodyPr anchor="ctr" anchorCtr="0">
            <a:noAutofit/>
          </a:bodyPr>
          <a:lstStyle>
            <a:lvl1pPr algn="ctr">
              <a:defRPr sz="6600" b="1">
                <a:solidFill>
                  <a:srgbClr val="192A72"/>
                </a:solidFill>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9499907" y="6294300"/>
            <a:ext cx="3049259"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2" name="Google Shape;11;p2"/>
          <p:cNvSpPr txBox="1">
            <a:spLocks noGrp="1"/>
          </p:cNvSpPr>
          <p:nvPr>
            <p:ph type="subTitle" idx="1"/>
          </p:nvPr>
        </p:nvSpPr>
        <p:spPr>
          <a:xfrm>
            <a:off x="0" y="2895892"/>
            <a:ext cx="12190413" cy="7652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4000" b="1">
                <a:solidFill>
                  <a:srgbClr val="002060"/>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212915" y="3655832"/>
            <a:ext cx="11977498"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Arial" pitchFamily="34" charset="0"/>
                <a:ea typeface="+mn-ea"/>
                <a:cs typeface="Arial" pitchFamily="34" charset="0"/>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0412" cy="720000"/>
          </a:xfrm>
        </p:spPr>
        <p:txBody>
          <a:bodyPr lIns="36000" tIns="0" rIns="36000" bIns="0">
            <a:noAutofit/>
          </a:bodyPr>
          <a:lstStyle>
            <a:lvl1pPr>
              <a:defRPr sz="4400" b="1">
                <a:solidFill>
                  <a:srgbClr val="192A72"/>
                </a:solidFill>
                <a:latin typeface="Arial" pitchFamily="34" charset="0"/>
                <a:cs typeface="Arial" pitchFamily="34" charset="0"/>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8151380" cy="4680000"/>
          </a:xfrm>
        </p:spPr>
        <p:txBody>
          <a:bodyPr>
            <a:normAutofit/>
          </a:bodyPr>
          <a:lstStyle>
            <a:lvl1pPr>
              <a:lnSpc>
                <a:spcPct val="150000"/>
              </a:lnSpc>
              <a:spcBef>
                <a:spcPts val="0"/>
              </a:spcBef>
              <a:spcAft>
                <a:spcPts val="600"/>
              </a:spcAft>
              <a:defRPr sz="2400">
                <a:solidFill>
                  <a:srgbClr val="002060"/>
                </a:solidFill>
                <a:latin typeface="Arial" pitchFamily="34" charset="0"/>
                <a:cs typeface="Arial" pitchFamily="34" charset="0"/>
              </a:defRPr>
            </a:lvl1pPr>
            <a:lvl2pPr>
              <a:lnSpc>
                <a:spcPct val="150000"/>
              </a:lnSpc>
              <a:spcBef>
                <a:spcPts val="0"/>
              </a:spcBef>
              <a:spcAft>
                <a:spcPts val="600"/>
              </a:spcAft>
              <a:defRPr sz="2400">
                <a:solidFill>
                  <a:srgbClr val="002060"/>
                </a:solidFill>
                <a:latin typeface="Arial" pitchFamily="34" charset="0"/>
                <a:cs typeface="Arial" pitchFamily="34" charset="0"/>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438" y="213094"/>
            <a:ext cx="9640976"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mn-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8" y="1185681"/>
            <a:ext cx="8323992" cy="540000"/>
          </a:xfrm>
        </p:spPr>
        <p:txBody>
          <a:bodyPr anchor="ctr">
            <a:noAutofit/>
          </a:bodyPr>
          <a:lstStyle>
            <a:lvl1pPr marL="185738" indent="0">
              <a:buNone/>
              <a:defRPr sz="3200" b="1">
                <a:solidFill>
                  <a:srgbClr val="12B4BC"/>
                </a:solidFill>
                <a:latin typeface="Varela Round" pitchFamily="2" charset="-79"/>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3"/>
            <a:ext cx="8030918" cy="4152517"/>
          </a:xfrm>
        </p:spPr>
        <p:txBody>
          <a:bodyPr>
            <a:normAutofit/>
          </a:bodyPr>
          <a:lstStyle>
            <a:lvl1pPr marL="439738" indent="-342900">
              <a:lnSpc>
                <a:spcPct val="100000"/>
              </a:lnSpc>
              <a:spcBef>
                <a:spcPts val="0"/>
              </a:spcBef>
              <a:spcAft>
                <a:spcPts val="600"/>
              </a:spcAft>
              <a:defRPr lang="he-IL" sz="2400" kern="1200" dirty="0" smtClean="0">
                <a:solidFill>
                  <a:srgbClr val="002060"/>
                </a:solidFill>
                <a:latin typeface="Varela Round" pitchFamily="2" charset="-79"/>
                <a:ea typeface="+mn-ea"/>
                <a:cs typeface="+mn-cs"/>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mn-cs"/>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3546" y="5699023"/>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28" y="181685"/>
            <a:ext cx="2598484"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761" y="468418"/>
            <a:ext cx="2968915"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08919" y="6104088"/>
            <a:ext cx="3755104"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097341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386" y="1312990"/>
            <a:ext cx="7909488" cy="5224442"/>
          </a:xfrm>
          <a:prstGeom prst="rect">
            <a:avLst/>
          </a:prstGeom>
        </p:spPr>
        <p:txBody>
          <a:bodyPr anchor="ctr">
            <a:noAutofit/>
          </a:bodyPr>
          <a:lstStyle>
            <a:lvl1pPr algn="r">
              <a:defRPr sz="2800">
                <a:solidFill>
                  <a:srgbClr val="192A72"/>
                </a:solidFill>
                <a:latin typeface="Varela Round" panose="00000500000000000000" pitchFamily="2" charset="-79"/>
                <a:cs typeface="+mn-cs"/>
              </a:defRPr>
            </a:lvl1pPr>
          </a:lstStyle>
          <a:p>
            <a:r>
              <a:rPr lang="he-IL" dirty="0"/>
              <a:t>לחץ כדי לערוך פסקת טקסט קצרה של תבנית בסיס</a:t>
            </a:r>
          </a:p>
        </p:txBody>
      </p:sp>
      <p:sp>
        <p:nvSpPr>
          <p:cNvPr id="7" name="מלבן מעוגל 6"/>
          <p:cNvSpPr/>
          <p:nvPr userDrawn="1"/>
        </p:nvSpPr>
        <p:spPr>
          <a:xfrm>
            <a:off x="-910297" y="6189198"/>
            <a:ext cx="3068196"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1040" y="81723"/>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406" y="6347805"/>
            <a:ext cx="5558412"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0" y="192531"/>
            <a:ext cx="12190413" cy="1009650"/>
          </a:xfrm>
          <a:prstGeom prst="rect">
            <a:avLst/>
          </a:prstGeom>
        </p:spPr>
        <p:txBody>
          <a:bodyPr anchor="ctr">
            <a:normAutofit/>
          </a:bodyPr>
          <a:lstStyle>
            <a:lvl1pPr marL="0" indent="0" algn="ctr">
              <a:buNone/>
              <a:defRPr sz="4800" b="1">
                <a:solidFill>
                  <a:srgbClr val="192A72"/>
                </a:solidFill>
                <a:latin typeface="Varela Round" panose="00000500000000000000" pitchFamily="2" charset="-79"/>
                <a:cs typeface="+mn-cs"/>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2128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200"/>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6587" y="66850"/>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50"/>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369" y="639718"/>
            <a:ext cx="11463676" cy="6122933"/>
          </a:xfrm>
        </p:spPr>
        <p:txBody>
          <a:bodyPr/>
          <a:lstStyle>
            <a:lvl1pPr marL="0" indent="0">
              <a:buFontTx/>
              <a:buNone/>
              <a:defRPr>
                <a:solidFill>
                  <a:srgbClr val="192A72"/>
                </a:solidFill>
                <a:latin typeface="Varela Round" panose="00000500000000000000" pitchFamily="2" charset="-79"/>
                <a:cs typeface="+mn-cs"/>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369" y="95349"/>
            <a:ext cx="8073828" cy="400050"/>
          </a:xfrm>
        </p:spPr>
        <p:txBody>
          <a:bodyPr anchor="ctr">
            <a:noAutofit/>
          </a:bodyPr>
          <a:lstStyle>
            <a:lvl1pPr marL="0" indent="0" algn="r">
              <a:buFontTx/>
              <a:buNone/>
              <a:defRPr sz="2400">
                <a:solidFill>
                  <a:srgbClr val="192A72"/>
                </a:solidFill>
                <a:latin typeface="Varela Round" panose="00000500000000000000" pitchFamily="2" charset="-79"/>
                <a:cs typeface="+mn-cs"/>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1390856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0412" cy="720000"/>
          </a:xfrm>
          <a:noFill/>
        </p:spPr>
        <p:txBody>
          <a:bodyPr vert="horz" lIns="91440" tIns="45720" rIns="91440" bIns="45720" rtlCol="1" anchor="ctr">
            <a:noAutofit/>
          </a:bodyPr>
          <a:lstStyle>
            <a:lvl1pPr>
              <a:defRPr kumimoji="0" lang="he-IL" sz="4400"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1065331" y="950191"/>
            <a:ext cx="1158948"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37DA72A4-4AB9-460E-88AD-A2F17BC90408}"/>
              </a:ext>
            </a:extLst>
          </p:cNvPr>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19564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ושתי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a:defRPr sz="4400" b="1">
                <a:solidFill>
                  <a:srgbClr val="192A72"/>
                </a:solidFill>
                <a:latin typeface="Varela Round" panose="00000500000000000000" pitchFamily="2" charset="-79"/>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2958" y="764744"/>
            <a:ext cx="1158948"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ציין מיקום של תמונה 2">
            <a:extLst>
              <a:ext uri="{FF2B5EF4-FFF2-40B4-BE49-F238E27FC236}">
                <a16:creationId xmlns:a16="http://schemas.microsoft.com/office/drawing/2014/main" id="{E092FF7F-99D2-4D69-9F9B-DFCC0018EF01}"/>
              </a:ext>
            </a:extLst>
          </p:cNvPr>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EE11C667-5839-4E65-A8EE-E7690021913A}"/>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4032686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fld id="{BB6F552B-607E-4869-A917-C44959BDCB12}" type="datetimeFigureOut">
              <a:rPr lang="he-IL" smtClean="0"/>
              <a:pPr/>
              <a:t>ח'/תמוז/תש"ף</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50" r:id="rId3"/>
    <p:sldLayoutId id="2147483669" r:id="rId4"/>
    <p:sldLayoutId id="2147483670" r:id="rId5"/>
    <p:sldLayoutId id="2147483671" r:id="rId6"/>
    <p:sldLayoutId id="2147483663" r:id="rId7"/>
    <p:sldLayoutId id="2147483675" r:id="rId8"/>
    <p:sldLayoutId id="2147483672" r:id="rId9"/>
    <p:sldLayoutId id="2147483673" r:id="rId10"/>
    <p:sldLayoutId id="2147483674" r:id="rId11"/>
  </p:sldLayoutIdLst>
  <p:txStyles>
    <p:titleStyle>
      <a:lvl1pPr algn="ctr" defTabSz="914400" rtl="1"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B6F36-4ECD-467E-B053-ACAEB2E06E2F}"/>
              </a:ext>
            </a:extLst>
          </p:cNvPr>
          <p:cNvSpPr>
            <a:spLocks noGrp="1"/>
          </p:cNvSpPr>
          <p:nvPr>
            <p:ph type="ctrTitle"/>
          </p:nvPr>
        </p:nvSpPr>
        <p:spPr/>
        <p:txBody>
          <a:bodyPr/>
          <a:lstStyle/>
          <a:p>
            <a:r>
              <a:rPr lang="he-IL" dirty="0"/>
              <a:t>מערכת שידורים לאומית</a:t>
            </a:r>
          </a:p>
        </p:txBody>
      </p:sp>
    </p:spTree>
    <p:extLst>
      <p:ext uri="{BB962C8B-B14F-4D97-AF65-F5344CB8AC3E}">
        <p14:creationId xmlns:p14="http://schemas.microsoft.com/office/powerpoint/2010/main" val="2880617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فضل الأمانة</a:t>
            </a:r>
            <a:endParaRPr lang="he-IL" dirty="0"/>
          </a:p>
        </p:txBody>
      </p:sp>
      <p:sp>
        <p:nvSpPr>
          <p:cNvPr id="3" name="عنصر نائب للنص 2"/>
          <p:cNvSpPr>
            <a:spLocks noGrp="1"/>
          </p:cNvSpPr>
          <p:nvPr>
            <p:ph type="body" sz="quarter" idx="3"/>
          </p:nvPr>
        </p:nvSpPr>
        <p:spPr/>
        <p:txBody>
          <a:bodyPr/>
          <a:lstStyle/>
          <a:p>
            <a:r>
              <a:rPr lang="ar-SA" dirty="0"/>
              <a:t>التزام الأمانة والوفاء سلامة من النفاق </a:t>
            </a:r>
            <a:endParaRPr lang="he-IL" dirty="0"/>
          </a:p>
        </p:txBody>
      </p:sp>
      <p:sp>
        <p:nvSpPr>
          <p:cNvPr id="4" name="عنصر نائب للمحتوى 3"/>
          <p:cNvSpPr>
            <a:spLocks noGrp="1"/>
          </p:cNvSpPr>
          <p:nvPr>
            <p:ph sz="quarter" idx="4"/>
          </p:nvPr>
        </p:nvSpPr>
        <p:spPr/>
        <p:txBody>
          <a:bodyPr/>
          <a:lstStyle/>
          <a:p>
            <a:r>
              <a:rPr lang="ar-SA" dirty="0"/>
              <a:t>قال صلى الله عليه وسلم: </a:t>
            </a:r>
            <a:r>
              <a:rPr lang="ar-SA" b="1" dirty="0">
                <a:solidFill>
                  <a:srgbClr val="7030A0"/>
                </a:solidFill>
                <a:latin typeface="Droid Naskh Regular"/>
              </a:rPr>
              <a:t>(أربع من كنَّ فيه كان منافقاً خالصاً، ومن كانت فيه خصلة منهن كانت فيه خصلة من النفاق حتى يدعها: إذا اؤتمن خان، وإذا حدَّث كذب، وإذا عاهد غدر، وإذا خاصم فجر) </a:t>
            </a:r>
            <a:r>
              <a:rPr lang="ar-SA" b="1" dirty="0">
                <a:solidFill>
                  <a:srgbClr val="000000"/>
                </a:solidFill>
                <a:latin typeface="Droid Naskh Regular"/>
              </a:rPr>
              <a:t> رواه البخاري </a:t>
            </a:r>
          </a:p>
          <a:p>
            <a:endParaRPr lang="ar-SA" b="1" dirty="0">
              <a:solidFill>
                <a:srgbClr val="000000"/>
              </a:solidFill>
              <a:latin typeface="Droid Naskh Regular"/>
            </a:endParaRPr>
          </a:p>
          <a:p>
            <a:r>
              <a:rPr lang="ar-SA" b="1" dirty="0">
                <a:solidFill>
                  <a:srgbClr val="7030A0"/>
                </a:solidFill>
              </a:rPr>
              <a:t>(من علامات المنافق ثلاثة: إذا حدَّث كذب، وإذا وعد أخلف، وإذا اؤتمن خان، وإن صام وصلى وزعم أنه مسلم)</a:t>
            </a:r>
            <a:endParaRPr lang="he-IL" dirty="0"/>
          </a:p>
        </p:txBody>
      </p:sp>
    </p:spTree>
    <p:extLst>
      <p:ext uri="{BB962C8B-B14F-4D97-AF65-F5344CB8AC3E}">
        <p14:creationId xmlns:p14="http://schemas.microsoft.com/office/powerpoint/2010/main" val="2695104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716083D-1D70-4A09-94FF-45B4C09FDF67}"/>
              </a:ext>
            </a:extLst>
          </p:cNvPr>
          <p:cNvSpPr>
            <a:spLocks noGrp="1"/>
          </p:cNvSpPr>
          <p:nvPr>
            <p:ph type="title"/>
          </p:nvPr>
        </p:nvSpPr>
        <p:spPr/>
        <p:txBody>
          <a:bodyPr/>
          <a:lstStyle/>
          <a:p>
            <a:r>
              <a:rPr lang="ar-SA" dirty="0"/>
              <a:t>المَهمّة </a:t>
            </a:r>
            <a:endParaRPr lang="he-IL" dirty="0"/>
          </a:p>
        </p:txBody>
      </p:sp>
      <p:sp>
        <p:nvSpPr>
          <p:cNvPr id="3" name="מציין מיקום תוכן 2">
            <a:extLst>
              <a:ext uri="{FF2B5EF4-FFF2-40B4-BE49-F238E27FC236}">
                <a16:creationId xmlns:a16="http://schemas.microsoft.com/office/drawing/2014/main" id="{6E02852E-56BB-41B3-B3D1-0140DF9596B1}"/>
              </a:ext>
            </a:extLst>
          </p:cNvPr>
          <p:cNvSpPr>
            <a:spLocks noGrp="1"/>
          </p:cNvSpPr>
          <p:nvPr>
            <p:ph idx="1"/>
          </p:nvPr>
        </p:nvSpPr>
        <p:spPr/>
        <p:txBody>
          <a:bodyPr/>
          <a:lstStyle/>
          <a:p>
            <a:r>
              <a:rPr lang="ar-SA" dirty="0"/>
              <a:t>ما علاقة الأمانة بالوفاء بالعهود؟ </a:t>
            </a:r>
          </a:p>
          <a:p>
            <a:r>
              <a:rPr lang="ar-SA" dirty="0"/>
              <a:t>من فضائل الامانة السلامة من النفاق. اشرح! </a:t>
            </a:r>
          </a:p>
          <a:p>
            <a:r>
              <a:rPr lang="ar-SA" dirty="0"/>
              <a:t>كيف يكون أداء الأمانة دليلًا على الايمان ؟</a:t>
            </a:r>
          </a:p>
          <a:p>
            <a:r>
              <a:rPr lang="ar-SA" dirty="0"/>
              <a:t>اشرح حال المجتمع اذا فُقِدت الأمانة ! </a:t>
            </a:r>
          </a:p>
          <a:p>
            <a:endParaRPr lang="ar-SA" dirty="0"/>
          </a:p>
          <a:p>
            <a:endParaRPr lang="he-IL" dirty="0"/>
          </a:p>
        </p:txBody>
      </p:sp>
    </p:spTree>
    <p:extLst>
      <p:ext uri="{BB962C8B-B14F-4D97-AF65-F5344CB8AC3E}">
        <p14:creationId xmlns:p14="http://schemas.microsoft.com/office/powerpoint/2010/main" val="3527582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p:cNvPicPr>
            <a:picLocks noChangeAspect="1"/>
          </p:cNvPicPr>
          <p:nvPr/>
        </p:nvPicPr>
        <p:blipFill rotWithShape="1">
          <a:blip r:embed="rId2">
            <a:extLst>
              <a:ext uri="{28A0092B-C50C-407E-A947-70E740481C1C}">
                <a14:useLocalDpi xmlns:a14="http://schemas.microsoft.com/office/drawing/2010/main" val="0"/>
              </a:ext>
            </a:extLst>
          </a:blip>
          <a:srcRect t="19619" b="36269"/>
          <a:stretch/>
        </p:blipFill>
        <p:spPr>
          <a:xfrm>
            <a:off x="0" y="1555845"/>
            <a:ext cx="12190413" cy="2961564"/>
          </a:xfrm>
          <a:prstGeom prst="rect">
            <a:avLst/>
          </a:prstGeom>
        </p:spPr>
      </p:pic>
    </p:spTree>
    <p:extLst>
      <p:ext uri="{BB962C8B-B14F-4D97-AF65-F5344CB8AC3E}">
        <p14:creationId xmlns:p14="http://schemas.microsoft.com/office/powerpoint/2010/main" val="147929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3E2EA43-DBCE-48D8-AEAA-4AA558D21459}"/>
              </a:ext>
            </a:extLst>
          </p:cNvPr>
          <p:cNvSpPr>
            <a:spLocks noGrp="1"/>
          </p:cNvSpPr>
          <p:nvPr>
            <p:ph type="title"/>
          </p:nvPr>
        </p:nvSpPr>
        <p:spPr/>
        <p:txBody>
          <a:bodyPr/>
          <a:lstStyle/>
          <a:p>
            <a:r>
              <a:rPr lang="ar-SA" dirty="0"/>
              <a:t>تعريف العهد لغة واصطلاحا</a:t>
            </a:r>
            <a:endParaRPr lang="he-IL" dirty="0"/>
          </a:p>
        </p:txBody>
      </p:sp>
      <p:sp>
        <p:nvSpPr>
          <p:cNvPr id="3" name="מציין מיקום טקסט 2">
            <a:extLst>
              <a:ext uri="{FF2B5EF4-FFF2-40B4-BE49-F238E27FC236}">
                <a16:creationId xmlns:a16="http://schemas.microsoft.com/office/drawing/2014/main" id="{A23491C5-583B-4C53-9633-B2078102C7C9}"/>
              </a:ext>
            </a:extLst>
          </p:cNvPr>
          <p:cNvSpPr>
            <a:spLocks noGrp="1"/>
          </p:cNvSpPr>
          <p:nvPr>
            <p:ph type="body" sz="quarter" idx="3"/>
          </p:nvPr>
        </p:nvSpPr>
        <p:spPr/>
        <p:txBody>
          <a:bodyPr/>
          <a:lstStyle/>
          <a:p>
            <a:endParaRPr lang="he-IL"/>
          </a:p>
        </p:txBody>
      </p:sp>
      <p:sp>
        <p:nvSpPr>
          <p:cNvPr id="4" name="מציין מיקום תוכן 3">
            <a:extLst>
              <a:ext uri="{FF2B5EF4-FFF2-40B4-BE49-F238E27FC236}">
                <a16:creationId xmlns:a16="http://schemas.microsoft.com/office/drawing/2014/main" id="{9F148F10-991A-4D5B-B8F7-16AE0E0C6457}"/>
              </a:ext>
            </a:extLst>
          </p:cNvPr>
          <p:cNvSpPr>
            <a:spLocks noGrp="1"/>
          </p:cNvSpPr>
          <p:nvPr>
            <p:ph sz="quarter" idx="4"/>
          </p:nvPr>
        </p:nvSpPr>
        <p:spPr/>
        <p:txBody>
          <a:bodyPr/>
          <a:lstStyle/>
          <a:p>
            <a:r>
              <a:rPr lang="ar-SA" b="1" dirty="0"/>
              <a:t>معنى العهد لغةً:</a:t>
            </a:r>
            <a:br>
              <a:rPr lang="ar-SA" dirty="0"/>
            </a:br>
            <a:r>
              <a:rPr lang="ar-SA" dirty="0"/>
              <a:t>العهد: الوصية، والأمان، والموثق، والذمة، ومنه قيل للحربي يدخل بالأمان: ذو عهد ومعاهد، وقد عَهِدْتُ إليه، أي أوصيته، ومنه اشتُقَّ العَهْدُ الذي يكتب للوُلاةِ،  وأصل هذه المادة يدل على الاحتفاظ بالشَّيء.</a:t>
            </a:r>
            <a:br>
              <a:rPr lang="ar-SA" dirty="0"/>
            </a:br>
            <a:r>
              <a:rPr lang="ar-SA" b="1" dirty="0"/>
              <a:t>معنى العهد اصطلاحًا:</a:t>
            </a:r>
            <a:br>
              <a:rPr lang="ar-SA" dirty="0"/>
            </a:br>
            <a:r>
              <a:rPr lang="ar-SA" dirty="0"/>
              <a:t>قال الجرجانيُّ: (العهد: حفظ الشَّيء ومراعاته حالا بعد حال. هذا أصله ثمَّ استخدم في الموثق الذي يلزم مراعاته). </a:t>
            </a:r>
            <a:endParaRPr lang="he-IL" dirty="0"/>
          </a:p>
        </p:txBody>
      </p:sp>
    </p:spTree>
    <p:extLst>
      <p:ext uri="{BB962C8B-B14F-4D97-AF65-F5344CB8AC3E}">
        <p14:creationId xmlns:p14="http://schemas.microsoft.com/office/powerpoint/2010/main" val="1715571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CA6367F-D340-4E1D-A206-13EBD6C90D50}"/>
              </a:ext>
            </a:extLst>
          </p:cNvPr>
          <p:cNvSpPr>
            <a:spLocks noGrp="1"/>
          </p:cNvSpPr>
          <p:nvPr>
            <p:ph type="title"/>
          </p:nvPr>
        </p:nvSpPr>
        <p:spPr/>
        <p:txBody>
          <a:bodyPr/>
          <a:lstStyle/>
          <a:p>
            <a:r>
              <a:rPr lang="ar-SA" dirty="0"/>
              <a:t>صور عن الوفاء بالعهد والامانة</a:t>
            </a:r>
            <a:endParaRPr lang="he-IL" dirty="0"/>
          </a:p>
        </p:txBody>
      </p:sp>
      <p:sp>
        <p:nvSpPr>
          <p:cNvPr id="3" name="מציין מיקום טקסט 2">
            <a:extLst>
              <a:ext uri="{FF2B5EF4-FFF2-40B4-BE49-F238E27FC236}">
                <a16:creationId xmlns:a16="http://schemas.microsoft.com/office/drawing/2014/main" id="{AD84526E-3210-4BCC-9AC1-5B23A4B15616}"/>
              </a:ext>
            </a:extLst>
          </p:cNvPr>
          <p:cNvSpPr>
            <a:spLocks noGrp="1"/>
          </p:cNvSpPr>
          <p:nvPr>
            <p:ph type="body" sz="quarter" idx="3"/>
          </p:nvPr>
        </p:nvSpPr>
        <p:spPr/>
        <p:txBody>
          <a:bodyPr/>
          <a:lstStyle/>
          <a:p>
            <a:r>
              <a:rPr lang="ar-SA" dirty="0"/>
              <a:t>الأمانة في العبادات</a:t>
            </a:r>
            <a:endParaRPr lang="he-IL" dirty="0"/>
          </a:p>
        </p:txBody>
      </p:sp>
      <p:sp>
        <p:nvSpPr>
          <p:cNvPr id="4" name="מציין מיקום תוכן 3">
            <a:extLst>
              <a:ext uri="{FF2B5EF4-FFF2-40B4-BE49-F238E27FC236}">
                <a16:creationId xmlns:a16="http://schemas.microsoft.com/office/drawing/2014/main" id="{CB8D35F1-04E3-42D0-951F-D403BD76A962}"/>
              </a:ext>
            </a:extLst>
          </p:cNvPr>
          <p:cNvSpPr>
            <a:spLocks noGrp="1"/>
          </p:cNvSpPr>
          <p:nvPr>
            <p:ph sz="quarter" idx="4"/>
          </p:nvPr>
        </p:nvSpPr>
        <p:spPr/>
        <p:txBody>
          <a:bodyPr>
            <a:normAutofit lnSpcReduction="10000"/>
          </a:bodyPr>
          <a:lstStyle/>
          <a:p>
            <a:r>
              <a:rPr lang="ar-SA" dirty="0"/>
              <a:t>هناك مجالات وصور تدخل فيها الأمَانَة وهي كثيرة فـ(الأمانة باب واسعٌ جدًّا، وأصلها أمران:</a:t>
            </a:r>
            <a:br>
              <a:rPr lang="ar-SA" dirty="0"/>
            </a:br>
            <a:r>
              <a:rPr lang="ar-SA" dirty="0"/>
              <a:t>أمانة في حقوق الله: وهى أمانة العبد في عبادات الله عزَّ وجلَّ. وأمانة في حقوق البشر). وفيما يلي تفصيل ما يدخل تحتهما من صور:</a:t>
            </a:r>
            <a:br>
              <a:rPr lang="ar-SA" dirty="0"/>
            </a:br>
            <a:r>
              <a:rPr lang="ar-SA" b="1" dirty="0">
                <a:solidFill>
                  <a:srgbClr val="00B050"/>
                </a:solidFill>
              </a:rPr>
              <a:t>الأمَانَة فيما افترضه الله على عباده:</a:t>
            </a:r>
            <a:br>
              <a:rPr lang="ar-SA" dirty="0"/>
            </a:br>
            <a:r>
              <a:rPr lang="ar-SA" dirty="0"/>
              <a:t>فمِن الأمَانَة: ما ائتمنه الله على عباده مِن العبادات التي كلَّفهم بها، فإنَّها أمانة ائتمن الله عليها العباد وهي ان نأتي بها بشروطها وأركانها ونؤديها على وقتها دون تأخير وهذا من الوفاء بعهدنا مع الله تعالى فيها (مثل الصلاة، الزكاة، الصوم، الحج والطهارة وغيرها من العبادات)</a:t>
            </a:r>
          </a:p>
          <a:p>
            <a:r>
              <a:rPr lang="ar-SA" dirty="0"/>
              <a:t>قال تعالى:</a:t>
            </a:r>
            <a:br>
              <a:rPr lang="ar-SA" dirty="0"/>
            </a:br>
            <a:r>
              <a:rPr lang="ar-SA" dirty="0">
                <a:solidFill>
                  <a:srgbClr val="00B050"/>
                </a:solidFill>
              </a:rPr>
              <a:t>« </a:t>
            </a:r>
            <a:r>
              <a:rPr lang="ar-SA" b="1" dirty="0">
                <a:solidFill>
                  <a:srgbClr val="00B050"/>
                </a:solidFill>
              </a:rPr>
              <a:t>فَإِذَا قَضَيْتُمُ الصَّلَاةَ فَاذْكُرُوا اللَّهَ قِيَامًا وَقُعُودًا وَعَلَىٰ جُنُوبِكُمْ ۚ فَإِذَا اطْمَأْنَنتُمْ فَأَقِيمُوا الصَّلَاةَ ۚ إِنَّ الصَّلَاةَ كَانَتْ عَلَى الْمُؤْمِنِينَ كِتَابًا مَّوْقُوتًا» </a:t>
            </a:r>
            <a:r>
              <a:rPr lang="ar-SA" sz="1400" b="1" dirty="0">
                <a:solidFill>
                  <a:srgbClr val="00B050"/>
                </a:solidFill>
              </a:rPr>
              <a:t>(النساء: 103)</a:t>
            </a:r>
            <a:endParaRPr lang="he-IL" sz="1400" dirty="0">
              <a:solidFill>
                <a:srgbClr val="00B050"/>
              </a:solidFill>
            </a:endParaRPr>
          </a:p>
        </p:txBody>
      </p:sp>
    </p:spTree>
    <p:extLst>
      <p:ext uri="{BB962C8B-B14F-4D97-AF65-F5344CB8AC3E}">
        <p14:creationId xmlns:p14="http://schemas.microsoft.com/office/powerpoint/2010/main" val="3909063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020FD02-55D0-4A84-8AB1-33938BC3DA3C}"/>
              </a:ext>
            </a:extLst>
          </p:cNvPr>
          <p:cNvSpPr>
            <a:spLocks noGrp="1"/>
          </p:cNvSpPr>
          <p:nvPr>
            <p:ph type="title"/>
          </p:nvPr>
        </p:nvSpPr>
        <p:spPr/>
        <p:txBody>
          <a:bodyPr/>
          <a:lstStyle/>
          <a:p>
            <a:r>
              <a:rPr lang="ar-SA" dirty="0"/>
              <a:t>صور عن الوفاء بالعهد والامانة</a:t>
            </a:r>
            <a:endParaRPr lang="he-IL" dirty="0"/>
          </a:p>
        </p:txBody>
      </p:sp>
      <p:sp>
        <p:nvSpPr>
          <p:cNvPr id="3" name="מציין מיקום טקסט 2">
            <a:extLst>
              <a:ext uri="{FF2B5EF4-FFF2-40B4-BE49-F238E27FC236}">
                <a16:creationId xmlns:a16="http://schemas.microsoft.com/office/drawing/2014/main" id="{763F03D4-FAF3-4FB9-8BBB-09B8F645AC7C}"/>
              </a:ext>
            </a:extLst>
          </p:cNvPr>
          <p:cNvSpPr>
            <a:spLocks noGrp="1"/>
          </p:cNvSpPr>
          <p:nvPr>
            <p:ph type="body" sz="quarter" idx="3"/>
          </p:nvPr>
        </p:nvSpPr>
        <p:spPr/>
        <p:txBody>
          <a:bodyPr/>
          <a:lstStyle/>
          <a:p>
            <a:r>
              <a:rPr lang="ar-SA" dirty="0"/>
              <a:t>الأمانة في المعاملات</a:t>
            </a:r>
            <a:endParaRPr lang="he-IL" dirty="0"/>
          </a:p>
        </p:txBody>
      </p:sp>
      <p:sp>
        <p:nvSpPr>
          <p:cNvPr id="4" name="מציין מיקום תוכן 3">
            <a:extLst>
              <a:ext uri="{FF2B5EF4-FFF2-40B4-BE49-F238E27FC236}">
                <a16:creationId xmlns:a16="http://schemas.microsoft.com/office/drawing/2014/main" id="{735B372B-87A2-4C96-8D52-62218C0C394E}"/>
              </a:ext>
            </a:extLst>
          </p:cNvPr>
          <p:cNvSpPr>
            <a:spLocks noGrp="1"/>
          </p:cNvSpPr>
          <p:nvPr>
            <p:ph sz="quarter" idx="4"/>
          </p:nvPr>
        </p:nvSpPr>
        <p:spPr/>
        <p:txBody>
          <a:bodyPr>
            <a:normAutofit fontScale="92500"/>
          </a:bodyPr>
          <a:lstStyle/>
          <a:p>
            <a:r>
              <a:rPr lang="ar-SA" dirty="0"/>
              <a:t>الوفاء بعهود الناس التي قطعناها على أنفسنا وأولى الناس بالوفاء : والدينا وأهلنا وإخواننا وجيراننا والأزواج في حياتهم الزوجية والأولاد والطلاب وكل من نتعامل معه </a:t>
            </a:r>
          </a:p>
          <a:p>
            <a:r>
              <a:rPr lang="ar-SA" dirty="0" err="1"/>
              <a:t>لاننا</a:t>
            </a:r>
            <a:r>
              <a:rPr lang="ar-SA" dirty="0"/>
              <a:t> قطعنا لهم عهودا ضمنية بالبر والاخلاص والمحبة والمودة والعون </a:t>
            </a:r>
          </a:p>
          <a:p>
            <a:r>
              <a:rPr lang="ar-SA" dirty="0"/>
              <a:t>قال صلى الله عليه وسلم: </a:t>
            </a:r>
          </a:p>
          <a:p>
            <a:r>
              <a:rPr lang="ar-SA" b="1" dirty="0">
                <a:solidFill>
                  <a:srgbClr val="7030A0"/>
                </a:solidFill>
                <a:effectLst>
                  <a:outerShdw blurRad="38100" dist="38100" dir="2700000" algn="tl">
                    <a:srgbClr val="000000">
                      <a:alpha val="43137"/>
                    </a:srgbClr>
                  </a:outerShdw>
                </a:effectLst>
              </a:rPr>
              <a:t>( إن الله سائل كل راع عما استرعاه احفظ أم ضيع حتى يسأل الرجل عن أهل بيته)</a:t>
            </a:r>
          </a:p>
          <a:p>
            <a:r>
              <a:rPr lang="ar-SA" b="1" dirty="0">
                <a:solidFill>
                  <a:srgbClr val="00B0F0"/>
                </a:solidFill>
              </a:rPr>
              <a:t>« كُلُّكُمْ رَاعٍ ، وَكُلُّكُمْ مَسْئُولٌ عَنْ رَعِيَّتِهِ ، الإِمَامُ رَاعٍ وَمَسْئُولٌ عَنْ رَعِيَّتِهِ ، وَالرَّجُلُ رَاعٍ فِي أَهْلِهِ وَهْوَ مَسْئُولٌ عَنْ رَعِيَّتِهِ ، وَالْمَرْأَة</a:t>
            </a:r>
            <a:r>
              <a:rPr lang="ar-SA" b="1" u="sng" dirty="0">
                <a:solidFill>
                  <a:srgbClr val="00B0F0"/>
                </a:solidFill>
              </a:rPr>
              <a:t>ُ</a:t>
            </a:r>
            <a:r>
              <a:rPr lang="ar-SA" b="1" dirty="0">
                <a:solidFill>
                  <a:srgbClr val="00B0F0"/>
                </a:solidFill>
              </a:rPr>
              <a:t> رَاعِيَةٌ فِي بَيْتِ زَوْجِهَا وَمَسْئُولَةٌ عَنْ رَعِيَّتِهَا ، وَالْخَادِم</a:t>
            </a:r>
            <a:r>
              <a:rPr lang="ar-SA" b="1" u="sng" dirty="0">
                <a:solidFill>
                  <a:srgbClr val="00B0F0"/>
                </a:solidFill>
              </a:rPr>
              <a:t>ُ</a:t>
            </a:r>
            <a:r>
              <a:rPr lang="ar-SA" b="1" dirty="0">
                <a:solidFill>
                  <a:srgbClr val="00B0F0"/>
                </a:solidFill>
              </a:rPr>
              <a:t> رَاعٍ فِي مَالِ سَيِّدِهِ وَمَسْئُولٌ عَنْ رَعِيَّتِهِ – قَالَ وَحَسِبْتُ أَنْ قَدْ قَالَ – وَالرَّجُلُ رَاعٍ فِي مَالِ أَبِيهِ وَمَسْئُولٌ عَنْ رَعِيَّتِهِ وَكُلُّكُمْ رَاعٍ وَمَسْئُولٌ عَنْ رَعِيَّتِهِ »</a:t>
            </a:r>
            <a:r>
              <a:rPr lang="ar-SA" b="1" dirty="0"/>
              <a:t> </a:t>
            </a:r>
            <a:endParaRPr lang="he-IL" dirty="0"/>
          </a:p>
        </p:txBody>
      </p:sp>
    </p:spTree>
    <p:extLst>
      <p:ext uri="{BB962C8B-B14F-4D97-AF65-F5344CB8AC3E}">
        <p14:creationId xmlns:p14="http://schemas.microsoft.com/office/powerpoint/2010/main" val="2965192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80479DB-3EA3-463F-8556-4E70930329BC}"/>
              </a:ext>
            </a:extLst>
          </p:cNvPr>
          <p:cNvSpPr>
            <a:spLocks noGrp="1"/>
          </p:cNvSpPr>
          <p:nvPr>
            <p:ph type="title"/>
          </p:nvPr>
        </p:nvSpPr>
        <p:spPr/>
        <p:txBody>
          <a:bodyPr/>
          <a:lstStyle/>
          <a:p>
            <a:r>
              <a:rPr lang="ar-SA" dirty="0"/>
              <a:t>صور عن الوفاء بالعهد والأمانة </a:t>
            </a:r>
            <a:endParaRPr lang="he-IL" dirty="0"/>
          </a:p>
        </p:txBody>
      </p:sp>
      <p:sp>
        <p:nvSpPr>
          <p:cNvPr id="3" name="מציין מיקום טקסט 2">
            <a:extLst>
              <a:ext uri="{FF2B5EF4-FFF2-40B4-BE49-F238E27FC236}">
                <a16:creationId xmlns:a16="http://schemas.microsoft.com/office/drawing/2014/main" id="{BB223327-F3D2-41CD-BE39-E1D7D5EB262A}"/>
              </a:ext>
            </a:extLst>
          </p:cNvPr>
          <p:cNvSpPr>
            <a:spLocks noGrp="1"/>
          </p:cNvSpPr>
          <p:nvPr>
            <p:ph type="body" sz="quarter" idx="3"/>
          </p:nvPr>
        </p:nvSpPr>
        <p:spPr/>
        <p:txBody>
          <a:bodyPr/>
          <a:lstStyle/>
          <a:p>
            <a:r>
              <a:rPr lang="ar-SA" dirty="0"/>
              <a:t>الأمانة في الأعمال والوظائف</a:t>
            </a:r>
            <a:endParaRPr lang="he-IL" dirty="0"/>
          </a:p>
        </p:txBody>
      </p:sp>
      <p:sp>
        <p:nvSpPr>
          <p:cNvPr id="4" name="מציין מיקום תוכן 3">
            <a:extLst>
              <a:ext uri="{FF2B5EF4-FFF2-40B4-BE49-F238E27FC236}">
                <a16:creationId xmlns:a16="http://schemas.microsoft.com/office/drawing/2014/main" id="{1F8C2146-F765-4200-9311-67F66C610D63}"/>
              </a:ext>
            </a:extLst>
          </p:cNvPr>
          <p:cNvSpPr>
            <a:spLocks noGrp="1"/>
          </p:cNvSpPr>
          <p:nvPr>
            <p:ph sz="quarter" idx="4"/>
          </p:nvPr>
        </p:nvSpPr>
        <p:spPr/>
        <p:txBody>
          <a:bodyPr/>
          <a:lstStyle/>
          <a:p>
            <a:r>
              <a:rPr lang="ar-SA" dirty="0"/>
              <a:t>الكل مسؤول عن عمله فالحاكم مسؤول عن رعيته وصاحب المصنع مسؤول عن مصنعه وعماله والمعلم مسؤول عن علمه والتاجر والسائق والطبيب والحرفي والموظف وغيرهم من أصحاب المسؤوليات والأعمال </a:t>
            </a:r>
          </a:p>
          <a:p>
            <a:r>
              <a:rPr lang="ar-SA" dirty="0"/>
              <a:t>كلهم أُمناء في مهنهم والواجب الوفاء وأعلى صور الوفاء الأمانة والاتقان </a:t>
            </a:r>
            <a:br>
              <a:rPr lang="ar-SA" dirty="0"/>
            </a:br>
            <a:r>
              <a:rPr lang="ar-SA" dirty="0"/>
              <a:t>قال صلى الله عليه وسلم : </a:t>
            </a:r>
            <a:r>
              <a:rPr lang="ar-SA" b="1" dirty="0">
                <a:solidFill>
                  <a:srgbClr val="7030A0"/>
                </a:solidFill>
                <a:effectLst>
                  <a:outerShdw blurRad="38100" dist="38100" dir="2700000" algn="tl">
                    <a:srgbClr val="000000">
                      <a:alpha val="43137"/>
                    </a:srgbClr>
                  </a:outerShdw>
                </a:effectLst>
              </a:rPr>
              <a:t>(ان الله يحب اذا عمل أحدكم عملا أن يتقنه) </a:t>
            </a:r>
          </a:p>
          <a:p>
            <a:endParaRPr lang="ar-SA" b="1"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72170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صور أخرى للأمانة </a:t>
            </a:r>
            <a:endParaRPr lang="he-IL" dirty="0"/>
          </a:p>
        </p:txBody>
      </p:sp>
      <p:sp>
        <p:nvSpPr>
          <p:cNvPr id="3" name="عنصر نائب للنص 2"/>
          <p:cNvSpPr>
            <a:spLocks noGrp="1"/>
          </p:cNvSpPr>
          <p:nvPr>
            <p:ph type="body" sz="quarter" idx="3"/>
          </p:nvPr>
        </p:nvSpPr>
        <p:spPr/>
        <p:txBody>
          <a:bodyPr/>
          <a:lstStyle/>
          <a:p>
            <a:endParaRPr lang="he-IL" dirty="0"/>
          </a:p>
        </p:txBody>
      </p:sp>
      <p:sp>
        <p:nvSpPr>
          <p:cNvPr id="4" name="عنصر نائب للمحتوى 3"/>
          <p:cNvSpPr>
            <a:spLocks noGrp="1"/>
          </p:cNvSpPr>
          <p:nvPr>
            <p:ph sz="quarter" idx="4"/>
          </p:nvPr>
        </p:nvSpPr>
        <p:spPr/>
        <p:txBody>
          <a:bodyPr>
            <a:normAutofit lnSpcReduction="10000"/>
          </a:bodyPr>
          <a:lstStyle/>
          <a:p>
            <a:r>
              <a:rPr lang="ar-SA" dirty="0"/>
              <a:t>الأمَانَة في الشَّهادة</a:t>
            </a:r>
          </a:p>
          <a:p>
            <a:r>
              <a:rPr lang="ar-SA" dirty="0"/>
              <a:t>الأمانة في القضاء</a:t>
            </a:r>
          </a:p>
          <a:p>
            <a:r>
              <a:rPr lang="ar-SA" dirty="0"/>
              <a:t> الأمَانَة في الأسرار التي يُستأمن الإنسان على حفظها وعدم إفشائها</a:t>
            </a:r>
            <a:br>
              <a:rPr lang="ar-SA" dirty="0"/>
            </a:br>
            <a:r>
              <a:rPr lang="ar-SA" u="sng" dirty="0"/>
              <a:t>وتكون الأمَانَة فيها بكتمانها</a:t>
            </a:r>
          </a:p>
          <a:p>
            <a:r>
              <a:rPr lang="ar-SA" dirty="0"/>
              <a:t>الأمَانَة في السَّمع والبصر وسائر الحواس</a:t>
            </a:r>
          </a:p>
          <a:p>
            <a:r>
              <a:rPr lang="ar-SA" dirty="0"/>
              <a:t>الأمَانَة في النُّصح والمشورة</a:t>
            </a:r>
            <a:br>
              <a:rPr lang="ar-SA" dirty="0"/>
            </a:br>
            <a:r>
              <a:rPr lang="ar-SA" dirty="0"/>
              <a:t>ومِن صور الأمَانَة أن تنصح مَن استشارك، وأن تَصْدُق مَن وَثَقَ برأيك، فإذا عرض عليك أحدٌ مِن النَّاس موضوعًا معيَّنًا، وطلب منك الرَّأي والمشورة والنَّصيحة، فاعلم أنَّ إبداء رأيك له أمانة، فإذا أشرت عليه بغير الرَّأي الصَّحيح، فذلك خيانة  </a:t>
            </a:r>
            <a:r>
              <a:rPr lang="ar-SA" baseline="30000" dirty="0"/>
              <a:t>(15)</a:t>
            </a:r>
            <a:r>
              <a:rPr lang="ar-SA" dirty="0"/>
              <a:t> .</a:t>
            </a:r>
            <a:br>
              <a:rPr lang="ar-SA" dirty="0"/>
            </a:br>
            <a:r>
              <a:rPr lang="ar-SA" dirty="0"/>
              <a:t>وقد قال الرَّسول صلى الله عليه وسلم: ((المستشار مؤتمن))</a:t>
            </a:r>
            <a:endParaRPr lang="he-IL" u="sng" dirty="0"/>
          </a:p>
        </p:txBody>
      </p:sp>
    </p:spTree>
    <p:extLst>
      <p:ext uri="{BB962C8B-B14F-4D97-AF65-F5344CB8AC3E}">
        <p14:creationId xmlns:p14="http://schemas.microsoft.com/office/powerpoint/2010/main" val="1647638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صور أخرى للوفاء بالعهد </a:t>
            </a:r>
            <a:endParaRPr lang="he-IL" dirty="0"/>
          </a:p>
        </p:txBody>
      </p:sp>
      <p:sp>
        <p:nvSpPr>
          <p:cNvPr id="3" name="عنصر نائب للنص 2"/>
          <p:cNvSpPr>
            <a:spLocks noGrp="1"/>
          </p:cNvSpPr>
          <p:nvPr>
            <p:ph type="body" sz="quarter" idx="3"/>
          </p:nvPr>
        </p:nvSpPr>
        <p:spPr/>
        <p:txBody>
          <a:bodyPr/>
          <a:lstStyle/>
          <a:p>
            <a:endParaRPr lang="he-IL"/>
          </a:p>
        </p:txBody>
      </p:sp>
      <p:sp>
        <p:nvSpPr>
          <p:cNvPr id="4" name="عنصر نائب للمحتوى 3"/>
          <p:cNvSpPr>
            <a:spLocks noGrp="1"/>
          </p:cNvSpPr>
          <p:nvPr>
            <p:ph sz="quarter" idx="4"/>
          </p:nvPr>
        </p:nvSpPr>
        <p:spPr/>
        <p:txBody>
          <a:bodyPr/>
          <a:lstStyle/>
          <a:p>
            <a:r>
              <a:rPr lang="ar-SA" b="1" dirty="0"/>
              <a:t>قال تعالى : «وَأَوْفُواْ بِعَهْدِ اللّهِ إِذَا عَاهَدتُّمْ»</a:t>
            </a:r>
            <a:r>
              <a:rPr lang="ar-SA" dirty="0"/>
              <a:t> </a:t>
            </a:r>
            <a:r>
              <a:rPr lang="ar-SA" sz="1600" dirty="0"/>
              <a:t>[النحل: 91]</a:t>
            </a:r>
            <a:endParaRPr lang="ar-SA" dirty="0"/>
          </a:p>
          <a:p>
            <a:r>
              <a:rPr lang="ar-SA" dirty="0"/>
              <a:t> الوفاء في سداد الدين</a:t>
            </a:r>
          </a:p>
          <a:p>
            <a:r>
              <a:rPr lang="ar-SA" dirty="0"/>
              <a:t>الوفاء بشروط عقد النكاح</a:t>
            </a:r>
          </a:p>
          <a:p>
            <a:r>
              <a:rPr lang="ar-SA" dirty="0"/>
              <a:t>الوفاء بين الزوجين</a:t>
            </a:r>
          </a:p>
          <a:p>
            <a:r>
              <a:rPr lang="ar-SA" dirty="0"/>
              <a:t>الوفاء بإعطاء الأجير أجره</a:t>
            </a:r>
          </a:p>
          <a:p>
            <a:r>
              <a:rPr lang="ar-SA" dirty="0"/>
              <a:t>وفاء العامل بعمله</a:t>
            </a:r>
          </a:p>
          <a:p>
            <a:r>
              <a:rPr lang="ar-SA" dirty="0"/>
              <a:t>الوفاء بالنذر</a:t>
            </a:r>
          </a:p>
          <a:p>
            <a:r>
              <a:rPr lang="ar-SA" dirty="0"/>
              <a:t>الوفاء بما التزم به من بيع أو إجارة</a:t>
            </a:r>
            <a:endParaRPr lang="he-IL" dirty="0"/>
          </a:p>
        </p:txBody>
      </p:sp>
    </p:spTree>
    <p:extLst>
      <p:ext uri="{BB962C8B-B14F-4D97-AF65-F5344CB8AC3E}">
        <p14:creationId xmlns:p14="http://schemas.microsoft.com/office/powerpoint/2010/main" val="2613872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708ACF0-0BAC-4822-ACAC-10B77E811C16}"/>
              </a:ext>
            </a:extLst>
          </p:cNvPr>
          <p:cNvSpPr>
            <a:spLocks noGrp="1"/>
          </p:cNvSpPr>
          <p:nvPr>
            <p:ph type="title"/>
          </p:nvPr>
        </p:nvSpPr>
        <p:spPr/>
        <p:txBody>
          <a:bodyPr/>
          <a:lstStyle/>
          <a:p>
            <a:r>
              <a:rPr lang="ar-SA" dirty="0"/>
              <a:t>فوائد الأمَانَة</a:t>
            </a:r>
            <a:endParaRPr lang="he-IL" dirty="0"/>
          </a:p>
        </p:txBody>
      </p:sp>
      <p:sp>
        <p:nvSpPr>
          <p:cNvPr id="3" name="מציין מיקום טקסט 2">
            <a:extLst>
              <a:ext uri="{FF2B5EF4-FFF2-40B4-BE49-F238E27FC236}">
                <a16:creationId xmlns:a16="http://schemas.microsoft.com/office/drawing/2014/main" id="{FD0B899A-9E04-4225-A894-AB6D4061F364}"/>
              </a:ext>
            </a:extLst>
          </p:cNvPr>
          <p:cNvSpPr>
            <a:spLocks noGrp="1"/>
          </p:cNvSpPr>
          <p:nvPr>
            <p:ph type="body" sz="quarter" idx="3"/>
          </p:nvPr>
        </p:nvSpPr>
        <p:spPr/>
        <p:txBody>
          <a:bodyPr/>
          <a:lstStyle/>
          <a:p>
            <a:endParaRPr lang="he-IL"/>
          </a:p>
        </p:txBody>
      </p:sp>
      <p:sp>
        <p:nvSpPr>
          <p:cNvPr id="4" name="מציין מיקום תוכן 3">
            <a:extLst>
              <a:ext uri="{FF2B5EF4-FFF2-40B4-BE49-F238E27FC236}">
                <a16:creationId xmlns:a16="http://schemas.microsoft.com/office/drawing/2014/main" id="{7E13FC52-06AA-4EEE-9F40-03FD95E1D874}"/>
              </a:ext>
            </a:extLst>
          </p:cNvPr>
          <p:cNvSpPr>
            <a:spLocks noGrp="1"/>
          </p:cNvSpPr>
          <p:nvPr>
            <p:ph sz="quarter" idx="4"/>
          </p:nvPr>
        </p:nvSpPr>
        <p:spPr/>
        <p:txBody>
          <a:bodyPr>
            <a:normAutofit/>
          </a:bodyPr>
          <a:lstStyle/>
          <a:p>
            <a:pPr marL="96838" indent="0">
              <a:buNone/>
            </a:pPr>
            <a:br>
              <a:rPr lang="ar-SA" dirty="0"/>
            </a:br>
            <a:r>
              <a:rPr lang="ar-SA" dirty="0"/>
              <a:t>1- الأمَانَة مِن كمال الإيمان وحسن الإسلام.</a:t>
            </a:r>
            <a:br>
              <a:rPr lang="ar-SA" dirty="0"/>
            </a:br>
            <a:r>
              <a:rPr lang="ar-SA" dirty="0"/>
              <a:t>2- يقوم عليها أمر السَّموات والأرض.</a:t>
            </a:r>
            <a:br>
              <a:rPr lang="ar-SA" dirty="0"/>
            </a:br>
            <a:r>
              <a:rPr lang="ar-SA" dirty="0"/>
              <a:t>3- هي محور الدِّين وامتحان ربِّ العالمين.</a:t>
            </a:r>
            <a:br>
              <a:rPr lang="ar-SA" dirty="0"/>
            </a:br>
            <a:r>
              <a:rPr lang="ar-SA" dirty="0"/>
              <a:t>4- بالأمَانَة يُحْفَظ الدِّين والأعراض والأموال والأجسام والأرواح والمعارف والعلوم والولاية والوصاية والشَّهادة والقضاء والكتابة...</a:t>
            </a:r>
            <a:br>
              <a:rPr lang="ar-SA" dirty="0"/>
            </a:br>
            <a:r>
              <a:rPr lang="ar-SA" dirty="0"/>
              <a:t>5- الأمين يحبُّه الله ويحبُّه النَّاس.</a:t>
            </a:r>
            <a:br>
              <a:rPr lang="ar-SA" dirty="0"/>
            </a:br>
            <a:r>
              <a:rPr lang="ar-SA" dirty="0"/>
              <a:t>6- مِن أعظم الصِّفات الخُلقيَّة التي وصف الله بها عباده المؤمنين بقوله: </a:t>
            </a:r>
            <a:r>
              <a:rPr lang="ar-SA" b="1" dirty="0"/>
              <a:t>وَالَّذِينَ هُمْ لأَمَانَاتِهِمْ وَعَهْدِهِمْ رَاعُونَ</a:t>
            </a:r>
            <a:r>
              <a:rPr lang="ar-SA" dirty="0"/>
              <a:t> [المؤمنون: 8]، و[المعارج: 32]</a:t>
            </a:r>
            <a:br>
              <a:rPr lang="ar-SA" dirty="0"/>
            </a:br>
            <a:r>
              <a:rPr lang="ar-SA" dirty="0"/>
              <a:t>7- مجتمع تفشو فيه الأمَانَة مجتمع خيرٍ وبركة.</a:t>
            </a:r>
          </a:p>
          <a:p>
            <a:endParaRPr lang="he-IL" dirty="0"/>
          </a:p>
        </p:txBody>
      </p:sp>
    </p:spTree>
    <p:extLst>
      <p:ext uri="{BB962C8B-B14F-4D97-AF65-F5344CB8AC3E}">
        <p14:creationId xmlns:p14="http://schemas.microsoft.com/office/powerpoint/2010/main" val="135519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p:cNvPicPr>
            <a:picLocks noChangeAspect="1"/>
          </p:cNvPicPr>
          <p:nvPr/>
        </p:nvPicPr>
        <p:blipFill rotWithShape="1">
          <a:blip r:embed="rId2"/>
          <a:srcRect l="22376" t="39388" r="24172" b="39873"/>
          <a:stretch/>
        </p:blipFill>
        <p:spPr>
          <a:xfrm>
            <a:off x="1849119" y="2733834"/>
            <a:ext cx="8038449" cy="1756092"/>
          </a:xfrm>
          <a:prstGeom prst="rect">
            <a:avLst/>
          </a:prstGeom>
        </p:spPr>
      </p:pic>
    </p:spTree>
    <p:extLst>
      <p:ext uri="{BB962C8B-B14F-4D97-AF65-F5344CB8AC3E}">
        <p14:creationId xmlns:p14="http://schemas.microsoft.com/office/powerpoint/2010/main" val="20948572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716083D-1D70-4A09-94FF-45B4C09FDF67}"/>
              </a:ext>
            </a:extLst>
          </p:cNvPr>
          <p:cNvSpPr>
            <a:spLocks noGrp="1"/>
          </p:cNvSpPr>
          <p:nvPr>
            <p:ph type="title"/>
          </p:nvPr>
        </p:nvSpPr>
        <p:spPr/>
        <p:txBody>
          <a:bodyPr/>
          <a:lstStyle/>
          <a:p>
            <a:r>
              <a:rPr lang="ar-SA" dirty="0"/>
              <a:t>المَهمّة </a:t>
            </a:r>
            <a:endParaRPr lang="he-IL" dirty="0"/>
          </a:p>
        </p:txBody>
      </p:sp>
      <p:sp>
        <p:nvSpPr>
          <p:cNvPr id="3" name="מציין מיקום תוכן 2">
            <a:extLst>
              <a:ext uri="{FF2B5EF4-FFF2-40B4-BE49-F238E27FC236}">
                <a16:creationId xmlns:a16="http://schemas.microsoft.com/office/drawing/2014/main" id="{6E02852E-56BB-41B3-B3D1-0140DF9596B1}"/>
              </a:ext>
            </a:extLst>
          </p:cNvPr>
          <p:cNvSpPr>
            <a:spLocks noGrp="1"/>
          </p:cNvSpPr>
          <p:nvPr>
            <p:ph idx="1"/>
          </p:nvPr>
        </p:nvSpPr>
        <p:spPr/>
        <p:txBody>
          <a:bodyPr>
            <a:normAutofit/>
          </a:bodyPr>
          <a:lstStyle/>
          <a:p>
            <a:r>
              <a:rPr lang="ar-SA" dirty="0"/>
              <a:t>اقرأ قصة المثل «أوفى من السموأل» وبين العبرة منها. </a:t>
            </a:r>
          </a:p>
          <a:p>
            <a:r>
              <a:rPr lang="ar-SA" dirty="0"/>
              <a:t>كيف يكون أداء الزكاة صورة من صور الامانة ؟ </a:t>
            </a:r>
          </a:p>
          <a:p>
            <a:r>
              <a:rPr lang="ar-SA" dirty="0"/>
              <a:t>هل يجوز عدم الأمانة مع من خانك؟ </a:t>
            </a:r>
          </a:p>
          <a:p>
            <a:r>
              <a:rPr lang="ar-SA" dirty="0"/>
              <a:t>بين كيف تكون الأمانة في الأعمال التالية : </a:t>
            </a:r>
            <a:br>
              <a:rPr lang="ar-SA" dirty="0"/>
            </a:br>
            <a:r>
              <a:rPr lang="ar-SA" dirty="0"/>
              <a:t>أ- المعلّم </a:t>
            </a:r>
            <a:br>
              <a:rPr lang="ar-SA" dirty="0"/>
            </a:br>
            <a:r>
              <a:rPr lang="ar-SA" dirty="0"/>
              <a:t>ب- التاجر</a:t>
            </a:r>
            <a:br>
              <a:rPr lang="ar-SA" dirty="0"/>
            </a:br>
            <a:r>
              <a:rPr lang="ar-SA" dirty="0"/>
              <a:t>ت- الصانع</a:t>
            </a:r>
            <a:br>
              <a:rPr lang="ar-SA" dirty="0"/>
            </a:br>
            <a:r>
              <a:rPr lang="ar-SA" dirty="0"/>
              <a:t>ث- الحاكم </a:t>
            </a:r>
            <a:endParaRPr lang="he-IL" dirty="0"/>
          </a:p>
        </p:txBody>
      </p:sp>
    </p:spTree>
    <p:extLst>
      <p:ext uri="{BB962C8B-B14F-4D97-AF65-F5344CB8AC3E}">
        <p14:creationId xmlns:p14="http://schemas.microsoft.com/office/powerpoint/2010/main" val="532773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a:extLst>
              <a:ext uri="{FF2B5EF4-FFF2-40B4-BE49-F238E27FC236}">
                <a16:creationId xmlns:a16="http://schemas.microsoft.com/office/drawing/2014/main" id="{F6D921AE-DCBA-42F7-AA50-BFFCCFF4FA4F}"/>
              </a:ext>
            </a:extLst>
          </p:cNvPr>
          <p:cNvSpPr>
            <a:spLocks noGrp="1"/>
          </p:cNvSpPr>
          <p:nvPr>
            <p:ph type="body" sz="quarter" idx="3"/>
          </p:nvPr>
        </p:nvSpPr>
        <p:spPr>
          <a:xfrm>
            <a:off x="-185832" y="3024641"/>
            <a:ext cx="8323992" cy="540000"/>
          </a:xfrm>
        </p:spPr>
        <p:txBody>
          <a:bodyPr/>
          <a:lstStyle/>
          <a:p>
            <a:r>
              <a:rPr lang="ar-JO" sz="6600" dirty="0"/>
              <a:t>شكرا</a:t>
            </a:r>
            <a:endParaRPr lang="ar-SA" sz="6600" dirty="0"/>
          </a:p>
          <a:p>
            <a:r>
              <a:rPr lang="ar-SA" sz="6600" dirty="0"/>
              <a:t>محمود عامر عمري </a:t>
            </a:r>
            <a:endParaRPr lang="he-IL" sz="6600" dirty="0"/>
          </a:p>
        </p:txBody>
      </p:sp>
    </p:spTree>
    <p:extLst>
      <p:ext uri="{BB962C8B-B14F-4D97-AF65-F5344CB8AC3E}">
        <p14:creationId xmlns:p14="http://schemas.microsoft.com/office/powerpoint/2010/main" val="2301962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200"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431636" y="3016112"/>
            <a:ext cx="10389322" cy="1815882"/>
          </a:xfrm>
          <a:prstGeom prst="rect">
            <a:avLst/>
          </a:prstGeom>
          <a:noFill/>
        </p:spPr>
        <p:txBody>
          <a:bodyPr wrap="square" rtlCol="1">
            <a:spAutoFit/>
          </a:bodyPr>
          <a:lstStyle/>
          <a:p>
            <a:pPr marL="895350" algn="just"/>
            <a:r>
              <a:rPr lang="he-IL" sz="2800" dirty="0">
                <a:solidFill>
                  <a:srgbClr val="192A72"/>
                </a:solidFill>
                <a:latin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rPr>
              <a:t>rights@education.gov.il</a:t>
            </a:r>
            <a:endParaRPr lang="he-IL" sz="2800" dirty="0">
              <a:solidFill>
                <a:srgbClr val="192A72"/>
              </a:solidFill>
              <a:latin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1"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rPr>
              <a:t>שימוש ביצירות מוגנות בזכויות יוצרים ואיתור בעלי זכויות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a:xfrm>
            <a:off x="0" y="1263465"/>
            <a:ext cx="12190413" cy="1260000"/>
          </a:xfrm>
        </p:spPr>
        <p:txBody>
          <a:bodyPr/>
          <a:lstStyle/>
          <a:p>
            <a:r>
              <a:rPr lang="ar-SA" dirty="0"/>
              <a:t>(التهذيب – </a:t>
            </a:r>
            <a:r>
              <a:rPr lang="he-IL" dirty="0"/>
              <a:t>טהרת הנפש</a:t>
            </a:r>
            <a:r>
              <a:rPr lang="ar-SA" dirty="0"/>
              <a:t>) </a:t>
            </a:r>
            <a:endParaRPr lang="he-IL" dirty="0"/>
          </a:p>
        </p:txBody>
      </p:sp>
      <p:sp>
        <p:nvSpPr>
          <p:cNvPr id="7" name="כותרת משנה 6"/>
          <p:cNvSpPr>
            <a:spLocks noGrp="1"/>
          </p:cNvSpPr>
          <p:nvPr>
            <p:ph type="subTitle" idx="1"/>
          </p:nvPr>
        </p:nvSpPr>
        <p:spPr>
          <a:xfrm>
            <a:off x="0" y="2421840"/>
            <a:ext cx="12442092" cy="1134532"/>
          </a:xfrm>
        </p:spPr>
        <p:txBody>
          <a:bodyPr/>
          <a:lstStyle/>
          <a:p>
            <a:r>
              <a:rPr lang="ar-SA" sz="3200" dirty="0">
                <a:sym typeface="Varela Round"/>
              </a:rPr>
              <a:t>التراث والدين الإسلامي </a:t>
            </a:r>
            <a:r>
              <a:rPr lang="ar-JO" sz="3200" dirty="0">
                <a:sym typeface="Varela Round"/>
              </a:rPr>
              <a:t> –</a:t>
            </a:r>
            <a:r>
              <a:rPr lang="ar-SA" sz="3200" dirty="0">
                <a:sym typeface="Varela Round"/>
              </a:rPr>
              <a:t>(الامانة والوفاء بالعهد) للصف الحادي عشر</a:t>
            </a:r>
            <a:br>
              <a:rPr lang="ar-SA" sz="3200" dirty="0">
                <a:sym typeface="Varela Round"/>
              </a:rPr>
            </a:br>
            <a:r>
              <a:rPr lang="he-IL" sz="3200" dirty="0">
                <a:sym typeface="Varela Round"/>
              </a:rPr>
              <a:t>מורשת ודת האיסלאם – (נאמנות וערבות הדדית) כיתה יא"</a:t>
            </a:r>
          </a:p>
        </p:txBody>
      </p:sp>
      <p:sp>
        <p:nvSpPr>
          <p:cNvPr id="4" name="מציין מיקום תוכן 3"/>
          <p:cNvSpPr>
            <a:spLocks noGrp="1"/>
          </p:cNvSpPr>
          <p:nvPr>
            <p:ph idx="10"/>
          </p:nvPr>
        </p:nvSpPr>
        <p:spPr>
          <a:xfrm>
            <a:off x="212915" y="3551922"/>
            <a:ext cx="11977498" cy="720000"/>
          </a:xfrm>
        </p:spPr>
        <p:txBody>
          <a:bodyPr/>
          <a:lstStyle/>
          <a:p>
            <a:r>
              <a:rPr lang="ar-JO" sz="2800" b="1" dirty="0">
                <a:sym typeface="Varela Round"/>
              </a:rPr>
              <a:t>اسم المعلم:</a:t>
            </a:r>
            <a:r>
              <a:rPr lang="ar-SA" sz="2800" b="1" dirty="0">
                <a:sym typeface="Varela Round"/>
              </a:rPr>
              <a:t> محمود عمري</a:t>
            </a:r>
          </a:p>
          <a:p>
            <a:r>
              <a:rPr lang="he-IL" sz="2800" dirty="0">
                <a:sym typeface="Varela Round"/>
              </a:rPr>
              <a:t>שם המורה: מחמוד עומרי</a:t>
            </a:r>
            <a:endParaRPr lang="he-IL" sz="2800" b="1" dirty="0">
              <a:sym typeface="Varela Roun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3161B5-52B3-4A08-A531-A8EDDD7BFC57}"/>
              </a:ext>
            </a:extLst>
          </p:cNvPr>
          <p:cNvSpPr>
            <a:spLocks noGrp="1"/>
          </p:cNvSpPr>
          <p:nvPr>
            <p:ph type="title"/>
          </p:nvPr>
        </p:nvSpPr>
        <p:spPr/>
        <p:txBody>
          <a:bodyPr/>
          <a:lstStyle/>
          <a:p>
            <a:r>
              <a:rPr lang="ar-JO" dirty="0"/>
              <a:t>في هذا الدرس</a:t>
            </a:r>
            <a:endParaRPr lang="he-IL" dirty="0"/>
          </a:p>
        </p:txBody>
      </p:sp>
      <p:sp>
        <p:nvSpPr>
          <p:cNvPr id="3" name="מציין מיקום טקסט 2">
            <a:extLst>
              <a:ext uri="{FF2B5EF4-FFF2-40B4-BE49-F238E27FC236}">
                <a16:creationId xmlns:a16="http://schemas.microsoft.com/office/drawing/2014/main" id="{E12EB2A4-84EB-4C36-AA32-C059AD31B35B}"/>
              </a:ext>
            </a:extLst>
          </p:cNvPr>
          <p:cNvSpPr>
            <a:spLocks noGrp="1"/>
          </p:cNvSpPr>
          <p:nvPr>
            <p:ph type="body" sz="quarter" idx="3"/>
          </p:nvPr>
        </p:nvSpPr>
        <p:spPr/>
        <p:txBody>
          <a:bodyPr/>
          <a:lstStyle/>
          <a:p>
            <a:r>
              <a:rPr lang="ar-SA" dirty="0"/>
              <a:t>سنتعلم عن:</a:t>
            </a:r>
            <a:endParaRPr lang="he-IL" dirty="0"/>
          </a:p>
        </p:txBody>
      </p:sp>
      <p:sp>
        <p:nvSpPr>
          <p:cNvPr id="4" name="מציין מיקום תוכן 3">
            <a:extLst>
              <a:ext uri="{FF2B5EF4-FFF2-40B4-BE49-F238E27FC236}">
                <a16:creationId xmlns:a16="http://schemas.microsoft.com/office/drawing/2014/main" id="{E6D92A64-284C-447F-B2C9-606D38C404DE}"/>
              </a:ext>
            </a:extLst>
          </p:cNvPr>
          <p:cNvSpPr>
            <a:spLocks noGrp="1"/>
          </p:cNvSpPr>
          <p:nvPr>
            <p:ph sz="quarter" idx="4"/>
          </p:nvPr>
        </p:nvSpPr>
        <p:spPr/>
        <p:txBody>
          <a:bodyPr/>
          <a:lstStyle/>
          <a:p>
            <a:r>
              <a:rPr lang="ar-SA" dirty="0"/>
              <a:t>تعريف الأمانة لغة واصطلاحا</a:t>
            </a:r>
            <a:endParaRPr lang="ar-SA" dirty="0">
              <a:latin typeface="Arial" panose="020B0604020202020204" pitchFamily="34" charset="0"/>
              <a:cs typeface="Arial" panose="020B0604020202020204" pitchFamily="34" charset="0"/>
            </a:endParaRPr>
          </a:p>
          <a:p>
            <a:r>
              <a:rPr lang="ar-SA" dirty="0">
                <a:latin typeface="Arial" panose="020B0604020202020204" pitchFamily="34" charset="0"/>
                <a:cs typeface="Arial" panose="020B0604020202020204" pitchFamily="34" charset="0"/>
              </a:rPr>
              <a:t>معنى الأمانة وأهميتها </a:t>
            </a:r>
          </a:p>
          <a:p>
            <a:r>
              <a:rPr lang="ar-SA" dirty="0">
                <a:latin typeface="Arial" panose="020B0604020202020204" pitchFamily="34" charset="0"/>
                <a:cs typeface="Arial" panose="020B0604020202020204" pitchFamily="34" charset="0"/>
              </a:rPr>
              <a:t>فضل الأمانة ومنزلتها </a:t>
            </a:r>
          </a:p>
          <a:p>
            <a:r>
              <a:rPr lang="ar-SA" dirty="0">
                <a:latin typeface="Arial" panose="020B0604020202020204" pitchFamily="34" charset="0"/>
                <a:cs typeface="Arial" panose="020B0604020202020204" pitchFamily="34" charset="0"/>
              </a:rPr>
              <a:t>معنى الوفاء بالعهد </a:t>
            </a:r>
          </a:p>
          <a:p>
            <a:r>
              <a:rPr lang="ar-SA" dirty="0">
                <a:latin typeface="Arial" panose="020B0604020202020204" pitchFamily="34" charset="0"/>
                <a:cs typeface="Arial" panose="020B0604020202020204" pitchFamily="34" charset="0"/>
              </a:rPr>
              <a:t>صور الوفاء والأمانة </a:t>
            </a:r>
          </a:p>
          <a:p>
            <a:r>
              <a:rPr lang="ar-SA" dirty="0">
                <a:latin typeface="Arial" panose="020B0604020202020204" pitchFamily="34" charset="0"/>
                <a:cs typeface="Arial" panose="020B0604020202020204" pitchFamily="34" charset="0"/>
              </a:rPr>
              <a:t>نصوص دينية عن الأمانة والوفاء</a:t>
            </a:r>
          </a:p>
          <a:p>
            <a:r>
              <a:rPr lang="ar-SA" dirty="0">
                <a:latin typeface="Arial" panose="020B0604020202020204" pitchFamily="34" charset="0"/>
                <a:cs typeface="Arial" panose="020B0604020202020204" pitchFamily="34" charset="0"/>
              </a:rPr>
              <a:t>فوائد الأمانة </a:t>
            </a:r>
            <a:endParaRPr lang="he-I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1188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تعريف الأمانة لغة واصطلاحا</a:t>
            </a:r>
            <a:endParaRPr lang="he-IL" dirty="0"/>
          </a:p>
        </p:txBody>
      </p:sp>
      <p:sp>
        <p:nvSpPr>
          <p:cNvPr id="3" name="عنصر نائب للنص 2"/>
          <p:cNvSpPr>
            <a:spLocks noGrp="1"/>
          </p:cNvSpPr>
          <p:nvPr>
            <p:ph type="body" sz="quarter" idx="3"/>
          </p:nvPr>
        </p:nvSpPr>
        <p:spPr/>
        <p:txBody>
          <a:bodyPr/>
          <a:lstStyle/>
          <a:p>
            <a:endParaRPr lang="he-IL"/>
          </a:p>
        </p:txBody>
      </p:sp>
      <p:sp>
        <p:nvSpPr>
          <p:cNvPr id="4" name="عنصر نائب للمحتوى 3"/>
          <p:cNvSpPr>
            <a:spLocks noGrp="1"/>
          </p:cNvSpPr>
          <p:nvPr>
            <p:ph sz="quarter" idx="4"/>
          </p:nvPr>
        </p:nvSpPr>
        <p:spPr/>
        <p:txBody>
          <a:bodyPr>
            <a:normAutofit/>
          </a:bodyPr>
          <a:lstStyle/>
          <a:p>
            <a:r>
              <a:rPr lang="ar-SA" b="1" dirty="0">
                <a:solidFill>
                  <a:srgbClr val="800000"/>
                </a:solidFill>
                <a:latin typeface="Amiri"/>
              </a:rPr>
              <a:t>معنى الأمَانَة لغةً:</a:t>
            </a:r>
            <a:br>
              <a:rPr lang="ar-SA" dirty="0"/>
            </a:br>
            <a:r>
              <a:rPr lang="ar-SA" dirty="0">
                <a:solidFill>
                  <a:srgbClr val="333333"/>
                </a:solidFill>
                <a:latin typeface="Amiri"/>
              </a:rPr>
              <a:t>الأمانة </a:t>
            </a:r>
            <a:r>
              <a:rPr lang="ar-SA" b="1" u="sng" dirty="0">
                <a:solidFill>
                  <a:srgbClr val="333333"/>
                </a:solidFill>
                <a:latin typeface="Amiri"/>
              </a:rPr>
              <a:t>ضد الخيانة، </a:t>
            </a:r>
            <a:r>
              <a:rPr lang="ar-SA" dirty="0">
                <a:solidFill>
                  <a:srgbClr val="333333"/>
                </a:solidFill>
                <a:latin typeface="Amiri"/>
              </a:rPr>
              <a:t>وأصل الأَمْن: طمأنينة النفس وزوال الخوف، والأمانة مصدر أمن بالكسر أمانة فهو أمين، ثم استعمل المصدر في الأعيان مجازًا، فقيل الوديعة أمانة ونحوه، والجمع أمانات، فالأمانة اسم لما يُؤمَّن عليه الإنسان</a:t>
            </a:r>
          </a:p>
          <a:p>
            <a:r>
              <a:rPr lang="ar-SA" b="1" dirty="0"/>
              <a:t>معنى الأمَانَة اصطلاحًا:</a:t>
            </a:r>
            <a:br>
              <a:rPr lang="ar-SA" dirty="0"/>
            </a:br>
            <a:r>
              <a:rPr lang="ar-SA" dirty="0"/>
              <a:t>الأمانة: هي كلُّ حقٍّ لزمك أداؤه وحفظه  </a:t>
            </a:r>
            <a:br>
              <a:rPr lang="ar-SA" dirty="0"/>
            </a:br>
            <a:r>
              <a:rPr lang="ar-SA" dirty="0"/>
              <a:t>وقيل هي: (التَّعفُّف عمَّا يتصرَّف الإنسان فيه مِن مال وغيره، وما يوثق به عليه مِن الأعراض والحرم مع القدرة عليه، وردُّ ما يستودع إلى مودعه).</a:t>
            </a:r>
            <a:br>
              <a:rPr lang="ar-SA" dirty="0"/>
            </a:br>
            <a:r>
              <a:rPr lang="ar-SA" dirty="0"/>
              <a:t>وقال الكفوي: (كلُّ ما افترض على العباد فهو أمانة، كصلاة وزكاة وصيام وأداء دين، وأوكدها الودائع، وأوكد الودائع كتم الأسرار).</a:t>
            </a:r>
            <a:endParaRPr lang="he-IL" dirty="0"/>
          </a:p>
        </p:txBody>
      </p:sp>
    </p:spTree>
    <p:extLst>
      <p:ext uri="{BB962C8B-B14F-4D97-AF65-F5344CB8AC3E}">
        <p14:creationId xmlns:p14="http://schemas.microsoft.com/office/powerpoint/2010/main" val="340724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13772BC-1266-4477-8B18-0ADB6457B90A}"/>
              </a:ext>
            </a:extLst>
          </p:cNvPr>
          <p:cNvSpPr>
            <a:spLocks noGrp="1"/>
          </p:cNvSpPr>
          <p:nvPr>
            <p:ph type="title"/>
          </p:nvPr>
        </p:nvSpPr>
        <p:spPr/>
        <p:txBody>
          <a:bodyPr/>
          <a:lstStyle/>
          <a:p>
            <a:r>
              <a:rPr lang="ar-SA" dirty="0"/>
              <a:t>تعريف الأمانة والوفاء بالعهد </a:t>
            </a:r>
            <a:endParaRPr lang="he-IL" dirty="0"/>
          </a:p>
        </p:txBody>
      </p:sp>
      <p:sp>
        <p:nvSpPr>
          <p:cNvPr id="3" name="מציין מיקום טקסט 2">
            <a:extLst>
              <a:ext uri="{FF2B5EF4-FFF2-40B4-BE49-F238E27FC236}">
                <a16:creationId xmlns:a16="http://schemas.microsoft.com/office/drawing/2014/main" id="{074850F3-A8A8-4723-91D3-79C558B01F5A}"/>
              </a:ext>
            </a:extLst>
          </p:cNvPr>
          <p:cNvSpPr>
            <a:spLocks noGrp="1"/>
          </p:cNvSpPr>
          <p:nvPr>
            <p:ph type="body" sz="quarter" idx="3"/>
          </p:nvPr>
        </p:nvSpPr>
        <p:spPr/>
        <p:txBody>
          <a:bodyPr/>
          <a:lstStyle/>
          <a:p>
            <a:endParaRPr lang="he-IL"/>
          </a:p>
        </p:txBody>
      </p:sp>
      <p:sp>
        <p:nvSpPr>
          <p:cNvPr id="4" name="מציין מיקום תוכן 3">
            <a:extLst>
              <a:ext uri="{FF2B5EF4-FFF2-40B4-BE49-F238E27FC236}">
                <a16:creationId xmlns:a16="http://schemas.microsoft.com/office/drawing/2014/main" id="{3626E40D-DD7B-49C9-B256-65528B3F64F9}"/>
              </a:ext>
            </a:extLst>
          </p:cNvPr>
          <p:cNvSpPr>
            <a:spLocks noGrp="1"/>
          </p:cNvSpPr>
          <p:nvPr>
            <p:ph sz="quarter" idx="4"/>
          </p:nvPr>
        </p:nvSpPr>
        <p:spPr/>
        <p:txBody>
          <a:bodyPr/>
          <a:lstStyle/>
          <a:p>
            <a:pPr>
              <a:lnSpc>
                <a:spcPct val="150000"/>
              </a:lnSpc>
            </a:pPr>
            <a:r>
              <a:rPr lang="ar-SA" dirty="0"/>
              <a:t>الأمانة هي شعور المرء بالمسؤولية تجاه ما يوكل اليه </a:t>
            </a:r>
          </a:p>
          <a:p>
            <a:pPr>
              <a:lnSpc>
                <a:spcPct val="150000"/>
              </a:lnSpc>
            </a:pPr>
            <a:r>
              <a:rPr lang="ar-SA" dirty="0"/>
              <a:t>وكذا حال الوفاء بالعهد </a:t>
            </a:r>
          </a:p>
          <a:p>
            <a:pPr>
              <a:lnSpc>
                <a:spcPct val="150000"/>
              </a:lnSpc>
            </a:pPr>
            <a:r>
              <a:rPr lang="ar-SA" dirty="0"/>
              <a:t>وهذه المسؤولية هي أمام الخلق من جهة </a:t>
            </a:r>
            <a:br>
              <a:rPr lang="ar-SA" dirty="0"/>
            </a:br>
            <a:r>
              <a:rPr lang="ar-SA" dirty="0"/>
              <a:t>وأمام اخالق سبحانه من جهة أخرى </a:t>
            </a:r>
          </a:p>
          <a:p>
            <a:pPr>
              <a:lnSpc>
                <a:spcPct val="150000"/>
              </a:lnSpc>
            </a:pPr>
            <a:r>
              <a:rPr lang="ar-SA" dirty="0"/>
              <a:t>الواجب أن نلزم الأدب مع الله تعالى فنؤدي ما اؤتمنا عليه ونوفي العهود التي قطعناها للناس</a:t>
            </a:r>
          </a:p>
          <a:p>
            <a:endParaRPr lang="he-IL" dirty="0"/>
          </a:p>
        </p:txBody>
      </p:sp>
    </p:spTree>
    <p:extLst>
      <p:ext uri="{BB962C8B-B14F-4D97-AF65-F5344CB8AC3E}">
        <p14:creationId xmlns:p14="http://schemas.microsoft.com/office/powerpoint/2010/main" val="1486841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8EA2C45-9472-4B93-8860-978F0FFC49D7}"/>
              </a:ext>
            </a:extLst>
          </p:cNvPr>
          <p:cNvSpPr>
            <a:spLocks noGrp="1"/>
          </p:cNvSpPr>
          <p:nvPr>
            <p:ph type="title"/>
          </p:nvPr>
        </p:nvSpPr>
        <p:spPr/>
        <p:txBody>
          <a:bodyPr/>
          <a:lstStyle/>
          <a:p>
            <a:r>
              <a:rPr lang="ar-SA" dirty="0"/>
              <a:t>فضل الأمانة ومنزلتها</a:t>
            </a:r>
            <a:endParaRPr lang="he-IL" dirty="0"/>
          </a:p>
        </p:txBody>
      </p:sp>
      <p:sp>
        <p:nvSpPr>
          <p:cNvPr id="3" name="מציין מיקום טקסט 2">
            <a:extLst>
              <a:ext uri="{FF2B5EF4-FFF2-40B4-BE49-F238E27FC236}">
                <a16:creationId xmlns:a16="http://schemas.microsoft.com/office/drawing/2014/main" id="{5E252193-EED6-4076-99D6-1E9E69AB2B36}"/>
              </a:ext>
            </a:extLst>
          </p:cNvPr>
          <p:cNvSpPr>
            <a:spLocks noGrp="1"/>
          </p:cNvSpPr>
          <p:nvPr>
            <p:ph type="body" sz="quarter" idx="3"/>
          </p:nvPr>
        </p:nvSpPr>
        <p:spPr/>
        <p:txBody>
          <a:bodyPr/>
          <a:lstStyle/>
          <a:p>
            <a:endParaRPr lang="he-IL"/>
          </a:p>
        </p:txBody>
      </p:sp>
      <p:sp>
        <p:nvSpPr>
          <p:cNvPr id="4" name="מציין מיקום תוכן 3">
            <a:extLst>
              <a:ext uri="{FF2B5EF4-FFF2-40B4-BE49-F238E27FC236}">
                <a16:creationId xmlns:a16="http://schemas.microsoft.com/office/drawing/2014/main" id="{87350088-B516-4459-9322-E6197CFE7EF2}"/>
              </a:ext>
            </a:extLst>
          </p:cNvPr>
          <p:cNvSpPr>
            <a:spLocks noGrp="1"/>
          </p:cNvSpPr>
          <p:nvPr>
            <p:ph sz="quarter" idx="4"/>
          </p:nvPr>
        </p:nvSpPr>
        <p:spPr/>
        <p:txBody>
          <a:bodyPr/>
          <a:lstStyle/>
          <a:p>
            <a:r>
              <a:rPr lang="ar-SA" dirty="0"/>
              <a:t>كان رسول الله صلى الله عليه وسلم يوصف قبل البعثة بالصادق الأمين </a:t>
            </a:r>
          </a:p>
          <a:p>
            <a:r>
              <a:rPr lang="ar-SA" dirty="0"/>
              <a:t>قال تعالى في مدحه للمؤمنين: </a:t>
            </a:r>
            <a:br>
              <a:rPr lang="ar-SA" dirty="0"/>
            </a:br>
            <a:r>
              <a:rPr lang="ar-SA" b="1" dirty="0">
                <a:solidFill>
                  <a:srgbClr val="00B050"/>
                </a:solidFill>
                <a:effectLst>
                  <a:outerShdw blurRad="38100" dist="38100" dir="2700000" algn="tl">
                    <a:srgbClr val="000000">
                      <a:alpha val="43137"/>
                    </a:srgbClr>
                  </a:outerShdw>
                </a:effectLst>
              </a:rPr>
              <a:t>«قد أفلَح المؤمنون... والذين هم لأماناتهم وعهدِهم راعون» </a:t>
            </a:r>
            <a:r>
              <a:rPr lang="ar-SA" sz="1600" dirty="0"/>
              <a:t>المؤمنون:8</a:t>
            </a:r>
          </a:p>
          <a:p>
            <a:r>
              <a:rPr lang="ar-SA" dirty="0"/>
              <a:t>فأداء الامانة من أشرف صفات المؤمنين </a:t>
            </a:r>
          </a:p>
          <a:p>
            <a:r>
              <a:rPr lang="ar-SA" dirty="0"/>
              <a:t>الأمانة والوفاء دليل الايمان قال صلى الله عليه وسلم :</a:t>
            </a:r>
            <a:br>
              <a:rPr lang="ar-SA" dirty="0"/>
            </a:br>
            <a:r>
              <a:rPr lang="ar-SA" b="1" dirty="0">
                <a:solidFill>
                  <a:srgbClr val="7030A0"/>
                </a:solidFill>
                <a:effectLst>
                  <a:outerShdw blurRad="38100" dist="38100" dir="2700000" algn="tl">
                    <a:srgbClr val="000000">
                      <a:alpha val="43137"/>
                    </a:srgbClr>
                  </a:outerShdw>
                </a:effectLst>
              </a:rPr>
              <a:t> (لا إيمانَ لمن لا أمانة له ولا دين لمن لا عهد له)</a:t>
            </a:r>
            <a:br>
              <a:rPr lang="ar-SA" dirty="0"/>
            </a:br>
            <a:endParaRPr lang="ar-SA" dirty="0"/>
          </a:p>
          <a:p>
            <a:endParaRPr lang="he-IL" sz="1600" dirty="0"/>
          </a:p>
        </p:txBody>
      </p:sp>
    </p:spTree>
    <p:extLst>
      <p:ext uri="{BB962C8B-B14F-4D97-AF65-F5344CB8AC3E}">
        <p14:creationId xmlns:p14="http://schemas.microsoft.com/office/powerpoint/2010/main" val="1231342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AC99406-C17F-4490-B7DF-33CDAC86FA39}"/>
              </a:ext>
            </a:extLst>
          </p:cNvPr>
          <p:cNvSpPr>
            <a:spLocks noGrp="1"/>
          </p:cNvSpPr>
          <p:nvPr>
            <p:ph type="title"/>
          </p:nvPr>
        </p:nvSpPr>
        <p:spPr/>
        <p:txBody>
          <a:bodyPr/>
          <a:lstStyle/>
          <a:p>
            <a:r>
              <a:rPr lang="ar-SA" dirty="0"/>
              <a:t>فضل الأمانة والوفاء </a:t>
            </a:r>
            <a:endParaRPr lang="he-IL" dirty="0"/>
          </a:p>
        </p:txBody>
      </p:sp>
      <p:sp>
        <p:nvSpPr>
          <p:cNvPr id="3" name="מציין מיקום טקסט 2">
            <a:extLst>
              <a:ext uri="{FF2B5EF4-FFF2-40B4-BE49-F238E27FC236}">
                <a16:creationId xmlns:a16="http://schemas.microsoft.com/office/drawing/2014/main" id="{B88C855C-591F-4D0C-8DF4-278745A0C5B1}"/>
              </a:ext>
            </a:extLst>
          </p:cNvPr>
          <p:cNvSpPr>
            <a:spLocks noGrp="1"/>
          </p:cNvSpPr>
          <p:nvPr>
            <p:ph type="body" sz="quarter" idx="3"/>
          </p:nvPr>
        </p:nvSpPr>
        <p:spPr/>
        <p:txBody>
          <a:bodyPr/>
          <a:lstStyle/>
          <a:p>
            <a:endParaRPr lang="he-IL"/>
          </a:p>
        </p:txBody>
      </p:sp>
      <p:sp>
        <p:nvSpPr>
          <p:cNvPr id="4" name="מציין מיקום תוכן 3">
            <a:extLst>
              <a:ext uri="{FF2B5EF4-FFF2-40B4-BE49-F238E27FC236}">
                <a16:creationId xmlns:a16="http://schemas.microsoft.com/office/drawing/2014/main" id="{9C711380-86AD-45EC-B813-21875EEBBFB9}"/>
              </a:ext>
            </a:extLst>
          </p:cNvPr>
          <p:cNvSpPr>
            <a:spLocks noGrp="1"/>
          </p:cNvSpPr>
          <p:nvPr>
            <p:ph sz="quarter" idx="4"/>
          </p:nvPr>
        </p:nvSpPr>
        <p:spPr/>
        <p:txBody>
          <a:bodyPr>
            <a:normAutofit fontScale="92500"/>
          </a:bodyPr>
          <a:lstStyle/>
          <a:p>
            <a:r>
              <a:rPr lang="ar-SA" dirty="0"/>
              <a:t>ان اداء الأمانة والوفاء بالعهد فريضة الهية ومسؤولية اجتماعية </a:t>
            </a:r>
          </a:p>
          <a:p>
            <a:r>
              <a:rPr lang="ar-SA" dirty="0"/>
              <a:t>قال تعالى</a:t>
            </a:r>
            <a:r>
              <a:rPr lang="ar-SA" b="1" dirty="0">
                <a:solidFill>
                  <a:srgbClr val="00B050"/>
                </a:solidFill>
              </a:rPr>
              <a:t>:» إِنَّ اللّهَ يَأْمُرُكُمْ أَن تُؤدُّواْ الأَمَانَاتِ إِلَى أَهْلِهَا وَإِذَا حَكَمْتُم بَيْنَ النَّاسِ أَن تَحْكُمُواْ بِالْعَدْلِ إِنَّ اللّهَ نِعِمَّا يَعِظُكُم بِهِ إِنَّ اللّهَ كَانَ سَمِيعًا بَصِيرًا»</a:t>
            </a:r>
            <a:r>
              <a:rPr lang="ar-SA" b="1" dirty="0">
                <a:solidFill>
                  <a:srgbClr val="00B050"/>
                </a:solidFill>
                <a:effectLst>
                  <a:outerShdw blurRad="38100" dist="38100" dir="2700000" algn="tl">
                    <a:srgbClr val="000000">
                      <a:alpha val="43137"/>
                    </a:srgbClr>
                  </a:outerShdw>
                </a:effectLst>
              </a:rPr>
              <a:t> </a:t>
            </a:r>
            <a:r>
              <a:rPr lang="ar-SA" sz="1700" dirty="0"/>
              <a:t>النِّساء: 58.</a:t>
            </a:r>
          </a:p>
          <a:p>
            <a:r>
              <a:rPr lang="ar-SA" dirty="0"/>
              <a:t>قال تعالى: </a:t>
            </a:r>
            <a:r>
              <a:rPr lang="ar-SA" b="1" dirty="0">
                <a:solidFill>
                  <a:srgbClr val="00B050"/>
                </a:solidFill>
              </a:rPr>
              <a:t>«وأوفوا بالعهدِ إنّ العهدَ كانَ مسؤولا» </a:t>
            </a:r>
            <a:r>
              <a:rPr lang="ar-SA" sz="1600" dirty="0"/>
              <a:t>الاسراء: 34 </a:t>
            </a:r>
          </a:p>
          <a:p>
            <a:r>
              <a:rPr lang="ar-SA" dirty="0"/>
              <a:t>وقال تعالى: </a:t>
            </a:r>
            <a:r>
              <a:rPr lang="ar-SA" b="1" dirty="0">
                <a:solidFill>
                  <a:srgbClr val="00B050"/>
                </a:solidFill>
              </a:rPr>
              <a:t>« يا أيُّها الذين آمنوا أوفوا بالعقود» </a:t>
            </a:r>
            <a:r>
              <a:rPr lang="ar-SA" sz="1600" dirty="0"/>
              <a:t>المائدة: 1</a:t>
            </a:r>
          </a:p>
          <a:p>
            <a:r>
              <a:rPr lang="ar-SA" dirty="0"/>
              <a:t>وقد مدح الله تعالى سيدنا اسماعيل عليه السلام بقوله: </a:t>
            </a:r>
            <a:br>
              <a:rPr lang="ar-SA" dirty="0"/>
            </a:br>
            <a:r>
              <a:rPr lang="ar-SA" b="1" dirty="0">
                <a:solidFill>
                  <a:srgbClr val="00B050"/>
                </a:solidFill>
              </a:rPr>
              <a:t>«إنه كانَ صادِقَ الوعدِ وكانَ رسولًا نبيا» </a:t>
            </a:r>
            <a:r>
              <a:rPr lang="ar-SA" sz="1600" dirty="0"/>
              <a:t>مريم:  54</a:t>
            </a:r>
          </a:p>
          <a:p>
            <a:endParaRPr lang="ar-SA" sz="1600" dirty="0"/>
          </a:p>
          <a:p>
            <a:r>
              <a:rPr lang="ar-SA" dirty="0"/>
              <a:t>عن عبد الله بن عمرو عن النَّبيِّ صلى الله عليه وسلم قال: </a:t>
            </a:r>
            <a:br>
              <a:rPr lang="ar-SA" dirty="0"/>
            </a:br>
            <a:r>
              <a:rPr lang="ar-SA" b="1" dirty="0">
                <a:solidFill>
                  <a:srgbClr val="7030A0"/>
                </a:solidFill>
              </a:rPr>
              <a:t>((أربعٌ إذا كنَّ فيك فلا يضرَّنَّك ما فاتك مِن الدُّنْيا: صِدْق حديث، وحِفْظ أمانة، وحُسْن خليقة، وعفَّة طُعْمة))</a:t>
            </a:r>
            <a:endParaRPr lang="he-IL" b="1" dirty="0">
              <a:solidFill>
                <a:srgbClr val="7030A0"/>
              </a:solidFill>
            </a:endParaRPr>
          </a:p>
        </p:txBody>
      </p:sp>
    </p:spTree>
    <p:extLst>
      <p:ext uri="{BB962C8B-B14F-4D97-AF65-F5344CB8AC3E}">
        <p14:creationId xmlns:p14="http://schemas.microsoft.com/office/powerpoint/2010/main" val="379087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C121262-AE72-46AB-AD8E-FD3587832773}"/>
              </a:ext>
            </a:extLst>
          </p:cNvPr>
          <p:cNvSpPr>
            <a:spLocks noGrp="1"/>
          </p:cNvSpPr>
          <p:nvPr>
            <p:ph type="title"/>
          </p:nvPr>
        </p:nvSpPr>
        <p:spPr/>
        <p:txBody>
          <a:bodyPr/>
          <a:lstStyle/>
          <a:p>
            <a:r>
              <a:rPr lang="ar-SA" dirty="0"/>
              <a:t>فضل الأمانة </a:t>
            </a:r>
            <a:endParaRPr lang="he-IL" dirty="0"/>
          </a:p>
        </p:txBody>
      </p:sp>
      <p:sp>
        <p:nvSpPr>
          <p:cNvPr id="3" name="מציין מיקום טקסט 2">
            <a:extLst>
              <a:ext uri="{FF2B5EF4-FFF2-40B4-BE49-F238E27FC236}">
                <a16:creationId xmlns:a16="http://schemas.microsoft.com/office/drawing/2014/main" id="{A553971D-F801-4D49-B996-F684F590A274}"/>
              </a:ext>
            </a:extLst>
          </p:cNvPr>
          <p:cNvSpPr>
            <a:spLocks noGrp="1"/>
          </p:cNvSpPr>
          <p:nvPr>
            <p:ph type="body" sz="quarter" idx="3"/>
          </p:nvPr>
        </p:nvSpPr>
        <p:spPr/>
        <p:txBody>
          <a:bodyPr/>
          <a:lstStyle/>
          <a:p>
            <a:endParaRPr lang="he-IL"/>
          </a:p>
        </p:txBody>
      </p:sp>
      <p:sp>
        <p:nvSpPr>
          <p:cNvPr id="4" name="מציין מיקום תוכן 3">
            <a:extLst>
              <a:ext uri="{FF2B5EF4-FFF2-40B4-BE49-F238E27FC236}">
                <a16:creationId xmlns:a16="http://schemas.microsoft.com/office/drawing/2014/main" id="{4F05C34C-1F37-4610-8034-343CCB39857A}"/>
              </a:ext>
            </a:extLst>
          </p:cNvPr>
          <p:cNvSpPr>
            <a:spLocks noGrp="1"/>
          </p:cNvSpPr>
          <p:nvPr>
            <p:ph sz="quarter" idx="4"/>
          </p:nvPr>
        </p:nvSpPr>
        <p:spPr>
          <a:xfrm>
            <a:off x="515206" y="1725683"/>
            <a:ext cx="8030918" cy="4620409"/>
          </a:xfrm>
        </p:spPr>
        <p:txBody>
          <a:bodyPr/>
          <a:lstStyle/>
          <a:p>
            <a:r>
              <a:rPr lang="ar-SA" dirty="0"/>
              <a:t>قال تعالى :</a:t>
            </a:r>
            <a:br>
              <a:rPr lang="ar-SA" dirty="0"/>
            </a:br>
            <a:r>
              <a:rPr lang="ar-SA" dirty="0"/>
              <a:t> </a:t>
            </a:r>
            <a:r>
              <a:rPr lang="ar-SA" b="1" dirty="0">
                <a:solidFill>
                  <a:srgbClr val="00B050"/>
                </a:solidFill>
              </a:rPr>
              <a:t>«</a:t>
            </a:r>
            <a:r>
              <a:rPr lang="ar-SA" b="1" dirty="0">
                <a:solidFill>
                  <a:srgbClr val="00B050"/>
                </a:solidFill>
                <a:latin typeface="Traditional Arabic"/>
              </a:rPr>
              <a:t>إِنَّا عَرَضْنَا الأَمَانَةَ عَلَى السَّمَاوَاتِ وَالأَرْضِ وَالْجِبَالِ فَأَبَيْنَ أَنْ يَحْمِلْنَهَا وَأَشْفَقْنَ مِنْهَا وَحَمَلَهَا الإِنْسَانُ إِنَّهُ كَانَ ظَلُومًا جَهُولا »</a:t>
            </a:r>
            <a:r>
              <a:rPr lang="ar-SA" b="1" dirty="0">
                <a:solidFill>
                  <a:srgbClr val="192A72"/>
                </a:solidFill>
                <a:latin typeface="Traditional Arabic"/>
              </a:rPr>
              <a:t>(</a:t>
            </a:r>
            <a:r>
              <a:rPr lang="ar-SA" b="1" dirty="0">
                <a:solidFill>
                  <a:srgbClr val="003468"/>
                </a:solidFill>
                <a:latin typeface="Traditional Arabic"/>
              </a:rPr>
              <a:t>72) الأحزاب</a:t>
            </a:r>
            <a:br>
              <a:rPr lang="ar-SA" dirty="0"/>
            </a:br>
            <a:r>
              <a:rPr lang="ar-SA" b="1" dirty="0">
                <a:solidFill>
                  <a:srgbClr val="000000"/>
                </a:solidFill>
                <a:latin typeface="Traditional Arabic"/>
              </a:rPr>
              <a:t>اختلف أهل التأويل في معنى ذلك فقال بعضهم: معناه: إن الله عرض طاعته وفرائضه على السموات والأرض والجبال على أنها إن أحسنت أثيبت </a:t>
            </a:r>
            <a:r>
              <a:rPr lang="ar-SA" b="1" dirty="0" err="1">
                <a:solidFill>
                  <a:srgbClr val="000000"/>
                </a:solidFill>
                <a:latin typeface="Traditional Arabic"/>
              </a:rPr>
              <a:t>وجوزيت</a:t>
            </a:r>
            <a:r>
              <a:rPr lang="ar-SA" b="1" dirty="0">
                <a:solidFill>
                  <a:srgbClr val="000000"/>
                </a:solidFill>
                <a:latin typeface="Traditional Arabic"/>
              </a:rPr>
              <a:t>، وإن ضيعت عوقبت، فأبت حملها شفقًا منها أن لا تقوم بالواجب عليها، وحملها آدم </a:t>
            </a:r>
            <a:r>
              <a:rPr lang="ar-SA" b="1" dirty="0">
                <a:solidFill>
                  <a:srgbClr val="003468"/>
                </a:solidFill>
                <a:latin typeface="Traditional Arabic"/>
              </a:rPr>
              <a:t>(إِنَّهُ كَانَ ظَلُومًا)</a:t>
            </a:r>
            <a:r>
              <a:rPr lang="ar-SA" b="1" dirty="0">
                <a:solidFill>
                  <a:srgbClr val="000000"/>
                </a:solidFill>
                <a:latin typeface="Traditional Arabic"/>
              </a:rPr>
              <a:t> لنفسه </a:t>
            </a:r>
            <a:r>
              <a:rPr lang="ar-SA" b="1" dirty="0">
                <a:solidFill>
                  <a:srgbClr val="003468"/>
                </a:solidFill>
                <a:latin typeface="Traditional Arabic"/>
              </a:rPr>
              <a:t>(َجُهولا)</a:t>
            </a:r>
            <a:r>
              <a:rPr lang="ar-SA" b="1" dirty="0">
                <a:solidFill>
                  <a:srgbClr val="000000"/>
                </a:solidFill>
                <a:latin typeface="Traditional Arabic"/>
              </a:rPr>
              <a:t> بالذي فيه الحظ له.</a:t>
            </a:r>
            <a:br>
              <a:rPr lang="ar-SA" b="1" dirty="0">
                <a:solidFill>
                  <a:srgbClr val="000000"/>
                </a:solidFill>
                <a:latin typeface="Traditional Arabic"/>
              </a:rPr>
            </a:br>
            <a:endParaRPr lang="ar-SA" b="1" dirty="0">
              <a:solidFill>
                <a:srgbClr val="000000"/>
              </a:solidFill>
              <a:latin typeface="Traditional Arabic"/>
            </a:endParaRPr>
          </a:p>
          <a:p>
            <a:r>
              <a:rPr lang="ar-SA" b="1" dirty="0">
                <a:solidFill>
                  <a:srgbClr val="000000"/>
                </a:solidFill>
                <a:latin typeface="Traditional Arabic"/>
              </a:rPr>
              <a:t>وهذا يعني أن الأمانة لا تقتصر على حفظ المال المودع فيها بل تشمل كل أمر استودعه الانسان في حياته أي ما كلِّف المسلم بحفظه ماديا أو معنويا. </a:t>
            </a:r>
            <a:endParaRPr lang="he-IL" dirty="0"/>
          </a:p>
        </p:txBody>
      </p:sp>
    </p:spTree>
    <p:extLst>
      <p:ext uri="{BB962C8B-B14F-4D97-AF65-F5344CB8AC3E}">
        <p14:creationId xmlns:p14="http://schemas.microsoft.com/office/powerpoint/2010/main" val="162552529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1241</TotalTime>
  <Words>1437</Words>
  <Application>Microsoft Office PowerPoint</Application>
  <PresentationFormat>Custom</PresentationFormat>
  <Paragraphs>91</Paragraphs>
  <Slides>22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Amiri</vt:lpstr>
      <vt:lpstr>Arial</vt:lpstr>
      <vt:lpstr>Calibri</vt:lpstr>
      <vt:lpstr>Droid Naskh Regular</vt:lpstr>
      <vt:lpstr>Traditional Arabic</vt:lpstr>
      <vt:lpstr>Varela Round</vt:lpstr>
      <vt:lpstr>ערכת נושא Office</vt:lpstr>
      <vt:lpstr>מערכת שידורים לאומית</vt:lpstr>
      <vt:lpstr>PowerPoint Presentation</vt:lpstr>
      <vt:lpstr>(التهذيب – טהרת הנפש) </vt:lpstr>
      <vt:lpstr>في هذا الدرس</vt:lpstr>
      <vt:lpstr>تعريف الأمانة لغة واصطلاحا</vt:lpstr>
      <vt:lpstr>تعريف الأمانة والوفاء بالعهد </vt:lpstr>
      <vt:lpstr>فضل الأمانة ومنزلتها</vt:lpstr>
      <vt:lpstr>فضل الأمانة والوفاء </vt:lpstr>
      <vt:lpstr>فضل الأمانة </vt:lpstr>
      <vt:lpstr>فضل الأمانة</vt:lpstr>
      <vt:lpstr>المَهمّة </vt:lpstr>
      <vt:lpstr>PowerPoint Presentation</vt:lpstr>
      <vt:lpstr>تعريف العهد لغة واصطلاحا</vt:lpstr>
      <vt:lpstr>صور عن الوفاء بالعهد والامانة</vt:lpstr>
      <vt:lpstr>صور عن الوفاء بالعهد والامانة</vt:lpstr>
      <vt:lpstr>صور عن الوفاء بالعهد والأمانة </vt:lpstr>
      <vt:lpstr>صور أخرى للأمانة </vt:lpstr>
      <vt:lpstr>صور أخرى للوفاء بالعهد </vt:lpstr>
      <vt:lpstr>فوائد الأمَانَة</vt:lpstr>
      <vt:lpstr>المَهمّة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Anat Mano</cp:lastModifiedBy>
  <cp:revision>117</cp:revision>
  <dcterms:created xsi:type="dcterms:W3CDTF">2020-03-15T19:13:03Z</dcterms:created>
  <dcterms:modified xsi:type="dcterms:W3CDTF">2020-06-30T14:33:56Z</dcterms:modified>
</cp:coreProperties>
</file>