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81" r:id="rId22"/>
    <p:sldId id="278" r:id="rId23"/>
    <p:sldId id="279" r:id="rId24"/>
    <p:sldId id="280" r:id="rId25"/>
    <p:sldId id="29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נכון או לא נכו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1" y="2693989"/>
            <a:ext cx="103632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410588"/>
            <a:ext cx="3246400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06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  <p:sldLayoutId id="2147483665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0.xml"/><Relationship Id="rId1" Type="http://schemas.openxmlformats.org/officeDocument/2006/relationships/video" Target="https://www.youtube.com/embed/LDArv5nUWRA?feature=oembed" TargetMode="External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0.xml"/><Relationship Id="rId1" Type="http://schemas.openxmlformats.org/officeDocument/2006/relationships/video" Target="https://www.youtube.com/embed/9nkCDDaMEh0?feature=oembed" TargetMode="External"/><Relationship Id="rId4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PUC8Juo5S6U?feature=oembed" TargetMode="External"/><Relationship Id="rId4" Type="http://schemas.openxmlformats.org/officeDocument/2006/relationships/image" Target="../media/image1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D58C27D-0400-40BA-94F4-B65DB427C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7047464" cy="1280890"/>
          </a:xfrm>
        </p:spPr>
        <p:txBody>
          <a:bodyPr>
            <a:noAutofit/>
          </a:bodyPr>
          <a:lstStyle/>
          <a:p>
            <a:pPr algn="r"/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arela Round" panose="00000500000000000000"/>
              </a:rPr>
              <a:t>זמר נוגה / רחל </a:t>
            </a:r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cs typeface="Varela Round" panose="00000500000000000000"/>
              </a:rPr>
              <a:t>– בית ראשון</a:t>
            </a:r>
            <a:b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cs typeface="Varela Round" panose="00000500000000000000"/>
              </a:rPr>
            </a:br>
            <a:br>
              <a:rPr lang="he-IL" sz="2800" b="1" dirty="0">
                <a:solidFill>
                  <a:schemeClr val="bg2">
                    <a:lumMod val="10000"/>
                  </a:schemeClr>
                </a:solidFill>
                <a:cs typeface="Varela Round" panose="00000500000000000000"/>
              </a:rPr>
            </a:br>
            <a:r>
              <a:rPr lang="he-IL" sz="2800" b="1" dirty="0">
                <a:solidFill>
                  <a:schemeClr val="accent5">
                    <a:lumMod val="75000"/>
                  </a:schemeClr>
                </a:solidFill>
                <a:cs typeface="Varela Round" panose="00000500000000000000"/>
              </a:rPr>
              <a:t>הֲתִשְׁמַע </a:t>
            </a:r>
            <a:r>
              <a:rPr lang="he-IL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cs typeface="Varela Round" panose="00000500000000000000"/>
              </a:rPr>
              <a:t>קוֹלִי, </a:t>
            </a:r>
            <a:r>
              <a:rPr lang="he-IL" sz="2800" b="1" dirty="0">
                <a:solidFill>
                  <a:srgbClr val="002060"/>
                </a:solidFill>
                <a:cs typeface="Varela Round" panose="00000500000000000000"/>
              </a:rPr>
              <a:t>רְחוֹקִי שֶׁלִּי</a:t>
            </a:r>
            <a:r>
              <a:rPr lang="en-US" sz="28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8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800" b="1" dirty="0">
                <a:solidFill>
                  <a:schemeClr val="accent5">
                    <a:lumMod val="75000"/>
                  </a:schemeClr>
                </a:solidFill>
                <a:cs typeface="Varela Round" panose="00000500000000000000"/>
              </a:rPr>
              <a:t>הֲתִשְׁמַע </a:t>
            </a:r>
            <a:r>
              <a:rPr lang="he-IL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cs typeface="Varela Round" panose="00000500000000000000"/>
              </a:rPr>
              <a:t>קוֹלִי</a:t>
            </a:r>
            <a:r>
              <a:rPr lang="he-IL" sz="2800" b="1" dirty="0">
                <a:solidFill>
                  <a:srgbClr val="002060"/>
                </a:solidFill>
                <a:cs typeface="Varela Round" panose="00000500000000000000"/>
              </a:rPr>
              <a:t>, בַּאֲשֶׁר הִנְּךָ</a:t>
            </a:r>
            <a:r>
              <a:rPr lang="en-US" sz="2800" b="1" dirty="0">
                <a:solidFill>
                  <a:srgbClr val="002060"/>
                </a:solidFill>
                <a:cs typeface="Varela Round" panose="00000500000000000000"/>
              </a:rPr>
              <a:t> -</a:t>
            </a:r>
            <a:br>
              <a:rPr lang="en-US" sz="28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cs typeface="Varela Round" panose="00000500000000000000"/>
              </a:rPr>
              <a:t>קוֹל </a:t>
            </a:r>
            <a:r>
              <a:rPr lang="he-IL" sz="2800" b="1" dirty="0">
                <a:solidFill>
                  <a:srgbClr val="002060"/>
                </a:solidFill>
                <a:cs typeface="Varela Round" panose="00000500000000000000"/>
              </a:rPr>
              <a:t>קוֹרֵא בְּעֹז, </a:t>
            </a:r>
            <a:r>
              <a:rPr lang="he-IL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cs typeface="Varela Round" panose="00000500000000000000"/>
              </a:rPr>
              <a:t>קוֹל</a:t>
            </a:r>
            <a:r>
              <a:rPr lang="he-IL" sz="2800" b="1" dirty="0">
                <a:solidFill>
                  <a:srgbClr val="002060"/>
                </a:solidFill>
                <a:cs typeface="Varela Round" panose="00000500000000000000"/>
              </a:rPr>
              <a:t> בּוֹכֶה בִּדְמִי</a:t>
            </a:r>
            <a:br>
              <a:rPr lang="en-US" sz="28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800" b="1" dirty="0">
                <a:solidFill>
                  <a:srgbClr val="002060"/>
                </a:solidFill>
                <a:cs typeface="Varela Round" panose="00000500000000000000"/>
              </a:rPr>
              <a:t>וּמֵעַל לַזְּמַן מְצַוֶּה בְּרָכָה</a:t>
            </a:r>
            <a:r>
              <a:rPr lang="en-US" sz="2800" b="1" dirty="0">
                <a:solidFill>
                  <a:srgbClr val="002060"/>
                </a:solidFill>
                <a:cs typeface="Varela Round" panose="00000500000000000000"/>
              </a:rPr>
              <a:t>?</a:t>
            </a:r>
            <a:br>
              <a:rPr lang="en-US" sz="2800" b="1" dirty="0">
                <a:solidFill>
                  <a:srgbClr val="002060"/>
                </a:solidFill>
                <a:cs typeface="Varela Round" panose="00000500000000000000"/>
              </a:rPr>
            </a:br>
            <a:endParaRPr lang="he-IL" sz="2800" b="1" dirty="0">
              <a:cs typeface="Varela Round" panose="00000500000000000000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D57035C-A96E-421E-945B-D5F38AE7F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703" y="4193178"/>
            <a:ext cx="8592594" cy="2547256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he-IL" dirty="0">
                <a:cs typeface="Varela Round" panose="00000500000000000000"/>
              </a:rPr>
              <a:t>הבית כולו </a:t>
            </a:r>
            <a:r>
              <a:rPr lang="he-IL" b="1" dirty="0">
                <a:cs typeface="Varela Round" panose="00000500000000000000"/>
              </a:rPr>
              <a:t>– </a:t>
            </a:r>
            <a:r>
              <a:rPr lang="he-IL" b="1" dirty="0">
                <a:solidFill>
                  <a:schemeClr val="accent1"/>
                </a:solidFill>
                <a:cs typeface="Varela Round" panose="00000500000000000000"/>
              </a:rPr>
              <a:t>שאלה</a:t>
            </a:r>
            <a:r>
              <a:rPr lang="he-IL" b="1" dirty="0">
                <a:cs typeface="Varela Round" panose="00000500000000000000"/>
              </a:rPr>
              <a:t> אחת ארוכה</a:t>
            </a:r>
          </a:p>
          <a:p>
            <a:pPr>
              <a:lnSpc>
                <a:spcPct val="200000"/>
              </a:lnSpc>
            </a:pPr>
            <a:r>
              <a:rPr lang="he-IL" b="1" dirty="0">
                <a:solidFill>
                  <a:schemeClr val="accent1"/>
                </a:solidFill>
                <a:cs typeface="Varela Round" panose="00000500000000000000"/>
              </a:rPr>
              <a:t>אנפורה</a:t>
            </a:r>
            <a:r>
              <a:rPr lang="he-IL" b="1" dirty="0">
                <a:cs typeface="Varela Round" panose="00000500000000000000"/>
              </a:rPr>
              <a:t> (=חזרה על מילים בתחילת שורות סמוכות) </a:t>
            </a:r>
            <a:r>
              <a:rPr lang="he-IL" dirty="0">
                <a:cs typeface="Varela Round" panose="00000500000000000000"/>
              </a:rPr>
              <a:t>– התשמע קולי  </a:t>
            </a:r>
            <a:endParaRPr lang="en-US" dirty="0">
              <a:cs typeface="Varela Round" panose="00000500000000000000"/>
            </a:endParaRPr>
          </a:p>
          <a:p>
            <a:pPr>
              <a:lnSpc>
                <a:spcPct val="200000"/>
              </a:lnSpc>
            </a:pPr>
            <a:r>
              <a:rPr lang="he-IL" b="1" dirty="0">
                <a:solidFill>
                  <a:schemeClr val="accent1"/>
                </a:solidFill>
                <a:cs typeface="Varela Round" panose="00000500000000000000"/>
              </a:rPr>
              <a:t>חזרה</a:t>
            </a:r>
            <a:r>
              <a:rPr lang="he-IL" b="1" dirty="0">
                <a:cs typeface="Varela Round" panose="00000500000000000000"/>
              </a:rPr>
              <a:t> </a:t>
            </a:r>
            <a:r>
              <a:rPr lang="he-IL" dirty="0">
                <a:cs typeface="Varela Round" panose="00000500000000000000"/>
              </a:rPr>
              <a:t>על הביטוי קול/ קולי</a:t>
            </a:r>
            <a:endParaRPr lang="en-US" dirty="0">
              <a:cs typeface="Varela Round" panose="00000500000000000000"/>
            </a:endParaRPr>
          </a:p>
          <a:p>
            <a:pPr>
              <a:lnSpc>
                <a:spcPct val="200000"/>
              </a:lnSpc>
            </a:pPr>
            <a:r>
              <a:rPr lang="he-IL" b="1" dirty="0">
                <a:solidFill>
                  <a:schemeClr val="accent1"/>
                </a:solidFill>
                <a:cs typeface="Varela Round" panose="00000500000000000000"/>
              </a:rPr>
              <a:t>האנשה</a:t>
            </a:r>
            <a:r>
              <a:rPr lang="he-IL" dirty="0">
                <a:solidFill>
                  <a:schemeClr val="accent1"/>
                </a:solidFill>
                <a:cs typeface="Varela Round" panose="00000500000000000000"/>
              </a:rPr>
              <a:t> </a:t>
            </a:r>
            <a:r>
              <a:rPr lang="he-IL" dirty="0">
                <a:cs typeface="Varela Round" panose="00000500000000000000"/>
              </a:rPr>
              <a:t>של הקול</a:t>
            </a:r>
          </a:p>
        </p:txBody>
      </p:sp>
      <p:pic>
        <p:nvPicPr>
          <p:cNvPr id="4" name="תמונה 3" descr="מוזיקה ישראלית - שירי אהבה - התאחדות בולאי ישראל">
            <a:extLst>
              <a:ext uri="{FF2B5EF4-FFF2-40B4-BE49-F238E27FC236}">
                <a16:creationId xmlns:a16="http://schemas.microsoft.com/office/drawing/2014/main" id="{03B23070-9B6E-4D8A-87E1-4116F12EFBB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886098"/>
            <a:ext cx="1825806" cy="3307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766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D58C27D-0400-40BA-94F4-B65DB427C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2268" y="66761"/>
            <a:ext cx="7047464" cy="1280890"/>
          </a:xfrm>
        </p:spPr>
        <p:txBody>
          <a:bodyPr>
            <a:noAutofit/>
          </a:bodyPr>
          <a:lstStyle/>
          <a:p>
            <a:pPr algn="r"/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/>
              </a:rPr>
              <a:t>זמר נוגה </a:t>
            </a:r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/>
              </a:rPr>
              <a:t>– בית ראשון</a:t>
            </a:r>
            <a:b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/>
              </a:rPr>
            </a:br>
            <a:br>
              <a:rPr lang="he-IL" sz="2800" b="1" dirty="0">
                <a:solidFill>
                  <a:schemeClr val="bg2">
                    <a:lumMod val="10000"/>
                  </a:schemeClr>
                </a:solidFill>
                <a:latin typeface="Varela Round"/>
              </a:rPr>
            </a:b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הֲתִשְׁמַע </a:t>
            </a:r>
            <a:r>
              <a:rPr lang="he-IL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latin typeface="Varela Round"/>
              </a:rPr>
              <a:t>קוֹלִי, </a:t>
            </a: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רְחוֹקִי שֶׁלִּי</a:t>
            </a:r>
            <a:r>
              <a:rPr lang="en-US" sz="2800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sz="2800" b="1" dirty="0">
                <a:solidFill>
                  <a:srgbClr val="002060"/>
                </a:solidFill>
                <a:latin typeface="Varela Round"/>
              </a:rPr>
            </a:b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הֲתִשְׁמַע </a:t>
            </a:r>
            <a:r>
              <a:rPr lang="he-IL" sz="2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latin typeface="Varela Round"/>
              </a:rPr>
              <a:t>קוֹלִי</a:t>
            </a: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, בַּאֲשֶׁר הִנְּךָ</a:t>
            </a:r>
            <a:r>
              <a:rPr lang="en-US" sz="2800" b="1" dirty="0">
                <a:solidFill>
                  <a:srgbClr val="002060"/>
                </a:solidFill>
                <a:latin typeface="Varela Round"/>
              </a:rPr>
              <a:t> -</a:t>
            </a:r>
            <a:br>
              <a:rPr lang="en-US" sz="2800" b="1" dirty="0">
                <a:solidFill>
                  <a:srgbClr val="002060"/>
                </a:solidFill>
                <a:latin typeface="Varela Round"/>
              </a:rPr>
            </a:b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/>
              </a:rPr>
              <a:t>קוֹל </a:t>
            </a:r>
            <a:r>
              <a:rPr lang="he-IL" sz="2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/>
              </a:rPr>
              <a:t>קוֹרֵא בְּעֹז</a:t>
            </a: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/>
              </a:rPr>
              <a:t>, קוֹל </a:t>
            </a:r>
            <a:r>
              <a:rPr lang="he-IL" sz="2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/>
              </a:rPr>
              <a:t>בּוֹכֶה בִּדְמִי</a:t>
            </a:r>
            <a:br>
              <a:rPr lang="en-US" sz="2800" b="1" dirty="0">
                <a:solidFill>
                  <a:srgbClr val="002060"/>
                </a:solidFill>
                <a:latin typeface="Varela Round"/>
              </a:rPr>
            </a:b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וּמֵעַל לַזְּמַן מְצַוֶּה בְּרָכָה</a:t>
            </a:r>
            <a:r>
              <a:rPr lang="en-US" sz="2800" b="1" dirty="0">
                <a:solidFill>
                  <a:srgbClr val="002060"/>
                </a:solidFill>
                <a:latin typeface="Varela Round"/>
              </a:rPr>
              <a:t>?</a:t>
            </a:r>
            <a:br>
              <a:rPr lang="en-US" sz="2800" b="1" dirty="0">
                <a:solidFill>
                  <a:srgbClr val="002060"/>
                </a:solidFill>
                <a:latin typeface="Varela Round"/>
              </a:rPr>
            </a:br>
            <a:endParaRPr lang="he-IL" sz="2800" b="1" dirty="0">
              <a:solidFill>
                <a:srgbClr val="002060"/>
              </a:solidFill>
              <a:latin typeface="Varela Round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D57035C-A96E-421E-945B-D5F38AE7F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726" y="3234504"/>
            <a:ext cx="9850891" cy="2926810"/>
          </a:xfrm>
        </p:spPr>
        <p:txBody>
          <a:bodyPr>
            <a:normAutofit fontScale="85000" lnSpcReduction="20000"/>
          </a:bodyPr>
          <a:lstStyle/>
          <a:p>
            <a:r>
              <a:rPr lang="he-IL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קוֹל </a:t>
            </a:r>
            <a:r>
              <a:rPr lang="he-IL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קוֹרֵא בְּעֹז</a:t>
            </a:r>
            <a:r>
              <a:rPr lang="he-IL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, קוֹל </a:t>
            </a:r>
            <a:r>
              <a:rPr lang="he-IL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בּוֹכֶה בִּדְמִי </a:t>
            </a:r>
            <a:r>
              <a:rPr lang="he-IL" sz="2100" dirty="0"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– </a:t>
            </a:r>
            <a:r>
              <a:rPr lang="he-IL" sz="2100" b="1" dirty="0"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תקבולת ניגודית (=חזרה על רעיון במילים שונות ומנוגדות)</a:t>
            </a:r>
          </a:p>
          <a:p>
            <a:pPr marL="0" indent="0">
              <a:buNone/>
            </a:pPr>
            <a:r>
              <a:rPr lang="he-IL" b="1" dirty="0"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 </a:t>
            </a:r>
          </a:p>
          <a:p>
            <a:pPr marL="0" indent="0">
              <a:buNone/>
            </a:pPr>
            <a:endParaRPr lang="he-IL" sz="2200" dirty="0">
              <a:latin typeface="Varela Round" panose="00000500000000000000" pitchFamily="2" charset="-79"/>
              <a:ea typeface="Verdana" panose="020B0604030504040204" pitchFamily="34" charset="0"/>
              <a:cs typeface="Varela Round" panose="00000500000000000000" pitchFamily="2" charset="-79"/>
            </a:endParaRPr>
          </a:p>
          <a:p>
            <a:pPr marL="0" indent="0">
              <a:buNone/>
            </a:pPr>
            <a:r>
              <a:rPr lang="he-IL" sz="2200" dirty="0"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מובע בעוצמה וכוח         בוכה בשקט, בדממה</a:t>
            </a:r>
          </a:p>
          <a:p>
            <a:endParaRPr lang="he-IL" b="1" dirty="0">
              <a:latin typeface="Varela Round" panose="00000500000000000000" pitchFamily="2" charset="-79"/>
              <a:ea typeface="Verdana" panose="020B0604030504040204" pitchFamily="34" charset="0"/>
              <a:cs typeface="Varela Round" panose="00000500000000000000" pitchFamily="2" charset="-79"/>
            </a:endParaRPr>
          </a:p>
          <a:p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וּמֵעַל לַזְּמַן מְצַוֶּה בְּרָכָה</a:t>
            </a:r>
            <a:r>
              <a:rPr lang="en-US" sz="2400" b="1" dirty="0">
                <a:solidFill>
                  <a:srgbClr val="002060"/>
                </a:solidFill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?</a:t>
            </a:r>
            <a:r>
              <a:rPr lang="he-IL" sz="2400" dirty="0"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= הקול שולח ברכה לאהוב מעבר למגבלות הזמן (והמקום)</a:t>
            </a:r>
          </a:p>
          <a:p>
            <a:endParaRPr lang="he-IL" dirty="0">
              <a:latin typeface="Varela Round" panose="00000500000000000000" pitchFamily="2" charset="-79"/>
              <a:ea typeface="Verdana" panose="020B0604030504040204" pitchFamily="34" charset="0"/>
              <a:cs typeface="Varela Round" panose="00000500000000000000" pitchFamily="2" charset="-79"/>
            </a:endParaRPr>
          </a:p>
          <a:p>
            <a:pPr marL="0" indent="0">
              <a:buNone/>
            </a:pPr>
            <a:r>
              <a:rPr lang="he-IL" sz="2200" b="1" dirty="0">
                <a:solidFill>
                  <a:schemeClr val="accent5">
                    <a:lumMod val="50000"/>
                  </a:schemeClr>
                </a:solidFill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באיזו נימה מסתיים בית א' – אופטימית (מלאת תקווה) או פסימית (מיואשת)?</a:t>
            </a:r>
          </a:p>
        </p:txBody>
      </p:sp>
      <p:pic>
        <p:nvPicPr>
          <p:cNvPr id="4" name="תמונה 3" descr="מוזיקה ישראלית - שירי אהבה - התאחדות בולאי ישראל">
            <a:extLst>
              <a:ext uri="{FF2B5EF4-FFF2-40B4-BE49-F238E27FC236}">
                <a16:creationId xmlns:a16="http://schemas.microsoft.com/office/drawing/2014/main" id="{03B23070-9B6E-4D8A-87E1-4116F12EFBB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26" y="0"/>
            <a:ext cx="1622650" cy="303929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חץ: למטה 4">
            <a:extLst>
              <a:ext uri="{FF2B5EF4-FFF2-40B4-BE49-F238E27FC236}">
                <a16:creationId xmlns:a16="http://schemas.microsoft.com/office/drawing/2014/main" id="{21B44B59-4060-4F58-BBBD-461EFAACA04F}"/>
              </a:ext>
            </a:extLst>
          </p:cNvPr>
          <p:cNvSpPr/>
          <p:nvPr/>
        </p:nvSpPr>
        <p:spPr>
          <a:xfrm>
            <a:off x="8970007" y="3672840"/>
            <a:ext cx="358369" cy="4310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חץ: למטה 6">
            <a:extLst>
              <a:ext uri="{FF2B5EF4-FFF2-40B4-BE49-F238E27FC236}">
                <a16:creationId xmlns:a16="http://schemas.microsoft.com/office/drawing/2014/main" id="{3CDF5D4A-3C96-48FA-82E2-A2795AE496ED}"/>
              </a:ext>
            </a:extLst>
          </p:cNvPr>
          <p:cNvSpPr/>
          <p:nvPr/>
        </p:nvSpPr>
        <p:spPr>
          <a:xfrm>
            <a:off x="7480841" y="3672840"/>
            <a:ext cx="358369" cy="4310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66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1BF5C44-F37F-47BB-B01F-8547CF1E9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7295658" cy="1387570"/>
          </a:xfrm>
        </p:spPr>
        <p:txBody>
          <a:bodyPr>
            <a:noAutofit/>
          </a:bodyPr>
          <a:lstStyle/>
          <a:p>
            <a:pPr algn="r"/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 panose="00000500000000000000" pitchFamily="2" charset="-79"/>
                <a:cs typeface="Varela Round" panose="00000500000000000000" pitchFamily="2" charset="-79"/>
              </a:rPr>
              <a:t>זמר נוגה / רחל </a:t>
            </a:r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– בית שני</a:t>
            </a:r>
            <a:b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תֵּבֵל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זוֹ רַבָּה וּדְרָכִים בָּה רָב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נִפְגָּשׁוֹת לְדַק, נִפְרָדוֹת לָעַד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מְבַקֵּשׁ אָדָם, אַךְ כּוֹשְׁלוֹת רַגְלָיו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לֹא יוּכַל לִמְצֹא אֶת אֲשֶׁר אָבַד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28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lang="he-IL" sz="28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E1FBE9A-75C1-4682-9357-BCD1552CE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692" y="4721230"/>
            <a:ext cx="8030891" cy="1195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2800" dirty="0">
                <a:latin typeface="Varela Round" panose="00000500000000000000"/>
                <a:cs typeface="Guttman Yad-Brush" panose="02010401010101010101" pitchFamily="2" charset="-79"/>
              </a:rPr>
              <a:t>במה שונה הבית השני מהבית הראשון?</a:t>
            </a:r>
          </a:p>
        </p:txBody>
      </p:sp>
      <p:sp>
        <p:nvSpPr>
          <p:cNvPr id="6" name="כותרת 1">
            <a:extLst>
              <a:ext uri="{FF2B5EF4-FFF2-40B4-BE49-F238E27FC236}">
                <a16:creationId xmlns:a16="http://schemas.microsoft.com/office/drawing/2014/main" id="{C471E738-7826-4420-94FC-8A7540FEB960}"/>
              </a:ext>
            </a:extLst>
          </p:cNvPr>
          <p:cNvSpPr txBox="1">
            <a:spLocks/>
          </p:cNvSpPr>
          <p:nvPr/>
        </p:nvSpPr>
        <p:spPr>
          <a:xfrm>
            <a:off x="-725041" y="320671"/>
            <a:ext cx="6394321" cy="13875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he-IL" sz="2800" dirty="0"/>
          </a:p>
        </p:txBody>
      </p:sp>
      <p:pic>
        <p:nvPicPr>
          <p:cNvPr id="7" name="Picture 2" descr="משמעות השם תבל | פרטי השם תבל | פירוש השם תבל">
            <a:extLst>
              <a:ext uri="{FF2B5EF4-FFF2-40B4-BE49-F238E27FC236}">
                <a16:creationId xmlns:a16="http://schemas.microsoft.com/office/drawing/2014/main" id="{712EDCA0-6D3A-4899-A809-91E1631FB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768" y="1539004"/>
            <a:ext cx="2466975" cy="1847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9147F1F7-CA53-477B-8B1A-05E015660DD5}"/>
              </a:ext>
            </a:extLst>
          </p:cNvPr>
          <p:cNvSpPr txBox="1"/>
          <p:nvPr/>
        </p:nvSpPr>
        <p:spPr>
          <a:xfrm>
            <a:off x="1698170" y="3670663"/>
            <a:ext cx="300445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accent2">
                    <a:lumMod val="75000"/>
                  </a:schemeClr>
                </a:solidFill>
                <a:latin typeface="Varela Round" panose="00000500000000000000"/>
              </a:rPr>
              <a:t>תבל= היקום, עולם ומלואו</a:t>
            </a:r>
            <a:endParaRPr lang="he-IL" dirty="0">
              <a:latin typeface="Varela Round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88596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1BF5C44-F37F-47BB-B01F-8547CF1E9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7295658" cy="1387570"/>
          </a:xfrm>
        </p:spPr>
        <p:txBody>
          <a:bodyPr>
            <a:noAutofit/>
          </a:bodyPr>
          <a:lstStyle/>
          <a:p>
            <a:pPr algn="r"/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 panose="00000500000000000000"/>
              </a:rPr>
              <a:t>זמר נוגה / רחל </a:t>
            </a:r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/>
              </a:rPr>
              <a:t>– בית שני</a:t>
            </a:r>
            <a:b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/>
              </a:rPr>
            </a:br>
            <a:b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  <a:t>תּבֵל  זוֹ רַבָּה וּדְרָכִים בָּה רָב,  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</a:b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נ</a:t>
            </a:r>
            <a:r>
              <a:rPr lang="he-IL" sz="2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ִפְ</a:t>
            </a: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גָּשׁוֹת לְדַק, </a:t>
            </a:r>
            <a:r>
              <a:rPr lang="he-IL" sz="2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נִפְ</a:t>
            </a: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רָדוֹת לָעַד</a:t>
            </a:r>
            <a:r>
              <a:rPr lang="en-US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.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  <a:t>מְבַקֵּשׁ אָדָם, אַךְ כּוֹשְׁלוֹת רַגְלָיו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  <a:t>,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  <a:t>לֹא יוּכַל לִמְצֹא אֶת אֲשֶׁר אָבַד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  <a:t>.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</a:br>
            <a:b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</a:br>
            <a:br>
              <a:rPr lang="en-US" sz="2800" dirty="0"/>
            </a:br>
            <a:br>
              <a:rPr lang="he-IL" sz="2800" dirty="0"/>
            </a:br>
            <a:endParaRPr lang="he-IL" sz="2800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E1FBE9A-75C1-4682-9357-BCD1552CE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011" y="4019004"/>
            <a:ext cx="11142618" cy="119553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נ</a:t>
            </a:r>
            <a:r>
              <a:rPr lang="he-IL" sz="2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ִפְ</a:t>
            </a: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גָּשׁוֹת לְדַק, </a:t>
            </a:r>
            <a:r>
              <a:rPr lang="he-IL" sz="28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נִפְ</a:t>
            </a: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רָדוֹת לָעַד  </a:t>
            </a:r>
            <a:r>
              <a:rPr lang="he-IL" sz="2200" b="1" dirty="0">
                <a:latin typeface="Varela Round" panose="00000500000000000000"/>
              </a:rPr>
              <a:t>תקבולת ניגודית (=חזרה על רעיון במילים שונות ומנוגדות)</a:t>
            </a:r>
          </a:p>
          <a:p>
            <a:pPr marL="0" indent="0">
              <a:buNone/>
            </a:pPr>
            <a:r>
              <a:rPr lang="he-IL" sz="2200" b="1" dirty="0">
                <a:latin typeface="Varela Round" panose="00000500000000000000"/>
              </a:rPr>
              <a:t> </a:t>
            </a:r>
          </a:p>
          <a:p>
            <a:pPr marL="0" indent="0">
              <a:buNone/>
            </a:pPr>
            <a:endParaRPr lang="he-IL" sz="2800" dirty="0"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sp>
        <p:nvSpPr>
          <p:cNvPr id="6" name="כותרת 1">
            <a:extLst>
              <a:ext uri="{FF2B5EF4-FFF2-40B4-BE49-F238E27FC236}">
                <a16:creationId xmlns:a16="http://schemas.microsoft.com/office/drawing/2014/main" id="{C471E738-7826-4420-94FC-8A7540FEB960}"/>
              </a:ext>
            </a:extLst>
          </p:cNvPr>
          <p:cNvSpPr txBox="1">
            <a:spLocks/>
          </p:cNvSpPr>
          <p:nvPr/>
        </p:nvSpPr>
        <p:spPr>
          <a:xfrm>
            <a:off x="-725041" y="320671"/>
            <a:ext cx="6394321" cy="13875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63872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1BF5C44-F37F-47BB-B01F-8547CF1E9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7295658" cy="1387570"/>
          </a:xfrm>
        </p:spPr>
        <p:txBody>
          <a:bodyPr>
            <a:noAutofit/>
          </a:bodyPr>
          <a:lstStyle/>
          <a:p>
            <a:pPr algn="r"/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 panose="00000500000000000000"/>
              </a:rPr>
              <a:t>זמר נוגה / רחל </a:t>
            </a:r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/>
              </a:rPr>
              <a:t>– בית שני</a:t>
            </a:r>
            <a:b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/>
              </a:rPr>
            </a:br>
            <a:b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/>
              </a:rPr>
            </a:b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תֵּבֵל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  <a:t>  זוֹ ר</a:t>
            </a:r>
            <a:r>
              <a:rPr lang="he-IL" sz="2800" b="1" u="sng" dirty="0">
                <a:solidFill>
                  <a:srgbClr val="002060"/>
                </a:solidFill>
                <a:latin typeface="Varela Round" panose="00000500000000000000"/>
              </a:rPr>
              <a:t>ַבָּה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  <a:t> וּדְרָכִים בָּה </a:t>
            </a:r>
            <a:r>
              <a:rPr lang="he-IL" sz="2800" b="1" u="sng" dirty="0">
                <a:solidFill>
                  <a:srgbClr val="002060"/>
                </a:solidFill>
                <a:latin typeface="Varela Round" panose="00000500000000000000"/>
              </a:rPr>
              <a:t>רָב,  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  <a:t>נִפְגָּשׁוֹת לְדַק, נִפְרָדוֹת לָעַד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  <a:t>.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  <a:t>מְבַקֵּשׁ </a:t>
            </a: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</a:rPr>
              <a:t>אָדָם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  <a:t>, אַךְ כּוֹשְׁלוֹת רַגְלָיו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  <a:t>,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  <a:t>לֹא יוּכַל לִמְצֹא אֶת אֲשֶׁר אָבַד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  <a:t>.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/>
              </a:rPr>
            </a:br>
            <a:br>
              <a:rPr lang="he-IL" sz="2800" b="1" dirty="0">
                <a:solidFill>
                  <a:srgbClr val="002060"/>
                </a:solidFill>
                <a:latin typeface="Varela Round" panose="00000500000000000000"/>
              </a:rPr>
            </a:br>
            <a:br>
              <a:rPr lang="en-US" sz="2800" dirty="0"/>
            </a:br>
            <a:br>
              <a:rPr lang="he-IL" sz="2800" dirty="0"/>
            </a:br>
            <a:endParaRPr lang="he-IL" sz="2800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E1FBE9A-75C1-4682-9357-BCD1552CE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263" y="3530099"/>
            <a:ext cx="9562012" cy="21099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 </a:t>
            </a:r>
            <a:r>
              <a:rPr lang="he-IL" sz="1900" b="1" dirty="0"/>
              <a:t>חז"ל מתארים את הזוגיות</a:t>
            </a:r>
            <a:r>
              <a:rPr lang="en-US" sz="1900" b="1" dirty="0"/>
              <a:t> </a:t>
            </a:r>
            <a:r>
              <a:rPr lang="he-IL" sz="1900" b="1" dirty="0"/>
              <a:t>כחיפוש אחר </a:t>
            </a:r>
            <a:r>
              <a:rPr lang="he-IL" sz="1900" b="1" dirty="0" err="1"/>
              <a:t>אבידה</a:t>
            </a:r>
            <a:endParaRPr lang="he-IL" sz="1900" b="1" dirty="0"/>
          </a:p>
          <a:p>
            <a:pPr marL="0" indent="0">
              <a:buNone/>
            </a:pPr>
            <a:r>
              <a:rPr lang="he-IL" sz="1900" b="1" dirty="0"/>
              <a:t>"</a:t>
            </a:r>
            <a:r>
              <a:rPr lang="en-US" sz="1900" b="1" dirty="0" err="1"/>
              <a:t>משל</a:t>
            </a:r>
            <a:r>
              <a:rPr lang="en-US" sz="1900" b="1" dirty="0"/>
              <a:t> </a:t>
            </a:r>
            <a:r>
              <a:rPr lang="en-US" sz="1900" b="1" dirty="0" err="1"/>
              <a:t>לאדם</a:t>
            </a:r>
            <a:r>
              <a:rPr lang="en-US" sz="1900" b="1" dirty="0"/>
              <a:t> </a:t>
            </a:r>
            <a:r>
              <a:rPr lang="en-US" sz="1900" b="1" dirty="0" err="1"/>
              <a:t>שאבדה</a:t>
            </a:r>
            <a:r>
              <a:rPr lang="en-US" sz="1900" b="1" dirty="0"/>
              <a:t> </a:t>
            </a:r>
            <a:r>
              <a:rPr lang="en-US" sz="1900" b="1" dirty="0" err="1"/>
              <a:t>לו</a:t>
            </a:r>
            <a:r>
              <a:rPr lang="en-US" sz="1900" b="1" dirty="0"/>
              <a:t> </a:t>
            </a:r>
            <a:r>
              <a:rPr lang="en-US" sz="1900" b="1" dirty="0" err="1"/>
              <a:t>אבידה</a:t>
            </a:r>
            <a:r>
              <a:rPr lang="he-IL" sz="1900" b="1" dirty="0"/>
              <a:t>.</a:t>
            </a:r>
            <a:r>
              <a:rPr lang="en-US" sz="1900" b="1" dirty="0"/>
              <a:t> </a:t>
            </a:r>
            <a:r>
              <a:rPr lang="en-US" sz="1900" b="1" dirty="0" err="1"/>
              <a:t>מי</a:t>
            </a:r>
            <a:r>
              <a:rPr lang="en-US" sz="1900" b="1" dirty="0"/>
              <a:t> </a:t>
            </a:r>
            <a:r>
              <a:rPr lang="en-US" sz="1900" b="1" dirty="0" err="1"/>
              <a:t>חוזר</a:t>
            </a:r>
            <a:r>
              <a:rPr lang="en-US" sz="1900" b="1" dirty="0"/>
              <a:t> </a:t>
            </a:r>
            <a:r>
              <a:rPr lang="en-US" sz="1900" b="1" dirty="0" err="1"/>
              <a:t>על</a:t>
            </a:r>
            <a:r>
              <a:rPr lang="en-US" sz="1900" b="1" dirty="0"/>
              <a:t> </a:t>
            </a:r>
            <a:r>
              <a:rPr lang="en-US" sz="1900" b="1" dirty="0" err="1"/>
              <a:t>מי</a:t>
            </a:r>
            <a:r>
              <a:rPr lang="en-US" sz="1900" b="1" dirty="0"/>
              <a:t> </a:t>
            </a:r>
            <a:r>
              <a:rPr lang="he-IL" sz="1900" b="1" dirty="0"/>
              <a:t>? </a:t>
            </a:r>
            <a:r>
              <a:rPr lang="en-US" sz="1900" b="1" dirty="0" err="1"/>
              <a:t>בעל</a:t>
            </a:r>
            <a:r>
              <a:rPr lang="en-US" sz="1900" b="1" dirty="0"/>
              <a:t> </a:t>
            </a:r>
            <a:r>
              <a:rPr lang="en-US" sz="1900" b="1" dirty="0" err="1"/>
              <a:t>אבידה</a:t>
            </a:r>
            <a:r>
              <a:rPr lang="en-US" sz="1900" b="1" dirty="0"/>
              <a:t> </a:t>
            </a:r>
            <a:r>
              <a:rPr lang="en-US" sz="1900" b="1" dirty="0" err="1"/>
              <a:t>מחזר</a:t>
            </a:r>
            <a:r>
              <a:rPr lang="en-US" sz="1900" b="1" dirty="0"/>
              <a:t> </a:t>
            </a:r>
            <a:r>
              <a:rPr lang="en-US" sz="1900" b="1" dirty="0" err="1"/>
              <a:t>על</a:t>
            </a:r>
            <a:r>
              <a:rPr lang="en-US" sz="1900" b="1" dirty="0"/>
              <a:t> </a:t>
            </a:r>
            <a:r>
              <a:rPr lang="en-US" sz="1900" b="1" dirty="0" err="1"/>
              <a:t>אבידתו</a:t>
            </a:r>
            <a:r>
              <a:rPr lang="en-US" sz="1900" b="1" dirty="0"/>
              <a:t> "</a:t>
            </a:r>
            <a:r>
              <a:rPr lang="he-IL" sz="1900" b="1" dirty="0"/>
              <a:t> </a:t>
            </a:r>
            <a:r>
              <a:rPr lang="he-IL" sz="1900" dirty="0"/>
              <a:t>גמרא, מסכת קידושין.</a:t>
            </a:r>
          </a:p>
          <a:p>
            <a:pPr marL="0" indent="0">
              <a:buNone/>
            </a:pPr>
            <a:endParaRPr lang="he-IL" sz="3000" dirty="0"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  <a:p>
            <a:pPr marL="0" indent="0">
              <a:buNone/>
            </a:pPr>
            <a:r>
              <a:rPr lang="he-IL" sz="2800" b="1" dirty="0">
                <a:solidFill>
                  <a:schemeClr val="accent5">
                    <a:lumMod val="50000"/>
                  </a:schemeClr>
                </a:solidFill>
                <a:latin typeface="Varela Round" panose="00000500000000000000"/>
                <a:cs typeface="Guttman Yad-Brush" panose="02010401010101010101" pitchFamily="2" charset="-79"/>
              </a:rPr>
              <a:t>באיזו נימה מסתיים בית ב' – </a:t>
            </a:r>
          </a:p>
          <a:p>
            <a:pPr marL="0" indent="0">
              <a:buNone/>
            </a:pPr>
            <a:r>
              <a:rPr lang="he-IL" sz="2800" b="1" dirty="0">
                <a:solidFill>
                  <a:schemeClr val="accent5">
                    <a:lumMod val="50000"/>
                  </a:schemeClr>
                </a:solidFill>
                <a:latin typeface="Varela Round" panose="00000500000000000000"/>
                <a:cs typeface="Guttman Yad-Brush" panose="02010401010101010101" pitchFamily="2" charset="-79"/>
              </a:rPr>
              <a:t>אופטימית (מלאת תקווה) או פסימית (מיואשת)?</a:t>
            </a:r>
          </a:p>
          <a:p>
            <a:pPr marL="0" indent="0">
              <a:buNone/>
            </a:pPr>
            <a:endParaRPr lang="he-IL" sz="2800" dirty="0"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sp>
        <p:nvSpPr>
          <p:cNvPr id="6" name="כותרת 1">
            <a:extLst>
              <a:ext uri="{FF2B5EF4-FFF2-40B4-BE49-F238E27FC236}">
                <a16:creationId xmlns:a16="http://schemas.microsoft.com/office/drawing/2014/main" id="{C471E738-7826-4420-94FC-8A7540FEB960}"/>
              </a:ext>
            </a:extLst>
          </p:cNvPr>
          <p:cNvSpPr txBox="1">
            <a:spLocks/>
          </p:cNvSpPr>
          <p:nvPr/>
        </p:nvSpPr>
        <p:spPr>
          <a:xfrm>
            <a:off x="-725041" y="320671"/>
            <a:ext cx="6394321" cy="13875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he-IL" sz="2800" dirty="0"/>
          </a:p>
        </p:txBody>
      </p:sp>
      <p:sp>
        <p:nvSpPr>
          <p:cNvPr id="4" name="סוגר מסולסל שמאלי 3">
            <a:extLst>
              <a:ext uri="{FF2B5EF4-FFF2-40B4-BE49-F238E27FC236}">
                <a16:creationId xmlns:a16="http://schemas.microsoft.com/office/drawing/2014/main" id="{652E321B-9786-48A5-B6B0-53FEC1880B0C}"/>
              </a:ext>
            </a:extLst>
          </p:cNvPr>
          <p:cNvSpPr/>
          <p:nvPr/>
        </p:nvSpPr>
        <p:spPr>
          <a:xfrm>
            <a:off x="4519749" y="1564549"/>
            <a:ext cx="470262" cy="70838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סוגר מסולסל שמאלי 4">
            <a:extLst>
              <a:ext uri="{FF2B5EF4-FFF2-40B4-BE49-F238E27FC236}">
                <a16:creationId xmlns:a16="http://schemas.microsoft.com/office/drawing/2014/main" id="{41E73980-3F10-4288-A019-DCCD3F1F2CE5}"/>
              </a:ext>
            </a:extLst>
          </p:cNvPr>
          <p:cNvSpPr/>
          <p:nvPr/>
        </p:nvSpPr>
        <p:spPr>
          <a:xfrm>
            <a:off x="4519749" y="2468880"/>
            <a:ext cx="470262" cy="9601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FE678A70-D290-4C3F-A518-4A0FA3B895F7}"/>
              </a:ext>
            </a:extLst>
          </p:cNvPr>
          <p:cNvSpPr txBox="1"/>
          <p:nvPr/>
        </p:nvSpPr>
        <p:spPr>
          <a:xfrm>
            <a:off x="1606731" y="1854926"/>
            <a:ext cx="269094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b="1" dirty="0"/>
              <a:t>תבל ודרכיה גדולות</a:t>
            </a:r>
          </a:p>
          <a:p>
            <a:pPr algn="r"/>
            <a:endParaRPr lang="he-IL" dirty="0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274D0B42-067C-4EFE-9DEC-8E375CF0794E}"/>
              </a:ext>
            </a:extLst>
          </p:cNvPr>
          <p:cNvSpPr txBox="1"/>
          <p:nvPr/>
        </p:nvSpPr>
        <p:spPr>
          <a:xfrm>
            <a:off x="2303417" y="2740521"/>
            <a:ext cx="19942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b="1" dirty="0"/>
              <a:t>האדם מוגבל, קטן</a:t>
            </a:r>
          </a:p>
        </p:txBody>
      </p:sp>
    </p:spTree>
    <p:extLst>
      <p:ext uri="{BB962C8B-B14F-4D97-AF65-F5344CB8AC3E}">
        <p14:creationId xmlns:p14="http://schemas.microsoft.com/office/powerpoint/2010/main" val="252012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90039C-0AC8-4DBA-83D0-F49F346AE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7948801" cy="1280890"/>
          </a:xfrm>
        </p:spPr>
        <p:txBody>
          <a:bodyPr/>
          <a:lstStyle/>
          <a:p>
            <a:pPr algn="ctr"/>
            <a:r>
              <a:rPr lang="he-IL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/>
                <a:cs typeface="Segoe UI Semibold" panose="020B0702040204020203" pitchFamily="34" charset="0"/>
              </a:rPr>
              <a:t>זמר נוגה / רחל – </a:t>
            </a:r>
            <a:r>
              <a:rPr lang="he-IL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/>
                <a:cs typeface="Segoe UI Semibold" panose="020B0702040204020203" pitchFamily="34" charset="0"/>
              </a:rPr>
              <a:t>סיכום בית ראשון ושני</a:t>
            </a:r>
            <a:br>
              <a:rPr lang="he-IL" sz="1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/>
                <a:cs typeface="Segoe UI Semibold" panose="020B0702040204020203" pitchFamily="34" charset="0"/>
              </a:rPr>
            </a:br>
            <a:endParaRPr lang="he-IL" dirty="0">
              <a:latin typeface="Varela Round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3D40106-1ED4-4409-B98D-DF70C72C7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54480"/>
            <a:ext cx="8109268" cy="43567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latin typeface="Varela Round"/>
              </a:rPr>
              <a:t>הֲ</a:t>
            </a:r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תִשְׁמַע קוֹלִי, רְחוֹקִי שֶׁלִּי</a:t>
            </a:r>
            <a:r>
              <a:rPr lang="en-US" sz="2000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sz="2000" b="1" dirty="0">
                <a:solidFill>
                  <a:srgbClr val="002060"/>
                </a:solidFill>
                <a:latin typeface="Varela Round"/>
              </a:rPr>
            </a:br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הֲתִשְׁמַע קוֹלִי, בַּאֲשֶׁר הִנְּךָ</a:t>
            </a:r>
            <a:r>
              <a:rPr lang="en-US" sz="2000" b="1" dirty="0">
                <a:solidFill>
                  <a:srgbClr val="002060"/>
                </a:solidFill>
                <a:latin typeface="Varela Round"/>
              </a:rPr>
              <a:t> -</a:t>
            </a:r>
            <a:br>
              <a:rPr lang="en-US" sz="2000" b="1" dirty="0">
                <a:solidFill>
                  <a:srgbClr val="002060"/>
                </a:solidFill>
                <a:latin typeface="Varela Round"/>
              </a:rPr>
            </a:br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קוֹל קוֹרֵא בְּעֹז, קוֹל בּוֹכֶה בִּדְמִי</a:t>
            </a:r>
            <a:br>
              <a:rPr lang="en-US" sz="2000" b="1" dirty="0">
                <a:solidFill>
                  <a:srgbClr val="002060"/>
                </a:solidFill>
                <a:latin typeface="Varela Round"/>
              </a:rPr>
            </a:br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וּמֵעַל לַזְּמַן מְצַוֶּה בְּרָכָה</a:t>
            </a:r>
            <a:r>
              <a:rPr lang="en-US" sz="2000" b="1" dirty="0">
                <a:solidFill>
                  <a:srgbClr val="002060"/>
                </a:solidFill>
                <a:latin typeface="Varela Round"/>
              </a:rPr>
              <a:t>?</a:t>
            </a:r>
            <a:br>
              <a:rPr lang="en-US" sz="2000" b="1" dirty="0">
                <a:solidFill>
                  <a:srgbClr val="002060"/>
                </a:solidFill>
                <a:latin typeface="Varela Round"/>
              </a:rPr>
            </a:br>
            <a:endParaRPr lang="he-IL" sz="2000" b="1" dirty="0">
              <a:solidFill>
                <a:srgbClr val="002060"/>
              </a:solidFill>
              <a:latin typeface="Varela Round"/>
            </a:endParaRPr>
          </a:p>
          <a:p>
            <a:pPr marL="0" indent="0">
              <a:buNone/>
            </a:pPr>
            <a:br>
              <a:rPr lang="en-US" sz="2000" b="1" dirty="0">
                <a:solidFill>
                  <a:srgbClr val="002060"/>
                </a:solidFill>
                <a:latin typeface="Varela Round"/>
              </a:rPr>
            </a:br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תֵּבֵל זוֹ רַבָּה וּדְרָכִים בָּה רָב</a:t>
            </a:r>
            <a:r>
              <a:rPr lang="en-US" sz="2000" b="1" dirty="0">
                <a:solidFill>
                  <a:srgbClr val="002060"/>
                </a:solidFill>
                <a:latin typeface="Varela Round"/>
              </a:rPr>
              <a:t>.</a:t>
            </a:r>
            <a:br>
              <a:rPr lang="en-US" sz="2000" b="1" dirty="0">
                <a:solidFill>
                  <a:srgbClr val="002060"/>
                </a:solidFill>
                <a:latin typeface="Varela Round"/>
              </a:rPr>
            </a:br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נִפְגָּשׁוֹת לְדַק, נִפְרָדוֹת לָעַד</a:t>
            </a:r>
            <a:r>
              <a:rPr lang="en-US" sz="2000" b="1" dirty="0">
                <a:solidFill>
                  <a:srgbClr val="002060"/>
                </a:solidFill>
                <a:latin typeface="Varela Round"/>
              </a:rPr>
              <a:t>.</a:t>
            </a:r>
            <a:br>
              <a:rPr lang="en-US" sz="2000" b="1" dirty="0">
                <a:solidFill>
                  <a:srgbClr val="002060"/>
                </a:solidFill>
                <a:latin typeface="Varela Round"/>
              </a:rPr>
            </a:br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מְבַקֵּשׁ אָדָם, אַךְ כּוֹשְׁלוֹת רַגְלָיו</a:t>
            </a:r>
            <a:r>
              <a:rPr lang="en-US" sz="2000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sz="2000" b="1" dirty="0">
                <a:solidFill>
                  <a:srgbClr val="002060"/>
                </a:solidFill>
                <a:latin typeface="Varela Round"/>
              </a:rPr>
            </a:br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לֹא יוּכַל לִמְצֹא אֶת אֲשֶׁר אָבַד</a:t>
            </a:r>
            <a:r>
              <a:rPr lang="en-US" sz="2000" b="1" dirty="0">
                <a:solidFill>
                  <a:srgbClr val="002060"/>
                </a:solidFill>
                <a:latin typeface="Varela Round"/>
              </a:rPr>
              <a:t>.</a:t>
            </a:r>
            <a:br>
              <a:rPr lang="en-US" sz="2000" b="1" dirty="0">
                <a:solidFill>
                  <a:srgbClr val="002060"/>
                </a:solidFill>
                <a:latin typeface="Varela Round"/>
              </a:rPr>
            </a:br>
            <a:endParaRPr lang="he-IL" sz="2000" dirty="0">
              <a:latin typeface="Varela Round"/>
            </a:endParaRPr>
          </a:p>
        </p:txBody>
      </p:sp>
      <p:sp>
        <p:nvSpPr>
          <p:cNvPr id="4" name="סוגר מסולסל שמאלי 3">
            <a:extLst>
              <a:ext uri="{FF2B5EF4-FFF2-40B4-BE49-F238E27FC236}">
                <a16:creationId xmlns:a16="http://schemas.microsoft.com/office/drawing/2014/main" id="{D90F84C0-7E58-4B44-9BD6-F4859B28F3E7}"/>
              </a:ext>
            </a:extLst>
          </p:cNvPr>
          <p:cNvSpPr/>
          <p:nvPr/>
        </p:nvSpPr>
        <p:spPr>
          <a:xfrm>
            <a:off x="5852160" y="1697441"/>
            <a:ext cx="705394" cy="12808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סוגר מסולסל שמאלי 4">
            <a:extLst>
              <a:ext uri="{FF2B5EF4-FFF2-40B4-BE49-F238E27FC236}">
                <a16:creationId xmlns:a16="http://schemas.microsoft.com/office/drawing/2014/main" id="{B03DFAF2-9589-4A71-8D7B-D88AD8894501}"/>
              </a:ext>
            </a:extLst>
          </p:cNvPr>
          <p:cNvSpPr/>
          <p:nvPr/>
        </p:nvSpPr>
        <p:spPr>
          <a:xfrm>
            <a:off x="5852160" y="3565430"/>
            <a:ext cx="705395" cy="12808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18F04E32-1E48-401D-99F4-7694477663E8}"/>
              </a:ext>
            </a:extLst>
          </p:cNvPr>
          <p:cNvSpPr txBox="1"/>
          <p:nvPr/>
        </p:nvSpPr>
        <p:spPr>
          <a:xfrm>
            <a:off x="1711234" y="1905000"/>
            <a:ext cx="340940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b="1" dirty="0">
                <a:latin typeface="Varela Round"/>
              </a:rPr>
              <a:t>פניה </a:t>
            </a:r>
            <a:r>
              <a:rPr lang="he-IL" b="1" u="sng" dirty="0">
                <a:latin typeface="Varela Round"/>
              </a:rPr>
              <a:t>אישית</a:t>
            </a:r>
            <a:r>
              <a:rPr lang="he-IL" b="1" dirty="0">
                <a:latin typeface="Varela Round"/>
              </a:rPr>
              <a:t> לאהוב הרחוק</a:t>
            </a:r>
          </a:p>
          <a:p>
            <a:pPr algn="r"/>
            <a:r>
              <a:rPr lang="he-IL" b="1" dirty="0">
                <a:latin typeface="Varela Round"/>
              </a:rPr>
              <a:t>קריאה, ברכה</a:t>
            </a:r>
          </a:p>
          <a:p>
            <a:pPr algn="r"/>
            <a:r>
              <a:rPr lang="he-IL" b="1" dirty="0">
                <a:solidFill>
                  <a:schemeClr val="accent2"/>
                </a:solidFill>
                <a:latin typeface="Varela Round"/>
              </a:rPr>
              <a:t>נימת תקווה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EE6A9112-4AB2-42D8-BE92-6DB07A083618}"/>
              </a:ext>
            </a:extLst>
          </p:cNvPr>
          <p:cNvSpPr txBox="1"/>
          <p:nvPr/>
        </p:nvSpPr>
        <p:spPr>
          <a:xfrm flipH="1">
            <a:off x="2795449" y="3565430"/>
            <a:ext cx="24296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b="1" dirty="0">
                <a:latin typeface="Varela Round"/>
              </a:rPr>
              <a:t>אמירה </a:t>
            </a:r>
            <a:r>
              <a:rPr lang="he-IL" b="1" u="sng" dirty="0">
                <a:latin typeface="Varela Round"/>
              </a:rPr>
              <a:t>כללית</a:t>
            </a:r>
            <a:r>
              <a:rPr lang="he-IL" b="1" dirty="0">
                <a:latin typeface="Varela Round"/>
              </a:rPr>
              <a:t>: </a:t>
            </a:r>
          </a:p>
          <a:p>
            <a:pPr algn="r"/>
            <a:r>
              <a:rPr lang="he-IL" b="1" dirty="0">
                <a:latin typeface="Varela Round"/>
              </a:rPr>
              <a:t>העולם גדול</a:t>
            </a:r>
          </a:p>
          <a:p>
            <a:pPr algn="r"/>
            <a:r>
              <a:rPr lang="he-IL" b="1" dirty="0">
                <a:latin typeface="Varela Round"/>
              </a:rPr>
              <a:t>האדם מוגבל </a:t>
            </a:r>
          </a:p>
          <a:p>
            <a:pPr algn="r"/>
            <a:r>
              <a:rPr lang="he-IL" b="1" dirty="0">
                <a:solidFill>
                  <a:schemeClr val="accent2"/>
                </a:solidFill>
                <a:latin typeface="Varela Round"/>
              </a:rPr>
              <a:t>נימת </a:t>
            </a:r>
            <a:r>
              <a:rPr lang="he-IL" b="1" dirty="0" err="1">
                <a:solidFill>
                  <a:schemeClr val="accent2"/>
                </a:solidFill>
                <a:latin typeface="Varela Round"/>
              </a:rPr>
              <a:t>יאוש</a:t>
            </a:r>
            <a:endParaRPr lang="he-IL" b="1" dirty="0">
              <a:solidFill>
                <a:schemeClr val="accent2"/>
              </a:solidFill>
              <a:latin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122961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DC2A0C6-000C-4401-B89E-5ECC83BBC8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531" y="705394"/>
            <a:ext cx="9810205" cy="2886892"/>
          </a:xfrm>
        </p:spPr>
        <p:txBody>
          <a:bodyPr>
            <a:normAutofit/>
          </a:bodyPr>
          <a:lstStyle/>
          <a:p>
            <a:pPr algn="r"/>
            <a:r>
              <a:rPr lang="he-IL" sz="3200" dirty="0">
                <a:latin typeface="Varela Round" panose="00000500000000000000"/>
                <a:cs typeface="Guttman Yad-Brush" panose="02010401010101010101" pitchFamily="2" charset="-79"/>
              </a:rPr>
              <a:t>למדנו שני בתים מתוך שלושה בשיר.</a:t>
            </a:r>
            <a:br>
              <a:rPr lang="he-IL" sz="3200" dirty="0">
                <a:latin typeface="Varela Round" panose="00000500000000000000"/>
                <a:cs typeface="Guttman Yad-Brush" panose="02010401010101010101" pitchFamily="2" charset="-79"/>
              </a:rPr>
            </a:br>
            <a:br>
              <a:rPr lang="he-IL" sz="3200" dirty="0">
                <a:latin typeface="Varela Round" panose="00000500000000000000"/>
                <a:cs typeface="Guttman Yad-Brush" panose="02010401010101010101" pitchFamily="2" charset="-79"/>
              </a:rPr>
            </a:br>
            <a:r>
              <a:rPr lang="he-IL" sz="3200" dirty="0">
                <a:latin typeface="Varela Round" panose="00000500000000000000"/>
                <a:cs typeface="Guttman Yad-Brush" panose="02010401010101010101" pitchFamily="2" charset="-79"/>
              </a:rPr>
              <a:t>מה לדעתכם תהיה הנימה השלטת </a:t>
            </a:r>
            <a:br>
              <a:rPr lang="he-IL" sz="3200" dirty="0">
                <a:latin typeface="Varela Round" panose="00000500000000000000"/>
                <a:cs typeface="Guttman Yad-Brush" panose="02010401010101010101" pitchFamily="2" charset="-79"/>
              </a:rPr>
            </a:br>
            <a:r>
              <a:rPr lang="he-IL" sz="3200" dirty="0">
                <a:latin typeface="Varela Round" panose="00000500000000000000"/>
                <a:cs typeface="Guttman Yad-Brush" panose="02010401010101010101" pitchFamily="2" charset="-79"/>
              </a:rPr>
              <a:t>בבית השלישי, האחרון – תקווה או </a:t>
            </a:r>
            <a:r>
              <a:rPr lang="he-IL" sz="3200" dirty="0" err="1">
                <a:latin typeface="Varela Round" panose="00000500000000000000"/>
                <a:cs typeface="Guttman Yad-Brush" panose="02010401010101010101" pitchFamily="2" charset="-79"/>
              </a:rPr>
              <a:t>יאוש</a:t>
            </a:r>
            <a:r>
              <a:rPr lang="he-IL" sz="3200" dirty="0">
                <a:latin typeface="Varela Round" panose="00000500000000000000"/>
                <a:cs typeface="Guttman Yad-Brush" panose="02010401010101010101" pitchFamily="2" charset="-79"/>
              </a:rPr>
              <a:t>?</a:t>
            </a:r>
            <a:br>
              <a:rPr lang="he-IL" sz="3200" dirty="0">
                <a:latin typeface="Varela Round" panose="00000500000000000000"/>
                <a:cs typeface="Guttman Yad-Brush" panose="02010401010101010101" pitchFamily="2" charset="-79"/>
              </a:rPr>
            </a:br>
            <a:endParaRPr lang="he-IL" sz="3200" dirty="0">
              <a:latin typeface="Varela Round" panose="00000500000000000000"/>
              <a:cs typeface="Guttman Yad-Brush" panose="02010401010101010101" pitchFamily="2" charset="-79"/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115200C-CC8B-4DF2-BBCF-65F44C4462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2309" y="3749040"/>
            <a:ext cx="8908868" cy="2664823"/>
          </a:xfrm>
        </p:spPr>
        <p:txBody>
          <a:bodyPr>
            <a:normAutofit/>
          </a:bodyPr>
          <a:lstStyle/>
          <a:p>
            <a:pPr algn="r"/>
            <a:r>
              <a:rPr lang="he-IL" sz="2800" b="1" dirty="0">
                <a:solidFill>
                  <a:schemeClr val="accent1">
                    <a:lumMod val="75000"/>
                  </a:schemeClr>
                </a:solidFill>
                <a:latin typeface="Varela Round" panose="00000500000000000000"/>
                <a:cs typeface="Guttman Yad-Brush" panose="02010401010101010101" pitchFamily="2" charset="-79"/>
              </a:rPr>
              <a:t>משימה למעוניינים – </a:t>
            </a: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 panose="00000500000000000000"/>
                <a:cs typeface="Guttman Yad-Brush" panose="02010401010101010101" pitchFamily="2" charset="-79"/>
              </a:rPr>
              <a:t>כתיבה יוצרת:</a:t>
            </a:r>
          </a:p>
          <a:p>
            <a:pPr algn="r"/>
            <a:r>
              <a:rPr lang="he-IL" sz="2800" b="1" dirty="0">
                <a:solidFill>
                  <a:schemeClr val="accent1">
                    <a:lumMod val="75000"/>
                  </a:schemeClr>
                </a:solidFill>
                <a:latin typeface="Varela Round" panose="00000500000000000000"/>
                <a:cs typeface="Guttman Yad-Brush" panose="02010401010101010101" pitchFamily="2" charset="-79"/>
              </a:rPr>
              <a:t>אתם מוזמנים לכתוב את הבית השלישי בשיר.</a:t>
            </a:r>
          </a:p>
          <a:p>
            <a:pPr algn="r"/>
            <a:endParaRPr lang="he-IL" sz="2800" b="1" dirty="0">
              <a:solidFill>
                <a:schemeClr val="accent1">
                  <a:lumMod val="75000"/>
                </a:schemeClr>
              </a:solidFill>
              <a:latin typeface="Varela Round" panose="00000500000000000000"/>
              <a:cs typeface="Guttman Yad-Brush" panose="02010401010101010101" pitchFamily="2" charset="-79"/>
            </a:endParaRPr>
          </a:p>
          <a:p>
            <a:r>
              <a:rPr lang="he-IL" sz="40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/>
                <a:cs typeface="Guttman Yad-Brush" panose="02010401010101010101" pitchFamily="2" charset="-79"/>
              </a:rPr>
              <a:t>להתראות אחרי ההפסקה...</a:t>
            </a:r>
          </a:p>
        </p:txBody>
      </p:sp>
    </p:spTree>
    <p:extLst>
      <p:ext uri="{BB962C8B-B14F-4D97-AF65-F5344CB8AC3E}">
        <p14:creationId xmlns:p14="http://schemas.microsoft.com/office/powerpoint/2010/main" val="119362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AD72163-7B85-49E9-970C-C41D1E4D2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/>
              </a:rPr>
              <a:t>זמר נוגה / רחל </a:t>
            </a:r>
            <a:r>
              <a:rPr lang="he-IL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/>
              </a:rPr>
              <a:t>– בית שלישי</a:t>
            </a:r>
            <a:endParaRPr lang="he-IL" dirty="0">
              <a:latin typeface="Varela Round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A122EA5-3615-4C8F-B70D-6C02D24AA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777" y="1293223"/>
            <a:ext cx="8911687" cy="4617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br>
              <a:rPr lang="en-US" b="1" dirty="0">
                <a:solidFill>
                  <a:srgbClr val="002060"/>
                </a:solidFill>
              </a:rPr>
            </a:br>
            <a:r>
              <a:rPr lang="he-IL" sz="2800" b="1" dirty="0">
                <a:solidFill>
                  <a:srgbClr val="002060"/>
                </a:solidFill>
              </a:rPr>
              <a:t>אַחֲרוֹן יָמַי כְּבָר קָרוֹב אוּלַי</a:t>
            </a:r>
            <a:r>
              <a:rPr lang="en-US" sz="2800" b="1" dirty="0">
                <a:solidFill>
                  <a:srgbClr val="002060"/>
                </a:solidFill>
              </a:rPr>
              <a:t>,</a:t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he-IL" sz="2800" b="1" dirty="0">
                <a:solidFill>
                  <a:srgbClr val="002060"/>
                </a:solidFill>
              </a:rPr>
              <a:t>כְּבָר קָרוֹב הַיּוֹם שֶׁל דִּמְעוֹת פְּרִידָה</a:t>
            </a:r>
            <a:r>
              <a:rPr lang="en-US" sz="2800" b="1" dirty="0">
                <a:solidFill>
                  <a:srgbClr val="002060"/>
                </a:solidFill>
              </a:rPr>
              <a:t>,</a:t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he-IL" sz="2800" b="1" dirty="0">
                <a:solidFill>
                  <a:srgbClr val="002060"/>
                </a:solidFill>
              </a:rPr>
              <a:t>אֲחַכֶּה לְךָ עַד יִכְבּוּ חַיַּי</a:t>
            </a:r>
            <a:r>
              <a:rPr lang="en-US" sz="2800" b="1" dirty="0">
                <a:solidFill>
                  <a:srgbClr val="002060"/>
                </a:solidFill>
              </a:rPr>
              <a:t>,</a:t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he-IL" sz="2800" b="1" dirty="0">
                <a:solidFill>
                  <a:srgbClr val="002060"/>
                </a:solidFill>
              </a:rPr>
              <a:t>כְּחַכּוֹת רָחֵל לְדוֹדָהּ</a:t>
            </a:r>
            <a:r>
              <a:rPr lang="en-US" sz="2800" b="1" dirty="0">
                <a:solidFill>
                  <a:srgbClr val="002060"/>
                </a:solidFill>
              </a:rPr>
              <a:t>.</a:t>
            </a:r>
            <a:endParaRPr lang="he-IL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e-IL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he-IL" sz="2800" b="1" dirty="0">
                <a:solidFill>
                  <a:schemeClr val="accent4">
                    <a:lumMod val="50000"/>
                  </a:schemeClr>
                </a:solidFill>
                <a:latin typeface="Varela Round"/>
              </a:rPr>
              <a:t>אמירה אישית, תיאור של סוף </a:t>
            </a: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– אחרון ימי, דמעות פרידה</a:t>
            </a:r>
          </a:p>
          <a:p>
            <a:pPr marL="0" indent="0">
              <a:buNone/>
            </a:pPr>
            <a:endParaRPr lang="he-IL" sz="2800" b="1" dirty="0">
              <a:solidFill>
                <a:schemeClr val="accent2"/>
              </a:solidFill>
              <a:latin typeface="Varela Round"/>
            </a:endParaRPr>
          </a:p>
          <a:p>
            <a:pPr marL="0" indent="0" algn="ctr">
              <a:buNone/>
            </a:pPr>
            <a:endParaRPr lang="he-IL" sz="2800" b="1" dirty="0">
              <a:solidFill>
                <a:schemeClr val="accent2"/>
              </a:solidFill>
              <a:latin typeface="Varela Round"/>
            </a:endParaRPr>
          </a:p>
          <a:p>
            <a:pPr marL="0" indent="0" algn="ctr">
              <a:buNone/>
            </a:pPr>
            <a:r>
              <a:rPr lang="he-IL" sz="2800" b="1" dirty="0">
                <a:solidFill>
                  <a:schemeClr val="accent2"/>
                </a:solidFill>
                <a:latin typeface="Varela Round"/>
              </a:rPr>
              <a:t>נימת </a:t>
            </a:r>
            <a:r>
              <a:rPr lang="he-IL" sz="2800" b="1" dirty="0" err="1">
                <a:solidFill>
                  <a:schemeClr val="accent2"/>
                </a:solidFill>
                <a:latin typeface="Varela Round"/>
              </a:rPr>
              <a:t>יאוש</a:t>
            </a:r>
            <a:endParaRPr lang="he-IL" sz="2800" b="1" dirty="0">
              <a:solidFill>
                <a:schemeClr val="accent2"/>
              </a:solidFill>
              <a:latin typeface="Varela Round"/>
            </a:endParaRPr>
          </a:p>
          <a:p>
            <a:pPr marL="0" indent="0">
              <a:buNone/>
            </a:pPr>
            <a:endParaRPr lang="he-IL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e-IL" sz="2800" dirty="0"/>
          </a:p>
        </p:txBody>
      </p:sp>
      <p:pic>
        <p:nvPicPr>
          <p:cNvPr id="2052" name="Picture 4" descr="חדשות חרדים - רדיו קול חי">
            <a:extLst>
              <a:ext uri="{FF2B5EF4-FFF2-40B4-BE49-F238E27FC236}">
                <a16:creationId xmlns:a16="http://schemas.microsoft.com/office/drawing/2014/main" id="{533AC797-8389-4B54-84F8-5ECC28883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680" y="1502230"/>
            <a:ext cx="1458730" cy="18482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חץ: למטה 3">
            <a:extLst>
              <a:ext uri="{FF2B5EF4-FFF2-40B4-BE49-F238E27FC236}">
                <a16:creationId xmlns:a16="http://schemas.microsoft.com/office/drawing/2014/main" id="{1B1AE457-2171-46AC-936D-9CF71BDBC220}"/>
              </a:ext>
            </a:extLst>
          </p:cNvPr>
          <p:cNvSpPr/>
          <p:nvPr/>
        </p:nvSpPr>
        <p:spPr>
          <a:xfrm>
            <a:off x="5373304" y="4463797"/>
            <a:ext cx="484632" cy="7090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001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AD72163-7B85-49E9-970C-C41D1E4D2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זמר נוגה / רחל </a:t>
            </a:r>
            <a:r>
              <a:rPr lang="he-IL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בית שלישי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A122EA5-3615-4C8F-B70D-6C02D24AA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411" y="1197429"/>
            <a:ext cx="9548949" cy="54080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sz="3100" b="1" dirty="0">
                <a:solidFill>
                  <a:srgbClr val="002060"/>
                </a:solidFill>
                <a:latin typeface="Varela Round"/>
              </a:rPr>
              <a:t>אַחֲרוֹן יָמַי כְּבָר קָרוֹב אוּלַי</a:t>
            </a:r>
            <a:r>
              <a:rPr lang="en-US" sz="3100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sz="3100" b="1" dirty="0">
                <a:solidFill>
                  <a:srgbClr val="002060"/>
                </a:solidFill>
                <a:latin typeface="Varela Round"/>
              </a:rPr>
            </a:br>
            <a:r>
              <a:rPr lang="he-IL" sz="3100" b="1" dirty="0">
                <a:solidFill>
                  <a:srgbClr val="002060"/>
                </a:solidFill>
                <a:latin typeface="Varela Round"/>
              </a:rPr>
              <a:t>כְּבָר קָרוֹב הַיּוֹם שֶׁל דִּמְעוֹת פְּרִידָה</a:t>
            </a:r>
            <a:r>
              <a:rPr lang="en-US" sz="3100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sz="3100" b="1" dirty="0">
                <a:solidFill>
                  <a:srgbClr val="002060"/>
                </a:solidFill>
                <a:latin typeface="Varela Round"/>
              </a:rPr>
            </a:br>
            <a:r>
              <a:rPr lang="he-IL" sz="3100" b="1" dirty="0">
                <a:solidFill>
                  <a:srgbClr val="002060"/>
                </a:solidFill>
                <a:latin typeface="Varela Round"/>
              </a:rPr>
              <a:t>אֲחַכֶּה לְךָ עַד יִכְבּוּ חַיַּי</a:t>
            </a:r>
            <a:r>
              <a:rPr lang="en-US" sz="3100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sz="3100" b="1" dirty="0">
                <a:solidFill>
                  <a:srgbClr val="002060"/>
                </a:solidFill>
                <a:latin typeface="Varela Round"/>
              </a:rPr>
            </a:br>
            <a:r>
              <a:rPr lang="he-IL" sz="3100" b="1" dirty="0">
                <a:solidFill>
                  <a:srgbClr val="002060"/>
                </a:solidFill>
                <a:latin typeface="Varela Round"/>
              </a:rPr>
              <a:t>כְּחַכּוֹת רָחֵל לְדוֹדָהּ</a:t>
            </a:r>
            <a:r>
              <a:rPr lang="en-US" sz="3100" b="1" dirty="0">
                <a:solidFill>
                  <a:srgbClr val="002060"/>
                </a:solidFill>
                <a:latin typeface="Varela Round"/>
              </a:rPr>
              <a:t>.</a:t>
            </a:r>
            <a:endParaRPr lang="he-IL" sz="3100" b="1" dirty="0">
              <a:solidFill>
                <a:srgbClr val="002060"/>
              </a:solidFill>
              <a:latin typeface="Varela Round"/>
            </a:endParaRPr>
          </a:p>
          <a:p>
            <a:pPr marL="0" indent="0">
              <a:buNone/>
            </a:pPr>
            <a:endParaRPr lang="he-IL" sz="2800" b="1" dirty="0">
              <a:solidFill>
                <a:srgbClr val="002060"/>
              </a:solidFill>
              <a:latin typeface="Varela Round"/>
            </a:endParaRPr>
          </a:p>
          <a:p>
            <a:pPr marL="0" indent="0">
              <a:buNone/>
            </a:pP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יִכְבּוּ חַיַּי</a:t>
            </a:r>
            <a:r>
              <a:rPr lang="en-US" sz="2800" b="1" dirty="0">
                <a:solidFill>
                  <a:srgbClr val="002060"/>
                </a:solidFill>
                <a:latin typeface="Varela Round"/>
              </a:rPr>
              <a:t> - </a:t>
            </a:r>
            <a:r>
              <a:rPr lang="he-IL" sz="2800" b="1" dirty="0">
                <a:solidFill>
                  <a:schemeClr val="accent4">
                    <a:lumMod val="50000"/>
                  </a:schemeClr>
                </a:solidFill>
                <a:latin typeface="Varela Round"/>
              </a:rPr>
              <a:t> מטאפורה - </a:t>
            </a:r>
            <a:r>
              <a:rPr lang="he-IL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/>
              </a:rPr>
              <a:t>"כל עוד הנר דולק אפשר לתקן" </a:t>
            </a:r>
            <a:r>
              <a:rPr lang="he-IL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/>
              </a:rPr>
              <a:t>(אמירה חסידית)</a:t>
            </a:r>
          </a:p>
          <a:p>
            <a:pPr marL="0" indent="0" algn="l">
              <a:buNone/>
            </a:pPr>
            <a:r>
              <a:rPr lang="he-IL" sz="1600" b="1" dirty="0">
                <a:solidFill>
                  <a:schemeClr val="accent4">
                    <a:lumMod val="50000"/>
                  </a:schemeClr>
                </a:solidFill>
                <a:latin typeface="Varela Round"/>
              </a:rPr>
              <a:t>  </a:t>
            </a:r>
          </a:p>
          <a:p>
            <a:pPr marL="0" indent="0">
              <a:buNone/>
            </a:pP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כְּחַכּוֹת רָחֵל לְדוֹדָהּ – </a:t>
            </a:r>
            <a:r>
              <a:rPr lang="he-IL" sz="2800" b="1" dirty="0">
                <a:solidFill>
                  <a:schemeClr val="accent4">
                    <a:lumMod val="50000"/>
                  </a:schemeClr>
                </a:solidFill>
                <a:latin typeface="Varela Round"/>
              </a:rPr>
              <a:t>ארמז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e-IL" sz="2100" b="1" dirty="0">
                <a:latin typeface="Varela Round"/>
              </a:rPr>
              <a:t>"וַיֶּאֱהַב יַעֲקֹב אֶת-רָחֵל וַיֹּאמֶר אֶעֱבָדְךָ שֶׁבַע שָׁנִים בְּרָחֵל בִּתְּךָ הַקְּטַנָּה</a:t>
            </a:r>
            <a:r>
              <a:rPr lang="en-US" sz="2100" b="1" dirty="0">
                <a:latin typeface="Varela Round"/>
              </a:rPr>
              <a:t>.</a:t>
            </a:r>
            <a:endParaRPr lang="he-IL" sz="2100" b="1" dirty="0">
              <a:latin typeface="Varela Round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he-IL" sz="2100" b="1" dirty="0">
                <a:latin typeface="Varela Round"/>
              </a:rPr>
              <a:t> וַיֹּאמֶר לָבָן טוֹב תִּתִּי אֹתָהּ לָךְ מִתִּתִּי אֹתָהּ לְאִישׁ אַחֵר שְׁבָה עִמָּדִי.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he-IL" sz="2100" b="1" dirty="0">
                <a:latin typeface="Varela Round"/>
              </a:rPr>
              <a:t> וַיַּעֲבֹד יַעֲקֹב בְּרָחֵל שֶׁבַע שָׁנִים וַיִּהְיוּ בְעֵינָיו כְּיָמִים אֲחָדִים בְּאַהֲבָתוֹ אֹתָהּ"</a:t>
            </a:r>
            <a:r>
              <a:rPr lang="en-US" sz="2100" b="1" dirty="0">
                <a:latin typeface="Varela Round"/>
              </a:rPr>
              <a:t>.</a:t>
            </a:r>
            <a:r>
              <a:rPr lang="he-IL" sz="2100" b="1" dirty="0">
                <a:latin typeface="Varela Round"/>
              </a:rPr>
              <a:t> </a:t>
            </a:r>
            <a:r>
              <a:rPr lang="he-IL" sz="2100" dirty="0">
                <a:latin typeface="Varela Round"/>
              </a:rPr>
              <a:t>(בראשית </a:t>
            </a:r>
            <a:r>
              <a:rPr lang="he-IL" sz="2100" dirty="0" err="1">
                <a:latin typeface="Varela Round"/>
              </a:rPr>
              <a:t>כט</a:t>
            </a:r>
            <a:r>
              <a:rPr lang="he-IL" sz="2100" dirty="0">
                <a:latin typeface="Varela Round"/>
              </a:rPr>
              <a:t>, </a:t>
            </a:r>
            <a:r>
              <a:rPr lang="he-IL" sz="2100" dirty="0" err="1">
                <a:latin typeface="Varela Round"/>
              </a:rPr>
              <a:t>יח</a:t>
            </a:r>
            <a:r>
              <a:rPr lang="he-IL" sz="2100" dirty="0">
                <a:latin typeface="Varela Round"/>
              </a:rPr>
              <a:t> – כ)</a:t>
            </a:r>
            <a:endParaRPr lang="en-US" sz="2100" dirty="0">
              <a:latin typeface="Varela Round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he-IL" sz="3100" b="1" dirty="0">
                <a:solidFill>
                  <a:srgbClr val="002060"/>
                </a:solidFill>
                <a:latin typeface="Varela Round"/>
              </a:rPr>
              <a:t>דוֹדָהּ </a:t>
            </a:r>
            <a:r>
              <a:rPr lang="he-IL" sz="3100" dirty="0">
                <a:latin typeface="Varela Round"/>
              </a:rPr>
              <a:t>– </a:t>
            </a:r>
            <a:r>
              <a:rPr lang="he-IL" sz="2600" b="1" dirty="0">
                <a:latin typeface="Varela Round"/>
              </a:rPr>
              <a:t>כינוי</a:t>
            </a:r>
            <a:r>
              <a:rPr lang="he-IL" sz="3100" dirty="0">
                <a:latin typeface="Varela Round"/>
              </a:rPr>
              <a:t> </a:t>
            </a:r>
            <a:r>
              <a:rPr lang="he-IL" sz="2600" dirty="0">
                <a:latin typeface="Varela Round"/>
              </a:rPr>
              <a:t>לאהוב</a:t>
            </a:r>
            <a:endParaRPr lang="he-IL" sz="5200" b="1" dirty="0">
              <a:solidFill>
                <a:schemeClr val="accent4">
                  <a:lumMod val="50000"/>
                </a:schemeClr>
              </a:solidFill>
              <a:latin typeface="Varela Round"/>
            </a:endParaRPr>
          </a:p>
          <a:p>
            <a:pPr marL="0" indent="0" algn="l">
              <a:lnSpc>
                <a:spcPct val="160000"/>
              </a:lnSpc>
              <a:buNone/>
            </a:pPr>
            <a:endParaRPr lang="he-IL" sz="16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l">
              <a:buNone/>
            </a:pPr>
            <a:endParaRPr lang="he-IL" sz="16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l">
              <a:buNone/>
            </a:pPr>
            <a:endParaRPr lang="he-IL" sz="16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e-IL" sz="2800" dirty="0"/>
          </a:p>
        </p:txBody>
      </p:sp>
      <p:pic>
        <p:nvPicPr>
          <p:cNvPr id="2052" name="Picture 4" descr="חדשות חרדים - רדיו קול חי">
            <a:extLst>
              <a:ext uri="{FF2B5EF4-FFF2-40B4-BE49-F238E27FC236}">
                <a16:creationId xmlns:a16="http://schemas.microsoft.com/office/drawing/2014/main" id="{533AC797-8389-4B54-84F8-5ECC28883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714" y="1197429"/>
            <a:ext cx="1458730" cy="18482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34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AD72163-7B85-49E9-970C-C41D1E4D2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זמר נוגה / רחל </a:t>
            </a:r>
            <a:r>
              <a:rPr lang="he-IL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בית שלישי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A122EA5-3615-4C8F-B70D-6C02D24AA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621" y="1264555"/>
            <a:ext cx="9379131" cy="341557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br>
              <a:rPr lang="en-US" b="1" dirty="0">
                <a:solidFill>
                  <a:srgbClr val="002060"/>
                </a:solidFill>
              </a:rPr>
            </a:b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אַחֲרוֹן יָמַי כְּבָר קָרוֹב אוּלַי</a:t>
            </a:r>
            <a:r>
              <a:rPr lang="en-US" sz="2800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sz="2800" b="1" dirty="0">
                <a:solidFill>
                  <a:srgbClr val="002060"/>
                </a:solidFill>
                <a:latin typeface="Varela Round"/>
              </a:rPr>
            </a:b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כְּבָר קָרוֹב הַיּוֹם שֶׁל דִּמְעוֹת פְּרִידָה</a:t>
            </a:r>
            <a:r>
              <a:rPr lang="en-US" sz="2800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sz="2800" b="1" dirty="0">
                <a:solidFill>
                  <a:srgbClr val="002060"/>
                </a:solidFill>
                <a:latin typeface="Varela Round"/>
              </a:rPr>
            </a:b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אֲחַכֶּה לְךָ עַד יִכְבּוּ חַיַּי</a:t>
            </a:r>
            <a:r>
              <a:rPr lang="en-US" sz="2800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sz="2800" b="1" dirty="0">
                <a:solidFill>
                  <a:srgbClr val="002060"/>
                </a:solidFill>
                <a:latin typeface="Varela Round"/>
              </a:rPr>
            </a:b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כְּחַכּוֹת </a:t>
            </a:r>
            <a:r>
              <a:rPr lang="he-IL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latin typeface="Varela Round"/>
              </a:rPr>
              <a:t>רָחֵל</a:t>
            </a:r>
            <a:r>
              <a:rPr lang="he-IL" sz="2800" b="1" dirty="0">
                <a:solidFill>
                  <a:srgbClr val="002060"/>
                </a:solidFill>
                <a:latin typeface="Varela Round"/>
              </a:rPr>
              <a:t> לְדוֹדָהּ</a:t>
            </a:r>
            <a:r>
              <a:rPr lang="en-US" sz="2800" b="1" dirty="0">
                <a:solidFill>
                  <a:srgbClr val="002060"/>
                </a:solidFill>
                <a:latin typeface="Varela Round"/>
              </a:rPr>
              <a:t>.</a:t>
            </a:r>
            <a:endParaRPr lang="he-IL" sz="2800" b="1" dirty="0">
              <a:solidFill>
                <a:srgbClr val="002060"/>
              </a:solidFill>
              <a:latin typeface="Varela Round"/>
            </a:endParaRPr>
          </a:p>
          <a:p>
            <a:pPr marL="0" indent="0">
              <a:buNone/>
            </a:pPr>
            <a:endParaRPr lang="he-IL" sz="2800" b="1" dirty="0">
              <a:solidFill>
                <a:srgbClr val="002060"/>
              </a:solidFill>
              <a:latin typeface="Varela Round"/>
            </a:endParaRPr>
          </a:p>
          <a:p>
            <a:pPr marL="0" indent="0">
              <a:buNone/>
            </a:pPr>
            <a:r>
              <a:rPr lang="he-IL" sz="41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</a:rPr>
              <a:t>רחל</a:t>
            </a:r>
            <a:r>
              <a:rPr lang="he-IL" sz="4100" b="1" dirty="0">
                <a:solidFill>
                  <a:schemeClr val="accent4">
                    <a:lumMod val="50000"/>
                  </a:schemeClr>
                </a:solidFill>
              </a:rPr>
              <a:t> המשוררת ראתה ב</a:t>
            </a:r>
            <a:r>
              <a:rPr lang="he-IL" sz="41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</a:rPr>
              <a:t>רחל אמנו </a:t>
            </a:r>
            <a:r>
              <a:rPr lang="he-IL" sz="4100" b="1" dirty="0">
                <a:solidFill>
                  <a:schemeClr val="accent4">
                    <a:lumMod val="50000"/>
                  </a:schemeClr>
                </a:solidFill>
              </a:rPr>
              <a:t>דמות להזדהות</a:t>
            </a:r>
          </a:p>
          <a:p>
            <a:pPr marL="0" indent="0">
              <a:buNone/>
            </a:pPr>
            <a:endParaRPr lang="he-IL" sz="28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e-IL" sz="2800" b="1" dirty="0">
              <a:solidFill>
                <a:srgbClr val="002060"/>
              </a:solidFill>
            </a:endParaRPr>
          </a:p>
          <a:p>
            <a:pPr marL="0" indent="0" algn="l">
              <a:buNone/>
            </a:pPr>
            <a:r>
              <a:rPr lang="he-IL" sz="1600" b="1" dirty="0">
                <a:solidFill>
                  <a:schemeClr val="accent4">
                    <a:lumMod val="50000"/>
                  </a:schemeClr>
                </a:solidFill>
              </a:rPr>
              <a:t>  </a:t>
            </a:r>
          </a:p>
          <a:p>
            <a:pPr marL="0" indent="0" algn="l">
              <a:buNone/>
            </a:pPr>
            <a:endParaRPr lang="he-IL" sz="16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l">
              <a:buNone/>
            </a:pPr>
            <a:endParaRPr lang="he-IL" sz="16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e-IL" sz="2800" dirty="0"/>
          </a:p>
        </p:txBody>
      </p:sp>
      <p:pic>
        <p:nvPicPr>
          <p:cNvPr id="5" name="Picture 4" descr="C:\Users\me\Documents\אמא\קבר רחל.jpg">
            <a:extLst>
              <a:ext uri="{FF2B5EF4-FFF2-40B4-BE49-F238E27FC236}">
                <a16:creationId xmlns:a16="http://schemas.microsoft.com/office/drawing/2014/main" id="{830E2085-2AB4-4903-8C67-72A69E502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57" y="912945"/>
            <a:ext cx="3094484" cy="19841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2" descr="C:\Users\me\Documents\אמא\רחל הקטנה.jpg">
            <a:extLst>
              <a:ext uri="{FF2B5EF4-FFF2-40B4-BE49-F238E27FC236}">
                <a16:creationId xmlns:a16="http://schemas.microsoft.com/office/drawing/2014/main" id="{F868458D-C06A-428A-A0CB-B9118F270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388" y="3806260"/>
            <a:ext cx="2268545" cy="30286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87021E13-68EC-4640-BD17-BBFE836FD7B2}"/>
              </a:ext>
            </a:extLst>
          </p:cNvPr>
          <p:cNvSpPr txBox="1"/>
          <p:nvPr/>
        </p:nvSpPr>
        <p:spPr>
          <a:xfrm>
            <a:off x="1307591" y="4466351"/>
            <a:ext cx="5741177" cy="1938992"/>
          </a:xfrm>
          <a:prstGeom prst="rect">
            <a:avLst/>
          </a:prstGeom>
          <a:noFill/>
        </p:spPr>
        <p:txBody>
          <a:bodyPr wrap="square" numCol="2" rtlCol="1">
            <a:spAutoFit/>
          </a:bodyPr>
          <a:lstStyle/>
          <a:p>
            <a:pPr algn="r"/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רָחֵל </a:t>
            </a:r>
            <a:r>
              <a:rPr lang="he-IL" sz="1200" dirty="0">
                <a:solidFill>
                  <a:srgbClr val="002060"/>
                </a:solidFill>
                <a:latin typeface="Varela Round"/>
              </a:rPr>
              <a:t>(בית ראשון)</a:t>
            </a:r>
          </a:p>
          <a:p>
            <a:pPr algn="r"/>
            <a:endParaRPr lang="he-IL" sz="2000" dirty="0">
              <a:solidFill>
                <a:srgbClr val="002060"/>
              </a:solidFill>
              <a:latin typeface="Varela Round"/>
            </a:endParaRPr>
          </a:p>
          <a:p>
            <a:pPr algn="r"/>
            <a:r>
              <a:rPr lang="he-IL" sz="2000" dirty="0">
                <a:solidFill>
                  <a:srgbClr val="002060"/>
                </a:solidFill>
                <a:latin typeface="Varela Round"/>
              </a:rPr>
              <a:t>הֵן דָּמָהּ בְּדָמִי זוֹרֵם,  </a:t>
            </a:r>
          </a:p>
          <a:p>
            <a:pPr algn="r"/>
            <a:r>
              <a:rPr lang="he-IL" sz="2000" dirty="0">
                <a:solidFill>
                  <a:srgbClr val="002060"/>
                </a:solidFill>
                <a:latin typeface="Varela Round"/>
              </a:rPr>
              <a:t>הֵן קוֹלָהּ בִּי רָן –</a:t>
            </a:r>
          </a:p>
          <a:p>
            <a:pPr algn="r"/>
            <a:r>
              <a:rPr lang="he-IL" sz="2000" dirty="0">
                <a:solidFill>
                  <a:srgbClr val="002060"/>
                </a:solidFill>
                <a:latin typeface="Varela Round"/>
              </a:rPr>
              <a:t>רָחֵל הָרוֹעָה צֹאן לָבָן,</a:t>
            </a:r>
          </a:p>
          <a:p>
            <a:pPr algn="r"/>
            <a:r>
              <a:rPr lang="he-IL" sz="2000" dirty="0">
                <a:solidFill>
                  <a:srgbClr val="002060"/>
                </a:solidFill>
                <a:latin typeface="Varela Round"/>
              </a:rPr>
              <a:t>רָחֵל – אֵם הָאֵם</a:t>
            </a:r>
            <a:r>
              <a:rPr lang="he-IL" sz="2000" dirty="0">
                <a:latin typeface="Varela Round"/>
              </a:rPr>
              <a:t>.</a:t>
            </a:r>
          </a:p>
          <a:p>
            <a:pPr algn="r"/>
            <a:r>
              <a:rPr lang="he-IL" sz="2000" b="1" dirty="0">
                <a:solidFill>
                  <a:srgbClr val="002060"/>
                </a:solidFill>
                <a:latin typeface="Varela Round"/>
              </a:rPr>
              <a:t>עקרה </a:t>
            </a:r>
            <a:r>
              <a:rPr lang="he-IL" sz="1200" dirty="0">
                <a:solidFill>
                  <a:srgbClr val="002060"/>
                </a:solidFill>
                <a:latin typeface="Varela Round"/>
              </a:rPr>
              <a:t>(בית שלישי)</a:t>
            </a:r>
          </a:p>
          <a:p>
            <a:pPr algn="r"/>
            <a:endParaRPr lang="he-IL" sz="2000" dirty="0">
              <a:solidFill>
                <a:srgbClr val="002060"/>
              </a:solidFill>
              <a:latin typeface="Varela Round"/>
            </a:endParaRPr>
          </a:p>
          <a:p>
            <a:pPr algn="r"/>
            <a:r>
              <a:rPr lang="he-IL" sz="2000" dirty="0">
                <a:solidFill>
                  <a:srgbClr val="002060"/>
                </a:solidFill>
                <a:latin typeface="Varela Round"/>
              </a:rPr>
              <a:t>עוֹד אֶתְמַרְמֵר כְּרָחֵל הָאֵם.</a:t>
            </a:r>
          </a:p>
          <a:p>
            <a:pPr algn="r"/>
            <a:r>
              <a:rPr lang="he-IL" sz="2000" dirty="0">
                <a:solidFill>
                  <a:srgbClr val="002060"/>
                </a:solidFill>
                <a:latin typeface="Varela Round"/>
              </a:rPr>
              <a:t>עוֹד אֶתְפַּלֵּל כְּחַנָּה בְּשִׁילֹה.</a:t>
            </a:r>
          </a:p>
          <a:p>
            <a:pPr algn="r"/>
            <a:r>
              <a:rPr lang="he-IL" sz="2000" dirty="0">
                <a:solidFill>
                  <a:srgbClr val="002060"/>
                </a:solidFill>
                <a:latin typeface="Varela Round"/>
              </a:rPr>
              <a:t>עוֹד אֲחַכֶּה</a:t>
            </a:r>
          </a:p>
          <a:p>
            <a:pPr algn="r"/>
            <a:r>
              <a:rPr lang="he-IL" sz="2000" dirty="0">
                <a:solidFill>
                  <a:srgbClr val="002060"/>
                </a:solidFill>
                <a:latin typeface="Varela Round"/>
              </a:rPr>
              <a:t>לוֹ.</a:t>
            </a:r>
          </a:p>
        </p:txBody>
      </p:sp>
    </p:spTree>
    <p:extLst>
      <p:ext uri="{BB962C8B-B14F-4D97-AF65-F5344CB8AC3E}">
        <p14:creationId xmlns:p14="http://schemas.microsoft.com/office/powerpoint/2010/main" val="307884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40EE817B-C618-4D0B-B267-10C02AE48F2B}"/>
              </a:ext>
            </a:extLst>
          </p:cNvPr>
          <p:cNvSpPr txBox="1"/>
          <p:nvPr/>
        </p:nvSpPr>
        <p:spPr>
          <a:xfrm>
            <a:off x="1672046" y="1985554"/>
            <a:ext cx="8712925" cy="16004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Varela Round" panose="00000500000000000000"/>
                <a:sym typeface="Varela Round"/>
              </a:rPr>
              <a:t>השיר "זמר נוגה" / רחל</a:t>
            </a:r>
          </a:p>
          <a:p>
            <a:pPr algn="ctr"/>
            <a:r>
              <a:rPr lang="he-IL" sz="4400" b="1" dirty="0">
                <a:solidFill>
                  <a:schemeClr val="accent5">
                    <a:lumMod val="50000"/>
                  </a:schemeClr>
                </a:solidFill>
                <a:cs typeface="Varela Round" panose="00000500000000000000"/>
                <a:sym typeface="Varela Round"/>
              </a:rPr>
              <a:t>ספרות ממ"ד לכיתות חט"ב</a:t>
            </a:r>
            <a:endParaRPr lang="he-IL" sz="1200" b="1" dirty="0">
              <a:solidFill>
                <a:schemeClr val="accent5">
                  <a:lumMod val="50000"/>
                </a:schemeClr>
              </a:solidFill>
              <a:cs typeface="Varela Round" panose="00000500000000000000"/>
              <a:sym typeface="Varela Round"/>
            </a:endParaRP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8FD17C60-3DB0-4C06-97E6-2C4D4E86B29E}"/>
              </a:ext>
            </a:extLst>
          </p:cNvPr>
          <p:cNvSpPr txBox="1"/>
          <p:nvPr/>
        </p:nvSpPr>
        <p:spPr>
          <a:xfrm>
            <a:off x="5120640" y="4415247"/>
            <a:ext cx="20651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chemeClr val="accent1"/>
                </a:solidFill>
                <a:cs typeface="Varela Round" panose="00000500000000000000"/>
              </a:rPr>
              <a:t>רבקה קופרמן</a:t>
            </a:r>
          </a:p>
        </p:txBody>
      </p:sp>
    </p:spTree>
    <p:extLst>
      <p:ext uri="{BB962C8B-B14F-4D97-AF65-F5344CB8AC3E}">
        <p14:creationId xmlns:p14="http://schemas.microsoft.com/office/powerpoint/2010/main" val="452467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3145ACA-C20F-4079-987E-84EF588F2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5587" y="225086"/>
            <a:ext cx="8092492" cy="1280890"/>
          </a:xfrm>
        </p:spPr>
        <p:txBody>
          <a:bodyPr>
            <a:normAutofit/>
          </a:bodyPr>
          <a:lstStyle/>
          <a:p>
            <a:pPr algn="ctr"/>
            <a:r>
              <a:rPr lang="he-IL" sz="6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זמר נוגה / רחל - </a:t>
            </a:r>
            <a:r>
              <a:rPr lang="he-IL" sz="4000" b="1" dirty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סיכום</a:t>
            </a:r>
            <a:endParaRPr lang="he-IL" sz="6000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9AF5AA48-240A-4A92-B6D2-5B9FA6546218}"/>
              </a:ext>
            </a:extLst>
          </p:cNvPr>
          <p:cNvSpPr/>
          <p:nvPr/>
        </p:nvSpPr>
        <p:spPr>
          <a:xfrm>
            <a:off x="2982685" y="1238101"/>
            <a:ext cx="702346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b="1" dirty="0">
                <a:solidFill>
                  <a:srgbClr val="002060"/>
                </a:solidFill>
                <a:latin typeface="Varela Round"/>
              </a:rPr>
              <a:t>הֲתִשְׁמַע קוֹלִי, רְחוֹקִי שֶׁלִּי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הֲתִשְׁמַע קוֹלִי, בַּאֲשֶׁר הִנְּךָ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 -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קוֹל קוֹרֵא בְּעֹז, קוֹל בּוֹכֶה בִּדְמִי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וּמֵעַל לַזְּמַן מְצַוֶּה בְּרָכָה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?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תֵּבֵל זוֹ רַבָּה וּדְרָכִים בָּה רָב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.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נִפְגָּשׁוֹת לְדַק, נִפְרָדוֹת לָעַד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.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מְבַקֵּשׁ אָדָם, אַךְ כּוֹשְׁלוֹת רַגְלָיו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לֹא יוּכַל לִמְצֹא אֶת אֲשֶׁר אָבַד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.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אַחֲרוֹן יָמַי כְּבָר קָרוֹב אוּלַי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כְּבָר קָרוֹב הַיּוֹם שֶׁל דִּמְעוֹת פְּרִידָה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אֲחַכֶּה לְךָ עַד יִכְבּוּ חַיַּי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,</a:t>
            </a:r>
            <a:br>
              <a:rPr lang="en-US" b="1" dirty="0">
                <a:solidFill>
                  <a:srgbClr val="002060"/>
                </a:solidFill>
                <a:latin typeface="Varela Round"/>
              </a:rPr>
            </a:br>
            <a:r>
              <a:rPr lang="he-IL" b="1" dirty="0">
                <a:solidFill>
                  <a:srgbClr val="002060"/>
                </a:solidFill>
                <a:latin typeface="Varela Round"/>
              </a:rPr>
              <a:t>כְּחַכּוֹת רָחֵל לְדוֹדָהּ</a:t>
            </a:r>
            <a:r>
              <a:rPr lang="en-US" b="1" dirty="0">
                <a:solidFill>
                  <a:srgbClr val="002060"/>
                </a:solidFill>
                <a:latin typeface="Varela Round"/>
              </a:rPr>
              <a:t>.</a:t>
            </a:r>
          </a:p>
        </p:txBody>
      </p:sp>
      <p:sp>
        <p:nvSpPr>
          <p:cNvPr id="5" name="סוגר מסולסל שמאלי 4">
            <a:extLst>
              <a:ext uri="{FF2B5EF4-FFF2-40B4-BE49-F238E27FC236}">
                <a16:creationId xmlns:a16="http://schemas.microsoft.com/office/drawing/2014/main" id="{513CBA40-38C6-44B2-B16A-8E883C066554}"/>
              </a:ext>
            </a:extLst>
          </p:cNvPr>
          <p:cNvSpPr/>
          <p:nvPr/>
        </p:nvSpPr>
        <p:spPr>
          <a:xfrm>
            <a:off x="5930538" y="1238101"/>
            <a:ext cx="403641" cy="11038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סוגר מסולסל שמאלי 5">
            <a:extLst>
              <a:ext uri="{FF2B5EF4-FFF2-40B4-BE49-F238E27FC236}">
                <a16:creationId xmlns:a16="http://schemas.microsoft.com/office/drawing/2014/main" id="{A0785ED4-46F0-4498-A7E4-A4A842FC2B26}"/>
              </a:ext>
            </a:extLst>
          </p:cNvPr>
          <p:cNvSpPr/>
          <p:nvPr/>
        </p:nvSpPr>
        <p:spPr>
          <a:xfrm>
            <a:off x="5930539" y="2561804"/>
            <a:ext cx="403641" cy="131499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סוגר מסולסל שמאלי 6">
            <a:extLst>
              <a:ext uri="{FF2B5EF4-FFF2-40B4-BE49-F238E27FC236}">
                <a16:creationId xmlns:a16="http://schemas.microsoft.com/office/drawing/2014/main" id="{F7441FFE-CD6C-4572-A98F-B0DD750FCEEA}"/>
              </a:ext>
            </a:extLst>
          </p:cNvPr>
          <p:cNvSpPr/>
          <p:nvPr/>
        </p:nvSpPr>
        <p:spPr>
          <a:xfrm>
            <a:off x="5930538" y="3984867"/>
            <a:ext cx="403642" cy="11038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DA429AE-2084-42EA-B216-E5A4D802E4BA}"/>
              </a:ext>
            </a:extLst>
          </p:cNvPr>
          <p:cNvSpPr txBox="1"/>
          <p:nvPr/>
        </p:nvSpPr>
        <p:spPr>
          <a:xfrm>
            <a:off x="4422649" y="1399903"/>
            <a:ext cx="102959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אישי</a:t>
            </a:r>
            <a:endParaRPr lang="he-IL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he-IL" b="1" dirty="0">
                <a:solidFill>
                  <a:schemeClr val="accent2">
                    <a:lumMod val="75000"/>
                  </a:schemeClr>
                </a:solidFill>
              </a:rPr>
              <a:t>תקווה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5119D85F-3F60-4349-9B5A-E62945DD7589}"/>
              </a:ext>
            </a:extLst>
          </p:cNvPr>
          <p:cNvSpPr txBox="1"/>
          <p:nvPr/>
        </p:nvSpPr>
        <p:spPr>
          <a:xfrm>
            <a:off x="4515394" y="2923902"/>
            <a:ext cx="113646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כללי</a:t>
            </a:r>
          </a:p>
          <a:p>
            <a:r>
              <a:rPr lang="he-IL" b="1" dirty="0" err="1">
                <a:solidFill>
                  <a:schemeClr val="accent2">
                    <a:lumMod val="75000"/>
                  </a:schemeClr>
                </a:solidFill>
              </a:rPr>
              <a:t>יאוש</a:t>
            </a:r>
            <a:endParaRPr lang="he-IL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BF68DF0D-4230-45C3-B60E-09CFF3834472}"/>
              </a:ext>
            </a:extLst>
          </p:cNvPr>
          <p:cNvSpPr txBox="1"/>
          <p:nvPr/>
        </p:nvSpPr>
        <p:spPr>
          <a:xfrm>
            <a:off x="4515393" y="4145279"/>
            <a:ext cx="93685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אישי</a:t>
            </a:r>
          </a:p>
          <a:p>
            <a:r>
              <a:rPr lang="he-IL" b="1" dirty="0">
                <a:solidFill>
                  <a:schemeClr val="accent2">
                    <a:lumMod val="75000"/>
                  </a:schemeClr>
                </a:solidFill>
              </a:rPr>
              <a:t>תקווה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F60E2125-3A4D-4765-B929-E518E434D71E}"/>
              </a:ext>
            </a:extLst>
          </p:cNvPr>
          <p:cNvSpPr txBox="1"/>
          <p:nvPr/>
        </p:nvSpPr>
        <p:spPr>
          <a:xfrm>
            <a:off x="2049754" y="5336545"/>
            <a:ext cx="80924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>
                <a:solidFill>
                  <a:schemeClr val="accent4">
                    <a:lumMod val="50000"/>
                  </a:schemeClr>
                </a:solidFill>
              </a:rPr>
              <a:t>שיר געגוע שיש בו </a:t>
            </a:r>
            <a:r>
              <a:rPr lang="he-IL" sz="28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תנועה</a:t>
            </a:r>
            <a:r>
              <a:rPr lang="he-IL" sz="2800" b="1" dirty="0">
                <a:solidFill>
                  <a:schemeClr val="accent4">
                    <a:lumMod val="50000"/>
                  </a:schemeClr>
                </a:solidFill>
              </a:rPr>
              <a:t> בין </a:t>
            </a:r>
            <a:r>
              <a:rPr lang="he-IL" sz="2800" b="1" dirty="0" err="1">
                <a:solidFill>
                  <a:schemeClr val="accent4">
                    <a:lumMod val="50000"/>
                  </a:schemeClr>
                </a:solidFill>
              </a:rPr>
              <a:t>יאוש</a:t>
            </a:r>
            <a:r>
              <a:rPr lang="he-IL" sz="2800" b="1" dirty="0">
                <a:solidFill>
                  <a:schemeClr val="accent4">
                    <a:lumMod val="50000"/>
                  </a:schemeClr>
                </a:solidFill>
              </a:rPr>
              <a:t> לתקווה</a:t>
            </a:r>
          </a:p>
        </p:txBody>
      </p:sp>
    </p:spTree>
    <p:extLst>
      <p:ext uri="{BB962C8B-B14F-4D97-AF65-F5344CB8AC3E}">
        <p14:creationId xmlns:p14="http://schemas.microsoft.com/office/powerpoint/2010/main" val="258004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DDC43C5-E07D-49A2-A51E-2F6D6C33A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1073" y="1058091"/>
            <a:ext cx="7201990" cy="5107578"/>
          </a:xfrm>
        </p:spPr>
        <p:txBody>
          <a:bodyPr>
            <a:normAutofit fontScale="90000"/>
          </a:bodyPr>
          <a:lstStyle/>
          <a:p>
            <a:pPr algn="r"/>
            <a:r>
              <a:rPr lang="he-IL" sz="31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השיר "זמר נוגה" זכה ללחנים וביצועים רבים. </a:t>
            </a:r>
            <a:br>
              <a:rPr lang="he-IL" sz="31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31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המוסיקה משרה אווירה, מעצימה משמעות, לעיתים מפרשת מילים.</a:t>
            </a:r>
            <a:br>
              <a:rPr lang="he-IL" sz="31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31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24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400" b="1" dirty="0">
                <a:solidFill>
                  <a:schemeClr val="accent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נשמיע שלושה ביצועים שונים. </a:t>
            </a:r>
            <a:br>
              <a:rPr lang="he-IL" sz="2400" b="1" dirty="0">
                <a:solidFill>
                  <a:schemeClr val="accent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400" b="1" dirty="0">
                <a:solidFill>
                  <a:schemeClr val="accent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נאזין איך המוסיקה משפיעה על הבנת המילים.</a:t>
            </a:r>
            <a:br>
              <a:rPr lang="he-IL" sz="2400" b="1" dirty="0">
                <a:solidFill>
                  <a:schemeClr val="accent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24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24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4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ביצוע 1.</a:t>
            </a:r>
            <a:b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לחן: יוסי </a:t>
            </a:r>
            <a:r>
              <a:rPr lang="he-IL" sz="24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מוסטקי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1964</a:t>
            </a:r>
            <a:b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ביצוע: עפרה חזה</a:t>
            </a:r>
            <a:b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מאפיינים: </a:t>
            </a:r>
            <a:r>
              <a:rPr lang="he-IL" sz="2700" dirty="0">
                <a:latin typeface="Varela Round" panose="00000500000000000000" pitchFamily="2" charset="-79"/>
                <a:cs typeface="Varela Round" panose="00000500000000000000" pitchFamily="2" charset="-79"/>
              </a:rPr>
              <a:t>סולם מינורי, משקל שלושה רבעים, כמעין ואלס מתנגן ועממי</a:t>
            </a:r>
            <a:br>
              <a:rPr lang="he-IL" sz="2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2700" dirty="0">
                <a:solidFill>
                  <a:schemeClr val="bg2">
                    <a:lumMod val="1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2700" dirty="0">
                <a:solidFill>
                  <a:schemeClr val="bg2">
                    <a:lumMod val="1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sz="27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lang="he-IL" sz="2200" b="1" dirty="0">
              <a:solidFill>
                <a:schemeClr val="accent4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4" name="Picture 5" descr="MC900432654[1]">
            <a:extLst>
              <a:ext uri="{FF2B5EF4-FFF2-40B4-BE49-F238E27FC236}">
                <a16:creationId xmlns:a16="http://schemas.microsoft.com/office/drawing/2014/main" id="{126A5B6F-D320-479F-A78C-D91D70AC0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83" y="117564"/>
            <a:ext cx="2082100" cy="208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מדיה מקוונת 2" title="ￗﾖￗﾞￗﾨ ￗﾠￗﾕￗﾒￗﾔ (ￗﾔￗﾪￗﾩￗﾞￗﾢ ￗﾧￗﾕￗﾜￗﾙ) - ￗﾢￗﾤￗﾨￗﾔ ￗﾗￗﾖￗﾔ">
            <a:hlinkClick r:id="" action="ppaction://media"/>
            <a:extLst>
              <a:ext uri="{FF2B5EF4-FFF2-40B4-BE49-F238E27FC236}">
                <a16:creationId xmlns:a16="http://schemas.microsoft.com/office/drawing/2014/main" id="{E7AB0BB5-FF7A-4D57-8081-088495E4255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24939" y="2577737"/>
            <a:ext cx="4032096" cy="302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0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DDC43C5-E07D-49A2-A51E-2F6D6C33A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5007" y="461555"/>
            <a:ext cx="8958354" cy="4480562"/>
          </a:xfrm>
        </p:spPr>
        <p:txBody>
          <a:bodyPr>
            <a:normAutofit/>
          </a:bodyPr>
          <a:lstStyle/>
          <a:p>
            <a:pPr algn="r"/>
            <a:r>
              <a:rPr lang="he-IL" sz="2400" b="1" dirty="0">
                <a:solidFill>
                  <a:schemeClr val="accent4">
                    <a:lumMod val="50000"/>
                  </a:schemeClr>
                </a:solidFill>
                <a:latin typeface="Varela Round"/>
              </a:rPr>
              <a:t>ביצוע 2.</a:t>
            </a:r>
            <a:br>
              <a:rPr lang="he-IL" sz="2400" b="1" dirty="0">
                <a:solidFill>
                  <a:schemeClr val="accent4">
                    <a:lumMod val="50000"/>
                  </a:schemeClr>
                </a:solidFill>
                <a:latin typeface="Varela Round"/>
              </a:rPr>
            </a:br>
            <a:r>
              <a:rPr lang="he-IL" sz="2800" b="1" dirty="0">
                <a:solidFill>
                  <a:schemeClr val="accent4">
                    <a:lumMod val="50000"/>
                  </a:schemeClr>
                </a:solidFill>
                <a:latin typeface="Varela Round"/>
              </a:rPr>
              <a:t> </a:t>
            </a:r>
            <a:r>
              <a:rPr lang="he-IL" sz="2700" dirty="0">
                <a:solidFill>
                  <a:schemeClr val="bg2">
                    <a:lumMod val="10000"/>
                  </a:schemeClr>
                </a:solidFill>
                <a:latin typeface="Varela Round"/>
              </a:rPr>
              <a:t>לחן: שמוליק קראוס 1968 </a:t>
            </a:r>
            <a:br>
              <a:rPr lang="he-IL" sz="2700" dirty="0">
                <a:solidFill>
                  <a:schemeClr val="bg2">
                    <a:lumMod val="10000"/>
                  </a:schemeClr>
                </a:solidFill>
                <a:latin typeface="Varela Round"/>
              </a:rPr>
            </a:br>
            <a:r>
              <a:rPr lang="he-IL" sz="2700" dirty="0">
                <a:solidFill>
                  <a:schemeClr val="bg2">
                    <a:lumMod val="10000"/>
                  </a:schemeClr>
                </a:solidFill>
                <a:latin typeface="Varela Round"/>
              </a:rPr>
              <a:t>ביצוע: "החלונות הגבוהים" – דואט בין קולות גבריים ונשיים</a:t>
            </a:r>
            <a:br>
              <a:rPr lang="he-IL" sz="2700" dirty="0">
                <a:solidFill>
                  <a:schemeClr val="bg2">
                    <a:lumMod val="10000"/>
                  </a:schemeClr>
                </a:solidFill>
                <a:latin typeface="Varela Round"/>
              </a:rPr>
            </a:br>
            <a:r>
              <a:rPr lang="he-IL" sz="2700" dirty="0">
                <a:solidFill>
                  <a:schemeClr val="bg2">
                    <a:lumMod val="10000"/>
                  </a:schemeClr>
                </a:solidFill>
                <a:latin typeface="Varela Round"/>
              </a:rPr>
              <a:t>מאפיינים: סולם </a:t>
            </a:r>
            <a:r>
              <a:rPr lang="he-IL" sz="2700" dirty="0" err="1">
                <a:solidFill>
                  <a:schemeClr val="bg2">
                    <a:lumMod val="10000"/>
                  </a:schemeClr>
                </a:solidFill>
                <a:latin typeface="Varela Round"/>
              </a:rPr>
              <a:t>מאז'ורי</a:t>
            </a:r>
            <a:r>
              <a:rPr lang="he-IL" sz="2700" dirty="0">
                <a:solidFill>
                  <a:schemeClr val="bg2">
                    <a:lumMod val="10000"/>
                  </a:schemeClr>
                </a:solidFill>
                <a:latin typeface="Varela Round"/>
              </a:rPr>
              <a:t> ומינורי, משקל ארבעה רבעים. אווירת מתח וציפייה.</a:t>
            </a:r>
            <a:br>
              <a:rPr lang="he-IL" sz="2700" dirty="0">
                <a:solidFill>
                  <a:schemeClr val="bg2">
                    <a:lumMod val="10000"/>
                  </a:schemeClr>
                </a:solidFill>
                <a:latin typeface="Varela Round"/>
              </a:rPr>
            </a:br>
            <a:br>
              <a:rPr lang="he-IL" sz="2700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he-IL" sz="2700" dirty="0"/>
            </a:br>
            <a:endParaRPr lang="he-IL" sz="2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5" descr="MC900432654[1]">
            <a:extLst>
              <a:ext uri="{FF2B5EF4-FFF2-40B4-BE49-F238E27FC236}">
                <a16:creationId xmlns:a16="http://schemas.microsoft.com/office/drawing/2014/main" id="{126A5B6F-D320-479F-A78C-D91D70AC0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83" y="117564"/>
            <a:ext cx="2082100" cy="208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מדיה מקוונת 2" title="ￗﾔￗﾗￗﾜￗﾕￗﾠￗﾕￗﾪ ￗﾔￗﾒￗﾑￗﾕￗﾔￗﾙￗﾝ - ￗﾖￗﾞￗﾨ ￗﾠￗﾕￗﾒￗﾔ (ￗﾔￗﾪￗﾩￗﾞￗﾢ ￗﾧￗﾕￗﾜￗﾙ)">
            <a:hlinkClick r:id="" action="ppaction://media"/>
            <a:extLst>
              <a:ext uri="{FF2B5EF4-FFF2-40B4-BE49-F238E27FC236}">
                <a16:creationId xmlns:a16="http://schemas.microsoft.com/office/drawing/2014/main" id="{1B6A3C5C-CDAA-48E1-94AB-1B931CAA6F1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745480" y="3098053"/>
            <a:ext cx="3942072" cy="295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17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MC900432654[1]">
            <a:extLst>
              <a:ext uri="{FF2B5EF4-FFF2-40B4-BE49-F238E27FC236}">
                <a16:creationId xmlns:a16="http://schemas.microsoft.com/office/drawing/2014/main" id="{B3E4EC67-57FB-4637-BC5B-345AD9985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149" y="-91442"/>
            <a:ext cx="2082100" cy="208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5322CD3E-217A-4CF5-AE53-3FCFD0A05C95}"/>
              </a:ext>
            </a:extLst>
          </p:cNvPr>
          <p:cNvSpPr txBox="1"/>
          <p:nvPr/>
        </p:nvSpPr>
        <p:spPr>
          <a:xfrm>
            <a:off x="3017521" y="175582"/>
            <a:ext cx="8635136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גלגולו של שיר:</a:t>
            </a:r>
          </a:p>
          <a:p>
            <a:pPr algn="r" rtl="1"/>
            <a:r>
              <a:rPr lang="he-IL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בשנת 2003 היה אל"מ אילן רמון לישראלי הראשון שטס לחלל כחלק מצוות מעבורת החלל "קולומביה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".</a:t>
            </a:r>
            <a:endParaRPr lang="he-IL" b="1" dirty="0">
              <a:solidFill>
                <a:schemeClr val="accent4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endParaRPr lang="en-US" b="1" dirty="0">
              <a:solidFill>
                <a:schemeClr val="accent4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בזמן ששהה בחלל בחרה אשתו, רונה רמון (שנפטרה מאז), להקדיש לו את השיר "זמר נוגה". </a:t>
            </a:r>
          </a:p>
          <a:p>
            <a:pPr algn="r" rtl="1"/>
            <a:endParaRPr lang="he-IL" b="1" dirty="0">
              <a:solidFill>
                <a:schemeClr val="accent4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השיר שודר לחללית ממרכז החלל של נאס"א ביוסטון ובכך הפך להיות השיר הישראלי הראשון שמתנגן בחלל. </a:t>
            </a:r>
          </a:p>
          <a:p>
            <a:pPr algn="r" rtl="1"/>
            <a:endParaRPr lang="he-IL" b="1" dirty="0">
              <a:solidFill>
                <a:schemeClr val="accent4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בדרך חזרה לכדור הארץ התפרקה מעבורת החלל וכתוצאה מכך אילן רמון ושאר צוות המעבורת נהרגו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he-IL" b="1" dirty="0">
              <a:solidFill>
                <a:schemeClr val="accent4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endParaRPr lang="en-US" b="1" dirty="0">
              <a:solidFill>
                <a:schemeClr val="accent4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b="1" dirty="0">
                <a:solidFill>
                  <a:schemeClr val="accent4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בעקבות מותו של אילן רמון קיבל השיר "זמר נוגה" משמעות טראגית ונבואית. </a:t>
            </a:r>
            <a:endParaRPr lang="en-US" b="1" dirty="0">
              <a:solidFill>
                <a:schemeClr val="accent4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19A2D43E-E06D-469A-9FEA-1A46EC0B4A95}"/>
              </a:ext>
            </a:extLst>
          </p:cNvPr>
          <p:cNvSpPr txBox="1"/>
          <p:nvPr/>
        </p:nvSpPr>
        <p:spPr>
          <a:xfrm>
            <a:off x="4872234" y="4238233"/>
            <a:ext cx="65755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000" b="1" dirty="0"/>
              <a:t>ביצוע 3</a:t>
            </a:r>
            <a:br>
              <a:rPr lang="en-US" dirty="0"/>
            </a:br>
            <a:r>
              <a:rPr lang="he-IL" sz="2000" dirty="0">
                <a:solidFill>
                  <a:schemeClr val="accent4">
                    <a:lumMod val="50000"/>
                  </a:schemeClr>
                </a:solidFill>
              </a:rPr>
              <a:t>לחן: שמוליק קראוס 1968 </a:t>
            </a:r>
          </a:p>
          <a:p>
            <a:pPr algn="r"/>
            <a:r>
              <a:rPr lang="he-IL" sz="2000" dirty="0">
                <a:solidFill>
                  <a:schemeClr val="accent4">
                    <a:lumMod val="50000"/>
                  </a:schemeClr>
                </a:solidFill>
              </a:rPr>
              <a:t>ביצוע: "החלונות הגבוהים". בסרטון רואים את אילן רמון במעבורת החלל.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he-IL" sz="2000" b="1" dirty="0"/>
          </a:p>
        </p:txBody>
      </p:sp>
      <p:pic>
        <p:nvPicPr>
          <p:cNvPr id="5" name="מדיה מקוונת 4" title="ￗﾖￗﾞￗﾨ ￗﾠￗﾕￗﾒￗﾔ - ￗﾐￗﾙￗﾜￗﾟ ￗﾨￗﾞￗﾕￗﾟ">
            <a:hlinkClick r:id="" action="ppaction://media"/>
            <a:extLst>
              <a:ext uri="{FF2B5EF4-FFF2-40B4-BE49-F238E27FC236}">
                <a16:creationId xmlns:a16="http://schemas.microsoft.com/office/drawing/2014/main" id="{E126AF6F-CECF-41EA-BF8F-34DFAD2C208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4599" y="4238233"/>
            <a:ext cx="4511643" cy="253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06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45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FBAF87D0-800D-4C39-916E-69F2B935529E}"/>
              </a:ext>
            </a:extLst>
          </p:cNvPr>
          <p:cNvSpPr txBox="1"/>
          <p:nvPr/>
        </p:nvSpPr>
        <p:spPr>
          <a:xfrm>
            <a:off x="2194560" y="1528354"/>
            <a:ext cx="8634549" cy="37240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2800" b="1" dirty="0">
                <a:solidFill>
                  <a:srgbClr val="002060"/>
                </a:solidFill>
                <a:cs typeface="Varela Round" panose="00000500000000000000"/>
              </a:rPr>
              <a:t>אתם מוזמנים להאזין לביצועים נוספים ומרתקים </a:t>
            </a:r>
          </a:p>
          <a:p>
            <a:pPr algn="ctr" rtl="1"/>
            <a:r>
              <a:rPr lang="he-IL" sz="2800" b="1" dirty="0">
                <a:solidFill>
                  <a:srgbClr val="002060"/>
                </a:solidFill>
                <a:cs typeface="Varela Round" panose="00000500000000000000"/>
              </a:rPr>
              <a:t>לשיר "זמר נוגה"</a:t>
            </a:r>
          </a:p>
          <a:p>
            <a:pPr algn="r" rtl="1"/>
            <a:endParaRPr lang="he-IL" sz="2800" b="1" dirty="0">
              <a:solidFill>
                <a:srgbClr val="002060"/>
              </a:solidFill>
              <a:cs typeface="Varela Round" panose="00000500000000000000"/>
            </a:endParaRP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pPr algn="ctr"/>
            <a:endParaRPr lang="he-IL" dirty="0"/>
          </a:p>
          <a:p>
            <a:pPr algn="ctr" rtl="1"/>
            <a:r>
              <a:rPr lang="he-IL" sz="4400" b="1" dirty="0">
                <a:solidFill>
                  <a:schemeClr val="accent1">
                    <a:lumMod val="60000"/>
                    <a:lumOff val="40000"/>
                  </a:schemeClr>
                </a:solidFill>
                <a:cs typeface="Varela Round" panose="00000500000000000000"/>
              </a:rPr>
              <a:t>תודה שהשתתפתם בשיעור!</a:t>
            </a:r>
          </a:p>
        </p:txBody>
      </p:sp>
    </p:spTree>
    <p:extLst>
      <p:ext uri="{BB962C8B-B14F-4D97-AF65-F5344CB8AC3E}">
        <p14:creationId xmlns:p14="http://schemas.microsoft.com/office/powerpoint/2010/main" val="41106648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48508" y="3016112"/>
            <a:ext cx="10473243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8D660460-1421-4247-88F8-8E44AF70FA13}"/>
              </a:ext>
            </a:extLst>
          </p:cNvPr>
          <p:cNvSpPr txBox="1"/>
          <p:nvPr/>
        </p:nvSpPr>
        <p:spPr>
          <a:xfrm>
            <a:off x="2651760" y="483326"/>
            <a:ext cx="7654833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dirty="0">
                <a:solidFill>
                  <a:schemeClr val="accen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מה נלמד היום?</a:t>
            </a:r>
            <a:endParaRPr lang="he-IL" sz="3200" dirty="0">
              <a:solidFill>
                <a:schemeClr val="accent1"/>
              </a:solidFill>
              <a:latin typeface="Segoe UI Semibold" panose="020B0702040204020203" pitchFamily="34" charset="0"/>
              <a:cs typeface="Varela Round" panose="00000500000000000000"/>
            </a:endParaRPr>
          </a:p>
          <a:p>
            <a:pPr algn="ctr"/>
            <a:r>
              <a:rPr lang="he-IL" sz="8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Varela Round" panose="00000500000000000000"/>
              </a:rPr>
              <a:t>זמר נוגה / רחל</a:t>
            </a:r>
            <a:endParaRPr lang="he-IL" sz="5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cs typeface="Varela Round" panose="00000500000000000000"/>
            </a:endParaRP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6230E218-97B7-44F1-B552-8FE1701032E7}"/>
              </a:ext>
            </a:extLst>
          </p:cNvPr>
          <p:cNvSpPr txBox="1"/>
          <p:nvPr/>
        </p:nvSpPr>
        <p:spPr>
          <a:xfrm>
            <a:off x="3588406" y="1924740"/>
            <a:ext cx="5951834" cy="43346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>
              <a:lnSpc>
                <a:spcPct val="150000"/>
              </a:lnSpc>
            </a:pPr>
            <a:r>
              <a:rPr lang="he-IL" b="1" dirty="0">
                <a:solidFill>
                  <a:schemeClr val="accent6">
                    <a:lumMod val="50000"/>
                  </a:schemeClr>
                </a:solidFill>
                <a:cs typeface="Varela Round" panose="00000500000000000000"/>
              </a:rPr>
              <a:t>רחל המשוררת -  תעודת זהות קצרה</a:t>
            </a:r>
          </a:p>
          <a:p>
            <a:pPr algn="r">
              <a:lnSpc>
                <a:spcPct val="150000"/>
              </a:lnSpc>
            </a:pPr>
            <a:r>
              <a:rPr lang="he-IL" b="1" dirty="0">
                <a:solidFill>
                  <a:schemeClr val="accent5"/>
                </a:solidFill>
                <a:cs typeface="Varela Round" panose="00000500000000000000"/>
              </a:rPr>
              <a:t> </a:t>
            </a:r>
            <a:r>
              <a:rPr lang="he-IL" sz="2800" b="1" dirty="0">
                <a:solidFill>
                  <a:srgbClr val="FF0000"/>
                </a:solidFill>
                <a:cs typeface="Varela Round" panose="00000500000000000000"/>
              </a:rPr>
              <a:t>רחל </a:t>
            </a:r>
            <a:r>
              <a:rPr lang="he-IL" sz="2800" b="1" dirty="0" err="1">
                <a:solidFill>
                  <a:srgbClr val="FF0000"/>
                </a:solidFill>
                <a:cs typeface="Varela Round" panose="00000500000000000000"/>
              </a:rPr>
              <a:t>בְּלוּבְשְׁטֵיין</a:t>
            </a:r>
            <a:r>
              <a:rPr lang="he-IL" sz="2800" b="1" dirty="0">
                <a:solidFill>
                  <a:srgbClr val="FF0000"/>
                </a:solidFill>
                <a:cs typeface="Varela Round" panose="00000500000000000000"/>
              </a:rPr>
              <a:t>  1890– 1931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/>
              </a:rPr>
              <a:t>חיה לפני כמאה שנה, בת העלייה </a:t>
            </a:r>
            <a:r>
              <a:rPr lang="he-IL" sz="2000" b="1" dirty="0" err="1">
                <a:solidFill>
                  <a:srgbClr val="002060"/>
                </a:solidFill>
                <a:cs typeface="Varela Round" panose="00000500000000000000"/>
              </a:rPr>
              <a:t>השניה</a:t>
            </a:r>
            <a:endParaRPr lang="he-IL" sz="2000" b="1" dirty="0">
              <a:solidFill>
                <a:srgbClr val="002060"/>
              </a:solidFill>
              <a:cs typeface="Varela Round" panose="00000500000000000000"/>
            </a:endParaRP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/>
              </a:rPr>
              <a:t>בחייה הקצרים הספיקה לעלות לארץ כחלוצה.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/>
              </a:rPr>
              <a:t>אהבה את דגניה ואת הכנרת</a:t>
            </a:r>
          </a:p>
          <a:p>
            <a:pPr algn="r" rtl="1">
              <a:lnSpc>
                <a:spcPct val="150000"/>
              </a:lnSpc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/>
              </a:rPr>
              <a:t>אבל נאלצה לעזוב לתל אביב בגלל מחלת השחפת.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/>
              </a:rPr>
              <a:t>רחל לא נישאה ולא היו לה ילדים.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/>
              </a:rPr>
              <a:t>שיריה מספרים על געגועיה ותחושותיה,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e-IL" sz="2000" b="1" dirty="0">
                <a:solidFill>
                  <a:srgbClr val="002060"/>
                </a:solidFill>
                <a:cs typeface="Varela Round" panose="00000500000000000000"/>
              </a:rPr>
              <a:t>רבים מהם הולחנו.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E59C41B-9614-49BD-A06E-8F6738C4E41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22" y="2110383"/>
            <a:ext cx="2775158" cy="29121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8848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AC1FC268-1E11-4306-996C-7C76B11FDD1D}"/>
              </a:ext>
            </a:extLst>
          </p:cNvPr>
          <p:cNvSpPr txBox="1"/>
          <p:nvPr/>
        </p:nvSpPr>
        <p:spPr>
          <a:xfrm>
            <a:off x="3211528" y="3850961"/>
            <a:ext cx="6470470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400" b="1" dirty="0">
                <a:solidFill>
                  <a:srgbClr val="002060"/>
                </a:solidFill>
                <a:cs typeface="Varela Round" panose="00000500000000000000"/>
              </a:rPr>
              <a:t>רחל נקברה בבית הקברות כנרת, </a:t>
            </a:r>
          </a:p>
          <a:p>
            <a:pPr algn="r" rtl="1"/>
            <a:r>
              <a:rPr lang="he-IL" sz="2400" b="1" dirty="0">
                <a:solidFill>
                  <a:srgbClr val="002060"/>
                </a:solidFill>
                <a:cs typeface="Varela Round" panose="00000500000000000000"/>
              </a:rPr>
              <a:t>שם ביקשה להיטמן.</a:t>
            </a:r>
          </a:p>
          <a:p>
            <a:pPr algn="r" rtl="1"/>
            <a:endParaRPr lang="he-IL" sz="2400" b="1" dirty="0">
              <a:solidFill>
                <a:srgbClr val="002060"/>
              </a:solidFill>
              <a:cs typeface="Varela Round" panose="00000500000000000000"/>
            </a:endParaRPr>
          </a:p>
          <a:p>
            <a:pPr algn="r" rtl="1"/>
            <a:r>
              <a:rPr lang="he-IL" sz="2400" b="1" dirty="0">
                <a:solidFill>
                  <a:srgbClr val="002060"/>
                </a:solidFill>
                <a:cs typeface="Varela Round" panose="00000500000000000000"/>
              </a:rPr>
              <a:t>שירתה זכתה למקום של כבוד בתרבות העברית </a:t>
            </a:r>
          </a:p>
          <a:p>
            <a:pPr algn="r" rtl="1"/>
            <a:r>
              <a:rPr lang="he-IL" sz="2400" b="1" dirty="0">
                <a:solidFill>
                  <a:srgbClr val="002060"/>
                </a:solidFill>
                <a:cs typeface="Varela Round" panose="00000500000000000000"/>
              </a:rPr>
              <a:t>והיא אהובה על דורות רבים של קוראים. </a:t>
            </a:r>
          </a:p>
          <a:p>
            <a:pPr algn="r" rtl="1"/>
            <a:endParaRPr lang="he-IL" sz="2400" b="1" dirty="0">
              <a:solidFill>
                <a:srgbClr val="002060"/>
              </a:solidFill>
              <a:cs typeface="Varela Round" panose="00000500000000000000"/>
            </a:endParaRPr>
          </a:p>
          <a:p>
            <a:pPr algn="r" rtl="1"/>
            <a:r>
              <a:rPr lang="he-IL" sz="2400" b="1" dirty="0">
                <a:solidFill>
                  <a:srgbClr val="002060"/>
                </a:solidFill>
                <a:cs typeface="Varela Round" panose="00000500000000000000"/>
              </a:rPr>
              <a:t>שטר של 20 ₪ נושא את דמותה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6A4056-1DCE-4983-94D0-2F031CB98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2776" y="5425"/>
            <a:ext cx="2598175" cy="37476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:\Users\me\Documents\אמא\200px-קבר_רחל_המשוררת_בבית_הקברות_כנרת.jpg">
            <a:extLst>
              <a:ext uri="{FF2B5EF4-FFF2-40B4-BE49-F238E27FC236}">
                <a16:creationId xmlns:a16="http://schemas.microsoft.com/office/drawing/2014/main" id="{D5A2D0ED-66A2-4DDB-833D-594863930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610" y="-12646"/>
            <a:ext cx="4715014" cy="31085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רחל המשוררת – ויקיפדיה">
            <a:extLst>
              <a:ext uri="{FF2B5EF4-FFF2-40B4-BE49-F238E27FC236}">
                <a16:creationId xmlns:a16="http://schemas.microsoft.com/office/drawing/2014/main" id="{B754629C-DF2F-47CD-A45C-484C51E5D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3694"/>
            <a:ext cx="3211528" cy="353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9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912E6EC-3DD9-49D5-AD3D-FF1A5512D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6000" b="1" dirty="0">
                <a:solidFill>
                  <a:schemeClr val="accent1">
                    <a:lumMod val="75000"/>
                  </a:schemeClr>
                </a:solidFill>
                <a:latin typeface="Guttman Yad-Brush" panose="02010401010101010101" pitchFamily="2" charset="-79"/>
                <a:cs typeface="Varela Round" panose="00000500000000000000"/>
              </a:rPr>
              <a:t>טרום קריאה</a:t>
            </a:r>
            <a:endParaRPr lang="he-IL" sz="6000" dirty="0">
              <a:solidFill>
                <a:schemeClr val="accent1">
                  <a:lumMod val="75000"/>
                </a:schemeClr>
              </a:solidFill>
              <a:cs typeface="Varela Round" panose="00000500000000000000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D391E57-40B7-4E80-A94C-D9F1AC8CD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172" y="2203268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he-IL" sz="2000" dirty="0">
                <a:latin typeface="Guttman Yad-Brush" panose="02010401010101010101" pitchFamily="2" charset="-79"/>
                <a:cs typeface="Varela Round" panose="00000500000000000000"/>
              </a:rPr>
              <a:t>מה מעורר בכם המושג</a:t>
            </a:r>
          </a:p>
          <a:p>
            <a:pPr marL="0" indent="0" algn="ctr">
              <a:buNone/>
            </a:pPr>
            <a:r>
              <a:rPr lang="he-IL" sz="16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arela Round" panose="00000500000000000000"/>
              </a:rPr>
              <a:t>געגוע</a:t>
            </a:r>
            <a:r>
              <a:rPr lang="he-IL" sz="2400" dirty="0">
                <a:solidFill>
                  <a:srgbClr val="002060"/>
                </a:solidFill>
                <a:cs typeface="Varela Round" panose="00000500000000000000"/>
              </a:rPr>
              <a:t>     </a:t>
            </a:r>
            <a:r>
              <a:rPr lang="he-IL" sz="13800" dirty="0">
                <a:solidFill>
                  <a:srgbClr val="002060"/>
                </a:solidFill>
                <a:cs typeface="Varela Round" panose="00000500000000000000"/>
              </a:rPr>
              <a:t>?</a:t>
            </a:r>
          </a:p>
          <a:p>
            <a:pPr marL="0" indent="0">
              <a:buNone/>
            </a:pPr>
            <a:r>
              <a:rPr lang="he-IL" sz="2000" dirty="0">
                <a:solidFill>
                  <a:schemeClr val="accent4">
                    <a:lumMod val="50000"/>
                  </a:schemeClr>
                </a:solidFill>
                <a:latin typeface="Guttman Yad-Brush" panose="02010401010101010101" pitchFamily="2" charset="-79"/>
                <a:cs typeface="Varela Round" panose="00000500000000000000"/>
              </a:rPr>
              <a:t>איזה טעם? ריח? זיכרונות? רגשות?...</a:t>
            </a:r>
          </a:p>
        </p:txBody>
      </p:sp>
    </p:spTree>
    <p:extLst>
      <p:ext uri="{BB962C8B-B14F-4D97-AF65-F5344CB8AC3E}">
        <p14:creationId xmlns:p14="http://schemas.microsoft.com/office/powerpoint/2010/main" val="187051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65928CA-1035-4256-941B-456E035B0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6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Varela Round" panose="00000500000000000000"/>
              </a:rPr>
              <a:t>זמר נוגה / רחל</a:t>
            </a:r>
            <a:br>
              <a:rPr lang="he-IL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br>
              <a:rPr lang="en-US" sz="6000" dirty="0"/>
            </a:br>
            <a:endParaRPr lang="he-IL" sz="6000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D507623-06D3-4FCB-84C7-1B17193D7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24297"/>
            <a:ext cx="9884229" cy="5042263"/>
          </a:xfrm>
        </p:spPr>
        <p:txBody>
          <a:bodyPr>
            <a:normAutofit fontScale="92500"/>
          </a:bodyPr>
          <a:lstStyle/>
          <a:p>
            <a:r>
              <a:rPr lang="he-IL" sz="2000" b="1" dirty="0">
                <a:cs typeface="Varela Round" panose="00000500000000000000"/>
              </a:rPr>
              <a:t>השיר "זמר נוגה" נכתב בשנת 1927, לפני כמאה שנה.   </a:t>
            </a:r>
          </a:p>
          <a:p>
            <a:pPr marL="0" indent="0">
              <a:buNone/>
            </a:pPr>
            <a:r>
              <a:rPr lang="he-IL" sz="2000" b="1" dirty="0">
                <a:cs typeface="Varela Round" panose="00000500000000000000"/>
              </a:rPr>
              <a:t>מהשירים האהובים המולחנים והמבוצעים ביותר של רחל. ננסה להבין ולחוש את סוד קסמו ועוצמתו.</a:t>
            </a:r>
          </a:p>
          <a:p>
            <a:pPr marL="0" indent="0">
              <a:buNone/>
            </a:pPr>
            <a:endParaRPr lang="he-IL" sz="2000" b="1" dirty="0">
              <a:cs typeface="Varela Round" panose="00000500000000000000"/>
            </a:endParaRPr>
          </a:p>
          <a:p>
            <a:r>
              <a:rPr lang="he-IL" sz="2000" b="1" dirty="0">
                <a:cs typeface="Varela Round" panose="00000500000000000000"/>
              </a:rPr>
              <a:t>לפני שנקרא את השיר נתבונן ב</a:t>
            </a:r>
            <a:r>
              <a:rPr lang="he-IL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Varela Round" panose="00000500000000000000"/>
              </a:rPr>
              <a:t>כותרת</a:t>
            </a:r>
            <a:r>
              <a:rPr lang="he-IL" sz="2000" b="1" dirty="0">
                <a:cs typeface="Varela Round" panose="00000500000000000000"/>
              </a:rPr>
              <a:t> </a:t>
            </a:r>
            <a:r>
              <a:rPr lang="he-IL" sz="3500" b="1" dirty="0">
                <a:solidFill>
                  <a:srgbClr val="002060"/>
                </a:solidFill>
                <a:cs typeface="Varela Round" panose="00000500000000000000"/>
              </a:rPr>
              <a:t>"זמר נוגה"</a:t>
            </a:r>
          </a:p>
          <a:p>
            <a:pPr marL="0" indent="0">
              <a:buNone/>
            </a:pPr>
            <a:r>
              <a:rPr lang="he-IL" sz="2000" b="1" dirty="0">
                <a:cs typeface="Varela Round" panose="00000500000000000000"/>
              </a:rPr>
              <a:t>מה מיוחד ב</a:t>
            </a:r>
            <a:r>
              <a:rPr lang="he-IL" sz="2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Varela Round" panose="00000500000000000000"/>
              </a:rPr>
              <a:t>כותרת</a:t>
            </a:r>
            <a:r>
              <a:rPr lang="he-IL" sz="2000" b="1" dirty="0">
                <a:cs typeface="Varela Round" panose="00000500000000000000"/>
              </a:rPr>
              <a:t>?</a:t>
            </a:r>
          </a:p>
          <a:p>
            <a:pPr marL="0" indent="0">
              <a:buNone/>
            </a:pPr>
            <a:r>
              <a:rPr lang="he-IL" sz="2400" b="1" dirty="0">
                <a:cs typeface="Varela Round" panose="00000500000000000000"/>
              </a:rPr>
              <a:t>אוקסימורון  - ביטוי שהוא צרוף של ניגודים</a:t>
            </a:r>
          </a:p>
          <a:p>
            <a:pPr marL="0" indent="0">
              <a:buNone/>
            </a:pPr>
            <a:endParaRPr lang="he-IL" sz="2400" b="1" dirty="0">
              <a:cs typeface="Varela Round" panose="00000500000000000000"/>
            </a:endParaRPr>
          </a:p>
          <a:p>
            <a:pPr marL="0" indent="0">
              <a:buNone/>
            </a:pPr>
            <a:r>
              <a:rPr lang="he-IL" sz="3200" b="1" dirty="0">
                <a:solidFill>
                  <a:srgbClr val="002060"/>
                </a:solidFill>
                <a:cs typeface="Varela Round" panose="00000500000000000000"/>
              </a:rPr>
              <a:t>                                   </a:t>
            </a:r>
            <a:r>
              <a:rPr lang="he-IL" sz="3600" b="1" dirty="0">
                <a:solidFill>
                  <a:srgbClr val="002060"/>
                </a:solidFill>
                <a:cs typeface="Varela Round" panose="00000500000000000000"/>
              </a:rPr>
              <a:t>זמר נוגה</a:t>
            </a:r>
            <a:endParaRPr lang="he-IL" sz="3600" b="1" dirty="0">
              <a:cs typeface="Varela Round" panose="00000500000000000000"/>
            </a:endParaRPr>
          </a:p>
          <a:p>
            <a:pPr marL="0" indent="0">
              <a:buNone/>
            </a:pPr>
            <a:r>
              <a:rPr lang="he-IL" sz="3200" b="1" dirty="0">
                <a:solidFill>
                  <a:schemeClr val="accent1"/>
                </a:solidFill>
                <a:cs typeface="Varela Round" panose="00000500000000000000"/>
              </a:rPr>
              <a:t>                      </a:t>
            </a:r>
          </a:p>
          <a:p>
            <a:pPr marL="0" indent="0">
              <a:buNone/>
            </a:pPr>
            <a:r>
              <a:rPr lang="he-IL" sz="3200" b="1" dirty="0">
                <a:solidFill>
                  <a:schemeClr val="accent1"/>
                </a:solidFill>
                <a:cs typeface="Varela Round" panose="00000500000000000000"/>
              </a:rPr>
              <a:t>מתרונן, מתנגן, נשמע עליז         עצוב </a:t>
            </a:r>
          </a:p>
          <a:p>
            <a:pPr marL="0" indent="0">
              <a:buNone/>
            </a:pPr>
            <a:endParaRPr lang="he-IL" sz="2800" b="1" dirty="0">
              <a:solidFill>
                <a:schemeClr val="accent1"/>
              </a:solidFill>
            </a:endParaRPr>
          </a:p>
        </p:txBody>
      </p:sp>
      <p:sp>
        <p:nvSpPr>
          <p:cNvPr id="4" name="חץ: למטה 3">
            <a:extLst>
              <a:ext uri="{FF2B5EF4-FFF2-40B4-BE49-F238E27FC236}">
                <a16:creationId xmlns:a16="http://schemas.microsoft.com/office/drawing/2014/main" id="{45BFC38B-A111-457E-AC09-33D4F6676540}"/>
              </a:ext>
            </a:extLst>
          </p:cNvPr>
          <p:cNvSpPr/>
          <p:nvPr/>
        </p:nvSpPr>
        <p:spPr>
          <a:xfrm rot="19867700">
            <a:off x="5743543" y="5332104"/>
            <a:ext cx="313509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חץ: למטה 4">
            <a:extLst>
              <a:ext uri="{FF2B5EF4-FFF2-40B4-BE49-F238E27FC236}">
                <a16:creationId xmlns:a16="http://schemas.microsoft.com/office/drawing/2014/main" id="{7C97429A-E610-4071-B578-DD50B5C5E529}"/>
              </a:ext>
            </a:extLst>
          </p:cNvPr>
          <p:cNvSpPr/>
          <p:nvPr/>
        </p:nvSpPr>
        <p:spPr>
          <a:xfrm rot="1725206">
            <a:off x="4491850" y="5290513"/>
            <a:ext cx="317896" cy="6318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042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65928CA-1035-4256-941B-456E035B0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6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Varela Round" panose="00000500000000000000"/>
              </a:rPr>
              <a:t>זמר נוגה / רחל</a:t>
            </a:r>
            <a:br>
              <a:rPr lang="he-IL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br>
              <a:rPr lang="en-US" sz="6000" dirty="0"/>
            </a:br>
            <a:endParaRPr lang="he-IL" sz="6000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D507623-06D3-4FCB-84C7-1B17193D7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137" y="1905000"/>
            <a:ext cx="9631680" cy="47439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e-IL" sz="2800" b="1" dirty="0">
                <a:solidFill>
                  <a:srgbClr val="002060"/>
                </a:solidFill>
                <a:cs typeface="Varela Round" panose="00000500000000000000"/>
              </a:rPr>
              <a:t>זמר</a:t>
            </a:r>
            <a:r>
              <a:rPr lang="he-IL" sz="2800" b="1" dirty="0">
                <a:solidFill>
                  <a:schemeClr val="accent1"/>
                </a:solidFill>
                <a:cs typeface="Varela Round" panose="00000500000000000000"/>
              </a:rPr>
              <a:t> – מתרונן, מתנגן, עליז           </a:t>
            </a:r>
            <a:r>
              <a:rPr lang="he-IL" sz="2800" b="1" dirty="0">
                <a:solidFill>
                  <a:srgbClr val="002060"/>
                </a:solidFill>
                <a:cs typeface="Varela Round" panose="00000500000000000000"/>
              </a:rPr>
              <a:t>נוגה</a:t>
            </a:r>
            <a:r>
              <a:rPr lang="he-IL" sz="2800" b="1" dirty="0">
                <a:solidFill>
                  <a:schemeClr val="accent1"/>
                </a:solidFill>
                <a:cs typeface="Varela Round" panose="00000500000000000000"/>
              </a:rPr>
              <a:t> – עצוב, מלא צער</a:t>
            </a:r>
          </a:p>
          <a:p>
            <a:pPr marL="0" indent="0">
              <a:buNone/>
            </a:pPr>
            <a:endParaRPr lang="he-IL" sz="28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he-IL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e-IL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e-IL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e-IL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e-IL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he-IL" sz="3200" b="1" dirty="0">
                <a:solidFill>
                  <a:schemeClr val="accent6">
                    <a:lumMod val="50000"/>
                  </a:schemeClr>
                </a:solidFill>
                <a:cs typeface="Varela Round" panose="00000500000000000000"/>
              </a:rPr>
              <a:t>מהות ה</a:t>
            </a:r>
            <a:r>
              <a:rPr lang="he-IL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Varela Round" panose="00000500000000000000"/>
              </a:rPr>
              <a:t>געגוע</a:t>
            </a:r>
            <a:r>
              <a:rPr lang="he-IL" sz="3200" b="1" dirty="0">
                <a:solidFill>
                  <a:schemeClr val="accent6">
                    <a:lumMod val="50000"/>
                  </a:schemeClr>
                </a:solidFill>
                <a:cs typeface="Varela Round" panose="00000500000000000000"/>
              </a:rPr>
              <a:t> – עצב עטוף בהתרגשות, </a:t>
            </a:r>
          </a:p>
          <a:p>
            <a:pPr marL="0" indent="0" algn="ctr">
              <a:buNone/>
            </a:pPr>
            <a:r>
              <a:rPr lang="he-IL" sz="3200" b="1" dirty="0">
                <a:solidFill>
                  <a:schemeClr val="accent6">
                    <a:lumMod val="50000"/>
                  </a:schemeClr>
                </a:solidFill>
                <a:cs typeface="Varela Round" panose="00000500000000000000"/>
              </a:rPr>
              <a:t>שילוב השמחה והצער </a:t>
            </a:r>
          </a:p>
          <a:p>
            <a:pPr marL="0" indent="0">
              <a:buNone/>
            </a:pPr>
            <a:endParaRPr lang="he-IL" sz="2800" b="1" dirty="0">
              <a:solidFill>
                <a:schemeClr val="accent1"/>
              </a:solidFill>
            </a:endParaRPr>
          </a:p>
        </p:txBody>
      </p:sp>
      <p:pic>
        <p:nvPicPr>
          <p:cNvPr id="4" name="תמונה 3" descr="אמנים שונים - זמר נוגה - מבחר משירי רחל המשוררת">
            <a:extLst>
              <a:ext uri="{FF2B5EF4-FFF2-40B4-BE49-F238E27FC236}">
                <a16:creationId xmlns:a16="http://schemas.microsoft.com/office/drawing/2014/main" id="{2997C47C-6966-4C96-93EA-0D99FD51797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904" y="2314030"/>
            <a:ext cx="3446145" cy="31418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572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D2DB641-37EA-4CD1-89B0-1C1F3C151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sz="67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Varela Round" panose="00000500000000000000"/>
              </a:rPr>
              <a:t>זמר נוגה / רחל</a:t>
            </a:r>
            <a:br>
              <a:rPr lang="he-IL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B6DF600-322D-4FED-B36E-1A3FDF2A9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1417" y="1905000"/>
            <a:ext cx="8164286" cy="4861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sz="2600" b="1" dirty="0"/>
              <a:t>ה</a:t>
            </a: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ֲתִשְׁמַע קוֹלִי, רְחוֹקִי שֶׁלִּי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הֲתִשְׁמַע קוֹלִי, בַּאֲשֶׁר הִנְּךָ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 -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קוֹל קוֹרֵא בְּעֹז, קוֹל בּוֹכֶה בִּדְמִי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וּמֵעַל לַזְּמַן מְצַוֶּה בְּרָכָה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?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תֵּבֵל זוֹ רַבָּה וּדְרָכִים בָּה רָב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.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נִפְגָּשׁוֹת לְדַק, נִפְרָדוֹת לָעַד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.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מְבַקֵּשׁ אָדָם, אַךְ כּוֹשְׁלוֹת רַגְלָיו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לֹא יוּכַל לִמְצֹא אֶת אֲשֶׁר אָבַד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.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אַחֲרוֹן יָמַי כְּבָר קָרוֹב אוּלַי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כְּבָר קָרוֹב הַיּוֹם שֶׁל דִּמְעוֹת פְּרִידָה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אֲחַכֶּה לְךָ עַד יִכְבּוּ חַיַּי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כְּחַכּוֹת רָחֵל לְדוֹדָהּ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.</a:t>
            </a:r>
          </a:p>
          <a:p>
            <a:pPr marL="0" indent="0">
              <a:buNone/>
            </a:pPr>
            <a:endParaRPr lang="he-IL" dirty="0"/>
          </a:p>
        </p:txBody>
      </p:sp>
      <p:pic>
        <p:nvPicPr>
          <p:cNvPr id="4" name="תמונה 3" descr="מוזיקה ישראלית - שירי אהבה - התאחדות בולאי ישראל">
            <a:extLst>
              <a:ext uri="{FF2B5EF4-FFF2-40B4-BE49-F238E27FC236}">
                <a16:creationId xmlns:a16="http://schemas.microsoft.com/office/drawing/2014/main" id="{F7C7731D-7E8B-499B-9F0B-B68BC6284B7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2835" y="2035628"/>
            <a:ext cx="1825806" cy="3307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787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D2DB641-37EA-4CD1-89B0-1C1F3C151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sz="67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Varela Round" panose="00000500000000000000"/>
              </a:rPr>
              <a:t>זמר נוגה / רחל</a:t>
            </a:r>
            <a:br>
              <a:rPr lang="he-IL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B6DF600-322D-4FED-B36E-1A3FDF2A9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263" y="1905000"/>
            <a:ext cx="8164286" cy="4861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sz="2600" b="1" dirty="0">
                <a:solidFill>
                  <a:schemeClr val="bg2">
                    <a:lumMod val="10000"/>
                  </a:schemeClr>
                </a:solidFill>
              </a:rPr>
              <a:t>ה</a:t>
            </a:r>
            <a:r>
              <a:rPr lang="he-IL" sz="2600" b="1" dirty="0">
                <a:solidFill>
                  <a:schemeClr val="bg2">
                    <a:lumMod val="10000"/>
                  </a:schemeClr>
                </a:solidFill>
                <a:cs typeface="Varela Round" panose="00000500000000000000"/>
              </a:rPr>
              <a:t>ֲ</a:t>
            </a: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תִשְׁמַע קוֹלִי, רְחוֹקִי שֶׁלִּי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הֲתִשְׁמַע קוֹלִי, בַּאֲשֶׁר הִנְּךָ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 -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קוֹל קוֹרֵא בְּעֹז, קוֹל בּוֹכֶה בִּדְמִי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וּמֵעַל לַזְּמַן מְצַוֶּה בְּרָכָה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?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תֵּבֵל זוֹ רַבָּה וּדְרָכִים בָּה רָב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.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נִפְגָּשׁוֹת לְדַק, נִפְרָדוֹת לָעַד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.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מְבַקֵּשׁ אָדָם, אַךְ כּוֹשְׁלוֹת רַגְלָיו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לֹא יוּכַל לִמְצֹא אֶת אֲשֶׁר אָבַד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.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אַחֲרוֹן יָמַי כְּבָר קָרוֹב אוּלַי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כְּבָר קָרוֹב הַיּוֹם שֶׁל דִּמְעוֹת פְּרִידָה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אֲחַכֶּה לְךָ עַד יִכְבּוּ חַיַּי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,</a:t>
            </a:r>
            <a:b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</a:br>
            <a:r>
              <a:rPr lang="he-IL" sz="2600" b="1" dirty="0">
                <a:solidFill>
                  <a:srgbClr val="002060"/>
                </a:solidFill>
                <a:cs typeface="Varela Round" panose="00000500000000000000"/>
              </a:rPr>
              <a:t>כְּחַכּוֹת רָחֵל לְדוֹדָהּ</a:t>
            </a:r>
            <a:r>
              <a:rPr lang="en-US" sz="2600" b="1" dirty="0">
                <a:solidFill>
                  <a:srgbClr val="002060"/>
                </a:solidFill>
                <a:cs typeface="Varela Round" panose="00000500000000000000"/>
              </a:rPr>
              <a:t>.</a:t>
            </a:r>
          </a:p>
          <a:p>
            <a:pPr marL="0" indent="0">
              <a:buNone/>
            </a:pPr>
            <a:endParaRPr lang="he-IL" dirty="0"/>
          </a:p>
        </p:txBody>
      </p:sp>
      <p:pic>
        <p:nvPicPr>
          <p:cNvPr id="4" name="תמונה 3" descr="מוזיקה ישראלית - שירי אהבה - התאחדות בולאי ישראל">
            <a:extLst>
              <a:ext uri="{FF2B5EF4-FFF2-40B4-BE49-F238E27FC236}">
                <a16:creationId xmlns:a16="http://schemas.microsoft.com/office/drawing/2014/main" id="{F7C7731D-7E8B-499B-9F0B-B68BC6284B7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319" y="1905000"/>
            <a:ext cx="1825806" cy="33070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1CEFFEFF-3133-4EE6-B4B8-7A2AF9790FE2}"/>
              </a:ext>
            </a:extLst>
          </p:cNvPr>
          <p:cNvSpPr/>
          <p:nvPr/>
        </p:nvSpPr>
        <p:spPr>
          <a:xfrm>
            <a:off x="770708" y="4335780"/>
            <a:ext cx="4167053" cy="2249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</a:pPr>
            <a:endParaRPr lang="he-IL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endParaRPr lang="he-IL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endParaRPr lang="he-IL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endParaRPr lang="he-IL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he-IL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Varela Round" panose="00000500000000000000"/>
              </a:rPr>
              <a:t>"זמר נוגה" הוא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Varela Round" panose="00000500000000000000"/>
              </a:rPr>
              <a:t>שיר געגועים </a:t>
            </a:r>
            <a:r>
              <a:rPr lang="he-IL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Varela Round" panose="00000500000000000000"/>
              </a:rPr>
              <a:t>לאהוב.</a:t>
            </a: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endParaRPr lang="he-IL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Varela Round" panose="00000500000000000000"/>
            </a:endParaRP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he-IL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Varela Round" panose="00000500000000000000"/>
              </a:rPr>
              <a:t>הדוברת מייחלת לפגוש את אהוב לבה.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Varela Round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36666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TM03457510[[fn=סבון]]</Template>
  <TotalTime>1560</TotalTime>
  <Words>731</Words>
  <Application>Microsoft Office PowerPoint</Application>
  <PresentationFormat>מסך רחב</PresentationFormat>
  <Paragraphs>175</Paragraphs>
  <Slides>25</Slides>
  <Notes>0</Notes>
  <HiddenSlides>0</HiddenSlides>
  <MMClips>3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25</vt:i4>
      </vt:variant>
    </vt:vector>
  </HeadingPairs>
  <TitlesOfParts>
    <vt:vector size="34" baseType="lpstr">
      <vt:lpstr>Arial</vt:lpstr>
      <vt:lpstr>Calibri</vt:lpstr>
      <vt:lpstr>Century Gothic</vt:lpstr>
      <vt:lpstr>Guttman Yad-Brush</vt:lpstr>
      <vt:lpstr>Segoe UI Semibold</vt:lpstr>
      <vt:lpstr>Varela Round</vt:lpstr>
      <vt:lpstr>Wingdings</vt:lpstr>
      <vt:lpstr>Wingdings 3</vt:lpstr>
      <vt:lpstr>עשן מתפתל</vt:lpstr>
      <vt:lpstr>מערכת שידורים לאומית</vt:lpstr>
      <vt:lpstr>מצגת של PowerPoint‏</vt:lpstr>
      <vt:lpstr>מצגת של PowerPoint‏</vt:lpstr>
      <vt:lpstr>מצגת של PowerPoint‏</vt:lpstr>
      <vt:lpstr>טרום קריאה</vt:lpstr>
      <vt:lpstr>זמר נוגה / רחל  </vt:lpstr>
      <vt:lpstr>זמר נוגה / רחל  </vt:lpstr>
      <vt:lpstr>זמר נוגה / רחל </vt:lpstr>
      <vt:lpstr>זמר נוגה / רחל </vt:lpstr>
      <vt:lpstr>זמר נוגה / רחל – בית ראשון  הֲתִשְׁמַע קוֹלִי, רְחוֹקִי שֶׁלִּי, הֲתִשְׁמַע קוֹלִי, בַּאֲשֶׁר הִנְּךָ - קוֹל קוֹרֵא בְּעֹז, קוֹל בּוֹכֶה בִּדְמִי וּמֵעַל לַזְּמַן מְצַוֶּה בְּרָכָה? </vt:lpstr>
      <vt:lpstr>זמר נוגה – בית ראשון  הֲתִשְׁמַע קוֹלִי, רְחוֹקִי שֶׁלִּי, הֲתִשְׁמַע קוֹלִי, בַּאֲשֶׁר הִנְּךָ - קוֹל קוֹרֵא בְּעֹז, קוֹל בּוֹכֶה בִּדְמִי וּמֵעַל לַזְּמַן מְצַוֶּה בְּרָכָה? </vt:lpstr>
      <vt:lpstr>זמר נוגה / רחל – בית שני  תֵּבֵל זוֹ רַבָּה וּדְרָכִים בָּה רָב.   נִפְגָּשׁוֹת לְדַק, נִפְרָדוֹת לָעַד. מְבַקֵּשׁ אָדָם, אַךְ כּוֹשְׁלוֹת רַגְלָיו, לֹא יוּכַל לִמְצֹא אֶת אֲשֶׁר אָבַד.    </vt:lpstr>
      <vt:lpstr>זמר נוגה / רחל – בית שני  תּבֵל  זוֹ רַבָּה וּדְרָכִים בָּה רָב,   נִפְגָּשׁוֹת לְדַק, נִפְרָדוֹת לָעַד. מְבַקֵּשׁ אָדָם, אַךְ כּוֹשְׁלוֹת רַגְלָיו, לֹא יוּכַל לִמְצֹא אֶת אֲשֶׁר אָבַד.    </vt:lpstr>
      <vt:lpstr>זמר נוגה / רחל – בית שני  תֵּבֵל  זוֹ רַבָּה וּדְרָכִים בָּה רָב,   נִפְגָּשׁוֹת לְדַק, נִפְרָדוֹת לָעַד. מְבַקֵּשׁ אָדָם, אַךְ כּוֹשְׁלוֹת רַגְלָיו, לֹא יוּכַל לִמְצֹא אֶת אֲשֶׁר אָבַד.    </vt:lpstr>
      <vt:lpstr>זמר נוגה / רחל – סיכום בית ראשון ושני </vt:lpstr>
      <vt:lpstr>למדנו שני בתים מתוך שלושה בשיר.  מה לדעתכם תהיה הנימה השלטת  בבית השלישי, האחרון – תקווה או יאוש? </vt:lpstr>
      <vt:lpstr>זמר נוגה / רחל – בית שלישי</vt:lpstr>
      <vt:lpstr>זמר נוגה / רחל – בית שלישי</vt:lpstr>
      <vt:lpstr>זמר נוגה / רחל – בית שלישי</vt:lpstr>
      <vt:lpstr>זמר נוגה / רחל - סיכום</vt:lpstr>
      <vt:lpstr>השיר "זמר נוגה" זכה ללחנים וביצועים רבים.  המוסיקה משרה אווירה, מעצימה משמעות, לעיתים מפרשת מילים.   נשמיע שלושה ביצועים שונים.  נאזין איך המוסיקה משפיעה על הבנת המילים.   ביצוע 1. לחן: יוסי מוסטקי 1964 ביצוע: עפרה חזה מאפיינים: סולם מינורי, משקל שלושה רבעים, כמעין ואלס מתנגן ועממי    </vt:lpstr>
      <vt:lpstr>ביצוע 2.  לחן: שמוליק קראוס 1968  ביצוע: "החלונות הגבוהים" – דואט בין קולות גבריים ונשיים מאפיינים: סולם מאז'ורי ומינורי, משקל ארבעה רבעים. אווירת מתח וציפייה.   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מערכת שידורים לאומית</dc:title>
  <dc:creator>קופרמן</dc:creator>
  <cp:lastModifiedBy>Tali Mano</cp:lastModifiedBy>
  <cp:revision>37</cp:revision>
  <dcterms:created xsi:type="dcterms:W3CDTF">2020-04-19T19:50:51Z</dcterms:created>
  <dcterms:modified xsi:type="dcterms:W3CDTF">2020-04-22T12:11:06Z</dcterms:modified>
</cp:coreProperties>
</file>