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notesMasterIdLst>
    <p:notesMasterId r:id="rId19"/>
  </p:notesMasterIdLst>
  <p:sldIdLst>
    <p:sldId id="257" r:id="rId2"/>
    <p:sldId id="262" r:id="rId3"/>
    <p:sldId id="263" r:id="rId4"/>
    <p:sldId id="288" r:id="rId5"/>
    <p:sldId id="292" r:id="rId6"/>
    <p:sldId id="290" r:id="rId7"/>
    <p:sldId id="291" r:id="rId8"/>
    <p:sldId id="293" r:id="rId9"/>
    <p:sldId id="294" r:id="rId10"/>
    <p:sldId id="295" r:id="rId11"/>
    <p:sldId id="296" r:id="rId12"/>
    <p:sldId id="297" r:id="rId13"/>
    <p:sldId id="298" r:id="rId14"/>
    <p:sldId id="299" r:id="rId15"/>
    <p:sldId id="300" r:id="rId16"/>
    <p:sldId id="301" r:id="rId17"/>
    <p:sldId id="281" r:id="rId18"/>
  </p:sldIdLst>
  <p:sldSz cx="12190413"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2A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2545" autoAdjust="0"/>
  </p:normalViewPr>
  <p:slideViewPr>
    <p:cSldViewPr snapToGrid="0" snapToObjects="1">
      <p:cViewPr varScale="1">
        <p:scale>
          <a:sx n="95" d="100"/>
          <a:sy n="95" d="100"/>
        </p:scale>
        <p:origin x="1020" y="42"/>
      </p:cViewPr>
      <p:guideLst>
        <p:guide orient="horz" pos="2160"/>
        <p:guide pos="3840"/>
      </p:guideLst>
    </p:cSldViewPr>
  </p:slid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EC061A6-0796-4DA4-BCCF-C39215C865B3}" type="datetimeFigureOut">
              <a:rPr lang="he-IL" smtClean="0"/>
              <a:pPr/>
              <a:t>ט"ז/סיון/תש"ף</a:t>
            </a:fld>
            <a:endParaRPr lang="he-IL"/>
          </a:p>
        </p:txBody>
      </p:sp>
      <p:sp>
        <p:nvSpPr>
          <p:cNvPr id="4" name="מציין מיקום של תמונת שקופית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E6DF83E7-A828-4E18-9E21-DA925548D1ED}" type="slidenum">
              <a:rPr lang="he-IL" smtClean="0"/>
              <a:pPr/>
              <a:t>‹#›</a:t>
            </a:fld>
            <a:endParaRPr lang="he-IL"/>
          </a:p>
        </p:txBody>
      </p:sp>
    </p:spTree>
    <p:extLst>
      <p:ext uri="{BB962C8B-B14F-4D97-AF65-F5344CB8AC3E}">
        <p14:creationId xmlns:p14="http://schemas.microsoft.com/office/powerpoint/2010/main" val="2420472854"/>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37bb09f989_0_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37bb09f989_0_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37bb09f98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37bb09f98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ת</a:t>
            </a:r>
          </a:p>
        </p:txBody>
      </p:sp>
      <p:sp>
        <p:nvSpPr>
          <p:cNvPr id="4" name="Slide Number Placeholder 3"/>
          <p:cNvSpPr>
            <a:spLocks noGrp="1"/>
          </p:cNvSpPr>
          <p:nvPr>
            <p:ph type="sldNum" sz="quarter" idx="10"/>
          </p:nvPr>
        </p:nvSpPr>
        <p:spPr/>
        <p:txBody>
          <a:bodyPr/>
          <a:lstStyle/>
          <a:p>
            <a:fld id="{E6DF83E7-A828-4E18-9E21-DA925548D1ED}" type="slidenum">
              <a:rPr lang="he-IL" smtClean="0"/>
              <a:pPr/>
              <a:t>11</a:t>
            </a:fld>
            <a:endParaRPr lang="he-IL"/>
          </a:p>
        </p:txBody>
      </p:sp>
    </p:spTree>
    <p:extLst>
      <p:ext uri="{BB962C8B-B14F-4D97-AF65-F5344CB8AC3E}">
        <p14:creationId xmlns:p14="http://schemas.microsoft.com/office/powerpoint/2010/main" val="755903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he-IL" dirty="0"/>
              <a:t> </a:t>
            </a:r>
          </a:p>
        </p:txBody>
      </p:sp>
      <p:sp>
        <p:nvSpPr>
          <p:cNvPr id="4" name="Slide Number Placeholder 3"/>
          <p:cNvSpPr>
            <a:spLocks noGrp="1"/>
          </p:cNvSpPr>
          <p:nvPr>
            <p:ph type="sldNum" sz="quarter" idx="10"/>
          </p:nvPr>
        </p:nvSpPr>
        <p:spPr/>
        <p:txBody>
          <a:bodyPr/>
          <a:lstStyle/>
          <a:p>
            <a:fld id="{E6DF83E7-A828-4E18-9E21-DA925548D1ED}" type="slidenum">
              <a:rPr lang="he-IL" smtClean="0"/>
              <a:pPr/>
              <a:t>13</a:t>
            </a:fld>
            <a:endParaRPr lang="he-IL"/>
          </a:p>
        </p:txBody>
      </p:sp>
    </p:spTree>
    <p:extLst>
      <p:ext uri="{BB962C8B-B14F-4D97-AF65-F5344CB8AC3E}">
        <p14:creationId xmlns:p14="http://schemas.microsoft.com/office/powerpoint/2010/main" val="22388068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שער">
    <p:spTree>
      <p:nvGrpSpPr>
        <p:cNvPr id="1" name=""/>
        <p:cNvGrpSpPr/>
        <p:nvPr/>
      </p:nvGrpSpPr>
      <p:grpSpPr>
        <a:xfrm>
          <a:off x="0" y="0"/>
          <a:ext cx="0" cy="0"/>
          <a:chOff x="0" y="0"/>
          <a:chExt cx="0" cy="0"/>
        </a:xfrm>
      </p:grpSpPr>
      <p:sp>
        <p:nvSpPr>
          <p:cNvPr id="2" name="כותרת 1"/>
          <p:cNvSpPr>
            <a:spLocks noGrp="1"/>
          </p:cNvSpPr>
          <p:nvPr>
            <p:ph type="ctrTitle"/>
          </p:nvPr>
        </p:nvSpPr>
        <p:spPr>
          <a:xfrm>
            <a:off x="914281" y="2693988"/>
            <a:ext cx="10361851" cy="1470025"/>
          </a:xfrm>
        </p:spPr>
        <p:txBody>
          <a:bodyPr vert="horz" lIns="91440" tIns="45720" rIns="91440" bIns="45720" rtlCol="1" anchor="ctr">
            <a:normAutofit/>
          </a:bodyPr>
          <a:lstStyle>
            <a:lvl1pPr>
              <a:defRPr kumimoji="0" lang="he-IL" sz="6600" b="1" i="0" u="none" strike="noStrike" kern="1200" cap="none" spc="0" normalizeH="0" baseline="0" noProof="0" dirty="0" smtClean="0">
                <a:ln>
                  <a:noFill/>
                </a:ln>
                <a:solidFill>
                  <a:srgbClr val="192A72"/>
                </a:solidFill>
                <a:effectLst/>
                <a:uLnTx/>
                <a:uFillTx/>
                <a:latin typeface="Varela Round" panose="00000500000000000000" pitchFamily="2" charset="-79"/>
                <a:ea typeface="+mj-ea"/>
                <a:cs typeface="Varela Round" panose="00000500000000000000"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a:t>
            </a:r>
          </a:p>
        </p:txBody>
      </p:sp>
      <p:sp>
        <p:nvSpPr>
          <p:cNvPr id="7" name="מלבן מעוגל 6"/>
          <p:cNvSpPr/>
          <p:nvPr userDrawn="1"/>
        </p:nvSpPr>
        <p:spPr>
          <a:xfrm>
            <a:off x="-669982" y="6569428"/>
            <a:ext cx="2623619" cy="45910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1488616" y="6410587"/>
            <a:ext cx="3245977" cy="86423"/>
          </a:xfrm>
          <a:prstGeom prst="roundRect">
            <a:avLst>
              <a:gd name="adj" fmla="val 49359"/>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85182" y="-439221"/>
            <a:ext cx="4205100" cy="63186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0" name="מלבן מעוגל 9"/>
          <p:cNvSpPr/>
          <p:nvPr userDrawn="1"/>
        </p:nvSpPr>
        <p:spPr>
          <a:xfrm>
            <a:off x="8258395" y="6565100"/>
            <a:ext cx="4433637" cy="796532"/>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12" name="תמונה 11"/>
          <p:cNvPicPr>
            <a:picLocks noChangeAspect="1"/>
          </p:cNvPicPr>
          <p:nvPr userDrawn="1"/>
        </p:nvPicPr>
        <p:blipFill rotWithShape="1">
          <a:blip r:embed="rId2" cstate="print">
            <a:extLst>
              <a:ext uri="{28A0092B-C50C-407E-A947-70E740481C1C}">
                <a14:useLocalDpi xmlns:a14="http://schemas.microsoft.com/office/drawing/2010/main" val="0"/>
              </a:ext>
            </a:extLst>
          </a:blip>
          <a:srcRect l="33058" r="33511" b="26248"/>
          <a:stretch/>
        </p:blipFill>
        <p:spPr>
          <a:xfrm>
            <a:off x="5444576" y="369916"/>
            <a:ext cx="1301261" cy="159743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שם השיעור">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2"/>
            <a:ext cx="10872000" cy="72000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600" b="1">
                <a:solidFill>
                  <a:srgbClr val="002060"/>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
        <p:nvSpPr>
          <p:cNvPr id="13" name="מציין מיקום תוכן 2"/>
          <p:cNvSpPr>
            <a:spLocks noGrp="1"/>
          </p:cNvSpPr>
          <p:nvPr>
            <p:ph idx="10"/>
          </p:nvPr>
        </p:nvSpPr>
        <p:spPr>
          <a:xfrm>
            <a:off x="738117" y="3655832"/>
            <a:ext cx="10872000" cy="720000"/>
          </a:xfrm>
        </p:spPr>
        <p:txBody>
          <a:bodyPr>
            <a:noAutofit/>
          </a:bodyPr>
          <a:lstStyle>
            <a:lvl1pPr marL="342900" indent="-342900" algn="ctr" defTabSz="914400" rtl="1" eaLnBrk="1" latinLnBrk="0" hangingPunct="1">
              <a:lnSpc>
                <a:spcPct val="100000"/>
              </a:lnSpc>
              <a:spcBef>
                <a:spcPts val="0"/>
              </a:spcBef>
              <a:spcAft>
                <a:spcPts val="600"/>
              </a:spcAft>
              <a:buSzPts val="2800"/>
              <a:buFont typeface="Arial" pitchFamily="34" charset="0"/>
              <a:buNone/>
              <a:defRPr lang="he-IL" sz="2800" b="1" kern="1200" dirty="0" smtClean="0">
                <a:solidFill>
                  <a:srgbClr val="002060"/>
                </a:solidFill>
                <a:latin typeface="Varela Round" pitchFamily="2" charset="-79"/>
                <a:ea typeface="+mn-ea"/>
                <a:cs typeface="Varela Round" pitchFamily="2" charset="-79"/>
              </a:defRPr>
            </a:lvl1pPr>
            <a:lvl2pPr marL="342900" indent="-342900" algn="ctr" defTabSz="914400" rtl="1" eaLnBrk="1" latinLnBrk="0" hangingPunct="1">
              <a:lnSpc>
                <a:spcPct val="100000"/>
              </a:lnSpc>
              <a:spcBef>
                <a:spcPts val="0"/>
              </a:spcBef>
              <a:spcAft>
                <a:spcPts val="600"/>
              </a:spcAft>
              <a:buSzPts val="2800"/>
              <a:buFont typeface="Arial" pitchFamily="34" charset="0"/>
              <a:buNone/>
              <a:defRPr lang="he-IL" sz="3200" b="1" kern="1200" dirty="0" smtClean="0">
                <a:solidFill>
                  <a:srgbClr val="002060"/>
                </a:solidFill>
                <a:latin typeface="Varela Round" pitchFamily="2" charset="-79"/>
                <a:ea typeface="+mn-ea"/>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p:txBody>
      </p:sp>
    </p:spTree>
    <p:extLst>
      <p:ext uri="{BB962C8B-B14F-4D97-AF65-F5344CB8AC3E}">
        <p14:creationId xmlns:p14="http://schemas.microsoft.com/office/powerpoint/2010/main" val="2196595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פרק חדש">
    <p:spTree>
      <p:nvGrpSpPr>
        <p:cNvPr id="1" name=""/>
        <p:cNvGrpSpPr/>
        <p:nvPr/>
      </p:nvGrpSpPr>
      <p:grpSpPr>
        <a:xfrm>
          <a:off x="0" y="0"/>
          <a:ext cx="0" cy="0"/>
          <a:chOff x="0" y="0"/>
          <a:chExt cx="0" cy="0"/>
        </a:xfrm>
      </p:grpSpPr>
      <p:sp>
        <p:nvSpPr>
          <p:cNvPr id="10" name="מלבן מעוגל 9"/>
          <p:cNvSpPr/>
          <p:nvPr userDrawn="1"/>
        </p:nvSpPr>
        <p:spPr>
          <a:xfrm>
            <a:off x="212915" y="1396869"/>
            <a:ext cx="13175666" cy="2978963"/>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dirty="0"/>
              <a:t>  </a:t>
            </a:r>
          </a:p>
        </p:txBody>
      </p:sp>
      <p:sp>
        <p:nvSpPr>
          <p:cNvPr id="2" name="כותרת 1"/>
          <p:cNvSpPr>
            <a:spLocks noGrp="1"/>
          </p:cNvSpPr>
          <p:nvPr>
            <p:ph type="ctrTitle"/>
          </p:nvPr>
        </p:nvSpPr>
        <p:spPr>
          <a:xfrm>
            <a:off x="738940" y="1640910"/>
            <a:ext cx="10871177" cy="1260000"/>
          </a:xfrm>
          <a:prstGeom prst="rect">
            <a:avLst/>
          </a:prstGeom>
        </p:spPr>
        <p:txBody>
          <a:bodyPr anchor="ctr" anchorCtr="0">
            <a:noAutofit/>
          </a:bodyPr>
          <a:lstStyle>
            <a:lvl1pPr algn="ctr">
              <a:defRPr sz="6600" b="1">
                <a:solidFill>
                  <a:srgbClr val="192A72"/>
                </a:solidFill>
                <a:latin typeface="Varela Round" panose="00000500000000000000" pitchFamily="2" charset="-79"/>
                <a:cs typeface="Varela Round" panose="00000500000000000000" pitchFamily="2" charset="-79"/>
              </a:defRPr>
            </a:lvl1pPr>
          </a:lstStyle>
          <a:p>
            <a:r>
              <a:rPr lang="he-IL" dirty="0"/>
              <a:t>לחץ כדי לערוך סגנון כותרת</a:t>
            </a:r>
          </a:p>
        </p:txBody>
      </p:sp>
      <p:sp>
        <p:nvSpPr>
          <p:cNvPr id="7" name="מלבן מעוגל 6"/>
          <p:cNvSpPr/>
          <p:nvPr userDrawn="1"/>
        </p:nvSpPr>
        <p:spPr>
          <a:xfrm>
            <a:off x="7328995" y="6579191"/>
            <a:ext cx="5333172" cy="5576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8" name="מלבן מעוגל 7"/>
          <p:cNvSpPr/>
          <p:nvPr userDrawn="1"/>
        </p:nvSpPr>
        <p:spPr>
          <a:xfrm>
            <a:off x="9499907" y="6294300"/>
            <a:ext cx="3049259" cy="205899"/>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9" name="מלבן מעוגל 8"/>
          <p:cNvSpPr/>
          <p:nvPr userDrawn="1"/>
        </p:nvSpPr>
        <p:spPr>
          <a:xfrm>
            <a:off x="9995581" y="-235260"/>
            <a:ext cx="2768137" cy="451249"/>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1" name="מלבן מעוגל 10"/>
          <p:cNvSpPr/>
          <p:nvPr userDrawn="1"/>
        </p:nvSpPr>
        <p:spPr>
          <a:xfrm>
            <a:off x="-501048" y="163632"/>
            <a:ext cx="1427924" cy="322428"/>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12" name="Google Shape;11;p2"/>
          <p:cNvSpPr txBox="1">
            <a:spLocks noGrp="1"/>
          </p:cNvSpPr>
          <p:nvPr>
            <p:ph type="subTitle" idx="1"/>
          </p:nvPr>
        </p:nvSpPr>
        <p:spPr>
          <a:xfrm>
            <a:off x="738117" y="2918493"/>
            <a:ext cx="10872000" cy="642090"/>
          </a:xfrm>
          <a:prstGeom prst="rect">
            <a:avLst/>
          </a:prstGeom>
        </p:spPr>
        <p:txBody>
          <a:bodyPr spcFirstLastPara="1" wrap="square" lIns="36000" tIns="36000" rIns="36000" bIns="36000" anchor="t" anchorCtr="0">
            <a:spAutoFit/>
          </a:bodyPr>
          <a:lstStyle>
            <a:lvl1pPr lvl="0" algn="ctr">
              <a:lnSpc>
                <a:spcPct val="100000"/>
              </a:lnSpc>
              <a:spcBef>
                <a:spcPts val="0"/>
              </a:spcBef>
              <a:spcAft>
                <a:spcPts val="600"/>
              </a:spcAft>
              <a:buSzPts val="2800"/>
              <a:buNone/>
              <a:defRPr sz="3200" b="1">
                <a:solidFill>
                  <a:srgbClr val="192A72"/>
                </a:solidFill>
                <a:latin typeface="Varela Round" pitchFamily="2" charset="-79"/>
                <a:cs typeface="Varela Round" pitchFamily="2" charset="-79"/>
              </a:defRPr>
            </a:lvl1pPr>
            <a:lvl2pPr lvl="1" algn="ctr">
              <a:lnSpc>
                <a:spcPct val="100000"/>
              </a:lnSpc>
              <a:spcBef>
                <a:spcPts val="0"/>
              </a:spcBef>
              <a:spcAft>
                <a:spcPts val="0"/>
              </a:spcAft>
              <a:buSzPts val="2800"/>
              <a:buNone/>
              <a:defRPr sz="3700"/>
            </a:lvl2pPr>
            <a:lvl3pPr lvl="2" algn="ctr">
              <a:lnSpc>
                <a:spcPct val="100000"/>
              </a:lnSpc>
              <a:spcBef>
                <a:spcPts val="0"/>
              </a:spcBef>
              <a:spcAft>
                <a:spcPts val="0"/>
              </a:spcAft>
              <a:buSzPts val="2800"/>
              <a:buNone/>
              <a:defRPr sz="3700"/>
            </a:lvl3pPr>
            <a:lvl4pPr lvl="3" algn="ctr">
              <a:lnSpc>
                <a:spcPct val="100000"/>
              </a:lnSpc>
              <a:spcBef>
                <a:spcPts val="0"/>
              </a:spcBef>
              <a:spcAft>
                <a:spcPts val="0"/>
              </a:spcAft>
              <a:buSzPts val="2800"/>
              <a:buNone/>
              <a:defRPr sz="3700"/>
            </a:lvl4pPr>
            <a:lvl5pPr lvl="4" algn="ctr">
              <a:lnSpc>
                <a:spcPct val="100000"/>
              </a:lnSpc>
              <a:spcBef>
                <a:spcPts val="0"/>
              </a:spcBef>
              <a:spcAft>
                <a:spcPts val="0"/>
              </a:spcAft>
              <a:buSzPts val="2800"/>
              <a:buNone/>
              <a:defRPr sz="3700"/>
            </a:lvl5pPr>
            <a:lvl6pPr lvl="5" algn="ctr">
              <a:lnSpc>
                <a:spcPct val="100000"/>
              </a:lnSpc>
              <a:spcBef>
                <a:spcPts val="0"/>
              </a:spcBef>
              <a:spcAft>
                <a:spcPts val="0"/>
              </a:spcAft>
              <a:buSzPts val="2800"/>
              <a:buNone/>
              <a:defRPr sz="3700"/>
            </a:lvl6pPr>
            <a:lvl7pPr lvl="6" algn="ctr">
              <a:lnSpc>
                <a:spcPct val="100000"/>
              </a:lnSpc>
              <a:spcBef>
                <a:spcPts val="0"/>
              </a:spcBef>
              <a:spcAft>
                <a:spcPts val="0"/>
              </a:spcAft>
              <a:buSzPts val="2800"/>
              <a:buNone/>
              <a:defRPr sz="3700"/>
            </a:lvl7pPr>
            <a:lvl8pPr lvl="7" algn="ctr">
              <a:lnSpc>
                <a:spcPct val="100000"/>
              </a:lnSpc>
              <a:spcBef>
                <a:spcPts val="0"/>
              </a:spcBef>
              <a:spcAft>
                <a:spcPts val="0"/>
              </a:spcAft>
              <a:buSzPts val="2800"/>
              <a:buNone/>
              <a:defRPr sz="3700"/>
            </a:lvl8pPr>
            <a:lvl9pPr lvl="8" algn="ctr">
              <a:lnSpc>
                <a:spcPct val="100000"/>
              </a:lnSpc>
              <a:spcBef>
                <a:spcPts val="0"/>
              </a:spcBef>
              <a:spcAft>
                <a:spcPts val="0"/>
              </a:spcAft>
              <a:buSzPts val="2800"/>
              <a:buNone/>
              <a:defRPr sz="3700"/>
            </a:lvl9pPr>
          </a:lstStyle>
          <a:p>
            <a:endParaRPr dirty="0"/>
          </a:p>
        </p:txBody>
      </p:sp>
    </p:spTree>
    <p:extLst>
      <p:ext uri="{BB962C8B-B14F-4D97-AF65-F5344CB8AC3E}">
        <p14:creationId xmlns:p14="http://schemas.microsoft.com/office/powerpoint/2010/main" val="362890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p:spPr>
        <p:txBody>
          <a:bodyPr lIns="36000" tIns="0" rIns="36000" bIns="0">
            <a:noAutofit/>
          </a:bodyPr>
          <a:lstStyle>
            <a:lvl1pPr>
              <a:defRPr sz="4800" b="1">
                <a:solidFill>
                  <a:srgbClr val="002060"/>
                </a:solidFill>
                <a:latin typeface="Varela Round" pitchFamily="2" charset="-79"/>
                <a:cs typeface="Varela Round" pitchFamily="2" charset="-79"/>
              </a:defRPr>
            </a:lvl1pPr>
          </a:lstStyle>
          <a:p>
            <a:r>
              <a:rPr lang="he-IL" dirty="0"/>
              <a:t>לחץ כדי לערוך סגנון כותרת של תבנית</a:t>
            </a:r>
          </a:p>
        </p:txBody>
      </p:sp>
      <p:sp>
        <p:nvSpPr>
          <p:cNvPr id="3" name="מציין מיקום תוכן 2"/>
          <p:cNvSpPr>
            <a:spLocks noGrp="1"/>
          </p:cNvSpPr>
          <p:nvPr>
            <p:ph idx="1"/>
          </p:nvPr>
        </p:nvSpPr>
        <p:spPr>
          <a:xfrm>
            <a:off x="515206" y="1195757"/>
            <a:ext cx="11160000" cy="4680000"/>
          </a:xfrm>
        </p:spPr>
        <p:txBody>
          <a:bodyPr>
            <a:normAutofit/>
          </a:bodyPr>
          <a:lstStyle>
            <a:lvl1pPr>
              <a:lnSpc>
                <a:spcPct val="150000"/>
              </a:lnSpc>
              <a:spcBef>
                <a:spcPts val="0"/>
              </a:spcBef>
              <a:spcAft>
                <a:spcPts val="600"/>
              </a:spcAft>
              <a:defRPr sz="2400">
                <a:solidFill>
                  <a:srgbClr val="002060"/>
                </a:solidFill>
                <a:latin typeface="Varela Round" pitchFamily="2" charset="-79"/>
                <a:cs typeface="Varela Round" pitchFamily="2" charset="-79"/>
              </a:defRPr>
            </a:lvl1pPr>
            <a:lvl2pPr>
              <a:lnSpc>
                <a:spcPct val="150000"/>
              </a:lnSpc>
              <a:spcBef>
                <a:spcPts val="0"/>
              </a:spcBef>
              <a:spcAft>
                <a:spcPts val="600"/>
              </a:spcAft>
              <a:defRPr sz="2400">
                <a:solidFill>
                  <a:srgbClr val="002060"/>
                </a:solidFill>
                <a:latin typeface="Varela Round" pitchFamily="2" charset="-79"/>
                <a:cs typeface="Varela Round" pitchFamily="2" charset="-79"/>
              </a:defRPr>
            </a:lvl2pPr>
            <a:lvl3pPr>
              <a:lnSpc>
                <a:spcPct val="150000"/>
              </a:lnSpc>
              <a:defRPr>
                <a:solidFill>
                  <a:srgbClr val="002060"/>
                </a:solidFill>
                <a:latin typeface="Varela Round" pitchFamily="2" charset="-79"/>
                <a:cs typeface="Varela Round" pitchFamily="2" charset="-79"/>
              </a:defRPr>
            </a:lvl3pPr>
            <a:lvl4pPr>
              <a:lnSpc>
                <a:spcPct val="150000"/>
              </a:lnSpc>
              <a:defRPr>
                <a:solidFill>
                  <a:srgbClr val="002060"/>
                </a:solidFill>
                <a:latin typeface="Varela Round" pitchFamily="2" charset="-79"/>
                <a:cs typeface="Varela Round" pitchFamily="2" charset="-79"/>
              </a:defRPr>
            </a:lvl4pPr>
            <a:lvl5pPr>
              <a:lnSpc>
                <a:spcPct val="150000"/>
              </a:lnSpc>
              <a:defRPr>
                <a:solidFill>
                  <a:srgbClr val="002060"/>
                </a:solidFill>
                <a:latin typeface="Varela Round" pitchFamily="2" charset="-79"/>
                <a:cs typeface="Varela Round" pitchFamily="2" charset="-79"/>
              </a:defRPr>
            </a:lvl5pPr>
          </a:lstStyle>
          <a:p>
            <a:pPr lvl="0"/>
            <a:r>
              <a:rPr lang="he-IL" dirty="0"/>
              <a:t>לחץ כדי לערוך סגנונות טקסט של תבנית בסיס</a:t>
            </a:r>
          </a:p>
          <a:p>
            <a:pPr lvl="1"/>
            <a:r>
              <a:rPr lang="he-IL" dirty="0"/>
              <a:t>רמה שנייה</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 כותרות ותוכן">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marL="0" marR="0" indent="0" algn="ctr" defTabSz="914400" rtl="1" eaLnBrk="1" fontAlgn="auto" latinLnBrk="0" hangingPunct="1">
              <a:lnSpc>
                <a:spcPct val="100000"/>
              </a:lnSpc>
              <a:spcBef>
                <a:spcPct val="0"/>
              </a:spcBef>
              <a:spcAft>
                <a:spcPts val="0"/>
              </a:spcAft>
              <a:buClrTx/>
              <a:buSzTx/>
              <a:buFontTx/>
              <a:buNone/>
              <a:tabLst/>
              <a:defRPr kumimoji="0" lang="he-IL" sz="4800" b="1" i="0" u="none" strike="noStrike" kern="1200" cap="none" spc="0" normalizeH="0" baseline="0" noProof="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5" name="מציין מיקום טקסט 4"/>
          <p:cNvSpPr>
            <a:spLocks noGrp="1"/>
          </p:cNvSpPr>
          <p:nvPr>
            <p:ph type="body" sz="quarter" idx="3"/>
          </p:nvPr>
        </p:nvSpPr>
        <p:spPr>
          <a:xfrm>
            <a:off x="515206" y="1059387"/>
            <a:ext cx="11159999" cy="540000"/>
          </a:xfrm>
        </p:spPr>
        <p:txBody>
          <a:bodyPr anchor="b">
            <a:noAutofit/>
          </a:bodyPr>
          <a:lstStyle>
            <a:lvl1pPr marL="0" indent="0">
              <a:buNone/>
              <a:defRPr sz="3200" b="1">
                <a:solidFill>
                  <a:srgbClr val="0070C0"/>
                </a:solidFill>
                <a:latin typeface="Varela Round" pitchFamily="2" charset="-79"/>
                <a:cs typeface="Varela Round" pitchFamily="2" charset="-79"/>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dirty="0"/>
              <a:t>לחץ כדי לערוך סגנונות טקסט של תבנית בסיס</a:t>
            </a:r>
          </a:p>
        </p:txBody>
      </p:sp>
      <p:sp>
        <p:nvSpPr>
          <p:cNvPr id="6" name="מציין מיקום תוכן 5"/>
          <p:cNvSpPr>
            <a:spLocks noGrp="1"/>
          </p:cNvSpPr>
          <p:nvPr>
            <p:ph sz="quarter" idx="4"/>
          </p:nvPr>
        </p:nvSpPr>
        <p:spPr>
          <a:xfrm>
            <a:off x="515206" y="1725681"/>
            <a:ext cx="11160000" cy="4152517"/>
          </a:xfrm>
        </p:spPr>
        <p:txBody>
          <a:bodyPr>
            <a:normAutofit/>
          </a:bodyPr>
          <a:lstStyle>
            <a:lvl1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1pPr>
            <a:lvl2pPr>
              <a:lnSpc>
                <a:spcPct val="100000"/>
              </a:lnSpc>
              <a:spcBef>
                <a:spcPts val="0"/>
              </a:spcBef>
              <a:spcAft>
                <a:spcPts val="600"/>
              </a:spcAft>
              <a:defRPr lang="he-IL" sz="2400" kern="1200" dirty="0" smtClean="0">
                <a:solidFill>
                  <a:srgbClr val="002060"/>
                </a:solidFill>
                <a:latin typeface="Varela Round" pitchFamily="2" charset="-79"/>
                <a:ea typeface="+mn-ea"/>
                <a:cs typeface="Varela Round" pitchFamily="2" charset="-79"/>
              </a:defRPr>
            </a:lvl2pPr>
            <a:lvl3pPr>
              <a:defRPr sz="1800"/>
            </a:lvl3pPr>
            <a:lvl4pPr>
              <a:defRPr sz="1600"/>
            </a:lvl4pPr>
            <a:lvl5pPr>
              <a:defRPr sz="1600"/>
            </a:lvl5pPr>
            <a:lvl6pPr>
              <a:defRPr sz="1600"/>
            </a:lvl6pPr>
            <a:lvl7pPr>
              <a:defRPr sz="1600"/>
            </a:lvl7pPr>
            <a:lvl8pPr>
              <a:defRPr sz="1600"/>
            </a:lvl8pPr>
            <a:lvl9pPr>
              <a:defRPr sz="1600"/>
            </a:lvl9pPr>
          </a:lstStyle>
          <a:p>
            <a:pPr marL="342900" lvl="0" indent="-342900" algn="r" defTabSz="914400" rtl="1" eaLnBrk="1" latinLnBrk="0" hangingPunct="1">
              <a:lnSpc>
                <a:spcPct val="150000"/>
              </a:lnSpc>
              <a:spcBef>
                <a:spcPct val="20000"/>
              </a:spcBef>
              <a:buFont typeface="Arial" pitchFamily="34" charset="0"/>
              <a:buChar char="•"/>
            </a:pPr>
            <a:r>
              <a:rPr lang="he-IL" dirty="0"/>
              <a:t>לחץ כדי לערוך סגנונות טקסט של תבנית בסיס</a:t>
            </a:r>
          </a:p>
          <a:p>
            <a:pPr marL="742950" lvl="1" indent="-285750" algn="r" defTabSz="914400" rtl="1" eaLnBrk="1" latinLnBrk="0" hangingPunct="1">
              <a:lnSpc>
                <a:spcPct val="150000"/>
              </a:lnSpc>
              <a:spcBef>
                <a:spcPct val="20000"/>
              </a:spcBef>
              <a:buFont typeface="Arial" pitchFamily="34" charset="0"/>
              <a:buChar char="–"/>
            </a:pPr>
            <a:r>
              <a:rPr lang="he-IL" dirty="0"/>
              <a:t>רמה שנייה</a:t>
            </a:r>
          </a:p>
        </p:txBody>
      </p:sp>
      <p:sp>
        <p:nvSpPr>
          <p:cNvPr id="10" name="מלבן מעוגל 9"/>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1" name="מלבן מעוגל 10"/>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12" name="מלבן מעוגל 11"/>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כותרת בלבד">
    <p:spTree>
      <p:nvGrpSpPr>
        <p:cNvPr id="1" name=""/>
        <p:cNvGrpSpPr/>
        <p:nvPr/>
      </p:nvGrpSpPr>
      <p:grpSpPr>
        <a:xfrm>
          <a:off x="0" y="0"/>
          <a:ext cx="0" cy="0"/>
          <a:chOff x="0" y="0"/>
          <a:chExt cx="0" cy="0"/>
        </a:xfrm>
      </p:grpSpPr>
      <p:sp>
        <p:nvSpPr>
          <p:cNvPr id="2" name="כותרת 1"/>
          <p:cNvSpPr>
            <a:spLocks noGrp="1"/>
          </p:cNvSpPr>
          <p:nvPr>
            <p:ph type="title"/>
          </p:nvPr>
        </p:nvSpPr>
        <p:spPr>
          <a:xfrm>
            <a:off x="515206" y="213094"/>
            <a:ext cx="11160000" cy="720000"/>
          </a:xfrm>
          <a:noFill/>
        </p:spPr>
        <p:txBody>
          <a:bodyPr vert="horz" lIns="91440" tIns="45720" rIns="91440" bIns="45720" rtlCol="1" anchor="ctr">
            <a:noAutofit/>
          </a:bodyPr>
          <a:lstStyle>
            <a:lvl1pPr>
              <a:defRPr kumimoji="0" lang="he-IL" sz="4800" b="1" i="0" u="none" strike="noStrike" kern="1200" cap="none" spc="0" normalizeH="0" baseline="0" noProof="0" dirty="0" smtClean="0">
                <a:ln>
                  <a:noFill/>
                </a:ln>
                <a:solidFill>
                  <a:srgbClr val="002060"/>
                </a:solidFill>
                <a:effectLst/>
                <a:uLnTx/>
                <a:uFillTx/>
                <a:latin typeface="Varela Round" pitchFamily="2" charset="-79"/>
                <a:ea typeface="+mj-ea"/>
                <a:cs typeface="Varela Round" pitchFamily="2" charset="-79"/>
              </a:defRPr>
            </a:lvl1pPr>
          </a:lstStyle>
          <a:p>
            <a:pPr marL="0" marR="0" lvl="0" indent="0" algn="ctr" defTabSz="914400" rtl="1" eaLnBrk="1" fontAlgn="auto" latinLnBrk="0" hangingPunct="1">
              <a:lnSpc>
                <a:spcPct val="100000"/>
              </a:lnSpc>
              <a:spcBef>
                <a:spcPct val="0"/>
              </a:spcBef>
              <a:spcAft>
                <a:spcPts val="0"/>
              </a:spcAft>
              <a:buClrTx/>
              <a:buSzTx/>
              <a:buFontTx/>
              <a:buNone/>
              <a:tabLst/>
              <a:defRPr/>
            </a:pPr>
            <a:r>
              <a:rPr lang="he-IL" dirty="0"/>
              <a:t>לחץ כדי לערוך סגנון כותרת של תבנית</a:t>
            </a:r>
          </a:p>
        </p:txBody>
      </p:sp>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סרט על פורמט מלא">
    <p:spTree>
      <p:nvGrpSpPr>
        <p:cNvPr id="1" name=""/>
        <p:cNvGrpSpPr/>
        <p:nvPr/>
      </p:nvGrpSpPr>
      <p:grpSpPr>
        <a:xfrm>
          <a:off x="0" y="0"/>
          <a:ext cx="0" cy="0"/>
          <a:chOff x="0" y="0"/>
          <a:chExt cx="0" cy="0"/>
        </a:xfrm>
      </p:grpSpPr>
      <p:sp>
        <p:nvSpPr>
          <p:cNvPr id="7" name="מלבן מעוגל 6"/>
          <p:cNvSpPr/>
          <p:nvPr userDrawn="1"/>
        </p:nvSpPr>
        <p:spPr>
          <a:xfrm>
            <a:off x="0" y="5878198"/>
            <a:ext cx="4765571" cy="357667"/>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8" name="מלבן מעוגל 7"/>
          <p:cNvSpPr/>
          <p:nvPr userDrawn="1"/>
        </p:nvSpPr>
        <p:spPr>
          <a:xfrm>
            <a:off x="8666586" y="-110812"/>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9" name="מלבן מעוגל 8"/>
          <p:cNvSpPr/>
          <p:nvPr userDrawn="1"/>
        </p:nvSpPr>
        <p:spPr>
          <a:xfrm>
            <a:off x="0" y="6306748"/>
            <a:ext cx="7723426" cy="67454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itchFamily="2" charset="-79"/>
              <a:cs typeface="Varela Round" pitchFamily="2" charset="-79"/>
            </a:endParaRPr>
          </a:p>
        </p:txBody>
      </p:sp>
      <p:sp>
        <p:nvSpPr>
          <p:cNvPr id="4" name="מציין מיקום של מדיה 3">
            <a:extLst>
              <a:ext uri="{FF2B5EF4-FFF2-40B4-BE49-F238E27FC236}">
                <a16:creationId xmlns:a16="http://schemas.microsoft.com/office/drawing/2014/main" id="{DD834E78-91D0-4CCC-9C3F-C5C504CFBE13}"/>
              </a:ext>
            </a:extLst>
          </p:cNvPr>
          <p:cNvSpPr>
            <a:spLocks noGrp="1"/>
          </p:cNvSpPr>
          <p:nvPr>
            <p:ph type="media" sz="quarter" idx="10" hasCustomPrompt="1"/>
          </p:nvPr>
        </p:nvSpPr>
        <p:spPr>
          <a:xfrm>
            <a:off x="193675" y="228600"/>
            <a:ext cx="11780838" cy="6470650"/>
          </a:xfrm>
        </p:spPr>
        <p:txBody>
          <a:bodyPr/>
          <a:lstStyle>
            <a:lvl1pPr>
              <a:defRPr>
                <a:latin typeface="Varela Round" panose="00000500000000000000" pitchFamily="2" charset="-79"/>
                <a:cs typeface="Varela Round" panose="00000500000000000000" pitchFamily="2" charset="-79"/>
              </a:defRPr>
            </a:lvl1pPr>
          </a:lstStyle>
          <a:p>
            <a:r>
              <a:rPr lang="he-IL" dirty="0"/>
              <a:t>מיועד לסרטים</a:t>
            </a:r>
          </a:p>
        </p:txBody>
      </p:sp>
    </p:spTree>
    <p:extLst>
      <p:ext uri="{BB962C8B-B14F-4D97-AF65-F5344CB8AC3E}">
        <p14:creationId xmlns:p14="http://schemas.microsoft.com/office/powerpoint/2010/main" val="36877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פריסה מותאמת אישי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485228-0E29-4D12-A6E9-299A5C766D41}"/>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8088C8B4-22B8-402C-8100-ED5EA1F70D17}"/>
              </a:ext>
            </a:extLst>
          </p:cNvPr>
          <p:cNvSpPr>
            <a:spLocks noGrp="1"/>
          </p:cNvSpPr>
          <p:nvPr>
            <p:ph type="dt" sz="half" idx="10"/>
          </p:nvPr>
        </p:nvSpPr>
        <p:spPr/>
        <p:txBody>
          <a:bodyPr/>
          <a:lstStyle/>
          <a:p>
            <a:fld id="{BB6F552B-607E-4869-A917-C44959BDCB12}" type="datetimeFigureOut">
              <a:rPr lang="he-IL" smtClean="0"/>
              <a:pPr/>
              <a:t>ט"ז/סיון/תש"ף</a:t>
            </a:fld>
            <a:endParaRPr lang="he-IL"/>
          </a:p>
        </p:txBody>
      </p:sp>
      <p:sp>
        <p:nvSpPr>
          <p:cNvPr id="4" name="מציין מיקום של כותרת תחתונה 3">
            <a:extLst>
              <a:ext uri="{FF2B5EF4-FFF2-40B4-BE49-F238E27FC236}">
                <a16:creationId xmlns:a16="http://schemas.microsoft.com/office/drawing/2014/main" id="{C3864E2F-0B6E-4A5C-BFAA-22472070C587}"/>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5645161E-6299-41F9-9211-72210EFA3ACB}"/>
              </a:ext>
            </a:extLst>
          </p:cNvPr>
          <p:cNvSpPr>
            <a:spLocks noGrp="1"/>
          </p:cNvSpPr>
          <p:nvPr>
            <p:ph type="sldNum" sz="quarter" idx="12"/>
          </p:nvPr>
        </p:nvSpPr>
        <p:spPr/>
        <p:txBody>
          <a:bodyPr/>
          <a:lstStyle/>
          <a:p>
            <a:fld id="{16478A40-4CDB-4A89-A7AB-ED0E5AEAC786}" type="slidenum">
              <a:rPr lang="he-IL" smtClean="0"/>
              <a:pPr/>
              <a:t>‹#›</a:t>
            </a:fld>
            <a:endParaRPr lang="he-IL"/>
          </a:p>
        </p:txBody>
      </p:sp>
    </p:spTree>
    <p:extLst>
      <p:ext uri="{BB962C8B-B14F-4D97-AF65-F5344CB8AC3E}">
        <p14:creationId xmlns:p14="http://schemas.microsoft.com/office/powerpoint/2010/main" val="2120090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טקסט גדול-X2">
    <p:spTree>
      <p:nvGrpSpPr>
        <p:cNvPr id="1" name=""/>
        <p:cNvGrpSpPr/>
        <p:nvPr/>
      </p:nvGrpSpPr>
      <p:grpSpPr>
        <a:xfrm>
          <a:off x="0" y="0"/>
          <a:ext cx="0" cy="0"/>
          <a:chOff x="0" y="0"/>
          <a:chExt cx="0" cy="0"/>
        </a:xfrm>
      </p:grpSpPr>
      <p:sp>
        <p:nvSpPr>
          <p:cNvPr id="2" name="כותרת 1"/>
          <p:cNvSpPr>
            <a:spLocks noGrp="1"/>
          </p:cNvSpPr>
          <p:nvPr>
            <p:ph type="ctrTitle" hasCustomPrompt="1"/>
          </p:nvPr>
        </p:nvSpPr>
        <p:spPr>
          <a:xfrm>
            <a:off x="623800" y="1288473"/>
            <a:ext cx="10871177" cy="5224442"/>
          </a:xfrm>
          <a:prstGeom prst="rect">
            <a:avLst/>
          </a:prstGeom>
        </p:spPr>
        <p:txBody>
          <a:bodyPr anchor="ctr">
            <a:noAutofit/>
          </a:bodyPr>
          <a:lstStyle>
            <a:lvl1pPr algn="ctr">
              <a:defRPr sz="3600">
                <a:latin typeface="Varela Round" panose="00000500000000000000" pitchFamily="2" charset="-79"/>
                <a:cs typeface="Varela Round" panose="00000500000000000000" pitchFamily="2" charset="-79"/>
              </a:defRPr>
            </a:lvl1pPr>
          </a:lstStyle>
          <a:p>
            <a:r>
              <a:rPr lang="he-IL" dirty="0"/>
              <a:t>לחץ כדי לערוך סגנון טקסט של תבנית בסיס</a:t>
            </a:r>
          </a:p>
        </p:txBody>
      </p:sp>
      <p:sp>
        <p:nvSpPr>
          <p:cNvPr id="7" name="מלבן מעוגל 6"/>
          <p:cNvSpPr/>
          <p:nvPr userDrawn="1"/>
        </p:nvSpPr>
        <p:spPr>
          <a:xfrm>
            <a:off x="-910298" y="6189198"/>
            <a:ext cx="3068196" cy="118918"/>
          </a:xfrm>
          <a:prstGeom prst="roundRect">
            <a:avLst>
              <a:gd name="adj" fmla="val 50000"/>
            </a:avLst>
          </a:prstGeom>
          <a:solidFill>
            <a:srgbClr val="6CF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8" name="מלבן מעוגל 7"/>
          <p:cNvSpPr/>
          <p:nvPr userDrawn="1"/>
        </p:nvSpPr>
        <p:spPr>
          <a:xfrm>
            <a:off x="10081039" y="81721"/>
            <a:ext cx="5299429" cy="221623"/>
          </a:xfrm>
          <a:prstGeom prst="roundRect">
            <a:avLst>
              <a:gd name="adj" fmla="val 50000"/>
            </a:avLst>
          </a:prstGeom>
          <a:solidFill>
            <a:srgbClr val="BDE686"/>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a:p>
        </p:txBody>
      </p:sp>
      <p:sp>
        <p:nvSpPr>
          <p:cNvPr id="11" name="מלבן מעוגל 10"/>
          <p:cNvSpPr/>
          <p:nvPr userDrawn="1"/>
        </p:nvSpPr>
        <p:spPr>
          <a:xfrm>
            <a:off x="-2155406" y="6347803"/>
            <a:ext cx="5558412" cy="470511"/>
          </a:xfrm>
          <a:prstGeom prst="roundRect">
            <a:avLst>
              <a:gd name="adj" fmla="val 50000"/>
            </a:avLst>
          </a:prstGeom>
          <a:solidFill>
            <a:srgbClr val="192A72"/>
          </a:solid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1800" dirty="0"/>
          </a:p>
        </p:txBody>
      </p:sp>
      <p:sp>
        <p:nvSpPr>
          <p:cNvPr id="9" name="מציין מיקום טקסט 3"/>
          <p:cNvSpPr>
            <a:spLocks noGrp="1"/>
          </p:cNvSpPr>
          <p:nvPr>
            <p:ph type="body" sz="quarter" idx="10" hasCustomPrompt="1"/>
          </p:nvPr>
        </p:nvSpPr>
        <p:spPr>
          <a:xfrm>
            <a:off x="623807" y="192531"/>
            <a:ext cx="10871170" cy="1009650"/>
          </a:xfrm>
          <a:prstGeom prst="rect">
            <a:avLst/>
          </a:prstGeom>
        </p:spPr>
        <p:txBody>
          <a:bodyPr/>
          <a:lstStyle>
            <a:lvl1pPr marL="0" indent="0" algn="ctr">
              <a:buNone/>
              <a:defRPr sz="2800">
                <a:latin typeface="Varela Round" panose="00000500000000000000" pitchFamily="2" charset="-79"/>
                <a:cs typeface="Varela Round" panose="00000500000000000000" pitchFamily="2" charset="-79"/>
              </a:defRPr>
            </a:lvl1pPr>
          </a:lstStyle>
          <a:p>
            <a:r>
              <a:rPr lang="he-IL" sz="4400" dirty="0"/>
              <a:t>לחץ כדי לערוך סגנון כותרת של תבנית בסיס</a:t>
            </a:r>
          </a:p>
        </p:txBody>
      </p:sp>
    </p:spTree>
    <p:extLst>
      <p:ext uri="{BB962C8B-B14F-4D97-AF65-F5344CB8AC3E}">
        <p14:creationId xmlns:p14="http://schemas.microsoft.com/office/powerpoint/2010/main" val="3975921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p:cNvSpPr>
            <a:spLocks noGrp="1"/>
          </p:cNvSpPr>
          <p:nvPr>
            <p:ph type="title"/>
          </p:nvPr>
        </p:nvSpPr>
        <p:spPr>
          <a:xfrm>
            <a:off x="609521" y="274638"/>
            <a:ext cx="10971372" cy="1143000"/>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p:cNvSpPr>
            <a:spLocks noGrp="1"/>
          </p:cNvSpPr>
          <p:nvPr>
            <p:ph type="body" idx="1"/>
          </p:nvPr>
        </p:nvSpPr>
        <p:spPr>
          <a:xfrm>
            <a:off x="609521" y="1600201"/>
            <a:ext cx="10971372" cy="4525963"/>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p:cNvSpPr>
            <a:spLocks noGrp="1"/>
          </p:cNvSpPr>
          <p:nvPr>
            <p:ph type="dt" sz="half" idx="2"/>
          </p:nvPr>
        </p:nvSpPr>
        <p:spPr>
          <a:xfrm>
            <a:off x="8736463" y="6356351"/>
            <a:ext cx="284443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B6F552B-607E-4869-A917-C44959BDCB12}" type="datetimeFigureOut">
              <a:rPr lang="he-IL" smtClean="0"/>
              <a:pPr/>
              <a:t>ט"ז/סיון/תש"ף</a:t>
            </a:fld>
            <a:endParaRPr lang="he-IL"/>
          </a:p>
        </p:txBody>
      </p:sp>
      <p:sp>
        <p:nvSpPr>
          <p:cNvPr id="5" name="מציין מיקום של כותרת תחתונה 4"/>
          <p:cNvSpPr>
            <a:spLocks noGrp="1"/>
          </p:cNvSpPr>
          <p:nvPr>
            <p:ph type="ftr" sz="quarter" idx="3"/>
          </p:nvPr>
        </p:nvSpPr>
        <p:spPr>
          <a:xfrm>
            <a:off x="4165058" y="6356351"/>
            <a:ext cx="3860297"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p:cNvSpPr>
            <a:spLocks noGrp="1"/>
          </p:cNvSpPr>
          <p:nvPr>
            <p:ph type="sldNum" sz="quarter" idx="4"/>
          </p:nvPr>
        </p:nvSpPr>
        <p:spPr>
          <a:xfrm>
            <a:off x="609521" y="6356351"/>
            <a:ext cx="284443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6478A40-4CDB-4A89-A7AB-ED0E5AEAC786}" type="slidenum">
              <a:rPr lang="he-IL" smtClean="0"/>
              <a:pPr/>
              <a:t>‹#›</a:t>
            </a:fld>
            <a:endParaRPr lang="he-IL"/>
          </a:p>
        </p:txBody>
      </p:sp>
    </p:spTree>
  </p:cSld>
  <p:clrMap bg1="lt1" tx1="dk1" bg2="lt2" tx2="dk2" accent1="accent1" accent2="accent2" accent3="accent3" accent4="accent4" accent5="accent5" accent6="accent6" hlink="hlink" folHlink="folHlink"/>
  <p:sldLayoutIdLst>
    <p:sldLayoutId id="2147483649" r:id="rId1"/>
    <p:sldLayoutId id="2147483664" r:id="rId2"/>
    <p:sldLayoutId id="2147483661" r:id="rId3"/>
    <p:sldLayoutId id="2147483650" r:id="rId4"/>
    <p:sldLayoutId id="2147483653" r:id="rId5"/>
    <p:sldLayoutId id="2147483663" r:id="rId6"/>
    <p:sldLayoutId id="2147483666" r:id="rId7"/>
    <p:sldLayoutId id="2147483667" r:id="rId8"/>
    <p:sldLayoutId id="2147483665" r:id="rId9"/>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5.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כותרת 6"/>
          <p:cNvSpPr>
            <a:spLocks noGrp="1"/>
          </p:cNvSpPr>
          <p:nvPr>
            <p:ph type="ctrTitle"/>
          </p:nvPr>
        </p:nvSpPr>
        <p:spPr/>
        <p:txBody>
          <a:bodyPr>
            <a:normAutofit/>
          </a:bodyPr>
          <a:lstStyle/>
          <a:p>
            <a:r>
              <a:rPr lang="he-IL" dirty="0">
                <a:cs typeface="Varela Round"/>
              </a:rPr>
              <a:t>מערכת שידורים לאומית</a:t>
            </a:r>
          </a:p>
        </p:txBody>
      </p:sp>
    </p:spTree>
    <p:extLst>
      <p:ext uri="{BB962C8B-B14F-4D97-AF65-F5344CB8AC3E}">
        <p14:creationId xmlns:p14="http://schemas.microsoft.com/office/powerpoint/2010/main" val="17099909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
          </p:nvPr>
        </p:nvSpPr>
        <p:spPr>
          <a:xfrm>
            <a:off x="632164" y="428508"/>
            <a:ext cx="11160000" cy="3611864"/>
          </a:xfrm>
        </p:spPr>
        <p:txBody>
          <a:bodyPr>
            <a:normAutofit/>
          </a:bodyPr>
          <a:lstStyle/>
          <a:p>
            <a:pPr marL="457200" indent="-457200">
              <a:buAutoNum type="arabicPeriod" startAt="6"/>
            </a:pPr>
            <a:r>
              <a:rPr lang="he-IL" sz="2200" b="1" dirty="0">
                <a:solidFill>
                  <a:srgbClr val="FF0000"/>
                </a:solidFill>
              </a:rPr>
              <a:t>הבנת השאלה:</a:t>
            </a:r>
          </a:p>
          <a:p>
            <a:pPr marL="457200" indent="-457200">
              <a:buAutoNum type="arabicPeriod" startAt="6"/>
            </a:pPr>
            <a:endParaRPr lang="he-IL" sz="2200" b="1" dirty="0">
              <a:solidFill>
                <a:srgbClr val="FF0000"/>
              </a:solidFill>
            </a:endParaRPr>
          </a:p>
          <a:p>
            <a:r>
              <a:rPr lang="he-IL" sz="2200" b="1" dirty="0">
                <a:solidFill>
                  <a:srgbClr val="FF0000"/>
                </a:solidFill>
              </a:rPr>
              <a:t>איתור מידע - </a:t>
            </a:r>
            <a:r>
              <a:rPr lang="he-IL" sz="2200" dirty="0"/>
              <a:t>בסוג שאלות אלו נדרשים לאתר את המידע בתוך הטקסט. לעתים מפנות השאלות לשורה או לפסקה בקטע, ולעתים עליכם לזהות את השורה או הפסקה הרלוונטית. </a:t>
            </a:r>
          </a:p>
          <a:p>
            <a:pPr marL="0" indent="0">
              <a:buNone/>
            </a:pPr>
            <a:r>
              <a:rPr lang="he-IL" sz="2200" dirty="0"/>
              <a:t> </a:t>
            </a:r>
          </a:p>
          <a:p>
            <a:r>
              <a:rPr lang="he-IL" sz="2200" b="1" dirty="0">
                <a:solidFill>
                  <a:srgbClr val="FF0000"/>
                </a:solidFill>
              </a:rPr>
              <a:t>פרשנות והיסק - </a:t>
            </a:r>
            <a:r>
              <a:rPr lang="he-IL" sz="2200" dirty="0"/>
              <a:t>שאלות אלו עוסקות בדברים שאינם מוצהרים או מפורשים בטקסט. כמו: נושא הטקסט, מטרת הכותב, יחסים בין חלקי הטקסט, ביטויים ומילים דו משמעות. </a:t>
            </a:r>
          </a:p>
          <a:p>
            <a:pPr marL="0" indent="0">
              <a:buNone/>
            </a:pPr>
            <a:endParaRPr lang="he-IL" sz="2200" dirty="0"/>
          </a:p>
          <a:p>
            <a:r>
              <a:rPr lang="he-IL" sz="2200" b="1" dirty="0">
                <a:solidFill>
                  <a:srgbClr val="FF0000"/>
                </a:solidFill>
              </a:rPr>
              <a:t>הערכה וביקורת - </a:t>
            </a:r>
            <a:r>
              <a:rPr lang="he-IL" sz="2200" dirty="0"/>
              <a:t>נדרש מכם להביע את דעתכם האישית (כאילו לנהל דיאלוג עם הטקסט).</a:t>
            </a:r>
          </a:p>
        </p:txBody>
      </p:sp>
      <p:sp>
        <p:nvSpPr>
          <p:cNvPr id="5" name="Rectangle 4"/>
          <p:cNvSpPr/>
          <p:nvPr/>
        </p:nvSpPr>
        <p:spPr>
          <a:xfrm>
            <a:off x="632164" y="4234306"/>
            <a:ext cx="11160000" cy="1200329"/>
          </a:xfrm>
          <a:prstGeom prst="rect">
            <a:avLst/>
          </a:prstGeom>
          <a:ln w="19050">
            <a:solidFill>
              <a:schemeClr val="tx1">
                <a:lumMod val="95000"/>
                <a:lumOff val="5000"/>
              </a:schemeClr>
            </a:solidFill>
          </a:ln>
        </p:spPr>
        <p:txBody>
          <a:bodyPr wrap="square">
            <a:spAutoFit/>
          </a:bodyPr>
          <a:lstStyle/>
          <a:p>
            <a:r>
              <a:rPr lang="he-IL" sz="2400" b="1" u="sng" dirty="0">
                <a:latin typeface="Varela Round" panose="00000500000000000000" pitchFamily="2" charset="-79"/>
                <a:cs typeface="Varela Round" panose="00000500000000000000" pitchFamily="2" charset="-79"/>
              </a:rPr>
              <a:t>חשוב</a:t>
            </a:r>
            <a:r>
              <a:rPr lang="he-IL" sz="2000" b="1" dirty="0">
                <a:latin typeface="Varela Round" panose="00000500000000000000" pitchFamily="2" charset="-79"/>
                <a:cs typeface="Varela Round" panose="00000500000000000000" pitchFamily="2" charset="-79"/>
              </a:rPr>
              <a:t> </a:t>
            </a:r>
            <a:r>
              <a:rPr lang="he-IL" sz="2400" dirty="0">
                <a:latin typeface="Varela Round" panose="00000500000000000000" pitchFamily="2" charset="-79"/>
                <a:cs typeface="Varela Round" panose="00000500000000000000" pitchFamily="2" charset="-79"/>
              </a:rPr>
              <a:t>להדגיש כי לשאלות מסוג זה יכולה להיות יותר מתשובה אחת, לכל אחד דעה משלו. לכן חשוב מאוד לנמק את הדעה.  בנימוק תוכלו</a:t>
            </a:r>
          </a:p>
          <a:p>
            <a:r>
              <a:rPr lang="he-IL" sz="2400" dirty="0">
                <a:latin typeface="Varela Round" panose="00000500000000000000" pitchFamily="2" charset="-79"/>
                <a:cs typeface="Varela Round" panose="00000500000000000000" pitchFamily="2" charset="-79"/>
              </a:rPr>
              <a:t> להיעזר במידע מתוך הטקסט .</a:t>
            </a:r>
          </a:p>
        </p:txBody>
      </p:sp>
      <p:sp>
        <p:nvSpPr>
          <p:cNvPr id="6" name="TextBox 5"/>
          <p:cNvSpPr txBox="1"/>
          <p:nvPr/>
        </p:nvSpPr>
        <p:spPr>
          <a:xfrm>
            <a:off x="-765663" y="5434635"/>
            <a:ext cx="5773092" cy="584775"/>
          </a:xfrm>
          <a:prstGeom prst="rect">
            <a:avLst/>
          </a:prstGeom>
          <a:noFill/>
        </p:spPr>
        <p:txBody>
          <a:bodyPr wrap="square" rtlCol="1">
            <a:spAutoFit/>
          </a:bodyPr>
          <a:lstStyle/>
          <a:p>
            <a:r>
              <a:rPr lang="he-IL" sz="3200" b="1" dirty="0">
                <a:latin typeface="Varela Round" panose="00000500000000000000" pitchFamily="2" charset="-79"/>
                <a:cs typeface="Varela Round" panose="00000500000000000000" pitchFamily="2" charset="-79"/>
              </a:rPr>
              <a:t>   אל התרגול  </a:t>
            </a:r>
          </a:p>
        </p:txBody>
      </p:sp>
      <p:sp>
        <p:nvSpPr>
          <p:cNvPr id="10" name="Right Arrow 9"/>
          <p:cNvSpPr/>
          <p:nvPr/>
        </p:nvSpPr>
        <p:spPr>
          <a:xfrm rot="10800000">
            <a:off x="199098" y="5381165"/>
            <a:ext cx="1562986" cy="638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14101231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5206" y="0"/>
            <a:ext cx="11160000" cy="720000"/>
          </a:xfrm>
        </p:spPr>
        <p:txBody>
          <a:bodyPr/>
          <a:lstStyle/>
          <a:p>
            <a:r>
              <a:rPr lang="he-IL" dirty="0"/>
              <a:t>תרגול </a:t>
            </a:r>
          </a:p>
        </p:txBody>
      </p:sp>
      <p:sp>
        <p:nvSpPr>
          <p:cNvPr id="4" name="Content Placeholder 3"/>
          <p:cNvSpPr>
            <a:spLocks noGrp="1"/>
          </p:cNvSpPr>
          <p:nvPr>
            <p:ph sz="quarter" idx="4"/>
          </p:nvPr>
        </p:nvSpPr>
        <p:spPr>
          <a:xfrm>
            <a:off x="690299" y="751199"/>
            <a:ext cx="10302949" cy="5355601"/>
          </a:xfrm>
          <a:solidFill>
            <a:schemeClr val="bg1"/>
          </a:solidFill>
          <a:ln w="28575">
            <a:solidFill>
              <a:schemeClr val="tx1"/>
            </a:solidFill>
          </a:ln>
        </p:spPr>
        <p:txBody>
          <a:bodyPr>
            <a:normAutofit/>
          </a:bodyPr>
          <a:lstStyle/>
          <a:p>
            <a:r>
              <a:rPr lang="he-IL" dirty="0">
                <a:latin typeface="David" panose="020E0502060401010101" pitchFamily="34" charset="-79"/>
                <a:cs typeface="David" panose="020E0502060401010101" pitchFamily="34" charset="-79"/>
              </a:rPr>
              <a:t>הבנת הנקרא:  </a:t>
            </a:r>
            <a:r>
              <a:rPr lang="he-IL" sz="2000" b="1" dirty="0">
                <a:latin typeface="David" panose="020E0502060401010101" pitchFamily="34" charset="-79"/>
                <a:cs typeface="David" panose="020E0502060401010101" pitchFamily="34" charset="-79"/>
              </a:rPr>
              <a:t>הקטע מתוך חוברת הכנה ותרגול לבגרות חורף 2020 (הוצאת רכס)</a:t>
            </a:r>
          </a:p>
          <a:p>
            <a:pPr marL="0" indent="0">
              <a:buNone/>
            </a:pPr>
            <a:endParaRPr lang="he-IL" dirty="0">
              <a:latin typeface="David" panose="020E0502060401010101" pitchFamily="34" charset="-79"/>
              <a:cs typeface="David" panose="020E0502060401010101" pitchFamily="34" charset="-79"/>
            </a:endParaRPr>
          </a:p>
          <a:p>
            <a:pPr marL="0" indent="0" algn="ctr">
              <a:buNone/>
            </a:pPr>
            <a:r>
              <a:rPr lang="he-IL" sz="2800" b="1" i="1" dirty="0">
                <a:latin typeface="David" panose="020E0502060401010101" pitchFamily="34" charset="-79"/>
                <a:cs typeface="David" panose="020E0502060401010101" pitchFamily="34" charset="-79"/>
              </a:rPr>
              <a:t>האם תמריצים כספיים יכולים לעודד ילדים ללמוד?</a:t>
            </a:r>
          </a:p>
          <a:p>
            <a:pPr marL="0" indent="0" algn="ctr">
              <a:buNone/>
            </a:pPr>
            <a:endParaRPr lang="he-IL" sz="2800" b="1" i="1" dirty="0">
              <a:latin typeface="David" panose="020E0502060401010101" pitchFamily="34" charset="-79"/>
              <a:cs typeface="David" panose="020E0502060401010101" pitchFamily="34" charset="-79"/>
            </a:endParaRPr>
          </a:p>
          <a:p>
            <a:pPr marL="0" indent="0" algn="just">
              <a:buNone/>
            </a:pPr>
            <a:r>
              <a:rPr lang="he-IL" sz="2000" dirty="0">
                <a:latin typeface="David" panose="020E0502060401010101" pitchFamily="34" charset="-79"/>
                <a:cs typeface="David" panose="020E0502060401010101" pitchFamily="34" charset="-79"/>
              </a:rPr>
              <a:t>    רוב האנשים מתחנכים על האמונה שלימודים הם המפתח להצלחה בחיים. השכלה נתפסת כמשהן חיוני לחיים, והגישה היא שצריך ללמוד גם אם לא אוהבים את זה. הדבר נכון במיוחד אצל ציבור הילדים, שבחלקו הגדול שונא את הלימודים בבית הספר. שיטות שונות נוסו במהלך השנים כדי לעודד את התלמידים ללמוד.</a:t>
            </a:r>
          </a:p>
          <a:p>
            <a:pPr marL="0" indent="0" algn="just">
              <a:buNone/>
            </a:pPr>
            <a:r>
              <a:rPr lang="he-IL" sz="2000" b="1" dirty="0">
                <a:latin typeface="David" panose="020E0502060401010101" pitchFamily="34" charset="-79"/>
                <a:cs typeface="David" panose="020E0502060401010101" pitchFamily="34" charset="-79"/>
              </a:rPr>
              <a:t>5</a:t>
            </a:r>
            <a:r>
              <a:rPr lang="he-IL" sz="2000" dirty="0">
                <a:latin typeface="David" panose="020E0502060401010101" pitchFamily="34" charset="-79"/>
                <a:cs typeface="David" panose="020E0502060401010101" pitchFamily="34" charset="-79"/>
              </a:rPr>
              <a:t>  ברוב החברות הדימוקרטיות החינוך הוא חובה, כלומר הילדים מחויבים ללכת לבית הספר עד גיל מסוים על פי החוק, אבל אין זה כמובן אומר שהם באמת לומדים. אז איך מעודדים אותם ללמוד? </a:t>
            </a:r>
          </a:p>
          <a:p>
            <a:pPr marL="0" indent="0" algn="just">
              <a:buNone/>
            </a:pPr>
            <a:r>
              <a:rPr lang="he-IL" sz="2000" dirty="0">
                <a:latin typeface="David" panose="020E0502060401010101" pitchFamily="34" charset="-79"/>
                <a:cs typeface="David" panose="020E0502060401010101" pitchFamily="34" charset="-79"/>
              </a:rPr>
              <a:t>כתבה שפורסמה מתארת ניסוי מהפכני חדש שנערך באחרונה בארצות הברית. הרעיון הבסיסי של הניסוי הוא שאם ילדים אינם רוצים ללמוד, ואנחנו לא מצליחים לשכנע אותם שזה חשוב להם, אפשר לתת להם כסף תמורת הלימודים, ולראות אם בכך מגבירים את המוטיבציה שלהם. לכאורה זה נראה כמו רעיון נוראי - לשלם לילדים </a:t>
            </a:r>
            <a:r>
              <a:rPr lang="he-IL" sz="2000" b="1" dirty="0">
                <a:latin typeface="David" panose="020E0502060401010101" pitchFamily="34" charset="-79"/>
                <a:cs typeface="David" panose="020E0502060401010101" pitchFamily="34" charset="-79"/>
              </a:rPr>
              <a:t>10</a:t>
            </a:r>
            <a:r>
              <a:rPr lang="he-IL" sz="2000" dirty="0">
                <a:latin typeface="David" panose="020E0502060401010101" pitchFamily="34" charset="-79"/>
                <a:cs typeface="David" panose="020E0502060401010101" pitchFamily="34" charset="-79"/>
              </a:rPr>
              <a:t> כסף כדי שילמדו? הרי זה נוגד את כל התפיסה החינוכית הבסיסית שלימודים צריכים להיות מתוך מוטיבציה פנימית. ובכלל, זה נשמע לא מוסרי, נכון? </a:t>
            </a:r>
          </a:p>
        </p:txBody>
      </p:sp>
      <p:sp>
        <p:nvSpPr>
          <p:cNvPr id="3" name="Right Arrow 2">
            <a:hlinkClick r:id="rId3" action="ppaction://hlinksldjump"/>
          </p:cNvPr>
          <p:cNvSpPr/>
          <p:nvPr/>
        </p:nvSpPr>
        <p:spPr>
          <a:xfrm rot="10800000">
            <a:off x="329610" y="6437108"/>
            <a:ext cx="1775637" cy="446567"/>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Tree>
    <p:extLst>
      <p:ext uri="{BB962C8B-B14F-4D97-AF65-F5344CB8AC3E}">
        <p14:creationId xmlns:p14="http://schemas.microsoft.com/office/powerpoint/2010/main" val="30002705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
          </p:nvPr>
        </p:nvSpPr>
        <p:spPr>
          <a:xfrm>
            <a:off x="515206" y="460407"/>
            <a:ext cx="11160000" cy="5287250"/>
          </a:xfrm>
        </p:spPr>
        <p:txBody>
          <a:bodyPr>
            <a:normAutofit/>
          </a:bodyPr>
          <a:lstStyle/>
          <a:p>
            <a:pPr>
              <a:lnSpc>
                <a:spcPct val="150000"/>
              </a:lnSpc>
            </a:pPr>
            <a:r>
              <a:rPr lang="he-IL" sz="2200" b="1" u="sng" dirty="0"/>
              <a:t>שאלה 1: </a:t>
            </a:r>
          </a:p>
          <a:p>
            <a:pPr marL="0" indent="0">
              <a:lnSpc>
                <a:spcPct val="150000"/>
              </a:lnSpc>
              <a:buNone/>
            </a:pPr>
            <a:r>
              <a:rPr lang="he-IL" sz="2200" b="1" dirty="0"/>
              <a:t>א. על פי שורות 6-1, מה הבעיה העיקרית המתוארת בשורות אלה?</a:t>
            </a:r>
            <a:endParaRPr lang="he-IL" sz="2200" dirty="0"/>
          </a:p>
          <a:p>
            <a:pPr marL="0" indent="0">
              <a:lnSpc>
                <a:spcPct val="150000"/>
              </a:lnSpc>
              <a:buNone/>
            </a:pPr>
            <a:r>
              <a:rPr lang="he-IL" sz="2200" u="sng" dirty="0">
                <a:solidFill>
                  <a:srgbClr val="0070C0"/>
                </a:solidFill>
              </a:rPr>
              <a:t>הבעיה העיקרית המתוארת היא שתלמידים לא אוהבים ללמוד, וקשה למצוא דרך לעורר בהם מוטיבציה ללמידה</a:t>
            </a:r>
            <a:r>
              <a:rPr lang="he-IL" sz="2200" dirty="0">
                <a:solidFill>
                  <a:srgbClr val="0070C0"/>
                </a:solidFill>
              </a:rPr>
              <a:t>. </a:t>
            </a:r>
          </a:p>
          <a:p>
            <a:pPr marL="0" indent="0">
              <a:lnSpc>
                <a:spcPct val="150000"/>
              </a:lnSpc>
              <a:buNone/>
            </a:pPr>
            <a:endParaRPr lang="he-IL" sz="2200" dirty="0"/>
          </a:p>
          <a:p>
            <a:pPr marL="0" indent="0">
              <a:lnSpc>
                <a:spcPct val="150000"/>
              </a:lnSpc>
              <a:buNone/>
            </a:pPr>
            <a:r>
              <a:rPr lang="he-IL" sz="2200" b="1" dirty="0"/>
              <a:t>ב. מה הפתרון לבעיה לפי הכלכלן רולאנד פרייר?</a:t>
            </a:r>
          </a:p>
          <a:p>
            <a:pPr marL="0" indent="0">
              <a:lnSpc>
                <a:spcPct val="150000"/>
              </a:lnSpc>
              <a:buNone/>
            </a:pPr>
            <a:r>
              <a:rPr lang="he-IL" sz="2200" u="sng" dirty="0">
                <a:solidFill>
                  <a:srgbClr val="0070C0"/>
                </a:solidFill>
              </a:rPr>
              <a:t>הכלכלן רולאנד פרייר מציע לשלם לתלמידים כסף על הלימודים שלהם, ובדרך זו לעורר בהם מוטיבציה ללמידה</a:t>
            </a:r>
            <a:r>
              <a:rPr lang="he-IL" sz="2200" dirty="0">
                <a:solidFill>
                  <a:srgbClr val="0070C0"/>
                </a:solidFill>
              </a:rPr>
              <a:t>.</a:t>
            </a:r>
            <a:r>
              <a:rPr lang="he-IL" sz="2200" u="sng" dirty="0">
                <a:solidFill>
                  <a:srgbClr val="0070C0"/>
                </a:solidFill>
              </a:rPr>
              <a:t> </a:t>
            </a:r>
          </a:p>
          <a:p>
            <a:pPr marL="0" indent="0">
              <a:lnSpc>
                <a:spcPct val="150000"/>
              </a:lnSpc>
              <a:buNone/>
            </a:pPr>
            <a:endParaRPr lang="he-IL" sz="2200" dirty="0"/>
          </a:p>
          <a:p>
            <a:pPr marL="0" indent="0">
              <a:lnSpc>
                <a:spcPct val="150000"/>
              </a:lnSpc>
              <a:buNone/>
            </a:pPr>
            <a:endParaRPr lang="he-IL" sz="2200" b="1" dirty="0"/>
          </a:p>
          <a:p>
            <a:pPr marL="0" indent="0">
              <a:lnSpc>
                <a:spcPct val="150000"/>
              </a:lnSpc>
              <a:buNone/>
            </a:pPr>
            <a:endParaRPr lang="he-IL" sz="2200" dirty="0"/>
          </a:p>
          <a:p>
            <a:pPr marL="0" indent="0">
              <a:lnSpc>
                <a:spcPct val="150000"/>
              </a:lnSpc>
              <a:buNone/>
            </a:pPr>
            <a:endParaRPr lang="he-IL" sz="2200" dirty="0"/>
          </a:p>
          <a:p>
            <a:pPr marL="0" indent="0">
              <a:lnSpc>
                <a:spcPct val="150000"/>
              </a:lnSpc>
              <a:buNone/>
            </a:pPr>
            <a:endParaRPr lang="he-IL" sz="2200" dirty="0"/>
          </a:p>
          <a:p>
            <a:pPr marL="0" indent="0">
              <a:lnSpc>
                <a:spcPct val="150000"/>
              </a:lnSpc>
              <a:buNone/>
            </a:pPr>
            <a:endParaRPr lang="he-IL" sz="2200" dirty="0"/>
          </a:p>
        </p:txBody>
      </p:sp>
      <p:pic>
        <p:nvPicPr>
          <p:cNvPr id="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22267" y="1019908"/>
            <a:ext cx="656478" cy="65647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4601" y="3252491"/>
            <a:ext cx="583979" cy="5913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Action Button: Document 1">
            <a:hlinkClick r:id="" action="ppaction://hlinkshowjump?jump=previousslide" highlightClick="1"/>
          </p:cNvPr>
          <p:cNvSpPr/>
          <p:nvPr/>
        </p:nvSpPr>
        <p:spPr>
          <a:xfrm>
            <a:off x="418180" y="5098159"/>
            <a:ext cx="568638" cy="759064"/>
          </a:xfrm>
          <a:prstGeom prst="actionButtonDocument">
            <a:avLst/>
          </a:prstGeom>
          <a:no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sz="2200">
              <a:latin typeface="Varela Round" panose="00000500000000000000" pitchFamily="2" charset="-79"/>
              <a:cs typeface="Varela Round" panose="00000500000000000000" pitchFamily="2" charset="-79"/>
            </a:endParaRPr>
          </a:p>
        </p:txBody>
      </p:sp>
    </p:spTree>
    <p:extLst>
      <p:ext uri="{BB962C8B-B14F-4D97-AF65-F5344CB8AC3E}">
        <p14:creationId xmlns:p14="http://schemas.microsoft.com/office/powerpoint/2010/main" val="3417081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5" end="5"/>
                                            </p:txEl>
                                          </p:spTgt>
                                        </p:tgtEl>
                                        <p:attrNameLst>
                                          <p:attrName>style.visibility</p:attrName>
                                        </p:attrNameLst>
                                      </p:cBhvr>
                                      <p:to>
                                        <p:strVal val="visible"/>
                                      </p:to>
                                    </p:set>
                                    <p:anim calcmode="lin" valueType="num">
                                      <p:cBhvr additive="base">
                                        <p:cTn id="1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250" fill="hold"/>
                                        <p:tgtEl>
                                          <p:spTgt spid="2"/>
                                        </p:tgtEl>
                                        <p:attrNameLst>
                                          <p:attrName>ppt_x</p:attrName>
                                        </p:attrNameLst>
                                      </p:cBhvr>
                                      <p:tavLst>
                                        <p:tav tm="0">
                                          <p:val>
                                            <p:strVal val="#ppt_x"/>
                                          </p:val>
                                        </p:tav>
                                        <p:tav tm="100000">
                                          <p:val>
                                            <p:strVal val="#ppt_x"/>
                                          </p:val>
                                        </p:tav>
                                      </p:tavLst>
                                    </p:anim>
                                    <p:anim calcmode="lin" valueType="num">
                                      <p:cBhvr additive="base">
                                        <p:cTn id="20" dur="25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
          </p:nvPr>
        </p:nvSpPr>
        <p:spPr>
          <a:xfrm>
            <a:off x="626048" y="183758"/>
            <a:ext cx="11160000" cy="1044151"/>
          </a:xfrm>
          <a:ln w="19050">
            <a:solidFill>
              <a:schemeClr val="tx1"/>
            </a:solidFill>
          </a:ln>
        </p:spPr>
        <p:txBody>
          <a:bodyPr>
            <a:normAutofit/>
          </a:bodyPr>
          <a:lstStyle/>
          <a:p>
            <a:pPr marL="0" indent="0">
              <a:buNone/>
            </a:pPr>
            <a:r>
              <a:rPr lang="he-IL" sz="2000" dirty="0">
                <a:latin typeface="David" panose="020E0502060401010101" pitchFamily="34" charset="-79"/>
                <a:cs typeface="David" panose="020E0502060401010101" pitchFamily="34" charset="-79"/>
              </a:rPr>
              <a:t>כשהעלה הכלכלן רולאנד פרייר את הרעיון הזה, הוא נתקל כצפוי בהסתייגות במקרה הטוב, ובביקורת חריפה שהובילה אפילו לאיומים על חייו. מורים התלוננו שהוא מציע לשלם לילדים על מה שהם אמורים לעשות מרצונם החופשי, והורים חששו שהילדים שלהם יפסיקו ללמוד אחרי שיקבלו את התמריצים הכספיים. </a:t>
            </a:r>
          </a:p>
        </p:txBody>
      </p:sp>
      <p:sp>
        <p:nvSpPr>
          <p:cNvPr id="5" name="TextBox 4"/>
          <p:cNvSpPr txBox="1"/>
          <p:nvPr/>
        </p:nvSpPr>
        <p:spPr>
          <a:xfrm>
            <a:off x="241161" y="1348800"/>
            <a:ext cx="11544888" cy="4493538"/>
          </a:xfrm>
          <a:prstGeom prst="rect">
            <a:avLst/>
          </a:prstGeom>
          <a:noFill/>
        </p:spPr>
        <p:txBody>
          <a:bodyPr wrap="square" rtlCol="1">
            <a:spAutoFit/>
          </a:bodyPr>
          <a:lstStyle/>
          <a:p>
            <a:r>
              <a:rPr lang="he-IL" sz="2200" b="1" dirty="0">
                <a:latin typeface="Varela Round" panose="00000500000000000000" pitchFamily="2" charset="-79"/>
                <a:cs typeface="Varela Round" panose="00000500000000000000" pitchFamily="2" charset="-79"/>
              </a:rPr>
              <a:t>2</a:t>
            </a:r>
            <a:r>
              <a:rPr lang="he-IL" sz="2200" dirty="0">
                <a:latin typeface="Varela Round" panose="00000500000000000000" pitchFamily="2" charset="-79"/>
                <a:cs typeface="Varela Round" panose="00000500000000000000" pitchFamily="2" charset="-79"/>
              </a:rPr>
              <a:t>. </a:t>
            </a:r>
            <a:r>
              <a:rPr lang="he-IL" sz="2200" b="1" dirty="0">
                <a:latin typeface="Varela Round" panose="00000500000000000000" pitchFamily="2" charset="-79"/>
                <a:cs typeface="Varela Round" panose="00000500000000000000" pitchFamily="2" charset="-79"/>
              </a:rPr>
              <a:t>א. כיצד התקבל בציבור הפיתרון שהציע רולאנד פרייר? </a:t>
            </a:r>
          </a:p>
          <a:p>
            <a:r>
              <a:rPr lang="he-IL" sz="2200" dirty="0">
                <a:solidFill>
                  <a:srgbClr val="0070C0"/>
                </a:solidFill>
                <a:latin typeface="Varela Round" panose="00000500000000000000" pitchFamily="2" charset="-79"/>
                <a:cs typeface="Varela Round" panose="00000500000000000000" pitchFamily="2" charset="-79"/>
              </a:rPr>
              <a:t>   </a:t>
            </a:r>
            <a:r>
              <a:rPr lang="he-IL" sz="2200" u="sng" dirty="0">
                <a:solidFill>
                  <a:srgbClr val="0070C0"/>
                </a:solidFill>
                <a:latin typeface="Varela Round" panose="00000500000000000000" pitchFamily="2" charset="-79"/>
                <a:cs typeface="Varela Round" panose="00000500000000000000" pitchFamily="2" charset="-79"/>
              </a:rPr>
              <a:t>הוא נתקל כצפוי בהסתייגות במקרה הטוב, ובביקורת חריפה שהובילה אפילו לאיומים על חייו</a:t>
            </a:r>
            <a:r>
              <a:rPr lang="he-IL" sz="2200" dirty="0">
                <a:solidFill>
                  <a:srgbClr val="0070C0"/>
                </a:solidFill>
                <a:latin typeface="Varela Round" panose="00000500000000000000" pitchFamily="2" charset="-79"/>
                <a:cs typeface="Varela Round" panose="00000500000000000000" pitchFamily="2" charset="-79"/>
              </a:rPr>
              <a:t>.</a:t>
            </a:r>
          </a:p>
          <a:p>
            <a:endParaRPr lang="he-IL" sz="2200" u="sng" dirty="0">
              <a:latin typeface="Varela Round" panose="00000500000000000000" pitchFamily="2" charset="-79"/>
              <a:cs typeface="Varela Round" panose="00000500000000000000" pitchFamily="2" charset="-79"/>
            </a:endParaRPr>
          </a:p>
          <a:p>
            <a:r>
              <a:rPr lang="he-IL" sz="2200" b="1" dirty="0">
                <a:latin typeface="Varela Round" panose="00000500000000000000" pitchFamily="2" charset="-79"/>
                <a:cs typeface="Varela Round" panose="00000500000000000000" pitchFamily="2" charset="-79"/>
              </a:rPr>
              <a:t>   ב. ציין שתי תגובות לפתרון שהציע רולאנד פרייר. </a:t>
            </a:r>
          </a:p>
          <a:p>
            <a:r>
              <a:rPr lang="he-IL" sz="2200" b="1" dirty="0">
                <a:solidFill>
                  <a:srgbClr val="0070C0"/>
                </a:solidFill>
                <a:latin typeface="Varela Round" panose="00000500000000000000" pitchFamily="2" charset="-79"/>
                <a:cs typeface="Varela Round" panose="00000500000000000000" pitchFamily="2" charset="-79"/>
              </a:rPr>
              <a:t>   (1) </a:t>
            </a:r>
            <a:r>
              <a:rPr lang="he-IL" sz="2200" u="sng" dirty="0">
                <a:solidFill>
                  <a:srgbClr val="0070C0"/>
                </a:solidFill>
                <a:latin typeface="Varela Round" panose="00000500000000000000" pitchFamily="2" charset="-79"/>
                <a:cs typeface="Varela Round" panose="00000500000000000000" pitchFamily="2" charset="-79"/>
              </a:rPr>
              <a:t>מורים התלוננו שתלמידים צריכים ללמוד מרצונם החופשי ולא בגלל תמריצים כספיים</a:t>
            </a:r>
            <a:r>
              <a:rPr lang="he-IL" sz="2200" dirty="0">
                <a:solidFill>
                  <a:srgbClr val="0070C0"/>
                </a:solidFill>
                <a:latin typeface="Varela Round" panose="00000500000000000000" pitchFamily="2" charset="-79"/>
                <a:cs typeface="Varela Round" panose="00000500000000000000" pitchFamily="2" charset="-79"/>
              </a:rPr>
              <a:t>.</a:t>
            </a:r>
            <a:r>
              <a:rPr lang="he-IL" sz="2200" u="sng" dirty="0">
                <a:solidFill>
                  <a:srgbClr val="0070C0"/>
                </a:solidFill>
                <a:latin typeface="Varela Round" panose="00000500000000000000" pitchFamily="2" charset="-79"/>
                <a:cs typeface="Varela Round" panose="00000500000000000000" pitchFamily="2" charset="-79"/>
              </a:rPr>
              <a:t> </a:t>
            </a:r>
            <a:r>
              <a:rPr lang="he-IL" sz="2200" b="1" u="sng" dirty="0">
                <a:solidFill>
                  <a:srgbClr val="0070C0"/>
                </a:solidFill>
                <a:latin typeface="Varela Round" panose="00000500000000000000" pitchFamily="2" charset="-79"/>
                <a:cs typeface="Varela Round" panose="00000500000000000000" pitchFamily="2" charset="-79"/>
              </a:rPr>
              <a:t> </a:t>
            </a:r>
            <a:endParaRPr lang="he-IL" sz="2200" u="sng" dirty="0">
              <a:solidFill>
                <a:srgbClr val="0070C0"/>
              </a:solidFill>
              <a:latin typeface="Varela Round" panose="00000500000000000000" pitchFamily="2" charset="-79"/>
              <a:cs typeface="Varela Round" panose="00000500000000000000" pitchFamily="2" charset="-79"/>
            </a:endParaRPr>
          </a:p>
          <a:p>
            <a:r>
              <a:rPr lang="he-IL" sz="2200" b="1" dirty="0">
                <a:solidFill>
                  <a:srgbClr val="0070C0"/>
                </a:solidFill>
                <a:latin typeface="Varela Round" panose="00000500000000000000" pitchFamily="2" charset="-79"/>
                <a:cs typeface="Varela Round" panose="00000500000000000000" pitchFamily="2" charset="-79"/>
              </a:rPr>
              <a:t>   (2) </a:t>
            </a:r>
            <a:r>
              <a:rPr lang="he-IL" sz="2200" u="sng" dirty="0">
                <a:solidFill>
                  <a:srgbClr val="0070C0"/>
                </a:solidFill>
                <a:latin typeface="Varela Round" panose="00000500000000000000" pitchFamily="2" charset="-79"/>
                <a:cs typeface="Varela Round" panose="00000500000000000000" pitchFamily="2" charset="-79"/>
              </a:rPr>
              <a:t>הורים חששו שהילדים יפסיקו ללמוד לאחר שיופסקו התשלומים</a:t>
            </a:r>
            <a:r>
              <a:rPr lang="he-IL" sz="2200" dirty="0">
                <a:solidFill>
                  <a:srgbClr val="0070C0"/>
                </a:solidFill>
                <a:latin typeface="Varela Round" panose="00000500000000000000" pitchFamily="2" charset="-79"/>
                <a:cs typeface="Varela Round" panose="00000500000000000000" pitchFamily="2" charset="-79"/>
              </a:rPr>
              <a:t>.</a:t>
            </a:r>
            <a:r>
              <a:rPr lang="he-IL" sz="2200" u="sng" dirty="0">
                <a:solidFill>
                  <a:srgbClr val="0070C0"/>
                </a:solidFill>
                <a:latin typeface="Varela Round" panose="00000500000000000000" pitchFamily="2" charset="-79"/>
                <a:cs typeface="Varela Round" panose="00000500000000000000" pitchFamily="2" charset="-79"/>
              </a:rPr>
              <a:t> </a:t>
            </a:r>
          </a:p>
          <a:p>
            <a:endParaRPr lang="he-IL" sz="2200" dirty="0">
              <a:latin typeface="Varela Round" panose="00000500000000000000" pitchFamily="2" charset="-79"/>
              <a:cs typeface="Varela Round" panose="00000500000000000000" pitchFamily="2" charset="-79"/>
            </a:endParaRPr>
          </a:p>
          <a:p>
            <a:r>
              <a:rPr lang="he-IL" sz="2200" b="1" dirty="0">
                <a:latin typeface="Varela Round" panose="00000500000000000000" pitchFamily="2" charset="-79"/>
                <a:cs typeface="Varela Round" panose="00000500000000000000" pitchFamily="2" charset="-79"/>
              </a:rPr>
              <a:t>3. א. על פי הקטע, על מה היו אמורים להשפיע כספי הניסוי? הקף את התשובה הנכונה. </a:t>
            </a:r>
          </a:p>
          <a:p>
            <a:r>
              <a:rPr lang="he-IL" sz="2200" dirty="0">
                <a:latin typeface="Varela Round" panose="00000500000000000000" pitchFamily="2" charset="-79"/>
                <a:cs typeface="Varela Round" panose="00000500000000000000" pitchFamily="2" charset="-79"/>
              </a:rPr>
              <a:t>   (1) על שעות הלמידה של התלמידים. </a:t>
            </a:r>
          </a:p>
          <a:p>
            <a:r>
              <a:rPr lang="he-IL" sz="2200" dirty="0">
                <a:latin typeface="Varela Round" panose="00000500000000000000" pitchFamily="2" charset="-79"/>
                <a:cs typeface="Varela Round" panose="00000500000000000000" pitchFamily="2" charset="-79"/>
              </a:rPr>
              <a:t>   (2) על הציונים שהתלמידים יקבלו.</a:t>
            </a:r>
          </a:p>
          <a:p>
            <a:r>
              <a:rPr lang="he-IL" sz="2200" dirty="0">
                <a:latin typeface="Varela Round" panose="00000500000000000000" pitchFamily="2" charset="-79"/>
                <a:cs typeface="Varela Round" panose="00000500000000000000" pitchFamily="2" charset="-79"/>
              </a:rPr>
              <a:t>   (3) על המוטיבציה של התלמידים.</a:t>
            </a:r>
          </a:p>
          <a:p>
            <a:r>
              <a:rPr lang="he-IL" sz="2200" dirty="0">
                <a:latin typeface="Varela Round" panose="00000500000000000000" pitchFamily="2" charset="-79"/>
                <a:cs typeface="Varela Round" panose="00000500000000000000" pitchFamily="2" charset="-79"/>
              </a:rPr>
              <a:t>   (4) על נוכחות התלמידים בשיעורים. </a:t>
            </a:r>
          </a:p>
          <a:p>
            <a:endParaRPr lang="he-IL" sz="2200" dirty="0">
              <a:latin typeface="Varela Round" panose="00000500000000000000" pitchFamily="2" charset="-79"/>
              <a:cs typeface="Varela Round" panose="00000500000000000000" pitchFamily="2" charset="-79"/>
            </a:endParaRPr>
          </a:p>
        </p:txBody>
      </p:sp>
      <p:sp>
        <p:nvSpPr>
          <p:cNvPr id="6" name="Oval 5"/>
          <p:cNvSpPr/>
          <p:nvPr/>
        </p:nvSpPr>
        <p:spPr>
          <a:xfrm>
            <a:off x="11066194" y="4682902"/>
            <a:ext cx="518261" cy="429464"/>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sp>
        <p:nvSpPr>
          <p:cNvPr id="7" name="TextBox 6"/>
          <p:cNvSpPr txBox="1"/>
          <p:nvPr/>
        </p:nvSpPr>
        <p:spPr>
          <a:xfrm>
            <a:off x="5637206" y="4650701"/>
            <a:ext cx="1137684" cy="461665"/>
          </a:xfrm>
          <a:prstGeom prst="rect">
            <a:avLst/>
          </a:prstGeom>
          <a:noFill/>
        </p:spPr>
        <p:txBody>
          <a:bodyPr wrap="square" rtlCol="1">
            <a:spAutoFit/>
          </a:bodyPr>
          <a:lstStyle/>
          <a:p>
            <a:r>
              <a:rPr lang="he-IL" sz="2400" dirty="0">
                <a:latin typeface="David" panose="020E0502060401010101" pitchFamily="34" charset="-79"/>
                <a:cs typeface="David" panose="020E0502060401010101" pitchFamily="34" charset="-79"/>
                <a:hlinkClick r:id="rId3" action="ppaction://hlinksldjump"/>
              </a:rPr>
              <a:t>(שורה 9)</a:t>
            </a:r>
            <a:r>
              <a:rPr lang="he-IL" sz="2400" dirty="0">
                <a:latin typeface="David" panose="020E0502060401010101" pitchFamily="34" charset="-79"/>
                <a:cs typeface="David" panose="020E0502060401010101" pitchFamily="34" charset="-79"/>
              </a:rPr>
              <a:t> </a:t>
            </a:r>
          </a:p>
        </p:txBody>
      </p:sp>
    </p:spTree>
    <p:extLst>
      <p:ext uri="{BB962C8B-B14F-4D97-AF65-F5344CB8AC3E}">
        <p14:creationId xmlns:p14="http://schemas.microsoft.com/office/powerpoint/2010/main" val="257724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additive="base">
                                        <p:cTn id="7"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additive="base">
                                        <p:cTn id="13"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anim calcmode="lin" valueType="num">
                                      <p:cBhvr additive="base">
                                        <p:cTn id="19"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750"/>
                                        <p:tgtEl>
                                          <p:spTgt spid="6"/>
                                        </p:tgtEl>
                                      </p:cBhvr>
                                    </p:animEffect>
                                    <p:anim calcmode="lin" valueType="num">
                                      <p:cBhvr>
                                        <p:cTn id="26" dur="750" fill="hold"/>
                                        <p:tgtEl>
                                          <p:spTgt spid="6"/>
                                        </p:tgtEl>
                                        <p:attrNameLst>
                                          <p:attrName>ppt_x</p:attrName>
                                        </p:attrNameLst>
                                      </p:cBhvr>
                                      <p:tavLst>
                                        <p:tav tm="0">
                                          <p:val>
                                            <p:strVal val="#ppt_x"/>
                                          </p:val>
                                        </p:tav>
                                        <p:tav tm="100000">
                                          <p:val>
                                            <p:strVal val="#ppt_x"/>
                                          </p:val>
                                        </p:tav>
                                      </p:tavLst>
                                    </p:anim>
                                    <p:anim calcmode="lin" valueType="num">
                                      <p:cBhvr>
                                        <p:cTn id="27" dur="75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grpId="0" nodeType="clickEffect">
                                  <p:stCondLst>
                                    <p:cond delay="0"/>
                                  </p:stCondLst>
                                  <p:childTnLst>
                                    <p:set>
                                      <p:cBhvr>
                                        <p:cTn id="31" dur="1" fill="hold">
                                          <p:stCondLst>
                                            <p:cond delay="0"/>
                                          </p:stCondLst>
                                        </p:cTn>
                                        <p:tgtEl>
                                          <p:spTgt spid="7"/>
                                        </p:tgtEl>
                                        <p:attrNameLst>
                                          <p:attrName>style.visibility</p:attrName>
                                        </p:attrNameLst>
                                      </p:cBhvr>
                                      <p:to>
                                        <p:strVal val="visible"/>
                                      </p:to>
                                    </p:set>
                                    <p:anim calcmode="lin" valueType="num">
                                      <p:cBhvr additive="base">
                                        <p:cTn id="32" dur="500" fill="hold"/>
                                        <p:tgtEl>
                                          <p:spTgt spid="7"/>
                                        </p:tgtEl>
                                        <p:attrNameLst>
                                          <p:attrName>ppt_x</p:attrName>
                                        </p:attrNameLst>
                                      </p:cBhvr>
                                      <p:tavLst>
                                        <p:tav tm="0">
                                          <p:val>
                                            <p:strVal val="#ppt_x"/>
                                          </p:val>
                                        </p:tav>
                                        <p:tav tm="100000">
                                          <p:val>
                                            <p:strVal val="#ppt_x"/>
                                          </p:val>
                                        </p:tav>
                                      </p:tavLst>
                                    </p:anim>
                                    <p:anim calcmode="lin" valueType="num">
                                      <p:cBhvr additive="base">
                                        <p:cTn id="3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a:spLocks noGrp="1"/>
          </p:cNvSpPr>
          <p:nvPr>
            <p:ph sz="quarter" idx="4"/>
          </p:nvPr>
        </p:nvSpPr>
        <p:spPr>
          <a:xfrm>
            <a:off x="515938" y="268584"/>
            <a:ext cx="11158537" cy="1847295"/>
          </a:xfrm>
          <a:ln w="19050">
            <a:solidFill>
              <a:schemeClr val="tx1"/>
            </a:solidFill>
          </a:ln>
        </p:spPr>
        <p:txBody>
          <a:bodyPr>
            <a:normAutofit/>
          </a:bodyPr>
          <a:lstStyle/>
          <a:p>
            <a:pPr marL="0" indent="0">
              <a:buNone/>
            </a:pPr>
            <a:r>
              <a:rPr lang="he-IL" sz="2000" dirty="0">
                <a:latin typeface="David" panose="020E0502060401010101" pitchFamily="34" charset="-79"/>
                <a:cs typeface="David" panose="020E0502060401010101" pitchFamily="34" charset="-79"/>
              </a:rPr>
              <a:t>פרייר לא רק שהציע מודל חדש ללמידה, אלא גם הלך ובדק אותו בפועל. לצורך המחקר הוא גייס מליוני דולרים, בעיקר מכספים פרטיים, כדי לממן את התשלותמים לתלמידים. בסך הכל </a:t>
            </a:r>
            <a:r>
              <a:rPr lang="he-IL" sz="2000" b="1" u="sng" dirty="0">
                <a:latin typeface="David" panose="020E0502060401010101" pitchFamily="34" charset="-79"/>
                <a:cs typeface="David" panose="020E0502060401010101" pitchFamily="34" charset="-79"/>
              </a:rPr>
              <a:t>השתתפו במחקר 18,000 ילדים </a:t>
            </a:r>
            <a:r>
              <a:rPr lang="he-IL" sz="2000" dirty="0">
                <a:latin typeface="David" panose="020E0502060401010101" pitchFamily="34" charset="-79"/>
                <a:cs typeface="David" panose="020E0502060401010101" pitchFamily="34" charset="-79"/>
              </a:rPr>
              <a:t>בגילים שונים, ממאות כיתות</a:t>
            </a:r>
            <a:r>
              <a:rPr lang="he-IL" sz="2000" u="sng" dirty="0">
                <a:latin typeface="David" panose="020E0502060401010101" pitchFamily="34" charset="-79"/>
                <a:cs typeface="David" panose="020E0502060401010101" pitchFamily="34" charset="-79"/>
              </a:rPr>
              <a:t> </a:t>
            </a:r>
            <a:r>
              <a:rPr lang="he-IL" sz="2000" b="1" u="sng" dirty="0">
                <a:latin typeface="David" panose="020E0502060401010101" pitchFamily="34" charset="-79"/>
                <a:cs typeface="David" panose="020E0502060401010101" pitchFamily="34" charset="-79"/>
              </a:rPr>
              <a:t>בארבע ערים שונות</a:t>
            </a:r>
            <a:r>
              <a:rPr lang="he-IL" sz="2000" dirty="0">
                <a:latin typeface="David" panose="020E0502060401010101" pitchFamily="34" charset="-79"/>
                <a:cs typeface="David" panose="020E0502060401010101" pitchFamily="34" charset="-79"/>
              </a:rPr>
              <a:t>: שיקגו, דאלאס, וושינגטון וניו יורק. לכל עיר היה מודל אחר של תמריצים ותשלומים. </a:t>
            </a:r>
          </a:p>
          <a:p>
            <a:pPr marL="0" indent="0">
              <a:buNone/>
            </a:pPr>
            <a:r>
              <a:rPr lang="he-IL" sz="2000" dirty="0">
                <a:latin typeface="David" panose="020E0502060401010101" pitchFamily="34" charset="-79"/>
                <a:cs typeface="David" panose="020E0502060401010101" pitchFamily="34" charset="-79"/>
              </a:rPr>
              <a:t>במקום אחד קבלו התלמידים כסף ציונים טובים, במקום אחר, אם לא הלכו מכות עם תלמידים אחרים, וכך הלאה. בסך הכל </a:t>
            </a:r>
            <a:r>
              <a:rPr lang="he-IL" sz="2000" b="1" u="sng" dirty="0">
                <a:latin typeface="David" panose="020E0502060401010101" pitchFamily="34" charset="-79"/>
                <a:cs typeface="David" panose="020E0502060401010101" pitchFamily="34" charset="-79"/>
              </a:rPr>
              <a:t>קבלו התלמידים 6.3 מליון דולר</a:t>
            </a:r>
            <a:r>
              <a:rPr lang="he-IL" sz="2000" dirty="0">
                <a:latin typeface="David" panose="020E0502060401010101" pitchFamily="34" charset="-79"/>
                <a:cs typeface="David" panose="020E0502060401010101" pitchFamily="34" charset="-79"/>
              </a:rPr>
              <a:t>. </a:t>
            </a:r>
          </a:p>
        </p:txBody>
      </p:sp>
      <p:sp>
        <p:nvSpPr>
          <p:cNvPr id="8" name="TextBox 7"/>
          <p:cNvSpPr txBox="1"/>
          <p:nvPr/>
        </p:nvSpPr>
        <p:spPr>
          <a:xfrm>
            <a:off x="1658680" y="2278756"/>
            <a:ext cx="10015795" cy="3046988"/>
          </a:xfrm>
          <a:prstGeom prst="rect">
            <a:avLst/>
          </a:prstGeom>
          <a:noFill/>
        </p:spPr>
        <p:txBody>
          <a:bodyPr wrap="square" rtlCol="1">
            <a:spAutoFit/>
          </a:bodyPr>
          <a:lstStyle/>
          <a:p>
            <a:r>
              <a:rPr lang="he-IL" sz="2400" b="1" dirty="0">
                <a:latin typeface="Varela Round" panose="00000500000000000000" pitchFamily="2" charset="-79"/>
                <a:cs typeface="Varela Round" panose="00000500000000000000" pitchFamily="2" charset="-79"/>
              </a:rPr>
              <a:t>3. ב. לפניך שלושה נתונים מודגשים בקטע: </a:t>
            </a:r>
          </a:p>
          <a:p>
            <a:r>
              <a:rPr lang="he-IL" sz="2400" dirty="0">
                <a:latin typeface="Varela Round" panose="00000500000000000000" pitchFamily="2" charset="-79"/>
                <a:cs typeface="Varela Round" panose="00000500000000000000" pitchFamily="2" charset="-79"/>
              </a:rPr>
              <a:t>לשם מה הובאו בקטע שלושת הנתונים האלה?</a:t>
            </a:r>
          </a:p>
          <a:p>
            <a:r>
              <a:rPr lang="he-IL" sz="2400" dirty="0">
                <a:latin typeface="Varela Round" panose="00000500000000000000" pitchFamily="2" charset="-79"/>
                <a:cs typeface="Varela Round" panose="00000500000000000000" pitchFamily="2" charset="-79"/>
              </a:rPr>
              <a:t> </a:t>
            </a:r>
          </a:p>
          <a:p>
            <a:r>
              <a:rPr lang="he-IL" sz="2400" dirty="0">
                <a:latin typeface="Varela Round" panose="00000500000000000000" pitchFamily="2" charset="-79"/>
                <a:cs typeface="Varela Round" panose="00000500000000000000" pitchFamily="2" charset="-79"/>
              </a:rPr>
              <a:t>הקף את התשובה הנכונה ביותר, על פי הקטע. </a:t>
            </a:r>
          </a:p>
          <a:p>
            <a:pPr marL="457200" indent="-457200">
              <a:buAutoNum type="arabicParenBoth"/>
            </a:pPr>
            <a:r>
              <a:rPr lang="he-IL" sz="2400" dirty="0">
                <a:latin typeface="Varela Round" panose="00000500000000000000" pitchFamily="2" charset="-79"/>
                <a:cs typeface="Varela Round" panose="00000500000000000000" pitchFamily="2" charset="-79"/>
              </a:rPr>
              <a:t>כדי להראות שבניסוי חולקו הרבה מאוד כספים לתלמידים. </a:t>
            </a:r>
          </a:p>
          <a:p>
            <a:pPr marL="457200" indent="-457200">
              <a:buAutoNum type="arabicParenBoth"/>
            </a:pPr>
            <a:r>
              <a:rPr lang="he-IL" sz="2400" dirty="0">
                <a:latin typeface="Varela Round" panose="00000500000000000000" pitchFamily="2" charset="-79"/>
                <a:cs typeface="Varela Round" panose="00000500000000000000" pitchFamily="2" charset="-79"/>
              </a:rPr>
              <a:t>כדי להוכיח שרק אם מחלקים הרבה כסף יכול להצליח והתוצאות נכונות.</a:t>
            </a:r>
          </a:p>
          <a:p>
            <a:pPr marL="457200" indent="-457200">
              <a:buAutoNum type="arabicParenBoth"/>
            </a:pPr>
            <a:r>
              <a:rPr lang="he-IL" sz="2400" dirty="0">
                <a:latin typeface="Varela Round" panose="00000500000000000000" pitchFamily="2" charset="-79"/>
                <a:cs typeface="Varela Round" panose="00000500000000000000" pitchFamily="2" charset="-79"/>
              </a:rPr>
              <a:t> כדי להראות שאפשר לבצע ניסויים בהיקף גדול גם בתחום החינוך. </a:t>
            </a:r>
          </a:p>
          <a:p>
            <a:pPr marL="457200" indent="-457200">
              <a:buAutoNum type="arabicParenBoth"/>
            </a:pPr>
            <a:r>
              <a:rPr lang="he-IL" sz="2400" dirty="0">
                <a:latin typeface="Varela Round" panose="00000500000000000000" pitchFamily="2" charset="-79"/>
                <a:cs typeface="Varela Round" panose="00000500000000000000" pitchFamily="2" charset="-79"/>
              </a:rPr>
              <a:t>כדי להוכיח שתוצאות הניסוי מבוססות על היקף גדול של תלמידים וכסף. </a:t>
            </a:r>
          </a:p>
        </p:txBody>
      </p:sp>
      <p:sp>
        <p:nvSpPr>
          <p:cNvPr id="9" name="Oval 8"/>
          <p:cNvSpPr/>
          <p:nvPr/>
        </p:nvSpPr>
        <p:spPr>
          <a:xfrm>
            <a:off x="11166703" y="4826014"/>
            <a:ext cx="494221" cy="499730"/>
          </a:xfrm>
          <a:prstGeom prst="ellipse">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solidFill>
                <a:srgbClr val="00B0F0"/>
              </a:solidFill>
            </a:endParaRPr>
          </a:p>
        </p:txBody>
      </p:sp>
    </p:spTree>
    <p:extLst>
      <p:ext uri="{BB962C8B-B14F-4D97-AF65-F5344CB8AC3E}">
        <p14:creationId xmlns:p14="http://schemas.microsoft.com/office/powerpoint/2010/main" val="1760290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anim calcmode="lin" valueType="num">
                                      <p:cBhvr>
                                        <p:cTn id="8" dur="500" fill="hold"/>
                                        <p:tgtEl>
                                          <p:spTgt spid="9"/>
                                        </p:tgtEl>
                                        <p:attrNameLst>
                                          <p:attrName>ppt_x</p:attrName>
                                        </p:attrNameLst>
                                      </p:cBhvr>
                                      <p:tavLst>
                                        <p:tav tm="0">
                                          <p:val>
                                            <p:strVal val="#ppt_x"/>
                                          </p:val>
                                        </p:tav>
                                        <p:tav tm="100000">
                                          <p:val>
                                            <p:strVal val="#ppt_x"/>
                                          </p:val>
                                        </p:tav>
                                      </p:tavLst>
                                    </p:anim>
                                    <p:anim calcmode="lin" valueType="num">
                                      <p:cBhvr>
                                        <p:cTn id="9" dur="5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
          </p:nvPr>
        </p:nvSpPr>
        <p:spPr>
          <a:xfrm>
            <a:off x="430145" y="2331738"/>
            <a:ext cx="11244330" cy="4152517"/>
          </a:xfrm>
        </p:spPr>
        <p:txBody>
          <a:bodyPr/>
          <a:lstStyle/>
          <a:p>
            <a:pPr marL="0" indent="0">
              <a:buNone/>
            </a:pPr>
            <a:r>
              <a:rPr lang="he-IL" b="1" dirty="0"/>
              <a:t>4.רונאלד פרייר מסכם את הניסוי בשתי מסקנות עיקריות. </a:t>
            </a:r>
          </a:p>
          <a:p>
            <a:pPr marL="0" indent="0">
              <a:buNone/>
            </a:pPr>
            <a:r>
              <a:rPr lang="he-IL" b="1" dirty="0"/>
              <a:t>   </a:t>
            </a:r>
            <a:r>
              <a:rPr lang="he-IL" dirty="0"/>
              <a:t>ציין על פי הקטע </a:t>
            </a:r>
            <a:r>
              <a:rPr lang="he-IL" b="1" u="sng" dirty="0"/>
              <a:t>שתי</a:t>
            </a:r>
            <a:r>
              <a:rPr lang="he-IL" dirty="0"/>
              <a:t> מסקנות:</a:t>
            </a:r>
          </a:p>
          <a:p>
            <a:pPr>
              <a:tabLst>
                <a:tab pos="265113" algn="l"/>
                <a:tab pos="446088" algn="l"/>
                <a:tab pos="542925" algn="l"/>
                <a:tab pos="627063" algn="l"/>
              </a:tabLst>
            </a:pPr>
            <a:r>
              <a:rPr lang="he-IL" b="1" dirty="0"/>
              <a:t>מסקנה הקשורה להתנהגות של הילדים:</a:t>
            </a:r>
          </a:p>
          <a:p>
            <a:pPr marL="0" indent="0">
              <a:buNone/>
              <a:tabLst>
                <a:tab pos="85725" algn="l"/>
                <a:tab pos="627063" algn="l"/>
              </a:tabLst>
            </a:pPr>
            <a:r>
              <a:rPr lang="he-IL" b="1" dirty="0">
                <a:solidFill>
                  <a:srgbClr val="0070C0"/>
                </a:solidFill>
              </a:rPr>
              <a:t>  </a:t>
            </a:r>
            <a:r>
              <a:rPr lang="he-IL" u="sng" dirty="0">
                <a:solidFill>
                  <a:srgbClr val="0070C0"/>
                </a:solidFill>
              </a:rPr>
              <a:t>התמריצים הכספיים יכולים לשפר את התנהגות התלמידים</a:t>
            </a:r>
            <a:r>
              <a:rPr lang="he-IL" dirty="0">
                <a:solidFill>
                  <a:srgbClr val="0070C0"/>
                </a:solidFill>
              </a:rPr>
              <a:t>.</a:t>
            </a:r>
            <a:r>
              <a:rPr lang="he-IL" u="sng" dirty="0">
                <a:solidFill>
                  <a:srgbClr val="0070C0"/>
                </a:solidFill>
              </a:rPr>
              <a:t> </a:t>
            </a:r>
          </a:p>
          <a:p>
            <a:pPr marL="0" indent="0">
              <a:buNone/>
              <a:tabLst>
                <a:tab pos="85725" algn="l"/>
                <a:tab pos="627063" algn="l"/>
              </a:tabLst>
            </a:pPr>
            <a:endParaRPr lang="he-IL" b="1" dirty="0">
              <a:solidFill>
                <a:srgbClr val="0070C0"/>
              </a:solidFill>
            </a:endParaRPr>
          </a:p>
          <a:p>
            <a:pPr>
              <a:tabLst>
                <a:tab pos="627063" algn="l"/>
                <a:tab pos="712788" algn="l"/>
              </a:tabLst>
            </a:pPr>
            <a:r>
              <a:rPr lang="he-IL" b="1" dirty="0"/>
              <a:t>מסקנה הקשורה בתהליך הלמידה של הילדים:</a:t>
            </a:r>
          </a:p>
          <a:p>
            <a:pPr marL="0" indent="0">
              <a:buNone/>
              <a:tabLst>
                <a:tab pos="627063" algn="l"/>
              </a:tabLst>
            </a:pPr>
            <a:r>
              <a:rPr lang="he-IL" b="1" dirty="0">
                <a:solidFill>
                  <a:srgbClr val="0070C0"/>
                </a:solidFill>
              </a:rPr>
              <a:t>  </a:t>
            </a:r>
            <a:r>
              <a:rPr lang="he-IL" u="sng" dirty="0">
                <a:solidFill>
                  <a:srgbClr val="0070C0"/>
                </a:solidFill>
              </a:rPr>
              <a:t>תמריצים כספיים אינם יכולים לעזור, אם הילדים אינם שולטים בחומר הלימוד</a:t>
            </a:r>
            <a:r>
              <a:rPr lang="he-IL" dirty="0">
                <a:solidFill>
                  <a:srgbClr val="0070C0"/>
                </a:solidFill>
              </a:rPr>
              <a:t>.</a:t>
            </a:r>
            <a:r>
              <a:rPr lang="he-IL" u="sng" dirty="0">
                <a:solidFill>
                  <a:srgbClr val="0070C0"/>
                </a:solidFill>
              </a:rPr>
              <a:t> </a:t>
            </a:r>
            <a:endParaRPr lang="he-IL" b="1" dirty="0">
              <a:solidFill>
                <a:srgbClr val="0070C0"/>
              </a:solidFill>
            </a:endParaRPr>
          </a:p>
        </p:txBody>
      </p:sp>
      <p:sp>
        <p:nvSpPr>
          <p:cNvPr id="5" name="Content Placeholder 3"/>
          <p:cNvSpPr txBox="1">
            <a:spLocks/>
          </p:cNvSpPr>
          <p:nvPr/>
        </p:nvSpPr>
        <p:spPr>
          <a:xfrm>
            <a:off x="515938" y="268584"/>
            <a:ext cx="11158537" cy="1847295"/>
          </a:xfrm>
          <a:prstGeom prst="rect">
            <a:avLst/>
          </a:prstGeom>
          <a:ln w="19050">
            <a:solidFill>
              <a:schemeClr val="tx1"/>
            </a:solidFill>
          </a:ln>
        </p:spPr>
        <p:txBody>
          <a:bodyPr vert="horz" lIns="91440" tIns="45720" rIns="91440" bIns="45720" rtlCol="1">
            <a:normAutofit lnSpcReduction="10000"/>
          </a:bodyPr>
          <a:lstStyle>
            <a:lvl1pPr marL="342900" indent="-342900" algn="r" defTabSz="914400"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itchFamily="2" charset="-79"/>
              </a:defRPr>
            </a:lvl1pPr>
            <a:lvl2pPr marL="742950" indent="-285750" algn="r" defTabSz="914400" rtl="1" eaLnBrk="1" latinLnBrk="0" hangingPunct="1">
              <a:lnSpc>
                <a:spcPct val="100000"/>
              </a:lnSpc>
              <a:spcBef>
                <a:spcPts val="0"/>
              </a:spcBef>
              <a:spcAft>
                <a:spcPts val="600"/>
              </a:spcAft>
              <a:buFont typeface="Arial" pitchFamily="34" charset="0"/>
              <a:buChar char="–"/>
              <a:defRPr lang="he-IL" sz="2400" kern="1200" dirty="0" smtClean="0">
                <a:solidFill>
                  <a:srgbClr val="002060"/>
                </a:solidFill>
                <a:latin typeface="Varela Round" pitchFamily="2" charset="-79"/>
                <a:ea typeface="+mn-ea"/>
                <a:cs typeface="Varela Round" pitchFamily="2" charset="-79"/>
              </a:defRPr>
            </a:lvl2pPr>
            <a:lvl3pPr marL="1143000" indent="-228600" algn="r" defTabSz="914400" rtl="1" eaLnBrk="1" latinLnBrk="0" hangingPunct="1">
              <a:spcBef>
                <a:spcPct val="20000"/>
              </a:spcBef>
              <a:buFont typeface="Arial" pitchFamily="34" charset="0"/>
              <a:buChar char="•"/>
              <a:defRPr sz="18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1600" kern="1200">
                <a:solidFill>
                  <a:schemeClr val="tx1"/>
                </a:solidFill>
                <a:latin typeface="+mn-lt"/>
                <a:ea typeface="+mn-ea"/>
                <a:cs typeface="+mn-cs"/>
              </a:defRPr>
            </a:lvl9pPr>
          </a:lstStyle>
          <a:p>
            <a:pPr marL="0" indent="0">
              <a:buFont typeface="Arial" pitchFamily="34" charset="0"/>
              <a:buNone/>
            </a:pPr>
            <a:r>
              <a:rPr lang="he-IL" sz="2000" b="1" dirty="0">
                <a:latin typeface="David" panose="020E0502060401010101" pitchFamily="34" charset="-79"/>
                <a:cs typeface="David" panose="020E0502060401010101" pitchFamily="34" charset="-79"/>
              </a:rPr>
              <a:t>15</a:t>
            </a:r>
            <a:r>
              <a:rPr lang="he-IL" sz="2000" dirty="0">
                <a:latin typeface="David" panose="020E0502060401010101" pitchFamily="34" charset="-79"/>
                <a:cs typeface="David" panose="020E0502060401010101" pitchFamily="34" charset="-79"/>
              </a:rPr>
              <a:t>  מסקנה אחת היא שהתמריצים עובדים בצורה הטובה ביותר כשלתלמידים יש שליטה במעשיהם ובהתנהגותם. נוכחות בשיעור או הימנעות ממעשה אלימות אינן משימות קשות ויש לתלמידים שליטה מלאה בהן. לעומת זאת אין להם שום דרך לדעת אם יצליחו במבחן. </a:t>
            </a:r>
          </a:p>
          <a:p>
            <a:pPr marL="0" indent="0">
              <a:buFont typeface="Arial" pitchFamily="34" charset="0"/>
              <a:buNone/>
            </a:pPr>
            <a:r>
              <a:rPr lang="he-IL" sz="2000" dirty="0">
                <a:latin typeface="David" panose="020E0502060401010101" pitchFamily="34" charset="-79"/>
                <a:cs typeface="David" panose="020E0502060401010101" pitchFamily="34" charset="-79"/>
              </a:rPr>
              <a:t>מסקנה אחרת היא שתמריצים אינם עובדים אם לתלמידים אין כל מושג בחומר הנלמד או איך ללמוד למבחן. לכן תשלום כסף על ציונים גבוהים כשהתלמידים אינם שולטים בחומר הנלמד, לא משפר הרבה את ביצועיהם. זו הסיבה שהתלמידים </a:t>
            </a:r>
            <a:r>
              <a:rPr lang="he-IL" sz="2000" b="1" dirty="0">
                <a:latin typeface="David" panose="020E0502060401010101" pitchFamily="34" charset="-79"/>
                <a:cs typeface="David" panose="020E0502060401010101" pitchFamily="34" charset="-79"/>
              </a:rPr>
              <a:t>20</a:t>
            </a:r>
            <a:r>
              <a:rPr lang="he-IL" sz="2000" dirty="0">
                <a:latin typeface="David" panose="020E0502060401010101" pitchFamily="34" charset="-79"/>
                <a:cs typeface="David" panose="020E0502060401010101" pitchFamily="34" charset="-79"/>
              </a:rPr>
              <a:t>  בדאלאס הצליחו היטב: הם קבלו כסף על משימה שכמעט כולנו יודעים לעשות – קריאה. </a:t>
            </a:r>
          </a:p>
        </p:txBody>
      </p:sp>
    </p:spTree>
    <p:extLst>
      <p:ext uri="{BB962C8B-B14F-4D97-AF65-F5344CB8AC3E}">
        <p14:creationId xmlns:p14="http://schemas.microsoft.com/office/powerpoint/2010/main" val="244117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anim calcmode="lin" valueType="num">
                                      <p:cBhvr additive="base">
                                        <p:cTn id="1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3"/>
          </p:nvPr>
        </p:nvSpPr>
        <p:spPr>
          <a:xfrm>
            <a:off x="515206" y="111792"/>
            <a:ext cx="11159999" cy="540000"/>
          </a:xfrm>
        </p:spPr>
        <p:txBody>
          <a:bodyPr/>
          <a:lstStyle/>
          <a:p>
            <a:r>
              <a:rPr lang="he-IL" u="sng" dirty="0"/>
              <a:t>שאלת דעה אישית</a:t>
            </a:r>
          </a:p>
        </p:txBody>
      </p:sp>
      <p:sp>
        <p:nvSpPr>
          <p:cNvPr id="4" name="Content Placeholder 3"/>
          <p:cNvSpPr>
            <a:spLocks noGrp="1"/>
          </p:cNvSpPr>
          <p:nvPr>
            <p:ph sz="quarter" idx="4"/>
          </p:nvPr>
        </p:nvSpPr>
        <p:spPr>
          <a:xfrm>
            <a:off x="579001" y="1113457"/>
            <a:ext cx="11340754" cy="1386452"/>
          </a:xfrm>
          <a:ln w="19050">
            <a:solidFill>
              <a:schemeClr val="tx1"/>
            </a:solidFill>
          </a:ln>
        </p:spPr>
        <p:txBody>
          <a:bodyPr>
            <a:noAutofit/>
          </a:bodyPr>
          <a:lstStyle/>
          <a:p>
            <a:pPr marL="0" indent="0">
              <a:buNone/>
            </a:pPr>
            <a:r>
              <a:rPr lang="he-IL" sz="2200" dirty="0">
                <a:latin typeface="David" panose="020E0502060401010101" pitchFamily="34" charset="-79"/>
                <a:cs typeface="David" panose="020E0502060401010101" pitchFamily="34" charset="-79"/>
              </a:rPr>
              <a:t>אחת הבעיות העיקריות היום במערכת החינוך היא שתלמידים אינם מרגישים מחויבות ללמידה ולעתים לא נוח להם ללמוד בכיתה. במציאות הכיתות עמוסות וצפופות, והמורים אינם יכולים לתת מענה אישי פרטני ולהתאים את סגנון הלמידה לכל תלמיד. לכן יש הטוענים שהאווירה שהמורה יוצר בכיתה ודרכ ההוראה יכולות להשפיע על המוטיבציה ללמידה. </a:t>
            </a:r>
          </a:p>
        </p:txBody>
      </p:sp>
      <p:sp>
        <p:nvSpPr>
          <p:cNvPr id="5" name="TextBox 4"/>
          <p:cNvSpPr txBox="1"/>
          <p:nvPr/>
        </p:nvSpPr>
        <p:spPr>
          <a:xfrm>
            <a:off x="579001" y="651792"/>
            <a:ext cx="11074282" cy="461665"/>
          </a:xfrm>
          <a:prstGeom prst="rect">
            <a:avLst/>
          </a:prstGeom>
          <a:noFill/>
        </p:spPr>
        <p:txBody>
          <a:bodyPr wrap="square" rtlCol="1">
            <a:spAutoFit/>
          </a:bodyPr>
          <a:lstStyle/>
          <a:p>
            <a:r>
              <a:rPr lang="he-IL" sz="2400" b="1" dirty="0">
                <a:latin typeface="Varela Round" panose="00000500000000000000" pitchFamily="2" charset="-79"/>
                <a:cs typeface="Varela Round" panose="00000500000000000000" pitchFamily="2" charset="-79"/>
              </a:rPr>
              <a:t>קרא את הקטע הקצר שלפניך וענה על השאלות שאחריו. </a:t>
            </a:r>
          </a:p>
        </p:txBody>
      </p:sp>
      <p:sp>
        <p:nvSpPr>
          <p:cNvPr id="6" name="TextBox 5"/>
          <p:cNvSpPr txBox="1"/>
          <p:nvPr/>
        </p:nvSpPr>
        <p:spPr>
          <a:xfrm>
            <a:off x="579001" y="2606885"/>
            <a:ext cx="11340754" cy="3631763"/>
          </a:xfrm>
          <a:prstGeom prst="rect">
            <a:avLst/>
          </a:prstGeom>
          <a:solidFill>
            <a:schemeClr val="bg1"/>
          </a:solidFill>
        </p:spPr>
        <p:txBody>
          <a:bodyPr wrap="square" rtlCol="1">
            <a:spAutoFit/>
          </a:bodyPr>
          <a:lstStyle/>
          <a:p>
            <a:r>
              <a:rPr lang="he-IL" sz="2200" dirty="0">
                <a:latin typeface="Varela Round" panose="00000500000000000000" pitchFamily="2" charset="-79"/>
                <a:cs typeface="Varela Round" panose="00000500000000000000" pitchFamily="2" charset="-79"/>
              </a:rPr>
              <a:t>א. לדעתך, האם האווירה בכיתה שהמורה יוצר משפיעה על התלמידים מבחינה רגשית ולימודית? </a:t>
            </a:r>
            <a:r>
              <a:rPr lang="he-IL" sz="2200" b="1" dirty="0">
                <a:latin typeface="Varela Round" panose="00000500000000000000" pitchFamily="2" charset="-79"/>
                <a:cs typeface="Varela Round" panose="00000500000000000000" pitchFamily="2" charset="-79"/>
              </a:rPr>
              <a:t>נמק</a:t>
            </a:r>
            <a:r>
              <a:rPr lang="he-IL" sz="2200" dirty="0">
                <a:latin typeface="Varela Round" panose="00000500000000000000" pitchFamily="2" charset="-79"/>
                <a:cs typeface="Varela Round" panose="00000500000000000000" pitchFamily="2" charset="-79"/>
              </a:rPr>
              <a:t> את דעתך. תוכל להיעזר במידע מן הקטע הקצר או במידע מקטע א. </a:t>
            </a:r>
          </a:p>
          <a:p>
            <a:r>
              <a:rPr lang="he-IL" sz="2400" dirty="0">
                <a:latin typeface="David" panose="020E0502060401010101" pitchFamily="34" charset="-79"/>
                <a:cs typeface="David" panose="020E0502060401010101" pitchFamily="34" charset="-79"/>
              </a:rPr>
              <a:t>________________________________________________________________________________________________________________________________________________________________________________________________________________________</a:t>
            </a:r>
          </a:p>
          <a:p>
            <a:r>
              <a:rPr lang="he-IL" sz="2200" dirty="0">
                <a:latin typeface="Varela Round" panose="00000500000000000000" pitchFamily="2" charset="-79"/>
                <a:cs typeface="Varela Round" panose="00000500000000000000" pitchFamily="2" charset="-79"/>
              </a:rPr>
              <a:t>ב. מה הפתרון המוצע בקטע הקצר כדי להתמודד עם חוסר המחויבות ללמידה של התלמידים. </a:t>
            </a:r>
          </a:p>
          <a:p>
            <a:r>
              <a:rPr lang="he-IL" sz="2400" dirty="0">
                <a:latin typeface="David" panose="020E0502060401010101" pitchFamily="34" charset="-79"/>
                <a:cs typeface="David" panose="020E0502060401010101" pitchFamily="34" charset="-79"/>
              </a:rPr>
              <a:t>________________________________________________________________________________________________________________________________________________  </a:t>
            </a:r>
          </a:p>
        </p:txBody>
      </p:sp>
      <p:sp>
        <p:nvSpPr>
          <p:cNvPr id="9" name="TextBox 8"/>
          <p:cNvSpPr txBox="1"/>
          <p:nvPr/>
        </p:nvSpPr>
        <p:spPr>
          <a:xfrm>
            <a:off x="579001" y="6312469"/>
            <a:ext cx="4340134" cy="707886"/>
          </a:xfrm>
          <a:prstGeom prst="rect">
            <a:avLst/>
          </a:prstGeom>
          <a:noFill/>
        </p:spPr>
        <p:txBody>
          <a:bodyPr wrap="square" rtlCol="1">
            <a:spAutoFit/>
          </a:bodyPr>
          <a:lstStyle/>
          <a:p>
            <a:pPr algn="ctr"/>
            <a:r>
              <a:rPr lang="he-IL" sz="4000" b="1" dirty="0">
                <a:solidFill>
                  <a:schemeClr val="bg1"/>
                </a:solidFill>
                <a:latin typeface="Varela Round" panose="00000500000000000000" pitchFamily="2" charset="-79"/>
                <a:cs typeface="Varela Round" panose="00000500000000000000" pitchFamily="2" charset="-79"/>
              </a:rPr>
              <a:t>בהצלחה </a:t>
            </a:r>
          </a:p>
        </p:txBody>
      </p:sp>
    </p:spTree>
    <p:extLst>
      <p:ext uri="{BB962C8B-B14F-4D97-AF65-F5344CB8AC3E}">
        <p14:creationId xmlns:p14="http://schemas.microsoft.com/office/powerpoint/2010/main" val="393936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additive="base">
                                        <p:cTn id="7" dur="500" fill="hold"/>
                                        <p:tgtEl>
                                          <p:spTgt spid="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9">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4">
            <a:extLst>
              <a:ext uri="{FF2B5EF4-FFF2-40B4-BE49-F238E27FC236}">
                <a16:creationId xmlns:a16="http://schemas.microsoft.com/office/drawing/2014/main" id="{737D3E99-F113-4BB4-9097-B1002DE0F8D3}"/>
              </a:ext>
            </a:extLst>
          </p:cNvPr>
          <p:cNvSpPr>
            <a:spLocks noGrp="1"/>
          </p:cNvSpPr>
          <p:nvPr>
            <p:ph type="ctrTitle"/>
          </p:nvPr>
        </p:nvSpPr>
        <p:spPr>
          <a:xfrm>
            <a:off x="-1476044" y="3592079"/>
            <a:ext cx="11886835" cy="1457698"/>
          </a:xfrm>
        </p:spPr>
        <p:txBody>
          <a:bodyPr wrap="square" lIns="36000" tIns="36000" rIns="36000" bIns="36000">
            <a:spAutoFit/>
          </a:bodyPr>
          <a:lstStyle/>
          <a:p>
            <a:pPr algn="r" rtl="1">
              <a:lnSpc>
                <a:spcPct val="150000"/>
              </a:lnSpc>
            </a:pPr>
            <a:r>
              <a:rPr lang="he-IL" sz="2000" dirty="0"/>
              <a:t>השימוש ביצירות במהלך שידור זה נעשה לפי סעיף 27א לחוק זכות יוצרים, תשס"ח-2007. </a:t>
            </a:r>
            <a:br>
              <a:rPr lang="en-US" sz="2000" dirty="0"/>
            </a:br>
            <a:r>
              <a:rPr lang="he-IL" sz="2000" dirty="0"/>
              <a:t>אם הינך בעל הזכויות באחת היצירות, באפשרותך לבקש מאיתנו לחדול מהשימוש ביצירה, </a:t>
            </a:r>
            <a:br>
              <a:rPr lang="en-US" sz="2000" dirty="0"/>
            </a:br>
            <a:r>
              <a:rPr lang="he-IL" sz="2000" dirty="0"/>
              <a:t>זאת באמצעות פנייה לדוא"ל </a:t>
            </a:r>
            <a:r>
              <a:rPr lang="en-US" sz="2000" dirty="0"/>
              <a:t>rights@education.gov.il</a:t>
            </a:r>
            <a:endParaRPr lang="he-IL" sz="2000" dirty="0"/>
          </a:p>
        </p:txBody>
      </p:sp>
      <p:sp>
        <p:nvSpPr>
          <p:cNvPr id="8" name="מלבן 7">
            <a:extLst>
              <a:ext uri="{FF2B5EF4-FFF2-40B4-BE49-F238E27FC236}">
                <a16:creationId xmlns:a16="http://schemas.microsoft.com/office/drawing/2014/main" id="{DFF735AD-340B-4FCF-969A-F904F6012CB9}"/>
              </a:ext>
            </a:extLst>
          </p:cNvPr>
          <p:cNvSpPr/>
          <p:nvPr/>
        </p:nvSpPr>
        <p:spPr>
          <a:xfrm>
            <a:off x="151789" y="2661336"/>
            <a:ext cx="11886835" cy="665173"/>
          </a:xfrm>
          <a:prstGeom prst="rect">
            <a:avLst/>
          </a:prstGeom>
        </p:spPr>
        <p:txBody>
          <a:bodyPr wrap="none" lIns="36000" tIns="36000" rIns="36000" bIns="36000">
            <a:spAutoFit/>
          </a:bodyPr>
          <a:lstStyle/>
          <a:p>
            <a:pPr marL="0" marR="0" lvl="0" indent="0" algn="ctr" defTabSz="914400" rtl="1" eaLnBrk="1" fontAlgn="auto" latinLnBrk="0" hangingPunct="1">
              <a:lnSpc>
                <a:spcPct val="150000"/>
              </a:lnSpc>
              <a:spcBef>
                <a:spcPts val="0"/>
              </a:spcBef>
              <a:spcAft>
                <a:spcPts val="0"/>
              </a:spcAft>
              <a:buClrTx/>
              <a:buSzTx/>
              <a:buFontTx/>
              <a:buNone/>
              <a:tabLst/>
              <a:defRPr/>
            </a:pPr>
            <a:r>
              <a:rPr kumimoji="0" lang="he-IL" sz="2800" b="1" i="0" u="none" strike="noStrike" kern="1200" cap="none" spc="0" normalizeH="0" baseline="0" noProof="0" dirty="0">
                <a:ln>
                  <a:noFill/>
                </a:ln>
                <a:solidFill>
                  <a:srgbClr val="192A72"/>
                </a:solidFill>
                <a:effectLst/>
                <a:uLnTx/>
                <a:uFillTx/>
                <a:latin typeface="Varela Round" panose="00000500000000000000" pitchFamily="2" charset="-79"/>
                <a:ea typeface="+mn-ea"/>
                <a:cs typeface="Varela Round" panose="00000500000000000000" pitchFamily="2" charset="-79"/>
              </a:rPr>
              <a:t>שימוש ביצירות מוגנות בזכויות יוצרים ואיתור בעלי זכויות </a:t>
            </a:r>
          </a:p>
        </p:txBody>
      </p:sp>
    </p:spTree>
    <p:extLst>
      <p:ext uri="{BB962C8B-B14F-4D97-AF65-F5344CB8AC3E}">
        <p14:creationId xmlns:p14="http://schemas.microsoft.com/office/powerpoint/2010/main" val="273093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5" name="Google Shape;55;p13"/>
          <p:cNvSpPr txBox="1"/>
          <p:nvPr/>
        </p:nvSpPr>
        <p:spPr>
          <a:xfrm>
            <a:off x="1629320" y="2695767"/>
            <a:ext cx="9207201" cy="1924400"/>
          </a:xfrm>
          <a:prstGeom prst="rect">
            <a:avLst/>
          </a:prstGeom>
          <a:noFill/>
          <a:ln>
            <a:noFill/>
          </a:ln>
        </p:spPr>
        <p:txBody>
          <a:bodyPr spcFirstLastPara="1" wrap="square" lIns="121888" tIns="121888" rIns="121888" bIns="121888" anchor="t" anchorCtr="0">
            <a:noAutofit/>
          </a:bodyPr>
          <a:lstStyle/>
          <a:p>
            <a:pPr marL="609539">
              <a:lnSpc>
                <a:spcPct val="150000"/>
              </a:lnSpc>
            </a:pPr>
            <a:endParaRPr dirty="0"/>
          </a:p>
        </p:txBody>
      </p:sp>
      <p:sp>
        <p:nvSpPr>
          <p:cNvPr id="5" name="כותרת 4"/>
          <p:cNvSpPr>
            <a:spLocks noGrp="1"/>
          </p:cNvSpPr>
          <p:nvPr>
            <p:ph type="ctrTitle"/>
          </p:nvPr>
        </p:nvSpPr>
        <p:spPr/>
        <p:txBody>
          <a:bodyPr/>
          <a:lstStyle/>
          <a:p>
            <a:r>
              <a:rPr lang="he-IL" sz="4800" dirty="0">
                <a:sym typeface="Varela Round"/>
              </a:rPr>
              <a:t>הכנה ותרגול לבגרות שאלון 014381</a:t>
            </a:r>
          </a:p>
        </p:txBody>
      </p:sp>
      <p:sp>
        <p:nvSpPr>
          <p:cNvPr id="7" name="כותרת משנה 6"/>
          <p:cNvSpPr>
            <a:spLocks noGrp="1"/>
          </p:cNvSpPr>
          <p:nvPr>
            <p:ph type="subTitle" idx="1"/>
          </p:nvPr>
        </p:nvSpPr>
        <p:spPr/>
        <p:txBody>
          <a:bodyPr/>
          <a:lstStyle/>
          <a:p>
            <a:r>
              <a:rPr lang="he-IL" dirty="0">
                <a:sym typeface="Varela Round"/>
              </a:rPr>
              <a:t>הבנת הנקרא והבעה בכתב (דעה אישית)</a:t>
            </a:r>
          </a:p>
        </p:txBody>
      </p:sp>
      <p:sp>
        <p:nvSpPr>
          <p:cNvPr id="4" name="מציין מיקום תוכן 3"/>
          <p:cNvSpPr>
            <a:spLocks noGrp="1"/>
          </p:cNvSpPr>
          <p:nvPr>
            <p:ph idx="10"/>
          </p:nvPr>
        </p:nvSpPr>
        <p:spPr/>
        <p:txBody>
          <a:bodyPr/>
          <a:lstStyle/>
          <a:p>
            <a:r>
              <a:rPr lang="he-IL" dirty="0">
                <a:sym typeface="Varela Round"/>
              </a:rPr>
              <a:t>שם המורה: </a:t>
            </a:r>
            <a:r>
              <a:rPr lang="he-IL" dirty="0" err="1">
                <a:sym typeface="Varela Round"/>
              </a:rPr>
              <a:t>ברלנתי</a:t>
            </a:r>
            <a:r>
              <a:rPr lang="he-IL" dirty="0">
                <a:sym typeface="Varela Round"/>
              </a:rPr>
              <a:t> בואקנה</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7" name="כותרת 6"/>
          <p:cNvSpPr>
            <a:spLocks noGrp="1"/>
          </p:cNvSpPr>
          <p:nvPr>
            <p:ph type="title"/>
          </p:nvPr>
        </p:nvSpPr>
        <p:spPr/>
        <p:txBody>
          <a:bodyPr/>
          <a:lstStyle/>
          <a:p>
            <a:r>
              <a:rPr lang="he-IL" dirty="0"/>
              <a:t>מה נלמד היום </a:t>
            </a:r>
          </a:p>
        </p:txBody>
      </p:sp>
      <p:sp>
        <p:nvSpPr>
          <p:cNvPr id="12" name="מציין מיקום טקסט 2"/>
          <p:cNvSpPr>
            <a:spLocks noGrp="1"/>
          </p:cNvSpPr>
          <p:nvPr>
            <p:ph idx="1"/>
          </p:nvPr>
        </p:nvSpPr>
        <p:spPr>
          <a:xfrm>
            <a:off x="515206" y="766916"/>
            <a:ext cx="11160000" cy="5108841"/>
          </a:xfrm>
        </p:spPr>
        <p:txBody>
          <a:bodyPr>
            <a:normAutofit/>
          </a:bodyPr>
          <a:lstStyle/>
          <a:p>
            <a:pPr marL="0" indent="0">
              <a:buNone/>
            </a:pPr>
            <a:r>
              <a:rPr lang="he-IL" b="1" dirty="0">
                <a:solidFill>
                  <a:srgbClr val="0070C0"/>
                </a:solidFill>
              </a:rPr>
              <a:t>חלק א:</a:t>
            </a:r>
          </a:p>
          <a:p>
            <a:r>
              <a:rPr lang="he-IL" dirty="0"/>
              <a:t>אסטרטגיות בהבנת הנקרא .</a:t>
            </a:r>
          </a:p>
          <a:p>
            <a:r>
              <a:rPr lang="he-IL" dirty="0"/>
              <a:t>אסטרטגיות לפתרון שאלות ואיתור תשובות מהטקסט.</a:t>
            </a:r>
          </a:p>
          <a:p>
            <a:r>
              <a:rPr lang="he-IL" dirty="0"/>
              <a:t>טכניקות להבנת המטלה וכתיבת תשובה.</a:t>
            </a:r>
          </a:p>
          <a:p>
            <a:r>
              <a:rPr lang="he-IL" dirty="0"/>
              <a:t>שלבי עבודה לקריאת טקסט.</a:t>
            </a:r>
          </a:p>
          <a:p>
            <a:pPr marL="0" indent="0">
              <a:buNone/>
            </a:pPr>
            <a:r>
              <a:rPr lang="he-IL" b="1" dirty="0">
                <a:solidFill>
                  <a:srgbClr val="0070C0"/>
                </a:solidFill>
              </a:rPr>
              <a:t>חלק ב:</a:t>
            </a:r>
          </a:p>
          <a:p>
            <a:r>
              <a:rPr lang="he-IL" dirty="0"/>
              <a:t>תרגול והתמודדות עם טקסט על פי השאלון 014381</a:t>
            </a:r>
          </a:p>
          <a:p>
            <a:endParaRPr lang="he-IL" dirty="0"/>
          </a:p>
          <a:p>
            <a:endParaRPr lang="he-IL" dirty="0"/>
          </a:p>
          <a:p>
            <a:endParaRPr lang="he-IL" dirty="0"/>
          </a:p>
        </p:txBody>
      </p:sp>
      <p:pic>
        <p:nvPicPr>
          <p:cNvPr id="8" name="תמונה 7">
            <a:extLst>
              <a:ext uri="{FF2B5EF4-FFF2-40B4-BE49-F238E27FC236}">
                <a16:creationId xmlns:a16="http://schemas.microsoft.com/office/drawing/2014/main" id="{634E7BA7-2C1D-4B47-B816-D072F18BB00F}"/>
              </a:ext>
            </a:extLst>
          </p:cNvPr>
          <p:cNvPicPr>
            <a:picLocks noChangeAspect="1"/>
          </p:cNvPicPr>
          <p:nvPr/>
        </p:nvPicPr>
        <p:blipFill>
          <a:blip r:embed="rId3"/>
          <a:stretch>
            <a:fillRect/>
          </a:stretch>
        </p:blipFill>
        <p:spPr>
          <a:xfrm>
            <a:off x="879107" y="2517058"/>
            <a:ext cx="2026335" cy="2928229"/>
          </a:xfrm>
          <a:prstGeom prst="rect">
            <a:avLst/>
          </a:prstGeom>
          <a:ln>
            <a:noFill/>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 name="כותרת 4"/>
          <p:cNvSpPr>
            <a:spLocks noGrp="1"/>
          </p:cNvSpPr>
          <p:nvPr>
            <p:ph type="ctrTitle"/>
          </p:nvPr>
        </p:nvSpPr>
        <p:spPr/>
        <p:txBody>
          <a:bodyPr/>
          <a:lstStyle/>
          <a:p>
            <a:r>
              <a:rPr lang="he-IL" dirty="0"/>
              <a:t>שלבי עבודה לקריאת קטע</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24222" y="3727490"/>
            <a:ext cx="4050306" cy="2818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בחירת אסטרטגיה</a:t>
            </a:r>
          </a:p>
        </p:txBody>
      </p:sp>
      <p:sp>
        <p:nvSpPr>
          <p:cNvPr id="7" name="Rounded Rectangle 6"/>
          <p:cNvSpPr/>
          <p:nvPr/>
        </p:nvSpPr>
        <p:spPr>
          <a:xfrm>
            <a:off x="943471" y="1792100"/>
            <a:ext cx="4680000" cy="1188000"/>
          </a:xfrm>
          <a:prstGeom prst="round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rIns="72000" rtlCol="1" anchor="ctr">
            <a:noAutofit/>
          </a:bodyPr>
          <a:lstStyle/>
          <a:p>
            <a:pPr algn="ctr">
              <a:lnSpc>
                <a:spcPct val="150000"/>
              </a:lnSpc>
            </a:pPr>
            <a:r>
              <a:rPr lang="he-IL" sz="2000" dirty="0">
                <a:solidFill>
                  <a:srgbClr val="0070C0"/>
                </a:solidFill>
                <a:latin typeface="Varela Round" panose="00000500000000000000" pitchFamily="2" charset="-79"/>
                <a:cs typeface="Varela Round" panose="00000500000000000000" pitchFamily="2" charset="-79"/>
              </a:rPr>
              <a:t>קריאת הקטע </a:t>
            </a:r>
            <a:br>
              <a:rPr lang="en-US" sz="2000" dirty="0">
                <a:solidFill>
                  <a:srgbClr val="0070C0"/>
                </a:solidFill>
                <a:latin typeface="Varela Round" panose="00000500000000000000" pitchFamily="2" charset="-79"/>
                <a:cs typeface="Varela Round" panose="00000500000000000000" pitchFamily="2" charset="-79"/>
              </a:rPr>
            </a:br>
            <a:r>
              <a:rPr lang="he-IL" sz="2000" dirty="0">
                <a:solidFill>
                  <a:srgbClr val="0070C0"/>
                </a:solidFill>
                <a:latin typeface="Varela Round" panose="00000500000000000000" pitchFamily="2" charset="-79"/>
                <a:cs typeface="Varela Round" panose="00000500000000000000" pitchFamily="2" charset="-79"/>
              </a:rPr>
              <a:t>ואחר כך לקרוא את השאלות </a:t>
            </a:r>
          </a:p>
        </p:txBody>
      </p:sp>
      <p:sp>
        <p:nvSpPr>
          <p:cNvPr id="8" name="Rounded Rectangle 7"/>
          <p:cNvSpPr/>
          <p:nvPr/>
        </p:nvSpPr>
        <p:spPr>
          <a:xfrm>
            <a:off x="6566942" y="1792100"/>
            <a:ext cx="4680000" cy="1188000"/>
          </a:xfrm>
          <a:prstGeom prst="roundRect">
            <a:avLst/>
          </a:prstGeom>
          <a:noFill/>
          <a:ln w="28575">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lIns="72000" rIns="72000" rtlCol="1" anchor="ctr">
            <a:noAutofit/>
          </a:bodyPr>
          <a:lstStyle/>
          <a:p>
            <a:pPr algn="ctr">
              <a:lnSpc>
                <a:spcPct val="150000"/>
              </a:lnSpc>
            </a:pPr>
            <a:r>
              <a:rPr lang="he-IL" sz="2000" dirty="0">
                <a:solidFill>
                  <a:srgbClr val="0070C0"/>
                </a:solidFill>
                <a:latin typeface="Varela Round" panose="00000500000000000000" pitchFamily="2" charset="-79"/>
                <a:cs typeface="Varela Round" panose="00000500000000000000" pitchFamily="2" charset="-79"/>
              </a:rPr>
              <a:t>קריאת שאלות לפני קריאת הקטע לצורך הפקת מידע על תוכן הקטע</a:t>
            </a:r>
          </a:p>
        </p:txBody>
      </p:sp>
      <p:sp>
        <p:nvSpPr>
          <p:cNvPr id="14" name="TextBox 13"/>
          <p:cNvSpPr txBox="1"/>
          <p:nvPr/>
        </p:nvSpPr>
        <p:spPr>
          <a:xfrm>
            <a:off x="943471" y="3305031"/>
            <a:ext cx="4680000" cy="707886"/>
          </a:xfrm>
          <a:prstGeom prst="rect">
            <a:avLst/>
          </a:prstGeom>
          <a:noFill/>
          <a:ln w="28575">
            <a:solidFill>
              <a:schemeClr val="accent1"/>
            </a:solidFill>
          </a:ln>
        </p:spPr>
        <p:txBody>
          <a:bodyPr wrap="square" rtlCol="1">
            <a:spAutoFit/>
          </a:bodyPr>
          <a:lstStyle/>
          <a:p>
            <a:pPr algn="ctr"/>
            <a:r>
              <a:rPr lang="he-IL" sz="2000" dirty="0">
                <a:latin typeface="Varela Round" panose="00000500000000000000" pitchFamily="2" charset="-79"/>
                <a:cs typeface="Varela Round" panose="00000500000000000000" pitchFamily="2" charset="-79"/>
              </a:rPr>
              <a:t>סימון מילים חשובות ומילות קישור</a:t>
            </a:r>
          </a:p>
        </p:txBody>
      </p:sp>
      <p:sp>
        <p:nvSpPr>
          <p:cNvPr id="15" name="TextBox 14"/>
          <p:cNvSpPr txBox="1"/>
          <p:nvPr/>
        </p:nvSpPr>
        <p:spPr>
          <a:xfrm>
            <a:off x="1008785" y="4347041"/>
            <a:ext cx="4680000" cy="707886"/>
          </a:xfrm>
          <a:prstGeom prst="rect">
            <a:avLst/>
          </a:prstGeom>
          <a:noFill/>
          <a:ln w="28575">
            <a:solidFill>
              <a:schemeClr val="accent1"/>
            </a:solidFill>
          </a:ln>
        </p:spPr>
        <p:txBody>
          <a:bodyPr wrap="square" rtlCol="1">
            <a:spAutoFit/>
          </a:bodyPr>
          <a:lstStyle/>
          <a:p>
            <a:pPr algn="ctr"/>
            <a:r>
              <a:rPr lang="he-IL" sz="2000" dirty="0">
                <a:latin typeface="Varela Round" panose="00000500000000000000" pitchFamily="2" charset="-79"/>
                <a:cs typeface="Varela Round" panose="00000500000000000000" pitchFamily="2" charset="-79"/>
              </a:rPr>
              <a:t>סימון משפט מפתח/רעיון מרכזי </a:t>
            </a:r>
            <a:br>
              <a:rPr lang="en-US" sz="2000" dirty="0">
                <a:latin typeface="Varela Round" panose="00000500000000000000" pitchFamily="2" charset="-79"/>
                <a:cs typeface="Varela Round" panose="00000500000000000000" pitchFamily="2" charset="-79"/>
              </a:rPr>
            </a:br>
            <a:r>
              <a:rPr lang="he-IL" sz="2000" dirty="0">
                <a:latin typeface="Varela Round" panose="00000500000000000000" pitchFamily="2" charset="-79"/>
                <a:cs typeface="Varela Round" panose="00000500000000000000" pitchFamily="2" charset="-79"/>
              </a:rPr>
              <a:t>בכל פסקה</a:t>
            </a:r>
          </a:p>
        </p:txBody>
      </p:sp>
      <p:sp>
        <p:nvSpPr>
          <p:cNvPr id="16" name="TextBox 15"/>
          <p:cNvSpPr txBox="1"/>
          <p:nvPr/>
        </p:nvSpPr>
        <p:spPr>
          <a:xfrm>
            <a:off x="951839" y="5358980"/>
            <a:ext cx="4680000" cy="707886"/>
          </a:xfrm>
          <a:prstGeom prst="rect">
            <a:avLst/>
          </a:prstGeom>
          <a:solidFill>
            <a:schemeClr val="bg1"/>
          </a:solidFill>
          <a:ln w="28575">
            <a:solidFill>
              <a:schemeClr val="accent1"/>
            </a:solidFill>
          </a:ln>
        </p:spPr>
        <p:txBody>
          <a:bodyPr wrap="square" rtlCol="1">
            <a:spAutoFit/>
          </a:bodyPr>
          <a:lstStyle/>
          <a:p>
            <a:pPr algn="ctr"/>
            <a:r>
              <a:rPr lang="he-IL" sz="2000" dirty="0">
                <a:latin typeface="Varela Round" panose="00000500000000000000" pitchFamily="2" charset="-79"/>
                <a:cs typeface="Varela Round" panose="00000500000000000000" pitchFamily="2" charset="-79"/>
              </a:rPr>
              <a:t>קריאת שאלות ואיתור תשובות</a:t>
            </a:r>
          </a:p>
          <a:p>
            <a:pPr algn="ctr"/>
            <a:r>
              <a:rPr lang="he-IL" sz="2000" dirty="0">
                <a:latin typeface="Varela Round" panose="00000500000000000000" pitchFamily="2" charset="-79"/>
                <a:cs typeface="Varela Round" panose="00000500000000000000" pitchFamily="2" charset="-79"/>
              </a:rPr>
              <a:t> מהקטע</a:t>
            </a:r>
          </a:p>
        </p:txBody>
      </p:sp>
      <p:sp>
        <p:nvSpPr>
          <p:cNvPr id="17" name="TextBox 16"/>
          <p:cNvSpPr txBox="1"/>
          <p:nvPr/>
        </p:nvSpPr>
        <p:spPr>
          <a:xfrm>
            <a:off x="6566941" y="3305031"/>
            <a:ext cx="4679997" cy="707886"/>
          </a:xfrm>
          <a:prstGeom prst="rect">
            <a:avLst/>
          </a:prstGeom>
          <a:noFill/>
          <a:ln w="28575">
            <a:solidFill>
              <a:schemeClr val="accent1"/>
            </a:solidFill>
          </a:ln>
        </p:spPr>
        <p:txBody>
          <a:bodyPr wrap="square" rtlCol="1">
            <a:spAutoFit/>
          </a:bodyPr>
          <a:lstStyle/>
          <a:p>
            <a:pPr algn="ctr"/>
            <a:r>
              <a:rPr lang="he-IL" sz="2000" dirty="0">
                <a:latin typeface="Varela Round" panose="00000500000000000000" pitchFamily="2" charset="-79"/>
                <a:cs typeface="Varela Round" panose="00000500000000000000" pitchFamily="2" charset="-79"/>
              </a:rPr>
              <a:t>קריאת הקטע קריאה מעמיקה והדגשת מילים חשובות (תמרורים)</a:t>
            </a:r>
          </a:p>
        </p:txBody>
      </p:sp>
      <p:sp>
        <p:nvSpPr>
          <p:cNvPr id="18" name="TextBox 17"/>
          <p:cNvSpPr txBox="1"/>
          <p:nvPr/>
        </p:nvSpPr>
        <p:spPr>
          <a:xfrm>
            <a:off x="6566942" y="4337848"/>
            <a:ext cx="4679997" cy="400110"/>
          </a:xfrm>
          <a:prstGeom prst="rect">
            <a:avLst/>
          </a:prstGeom>
          <a:noFill/>
          <a:ln w="28575">
            <a:solidFill>
              <a:schemeClr val="accent1"/>
            </a:solidFill>
          </a:ln>
        </p:spPr>
        <p:txBody>
          <a:bodyPr wrap="square" rtlCol="1">
            <a:spAutoFit/>
          </a:bodyPr>
          <a:lstStyle/>
          <a:p>
            <a:pPr algn="ctr"/>
            <a:r>
              <a:rPr lang="he-IL" sz="2000" dirty="0">
                <a:latin typeface="Varela Round" panose="00000500000000000000" pitchFamily="2" charset="-79"/>
                <a:cs typeface="Varela Round" panose="00000500000000000000" pitchFamily="2" charset="-79"/>
              </a:rPr>
              <a:t>חזרה לכל שאלה בנפרד </a:t>
            </a:r>
          </a:p>
        </p:txBody>
      </p:sp>
      <p:sp>
        <p:nvSpPr>
          <p:cNvPr id="19" name="TextBox 18"/>
          <p:cNvSpPr txBox="1"/>
          <p:nvPr/>
        </p:nvSpPr>
        <p:spPr>
          <a:xfrm>
            <a:off x="6566942" y="5062888"/>
            <a:ext cx="4680000" cy="400110"/>
          </a:xfrm>
          <a:prstGeom prst="rect">
            <a:avLst/>
          </a:prstGeom>
          <a:noFill/>
          <a:ln w="28575">
            <a:solidFill>
              <a:schemeClr val="accent1"/>
            </a:solidFill>
          </a:ln>
        </p:spPr>
        <p:txBody>
          <a:bodyPr wrap="square" rtlCol="1">
            <a:spAutoFit/>
          </a:bodyPr>
          <a:lstStyle/>
          <a:p>
            <a:pPr algn="ctr"/>
            <a:r>
              <a:rPr lang="he-IL" sz="2000" dirty="0">
                <a:latin typeface="Varela Round" panose="00000500000000000000" pitchFamily="2" charset="-79"/>
                <a:cs typeface="Varela Round" panose="00000500000000000000" pitchFamily="2" charset="-79"/>
              </a:rPr>
              <a:t>כתיבת תשובות</a:t>
            </a:r>
          </a:p>
        </p:txBody>
      </p:sp>
      <p:cxnSp>
        <p:nvCxnSpPr>
          <p:cNvPr id="9" name="מחבר חץ ישר 8">
            <a:extLst>
              <a:ext uri="{FF2B5EF4-FFF2-40B4-BE49-F238E27FC236}">
                <a16:creationId xmlns:a16="http://schemas.microsoft.com/office/drawing/2014/main" id="{7568FA9A-35AC-4F1F-B501-01BB28B96A7B}"/>
              </a:ext>
            </a:extLst>
          </p:cNvPr>
          <p:cNvCxnSpPr>
            <a:stCxn id="7" idx="2"/>
            <a:endCxn id="14" idx="0"/>
          </p:cNvCxnSpPr>
          <p:nvPr/>
        </p:nvCxnSpPr>
        <p:spPr>
          <a:xfrm>
            <a:off x="3283471" y="2980100"/>
            <a:ext cx="0" cy="3249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מחבר חץ ישר 12">
            <a:extLst>
              <a:ext uri="{FF2B5EF4-FFF2-40B4-BE49-F238E27FC236}">
                <a16:creationId xmlns:a16="http://schemas.microsoft.com/office/drawing/2014/main" id="{6A8C4036-9F45-43A9-BA36-C212DB36107C}"/>
              </a:ext>
            </a:extLst>
          </p:cNvPr>
          <p:cNvCxnSpPr>
            <a:stCxn id="14" idx="2"/>
          </p:cNvCxnSpPr>
          <p:nvPr/>
        </p:nvCxnSpPr>
        <p:spPr>
          <a:xfrm>
            <a:off x="3283471" y="4012917"/>
            <a:ext cx="8368" cy="33412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3" name="מחבר חץ ישר 22">
            <a:extLst>
              <a:ext uri="{FF2B5EF4-FFF2-40B4-BE49-F238E27FC236}">
                <a16:creationId xmlns:a16="http://schemas.microsoft.com/office/drawing/2014/main" id="{69490EEF-9AA1-4B96-B7DF-89F58DFEBC79}"/>
              </a:ext>
            </a:extLst>
          </p:cNvPr>
          <p:cNvCxnSpPr>
            <a:stCxn id="8" idx="2"/>
            <a:endCxn id="17" idx="0"/>
          </p:cNvCxnSpPr>
          <p:nvPr/>
        </p:nvCxnSpPr>
        <p:spPr>
          <a:xfrm flipH="1">
            <a:off x="8906940" y="2980100"/>
            <a:ext cx="2" cy="3249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5" name="מחבר חץ ישר 24">
            <a:extLst>
              <a:ext uri="{FF2B5EF4-FFF2-40B4-BE49-F238E27FC236}">
                <a16:creationId xmlns:a16="http://schemas.microsoft.com/office/drawing/2014/main" id="{03333970-9199-4E7A-953F-312BA87E9851}"/>
              </a:ext>
            </a:extLst>
          </p:cNvPr>
          <p:cNvCxnSpPr>
            <a:stCxn id="17" idx="2"/>
            <a:endCxn id="18" idx="0"/>
          </p:cNvCxnSpPr>
          <p:nvPr/>
        </p:nvCxnSpPr>
        <p:spPr>
          <a:xfrm>
            <a:off x="8906940" y="4012917"/>
            <a:ext cx="1" cy="3249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7" name="מחבר חץ ישר 26">
            <a:extLst>
              <a:ext uri="{FF2B5EF4-FFF2-40B4-BE49-F238E27FC236}">
                <a16:creationId xmlns:a16="http://schemas.microsoft.com/office/drawing/2014/main" id="{A3B44FB6-178D-41DA-8851-CF23C212D429}"/>
              </a:ext>
            </a:extLst>
          </p:cNvPr>
          <p:cNvCxnSpPr>
            <a:stCxn id="18" idx="2"/>
            <a:endCxn id="19" idx="0"/>
          </p:cNvCxnSpPr>
          <p:nvPr/>
        </p:nvCxnSpPr>
        <p:spPr>
          <a:xfrm>
            <a:off x="8906941" y="4737958"/>
            <a:ext cx="1" cy="32493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9" name="מחבר חץ ישר 28">
            <a:extLst>
              <a:ext uri="{FF2B5EF4-FFF2-40B4-BE49-F238E27FC236}">
                <a16:creationId xmlns:a16="http://schemas.microsoft.com/office/drawing/2014/main" id="{25D3E703-0FF8-4982-83C8-AB69AAAA68EF}"/>
              </a:ext>
            </a:extLst>
          </p:cNvPr>
          <p:cNvCxnSpPr/>
          <p:nvPr/>
        </p:nvCxnSpPr>
        <p:spPr>
          <a:xfrm>
            <a:off x="7315200" y="837299"/>
            <a:ext cx="1461113" cy="85900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7" name="מחבר חץ ישר 36">
            <a:extLst>
              <a:ext uri="{FF2B5EF4-FFF2-40B4-BE49-F238E27FC236}">
                <a16:creationId xmlns:a16="http://schemas.microsoft.com/office/drawing/2014/main" id="{73635428-BC6C-4B24-9DF9-96F95EB9D023}"/>
              </a:ext>
            </a:extLst>
          </p:cNvPr>
          <p:cNvCxnSpPr>
            <a:cxnSpLocks/>
          </p:cNvCxnSpPr>
          <p:nvPr/>
        </p:nvCxnSpPr>
        <p:spPr>
          <a:xfrm flipH="1">
            <a:off x="3348785" y="837299"/>
            <a:ext cx="1589980" cy="85900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8" name="מחבר חץ ישר 37">
            <a:extLst>
              <a:ext uri="{FF2B5EF4-FFF2-40B4-BE49-F238E27FC236}">
                <a16:creationId xmlns:a16="http://schemas.microsoft.com/office/drawing/2014/main" id="{6A8C4036-9F45-43A9-BA36-C212DB36107C}"/>
              </a:ext>
            </a:extLst>
          </p:cNvPr>
          <p:cNvCxnSpPr/>
          <p:nvPr/>
        </p:nvCxnSpPr>
        <p:spPr>
          <a:xfrm>
            <a:off x="3296873" y="5024856"/>
            <a:ext cx="8368" cy="33412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9624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E9A6F54-B3C4-4322-9999-0D404C0B1C43}"/>
              </a:ext>
            </a:extLst>
          </p:cNvPr>
          <p:cNvSpPr>
            <a:spLocks noGrp="1"/>
          </p:cNvSpPr>
          <p:nvPr>
            <p:ph type="title"/>
          </p:nvPr>
        </p:nvSpPr>
        <p:spPr/>
        <p:txBody>
          <a:bodyPr/>
          <a:lstStyle/>
          <a:p>
            <a:r>
              <a:rPr lang="he-IL" dirty="0"/>
              <a:t>1.קריאת שאלות לצורך הפקת מידע </a:t>
            </a:r>
          </a:p>
        </p:txBody>
      </p:sp>
      <p:sp>
        <p:nvSpPr>
          <p:cNvPr id="5" name="Oval Callout 4"/>
          <p:cNvSpPr/>
          <p:nvPr/>
        </p:nvSpPr>
        <p:spPr>
          <a:xfrm>
            <a:off x="6292650" y="1057812"/>
            <a:ext cx="3253340" cy="1819175"/>
          </a:xfrm>
          <a:prstGeom prst="wedgeEllipseCallout">
            <a:avLst>
              <a:gd name="adj1" fmla="val -36513"/>
              <a:gd name="adj2" fmla="val 6779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000" dirty="0">
                <a:latin typeface="Varela Round" panose="00000500000000000000" pitchFamily="2" charset="-79"/>
                <a:cs typeface="Varela Round" panose="00000500000000000000" pitchFamily="2" charset="-79"/>
              </a:rPr>
              <a:t>אני יודע  שהתשובה בשורות האלה, אבל איני יודע מה לכתוב...</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0619" y="3389474"/>
            <a:ext cx="2964582" cy="315941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Callout 5"/>
          <p:cNvSpPr/>
          <p:nvPr/>
        </p:nvSpPr>
        <p:spPr>
          <a:xfrm rot="1363871">
            <a:off x="7546788" y="3049670"/>
            <a:ext cx="2862834" cy="1774125"/>
          </a:xfrm>
          <a:prstGeom prst="wedgeEllipseCallout">
            <a:avLst>
              <a:gd name="adj1" fmla="val -48795"/>
              <a:gd name="adj2" fmla="val 67731"/>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200" dirty="0">
                <a:latin typeface="Varela Round" panose="00000500000000000000" pitchFamily="2" charset="-79"/>
                <a:cs typeface="Varela Round" panose="00000500000000000000" pitchFamily="2" charset="-79"/>
              </a:rPr>
              <a:t>ידעתי את התשובה אבל לא שמתי לב למשפט הזה...</a:t>
            </a:r>
          </a:p>
        </p:txBody>
      </p:sp>
      <p:sp>
        <p:nvSpPr>
          <p:cNvPr id="7" name="Oval Callout 6"/>
          <p:cNvSpPr/>
          <p:nvPr/>
        </p:nvSpPr>
        <p:spPr>
          <a:xfrm>
            <a:off x="3492397" y="984046"/>
            <a:ext cx="2646947" cy="2127182"/>
          </a:xfrm>
          <a:prstGeom prst="wedgeEllipseCallout">
            <a:avLst>
              <a:gd name="adj1" fmla="val 15894"/>
              <a:gd name="adj2" fmla="val 62952"/>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200" dirty="0">
                <a:latin typeface="Varela Round" panose="00000500000000000000" pitchFamily="2" charset="-79"/>
                <a:cs typeface="Varela Round" panose="00000500000000000000" pitchFamily="2" charset="-79"/>
              </a:rPr>
              <a:t>מה בכלל רוצים ממני מהשאלה הזו ?</a:t>
            </a:r>
          </a:p>
        </p:txBody>
      </p:sp>
      <p:sp>
        <p:nvSpPr>
          <p:cNvPr id="8" name="Oval Callout 7"/>
          <p:cNvSpPr/>
          <p:nvPr/>
        </p:nvSpPr>
        <p:spPr>
          <a:xfrm>
            <a:off x="1113294" y="2098308"/>
            <a:ext cx="2685448" cy="1838426"/>
          </a:xfrm>
          <a:prstGeom prst="wedgeEllipseCallout">
            <a:avLst>
              <a:gd name="adj1" fmla="val 70799"/>
              <a:gd name="adj2" fmla="val 36493"/>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200" dirty="0">
                <a:latin typeface="Varela Round" panose="00000500000000000000" pitchFamily="2" charset="-79"/>
                <a:cs typeface="Varela Round" panose="00000500000000000000" pitchFamily="2" charset="-79"/>
              </a:rPr>
              <a:t>שאלה זו לא מובנת...</a:t>
            </a:r>
          </a:p>
        </p:txBody>
      </p:sp>
      <p:sp>
        <p:nvSpPr>
          <p:cNvPr id="9" name="Oval Callout 8"/>
          <p:cNvSpPr/>
          <p:nvPr/>
        </p:nvSpPr>
        <p:spPr>
          <a:xfrm>
            <a:off x="827773" y="4064405"/>
            <a:ext cx="2810576" cy="1809549"/>
          </a:xfrm>
          <a:prstGeom prst="wedgeEllipseCallout">
            <a:avLst>
              <a:gd name="adj1" fmla="val 86359"/>
              <a:gd name="adj2" fmla="val -23670"/>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200" dirty="0">
                <a:latin typeface="Varela Round" panose="00000500000000000000" pitchFamily="2" charset="-79"/>
                <a:cs typeface="Varela Round" panose="00000500000000000000" pitchFamily="2" charset="-79"/>
              </a:rPr>
              <a:t>ואיייייי</a:t>
            </a:r>
          </a:p>
          <a:p>
            <a:pPr algn="ctr"/>
            <a:r>
              <a:rPr lang="he-IL" sz="2200" dirty="0">
                <a:latin typeface="Varela Round" panose="00000500000000000000" pitchFamily="2" charset="-79"/>
                <a:cs typeface="Varela Round" panose="00000500000000000000" pitchFamily="2" charset="-79"/>
              </a:rPr>
              <a:t>כמה סעיפים יש לשאלה הזו !</a:t>
            </a:r>
          </a:p>
        </p:txBody>
      </p:sp>
      <p:sp>
        <p:nvSpPr>
          <p:cNvPr id="10" name="Oval Callout 9"/>
          <p:cNvSpPr/>
          <p:nvPr/>
        </p:nvSpPr>
        <p:spPr>
          <a:xfrm>
            <a:off x="7507129" y="5007690"/>
            <a:ext cx="2924178" cy="1645920"/>
          </a:xfrm>
          <a:prstGeom prst="wedgeEllipseCallout">
            <a:avLst>
              <a:gd name="adj1" fmla="val -70468"/>
              <a:gd name="adj2" fmla="val -43908"/>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2200" dirty="0">
                <a:latin typeface="Varela Round" panose="00000500000000000000" pitchFamily="2" charset="-79"/>
                <a:cs typeface="Varela Round" panose="00000500000000000000" pitchFamily="2" charset="-79"/>
              </a:rPr>
              <a:t>קראתי ולא הבנתי...</a:t>
            </a:r>
          </a:p>
        </p:txBody>
      </p:sp>
    </p:spTree>
    <p:extLst>
      <p:ext uri="{BB962C8B-B14F-4D97-AF65-F5344CB8AC3E}">
        <p14:creationId xmlns:p14="http://schemas.microsoft.com/office/powerpoint/2010/main" val="3778259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500" fill="hold"/>
                                        <p:tgtEl>
                                          <p:spTgt spid="6"/>
                                        </p:tgtEl>
                                        <p:attrNameLst>
                                          <p:attrName>ppt_x</p:attrName>
                                        </p:attrNameLst>
                                      </p:cBhvr>
                                      <p:tavLst>
                                        <p:tav tm="0">
                                          <p:val>
                                            <p:strVal val="#ppt_x"/>
                                          </p:val>
                                        </p:tav>
                                        <p:tav tm="100000">
                                          <p:val>
                                            <p:strVal val="#ppt_x"/>
                                          </p:val>
                                        </p:tav>
                                      </p:tavLst>
                                    </p:anim>
                                    <p:anim calcmode="lin" valueType="num">
                                      <p:cBhvr additive="base">
                                        <p:cTn id="14"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ppt_x"/>
                                          </p:val>
                                        </p:tav>
                                        <p:tav tm="100000">
                                          <p:val>
                                            <p:strVal val="#ppt_x"/>
                                          </p:val>
                                        </p:tav>
                                      </p:tavLst>
                                    </p:anim>
                                    <p:anim calcmode="lin" valueType="num">
                                      <p:cBhvr additive="base">
                                        <p:cTn id="3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dirty="0"/>
              <a:t>2.תמרורים - יוצאים לקטע</a:t>
            </a:r>
          </a:p>
        </p:txBody>
      </p:sp>
      <p:sp>
        <p:nvSpPr>
          <p:cNvPr id="3" name="Text Placeholder 2"/>
          <p:cNvSpPr>
            <a:spLocks noGrp="1"/>
          </p:cNvSpPr>
          <p:nvPr>
            <p:ph type="body" sz="quarter" idx="3"/>
          </p:nvPr>
        </p:nvSpPr>
        <p:spPr/>
        <p:txBody>
          <a:bodyPr anchor="t"/>
          <a:lstStyle/>
          <a:p>
            <a:r>
              <a:rPr lang="he-IL" sz="2800" dirty="0"/>
              <a:t>סימון מילים מכוונות לתשובה </a:t>
            </a:r>
          </a:p>
          <a:p>
            <a:r>
              <a:rPr lang="he-IL" sz="2000" dirty="0"/>
              <a:t>(נדגים מתוך קטע "תוכניות ריאליטי בטלוויזיה" מאסופת שאלוני בגרות)</a:t>
            </a:r>
          </a:p>
        </p:txBody>
      </p:sp>
      <p:sp>
        <p:nvSpPr>
          <p:cNvPr id="4" name="Content Placeholder 3"/>
          <p:cNvSpPr>
            <a:spLocks noGrp="1"/>
          </p:cNvSpPr>
          <p:nvPr>
            <p:ph sz="quarter" idx="4"/>
          </p:nvPr>
        </p:nvSpPr>
        <p:spPr>
          <a:xfrm>
            <a:off x="515206" y="2238150"/>
            <a:ext cx="10085805" cy="4152517"/>
          </a:xfrm>
        </p:spPr>
        <p:txBody>
          <a:bodyPr>
            <a:normAutofit fontScale="92500"/>
          </a:bodyPr>
          <a:lstStyle/>
          <a:p>
            <a:pPr marL="0" indent="0">
              <a:buNone/>
            </a:pPr>
            <a:r>
              <a:rPr lang="he-IL" dirty="0"/>
              <a:t>על פי </a:t>
            </a:r>
            <a:r>
              <a:rPr lang="he-IL" u="sng" dirty="0"/>
              <a:t>שורות 2-1</a:t>
            </a:r>
            <a:r>
              <a:rPr lang="he-IL" dirty="0"/>
              <a:t> / על פי הפסקה השנייה: תמרורים שמכוונים למיקום של התשובה.</a:t>
            </a:r>
          </a:p>
          <a:p>
            <a:pPr marL="0" indent="0">
              <a:buNone/>
            </a:pPr>
            <a:endParaRPr lang="he-IL" dirty="0"/>
          </a:p>
          <a:p>
            <a:pPr marL="0" indent="0">
              <a:buNone/>
            </a:pPr>
            <a:r>
              <a:rPr lang="he-IL" dirty="0"/>
              <a:t>מהן הסיבות </a:t>
            </a:r>
            <a:r>
              <a:rPr lang="he-IL" u="sng" dirty="0"/>
              <a:t>לצפייה</a:t>
            </a:r>
            <a:r>
              <a:rPr lang="he-IL" dirty="0"/>
              <a:t> בתוכניות המציאות?: מילת מפתח לתשובה.</a:t>
            </a:r>
          </a:p>
          <a:p>
            <a:pPr marL="0" indent="0">
              <a:buNone/>
            </a:pPr>
            <a:endParaRPr lang="he-IL" dirty="0"/>
          </a:p>
          <a:p>
            <a:pPr marL="0" indent="0">
              <a:buNone/>
            </a:pPr>
            <a:r>
              <a:rPr lang="he-IL" dirty="0"/>
              <a:t>איתור תשובה מהקטע : על פי מחקרים, </a:t>
            </a:r>
            <a:r>
              <a:rPr lang="he-IL" dirty="0">
                <a:solidFill>
                  <a:srgbClr val="FF0000"/>
                </a:solidFill>
              </a:rPr>
              <a:t>הצפייה</a:t>
            </a:r>
            <a:r>
              <a:rPr lang="he-IL" dirty="0"/>
              <a:t> בתוכניות אלו מאפשרת לצופים...</a:t>
            </a:r>
          </a:p>
          <a:p>
            <a:pPr marL="0" indent="0">
              <a:buNone/>
            </a:pPr>
            <a:endParaRPr lang="he-IL" dirty="0"/>
          </a:p>
          <a:p>
            <a:pPr marL="0" indent="0">
              <a:buNone/>
            </a:pPr>
            <a:r>
              <a:rPr lang="he-IL" dirty="0"/>
              <a:t>על פי השורות 21-13, מה הייתה </a:t>
            </a:r>
            <a:r>
              <a:rPr lang="he-IL" u="sng" dirty="0"/>
              <a:t>המטרה</a:t>
            </a:r>
            <a:r>
              <a:rPr lang="he-IL" dirty="0"/>
              <a:t> של משתתף זה ?</a:t>
            </a:r>
          </a:p>
          <a:p>
            <a:pPr marL="0" indent="0">
              <a:buNone/>
            </a:pPr>
            <a:r>
              <a:rPr lang="he-IL" dirty="0"/>
              <a:t>איתור תשובה מהקטע: ...משתתפים רבים מעוניינים להיחשף </a:t>
            </a:r>
            <a:r>
              <a:rPr lang="he-IL" dirty="0">
                <a:solidFill>
                  <a:srgbClr val="FF0000"/>
                </a:solidFill>
              </a:rPr>
              <a:t>בכדי</a:t>
            </a:r>
            <a:r>
              <a:rPr lang="he-IL" dirty="0"/>
              <a:t> לשפר את סיכוייהם להיכנס לתחום המשחק. (התשובה נמצאת בשורות 18-17) </a:t>
            </a:r>
          </a:p>
          <a:p>
            <a:pPr marL="0" indent="0">
              <a:buNone/>
            </a:pPr>
            <a:endParaRPr lang="he-IL" dirty="0"/>
          </a:p>
          <a:p>
            <a:pPr marL="0" indent="0">
              <a:buNone/>
            </a:pPr>
            <a:endParaRPr lang="he-IL" dirty="0"/>
          </a:p>
          <a:p>
            <a:pPr marL="0" indent="0">
              <a:buNone/>
            </a:pPr>
            <a:endParaRPr lang="he-IL" dirty="0"/>
          </a:p>
        </p:txBody>
      </p:sp>
      <p:pic>
        <p:nvPicPr>
          <p:cNvPr id="5123"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601011" y="2238150"/>
            <a:ext cx="462396" cy="4623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4"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09742" y="3057851"/>
            <a:ext cx="502082" cy="50208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126" name="Picture 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2957" r="19525"/>
          <a:stretch/>
        </p:blipFill>
        <p:spPr bwMode="auto">
          <a:xfrm>
            <a:off x="10680731" y="4497220"/>
            <a:ext cx="584182" cy="6673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6" name="Straight Arrow Connector 5"/>
          <p:cNvCxnSpPr>
            <a:cxnSpLocks/>
          </p:cNvCxnSpPr>
          <p:nvPr/>
        </p:nvCxnSpPr>
        <p:spPr>
          <a:xfrm flipH="1">
            <a:off x="5295445" y="3559933"/>
            <a:ext cx="3073427" cy="358258"/>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72717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br>
              <a:rPr lang="he-IL" sz="3200" dirty="0"/>
            </a:br>
            <a:br>
              <a:rPr lang="he-IL" sz="3200" dirty="0"/>
            </a:br>
            <a:endParaRPr lang="he-IL" sz="3200" dirty="0"/>
          </a:p>
        </p:txBody>
      </p:sp>
      <p:sp>
        <p:nvSpPr>
          <p:cNvPr id="8" name="Rectangle 7"/>
          <p:cNvSpPr/>
          <p:nvPr/>
        </p:nvSpPr>
        <p:spPr>
          <a:xfrm>
            <a:off x="515206" y="349129"/>
            <a:ext cx="11160000" cy="584775"/>
          </a:xfrm>
          <a:prstGeom prst="rect">
            <a:avLst/>
          </a:prstGeom>
        </p:spPr>
        <p:txBody>
          <a:bodyPr wrap="square">
            <a:spAutoFit/>
          </a:bodyPr>
          <a:lstStyle/>
          <a:p>
            <a:r>
              <a:rPr lang="he-IL" sz="3200" dirty="0">
                <a:solidFill>
                  <a:srgbClr val="0070C0"/>
                </a:solidFill>
                <a:latin typeface="Varela Round" panose="00000500000000000000" pitchFamily="2" charset="-79"/>
                <a:cs typeface="Varela Round" panose="00000500000000000000" pitchFamily="2" charset="-79"/>
              </a:rPr>
              <a:t>הגענו לחלק החשוב ביותר</a:t>
            </a:r>
            <a:r>
              <a:rPr lang="he-IL" sz="3200" dirty="0">
                <a:latin typeface="Varela Round" panose="00000500000000000000" pitchFamily="2" charset="-79"/>
                <a:cs typeface="Varela Round" panose="00000500000000000000" pitchFamily="2" charset="-79"/>
              </a:rPr>
              <a:t>: </a:t>
            </a:r>
            <a:r>
              <a:rPr lang="he-IL" sz="2400" b="1" dirty="0">
                <a:latin typeface="Varela Round" panose="00000500000000000000" pitchFamily="2" charset="-79"/>
                <a:cs typeface="Varela Round" panose="00000500000000000000" pitchFamily="2" charset="-79"/>
              </a:rPr>
              <a:t>ענה על השאלות (כתיבת תשובה)</a:t>
            </a:r>
          </a:p>
        </p:txBody>
      </p:sp>
      <p:sp>
        <p:nvSpPr>
          <p:cNvPr id="9" name="TextBox 8"/>
          <p:cNvSpPr txBox="1"/>
          <p:nvPr/>
        </p:nvSpPr>
        <p:spPr>
          <a:xfrm>
            <a:off x="515206" y="1100717"/>
            <a:ext cx="11160000" cy="4616648"/>
          </a:xfrm>
          <a:prstGeom prst="rect">
            <a:avLst/>
          </a:prstGeom>
          <a:noFill/>
        </p:spPr>
        <p:txBody>
          <a:bodyPr wrap="square" rtlCol="1">
            <a:spAutoFit/>
          </a:bodyPr>
          <a:lstStyle/>
          <a:p>
            <a:pPr>
              <a:lnSpc>
                <a:spcPct val="150000"/>
              </a:lnSpc>
            </a:pPr>
            <a:r>
              <a:rPr lang="he-IL" sz="2800" b="1" dirty="0">
                <a:solidFill>
                  <a:srgbClr val="FF0000"/>
                </a:solidFill>
                <a:latin typeface="Varela Round" panose="00000500000000000000" pitchFamily="2" charset="-79"/>
                <a:cs typeface="Varela Round" panose="00000500000000000000" pitchFamily="2" charset="-79"/>
              </a:rPr>
              <a:t>א. הבנת המטלה / השאלה </a:t>
            </a:r>
          </a:p>
          <a:p>
            <a:pPr>
              <a:lnSpc>
                <a:spcPct val="150000"/>
              </a:lnSpc>
            </a:pPr>
            <a:r>
              <a:rPr lang="he-IL" sz="2400" dirty="0">
                <a:latin typeface="Varela Round" panose="00000500000000000000" pitchFamily="2" charset="-79"/>
                <a:cs typeface="Varela Round" panose="00000500000000000000" pitchFamily="2" charset="-79"/>
              </a:rPr>
              <a:t>   בזמן קריאת השאלות עליכם לבדוק את המטלה שלפניכם מהבחינות   </a:t>
            </a:r>
          </a:p>
          <a:p>
            <a:pPr>
              <a:lnSpc>
                <a:spcPct val="150000"/>
              </a:lnSpc>
            </a:pPr>
            <a:r>
              <a:rPr lang="he-IL" sz="2400" dirty="0">
                <a:latin typeface="Varela Round" panose="00000500000000000000" pitchFamily="2" charset="-79"/>
                <a:cs typeface="Varela Round" panose="00000500000000000000" pitchFamily="2" charset="-79"/>
              </a:rPr>
              <a:t>   הבאות:</a:t>
            </a:r>
          </a:p>
          <a:p>
            <a:pPr marL="342900" indent="-342900">
              <a:lnSpc>
                <a:spcPct val="150000"/>
              </a:lnSpc>
              <a:buAutoNum type="arabicPeriod"/>
            </a:pPr>
            <a:r>
              <a:rPr lang="he-IL" sz="2400" b="1" dirty="0">
                <a:solidFill>
                  <a:srgbClr val="FF0000"/>
                </a:solidFill>
                <a:latin typeface="Varela Round" panose="00000500000000000000" pitchFamily="2" charset="-79"/>
                <a:cs typeface="Varela Round" panose="00000500000000000000" pitchFamily="2" charset="-79"/>
              </a:rPr>
              <a:t>סוג השאלה</a:t>
            </a:r>
            <a:r>
              <a:rPr lang="he-IL" sz="2400" b="1" dirty="0">
                <a:latin typeface="Varela Round" panose="00000500000000000000" pitchFamily="2" charset="-79"/>
                <a:cs typeface="Varela Round" panose="00000500000000000000" pitchFamily="2" charset="-79"/>
              </a:rPr>
              <a:t>: </a:t>
            </a:r>
            <a:endParaRPr lang="he-IL" sz="2400" dirty="0">
              <a:latin typeface="Varela Round" panose="00000500000000000000" pitchFamily="2" charset="-79"/>
              <a:cs typeface="Varela Round" panose="00000500000000000000" pitchFamily="2" charset="-79"/>
            </a:endParaRPr>
          </a:p>
          <a:p>
            <a:pPr marL="342900" indent="-342900">
              <a:lnSpc>
                <a:spcPct val="150000"/>
              </a:lnSpc>
              <a:buFont typeface="Arial" panose="020B0604020202020204" pitchFamily="34" charset="0"/>
              <a:buChar char="•"/>
              <a:tabLst>
                <a:tab pos="358775" algn="l"/>
                <a:tab pos="446088" algn="l"/>
                <a:tab pos="631825" algn="l"/>
              </a:tabLst>
            </a:pPr>
            <a:r>
              <a:rPr lang="he-IL" sz="2400" dirty="0">
                <a:latin typeface="Varela Round" panose="00000500000000000000" pitchFamily="2" charset="-79"/>
                <a:cs typeface="Varela Round" panose="00000500000000000000" pitchFamily="2" charset="-79"/>
              </a:rPr>
              <a:t>שאלת רב ברירה (הקף את התשובה הנכונה)</a:t>
            </a:r>
          </a:p>
          <a:p>
            <a:pPr marL="342900" indent="-342900">
              <a:lnSpc>
                <a:spcPct val="150000"/>
              </a:lnSpc>
              <a:buFont typeface="Arial" panose="020B0604020202020204" pitchFamily="34" charset="0"/>
              <a:buChar char="•"/>
              <a:tabLst>
                <a:tab pos="358775" algn="l"/>
                <a:tab pos="446088" algn="l"/>
                <a:tab pos="631825" algn="l"/>
              </a:tabLst>
            </a:pPr>
            <a:r>
              <a:rPr lang="he-IL" sz="2400" dirty="0">
                <a:latin typeface="Varela Round" panose="00000500000000000000" pitchFamily="2" charset="-79"/>
                <a:cs typeface="Varela Round" panose="00000500000000000000" pitchFamily="2" charset="-79"/>
              </a:rPr>
              <a:t>שאלה פתוחה קצרה - שאלה המתייחסת למידע ממוקד או לפרט מסוים</a:t>
            </a:r>
          </a:p>
          <a:p>
            <a:pPr marL="342900" indent="-342900">
              <a:lnSpc>
                <a:spcPct val="150000"/>
              </a:lnSpc>
              <a:buFont typeface="Arial" panose="020B0604020202020204" pitchFamily="34" charset="0"/>
              <a:buChar char="•"/>
              <a:tabLst>
                <a:tab pos="358775" algn="l"/>
                <a:tab pos="446088" algn="l"/>
                <a:tab pos="631825" algn="l"/>
              </a:tabLst>
            </a:pPr>
            <a:r>
              <a:rPr lang="he-IL" sz="2400" dirty="0">
                <a:latin typeface="Varela Round" panose="00000500000000000000" pitchFamily="2" charset="-79"/>
                <a:cs typeface="Varela Round" panose="00000500000000000000" pitchFamily="2" charset="-79"/>
              </a:rPr>
              <a:t>שאלה פתוחה רחבה - שאלה המתייחסת למידע רחב יותר</a:t>
            </a:r>
          </a:p>
          <a:p>
            <a:pPr marL="342900" indent="-342900">
              <a:lnSpc>
                <a:spcPct val="150000"/>
              </a:lnSpc>
              <a:buFont typeface="Arial" panose="020B0604020202020204" pitchFamily="34" charset="0"/>
              <a:buChar char="•"/>
            </a:pPr>
            <a:r>
              <a:rPr lang="he-IL" sz="2400" dirty="0">
                <a:latin typeface="Varela Round" panose="00000500000000000000" pitchFamily="2" charset="-79"/>
                <a:cs typeface="Varela Round" panose="00000500000000000000" pitchFamily="2" charset="-79"/>
              </a:rPr>
              <a:t>שאלת דעה אישית </a:t>
            </a:r>
          </a:p>
        </p:txBody>
      </p:sp>
    </p:spTree>
    <p:extLst>
      <p:ext uri="{BB962C8B-B14F-4D97-AF65-F5344CB8AC3E}">
        <p14:creationId xmlns:p14="http://schemas.microsoft.com/office/powerpoint/2010/main" val="160563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
          </p:nvPr>
        </p:nvSpPr>
        <p:spPr>
          <a:xfrm>
            <a:off x="515206" y="297763"/>
            <a:ext cx="10628416" cy="5855333"/>
          </a:xfrm>
        </p:spPr>
        <p:txBody>
          <a:bodyPr>
            <a:normAutofit/>
          </a:bodyPr>
          <a:lstStyle/>
          <a:p>
            <a:pPr marL="0" indent="0">
              <a:buNone/>
            </a:pPr>
            <a:r>
              <a:rPr lang="he-IL" b="1" dirty="0">
                <a:solidFill>
                  <a:srgbClr val="FF0000"/>
                </a:solidFill>
              </a:rPr>
              <a:t>2 . מורכבות השאלה - </a:t>
            </a:r>
            <a:r>
              <a:rPr lang="he-IL" dirty="0">
                <a:solidFill>
                  <a:schemeClr val="tx1"/>
                </a:solidFill>
              </a:rPr>
              <a:t>מכמה סעיפים מורכבת השאלה?</a:t>
            </a:r>
          </a:p>
          <a:p>
            <a:pPr marL="0" indent="0">
              <a:buNone/>
            </a:pPr>
            <a:endParaRPr lang="he-IL" b="1" dirty="0">
              <a:solidFill>
                <a:schemeClr val="tx1"/>
              </a:solidFill>
            </a:endParaRPr>
          </a:p>
          <a:p>
            <a:pPr marL="0" indent="0">
              <a:buNone/>
            </a:pPr>
            <a:r>
              <a:rPr lang="he-IL" b="1" dirty="0">
                <a:solidFill>
                  <a:srgbClr val="FF0000"/>
                </a:solidFill>
              </a:rPr>
              <a:t>3. האם </a:t>
            </a:r>
            <a:r>
              <a:rPr lang="he-IL" dirty="0">
                <a:solidFill>
                  <a:schemeClr val="tx1"/>
                </a:solidFill>
              </a:rPr>
              <a:t>אתם מבינים את כל המילים בשאלה?</a:t>
            </a:r>
          </a:p>
          <a:p>
            <a:pPr marL="0" indent="0">
              <a:buNone/>
            </a:pPr>
            <a:endParaRPr lang="he-IL" b="1" dirty="0">
              <a:solidFill>
                <a:srgbClr val="FF0000"/>
              </a:solidFill>
            </a:endParaRPr>
          </a:p>
          <a:p>
            <a:pPr marL="0" indent="0">
              <a:buNone/>
            </a:pPr>
            <a:r>
              <a:rPr lang="he-IL" b="1" dirty="0">
                <a:solidFill>
                  <a:srgbClr val="FF0000"/>
                </a:solidFill>
              </a:rPr>
              <a:t>4. מילות השאלה - </a:t>
            </a:r>
            <a:r>
              <a:rPr lang="he-IL" dirty="0">
                <a:solidFill>
                  <a:schemeClr val="tx1"/>
                </a:solidFill>
              </a:rPr>
              <a:t>סמנו את מילות השאלה ובדקו אם אתם מבינים את משמעותן</a:t>
            </a:r>
            <a:r>
              <a:rPr lang="he-IL" b="1" dirty="0">
                <a:solidFill>
                  <a:schemeClr val="tx1"/>
                </a:solidFill>
              </a:rPr>
              <a:t>. </a:t>
            </a:r>
          </a:p>
          <a:p>
            <a:pPr marL="0" indent="0">
              <a:buNone/>
            </a:pPr>
            <a:endParaRPr lang="he-IL" b="1" dirty="0">
              <a:solidFill>
                <a:schemeClr val="tx1"/>
              </a:solidFill>
            </a:endParaRPr>
          </a:p>
          <a:p>
            <a:pPr marL="0" indent="0">
              <a:buNone/>
            </a:pPr>
            <a:r>
              <a:rPr lang="he-IL" b="1" dirty="0">
                <a:solidFill>
                  <a:srgbClr val="FF0000"/>
                </a:solidFill>
              </a:rPr>
              <a:t>5. מילות הוראה - </a:t>
            </a:r>
            <a:r>
              <a:rPr lang="he-IL" dirty="0">
                <a:solidFill>
                  <a:schemeClr val="tx1"/>
                </a:solidFill>
              </a:rPr>
              <a:t>חשוב מאוד להבין את משמעותה של מילת ההוראה </a:t>
            </a:r>
            <a:br>
              <a:rPr lang="en-US" dirty="0">
                <a:solidFill>
                  <a:schemeClr val="tx1"/>
                </a:solidFill>
              </a:rPr>
            </a:br>
            <a:r>
              <a:rPr lang="he-IL" dirty="0">
                <a:solidFill>
                  <a:schemeClr val="tx1"/>
                </a:solidFill>
              </a:rPr>
              <a:t>(בסס, דון, הגדר, הדגם, הסבר, הצג, חווה דעתך, נמק, ציין, פרט, תאר).</a:t>
            </a:r>
            <a:endParaRPr lang="he-IL" b="1" dirty="0">
              <a:solidFill>
                <a:schemeClr val="tx1"/>
              </a:solidFill>
            </a:endParaRPr>
          </a:p>
          <a:p>
            <a:r>
              <a:rPr lang="he-IL" b="1" dirty="0">
                <a:solidFill>
                  <a:srgbClr val="FF0000"/>
                </a:solidFill>
              </a:rPr>
              <a:t>הגדר</a:t>
            </a:r>
            <a:r>
              <a:rPr lang="he-IL" b="1" dirty="0">
                <a:solidFill>
                  <a:schemeClr val="tx1"/>
                </a:solidFill>
              </a:rPr>
              <a:t>:</a:t>
            </a:r>
            <a:r>
              <a:rPr lang="he-IL" dirty="0">
                <a:solidFill>
                  <a:schemeClr val="tx1"/>
                </a:solidFill>
              </a:rPr>
              <a:t> יש לכתוב את משמעות המילה, המושג (מופיע בטקסט). </a:t>
            </a:r>
          </a:p>
          <a:p>
            <a:r>
              <a:rPr lang="he-IL" b="1" dirty="0">
                <a:solidFill>
                  <a:srgbClr val="FF0000"/>
                </a:solidFill>
              </a:rPr>
              <a:t>הסבר</a:t>
            </a:r>
            <a:r>
              <a:rPr lang="he-IL" b="1" dirty="0">
                <a:solidFill>
                  <a:schemeClr val="tx1"/>
                </a:solidFill>
              </a:rPr>
              <a:t>: </a:t>
            </a:r>
            <a:r>
              <a:rPr lang="he-IL" dirty="0">
                <a:solidFill>
                  <a:schemeClr val="tx1"/>
                </a:solidFill>
              </a:rPr>
              <a:t>יש לפרש את הכתוב במילים אחרות. </a:t>
            </a:r>
          </a:p>
          <a:p>
            <a:r>
              <a:rPr lang="he-IL" b="1" dirty="0">
                <a:solidFill>
                  <a:srgbClr val="FF0000"/>
                </a:solidFill>
              </a:rPr>
              <a:t>ציין</a:t>
            </a:r>
            <a:r>
              <a:rPr lang="he-IL" b="1" dirty="0">
                <a:solidFill>
                  <a:schemeClr val="tx1"/>
                </a:solidFill>
              </a:rPr>
              <a:t>: </a:t>
            </a:r>
            <a:r>
              <a:rPr lang="he-IL" dirty="0">
                <a:solidFill>
                  <a:schemeClr val="tx1"/>
                </a:solidFill>
              </a:rPr>
              <a:t>יש להתייחס לכל הדברים מבלי לפרט. </a:t>
            </a:r>
          </a:p>
        </p:txBody>
      </p:sp>
    </p:spTree>
    <p:extLst>
      <p:ext uri="{BB962C8B-B14F-4D97-AF65-F5344CB8AC3E}">
        <p14:creationId xmlns:p14="http://schemas.microsoft.com/office/powerpoint/2010/main" val="2648354572"/>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1604</TotalTime>
  <Words>1490</Words>
  <Application>Microsoft Office PowerPoint</Application>
  <PresentationFormat>מותאם אישית</PresentationFormat>
  <Paragraphs>139</Paragraphs>
  <Slides>17</Slides>
  <Notes>5</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17</vt:i4>
      </vt:variant>
    </vt:vector>
  </HeadingPairs>
  <TitlesOfParts>
    <vt:vector size="22" baseType="lpstr">
      <vt:lpstr>Arial</vt:lpstr>
      <vt:lpstr>Calibri</vt:lpstr>
      <vt:lpstr>David</vt:lpstr>
      <vt:lpstr>Varela Round</vt:lpstr>
      <vt:lpstr>ערכת נושא Office</vt:lpstr>
      <vt:lpstr>מערכת שידורים לאומית</vt:lpstr>
      <vt:lpstr>הכנה ותרגול לבגרות שאלון 014381</vt:lpstr>
      <vt:lpstr>מה נלמד היום </vt:lpstr>
      <vt:lpstr>שלבי עבודה לקריאת קטע</vt:lpstr>
      <vt:lpstr>בחירת אסטרטגיה</vt:lpstr>
      <vt:lpstr>1.קריאת שאלות לצורך הפקת מידע </vt:lpstr>
      <vt:lpstr>2.תמרורים - יוצאים לקטע</vt:lpstr>
      <vt:lpstr>  </vt:lpstr>
      <vt:lpstr>מצגת של PowerPoint‏</vt:lpstr>
      <vt:lpstr>מצגת של PowerPoint‏</vt:lpstr>
      <vt:lpstr>תרגול </vt:lpstr>
      <vt:lpstr>מצגת של PowerPoint‏</vt:lpstr>
      <vt:lpstr>מצגת של PowerPoint‏</vt:lpstr>
      <vt:lpstr>מצגת של PowerPoint‏</vt:lpstr>
      <vt:lpstr>מצגת של PowerPoint‏</vt:lpstr>
      <vt:lpstr>מצגת של PowerPoint‏</vt:lpstr>
      <vt:lpstr>השימוש ביצירות במהלך שידור זה נעשה לפי סעיף 27א לחוק זכות יוצרים, תשס"ח-2007.  אם הינך בעל הזכויות באחת היצירות, באפשרותך לבקש מאיתנו לחדול מהשימוש ביצירה,  זאת באמצעות פנייה לדוא"ל rights@education.gov.il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שקופית 1</dc:title>
  <dc:creator>user</dc:creator>
  <cp:lastModifiedBy>נעמה כהן-לוז</cp:lastModifiedBy>
  <cp:revision>102</cp:revision>
  <dcterms:created xsi:type="dcterms:W3CDTF">2020-03-15T19:13:03Z</dcterms:created>
  <dcterms:modified xsi:type="dcterms:W3CDTF">2020-06-08T12:09:08Z</dcterms:modified>
</cp:coreProperties>
</file>