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57" r:id="rId2"/>
    <p:sldId id="262" r:id="rId3"/>
    <p:sldId id="263" r:id="rId4"/>
    <p:sldId id="288" r:id="rId5"/>
    <p:sldId id="289" r:id="rId6"/>
    <p:sldId id="296" r:id="rId7"/>
    <p:sldId id="297" r:id="rId8"/>
    <p:sldId id="298" r:id="rId9"/>
    <p:sldId id="299" r:id="rId10"/>
    <p:sldId id="300" r:id="rId11"/>
    <p:sldId id="303" r:id="rId12"/>
    <p:sldId id="307" r:id="rId13"/>
    <p:sldId id="302" r:id="rId14"/>
    <p:sldId id="311" r:id="rId15"/>
    <p:sldId id="304" r:id="rId16"/>
    <p:sldId id="309" r:id="rId17"/>
    <p:sldId id="310" r:id="rId18"/>
    <p:sldId id="312" r:id="rId19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8750" autoAdjust="0"/>
  </p:normalViewPr>
  <p:slideViewPr>
    <p:cSldViewPr snapToGrid="0" snapToObjects="1">
      <p:cViewPr varScale="1">
        <p:scale>
          <a:sx n="64" d="100"/>
          <a:sy n="64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י"ח/סיון/תש"ף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7" name="Google Shape;387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כותרת בלבד">
  <p:cSld name="1_כותרת בלבד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2" y="213094"/>
            <a:ext cx="12190412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Varela Round"/>
              <a:buNone/>
              <a:defRPr sz="36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2" y="5878202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8666589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2" y="6306752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76580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י"ח/סיון/תש"ף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5" r:id="rId7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>
                <a:solidFill>
                  <a:srgbClr val="002060"/>
                </a:solidFill>
              </a:rPr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-466986" y="1594553"/>
            <a:ext cx="12142191" cy="1260721"/>
          </a:xfrm>
        </p:spPr>
        <p:txBody>
          <a:bodyPr/>
          <a:lstStyle/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r>
              <a:rPr lang="he-IL" sz="3600" dirty="0"/>
              <a:t>מהשוואה בין ספרי העסק לבין ספרי הבנק עולה:</a:t>
            </a:r>
          </a:p>
          <a:p>
            <a:r>
              <a:rPr lang="he-IL" sz="3600" dirty="0"/>
              <a:t> </a:t>
            </a:r>
            <a:r>
              <a:rPr lang="he-IL" sz="2400" dirty="0"/>
              <a:t>היתרה ליום 31.3.2020 אינה מותאמת : </a:t>
            </a:r>
          </a:p>
          <a:p>
            <a:r>
              <a:rPr lang="he-IL" sz="2400" dirty="0"/>
              <a:t>בספרי בית המסחר בסך  75,298 ₪ בזכות,</a:t>
            </a:r>
          </a:p>
          <a:p>
            <a:r>
              <a:rPr lang="he-IL" sz="2400" dirty="0"/>
              <a:t> ובספרי הבנק בסך 81,588 ₪ בחובה. </a:t>
            </a:r>
          </a:p>
        </p:txBody>
      </p:sp>
      <p:sp>
        <p:nvSpPr>
          <p:cNvPr id="6" name="מציין מיקום תוכן 3"/>
          <p:cNvSpPr txBox="1">
            <a:spLocks/>
          </p:cNvSpPr>
          <p:nvPr/>
        </p:nvSpPr>
        <p:spPr>
          <a:xfrm>
            <a:off x="667606" y="3316939"/>
            <a:ext cx="11007599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1.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הפקדת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שיק 509 בסך 2750 ₪ נרשמה גם בספרי הבנק וגם בספרי העסק בצד חובה – </a:t>
            </a:r>
            <a:r>
              <a:rPr kumimoji="0" lang="he-IL" sz="2400" b="0" i="0" u="sng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טעות בצד</a:t>
            </a:r>
            <a:r>
              <a:rPr kumimoji="0" lang="he-IL" sz="24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8" name="מציין מיקום תוכן 3"/>
          <p:cNvSpPr txBox="1">
            <a:spLocks/>
          </p:cNvSpPr>
          <p:nvPr/>
        </p:nvSpPr>
        <p:spPr>
          <a:xfrm>
            <a:off x="515206" y="3630704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2.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תשלום לספק בשיק דחוי מספר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625 בסך 6,340 ₪ נרשם בעסק ולא בבנק – </a:t>
            </a:r>
            <a:r>
              <a:rPr kumimoji="0" lang="he-IL" sz="2400" b="0" i="0" u="sng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רישום פעולה בטעות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.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0" name="מציין מיקום תוכן 3"/>
          <p:cNvSpPr txBox="1">
            <a:spLocks/>
          </p:cNvSpPr>
          <p:nvPr/>
        </p:nvSpPr>
        <p:spPr>
          <a:xfrm>
            <a:off x="515206" y="4258234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4.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הפקדת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מזומנים בסך 6,540 ₪ נרשמה בעסק אך לא נרשמה בבנק – </a:t>
            </a:r>
            <a:r>
              <a:rPr kumimoji="0" lang="he-IL" sz="2400" b="0" i="0" u="sng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טעות ברישום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1" name="מציין מיקום תוכן 3"/>
          <p:cNvSpPr txBox="1">
            <a:spLocks/>
          </p:cNvSpPr>
          <p:nvPr/>
        </p:nvSpPr>
        <p:spPr>
          <a:xfrm>
            <a:off x="515205" y="3944469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775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3.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החזרת שיק מספר  789 נרשם בבנק בסך 7,740 ובעסק הוא נרשם בסכום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של 7,440 ₪ - </a:t>
            </a:r>
            <a:r>
              <a:rPr kumimoji="0" lang="he-IL" sz="2400" b="0" i="0" u="sng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טעות בסכום</a:t>
            </a:r>
            <a:r>
              <a:rPr kumimoji="0" lang="he-IL" sz="24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2" name="מציין מיקום תוכן 3"/>
          <p:cNvSpPr txBox="1">
            <a:spLocks/>
          </p:cNvSpPr>
          <p:nvPr/>
        </p:nvSpPr>
        <p:spPr>
          <a:xfrm>
            <a:off x="515205" y="4571998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5. חיוב בריבית רבעונית בסך 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290 ₪ נרשם בבנק ולא 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נרשם בעסק. – </a:t>
            </a:r>
            <a:r>
              <a:rPr kumimoji="0" lang="he-IL" sz="2400" b="0" i="0" u="sng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טעות ברישום</a:t>
            </a:r>
            <a:endParaRPr kumimoji="0" lang="he-IL" sz="24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2043" y="2855274"/>
            <a:ext cx="107731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u="sng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חוסר התיאום ביתרות   בין ספרי העסק לבין ספרי הבנק נובע מהסיבות הבאות: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8" grpId="0"/>
      <p:bldP spid="10" grpId="0"/>
      <p:bldP spid="11" grpId="0"/>
      <p:bldP spid="1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7933" y="627797"/>
            <a:ext cx="11160000" cy="720000"/>
          </a:xfrm>
        </p:spPr>
        <p:txBody>
          <a:bodyPr/>
          <a:lstStyle/>
          <a:p>
            <a:r>
              <a:rPr lang="he-IL" dirty="0"/>
              <a:t>מי מהצדדים צריך לתקן?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49187" y="2209689"/>
            <a:ext cx="26749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– </a:t>
            </a:r>
            <a:r>
              <a:rPr lang="he-IL" b="1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העסק צריך לתקן – לא שייך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9622" y="1658625"/>
            <a:ext cx="70076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1. הפקדת שיק 509 בסך 2750 ₪ נרשמה גם בספרי הבנק וגם בספרי העסק בצד חובה 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2063091" y="1644977"/>
            <a:ext cx="23610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– </a:t>
            </a:r>
            <a:r>
              <a:rPr lang="he-IL" b="1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הבנק צריך לתקן צד.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9622" y="2209689"/>
            <a:ext cx="70076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2. תשלום לספק בשיק דחוי מספר 625 בסך 6,340 ₪ נרשם בעסק ולא בבנק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4593270" y="2689641"/>
            <a:ext cx="70076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3. החזרת שיק מספר  789 נרשם בבנק בסך 7,740 ובעסק הוא נרשם בסכום של 7,440 ₪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1735539" y="2689641"/>
            <a:ext cx="26749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– </a:t>
            </a:r>
            <a:r>
              <a:rPr lang="he-IL" b="1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העסק צריך לתקן – סכום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93270" y="3243639"/>
            <a:ext cx="70076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4. הפקדת מזומנים בסך 6,540 ₪ נרשמה בעסק אך לא נרשמה בבנק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787817" y="3216343"/>
            <a:ext cx="35734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– </a:t>
            </a:r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הבנק צריך לרשום פעולה שטרם רשם</a:t>
            </a:r>
            <a:endParaRPr lang="he-IL" b="1" dirty="0">
              <a:solidFill>
                <a:srgbClr val="FF000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93270" y="3752293"/>
            <a:ext cx="70076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5. חיוב בריבית רבעונית בסך 290 ₪ נרשם בבנק ולא נרשם בעסק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821137" y="3711349"/>
            <a:ext cx="35734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– </a:t>
            </a:r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העסק צריך לרשום פעולה שטרם רשם</a:t>
            </a:r>
            <a:endParaRPr lang="he-IL" b="1" dirty="0">
              <a:solidFill>
                <a:srgbClr val="FF0000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e-IL" sz="9600" b="1" dirty="0"/>
              <a:t>הפסקה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D99D12-C130-46AC-A297-55815ECE3F4E}"/>
              </a:ext>
            </a:extLst>
          </p:cNvPr>
          <p:cNvSpPr/>
          <p:nvPr/>
        </p:nvSpPr>
        <p:spPr>
          <a:xfrm>
            <a:off x="-449706" y="5708592"/>
            <a:ext cx="8679305" cy="13367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256412" y="1163782"/>
          <a:ext cx="5488779" cy="45448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2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65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82,300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משיכת מזומנים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76,270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העברת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67,460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ביטוח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68,500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תשלום למע"מ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לקוח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49,150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דחוי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60,820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29.5.2020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משיכה בשיק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67,820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30.5.2020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מזומן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כותרת 7"/>
          <p:cNvSpPr>
            <a:spLocks noGrp="1"/>
          </p:cNvSpPr>
          <p:nvPr>
            <p:ph type="title"/>
          </p:nvPr>
        </p:nvSpPr>
        <p:spPr>
          <a:xfrm>
            <a:off x="256412" y="246285"/>
            <a:ext cx="11934001" cy="720000"/>
          </a:xfrm>
        </p:spPr>
        <p:txBody>
          <a:bodyPr/>
          <a:lstStyle/>
          <a:p>
            <a:pPr algn="r"/>
            <a:r>
              <a:rPr lang="he-IL" sz="2400" dirty="0"/>
              <a:t>תרגיל </a:t>
            </a:r>
            <a:br>
              <a:rPr lang="he-IL" sz="1800" dirty="0"/>
            </a:br>
            <a:r>
              <a:rPr lang="he-IL" sz="1800" dirty="0"/>
              <a:t>להלן העתק דף החשבון כפי שהתקבל מבנק יהב בבית מסחר         להלן חשבון עו"ש בנק יהב  בספרי בית מסחר "דניאל"</a:t>
            </a:r>
            <a:br>
              <a:rPr lang="he-IL" sz="1800" dirty="0"/>
            </a:br>
            <a:r>
              <a:rPr lang="he-IL" sz="1800" dirty="0"/>
              <a:t>"דניאל":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964339" y="1163782"/>
          <a:ext cx="6001788" cy="50465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797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82,300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משיכת מזומנים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76,270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84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דמי 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ביטוח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84,255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018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תשלום למע"מ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88,365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לקוח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75,825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14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דחוי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87,495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271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דחוי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99,165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2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30.5.2020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מזומן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88,565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0" y="6210284"/>
            <a:ext cx="5964339" cy="540000"/>
          </a:xfrm>
        </p:spPr>
        <p:txBody>
          <a:bodyPr/>
          <a:lstStyle/>
          <a:p>
            <a:r>
              <a:rPr lang="he-IL" sz="2800" dirty="0"/>
              <a:t>הערה: סכום הפקדת הלקוח הוא 15,240 ש"ח </a:t>
            </a:r>
          </a:p>
        </p:txBody>
      </p:sp>
    </p:spTree>
    <p:extLst>
      <p:ext uri="{BB962C8B-B14F-4D97-AF65-F5344CB8AC3E}">
        <p14:creationId xmlns:p14="http://schemas.microsoft.com/office/powerpoint/2010/main" val="368729661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2FFA64-DE95-4DE7-8655-67DD3CBBBA29}"/>
              </a:ext>
            </a:extLst>
          </p:cNvPr>
          <p:cNvSpPr/>
          <p:nvPr/>
        </p:nvSpPr>
        <p:spPr>
          <a:xfrm>
            <a:off x="-366023" y="5792938"/>
            <a:ext cx="8221054" cy="1909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230690" y="1047030"/>
            <a:ext cx="11389923" cy="1260721"/>
          </a:xfrm>
        </p:spPr>
        <p:txBody>
          <a:bodyPr/>
          <a:lstStyle/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endParaRPr lang="he-IL" sz="3600" dirty="0"/>
          </a:p>
          <a:p>
            <a:pPr algn="ctr"/>
            <a:r>
              <a:rPr lang="he-IL" sz="3600" dirty="0"/>
              <a:t>מהשוואת בין ספרי העסק לבין ספרי הבנק עולה:</a:t>
            </a:r>
          </a:p>
          <a:p>
            <a:r>
              <a:rPr lang="he-IL" sz="3600" dirty="0"/>
              <a:t> </a:t>
            </a:r>
            <a:r>
              <a:rPr lang="he-IL" sz="2400" dirty="0"/>
              <a:t>היתרה הלא מותאמת בין ספרי הבנק לעסק ליום 31.5.2020 : </a:t>
            </a:r>
          </a:p>
          <a:p>
            <a:r>
              <a:rPr lang="he-IL" sz="2400" dirty="0"/>
              <a:t>בספרי בית המסחר בסך  57,220 ₪ בזכות,</a:t>
            </a:r>
          </a:p>
          <a:p>
            <a:r>
              <a:rPr lang="he-IL" sz="2400" dirty="0"/>
              <a:t> ובספרי הבנק בסך הבנק 88,565 ₪ בחובה.</a:t>
            </a:r>
          </a:p>
        </p:txBody>
      </p:sp>
      <p:sp>
        <p:nvSpPr>
          <p:cNvPr id="6" name="מציין מיקום תוכן 3"/>
          <p:cNvSpPr txBox="1">
            <a:spLocks/>
          </p:cNvSpPr>
          <p:nvPr/>
        </p:nvSpPr>
        <p:spPr>
          <a:xfrm>
            <a:off x="4287865" y="3344235"/>
            <a:ext cx="7607702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70000" lnSpcReduction="20000"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2.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החזרת שיק מספר 109 בסך 6920 ₪ נרשם בבנק אך טרם נרשם בעסק.</a:t>
            </a:r>
            <a:endParaRPr kumimoji="0" lang="he-IL" sz="24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8" name="מציין מיקום תוכן 3"/>
          <p:cNvSpPr txBox="1">
            <a:spLocks/>
          </p:cNvSpPr>
          <p:nvPr/>
        </p:nvSpPr>
        <p:spPr>
          <a:xfrm>
            <a:off x="4057697" y="3722558"/>
            <a:ext cx="7836889" cy="626554"/>
          </a:xfrm>
          <a:prstGeom prst="rect">
            <a:avLst/>
          </a:prstGeom>
        </p:spPr>
        <p:txBody>
          <a:bodyPr vert="horz" lIns="91440" tIns="45720" rIns="91440" bIns="45720" rtlCol="1">
            <a:normAutofit fontScale="70000" lnSpcReduction="20000"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3.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דמי החזרת שיק מספר 109 בסך 25 ₪ נרשם בבנק אך טרם נרשם בעסק.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0" name="מציין מיקום תוכן 3"/>
          <p:cNvSpPr txBox="1">
            <a:spLocks/>
          </p:cNvSpPr>
          <p:nvPr/>
        </p:nvSpPr>
        <p:spPr>
          <a:xfrm>
            <a:off x="3697896" y="4941630"/>
            <a:ext cx="8221054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70000" lnSpcReduction="20000"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5.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הפקדת לקוח לחשבון הבנק נרשמה בבנק בסך 12,540 ₪  במקום 15,420 ₪ 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1" name="מציין מיקום תוכן 3"/>
          <p:cNvSpPr txBox="1">
            <a:spLocks/>
          </p:cNvSpPr>
          <p:nvPr/>
        </p:nvSpPr>
        <p:spPr>
          <a:xfrm>
            <a:off x="2910063" y="4313104"/>
            <a:ext cx="8995066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70000" lnSpcReduction="20000"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4.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תשלום למע"מ בשיק מספר 620 בסך 4,110 ₪ נרשם בבנק בחובה וגם בעסק בחובה. </a:t>
            </a:r>
            <a:endParaRPr kumimoji="0" lang="he-IL" sz="24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2" name="מציין מיקום תוכן 3"/>
          <p:cNvSpPr txBox="1">
            <a:spLocks/>
          </p:cNvSpPr>
          <p:nvPr/>
        </p:nvSpPr>
        <p:spPr>
          <a:xfrm>
            <a:off x="5992385" y="5422224"/>
            <a:ext cx="5902201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77500" lnSpcReduction="20000"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6. משיכה בשיק 626 בסך 7,000 ₪ טרם נרשמה בבנק 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. </a:t>
            </a:r>
            <a:endParaRPr kumimoji="0" lang="he-IL" sz="24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2388" y="2274500"/>
            <a:ext cx="109655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u="sng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חוסר התיאום ביתרות   בין ספרי העסק לבין ספרי הבנק נובע מהסיבות הבאות: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92772" y="3171659"/>
            <a:ext cx="316886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טעות ברישום - העסק צריך לרשום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1374599" y="3698167"/>
            <a:ext cx="316886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טעות ברישום - העסק צריך לרשום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67802" y="4251562"/>
            <a:ext cx="316886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טעות ברישום צד - העסק צריך לתקן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978510" y="4842291"/>
            <a:ext cx="316886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טעות ברישום סכום - הבנק צריך לתקן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682388" y="5423606"/>
            <a:ext cx="46538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טעות ברישום   - הבנק טרם רשם וצריך לתקן</a:t>
            </a:r>
            <a:endParaRPr lang="he-IL" dirty="0"/>
          </a:p>
        </p:txBody>
      </p:sp>
      <p:sp>
        <p:nvSpPr>
          <p:cNvPr id="19" name="מציין מיקום תוכן 3"/>
          <p:cNvSpPr txBox="1">
            <a:spLocks/>
          </p:cNvSpPr>
          <p:nvPr/>
        </p:nvSpPr>
        <p:spPr>
          <a:xfrm>
            <a:off x="3980576" y="5836710"/>
            <a:ext cx="7991129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775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7.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  <a:r>
              <a:rPr kumimoji="0" lang="he-IL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פרעון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שיק דחוי מספר 599 בסך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11,6700 ₪  נרשם בבנק בטעות פעמיים.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66023" y="5810970"/>
            <a:ext cx="46538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טעות ברישום פעמיים  - הבנק =צריך לבטל</a:t>
            </a:r>
            <a:endParaRPr lang="he-IL" dirty="0"/>
          </a:p>
        </p:txBody>
      </p:sp>
      <p:sp>
        <p:nvSpPr>
          <p:cNvPr id="21" name="מציין מיקום תוכן 3"/>
          <p:cNvSpPr txBox="1">
            <a:spLocks/>
          </p:cNvSpPr>
          <p:nvPr/>
        </p:nvSpPr>
        <p:spPr>
          <a:xfrm>
            <a:off x="4287865" y="2873449"/>
            <a:ext cx="7607702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1.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העברת שיק 734 לגביה בסך 8,810 ₪ נרשמה בעסק ולא בבנק.</a:t>
            </a:r>
            <a:endParaRPr kumimoji="0" lang="he-IL" sz="24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92771" y="2842339"/>
            <a:ext cx="316886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FF0000"/>
                </a:solidFill>
                <a:latin typeface="Varela Round" pitchFamily="2" charset="-79"/>
                <a:cs typeface="Varela Round" pitchFamily="2" charset="-79"/>
              </a:rPr>
              <a:t>רישום שגוי- העסק צריך לבטל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0" grpId="0"/>
      <p:bldP spid="11" grpId="0"/>
      <p:bldP spid="12" grpId="0"/>
      <p:bldP spid="9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5" y="522956"/>
            <a:ext cx="11160000" cy="720000"/>
          </a:xfrm>
        </p:spPr>
        <p:txBody>
          <a:bodyPr/>
          <a:lstStyle/>
          <a:p>
            <a:r>
              <a:rPr lang="he-IL" sz="4400" dirty="0"/>
              <a:t>כיצד ניתן לתקן את חוסר ההתאמה</a:t>
            </a:r>
            <a:br>
              <a:rPr lang="he-IL" sz="4400" dirty="0"/>
            </a:br>
            <a:endParaRPr lang="he-IL" sz="4400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51999241"/>
              </p:ext>
            </p:extLst>
          </p:nvPr>
        </p:nvGraphicFramePr>
        <p:xfrm>
          <a:off x="515205" y="986118"/>
          <a:ext cx="11388335" cy="4856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87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חוסר ההתאמה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/>
                        <a:t> התיקון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chemeClr val="tx2"/>
                          </a:solidFill>
                          <a:cs typeface="+mn-cs"/>
                        </a:rPr>
                        <a:t>החזרת שיק מספר 109 בסך 6,920</a:t>
                      </a:r>
                      <a:r>
                        <a:rPr lang="he-IL" sz="2000" b="1" baseline="0" dirty="0">
                          <a:solidFill>
                            <a:schemeClr val="tx2"/>
                          </a:solidFill>
                          <a:cs typeface="+mn-cs"/>
                        </a:rPr>
                        <a:t> ₪ נרשם בבנק בחובה, אך טרם נרשם בעסק.</a:t>
                      </a:r>
                      <a:endParaRPr lang="he-IL" sz="2000" b="1" dirty="0">
                        <a:solidFill>
                          <a:schemeClr val="tx2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itchFamily="2" charset="-79"/>
                          <a:ea typeface="+mn-ea"/>
                          <a:cs typeface="+mn-cs"/>
                        </a:rPr>
                        <a:t>העסק טרם רשם, וצריך לרשום בזכות 6,920 ₪. </a:t>
                      </a:r>
                      <a:endParaRPr kumimoji="0" lang="he-I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arela Round" pitchFamily="2" charset="-79"/>
                        <a:ea typeface="+mn-ea"/>
                        <a:cs typeface="+mn-cs"/>
                      </a:endParaRPr>
                    </a:p>
                    <a:p>
                      <a:pPr rtl="1"/>
                      <a:endParaRPr lang="he-IL" sz="2000" b="1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rgbClr val="002060"/>
                          </a:solidFill>
                          <a:latin typeface="Varela Round" pitchFamily="2" charset="-79"/>
                          <a:cs typeface="+mn-cs"/>
                        </a:rPr>
                        <a:t>דמי החזרת שיק מספר 109 בסך 25 </a:t>
                      </a:r>
                      <a:r>
                        <a:rPr lang="he-IL" sz="2000" b="1" u="none" dirty="0">
                          <a:solidFill>
                            <a:srgbClr val="002060"/>
                          </a:solidFill>
                          <a:latin typeface="Varela Round" pitchFamily="2" charset="-79"/>
                          <a:cs typeface="+mn-cs"/>
                        </a:rPr>
                        <a:t>₪ נרשם בבנק בחובה,  </a:t>
                      </a:r>
                      <a:r>
                        <a:rPr lang="he-IL" sz="2000" b="1" dirty="0">
                          <a:solidFill>
                            <a:srgbClr val="002060"/>
                          </a:solidFill>
                          <a:latin typeface="Varela Round" pitchFamily="2" charset="-79"/>
                          <a:cs typeface="+mn-cs"/>
                        </a:rPr>
                        <a:t>אך טרם נרשם בעסק. </a:t>
                      </a:r>
                      <a:endParaRPr lang="he-IL" sz="20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itchFamily="2" charset="-79"/>
                          <a:ea typeface="+mn-ea"/>
                          <a:cs typeface="+mn-cs"/>
                        </a:rPr>
                        <a:t>העסק טרם רשם, וצריך לרשום בזכות 25 ₪. </a:t>
                      </a:r>
                      <a:endParaRPr kumimoji="0" lang="he-I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arela Round" pitchFamily="2" charset="-79"/>
                        <a:ea typeface="+mn-ea"/>
                        <a:cs typeface="+mn-cs"/>
                      </a:endParaRPr>
                    </a:p>
                    <a:p>
                      <a:pPr rtl="1"/>
                      <a:endParaRPr lang="he-IL" sz="2000" b="1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itchFamily="2" charset="-79"/>
                          <a:ea typeface="+mn-ea"/>
                          <a:cs typeface="+mn-cs"/>
                        </a:rPr>
                        <a:t>תשלום למע"מ בשיק</a:t>
                      </a:r>
                      <a:r>
                        <a:rPr lang="he-IL" sz="2000" b="1" dirty="0">
                          <a:solidFill>
                            <a:srgbClr val="002060"/>
                          </a:solidFill>
                          <a:latin typeface="Varela Round" pitchFamily="2" charset="-79"/>
                          <a:cs typeface="+mn-cs"/>
                        </a:rPr>
                        <a:t> מספר 620 בסך 4,110 ₪ נרשם בבנק בחובה וגם בעסק בחובה.</a:t>
                      </a:r>
                      <a:endParaRPr lang="he-IL" sz="20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rgbClr val="FF0000"/>
                          </a:solidFill>
                        </a:rPr>
                        <a:t>העסק צריך לתקן ולרשום פעמיים בזכות</a:t>
                      </a:r>
                      <a:r>
                        <a:rPr lang="he-IL" sz="2000" b="1" baseline="0" dirty="0">
                          <a:solidFill>
                            <a:srgbClr val="FF0000"/>
                          </a:solidFill>
                        </a:rPr>
                        <a:t> 4,110 ₪ פעם אחת לביטול ואיפוס השגיאה, ופעם שנייה לרשום נכון.</a:t>
                      </a:r>
                      <a:endParaRPr lang="he-IL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itchFamily="2" charset="-79"/>
                          <a:ea typeface="+mn-ea"/>
                          <a:cs typeface="+mn-cs"/>
                        </a:rPr>
                        <a:t>הפקדת</a:t>
                      </a:r>
                      <a:r>
                        <a:rPr kumimoji="0" lang="he-IL" sz="20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itchFamily="2" charset="-79"/>
                          <a:ea typeface="+mn-ea"/>
                          <a:cs typeface="+mn-cs"/>
                        </a:rPr>
                        <a:t> לקוח לחשבון הבנק נרשמה בבנק בזכות בסך 12,540 ₪  במקום 15,420 ₪.</a:t>
                      </a:r>
                      <a:endParaRPr lang="he-IL" sz="20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rgbClr val="FF0000"/>
                          </a:solidFill>
                        </a:rPr>
                        <a:t>הבנק צריך לבטל</a:t>
                      </a:r>
                      <a:r>
                        <a:rPr lang="he-IL" sz="2000" b="1" baseline="0" dirty="0">
                          <a:solidFill>
                            <a:srgbClr val="FF0000"/>
                          </a:solidFill>
                        </a:rPr>
                        <a:t> את הסכום השגוי בחובה ,12,540 ולרשום בזכות את הסכום הנכון 15,420 ₪.</a:t>
                      </a:r>
                      <a:endParaRPr lang="he-IL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rgbClr val="002060"/>
                          </a:solidFill>
                          <a:latin typeface="Varela Round" pitchFamily="2" charset="-79"/>
                          <a:cs typeface="+mn-cs"/>
                        </a:rPr>
                        <a:t>משיכה בשיק 626 בסך 7,000 ₪ נרשמה</a:t>
                      </a:r>
                      <a:r>
                        <a:rPr lang="he-IL" sz="2000" b="1" baseline="0" dirty="0">
                          <a:solidFill>
                            <a:srgbClr val="002060"/>
                          </a:solidFill>
                          <a:latin typeface="Varela Round" pitchFamily="2" charset="-79"/>
                          <a:cs typeface="+mn-cs"/>
                        </a:rPr>
                        <a:t> בעסק בזכות, אך טרם נרשמה בבנק.</a:t>
                      </a:r>
                      <a:endParaRPr lang="he-IL" sz="20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rgbClr val="FF0000"/>
                          </a:solidFill>
                        </a:rPr>
                        <a:t>הבנק צריך לרשום את שיק</a:t>
                      </a:r>
                      <a:r>
                        <a:rPr lang="he-IL" sz="2000" b="1" baseline="0" dirty="0">
                          <a:solidFill>
                            <a:srgbClr val="FF0000"/>
                          </a:solidFill>
                        </a:rPr>
                        <a:t> 626 בחובה בסך 7,000 ₪.</a:t>
                      </a:r>
                      <a:endParaRPr lang="he-IL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546113"/>
              </p:ext>
            </p:extLst>
          </p:nvPr>
        </p:nvGraphicFramePr>
        <p:xfrm>
          <a:off x="537515" y="954957"/>
          <a:ext cx="11388335" cy="54824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87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חוסר ההתאמה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התיקון</a:t>
                      </a:r>
                      <a:endParaRPr lang="he-IL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729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262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</a:t>
                      </a:r>
                      <a:endParaRPr kumimoji="0" lang="he-I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arela Round" panose="00000500000000000000" pitchFamily="2" charset="-79"/>
                        <a:ea typeface="+mn-ea"/>
                        <a:cs typeface="Varela Round" panose="00000500000000000000" pitchFamily="2" charset="-79"/>
                      </a:endParaRPr>
                    </a:p>
                    <a:p>
                      <a:pPr rtl="1"/>
                      <a:endParaRPr lang="he-IL" sz="20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</a:t>
                      </a:r>
                      <a:endParaRPr kumimoji="0" lang="he-I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arela Round" panose="00000500000000000000" pitchFamily="2" charset="-79"/>
                        <a:ea typeface="+mn-ea"/>
                        <a:cs typeface="Varela Round" panose="00000500000000000000" pitchFamily="2" charset="-79"/>
                      </a:endParaRPr>
                    </a:p>
                    <a:p>
                      <a:pPr rtl="1"/>
                      <a:endParaRPr lang="he-IL" sz="20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8039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157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206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3002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73217" y="1330235"/>
            <a:ext cx="46019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רישום יתרה לא מותאמת ליום 31.5.2020</a:t>
            </a:r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8866" y="1275643"/>
            <a:ext cx="473577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בספרי הבנק 88,565 ₪ בחובה ובספרי העסק בסך 57,220 ₪ בזכות.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26805" y="2517368"/>
            <a:ext cx="57484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החזרת שיק מספר 109 בסך 6,920 ₪ נרשם בבנק בחובה, אך טרם נרשם בעסק.</a:t>
            </a:r>
          </a:p>
          <a:p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67" y="2308157"/>
            <a:ext cx="184730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8866" y="2585156"/>
            <a:ext cx="473577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העסק טרם רשם</a:t>
            </a:r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, וצריך לרשום בזכות 6,920 ₪.</a:t>
            </a:r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99259" y="3091303"/>
            <a:ext cx="6075946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דמי החזרת שיק מספר 109 בסך 25 ₪ נרשם בבנק בחובה,  אך טרם נרשם בעסק. </a:t>
            </a:r>
            <a:endParaRPr lang="he-IL" sz="16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69242" y="3139154"/>
            <a:ext cx="428539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העסק טרם רשם</a:t>
            </a:r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, וצריך לרשום בזכות 25 ₪.</a:t>
            </a:r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5140" y="3630308"/>
            <a:ext cx="552006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תשלום למע"מ בשיק מספר 620 בסך 4,110 ₪ נרשם בבנק בחובה וגם בעסק בחובה.</a:t>
            </a:r>
            <a:endParaRPr lang="he-IL" sz="16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5205" y="3630308"/>
            <a:ext cx="503943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העסק צריך לתקן ולרשום פעמיים </a:t>
            </a:r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בזכות 4,110 ₪ פעם אחת לביטול ואיפוס השגיאה, ופעם שנייה לרשום נכון.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32833" y="4397338"/>
            <a:ext cx="552006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הפקדת לקוח לחשבון הבנק נרשמה בבנק בזכות בסך 12,540 ₪  במקום 15,420 ₪.</a:t>
            </a:r>
            <a:endParaRPr lang="he-IL" sz="16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5206" y="4526342"/>
            <a:ext cx="5039434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הבנק </a:t>
            </a:r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צריך לבטל את הסכום השגוי בחובה    12,540, ולרשום בזכות את הסכום הנכון 15,420 ₪.</a:t>
            </a:r>
          </a:p>
          <a:p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6805" y="5268209"/>
            <a:ext cx="5748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משיכה בשיק 626 בסך 7,000 ₪ נרשמה בעסק בזכות, אך טרם נרשמה בבנק.</a:t>
            </a:r>
            <a:endParaRPr lang="he-IL" sz="16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09372" y="5832376"/>
            <a:ext cx="5520065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 err="1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פרעון</a:t>
            </a:r>
            <a:r>
              <a:rPr lang="he-IL" sz="1600" b="1" dirty="0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שיק מספר599 בסך 11,670 ₪ נרשם בעסק בחובה פעמיים.</a:t>
            </a:r>
          </a:p>
          <a:p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5206" y="5254561"/>
            <a:ext cx="50394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הבנק</a:t>
            </a:r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צריך לרשום את שיק 626 בחובה בסך  7,000 ₪.</a:t>
            </a:r>
          </a:p>
          <a:p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5205" y="5904931"/>
            <a:ext cx="5084053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הבנק</a:t>
            </a:r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צריך לבטל פעם אחת בזכות את שיק 599 בסך 11,670 ₪.</a:t>
            </a:r>
          </a:p>
          <a:p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26805" y="1919056"/>
            <a:ext cx="5748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העברת שיק 734 לגביה בסך 8,110 ₪ נרשמה בעסק בחובה, אך לא </a:t>
            </a:r>
            <a:r>
              <a:rPr lang="he-IL" sz="1600" b="1" dirty="0" err="1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נרשםבבנק</a:t>
            </a:r>
            <a:r>
              <a:rPr lang="he-IL" sz="16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  <a:endParaRPr lang="he-IL" sz="16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8866" y="1903103"/>
            <a:ext cx="473577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העסק רשם בטעות </a:t>
            </a:r>
            <a:r>
              <a:rPr lang="he-IL" sz="16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, וצריך לבטל לרשום בזכות 8110 ₪  ₪.</a:t>
            </a:r>
            <a:endParaRPr lang="he-IL" sz="1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7"/>
          <p:cNvSpPr>
            <a:spLocks noGrp="1"/>
          </p:cNvSpPr>
          <p:nvPr>
            <p:ph type="title"/>
          </p:nvPr>
        </p:nvSpPr>
        <p:spPr>
          <a:xfrm>
            <a:off x="515206" y="573094"/>
            <a:ext cx="11160000" cy="720000"/>
          </a:xfrm>
        </p:spPr>
        <p:txBody>
          <a:bodyPr/>
          <a:lstStyle/>
          <a:p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לסיכום: </a:t>
            </a:r>
            <a:r>
              <a:rPr lang="he-IL" u="sng" dirty="0">
                <a:solidFill>
                  <a:schemeClr val="accent1">
                    <a:lumMod val="75000"/>
                  </a:schemeClr>
                </a:solidFill>
              </a:rPr>
              <a:t>דרכים לתיקון חוסר התאמה</a:t>
            </a:r>
          </a:p>
        </p:txBody>
      </p:sp>
      <p:sp>
        <p:nvSpPr>
          <p:cNvPr id="3" name="כותרת 7"/>
          <p:cNvSpPr txBox="1">
            <a:spLocks/>
          </p:cNvSpPr>
          <p:nvPr/>
        </p:nvSpPr>
        <p:spPr>
          <a:xfrm>
            <a:off x="667606" y="1878675"/>
            <a:ext cx="11160000" cy="126826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פעולה נרשמה באחד הספרים אך לא נרשמה בספרי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השני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– יש לבדוק את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הסיבה לרישום/אי הרישום בספרים: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2400" b="1" baseline="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א. פעולה שנרשמה באחד הספרים בטעות – יש לבטלה בספרים שנרשמו.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ב. פעולה שנרשמה באחד הספרים – אך טרם נרשמה, או נרשמה אוחר יותר בספרי האחר – מי שטרם רשם  או רשם מאוחר יותר ירשום בספריו.</a:t>
            </a:r>
            <a:endParaRPr kumimoji="0" lang="he-IL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  <p:sp>
        <p:nvSpPr>
          <p:cNvPr id="4" name="כותרת 7"/>
          <p:cNvSpPr txBox="1">
            <a:spLocks/>
          </p:cNvSpPr>
          <p:nvPr/>
        </p:nvSpPr>
        <p:spPr>
          <a:xfrm>
            <a:off x="515206" y="350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itchFamily="2" charset="-79"/>
              </a:rPr>
              <a:t> 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פעולה שנרשמה בסכום שגוי -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יש לבטל את הסכום השגוי ולרשום בסכום נכון את הפעולה בספרים.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</a:p>
        </p:txBody>
      </p:sp>
      <p:sp>
        <p:nvSpPr>
          <p:cNvPr id="5" name="כותרת 7"/>
          <p:cNvSpPr txBox="1">
            <a:spLocks/>
          </p:cNvSpPr>
          <p:nvPr/>
        </p:nvSpPr>
        <p:spPr>
          <a:xfrm>
            <a:off x="820006" y="314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itchFamily="2" charset="-79"/>
              </a:rPr>
              <a:t> </a:t>
            </a:r>
          </a:p>
        </p:txBody>
      </p:sp>
      <p:sp>
        <p:nvSpPr>
          <p:cNvPr id="6" name="כותרת 7"/>
          <p:cNvSpPr txBox="1">
            <a:spLocks/>
          </p:cNvSpPr>
          <p:nvPr/>
        </p:nvSpPr>
        <p:spPr>
          <a:xfrm>
            <a:off x="820006" y="530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רישום פעולה בטעות פעמיים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– יש לבטל פעם אחת.</a:t>
            </a:r>
            <a:endParaRPr kumimoji="0" lang="he-IL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  <p:sp>
        <p:nvSpPr>
          <p:cNvPr id="7" name="כותרת 7"/>
          <p:cNvSpPr txBox="1">
            <a:spLocks/>
          </p:cNvSpPr>
          <p:nvPr/>
        </p:nvSpPr>
        <p:spPr>
          <a:xfrm>
            <a:off x="515206" y="458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itchFamily="2" charset="-79"/>
              </a:rPr>
              <a:t> רישום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פעולה בצד הפוך – יש לבטל את הרישום השגוי ולרשום פעם נוספת באותו צד.</a:t>
            </a:r>
            <a:endParaRPr kumimoji="0" lang="he-IL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ransition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328A71-FC17-471F-95B4-5658BE168C87}"/>
              </a:ext>
            </a:extLst>
          </p:cNvPr>
          <p:cNvSpPr/>
          <p:nvPr/>
        </p:nvSpPr>
        <p:spPr>
          <a:xfrm>
            <a:off x="-228600" y="5430171"/>
            <a:ext cx="8229600" cy="19167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079752"/>
              </p:ext>
            </p:extLst>
          </p:nvPr>
        </p:nvGraphicFramePr>
        <p:xfrm>
          <a:off x="256413" y="1265815"/>
          <a:ext cx="5270270" cy="43263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תאריך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אסמכתא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פרטים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חובה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זכות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6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57,880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הוראת קבע טלפון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58,088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משיכה בשיק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3,300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61,388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8.3.2020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2,750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64,138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10.3.2020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7,740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56,398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משיכת כספומט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60,398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7,740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68,138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פרעון 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4,160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72,298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משיכת מזומן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9,000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81,298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חיוב בריבית רבעון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81,588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כותרת 7"/>
          <p:cNvSpPr>
            <a:spLocks noGrp="1"/>
          </p:cNvSpPr>
          <p:nvPr>
            <p:ph type="title"/>
          </p:nvPr>
        </p:nvSpPr>
        <p:spPr>
          <a:xfrm>
            <a:off x="-228600" y="241458"/>
            <a:ext cx="13052058" cy="720000"/>
          </a:xfrm>
        </p:spPr>
        <p:txBody>
          <a:bodyPr/>
          <a:lstStyle/>
          <a:p>
            <a:r>
              <a:rPr lang="he-IL" sz="2000" dirty="0"/>
              <a:t>תרגיל לדוגמא – שיעורי בית</a:t>
            </a:r>
            <a:br>
              <a:rPr lang="he-IL" sz="2000" dirty="0"/>
            </a:br>
            <a:r>
              <a:rPr lang="he-IL" sz="2000" dirty="0"/>
              <a:t>להלן חשבון עו"ש בנק לאומי </a:t>
            </a:r>
            <a:r>
              <a:rPr lang="he-IL" sz="2000" u="sng" dirty="0"/>
              <a:t>בספרי בית מסחר "אריאל"</a:t>
            </a:r>
            <a:r>
              <a:rPr lang="he-IL" sz="2000" dirty="0"/>
              <a:t>:        להלן העתק חשבון "אריאל" </a:t>
            </a:r>
            <a:r>
              <a:rPr lang="he-IL" sz="2000" u="sng" dirty="0"/>
              <a:t>בספרי בנק "לאומי"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600811"/>
              </p:ext>
            </p:extLst>
          </p:nvPr>
        </p:nvGraphicFramePr>
        <p:xfrm>
          <a:off x="5964339" y="1265815"/>
          <a:ext cx="6001788" cy="479991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797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תאריך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אסמכתא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פרטים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חובה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זכות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57,880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הוראת קבע טלפון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58,088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משיכה בשיק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3,300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61,388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8.3.2020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2,750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58,638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10.3.2020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7,740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50,898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8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תשלום לספק בשיק דחוי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6,340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57,238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משיכת כספומט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61,238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01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7,440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68,678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פרעון 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4,160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72,838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1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27.3.2020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1197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משיכה פרטית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9,000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81,838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271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31.3.2020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8229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הפקדת מזומן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6,540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75,298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5206" y="5896542"/>
            <a:ext cx="50114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ש"ב: ערוך טבלה המציינת את חוסר ההתאמה וכיצד ניתן לתקן את חוסר ההתאמה בין היתרות. 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" name="Google Shape;389;p54"/>
          <p:cNvPicPr preferRelativeResize="0"/>
          <p:nvPr/>
        </p:nvPicPr>
        <p:blipFill rotWithShape="1">
          <a:blip r:embed="rId3">
            <a:alphaModFix/>
          </a:blip>
          <a:srcRect l="39172" r="34230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54"/>
          <p:cNvSpPr txBox="1"/>
          <p:nvPr/>
        </p:nvSpPr>
        <p:spPr>
          <a:xfrm>
            <a:off x="887370" y="3663506"/>
            <a:ext cx="11172957" cy="181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marL="895260">
              <a:buClr>
                <a:srgbClr val="000000"/>
              </a:buClr>
              <a:buSzPts val="2800"/>
            </a:pPr>
            <a:r>
              <a:rPr lang="iw-IL"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1" name="Google Shape;391;p54"/>
          <p:cNvSpPr/>
          <p:nvPr/>
        </p:nvSpPr>
        <p:spPr>
          <a:xfrm>
            <a:off x="795" y="1838683"/>
            <a:ext cx="12188826" cy="76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ts val="3200"/>
            </a:pPr>
            <a:r>
              <a:rPr lang="iw-IL"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נוהל שימוש ביצירות מוגנות בזכויות יוצרים ואיתור בעלי זכויות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002060"/>
                </a:solidFill>
              </a:rPr>
              <a:t>התאמת בנק חלק א'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המקצוע חשבונאות לתלמידי כיתה י"א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בנימין חנה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מבוא להתאמת חשבון עם הבנק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he-IL" b="1" dirty="0"/>
          </a:p>
          <a:p>
            <a:pPr>
              <a:lnSpc>
                <a:spcPct val="120000"/>
              </a:lnSpc>
            </a:pPr>
            <a:r>
              <a:rPr lang="he-IL" b="1" dirty="0"/>
              <a:t>חזרה על חשבון הבנק כפי שהוא מופיע בעסק.</a:t>
            </a:r>
          </a:p>
          <a:p>
            <a:pPr>
              <a:lnSpc>
                <a:spcPct val="120000"/>
              </a:lnSpc>
            </a:pPr>
            <a:r>
              <a:rPr lang="he-IL" b="1" dirty="0"/>
              <a:t>חזרה על דף מידע שמתקבל מהבנק.</a:t>
            </a:r>
          </a:p>
          <a:p>
            <a:pPr>
              <a:lnSpc>
                <a:spcPct val="120000"/>
              </a:lnSpc>
            </a:pPr>
            <a:r>
              <a:rPr lang="he-IL" b="1" dirty="0"/>
              <a:t>סיבות לחוסר התאמה בין יתרת חשבון הבנק בספרי העסק לבין יתרת חשבון הלקוח בספרי הבנק.</a:t>
            </a:r>
          </a:p>
          <a:p>
            <a:pPr>
              <a:lnSpc>
                <a:spcPct val="120000"/>
              </a:lnSpc>
            </a:pPr>
            <a:r>
              <a:rPr lang="he-IL" b="1" dirty="0"/>
              <a:t>מי הגורם שצריך לתקן את חוסר ההתאמה.</a:t>
            </a:r>
          </a:p>
          <a:p>
            <a:pPr>
              <a:lnSpc>
                <a:spcPct val="120000"/>
              </a:lnSpc>
            </a:pPr>
            <a:r>
              <a:rPr lang="he-IL" b="1" dirty="0"/>
              <a:t>כיצד יש לתקן את חוסר ההתאמה.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>
              <a:solidFill>
                <a:srgbClr val="002060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olidFill>
                  <a:srgbClr val="002060"/>
                </a:solidFill>
                <a:sym typeface="Varela Round"/>
              </a:rPr>
              <a:t>התאמת החשבון עם הבנק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700BC5-8934-4E3E-9DC1-2BFD39751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002060"/>
                </a:solidFill>
              </a:rPr>
              <a:t>שם הפרק: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515206" y="573094"/>
            <a:ext cx="11160000" cy="720000"/>
          </a:xfrm>
        </p:spPr>
        <p:txBody>
          <a:bodyPr/>
          <a:lstStyle/>
          <a:p>
            <a:r>
              <a:rPr lang="he-IL" dirty="0"/>
              <a:t>דף מידע המתקבל מהבנק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1078174" y="1527378"/>
            <a:ext cx="10331354" cy="4152517"/>
          </a:xfrm>
        </p:spPr>
        <p:txBody>
          <a:bodyPr/>
          <a:lstStyle/>
          <a:p>
            <a:r>
              <a:rPr lang="he-IL" dirty="0"/>
              <a:t>לפניך העתק החשבון של בית מסחר "גנות" שהתקבל מבנק "יהלומני" לחודש אפריל 2020: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  <p:graphicFrame>
        <p:nvGraphicFramePr>
          <p:cNvPr id="5" name="טבלה 6">
            <a:extLst>
              <a:ext uri="{FF2B5EF4-FFF2-40B4-BE49-F238E27FC236}">
                <a16:creationId xmlns:a16="http://schemas.microsoft.com/office/drawing/2014/main" id="{575ABE1B-DBD8-4C89-B9AE-F1BCD2AEA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202209"/>
              </p:ext>
            </p:extLst>
          </p:nvPr>
        </p:nvGraphicFramePr>
        <p:xfrm>
          <a:off x="1762559" y="2371355"/>
          <a:ext cx="8409051" cy="3332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01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3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תאריך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אסמכתא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פרטים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חובה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זכות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35,670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הפקדת 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8,250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27,420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5.4.2020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6,920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34,340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10.4.2020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8099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הוראת קבע חשמל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37,510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14.4.2020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משיכת מזומן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40,010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19.4.2020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העברה</a:t>
                      </a:r>
                      <a:r>
                        <a:rPr lang="he-IL" baseline="0" dirty="0">
                          <a:solidFill>
                            <a:schemeClr val="tx1"/>
                          </a:solidFill>
                        </a:rPr>
                        <a:t> בנקאית לקוח 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5,610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23.4.2020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קניית פנקסי שקים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28.4.2020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העברת</a:t>
                      </a:r>
                      <a:r>
                        <a:rPr lang="he-IL" baseline="0" dirty="0">
                          <a:solidFill>
                            <a:schemeClr val="tx1"/>
                          </a:solidFill>
                        </a:rPr>
                        <a:t> שיק </a:t>
                      </a:r>
                      <a:r>
                        <a:rPr lang="he-IL" baseline="0" dirty="0" err="1">
                          <a:solidFill>
                            <a:schemeClr val="tx1"/>
                          </a:solidFill>
                        </a:rPr>
                        <a:t>לנכיון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9,040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u="sng" dirty="0">
                          <a:solidFill>
                            <a:schemeClr val="tx1"/>
                          </a:solidFill>
                        </a:rPr>
                        <a:t>25,410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515206" y="573094"/>
            <a:ext cx="11160000" cy="720000"/>
          </a:xfrm>
        </p:spPr>
        <p:txBody>
          <a:bodyPr/>
          <a:lstStyle/>
          <a:p>
            <a:r>
              <a:rPr lang="he-IL" dirty="0"/>
              <a:t>חשבון עו"ש בנק יהלומי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750627" y="1476299"/>
            <a:ext cx="10617958" cy="4152517"/>
          </a:xfrm>
        </p:spPr>
        <p:txBody>
          <a:bodyPr/>
          <a:lstStyle/>
          <a:p>
            <a:r>
              <a:rPr lang="he-IL" dirty="0"/>
              <a:t>לפניך  חשבון עו"ש בנק "יהלומני"  כפי שהוא מתנהל בבית מסחר "גנות" לחודש אפריל 2020: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  <p:graphicFrame>
        <p:nvGraphicFramePr>
          <p:cNvPr id="5" name="טבלה 6">
            <a:extLst>
              <a:ext uri="{FF2B5EF4-FFF2-40B4-BE49-F238E27FC236}">
                <a16:creationId xmlns:a16="http://schemas.microsoft.com/office/drawing/2014/main" id="{2757409B-68E2-4660-98E4-EF32E9E23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068438"/>
              </p:ext>
            </p:extLst>
          </p:nvPr>
        </p:nvGraphicFramePr>
        <p:xfrm>
          <a:off x="2015824" y="2456360"/>
          <a:ext cx="8409051" cy="3601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01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3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תאריך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אסמכתא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פרטים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חובה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זכות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35,670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ז'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הפקדת 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8,250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27,420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solidFill>
                            <a:schemeClr val="tx1"/>
                          </a:solidFill>
                        </a:rPr>
                        <a:t>ז'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5.4.2020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6,920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34,340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solidFill>
                            <a:schemeClr val="tx1"/>
                          </a:solidFill>
                        </a:rPr>
                        <a:t>ז'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10.4.2020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8099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הוראת קבע חשמל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37,510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solidFill>
                            <a:schemeClr val="tx1"/>
                          </a:solidFill>
                        </a:rPr>
                        <a:t>ז'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14.4.2020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משיכת מזומן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40,010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solidFill>
                            <a:schemeClr val="tx1"/>
                          </a:solidFill>
                        </a:rPr>
                        <a:t>ז'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19.4.2020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תקבול מ</a:t>
                      </a:r>
                      <a:r>
                        <a:rPr lang="he-IL" baseline="0" dirty="0">
                          <a:solidFill>
                            <a:schemeClr val="tx1"/>
                          </a:solidFill>
                        </a:rPr>
                        <a:t>לקוח ישירות לחשבון 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5,610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solidFill>
                            <a:schemeClr val="tx1"/>
                          </a:solidFill>
                        </a:rPr>
                        <a:t>ז'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23.4.2020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קניית פנקסי שקים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solidFill>
                            <a:schemeClr val="tx1"/>
                          </a:solidFill>
                        </a:rPr>
                        <a:t>ז'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28.4.2020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העברת</a:t>
                      </a:r>
                      <a:r>
                        <a:rPr lang="he-IL" baseline="0" dirty="0">
                          <a:solidFill>
                            <a:schemeClr val="tx1"/>
                          </a:solidFill>
                        </a:rPr>
                        <a:t> שיק </a:t>
                      </a:r>
                      <a:r>
                        <a:rPr lang="he-IL" baseline="0" dirty="0" err="1">
                          <a:solidFill>
                            <a:schemeClr val="tx1"/>
                          </a:solidFill>
                        </a:rPr>
                        <a:t>לנכיון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tx1"/>
                          </a:solidFill>
                        </a:rPr>
                        <a:t>9,040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u="sng" dirty="0"/>
                        <a:t>25,410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u="sng" dirty="0"/>
                        <a:t>ז'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6583679" y="933094"/>
          <a:ext cx="5270270" cy="48375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תאריך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אסמכתא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פרטים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חובה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זכות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65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35,670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הפקדת 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8,250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27,420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5.4.2020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6,920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34,340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10.4.2020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8099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הוראת קבע חשמל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37,510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14.4.2020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משיכת מזומן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40,010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19.4.2020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העברה</a:t>
                      </a:r>
                      <a:r>
                        <a:rPr lang="he-IL" sz="1400" baseline="0" dirty="0">
                          <a:solidFill>
                            <a:schemeClr val="tx1"/>
                          </a:solidFill>
                        </a:rPr>
                        <a:t> בנקאית לקוח 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5,610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23.4.2020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קניית פנקסי שקים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28.4.2020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העברת</a:t>
                      </a:r>
                      <a:r>
                        <a:rPr lang="he-IL" sz="1400" baseline="0" dirty="0">
                          <a:solidFill>
                            <a:schemeClr val="tx1"/>
                          </a:solidFill>
                        </a:rPr>
                        <a:t> שיק </a:t>
                      </a:r>
                      <a:r>
                        <a:rPr lang="he-IL" sz="1400" baseline="0" dirty="0" err="1">
                          <a:solidFill>
                            <a:schemeClr val="tx1"/>
                          </a:solidFill>
                        </a:rPr>
                        <a:t>לנכיון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9,040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>
                          <a:solidFill>
                            <a:schemeClr val="tx1"/>
                          </a:solidFill>
                        </a:rPr>
                        <a:t>25,410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>
                          <a:solidFill>
                            <a:schemeClr val="tx1"/>
                          </a:solidFill>
                        </a:rPr>
                        <a:t>ח'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315885" y="933094"/>
          <a:ext cx="6001788" cy="48241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9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4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265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תאריך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אסמכתא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פרטים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חובה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זכות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35">
                <a:tc>
                  <a:txBody>
                    <a:bodyPr/>
                    <a:lstStyle/>
                    <a:p>
                      <a:r>
                        <a:rPr lang="he-IL" sz="1400" dirty="0"/>
                        <a:t>1.4.2020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/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35,670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הפקדת 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8,250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27,420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ז'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5.4.2020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שיק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6,920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34,340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ז'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10.4.2020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8099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הוראת קבע חשמל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37,510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ז'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368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14.4.2020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משיכת מזומן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40,010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ז'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888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19.4.2020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תקבול מ</a:t>
                      </a:r>
                      <a:r>
                        <a:rPr lang="he-IL" sz="1400" baseline="0" dirty="0">
                          <a:solidFill>
                            <a:schemeClr val="tx1"/>
                          </a:solidFill>
                        </a:rPr>
                        <a:t>לקוח לחשבון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5,610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ז'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23.4.2020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קניית פנקסי שקים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ז'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28.4.2020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העברת</a:t>
                      </a:r>
                      <a:r>
                        <a:rPr lang="he-IL" sz="1400" baseline="0" dirty="0">
                          <a:solidFill>
                            <a:schemeClr val="tx1"/>
                          </a:solidFill>
                        </a:rPr>
                        <a:t> שיק </a:t>
                      </a:r>
                      <a:r>
                        <a:rPr lang="he-IL" sz="1400" baseline="0" dirty="0" err="1">
                          <a:solidFill>
                            <a:schemeClr val="tx1"/>
                          </a:solidFill>
                        </a:rPr>
                        <a:t>לנכיון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tx1"/>
                          </a:solidFill>
                        </a:rPr>
                        <a:t>9,040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>
                          <a:solidFill>
                            <a:schemeClr val="tx1"/>
                          </a:solidFill>
                        </a:rPr>
                        <a:t>25,410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u="sng" dirty="0"/>
                        <a:t>ז'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כותרת 7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/>
          <a:lstStyle/>
          <a:p>
            <a:r>
              <a:rPr lang="he-IL" sz="2400" u="sng" dirty="0"/>
              <a:t>השוואת החשבונות</a:t>
            </a:r>
            <a:br>
              <a:rPr lang="he-IL" sz="2000" dirty="0"/>
            </a:br>
            <a:r>
              <a:rPr lang="he-IL" sz="2000" dirty="0"/>
              <a:t>חשבון לקוח "גנות" בספרי בנק יהלומי                           חשבון </a:t>
            </a:r>
            <a:r>
              <a:rPr lang="he-IL" sz="2000" dirty="0" err="1"/>
              <a:t>עוש</a:t>
            </a:r>
            <a:r>
              <a:rPr lang="he-IL" sz="2000" dirty="0"/>
              <a:t> בנק  ספרי בית המסחר גנות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7"/>
          <p:cNvSpPr>
            <a:spLocks noGrp="1"/>
          </p:cNvSpPr>
          <p:nvPr>
            <p:ph type="title"/>
          </p:nvPr>
        </p:nvSpPr>
        <p:spPr>
          <a:xfrm>
            <a:off x="515206" y="573094"/>
            <a:ext cx="11160000" cy="720000"/>
          </a:xfrm>
        </p:spPr>
        <p:txBody>
          <a:bodyPr/>
          <a:lstStyle/>
          <a:p>
            <a:r>
              <a:rPr lang="he-IL" sz="4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sz="4400" u="sng" dirty="0">
                <a:solidFill>
                  <a:schemeClr val="accent1">
                    <a:lumMod val="75000"/>
                  </a:schemeClr>
                </a:solidFill>
              </a:rPr>
              <a:t>סיבות לאי התאמה בין ספרי העסק לבנק</a:t>
            </a:r>
          </a:p>
        </p:txBody>
      </p:sp>
      <p:sp>
        <p:nvSpPr>
          <p:cNvPr id="3" name="כותרת 7"/>
          <p:cNvSpPr txBox="1">
            <a:spLocks/>
          </p:cNvSpPr>
          <p:nvPr/>
        </p:nvSpPr>
        <p:spPr>
          <a:xfrm>
            <a:off x="667606" y="1878676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פעולה שטרם נרשמה או נרשמה מאוחר יותר באחד הספרים</a:t>
            </a:r>
          </a:p>
        </p:txBody>
      </p:sp>
      <p:sp>
        <p:nvSpPr>
          <p:cNvPr id="5" name="כותרת 7"/>
          <p:cNvSpPr txBox="1">
            <a:spLocks/>
          </p:cNvSpPr>
          <p:nvPr/>
        </p:nvSpPr>
        <p:spPr>
          <a:xfrm>
            <a:off x="667606" y="350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טעות בסכום הנרשם</a:t>
            </a:r>
          </a:p>
        </p:txBody>
      </p:sp>
      <p:sp>
        <p:nvSpPr>
          <p:cNvPr id="6" name="כותרת 7"/>
          <p:cNvSpPr txBox="1">
            <a:spLocks/>
          </p:cNvSpPr>
          <p:nvPr/>
        </p:nvSpPr>
        <p:spPr>
          <a:xfrm>
            <a:off x="667606" y="278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רישום</a:t>
            </a:r>
            <a:r>
              <a:rPr kumimoji="0" lang="he-IL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פעולה בטעות – לא קשור לחשבון</a:t>
            </a:r>
            <a:endParaRPr kumimoji="0" lang="he-IL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j-ea"/>
              <a:cs typeface="Varela Round" pitchFamily="2" charset="-79"/>
            </a:endParaRPr>
          </a:p>
        </p:txBody>
      </p:sp>
      <p:sp>
        <p:nvSpPr>
          <p:cNvPr id="7" name="כותרת 7"/>
          <p:cNvSpPr txBox="1">
            <a:spLocks/>
          </p:cNvSpPr>
          <p:nvPr/>
        </p:nvSpPr>
        <p:spPr>
          <a:xfrm>
            <a:off x="667606" y="422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רישום</a:t>
            </a:r>
            <a:r>
              <a:rPr kumimoji="0" lang="he-IL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פעולה בצד הפוך</a:t>
            </a:r>
            <a:endParaRPr kumimoji="0" lang="he-IL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j-ea"/>
              <a:cs typeface="Varela Round" pitchFamily="2" charset="-79"/>
            </a:endParaRPr>
          </a:p>
        </p:txBody>
      </p:sp>
      <p:sp>
        <p:nvSpPr>
          <p:cNvPr id="8" name="כותרת 7"/>
          <p:cNvSpPr txBox="1">
            <a:spLocks/>
          </p:cNvSpPr>
          <p:nvPr/>
        </p:nvSpPr>
        <p:spPr>
          <a:xfrm>
            <a:off x="515206" y="4946943"/>
            <a:ext cx="11160000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פעולה נרשמה בטעות פעמיים באחד</a:t>
            </a:r>
            <a:r>
              <a:rPr kumimoji="0" lang="he-IL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rPr>
              <a:t> הספרים</a:t>
            </a:r>
            <a:endParaRPr kumimoji="0" lang="he-IL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j-ea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ransition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191454" y="1298770"/>
          <a:ext cx="5270270" cy="43263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6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57,880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טלפון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58,088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משיכה בשיק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61,388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8.3.2020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64,138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משיכת כספומט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60,398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68,138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72,298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משיכת מזומן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81,298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חיוב בריבית רבעון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כותרת 7"/>
          <p:cNvSpPr>
            <a:spLocks noGrp="1"/>
          </p:cNvSpPr>
          <p:nvPr>
            <p:ph type="title"/>
          </p:nvPr>
        </p:nvSpPr>
        <p:spPr>
          <a:xfrm>
            <a:off x="0" y="349094"/>
            <a:ext cx="12076533" cy="720000"/>
          </a:xfrm>
        </p:spPr>
        <p:txBody>
          <a:bodyPr/>
          <a:lstStyle/>
          <a:p>
            <a:r>
              <a:rPr lang="he-IL" sz="2000" dirty="0"/>
              <a:t>תרגיל לדוגמא</a:t>
            </a:r>
            <a:br>
              <a:rPr lang="he-IL" sz="2000" dirty="0"/>
            </a:br>
            <a:r>
              <a:rPr lang="he-IL" sz="2000" dirty="0"/>
              <a:t>להלן חשבון עו"ש בנק לאומי </a:t>
            </a:r>
            <a:r>
              <a:rPr lang="he-IL" sz="2000" u="sng" dirty="0"/>
              <a:t>בספרי בית מסחר "אריאל"</a:t>
            </a:r>
            <a:r>
              <a:rPr lang="he-IL" sz="2000" dirty="0"/>
              <a:t>:             להלן העתק חשבון "אריאל" </a:t>
            </a:r>
            <a:r>
              <a:rPr lang="he-IL" sz="2000" u="sng" dirty="0"/>
              <a:t>בספרי בנק "לאומי"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964339" y="1163782"/>
          <a:ext cx="6001788" cy="479991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797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57,880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טלפון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58,088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משיכה בשיק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3,300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61,388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8.3.2020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58,638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7,740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50,898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8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תשלום לספק בשיק דחוי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57,238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משיכת כספומט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61,238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01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68,678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4,160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72,838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1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משיכה פרטית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81,838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271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מזומן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31662" y="2743200"/>
            <a:ext cx="6728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2,750</a:t>
            </a:r>
            <a:endParaRPr lang="he-IL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153729" y="2939773"/>
            <a:ext cx="6728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2,750</a:t>
            </a:r>
            <a:endParaRPr lang="he-IL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435970" y="3715861"/>
            <a:ext cx="6728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6,340</a:t>
            </a:r>
            <a:endParaRPr lang="he-IL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395026" y="4569189"/>
            <a:ext cx="6728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7,440</a:t>
            </a:r>
            <a:endParaRPr lang="he-IL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140081" y="4122655"/>
            <a:ext cx="6728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7,740</a:t>
            </a:r>
            <a:endParaRPr lang="he-IL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8204366" y="5625140"/>
            <a:ext cx="6728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6,540</a:t>
            </a:r>
            <a:endParaRPr lang="he-IL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153729" y="5286586"/>
            <a:ext cx="6728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290</a:t>
            </a:r>
            <a:endParaRPr lang="he-IL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509980" y="5625140"/>
            <a:ext cx="857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75,298</a:t>
            </a:r>
            <a:endParaRPr lang="he-IL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15206" y="5286586"/>
            <a:ext cx="90053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81,588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060612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7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4892</TotalTime>
  <Words>2218</Words>
  <Application>Microsoft Office PowerPoint</Application>
  <PresentationFormat>Custom</PresentationFormat>
  <Paragraphs>845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Varela Round</vt:lpstr>
      <vt:lpstr>ערכת נושא Office</vt:lpstr>
      <vt:lpstr>מערכת שידורים לאומית</vt:lpstr>
      <vt:lpstr>התאמת בנק חלק א'</vt:lpstr>
      <vt:lpstr>מה נלמד היום </vt:lpstr>
      <vt:lpstr>שם הפרק:</vt:lpstr>
      <vt:lpstr>דף מידע המתקבל מהבנק</vt:lpstr>
      <vt:lpstr>חשבון עו"ש בנק יהלומי </vt:lpstr>
      <vt:lpstr>השוואת החשבונות חשבון לקוח "גנות" בספרי בנק יהלומי                           חשבון עוש בנק  ספרי בית המסחר גנות</vt:lpstr>
      <vt:lpstr> סיבות לאי התאמה בין ספרי העסק לבנק</vt:lpstr>
      <vt:lpstr>תרגיל לדוגמא להלן חשבון עו"ש בנק לאומי בספרי בית מסחר "אריאל":             להלן העתק חשבון "אריאל" בספרי בנק "לאומי"</vt:lpstr>
      <vt:lpstr>PowerPoint Presentation</vt:lpstr>
      <vt:lpstr>מי מהצדדים צריך לתקן?</vt:lpstr>
      <vt:lpstr>PowerPoint Presentation</vt:lpstr>
      <vt:lpstr>תרגיל  להלן העתק דף החשבון כפי שהתקבל מבנק יהב בבית מסחר         להלן חשבון עו"ש בנק יהב  בספרי בית מסחר "דניאל" "דניאל":</vt:lpstr>
      <vt:lpstr>PowerPoint Presentation</vt:lpstr>
      <vt:lpstr>כיצד ניתן לתקן את חוסר ההתאמה </vt:lpstr>
      <vt:lpstr> לסיכום: דרכים לתיקון חוסר התאמה</vt:lpstr>
      <vt:lpstr>תרגיל לדוגמא – שיעורי בית להלן חשבון עו"ש בנק לאומי בספרי בית מסחר "אריאל":        להלן העתק חשבון "אריאל" בספרי בנק "לאומי"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 Mano</cp:lastModifiedBy>
  <cp:revision>98</cp:revision>
  <dcterms:created xsi:type="dcterms:W3CDTF">2020-03-15T19:13:03Z</dcterms:created>
  <dcterms:modified xsi:type="dcterms:W3CDTF">2020-06-10T16:05:38Z</dcterms:modified>
</cp:coreProperties>
</file>