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7" r:id="rId2"/>
    <p:sldId id="262" r:id="rId3"/>
    <p:sldId id="263" r:id="rId4"/>
    <p:sldId id="288" r:id="rId5"/>
    <p:sldId id="311" r:id="rId6"/>
    <p:sldId id="300" r:id="rId7"/>
    <p:sldId id="313" r:id="rId8"/>
    <p:sldId id="314" r:id="rId9"/>
    <p:sldId id="302" r:id="rId10"/>
    <p:sldId id="304" r:id="rId11"/>
    <p:sldId id="307" r:id="rId12"/>
    <p:sldId id="316" r:id="rId13"/>
    <p:sldId id="315" r:id="rId14"/>
    <p:sldId id="317" r:id="rId15"/>
    <p:sldId id="312" r:id="rId16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י"ח/סיון/תש"ף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7" name="Google Shape;38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כותרת בלבד">
  <p:cSld name="1_כותרת בלבד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2" y="213094"/>
            <a:ext cx="12190412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Varela Round"/>
              <a:buNone/>
              <a:defRPr sz="3600" b="1" i="0" u="none" strike="noStrike" cap="non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2" y="5878202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8666589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2" y="6306752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txBody>
          <a:bodyPr spcFirstLastPara="1" wrap="square" lIns="91413" tIns="45694" rIns="91413" bIns="45694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27834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י"ח/סיון/תש"ף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5" r:id="rId7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>
                <a:solidFill>
                  <a:srgbClr val="002060"/>
                </a:solidFill>
              </a:rPr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5" y="522956"/>
            <a:ext cx="11160000" cy="720000"/>
          </a:xfrm>
        </p:spPr>
        <p:txBody>
          <a:bodyPr/>
          <a:lstStyle/>
          <a:p>
            <a:r>
              <a:rPr lang="he-IL" dirty="0"/>
              <a:t>כיצד ניתן לתקן את חוסר ההתאמה</a:t>
            </a:r>
            <a:br>
              <a:rPr lang="he-IL" dirty="0"/>
            </a:b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60135411"/>
              </p:ext>
            </p:extLst>
          </p:nvPr>
        </p:nvGraphicFramePr>
        <p:xfrm>
          <a:off x="126128" y="986118"/>
          <a:ext cx="11903540" cy="5008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67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6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חוסר ההתאמה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700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התיקון</a:t>
                      </a:r>
                      <a:endParaRPr lang="he-IL" sz="17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>
                          <a:solidFill>
                            <a:schemeClr val="tx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רישום יתרה לא מותאמת ליום 31.5.2020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בספרי הבנק 88,565 ₪ בחובה ובספרי העסק בסך 57,220 ₪ בזכות.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>
                          <a:solidFill>
                            <a:schemeClr val="tx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העברת שיק לגביה בסך 8810 נרשם בעסק בחובה בטעות.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7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העסק</a:t>
                      </a:r>
                      <a:r>
                        <a:rPr lang="he-IL" sz="1700" b="1" u="sng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רשם שגוי</a:t>
                      </a:r>
                      <a:r>
                        <a:rPr lang="he-IL" sz="1700" b="1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וצריך לרשום בזכות 8.810 ₪.</a:t>
                      </a:r>
                      <a:endParaRPr lang="he-IL" sz="1700" b="1" dirty="0">
                        <a:solidFill>
                          <a:srgbClr val="FF0000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>
                          <a:solidFill>
                            <a:schemeClr val="tx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החזרת שיק מספר 109 בסך 6,920</a:t>
                      </a:r>
                      <a:r>
                        <a:rPr lang="he-IL" sz="1700" b="1" baseline="0" dirty="0">
                          <a:solidFill>
                            <a:schemeClr val="tx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₪ נרשם בבנק בחובה, אך טרם נרשם בעסק.</a:t>
                      </a:r>
                      <a:endParaRPr lang="he-IL" sz="1700" b="1" dirty="0">
                        <a:solidFill>
                          <a:schemeClr val="tx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700" b="1" i="0" u="sng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העסק טרם רשם</a:t>
                      </a:r>
                      <a:r>
                        <a:rPr kumimoji="0" lang="he-IL" sz="17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, וצריך לרשום בזכות 6,920 ₪. 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  <a:p>
                      <a:pPr rtl="1"/>
                      <a:endParaRPr lang="he-IL" sz="17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דמי החזרת שיק מספר 109 בסך 25 </a:t>
                      </a:r>
                      <a:r>
                        <a:rPr lang="he-IL" sz="1700" b="1" u="none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₪ נרשם בבנק בחובה,  </a:t>
                      </a:r>
                      <a:r>
                        <a:rPr lang="he-IL" sz="1700" b="1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אך טרם נרשם בעסק. </a:t>
                      </a:r>
                      <a:endParaRPr lang="he-IL" sz="17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700" b="1" i="0" u="sng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העסק טרם רשם</a:t>
                      </a:r>
                      <a:r>
                        <a:rPr kumimoji="0" lang="he-IL" sz="17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, וצריך לרשום בזכות 25 ₪. 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  <a:p>
                      <a:pPr rtl="1"/>
                      <a:endParaRPr lang="he-IL" sz="17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he-IL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תשלום למע"מ בשיק</a:t>
                      </a:r>
                      <a:r>
                        <a:rPr lang="he-IL" sz="1700" b="1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מספר 620 בסך 4,110 ₪ נרשם בבנק בחובה וגם בעסק בחובה.</a:t>
                      </a:r>
                      <a:endParaRPr lang="he-IL" sz="17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7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העסק צריך לתקן ולרשום פעמיים </a:t>
                      </a:r>
                      <a:r>
                        <a:rPr lang="he-IL" sz="17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בזכות</a:t>
                      </a:r>
                      <a:r>
                        <a:rPr lang="he-IL" sz="1700" b="1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4,110 ₪ פעם אחת לביטול ואיפוס השגיאה, ופעם שנייה לרשום נכון.</a:t>
                      </a:r>
                      <a:endParaRPr lang="he-IL" sz="1700" b="1" dirty="0">
                        <a:solidFill>
                          <a:srgbClr val="FF0000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he-IL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הפקדת</a:t>
                      </a:r>
                      <a:r>
                        <a:rPr kumimoji="0" lang="he-IL" sz="17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לקוח לחשבון הבנק נרשמה בבנק בזכות בסך 12,540 ₪  במקום 15,420 ₪.</a:t>
                      </a:r>
                      <a:endParaRPr lang="he-IL" sz="17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7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הבנק </a:t>
                      </a:r>
                      <a:r>
                        <a:rPr lang="he-IL" sz="17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צריך לבטל</a:t>
                      </a:r>
                      <a:r>
                        <a:rPr lang="he-IL" sz="1700" b="1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הסכום השגוי בחובה    12,540, ולרשום בזכות את הסכום הנכון 15,420 ₪.</a:t>
                      </a:r>
                      <a:endParaRPr lang="he-IL" sz="1700" b="1" dirty="0">
                        <a:solidFill>
                          <a:srgbClr val="FF0000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משיכה בשיק 626 בסך 7,000 ₪ נרשמה</a:t>
                      </a:r>
                      <a:r>
                        <a:rPr lang="he-IL" sz="1700" b="1" baseline="0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בעסק בזכות, אך טרם נרשמה בבנק.</a:t>
                      </a:r>
                      <a:endParaRPr lang="he-IL" sz="17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7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הבנק</a:t>
                      </a:r>
                      <a:r>
                        <a:rPr lang="he-IL" sz="17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צריך לרשום את שיק</a:t>
                      </a:r>
                      <a:r>
                        <a:rPr lang="he-IL" sz="1700" b="1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626 בחובה בסך 7,000 ₪.</a:t>
                      </a:r>
                      <a:endParaRPr lang="he-IL" sz="1700" b="1" dirty="0">
                        <a:solidFill>
                          <a:srgbClr val="FF0000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err="1">
                          <a:solidFill>
                            <a:schemeClr val="tx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פרעון</a:t>
                      </a:r>
                      <a:r>
                        <a:rPr lang="he-IL" sz="1700" b="1" dirty="0">
                          <a:solidFill>
                            <a:schemeClr val="tx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שיק מספר 599 בסך 11,670 ₪ נרשם בעסק בחובה פעמיים.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7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הבנק</a:t>
                      </a:r>
                      <a:r>
                        <a:rPr lang="he-IL" sz="17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צריך לבטל פעם אחת בזכות</a:t>
                      </a:r>
                      <a:r>
                        <a:rPr lang="he-IL" sz="1700" b="1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שיק 599 בסך 11,670 ₪.</a:t>
                      </a:r>
                      <a:endParaRPr lang="he-IL" sz="1700" b="1" dirty="0">
                        <a:solidFill>
                          <a:srgbClr val="FF0000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e-IL" sz="9600" b="1" dirty="0"/>
              <a:t>הפסקה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0"/>
            <a:ext cx="11160000" cy="720000"/>
          </a:xfrm>
        </p:spPr>
        <p:txBody>
          <a:bodyPr/>
          <a:lstStyle/>
          <a:p>
            <a:r>
              <a:rPr lang="he-IL" dirty="0"/>
              <a:t>טבלת התאמת בנק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sz="quarter" idx="4"/>
          </p:nvPr>
        </p:nvGraphicFramePr>
        <p:xfrm>
          <a:off x="515206" y="720000"/>
          <a:ext cx="11158539" cy="60300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2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פרטים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</a:rPr>
                        <a:t>ספרי בנק יהב חשבון לקוח "דניאל"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</a:rPr>
                        <a:t>ספרי בית מסחר דניאל חשבון עו"ש יהב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 rtl="1" fontAlgn="t"/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rtl="1" fontAlgn="t"/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חובה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זכות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חובה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זכות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31.5.2020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יתרה לא מותאמת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88,565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57,220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7.5.2020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תיקון רישום העברה לגביה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8,810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9.5.2020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רישום החזרת שיק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6,920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11.5.2020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דמי החזרת שיק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15.5.2020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תשלום למע"מ בשיק ביטול טעות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4,110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15.5.2020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רישום נכון תשלום למע"מ בשיק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19.5.2020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ביטול רישום סכום שגוי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12,540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19.5.2020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רישום נכון של סכום הפקדת לקוח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15,240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22.5.2020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ביטול רישום </a:t>
                      </a:r>
                      <a:r>
                        <a:rPr lang="he-IL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פרעון</a:t>
                      </a:r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שיק פעמיים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11,670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29.5.2020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רישום שיק שטרם הוצג לבנק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7,000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91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סכום </a:t>
                      </a:r>
                      <a:r>
                        <a:rPr lang="he-IL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בניים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108,105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26,910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81,195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יתרה  מותאמת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81,195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81,195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dbl" strike="noStrike">
                          <a:solidFill>
                            <a:srgbClr val="000000"/>
                          </a:solidFill>
                          <a:latin typeface="Arial"/>
                        </a:rPr>
                        <a:t>108,105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dbl" strike="noStrike">
                          <a:solidFill>
                            <a:srgbClr val="000000"/>
                          </a:solidFill>
                          <a:latin typeface="Arial"/>
                        </a:rPr>
                        <a:t>108,105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dbl" strike="noStrike">
                          <a:solidFill>
                            <a:srgbClr val="000000"/>
                          </a:solidFill>
                          <a:latin typeface="Arial"/>
                        </a:rPr>
                        <a:t>81,195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1" i="0" u="dbl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81,195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רישום פעולות יומן בספרי העסק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על העסק לרשום פעולות יומן מתקנות לפעולות שטרם נרשמו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sz="quarter" idx="4"/>
          </p:nvPr>
        </p:nvGraphicFramePr>
        <p:xfrm>
          <a:off x="515936" y="1725613"/>
          <a:ext cx="11158539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0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8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4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שם חשבון חובה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שם חשבון זכות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פרטים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סכום חובה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סכום זכות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81129" y="2097741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81129" y="3585882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81129" y="3216550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81129" y="2847218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81860" y="2440212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98541" y="2115669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שקים לגביה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50941" y="2440212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לקוח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50941" y="2820357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הוצאות בנקאיות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50941" y="3575069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/>
              <a:t>חו"ז</a:t>
            </a:r>
            <a:r>
              <a:rPr lang="he-IL" dirty="0"/>
              <a:t> מע"מ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0941" y="3194924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/>
              <a:t>חו"ז</a:t>
            </a:r>
            <a:r>
              <a:rPr lang="he-IL" dirty="0"/>
              <a:t> מע"מ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49035" y="2097741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עו"ש יהב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9035" y="2825592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עו"ש יהב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49035" y="3205737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עו"ש יהב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49035" y="3585882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עו"ש יהב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49035" y="2440212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עו"ש יהב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24282" y="2097741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734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24282" y="2477886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109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24282" y="2831170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444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24282" y="3216550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24282" y="3553616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620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63153" y="2097740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תיקון העברת שיק לגביה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63153" y="2477886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החזרת שיק ע"י הבנק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63153" y="2814952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דמי החזרת שיק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63153" y="3216550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ביטול רישום הפוך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63153" y="3553616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רישום תקין תשלום </a:t>
            </a:r>
            <a:r>
              <a:rPr lang="he-IL" dirty="0" err="1"/>
              <a:t>למעמ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1990165" y="2115669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8,810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90165" y="2456260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6,920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0165" y="2814952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25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90165" y="3216550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4,110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90165" y="3553616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4,110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5936" y="2108554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8,810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5936" y="2467072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6,920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5936" y="2847218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25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5936" y="3585882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4,110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5936" y="3205737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4,110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63153" y="3966027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סה"כ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90165" y="3966027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/>
              <a:t>23,975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5936" y="3922948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/>
              <a:t>23,975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825681"/>
            <a:ext cx="11160000" cy="720000"/>
          </a:xfrm>
        </p:spPr>
        <p:txBody>
          <a:bodyPr/>
          <a:lstStyle/>
          <a:p>
            <a:r>
              <a:rPr lang="he-IL" dirty="0"/>
              <a:t>כרטיס חשבון עו"ש יהב בספרי "דניאל" לאחר ההתאמה 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sz="quarter" idx="4"/>
          </p:nvPr>
        </p:nvGraphicFramePr>
        <p:xfrm>
          <a:off x="515939" y="2116138"/>
          <a:ext cx="11158536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94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1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7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2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חשבון נגדי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פרטים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סכום חובה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סכום זכות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יתרה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31.5.2020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יתרה לא מותאמת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57,220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ז'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27342" y="2847278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59902" y="2836465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שקים לגביה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35149" y="2836465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734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2306" y="2836465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תיקון העברת שיק </a:t>
            </a:r>
            <a:r>
              <a:rPr lang="he-IL" dirty="0" err="1"/>
              <a:t>לבטחון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10309408" y="3205797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50941" y="3216610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לקוח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35149" y="3205797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109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2306" y="3227423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החזרת שיק ע"י הבנק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84613" y="2847277"/>
            <a:ext cx="1021977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8,810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8189" y="2858091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66,030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5939" y="2858091"/>
            <a:ext cx="4522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ז'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92188" y="3227422"/>
            <a:ext cx="8964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6,920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8189" y="3227423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72,950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5939" y="3227423"/>
            <a:ext cx="4522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ז'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45266" y="3596755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59907" y="3575129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הוצאות בנקאיות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35111" y="3566259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444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6408" y="3567970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דמי החזרת שיק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84613" y="3585899"/>
            <a:ext cx="9861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25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9228" y="3577042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72,975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6978" y="3541184"/>
            <a:ext cx="4522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ז'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336305" y="3928445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50941" y="3930013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/>
              <a:t>חו"ז</a:t>
            </a:r>
            <a:r>
              <a:rPr lang="he-IL" dirty="0"/>
              <a:t> מע"מ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70969" y="3912196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620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02306" y="3955231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ביטול רישום הפוך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15668" y="3951639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4,110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8196" y="3926661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77,085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1718" y="3977372"/>
            <a:ext cx="4522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ז'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346811" y="4333101"/>
            <a:ext cx="12933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31.5.2020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61447" y="4271605"/>
            <a:ext cx="1649506" cy="380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/>
              <a:t>חו"ז</a:t>
            </a:r>
            <a:r>
              <a:rPr lang="he-IL" dirty="0"/>
              <a:t> מע"מ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49943" y="4285320"/>
            <a:ext cx="8247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620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013706" y="4297777"/>
            <a:ext cx="24563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רישום תקין תשלום </a:t>
            </a:r>
            <a:r>
              <a:rPr lang="he-IL" dirty="0" err="1"/>
              <a:t>למעמ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2126174" y="4293231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4,110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5638" y="4299785"/>
            <a:ext cx="12729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81,195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2224" y="4303198"/>
            <a:ext cx="4522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ז'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Google Shape;389;p54"/>
          <p:cNvPicPr preferRelativeResize="0"/>
          <p:nvPr/>
        </p:nvPicPr>
        <p:blipFill rotWithShape="1">
          <a:blip r:embed="rId3">
            <a:alphaModFix/>
          </a:blip>
          <a:srcRect l="39172" r="34230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54"/>
          <p:cNvSpPr txBox="1"/>
          <p:nvPr/>
        </p:nvSpPr>
        <p:spPr>
          <a:xfrm>
            <a:off x="887370" y="3663506"/>
            <a:ext cx="11172957" cy="181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noAutofit/>
          </a:bodyPr>
          <a:lstStyle/>
          <a:p>
            <a:pPr marL="895260">
              <a:buClr>
                <a:srgbClr val="000000"/>
              </a:buClr>
              <a:buSzPts val="2800"/>
            </a:pPr>
            <a:r>
              <a:rPr lang="iw-IL" sz="2800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rights@education.gov.il</a:t>
            </a:r>
            <a:endParaRPr sz="2800">
              <a:solidFill>
                <a:srgbClr val="192A72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91" name="Google Shape;391;p54"/>
          <p:cNvSpPr/>
          <p:nvPr/>
        </p:nvSpPr>
        <p:spPr>
          <a:xfrm>
            <a:off x="795" y="1838683"/>
            <a:ext cx="12188826" cy="76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no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3200"/>
            </a:pPr>
            <a:r>
              <a:rPr lang="iw-IL" sz="3200" b="1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נוהל שימוש ביצירות מוגנות בזכויות יוצרים ואיתור בעלי זכויות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8940" y="1324405"/>
            <a:ext cx="10871177" cy="1260000"/>
          </a:xfrm>
        </p:spPr>
        <p:txBody>
          <a:bodyPr/>
          <a:lstStyle/>
          <a:p>
            <a:r>
              <a:rPr lang="he-IL" baseline="-25000" dirty="0">
                <a:solidFill>
                  <a:srgbClr val="002060"/>
                </a:solidFill>
              </a:rPr>
              <a:t>התאמת בנק חלק ב'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המקצוע חשבונאות לתלמידי כיתה י"א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בנימין חנה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5" y="1185681"/>
            <a:ext cx="9000000" cy="54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התאמת בנקים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000000" cy="41525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he-IL" b="1" dirty="0"/>
          </a:p>
          <a:p>
            <a:pPr>
              <a:lnSpc>
                <a:spcPct val="120000"/>
              </a:lnSpc>
            </a:pPr>
            <a:r>
              <a:rPr lang="he-IL" b="1" dirty="0"/>
              <a:t>עריכת טבלת התאמת בנקים.</a:t>
            </a:r>
          </a:p>
          <a:p>
            <a:pPr>
              <a:lnSpc>
                <a:spcPct val="120000"/>
              </a:lnSpc>
            </a:pPr>
            <a:r>
              <a:rPr lang="he-IL" b="1" dirty="0"/>
              <a:t>עריכת פעולות יומן בספרי העסק.</a:t>
            </a:r>
          </a:p>
          <a:p>
            <a:pPr>
              <a:lnSpc>
                <a:spcPct val="120000"/>
              </a:lnSpc>
            </a:pPr>
            <a:r>
              <a:rPr lang="he-IL" b="1" dirty="0"/>
              <a:t>הצגת כרטיס חשבון הבנק לאחר התאמה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olidFill>
                  <a:srgbClr val="002060"/>
                </a:solidFill>
                <a:sym typeface="Varela Round"/>
              </a:rPr>
              <a:t>התאמת החשבון עם הבנק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AF1059-B1E2-4FAD-BF81-EB99D7BD6A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2DB9F8-063E-479C-A1DC-C30C6D378813}"/>
              </a:ext>
            </a:extLst>
          </p:cNvPr>
          <p:cNvSpPr/>
          <p:nvPr/>
        </p:nvSpPr>
        <p:spPr>
          <a:xfrm>
            <a:off x="-239151" y="5490152"/>
            <a:ext cx="8088923" cy="1867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256413" y="1163782"/>
          <a:ext cx="5270270" cy="43263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462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פרטים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חובה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זכות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65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57,880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הוראת קבע טלפון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58,088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משיכה בשיק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61,388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הפקדת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גביית שיק לגביה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56,398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משיכת כספומט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60,398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החזרת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פרעון שיק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72,298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משיכת מזומן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81,298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חיוב בריבית רבעון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כותרת 7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836228" cy="720000"/>
          </a:xfrm>
        </p:spPr>
        <p:txBody>
          <a:bodyPr/>
          <a:lstStyle/>
          <a:p>
            <a:r>
              <a:rPr lang="he-IL" sz="2400" dirty="0"/>
              <a:t>תרגיל לדוגמא – שיעורי בית</a:t>
            </a:r>
            <a:br>
              <a:rPr lang="he-IL" sz="1800" dirty="0"/>
            </a:br>
            <a:r>
              <a:rPr lang="he-IL" sz="1800" dirty="0"/>
              <a:t>להלן חשבון עו"ש בנק לאומי </a:t>
            </a:r>
            <a:r>
              <a:rPr lang="he-IL" sz="1800" u="sng" dirty="0"/>
              <a:t>בספרי בית מסחר "אריאל"</a:t>
            </a:r>
            <a:r>
              <a:rPr lang="he-IL" sz="1800" dirty="0"/>
              <a:t>:                          להלן העתק חשבון "אריאל" </a:t>
            </a:r>
            <a:r>
              <a:rPr lang="he-IL" sz="1800" u="sng" dirty="0"/>
              <a:t>בספרי בנק "לאומי"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5964339" y="1163782"/>
          <a:ext cx="6001788" cy="47999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7975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פרטים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חובה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זכות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57,880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הוראת קבע טלפון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58,088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משיכה בשיק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61,388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2,750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58,638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גביית שיק לגביה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7,740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50,898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8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תשלום לספק בשיק דחוי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6,340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57,238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משיכת כספומט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61,238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01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החזרת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7,440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68,678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פרעון שיק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72,838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14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משיכה פרטית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81,838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271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31.3.2020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מזומן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6,540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75,298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ז'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5206" y="5813317"/>
            <a:ext cx="50114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ש"ב: ערוך טבלה המציינת את חוסר ההתאמה וכיצד ניתן לתקן את חוסר ההתאמה בין היתרות. </a:t>
            </a:r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6" y="649966"/>
            <a:ext cx="11389923" cy="1725681"/>
          </a:xfrm>
        </p:spPr>
        <p:txBody>
          <a:bodyPr/>
          <a:lstStyle/>
          <a:p>
            <a:pPr algn="ctr"/>
            <a:r>
              <a:rPr lang="he-IL" dirty="0"/>
              <a:t>לסיכום: יתרה לא מותאמת ליום 31.3.2020 בספרי בית המסחר בסך  75,298 ₪ בזכות, ובספרי הבנק בסך 81,588 ₪ בחובה. </a:t>
            </a:r>
          </a:p>
          <a:p>
            <a:pPr algn="ctr"/>
            <a:r>
              <a:rPr lang="he-IL" sz="2800" u="sng" dirty="0"/>
              <a:t>חוסר התיאום ביתרות   בין ספרי העסק לבין ספרי הבנק נובע מהסיבות הבאות:</a:t>
            </a:r>
          </a:p>
        </p:txBody>
      </p:sp>
      <p:sp>
        <p:nvSpPr>
          <p:cNvPr id="6" name="מציין מיקום תוכן 3"/>
          <p:cNvSpPr txBox="1">
            <a:spLocks/>
          </p:cNvSpPr>
          <p:nvPr/>
        </p:nvSpPr>
        <p:spPr>
          <a:xfrm>
            <a:off x="667606" y="2375647"/>
            <a:ext cx="11007599" cy="627529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he-IL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1.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הפקדת</a:t>
            </a:r>
            <a:r>
              <a:rPr kumimoji="0" lang="he-IL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שיק 509 בסך 2750 ₪ נרשמה גם בספרי הבנק וגם בספרי העסק בצד חובה – טעות בצד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</p:txBody>
      </p:sp>
      <p:sp>
        <p:nvSpPr>
          <p:cNvPr id="8" name="מציין מיקום תוכן 3"/>
          <p:cNvSpPr txBox="1">
            <a:spLocks/>
          </p:cNvSpPr>
          <p:nvPr/>
        </p:nvSpPr>
        <p:spPr>
          <a:xfrm>
            <a:off x="515206" y="3003175"/>
            <a:ext cx="11159999" cy="62752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he-IL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2.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תשלום לספק בשיק דחוי מספר</a:t>
            </a:r>
            <a:r>
              <a:rPr kumimoji="0" lang="he-IL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625 בסך 6,340 ₪ נרשם בעסק ולא בבנק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</p:txBody>
      </p:sp>
      <p:sp>
        <p:nvSpPr>
          <p:cNvPr id="10" name="מציין מיקום תוכן 3"/>
          <p:cNvSpPr txBox="1">
            <a:spLocks/>
          </p:cNvSpPr>
          <p:nvPr/>
        </p:nvSpPr>
        <p:spPr>
          <a:xfrm>
            <a:off x="515206" y="4258234"/>
            <a:ext cx="11159999" cy="62752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he-IL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4.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הפקדת</a:t>
            </a:r>
            <a:r>
              <a:rPr kumimoji="0" lang="he-IL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מזומנים בסך 6,540 ₪ נרשמה בעסק אך לא נרשמה בבנק.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</p:txBody>
      </p:sp>
      <p:sp>
        <p:nvSpPr>
          <p:cNvPr id="11" name="מציין מיקום תוכן 3"/>
          <p:cNvSpPr txBox="1">
            <a:spLocks/>
          </p:cNvSpPr>
          <p:nvPr/>
        </p:nvSpPr>
        <p:spPr>
          <a:xfrm>
            <a:off x="515206" y="3630705"/>
            <a:ext cx="11159999" cy="627529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he-IL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3.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החזרת שיק מספר  789 נרשם בבנק בסך 7,740 ובעסק הוא נרשם בסכום</a:t>
            </a:r>
            <a:r>
              <a:rPr kumimoji="0" lang="he-IL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של 7,440 ש"ח.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</p:txBody>
      </p:sp>
      <p:sp>
        <p:nvSpPr>
          <p:cNvPr id="12" name="מציין מיקום תוכן 3"/>
          <p:cNvSpPr txBox="1">
            <a:spLocks/>
          </p:cNvSpPr>
          <p:nvPr/>
        </p:nvSpPr>
        <p:spPr>
          <a:xfrm>
            <a:off x="515206" y="4885763"/>
            <a:ext cx="11159999" cy="62752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he-IL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5. חיוב </a:t>
            </a:r>
            <a:r>
              <a:rPr lang="he-IL" sz="2400" dirty="0" err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ברבית</a:t>
            </a:r>
            <a:r>
              <a:rPr lang="he-IL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 רבעונית בסך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290 ₪ נרשם בבנק ולא </a:t>
            </a:r>
            <a:r>
              <a:rPr kumimoji="0" lang="he-IL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itchFamily="2" charset="-79"/>
              </a:rPr>
              <a:t>נרשם בעסק.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5" y="522956"/>
            <a:ext cx="11160000" cy="720000"/>
          </a:xfrm>
        </p:spPr>
        <p:txBody>
          <a:bodyPr/>
          <a:lstStyle/>
          <a:p>
            <a:r>
              <a:rPr lang="he-IL" dirty="0"/>
              <a:t>כיצד ניתן לתקן את חוסר ההתאמה</a:t>
            </a:r>
            <a:br>
              <a:rPr lang="he-IL" dirty="0"/>
            </a:b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87186556"/>
              </p:ext>
            </p:extLst>
          </p:nvPr>
        </p:nvGraphicFramePr>
        <p:xfrm>
          <a:off x="515205" y="986118"/>
          <a:ext cx="11400130" cy="556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99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9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חוסר ההתאמה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900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התיקון</a:t>
                      </a:r>
                      <a:endParaRPr lang="he-IL" sz="19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900" b="1" dirty="0">
                          <a:solidFill>
                            <a:schemeClr val="tx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רישום יתרות לא מותאמות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9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בספרי בית המסחר בסך  75,298 ₪ בזכות, ובספרי הבנק בסך 81,588 ₪ בחובה.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הפקדת</a:t>
                      </a: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שיק 509 בסך 2750 ₪ נרשמה גם בספרי הבנק וגם בספרי העסק בצד חובה – טעות בצד</a:t>
                      </a:r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</a:t>
                      </a:r>
                      <a:endParaRPr lang="he-IL" sz="1900" b="1" dirty="0">
                        <a:solidFill>
                          <a:schemeClr val="tx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הבנק רשם הפוך – בחובה במקום בזכות, </a:t>
                      </a:r>
                      <a:r>
                        <a:rPr kumimoji="0" lang="he-IL" sz="1900" b="1" i="0" u="sng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והבנק צריך לתקן לרשום  בזכות פעמיים 2,750 ₪ </a:t>
                      </a: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= פעם לביטול הטעות,</a:t>
                      </a:r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ופעם לרישום הפעולה נכון.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תשלום לספק בשיק דחוי מספר</a:t>
                      </a: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625 בסך 6,340 ₪ נרשם בעסק בצד</a:t>
                      </a:r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זכות, </a:t>
                      </a: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ולא נרשם בבנק.</a:t>
                      </a:r>
                      <a:endParaRPr lang="he-IL" sz="19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הרישום בעסק שגוי –</a:t>
                      </a:r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תשלום בשיק דחוי לא צריך להירשם לזכות הבנק,  </a:t>
                      </a:r>
                      <a:r>
                        <a:rPr kumimoji="0" lang="he-IL" sz="19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העסק צריך לתקן – לבטל את הפעולה על ידי רישום חשבון עו"ש בחובה בסך 6,340</a:t>
                      </a:r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.</a:t>
                      </a:r>
                      <a:endParaRPr lang="he-IL" sz="19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החזרת שיק מספר  789 נרשם בבנק בסך 7,740 ובעסק הוא נרשם בסכום</a:t>
                      </a: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של 7,440 ש"ח</a:t>
                      </a:r>
                      <a:endParaRPr lang="he-IL" sz="19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9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העסק צריך לתקן – הסכום הנכון  7,740. </a:t>
                      </a:r>
                      <a:r>
                        <a:rPr lang="he-IL" sz="19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העסק </a:t>
                      </a:r>
                      <a:r>
                        <a:rPr lang="he-IL" sz="1900" b="1" u="sng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ירשום בחובה 7,440 לצורך ביטול רישום סכום שגוי ולרשום את הסכום הנכון 7,740 ₪ בז</a:t>
                      </a:r>
                      <a:r>
                        <a:rPr lang="he-IL" sz="1900" b="1" baseline="0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כות</a:t>
                      </a:r>
                      <a:endParaRPr lang="he-IL" sz="1900" b="1" dirty="0">
                        <a:solidFill>
                          <a:srgbClr val="FF0000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הפקדת</a:t>
                      </a: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 מזומנים בסך 6,540 ₪ נרשמה בעסק אך לא נרשמה בבנק</a:t>
                      </a:r>
                      <a:endParaRPr lang="he-IL" sz="19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9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הבנק לא רשם וצריך לרשום 6,540 ₪ בזכות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900" b="1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חיוב </a:t>
                      </a:r>
                      <a:r>
                        <a:rPr lang="he-IL" sz="1900" b="1" dirty="0" err="1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ברבית</a:t>
                      </a:r>
                      <a:r>
                        <a:rPr lang="he-IL" sz="1900" b="1" dirty="0">
                          <a:solidFill>
                            <a:srgbClr val="00206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רבעונית בסך </a:t>
                      </a:r>
                      <a:r>
                        <a:rPr kumimoji="0" lang="he-IL" sz="1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290 ₪ נרשם בבנק ולא </a:t>
                      </a:r>
                      <a:r>
                        <a:rPr kumimoji="0" lang="he-IL" sz="1900" b="1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נרשם בעסק</a:t>
                      </a:r>
                      <a:endParaRPr lang="he-IL" sz="1900" b="1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900" b="1" u="sng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העסק לא רשם וצריך לרשום 290 ₪ בזכות</a:t>
                      </a:r>
                      <a:r>
                        <a:rPr lang="he-IL" sz="1900" b="1" dirty="0">
                          <a:solidFill>
                            <a:srgbClr val="FF0000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טבלת התאמת בנק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sz="quarter" idx="4"/>
          </p:nvPr>
        </p:nvGraphicFramePr>
        <p:xfrm>
          <a:off x="516667" y="933094"/>
          <a:ext cx="11158539" cy="52819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22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4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פרטים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</a:rPr>
                        <a:t>ספרי בית מסחר אריאל חשבון עו"ש לאומי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</a:rPr>
                        <a:t>ספרי בנק לאומי חשבון לקוח "אריאל"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 rtl="1" fontAlgn="t"/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rtl="1" fontAlgn="t"/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חובה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זכות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חובה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זכות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31.3.2020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 לא מותאמת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8.3.2020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ביטול רישום שגוי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8.3.2020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רישום שיק נכון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14.3.2020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תיקון תשלום שיק דחוי לספק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21.3.2020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ביטול רישום שגוי סכום החזרת שיק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21.3.2020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רישום סכום החזרת שיק נכון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31.3.2020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מזומנים טרם נרשמה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8229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31.3.2020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רישום חיוב בריבית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סכום בניים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31.3.2020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יתרה  מותאמת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1" i="0" u="dbl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1" i="0" u="dbl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1" i="0" u="dbl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1" i="0" u="dbl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4117" y="2008094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75,298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330824" y="2008094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81,588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788895" y="2377426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2,750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788895" y="2746758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2,750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5647765" y="3116090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6,340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5647765" y="3485422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7,440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4034117" y="4007154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7,740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851648" y="4376486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6,540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4186517" y="4681286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290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5647765" y="5050618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13,780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4034117" y="5050618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83,328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2330824" y="5050618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81,588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851648" y="5050618"/>
            <a:ext cx="986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12,040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5647765" y="5419950"/>
            <a:ext cx="9861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69,548</a:t>
            </a:r>
            <a:endParaRPr lang="he-IL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8895" y="5419950"/>
            <a:ext cx="9861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69,548</a:t>
            </a:r>
            <a:endParaRPr lang="he-IL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647765" y="5814914"/>
            <a:ext cx="9861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u="sng" dirty="0"/>
              <a:t>83,328</a:t>
            </a:r>
            <a:endParaRPr lang="he-IL" sz="20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4034117" y="5767259"/>
            <a:ext cx="9861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u="sng" dirty="0"/>
              <a:t>83,328</a:t>
            </a:r>
            <a:endParaRPr lang="he-IL" sz="2000" b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2330824" y="5820060"/>
            <a:ext cx="9861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u="sng" dirty="0"/>
              <a:t>81,588</a:t>
            </a:r>
            <a:endParaRPr lang="he-IL" sz="2000" b="1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851648" y="5767259"/>
            <a:ext cx="9861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u="sng" dirty="0"/>
              <a:t>81,588</a:t>
            </a:r>
            <a:endParaRPr lang="he-IL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6587FC-EC8F-42BA-A25E-EBCE1C8017A2}"/>
              </a:ext>
            </a:extLst>
          </p:cNvPr>
          <p:cNvSpPr/>
          <p:nvPr/>
        </p:nvSpPr>
        <p:spPr>
          <a:xfrm>
            <a:off x="-98474" y="5809957"/>
            <a:ext cx="8032652" cy="1674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256412" y="1163782"/>
          <a:ext cx="5488779" cy="45448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462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פרטים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חובה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זכות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65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82,300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גביית שיק לגביה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משיכת מזומנים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83,190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76,270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העברת שיק לבטחון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67,460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הוראת קבע ביטוח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תשלום למע"מ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לקוח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פרעון שיק דחוי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60,820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29.5.2020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משיכה בשיק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67,820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30.5.2020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מזומן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ז'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כותרת 7"/>
          <p:cNvSpPr>
            <a:spLocks noGrp="1"/>
          </p:cNvSpPr>
          <p:nvPr>
            <p:ph type="title"/>
          </p:nvPr>
        </p:nvSpPr>
        <p:spPr>
          <a:xfrm>
            <a:off x="-239151" y="213094"/>
            <a:ext cx="12205278" cy="720000"/>
          </a:xfrm>
        </p:spPr>
        <p:txBody>
          <a:bodyPr/>
          <a:lstStyle/>
          <a:p>
            <a:pPr algn="r"/>
            <a:r>
              <a:rPr lang="he-IL" sz="2400" dirty="0"/>
              <a:t>תרגיל </a:t>
            </a:r>
            <a:br>
              <a:rPr lang="he-IL" sz="1800" dirty="0"/>
            </a:br>
            <a:r>
              <a:rPr lang="he-IL" sz="1800" dirty="0"/>
              <a:t>להלן העתק דף החשבון כפי שהתקבל מבנק יהב בבית מסחר             להלן חשבון עו"ש בנק יהב  בספרי בית מסחר "דניאל"</a:t>
            </a:r>
            <a:br>
              <a:rPr lang="he-IL" sz="1800" dirty="0"/>
            </a:br>
            <a:r>
              <a:rPr lang="he-IL" sz="1800" dirty="0"/>
              <a:t>"דניאל":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5964339" y="1163782"/>
          <a:ext cx="6001788" cy="50465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7975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תאריך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אסמכתא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פרטים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חובה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זכות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</a:t>
                      </a:r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e-IL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1.5.2020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יתרה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82,300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גביית שיק לגביה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משיכת מזומנים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83,190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76,270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החזרת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83,190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84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דמי החזרת שיק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83,215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6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הוראת קבע ביטוח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84,255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018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תשלום למע"מ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88,365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5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לקוח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75,825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14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פרעון שיק דחוי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87,495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271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22.5.2020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פרעון שיק דחוי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2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30.5.2020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הפקדת מזומן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ח'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0" y="6318000"/>
            <a:ext cx="5964339" cy="540000"/>
          </a:xfrm>
        </p:spPr>
        <p:txBody>
          <a:bodyPr/>
          <a:lstStyle/>
          <a:p>
            <a:r>
              <a:rPr lang="he-IL" sz="2800" dirty="0"/>
              <a:t>הערה: סכום הפקדת הלקוח הוא 15,240 ש"ח </a:t>
            </a:r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5612</TotalTime>
  <Words>1599</Words>
  <Application>Microsoft Office PowerPoint</Application>
  <PresentationFormat>Custom</PresentationFormat>
  <Paragraphs>683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Varela Round</vt:lpstr>
      <vt:lpstr>ערכת נושא Office</vt:lpstr>
      <vt:lpstr>מערכת שידורים לאומית</vt:lpstr>
      <vt:lpstr>התאמת בנק חלק ב'</vt:lpstr>
      <vt:lpstr>מה נלמד היום </vt:lpstr>
      <vt:lpstr>PowerPoint Presentation</vt:lpstr>
      <vt:lpstr>תרגיל לדוגמא – שיעורי בית להלן חשבון עו"ש בנק לאומי בספרי בית מסחר "אריאל":                          להלן העתק חשבון "אריאל" בספרי בנק "לאומי"</vt:lpstr>
      <vt:lpstr>PowerPoint Presentation</vt:lpstr>
      <vt:lpstr>כיצד ניתן לתקן את חוסר ההתאמה </vt:lpstr>
      <vt:lpstr>טבלת התאמת בנק</vt:lpstr>
      <vt:lpstr>תרגיל  להלן העתק דף החשבון כפי שהתקבל מבנק יהב בבית מסחר             להלן חשבון עו"ש בנק יהב  בספרי בית מסחר "דניאל" "דניאל":</vt:lpstr>
      <vt:lpstr>כיצד ניתן לתקן את חוסר ההתאמה </vt:lpstr>
      <vt:lpstr>PowerPoint Presentation</vt:lpstr>
      <vt:lpstr>טבלת התאמת בנק</vt:lpstr>
      <vt:lpstr>רישום פעולות יומן בספרי העסק</vt:lpstr>
      <vt:lpstr>כרטיס חשבון עו"ש יהב בספרי "דניאל" לאחר ההתאמה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 Mano</cp:lastModifiedBy>
  <cp:revision>102</cp:revision>
  <dcterms:created xsi:type="dcterms:W3CDTF">2020-03-15T19:13:03Z</dcterms:created>
  <dcterms:modified xsi:type="dcterms:W3CDTF">2020-06-10T16:05:11Z</dcterms:modified>
</cp:coreProperties>
</file>