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24"/>
  </p:notesMasterIdLst>
  <p:sldIdLst>
    <p:sldId id="256" r:id="rId2"/>
    <p:sldId id="283" r:id="rId3"/>
    <p:sldId id="257" r:id="rId4"/>
    <p:sldId id="280" r:id="rId5"/>
    <p:sldId id="258" r:id="rId6"/>
    <p:sldId id="259" r:id="rId7"/>
    <p:sldId id="281" r:id="rId8"/>
    <p:sldId id="261" r:id="rId9"/>
    <p:sldId id="262" r:id="rId10"/>
    <p:sldId id="263" r:id="rId11"/>
    <p:sldId id="265" r:id="rId12"/>
    <p:sldId id="267" r:id="rId13"/>
    <p:sldId id="269" r:id="rId14"/>
    <p:sldId id="271" r:id="rId15"/>
    <p:sldId id="272" r:id="rId16"/>
    <p:sldId id="273" r:id="rId17"/>
    <p:sldId id="275" r:id="rId18"/>
    <p:sldId id="284" r:id="rId19"/>
    <p:sldId id="277" r:id="rId20"/>
    <p:sldId id="278" r:id="rId21"/>
    <p:sldId id="279" r:id="rId22"/>
    <p:sldId id="282"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56" autoAdjust="0"/>
    <p:restoredTop sz="94660"/>
  </p:normalViewPr>
  <p:slideViewPr>
    <p:cSldViewPr snapToGrid="0">
      <p:cViewPr>
        <p:scale>
          <a:sx n="64" d="100"/>
          <a:sy n="64" d="100"/>
        </p:scale>
        <p:origin x="-678" y="-804"/>
      </p:cViewPr>
      <p:guideLst>
        <p:guide orient="horz" pos="2160"/>
        <p:guide pos="3840"/>
      </p:guideLst>
    </p:cSldViewPr>
  </p:slideViewPr>
  <p:notesTextViewPr>
    <p:cViewPr>
      <p:scale>
        <a:sx n="1" d="1"/>
        <a:sy n="1" d="1"/>
      </p:scale>
      <p:origin x="0" y="0"/>
    </p:cViewPr>
  </p:notesTextViewPr>
  <p:sorterViewPr>
    <p:cViewPr>
      <p:scale>
        <a:sx n="100" d="100"/>
        <a:sy n="100" d="100"/>
      </p:scale>
      <p:origin x="0" y="-594"/>
    </p:cViewPr>
  </p:sorterViewPr>
  <p:notesViewPr>
    <p:cSldViewPr snapToGrid="0" showGuides="1">
      <p:cViewPr varScale="1">
        <p:scale>
          <a:sx n="53" d="100"/>
          <a:sy n="53" d="100"/>
        </p:scale>
        <p:origin x="249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7F2A2C5-71EB-4B9B-BA0F-9981C9BE961A}" type="datetimeFigureOut">
              <a:rPr lang="he-IL" smtClean="0"/>
              <a:t>ט"ו/תמוז/תשע"ד</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869FF9F-F844-4160-A6A9-396F24BEF4EF}" type="slidenum">
              <a:rPr lang="he-IL" smtClean="0"/>
              <a:t>‹#›</a:t>
            </a:fld>
            <a:endParaRPr lang="he-IL"/>
          </a:p>
        </p:txBody>
      </p:sp>
    </p:spTree>
    <p:extLst>
      <p:ext uri="{BB962C8B-B14F-4D97-AF65-F5344CB8AC3E}">
        <p14:creationId xmlns:p14="http://schemas.microsoft.com/office/powerpoint/2010/main" val="10504228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4267200"/>
            <a:ext cx="5486400" cy="1143000"/>
          </a:xfrm>
        </p:spPr>
        <p:txBody>
          <a:bodyPr/>
          <a:lstStyle>
            <a:lvl1pPr>
              <a:lnSpc>
                <a:spcPct val="80000"/>
              </a:lnSpc>
              <a:defRPr sz="3400"/>
            </a:lvl1pPr>
          </a:lstStyle>
          <a:p>
            <a:pPr lvl="0"/>
            <a:r>
              <a:rPr lang="he-IL" noProof="0" smtClean="0"/>
              <a:t>לחץ כדי לערוך סגנון כותרת של תבנית בסיס</a:t>
            </a:r>
          </a:p>
        </p:txBody>
      </p:sp>
      <p:sp>
        <p:nvSpPr>
          <p:cNvPr id="3075" name="Rectangle 3"/>
          <p:cNvSpPr>
            <a:spLocks noGrp="1" noChangeArrowheads="1"/>
          </p:cNvSpPr>
          <p:nvPr>
            <p:ph type="subTitle" idx="1"/>
          </p:nvPr>
        </p:nvSpPr>
        <p:spPr>
          <a:xfrm>
            <a:off x="304800" y="5562601"/>
            <a:ext cx="11582400" cy="519113"/>
          </a:xfrm>
        </p:spPr>
        <p:txBody>
          <a:bodyPr/>
          <a:lstStyle>
            <a:lvl1pPr marL="0" indent="0">
              <a:buFontTx/>
              <a:buNone/>
              <a:defRPr sz="2800"/>
            </a:lvl1pPr>
          </a:lstStyle>
          <a:p>
            <a:pPr lvl="0"/>
            <a:r>
              <a:rPr lang="he-IL" noProof="0" smtClean="0"/>
              <a:t>לחץ כדי לערוך סגנון כותרת משנה של תבנית בסיס</a:t>
            </a:r>
          </a:p>
        </p:txBody>
      </p:sp>
      <p:sp>
        <p:nvSpPr>
          <p:cNvPr id="3076" name="Rectangle 4"/>
          <p:cNvSpPr>
            <a:spLocks noGrp="1" noChangeArrowheads="1"/>
          </p:cNvSpPr>
          <p:nvPr>
            <p:ph type="dt" sz="half" idx="2"/>
          </p:nvPr>
        </p:nvSpPr>
        <p:spPr>
          <a:xfrm>
            <a:off x="304800" y="6172200"/>
            <a:ext cx="2540000" cy="457200"/>
          </a:xfrm>
        </p:spPr>
        <p:txBody>
          <a:bodyPr/>
          <a:lstStyle>
            <a:lvl1pPr>
              <a:defRPr/>
            </a:lvl1pPr>
          </a:lstStyle>
          <a:p>
            <a:fld id="{E9BB155E-A503-42F5-A457-DFFAA194D57A}" type="datetimeFigureOut">
              <a:rPr lang="he-IL" smtClean="0"/>
              <a:t>ט"ו/תמוז/תשע"ד</a:t>
            </a:fld>
            <a:endParaRPr lang="he-IL"/>
          </a:p>
        </p:txBody>
      </p:sp>
      <p:sp>
        <p:nvSpPr>
          <p:cNvPr id="3077" name="Rectangle 5"/>
          <p:cNvSpPr>
            <a:spLocks noGrp="1" noChangeArrowheads="1"/>
          </p:cNvSpPr>
          <p:nvPr>
            <p:ph type="ftr" sz="quarter" idx="3"/>
          </p:nvPr>
        </p:nvSpPr>
        <p:spPr>
          <a:xfrm>
            <a:off x="3149600" y="6172200"/>
            <a:ext cx="5791200" cy="457200"/>
          </a:xfrm>
        </p:spPr>
        <p:txBody>
          <a:bodyPr/>
          <a:lstStyle>
            <a:lvl1pPr>
              <a:defRPr/>
            </a:lvl1pPr>
          </a:lstStyle>
          <a:p>
            <a:endParaRPr lang="he-IL"/>
          </a:p>
        </p:txBody>
      </p:sp>
      <p:sp>
        <p:nvSpPr>
          <p:cNvPr id="3078" name="Rectangle 6"/>
          <p:cNvSpPr>
            <a:spLocks noGrp="1" noChangeArrowheads="1"/>
          </p:cNvSpPr>
          <p:nvPr>
            <p:ph type="sldNum" sz="quarter" idx="4"/>
          </p:nvPr>
        </p:nvSpPr>
        <p:spPr>
          <a:xfrm>
            <a:off x="9347200" y="6172200"/>
            <a:ext cx="2540000" cy="457200"/>
          </a:xfrm>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253031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5" name="Footer Placeholder 4"/>
          <p:cNvSpPr>
            <a:spLocks noGrp="1"/>
          </p:cNvSpPr>
          <p:nvPr>
            <p:ph type="ftr" sz="quarter" idx="11"/>
          </p:nvPr>
        </p:nvSpPr>
        <p:spPr/>
        <p:txBody>
          <a:bodyPr/>
          <a:lstStyle>
            <a:lvl1pPr>
              <a:defRPr/>
            </a:lvl1pPr>
          </a:lstStyle>
          <a:p>
            <a:endParaRPr lang="he-IL"/>
          </a:p>
        </p:txBody>
      </p:sp>
      <p:sp>
        <p:nvSpPr>
          <p:cNvPr id="6" name="Slide Number Placeholder 5"/>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4056354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6200" y="1600200"/>
            <a:ext cx="2921000" cy="4648200"/>
          </a:xfrm>
        </p:spPr>
        <p:txBody>
          <a:bodyPr vert="eaVert"/>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203200" y="1600200"/>
            <a:ext cx="8559800" cy="464820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5" name="Footer Placeholder 4"/>
          <p:cNvSpPr>
            <a:spLocks noGrp="1"/>
          </p:cNvSpPr>
          <p:nvPr>
            <p:ph type="ftr" sz="quarter" idx="11"/>
          </p:nvPr>
        </p:nvSpPr>
        <p:spPr/>
        <p:txBody>
          <a:bodyPr/>
          <a:lstStyle>
            <a:lvl1pPr>
              <a:defRPr/>
            </a:lvl1pPr>
          </a:lstStyle>
          <a:p>
            <a:endParaRPr lang="he-IL"/>
          </a:p>
        </p:txBody>
      </p:sp>
      <p:sp>
        <p:nvSpPr>
          <p:cNvPr id="6" name="Slide Number Placeholder 5"/>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34060391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5" name="Footer Placeholder 4"/>
          <p:cNvSpPr>
            <a:spLocks noGrp="1"/>
          </p:cNvSpPr>
          <p:nvPr>
            <p:ph type="ftr" sz="quarter" idx="11"/>
          </p:nvPr>
        </p:nvSpPr>
        <p:spPr/>
        <p:txBody>
          <a:bodyPr/>
          <a:lstStyle>
            <a:lvl1pPr>
              <a:defRPr/>
            </a:lvl1pPr>
          </a:lstStyle>
          <a:p>
            <a:endParaRPr lang="he-IL"/>
          </a:p>
        </p:txBody>
      </p:sp>
      <p:sp>
        <p:nvSpPr>
          <p:cNvPr id="6" name="Slide Number Placeholder 5"/>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1251352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5" name="Footer Placeholder 4"/>
          <p:cNvSpPr>
            <a:spLocks noGrp="1"/>
          </p:cNvSpPr>
          <p:nvPr>
            <p:ph type="ftr" sz="quarter" idx="11"/>
          </p:nvPr>
        </p:nvSpPr>
        <p:spPr/>
        <p:txBody>
          <a:bodyPr/>
          <a:lstStyle>
            <a:lvl1pPr>
              <a:defRPr/>
            </a:lvl1pPr>
          </a:lstStyle>
          <a:p>
            <a:endParaRPr lang="he-IL"/>
          </a:p>
        </p:txBody>
      </p:sp>
      <p:sp>
        <p:nvSpPr>
          <p:cNvPr id="6" name="Slide Number Placeholder 5"/>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41171251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203200" y="2590800"/>
            <a:ext cx="57404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Content Placeholder 3"/>
          <p:cNvSpPr>
            <a:spLocks noGrp="1"/>
          </p:cNvSpPr>
          <p:nvPr>
            <p:ph sz="half" idx="2"/>
          </p:nvPr>
        </p:nvSpPr>
        <p:spPr>
          <a:xfrm>
            <a:off x="6146800" y="2590800"/>
            <a:ext cx="57404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Date Placeholder 4"/>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6" name="Footer Placeholder 5"/>
          <p:cNvSpPr>
            <a:spLocks noGrp="1"/>
          </p:cNvSpPr>
          <p:nvPr>
            <p:ph type="ftr" sz="quarter" idx="11"/>
          </p:nvPr>
        </p:nvSpPr>
        <p:spPr/>
        <p:txBody>
          <a:bodyPr/>
          <a:lstStyle>
            <a:lvl1pPr>
              <a:defRPr/>
            </a:lvl1pPr>
          </a:lstStyle>
          <a:p>
            <a:endParaRPr lang="he-IL"/>
          </a:p>
        </p:txBody>
      </p:sp>
      <p:sp>
        <p:nvSpPr>
          <p:cNvPr id="7" name="Slide Number Placeholder 6"/>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26729420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8" name="Footer Placeholder 7"/>
          <p:cNvSpPr>
            <a:spLocks noGrp="1"/>
          </p:cNvSpPr>
          <p:nvPr>
            <p:ph type="ftr" sz="quarter" idx="11"/>
          </p:nvPr>
        </p:nvSpPr>
        <p:spPr/>
        <p:txBody>
          <a:bodyPr/>
          <a:lstStyle>
            <a:lvl1pPr>
              <a:defRPr/>
            </a:lvl1pPr>
          </a:lstStyle>
          <a:p>
            <a:endParaRPr lang="he-IL"/>
          </a:p>
        </p:txBody>
      </p:sp>
      <p:sp>
        <p:nvSpPr>
          <p:cNvPr id="9" name="Slide Number Placeholder 8"/>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4041773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4" name="Footer Placeholder 3"/>
          <p:cNvSpPr>
            <a:spLocks noGrp="1"/>
          </p:cNvSpPr>
          <p:nvPr>
            <p:ph type="ftr" sz="quarter" idx="11"/>
          </p:nvPr>
        </p:nvSpPr>
        <p:spPr/>
        <p:txBody>
          <a:bodyPr/>
          <a:lstStyle>
            <a:lvl1pPr>
              <a:defRPr/>
            </a:lvl1pPr>
          </a:lstStyle>
          <a:p>
            <a:endParaRPr lang="he-IL"/>
          </a:p>
        </p:txBody>
      </p:sp>
      <p:sp>
        <p:nvSpPr>
          <p:cNvPr id="5" name="Slide Number Placeholder 4"/>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117582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3" name="Footer Placeholder 2"/>
          <p:cNvSpPr>
            <a:spLocks noGrp="1"/>
          </p:cNvSpPr>
          <p:nvPr>
            <p:ph type="ftr" sz="quarter" idx="11"/>
          </p:nvPr>
        </p:nvSpPr>
        <p:spPr/>
        <p:txBody>
          <a:bodyPr/>
          <a:lstStyle>
            <a:lvl1pPr>
              <a:defRPr/>
            </a:lvl1pPr>
          </a:lstStyle>
          <a:p>
            <a:endParaRPr lang="he-IL"/>
          </a:p>
        </p:txBody>
      </p:sp>
      <p:sp>
        <p:nvSpPr>
          <p:cNvPr id="4" name="Slide Number Placeholder 3"/>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87663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fld id="{E9BB155E-A503-42F5-A457-DFFAA194D57A}" type="datetimeFigureOut">
              <a:rPr lang="he-IL" smtClean="0"/>
              <a:t>ט"ו/תמוז/תשע"ד</a:t>
            </a:fld>
            <a:endParaRPr lang="he-IL"/>
          </a:p>
        </p:txBody>
      </p:sp>
      <p:sp>
        <p:nvSpPr>
          <p:cNvPr id="6" name="Footer Placeholder 5"/>
          <p:cNvSpPr>
            <a:spLocks noGrp="1"/>
          </p:cNvSpPr>
          <p:nvPr>
            <p:ph type="ftr" sz="quarter" idx="11"/>
          </p:nvPr>
        </p:nvSpPr>
        <p:spPr/>
        <p:txBody>
          <a:bodyPr/>
          <a:lstStyle>
            <a:lvl1pPr>
              <a:defRPr/>
            </a:lvl1pPr>
          </a:lstStyle>
          <a:p>
            <a:endParaRPr lang="he-IL"/>
          </a:p>
        </p:txBody>
      </p:sp>
      <p:sp>
        <p:nvSpPr>
          <p:cNvPr id="7" name="Slide Number Placeholder 6"/>
          <p:cNvSpPr>
            <a:spLocks noGrp="1"/>
          </p:cNvSpPr>
          <p:nvPr>
            <p:ph type="sldNum" sz="quarter" idx="12"/>
          </p:nvPr>
        </p:nvSpPr>
        <p:spPr/>
        <p:txBody>
          <a:bodyPr/>
          <a:lstStyle>
            <a:lvl1pPr>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401209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fld id="{12EF78E3-FDA3-4D28-AAA2-0B81F349A39D}" type="datetimeFigureOut">
              <a:rPr lang="en-US" smtClean="0"/>
              <a:t>7/13/2014</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8574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3200" y="1600200"/>
            <a:ext cx="1168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Rectangle 3"/>
          <p:cNvSpPr>
            <a:spLocks noGrp="1" noChangeArrowheads="1"/>
          </p:cNvSpPr>
          <p:nvPr>
            <p:ph type="body" idx="1"/>
          </p:nvPr>
        </p:nvSpPr>
        <p:spPr bwMode="auto">
          <a:xfrm>
            <a:off x="203200" y="2590800"/>
            <a:ext cx="11684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028" name="Rectangle 4"/>
          <p:cNvSpPr>
            <a:spLocks noGrp="1" noChangeArrowheads="1"/>
          </p:cNvSpPr>
          <p:nvPr>
            <p:ph type="dt" sz="half" idx="2"/>
          </p:nvPr>
        </p:nvSpPr>
        <p:spPr bwMode="auto">
          <a:xfrm>
            <a:off x="37592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000"/>
            </a:lvl1pPr>
          </a:lstStyle>
          <a:p>
            <a:fld id="{E9BB155E-A503-42F5-A457-DFFAA194D57A}" type="datetimeFigureOut">
              <a:rPr lang="he-IL" smtClean="0"/>
              <a:t>ט"ו/תמוז/תשע"ד</a:t>
            </a:fld>
            <a:endParaRPr lang="he-IL"/>
          </a:p>
        </p:txBody>
      </p:sp>
      <p:sp>
        <p:nvSpPr>
          <p:cNvPr id="1029" name="Rectangle 5"/>
          <p:cNvSpPr>
            <a:spLocks noGrp="1" noChangeArrowheads="1"/>
          </p:cNvSpPr>
          <p:nvPr>
            <p:ph type="ftr" sz="quarter" idx="3"/>
          </p:nvPr>
        </p:nvSpPr>
        <p:spPr bwMode="auto">
          <a:xfrm>
            <a:off x="58928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eaLnBrk="1" hangingPunct="1">
              <a:defRPr sz="1000"/>
            </a:lvl1pPr>
          </a:lstStyle>
          <a:p>
            <a:endParaRPr lang="he-IL"/>
          </a:p>
        </p:txBody>
      </p:sp>
      <p:sp>
        <p:nvSpPr>
          <p:cNvPr id="1030" name="Rectangle 6"/>
          <p:cNvSpPr>
            <a:spLocks noGrp="1" noChangeArrowheads="1"/>
          </p:cNvSpPr>
          <p:nvPr>
            <p:ph type="sldNum" sz="quarter" idx="4"/>
          </p:nvPr>
        </p:nvSpPr>
        <p:spPr bwMode="auto">
          <a:xfrm>
            <a:off x="10160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eaLnBrk="1" hangingPunct="1">
              <a:defRPr sz="1000">
                <a:cs typeface="+mn-cs"/>
              </a:defRPr>
            </a:lvl1pPr>
          </a:lstStyle>
          <a:p>
            <a:fld id="{3041F15F-D47B-4C58-A1A7-6CA72274C494}" type="slidenum">
              <a:rPr lang="he-IL" smtClean="0"/>
              <a:t>‹#›</a:t>
            </a:fld>
            <a:endParaRPr lang="he-IL"/>
          </a:p>
        </p:txBody>
      </p:sp>
    </p:spTree>
    <p:extLst>
      <p:ext uri="{BB962C8B-B14F-4D97-AF65-F5344CB8AC3E}">
        <p14:creationId xmlns:p14="http://schemas.microsoft.com/office/powerpoint/2010/main" val="484441550"/>
      </p:ext>
    </p:extLst>
  </p:cSld>
  <p:clrMap bg1="dk2" tx1="lt1" bg2="dk1"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r" rtl="1" eaLnBrk="1" fontAlgn="base" hangingPunct="1">
        <a:spcBef>
          <a:spcPct val="0"/>
        </a:spcBef>
        <a:spcAft>
          <a:spcPct val="0"/>
        </a:spcAft>
        <a:defRPr sz="3600">
          <a:solidFill>
            <a:schemeClr val="tx2"/>
          </a:solidFill>
          <a:latin typeface="+mj-lt"/>
          <a:ea typeface="+mj-ea"/>
          <a:cs typeface="+mj-cs"/>
        </a:defRPr>
      </a:lvl1pPr>
      <a:lvl2pPr algn="r" rtl="1" eaLnBrk="1" fontAlgn="base" hangingPunct="1">
        <a:spcBef>
          <a:spcPct val="0"/>
        </a:spcBef>
        <a:spcAft>
          <a:spcPct val="0"/>
        </a:spcAft>
        <a:defRPr sz="3600">
          <a:solidFill>
            <a:schemeClr val="tx2"/>
          </a:solidFill>
          <a:latin typeface="Arial Black" pitchFamily="34" charset="0"/>
          <a:cs typeface="Arial" charset="0"/>
        </a:defRPr>
      </a:lvl2pPr>
      <a:lvl3pPr algn="r" rtl="1" eaLnBrk="1" fontAlgn="base" hangingPunct="1">
        <a:spcBef>
          <a:spcPct val="0"/>
        </a:spcBef>
        <a:spcAft>
          <a:spcPct val="0"/>
        </a:spcAft>
        <a:defRPr sz="3600">
          <a:solidFill>
            <a:schemeClr val="tx2"/>
          </a:solidFill>
          <a:latin typeface="Arial Black" pitchFamily="34" charset="0"/>
          <a:cs typeface="Arial" charset="0"/>
        </a:defRPr>
      </a:lvl3pPr>
      <a:lvl4pPr algn="r" rtl="1" eaLnBrk="1" fontAlgn="base" hangingPunct="1">
        <a:spcBef>
          <a:spcPct val="0"/>
        </a:spcBef>
        <a:spcAft>
          <a:spcPct val="0"/>
        </a:spcAft>
        <a:defRPr sz="3600">
          <a:solidFill>
            <a:schemeClr val="tx2"/>
          </a:solidFill>
          <a:latin typeface="Arial Black" pitchFamily="34" charset="0"/>
          <a:cs typeface="Arial" charset="0"/>
        </a:defRPr>
      </a:lvl4pPr>
      <a:lvl5pPr algn="r" rtl="1" eaLnBrk="1" fontAlgn="base" hangingPunct="1">
        <a:spcBef>
          <a:spcPct val="0"/>
        </a:spcBef>
        <a:spcAft>
          <a:spcPct val="0"/>
        </a:spcAft>
        <a:defRPr sz="3600">
          <a:solidFill>
            <a:schemeClr val="tx2"/>
          </a:solidFill>
          <a:latin typeface="Arial Black" pitchFamily="34" charset="0"/>
          <a:cs typeface="Arial" charset="0"/>
        </a:defRPr>
      </a:lvl5pPr>
      <a:lvl6pPr marL="457200" algn="r" rtl="1" eaLnBrk="1" fontAlgn="base" hangingPunct="1">
        <a:spcBef>
          <a:spcPct val="0"/>
        </a:spcBef>
        <a:spcAft>
          <a:spcPct val="0"/>
        </a:spcAft>
        <a:defRPr sz="3600">
          <a:solidFill>
            <a:schemeClr val="tx2"/>
          </a:solidFill>
          <a:latin typeface="Arial Black" pitchFamily="34" charset="0"/>
          <a:cs typeface="Arial" charset="0"/>
        </a:defRPr>
      </a:lvl6pPr>
      <a:lvl7pPr marL="914400" algn="r" rtl="1" eaLnBrk="1" fontAlgn="base" hangingPunct="1">
        <a:spcBef>
          <a:spcPct val="0"/>
        </a:spcBef>
        <a:spcAft>
          <a:spcPct val="0"/>
        </a:spcAft>
        <a:defRPr sz="3600">
          <a:solidFill>
            <a:schemeClr val="tx2"/>
          </a:solidFill>
          <a:latin typeface="Arial Black" pitchFamily="34" charset="0"/>
          <a:cs typeface="Arial" charset="0"/>
        </a:defRPr>
      </a:lvl7pPr>
      <a:lvl8pPr marL="1371600" algn="r" rtl="1" eaLnBrk="1" fontAlgn="base" hangingPunct="1">
        <a:spcBef>
          <a:spcPct val="0"/>
        </a:spcBef>
        <a:spcAft>
          <a:spcPct val="0"/>
        </a:spcAft>
        <a:defRPr sz="3600">
          <a:solidFill>
            <a:schemeClr val="tx2"/>
          </a:solidFill>
          <a:latin typeface="Arial Black" pitchFamily="34" charset="0"/>
          <a:cs typeface="Arial" charset="0"/>
        </a:defRPr>
      </a:lvl8pPr>
      <a:lvl9pPr marL="1828800" algn="r" rtl="1" eaLnBrk="1" fontAlgn="base" hangingPunct="1">
        <a:spcBef>
          <a:spcPct val="0"/>
        </a:spcBef>
        <a:spcAft>
          <a:spcPct val="0"/>
        </a:spcAft>
        <a:defRPr sz="3600">
          <a:solidFill>
            <a:schemeClr val="tx2"/>
          </a:solidFill>
          <a:latin typeface="Arial Black" pitchFamily="34" charset="0"/>
          <a:cs typeface="Arial"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NqLpoig5bM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71wZJLRAYz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J_KWpbXsNG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J-sCxEVoN8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he.wikipedia.org/wiki/%D7%90%D7%95%D7%94%D7%9C" TargetMode="External"/><Relationship Id="rId2" Type="http://schemas.openxmlformats.org/officeDocument/2006/relationships/hyperlink" Target="http://he.wikipedia.org/wiki/%D7%91%D7%93%D7%95%D7%90%D7%99%D7%9D" TargetMode="External"/><Relationship Id="rId1" Type="http://schemas.openxmlformats.org/officeDocument/2006/relationships/slideLayout" Target="../slideLayouts/slideLayout2.xml"/><Relationship Id="rId5" Type="http://schemas.openxmlformats.org/officeDocument/2006/relationships/hyperlink" Target="http://he.wikipedia.org/wiki/%D7%A6%D7%90%D7%9F" TargetMode="External"/><Relationship Id="rId4" Type="http://schemas.openxmlformats.org/officeDocument/2006/relationships/hyperlink" Target="http://he.wikipedia.org/wiki/%D7%9E%D7%95%D7%A1%D7%A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pPr algn="ctr"/>
            <a:r>
              <a:rPr lang="he-IL" dirty="0" smtClean="0"/>
              <a:t>סל רעיונות לטקס פתיחה יום סובלנות לבתי ספר</a:t>
            </a:r>
            <a:endParaRPr lang="he-IL" dirty="0"/>
          </a:p>
        </p:txBody>
      </p:sp>
      <p:sp>
        <p:nvSpPr>
          <p:cNvPr id="3" name="כותרת משנה 2"/>
          <p:cNvSpPr>
            <a:spLocks noGrp="1"/>
          </p:cNvSpPr>
          <p:nvPr>
            <p:ph type="subTitle" idx="1"/>
          </p:nvPr>
        </p:nvSpPr>
        <p:spPr/>
        <p:txBody>
          <a:bodyPr/>
          <a:lstStyle/>
          <a:p>
            <a:pPr algn="ctr"/>
            <a:r>
              <a:rPr lang="he-IL" dirty="0" smtClean="0"/>
              <a:t>משרד החינוך, המזכירות הפדגוגית, אגף אומנויות</a:t>
            </a:r>
          </a:p>
          <a:p>
            <a:pPr algn="ctr"/>
            <a:r>
              <a:rPr lang="he-IL" dirty="0" smtClean="0"/>
              <a:t>תשע"ד</a:t>
            </a:r>
          </a:p>
        </p:txBody>
      </p:sp>
    </p:spTree>
    <p:extLst>
      <p:ext uri="{BB962C8B-B14F-4D97-AF65-F5344CB8AC3E}">
        <p14:creationId xmlns:p14="http://schemas.microsoft.com/office/powerpoint/2010/main" val="66246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31819" y="1925781"/>
            <a:ext cx="9434945" cy="3657600"/>
          </a:xfrm>
        </p:spPr>
        <p:txBody>
          <a:bodyPr/>
          <a:lstStyle/>
          <a:p>
            <a:pPr marL="0" indent="0">
              <a:buNone/>
            </a:pPr>
            <a:r>
              <a:rPr lang="he-IL" sz="1700" b="1" dirty="0"/>
              <a:t>קבלת השונה</a:t>
            </a:r>
            <a:endParaRPr lang="en-US" sz="1700" b="1" dirty="0"/>
          </a:p>
          <a:p>
            <a:pPr marL="0" indent="0">
              <a:buNone/>
            </a:pPr>
            <a:r>
              <a:rPr lang="he-IL" sz="1700" dirty="0"/>
              <a:t>שיעור יצירה המתבסס על סיפורים שבהם ייצוגים העוסק בנושא זה. לדוגמא:</a:t>
            </a:r>
            <a:endParaRPr lang="en-US" sz="1700" dirty="0"/>
          </a:p>
          <a:p>
            <a:pPr marL="0" indent="0">
              <a:buNone/>
            </a:pPr>
            <a:r>
              <a:rPr lang="he-IL" sz="1700" dirty="0"/>
              <a:t> "הברווזון המכוער" הנס כריסטיאן</a:t>
            </a:r>
            <a:endParaRPr lang="en-US" sz="1700" dirty="0"/>
          </a:p>
          <a:p>
            <a:pPr marL="0" indent="0">
              <a:buNone/>
            </a:pPr>
            <a:r>
              <a:rPr lang="he-IL" sz="1700" dirty="0"/>
              <a:t>"הסיפור על האיש הירוק", יהונתן גפן</a:t>
            </a:r>
            <a:endParaRPr lang="en-US" sz="1700" dirty="0"/>
          </a:p>
          <a:p>
            <a:pPr marL="0" indent="0">
              <a:buNone/>
            </a:pPr>
            <a:r>
              <a:rPr lang="he-IL" sz="1700" dirty="0"/>
              <a:t>" יש ילדים זיג זג" מאת דוד גרוסמן</a:t>
            </a:r>
            <a:endParaRPr lang="en-US" sz="1700" dirty="0"/>
          </a:p>
          <a:p>
            <a:pPr marL="0" indent="0">
              <a:buNone/>
            </a:pPr>
            <a:r>
              <a:rPr lang="he-IL" sz="1700" dirty="0"/>
              <a:t>"הקיץ של אביה", גילה </a:t>
            </a:r>
            <a:r>
              <a:rPr lang="he-IL" sz="1700" dirty="0" smtClean="0"/>
              <a:t>אלמגור</a:t>
            </a:r>
          </a:p>
          <a:p>
            <a:pPr marL="0" indent="0">
              <a:buNone/>
            </a:pPr>
            <a:endParaRPr lang="he-IL" sz="1700" dirty="0"/>
          </a:p>
          <a:p>
            <a:pPr marL="0" indent="0">
              <a:buNone/>
            </a:pPr>
            <a:r>
              <a:rPr lang="he-IL" sz="1700" b="1" dirty="0"/>
              <a:t>תהליכי הוראה:</a:t>
            </a:r>
            <a:endParaRPr lang="en-US" sz="1700" b="1" dirty="0"/>
          </a:p>
          <a:p>
            <a:pPr marL="0" indent="0">
              <a:buNone/>
            </a:pPr>
            <a:r>
              <a:rPr lang="he-IL" sz="1700" dirty="0"/>
              <a:t>קריאת הטקסט והבנתו</a:t>
            </a:r>
            <a:endParaRPr lang="en-US" sz="1700" dirty="0"/>
          </a:p>
          <a:p>
            <a:pPr marL="0" indent="0">
              <a:buNone/>
            </a:pPr>
            <a:r>
              <a:rPr lang="he-IL" sz="1700" dirty="0"/>
              <a:t>אימפרוביזציה בכתה סביב הדמויות השונות, התחושות , המרחב.</a:t>
            </a:r>
            <a:endParaRPr lang="en-US" sz="1700" dirty="0"/>
          </a:p>
          <a:p>
            <a:pPr marL="0" indent="0">
              <a:buNone/>
            </a:pPr>
            <a:r>
              <a:rPr lang="he-IL" sz="1700" dirty="0"/>
              <a:t>יצירת משפט תנועתי ראשון סביב הנושא.</a:t>
            </a:r>
            <a:endParaRPr lang="en-US" sz="1700" dirty="0"/>
          </a:p>
          <a:p>
            <a:pPr marL="0" indent="0">
              <a:buNone/>
            </a:pPr>
            <a:r>
              <a:rPr lang="he-IL" sz="1700" dirty="0"/>
              <a:t>בחירה מוזיקלית אישית של כל תלמיד .</a:t>
            </a:r>
            <a:endParaRPr lang="en-US" sz="1700" dirty="0"/>
          </a:p>
          <a:p>
            <a:pPr marL="0" indent="0">
              <a:buNone/>
            </a:pPr>
            <a:r>
              <a:rPr lang="he-IL" sz="1700" dirty="0"/>
              <a:t>בחירת אביזר המתקשר לנושא.</a:t>
            </a:r>
            <a:endParaRPr lang="en-US" sz="1700" dirty="0"/>
          </a:p>
          <a:p>
            <a:pPr marL="0" indent="0">
              <a:buNone/>
            </a:pPr>
            <a:r>
              <a:rPr lang="he-IL" sz="1700" dirty="0"/>
              <a:t>בניית קטעים סביב הנושא.</a:t>
            </a:r>
            <a:endParaRPr lang="en-US" sz="1700" dirty="0"/>
          </a:p>
          <a:p>
            <a:pPr marL="0" indent="0">
              <a:buNone/>
            </a:pPr>
            <a:endParaRPr lang="he-IL" sz="1800" dirty="0"/>
          </a:p>
          <a:p>
            <a:pPr marL="0" indent="0">
              <a:buNone/>
            </a:pPr>
            <a:endParaRPr lang="en-US" sz="1700" dirty="0"/>
          </a:p>
          <a:p>
            <a:pPr marL="0" indent="0">
              <a:buNone/>
            </a:pPr>
            <a:r>
              <a:rPr lang="he-IL" dirty="0"/>
              <a:t> </a:t>
            </a:r>
            <a:endParaRPr lang="en-US" dirty="0"/>
          </a:p>
          <a:p>
            <a:pPr marL="0" indent="0">
              <a:buNone/>
            </a:pPr>
            <a:endParaRPr lang="he-IL" dirty="0"/>
          </a:p>
        </p:txBody>
      </p:sp>
    </p:spTree>
    <p:extLst>
      <p:ext uri="{BB962C8B-B14F-4D97-AF65-F5344CB8AC3E}">
        <p14:creationId xmlns:p14="http://schemas.microsoft.com/office/powerpoint/2010/main" val="3984251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3200" dirty="0"/>
              <a:t>חטיבת הביניים וחטיבה עליונה</a:t>
            </a:r>
            <a:r>
              <a:rPr lang="en-US" dirty="0"/>
              <a:t/>
            </a:r>
            <a:br>
              <a:rPr lang="en-US" dirty="0"/>
            </a:br>
            <a:endParaRPr lang="he-IL" dirty="0"/>
          </a:p>
        </p:txBody>
      </p:sp>
      <p:sp>
        <p:nvSpPr>
          <p:cNvPr id="3" name="מציין מיקום תוכן 2"/>
          <p:cNvSpPr>
            <a:spLocks noGrp="1"/>
          </p:cNvSpPr>
          <p:nvPr>
            <p:ph idx="1"/>
          </p:nvPr>
        </p:nvSpPr>
        <p:spPr>
          <a:xfrm>
            <a:off x="845130" y="2244435"/>
            <a:ext cx="10377054" cy="4239492"/>
          </a:xfrm>
        </p:spPr>
        <p:txBody>
          <a:bodyPr/>
          <a:lstStyle/>
          <a:p>
            <a:pPr marL="0" indent="0">
              <a:buNone/>
            </a:pPr>
            <a:r>
              <a:rPr lang="he-IL" sz="1700" b="1" dirty="0"/>
              <a:t>הגוף הפגום, המוגבל והמפורק </a:t>
            </a:r>
            <a:r>
              <a:rPr lang="he-IL" sz="1700" b="1" dirty="0" smtClean="0"/>
              <a:t>לחלקיו.</a:t>
            </a:r>
            <a:endParaRPr lang="en-US" sz="1700" b="1" dirty="0"/>
          </a:p>
          <a:p>
            <a:pPr marL="0" indent="0">
              <a:buNone/>
            </a:pPr>
            <a:r>
              <a:rPr lang="he-IL" sz="1700" dirty="0"/>
              <a:t>1) שיעורי יצירה: התנסות בתנועה עם מגבלה</a:t>
            </a:r>
            <a:endParaRPr lang="en-US" sz="1700" dirty="0"/>
          </a:p>
          <a:p>
            <a:pPr marL="0" indent="0">
              <a:buNone/>
            </a:pPr>
            <a:r>
              <a:rPr lang="he-IL" sz="1700" dirty="0"/>
              <a:t>שלב א: התמודדות עם החסר - אימפרוביזציה על בסיס נטרול מלאכותי של אחד מחלקי הגוף ובחינת אופני התנועה הנגזרים מתוך המגבלה.</a:t>
            </a:r>
            <a:endParaRPr lang="en-US" sz="1700" dirty="0"/>
          </a:p>
          <a:p>
            <a:pPr marL="0" indent="0">
              <a:buNone/>
            </a:pPr>
            <a:r>
              <a:rPr lang="he-IL" sz="1700" dirty="0"/>
              <a:t>שלב ב: התמודדות עם התווספות – אימפרוביזציה על בסיס תוספת מלאכותית לגוף: הוספת משקל, הארכת הגפיים באמצעות תוספות פלסטיות וכדומה, ובחינת  אופני התנועה </a:t>
            </a:r>
            <a:r>
              <a:rPr lang="he-IL" sz="1700" dirty="0" err="1"/>
              <a:t>הנזגזרים</a:t>
            </a:r>
            <a:r>
              <a:rPr lang="he-IL" sz="1700" dirty="0"/>
              <a:t> מתוך ההתווספות.</a:t>
            </a:r>
            <a:endParaRPr lang="en-US" sz="1700" dirty="0"/>
          </a:p>
          <a:p>
            <a:pPr marL="0" indent="0">
              <a:buNone/>
            </a:pPr>
            <a:r>
              <a:rPr lang="he-IL" sz="1700" dirty="0"/>
              <a:t>שלב ג: יצירת משפט תנועתי ראשון סביב הנושא, בחירה מוזיקלית אישית של כל תלמיד, בניית קטעים סביב הנושא</a:t>
            </a:r>
            <a:r>
              <a:rPr lang="he-IL" sz="1700" dirty="0" smtClean="0"/>
              <a:t>.</a:t>
            </a:r>
          </a:p>
          <a:p>
            <a:pPr marL="0" indent="0">
              <a:buNone/>
            </a:pPr>
            <a:endParaRPr lang="en-US" sz="1700" dirty="0"/>
          </a:p>
          <a:p>
            <a:pPr marL="0" indent="0">
              <a:buNone/>
            </a:pPr>
            <a:r>
              <a:rPr lang="he-IL" sz="1700" dirty="0"/>
              <a:t>2) ניתוח, פרשנות ושחזור</a:t>
            </a:r>
            <a:endParaRPr lang="en-US" sz="1700" dirty="0"/>
          </a:p>
          <a:p>
            <a:pPr marL="0" indent="0">
              <a:buNone/>
            </a:pPr>
            <a:r>
              <a:rPr lang="he-IL" sz="1700" dirty="0"/>
              <a:t>צפייה משותפת במופע "</a:t>
            </a:r>
            <a:r>
              <a:rPr lang="he-IL" sz="1700" dirty="0" err="1"/>
              <a:t>אויסטר</a:t>
            </a:r>
            <a:r>
              <a:rPr lang="he-IL" sz="1700" dirty="0"/>
              <a:t>" של להקת ענבל </a:t>
            </a:r>
            <a:r>
              <a:rPr lang="he-IL" sz="1700" dirty="0" err="1"/>
              <a:t>פינטו</a:t>
            </a:r>
            <a:r>
              <a:rPr lang="he-IL" sz="1700" dirty="0"/>
              <a:t> ואבשלום פולק.</a:t>
            </a:r>
            <a:endParaRPr lang="en-US" sz="1700" dirty="0"/>
          </a:p>
          <a:p>
            <a:pPr marL="0" indent="0">
              <a:buNone/>
            </a:pPr>
            <a:r>
              <a:rPr lang="he-IL" sz="1700" dirty="0"/>
              <a:t>בחינת ייצוגי הגוף ביצירה תוך התייחסות לפרגמנטציה, דיס-פרופורציה ופגמים.</a:t>
            </a:r>
            <a:endParaRPr lang="en-US" sz="1700" dirty="0"/>
          </a:p>
          <a:p>
            <a:pPr marL="0" indent="0">
              <a:buNone/>
            </a:pPr>
            <a:r>
              <a:rPr lang="he-IL" sz="1700" dirty="0"/>
              <a:t>שחזור קטע מתוך היצירה.</a:t>
            </a:r>
            <a:endParaRPr lang="en-US" sz="1700" dirty="0"/>
          </a:p>
          <a:p>
            <a:pPr marL="0" indent="0">
              <a:buNone/>
            </a:pPr>
            <a:r>
              <a:rPr lang="he-IL" sz="1700" dirty="0"/>
              <a:t>הצגת תוצרים.</a:t>
            </a:r>
            <a:endParaRPr lang="en-US" sz="1700" dirty="0"/>
          </a:p>
          <a:p>
            <a:pPr marL="0" indent="0">
              <a:buNone/>
            </a:pPr>
            <a:r>
              <a:rPr lang="he-IL" sz="2400" b="1" dirty="0">
                <a:solidFill>
                  <a:schemeClr val="accent4"/>
                </a:solidFill>
                <a:hlinkClick r:id="rId2"/>
              </a:rPr>
              <a:t>קישור לקטע מתוך היצירה</a:t>
            </a:r>
            <a:endParaRPr lang="en-US" sz="2400" b="1" dirty="0">
              <a:solidFill>
                <a:schemeClr val="accent4"/>
              </a:solidFill>
            </a:endParaRPr>
          </a:p>
          <a:p>
            <a:pPr marL="0" indent="0">
              <a:buNone/>
            </a:pPr>
            <a:endParaRPr lang="en-US" sz="1700" dirty="0"/>
          </a:p>
          <a:p>
            <a:pPr marL="0" indent="0">
              <a:buNone/>
            </a:pPr>
            <a:endParaRPr lang="he-IL" sz="2400" dirty="0"/>
          </a:p>
        </p:txBody>
      </p:sp>
    </p:spTree>
    <p:extLst>
      <p:ext uri="{BB962C8B-B14F-4D97-AF65-F5344CB8AC3E}">
        <p14:creationId xmlns:p14="http://schemas.microsoft.com/office/powerpoint/2010/main" val="271234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92730" y="1357744"/>
            <a:ext cx="10529459" cy="5043055"/>
          </a:xfrm>
        </p:spPr>
        <p:txBody>
          <a:bodyPr/>
          <a:lstStyle/>
          <a:p>
            <a:pPr marL="0" indent="0">
              <a:buNone/>
            </a:pPr>
            <a:r>
              <a:rPr lang="he-IL" dirty="0"/>
              <a:t> </a:t>
            </a:r>
            <a:endParaRPr lang="en-US" dirty="0"/>
          </a:p>
          <a:p>
            <a:pPr marL="0" indent="0">
              <a:buNone/>
            </a:pPr>
            <a:r>
              <a:rPr lang="he-IL" sz="1700" dirty="0"/>
              <a:t>3) מעבר מטקסט לתנועה – ממחזות בקט למאגי </a:t>
            </a:r>
            <a:r>
              <a:rPr lang="he-IL" sz="1700" dirty="0" err="1" smtClean="0"/>
              <a:t>מארין</a:t>
            </a:r>
            <a:endParaRPr lang="he-IL" sz="1700" dirty="0" smtClean="0"/>
          </a:p>
          <a:p>
            <a:pPr marL="0" indent="0">
              <a:buNone/>
            </a:pPr>
            <a:endParaRPr lang="en-US" sz="1700" dirty="0"/>
          </a:p>
          <a:p>
            <a:pPr marL="0" indent="0">
              <a:buNone/>
            </a:pPr>
            <a:r>
              <a:rPr lang="he-IL" sz="1700" dirty="0"/>
              <a:t>מספר יסודות בולטים חוזרים ועולים ממחזות בקט: דמויות הנתונות בחסר כלשהי, בעלות מגבלה פיסית, בעלות מום, או פשוט סובלות מכאבים כרוניים; דמויות הנסתרות מעינינו, או שרק חלקים מגופן נראים לצופה, או שאין זו כלל דמות אלא רק פרגמנט של הגוף; דמויות המתקשות לנוע, או שאינן יכולות להפסיק להתנועע. צמדי דמויות בקשר של תלות הדדית וניגודיות. כל אלו יחד יוצרים תמונות חזותיות שהינן כתמצית של רגע או הוויה.  דוגמאות לכך ניתן למצוא במחזות הבאים: סוף משחק, מחכים לגודו, ימים מאושרים, לא אני, מחזה, אותה פעם ועוד</a:t>
            </a:r>
            <a:r>
              <a:rPr lang="he-IL" sz="1700" dirty="0" smtClean="0"/>
              <a:t>.</a:t>
            </a:r>
          </a:p>
          <a:p>
            <a:pPr marL="0" indent="0">
              <a:buNone/>
            </a:pPr>
            <a:endParaRPr lang="en-US" sz="1700" dirty="0"/>
          </a:p>
          <a:p>
            <a:pPr marL="0" indent="0">
              <a:buNone/>
            </a:pPr>
            <a:r>
              <a:rPr lang="he-IL" sz="1700" dirty="0"/>
              <a:t>שלב א': שיעורי עיוניים – רקע תאורטי  על ייצוגי הגוף במחזות בקט</a:t>
            </a:r>
            <a:r>
              <a:rPr lang="he-IL" sz="1700" dirty="0" smtClean="0"/>
              <a:t>.</a:t>
            </a:r>
          </a:p>
          <a:p>
            <a:pPr marL="0" indent="0">
              <a:buNone/>
            </a:pPr>
            <a:r>
              <a:rPr lang="he-IL" sz="1700" dirty="0" smtClean="0"/>
              <a:t> </a:t>
            </a:r>
            <a:endParaRPr lang="en-US" sz="1700" dirty="0"/>
          </a:p>
          <a:p>
            <a:pPr marL="0" indent="0">
              <a:buNone/>
            </a:pPr>
            <a:r>
              <a:rPr lang="he-IL" sz="1700" dirty="0"/>
              <a:t>שלב ב': צפייה ביצירת המחול  </a:t>
            </a:r>
            <a:r>
              <a:rPr lang="en-US" sz="1700" dirty="0"/>
              <a:t>May B</a:t>
            </a:r>
            <a:r>
              <a:rPr lang="he-IL" sz="1700" dirty="0"/>
              <a:t> של היוצרת מאגי </a:t>
            </a:r>
            <a:r>
              <a:rPr lang="he-IL" sz="1700" dirty="0" err="1"/>
              <a:t>מארין</a:t>
            </a:r>
            <a:r>
              <a:rPr lang="he-IL" sz="1700" dirty="0"/>
              <a:t> (</a:t>
            </a:r>
            <a:r>
              <a:rPr lang="en-US" sz="1700" dirty="0" err="1"/>
              <a:t>Maguy</a:t>
            </a:r>
            <a:r>
              <a:rPr lang="en-US" sz="1700" dirty="0"/>
              <a:t> Marin</a:t>
            </a:r>
            <a:r>
              <a:rPr lang="he-IL" sz="1700" dirty="0"/>
              <a:t>) המתבססת על אופן השימוש בגוף והדימויים החזותיים המופיעים במחזות בקט. ביצירה ניתן לראות מעין ייצוג של "אנטי-רקדנים": רקדנים שפופים, המעוצבים כדמויות זקנות כבדות משקל, המתקשות לנוע וגוררות צעדיהן</a:t>
            </a:r>
            <a:r>
              <a:rPr lang="he-IL" sz="1700" dirty="0" smtClean="0"/>
              <a:t>.</a:t>
            </a:r>
          </a:p>
          <a:p>
            <a:pPr marL="0" indent="0">
              <a:buNone/>
            </a:pPr>
            <a:endParaRPr lang="en-US" sz="1700" dirty="0"/>
          </a:p>
          <a:p>
            <a:pPr marL="0" indent="0">
              <a:buNone/>
            </a:pPr>
            <a:r>
              <a:rPr lang="he-IL" sz="1700" dirty="0"/>
              <a:t>שלב ג': שחזור קטעים מתוך היצירה.</a:t>
            </a:r>
            <a:endParaRPr lang="en-US" sz="1700" dirty="0"/>
          </a:p>
          <a:p>
            <a:pPr marL="0" indent="0">
              <a:buNone/>
            </a:pPr>
            <a:r>
              <a:rPr lang="en-US" sz="1700" dirty="0"/>
              <a:t> </a:t>
            </a:r>
          </a:p>
          <a:p>
            <a:pPr marL="0" indent="0">
              <a:buNone/>
            </a:pPr>
            <a:r>
              <a:rPr lang="he-IL" sz="1700" dirty="0">
                <a:hlinkClick r:id="rId2"/>
              </a:rPr>
              <a:t>קישור לקטע מתוך היצירה</a:t>
            </a:r>
            <a:endParaRPr lang="en-US" sz="1700" dirty="0"/>
          </a:p>
          <a:p>
            <a:pPr marL="0" indent="0">
              <a:buNone/>
            </a:pPr>
            <a:endParaRPr lang="he-IL" dirty="0"/>
          </a:p>
        </p:txBody>
      </p:sp>
    </p:spTree>
    <p:extLst>
      <p:ext uri="{BB962C8B-B14F-4D97-AF65-F5344CB8AC3E}">
        <p14:creationId xmlns:p14="http://schemas.microsoft.com/office/powerpoint/2010/main" val="1541282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72840" y="2576946"/>
            <a:ext cx="10363200" cy="3657600"/>
          </a:xfrm>
        </p:spPr>
        <p:txBody>
          <a:bodyPr/>
          <a:lstStyle/>
          <a:p>
            <a:pPr marL="0" indent="0">
              <a:buNone/>
            </a:pPr>
            <a:r>
              <a:rPr lang="he-IL" sz="1700" b="1" dirty="0"/>
              <a:t>י</a:t>
            </a:r>
            <a:r>
              <a:rPr lang="he-IL" sz="1700" b="1" dirty="0" smtClean="0"/>
              <a:t>יצוג </a:t>
            </a:r>
            <a:r>
              <a:rPr lang="he-IL" sz="1700" b="1" dirty="0"/>
              <a:t>הגוף השונה ביצירה </a:t>
            </a:r>
            <a:r>
              <a:rPr lang="he-IL" sz="1700" b="1" dirty="0" err="1"/>
              <a:t>גרוסלנד</a:t>
            </a:r>
            <a:r>
              <a:rPr lang="he-IL" sz="1700" b="1" dirty="0"/>
              <a:t>/ מאגי </a:t>
            </a:r>
            <a:r>
              <a:rPr lang="he-IL" sz="1700" b="1" dirty="0" err="1"/>
              <a:t>מארין</a:t>
            </a:r>
            <a:r>
              <a:rPr lang="he-IL" sz="1700" b="1" dirty="0"/>
              <a:t> (</a:t>
            </a:r>
            <a:r>
              <a:rPr lang="en-US" sz="1700" b="1" dirty="0" err="1"/>
              <a:t>Maguy</a:t>
            </a:r>
            <a:r>
              <a:rPr lang="en-US" sz="1700" b="1" dirty="0"/>
              <a:t> Marin</a:t>
            </a:r>
            <a:r>
              <a:rPr lang="he-IL" sz="1700" b="1" dirty="0" smtClean="0"/>
              <a:t>)</a:t>
            </a:r>
          </a:p>
          <a:p>
            <a:pPr marL="0" indent="0">
              <a:buNone/>
            </a:pPr>
            <a:endParaRPr lang="en-US" sz="1700" b="1" dirty="0"/>
          </a:p>
          <a:p>
            <a:pPr marL="0" indent="0">
              <a:buNone/>
            </a:pPr>
            <a:r>
              <a:rPr lang="he-IL" sz="1700" dirty="0"/>
              <a:t>יחידה עיונית: צפייה ביצירת המחול וניתוח ייצוגי הגוף ביצירה. בחינת השאלות: מהו הגוף המיוצג בד"כ ביצירת מחול? כיצד המשקל משפיע על התנועה? מהן האמירות העולות מאופן ייצוג הגוף ביצירה? דיון  משותף בכיתה ובעקבותיו דוח צפייה.</a:t>
            </a:r>
            <a:endParaRPr lang="en-US" sz="1700" dirty="0"/>
          </a:p>
          <a:p>
            <a:pPr marL="0" indent="0">
              <a:buNone/>
            </a:pPr>
            <a:r>
              <a:rPr lang="he-IL" sz="1700" dirty="0">
                <a:hlinkClick r:id="rId2"/>
              </a:rPr>
              <a:t>קישור לקטע מתוך היצירה</a:t>
            </a:r>
            <a:endParaRPr lang="en-US" sz="1700" dirty="0"/>
          </a:p>
          <a:p>
            <a:pPr marL="0" indent="0">
              <a:buNone/>
            </a:pPr>
            <a:r>
              <a:rPr lang="he-IL" sz="1700" dirty="0" smtClean="0"/>
              <a:t>סדנאות </a:t>
            </a:r>
            <a:r>
              <a:rPr lang="he-IL" sz="1700" dirty="0"/>
              <a:t>עם בעלי מוגבלויות בשת"פ עם להקת </a:t>
            </a:r>
            <a:r>
              <a:rPr lang="he-IL" sz="1700" dirty="0" smtClean="0"/>
              <a:t>ורטיגו.</a:t>
            </a:r>
            <a:endParaRPr lang="en-US" sz="1700" dirty="0"/>
          </a:p>
          <a:p>
            <a:pPr marL="0" indent="0">
              <a:buNone/>
            </a:pPr>
            <a:r>
              <a:rPr lang="en-US" sz="1700" dirty="0"/>
              <a:t>" </a:t>
            </a:r>
            <a:r>
              <a:rPr lang="he-IL" sz="1700" dirty="0"/>
              <a:t>מפגש ייחודי של תלמידי מגמות המחול עם קבוצה של צעירים עם מוגבלויות. מפגש בגובה העיניים, בלתי אמצעי, שלא קורה במקום אחר.  המפגש כולל שיחת הכרות קצרה, שיעור קונטקט אימפרוביזציה ואפשרות גם לעבודה יצירתית באדמה, במשותף</a:t>
            </a:r>
            <a:r>
              <a:rPr lang="en-US" sz="1700" dirty="0"/>
              <a:t>. </a:t>
            </a:r>
            <a:r>
              <a:rPr lang="he-IL" sz="1700" dirty="0"/>
              <a:t>"</a:t>
            </a:r>
            <a:endParaRPr lang="en-US" sz="1700" dirty="0"/>
          </a:p>
          <a:p>
            <a:pPr marL="0" indent="0">
              <a:buNone/>
            </a:pPr>
            <a:endParaRPr lang="he-IL" dirty="0"/>
          </a:p>
        </p:txBody>
      </p:sp>
    </p:spTree>
    <p:extLst>
      <p:ext uri="{BB962C8B-B14F-4D97-AF65-F5344CB8AC3E}">
        <p14:creationId xmlns:p14="http://schemas.microsoft.com/office/powerpoint/2010/main" val="267435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61249" y="1530190"/>
            <a:ext cx="7157172" cy="793285"/>
          </a:xfrm>
        </p:spPr>
        <p:txBody>
          <a:bodyPr/>
          <a:lstStyle/>
          <a:p>
            <a:r>
              <a:rPr lang="he-IL" sz="3200" dirty="0"/>
              <a:t>הצעות מתחום הדעת </a:t>
            </a:r>
            <a:r>
              <a:rPr lang="he-IL" sz="3200" dirty="0" smtClean="0"/>
              <a:t>אמנות </a:t>
            </a:r>
            <a:r>
              <a:rPr lang="he-IL" sz="3200" dirty="0"/>
              <a:t>ליום </a:t>
            </a:r>
            <a:r>
              <a:rPr lang="he-IL" sz="3200" dirty="0" smtClean="0"/>
              <a:t>הסובלנות</a:t>
            </a:r>
            <a:endParaRPr lang="he-IL" dirty="0"/>
          </a:p>
        </p:txBody>
      </p:sp>
      <p:sp>
        <p:nvSpPr>
          <p:cNvPr id="3" name="מציין מיקום תוכן 2"/>
          <p:cNvSpPr>
            <a:spLocks noGrp="1"/>
          </p:cNvSpPr>
          <p:nvPr>
            <p:ph idx="1"/>
          </p:nvPr>
        </p:nvSpPr>
        <p:spPr>
          <a:xfrm>
            <a:off x="554182" y="2355273"/>
            <a:ext cx="10640291" cy="3657600"/>
          </a:xfrm>
        </p:spPr>
        <p:txBody>
          <a:bodyPr/>
          <a:lstStyle/>
          <a:p>
            <a:pPr marL="0" indent="0" rtl="0">
              <a:buNone/>
            </a:pPr>
            <a:r>
              <a:rPr lang="he-IL" dirty="0"/>
              <a:t> </a:t>
            </a:r>
            <a:endParaRPr lang="en-US" dirty="0"/>
          </a:p>
          <a:p>
            <a:pPr marL="0" indent="0">
              <a:buNone/>
            </a:pPr>
            <a:r>
              <a:rPr lang="he-IL" sz="1700" b="1" dirty="0"/>
              <a:t>ביסודי: </a:t>
            </a:r>
            <a:r>
              <a:rPr lang="he-IL" sz="1700" dirty="0"/>
              <a:t>הכנה מוקדמת: שליחת דימוי/מילה ברשת הבית ספרית ובקשה שכל ילד יתייחס לדימוי באופן ויזואלי וטקסטואלי באמצעות מצגת </a:t>
            </a:r>
            <a:r>
              <a:rPr lang="he-IL" sz="1700" dirty="0" err="1"/>
              <a:t>פאואר</a:t>
            </a:r>
            <a:r>
              <a:rPr lang="he-IL" sz="1700" dirty="0"/>
              <a:t> פוינט ותוכנת  "צייר", או תוכנות יצירה אחרות הזמינות לו.</a:t>
            </a:r>
            <a:endParaRPr lang="en-US" sz="1700" dirty="0"/>
          </a:p>
          <a:p>
            <a:pPr marL="0" indent="0">
              <a:buNone/>
            </a:pPr>
            <a:r>
              <a:rPr lang="he-IL" sz="1700" dirty="0"/>
              <a:t>את מקבץ הדימויים ניתן להעלות כקליפ שירוץ לאורך הטקס ולאורך יום הסובלנות במסכי מידע בית </a:t>
            </a:r>
            <a:r>
              <a:rPr lang="he-IL" sz="1700" dirty="0" err="1"/>
              <a:t>ספריים</a:t>
            </a:r>
            <a:r>
              <a:rPr lang="he-IL" sz="1700" dirty="0" smtClean="0"/>
              <a:t>.</a:t>
            </a:r>
          </a:p>
          <a:p>
            <a:pPr marL="0" indent="0">
              <a:buNone/>
            </a:pPr>
            <a:endParaRPr lang="he-IL" sz="1700" dirty="0"/>
          </a:p>
          <a:p>
            <a:pPr marL="0" indent="0">
              <a:buNone/>
            </a:pPr>
            <a:r>
              <a:rPr lang="he-IL" sz="1700" dirty="0" smtClean="0"/>
              <a:t> </a:t>
            </a:r>
            <a:r>
              <a:rPr lang="he-IL" sz="1700" b="1" dirty="0"/>
              <a:t>בחט"ב </a:t>
            </a:r>
            <a:r>
              <a:rPr lang="he-IL" sz="1700" b="1" dirty="0" err="1"/>
              <a:t>ובחט"ע</a:t>
            </a:r>
            <a:r>
              <a:rPr lang="he-IL" sz="1700" b="1" dirty="0"/>
              <a:t>: </a:t>
            </a:r>
            <a:r>
              <a:rPr lang="he-IL" sz="1700" dirty="0"/>
              <a:t>הקרנת יצירות אמנות העוסקות בתכני סובלנות בזמן הטקס ולאורך היום.</a:t>
            </a:r>
            <a:endParaRPr lang="en-US" sz="1700" dirty="0"/>
          </a:p>
          <a:p>
            <a:pPr marL="0" indent="0">
              <a:buNone/>
            </a:pPr>
            <a:endParaRPr lang="he-IL" dirty="0"/>
          </a:p>
        </p:txBody>
      </p:sp>
    </p:spTree>
    <p:extLst>
      <p:ext uri="{BB962C8B-B14F-4D97-AF65-F5344CB8AC3E}">
        <p14:creationId xmlns:p14="http://schemas.microsoft.com/office/powerpoint/2010/main" val="1508249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35740" y="1591229"/>
            <a:ext cx="7730836" cy="792207"/>
          </a:xfrm>
        </p:spPr>
        <p:txBody>
          <a:bodyPr/>
          <a:lstStyle/>
          <a:p>
            <a:r>
              <a:rPr lang="he-IL" sz="3200" dirty="0"/>
              <a:t>הצעה מתחום הדעת קולנוע ליום הסובלנות</a:t>
            </a:r>
            <a:r>
              <a:rPr lang="he-IL" dirty="0"/>
              <a:t> </a:t>
            </a:r>
          </a:p>
        </p:txBody>
      </p:sp>
      <p:sp>
        <p:nvSpPr>
          <p:cNvPr id="3" name="מציין מיקום תוכן 2"/>
          <p:cNvSpPr>
            <a:spLocks noGrp="1"/>
          </p:cNvSpPr>
          <p:nvPr>
            <p:ph idx="1"/>
          </p:nvPr>
        </p:nvSpPr>
        <p:spPr>
          <a:xfrm>
            <a:off x="900549" y="2854036"/>
            <a:ext cx="10321636" cy="2962148"/>
          </a:xfrm>
        </p:spPr>
        <p:txBody>
          <a:bodyPr/>
          <a:lstStyle/>
          <a:p>
            <a:pPr marL="0" indent="0">
              <a:buNone/>
            </a:pPr>
            <a:r>
              <a:rPr lang="he-IL" sz="1700" b="1" dirty="0" smtClean="0"/>
              <a:t>משהו </a:t>
            </a:r>
            <a:r>
              <a:rPr lang="he-IL" sz="1700" b="1" dirty="0"/>
              <a:t>חדש מתחיל \ דני רובס</a:t>
            </a:r>
            <a:endParaRPr lang="en-US" sz="1700" b="1" dirty="0"/>
          </a:p>
          <a:p>
            <a:pPr marL="0" indent="0">
              <a:buNone/>
            </a:pPr>
            <a:r>
              <a:rPr lang="he-IL" sz="1700" dirty="0"/>
              <a:t>מילים: </a:t>
            </a:r>
            <a:r>
              <a:rPr lang="he-IL" sz="1700" dirty="0" err="1"/>
              <a:t>אילאיל</a:t>
            </a:r>
            <a:r>
              <a:rPr lang="he-IL" sz="1700" dirty="0"/>
              <a:t> תמיר, לחן: דני רובס</a:t>
            </a:r>
            <a:endParaRPr lang="en-US" sz="1700" dirty="0"/>
          </a:p>
          <a:p>
            <a:pPr marL="0" indent="0">
              <a:buNone/>
            </a:pPr>
            <a:r>
              <a:rPr lang="he-IL" sz="1700" dirty="0"/>
              <a:t>קליפ בשפת הסימנים, בביצוע תלמידי תיכון מקיף ו', באר שבע</a:t>
            </a:r>
            <a:endParaRPr lang="en-US" sz="1700" dirty="0"/>
          </a:p>
          <a:p>
            <a:pPr marL="0" indent="0">
              <a:buNone/>
            </a:pPr>
            <a:r>
              <a:rPr lang="he-IL" sz="1700" dirty="0"/>
              <a:t>במסגרת ההצגה "מסמנים שינוי" שעלתה בשבוע הדממה (שבוע המודעות לחירשים), דצמבר 2012.</a:t>
            </a:r>
            <a:endParaRPr lang="en-US" sz="1700" dirty="0"/>
          </a:p>
          <a:p>
            <a:pPr marL="0" indent="0">
              <a:buNone/>
            </a:pPr>
            <a:r>
              <a:rPr lang="he-IL" sz="1700" dirty="0"/>
              <a:t>בימוי: תהילה שדה</a:t>
            </a:r>
            <a:endParaRPr lang="en-US" sz="1700" dirty="0"/>
          </a:p>
          <a:p>
            <a:pPr marL="0" indent="0">
              <a:buNone/>
            </a:pPr>
            <a:r>
              <a:rPr lang="he-IL" sz="1700" dirty="0"/>
              <a:t>משהו הו חדש מתחיל (בשפת הסימנים) - תיכון מקיף ו', באר שבע</a:t>
            </a:r>
            <a:r>
              <a:rPr lang="en-US" dirty="0"/>
              <a:t> </a:t>
            </a:r>
          </a:p>
          <a:p>
            <a:pPr marL="0" indent="0">
              <a:buNone/>
            </a:pPr>
            <a:r>
              <a:rPr lang="en-US" sz="2400" u="sng" dirty="0">
                <a:hlinkClick r:id="rId2"/>
              </a:rPr>
              <a:t>https://</a:t>
            </a:r>
            <a:r>
              <a:rPr lang="en-US" sz="2400" u="sng" dirty="0" smtClean="0">
                <a:hlinkClick r:id="rId2"/>
              </a:rPr>
              <a:t>www.youtube.com/watch?v=J-sCxEVoN8I</a:t>
            </a:r>
            <a:endParaRPr lang="he-IL" sz="2400" dirty="0"/>
          </a:p>
        </p:txBody>
      </p:sp>
    </p:spTree>
    <p:extLst>
      <p:ext uri="{BB962C8B-B14F-4D97-AF65-F5344CB8AC3E}">
        <p14:creationId xmlns:p14="http://schemas.microsoft.com/office/powerpoint/2010/main" val="136436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995054" y="1600200"/>
            <a:ext cx="7716982" cy="798226"/>
          </a:xfrm>
        </p:spPr>
        <p:txBody>
          <a:bodyPr/>
          <a:lstStyle/>
          <a:p>
            <a:r>
              <a:rPr lang="he-IL" sz="3200" dirty="0"/>
              <a:t>הצעות מתחום התאטרון לטקס ביום הסובלנות </a:t>
            </a:r>
          </a:p>
        </p:txBody>
      </p:sp>
      <p:sp>
        <p:nvSpPr>
          <p:cNvPr id="3" name="מציין מיקום תוכן 2"/>
          <p:cNvSpPr>
            <a:spLocks noGrp="1"/>
          </p:cNvSpPr>
          <p:nvPr>
            <p:ph idx="1"/>
          </p:nvPr>
        </p:nvSpPr>
        <p:spPr>
          <a:xfrm>
            <a:off x="747008" y="2485641"/>
            <a:ext cx="10460183" cy="3825218"/>
          </a:xfrm>
        </p:spPr>
        <p:txBody>
          <a:bodyPr/>
          <a:lstStyle/>
          <a:p>
            <a:pPr marL="0" indent="0">
              <a:buNone/>
            </a:pPr>
            <a:r>
              <a:rPr lang="he-IL" dirty="0"/>
              <a:t> </a:t>
            </a:r>
            <a:r>
              <a:rPr lang="he-IL" sz="1700" dirty="0" smtClean="0"/>
              <a:t>כל </a:t>
            </a:r>
            <a:r>
              <a:rPr lang="he-IL" sz="1700" dirty="0"/>
              <a:t>תלמידי בית הספר ילמדו שיר  אותו יציגו בפתיחת הטקס בשפת הסימנים(יש ללמד בכיתות את השיר לפני הטקס) </a:t>
            </a:r>
            <a:endParaRPr lang="en-US" sz="1700" dirty="0"/>
          </a:p>
          <a:p>
            <a:pPr marL="0" indent="0">
              <a:buNone/>
            </a:pPr>
            <a:r>
              <a:rPr lang="he-IL" sz="1700" dirty="0"/>
              <a:t>את אותו השיר ניתן לשיר גם בקול וגם בסיום </a:t>
            </a:r>
            <a:r>
              <a:rPr lang="he-IL" sz="1700" dirty="0" smtClean="0"/>
              <a:t>הטקס.</a:t>
            </a:r>
            <a:r>
              <a:rPr lang="he-IL" sz="1700" dirty="0"/>
              <a:t> </a:t>
            </a:r>
            <a:r>
              <a:rPr lang="he-IL" sz="1700" dirty="0" smtClean="0"/>
              <a:t>הצגת </a:t>
            </a:r>
            <a:r>
              <a:rPr lang="he-IL" sz="1700" dirty="0"/>
              <a:t>סצנה המבוססת על טקסט ברוח הנושא. </a:t>
            </a:r>
            <a:endParaRPr lang="he-IL" sz="1700" dirty="0" smtClean="0"/>
          </a:p>
          <a:p>
            <a:pPr marL="0" indent="0">
              <a:buNone/>
            </a:pPr>
            <a:endParaRPr lang="he-IL" sz="1700" dirty="0" smtClean="0"/>
          </a:p>
          <a:p>
            <a:pPr marL="0" indent="0">
              <a:buNone/>
            </a:pPr>
            <a:r>
              <a:rPr lang="he-IL" sz="1700" b="1" dirty="0" smtClean="0"/>
              <a:t>הצעות </a:t>
            </a:r>
            <a:r>
              <a:rPr lang="he-IL" sz="1700" b="1" dirty="0"/>
              <a:t>לטקסטים שישמשו בסיס להצגת הסצנה: </a:t>
            </a:r>
            <a:r>
              <a:rPr lang="he-IL" sz="1700" dirty="0"/>
              <a:t>(הטקסטים הנ"ל רלוונטיים לתלמידי בית הספר היסודי</a:t>
            </a:r>
            <a:r>
              <a:rPr lang="he-IL" sz="1700" dirty="0" smtClean="0"/>
              <a:t>).</a:t>
            </a:r>
            <a:endParaRPr lang="en-US" sz="1700" dirty="0"/>
          </a:p>
          <a:p>
            <a:pPr marL="0" indent="0">
              <a:buNone/>
            </a:pPr>
            <a:r>
              <a:rPr lang="he-IL" sz="1700" dirty="0"/>
              <a:t>פילים לא רוקדים בלט" מאת פני מקינלי</a:t>
            </a:r>
          </a:p>
          <a:p>
            <a:pPr marL="0" indent="0">
              <a:buNone/>
            </a:pPr>
            <a:r>
              <a:rPr lang="he-IL" sz="1700" dirty="0"/>
              <a:t>"משהו אחר" מאת קתרין קייב</a:t>
            </a:r>
          </a:p>
          <a:p>
            <a:pPr marL="0" indent="0">
              <a:buNone/>
            </a:pPr>
            <a:r>
              <a:rPr lang="he-IL" sz="1700" dirty="0"/>
              <a:t>"דירה להשכיר" מאת לאה גולדברג </a:t>
            </a:r>
          </a:p>
          <a:p>
            <a:pPr marL="0" indent="0">
              <a:buNone/>
            </a:pPr>
            <a:r>
              <a:rPr lang="he-IL" sz="1700" dirty="0"/>
              <a:t>"בייגלה" מאת מרגרט </a:t>
            </a:r>
            <a:r>
              <a:rPr lang="he-IL" sz="1700" dirty="0" err="1"/>
              <a:t>ריי</a:t>
            </a:r>
            <a:endParaRPr lang="he-IL" sz="1700" dirty="0"/>
          </a:p>
          <a:p>
            <a:pPr marL="0" indent="0">
              <a:buNone/>
            </a:pPr>
            <a:r>
              <a:rPr lang="he-IL" sz="1700" dirty="0"/>
              <a:t>"שלי הצב ההיפראקטיבי" מאת דבורה מוס </a:t>
            </a:r>
          </a:p>
          <a:p>
            <a:pPr marL="0" indent="0">
              <a:buNone/>
            </a:pPr>
            <a:r>
              <a:rPr lang="he-IL" sz="1700" dirty="0"/>
              <a:t>"מגמגם אבל פחות" מאת מיכל מלין </a:t>
            </a:r>
          </a:p>
          <a:p>
            <a:pPr marL="0" indent="0">
              <a:buNone/>
            </a:pPr>
            <a:r>
              <a:rPr lang="he-IL" sz="1700" dirty="0"/>
              <a:t>"אני זה אני ואני יכול" מאת דליה </a:t>
            </a:r>
            <a:r>
              <a:rPr lang="he-IL" sz="1700" dirty="0" err="1"/>
              <a:t>קרלין</a:t>
            </a:r>
            <a:r>
              <a:rPr lang="he-IL" sz="1700" dirty="0"/>
              <a:t>, </a:t>
            </a:r>
          </a:p>
          <a:p>
            <a:pPr marL="0" indent="0">
              <a:buNone/>
            </a:pPr>
            <a:endParaRPr lang="he-IL" sz="1700" dirty="0"/>
          </a:p>
        </p:txBody>
      </p:sp>
    </p:spTree>
    <p:extLst>
      <p:ext uri="{BB962C8B-B14F-4D97-AF65-F5344CB8AC3E}">
        <p14:creationId xmlns:p14="http://schemas.microsoft.com/office/powerpoint/2010/main" val="2256088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884219" y="2008909"/>
            <a:ext cx="9351817" cy="3657600"/>
          </a:xfrm>
        </p:spPr>
        <p:txBody>
          <a:bodyPr/>
          <a:lstStyle/>
          <a:p>
            <a:pPr marL="0" indent="0">
              <a:buNone/>
            </a:pPr>
            <a:r>
              <a:rPr lang="he-IL" sz="1700" dirty="0"/>
              <a:t>"טלי – הארנבת עם האפילפסיה" מאת דבורה מוס</a:t>
            </a:r>
          </a:p>
          <a:p>
            <a:pPr marL="0" indent="0">
              <a:buNone/>
            </a:pPr>
            <a:r>
              <a:rPr lang="he-IL" sz="1700" dirty="0"/>
              <a:t>"הסוד של גיל" מאת דנה אבירם</a:t>
            </a:r>
          </a:p>
          <a:p>
            <a:pPr marL="0" indent="0">
              <a:buNone/>
            </a:pPr>
            <a:r>
              <a:rPr lang="he-IL" sz="1700" dirty="0"/>
              <a:t>"איתמר פוגש ארנב" מאת דויד גרוסמן </a:t>
            </a:r>
          </a:p>
          <a:p>
            <a:pPr marL="0" indent="0">
              <a:buNone/>
            </a:pPr>
            <a:r>
              <a:rPr lang="he-IL" sz="1700" dirty="0"/>
              <a:t>"הפיל שרצה להיות הכי" מאת איילה </a:t>
            </a:r>
            <a:r>
              <a:rPr lang="he-IL" sz="1700" dirty="0" err="1"/>
              <a:t>קורקוס</a:t>
            </a:r>
            <a:r>
              <a:rPr lang="he-IL" sz="1700" dirty="0"/>
              <a:t> </a:t>
            </a:r>
          </a:p>
          <a:p>
            <a:pPr marL="0" indent="0">
              <a:buNone/>
            </a:pPr>
            <a:r>
              <a:rPr lang="he-IL" sz="1700" dirty="0"/>
              <a:t>"</a:t>
            </a:r>
            <a:r>
              <a:rPr lang="he-IL" sz="1700" dirty="0" err="1"/>
              <a:t>בנצ'י</a:t>
            </a:r>
            <a:r>
              <a:rPr lang="he-IL" sz="1700" dirty="0"/>
              <a:t> הפיל" מאת עמית </a:t>
            </a:r>
            <a:r>
              <a:rPr lang="he-IL" sz="1700" dirty="0" err="1"/>
              <a:t>פוזננסקי</a:t>
            </a:r>
            <a:r>
              <a:rPr lang="he-IL" sz="1700" dirty="0"/>
              <a:t> וליאת </a:t>
            </a:r>
            <a:r>
              <a:rPr lang="he-IL" sz="1700" dirty="0" err="1"/>
              <a:t>פרלוב</a:t>
            </a:r>
            <a:r>
              <a:rPr lang="he-IL" sz="1700" dirty="0"/>
              <a:t>-מאירי עפ"י הסיפור "</a:t>
            </a:r>
            <a:r>
              <a:rPr lang="he-IL" sz="1700" dirty="0" err="1"/>
              <a:t>אלמר</a:t>
            </a:r>
            <a:r>
              <a:rPr lang="he-IL" sz="1700" dirty="0"/>
              <a:t>" מאת דיויד </a:t>
            </a:r>
            <a:r>
              <a:rPr lang="he-IL" sz="1700" dirty="0" err="1"/>
              <a:t>מק''קי</a:t>
            </a:r>
            <a:r>
              <a:rPr lang="he-IL" sz="1700" dirty="0"/>
              <a:t> </a:t>
            </a:r>
          </a:p>
          <a:p>
            <a:pPr marL="0" indent="0">
              <a:buNone/>
            </a:pPr>
            <a:r>
              <a:rPr lang="he-IL" sz="1700" dirty="0"/>
              <a:t>"ג'ירפות לא רוקדות" מאת </a:t>
            </a:r>
            <a:r>
              <a:rPr lang="he-IL" sz="1700" dirty="0" err="1"/>
              <a:t>ג´יילס</a:t>
            </a:r>
            <a:r>
              <a:rPr lang="he-IL" sz="1700" dirty="0"/>
              <a:t> אנדריאה</a:t>
            </a:r>
          </a:p>
          <a:p>
            <a:pPr marL="0" indent="0">
              <a:buNone/>
            </a:pPr>
            <a:r>
              <a:rPr lang="he-IL" sz="1700" dirty="0"/>
              <a:t>"הגמד הגבוה / הענק הנמוך" מאת רינת הופר</a:t>
            </a:r>
          </a:p>
          <a:p>
            <a:pPr marL="0" indent="0">
              <a:buNone/>
            </a:pPr>
            <a:r>
              <a:rPr lang="he-IL" sz="1700" dirty="0"/>
              <a:t>"אוזו </a:t>
            </a:r>
            <a:r>
              <a:rPr lang="he-IL" sz="1700" dirty="0" err="1"/>
              <a:t>ומוזו</a:t>
            </a:r>
            <a:r>
              <a:rPr lang="he-IL" sz="1700" dirty="0"/>
              <a:t> מכפר </a:t>
            </a:r>
            <a:r>
              <a:rPr lang="he-IL" sz="1700" dirty="0" err="1"/>
              <a:t>קקרוזו</a:t>
            </a:r>
            <a:r>
              <a:rPr lang="he-IL" sz="1700" dirty="0"/>
              <a:t>" מאת אפרים </a:t>
            </a:r>
            <a:r>
              <a:rPr lang="he-IL" sz="1700" dirty="0" err="1"/>
              <a:t>סידון</a:t>
            </a:r>
            <a:endParaRPr lang="he-IL" sz="1700" dirty="0"/>
          </a:p>
          <a:p>
            <a:pPr marL="0" indent="0">
              <a:buNone/>
            </a:pPr>
            <a:r>
              <a:rPr lang="he-IL" sz="1700" dirty="0"/>
              <a:t>"משהו אחר" מאת קתרין קייב</a:t>
            </a:r>
          </a:p>
          <a:p>
            <a:pPr marL="0" indent="0">
              <a:buNone/>
            </a:pPr>
            <a:r>
              <a:rPr lang="he-IL" sz="1700" dirty="0"/>
              <a:t>"כמו דג במים" את רונית </a:t>
            </a:r>
            <a:r>
              <a:rPr lang="he-IL" sz="1700" dirty="0" err="1"/>
              <a:t>רדליך</a:t>
            </a:r>
            <a:endParaRPr lang="he-IL" sz="1700" dirty="0"/>
          </a:p>
          <a:p>
            <a:pPr marL="0" indent="0">
              <a:buNone/>
            </a:pPr>
            <a:r>
              <a:rPr lang="he-IL" sz="1700" dirty="0"/>
              <a:t>"שנים עשר טוק </a:t>
            </a:r>
            <a:r>
              <a:rPr lang="he-IL" sz="1700" dirty="0" err="1"/>
              <a:t>טוק</a:t>
            </a:r>
            <a:r>
              <a:rPr lang="he-IL" sz="1700" dirty="0"/>
              <a:t>" מאת עודד בורלא</a:t>
            </a:r>
          </a:p>
          <a:p>
            <a:pPr marL="0" indent="0">
              <a:buNone/>
            </a:pPr>
            <a:r>
              <a:rPr lang="he-IL" sz="1700" dirty="0"/>
              <a:t>"הברווזון המכוער" מאת הנס כריסטיאן</a:t>
            </a:r>
          </a:p>
          <a:p>
            <a:pPr marL="0" indent="0">
              <a:buNone/>
            </a:pPr>
            <a:r>
              <a:rPr lang="he-IL" sz="1700" dirty="0"/>
              <a:t>"מעשה בעכבר שלא רצה להיות עכבר" מאת אהוד מנור.</a:t>
            </a:r>
            <a:endParaRPr lang="en-US" sz="1700" dirty="0"/>
          </a:p>
          <a:p>
            <a:pPr marL="0" indent="0">
              <a:buNone/>
            </a:pPr>
            <a:endParaRPr lang="he-IL" sz="1700" dirty="0"/>
          </a:p>
        </p:txBody>
      </p:sp>
    </p:spTree>
    <p:extLst>
      <p:ext uri="{BB962C8B-B14F-4D97-AF65-F5344CB8AC3E}">
        <p14:creationId xmlns:p14="http://schemas.microsoft.com/office/powerpoint/2010/main" val="3642286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2184693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47960" y="1704110"/>
            <a:ext cx="11684000" cy="3657600"/>
          </a:xfrm>
        </p:spPr>
        <p:txBody>
          <a:bodyPr/>
          <a:lstStyle/>
          <a:p>
            <a:pPr marL="0" lvl="0" indent="0">
              <a:buNone/>
            </a:pPr>
            <a:r>
              <a:rPr lang="he-IL" sz="1700" dirty="0" smtClean="0"/>
              <a:t>4</a:t>
            </a:r>
            <a:r>
              <a:rPr lang="he-IL" sz="1700" dirty="0" smtClean="0">
                <a:effectLst>
                  <a:outerShdw blurRad="38100" dist="38100" dir="2700000" algn="tl">
                    <a:srgbClr val="000000">
                      <a:alpha val="43137"/>
                    </a:srgbClr>
                  </a:outerShdw>
                </a:effectLst>
              </a:rPr>
              <a:t>. </a:t>
            </a:r>
            <a:r>
              <a:rPr lang="he-IL" sz="1700" b="1" dirty="0" smtClean="0"/>
              <a:t>הצגת </a:t>
            </a:r>
            <a:r>
              <a:rPr lang="he-IL" sz="1700" b="1" dirty="0"/>
              <a:t>סצנה המציגה דיאלוג בין ילד חרש וילדה </a:t>
            </a:r>
            <a:r>
              <a:rPr lang="he-IL" sz="1700" dirty="0" smtClean="0"/>
              <a:t>:</a:t>
            </a:r>
          </a:p>
          <a:p>
            <a:pPr marL="0" indent="0">
              <a:buNone/>
            </a:pPr>
            <a:r>
              <a:rPr lang="he-IL" sz="1700" dirty="0" smtClean="0"/>
              <a:t>שלושה </a:t>
            </a:r>
            <a:r>
              <a:rPr lang="he-IL" sz="1700" dirty="0"/>
              <a:t>תלמידים יגלמו את הדמויות : אריאל החרש, שושי בן יפתח והמספר </a:t>
            </a:r>
            <a:endParaRPr lang="en-US" sz="1700" dirty="0"/>
          </a:p>
          <a:p>
            <a:pPr marL="0" indent="0">
              <a:buNone/>
            </a:pPr>
            <a:r>
              <a:rPr lang="he-IL" sz="1700" dirty="0"/>
              <a:t>אריאל החרש  מאת של </a:t>
            </a:r>
            <a:r>
              <a:rPr lang="he-IL" sz="1700" dirty="0" err="1"/>
              <a:t>סילברסטיין</a:t>
            </a:r>
            <a:endParaRPr lang="en-US" sz="1700" dirty="0"/>
          </a:p>
          <a:p>
            <a:pPr marL="0" indent="0">
              <a:buNone/>
            </a:pPr>
            <a:r>
              <a:rPr lang="he-IL" sz="1700" dirty="0"/>
              <a:t>מספר: אריאל החרש פגש את שושי בן יפתח,  אך הוא יכול רק כך: </a:t>
            </a:r>
            <a:endParaRPr lang="en-US" sz="1700" dirty="0"/>
          </a:p>
          <a:p>
            <a:pPr marL="0" indent="0">
              <a:buNone/>
            </a:pPr>
            <a:r>
              <a:rPr lang="he-IL" sz="1700" dirty="0"/>
              <a:t>(דמות של אריאל מציגה בשפת הסימנים)</a:t>
            </a:r>
            <a:endParaRPr lang="en-US" sz="1700" dirty="0"/>
          </a:p>
          <a:p>
            <a:pPr marL="0" indent="0">
              <a:buNone/>
            </a:pPr>
            <a:r>
              <a:rPr lang="he-IL" sz="1700" dirty="0"/>
              <a:t>שושי : אתה מאוד נחמד</a:t>
            </a:r>
            <a:endParaRPr lang="en-US" sz="1700" dirty="0"/>
          </a:p>
          <a:p>
            <a:pPr marL="0" indent="0">
              <a:buNone/>
            </a:pPr>
            <a:r>
              <a:rPr lang="he-IL" sz="1700" dirty="0"/>
              <a:t>מספר: אמרה לו שושי בן יפתח,  אך הוא יכול רק כך:</a:t>
            </a:r>
            <a:endParaRPr lang="en-US" sz="1700" dirty="0"/>
          </a:p>
          <a:p>
            <a:pPr marL="0" indent="0">
              <a:buNone/>
            </a:pPr>
            <a:r>
              <a:rPr lang="he-IL" sz="1700" dirty="0"/>
              <a:t>(דמות של אריאל מציגה בשפת הסימנים)</a:t>
            </a:r>
            <a:endParaRPr lang="en-US" sz="1700" dirty="0"/>
          </a:p>
          <a:p>
            <a:pPr marL="0" indent="0">
              <a:buNone/>
            </a:pPr>
            <a:r>
              <a:rPr lang="he-IL" sz="1700" dirty="0"/>
              <a:t>שושי: אתה אוהב אותי?</a:t>
            </a:r>
            <a:endParaRPr lang="en-US" sz="1700" dirty="0"/>
          </a:p>
          <a:p>
            <a:pPr marL="0" indent="0">
              <a:buNone/>
            </a:pPr>
            <a:r>
              <a:rPr lang="he-IL" sz="1700" dirty="0"/>
              <a:t>מספר: שחה שושי בן יפתח , אך הוא יכול רק כך:</a:t>
            </a:r>
            <a:endParaRPr lang="en-US" sz="1700" dirty="0"/>
          </a:p>
          <a:p>
            <a:pPr marL="0" indent="0">
              <a:buNone/>
            </a:pPr>
            <a:r>
              <a:rPr lang="he-IL" sz="1700" dirty="0"/>
              <a:t> (דמות של אריאל מציגה בשפת הסימנים)</a:t>
            </a:r>
            <a:endParaRPr lang="en-US" sz="1700" dirty="0"/>
          </a:p>
          <a:p>
            <a:pPr marL="0" indent="0">
              <a:buNone/>
            </a:pPr>
            <a:r>
              <a:rPr lang="he-IL" sz="1700" dirty="0"/>
              <a:t>שושי: אם כך, אני הולכת!</a:t>
            </a:r>
            <a:endParaRPr lang="en-US" sz="1700" dirty="0"/>
          </a:p>
          <a:p>
            <a:pPr marL="0" indent="0">
              <a:buNone/>
            </a:pPr>
            <a:r>
              <a:rPr lang="he-IL" sz="1700" dirty="0"/>
              <a:t>מספר :שחה שושי בן יפתח, אך הוא סימן רק כך :</a:t>
            </a:r>
            <a:endParaRPr lang="en-US" sz="1700" dirty="0"/>
          </a:p>
          <a:p>
            <a:pPr marL="0" indent="0">
              <a:buNone/>
            </a:pPr>
            <a:r>
              <a:rPr lang="he-IL" sz="1700" dirty="0"/>
              <a:t> (דמות של אריאל מציגה בשפת הסימנים)</a:t>
            </a:r>
            <a:endParaRPr lang="en-US" sz="1700" dirty="0"/>
          </a:p>
          <a:p>
            <a:pPr marL="0" indent="0">
              <a:buNone/>
            </a:pPr>
            <a:r>
              <a:rPr lang="he-IL" sz="1700" dirty="0"/>
              <a:t>מספר: ושושי אז עזבה והיא אף פעם לא תדע, כי אני אוהב אותך.</a:t>
            </a:r>
            <a:endParaRPr lang="en-US" sz="1700" dirty="0"/>
          </a:p>
          <a:p>
            <a:pPr marL="0" indent="0">
              <a:buNone/>
            </a:pPr>
            <a:endParaRPr lang="he-IL" sz="1700" dirty="0"/>
          </a:p>
        </p:txBody>
      </p:sp>
    </p:spTree>
    <p:extLst>
      <p:ext uri="{BB962C8B-B14F-4D97-AF65-F5344CB8AC3E}">
        <p14:creationId xmlns:p14="http://schemas.microsoft.com/office/powerpoint/2010/main" val="315150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3200" y="1600200"/>
            <a:ext cx="11684000" cy="1187970"/>
          </a:xfrm>
        </p:spPr>
        <p:txBody>
          <a:bodyPr/>
          <a:lstStyle/>
          <a:p>
            <a:pPr algn="ctr"/>
            <a:r>
              <a:rPr lang="he-IL" sz="3200" dirty="0" smtClean="0"/>
              <a:t>יום הסובלנות – 14/11/2013</a:t>
            </a:r>
            <a:br>
              <a:rPr lang="he-IL" sz="3200" dirty="0" smtClean="0"/>
            </a:br>
            <a:r>
              <a:rPr lang="he-IL" sz="3200" b="1" dirty="0" smtClean="0"/>
              <a:t>וְאָהַבְתָּ </a:t>
            </a:r>
            <a:r>
              <a:rPr lang="he-IL" sz="3200" b="1" dirty="0"/>
              <a:t>לְרֵעֲךָ </a:t>
            </a:r>
            <a:r>
              <a:rPr lang="he-IL" sz="3200" b="1" dirty="0" smtClean="0"/>
              <a:t>כָּמוֹךָ</a:t>
            </a:r>
            <a:endParaRPr lang="he-IL" sz="3200" dirty="0"/>
          </a:p>
        </p:txBody>
      </p:sp>
      <p:sp>
        <p:nvSpPr>
          <p:cNvPr id="3" name="מציין מיקום תוכן 2"/>
          <p:cNvSpPr>
            <a:spLocks noGrp="1"/>
          </p:cNvSpPr>
          <p:nvPr>
            <p:ph idx="1"/>
          </p:nvPr>
        </p:nvSpPr>
        <p:spPr>
          <a:xfrm>
            <a:off x="749508" y="3310328"/>
            <a:ext cx="10583056" cy="2116111"/>
          </a:xfrm>
        </p:spPr>
        <p:txBody>
          <a:bodyPr/>
          <a:lstStyle/>
          <a:p>
            <a:r>
              <a:rPr lang="he-IL" sz="2400" dirty="0"/>
              <a:t>סובלנות הוא מונח וערך שמשמעותו הנוהג של אדם או קבוצה להתייחס בכבוד, בהבנה ובהיעדר אפליה כלפי השונים ממנו מבחינה חברתית, תרבותית</a:t>
            </a:r>
            <a:r>
              <a:rPr lang="en-US" sz="2400" dirty="0"/>
              <a:t> </a:t>
            </a:r>
            <a:r>
              <a:rPr lang="he-IL" sz="2400" dirty="0"/>
              <a:t>או דתית,  גם אם הוא אינו מסכים עם דעותיהם, התנהגותם או אמונתם (</a:t>
            </a:r>
            <a:r>
              <a:rPr lang="he-IL" sz="2400" dirty="0" smtClean="0"/>
              <a:t>ויקיפדיה</a:t>
            </a:r>
            <a:r>
              <a:rPr lang="he-IL" sz="2400" dirty="0"/>
              <a:t>)</a:t>
            </a:r>
            <a:r>
              <a:rPr lang="en-US" sz="2400" dirty="0" smtClean="0"/>
              <a:t>.</a:t>
            </a:r>
            <a:endParaRPr lang="en-US" sz="2400" dirty="0"/>
          </a:p>
        </p:txBody>
      </p:sp>
    </p:spTree>
    <p:extLst>
      <p:ext uri="{BB962C8B-B14F-4D97-AF65-F5344CB8AC3E}">
        <p14:creationId xmlns:p14="http://schemas.microsoft.com/office/powerpoint/2010/main" val="696554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89711" y="2064327"/>
            <a:ext cx="10432472" cy="3657600"/>
          </a:xfrm>
        </p:spPr>
        <p:txBody>
          <a:bodyPr/>
          <a:lstStyle/>
          <a:p>
            <a:pPr marL="0" lvl="0" indent="0">
              <a:buNone/>
            </a:pPr>
            <a:r>
              <a:rPr lang="he-IL" sz="1700" dirty="0" smtClean="0"/>
              <a:t>5. הצגת </a:t>
            </a:r>
            <a:r>
              <a:rPr lang="he-IL" sz="1700" dirty="0"/>
              <a:t>מספר מייצגים המפוזרים במרחב בית הספר או בחצר בית הספר. בכל אחד מהחללים ניתן ביטוי פיסי, וויזואלי המציג את השיר או הסיפור כמיצג המתעורר לחיים ומציג את נושא הסובלנות באמצעות הטקסט והביטוי הבימתי . (התלמידים יעברו בין המיצגים כמו במוזיאון חי בסיום או בתחילת הטקס</a:t>
            </a:r>
            <a:r>
              <a:rPr lang="he-IL" sz="1700" dirty="0" smtClean="0"/>
              <a:t>).</a:t>
            </a:r>
          </a:p>
          <a:p>
            <a:pPr marL="0" lvl="0" indent="0">
              <a:buNone/>
            </a:pPr>
            <a:endParaRPr lang="en-US" sz="1700" dirty="0"/>
          </a:p>
          <a:p>
            <a:pPr marL="0" lvl="0" indent="0">
              <a:buNone/>
            </a:pPr>
            <a:r>
              <a:rPr lang="he-IL" sz="1700" dirty="0" smtClean="0"/>
              <a:t>6. דוגמאות </a:t>
            </a:r>
            <a:r>
              <a:rPr lang="he-IL" sz="1700" dirty="0"/>
              <a:t>לשירים כבסיס להצגת סצנות או מיצגים: "אלישבע מה </a:t>
            </a:r>
            <a:r>
              <a:rPr lang="he-IL" sz="1700" dirty="0" err="1"/>
              <a:t>נחמדת</a:t>
            </a:r>
            <a:r>
              <a:rPr lang="he-IL" sz="1700" dirty="0"/>
              <a:t>" , מרים ילן שטקליס, "חברים בכל מני צבעים", לאה גולדברג, "שווים" עילאי </a:t>
            </a:r>
            <a:r>
              <a:rPr lang="he-IL" sz="1700" dirty="0" err="1"/>
              <a:t>בוטנר</a:t>
            </a:r>
            <a:r>
              <a:rPr lang="he-IL" sz="1700" dirty="0"/>
              <a:t>, "כמו דג במים" אילן </a:t>
            </a:r>
            <a:r>
              <a:rPr lang="he-IL" sz="1700" dirty="0" err="1" smtClean="0"/>
              <a:t>לזרוביץ</a:t>
            </a:r>
            <a:r>
              <a:rPr lang="he-IL" sz="1700" dirty="0" smtClean="0"/>
              <a:t>.</a:t>
            </a:r>
          </a:p>
          <a:p>
            <a:pPr marL="0" lvl="0" indent="0">
              <a:buNone/>
            </a:pPr>
            <a:endParaRPr lang="en-US" sz="1700" dirty="0"/>
          </a:p>
          <a:p>
            <a:pPr marL="0" lvl="0" indent="0">
              <a:buNone/>
            </a:pPr>
            <a:r>
              <a:rPr lang="he-IL" sz="1700" dirty="0" smtClean="0"/>
              <a:t>7. קריאה </a:t>
            </a:r>
            <a:r>
              <a:rPr lang="he-IL" sz="1700" dirty="0"/>
              <a:t>של כותרות או שורות מתוך כתבות בנושא גילויי חוסר סבלנות בחברה.</a:t>
            </a:r>
            <a:endParaRPr lang="en-US" sz="1700" dirty="0"/>
          </a:p>
          <a:p>
            <a:pPr marL="0" indent="0">
              <a:buNone/>
            </a:pPr>
            <a:r>
              <a:rPr lang="he-IL" sz="1700" dirty="0"/>
              <a:t>במקביל לקריאת הטקסט, ניתן להציג אירוע  בימתי המדגים את נושא הכתבה. תוך שילוב של תנועה וקול כביטוי לרעיון שעבר בכתבה. או ניתן לבטא את רעיון הסצנה בפנטומימה. ניתן לקרוא את הכתבה בקריאה קצבית או ללוות את הקריאה בקול, מוסיקה, קצב </a:t>
            </a:r>
            <a:r>
              <a:rPr lang="he-IL" sz="1700" dirty="0" err="1"/>
              <a:t>וכו</a:t>
            </a:r>
            <a:r>
              <a:rPr lang="he-IL" sz="1700" dirty="0" smtClean="0"/>
              <a:t>'.</a:t>
            </a:r>
            <a:endParaRPr lang="en-US" sz="1700" dirty="0"/>
          </a:p>
          <a:p>
            <a:pPr marL="0" indent="0">
              <a:buNone/>
            </a:pPr>
            <a:endParaRPr lang="he-IL" sz="1700" dirty="0"/>
          </a:p>
        </p:txBody>
      </p:sp>
    </p:spTree>
    <p:extLst>
      <p:ext uri="{BB962C8B-B14F-4D97-AF65-F5344CB8AC3E}">
        <p14:creationId xmlns:p14="http://schemas.microsoft.com/office/powerpoint/2010/main" val="413331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20439" y="2521527"/>
            <a:ext cx="10487890" cy="3657600"/>
          </a:xfrm>
        </p:spPr>
        <p:txBody>
          <a:bodyPr/>
          <a:lstStyle/>
          <a:p>
            <a:pPr marL="0" lvl="0" indent="0">
              <a:buNone/>
            </a:pPr>
            <a:r>
              <a:rPr lang="he-IL" sz="1700" dirty="0" smtClean="0"/>
              <a:t>8. הצגת </a:t>
            </a:r>
            <a:r>
              <a:rPr lang="he-IL" sz="1700" dirty="0"/>
              <a:t>הסצנה המתבססת על רעיון כתבה המאירה את נושא גילויי חוסר סובלנות, כאשר בסיומה ניתן לשלב "קולות" אחרים המשנים ומתקנים את גילויי חוסר הסובלנות. ניתן לעשות זאת באמצעות שיר או הצגת סיום שונה לסצנה.</a:t>
            </a:r>
            <a:endParaRPr lang="en-US" sz="1700" dirty="0"/>
          </a:p>
          <a:p>
            <a:pPr marL="0" lvl="0" indent="0">
              <a:buNone/>
            </a:pPr>
            <a:r>
              <a:rPr lang="he-IL" sz="1700" dirty="0"/>
              <a:t>הצגת סצנה מתוך מחזות( לתלמידי חט"ב וחטיבה העליונה</a:t>
            </a:r>
            <a:r>
              <a:rPr lang="he-IL" sz="1700" dirty="0" smtClean="0"/>
              <a:t>).</a:t>
            </a:r>
          </a:p>
          <a:p>
            <a:pPr marL="0" lvl="0" indent="0">
              <a:buNone/>
            </a:pPr>
            <a:endParaRPr lang="en-US" sz="1700" dirty="0"/>
          </a:p>
          <a:p>
            <a:pPr marL="0" indent="0">
              <a:buNone/>
            </a:pPr>
            <a:r>
              <a:rPr lang="he-IL" sz="1700" dirty="0" smtClean="0"/>
              <a:t>9</a:t>
            </a:r>
            <a:r>
              <a:rPr lang="he-IL" sz="1700" b="1" dirty="0" smtClean="0"/>
              <a:t>. דוגמאות </a:t>
            </a:r>
            <a:r>
              <a:rPr lang="he-IL" sz="1700" b="1" dirty="0"/>
              <a:t>למחזות ישראליים בהם מופיעות דמויות המייצגות חברה של "אחרים" : </a:t>
            </a:r>
            <a:endParaRPr lang="en-US" sz="1700" b="1" dirty="0"/>
          </a:p>
          <a:p>
            <a:pPr marL="0" indent="0">
              <a:buNone/>
            </a:pPr>
            <a:r>
              <a:rPr lang="he-IL" sz="1700" dirty="0"/>
              <a:t>"ילדי הצל" מאת בן ציון תומר, "</a:t>
            </a:r>
            <a:r>
              <a:rPr lang="he-IL" sz="1700" dirty="0" err="1"/>
              <a:t>לוקאס</a:t>
            </a:r>
            <a:r>
              <a:rPr lang="he-IL" sz="1700" dirty="0"/>
              <a:t> הפחדן" מאת ניסים אלוני, "כפר" מאת יהושוע סובול, "בובה" מאת הלל מיטלפונקט, "אדם בן כלב" מאת יורם </a:t>
            </a:r>
            <a:r>
              <a:rPr lang="he-IL" sz="1700" dirty="0" err="1"/>
              <a:t>קניוק</a:t>
            </a:r>
            <a:r>
              <a:rPr lang="he-IL" sz="1700" dirty="0"/>
              <a:t> ובעיבוד של אלכסנדר </a:t>
            </a:r>
            <a:r>
              <a:rPr lang="he-IL" sz="1700" dirty="0" err="1"/>
              <a:t>צ'רבינסקי</a:t>
            </a:r>
            <a:r>
              <a:rPr lang="he-IL" sz="1700" dirty="0"/>
              <a:t>, "נמר חברבורות" מאת אהרון שבתאי, "נפש יהודי" מאת יהושוע סובול, "קרום" "חפץ" "</a:t>
            </a:r>
            <a:r>
              <a:rPr lang="he-IL" sz="1700" dirty="0" err="1"/>
              <a:t>יאקיש</a:t>
            </a:r>
            <a:r>
              <a:rPr lang="he-IL" sz="1700" dirty="0"/>
              <a:t> </a:t>
            </a:r>
            <a:r>
              <a:rPr lang="he-IL" sz="1700" dirty="0" err="1"/>
              <a:t>ופופצ'ה</a:t>
            </a:r>
            <a:r>
              <a:rPr lang="he-IL" sz="1700" dirty="0"/>
              <a:t>" מאת חנוך לוין, "קזבלן" מאת  יגאל מוסינזון,  "</a:t>
            </a:r>
            <a:r>
              <a:rPr lang="he-IL" sz="1700" dirty="0" err="1"/>
              <a:t>מיי</a:t>
            </a:r>
            <a:r>
              <a:rPr lang="he-IL" sz="1700" dirty="0"/>
              <a:t> </a:t>
            </a:r>
            <a:r>
              <a:rPr lang="he-IL" sz="1700" dirty="0" err="1"/>
              <a:t>פירסט</a:t>
            </a:r>
            <a:r>
              <a:rPr lang="he-IL" sz="1700" dirty="0"/>
              <a:t> סוני" מאת בני ברבש.</a:t>
            </a:r>
            <a:endParaRPr lang="en-US" sz="1700" dirty="0"/>
          </a:p>
          <a:p>
            <a:pPr marL="0" indent="0">
              <a:buNone/>
            </a:pPr>
            <a:endParaRPr lang="he-IL" sz="1700" dirty="0"/>
          </a:p>
        </p:txBody>
      </p:sp>
    </p:spTree>
    <p:extLst>
      <p:ext uri="{BB962C8B-B14F-4D97-AF65-F5344CB8AC3E}">
        <p14:creationId xmlns:p14="http://schemas.microsoft.com/office/powerpoint/2010/main" val="187355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3200" y="1600200"/>
            <a:ext cx="11684000" cy="708285"/>
          </a:xfrm>
        </p:spPr>
        <p:txBody>
          <a:bodyPr/>
          <a:lstStyle/>
          <a:p>
            <a:pPr algn="ctr"/>
            <a:r>
              <a:rPr lang="he-IL" dirty="0" smtClean="0"/>
              <a:t>הסובלנות </a:t>
            </a:r>
            <a:r>
              <a:rPr lang="he-IL" dirty="0" err="1" smtClean="0"/>
              <a:t>באיסלאם</a:t>
            </a:r>
            <a:r>
              <a:rPr lang="he-IL" dirty="0" smtClean="0"/>
              <a:t> ובחברה הבדואית</a:t>
            </a:r>
            <a:endParaRPr lang="he-IL" dirty="0"/>
          </a:p>
        </p:txBody>
      </p:sp>
      <p:sp>
        <p:nvSpPr>
          <p:cNvPr id="3" name="מציין מיקום תוכן 2"/>
          <p:cNvSpPr>
            <a:spLocks noGrp="1"/>
          </p:cNvSpPr>
          <p:nvPr>
            <p:ph idx="1"/>
          </p:nvPr>
        </p:nvSpPr>
        <p:spPr>
          <a:xfrm>
            <a:off x="203200" y="2638269"/>
            <a:ext cx="11684000" cy="3852471"/>
          </a:xfrm>
        </p:spPr>
        <p:txBody>
          <a:bodyPr/>
          <a:lstStyle/>
          <a:p>
            <a:r>
              <a:rPr lang="he-IL" sz="2000" dirty="0"/>
              <a:t>בקוראן, קריאה ישירה למוסלמים לנהוג בסובלנות לאחר </a:t>
            </a:r>
            <a:r>
              <a:rPr lang="he-IL" sz="2000" b="1" dirty="0"/>
              <a:t>"הוי האנשים, היו ירים את ריבונכם אשר ברא אתכם מתוך נפש יחידה, וברא מתוכה בת זוג, והפיץ שניהם אנשים ונשים לרוב, היו יראים את אלוהים, אשר בשמו תבקשו זה מזה, ושמרו על חובתכם לרובי משפחה, כי אלוהים צופה בכם" </a:t>
            </a:r>
            <a:r>
              <a:rPr lang="he-IL" sz="2000" dirty="0"/>
              <a:t>(סורה 4 (</a:t>
            </a:r>
            <a:r>
              <a:rPr lang="he-IL" sz="2000" dirty="0" err="1"/>
              <a:t>אלנסאא</a:t>
            </a:r>
            <a:r>
              <a:rPr lang="he-IL" sz="2000" dirty="0"/>
              <a:t>), פסוק 1</a:t>
            </a:r>
            <a:r>
              <a:rPr lang="he-IL" sz="2000" dirty="0" smtClean="0"/>
              <a:t>).</a:t>
            </a:r>
            <a:endParaRPr lang="en-US" sz="2000" dirty="0"/>
          </a:p>
          <a:p>
            <a:r>
              <a:rPr lang="he-IL" sz="2000" dirty="0"/>
              <a:t>ה</a:t>
            </a:r>
            <a:r>
              <a:rPr lang="he-IL" sz="2000" dirty="0">
                <a:hlinkClick r:id="rId2" tooltip="בדואים"/>
              </a:rPr>
              <a:t>בדואים</a:t>
            </a:r>
            <a:r>
              <a:rPr lang="he-IL" sz="2000" dirty="0"/>
              <a:t>, מפורסמים בשל הכנסת האורחים שלהם. על פי המסורת, הבדואי מחויב לארח כל אדם ללא הבדל מיהו, לשרת את האורח היטב ולהימנע מלשאול אותו שאלות במשך שלושה ימים ושליש. אם יש לאורח מטרה שלשמה בא, ישטח אותה באוזני המארח לאחר ימים אלו. האורח יכול לקצר את תקופת שהותו על פי צרכיו. בדרך כלל מארחים את האורח ב'שק' שהוא מקום התכנסות הגברים. לעתים זהו </a:t>
            </a:r>
            <a:r>
              <a:rPr lang="he-IL" sz="2000" dirty="0">
                <a:hlinkClick r:id="rId3" tooltip="אוהל"/>
              </a:rPr>
              <a:t>אוהלו</a:t>
            </a:r>
            <a:r>
              <a:rPr lang="he-IL" sz="2000" dirty="0"/>
              <a:t> של זקן המשפחה המורחבת ולעתים זהו מבנה נפרד מהמאהל ומצפון לו. האורח ילון ב'שק' וגם את ארוחותיו יקבל לשם. סדרי </a:t>
            </a:r>
            <a:r>
              <a:rPr lang="he-IL" sz="2000" dirty="0" smtClean="0"/>
              <a:t>האירוח </a:t>
            </a:r>
            <a:r>
              <a:rPr lang="he-IL" sz="2000" dirty="0"/>
              <a:t>מטרתם למנוע פגישות בין האורח לנשות המאהל, כדי להגן על ה</a:t>
            </a:r>
            <a:r>
              <a:rPr lang="he-IL" sz="2000" dirty="0">
                <a:hlinkClick r:id="rId4" tooltip="מוסר"/>
              </a:rPr>
              <a:t>מוסר</a:t>
            </a:r>
            <a:r>
              <a:rPr lang="he-IL" sz="2000" dirty="0"/>
              <a:t>.</a:t>
            </a:r>
            <a:endParaRPr lang="en-US" sz="2000" dirty="0"/>
          </a:p>
          <a:p>
            <a:r>
              <a:rPr lang="he-IL" sz="2000" dirty="0"/>
              <a:t>מנהג מהודר הוא לזבוח ביום הראשון </a:t>
            </a:r>
            <a:r>
              <a:rPr lang="he-IL" sz="2000" dirty="0">
                <a:hlinkClick r:id="rId5" tooltip="צאן"/>
              </a:rPr>
              <a:t>צאן</a:t>
            </a:r>
            <a:r>
              <a:rPr lang="he-IL" sz="2000" dirty="0"/>
              <a:t> לכבוד האורח. בשאר הימים האורח אוכל את מה שאוכלים המארחים. </a:t>
            </a:r>
            <a:endParaRPr lang="en-US" sz="2000" dirty="0"/>
          </a:p>
          <a:p>
            <a:endParaRPr lang="he-IL" sz="2000" dirty="0"/>
          </a:p>
          <a:p>
            <a:endParaRPr lang="he-IL" sz="2000" dirty="0"/>
          </a:p>
        </p:txBody>
      </p:sp>
    </p:spTree>
    <p:extLst>
      <p:ext uri="{BB962C8B-B14F-4D97-AF65-F5344CB8AC3E}">
        <p14:creationId xmlns:p14="http://schemas.microsoft.com/office/powerpoint/2010/main" val="2665758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97559" y="1517073"/>
            <a:ext cx="10396882" cy="716461"/>
          </a:xfrm>
        </p:spPr>
        <p:txBody>
          <a:bodyPr>
            <a:normAutofit/>
          </a:bodyPr>
          <a:lstStyle/>
          <a:p>
            <a:pPr algn="ctr" rtl="0"/>
            <a:r>
              <a:rPr lang="he-IL" dirty="0"/>
              <a:t>מבנה</a:t>
            </a:r>
            <a:r>
              <a:rPr lang="he-IL" dirty="0" smtClean="0"/>
              <a:t> טקס – הצעה</a:t>
            </a:r>
            <a:endParaRPr lang="he-IL" dirty="0"/>
          </a:p>
        </p:txBody>
      </p:sp>
      <p:sp>
        <p:nvSpPr>
          <p:cNvPr id="3" name="מציין מיקום תוכן 2"/>
          <p:cNvSpPr>
            <a:spLocks noGrp="1"/>
          </p:cNvSpPr>
          <p:nvPr>
            <p:ph idx="1"/>
          </p:nvPr>
        </p:nvSpPr>
        <p:spPr>
          <a:xfrm>
            <a:off x="810495" y="2507674"/>
            <a:ext cx="10394707" cy="3788195"/>
          </a:xfrm>
        </p:spPr>
        <p:txBody>
          <a:bodyPr>
            <a:normAutofit fontScale="55000" lnSpcReduction="20000"/>
          </a:bodyPr>
          <a:lstStyle/>
          <a:p>
            <a:pPr marL="0" indent="0">
              <a:lnSpc>
                <a:spcPct val="120000"/>
              </a:lnSpc>
              <a:buNone/>
            </a:pPr>
            <a:r>
              <a:rPr lang="he-IL" sz="3500" dirty="0" smtClean="0"/>
              <a:t>מבנה הטקס המוצע מוביל אל  עבר נקודת </a:t>
            </a:r>
            <a:r>
              <a:rPr lang="he-IL" sz="3500" dirty="0"/>
              <a:t>שיא </a:t>
            </a:r>
            <a:r>
              <a:rPr lang="he-IL" sz="3500" dirty="0" smtClean="0"/>
              <a:t>רגשי. </a:t>
            </a:r>
          </a:p>
          <a:p>
            <a:pPr marL="0" indent="0">
              <a:lnSpc>
                <a:spcPct val="120000"/>
              </a:lnSpc>
              <a:buNone/>
            </a:pPr>
            <a:r>
              <a:rPr lang="he-IL" sz="3500" dirty="0" smtClean="0"/>
              <a:t>הצעה </a:t>
            </a:r>
            <a:r>
              <a:rPr lang="he-IL" sz="3600" dirty="0"/>
              <a:t>למבנה</a:t>
            </a:r>
            <a:r>
              <a:rPr lang="he-IL" sz="3500" dirty="0"/>
              <a:t> </a:t>
            </a:r>
            <a:r>
              <a:rPr lang="he-IL" sz="3500" dirty="0" smtClean="0"/>
              <a:t>הטקס, המחולק לשלוש פעימות: </a:t>
            </a:r>
            <a:endParaRPr lang="en-US" sz="3500" dirty="0"/>
          </a:p>
          <a:p>
            <a:pPr marL="0" indent="0">
              <a:lnSpc>
                <a:spcPct val="120000"/>
              </a:lnSpc>
              <a:buNone/>
            </a:pPr>
            <a:endParaRPr lang="he-IL" sz="3500" u="sng" dirty="0" smtClean="0"/>
          </a:p>
          <a:p>
            <a:pPr marL="0" indent="0">
              <a:lnSpc>
                <a:spcPct val="120000"/>
              </a:lnSpc>
              <a:buNone/>
            </a:pPr>
            <a:r>
              <a:rPr lang="he-IL" sz="3500" u="sng" dirty="0" smtClean="0"/>
              <a:t>פעימה </a:t>
            </a:r>
            <a:r>
              <a:rPr lang="he-IL" sz="3500" u="sng" dirty="0"/>
              <a:t>ראשונה</a:t>
            </a:r>
            <a:r>
              <a:rPr lang="he-IL" sz="3500" dirty="0"/>
              <a:t>: פתיחה מוסיקלית (קטע עם חליל וגיטרה )</a:t>
            </a:r>
            <a:endParaRPr lang="en-US" sz="3500" dirty="0"/>
          </a:p>
          <a:p>
            <a:pPr marL="0" indent="0">
              <a:lnSpc>
                <a:spcPct val="120000"/>
              </a:lnSpc>
              <a:buNone/>
            </a:pPr>
            <a:r>
              <a:rPr lang="he-IL" sz="3500" dirty="0"/>
              <a:t> </a:t>
            </a:r>
            <a:r>
              <a:rPr lang="he-IL" sz="3500" dirty="0" smtClean="0"/>
              <a:t>הצגת </a:t>
            </a:r>
            <a:r>
              <a:rPr lang="he-IL" sz="3500" dirty="0"/>
              <a:t>הנושא – בקריאת קטעים ,שירים וכו' התואמים את הנושא.</a:t>
            </a:r>
            <a:endParaRPr lang="en-US" sz="3500" dirty="0"/>
          </a:p>
          <a:p>
            <a:pPr marL="0" indent="0">
              <a:lnSpc>
                <a:spcPct val="120000"/>
              </a:lnSpc>
              <a:buNone/>
            </a:pPr>
            <a:endParaRPr lang="he-IL" sz="3500" u="sng" dirty="0" smtClean="0"/>
          </a:p>
          <a:p>
            <a:pPr marL="0" indent="0">
              <a:lnSpc>
                <a:spcPct val="120000"/>
              </a:lnSpc>
              <a:buNone/>
            </a:pPr>
            <a:r>
              <a:rPr lang="he-IL" sz="3500" u="sng" dirty="0" smtClean="0"/>
              <a:t>פעימה </a:t>
            </a:r>
            <a:r>
              <a:rPr lang="he-IL" sz="3500" u="sng" dirty="0"/>
              <a:t>שנה-</a:t>
            </a:r>
            <a:r>
              <a:rPr lang="he-IL" sz="3500" dirty="0"/>
              <a:t> התפתחות בטקס.</a:t>
            </a:r>
            <a:endParaRPr lang="en-US" sz="3500" dirty="0"/>
          </a:p>
          <a:p>
            <a:pPr marL="0" indent="0">
              <a:lnSpc>
                <a:spcPct val="120000"/>
              </a:lnSpc>
              <a:buNone/>
            </a:pPr>
            <a:r>
              <a:rPr lang="he-IL" sz="3500" dirty="0"/>
              <a:t> </a:t>
            </a:r>
            <a:r>
              <a:rPr lang="he-IL" sz="3500" dirty="0" smtClean="0"/>
              <a:t>(</a:t>
            </a:r>
            <a:r>
              <a:rPr lang="he-IL" sz="3500" dirty="0"/>
              <a:t>3 שירים , 2 קטעי תאטרון או קטע מחול) כמובן בנושא המדובר.</a:t>
            </a:r>
            <a:endParaRPr lang="en-US" sz="3500" dirty="0"/>
          </a:p>
          <a:p>
            <a:pPr marL="0" indent="0">
              <a:lnSpc>
                <a:spcPct val="120000"/>
              </a:lnSpc>
              <a:buNone/>
            </a:pPr>
            <a:endParaRPr lang="he-IL" sz="3500" u="sng" dirty="0" smtClean="0"/>
          </a:p>
          <a:p>
            <a:pPr marL="0" indent="0">
              <a:lnSpc>
                <a:spcPct val="120000"/>
              </a:lnSpc>
              <a:buNone/>
            </a:pPr>
            <a:r>
              <a:rPr lang="he-IL" sz="3500" u="sng" dirty="0" smtClean="0"/>
              <a:t>פעימה </a:t>
            </a:r>
            <a:r>
              <a:rPr lang="he-IL" sz="3500" u="sng" dirty="0"/>
              <a:t>שלישית</a:t>
            </a:r>
            <a:r>
              <a:rPr lang="he-IL" sz="3500" dirty="0"/>
              <a:t>- החלק הרגשי יכול להיות קטע </a:t>
            </a:r>
            <a:r>
              <a:rPr lang="he-IL" sz="3500" dirty="0" smtClean="0"/>
              <a:t> מחול, שיר </a:t>
            </a:r>
            <a:r>
              <a:rPr lang="he-IL" sz="3500" dirty="0"/>
              <a:t>או סרט של כ-2 </a:t>
            </a:r>
            <a:r>
              <a:rPr lang="he-IL" sz="3500" dirty="0" smtClean="0"/>
              <a:t>או 3 </a:t>
            </a:r>
            <a:r>
              <a:rPr lang="he-IL" sz="3500" dirty="0"/>
              <a:t>דקות.</a:t>
            </a:r>
            <a:endParaRPr lang="en-US" sz="3500" dirty="0"/>
          </a:p>
          <a:p>
            <a:pPr marL="0" indent="0">
              <a:lnSpc>
                <a:spcPct val="120000"/>
              </a:lnSpc>
              <a:buNone/>
            </a:pPr>
            <a:endParaRPr lang="en-US" sz="3500" dirty="0"/>
          </a:p>
        </p:txBody>
      </p:sp>
    </p:spTree>
    <p:extLst>
      <p:ext uri="{BB962C8B-B14F-4D97-AF65-F5344CB8AC3E}">
        <p14:creationId xmlns:p14="http://schemas.microsoft.com/office/powerpoint/2010/main" val="2203034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3200" y="1447800"/>
            <a:ext cx="11684000" cy="635833"/>
          </a:xfrm>
        </p:spPr>
        <p:txBody>
          <a:bodyPr/>
          <a:lstStyle/>
          <a:p>
            <a:pPr algn="ctr"/>
            <a:r>
              <a:rPr lang="he-IL" sz="3200" dirty="0" smtClean="0"/>
              <a:t>המלצות וההצעות </a:t>
            </a:r>
            <a:r>
              <a:rPr lang="he-IL" sz="3200" dirty="0"/>
              <a:t>למודלים של טקס:</a:t>
            </a:r>
          </a:p>
        </p:txBody>
      </p:sp>
      <p:sp>
        <p:nvSpPr>
          <p:cNvPr id="3" name="מציין מיקום תוכן 2"/>
          <p:cNvSpPr>
            <a:spLocks noGrp="1"/>
          </p:cNvSpPr>
          <p:nvPr>
            <p:ph idx="1"/>
          </p:nvPr>
        </p:nvSpPr>
        <p:spPr>
          <a:xfrm>
            <a:off x="1440873" y="2078181"/>
            <a:ext cx="9795164" cy="4427549"/>
          </a:xfrm>
        </p:spPr>
        <p:txBody>
          <a:bodyPr/>
          <a:lstStyle/>
          <a:p>
            <a:pPr marL="0" indent="0">
              <a:buNone/>
            </a:pPr>
            <a:r>
              <a:rPr lang="he-IL" sz="1700" dirty="0"/>
              <a:t>1. </a:t>
            </a:r>
            <a:r>
              <a:rPr lang="he-IL" sz="1700" dirty="0" smtClean="0"/>
              <a:t>המלצה </a:t>
            </a:r>
            <a:r>
              <a:rPr lang="he-IL" sz="1700" dirty="0"/>
              <a:t>לקיים אותו במקום אינטימי ככל האפשר.</a:t>
            </a:r>
          </a:p>
          <a:p>
            <a:pPr marL="0" indent="0">
              <a:buNone/>
            </a:pPr>
            <a:r>
              <a:rPr lang="he-IL" sz="1700" dirty="0"/>
              <a:t>2. לדאוג להגברה טובה. בהתאם לתנאי ההגברה לקבוע את אופי הקטעים לנגינה, לביום וכמו כן את כמות התלמידים שנמצאים ופועלים בו-זמנית על הבמה. מציעה לשתף כמה שיותר תלמידים באופן שההגברה הנתונה לא תשבש את איכות התוצר. (כוריאוגרפיה שמשתפת קבוצה גדולה של תלמידים, שירה במקהלה וכו')</a:t>
            </a:r>
          </a:p>
          <a:p>
            <a:pPr marL="0" indent="0">
              <a:buNone/>
            </a:pPr>
            <a:r>
              <a:rPr lang="he-IL" sz="1700" dirty="0"/>
              <a:t>3. אורך טקס: עד 30 דקות כאשר הטקס הוא פרונטלי</a:t>
            </a:r>
          </a:p>
          <a:p>
            <a:pPr marL="0" indent="0">
              <a:buNone/>
            </a:pPr>
            <a:r>
              <a:rPr lang="he-IL" sz="1700" dirty="0"/>
              <a:t>4. מומלץ לשתף את כל בית הספר בתנועה משותפת או בשיר משותף. הפעילות יכולה להיות לאחר הכנה של כלל התלמידים בכתות לקטע המשותף או קטע קצר שיפעילו בו את כל התלמידים במהלך הטקס.</a:t>
            </a:r>
          </a:p>
          <a:p>
            <a:pPr marL="0" indent="0">
              <a:buNone/>
            </a:pPr>
            <a:r>
              <a:rPr lang="he-IL" sz="1700" dirty="0"/>
              <a:t>5. אני ממליצה לחשוב גם על פעילות ב - 3 מוקדים. כל מוקד ייצג פאן אחד של הנושא. כל שכבה מד'-ו' תהיה אחראית למוקד אחד. התלמידים יעברו בין התחנות. אורך פעילות בכל תחנה עד 20 ד'.</a:t>
            </a:r>
          </a:p>
          <a:p>
            <a:pPr marL="0" indent="0">
              <a:buNone/>
            </a:pPr>
            <a:r>
              <a:rPr lang="he-IL" sz="1700" dirty="0"/>
              <a:t>6. אפשר שחלק מרכזי מהטקס יהיה הקרנה של קטע משמעותי העוסק בנושא. תהיה פתיחה ויכול להיות שסיומו של הסרט יהיה גם סיום הטקס.</a:t>
            </a:r>
          </a:p>
          <a:p>
            <a:pPr marL="0" indent="0">
              <a:buNone/>
            </a:pPr>
            <a:r>
              <a:rPr lang="he-IL" sz="1700" dirty="0"/>
              <a:t>7. במידה ונשארים בקונספציה היותר מוכרת של טקס ממליצה לשלב קטעים קצרים "חיים" של תנועה, מוסיקה ודרמה. הטקסט צריך להוות מקסימום שליש מאורך הטקס.</a:t>
            </a:r>
          </a:p>
          <a:p>
            <a:pPr marL="0" indent="0">
              <a:buNone/>
            </a:pPr>
            <a:r>
              <a:rPr lang="he-IL" sz="1700" dirty="0"/>
              <a:t>8. חשוב מאוד שתהיה מערכת שמע איכותית ושכל קטע שיושמע בטקס יהיה באיכות טובה. יש להתייעץ עם אנשי האומנות בבית הספר בעניין זה ולבקש את עצתם בבחירת הקטעים.</a:t>
            </a:r>
          </a:p>
          <a:p>
            <a:pPr marL="0" indent="0">
              <a:buNone/>
            </a:pPr>
            <a:r>
              <a:rPr lang="he-IL" sz="1700" dirty="0"/>
              <a:t/>
            </a:r>
            <a:br>
              <a:rPr lang="he-IL" sz="1700" dirty="0"/>
            </a:br>
            <a:endParaRPr lang="he-IL" sz="1700" dirty="0"/>
          </a:p>
        </p:txBody>
      </p:sp>
    </p:spTree>
    <p:extLst>
      <p:ext uri="{BB962C8B-B14F-4D97-AF65-F5344CB8AC3E}">
        <p14:creationId xmlns:p14="http://schemas.microsoft.com/office/powerpoint/2010/main" val="2169018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4000" y="1475510"/>
            <a:ext cx="11684000" cy="990600"/>
          </a:xfrm>
        </p:spPr>
        <p:txBody>
          <a:bodyPr/>
          <a:lstStyle/>
          <a:p>
            <a:pPr algn="ctr"/>
            <a:r>
              <a:rPr lang="he-IL" sz="3200" dirty="0"/>
              <a:t>סובלנות מן המקורות</a:t>
            </a:r>
          </a:p>
        </p:txBody>
      </p:sp>
      <p:sp>
        <p:nvSpPr>
          <p:cNvPr id="3" name="מציין מיקום תוכן 2"/>
          <p:cNvSpPr>
            <a:spLocks noGrp="1"/>
          </p:cNvSpPr>
          <p:nvPr>
            <p:ph idx="1"/>
          </p:nvPr>
        </p:nvSpPr>
        <p:spPr>
          <a:xfrm>
            <a:off x="706581" y="2272145"/>
            <a:ext cx="10474027" cy="4233586"/>
          </a:xfrm>
        </p:spPr>
        <p:txBody>
          <a:bodyPr>
            <a:noAutofit/>
          </a:bodyPr>
          <a:lstStyle/>
          <a:p>
            <a:pPr marL="0" indent="0">
              <a:buNone/>
            </a:pPr>
            <a:r>
              <a:rPr lang="he-IL" sz="1700" b="1" dirty="0"/>
              <a:t>מקור מס' 1:</a:t>
            </a:r>
            <a:endParaRPr lang="en-US" sz="1700" b="1" dirty="0"/>
          </a:p>
          <a:p>
            <a:pPr marL="0" indent="0">
              <a:buNone/>
            </a:pPr>
            <a:r>
              <a:rPr lang="he-IL" sz="1700" dirty="0" err="1"/>
              <a:t>תוספתא</a:t>
            </a:r>
            <a:r>
              <a:rPr lang="he-IL" sz="1700" dirty="0"/>
              <a:t>, ברכות, ז, ה, </a:t>
            </a:r>
            <a:endParaRPr lang="en-US" sz="1700" dirty="0"/>
          </a:p>
          <a:p>
            <a:pPr marL="0" indent="0">
              <a:buNone/>
            </a:pPr>
            <a:r>
              <a:rPr lang="he-IL" sz="1700" dirty="0"/>
              <a:t>  "כשם שאין פרצופיהם (של בני אדם) שווין זה לזה, כך אין דעתן שווה זה לזה, אלא כל אחד ואחד יש לו דעה מפני עצמו... "</a:t>
            </a:r>
            <a:endParaRPr lang="en-US" sz="1700" dirty="0"/>
          </a:p>
          <a:p>
            <a:pPr marL="0" indent="0">
              <a:buNone/>
            </a:pPr>
            <a:r>
              <a:rPr lang="he-IL" sz="1700" dirty="0"/>
              <a:t> </a:t>
            </a:r>
            <a:endParaRPr lang="he-IL" sz="1700" dirty="0" smtClean="0"/>
          </a:p>
          <a:p>
            <a:pPr marL="0" indent="0">
              <a:buNone/>
            </a:pPr>
            <a:r>
              <a:rPr lang="he-IL" sz="1700" b="1" dirty="0" smtClean="0"/>
              <a:t>מקור </a:t>
            </a:r>
            <a:r>
              <a:rPr lang="he-IL" sz="1700" b="1" dirty="0"/>
              <a:t>מס' 2: </a:t>
            </a:r>
            <a:endParaRPr lang="en-US" sz="1700" b="1" dirty="0"/>
          </a:p>
          <a:p>
            <a:pPr marL="0" indent="0">
              <a:buNone/>
            </a:pPr>
            <a:r>
              <a:rPr lang="he-IL" sz="1700" dirty="0"/>
              <a:t>פרופ' מנחם אלון</a:t>
            </a:r>
            <a:endParaRPr lang="en-US" sz="1700" dirty="0"/>
          </a:p>
          <a:p>
            <a:pPr marL="0" indent="0">
              <a:buNone/>
            </a:pPr>
            <a:r>
              <a:rPr lang="he-IL" sz="1700" dirty="0"/>
              <a:t> "זאת תורת המנהיגות והשלטון במורשת ישראל- שיהיו סובלים כל אחד ואחד,  כל קבוצה וקבוצה, לפי דעתם ולפי השקפת עולמם. וזה סודן של הסובלנות ושל ההקשבה לזולת וזהו כוחה הגדול של זכות הבעת הדעה לכל אחד ואחד ולכל ציבור וציבור, שלא זו בלבד הכרחיים הם למשטר תקין ונאור אלא אף חיוניים לכוחו היוצר. שהרי בעולם הריאלי ' שני יסודות מתנגדים זה לזה מתלכדים יחד ומביאים לידי הפריה, ומכל שכן העולם הרוחני.' " </a:t>
            </a:r>
            <a:endParaRPr lang="he-IL" sz="1700" dirty="0" smtClean="0"/>
          </a:p>
          <a:p>
            <a:pPr marL="0" indent="0">
              <a:buNone/>
            </a:pPr>
            <a:endParaRPr lang="he-IL" sz="1700" dirty="0"/>
          </a:p>
          <a:p>
            <a:pPr marL="0" indent="0">
              <a:lnSpc>
                <a:spcPct val="107000"/>
              </a:lnSpc>
              <a:buNone/>
            </a:pPr>
            <a:r>
              <a:rPr lang="he-IL" sz="1700" b="1" dirty="0"/>
              <a:t>מקור מס' 3:</a:t>
            </a:r>
            <a:endParaRPr lang="en-US" sz="1700" b="1" dirty="0"/>
          </a:p>
          <a:p>
            <a:pPr marL="0" indent="0">
              <a:lnSpc>
                <a:spcPct val="107000"/>
              </a:lnSpc>
              <a:buNone/>
            </a:pPr>
            <a:r>
              <a:rPr lang="he-IL" sz="1700" dirty="0"/>
              <a:t>ספרא, קדושים, פרשה ד, י</a:t>
            </a:r>
            <a:endParaRPr lang="en-US" sz="1700" dirty="0"/>
          </a:p>
          <a:p>
            <a:pPr marL="0" indent="0">
              <a:lnSpc>
                <a:spcPct val="107000"/>
              </a:lnSpc>
              <a:buNone/>
            </a:pPr>
            <a:r>
              <a:rPr lang="he-IL" sz="1700" dirty="0"/>
              <a:t>" ואהבת לרעך כמוך. ר' עקיבא אומר: זה כלל גדול בתורה</a:t>
            </a:r>
            <a:r>
              <a:rPr lang="en-US" sz="1700" dirty="0"/>
              <a:t>;</a:t>
            </a:r>
            <a:r>
              <a:rPr lang="he-IL" sz="1700" dirty="0"/>
              <a:t> בן </a:t>
            </a:r>
            <a:r>
              <a:rPr lang="he-IL" sz="1700" dirty="0" err="1"/>
              <a:t>עזאי</a:t>
            </a:r>
            <a:r>
              <a:rPr lang="he-IL" sz="1700" dirty="0"/>
              <a:t> אומר: זה ספר תולדות האדם- זה כלל גדול מזה"</a:t>
            </a:r>
            <a:endParaRPr lang="en-US" sz="1700" dirty="0"/>
          </a:p>
          <a:p>
            <a:pPr marL="0" indent="0">
              <a:buNone/>
            </a:pPr>
            <a:endParaRPr lang="en-US" sz="1700" dirty="0"/>
          </a:p>
          <a:p>
            <a:pPr marL="0" indent="0">
              <a:buNone/>
            </a:pPr>
            <a:endParaRPr lang="he-IL" sz="2200" dirty="0"/>
          </a:p>
        </p:txBody>
      </p:sp>
    </p:spTree>
    <p:extLst>
      <p:ext uri="{BB962C8B-B14F-4D97-AF65-F5344CB8AC3E}">
        <p14:creationId xmlns:p14="http://schemas.microsoft.com/office/powerpoint/2010/main" val="81223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900539" y="1710655"/>
            <a:ext cx="10276943" cy="5199372"/>
          </a:xfrm>
          <a:prstGeom prst="rect">
            <a:avLst/>
          </a:prstGeom>
        </p:spPr>
        <p:txBody>
          <a:bodyPr wrap="square">
            <a:spAutoFit/>
          </a:bodyPr>
          <a:lstStyle/>
          <a:p>
            <a:pPr fontAlgn="base">
              <a:lnSpc>
                <a:spcPct val="107000"/>
              </a:lnSpc>
              <a:spcBef>
                <a:spcPct val="20000"/>
              </a:spcBef>
              <a:spcAft>
                <a:spcPct val="0"/>
              </a:spcAft>
            </a:pPr>
            <a:r>
              <a:rPr lang="he-IL" sz="1700" dirty="0"/>
              <a:t> </a:t>
            </a:r>
            <a:endParaRPr lang="he-IL" sz="1700" dirty="0" smtClean="0"/>
          </a:p>
          <a:p>
            <a:pPr fontAlgn="base">
              <a:lnSpc>
                <a:spcPct val="107000"/>
              </a:lnSpc>
              <a:spcBef>
                <a:spcPct val="20000"/>
              </a:spcBef>
              <a:spcAft>
                <a:spcPct val="0"/>
              </a:spcAft>
            </a:pPr>
            <a:r>
              <a:rPr lang="he-IL" sz="1700" b="1" dirty="0" smtClean="0"/>
              <a:t>מקור </a:t>
            </a:r>
            <a:r>
              <a:rPr lang="he-IL" sz="1700" b="1" dirty="0"/>
              <a:t>מס' 4:</a:t>
            </a:r>
            <a:endParaRPr lang="en-US" sz="1700" b="1" dirty="0"/>
          </a:p>
          <a:p>
            <a:pPr fontAlgn="base">
              <a:lnSpc>
                <a:spcPct val="107000"/>
              </a:lnSpc>
              <a:spcBef>
                <a:spcPct val="20000"/>
              </a:spcBef>
              <a:spcAft>
                <a:spcPct val="0"/>
              </a:spcAft>
            </a:pPr>
            <a:r>
              <a:rPr lang="he-IL" sz="1700" dirty="0" err="1"/>
              <a:t>ראי"ה</a:t>
            </a:r>
            <a:r>
              <a:rPr lang="he-IL" sz="1700" dirty="0"/>
              <a:t> קוק, איגרות </a:t>
            </a:r>
            <a:r>
              <a:rPr lang="he-IL" sz="1700" dirty="0" err="1"/>
              <a:t>הראי"ה</a:t>
            </a:r>
            <a:r>
              <a:rPr lang="he-IL" sz="1700" dirty="0"/>
              <a:t> א, שנב-שנד</a:t>
            </a:r>
            <a:endParaRPr lang="en-US" sz="1700" dirty="0"/>
          </a:p>
          <a:p>
            <a:pPr fontAlgn="base">
              <a:lnSpc>
                <a:spcPct val="107000"/>
              </a:lnSpc>
              <a:spcBef>
                <a:spcPct val="20000"/>
              </a:spcBef>
              <a:spcAft>
                <a:spcPct val="0"/>
              </a:spcAft>
            </a:pPr>
            <a:r>
              <a:rPr lang="he-IL" sz="1700" dirty="0"/>
              <a:t> "..ועם שאנחנו מתאמצים ללחום בעד אותם דברים הקרובים לרוחנו, צריכים אנו שלא להיות מכורים ברגשותינו ולדעת תמיד שגם לרגשות ההפוכים משלנו יש מקום רחב בעולם, ואלוקי הרוחות לכל בשר את הכול עשה יפה בעתו. ורעיון זה, אע"פ שלא ימנע אותנו מלהילחם על הקדוש האמת והיקר לנו- אבל ימנע אותנו מליפול ברשת הקטנות, </a:t>
            </a:r>
            <a:r>
              <a:rPr lang="he-IL" sz="1700" dirty="0" err="1"/>
              <a:t>הזילותא</a:t>
            </a:r>
            <a:r>
              <a:rPr lang="he-IL" sz="1700" dirty="0"/>
              <a:t>, והקפדנות ונהיה תמיד מלאים אומץ רוח, מנוחת הנפש ובטחון בה' אוהב אמת</a:t>
            </a:r>
            <a:r>
              <a:rPr lang="he-IL" sz="1700" dirty="0" smtClean="0"/>
              <a:t>."</a:t>
            </a:r>
          </a:p>
          <a:p>
            <a:pPr fontAlgn="base">
              <a:lnSpc>
                <a:spcPct val="107000"/>
              </a:lnSpc>
              <a:spcBef>
                <a:spcPct val="20000"/>
              </a:spcBef>
              <a:spcAft>
                <a:spcPct val="0"/>
              </a:spcAft>
            </a:pPr>
            <a:endParaRPr lang="he-IL" sz="1700" dirty="0"/>
          </a:p>
          <a:p>
            <a:pPr fontAlgn="base">
              <a:lnSpc>
                <a:spcPct val="107000"/>
              </a:lnSpc>
              <a:spcBef>
                <a:spcPct val="20000"/>
              </a:spcBef>
              <a:spcAft>
                <a:spcPct val="0"/>
              </a:spcAft>
            </a:pPr>
            <a:r>
              <a:rPr lang="he-IL" sz="1700" b="1" dirty="0"/>
              <a:t>מקור מס' 5:</a:t>
            </a:r>
            <a:endParaRPr lang="en-US" sz="1700" b="1" dirty="0"/>
          </a:p>
          <a:p>
            <a:pPr fontAlgn="base">
              <a:lnSpc>
                <a:spcPct val="107000"/>
              </a:lnSpc>
              <a:spcBef>
                <a:spcPct val="20000"/>
              </a:spcBef>
              <a:spcAft>
                <a:spcPct val="0"/>
              </a:spcAft>
            </a:pPr>
            <a:r>
              <a:rPr lang="he-IL" sz="1700" dirty="0"/>
              <a:t>"תפילה קודם תפילה", ר' אלימלך </a:t>
            </a:r>
            <a:r>
              <a:rPr lang="he-IL" sz="1700" dirty="0" err="1"/>
              <a:t>מליז'נסק</a:t>
            </a:r>
            <a:endParaRPr lang="en-US" sz="1700" dirty="0"/>
          </a:p>
          <a:p>
            <a:pPr fontAlgn="base">
              <a:lnSpc>
                <a:spcPct val="107000"/>
              </a:lnSpc>
              <a:spcBef>
                <a:spcPct val="20000"/>
              </a:spcBef>
              <a:spcAft>
                <a:spcPct val="0"/>
              </a:spcAft>
            </a:pPr>
            <a:r>
              <a:rPr lang="he-IL" sz="1700" dirty="0"/>
              <a:t> "תן בליבנו שנראה כל אחד מעלת חברינו ולא חסרונם"</a:t>
            </a:r>
            <a:endParaRPr lang="en-US" sz="1700" dirty="0"/>
          </a:p>
          <a:p>
            <a:pPr fontAlgn="base">
              <a:lnSpc>
                <a:spcPct val="107000"/>
              </a:lnSpc>
              <a:spcBef>
                <a:spcPct val="20000"/>
              </a:spcBef>
              <a:spcAft>
                <a:spcPct val="0"/>
              </a:spcAft>
            </a:pPr>
            <a:r>
              <a:rPr lang="he-IL" sz="1700" dirty="0"/>
              <a:t> </a:t>
            </a:r>
            <a:endParaRPr lang="en-US" sz="1700" dirty="0"/>
          </a:p>
          <a:p>
            <a:pPr fontAlgn="base">
              <a:lnSpc>
                <a:spcPct val="107000"/>
              </a:lnSpc>
              <a:spcBef>
                <a:spcPct val="20000"/>
              </a:spcBef>
              <a:spcAft>
                <a:spcPct val="0"/>
              </a:spcAft>
            </a:pPr>
            <a:r>
              <a:rPr lang="he-IL" sz="1700" b="1" dirty="0"/>
              <a:t>מקור מס' 6:</a:t>
            </a:r>
            <a:endParaRPr lang="en-US" sz="1700" b="1" dirty="0"/>
          </a:p>
          <a:p>
            <a:pPr fontAlgn="base">
              <a:lnSpc>
                <a:spcPct val="107000"/>
              </a:lnSpc>
              <a:spcBef>
                <a:spcPct val="20000"/>
              </a:spcBef>
              <a:spcAft>
                <a:spcPct val="0"/>
              </a:spcAft>
            </a:pPr>
            <a:r>
              <a:rPr lang="he-IL" sz="1700" dirty="0"/>
              <a:t>אבות דרבי נתן</a:t>
            </a:r>
            <a:endParaRPr lang="en-US" sz="1700" dirty="0"/>
          </a:p>
          <a:p>
            <a:pPr fontAlgn="base">
              <a:lnSpc>
                <a:spcPct val="107000"/>
              </a:lnSpc>
              <a:spcBef>
                <a:spcPct val="20000"/>
              </a:spcBef>
              <a:spcAft>
                <a:spcPct val="0"/>
              </a:spcAft>
            </a:pPr>
            <a:r>
              <a:rPr lang="he-IL" sz="1700" dirty="0"/>
              <a:t> "יהי כבוד חברך חביב עליך כשלך"</a:t>
            </a:r>
            <a:endParaRPr lang="en-US" sz="1700" dirty="0"/>
          </a:p>
          <a:p>
            <a:pPr fontAlgn="base">
              <a:lnSpc>
                <a:spcPct val="107000"/>
              </a:lnSpc>
              <a:spcBef>
                <a:spcPct val="20000"/>
              </a:spcBef>
              <a:spcAft>
                <a:spcPct val="0"/>
              </a:spcAft>
            </a:pPr>
            <a:endParaRPr lang="en-US" sz="1700" dirty="0"/>
          </a:p>
        </p:txBody>
      </p:sp>
    </p:spTree>
    <p:extLst>
      <p:ext uri="{BB962C8B-B14F-4D97-AF65-F5344CB8AC3E}">
        <p14:creationId xmlns:p14="http://schemas.microsoft.com/office/powerpoint/2010/main" val="3790887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453" y="1494182"/>
            <a:ext cx="11684000" cy="754343"/>
          </a:xfrm>
        </p:spPr>
        <p:txBody>
          <a:bodyPr/>
          <a:lstStyle/>
          <a:p>
            <a:pPr algn="ctr"/>
            <a:r>
              <a:rPr lang="he-IL" sz="3200" dirty="0"/>
              <a:t>הצעות מתחום הדעת מוסיקה ליום הסובלנות </a:t>
            </a:r>
          </a:p>
        </p:txBody>
      </p:sp>
      <p:sp>
        <p:nvSpPr>
          <p:cNvPr id="3" name="מציין מיקום תוכן 2"/>
          <p:cNvSpPr>
            <a:spLocks noGrp="1"/>
          </p:cNvSpPr>
          <p:nvPr>
            <p:ph idx="1"/>
          </p:nvPr>
        </p:nvSpPr>
        <p:spPr>
          <a:xfrm>
            <a:off x="609599" y="2273952"/>
            <a:ext cx="10695709" cy="4351700"/>
          </a:xfrm>
        </p:spPr>
        <p:txBody>
          <a:bodyPr/>
          <a:lstStyle/>
          <a:p>
            <a:pPr marL="0" indent="0">
              <a:buNone/>
            </a:pPr>
            <a:r>
              <a:rPr lang="he-IL" sz="1700" dirty="0" smtClean="0"/>
              <a:t>1. מומלץ לתת לתלמידים לחוות התנסות במשהו לא מוכר, "אקזוטי" כדי שירגישו קצת "אחרים" ופחות יודעים. למשל, ללמד אותם קטע קטן בשפה לא מוכרת, להפעיל אותם בשפת הסימנים, ללמד אותם שיר במנגינה שאינה מערבית ומוכרת לאוזן ועוד...</a:t>
            </a:r>
          </a:p>
          <a:p>
            <a:pPr marL="0" indent="0">
              <a:buNone/>
            </a:pPr>
            <a:r>
              <a:rPr lang="he-IL" sz="1700" dirty="0" smtClean="0"/>
              <a:t>בהתחלה הם ירגישו "זרות" אבל ברגע שהם יצליחו הם לא יפסיקו לזמזם או להתנועע בשפה החדשה שהם רכשו. זה תהליך מעניין שקורה לנו כשאנחנו חוברים לקטעים "אקזוטיים" מעין אלה. מומלץ לדבר קצת על התהליך הזה. סובלנות נוצרת במקום שבו נגמרת ה"בורות".</a:t>
            </a:r>
          </a:p>
          <a:p>
            <a:pPr marL="0" indent="0">
              <a:buNone/>
            </a:pPr>
            <a:r>
              <a:rPr lang="he-IL" sz="1700" dirty="0" smtClean="0"/>
              <a:t>2. אפשר לבצע את אותו שיר במנגינות שונות או להיפך לבצע מספר תכנים באותה מנגינה.</a:t>
            </a:r>
          </a:p>
          <a:p>
            <a:pPr marL="0" indent="0">
              <a:buNone/>
            </a:pPr>
            <a:r>
              <a:rPr lang="he-IL" sz="1700" dirty="0" smtClean="0"/>
              <a:t>3. אפשר לבצע שני שירים בעלי אופי שונה לחלוטין.</a:t>
            </a:r>
          </a:p>
          <a:p>
            <a:pPr marL="0" indent="0">
              <a:buNone/>
            </a:pPr>
            <a:r>
              <a:rPr lang="he-IL" sz="1700" dirty="0" smtClean="0"/>
              <a:t>4. אפשר לנגן את אותה מנגינה בסגנונות שונים.</a:t>
            </a:r>
          </a:p>
          <a:p>
            <a:pPr marL="0" indent="0">
              <a:buNone/>
            </a:pPr>
            <a:r>
              <a:rPr lang="he-IL" sz="1700" dirty="0" smtClean="0"/>
              <a:t>5. ניתן לבצע שירים העוסקים בנושאים כמו: האחר הוא אני, כבוד האדם. הצעה לפעילות עבור שירים בנושאים אלו ניתן למצוא באתר של משרד החינוך. </a:t>
            </a:r>
          </a:p>
          <a:p>
            <a:pPr marL="0" indent="0">
              <a:buNone/>
            </a:pPr>
            <a:r>
              <a:rPr lang="he-IL" sz="1700" dirty="0" smtClean="0"/>
              <a:t>6. מומלץ להשתמש במוסיקת רקע מתאימה באופייה לנושא עבור חלק מהקטעים המוקראים. חוסר סובלנות יכול לבוא לידי ביטוי ב"קיצוניות" מוסיקלית כדוגמת קטעים צורמים, עוצמה חזקה, </a:t>
            </a:r>
            <a:r>
              <a:rPr lang="he-IL" sz="1700" dirty="0" err="1" smtClean="0"/>
              <a:t>בדיסוננטים</a:t>
            </a:r>
            <a:r>
              <a:rPr lang="he-IL" sz="1700" dirty="0" smtClean="0"/>
              <a:t> ועוד.. אל מול סובלנות שתאפשר "עידון" מוסיקלי, דיאלוג במוסיקה, קיומם של כמה דברים השונים זה מזה ופועלים בהרמוניה (כדוגמת תפקידים שונים המנוגנים בו-זמנית על ידי הכלים המגוונים בתזמורת) ועוד...</a:t>
            </a:r>
          </a:p>
          <a:p>
            <a:pPr marL="0" indent="0">
              <a:buNone/>
            </a:pPr>
            <a:endParaRPr lang="he-IL" sz="1700" dirty="0"/>
          </a:p>
        </p:txBody>
      </p:sp>
    </p:spTree>
    <p:extLst>
      <p:ext uri="{BB962C8B-B14F-4D97-AF65-F5344CB8AC3E}">
        <p14:creationId xmlns:p14="http://schemas.microsoft.com/office/powerpoint/2010/main" val="2822147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14563" y="1503218"/>
            <a:ext cx="7469764" cy="990600"/>
          </a:xfrm>
        </p:spPr>
        <p:txBody>
          <a:bodyPr/>
          <a:lstStyle/>
          <a:p>
            <a:r>
              <a:rPr lang="he-IL" sz="3200" dirty="0"/>
              <a:t>הצעות מתחום הדעת מחול ליום הסובלנות </a:t>
            </a:r>
          </a:p>
        </p:txBody>
      </p:sp>
      <p:sp>
        <p:nvSpPr>
          <p:cNvPr id="3" name="מציין מיקום תוכן 2"/>
          <p:cNvSpPr>
            <a:spLocks noGrp="1"/>
          </p:cNvSpPr>
          <p:nvPr>
            <p:ph idx="1"/>
          </p:nvPr>
        </p:nvSpPr>
        <p:spPr>
          <a:xfrm>
            <a:off x="1163784" y="2590800"/>
            <a:ext cx="10030695" cy="3657600"/>
          </a:xfrm>
        </p:spPr>
        <p:txBody>
          <a:bodyPr/>
          <a:lstStyle/>
          <a:p>
            <a:pPr marL="0" lvl="0" indent="0">
              <a:buNone/>
            </a:pPr>
            <a:r>
              <a:rPr lang="he-IL" sz="1800" b="1" dirty="0"/>
              <a:t>עבור </a:t>
            </a:r>
            <a:r>
              <a:rPr lang="he-IL" sz="1800" b="1" dirty="0" smtClean="0"/>
              <a:t>בית הספר </a:t>
            </a:r>
            <a:r>
              <a:rPr lang="he-IL" sz="1800" b="1" dirty="0"/>
              <a:t>היסודי:  </a:t>
            </a:r>
            <a:endParaRPr lang="he-IL" sz="1800" b="1" dirty="0" smtClean="0"/>
          </a:p>
          <a:p>
            <a:pPr marL="0" lvl="0" indent="0">
              <a:buNone/>
            </a:pPr>
            <a:r>
              <a:rPr lang="he-IL" sz="1800" dirty="0" smtClean="0"/>
              <a:t>מספר </a:t>
            </a:r>
            <a:r>
              <a:rPr lang="he-IL" sz="1800" dirty="0"/>
              <a:t>פעילויות המתבססות על הכלת "האחר" והשונה בחברה</a:t>
            </a:r>
            <a:r>
              <a:rPr lang="he-IL" sz="1800" dirty="0" smtClean="0"/>
              <a:t>.</a:t>
            </a:r>
            <a:endParaRPr lang="he-IL" sz="1800" dirty="0"/>
          </a:p>
          <a:p>
            <a:pPr marL="0" lvl="0" indent="0">
              <a:buNone/>
            </a:pPr>
            <a:endParaRPr lang="en-US" sz="1800" dirty="0"/>
          </a:p>
          <a:p>
            <a:pPr marL="0" lvl="0" indent="0">
              <a:buNone/>
            </a:pPr>
            <a:r>
              <a:rPr lang="he-IL" sz="1800" b="1" dirty="0"/>
              <a:t>עבור חט"ב </a:t>
            </a:r>
            <a:r>
              <a:rPr lang="he-IL" sz="1800" b="1" dirty="0" err="1"/>
              <a:t>וחט"ע</a:t>
            </a:r>
            <a:r>
              <a:rPr lang="he-IL" sz="1800" b="1" dirty="0"/>
              <a:t>: </a:t>
            </a:r>
            <a:endParaRPr lang="he-IL" sz="1800" b="1" dirty="0" smtClean="0"/>
          </a:p>
          <a:p>
            <a:pPr marL="0" lvl="0" indent="0">
              <a:buNone/>
            </a:pPr>
            <a:r>
              <a:rPr lang="he-IL" sz="1800" dirty="0" smtClean="0"/>
              <a:t>פעילויות </a:t>
            </a:r>
            <a:r>
              <a:rPr lang="he-IL" sz="1800" dirty="0"/>
              <a:t>המתבססות על ייצוגי הגוף "האחר" ביצירות מחול. המחול בבסיסו נשען על ייצוגים של הגוף השלם, הבריא, הצעיר וקל התנועה. יום הסובלנות הינו הזדמנות לבחון ולהכיר ייצוגים של הגוף "האחר" ביצירות מחול. הגוף "האחר" ביצירות מחול יכול לבוא לידי ביטוי כגוף פגוע, בעל מגבלה, קשיש, שמן, חולני </a:t>
            </a:r>
            <a:r>
              <a:rPr lang="he-IL" sz="1800" dirty="0" err="1"/>
              <a:t>וכיוצ"ב</a:t>
            </a:r>
            <a:r>
              <a:rPr lang="he-IL" sz="1800" dirty="0"/>
              <a:t>. </a:t>
            </a:r>
            <a:endParaRPr lang="en-US" sz="1800" dirty="0"/>
          </a:p>
        </p:txBody>
      </p:sp>
    </p:spTree>
    <p:extLst>
      <p:ext uri="{BB962C8B-B14F-4D97-AF65-F5344CB8AC3E}">
        <p14:creationId xmlns:p14="http://schemas.microsoft.com/office/powerpoint/2010/main" val="75196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3200" y="1600200"/>
            <a:ext cx="11684000" cy="663315"/>
          </a:xfrm>
        </p:spPr>
        <p:txBody>
          <a:bodyPr/>
          <a:lstStyle/>
          <a:p>
            <a:pPr algn="ctr"/>
            <a:r>
              <a:rPr lang="he-IL" sz="3200" dirty="0"/>
              <a:t>בית הספר היסודי </a:t>
            </a:r>
          </a:p>
        </p:txBody>
      </p:sp>
      <p:sp>
        <p:nvSpPr>
          <p:cNvPr id="3" name="מציין מיקום תוכן 2"/>
          <p:cNvSpPr>
            <a:spLocks noGrp="1"/>
          </p:cNvSpPr>
          <p:nvPr>
            <p:ph idx="1"/>
          </p:nvPr>
        </p:nvSpPr>
        <p:spPr>
          <a:xfrm>
            <a:off x="699654" y="2447366"/>
            <a:ext cx="10550237" cy="3536820"/>
          </a:xfrm>
        </p:spPr>
        <p:txBody>
          <a:bodyPr>
            <a:noAutofit/>
          </a:bodyPr>
          <a:lstStyle/>
          <a:p>
            <a:pPr marL="0" indent="0">
              <a:buNone/>
            </a:pPr>
            <a:r>
              <a:rPr lang="he-IL" sz="1700" b="1" dirty="0"/>
              <a:t>סובלנות וקבלת </a:t>
            </a:r>
            <a:r>
              <a:rPr lang="he-IL" sz="1700" b="1" dirty="0" smtClean="0"/>
              <a:t>הקשיש </a:t>
            </a:r>
            <a:r>
              <a:rPr lang="he-IL" sz="1700" dirty="0" smtClean="0"/>
              <a:t>(ע"ב הצעה של תמי </a:t>
            </a:r>
            <a:r>
              <a:rPr lang="he-IL" sz="1700" dirty="0" err="1" smtClean="0"/>
              <a:t>רוסט</a:t>
            </a:r>
            <a:r>
              <a:rPr lang="he-IL" sz="1700" dirty="0" smtClean="0"/>
              <a:t>, בי"ס גורדון הרצליה):</a:t>
            </a:r>
            <a:endParaRPr lang="en-US" sz="1700" dirty="0"/>
          </a:p>
          <a:p>
            <a:pPr marL="0" indent="0">
              <a:buNone/>
            </a:pPr>
            <a:r>
              <a:rPr lang="he-IL" sz="1700" dirty="0"/>
              <a:t>יחידת ההוראה בת 4 שיעורים.</a:t>
            </a:r>
            <a:endParaRPr lang="en-US" sz="1700" dirty="0"/>
          </a:p>
          <a:p>
            <a:pPr marL="0" indent="0">
              <a:buNone/>
            </a:pPr>
            <a:r>
              <a:rPr lang="he-IL" sz="1700" dirty="0"/>
              <a:t>היחידה משלבת בין לימודי ספרות ללימודי המחול.</a:t>
            </a:r>
            <a:endParaRPr lang="en-US" sz="1700" dirty="0"/>
          </a:p>
          <a:p>
            <a:pPr marL="0" indent="0">
              <a:buNone/>
            </a:pPr>
            <a:r>
              <a:rPr lang="he-IL" sz="1700" dirty="0"/>
              <a:t>היחידה מתבססת על סיפורים מתוך המקראה לספרות של כיתות ה'  בנושא הסיפור העממי.</a:t>
            </a:r>
            <a:endParaRPr lang="en-US" sz="1700" dirty="0"/>
          </a:p>
          <a:p>
            <a:pPr marL="0" indent="0">
              <a:buNone/>
            </a:pPr>
            <a:r>
              <a:rPr lang="he-IL" sz="1700" dirty="0"/>
              <a:t>היחידה עוסקת ביחס לקשישים בחברה.</a:t>
            </a:r>
            <a:endParaRPr lang="en-US" sz="1700" dirty="0"/>
          </a:p>
          <a:p>
            <a:pPr marL="0" indent="0">
              <a:buNone/>
            </a:pPr>
            <a:r>
              <a:rPr lang="en-US" sz="1700" dirty="0"/>
              <a:t> </a:t>
            </a:r>
          </a:p>
          <a:p>
            <a:pPr marL="0" indent="0">
              <a:buNone/>
            </a:pPr>
            <a:r>
              <a:rPr lang="he-IL" sz="1700" dirty="0"/>
              <a:t>שיעור ראשון:  התלמידים יכירו מספר ווריאציות לסיפור העממי</a:t>
            </a:r>
            <a:r>
              <a:rPr lang="he-IL" sz="1700" dirty="0" smtClean="0"/>
              <a:t>: "</a:t>
            </a:r>
            <a:r>
              <a:rPr lang="he-IL" sz="1700" dirty="0"/>
              <a:t>הסב ונכדו". </a:t>
            </a:r>
            <a:endParaRPr lang="en-US" sz="1700" dirty="0"/>
          </a:p>
          <a:p>
            <a:pPr marL="0" indent="0">
              <a:buNone/>
            </a:pPr>
            <a:r>
              <a:rPr lang="he-IL" sz="1700" dirty="0"/>
              <a:t>שיעור שני: נושא ווריאציה בתנועה ובהקשר לסיפור העממי המסופר בעל פה.</a:t>
            </a:r>
            <a:endParaRPr lang="en-US" sz="1700" dirty="0"/>
          </a:p>
          <a:p>
            <a:pPr marL="0" indent="0">
              <a:buNone/>
            </a:pPr>
            <a:r>
              <a:rPr lang="he-IL" sz="1700" dirty="0"/>
              <a:t>שיעור שלישי</a:t>
            </a:r>
            <a:r>
              <a:rPr lang="he-IL" sz="1700" dirty="0" smtClean="0"/>
              <a:t>: חוק </a:t>
            </a:r>
            <a:r>
              <a:rPr lang="he-IL" sz="1700" dirty="0" err="1"/>
              <a:t>החזרתיות</a:t>
            </a:r>
            <a:r>
              <a:rPr lang="he-IL" sz="1700" dirty="0"/>
              <a:t> בסיפור העממי מול </a:t>
            </a:r>
            <a:r>
              <a:rPr lang="he-IL" sz="1700" dirty="0" err="1"/>
              <a:t>החזרתיות</a:t>
            </a:r>
            <a:r>
              <a:rPr lang="he-IL" sz="1700" dirty="0"/>
              <a:t> ביצירת קטע מחול.</a:t>
            </a:r>
            <a:endParaRPr lang="en-US" sz="1700" dirty="0"/>
          </a:p>
          <a:p>
            <a:pPr marL="0" indent="0">
              <a:buNone/>
            </a:pPr>
            <a:r>
              <a:rPr lang="he-IL" sz="1700" dirty="0"/>
              <a:t>שיעור רביעי: הצגת תוצרים לכבוד הסבים והסבתות של התלמידים המשתתפים.</a:t>
            </a:r>
            <a:endParaRPr lang="en-US" sz="1700" dirty="0"/>
          </a:p>
          <a:p>
            <a:pPr marL="0" indent="0">
              <a:buNone/>
            </a:pPr>
            <a:r>
              <a:rPr lang="he-IL" sz="1400" dirty="0"/>
              <a:t> </a:t>
            </a:r>
            <a:endParaRPr lang="en-US" sz="1400" dirty="0"/>
          </a:p>
          <a:p>
            <a:pPr marL="0" indent="0">
              <a:buNone/>
            </a:pPr>
            <a:endParaRPr lang="he-IL" sz="1400" dirty="0"/>
          </a:p>
        </p:txBody>
      </p:sp>
    </p:spTree>
    <p:extLst>
      <p:ext uri="{BB962C8B-B14F-4D97-AF65-F5344CB8AC3E}">
        <p14:creationId xmlns:p14="http://schemas.microsoft.com/office/powerpoint/2010/main" val="520784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ערכת נושא13">
  <a:themeElements>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fontScheme name="Default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EFE8B5"/>
        </a:lt1>
        <a:dk2>
          <a:srgbClr val="000000"/>
        </a:dk2>
        <a:lt2>
          <a:srgbClr val="777777"/>
        </a:lt2>
        <a:accent1>
          <a:srgbClr val="E6E5CA"/>
        </a:accent1>
        <a:accent2>
          <a:srgbClr val="C6BA44"/>
        </a:accent2>
        <a:accent3>
          <a:srgbClr val="F6F2D7"/>
        </a:accent3>
        <a:accent4>
          <a:srgbClr val="000000"/>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Default Design 3">
        <a:dk1>
          <a:srgbClr val="666633"/>
        </a:dk1>
        <a:lt1>
          <a:srgbClr val="FFFFFF"/>
        </a:lt1>
        <a:dk2>
          <a:srgbClr val="000000"/>
        </a:dk2>
        <a:lt2>
          <a:srgbClr val="808080"/>
        </a:lt2>
        <a:accent1>
          <a:srgbClr val="DDE5B9"/>
        </a:accent1>
        <a:accent2>
          <a:srgbClr val="333399"/>
        </a:accent2>
        <a:accent3>
          <a:srgbClr val="FFFFFF"/>
        </a:accent3>
        <a:accent4>
          <a:srgbClr val="56562A"/>
        </a:accent4>
        <a:accent5>
          <a:srgbClr val="EBF0D9"/>
        </a:accent5>
        <a:accent6>
          <a:srgbClr val="2D2D8A"/>
        </a:accent6>
        <a:hlink>
          <a:srgbClr val="8F9212"/>
        </a:hlink>
        <a:folHlink>
          <a:srgbClr val="666633"/>
        </a:folHlink>
      </a:clrScheme>
      <a:clrMap bg1="lt1" tx1="dk1" bg2="lt2" tx2="dk2" accent1="accent1" accent2="accent2" accent3="accent3" accent4="accent4" accent5="accent5" accent6="accent6" hlink="hlink" folHlink="folHlink"/>
    </a:extraClrScheme>
    <a:extraClrScheme>
      <a:clrScheme name="Default Design 4">
        <a:dk1>
          <a:srgbClr val="4A4925"/>
        </a:dk1>
        <a:lt1>
          <a:srgbClr val="53554B"/>
        </a:lt1>
        <a:dk2>
          <a:srgbClr val="D1D1CB"/>
        </a:dk2>
        <a:lt2>
          <a:srgbClr val="655F21"/>
        </a:lt2>
        <a:accent1>
          <a:srgbClr val="909082"/>
        </a:accent1>
        <a:accent2>
          <a:srgbClr val="809EA8"/>
        </a:accent2>
        <a:accent3>
          <a:srgbClr val="B3B4B1"/>
        </a:accent3>
        <a:accent4>
          <a:srgbClr val="3E3D1E"/>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969696"/>
        </a:lt2>
        <a:accent1>
          <a:srgbClr val="DEC970"/>
        </a:accent1>
        <a:accent2>
          <a:srgbClr val="FF9966"/>
        </a:accent2>
        <a:accent3>
          <a:srgbClr val="FFFFFF"/>
        </a:accent3>
        <a:accent4>
          <a:srgbClr val="000000"/>
        </a:accent4>
        <a:accent5>
          <a:srgbClr val="ECE1BB"/>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7">
        <a:dk1>
          <a:srgbClr val="484600"/>
        </a:dk1>
        <a:lt1>
          <a:srgbClr val="C5AE6D"/>
        </a:lt1>
        <a:dk2>
          <a:srgbClr val="DFC08D"/>
        </a:dk2>
        <a:lt2>
          <a:srgbClr val="2D2015"/>
        </a:lt2>
        <a:accent1>
          <a:srgbClr val="A1A075"/>
        </a:accent1>
        <a:accent2>
          <a:srgbClr val="8F5F2F"/>
        </a:accent2>
        <a:accent3>
          <a:srgbClr val="DFD3BA"/>
        </a:accent3>
        <a:accent4>
          <a:srgbClr val="3C3A00"/>
        </a:accent4>
        <a:accent5>
          <a:srgbClr val="CDCDBD"/>
        </a:accent5>
        <a:accent6>
          <a:srgbClr val="81552A"/>
        </a:accent6>
        <a:hlink>
          <a:srgbClr val="F0D300"/>
        </a:hlink>
        <a:folHlink>
          <a:srgbClr val="424230"/>
        </a:folHlink>
      </a:clrScheme>
      <a:clrMap bg1="lt1" tx1="dk1" bg2="lt2" tx2="dk2" accent1="accent1" accent2="accent2" accent3="accent3" accent4="accent4" accent5="accent5" accent6="accent6" hlink="hlink" folHlink="folHlink"/>
    </a:extraClrScheme>
    <a:extraClrScheme>
      <a:clrScheme name="Default Design 8">
        <a:dk1>
          <a:srgbClr val="C3CD85"/>
        </a:dk1>
        <a:lt1>
          <a:srgbClr val="DCCD5E"/>
        </a:lt1>
        <a:dk2>
          <a:srgbClr val="800000"/>
        </a:dk2>
        <a:lt2>
          <a:srgbClr val="777777"/>
        </a:lt2>
        <a:accent1>
          <a:srgbClr val="E6E5CA"/>
        </a:accent1>
        <a:accent2>
          <a:srgbClr val="C6BA44"/>
        </a:accent2>
        <a:accent3>
          <a:srgbClr val="EBE3B6"/>
        </a:accent3>
        <a:accent4>
          <a:srgbClr val="A6AF71"/>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9">
        <a:dk1>
          <a:srgbClr val="C0BE7C"/>
        </a:dk1>
        <a:lt1>
          <a:srgbClr val="39381D"/>
        </a:lt1>
        <a:dk2>
          <a:srgbClr val="333300"/>
        </a:dk2>
        <a:lt2>
          <a:srgbClr val="663300"/>
        </a:lt2>
        <a:accent1>
          <a:srgbClr val="ADAC75"/>
        </a:accent1>
        <a:accent2>
          <a:srgbClr val="468A4B"/>
        </a:accent2>
        <a:accent3>
          <a:srgbClr val="ADADAA"/>
        </a:accent3>
        <a:accent4>
          <a:srgbClr val="2F2E17"/>
        </a:accent4>
        <a:accent5>
          <a:srgbClr val="D3D2BD"/>
        </a:accent5>
        <a:accent6>
          <a:srgbClr val="3F7D43"/>
        </a:accent6>
        <a:hlink>
          <a:srgbClr val="E8EFC9"/>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003366"/>
        </a:dk1>
        <a:lt1>
          <a:srgbClr val="808000"/>
        </a:lt1>
        <a:dk2>
          <a:srgbClr val="336600"/>
        </a:dk2>
        <a:lt2>
          <a:srgbClr val="6A5814"/>
        </a:lt2>
        <a:accent1>
          <a:srgbClr val="CCC692"/>
        </a:accent1>
        <a:accent2>
          <a:srgbClr val="949B01"/>
        </a:accent2>
        <a:accent3>
          <a:srgbClr val="ADB8AA"/>
        </a:accent3>
        <a:accent4>
          <a:srgbClr val="6C6C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DBCCBD"/>
        </a:lt1>
        <a:dk2>
          <a:srgbClr val="800000"/>
        </a:dk2>
        <a:lt2>
          <a:srgbClr val="3E3E5C"/>
        </a:lt2>
        <a:accent1>
          <a:srgbClr val="B7997B"/>
        </a:accent1>
        <a:accent2>
          <a:srgbClr val="6666FF"/>
        </a:accent2>
        <a:accent3>
          <a:srgbClr val="EAE2DB"/>
        </a:accent3>
        <a:accent4>
          <a:srgbClr val="2A2A2A"/>
        </a:accent4>
        <a:accent5>
          <a:srgbClr val="D8CABF"/>
        </a:accent5>
        <a:accent6>
          <a:srgbClr val="5C5CE7"/>
        </a:accent6>
        <a:hlink>
          <a:srgbClr val="B5B575"/>
        </a:hlink>
        <a:folHlink>
          <a:srgbClr val="FFEE99"/>
        </a:folHlink>
      </a:clrScheme>
      <a:clrMap bg1="lt1" tx1="dk1" bg2="lt2" tx2="dk2" accent1="accent1" accent2="accent2" accent3="accent3" accent4="accent4" accent5="accent5" accent6="accent6" hlink="hlink" folHlink="folHlink"/>
    </a:extraClrScheme>
    <a:extraClrScheme>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ערכת נושא13</Template>
  <TotalTime>176</TotalTime>
  <Words>1850</Words>
  <Application>Microsoft Office PowerPoint</Application>
  <PresentationFormat>מותאם אישית</PresentationFormat>
  <Paragraphs>193</Paragraphs>
  <Slides>22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22</vt:i4>
      </vt:variant>
    </vt:vector>
  </HeadingPairs>
  <TitlesOfParts>
    <vt:vector size="23" baseType="lpstr">
      <vt:lpstr>ערכת נושא13</vt:lpstr>
      <vt:lpstr>סל רעיונות לטקס פתיחה יום סובלנות לבתי ספר</vt:lpstr>
      <vt:lpstr>יום הסובלנות – 14/11/2013 וְאָהַבְתָּ לְרֵעֲךָ כָּמוֹךָ</vt:lpstr>
      <vt:lpstr>מבנה טקס – הצעה</vt:lpstr>
      <vt:lpstr>המלצות וההצעות למודלים של טקס:</vt:lpstr>
      <vt:lpstr>סובלנות מן המקורות</vt:lpstr>
      <vt:lpstr>מצגת של PowerPoint</vt:lpstr>
      <vt:lpstr>הצעות מתחום הדעת מוסיקה ליום הסובלנות </vt:lpstr>
      <vt:lpstr>הצעות מתחום הדעת מחול ליום הסובלנות </vt:lpstr>
      <vt:lpstr>בית הספר היסודי </vt:lpstr>
      <vt:lpstr>מצגת של PowerPoint</vt:lpstr>
      <vt:lpstr>חטיבת הביניים וחטיבה עליונה </vt:lpstr>
      <vt:lpstr>מצגת של PowerPoint</vt:lpstr>
      <vt:lpstr>מצגת של PowerPoint</vt:lpstr>
      <vt:lpstr>הצעות מתחום הדעת אמנות ליום הסובלנות</vt:lpstr>
      <vt:lpstr>הצעה מתחום הדעת קולנוע ליום הסובלנות </vt:lpstr>
      <vt:lpstr>הצעות מתחום התאטרון לטקס ביום הסובלנות </vt:lpstr>
      <vt:lpstr>מצגת של PowerPoint</vt:lpstr>
      <vt:lpstr>מצגת של PowerPoint</vt:lpstr>
      <vt:lpstr>מצגת של PowerPoint</vt:lpstr>
      <vt:lpstr>מצגת של PowerPoint</vt:lpstr>
      <vt:lpstr>מצגת של PowerPoint</vt:lpstr>
      <vt:lpstr>הסובלנות באיסלאם ובחברה הבדואית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סל רעיונות לטקס פתיחה יום סובלנות לבתי ספר.</dc:title>
  <dc:creator>מיה</dc:creator>
  <cp:lastModifiedBy>ורדה בוברוב</cp:lastModifiedBy>
  <cp:revision>29</cp:revision>
  <dcterms:created xsi:type="dcterms:W3CDTF">2013-11-05T18:53:10Z</dcterms:created>
  <dcterms:modified xsi:type="dcterms:W3CDTF">2014-07-13T10:26:10Z</dcterms:modified>
</cp:coreProperties>
</file>