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78" r:id="rId2"/>
    <p:sldId id="379" r:id="rId3"/>
    <p:sldId id="380" r:id="rId4"/>
    <p:sldId id="369" r:id="rId5"/>
    <p:sldId id="367" r:id="rId6"/>
    <p:sldId id="368" r:id="rId7"/>
    <p:sldId id="381" r:id="rId8"/>
    <p:sldId id="382" r:id="rId9"/>
    <p:sldId id="38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76"/>
    <p:restoredTop sz="95673"/>
  </p:normalViewPr>
  <p:slideViewPr>
    <p:cSldViewPr>
      <p:cViewPr>
        <p:scale>
          <a:sx n="94" d="100"/>
          <a:sy n="94" d="100"/>
        </p:scale>
        <p:origin x="-2124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87EFD-271A-2E4D-B5A0-81872F366496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3DD34-0282-9843-9C0E-C8585E97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7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7" y="1295401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2" y="1524000"/>
            <a:ext cx="6498159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2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8F1B-8464-C745-B968-6C992E2CADA7}" type="datetime1">
              <a:rPr lang="en-US" smtClean="0"/>
              <a:pPr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DRAFT/DO NOT CITE/IN PROGRESS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1787857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6FCD-4268-4442-806D-4E37EB836FBF}" type="datetime1">
              <a:rPr lang="en-US" smtClean="0"/>
              <a:pPr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DRAFT/DO NOT CITE/IN PROGRESS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3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3DBA-0957-0A41-814A-A3875873E112}" type="datetime1">
              <a:rPr lang="en-US" smtClean="0"/>
              <a:pPr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DRAFT/DO NOT CITE/IN PROGRESS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7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5054-A8D9-F748-9F9E-72E10B31165A}" type="datetime1">
              <a:rPr lang="en-US" smtClean="0"/>
              <a:pPr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DRAFT/DO NOT CITE/IN PROGRESS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10E5-EC20-EA49-89A1-CBF7F3D66BC0}" type="datetime1">
              <a:rPr lang="en-US" smtClean="0"/>
              <a:pPr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DRAFT/DO NOT CITE/IN PROGRESS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9" y="3352802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9" y="4771030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93B-5A47-D348-B1CF-0A29A1AC1725}" type="datetime1">
              <a:rPr lang="en-US" smtClean="0"/>
              <a:pPr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DRAFT/DO NOT CITE/IN PROGRESS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6" y="2403145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6" y="3736006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34B-0503-4040-8564-5BE6C0AC1EF6}" type="datetime1">
              <a:rPr lang="en-US" smtClean="0"/>
              <a:pPr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DRAFT/DO NOT CITE/IN PROGRESS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EEC0C-6A71-CA42-A9A9-D9E3D45CD2E1}" type="datetime1">
              <a:rPr lang="en-US" smtClean="0"/>
              <a:pPr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DRAFT/DO NOT CITE/IN PROGRESS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3" y="1453225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3" y="2347416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1" y="1453225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1" y="2347416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25BB-51CE-584F-A63D-E436E095679D}" type="datetime1">
              <a:rPr lang="en-US" smtClean="0"/>
              <a:pPr/>
              <a:t>6/6/2018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DRAFT/DO NOT CITE/IN PROGRESS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D854-29C2-5F4C-867E-896E6267F2AA}" type="datetime1">
              <a:rPr lang="en-US" smtClean="0"/>
              <a:pPr/>
              <a:t>6/6/2018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DRAFT/DO NOT CITE/IN PROGRESS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86CE-3954-1D46-8233-25FDEE4F8FEA}" type="datetime1">
              <a:rPr lang="en-US" smtClean="0"/>
              <a:pPr/>
              <a:t>6/6/2018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DRAFT/DO NOT CITE/IN PROGRESS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1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7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559C-A40B-334F-A0C6-C63B4B1707E5}" type="datetime1">
              <a:rPr lang="en-US" smtClean="0"/>
              <a:pPr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DRAFT/DO NOT CITE/IN PROGRESS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782C993-2AF6-3D46-B226-60476A75554A}" type="datetime1">
              <a:rPr lang="en-US" smtClean="0"/>
              <a:pPr/>
              <a:t>6/6/2018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9" y="6275669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DRAFT/DO </a:t>
            </a:r>
            <a:r>
              <a:rPr lang="pt-BR" dirty="0" err="1" smtClean="0"/>
              <a:t>NOT</a:t>
            </a:r>
            <a:r>
              <a:rPr lang="pt-BR" dirty="0" smtClean="0"/>
              <a:t> CITE/IN </a:t>
            </a:r>
            <a:r>
              <a:rPr lang="pt-BR" dirty="0" err="1" smtClean="0"/>
              <a:t>PROGRESS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7" y="6275669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fa.frameworksinstitute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2" y="914400"/>
            <a:ext cx="6498159" cy="2057399"/>
          </a:xfrm>
        </p:spPr>
        <p:txBody>
          <a:bodyPr anchor="ctr"/>
          <a:lstStyle/>
          <a:p>
            <a:r>
              <a:rPr lang="en-US" sz="3200" dirty="0" smtClean="0"/>
              <a:t>MAKING POLICY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2" y="3124200"/>
            <a:ext cx="6498159" cy="1371600"/>
          </a:xfrm>
        </p:spPr>
        <p:txBody>
          <a:bodyPr anchor="ctr"/>
          <a:lstStyle/>
          <a:p>
            <a:r>
              <a:rPr lang="en-US" dirty="0" smtClean="0"/>
              <a:t>PAUL LIGHT</a:t>
            </a:r>
          </a:p>
          <a:p>
            <a:r>
              <a:rPr lang="en-US" smtClean="0"/>
              <a:t>MAY 1,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42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3200" dirty="0" smtClean="0"/>
              <a:t>DEFINITION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IS THE CODIFICATION OF A VISION, A DREAM, A HOPE</a:t>
            </a:r>
          </a:p>
          <a:p>
            <a:r>
              <a:rPr lang="en-US" dirty="0" smtClean="0"/>
              <a:t>IT IS OFTEN CUMBERSOME, FRUSTRATINGLY COMPLEX, AND DIFFICULT TO UNDERSTAND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BUT THIS IS THE PRICE OF SMALL COMPROMISES</a:t>
            </a:r>
          </a:p>
          <a:p>
            <a:pPr lvl="1"/>
            <a:r>
              <a:rPr lang="en-US" dirty="0" smtClean="0"/>
              <a:t>AND ALSO THE PRODUCT OF LEGAL NORMS</a:t>
            </a:r>
          </a:p>
          <a:p>
            <a:r>
              <a:rPr lang="en-US" dirty="0" smtClean="0"/>
              <a:t>KEY IS TO CONVERT ASPIRATIONS INTO TEXT WITHOUT LOSING INTENTION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275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3200" dirty="0" smtClean="0"/>
              <a:t>REFORM MIRACLES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134351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POLICY IS OFTEN DESCRIBED AS A PRAYER COME TRUE</a:t>
            </a:r>
          </a:p>
          <a:p>
            <a:pPr lvl="1"/>
            <a:r>
              <a:rPr lang="en-US" dirty="0" smtClean="0"/>
              <a:t>IF WE CARE ENOUGH, IT WILL HAPPEN (FIELD OF DREAMS)</a:t>
            </a:r>
          </a:p>
          <a:p>
            <a:pPr lvl="1"/>
            <a:r>
              <a:rPr lang="en-US" dirty="0" smtClean="0"/>
              <a:t>BUT REALITY IS DIFFERENT </a:t>
            </a:r>
          </a:p>
          <a:p>
            <a:pPr lvl="2"/>
            <a:r>
              <a:rPr lang="en-US" dirty="0" smtClean="0"/>
              <a:t>SUCCESS MAY LOOK LIKE A MIRACLE, BUT THERE IS A GREAT DEAL OF FRICTION UNDERNEATH</a:t>
            </a:r>
          </a:p>
          <a:p>
            <a:pPr marL="523875" indent="-457200"/>
            <a:r>
              <a:rPr lang="en-US" dirty="0" smtClean="0"/>
              <a:t>DO MIRACLES STILL OCCUR?</a:t>
            </a:r>
          </a:p>
          <a:p>
            <a:pPr marL="860425" lvl="1" indent="-457200"/>
            <a:r>
              <a:rPr lang="en-US" dirty="0" smtClean="0"/>
              <a:t>VERY DIFFICULT TO DISPUTE, BUT EVEN MORE DIFFICULT TO PROVE</a:t>
            </a:r>
          </a:p>
          <a:p>
            <a:pPr marL="1143000" lvl="2" indent="-457200"/>
            <a:r>
              <a:rPr lang="en-US" dirty="0" smtClean="0"/>
              <a:t>ACCIDENTS DO OCCUR</a:t>
            </a:r>
          </a:p>
          <a:p>
            <a:pPr marL="1143000" lvl="2" indent="-457200"/>
            <a:r>
              <a:rPr lang="en-US" dirty="0" smtClean="0"/>
              <a:t>ANESTHESIA AND ANTISEPTIC ABOUT THE SAME TIME</a:t>
            </a:r>
          </a:p>
          <a:p>
            <a:pPr marL="860425" lvl="1" indent="-457200"/>
            <a:r>
              <a:rPr lang="en-US" dirty="0" smtClean="0"/>
              <a:t>NEVERTHELESS, BEST TO ASSUME THAT REFORM MIRACLES DO NOT OCCUR—DON’T BET ON THEM, BUT BE READY TO EXPLOIT </a:t>
            </a:r>
            <a:r>
              <a:rPr lang="en-US" dirty="0" smtClean="0">
                <a:solidFill>
                  <a:srgbClr val="FF0000"/>
                </a:solidFill>
              </a:rPr>
              <a:t>“CRACKS” </a:t>
            </a:r>
            <a:r>
              <a:rPr lang="en-US" dirty="0" smtClean="0"/>
              <a:t>IN THE EQUILIBRIUM</a:t>
            </a:r>
          </a:p>
          <a:p>
            <a:pPr marL="523875" indent="-457200"/>
            <a:r>
              <a:rPr lang="en-US" dirty="0" smtClean="0"/>
              <a:t>FRICTION IS THE KEY, THOUGH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32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3200" dirty="0" smtClean="0"/>
              <a:t>FRICTION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25217"/>
            <a:ext cx="8042276" cy="5189884"/>
          </a:xfrm>
        </p:spPr>
        <p:txBody>
          <a:bodyPr>
            <a:normAutofit/>
          </a:bodyPr>
          <a:lstStyle/>
          <a:p>
            <a:r>
              <a:rPr lang="en-US" dirty="0" smtClean="0"/>
              <a:t>FRICTION THEORY IS BASED ON LIMITS</a:t>
            </a:r>
          </a:p>
          <a:p>
            <a:pPr lvl="1"/>
            <a:r>
              <a:rPr lang="en-US" dirty="0" smtClean="0"/>
              <a:t>POLICYMAKERS HAVE ONLY SO MUCH TIME</a:t>
            </a:r>
          </a:p>
          <a:p>
            <a:pPr lvl="1"/>
            <a:r>
              <a:rPr lang="en-US" dirty="0" smtClean="0"/>
              <a:t>MUST CHOOSE AMONG PROBLEMS AND SOLUTIONS</a:t>
            </a:r>
          </a:p>
          <a:p>
            <a:r>
              <a:rPr lang="en-US" dirty="0" smtClean="0"/>
              <a:t>RATIFICATION IS NEARLY IMPOSSIBLE WITHOUT FRICTION—ISSUES MUST BE DRIVEN FORWARD</a:t>
            </a:r>
          </a:p>
          <a:p>
            <a:pPr lvl="1"/>
            <a:r>
              <a:rPr lang="en-US" dirty="0" smtClean="0"/>
              <a:t>MUST INCREASE THE COSTS OF SAYING “NO” </a:t>
            </a:r>
          </a:p>
          <a:p>
            <a:pPr lvl="1"/>
            <a:r>
              <a:rPr lang="en-US" dirty="0" smtClean="0"/>
              <a:t>MUST ALSO INCREASE THE BENEFITS OF SAYING “YES”</a:t>
            </a:r>
          </a:p>
          <a:p>
            <a:r>
              <a:rPr lang="en-US" dirty="0" smtClean="0"/>
              <a:t>SOCIAL SYSTEMS ARE NATURALLY PRONE TO “MUDDLE THROUGH” WITH INCREMENTAL CHANGE</a:t>
            </a:r>
          </a:p>
        </p:txBody>
      </p:sp>
    </p:spTree>
    <p:extLst>
      <p:ext uri="{BB962C8B-B14F-4D97-AF65-F5344CB8AC3E}">
        <p14:creationId xmlns:p14="http://schemas.microsoft.com/office/powerpoint/2010/main" val="203265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XXXXX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6200"/>
            <a:ext cx="7660640" cy="6629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Donut 2"/>
          <p:cNvSpPr/>
          <p:nvPr/>
        </p:nvSpPr>
        <p:spPr>
          <a:xfrm>
            <a:off x="2438400" y="533400"/>
            <a:ext cx="3810001" cy="3733800"/>
          </a:xfrm>
          <a:prstGeom prst="donut">
            <a:avLst>
              <a:gd name="adj" fmla="val 0"/>
            </a:avLst>
          </a:prstGeom>
          <a:ln w="38100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44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XXXXX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9460"/>
            <a:ext cx="7577744" cy="655766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Oval 3"/>
          <p:cNvSpPr/>
          <p:nvPr/>
        </p:nvSpPr>
        <p:spPr>
          <a:xfrm>
            <a:off x="1115786" y="2879271"/>
            <a:ext cx="4027714" cy="3830792"/>
          </a:xfrm>
          <a:prstGeom prst="ellipse">
            <a:avLst/>
          </a:prstGeom>
          <a:noFill/>
          <a:ln w="5715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6350">
                <a:solidFill>
                  <a:srgbClr val="C0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8726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3200" dirty="0" smtClean="0"/>
              <a:t>BREAKTHROUGHS DEPEND</a:t>
            </a:r>
            <a:br>
              <a:rPr lang="en-US" sz="3200" dirty="0" smtClean="0"/>
            </a:br>
            <a:r>
              <a:rPr lang="en-US" sz="3200" dirty="0" smtClean="0"/>
              <a:t>ON THE AGENDA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51053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SOMETHING MUST PUSH YOUR AGENDA TO THE TOP OF THE AGENDA</a:t>
            </a:r>
          </a:p>
          <a:p>
            <a:pPr lvl="1"/>
            <a:r>
              <a:rPr lang="en-US" dirty="0" smtClean="0"/>
              <a:t>FUNDERS AND POLICYMAKERS ARE DROWNING IN DECISIONS</a:t>
            </a:r>
          </a:p>
          <a:p>
            <a:pPr lvl="2"/>
            <a:r>
              <a:rPr lang="en-US" dirty="0" smtClean="0"/>
              <a:t>THEY MUST IGNORE MOST</a:t>
            </a:r>
          </a:p>
          <a:p>
            <a:pPr lvl="2"/>
            <a:r>
              <a:rPr lang="en-US" dirty="0" smtClean="0"/>
              <a:t>THEY EVEN MAKE “NON-DECISIONS,” MEANING THE DECISION NOT TO DECIDE (I’VE HAD A FEW OF THOSE FROM FUNDERS FOR SURE)</a:t>
            </a:r>
          </a:p>
          <a:p>
            <a:r>
              <a:rPr lang="en-US" dirty="0" smtClean="0"/>
              <a:t>THEREFORE, YOU’VE GOT TO GET YOUR ISSUE TO THE TOP</a:t>
            </a:r>
          </a:p>
          <a:p>
            <a:pPr lvl="1"/>
            <a:r>
              <a:rPr lang="en-US" dirty="0" smtClean="0"/>
              <a:t>THAT INVOLVES BE DISCIPLINED—DON’T UNDERMINE YOURSELF</a:t>
            </a:r>
          </a:p>
          <a:p>
            <a:pPr lvl="1"/>
            <a:r>
              <a:rPr lang="en-US" dirty="0" smtClean="0"/>
              <a:t>THAT ALSO INVOLVES CREATING FRICTION—REAL, AUTHENTIC FRICTION, SOME A CHANGE.ORG PETITION</a:t>
            </a:r>
          </a:p>
          <a:p>
            <a:pPr lvl="1"/>
            <a:r>
              <a:rPr lang="en-US" dirty="0" smtClean="0"/>
              <a:t>FINALLY, THAT MEANS USING THE SCIENCE OF PERSUASION</a:t>
            </a:r>
          </a:p>
        </p:txBody>
      </p:sp>
    </p:spTree>
    <p:extLst>
      <p:ext uri="{BB962C8B-B14F-4D97-AF65-F5344CB8AC3E}">
        <p14:creationId xmlns:p14="http://schemas.microsoft.com/office/powerpoint/2010/main" val="79317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3200" dirty="0" smtClean="0"/>
              <a:t>ADVOCACY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ENOUGH TO CREATE</a:t>
            </a:r>
          </a:p>
          <a:p>
            <a:r>
              <a:rPr lang="en-US" dirty="0" smtClean="0"/>
              <a:t>NOT ENOUGH TO PROVE (EVEN WITH A RANDOMIZED CONTROL TRIAL)</a:t>
            </a:r>
          </a:p>
          <a:p>
            <a:r>
              <a:rPr lang="en-US" dirty="0" smtClean="0"/>
              <a:t>YOU MUST “SELL” YOUR SOLUTION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HANGE MINDSETS</a:t>
            </a:r>
          </a:p>
          <a:p>
            <a:pPr lvl="1"/>
            <a:r>
              <a:rPr lang="en-US" dirty="0" smtClean="0"/>
              <a:t>CHANGE NORMS</a:t>
            </a:r>
          </a:p>
          <a:p>
            <a:pPr lvl="1"/>
            <a:r>
              <a:rPr lang="en-US" dirty="0" smtClean="0"/>
              <a:t>BUILD MOVEMENTS</a:t>
            </a:r>
          </a:p>
          <a:p>
            <a:pPr lvl="1"/>
            <a:r>
              <a:rPr lang="en-US" dirty="0" smtClean="0"/>
              <a:t>TWIST ARMS</a:t>
            </a:r>
          </a:p>
          <a:p>
            <a:pPr lvl="1"/>
            <a:r>
              <a:rPr lang="en-US" dirty="0" smtClean="0"/>
              <a:t>LOBBY, LOBBY, LOBBY</a:t>
            </a:r>
          </a:p>
        </p:txBody>
      </p:sp>
    </p:spTree>
    <p:extLst>
      <p:ext uri="{BB962C8B-B14F-4D97-AF65-F5344CB8AC3E}">
        <p14:creationId xmlns:p14="http://schemas.microsoft.com/office/powerpoint/2010/main" val="148867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11624"/>
          </a:xfrm>
        </p:spPr>
        <p:txBody>
          <a:bodyPr anchor="ctr"/>
          <a:lstStyle/>
          <a:p>
            <a:r>
              <a:rPr lang="en-US" sz="3200" dirty="0" smtClean="0"/>
              <a:t>ADVOCACY RELIES ON </a:t>
            </a:r>
            <a:br>
              <a:rPr lang="en-US" sz="3200" dirty="0" smtClean="0"/>
            </a:br>
            <a:r>
              <a:rPr lang="en-US" sz="3200" dirty="0" smtClean="0"/>
              <a:t>FRAMES TO MAKE THE SALE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42276" cy="5181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FRAME IS EXACTLY WHAT YOU THINK IT IS—A FRAME FOR A PHOTO, PICTURE, IDEA, SOLUTION, PROBLEM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A FRAME IS AN ORGANIZING PRINCIPLE.  IT IS THE WAY A STORY IS TOLD THAT TRIGGERS THE SHARED AND DURABLE CULTURAL MODELS THAT PEOPLE USE TO MAKE SENSE OF THE WORLD”</a:t>
            </a:r>
          </a:p>
          <a:p>
            <a:r>
              <a:rPr lang="en-US" dirty="0" smtClean="0"/>
              <a:t>A PERSUASIVE FRAME OFTEN EXPLOITS OUT OWN HEURISTICS—THOSE SHORT-CUTS FOR MAKING DECISIONS</a:t>
            </a:r>
          </a:p>
          <a:p>
            <a:pPr lvl="1"/>
            <a:r>
              <a:rPr lang="en-US" dirty="0" smtClean="0"/>
              <a:t>FEATURE LOSS, NOT GAIN</a:t>
            </a:r>
          </a:p>
          <a:p>
            <a:pPr lvl="1"/>
            <a:r>
              <a:rPr lang="en-US" dirty="0" smtClean="0"/>
              <a:t>FEATURE EMPATHY, NOT SYMPATHY (AFFECT)</a:t>
            </a:r>
          </a:p>
          <a:p>
            <a:pPr lvl="1"/>
            <a:r>
              <a:rPr lang="en-US" dirty="0" smtClean="0"/>
              <a:t>CHANGE MEMORIES (AVAILABILITY)</a:t>
            </a:r>
          </a:p>
          <a:p>
            <a:pPr lvl="1"/>
            <a:r>
              <a:rPr lang="en-US" dirty="0" smtClean="0"/>
              <a:t>AVOID OVERWHELMING THE OTHER WITH FACTS—ONLY GOES SO FAR</a:t>
            </a:r>
          </a:p>
          <a:p>
            <a:pPr lvl="1"/>
            <a:endParaRPr lang="en-US" dirty="0" smtClean="0"/>
          </a:p>
        </p:txBody>
      </p:sp>
      <p:sp>
        <p:nvSpPr>
          <p:cNvPr id="5" name="Action Button: Home 4">
            <a:hlinkClick r:id="rId2" highlightClick="1"/>
          </p:cNvPr>
          <p:cNvSpPr/>
          <p:nvPr/>
        </p:nvSpPr>
        <p:spPr>
          <a:xfrm>
            <a:off x="7982458" y="4495800"/>
            <a:ext cx="745618" cy="745294"/>
          </a:xfrm>
          <a:prstGeom prst="actionButtonHo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TAKE A COURSE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5778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4012</TotalTime>
  <Words>447</Words>
  <Application>Microsoft Office PowerPoint</Application>
  <PresentationFormat>‫הצגה על המסך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Breeze</vt:lpstr>
      <vt:lpstr>MAKING POLICY</vt:lpstr>
      <vt:lpstr>DEFINITION</vt:lpstr>
      <vt:lpstr>REFORM MIRACLES</vt:lpstr>
      <vt:lpstr>FRICTION</vt:lpstr>
      <vt:lpstr>מצגת של PowerPoint</vt:lpstr>
      <vt:lpstr>מצגת של PowerPoint</vt:lpstr>
      <vt:lpstr>BREAKTHROUGHS DEPEND ON THE AGENDA</vt:lpstr>
      <vt:lpstr>ADVOCACY</vt:lpstr>
      <vt:lpstr>ADVOCACY RELIES ON  FRAMES TO MAKE THE SALE</vt:lpstr>
    </vt:vector>
  </TitlesOfParts>
  <Company>National University of Singapore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Sdf;lgsdf’kgsdfv</dc:title>
  <dc:creator>SPPPCL</dc:creator>
  <cp:lastModifiedBy>מירי כתבן</cp:lastModifiedBy>
  <cp:revision>215</cp:revision>
  <cp:lastPrinted>2015-09-08T16:08:04Z</cp:lastPrinted>
  <dcterms:created xsi:type="dcterms:W3CDTF">2014-08-12T07:08:58Z</dcterms:created>
  <dcterms:modified xsi:type="dcterms:W3CDTF">2018-06-06T08:56:20Z</dcterms:modified>
</cp:coreProperties>
</file>