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3" r:id="rId5"/>
    <p:sldId id="264" r:id="rId6"/>
    <p:sldId id="265" r:id="rId7"/>
    <p:sldId id="261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694484-A30A-46E8-ADAD-093C60F4AE90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2A9C83-D695-471E-AB72-337987AA00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4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9C83-D695-471E-AB72-337987AA0070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00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9C83-D695-471E-AB72-337987AA007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511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9C83-D695-471E-AB72-337987AA007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679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9C83-D695-471E-AB72-337987AA007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884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9C83-D695-471E-AB72-337987AA007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94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9C83-D695-471E-AB72-337987AA007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361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9C83-D695-471E-AB72-337987AA007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316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78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9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01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45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255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65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814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675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249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0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856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C352-CF88-4DF1-AC25-9F60F671EFB9}" type="datetimeFigureOut">
              <a:rPr lang="he-IL" smtClean="0"/>
              <a:t>כ'/חשון/תשע"ט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E147-8B6A-45F7-90A5-FB5A1E9B88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596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hyperlink" Target="http://edu.gov.il/noar/minhal/Pages/hp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12415" y="0"/>
            <a:ext cx="9165087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תרבות הפנאי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944216" y="836712"/>
            <a:ext cx="5148064" cy="760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עוגת הפנאי שלי</a:t>
            </a:r>
            <a:endParaRPr lang="he-IL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1944217" y="1581962"/>
            <a:ext cx="5364088" cy="823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ועזרים</a:t>
            </a: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5515939" y="2405408"/>
            <a:ext cx="358473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א' </a:t>
            </a:r>
          </a:p>
          <a:p>
            <a:r>
              <a:rPr lang="he-IL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אישי</a:t>
            </a: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>
            <a:hlinkClick r:id="rId5" action="ppaction://hlinksldjump"/>
          </p:cNvPr>
          <p:cNvSpPr/>
          <p:nvPr/>
        </p:nvSpPr>
        <p:spPr>
          <a:xfrm>
            <a:off x="7264974" y="3561021"/>
            <a:ext cx="183569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ב' </a:t>
            </a:r>
          </a:p>
          <a:p>
            <a:r>
              <a:rPr lang="he-IL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קבוצתי</a:t>
            </a: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מלבן 11">
            <a:hlinkClick r:id="rId6" action="ppaction://hlinksldjump"/>
          </p:cNvPr>
          <p:cNvSpPr/>
          <p:nvPr/>
        </p:nvSpPr>
        <p:spPr>
          <a:xfrm>
            <a:off x="5368425" y="4761148"/>
            <a:ext cx="3732245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ג' </a:t>
            </a:r>
          </a:p>
          <a:p>
            <a:r>
              <a:rPr lang="he-IL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מליאה</a:t>
            </a: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" y="6403594"/>
            <a:ext cx="40081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 חברה ונוער, אגף תכנים, תכניות, הכשרה והשתלמויות</a:t>
            </a:r>
          </a:p>
          <a:p>
            <a:pPr algn="ctr"/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http://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edu.gov.il/noar/minhal/Pages/hp.aspx</a:t>
            </a:r>
            <a:r>
              <a:rPr lang="he-IL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80" y="6165350"/>
            <a:ext cx="692650" cy="6926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5" y="2401191"/>
            <a:ext cx="3447826" cy="34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12414" y="0"/>
            <a:ext cx="9156414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ועזרים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hlinkClick r:id="rId3" action="ppaction://hlinksldjump"/>
          </p:cNvPr>
          <p:cNvSpPr txBox="1"/>
          <p:nvPr/>
        </p:nvSpPr>
        <p:spPr>
          <a:xfrm>
            <a:off x="-24934" y="-47698"/>
            <a:ext cx="1071737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חזור</a:t>
            </a: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781944" y="980728"/>
            <a:ext cx="558011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dk1"/>
                </a:solidFill>
              </a:rPr>
              <a:t>מטרות</a:t>
            </a:r>
            <a:endParaRPr lang="en-US" b="1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dk1"/>
                </a:solidFill>
              </a:rPr>
              <a:t>לבחון את דפוסי בילוי הפנאי של בני נוער</a:t>
            </a:r>
            <a:endParaRPr lang="en-US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dk1"/>
                </a:solidFill>
              </a:rPr>
              <a:t>לבדוק את המצוי והרצוי בדפוסי בילוי הפנאי של בני נוער</a:t>
            </a:r>
            <a:endParaRPr lang="en-US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dk1"/>
                </a:solidFill>
              </a:rPr>
              <a:t>לדון בפער (אם יש) בין הרצוי והמצוי בדפוסים הנ"ל</a:t>
            </a:r>
            <a:endParaRPr lang="en-US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dk1"/>
                </a:solidFill>
              </a:rPr>
              <a:t>להבהיר את החשיבות של שילוב פעולות נתינה והתנדבות כחלק מפעילות הפנאי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69776" y="3789040"/>
            <a:ext cx="860444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dk1"/>
                </a:solidFill>
              </a:rPr>
              <a:t>עזרים</a:t>
            </a:r>
            <a:r>
              <a:rPr lang="he-IL" dirty="0">
                <a:solidFill>
                  <a:schemeClr val="dk1"/>
                </a:solidFill>
              </a:rPr>
              <a:t> </a:t>
            </a:r>
            <a:endParaRPr lang="en-US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dirty="0" smtClean="0">
                <a:solidFill>
                  <a:schemeClr val="dk1"/>
                </a:solidFill>
              </a:rPr>
              <a:t>כרטיס </a:t>
            </a:r>
            <a:r>
              <a:rPr lang="he-IL" dirty="0">
                <a:solidFill>
                  <a:schemeClr val="dk1"/>
                </a:solidFill>
              </a:rPr>
              <a:t>משימה אישית </a:t>
            </a:r>
            <a:r>
              <a:rPr lang="he-IL" dirty="0" smtClean="0">
                <a:solidFill>
                  <a:schemeClr val="dk1"/>
                </a:solidFill>
              </a:rPr>
              <a:t>(שקף מס' 3, כמספר </a:t>
            </a:r>
            <a:r>
              <a:rPr lang="he-IL" dirty="0">
                <a:solidFill>
                  <a:schemeClr val="dk1"/>
                </a:solidFill>
              </a:rPr>
              <a:t>המשתתפים)</a:t>
            </a:r>
            <a:endParaRPr lang="en-US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dirty="0" smtClean="0">
                <a:solidFill>
                  <a:schemeClr val="dk1"/>
                </a:solidFill>
              </a:rPr>
              <a:t>כרטיס משימה </a:t>
            </a:r>
            <a:r>
              <a:rPr lang="he-IL" dirty="0">
                <a:solidFill>
                  <a:schemeClr val="dk1"/>
                </a:solidFill>
              </a:rPr>
              <a:t>קבוצתית </a:t>
            </a:r>
            <a:r>
              <a:rPr lang="he-IL" dirty="0" smtClean="0">
                <a:solidFill>
                  <a:schemeClr val="dk1"/>
                </a:solidFill>
              </a:rPr>
              <a:t>(שקף מס' 4, כמספר הקבוצות)</a:t>
            </a:r>
          </a:p>
          <a:p>
            <a:pPr marL="342900" indent="-342900">
              <a:buFont typeface="+mj-lt"/>
              <a:buAutoNum type="arabicPeriod"/>
            </a:pPr>
            <a:r>
              <a:rPr lang="he-IL" dirty="0" smtClean="0">
                <a:solidFill>
                  <a:schemeClr val="dk1"/>
                </a:solidFill>
              </a:rPr>
              <a:t>טבלת </a:t>
            </a:r>
            <a:r>
              <a:rPr lang="he-IL" dirty="0">
                <a:solidFill>
                  <a:schemeClr val="dk1"/>
                </a:solidFill>
              </a:rPr>
              <a:t>תחומי עיסוקים בפנאי </a:t>
            </a:r>
            <a:r>
              <a:rPr lang="he-IL" dirty="0" smtClean="0">
                <a:solidFill>
                  <a:schemeClr val="dk1"/>
                </a:solidFill>
              </a:rPr>
              <a:t>(שקף מס' 5, כמספר </a:t>
            </a:r>
            <a:r>
              <a:rPr lang="he-IL" dirty="0">
                <a:solidFill>
                  <a:schemeClr val="dk1"/>
                </a:solidFill>
              </a:rPr>
              <a:t>הקבוצות)</a:t>
            </a:r>
            <a:endParaRPr lang="en-US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dirty="0" smtClean="0">
                <a:solidFill>
                  <a:schemeClr val="dk1"/>
                </a:solidFill>
              </a:rPr>
              <a:t>תחומי </a:t>
            </a:r>
            <a:r>
              <a:rPr lang="he-IL" dirty="0">
                <a:solidFill>
                  <a:schemeClr val="dk1"/>
                </a:solidFill>
              </a:rPr>
              <a:t>פנאי של בני נוער על פי </a:t>
            </a:r>
            <a:r>
              <a:rPr lang="he-IL" dirty="0" smtClean="0">
                <a:solidFill>
                  <a:schemeClr val="dk1"/>
                </a:solidFill>
              </a:rPr>
              <a:t>מחקר (שקף מס' 6, כמספר הקבוצות)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12414" y="0"/>
            <a:ext cx="9156414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א' - אישי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-24934" y="-47698"/>
            <a:ext cx="1071737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חזור</a:t>
            </a: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 rot="2094387">
            <a:off x="2161201" y="3979653"/>
            <a:ext cx="30319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20072" y="957496"/>
            <a:ext cx="3627537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ערכו רשימה של 10-15 פעילויות שהנכם עושים משעת החזרה מבית הספר ועד שאתם הולכים לישון  (כולל אכילה, שנת צהריים, דיבור בטלפון וכו'). התייחסו לשבוע אופייני ורגיל.</a:t>
            </a:r>
            <a:endParaRPr lang="he-IL" altLang="he-IL" sz="1200" dirty="0">
              <a:solidFill>
                <a:srgbClr val="000000"/>
              </a:solidFill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he-IL" alt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____________________________________</a:t>
            </a:r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  <a:p>
            <a:pPr eaLnBrk="0" hangingPunct="0">
              <a:lnSpc>
                <a:spcPct val="200000"/>
              </a:lnSpc>
            </a:pPr>
            <a:r>
              <a:rPr lang="he-IL" altLang="he-IL" sz="900" dirty="0" smtClean="0">
                <a:solidFill>
                  <a:srgbClr val="000000"/>
                </a:solidFill>
              </a:rPr>
              <a:t>_______________________________________________</a:t>
            </a:r>
            <a:endParaRPr lang="en-US" altLang="he-IL" sz="800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755576" y="3284984"/>
            <a:ext cx="3384376" cy="3362297"/>
          </a:xfrm>
          <a:prstGeom prst="ellipse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e-IL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7123" y="96723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×"/>
              <a:tabLst>
                <a:tab pos="228600" algn="l"/>
              </a:tabLst>
            </a:pPr>
            <a:r>
              <a:rPr lang="he-IL" altLang="he-IL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לפניכם "עוגת" פעילויות שבועית. </a:t>
            </a:r>
            <a:endParaRPr lang="he-IL" altLang="he-IL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×"/>
              <a:tabLst>
                <a:tab pos="228600" algn="l"/>
              </a:tabLst>
            </a:pP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חלקו </a:t>
            </a:r>
            <a:r>
              <a:rPr lang="he-IL" altLang="he-IL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את כל העוגה לפרוסות על פי מספר </a:t>
            </a: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הפעילויות  שלכם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×"/>
              <a:tabLst>
                <a:tab pos="228600" algn="l"/>
              </a:tabLst>
            </a:pP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עובי </a:t>
            </a:r>
            <a:r>
              <a:rPr lang="he-IL" altLang="he-IL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כל "פרוסה"  ייצג את  משך הזמן שאתם </a:t>
            </a: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מקדישים </a:t>
            </a:r>
            <a:r>
              <a:rPr lang="he-IL" altLang="he-IL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לכל </a:t>
            </a: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פעילות. (הפרוסה </a:t>
            </a:r>
            <a:r>
              <a:rPr lang="he-IL" altLang="he-IL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העבה </a:t>
            </a: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ביותר - </a:t>
            </a:r>
            <a:r>
              <a:rPr lang="he-IL" altLang="he-IL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לפעילות </a:t>
            </a: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שמקדישים לה את משך הזמן הארוך ביותר, יותר דקה לפחות זמן וכן הלאה).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050348" y="223394"/>
            <a:ext cx="2008883" cy="3351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1200" dirty="0" smtClean="0"/>
              <a:t>יש להדפיס ולחלק לכל משתתף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653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-24464" y="-27384"/>
            <a:ext cx="9180512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ב' - קבוצתי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-24934" y="-47698"/>
            <a:ext cx="1071737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חזור</a:t>
            </a: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95536" y="1628800"/>
            <a:ext cx="8064896" cy="12875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dirty="0" smtClean="0"/>
              <a:t>כל </a:t>
            </a:r>
            <a:r>
              <a:rPr lang="he-IL" dirty="0"/>
              <a:t>משתתף יציג בפני חבריו את שלושת העיסוקים הממלאים את מרבית זמנו (העיסוקים שקיבלו את הפרוסה הגדולה ביותר בעוגה).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dirty="0"/>
              <a:t>רכזו את רשימת העיסוקים  של חברי הקבוצה ברשימה אחת</a:t>
            </a:r>
            <a:r>
              <a:rPr lang="he-IL" dirty="0" smtClean="0"/>
              <a:t>.</a:t>
            </a:r>
          </a:p>
        </p:txBody>
      </p:sp>
      <p:sp>
        <p:nvSpPr>
          <p:cNvPr id="3" name="מלבן 2"/>
          <p:cNvSpPr/>
          <p:nvPr/>
        </p:nvSpPr>
        <p:spPr>
          <a:xfrm>
            <a:off x="395536" y="3284984"/>
            <a:ext cx="8064896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e-IL" dirty="0"/>
              <a:t>לפניכם (בשקף הבא) טבלת "תחומי עיסוק". החליטו לאילו תחומים תמיינו את  רשימת העיסוקים של חברי הקבוצה. לדוגמה: הפעילות: צפייה בטלוויזיה יכולה להיות שייכת לפעילות לבד בבית.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he-IL" dirty="0"/>
              <a:t>מלאו את הטבלה על פי החלטתכם וציינו ליד כל תחום את מספר המשתתפים  שציינו את הפעילות בתחום זה כפעילות  לה מוקדש </a:t>
            </a:r>
            <a:r>
              <a:rPr lang="he-IL" dirty="0" smtClean="0"/>
              <a:t>משך הזמן הארוך ביותר.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he-IL" dirty="0"/>
              <a:t>על פי סיכום הטבלה, מהם שלושת התחומים שמעסיקים במיוחד את חברי הקבוצה? מה ניתן ללמוד מזה על חברי הקבוצה?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he-IL" dirty="0"/>
              <a:t>האם הייתם משנים משהו בתחומים, בפעילויות ו/או בזמן </a:t>
            </a:r>
            <a:r>
              <a:rPr lang="he-IL" dirty="0" err="1"/>
              <a:t>שהינכם</a:t>
            </a:r>
            <a:r>
              <a:rPr lang="he-IL" dirty="0"/>
              <a:t> מקדישים להם? הסבירו.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he-IL" dirty="0"/>
              <a:t>אילו תחומי עיסוק שלכם אתם אוהבים במיוחד ואילו תורמים להתפתחות האישית והחברתית שלכם?</a:t>
            </a: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6660232" y="980728"/>
            <a:ext cx="1869422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b="1" dirty="0"/>
              <a:t>משימה קבוצתית: </a:t>
            </a:r>
          </a:p>
        </p:txBody>
      </p:sp>
      <p:sp>
        <p:nvSpPr>
          <p:cNvPr id="7" name="מלבן 6"/>
          <p:cNvSpPr/>
          <p:nvPr/>
        </p:nvSpPr>
        <p:spPr>
          <a:xfrm>
            <a:off x="7162558" y="223394"/>
            <a:ext cx="1896673" cy="3351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1200" dirty="0" smtClean="0"/>
              <a:t>יש להדפיס ולחלק לכל קבוצה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4949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-24464" y="-27384"/>
            <a:ext cx="9180512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ב' - קבוצתי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-24934" y="-47698"/>
            <a:ext cx="1071737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חזור</a:t>
            </a: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42615"/>
              </p:ext>
            </p:extLst>
          </p:nvPr>
        </p:nvGraphicFramePr>
        <p:xfrm>
          <a:off x="1728614" y="1484784"/>
          <a:ext cx="5782444" cy="44286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27401"/>
                <a:gridCol w="2955043"/>
              </a:tblGrid>
              <a:tr h="378852">
                <a:tc>
                  <a:txBody>
                    <a:bodyPr/>
                    <a:lstStyle/>
                    <a:p>
                      <a:pPr marR="21590" algn="ctr" rtl="1"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מספר התלמידים שמקדישים את </a:t>
                      </a:r>
                      <a:r>
                        <a:rPr lang="he-IL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משך הזמן הארוך ביותר לתחום הפעילות</a:t>
                      </a:r>
                      <a:endParaRPr lang="en-US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תחום פעילות</a:t>
                      </a:r>
                      <a:endParaRPr lang="en-US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לימודים אחרי שעות הלימודים הרגילות*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בילוי עם חברים**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פעילויות לבד בבית (טלוויזיה, מחשב, קריאה)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חוגים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שינה (לא שנת לילה)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תנועות נוער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התנדבות, עזרה לזולת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עבודה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עזרה בבית למשפחה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3788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אחרת</a:t>
                      </a:r>
                      <a:endParaRPr lang="en-US" sz="1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22792" y="1009875"/>
            <a:ext cx="228600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טבלת תחומי עיסוקים בפנאי</a:t>
            </a:r>
            <a:endParaRPr kumimoji="0" lang="en-US" altLang="he-I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691680" y="6165304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1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he-IL" altLang="he-IL" sz="105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altLang="he-IL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כל מה שקשור לבית הספר ונעשה אחרי שעות הלימודים בבית הספר: שיעורי בית, הכנה  למבחנים, שיעורי עזר.</a:t>
            </a:r>
            <a:endParaRPr lang="en-US" altLang="he-IL" sz="7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1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**</a:t>
            </a:r>
            <a:r>
              <a:rPr lang="he-IL" altLang="he-IL" sz="105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altLang="he-IL" sz="1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בילויים כגון: ביקור אצל חבר, הסתובבות בקניון, צפייה משותפת בסרטים.</a:t>
            </a:r>
            <a:endParaRPr lang="he-IL" altLang="he-IL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162558" y="223394"/>
            <a:ext cx="1896673" cy="3351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1200" dirty="0" smtClean="0"/>
              <a:t>יש להדפיס ולחלק לכל קבוצה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9037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-24464" y="-27384"/>
            <a:ext cx="9180512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ב' - קבוצתי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-24934" y="-47698"/>
            <a:ext cx="1071737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חזור</a:t>
            </a: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162558" y="223394"/>
            <a:ext cx="1896673" cy="3351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1200" dirty="0" smtClean="0"/>
              <a:t>יש להדפיס ולחלק לכל קבוצה</a:t>
            </a:r>
            <a:endParaRPr lang="he-IL" sz="1200" dirty="0"/>
          </a:p>
        </p:txBody>
      </p:sp>
      <p:sp>
        <p:nvSpPr>
          <p:cNvPr id="2" name="מלבן 1"/>
          <p:cNvSpPr/>
          <p:nvPr/>
        </p:nvSpPr>
        <p:spPr>
          <a:xfrm>
            <a:off x="4472018" y="965474"/>
            <a:ext cx="4572000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השוו בין תחומי הפנאי של בני הנוער על פי המחקר לבין דפוסי הבילוי של חברי </a:t>
            </a:r>
            <a:r>
              <a:rPr lang="he-IL" dirty="0" smtClean="0">
                <a:solidFill>
                  <a:schemeClr val="dk1"/>
                </a:solidFill>
              </a:rPr>
              <a:t>הקבוצה.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dk1"/>
                </a:solidFill>
              </a:rPr>
              <a:t>התכוננו </a:t>
            </a:r>
            <a:r>
              <a:rPr lang="he-IL" dirty="0">
                <a:solidFill>
                  <a:schemeClr val="dk1"/>
                </a:solidFill>
              </a:rPr>
              <a:t>לדיווח במליאה.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0" name="תמונה 9"/>
          <p:cNvPicPr/>
          <p:nvPr/>
        </p:nvPicPr>
        <p:blipFill>
          <a:blip r:embed="rId4"/>
          <a:stretch>
            <a:fillRect/>
          </a:stretch>
        </p:blipFill>
        <p:spPr>
          <a:xfrm>
            <a:off x="1691680" y="857752"/>
            <a:ext cx="2547056" cy="5858172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28954" y="5086816"/>
            <a:ext cx="14187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/>
              <a:t>* </a:t>
            </a:r>
            <a:r>
              <a:rPr lang="he-IL" sz="1100" b="1" dirty="0"/>
              <a:t>מתוך: כהן, אריק רומי שלמה. הפנאי בקרב בני נוער בישראל, </a:t>
            </a:r>
            <a:r>
              <a:rPr lang="he-IL" sz="1100" b="1" dirty="0" smtClean="0"/>
              <a:t>דו"ח </a:t>
            </a:r>
            <a:r>
              <a:rPr lang="he-IL" sz="1100" b="1" dirty="0"/>
              <a:t>מחקר מוגש למדען הראשי של משרד החינוך, 2015</a:t>
            </a:r>
            <a:endParaRPr lang="en-US" sz="1100" dirty="0"/>
          </a:p>
        </p:txBody>
      </p:sp>
      <p:sp>
        <p:nvSpPr>
          <p:cNvPr id="7" name="מלבן 6"/>
          <p:cNvSpPr/>
          <p:nvPr/>
        </p:nvSpPr>
        <p:spPr>
          <a:xfrm>
            <a:off x="3130739" y="826975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/>
              <a:t>הפעילות</a:t>
            </a:r>
            <a:r>
              <a:rPr lang="he-IL" sz="1200" dirty="0"/>
              <a:t>	</a:t>
            </a:r>
            <a:endParaRPr lang="en-US" sz="1200" dirty="0"/>
          </a:p>
        </p:txBody>
      </p:sp>
      <p:sp>
        <p:nvSpPr>
          <p:cNvPr id="11" name="מלבן 10"/>
          <p:cNvSpPr/>
          <p:nvPr/>
        </p:nvSpPr>
        <p:spPr>
          <a:xfrm>
            <a:off x="1187623" y="965474"/>
            <a:ext cx="648073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900" b="1" dirty="0"/>
              <a:t>באחוזים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141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12414" y="0"/>
            <a:ext cx="9156414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ג' - במליאה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-24934" y="-47698"/>
            <a:ext cx="1071737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חזור</a:t>
            </a: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421904" y="1052736"/>
            <a:ext cx="63001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e-IL" dirty="0">
                <a:solidFill>
                  <a:schemeClr val="dk1"/>
                </a:solidFill>
              </a:rPr>
              <a:t>כל קבוצה תדווח על הדירוג הקבוצתי שלה</a:t>
            </a:r>
          </a:p>
          <a:p>
            <a:pPr marL="342900" indent="-342900">
              <a:buFont typeface="+mj-lt"/>
              <a:buAutoNum type="arabicPeriod"/>
            </a:pPr>
            <a:endParaRPr lang="he-IL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dirty="0">
                <a:solidFill>
                  <a:schemeClr val="dk1"/>
                </a:solidFill>
              </a:rPr>
              <a:t>הכינו דירוג כיתתי של כל פעילויות הפנאי, על פי סדר יורד</a:t>
            </a:r>
            <a:br>
              <a:rPr lang="he-IL" dirty="0">
                <a:solidFill>
                  <a:schemeClr val="dk1"/>
                </a:solidFill>
              </a:rPr>
            </a:br>
            <a:endParaRPr lang="he-IL" dirty="0">
              <a:solidFill>
                <a:schemeClr val="dk1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89239" y="2420888"/>
            <a:ext cx="8165522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chemeClr val="dk1"/>
                </a:solidFill>
              </a:rPr>
              <a:t>שאלות לדיון:</a:t>
            </a:r>
            <a:endParaRPr lang="en-US" sz="1600" b="1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 smtClean="0">
                <a:solidFill>
                  <a:schemeClr val="dk1"/>
                </a:solidFill>
              </a:rPr>
              <a:t>מה </a:t>
            </a:r>
            <a:r>
              <a:rPr lang="he-IL" sz="1600" dirty="0">
                <a:solidFill>
                  <a:schemeClr val="dk1"/>
                </a:solidFill>
              </a:rPr>
              <a:t>דעתכם על התמונה שהתקבלה?</a:t>
            </a:r>
            <a:endParaRPr lang="en-US" sz="160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solidFill>
                  <a:schemeClr val="dk1"/>
                </a:solidFill>
              </a:rPr>
              <a:t>האם אתם מרוצים מהתמונה הכוללת?</a:t>
            </a:r>
            <a:endParaRPr lang="en-US" sz="160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solidFill>
                  <a:schemeClr val="dk1"/>
                </a:solidFill>
              </a:rPr>
              <a:t>האם פעילויות שבהן קיימת נתינה לזולת נמצאות ברשימות? </a:t>
            </a:r>
            <a:endParaRPr lang="en-US" sz="160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solidFill>
                  <a:schemeClr val="dk1"/>
                </a:solidFill>
              </a:rPr>
              <a:t>האם תחומי הפנאי על פי המחקר מאששים או סותרים את התמונה שהתקבלה בקבוצות?  </a:t>
            </a:r>
            <a:endParaRPr lang="en-US" sz="160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solidFill>
                  <a:schemeClr val="dk1"/>
                </a:solidFill>
              </a:rPr>
              <a:t>מה ניתן ללמוד על  צורכי  הנוער על פי המחקר והתוצאות בקבוצות?</a:t>
            </a:r>
            <a:endParaRPr lang="en-US" sz="160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solidFill>
                  <a:schemeClr val="dk1"/>
                </a:solidFill>
              </a:rPr>
              <a:t>כיצד מושפעת חלוקת הזמן מן הסביבה? תנו דוגמאות מניסיונכם (לחץ חברתי, נורמות של הקבוצה).</a:t>
            </a:r>
            <a:endParaRPr lang="en-US" sz="160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solidFill>
                  <a:schemeClr val="dk1"/>
                </a:solidFill>
              </a:rPr>
              <a:t>כיצד משפיעה מערכת הערכים האישית על חלוקת הזמן?</a:t>
            </a:r>
            <a:endParaRPr lang="en-US" sz="160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solidFill>
                  <a:schemeClr val="dk1"/>
                </a:solidFill>
              </a:rPr>
              <a:t>על מה תעדיפו "לוותר" כדי לפעול למען הזולת? מדוע?</a:t>
            </a:r>
            <a:endParaRPr lang="en-US" sz="1600" dirty="0">
              <a:solidFill>
                <a:schemeClr val="dk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solidFill>
                  <a:schemeClr val="dk1"/>
                </a:solidFill>
              </a:rPr>
              <a:t>ספרו, מתוך ניסיונכם האישי, מה מקבל המתנדב מפעילות למען הזולת?</a:t>
            </a:r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היבט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694</Words>
  <Application>Microsoft Office PowerPoint</Application>
  <PresentationFormat>‫הצגה על המסך (4:3)</PresentationFormat>
  <Paragraphs>115</Paragraphs>
  <Slides>7</Slides>
  <Notes>7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רונית גוטמן גרוס</dc:creator>
  <cp:lastModifiedBy>צפרית גרינברג</cp:lastModifiedBy>
  <cp:revision>51</cp:revision>
  <dcterms:created xsi:type="dcterms:W3CDTF">2018-01-11T07:13:59Z</dcterms:created>
  <dcterms:modified xsi:type="dcterms:W3CDTF">2018-10-29T10:10:44Z</dcterms:modified>
</cp:coreProperties>
</file>