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0" r:id="rId3"/>
    <p:sldId id="258" r:id="rId4"/>
    <p:sldId id="259" r:id="rId5"/>
    <p:sldId id="260" r:id="rId6"/>
    <p:sldId id="271" r:id="rId7"/>
    <p:sldId id="268" r:id="rId8"/>
    <p:sldId id="261" r:id="rId9"/>
    <p:sldId id="262" r:id="rId10"/>
    <p:sldId id="264" r:id="rId11"/>
    <p:sldId id="269" r:id="rId12"/>
    <p:sldId id="266" r:id="rId13"/>
    <p:sldId id="272" r:id="rId14"/>
    <p:sldId id="273" r:id="rId15"/>
    <p:sldId id="274" r:id="rId16"/>
    <p:sldId id="275" r:id="rId17"/>
    <p:sldId id="276" r:id="rId18"/>
    <p:sldId id="277" r:id="rId19"/>
    <p:sldId id="289" r:id="rId20"/>
    <p:sldId id="290" r:id="rId21"/>
    <p:sldId id="278" r:id="rId22"/>
    <p:sldId id="281" r:id="rId23"/>
    <p:sldId id="282" r:id="rId24"/>
    <p:sldId id="283" r:id="rId25"/>
    <p:sldId id="284" r:id="rId26"/>
    <p:sldId id="286" r:id="rId27"/>
    <p:sldId id="285" r:id="rId28"/>
    <p:sldId id="287" r:id="rId29"/>
    <p:sldId id="288" r:id="rId30"/>
    <p:sldId id="291" r:id="rId31"/>
    <p:sldId id="292" r:id="rId32"/>
    <p:sldId id="293" r:id="rId33"/>
    <p:sldId id="294" r:id="rId34"/>
    <p:sldId id="295" r:id="rId35"/>
    <p:sldId id="296" r:id="rId36"/>
    <p:sldId id="297" r:id="rId37"/>
    <p:sldId id="298" r:id="rId38"/>
    <p:sldId id="299" r:id="rId3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p:scale>
          <a:sx n="81" d="100"/>
          <a:sy n="81" d="100"/>
        </p:scale>
        <p:origin x="-1710" y="-8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191383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408451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420470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257100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40299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327925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36952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313114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245711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209999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909FF-E7E2-4C1D-942E-8B877C577BE9}" type="datetimeFigureOut">
              <a:rPr lang="he-IL" smtClean="0"/>
              <a:t>י"ג/שבט/תשע"ח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040810A-6D93-4E68-A6ED-81ABF3F508FE}" type="slidenum">
              <a:rPr lang="he-IL" smtClean="0"/>
              <a:t>‹#›</a:t>
            </a:fld>
            <a:endParaRPr lang="he-IL"/>
          </a:p>
        </p:txBody>
      </p:sp>
    </p:spTree>
    <p:extLst>
      <p:ext uri="{BB962C8B-B14F-4D97-AF65-F5344CB8AC3E}">
        <p14:creationId xmlns:p14="http://schemas.microsoft.com/office/powerpoint/2010/main" val="428180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C4909FF-E7E2-4C1D-942E-8B877C577BE9}" type="datetimeFigureOut">
              <a:rPr lang="he-IL" smtClean="0"/>
              <a:t>י"ג/שבט/תשע"ח</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040810A-6D93-4E68-A6ED-81ABF3F508FE}" type="slidenum">
              <a:rPr lang="he-IL" smtClean="0"/>
              <a:t>‹#›</a:t>
            </a:fld>
            <a:endParaRPr lang="he-IL"/>
          </a:p>
        </p:txBody>
      </p:sp>
    </p:spTree>
    <p:extLst>
      <p:ext uri="{BB962C8B-B14F-4D97-AF65-F5344CB8AC3E}">
        <p14:creationId xmlns:p14="http://schemas.microsoft.com/office/powerpoint/2010/main" val="294132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3528733941"/>
              </p:ext>
            </p:extLst>
          </p:nvPr>
        </p:nvGraphicFramePr>
        <p:xfrm>
          <a:off x="4301836" y="124689"/>
          <a:ext cx="7751619" cy="5826583"/>
        </p:xfrm>
        <a:graphic>
          <a:graphicData uri="http://schemas.openxmlformats.org/drawingml/2006/table">
            <a:tbl>
              <a:tblPr rtl="1" firstRow="1" firstCol="1" bandRow="1"/>
              <a:tblGrid>
                <a:gridCol w="7751619"/>
              </a:tblGrid>
              <a:tr h="2717623">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rtl="1"/>
                      <a:r>
                        <a:rPr lang="he-IL" sz="3200" b="1" kern="1200" dirty="0" smtClean="0">
                          <a:solidFill>
                            <a:schemeClr val="accent2"/>
                          </a:solidFill>
                          <a:effectLst/>
                          <a:latin typeface="Times New Roman" panose="02020603050405020304" pitchFamily="18" charset="0"/>
                          <a:ea typeface="Times New Roman" panose="02020603050405020304" pitchFamily="18" charset="0"/>
                          <a:cs typeface="David" panose="020E0502060401010101" pitchFamily="34" charset="-79"/>
                        </a:rPr>
                        <a:t>תמצית סקירת ספרות שהוגשה ללשכת </a:t>
                      </a:r>
                      <a:endParaRPr lang="en-US" sz="3200" b="1" kern="1200" dirty="0" smtClean="0">
                        <a:solidFill>
                          <a:schemeClr val="accent2"/>
                        </a:solidFill>
                        <a:effectLst/>
                        <a:latin typeface="Times New Roman" panose="02020603050405020304" pitchFamily="18" charset="0"/>
                        <a:ea typeface="Times New Roman" panose="02020603050405020304" pitchFamily="18" charset="0"/>
                        <a:cs typeface="David" panose="020E0502060401010101" pitchFamily="34" charset="-79"/>
                      </a:endParaRPr>
                    </a:p>
                    <a:p>
                      <a:pPr rtl="1"/>
                      <a:r>
                        <a:rPr lang="he-IL" sz="3200" b="1" kern="1200" dirty="0" smtClean="0">
                          <a:solidFill>
                            <a:schemeClr val="accent2"/>
                          </a:solidFill>
                          <a:effectLst/>
                          <a:latin typeface="Times New Roman" panose="02020603050405020304" pitchFamily="18" charset="0"/>
                          <a:ea typeface="Times New Roman" panose="02020603050405020304" pitchFamily="18" charset="0"/>
                          <a:cs typeface="David" panose="020E0502060401010101" pitchFamily="34" charset="-79"/>
                        </a:rPr>
                        <a:t>המדען הראשי במשרד החינוך בנושא: </a:t>
                      </a:r>
                      <a:endParaRPr lang="en-US" sz="3200" b="1" kern="1200" dirty="0" smtClean="0">
                        <a:solidFill>
                          <a:schemeClr val="accent2"/>
                        </a:solidFill>
                        <a:effectLst/>
                        <a:latin typeface="Times New Roman" panose="02020603050405020304" pitchFamily="18" charset="0"/>
                        <a:ea typeface="Times New Roman" panose="02020603050405020304" pitchFamily="18" charset="0"/>
                        <a:cs typeface="David" panose="020E0502060401010101" pitchFamily="34" charset="-79"/>
                      </a:endParaRPr>
                    </a:p>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2935032">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r>
                        <a:rPr lang="he-IL" sz="3600" b="1" kern="1200" dirty="0" smtClean="0">
                          <a:solidFill>
                            <a:schemeClr val="tx2"/>
                          </a:solidFill>
                          <a:effectLst/>
                          <a:latin typeface="Times New Roman" panose="02020603050405020304" pitchFamily="18" charset="0"/>
                          <a:ea typeface="Times New Roman" panose="02020603050405020304" pitchFamily="18" charset="0"/>
                          <a:cs typeface="David" panose="020E0502060401010101" pitchFamily="34" charset="-79"/>
                        </a:rPr>
                        <a:t>השפעת החינוך הבלתי פורמלי על משתתפיו</a:t>
                      </a:r>
                      <a:r>
                        <a:rPr lang="he-IL" sz="3600" b="1"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 </a:t>
                      </a:r>
                    </a:p>
                    <a:p>
                      <a:r>
                        <a:rPr lang="he-IL" sz="3600" b="1"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כתבו:</a:t>
                      </a:r>
                      <a:r>
                        <a:rPr lang="en-US" sz="36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 </a:t>
                      </a:r>
                      <a:r>
                        <a:rPr lang="he-IL" sz="36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פרופ' זהבית גרוס  ד"ר מירי </a:t>
                      </a:r>
                      <a:r>
                        <a:rPr lang="he-IL" sz="3600" b="1" baseline="0" dirty="0" err="1"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גולדרט</a:t>
                      </a:r>
                      <a:endParaRPr lang="he-IL" sz="36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endParaRPr>
                    </a:p>
                    <a:p>
                      <a:endParaRPr lang="he-IL" sz="36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endParaRPr>
                    </a:p>
                    <a:p>
                      <a:endParaRPr lang="he-IL" sz="24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endParaRPr>
                    </a:p>
                    <a:p>
                      <a:endParaRPr lang="he-IL" sz="24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endParaRPr>
                    </a:p>
                    <a:p>
                      <a:r>
                        <a:rPr lang="he-IL" sz="24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הגשה: יולי 2017, </a:t>
                      </a:r>
                    </a:p>
                    <a:p>
                      <a:r>
                        <a:rPr lang="he-IL" sz="24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מצגת לדיון:</a:t>
                      </a:r>
                      <a:r>
                        <a:rPr lang="en-US" sz="24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 </a:t>
                      </a:r>
                      <a:r>
                        <a:rPr lang="he-IL" sz="2400" b="1" baseline="0" dirty="0" smtClean="0">
                          <a:solidFill>
                            <a:schemeClr val="tx2"/>
                          </a:solidFill>
                          <a:effectLst/>
                          <a:latin typeface="Cambria" panose="02040503050406030204" pitchFamily="18" charset="0"/>
                          <a:ea typeface="Calibri" panose="020F0502020204030204" pitchFamily="34" charset="0"/>
                          <a:cs typeface="Aharoni" panose="02010803020104030203" pitchFamily="2" charset="-79"/>
                        </a:rPr>
                        <a:t>דצמבר 2017</a:t>
                      </a:r>
                      <a:endParaRPr lang="en-US" sz="2400" dirty="0">
                        <a:solidFill>
                          <a:schemeClr val="tx2"/>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20217" y="973786"/>
            <a:ext cx="2595197" cy="1644168"/>
          </a:xfrm>
          <a:prstGeom prst="rect">
            <a:avLst/>
          </a:prstGeom>
          <a:noFill/>
          <a:ln>
            <a:noFill/>
          </a:ln>
        </p:spPr>
      </p:pic>
      <p:pic>
        <p:nvPicPr>
          <p:cNvPr id="7" name="Picture 6"/>
          <p:cNvPicPr>
            <a:picLocks noChangeAspect="1"/>
          </p:cNvPicPr>
          <p:nvPr/>
        </p:nvPicPr>
        <p:blipFill>
          <a:blip r:embed="rId4"/>
          <a:stretch>
            <a:fillRect/>
          </a:stretch>
        </p:blipFill>
        <p:spPr>
          <a:xfrm>
            <a:off x="1891620" y="2680298"/>
            <a:ext cx="2652392" cy="18326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620" y="4660429"/>
            <a:ext cx="2709587" cy="1743014"/>
          </a:xfrm>
          <a:prstGeom prst="rect">
            <a:avLst/>
          </a:prstGeom>
        </p:spPr>
      </p:pic>
    </p:spTree>
    <p:extLst>
      <p:ext uri="{BB962C8B-B14F-4D97-AF65-F5344CB8AC3E}">
        <p14:creationId xmlns:p14="http://schemas.microsoft.com/office/powerpoint/2010/main" val="3820662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53340" y="0"/>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1724890" y="80721"/>
            <a:ext cx="10297391" cy="400110"/>
          </a:xfrm>
          <a:prstGeom prst="rect">
            <a:avLst/>
          </a:prstGeom>
        </p:spPr>
        <p:txBody>
          <a:bodyPr wrap="square">
            <a:spAutoFit/>
          </a:bodyPr>
          <a:lstStyle/>
          <a:p>
            <a:pPr marL="457200"/>
            <a:r>
              <a:rPr lang="he-IL" sz="2000" dirty="0">
                <a:latin typeface="Times New Roman" panose="02020603050405020304" pitchFamily="18" charset="0"/>
                <a:ea typeface="Calibri" panose="020F0502020204030204" pitchFamily="34" charset="0"/>
                <a:cs typeface="David" panose="020E0502060401010101" pitchFamily="34" charset="-79"/>
              </a:rPr>
              <a:t>ממדי ההשפעה שעלו מהספרות התיאורטית לגבי תרומתו של החינוך החברתי לתלמידים ולמערכת </a:t>
            </a:r>
            <a:r>
              <a:rPr lang="he-IL" sz="2000" dirty="0" smtClean="0">
                <a:latin typeface="Times New Roman" panose="02020603050405020304" pitchFamily="18" charset="0"/>
                <a:ea typeface="Calibri" panose="020F0502020204030204" pitchFamily="34" charset="0"/>
                <a:cs typeface="David" panose="020E0502060401010101" pitchFamily="34" charset="-79"/>
              </a:rPr>
              <a:t>החינוך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981486" y="1750776"/>
            <a:ext cx="9948026" cy="338554"/>
          </a:xfrm>
          <a:prstGeom prst="rect">
            <a:avLst/>
          </a:prstGeom>
        </p:spPr>
        <p:txBody>
          <a:bodyPr wrap="square">
            <a:spAutoFit/>
          </a:bodyPr>
          <a:lstStyle/>
          <a:p>
            <a:endParaRPr lang="en-US" sz="1600" b="1" dirty="0">
              <a:solidFill>
                <a:schemeClr val="accent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70" y="825386"/>
            <a:ext cx="1667975" cy="1312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82" y="2785565"/>
            <a:ext cx="1701163" cy="128686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24" y="4838036"/>
            <a:ext cx="1706477" cy="1475558"/>
          </a:xfrm>
          <a:prstGeom prst="rect">
            <a:avLst/>
          </a:prstGeom>
        </p:spPr>
      </p:pic>
      <p:sp>
        <p:nvSpPr>
          <p:cNvPr id="3" name="Rectangle 2"/>
          <p:cNvSpPr/>
          <p:nvPr/>
        </p:nvSpPr>
        <p:spPr>
          <a:xfrm>
            <a:off x="1641764" y="695089"/>
            <a:ext cx="10467109" cy="6124754"/>
          </a:xfrm>
          <a:prstGeom prst="rect">
            <a:avLst/>
          </a:prstGeom>
        </p:spPr>
        <p:txBody>
          <a:bodyPr wrap="square">
            <a:spAutoFit/>
          </a:bodyPr>
          <a:lstStyle/>
          <a:p>
            <a:pPr marL="342900" indent="-342900">
              <a:spcBef>
                <a:spcPts val="600"/>
              </a:spcBef>
              <a:spcAft>
                <a:spcPts val="1000"/>
              </a:spcAft>
              <a:buFont typeface="+mj-lt"/>
              <a:buAutoNum type="arabicPeriod"/>
            </a:pPr>
            <a:r>
              <a:rPr lang="he-IL" sz="1600" b="1" dirty="0" smtClean="0">
                <a:latin typeface="Times New Roman" panose="02020603050405020304" pitchFamily="18" charset="0"/>
                <a:ea typeface="Calibri" panose="020F0502020204030204" pitchFamily="34" charset="0"/>
              </a:rPr>
              <a:t>הישגים </a:t>
            </a:r>
            <a:r>
              <a:rPr lang="he-IL" sz="1600" b="1" dirty="0">
                <a:latin typeface="Times New Roman" panose="02020603050405020304" pitchFamily="18" charset="0"/>
                <a:ea typeface="Calibri" panose="020F0502020204030204" pitchFamily="34" charset="0"/>
              </a:rPr>
              <a:t>לימודיים </a:t>
            </a:r>
            <a:r>
              <a:rPr lang="he-IL" sz="1600" dirty="0">
                <a:latin typeface="Times New Roman" panose="02020603050405020304" pitchFamily="18" charset="0"/>
                <a:ea typeface="Calibri" panose="020F0502020204030204" pitchFamily="34" charset="0"/>
              </a:rPr>
              <a:t>– במחקרם של </a:t>
            </a:r>
            <a:r>
              <a:rPr lang="he-IL" sz="1600" dirty="0" err="1">
                <a:latin typeface="Times New Roman" panose="02020603050405020304" pitchFamily="18" charset="0"/>
                <a:ea typeface="Calibri" panose="020F0502020204030204" pitchFamily="34" charset="0"/>
              </a:rPr>
              <a:t>גיפורד</a:t>
            </a:r>
            <a:r>
              <a:rPr lang="he-IL" sz="1600" dirty="0">
                <a:latin typeface="Times New Roman" panose="02020603050405020304" pitchFamily="18" charset="0"/>
                <a:ea typeface="Calibri" panose="020F0502020204030204" pitchFamily="34" charset="0"/>
              </a:rPr>
              <a:t> ודין (</a:t>
            </a:r>
            <a:r>
              <a:rPr lang="en-US" sz="1600" dirty="0">
                <a:latin typeface="Times New Roman" panose="02020603050405020304" pitchFamily="18" charset="0"/>
                <a:ea typeface="Calibri" panose="020F0502020204030204" pitchFamily="34" charset="0"/>
                <a:cs typeface="David" panose="020E0502060401010101" pitchFamily="34" charset="-79"/>
              </a:rPr>
              <a:t>Gifford &amp; Dean, 1990</a:t>
            </a:r>
            <a:r>
              <a:rPr lang="he-IL" sz="1600" dirty="0">
                <a:latin typeface="Times New Roman" panose="02020603050405020304" pitchFamily="18" charset="0"/>
                <a:ea typeface="Calibri" panose="020F0502020204030204" pitchFamily="34" charset="0"/>
              </a:rPr>
              <a:t>) נמצא כי קיים קשר חיובי בין מספר הפעילויות של תלמידים מחוץ לשעות הלימודים לבין רמת ההישגים הלימודיים שלהם. תלמידי חטיבות הביניים שהשתתפו בפעילויות מחוץ לשעות הלימודים השיגו ציונים גבוהים יותר </a:t>
            </a:r>
            <a:r>
              <a:rPr lang="he-IL" sz="1600" dirty="0" smtClean="0">
                <a:latin typeface="Times New Roman" panose="02020603050405020304" pitchFamily="18" charset="0"/>
                <a:ea typeface="Calibri" panose="020F0502020204030204" pitchFamily="34" charset="0"/>
              </a:rPr>
              <a:t>במבחנים </a:t>
            </a:r>
            <a:r>
              <a:rPr lang="he-IL" sz="1600" dirty="0">
                <a:latin typeface="Times New Roman" panose="02020603050405020304" pitchFamily="18" charset="0"/>
                <a:ea typeface="Calibri" panose="020F0502020204030204" pitchFamily="34" charset="0"/>
                <a:cs typeface="David" panose="020E0502060401010101" pitchFamily="34" charset="-79"/>
              </a:rPr>
              <a:t>(</a:t>
            </a:r>
            <a:r>
              <a:rPr lang="en-US" sz="1600" dirty="0" err="1">
                <a:latin typeface="Times New Roman" panose="02020603050405020304" pitchFamily="18" charset="0"/>
                <a:ea typeface="Calibri" panose="020F0502020204030204" pitchFamily="34" charset="0"/>
                <a:cs typeface="David" panose="020E0502060401010101" pitchFamily="34" charset="-79"/>
              </a:rPr>
              <a:t>Soderberg</a:t>
            </a:r>
            <a:r>
              <a:rPr lang="en-US" sz="1600" dirty="0">
                <a:latin typeface="Times New Roman" panose="02020603050405020304" pitchFamily="18" charset="0"/>
                <a:ea typeface="Calibri" panose="020F0502020204030204" pitchFamily="34" charset="0"/>
                <a:cs typeface="David" panose="020E0502060401010101" pitchFamily="34" charset="-79"/>
              </a:rPr>
              <a:t>, 1997</a:t>
            </a:r>
            <a:r>
              <a:rPr lang="he-IL" sz="1600" dirty="0">
                <a:latin typeface="Times New Roman" panose="02020603050405020304" pitchFamily="18" charset="0"/>
                <a:ea typeface="Calibri" panose="020F0502020204030204" pitchFamily="34" charset="0"/>
                <a:cs typeface="David" panose="020E0502060401010101" pitchFamily="34" charset="-79"/>
              </a:rPr>
              <a:t>):</a:t>
            </a:r>
            <a:endParaRPr lang="en-US" sz="1050" dirty="0">
              <a:solidFill>
                <a:prstClr val="black"/>
              </a:solidFill>
              <a:latin typeface="Times New Roman" panose="02020603050405020304" pitchFamily="18" charset="0"/>
              <a:ea typeface="Calibri" panose="020F0502020204030204" pitchFamily="34" charset="0"/>
            </a:endParaRPr>
          </a:p>
          <a:p>
            <a:pPr marL="342900" lvl="0" indent="-342900">
              <a:spcBef>
                <a:spcPts val="600"/>
              </a:spcBef>
              <a:spcAft>
                <a:spcPts val="1000"/>
              </a:spcAft>
              <a:buFont typeface="+mj-lt"/>
              <a:buAutoNum type="arabicPeriod"/>
            </a:pPr>
            <a:r>
              <a:rPr lang="he-IL" sz="1600" b="1" dirty="0" smtClean="0">
                <a:latin typeface="Times New Roman" panose="02020603050405020304" pitchFamily="18" charset="0"/>
                <a:ea typeface="Calibri" panose="020F0502020204030204" pitchFamily="34" charset="0"/>
              </a:rPr>
              <a:t>שיפור </a:t>
            </a:r>
            <a:r>
              <a:rPr lang="he-IL" sz="1600" b="1" dirty="0">
                <a:latin typeface="Times New Roman" panose="02020603050405020304" pitchFamily="18" charset="0"/>
                <a:ea typeface="Calibri" panose="020F0502020204030204" pitchFamily="34" charset="0"/>
              </a:rPr>
              <a:t>האקלים הבית ספרי </a:t>
            </a:r>
            <a:r>
              <a:rPr lang="he-IL" sz="1600" dirty="0">
                <a:latin typeface="Times New Roman" panose="02020603050405020304" pitchFamily="18" charset="0"/>
                <a:ea typeface="Calibri" panose="020F0502020204030204" pitchFamily="34" charset="0"/>
              </a:rPr>
              <a:t>– פעילויות מחוץ לשעות הלימודים מסייעות לפתח את האקלים החינוכי בבית-הספר ואת פעילות התרבות שבו (שמידע ועירם, 2004; שמידע ורומי, 2007; </a:t>
            </a:r>
            <a:r>
              <a:rPr lang="en-US" sz="1600" dirty="0" err="1">
                <a:latin typeface="Times New Roman" panose="02020603050405020304" pitchFamily="18" charset="0"/>
                <a:ea typeface="Calibri" panose="020F0502020204030204" pitchFamily="34" charset="0"/>
                <a:cs typeface="David" panose="020E0502060401010101" pitchFamily="34" charset="-79"/>
              </a:rPr>
              <a:t>Soderberg</a:t>
            </a:r>
            <a:r>
              <a:rPr lang="en-US" sz="1600" dirty="0">
                <a:latin typeface="Times New Roman" panose="02020603050405020304" pitchFamily="18" charset="0"/>
                <a:ea typeface="Calibri" panose="020F0502020204030204" pitchFamily="34" charset="0"/>
                <a:cs typeface="David" panose="020E0502060401010101" pitchFamily="34" charset="-79"/>
              </a:rPr>
              <a:t>, 1997; E. H. Cohen, 2001; Linville, &amp; Huebner, 2005 </a:t>
            </a:r>
            <a:r>
              <a:rPr lang="he-IL" sz="1600" dirty="0">
                <a:latin typeface="Times New Roman" panose="02020603050405020304" pitchFamily="18" charset="0"/>
                <a:ea typeface="Calibri" panose="020F0502020204030204" pitchFamily="34" charset="0"/>
              </a:rPr>
              <a:t>). מסגרות אלו מעודדות את תחושת ההזדהות וההשתייכות של הצעירים למוסד החינוכי (</a:t>
            </a:r>
            <a:r>
              <a:rPr lang="en-US" sz="1600" dirty="0" err="1" smtClean="0">
                <a:latin typeface="Times New Roman" panose="02020603050405020304" pitchFamily="18" charset="0"/>
                <a:ea typeface="Calibri" panose="020F0502020204030204" pitchFamily="34" charset="0"/>
                <a:cs typeface="David" panose="020E0502060401010101" pitchFamily="34" charset="-79"/>
              </a:rPr>
              <a:t>Soderberg</a:t>
            </a:r>
            <a:r>
              <a:rPr lang="en-US" sz="1600" dirty="0">
                <a:latin typeface="Times New Roman" panose="02020603050405020304" pitchFamily="18" charset="0"/>
                <a:ea typeface="Calibri" panose="020F0502020204030204" pitchFamily="34" charset="0"/>
                <a:cs typeface="David" panose="020E0502060401010101" pitchFamily="34" charset="-79"/>
              </a:rPr>
              <a:t>, 1997</a:t>
            </a:r>
            <a:r>
              <a:rPr lang="he-IL" sz="1600" dirty="0">
                <a:latin typeface="Times New Roman" panose="02020603050405020304" pitchFamily="18" charset="0"/>
                <a:ea typeface="Calibri" panose="020F0502020204030204" pitchFamily="34" charset="0"/>
              </a:rPr>
              <a:t>) ומגבירות את שביעות רצונם הכללית (כהן וכהן, 2000).</a:t>
            </a:r>
            <a:endParaRPr lang="en-US" sz="1600" dirty="0"/>
          </a:p>
          <a:p>
            <a:pPr marL="342900" indent="-342900">
              <a:spcBef>
                <a:spcPts val="600"/>
              </a:spcBef>
              <a:spcAft>
                <a:spcPts val="1000"/>
              </a:spcAft>
              <a:buFont typeface="+mj-lt"/>
              <a:buAutoNum type="arabicPeriod"/>
            </a:pPr>
            <a:r>
              <a:rPr lang="he-IL" sz="1600" b="1" dirty="0">
                <a:latin typeface="Times New Roman" panose="02020603050405020304" pitchFamily="18" charset="0"/>
                <a:ea typeface="Calibri" panose="020F0502020204030204" pitchFamily="34" charset="0"/>
              </a:rPr>
              <a:t>הנחלת ערכים ומוסר </a:t>
            </a:r>
            <a:r>
              <a:rPr lang="he-IL" sz="1600" dirty="0">
                <a:latin typeface="Times New Roman" panose="02020603050405020304" pitchFamily="18" charset="0"/>
                <a:ea typeface="Calibri" panose="020F0502020204030204" pitchFamily="34" charset="0"/>
              </a:rPr>
              <a:t>– באמצעות מסגרות בלתי פורמליות ניתן לממש מטרות חינוכיות שהחינוך הפורמלי לא משיג (שמידע ועירם, 2004). מסגרות ייחודיות אלו משמשות קרקע פורייה לגיבוש ערכים תרבותיים, רוחניים וחינוכיים (שמידע ועירם, 2004; שמידע ורומי, 2007; </a:t>
            </a:r>
            <a:r>
              <a:rPr lang="en-US" sz="1600" dirty="0">
                <a:latin typeface="Times New Roman" panose="02020603050405020304" pitchFamily="18" charset="0"/>
                <a:ea typeface="Calibri" panose="020F0502020204030204" pitchFamily="34" charset="0"/>
                <a:cs typeface="David" panose="020E0502060401010101" pitchFamily="34" charset="-79"/>
              </a:rPr>
              <a:t>Cohen, 2001; </a:t>
            </a:r>
            <a:r>
              <a:rPr lang="en-US" sz="1600" dirty="0" err="1">
                <a:latin typeface="Times New Roman" panose="02020603050405020304" pitchFamily="18" charset="0"/>
                <a:ea typeface="Calibri" panose="020F0502020204030204" pitchFamily="34" charset="0"/>
                <a:cs typeface="David" panose="020E0502060401010101" pitchFamily="34" charset="-79"/>
              </a:rPr>
              <a:t>Sodenberg</a:t>
            </a:r>
            <a:r>
              <a:rPr lang="en-US" sz="1600" dirty="0">
                <a:latin typeface="Times New Roman" panose="02020603050405020304" pitchFamily="18" charset="0"/>
                <a:ea typeface="Calibri" panose="020F0502020204030204" pitchFamily="34" charset="0"/>
                <a:cs typeface="David" panose="020E0502060401010101" pitchFamily="34" charset="-79"/>
              </a:rPr>
              <a:t>, 1997</a:t>
            </a:r>
            <a:r>
              <a:rPr lang="he-IL" sz="1600" dirty="0">
                <a:latin typeface="Times New Roman" panose="02020603050405020304" pitchFamily="18" charset="0"/>
                <a:ea typeface="Calibri" panose="020F0502020204030204" pitchFamily="34" charset="0"/>
              </a:rPr>
              <a:t>). באמצעות פעילויות ותכניות בתחום החינוך החברתי ניתן להעביר למתבגרים מסרים וערכים כגון דמוקרטיה, אחריות מעורבות אזרחית וזהות קהילתית (</a:t>
            </a:r>
            <a:r>
              <a:rPr lang="en-US" sz="1600" dirty="0">
                <a:latin typeface="Times New Roman" panose="02020603050405020304" pitchFamily="18" charset="0"/>
                <a:ea typeface="Calibri" panose="020F0502020204030204" pitchFamily="34" charset="0"/>
                <a:cs typeface="David" panose="020E0502060401010101" pitchFamily="34" charset="-79"/>
              </a:rPr>
              <a:t>Cohen, 2001, 2004</a:t>
            </a:r>
            <a:r>
              <a:rPr lang="he-IL" sz="1600" dirty="0">
                <a:latin typeface="Times New Roman" panose="02020603050405020304" pitchFamily="18" charset="0"/>
                <a:ea typeface="Calibri" panose="020F0502020204030204" pitchFamily="34" charset="0"/>
              </a:rPr>
              <a:t>). המסרים והערכים עוברים באופן עקיף תוך כדי השתתפות של הצעירים. התכניות שמחוץ לשעות הלימודים מספקות הזדמנויות להגברת מעורבותם של בני נוער בפעילויות חברתיות </a:t>
            </a:r>
            <a:r>
              <a:rPr lang="he-IL" sz="1600" dirty="0" err="1" smtClean="0">
                <a:latin typeface="Times New Roman" panose="02020603050405020304" pitchFamily="18" charset="0"/>
                <a:ea typeface="Calibri" panose="020F0502020204030204" pitchFamily="34" charset="0"/>
              </a:rPr>
              <a:t>וקהילותיוח</a:t>
            </a:r>
            <a:r>
              <a:rPr lang="he-IL" sz="1600" dirty="0" smtClean="0">
                <a:latin typeface="Times New Roman" panose="02020603050405020304" pitchFamily="18" charset="0"/>
                <a:ea typeface="Calibri" panose="020F0502020204030204" pitchFamily="34" charset="0"/>
              </a:rPr>
              <a:t>.  </a:t>
            </a:r>
            <a:r>
              <a:rPr lang="he-IL" sz="1600" dirty="0" err="1">
                <a:latin typeface="Times New Roman" panose="02020603050405020304" pitchFamily="18" charset="0"/>
                <a:ea typeface="Calibri" panose="020F0502020204030204" pitchFamily="34" charset="0"/>
              </a:rPr>
              <a:t>יואניס</a:t>
            </a:r>
            <a:r>
              <a:rPr lang="he-IL" sz="1600" dirty="0">
                <a:latin typeface="Times New Roman" panose="02020603050405020304" pitchFamily="18" charset="0"/>
                <a:ea typeface="Calibri" panose="020F0502020204030204" pitchFamily="34" charset="0"/>
              </a:rPr>
              <a:t> ועמיתיו (</a:t>
            </a:r>
            <a:r>
              <a:rPr lang="en-US" sz="1600" dirty="0" err="1">
                <a:latin typeface="Times New Roman" panose="02020603050405020304" pitchFamily="18" charset="0"/>
                <a:ea typeface="Calibri" panose="020F0502020204030204" pitchFamily="34" charset="0"/>
                <a:cs typeface="David" panose="020E0502060401010101" pitchFamily="34" charset="-79"/>
              </a:rPr>
              <a:t>Youniss</a:t>
            </a:r>
            <a:r>
              <a:rPr lang="en-US" sz="1600" dirty="0">
                <a:latin typeface="Times New Roman" panose="02020603050405020304" pitchFamily="18" charset="0"/>
                <a:ea typeface="Calibri" panose="020F0502020204030204" pitchFamily="34" charset="0"/>
                <a:cs typeface="David" panose="020E0502060401010101" pitchFamily="34" charset="-79"/>
              </a:rPr>
              <a:t> et al, 1997</a:t>
            </a:r>
            <a:r>
              <a:rPr lang="he-IL" sz="1600" dirty="0">
                <a:latin typeface="Times New Roman" panose="02020603050405020304" pitchFamily="18" charset="0"/>
                <a:ea typeface="Calibri" panose="020F0502020204030204" pitchFamily="34" charset="0"/>
              </a:rPr>
              <a:t>) שניתחו אוסף מחקרים, מצאו קשר חיובי בין רמת המעורבות של תלמידים בתיכון בפעילויות בית-ספרית לבין רמת התנהגותם האזרחית 15 שנים מאוחר יותר. אותם ילדים הפכו להיות מבוגרים המעורבים בארגונים קהילתיים ובמערכות של בחירות אזרחיות. </a:t>
            </a:r>
            <a:r>
              <a:rPr lang="he-IL" sz="1600" dirty="0"/>
              <a:t>במחקרה של אלמו (2016) שהיה רפליקציה על מחקרה של גרוס (2003)  נמצא גם כן  כי מחנכת הכיתה </a:t>
            </a:r>
            <a:r>
              <a:rPr lang="he-IL" sz="1600" dirty="0" err="1"/>
              <a:t>היתה</a:t>
            </a:r>
            <a:r>
              <a:rPr lang="he-IL" sz="1600" dirty="0"/>
              <a:t> דמות מפתח וסוכן הסוציאליזציה המשמעותי ביותר עבור בנות אתיופיות להבניית עולמן הזהותי- דתי. מחנכת הכיתה </a:t>
            </a:r>
            <a:r>
              <a:rPr lang="he-IL" sz="1600" dirty="0" err="1"/>
              <a:t>באולפנא</a:t>
            </a:r>
            <a:r>
              <a:rPr lang="he-IL" sz="1600" dirty="0"/>
              <a:t> נתפסה כסוכנת חינוך משמעותית יותר מיועצת בית-הספר שהבנות לא ייחסו להשפעתה שום משמעות. </a:t>
            </a:r>
            <a:endParaRPr lang="en-US" sz="1600" dirty="0"/>
          </a:p>
          <a:p>
            <a:pPr marL="342900" lvl="0" indent="-342900">
              <a:spcBef>
                <a:spcPts val="600"/>
              </a:spcBef>
              <a:spcAft>
                <a:spcPts val="1000"/>
              </a:spcAft>
              <a:buFont typeface="+mj-lt"/>
              <a:buAutoNum type="arabicPeriod"/>
            </a:pPr>
            <a:r>
              <a:rPr lang="he-IL" sz="1600" b="1" dirty="0" smtClean="0">
                <a:latin typeface="Times New Roman" panose="02020603050405020304" pitchFamily="18" charset="0"/>
                <a:ea typeface="Calibri" panose="020F0502020204030204" pitchFamily="34" charset="0"/>
              </a:rPr>
              <a:t>פיתוח </a:t>
            </a:r>
            <a:r>
              <a:rPr lang="he-IL" sz="1600" b="1" dirty="0">
                <a:latin typeface="Times New Roman" panose="02020603050405020304" pitchFamily="18" charset="0"/>
                <a:ea typeface="Calibri" panose="020F0502020204030204" pitchFamily="34" charset="0"/>
              </a:rPr>
              <a:t>אישיות התלמיד </a:t>
            </a:r>
            <a:r>
              <a:rPr lang="he-IL" sz="1600" dirty="0">
                <a:latin typeface="Times New Roman" panose="02020603050405020304" pitchFamily="18" charset="0"/>
                <a:ea typeface="Calibri" panose="020F0502020204030204" pitchFamily="34" charset="0"/>
              </a:rPr>
              <a:t>– החינוך הבלתי פורמלי מסייע למתבגרים בבניית זהותם האישית (שמידע ורומי 2007; </a:t>
            </a:r>
            <a:r>
              <a:rPr lang="en-US" sz="1600" dirty="0" err="1">
                <a:latin typeface="Times New Roman" panose="02020603050405020304" pitchFamily="18" charset="0"/>
                <a:ea typeface="Calibri" panose="020F0502020204030204" pitchFamily="34" charset="0"/>
                <a:cs typeface="David" panose="020E0502060401010101" pitchFamily="34" charset="-79"/>
              </a:rPr>
              <a:t>Youniss</a:t>
            </a:r>
            <a:r>
              <a:rPr lang="en-US" sz="1600" dirty="0">
                <a:latin typeface="Times New Roman" panose="02020603050405020304" pitchFamily="18" charset="0"/>
                <a:ea typeface="Calibri" panose="020F0502020204030204" pitchFamily="34" charset="0"/>
                <a:cs typeface="David" panose="020E0502060401010101" pitchFamily="34" charset="-79"/>
              </a:rPr>
              <a:t> et al., 1997</a:t>
            </a:r>
            <a:r>
              <a:rPr lang="he-IL" sz="1600" dirty="0">
                <a:latin typeface="Times New Roman" panose="02020603050405020304" pitchFamily="18" charset="0"/>
                <a:ea typeface="Calibri" panose="020F0502020204030204" pitchFamily="34" charset="0"/>
              </a:rPr>
              <a:t>;</a:t>
            </a:r>
            <a:r>
              <a:rPr lang="en-US" sz="1600" dirty="0">
                <a:latin typeface="Times New Roman" panose="02020603050405020304" pitchFamily="18" charset="0"/>
                <a:ea typeface="Calibri" panose="020F0502020204030204" pitchFamily="34" charset="0"/>
                <a:cs typeface="David" panose="020E0502060401010101" pitchFamily="34" charset="-79"/>
              </a:rPr>
              <a:t> E. H. Cohen, 2004; Gifford &amp; Dean, 1990</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cs typeface="David" panose="020E0502060401010101" pitchFamily="34" charset="-79"/>
              </a:rPr>
              <a:t>Kahane</a:t>
            </a:r>
            <a:r>
              <a:rPr lang="en-US" sz="1600" dirty="0">
                <a:latin typeface="Times New Roman" panose="02020603050405020304" pitchFamily="18" charset="0"/>
                <a:ea typeface="Calibri" panose="020F0502020204030204" pitchFamily="34" charset="0"/>
                <a:cs typeface="David" panose="020E0502060401010101" pitchFamily="34" charset="-79"/>
              </a:rPr>
              <a:t>, 1997</a:t>
            </a:r>
            <a:r>
              <a:rPr lang="he-IL" sz="1600" dirty="0">
                <a:latin typeface="Times New Roman" panose="02020603050405020304" pitchFamily="18" charset="0"/>
                <a:ea typeface="Calibri" panose="020F0502020204030204" pitchFamily="34" charset="0"/>
              </a:rPr>
              <a:t>). </a:t>
            </a:r>
            <a:r>
              <a:rPr lang="he-IL" sz="1600" dirty="0"/>
              <a:t>במחקר של גרוס </a:t>
            </a:r>
            <a:r>
              <a:rPr lang="en-US" sz="1600" dirty="0"/>
              <a:t>Gross, 2010)</a:t>
            </a:r>
            <a:r>
              <a:rPr lang="he-IL" sz="1600" dirty="0" smtClean="0"/>
              <a:t>) נמצא </a:t>
            </a:r>
            <a:r>
              <a:rPr lang="he-IL" sz="1600" dirty="0"/>
              <a:t>כי השיעורים המשמעותיים ביותר עבור בנות דתיות שעיצבו את עולמן הרוחני-דתי היו שיעורי המחנך ומחנך הכיתה נתפס כסוכן סוציאליזציה משמעותי ביותר לעיצוב עולמן הערכי של </a:t>
            </a:r>
            <a:r>
              <a:rPr lang="he-IL" sz="1600" dirty="0" smtClean="0"/>
              <a:t>התלמידות.. </a:t>
            </a:r>
            <a:endParaRPr lang="en-US" sz="1600" dirty="0">
              <a:effectLst/>
            </a:endParaRPr>
          </a:p>
        </p:txBody>
      </p:sp>
    </p:spTree>
    <p:extLst>
      <p:ext uri="{BB962C8B-B14F-4D97-AF65-F5344CB8AC3E}">
        <p14:creationId xmlns:p14="http://schemas.microsoft.com/office/powerpoint/2010/main" val="3501567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114301" y="0"/>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559192" y="0"/>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868803" y="998566"/>
            <a:ext cx="10192762" cy="5262979"/>
          </a:xfrm>
          <a:prstGeom prst="rect">
            <a:avLst/>
          </a:prstGeom>
        </p:spPr>
        <p:txBody>
          <a:bodyPr wrap="square">
            <a:spAutoFit/>
          </a:bodyPr>
          <a:lstStyle/>
          <a:p>
            <a:r>
              <a:rPr lang="he-IL" sz="2400" dirty="0" err="1"/>
              <a:t>טנוס</a:t>
            </a:r>
            <a:r>
              <a:rPr lang="he-IL" sz="2400" dirty="0"/>
              <a:t> (2004) חקר את החינוך החברתי בחברה הערבית ובדק את השפעתו על שיפור הישגים לימודיים ואקלים חברתי בבית-הספר. אוכלוסיית המחקר כללה 42 מורים רכזי חינוך חברתי ו-597 תלמידים. בין הממצאים: (א) הפעילויות החברתיות המרכזיות עוסקות בתחום החינוך לערכים - צמצום אלימות, מעורבות ודמוקרטיה (ב) השונות באקלים החברתי בבית-הספר ובכיתה והשונות בהישגים ובהשתתפות מוסברת על ידי חינוך חברתי בלתי פורמלי, השונות ברמת השתתפות מוסברת גם על ידי ההישגים הלימודיים; (ג) הישגי חברי מועצת תלמידים גבוהים מהישגי תלמידים אחרים; (ד) חברי מועצת התלמידים משתתפים יותר בפעילויות החברתיות; (ד) החינוך החברתי הבלתי פורמלי ורכיביו גבוהים משמעותית בקרב חברי מועצת התלמידים</a:t>
            </a:r>
            <a:r>
              <a:rPr lang="en-US" sz="2400" dirty="0" smtClean="0"/>
              <a:t>.</a:t>
            </a:r>
            <a:endParaRPr lang="he-IL" sz="2400" dirty="0" smtClean="0"/>
          </a:p>
          <a:p>
            <a:r>
              <a:rPr lang="he-IL" sz="2400" dirty="0" smtClean="0"/>
              <a:t>הדר-פקר </a:t>
            </a:r>
            <a:r>
              <a:rPr lang="he-IL" sz="2400" dirty="0"/>
              <a:t>(2013) סקרה את הקשר בין מצב רגשי חברתי לבין הישגים בלימודים של תלמידי בית-ספר. </a:t>
            </a:r>
            <a:r>
              <a:rPr lang="he-IL" sz="2400" dirty="0" smtClean="0"/>
              <a:t>במחקרה</a:t>
            </a:r>
            <a:r>
              <a:rPr lang="he-IL" sz="2400" dirty="0"/>
              <a:t>, נמצא כי שייכות לקבוצת השווים בבית-הספר עשויה להעלות את המוטיבציה להשקיע בפעילויות בכיתה ולהיות משאב בעל ערך לתמיכה חברתית עבור התלמידים בהקשר הבית ספרי, במיוחד במהלך ההתבגרות המוקדמת (</a:t>
            </a:r>
            <a:r>
              <a:rPr lang="en-US" sz="2400" dirty="0" err="1"/>
              <a:t>Véronneau</a:t>
            </a:r>
            <a:r>
              <a:rPr lang="en-US" sz="2400" dirty="0"/>
              <a:t>, </a:t>
            </a:r>
            <a:r>
              <a:rPr lang="en-US" sz="2400" dirty="0" err="1"/>
              <a:t>Vitaro,Brendgen</a:t>
            </a:r>
            <a:r>
              <a:rPr lang="en-US" sz="2400" dirty="0"/>
              <a:t>, </a:t>
            </a:r>
            <a:r>
              <a:rPr lang="en-US" sz="2400" dirty="0" err="1"/>
              <a:t>Dishion</a:t>
            </a:r>
            <a:r>
              <a:rPr lang="en-US" sz="2400" dirty="0"/>
              <a:t>, &amp; Tremblay, 2010;Wentzel, 2003</a:t>
            </a:r>
            <a:r>
              <a:rPr lang="he-IL" sz="2400" dirty="0"/>
              <a:t>).</a:t>
            </a:r>
            <a:endParaRPr lang="en-US" sz="2400" b="1" dirty="0">
              <a:solidFill>
                <a:srgbClr val="ED7D3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998566"/>
            <a:ext cx="1640202" cy="11201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1" y="3002973"/>
            <a:ext cx="1741707" cy="1485380"/>
          </a:xfrm>
          <a:prstGeom prst="rect">
            <a:avLst/>
          </a:prstGeom>
        </p:spPr>
      </p:pic>
    </p:spTree>
    <p:extLst>
      <p:ext uri="{BB962C8B-B14F-4D97-AF65-F5344CB8AC3E}">
        <p14:creationId xmlns:p14="http://schemas.microsoft.com/office/powerpoint/2010/main" val="194824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38637"/>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547762" y="38637"/>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965726" y="1031052"/>
            <a:ext cx="9948026" cy="5016758"/>
          </a:xfrm>
          <a:prstGeom prst="rect">
            <a:avLst/>
          </a:prstGeom>
        </p:spPr>
        <p:txBody>
          <a:bodyPr wrap="square">
            <a:spAutoFit/>
          </a:bodyPr>
          <a:lstStyle/>
          <a:p>
            <a:r>
              <a:rPr lang="he-IL" sz="3200" dirty="0"/>
              <a:t>לפי  עשור (2003) הצורך בשייכות ובביטחון מתייחס לשאיפה להרגיש שישנה קבוצה של אנשים ומקום שאתה חלק מהם אשר נותנים לך תחושה של שייכות והגנה</a:t>
            </a:r>
            <a:r>
              <a:rPr lang="en-US" sz="3200" dirty="0"/>
              <a:t>.</a:t>
            </a:r>
            <a:r>
              <a:rPr lang="he-IL" sz="3200" dirty="0"/>
              <a:t> לפיכך, ניתן להניח שתרומתו של החינוך החברתי לאקלים החברתי ולקשרים חיוביים עם האחרים מקדמים לא רק תפקוד חברתי רגשי ואינטלקטואלי, אלא גם תחושה חיובית של דימוי עצמי וערך עצמי </a:t>
            </a:r>
            <a:r>
              <a:rPr lang="he-IL" sz="3200" dirty="0" smtClean="0"/>
              <a:t>(</a:t>
            </a:r>
            <a:r>
              <a:rPr lang="en-US" sz="3200" dirty="0"/>
              <a:t>Connell &amp; Wellborn, 1991</a:t>
            </a:r>
            <a:r>
              <a:rPr lang="he-IL" sz="3200" dirty="0" smtClean="0"/>
              <a:t>) </a:t>
            </a:r>
            <a:r>
              <a:rPr lang="he-IL" sz="3200" dirty="0"/>
              <a:t>ואלו, קשורים למוטיבציית הישג מתמשכת (</a:t>
            </a:r>
            <a:r>
              <a:rPr lang="en-US" sz="3200" dirty="0"/>
              <a:t>Covington, 2002; Thompson, 1994</a:t>
            </a:r>
            <a:r>
              <a:rPr lang="he-IL" sz="3200" dirty="0"/>
              <a:t>). </a:t>
            </a:r>
            <a:endParaRPr lang="en-US" sz="3200" dirty="0" smtClean="0"/>
          </a:p>
          <a:p>
            <a:r>
              <a:rPr lang="he-IL" sz="3200" dirty="0" smtClean="0"/>
              <a:t>ממצאים דומים גם עולים מעבודת </a:t>
            </a:r>
            <a:r>
              <a:rPr lang="he-IL" sz="3200" dirty="0"/>
              <a:t>הדוקטורט של שפר (2000) </a:t>
            </a:r>
            <a:r>
              <a:rPr lang="he-IL" sz="3200" dirty="0" smtClean="0"/>
              <a:t>שעסקה </a:t>
            </a:r>
            <a:r>
              <a:rPr lang="he-IL" sz="3200" dirty="0"/>
              <a:t>בדרכים להנמכת ניכור בבית-הספר. </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3" y="1179879"/>
            <a:ext cx="1667975" cy="1312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 y="2961909"/>
            <a:ext cx="1701163" cy="128686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50" y="4888609"/>
            <a:ext cx="1706477" cy="1475558"/>
          </a:xfrm>
          <a:prstGeom prst="rect">
            <a:avLst/>
          </a:prstGeom>
        </p:spPr>
      </p:pic>
    </p:spTree>
    <p:extLst>
      <p:ext uri="{BB962C8B-B14F-4D97-AF65-F5344CB8AC3E}">
        <p14:creationId xmlns:p14="http://schemas.microsoft.com/office/powerpoint/2010/main" val="179525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1132675318"/>
              </p:ext>
            </p:extLst>
          </p:nvPr>
        </p:nvGraphicFramePr>
        <p:xfrm>
          <a:off x="1818409" y="0"/>
          <a:ext cx="9684616" cy="6187440"/>
        </p:xfrm>
        <a:graphic>
          <a:graphicData uri="http://schemas.openxmlformats.org/drawingml/2006/table">
            <a:tbl>
              <a:tblPr rtl="1" firstRow="1" firstCol="1" bandRow="1"/>
              <a:tblGrid>
                <a:gridCol w="9507830"/>
                <a:gridCol w="176786"/>
              </a:tblGrid>
              <a:tr h="1049482">
                <a:tc rowSpan="2">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smtClean="0">
                          <a:effectLst/>
                          <a:latin typeface="Times New Roman" panose="02020603050405020304" pitchFamily="18" charset="0"/>
                          <a:ea typeface="Times New Roman" panose="02020603050405020304" pitchFamily="18" charset="0"/>
                          <a:cs typeface="David" panose="020E0502060401010101" pitchFamily="34" charset="-79"/>
                        </a:rPr>
                        <a:t> </a:t>
                      </a:r>
                      <a:r>
                        <a:rPr lang="he-IL" sz="1800" kern="1200" dirty="0" smtClean="0">
                          <a:solidFill>
                            <a:schemeClr val="tx1"/>
                          </a:solidFill>
                          <a:effectLst/>
                          <a:latin typeface="Times New Roman"/>
                          <a:ea typeface="+mn-ea"/>
                          <a:cs typeface="+mn-cs"/>
                        </a:rPr>
                        <a:t>פלג (2000) חקרה בעבודת התיזה את השפעת הפעילות במועצת התלמידים והנוער הארצית. ממחקרה עולה תרומתה של הפעילות להתפתחות האישית והשפעתה על המעורבות החברתית של הנציגים. </a:t>
                      </a:r>
                    </a:p>
                    <a:p>
                      <a:pPr algn="r" rtl="1">
                        <a:spcAft>
                          <a:spcPts val="0"/>
                        </a:spcAft>
                      </a:pPr>
                      <a:r>
                        <a:rPr lang="he-IL" sz="1800" kern="1200" dirty="0" smtClean="0">
                          <a:solidFill>
                            <a:schemeClr val="tx1"/>
                          </a:solidFill>
                          <a:effectLst/>
                          <a:latin typeface="Times New Roman"/>
                          <a:ea typeface="+mn-ea"/>
                          <a:cs typeface="+mn-cs"/>
                        </a:rPr>
                        <a:t>הנחקרים רואים בניסיון שרכשו במועצה הארצית או המחוזית קרש קפיצה להמשך התפתחותם. רבע מהנחקרים עברו קורס קצינים, וכל הנחקרים מלאו תפקידים פיקודיים בצבא. שלושת הנחקרים מהמגזר הערבי, שאינם משרתים בצה"ל, עוסקים בחינוך ופעילים בקהילה. הנחקרים מבטאים ביטחון ביכולת שלהם להשפיע על מסלול חייהם והדבר בא לידי ביטוי באמונתם כי ימשיכו להתקדם במסלול האקדמי ובתפקידי ניהול. הם גם פעילים מבחינה חברתית ותורמים לחברה ולקהילה</a:t>
                      </a:r>
                      <a:r>
                        <a:rPr lang="en-US" sz="1800" kern="1200" dirty="0" smtClean="0">
                          <a:solidFill>
                            <a:schemeClr val="tx1"/>
                          </a:solidFill>
                          <a:effectLst/>
                          <a:latin typeface="Times New Roman"/>
                          <a:ea typeface="+mn-ea"/>
                          <a:cs typeface="+mn-cs"/>
                        </a:rPr>
                        <a:t>. </a:t>
                      </a:r>
                      <a:endParaRPr lang="he-IL" sz="1800" kern="1200" dirty="0" smtClean="0">
                        <a:solidFill>
                          <a:schemeClr val="tx1"/>
                        </a:solidFill>
                        <a:effectLst/>
                        <a:latin typeface="Times New Roman"/>
                        <a:ea typeface="+mn-ea"/>
                        <a:cs typeface="+mn-cs"/>
                      </a:endParaRPr>
                    </a:p>
                    <a:p>
                      <a:pPr algn="r" rtl="1">
                        <a:spcAft>
                          <a:spcPts val="0"/>
                        </a:spcAft>
                      </a:pPr>
                      <a:r>
                        <a:rPr lang="he-IL" sz="1800" kern="1200" dirty="0" smtClean="0">
                          <a:solidFill>
                            <a:schemeClr val="tx1"/>
                          </a:solidFill>
                          <a:effectLst/>
                          <a:latin typeface="Times New Roman"/>
                          <a:ea typeface="+mn-ea"/>
                          <a:cs typeface="+mn-cs"/>
                        </a:rPr>
                        <a:t>רוב הנחקרים טענו כי הפעילות במועצה הארצית חיזקה והגבירה כישורים ומיומנויות קיימים כגון: כושר ביטוי, ביטחון עצמי, הערכה עצמית, כושר מנהיגות ועצמאות. במהלך פעילותם רכשו תחושת העצמה יחד עם תחושת מסוגלות עצמית גבוהה, אמון ביכולתם לפעול ולהצליח. מדברי הנחקרים עולה כי כל אחד מהם צמח ונתרם. הם הרבו לציין כי רכשו מיומנויות של: תכנון וארגון, ניהול זמן, יכולת לחתור להשגת מטרות שהם מציבים לעצמם ולשאת באחריות לתוצאות של פעילותיהם. הם למדו ותרגלו קבלת החלטות, עמידה מול קהל, עבודת צוות, ניהול ישיבה, ניהול מו"מ, ראיה מורכבת של דברים, ונכונות לפשרות, סבלנות וסובלנות. הם רכשו כישורי הדרכה שסייעו להם בצבא ובאזרחות.</a:t>
                      </a:r>
                    </a:p>
                    <a:p>
                      <a:pPr algn="r" rtl="1">
                        <a:spcAft>
                          <a:spcPts val="0"/>
                        </a:spcAft>
                      </a:pPr>
                      <a:r>
                        <a:rPr lang="he-IL" sz="1800" kern="1200" dirty="0" smtClean="0">
                          <a:solidFill>
                            <a:schemeClr val="tx1"/>
                          </a:solidFill>
                          <a:effectLst/>
                          <a:latin typeface="Times New Roman"/>
                          <a:ea typeface="+mn-ea"/>
                          <a:cs typeface="+mn-cs"/>
                        </a:rPr>
                        <a:t>גם בספרות התיאורטית מפורטת תרומתה של ההשתתפות במועצת התלמידים. </a:t>
                      </a:r>
                      <a:r>
                        <a:rPr lang="he-IL" sz="1800" kern="1200" dirty="0" err="1" smtClean="0">
                          <a:solidFill>
                            <a:schemeClr val="tx1"/>
                          </a:solidFill>
                          <a:effectLst/>
                          <a:latin typeface="Times New Roman"/>
                          <a:ea typeface="+mn-ea"/>
                          <a:cs typeface="+mn-cs"/>
                        </a:rPr>
                        <a:t>גריבלר</a:t>
                      </a:r>
                      <a:r>
                        <a:rPr lang="he-IL" sz="1800" kern="1200" dirty="0" smtClean="0">
                          <a:solidFill>
                            <a:schemeClr val="tx1"/>
                          </a:solidFill>
                          <a:effectLst/>
                          <a:latin typeface="Times New Roman"/>
                          <a:ea typeface="+mn-ea"/>
                          <a:cs typeface="+mn-cs"/>
                        </a:rPr>
                        <a:t> ונואק (</a:t>
                      </a:r>
                      <a:r>
                        <a:rPr lang="en-US" sz="1800" kern="1200" dirty="0" err="1" smtClean="0">
                          <a:solidFill>
                            <a:schemeClr val="tx1"/>
                          </a:solidFill>
                          <a:effectLst/>
                          <a:latin typeface="Times New Roman"/>
                          <a:ea typeface="+mn-ea"/>
                          <a:cs typeface="+mn-cs"/>
                        </a:rPr>
                        <a:t>Griebler</a:t>
                      </a:r>
                      <a:r>
                        <a:rPr lang="en-US" sz="1800" kern="1200" dirty="0" smtClean="0">
                          <a:solidFill>
                            <a:schemeClr val="tx1"/>
                          </a:solidFill>
                          <a:effectLst/>
                          <a:latin typeface="Times New Roman"/>
                          <a:ea typeface="+mn-ea"/>
                          <a:cs typeface="+mn-cs"/>
                        </a:rPr>
                        <a:t> &amp; Nowak, 2012</a:t>
                      </a:r>
                      <a:r>
                        <a:rPr lang="he-IL" sz="1800" kern="1200" dirty="0" smtClean="0">
                          <a:solidFill>
                            <a:schemeClr val="tx1"/>
                          </a:solidFill>
                          <a:effectLst/>
                          <a:latin typeface="Times New Roman"/>
                          <a:ea typeface="+mn-ea"/>
                          <a:cs typeface="+mn-cs"/>
                        </a:rPr>
                        <a:t>) התמקדו במחקרם בתרומתה של מועצת התלמידים כמקדם הגנה של הבריאות בביה"ס (</a:t>
                      </a:r>
                      <a:r>
                        <a:rPr lang="en-US" sz="1800" kern="1200" dirty="0" smtClean="0">
                          <a:solidFill>
                            <a:schemeClr val="tx1"/>
                          </a:solidFill>
                          <a:effectLst/>
                          <a:latin typeface="Times New Roman"/>
                          <a:ea typeface="+mn-ea"/>
                          <a:cs typeface="+mn-cs"/>
                        </a:rPr>
                        <a:t>A Tool for Health Promoting Schools</a:t>
                      </a:r>
                      <a:r>
                        <a:rPr lang="he-IL" sz="1800" kern="1200" dirty="0" smtClean="0">
                          <a:solidFill>
                            <a:schemeClr val="tx1"/>
                          </a:solidFill>
                          <a:effectLst/>
                          <a:latin typeface="Times New Roman"/>
                          <a:ea typeface="+mn-ea"/>
                          <a:cs typeface="+mn-cs"/>
                        </a:rPr>
                        <a:t>), חוקרת נוספת התייחסה לתרומת מועצת התלמידים על ההערכה העצמית של משתתפיה (</a:t>
                      </a:r>
                      <a:r>
                        <a:rPr lang="en-US" sz="1800" kern="1200" dirty="0" smtClean="0">
                          <a:solidFill>
                            <a:schemeClr val="tx1"/>
                          </a:solidFill>
                          <a:effectLst/>
                          <a:latin typeface="Times New Roman"/>
                          <a:ea typeface="+mn-ea"/>
                          <a:cs typeface="+mn-cs"/>
                        </a:rPr>
                        <a:t>Marriot, 2004</a:t>
                      </a:r>
                      <a:r>
                        <a:rPr lang="he-IL" sz="1800" kern="1200" dirty="0" smtClean="0">
                          <a:solidFill>
                            <a:schemeClr val="tx1"/>
                          </a:solidFill>
                          <a:effectLst/>
                          <a:latin typeface="Times New Roman"/>
                          <a:ea typeface="+mn-ea"/>
                          <a:cs typeface="+mn-cs"/>
                        </a:rPr>
                        <a:t>).</a:t>
                      </a:r>
                      <a:r>
                        <a:rPr lang="en-US" sz="1800" kern="1200" dirty="0" smtClean="0">
                          <a:solidFill>
                            <a:schemeClr val="tx1"/>
                          </a:solidFill>
                          <a:effectLst/>
                          <a:latin typeface="Times New Roman"/>
                          <a:ea typeface="+mn-ea"/>
                          <a:cs typeface="+mn-cs"/>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vMerge="1">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a:stretch>
            <a:fillRect/>
          </a:stretch>
        </p:blipFill>
        <p:spPr>
          <a:xfrm>
            <a:off x="88946" y="4972322"/>
            <a:ext cx="1916500" cy="1438867"/>
          </a:xfrm>
          <a:prstGeom prst="rect">
            <a:avLst/>
          </a:prstGeom>
        </p:spPr>
      </p:pic>
      <p:sp>
        <p:nvSpPr>
          <p:cNvPr id="3" name="Rectangle 2"/>
          <p:cNvSpPr/>
          <p:nvPr/>
        </p:nvSpPr>
        <p:spPr>
          <a:xfrm>
            <a:off x="3176155" y="592437"/>
            <a:ext cx="9015845" cy="458074"/>
          </a:xfrm>
          <a:prstGeom prst="rect">
            <a:avLst/>
          </a:prstGeom>
        </p:spPr>
        <p:txBody>
          <a:bodyPr wrap="square">
            <a:spAutoFit/>
          </a:bodyPr>
          <a:lstStyle/>
          <a:p>
            <a:pPr algn="just">
              <a:lnSpc>
                <a:spcPct val="150000"/>
              </a:lnSpc>
            </a:pP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
        <p:nvSpPr>
          <p:cNvPr id="6" name="Rectangle 5"/>
          <p:cNvSpPr/>
          <p:nvPr/>
        </p:nvSpPr>
        <p:spPr>
          <a:xfrm>
            <a:off x="4807328" y="727346"/>
            <a:ext cx="5753498" cy="323165"/>
          </a:xfrm>
          <a:prstGeom prst="rect">
            <a:avLst/>
          </a:prstGeom>
        </p:spPr>
        <p:txBody>
          <a:bodyPr wrap="none">
            <a:spAutoFit/>
          </a:bodyPr>
          <a:lstStyle/>
          <a:p>
            <a:pPr>
              <a:lnSpc>
                <a:spcPts val="1800"/>
              </a:lnSpc>
              <a:spcBef>
                <a:spcPts val="600"/>
              </a:spcBef>
              <a:spcAft>
                <a:spcPts val="1200"/>
              </a:spcAft>
              <a:tabLst>
                <a:tab pos="1075690" algn="l"/>
              </a:tabLst>
            </a:pPr>
            <a:r>
              <a:rPr lang="he-IL" b="1" dirty="0">
                <a:ea typeface="Times New Roman" panose="02020603050405020304" pitchFamily="18" charset="0"/>
              </a:rPr>
              <a:t>2 תכניות מנהיגות: מועצת תלמידים ונוער, </a:t>
            </a:r>
            <a:r>
              <a:rPr lang="he-IL" b="1" dirty="0" err="1">
                <a:ea typeface="Times New Roman" panose="02020603050405020304" pitchFamily="18" charset="0"/>
              </a:rPr>
              <a:t>מד"צים</a:t>
            </a:r>
            <a:r>
              <a:rPr lang="he-IL" b="1" dirty="0">
                <a:ea typeface="Times New Roman" panose="02020603050405020304" pitchFamily="18" charset="0"/>
              </a:rPr>
              <a:t> </a:t>
            </a:r>
            <a:r>
              <a:rPr lang="he-IL" b="1" dirty="0" err="1">
                <a:ea typeface="Times New Roman" panose="02020603050405020304" pitchFamily="18" charset="0"/>
              </a:rPr>
              <a:t>ומש"צים</a:t>
            </a:r>
            <a:r>
              <a:rPr lang="he-IL" b="1" dirty="0">
                <a:ea typeface="Times New Roman" panose="02020603050405020304" pitchFamily="18" charset="0"/>
              </a:rPr>
              <a:t> </a:t>
            </a:r>
            <a:endParaRPr lang="en-US" dirty="0">
              <a:effectLst/>
            </a:endParaRPr>
          </a:p>
        </p:txBody>
      </p:sp>
    </p:spTree>
    <p:extLst>
      <p:ext uri="{BB962C8B-B14F-4D97-AF65-F5344CB8AC3E}">
        <p14:creationId xmlns:p14="http://schemas.microsoft.com/office/powerpoint/2010/main" val="324224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a:stretch>
            <a:fillRect/>
          </a:stretch>
        </p:blipFill>
        <p:spPr>
          <a:xfrm>
            <a:off x="151291" y="1133762"/>
            <a:ext cx="3057143" cy="2295238"/>
          </a:xfrm>
          <a:prstGeom prst="rect">
            <a:avLst/>
          </a:prstGeom>
        </p:spPr>
      </p:pic>
      <p:sp>
        <p:nvSpPr>
          <p:cNvPr id="3" name="Rectangle 2"/>
          <p:cNvSpPr/>
          <p:nvPr/>
        </p:nvSpPr>
        <p:spPr>
          <a:xfrm>
            <a:off x="3176155" y="592437"/>
            <a:ext cx="9015845" cy="1200329"/>
          </a:xfrm>
          <a:prstGeom prst="rect">
            <a:avLst/>
          </a:prstGeom>
        </p:spPr>
        <p:txBody>
          <a:bodyPr wrap="square">
            <a:spAutoFit/>
          </a:bodyPr>
          <a:lstStyle/>
          <a:p>
            <a:r>
              <a:rPr lang="he-IL" dirty="0"/>
              <a:t>במחקר על מועצות נוער </a:t>
            </a:r>
            <a:r>
              <a:rPr lang="he-IL" dirty="0" err="1"/>
              <a:t>רשותיות</a:t>
            </a:r>
            <a:r>
              <a:rPr lang="he-IL" dirty="0"/>
              <a:t> (</a:t>
            </a:r>
            <a:r>
              <a:rPr lang="en-US" dirty="0"/>
              <a:t>(Gross &amp; </a:t>
            </a:r>
            <a:r>
              <a:rPr lang="en-US" dirty="0" err="1"/>
              <a:t>Amram</a:t>
            </a:r>
            <a:r>
              <a:rPr lang="en-US" dirty="0"/>
              <a:t>, in press </a:t>
            </a:r>
            <a:r>
              <a:rPr lang="he-IL" dirty="0" smtClean="0"/>
              <a:t> נמצא </a:t>
            </a:r>
            <a:r>
              <a:rPr lang="he-IL" dirty="0"/>
              <a:t>כי  בתהליך העבודה המשותפת נוצרת בקרב קבוצת הנוער של המועצה </a:t>
            </a:r>
            <a:r>
              <a:rPr lang="he-IL" dirty="0" err="1"/>
              <a:t>הרשותית</a:t>
            </a:r>
            <a:r>
              <a:rPr lang="he-IL" dirty="0"/>
              <a:t> תחושת מסוגלות קולקטיבית היוצרת חוסן ארגוני, המחזק את חברי הקבוצה מול כישלונות ומאפשר למידה ופעולה גם בעת כישלון ( </a:t>
            </a:r>
            <a:r>
              <a:rPr lang="en-US" dirty="0" err="1"/>
              <a:t>Lengnick</a:t>
            </a:r>
            <a:r>
              <a:rPr lang="en-US" dirty="0"/>
              <a:t>-Hall, Beck, </a:t>
            </a:r>
            <a:r>
              <a:rPr lang="en-US" dirty="0" err="1"/>
              <a:t>Lengnick</a:t>
            </a:r>
            <a:r>
              <a:rPr lang="en-US" dirty="0"/>
              <a:t>-Hall ,2011</a:t>
            </a:r>
            <a:r>
              <a:rPr lang="he-IL" dirty="0"/>
              <a:t>). </a:t>
            </a:r>
            <a:endParaRPr lang="en-US" dirty="0"/>
          </a:p>
        </p:txBody>
      </p:sp>
    </p:spTree>
    <p:extLst>
      <p:ext uri="{BB962C8B-B14F-4D97-AF65-F5344CB8AC3E}">
        <p14:creationId xmlns:p14="http://schemas.microsoft.com/office/powerpoint/2010/main" val="1514475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a:stretch>
            <a:fillRect/>
          </a:stretch>
        </p:blipFill>
        <p:spPr>
          <a:xfrm>
            <a:off x="151291" y="1133762"/>
            <a:ext cx="3057143" cy="2295238"/>
          </a:xfrm>
          <a:prstGeom prst="rect">
            <a:avLst/>
          </a:prstGeom>
        </p:spPr>
      </p:pic>
      <p:sp>
        <p:nvSpPr>
          <p:cNvPr id="3" name="Rectangle 2"/>
          <p:cNvSpPr/>
          <p:nvPr/>
        </p:nvSpPr>
        <p:spPr>
          <a:xfrm>
            <a:off x="3176155" y="592437"/>
            <a:ext cx="9015845" cy="5293757"/>
          </a:xfrm>
          <a:prstGeom prst="rect">
            <a:avLst/>
          </a:prstGeom>
        </p:spPr>
        <p:txBody>
          <a:bodyPr wrap="square">
            <a:spAutoFit/>
          </a:bodyPr>
          <a:lstStyle/>
          <a:p>
            <a:endParaRPr lang="he-IL" dirty="0" smtClean="0"/>
          </a:p>
          <a:p>
            <a:r>
              <a:rPr lang="he-IL" sz="3200" dirty="0" smtClean="0"/>
              <a:t>התנדבות </a:t>
            </a:r>
          </a:p>
          <a:p>
            <a:r>
              <a:rPr lang="he-IL" dirty="0" smtClean="0"/>
              <a:t>אלמוג</a:t>
            </a:r>
            <a:r>
              <a:rPr lang="he-IL" dirty="0"/>
              <a:t>, שנער </a:t>
            </a:r>
            <a:r>
              <a:rPr lang="he-IL" dirty="0" err="1"/>
              <a:t>ופליישר</a:t>
            </a:r>
            <a:r>
              <a:rPr lang="he-IL" dirty="0"/>
              <a:t> (2003) חקרו את השפעות התכנית החינוכית: "מחויבות אישית - שירות לזולת" על בני הנוער המשתתפים בה וטענו שבעזרת התכנית, שהופעלה דאז רק בכתה י', מעניקים בתי-הספר לכל התלמידים הזדמנות ללמידה התנסותית של ערך הנתינה לאחרים, הלכה למעשה. במבוא התיאורטי, הם מתארים את גיל ההתבגרות כתקופת התפתחות קריטית, שבה בני נוער נמצאים בשלב של מעבר מילדות לבגרות. לפי התיאוריה ההתפתחותית של אריקסון (</a:t>
            </a:r>
            <a:r>
              <a:rPr lang="en-US" dirty="0"/>
              <a:t>Erikson, 1963</a:t>
            </a:r>
            <a:r>
              <a:rPr lang="he-IL" dirty="0"/>
              <a:t>) תקופת ההתבגרות היא תקופה של גיבוש זהות, שבה מתגבשים מספר ממדי מפתח פסיכולוגיים, הנוטים להישאר יציבים במהלך החיים הבוגרים. ברור אפוא, שהתנסויות הכוללות מעורבות בחיי הקהילה, נטילת אחריות וסיוע ואחרים, יכולות לחזק את תהליך ההתבגרות של בני נוער, ולתת להם תחושה של ערך עצמי, מסוגלות עצמית וסיפוק מתרומתם לאחרים. </a:t>
            </a:r>
            <a:endParaRPr lang="en-US" dirty="0"/>
          </a:p>
          <a:p>
            <a:r>
              <a:rPr lang="he-IL" dirty="0"/>
              <a:t>שטיינברג ולוין (</a:t>
            </a:r>
            <a:r>
              <a:rPr lang="en-US" dirty="0"/>
              <a:t>Steinberg &amp; Levine, 1990</a:t>
            </a:r>
            <a:r>
              <a:rPr lang="he-IL" dirty="0"/>
              <a:t>) מצאו כי תלמידים המשתתפים במסגרות התנדבותיות יוצאים נשכרים, הן בתחום של הערכה עצמית כללית והן בהערכה עצמית בסיטואציות חברתיות, וכן מצאו שההתנדבות מחזקת אצלם גם את תחושת המחויבות החברתית. לפי פישר (1999), בני הנוער מועצמים דרך פעילות התנדבותית, כי פעילות כזו היא למעשה ביצוע של תפקיד בעל ערך חברתי, היוצרת מעורבות פעילה ועשייה של המתנדב, וכן יוצרת יחסי גומלין בין המתנדב לסביבתו. לדבריה, ההתנדבות מהווה תהליך של התפתחות אישית הכרוכה בפיתוח מיומנויות ויכולות, וגורמת למתנדב להגדיר את עצמו באופן חיובי יותר. </a:t>
            </a:r>
            <a:endParaRPr lang="en-US" dirty="0"/>
          </a:p>
        </p:txBody>
      </p:sp>
    </p:spTree>
    <p:extLst>
      <p:ext uri="{BB962C8B-B14F-4D97-AF65-F5344CB8AC3E}">
        <p14:creationId xmlns:p14="http://schemas.microsoft.com/office/powerpoint/2010/main" val="2255357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1" y="592437"/>
            <a:ext cx="10477500" cy="5847755"/>
          </a:xfrm>
          <a:prstGeom prst="rect">
            <a:avLst/>
          </a:prstGeom>
        </p:spPr>
        <p:txBody>
          <a:bodyPr wrap="square">
            <a:spAutoFit/>
          </a:bodyPr>
          <a:lstStyle/>
          <a:p>
            <a:endParaRPr lang="he-IL" dirty="0" smtClean="0"/>
          </a:p>
          <a:p>
            <a:r>
              <a:rPr lang="he-IL" sz="3200" dirty="0" smtClean="0"/>
              <a:t>התנדבות </a:t>
            </a:r>
          </a:p>
          <a:p>
            <a:r>
              <a:rPr lang="he-IL" dirty="0" smtClean="0"/>
              <a:t>מחקרים </a:t>
            </a:r>
            <a:r>
              <a:rPr lang="he-IL" dirty="0"/>
              <a:t>קודמים </a:t>
            </a:r>
            <a:r>
              <a:rPr lang="he-IL" dirty="0" smtClean="0"/>
              <a:t>מצאו </a:t>
            </a:r>
            <a:r>
              <a:rPr lang="he-IL" dirty="0"/>
              <a:t>קשר הפוך בין מתבגרים שמתנדבים לבין שימוש בסמים קלים על ידי אותם מתבגרים (</a:t>
            </a:r>
            <a:r>
              <a:rPr lang="en-US" dirty="0" err="1"/>
              <a:t>Youniss</a:t>
            </a:r>
            <a:r>
              <a:rPr lang="en-US" dirty="0"/>
              <a:t> et al. </a:t>
            </a:r>
            <a:r>
              <a:rPr lang="he-IL" dirty="0"/>
              <a:t> 1999). במחקר לבדיקת השפעותיה של למידה תוך שירות על התלמידים (</a:t>
            </a:r>
            <a:r>
              <a:rPr lang="en-US" dirty="0" err="1"/>
              <a:t>Furco</a:t>
            </a:r>
            <a:r>
              <a:rPr lang="en-US" dirty="0"/>
              <a:t>, 2002</a:t>
            </a:r>
            <a:r>
              <a:rPr lang="he-IL" dirty="0"/>
              <a:t>; שם) נמצא שהתכניות</a:t>
            </a:r>
            <a:r>
              <a:rPr lang="he-IL" dirty="0" smtClean="0"/>
              <a:t>: מגבירות </a:t>
            </a:r>
            <a:r>
              <a:rPr lang="he-IL" dirty="0"/>
              <a:t>את המסוגלות העצמית של תלמידים להיכנס לתפקידים בוגרים יותר</a:t>
            </a:r>
            <a:r>
              <a:rPr lang="he-IL" dirty="0" smtClean="0"/>
              <a:t>; עוזרות </a:t>
            </a:r>
            <a:r>
              <a:rPr lang="he-IL" dirty="0"/>
              <a:t>לתלמיד להשתלב בפעילויות לחיפוש אחרי </a:t>
            </a:r>
            <a:r>
              <a:rPr lang="he-IL" dirty="0" err="1"/>
              <a:t>התעניינויות</a:t>
            </a:r>
            <a:r>
              <a:rPr lang="he-IL" dirty="0"/>
              <a:t> וכישרונות שלהם</a:t>
            </a:r>
            <a:r>
              <a:rPr lang="he-IL" dirty="0" smtClean="0"/>
              <a:t>; מלמדות </a:t>
            </a:r>
            <a:r>
              <a:rPr lang="he-IL" dirty="0"/>
              <a:t>אותם לשתף פעולה עם אחרים סביב עניין משותף</a:t>
            </a:r>
            <a:r>
              <a:rPr lang="he-IL" dirty="0" smtClean="0"/>
              <a:t>; עוזרות </a:t>
            </a:r>
            <a:r>
              <a:rPr lang="he-IL" dirty="0"/>
              <a:t>ליצור קשרים חדשים</a:t>
            </a:r>
            <a:r>
              <a:rPr lang="he-IL" dirty="0" smtClean="0"/>
              <a:t>; מאפשרות </a:t>
            </a:r>
            <a:r>
              <a:rPr lang="he-IL" dirty="0"/>
              <a:t>לתלמידים להרגיש בעלות וגאווה על הפעילות שבוצעה;</a:t>
            </a:r>
            <a:endParaRPr lang="en-US" dirty="0"/>
          </a:p>
          <a:p>
            <a:r>
              <a:rPr lang="he-IL" dirty="0"/>
              <a:t>למרות ממצאים אלה, החוקר טוען שאולי עצם ההשתתפות בתכניות גרמה לאווירה בין קבוצתית כזו שהשפיעה על התלמידים, ושהנ"ל הם לא בהכרח תוצר של השירות עצמו. בין אם כך או אחרת, החוקר מציין שדרוש עוד הרבה מחקר בנדון. </a:t>
            </a:r>
            <a:endParaRPr lang="he-IL" dirty="0" smtClean="0"/>
          </a:p>
          <a:p>
            <a:endParaRPr lang="he-IL" dirty="0" smtClean="0"/>
          </a:p>
          <a:p>
            <a:r>
              <a:rPr lang="he-IL" dirty="0"/>
              <a:t>כהן, שמידע ופרמן (1985) חקרו את המעורבות האישית בדגש על ההבחנה בין נוער מתנדב </a:t>
            </a:r>
            <a:r>
              <a:rPr lang="he-IL" dirty="0" smtClean="0"/>
              <a:t>ללא-מתנדב. בהסתמך </a:t>
            </a:r>
            <a:r>
              <a:rPr lang="he-IL" dirty="0"/>
              <a:t>על ספרות מחקרית הם הסיקו שמשתני האישיות שהבחינו בין מתנדבים ללא מתנדבים כללו: אלטרואיזם, חברתיות, רצייה חברתית וצורך בהישגיות. קבוצה נוספת של משתנים אישיותיים הבחינה בין 'מתנדבים' 'ללא מתנדבים' לפי כיוון האוריינטציה של הנבדק, כגון: אוריינטציה לעתיד, אוריינטציה לעצמי ואוריינטציה לפעילות</a:t>
            </a:r>
            <a:r>
              <a:rPr lang="he-IL" dirty="0" smtClean="0"/>
              <a:t>.. </a:t>
            </a:r>
            <a:r>
              <a:rPr lang="he-IL" dirty="0"/>
              <a:t>לבחינת האוריינטציה, כהן ושות' התבססו במחקרם על שאלון האוריינטציות של רוזן (</a:t>
            </a:r>
            <a:r>
              <a:rPr lang="en-US" dirty="0"/>
              <a:t>Rosen, 1956</a:t>
            </a:r>
            <a:r>
              <a:rPr lang="he-IL" dirty="0"/>
              <a:t>) שכולל 14 פריטים הבודקים אוריינטציה להווה/לעתיד, למשפחה/לעצמי, ואוריינטציה לסבילות/לפעילות. ממחקרם עלה שהמתנדב הטיפוסי הוא תלמידה, שאביה בעל השכלה גבוהה ובני משפחתה נוטים לפעילות התנדבותית. היא בעלת ציון גבוה באנגלית ובהתנהגות, ובעלת ציון נמוך יחסית במתמטיקה ובעברית. זוהי תלמידה בעלת אוריינטציה גבוהה לעצמה, לאקטיביות ולעתיד. </a:t>
            </a:r>
            <a:endParaRPr lang="en-US" dirty="0"/>
          </a:p>
          <a:p>
            <a:endParaRPr lang="en-US" dirty="0"/>
          </a:p>
        </p:txBody>
      </p:sp>
    </p:spTree>
    <p:extLst>
      <p:ext uri="{BB962C8B-B14F-4D97-AF65-F5344CB8AC3E}">
        <p14:creationId xmlns:p14="http://schemas.microsoft.com/office/powerpoint/2010/main" val="244871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1" y="592437"/>
            <a:ext cx="10477500" cy="6401753"/>
          </a:xfrm>
          <a:prstGeom prst="rect">
            <a:avLst/>
          </a:prstGeom>
        </p:spPr>
        <p:txBody>
          <a:bodyPr wrap="square">
            <a:spAutoFit/>
          </a:bodyPr>
          <a:lstStyle/>
          <a:p>
            <a:endParaRPr lang="he-IL" dirty="0" smtClean="0"/>
          </a:p>
          <a:p>
            <a:r>
              <a:rPr lang="he-IL" sz="3200" dirty="0" smtClean="0"/>
              <a:t>התנדבות </a:t>
            </a:r>
          </a:p>
          <a:p>
            <a:r>
              <a:rPr lang="he-IL" dirty="0"/>
              <a:t>ארנון (2007) סקרה תועלות ורווחים מהתנדבות בני נוער והתייחסה לשבעה תחומים: </a:t>
            </a:r>
            <a:endParaRPr lang="en-US" dirty="0"/>
          </a:p>
          <a:p>
            <a:pPr lvl="1"/>
            <a:r>
              <a:rPr lang="he-IL" dirty="0" smtClean="0"/>
              <a:t>1. "אני </a:t>
            </a:r>
            <a:r>
              <a:rPr lang="he-IL" dirty="0"/>
              <a:t>מכיר ומבין את עצמי טוב יותר ואני מרגיש טוב!": התפתחותה של הזהות האישית והפרו-חברתית של הנער המתבגר. ההתנדבות פותחת בפני הנוער הזדמנויות להכרת החברה על גווניה השונים, מאפשרת ליצור יחסי תפקיד עם אנשים</a:t>
            </a:r>
            <a:r>
              <a:rPr lang="en-US" dirty="0"/>
              <a:t>.</a:t>
            </a:r>
          </a:p>
          <a:p>
            <a:pPr lvl="1"/>
            <a:r>
              <a:rPr lang="he-IL" dirty="0" smtClean="0"/>
              <a:t>2. "אני </a:t>
            </a:r>
            <a:r>
              <a:rPr lang="he-IL" dirty="0"/>
              <a:t>לומד על עצמי ולומד על אחרים": העצמה, התפתחות וצמיחה אישית. </a:t>
            </a:r>
            <a:r>
              <a:rPr lang="he-IL" dirty="0" smtClean="0"/>
              <a:t>הפעילות </a:t>
            </a:r>
            <a:r>
              <a:rPr lang="he-IL" dirty="0"/>
              <a:t>ההתנדבותית עשויה להביא לשיפור הדימוי העצמי, הביטחון העצמי ותחושת המסוגלות העצמית של הנער. עשיית מעשה חיובי למען אחרים מספקת לבני הנוער תחושת הישגיות ותפקידם מעניק להם חוויה של גאווה וסיפוק עצמי. במקביל תורמת ההתנדבות לתכונות ומיומנויות כגון: עצמאות, אחריות, יצירתיות, יוזמה אישית, כישורי מנהיגות ותקשורת ויכולת עבודה בצוות. </a:t>
            </a:r>
            <a:endParaRPr lang="he-IL" dirty="0" smtClean="0"/>
          </a:p>
          <a:p>
            <a:pPr lvl="1"/>
            <a:r>
              <a:rPr lang="he-IL" dirty="0" smtClean="0"/>
              <a:t>3. אני מפתח </a:t>
            </a:r>
            <a:r>
              <a:rPr lang="he-IL" dirty="0"/>
              <a:t>את מערכות היחסים שלי": צמיחה חברתית. </a:t>
            </a:r>
            <a:endParaRPr lang="he-IL" dirty="0" smtClean="0"/>
          </a:p>
          <a:p>
            <a:pPr lvl="1"/>
            <a:r>
              <a:rPr lang="he-IL" dirty="0" smtClean="0"/>
              <a:t>4. "אני </a:t>
            </a:r>
            <a:r>
              <a:rPr lang="he-IL" dirty="0"/>
              <a:t>עסוק בדברים חיוביים": צמצום התנהגויות </a:t>
            </a:r>
            <a:r>
              <a:rPr lang="he-IL" dirty="0" err="1"/>
              <a:t>סיכוניות</a:t>
            </a:r>
            <a:r>
              <a:rPr lang="he-IL" dirty="0"/>
              <a:t>. </a:t>
            </a:r>
            <a:endParaRPr lang="he-IL" dirty="0" smtClean="0"/>
          </a:p>
          <a:p>
            <a:pPr lvl="1"/>
            <a:r>
              <a:rPr lang="he-IL" dirty="0" smtClean="0"/>
              <a:t>5. "אני </a:t>
            </a:r>
            <a:r>
              <a:rPr lang="he-IL" dirty="0"/>
              <a:t>מבין את הכוח שיש לי להשפיע על הקהילה והסביבה: הפיכתם של בני הנוער לאזרחים מעורבים בקהילה. </a:t>
            </a:r>
            <a:endParaRPr lang="en-US" dirty="0"/>
          </a:p>
          <a:p>
            <a:pPr lvl="1"/>
            <a:r>
              <a:rPr lang="he-IL" dirty="0" smtClean="0"/>
              <a:t>6. "אני </a:t>
            </a:r>
            <a:r>
              <a:rPr lang="he-IL" dirty="0"/>
              <a:t>מצליח יותר": שיפור הישגים לימודיים ואקדמיים. נמצא שלמתבגרים מתנדבים היה ממוצע ציונים גבוה יותר, הערכה עצמית לימודית גבוהה יותר ושאיפות אקדמאיות ברורות </a:t>
            </a:r>
            <a:r>
              <a:rPr lang="he-IL" dirty="0" smtClean="0"/>
              <a:t>מאלה </a:t>
            </a:r>
            <a:r>
              <a:rPr lang="he-IL" dirty="0"/>
              <a:t>שלא התנדבו (שם, עמ' 89). </a:t>
            </a:r>
            <a:endParaRPr lang="en-US" dirty="0"/>
          </a:p>
          <a:p>
            <a:pPr lvl="1"/>
            <a:r>
              <a:rPr lang="he-IL" dirty="0" smtClean="0"/>
              <a:t>7. "התנדבות </a:t>
            </a:r>
            <a:r>
              <a:rPr lang="he-IL" dirty="0"/>
              <a:t>תעזור לי בעתיד": למידת מיומנויות, קידום קריירה עתידית והשתלבות בעולם התעסוקה.  נמצא שההתנדבות מסייעת למתבגר להיחשף לתחומי עשייה מגוונים, מפגישה את הנער עם דמויות מפתח, מאפשרת לנער לפתח מיומנויות שיהיו אפקטיביות גם לתעסוקה בעתיד, מאפשר לנער לצבור ניסיון תעסוקתי ומצמצמת את אי הוודאות התעסוקתית (שם, עמ' 89). </a:t>
            </a:r>
            <a:endParaRPr lang="en-US" dirty="0"/>
          </a:p>
          <a:p>
            <a:r>
              <a:rPr lang="en-US" dirty="0"/>
              <a:t> </a:t>
            </a:r>
          </a:p>
          <a:p>
            <a:endParaRPr lang="en-US" dirty="0"/>
          </a:p>
        </p:txBody>
      </p:sp>
    </p:spTree>
    <p:extLst>
      <p:ext uri="{BB962C8B-B14F-4D97-AF65-F5344CB8AC3E}">
        <p14:creationId xmlns:p14="http://schemas.microsoft.com/office/powerpoint/2010/main" val="2884346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1" y="592437"/>
            <a:ext cx="10477500" cy="5509200"/>
          </a:xfrm>
          <a:prstGeom prst="rect">
            <a:avLst/>
          </a:prstGeom>
        </p:spPr>
        <p:txBody>
          <a:bodyPr wrap="square">
            <a:spAutoFit/>
          </a:bodyPr>
          <a:lstStyle/>
          <a:p>
            <a:endParaRPr lang="he-IL" sz="3200" dirty="0" smtClean="0"/>
          </a:p>
          <a:p>
            <a:r>
              <a:rPr lang="he-IL" sz="3200" dirty="0" smtClean="0"/>
              <a:t>התנדבות </a:t>
            </a:r>
          </a:p>
          <a:p>
            <a:r>
              <a:rPr lang="he-IL" dirty="0"/>
              <a:t>לי </a:t>
            </a:r>
            <a:r>
              <a:rPr lang="he-IL" dirty="0" err="1"/>
              <a:t>והורסלי</a:t>
            </a:r>
            <a:r>
              <a:rPr lang="he-IL" dirty="0"/>
              <a:t> (</a:t>
            </a:r>
            <a:r>
              <a:rPr lang="en-US" dirty="0"/>
              <a:t>Lee &amp; Horsley, 2017</a:t>
            </a:r>
            <a:r>
              <a:rPr lang="he-IL" dirty="0"/>
              <a:t>) תיארו את תפקידה של המדיה החברתית בה משתמשים ארגוני הנוער כתורמים להתפתחותם ולמעורבותם האזרחית. במאמרם הם מסתמכים גם על מחקרים קודמים (</a:t>
            </a:r>
            <a:r>
              <a:rPr lang="en-US" dirty="0"/>
              <a:t>Waters, 2009</a:t>
            </a:r>
            <a:r>
              <a:rPr lang="he-IL" dirty="0"/>
              <a:t>; שם) שהוכיחו את תרומתה של המדיה החברתית לבניית יחסים קרובים יותר עם הציבור, ואת תרומתה כמעודדת דיאלוג וחינוך להתנדבות (</a:t>
            </a:r>
            <a:r>
              <a:rPr lang="en-US" dirty="0" err="1"/>
              <a:t>Bresciani</a:t>
            </a:r>
            <a:r>
              <a:rPr lang="en-US" dirty="0"/>
              <a:t> &amp; </a:t>
            </a:r>
            <a:r>
              <a:rPr lang="en-US" dirty="0" err="1"/>
              <a:t>Schmeil</a:t>
            </a:r>
            <a:r>
              <a:rPr lang="en-US" dirty="0"/>
              <a:t>, 2012</a:t>
            </a:r>
            <a:r>
              <a:rPr lang="he-IL" dirty="0"/>
              <a:t>). לטענתם, ההיבטים החיוביים שמיוחסים למדיה החברתית מצביעים על הפוטנציאל שלה להיות ערוץ לטפח התפתחות חיובית של הנוער (</a:t>
            </a:r>
            <a:r>
              <a:rPr lang="en-US" dirty="0"/>
              <a:t>PYD</a:t>
            </a:r>
            <a:r>
              <a:rPr lang="he-IL" dirty="0"/>
              <a:t>) תוך מתן הזדמנויות ושירותים לנוער על מנת למשוך תוצאות חיוביות להתפתחותם (</a:t>
            </a:r>
            <a:r>
              <a:rPr lang="en-US" dirty="0"/>
              <a:t>Park, Rodgers, &amp; </a:t>
            </a:r>
            <a:r>
              <a:rPr lang="en-US" dirty="0" err="1"/>
              <a:t>Stemmle</a:t>
            </a:r>
            <a:r>
              <a:rPr lang="en-US" dirty="0"/>
              <a:t>, 2011</a:t>
            </a:r>
            <a:r>
              <a:rPr lang="he-IL" dirty="0"/>
              <a:t>). </a:t>
            </a:r>
            <a:endParaRPr lang="he-IL" dirty="0" smtClean="0"/>
          </a:p>
          <a:p>
            <a:r>
              <a:rPr lang="he-IL" dirty="0" smtClean="0"/>
              <a:t>בהסתמך </a:t>
            </a:r>
            <a:r>
              <a:rPr lang="he-IL" dirty="0"/>
              <a:t>על הספרות המחקרית, הם מייחסים למדיה החברתית של ארגוני הנוער את ששת ה-</a:t>
            </a:r>
            <a:r>
              <a:rPr lang="en-US" dirty="0"/>
              <a:t>C</a:t>
            </a:r>
            <a:r>
              <a:rPr lang="he-IL" dirty="0"/>
              <a:t> (6</a:t>
            </a:r>
            <a:r>
              <a:rPr lang="en-US" dirty="0"/>
              <a:t>Cs</a:t>
            </a:r>
            <a:r>
              <a:rPr lang="he-IL" dirty="0"/>
              <a:t>), שישה אלמנטים שתורמים להתפתחות חיובית (</a:t>
            </a:r>
            <a:r>
              <a:rPr lang="en-US" dirty="0"/>
              <a:t>Lerner, Dowling, &amp; Anderson, 2003</a:t>
            </a:r>
            <a:r>
              <a:rPr lang="he-IL" dirty="0"/>
              <a:t>): </a:t>
            </a:r>
            <a:endParaRPr lang="he-IL" dirty="0" smtClean="0"/>
          </a:p>
          <a:p>
            <a:r>
              <a:rPr lang="he-IL" dirty="0" smtClean="0"/>
              <a:t>- יכולת </a:t>
            </a:r>
            <a:r>
              <a:rPr lang="he-IL" dirty="0"/>
              <a:t>(</a:t>
            </a:r>
            <a:r>
              <a:rPr lang="en-US" dirty="0"/>
              <a:t>competence</a:t>
            </a:r>
            <a:r>
              <a:rPr lang="he-IL" dirty="0" smtClean="0"/>
              <a:t>)</a:t>
            </a:r>
          </a:p>
          <a:p>
            <a:r>
              <a:rPr lang="he-IL" dirty="0" smtClean="0"/>
              <a:t>- ביטחון </a:t>
            </a:r>
            <a:r>
              <a:rPr lang="he-IL" dirty="0"/>
              <a:t>(</a:t>
            </a:r>
            <a:r>
              <a:rPr lang="en-US" dirty="0"/>
              <a:t>confidence</a:t>
            </a:r>
            <a:r>
              <a:rPr lang="he-IL" dirty="0" smtClean="0"/>
              <a:t>)</a:t>
            </a:r>
          </a:p>
          <a:p>
            <a:r>
              <a:rPr lang="he-IL" dirty="0" smtClean="0"/>
              <a:t>- קשר </a:t>
            </a:r>
            <a:r>
              <a:rPr lang="he-IL" dirty="0"/>
              <a:t>(</a:t>
            </a:r>
            <a:r>
              <a:rPr lang="en-US" dirty="0"/>
              <a:t>connection</a:t>
            </a:r>
            <a:r>
              <a:rPr lang="he-IL" dirty="0" smtClean="0"/>
              <a:t>)</a:t>
            </a:r>
          </a:p>
          <a:p>
            <a:r>
              <a:rPr lang="he-IL" dirty="0" smtClean="0"/>
              <a:t>- אופי </a:t>
            </a:r>
            <a:r>
              <a:rPr lang="he-IL" dirty="0"/>
              <a:t>(</a:t>
            </a:r>
            <a:r>
              <a:rPr lang="en-US" dirty="0"/>
              <a:t>character</a:t>
            </a:r>
            <a:r>
              <a:rPr lang="he-IL" dirty="0" smtClean="0"/>
              <a:t>) </a:t>
            </a:r>
          </a:p>
          <a:p>
            <a:r>
              <a:rPr lang="he-IL" dirty="0" smtClean="0"/>
              <a:t>- אכפתיות </a:t>
            </a:r>
            <a:r>
              <a:rPr lang="he-IL" dirty="0"/>
              <a:t>וחמלה (</a:t>
            </a:r>
            <a:r>
              <a:rPr lang="en-US" dirty="0"/>
              <a:t>caring or </a:t>
            </a:r>
            <a:r>
              <a:rPr lang="en-US" dirty="0" err="1"/>
              <a:t>compassio</a:t>
            </a:r>
            <a:r>
              <a:rPr lang="he-IL" dirty="0"/>
              <a:t>) </a:t>
            </a:r>
            <a:endParaRPr lang="he-IL" dirty="0" smtClean="0"/>
          </a:p>
          <a:p>
            <a:r>
              <a:rPr lang="he-IL" dirty="0" smtClean="0"/>
              <a:t>- ותרומה </a:t>
            </a:r>
            <a:r>
              <a:rPr lang="he-IL" dirty="0"/>
              <a:t>(</a:t>
            </a:r>
            <a:r>
              <a:rPr lang="en-US" dirty="0"/>
              <a:t>contribution</a:t>
            </a:r>
            <a:r>
              <a:rPr lang="he-IL" dirty="0"/>
              <a:t>). </a:t>
            </a:r>
            <a:endParaRPr lang="en-US" dirty="0"/>
          </a:p>
          <a:p>
            <a:endParaRPr lang="en-US" dirty="0"/>
          </a:p>
          <a:p>
            <a:endParaRPr lang="en-US" dirty="0"/>
          </a:p>
        </p:txBody>
      </p:sp>
    </p:spTree>
    <p:extLst>
      <p:ext uri="{BB962C8B-B14F-4D97-AF65-F5344CB8AC3E}">
        <p14:creationId xmlns:p14="http://schemas.microsoft.com/office/powerpoint/2010/main" val="2850319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1" y="592437"/>
            <a:ext cx="10477500" cy="5509200"/>
          </a:xfrm>
          <a:prstGeom prst="rect">
            <a:avLst/>
          </a:prstGeom>
        </p:spPr>
        <p:txBody>
          <a:bodyPr wrap="square">
            <a:spAutoFit/>
          </a:bodyPr>
          <a:lstStyle/>
          <a:p>
            <a:endParaRPr lang="he-IL" sz="3200" dirty="0" smtClean="0"/>
          </a:p>
          <a:p>
            <a:r>
              <a:rPr lang="he-IL" sz="3200" dirty="0" smtClean="0"/>
              <a:t>התנדבות </a:t>
            </a:r>
          </a:p>
          <a:p>
            <a:r>
              <a:rPr lang="he-IL" dirty="0"/>
              <a:t>מגן (1997) חקרה את תרומתה של מחויבות פרו-חברתית לכמיהה לאושר. מחקרה </a:t>
            </a:r>
            <a:r>
              <a:rPr lang="he-IL" dirty="0" err="1"/>
              <a:t>הבינתרבותי</a:t>
            </a:r>
            <a:r>
              <a:rPr lang="he-IL" dirty="0"/>
              <a:t> שכלל 1049 בני נוער משלוש קבוצות: יהודים ישראליים, ערבים ישראליים ונוצרים </a:t>
            </a:r>
            <a:r>
              <a:rPr lang="he-IL" dirty="0" err="1"/>
              <a:t>אמריקאיים</a:t>
            </a:r>
            <a:r>
              <a:rPr lang="he-IL" dirty="0"/>
              <a:t> מצא שבקבוצת המתבגרים שאינם מעורבים בפעילות פרו חברתית בולטת היעדרותן המוחלטת של חוויות שיא, וניכרים דיווחים על חוויות נעימות ומספקות. לעומת זאת, בתשובותיהם של המתבגרים המעורבים בפעילות התנדבותית תפסו מקום מרכזי הדיווחים על חוויות של אושר ושמחה, ואיש מהם לא דיווח על חוויה רדודה (רמה 1 – הנמוכה מכולן). המתבגרים שהשתתפו בפעילות פרו חברתית התנדבותית גילו רמה נמוכה יותר של אגוצנטריות, והעמידו את רצונם לתרום למען הזולת והחברה בקדימות צורכיהם האישיים </a:t>
            </a:r>
            <a:r>
              <a:rPr lang="he-IL" dirty="0" err="1"/>
              <a:t>המיידיים</a:t>
            </a:r>
            <a:r>
              <a:rPr lang="he-IL" dirty="0"/>
              <a:t>. </a:t>
            </a:r>
            <a:endParaRPr lang="en-US" dirty="0"/>
          </a:p>
          <a:p>
            <a:r>
              <a:rPr lang="he-IL" dirty="0"/>
              <a:t>גם מחקרים עדכניים יותר מוכיחים את תרומתה של מעורבות אזרחית בקרב בני נוער.  קלינה ושות' (</a:t>
            </a:r>
            <a:r>
              <a:rPr lang="en-US" dirty="0" err="1"/>
              <a:t>Callina</a:t>
            </a:r>
            <a:r>
              <a:rPr lang="en-US" dirty="0"/>
              <a:t>, Johnson, Buckingham, &amp; Lerner, 2014</a:t>
            </a:r>
            <a:r>
              <a:rPr lang="he-IL" dirty="0"/>
              <a:t>) חקרו את המונח תקווה (</a:t>
            </a:r>
            <a:r>
              <a:rPr lang="en-US" dirty="0"/>
              <a:t>Hope</a:t>
            </a:r>
            <a:r>
              <a:rPr lang="he-IL" dirty="0"/>
              <a:t>) בקרב מתבגרים בהקשרים שונים. בהקשרה של סקירה זו רלוונטי המשתנה "תרומה" שנמדד באמצעות שאלון שהורכב מ-12 פריטים שבחנו עמדות והתנהגויות לגבי תרומה לחברה. הפריטים כללו ארבעה רכיבים: מנהיגות, שירות (</a:t>
            </a:r>
            <a:r>
              <a:rPr lang="en-US" dirty="0" err="1"/>
              <a:t>sevice</a:t>
            </a:r>
            <a:r>
              <a:rPr lang="he-IL" dirty="0"/>
              <a:t>), עזרה לזולת ואידאולוגיה. שלושת הראשונים מדדו את תדירות ומשך הזמן שהמתבגר בילה בהם לדוגמה: עזרה לאחרים כגון: חברים או קהילה או לקח על עצמו תפקידי הנהגה. האידאולוגיה נמדדה לפי מידת החשיבות שמייחס המתבגר לתרומה לקהילה ולחברה. נמצא שתחושת התקווה של המתבגרים נרקמת מכל סביבות חייו, כולל מתרומתו לקהילה ולחברה האזרחית.</a:t>
            </a:r>
            <a:endParaRPr lang="en-US" dirty="0"/>
          </a:p>
          <a:p>
            <a:endParaRPr lang="en-US" dirty="0"/>
          </a:p>
          <a:p>
            <a:endParaRPr lang="en-US" dirty="0"/>
          </a:p>
        </p:txBody>
      </p:sp>
    </p:spTree>
    <p:extLst>
      <p:ext uri="{BB962C8B-B14F-4D97-AF65-F5344CB8AC3E}">
        <p14:creationId xmlns:p14="http://schemas.microsoft.com/office/powerpoint/2010/main" val="4074711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1096532389"/>
              </p:ext>
            </p:extLst>
          </p:nvPr>
        </p:nvGraphicFramePr>
        <p:xfrm>
          <a:off x="4301836" y="124689"/>
          <a:ext cx="7751619" cy="5652655"/>
        </p:xfrm>
        <a:graphic>
          <a:graphicData uri="http://schemas.openxmlformats.org/drawingml/2006/table">
            <a:tbl>
              <a:tblPr rtl="1" firstRow="1" firstCol="1" bandRow="1"/>
              <a:tblGrid>
                <a:gridCol w="7751619"/>
              </a:tblGrid>
              <a:tr h="2717623">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rtl="1"/>
                      <a:r>
                        <a:rPr lang="he-IL" sz="3200" b="1" kern="1200" dirty="0" smtClean="0">
                          <a:solidFill>
                            <a:schemeClr val="accent2"/>
                          </a:solidFill>
                          <a:effectLst/>
                          <a:latin typeface="Times New Roman" panose="02020603050405020304" pitchFamily="18" charset="0"/>
                          <a:ea typeface="Times New Roman" panose="02020603050405020304" pitchFamily="18" charset="0"/>
                          <a:cs typeface="David" panose="020E0502060401010101" pitchFamily="34" charset="-79"/>
                        </a:rPr>
                        <a:t>תיאור תהליך העבודה</a:t>
                      </a:r>
                      <a:endParaRPr lang="en-US" sz="3200" b="1" kern="1200" dirty="0" smtClean="0">
                        <a:solidFill>
                          <a:schemeClr val="accent2"/>
                        </a:solidFill>
                        <a:effectLst/>
                        <a:latin typeface="Times New Roman" panose="02020603050405020304" pitchFamily="18" charset="0"/>
                        <a:ea typeface="Times New Roman" panose="02020603050405020304" pitchFamily="18" charset="0"/>
                        <a:cs typeface="David" panose="020E0502060401010101" pitchFamily="34" charset="-79"/>
                      </a:endParaRPr>
                    </a:p>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2935032">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r>
                        <a:rPr lang="he-IL" sz="3600" b="1" kern="1200" dirty="0" smtClean="0">
                          <a:solidFill>
                            <a:schemeClr val="tx2"/>
                          </a:solidFill>
                          <a:effectLst/>
                          <a:latin typeface="Times New Roman" panose="02020603050405020304" pitchFamily="18" charset="0"/>
                          <a:ea typeface="Times New Roman" panose="02020603050405020304" pitchFamily="18" charset="0"/>
                          <a:cs typeface="David" panose="020E0502060401010101" pitchFamily="34" charset="-79"/>
                        </a:rPr>
                        <a:t>חיפוש מילות מפתח</a:t>
                      </a:r>
                      <a:r>
                        <a:rPr lang="he-IL" sz="3600" b="1" kern="1200" baseline="0" dirty="0" smtClean="0">
                          <a:solidFill>
                            <a:schemeClr val="tx2"/>
                          </a:solidFill>
                          <a:effectLst/>
                          <a:latin typeface="Times New Roman" panose="02020603050405020304" pitchFamily="18" charset="0"/>
                          <a:ea typeface="Times New Roman" panose="02020603050405020304" pitchFamily="18" charset="0"/>
                          <a:cs typeface="David" panose="020E0502060401010101" pitchFamily="34" charset="-79"/>
                        </a:rPr>
                        <a:t> </a:t>
                      </a:r>
                    </a:p>
                    <a:p>
                      <a:r>
                        <a:rPr lang="he-IL" sz="3600" b="1" kern="1200" baseline="0" dirty="0" smtClean="0">
                          <a:solidFill>
                            <a:schemeClr val="tx2"/>
                          </a:solidFill>
                          <a:effectLst/>
                          <a:latin typeface="Times New Roman" panose="02020603050405020304" pitchFamily="18" charset="0"/>
                          <a:ea typeface="Times New Roman" panose="02020603050405020304" pitchFamily="18" charset="0"/>
                          <a:cs typeface="David" panose="020E0502060401010101" pitchFamily="34" charset="-79"/>
                        </a:rPr>
                        <a:t>מאגרי מידע, כתבי עת, חוקרים, מכוני מחקר</a:t>
                      </a:r>
                      <a:endParaRPr lang="en-US" sz="2400" dirty="0">
                        <a:solidFill>
                          <a:schemeClr val="tx2"/>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20217" y="973786"/>
            <a:ext cx="2595197" cy="1644168"/>
          </a:xfrm>
          <a:prstGeom prst="rect">
            <a:avLst/>
          </a:prstGeom>
          <a:noFill/>
          <a:ln>
            <a:noFill/>
          </a:ln>
        </p:spPr>
      </p:pic>
      <p:pic>
        <p:nvPicPr>
          <p:cNvPr id="7" name="Picture 6"/>
          <p:cNvPicPr>
            <a:picLocks noChangeAspect="1"/>
          </p:cNvPicPr>
          <p:nvPr/>
        </p:nvPicPr>
        <p:blipFill>
          <a:blip r:embed="rId4"/>
          <a:stretch>
            <a:fillRect/>
          </a:stretch>
        </p:blipFill>
        <p:spPr>
          <a:xfrm>
            <a:off x="1891620" y="2680298"/>
            <a:ext cx="2652392" cy="18326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620" y="4660429"/>
            <a:ext cx="2709587" cy="1743014"/>
          </a:xfrm>
          <a:prstGeom prst="rect">
            <a:avLst/>
          </a:prstGeom>
        </p:spPr>
      </p:pic>
    </p:spTree>
    <p:extLst>
      <p:ext uri="{BB962C8B-B14F-4D97-AF65-F5344CB8AC3E}">
        <p14:creationId xmlns:p14="http://schemas.microsoft.com/office/powerpoint/2010/main" val="3946092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2821055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gridSpan="2">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smtClean="0">
                          <a:solidFill>
                            <a:schemeClr val="tx1"/>
                          </a:solidFill>
                          <a:effectLst/>
                          <a:latin typeface="Times New Roman"/>
                          <a:ea typeface="+mn-ea"/>
                          <a:cs typeface="+mn-cs"/>
                        </a:rPr>
                        <a:t>דירוג מטרותיה של פעילות ההתנדבות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smtClean="0">
                          <a:solidFill>
                            <a:schemeClr val="tx1"/>
                          </a:solidFill>
                          <a:effectLst/>
                          <a:latin typeface="Times New Roman"/>
                          <a:ea typeface="+mn-ea"/>
                          <a:cs typeface="+mn-cs"/>
                        </a:rPr>
                        <a:t>(</a:t>
                      </a:r>
                      <a:r>
                        <a:rPr lang="en-US" sz="1800" b="1" kern="1200" dirty="0" smtClean="0">
                          <a:solidFill>
                            <a:schemeClr val="tx1"/>
                          </a:solidFill>
                          <a:effectLst/>
                          <a:latin typeface="Times New Roman"/>
                          <a:ea typeface="+mn-ea"/>
                          <a:cs typeface="+mn-cs"/>
                        </a:rPr>
                        <a:t>McBride, Johnson, </a:t>
                      </a:r>
                      <a:r>
                        <a:rPr lang="en-US" sz="1800" b="1" kern="1200" dirty="0" err="1" smtClean="0">
                          <a:solidFill>
                            <a:schemeClr val="tx1"/>
                          </a:solidFill>
                          <a:effectLst/>
                          <a:latin typeface="Times New Roman"/>
                          <a:ea typeface="+mn-ea"/>
                          <a:cs typeface="+mn-cs"/>
                        </a:rPr>
                        <a:t>Olate</a:t>
                      </a:r>
                      <a:r>
                        <a:rPr lang="en-US" sz="1800" b="1" kern="1200" dirty="0" smtClean="0">
                          <a:solidFill>
                            <a:schemeClr val="tx1"/>
                          </a:solidFill>
                          <a:effectLst/>
                          <a:latin typeface="Times New Roman"/>
                          <a:ea typeface="+mn-ea"/>
                          <a:cs typeface="+mn-cs"/>
                        </a:rPr>
                        <a:t>, &amp; O'Hara, 2011</a:t>
                      </a:r>
                      <a:r>
                        <a:rPr lang="he-IL" sz="1800" b="1" kern="1200" dirty="0" smtClean="0">
                          <a:solidFill>
                            <a:schemeClr val="tx1"/>
                          </a:solidFill>
                          <a:effectLst/>
                          <a:latin typeface="Times New Roman"/>
                          <a:ea typeface="+mn-ea"/>
                          <a:cs typeface="+mn-cs"/>
                        </a:rPr>
                        <a:t>)</a:t>
                      </a:r>
                      <a:endParaRPr lang="en-US" sz="1800" kern="1200" dirty="0" smtClean="0">
                        <a:solidFill>
                          <a:schemeClr val="tx1"/>
                        </a:solidFill>
                        <a:effectLst/>
                        <a:latin typeface="Times New Roman"/>
                        <a:ea typeface="+mn-ea"/>
                        <a:cs typeface="+mn-cs"/>
                      </a:endParaRPr>
                    </a:p>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hMerge="1">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1" y="592437"/>
            <a:ext cx="10477500" cy="1138773"/>
          </a:xfrm>
          <a:prstGeom prst="rect">
            <a:avLst/>
          </a:prstGeom>
        </p:spPr>
        <p:txBody>
          <a:bodyPr wrap="square">
            <a:spAutoFit/>
          </a:bodyPr>
          <a:lstStyle/>
          <a:p>
            <a:endParaRPr lang="he-IL" sz="3200" dirty="0" smtClean="0"/>
          </a:p>
          <a:p>
            <a:endParaRPr lang="en-US" dirty="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14501" y="0"/>
            <a:ext cx="4752975" cy="6877050"/>
          </a:xfrm>
          <a:prstGeom prst="rect">
            <a:avLst/>
          </a:prstGeom>
          <a:noFill/>
          <a:ln>
            <a:noFill/>
          </a:ln>
        </p:spPr>
      </p:pic>
    </p:spTree>
    <p:extLst>
      <p:ext uri="{BB962C8B-B14F-4D97-AF65-F5344CB8AC3E}">
        <p14:creationId xmlns:p14="http://schemas.microsoft.com/office/powerpoint/2010/main" val="2372365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904164"/>
            <a:ext cx="10477500" cy="5570756"/>
          </a:xfrm>
          <a:prstGeom prst="rect">
            <a:avLst/>
          </a:prstGeom>
        </p:spPr>
        <p:txBody>
          <a:bodyPr wrap="square">
            <a:spAutoFit/>
          </a:bodyPr>
          <a:lstStyle/>
          <a:p>
            <a:r>
              <a:rPr lang="he-IL" sz="3200" dirty="0" smtClean="0">
                <a:solidFill>
                  <a:prstClr val="black"/>
                </a:solidFill>
              </a:rPr>
              <a:t>הכנה לצה"ל, הכנה לשירות משמעותי</a:t>
            </a:r>
          </a:p>
          <a:p>
            <a:r>
              <a:rPr lang="he-IL" dirty="0"/>
              <a:t>חוזר מנכ"ל משנת תשס"ח (משרד החינוך, 2007) שנושאו: נכונות לשירות ומוכנות לצה"ל, מחייב להפעיל תכנית חינוכית רב שלבית בנושא, המתייחסת לכלל בני הנוער בבתי-הספר וברשויות המקומיות, במסגרות בית-ספריות וחוץ בית-ספריות, על פני כל הרצף החינוכי. למעשה, אין חולק כי קיימת חשיבות עצומה לתהליך ההכנה לקראת השירות, וכי הגעתו של </a:t>
            </a:r>
            <a:r>
              <a:rPr lang="he-IL" dirty="0" err="1"/>
              <a:t>המלש"ב</a:t>
            </a:r>
            <a:r>
              <a:rPr lang="he-IL" dirty="0"/>
              <a:t> (מיועד לשרות בטחוני) בשל, בוגר, מודע ומוכן יותר, לשירות, תאפשר לו להתמודד עם </a:t>
            </a:r>
            <a:r>
              <a:rPr lang="he-IL" dirty="0" err="1"/>
              <a:t>המורכבויות</a:t>
            </a:r>
            <a:r>
              <a:rPr lang="he-IL" dirty="0"/>
              <a:t> והקשיים הנכונים לו ולעמוד בהם ביתר הצלחה (דיין, 2000; אצל תאנה, 2007). </a:t>
            </a:r>
            <a:endParaRPr lang="he-IL" dirty="0" smtClean="0"/>
          </a:p>
          <a:p>
            <a:endParaRPr lang="he-IL" dirty="0" smtClean="0"/>
          </a:p>
          <a:p>
            <a:r>
              <a:rPr lang="he-IL" dirty="0" smtClean="0"/>
              <a:t>אבן </a:t>
            </a:r>
            <a:r>
              <a:rPr lang="he-IL" dirty="0"/>
              <a:t>צור (2010) חקר את הקשר בין חברות בתנועת נוער לבין המוטיבציה להתגייס ולשרת בצה"ל ומצא שחברים בתנועות נוער מביעים רמת מוטיבציה להתגייס ולשרת בצה"ל גבוהה מזו של בני נוער שאינם חברים בתנועת נוער כלשהי.</a:t>
            </a:r>
            <a:endParaRPr lang="en-US" dirty="0">
              <a:solidFill>
                <a:prstClr val="black"/>
              </a:solidFill>
            </a:endParaRPr>
          </a:p>
          <a:p>
            <a:r>
              <a:rPr lang="he-IL" dirty="0"/>
              <a:t>עילם (2002) בעבודת התיזה שדנה בהשפעה של תכנית הכנה לצה"ל על ידע ועמדות בחינוך גופני בקרב תלמידי כיתה י"ב הסיק שהכנה לפני השירות הצבאי יכולה לתרום בעיקר לביצוע יעיל יותר, ולתפקוד טוב יותר במצבי לחץ. כדי שהכנה תשיג את מטרותיה עליה להיות רלוונטית, אמינה ומציאותית ולהתייחס לתחומים המרכזיים שבהם עלולים המתגייסים למצוא קושי. עלינו להיזהר מלצייר תמונה ורודה ועמומה שעלולה ליצור משבר עבור המתגייס. הכנה טובה ויעילה תעשה בשני היבטים: היבט קוגניטיבי הכולל רכישת מידע, עיסוק בסוגיות ערכיות ומוסריות, הכרת מודלים לקבלת החלטות, גיבוש ציפיות רציונאליות מהשירות הצבאי, חיזוק מיומנויות להתמודדות עם מצבי לחץ ושחיקה. היבט רגשי מנטלי כולל עיסוק בתהליכים רגשיים המלווים את המתגייס בתהליך גיוסו כגון: פרידה מהעולם האזרחי, הוריו וחבריו ולעיתים אף מתחביביו ועיסוקיו, עמידה בלחצים ועמידה בפני סביבה ארגונית טוטאלית הדורשת ציות. </a:t>
            </a:r>
            <a:endParaRPr lang="en-US" dirty="0"/>
          </a:p>
          <a:p>
            <a:endParaRPr lang="en-US" dirty="0">
              <a:solidFill>
                <a:prstClr val="black"/>
              </a:solidFill>
            </a:endParaRPr>
          </a:p>
        </p:txBody>
      </p:sp>
    </p:spTree>
    <p:extLst>
      <p:ext uri="{BB962C8B-B14F-4D97-AF65-F5344CB8AC3E}">
        <p14:creationId xmlns:p14="http://schemas.microsoft.com/office/powerpoint/2010/main" val="183413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904164"/>
            <a:ext cx="10477500" cy="3077766"/>
          </a:xfrm>
          <a:prstGeom prst="rect">
            <a:avLst/>
          </a:prstGeom>
        </p:spPr>
        <p:txBody>
          <a:bodyPr wrap="square">
            <a:spAutoFit/>
          </a:bodyPr>
          <a:lstStyle/>
          <a:p>
            <a:r>
              <a:rPr lang="he-IL" sz="3200" dirty="0" smtClean="0">
                <a:solidFill>
                  <a:prstClr val="black"/>
                </a:solidFill>
              </a:rPr>
              <a:t>תרומת חינוך בלתי פורמלי להישגים לימודיים</a:t>
            </a:r>
          </a:p>
          <a:p>
            <a:r>
              <a:rPr lang="he-IL" dirty="0"/>
              <a:t>חקר משווה בין תלמידי ז'-ח' שמשתתפים ושאינם משתתפים בפעילות </a:t>
            </a:r>
            <a:r>
              <a:rPr lang="he-IL" dirty="0" err="1"/>
              <a:t>אקסטרא-קוריקולרית</a:t>
            </a:r>
            <a:r>
              <a:rPr lang="he-IL" dirty="0"/>
              <a:t> של ספורט, תאטרון ואמנות הוכיח את תרומתה של השתתפות זאת על הישגיהם ועל המוטיבציה שלהם בכיתה ט' (</a:t>
            </a:r>
            <a:r>
              <a:rPr lang="en-US" dirty="0" err="1"/>
              <a:t>Im</a:t>
            </a:r>
            <a:r>
              <a:rPr lang="en-US" dirty="0"/>
              <a:t>, Hughes, Cao, &amp; Kwok, 2016</a:t>
            </a:r>
            <a:r>
              <a:rPr lang="he-IL" dirty="0" smtClean="0"/>
              <a:t>). </a:t>
            </a:r>
          </a:p>
          <a:p>
            <a:r>
              <a:rPr lang="he-IL" dirty="0"/>
              <a:t>החוקרים (שם) מייחסים השפעה זו לאופייה האתגרי של הפעילות </a:t>
            </a:r>
            <a:r>
              <a:rPr lang="he-IL" dirty="0" err="1"/>
              <a:t>האקסטרא-קוריקולרית</a:t>
            </a:r>
            <a:r>
              <a:rPr lang="he-IL" dirty="0"/>
              <a:t>, התנסות, שדורשת להתגבר על קשיים, וחוויית ההצלחה בה, מעניקה למשתתפים תחושת ביטחון ומסוגלות, שמתבטאת לאחר מכן גם </a:t>
            </a:r>
            <a:r>
              <a:rPr lang="he-IL" dirty="0" smtClean="0"/>
              <a:t>בהישגים. </a:t>
            </a:r>
          </a:p>
          <a:p>
            <a:r>
              <a:rPr lang="he-IL" dirty="0" err="1"/>
              <a:t>אברוזו</a:t>
            </a:r>
            <a:r>
              <a:rPr lang="he-IL" dirty="0"/>
              <a:t> ושות' (</a:t>
            </a:r>
            <a:r>
              <a:rPr lang="en-US" dirty="0"/>
              <a:t>Abruzzo, Lenis, Romero, Maser, &amp; </a:t>
            </a:r>
            <a:r>
              <a:rPr lang="en-US" dirty="0" err="1"/>
              <a:t>Morote</a:t>
            </a:r>
            <a:r>
              <a:rPr lang="en-US" dirty="0"/>
              <a:t>, 2016</a:t>
            </a:r>
            <a:r>
              <a:rPr lang="he-IL" dirty="0"/>
              <a:t>) חקרו את תרומתן של פעילויות </a:t>
            </a:r>
            <a:r>
              <a:rPr lang="he-IL" dirty="0" err="1"/>
              <a:t>אקסטרא-קוריקולריות</a:t>
            </a:r>
            <a:r>
              <a:rPr lang="he-IL" dirty="0"/>
              <a:t> ובחנו את השפעתה על הישגיהם הלימודיים של 234 תלמידי י"א בשני תיכונים בניו-יורק. במחקרם שהתמקד בפעילות ספורט ובפעילות מאורגנת אחרת (</a:t>
            </a:r>
            <a:r>
              <a:rPr lang="en-US" dirty="0"/>
              <a:t>participation in organization</a:t>
            </a:r>
            <a:r>
              <a:rPr lang="he-IL" dirty="0"/>
              <a:t>) נמצאו מתאמים חיוביים בין תפיסה עצמית לבין תפיסה עצמית אקדמית, כמו גם מתאם בין תפיסה עצמית לבין אחוז ההשתתפות בספורט.</a:t>
            </a:r>
            <a:endParaRPr lang="en-US" dirty="0">
              <a:solidFill>
                <a:prstClr val="black"/>
              </a:solidFill>
            </a:endParaRPr>
          </a:p>
        </p:txBody>
      </p:sp>
    </p:spTree>
    <p:extLst>
      <p:ext uri="{BB962C8B-B14F-4D97-AF65-F5344CB8AC3E}">
        <p14:creationId xmlns:p14="http://schemas.microsoft.com/office/powerpoint/2010/main" val="1144942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696346"/>
            <a:ext cx="10477500" cy="5847755"/>
          </a:xfrm>
          <a:prstGeom prst="rect">
            <a:avLst/>
          </a:prstGeom>
        </p:spPr>
        <p:txBody>
          <a:bodyPr wrap="square">
            <a:spAutoFit/>
          </a:bodyPr>
          <a:lstStyle/>
          <a:p>
            <a:r>
              <a:rPr lang="he-IL" sz="3200" dirty="0" smtClean="0">
                <a:solidFill>
                  <a:prstClr val="black"/>
                </a:solidFill>
              </a:rPr>
              <a:t>תרומת חינוך בלתי פורמלי להישגים לא קוגניטיביים</a:t>
            </a:r>
          </a:p>
          <a:p>
            <a:r>
              <a:rPr lang="he-IL" dirty="0"/>
              <a:t>מחקרו של מוריס (</a:t>
            </a:r>
            <a:r>
              <a:rPr lang="en-US" dirty="0"/>
              <a:t>Morris, 2016</a:t>
            </a:r>
            <a:r>
              <a:rPr lang="he-IL" dirty="0"/>
              <a:t>) בדק את הקשר בין השתתפות בפעילות </a:t>
            </a:r>
            <a:r>
              <a:rPr lang="he-IL" dirty="0" err="1"/>
              <a:t>אקסטרא-קוריקולרית</a:t>
            </a:r>
            <a:r>
              <a:rPr lang="he-IL" dirty="0"/>
              <a:t>  בתיכון (</a:t>
            </a:r>
            <a:r>
              <a:rPr lang="en-US" dirty="0"/>
              <a:t>EAP: Extracurricular Activity Participation</a:t>
            </a:r>
            <a:r>
              <a:rPr lang="he-IL" dirty="0"/>
              <a:t>) לבין הישגים במתמטיקה והמשך לימודי ארבע שנות </a:t>
            </a:r>
            <a:r>
              <a:rPr lang="he-IL" dirty="0" err="1"/>
              <a:t>קולג</a:t>
            </a:r>
            <a:r>
              <a:rPr lang="he-IL" dirty="0"/>
              <a:t>'. </a:t>
            </a:r>
            <a:r>
              <a:rPr lang="he-IL" dirty="0" smtClean="0"/>
              <a:t>בסקירתו </a:t>
            </a:r>
            <a:r>
              <a:rPr lang="he-IL" dirty="0"/>
              <a:t>התיאורטית מפורטים מחקרים קודמים, לדוגמה, </a:t>
            </a:r>
            <a:r>
              <a:rPr lang="he-IL" dirty="0" err="1"/>
              <a:t>דומאיס</a:t>
            </a:r>
            <a:r>
              <a:rPr lang="he-IL" dirty="0"/>
              <a:t> (שם) שהוכיח את תרומת ההשתתפות בפעילות בלתי פורמלית בגיל  הרך על יכולת הקריאה, ואחרים (</a:t>
            </a:r>
            <a:r>
              <a:rPr lang="en-US" dirty="0"/>
              <a:t>Covay &amp; </a:t>
            </a:r>
            <a:r>
              <a:rPr lang="en-US" dirty="0" err="1"/>
              <a:t>Carbonaro</a:t>
            </a:r>
            <a:r>
              <a:rPr lang="en-US" dirty="0"/>
              <a:t>, 2010</a:t>
            </a:r>
            <a:r>
              <a:rPr lang="he-IL" dirty="0"/>
              <a:t>) הוכיחו את תרומת ההשתתפות במועדונים בית-</a:t>
            </a:r>
            <a:r>
              <a:rPr lang="he-IL" dirty="0" err="1"/>
              <a:t>ספריים</a:t>
            </a:r>
            <a:r>
              <a:rPr lang="he-IL" dirty="0"/>
              <a:t> (</a:t>
            </a:r>
            <a:r>
              <a:rPr lang="en-US" dirty="0"/>
              <a:t>school clubs</a:t>
            </a:r>
            <a:r>
              <a:rPr lang="he-IL" dirty="0"/>
              <a:t>) על הישגים במתמטיקה ובקריאה. לצד בחינת השפעת ההשתתפות בפעילות </a:t>
            </a:r>
            <a:r>
              <a:rPr lang="he-IL" dirty="0" err="1"/>
              <a:t>אקסטרא-קוריקולרית</a:t>
            </a:r>
            <a:r>
              <a:rPr lang="he-IL" dirty="0"/>
              <a:t> התמקדו האחרונים גם בבירור השפעתו של מצב סוציואקונומי. לטענתם, אמנם תלמידים ממצב סוציואקונומי נמוך מגיעים להישגים לימודיים נמוכים יותר ובהמשך גם שכרם נמוך יותר מקום תעסוקתם, אך לא בהכרח המצב הסוציואקונומי הוא המתערב היחיד בקשר ולכן הם בחרו להתמקד בבירור השפעתם המתווכת של כישורים לא קוגניטיביים כמשתנה מתערב בהשפעתה של פעילות </a:t>
            </a:r>
            <a:r>
              <a:rPr lang="he-IL" dirty="0" err="1"/>
              <a:t>אקסטרא-קוריקולרית</a:t>
            </a:r>
            <a:r>
              <a:rPr lang="he-IL" dirty="0"/>
              <a:t>. במחקרם נמצא שתלמידים ממשפחות שמצבם הסוציו-אקונומי גבוה יותר משתתפים יותר בפעילויות </a:t>
            </a:r>
            <a:r>
              <a:rPr lang="he-IL" dirty="0" err="1"/>
              <a:t>אקסטרא-קוריקולריות</a:t>
            </a:r>
            <a:r>
              <a:rPr lang="he-IL" dirty="0"/>
              <a:t> שהוכחו כמקדמות כישורים לא קוגניטיביים, כגון: התמדה במשימות, עצמאות, מעקב אחר ההוראות, עבודת צוות, התמודדות עם דמויות סמכות ועם עמיתים.  כן נמצא שהורים לילדים במשפחות עם מוצא סוציואקונומי גבוה יותר לא רק שולחים את ילדיהם ליותר מסגרות פנאי שמפתחות כישורים לא קוגניטיביים, אלא גם מקדישים יותר זמן לאינטראקציה שמפתחת כישוריהם בעזרת פעילות ביתית כגון: עזרה לילד ביצירת אמנות, משחק משותף, לימוד הילד תכנים מדעיים, יצירה ובנייה משותפת עם הילד והקראת סיפורים. לטענתם, ההשתתפות בחינוך הבלתי פורמלי מפתחת מיומנויות לא קוגניטיביות כגון: כישורים חברתיים, שזוכים להערכה הן בשוק העבודה והן בביה"ס, ומשפרים, בסופו של דבר, גם את כושר הלמידה בעזרת יכולת ארגון. מחקרם הוכיח שילדים ממצב סוציואקונומי נמוך שהשתתפו בפעילות </a:t>
            </a:r>
            <a:r>
              <a:rPr lang="he-IL" dirty="0" err="1"/>
              <a:t>אקסטרא-קוריקולרית</a:t>
            </a:r>
            <a:r>
              <a:rPr lang="he-IL" dirty="0"/>
              <a:t> שיפרו כישורים לא קוגניטיביים ואלו תרמו להישגיהם במתמטיקה יותר מאשר להישגיהם בקריאה, וזאת בהשוואה לילדים ממצב סוציואקונומי דומה שלא השתתפו בפעילות </a:t>
            </a:r>
            <a:r>
              <a:rPr lang="he-IL" dirty="0" err="1"/>
              <a:t>אקסטרא-קוריקולרית</a:t>
            </a:r>
            <a:r>
              <a:rPr lang="he-IL" dirty="0"/>
              <a:t>. </a:t>
            </a:r>
            <a:endParaRPr lang="en-US" dirty="0"/>
          </a:p>
        </p:txBody>
      </p:sp>
    </p:spTree>
    <p:extLst>
      <p:ext uri="{BB962C8B-B14F-4D97-AF65-F5344CB8AC3E}">
        <p14:creationId xmlns:p14="http://schemas.microsoft.com/office/powerpoint/2010/main" val="566093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696346"/>
            <a:ext cx="10477500" cy="584775"/>
          </a:xfrm>
          <a:prstGeom prst="rect">
            <a:avLst/>
          </a:prstGeom>
        </p:spPr>
        <p:txBody>
          <a:bodyPr wrap="square">
            <a:spAutoFit/>
          </a:bodyPr>
          <a:lstStyle/>
          <a:p>
            <a:pPr algn="ctr"/>
            <a:r>
              <a:rPr lang="he-IL" sz="3200" dirty="0" smtClean="0">
                <a:solidFill>
                  <a:prstClr val="black"/>
                </a:solidFill>
              </a:rPr>
              <a:t>פנאי</a:t>
            </a:r>
          </a:p>
        </p:txBody>
      </p:sp>
      <p:sp>
        <p:nvSpPr>
          <p:cNvPr id="2" name="Rectangle 1"/>
          <p:cNvSpPr/>
          <p:nvPr/>
        </p:nvSpPr>
        <p:spPr>
          <a:xfrm>
            <a:off x="1787236" y="1174161"/>
            <a:ext cx="10214263" cy="4662815"/>
          </a:xfrm>
          <a:prstGeom prst="rect">
            <a:avLst/>
          </a:prstGeom>
        </p:spPr>
        <p:txBody>
          <a:bodyPr wrap="square">
            <a:spAutoFit/>
          </a:bodyPr>
          <a:lstStyle/>
          <a:p>
            <a:pPr algn="just">
              <a:lnSpc>
                <a:spcPct val="150000"/>
              </a:lnSpc>
            </a:pPr>
            <a:r>
              <a:rPr lang="he-IL" dirty="0">
                <a:latin typeface="Times New Roman" panose="02020603050405020304" pitchFamily="18" charset="0"/>
                <a:ea typeface="Calibri" panose="020F0502020204030204" pitchFamily="34" charset="0"/>
                <a:cs typeface="David" panose="020E0502060401010101" pitchFamily="34" charset="-79"/>
              </a:rPr>
              <a:t>כהן ורומי (2015) הגדירו פנאי כאותן שעות ביממה בהן אנו לא עוסקים בצרכי הקיום כמו אוכל או שינה, בעבודה או בלימודים ובטיפול בבית. ההכרה בחשיבות הפנאי כאמצעי לקידום והתפתחות הפרט הולכת וגדלה, ועמה השאיפה לנצל את שעות הפנאי באופן מועיל, מהנה ושונה, שאיפה שהניבה מסגרות פנאי מגוונות</a:t>
            </a:r>
            <a:r>
              <a:rPr lang="en-US" dirty="0">
                <a:latin typeface="Times New Roman" panose="02020603050405020304" pitchFamily="18" charset="0"/>
                <a:ea typeface="Calibri" panose="020F0502020204030204" pitchFamily="34" charset="0"/>
                <a:cs typeface="David" panose="020E0502060401010101" pitchFamily="34" charset="-79"/>
              </a:rPr>
              <a:t>.</a:t>
            </a:r>
            <a:r>
              <a:rPr lang="he-IL" dirty="0">
                <a:latin typeface="Times New Roman" panose="02020603050405020304" pitchFamily="18" charset="0"/>
                <a:ea typeface="Calibri" panose="020F0502020204030204" pitchFamily="34" charset="0"/>
                <a:cs typeface="David" panose="020E0502060401010101" pitchFamily="34" charset="-79"/>
              </a:rPr>
              <a:t> לטענתם, </a:t>
            </a:r>
            <a:r>
              <a:rPr lang="he-IL" dirty="0">
                <a:latin typeface="Calibri" panose="020F0502020204030204" pitchFamily="34" charset="0"/>
                <a:ea typeface="Calibri" panose="020F0502020204030204" pitchFamily="34" charset="0"/>
                <a:cs typeface="David" panose="020E0502060401010101" pitchFamily="34" charset="-79"/>
              </a:rPr>
              <a:t>הזיקה</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בין</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החינוך</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הבלתי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פורמלי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לבין</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פעילויות</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פנאי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היא בדרך</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ההצטרפות</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הנעשית</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בכך שהמצטרפים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לפעילויות</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של</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החינוך</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הבלתי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פורמלי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עושים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זאת באופן חופשי</a:t>
            </a:r>
            <a:r>
              <a:rPr lang="en-US" dirty="0">
                <a:latin typeface="Calibri" panose="020F0502020204030204" pitchFamily="34" charset="0"/>
                <a:ea typeface="Calibri" panose="020F0502020204030204" pitchFamily="34" charset="0"/>
                <a:cs typeface="David" panose="020E0502060401010101" pitchFamily="34" charset="-79"/>
              </a:rPr>
              <a:t>,</a:t>
            </a:r>
            <a:r>
              <a:rPr lang="he-IL" dirty="0">
                <a:latin typeface="Calibri" panose="020F0502020204030204" pitchFamily="34" charset="0"/>
                <a:ea typeface="Calibri" panose="020F0502020204030204" pitchFamily="34" charset="0"/>
                <a:cs typeface="David" panose="020E0502060401010101" pitchFamily="34" charset="-79"/>
              </a:rPr>
              <a:t> ביזמתם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ועל</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פי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בחירתם. הזיקה</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שבין</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שני</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המושגים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רבה</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אך</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איננה</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זהה</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וניתן</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למצוא</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בכל</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מושג היבטים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שחופפים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למושג</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האחר</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והיבטים</a:t>
            </a:r>
            <a:r>
              <a:rPr lang="he-IL" dirty="0">
                <a:latin typeface="Times New Roman" panose="02020603050405020304" pitchFamily="18" charset="0"/>
                <a:ea typeface="Calibri" panose="020F0502020204030204" pitchFamily="34" charset="0"/>
                <a:cs typeface="Calibri" panose="020F0502020204030204" pitchFamily="34" charset="0"/>
              </a:rPr>
              <a:t> </a:t>
            </a:r>
            <a:r>
              <a:rPr lang="he-IL" dirty="0">
                <a:latin typeface="Calibri" panose="020F0502020204030204" pitchFamily="34" charset="0"/>
                <a:ea typeface="Calibri" panose="020F0502020204030204" pitchFamily="34" charset="0"/>
                <a:cs typeface="David" panose="020E0502060401010101" pitchFamily="34" charset="-79"/>
              </a:rPr>
              <a:t>עצמאיים. </a:t>
            </a:r>
            <a:endParaRPr lang="en-US" dirty="0">
              <a:latin typeface="Times New Roman" panose="02020603050405020304" pitchFamily="18" charset="0"/>
              <a:ea typeface="Calibri" panose="020F0502020204030204" pitchFamily="34" charset="0"/>
              <a:cs typeface="David" panose="020E0502060401010101" pitchFamily="34" charset="-79"/>
            </a:endParaRPr>
          </a:p>
          <a:p>
            <a:pPr algn="just">
              <a:lnSpc>
                <a:spcPct val="150000"/>
              </a:lnSpc>
            </a:pPr>
            <a:r>
              <a:rPr lang="he-IL" dirty="0" smtClean="0">
                <a:latin typeface="Calibri" panose="020F0502020204030204" pitchFamily="34" charset="0"/>
                <a:ea typeface="Calibri" panose="020F0502020204030204" pitchFamily="34" charset="0"/>
                <a:cs typeface="David" panose="020E0502060401010101" pitchFamily="34" charset="-79"/>
              </a:rPr>
              <a:t>לפי </a:t>
            </a:r>
            <a:r>
              <a:rPr lang="he-IL" dirty="0">
                <a:latin typeface="Calibri" panose="020F0502020204030204" pitchFamily="34" charset="0"/>
                <a:ea typeface="Calibri" panose="020F0502020204030204" pitchFamily="34" charset="0"/>
                <a:cs typeface="David" panose="020E0502060401010101" pitchFamily="34" charset="-79"/>
              </a:rPr>
              <a:t>ג</a:t>
            </a:r>
            <a:r>
              <a:rPr lang="he-IL" dirty="0">
                <a:latin typeface="Times New Roman" panose="02020603050405020304" pitchFamily="18" charset="0"/>
                <a:ea typeface="Calibri" panose="020F0502020204030204" pitchFamily="34" charset="0"/>
                <a:cs typeface="David" panose="020E0502060401010101" pitchFamily="34" charset="-79"/>
              </a:rPr>
              <a:t>רוס (גרוס, 2008;</a:t>
            </a:r>
            <a:r>
              <a:rPr lang="en-US" dirty="0">
                <a:latin typeface="Times New Roman" panose="02020603050405020304" pitchFamily="18" charset="0"/>
                <a:ea typeface="Calibri" panose="020F0502020204030204" pitchFamily="34" charset="0"/>
                <a:cs typeface="David" panose="020E0502060401010101" pitchFamily="34" charset="-79"/>
              </a:rPr>
              <a:t>Gross, 2016 </a:t>
            </a:r>
            <a:r>
              <a:rPr lang="he-IL" dirty="0">
                <a:latin typeface="Times New Roman" panose="02020603050405020304" pitchFamily="18" charset="0"/>
                <a:ea typeface="Calibri" panose="020F0502020204030204" pitchFamily="34" charset="0"/>
                <a:cs typeface="David" panose="020E0502060401010101" pitchFamily="34" charset="-79"/>
              </a:rPr>
              <a:t>) האדם בוחר האם פרק הזמן שהוא חווה הוא פנאי אם לאו. "חוויה זו שהינה סובייקטיבית הינה פועל יוצא של הבניה. דהיינו, היא איננה מציאות נתונה אובייקטיבית, אלא יצירה עצמית ייחודית של האדם" (גרוס, 2008, עמוד 221). </a:t>
            </a:r>
            <a:r>
              <a:rPr lang="he-IL" dirty="0" err="1" smtClean="0">
                <a:latin typeface="Calibri" panose="020F0502020204030204" pitchFamily="34" charset="0"/>
                <a:ea typeface="Calibri" panose="020F0502020204030204" pitchFamily="34" charset="0"/>
                <a:cs typeface="David" panose="020E0502060401010101" pitchFamily="34" charset="-79"/>
              </a:rPr>
              <a:t>סטבינס</a:t>
            </a:r>
            <a:r>
              <a:rPr lang="he-IL" dirty="0" smtClean="0">
                <a:latin typeface="Calibri" panose="020F0502020204030204" pitchFamily="34" charset="0"/>
                <a:ea typeface="Calibri" panose="020F0502020204030204" pitchFamily="34" charset="0"/>
                <a:cs typeface="David" panose="020E0502060401010101" pitchFamily="34" charset="-79"/>
              </a:rPr>
              <a:t> </a:t>
            </a:r>
            <a:r>
              <a:rPr lang="he-IL" dirty="0">
                <a:latin typeface="Calibri" panose="020F0502020204030204" pitchFamily="34" charset="0"/>
                <a:ea typeface="Calibri" panose="020F0502020204030204" pitchFamily="34" charset="0"/>
                <a:cs typeface="David" panose="020E0502060401010101" pitchFamily="34" charset="-79"/>
              </a:rPr>
              <a:t>(</a:t>
            </a:r>
            <a:r>
              <a:rPr lang="en-US" dirty="0">
                <a:latin typeface="Times New Roman" panose="02020603050405020304" pitchFamily="18" charset="0"/>
                <a:ea typeface="Calibri" panose="020F0502020204030204" pitchFamily="34" charset="0"/>
              </a:rPr>
              <a:t>Stebbins, 2007</a:t>
            </a:r>
            <a:r>
              <a:rPr lang="he-IL" dirty="0">
                <a:latin typeface="Calibri" panose="020F0502020204030204" pitchFamily="34" charset="0"/>
                <a:ea typeface="Calibri" panose="020F0502020204030204" pitchFamily="34" charset="0"/>
                <a:cs typeface="David" panose="020E0502060401010101" pitchFamily="34" charset="-79"/>
              </a:rPr>
              <a:t>) שחקר את תחום הפנאי נהג </a:t>
            </a:r>
            <a:r>
              <a:rPr lang="he-IL" dirty="0">
                <a:latin typeface="Times New Roman" panose="02020603050405020304" pitchFamily="18" charset="0"/>
                <a:ea typeface="Calibri" panose="020F0502020204030204" pitchFamily="34" charset="0"/>
                <a:cs typeface="David" panose="020E0502060401010101" pitchFamily="34" charset="-79"/>
              </a:rPr>
              <a:t>לחלקו לשני תת-תחומים: פנאי מזדמן ופנאי רציני (</a:t>
            </a:r>
            <a:r>
              <a:rPr lang="en-US" dirty="0">
                <a:latin typeface="Times New Roman" panose="02020603050405020304" pitchFamily="18" charset="0"/>
                <a:ea typeface="Calibri" panose="020F0502020204030204" pitchFamily="34" charset="0"/>
                <a:cs typeface="David" panose="020E0502060401010101" pitchFamily="34" charset="-79"/>
              </a:rPr>
              <a:t> casual leisure</a:t>
            </a:r>
            <a:r>
              <a:rPr lang="he-IL" dirty="0">
                <a:latin typeface="Times New Roman" panose="02020603050405020304" pitchFamily="18" charset="0"/>
                <a:ea typeface="Calibri" panose="020F0502020204030204" pitchFamily="34" charset="0"/>
                <a:cs typeface="David" panose="020E0502060401010101" pitchFamily="34" charset="-79"/>
              </a:rPr>
              <a:t>–</a:t>
            </a:r>
            <a:r>
              <a:rPr lang="en-US" dirty="0">
                <a:latin typeface="Times New Roman" panose="02020603050405020304" pitchFamily="18" charset="0"/>
                <a:ea typeface="Calibri" panose="020F0502020204030204" pitchFamily="34" charset="0"/>
                <a:cs typeface="David" panose="020E0502060401010101" pitchFamily="34" charset="-79"/>
              </a:rPr>
              <a:t>serious leisure </a:t>
            </a:r>
            <a:r>
              <a:rPr lang="he-IL" dirty="0">
                <a:latin typeface="Times New Roman" panose="02020603050405020304" pitchFamily="18" charset="0"/>
                <a:ea typeface="Calibri" panose="020F0502020204030204" pitchFamily="34" charset="0"/>
                <a:cs typeface="David" panose="020E0502060401010101" pitchFamily="34" charset="-79"/>
              </a:rPr>
              <a:t>), אך כבר לפני עשור הגיע למסקנה, כי חלוקה דיכוטומית זו אינה נכונה וכי יש להוסיף תת-תחום נוסף שנקרא "פנאי המבוסס על תכנית" (</a:t>
            </a:r>
            <a:r>
              <a:rPr lang="en-US" dirty="0">
                <a:latin typeface="Times New Roman" panose="02020603050405020304" pitchFamily="18" charset="0"/>
                <a:ea typeface="Calibri" panose="020F0502020204030204" pitchFamily="34" charset="0"/>
                <a:cs typeface="David" panose="020E0502060401010101" pitchFamily="34" charset="-79"/>
              </a:rPr>
              <a:t>project-based leisure</a:t>
            </a:r>
            <a:r>
              <a:rPr lang="he-IL" dirty="0">
                <a:latin typeface="Times New Roman" panose="02020603050405020304" pitchFamily="18" charset="0"/>
                <a:ea typeface="Calibri" panose="020F0502020204030204" pitchFamily="34" charset="0"/>
                <a:cs typeface="David" panose="020E0502060401010101" pitchFamily="34" charset="-79"/>
              </a:rPr>
              <a:t>). </a:t>
            </a:r>
            <a:endParaRPr lang="en-US" dirty="0"/>
          </a:p>
        </p:txBody>
      </p:sp>
    </p:spTree>
    <p:extLst>
      <p:ext uri="{BB962C8B-B14F-4D97-AF65-F5344CB8AC3E}">
        <p14:creationId xmlns:p14="http://schemas.microsoft.com/office/powerpoint/2010/main" val="1608959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55617" y="240804"/>
            <a:ext cx="10477500" cy="584775"/>
          </a:xfrm>
          <a:prstGeom prst="rect">
            <a:avLst/>
          </a:prstGeom>
        </p:spPr>
        <p:txBody>
          <a:bodyPr wrap="square">
            <a:spAutoFit/>
          </a:bodyPr>
          <a:lstStyle/>
          <a:p>
            <a:pPr algn="ctr"/>
            <a:r>
              <a:rPr lang="he-IL" sz="3200" dirty="0" smtClean="0">
                <a:solidFill>
                  <a:prstClr val="black"/>
                </a:solidFill>
              </a:rPr>
              <a:t>פנאי</a:t>
            </a:r>
          </a:p>
        </p:txBody>
      </p:sp>
      <p:sp>
        <p:nvSpPr>
          <p:cNvPr id="2" name="Rectangle 1"/>
          <p:cNvSpPr/>
          <p:nvPr/>
        </p:nvSpPr>
        <p:spPr>
          <a:xfrm>
            <a:off x="1787235" y="679386"/>
            <a:ext cx="10214263" cy="6324808"/>
          </a:xfrm>
          <a:prstGeom prst="rect">
            <a:avLst/>
          </a:prstGeom>
        </p:spPr>
        <p:txBody>
          <a:bodyPr wrap="square">
            <a:spAutoFit/>
          </a:bodyPr>
          <a:lstStyle/>
          <a:p>
            <a:pPr algn="just">
              <a:lnSpc>
                <a:spcPct val="150000"/>
              </a:lnSpc>
            </a:pPr>
            <a:r>
              <a:rPr lang="he-IL" dirty="0" err="1"/>
              <a:t>לרסון</a:t>
            </a:r>
            <a:r>
              <a:rPr lang="he-IL" dirty="0"/>
              <a:t> (</a:t>
            </a:r>
            <a:r>
              <a:rPr lang="en-US" dirty="0"/>
              <a:t>Larson, 2000</a:t>
            </a:r>
            <a:r>
              <a:rPr lang="he-IL" dirty="0"/>
              <a:t>) במחקרו שעסק בפסיכולוגיה של התפתחות מיטבית של בני נוער (</a:t>
            </a:r>
            <a:r>
              <a:rPr lang="en-US" dirty="0"/>
              <a:t>PYD: Positive Youth Development</a:t>
            </a:r>
            <a:r>
              <a:rPr lang="he-IL" dirty="0"/>
              <a:t>) טען שהיכולת ליוזמה חיונית למבוגרים בחברה שלנו, ותהיה חשובה יותר במאה ה -21, אולם למתבגרים יש הזדמנויות מעטות ללמוד אותה בביה"ס ובפנאי הלא מובנה (</a:t>
            </a:r>
            <a:r>
              <a:rPr lang="en-US" dirty="0"/>
              <a:t>unstructured leisure</a:t>
            </a:r>
            <a:r>
              <a:rPr lang="he-IL" dirty="0"/>
              <a:t>). לטענתם, השתתפות מבחירה במסגרות שמציעות פנאי מובנה כגון: ספורט, אמנות וארגוני נוער הן שמאפשרת הקשר מתאים להתפתחותה של יוזמה. הם מתארים מסגרות אלו כשילוב נדיר של מוטיבציה פנימית בשילוב עם תשומת לב עמוקה. הם אף מתארים את השינוי בשפה של בני הנוער שמשתתפים בפעילויות, אלו רוכשים שפת הפעלה חדשה שיכולה להתאים לפיתוח </a:t>
            </a:r>
            <a:r>
              <a:rPr lang="he-IL" dirty="0" smtClean="0"/>
              <a:t>יוזמה.</a:t>
            </a:r>
          </a:p>
          <a:p>
            <a:pPr algn="just">
              <a:lnSpc>
                <a:spcPct val="150000"/>
              </a:lnSpc>
            </a:pPr>
            <a:r>
              <a:rPr lang="he-IL" dirty="0" err="1"/>
              <a:t>ראמיי</a:t>
            </a:r>
            <a:r>
              <a:rPr lang="he-IL" dirty="0"/>
              <a:t> ורוז-</a:t>
            </a:r>
            <a:r>
              <a:rPr lang="he-IL" dirty="0" err="1"/>
              <a:t>קרסנור</a:t>
            </a:r>
            <a:r>
              <a:rPr lang="he-IL" dirty="0"/>
              <a:t> (</a:t>
            </a:r>
            <a:r>
              <a:rPr lang="en-US" dirty="0"/>
              <a:t>Ramey &amp; Rose-</a:t>
            </a:r>
            <a:r>
              <a:rPr lang="en-US" dirty="0" err="1"/>
              <a:t>Krasnor</a:t>
            </a:r>
            <a:r>
              <a:rPr lang="en-US" dirty="0"/>
              <a:t>, 2012</a:t>
            </a:r>
            <a:r>
              <a:rPr lang="he-IL" dirty="0"/>
              <a:t>) סקרו את תרומתם של פעילויות נוער מובנות להתפתחות חיובית (</a:t>
            </a:r>
            <a:r>
              <a:rPr lang="en-US" dirty="0"/>
              <a:t>Positive Youth Development - PYD</a:t>
            </a:r>
            <a:r>
              <a:rPr lang="he-IL" dirty="0" smtClean="0"/>
              <a:t>). לפי </a:t>
            </a:r>
            <a:r>
              <a:rPr lang="he-IL" dirty="0"/>
              <a:t>לרנר ושות' (</a:t>
            </a:r>
            <a:r>
              <a:rPr lang="en-US" dirty="0"/>
              <a:t>Lerner, Fisher, &amp; Weinberg, 2000</a:t>
            </a:r>
            <a:r>
              <a:rPr lang="he-IL" dirty="0"/>
              <a:t>) התפתחות אישית מתייחסת לחמישה רכיבים: כשירות (לדוגמה: יכולת לפתור בעיות), דאגה (אמפתיה), קשר (יחסים), דמות (מוסריות) ואמון. התפתחותם של חמשת רכיבים אלו מצמיחה את הרכיב השישי שהוא תרומת הנוער לעצמי ולהקשר הרחב יותר כגון: משפחה, קהילה וחברה. בהסתמך על הספרות הם טוענים שההקשר מעודד את ההתפתחות רק כאשר הפעילות בשלושת המאפיינים של תכנית נוער אידיאלית מאפשרת הזדמנויות להשתתפות ולהנהגה במשפחה, בביה"ס ובקהילה, מדגישה כישורי חיים ותומכת ביחסים שבין נוער למבוגרים. </a:t>
            </a:r>
            <a:endParaRPr lang="en-US" dirty="0"/>
          </a:p>
          <a:p>
            <a:pPr algn="just">
              <a:lnSpc>
                <a:spcPct val="150000"/>
              </a:lnSpc>
            </a:pPr>
            <a:endParaRPr lang="en-US" dirty="0"/>
          </a:p>
        </p:txBody>
      </p:sp>
    </p:spTree>
    <p:extLst>
      <p:ext uri="{BB962C8B-B14F-4D97-AF65-F5344CB8AC3E}">
        <p14:creationId xmlns:p14="http://schemas.microsoft.com/office/powerpoint/2010/main" val="3124494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55617" y="240804"/>
            <a:ext cx="10477500" cy="584775"/>
          </a:xfrm>
          <a:prstGeom prst="rect">
            <a:avLst/>
          </a:prstGeom>
        </p:spPr>
        <p:txBody>
          <a:bodyPr wrap="square">
            <a:spAutoFit/>
          </a:bodyPr>
          <a:lstStyle/>
          <a:p>
            <a:pPr algn="ctr"/>
            <a:r>
              <a:rPr lang="he-IL" sz="3200" dirty="0" smtClean="0">
                <a:solidFill>
                  <a:prstClr val="black"/>
                </a:solidFill>
              </a:rPr>
              <a:t>פנאי בחברה הערבית</a:t>
            </a:r>
          </a:p>
        </p:txBody>
      </p:sp>
      <p:sp>
        <p:nvSpPr>
          <p:cNvPr id="2" name="Rectangle 1"/>
          <p:cNvSpPr/>
          <p:nvPr/>
        </p:nvSpPr>
        <p:spPr>
          <a:xfrm>
            <a:off x="1787235" y="679386"/>
            <a:ext cx="10214263" cy="6001643"/>
          </a:xfrm>
          <a:prstGeom prst="rect">
            <a:avLst/>
          </a:prstGeom>
        </p:spPr>
        <p:txBody>
          <a:bodyPr wrap="square">
            <a:spAutoFit/>
          </a:bodyPr>
          <a:lstStyle/>
          <a:p>
            <a:endParaRPr lang="he-IL" sz="2400" dirty="0" smtClean="0"/>
          </a:p>
          <a:p>
            <a:r>
              <a:rPr lang="he-IL" sz="2400" dirty="0" smtClean="0"/>
              <a:t>נאסר-אבו </a:t>
            </a:r>
            <a:r>
              <a:rPr lang="he-IL" sz="2400" dirty="0" err="1"/>
              <a:t>והיוש</a:t>
            </a:r>
            <a:r>
              <a:rPr lang="he-IL" sz="2400" dirty="0"/>
              <a:t> (2012) חקרו את הפנאי בקרב בני נוער בחברה הערבית בישראל. תפיסות בני הנוער לתגמולים התייחסו לארבעה ממדי השפעה: חברתי-אידאולוגי (לדוגמה: הגשמת רעיון שהפרט מאמין בו, רצון ליצור קשרים חברתיים), אוטונומי-עניין (לדוגמה, אהבה ועניין בנושא), אינסטרומנטלי (לדוגמה, תרומה לתכנון העתיד ושיפור דימוי עצמי) וממד חברתי-סטאטוס (לדוגמה, להיות בחברת בני נוער ממשפחות ממעמד גבוה, רצון להתבלט). המגמה המצטיירת היא שהנחקרים דרגו את כל המניעים להשתתפות בפעילות הפנאי בינוני לפחות, מלבד הפריטים השייכים לממד החברתי</a:t>
            </a:r>
            <a:r>
              <a:rPr lang="en-US" sz="2400" dirty="0"/>
              <a:t>-</a:t>
            </a:r>
            <a:r>
              <a:rPr lang="he-IL" sz="2400" dirty="0"/>
              <a:t>סטאטוס</a:t>
            </a:r>
            <a:r>
              <a:rPr lang="en-US" sz="2400" dirty="0"/>
              <a:t>,</a:t>
            </a:r>
            <a:r>
              <a:rPr lang="he-IL" sz="2400" dirty="0"/>
              <a:t> שדורגו נמוך יחסית. שני הממדים האוטונומי</a:t>
            </a:r>
            <a:r>
              <a:rPr lang="en-US" sz="2400" dirty="0"/>
              <a:t>-</a:t>
            </a:r>
            <a:r>
              <a:rPr lang="he-IL" sz="2400" dirty="0"/>
              <a:t>עניין והאינסטרומנטאלי דורגו באופן דומה בעוד שהממד החברתי</a:t>
            </a:r>
            <a:r>
              <a:rPr lang="en-US" sz="2400" dirty="0"/>
              <a:t>-</a:t>
            </a:r>
            <a:r>
              <a:rPr lang="he-IL" sz="2400" dirty="0"/>
              <a:t>אידיאולוגי זכה לדרוג הגבוה ביותר. מבין הפריטים שמגדירים את הממד החברתי</a:t>
            </a:r>
            <a:r>
              <a:rPr lang="en-US" sz="2400" dirty="0"/>
              <a:t>-</a:t>
            </a:r>
            <a:r>
              <a:rPr lang="he-IL" sz="2400" dirty="0"/>
              <a:t>אידיאולוגי זכו בדירוג הגבוה ביותר: "הרצון להפיק הנאה" ו"מימוש עצמי", למשל לממש את הכישורים הספורטיביים שלי. הפריט: "הרגשה שאצליח במשהו חשוב לי", ששייך לממד האינסטרומנטאלי זכה בדירוג הגבוה ביותר ושאר הפריטים דורגו יותר מבינוני. ממצאים כגון אלו מלמדים על האופן בו נתפס החינוך הבלתי פורמלי רלוונטי בעיני משתתפיו, ויכולים להוות בסיס למחקרי המשך וכן להוות מודל תיאורטי לתכנון תכניות חינוכיות בלתי פורמליות מותאמות לצרכים.  </a:t>
            </a:r>
            <a:endParaRPr lang="en-US" dirty="0"/>
          </a:p>
        </p:txBody>
      </p:sp>
    </p:spTree>
    <p:extLst>
      <p:ext uri="{BB962C8B-B14F-4D97-AF65-F5344CB8AC3E}">
        <p14:creationId xmlns:p14="http://schemas.microsoft.com/office/powerpoint/2010/main" val="2514717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55617" y="240804"/>
            <a:ext cx="10477500" cy="584775"/>
          </a:xfrm>
          <a:prstGeom prst="rect">
            <a:avLst/>
          </a:prstGeom>
        </p:spPr>
        <p:txBody>
          <a:bodyPr wrap="square">
            <a:spAutoFit/>
          </a:bodyPr>
          <a:lstStyle/>
          <a:p>
            <a:pPr algn="ctr"/>
            <a:r>
              <a:rPr lang="he-IL" sz="3200" dirty="0" smtClean="0">
                <a:solidFill>
                  <a:prstClr val="black"/>
                </a:solidFill>
              </a:rPr>
              <a:t>פנאי מובנה</a:t>
            </a:r>
          </a:p>
        </p:txBody>
      </p:sp>
      <p:sp>
        <p:nvSpPr>
          <p:cNvPr id="2" name="Rectangle 1"/>
          <p:cNvSpPr/>
          <p:nvPr/>
        </p:nvSpPr>
        <p:spPr>
          <a:xfrm>
            <a:off x="1787235" y="723483"/>
            <a:ext cx="10214263" cy="5940088"/>
          </a:xfrm>
          <a:prstGeom prst="rect">
            <a:avLst/>
          </a:prstGeom>
        </p:spPr>
        <p:txBody>
          <a:bodyPr wrap="square">
            <a:spAutoFit/>
          </a:bodyPr>
          <a:lstStyle/>
          <a:p>
            <a:r>
              <a:rPr lang="he-IL" sz="2000" dirty="0"/>
              <a:t>חוקרים (</a:t>
            </a:r>
            <a:r>
              <a:rPr lang="en-US" sz="2000" dirty="0"/>
              <a:t>Scales et al., 2000; </a:t>
            </a:r>
            <a:r>
              <a:rPr lang="en-US" sz="2000" dirty="0" err="1"/>
              <a:t>Theokas</a:t>
            </a:r>
            <a:r>
              <a:rPr lang="en-US" sz="2000" dirty="0"/>
              <a:t> et al., 2005</a:t>
            </a:r>
            <a:r>
              <a:rPr lang="he-IL" sz="2000" dirty="0"/>
              <a:t>) מצאו שעצם השהות והקדשת זמן לפעילויות מובנות היא מנבא חשוב לשגשוג. מהמחקרים עולה שההזדמנויות שמזמנות פעילויות אלו והתמיכה לה זוכים בני הנוער הם שתורמים להתפתחותם (</a:t>
            </a:r>
            <a:r>
              <a:rPr lang="en-US" sz="2000" dirty="0"/>
              <a:t>Scales et all., 2000</a:t>
            </a:r>
            <a:r>
              <a:rPr lang="he-IL" sz="2000" dirty="0"/>
              <a:t>). גם נמצא שפעילויות ספציפיות כגון: פעילות מחנאות שנתפסת מאתגרת, מעוררת מוטיבציה ומציעה הזדמנויות של תכנון, ייזום ומעורבות אישית (</a:t>
            </a:r>
            <a:r>
              <a:rPr lang="en-US" sz="2000" dirty="0"/>
              <a:t>personal agency</a:t>
            </a:r>
            <a:r>
              <a:rPr lang="he-IL" sz="2000" dirty="0"/>
              <a:t>) (</a:t>
            </a:r>
            <a:r>
              <a:rPr lang="en-US" sz="2000" dirty="0"/>
              <a:t>Thurber et all, 2007</a:t>
            </a:r>
            <a:r>
              <a:rPr lang="he-IL" sz="2000" dirty="0"/>
              <a:t>). במחקרם (שם) הם דיווחו על צמיחה ברכיבי התפתחות אישית כגון: זהות וכישורים חברתיים. ובאופן ספציפי הם טענו שנוער שהשתתף במחנה ייעודי חווה התפתחות גבוהה יותר בתחום הספציפי בו השתתף</a:t>
            </a:r>
            <a:r>
              <a:rPr lang="he-IL" sz="2000" dirty="0" smtClean="0"/>
              <a:t>.</a:t>
            </a:r>
          </a:p>
          <a:p>
            <a:r>
              <a:rPr lang="he-IL" sz="2000" dirty="0" err="1" smtClean="0"/>
              <a:t>גרימן</a:t>
            </a:r>
            <a:r>
              <a:rPr lang="he-IL" sz="2000" dirty="0" smtClean="0"/>
              <a:t> </a:t>
            </a:r>
            <a:r>
              <a:rPr lang="he-IL" sz="2000" dirty="0" err="1"/>
              <a:t>ואדינגטון</a:t>
            </a:r>
            <a:r>
              <a:rPr lang="he-IL" sz="2000" dirty="0"/>
              <a:t> (</a:t>
            </a:r>
            <a:r>
              <a:rPr lang="en-US" sz="2000" dirty="0" err="1"/>
              <a:t>Greiman</a:t>
            </a:r>
            <a:r>
              <a:rPr lang="en-US" sz="2000" dirty="0"/>
              <a:t> &amp; Addington, 2008</a:t>
            </a:r>
            <a:r>
              <a:rPr lang="he-IL" sz="2000" dirty="0"/>
              <a:t>) סקרו את הספרות שעוסקת בהתפתחות מנהיגות נוער  (</a:t>
            </a:r>
            <a:r>
              <a:rPr lang="en-US" sz="2000" dirty="0"/>
              <a:t>Youth Leadership </a:t>
            </a:r>
            <a:r>
              <a:rPr lang="en-US" sz="2000" dirty="0" err="1"/>
              <a:t>Develoment</a:t>
            </a:r>
            <a:r>
              <a:rPr lang="en-US" sz="2000" dirty="0"/>
              <a:t> – YLD</a:t>
            </a:r>
            <a:r>
              <a:rPr lang="he-IL" sz="2000" dirty="0"/>
              <a:t>), והסיקו שבני נוער יכולים לפתח את פוטנציאל המנהיגות שלהם כבר בגיל צעיר בעזרת פיתוח כישורים הכרחיים כגון: היכולת להבין את האחר ולהיות </a:t>
            </a:r>
            <a:r>
              <a:rPr lang="he-IL" sz="2000" dirty="0" err="1"/>
              <a:t>עימו</a:t>
            </a:r>
            <a:r>
              <a:rPr lang="he-IL" sz="2000" dirty="0"/>
              <a:t> באינטראקציה. בהסתמך על מחקרים קודמים הם טענו שבני נוער מפתחים מנהיגות באמצעות למידה התנסותית (</a:t>
            </a:r>
            <a:r>
              <a:rPr lang="en-US" sz="2000" dirty="0"/>
              <a:t>Des Marais, Yang &amp; </a:t>
            </a:r>
            <a:r>
              <a:rPr lang="en-US" sz="2000" dirty="0" err="1"/>
              <a:t>Frazanehkia</a:t>
            </a:r>
            <a:r>
              <a:rPr lang="en-US" sz="2000" dirty="0"/>
              <a:t>, 2000</a:t>
            </a:r>
            <a:r>
              <a:rPr lang="he-IL" sz="2000" dirty="0"/>
              <a:t>). מוסיפים על כך ארגוני הנוער ותנועות הנוער שמספקים לבני הנוער הקשר מציאותי (</a:t>
            </a:r>
            <a:r>
              <a:rPr lang="en-US" sz="2000" dirty="0"/>
              <a:t>real world context</a:t>
            </a:r>
            <a:r>
              <a:rPr lang="he-IL" sz="2000" dirty="0"/>
              <a:t>) בו הם יכולים להתנסות באינטראקציה מנהיגותית. </a:t>
            </a:r>
            <a:r>
              <a:rPr lang="he-IL" sz="2000" dirty="0" err="1"/>
              <a:t>ווינגבאך</a:t>
            </a:r>
            <a:r>
              <a:rPr lang="he-IL" sz="2000" dirty="0"/>
              <a:t> </a:t>
            </a:r>
            <a:r>
              <a:rPr lang="he-IL" sz="2000" dirty="0" err="1"/>
              <a:t>וקאלר</a:t>
            </a:r>
            <a:r>
              <a:rPr lang="he-IL" sz="2000" dirty="0"/>
              <a:t> (</a:t>
            </a:r>
            <a:r>
              <a:rPr lang="en-US" sz="2000" dirty="0" err="1"/>
              <a:t>Wingenbach</a:t>
            </a:r>
            <a:r>
              <a:rPr lang="en-US" sz="2000" dirty="0"/>
              <a:t> &amp; </a:t>
            </a:r>
            <a:r>
              <a:rPr lang="en-US" sz="2000" dirty="0" err="1"/>
              <a:t>Kahler</a:t>
            </a:r>
            <a:r>
              <a:rPr lang="en-US" sz="2000" dirty="0"/>
              <a:t>, 1997</a:t>
            </a:r>
            <a:r>
              <a:rPr lang="he-IL" sz="2000" dirty="0"/>
              <a:t>) מצאו קשרים חיוביים בין מעורבות בתכנית מנהיגות לבין התפתחותה של מנהיגות צעירה. </a:t>
            </a:r>
            <a:endParaRPr lang="he-IL" sz="2000" dirty="0" smtClean="0"/>
          </a:p>
          <a:p>
            <a:r>
              <a:rPr lang="he-IL" sz="2000" dirty="0" smtClean="0"/>
              <a:t>ג'ונס </a:t>
            </a:r>
            <a:r>
              <a:rPr lang="he-IL" sz="2000" dirty="0" err="1"/>
              <a:t>ודאוטצ</a:t>
            </a:r>
            <a:r>
              <a:rPr lang="he-IL" sz="2000" dirty="0"/>
              <a:t>' (</a:t>
            </a:r>
            <a:r>
              <a:rPr lang="en-US" sz="2000" dirty="0"/>
              <a:t>Jones &amp; Deutsch, 2011</a:t>
            </a:r>
            <a:r>
              <a:rPr lang="he-IL" sz="2000" dirty="0"/>
              <a:t>) חקרו אינטראקציות חניך-מדריך והוכיחו את תרומתן לבני הנוער. נמצא שיחסי צוות-נוער משמשים בסיס עבור מעורבות הנוער בתכניות ומהווים גורם שמקדם התפתחותיות חיוביות. בסקירה התיאורטית של מחקרם הם גם תיארו את תרומתן תכניות החינוך הבלתי פורמלי על הון חברתי בחברות מעוטות יכולת (</a:t>
            </a:r>
            <a:r>
              <a:rPr lang="en-US" sz="2000" dirty="0" err="1"/>
              <a:t>Bottrell</a:t>
            </a:r>
            <a:r>
              <a:rPr lang="en-US" sz="2000" dirty="0"/>
              <a:t>, 2009; Jarrett, Sullivan, &amp; Watkins, 2005</a:t>
            </a:r>
            <a:r>
              <a:rPr lang="he-IL" sz="2000" dirty="0"/>
              <a:t>). </a:t>
            </a:r>
            <a:endParaRPr lang="en-US" sz="2000" dirty="0"/>
          </a:p>
        </p:txBody>
      </p:sp>
    </p:spTree>
    <p:extLst>
      <p:ext uri="{BB962C8B-B14F-4D97-AF65-F5344CB8AC3E}">
        <p14:creationId xmlns:p14="http://schemas.microsoft.com/office/powerpoint/2010/main" val="1280345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55617" y="240804"/>
            <a:ext cx="10477500" cy="584775"/>
          </a:xfrm>
          <a:prstGeom prst="rect">
            <a:avLst/>
          </a:prstGeom>
        </p:spPr>
        <p:txBody>
          <a:bodyPr wrap="square">
            <a:spAutoFit/>
          </a:bodyPr>
          <a:lstStyle/>
          <a:p>
            <a:pPr algn="ctr"/>
            <a:r>
              <a:rPr lang="he-IL" sz="3200" dirty="0" smtClean="0">
                <a:solidFill>
                  <a:prstClr val="black"/>
                </a:solidFill>
              </a:rPr>
              <a:t>פנאי מובנה</a:t>
            </a:r>
          </a:p>
        </p:txBody>
      </p:sp>
      <p:sp>
        <p:nvSpPr>
          <p:cNvPr id="2" name="Rectangle 1"/>
          <p:cNvSpPr/>
          <p:nvPr/>
        </p:nvSpPr>
        <p:spPr>
          <a:xfrm>
            <a:off x="1787235" y="723483"/>
            <a:ext cx="10214263" cy="5478423"/>
          </a:xfrm>
          <a:prstGeom prst="rect">
            <a:avLst/>
          </a:prstGeom>
        </p:spPr>
        <p:txBody>
          <a:bodyPr wrap="square">
            <a:spAutoFit/>
          </a:bodyPr>
          <a:lstStyle/>
          <a:p>
            <a:r>
              <a:rPr lang="he-IL" sz="2000" dirty="0" err="1"/>
              <a:t>מדג'ר</a:t>
            </a:r>
            <a:r>
              <a:rPr lang="he-IL" sz="2000" dirty="0"/>
              <a:t> וכהן-מלייב (</a:t>
            </a:r>
            <a:r>
              <a:rPr lang="en-US" sz="2000" dirty="0"/>
              <a:t>Madjar &amp; Cohen-Malayev, 2013</a:t>
            </a:r>
            <a:r>
              <a:rPr lang="he-IL" sz="2000" dirty="0"/>
              <a:t>) ערכו מחקר משווה בין תלמידים שבתנועת נוער לעומת אלו שלא בתנועת נוער ומצאו שמשתתפי </a:t>
            </a:r>
            <a:r>
              <a:rPr lang="he-IL" sz="2000" dirty="0" smtClean="0"/>
              <a:t>תנועת </a:t>
            </a:r>
            <a:r>
              <a:rPr lang="he-IL" sz="2000" dirty="0"/>
              <a:t>הנוער מביעים רמות גבוהות יותר של גיבוש זהות. לטענתם, משתתפי תנועת הנוער תופסים את הסביבה של תנועת הנוער כמסייעת יותר לצורכיהם הבסיסיים ולחקירת הזהות שלהם ועל כן הם מביעים יותר גיבוש זהות. </a:t>
            </a:r>
            <a:endParaRPr lang="he-IL" sz="2000" dirty="0" smtClean="0"/>
          </a:p>
          <a:p>
            <a:endParaRPr lang="he-IL" sz="2000" dirty="0"/>
          </a:p>
          <a:p>
            <a:r>
              <a:rPr lang="he-IL" sz="2000" dirty="0" err="1"/>
              <a:t>וונג</a:t>
            </a:r>
            <a:r>
              <a:rPr lang="he-IL" sz="2000" dirty="0"/>
              <a:t> ושות' (</a:t>
            </a:r>
            <a:r>
              <a:rPr lang="en-US" sz="2000" dirty="0"/>
              <a:t>Wang, </a:t>
            </a:r>
            <a:r>
              <a:rPr lang="en-US" sz="2000" dirty="0" err="1"/>
              <a:t>Champine</a:t>
            </a:r>
            <a:r>
              <a:rPr lang="en-US" sz="2000" dirty="0"/>
              <a:t>, Ferris, </a:t>
            </a:r>
            <a:r>
              <a:rPr lang="en-US" sz="2000" dirty="0" err="1"/>
              <a:t>Hershberg</a:t>
            </a:r>
            <a:r>
              <a:rPr lang="en-US" sz="2000" dirty="0"/>
              <a:t>,, Warren, </a:t>
            </a:r>
            <a:r>
              <a:rPr lang="en-US" sz="2000" dirty="0" err="1"/>
              <a:t>Burkhard</a:t>
            </a:r>
            <a:r>
              <a:rPr lang="en-US" sz="2000" dirty="0"/>
              <a:t>, &amp; Lerner, 2017</a:t>
            </a:r>
            <a:r>
              <a:rPr lang="he-IL" sz="2000" dirty="0"/>
              <a:t>) חקרו את השפעת ההשתתפות בתכניות מניעה שהופעלו בתנועת צופי-בנים בקרב אוכלוסיות מרקע סוציואקונומי נמוך. התכניות הנחקרות מתייחסות לעוני, מוצא אתני וגזע. תפיסתם את  פיתוח ההתפתחות החיובית מתבססת על שלושת הרכיבים הגדולים (</a:t>
            </a:r>
            <a:r>
              <a:rPr lang="en-US" sz="2000" dirty="0"/>
              <a:t>““Big Three”</a:t>
            </a:r>
            <a:r>
              <a:rPr lang="he-IL" sz="2000" dirty="0"/>
              <a:t>) של לרנר (</a:t>
            </a:r>
            <a:r>
              <a:rPr lang="en-US" sz="2000" dirty="0"/>
              <a:t>Lerner, 2004</a:t>
            </a:r>
            <a:r>
              <a:rPr lang="he-IL" sz="2000" dirty="0"/>
              <a:t>):  (1) לספק לנוער הזדמנויות לפתח קשרים יציבים עם מבוגרים; (2) לקדם את פיתוח מיומנויות חיים באמצעות פעילויות; ו(3) לספק הזדמנויות לנוער לפתח כישורי מנהיגות ולאפשר להם ליישם את המיומנויות הללו במשפחותיהם, בבתי הספר שלהם קהילות. מחקרם שהיה מעורב שיטות (כמותי ואיכותי) הוכיח את תרומת ההשתתפות בתכנית על פיתוח תכונות כגון: נכונות לעזרה לזולת, ציפיות לעתיד ותקווה. המשתתפים גם דיווחו על מחויבות שפיתחו כלפי קהילתם ועל התפקיד של מדריכי הצופים כמודל לחיקוי בקהילות אלו, שהיו על פי רוב קהילות עירוניות שמאופיינות בעוני ואלימות גבוהה. </a:t>
            </a:r>
            <a:endParaRPr lang="en-US" sz="2000" dirty="0"/>
          </a:p>
          <a:p>
            <a:r>
              <a:rPr lang="he-IL" sz="2000" dirty="0"/>
              <a:t> </a:t>
            </a:r>
            <a:endParaRPr lang="en-US" sz="2000" dirty="0"/>
          </a:p>
          <a:p>
            <a:pPr algn="just">
              <a:lnSpc>
                <a:spcPct val="150000"/>
              </a:lnSpc>
            </a:pPr>
            <a:endParaRPr lang="en-US" sz="2000" dirty="0"/>
          </a:p>
        </p:txBody>
      </p:sp>
    </p:spTree>
    <p:extLst>
      <p:ext uri="{BB962C8B-B14F-4D97-AF65-F5344CB8AC3E}">
        <p14:creationId xmlns:p14="http://schemas.microsoft.com/office/powerpoint/2010/main" val="2542958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55617" y="240804"/>
            <a:ext cx="10477500" cy="584775"/>
          </a:xfrm>
          <a:prstGeom prst="rect">
            <a:avLst/>
          </a:prstGeom>
        </p:spPr>
        <p:txBody>
          <a:bodyPr wrap="square">
            <a:spAutoFit/>
          </a:bodyPr>
          <a:lstStyle/>
          <a:p>
            <a:pPr algn="ctr"/>
            <a:r>
              <a:rPr lang="he-IL" sz="3200" dirty="0" smtClean="0">
                <a:solidFill>
                  <a:prstClr val="black"/>
                </a:solidFill>
              </a:rPr>
              <a:t>מרכזי נוער והמרחב הרופף </a:t>
            </a:r>
          </a:p>
        </p:txBody>
      </p:sp>
      <p:sp>
        <p:nvSpPr>
          <p:cNvPr id="2" name="Rectangle 1"/>
          <p:cNvSpPr/>
          <p:nvPr/>
        </p:nvSpPr>
        <p:spPr>
          <a:xfrm>
            <a:off x="1787235" y="723483"/>
            <a:ext cx="10214263" cy="4199611"/>
          </a:xfrm>
          <a:prstGeom prst="rect">
            <a:avLst/>
          </a:prstGeom>
        </p:spPr>
        <p:txBody>
          <a:bodyPr wrap="square">
            <a:spAutoFit/>
          </a:bodyPr>
          <a:lstStyle/>
          <a:p>
            <a:r>
              <a:rPr lang="he-IL" sz="2000" dirty="0" err="1"/>
              <a:t>קילקוסקי</a:t>
            </a:r>
            <a:r>
              <a:rPr lang="he-IL" sz="2000" dirty="0"/>
              <a:t> </a:t>
            </a:r>
            <a:r>
              <a:rPr lang="he-IL" sz="2000" dirty="0" err="1"/>
              <a:t>וקיויג'ארבי</a:t>
            </a:r>
            <a:r>
              <a:rPr lang="he-IL" sz="2000" dirty="0"/>
              <a:t> (</a:t>
            </a:r>
            <a:r>
              <a:rPr lang="en-US" sz="2000" dirty="0" err="1"/>
              <a:t>Kiilakoski</a:t>
            </a:r>
            <a:r>
              <a:rPr lang="en-US" sz="2000" dirty="0"/>
              <a:t> &amp; </a:t>
            </a:r>
            <a:r>
              <a:rPr lang="en-US" sz="2000" dirty="0" err="1"/>
              <a:t>Kivijärvi</a:t>
            </a:r>
            <a:r>
              <a:rPr lang="en-US" sz="2000" dirty="0"/>
              <a:t>, 2015</a:t>
            </a:r>
            <a:r>
              <a:rPr lang="he-IL" sz="2000" dirty="0"/>
              <a:t>) חקרו את הלמידה הבלתי פורמלית מבעד לעבודת מדריך הנוער במרכזי הנוער בפינלנד. הם תיארו את מרכזי הנוער כמוקדי פעילות שמציעים פדגוגיה של מרחבים רופפים (</a:t>
            </a:r>
            <a:r>
              <a:rPr lang="en-US" sz="2000" dirty="0"/>
              <a:t>loose space</a:t>
            </a:r>
            <a:r>
              <a:rPr lang="he-IL" sz="2000" dirty="0"/>
              <a:t>). למעשה, האידיאל של מרחב פדגוגי רופף מדגיש את היעדר השליטה, ואת החשיבות של מתן זירות תרבותיות נוער שמאפשרות צורות שונות של הבעה עצמית לצעירים ("הצעירים יכולים להיות צעירים"). ברמה האידיאלית, משמעות הדבר היא כי אידיאל שלם של מועדון נוער מבוסס על נטייה אוניברסלית. זה מקום פתוח לכל האנשים, ללא קשר להבדלים ברקע שלהם. להבדיל ממרחבים פתוחים כגון פארקים, המרחב הרופף מתקיים במבנה תחום עם קירות ומדריך מבוגר. לטענתם, מרחב שכזה מאפשר לבני הנוער להיות סוכנים פעילים, ועובדי הנוער יכולים ליצור קשרים מקצועיים המבוססים על מעורבות וולונטארית של בני הנוער, הכרה הדדית, ואינטראקציה חברתית בסביבה מגוונת ומשתנה היוצרת הזדמנויות למידה על ידי ארגון פעילויות תרבות נוער ודיון בעניינים החשובים לנוער. </a:t>
            </a:r>
            <a:endParaRPr lang="en-US" sz="2000" dirty="0"/>
          </a:p>
          <a:p>
            <a:r>
              <a:rPr lang="he-IL" sz="2000" dirty="0" smtClean="0"/>
              <a:t> </a:t>
            </a:r>
            <a:endParaRPr lang="en-US" sz="2000" dirty="0"/>
          </a:p>
          <a:p>
            <a:pPr algn="just">
              <a:lnSpc>
                <a:spcPct val="150000"/>
              </a:lnSpc>
            </a:pPr>
            <a:endParaRPr lang="en-US" sz="2000" dirty="0"/>
          </a:p>
        </p:txBody>
      </p:sp>
    </p:spTree>
    <p:extLst>
      <p:ext uri="{BB962C8B-B14F-4D97-AF65-F5344CB8AC3E}">
        <p14:creationId xmlns:p14="http://schemas.microsoft.com/office/powerpoint/2010/main" val="27912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ext uri="{D42A27DB-BD31-4B8C-83A1-F6EECF244321}">
                <p14:modId xmlns:p14="http://schemas.microsoft.com/office/powerpoint/2010/main" val="64577264"/>
              </p:ext>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a:stretch>
            <a:fillRect/>
          </a:stretch>
        </p:blipFill>
        <p:spPr>
          <a:xfrm>
            <a:off x="151291" y="1133762"/>
            <a:ext cx="3057143" cy="2295238"/>
          </a:xfrm>
          <a:prstGeom prst="rect">
            <a:avLst/>
          </a:prstGeom>
        </p:spPr>
      </p:pic>
      <p:sp>
        <p:nvSpPr>
          <p:cNvPr id="3" name="Rectangle 2"/>
          <p:cNvSpPr/>
          <p:nvPr/>
        </p:nvSpPr>
        <p:spPr>
          <a:xfrm>
            <a:off x="3176155" y="592437"/>
            <a:ext cx="9015845" cy="5909310"/>
          </a:xfrm>
          <a:prstGeom prst="rect">
            <a:avLst/>
          </a:prstGeom>
        </p:spPr>
        <p:txBody>
          <a:bodyPr wrap="square">
            <a:spAutoFit/>
          </a:bodyPr>
          <a:lstStyle/>
          <a:p>
            <a:pPr algn="just">
              <a:lnSpc>
                <a:spcPct val="150000"/>
              </a:lnSpc>
            </a:pPr>
            <a:r>
              <a:rPr lang="he-IL" dirty="0">
                <a:latin typeface="Times New Roman" panose="02020603050405020304" pitchFamily="18" charset="0"/>
                <a:ea typeface="Calibri" panose="020F0502020204030204" pitchFamily="34" charset="0"/>
                <a:cs typeface="David" panose="020E0502060401010101" pitchFamily="34" charset="-79"/>
              </a:rPr>
              <a:t>ההכרה בחינוך הבלתי פורמלי ובתרומתו הולכת וגוברת בעשור האחרון. </a:t>
            </a:r>
            <a:endParaRPr lang="he-IL" dirty="0" smtClean="0">
              <a:latin typeface="Times New Roman" panose="02020603050405020304" pitchFamily="18" charset="0"/>
              <a:ea typeface="Calibri" panose="020F0502020204030204" pitchFamily="34" charset="0"/>
              <a:cs typeface="David" panose="020E0502060401010101" pitchFamily="34" charset="-79"/>
            </a:endParaRPr>
          </a:p>
          <a:p>
            <a:pPr algn="just">
              <a:lnSpc>
                <a:spcPct val="150000"/>
              </a:lnSpc>
            </a:pPr>
            <a:r>
              <a:rPr lang="he-IL" dirty="0" smtClean="0">
                <a:latin typeface="Times New Roman" panose="02020603050405020304" pitchFamily="18" charset="0"/>
                <a:ea typeface="Calibri" panose="020F0502020204030204" pitchFamily="34" charset="0"/>
                <a:cs typeface="David" panose="020E0502060401010101" pitchFamily="34" charset="-79"/>
              </a:rPr>
              <a:t>החיפוש </a:t>
            </a:r>
            <a:r>
              <a:rPr lang="he-IL" dirty="0">
                <a:latin typeface="Times New Roman" panose="02020603050405020304" pitchFamily="18" charset="0"/>
                <a:ea typeface="Calibri" panose="020F0502020204030204" pitchFamily="34" charset="0"/>
                <a:cs typeface="David" panose="020E0502060401010101" pitchFamily="34" charset="-79"/>
              </a:rPr>
              <a:t>'גוגל </a:t>
            </a:r>
            <a:r>
              <a:rPr lang="he-IL" dirty="0" err="1">
                <a:latin typeface="Times New Roman" panose="02020603050405020304" pitchFamily="18" charset="0"/>
                <a:ea typeface="Calibri" panose="020F0502020204030204" pitchFamily="34" charset="0"/>
                <a:cs typeface="David" panose="020E0502060401010101" pitchFamily="34" charset="-79"/>
              </a:rPr>
              <a:t>סקולר</a:t>
            </a:r>
            <a:r>
              <a:rPr lang="he-IL" dirty="0">
                <a:latin typeface="Times New Roman" panose="02020603050405020304" pitchFamily="18" charset="0"/>
                <a:ea typeface="Calibri" panose="020F0502020204030204" pitchFamily="34" charset="0"/>
                <a:cs typeface="David" panose="020E0502060401010101" pitchFamily="34" charset="-79"/>
              </a:rPr>
              <a:t>' מציג שבין השנים 1980-1989 המונח אוזכר 139,000 </a:t>
            </a:r>
            <a:r>
              <a:rPr lang="he-IL" dirty="0" smtClean="0">
                <a:latin typeface="Times New Roman" panose="02020603050405020304" pitchFamily="18" charset="0"/>
                <a:ea typeface="Calibri" panose="020F0502020204030204" pitchFamily="34" charset="0"/>
                <a:cs typeface="David" panose="020E0502060401010101" pitchFamily="34" charset="-79"/>
              </a:rPr>
              <a:t>פעמים</a:t>
            </a:r>
          </a:p>
          <a:p>
            <a:pPr algn="just">
              <a:lnSpc>
                <a:spcPct val="150000"/>
              </a:lnSpc>
            </a:pPr>
            <a:r>
              <a:rPr lang="he-IL" dirty="0" smtClean="0">
                <a:latin typeface="Times New Roman" panose="02020603050405020304" pitchFamily="18" charset="0"/>
                <a:ea typeface="Calibri" panose="020F0502020204030204" pitchFamily="34" charset="0"/>
                <a:cs typeface="David" panose="020E0502060401010101" pitchFamily="34" charset="-79"/>
              </a:rPr>
              <a:t>בין </a:t>
            </a:r>
            <a:r>
              <a:rPr lang="he-IL" dirty="0">
                <a:latin typeface="Times New Roman" panose="02020603050405020304" pitchFamily="18" charset="0"/>
                <a:ea typeface="Calibri" panose="020F0502020204030204" pitchFamily="34" charset="0"/>
                <a:cs typeface="David" panose="020E0502060401010101" pitchFamily="34" charset="-79"/>
              </a:rPr>
              <a:t>השנים 1990-1999 המונח אוזכר 480,000 פעמים, </a:t>
            </a:r>
            <a:r>
              <a:rPr lang="he-IL" dirty="0" smtClean="0">
                <a:latin typeface="Times New Roman" panose="02020603050405020304" pitchFamily="18" charset="0"/>
                <a:ea typeface="Calibri" panose="020F0502020204030204" pitchFamily="34" charset="0"/>
                <a:cs typeface="David" panose="020E0502060401010101" pitchFamily="34" charset="-79"/>
              </a:rPr>
              <a:t>עשור </a:t>
            </a:r>
            <a:r>
              <a:rPr lang="he-IL" dirty="0">
                <a:latin typeface="Times New Roman" panose="02020603050405020304" pitchFamily="18" charset="0"/>
                <a:ea typeface="Calibri" panose="020F0502020204030204" pitchFamily="34" charset="0"/>
                <a:cs typeface="David" panose="020E0502060401010101" pitchFamily="34" charset="-79"/>
              </a:rPr>
              <a:t>לאחר מכן (2000-2009) המונח מוזכר 829,000 </a:t>
            </a:r>
            <a:endParaRPr lang="he-IL" dirty="0" smtClean="0">
              <a:latin typeface="Times New Roman" panose="02020603050405020304" pitchFamily="18" charset="0"/>
              <a:ea typeface="Calibri" panose="020F0502020204030204" pitchFamily="34" charset="0"/>
              <a:cs typeface="David" panose="020E0502060401010101" pitchFamily="34" charset="-79"/>
            </a:endParaRPr>
          </a:p>
          <a:p>
            <a:pPr algn="just">
              <a:lnSpc>
                <a:spcPct val="150000"/>
              </a:lnSpc>
            </a:pPr>
            <a:r>
              <a:rPr lang="he-IL" dirty="0" smtClean="0">
                <a:latin typeface="Times New Roman" panose="02020603050405020304" pitchFamily="18" charset="0"/>
                <a:ea typeface="Calibri" panose="020F0502020204030204" pitchFamily="34" charset="0"/>
                <a:cs typeface="David" panose="020E0502060401010101" pitchFamily="34" charset="-79"/>
              </a:rPr>
              <a:t>ובעשור </a:t>
            </a:r>
            <a:r>
              <a:rPr lang="he-IL" dirty="0">
                <a:latin typeface="Times New Roman" panose="02020603050405020304" pitchFamily="18" charset="0"/>
                <a:ea typeface="Calibri" panose="020F0502020204030204" pitchFamily="34" charset="0"/>
                <a:cs typeface="David" panose="020E0502060401010101" pitchFamily="34" charset="-79"/>
              </a:rPr>
              <a:t>הרביעי שבדקנו, העשור הנוכחי שטרם נסתיים (2010-2017), מצאנו 1,010,000 </a:t>
            </a:r>
            <a:r>
              <a:rPr lang="he-IL" dirty="0" smtClean="0">
                <a:latin typeface="Times New Roman" panose="02020603050405020304" pitchFamily="18" charset="0"/>
                <a:ea typeface="Calibri" panose="020F0502020204030204" pitchFamily="34" charset="0"/>
                <a:cs typeface="David" panose="020E0502060401010101" pitchFamily="34" charset="-79"/>
              </a:rPr>
              <a:t>אזכורים </a:t>
            </a:r>
          </a:p>
          <a:p>
            <a:pPr algn="just">
              <a:lnSpc>
                <a:spcPct val="150000"/>
              </a:lnSpc>
            </a:pPr>
            <a:r>
              <a:rPr lang="he-IL" dirty="0" smtClean="0">
                <a:latin typeface="Times New Roman" panose="02020603050405020304" pitchFamily="18" charset="0"/>
                <a:ea typeface="Calibri" panose="020F0502020204030204" pitchFamily="34" charset="0"/>
                <a:cs typeface="David" panose="020E0502060401010101" pitchFamily="34" charset="-79"/>
              </a:rPr>
              <a:t>(בעברית 1,150). </a:t>
            </a:r>
          </a:p>
          <a:p>
            <a:pPr algn="just">
              <a:lnSpc>
                <a:spcPct val="150000"/>
              </a:lnSpc>
            </a:pPr>
            <a:r>
              <a:rPr lang="he-IL" dirty="0" smtClean="0">
                <a:latin typeface="Times New Roman" panose="02020603050405020304" pitchFamily="18" charset="0"/>
                <a:ea typeface="Calibri" panose="020F0502020204030204" pitchFamily="34" charset="0"/>
                <a:cs typeface="David" panose="020E0502060401010101" pitchFamily="34" charset="-79"/>
              </a:rPr>
              <a:t>לצד </a:t>
            </a:r>
            <a:r>
              <a:rPr lang="he-IL" dirty="0">
                <a:latin typeface="Times New Roman" panose="02020603050405020304" pitchFamily="18" charset="0"/>
                <a:ea typeface="Calibri" panose="020F0502020204030204" pitchFamily="34" charset="0"/>
                <a:cs typeface="David" panose="020E0502060401010101" pitchFamily="34" charset="-79"/>
              </a:rPr>
              <a:t>פרסומים, תכניות הכשרה ומידע במדיה דיגיטלית ובכתבי עת מדעיים רווחת גם תשומת הלב של ארגונים בינלאומיים שמעלים את הנושא לסדר היום הציבורי בחקיקה ובפרסומים של סקירות בינלאומיות, כך לדוגמה מפורסם באתר האינטרנט של האיחוד האירופי:</a:t>
            </a:r>
            <a:endParaRPr lang="en-US" dirty="0">
              <a:latin typeface="Times New Roman" panose="02020603050405020304" pitchFamily="18" charset="0"/>
              <a:ea typeface="Calibri" panose="020F0502020204030204" pitchFamily="34" charset="0"/>
              <a:cs typeface="David" panose="020E0502060401010101" pitchFamily="34" charset="-79"/>
            </a:endParaRPr>
          </a:p>
          <a:p>
            <a:pPr algn="just" rtl="0">
              <a:lnSpc>
                <a:spcPct val="150000"/>
              </a:lnSpc>
              <a:spcAft>
                <a:spcPts val="0"/>
              </a:spcAft>
            </a:pPr>
            <a:r>
              <a:rPr lang="he-IL" dirty="0">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cs typeface="David" panose="020E0502060401010101" pitchFamily="34" charset="-79"/>
              </a:rPr>
              <a:t>Throughout the years, non-formal learning and education were repeatedly confirmed as key priorities of the Council of Europe; in 2005, the European Ministers responsible for youth expressed once more that the recognition of non-formal education competencies should be reinforced. In its Agenda 2020, the Conference of Ministers highlights that the recognition of non-formal education and learning makes a strong contribution to young people's access to education, training and working life</a:t>
            </a:r>
            <a:r>
              <a:rPr lang="he-IL" dirty="0">
                <a:latin typeface="Times New Roman" panose="02020603050405020304" pitchFamily="18" charset="0"/>
                <a:ea typeface="Calibri" panose="020F0502020204030204" pitchFamily="34" charset="0"/>
                <a:cs typeface="David" panose="020E0502060401010101" pitchFamily="34" charset="-79"/>
              </a:rPr>
              <a:t>"</a:t>
            </a:r>
            <a:r>
              <a:rPr lang="en-US" dirty="0">
                <a:latin typeface="Times New Roman" panose="02020603050405020304" pitchFamily="18" charset="0"/>
                <a:ea typeface="Calibri" panose="020F0502020204030204" pitchFamily="34" charset="0"/>
                <a:cs typeface="David" panose="020E0502060401010101" pitchFamily="34" charset="-79"/>
              </a:rPr>
              <a:t> (Council of Europe, 2017).</a:t>
            </a: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237754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708395"/>
            <a:ext cx="10477500" cy="584775"/>
          </a:xfrm>
          <a:prstGeom prst="rect">
            <a:avLst/>
          </a:prstGeom>
        </p:spPr>
        <p:txBody>
          <a:bodyPr wrap="square">
            <a:spAutoFit/>
          </a:bodyPr>
          <a:lstStyle/>
          <a:p>
            <a:pPr algn="ctr"/>
            <a:r>
              <a:rPr lang="he-IL" sz="3200" dirty="0" smtClean="0">
                <a:solidFill>
                  <a:prstClr val="black"/>
                </a:solidFill>
              </a:rPr>
              <a:t>חינוך בלתי פורמלי באוכלוסיות ייעודיות </a:t>
            </a:r>
          </a:p>
        </p:txBody>
      </p:sp>
      <p:sp>
        <p:nvSpPr>
          <p:cNvPr id="6" name="Rectangle 5"/>
          <p:cNvSpPr/>
          <p:nvPr/>
        </p:nvSpPr>
        <p:spPr>
          <a:xfrm>
            <a:off x="2036619" y="1199530"/>
            <a:ext cx="9860972" cy="2169825"/>
          </a:xfrm>
          <a:prstGeom prst="rect">
            <a:avLst/>
          </a:prstGeom>
        </p:spPr>
        <p:txBody>
          <a:bodyPr wrap="square">
            <a:spAutoFit/>
          </a:bodyPr>
          <a:lstStyle/>
          <a:p>
            <a:pPr algn="just">
              <a:lnSpc>
                <a:spcPct val="150000"/>
              </a:lnSpc>
            </a:pPr>
            <a:r>
              <a:rPr lang="he-IL" dirty="0">
                <a:latin typeface="Times New Roman" panose="02020603050405020304" pitchFamily="18" charset="0"/>
                <a:ea typeface="Calibri" panose="020F0502020204030204" pitchFamily="34" charset="0"/>
                <a:cs typeface="David" panose="020E0502060401010101" pitchFamily="34" charset="-79"/>
              </a:rPr>
              <a:t>טוינה (2012) חקרה את תרומת ההשתתפות של חניכי </a:t>
            </a:r>
            <a:r>
              <a:rPr lang="he-IL" dirty="0" err="1">
                <a:latin typeface="Times New Roman" panose="02020603050405020304" pitchFamily="18" charset="0"/>
                <a:ea typeface="Calibri" panose="020F0502020204030204" pitchFamily="34" charset="0"/>
                <a:cs typeface="David" panose="020E0502060401010101" pitchFamily="34" charset="-79"/>
              </a:rPr>
              <a:t>צמי"ד</a:t>
            </a:r>
            <a:r>
              <a:rPr lang="he-IL" dirty="0">
                <a:latin typeface="Times New Roman" panose="02020603050405020304" pitchFamily="18" charset="0"/>
                <a:ea typeface="Calibri" panose="020F0502020204030204" pitchFamily="34" charset="0"/>
                <a:cs typeface="David" panose="020E0502060401010101" pitchFamily="34" charset="-79"/>
              </a:rPr>
              <a:t>: ילדים עם צרכים מיוחדים בתנועת הצופים. </a:t>
            </a:r>
            <a:r>
              <a:rPr lang="he-IL" dirty="0" smtClean="0">
                <a:latin typeface="Times New Roman" panose="02020603050405020304" pitchFamily="18" charset="0"/>
                <a:ea typeface="Calibri" panose="020F0502020204030204" pitchFamily="34" charset="0"/>
                <a:cs typeface="David" panose="020E0502060401010101" pitchFamily="34" charset="-79"/>
              </a:rPr>
              <a:t>ממצאי </a:t>
            </a:r>
            <a:r>
              <a:rPr lang="he-IL" dirty="0">
                <a:latin typeface="Times New Roman" panose="02020603050405020304" pitchFamily="18" charset="0"/>
                <a:ea typeface="Calibri" panose="020F0502020204030204" pitchFamily="34" charset="0"/>
                <a:cs typeface="David" panose="020E0502060401010101" pitchFamily="34" charset="-79"/>
              </a:rPr>
              <a:t>המחקר הוכיחו שילדים שתפסו את המדריך כבסיס בטוח ביטאו תחושת בדידות קבוצתית נמוכה, רמה נמוכה של התנהגויות מוחצנות ומופנמות ורמה נמוכה של תוקפנות, בהשוואה לילדים שתפסו את המדריך כבסיס לא בטוח. גם נמצא שבתום שנת פעילות אחת בקבוצת </a:t>
            </a:r>
            <a:r>
              <a:rPr lang="he-IL" dirty="0" err="1">
                <a:latin typeface="Times New Roman" panose="02020603050405020304" pitchFamily="18" charset="0"/>
                <a:ea typeface="Calibri" panose="020F0502020204030204" pitchFamily="34" charset="0"/>
                <a:cs typeface="David" panose="020E0502060401010101" pitchFamily="34" charset="-79"/>
              </a:rPr>
              <a:t>צמי"ד</a:t>
            </a:r>
            <a:r>
              <a:rPr lang="he-IL" dirty="0">
                <a:latin typeface="Times New Roman" panose="02020603050405020304" pitchFamily="18" charset="0"/>
                <a:ea typeface="Calibri" panose="020F0502020204030204" pitchFamily="34" charset="0"/>
                <a:cs typeface="David" panose="020E0502060401010101" pitchFamily="34" charset="-79"/>
              </a:rPr>
              <a:t> דיווחו הילדים על רמה נמוכה של תחושת בדידות בהשוואה לתחילת השנה. באופן דומה, רמת התוקפנות ירדה בהשוואה בין שתי המדידות. </a:t>
            </a: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
        <p:nvSpPr>
          <p:cNvPr id="7" name="Rectangle 6"/>
          <p:cNvSpPr/>
          <p:nvPr/>
        </p:nvSpPr>
        <p:spPr>
          <a:xfrm>
            <a:off x="1953492" y="3269431"/>
            <a:ext cx="10001248" cy="2862322"/>
          </a:xfrm>
          <a:prstGeom prst="rect">
            <a:avLst/>
          </a:prstGeom>
        </p:spPr>
        <p:txBody>
          <a:bodyPr wrap="square">
            <a:spAutoFit/>
          </a:bodyPr>
          <a:lstStyle/>
          <a:p>
            <a:endParaRPr lang="he-IL" dirty="0" smtClean="0">
              <a:latin typeface="Times New Roman" panose="02020603050405020304" pitchFamily="18" charset="0"/>
              <a:ea typeface="Calibri" panose="020F0502020204030204" pitchFamily="34" charset="0"/>
              <a:cs typeface="David" panose="020E0502060401010101" pitchFamily="34" charset="-79"/>
            </a:endParaRPr>
          </a:p>
          <a:p>
            <a:pPr algn="just"/>
            <a:r>
              <a:rPr lang="he-IL" dirty="0" smtClean="0">
                <a:latin typeface="Times New Roman" panose="02020603050405020304" pitchFamily="18" charset="0"/>
                <a:ea typeface="Calibri" panose="020F0502020204030204" pitchFamily="34" charset="0"/>
                <a:cs typeface="David" panose="020E0502060401010101" pitchFamily="34" charset="-79"/>
              </a:rPr>
              <a:t>בן-אבו </a:t>
            </a:r>
            <a:r>
              <a:rPr lang="he-IL" dirty="0">
                <a:latin typeface="Times New Roman" panose="02020603050405020304" pitchFamily="18" charset="0"/>
                <a:ea typeface="Calibri" panose="020F0502020204030204" pitchFamily="34" charset="0"/>
                <a:cs typeface="David" panose="020E0502060401010101" pitchFamily="34" charset="-79"/>
              </a:rPr>
              <a:t>אליהו (2015) חקרה בעבודת התיזה שלה את הדימוי העצמי ותחושת מסוגלות של חניכים בעלי לקות אינטלקטואלית המשתתפים בשבט "יובל" בתנועת הנוער "בני עקיבא". בניתוח איכותני וכמותי במחקרה נמצא שהחניכים הביעו דימוי עצמי חיובי גבוה. זאת בהלימה למחקרים קודמים שהוכיחו שחניכים </a:t>
            </a:r>
            <a:r>
              <a:rPr lang="he-IL" dirty="0" err="1">
                <a:latin typeface="Times New Roman" panose="02020603050405020304" pitchFamily="18" charset="0"/>
                <a:ea typeface="Calibri" panose="020F0502020204030204" pitchFamily="34" charset="0"/>
                <a:cs typeface="David" panose="020E0502060401010101" pitchFamily="34" charset="-79"/>
              </a:rPr>
              <a:t>בתנוער</a:t>
            </a:r>
            <a:r>
              <a:rPr lang="he-IL" dirty="0">
                <a:latin typeface="Times New Roman" panose="02020603050405020304" pitchFamily="18" charset="0"/>
                <a:ea typeface="Calibri" panose="020F0502020204030204" pitchFamily="34" charset="0"/>
                <a:cs typeface="David" panose="020E0502060401010101" pitchFamily="34" charset="-79"/>
              </a:rPr>
              <a:t> נוער חווים התפתחות ברמה האישית; החניכים מפתחים עם הזמן מידה של עצמאות והשייכות למסגרת הרגילה תורמת להעלאת הדימוי העצמי ותחושת הגאווה של החניך (מונק </a:t>
            </a:r>
            <a:r>
              <a:rPr lang="he-IL" dirty="0" err="1">
                <a:latin typeface="Times New Roman" panose="02020603050405020304" pitchFamily="18" charset="0"/>
                <a:ea typeface="Calibri" panose="020F0502020204030204" pitchFamily="34" charset="0"/>
                <a:cs typeface="David" panose="020E0502060401010101" pitchFamily="34" charset="-79"/>
              </a:rPr>
              <a:t>וקליבנסקי</a:t>
            </a:r>
            <a:r>
              <a:rPr lang="he-IL" dirty="0">
                <a:latin typeface="Times New Roman" panose="02020603050405020304" pitchFamily="18" charset="0"/>
                <a:ea typeface="Calibri" panose="020F0502020204030204" pitchFamily="34" charset="0"/>
                <a:cs typeface="David" panose="020E0502060401010101" pitchFamily="34" charset="-79"/>
              </a:rPr>
              <a:t>, 2009). המחקר הכמותי של בן אבו-אליהו (2015) מבוסס על שאלון מסוגלות עצמית כללית (</a:t>
            </a:r>
            <a:r>
              <a:rPr lang="en-US" dirty="0">
                <a:latin typeface="Times New Roman" panose="02020603050405020304" pitchFamily="18" charset="0"/>
                <a:ea typeface="Calibri" panose="020F0502020204030204" pitchFamily="34" charset="0"/>
                <a:cs typeface="David" panose="020E0502060401010101" pitchFamily="34" charset="-79"/>
              </a:rPr>
              <a:t>GSE: General, Self Efficacy; Chen,  Gully &amp; Eden, 2001</a:t>
            </a:r>
            <a:r>
              <a:rPr lang="he-IL" dirty="0">
                <a:latin typeface="Times New Roman" panose="02020603050405020304" pitchFamily="18" charset="0"/>
                <a:ea typeface="Calibri" panose="020F0502020204030204" pitchFamily="34" charset="0"/>
                <a:cs typeface="David" panose="020E0502060401010101" pitchFamily="34" charset="-79"/>
              </a:rPr>
              <a:t>) ושאלון מסוגלות עצמית חברתית (</a:t>
            </a:r>
            <a:r>
              <a:rPr lang="en-US" dirty="0">
                <a:latin typeface="Times New Roman" panose="02020603050405020304" pitchFamily="18" charset="0"/>
                <a:ea typeface="Calibri" panose="020F0502020204030204" pitchFamily="34" charset="0"/>
                <a:cs typeface="David" panose="020E0502060401010101" pitchFamily="34" charset="-79"/>
              </a:rPr>
              <a:t>SSE</a:t>
            </a:r>
            <a:r>
              <a:rPr lang="he-IL" dirty="0">
                <a:latin typeface="Times New Roman" panose="02020603050405020304" pitchFamily="18" charset="0"/>
                <a:ea typeface="Calibri" panose="020F0502020204030204" pitchFamily="34" charset="0"/>
                <a:cs typeface="David" panose="020E0502060401010101" pitchFamily="34" charset="-79"/>
              </a:rPr>
              <a:t>)  שפיתח מוריס (</a:t>
            </a:r>
            <a:r>
              <a:rPr lang="en-US" dirty="0" err="1">
                <a:latin typeface="Times New Roman" panose="02020603050405020304" pitchFamily="18" charset="0"/>
                <a:ea typeface="Calibri" panose="020F0502020204030204" pitchFamily="34" charset="0"/>
                <a:cs typeface="David" panose="020E0502060401010101" pitchFamily="34" charset="-79"/>
              </a:rPr>
              <a:t>Muris</a:t>
            </a:r>
            <a:r>
              <a:rPr lang="en-US" dirty="0">
                <a:latin typeface="Times New Roman" panose="02020603050405020304" pitchFamily="18" charset="0"/>
                <a:ea typeface="Calibri" panose="020F0502020204030204" pitchFamily="34" charset="0"/>
                <a:cs typeface="David" panose="020E0502060401010101" pitchFamily="34" charset="-79"/>
              </a:rPr>
              <a:t>, 2001</a:t>
            </a:r>
            <a:r>
              <a:rPr lang="he-IL" dirty="0">
                <a:latin typeface="Times New Roman" panose="02020603050405020304" pitchFamily="18" charset="0"/>
                <a:ea typeface="Calibri" panose="020F0502020204030204" pitchFamily="34" charset="0"/>
                <a:cs typeface="David" panose="020E0502060401010101" pitchFamily="34" charset="-79"/>
              </a:rPr>
              <a:t>) ומצא שתחושת המסוגלות של חניכים בעלי לקות אינטלקטואלית החברים בתנועת הנוער </a:t>
            </a:r>
            <a:r>
              <a:rPr lang="he-IL" dirty="0" err="1">
                <a:latin typeface="Times New Roman" panose="02020603050405020304" pitchFamily="18" charset="0"/>
                <a:ea typeface="Calibri" panose="020F0502020204030204" pitchFamily="34" charset="0"/>
                <a:cs typeface="David" panose="020E0502060401010101" pitchFamily="34" charset="-79"/>
              </a:rPr>
              <a:t>היתה</a:t>
            </a:r>
            <a:r>
              <a:rPr lang="he-IL" dirty="0">
                <a:latin typeface="Times New Roman" panose="02020603050405020304" pitchFamily="18" charset="0"/>
                <a:ea typeface="Calibri" panose="020F0502020204030204" pitchFamily="34" charset="0"/>
                <a:cs typeface="David" panose="020E0502060401010101" pitchFamily="34" charset="-79"/>
              </a:rPr>
              <a:t> גבוהה יותר מזו של נערים שאינם משתתפים בפעילות בתנועת נוער. יש לציין שמחקרה מסתמך על מדגם קטן יחסית ונדרשים לכך מחקרי המשך כדי לתקף תוצאות אלו. </a:t>
            </a:r>
            <a:endParaRPr lang="en-US" dirty="0">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544191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708395"/>
            <a:ext cx="10477500" cy="584775"/>
          </a:xfrm>
          <a:prstGeom prst="rect">
            <a:avLst/>
          </a:prstGeom>
        </p:spPr>
        <p:txBody>
          <a:bodyPr wrap="square">
            <a:spAutoFit/>
          </a:bodyPr>
          <a:lstStyle/>
          <a:p>
            <a:pPr algn="ctr"/>
            <a:r>
              <a:rPr lang="he-IL" sz="3200" dirty="0" smtClean="0">
                <a:solidFill>
                  <a:prstClr val="black"/>
                </a:solidFill>
              </a:rPr>
              <a:t>חינוך בלתי פורמלי בקרב מחוננים</a:t>
            </a:r>
          </a:p>
        </p:txBody>
      </p:sp>
      <p:sp>
        <p:nvSpPr>
          <p:cNvPr id="6" name="Rectangle 5"/>
          <p:cNvSpPr/>
          <p:nvPr/>
        </p:nvSpPr>
        <p:spPr>
          <a:xfrm>
            <a:off x="2022764" y="1293170"/>
            <a:ext cx="9860972" cy="2119747"/>
          </a:xfrm>
          <a:prstGeom prst="rect">
            <a:avLst/>
          </a:prstGeom>
        </p:spPr>
        <p:txBody>
          <a:bodyPr wrap="square">
            <a:spAutoFit/>
          </a:bodyPr>
          <a:lstStyle/>
          <a:p>
            <a:pPr algn="just">
              <a:lnSpc>
                <a:spcPct val="150000"/>
              </a:lnSpc>
            </a:pPr>
            <a:r>
              <a:rPr lang="he-IL" dirty="0" smtClean="0"/>
              <a:t>בסקירת </a:t>
            </a:r>
            <a:r>
              <a:rPr lang="he-IL" dirty="0"/>
              <a:t>ספרות שעסקה בתכניות מנהיגות לנוער מחונן (</a:t>
            </a:r>
            <a:r>
              <a:rPr lang="en-US" dirty="0"/>
              <a:t>Matthews, 2004</a:t>
            </a:r>
            <a:r>
              <a:rPr lang="he-IL" dirty="0"/>
              <a:t>) נסקרו 67 מאמרים שהוכיחו את תרומת ההשתתפות בתכניות של פיתוח המנהיגות, כולל השתתפות במחנה קיץ. בין הכישורים שהוכח שנרכשו: תקשורת בינאישית, יכולת דיבור בציבור, חשיבה יצירתית ופתרון בעיות. כישורים כגון: אלו נבחנו לפני ואחרי ההשתתפות בתכנית. נמצא שהפעילויות שנתפסו כאפקטיביות יותר היו אלו שפיתחו שיתוף פעולה, תקשורת וידע תיאורטי על מנהיגות. </a:t>
            </a: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3117183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708395"/>
            <a:ext cx="10477500" cy="584775"/>
          </a:xfrm>
          <a:prstGeom prst="rect">
            <a:avLst/>
          </a:prstGeom>
        </p:spPr>
        <p:txBody>
          <a:bodyPr wrap="square">
            <a:spAutoFit/>
          </a:bodyPr>
          <a:lstStyle/>
          <a:p>
            <a:pPr algn="ctr"/>
            <a:r>
              <a:rPr lang="he-IL" sz="3200" dirty="0" smtClean="0">
                <a:solidFill>
                  <a:prstClr val="black"/>
                </a:solidFill>
              </a:rPr>
              <a:t>חינוך בלתי פורמלי מניעה ובקרב נוער בסיכון</a:t>
            </a:r>
          </a:p>
        </p:txBody>
      </p:sp>
      <p:sp>
        <p:nvSpPr>
          <p:cNvPr id="6" name="Rectangle 5"/>
          <p:cNvSpPr/>
          <p:nvPr/>
        </p:nvSpPr>
        <p:spPr>
          <a:xfrm>
            <a:off x="2022764" y="1293170"/>
            <a:ext cx="9860972" cy="3831818"/>
          </a:xfrm>
          <a:prstGeom prst="rect">
            <a:avLst/>
          </a:prstGeom>
        </p:spPr>
        <p:txBody>
          <a:bodyPr wrap="square">
            <a:spAutoFit/>
          </a:bodyPr>
          <a:lstStyle/>
          <a:p>
            <a:pPr algn="just">
              <a:lnSpc>
                <a:spcPct val="150000"/>
              </a:lnSpc>
            </a:pPr>
            <a:r>
              <a:rPr lang="he-IL" dirty="0"/>
              <a:t>ינאי-</a:t>
            </a:r>
            <a:r>
              <a:rPr lang="he-IL" dirty="0" err="1"/>
              <a:t>ונטורה</a:t>
            </a:r>
            <a:r>
              <a:rPr lang="he-IL" dirty="0"/>
              <a:t> (2016) חקרה את תרומתה של ההתנדבות בקרב צעירים מתנדבים שהיו בסיכון למען נוער בסיכון. מהראיונות עם המתנדבים עלה שההתנדבות הופכת אותם לאנשים יותר טובים בעיני עצמם. הם תיארו מגוון תכונות ותחומים שבהם חלו אצלם שינויים: פתיחות, נימוסים, בקרה רגשית וייחסו זאת לפעולת הסיוע. ההתנדבות העניקה להם זמן איכות בשגרת החיים, והקשר עם המוטבים היה מקור לאינטימיות, הגדלת ערך העצמי ושייכות ארגונית. מכאן הסיקה, כי צעירים הערבים זה לזה יוצרים הזדמנות לצמיחה משותפת</a:t>
            </a:r>
            <a:r>
              <a:rPr lang="he-IL" dirty="0" smtClean="0"/>
              <a:t>.</a:t>
            </a:r>
          </a:p>
          <a:p>
            <a:pPr algn="just">
              <a:lnSpc>
                <a:spcPct val="150000"/>
              </a:lnSpc>
            </a:pPr>
            <a:r>
              <a:rPr lang="he-IL" dirty="0" err="1"/>
              <a:t>קונולי</a:t>
            </a:r>
            <a:r>
              <a:rPr lang="he-IL" dirty="0"/>
              <a:t> ושות' (</a:t>
            </a:r>
            <a:r>
              <a:rPr lang="en-US" dirty="0"/>
              <a:t>Connolly, Josephson, </a:t>
            </a:r>
            <a:r>
              <a:rPr lang="en-US" dirty="0" err="1"/>
              <a:t>Schnoll</a:t>
            </a:r>
            <a:r>
              <a:rPr lang="en-US" dirty="0"/>
              <a:t>, </a:t>
            </a:r>
            <a:r>
              <a:rPr lang="en-US" dirty="0" err="1"/>
              <a:t>Simkins</a:t>
            </a:r>
            <a:r>
              <a:rPr lang="en-US" dirty="0"/>
              <a:t>-Strong, </a:t>
            </a:r>
            <a:r>
              <a:rPr lang="en-US" dirty="0" err="1"/>
              <a:t>Pepler</a:t>
            </a:r>
            <a:r>
              <a:rPr lang="en-US" dirty="0"/>
              <a:t>, MacPherson, Weiser, Moran &amp; Jiang, 2015</a:t>
            </a:r>
            <a:r>
              <a:rPr lang="he-IL" dirty="0"/>
              <a:t>) חקרו תכניות מנהיגות (</a:t>
            </a:r>
            <a:r>
              <a:rPr lang="en-US" dirty="0"/>
              <a:t>YLP: Youth-Led Programs</a:t>
            </a:r>
            <a:r>
              <a:rPr lang="he-IL" dirty="0"/>
              <a:t>) בתיכונים בקנדה למניעת בריונות והטרדות מיניות וייחסו את תרומתה של מנהיגות קבוצת השווים לשינוי נורמות.  </a:t>
            </a:r>
            <a:endParaRPr lang="en-US" dirty="0"/>
          </a:p>
          <a:p>
            <a:pPr algn="just">
              <a:lnSpc>
                <a:spcPct val="150000"/>
              </a:lnSpc>
            </a:pP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141163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714500" y="869070"/>
            <a:ext cx="10477500" cy="584775"/>
          </a:xfrm>
          <a:prstGeom prst="rect">
            <a:avLst/>
          </a:prstGeom>
        </p:spPr>
        <p:txBody>
          <a:bodyPr wrap="square">
            <a:spAutoFit/>
          </a:bodyPr>
          <a:lstStyle/>
          <a:p>
            <a:pPr algn="ctr"/>
            <a:r>
              <a:rPr lang="he-IL" sz="3200" b="1" dirty="0" smtClean="0">
                <a:solidFill>
                  <a:schemeClr val="accent1"/>
                </a:solidFill>
              </a:rPr>
              <a:t>תרומתו של המפגש בין פורמלי לבלתי פורמלי לחינוך ערכי</a:t>
            </a:r>
          </a:p>
        </p:txBody>
      </p:sp>
      <p:sp>
        <p:nvSpPr>
          <p:cNvPr id="6" name="Rectangle 5"/>
          <p:cNvSpPr/>
          <p:nvPr/>
        </p:nvSpPr>
        <p:spPr>
          <a:xfrm>
            <a:off x="2105891" y="1636070"/>
            <a:ext cx="9860972" cy="2950744"/>
          </a:xfrm>
          <a:prstGeom prst="rect">
            <a:avLst/>
          </a:prstGeom>
        </p:spPr>
        <p:txBody>
          <a:bodyPr wrap="square">
            <a:spAutoFit/>
          </a:bodyPr>
          <a:lstStyle/>
          <a:p>
            <a:pPr algn="just">
              <a:lnSpc>
                <a:spcPct val="150000"/>
              </a:lnSpc>
            </a:pPr>
            <a:r>
              <a:rPr lang="he-IL" dirty="0" err="1"/>
              <a:t>גולדרט</a:t>
            </a:r>
            <a:r>
              <a:rPr lang="he-IL" dirty="0"/>
              <a:t> (2013) מפרטת ששת מאפייניה של זירה חינוכית שמשלבת חינוך פורמלי ובלתי פורמלי ומסבירה את תרומתם לחינוך ערכי. </a:t>
            </a:r>
            <a:r>
              <a:rPr lang="he-IL" dirty="0" smtClean="0"/>
              <a:t>המחקר </a:t>
            </a:r>
            <a:r>
              <a:rPr lang="he-IL" dirty="0"/>
              <a:t>(</a:t>
            </a:r>
            <a:r>
              <a:rPr lang="en-US" dirty="0"/>
              <a:t>Goldratt &amp; Cohen 2016</a:t>
            </a:r>
            <a:r>
              <a:rPr lang="he-IL" dirty="0"/>
              <a:t>) הוכיח ששמונת רכיבי החינוך הבלתי פורמלי של כהנא (</a:t>
            </a:r>
            <a:r>
              <a:rPr lang="en-US" dirty="0" err="1"/>
              <a:t>Kahane</a:t>
            </a:r>
            <a:r>
              <a:rPr lang="en-US" dirty="0"/>
              <a:t>, 1997</a:t>
            </a:r>
            <a:r>
              <a:rPr lang="he-IL" dirty="0"/>
              <a:t>) מבטאים את מפת עשרת הערכים האוניברסליים של שוורץ (</a:t>
            </a:r>
            <a:r>
              <a:rPr lang="en-US" dirty="0"/>
              <a:t>Schwartz, 1992</a:t>
            </a:r>
            <a:r>
              <a:rPr lang="he-IL" dirty="0"/>
              <a:t>): הנאה, חסד, </a:t>
            </a:r>
            <a:r>
              <a:rPr lang="he-IL" dirty="0" err="1"/>
              <a:t>אוניברסליזם</a:t>
            </a:r>
            <a:r>
              <a:rPr lang="he-IL" dirty="0"/>
              <a:t>, קונפורמיות, </a:t>
            </a:r>
            <a:r>
              <a:rPr lang="he-IL" dirty="0" err="1"/>
              <a:t>כח</a:t>
            </a:r>
            <a:r>
              <a:rPr lang="he-IL" dirty="0"/>
              <a:t>, הישגיות, מכוונות עצמית וחדשנות. שילוב זה בין החינוך הפורמלי לבלתי פורמלי כבר הוזכר בספרות כקשור לחינוך ערכי. "קיומו של חינוך ערכי יתאפשר רק אם יתקיים בכל מסגרות הפעולה החינוכיות לסוגיהן, הפורמליות והבלתי פורמליות, תוך שילוב בין שיטות הפעולה הפורמליות והבלתי פורמליות" (דרור, 2001, עמוד 295). </a:t>
            </a: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345440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03663" y="546843"/>
            <a:ext cx="10477500" cy="584775"/>
          </a:xfrm>
          <a:prstGeom prst="rect">
            <a:avLst/>
          </a:prstGeom>
        </p:spPr>
        <p:txBody>
          <a:bodyPr wrap="square">
            <a:spAutoFit/>
          </a:bodyPr>
          <a:lstStyle/>
          <a:p>
            <a:pPr algn="ctr"/>
            <a:r>
              <a:rPr lang="he-IL" sz="3200" b="1" dirty="0" smtClean="0">
                <a:solidFill>
                  <a:schemeClr val="accent1"/>
                </a:solidFill>
              </a:rPr>
              <a:t>דיון מסכם: 6 צירי ההשפעה של החינוך הבלתי פורמלי</a:t>
            </a:r>
          </a:p>
        </p:txBody>
      </p:sp>
      <p:sp>
        <p:nvSpPr>
          <p:cNvPr id="6" name="Rectangle 5"/>
          <p:cNvSpPr/>
          <p:nvPr/>
        </p:nvSpPr>
        <p:spPr>
          <a:xfrm>
            <a:off x="1771651" y="771822"/>
            <a:ext cx="10420349" cy="6047809"/>
          </a:xfrm>
          <a:prstGeom prst="rect">
            <a:avLst/>
          </a:prstGeom>
        </p:spPr>
        <p:txBody>
          <a:bodyPr wrap="square">
            <a:spAutoFit/>
          </a:bodyPr>
          <a:lstStyle/>
          <a:p>
            <a:pPr algn="just">
              <a:lnSpc>
                <a:spcPct val="150000"/>
              </a:lnSpc>
            </a:pPr>
            <a:r>
              <a:rPr lang="he-IL" sz="3200" b="1" dirty="0" smtClean="0">
                <a:solidFill>
                  <a:schemeClr val="accent1"/>
                </a:solidFill>
              </a:rPr>
              <a:t>אישי: </a:t>
            </a:r>
            <a:r>
              <a:rPr lang="he-IL" dirty="0" smtClean="0"/>
              <a:t>הזדמנות </a:t>
            </a:r>
            <a:r>
              <a:rPr lang="he-IL" dirty="0"/>
              <a:t>להתנסות </a:t>
            </a:r>
            <a:r>
              <a:rPr lang="he-IL" dirty="0" smtClean="0"/>
              <a:t>בזהויות </a:t>
            </a:r>
            <a:r>
              <a:rPr lang="he-IL" dirty="0"/>
              <a:t>חדשות והבניית זהות, בחינה אישית של עמדות, קידום אוטונומיה, כישורים לא קוגניטיביים, כגון: סיפוק מושהה, שליטה עצמית, שביעות רצון, יכולת רגשית: תחושת אושר, מוטיבציית הישג מתמשכת, תחושה חיובית של דימוי עצמי  ערך עצמי, אופטימיות והתפתחות חיובית בהתאם לששת ה-</a:t>
            </a:r>
            <a:r>
              <a:rPr lang="en-US" dirty="0"/>
              <a:t>C</a:t>
            </a:r>
            <a:r>
              <a:rPr lang="he-IL" dirty="0"/>
              <a:t> (6</a:t>
            </a:r>
            <a:r>
              <a:rPr lang="en-US" dirty="0"/>
              <a:t>Cs</a:t>
            </a:r>
            <a:r>
              <a:rPr lang="he-IL" dirty="0"/>
              <a:t>) שתורמים להתפתחות מיטבית: יכולת (</a:t>
            </a:r>
            <a:r>
              <a:rPr lang="en-US" dirty="0"/>
              <a:t>competence</a:t>
            </a:r>
            <a:r>
              <a:rPr lang="he-IL" dirty="0"/>
              <a:t>), ביטחון (</a:t>
            </a:r>
            <a:r>
              <a:rPr lang="en-US" dirty="0"/>
              <a:t>confidence</a:t>
            </a:r>
            <a:r>
              <a:rPr lang="he-IL" dirty="0"/>
              <a:t>), קשר (</a:t>
            </a:r>
            <a:r>
              <a:rPr lang="en-US" dirty="0"/>
              <a:t>connection</a:t>
            </a:r>
            <a:r>
              <a:rPr lang="he-IL" dirty="0"/>
              <a:t>), אופי (</a:t>
            </a:r>
            <a:r>
              <a:rPr lang="en-US" dirty="0"/>
              <a:t>character</a:t>
            </a:r>
            <a:r>
              <a:rPr lang="he-IL" dirty="0"/>
              <a:t>), אכפתיות וחמלה (</a:t>
            </a:r>
            <a:r>
              <a:rPr lang="en-US" dirty="0"/>
              <a:t>caring or </a:t>
            </a:r>
            <a:r>
              <a:rPr lang="en-US" dirty="0" err="1"/>
              <a:t>compassio</a:t>
            </a:r>
            <a:r>
              <a:rPr lang="he-IL" dirty="0"/>
              <a:t>) ותרומה (</a:t>
            </a:r>
            <a:r>
              <a:rPr lang="en-US" dirty="0"/>
              <a:t>contribution</a:t>
            </a:r>
            <a:r>
              <a:rPr lang="he-IL" dirty="0"/>
              <a:t>). התנסות בזירות תרבותיות שמאפשרות צורות שונות של הבעה עצמית לצעירים. </a:t>
            </a:r>
            <a:endParaRPr lang="he-IL" dirty="0" smtClean="0"/>
          </a:p>
          <a:p>
            <a:pPr algn="just">
              <a:lnSpc>
                <a:spcPct val="150000"/>
              </a:lnSpc>
            </a:pPr>
            <a:r>
              <a:rPr lang="he-IL" sz="3200" b="1" dirty="0" smtClean="0">
                <a:solidFill>
                  <a:schemeClr val="accent1"/>
                </a:solidFill>
              </a:rPr>
              <a:t>בינאישי: </a:t>
            </a:r>
            <a:r>
              <a:rPr lang="he-IL" dirty="0" smtClean="0"/>
              <a:t>שיפור </a:t>
            </a:r>
            <a:r>
              <a:rPr lang="he-IL" dirty="0"/>
              <a:t>אקלים חברתי, דיאלוג שוויוני, פיתוח כישורים חברתיים, תרגול תקשורת בינאישית, צמצום תחושת ניכור בביה"ס, שייכות לקבוצת השווים בבית-הספר והתנסות באינטראקציה חיובית בין מדריך לחניך יוצרת אמון </a:t>
            </a:r>
            <a:r>
              <a:rPr lang="he-IL" dirty="0" err="1"/>
              <a:t>ומודלינג</a:t>
            </a:r>
            <a:r>
              <a:rPr lang="he-IL" dirty="0" smtClean="0"/>
              <a:t>.</a:t>
            </a:r>
          </a:p>
          <a:p>
            <a:pPr algn="just">
              <a:lnSpc>
                <a:spcPct val="150000"/>
              </a:lnSpc>
            </a:pPr>
            <a:r>
              <a:rPr lang="he-IL" sz="3200" b="1" dirty="0">
                <a:solidFill>
                  <a:schemeClr val="accent1"/>
                </a:solidFill>
              </a:rPr>
              <a:t>חברתי-קהילתי: </a:t>
            </a:r>
            <a:r>
              <a:rPr lang="he-IL" dirty="0"/>
              <a:t>יחסי גומלין בין המתנדב לסביבתו יוצרים מודעות לזולת ומפתחים זהות קהילתית, מעורבות חברתית, פיתוח סבלנות וסובלנות, </a:t>
            </a:r>
            <a:r>
              <a:rPr lang="he-IL" dirty="0" smtClean="0"/>
              <a:t>הבעת </a:t>
            </a:r>
            <a:r>
              <a:rPr lang="he-IL" dirty="0"/>
              <a:t>עמדות חיוביות לשילוב אוכלוסייה עם צרכים מיוחדים. השגת סטטוס חברתי, ניעות מטעם/מוביליות חברתית וצמצום פערים חברתיים.</a:t>
            </a: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2473208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03663" y="546843"/>
            <a:ext cx="10477500" cy="584775"/>
          </a:xfrm>
          <a:prstGeom prst="rect">
            <a:avLst/>
          </a:prstGeom>
        </p:spPr>
        <p:txBody>
          <a:bodyPr wrap="square">
            <a:spAutoFit/>
          </a:bodyPr>
          <a:lstStyle/>
          <a:p>
            <a:pPr algn="ctr"/>
            <a:r>
              <a:rPr lang="he-IL" sz="3200" b="1" dirty="0" smtClean="0">
                <a:solidFill>
                  <a:schemeClr val="accent1"/>
                </a:solidFill>
              </a:rPr>
              <a:t>דיון מסכם: צירי ההשפעה של החינוך הבלתי פורמלי</a:t>
            </a:r>
          </a:p>
        </p:txBody>
      </p:sp>
      <p:sp>
        <p:nvSpPr>
          <p:cNvPr id="6" name="Rectangle 5"/>
          <p:cNvSpPr/>
          <p:nvPr/>
        </p:nvSpPr>
        <p:spPr>
          <a:xfrm>
            <a:off x="1714500" y="1002654"/>
            <a:ext cx="10477500" cy="5586145"/>
          </a:xfrm>
          <a:prstGeom prst="rect">
            <a:avLst/>
          </a:prstGeom>
          <a:ln>
            <a:noFill/>
          </a:ln>
        </p:spPr>
        <p:txBody>
          <a:bodyPr wrap="square">
            <a:spAutoFit/>
          </a:bodyPr>
          <a:lstStyle/>
          <a:p>
            <a:pPr algn="just">
              <a:lnSpc>
                <a:spcPct val="150000"/>
              </a:lnSpc>
            </a:pPr>
            <a:r>
              <a:rPr lang="he-IL" sz="3200" b="1" dirty="0" smtClean="0">
                <a:solidFill>
                  <a:schemeClr val="accent1"/>
                </a:solidFill>
              </a:rPr>
              <a:t>לאומי-אזרחי: </a:t>
            </a:r>
            <a:r>
              <a:rPr lang="he-IL" dirty="0"/>
              <a:t>הכרות עם "אחרים" כחלק מגיבוש זהות ישראלית, הזדהות עם ערכים דמוקרטיים, גיבוש ערכים תרבותיים, מעורבות אזרחית ו"חממה לפטריוטים צעירים</a:t>
            </a:r>
            <a:r>
              <a:rPr lang="he-IL" dirty="0" smtClean="0"/>
              <a:t>".</a:t>
            </a:r>
          </a:p>
          <a:p>
            <a:pPr algn="just">
              <a:lnSpc>
                <a:spcPct val="150000"/>
              </a:lnSpc>
            </a:pPr>
            <a:r>
              <a:rPr lang="he-IL" sz="3200" b="1" dirty="0" smtClean="0">
                <a:solidFill>
                  <a:schemeClr val="accent1"/>
                </a:solidFill>
              </a:rPr>
              <a:t>מקצועי: </a:t>
            </a:r>
            <a:r>
              <a:rPr lang="he-IL" sz="2000" dirty="0" smtClean="0"/>
              <a:t>שיפור </a:t>
            </a:r>
            <a:r>
              <a:rPr lang="he-IL" sz="2000" dirty="0"/>
              <a:t>הישגים לימודיים. הפעילות מפגישה את הנער עם דמויות מפתח, ומפתחת כישורים כגון: תכנון וארגון, ניהול זמן, יכולת לחתור להשגת מטרות שהם מציבים לעצמם ולשאת באחריות לתוצאות של פעילותיהם. תרגול קבלת החלטות, עמידה מול קהל/יכולת דיבור בציבור, תקשורת בינאישית, חשיבה יצירתית, פתרון בעיות, עבודת צוות, ניהול ישיבה, ניהול מו"מ, מהירות, ארגון ותשומת לב לפרטים, תפקוד טוב יותר במצבי לחץ, ראיה מורכבת של דברים, רכישת שפה לפיתוח יזמות ונכונות לפשרות, כישורי הדרכה שסייעו להם באזרחות, בצבא בכלל ובתפקידים פיקודיים בפרט, הזדמנות לצבור ניסיון תעסוקתי, צמצום אי הוודאות התעסוקתית והעלאת רמת מוטיבציה להתגייס ולשרת בצה"ל</a:t>
            </a:r>
            <a:r>
              <a:rPr lang="he-IL" sz="2000" dirty="0" smtClean="0"/>
              <a:t>.</a:t>
            </a:r>
          </a:p>
          <a:p>
            <a:pPr algn="just">
              <a:lnSpc>
                <a:spcPct val="150000"/>
              </a:lnSpc>
            </a:pPr>
            <a:r>
              <a:rPr lang="he-IL" sz="3600" b="1" dirty="0" smtClean="0">
                <a:solidFill>
                  <a:schemeClr val="accent1"/>
                </a:solidFill>
              </a:rPr>
              <a:t>מניעה</a:t>
            </a:r>
            <a:r>
              <a:rPr lang="he-IL" sz="3200" b="1" dirty="0" smtClean="0">
                <a:solidFill>
                  <a:schemeClr val="accent1"/>
                </a:solidFill>
              </a:rPr>
              <a:t>: </a:t>
            </a:r>
            <a:r>
              <a:rPr lang="he-IL" dirty="0"/>
              <a:t>מקדם הגנה של הבריאות בביה"ס: צמצום התנהגויות </a:t>
            </a:r>
            <a:r>
              <a:rPr lang="he-IL" dirty="0" err="1"/>
              <a:t>סיכוניות</a:t>
            </a:r>
            <a:endParaRPr lang="en-US" dirty="0">
              <a:effectLst/>
              <a:latin typeface="Times New Roman" panose="02020603050405020304" pitchFamily="18"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483029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03663" y="546843"/>
            <a:ext cx="10477500" cy="584775"/>
          </a:xfrm>
          <a:prstGeom prst="rect">
            <a:avLst/>
          </a:prstGeom>
        </p:spPr>
        <p:txBody>
          <a:bodyPr wrap="square">
            <a:spAutoFit/>
          </a:bodyPr>
          <a:lstStyle/>
          <a:p>
            <a:pPr algn="ctr"/>
            <a:r>
              <a:rPr lang="he-IL" sz="3200" b="1" dirty="0" smtClean="0">
                <a:solidFill>
                  <a:schemeClr val="accent1"/>
                </a:solidFill>
              </a:rPr>
              <a:t>לדיון ולבירור</a:t>
            </a:r>
          </a:p>
        </p:txBody>
      </p:sp>
      <p:sp>
        <p:nvSpPr>
          <p:cNvPr id="6" name="Rectangle 5"/>
          <p:cNvSpPr/>
          <p:nvPr/>
        </p:nvSpPr>
        <p:spPr>
          <a:xfrm>
            <a:off x="1714500" y="1002654"/>
            <a:ext cx="10477500" cy="5509200"/>
          </a:xfrm>
          <a:prstGeom prst="rect">
            <a:avLst/>
          </a:prstGeom>
          <a:ln>
            <a:noFill/>
          </a:ln>
        </p:spPr>
        <p:txBody>
          <a:bodyPr wrap="square">
            <a:spAutoFit/>
          </a:bodyPr>
          <a:lstStyle/>
          <a:p>
            <a:r>
              <a:rPr lang="he-IL" sz="2200" dirty="0"/>
              <a:t>מבחינה אפיסטמולוגית הסקירה מעלה שאלות כגון: כיצד בעלי תפקידים שונים תופסים מה נחשב ומה לא נחשב כידע בחינוך בלתי פורמלי בכלל וכחינוך בלתי פורמלי בפרט. כמפורט בסקירה יריעתו הרחבה של החינוך הבלתי פורמלי, חוצה אגפים במשרד החינוך עצמו, לדוגמה: האגף החברתי-קהילתי לצד האגף לאמנויות (הפיקוח על החינוך המוסיקלי) ואף חוצה משרדים ממשלתיים כגון: רווחה, תרבות וספורט. </a:t>
            </a:r>
            <a:endParaRPr lang="he-IL" sz="2200" dirty="0" smtClean="0"/>
          </a:p>
          <a:p>
            <a:r>
              <a:rPr lang="he-IL" sz="2200" dirty="0" smtClean="0"/>
              <a:t>מהפרסומים </a:t>
            </a:r>
            <a:r>
              <a:rPr lang="he-IL" sz="2200" dirty="0"/>
              <a:t>בעולם ניכר שיש נטייה להכליל תחת מטרייה רחבה זו של החינוך הבלתי פורמלי גם תכניות כגון: אולימפיאדת מדעים או מתמטיקה. ממצא כגון זה מעלה צורך לבירור לוקאלי, לגבי מה נחשב ומה לא נחשב חינוך בלתי פורמלי מבחינת תחומי אחריותו או התעניינותו של </a:t>
            </a:r>
            <a:r>
              <a:rPr lang="he-IL" sz="2200" dirty="0" err="1"/>
              <a:t>מינהל</a:t>
            </a:r>
            <a:r>
              <a:rPr lang="he-IL" sz="2200" dirty="0"/>
              <a:t> חברה ונוער. מגוון הפעילויות שמסווגות בעולם כחינוך בלתי פורמלי מעוררות שאלות כגון: האם פדגוגיה בלתי פורמלית שבאולימפיאדת המתמטיקה מספיקה כדי שהפעילות תסווג כבלתי פורמלית, או שנדרשים קריטריונים נוספים כגון: קריטריונים של ארגון הפעילות לפי רכיבי החינוך הבלתי פורמלי (</a:t>
            </a:r>
            <a:r>
              <a:rPr lang="en-US" sz="2200" dirty="0" err="1"/>
              <a:t>Kahane</a:t>
            </a:r>
            <a:r>
              <a:rPr lang="en-US" sz="2200" dirty="0"/>
              <a:t>, 1997</a:t>
            </a:r>
            <a:r>
              <a:rPr lang="he-IL" sz="2200" dirty="0"/>
              <a:t>), </a:t>
            </a:r>
            <a:endParaRPr lang="he-IL" sz="2200" dirty="0" smtClean="0"/>
          </a:p>
          <a:p>
            <a:r>
              <a:rPr lang="he-IL" sz="2200" dirty="0" smtClean="0"/>
              <a:t>לצד </a:t>
            </a:r>
            <a:r>
              <a:rPr lang="he-IL" sz="2200" dirty="0"/>
              <a:t>קריטריונים של תוכן (כהן, 2012). בהסתמך על סקירה זו ניתן גם להוסיף שתכנית פעולה הפועלת בחסות מנהל חברה ונוער צריכה להציב מטרות שתואמות לא רק את הציר האישי, כפי שרווח לדוגמה בהשתתפות בחינוך בלתי פורמלי בענף ספורט תחרותי, אלא צריכה להציב גם מטרות שתואמות את חמשת הצירים שעלו בסקירה זו: אישי, בינאישי, חברתי, אזרחי ומקצועי. </a:t>
            </a:r>
            <a:endParaRPr lang="en-US" sz="2200" dirty="0"/>
          </a:p>
        </p:txBody>
      </p:sp>
    </p:spTree>
    <p:extLst>
      <p:ext uri="{BB962C8B-B14F-4D97-AF65-F5344CB8AC3E}">
        <p14:creationId xmlns:p14="http://schemas.microsoft.com/office/powerpoint/2010/main" val="2998720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03663" y="546843"/>
            <a:ext cx="10477500" cy="584775"/>
          </a:xfrm>
          <a:prstGeom prst="rect">
            <a:avLst/>
          </a:prstGeom>
        </p:spPr>
        <p:txBody>
          <a:bodyPr wrap="square">
            <a:spAutoFit/>
          </a:bodyPr>
          <a:lstStyle/>
          <a:p>
            <a:pPr algn="ctr"/>
            <a:r>
              <a:rPr lang="he-IL" sz="3200" b="1" dirty="0" smtClean="0">
                <a:solidFill>
                  <a:schemeClr val="accent1"/>
                </a:solidFill>
              </a:rPr>
              <a:t>חינוך בלתי פורמלי: הגיונות סותרים שמתקיימים בו זמנית </a:t>
            </a:r>
          </a:p>
        </p:txBody>
      </p:sp>
      <p:sp>
        <p:nvSpPr>
          <p:cNvPr id="6" name="Rectangle 5"/>
          <p:cNvSpPr/>
          <p:nvPr/>
        </p:nvSpPr>
        <p:spPr>
          <a:xfrm>
            <a:off x="1714500" y="1210472"/>
            <a:ext cx="10477500" cy="5016758"/>
          </a:xfrm>
          <a:prstGeom prst="rect">
            <a:avLst/>
          </a:prstGeom>
          <a:ln>
            <a:noFill/>
          </a:ln>
        </p:spPr>
        <p:txBody>
          <a:bodyPr wrap="square">
            <a:spAutoFit/>
          </a:bodyPr>
          <a:lstStyle/>
          <a:p>
            <a:r>
              <a:rPr lang="he-IL" sz="2000" dirty="0"/>
              <a:t>לסיום ברצוננו לציין (ראו גרוס, בדפוס)  כי צבי </a:t>
            </a:r>
            <a:r>
              <a:rPr lang="he-IL" sz="2000" dirty="0" err="1"/>
              <a:t>לם</a:t>
            </a:r>
            <a:r>
              <a:rPr lang="he-IL" sz="2000" dirty="0"/>
              <a:t> (1976) בספרו ההגיונות הסותרים של ההוראה מבחין בין שלוש מטרות חינוכיות מובחנות: סוציאליזציה (הכנסתו של היחיד  כחבר בחברה </a:t>
            </a:r>
            <a:r>
              <a:rPr lang="he-IL" sz="2000" dirty="0" err="1"/>
              <a:t>מסויימת</a:t>
            </a:r>
            <a:r>
              <a:rPr lang="he-IL" sz="2000" dirty="0"/>
              <a:t>) </a:t>
            </a:r>
            <a:r>
              <a:rPr lang="he-IL" sz="2000" dirty="0" err="1"/>
              <a:t>אינקלטורציה</a:t>
            </a:r>
            <a:r>
              <a:rPr lang="he-IL" sz="2000" dirty="0"/>
              <a:t> (הכנסתו של היחיד לתוך תרבות וקודים תרבותיים </a:t>
            </a:r>
            <a:r>
              <a:rPr lang="he-IL" sz="2000" dirty="0" err="1"/>
              <a:t>מסויימים</a:t>
            </a:r>
            <a:r>
              <a:rPr lang="he-IL" sz="2000" dirty="0"/>
              <a:t>) </a:t>
            </a:r>
            <a:r>
              <a:rPr lang="he-IL" sz="2000" dirty="0" err="1"/>
              <a:t>ואינדיוידואציה</a:t>
            </a:r>
            <a:r>
              <a:rPr lang="he-IL" sz="2000" dirty="0"/>
              <a:t> שפירושה פיתוח היחיד. </a:t>
            </a:r>
            <a:r>
              <a:rPr lang="he-IL" sz="2000" dirty="0" err="1" smtClean="0"/>
              <a:t>לם</a:t>
            </a:r>
            <a:r>
              <a:rPr lang="he-IL" sz="2000" dirty="0" smtClean="0"/>
              <a:t> </a:t>
            </a:r>
            <a:r>
              <a:rPr lang="he-IL" sz="2000" dirty="0"/>
              <a:t>טוען כי שלוש המטרות הללו מייצגות שלושה הגיונות סותרים בהוראה וכי הוראה מיטבית מפרידה בין המטרות ומפעילה שיקול דעת  דיפרנציאלי בכל פעם באיזו מטרה לבחור בהתאם לסיטואציה הפדגוגית הנבחנת והנבחרת. על פי הסקירה  דלעיל ניתן לומר כי בשונה מתפיסתו של </a:t>
            </a:r>
            <a:r>
              <a:rPr lang="he-IL" sz="2000" dirty="0" err="1"/>
              <a:t>לם</a:t>
            </a:r>
            <a:r>
              <a:rPr lang="he-IL" sz="2000" dirty="0"/>
              <a:t> (המתמקד בהוראה בחינוך הפורמלי) מה שמבחין בין החינוך הפורמלי והבלתי פורמלי הוא שבמסגרת החינוך הבלתי פורמלי שלוש המטרות הללו משלימות ולא סותרות זו את זו  שכן כל אחת נזקקת לרעותה על מנת שתתקיים. לפיכך נוצרת תלות וזיקה הדדית ביניהן המאפשרת אבחנה בין החינוך הפורמלי והבלתי פורמלי. במסגרת הפעילות הבלתי פורמלית דה פקטו לחברה מקום מרכזי פרלימינארי בתהליך החינוכי והכנסתו של היחיד לתוכה נתפסת כמטרה ראשונה במעלה. כמו כן התרבות וערכיה נתפסים כאמצעי מרכזי לביצורה של החברה ולהגדרתה. גישה זו מתעלמת מהניגוד האינהרנטי בין רצונותיו של היחיד ושל החברה וההכתבה של התרבות ומערכת ערכיה והנורמות הנגזרות ממנה הנמצאים בסתירה ובניגוד עניינים קבוע. היכולת להכיל ניגודיות אינהרנטית זו מאפיינת חשיבה ותפיסה פוסט מודרנית והיא יכולה להתקיים אך ורק במסגרות  בעלות גישה א-</a:t>
            </a:r>
            <a:r>
              <a:rPr lang="he-IL" sz="2000" dirty="0" err="1"/>
              <a:t>פריורית</a:t>
            </a:r>
            <a:r>
              <a:rPr lang="he-IL" sz="2000" dirty="0"/>
              <a:t> גמישה ושאיננה היררכית תוך התחשבות </a:t>
            </a:r>
            <a:r>
              <a:rPr lang="he-IL" sz="2000" dirty="0" err="1"/>
              <a:t>מירבית</a:t>
            </a:r>
            <a:r>
              <a:rPr lang="he-IL" sz="2000" dirty="0"/>
              <a:t> בו זמנית בצרכיו ורצונותיו המשתנים של היחיד ושל החברה והתרבות. </a:t>
            </a:r>
            <a:endParaRPr lang="en-US" sz="2000" dirty="0"/>
          </a:p>
        </p:txBody>
      </p:sp>
    </p:spTree>
    <p:extLst>
      <p:ext uri="{BB962C8B-B14F-4D97-AF65-F5344CB8AC3E}">
        <p14:creationId xmlns:p14="http://schemas.microsoft.com/office/powerpoint/2010/main" val="530229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extLst/>
          </p:nvPr>
        </p:nvGraphicFramePr>
        <p:xfrm>
          <a:off x="5730875" y="0"/>
          <a:ext cx="5772150" cy="2907690"/>
        </p:xfrm>
        <a:graphic>
          <a:graphicData uri="http://schemas.openxmlformats.org/drawingml/2006/table">
            <a:tbl>
              <a:tblPr rtl="1" firstRow="1" firstCol="1" bandRow="1"/>
              <a:tblGrid>
                <a:gridCol w="3073573"/>
                <a:gridCol w="2698577"/>
              </a:tblGrid>
              <a:tr h="89850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effectLst/>
                        <a:latin typeface="Times New Roman" panose="02020603050405020304" pitchFamily="18" charset="0"/>
                        <a:ea typeface="Calibri" panose="020F0502020204030204" pitchFamily="34" charset="0"/>
                      </a:endParaRPr>
                    </a:p>
                    <a:p>
                      <a:pPr marL="457200" algn="r" rtl="1">
                        <a:spcAft>
                          <a:spcPts val="0"/>
                        </a:spcAf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p>
                      <a:pPr algn="ctr" rtl="1">
                        <a:spcAft>
                          <a:spcPts val="0"/>
                        </a:spcAf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r h="1383690">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1">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Times New Roman"/>
                        </a:defRPr>
                      </a:lvl1pPr>
                      <a:lvl2pPr marL="457200" algn="r" defTabSz="914400" rtl="1" eaLnBrk="1" latinLnBrk="0" hangingPunct="1">
                        <a:defRPr sz="1800" kern="1200">
                          <a:solidFill>
                            <a:schemeClr val="tx1"/>
                          </a:solidFill>
                          <a:latin typeface="Times New Roman"/>
                        </a:defRPr>
                      </a:lvl2pPr>
                      <a:lvl3pPr marL="914400" algn="r" defTabSz="914400" rtl="1" eaLnBrk="1" latinLnBrk="0" hangingPunct="1">
                        <a:defRPr sz="1800" kern="1200">
                          <a:solidFill>
                            <a:schemeClr val="tx1"/>
                          </a:solidFill>
                          <a:latin typeface="Times New Roman"/>
                        </a:defRPr>
                      </a:lvl3pPr>
                      <a:lvl4pPr marL="1371600" algn="r" defTabSz="914400" rtl="1" eaLnBrk="1" latinLnBrk="0" hangingPunct="1">
                        <a:defRPr sz="1800" kern="1200">
                          <a:solidFill>
                            <a:schemeClr val="tx1"/>
                          </a:solidFill>
                          <a:latin typeface="Times New Roman"/>
                        </a:defRPr>
                      </a:lvl4pPr>
                      <a:lvl5pPr marL="1828800" algn="r" defTabSz="914400" rtl="1" eaLnBrk="1" latinLnBrk="0" hangingPunct="1">
                        <a:defRPr sz="1800" kern="1200">
                          <a:solidFill>
                            <a:schemeClr val="tx1"/>
                          </a:solidFill>
                          <a:latin typeface="Times New Roman"/>
                        </a:defRPr>
                      </a:lvl5pPr>
                      <a:lvl6pPr marL="2286000" algn="r" defTabSz="914400" rtl="1" eaLnBrk="1" latinLnBrk="0" hangingPunct="1">
                        <a:defRPr sz="1800" kern="1200">
                          <a:solidFill>
                            <a:schemeClr val="tx1"/>
                          </a:solidFill>
                          <a:latin typeface="Times New Roman"/>
                        </a:defRPr>
                      </a:lvl6pPr>
                      <a:lvl7pPr marL="2743200" algn="r" defTabSz="914400" rtl="1" eaLnBrk="1" latinLnBrk="0" hangingPunct="1">
                        <a:defRPr sz="1800" kern="1200">
                          <a:solidFill>
                            <a:schemeClr val="tx1"/>
                          </a:solidFill>
                          <a:latin typeface="Times New Roman"/>
                        </a:defRPr>
                      </a:lvl7pPr>
                      <a:lvl8pPr marL="3200400" algn="r" defTabSz="914400" rtl="1" eaLnBrk="1" latinLnBrk="0" hangingPunct="1">
                        <a:defRPr sz="1800" kern="1200">
                          <a:solidFill>
                            <a:schemeClr val="tx1"/>
                          </a:solidFill>
                          <a:latin typeface="Times New Roman"/>
                        </a:defRPr>
                      </a:lvl8pPr>
                      <a:lvl9pPr marL="3657600" algn="r" defTabSz="914400" rtl="1" eaLnBrk="1" latinLnBrk="0" hangingPunct="1">
                        <a:defRPr sz="1800" kern="1200">
                          <a:solidFill>
                            <a:schemeClr val="tx1"/>
                          </a:solidFill>
                          <a:latin typeface="Times New Roman"/>
                        </a:defRPr>
                      </a:lvl9pPr>
                    </a:lstStyle>
                    <a:p>
                      <a:pPr algn="ctr" rtl="0">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1603663" y="546843"/>
            <a:ext cx="10477500" cy="584775"/>
          </a:xfrm>
          <a:prstGeom prst="rect">
            <a:avLst/>
          </a:prstGeom>
        </p:spPr>
        <p:txBody>
          <a:bodyPr wrap="square">
            <a:spAutoFit/>
          </a:bodyPr>
          <a:lstStyle/>
          <a:p>
            <a:pPr algn="ctr"/>
            <a:r>
              <a:rPr lang="he-IL" sz="3200" b="1" dirty="0" smtClean="0">
                <a:solidFill>
                  <a:schemeClr val="accent1"/>
                </a:solidFill>
              </a:rPr>
              <a:t>הצעות למחקר ולמחקרי המשך</a:t>
            </a:r>
          </a:p>
        </p:txBody>
      </p:sp>
      <p:sp>
        <p:nvSpPr>
          <p:cNvPr id="6" name="Rectangle 5"/>
          <p:cNvSpPr/>
          <p:nvPr/>
        </p:nvSpPr>
        <p:spPr>
          <a:xfrm>
            <a:off x="1714500" y="1210472"/>
            <a:ext cx="10477500" cy="4708981"/>
          </a:xfrm>
          <a:prstGeom prst="rect">
            <a:avLst/>
          </a:prstGeom>
          <a:ln>
            <a:noFill/>
          </a:ln>
        </p:spPr>
        <p:txBody>
          <a:bodyPr wrap="square">
            <a:spAutoFit/>
          </a:bodyPr>
          <a:lstStyle/>
          <a:p>
            <a:r>
              <a:rPr lang="he-IL" sz="2000" dirty="0" smtClean="0"/>
              <a:t>אינטגרציה בחינוך הבלתי פורמלי</a:t>
            </a:r>
          </a:p>
          <a:p>
            <a:r>
              <a:rPr lang="he-IL" sz="2000" dirty="0" smtClean="0"/>
              <a:t>חקר משווה פריפריה ומרכז בחינוך הבלתי פורמלי</a:t>
            </a:r>
          </a:p>
          <a:p>
            <a:r>
              <a:rPr lang="he-IL" sz="2000" dirty="0" smtClean="0"/>
              <a:t>זהותם של עובדי ומנהלי החינוך הבלתי פורמלי</a:t>
            </a:r>
          </a:p>
          <a:p>
            <a:r>
              <a:rPr lang="he-IL" sz="2000" dirty="0" smtClean="0"/>
              <a:t>מוטיבציה וגורמי הנעה בחינוך הבלתי פורמלי</a:t>
            </a:r>
          </a:p>
          <a:p>
            <a:r>
              <a:rPr lang="he-IL" sz="2000" dirty="0" smtClean="0"/>
              <a:t>בחינת השפעת ההשתתפות בתכניות המנהיגות</a:t>
            </a:r>
          </a:p>
          <a:p>
            <a:r>
              <a:rPr lang="he-IL" sz="2000" dirty="0" smtClean="0"/>
              <a:t>משמעותן של דמויות מפתח בחינוך הבלתי פורמלי</a:t>
            </a:r>
          </a:p>
          <a:p>
            <a:r>
              <a:rPr lang="he-IL" sz="2000" dirty="0" smtClean="0"/>
              <a:t>נקודות </a:t>
            </a:r>
            <a:r>
              <a:rPr lang="he-IL" sz="2000" dirty="0"/>
              <a:t>מבט </a:t>
            </a:r>
            <a:r>
              <a:rPr lang="he-IL" sz="2000" dirty="0" smtClean="0"/>
              <a:t>שונות על תפקיד הרכז/ת חברתי, מנהל מח' הנוער ועובדי הנוער </a:t>
            </a:r>
          </a:p>
          <a:p>
            <a:r>
              <a:rPr lang="he-IL" sz="2000" dirty="0" smtClean="0"/>
              <a:t>תפקידם של תנועות וארגוני הנוער בעידן הדיגיטלי</a:t>
            </a:r>
          </a:p>
          <a:p>
            <a:r>
              <a:rPr lang="he-IL" sz="2000" dirty="0" smtClean="0"/>
              <a:t>מתכנית </a:t>
            </a:r>
            <a:r>
              <a:rPr lang="he-IL" sz="2000" dirty="0" err="1" smtClean="0"/>
              <a:t>מד"צים</a:t>
            </a:r>
            <a:r>
              <a:rPr lang="he-IL" sz="2000" dirty="0" smtClean="0"/>
              <a:t> לארגון נוער מקומי: חקר מקרה של קצ"ב </a:t>
            </a:r>
            <a:r>
              <a:rPr lang="he-IL" sz="2000" dirty="0" err="1" smtClean="0"/>
              <a:t>וחצ"ב</a:t>
            </a:r>
            <a:endParaRPr lang="he-IL" sz="2000" dirty="0" smtClean="0"/>
          </a:p>
          <a:p>
            <a:r>
              <a:rPr lang="he-IL" sz="2000" dirty="0" smtClean="0"/>
              <a:t>היבטים של </a:t>
            </a:r>
            <a:r>
              <a:rPr lang="he-IL" sz="2000" dirty="0" err="1" smtClean="0"/>
              <a:t>מיגדר</a:t>
            </a:r>
            <a:r>
              <a:rPr lang="he-IL" sz="2000" dirty="0" smtClean="0"/>
              <a:t> בחינוך הבלתי פורמלי</a:t>
            </a:r>
          </a:p>
          <a:p>
            <a:r>
              <a:rPr lang="he-IL" sz="2000" dirty="0" smtClean="0"/>
              <a:t>תרומתו של חינוך </a:t>
            </a:r>
            <a:r>
              <a:rPr lang="he-IL" sz="2000" dirty="0"/>
              <a:t>הבלתי </a:t>
            </a:r>
            <a:r>
              <a:rPr lang="he-IL" sz="2000" dirty="0" smtClean="0"/>
              <a:t>פורמלי בישראל לכישורים קוגניטיביים ושאינם קוגניטיביים (מסוגלות עצמית..)</a:t>
            </a:r>
          </a:p>
          <a:p>
            <a:r>
              <a:rPr lang="he-IL" sz="2000" dirty="0" smtClean="0"/>
              <a:t>המפגש בין פורמלי לבלתי פורמלי:</a:t>
            </a:r>
            <a:r>
              <a:rPr lang="en-US" sz="2000" dirty="0" smtClean="0"/>
              <a:t> </a:t>
            </a:r>
            <a:r>
              <a:rPr lang="he-IL" sz="2000" dirty="0" smtClean="0"/>
              <a:t>סקירת מודלים פועלים, בירור עמדות שונות של סיכויים וסיכונים</a:t>
            </a:r>
          </a:p>
          <a:p>
            <a:r>
              <a:rPr lang="he-IL" sz="2000" smtClean="0"/>
              <a:t>סוגיות בחינוך </a:t>
            </a:r>
            <a:r>
              <a:rPr lang="he-IL" sz="2000" dirty="0" smtClean="0"/>
              <a:t>ערכי, פוליטי, אקטואליה...</a:t>
            </a:r>
          </a:p>
          <a:p>
            <a:r>
              <a:rPr lang="he-IL" sz="2000" dirty="0" smtClean="0"/>
              <a:t>פוליטיקה ואקטואליה בחינוך הבלתי פורמלי</a:t>
            </a:r>
          </a:p>
          <a:p>
            <a:r>
              <a:rPr lang="he-IL" sz="2000" dirty="0" smtClean="0"/>
              <a:t>ילדי מהגרים וחינוך בלתי פורמלי בישראל</a:t>
            </a:r>
            <a:endParaRPr lang="en-US" sz="2000" dirty="0"/>
          </a:p>
        </p:txBody>
      </p:sp>
    </p:spTree>
    <p:extLst>
      <p:ext uri="{BB962C8B-B14F-4D97-AF65-F5344CB8AC3E}">
        <p14:creationId xmlns:p14="http://schemas.microsoft.com/office/powerpoint/2010/main" val="532842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41603"/>
            <a:ext cx="12192000" cy="685800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64" y="1255375"/>
            <a:ext cx="2990850" cy="196380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64" y="3755440"/>
            <a:ext cx="2990850" cy="2243138"/>
          </a:xfrm>
          <a:prstGeom prst="rect">
            <a:avLst/>
          </a:prstGeom>
        </p:spPr>
      </p:pic>
      <p:sp>
        <p:nvSpPr>
          <p:cNvPr id="10" name="Rectangle 9"/>
          <p:cNvSpPr/>
          <p:nvPr/>
        </p:nvSpPr>
        <p:spPr>
          <a:xfrm>
            <a:off x="5848350" y="0"/>
            <a:ext cx="6096000" cy="707886"/>
          </a:xfrm>
          <a:prstGeom prst="rect">
            <a:avLst/>
          </a:prstGeom>
        </p:spPr>
        <p:txBody>
          <a:bodyPr>
            <a:spAutoFit/>
          </a:bodyPr>
          <a:lstStyle/>
          <a:p>
            <a:pPr marL="457200" lvl="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lvl="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3688773" y="869891"/>
            <a:ext cx="8355791" cy="6524863"/>
          </a:xfrm>
          <a:prstGeom prst="rect">
            <a:avLst/>
          </a:prstGeom>
        </p:spPr>
        <p:txBody>
          <a:bodyPr wrap="square">
            <a:spAutoFit/>
          </a:bodyPr>
          <a:lstStyle/>
          <a:p>
            <a:r>
              <a:rPr lang="he-IL" sz="4000" dirty="0" smtClean="0"/>
              <a:t>הגדרות תיאורטיות: </a:t>
            </a:r>
          </a:p>
          <a:p>
            <a:r>
              <a:rPr lang="he-IL" sz="4000" dirty="0" smtClean="0"/>
              <a:t>חינוך פורמלי, חינוך בלתי פורמלי, </a:t>
            </a:r>
          </a:p>
          <a:p>
            <a:r>
              <a:rPr lang="he-IL" sz="4000" dirty="0" smtClean="0"/>
              <a:t>וחינוך לא פורמלי </a:t>
            </a:r>
          </a:p>
          <a:p>
            <a:r>
              <a:rPr lang="he-IL" dirty="0"/>
              <a:t>(</a:t>
            </a:r>
            <a:r>
              <a:rPr lang="he-IL" dirty="0" err="1"/>
              <a:t>רפופורט</a:t>
            </a:r>
            <a:r>
              <a:rPr lang="he-IL" dirty="0"/>
              <a:t> וכהנא, 2012; שמידע ורומי, תשס"ז; </a:t>
            </a:r>
            <a:r>
              <a:rPr lang="en-US" dirty="0"/>
              <a:t>Cohen, 2001; Coombs &amp; Ahmed, 1974; La Belle, 1982; Romi &amp; </a:t>
            </a:r>
            <a:r>
              <a:rPr lang="en-US" dirty="0" err="1"/>
              <a:t>Schmida</a:t>
            </a:r>
            <a:r>
              <a:rPr lang="en-US" dirty="0"/>
              <a:t>, 2009</a:t>
            </a:r>
            <a:r>
              <a:rPr lang="he-IL" dirty="0"/>
              <a:t>). לה-בל (</a:t>
            </a:r>
            <a:r>
              <a:rPr lang="en-US" dirty="0"/>
              <a:t>La Belle, 1982</a:t>
            </a:r>
            <a:r>
              <a:rPr lang="he-IL" dirty="0" smtClean="0"/>
              <a:t>)</a:t>
            </a:r>
          </a:p>
          <a:p>
            <a:endParaRPr lang="he-IL" dirty="0"/>
          </a:p>
          <a:p>
            <a:r>
              <a:rPr lang="he-IL" sz="2800" dirty="0" smtClean="0">
                <a:solidFill>
                  <a:schemeClr val="accent1"/>
                </a:solidFill>
              </a:rPr>
              <a:t>חוץ </a:t>
            </a:r>
            <a:r>
              <a:rPr lang="he-IL" sz="2800" dirty="0" err="1" smtClean="0">
                <a:solidFill>
                  <a:schemeClr val="accent1"/>
                </a:solidFill>
              </a:rPr>
              <a:t>קוריקולארי</a:t>
            </a:r>
            <a:r>
              <a:rPr lang="he-IL" sz="2800" dirty="0" smtClean="0">
                <a:solidFill>
                  <a:schemeClr val="accent1"/>
                </a:solidFill>
              </a:rPr>
              <a:t>: </a:t>
            </a:r>
            <a:r>
              <a:rPr lang="he-IL" dirty="0" smtClean="0"/>
              <a:t>הפעילויות </a:t>
            </a:r>
            <a:r>
              <a:rPr lang="he-IL" dirty="0"/>
              <a:t>שמחוץ לתכנית הלימודים אינן תופעה חדשה במערכת החינוך: "תלמידים תמיד עסקו בפעילויות אלה וניתן לקבוע שגילן כגיל החינוך הפורמלי המאורגן</a:t>
            </a:r>
            <a:r>
              <a:rPr lang="ar-SA" dirty="0"/>
              <a:t>. </a:t>
            </a:r>
            <a:r>
              <a:rPr lang="he-IL" dirty="0"/>
              <a:t>עדויות לקיומן של רבות מן הפעילויות נמצאות כבר ביוון העתיקה</a:t>
            </a:r>
            <a:r>
              <a:rPr lang="ar-SA" dirty="0"/>
              <a:t>, </a:t>
            </a:r>
            <a:r>
              <a:rPr lang="he-IL" dirty="0"/>
              <a:t>ברומי ובפרס</a:t>
            </a:r>
            <a:r>
              <a:rPr lang="ar-SA" dirty="0"/>
              <a:t>. </a:t>
            </a:r>
            <a:r>
              <a:rPr lang="he-IL" dirty="0"/>
              <a:t>מהמאה ה-8 לפני ספה</a:t>
            </a:r>
            <a:r>
              <a:rPr lang="ar-SA" dirty="0"/>
              <a:t>"</a:t>
            </a:r>
            <a:r>
              <a:rPr lang="he-IL" dirty="0"/>
              <a:t>נ ועד למאה ה-4 אחריה</a:t>
            </a:r>
            <a:r>
              <a:rPr lang="ar-SA" dirty="0"/>
              <a:t>, </a:t>
            </a:r>
            <a:r>
              <a:rPr lang="he-IL" dirty="0"/>
              <a:t>ידוע על קיומן הסדיר של תחרויות ספורטיביות</a:t>
            </a:r>
            <a:r>
              <a:rPr lang="ar-SA" dirty="0"/>
              <a:t>, </a:t>
            </a:r>
            <a:r>
              <a:rPr lang="he-IL" dirty="0"/>
              <a:t>מוזיקליות ורטוריות</a:t>
            </a:r>
            <a:r>
              <a:rPr lang="ar-SA" dirty="0"/>
              <a:t>.</a:t>
            </a:r>
            <a:r>
              <a:rPr lang="he-IL" dirty="0"/>
              <a:t> גם ל'שעות החינוך' היו שורשים במערכות החינוך הקדומות</a:t>
            </a:r>
            <a:r>
              <a:rPr lang="ar-SA" dirty="0"/>
              <a:t>, </a:t>
            </a:r>
            <a:r>
              <a:rPr lang="he-IL" dirty="0"/>
              <a:t>במסגרת של ריכוזי קבוצות תלמידים סביב מורים שגילו עניין בתלמידים כפרטים. קיימות עדויות על פעילותם של חוגים שונים</a:t>
            </a:r>
            <a:r>
              <a:rPr lang="ar-SA" dirty="0"/>
              <a:t>, </a:t>
            </a:r>
            <a:r>
              <a:rPr lang="he-IL" dirty="0"/>
              <a:t>בייחוד בתחום האמנות והספורט</a:t>
            </a:r>
            <a:r>
              <a:rPr lang="ar-SA" dirty="0"/>
              <a:t>, </a:t>
            </a:r>
            <a:r>
              <a:rPr lang="he-IL" dirty="0"/>
              <a:t>וכן ידוע על קיום אירועים חגיגיים לציון ימים מיוחדים</a:t>
            </a:r>
            <a:r>
              <a:rPr lang="ar-SA" dirty="0"/>
              <a:t>.</a:t>
            </a:r>
            <a:r>
              <a:rPr lang="he-IL" dirty="0"/>
              <a:t> הדפוסים הבסיסיים של פעילויות התלמידים נמשכו אל תוך ימי-הביניים</a:t>
            </a:r>
            <a:r>
              <a:rPr lang="ar-SA" dirty="0"/>
              <a:t>. </a:t>
            </a:r>
            <a:r>
              <a:rPr lang="he-IL" dirty="0"/>
              <a:t>את מקום המקהלה היוונית תופסות תהלוכות של נזירים</a:t>
            </a:r>
            <a:r>
              <a:rPr lang="ar-SA" dirty="0"/>
              <a:t>, </a:t>
            </a:r>
            <a:r>
              <a:rPr lang="he-IL" dirty="0"/>
              <a:t>נערי מקהלה ותלמידים" (שמידע, 1979, עמוד 103).</a:t>
            </a:r>
            <a:endParaRPr lang="en-US" dirty="0"/>
          </a:p>
          <a:p>
            <a:endParaRPr lang="he-IL" dirty="0" smtClean="0"/>
          </a:p>
          <a:p>
            <a:endParaRPr lang="he-IL" sz="1600" b="1" dirty="0" smtClean="0"/>
          </a:p>
          <a:p>
            <a:r>
              <a:rPr lang="he-IL" sz="2000" b="1" dirty="0"/>
              <a:t> </a:t>
            </a:r>
            <a:endParaRPr lang="en-US" sz="2000" dirty="0"/>
          </a:p>
        </p:txBody>
      </p:sp>
    </p:spTree>
    <p:extLst>
      <p:ext uri="{BB962C8B-B14F-4D97-AF65-F5344CB8AC3E}">
        <p14:creationId xmlns:p14="http://schemas.microsoft.com/office/powerpoint/2010/main" val="4015369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160020" y="29568"/>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582052" y="29568"/>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933803" y="638775"/>
            <a:ext cx="10171605" cy="7417415"/>
          </a:xfrm>
          <a:prstGeom prst="rect">
            <a:avLst/>
          </a:prstGeom>
        </p:spPr>
        <p:txBody>
          <a:bodyPr wrap="square">
            <a:spAutoFit/>
          </a:bodyPr>
          <a:lstStyle/>
          <a:p>
            <a:r>
              <a:rPr lang="he-IL" sz="2800" b="1" dirty="0">
                <a:solidFill>
                  <a:schemeClr val="accent1"/>
                </a:solidFill>
              </a:rPr>
              <a:t>הגדרת החינוך הבלתי פורמלי לפי גישות תיאורטיות במדעי </a:t>
            </a:r>
            <a:r>
              <a:rPr lang="he-IL" sz="2800" b="1" dirty="0" smtClean="0">
                <a:solidFill>
                  <a:schemeClr val="accent1"/>
                </a:solidFill>
              </a:rPr>
              <a:t>החברה</a:t>
            </a:r>
            <a:r>
              <a:rPr lang="en-US" sz="2800" b="1" dirty="0" smtClean="0">
                <a:solidFill>
                  <a:schemeClr val="accent1"/>
                </a:solidFill>
              </a:rPr>
              <a:t>: </a:t>
            </a:r>
          </a:p>
          <a:p>
            <a:r>
              <a:rPr lang="he-IL" sz="2400" b="1" dirty="0"/>
              <a:t>התיאוריה של הקשר </a:t>
            </a:r>
            <a:r>
              <a:rPr lang="he-IL" sz="2400" b="1" dirty="0" smtClean="0"/>
              <a:t>לחיים </a:t>
            </a:r>
            <a:r>
              <a:rPr lang="en-US" sz="2400" b="1" dirty="0" smtClean="0"/>
              <a:t>Theory </a:t>
            </a:r>
            <a:r>
              <a:rPr lang="en-US" sz="2400" b="1" dirty="0"/>
              <a:t>of </a:t>
            </a:r>
            <a:r>
              <a:rPr lang="en-US" sz="2400" b="1" dirty="0" smtClean="0"/>
              <a:t>relevancy</a:t>
            </a:r>
            <a:r>
              <a:rPr lang="he-IL" sz="2400" b="1" dirty="0" smtClean="0"/>
              <a:t>:</a:t>
            </a:r>
            <a:r>
              <a:rPr lang="en-US" sz="2400" b="1" dirty="0" smtClean="0"/>
              <a:t> </a:t>
            </a:r>
            <a:r>
              <a:rPr lang="he-IL" sz="2400" dirty="0" smtClean="0"/>
              <a:t>"</a:t>
            </a:r>
            <a:r>
              <a:rPr lang="he-IL" sz="2400" dirty="0"/>
              <a:t>חינוך בלתי פורמלי הוא חינוך שהילד מקבל מהניסיון שלו מחוץ לבית-הספר</a:t>
            </a:r>
            <a:r>
              <a:rPr lang="ar-SA" sz="2400" dirty="0"/>
              <a:t>, </a:t>
            </a:r>
            <a:r>
              <a:rPr lang="he-IL" sz="2400" dirty="0"/>
              <a:t>תוך כדי השתתפות בהתנסויות אלו ובאמצעותן" (שמידע ורומי, תשס"ז, עמוד 17</a:t>
            </a:r>
            <a:r>
              <a:rPr lang="he-IL" sz="2400" dirty="0" smtClean="0"/>
              <a:t>).</a:t>
            </a:r>
          </a:p>
          <a:p>
            <a:r>
              <a:rPr lang="he-IL" sz="2400" b="1" dirty="0"/>
              <a:t>התיאוריה של האיחוד </a:t>
            </a:r>
            <a:r>
              <a:rPr lang="en-US" sz="2400" b="1" dirty="0" smtClean="0"/>
              <a:t>Theory </a:t>
            </a:r>
            <a:r>
              <a:rPr lang="en-US" sz="2400" b="1" dirty="0"/>
              <a:t>of </a:t>
            </a:r>
            <a:r>
              <a:rPr lang="en-US" sz="2400" b="1" dirty="0" smtClean="0"/>
              <a:t>oneness</a:t>
            </a:r>
            <a:r>
              <a:rPr lang="he-IL" sz="2400" b="1" dirty="0" smtClean="0"/>
              <a:t>:</a:t>
            </a:r>
            <a:r>
              <a:rPr lang="en-US" sz="2400" b="1" dirty="0" smtClean="0"/>
              <a:t> </a:t>
            </a:r>
            <a:r>
              <a:rPr lang="he-IL" sz="2400" dirty="0"/>
              <a:t>חינוך בלתי פורמלי הוא תחום חינוכי שבו הצעירים נוטלים חלק פעיל בקבוצות החברתיות שהם משתייכים אליהן</a:t>
            </a:r>
            <a:r>
              <a:rPr lang="ar-SA" sz="2400" dirty="0"/>
              <a:t>, </a:t>
            </a:r>
            <a:r>
              <a:rPr lang="he-IL" sz="2400" dirty="0"/>
              <a:t>מבלי שלאלה תהיינה כוונות </a:t>
            </a:r>
            <a:r>
              <a:rPr lang="ar-SA" sz="2400" dirty="0"/>
              <a:t>(</a:t>
            </a:r>
            <a:r>
              <a:rPr lang="en-US" sz="2400" dirty="0"/>
              <a:t>intentions</a:t>
            </a:r>
            <a:r>
              <a:rPr lang="ar-SA" sz="2400" dirty="0"/>
              <a:t>) </a:t>
            </a:r>
            <a:r>
              <a:rPr lang="he-IL" sz="2400" dirty="0"/>
              <a:t>לחנך</a:t>
            </a:r>
            <a:r>
              <a:rPr lang="ar-SA" sz="2400" dirty="0"/>
              <a:t>, </a:t>
            </a:r>
            <a:r>
              <a:rPr lang="he-IL" sz="2400" dirty="0"/>
              <a:t>זאת בתנאי</a:t>
            </a:r>
            <a:r>
              <a:rPr lang="ar-SA" sz="2400" dirty="0"/>
              <a:t>, </a:t>
            </a:r>
            <a:r>
              <a:rPr lang="he-IL" sz="2400" dirty="0"/>
              <a:t>שסביבות אלה תצענה תנאים ראויים להתפתחות של הצעירים</a:t>
            </a:r>
            <a:r>
              <a:rPr lang="ar-SA" sz="2400" dirty="0" smtClean="0"/>
              <a:t>.</a:t>
            </a:r>
            <a:endParaRPr lang="he-IL" sz="2400" dirty="0" smtClean="0"/>
          </a:p>
          <a:p>
            <a:r>
              <a:rPr lang="he-IL" sz="2400" b="1" dirty="0"/>
              <a:t>הגישה התיאורטית של האקולוגיה בחינוך </a:t>
            </a:r>
            <a:r>
              <a:rPr lang="en-US" sz="2400" b="1" dirty="0" smtClean="0"/>
              <a:t>Ecology </a:t>
            </a:r>
            <a:r>
              <a:rPr lang="en-US" sz="2400" b="1" dirty="0"/>
              <a:t>of </a:t>
            </a:r>
            <a:r>
              <a:rPr lang="en-US" sz="2400" b="1" dirty="0" smtClean="0"/>
              <a:t>education</a:t>
            </a:r>
            <a:r>
              <a:rPr lang="he-IL" sz="2400" b="1" dirty="0" smtClean="0"/>
              <a:t>: </a:t>
            </a:r>
            <a:r>
              <a:rPr lang="he-IL" sz="2400" dirty="0" smtClean="0"/>
              <a:t>חינוך מתבצע </a:t>
            </a:r>
            <a:r>
              <a:rPr lang="he-IL" sz="2400" dirty="0"/>
              <a:t>במגוון רחב של מצבים ועל ידי מוסדות חברתיים רבים המחוללים תהליך חינוכי המתמשך לאורך כל חיי האדם" (שמידע ורומי, תשס"ז, עמוד 18)</a:t>
            </a:r>
            <a:r>
              <a:rPr lang="ar-SA" sz="2400" dirty="0" smtClean="0"/>
              <a:t>.</a:t>
            </a:r>
            <a:endParaRPr lang="he-IL" sz="2400" dirty="0" smtClean="0"/>
          </a:p>
          <a:p>
            <a:r>
              <a:rPr lang="he-IL" sz="2400" b="1" dirty="0"/>
              <a:t>הגישה התיאורטית של חינוך משלים </a:t>
            </a:r>
            <a:r>
              <a:rPr lang="en-US" sz="2400" b="1" dirty="0" smtClean="0"/>
              <a:t>Complementary education</a:t>
            </a:r>
            <a:r>
              <a:rPr lang="he-IL" sz="2400" b="1" dirty="0" smtClean="0"/>
              <a:t>: </a:t>
            </a:r>
            <a:r>
              <a:rPr lang="he-IL" sz="2400" dirty="0" smtClean="0"/>
              <a:t>חינוך</a:t>
            </a:r>
          </a:p>
          <a:p>
            <a:r>
              <a:rPr lang="he-IL" sz="2400" dirty="0" smtClean="0"/>
              <a:t>בלתי </a:t>
            </a:r>
            <a:r>
              <a:rPr lang="he-IL" sz="2400" dirty="0"/>
              <a:t>פורמלי הוא סביבה חינוכית שלישית</a:t>
            </a:r>
            <a:r>
              <a:rPr lang="ar-SA" sz="2400" dirty="0"/>
              <a:t>,</a:t>
            </a:r>
            <a:r>
              <a:rPr lang="he-IL" sz="2400" dirty="0"/>
              <a:t> נוספת על בית-הספר והמשפחה</a:t>
            </a:r>
            <a:r>
              <a:rPr lang="ar-SA" sz="2400" dirty="0"/>
              <a:t>, </a:t>
            </a:r>
            <a:endParaRPr lang="he-IL" sz="2400" dirty="0" smtClean="0"/>
          </a:p>
          <a:p>
            <a:r>
              <a:rPr lang="he-IL" sz="2400" dirty="0" smtClean="0"/>
              <a:t>ויש </a:t>
            </a:r>
            <a:r>
              <a:rPr lang="he-IL" sz="2400" dirty="0"/>
              <a:t>בו פוטנציאל לבנות גשר ביניהם</a:t>
            </a:r>
            <a:r>
              <a:rPr lang="ar-SA" sz="2400" dirty="0" smtClean="0"/>
              <a:t>.</a:t>
            </a:r>
            <a:endParaRPr lang="he-IL" sz="2400" dirty="0" smtClean="0"/>
          </a:p>
          <a:p>
            <a:r>
              <a:rPr lang="he-IL" sz="2400" b="1" dirty="0"/>
              <a:t>גישה תיאורטית סוציולוגית</a:t>
            </a:r>
            <a:r>
              <a:rPr lang="ar-SA" sz="2400" b="1" dirty="0"/>
              <a:t>-</a:t>
            </a:r>
            <a:r>
              <a:rPr lang="he-IL" sz="2400" b="1" dirty="0"/>
              <a:t>מבנית: </a:t>
            </a:r>
            <a:r>
              <a:rPr lang="en-US" sz="2400" b="1" dirty="0"/>
              <a:t>Structural-Functional </a:t>
            </a:r>
            <a:r>
              <a:rPr lang="en-US" sz="2400" b="1" dirty="0" smtClean="0"/>
              <a:t>Theory</a:t>
            </a:r>
            <a:r>
              <a:rPr lang="he-IL" sz="2400" b="1" dirty="0" smtClean="0"/>
              <a:t>:</a:t>
            </a:r>
            <a:r>
              <a:rPr lang="en-US" sz="2400" b="1" dirty="0" smtClean="0"/>
              <a:t> </a:t>
            </a:r>
            <a:endParaRPr lang="he-IL" sz="2400" b="1" dirty="0" smtClean="0"/>
          </a:p>
          <a:p>
            <a:r>
              <a:rPr lang="he-IL" sz="2400" dirty="0" smtClean="0"/>
              <a:t>בהמשגת </a:t>
            </a:r>
            <a:r>
              <a:rPr lang="he-IL" sz="2400" dirty="0"/>
              <a:t>הרכיבים הבלתי פורמליים בנה כהנא מעין 'טיפוס אידיאלי</a:t>
            </a:r>
            <a:r>
              <a:rPr lang="he-IL" sz="2400" dirty="0" smtClean="0"/>
              <a:t>'</a:t>
            </a:r>
            <a:endParaRPr lang="en-US" sz="2400" dirty="0"/>
          </a:p>
          <a:p>
            <a:endParaRPr lang="en-US" sz="2400" b="1" dirty="0" smtClean="0"/>
          </a:p>
          <a:p>
            <a:endParaRPr lang="en-US" sz="2400" dirty="0"/>
          </a:p>
          <a:p>
            <a:endParaRPr lang="en-US" sz="2400" b="1" u="sng" dirty="0"/>
          </a:p>
          <a:p>
            <a:r>
              <a:rPr lang="he-IL" sz="2000" b="1" dirty="0">
                <a:solidFill>
                  <a:prstClr val="black"/>
                </a:solidFill>
              </a:rPr>
              <a:t> </a:t>
            </a:r>
            <a:endParaRPr lang="en-US" sz="2000"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1" y="4582391"/>
            <a:ext cx="2673006" cy="1996402"/>
          </a:xfrm>
          <a:prstGeom prst="rect">
            <a:avLst/>
          </a:prstGeom>
        </p:spPr>
      </p:pic>
    </p:spTree>
    <p:extLst>
      <p:ext uri="{BB962C8B-B14F-4D97-AF65-F5344CB8AC3E}">
        <p14:creationId xmlns:p14="http://schemas.microsoft.com/office/powerpoint/2010/main" val="332988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76893" y="0"/>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582052" y="29568"/>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a:t>
            </a:r>
            <a:r>
              <a:rPr lang="he-IL" sz="2000" b="1" dirty="0" smtClean="0">
                <a:solidFill>
                  <a:prstClr val="black"/>
                </a:solidFill>
                <a:latin typeface="Times New Roman" panose="02020603050405020304" pitchFamily="18" charset="0"/>
                <a:ea typeface="Times New Roman" panose="02020603050405020304" pitchFamily="18" charset="0"/>
                <a:cs typeface="David" panose="020E0502060401010101" pitchFamily="34" charset="-79"/>
              </a:rPr>
              <a:t>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879433" y="731858"/>
            <a:ext cx="9992936" cy="1508105"/>
          </a:xfrm>
          <a:prstGeom prst="rect">
            <a:avLst/>
          </a:prstGeom>
        </p:spPr>
        <p:txBody>
          <a:bodyPr wrap="square">
            <a:spAutoFit/>
          </a:bodyPr>
          <a:lstStyle/>
          <a:p>
            <a:endParaRPr lang="he-IL" sz="2400" b="1" u="sng" dirty="0" smtClean="0">
              <a:solidFill>
                <a:prstClr val="black"/>
              </a:solidFill>
            </a:endParaRPr>
          </a:p>
          <a:p>
            <a:r>
              <a:rPr lang="he-IL" sz="2400" dirty="0">
                <a:solidFill>
                  <a:prstClr val="black"/>
                </a:solidFill>
              </a:rPr>
              <a:t> </a:t>
            </a:r>
            <a:endParaRPr lang="en-US" sz="2400" dirty="0">
              <a:solidFill>
                <a:prstClr val="black"/>
              </a:solidFill>
            </a:endParaRPr>
          </a:p>
          <a:p>
            <a:endParaRPr lang="en-US" sz="2400" b="1" u="sng" dirty="0">
              <a:solidFill>
                <a:prstClr val="black"/>
              </a:solidFill>
            </a:endParaRPr>
          </a:p>
          <a:p>
            <a:r>
              <a:rPr lang="he-IL" sz="2000" b="1" dirty="0">
                <a:solidFill>
                  <a:prstClr val="black"/>
                </a:solidFill>
              </a:rPr>
              <a:t> </a:t>
            </a:r>
            <a:endParaRPr lang="en-US" sz="2000" dirty="0">
              <a:solidFill>
                <a:prstClr val="black"/>
              </a:solidFill>
            </a:endParaRPr>
          </a:p>
        </p:txBody>
      </p:sp>
      <p:sp>
        <p:nvSpPr>
          <p:cNvPr id="2" name="Rectangle 1"/>
          <p:cNvSpPr/>
          <p:nvPr/>
        </p:nvSpPr>
        <p:spPr>
          <a:xfrm>
            <a:off x="1879434" y="597455"/>
            <a:ext cx="10312566" cy="5663089"/>
          </a:xfrm>
          <a:prstGeom prst="rect">
            <a:avLst/>
          </a:prstGeom>
        </p:spPr>
        <p:txBody>
          <a:bodyPr wrap="square">
            <a:spAutoFit/>
          </a:bodyPr>
          <a:lstStyle/>
          <a:p>
            <a:pPr indent="323850" algn="just">
              <a:lnSpc>
                <a:spcPct val="150000"/>
              </a:lnSpc>
              <a:spcBef>
                <a:spcPts val="600"/>
              </a:spcBef>
              <a:spcAft>
                <a:spcPts val="600"/>
              </a:spcAft>
            </a:pPr>
            <a:r>
              <a:rPr lang="he-IL" sz="2800" dirty="0" smtClean="0">
                <a:solidFill>
                  <a:schemeClr val="accent1"/>
                </a:solidFill>
                <a:latin typeface="Times New Roman" panose="02020603050405020304" pitchFamily="18" charset="0"/>
                <a:ea typeface="Calibri" panose="020F0502020204030204" pitchFamily="34" charset="0"/>
                <a:cs typeface="David" panose="020E0502060401010101" pitchFamily="34" charset="-79"/>
              </a:rPr>
              <a:t>הגדרות </a:t>
            </a:r>
            <a:r>
              <a:rPr lang="he-IL" sz="2800" dirty="0">
                <a:solidFill>
                  <a:schemeClr val="accent1"/>
                </a:solidFill>
                <a:latin typeface="Times New Roman" panose="02020603050405020304" pitchFamily="18" charset="0"/>
                <a:ea typeface="Calibri" panose="020F0502020204030204" pitchFamily="34" charset="0"/>
                <a:cs typeface="David" panose="020E0502060401010101" pitchFamily="34" charset="-79"/>
              </a:rPr>
              <a:t>משנה לחינוך הבלתי פורמלי: </a:t>
            </a:r>
            <a:endParaRPr lang="en-US" sz="2800" dirty="0">
              <a:solidFill>
                <a:schemeClr val="accent1"/>
              </a:solidFill>
              <a:latin typeface="David" panose="020E0502060401010101" pitchFamily="34" charset="-79"/>
              <a:ea typeface="Calibri" panose="020F0502020204030204" pitchFamily="34" charset="0"/>
              <a:cs typeface="David" panose="020E0502060401010101" pitchFamily="34" charset="-79"/>
            </a:endParaRPr>
          </a:p>
          <a:p>
            <a:pPr marL="342900" lvl="0" indent="-342900" algn="just">
              <a:lnSpc>
                <a:spcPct val="150000"/>
              </a:lnSpc>
              <a:spcBef>
                <a:spcPts val="600"/>
              </a:spcBef>
              <a:spcAft>
                <a:spcPts val="600"/>
              </a:spcAft>
              <a:buFont typeface="+mj-cs"/>
              <a:buAutoNum type="hebrew2Minus"/>
            </a:pPr>
            <a:r>
              <a:rPr lang="he-IL" b="1" dirty="0">
                <a:latin typeface="Times New Roman" panose="02020603050405020304" pitchFamily="18" charset="0"/>
                <a:ea typeface="Calibri" panose="020F0502020204030204" pitchFamily="34" charset="0"/>
                <a:cs typeface="David" panose="020E0502060401010101" pitchFamily="34" charset="-79"/>
              </a:rPr>
              <a:t>'חינוך בלתי פורמלי תוך בית-ספרי' ו'חינוך בלתי פורמלי חוץ בית-ספרי'</a:t>
            </a:r>
            <a:r>
              <a:rPr lang="he-IL" dirty="0">
                <a:latin typeface="Times New Roman" panose="02020603050405020304" pitchFamily="18" charset="0"/>
                <a:ea typeface="Calibri" panose="020F0502020204030204" pitchFamily="34" charset="0"/>
                <a:cs typeface="David" panose="020E0502060401010101" pitchFamily="34" charset="-79"/>
              </a:rPr>
              <a:t>: </a:t>
            </a:r>
            <a:endParaRPr lang="he-IL" dirty="0" smtClean="0">
              <a:latin typeface="Times New Roman" panose="02020603050405020304" pitchFamily="18" charset="0"/>
              <a:ea typeface="Calibri" panose="020F0502020204030204" pitchFamily="34" charset="0"/>
              <a:cs typeface="David" panose="020E0502060401010101" pitchFamily="34" charset="-79"/>
            </a:endParaRPr>
          </a:p>
          <a:p>
            <a:pPr marL="342900" lvl="0" indent="-342900" algn="just">
              <a:lnSpc>
                <a:spcPct val="150000"/>
              </a:lnSpc>
              <a:spcBef>
                <a:spcPts val="600"/>
              </a:spcBef>
              <a:spcAft>
                <a:spcPts val="600"/>
              </a:spcAft>
              <a:buFont typeface="+mj-cs"/>
              <a:buAutoNum type="hebrew2Minus"/>
            </a:pPr>
            <a:r>
              <a:rPr lang="he-IL" b="1" dirty="0" smtClean="0">
                <a:latin typeface="Times New Roman" panose="02020603050405020304" pitchFamily="18" charset="0"/>
                <a:ea typeface="Calibri" panose="020F0502020204030204" pitchFamily="34" charset="0"/>
                <a:cs typeface="David" panose="020E0502060401010101" pitchFamily="34" charset="-79"/>
              </a:rPr>
              <a:t>'חינוך </a:t>
            </a:r>
            <a:r>
              <a:rPr lang="he-IL" b="1" dirty="0">
                <a:latin typeface="Times New Roman" panose="02020603050405020304" pitchFamily="18" charset="0"/>
                <a:ea typeface="Calibri" panose="020F0502020204030204" pitchFamily="34" charset="0"/>
                <a:cs typeface="David" panose="020E0502060401010101" pitchFamily="34" charset="-79"/>
              </a:rPr>
              <a:t>בלתי פורמלי ממלכתי</a:t>
            </a:r>
            <a:r>
              <a:rPr lang="he-IL" dirty="0">
                <a:latin typeface="Times New Roman" panose="02020603050405020304" pitchFamily="18" charset="0"/>
                <a:ea typeface="Calibri" panose="020F0502020204030204" pitchFamily="34" charset="0"/>
                <a:cs typeface="David" panose="020E0502060401010101" pitchFamily="34" charset="-79"/>
              </a:rPr>
              <a:t>': </a:t>
            </a:r>
            <a:r>
              <a:rPr lang="he-IL" dirty="0" err="1">
                <a:latin typeface="Times New Roman" panose="02020603050405020304" pitchFamily="18" charset="0"/>
                <a:ea typeface="Calibri" panose="020F0502020204030204" pitchFamily="34" charset="0"/>
                <a:cs typeface="David" panose="020E0502060401010101" pitchFamily="34" charset="-79"/>
              </a:rPr>
              <a:t>קליבנסקי</a:t>
            </a:r>
            <a:r>
              <a:rPr lang="he-IL" dirty="0">
                <a:latin typeface="Times New Roman" panose="02020603050405020304" pitchFamily="18" charset="0"/>
                <a:ea typeface="Calibri" panose="020F0502020204030204" pitchFamily="34" charset="0"/>
                <a:cs typeface="David" panose="020E0502060401010101" pitchFamily="34" charset="-79"/>
              </a:rPr>
              <a:t> (תשס"ז) הבחינה בין רמות הפיקוח של החינוך הפורמלי ושל החינוך הבלתי פורמלי וטענה כי מתקיים גם חינוך בלתי פורמלי הניתן על ידי המדינה. </a:t>
            </a:r>
            <a:endParaRPr lang="he-IL" dirty="0" smtClean="0">
              <a:latin typeface="Times New Roman" panose="02020603050405020304" pitchFamily="18" charset="0"/>
              <a:ea typeface="Calibri" panose="020F0502020204030204" pitchFamily="34" charset="0"/>
              <a:cs typeface="David" panose="020E0502060401010101" pitchFamily="34" charset="-79"/>
            </a:endParaRPr>
          </a:p>
          <a:p>
            <a:pPr marL="342900" lvl="0" indent="-342900" algn="just">
              <a:lnSpc>
                <a:spcPct val="150000"/>
              </a:lnSpc>
              <a:spcBef>
                <a:spcPts val="600"/>
              </a:spcBef>
              <a:spcAft>
                <a:spcPts val="600"/>
              </a:spcAft>
              <a:buFont typeface="+mj-cs"/>
              <a:buAutoNum type="hebrew2Minus"/>
            </a:pPr>
            <a:r>
              <a:rPr lang="he-IL" b="1" dirty="0" smtClean="0">
                <a:latin typeface="Times New Roman" panose="02020603050405020304" pitchFamily="18" charset="0"/>
                <a:ea typeface="Calibri" panose="020F0502020204030204" pitchFamily="34" charset="0"/>
                <a:cs typeface="David" panose="020E0502060401010101" pitchFamily="34" charset="-79"/>
              </a:rPr>
              <a:t>'חינוך </a:t>
            </a:r>
            <a:r>
              <a:rPr lang="he-IL" b="1" dirty="0">
                <a:latin typeface="Times New Roman" panose="02020603050405020304" pitchFamily="18" charset="0"/>
                <a:ea typeface="Calibri" panose="020F0502020204030204" pitchFamily="34" charset="0"/>
                <a:cs typeface="David" panose="020E0502060401010101" pitchFamily="34" charset="-79"/>
              </a:rPr>
              <a:t>פורמלי למחצה'</a:t>
            </a:r>
            <a:r>
              <a:rPr lang="he-IL" dirty="0">
                <a:latin typeface="Times New Roman" panose="02020603050405020304" pitchFamily="18" charset="0"/>
                <a:ea typeface="Calibri" panose="020F0502020204030204" pitchFamily="34" charset="0"/>
                <a:cs typeface="David" panose="020E0502060401010101" pitchFamily="34" charset="-79"/>
              </a:rPr>
              <a:t>: גל (1985) התייחס לפעילויות הבלתי פורמליות הבית-ספריות כצורות פעולה חינוכית, פורמלית למחצה, המתקיימות בבית-הספר עצמו, ותכליתן קידום מטרות </a:t>
            </a:r>
            <a:r>
              <a:rPr lang="he-IL" spc="-20" dirty="0">
                <a:latin typeface="Times New Roman" panose="02020603050405020304" pitchFamily="18" charset="0"/>
                <a:ea typeface="Calibri" panose="020F0502020204030204" pitchFamily="34" charset="0"/>
                <a:cs typeface="David" panose="020E0502060401010101" pitchFamily="34" charset="-79"/>
              </a:rPr>
              <a:t>חינוכיות שאינן נכללות בפעולתו הלימודית הרגילה. </a:t>
            </a:r>
            <a:endParaRPr lang="he-IL" spc="-20" dirty="0" smtClean="0">
              <a:latin typeface="Times New Roman" panose="02020603050405020304" pitchFamily="18" charset="0"/>
              <a:ea typeface="Calibri" panose="020F0502020204030204" pitchFamily="34" charset="0"/>
              <a:cs typeface="David" panose="020E0502060401010101" pitchFamily="34" charset="-79"/>
            </a:endParaRPr>
          </a:p>
          <a:p>
            <a:pPr marL="342900" lvl="0" indent="-342900" algn="just">
              <a:lnSpc>
                <a:spcPct val="150000"/>
              </a:lnSpc>
              <a:spcBef>
                <a:spcPts val="600"/>
              </a:spcBef>
              <a:spcAft>
                <a:spcPts val="600"/>
              </a:spcAft>
              <a:buFont typeface="+mj-cs"/>
              <a:buAutoNum type="hebrew2Minus"/>
            </a:pPr>
            <a:r>
              <a:rPr lang="he-IL" b="1" dirty="0" smtClean="0">
                <a:latin typeface="Times New Roman" panose="02020603050405020304" pitchFamily="18" charset="0"/>
                <a:ea typeface="Calibri" panose="020F0502020204030204" pitchFamily="34" charset="0"/>
                <a:cs typeface="David" panose="020E0502060401010101" pitchFamily="34" charset="-79"/>
              </a:rPr>
              <a:t>'נוסף</a:t>
            </a:r>
            <a:r>
              <a:rPr lang="he-IL" b="1" dirty="0">
                <a:latin typeface="Times New Roman" panose="02020603050405020304" pitchFamily="18" charset="0"/>
                <a:ea typeface="Calibri" panose="020F0502020204030204" pitchFamily="34" charset="0"/>
                <a:cs typeface="David" panose="020E0502060401010101" pitchFamily="34" charset="-79"/>
              </a:rPr>
              <a:t>'-'חלופי'-'משלים'</a:t>
            </a:r>
            <a:r>
              <a:rPr lang="he-IL" dirty="0">
                <a:latin typeface="Times New Roman" panose="02020603050405020304" pitchFamily="18" charset="0"/>
                <a:ea typeface="Calibri" panose="020F0502020204030204" pitchFamily="34" charset="0"/>
                <a:cs typeface="David" panose="020E0502060401010101" pitchFamily="34" charset="-79"/>
              </a:rPr>
              <a:t>: דרור (2008, תשס"ז) התייחס להגדרות תיאורטיות 'קלאסיות' (</a:t>
            </a:r>
            <a:r>
              <a:rPr lang="en-US" dirty="0">
                <a:latin typeface="Times New Roman" panose="02020603050405020304" pitchFamily="18" charset="0"/>
                <a:ea typeface="Calibri" panose="020F0502020204030204" pitchFamily="34" charset="0"/>
                <a:cs typeface="David" panose="020E0502060401010101" pitchFamily="34" charset="-79"/>
              </a:rPr>
              <a:t>Evans, 1981</a:t>
            </a:r>
            <a:r>
              <a:rPr lang="he-IL" dirty="0">
                <a:latin typeface="Times New Roman" panose="02020603050405020304" pitchFamily="18" charset="0"/>
                <a:ea typeface="Calibri" panose="020F0502020204030204" pitchFamily="34" charset="0"/>
                <a:cs typeface="David" panose="020E0502060401010101" pitchFamily="34" charset="-79"/>
              </a:rPr>
              <a:t>) </a:t>
            </a:r>
            <a:endParaRPr lang="he-IL" dirty="0" smtClean="0">
              <a:latin typeface="Times New Roman" panose="02020603050405020304" pitchFamily="18" charset="0"/>
              <a:ea typeface="Calibri" panose="020F0502020204030204" pitchFamily="34" charset="0"/>
              <a:cs typeface="David" panose="020E0502060401010101" pitchFamily="34" charset="-79"/>
            </a:endParaRPr>
          </a:p>
          <a:p>
            <a:pPr marL="342900" lvl="0" indent="-342900" algn="just">
              <a:lnSpc>
                <a:spcPct val="150000"/>
              </a:lnSpc>
              <a:spcBef>
                <a:spcPts val="600"/>
              </a:spcBef>
              <a:spcAft>
                <a:spcPts val="600"/>
              </a:spcAft>
              <a:buFont typeface="+mj-cs"/>
              <a:buAutoNum type="hebrew2Minus"/>
            </a:pPr>
            <a:r>
              <a:rPr lang="he-IL" b="1" dirty="0" smtClean="0">
                <a:latin typeface="Times New Roman" panose="02020603050405020304" pitchFamily="18" charset="0"/>
                <a:ea typeface="Calibri" panose="020F0502020204030204" pitchFamily="34" charset="0"/>
                <a:cs typeface="David" panose="020E0502060401010101" pitchFamily="34" charset="-79"/>
              </a:rPr>
              <a:t>פעילויות </a:t>
            </a:r>
            <a:r>
              <a:rPr lang="he-IL" b="1" dirty="0">
                <a:latin typeface="Times New Roman" panose="02020603050405020304" pitchFamily="18" charset="0"/>
                <a:ea typeface="Calibri" panose="020F0502020204030204" pitchFamily="34" charset="0"/>
                <a:cs typeface="David" panose="020E0502060401010101" pitchFamily="34" charset="-79"/>
              </a:rPr>
              <a:t>שמחוץ לתכנית הלימודים'</a:t>
            </a:r>
            <a:r>
              <a:rPr lang="he-IL" dirty="0">
                <a:latin typeface="Times New Roman" panose="02020603050405020304" pitchFamily="18" charset="0"/>
                <a:ea typeface="Calibri" panose="020F0502020204030204" pitchFamily="34" charset="0"/>
                <a:cs typeface="David" panose="020E0502060401010101" pitchFamily="34" charset="-79"/>
              </a:rPr>
              <a:t>: שמידע (1979) טענה שמונח זה הינו תרגום מילולי למונח האנגלי: </a:t>
            </a:r>
            <a:r>
              <a:rPr lang="en-US" dirty="0">
                <a:latin typeface="Times New Roman" panose="02020603050405020304" pitchFamily="18" charset="0"/>
                <a:ea typeface="Calibri" panose="020F0502020204030204" pitchFamily="34" charset="0"/>
                <a:cs typeface="David" panose="020E0502060401010101" pitchFamily="34" charset="-79"/>
              </a:rPr>
              <a:t>Extra-Curricular Activities</a:t>
            </a:r>
            <a:r>
              <a:rPr lang="he-IL" dirty="0">
                <a:latin typeface="Times New Roman" panose="02020603050405020304" pitchFamily="18" charset="0"/>
                <a:ea typeface="Calibri" panose="020F0502020204030204" pitchFamily="34" charset="0"/>
                <a:cs typeface="David" panose="020E0502060401010101" pitchFamily="34" charset="-79"/>
              </a:rPr>
              <a:t>, שפירושו: </a:t>
            </a:r>
            <a:r>
              <a:rPr lang="ar-SA" dirty="0">
                <a:latin typeface="Times New Roman" panose="02020603050405020304" pitchFamily="18" charset="0"/>
                <a:ea typeface="Calibri" panose="020F0502020204030204" pitchFamily="34" charset="0"/>
                <a:cs typeface="David" panose="020E0502060401010101" pitchFamily="34" charset="-79"/>
              </a:rPr>
              <a:t>"</a:t>
            </a:r>
            <a:r>
              <a:rPr lang="he-IL" dirty="0">
                <a:latin typeface="Times New Roman" panose="02020603050405020304" pitchFamily="18" charset="0"/>
                <a:ea typeface="Calibri" panose="020F0502020204030204" pitchFamily="34" charset="0"/>
                <a:cs typeface="David" panose="020E0502060401010101" pitchFamily="34" charset="-79"/>
              </a:rPr>
              <a:t>תכניות ואירועים שאינם מזכים את המשתתפים בהם בנקודות זכות</a:t>
            </a:r>
            <a:r>
              <a:rPr lang="ar-SA" dirty="0">
                <a:latin typeface="Times New Roman" panose="02020603050405020304" pitchFamily="18" charset="0"/>
                <a:ea typeface="Calibri" panose="020F0502020204030204" pitchFamily="34" charset="0"/>
                <a:cs typeface="David" panose="020E0502060401010101" pitchFamily="34" charset="-79"/>
              </a:rPr>
              <a:t>, </a:t>
            </a:r>
            <a:r>
              <a:rPr lang="he-IL" dirty="0">
                <a:latin typeface="Times New Roman" panose="02020603050405020304" pitchFamily="18" charset="0"/>
                <a:ea typeface="Calibri" panose="020F0502020204030204" pitchFamily="34" charset="0"/>
                <a:cs typeface="David" panose="020E0502060401010101" pitchFamily="34" charset="-79"/>
              </a:rPr>
              <a:t>ואשר מתוכננים ומבוצעים ביזמתם של התלמידים או של המוסד החינוכי במטרה לשעשע</a:t>
            </a:r>
            <a:r>
              <a:rPr lang="ar-SA" dirty="0">
                <a:latin typeface="Times New Roman" panose="02020603050405020304" pitchFamily="18" charset="0"/>
                <a:ea typeface="Calibri" panose="020F0502020204030204" pitchFamily="34" charset="0"/>
                <a:cs typeface="David" panose="020E0502060401010101" pitchFamily="34" charset="-79"/>
              </a:rPr>
              <a:t>, </a:t>
            </a:r>
            <a:r>
              <a:rPr lang="he-IL" dirty="0">
                <a:latin typeface="Times New Roman" panose="02020603050405020304" pitchFamily="18" charset="0"/>
                <a:ea typeface="Calibri" panose="020F0502020204030204" pitchFamily="34" charset="0"/>
                <a:cs typeface="David" panose="020E0502060401010101" pitchFamily="34" charset="-79"/>
              </a:rPr>
              <a:t>להורות ו</a:t>
            </a:r>
            <a:r>
              <a:rPr lang="ar-SA" dirty="0">
                <a:latin typeface="Times New Roman" panose="02020603050405020304" pitchFamily="18" charset="0"/>
                <a:ea typeface="Calibri" panose="020F0502020204030204" pitchFamily="34" charset="0"/>
                <a:cs typeface="David" panose="020E0502060401010101" pitchFamily="34" charset="-79"/>
              </a:rPr>
              <a:t>/</a:t>
            </a:r>
            <a:r>
              <a:rPr lang="he-IL" dirty="0">
                <a:latin typeface="Times New Roman" panose="02020603050405020304" pitchFamily="18" charset="0"/>
                <a:ea typeface="Calibri" panose="020F0502020204030204" pitchFamily="34" charset="0"/>
                <a:cs typeface="David" panose="020E0502060401010101" pitchFamily="34" charset="-79"/>
              </a:rPr>
              <a:t>או לתת ביטוי לתחומי התעניינותם ולכישרונותיהם של התלמידים</a:t>
            </a:r>
            <a:r>
              <a:rPr lang="ar-SA" dirty="0">
                <a:latin typeface="Times New Roman" panose="02020603050405020304" pitchFamily="18" charset="0"/>
                <a:ea typeface="Calibri" panose="020F0502020204030204" pitchFamily="34" charset="0"/>
                <a:cs typeface="David" panose="020E0502060401010101" pitchFamily="34" charset="-79"/>
              </a:rPr>
              <a:t>.</a:t>
            </a:r>
            <a:r>
              <a:rPr lang="he-IL" dirty="0">
                <a:latin typeface="Times New Roman" panose="02020603050405020304" pitchFamily="18" charset="0"/>
                <a:ea typeface="Calibri" panose="020F0502020204030204" pitchFamily="34" charset="0"/>
                <a:cs typeface="David" panose="020E0502060401010101" pitchFamily="34" charset="-79"/>
              </a:rPr>
              <a:t> פעילויות אלה נתונות במידה מסוימת לפיקוחו </a:t>
            </a:r>
            <a:r>
              <a:rPr lang="he-IL" spc="-20" dirty="0">
                <a:latin typeface="Times New Roman" panose="02020603050405020304" pitchFamily="18" charset="0"/>
                <a:ea typeface="Calibri" panose="020F0502020204030204" pitchFamily="34" charset="0"/>
                <a:cs typeface="David" panose="020E0502060401010101" pitchFamily="34" charset="-79"/>
              </a:rPr>
              <a:t>של המוסד</a:t>
            </a:r>
            <a:r>
              <a:rPr lang="ar-SA" spc="-20" dirty="0">
                <a:latin typeface="Times New Roman" panose="02020603050405020304" pitchFamily="18" charset="0"/>
                <a:ea typeface="Calibri" panose="020F0502020204030204" pitchFamily="34" charset="0"/>
                <a:cs typeface="David" panose="020E0502060401010101" pitchFamily="34" charset="-79"/>
              </a:rPr>
              <a:t>" </a:t>
            </a:r>
            <a:r>
              <a:rPr lang="he-IL" dirty="0">
                <a:latin typeface="Times New Roman" panose="02020603050405020304" pitchFamily="18" charset="0"/>
                <a:ea typeface="Calibri" panose="020F0502020204030204" pitchFamily="34" charset="0"/>
                <a:cs typeface="David" panose="020E0502060401010101" pitchFamily="34" charset="-79"/>
              </a:rPr>
              <a:t>(עמוד 9</a:t>
            </a:r>
            <a:r>
              <a:rPr lang="he-IL" spc="-20" dirty="0">
                <a:latin typeface="Times New Roman" panose="02020603050405020304" pitchFamily="18" charset="0"/>
                <a:ea typeface="Calibri" panose="020F0502020204030204" pitchFamily="34" charset="0"/>
                <a:cs typeface="David" panose="020E0502060401010101" pitchFamily="34" charset="-79"/>
              </a:rPr>
              <a:t>). </a:t>
            </a:r>
            <a:endParaRPr lang="en-US"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2203872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570622" y="-6398"/>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3" y="1028343"/>
            <a:ext cx="1667975" cy="1312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 y="2881674"/>
            <a:ext cx="1701163" cy="128686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 y="4815176"/>
            <a:ext cx="1706477" cy="1475558"/>
          </a:xfrm>
          <a:prstGeom prst="rect">
            <a:avLst/>
          </a:prstGeom>
        </p:spPr>
      </p:pic>
      <p:sp>
        <p:nvSpPr>
          <p:cNvPr id="7" name="Rectangle 6"/>
          <p:cNvSpPr/>
          <p:nvPr/>
        </p:nvSpPr>
        <p:spPr>
          <a:xfrm>
            <a:off x="2649682" y="1028343"/>
            <a:ext cx="9257828" cy="4493538"/>
          </a:xfrm>
          <a:prstGeom prst="rect">
            <a:avLst/>
          </a:prstGeom>
        </p:spPr>
        <p:txBody>
          <a:bodyPr wrap="square">
            <a:spAutoFit/>
          </a:bodyPr>
          <a:lstStyle/>
          <a:p>
            <a:r>
              <a:rPr lang="he-IL" sz="2200" dirty="0"/>
              <a:t>גרוס (בדפוס) טוענת כי כל ההגדרות דלעיל תופסות את החינוך הבלתי פורמלי כמסגרת או כטכניקה חינוכית במובנה הטכני פרוצדוראלי ולא כתפיסת עולם. לטענתה, הדיון בחינוך הבלתי פורמלי כתפיסת עולם צריך לצאת מעולם אפיסטמולוגי שונה. </a:t>
            </a:r>
            <a:endParaRPr lang="he-IL" sz="2200" dirty="0" smtClean="0"/>
          </a:p>
          <a:p>
            <a:r>
              <a:rPr lang="he-IL" sz="2200" dirty="0" smtClean="0"/>
              <a:t>גרוס </a:t>
            </a:r>
            <a:r>
              <a:rPr lang="he-IL" sz="2200" dirty="0"/>
              <a:t>(בדפוס) בעקבות דיואי (1938)  מבחינה בין </a:t>
            </a:r>
            <a:r>
              <a:rPr lang="he-IL" sz="2200" dirty="0" smtClean="0"/>
              <a:t>חינוך</a:t>
            </a:r>
            <a:r>
              <a:rPr lang="en-US" sz="2200" dirty="0" smtClean="0"/>
              <a:t>Education</a:t>
            </a:r>
            <a:r>
              <a:rPr lang="en-US" sz="2200" dirty="0"/>
              <a:t>) </a:t>
            </a:r>
            <a:r>
              <a:rPr lang="he-IL" sz="2200" dirty="0" smtClean="0"/>
              <a:t>) לבין </a:t>
            </a:r>
            <a:r>
              <a:rPr lang="he-IL" sz="2200" dirty="0"/>
              <a:t>סוציאליזציה </a:t>
            </a:r>
            <a:r>
              <a:rPr lang="he-IL" sz="2200" dirty="0" smtClean="0"/>
              <a:t>(</a:t>
            </a:r>
            <a:r>
              <a:rPr lang="en-US" sz="2200" dirty="0"/>
              <a:t>Socialization</a:t>
            </a:r>
            <a:r>
              <a:rPr lang="he-IL" sz="2200" dirty="0" smtClean="0"/>
              <a:t>)</a:t>
            </a:r>
            <a:r>
              <a:rPr lang="en-US" sz="2200" dirty="0" smtClean="0"/>
              <a:t> </a:t>
            </a:r>
            <a:r>
              <a:rPr lang="he-IL" sz="2200" dirty="0" smtClean="0"/>
              <a:t>וטוענת </a:t>
            </a:r>
            <a:r>
              <a:rPr lang="he-IL" sz="2200" dirty="0"/>
              <a:t>כי לב ליבה של </a:t>
            </a:r>
            <a:r>
              <a:rPr lang="he-IL" sz="2200" dirty="0" smtClean="0"/>
              <a:t>העשי</a:t>
            </a:r>
            <a:r>
              <a:rPr lang="he-IL" sz="2200" dirty="0"/>
              <a:t>י</a:t>
            </a:r>
            <a:r>
              <a:rPr lang="he-IL" sz="2200" dirty="0" smtClean="0"/>
              <a:t>ה </a:t>
            </a:r>
            <a:r>
              <a:rPr lang="he-IL" sz="2200" dirty="0"/>
              <a:t>הבלתי פורמלית הינה הלמידה </a:t>
            </a:r>
            <a:r>
              <a:rPr lang="he-IL" sz="2200" dirty="0" smtClean="0"/>
              <a:t>החווייתית </a:t>
            </a:r>
            <a:r>
              <a:rPr lang="he-IL" sz="2200" dirty="0"/>
              <a:t>המבחינה בין חינוך פורמלי ובלתי </a:t>
            </a:r>
            <a:r>
              <a:rPr lang="he-IL" sz="2200" dirty="0" smtClean="0"/>
              <a:t>פורמלי (</a:t>
            </a:r>
            <a:r>
              <a:rPr lang="he-IL" sz="2200" dirty="0"/>
              <a:t>ראו גם </a:t>
            </a:r>
            <a:r>
              <a:rPr lang="en-US" sz="2200" dirty="0"/>
              <a:t>Gross &amp; Rutland, </a:t>
            </a:r>
            <a:r>
              <a:rPr lang="en-US" sz="2200" dirty="0" smtClean="0"/>
              <a:t>2017</a:t>
            </a:r>
            <a:r>
              <a:rPr lang="he-IL" sz="2200" dirty="0" smtClean="0"/>
              <a:t>) אי </a:t>
            </a:r>
            <a:r>
              <a:rPr lang="he-IL" sz="2200" dirty="0"/>
              <a:t>לכך לדעתה יש לדון מבחינה הגדרתית בחינוך הבלתי פורמלי מנקודת מוצא תיאורטית  של הלמידה החווייתית כפי שהיא באה לידי ביטוי בתיאוריה הפילוסופית של דיואי וממנה לצאת לדיון הגדרתי קונספטואלי מקיף. ראוי לציין כי גרוס טוענת כי ההגדרה של תחום החינוך הבלתי פורמלי צריכה לכלול היבטים של מסגרת, תכנים ותפיסה פדגוגית חינוכית, ולא להישען אך ורק על הצד הטכני פרוצדוראלי של ההגדרה (חוץ בית ספרי, משלים וכו'). ההתמקדות בהגדרה בהיבט הטכני חיצוני מרוקנת את התחום מתוכן ומדגישה את ההיבט ההגדרתי השלילי שלו. </a:t>
            </a:r>
            <a:endParaRPr lang="en-US" sz="2200" dirty="0"/>
          </a:p>
        </p:txBody>
      </p:sp>
    </p:spTree>
    <p:extLst>
      <p:ext uri="{BB962C8B-B14F-4D97-AF65-F5344CB8AC3E}">
        <p14:creationId xmlns:p14="http://schemas.microsoft.com/office/powerpoint/2010/main" val="243897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84732"/>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387742" y="-148996"/>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620982" y="558890"/>
            <a:ext cx="10257670" cy="3970318"/>
          </a:xfrm>
          <a:prstGeom prst="rect">
            <a:avLst/>
          </a:prstGeom>
        </p:spPr>
        <p:txBody>
          <a:bodyPr wrap="square">
            <a:spAutoFit/>
          </a:bodyPr>
          <a:lstStyle/>
          <a:p>
            <a:r>
              <a:rPr lang="he-IL" sz="2800" b="1" dirty="0">
                <a:solidFill>
                  <a:schemeClr val="accent1"/>
                </a:solidFill>
              </a:rPr>
              <a:t>מסגרות </a:t>
            </a:r>
            <a:r>
              <a:rPr lang="he-IL" sz="2800" b="1" dirty="0" smtClean="0">
                <a:solidFill>
                  <a:schemeClr val="accent1"/>
                </a:solidFill>
              </a:rPr>
              <a:t>ותכניות החינוך </a:t>
            </a:r>
            <a:r>
              <a:rPr lang="he-IL" sz="2800" b="1" dirty="0">
                <a:solidFill>
                  <a:schemeClr val="accent1"/>
                </a:solidFill>
              </a:rPr>
              <a:t>הבלתי פורמלי והשפעת ההשתתפות </a:t>
            </a:r>
            <a:r>
              <a:rPr lang="he-IL" sz="2800" b="1" dirty="0" smtClean="0">
                <a:solidFill>
                  <a:schemeClr val="accent1"/>
                </a:solidFill>
              </a:rPr>
              <a:t>בהן: </a:t>
            </a:r>
            <a:endParaRPr lang="en-US" sz="2800" b="1" dirty="0">
              <a:solidFill>
                <a:schemeClr val="accent1"/>
              </a:solidFill>
            </a:endParaRPr>
          </a:p>
          <a:p>
            <a:r>
              <a:rPr lang="he-IL" sz="2400" b="1" dirty="0" smtClean="0"/>
              <a:t>החינוך </a:t>
            </a:r>
            <a:r>
              <a:rPr lang="he-IL" sz="2400" b="1" dirty="0"/>
              <a:t>החברתי</a:t>
            </a:r>
            <a:endParaRPr lang="en-US" sz="2400" b="1" dirty="0"/>
          </a:p>
          <a:p>
            <a:r>
              <a:rPr lang="he-IL" sz="2000" dirty="0"/>
              <a:t>החינוך החברתי קהילתי בבית-הספר העל-יסודי מוביל תהליך של למידה חברתית </a:t>
            </a:r>
            <a:r>
              <a:rPr lang="he-IL" sz="2000" dirty="0" smtClean="0"/>
              <a:t>בבית-הספר, מטפח </a:t>
            </a:r>
            <a:r>
              <a:rPr lang="he-IL" sz="2000" dirty="0"/>
              <a:t>חינוך ערכי</a:t>
            </a:r>
            <a:r>
              <a:rPr lang="ar-SA" sz="2000" dirty="0"/>
              <a:t>, </a:t>
            </a:r>
            <a:r>
              <a:rPr lang="he-IL" sz="2000" dirty="0"/>
              <a:t>מקדם את ההתפתחות המוסרית חברתית של תלמידיו ומשפיע על אורח החיים הבית-ספרי (</a:t>
            </a:r>
            <a:r>
              <a:rPr lang="he-IL" sz="2000" dirty="0" err="1"/>
              <a:t>לנצמן</a:t>
            </a:r>
            <a:r>
              <a:rPr lang="he-IL" sz="2000" dirty="0"/>
              <a:t>, 1998; פסטרנק, 2003; צדקיהו, תשס"ז)</a:t>
            </a:r>
            <a:r>
              <a:rPr lang="ar-SA" sz="2000" dirty="0"/>
              <a:t>. </a:t>
            </a:r>
            <a:r>
              <a:rPr lang="he-IL" sz="2000" dirty="0"/>
              <a:t>פעילותו מקדמת מטרות לטווח קצר ומטרות לטווח ארוך</a:t>
            </a:r>
            <a:r>
              <a:rPr lang="ar-SA" sz="2000" dirty="0"/>
              <a:t>; </a:t>
            </a:r>
            <a:r>
              <a:rPr lang="he-IL" sz="2000" dirty="0"/>
              <a:t>בטווח הקצר הוא חותר לכונן חברת נעורים המאפשרת התנסות במצבי חיים 'כאן ועכשיו'</a:t>
            </a:r>
            <a:r>
              <a:rPr lang="ar-SA" sz="2000" dirty="0"/>
              <a:t>, </a:t>
            </a:r>
            <a:r>
              <a:rPr lang="he-IL" sz="2000" dirty="0"/>
              <a:t>ובטווח הארוך הוא מבקש להכין את התלמידים להיות אזרחים פעילים ומעורבים בחברה בעתיד</a:t>
            </a:r>
            <a:r>
              <a:rPr lang="ar-SA" sz="2000" dirty="0"/>
              <a:t>. </a:t>
            </a:r>
            <a:r>
              <a:rPr lang="he-IL" sz="2000" dirty="0"/>
              <a:t>בפעילותו מסייע החינוך החברתי קהילתי למתבגרים לברר את זהותם האישית והחברתית</a:t>
            </a:r>
            <a:r>
              <a:rPr lang="ar-SA" sz="2000" dirty="0"/>
              <a:t>, </a:t>
            </a:r>
            <a:r>
              <a:rPr lang="he-IL" sz="2000" dirty="0"/>
              <a:t>לבחון את סולם הערכים שלהם ואת יישומו במציאות ולחזק את תחושת השייכות לכיתה</a:t>
            </a:r>
            <a:r>
              <a:rPr lang="ar-SA" sz="2000" dirty="0"/>
              <a:t>, </a:t>
            </a:r>
            <a:r>
              <a:rPr lang="he-IL" sz="2000" dirty="0"/>
              <a:t>לבית-הספר</a:t>
            </a:r>
            <a:r>
              <a:rPr lang="ar-SA" sz="2000" dirty="0"/>
              <a:t>, </a:t>
            </a:r>
            <a:r>
              <a:rPr lang="he-IL" sz="2000" dirty="0"/>
              <a:t>לחברה ולמדינה</a:t>
            </a:r>
            <a:r>
              <a:rPr lang="ar-SA" sz="2000" dirty="0"/>
              <a:t>. </a:t>
            </a:r>
            <a:r>
              <a:rPr lang="he-IL" sz="2000" b="1" dirty="0" smtClean="0">
                <a:solidFill>
                  <a:prstClr val="black"/>
                </a:solidFill>
              </a:rPr>
              <a:t> </a:t>
            </a:r>
          </a:p>
          <a:p>
            <a:r>
              <a:rPr lang="he-IL" sz="2000" dirty="0"/>
              <a:t>במחקר שערכה גרוס (2003) על עולמן של בנות ציוניות דתיות היא מצאה כי החינוך החברתי נתפס כסוכן סוציאליזציה משמעותי יותר מהחינוך הפורמלי והוא זה שעיצב את </a:t>
            </a:r>
            <a:r>
              <a:rPr lang="he-IL" sz="2000" dirty="0" smtClean="0"/>
              <a:t>עולמן </a:t>
            </a:r>
            <a:r>
              <a:rPr lang="he-IL" sz="2000" dirty="0"/>
              <a:t>התרבותי-רוחני של </a:t>
            </a:r>
            <a:r>
              <a:rPr lang="he-IL" sz="2000" dirty="0" smtClean="0"/>
              <a:t>התלמידות </a:t>
            </a:r>
            <a:r>
              <a:rPr lang="he-IL" sz="2000" dirty="0"/>
              <a:t>על פי עדותן (ראו גם גרוס, 2010).</a:t>
            </a:r>
            <a:endParaRPr lang="en-US" sz="2000"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54" y="4191791"/>
            <a:ext cx="2888753" cy="2141719"/>
          </a:xfrm>
          <a:prstGeom prst="rect">
            <a:avLst/>
          </a:prstGeom>
        </p:spPr>
      </p:pic>
    </p:spTree>
    <p:extLst>
      <p:ext uri="{BB962C8B-B14F-4D97-AF65-F5344CB8AC3E}">
        <p14:creationId xmlns:p14="http://schemas.microsoft.com/office/powerpoint/2010/main" val="2714914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4334" t="3065" r="4288" b="306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570622" y="-32303"/>
            <a:ext cx="6096000" cy="707886"/>
          </a:xfrm>
          <a:prstGeom prst="rect">
            <a:avLst/>
          </a:prstGeom>
        </p:spPr>
        <p:txBody>
          <a:bodyPr>
            <a:spAutoFit/>
          </a:bodyPr>
          <a:lstStyle/>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הפקולטה למדעי החברה</a:t>
            </a:r>
            <a:endParaRPr lang="en-US" sz="1200" dirty="0">
              <a:solidFill>
                <a:prstClr val="black"/>
              </a:solidFill>
              <a:latin typeface="Times New Roman" panose="02020603050405020304" pitchFamily="18" charset="0"/>
              <a:ea typeface="Calibri" panose="020F0502020204030204" pitchFamily="34" charset="0"/>
            </a:endParaRPr>
          </a:p>
          <a:p>
            <a:pPr marL="457200"/>
            <a:r>
              <a:rPr lang="he-IL" sz="2000" b="1" dirty="0">
                <a:solidFill>
                  <a:prstClr val="black"/>
                </a:solidFill>
                <a:latin typeface="Times New Roman" panose="02020603050405020304" pitchFamily="18" charset="0"/>
                <a:ea typeface="Times New Roman" panose="02020603050405020304" pitchFamily="18" charset="0"/>
                <a:cs typeface="David" panose="020E0502060401010101" pitchFamily="34" charset="-79"/>
              </a:rPr>
              <a:t>בית הספר לחינוך</a:t>
            </a:r>
            <a:endParaRPr lang="en-US" sz="1200" dirty="0">
              <a:solidFill>
                <a:prstClr val="black"/>
              </a:solidFill>
              <a:latin typeface="Times New Roman" panose="02020603050405020304" pitchFamily="18" charset="0"/>
              <a:ea typeface="Calibri" panose="020F0502020204030204" pitchFamily="34" charset="0"/>
            </a:endParaRPr>
          </a:p>
        </p:txBody>
      </p:sp>
      <p:sp>
        <p:nvSpPr>
          <p:cNvPr id="11" name="Rectangle 10"/>
          <p:cNvSpPr/>
          <p:nvPr/>
        </p:nvSpPr>
        <p:spPr>
          <a:xfrm>
            <a:off x="1631373" y="582472"/>
            <a:ext cx="10463645" cy="6740307"/>
          </a:xfrm>
          <a:prstGeom prst="rect">
            <a:avLst/>
          </a:prstGeom>
        </p:spPr>
        <p:txBody>
          <a:bodyPr wrap="square">
            <a:spAutoFit/>
          </a:bodyPr>
          <a:lstStyle/>
          <a:p>
            <a:r>
              <a:rPr lang="he-IL" sz="2800" b="1" dirty="0" smtClean="0">
                <a:solidFill>
                  <a:schemeClr val="accent1"/>
                </a:solidFill>
              </a:rPr>
              <a:t>      חינוך חברתי </a:t>
            </a:r>
            <a:r>
              <a:rPr lang="he-IL" sz="2800" b="1" dirty="0">
                <a:solidFill>
                  <a:schemeClr val="accent1"/>
                </a:solidFill>
              </a:rPr>
              <a:t>מזמן </a:t>
            </a:r>
            <a:r>
              <a:rPr lang="he-IL" sz="2800" b="1" dirty="0" smtClean="0">
                <a:solidFill>
                  <a:schemeClr val="accent1"/>
                </a:solidFill>
              </a:rPr>
              <a:t>אינטראקציות </a:t>
            </a:r>
            <a:r>
              <a:rPr lang="he-IL" sz="2800" b="1" dirty="0">
                <a:solidFill>
                  <a:schemeClr val="accent1"/>
                </a:solidFill>
              </a:rPr>
              <a:t>שמזמנות הבניית זהות </a:t>
            </a:r>
            <a:r>
              <a:rPr lang="he-IL" sz="2000" b="1" dirty="0" smtClean="0">
                <a:solidFill>
                  <a:schemeClr val="accent1"/>
                </a:solidFill>
              </a:rPr>
              <a:t>(</a:t>
            </a:r>
            <a:r>
              <a:rPr lang="he-IL" sz="2000" b="1" dirty="0" err="1" smtClean="0">
                <a:solidFill>
                  <a:schemeClr val="accent1"/>
                </a:solidFill>
              </a:rPr>
              <a:t>הרטף</a:t>
            </a:r>
            <a:r>
              <a:rPr lang="he-IL" sz="2000" b="1" dirty="0" smtClean="0">
                <a:solidFill>
                  <a:schemeClr val="accent1"/>
                </a:solidFill>
              </a:rPr>
              <a:t>, 2007): </a:t>
            </a:r>
            <a:r>
              <a:rPr lang="en-US" sz="2000" b="1" dirty="0" smtClean="0">
                <a:solidFill>
                  <a:schemeClr val="accent1"/>
                </a:solidFill>
              </a:rPr>
              <a:t> </a:t>
            </a:r>
            <a:endParaRPr lang="he-IL" sz="2000" b="1" dirty="0" smtClean="0">
              <a:solidFill>
                <a:schemeClr val="accent1"/>
              </a:solidFill>
            </a:endParaRPr>
          </a:p>
          <a:p>
            <a:r>
              <a:rPr lang="he-IL" sz="2400" dirty="0" smtClean="0"/>
              <a:t>1</a:t>
            </a:r>
            <a:r>
              <a:rPr lang="he-IL" sz="2400" dirty="0"/>
              <a:t>) השיח עם בני ובנות הגיל ועם בני משפחה מעוררים חשיבה עצמית ובחינה אישית של </a:t>
            </a:r>
            <a:r>
              <a:rPr lang="he-IL" sz="2400" dirty="0" smtClean="0"/>
              <a:t>עמדות </a:t>
            </a:r>
          </a:p>
          <a:p>
            <a:r>
              <a:rPr lang="he-IL" sz="2400" dirty="0" smtClean="0"/>
              <a:t>2</a:t>
            </a:r>
            <a:r>
              <a:rPr lang="he-IL" sz="2400" dirty="0"/>
              <a:t>) ביטוי הקול האישי ועקרון עידוד השונות מאפשרים לפרט לבטא את עצמו ולגבש זהות </a:t>
            </a:r>
            <a:r>
              <a:rPr lang="he-IL" sz="2400" dirty="0" smtClean="0"/>
              <a:t>אישית</a:t>
            </a:r>
          </a:p>
          <a:p>
            <a:r>
              <a:rPr lang="he-IL" sz="2400" dirty="0" smtClean="0"/>
              <a:t> </a:t>
            </a:r>
            <a:r>
              <a:rPr lang="he-IL" sz="2400" dirty="0"/>
              <a:t>3) חשיפה מקסימאלית למגוון הקיים בחברה הישראלית מזמנת הכרות עם "אחרים" כחלק מגיבוש זהות </a:t>
            </a:r>
            <a:r>
              <a:rPr lang="he-IL" sz="2400" dirty="0" smtClean="0"/>
              <a:t>ישראלית</a:t>
            </a:r>
          </a:p>
          <a:p>
            <a:r>
              <a:rPr lang="he-IL" sz="2400" dirty="0" smtClean="0"/>
              <a:t> </a:t>
            </a:r>
            <a:r>
              <a:rPr lang="he-IL" sz="2400" dirty="0"/>
              <a:t>4) עיקרון הדדיות </a:t>
            </a:r>
            <a:r>
              <a:rPr lang="he-IL" sz="2400" dirty="0" err="1"/>
              <a:t>ודיאלוגיות</a:t>
            </a:r>
            <a:r>
              <a:rPr lang="he-IL" sz="2400" dirty="0"/>
              <a:t> מאפשר דיאלוג שוויוני בין מורה ותלמידים</a:t>
            </a:r>
            <a:r>
              <a:rPr lang="he-IL" sz="2400" dirty="0" smtClean="0"/>
              <a:t>.</a:t>
            </a:r>
          </a:p>
          <a:p>
            <a:r>
              <a:rPr lang="he-IL" sz="2400" dirty="0" smtClean="0"/>
              <a:t> </a:t>
            </a:r>
            <a:r>
              <a:rPr lang="he-IL" sz="2400" dirty="0"/>
              <a:t>5) התנדבות במסגרת החינוך החברתי, למשל, מועצת תלמידים ומסגרות נוער חוץ בית ספריות, כגון: תנועות נוער מחייבות התמודדות עם שאלות בנוגע לזהותם כיהודים וישראלים. כאשר מסתכלים על מכלול האינטראקציות ומסגרות הפעילות המזמנות הבניית זהות במסגרת החינוך החברתי, לא ניתן לומר כי זוהי מסגרת "ידועה מראש" או "מנרמלת" בלבד, כפי שטוענים הוגי הפדגוגיה הביקורתית, אלא יותר שילוב של תכנים מוכתבים וידועים מראש עם אמירות אחרות ומנוגדות במסגרות המעודדות דיאלוג, הדדיות, שוֹנוּת ומנהיגות</a:t>
            </a:r>
            <a:r>
              <a:rPr lang="en-US" sz="2400" dirty="0"/>
              <a:t>.</a:t>
            </a:r>
          </a:p>
          <a:p>
            <a:endParaRPr lang="he-IL" sz="2400" dirty="0" smtClean="0"/>
          </a:p>
          <a:p>
            <a:endParaRPr lang="he-IL" sz="2400" b="1" dirty="0">
              <a:solidFill>
                <a:srgbClr val="5B9BD5"/>
              </a:solidFill>
            </a:endParaRPr>
          </a:p>
          <a:p>
            <a:endParaRPr lang="en-US" sz="2000"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5" y="894199"/>
            <a:ext cx="1667975" cy="1312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5" y="2651551"/>
            <a:ext cx="1701163" cy="128686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18" y="4598006"/>
            <a:ext cx="1706477" cy="1475558"/>
          </a:xfrm>
          <a:prstGeom prst="rect">
            <a:avLst/>
          </a:prstGeom>
        </p:spPr>
      </p:pic>
    </p:spTree>
    <p:extLst>
      <p:ext uri="{BB962C8B-B14F-4D97-AF65-F5344CB8AC3E}">
        <p14:creationId xmlns:p14="http://schemas.microsoft.com/office/powerpoint/2010/main" val="2537097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7056</Words>
  <Application>Microsoft Office PowerPoint</Application>
  <PresentationFormat>מותאם אישית</PresentationFormat>
  <Paragraphs>348</Paragraphs>
  <Slides>38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38</vt:i4>
      </vt:variant>
    </vt:vector>
  </HeadingPairs>
  <TitlesOfParts>
    <vt:vector size="39"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מירי כתבן</cp:lastModifiedBy>
  <cp:revision>101</cp:revision>
  <dcterms:created xsi:type="dcterms:W3CDTF">2016-03-20T15:59:16Z</dcterms:created>
  <dcterms:modified xsi:type="dcterms:W3CDTF">2018-01-29T06:58:18Z</dcterms:modified>
</cp:coreProperties>
</file>