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6"/>
  </p:notesMasterIdLst>
  <p:sldIdLst>
    <p:sldId id="256" r:id="rId2"/>
    <p:sldId id="259" r:id="rId3"/>
    <p:sldId id="285" r:id="rId4"/>
    <p:sldId id="265" r:id="rId5"/>
    <p:sldId id="271" r:id="rId6"/>
    <p:sldId id="272" r:id="rId7"/>
    <p:sldId id="273" r:id="rId8"/>
    <p:sldId id="266" r:id="rId9"/>
    <p:sldId id="268" r:id="rId10"/>
    <p:sldId id="269" r:id="rId11"/>
    <p:sldId id="260" r:id="rId12"/>
    <p:sldId id="261" r:id="rId13"/>
    <p:sldId id="263" r:id="rId14"/>
    <p:sldId id="264" r:id="rId15"/>
    <p:sldId id="270" r:id="rId16"/>
    <p:sldId id="276" r:id="rId17"/>
    <p:sldId id="274" r:id="rId18"/>
    <p:sldId id="278" r:id="rId19"/>
    <p:sldId id="283" r:id="rId20"/>
    <p:sldId id="275" r:id="rId21"/>
    <p:sldId id="277" r:id="rId22"/>
    <p:sldId id="280" r:id="rId23"/>
    <p:sldId id="281" r:id="rId24"/>
    <p:sldId id="284" r:id="rId2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סגנון בהיר 3 - הדגשה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סגנון בהיר 3 - הדגשה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p:scale>
          <a:sx n="81" d="100"/>
          <a:sy n="81" d="100"/>
        </p:scale>
        <p:origin x="-1710" y="-87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he-IL" sz="1800" dirty="0"/>
              <a:t>האזרחים הערבים והיהודים צריכים ליצור ביחד ערכים ומנהגים משותפים נוסף על הערכים והמנהגים שלהם</a:t>
            </a:r>
          </a:p>
        </c:rich>
      </c:tx>
      <c:layout>
        <c:manualLayout>
          <c:xMode val="edge"/>
          <c:yMode val="edge"/>
          <c:x val="0.15574906359610835"/>
          <c:y val="0"/>
        </c:manualLayout>
      </c:layout>
      <c:overlay val="0"/>
    </c:title>
    <c:autoTitleDeleted val="0"/>
    <c:plotArea>
      <c:layout/>
      <c:lineChart>
        <c:grouping val="standard"/>
        <c:varyColors val="0"/>
        <c:ser>
          <c:idx val="0"/>
          <c:order val="0"/>
          <c:tx>
            <c:strRef>
              <c:f>גיליון1!$A$2</c:f>
              <c:strCache>
                <c:ptCount val="1"/>
                <c:pt idx="0">
                  <c:v>ערבים</c:v>
                </c:pt>
              </c:strCache>
            </c:strRef>
          </c:tx>
          <c:cat>
            <c:strRef>
              <c:f>גיליון1!$B$1:$E$1</c:f>
              <c:strCache>
                <c:ptCount val="4"/>
                <c:pt idx="0">
                  <c:v>2003</c:v>
                </c:pt>
                <c:pt idx="1">
                  <c:v>2012</c:v>
                </c:pt>
                <c:pt idx="2">
                  <c:v>2013</c:v>
                </c:pt>
                <c:pt idx="3">
                  <c:v>2015</c:v>
                </c:pt>
              </c:strCache>
            </c:strRef>
          </c:cat>
          <c:val>
            <c:numRef>
              <c:f>גיליון1!$B$2:$E$2</c:f>
              <c:numCache>
                <c:formatCode>0%</c:formatCode>
                <c:ptCount val="4"/>
                <c:pt idx="0">
                  <c:v>0.60000000000000009</c:v>
                </c:pt>
                <c:pt idx="1">
                  <c:v>0.64000000000000012</c:v>
                </c:pt>
                <c:pt idx="2">
                  <c:v>0.67000000000000015</c:v>
                </c:pt>
                <c:pt idx="3">
                  <c:v>0.68000000000000016</c:v>
                </c:pt>
              </c:numCache>
            </c:numRef>
          </c:val>
          <c:smooth val="0"/>
        </c:ser>
        <c:ser>
          <c:idx val="1"/>
          <c:order val="1"/>
          <c:tx>
            <c:strRef>
              <c:f>גיליון1!$A$3</c:f>
              <c:strCache>
                <c:ptCount val="1"/>
                <c:pt idx="0">
                  <c:v>יהודים</c:v>
                </c:pt>
              </c:strCache>
            </c:strRef>
          </c:tx>
          <c:cat>
            <c:strRef>
              <c:f>גיליון1!$B$1:$E$1</c:f>
              <c:strCache>
                <c:ptCount val="4"/>
                <c:pt idx="0">
                  <c:v>2003</c:v>
                </c:pt>
                <c:pt idx="1">
                  <c:v>2012</c:v>
                </c:pt>
                <c:pt idx="2">
                  <c:v>2013</c:v>
                </c:pt>
                <c:pt idx="3">
                  <c:v>2015</c:v>
                </c:pt>
              </c:strCache>
            </c:strRef>
          </c:cat>
          <c:val>
            <c:numRef>
              <c:f>גיליון1!$B$3:$E$3</c:f>
              <c:numCache>
                <c:formatCode>0%</c:formatCode>
                <c:ptCount val="4"/>
                <c:pt idx="0">
                  <c:v>0.57600000000000007</c:v>
                </c:pt>
                <c:pt idx="1">
                  <c:v>0.54</c:v>
                </c:pt>
                <c:pt idx="2">
                  <c:v>0.51900000000000002</c:v>
                </c:pt>
                <c:pt idx="3">
                  <c:v>0.58600000000000008</c:v>
                </c:pt>
              </c:numCache>
            </c:numRef>
          </c:val>
          <c:smooth val="0"/>
        </c:ser>
        <c:dLbls>
          <c:showLegendKey val="0"/>
          <c:showVal val="0"/>
          <c:showCatName val="0"/>
          <c:showSerName val="0"/>
          <c:showPercent val="0"/>
          <c:showBubbleSize val="0"/>
        </c:dLbls>
        <c:marker val="1"/>
        <c:smooth val="0"/>
        <c:axId val="95728384"/>
        <c:axId val="95729920"/>
      </c:lineChart>
      <c:catAx>
        <c:axId val="95728384"/>
        <c:scaling>
          <c:orientation val="minMax"/>
        </c:scaling>
        <c:delete val="0"/>
        <c:axPos val="b"/>
        <c:numFmt formatCode="General" sourceLinked="0"/>
        <c:majorTickMark val="none"/>
        <c:minorTickMark val="none"/>
        <c:tickLblPos val="nextTo"/>
        <c:crossAx val="95729920"/>
        <c:crosses val="autoZero"/>
        <c:auto val="1"/>
        <c:lblAlgn val="ctr"/>
        <c:lblOffset val="100"/>
        <c:noMultiLvlLbl val="0"/>
      </c:catAx>
      <c:valAx>
        <c:axId val="95729920"/>
        <c:scaling>
          <c:orientation val="minMax"/>
          <c:min val="0.4"/>
        </c:scaling>
        <c:delete val="0"/>
        <c:axPos val="l"/>
        <c:majorGridlines/>
        <c:title>
          <c:tx>
            <c:rich>
              <a:bodyPr/>
              <a:lstStyle/>
              <a:p>
                <a:pPr>
                  <a:defRPr/>
                </a:pPr>
                <a:r>
                  <a:rPr lang="he-IL"/>
                  <a:t>מסכימים</a:t>
                </a:r>
              </a:p>
            </c:rich>
          </c:tx>
          <c:layout/>
          <c:overlay val="0"/>
        </c:title>
        <c:numFmt formatCode="0%" sourceLinked="1"/>
        <c:majorTickMark val="none"/>
        <c:minorTickMark val="none"/>
        <c:tickLblPos val="nextTo"/>
        <c:crossAx val="95728384"/>
        <c:crosses val="autoZero"/>
        <c:crossBetween val="between"/>
      </c:valAx>
    </c:plotArea>
    <c:legend>
      <c:legendPos val="r"/>
      <c:layout/>
      <c:overlay val="0"/>
    </c:legend>
    <c:plotVisOnly val="1"/>
    <c:dispBlanksAs val="gap"/>
    <c:showDLblsOverMax val="0"/>
  </c:chart>
  <c:spPr>
    <a:ln>
      <a:solidFill>
        <a:schemeClr val="tx1"/>
      </a:solidFill>
    </a:ln>
  </c:spPr>
  <c:txPr>
    <a:bodyPr/>
    <a:lstStyle/>
    <a:p>
      <a:pPr>
        <a:defRPr sz="1800">
          <a:latin typeface="Guttman Hatzvi" panose="02010401010101010101" pitchFamily="2" charset="-79"/>
          <a:cs typeface="Guttman Hatzvi" panose="02010401010101010101" pitchFamily="2" charset="-79"/>
        </a:defRPr>
      </a:pPr>
      <a:endParaRPr lang="he-I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10152263778602"/>
          <c:y val="0.22843261970040302"/>
          <c:w val="0.51728252403545427"/>
          <c:h val="0.54342358337032104"/>
        </c:manualLayout>
      </c:layout>
      <c:lineChart>
        <c:grouping val="standard"/>
        <c:varyColors val="0"/>
        <c:ser>
          <c:idx val="0"/>
          <c:order val="0"/>
          <c:tx>
            <c:strRef>
              <c:f>גיליון1!$A$2</c:f>
              <c:strCache>
                <c:ptCount val="1"/>
                <c:pt idx="0">
                  <c:v>זהויות ערביות ישראליות ללא רכיב פלסטיני</c:v>
                </c:pt>
              </c:strCache>
            </c:strRef>
          </c:tx>
          <c:cat>
            <c:strRef>
              <c:f>גיליון1!$B$1:$I$1</c:f>
              <c:strCache>
                <c:ptCount val="8"/>
                <c:pt idx="0">
                  <c:v>2003</c:v>
                </c:pt>
                <c:pt idx="1">
                  <c:v>2004</c:v>
                </c:pt>
                <c:pt idx="2">
                  <c:v>2006</c:v>
                </c:pt>
                <c:pt idx="3">
                  <c:v>2007</c:v>
                </c:pt>
                <c:pt idx="4">
                  <c:v>2008</c:v>
                </c:pt>
                <c:pt idx="5">
                  <c:v>2009</c:v>
                </c:pt>
                <c:pt idx="6">
                  <c:v>2013</c:v>
                </c:pt>
                <c:pt idx="7">
                  <c:v>2015</c:v>
                </c:pt>
              </c:strCache>
            </c:strRef>
          </c:cat>
          <c:val>
            <c:numRef>
              <c:f>גיליון1!$B$2:$I$2</c:f>
              <c:numCache>
                <c:formatCode>0%</c:formatCode>
                <c:ptCount val="8"/>
                <c:pt idx="0">
                  <c:v>0.53</c:v>
                </c:pt>
                <c:pt idx="1">
                  <c:v>0.45100000000000001</c:v>
                </c:pt>
                <c:pt idx="2">
                  <c:v>0.42899999999999999</c:v>
                </c:pt>
                <c:pt idx="3">
                  <c:v>0.41599999999999998</c:v>
                </c:pt>
                <c:pt idx="4">
                  <c:v>0.39600000000000002</c:v>
                </c:pt>
                <c:pt idx="5">
                  <c:v>0.39600000000000002</c:v>
                </c:pt>
                <c:pt idx="6">
                  <c:v>0.42499999999999999</c:v>
                </c:pt>
                <c:pt idx="7">
                  <c:v>0.36099999999999999</c:v>
                </c:pt>
              </c:numCache>
            </c:numRef>
          </c:val>
          <c:smooth val="0"/>
        </c:ser>
        <c:ser>
          <c:idx val="1"/>
          <c:order val="1"/>
          <c:tx>
            <c:strRef>
              <c:f>גיליון1!$A$3</c:f>
              <c:strCache>
                <c:ptCount val="1"/>
                <c:pt idx="0">
                  <c:v>זהויות פלסטיניות עם רכיב ישראלי</c:v>
                </c:pt>
              </c:strCache>
            </c:strRef>
          </c:tx>
          <c:cat>
            <c:strRef>
              <c:f>גיליון1!$B$1:$I$1</c:f>
              <c:strCache>
                <c:ptCount val="8"/>
                <c:pt idx="0">
                  <c:v>2003</c:v>
                </c:pt>
                <c:pt idx="1">
                  <c:v>2004</c:v>
                </c:pt>
                <c:pt idx="2">
                  <c:v>2006</c:v>
                </c:pt>
                <c:pt idx="3">
                  <c:v>2007</c:v>
                </c:pt>
                <c:pt idx="4">
                  <c:v>2008</c:v>
                </c:pt>
                <c:pt idx="5">
                  <c:v>2009</c:v>
                </c:pt>
                <c:pt idx="6">
                  <c:v>2013</c:v>
                </c:pt>
                <c:pt idx="7">
                  <c:v>2015</c:v>
                </c:pt>
              </c:strCache>
            </c:strRef>
          </c:cat>
          <c:val>
            <c:numRef>
              <c:f>גיליון1!$B$3:$I$3</c:f>
              <c:numCache>
                <c:formatCode>0%</c:formatCode>
                <c:ptCount val="8"/>
                <c:pt idx="0">
                  <c:v>0.45500000000000002</c:v>
                </c:pt>
                <c:pt idx="1">
                  <c:v>0.45</c:v>
                </c:pt>
                <c:pt idx="2">
                  <c:v>0.54</c:v>
                </c:pt>
                <c:pt idx="3">
                  <c:v>0.41599999999999998</c:v>
                </c:pt>
                <c:pt idx="4">
                  <c:v>0.433</c:v>
                </c:pt>
                <c:pt idx="5">
                  <c:v>0.42099999999999999</c:v>
                </c:pt>
                <c:pt idx="6">
                  <c:v>0.39</c:v>
                </c:pt>
                <c:pt idx="7">
                  <c:v>0.371</c:v>
                </c:pt>
              </c:numCache>
            </c:numRef>
          </c:val>
          <c:smooth val="0"/>
        </c:ser>
        <c:ser>
          <c:idx val="2"/>
          <c:order val="2"/>
          <c:tx>
            <c:strRef>
              <c:f>גיליון1!$A$4</c:f>
              <c:strCache>
                <c:ptCount val="1"/>
                <c:pt idx="0">
                  <c:v>זהויות פלסטיניות ללא רכיב ישראלי</c:v>
                </c:pt>
              </c:strCache>
            </c:strRef>
          </c:tx>
          <c:cat>
            <c:strRef>
              <c:f>גיליון1!$B$1:$I$1</c:f>
              <c:strCache>
                <c:ptCount val="8"/>
                <c:pt idx="0">
                  <c:v>2003</c:v>
                </c:pt>
                <c:pt idx="1">
                  <c:v>2004</c:v>
                </c:pt>
                <c:pt idx="2">
                  <c:v>2006</c:v>
                </c:pt>
                <c:pt idx="3">
                  <c:v>2007</c:v>
                </c:pt>
                <c:pt idx="4">
                  <c:v>2008</c:v>
                </c:pt>
                <c:pt idx="5">
                  <c:v>2009</c:v>
                </c:pt>
                <c:pt idx="6">
                  <c:v>2013</c:v>
                </c:pt>
                <c:pt idx="7">
                  <c:v>2015</c:v>
                </c:pt>
              </c:strCache>
            </c:strRef>
          </c:cat>
          <c:val>
            <c:numRef>
              <c:f>גיליון1!$B$4:$I$4</c:f>
              <c:numCache>
                <c:formatCode>0%</c:formatCode>
                <c:ptCount val="8"/>
                <c:pt idx="0">
                  <c:v>5.5E-2</c:v>
                </c:pt>
                <c:pt idx="1">
                  <c:v>8.5999999999999993E-2</c:v>
                </c:pt>
                <c:pt idx="2">
                  <c:v>8.5000000000000006E-2</c:v>
                </c:pt>
                <c:pt idx="3">
                  <c:v>0.155</c:v>
                </c:pt>
                <c:pt idx="4">
                  <c:v>0.16400000000000001</c:v>
                </c:pt>
                <c:pt idx="5">
                  <c:v>0.17499999999999999</c:v>
                </c:pt>
                <c:pt idx="6">
                  <c:v>0.17599999999999999</c:v>
                </c:pt>
                <c:pt idx="7">
                  <c:v>0.25800000000000001</c:v>
                </c:pt>
              </c:numCache>
            </c:numRef>
          </c:val>
          <c:smooth val="0"/>
        </c:ser>
        <c:dLbls>
          <c:showLegendKey val="0"/>
          <c:showVal val="0"/>
          <c:showCatName val="0"/>
          <c:showSerName val="0"/>
          <c:showPercent val="0"/>
          <c:showBubbleSize val="0"/>
        </c:dLbls>
        <c:marker val="1"/>
        <c:smooth val="0"/>
        <c:axId val="37806464"/>
        <c:axId val="37808000"/>
      </c:lineChart>
      <c:catAx>
        <c:axId val="37806464"/>
        <c:scaling>
          <c:orientation val="minMax"/>
        </c:scaling>
        <c:delete val="0"/>
        <c:axPos val="b"/>
        <c:majorTickMark val="out"/>
        <c:minorTickMark val="none"/>
        <c:tickLblPos val="nextTo"/>
        <c:txPr>
          <a:bodyPr/>
          <a:lstStyle/>
          <a:p>
            <a:pPr>
              <a:defRPr sz="1400"/>
            </a:pPr>
            <a:endParaRPr lang="he-IL"/>
          </a:p>
        </c:txPr>
        <c:crossAx val="37808000"/>
        <c:crosses val="autoZero"/>
        <c:auto val="1"/>
        <c:lblAlgn val="ctr"/>
        <c:lblOffset val="100"/>
        <c:noMultiLvlLbl val="0"/>
      </c:catAx>
      <c:valAx>
        <c:axId val="37808000"/>
        <c:scaling>
          <c:orientation val="minMax"/>
        </c:scaling>
        <c:delete val="0"/>
        <c:axPos val="l"/>
        <c:majorGridlines/>
        <c:numFmt formatCode="0%" sourceLinked="1"/>
        <c:majorTickMark val="out"/>
        <c:minorTickMark val="none"/>
        <c:tickLblPos val="nextTo"/>
        <c:txPr>
          <a:bodyPr/>
          <a:lstStyle/>
          <a:p>
            <a:pPr>
              <a:defRPr sz="1800" b="1"/>
            </a:pPr>
            <a:endParaRPr lang="he-IL"/>
          </a:p>
        </c:txPr>
        <c:crossAx val="37806464"/>
        <c:crosses val="autoZero"/>
        <c:crossBetween val="between"/>
      </c:valAx>
    </c:plotArea>
    <c:legend>
      <c:legendPos val="r"/>
      <c:layout>
        <c:manualLayout>
          <c:xMode val="edge"/>
          <c:yMode val="edge"/>
          <c:x val="0.67178991276728506"/>
          <c:y val="0.15889535200629182"/>
          <c:w val="0.31112598096688354"/>
          <c:h val="0.76312179189045126"/>
        </c:manualLayout>
      </c:layout>
      <c:overlay val="0"/>
      <c:txPr>
        <a:bodyPr/>
        <a:lstStyle/>
        <a:p>
          <a:pPr>
            <a:defRPr sz="1400"/>
          </a:pPr>
          <a:endParaRPr lang="he-IL"/>
        </a:p>
      </c:txPr>
    </c:legend>
    <c:plotVisOnly val="1"/>
    <c:dispBlanksAs val="gap"/>
    <c:showDLblsOverMax val="0"/>
  </c:chart>
  <c:spPr>
    <a:ln>
      <a:solidFill>
        <a:schemeClr val="tx1"/>
      </a:solidFill>
    </a:ln>
  </c:spPr>
  <c:txPr>
    <a:bodyPr/>
    <a:lstStyle/>
    <a:p>
      <a:pPr>
        <a:defRPr sz="1800">
          <a:latin typeface="Guttman Hatzvi" panose="02010401010101010101" pitchFamily="2" charset="-79"/>
          <a:cs typeface="Guttman Hatzvi" panose="02010401010101010101" pitchFamily="2" charset="-79"/>
        </a:defRPr>
      </a:pPr>
      <a:endParaRPr lang="he-I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גיליון1!$B$1</c:f>
              <c:strCache>
                <c:ptCount val="1"/>
                <c:pt idx="0">
                  <c:v>ממלכתי יהודי</c:v>
                </c:pt>
              </c:strCache>
            </c:strRef>
          </c:tx>
          <c:invertIfNegative val="0"/>
          <c:cat>
            <c:strRef>
              <c:f>גיליון1!$A$2:$A$8</c:f>
              <c:strCache>
                <c:ptCount val="7"/>
                <c:pt idx="0">
                  <c:v>להקשיב למוזיקה</c:v>
                </c:pt>
                <c:pt idx="1">
                  <c:v>גלישה באינטרנט</c:v>
                </c:pt>
                <c:pt idx="2">
                  <c:v>תחביב אישי</c:v>
                </c:pt>
                <c:pt idx="3">
                  <c:v>בילוי עם משפחה</c:v>
                </c:pt>
                <c:pt idx="4">
                  <c:v>בילוי עם חברים</c:v>
                </c:pt>
                <c:pt idx="5">
                  <c:v>לבד</c:v>
                </c:pt>
                <c:pt idx="6">
                  <c:v>תנועות נוער</c:v>
                </c:pt>
              </c:strCache>
            </c:strRef>
          </c:cat>
          <c:val>
            <c:numRef>
              <c:f>גיליון1!$B$2:$B$8</c:f>
              <c:numCache>
                <c:formatCode>0%</c:formatCode>
                <c:ptCount val="7"/>
                <c:pt idx="0">
                  <c:v>0.47000000000000003</c:v>
                </c:pt>
                <c:pt idx="1">
                  <c:v>0.35000000000000003</c:v>
                </c:pt>
                <c:pt idx="2">
                  <c:v>0.31000000000000005</c:v>
                </c:pt>
                <c:pt idx="3">
                  <c:v>0.18000000000000002</c:v>
                </c:pt>
                <c:pt idx="4">
                  <c:v>0.23</c:v>
                </c:pt>
                <c:pt idx="5">
                  <c:v>0.11</c:v>
                </c:pt>
                <c:pt idx="6">
                  <c:v>8.0000000000000016E-2</c:v>
                </c:pt>
              </c:numCache>
            </c:numRef>
          </c:val>
        </c:ser>
        <c:ser>
          <c:idx val="1"/>
          <c:order val="1"/>
          <c:tx>
            <c:strRef>
              <c:f>גיליון1!$C$1</c:f>
              <c:strCache>
                <c:ptCount val="1"/>
                <c:pt idx="0">
                  <c:v>ממלכתי-דתי</c:v>
                </c:pt>
              </c:strCache>
            </c:strRef>
          </c:tx>
          <c:invertIfNegative val="0"/>
          <c:cat>
            <c:strRef>
              <c:f>גיליון1!$A$2:$A$8</c:f>
              <c:strCache>
                <c:ptCount val="7"/>
                <c:pt idx="0">
                  <c:v>להקשיב למוזיקה</c:v>
                </c:pt>
                <c:pt idx="1">
                  <c:v>גלישה באינטרנט</c:v>
                </c:pt>
                <c:pt idx="2">
                  <c:v>תחביב אישי</c:v>
                </c:pt>
                <c:pt idx="3">
                  <c:v>בילוי עם משפחה</c:v>
                </c:pt>
                <c:pt idx="4">
                  <c:v>בילוי עם חברים</c:v>
                </c:pt>
                <c:pt idx="5">
                  <c:v>לבד</c:v>
                </c:pt>
                <c:pt idx="6">
                  <c:v>תנועות נוער</c:v>
                </c:pt>
              </c:strCache>
            </c:strRef>
          </c:cat>
          <c:val>
            <c:numRef>
              <c:f>גיליון1!$C$2:$C$8</c:f>
              <c:numCache>
                <c:formatCode>0%</c:formatCode>
                <c:ptCount val="7"/>
                <c:pt idx="0">
                  <c:v>0.45</c:v>
                </c:pt>
                <c:pt idx="1">
                  <c:v>0.33000000000000007</c:v>
                </c:pt>
                <c:pt idx="2">
                  <c:v>0.27</c:v>
                </c:pt>
                <c:pt idx="3">
                  <c:v>0.17</c:v>
                </c:pt>
                <c:pt idx="4">
                  <c:v>0.18000000000000002</c:v>
                </c:pt>
                <c:pt idx="5">
                  <c:v>8.0000000000000016E-2</c:v>
                </c:pt>
                <c:pt idx="6">
                  <c:v>0.15000000000000002</c:v>
                </c:pt>
              </c:numCache>
            </c:numRef>
          </c:val>
        </c:ser>
        <c:ser>
          <c:idx val="2"/>
          <c:order val="2"/>
          <c:tx>
            <c:strRef>
              <c:f>גיליון1!$D$1</c:f>
              <c:strCache>
                <c:ptCount val="1"/>
                <c:pt idx="0">
                  <c:v>ממלכתי ערבי</c:v>
                </c:pt>
              </c:strCache>
            </c:strRef>
          </c:tx>
          <c:invertIfNegative val="0"/>
          <c:cat>
            <c:strRef>
              <c:f>גיליון1!$A$2:$A$8</c:f>
              <c:strCache>
                <c:ptCount val="7"/>
                <c:pt idx="0">
                  <c:v>להקשיב למוזיקה</c:v>
                </c:pt>
                <c:pt idx="1">
                  <c:v>גלישה באינטרנט</c:v>
                </c:pt>
                <c:pt idx="2">
                  <c:v>תחביב אישי</c:v>
                </c:pt>
                <c:pt idx="3">
                  <c:v>בילוי עם משפחה</c:v>
                </c:pt>
                <c:pt idx="4">
                  <c:v>בילוי עם חברים</c:v>
                </c:pt>
                <c:pt idx="5">
                  <c:v>לבד</c:v>
                </c:pt>
                <c:pt idx="6">
                  <c:v>תנועות נוער</c:v>
                </c:pt>
              </c:strCache>
            </c:strRef>
          </c:cat>
          <c:val>
            <c:numRef>
              <c:f>גיליון1!$D$2:$D$8</c:f>
              <c:numCache>
                <c:formatCode>0%</c:formatCode>
                <c:ptCount val="7"/>
                <c:pt idx="0">
                  <c:v>0.30000000000000004</c:v>
                </c:pt>
                <c:pt idx="1">
                  <c:v>0.26</c:v>
                </c:pt>
                <c:pt idx="2">
                  <c:v>0.21000000000000002</c:v>
                </c:pt>
                <c:pt idx="3">
                  <c:v>0.37000000000000005</c:v>
                </c:pt>
                <c:pt idx="4">
                  <c:v>0.22</c:v>
                </c:pt>
                <c:pt idx="5">
                  <c:v>0.15000000000000002</c:v>
                </c:pt>
                <c:pt idx="6">
                  <c:v>7.0000000000000021E-2</c:v>
                </c:pt>
              </c:numCache>
            </c:numRef>
          </c:val>
        </c:ser>
        <c:dLbls>
          <c:showLegendKey val="0"/>
          <c:showVal val="0"/>
          <c:showCatName val="0"/>
          <c:showSerName val="0"/>
          <c:showPercent val="0"/>
          <c:showBubbleSize val="0"/>
        </c:dLbls>
        <c:gapWidth val="150"/>
        <c:axId val="37874304"/>
        <c:axId val="37880192"/>
      </c:barChart>
      <c:catAx>
        <c:axId val="37874304"/>
        <c:scaling>
          <c:orientation val="minMax"/>
        </c:scaling>
        <c:delete val="0"/>
        <c:axPos val="b"/>
        <c:numFmt formatCode="General" sourceLinked="0"/>
        <c:majorTickMark val="out"/>
        <c:minorTickMark val="none"/>
        <c:tickLblPos val="nextTo"/>
        <c:txPr>
          <a:bodyPr/>
          <a:lstStyle/>
          <a:p>
            <a:pPr>
              <a:defRPr>
                <a:cs typeface="David" pitchFamily="2" charset="-79"/>
              </a:defRPr>
            </a:pPr>
            <a:endParaRPr lang="he-IL"/>
          </a:p>
        </c:txPr>
        <c:crossAx val="37880192"/>
        <c:crosses val="autoZero"/>
        <c:auto val="1"/>
        <c:lblAlgn val="ctr"/>
        <c:lblOffset val="100"/>
        <c:noMultiLvlLbl val="0"/>
      </c:catAx>
      <c:valAx>
        <c:axId val="37880192"/>
        <c:scaling>
          <c:orientation val="minMax"/>
        </c:scaling>
        <c:delete val="0"/>
        <c:axPos val="l"/>
        <c:majorGridlines/>
        <c:numFmt formatCode="0%" sourceLinked="1"/>
        <c:majorTickMark val="out"/>
        <c:minorTickMark val="none"/>
        <c:tickLblPos val="nextTo"/>
        <c:crossAx val="37874304"/>
        <c:crosses val="autoZero"/>
        <c:crossBetween val="between"/>
      </c:valAx>
    </c:plotArea>
    <c:legend>
      <c:legendPos val="r"/>
      <c:layout/>
      <c:overlay val="0"/>
      <c:txPr>
        <a:bodyPr/>
        <a:lstStyle/>
        <a:p>
          <a:pPr>
            <a:defRPr>
              <a:cs typeface="David" pitchFamily="2" charset="-79"/>
            </a:defRPr>
          </a:pPr>
          <a:endParaRPr lang="he-IL"/>
        </a:p>
      </c:txPr>
    </c:legend>
    <c:plotVisOnly val="1"/>
    <c:dispBlanksAs val="gap"/>
    <c:showDLblsOverMax val="0"/>
  </c:chart>
  <c:txPr>
    <a:bodyPr/>
    <a:lstStyle/>
    <a:p>
      <a:pPr>
        <a:defRPr sz="1800">
          <a:latin typeface="Guttman Hatzvi" panose="02010401010101010101" pitchFamily="2" charset="-79"/>
          <a:cs typeface="Guttman Hatzvi" panose="02010401010101010101" pitchFamily="2" charset="-79"/>
        </a:defRPr>
      </a:pPr>
      <a:endParaRPr lang="he-IL"/>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101765-CAFE-459A-8765-F99555C8315C}" type="doc">
      <dgm:prSet loTypeId="urn:microsoft.com/office/officeart/2009/3/layout/CircleRelationship" loCatId="relationship" qsTypeId="urn:microsoft.com/office/officeart/2005/8/quickstyle/simple1" qsCatId="simple" csTypeId="urn:microsoft.com/office/officeart/2005/8/colors/colorful1" csCatId="colorful" phldr="1"/>
      <dgm:spPr/>
      <dgm:t>
        <a:bodyPr/>
        <a:lstStyle/>
        <a:p>
          <a:pPr rtl="1"/>
          <a:endParaRPr lang="he-IL"/>
        </a:p>
      </dgm:t>
    </dgm:pt>
    <dgm:pt modelId="{F0C031CE-9BE9-459F-BBF6-1435C9B3478F}">
      <dgm:prSet phldrT="[טקסט]" custT="1"/>
      <dgm:spPr/>
      <dgm:t>
        <a:bodyPr/>
        <a:lstStyle/>
        <a:p>
          <a:pPr rtl="1"/>
          <a:r>
            <a:rPr lang="he-IL" sz="1400" b="1" dirty="0" smtClean="0">
              <a:latin typeface="Guttman Hatzvi" panose="02010401010101010101" pitchFamily="2" charset="-79"/>
              <a:cs typeface="Guttman Hatzvi" panose="02010401010101010101" pitchFamily="2" charset="-79"/>
            </a:rPr>
            <a:t>משרד החינוך</a:t>
          </a:r>
          <a:endParaRPr lang="he-IL" sz="1400" b="1" dirty="0">
            <a:latin typeface="Guttman Hatzvi" panose="02010401010101010101" pitchFamily="2" charset="-79"/>
            <a:cs typeface="Guttman Hatzvi" panose="02010401010101010101" pitchFamily="2" charset="-79"/>
          </a:endParaRPr>
        </a:p>
      </dgm:t>
    </dgm:pt>
    <dgm:pt modelId="{463995D9-8E4F-4313-967F-4097648A5D53}" type="parTrans" cxnId="{CC1D4D62-7B85-4ED5-A5D0-26348B5B6035}">
      <dgm:prSet/>
      <dgm:spPr/>
      <dgm:t>
        <a:bodyPr/>
        <a:lstStyle/>
        <a:p>
          <a:pPr rtl="1"/>
          <a:endParaRPr lang="he-IL" sz="3200">
            <a:latin typeface="Guttman Hatzvi" panose="02010401010101010101" pitchFamily="2" charset="-79"/>
            <a:cs typeface="Guttman Hatzvi" panose="02010401010101010101" pitchFamily="2" charset="-79"/>
          </a:endParaRPr>
        </a:p>
      </dgm:t>
    </dgm:pt>
    <dgm:pt modelId="{76F7710E-2466-492C-977E-296687723FF3}" type="sibTrans" cxnId="{CC1D4D62-7B85-4ED5-A5D0-26348B5B6035}">
      <dgm:prSet/>
      <dgm:spPr/>
      <dgm:t>
        <a:bodyPr/>
        <a:lstStyle/>
        <a:p>
          <a:pPr rtl="1"/>
          <a:endParaRPr lang="he-IL" sz="3200">
            <a:latin typeface="Guttman Hatzvi" panose="02010401010101010101" pitchFamily="2" charset="-79"/>
            <a:cs typeface="Guttman Hatzvi" panose="02010401010101010101" pitchFamily="2" charset="-79"/>
          </a:endParaRPr>
        </a:p>
      </dgm:t>
    </dgm:pt>
    <dgm:pt modelId="{E71BFD00-85A5-4A40-810E-BBEC55837D76}">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הכלכלה</a:t>
          </a:r>
          <a:endParaRPr lang="he-IL" sz="1200" dirty="0">
            <a:latin typeface="Guttman Hatzvi" panose="02010401010101010101" pitchFamily="2" charset="-79"/>
            <a:cs typeface="Guttman Hatzvi" panose="02010401010101010101" pitchFamily="2" charset="-79"/>
          </a:endParaRPr>
        </a:p>
      </dgm:t>
    </dgm:pt>
    <dgm:pt modelId="{4666F4DC-B0A9-4130-A24F-499B94C0E6BB}" type="parTrans" cxnId="{6DA72321-1857-4C4D-8CB2-5D2C4C710889}">
      <dgm:prSet/>
      <dgm:spPr/>
      <dgm:t>
        <a:bodyPr/>
        <a:lstStyle/>
        <a:p>
          <a:pPr rtl="1"/>
          <a:endParaRPr lang="he-IL" sz="3200">
            <a:latin typeface="Guttman Hatzvi" panose="02010401010101010101" pitchFamily="2" charset="-79"/>
            <a:cs typeface="Guttman Hatzvi" panose="02010401010101010101" pitchFamily="2" charset="-79"/>
          </a:endParaRPr>
        </a:p>
      </dgm:t>
    </dgm:pt>
    <dgm:pt modelId="{7FA36E96-0DDA-48E0-B537-20BE10E79C1A}" type="sibTrans" cxnId="{6DA72321-1857-4C4D-8CB2-5D2C4C710889}">
      <dgm:prSet/>
      <dgm:spPr/>
      <dgm:t>
        <a:bodyPr/>
        <a:lstStyle/>
        <a:p>
          <a:pPr rtl="1"/>
          <a:endParaRPr lang="he-IL" sz="3200">
            <a:latin typeface="Guttman Hatzvi" panose="02010401010101010101" pitchFamily="2" charset="-79"/>
            <a:cs typeface="Guttman Hatzvi" panose="02010401010101010101" pitchFamily="2" charset="-79"/>
          </a:endParaRPr>
        </a:p>
      </dgm:t>
    </dgm:pt>
    <dgm:pt modelId="{465714DD-6C85-4ED4-BA75-688AE6D7DC4A}">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לביטחון-פנים</a:t>
          </a:r>
          <a:endParaRPr lang="he-IL" sz="1200" dirty="0">
            <a:latin typeface="Guttman Hatzvi" panose="02010401010101010101" pitchFamily="2" charset="-79"/>
            <a:cs typeface="Guttman Hatzvi" panose="02010401010101010101" pitchFamily="2" charset="-79"/>
          </a:endParaRPr>
        </a:p>
      </dgm:t>
    </dgm:pt>
    <dgm:pt modelId="{7EBFFF17-6A45-4891-AE17-D4C461FA1322}" type="parTrans" cxnId="{0AE09696-EFB6-43EF-9597-65E9014EC546}">
      <dgm:prSet/>
      <dgm:spPr/>
      <dgm:t>
        <a:bodyPr/>
        <a:lstStyle/>
        <a:p>
          <a:pPr rtl="1"/>
          <a:endParaRPr lang="he-IL" sz="3200">
            <a:latin typeface="Guttman Hatzvi" panose="02010401010101010101" pitchFamily="2" charset="-79"/>
            <a:cs typeface="Guttman Hatzvi" panose="02010401010101010101" pitchFamily="2" charset="-79"/>
          </a:endParaRPr>
        </a:p>
      </dgm:t>
    </dgm:pt>
    <dgm:pt modelId="{1B512B37-3CEF-4281-8221-AE09E259442C}" type="sibTrans" cxnId="{0AE09696-EFB6-43EF-9597-65E9014EC546}">
      <dgm:prSet/>
      <dgm:spPr/>
      <dgm:t>
        <a:bodyPr/>
        <a:lstStyle/>
        <a:p>
          <a:pPr rtl="1"/>
          <a:endParaRPr lang="he-IL" sz="3200">
            <a:latin typeface="Guttman Hatzvi" panose="02010401010101010101" pitchFamily="2" charset="-79"/>
            <a:cs typeface="Guttman Hatzvi" panose="02010401010101010101" pitchFamily="2" charset="-79"/>
          </a:endParaRPr>
        </a:p>
      </dgm:t>
    </dgm:pt>
    <dgm:pt modelId="{5979246C-493E-48C0-91A8-10937E23A3A2}">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המשרד לפיתוח הנגב והגליל</a:t>
          </a:r>
          <a:endParaRPr lang="he-IL" sz="1200" dirty="0">
            <a:latin typeface="Guttman Hatzvi" panose="02010401010101010101" pitchFamily="2" charset="-79"/>
            <a:cs typeface="Guttman Hatzvi" panose="02010401010101010101" pitchFamily="2" charset="-79"/>
          </a:endParaRPr>
        </a:p>
      </dgm:t>
    </dgm:pt>
    <dgm:pt modelId="{BC80DFEE-D078-4695-8991-B1C1A3E02398}" type="parTrans" cxnId="{E3DF6CD1-2882-467D-BA65-B94EFB7F8A61}">
      <dgm:prSet/>
      <dgm:spPr/>
      <dgm:t>
        <a:bodyPr/>
        <a:lstStyle/>
        <a:p>
          <a:pPr rtl="1"/>
          <a:endParaRPr lang="he-IL" sz="3200">
            <a:latin typeface="Guttman Hatzvi" panose="02010401010101010101" pitchFamily="2" charset="-79"/>
            <a:cs typeface="Guttman Hatzvi" panose="02010401010101010101" pitchFamily="2" charset="-79"/>
          </a:endParaRPr>
        </a:p>
      </dgm:t>
    </dgm:pt>
    <dgm:pt modelId="{8E7D0F17-9306-446A-A425-609913784F4F}" type="sibTrans" cxnId="{E3DF6CD1-2882-467D-BA65-B94EFB7F8A61}">
      <dgm:prSet/>
      <dgm:spPr/>
      <dgm:t>
        <a:bodyPr/>
        <a:lstStyle/>
        <a:p>
          <a:pPr rtl="1"/>
          <a:endParaRPr lang="he-IL" sz="3200">
            <a:latin typeface="Guttman Hatzvi" panose="02010401010101010101" pitchFamily="2" charset="-79"/>
            <a:cs typeface="Guttman Hatzvi" panose="02010401010101010101" pitchFamily="2" charset="-79"/>
          </a:endParaRPr>
        </a:p>
      </dgm:t>
    </dgm:pt>
    <dgm:pt modelId="{554A15B4-C574-4902-9AC6-2BA5E60BB9F4}">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ראש הממשלה</a:t>
          </a:r>
          <a:endParaRPr lang="he-IL" sz="1200" dirty="0">
            <a:latin typeface="Guttman Hatzvi" panose="02010401010101010101" pitchFamily="2" charset="-79"/>
            <a:cs typeface="Guttman Hatzvi" panose="02010401010101010101" pitchFamily="2" charset="-79"/>
          </a:endParaRPr>
        </a:p>
      </dgm:t>
    </dgm:pt>
    <dgm:pt modelId="{9170C5D4-7F01-4ADB-925C-EDA5AA1508AD}" type="parTrans" cxnId="{CDB75942-E7C1-4F6D-ABC8-09558A639BC8}">
      <dgm:prSet/>
      <dgm:spPr/>
      <dgm:t>
        <a:bodyPr/>
        <a:lstStyle/>
        <a:p>
          <a:pPr rtl="1"/>
          <a:endParaRPr lang="he-IL" sz="3200">
            <a:latin typeface="Guttman Hatzvi" panose="02010401010101010101" pitchFamily="2" charset="-79"/>
            <a:cs typeface="Guttman Hatzvi" panose="02010401010101010101" pitchFamily="2" charset="-79"/>
          </a:endParaRPr>
        </a:p>
      </dgm:t>
    </dgm:pt>
    <dgm:pt modelId="{C21A4BAD-FC75-4DC0-8EC3-C06A243A26D6}" type="sibTrans" cxnId="{CDB75942-E7C1-4F6D-ABC8-09558A639BC8}">
      <dgm:prSet/>
      <dgm:spPr/>
      <dgm:t>
        <a:bodyPr/>
        <a:lstStyle/>
        <a:p>
          <a:pPr rtl="1"/>
          <a:endParaRPr lang="he-IL" sz="3200">
            <a:latin typeface="Guttman Hatzvi" panose="02010401010101010101" pitchFamily="2" charset="-79"/>
            <a:cs typeface="Guttman Hatzvi" panose="02010401010101010101" pitchFamily="2" charset="-79"/>
          </a:endParaRPr>
        </a:p>
      </dgm:t>
    </dgm:pt>
    <dgm:pt modelId="{F803B5AF-50CF-4C7D-BA46-4EB85538A05D}">
      <dgm:prSet phldrT="[טקסט]"/>
      <dgm:spPr/>
      <dgm:t>
        <a:bodyPr/>
        <a:lstStyle/>
        <a:p>
          <a:pPr rtl="1"/>
          <a:endParaRPr lang="he-IL"/>
        </a:p>
      </dgm:t>
    </dgm:pt>
    <dgm:pt modelId="{D7AF991C-C1AE-437F-8DFF-40075A80B004}" type="parTrans" cxnId="{5D9AC6A0-B92D-4E24-A4C8-2158D646E301}">
      <dgm:prSet/>
      <dgm:spPr/>
      <dgm:t>
        <a:bodyPr/>
        <a:lstStyle/>
        <a:p>
          <a:pPr rtl="1"/>
          <a:endParaRPr lang="he-IL" sz="3200">
            <a:latin typeface="Guttman Hatzvi" panose="02010401010101010101" pitchFamily="2" charset="-79"/>
            <a:cs typeface="Guttman Hatzvi" panose="02010401010101010101" pitchFamily="2" charset="-79"/>
          </a:endParaRPr>
        </a:p>
      </dgm:t>
    </dgm:pt>
    <dgm:pt modelId="{25D1B02F-A2E9-440C-8AEA-500E0BE867C9}" type="sibTrans" cxnId="{5D9AC6A0-B92D-4E24-A4C8-2158D646E301}">
      <dgm:prSet/>
      <dgm:spPr/>
      <dgm:t>
        <a:bodyPr/>
        <a:lstStyle/>
        <a:p>
          <a:pPr rtl="1"/>
          <a:endParaRPr lang="he-IL" sz="3200">
            <a:latin typeface="Guttman Hatzvi" panose="02010401010101010101" pitchFamily="2" charset="-79"/>
            <a:cs typeface="Guttman Hatzvi" panose="02010401010101010101" pitchFamily="2" charset="-79"/>
          </a:endParaRPr>
        </a:p>
      </dgm:t>
    </dgm:pt>
    <dgm:pt modelId="{A44D12C2-BDCF-4142-99C0-707A255CA3E4}">
      <dgm:prSet phldrT="[טקסט]"/>
      <dgm:spPr/>
      <dgm:t>
        <a:bodyPr/>
        <a:lstStyle/>
        <a:p>
          <a:pPr rtl="1"/>
          <a:endParaRPr lang="he-IL"/>
        </a:p>
      </dgm:t>
    </dgm:pt>
    <dgm:pt modelId="{7BD6BC63-E758-4241-B246-F4FC215CCC0B}" type="parTrans" cxnId="{CC2C8061-FA2C-44CA-B926-E5A60BDBF485}">
      <dgm:prSet/>
      <dgm:spPr/>
      <dgm:t>
        <a:bodyPr/>
        <a:lstStyle/>
        <a:p>
          <a:pPr rtl="1"/>
          <a:endParaRPr lang="he-IL" sz="3200">
            <a:latin typeface="Guttman Hatzvi" panose="02010401010101010101" pitchFamily="2" charset="-79"/>
            <a:cs typeface="Guttman Hatzvi" panose="02010401010101010101" pitchFamily="2" charset="-79"/>
          </a:endParaRPr>
        </a:p>
      </dgm:t>
    </dgm:pt>
    <dgm:pt modelId="{00BCF0D4-7646-401F-BD42-91A1ED4E28F0}" type="sibTrans" cxnId="{CC2C8061-FA2C-44CA-B926-E5A60BDBF485}">
      <dgm:prSet/>
      <dgm:spPr/>
      <dgm:t>
        <a:bodyPr/>
        <a:lstStyle/>
        <a:p>
          <a:pPr rtl="1"/>
          <a:endParaRPr lang="he-IL" sz="3200">
            <a:latin typeface="Guttman Hatzvi" panose="02010401010101010101" pitchFamily="2" charset="-79"/>
            <a:cs typeface="Guttman Hatzvi" panose="02010401010101010101" pitchFamily="2" charset="-79"/>
          </a:endParaRPr>
        </a:p>
      </dgm:t>
    </dgm:pt>
    <dgm:pt modelId="{6EFAF257-BB6F-4C77-960A-A8518DC1A0F9}">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מל"ג-ות"ת</a:t>
          </a:r>
          <a:endParaRPr lang="he-IL" sz="1200" dirty="0">
            <a:latin typeface="Guttman Hatzvi" panose="02010401010101010101" pitchFamily="2" charset="-79"/>
            <a:cs typeface="Guttman Hatzvi" panose="02010401010101010101" pitchFamily="2" charset="-79"/>
          </a:endParaRPr>
        </a:p>
      </dgm:t>
    </dgm:pt>
    <dgm:pt modelId="{668907A4-5144-44EA-BF6A-83B91FC04A56}" type="parTrans" cxnId="{E938201A-049D-4605-A4AE-D9E685F54FB6}">
      <dgm:prSet/>
      <dgm:spPr/>
      <dgm:t>
        <a:bodyPr/>
        <a:lstStyle/>
        <a:p>
          <a:pPr rtl="1"/>
          <a:endParaRPr lang="he-IL" sz="3200">
            <a:latin typeface="Guttman Hatzvi" panose="02010401010101010101" pitchFamily="2" charset="-79"/>
            <a:cs typeface="Guttman Hatzvi" panose="02010401010101010101" pitchFamily="2" charset="-79"/>
          </a:endParaRPr>
        </a:p>
      </dgm:t>
    </dgm:pt>
    <dgm:pt modelId="{003F4071-503A-4E9B-AD0D-EFE6C5DAA6BA}" type="sibTrans" cxnId="{E938201A-049D-4605-A4AE-D9E685F54FB6}">
      <dgm:prSet/>
      <dgm:spPr/>
      <dgm:t>
        <a:bodyPr/>
        <a:lstStyle/>
        <a:p>
          <a:pPr rtl="1"/>
          <a:endParaRPr lang="he-IL" sz="3200">
            <a:latin typeface="Guttman Hatzvi" panose="02010401010101010101" pitchFamily="2" charset="-79"/>
            <a:cs typeface="Guttman Hatzvi" panose="02010401010101010101" pitchFamily="2" charset="-79"/>
          </a:endParaRPr>
        </a:p>
      </dgm:t>
    </dgm:pt>
    <dgm:pt modelId="{00B5AAEB-DD40-4B83-9537-83A654515263}" type="pres">
      <dgm:prSet presAssocID="{38101765-CAFE-459A-8765-F99555C8315C}" presName="Name0" presStyleCnt="0">
        <dgm:presLayoutVars>
          <dgm:chMax val="1"/>
          <dgm:chPref val="1"/>
        </dgm:presLayoutVars>
      </dgm:prSet>
      <dgm:spPr/>
      <dgm:t>
        <a:bodyPr/>
        <a:lstStyle/>
        <a:p>
          <a:pPr rtl="1"/>
          <a:endParaRPr lang="he-IL"/>
        </a:p>
      </dgm:t>
    </dgm:pt>
    <dgm:pt modelId="{924D9150-0196-4140-916F-A17D74CB8DB5}" type="pres">
      <dgm:prSet presAssocID="{F0C031CE-9BE9-459F-BBF6-1435C9B3478F}" presName="Parent" presStyleLbl="node0" presStyleIdx="0" presStyleCnt="1">
        <dgm:presLayoutVars>
          <dgm:chMax val="5"/>
          <dgm:chPref val="5"/>
        </dgm:presLayoutVars>
      </dgm:prSet>
      <dgm:spPr/>
      <dgm:t>
        <a:bodyPr/>
        <a:lstStyle/>
        <a:p>
          <a:pPr rtl="1"/>
          <a:endParaRPr lang="he-IL"/>
        </a:p>
      </dgm:t>
    </dgm:pt>
    <dgm:pt modelId="{3E6EC555-5E85-4234-843F-E9E7F088A8E4}" type="pres">
      <dgm:prSet presAssocID="{F0C031CE-9BE9-459F-BBF6-1435C9B3478F}" presName="Accent2" presStyleLbl="node1" presStyleIdx="0" presStyleCnt="19"/>
      <dgm:spPr/>
    </dgm:pt>
    <dgm:pt modelId="{038E0941-588E-4F3B-A354-472ED2EB267F}" type="pres">
      <dgm:prSet presAssocID="{F0C031CE-9BE9-459F-BBF6-1435C9B3478F}" presName="Accent3" presStyleLbl="node1" presStyleIdx="1" presStyleCnt="19"/>
      <dgm:spPr/>
    </dgm:pt>
    <dgm:pt modelId="{296CE5F9-D25E-45E7-BB1F-1D9213537F16}" type="pres">
      <dgm:prSet presAssocID="{F0C031CE-9BE9-459F-BBF6-1435C9B3478F}" presName="Accent4" presStyleLbl="node1" presStyleIdx="2" presStyleCnt="19"/>
      <dgm:spPr/>
    </dgm:pt>
    <dgm:pt modelId="{48A864C6-8301-40A6-B6C8-69B31495BC5C}" type="pres">
      <dgm:prSet presAssocID="{F0C031CE-9BE9-459F-BBF6-1435C9B3478F}" presName="Accent5" presStyleLbl="node1" presStyleIdx="3" presStyleCnt="19"/>
      <dgm:spPr/>
    </dgm:pt>
    <dgm:pt modelId="{A4CD0501-1B4B-44F7-857C-AAEC6978C2B7}" type="pres">
      <dgm:prSet presAssocID="{F0C031CE-9BE9-459F-BBF6-1435C9B3478F}" presName="Accent6" presStyleLbl="node1" presStyleIdx="4" presStyleCnt="19"/>
      <dgm:spPr/>
    </dgm:pt>
    <dgm:pt modelId="{84E770EC-13CA-471F-B988-F273542C75E0}" type="pres">
      <dgm:prSet presAssocID="{6EFAF257-BB6F-4C77-960A-A8518DC1A0F9}" presName="Child1" presStyleLbl="node1" presStyleIdx="5" presStyleCnt="19" custScaleX="122394" custScaleY="112730">
        <dgm:presLayoutVars>
          <dgm:chMax val="0"/>
          <dgm:chPref val="0"/>
        </dgm:presLayoutVars>
      </dgm:prSet>
      <dgm:spPr/>
      <dgm:t>
        <a:bodyPr/>
        <a:lstStyle/>
        <a:p>
          <a:pPr rtl="1"/>
          <a:endParaRPr lang="he-IL"/>
        </a:p>
      </dgm:t>
    </dgm:pt>
    <dgm:pt modelId="{6EE43B82-FEA4-4E3E-A600-EA5788E5F9C0}" type="pres">
      <dgm:prSet presAssocID="{6EFAF257-BB6F-4C77-960A-A8518DC1A0F9}" presName="Accent7" presStyleCnt="0"/>
      <dgm:spPr/>
    </dgm:pt>
    <dgm:pt modelId="{01F96753-6B52-4EFF-94ED-A49C779E0A14}" type="pres">
      <dgm:prSet presAssocID="{6EFAF257-BB6F-4C77-960A-A8518DC1A0F9}" presName="AccentHold1" presStyleLbl="node1" presStyleIdx="6" presStyleCnt="19"/>
      <dgm:spPr/>
    </dgm:pt>
    <dgm:pt modelId="{D92BB18B-1EFF-4A11-BFE6-B8FE2CDF0521}" type="pres">
      <dgm:prSet presAssocID="{6EFAF257-BB6F-4C77-960A-A8518DC1A0F9}" presName="Accent8" presStyleCnt="0"/>
      <dgm:spPr/>
    </dgm:pt>
    <dgm:pt modelId="{016BFE32-FC63-44AB-9FA6-772E1B88A406}" type="pres">
      <dgm:prSet presAssocID="{6EFAF257-BB6F-4C77-960A-A8518DC1A0F9}" presName="AccentHold2" presStyleLbl="node1" presStyleIdx="7" presStyleCnt="19"/>
      <dgm:spPr/>
    </dgm:pt>
    <dgm:pt modelId="{F6D282D6-8F55-4072-AF78-9C2C72A314B0}" type="pres">
      <dgm:prSet presAssocID="{E71BFD00-85A5-4A40-810E-BBEC55837D76}" presName="Child2" presStyleLbl="node1" presStyleIdx="8" presStyleCnt="19" custScaleX="135338" custScaleY="132149" custLinFactNeighborX="27449" custLinFactNeighborY="58961">
        <dgm:presLayoutVars>
          <dgm:chMax val="0"/>
          <dgm:chPref val="0"/>
        </dgm:presLayoutVars>
      </dgm:prSet>
      <dgm:spPr/>
      <dgm:t>
        <a:bodyPr/>
        <a:lstStyle/>
        <a:p>
          <a:pPr rtl="1"/>
          <a:endParaRPr lang="he-IL"/>
        </a:p>
      </dgm:t>
    </dgm:pt>
    <dgm:pt modelId="{B31E6902-E49D-43A2-85A9-4B3C8A353C81}" type="pres">
      <dgm:prSet presAssocID="{E71BFD00-85A5-4A40-810E-BBEC55837D76}" presName="Accent9" presStyleCnt="0"/>
      <dgm:spPr/>
    </dgm:pt>
    <dgm:pt modelId="{9A0E57D3-911D-4176-815C-441D73E41125}" type="pres">
      <dgm:prSet presAssocID="{E71BFD00-85A5-4A40-810E-BBEC55837D76}" presName="AccentHold1" presStyleLbl="node1" presStyleIdx="9" presStyleCnt="19"/>
      <dgm:spPr/>
    </dgm:pt>
    <dgm:pt modelId="{7852B771-8D9A-40E4-A3D5-80273A233E20}" type="pres">
      <dgm:prSet presAssocID="{E71BFD00-85A5-4A40-810E-BBEC55837D76}" presName="Accent10" presStyleCnt="0"/>
      <dgm:spPr/>
    </dgm:pt>
    <dgm:pt modelId="{24097991-B8AD-44F1-BCB6-6E6B3E2AFAE4}" type="pres">
      <dgm:prSet presAssocID="{E71BFD00-85A5-4A40-810E-BBEC55837D76}" presName="AccentHold2" presStyleLbl="node1" presStyleIdx="10" presStyleCnt="19"/>
      <dgm:spPr/>
    </dgm:pt>
    <dgm:pt modelId="{9C8B5FBF-7126-44D8-9925-1245A5BEEB9A}" type="pres">
      <dgm:prSet presAssocID="{E71BFD00-85A5-4A40-810E-BBEC55837D76}" presName="Accent11" presStyleCnt="0"/>
      <dgm:spPr/>
    </dgm:pt>
    <dgm:pt modelId="{30A9C9CF-3B17-49FF-AF5E-84F6BB49DB32}" type="pres">
      <dgm:prSet presAssocID="{E71BFD00-85A5-4A40-810E-BBEC55837D76}" presName="AccentHold3" presStyleLbl="node1" presStyleIdx="11" presStyleCnt="19"/>
      <dgm:spPr/>
    </dgm:pt>
    <dgm:pt modelId="{F9111C3C-B888-4159-AEE8-2D65C193BDC8}" type="pres">
      <dgm:prSet presAssocID="{465714DD-6C85-4ED4-BA75-688AE6D7DC4A}" presName="Child3" presStyleLbl="node1" presStyleIdx="12" presStyleCnt="19" custScaleX="137889" custScaleY="137228" custLinFactX="-37889" custLinFactY="26571" custLinFactNeighborX="-100000" custLinFactNeighborY="100000">
        <dgm:presLayoutVars>
          <dgm:chMax val="0"/>
          <dgm:chPref val="0"/>
        </dgm:presLayoutVars>
      </dgm:prSet>
      <dgm:spPr/>
      <dgm:t>
        <a:bodyPr/>
        <a:lstStyle/>
        <a:p>
          <a:pPr rtl="1"/>
          <a:endParaRPr lang="he-IL"/>
        </a:p>
      </dgm:t>
    </dgm:pt>
    <dgm:pt modelId="{354D644A-DE3E-4E0A-99B3-87689976892B}" type="pres">
      <dgm:prSet presAssocID="{465714DD-6C85-4ED4-BA75-688AE6D7DC4A}" presName="Accent12" presStyleCnt="0"/>
      <dgm:spPr/>
    </dgm:pt>
    <dgm:pt modelId="{07C316E9-7E50-415C-B086-AF1C099C5D06}" type="pres">
      <dgm:prSet presAssocID="{465714DD-6C85-4ED4-BA75-688AE6D7DC4A}" presName="AccentHold1" presStyleLbl="node1" presStyleIdx="13" presStyleCnt="19"/>
      <dgm:spPr/>
    </dgm:pt>
    <dgm:pt modelId="{56BF4742-4B53-47C9-8EF9-EDD147473674}" type="pres">
      <dgm:prSet presAssocID="{5979246C-493E-48C0-91A8-10937E23A3A2}" presName="Child4" presStyleLbl="node1" presStyleIdx="14" presStyleCnt="19" custScaleX="130450" custScaleY="127720" custLinFactNeighborY="16078">
        <dgm:presLayoutVars>
          <dgm:chMax val="0"/>
          <dgm:chPref val="0"/>
        </dgm:presLayoutVars>
      </dgm:prSet>
      <dgm:spPr/>
      <dgm:t>
        <a:bodyPr/>
        <a:lstStyle/>
        <a:p>
          <a:pPr rtl="1"/>
          <a:endParaRPr lang="he-IL"/>
        </a:p>
      </dgm:t>
    </dgm:pt>
    <dgm:pt modelId="{53CD3326-F179-47D7-B595-7ABE9C6CC42E}" type="pres">
      <dgm:prSet presAssocID="{5979246C-493E-48C0-91A8-10937E23A3A2}" presName="Accent13" presStyleCnt="0"/>
      <dgm:spPr/>
    </dgm:pt>
    <dgm:pt modelId="{7FD1D65A-89D5-4C76-AA36-6D32AD389132}" type="pres">
      <dgm:prSet presAssocID="{5979246C-493E-48C0-91A8-10937E23A3A2}" presName="AccentHold1" presStyleLbl="node1" presStyleIdx="15" presStyleCnt="19"/>
      <dgm:spPr/>
    </dgm:pt>
    <dgm:pt modelId="{0F2ADD3C-702D-4B90-9938-BA2721A3FC24}" type="pres">
      <dgm:prSet presAssocID="{554A15B4-C574-4902-9AC6-2BA5E60BB9F4}" presName="Child5" presStyleLbl="node1" presStyleIdx="16" presStyleCnt="19" custScaleX="137889" custScaleY="137863" custLinFactX="100000" custLinFactNeighborX="100179" custLinFactNeighborY="-12838">
        <dgm:presLayoutVars>
          <dgm:chMax val="0"/>
          <dgm:chPref val="0"/>
        </dgm:presLayoutVars>
      </dgm:prSet>
      <dgm:spPr/>
      <dgm:t>
        <a:bodyPr/>
        <a:lstStyle/>
        <a:p>
          <a:pPr rtl="1"/>
          <a:endParaRPr lang="he-IL"/>
        </a:p>
      </dgm:t>
    </dgm:pt>
    <dgm:pt modelId="{84BC85F9-1027-4D9B-81AE-51788817553B}" type="pres">
      <dgm:prSet presAssocID="{554A15B4-C574-4902-9AC6-2BA5E60BB9F4}" presName="Accent15" presStyleCnt="0"/>
      <dgm:spPr/>
    </dgm:pt>
    <dgm:pt modelId="{74F17577-880E-4BBC-ADE4-EE546AB2A43B}" type="pres">
      <dgm:prSet presAssocID="{554A15B4-C574-4902-9AC6-2BA5E60BB9F4}" presName="AccentHold2" presStyleLbl="node1" presStyleIdx="17" presStyleCnt="19"/>
      <dgm:spPr/>
    </dgm:pt>
    <dgm:pt modelId="{016FE7AA-2933-43FF-BC66-0DB3F849F3C4}" type="pres">
      <dgm:prSet presAssocID="{554A15B4-C574-4902-9AC6-2BA5E60BB9F4}" presName="Accent16" presStyleCnt="0"/>
      <dgm:spPr/>
    </dgm:pt>
    <dgm:pt modelId="{CB6337B6-F737-4428-971C-21B3DA0FC345}" type="pres">
      <dgm:prSet presAssocID="{554A15B4-C574-4902-9AC6-2BA5E60BB9F4}" presName="AccentHold3" presStyleLbl="node1" presStyleIdx="18" presStyleCnt="19"/>
      <dgm:spPr/>
    </dgm:pt>
  </dgm:ptLst>
  <dgm:cxnLst>
    <dgm:cxn modelId="{CDB75942-E7C1-4F6D-ABC8-09558A639BC8}" srcId="{F0C031CE-9BE9-459F-BBF6-1435C9B3478F}" destId="{554A15B4-C574-4902-9AC6-2BA5E60BB9F4}" srcOrd="4" destOrd="0" parTransId="{9170C5D4-7F01-4ADB-925C-EDA5AA1508AD}" sibTransId="{C21A4BAD-FC75-4DC0-8EC3-C06A243A26D6}"/>
    <dgm:cxn modelId="{29CF01E6-0C98-4968-8C45-BDFE2BF5A5CC}" type="presOf" srcId="{465714DD-6C85-4ED4-BA75-688AE6D7DC4A}" destId="{F9111C3C-B888-4159-AEE8-2D65C193BDC8}" srcOrd="0" destOrd="0" presId="urn:microsoft.com/office/officeart/2009/3/layout/CircleRelationship"/>
    <dgm:cxn modelId="{E3DF6CD1-2882-467D-BA65-B94EFB7F8A61}" srcId="{F0C031CE-9BE9-459F-BBF6-1435C9B3478F}" destId="{5979246C-493E-48C0-91A8-10937E23A3A2}" srcOrd="3" destOrd="0" parTransId="{BC80DFEE-D078-4695-8991-B1C1A3E02398}" sibTransId="{8E7D0F17-9306-446A-A425-609913784F4F}"/>
    <dgm:cxn modelId="{8FEC2D9D-7E33-433E-8898-E8B431F971D3}" type="presOf" srcId="{5979246C-493E-48C0-91A8-10937E23A3A2}" destId="{56BF4742-4B53-47C9-8EF9-EDD147473674}" srcOrd="0" destOrd="0" presId="urn:microsoft.com/office/officeart/2009/3/layout/CircleRelationship"/>
    <dgm:cxn modelId="{2B922C1A-A795-4F36-826C-821CD013C183}" type="presOf" srcId="{38101765-CAFE-459A-8765-F99555C8315C}" destId="{00B5AAEB-DD40-4B83-9537-83A654515263}" srcOrd="0" destOrd="0" presId="urn:microsoft.com/office/officeart/2009/3/layout/CircleRelationship"/>
    <dgm:cxn modelId="{CC2C8061-FA2C-44CA-B926-E5A60BDBF485}" srcId="{38101765-CAFE-459A-8765-F99555C8315C}" destId="{A44D12C2-BDCF-4142-99C0-707A255CA3E4}" srcOrd="2" destOrd="0" parTransId="{7BD6BC63-E758-4241-B246-F4FC215CCC0B}" sibTransId="{00BCF0D4-7646-401F-BD42-91A1ED4E28F0}"/>
    <dgm:cxn modelId="{74218151-F0F9-4E72-82CC-224A12C9A967}" type="presOf" srcId="{E71BFD00-85A5-4A40-810E-BBEC55837D76}" destId="{F6D282D6-8F55-4072-AF78-9C2C72A314B0}" srcOrd="0" destOrd="0" presId="urn:microsoft.com/office/officeart/2009/3/layout/CircleRelationship"/>
    <dgm:cxn modelId="{E938201A-049D-4605-A4AE-D9E685F54FB6}" srcId="{F0C031CE-9BE9-459F-BBF6-1435C9B3478F}" destId="{6EFAF257-BB6F-4C77-960A-A8518DC1A0F9}" srcOrd="0" destOrd="0" parTransId="{668907A4-5144-44EA-BF6A-83B91FC04A56}" sibTransId="{003F4071-503A-4E9B-AD0D-EFE6C5DAA6BA}"/>
    <dgm:cxn modelId="{0AE09696-EFB6-43EF-9597-65E9014EC546}" srcId="{F0C031CE-9BE9-459F-BBF6-1435C9B3478F}" destId="{465714DD-6C85-4ED4-BA75-688AE6D7DC4A}" srcOrd="2" destOrd="0" parTransId="{7EBFFF17-6A45-4891-AE17-D4C461FA1322}" sibTransId="{1B512B37-3CEF-4281-8221-AE09E259442C}"/>
    <dgm:cxn modelId="{5D9AC6A0-B92D-4E24-A4C8-2158D646E301}" srcId="{38101765-CAFE-459A-8765-F99555C8315C}" destId="{F803B5AF-50CF-4C7D-BA46-4EB85538A05D}" srcOrd="1" destOrd="0" parTransId="{D7AF991C-C1AE-437F-8DFF-40075A80B004}" sibTransId="{25D1B02F-A2E9-440C-8AEA-500E0BE867C9}"/>
    <dgm:cxn modelId="{D99FAE1A-91E9-48A1-917C-7F3BD5804AFC}" type="presOf" srcId="{554A15B4-C574-4902-9AC6-2BA5E60BB9F4}" destId="{0F2ADD3C-702D-4B90-9938-BA2721A3FC24}" srcOrd="0" destOrd="0" presId="urn:microsoft.com/office/officeart/2009/3/layout/CircleRelationship"/>
    <dgm:cxn modelId="{6DA72321-1857-4C4D-8CB2-5D2C4C710889}" srcId="{F0C031CE-9BE9-459F-BBF6-1435C9B3478F}" destId="{E71BFD00-85A5-4A40-810E-BBEC55837D76}" srcOrd="1" destOrd="0" parTransId="{4666F4DC-B0A9-4130-A24F-499B94C0E6BB}" sibTransId="{7FA36E96-0DDA-48E0-B537-20BE10E79C1A}"/>
    <dgm:cxn modelId="{0D7F4168-6806-418E-BF0D-CA477D9665AC}" type="presOf" srcId="{F0C031CE-9BE9-459F-BBF6-1435C9B3478F}" destId="{924D9150-0196-4140-916F-A17D74CB8DB5}" srcOrd="0" destOrd="0" presId="urn:microsoft.com/office/officeart/2009/3/layout/CircleRelationship"/>
    <dgm:cxn modelId="{CC1D4D62-7B85-4ED5-A5D0-26348B5B6035}" srcId="{38101765-CAFE-459A-8765-F99555C8315C}" destId="{F0C031CE-9BE9-459F-BBF6-1435C9B3478F}" srcOrd="0" destOrd="0" parTransId="{463995D9-8E4F-4313-967F-4097648A5D53}" sibTransId="{76F7710E-2466-492C-977E-296687723FF3}"/>
    <dgm:cxn modelId="{9469D68A-AFB9-49A7-9B8E-317E282D17F8}" type="presOf" srcId="{6EFAF257-BB6F-4C77-960A-A8518DC1A0F9}" destId="{84E770EC-13CA-471F-B988-F273542C75E0}" srcOrd="0" destOrd="0" presId="urn:microsoft.com/office/officeart/2009/3/layout/CircleRelationship"/>
    <dgm:cxn modelId="{0E663324-E272-4C2E-BD09-097BD357DA0D}" type="presParOf" srcId="{00B5AAEB-DD40-4B83-9537-83A654515263}" destId="{924D9150-0196-4140-916F-A17D74CB8DB5}" srcOrd="0" destOrd="0" presId="urn:microsoft.com/office/officeart/2009/3/layout/CircleRelationship"/>
    <dgm:cxn modelId="{DA4B8C11-AC41-44F6-A9B8-2F54C31BE32F}" type="presParOf" srcId="{00B5AAEB-DD40-4B83-9537-83A654515263}" destId="{3E6EC555-5E85-4234-843F-E9E7F088A8E4}" srcOrd="1" destOrd="0" presId="urn:microsoft.com/office/officeart/2009/3/layout/CircleRelationship"/>
    <dgm:cxn modelId="{C9F1B304-727A-465F-B895-C2495BCF23EF}" type="presParOf" srcId="{00B5AAEB-DD40-4B83-9537-83A654515263}" destId="{038E0941-588E-4F3B-A354-472ED2EB267F}" srcOrd="2" destOrd="0" presId="urn:microsoft.com/office/officeart/2009/3/layout/CircleRelationship"/>
    <dgm:cxn modelId="{9FCEFECF-572E-419E-8ED4-9E110FAD99C9}" type="presParOf" srcId="{00B5AAEB-DD40-4B83-9537-83A654515263}" destId="{296CE5F9-D25E-45E7-BB1F-1D9213537F16}" srcOrd="3" destOrd="0" presId="urn:microsoft.com/office/officeart/2009/3/layout/CircleRelationship"/>
    <dgm:cxn modelId="{52F74839-1D05-4C42-A5AE-BF600CB35287}" type="presParOf" srcId="{00B5AAEB-DD40-4B83-9537-83A654515263}" destId="{48A864C6-8301-40A6-B6C8-69B31495BC5C}" srcOrd="4" destOrd="0" presId="urn:microsoft.com/office/officeart/2009/3/layout/CircleRelationship"/>
    <dgm:cxn modelId="{6C8AB9B9-E288-4D8B-8C56-67B1BC72E764}" type="presParOf" srcId="{00B5AAEB-DD40-4B83-9537-83A654515263}" destId="{A4CD0501-1B4B-44F7-857C-AAEC6978C2B7}" srcOrd="5" destOrd="0" presId="urn:microsoft.com/office/officeart/2009/3/layout/CircleRelationship"/>
    <dgm:cxn modelId="{7A8A3352-EA86-495F-A830-303B067C8BD1}" type="presParOf" srcId="{00B5AAEB-DD40-4B83-9537-83A654515263}" destId="{84E770EC-13CA-471F-B988-F273542C75E0}" srcOrd="6" destOrd="0" presId="urn:microsoft.com/office/officeart/2009/3/layout/CircleRelationship"/>
    <dgm:cxn modelId="{3CA4E217-57A1-4BE7-A639-954DA2E2D981}" type="presParOf" srcId="{00B5AAEB-DD40-4B83-9537-83A654515263}" destId="{6EE43B82-FEA4-4E3E-A600-EA5788E5F9C0}" srcOrd="7" destOrd="0" presId="urn:microsoft.com/office/officeart/2009/3/layout/CircleRelationship"/>
    <dgm:cxn modelId="{502F9670-4CA1-4799-BBB2-D6FFFD67BABA}" type="presParOf" srcId="{6EE43B82-FEA4-4E3E-A600-EA5788E5F9C0}" destId="{01F96753-6B52-4EFF-94ED-A49C779E0A14}" srcOrd="0" destOrd="0" presId="urn:microsoft.com/office/officeart/2009/3/layout/CircleRelationship"/>
    <dgm:cxn modelId="{5EE818AD-5E17-4923-A355-F3E206582597}" type="presParOf" srcId="{00B5AAEB-DD40-4B83-9537-83A654515263}" destId="{D92BB18B-1EFF-4A11-BFE6-B8FE2CDF0521}" srcOrd="8" destOrd="0" presId="urn:microsoft.com/office/officeart/2009/3/layout/CircleRelationship"/>
    <dgm:cxn modelId="{DA5C675F-30D5-4502-8DC4-CF313ADDE41C}" type="presParOf" srcId="{D92BB18B-1EFF-4A11-BFE6-B8FE2CDF0521}" destId="{016BFE32-FC63-44AB-9FA6-772E1B88A406}" srcOrd="0" destOrd="0" presId="urn:microsoft.com/office/officeart/2009/3/layout/CircleRelationship"/>
    <dgm:cxn modelId="{B71AF369-4427-44FC-93B4-068C50A8D529}" type="presParOf" srcId="{00B5AAEB-DD40-4B83-9537-83A654515263}" destId="{F6D282D6-8F55-4072-AF78-9C2C72A314B0}" srcOrd="9" destOrd="0" presId="urn:microsoft.com/office/officeart/2009/3/layout/CircleRelationship"/>
    <dgm:cxn modelId="{5B914120-CF7E-421D-BB8A-9E4E4A243647}" type="presParOf" srcId="{00B5AAEB-DD40-4B83-9537-83A654515263}" destId="{B31E6902-E49D-43A2-85A9-4B3C8A353C81}" srcOrd="10" destOrd="0" presId="urn:microsoft.com/office/officeart/2009/3/layout/CircleRelationship"/>
    <dgm:cxn modelId="{0B7ED59E-B382-4CE6-A9FE-F8153FD7DE7B}" type="presParOf" srcId="{B31E6902-E49D-43A2-85A9-4B3C8A353C81}" destId="{9A0E57D3-911D-4176-815C-441D73E41125}" srcOrd="0" destOrd="0" presId="urn:microsoft.com/office/officeart/2009/3/layout/CircleRelationship"/>
    <dgm:cxn modelId="{53FFCB2D-618C-4AD0-A4C2-2CCEA00F3201}" type="presParOf" srcId="{00B5AAEB-DD40-4B83-9537-83A654515263}" destId="{7852B771-8D9A-40E4-A3D5-80273A233E20}" srcOrd="11" destOrd="0" presId="urn:microsoft.com/office/officeart/2009/3/layout/CircleRelationship"/>
    <dgm:cxn modelId="{15D96099-8607-4DF5-8167-9EFE8170F397}" type="presParOf" srcId="{7852B771-8D9A-40E4-A3D5-80273A233E20}" destId="{24097991-B8AD-44F1-BCB6-6E6B3E2AFAE4}" srcOrd="0" destOrd="0" presId="urn:microsoft.com/office/officeart/2009/3/layout/CircleRelationship"/>
    <dgm:cxn modelId="{5C60012F-982D-41B3-ACE2-3AC09CBBA3C9}" type="presParOf" srcId="{00B5AAEB-DD40-4B83-9537-83A654515263}" destId="{9C8B5FBF-7126-44D8-9925-1245A5BEEB9A}" srcOrd="12" destOrd="0" presId="urn:microsoft.com/office/officeart/2009/3/layout/CircleRelationship"/>
    <dgm:cxn modelId="{68D0FAAA-0C9E-42EA-BAD7-64B685797290}" type="presParOf" srcId="{9C8B5FBF-7126-44D8-9925-1245A5BEEB9A}" destId="{30A9C9CF-3B17-49FF-AF5E-84F6BB49DB32}" srcOrd="0" destOrd="0" presId="urn:microsoft.com/office/officeart/2009/3/layout/CircleRelationship"/>
    <dgm:cxn modelId="{C541E448-02D1-4C44-ABF5-F1F268D44CE3}" type="presParOf" srcId="{00B5AAEB-DD40-4B83-9537-83A654515263}" destId="{F9111C3C-B888-4159-AEE8-2D65C193BDC8}" srcOrd="13" destOrd="0" presId="urn:microsoft.com/office/officeart/2009/3/layout/CircleRelationship"/>
    <dgm:cxn modelId="{BAC5F7ED-8F2D-4652-BD4F-C8C1E6BF4681}" type="presParOf" srcId="{00B5AAEB-DD40-4B83-9537-83A654515263}" destId="{354D644A-DE3E-4E0A-99B3-87689976892B}" srcOrd="14" destOrd="0" presId="urn:microsoft.com/office/officeart/2009/3/layout/CircleRelationship"/>
    <dgm:cxn modelId="{6D93B7AD-ED9C-480A-96B7-42A9C0C257C2}" type="presParOf" srcId="{354D644A-DE3E-4E0A-99B3-87689976892B}" destId="{07C316E9-7E50-415C-B086-AF1C099C5D06}" srcOrd="0" destOrd="0" presId="urn:microsoft.com/office/officeart/2009/3/layout/CircleRelationship"/>
    <dgm:cxn modelId="{113A3178-BB8E-40CC-B705-6A26519F06DE}" type="presParOf" srcId="{00B5AAEB-DD40-4B83-9537-83A654515263}" destId="{56BF4742-4B53-47C9-8EF9-EDD147473674}" srcOrd="15" destOrd="0" presId="urn:microsoft.com/office/officeart/2009/3/layout/CircleRelationship"/>
    <dgm:cxn modelId="{1EC2505F-05DE-4743-9E96-7E5409077E20}" type="presParOf" srcId="{00B5AAEB-DD40-4B83-9537-83A654515263}" destId="{53CD3326-F179-47D7-B595-7ABE9C6CC42E}" srcOrd="16" destOrd="0" presId="urn:microsoft.com/office/officeart/2009/3/layout/CircleRelationship"/>
    <dgm:cxn modelId="{039FF0DF-7B73-4AD1-8A7D-84D51A477CE7}" type="presParOf" srcId="{53CD3326-F179-47D7-B595-7ABE9C6CC42E}" destId="{7FD1D65A-89D5-4C76-AA36-6D32AD389132}" srcOrd="0" destOrd="0" presId="urn:microsoft.com/office/officeart/2009/3/layout/CircleRelationship"/>
    <dgm:cxn modelId="{4239406B-DC51-4BAC-9F93-71B403251566}" type="presParOf" srcId="{00B5AAEB-DD40-4B83-9537-83A654515263}" destId="{0F2ADD3C-702D-4B90-9938-BA2721A3FC24}" srcOrd="17" destOrd="0" presId="urn:microsoft.com/office/officeart/2009/3/layout/CircleRelationship"/>
    <dgm:cxn modelId="{02E92A56-1DE6-4989-927D-F30C259E20E1}" type="presParOf" srcId="{00B5AAEB-DD40-4B83-9537-83A654515263}" destId="{84BC85F9-1027-4D9B-81AE-51788817553B}" srcOrd="18" destOrd="0" presId="urn:microsoft.com/office/officeart/2009/3/layout/CircleRelationship"/>
    <dgm:cxn modelId="{365F6558-89E4-4A0C-BE06-CED9D5537CD9}" type="presParOf" srcId="{84BC85F9-1027-4D9B-81AE-51788817553B}" destId="{74F17577-880E-4BBC-ADE4-EE546AB2A43B}" srcOrd="0" destOrd="0" presId="urn:microsoft.com/office/officeart/2009/3/layout/CircleRelationship"/>
    <dgm:cxn modelId="{E62B447B-83E6-4356-BE04-0C02B818B900}" type="presParOf" srcId="{00B5AAEB-DD40-4B83-9537-83A654515263}" destId="{016FE7AA-2933-43FF-BC66-0DB3F849F3C4}" srcOrd="19" destOrd="0" presId="urn:microsoft.com/office/officeart/2009/3/layout/CircleRelationship"/>
    <dgm:cxn modelId="{3994DDFC-3BCF-4F77-9A1A-626EFDC563C2}" type="presParOf" srcId="{016FE7AA-2933-43FF-BC66-0DB3F849F3C4}" destId="{CB6337B6-F737-4428-971C-21B3DA0FC345}" srcOrd="0"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101765-CAFE-459A-8765-F99555C8315C}" type="doc">
      <dgm:prSet loTypeId="urn:microsoft.com/office/officeart/2009/3/layout/CircleRelationship" loCatId="relationship" qsTypeId="urn:microsoft.com/office/officeart/2005/8/quickstyle/simple1" qsCatId="simple" csTypeId="urn:microsoft.com/office/officeart/2005/8/colors/colorful3" csCatId="colorful" phldr="1"/>
      <dgm:spPr/>
      <dgm:t>
        <a:bodyPr/>
        <a:lstStyle/>
        <a:p>
          <a:pPr rtl="1"/>
          <a:endParaRPr lang="he-IL"/>
        </a:p>
      </dgm:t>
    </dgm:pt>
    <dgm:pt modelId="{5979246C-493E-48C0-91A8-10937E23A3A2}">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הרווחה  (התכנית הלאומית לנוער בסיכון)</a:t>
          </a:r>
          <a:endParaRPr lang="he-IL" sz="1200" dirty="0">
            <a:latin typeface="Guttman Hatzvi" panose="02010401010101010101" pitchFamily="2" charset="-79"/>
            <a:cs typeface="Guttman Hatzvi" panose="02010401010101010101" pitchFamily="2" charset="-79"/>
          </a:endParaRPr>
        </a:p>
      </dgm:t>
    </dgm:pt>
    <dgm:pt modelId="{BC80DFEE-D078-4695-8991-B1C1A3E02398}" type="parTrans" cxnId="{E3DF6CD1-2882-467D-BA65-B94EFB7F8A61}">
      <dgm:prSet/>
      <dgm:spPr/>
      <dgm:t>
        <a:bodyPr/>
        <a:lstStyle/>
        <a:p>
          <a:pPr rtl="1"/>
          <a:endParaRPr lang="he-IL" sz="3200">
            <a:latin typeface="Guttman Hatzvi" panose="02010401010101010101" pitchFamily="2" charset="-79"/>
            <a:cs typeface="Guttman Hatzvi" panose="02010401010101010101" pitchFamily="2" charset="-79"/>
          </a:endParaRPr>
        </a:p>
      </dgm:t>
    </dgm:pt>
    <dgm:pt modelId="{8E7D0F17-9306-446A-A425-609913784F4F}" type="sibTrans" cxnId="{E3DF6CD1-2882-467D-BA65-B94EFB7F8A61}">
      <dgm:prSet/>
      <dgm:spPr/>
      <dgm:t>
        <a:bodyPr/>
        <a:lstStyle/>
        <a:p>
          <a:pPr rtl="1"/>
          <a:endParaRPr lang="he-IL" sz="3200">
            <a:latin typeface="Guttman Hatzvi" panose="02010401010101010101" pitchFamily="2" charset="-79"/>
            <a:cs typeface="Guttman Hatzvi" panose="02010401010101010101" pitchFamily="2" charset="-79"/>
          </a:endParaRPr>
        </a:p>
      </dgm:t>
    </dgm:pt>
    <dgm:pt modelId="{F803B5AF-50CF-4C7D-BA46-4EB85538A05D}">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המדע</a:t>
          </a:r>
          <a:endParaRPr lang="he-IL" sz="1200" dirty="0">
            <a:latin typeface="Guttman Hatzvi" panose="02010401010101010101" pitchFamily="2" charset="-79"/>
            <a:cs typeface="Guttman Hatzvi" panose="02010401010101010101" pitchFamily="2" charset="-79"/>
          </a:endParaRPr>
        </a:p>
      </dgm:t>
    </dgm:pt>
    <dgm:pt modelId="{D7AF991C-C1AE-437F-8DFF-40075A80B004}" type="parTrans" cxnId="{5D9AC6A0-B92D-4E24-A4C8-2158D646E301}">
      <dgm:prSet/>
      <dgm:spPr/>
      <dgm:t>
        <a:bodyPr/>
        <a:lstStyle/>
        <a:p>
          <a:pPr rtl="1"/>
          <a:endParaRPr lang="he-IL" sz="3200">
            <a:latin typeface="Guttman Hatzvi" panose="02010401010101010101" pitchFamily="2" charset="-79"/>
            <a:cs typeface="Guttman Hatzvi" panose="02010401010101010101" pitchFamily="2" charset="-79"/>
          </a:endParaRPr>
        </a:p>
      </dgm:t>
    </dgm:pt>
    <dgm:pt modelId="{25D1B02F-A2E9-440C-8AEA-500E0BE867C9}" type="sibTrans" cxnId="{5D9AC6A0-B92D-4E24-A4C8-2158D646E301}">
      <dgm:prSet/>
      <dgm:spPr/>
      <dgm:t>
        <a:bodyPr/>
        <a:lstStyle/>
        <a:p>
          <a:pPr rtl="1"/>
          <a:endParaRPr lang="he-IL" sz="3200">
            <a:latin typeface="Guttman Hatzvi" panose="02010401010101010101" pitchFamily="2" charset="-79"/>
            <a:cs typeface="Guttman Hatzvi" panose="02010401010101010101" pitchFamily="2" charset="-79"/>
          </a:endParaRPr>
        </a:p>
      </dgm:t>
    </dgm:pt>
    <dgm:pt modelId="{A44D12C2-BDCF-4142-99C0-707A255CA3E4}">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הביטחון</a:t>
          </a:r>
          <a:endParaRPr lang="he-IL" sz="1200" dirty="0">
            <a:latin typeface="Guttman Hatzvi" panose="02010401010101010101" pitchFamily="2" charset="-79"/>
            <a:cs typeface="Guttman Hatzvi" panose="02010401010101010101" pitchFamily="2" charset="-79"/>
          </a:endParaRPr>
        </a:p>
      </dgm:t>
    </dgm:pt>
    <dgm:pt modelId="{7BD6BC63-E758-4241-B246-F4FC215CCC0B}" type="parTrans" cxnId="{CC2C8061-FA2C-44CA-B926-E5A60BDBF485}">
      <dgm:prSet/>
      <dgm:spPr/>
      <dgm:t>
        <a:bodyPr/>
        <a:lstStyle/>
        <a:p>
          <a:pPr rtl="1"/>
          <a:endParaRPr lang="he-IL" sz="3200">
            <a:latin typeface="Guttman Hatzvi" panose="02010401010101010101" pitchFamily="2" charset="-79"/>
            <a:cs typeface="Guttman Hatzvi" panose="02010401010101010101" pitchFamily="2" charset="-79"/>
          </a:endParaRPr>
        </a:p>
      </dgm:t>
    </dgm:pt>
    <dgm:pt modelId="{00BCF0D4-7646-401F-BD42-91A1ED4E28F0}" type="sibTrans" cxnId="{CC2C8061-FA2C-44CA-B926-E5A60BDBF485}">
      <dgm:prSet/>
      <dgm:spPr/>
      <dgm:t>
        <a:bodyPr/>
        <a:lstStyle/>
        <a:p>
          <a:pPr rtl="1"/>
          <a:endParaRPr lang="he-IL" sz="3200">
            <a:latin typeface="Guttman Hatzvi" panose="02010401010101010101" pitchFamily="2" charset="-79"/>
            <a:cs typeface="Guttman Hatzvi" panose="02010401010101010101" pitchFamily="2" charset="-79"/>
          </a:endParaRPr>
        </a:p>
      </dgm:t>
    </dgm:pt>
    <dgm:pt modelId="{E433DA8A-71AA-44A4-9F96-87DB864A7476}">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המשרד לשוויון חברתי</a:t>
          </a:r>
          <a:endParaRPr lang="he-IL" sz="1200" dirty="0">
            <a:latin typeface="Guttman Hatzvi" panose="02010401010101010101" pitchFamily="2" charset="-79"/>
            <a:cs typeface="Guttman Hatzvi" panose="02010401010101010101" pitchFamily="2" charset="-79"/>
          </a:endParaRPr>
        </a:p>
      </dgm:t>
    </dgm:pt>
    <dgm:pt modelId="{A46747AB-D257-4D5C-A5ED-ACB6FF81B055}" type="parTrans" cxnId="{081F7CF9-3CA3-4687-881E-5DA29022889B}">
      <dgm:prSet/>
      <dgm:spPr/>
      <dgm:t>
        <a:bodyPr/>
        <a:lstStyle/>
        <a:p>
          <a:pPr rtl="1"/>
          <a:endParaRPr lang="he-IL"/>
        </a:p>
      </dgm:t>
    </dgm:pt>
    <dgm:pt modelId="{125DC4C7-3403-4CAF-9353-12BB0A139C5E}" type="sibTrans" cxnId="{081F7CF9-3CA3-4687-881E-5DA29022889B}">
      <dgm:prSet/>
      <dgm:spPr/>
      <dgm:t>
        <a:bodyPr/>
        <a:lstStyle/>
        <a:p>
          <a:pPr rtl="1"/>
          <a:endParaRPr lang="he-IL"/>
        </a:p>
      </dgm:t>
    </dgm:pt>
    <dgm:pt modelId="{83399C8B-EB24-4CB1-B4E2-0DAE5EB1ADBC}">
      <dgm:prSet phldrT="[טקסט]" custT="1"/>
      <dgm:spPr/>
      <dgm:t>
        <a:bodyPr/>
        <a:lstStyle/>
        <a:p>
          <a:pPr rtl="1"/>
          <a:r>
            <a:rPr lang="he-IL" sz="1200" dirty="0" smtClean="0">
              <a:latin typeface="Guttman Hatzvi" panose="02010401010101010101" pitchFamily="2" charset="-79"/>
              <a:cs typeface="Guttman Hatzvi" panose="02010401010101010101" pitchFamily="2" charset="-79"/>
            </a:rPr>
            <a:t>משרד התרבות והספורט</a:t>
          </a:r>
          <a:endParaRPr lang="he-IL" sz="1200" dirty="0">
            <a:latin typeface="Guttman Hatzvi" panose="02010401010101010101" pitchFamily="2" charset="-79"/>
            <a:cs typeface="Guttman Hatzvi" panose="02010401010101010101" pitchFamily="2" charset="-79"/>
          </a:endParaRPr>
        </a:p>
      </dgm:t>
    </dgm:pt>
    <dgm:pt modelId="{A9BFC5CE-D669-40EE-8B4E-4B5206035EC7}" type="parTrans" cxnId="{B44CD1C4-0684-40E4-A9B7-C5C9117C87A3}">
      <dgm:prSet/>
      <dgm:spPr/>
      <dgm:t>
        <a:bodyPr/>
        <a:lstStyle/>
        <a:p>
          <a:pPr rtl="1"/>
          <a:endParaRPr lang="he-IL"/>
        </a:p>
      </dgm:t>
    </dgm:pt>
    <dgm:pt modelId="{CB8DC3B4-2BA9-4D77-8478-47B8EDC24EEF}" type="sibTrans" cxnId="{B44CD1C4-0684-40E4-A9B7-C5C9117C87A3}">
      <dgm:prSet/>
      <dgm:spPr/>
      <dgm:t>
        <a:bodyPr/>
        <a:lstStyle/>
        <a:p>
          <a:pPr rtl="1"/>
          <a:endParaRPr lang="he-IL"/>
        </a:p>
      </dgm:t>
    </dgm:pt>
    <dgm:pt modelId="{00B5AAEB-DD40-4B83-9537-83A654515263}" type="pres">
      <dgm:prSet presAssocID="{38101765-CAFE-459A-8765-F99555C8315C}" presName="Name0" presStyleCnt="0">
        <dgm:presLayoutVars>
          <dgm:chMax val="1"/>
          <dgm:chPref val="1"/>
        </dgm:presLayoutVars>
      </dgm:prSet>
      <dgm:spPr/>
      <dgm:t>
        <a:bodyPr/>
        <a:lstStyle/>
        <a:p>
          <a:pPr rtl="1"/>
          <a:endParaRPr lang="he-IL"/>
        </a:p>
      </dgm:t>
    </dgm:pt>
    <dgm:pt modelId="{9123C5E5-3444-45D4-8B72-0B1810ED37D0}" type="pres">
      <dgm:prSet presAssocID="{5979246C-493E-48C0-91A8-10937E23A3A2}" presName="Parent" presStyleLbl="node0" presStyleIdx="0" presStyleCnt="1" custScaleX="56236" custScaleY="55364" custLinFactNeighborX="-1064" custLinFactNeighborY="-2233">
        <dgm:presLayoutVars>
          <dgm:chMax val="5"/>
          <dgm:chPref val="5"/>
        </dgm:presLayoutVars>
      </dgm:prSet>
      <dgm:spPr/>
      <dgm:t>
        <a:bodyPr/>
        <a:lstStyle/>
        <a:p>
          <a:pPr rtl="1"/>
          <a:endParaRPr lang="he-IL"/>
        </a:p>
      </dgm:t>
    </dgm:pt>
    <dgm:pt modelId="{49510D4C-EE0A-4F92-86C7-A2C5475B9C6E}" type="pres">
      <dgm:prSet presAssocID="{5979246C-493E-48C0-91A8-10937E23A3A2}" presName="Accent1" presStyleLbl="node1" presStyleIdx="0" presStyleCnt="17"/>
      <dgm:spPr/>
    </dgm:pt>
    <dgm:pt modelId="{470E2571-66C6-4574-820B-FE3E99B67D42}" type="pres">
      <dgm:prSet presAssocID="{5979246C-493E-48C0-91A8-10937E23A3A2}" presName="Accent2" presStyleLbl="node1" presStyleIdx="1" presStyleCnt="17"/>
      <dgm:spPr/>
    </dgm:pt>
    <dgm:pt modelId="{E089C680-5FDA-4E3B-9CDE-15EAA694A6FD}" type="pres">
      <dgm:prSet presAssocID="{5979246C-493E-48C0-91A8-10937E23A3A2}" presName="Accent3" presStyleLbl="node1" presStyleIdx="2" presStyleCnt="17"/>
      <dgm:spPr/>
    </dgm:pt>
    <dgm:pt modelId="{9EE0EB3B-5242-4DC5-BE17-A7459438A432}" type="pres">
      <dgm:prSet presAssocID="{5979246C-493E-48C0-91A8-10937E23A3A2}" presName="Accent4" presStyleLbl="node1" presStyleIdx="3" presStyleCnt="17"/>
      <dgm:spPr/>
    </dgm:pt>
    <dgm:pt modelId="{27BFB2C3-F937-4DC6-97AA-9908C0EBB627}" type="pres">
      <dgm:prSet presAssocID="{5979246C-493E-48C0-91A8-10937E23A3A2}" presName="Accent5" presStyleLbl="node1" presStyleIdx="4" presStyleCnt="17"/>
      <dgm:spPr/>
    </dgm:pt>
    <dgm:pt modelId="{D9272721-D402-4DE0-9603-887E89A49C8B}" type="pres">
      <dgm:prSet presAssocID="{5979246C-493E-48C0-91A8-10937E23A3A2}" presName="Accent6" presStyleLbl="node1" presStyleIdx="5" presStyleCnt="17"/>
      <dgm:spPr/>
    </dgm:pt>
    <dgm:pt modelId="{48E0EFF2-FC89-47DB-B972-F08122D5E86B}" type="pres">
      <dgm:prSet presAssocID="{83399C8B-EB24-4CB1-B4E2-0DAE5EB1ADBC}" presName="Child1" presStyleLbl="node1" presStyleIdx="6" presStyleCnt="17" custLinFactNeighborX="10403" custLinFactNeighborY="22353">
        <dgm:presLayoutVars>
          <dgm:chMax val="0"/>
          <dgm:chPref val="0"/>
        </dgm:presLayoutVars>
      </dgm:prSet>
      <dgm:spPr/>
      <dgm:t>
        <a:bodyPr/>
        <a:lstStyle/>
        <a:p>
          <a:pPr rtl="1"/>
          <a:endParaRPr lang="he-IL"/>
        </a:p>
      </dgm:t>
    </dgm:pt>
    <dgm:pt modelId="{D57F27F3-9825-4A11-8893-D2A2627E72FB}" type="pres">
      <dgm:prSet presAssocID="{83399C8B-EB24-4CB1-B4E2-0DAE5EB1ADBC}" presName="Accent7" presStyleCnt="0"/>
      <dgm:spPr/>
    </dgm:pt>
    <dgm:pt modelId="{9662EDE6-CF73-4B2E-9883-75D92C9E55F1}" type="pres">
      <dgm:prSet presAssocID="{83399C8B-EB24-4CB1-B4E2-0DAE5EB1ADBC}" presName="AccentHold1" presStyleLbl="node1" presStyleIdx="7" presStyleCnt="17"/>
      <dgm:spPr/>
    </dgm:pt>
    <dgm:pt modelId="{BB4B2B26-64BB-4E21-97CF-1E43E20F2538}" type="pres">
      <dgm:prSet presAssocID="{83399C8B-EB24-4CB1-B4E2-0DAE5EB1ADBC}" presName="Accent8" presStyleCnt="0"/>
      <dgm:spPr/>
    </dgm:pt>
    <dgm:pt modelId="{7837D4CA-64DE-4967-B47E-97914363A673}" type="pres">
      <dgm:prSet presAssocID="{83399C8B-EB24-4CB1-B4E2-0DAE5EB1ADBC}" presName="AccentHold2" presStyleLbl="node1" presStyleIdx="8" presStyleCnt="17"/>
      <dgm:spPr/>
    </dgm:pt>
    <dgm:pt modelId="{7DBADBB7-4C99-46EA-AFB4-C408184EC7FE}" type="pres">
      <dgm:prSet presAssocID="{F803B5AF-50CF-4C7D-BA46-4EB85538A05D}" presName="Child2" presStyleLbl="node1" presStyleIdx="9" presStyleCnt="17">
        <dgm:presLayoutVars>
          <dgm:chMax val="0"/>
          <dgm:chPref val="0"/>
        </dgm:presLayoutVars>
      </dgm:prSet>
      <dgm:spPr/>
      <dgm:t>
        <a:bodyPr/>
        <a:lstStyle/>
        <a:p>
          <a:pPr rtl="1"/>
          <a:endParaRPr lang="he-IL"/>
        </a:p>
      </dgm:t>
    </dgm:pt>
    <dgm:pt modelId="{9E77168C-6570-498F-847D-78D53ABB421E}" type="pres">
      <dgm:prSet presAssocID="{F803B5AF-50CF-4C7D-BA46-4EB85538A05D}" presName="Accent9" presStyleCnt="0"/>
      <dgm:spPr/>
    </dgm:pt>
    <dgm:pt modelId="{6994DF11-4966-41AC-AF0C-9330E99D1CEA}" type="pres">
      <dgm:prSet presAssocID="{F803B5AF-50CF-4C7D-BA46-4EB85538A05D}" presName="AccentHold1" presStyleLbl="node1" presStyleIdx="10" presStyleCnt="17"/>
      <dgm:spPr/>
    </dgm:pt>
    <dgm:pt modelId="{51BDDE6C-43CF-44B4-96A6-88662871E820}" type="pres">
      <dgm:prSet presAssocID="{F803B5AF-50CF-4C7D-BA46-4EB85538A05D}" presName="Accent10" presStyleCnt="0"/>
      <dgm:spPr/>
    </dgm:pt>
    <dgm:pt modelId="{726F8BF3-8EE6-43B4-8325-8ABE4877B25E}" type="pres">
      <dgm:prSet presAssocID="{F803B5AF-50CF-4C7D-BA46-4EB85538A05D}" presName="AccentHold2" presStyleLbl="node1" presStyleIdx="11" presStyleCnt="17"/>
      <dgm:spPr/>
    </dgm:pt>
    <dgm:pt modelId="{05DC2EA4-2DB4-4EBF-B3D9-22876F966B3F}" type="pres">
      <dgm:prSet presAssocID="{F803B5AF-50CF-4C7D-BA46-4EB85538A05D}" presName="Accent11" presStyleCnt="0"/>
      <dgm:spPr/>
    </dgm:pt>
    <dgm:pt modelId="{AB30E95B-9673-4082-BC34-2EA0D4801FDE}" type="pres">
      <dgm:prSet presAssocID="{F803B5AF-50CF-4C7D-BA46-4EB85538A05D}" presName="AccentHold3" presStyleLbl="node1" presStyleIdx="12" presStyleCnt="17"/>
      <dgm:spPr/>
    </dgm:pt>
    <dgm:pt modelId="{447ECB39-A831-4D46-8901-C2285AFC91DD}" type="pres">
      <dgm:prSet presAssocID="{A44D12C2-BDCF-4142-99C0-707A255CA3E4}" presName="Child3" presStyleLbl="node1" presStyleIdx="13" presStyleCnt="17">
        <dgm:presLayoutVars>
          <dgm:chMax val="0"/>
          <dgm:chPref val="0"/>
        </dgm:presLayoutVars>
      </dgm:prSet>
      <dgm:spPr/>
      <dgm:t>
        <a:bodyPr/>
        <a:lstStyle/>
        <a:p>
          <a:pPr rtl="1"/>
          <a:endParaRPr lang="he-IL"/>
        </a:p>
      </dgm:t>
    </dgm:pt>
    <dgm:pt modelId="{8DF860B9-49DE-4DAB-9598-99CC6E5CE828}" type="pres">
      <dgm:prSet presAssocID="{A44D12C2-BDCF-4142-99C0-707A255CA3E4}" presName="Accent12" presStyleCnt="0"/>
      <dgm:spPr/>
    </dgm:pt>
    <dgm:pt modelId="{0AFE28C2-1AD7-4484-8B80-07E4017F3C5D}" type="pres">
      <dgm:prSet presAssocID="{A44D12C2-BDCF-4142-99C0-707A255CA3E4}" presName="AccentHold1" presStyleLbl="node1" presStyleIdx="14" presStyleCnt="17"/>
      <dgm:spPr/>
    </dgm:pt>
    <dgm:pt modelId="{D1F9B63C-2372-41F9-81C2-1A09ACD440FA}" type="pres">
      <dgm:prSet presAssocID="{E433DA8A-71AA-44A4-9F96-87DB864A7476}" presName="Child4" presStyleLbl="node1" presStyleIdx="15" presStyleCnt="17">
        <dgm:presLayoutVars>
          <dgm:chMax val="0"/>
          <dgm:chPref val="0"/>
        </dgm:presLayoutVars>
      </dgm:prSet>
      <dgm:spPr/>
      <dgm:t>
        <a:bodyPr/>
        <a:lstStyle/>
        <a:p>
          <a:pPr rtl="1"/>
          <a:endParaRPr lang="he-IL"/>
        </a:p>
      </dgm:t>
    </dgm:pt>
    <dgm:pt modelId="{6A3E2A5C-1F41-46E1-9DC1-471FCE35D915}" type="pres">
      <dgm:prSet presAssocID="{E433DA8A-71AA-44A4-9F96-87DB864A7476}" presName="Accent13" presStyleCnt="0"/>
      <dgm:spPr/>
    </dgm:pt>
    <dgm:pt modelId="{61207D56-2043-4032-AF87-19C7C0F6637D}" type="pres">
      <dgm:prSet presAssocID="{E433DA8A-71AA-44A4-9F96-87DB864A7476}" presName="AccentHold1" presStyleLbl="node1" presStyleIdx="16" presStyleCnt="17"/>
      <dgm:spPr/>
    </dgm:pt>
  </dgm:ptLst>
  <dgm:cxnLst>
    <dgm:cxn modelId="{7E04A929-F201-4B04-8791-EB697AE24FDB}" type="presOf" srcId="{5979246C-493E-48C0-91A8-10937E23A3A2}" destId="{9123C5E5-3444-45D4-8B72-0B1810ED37D0}" srcOrd="0" destOrd="0" presId="urn:microsoft.com/office/officeart/2009/3/layout/CircleRelationship"/>
    <dgm:cxn modelId="{E25C0017-2C0D-4AFB-B025-0A18A7BA0AB9}" type="presOf" srcId="{E433DA8A-71AA-44A4-9F96-87DB864A7476}" destId="{D1F9B63C-2372-41F9-81C2-1A09ACD440FA}" srcOrd="0" destOrd="0" presId="urn:microsoft.com/office/officeart/2009/3/layout/CircleRelationship"/>
    <dgm:cxn modelId="{E5F34C71-945B-4928-8A49-348E6BBF0BCC}" type="presOf" srcId="{A44D12C2-BDCF-4142-99C0-707A255CA3E4}" destId="{447ECB39-A831-4D46-8901-C2285AFC91DD}" srcOrd="0" destOrd="0" presId="urn:microsoft.com/office/officeart/2009/3/layout/CircleRelationship"/>
    <dgm:cxn modelId="{6A6D48B4-BD43-4C39-B090-C384BBE28421}" type="presOf" srcId="{F803B5AF-50CF-4C7D-BA46-4EB85538A05D}" destId="{7DBADBB7-4C99-46EA-AFB4-C408184EC7FE}" srcOrd="0" destOrd="0" presId="urn:microsoft.com/office/officeart/2009/3/layout/CircleRelationship"/>
    <dgm:cxn modelId="{E3DF6CD1-2882-467D-BA65-B94EFB7F8A61}" srcId="{38101765-CAFE-459A-8765-F99555C8315C}" destId="{5979246C-493E-48C0-91A8-10937E23A3A2}" srcOrd="0" destOrd="0" parTransId="{BC80DFEE-D078-4695-8991-B1C1A3E02398}" sibTransId="{8E7D0F17-9306-446A-A425-609913784F4F}"/>
    <dgm:cxn modelId="{B8932D56-EF6F-4661-AA8E-406ABD3E4421}" type="presOf" srcId="{38101765-CAFE-459A-8765-F99555C8315C}" destId="{00B5AAEB-DD40-4B83-9537-83A654515263}" srcOrd="0" destOrd="0" presId="urn:microsoft.com/office/officeart/2009/3/layout/CircleRelationship"/>
    <dgm:cxn modelId="{B44CD1C4-0684-40E4-A9B7-C5C9117C87A3}" srcId="{5979246C-493E-48C0-91A8-10937E23A3A2}" destId="{83399C8B-EB24-4CB1-B4E2-0DAE5EB1ADBC}" srcOrd="0" destOrd="0" parTransId="{A9BFC5CE-D669-40EE-8B4E-4B5206035EC7}" sibTransId="{CB8DC3B4-2BA9-4D77-8478-47B8EDC24EEF}"/>
    <dgm:cxn modelId="{081F7CF9-3CA3-4687-881E-5DA29022889B}" srcId="{5979246C-493E-48C0-91A8-10937E23A3A2}" destId="{E433DA8A-71AA-44A4-9F96-87DB864A7476}" srcOrd="3" destOrd="0" parTransId="{A46747AB-D257-4D5C-A5ED-ACB6FF81B055}" sibTransId="{125DC4C7-3403-4CAF-9353-12BB0A139C5E}"/>
    <dgm:cxn modelId="{CC2C8061-FA2C-44CA-B926-E5A60BDBF485}" srcId="{5979246C-493E-48C0-91A8-10937E23A3A2}" destId="{A44D12C2-BDCF-4142-99C0-707A255CA3E4}" srcOrd="2" destOrd="0" parTransId="{7BD6BC63-E758-4241-B246-F4FC215CCC0B}" sibTransId="{00BCF0D4-7646-401F-BD42-91A1ED4E28F0}"/>
    <dgm:cxn modelId="{5D9AC6A0-B92D-4E24-A4C8-2158D646E301}" srcId="{5979246C-493E-48C0-91A8-10937E23A3A2}" destId="{F803B5AF-50CF-4C7D-BA46-4EB85538A05D}" srcOrd="1" destOrd="0" parTransId="{D7AF991C-C1AE-437F-8DFF-40075A80B004}" sibTransId="{25D1B02F-A2E9-440C-8AEA-500E0BE867C9}"/>
    <dgm:cxn modelId="{F5E6D6B0-979A-4688-95F2-CADB8EAF5CA4}" type="presOf" srcId="{83399C8B-EB24-4CB1-B4E2-0DAE5EB1ADBC}" destId="{48E0EFF2-FC89-47DB-B972-F08122D5E86B}" srcOrd="0" destOrd="0" presId="urn:microsoft.com/office/officeart/2009/3/layout/CircleRelationship"/>
    <dgm:cxn modelId="{8F54CFA9-096F-40BC-98E7-F3F2E51E86EE}" type="presParOf" srcId="{00B5AAEB-DD40-4B83-9537-83A654515263}" destId="{9123C5E5-3444-45D4-8B72-0B1810ED37D0}" srcOrd="0" destOrd="0" presId="urn:microsoft.com/office/officeart/2009/3/layout/CircleRelationship"/>
    <dgm:cxn modelId="{29FFF2BB-5D79-4680-8DBF-73AE5126DB82}" type="presParOf" srcId="{00B5AAEB-DD40-4B83-9537-83A654515263}" destId="{49510D4C-EE0A-4F92-86C7-A2C5475B9C6E}" srcOrd="1" destOrd="0" presId="urn:microsoft.com/office/officeart/2009/3/layout/CircleRelationship"/>
    <dgm:cxn modelId="{D6D0DB6B-74EA-42AE-B4BE-9E5AB6F3F855}" type="presParOf" srcId="{00B5AAEB-DD40-4B83-9537-83A654515263}" destId="{470E2571-66C6-4574-820B-FE3E99B67D42}" srcOrd="2" destOrd="0" presId="urn:microsoft.com/office/officeart/2009/3/layout/CircleRelationship"/>
    <dgm:cxn modelId="{08D9F5BA-F79C-428C-9307-8F2106C0F5D4}" type="presParOf" srcId="{00B5AAEB-DD40-4B83-9537-83A654515263}" destId="{E089C680-5FDA-4E3B-9CDE-15EAA694A6FD}" srcOrd="3" destOrd="0" presId="urn:microsoft.com/office/officeart/2009/3/layout/CircleRelationship"/>
    <dgm:cxn modelId="{CFF4795B-9428-4A75-85CA-8DEE8B95F5E0}" type="presParOf" srcId="{00B5AAEB-DD40-4B83-9537-83A654515263}" destId="{9EE0EB3B-5242-4DC5-BE17-A7459438A432}" srcOrd="4" destOrd="0" presId="urn:microsoft.com/office/officeart/2009/3/layout/CircleRelationship"/>
    <dgm:cxn modelId="{FF2134D2-34F2-4616-BB65-4C3A2B9FC4F8}" type="presParOf" srcId="{00B5AAEB-DD40-4B83-9537-83A654515263}" destId="{27BFB2C3-F937-4DC6-97AA-9908C0EBB627}" srcOrd="5" destOrd="0" presId="urn:microsoft.com/office/officeart/2009/3/layout/CircleRelationship"/>
    <dgm:cxn modelId="{AAB7D2F2-882D-4C0B-8409-8540DE449C5A}" type="presParOf" srcId="{00B5AAEB-DD40-4B83-9537-83A654515263}" destId="{D9272721-D402-4DE0-9603-887E89A49C8B}" srcOrd="6" destOrd="0" presId="urn:microsoft.com/office/officeart/2009/3/layout/CircleRelationship"/>
    <dgm:cxn modelId="{6B818AFC-86EC-41E4-838C-20B5BA63AE3F}" type="presParOf" srcId="{00B5AAEB-DD40-4B83-9537-83A654515263}" destId="{48E0EFF2-FC89-47DB-B972-F08122D5E86B}" srcOrd="7" destOrd="0" presId="urn:microsoft.com/office/officeart/2009/3/layout/CircleRelationship"/>
    <dgm:cxn modelId="{C53537C1-F4A4-4A6A-98E3-CCEAA29DBE3C}" type="presParOf" srcId="{00B5AAEB-DD40-4B83-9537-83A654515263}" destId="{D57F27F3-9825-4A11-8893-D2A2627E72FB}" srcOrd="8" destOrd="0" presId="urn:microsoft.com/office/officeart/2009/3/layout/CircleRelationship"/>
    <dgm:cxn modelId="{913C74D2-F39D-477A-9007-D144C52F26CC}" type="presParOf" srcId="{D57F27F3-9825-4A11-8893-D2A2627E72FB}" destId="{9662EDE6-CF73-4B2E-9883-75D92C9E55F1}" srcOrd="0" destOrd="0" presId="urn:microsoft.com/office/officeart/2009/3/layout/CircleRelationship"/>
    <dgm:cxn modelId="{BE26A5C1-6505-449C-AE95-DCBF0A849DA6}" type="presParOf" srcId="{00B5AAEB-DD40-4B83-9537-83A654515263}" destId="{BB4B2B26-64BB-4E21-97CF-1E43E20F2538}" srcOrd="9" destOrd="0" presId="urn:microsoft.com/office/officeart/2009/3/layout/CircleRelationship"/>
    <dgm:cxn modelId="{62E3ABD6-2DBF-44B8-9B4B-39454D81AB70}" type="presParOf" srcId="{BB4B2B26-64BB-4E21-97CF-1E43E20F2538}" destId="{7837D4CA-64DE-4967-B47E-97914363A673}" srcOrd="0" destOrd="0" presId="urn:microsoft.com/office/officeart/2009/3/layout/CircleRelationship"/>
    <dgm:cxn modelId="{F92EF6D6-4611-4AE0-B9E2-6734FF409EDB}" type="presParOf" srcId="{00B5AAEB-DD40-4B83-9537-83A654515263}" destId="{7DBADBB7-4C99-46EA-AFB4-C408184EC7FE}" srcOrd="10" destOrd="0" presId="urn:microsoft.com/office/officeart/2009/3/layout/CircleRelationship"/>
    <dgm:cxn modelId="{24AB0509-4069-421C-B601-7F4E4EDBC7FA}" type="presParOf" srcId="{00B5AAEB-DD40-4B83-9537-83A654515263}" destId="{9E77168C-6570-498F-847D-78D53ABB421E}" srcOrd="11" destOrd="0" presId="urn:microsoft.com/office/officeart/2009/3/layout/CircleRelationship"/>
    <dgm:cxn modelId="{A61D44F0-AC97-4D4F-A41C-5542E8366534}" type="presParOf" srcId="{9E77168C-6570-498F-847D-78D53ABB421E}" destId="{6994DF11-4966-41AC-AF0C-9330E99D1CEA}" srcOrd="0" destOrd="0" presId="urn:microsoft.com/office/officeart/2009/3/layout/CircleRelationship"/>
    <dgm:cxn modelId="{563B2EC3-8D41-4F87-B7CF-C85E25D1E488}" type="presParOf" srcId="{00B5AAEB-DD40-4B83-9537-83A654515263}" destId="{51BDDE6C-43CF-44B4-96A6-88662871E820}" srcOrd="12" destOrd="0" presId="urn:microsoft.com/office/officeart/2009/3/layout/CircleRelationship"/>
    <dgm:cxn modelId="{51D5F3E1-1715-41E1-A96D-54157D1145CC}" type="presParOf" srcId="{51BDDE6C-43CF-44B4-96A6-88662871E820}" destId="{726F8BF3-8EE6-43B4-8325-8ABE4877B25E}" srcOrd="0" destOrd="0" presId="urn:microsoft.com/office/officeart/2009/3/layout/CircleRelationship"/>
    <dgm:cxn modelId="{DD7F848D-AACD-4391-B4CE-5DC8FD7F77A6}" type="presParOf" srcId="{00B5AAEB-DD40-4B83-9537-83A654515263}" destId="{05DC2EA4-2DB4-4EBF-B3D9-22876F966B3F}" srcOrd="13" destOrd="0" presId="urn:microsoft.com/office/officeart/2009/3/layout/CircleRelationship"/>
    <dgm:cxn modelId="{3E1E1E29-1E7D-427F-8426-2694201AB49E}" type="presParOf" srcId="{05DC2EA4-2DB4-4EBF-B3D9-22876F966B3F}" destId="{AB30E95B-9673-4082-BC34-2EA0D4801FDE}" srcOrd="0" destOrd="0" presId="urn:microsoft.com/office/officeart/2009/3/layout/CircleRelationship"/>
    <dgm:cxn modelId="{3550FE8E-78DC-4433-BA10-3D8570DE903D}" type="presParOf" srcId="{00B5AAEB-DD40-4B83-9537-83A654515263}" destId="{447ECB39-A831-4D46-8901-C2285AFC91DD}" srcOrd="14" destOrd="0" presId="urn:microsoft.com/office/officeart/2009/3/layout/CircleRelationship"/>
    <dgm:cxn modelId="{0CCB6B00-F8AF-4B9F-A869-CED514B2001A}" type="presParOf" srcId="{00B5AAEB-DD40-4B83-9537-83A654515263}" destId="{8DF860B9-49DE-4DAB-9598-99CC6E5CE828}" srcOrd="15" destOrd="0" presId="urn:microsoft.com/office/officeart/2009/3/layout/CircleRelationship"/>
    <dgm:cxn modelId="{00A0A211-28DE-4103-BD9A-2B2B7E3C055C}" type="presParOf" srcId="{8DF860B9-49DE-4DAB-9598-99CC6E5CE828}" destId="{0AFE28C2-1AD7-4484-8B80-07E4017F3C5D}" srcOrd="0" destOrd="0" presId="urn:microsoft.com/office/officeart/2009/3/layout/CircleRelationship"/>
    <dgm:cxn modelId="{AFF1C8B5-69BF-4B0F-B7CF-2D2818F7F2B2}" type="presParOf" srcId="{00B5AAEB-DD40-4B83-9537-83A654515263}" destId="{D1F9B63C-2372-41F9-81C2-1A09ACD440FA}" srcOrd="16" destOrd="0" presId="urn:microsoft.com/office/officeart/2009/3/layout/CircleRelationship"/>
    <dgm:cxn modelId="{B53CF72B-14C7-4B50-9EEB-66B181265A3C}" type="presParOf" srcId="{00B5AAEB-DD40-4B83-9537-83A654515263}" destId="{6A3E2A5C-1F41-46E1-9DC1-471FCE35D915}" srcOrd="17" destOrd="0" presId="urn:microsoft.com/office/officeart/2009/3/layout/CircleRelationship"/>
    <dgm:cxn modelId="{3EA03173-5BB8-4BD0-ACC3-ED197FD92B6D}" type="presParOf" srcId="{6A3E2A5C-1F41-46E1-9DC1-471FCE35D915}" destId="{61207D56-2043-4032-AF87-19C7C0F6637D}" srcOrd="0" destOrd="0" presId="urn:microsoft.com/office/officeart/2009/3/layout/CircleRelationship"/>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E3F8CD-5DD8-4073-BE48-C4219545B552}"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EA327E18-5D86-45EB-B116-6BDECF76C994}">
      <dgm:prSet phldrT="[Text]"/>
      <dgm:spPr>
        <a:solidFill>
          <a:schemeClr val="tx2">
            <a:lumMod val="40000"/>
            <a:lumOff val="60000"/>
          </a:schemeClr>
        </a:solidFill>
        <a:ln>
          <a:solidFill>
            <a:schemeClr val="tx1"/>
          </a:solidFill>
        </a:ln>
      </dgm:spPr>
      <dgm:t>
        <a:bodyPr/>
        <a:lstStyle/>
        <a:p>
          <a:r>
            <a:rPr lang="he-IL" dirty="0" smtClean="0">
              <a:solidFill>
                <a:schemeClr val="tx1"/>
              </a:solidFill>
            </a:rPr>
            <a:t>בי"ס</a:t>
          </a:r>
          <a:endParaRPr lang="en-US" dirty="0">
            <a:solidFill>
              <a:schemeClr val="tx1"/>
            </a:solidFill>
          </a:endParaRPr>
        </a:p>
      </dgm:t>
    </dgm:pt>
    <dgm:pt modelId="{B90D36E6-F617-4EAE-8297-B090108658B0}" type="parTrans" cxnId="{73202B6A-A115-4F93-8395-686B639D6457}">
      <dgm:prSet/>
      <dgm:spPr/>
      <dgm:t>
        <a:bodyPr/>
        <a:lstStyle/>
        <a:p>
          <a:endParaRPr lang="en-US"/>
        </a:p>
      </dgm:t>
    </dgm:pt>
    <dgm:pt modelId="{DA00AAFA-9640-4698-AF3E-02A0EF59E9CF}" type="sibTrans" cxnId="{73202B6A-A115-4F93-8395-686B639D6457}">
      <dgm:prSet/>
      <dgm:spPr/>
      <dgm:t>
        <a:bodyPr/>
        <a:lstStyle/>
        <a:p>
          <a:endParaRPr lang="en-US"/>
        </a:p>
      </dgm:t>
    </dgm:pt>
    <dgm:pt modelId="{3D84AB72-267B-4814-9833-0ADE6870B975}">
      <dgm:prSet phldrT="[Text]"/>
      <dgm:spPr>
        <a:solidFill>
          <a:schemeClr val="tx2">
            <a:lumMod val="40000"/>
            <a:lumOff val="60000"/>
          </a:schemeClr>
        </a:solidFill>
        <a:ln>
          <a:solidFill>
            <a:schemeClr val="tx1"/>
          </a:solidFill>
        </a:ln>
      </dgm:spPr>
      <dgm:t>
        <a:bodyPr/>
        <a:lstStyle/>
        <a:p>
          <a:r>
            <a:rPr lang="he-IL" dirty="0" smtClean="0">
              <a:solidFill>
                <a:schemeClr val="tx1"/>
              </a:solidFill>
            </a:rPr>
            <a:t>מתנ"ס</a:t>
          </a:r>
          <a:endParaRPr lang="en-US" dirty="0">
            <a:solidFill>
              <a:schemeClr val="tx1"/>
            </a:solidFill>
          </a:endParaRPr>
        </a:p>
      </dgm:t>
    </dgm:pt>
    <dgm:pt modelId="{999DE8A1-A5E3-48D3-876A-80601ED15325}" type="parTrans" cxnId="{20D76FD2-9047-498C-99B1-DA0E1AC43E33}">
      <dgm:prSet/>
      <dgm:spPr/>
      <dgm:t>
        <a:bodyPr/>
        <a:lstStyle/>
        <a:p>
          <a:endParaRPr lang="en-US"/>
        </a:p>
      </dgm:t>
    </dgm:pt>
    <dgm:pt modelId="{0FD18362-2B7F-466E-A2A1-D77E2F1A10EE}" type="sibTrans" cxnId="{20D76FD2-9047-498C-99B1-DA0E1AC43E33}">
      <dgm:prSet/>
      <dgm:spPr/>
      <dgm:t>
        <a:bodyPr/>
        <a:lstStyle/>
        <a:p>
          <a:endParaRPr lang="en-US"/>
        </a:p>
      </dgm:t>
    </dgm:pt>
    <dgm:pt modelId="{0EE422D5-E600-46A9-B31E-9D41DB0E3679}">
      <dgm:prSet phldrT="[Text]"/>
      <dgm:spPr>
        <a:solidFill>
          <a:schemeClr val="tx2">
            <a:lumMod val="40000"/>
            <a:lumOff val="60000"/>
          </a:schemeClr>
        </a:solidFill>
        <a:ln>
          <a:solidFill>
            <a:schemeClr val="tx1"/>
          </a:solidFill>
        </a:ln>
      </dgm:spPr>
      <dgm:t>
        <a:bodyPr/>
        <a:lstStyle/>
        <a:p>
          <a:r>
            <a:rPr lang="he-IL" dirty="0" smtClean="0">
              <a:solidFill>
                <a:schemeClr val="tx1"/>
              </a:solidFill>
            </a:rPr>
            <a:t>יח' נוער</a:t>
          </a:r>
          <a:endParaRPr lang="en-US" dirty="0">
            <a:solidFill>
              <a:schemeClr val="tx1"/>
            </a:solidFill>
          </a:endParaRPr>
        </a:p>
      </dgm:t>
    </dgm:pt>
    <dgm:pt modelId="{6D44DD30-7A4E-424E-B1A2-70C43B337808}" type="parTrans" cxnId="{B3A17C19-AAAD-441B-88C9-2E7AC5131338}">
      <dgm:prSet/>
      <dgm:spPr/>
      <dgm:t>
        <a:bodyPr/>
        <a:lstStyle/>
        <a:p>
          <a:endParaRPr lang="en-US"/>
        </a:p>
      </dgm:t>
    </dgm:pt>
    <dgm:pt modelId="{4B3A4B2C-4974-4C91-BAE9-8C61412699E3}" type="sibTrans" cxnId="{B3A17C19-AAAD-441B-88C9-2E7AC5131338}">
      <dgm:prSet/>
      <dgm:spPr/>
      <dgm:t>
        <a:bodyPr/>
        <a:lstStyle/>
        <a:p>
          <a:endParaRPr lang="en-US"/>
        </a:p>
      </dgm:t>
    </dgm:pt>
    <dgm:pt modelId="{59518620-68B5-4FE7-8EE1-EBECFC7BBCE2}" type="pres">
      <dgm:prSet presAssocID="{57E3F8CD-5DD8-4073-BE48-C4219545B552}" presName="composite" presStyleCnt="0">
        <dgm:presLayoutVars>
          <dgm:chMax val="5"/>
          <dgm:dir val="rev"/>
          <dgm:animLvl val="ctr"/>
          <dgm:resizeHandles val="exact"/>
        </dgm:presLayoutVars>
      </dgm:prSet>
      <dgm:spPr/>
      <dgm:t>
        <a:bodyPr/>
        <a:lstStyle/>
        <a:p>
          <a:pPr rtl="1"/>
          <a:endParaRPr lang="he-IL"/>
        </a:p>
      </dgm:t>
    </dgm:pt>
    <dgm:pt modelId="{6DAECD3D-9618-40BD-840B-EE8379F597EE}" type="pres">
      <dgm:prSet presAssocID="{57E3F8CD-5DD8-4073-BE48-C4219545B552}" presName="cycle" presStyleCnt="0"/>
      <dgm:spPr/>
    </dgm:pt>
    <dgm:pt modelId="{BCAE3336-2137-4296-A758-C4DF6079798D}" type="pres">
      <dgm:prSet presAssocID="{57E3F8CD-5DD8-4073-BE48-C4219545B552}" presName="centerShape" presStyleCnt="0"/>
      <dgm:spPr/>
    </dgm:pt>
    <dgm:pt modelId="{20D3D6F9-7F2F-4E57-8739-AB819DF29192}" type="pres">
      <dgm:prSet presAssocID="{57E3F8CD-5DD8-4073-BE48-C4219545B552}" presName="connSite" presStyleLbl="node1" presStyleIdx="0" presStyleCnt="4"/>
      <dgm:spPr/>
    </dgm:pt>
    <dgm:pt modelId="{CE4CC255-E382-481F-B3FD-4BCC1949B09B}" type="pres">
      <dgm:prSet presAssocID="{57E3F8CD-5DD8-4073-BE48-C4219545B552}" presName="visible" presStyleLbl="node1" presStyleIdx="0" presStyleCnt="4"/>
      <dgm:spPr>
        <a:solidFill>
          <a:schemeClr val="tx2">
            <a:lumMod val="40000"/>
            <a:lumOff val="60000"/>
          </a:schemeClr>
        </a:solidFill>
        <a:ln>
          <a:solidFill>
            <a:schemeClr val="tx1"/>
          </a:solidFill>
        </a:ln>
      </dgm:spPr>
    </dgm:pt>
    <dgm:pt modelId="{F6A1F403-4B06-47F5-B4D5-39EF036A6F25}" type="pres">
      <dgm:prSet presAssocID="{B90D36E6-F617-4EAE-8297-B090108658B0}" presName="Name25" presStyleLbl="parChTrans1D1" presStyleIdx="0" presStyleCnt="3"/>
      <dgm:spPr/>
      <dgm:t>
        <a:bodyPr/>
        <a:lstStyle/>
        <a:p>
          <a:pPr rtl="1"/>
          <a:endParaRPr lang="he-IL"/>
        </a:p>
      </dgm:t>
    </dgm:pt>
    <dgm:pt modelId="{9D09A772-E038-454B-B0B7-160BD8B15889}" type="pres">
      <dgm:prSet presAssocID="{EA327E18-5D86-45EB-B116-6BDECF76C994}" presName="node" presStyleCnt="0"/>
      <dgm:spPr/>
    </dgm:pt>
    <dgm:pt modelId="{66FE1B15-1A6E-43C3-9829-DE539DE743C6}" type="pres">
      <dgm:prSet presAssocID="{EA327E18-5D86-45EB-B116-6BDECF76C994}" presName="parentNode" presStyleLbl="node1" presStyleIdx="1" presStyleCnt="4">
        <dgm:presLayoutVars>
          <dgm:chMax val="1"/>
          <dgm:bulletEnabled val="1"/>
        </dgm:presLayoutVars>
      </dgm:prSet>
      <dgm:spPr/>
      <dgm:t>
        <a:bodyPr/>
        <a:lstStyle/>
        <a:p>
          <a:pPr rtl="1"/>
          <a:endParaRPr lang="he-IL"/>
        </a:p>
      </dgm:t>
    </dgm:pt>
    <dgm:pt modelId="{7964F591-81D6-49F6-BBA3-5BB68CC867C8}" type="pres">
      <dgm:prSet presAssocID="{EA327E18-5D86-45EB-B116-6BDECF76C994}" presName="childNode" presStyleLbl="revTx" presStyleIdx="0" presStyleCnt="0">
        <dgm:presLayoutVars>
          <dgm:bulletEnabled val="1"/>
        </dgm:presLayoutVars>
      </dgm:prSet>
      <dgm:spPr/>
      <dgm:t>
        <a:bodyPr/>
        <a:lstStyle/>
        <a:p>
          <a:endParaRPr lang="en-US"/>
        </a:p>
      </dgm:t>
    </dgm:pt>
    <dgm:pt modelId="{1ADD5F0E-3BCB-49F9-9EE0-DDF85C6522AF}" type="pres">
      <dgm:prSet presAssocID="{999DE8A1-A5E3-48D3-876A-80601ED15325}" presName="Name25" presStyleLbl="parChTrans1D1" presStyleIdx="1" presStyleCnt="3"/>
      <dgm:spPr/>
      <dgm:t>
        <a:bodyPr/>
        <a:lstStyle/>
        <a:p>
          <a:pPr rtl="1"/>
          <a:endParaRPr lang="he-IL"/>
        </a:p>
      </dgm:t>
    </dgm:pt>
    <dgm:pt modelId="{0462F51A-16F7-4654-ADDB-F8BE7D9A40D5}" type="pres">
      <dgm:prSet presAssocID="{3D84AB72-267B-4814-9833-0ADE6870B975}" presName="node" presStyleCnt="0"/>
      <dgm:spPr/>
    </dgm:pt>
    <dgm:pt modelId="{009AE953-339F-4608-B991-BE7554866414}" type="pres">
      <dgm:prSet presAssocID="{3D84AB72-267B-4814-9833-0ADE6870B975}" presName="parentNode" presStyleLbl="node1" presStyleIdx="2" presStyleCnt="4">
        <dgm:presLayoutVars>
          <dgm:chMax val="1"/>
          <dgm:bulletEnabled val="1"/>
        </dgm:presLayoutVars>
      </dgm:prSet>
      <dgm:spPr/>
      <dgm:t>
        <a:bodyPr/>
        <a:lstStyle/>
        <a:p>
          <a:pPr rtl="1"/>
          <a:endParaRPr lang="he-IL"/>
        </a:p>
      </dgm:t>
    </dgm:pt>
    <dgm:pt modelId="{35FDA1D4-B4BC-48E8-98A3-39E8A13E9AB7}" type="pres">
      <dgm:prSet presAssocID="{3D84AB72-267B-4814-9833-0ADE6870B975}" presName="childNode" presStyleLbl="revTx" presStyleIdx="0" presStyleCnt="0">
        <dgm:presLayoutVars>
          <dgm:bulletEnabled val="1"/>
        </dgm:presLayoutVars>
      </dgm:prSet>
      <dgm:spPr/>
      <dgm:t>
        <a:bodyPr/>
        <a:lstStyle/>
        <a:p>
          <a:endParaRPr lang="en-US"/>
        </a:p>
      </dgm:t>
    </dgm:pt>
    <dgm:pt modelId="{54D4B068-02EC-4F26-95F5-1BEC5AEF3827}" type="pres">
      <dgm:prSet presAssocID="{6D44DD30-7A4E-424E-B1A2-70C43B337808}" presName="Name25" presStyleLbl="parChTrans1D1" presStyleIdx="2" presStyleCnt="3"/>
      <dgm:spPr/>
      <dgm:t>
        <a:bodyPr/>
        <a:lstStyle/>
        <a:p>
          <a:pPr rtl="1"/>
          <a:endParaRPr lang="he-IL"/>
        </a:p>
      </dgm:t>
    </dgm:pt>
    <dgm:pt modelId="{C94B27D6-369E-4CA3-BD6B-39B87060154C}" type="pres">
      <dgm:prSet presAssocID="{0EE422D5-E600-46A9-B31E-9D41DB0E3679}" presName="node" presStyleCnt="0"/>
      <dgm:spPr/>
    </dgm:pt>
    <dgm:pt modelId="{19EB7747-A11E-41ED-A432-60C99511DB37}" type="pres">
      <dgm:prSet presAssocID="{0EE422D5-E600-46A9-B31E-9D41DB0E3679}" presName="parentNode" presStyleLbl="node1" presStyleIdx="3" presStyleCnt="4">
        <dgm:presLayoutVars>
          <dgm:chMax val="1"/>
          <dgm:bulletEnabled val="1"/>
        </dgm:presLayoutVars>
      </dgm:prSet>
      <dgm:spPr/>
      <dgm:t>
        <a:bodyPr/>
        <a:lstStyle/>
        <a:p>
          <a:pPr rtl="1"/>
          <a:endParaRPr lang="he-IL"/>
        </a:p>
      </dgm:t>
    </dgm:pt>
    <dgm:pt modelId="{9A0F2308-55B9-418D-809E-3D4F92D557CA}" type="pres">
      <dgm:prSet presAssocID="{0EE422D5-E600-46A9-B31E-9D41DB0E3679}" presName="childNode" presStyleLbl="revTx" presStyleIdx="0" presStyleCnt="0">
        <dgm:presLayoutVars>
          <dgm:bulletEnabled val="1"/>
        </dgm:presLayoutVars>
      </dgm:prSet>
      <dgm:spPr/>
      <dgm:t>
        <a:bodyPr/>
        <a:lstStyle/>
        <a:p>
          <a:endParaRPr lang="en-US"/>
        </a:p>
      </dgm:t>
    </dgm:pt>
  </dgm:ptLst>
  <dgm:cxnLst>
    <dgm:cxn modelId="{73202B6A-A115-4F93-8395-686B639D6457}" srcId="{57E3F8CD-5DD8-4073-BE48-C4219545B552}" destId="{EA327E18-5D86-45EB-B116-6BDECF76C994}" srcOrd="0" destOrd="0" parTransId="{B90D36E6-F617-4EAE-8297-B090108658B0}" sibTransId="{DA00AAFA-9640-4698-AF3E-02A0EF59E9CF}"/>
    <dgm:cxn modelId="{52BE834E-B1E5-4EF0-BBA9-219F8F541173}" type="presOf" srcId="{6D44DD30-7A4E-424E-B1A2-70C43B337808}" destId="{54D4B068-02EC-4F26-95F5-1BEC5AEF3827}" srcOrd="0" destOrd="0" presId="urn:microsoft.com/office/officeart/2005/8/layout/radial2"/>
    <dgm:cxn modelId="{76AEABDC-35AC-4C50-8361-F6FEC3C3EC17}" type="presOf" srcId="{B90D36E6-F617-4EAE-8297-B090108658B0}" destId="{F6A1F403-4B06-47F5-B4D5-39EF036A6F25}" srcOrd="0" destOrd="0" presId="urn:microsoft.com/office/officeart/2005/8/layout/radial2"/>
    <dgm:cxn modelId="{2EDA9317-A410-4A90-AFCF-D3781A85F347}" type="presOf" srcId="{EA327E18-5D86-45EB-B116-6BDECF76C994}" destId="{66FE1B15-1A6E-43C3-9829-DE539DE743C6}" srcOrd="0" destOrd="0" presId="urn:microsoft.com/office/officeart/2005/8/layout/radial2"/>
    <dgm:cxn modelId="{68B01C74-1D26-4541-9CD2-6DADDA0F582C}" type="presOf" srcId="{57E3F8CD-5DD8-4073-BE48-C4219545B552}" destId="{59518620-68B5-4FE7-8EE1-EBECFC7BBCE2}" srcOrd="0" destOrd="0" presId="urn:microsoft.com/office/officeart/2005/8/layout/radial2"/>
    <dgm:cxn modelId="{B3A17C19-AAAD-441B-88C9-2E7AC5131338}" srcId="{57E3F8CD-5DD8-4073-BE48-C4219545B552}" destId="{0EE422D5-E600-46A9-B31E-9D41DB0E3679}" srcOrd="2" destOrd="0" parTransId="{6D44DD30-7A4E-424E-B1A2-70C43B337808}" sibTransId="{4B3A4B2C-4974-4C91-BAE9-8C61412699E3}"/>
    <dgm:cxn modelId="{2BB98015-9EC2-4B89-B6EB-5741A31544D8}" type="presOf" srcId="{3D84AB72-267B-4814-9833-0ADE6870B975}" destId="{009AE953-339F-4608-B991-BE7554866414}" srcOrd="0" destOrd="0" presId="urn:microsoft.com/office/officeart/2005/8/layout/radial2"/>
    <dgm:cxn modelId="{20D76FD2-9047-498C-99B1-DA0E1AC43E33}" srcId="{57E3F8CD-5DD8-4073-BE48-C4219545B552}" destId="{3D84AB72-267B-4814-9833-0ADE6870B975}" srcOrd="1" destOrd="0" parTransId="{999DE8A1-A5E3-48D3-876A-80601ED15325}" sibTransId="{0FD18362-2B7F-466E-A2A1-D77E2F1A10EE}"/>
    <dgm:cxn modelId="{5BBBCBCE-AAB3-4A9B-8416-10C2F69C85BA}" type="presOf" srcId="{999DE8A1-A5E3-48D3-876A-80601ED15325}" destId="{1ADD5F0E-3BCB-49F9-9EE0-DDF85C6522AF}" srcOrd="0" destOrd="0" presId="urn:microsoft.com/office/officeart/2005/8/layout/radial2"/>
    <dgm:cxn modelId="{8C2ECB31-AFA8-419B-881E-F0BEC862E00B}" type="presOf" srcId="{0EE422D5-E600-46A9-B31E-9D41DB0E3679}" destId="{19EB7747-A11E-41ED-A432-60C99511DB37}" srcOrd="0" destOrd="0" presId="urn:microsoft.com/office/officeart/2005/8/layout/radial2"/>
    <dgm:cxn modelId="{B153443C-0DA8-4476-931A-F4FB8AB0620A}" type="presParOf" srcId="{59518620-68B5-4FE7-8EE1-EBECFC7BBCE2}" destId="{6DAECD3D-9618-40BD-840B-EE8379F597EE}" srcOrd="0" destOrd="0" presId="urn:microsoft.com/office/officeart/2005/8/layout/radial2"/>
    <dgm:cxn modelId="{213F5739-476F-4D47-B862-C0DB5E284A0D}" type="presParOf" srcId="{6DAECD3D-9618-40BD-840B-EE8379F597EE}" destId="{BCAE3336-2137-4296-A758-C4DF6079798D}" srcOrd="0" destOrd="0" presId="urn:microsoft.com/office/officeart/2005/8/layout/radial2"/>
    <dgm:cxn modelId="{0DCF9E66-493C-4ED9-AB37-681C1E163900}" type="presParOf" srcId="{BCAE3336-2137-4296-A758-C4DF6079798D}" destId="{20D3D6F9-7F2F-4E57-8739-AB819DF29192}" srcOrd="0" destOrd="0" presId="urn:microsoft.com/office/officeart/2005/8/layout/radial2"/>
    <dgm:cxn modelId="{C680DCDB-076F-4564-986F-E0207889E9DC}" type="presParOf" srcId="{BCAE3336-2137-4296-A758-C4DF6079798D}" destId="{CE4CC255-E382-481F-B3FD-4BCC1949B09B}" srcOrd="1" destOrd="0" presId="urn:microsoft.com/office/officeart/2005/8/layout/radial2"/>
    <dgm:cxn modelId="{4FAE6FC5-42C8-4B84-9721-04B4E1B3403D}" type="presParOf" srcId="{6DAECD3D-9618-40BD-840B-EE8379F597EE}" destId="{F6A1F403-4B06-47F5-B4D5-39EF036A6F25}" srcOrd="1" destOrd="0" presId="urn:microsoft.com/office/officeart/2005/8/layout/radial2"/>
    <dgm:cxn modelId="{6169BF2D-0E53-4B9C-BA9D-8365E1C05782}" type="presParOf" srcId="{6DAECD3D-9618-40BD-840B-EE8379F597EE}" destId="{9D09A772-E038-454B-B0B7-160BD8B15889}" srcOrd="2" destOrd="0" presId="urn:microsoft.com/office/officeart/2005/8/layout/radial2"/>
    <dgm:cxn modelId="{BF49CA10-61F8-47F5-9EE5-FCA408F24330}" type="presParOf" srcId="{9D09A772-E038-454B-B0B7-160BD8B15889}" destId="{66FE1B15-1A6E-43C3-9829-DE539DE743C6}" srcOrd="0" destOrd="0" presId="urn:microsoft.com/office/officeart/2005/8/layout/radial2"/>
    <dgm:cxn modelId="{FEC834F6-092F-4A18-AFD3-1FF54EAD42E3}" type="presParOf" srcId="{9D09A772-E038-454B-B0B7-160BD8B15889}" destId="{7964F591-81D6-49F6-BBA3-5BB68CC867C8}" srcOrd="1" destOrd="0" presId="urn:microsoft.com/office/officeart/2005/8/layout/radial2"/>
    <dgm:cxn modelId="{A7717BA4-A5FF-4939-8C0A-92F4704B6BE1}" type="presParOf" srcId="{6DAECD3D-9618-40BD-840B-EE8379F597EE}" destId="{1ADD5F0E-3BCB-49F9-9EE0-DDF85C6522AF}" srcOrd="3" destOrd="0" presId="urn:microsoft.com/office/officeart/2005/8/layout/radial2"/>
    <dgm:cxn modelId="{022A6427-BD7C-4DB4-8197-DF9D44C515B9}" type="presParOf" srcId="{6DAECD3D-9618-40BD-840B-EE8379F597EE}" destId="{0462F51A-16F7-4654-ADDB-F8BE7D9A40D5}" srcOrd="4" destOrd="0" presId="urn:microsoft.com/office/officeart/2005/8/layout/radial2"/>
    <dgm:cxn modelId="{4353FAF8-84D9-482B-A145-6A288DE6EC50}" type="presParOf" srcId="{0462F51A-16F7-4654-ADDB-F8BE7D9A40D5}" destId="{009AE953-339F-4608-B991-BE7554866414}" srcOrd="0" destOrd="0" presId="urn:microsoft.com/office/officeart/2005/8/layout/radial2"/>
    <dgm:cxn modelId="{94FD4363-919D-499A-95F0-066A23108FBB}" type="presParOf" srcId="{0462F51A-16F7-4654-ADDB-F8BE7D9A40D5}" destId="{35FDA1D4-B4BC-48E8-98A3-39E8A13E9AB7}" srcOrd="1" destOrd="0" presId="urn:microsoft.com/office/officeart/2005/8/layout/radial2"/>
    <dgm:cxn modelId="{95224E8A-BAD9-4675-9793-CA6D16B1E0FA}" type="presParOf" srcId="{6DAECD3D-9618-40BD-840B-EE8379F597EE}" destId="{54D4B068-02EC-4F26-95F5-1BEC5AEF3827}" srcOrd="5" destOrd="0" presId="urn:microsoft.com/office/officeart/2005/8/layout/radial2"/>
    <dgm:cxn modelId="{01B296F3-81B8-404A-ADAD-6280B18DEBBC}" type="presParOf" srcId="{6DAECD3D-9618-40BD-840B-EE8379F597EE}" destId="{C94B27D6-369E-4CA3-BD6B-39B87060154C}" srcOrd="6" destOrd="0" presId="urn:microsoft.com/office/officeart/2005/8/layout/radial2"/>
    <dgm:cxn modelId="{34044530-1E89-4681-90AD-E4A4808B0FB3}" type="presParOf" srcId="{C94B27D6-369E-4CA3-BD6B-39B87060154C}" destId="{19EB7747-A11E-41ED-A432-60C99511DB37}" srcOrd="0" destOrd="0" presId="urn:microsoft.com/office/officeart/2005/8/layout/radial2"/>
    <dgm:cxn modelId="{375DDEC3-FE8E-46EB-94D7-92D4695B4402}" type="presParOf" srcId="{C94B27D6-369E-4CA3-BD6B-39B87060154C}" destId="{9A0F2308-55B9-418D-809E-3D4F92D557CA}" srcOrd="1" destOrd="0" presId="urn:microsoft.com/office/officeart/2005/8/layout/radial2"/>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377F2AA-0C9B-4030-941F-BBA84C7ABEE9}" type="datetimeFigureOut">
              <a:rPr lang="he-IL" smtClean="0"/>
              <a:t>א'/אלול/תשע"ו</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52DC884-FE18-4CF8-9897-2406061E2BAA}" type="slidenum">
              <a:rPr lang="he-IL" smtClean="0"/>
              <a:t>‹#›</a:t>
            </a:fld>
            <a:endParaRPr lang="he-IL"/>
          </a:p>
        </p:txBody>
      </p:sp>
    </p:spTree>
    <p:extLst>
      <p:ext uri="{BB962C8B-B14F-4D97-AF65-F5344CB8AC3E}">
        <p14:creationId xmlns:p14="http://schemas.microsoft.com/office/powerpoint/2010/main" val="17480739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a:t>
            </a:fld>
            <a:endParaRPr lang="he-IL"/>
          </a:p>
        </p:txBody>
      </p:sp>
    </p:spTree>
    <p:extLst>
      <p:ext uri="{BB962C8B-B14F-4D97-AF65-F5344CB8AC3E}">
        <p14:creationId xmlns:p14="http://schemas.microsoft.com/office/powerpoint/2010/main" val="8114688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10</a:t>
            </a:fld>
            <a:endParaRPr lang="he-IL"/>
          </a:p>
        </p:txBody>
      </p:sp>
    </p:spTree>
    <p:extLst>
      <p:ext uri="{BB962C8B-B14F-4D97-AF65-F5344CB8AC3E}">
        <p14:creationId xmlns:p14="http://schemas.microsoft.com/office/powerpoint/2010/main" val="2983840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11</a:t>
            </a:fld>
            <a:endParaRPr lang="he-IL"/>
          </a:p>
        </p:txBody>
      </p:sp>
    </p:spTree>
    <p:extLst>
      <p:ext uri="{BB962C8B-B14F-4D97-AF65-F5344CB8AC3E}">
        <p14:creationId xmlns:p14="http://schemas.microsoft.com/office/powerpoint/2010/main" val="362083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12</a:t>
            </a:fld>
            <a:endParaRPr lang="he-IL"/>
          </a:p>
        </p:txBody>
      </p:sp>
    </p:spTree>
    <p:extLst>
      <p:ext uri="{BB962C8B-B14F-4D97-AF65-F5344CB8AC3E}">
        <p14:creationId xmlns:p14="http://schemas.microsoft.com/office/powerpoint/2010/main" val="1610989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13</a:t>
            </a:fld>
            <a:endParaRPr lang="he-IL"/>
          </a:p>
        </p:txBody>
      </p:sp>
    </p:spTree>
    <p:extLst>
      <p:ext uri="{BB962C8B-B14F-4D97-AF65-F5344CB8AC3E}">
        <p14:creationId xmlns:p14="http://schemas.microsoft.com/office/powerpoint/2010/main" val="3874467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14</a:t>
            </a:fld>
            <a:endParaRPr lang="he-IL"/>
          </a:p>
        </p:txBody>
      </p:sp>
    </p:spTree>
    <p:extLst>
      <p:ext uri="{BB962C8B-B14F-4D97-AF65-F5344CB8AC3E}">
        <p14:creationId xmlns:p14="http://schemas.microsoft.com/office/powerpoint/2010/main" val="2922380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15</a:t>
            </a:fld>
            <a:endParaRPr lang="he-IL"/>
          </a:p>
        </p:txBody>
      </p:sp>
    </p:spTree>
    <p:extLst>
      <p:ext uri="{BB962C8B-B14F-4D97-AF65-F5344CB8AC3E}">
        <p14:creationId xmlns:p14="http://schemas.microsoft.com/office/powerpoint/2010/main" val="1835838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16</a:t>
            </a:fld>
            <a:endParaRPr lang="he-IL"/>
          </a:p>
        </p:txBody>
      </p:sp>
    </p:spTree>
    <p:extLst>
      <p:ext uri="{BB962C8B-B14F-4D97-AF65-F5344CB8AC3E}">
        <p14:creationId xmlns:p14="http://schemas.microsoft.com/office/powerpoint/2010/main" val="3681508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17</a:t>
            </a:fld>
            <a:endParaRPr lang="he-IL"/>
          </a:p>
        </p:txBody>
      </p:sp>
    </p:spTree>
    <p:extLst>
      <p:ext uri="{BB962C8B-B14F-4D97-AF65-F5344CB8AC3E}">
        <p14:creationId xmlns:p14="http://schemas.microsoft.com/office/powerpoint/2010/main" val="8614897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18</a:t>
            </a:fld>
            <a:endParaRPr lang="he-IL"/>
          </a:p>
        </p:txBody>
      </p:sp>
    </p:spTree>
    <p:extLst>
      <p:ext uri="{BB962C8B-B14F-4D97-AF65-F5344CB8AC3E}">
        <p14:creationId xmlns:p14="http://schemas.microsoft.com/office/powerpoint/2010/main" val="2988031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19</a:t>
            </a:fld>
            <a:endParaRPr lang="he-IL"/>
          </a:p>
        </p:txBody>
      </p:sp>
    </p:spTree>
    <p:extLst>
      <p:ext uri="{BB962C8B-B14F-4D97-AF65-F5344CB8AC3E}">
        <p14:creationId xmlns:p14="http://schemas.microsoft.com/office/powerpoint/2010/main" val="500718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2</a:t>
            </a:fld>
            <a:endParaRPr lang="he-IL"/>
          </a:p>
        </p:txBody>
      </p:sp>
    </p:spTree>
    <p:extLst>
      <p:ext uri="{BB962C8B-B14F-4D97-AF65-F5344CB8AC3E}">
        <p14:creationId xmlns:p14="http://schemas.microsoft.com/office/powerpoint/2010/main" val="1165656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20</a:t>
            </a:fld>
            <a:endParaRPr lang="he-IL"/>
          </a:p>
        </p:txBody>
      </p:sp>
    </p:spTree>
    <p:extLst>
      <p:ext uri="{BB962C8B-B14F-4D97-AF65-F5344CB8AC3E}">
        <p14:creationId xmlns:p14="http://schemas.microsoft.com/office/powerpoint/2010/main" val="799420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21</a:t>
            </a:fld>
            <a:endParaRPr lang="he-IL"/>
          </a:p>
        </p:txBody>
      </p:sp>
    </p:spTree>
    <p:extLst>
      <p:ext uri="{BB962C8B-B14F-4D97-AF65-F5344CB8AC3E}">
        <p14:creationId xmlns:p14="http://schemas.microsoft.com/office/powerpoint/2010/main" val="12964490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22</a:t>
            </a:fld>
            <a:endParaRPr lang="he-IL"/>
          </a:p>
        </p:txBody>
      </p:sp>
    </p:spTree>
    <p:extLst>
      <p:ext uri="{BB962C8B-B14F-4D97-AF65-F5344CB8AC3E}">
        <p14:creationId xmlns:p14="http://schemas.microsoft.com/office/powerpoint/2010/main" val="39290643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23</a:t>
            </a:fld>
            <a:endParaRPr lang="he-IL"/>
          </a:p>
        </p:txBody>
      </p:sp>
    </p:spTree>
    <p:extLst>
      <p:ext uri="{BB962C8B-B14F-4D97-AF65-F5344CB8AC3E}">
        <p14:creationId xmlns:p14="http://schemas.microsoft.com/office/powerpoint/2010/main" val="631047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24</a:t>
            </a:fld>
            <a:endParaRPr lang="he-IL"/>
          </a:p>
        </p:txBody>
      </p:sp>
    </p:spTree>
    <p:extLst>
      <p:ext uri="{BB962C8B-B14F-4D97-AF65-F5344CB8AC3E}">
        <p14:creationId xmlns:p14="http://schemas.microsoft.com/office/powerpoint/2010/main" val="6957975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3</a:t>
            </a:fld>
            <a:endParaRPr lang="he-IL"/>
          </a:p>
        </p:txBody>
      </p:sp>
    </p:spTree>
    <p:extLst>
      <p:ext uri="{BB962C8B-B14F-4D97-AF65-F5344CB8AC3E}">
        <p14:creationId xmlns:p14="http://schemas.microsoft.com/office/powerpoint/2010/main" val="2045869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4</a:t>
            </a:fld>
            <a:endParaRPr lang="he-IL"/>
          </a:p>
        </p:txBody>
      </p:sp>
    </p:spTree>
    <p:extLst>
      <p:ext uri="{BB962C8B-B14F-4D97-AF65-F5344CB8AC3E}">
        <p14:creationId xmlns:p14="http://schemas.microsoft.com/office/powerpoint/2010/main" val="4142481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5</a:t>
            </a:fld>
            <a:endParaRPr lang="he-IL"/>
          </a:p>
        </p:txBody>
      </p:sp>
    </p:spTree>
    <p:extLst>
      <p:ext uri="{BB962C8B-B14F-4D97-AF65-F5344CB8AC3E}">
        <p14:creationId xmlns:p14="http://schemas.microsoft.com/office/powerpoint/2010/main" val="1104011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6</a:t>
            </a:fld>
            <a:endParaRPr lang="he-IL"/>
          </a:p>
        </p:txBody>
      </p:sp>
    </p:spTree>
    <p:extLst>
      <p:ext uri="{BB962C8B-B14F-4D97-AF65-F5344CB8AC3E}">
        <p14:creationId xmlns:p14="http://schemas.microsoft.com/office/powerpoint/2010/main" val="36542922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7</a:t>
            </a:fld>
            <a:endParaRPr lang="he-IL"/>
          </a:p>
        </p:txBody>
      </p:sp>
    </p:spTree>
    <p:extLst>
      <p:ext uri="{BB962C8B-B14F-4D97-AF65-F5344CB8AC3E}">
        <p14:creationId xmlns:p14="http://schemas.microsoft.com/office/powerpoint/2010/main" val="3711280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8</a:t>
            </a:fld>
            <a:endParaRPr lang="he-IL"/>
          </a:p>
        </p:txBody>
      </p:sp>
    </p:spTree>
    <p:extLst>
      <p:ext uri="{BB962C8B-B14F-4D97-AF65-F5344CB8AC3E}">
        <p14:creationId xmlns:p14="http://schemas.microsoft.com/office/powerpoint/2010/main" val="1660977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052DC884-FE18-4CF8-9897-2406061E2BAA}" type="slidenum">
              <a:rPr lang="he-IL" smtClean="0"/>
              <a:t>9</a:t>
            </a:fld>
            <a:endParaRPr lang="he-IL"/>
          </a:p>
        </p:txBody>
      </p:sp>
    </p:spTree>
    <p:extLst>
      <p:ext uri="{BB962C8B-B14F-4D97-AF65-F5344CB8AC3E}">
        <p14:creationId xmlns:p14="http://schemas.microsoft.com/office/powerpoint/2010/main" val="163411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457878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20601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14461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299593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3939126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258210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956447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82745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711206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1395228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4F6AAED-2C28-4367-AD28-D510F1A64600}" type="datetimeFigureOut">
              <a:rPr lang="he-IL" smtClean="0"/>
              <a:t>א'/אלול/תשע"ו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45257D3-C361-498C-A4FF-3E1191E245D2}" type="slidenum">
              <a:rPr lang="he-IL" smtClean="0"/>
              <a:t>‹#›</a:t>
            </a:fld>
            <a:endParaRPr lang="he-IL"/>
          </a:p>
        </p:txBody>
      </p:sp>
    </p:spTree>
    <p:extLst>
      <p:ext uri="{BB962C8B-B14F-4D97-AF65-F5344CB8AC3E}">
        <p14:creationId xmlns:p14="http://schemas.microsoft.com/office/powerpoint/2010/main" val="2332223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F6AAED-2C28-4367-AD28-D510F1A64600}" type="datetimeFigureOut">
              <a:rPr lang="he-IL" smtClean="0"/>
              <a:t>א'/אלול/תשע"ו</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5257D3-C361-498C-A4FF-3E1191E245D2}" type="slidenum">
              <a:rPr lang="he-IL" smtClean="0"/>
              <a:t>‹#›</a:t>
            </a:fld>
            <a:endParaRPr lang="he-IL"/>
          </a:p>
        </p:txBody>
      </p:sp>
    </p:spTree>
    <p:extLst>
      <p:ext uri="{BB962C8B-B14F-4D97-AF65-F5344CB8AC3E}">
        <p14:creationId xmlns:p14="http://schemas.microsoft.com/office/powerpoint/2010/main" val="2334368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4.jp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jpg"/><Relationship Id="rId7" Type="http://schemas.openxmlformats.org/officeDocument/2006/relationships/diagramColors" Target="../diagrams/colors3.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630" t="60278" r="3518" b="7069"/>
          <a:stretch/>
        </p:blipFill>
        <p:spPr>
          <a:xfrm>
            <a:off x="119270" y="4994788"/>
            <a:ext cx="12072730" cy="1863212"/>
          </a:xfrm>
          <a:prstGeom prst="rect">
            <a:avLst/>
          </a:prstGeom>
        </p:spPr>
      </p:pic>
      <p:pic>
        <p:nvPicPr>
          <p:cNvPr id="6" name="Picture 4" descr="http://www.orianit.edu-negev.gov.il/shelachtv/cp/homepage/Images/seme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6423" y="207512"/>
            <a:ext cx="1244082" cy="1088572"/>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800100" y="2528394"/>
            <a:ext cx="9944100" cy="1446550"/>
          </a:xfrm>
          <a:prstGeom prst="rect">
            <a:avLst/>
          </a:prstGeom>
        </p:spPr>
        <p:txBody>
          <a:bodyPr wrap="square">
            <a:spAutoFit/>
          </a:bodyPr>
          <a:lstStyle/>
          <a:p>
            <a:r>
              <a:rPr lang="he-IL" sz="4400" b="1" dirty="0" smtClean="0">
                <a:solidFill>
                  <a:srgbClr val="002060"/>
                </a:solidFill>
                <a:latin typeface="Times New Roman" panose="02020603050405020304" pitchFamily="18" charset="0"/>
                <a:ea typeface="Times New Roman" panose="02020603050405020304" pitchFamily="18" charset="0"/>
                <a:cs typeface="David" pitchFamily="2" charset="-79"/>
              </a:rPr>
              <a:t>יישום </a:t>
            </a:r>
            <a:r>
              <a:rPr lang="he-IL" sz="4400" b="1" dirty="0">
                <a:solidFill>
                  <a:srgbClr val="002060"/>
                </a:solidFill>
                <a:latin typeface="Times New Roman" panose="02020603050405020304" pitchFamily="18" charset="0"/>
                <a:ea typeface="Times New Roman" panose="02020603050405020304" pitchFamily="18" charset="0"/>
                <a:cs typeface="David" pitchFamily="2" charset="-79"/>
              </a:rPr>
              <a:t>רפורמת אתגרים בחינוך הבלתי </a:t>
            </a:r>
            <a:r>
              <a:rPr lang="he-IL" sz="4400" b="1" dirty="0" smtClean="0">
                <a:solidFill>
                  <a:srgbClr val="002060"/>
                </a:solidFill>
                <a:latin typeface="Times New Roman" panose="02020603050405020304" pitchFamily="18" charset="0"/>
                <a:ea typeface="Times New Roman" panose="02020603050405020304" pitchFamily="18" charset="0"/>
                <a:cs typeface="David" pitchFamily="2" charset="-79"/>
              </a:rPr>
              <a:t>פורמלי</a:t>
            </a:r>
          </a:p>
          <a:p>
            <a:pPr algn="ctr"/>
            <a:r>
              <a:rPr lang="he-IL" sz="4400" b="1" dirty="0" smtClean="0">
                <a:solidFill>
                  <a:srgbClr val="002060"/>
                </a:solidFill>
                <a:latin typeface="Times New Roman" panose="02020603050405020304" pitchFamily="18" charset="0"/>
                <a:ea typeface="Times New Roman" panose="02020603050405020304" pitchFamily="18" charset="0"/>
                <a:cs typeface="David" pitchFamily="2" charset="-79"/>
              </a:rPr>
              <a:t>בחברה </a:t>
            </a:r>
            <a:r>
              <a:rPr lang="he-IL" sz="4400" b="1" dirty="0">
                <a:solidFill>
                  <a:srgbClr val="002060"/>
                </a:solidFill>
                <a:latin typeface="Times New Roman" panose="02020603050405020304" pitchFamily="18" charset="0"/>
                <a:ea typeface="Times New Roman" panose="02020603050405020304" pitchFamily="18" charset="0"/>
                <a:cs typeface="David" pitchFamily="2" charset="-79"/>
              </a:rPr>
              <a:t>הערבית</a:t>
            </a:r>
          </a:p>
        </p:txBody>
      </p:sp>
      <p:pic>
        <p:nvPicPr>
          <p:cNvPr id="7" name="Picture 2" descr="http://upload.wikimedia.org/wikipedia/commons/thumb/8/8f/Emblem_of_Israel.svg/200px-Emblem_of_Israel.svg.png"/>
          <p:cNvPicPr/>
          <p:nvPr/>
        </p:nvPicPr>
        <p:blipFill>
          <a:blip r:embed="rId5">
            <a:extLst>
              <a:ext uri="{BEBA8EAE-BF5A-486C-A8C5-ECC9F3942E4B}">
                <a14:imgProps xmlns:a14="http://schemas.microsoft.com/office/drawing/2010/main">
                  <a14:imgLayer r:embed="rId6">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1125201" y="163436"/>
            <a:ext cx="838200" cy="923693"/>
          </a:xfrm>
          <a:prstGeom prst="rect">
            <a:avLst/>
          </a:prstGeom>
          <a:noFill/>
        </p:spPr>
      </p:pic>
      <p:sp>
        <p:nvSpPr>
          <p:cNvPr id="8" name="TextBox 7"/>
          <p:cNvSpPr txBox="1"/>
          <p:nvPr/>
        </p:nvSpPr>
        <p:spPr>
          <a:xfrm>
            <a:off x="10615643" y="1087129"/>
            <a:ext cx="1576357" cy="338554"/>
          </a:xfrm>
          <a:prstGeom prst="rect">
            <a:avLst/>
          </a:prstGeom>
          <a:noFill/>
        </p:spPr>
        <p:txBody>
          <a:bodyPr wrap="square" rtlCol="1">
            <a:spAutoFit/>
          </a:bodyPr>
          <a:lstStyle/>
          <a:p>
            <a:r>
              <a:rPr lang="he-IL" sz="1600" b="1" dirty="0" smtClean="0">
                <a:solidFill>
                  <a:srgbClr val="002060"/>
                </a:solidFill>
                <a:latin typeface="Gisha" panose="020B0502040204020203" pitchFamily="34" charset="-79"/>
              </a:rPr>
              <a:t>משרד החינוך</a:t>
            </a:r>
            <a:endParaRPr lang="he-IL" sz="1600" b="1" dirty="0">
              <a:solidFill>
                <a:srgbClr val="002060"/>
              </a:solidFill>
              <a:latin typeface="Gisha" panose="020B0502040204020203" pitchFamily="34" charset="-79"/>
            </a:endParaRPr>
          </a:p>
        </p:txBody>
      </p:sp>
    </p:spTree>
    <p:extLst>
      <p:ext uri="{BB962C8B-B14F-4D97-AF65-F5344CB8AC3E}">
        <p14:creationId xmlns:p14="http://schemas.microsoft.com/office/powerpoint/2010/main" val="1625322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95300" y="1496614"/>
            <a:ext cx="12522200" cy="4524315"/>
          </a:xfrm>
          <a:prstGeom prst="rect">
            <a:avLst/>
          </a:prstGeom>
        </p:spPr>
        <p:txBody>
          <a:bodyPr wrap="square">
            <a:spAutoFit/>
          </a:bodyPr>
          <a:lstStyle/>
          <a:p>
            <a:pPr marL="342900" indent="-342900">
              <a:lnSpc>
                <a:spcPct val="150000"/>
              </a:lnSpc>
              <a:buFont typeface="Wingdings" panose="05000000000000000000" pitchFamily="2" charset="2"/>
              <a:buChar char="§"/>
            </a:pPr>
            <a:r>
              <a:rPr lang="he-IL" sz="2400" dirty="0">
                <a:latin typeface="Times New Roman" panose="02020603050405020304" pitchFamily="18" charset="0"/>
                <a:ea typeface="Times New Roman" panose="02020603050405020304" pitchFamily="18" charset="0"/>
                <a:cs typeface="David" pitchFamily="2" charset="-79"/>
              </a:rPr>
              <a:t>ערכים </a:t>
            </a:r>
            <a:r>
              <a:rPr lang="he-IL" sz="2400" dirty="0" smtClean="0">
                <a:latin typeface="Times New Roman" panose="02020603050405020304" pitchFamily="18" charset="0"/>
                <a:ea typeface="Times New Roman" panose="02020603050405020304" pitchFamily="18" charset="0"/>
                <a:cs typeface="David" pitchFamily="2" charset="-79"/>
              </a:rPr>
              <a:t>מובילים בחברה הערבית: כיבוד הורים, הכנסת אורחים, דת ומסורת; </a:t>
            </a:r>
            <a:endParaRPr lang="en-US" sz="2400" dirty="0">
              <a:latin typeface="Times New Roman" panose="02020603050405020304" pitchFamily="18" charset="0"/>
              <a:ea typeface="Times New Roman" panose="02020603050405020304" pitchFamily="18" charset="0"/>
              <a:cs typeface="David" pitchFamily="2" charset="-79"/>
            </a:endParaRPr>
          </a:p>
          <a:p>
            <a:pPr marL="342900" indent="-342900">
              <a:lnSpc>
                <a:spcPct val="150000"/>
              </a:lnSpc>
              <a:buFont typeface="Wingdings" panose="05000000000000000000" pitchFamily="2" charset="2"/>
              <a:buChar char="§"/>
            </a:pPr>
            <a:r>
              <a:rPr lang="he-IL" sz="2400" dirty="0">
                <a:latin typeface="Times New Roman" panose="02020603050405020304" pitchFamily="18" charset="0"/>
                <a:ea typeface="Times New Roman" panose="02020603050405020304" pitchFamily="18" charset="0"/>
                <a:cs typeface="David" pitchFamily="2" charset="-79"/>
              </a:rPr>
              <a:t>ערכים </a:t>
            </a:r>
            <a:r>
              <a:rPr lang="he-IL" sz="2400" dirty="0" smtClean="0">
                <a:latin typeface="Times New Roman" panose="02020603050405020304" pitchFamily="18" charset="0"/>
                <a:ea typeface="Times New Roman" panose="02020603050405020304" pitchFamily="18" charset="0"/>
                <a:cs typeface="David" pitchFamily="2" charset="-79"/>
              </a:rPr>
              <a:t>ש</a:t>
            </a:r>
            <a:r>
              <a:rPr lang="he-IL" sz="2400" dirty="0">
                <a:latin typeface="Times New Roman" panose="02020603050405020304" pitchFamily="18" charset="0"/>
                <a:ea typeface="Times New Roman" panose="02020603050405020304" pitchFamily="18" charset="0"/>
                <a:cs typeface="David" pitchFamily="2" charset="-79"/>
              </a:rPr>
              <a:t>י</a:t>
            </a:r>
            <a:r>
              <a:rPr lang="he-IL" sz="2400" dirty="0" smtClean="0">
                <a:latin typeface="Times New Roman" panose="02020603050405020304" pitchFamily="18" charset="0"/>
                <a:ea typeface="Times New Roman" panose="02020603050405020304" pitchFamily="18" charset="0"/>
                <a:cs typeface="David" pitchFamily="2" charset="-79"/>
              </a:rPr>
              <a:t>ש לחזק: מעורבות בקהילה, </a:t>
            </a:r>
            <a:r>
              <a:rPr lang="he-IL" sz="2400" dirty="0">
                <a:latin typeface="Times New Roman" panose="02020603050405020304" pitchFamily="18" charset="0"/>
                <a:ea typeface="Times New Roman" panose="02020603050405020304" pitchFamily="18" charset="0"/>
                <a:cs typeface="David" pitchFamily="2" charset="-79"/>
              </a:rPr>
              <a:t>חופש </a:t>
            </a:r>
            <a:r>
              <a:rPr lang="he-IL" sz="2400" dirty="0" smtClean="0">
                <a:latin typeface="Times New Roman" panose="02020603050405020304" pitchFamily="18" charset="0"/>
                <a:ea typeface="Times New Roman" panose="02020603050405020304" pitchFamily="18" charset="0"/>
                <a:cs typeface="David" pitchFamily="2" charset="-79"/>
              </a:rPr>
              <a:t>ביטוי והבעת דעה, אורח חיים דמוקרטי, </a:t>
            </a:r>
            <a:r>
              <a:rPr lang="he-IL" sz="2400" dirty="0">
                <a:latin typeface="Times New Roman" panose="02020603050405020304" pitchFamily="18" charset="0"/>
                <a:ea typeface="Times New Roman" panose="02020603050405020304" pitchFamily="18" charset="0"/>
                <a:cs typeface="David" pitchFamily="2" charset="-79"/>
              </a:rPr>
              <a:t>פלורליזם; </a:t>
            </a:r>
            <a:endParaRPr lang="en-US" sz="2400" dirty="0">
              <a:latin typeface="Times New Roman" panose="02020603050405020304" pitchFamily="18" charset="0"/>
              <a:ea typeface="Times New Roman" panose="02020603050405020304" pitchFamily="18" charset="0"/>
              <a:cs typeface="David" pitchFamily="2" charset="-79"/>
            </a:endParaRPr>
          </a:p>
          <a:p>
            <a:pPr marL="342900" indent="-342900">
              <a:lnSpc>
                <a:spcPct val="150000"/>
              </a:lnSpc>
              <a:buFont typeface="Wingdings" panose="05000000000000000000" pitchFamily="2" charset="2"/>
              <a:buChar char="§"/>
            </a:pPr>
            <a:r>
              <a:rPr lang="he-IL" sz="2400" dirty="0" smtClean="0">
                <a:latin typeface="Times New Roman" panose="02020603050405020304" pitchFamily="18" charset="0"/>
                <a:ea typeface="Times New Roman" panose="02020603050405020304" pitchFamily="18" charset="0"/>
                <a:cs typeface="David" pitchFamily="2" charset="-79"/>
              </a:rPr>
              <a:t>אין עיסוק בסוגיות של אקטואליה וזהות בביה"ס, סוכני </a:t>
            </a:r>
            <a:r>
              <a:rPr lang="he-IL" sz="2400" dirty="0" err="1" smtClean="0">
                <a:latin typeface="Times New Roman" panose="02020603050405020304" pitchFamily="18" charset="0"/>
                <a:ea typeface="Times New Roman" panose="02020603050405020304" pitchFamily="18" charset="0"/>
                <a:cs typeface="David" pitchFamily="2" charset="-79"/>
              </a:rPr>
              <a:t>חיברות</a:t>
            </a:r>
            <a:r>
              <a:rPr lang="he-IL" sz="2400" dirty="0" smtClean="0">
                <a:latin typeface="Times New Roman" panose="02020603050405020304" pitchFamily="18" charset="0"/>
                <a:ea typeface="Times New Roman" panose="02020603050405020304" pitchFamily="18" charset="0"/>
                <a:cs typeface="David" pitchFamily="2" charset="-79"/>
              </a:rPr>
              <a:t> אחרים ממלאים את הריק </a:t>
            </a:r>
          </a:p>
          <a:p>
            <a:pPr>
              <a:lnSpc>
                <a:spcPct val="150000"/>
              </a:lnSpc>
            </a:pPr>
            <a:r>
              <a:rPr lang="he-IL" sz="2400" dirty="0">
                <a:latin typeface="Times New Roman" panose="02020603050405020304" pitchFamily="18" charset="0"/>
                <a:ea typeface="Times New Roman" panose="02020603050405020304" pitchFamily="18" charset="0"/>
                <a:cs typeface="David" pitchFamily="2" charset="-79"/>
              </a:rPr>
              <a:t> </a:t>
            </a:r>
            <a:r>
              <a:rPr lang="he-IL" sz="2400" dirty="0" smtClean="0">
                <a:latin typeface="Times New Roman" panose="02020603050405020304" pitchFamily="18" charset="0"/>
                <a:ea typeface="Times New Roman" panose="02020603050405020304" pitchFamily="18" charset="0"/>
                <a:cs typeface="David" pitchFamily="2" charset="-79"/>
              </a:rPr>
              <a:t>   (רשתות חברתיות, אנשי דת, פוליטיקה מקומית);</a:t>
            </a:r>
            <a:endParaRPr lang="en-US" sz="2400" dirty="0" smtClean="0">
              <a:latin typeface="Times New Roman" panose="02020603050405020304" pitchFamily="18" charset="0"/>
              <a:ea typeface="Times New Roman" panose="02020603050405020304" pitchFamily="18" charset="0"/>
              <a:cs typeface="David" pitchFamily="2" charset="-79"/>
            </a:endParaRPr>
          </a:p>
          <a:p>
            <a:pPr marL="342900" indent="-342900">
              <a:lnSpc>
                <a:spcPct val="150000"/>
              </a:lnSpc>
              <a:buFont typeface="Wingdings" panose="05000000000000000000" pitchFamily="2" charset="2"/>
              <a:buChar char="§"/>
            </a:pPr>
            <a:r>
              <a:rPr lang="he-IL" sz="2400" dirty="0" smtClean="0">
                <a:latin typeface="Times New Roman" panose="02020603050405020304" pitchFamily="18" charset="0"/>
                <a:ea typeface="Times New Roman" panose="02020603050405020304" pitchFamily="18" charset="0"/>
                <a:cs typeface="David" pitchFamily="2" charset="-79"/>
              </a:rPr>
              <a:t>חוסר בצריכת תרבות פנאי משמעותית בקרב בני הנוער (הנער </a:t>
            </a:r>
            <a:r>
              <a:rPr lang="he-IL" sz="2400" dirty="0">
                <a:latin typeface="Times New Roman" panose="02020603050405020304" pitchFamily="18" charset="0"/>
                <a:ea typeface="Times New Roman" panose="02020603050405020304" pitchFamily="18" charset="0"/>
                <a:cs typeface="David" pitchFamily="2" charset="-79"/>
              </a:rPr>
              <a:t>הממוצע מבלה את רוב </a:t>
            </a:r>
            <a:r>
              <a:rPr lang="he-IL" sz="2400" dirty="0" smtClean="0">
                <a:latin typeface="Times New Roman" panose="02020603050405020304" pitchFamily="18" charset="0"/>
                <a:ea typeface="Times New Roman" panose="02020603050405020304" pitchFamily="18" charset="0"/>
                <a:cs typeface="David" pitchFamily="2" charset="-79"/>
              </a:rPr>
              <a:t>זמנו ב-</a:t>
            </a:r>
            <a:r>
              <a:rPr lang="he-IL" sz="2400" dirty="0">
                <a:latin typeface="Times New Roman" panose="02020603050405020304" pitchFamily="18" charset="0"/>
                <a:ea typeface="Times New Roman" panose="02020603050405020304" pitchFamily="18" charset="0"/>
                <a:cs typeface="David" pitchFamily="2" charset="-79"/>
              </a:rPr>
              <a:t>"פנאי מזדמן" </a:t>
            </a:r>
            <a:endParaRPr lang="he-IL" sz="2400" dirty="0" smtClean="0">
              <a:latin typeface="Times New Roman" panose="02020603050405020304" pitchFamily="18" charset="0"/>
              <a:ea typeface="Times New Roman" panose="02020603050405020304" pitchFamily="18" charset="0"/>
              <a:cs typeface="David" pitchFamily="2" charset="-79"/>
            </a:endParaRPr>
          </a:p>
          <a:p>
            <a:pPr>
              <a:lnSpc>
                <a:spcPct val="150000"/>
              </a:lnSpc>
            </a:pPr>
            <a:r>
              <a:rPr lang="he-IL" sz="2400" dirty="0">
                <a:latin typeface="Times New Roman" panose="02020603050405020304" pitchFamily="18" charset="0"/>
                <a:ea typeface="Times New Roman" panose="02020603050405020304" pitchFamily="18" charset="0"/>
                <a:cs typeface="David" pitchFamily="2" charset="-79"/>
              </a:rPr>
              <a:t> </a:t>
            </a:r>
            <a:r>
              <a:rPr lang="he-IL" sz="2400" dirty="0" smtClean="0">
                <a:latin typeface="Times New Roman" panose="02020603050405020304" pitchFamily="18" charset="0"/>
                <a:ea typeface="Times New Roman" panose="02020603050405020304" pitchFamily="18" charset="0"/>
                <a:cs typeface="David" pitchFamily="2" charset="-79"/>
              </a:rPr>
              <a:t>    לבד או עם חבר/ים, </a:t>
            </a:r>
            <a:r>
              <a:rPr lang="he-IL" sz="2400" dirty="0">
                <a:latin typeface="Times New Roman" panose="02020603050405020304" pitchFamily="18" charset="0"/>
                <a:ea typeface="Times New Roman" panose="02020603050405020304" pitchFamily="18" charset="0"/>
                <a:cs typeface="David" pitchFamily="2" charset="-79"/>
              </a:rPr>
              <a:t>הפנאי הקיים ללא תוכן </a:t>
            </a:r>
            <a:r>
              <a:rPr lang="he-IL" sz="2400" dirty="0" smtClean="0">
                <a:latin typeface="Times New Roman" panose="02020603050405020304" pitchFamily="18" charset="0"/>
                <a:ea typeface="Times New Roman" panose="02020603050405020304" pitchFamily="18" charset="0"/>
                <a:cs typeface="David" pitchFamily="2" charset="-79"/>
              </a:rPr>
              <a:t>ומשמעות: נרגילות</a:t>
            </a:r>
            <a:r>
              <a:rPr lang="he-IL" sz="2400" dirty="0">
                <a:latin typeface="Times New Roman" panose="02020603050405020304" pitchFamily="18" charset="0"/>
                <a:ea typeface="Times New Roman" panose="02020603050405020304" pitchFamily="18" charset="0"/>
                <a:cs typeface="David" pitchFamily="2" charset="-79"/>
              </a:rPr>
              <a:t>, סיבוב עם אופנועים </a:t>
            </a:r>
            <a:r>
              <a:rPr lang="he-IL" sz="2400" dirty="0" err="1">
                <a:latin typeface="Times New Roman" panose="02020603050405020304" pitchFamily="18" charset="0"/>
                <a:ea typeface="Times New Roman" panose="02020603050405020304" pitchFamily="18" charset="0"/>
                <a:cs typeface="David" pitchFamily="2" charset="-79"/>
              </a:rPr>
              <a:t>וכו</a:t>
            </a:r>
            <a:r>
              <a:rPr lang="he-IL" sz="2400" dirty="0" smtClean="0">
                <a:latin typeface="Times New Roman" panose="02020603050405020304" pitchFamily="18" charset="0"/>
                <a:ea typeface="Times New Roman" panose="02020603050405020304" pitchFamily="18" charset="0"/>
                <a:cs typeface="David" pitchFamily="2" charset="-79"/>
              </a:rPr>
              <a:t>'...);</a:t>
            </a:r>
            <a:endParaRPr lang="en-US" sz="2400" dirty="0">
              <a:latin typeface="Times New Roman" panose="02020603050405020304" pitchFamily="18" charset="0"/>
              <a:ea typeface="Times New Roman" panose="02020603050405020304" pitchFamily="18" charset="0"/>
              <a:cs typeface="David" pitchFamily="2" charset="-79"/>
            </a:endParaRPr>
          </a:p>
          <a:p>
            <a:pPr marL="342900" indent="-342900">
              <a:lnSpc>
                <a:spcPct val="150000"/>
              </a:lnSpc>
              <a:buFont typeface="Wingdings" panose="05000000000000000000" pitchFamily="2" charset="2"/>
              <a:buChar char="§"/>
            </a:pPr>
            <a:r>
              <a:rPr lang="he-IL" sz="2400" dirty="0" smtClean="0">
                <a:latin typeface="Times New Roman" panose="02020603050405020304" pitchFamily="18" charset="0"/>
                <a:ea typeface="Times New Roman" panose="02020603050405020304" pitchFamily="18" charset="0"/>
                <a:cs typeface="David" pitchFamily="2" charset="-79"/>
              </a:rPr>
              <a:t> הורים אינם מבינים מספיק את חשיבות החינוך הבלתי פורמאלי עבור ילדיהם;</a:t>
            </a:r>
            <a:endParaRPr lang="en-US" sz="2400" dirty="0" smtClean="0">
              <a:latin typeface="Times New Roman" panose="02020603050405020304" pitchFamily="18" charset="0"/>
              <a:ea typeface="Times New Roman" panose="02020603050405020304" pitchFamily="18" charset="0"/>
              <a:cs typeface="David" pitchFamily="2" charset="-79"/>
            </a:endParaRPr>
          </a:p>
          <a:p>
            <a:pPr marL="342900" indent="-342900">
              <a:lnSpc>
                <a:spcPct val="150000"/>
              </a:lnSpc>
              <a:buFont typeface="Wingdings" panose="05000000000000000000" pitchFamily="2" charset="2"/>
              <a:buChar char="§"/>
            </a:pPr>
            <a:r>
              <a:rPr lang="he-IL" sz="2400" dirty="0" smtClean="0">
                <a:latin typeface="Times New Roman" panose="02020603050405020304" pitchFamily="18" charset="0"/>
                <a:ea typeface="Times New Roman" panose="02020603050405020304" pitchFamily="18" charset="0"/>
                <a:cs typeface="David" pitchFamily="2" charset="-79"/>
              </a:rPr>
              <a:t>חברה </a:t>
            </a:r>
            <a:r>
              <a:rPr lang="he-IL" sz="2400" dirty="0">
                <a:latin typeface="Times New Roman" panose="02020603050405020304" pitchFamily="18" charset="0"/>
                <a:ea typeface="Times New Roman" panose="02020603050405020304" pitchFamily="18" charset="0"/>
                <a:cs typeface="David" pitchFamily="2" charset="-79"/>
              </a:rPr>
              <a:t>במשבר </a:t>
            </a:r>
            <a:r>
              <a:rPr lang="he-IL" sz="2400" dirty="0" smtClean="0">
                <a:latin typeface="Times New Roman" panose="02020603050405020304" pitchFamily="18" charset="0"/>
                <a:ea typeface="Times New Roman" panose="02020603050405020304" pitchFamily="18" charset="0"/>
                <a:cs typeface="David" pitchFamily="2" charset="-79"/>
              </a:rPr>
              <a:t>ערכי ובחיפוש כיוונים לעתיד. </a:t>
            </a:r>
            <a:endParaRPr lang="en-US" sz="2400" dirty="0">
              <a:latin typeface="Times New Roman" panose="02020603050405020304" pitchFamily="18" charset="0"/>
              <a:ea typeface="Times New Roman" panose="02020603050405020304" pitchFamily="18" charset="0"/>
              <a:cs typeface="David" pitchFamily="2" charset="-79"/>
            </a:endParaRPr>
          </a:p>
        </p:txBody>
      </p:sp>
      <p:sp>
        <p:nvSpPr>
          <p:cNvPr id="4" name="מלבן 3"/>
          <p:cNvSpPr/>
          <p:nvPr/>
        </p:nvSpPr>
        <p:spPr>
          <a:xfrm>
            <a:off x="4442094" y="-70684"/>
            <a:ext cx="3435556"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תובנות מהשטח</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184893" y="491369"/>
            <a:ext cx="5664200" cy="854513"/>
          </a:xfrm>
          <a:prstGeom prst="rect">
            <a:avLst/>
          </a:prstGeom>
        </p:spPr>
      </p:pic>
    </p:spTree>
    <p:extLst>
      <p:ext uri="{BB962C8B-B14F-4D97-AF65-F5344CB8AC3E}">
        <p14:creationId xmlns:p14="http://schemas.microsoft.com/office/powerpoint/2010/main" val="291363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מלבן 6"/>
          <p:cNvSpPr/>
          <p:nvPr/>
        </p:nvSpPr>
        <p:spPr>
          <a:xfrm>
            <a:off x="444501" y="1237541"/>
            <a:ext cx="11335518" cy="5447645"/>
          </a:xfrm>
          <a:prstGeom prst="rect">
            <a:avLst/>
          </a:prstGeom>
        </p:spPr>
        <p:txBody>
          <a:bodyPr wrap="square">
            <a:spAutoFit/>
          </a:bodyPr>
          <a:lstStyle/>
          <a:p>
            <a:pPr marL="342900" lvl="0" indent="-342900">
              <a:lnSpc>
                <a:spcPct val="150000"/>
              </a:lnSpc>
              <a:buFont typeface="Wingdings" panose="05000000000000000000" pitchFamily="2" charset="2"/>
              <a:buChar char="§"/>
            </a:pPr>
            <a:r>
              <a:rPr lang="he-IL" sz="2400" dirty="0">
                <a:cs typeface="David" pitchFamily="2" charset="-79"/>
              </a:rPr>
              <a:t>מיעוט תשתיות לפעילות </a:t>
            </a:r>
            <a:r>
              <a:rPr lang="he-IL" sz="2400" dirty="0" err="1">
                <a:cs typeface="David" pitchFamily="2" charset="-79"/>
              </a:rPr>
              <a:t>חב"פ</a:t>
            </a:r>
            <a:r>
              <a:rPr lang="he-IL" sz="2400" dirty="0">
                <a:cs typeface="David" pitchFamily="2" charset="-79"/>
              </a:rPr>
              <a:t> ברשויות הערביות.</a:t>
            </a:r>
            <a:endParaRPr lang="en-US" sz="2400" dirty="0">
              <a:cs typeface="David" pitchFamily="2" charset="-79"/>
            </a:endParaRPr>
          </a:p>
          <a:p>
            <a:pPr marL="342900" lvl="0" indent="-342900">
              <a:lnSpc>
                <a:spcPct val="150000"/>
              </a:lnSpc>
              <a:buFont typeface="Wingdings" panose="05000000000000000000" pitchFamily="2" charset="2"/>
              <a:buChar char="§"/>
            </a:pPr>
            <a:r>
              <a:rPr lang="he-IL" sz="2400" dirty="0">
                <a:cs typeface="David" pitchFamily="2" charset="-79"/>
              </a:rPr>
              <a:t>הכרה נמוכה של ההורים והילדים בחשיבות הפנאי המשמעותי ובהשפעתו החיובית על הביטחון העצמי, כישורי החיים וההישגים הלימודיים.</a:t>
            </a:r>
            <a:endParaRPr lang="en-US" sz="2400" dirty="0">
              <a:cs typeface="David" pitchFamily="2" charset="-79"/>
            </a:endParaRPr>
          </a:p>
          <a:p>
            <a:pPr marL="342900" lvl="0" indent="-342900">
              <a:lnSpc>
                <a:spcPct val="150000"/>
              </a:lnSpc>
              <a:buFont typeface="Wingdings" panose="05000000000000000000" pitchFamily="2" charset="2"/>
              <a:buChar char="§"/>
            </a:pPr>
            <a:r>
              <a:rPr lang="he-IL" sz="2400" dirty="0">
                <a:cs typeface="David" pitchFamily="2" charset="-79"/>
              </a:rPr>
              <a:t>קשיים ממגוון תחומים המחלישים את יכולת ההשתלבות האיכותית בשוק התעסוקה הישראלי (שפה, מנטאליות, התנסות חיובית ועוד).</a:t>
            </a:r>
            <a:endParaRPr lang="en-US" sz="2400" dirty="0">
              <a:cs typeface="David" pitchFamily="2" charset="-79"/>
            </a:endParaRPr>
          </a:p>
          <a:p>
            <a:pPr marL="342900" lvl="0" indent="-342900">
              <a:lnSpc>
                <a:spcPct val="150000"/>
              </a:lnSpc>
              <a:buFont typeface="Wingdings" panose="05000000000000000000" pitchFamily="2" charset="2"/>
              <a:buChar char="§"/>
            </a:pPr>
            <a:r>
              <a:rPr lang="he-IL" sz="2400" dirty="0">
                <a:cs typeface="David" pitchFamily="2" charset="-79"/>
              </a:rPr>
              <a:t>חשש של צוותי ההוראה וההדרכה מלהיכנס לנושאי "טאבו" בשל היעדר כלים והנחיה מתאימה.</a:t>
            </a:r>
            <a:endParaRPr lang="en-US" sz="2400" dirty="0">
              <a:cs typeface="David" pitchFamily="2" charset="-79"/>
            </a:endParaRPr>
          </a:p>
          <a:p>
            <a:pPr marL="342900" lvl="0" indent="-342900">
              <a:lnSpc>
                <a:spcPct val="150000"/>
              </a:lnSpc>
              <a:buFont typeface="Wingdings" panose="05000000000000000000" pitchFamily="2" charset="2"/>
              <a:buChar char="§"/>
            </a:pPr>
            <a:r>
              <a:rPr lang="he-IL" sz="2400" dirty="0">
                <a:cs typeface="David" pitchFamily="2" charset="-79"/>
              </a:rPr>
              <a:t>בשל היעדר תשתית ופעילות </a:t>
            </a:r>
            <a:r>
              <a:rPr lang="he-IL" sz="2400" dirty="0" err="1">
                <a:cs typeface="David" pitchFamily="2" charset="-79"/>
              </a:rPr>
              <a:t>חב"פ</a:t>
            </a:r>
            <a:r>
              <a:rPr lang="he-IL" sz="2400" dirty="0">
                <a:cs typeface="David" pitchFamily="2" charset="-79"/>
              </a:rPr>
              <a:t>, רכישת מיומנויות חברתיות נעשית שלא בכלים חברתיים אלא דרך כלים דוגמת הרשתות החברתיות, אנשי דת או קבוצות לחץ אחרות.</a:t>
            </a:r>
            <a:endParaRPr lang="en-US" sz="2400" dirty="0">
              <a:cs typeface="David" pitchFamily="2" charset="-79"/>
            </a:endParaRPr>
          </a:p>
          <a:p>
            <a:pPr marL="342900" lvl="0" indent="-342900">
              <a:lnSpc>
                <a:spcPct val="150000"/>
              </a:lnSpc>
              <a:buFont typeface="Wingdings" panose="05000000000000000000" pitchFamily="2" charset="2"/>
              <a:buChar char="§"/>
            </a:pPr>
            <a:r>
              <a:rPr lang="he-IL" sz="2400" dirty="0">
                <a:cs typeface="David" pitchFamily="2" charset="-79"/>
              </a:rPr>
              <a:t>חלה ירידה בהזדהות של אזרחי ישראל הערבים עם מדינתם.</a:t>
            </a:r>
            <a:endParaRPr lang="en-US" sz="2400" dirty="0">
              <a:cs typeface="David" pitchFamily="2" charset="-79"/>
            </a:endParaRPr>
          </a:p>
          <a:p>
            <a:r>
              <a:rPr lang="he-IL" sz="2400" dirty="0"/>
              <a:t> </a:t>
            </a:r>
            <a:endParaRPr lang="en-US" sz="2400" dirty="0"/>
          </a:p>
        </p:txBody>
      </p:sp>
      <p:sp>
        <p:nvSpPr>
          <p:cNvPr id="8" name="מלבן 7"/>
          <p:cNvSpPr/>
          <p:nvPr/>
        </p:nvSpPr>
        <p:spPr>
          <a:xfrm>
            <a:off x="5091223" y="0"/>
            <a:ext cx="1826141" cy="769441"/>
          </a:xfrm>
          <a:prstGeom prst="rect">
            <a:avLst/>
          </a:prstGeom>
        </p:spPr>
        <p:txBody>
          <a:bodyPr wrap="none">
            <a:spAutoFit/>
          </a:bodyPr>
          <a:lstStyle/>
          <a:p>
            <a:r>
              <a:rPr lang="he-IL" sz="4400" b="1" dirty="0">
                <a:solidFill>
                  <a:srgbClr val="0070C0"/>
                </a:solidFill>
                <a:latin typeface="Times New Roman" panose="02020603050405020304" pitchFamily="18" charset="0"/>
                <a:ea typeface="Times New Roman" panose="02020603050405020304" pitchFamily="18" charset="0"/>
                <a:cs typeface="David" pitchFamily="2" charset="-79"/>
              </a:rPr>
              <a:t>אתגרים</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6" name="תמונה 5"/>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172193" y="670993"/>
            <a:ext cx="5664200" cy="712329"/>
          </a:xfrm>
          <a:prstGeom prst="rect">
            <a:avLst/>
          </a:prstGeom>
        </p:spPr>
      </p:pic>
    </p:spTree>
    <p:extLst>
      <p:ext uri="{BB962C8B-B14F-4D97-AF65-F5344CB8AC3E}">
        <p14:creationId xmlns:p14="http://schemas.microsoft.com/office/powerpoint/2010/main" val="398543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4428741" y="-122954"/>
            <a:ext cx="3405099"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תנאים להצלחה</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6" name="תמונה 5"/>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299190" y="476305"/>
            <a:ext cx="5664200" cy="729687"/>
          </a:xfrm>
          <a:prstGeom prst="rect">
            <a:avLst/>
          </a:prstGeom>
        </p:spPr>
      </p:pic>
      <p:sp>
        <p:nvSpPr>
          <p:cNvPr id="2" name="מלבן 1"/>
          <p:cNvSpPr/>
          <p:nvPr/>
        </p:nvSpPr>
        <p:spPr>
          <a:xfrm>
            <a:off x="173524" y="841148"/>
            <a:ext cx="11915531" cy="6093976"/>
          </a:xfrm>
          <a:prstGeom prst="rect">
            <a:avLst/>
          </a:prstGeom>
        </p:spPr>
        <p:txBody>
          <a:bodyPr wrap="square">
            <a:spAutoFit/>
          </a:bodyPr>
          <a:lstStyle/>
          <a:p>
            <a:pPr marL="285750" indent="-285750">
              <a:lnSpc>
                <a:spcPct val="150000"/>
              </a:lnSpc>
              <a:buFont typeface="Arial" panose="020B0604020202020204" pitchFamily="34" charset="0"/>
              <a:buChar char="•"/>
            </a:pPr>
            <a:r>
              <a:rPr lang="he-IL" sz="2000" b="1" dirty="0" smtClean="0">
                <a:cs typeface="David" pitchFamily="2" charset="-79"/>
              </a:rPr>
              <a:t>חליפה </a:t>
            </a:r>
            <a:r>
              <a:rPr lang="he-IL" sz="2000" b="1" dirty="0">
                <a:cs typeface="David" pitchFamily="2" charset="-79"/>
              </a:rPr>
              <a:t>ייחודית ייעודית </a:t>
            </a:r>
            <a:r>
              <a:rPr lang="he-IL" sz="2000" dirty="0">
                <a:cs typeface="David" pitchFamily="2" charset="-79"/>
              </a:rPr>
              <a:t>לכל רשות עפ"י צרכיה ועפ"י יכולתה להוביל מהלכים. </a:t>
            </a:r>
          </a:p>
          <a:p>
            <a:pPr marL="285750" indent="-285750">
              <a:lnSpc>
                <a:spcPct val="150000"/>
              </a:lnSpc>
              <a:buFont typeface="Arial" panose="020B0604020202020204" pitchFamily="34" charset="0"/>
              <a:buChar char="•"/>
            </a:pPr>
            <a:r>
              <a:rPr lang="he-IL" sz="2000" b="1" dirty="0" smtClean="0">
                <a:cs typeface="David" pitchFamily="2" charset="-79"/>
              </a:rPr>
              <a:t>מימוש </a:t>
            </a:r>
            <a:r>
              <a:rPr lang="he-IL" sz="2000" b="1" dirty="0">
                <a:cs typeface="David" pitchFamily="2" charset="-79"/>
              </a:rPr>
              <a:t>תקציב </a:t>
            </a:r>
            <a:r>
              <a:rPr lang="he-IL" sz="2000" b="1" dirty="0" err="1">
                <a:cs typeface="David" pitchFamily="2" charset="-79"/>
              </a:rPr>
              <a:t>חב"פ</a:t>
            </a:r>
            <a:r>
              <a:rPr lang="he-IL" sz="2000" b="1" dirty="0">
                <a:cs typeface="David" pitchFamily="2" charset="-79"/>
              </a:rPr>
              <a:t> </a:t>
            </a:r>
            <a:r>
              <a:rPr lang="he-IL" sz="2000" dirty="0">
                <a:cs typeface="David" pitchFamily="2" charset="-79"/>
              </a:rPr>
              <a:t>חברה ערבית יהיה הדרגתי וצומח 2016-2019.</a:t>
            </a:r>
          </a:p>
          <a:p>
            <a:pPr marL="285750" indent="-285750">
              <a:lnSpc>
                <a:spcPct val="150000"/>
              </a:lnSpc>
              <a:buFont typeface="Arial" panose="020B0604020202020204" pitchFamily="34" charset="0"/>
              <a:buChar char="•"/>
            </a:pPr>
            <a:r>
              <a:rPr lang="he-IL" sz="2000" dirty="0" smtClean="0">
                <a:cs typeface="David" pitchFamily="2" charset="-79"/>
              </a:rPr>
              <a:t>איוש </a:t>
            </a:r>
            <a:r>
              <a:rPr lang="he-IL" sz="2000" b="1" dirty="0">
                <a:cs typeface="David" pitchFamily="2" charset="-79"/>
              </a:rPr>
              <a:t>תקנים ייעודיים </a:t>
            </a:r>
            <a:r>
              <a:rPr lang="he-IL" sz="2000" dirty="0">
                <a:cs typeface="David" pitchFamily="2" charset="-79"/>
              </a:rPr>
              <a:t>לחברה הערבית – פיקוח רשותי, תקציב ואנשי מטה.</a:t>
            </a:r>
          </a:p>
          <a:p>
            <a:pPr marL="285750" indent="-285750">
              <a:lnSpc>
                <a:spcPct val="150000"/>
              </a:lnSpc>
              <a:buFont typeface="Arial" panose="020B0604020202020204" pitchFamily="34" charset="0"/>
              <a:buChar char="•"/>
            </a:pPr>
            <a:r>
              <a:rPr lang="he-IL" sz="2000" dirty="0" smtClean="0">
                <a:cs typeface="David" pitchFamily="2" charset="-79"/>
              </a:rPr>
              <a:t>שנת </a:t>
            </a:r>
            <a:r>
              <a:rPr lang="he-IL" sz="2000" dirty="0">
                <a:cs typeface="David" pitchFamily="2" charset="-79"/>
              </a:rPr>
              <a:t>2016 תוגדר כשנת מעבר – לאיוש </a:t>
            </a:r>
            <a:r>
              <a:rPr lang="he-IL" sz="2000" b="1" dirty="0">
                <a:cs typeface="David" pitchFamily="2" charset="-79"/>
              </a:rPr>
              <a:t>בעלי תפקיד חדשים </a:t>
            </a:r>
            <a:r>
              <a:rPr lang="he-IL" sz="2000" dirty="0">
                <a:cs typeface="David" pitchFamily="2" charset="-79"/>
              </a:rPr>
              <a:t>ולקליטתם והכשרתם לתפקיד.</a:t>
            </a:r>
          </a:p>
          <a:p>
            <a:pPr marL="285750" indent="-285750">
              <a:lnSpc>
                <a:spcPct val="150000"/>
              </a:lnSpc>
              <a:buFont typeface="Arial" panose="020B0604020202020204" pitchFamily="34" charset="0"/>
              <a:buChar char="•"/>
            </a:pPr>
            <a:r>
              <a:rPr lang="he-IL" sz="2000" b="1" dirty="0" smtClean="0">
                <a:cs typeface="David" pitchFamily="2" charset="-79"/>
              </a:rPr>
              <a:t>בינוי </a:t>
            </a:r>
            <a:r>
              <a:rPr lang="he-IL" sz="2000" b="1" dirty="0">
                <a:cs typeface="David" pitchFamily="2" charset="-79"/>
              </a:rPr>
              <a:t>ותשתיות </a:t>
            </a:r>
            <a:r>
              <a:rPr lang="he-IL" sz="2000" dirty="0">
                <a:cs typeface="David" pitchFamily="2" charset="-79"/>
              </a:rPr>
              <a:t>– באמצעות החברה למשק וכלכלה ובעבודה </a:t>
            </a:r>
            <a:r>
              <a:rPr lang="he-IL" sz="2000" dirty="0" err="1">
                <a:cs typeface="David" pitchFamily="2" charset="-79"/>
              </a:rPr>
              <a:t>בינמשרדית</a:t>
            </a:r>
            <a:r>
              <a:rPr lang="he-IL" sz="2000" dirty="0">
                <a:cs typeface="David" pitchFamily="2" charset="-79"/>
              </a:rPr>
              <a:t> שתמקד הבינוי בהתאם לתקציב הפעולות </a:t>
            </a:r>
            <a:r>
              <a:rPr lang="he-IL" sz="2000" dirty="0" smtClean="0">
                <a:cs typeface="David" pitchFamily="2" charset="-79"/>
              </a:rPr>
              <a:t>  העתידי</a:t>
            </a:r>
            <a:r>
              <a:rPr lang="he-IL" sz="2000" dirty="0">
                <a:cs typeface="David" pitchFamily="2" charset="-79"/>
              </a:rPr>
              <a:t>. כיום קיים מחסור חמור בתשתיות המהווה חסם כניסה לפעילות </a:t>
            </a:r>
            <a:r>
              <a:rPr lang="he-IL" sz="2000" dirty="0" err="1">
                <a:cs typeface="David" pitchFamily="2" charset="-79"/>
              </a:rPr>
              <a:t>חב"פ</a:t>
            </a:r>
            <a:r>
              <a:rPr lang="he-IL" sz="2000" dirty="0">
                <a:cs typeface="David" pitchFamily="2" charset="-79"/>
              </a:rPr>
              <a:t>.</a:t>
            </a:r>
          </a:p>
          <a:p>
            <a:pPr marL="285750" indent="-285750">
              <a:lnSpc>
                <a:spcPct val="150000"/>
              </a:lnSpc>
              <a:buFont typeface="Arial" panose="020B0604020202020204" pitchFamily="34" charset="0"/>
              <a:buChar char="•"/>
            </a:pPr>
            <a:r>
              <a:rPr lang="he-IL" sz="2000" b="1" dirty="0" smtClean="0">
                <a:cs typeface="David" pitchFamily="2" charset="-79"/>
              </a:rPr>
              <a:t>יצירת </a:t>
            </a:r>
            <a:r>
              <a:rPr lang="he-IL" sz="2000" b="1" dirty="0">
                <a:cs typeface="David" pitchFamily="2" charset="-79"/>
              </a:rPr>
              <a:t>וחגיגת הצלחות </a:t>
            </a:r>
            <a:r>
              <a:rPr lang="he-IL" sz="2000" dirty="0">
                <a:cs typeface="David" pitchFamily="2" charset="-79"/>
              </a:rPr>
              <a:t>מהירות בשטח בטווח זמן קצר – יצירת </a:t>
            </a:r>
            <a:r>
              <a:rPr lang="he-IL" sz="2000" dirty="0" err="1">
                <a:cs typeface="David" pitchFamily="2" charset="-79"/>
              </a:rPr>
              <a:t>באזז</a:t>
            </a:r>
            <a:r>
              <a:rPr lang="he-IL" sz="2000" dirty="0">
                <a:cs typeface="David" pitchFamily="2" charset="-79"/>
              </a:rPr>
              <a:t> חיובי שמשהו קורה.</a:t>
            </a:r>
          </a:p>
          <a:p>
            <a:pPr marL="285750" indent="-285750">
              <a:lnSpc>
                <a:spcPct val="150000"/>
              </a:lnSpc>
              <a:buFont typeface="Arial" panose="020B0604020202020204" pitchFamily="34" charset="0"/>
              <a:buChar char="•"/>
            </a:pPr>
            <a:r>
              <a:rPr lang="he-IL" sz="2000" dirty="0" smtClean="0">
                <a:cs typeface="David" pitchFamily="2" charset="-79"/>
              </a:rPr>
              <a:t>תהליך </a:t>
            </a:r>
            <a:r>
              <a:rPr lang="he-IL" sz="2000" dirty="0">
                <a:cs typeface="David" pitchFamily="2" charset="-79"/>
              </a:rPr>
              <a:t>הכניסה לשטח והקמת הפעילויות ילווה ע"י </a:t>
            </a:r>
            <a:r>
              <a:rPr lang="he-IL" sz="2000" b="1" dirty="0" err="1">
                <a:cs typeface="David" pitchFamily="2" charset="-79"/>
              </a:rPr>
              <a:t>מינהלת</a:t>
            </a:r>
            <a:r>
              <a:rPr lang="he-IL" sz="2000" b="1" dirty="0">
                <a:cs typeface="David" pitchFamily="2" charset="-79"/>
              </a:rPr>
              <a:t> ייעודית </a:t>
            </a:r>
            <a:r>
              <a:rPr lang="he-IL" sz="2000" dirty="0">
                <a:cs typeface="David" pitchFamily="2" charset="-79"/>
              </a:rPr>
              <a:t>לשלב ההקמה לטובת תכנון, יישום </a:t>
            </a:r>
            <a:r>
              <a:rPr lang="he-IL" sz="2000" dirty="0" err="1">
                <a:cs typeface="David" pitchFamily="2" charset="-79"/>
              </a:rPr>
              <a:t>ומוניטורינג</a:t>
            </a:r>
            <a:r>
              <a:rPr lang="he-IL" sz="2000" dirty="0">
                <a:cs typeface="David" pitchFamily="2" charset="-79"/>
              </a:rPr>
              <a:t> נכון וזריז של התובנות שיצופו מהשטח.</a:t>
            </a:r>
          </a:p>
          <a:p>
            <a:pPr marL="285750" indent="-285750">
              <a:lnSpc>
                <a:spcPct val="150000"/>
              </a:lnSpc>
              <a:buFont typeface="Arial" panose="020B0604020202020204" pitchFamily="34" charset="0"/>
              <a:buChar char="•"/>
            </a:pPr>
            <a:r>
              <a:rPr lang="he-IL" sz="2000" b="1" dirty="0" smtClean="0">
                <a:cs typeface="David" pitchFamily="2" charset="-79"/>
              </a:rPr>
              <a:t>ליווי </a:t>
            </a:r>
            <a:r>
              <a:rPr lang="he-IL" sz="2000" b="1" dirty="0">
                <a:cs typeface="David" pitchFamily="2" charset="-79"/>
              </a:rPr>
              <a:t>פיננסי וניהולי של גופי ביצוע </a:t>
            </a:r>
            <a:r>
              <a:rPr lang="he-IL" sz="2000" dirty="0">
                <a:cs typeface="David" pitchFamily="2" charset="-79"/>
              </a:rPr>
              <a:t>שזקוקים לקפיצת מדרגה בתחומים הניהוליים – בכדי לבסס יכולות.</a:t>
            </a:r>
          </a:p>
          <a:p>
            <a:pPr marL="285750" indent="-285750">
              <a:lnSpc>
                <a:spcPct val="150000"/>
              </a:lnSpc>
              <a:buFont typeface="Arial" panose="020B0604020202020204" pitchFamily="34" charset="0"/>
              <a:buChar char="•"/>
            </a:pPr>
            <a:r>
              <a:rPr lang="he-IL" sz="2000" b="1" dirty="0" smtClean="0">
                <a:cs typeface="David" pitchFamily="2" charset="-79"/>
              </a:rPr>
              <a:t>קולקטיב </a:t>
            </a:r>
            <a:r>
              <a:rPr lang="he-IL" sz="2000" b="1" dirty="0">
                <a:cs typeface="David" pitchFamily="2" charset="-79"/>
              </a:rPr>
              <a:t>אימפקט </a:t>
            </a:r>
            <a:r>
              <a:rPr lang="he-IL" sz="2000" dirty="0">
                <a:cs typeface="David" pitchFamily="2" charset="-79"/>
              </a:rPr>
              <a:t>– עבודה מתואמת משרד חינוך, משרדי ממשלה נוספים, רשויות מקומיות, </a:t>
            </a:r>
            <a:r>
              <a:rPr lang="he-IL" sz="2000" dirty="0" err="1">
                <a:cs typeface="David" pitchFamily="2" charset="-79"/>
              </a:rPr>
              <a:t>פילנטרופיה</a:t>
            </a:r>
            <a:r>
              <a:rPr lang="he-IL" sz="2000" dirty="0">
                <a:cs typeface="David" pitchFamily="2" charset="-79"/>
              </a:rPr>
              <a:t>, ארגוני מגזר שלישי.</a:t>
            </a:r>
          </a:p>
          <a:p>
            <a:pPr marL="285750" indent="-285750">
              <a:lnSpc>
                <a:spcPct val="150000"/>
              </a:lnSpc>
              <a:buFont typeface="Arial" panose="020B0604020202020204" pitchFamily="34" charset="0"/>
              <a:buChar char="•"/>
            </a:pPr>
            <a:r>
              <a:rPr lang="he-IL" sz="2000" b="1" dirty="0" smtClean="0">
                <a:cs typeface="David" pitchFamily="2" charset="-79"/>
              </a:rPr>
              <a:t>ריכוז </a:t>
            </a:r>
            <a:r>
              <a:rPr lang="he-IL" sz="2000" b="1" dirty="0">
                <a:cs typeface="David" pitchFamily="2" charset="-79"/>
              </a:rPr>
              <a:t>מאמץ משרדי </a:t>
            </a:r>
            <a:r>
              <a:rPr lang="he-IL" sz="2000" dirty="0">
                <a:cs typeface="David" pitchFamily="2" charset="-79"/>
              </a:rPr>
              <a:t>– עבודה בין </a:t>
            </a:r>
            <a:r>
              <a:rPr lang="he-IL" sz="2000" dirty="0" err="1">
                <a:cs typeface="David" pitchFamily="2" charset="-79"/>
              </a:rPr>
              <a:t>מינהלית</a:t>
            </a:r>
            <a:r>
              <a:rPr lang="he-IL" sz="2000" dirty="0">
                <a:cs typeface="David" pitchFamily="2" charset="-79"/>
              </a:rPr>
              <a:t> מתואמת.</a:t>
            </a:r>
          </a:p>
          <a:p>
            <a:pPr marL="285750" indent="-285750">
              <a:lnSpc>
                <a:spcPct val="150000"/>
              </a:lnSpc>
              <a:buFont typeface="Arial" panose="020B0604020202020204" pitchFamily="34" charset="0"/>
              <a:buChar char="•"/>
            </a:pPr>
            <a:r>
              <a:rPr lang="he-IL" sz="2000" b="1" dirty="0" smtClean="0">
                <a:cs typeface="David" pitchFamily="2" charset="-79"/>
              </a:rPr>
              <a:t>ניהול </a:t>
            </a:r>
            <a:r>
              <a:rPr lang="he-IL" sz="2000" b="1" dirty="0">
                <a:cs typeface="David" pitchFamily="2" charset="-79"/>
              </a:rPr>
              <a:t>עפ"י תפוקות </a:t>
            </a:r>
            <a:r>
              <a:rPr lang="he-IL" sz="2000" dirty="0">
                <a:cs typeface="David" pitchFamily="2" charset="-79"/>
              </a:rPr>
              <a:t>– ככל הניתן ליישם </a:t>
            </a:r>
            <a:r>
              <a:rPr lang="he-IL" sz="2000" dirty="0" smtClean="0">
                <a:cs typeface="David" pitchFamily="2" charset="-79"/>
              </a:rPr>
              <a:t>מנגנוני </a:t>
            </a:r>
            <a:r>
              <a:rPr lang="he-IL" sz="2000" dirty="0">
                <a:cs typeface="David" pitchFamily="2" charset="-79"/>
              </a:rPr>
              <a:t>תשלום המאפשרים תשלום רק עפ"י עמידה באבני דרך</a:t>
            </a:r>
            <a:r>
              <a:rPr lang="he-IL" sz="2000" dirty="0" smtClean="0">
                <a:cs typeface="David" pitchFamily="2" charset="-79"/>
              </a:rPr>
              <a:t>.</a:t>
            </a:r>
            <a:endParaRPr lang="he-IL" dirty="0"/>
          </a:p>
        </p:txBody>
      </p:sp>
    </p:spTree>
    <p:extLst>
      <p:ext uri="{BB962C8B-B14F-4D97-AF65-F5344CB8AC3E}">
        <p14:creationId xmlns:p14="http://schemas.microsoft.com/office/powerpoint/2010/main" val="622279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4709268" y="98222"/>
            <a:ext cx="2844048"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מדדי הצלחה</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6" name="תמונה 5"/>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299192" y="776186"/>
            <a:ext cx="5664200" cy="854513"/>
          </a:xfrm>
          <a:prstGeom prst="rect">
            <a:avLst/>
          </a:prstGeom>
        </p:spPr>
      </p:pic>
      <p:sp>
        <p:nvSpPr>
          <p:cNvPr id="2" name="מלבן 1"/>
          <p:cNvSpPr/>
          <p:nvPr/>
        </p:nvSpPr>
        <p:spPr>
          <a:xfrm>
            <a:off x="809015" y="1424921"/>
            <a:ext cx="10644554" cy="5124480"/>
          </a:xfrm>
          <a:prstGeom prst="rect">
            <a:avLst/>
          </a:prstGeom>
        </p:spPr>
        <p:txBody>
          <a:bodyPr wrap="square">
            <a:spAutoFit/>
          </a:bodyPr>
          <a:lstStyle/>
          <a:p>
            <a:pPr marL="285750" indent="-285750" algn="just">
              <a:lnSpc>
                <a:spcPct val="150000"/>
              </a:lnSpc>
              <a:buFont typeface="Wingdings" panose="05000000000000000000" pitchFamily="2" charset="2"/>
              <a:buChar char="§"/>
            </a:pPr>
            <a:r>
              <a:rPr lang="he-IL" sz="2000" dirty="0" smtClean="0">
                <a:latin typeface="Times New Roman"/>
                <a:ea typeface="Times New Roman"/>
                <a:cs typeface="David"/>
              </a:rPr>
              <a:t>גידול </a:t>
            </a:r>
            <a:r>
              <a:rPr lang="he-IL" sz="2000" dirty="0">
                <a:latin typeface="Times New Roman"/>
                <a:ea typeface="Times New Roman"/>
                <a:cs typeface="David"/>
              </a:rPr>
              <a:t>בהשתתפות בתנועות וארגוני הנוער, בטיולים ובפעילות פנאי משמעותית.</a:t>
            </a:r>
            <a:endParaRPr lang="en-US" sz="2000" dirty="0">
              <a:latin typeface="Times New Roman"/>
              <a:ea typeface="Times New Roman"/>
            </a:endParaRPr>
          </a:p>
          <a:p>
            <a:pPr marL="342900" indent="-342900" algn="just">
              <a:lnSpc>
                <a:spcPct val="150000"/>
              </a:lnSpc>
              <a:buFont typeface="Wingdings" panose="05000000000000000000" pitchFamily="2" charset="2"/>
              <a:buChar char="§"/>
              <a:tabLst>
                <a:tab pos="146050" algn="l"/>
              </a:tabLst>
            </a:pPr>
            <a:r>
              <a:rPr lang="he-IL" sz="2000" dirty="0" smtClean="0">
                <a:latin typeface="Times New Roman"/>
                <a:ea typeface="Times New Roman"/>
                <a:cs typeface="David"/>
              </a:rPr>
              <a:t>עלייה </a:t>
            </a:r>
            <a:r>
              <a:rPr lang="he-IL" sz="2000" dirty="0">
                <a:latin typeface="Times New Roman"/>
                <a:ea typeface="Times New Roman"/>
                <a:cs typeface="David"/>
              </a:rPr>
              <a:t>בשיעור בני הנוער המשתתפים באופן סדיר בקבוצות מנהיגות; עלייה משמעותית במספר הפעילויות הקהילתיות המובלות ע"י קבוצת מנהיגות צעירה. </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עלייה </a:t>
            </a:r>
            <a:r>
              <a:rPr lang="he-IL" sz="2000" dirty="0">
                <a:latin typeface="Times New Roman"/>
                <a:ea typeface="Times New Roman"/>
                <a:cs typeface="David"/>
              </a:rPr>
              <a:t>בהיקף המתנדבים והאירועים הקהילתיים בבתי הספר.</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בכל </a:t>
            </a:r>
            <a:r>
              <a:rPr lang="he-IL" sz="2000" dirty="0">
                <a:latin typeface="Times New Roman"/>
                <a:ea typeface="Times New Roman"/>
                <a:cs typeface="David"/>
              </a:rPr>
              <a:t>מתנ"ס יפעלו: 25% מילדי הרשות, </a:t>
            </a:r>
            <a:r>
              <a:rPr lang="he-IL" sz="2000" dirty="0" err="1">
                <a:latin typeface="Times New Roman"/>
                <a:ea typeface="Times New Roman"/>
                <a:cs typeface="David"/>
              </a:rPr>
              <a:t>תוכנית</a:t>
            </a:r>
            <a:r>
              <a:rPr lang="he-IL" sz="2000" dirty="0">
                <a:latin typeface="Times New Roman"/>
                <a:ea typeface="Times New Roman"/>
                <a:cs typeface="David"/>
              </a:rPr>
              <a:t> צרכים מיוחדים, </a:t>
            </a:r>
            <a:r>
              <a:rPr lang="he-IL" sz="2000" dirty="0" err="1">
                <a:latin typeface="Times New Roman"/>
                <a:ea typeface="Times New Roman"/>
                <a:cs typeface="David"/>
              </a:rPr>
              <a:t>תוכניות</a:t>
            </a:r>
            <a:r>
              <a:rPr lang="he-IL" sz="2000" dirty="0">
                <a:latin typeface="Times New Roman"/>
                <a:ea typeface="Times New Roman"/>
                <a:cs typeface="David"/>
              </a:rPr>
              <a:t> שילוב נוער וקהילה.</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ירידה </a:t>
            </a:r>
            <a:r>
              <a:rPr lang="he-IL" sz="2000" dirty="0">
                <a:latin typeface="Times New Roman"/>
                <a:ea typeface="Times New Roman"/>
                <a:cs typeface="David"/>
              </a:rPr>
              <a:t>בפשיעת נוער וונדליזם ברשות.</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עלייה </a:t>
            </a:r>
            <a:r>
              <a:rPr lang="he-IL" sz="2000" dirty="0">
                <a:latin typeface="Times New Roman"/>
                <a:ea typeface="Times New Roman"/>
                <a:cs typeface="David"/>
              </a:rPr>
              <a:t>בתחושת השייכות.</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רשת </a:t>
            </a:r>
            <a:r>
              <a:rPr lang="he-IL" sz="2000" dirty="0">
                <a:latin typeface="Times New Roman"/>
                <a:ea typeface="Times New Roman"/>
                <a:cs typeface="David"/>
              </a:rPr>
              <a:t>מגוונת מחויבת לטווח הרחוק (</a:t>
            </a:r>
            <a:r>
              <a:rPr lang="he-IL" sz="2000" dirty="0" err="1">
                <a:latin typeface="Times New Roman"/>
                <a:ea typeface="Times New Roman"/>
                <a:cs typeface="David"/>
              </a:rPr>
              <a:t>סינגור</a:t>
            </a:r>
            <a:r>
              <a:rPr lang="he-IL" sz="2000" dirty="0">
                <a:latin typeface="Times New Roman"/>
                <a:ea typeface="Times New Roman"/>
                <a:cs typeface="David"/>
              </a:rPr>
              <a:t>, מחקר, פילנתרופיה, ממשלה, שלטון מקומי, חברה אזרחית).</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היווצרות </a:t>
            </a:r>
            <a:r>
              <a:rPr lang="he-IL" sz="2000" dirty="0">
                <a:latin typeface="Times New Roman"/>
                <a:ea typeface="Times New Roman"/>
                <a:cs typeface="David"/>
              </a:rPr>
              <a:t>גופי ידע ייעודיים לחינוך בלתי פורמאלי בחברה הערבית ביחידות הקצה (פיתוח תוכן, מחלקות ייעודיות, מינוי בעלי תפקיד וכיו"ב).</a:t>
            </a:r>
            <a:endParaRPr lang="en-US" sz="2000" dirty="0">
              <a:latin typeface="Times New Roman"/>
              <a:ea typeface="Times New Roman"/>
            </a:endParaRPr>
          </a:p>
          <a:p>
            <a:pPr marL="342900" indent="-342900" algn="just">
              <a:lnSpc>
                <a:spcPct val="150000"/>
              </a:lnSpc>
              <a:buFont typeface="Wingdings" panose="05000000000000000000" pitchFamily="2" charset="2"/>
              <a:buChar char="§"/>
            </a:pPr>
            <a:r>
              <a:rPr lang="he-IL" sz="2000" dirty="0" smtClean="0">
                <a:latin typeface="Times New Roman"/>
                <a:ea typeface="Times New Roman"/>
                <a:cs typeface="David"/>
              </a:rPr>
              <a:t>לפחות </a:t>
            </a:r>
            <a:r>
              <a:rPr lang="he-IL" sz="2000" dirty="0">
                <a:latin typeface="Times New Roman"/>
                <a:ea typeface="Times New Roman"/>
                <a:cs typeface="David"/>
              </a:rPr>
              <a:t>שליש מילדי הרשות יחשפו ו/או ישתתפו בפעילויות פנאי בתדירות סדירה.</a:t>
            </a:r>
            <a:endParaRPr lang="en-US" sz="2000" dirty="0">
              <a:effectLst/>
              <a:latin typeface="Times New Roman"/>
              <a:ea typeface="Times New Roman"/>
            </a:endParaRPr>
          </a:p>
        </p:txBody>
      </p:sp>
    </p:spTree>
    <p:extLst>
      <p:ext uri="{BB962C8B-B14F-4D97-AF65-F5344CB8AC3E}">
        <p14:creationId xmlns:p14="http://schemas.microsoft.com/office/powerpoint/2010/main" val="2010574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4121775664"/>
              </p:ext>
            </p:extLst>
          </p:nvPr>
        </p:nvGraphicFramePr>
        <p:xfrm>
          <a:off x="1574800" y="1420422"/>
          <a:ext cx="3970784"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מציין מיקום תוכן 3"/>
          <p:cNvGraphicFramePr>
            <a:graphicFrameLocks/>
          </p:cNvGraphicFramePr>
          <p:nvPr>
            <p:extLst>
              <p:ext uri="{D42A27DB-BD31-4B8C-83A1-F6EECF244321}">
                <p14:modId xmlns:p14="http://schemas.microsoft.com/office/powerpoint/2010/main" val="181188425"/>
              </p:ext>
            </p:extLst>
          </p:nvPr>
        </p:nvGraphicFramePr>
        <p:xfrm>
          <a:off x="5434980" y="1673424"/>
          <a:ext cx="5508104" cy="51845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מלבן 5"/>
          <p:cNvSpPr/>
          <p:nvPr/>
        </p:nvSpPr>
        <p:spPr>
          <a:xfrm>
            <a:off x="2577274" y="98222"/>
            <a:ext cx="7108036"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מיפוי שותפים ממשלתיים בשדה </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7" name="תמונה 6"/>
          <p:cNvPicPr>
            <a:picLocks noChangeAspect="1"/>
          </p:cNvPicPr>
          <p:nvPr/>
        </p:nvPicPr>
        <p:blipFill rotWithShape="1">
          <a:blip r:embed="rId1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2460518" y="750884"/>
            <a:ext cx="7224792" cy="796039"/>
          </a:xfrm>
          <a:prstGeom prst="rect">
            <a:avLst/>
          </a:prstGeom>
        </p:spPr>
      </p:pic>
    </p:spTree>
    <p:extLst>
      <p:ext uri="{BB962C8B-B14F-4D97-AF65-F5344CB8AC3E}">
        <p14:creationId xmlns:p14="http://schemas.microsoft.com/office/powerpoint/2010/main" val="27898537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מלבן 3"/>
          <p:cNvSpPr/>
          <p:nvPr/>
        </p:nvSpPr>
        <p:spPr>
          <a:xfrm>
            <a:off x="194041" y="1240849"/>
            <a:ext cx="11874500" cy="5632311"/>
          </a:xfrm>
          <a:prstGeom prst="rect">
            <a:avLst/>
          </a:prstGeom>
        </p:spPr>
        <p:txBody>
          <a:bodyPr wrap="square">
            <a:spAutoFit/>
          </a:bodyPr>
          <a:lstStyle/>
          <a:p>
            <a:pPr marL="285750" indent="-285750" algn="just">
              <a:lnSpc>
                <a:spcPct val="150000"/>
              </a:lnSpc>
              <a:spcAft>
                <a:spcPts val="1000"/>
              </a:spcAft>
              <a:buFont typeface="Wingdings" panose="05000000000000000000" pitchFamily="2" charset="2"/>
              <a:buChar char="§"/>
            </a:pPr>
            <a:r>
              <a:rPr lang="he-IL" sz="2000" dirty="0" smtClean="0">
                <a:latin typeface="Calibri" panose="020F0502020204030204" pitchFamily="34" charset="0"/>
                <a:ea typeface="Calibri" panose="020F0502020204030204" pitchFamily="34" charset="0"/>
                <a:cs typeface="David" pitchFamily="2" charset="-79"/>
              </a:rPr>
              <a:t>סוגיית </a:t>
            </a:r>
            <a:r>
              <a:rPr lang="he-IL" sz="2000" dirty="0">
                <a:latin typeface="Calibri" panose="020F0502020204030204" pitchFamily="34" charset="0"/>
                <a:ea typeface="Calibri" panose="020F0502020204030204" pitchFamily="34" charset="0"/>
                <a:cs typeface="David" pitchFamily="2" charset="-79"/>
              </a:rPr>
              <a:t>התשתיות הפיזיות הינה קומת בסיס קריטית להצלחת התהליך ויש לקדמה בהיקף גדול</a:t>
            </a:r>
            <a:r>
              <a:rPr lang="he-IL" sz="2000" dirty="0" smtClean="0">
                <a:latin typeface="Calibri" panose="020F0502020204030204" pitchFamily="34" charset="0"/>
                <a:ea typeface="Calibri" panose="020F0502020204030204" pitchFamily="34" charset="0"/>
                <a:cs typeface="David" pitchFamily="2" charset="-79"/>
              </a:rPr>
              <a:t>.</a:t>
            </a:r>
            <a:r>
              <a:rPr lang="he-IL" dirty="0" smtClean="0">
                <a:latin typeface="Calibri" panose="020F0502020204030204" pitchFamily="34" charset="0"/>
                <a:ea typeface="Calibri" panose="020F0502020204030204" pitchFamily="34" charset="0"/>
                <a:cs typeface="David" pitchFamily="2" charset="-79"/>
              </a:rPr>
              <a:t> </a:t>
            </a:r>
            <a:r>
              <a:rPr lang="he-IL" sz="2000" dirty="0">
                <a:latin typeface="Calibri" panose="020F0502020204030204" pitchFamily="34" charset="0"/>
                <a:ea typeface="Calibri" panose="020F0502020204030204" pitchFamily="34" charset="0"/>
                <a:cs typeface="David" pitchFamily="2" charset="-79"/>
              </a:rPr>
              <a:t>יש למפות את כלל השחקנים הרלוונטיים למימוש התוכנית או העלולים להתנגד לה (ראשי רשויות, מנהלי אגפי חינוך, מנהלי יחידות נוער, מנהלי בתי ספר, דמויות ציבוריות, עמותות וכיו"ב).</a:t>
            </a:r>
            <a:endParaRPr lang="en-US" dirty="0" smtClean="0">
              <a:effectLst/>
              <a:latin typeface="Calibri" panose="020F0502020204030204" pitchFamily="34" charset="0"/>
              <a:ea typeface="Calibri" panose="020F0502020204030204" pitchFamily="34" charset="0"/>
              <a:cs typeface="David" pitchFamily="2" charset="-79"/>
            </a:endParaRPr>
          </a:p>
          <a:p>
            <a:pPr marL="285750" indent="-285750" algn="just">
              <a:lnSpc>
                <a:spcPct val="150000"/>
              </a:lnSpc>
              <a:spcAft>
                <a:spcPts val="1000"/>
              </a:spcAft>
              <a:buFont typeface="Wingdings" panose="05000000000000000000" pitchFamily="2" charset="2"/>
              <a:buChar char="§"/>
            </a:pPr>
            <a:r>
              <a:rPr lang="he-IL" sz="2000" dirty="0" smtClean="0">
                <a:latin typeface="Calibri" panose="020F0502020204030204" pitchFamily="34" charset="0"/>
                <a:ea typeface="Calibri" panose="020F0502020204030204" pitchFamily="34" charset="0"/>
                <a:cs typeface="David" pitchFamily="2" charset="-79"/>
              </a:rPr>
              <a:t>יש </a:t>
            </a:r>
            <a:r>
              <a:rPr lang="he-IL" sz="2000" dirty="0">
                <a:latin typeface="Calibri" panose="020F0502020204030204" pitchFamily="34" charset="0"/>
                <a:ea typeface="Calibri" panose="020F0502020204030204" pitchFamily="34" charset="0"/>
                <a:cs typeface="David" pitchFamily="2" charset="-79"/>
              </a:rPr>
              <a:t>לקיים חשיבה משותפת: </a:t>
            </a:r>
            <a:r>
              <a:rPr lang="he-IL" sz="2000" dirty="0" err="1">
                <a:latin typeface="Calibri" panose="020F0502020204030204" pitchFamily="34" charset="0"/>
                <a:ea typeface="Calibri" panose="020F0502020204030204" pitchFamily="34" charset="0"/>
                <a:cs typeface="David" pitchFamily="2" charset="-79"/>
              </a:rPr>
              <a:t>המינהל</a:t>
            </a:r>
            <a:r>
              <a:rPr lang="he-IL" sz="2000" dirty="0">
                <a:latin typeface="Calibri" panose="020F0502020204030204" pitchFamily="34" charset="0"/>
                <a:ea typeface="Calibri" panose="020F0502020204030204" pitchFamily="34" charset="0"/>
                <a:cs typeface="David" pitchFamily="2" charset="-79"/>
              </a:rPr>
              <a:t> הפדגוגי, מינהל חברה ונוער </a:t>
            </a:r>
            <a:r>
              <a:rPr lang="he-IL" sz="2000" dirty="0" err="1">
                <a:latin typeface="Calibri" panose="020F0502020204030204" pitchFamily="34" charset="0"/>
                <a:ea typeface="Calibri" panose="020F0502020204030204" pitchFamily="34" charset="0"/>
                <a:cs typeface="David" pitchFamily="2" charset="-79"/>
              </a:rPr>
              <a:t>ומינהל</a:t>
            </a:r>
            <a:r>
              <a:rPr lang="he-IL" sz="2000" dirty="0">
                <a:latin typeface="Calibri" panose="020F0502020204030204" pitchFamily="34" charset="0"/>
                <a:ea typeface="Calibri" panose="020F0502020204030204" pitchFamily="34" charset="0"/>
                <a:cs typeface="David" pitchFamily="2" charset="-79"/>
              </a:rPr>
              <a:t> עובדי הוראה, כדי למקד המאמצים לאותם אזורי פעולה. כיום קיימת במשרד עבודה במקביל במספר ערוצים דבר המפחית את אפקטיביות הפעולות הנהגות.</a:t>
            </a:r>
            <a:endParaRPr lang="en-US" dirty="0" smtClean="0">
              <a:effectLst/>
              <a:latin typeface="Calibri" panose="020F0502020204030204" pitchFamily="34" charset="0"/>
              <a:ea typeface="Calibri" panose="020F0502020204030204" pitchFamily="34" charset="0"/>
              <a:cs typeface="David" pitchFamily="2" charset="-79"/>
            </a:endParaRPr>
          </a:p>
          <a:p>
            <a:pPr marL="285750" indent="-285750">
              <a:lnSpc>
                <a:spcPct val="150000"/>
              </a:lnSpc>
              <a:spcAft>
                <a:spcPts val="1000"/>
              </a:spcAft>
              <a:buFont typeface="Wingdings" panose="05000000000000000000" pitchFamily="2" charset="2"/>
              <a:buChar char="§"/>
            </a:pPr>
            <a:r>
              <a:rPr lang="he-IL" sz="2000" dirty="0" smtClean="0">
                <a:latin typeface="Calibri" panose="020F0502020204030204" pitchFamily="34" charset="0"/>
                <a:ea typeface="Calibri" panose="020F0502020204030204" pitchFamily="34" charset="0"/>
                <a:cs typeface="David" pitchFamily="2" charset="-79"/>
              </a:rPr>
              <a:t>יש </a:t>
            </a:r>
            <a:r>
              <a:rPr lang="he-IL" sz="2000" dirty="0">
                <a:latin typeface="Calibri" panose="020F0502020204030204" pitchFamily="34" charset="0"/>
                <a:ea typeface="Calibri" panose="020F0502020204030204" pitchFamily="34" charset="0"/>
                <a:cs typeface="David" pitchFamily="2" charset="-79"/>
              </a:rPr>
              <a:t>למפות את כלל אפיקי התקצוב האפשריים כדי לאפשר מודל גמיש ומודולארי בהפעלה ברשויות השונות על פי צרכיהם.</a:t>
            </a:r>
            <a:endParaRPr lang="en-US" dirty="0" smtClean="0">
              <a:effectLst/>
              <a:latin typeface="Calibri" panose="020F0502020204030204" pitchFamily="34" charset="0"/>
              <a:ea typeface="Calibri" panose="020F0502020204030204" pitchFamily="34" charset="0"/>
              <a:cs typeface="David" pitchFamily="2" charset="-79"/>
            </a:endParaRPr>
          </a:p>
          <a:p>
            <a:pPr marL="285750" indent="-285750">
              <a:lnSpc>
                <a:spcPct val="150000"/>
              </a:lnSpc>
              <a:spcAft>
                <a:spcPts val="1000"/>
              </a:spcAft>
              <a:buFont typeface="Wingdings" panose="05000000000000000000" pitchFamily="2" charset="2"/>
              <a:buChar char="§"/>
            </a:pPr>
            <a:r>
              <a:rPr lang="he-IL" sz="2000" dirty="0" smtClean="0">
                <a:latin typeface="Calibri" panose="020F0502020204030204" pitchFamily="34" charset="0"/>
                <a:ea typeface="Calibri" panose="020F0502020204030204" pitchFamily="34" charset="0"/>
                <a:cs typeface="David" pitchFamily="2" charset="-79"/>
              </a:rPr>
              <a:t>יש </a:t>
            </a:r>
            <a:r>
              <a:rPr lang="he-IL" sz="2000" dirty="0">
                <a:latin typeface="Calibri" panose="020F0502020204030204" pitchFamily="34" charset="0"/>
                <a:ea typeface="Calibri" panose="020F0502020204030204" pitchFamily="34" charset="0"/>
                <a:cs typeface="David" pitchFamily="2" charset="-79"/>
              </a:rPr>
              <a:t>לנסח מטרות ויעדים לטווח הקצר והבינוני.</a:t>
            </a:r>
            <a:endParaRPr lang="en-US" dirty="0" smtClean="0">
              <a:effectLst/>
              <a:latin typeface="Calibri" panose="020F0502020204030204" pitchFamily="34" charset="0"/>
              <a:ea typeface="Calibri" panose="020F0502020204030204" pitchFamily="34" charset="0"/>
              <a:cs typeface="David" pitchFamily="2" charset="-79"/>
            </a:endParaRPr>
          </a:p>
          <a:p>
            <a:pPr marL="285750" indent="-285750">
              <a:lnSpc>
                <a:spcPct val="150000"/>
              </a:lnSpc>
              <a:spcAft>
                <a:spcPts val="1000"/>
              </a:spcAft>
              <a:buFont typeface="Wingdings" panose="05000000000000000000" pitchFamily="2" charset="2"/>
              <a:buChar char="§"/>
            </a:pPr>
            <a:r>
              <a:rPr lang="he-IL" sz="2000" dirty="0" smtClean="0">
                <a:latin typeface="Calibri" panose="020F0502020204030204" pitchFamily="34" charset="0"/>
                <a:ea typeface="Calibri" panose="020F0502020204030204" pitchFamily="34" charset="0"/>
                <a:cs typeface="David" pitchFamily="2" charset="-79"/>
              </a:rPr>
              <a:t>יש </a:t>
            </a:r>
            <a:r>
              <a:rPr lang="he-IL" sz="2000" dirty="0">
                <a:latin typeface="Calibri" panose="020F0502020204030204" pitchFamily="34" charset="0"/>
                <a:ea typeface="Calibri" panose="020F0502020204030204" pitchFamily="34" charset="0"/>
                <a:cs typeface="David" pitchFamily="2" charset="-79"/>
              </a:rPr>
              <a:t>לגבש המלצה להרכב צוות מצומצם לדיון עומק בנושא הזהות בכדי לנסח מטרות לטווח הרחוק.</a:t>
            </a:r>
            <a:endParaRPr lang="en-US" dirty="0" smtClean="0">
              <a:effectLst/>
              <a:latin typeface="Calibri" panose="020F0502020204030204" pitchFamily="34" charset="0"/>
              <a:ea typeface="Calibri" panose="020F0502020204030204" pitchFamily="34" charset="0"/>
              <a:cs typeface="David" pitchFamily="2" charset="-79"/>
            </a:endParaRPr>
          </a:p>
          <a:p>
            <a:pPr marL="285750" indent="-285750">
              <a:lnSpc>
                <a:spcPct val="150000"/>
              </a:lnSpc>
              <a:spcAft>
                <a:spcPts val="1000"/>
              </a:spcAft>
              <a:buFont typeface="Wingdings" panose="05000000000000000000" pitchFamily="2" charset="2"/>
              <a:buChar char="§"/>
            </a:pPr>
            <a:r>
              <a:rPr lang="he-IL" sz="2000" dirty="0">
                <a:latin typeface="Calibri" panose="020F0502020204030204" pitchFamily="34" charset="0"/>
                <a:ea typeface="Calibri" panose="020F0502020204030204" pitchFamily="34" charset="0"/>
                <a:cs typeface="David" pitchFamily="2" charset="-79"/>
              </a:rPr>
              <a:t>י</a:t>
            </a:r>
            <a:r>
              <a:rPr lang="he-IL" sz="2000" dirty="0" smtClean="0">
                <a:latin typeface="Calibri" panose="020F0502020204030204" pitchFamily="34" charset="0"/>
                <a:ea typeface="Calibri" panose="020F0502020204030204" pitchFamily="34" charset="0"/>
                <a:cs typeface="David" pitchFamily="2" charset="-79"/>
              </a:rPr>
              <a:t>ש </a:t>
            </a:r>
            <a:r>
              <a:rPr lang="he-IL" sz="2000" dirty="0">
                <a:latin typeface="Calibri" panose="020F0502020204030204" pitchFamily="34" charset="0"/>
                <a:ea typeface="Calibri" panose="020F0502020204030204" pitchFamily="34" charset="0"/>
                <a:cs typeface="David" pitchFamily="2" charset="-79"/>
              </a:rPr>
              <a:t>לגבש המלצה תקציבית לפעולה בשנת 2016 בהתאם לתובנות המופיעות מעלה.</a:t>
            </a:r>
            <a:endParaRPr lang="en-US" dirty="0" smtClean="0">
              <a:effectLst/>
              <a:latin typeface="Calibri" panose="020F0502020204030204" pitchFamily="34" charset="0"/>
              <a:ea typeface="Calibri" panose="020F0502020204030204" pitchFamily="34" charset="0"/>
              <a:cs typeface="David" pitchFamily="2" charset="-79"/>
            </a:endParaRPr>
          </a:p>
          <a:p>
            <a:pPr marL="285750" indent="-285750">
              <a:buFont typeface="Wingdings" panose="05000000000000000000" pitchFamily="2" charset="2"/>
              <a:buChar char="§"/>
            </a:pPr>
            <a:r>
              <a:rPr lang="he-IL" sz="2000" dirty="0" smtClean="0">
                <a:latin typeface="Calibri" panose="020F0502020204030204" pitchFamily="34" charset="0"/>
                <a:ea typeface="Calibri" panose="020F0502020204030204" pitchFamily="34" charset="0"/>
                <a:cs typeface="David" pitchFamily="2" charset="-79"/>
              </a:rPr>
              <a:t>יש </a:t>
            </a:r>
            <a:r>
              <a:rPr lang="he-IL" sz="2000" dirty="0">
                <a:latin typeface="Calibri" panose="020F0502020204030204" pitchFamily="34" charset="0"/>
                <a:ea typeface="Calibri" panose="020F0502020204030204" pitchFamily="34" charset="0"/>
                <a:cs typeface="David" pitchFamily="2" charset="-79"/>
              </a:rPr>
              <a:t>לגבש רשימה של עד 30 רשויות, כאשר שליש מהן יהיו בעלות מאפיינים מאתגרים ושני שליש יהיו בעלות סיכויי הצלחה גבוהים לפעולה בשנת </a:t>
            </a:r>
            <a:r>
              <a:rPr lang="he-IL" sz="2000" dirty="0" smtClean="0">
                <a:latin typeface="Calibri" panose="020F0502020204030204" pitchFamily="34" charset="0"/>
                <a:ea typeface="Calibri" panose="020F0502020204030204" pitchFamily="34" charset="0"/>
                <a:cs typeface="David" pitchFamily="2" charset="-79"/>
              </a:rPr>
              <a:t>2016.</a:t>
            </a:r>
            <a:endParaRPr lang="he-IL" sz="2000" dirty="0">
              <a:cs typeface="David" pitchFamily="2" charset="-79"/>
            </a:endParaRPr>
          </a:p>
        </p:txBody>
      </p:sp>
      <p:sp>
        <p:nvSpPr>
          <p:cNvPr id="5" name="מלבן 4"/>
          <p:cNvSpPr/>
          <p:nvPr/>
        </p:nvSpPr>
        <p:spPr>
          <a:xfrm>
            <a:off x="3653923" y="0"/>
            <a:ext cx="5309467"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החלטות ופעולות להמשך</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6" name="תמונה 5"/>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476557" y="634770"/>
            <a:ext cx="5664200" cy="854513"/>
          </a:xfrm>
          <a:prstGeom prst="rect">
            <a:avLst/>
          </a:prstGeom>
        </p:spPr>
      </p:pic>
    </p:spTree>
    <p:extLst>
      <p:ext uri="{BB962C8B-B14F-4D97-AF65-F5344CB8AC3E}">
        <p14:creationId xmlns:p14="http://schemas.microsoft.com/office/powerpoint/2010/main" val="1219837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15949" y="2084667"/>
            <a:ext cx="11290299" cy="4524315"/>
          </a:xfrm>
          <a:prstGeom prst="rect">
            <a:avLst/>
          </a:prstGeom>
        </p:spPr>
        <p:txBody>
          <a:bodyPr wrap="square">
            <a:spAutoFit/>
          </a:bodyPr>
          <a:lstStyle/>
          <a:p>
            <a:pPr algn="just">
              <a:lnSpc>
                <a:spcPct val="150000"/>
              </a:lnSpc>
            </a:pPr>
            <a:r>
              <a:rPr lang="he-IL" sz="2000" dirty="0" smtClean="0">
                <a:latin typeface="Times New Roman" panose="02020603050405020304" pitchFamily="18" charset="0"/>
                <a:ea typeface="Times New Roman" panose="02020603050405020304" pitchFamily="18" charset="0"/>
                <a:cs typeface="David" pitchFamily="2" charset="-79"/>
              </a:rPr>
              <a:t>     </a:t>
            </a:r>
            <a:r>
              <a:rPr lang="he-IL" sz="2400" dirty="0" err="1" smtClean="0">
                <a:latin typeface="Times New Roman" panose="02020603050405020304" pitchFamily="18" charset="0"/>
                <a:ea typeface="Times New Roman" panose="02020603050405020304" pitchFamily="18" charset="0"/>
                <a:cs typeface="David" pitchFamily="2" charset="-79"/>
              </a:rPr>
              <a:t>תוכנית</a:t>
            </a:r>
            <a:r>
              <a:rPr lang="he-IL" sz="2400" dirty="0" smtClean="0">
                <a:latin typeface="Times New Roman" panose="02020603050405020304" pitchFamily="18" charset="0"/>
                <a:ea typeface="Times New Roman" panose="02020603050405020304" pitchFamily="18" charset="0"/>
                <a:cs typeface="David" pitchFamily="2" charset="-79"/>
              </a:rPr>
              <a:t>  </a:t>
            </a:r>
            <a:r>
              <a:rPr lang="he-IL" sz="2400" dirty="0" err="1" smtClean="0">
                <a:latin typeface="Times New Roman" panose="02020603050405020304" pitchFamily="18" charset="0"/>
                <a:ea typeface="Times New Roman" panose="02020603050405020304" pitchFamily="18" charset="0"/>
                <a:cs typeface="David" pitchFamily="2" charset="-79"/>
              </a:rPr>
              <a:t>החב"פ</a:t>
            </a:r>
            <a:r>
              <a:rPr lang="he-IL" sz="2400" dirty="0" smtClean="0">
                <a:latin typeface="Times New Roman" panose="02020603050405020304" pitchFamily="18" charset="0"/>
                <a:ea typeface="Times New Roman" panose="02020603050405020304" pitchFamily="18" charset="0"/>
                <a:cs typeface="David" pitchFamily="2" charset="-79"/>
              </a:rPr>
              <a:t> </a:t>
            </a:r>
            <a:r>
              <a:rPr lang="he-IL" sz="2400" dirty="0">
                <a:latin typeface="Times New Roman" panose="02020603050405020304" pitchFamily="18" charset="0"/>
                <a:ea typeface="Times New Roman" panose="02020603050405020304" pitchFamily="18" charset="0"/>
                <a:cs typeface="David" pitchFamily="2" charset="-79"/>
              </a:rPr>
              <a:t>(חינוך בלתי פורמאלי) בחברה הערבית תיושם באמצעות:</a:t>
            </a:r>
            <a:endParaRPr lang="en-US" sz="2400" dirty="0">
              <a:latin typeface="Times New Roman" panose="02020603050405020304" pitchFamily="18" charset="0"/>
              <a:ea typeface="Times New Roman" panose="02020603050405020304" pitchFamily="18" charset="0"/>
              <a:cs typeface="David" pitchFamily="2" charset="-79"/>
            </a:endParaRPr>
          </a:p>
          <a:p>
            <a:pPr marL="342900" lvl="0" indent="-342900" algn="just">
              <a:lnSpc>
                <a:spcPct val="150000"/>
              </a:lnSpc>
              <a:buFont typeface="Wingdings" panose="05000000000000000000" pitchFamily="2" charset="2"/>
              <a:buChar char="§"/>
            </a:pPr>
            <a:r>
              <a:rPr lang="he-IL" sz="2400" b="1" dirty="0">
                <a:latin typeface="Times New Roman" panose="02020603050405020304" pitchFamily="18" charset="0"/>
                <a:ea typeface="Times New Roman" panose="02020603050405020304" pitchFamily="18" charset="0"/>
                <a:cs typeface="David" pitchFamily="2" charset="-79"/>
              </a:rPr>
              <a:t>רובד ניהולי</a:t>
            </a:r>
            <a:r>
              <a:rPr lang="he-IL" sz="2400" dirty="0">
                <a:latin typeface="Times New Roman" panose="02020603050405020304" pitchFamily="18" charset="0"/>
                <a:ea typeface="Times New Roman" panose="02020603050405020304" pitchFamily="18" charset="0"/>
                <a:cs typeface="David" pitchFamily="2" charset="-79"/>
              </a:rPr>
              <a:t> תשתיתי (מחקר, קולקטיב אימפקט, קמפיין, הכשרת כ"א, מערכת מידע וכו</a:t>
            </a:r>
            <a:r>
              <a:rPr lang="he-IL" sz="2400" dirty="0" smtClean="0">
                <a:latin typeface="Times New Roman" panose="02020603050405020304" pitchFamily="18" charset="0"/>
                <a:ea typeface="Times New Roman" panose="02020603050405020304" pitchFamily="18" charset="0"/>
                <a:cs typeface="David" pitchFamily="2" charset="-79"/>
              </a:rPr>
              <a:t>').</a:t>
            </a:r>
          </a:p>
          <a:p>
            <a:pPr marL="342900" lvl="0" indent="-342900" algn="just">
              <a:lnSpc>
                <a:spcPct val="150000"/>
              </a:lnSpc>
              <a:buFont typeface="Wingdings" panose="05000000000000000000" pitchFamily="2" charset="2"/>
              <a:buChar char="§"/>
            </a:pPr>
            <a:endParaRPr lang="en-US" sz="2400" dirty="0">
              <a:latin typeface="Times New Roman" panose="02020603050405020304" pitchFamily="18" charset="0"/>
              <a:ea typeface="Times New Roman" panose="02020603050405020304" pitchFamily="18" charset="0"/>
              <a:cs typeface="David" pitchFamily="2" charset="-79"/>
            </a:endParaRPr>
          </a:p>
          <a:p>
            <a:pPr marL="342900" lvl="0" indent="-342900">
              <a:lnSpc>
                <a:spcPct val="150000"/>
              </a:lnSpc>
              <a:buFont typeface="Wingdings" panose="05000000000000000000" pitchFamily="2" charset="2"/>
              <a:buChar char="§"/>
            </a:pPr>
            <a:r>
              <a:rPr lang="he-IL" sz="2400" b="1" dirty="0">
                <a:latin typeface="Times New Roman" panose="02020603050405020304" pitchFamily="18" charset="0"/>
                <a:ea typeface="Times New Roman" panose="02020603050405020304" pitchFamily="18" charset="0"/>
                <a:cs typeface="David" pitchFamily="2" charset="-79"/>
              </a:rPr>
              <a:t>רובד ארצי</a:t>
            </a:r>
            <a:r>
              <a:rPr lang="he-IL" sz="2400" dirty="0">
                <a:latin typeface="Times New Roman" panose="02020603050405020304" pitchFamily="18" charset="0"/>
                <a:ea typeface="Times New Roman" panose="02020603050405020304" pitchFamily="18" charset="0"/>
                <a:cs typeface="David" pitchFamily="2" charset="-79"/>
              </a:rPr>
              <a:t> – שנועד לקדם פעילויות "בוטיק" או לאפשר שוויון בהשקעות ולהסיר חסמים מערכתיים (חוק הנוער, תקציב ליחידות הנוער, תנועות וארגוני נוער, מיזמים משותפים וכו</a:t>
            </a:r>
            <a:r>
              <a:rPr lang="he-IL" sz="2400" dirty="0" smtClean="0">
                <a:latin typeface="Times New Roman" panose="02020603050405020304" pitchFamily="18" charset="0"/>
                <a:ea typeface="Times New Roman" panose="02020603050405020304" pitchFamily="18" charset="0"/>
                <a:cs typeface="David" pitchFamily="2" charset="-79"/>
              </a:rPr>
              <a:t>').</a:t>
            </a:r>
          </a:p>
          <a:p>
            <a:pPr marL="342900" lvl="0" indent="-342900">
              <a:lnSpc>
                <a:spcPct val="150000"/>
              </a:lnSpc>
              <a:buFont typeface="Wingdings" panose="05000000000000000000" pitchFamily="2" charset="2"/>
              <a:buChar char="§"/>
            </a:pPr>
            <a:endParaRPr lang="en-US" sz="2400" dirty="0">
              <a:latin typeface="Times New Roman" panose="02020603050405020304" pitchFamily="18" charset="0"/>
              <a:ea typeface="Times New Roman" panose="02020603050405020304" pitchFamily="18" charset="0"/>
              <a:cs typeface="David" pitchFamily="2" charset="-79"/>
            </a:endParaRPr>
          </a:p>
          <a:p>
            <a:pPr marL="342900" lvl="0" indent="-342900">
              <a:lnSpc>
                <a:spcPct val="150000"/>
              </a:lnSpc>
              <a:buFont typeface="Wingdings" panose="05000000000000000000" pitchFamily="2" charset="2"/>
              <a:buChar char="§"/>
            </a:pPr>
            <a:r>
              <a:rPr lang="he-IL" sz="2400" b="1" dirty="0">
                <a:latin typeface="Times New Roman" panose="02020603050405020304" pitchFamily="18" charset="0"/>
                <a:ea typeface="Times New Roman" panose="02020603050405020304" pitchFamily="18" charset="0"/>
                <a:cs typeface="David" pitchFamily="2" charset="-79"/>
              </a:rPr>
              <a:t>רובד רשותי</a:t>
            </a:r>
            <a:r>
              <a:rPr lang="he-IL" sz="2400" dirty="0">
                <a:latin typeface="Times New Roman" panose="02020603050405020304" pitchFamily="18" charset="0"/>
                <a:ea typeface="Times New Roman" panose="02020603050405020304" pitchFamily="18" charset="0"/>
                <a:cs typeface="David" pitchFamily="2" charset="-79"/>
              </a:rPr>
              <a:t> - בסיסי וייחודי ב- 67 רשויות – מודל אבחון דיפרנציאלי עם הרשות בסופו מתאפשר להגדיר לכל רשות מה החליפה הנכונה לה ומה יהיו דרגות החופש בביצוע הפעולות.</a:t>
            </a:r>
            <a:endParaRPr lang="en-US" sz="2400" dirty="0">
              <a:effectLst/>
              <a:latin typeface="Times New Roman" panose="02020603050405020304" pitchFamily="18" charset="0"/>
              <a:ea typeface="Times New Roman" panose="02020603050405020304" pitchFamily="18" charset="0"/>
              <a:cs typeface="David" pitchFamily="2" charset="-79"/>
            </a:endParaRPr>
          </a:p>
        </p:txBody>
      </p:sp>
      <p:sp>
        <p:nvSpPr>
          <p:cNvPr id="3" name="מלבן 2"/>
          <p:cNvSpPr/>
          <p:nvPr/>
        </p:nvSpPr>
        <p:spPr>
          <a:xfrm>
            <a:off x="4087008" y="22564"/>
            <a:ext cx="3966214" cy="2677656"/>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אשכולות הפעילות</a:t>
            </a:r>
          </a:p>
          <a:p>
            <a:pPr algn="ctr"/>
            <a:r>
              <a:rPr lang="he-IL" sz="2800" b="1" dirty="0" smtClean="0">
                <a:solidFill>
                  <a:srgbClr val="0070C0"/>
                </a:solidFill>
                <a:latin typeface="Times New Roman" panose="02020603050405020304" pitchFamily="18" charset="0"/>
                <a:ea typeface="Times New Roman" panose="02020603050405020304" pitchFamily="18" charset="0"/>
                <a:cs typeface="David" pitchFamily="2" charset="-79"/>
              </a:rPr>
              <a:t>מתווה הפעלה </a:t>
            </a:r>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 </a:t>
            </a:r>
          </a:p>
          <a:p>
            <a:endParaRPr lang="he-IL" sz="4000" b="1" dirty="0" smtClean="0">
              <a:solidFill>
                <a:srgbClr val="0070C0"/>
              </a:solidFill>
              <a:latin typeface="Times New Roman" panose="02020603050405020304" pitchFamily="18" charset="0"/>
              <a:ea typeface="Times New Roman" panose="02020603050405020304" pitchFamily="18" charset="0"/>
              <a:cs typeface="David" pitchFamily="2" charset="-79"/>
            </a:endParaRPr>
          </a:p>
          <a:p>
            <a:endParaRPr lang="en-US" sz="40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4" name="תמונה 3"/>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2969643" y="1308790"/>
            <a:ext cx="6581844" cy="992951"/>
          </a:xfrm>
          <a:prstGeom prst="rect">
            <a:avLst/>
          </a:prstGeom>
        </p:spPr>
      </p:pic>
    </p:spTree>
    <p:extLst>
      <p:ext uri="{BB962C8B-B14F-4D97-AF65-F5344CB8AC3E}">
        <p14:creationId xmlns:p14="http://schemas.microsoft.com/office/powerpoint/2010/main" val="141012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p:cNvSpPr/>
          <p:nvPr/>
        </p:nvSpPr>
        <p:spPr>
          <a:xfrm>
            <a:off x="8712460" y="2717890"/>
            <a:ext cx="2763898"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מודל הפעלה</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6" name="תמונה 5"/>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8316416" y="3434914"/>
            <a:ext cx="3689390" cy="556589"/>
          </a:xfrm>
          <a:prstGeom prst="rect">
            <a:avLst/>
          </a:prstGeom>
        </p:spPr>
      </p:pic>
      <p:sp>
        <p:nvSpPr>
          <p:cNvPr id="8" name="מלבן מעוגל 7"/>
          <p:cNvSpPr/>
          <p:nvPr/>
        </p:nvSpPr>
        <p:spPr>
          <a:xfrm>
            <a:off x="5940152" y="1425803"/>
            <a:ext cx="2304256" cy="792088"/>
          </a:xfrm>
          <a:prstGeom prst="roundRect">
            <a:avLst/>
          </a:prstGeom>
          <a:solidFill>
            <a:schemeClr val="accent2">
              <a:lumMod val="40000"/>
              <a:lumOff val="60000"/>
            </a:schemeClr>
          </a:solidFill>
        </p:spPr>
        <p:style>
          <a:lnRef idx="1">
            <a:schemeClr val="dk1"/>
          </a:lnRef>
          <a:fillRef idx="2">
            <a:schemeClr val="dk1"/>
          </a:fillRef>
          <a:effectRef idx="1">
            <a:schemeClr val="dk1"/>
          </a:effectRef>
          <a:fontRef idx="minor">
            <a:schemeClr val="dk1"/>
          </a:fontRef>
        </p:style>
        <p:txBody>
          <a:bodyPr rtlCol="1" anchor="ctr"/>
          <a:lstStyle/>
          <a:p>
            <a:pPr algn="ctr"/>
            <a:r>
              <a:rPr lang="he-IL" dirty="0" smtClean="0"/>
              <a:t>רשויות עם סיכויי הצלחה נמוכים (2) </a:t>
            </a:r>
          </a:p>
          <a:p>
            <a:pPr algn="ctr"/>
            <a:r>
              <a:rPr lang="he-IL" dirty="0" smtClean="0"/>
              <a:t>מודל הפעלה ג</a:t>
            </a:r>
            <a:endParaRPr lang="he-IL" dirty="0"/>
          </a:p>
        </p:txBody>
      </p:sp>
      <p:sp>
        <p:nvSpPr>
          <p:cNvPr id="9" name="מלבן מעוגל 8"/>
          <p:cNvSpPr/>
          <p:nvPr/>
        </p:nvSpPr>
        <p:spPr>
          <a:xfrm>
            <a:off x="3398939" y="1412776"/>
            <a:ext cx="2304256" cy="792088"/>
          </a:xfrm>
          <a:prstGeom prst="roundRect">
            <a:avLst/>
          </a:prstGeom>
          <a:solidFill>
            <a:schemeClr val="accent2">
              <a:lumMod val="40000"/>
              <a:lumOff val="60000"/>
            </a:schemeClr>
          </a:solidFill>
        </p:spPr>
        <p:style>
          <a:lnRef idx="1">
            <a:schemeClr val="dk1"/>
          </a:lnRef>
          <a:fillRef idx="2">
            <a:schemeClr val="dk1"/>
          </a:fillRef>
          <a:effectRef idx="1">
            <a:schemeClr val="dk1"/>
          </a:effectRef>
          <a:fontRef idx="minor">
            <a:schemeClr val="dk1"/>
          </a:fontRef>
        </p:style>
        <p:txBody>
          <a:bodyPr rtlCol="1" anchor="ctr"/>
          <a:lstStyle/>
          <a:p>
            <a:pPr algn="ctr"/>
            <a:r>
              <a:rPr lang="he-IL" dirty="0" smtClean="0"/>
              <a:t>רשויות עם סיכויי הצלחה בינוניים (3)</a:t>
            </a:r>
          </a:p>
          <a:p>
            <a:pPr algn="ctr"/>
            <a:r>
              <a:rPr lang="he-IL" dirty="0" smtClean="0"/>
              <a:t>מודל הפעלה ב</a:t>
            </a:r>
            <a:endParaRPr lang="he-IL" dirty="0"/>
          </a:p>
        </p:txBody>
      </p:sp>
      <p:sp>
        <p:nvSpPr>
          <p:cNvPr id="10" name="מלבן מעוגל 9"/>
          <p:cNvSpPr/>
          <p:nvPr/>
        </p:nvSpPr>
        <p:spPr>
          <a:xfrm>
            <a:off x="866352" y="1412776"/>
            <a:ext cx="2304256" cy="792088"/>
          </a:xfrm>
          <a:prstGeom prst="roundRect">
            <a:avLst/>
          </a:prstGeom>
          <a:solidFill>
            <a:schemeClr val="accent2">
              <a:lumMod val="40000"/>
              <a:lumOff val="60000"/>
            </a:schemeClr>
          </a:solidFill>
        </p:spPr>
        <p:style>
          <a:lnRef idx="1">
            <a:schemeClr val="dk1"/>
          </a:lnRef>
          <a:fillRef idx="2">
            <a:schemeClr val="dk1"/>
          </a:fillRef>
          <a:effectRef idx="1">
            <a:schemeClr val="dk1"/>
          </a:effectRef>
          <a:fontRef idx="minor">
            <a:schemeClr val="dk1"/>
          </a:fontRef>
        </p:style>
        <p:txBody>
          <a:bodyPr rtlCol="1" anchor="ctr"/>
          <a:lstStyle/>
          <a:p>
            <a:pPr algn="ctr"/>
            <a:r>
              <a:rPr lang="he-IL" dirty="0" smtClean="0"/>
              <a:t>רשויות עם סיכויי הצלחה גבוהים (10)</a:t>
            </a:r>
          </a:p>
          <a:p>
            <a:pPr algn="ctr"/>
            <a:r>
              <a:rPr lang="he-IL" dirty="0" smtClean="0"/>
              <a:t>מודל הפעלה א</a:t>
            </a:r>
            <a:endParaRPr lang="he-IL" dirty="0"/>
          </a:p>
        </p:txBody>
      </p:sp>
      <p:sp>
        <p:nvSpPr>
          <p:cNvPr id="11" name="TextBox 10"/>
          <p:cNvSpPr txBox="1"/>
          <p:nvPr/>
        </p:nvSpPr>
        <p:spPr>
          <a:xfrm>
            <a:off x="8244408" y="1268760"/>
            <a:ext cx="936104" cy="1061829"/>
          </a:xfrm>
          <a:prstGeom prst="rect">
            <a:avLst/>
          </a:prstGeom>
          <a:noFill/>
        </p:spPr>
        <p:txBody>
          <a:bodyPr wrap="square" rtlCol="1">
            <a:spAutoFit/>
          </a:bodyPr>
          <a:lstStyle/>
          <a:p>
            <a:r>
              <a:rPr lang="he-IL" sz="1050" b="1" dirty="0" smtClean="0"/>
              <a:t>האבחנה בין המודלים להפעלה היא במידת ההובלה של הרשות-משרד</a:t>
            </a:r>
            <a:endParaRPr lang="he-IL" sz="1050" b="1" dirty="0"/>
          </a:p>
        </p:txBody>
      </p:sp>
      <p:sp>
        <p:nvSpPr>
          <p:cNvPr id="12" name="מלבן מעוגל 11"/>
          <p:cNvSpPr/>
          <p:nvPr/>
        </p:nvSpPr>
        <p:spPr>
          <a:xfrm>
            <a:off x="899592" y="620688"/>
            <a:ext cx="7416824" cy="72008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he-IL" dirty="0"/>
          </a:p>
        </p:txBody>
      </p:sp>
      <p:graphicFrame>
        <p:nvGraphicFramePr>
          <p:cNvPr id="13" name="טבלה 12"/>
          <p:cNvGraphicFramePr>
            <a:graphicFrameLocks noGrp="1"/>
          </p:cNvGraphicFramePr>
          <p:nvPr>
            <p:extLst>
              <p:ext uri="{D42A27DB-BD31-4B8C-83A1-F6EECF244321}">
                <p14:modId xmlns:p14="http://schemas.microsoft.com/office/powerpoint/2010/main" val="1999142645"/>
              </p:ext>
            </p:extLst>
          </p:nvPr>
        </p:nvGraphicFramePr>
        <p:xfrm>
          <a:off x="1371856" y="764704"/>
          <a:ext cx="6800544" cy="365760"/>
        </p:xfrm>
        <a:graphic>
          <a:graphicData uri="http://schemas.openxmlformats.org/drawingml/2006/table">
            <a:tbl>
              <a:tblPr rtl="1" firstRow="1" bandRow="1">
                <a:tableStyleId>{5940675A-B579-460E-94D1-54222C63F5DA}</a:tableStyleId>
              </a:tblPr>
              <a:tblGrid>
                <a:gridCol w="2266848"/>
                <a:gridCol w="2266848"/>
                <a:gridCol w="2266848"/>
              </a:tblGrid>
              <a:tr h="329436">
                <a:tc>
                  <a:txBody>
                    <a:bodyPr/>
                    <a:lstStyle/>
                    <a:p>
                      <a:pPr algn="ctr" rtl="1"/>
                      <a:r>
                        <a:rPr lang="he-IL" b="1" dirty="0" smtClean="0"/>
                        <a:t>מתווים ארציים:</a:t>
                      </a:r>
                      <a:endParaRPr lang="he-IL" b="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פעילויות "בוטיק"</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תנועות וארגונים</a:t>
                      </a:r>
                      <a:endParaRPr lang="he-I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4" name="מלבן מעוגל 18"/>
          <p:cNvSpPr/>
          <p:nvPr/>
        </p:nvSpPr>
        <p:spPr>
          <a:xfrm>
            <a:off x="1043608" y="5229200"/>
            <a:ext cx="7416824" cy="144016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he-IL" dirty="0"/>
          </a:p>
        </p:txBody>
      </p:sp>
      <p:graphicFrame>
        <p:nvGraphicFramePr>
          <p:cNvPr id="15" name="טבלה 19"/>
          <p:cNvGraphicFramePr>
            <a:graphicFrameLocks noGrp="1"/>
          </p:cNvGraphicFramePr>
          <p:nvPr>
            <p:extLst>
              <p:ext uri="{D42A27DB-BD31-4B8C-83A1-F6EECF244321}">
                <p14:modId xmlns:p14="http://schemas.microsoft.com/office/powerpoint/2010/main" val="2315967761"/>
              </p:ext>
            </p:extLst>
          </p:nvPr>
        </p:nvGraphicFramePr>
        <p:xfrm>
          <a:off x="1371856" y="5373216"/>
          <a:ext cx="6800544" cy="365760"/>
        </p:xfrm>
        <a:graphic>
          <a:graphicData uri="http://schemas.openxmlformats.org/drawingml/2006/table">
            <a:tbl>
              <a:tblPr rtl="1" firstRow="1" bandRow="1">
                <a:tableStyleId>{5940675A-B579-460E-94D1-54222C63F5DA}</a:tableStyleId>
              </a:tblPr>
              <a:tblGrid>
                <a:gridCol w="2266848"/>
                <a:gridCol w="2266848"/>
                <a:gridCol w="2266848"/>
              </a:tblGrid>
              <a:tr h="329436">
                <a:tc>
                  <a:txBody>
                    <a:bodyPr/>
                    <a:lstStyle/>
                    <a:p>
                      <a:pPr algn="ctr" rtl="1"/>
                      <a:r>
                        <a:rPr lang="he-IL" b="1" dirty="0" smtClean="0"/>
                        <a:t>תשתית ניהולית:</a:t>
                      </a:r>
                      <a:endParaRPr lang="he-IL" b="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מינהלת קו' אימפקט</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צוערים חב"פ</a:t>
                      </a:r>
                      <a:endParaRPr lang="he-I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16" name="טבלה 19"/>
          <p:cNvGraphicFramePr>
            <a:graphicFrameLocks noGrp="1"/>
          </p:cNvGraphicFramePr>
          <p:nvPr>
            <p:extLst>
              <p:ext uri="{D42A27DB-BD31-4B8C-83A1-F6EECF244321}">
                <p14:modId xmlns:p14="http://schemas.microsoft.com/office/powerpoint/2010/main" val="1014608754"/>
              </p:ext>
            </p:extLst>
          </p:nvPr>
        </p:nvGraphicFramePr>
        <p:xfrm>
          <a:off x="1371856" y="5799544"/>
          <a:ext cx="6800544" cy="365760"/>
        </p:xfrm>
        <a:graphic>
          <a:graphicData uri="http://schemas.openxmlformats.org/drawingml/2006/table">
            <a:tbl>
              <a:tblPr rtl="1" firstRow="1" bandRow="1">
                <a:tableStyleId>{5940675A-B579-460E-94D1-54222C63F5DA}</a:tableStyleId>
              </a:tblPr>
              <a:tblGrid>
                <a:gridCol w="2266848"/>
                <a:gridCol w="2266848"/>
                <a:gridCol w="2266848"/>
              </a:tblGrid>
              <a:tr h="329436">
                <a:tc>
                  <a:txBody>
                    <a:bodyPr/>
                    <a:lstStyle/>
                    <a:p>
                      <a:pPr algn="ctr" rtl="1"/>
                      <a:r>
                        <a:rPr lang="he-IL" b="0" dirty="0" smtClean="0"/>
                        <a:t>מחקר מלווה</a:t>
                      </a:r>
                      <a:endParaRPr lang="he-IL" b="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מערכת מידע</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קמפיין</a:t>
                      </a:r>
                      <a:endParaRPr lang="he-I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17" name="טבלה 19"/>
          <p:cNvGraphicFramePr>
            <a:graphicFrameLocks noGrp="1"/>
          </p:cNvGraphicFramePr>
          <p:nvPr>
            <p:extLst>
              <p:ext uri="{D42A27DB-BD31-4B8C-83A1-F6EECF244321}">
                <p14:modId xmlns:p14="http://schemas.microsoft.com/office/powerpoint/2010/main" val="434698711"/>
              </p:ext>
            </p:extLst>
          </p:nvPr>
        </p:nvGraphicFramePr>
        <p:xfrm>
          <a:off x="1371856" y="6231592"/>
          <a:ext cx="6800544" cy="365760"/>
        </p:xfrm>
        <a:graphic>
          <a:graphicData uri="http://schemas.openxmlformats.org/drawingml/2006/table">
            <a:tbl>
              <a:tblPr rtl="1" firstRow="1" bandRow="1">
                <a:tableStyleId>{5940675A-B579-460E-94D1-54222C63F5DA}</a:tableStyleId>
              </a:tblPr>
              <a:tblGrid>
                <a:gridCol w="2266848"/>
                <a:gridCol w="2266848"/>
                <a:gridCol w="2266848"/>
              </a:tblGrid>
              <a:tr h="329436">
                <a:tc>
                  <a:txBody>
                    <a:bodyPr/>
                    <a:lstStyle/>
                    <a:p>
                      <a:pPr algn="ctr" rtl="1"/>
                      <a:r>
                        <a:rPr lang="he-IL" b="0" dirty="0" smtClean="0"/>
                        <a:t>הכשרות חדרי מורים</a:t>
                      </a:r>
                      <a:endParaRPr lang="he-IL" b="0"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תיקון</a:t>
                      </a:r>
                      <a:r>
                        <a:rPr lang="he-IL" baseline="0" dirty="0" smtClean="0"/>
                        <a:t> חוק הנוער</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rtl="1"/>
                      <a:r>
                        <a:rPr lang="he-IL" dirty="0" smtClean="0"/>
                        <a:t>פעולות ארציות</a:t>
                      </a:r>
                      <a:endParaRPr lang="he-IL"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8" name="Up Arrow Callout 25"/>
          <p:cNvSpPr/>
          <p:nvPr/>
        </p:nvSpPr>
        <p:spPr>
          <a:xfrm>
            <a:off x="2195736" y="4365104"/>
            <a:ext cx="5256584" cy="720080"/>
          </a:xfrm>
          <a:prstGeom prst="upArrowCallou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smtClean="0">
                <a:solidFill>
                  <a:schemeClr val="tx1"/>
                </a:solidFill>
              </a:rPr>
              <a:t>תהליך איבחון רשותי (עם הרשות)</a:t>
            </a:r>
            <a:endParaRPr lang="en-US" dirty="0">
              <a:solidFill>
                <a:schemeClr val="tx1"/>
              </a:solidFill>
            </a:endParaRPr>
          </a:p>
        </p:txBody>
      </p:sp>
      <p:graphicFrame>
        <p:nvGraphicFramePr>
          <p:cNvPr id="19" name="Diagram 26"/>
          <p:cNvGraphicFramePr/>
          <p:nvPr>
            <p:extLst>
              <p:ext uri="{D42A27DB-BD31-4B8C-83A1-F6EECF244321}">
                <p14:modId xmlns:p14="http://schemas.microsoft.com/office/powerpoint/2010/main" val="1558729304"/>
              </p:ext>
            </p:extLst>
          </p:nvPr>
        </p:nvGraphicFramePr>
        <p:xfrm>
          <a:off x="3275856" y="2348880"/>
          <a:ext cx="4560168" cy="2032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0" name="TextBox 19"/>
          <p:cNvSpPr txBox="1"/>
          <p:nvPr/>
        </p:nvSpPr>
        <p:spPr>
          <a:xfrm>
            <a:off x="5940152" y="2996952"/>
            <a:ext cx="792088" cy="646331"/>
          </a:xfrm>
          <a:prstGeom prst="rect">
            <a:avLst/>
          </a:prstGeom>
          <a:noFill/>
        </p:spPr>
        <p:txBody>
          <a:bodyPr wrap="square" rtlCol="0">
            <a:spAutoFit/>
          </a:bodyPr>
          <a:lstStyle/>
          <a:p>
            <a:r>
              <a:rPr lang="he-IL" dirty="0" smtClean="0"/>
              <a:t>חיזוק החזק</a:t>
            </a:r>
            <a:endParaRPr lang="en-US" dirty="0"/>
          </a:p>
        </p:txBody>
      </p:sp>
      <p:sp>
        <p:nvSpPr>
          <p:cNvPr id="21" name="מציין מיקום תוכן 2"/>
          <p:cNvSpPr txBox="1">
            <a:spLocks/>
          </p:cNvSpPr>
          <p:nvPr/>
        </p:nvSpPr>
        <p:spPr>
          <a:xfrm>
            <a:off x="1835696" y="2420888"/>
            <a:ext cx="2818656" cy="1800200"/>
          </a:xfrm>
          <a:prstGeom prst="rect">
            <a:avLst/>
          </a:prstGeom>
          <a:ln>
            <a:solidFill>
              <a:schemeClr val="tx1"/>
            </a:solidFill>
          </a:ln>
        </p:spPr>
        <p:txBody>
          <a:bodyPr>
            <a:normAutofit lnSpcReduction="10000"/>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1800" b="1" smtClean="0"/>
              <a:t>צמצום פערים.</a:t>
            </a:r>
            <a:endParaRPr lang="en-US" sz="1800" b="1" smtClean="0"/>
          </a:p>
          <a:p>
            <a:r>
              <a:rPr lang="he-IL" sz="1800" b="1" smtClean="0"/>
              <a:t>קהילה.</a:t>
            </a:r>
            <a:endParaRPr lang="en-US" sz="1800" b="1" smtClean="0"/>
          </a:p>
          <a:p>
            <a:r>
              <a:rPr lang="he-IL" sz="1800" b="1" smtClean="0"/>
              <a:t>מניעת שעמום.</a:t>
            </a:r>
            <a:endParaRPr lang="en-US" sz="1800" b="1" smtClean="0"/>
          </a:p>
          <a:p>
            <a:r>
              <a:rPr lang="he-IL" sz="1800" b="1" smtClean="0"/>
              <a:t>העצמה ומנהיגות נוער. </a:t>
            </a:r>
            <a:endParaRPr lang="en-US" sz="1800" b="1" smtClean="0"/>
          </a:p>
          <a:p>
            <a:r>
              <a:rPr lang="he-IL" sz="1800" b="1" smtClean="0"/>
              <a:t>שייכות.</a:t>
            </a:r>
            <a:endParaRPr lang="en-US" sz="1800" b="1" smtClean="0"/>
          </a:p>
          <a:p>
            <a:pPr algn="just">
              <a:lnSpc>
                <a:spcPct val="150000"/>
              </a:lnSpc>
            </a:pPr>
            <a:endParaRPr lang="en-US" sz="1800" b="1" dirty="0"/>
          </a:p>
        </p:txBody>
      </p:sp>
      <p:sp>
        <p:nvSpPr>
          <p:cNvPr id="22" name="TextBox 21"/>
          <p:cNvSpPr txBox="1"/>
          <p:nvPr/>
        </p:nvSpPr>
        <p:spPr>
          <a:xfrm>
            <a:off x="0" y="1556792"/>
            <a:ext cx="755576" cy="369332"/>
          </a:xfrm>
          <a:prstGeom prst="rect">
            <a:avLst/>
          </a:prstGeom>
          <a:noFill/>
        </p:spPr>
        <p:txBody>
          <a:bodyPr wrap="square" rtlCol="0">
            <a:spAutoFit/>
          </a:bodyPr>
          <a:lstStyle/>
          <a:p>
            <a:r>
              <a:rPr lang="he-IL" b="1" dirty="0" smtClean="0"/>
              <a:t>2016</a:t>
            </a:r>
            <a:endParaRPr lang="en-US" b="1" dirty="0"/>
          </a:p>
        </p:txBody>
      </p:sp>
    </p:spTree>
    <p:extLst>
      <p:ext uri="{BB962C8B-B14F-4D97-AF65-F5344CB8AC3E}">
        <p14:creationId xmlns:p14="http://schemas.microsoft.com/office/powerpoint/2010/main" val="10830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anim calcmode="lin" valueType="num">
                                      <p:cBhvr additive="base">
                                        <p:cTn id="35" dur="500" fill="hold"/>
                                        <p:tgtEl>
                                          <p:spTgt spid="18"/>
                                        </p:tgtEl>
                                        <p:attrNameLst>
                                          <p:attrName>ppt_x</p:attrName>
                                        </p:attrNameLst>
                                      </p:cBhvr>
                                      <p:tavLst>
                                        <p:tav tm="0">
                                          <p:val>
                                            <p:strVal val="#ppt_x"/>
                                          </p:val>
                                        </p:tav>
                                        <p:tav tm="100000">
                                          <p:val>
                                            <p:strVal val="#ppt_x"/>
                                          </p:val>
                                        </p:tav>
                                      </p:tavLst>
                                    </p:anim>
                                    <p:anim calcmode="lin" valueType="num">
                                      <p:cBhvr additive="base">
                                        <p:cTn id="3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ppt_x"/>
                                          </p:val>
                                        </p:tav>
                                        <p:tav tm="100000">
                                          <p:val>
                                            <p:strVal val="#ppt_x"/>
                                          </p:val>
                                        </p:tav>
                                      </p:tavLst>
                                    </p:anim>
                                    <p:anim calcmode="lin" valueType="num">
                                      <p:cBhvr additive="base">
                                        <p:cTn id="42" dur="500" fill="hold"/>
                                        <p:tgtEl>
                                          <p:spTgt spid="19"/>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1">
                                            <p:bg/>
                                          </p:spTgt>
                                        </p:tgtEl>
                                        <p:attrNameLst>
                                          <p:attrName>style.visibility</p:attrName>
                                        </p:attrNameLst>
                                      </p:cBhvr>
                                      <p:to>
                                        <p:strVal val="visible"/>
                                      </p:to>
                                    </p:set>
                                    <p:anim calcmode="lin" valueType="num">
                                      <p:cBhvr additive="base">
                                        <p:cTn id="45" dur="500" fill="hold"/>
                                        <p:tgtEl>
                                          <p:spTgt spid="21">
                                            <p:bg/>
                                          </p:spTgt>
                                        </p:tgtEl>
                                        <p:attrNameLst>
                                          <p:attrName>ppt_x</p:attrName>
                                        </p:attrNameLst>
                                      </p:cBhvr>
                                      <p:tavLst>
                                        <p:tav tm="0">
                                          <p:val>
                                            <p:strVal val="#ppt_x"/>
                                          </p:val>
                                        </p:tav>
                                        <p:tav tm="100000">
                                          <p:val>
                                            <p:strVal val="#ppt_x"/>
                                          </p:val>
                                        </p:tav>
                                      </p:tavLst>
                                    </p:anim>
                                    <p:anim calcmode="lin" valueType="num">
                                      <p:cBhvr additive="base">
                                        <p:cTn id="46" dur="500" fill="hold"/>
                                        <p:tgtEl>
                                          <p:spTgt spid="21">
                                            <p:bg/>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1">
                                            <p:txEl>
                                              <p:pRg st="0" end="0"/>
                                            </p:txEl>
                                          </p:spTgt>
                                        </p:tgtEl>
                                        <p:attrNameLst>
                                          <p:attrName>style.visibility</p:attrName>
                                        </p:attrNameLst>
                                      </p:cBhvr>
                                      <p:to>
                                        <p:strVal val="visible"/>
                                      </p:to>
                                    </p:set>
                                    <p:anim calcmode="lin" valueType="num">
                                      <p:cBhvr additive="base">
                                        <p:cTn id="49"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
                                            <p:txEl>
                                              <p:pRg st="0" end="0"/>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1">
                                            <p:txEl>
                                              <p:pRg st="1" end="1"/>
                                            </p:txEl>
                                          </p:spTgt>
                                        </p:tgtEl>
                                        <p:attrNameLst>
                                          <p:attrName>style.visibility</p:attrName>
                                        </p:attrNameLst>
                                      </p:cBhvr>
                                      <p:to>
                                        <p:strVal val="visible"/>
                                      </p:to>
                                    </p:set>
                                    <p:anim calcmode="lin" valueType="num">
                                      <p:cBhvr additive="base">
                                        <p:cTn id="53" dur="500" fill="hold"/>
                                        <p:tgtEl>
                                          <p:spTgt spid="21">
                                            <p:txEl>
                                              <p:pRg st="1" end="1"/>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21">
                                            <p:txEl>
                                              <p:pRg st="1" end="1"/>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1">
                                            <p:txEl>
                                              <p:pRg st="2" end="2"/>
                                            </p:txEl>
                                          </p:spTgt>
                                        </p:tgtEl>
                                        <p:attrNameLst>
                                          <p:attrName>style.visibility</p:attrName>
                                        </p:attrNameLst>
                                      </p:cBhvr>
                                      <p:to>
                                        <p:strVal val="visible"/>
                                      </p:to>
                                    </p:set>
                                    <p:anim calcmode="lin" valueType="num">
                                      <p:cBhvr additive="base">
                                        <p:cTn id="57"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1">
                                            <p:txEl>
                                              <p:pRg st="2" end="2"/>
                                            </p:txEl>
                                          </p:spTgt>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1">
                                            <p:txEl>
                                              <p:pRg st="3" end="3"/>
                                            </p:txEl>
                                          </p:spTgt>
                                        </p:tgtEl>
                                        <p:attrNameLst>
                                          <p:attrName>style.visibility</p:attrName>
                                        </p:attrNameLst>
                                      </p:cBhvr>
                                      <p:to>
                                        <p:strVal val="visible"/>
                                      </p:to>
                                    </p:set>
                                    <p:anim calcmode="lin" valueType="num">
                                      <p:cBhvr additive="base">
                                        <p:cTn id="61"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1">
                                            <p:txEl>
                                              <p:pRg st="3" end="3"/>
                                            </p:txEl>
                                          </p:spTgt>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1">
                                            <p:txEl>
                                              <p:pRg st="4" end="4"/>
                                            </p:txEl>
                                          </p:spTgt>
                                        </p:tgtEl>
                                        <p:attrNameLst>
                                          <p:attrName>style.visibility</p:attrName>
                                        </p:attrNameLst>
                                      </p:cBhvr>
                                      <p:to>
                                        <p:strVal val="visible"/>
                                      </p:to>
                                    </p:set>
                                    <p:anim calcmode="lin" valueType="num">
                                      <p:cBhvr additive="base">
                                        <p:cTn id="65" dur="500" fill="hold"/>
                                        <p:tgtEl>
                                          <p:spTgt spid="21">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21">
                                            <p:txEl>
                                              <p:pRg st="4" end="4"/>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anim calcmode="lin" valueType="num">
                                      <p:cBhvr additive="base">
                                        <p:cTn id="75" dur="500" fill="hold"/>
                                        <p:tgtEl>
                                          <p:spTgt spid="22"/>
                                        </p:tgtEl>
                                        <p:attrNameLst>
                                          <p:attrName>ppt_x</p:attrName>
                                        </p:attrNameLst>
                                      </p:cBhvr>
                                      <p:tavLst>
                                        <p:tav tm="0">
                                          <p:val>
                                            <p:strVal val="#ppt_x"/>
                                          </p:val>
                                        </p:tav>
                                        <p:tav tm="100000">
                                          <p:val>
                                            <p:strVal val="#ppt_x"/>
                                          </p:val>
                                        </p:tav>
                                      </p:tavLst>
                                    </p:anim>
                                    <p:anim calcmode="lin" valueType="num">
                                      <p:cBhvr additive="base">
                                        <p:cTn id="76" dur="500" fill="hold"/>
                                        <p:tgtEl>
                                          <p:spTgt spid="2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0"/>
                                        </p:tgtEl>
                                        <p:attrNameLst>
                                          <p:attrName>style.visibility</p:attrName>
                                        </p:attrNameLst>
                                      </p:cBhvr>
                                      <p:to>
                                        <p:strVal val="visible"/>
                                      </p:to>
                                    </p:set>
                                    <p:anim calcmode="lin" valueType="num">
                                      <p:cBhvr additive="base">
                                        <p:cTn id="79" dur="500" fill="hold"/>
                                        <p:tgtEl>
                                          <p:spTgt spid="10"/>
                                        </p:tgtEl>
                                        <p:attrNameLst>
                                          <p:attrName>ppt_x</p:attrName>
                                        </p:attrNameLst>
                                      </p:cBhvr>
                                      <p:tavLst>
                                        <p:tav tm="0">
                                          <p:val>
                                            <p:strVal val="#ppt_x"/>
                                          </p:val>
                                        </p:tav>
                                        <p:tav tm="100000">
                                          <p:val>
                                            <p:strVal val="#ppt_x"/>
                                          </p:val>
                                        </p:tav>
                                      </p:tavLst>
                                    </p:anim>
                                    <p:anim calcmode="lin" valueType="num">
                                      <p:cBhvr additive="base">
                                        <p:cTn id="80" dur="500" fill="hold"/>
                                        <p:tgtEl>
                                          <p:spTgt spid="10"/>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additive="base">
                                        <p:cTn id="83" dur="500" fill="hold"/>
                                        <p:tgtEl>
                                          <p:spTgt spid="9"/>
                                        </p:tgtEl>
                                        <p:attrNameLst>
                                          <p:attrName>ppt_x</p:attrName>
                                        </p:attrNameLst>
                                      </p:cBhvr>
                                      <p:tavLst>
                                        <p:tav tm="0">
                                          <p:val>
                                            <p:strVal val="#ppt_x"/>
                                          </p:val>
                                        </p:tav>
                                        <p:tav tm="100000">
                                          <p:val>
                                            <p:strVal val="#ppt_x"/>
                                          </p:val>
                                        </p:tav>
                                      </p:tavLst>
                                    </p:anim>
                                    <p:anim calcmode="lin" valueType="num">
                                      <p:cBhvr additive="base">
                                        <p:cTn id="84" dur="500" fill="hold"/>
                                        <p:tgtEl>
                                          <p:spTgt spid="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8"/>
                                        </p:tgtEl>
                                        <p:attrNameLst>
                                          <p:attrName>style.visibility</p:attrName>
                                        </p:attrNameLst>
                                      </p:cBhvr>
                                      <p:to>
                                        <p:strVal val="visible"/>
                                      </p:to>
                                    </p:set>
                                    <p:anim calcmode="lin" valueType="num">
                                      <p:cBhvr additive="base">
                                        <p:cTn id="87" dur="500" fill="hold"/>
                                        <p:tgtEl>
                                          <p:spTgt spid="8"/>
                                        </p:tgtEl>
                                        <p:attrNameLst>
                                          <p:attrName>ppt_x</p:attrName>
                                        </p:attrNameLst>
                                      </p:cBhvr>
                                      <p:tavLst>
                                        <p:tav tm="0">
                                          <p:val>
                                            <p:strVal val="#ppt_x"/>
                                          </p:val>
                                        </p:tav>
                                        <p:tav tm="100000">
                                          <p:val>
                                            <p:strVal val="#ppt_x"/>
                                          </p:val>
                                        </p:tav>
                                      </p:tavLst>
                                    </p:anim>
                                    <p:anim calcmode="lin" valueType="num">
                                      <p:cBhvr additive="base">
                                        <p:cTn id="88" dur="500" fill="hold"/>
                                        <p:tgtEl>
                                          <p:spTgt spid="8"/>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1"/>
                                        </p:tgtEl>
                                        <p:attrNameLst>
                                          <p:attrName>style.visibility</p:attrName>
                                        </p:attrNameLst>
                                      </p:cBhvr>
                                      <p:to>
                                        <p:strVal val="visible"/>
                                      </p:to>
                                    </p:set>
                                    <p:anim calcmode="lin" valueType="num">
                                      <p:cBhvr additive="base">
                                        <p:cTn id="91" dur="500" fill="hold"/>
                                        <p:tgtEl>
                                          <p:spTgt spid="11"/>
                                        </p:tgtEl>
                                        <p:attrNameLst>
                                          <p:attrName>ppt_x</p:attrName>
                                        </p:attrNameLst>
                                      </p:cBhvr>
                                      <p:tavLst>
                                        <p:tav tm="0">
                                          <p:val>
                                            <p:strVal val="#ppt_x"/>
                                          </p:val>
                                        </p:tav>
                                        <p:tav tm="100000">
                                          <p:val>
                                            <p:strVal val="#ppt_x"/>
                                          </p:val>
                                        </p:tav>
                                      </p:tavLst>
                                    </p:anim>
                                    <p:anim calcmode="lin" valueType="num">
                                      <p:cBhvr additive="base">
                                        <p:cTn id="9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animBg="1"/>
      <p:bldP spid="14" grpId="0" animBg="1"/>
      <p:bldP spid="18" grpId="0" animBg="1"/>
      <p:bldGraphic spid="19" grpId="0">
        <p:bldAsOne/>
      </p:bldGraphic>
      <p:bldP spid="20" grpId="0"/>
      <p:bldP spid="21" grpId="0" build="p" animBg="1"/>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3600" y="-153238"/>
            <a:ext cx="3022600" cy="1143000"/>
          </a:xfrm>
        </p:spPr>
        <p:txBody>
          <a:bodyPr vert="horz" lIns="91440" tIns="45720" rIns="91440" bIns="45720" rtlCol="1" anchor="ctr">
            <a:normAutofit/>
          </a:bodyPr>
          <a:lstStyle/>
          <a:p>
            <a:r>
              <a:rPr lang="he-IL" b="1" dirty="0">
                <a:solidFill>
                  <a:srgbClr val="0070C0"/>
                </a:solidFill>
                <a:latin typeface="Times New Roman" panose="02020603050405020304" pitchFamily="18" charset="0"/>
                <a:ea typeface="Times New Roman" panose="02020603050405020304" pitchFamily="18" charset="0"/>
                <a:cs typeface="David" pitchFamily="2" charset="-79"/>
              </a:rPr>
              <a:t>מתווה פעולה</a:t>
            </a: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401925255"/>
              </p:ext>
            </p:extLst>
          </p:nvPr>
        </p:nvGraphicFramePr>
        <p:xfrm>
          <a:off x="1785865" y="1380480"/>
          <a:ext cx="8424935" cy="1310640"/>
        </p:xfrm>
        <a:graphic>
          <a:graphicData uri="http://schemas.openxmlformats.org/drawingml/2006/table">
            <a:tbl>
              <a:tblPr rtl="1" firstRow="1" bandRow="1">
                <a:tableStyleId>{5940675A-B579-460E-94D1-54222C63F5DA}</a:tableStyleId>
              </a:tblPr>
              <a:tblGrid>
                <a:gridCol w="3939073"/>
                <a:gridCol w="1545917"/>
                <a:gridCol w="1386956"/>
                <a:gridCol w="1552989"/>
              </a:tblGrid>
              <a:tr h="720080">
                <a:tc>
                  <a:txBody>
                    <a:bodyPr/>
                    <a:lstStyle/>
                    <a:p>
                      <a:pPr rtl="1"/>
                      <a:r>
                        <a:rPr lang="he-IL" dirty="0" smtClean="0"/>
                        <a:t>רובד ניהולי תשתיתי </a:t>
                      </a:r>
                      <a:r>
                        <a:rPr lang="he-IL" baseline="0" dirty="0" smtClean="0"/>
                        <a:t> </a:t>
                      </a:r>
                    </a:p>
                    <a:p>
                      <a:pPr rtl="1"/>
                      <a:r>
                        <a:rPr lang="he-IL" baseline="0" dirty="0" smtClean="0"/>
                        <a:t>מטה וארצי</a:t>
                      </a:r>
                      <a:endParaRPr lang="he-I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40000"/>
                        <a:lumOff val="60000"/>
                      </a:schemeClr>
                    </a:solidFill>
                  </a:tcPr>
                </a:tc>
                <a:tc>
                  <a:txBody>
                    <a:bodyPr/>
                    <a:lstStyle/>
                    <a:p>
                      <a:pPr rtl="1"/>
                      <a:r>
                        <a:rPr lang="he-IL" sz="1600" dirty="0" smtClean="0"/>
                        <a:t>מטרה: </a:t>
                      </a:r>
                      <a:r>
                        <a:rPr lang="he-IL" sz="1600" b="1" dirty="0" smtClean="0"/>
                        <a:t>יכולת לנהל ולבצע פעולות</a:t>
                      </a:r>
                      <a:endParaRPr lang="he-IL" sz="1600" b="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rtl="1"/>
                      <a:r>
                        <a:rPr lang="he-IL" sz="1600" dirty="0" smtClean="0"/>
                        <a:t>כולל: מחקר, מינהלת קו' אימפקט, קמפיין, הכשרת</a:t>
                      </a:r>
                      <a:r>
                        <a:rPr lang="he-IL" sz="1600" baseline="0" dirty="0" smtClean="0"/>
                        <a:t> כ"א וכו'</a:t>
                      </a:r>
                      <a:endParaRPr lang="he-IL"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rtl="1"/>
                      <a:r>
                        <a:rPr lang="he-IL" sz="1600" dirty="0" smtClean="0"/>
                        <a:t>14 מלש"ח</a:t>
                      </a:r>
                      <a:endParaRPr lang="he-IL" sz="16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5" name="מציין מיקום תוכן 3"/>
          <p:cNvGraphicFramePr>
            <a:graphicFrameLocks/>
          </p:cNvGraphicFramePr>
          <p:nvPr>
            <p:extLst>
              <p:ext uri="{D42A27DB-BD31-4B8C-83A1-F6EECF244321}">
                <p14:modId xmlns:p14="http://schemas.microsoft.com/office/powerpoint/2010/main" val="1788666742"/>
              </p:ext>
            </p:extLst>
          </p:nvPr>
        </p:nvGraphicFramePr>
        <p:xfrm>
          <a:off x="1785865" y="2871460"/>
          <a:ext cx="8424935" cy="1554480"/>
        </p:xfrm>
        <a:graphic>
          <a:graphicData uri="http://schemas.openxmlformats.org/drawingml/2006/table">
            <a:tbl>
              <a:tblPr rtl="1" firstRow="1" bandRow="1">
                <a:tableStyleId>{5940675A-B579-460E-94D1-54222C63F5DA}</a:tableStyleId>
              </a:tblPr>
              <a:tblGrid>
                <a:gridCol w="3939073"/>
                <a:gridCol w="1545917"/>
                <a:gridCol w="1386957"/>
                <a:gridCol w="1552988"/>
              </a:tblGrid>
              <a:tr h="1522740">
                <a:tc>
                  <a:txBody>
                    <a:bodyPr/>
                    <a:lstStyle/>
                    <a:p>
                      <a:pPr rtl="1"/>
                      <a:r>
                        <a:rPr lang="he-IL" dirty="0" smtClean="0"/>
                        <a:t>רובד ארצי -</a:t>
                      </a:r>
                      <a:r>
                        <a:rPr lang="he-IL" baseline="0" dirty="0" smtClean="0"/>
                        <a:t> בסיסי</a:t>
                      </a:r>
                      <a:r>
                        <a:rPr lang="he-IL" dirty="0" smtClean="0"/>
                        <a:t> וייחודי</a:t>
                      </a:r>
                      <a:r>
                        <a:rPr lang="he-IL" baseline="0" dirty="0" smtClean="0"/>
                        <a:t> </a:t>
                      </a:r>
                    </a:p>
                    <a:p>
                      <a:pPr rtl="1"/>
                      <a:r>
                        <a:rPr lang="he-IL" baseline="0" dirty="0" smtClean="0"/>
                        <a:t>67 רשויות</a:t>
                      </a:r>
                      <a:endParaRPr lang="he-IL"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rtl="1"/>
                      <a:r>
                        <a:rPr lang="he-IL" sz="1600" dirty="0" smtClean="0"/>
                        <a:t>מטרה: </a:t>
                      </a:r>
                      <a:r>
                        <a:rPr lang="he-IL" sz="1600" b="1" dirty="0" smtClean="0"/>
                        <a:t>שיוויון בהשקעות.</a:t>
                      </a:r>
                    </a:p>
                    <a:p>
                      <a:pPr rtl="1"/>
                      <a:r>
                        <a:rPr lang="he-IL" sz="1600" b="1" dirty="0" smtClean="0"/>
                        <a:t>הסרת חסמים מערכתיים</a:t>
                      </a:r>
                      <a:endParaRPr lang="he-IL" sz="1600" b="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rtl="1"/>
                      <a:r>
                        <a:rPr lang="he-IL" sz="1600" dirty="0" smtClean="0"/>
                        <a:t>כולל: </a:t>
                      </a:r>
                    </a:p>
                    <a:p>
                      <a:pPr rtl="1"/>
                      <a:r>
                        <a:rPr lang="he-IL" sz="1600" dirty="0" smtClean="0"/>
                        <a:t>חוק הנוער, </a:t>
                      </a:r>
                      <a:r>
                        <a:rPr lang="he-IL" sz="1600" baseline="0" dirty="0" smtClean="0"/>
                        <a:t>תקציב יח' נוער, תנועות וארגונים, גופים מומחים, מל"ש</a:t>
                      </a:r>
                      <a:endParaRPr lang="he-IL"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rtl="1"/>
                      <a:r>
                        <a:rPr lang="he-IL" sz="1600" dirty="0" smtClean="0"/>
                        <a:t>40 מלש"ח</a:t>
                      </a:r>
                      <a:endParaRPr lang="he-IL" sz="16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graphicFrame>
        <p:nvGraphicFramePr>
          <p:cNvPr id="6" name="מציין מיקום תוכן 3"/>
          <p:cNvGraphicFramePr>
            <a:graphicFrameLocks/>
          </p:cNvGraphicFramePr>
          <p:nvPr>
            <p:extLst>
              <p:ext uri="{D42A27DB-BD31-4B8C-83A1-F6EECF244321}">
                <p14:modId xmlns:p14="http://schemas.microsoft.com/office/powerpoint/2010/main" val="797438680"/>
              </p:ext>
            </p:extLst>
          </p:nvPr>
        </p:nvGraphicFramePr>
        <p:xfrm>
          <a:off x="1785865" y="4606280"/>
          <a:ext cx="8424935" cy="2042160"/>
        </p:xfrm>
        <a:graphic>
          <a:graphicData uri="http://schemas.openxmlformats.org/drawingml/2006/table">
            <a:tbl>
              <a:tblPr rtl="1" firstRow="1" bandRow="1">
                <a:tableStyleId>{5940675A-B579-460E-94D1-54222C63F5DA}</a:tableStyleId>
              </a:tblPr>
              <a:tblGrid>
                <a:gridCol w="3939073"/>
                <a:gridCol w="1545917"/>
                <a:gridCol w="1386957"/>
                <a:gridCol w="1552988"/>
              </a:tblGrid>
              <a:tr h="1582296">
                <a:tc>
                  <a:txBody>
                    <a:bodyPr/>
                    <a:lstStyle/>
                    <a:p>
                      <a:pPr rtl="1"/>
                      <a:r>
                        <a:rPr lang="he-IL" dirty="0" smtClean="0"/>
                        <a:t>רובד מקומי</a:t>
                      </a:r>
                      <a:r>
                        <a:rPr lang="he-IL" baseline="0" dirty="0" smtClean="0"/>
                        <a:t> מדורג</a:t>
                      </a:r>
                    </a:p>
                    <a:p>
                      <a:pPr rtl="1"/>
                      <a:r>
                        <a:rPr lang="he-IL" baseline="0" dirty="0" smtClean="0"/>
                        <a:t>שנה 1 – 22 רשויות</a:t>
                      </a:r>
                    </a:p>
                    <a:p>
                      <a:pPr rtl="1"/>
                      <a:r>
                        <a:rPr lang="he-IL" baseline="0" dirty="0" smtClean="0"/>
                        <a:t>שנה 2  - 44 רשויות</a:t>
                      </a:r>
                    </a:p>
                    <a:p>
                      <a:pPr rtl="1"/>
                      <a:r>
                        <a:rPr lang="he-IL" baseline="0" dirty="0" smtClean="0"/>
                        <a:t>שנה 3</a:t>
                      </a:r>
                      <a:r>
                        <a:rPr lang="he-IL" dirty="0" smtClean="0"/>
                        <a:t> –</a:t>
                      </a:r>
                      <a:r>
                        <a:rPr lang="he-IL" baseline="0" dirty="0" smtClean="0"/>
                        <a:t> 67 </a:t>
                      </a:r>
                      <a:r>
                        <a:rPr lang="he-IL" dirty="0" smtClean="0"/>
                        <a:t> רשויות</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solidFill>
                  </a:tcPr>
                </a:tc>
                <a:tc>
                  <a:txBody>
                    <a:bodyPr/>
                    <a:lstStyle/>
                    <a:p>
                      <a:pPr rtl="1"/>
                      <a:r>
                        <a:rPr lang="he-IL" sz="1600" dirty="0" smtClean="0"/>
                        <a:t>מטרה: </a:t>
                      </a:r>
                      <a:r>
                        <a:rPr lang="he-IL" sz="1600" b="1" dirty="0" smtClean="0"/>
                        <a:t>מיסוד</a:t>
                      </a:r>
                      <a:r>
                        <a:rPr lang="he-IL" sz="1600" b="1" baseline="0" dirty="0" smtClean="0"/>
                        <a:t> חינוך בלתי פורמאלי ע"י תפירת חליפה לכל רשות</a:t>
                      </a:r>
                      <a:endParaRPr lang="he-IL" sz="1600" b="1" dirty="0"/>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rtl="1"/>
                      <a:r>
                        <a:rPr lang="he-IL" sz="1600" dirty="0" smtClean="0"/>
                        <a:t>כולל: </a:t>
                      </a:r>
                    </a:p>
                    <a:p>
                      <a:pPr rtl="1"/>
                      <a:r>
                        <a:rPr lang="he-IL" sz="1600" dirty="0" smtClean="0"/>
                        <a:t>תכנית</a:t>
                      </a:r>
                      <a:r>
                        <a:rPr lang="he-IL" sz="1600" baseline="0" dirty="0" smtClean="0"/>
                        <a:t> תלת שנתית מבוססת אבחון לקביעת מודל הפעלה ותכנים;</a:t>
                      </a:r>
                    </a:p>
                    <a:p>
                      <a:pPr rtl="1"/>
                      <a:r>
                        <a:rPr lang="he-IL" sz="1600" baseline="0" dirty="0" smtClean="0"/>
                        <a:t>תמיכה פיננסית וארגונית</a:t>
                      </a:r>
                      <a:endParaRPr lang="he-IL"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rtl="1"/>
                      <a:r>
                        <a:rPr lang="he-IL" sz="1600" dirty="0" smtClean="0"/>
                        <a:t>76 מלש"ח</a:t>
                      </a:r>
                      <a:endParaRPr lang="he-IL" sz="1600" dirty="0"/>
                    </a:p>
                  </a:txBody>
                  <a:tcP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pic>
        <p:nvPicPr>
          <p:cNvPr id="7" name="תמונה 6"/>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871594" y="654184"/>
            <a:ext cx="4448812" cy="671157"/>
          </a:xfrm>
          <a:prstGeom prst="rect">
            <a:avLst/>
          </a:prstGeom>
        </p:spPr>
      </p:pic>
    </p:spTree>
    <p:extLst>
      <p:ext uri="{BB962C8B-B14F-4D97-AF65-F5344CB8AC3E}">
        <p14:creationId xmlns:p14="http://schemas.microsoft.com/office/powerpoint/2010/main" val="87976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lvl="0">
              <a:lnSpc>
                <a:spcPct val="150000"/>
              </a:lnSpc>
              <a:buFont typeface="+mj-lt"/>
              <a:buAutoNum type="arabicPeriod"/>
            </a:pPr>
            <a:r>
              <a:rPr lang="he-IL" sz="2400" b="1" dirty="0">
                <a:solidFill>
                  <a:srgbClr val="0070C0"/>
                </a:solidFill>
                <a:latin typeface="Calibri" panose="020F0502020204030204" pitchFamily="34" charset="0"/>
                <a:ea typeface="Calibri" panose="020F0502020204030204" pitchFamily="34" charset="0"/>
                <a:cs typeface="David" pitchFamily="2" charset="-79"/>
              </a:rPr>
              <a:t>צמצום פערים </a:t>
            </a:r>
            <a:r>
              <a:rPr lang="he-IL" sz="2000" dirty="0">
                <a:latin typeface="Calibri" panose="020F0502020204030204" pitchFamily="34" charset="0"/>
                <a:ea typeface="Calibri" panose="020F0502020204030204" pitchFamily="34" charset="0"/>
                <a:cs typeface="David" pitchFamily="2" charset="-79"/>
              </a:rPr>
              <a:t>– טכנולוגיה, שפה וכיו"ב.</a:t>
            </a:r>
            <a:endParaRPr lang="en-US" sz="2000" dirty="0">
              <a:latin typeface="Calibri" panose="020F0502020204030204" pitchFamily="34" charset="0"/>
              <a:ea typeface="Calibri" panose="020F0502020204030204" pitchFamily="34" charset="0"/>
              <a:cs typeface="David" pitchFamily="2" charset="-79"/>
            </a:endParaRPr>
          </a:p>
          <a:p>
            <a:pPr lvl="0">
              <a:lnSpc>
                <a:spcPct val="150000"/>
              </a:lnSpc>
              <a:buFont typeface="+mj-lt"/>
              <a:buAutoNum type="arabicPeriod"/>
            </a:pPr>
            <a:r>
              <a:rPr lang="he-IL" sz="2400" b="1" dirty="0">
                <a:solidFill>
                  <a:srgbClr val="0070C0"/>
                </a:solidFill>
                <a:latin typeface="Calibri" panose="020F0502020204030204" pitchFamily="34" charset="0"/>
                <a:ea typeface="Calibri" panose="020F0502020204030204" pitchFamily="34" charset="0"/>
                <a:cs typeface="David" pitchFamily="2" charset="-79"/>
              </a:rPr>
              <a:t>קהילה</a:t>
            </a:r>
            <a:r>
              <a:rPr lang="he-IL" sz="2000" dirty="0">
                <a:latin typeface="Calibri" panose="020F0502020204030204" pitchFamily="34" charset="0"/>
                <a:ea typeface="Calibri" panose="020F0502020204030204" pitchFamily="34" charset="0"/>
                <a:cs typeface="David" pitchFamily="2" charset="-79"/>
              </a:rPr>
              <a:t> – מעורבות חברתית, קשר הורים-ילדים, התנדבות, טיולים, דמוקרטיה, מפגשים וכיו"ב.</a:t>
            </a:r>
            <a:endParaRPr lang="en-US" sz="2000" dirty="0">
              <a:latin typeface="Calibri" panose="020F0502020204030204" pitchFamily="34" charset="0"/>
              <a:ea typeface="Calibri" panose="020F0502020204030204" pitchFamily="34" charset="0"/>
              <a:cs typeface="David" pitchFamily="2" charset="-79"/>
            </a:endParaRPr>
          </a:p>
          <a:p>
            <a:pPr lvl="0">
              <a:lnSpc>
                <a:spcPct val="150000"/>
              </a:lnSpc>
              <a:buFont typeface="+mj-lt"/>
              <a:buAutoNum type="arabicPeriod"/>
            </a:pPr>
            <a:r>
              <a:rPr lang="he-IL" sz="2400" b="1" dirty="0">
                <a:solidFill>
                  <a:srgbClr val="0070C0"/>
                </a:solidFill>
                <a:latin typeface="Calibri" panose="020F0502020204030204" pitchFamily="34" charset="0"/>
                <a:ea typeface="Calibri" panose="020F0502020204030204" pitchFamily="34" charset="0"/>
                <a:cs typeface="David" pitchFamily="2" charset="-79"/>
              </a:rPr>
              <a:t>מניעת שעמום ושוטטות </a:t>
            </a:r>
            <a:r>
              <a:rPr lang="he-IL" sz="2000" dirty="0">
                <a:latin typeface="Calibri" panose="020F0502020204030204" pitchFamily="34" charset="0"/>
                <a:ea typeface="Calibri" panose="020F0502020204030204" pitchFamily="34" charset="0"/>
                <a:cs typeface="David" pitchFamily="2" charset="-79"/>
              </a:rPr>
              <a:t>– ספורט, מוזיקה, פעילות קיץ, פעילויות המכוונות לקהלים גדולים.</a:t>
            </a:r>
            <a:endParaRPr lang="en-US" sz="2000" dirty="0">
              <a:latin typeface="Calibri" panose="020F0502020204030204" pitchFamily="34" charset="0"/>
              <a:ea typeface="Calibri" panose="020F0502020204030204" pitchFamily="34" charset="0"/>
              <a:cs typeface="David" pitchFamily="2" charset="-79"/>
            </a:endParaRPr>
          </a:p>
          <a:p>
            <a:pPr lvl="0">
              <a:lnSpc>
                <a:spcPct val="150000"/>
              </a:lnSpc>
              <a:buFont typeface="+mj-lt"/>
              <a:buAutoNum type="arabicPeriod"/>
            </a:pPr>
            <a:r>
              <a:rPr lang="he-IL" sz="2400" b="1" dirty="0">
                <a:solidFill>
                  <a:srgbClr val="0070C0"/>
                </a:solidFill>
                <a:latin typeface="Calibri" panose="020F0502020204030204" pitchFamily="34" charset="0"/>
                <a:ea typeface="Calibri" panose="020F0502020204030204" pitchFamily="34" charset="0"/>
                <a:cs typeface="David" pitchFamily="2" charset="-79"/>
              </a:rPr>
              <a:t>העצמה ומנהיגות נוער </a:t>
            </a:r>
            <a:r>
              <a:rPr lang="he-IL" sz="2000" dirty="0">
                <a:latin typeface="Calibri" panose="020F0502020204030204" pitchFamily="34" charset="0"/>
                <a:ea typeface="Calibri" panose="020F0502020204030204" pitchFamily="34" charset="0"/>
                <a:cs typeface="David" pitchFamily="2" charset="-79"/>
              </a:rPr>
              <a:t>– </a:t>
            </a:r>
            <a:r>
              <a:rPr lang="he-IL" sz="2000" dirty="0" err="1">
                <a:latin typeface="Calibri" panose="020F0502020204030204" pitchFamily="34" charset="0"/>
                <a:ea typeface="Calibri" panose="020F0502020204030204" pitchFamily="34" charset="0"/>
                <a:cs typeface="David" pitchFamily="2" charset="-79"/>
              </a:rPr>
              <a:t>מדצי"ם</a:t>
            </a:r>
            <a:r>
              <a:rPr lang="he-IL" sz="2000" dirty="0">
                <a:latin typeface="Calibri" panose="020F0502020204030204" pitchFamily="34" charset="0"/>
                <a:ea typeface="Calibri" panose="020F0502020204030204" pitchFamily="34" charset="0"/>
                <a:cs typeface="David" pitchFamily="2" charset="-79"/>
              </a:rPr>
              <a:t>, תנועות וארגוני נוער, מועצות תלמידים, מכינות אזרחיות. </a:t>
            </a:r>
            <a:endParaRPr lang="en-US" sz="2000" dirty="0">
              <a:latin typeface="Calibri" panose="020F0502020204030204" pitchFamily="34" charset="0"/>
              <a:ea typeface="Calibri" panose="020F0502020204030204" pitchFamily="34" charset="0"/>
              <a:cs typeface="David" pitchFamily="2" charset="-79"/>
            </a:endParaRPr>
          </a:p>
          <a:p>
            <a:pPr lvl="0">
              <a:lnSpc>
                <a:spcPct val="150000"/>
              </a:lnSpc>
              <a:buFont typeface="+mj-lt"/>
              <a:buAutoNum type="arabicPeriod"/>
            </a:pPr>
            <a:r>
              <a:rPr lang="he-IL" sz="2400" b="1" dirty="0">
                <a:solidFill>
                  <a:srgbClr val="0070C0"/>
                </a:solidFill>
                <a:latin typeface="Calibri" panose="020F0502020204030204" pitchFamily="34" charset="0"/>
                <a:ea typeface="Calibri" panose="020F0502020204030204" pitchFamily="34" charset="0"/>
                <a:cs typeface="David" pitchFamily="2" charset="-79"/>
              </a:rPr>
              <a:t>שייכות</a:t>
            </a:r>
            <a:r>
              <a:rPr lang="he-IL" sz="2000" dirty="0">
                <a:latin typeface="Calibri" panose="020F0502020204030204" pitchFamily="34" charset="0"/>
                <a:ea typeface="Calibri" panose="020F0502020204030204" pitchFamily="34" charset="0"/>
                <a:cs typeface="David" pitchFamily="2" charset="-79"/>
              </a:rPr>
              <a:t> – קשר למקום, לקהילה ולסביבה</a:t>
            </a:r>
          </a:p>
        </p:txBody>
      </p:sp>
      <p:sp>
        <p:nvSpPr>
          <p:cNvPr id="4" name="מלבן 3"/>
          <p:cNvSpPr/>
          <p:nvPr/>
        </p:nvSpPr>
        <p:spPr>
          <a:xfrm>
            <a:off x="3880748" y="183049"/>
            <a:ext cx="3966150"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אשכולות הפעילות</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476556" y="769441"/>
            <a:ext cx="5664200" cy="854513"/>
          </a:xfrm>
          <a:prstGeom prst="rect">
            <a:avLst/>
          </a:prstGeom>
        </p:spPr>
      </p:pic>
    </p:spTree>
    <p:extLst>
      <p:ext uri="{BB962C8B-B14F-4D97-AF65-F5344CB8AC3E}">
        <p14:creationId xmlns:p14="http://schemas.microsoft.com/office/powerpoint/2010/main" val="4262306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343660" y="959634"/>
            <a:ext cx="5664200" cy="854513"/>
          </a:xfrm>
          <a:prstGeom prst="rect">
            <a:avLst/>
          </a:prstGeom>
        </p:spPr>
      </p:pic>
      <p:sp>
        <p:nvSpPr>
          <p:cNvPr id="7" name="מלבן 6"/>
          <p:cNvSpPr/>
          <p:nvPr/>
        </p:nvSpPr>
        <p:spPr>
          <a:xfrm>
            <a:off x="1841499" y="2133094"/>
            <a:ext cx="9087619" cy="2795958"/>
          </a:xfrm>
          <a:prstGeom prst="rect">
            <a:avLst/>
          </a:prstGeom>
        </p:spPr>
        <p:txBody>
          <a:bodyPr wrap="square">
            <a:spAutoFit/>
          </a:bodyPr>
          <a:lstStyle/>
          <a:p>
            <a:pPr algn="just">
              <a:lnSpc>
                <a:spcPct val="150000"/>
              </a:lnSpc>
              <a:buNone/>
            </a:pPr>
            <a:r>
              <a:rPr lang="he-IL" sz="2400" dirty="0" smtClean="0">
                <a:latin typeface="Times New Roman" panose="02020603050405020304" pitchFamily="18" charset="0"/>
                <a:ea typeface="Times New Roman" panose="02020603050405020304" pitchFamily="18" charset="0"/>
                <a:cs typeface="David" pitchFamily="2" charset="-79"/>
              </a:rPr>
              <a:t>כלל אזרחי החברה הערבית במדינת ישראל יכירו במורשתם התרבותית, יתרמו לחברה ולסביבה, יאהבו את המדינה ויהיו מחויבים לערכיה הדמוקרטיים ולחוקיה, יפעלו בדרך מוסרית, ינהיגו ויונהגו בדרך ערכית ויכוננו חברת מופת ברוח עקרונות מגילת העצמאות.</a:t>
            </a:r>
            <a:endParaRPr lang="en-US" sz="2400" dirty="0" smtClean="0">
              <a:latin typeface="Times New Roman" panose="02020603050405020304" pitchFamily="18" charset="0"/>
              <a:ea typeface="Times New Roman" panose="02020603050405020304" pitchFamily="18" charset="0"/>
              <a:cs typeface="David" pitchFamily="2" charset="-79"/>
            </a:endParaRPr>
          </a:p>
          <a:p>
            <a:pPr marL="342900" lvl="0" indent="-342900" algn="just">
              <a:lnSpc>
                <a:spcPct val="150000"/>
              </a:lnSpc>
              <a:buFont typeface="Wingdings" panose="05000000000000000000" pitchFamily="2" charset="2"/>
              <a:buChar char=""/>
            </a:pPr>
            <a:endParaRPr lang="en-US" sz="2400" dirty="0" smtClean="0">
              <a:effectLst/>
              <a:latin typeface="Times New Roman" panose="02020603050405020304" pitchFamily="18" charset="0"/>
              <a:ea typeface="Times New Roman" panose="02020603050405020304" pitchFamily="18" charset="0"/>
              <a:cs typeface="David" pitchFamily="2" charset="-79"/>
            </a:endParaRPr>
          </a:p>
        </p:txBody>
      </p:sp>
      <p:sp>
        <p:nvSpPr>
          <p:cNvPr id="8" name="מלבן 7"/>
          <p:cNvSpPr/>
          <p:nvPr/>
        </p:nvSpPr>
        <p:spPr>
          <a:xfrm>
            <a:off x="5677867" y="144998"/>
            <a:ext cx="995785" cy="1016047"/>
          </a:xfrm>
          <a:prstGeom prst="rect">
            <a:avLst/>
          </a:prstGeom>
        </p:spPr>
        <p:txBody>
          <a:bodyPr wrap="none">
            <a:spAutoFit/>
          </a:bodyPr>
          <a:lstStyle/>
          <a:p>
            <a:pPr algn="just">
              <a:lnSpc>
                <a:spcPct val="150000"/>
              </a:lnSpc>
            </a:pPr>
            <a:r>
              <a:rPr lang="he-IL" sz="4400" b="1" dirty="0" smtClean="0">
                <a:solidFill>
                  <a:srgbClr val="0070C0"/>
                </a:solidFill>
                <a:effectLst/>
                <a:latin typeface="Times New Roman" panose="02020603050405020304" pitchFamily="18" charset="0"/>
                <a:ea typeface="Times New Roman" panose="02020603050405020304" pitchFamily="18" charset="0"/>
                <a:cs typeface="David" pitchFamily="2" charset="-79"/>
              </a:rPr>
              <a:t>חזון</a:t>
            </a:r>
            <a:endParaRPr lang="en-US" sz="40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1002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74425" y="1496309"/>
            <a:ext cx="11395448" cy="4524315"/>
          </a:xfrm>
          <a:prstGeom prst="rect">
            <a:avLst/>
          </a:prstGeom>
        </p:spPr>
        <p:txBody>
          <a:bodyPr wrap="square">
            <a:spAutoFit/>
          </a:bodyPr>
          <a:lstStyle/>
          <a:p>
            <a:pPr lvl="0" algn="just">
              <a:lnSpc>
                <a:spcPct val="150000"/>
              </a:lnSpc>
            </a:pPr>
            <a:r>
              <a:rPr lang="he-IL" sz="2400" dirty="0" smtClean="0">
                <a:latin typeface="Calibri" panose="020F0502020204030204" pitchFamily="34" charset="0"/>
                <a:ea typeface="Calibri" panose="020F0502020204030204" pitchFamily="34" charset="0"/>
                <a:cs typeface="David" pitchFamily="2" charset="-79"/>
              </a:rPr>
              <a:t>הוחלט </a:t>
            </a:r>
            <a:r>
              <a:rPr lang="he-IL" sz="2400" dirty="0">
                <a:latin typeface="Calibri" panose="020F0502020204030204" pitchFamily="34" charset="0"/>
                <a:ea typeface="Calibri" panose="020F0502020204030204" pitchFamily="34" charset="0"/>
                <a:cs typeface="David" pitchFamily="2" charset="-79"/>
              </a:rPr>
              <a:t>לפעול ב- 15 הרשויות המצטיינות באיתנות הפיננסית עפ"י מדד משרד הפנים</a:t>
            </a:r>
            <a:r>
              <a:rPr lang="he-IL" sz="2400" dirty="0" smtClean="0">
                <a:latin typeface="Calibri" panose="020F0502020204030204" pitchFamily="34" charset="0"/>
                <a:ea typeface="Calibri" panose="020F0502020204030204" pitchFamily="34" charset="0"/>
                <a:cs typeface="David" pitchFamily="2" charset="-79"/>
              </a:rPr>
              <a:t>.</a:t>
            </a:r>
          </a:p>
          <a:p>
            <a:pPr lvl="0" algn="just">
              <a:lnSpc>
                <a:spcPct val="150000"/>
              </a:lnSpc>
            </a:pPr>
            <a:endParaRPr lang="en-US" sz="2400" dirty="0">
              <a:latin typeface="Calibri" panose="020F0502020204030204" pitchFamily="34" charset="0"/>
              <a:ea typeface="Calibri" panose="020F0502020204030204" pitchFamily="34" charset="0"/>
              <a:cs typeface="David" pitchFamily="2" charset="-79"/>
            </a:endParaRPr>
          </a:p>
          <a:p>
            <a:pPr lvl="0" algn="just">
              <a:lnSpc>
                <a:spcPct val="150000"/>
              </a:lnSpc>
            </a:pPr>
            <a:r>
              <a:rPr lang="he-IL" sz="2400" dirty="0">
                <a:latin typeface="Calibri" panose="020F0502020204030204" pitchFamily="34" charset="0"/>
                <a:ea typeface="Calibri" panose="020F0502020204030204" pitchFamily="34" charset="0"/>
                <a:cs typeface="David" pitchFamily="2" charset="-79"/>
              </a:rPr>
              <a:t>הוחלט לפעול ב- 6 הרשויות שהוסכמו בין מינהל חברה ונוער, מינהל עובדי הוראה, מינהל פדגוגי </a:t>
            </a:r>
            <a:r>
              <a:rPr lang="he-IL" sz="2400" dirty="0" err="1">
                <a:latin typeface="Calibri" panose="020F0502020204030204" pitchFamily="34" charset="0"/>
                <a:ea typeface="Calibri" panose="020F0502020204030204" pitchFamily="34" charset="0"/>
                <a:cs typeface="David" pitchFamily="2" charset="-79"/>
              </a:rPr>
              <a:t>והג'ויינט</a:t>
            </a:r>
            <a:r>
              <a:rPr lang="he-IL" sz="2400" dirty="0" smtClean="0">
                <a:latin typeface="Calibri" panose="020F0502020204030204" pitchFamily="34" charset="0"/>
                <a:ea typeface="Calibri" panose="020F0502020204030204" pitchFamily="34" charset="0"/>
                <a:cs typeface="David" pitchFamily="2" charset="-79"/>
              </a:rPr>
              <a:t>.</a:t>
            </a:r>
          </a:p>
          <a:p>
            <a:pPr lvl="0" algn="just">
              <a:lnSpc>
                <a:spcPct val="150000"/>
              </a:lnSpc>
            </a:pPr>
            <a:r>
              <a:rPr lang="he-IL" sz="2400" dirty="0" smtClean="0">
                <a:latin typeface="Calibri" panose="020F0502020204030204" pitchFamily="34" charset="0"/>
                <a:ea typeface="Calibri" panose="020F0502020204030204" pitchFamily="34" charset="0"/>
                <a:cs typeface="David" pitchFamily="2" charset="-79"/>
              </a:rPr>
              <a:t>הוגדרו </a:t>
            </a:r>
            <a:r>
              <a:rPr lang="he-IL" sz="2400" dirty="0">
                <a:latin typeface="Calibri" panose="020F0502020204030204" pitchFamily="34" charset="0"/>
                <a:ea typeface="Calibri" panose="020F0502020204030204" pitchFamily="34" charset="0"/>
                <a:cs typeface="David" pitchFamily="2" charset="-79"/>
              </a:rPr>
              <a:t>פרמטרים לבדיקת מסוגלות הרשות לביצוע פעולות חינוך בלתי פורמאלי, מהם ניתן לגזור רשויות נוספות (רשות חזקות לשנת ההקמה ורשויות חלשות לצורך התנסות ולמידה</a:t>
            </a:r>
            <a:r>
              <a:rPr lang="he-IL" sz="2400" dirty="0" smtClean="0">
                <a:latin typeface="Calibri" panose="020F0502020204030204" pitchFamily="34" charset="0"/>
                <a:ea typeface="Calibri" panose="020F0502020204030204" pitchFamily="34" charset="0"/>
                <a:cs typeface="David" pitchFamily="2" charset="-79"/>
              </a:rPr>
              <a:t>).</a:t>
            </a:r>
          </a:p>
          <a:p>
            <a:pPr lvl="0" algn="just">
              <a:lnSpc>
                <a:spcPct val="150000"/>
              </a:lnSpc>
            </a:pPr>
            <a:endParaRPr lang="en-US" sz="2400" dirty="0">
              <a:latin typeface="Calibri" panose="020F0502020204030204" pitchFamily="34" charset="0"/>
              <a:ea typeface="Calibri" panose="020F0502020204030204" pitchFamily="34" charset="0"/>
              <a:cs typeface="David" pitchFamily="2" charset="-79"/>
            </a:endParaRPr>
          </a:p>
          <a:p>
            <a:pPr marL="228600">
              <a:lnSpc>
                <a:spcPct val="150000"/>
              </a:lnSpc>
            </a:pPr>
            <a:r>
              <a:rPr lang="he-IL" sz="2400" dirty="0" smtClean="0">
                <a:latin typeface="Calibri" panose="020F0502020204030204" pitchFamily="34" charset="0"/>
                <a:ea typeface="Calibri" panose="020F0502020204030204" pitchFamily="34" charset="0"/>
                <a:cs typeface="David" pitchFamily="2" charset="-79"/>
              </a:rPr>
              <a:t>צפויה </a:t>
            </a:r>
            <a:r>
              <a:rPr lang="he-IL" sz="2400" dirty="0">
                <a:latin typeface="Calibri" panose="020F0502020204030204" pitchFamily="34" charset="0"/>
                <a:ea typeface="Calibri" panose="020F0502020204030204" pitchFamily="34" charset="0"/>
                <a:cs typeface="David" pitchFamily="2" charset="-79"/>
              </a:rPr>
              <a:t>חפיפה בין הרשימות ובסה"כ היעד הוא להגיע </a:t>
            </a:r>
            <a:r>
              <a:rPr lang="he-IL" sz="2400" dirty="0" err="1">
                <a:latin typeface="Calibri" panose="020F0502020204030204" pitchFamily="34" charset="0"/>
                <a:ea typeface="Calibri" panose="020F0502020204030204" pitchFamily="34" charset="0"/>
                <a:cs typeface="David" pitchFamily="2" charset="-79"/>
              </a:rPr>
              <a:t>לכ</a:t>
            </a:r>
            <a:r>
              <a:rPr lang="he-IL" sz="2400" dirty="0">
                <a:latin typeface="Calibri" panose="020F0502020204030204" pitchFamily="34" charset="0"/>
                <a:ea typeface="Calibri" panose="020F0502020204030204" pitchFamily="34" charset="0"/>
                <a:cs typeface="David" pitchFamily="2" charset="-79"/>
              </a:rPr>
              <a:t>- 20 רשויות </a:t>
            </a:r>
            <a:r>
              <a:rPr lang="he-IL" sz="2400" dirty="0" err="1">
                <a:latin typeface="Calibri" panose="020F0502020204030204" pitchFamily="34" charset="0"/>
                <a:ea typeface="Calibri" panose="020F0502020204030204" pitchFamily="34" charset="0"/>
                <a:cs typeface="David" pitchFamily="2" charset="-79"/>
              </a:rPr>
              <a:t>בתשע"ז</a:t>
            </a:r>
            <a:r>
              <a:rPr lang="he-IL" sz="2400" dirty="0">
                <a:latin typeface="Calibri" panose="020F0502020204030204" pitchFamily="34" charset="0"/>
                <a:ea typeface="Calibri" panose="020F0502020204030204" pitchFamily="34" charset="0"/>
                <a:cs typeface="David" pitchFamily="2" charset="-79"/>
              </a:rPr>
              <a:t>.</a:t>
            </a:r>
            <a:endParaRPr lang="en-US" sz="2400" dirty="0">
              <a:latin typeface="Calibri" panose="020F0502020204030204" pitchFamily="34" charset="0"/>
              <a:ea typeface="Calibri" panose="020F0502020204030204" pitchFamily="34" charset="0"/>
              <a:cs typeface="David" pitchFamily="2" charset="-79"/>
            </a:endParaRPr>
          </a:p>
        </p:txBody>
      </p:sp>
      <p:sp>
        <p:nvSpPr>
          <p:cNvPr id="3" name="מלבן 2"/>
          <p:cNvSpPr/>
          <p:nvPr/>
        </p:nvSpPr>
        <p:spPr>
          <a:xfrm>
            <a:off x="3159129" y="138367"/>
            <a:ext cx="6203942" cy="769441"/>
          </a:xfrm>
          <a:prstGeom prst="rect">
            <a:avLst/>
          </a:prstGeom>
        </p:spPr>
        <p:txBody>
          <a:bodyPr wrap="non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בחירת רשויות לשנה ראשונה</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4" name="תמונה 3"/>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2970178" y="720473"/>
            <a:ext cx="6581844" cy="992951"/>
          </a:xfrm>
          <a:prstGeom prst="rect">
            <a:avLst/>
          </a:prstGeom>
        </p:spPr>
      </p:pic>
    </p:spTree>
    <p:extLst>
      <p:ext uri="{BB962C8B-B14F-4D97-AF65-F5344CB8AC3E}">
        <p14:creationId xmlns:p14="http://schemas.microsoft.com/office/powerpoint/2010/main" val="3151903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p:cNvGraphicFramePr>
            <a:graphicFrameLocks noGrp="1"/>
          </p:cNvGraphicFramePr>
          <p:nvPr>
            <p:extLst>
              <p:ext uri="{D42A27DB-BD31-4B8C-83A1-F6EECF244321}">
                <p14:modId xmlns:p14="http://schemas.microsoft.com/office/powerpoint/2010/main" val="468832073"/>
              </p:ext>
            </p:extLst>
          </p:nvPr>
        </p:nvGraphicFramePr>
        <p:xfrm>
          <a:off x="1301182" y="1231348"/>
          <a:ext cx="9637588" cy="6080760"/>
        </p:xfrm>
        <a:graphic>
          <a:graphicData uri="http://schemas.openxmlformats.org/drawingml/2006/table">
            <a:tbl>
              <a:tblPr rtl="1">
                <a:tableStyleId>{E8B1032C-EA38-4F05-BA0D-38AFFFC7BED3}</a:tableStyleId>
              </a:tblPr>
              <a:tblGrid>
                <a:gridCol w="239364"/>
                <a:gridCol w="3428426"/>
                <a:gridCol w="150348"/>
                <a:gridCol w="1973836"/>
                <a:gridCol w="3845614"/>
              </a:tblGrid>
              <a:tr h="173756">
                <a:tc gridSpan="5">
                  <a:txBody>
                    <a:bodyPr/>
                    <a:lstStyle/>
                    <a:p>
                      <a:pPr marL="0" marR="0" algn="ctr" rtl="1">
                        <a:lnSpc>
                          <a:spcPct val="150000"/>
                        </a:lnSpc>
                        <a:spcBef>
                          <a:spcPts val="0"/>
                        </a:spcBef>
                        <a:spcAft>
                          <a:spcPts val="0"/>
                        </a:spcAft>
                      </a:pPr>
                      <a:r>
                        <a:rPr lang="he-IL" sz="2000" b="1" dirty="0">
                          <a:solidFill>
                            <a:srgbClr val="0070C0"/>
                          </a:solidFill>
                          <a:cs typeface="David" pitchFamily="2" charset="-79"/>
                        </a:rPr>
                        <a:t>בחירת רשויות מקומיות- </a:t>
                      </a:r>
                      <a:r>
                        <a:rPr lang="he-IL" sz="2000" b="1" dirty="0" smtClean="0">
                          <a:solidFill>
                            <a:srgbClr val="0070C0"/>
                          </a:solidFill>
                          <a:cs typeface="David" pitchFamily="2" charset="-79"/>
                        </a:rPr>
                        <a:t>משקולות</a:t>
                      </a:r>
                      <a:endParaRPr lang="en-US" sz="2000" b="1" dirty="0">
                        <a:solidFill>
                          <a:srgbClr val="0070C0"/>
                        </a:solidFill>
                        <a:latin typeface="Calibri"/>
                        <a:ea typeface="Calibri"/>
                        <a:cs typeface="David" pitchFamily="2" charset="-79"/>
                      </a:endParaRPr>
                    </a:p>
                  </a:txBody>
                  <a:tcPr marL="577" marR="577"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6078">
                <a:tc>
                  <a:txBody>
                    <a:bodyPr/>
                    <a:lstStyle/>
                    <a:p>
                      <a:pPr algn="just" rtl="1">
                        <a:lnSpc>
                          <a:spcPct val="150000"/>
                        </a:lnSpc>
                        <a:spcAft>
                          <a:spcPts val="0"/>
                        </a:spcAft>
                      </a:pPr>
                      <a:endParaRPr lang="he-IL" sz="1000">
                        <a:solidFill>
                          <a:schemeClr val="tx1"/>
                        </a:solidFill>
                        <a:latin typeface="Calibri"/>
                        <a:cs typeface="Arial"/>
                      </a:endParaRPr>
                    </a:p>
                  </a:txBody>
                  <a:tcPr marL="577" marR="577" marT="0" marB="0"/>
                </a:tc>
                <a:tc gridSpan="3">
                  <a:txBody>
                    <a:bodyPr/>
                    <a:lstStyle/>
                    <a:p>
                      <a:pPr marL="0" marR="0" algn="ctr" rtl="1">
                        <a:lnSpc>
                          <a:spcPct val="150000"/>
                        </a:lnSpc>
                        <a:spcBef>
                          <a:spcPts val="0"/>
                        </a:spcBef>
                        <a:spcAft>
                          <a:spcPts val="0"/>
                        </a:spcAft>
                      </a:pPr>
                      <a:r>
                        <a:rPr lang="he-IL" sz="1600" b="1" dirty="0">
                          <a:cs typeface="David" pitchFamily="2" charset="-79"/>
                        </a:rPr>
                        <a:t>קריטריון- משקולות</a:t>
                      </a:r>
                      <a:endParaRPr lang="en-US" sz="1600" b="1" dirty="0">
                        <a:solidFill>
                          <a:schemeClr val="tx1"/>
                        </a:solidFill>
                        <a:latin typeface="Calibri"/>
                        <a:ea typeface="Calibri"/>
                        <a:cs typeface="David" pitchFamily="2" charset="-79"/>
                      </a:endParaRPr>
                    </a:p>
                  </a:txBody>
                  <a:tcPr marL="577" marR="577" marT="0" marB="0"/>
                </a:tc>
                <a:tc hMerge="1">
                  <a:txBody>
                    <a:bodyPr/>
                    <a:lstStyle/>
                    <a:p>
                      <a:endParaRPr lang="en-US"/>
                    </a:p>
                  </a:txBody>
                  <a:tcPr/>
                </a:tc>
                <a:tc hMerge="1">
                  <a:txBody>
                    <a:bodyPr/>
                    <a:lstStyle/>
                    <a:p>
                      <a:endParaRPr lang="en-US"/>
                    </a:p>
                  </a:txBody>
                  <a:tcPr/>
                </a:tc>
                <a:tc>
                  <a:txBody>
                    <a:bodyPr/>
                    <a:lstStyle/>
                    <a:p>
                      <a:pPr marL="0" marR="0" algn="ctr" rtl="1">
                        <a:lnSpc>
                          <a:spcPct val="150000"/>
                        </a:lnSpc>
                        <a:spcBef>
                          <a:spcPts val="0"/>
                        </a:spcBef>
                        <a:spcAft>
                          <a:spcPts val="0"/>
                        </a:spcAft>
                      </a:pPr>
                      <a:r>
                        <a:rPr lang="he-IL" sz="1600" b="1" dirty="0">
                          <a:cs typeface="David" pitchFamily="2" charset="-79"/>
                        </a:rPr>
                        <a:t>נימוק לבחירה</a:t>
                      </a:r>
                      <a:endParaRPr lang="en-US" sz="1600" b="1" dirty="0">
                        <a:solidFill>
                          <a:schemeClr val="tx1"/>
                        </a:solidFill>
                        <a:latin typeface="Calibri"/>
                        <a:ea typeface="Calibri"/>
                        <a:cs typeface="David" pitchFamily="2" charset="-79"/>
                      </a:endParaRPr>
                    </a:p>
                  </a:txBody>
                  <a:tcPr marL="577" marR="577" marT="0" marB="0"/>
                </a:tc>
              </a:tr>
              <a:tr h="0">
                <a:tc rowSpan="5">
                  <a:txBody>
                    <a:bodyPr/>
                    <a:lstStyle/>
                    <a:p>
                      <a:pPr marL="342900" marR="0" lvl="0" indent="-342900" algn="just" rtl="1">
                        <a:lnSpc>
                          <a:spcPct val="150000"/>
                        </a:lnSpc>
                        <a:spcBef>
                          <a:spcPts val="0"/>
                        </a:spcBef>
                        <a:spcAft>
                          <a:spcPts val="0"/>
                        </a:spcAft>
                        <a:buFont typeface="+mj-lt"/>
                        <a:buAutoNum type="arabicPeriod"/>
                      </a:pPr>
                      <a:endParaRPr lang="he-IL" sz="1000">
                        <a:solidFill>
                          <a:schemeClr val="tx1"/>
                        </a:solidFill>
                        <a:latin typeface="Calibri"/>
                        <a:cs typeface="Arial"/>
                      </a:endParaRPr>
                    </a:p>
                  </a:txBody>
                  <a:tcPr marL="577" marR="577" marT="0" marB="0"/>
                </a:tc>
                <a:tc gridSpan="4">
                  <a:txBody>
                    <a:bodyPr/>
                    <a:lstStyle/>
                    <a:p>
                      <a:pPr marL="0" marR="0" algn="just" rtl="1">
                        <a:lnSpc>
                          <a:spcPct val="150000"/>
                        </a:lnSpc>
                        <a:spcBef>
                          <a:spcPts val="0"/>
                        </a:spcBef>
                        <a:spcAft>
                          <a:spcPts val="0"/>
                        </a:spcAft>
                      </a:pPr>
                      <a:r>
                        <a:rPr lang="he-IL" sz="1000" dirty="0"/>
                        <a:t>תשתיות פיזיות: (20%)</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c hMerge="1">
                  <a:txBody>
                    <a:bodyPr/>
                    <a:lstStyle/>
                    <a:p>
                      <a:endParaRPr lang="en-US"/>
                    </a:p>
                  </a:txBody>
                  <a:tcPr/>
                </a:tc>
              </a:tr>
              <a:tr h="130926">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קיום מבנה מתנ"ס (8%)</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a:t>חשיבות רבה לקיום מבנה מתנ"ס הדבר מאפשר קיום פעילות סדירה למגוון מנהיגות הנוער ביישוב.</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190358">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dirty="0"/>
                        <a:t>קיום פיל לבן (4%)</a:t>
                      </a:r>
                      <a:endParaRPr lang="en-US" sz="1000" dirty="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a:t>מבנה הקיים בתחום הרשות המקומית לא מנוצל לפעילות כלשהי </a:t>
                      </a:r>
                      <a:r>
                        <a:rPr lang="he-IL" sz="1000" dirty="0" smtClean="0"/>
                        <a:t>ברשות</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83042">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קיום מגרשים מוארים (4%)</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a:t>מאפשר פעילות בשעות הערב ועוזר לנוער לנצל את זמן הפנאי לפעילויות חיוביות.</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0">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dirty="0" smtClean="0"/>
                        <a:t>מקום לפעילות </a:t>
                      </a:r>
                      <a:r>
                        <a:rPr lang="he-IL" sz="1000" dirty="0"/>
                        <a:t>תנועת נוער (4%)</a:t>
                      </a:r>
                      <a:endParaRPr lang="en-US" sz="1000" dirty="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smtClean="0"/>
                        <a:t>פעמלמד על החשיבות שהרשות מייחסת לתחום.</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107166">
                <a:tc rowSpan="6">
                  <a:txBody>
                    <a:bodyPr/>
                    <a:lstStyle/>
                    <a:p>
                      <a:pPr marL="0" marR="0" algn="just" rtl="1">
                        <a:lnSpc>
                          <a:spcPct val="150000"/>
                        </a:lnSpc>
                        <a:spcBef>
                          <a:spcPts val="0"/>
                        </a:spcBef>
                        <a:spcAft>
                          <a:spcPts val="0"/>
                        </a:spcAft>
                      </a:pPr>
                      <a:r>
                        <a:rPr lang="he-IL" sz="1000" dirty="0"/>
                        <a:t>2.</a:t>
                      </a:r>
                      <a:endParaRPr lang="en-US" sz="1000" dirty="0">
                        <a:solidFill>
                          <a:schemeClr val="tx1"/>
                        </a:solidFill>
                        <a:latin typeface="Calibri"/>
                        <a:ea typeface="Calibri"/>
                        <a:cs typeface="Arial"/>
                      </a:endParaRPr>
                    </a:p>
                  </a:txBody>
                  <a:tcPr marL="577" marR="577" marT="0" marB="0"/>
                </a:tc>
                <a:tc gridSpan="4">
                  <a:txBody>
                    <a:bodyPr/>
                    <a:lstStyle/>
                    <a:p>
                      <a:pPr marL="0" marR="0" algn="just" rtl="1">
                        <a:lnSpc>
                          <a:spcPct val="150000"/>
                        </a:lnSpc>
                        <a:spcBef>
                          <a:spcPts val="0"/>
                        </a:spcBef>
                        <a:spcAft>
                          <a:spcPts val="0"/>
                        </a:spcAft>
                      </a:pPr>
                      <a:r>
                        <a:rPr lang="he-IL" sz="1000"/>
                        <a:t>דמוגרפי: (25%)</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c hMerge="1">
                  <a:txBody>
                    <a:bodyPr/>
                    <a:lstStyle/>
                    <a:p>
                      <a:endParaRPr lang="en-US"/>
                    </a:p>
                  </a:txBody>
                  <a:tcPr/>
                </a:tc>
              </a:tr>
              <a:tr h="191236">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אחוז נשירה (4%)</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a:t>הסכנות הגלומות בנשירה הסמויה והגלויה משפיעות על מכלול התחומים הקשורים לחיי בני הנוער ולישוב בכלל</a:t>
                      </a:r>
                      <a:r>
                        <a:rPr lang="he-IL" sz="1000" dirty="0" smtClean="0"/>
                        <a:t>.</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154533">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אשכול כלכלי חברתי (5%)</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a:t>המצב הסוציו- אקונומי של הישוב מצביע על הנחיצות ועל הצורך בסיוע לישוב.</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190722">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אשכול פריפריאלי (2%)</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a:t>האוכלוסייה בישובים המרוחקים ממרכזי התעשייה וממוקדי העשייה הממשלתית מתמודדת עם קושי </a:t>
                      </a:r>
                      <a:r>
                        <a:rPr lang="he-IL" sz="1000" dirty="0" smtClean="0"/>
                        <a:t>להתפתח</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58768">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גודל רשות + סה"כ אוכלוסיות (7%)</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a:t>מספר האזרחים והאוכלוסיות בישוב מחייבים השקעה גדולה יותר ומסועפת יותר.</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179905">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dirty="0"/>
                        <a:t>מספר מוסדות רשמיים + סה"כ </a:t>
                      </a:r>
                      <a:r>
                        <a:rPr lang="he-IL" sz="1000" dirty="0" smtClean="0"/>
                        <a:t>תלמידים (</a:t>
                      </a:r>
                      <a:r>
                        <a:rPr lang="he-IL" sz="1000" dirty="0"/>
                        <a:t>6-18) </a:t>
                      </a:r>
                      <a:r>
                        <a:rPr lang="he-IL" sz="1000" dirty="0" smtClean="0"/>
                        <a:t>(</a:t>
                      </a:r>
                      <a:r>
                        <a:rPr lang="he-IL" sz="1000" dirty="0"/>
                        <a:t>7%)</a:t>
                      </a:r>
                      <a:endParaRPr lang="en-US" sz="1000" dirty="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a:t>מספר המוסדות הרשמיים ומספר התלמידים (6-18) מגבירים את האפשרות לצרכים רבים יותר.     </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58254">
                <a:tc rowSpan="4">
                  <a:txBody>
                    <a:bodyPr/>
                    <a:lstStyle/>
                    <a:p>
                      <a:pPr marL="0" marR="0" algn="just" rtl="1">
                        <a:lnSpc>
                          <a:spcPct val="150000"/>
                        </a:lnSpc>
                        <a:spcBef>
                          <a:spcPts val="0"/>
                        </a:spcBef>
                        <a:spcAft>
                          <a:spcPts val="0"/>
                        </a:spcAft>
                      </a:pPr>
                      <a:r>
                        <a:rPr lang="he-IL" sz="1000"/>
                        <a:t>3.</a:t>
                      </a:r>
                      <a:endParaRPr lang="en-US" sz="1000">
                        <a:solidFill>
                          <a:schemeClr val="tx1"/>
                        </a:solidFill>
                        <a:latin typeface="Calibri"/>
                        <a:ea typeface="Calibri"/>
                        <a:cs typeface="Arial"/>
                      </a:endParaRPr>
                    </a:p>
                  </a:txBody>
                  <a:tcPr marL="577" marR="577" marT="0" marB="0"/>
                </a:tc>
                <a:tc gridSpan="4">
                  <a:txBody>
                    <a:bodyPr/>
                    <a:lstStyle/>
                    <a:p>
                      <a:pPr marL="0" marR="0" algn="just" rtl="1">
                        <a:lnSpc>
                          <a:spcPct val="150000"/>
                        </a:lnSpc>
                        <a:spcBef>
                          <a:spcPts val="0"/>
                        </a:spcBef>
                        <a:spcAft>
                          <a:spcPts val="0"/>
                        </a:spcAft>
                      </a:pPr>
                      <a:r>
                        <a:rPr lang="he-IL" sz="1000" dirty="0"/>
                        <a:t>תקציב ניהולי: (10%)</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c hMerge="1">
                  <a:txBody>
                    <a:bodyPr/>
                    <a:lstStyle/>
                    <a:p>
                      <a:endParaRPr lang="en-US"/>
                    </a:p>
                  </a:txBody>
                  <a:tcPr/>
                </a:tc>
              </a:tr>
              <a:tr h="0">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dirty="0"/>
                        <a:t>מספר בתי ספר בתכנית מרום (2%)</a:t>
                      </a:r>
                      <a:endParaRPr lang="en-US" sz="1000" dirty="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dirty="0"/>
                        <a:t>יכולת המוסד לקליטת תכניות ויישומן. </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82378">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יציבות תקציבית (5%)</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a:t>היציבות התקציבית מבליטה את הניצול הנכון ו/ או היעיל של התקציבים והמשאבים של הרשות.</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94440">
                <a:tc vMerge="1">
                  <a:txBody>
                    <a:bodyPr/>
                    <a:lstStyle/>
                    <a:p>
                      <a:endParaRPr lang="en-US"/>
                    </a:p>
                  </a:txBody>
                  <a:tcPr/>
                </a:tc>
                <a:tc>
                  <a:txBody>
                    <a:bodyPr/>
                    <a:lstStyle/>
                    <a:p>
                      <a:pPr marL="342900" marR="0" lvl="0" indent="-342900" algn="just" rtl="1">
                        <a:lnSpc>
                          <a:spcPct val="150000"/>
                        </a:lnSpc>
                        <a:spcBef>
                          <a:spcPts val="0"/>
                        </a:spcBef>
                        <a:spcAft>
                          <a:spcPts val="0"/>
                        </a:spcAft>
                        <a:buFont typeface="+mj-cs"/>
                        <a:buAutoNum type="hebrew2Minus"/>
                      </a:pPr>
                      <a:r>
                        <a:rPr lang="he-IL" sz="1000"/>
                        <a:t>עומס חינוך (3%)</a:t>
                      </a:r>
                      <a:endParaRPr lang="en-US" sz="1000">
                        <a:solidFill>
                          <a:schemeClr val="tx1"/>
                        </a:solidFill>
                        <a:latin typeface="Calibri"/>
                      </a:endParaRPr>
                    </a:p>
                  </a:txBody>
                  <a:tcPr marL="577" marR="577" marT="0" marB="0"/>
                </a:tc>
                <a:tc gridSpan="3">
                  <a:txBody>
                    <a:bodyPr/>
                    <a:lstStyle/>
                    <a:p>
                      <a:pPr marL="0" marR="0" algn="just" rtl="1">
                        <a:lnSpc>
                          <a:spcPct val="150000"/>
                        </a:lnSpc>
                        <a:spcBef>
                          <a:spcPts val="0"/>
                        </a:spcBef>
                        <a:spcAft>
                          <a:spcPts val="0"/>
                        </a:spcAft>
                      </a:pPr>
                      <a:r>
                        <a:rPr lang="he-IL" sz="1000"/>
                        <a:t>שיעור ההשקעה של הרשות בחינוך מצביע על מידת הרצינות ועל הראיה העתידית של הרשות.</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r>
              <a:tr h="106502">
                <a:tc rowSpan="5">
                  <a:txBody>
                    <a:bodyPr/>
                    <a:lstStyle/>
                    <a:p>
                      <a:pPr marL="0" marR="0" algn="just" rtl="1">
                        <a:lnSpc>
                          <a:spcPct val="150000"/>
                        </a:lnSpc>
                        <a:spcBef>
                          <a:spcPts val="0"/>
                        </a:spcBef>
                        <a:spcAft>
                          <a:spcPts val="0"/>
                        </a:spcAft>
                      </a:pPr>
                      <a:r>
                        <a:rPr lang="he-IL" sz="1000"/>
                        <a:t>4.</a:t>
                      </a:r>
                      <a:endParaRPr lang="en-US" sz="1000">
                        <a:solidFill>
                          <a:schemeClr val="tx1"/>
                        </a:solidFill>
                        <a:latin typeface="Calibri"/>
                        <a:ea typeface="Calibri"/>
                        <a:cs typeface="Arial"/>
                      </a:endParaRPr>
                    </a:p>
                  </a:txBody>
                  <a:tcPr marL="577" marR="577" marT="0" marB="0"/>
                </a:tc>
                <a:tc gridSpan="4">
                  <a:txBody>
                    <a:bodyPr/>
                    <a:lstStyle/>
                    <a:p>
                      <a:pPr marL="0" marR="0" algn="just" rtl="1">
                        <a:lnSpc>
                          <a:spcPct val="150000"/>
                        </a:lnSpc>
                        <a:spcBef>
                          <a:spcPts val="0"/>
                        </a:spcBef>
                        <a:spcAft>
                          <a:spcPts val="0"/>
                        </a:spcAft>
                      </a:pPr>
                      <a:r>
                        <a:rPr lang="he-IL" sz="1000"/>
                        <a:t>תשתית כ"א: (20%)</a:t>
                      </a:r>
                      <a:endParaRPr lang="en-US" sz="1000">
                        <a:solidFill>
                          <a:schemeClr val="tx1"/>
                        </a:solidFill>
                        <a:latin typeface="Calibri"/>
                        <a:ea typeface="Calibri"/>
                        <a:cs typeface="Arial"/>
                      </a:endParaRPr>
                    </a:p>
                  </a:txBody>
                  <a:tcPr marL="577" marR="577" marT="0" marB="0"/>
                </a:tc>
                <a:tc hMerge="1">
                  <a:txBody>
                    <a:bodyPr/>
                    <a:lstStyle/>
                    <a:p>
                      <a:endParaRPr lang="en-US"/>
                    </a:p>
                  </a:txBody>
                  <a:tcPr/>
                </a:tc>
                <a:tc hMerge="1">
                  <a:txBody>
                    <a:bodyPr/>
                    <a:lstStyle/>
                    <a:p>
                      <a:endParaRPr lang="en-US"/>
                    </a:p>
                  </a:txBody>
                  <a:tcPr/>
                </a:tc>
                <a:tc hMerge="1">
                  <a:txBody>
                    <a:bodyPr/>
                    <a:lstStyle/>
                    <a:p>
                      <a:endParaRPr lang="en-US"/>
                    </a:p>
                  </a:txBody>
                  <a:tcPr/>
                </a:tc>
              </a:tr>
              <a:tr h="118564">
                <a:tc vMerge="1">
                  <a:txBody>
                    <a:bodyPr/>
                    <a:lstStyle/>
                    <a:p>
                      <a:endParaRPr lang="en-US"/>
                    </a:p>
                  </a:txBody>
                  <a:tcPr/>
                </a:tc>
                <a:tc gridSpan="2">
                  <a:txBody>
                    <a:bodyPr/>
                    <a:lstStyle/>
                    <a:p>
                      <a:pPr marL="342900" marR="0" lvl="0" indent="-342900" algn="just" rtl="1">
                        <a:lnSpc>
                          <a:spcPct val="150000"/>
                        </a:lnSpc>
                        <a:spcBef>
                          <a:spcPts val="0"/>
                        </a:spcBef>
                        <a:spcAft>
                          <a:spcPts val="0"/>
                        </a:spcAft>
                        <a:buFont typeface="+mj-cs"/>
                        <a:buAutoNum type="hebrew2Minus"/>
                      </a:pPr>
                      <a:r>
                        <a:rPr lang="he-IL" sz="1000"/>
                        <a:t>קיום יחידת נוער (10%)</a:t>
                      </a:r>
                      <a:endParaRPr lang="en-US" sz="1000">
                        <a:solidFill>
                          <a:schemeClr val="tx1"/>
                        </a:solidFill>
                        <a:latin typeface="Calibri"/>
                      </a:endParaRPr>
                    </a:p>
                  </a:txBody>
                  <a:tcPr marL="577" marR="577" marT="0" marB="0"/>
                </a:tc>
                <a:tc hMerge="1">
                  <a:txBody>
                    <a:bodyPr/>
                    <a:lstStyle/>
                    <a:p>
                      <a:endParaRPr lang="en-US"/>
                    </a:p>
                  </a:txBody>
                  <a:tcPr/>
                </a:tc>
                <a:tc gridSpan="2">
                  <a:txBody>
                    <a:bodyPr/>
                    <a:lstStyle/>
                    <a:p>
                      <a:pPr marL="0" marR="0" algn="just" rtl="1">
                        <a:lnSpc>
                          <a:spcPct val="150000"/>
                        </a:lnSpc>
                        <a:spcBef>
                          <a:spcPts val="0"/>
                        </a:spcBef>
                        <a:spcAft>
                          <a:spcPts val="0"/>
                        </a:spcAft>
                      </a:pPr>
                      <a:r>
                        <a:rPr lang="he-IL" sz="1000" dirty="0"/>
                        <a:t>קיום היחידה משמעו שישנו איש קשר המתכלל את פעילות הנוער בישוב ומיישם את מדיניות </a:t>
                      </a:r>
                      <a:r>
                        <a:rPr lang="he-IL" sz="1000" dirty="0" smtClean="0"/>
                        <a:t>המשרד.</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r>
              <a:tr h="130626">
                <a:tc vMerge="1">
                  <a:txBody>
                    <a:bodyPr/>
                    <a:lstStyle/>
                    <a:p>
                      <a:endParaRPr lang="en-US"/>
                    </a:p>
                  </a:txBody>
                  <a:tcPr/>
                </a:tc>
                <a:tc gridSpan="2">
                  <a:txBody>
                    <a:bodyPr/>
                    <a:lstStyle/>
                    <a:p>
                      <a:pPr marL="342900" marR="0" lvl="0" indent="-342900" algn="just" rtl="1">
                        <a:lnSpc>
                          <a:spcPct val="150000"/>
                        </a:lnSpc>
                        <a:spcBef>
                          <a:spcPts val="0"/>
                        </a:spcBef>
                        <a:spcAft>
                          <a:spcPts val="0"/>
                        </a:spcAft>
                        <a:buFont typeface="+mj-cs"/>
                        <a:buAutoNum type="hebrew2Minus"/>
                      </a:pPr>
                      <a:r>
                        <a:rPr lang="he-IL" sz="1000"/>
                        <a:t>כפיפות מנהל יחידת הנוער (4%)</a:t>
                      </a:r>
                      <a:endParaRPr lang="en-US" sz="1000">
                        <a:solidFill>
                          <a:schemeClr val="tx1"/>
                        </a:solidFill>
                        <a:latin typeface="Calibri"/>
                      </a:endParaRPr>
                    </a:p>
                  </a:txBody>
                  <a:tcPr marL="577" marR="577" marT="0" marB="0"/>
                </a:tc>
                <a:tc hMerge="1">
                  <a:txBody>
                    <a:bodyPr/>
                    <a:lstStyle/>
                    <a:p>
                      <a:endParaRPr lang="en-US"/>
                    </a:p>
                  </a:txBody>
                  <a:tcPr/>
                </a:tc>
                <a:tc gridSpan="2">
                  <a:txBody>
                    <a:bodyPr/>
                    <a:lstStyle/>
                    <a:p>
                      <a:pPr marL="0" marR="0" algn="just" rtl="1">
                        <a:lnSpc>
                          <a:spcPct val="150000"/>
                        </a:lnSpc>
                        <a:spcBef>
                          <a:spcPts val="0"/>
                        </a:spcBef>
                        <a:spcAft>
                          <a:spcPts val="0"/>
                        </a:spcAft>
                      </a:pPr>
                      <a:r>
                        <a:rPr lang="he-IL" sz="1000" dirty="0"/>
                        <a:t>כפיפות זו מצביעה על מקצועיות ועל שמירה על רצף חינוכי ושזירת החינוך הפורמאלי עם </a:t>
                      </a:r>
                      <a:r>
                        <a:rPr lang="he-IL" sz="1000" dirty="0" smtClean="0"/>
                        <a:t>החב"פ</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r>
              <a:tr h="0">
                <a:tc vMerge="1">
                  <a:txBody>
                    <a:bodyPr/>
                    <a:lstStyle/>
                    <a:p>
                      <a:endParaRPr lang="en-US"/>
                    </a:p>
                  </a:txBody>
                  <a:tcPr/>
                </a:tc>
                <a:tc gridSpan="2">
                  <a:txBody>
                    <a:bodyPr/>
                    <a:lstStyle/>
                    <a:p>
                      <a:pPr marL="342900" marR="0" lvl="0" indent="-342900" algn="just" rtl="1">
                        <a:lnSpc>
                          <a:spcPct val="150000"/>
                        </a:lnSpc>
                        <a:spcBef>
                          <a:spcPts val="0"/>
                        </a:spcBef>
                        <a:spcAft>
                          <a:spcPts val="0"/>
                        </a:spcAft>
                        <a:buFont typeface="+mj-cs"/>
                        <a:buAutoNum type="hebrew2Minus"/>
                      </a:pPr>
                      <a:r>
                        <a:rPr lang="he-IL" sz="1000"/>
                        <a:t>מספר בעלי תפקידים/ מספר מוסדות (3%) </a:t>
                      </a:r>
                      <a:endParaRPr lang="en-US" sz="1000">
                        <a:solidFill>
                          <a:schemeClr val="tx1"/>
                        </a:solidFill>
                        <a:latin typeface="Calibri"/>
                      </a:endParaRPr>
                    </a:p>
                  </a:txBody>
                  <a:tcPr marL="577" marR="577" marT="0" marB="0"/>
                </a:tc>
                <a:tc hMerge="1">
                  <a:txBody>
                    <a:bodyPr/>
                    <a:lstStyle/>
                    <a:p>
                      <a:endParaRPr lang="en-US"/>
                    </a:p>
                  </a:txBody>
                  <a:tcPr/>
                </a:tc>
                <a:tc gridSpan="2">
                  <a:txBody>
                    <a:bodyPr/>
                    <a:lstStyle/>
                    <a:p>
                      <a:pPr marL="0" marR="0" algn="just" rtl="1">
                        <a:lnSpc>
                          <a:spcPct val="150000"/>
                        </a:lnSpc>
                        <a:spcBef>
                          <a:spcPts val="0"/>
                        </a:spcBef>
                        <a:spcAft>
                          <a:spcPts val="0"/>
                        </a:spcAft>
                      </a:pPr>
                      <a:r>
                        <a:rPr lang="he-IL" sz="1000" dirty="0"/>
                        <a:t>מספר  בעלי תפקידים ו/ או מספר מוסדות יביא ליכולת לבנות מערך חינוכי ורצף מהבוקר עד </a:t>
                      </a:r>
                      <a:r>
                        <a:rPr lang="he-IL" sz="1000" dirty="0" smtClean="0"/>
                        <a:t>הערב</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r>
              <a:tr h="82742">
                <a:tc vMerge="1">
                  <a:txBody>
                    <a:bodyPr/>
                    <a:lstStyle/>
                    <a:p>
                      <a:endParaRPr lang="en-US"/>
                    </a:p>
                  </a:txBody>
                  <a:tcPr/>
                </a:tc>
                <a:tc gridSpan="2">
                  <a:txBody>
                    <a:bodyPr/>
                    <a:lstStyle/>
                    <a:p>
                      <a:pPr marL="342900" marR="0" lvl="0" indent="-342900" algn="just" rtl="1">
                        <a:lnSpc>
                          <a:spcPct val="150000"/>
                        </a:lnSpc>
                        <a:spcBef>
                          <a:spcPts val="0"/>
                        </a:spcBef>
                        <a:spcAft>
                          <a:spcPts val="0"/>
                        </a:spcAft>
                        <a:buFont typeface="+mj-cs"/>
                        <a:buAutoNum type="hebrew2Minus"/>
                      </a:pPr>
                      <a:r>
                        <a:rPr lang="he-IL" sz="1000" dirty="0"/>
                        <a:t>פעילות תנועת </a:t>
                      </a:r>
                      <a:r>
                        <a:rPr lang="he-IL" sz="1000" dirty="0" smtClean="0"/>
                        <a:t>וארגוני נוער </a:t>
                      </a:r>
                      <a:r>
                        <a:rPr lang="he-IL" sz="1000" dirty="0"/>
                        <a:t>(3%)</a:t>
                      </a:r>
                      <a:endParaRPr lang="en-US" sz="1000" dirty="0">
                        <a:solidFill>
                          <a:schemeClr val="tx1"/>
                        </a:solidFill>
                        <a:latin typeface="Calibri"/>
                      </a:endParaRPr>
                    </a:p>
                  </a:txBody>
                  <a:tcPr marL="577" marR="577" marT="0" marB="0"/>
                </a:tc>
                <a:tc hMerge="1">
                  <a:txBody>
                    <a:bodyPr/>
                    <a:lstStyle/>
                    <a:p>
                      <a:endParaRPr lang="en-US"/>
                    </a:p>
                  </a:txBody>
                  <a:tcPr/>
                </a:tc>
                <a:tc gridSpan="2">
                  <a:txBody>
                    <a:bodyPr/>
                    <a:lstStyle/>
                    <a:p>
                      <a:pPr marL="0" marR="0" algn="just" rtl="1">
                        <a:lnSpc>
                          <a:spcPct val="150000"/>
                        </a:lnSpc>
                        <a:spcBef>
                          <a:spcPts val="0"/>
                        </a:spcBef>
                        <a:spcAft>
                          <a:spcPts val="0"/>
                        </a:spcAft>
                      </a:pPr>
                      <a:r>
                        <a:rPr lang="he-IL" sz="1000" dirty="0"/>
                        <a:t>פעילות  תנועת או תנועות  נוער בישוב מזמנת עידוד לפיתוח </a:t>
                      </a:r>
                      <a:r>
                        <a:rPr lang="he-IL" sz="1000" dirty="0" smtClean="0"/>
                        <a:t>הנוער</a:t>
                      </a:r>
                      <a:endParaRPr lang="en-US" sz="1000" dirty="0">
                        <a:solidFill>
                          <a:schemeClr val="tx1"/>
                        </a:solidFill>
                        <a:latin typeface="Calibri"/>
                        <a:ea typeface="Calibri"/>
                        <a:cs typeface="Arial"/>
                      </a:endParaRPr>
                    </a:p>
                  </a:txBody>
                  <a:tcPr marL="577" marR="577" marT="0" marB="0"/>
                </a:tc>
                <a:tc hMerge="1">
                  <a:txBody>
                    <a:bodyPr/>
                    <a:lstStyle/>
                    <a:p>
                      <a:endParaRPr lang="en-US"/>
                    </a:p>
                  </a:txBody>
                  <a:tcPr/>
                </a:tc>
              </a:tr>
              <a:tr h="0">
                <a:tc>
                  <a:txBody>
                    <a:bodyPr/>
                    <a:lstStyle/>
                    <a:p>
                      <a:pPr marL="0" marR="0" algn="just" rtl="1">
                        <a:lnSpc>
                          <a:spcPct val="150000"/>
                        </a:lnSpc>
                        <a:spcBef>
                          <a:spcPts val="0"/>
                        </a:spcBef>
                        <a:spcAft>
                          <a:spcPts val="0"/>
                        </a:spcAft>
                      </a:pPr>
                      <a:r>
                        <a:rPr lang="he-IL" sz="1000"/>
                        <a:t>5.</a:t>
                      </a:r>
                      <a:endParaRPr lang="en-US" sz="1000">
                        <a:solidFill>
                          <a:schemeClr val="tx1"/>
                        </a:solidFill>
                        <a:latin typeface="Calibri"/>
                        <a:ea typeface="Calibri"/>
                        <a:cs typeface="Arial"/>
                      </a:endParaRPr>
                    </a:p>
                  </a:txBody>
                  <a:tcPr marL="577" marR="577" marT="0" marB="0"/>
                </a:tc>
                <a:tc gridSpan="4">
                  <a:txBody>
                    <a:bodyPr/>
                    <a:lstStyle/>
                    <a:p>
                      <a:pPr marL="0" marR="0" algn="just" rtl="1">
                        <a:lnSpc>
                          <a:spcPct val="150000"/>
                        </a:lnSpc>
                        <a:spcBef>
                          <a:spcPts val="0"/>
                        </a:spcBef>
                        <a:spcAft>
                          <a:spcPts val="0"/>
                        </a:spcAft>
                      </a:pPr>
                      <a:r>
                        <a:rPr lang="he-IL" sz="1000" dirty="0"/>
                        <a:t>חוות דעת מקצועית:  (25%)</a:t>
                      </a:r>
                      <a:endParaRPr lang="en-US" sz="1000" dirty="0"/>
                    </a:p>
                    <a:p>
                      <a:pPr marL="0" marR="0" algn="just" rtl="1">
                        <a:lnSpc>
                          <a:spcPct val="150000"/>
                        </a:lnSpc>
                        <a:spcBef>
                          <a:spcPts val="0"/>
                        </a:spcBef>
                        <a:spcAft>
                          <a:spcPts val="0"/>
                        </a:spcAft>
                      </a:pPr>
                      <a:r>
                        <a:rPr lang="he-IL" sz="1000" dirty="0"/>
                        <a:t>מניסיוני עם הרשויות הערביות </a:t>
                      </a:r>
                      <a:r>
                        <a:rPr lang="he-IL" sz="1000" dirty="0" smtClean="0"/>
                        <a:t>המקומיות:</a:t>
                      </a:r>
                      <a:endParaRPr lang="he-IL" sz="1000" dirty="0"/>
                    </a:p>
                    <a:p>
                      <a:pPr marL="0" marR="0" algn="just" rtl="1">
                        <a:lnSpc>
                          <a:spcPct val="150000"/>
                        </a:lnSpc>
                        <a:spcBef>
                          <a:spcPts val="0"/>
                        </a:spcBef>
                        <a:spcAft>
                          <a:spcPts val="0"/>
                        </a:spcAft>
                      </a:pPr>
                      <a:r>
                        <a:rPr lang="he-IL" sz="1000" dirty="0" smtClean="0"/>
                        <a:t>מידת </a:t>
                      </a:r>
                      <a:r>
                        <a:rPr lang="he-IL" sz="1000" dirty="0"/>
                        <a:t>שיתופי </a:t>
                      </a:r>
                      <a:r>
                        <a:rPr lang="he-IL" sz="1000" dirty="0" smtClean="0"/>
                        <a:t>הפעולה:,</a:t>
                      </a:r>
                      <a:r>
                        <a:rPr lang="he-IL" sz="1000" baseline="0" dirty="0" smtClean="0"/>
                        <a:t> נ</a:t>
                      </a:r>
                      <a:r>
                        <a:rPr lang="he-IL" sz="1000" dirty="0" smtClean="0"/>
                        <a:t>יצול </a:t>
                      </a:r>
                      <a:r>
                        <a:rPr lang="he-IL" sz="1000" dirty="0"/>
                        <a:t>תקציבי </a:t>
                      </a:r>
                      <a:r>
                        <a:rPr lang="he-IL" sz="1000" dirty="0" smtClean="0"/>
                        <a:t>אפקטיבי:, איגום משאבים,</a:t>
                      </a:r>
                      <a:r>
                        <a:rPr lang="he-IL" sz="1000" baseline="0" dirty="0" smtClean="0"/>
                        <a:t> </a:t>
                      </a:r>
                      <a:r>
                        <a:rPr lang="he-IL" sz="1000" dirty="0" smtClean="0"/>
                        <a:t>הערכת </a:t>
                      </a:r>
                      <a:r>
                        <a:rPr lang="he-IL" sz="1000" dirty="0"/>
                        <a:t>בעלי התפקידים </a:t>
                      </a:r>
                      <a:r>
                        <a:rPr lang="he-IL" sz="1000" dirty="0" smtClean="0"/>
                        <a:t>ברשות,</a:t>
                      </a:r>
                      <a:r>
                        <a:rPr lang="he-IL" sz="1000" baseline="0" dirty="0" smtClean="0"/>
                        <a:t> </a:t>
                      </a:r>
                      <a:r>
                        <a:rPr lang="he-IL" sz="1000" dirty="0" smtClean="0"/>
                        <a:t>צרכי רשויות,</a:t>
                      </a:r>
                      <a:r>
                        <a:rPr lang="he-IL" sz="1000" baseline="0" dirty="0" smtClean="0"/>
                        <a:t> </a:t>
                      </a:r>
                      <a:r>
                        <a:rPr lang="he-IL" sz="1000" dirty="0" smtClean="0"/>
                        <a:t>צרכים מחוזיים,</a:t>
                      </a:r>
                      <a:r>
                        <a:rPr lang="he-IL" sz="1000" baseline="0" dirty="0" smtClean="0"/>
                        <a:t> </a:t>
                      </a:r>
                      <a:r>
                        <a:rPr lang="he-IL" sz="1000" dirty="0" smtClean="0"/>
                        <a:t>צרכים </a:t>
                      </a:r>
                      <a:r>
                        <a:rPr lang="he-IL" sz="1000" dirty="0"/>
                        <a:t>מקצועיים:</a:t>
                      </a:r>
                      <a:endParaRPr lang="en-US" sz="1000" dirty="0">
                        <a:solidFill>
                          <a:schemeClr val="tx1"/>
                        </a:solidFill>
                        <a:latin typeface="Calibri"/>
                      </a:endParaRPr>
                    </a:p>
                  </a:txBody>
                  <a:tcPr marL="577" marR="577" marT="0" marB="0"/>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מלבן 2"/>
          <p:cNvSpPr/>
          <p:nvPr/>
        </p:nvSpPr>
        <p:spPr>
          <a:xfrm>
            <a:off x="4555837" y="-110695"/>
            <a:ext cx="3128279" cy="769441"/>
          </a:xfrm>
          <a:prstGeom prst="rect">
            <a:avLst/>
          </a:prstGeom>
        </p:spPr>
        <p:txBody>
          <a:bodyPr wrap="square">
            <a:spAutoFit/>
          </a:bodyPr>
          <a:lstStyle/>
          <a:p>
            <a:r>
              <a:rPr lang="he-IL" sz="4400" b="1" dirty="0" smtClean="0">
                <a:solidFill>
                  <a:srgbClr val="0070C0"/>
                </a:solidFill>
                <a:latin typeface="Times New Roman" panose="02020603050405020304" pitchFamily="18" charset="0"/>
                <a:ea typeface="Times New Roman" panose="02020603050405020304" pitchFamily="18" charset="0"/>
                <a:cs typeface="David" pitchFamily="2" charset="-79"/>
              </a:rPr>
              <a:t>קריטריונים</a:t>
            </a:r>
            <a:endParaRPr lang="en-US" sz="44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4" name="תמונה 3"/>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850887" y="544447"/>
            <a:ext cx="4995380" cy="686901"/>
          </a:xfrm>
          <a:prstGeom prst="rect">
            <a:avLst/>
          </a:prstGeom>
        </p:spPr>
      </p:pic>
    </p:spTree>
    <p:extLst>
      <p:ext uri="{BB962C8B-B14F-4D97-AF65-F5344CB8AC3E}">
        <p14:creationId xmlns:p14="http://schemas.microsoft.com/office/powerpoint/2010/main" val="4173091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433372" y="-242664"/>
            <a:ext cx="8229600" cy="1143000"/>
          </a:xfrm>
        </p:spPr>
        <p:txBody>
          <a:bodyPr vert="horz" lIns="91440" tIns="45720" rIns="91440" bIns="45720" rtlCol="1" anchor="ctr">
            <a:normAutofit/>
          </a:bodyPr>
          <a:lstStyle/>
          <a:p>
            <a:r>
              <a:rPr lang="he-IL" sz="4000" b="1" dirty="0">
                <a:solidFill>
                  <a:srgbClr val="0070C0"/>
                </a:solidFill>
                <a:latin typeface="Times New Roman" panose="02020603050405020304" pitchFamily="18" charset="0"/>
                <a:ea typeface="Times New Roman" panose="02020603050405020304" pitchFamily="18" charset="0"/>
                <a:cs typeface="David" pitchFamily="2" charset="-79"/>
              </a:rPr>
              <a:t>מדדי הצלחה – תשתית רשותית</a:t>
            </a:r>
          </a:p>
        </p:txBody>
      </p:sp>
      <p:sp>
        <p:nvSpPr>
          <p:cNvPr id="3" name="מציין מיקום תוכן 2"/>
          <p:cNvSpPr>
            <a:spLocks noGrp="1"/>
          </p:cNvSpPr>
          <p:nvPr>
            <p:ph idx="1"/>
          </p:nvPr>
        </p:nvSpPr>
        <p:spPr>
          <a:xfrm>
            <a:off x="566986" y="1018704"/>
            <a:ext cx="10883900" cy="5610696"/>
          </a:xfrm>
        </p:spPr>
        <p:txBody>
          <a:bodyPr>
            <a:noAutofit/>
          </a:bodyPr>
          <a:lstStyle/>
          <a:p>
            <a:pPr>
              <a:lnSpc>
                <a:spcPct val="100000"/>
              </a:lnSpc>
              <a:buFont typeface="Wingdings" panose="05000000000000000000" pitchFamily="2" charset="2"/>
              <a:buChar char="q"/>
            </a:pPr>
            <a:r>
              <a:rPr lang="he-IL" sz="2000" b="1" dirty="0">
                <a:solidFill>
                  <a:srgbClr val="0070C0"/>
                </a:solidFill>
                <a:cs typeface="David" pitchFamily="2" charset="-79"/>
              </a:rPr>
              <a:t>תשתיות</a:t>
            </a:r>
          </a:p>
          <a:p>
            <a:pPr lvl="1">
              <a:lnSpc>
                <a:spcPct val="100000"/>
              </a:lnSpc>
              <a:buFont typeface="Wingdings" panose="05000000000000000000" pitchFamily="2" charset="2"/>
              <a:buChar char="§"/>
            </a:pPr>
            <a:r>
              <a:rPr lang="he-IL" sz="1600" dirty="0">
                <a:cs typeface="David" pitchFamily="2" charset="-79"/>
              </a:rPr>
              <a:t>קצר טווח: </a:t>
            </a:r>
            <a:r>
              <a:rPr lang="he-IL" sz="1600" dirty="0" err="1">
                <a:cs typeface="David" pitchFamily="2" charset="-79"/>
              </a:rPr>
              <a:t>מיתנו"ס</a:t>
            </a:r>
            <a:r>
              <a:rPr lang="he-IL" sz="1600" dirty="0">
                <a:cs typeface="David" pitchFamily="2" charset="-79"/>
              </a:rPr>
              <a:t> בתי הספר </a:t>
            </a:r>
          </a:p>
          <a:p>
            <a:pPr lvl="1">
              <a:lnSpc>
                <a:spcPct val="100000"/>
              </a:lnSpc>
              <a:buFont typeface="Wingdings" panose="05000000000000000000" pitchFamily="2" charset="2"/>
              <a:buChar char="§"/>
            </a:pPr>
            <a:r>
              <a:rPr lang="he-IL" sz="1600" dirty="0">
                <a:cs typeface="David" pitchFamily="2" charset="-79"/>
              </a:rPr>
              <a:t>ארוך טווח: השקעת תקציבים בבניית מתקנים חדשים.</a:t>
            </a:r>
          </a:p>
          <a:p>
            <a:pPr>
              <a:lnSpc>
                <a:spcPct val="100000"/>
              </a:lnSpc>
              <a:buFont typeface="Wingdings" panose="05000000000000000000" pitchFamily="2" charset="2"/>
              <a:buChar char="q"/>
            </a:pPr>
            <a:r>
              <a:rPr lang="he-IL" sz="2000" b="1" dirty="0">
                <a:solidFill>
                  <a:srgbClr val="0070C0"/>
                </a:solidFill>
                <a:cs typeface="David" pitchFamily="2" charset="-79"/>
              </a:rPr>
              <a:t>כוח אדם</a:t>
            </a:r>
          </a:p>
          <a:p>
            <a:pPr lvl="1">
              <a:lnSpc>
                <a:spcPct val="100000"/>
              </a:lnSpc>
              <a:buFont typeface="Wingdings" panose="05000000000000000000" pitchFamily="2" charset="2"/>
              <a:buChar char="§"/>
            </a:pPr>
            <a:r>
              <a:rPr lang="he-IL" sz="1600" dirty="0">
                <a:cs typeface="David" pitchFamily="2" charset="-79"/>
              </a:rPr>
              <a:t>מעורבות ישירה בבחירת כ"א</a:t>
            </a:r>
          </a:p>
          <a:p>
            <a:pPr lvl="1">
              <a:lnSpc>
                <a:spcPct val="100000"/>
              </a:lnSpc>
              <a:buFont typeface="Wingdings" panose="05000000000000000000" pitchFamily="2" charset="2"/>
              <a:buChar char="§"/>
            </a:pPr>
            <a:r>
              <a:rPr lang="he-IL" sz="1600" dirty="0">
                <a:cs typeface="David" pitchFamily="2" charset="-79"/>
              </a:rPr>
              <a:t>העצמה, הכשרה ופיתוח מקצועי</a:t>
            </a:r>
          </a:p>
          <a:p>
            <a:pPr lvl="1">
              <a:lnSpc>
                <a:spcPct val="100000"/>
              </a:lnSpc>
              <a:buFont typeface="Wingdings" panose="05000000000000000000" pitchFamily="2" charset="2"/>
              <a:buChar char="§"/>
            </a:pPr>
            <a:r>
              <a:rPr lang="he-IL" sz="1600" dirty="0">
                <a:cs typeface="David" pitchFamily="2" charset="-79"/>
              </a:rPr>
              <a:t>הון אנושי חוזר לרשות לעמדות ניהוליות</a:t>
            </a:r>
          </a:p>
          <a:p>
            <a:pPr>
              <a:lnSpc>
                <a:spcPct val="100000"/>
              </a:lnSpc>
              <a:buFont typeface="Wingdings" panose="05000000000000000000" pitchFamily="2" charset="2"/>
              <a:buChar char="q"/>
            </a:pPr>
            <a:r>
              <a:rPr lang="he-IL" sz="2000" b="1" dirty="0">
                <a:solidFill>
                  <a:srgbClr val="0070C0"/>
                </a:solidFill>
                <a:cs typeface="David" pitchFamily="2" charset="-79"/>
              </a:rPr>
              <a:t>הפעלה ברשות</a:t>
            </a:r>
          </a:p>
          <a:p>
            <a:pPr>
              <a:lnSpc>
                <a:spcPct val="100000"/>
              </a:lnSpc>
              <a:buFont typeface="Wingdings" pitchFamily="2" charset="2"/>
              <a:buChar char="§"/>
            </a:pPr>
            <a:r>
              <a:rPr lang="he-IL" sz="1600" dirty="0">
                <a:cs typeface="David" pitchFamily="2" charset="-79"/>
              </a:rPr>
              <a:t>חיבור בין הפורמלי לבלתי-פורמלי – "העדר מחיצות"</a:t>
            </a:r>
          </a:p>
          <a:p>
            <a:pPr>
              <a:lnSpc>
                <a:spcPct val="100000"/>
              </a:lnSpc>
              <a:buFont typeface="Wingdings" pitchFamily="2" charset="2"/>
              <a:buChar char="§"/>
            </a:pPr>
            <a:r>
              <a:rPr lang="he-IL" sz="1600" dirty="0">
                <a:cs typeface="David" pitchFamily="2" charset="-79"/>
              </a:rPr>
              <a:t>תקציב מפוקח - הקצאה ייעודית מבוססת תפוקות</a:t>
            </a:r>
          </a:p>
          <a:p>
            <a:pPr>
              <a:lnSpc>
                <a:spcPct val="100000"/>
              </a:lnSpc>
              <a:buFont typeface="Wingdings" pitchFamily="2" charset="2"/>
              <a:buChar char="§"/>
            </a:pPr>
            <a:r>
              <a:rPr lang="he-IL" sz="1600" dirty="0">
                <a:cs typeface="David" pitchFamily="2" charset="-79"/>
              </a:rPr>
              <a:t>מדיניות רצף רשותית - עבודה קוהרנטית ברבדים השונים (החל מבי"ס, רשות, המשך במחוז ומטה וכלה בממשלה)</a:t>
            </a:r>
          </a:p>
          <a:p>
            <a:pPr lvl="0">
              <a:lnSpc>
                <a:spcPct val="100000"/>
              </a:lnSpc>
              <a:buFont typeface="Wingdings" panose="05000000000000000000" pitchFamily="2" charset="2"/>
              <a:buChar char="q"/>
            </a:pPr>
            <a:r>
              <a:rPr lang="he-IL" sz="2000" b="1" dirty="0">
                <a:solidFill>
                  <a:srgbClr val="0070C0"/>
                </a:solidFill>
                <a:cs typeface="David" pitchFamily="2" charset="-79"/>
              </a:rPr>
              <a:t>הפעלה ארצית</a:t>
            </a:r>
          </a:p>
          <a:p>
            <a:pPr lvl="0">
              <a:lnSpc>
                <a:spcPct val="100000"/>
              </a:lnSpc>
              <a:buFont typeface="Wingdings" pitchFamily="2" charset="2"/>
              <a:buChar char="§"/>
            </a:pPr>
            <a:r>
              <a:rPr lang="he-IL" sz="1600" dirty="0">
                <a:cs typeface="David" pitchFamily="2" charset="-79"/>
              </a:rPr>
              <a:t>כלל הגופים המפעילים יפעלו לאורך זמן וללא תסבוכות פיננסיות </a:t>
            </a:r>
            <a:endParaRPr lang="en-US" sz="1600" dirty="0">
              <a:cs typeface="David" pitchFamily="2" charset="-79"/>
            </a:endParaRPr>
          </a:p>
          <a:p>
            <a:pPr lvl="0">
              <a:lnSpc>
                <a:spcPct val="100000"/>
              </a:lnSpc>
              <a:buFont typeface="Wingdings" pitchFamily="2" charset="2"/>
              <a:buChar char="§"/>
            </a:pPr>
            <a:r>
              <a:rPr lang="he-IL" sz="1600" dirty="0">
                <a:cs typeface="David" pitchFamily="2" charset="-79"/>
              </a:rPr>
              <a:t>מידע מדויק - קשר בין השקעה לתוצאה </a:t>
            </a:r>
            <a:endParaRPr lang="en-US" sz="1600" dirty="0">
              <a:cs typeface="David" pitchFamily="2" charset="-79"/>
            </a:endParaRPr>
          </a:p>
          <a:p>
            <a:pPr lvl="0">
              <a:lnSpc>
                <a:spcPct val="150000"/>
              </a:lnSpc>
              <a:buFont typeface="Wingdings" pitchFamily="2" charset="2"/>
              <a:buChar char="§"/>
            </a:pPr>
            <a:r>
              <a:rPr lang="he-IL" sz="1600" dirty="0">
                <a:cs typeface="David" pitchFamily="2" charset="-79"/>
              </a:rPr>
              <a:t>רשת מגוונת מחויבת לטווח הרחוק (סינגור, מחקר, פילנטרופיה, ממשלה, שלטון מקומי, חברה אזרחית) </a:t>
            </a:r>
            <a:endParaRPr lang="en-US" sz="1600" dirty="0">
              <a:cs typeface="David" pitchFamily="2" charset="-79"/>
            </a:endParaRPr>
          </a:p>
          <a:p>
            <a:pPr>
              <a:lnSpc>
                <a:spcPct val="170000"/>
              </a:lnSpc>
              <a:buFont typeface="Wingdings" panose="05000000000000000000" pitchFamily="2" charset="2"/>
              <a:buChar char="q"/>
            </a:pPr>
            <a:endParaRPr lang="he-IL" sz="1400" dirty="0"/>
          </a:p>
        </p:txBody>
      </p:sp>
      <p:pic>
        <p:nvPicPr>
          <p:cNvPr id="4" name="תמונה 3"/>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192322" y="499706"/>
            <a:ext cx="6842514" cy="801260"/>
          </a:xfrm>
          <a:prstGeom prst="rect">
            <a:avLst/>
          </a:prstGeom>
        </p:spPr>
      </p:pic>
    </p:spTree>
    <p:extLst>
      <p:ext uri="{BB962C8B-B14F-4D97-AF65-F5344CB8AC3E}">
        <p14:creationId xmlns:p14="http://schemas.microsoft.com/office/powerpoint/2010/main" val="2748217315"/>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718172" y="-309629"/>
            <a:ext cx="8229600" cy="1143000"/>
          </a:xfrm>
        </p:spPr>
        <p:txBody>
          <a:bodyPr vert="horz" lIns="91440" tIns="45720" rIns="91440" bIns="45720" rtlCol="1" anchor="ctr">
            <a:normAutofit/>
          </a:bodyPr>
          <a:lstStyle/>
          <a:p>
            <a:r>
              <a:rPr lang="he-IL" sz="4000" b="1" dirty="0">
                <a:solidFill>
                  <a:srgbClr val="0070C0"/>
                </a:solidFill>
                <a:latin typeface="Times New Roman" panose="02020603050405020304" pitchFamily="18" charset="0"/>
                <a:ea typeface="Times New Roman" panose="02020603050405020304" pitchFamily="18" charset="0"/>
                <a:cs typeface="David" pitchFamily="2" charset="-79"/>
              </a:rPr>
              <a:t>מדדי הצלחה – השפעת הפעילות</a:t>
            </a:r>
          </a:p>
        </p:txBody>
      </p:sp>
      <p:sp>
        <p:nvSpPr>
          <p:cNvPr id="3" name="מציין מיקום תוכן 2"/>
          <p:cNvSpPr>
            <a:spLocks noGrp="1"/>
          </p:cNvSpPr>
          <p:nvPr>
            <p:ph idx="1"/>
          </p:nvPr>
        </p:nvSpPr>
        <p:spPr>
          <a:xfrm>
            <a:off x="-10988" y="1167036"/>
            <a:ext cx="12202988" cy="5817964"/>
          </a:xfrm>
        </p:spPr>
        <p:txBody>
          <a:bodyPr numCol="2">
            <a:noAutofit/>
          </a:bodyPr>
          <a:lstStyle/>
          <a:p>
            <a:pPr>
              <a:buFont typeface="Wingdings" pitchFamily="2" charset="2"/>
              <a:buChar char="q"/>
            </a:pPr>
            <a:r>
              <a:rPr lang="he-IL" sz="2000" b="1" dirty="0">
                <a:solidFill>
                  <a:srgbClr val="0070C0"/>
                </a:solidFill>
                <a:cs typeface="David" pitchFamily="2" charset="-79"/>
              </a:rPr>
              <a:t>בית ספר בקהילה - יום ארוך עם פנאי משמעותי</a:t>
            </a:r>
          </a:p>
          <a:p>
            <a:pPr>
              <a:buFont typeface="Wingdings" pitchFamily="2" charset="2"/>
              <a:buChar char="§"/>
            </a:pPr>
            <a:r>
              <a:rPr lang="he-IL" sz="1800" dirty="0">
                <a:cs typeface="David" pitchFamily="2" charset="-79"/>
              </a:rPr>
              <a:t>גידול בהשתתפות בתנועות וארגוני הנוער. </a:t>
            </a:r>
            <a:endParaRPr lang="en-US" sz="1800" dirty="0">
              <a:cs typeface="David" pitchFamily="2" charset="-79"/>
            </a:endParaRPr>
          </a:p>
          <a:p>
            <a:pPr lvl="0">
              <a:buFont typeface="Wingdings" pitchFamily="2" charset="2"/>
              <a:buChar char="§"/>
            </a:pPr>
            <a:r>
              <a:rPr lang="he-IL" sz="1800" dirty="0">
                <a:cs typeface="David" pitchFamily="2" charset="-79"/>
              </a:rPr>
              <a:t>עליה בטיולים משמעותיים וירידה בתקלות בטיולים.</a:t>
            </a:r>
            <a:endParaRPr lang="en-US" sz="1800" dirty="0">
              <a:cs typeface="David" pitchFamily="2" charset="-79"/>
            </a:endParaRPr>
          </a:p>
          <a:p>
            <a:pPr lvl="0">
              <a:buFont typeface="Wingdings" pitchFamily="2" charset="2"/>
              <a:buChar char="§"/>
            </a:pPr>
            <a:r>
              <a:rPr lang="he-IL" sz="1800" dirty="0">
                <a:cs typeface="David" pitchFamily="2" charset="-79"/>
              </a:rPr>
              <a:t>שיפור במיצבי אקלים.</a:t>
            </a:r>
            <a:endParaRPr lang="en-US" sz="1800" dirty="0">
              <a:cs typeface="David" pitchFamily="2" charset="-79"/>
            </a:endParaRPr>
          </a:p>
          <a:p>
            <a:pPr lvl="0">
              <a:buFont typeface="Wingdings" pitchFamily="2" charset="2"/>
              <a:buChar char="§"/>
            </a:pPr>
            <a:r>
              <a:rPr lang="he-IL" sz="1800" dirty="0">
                <a:cs typeface="David" pitchFamily="2" charset="-79"/>
              </a:rPr>
              <a:t>שינוי תפיסת חדר מורים - חדר מורים יוזם.</a:t>
            </a:r>
            <a:endParaRPr lang="en-US" sz="1800" dirty="0">
              <a:cs typeface="David" pitchFamily="2" charset="-79"/>
            </a:endParaRPr>
          </a:p>
          <a:p>
            <a:pPr lvl="0">
              <a:buFont typeface="Wingdings" pitchFamily="2" charset="2"/>
              <a:buChar char="§"/>
            </a:pPr>
            <a:r>
              <a:rPr lang="he-IL" sz="1800" dirty="0">
                <a:cs typeface="David" pitchFamily="2" charset="-79"/>
              </a:rPr>
              <a:t>עליה בהיקף המתנדבים והאירועים הקהילתיים בבתיה"ס ובשותפות הורים.</a:t>
            </a:r>
            <a:endParaRPr lang="en-US" sz="1800" dirty="0">
              <a:cs typeface="David" pitchFamily="2" charset="-79"/>
            </a:endParaRPr>
          </a:p>
          <a:p>
            <a:pPr lvl="0">
              <a:buFont typeface="Wingdings" pitchFamily="2" charset="2"/>
              <a:buChar char="§"/>
            </a:pPr>
            <a:r>
              <a:rPr lang="he-IL" sz="1800" dirty="0">
                <a:cs typeface="David" pitchFamily="2" charset="-79"/>
              </a:rPr>
              <a:t>ירידה בפשיעה וונדליזם בביה"ס וברשות.</a:t>
            </a:r>
            <a:endParaRPr lang="en-US" sz="1800" dirty="0">
              <a:cs typeface="David" pitchFamily="2" charset="-79"/>
            </a:endParaRPr>
          </a:p>
          <a:p>
            <a:pPr>
              <a:buNone/>
            </a:pPr>
            <a:endParaRPr lang="en-US" sz="1800" dirty="0">
              <a:cs typeface="David" pitchFamily="2" charset="-79"/>
            </a:endParaRPr>
          </a:p>
          <a:p>
            <a:pPr>
              <a:buFont typeface="Wingdings" pitchFamily="2" charset="2"/>
              <a:buChar char="q"/>
            </a:pPr>
            <a:r>
              <a:rPr lang="he-IL" sz="2000" b="1" dirty="0">
                <a:solidFill>
                  <a:srgbClr val="0070C0"/>
                </a:solidFill>
                <a:cs typeface="David" pitchFamily="2" charset="-79"/>
              </a:rPr>
              <a:t>יחידת הנוער ברשות המקומית</a:t>
            </a:r>
            <a:endParaRPr lang="en-US" sz="2000" b="1" dirty="0">
              <a:solidFill>
                <a:srgbClr val="0070C0"/>
              </a:solidFill>
              <a:cs typeface="David" pitchFamily="2" charset="-79"/>
            </a:endParaRPr>
          </a:p>
          <a:p>
            <a:pPr lvl="0">
              <a:buFont typeface="Wingdings" pitchFamily="2" charset="2"/>
              <a:buChar char="§"/>
            </a:pPr>
            <a:r>
              <a:rPr lang="he-IL" sz="1800" dirty="0">
                <a:cs typeface="David" pitchFamily="2" charset="-79"/>
              </a:rPr>
              <a:t>יחידת הנוער מבצעת פעילות ומתכללת פעילות ברשות.</a:t>
            </a:r>
            <a:endParaRPr lang="en-US" sz="1800" dirty="0">
              <a:cs typeface="David" pitchFamily="2" charset="-79"/>
            </a:endParaRPr>
          </a:p>
          <a:p>
            <a:pPr lvl="0">
              <a:buFont typeface="Wingdings" pitchFamily="2" charset="2"/>
              <a:buChar char="§"/>
            </a:pPr>
            <a:r>
              <a:rPr lang="he-IL" sz="1800" dirty="0">
                <a:cs typeface="David" pitchFamily="2" charset="-79"/>
              </a:rPr>
              <a:t>מיזמים ועשייה בהובלת הנוער בכל רשות. </a:t>
            </a:r>
            <a:endParaRPr lang="en-US" sz="1800" dirty="0">
              <a:cs typeface="David" pitchFamily="2" charset="-79"/>
            </a:endParaRPr>
          </a:p>
          <a:p>
            <a:pPr lvl="0">
              <a:buFont typeface="Wingdings" pitchFamily="2" charset="2"/>
              <a:buChar char="§"/>
            </a:pPr>
            <a:r>
              <a:rPr lang="he-IL" sz="1800" dirty="0">
                <a:cs typeface="David" pitchFamily="2" charset="-79"/>
              </a:rPr>
              <a:t>קבוצות נוער פעילות (מנהיגות, קונסרבטוריון, ספורט וכיו"ב).</a:t>
            </a:r>
          </a:p>
          <a:p>
            <a:pPr lvl="0">
              <a:buNone/>
            </a:pPr>
            <a:endParaRPr lang="he-IL" sz="1800" dirty="0">
              <a:cs typeface="David" pitchFamily="2" charset="-79"/>
            </a:endParaRPr>
          </a:p>
          <a:p>
            <a:pPr lvl="0">
              <a:buNone/>
            </a:pPr>
            <a:endParaRPr lang="he-IL" sz="1800" dirty="0">
              <a:cs typeface="David" pitchFamily="2" charset="-79"/>
            </a:endParaRPr>
          </a:p>
          <a:p>
            <a:pPr lvl="0">
              <a:buNone/>
            </a:pPr>
            <a:endParaRPr lang="he-IL" sz="1800" dirty="0">
              <a:cs typeface="David" pitchFamily="2" charset="-79"/>
            </a:endParaRPr>
          </a:p>
          <a:p>
            <a:pPr lvl="0">
              <a:buNone/>
            </a:pPr>
            <a:endParaRPr lang="he-IL" sz="1800" dirty="0">
              <a:cs typeface="David" pitchFamily="2" charset="-79"/>
            </a:endParaRPr>
          </a:p>
          <a:p>
            <a:pPr>
              <a:buFont typeface="Wingdings" pitchFamily="2" charset="2"/>
              <a:buChar char="q"/>
            </a:pPr>
            <a:r>
              <a:rPr lang="he-IL" sz="2000" b="1" dirty="0">
                <a:solidFill>
                  <a:srgbClr val="0070C0"/>
                </a:solidFill>
                <a:cs typeface="David" pitchFamily="2" charset="-79"/>
              </a:rPr>
              <a:t>מתנ"ס</a:t>
            </a:r>
            <a:endParaRPr lang="en-US" sz="2000" b="1" dirty="0">
              <a:solidFill>
                <a:srgbClr val="0070C0"/>
              </a:solidFill>
              <a:cs typeface="David" pitchFamily="2" charset="-79"/>
            </a:endParaRPr>
          </a:p>
          <a:p>
            <a:pPr lvl="0">
              <a:buFont typeface="Wingdings" pitchFamily="2" charset="2"/>
              <a:buChar char="§"/>
            </a:pPr>
            <a:r>
              <a:rPr lang="he-IL" sz="1800" dirty="0">
                <a:cs typeface="David" pitchFamily="2" charset="-79"/>
              </a:rPr>
              <a:t>בכל מתנ"ס יפעלו: לפחות 25% מילדי הרשות; תכנית לבעלי צרכים מיוחדים; תכניות קהילה-מבוגרים-קשישים.</a:t>
            </a:r>
          </a:p>
          <a:p>
            <a:pPr lvl="0">
              <a:buFont typeface="Wingdings" pitchFamily="2" charset="2"/>
              <a:buChar char="§"/>
            </a:pPr>
            <a:r>
              <a:rPr lang="he-IL" sz="1800" dirty="0">
                <a:cs typeface="David" pitchFamily="2" charset="-79"/>
              </a:rPr>
              <a:t>מניעה: ירידה בהיקף תאונות ילדים, וונדליזם, אלימות.</a:t>
            </a:r>
          </a:p>
          <a:p>
            <a:pPr>
              <a:buFont typeface="Wingdings" pitchFamily="2" charset="2"/>
              <a:buChar char="§"/>
            </a:pPr>
            <a:r>
              <a:rPr lang="he-IL" sz="1800" dirty="0">
                <a:cs typeface="David" pitchFamily="2" charset="-79"/>
              </a:rPr>
              <a:t>שינוי עמדות ביחס לחב"פ - הורים ילדים ונוער. </a:t>
            </a:r>
            <a:endParaRPr lang="en-US" sz="1800" dirty="0">
              <a:cs typeface="David" pitchFamily="2" charset="-79"/>
            </a:endParaRPr>
          </a:p>
          <a:p>
            <a:pPr>
              <a:buNone/>
            </a:pPr>
            <a:r>
              <a:rPr lang="he-IL" sz="1800" b="1" dirty="0">
                <a:cs typeface="David" pitchFamily="2" charset="-79"/>
              </a:rPr>
              <a:t> </a:t>
            </a:r>
            <a:endParaRPr lang="en-US" sz="1800" dirty="0">
              <a:cs typeface="David" pitchFamily="2" charset="-79"/>
            </a:endParaRPr>
          </a:p>
          <a:p>
            <a:pPr>
              <a:buFont typeface="Wingdings" pitchFamily="2" charset="2"/>
              <a:buChar char="q"/>
            </a:pPr>
            <a:r>
              <a:rPr lang="he-IL" sz="2000" b="1" dirty="0">
                <a:solidFill>
                  <a:srgbClr val="0070C0"/>
                </a:solidFill>
                <a:cs typeface="David" pitchFamily="2" charset="-79"/>
              </a:rPr>
              <a:t>מגזר שלישי (תוכניות בוטיק ותוכניות ארציות)</a:t>
            </a:r>
            <a:endParaRPr lang="en-US" sz="2000" b="1" dirty="0">
              <a:solidFill>
                <a:srgbClr val="0070C0"/>
              </a:solidFill>
              <a:cs typeface="David" pitchFamily="2" charset="-79"/>
            </a:endParaRPr>
          </a:p>
          <a:p>
            <a:pPr lvl="0">
              <a:buFont typeface="Wingdings" pitchFamily="2" charset="2"/>
              <a:buChar char="§"/>
            </a:pPr>
            <a:r>
              <a:rPr lang="he-IL" sz="1800" dirty="0">
                <a:cs typeface="David" pitchFamily="2" charset="-79"/>
              </a:rPr>
              <a:t>עליה בהיקף המשתתפים בתוכניות חב"פ.</a:t>
            </a:r>
          </a:p>
          <a:p>
            <a:pPr lvl="0">
              <a:buFont typeface="Wingdings" pitchFamily="2" charset="2"/>
              <a:buChar char="§"/>
            </a:pPr>
            <a:r>
              <a:rPr lang="he-IL" sz="1800" dirty="0">
                <a:cs typeface="David" pitchFamily="2" charset="-79"/>
              </a:rPr>
              <a:t>שינוי בפני השדה - פיתוח תוכן מותאם בתנועות, מינוי בעלי תפקיד ומחלקות ייעודיות</a:t>
            </a:r>
          </a:p>
          <a:p>
            <a:pPr lvl="0">
              <a:buFont typeface="Wingdings" pitchFamily="2" charset="2"/>
              <a:buChar char="§"/>
            </a:pPr>
            <a:r>
              <a:rPr lang="he-IL" sz="1800" dirty="0">
                <a:cs typeface="David" pitchFamily="2" charset="-79"/>
              </a:rPr>
              <a:t>מיזמים ארציים ועשייה בהובלת הנוער. </a:t>
            </a:r>
            <a:endParaRPr lang="en-US" sz="1800" dirty="0">
              <a:cs typeface="David" pitchFamily="2" charset="-79"/>
            </a:endParaRPr>
          </a:p>
          <a:p>
            <a:pPr lvl="0">
              <a:buFont typeface="Wingdings" pitchFamily="2" charset="2"/>
              <a:buChar char="§"/>
            </a:pPr>
            <a:r>
              <a:rPr lang="he-IL" sz="1800" dirty="0">
                <a:cs typeface="David" pitchFamily="2" charset="-79"/>
              </a:rPr>
              <a:t>קבוצת מנהיגות (עילית) למצוינות בכל רשות המהווה קבוצה מובילה. </a:t>
            </a:r>
            <a:endParaRPr lang="en-US" sz="1800" dirty="0">
              <a:cs typeface="David" pitchFamily="2" charset="-79"/>
            </a:endParaRPr>
          </a:p>
          <a:p>
            <a:pPr lvl="0">
              <a:buFont typeface="Wingdings" pitchFamily="2" charset="2"/>
              <a:buChar char="§"/>
            </a:pPr>
            <a:r>
              <a:rPr lang="he-IL" sz="1800" dirty="0">
                <a:cs typeface="David" pitchFamily="2" charset="-79"/>
              </a:rPr>
              <a:t>התפתחות גרעיני קהילתיים ובני מקום חוזרים לתפקידי הובלה.</a:t>
            </a:r>
            <a:endParaRPr lang="en-US" sz="1800" dirty="0">
              <a:cs typeface="David" pitchFamily="2" charset="-79"/>
            </a:endParaRPr>
          </a:p>
          <a:p>
            <a:pPr lvl="0">
              <a:buFont typeface="Wingdings" pitchFamily="2" charset="2"/>
              <a:buChar char="§"/>
            </a:pPr>
            <a:r>
              <a:rPr lang="he-IL" sz="1800" dirty="0">
                <a:cs typeface="David" pitchFamily="2" charset="-79"/>
              </a:rPr>
              <a:t>ירידה בזיהום הסביבה. עליה בשימוש בשטחים פתוחים.</a:t>
            </a:r>
            <a:endParaRPr lang="en-US" sz="1800" dirty="0">
              <a:cs typeface="David" pitchFamily="2" charset="-79"/>
            </a:endParaRPr>
          </a:p>
          <a:p>
            <a:pPr lvl="0">
              <a:buFont typeface="Wingdings" pitchFamily="2" charset="2"/>
              <a:buChar char="§"/>
            </a:pPr>
            <a:r>
              <a:rPr lang="he-IL" sz="1800" dirty="0">
                <a:cs typeface="David" pitchFamily="2" charset="-79"/>
              </a:rPr>
              <a:t>עליה בטיולים משמעותיים וירידה בתקלות בטיולים. </a:t>
            </a:r>
            <a:endParaRPr lang="en-US" sz="1800" dirty="0">
              <a:cs typeface="David" pitchFamily="2" charset="-79"/>
            </a:endParaRPr>
          </a:p>
          <a:p>
            <a:pPr lvl="0">
              <a:buFont typeface="Wingdings" pitchFamily="2" charset="2"/>
              <a:buChar char="§"/>
            </a:pPr>
            <a:r>
              <a:rPr lang="he-IL" sz="1800" dirty="0">
                <a:cs typeface="David" pitchFamily="2" charset="-79"/>
              </a:rPr>
              <a:t>עליה בתחושת השייכות.</a:t>
            </a:r>
            <a:endParaRPr lang="en-US" sz="1800" dirty="0">
              <a:cs typeface="David" pitchFamily="2" charset="-79"/>
            </a:endParaRPr>
          </a:p>
        </p:txBody>
      </p:sp>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446322" y="432741"/>
            <a:ext cx="6842514" cy="801260"/>
          </a:xfrm>
          <a:prstGeom prst="rect">
            <a:avLst/>
          </a:prstGeom>
        </p:spPr>
      </p:pic>
    </p:spTree>
    <p:extLst>
      <p:ext uri="{BB962C8B-B14F-4D97-AF65-F5344CB8AC3E}">
        <p14:creationId xmlns:p14="http://schemas.microsoft.com/office/powerpoint/2010/main" val="696471402"/>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630" t="60278" r="3518" b="7069"/>
          <a:stretch/>
        </p:blipFill>
        <p:spPr>
          <a:xfrm>
            <a:off x="119270" y="4994788"/>
            <a:ext cx="12072730" cy="1863212"/>
          </a:xfrm>
          <a:prstGeom prst="rect">
            <a:avLst/>
          </a:prstGeom>
        </p:spPr>
      </p:pic>
      <p:pic>
        <p:nvPicPr>
          <p:cNvPr id="6" name="Picture 4" descr="http://www.orianit.edu-negev.gov.il/shelachtv/cp/homepage/Images/semel(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6423" y="207512"/>
            <a:ext cx="1244082" cy="1088572"/>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2489200" y="2486961"/>
            <a:ext cx="6146800" cy="1446550"/>
          </a:xfrm>
          <a:prstGeom prst="rect">
            <a:avLst/>
          </a:prstGeom>
        </p:spPr>
        <p:txBody>
          <a:bodyPr wrap="square">
            <a:spAutoFit/>
          </a:bodyPr>
          <a:lstStyle/>
          <a:p>
            <a:r>
              <a:rPr lang="he-IL" sz="8800" b="1" dirty="0" smtClean="0">
                <a:solidFill>
                  <a:srgbClr val="002060"/>
                </a:solidFill>
                <a:latin typeface="Times New Roman" panose="02020603050405020304" pitchFamily="18" charset="0"/>
                <a:ea typeface="Times New Roman" panose="02020603050405020304" pitchFamily="18" charset="0"/>
                <a:cs typeface="David" pitchFamily="2" charset="-79"/>
              </a:rPr>
              <a:t>ב ה צ ל ח ה</a:t>
            </a:r>
            <a:endParaRPr lang="he-IL" sz="8800" b="1" dirty="0">
              <a:solidFill>
                <a:srgbClr val="002060"/>
              </a:solidFill>
              <a:latin typeface="Times New Roman" panose="02020603050405020304" pitchFamily="18" charset="0"/>
              <a:ea typeface="Times New Roman" panose="02020603050405020304" pitchFamily="18" charset="0"/>
              <a:cs typeface="David" pitchFamily="2" charset="-79"/>
            </a:endParaRPr>
          </a:p>
        </p:txBody>
      </p:sp>
      <p:pic>
        <p:nvPicPr>
          <p:cNvPr id="7" name="Picture 2" descr="http://upload.wikimedia.org/wikipedia/commons/thumb/8/8f/Emblem_of_Israel.svg/200px-Emblem_of_Israel.svg.png"/>
          <p:cNvPicPr/>
          <p:nvPr/>
        </p:nvPicPr>
        <p:blipFill>
          <a:blip r:embed="rId5">
            <a:extLst>
              <a:ext uri="{BEBA8EAE-BF5A-486C-A8C5-ECC9F3942E4B}">
                <a14:imgProps xmlns:a14="http://schemas.microsoft.com/office/drawing/2010/main">
                  <a14:imgLayer r:embed="rId6">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1125201" y="163436"/>
            <a:ext cx="838200" cy="923693"/>
          </a:xfrm>
          <a:prstGeom prst="rect">
            <a:avLst/>
          </a:prstGeom>
          <a:noFill/>
        </p:spPr>
      </p:pic>
      <p:sp>
        <p:nvSpPr>
          <p:cNvPr id="8" name="TextBox 7"/>
          <p:cNvSpPr txBox="1"/>
          <p:nvPr/>
        </p:nvSpPr>
        <p:spPr>
          <a:xfrm>
            <a:off x="10615643" y="1087129"/>
            <a:ext cx="1576357" cy="338554"/>
          </a:xfrm>
          <a:prstGeom prst="rect">
            <a:avLst/>
          </a:prstGeom>
          <a:noFill/>
        </p:spPr>
        <p:txBody>
          <a:bodyPr wrap="square" rtlCol="1">
            <a:spAutoFit/>
          </a:bodyPr>
          <a:lstStyle/>
          <a:p>
            <a:r>
              <a:rPr lang="he-IL" sz="1600" b="1" dirty="0" smtClean="0">
                <a:solidFill>
                  <a:srgbClr val="002060"/>
                </a:solidFill>
                <a:latin typeface="Gisha" panose="020B0502040204020203" pitchFamily="34" charset="-79"/>
              </a:rPr>
              <a:t>משרד החינוך</a:t>
            </a:r>
            <a:endParaRPr lang="he-IL" sz="1600" b="1" dirty="0">
              <a:solidFill>
                <a:srgbClr val="002060"/>
              </a:solidFill>
              <a:latin typeface="Gisha" panose="020B0502040204020203" pitchFamily="34" charset="-79"/>
            </a:endParaRPr>
          </a:p>
        </p:txBody>
      </p:sp>
    </p:spTree>
    <p:extLst>
      <p:ext uri="{BB962C8B-B14F-4D97-AF65-F5344CB8AC3E}">
        <p14:creationId xmlns:p14="http://schemas.microsoft.com/office/powerpoint/2010/main" val="347986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3343660" y="959634"/>
            <a:ext cx="5664200" cy="854513"/>
          </a:xfrm>
          <a:prstGeom prst="rect">
            <a:avLst/>
          </a:prstGeom>
        </p:spPr>
      </p:pic>
      <p:sp>
        <p:nvSpPr>
          <p:cNvPr id="7" name="מלבן 6"/>
          <p:cNvSpPr/>
          <p:nvPr/>
        </p:nvSpPr>
        <p:spPr>
          <a:xfrm>
            <a:off x="292100" y="1814148"/>
            <a:ext cx="11335518" cy="4524315"/>
          </a:xfrm>
          <a:prstGeom prst="rect">
            <a:avLst/>
          </a:prstGeom>
        </p:spPr>
        <p:txBody>
          <a:bodyPr wrap="square">
            <a:spAutoFit/>
          </a:bodyPr>
          <a:lstStyle/>
          <a:p>
            <a:pPr marL="342900" lvl="0" indent="-342900" algn="just">
              <a:lnSpc>
                <a:spcPct val="150000"/>
              </a:lnSpc>
              <a:buFont typeface="Wingdings"/>
              <a:buChar char=""/>
            </a:pPr>
            <a:r>
              <a:rPr lang="he-IL" sz="2400" dirty="0">
                <a:latin typeface="Times New Roman"/>
                <a:ea typeface="Times New Roman"/>
                <a:cs typeface="David"/>
              </a:rPr>
              <a:t>לאפשר לכל ילד בחברה הערבית מתן הזדמנות שווה לחלום, לשכלל מיומנויות אישיות וחברתיות ולפתח תחושת מסוגלות אישית בכדי לעצב עתידו כרצונו.</a:t>
            </a:r>
            <a:endParaRPr lang="en-US" sz="2400" dirty="0">
              <a:latin typeface="Times New Roman"/>
              <a:ea typeface="Times New Roman"/>
            </a:endParaRPr>
          </a:p>
          <a:p>
            <a:pPr marL="342900" lvl="0" indent="-342900" algn="just">
              <a:lnSpc>
                <a:spcPct val="150000"/>
              </a:lnSpc>
              <a:buFont typeface="Wingdings"/>
              <a:buChar char=""/>
            </a:pPr>
            <a:r>
              <a:rPr lang="he-IL" sz="2400" dirty="0">
                <a:latin typeface="Times New Roman"/>
                <a:ea typeface="Times New Roman"/>
                <a:cs typeface="David"/>
              </a:rPr>
              <a:t>להעשיר את סל הכלים העומדים לרשות כל ילד להתמודד בהצלחה בהשתלבות מיטבית בחברה הישראלית, לרבות בשוק התעסוקה. </a:t>
            </a:r>
            <a:endParaRPr lang="en-US" sz="2400" dirty="0">
              <a:latin typeface="Times New Roman"/>
              <a:ea typeface="Times New Roman"/>
            </a:endParaRPr>
          </a:p>
          <a:p>
            <a:pPr marL="342900" lvl="0" indent="-342900" algn="just">
              <a:lnSpc>
                <a:spcPct val="150000"/>
              </a:lnSpc>
              <a:buFont typeface="Wingdings"/>
              <a:buChar char=""/>
            </a:pPr>
            <a:r>
              <a:rPr lang="he-IL" sz="2400" dirty="0">
                <a:latin typeface="Times New Roman"/>
                <a:ea typeface="Times New Roman"/>
                <a:cs typeface="David"/>
              </a:rPr>
              <a:t>להגביר הכרת ההורים והילדים בקשר שבין פנאי משמעותי לכישורי חיים והישגים לימודיים.</a:t>
            </a:r>
            <a:endParaRPr lang="en-US" sz="2400" dirty="0">
              <a:latin typeface="Times New Roman"/>
              <a:ea typeface="Times New Roman"/>
            </a:endParaRPr>
          </a:p>
          <a:p>
            <a:pPr marL="342900" lvl="0" indent="-342900" algn="just">
              <a:lnSpc>
                <a:spcPct val="150000"/>
              </a:lnSpc>
              <a:buFont typeface="Wingdings"/>
              <a:buChar char=""/>
            </a:pPr>
            <a:r>
              <a:rPr lang="he-IL" sz="2400" dirty="0">
                <a:latin typeface="Times New Roman"/>
                <a:ea typeface="Times New Roman"/>
                <a:cs typeface="David"/>
              </a:rPr>
              <a:t>לפתח תחושת אחריות אישית וחברתית של הילדים והנוער בחברה הערבית על סביבתם וקהילתם.</a:t>
            </a:r>
            <a:endParaRPr lang="en-US" sz="2400" dirty="0">
              <a:latin typeface="Times New Roman"/>
              <a:ea typeface="Times New Roman"/>
            </a:endParaRPr>
          </a:p>
          <a:p>
            <a:pPr marL="342900" lvl="0" indent="-342900" algn="just">
              <a:lnSpc>
                <a:spcPct val="150000"/>
              </a:lnSpc>
              <a:buFont typeface="Wingdings"/>
              <a:buChar char=""/>
            </a:pPr>
            <a:r>
              <a:rPr lang="he-IL" sz="2400" dirty="0">
                <a:latin typeface="Times New Roman"/>
                <a:ea typeface="Times New Roman"/>
                <a:cs typeface="David"/>
              </a:rPr>
              <a:t>למגר </a:t>
            </a:r>
            <a:r>
              <a:rPr lang="he-IL" sz="2400" dirty="0" smtClean="0">
                <a:latin typeface="Times New Roman"/>
                <a:ea typeface="Times New Roman"/>
                <a:cs typeface="David"/>
              </a:rPr>
              <a:t>את הניכור </a:t>
            </a:r>
            <a:r>
              <a:rPr lang="he-IL" sz="2400" dirty="0">
                <a:latin typeface="Times New Roman"/>
                <a:ea typeface="Times New Roman"/>
                <a:cs typeface="David"/>
              </a:rPr>
              <a:t>והעויינות המתפתחת בין אוכלוסיות ישראל השונות ובין החברה הערבית למדינה. </a:t>
            </a:r>
            <a:endParaRPr lang="en-US" sz="2400" dirty="0">
              <a:latin typeface="Times New Roman"/>
              <a:ea typeface="Times New Roman"/>
            </a:endParaRPr>
          </a:p>
          <a:p>
            <a:pPr marL="342900" lvl="0" indent="-342900">
              <a:lnSpc>
                <a:spcPct val="150000"/>
              </a:lnSpc>
              <a:buFont typeface="Wingdings" panose="05000000000000000000" pitchFamily="2" charset="2"/>
              <a:buChar char=""/>
            </a:pPr>
            <a:endParaRPr lang="en-US" sz="2400" dirty="0">
              <a:effectLst/>
              <a:latin typeface="Times New Roman" panose="02020603050405020304" pitchFamily="18" charset="0"/>
              <a:ea typeface="Times New Roman" panose="02020603050405020304" pitchFamily="18" charset="0"/>
              <a:cs typeface="David" pitchFamily="2" charset="-79"/>
            </a:endParaRPr>
          </a:p>
        </p:txBody>
      </p:sp>
      <p:sp>
        <p:nvSpPr>
          <p:cNvPr id="8" name="מלבן 7"/>
          <p:cNvSpPr/>
          <p:nvPr/>
        </p:nvSpPr>
        <p:spPr>
          <a:xfrm>
            <a:off x="4418708" y="144998"/>
            <a:ext cx="3514104" cy="1016047"/>
          </a:xfrm>
          <a:prstGeom prst="rect">
            <a:avLst/>
          </a:prstGeom>
        </p:spPr>
        <p:txBody>
          <a:bodyPr wrap="none">
            <a:spAutoFit/>
          </a:bodyPr>
          <a:lstStyle/>
          <a:p>
            <a:pPr algn="just">
              <a:lnSpc>
                <a:spcPct val="150000"/>
              </a:lnSpc>
            </a:pPr>
            <a:r>
              <a:rPr lang="he-IL" sz="4400" b="1" dirty="0" smtClean="0">
                <a:solidFill>
                  <a:srgbClr val="0070C0"/>
                </a:solidFill>
                <a:effectLst/>
                <a:latin typeface="Times New Roman" panose="02020603050405020304" pitchFamily="18" charset="0"/>
                <a:ea typeface="Times New Roman" panose="02020603050405020304" pitchFamily="18" charset="0"/>
                <a:cs typeface="David" pitchFamily="2" charset="-79"/>
              </a:rPr>
              <a:t>מטרות התוכנית</a:t>
            </a:r>
            <a:endParaRPr lang="en-US" sz="40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4793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93196" y="472232"/>
            <a:ext cx="2965128" cy="708868"/>
          </a:xfrm>
        </p:spPr>
        <p:txBody>
          <a:bodyPr>
            <a:normAutofit/>
          </a:bodyPr>
          <a:lstStyle/>
          <a:p>
            <a:r>
              <a:rPr lang="he-IL" b="1" dirty="0">
                <a:solidFill>
                  <a:srgbClr val="0070C0"/>
                </a:solidFill>
                <a:latin typeface="Times New Roman" panose="02020603050405020304" pitchFamily="18" charset="0"/>
                <a:ea typeface="Times New Roman" panose="02020603050405020304" pitchFamily="18" charset="0"/>
                <a:cs typeface="David" pitchFamily="2" charset="-79"/>
              </a:rPr>
              <a:t>איך למדנו?</a:t>
            </a:r>
          </a:p>
        </p:txBody>
      </p:sp>
      <p:sp>
        <p:nvSpPr>
          <p:cNvPr id="24580" name="AutoShape 4" descr="Image result for ‫משרד החינוך‬‎"/>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4582" name="AutoShape 6" descr="Image result for ‫משרד החינוך‬‎"/>
          <p:cNvSpPr>
            <a:spLocks noChangeAspect="1" noChangeArrowheads="1"/>
          </p:cNvSpPr>
          <p:nvPr/>
        </p:nvSpPr>
        <p:spPr bwMode="auto">
          <a:xfrm>
            <a:off x="1679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6" name="מלבן 5"/>
          <p:cNvSpPr/>
          <p:nvPr/>
        </p:nvSpPr>
        <p:spPr>
          <a:xfrm>
            <a:off x="508001" y="2260094"/>
            <a:ext cx="11335518" cy="2308324"/>
          </a:xfrm>
          <a:prstGeom prst="rect">
            <a:avLst/>
          </a:prstGeom>
        </p:spPr>
        <p:txBody>
          <a:bodyPr wrap="square">
            <a:spAutoFit/>
          </a:bodyPr>
          <a:lstStyle/>
          <a:p>
            <a:pPr marL="342900" lvl="0" indent="-342900" algn="just">
              <a:lnSpc>
                <a:spcPct val="150000"/>
              </a:lnSpc>
              <a:buFont typeface="Wingdings" panose="05000000000000000000" pitchFamily="2" charset="2"/>
              <a:buChar char=""/>
            </a:pPr>
            <a:r>
              <a:rPr lang="he-IL" sz="2400" dirty="0" smtClean="0">
                <a:effectLst/>
                <a:latin typeface="Times New Roman" panose="02020603050405020304" pitchFamily="18" charset="0"/>
                <a:ea typeface="Times New Roman" panose="02020603050405020304" pitchFamily="18" charset="0"/>
                <a:cs typeface="David" pitchFamily="2" charset="-79"/>
              </a:rPr>
              <a:t>ימי למידה – קבוצות לימוד</a:t>
            </a:r>
            <a:endParaRPr lang="en-US" sz="2400" dirty="0" smtClean="0">
              <a:effectLst/>
              <a:latin typeface="Times New Roman" panose="02020603050405020304" pitchFamily="18" charset="0"/>
              <a:ea typeface="Times New Roman" panose="02020603050405020304" pitchFamily="18" charset="0"/>
              <a:cs typeface="David" pitchFamily="2" charset="-79"/>
            </a:endParaRPr>
          </a:p>
          <a:p>
            <a:pPr marL="342900" lvl="0" indent="-342900" algn="just">
              <a:lnSpc>
                <a:spcPct val="150000"/>
              </a:lnSpc>
              <a:buFont typeface="Wingdings" panose="05000000000000000000" pitchFamily="2" charset="2"/>
              <a:buChar char=""/>
            </a:pPr>
            <a:r>
              <a:rPr lang="he-IL" sz="2400" dirty="0" smtClean="0">
                <a:effectLst/>
                <a:latin typeface="Times New Roman" panose="02020603050405020304" pitchFamily="18" charset="0"/>
                <a:ea typeface="Times New Roman" panose="02020603050405020304" pitchFamily="18" charset="0"/>
                <a:cs typeface="David" pitchFamily="2" charset="-79"/>
              </a:rPr>
              <a:t>מחקרים ודו"חות אקדמיים</a:t>
            </a:r>
          </a:p>
          <a:p>
            <a:pPr marL="342900" lvl="0" indent="-342900" algn="just">
              <a:lnSpc>
                <a:spcPct val="150000"/>
              </a:lnSpc>
              <a:buFont typeface="Wingdings" panose="05000000000000000000" pitchFamily="2" charset="2"/>
              <a:buChar char=""/>
            </a:pPr>
            <a:r>
              <a:rPr lang="he-IL" sz="2400" dirty="0" smtClean="0">
                <a:latin typeface="Times New Roman" panose="02020603050405020304" pitchFamily="18" charset="0"/>
                <a:ea typeface="Times New Roman" panose="02020603050405020304" pitchFamily="18" charset="0"/>
                <a:cs typeface="David" pitchFamily="2" charset="-79"/>
              </a:rPr>
              <a:t>פגישות עם מנהלי תכניות ממשלתיות בחברה הערבית</a:t>
            </a:r>
          </a:p>
          <a:p>
            <a:pPr marL="342900" lvl="0" indent="-342900" algn="just">
              <a:lnSpc>
                <a:spcPct val="150000"/>
              </a:lnSpc>
              <a:buFont typeface="Wingdings" panose="05000000000000000000" pitchFamily="2" charset="2"/>
              <a:buChar char=""/>
            </a:pPr>
            <a:r>
              <a:rPr lang="he-IL" sz="2400" dirty="0" smtClean="0">
                <a:effectLst/>
                <a:latin typeface="Times New Roman" panose="02020603050405020304" pitchFamily="18" charset="0"/>
                <a:ea typeface="Times New Roman" panose="02020603050405020304" pitchFamily="18" charset="0"/>
                <a:cs typeface="David" pitchFamily="2" charset="-79"/>
              </a:rPr>
              <a:t>סיורי שטח, ביקורים וצפייה בפעילויות</a:t>
            </a:r>
            <a:endParaRPr lang="en-US" sz="2400" dirty="0">
              <a:effectLst/>
              <a:latin typeface="Times New Roman" panose="02020603050405020304" pitchFamily="18" charset="0"/>
              <a:ea typeface="Times New Roman" panose="02020603050405020304" pitchFamily="18" charset="0"/>
              <a:cs typeface="David" pitchFamily="2" charset="-79"/>
            </a:endParaRPr>
          </a:p>
        </p:txBody>
      </p:sp>
      <p:pic>
        <p:nvPicPr>
          <p:cNvPr id="8" name="תמונה 7"/>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2901394" y="1130047"/>
            <a:ext cx="6770212" cy="825500"/>
          </a:xfrm>
          <a:prstGeom prst="rect">
            <a:avLst/>
          </a:prstGeom>
        </p:spPr>
      </p:pic>
      <p:pic>
        <p:nvPicPr>
          <p:cNvPr id="5" name="תמונה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883" y="2997200"/>
            <a:ext cx="4327313" cy="3416300"/>
          </a:xfrm>
          <a:prstGeom prst="rect">
            <a:avLst/>
          </a:prstGeom>
        </p:spPr>
      </p:pic>
    </p:spTree>
    <p:extLst>
      <p:ext uri="{BB962C8B-B14F-4D97-AF65-F5344CB8AC3E}">
        <p14:creationId xmlns:p14="http://schemas.microsoft.com/office/powerpoint/2010/main" val="4016699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טבלה 4"/>
          <p:cNvGraphicFramePr>
            <a:graphicFrameLocks noGrp="1"/>
          </p:cNvGraphicFramePr>
          <p:nvPr>
            <p:extLst>
              <p:ext uri="{D42A27DB-BD31-4B8C-83A1-F6EECF244321}">
                <p14:modId xmlns:p14="http://schemas.microsoft.com/office/powerpoint/2010/main" val="2753096772"/>
              </p:ext>
            </p:extLst>
          </p:nvPr>
        </p:nvGraphicFramePr>
        <p:xfrm>
          <a:off x="215900" y="184666"/>
          <a:ext cx="7454900" cy="6397752"/>
        </p:xfrm>
        <a:graphic>
          <a:graphicData uri="http://schemas.openxmlformats.org/drawingml/2006/table">
            <a:tbl>
              <a:tblPr rtl="1" firstRow="1" firstCol="1" bandRow="1">
                <a:tableStyleId>{5C22544A-7EE6-4342-B048-85BDC9FD1C3A}</a:tableStyleId>
              </a:tblPr>
              <a:tblGrid>
                <a:gridCol w="1269179"/>
                <a:gridCol w="2475561"/>
                <a:gridCol w="3710160"/>
              </a:tblGrid>
              <a:tr h="414738">
                <a:tc>
                  <a:txBody>
                    <a:bodyPr/>
                    <a:lstStyle/>
                    <a:p>
                      <a:pPr algn="ctr" rtl="1">
                        <a:spcAft>
                          <a:spcPts val="0"/>
                        </a:spcAft>
                        <a:tabLst>
                          <a:tab pos="3329940" algn="l"/>
                        </a:tabLst>
                      </a:pPr>
                      <a:r>
                        <a:rPr lang="he-IL" sz="1400" dirty="0">
                          <a:effectLst/>
                        </a:rPr>
                        <a:t>תאריך</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ctr" rtl="1">
                        <a:spcAft>
                          <a:spcPts val="0"/>
                        </a:spcAft>
                        <a:tabLst>
                          <a:tab pos="3329940" algn="l"/>
                        </a:tabLst>
                      </a:pPr>
                      <a:r>
                        <a:rPr lang="he-IL" sz="1400" dirty="0">
                          <a:effectLst/>
                        </a:rPr>
                        <a:t>פעולה\ פעילות</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ctr" rtl="1">
                        <a:spcAft>
                          <a:spcPts val="0"/>
                        </a:spcAft>
                        <a:tabLst>
                          <a:tab pos="3329940" algn="l"/>
                        </a:tabLst>
                      </a:pPr>
                      <a:r>
                        <a:rPr lang="he-IL" sz="1400" dirty="0">
                          <a:effectLst/>
                        </a:rPr>
                        <a:t>משתתפים</a:t>
                      </a:r>
                      <a:endParaRPr lang="en-US" sz="1400" dirty="0">
                        <a:effectLst/>
                      </a:endParaRPr>
                    </a:p>
                    <a:p>
                      <a:pPr algn="ctr" rtl="1">
                        <a:spcAft>
                          <a:spcPts val="0"/>
                        </a:spcAft>
                        <a:tabLst>
                          <a:tab pos="3329940" algn="l"/>
                        </a:tabLst>
                      </a:pPr>
                      <a:r>
                        <a:rPr lang="he-IL" sz="1400" dirty="0">
                          <a:effectLst/>
                        </a:rPr>
                        <a:t> </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1209837">
                <a:tc>
                  <a:txBody>
                    <a:bodyPr/>
                    <a:lstStyle/>
                    <a:p>
                      <a:pPr algn="r" rtl="1">
                        <a:spcAft>
                          <a:spcPts val="0"/>
                        </a:spcAft>
                        <a:tabLst>
                          <a:tab pos="3329940" algn="l"/>
                        </a:tabLst>
                      </a:pPr>
                      <a:r>
                        <a:rPr lang="he-IL" sz="1200" dirty="0">
                          <a:effectLst/>
                        </a:rPr>
                        <a:t>16-11-2015</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503555" algn="l"/>
                          <a:tab pos="3329940" algn="l"/>
                        </a:tabLst>
                      </a:pPr>
                      <a:r>
                        <a:rPr lang="he-IL" sz="1200" dirty="0">
                          <a:effectLst/>
                        </a:rPr>
                        <a:t>קבוצת מיקוד ראשי רשויות </a:t>
                      </a:r>
                      <a:endParaRPr lang="en-US" sz="1200" dirty="0">
                        <a:effectLst/>
                      </a:endParaRPr>
                    </a:p>
                    <a:p>
                      <a:pPr algn="r" rtl="1">
                        <a:spcAft>
                          <a:spcPts val="0"/>
                        </a:spcAft>
                        <a:tabLst>
                          <a:tab pos="503555" algn="l"/>
                          <a:tab pos="3329940" algn="l"/>
                        </a:tabLst>
                      </a:pPr>
                      <a:r>
                        <a:rPr lang="he-IL" sz="1200" dirty="0">
                          <a:effectLst/>
                        </a:rPr>
                        <a:t>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lnSpc>
                          <a:spcPct val="115000"/>
                        </a:lnSpc>
                        <a:spcAft>
                          <a:spcPts val="0"/>
                        </a:spcAft>
                        <a:tabLst>
                          <a:tab pos="3329940" algn="l"/>
                        </a:tabLst>
                      </a:pPr>
                      <a:r>
                        <a:rPr lang="he-IL" sz="1200">
                          <a:effectLst/>
                        </a:rPr>
                        <a:t>1-פואד עוד</a:t>
                      </a:r>
                      <a:endParaRPr lang="en-US" sz="1200">
                        <a:effectLst/>
                      </a:endParaRPr>
                    </a:p>
                    <a:p>
                      <a:pPr algn="r" rtl="1">
                        <a:lnSpc>
                          <a:spcPct val="115000"/>
                        </a:lnSpc>
                        <a:spcAft>
                          <a:spcPts val="0"/>
                        </a:spcAft>
                        <a:tabLst>
                          <a:tab pos="3329940" algn="l"/>
                        </a:tabLst>
                      </a:pPr>
                      <a:r>
                        <a:rPr lang="he-IL" sz="1200">
                          <a:effectLst/>
                        </a:rPr>
                        <a:t>2-עבד אלסלאם דראושה</a:t>
                      </a:r>
                      <a:endParaRPr lang="en-US" sz="1200">
                        <a:effectLst/>
                      </a:endParaRPr>
                    </a:p>
                    <a:p>
                      <a:pPr algn="r" rtl="1">
                        <a:lnSpc>
                          <a:spcPct val="115000"/>
                        </a:lnSpc>
                        <a:spcAft>
                          <a:spcPts val="0"/>
                        </a:spcAft>
                        <a:tabLst>
                          <a:tab pos="3329940" algn="l"/>
                        </a:tabLst>
                      </a:pPr>
                      <a:r>
                        <a:rPr lang="he-IL" sz="1200">
                          <a:effectLst/>
                        </a:rPr>
                        <a:t>3-ג'רייס מטר</a:t>
                      </a:r>
                      <a:endParaRPr lang="en-US" sz="1200">
                        <a:effectLst/>
                      </a:endParaRPr>
                    </a:p>
                    <a:p>
                      <a:pPr algn="r" rtl="1">
                        <a:lnSpc>
                          <a:spcPct val="115000"/>
                        </a:lnSpc>
                        <a:spcAft>
                          <a:spcPts val="0"/>
                        </a:spcAft>
                        <a:tabLst>
                          <a:tab pos="3329940" algn="l"/>
                        </a:tabLst>
                      </a:pPr>
                      <a:r>
                        <a:rPr lang="he-IL" sz="1200">
                          <a:effectLst/>
                        </a:rPr>
                        <a:t>4-זאהר סאלח</a:t>
                      </a:r>
                      <a:endParaRPr lang="en-US" sz="1200">
                        <a:effectLst/>
                      </a:endParaRPr>
                    </a:p>
                    <a:p>
                      <a:pPr algn="r" rtl="1">
                        <a:lnSpc>
                          <a:spcPct val="115000"/>
                        </a:lnSpc>
                        <a:spcAft>
                          <a:spcPts val="0"/>
                        </a:spcAft>
                        <a:tabLst>
                          <a:tab pos="3329940" algn="l"/>
                        </a:tabLst>
                      </a:pPr>
                      <a:r>
                        <a:rPr lang="he-IL" sz="1200">
                          <a:effectLst/>
                        </a:rPr>
                        <a:t>5-עמראן כנאנה</a:t>
                      </a:r>
                      <a:endParaRPr lang="en-US" sz="1200">
                        <a:effectLst/>
                      </a:endParaRPr>
                    </a:p>
                    <a:p>
                      <a:pPr algn="r" rtl="1">
                        <a:lnSpc>
                          <a:spcPct val="115000"/>
                        </a:lnSpc>
                        <a:spcAft>
                          <a:spcPts val="0"/>
                        </a:spcAft>
                        <a:tabLst>
                          <a:tab pos="3329940" algn="l"/>
                        </a:tabLst>
                      </a:pPr>
                      <a:r>
                        <a:rPr lang="he-IL" sz="1200">
                          <a:effectLst/>
                        </a:rPr>
                        <a:t>6-אמין ענבתאוי</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1005431">
                <a:tc>
                  <a:txBody>
                    <a:bodyPr/>
                    <a:lstStyle/>
                    <a:p>
                      <a:pPr algn="r" rtl="1">
                        <a:spcAft>
                          <a:spcPts val="0"/>
                        </a:spcAft>
                        <a:tabLst>
                          <a:tab pos="3329940" algn="l"/>
                        </a:tabLst>
                      </a:pPr>
                      <a:r>
                        <a:rPr lang="he-IL" sz="1200" dirty="0">
                          <a:effectLst/>
                        </a:rPr>
                        <a:t>16-11-2015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קבוצת מיקוד מנהלי בתי ספר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lnSpc>
                          <a:spcPct val="115000"/>
                        </a:lnSpc>
                        <a:spcAft>
                          <a:spcPts val="0"/>
                        </a:spcAft>
                        <a:tabLst>
                          <a:tab pos="3329940" algn="l"/>
                        </a:tabLst>
                      </a:pPr>
                      <a:r>
                        <a:rPr lang="he-IL" sz="1200" dirty="0">
                          <a:effectLst/>
                        </a:rPr>
                        <a:t>1-טאהר דיאב</a:t>
                      </a:r>
                      <a:endParaRPr lang="en-US" sz="1200" dirty="0">
                        <a:effectLst/>
                      </a:endParaRPr>
                    </a:p>
                    <a:p>
                      <a:pPr algn="r" rtl="1">
                        <a:lnSpc>
                          <a:spcPct val="115000"/>
                        </a:lnSpc>
                        <a:spcAft>
                          <a:spcPts val="0"/>
                        </a:spcAft>
                        <a:tabLst>
                          <a:tab pos="3329940" algn="l"/>
                        </a:tabLst>
                      </a:pPr>
                      <a:r>
                        <a:rPr lang="he-IL" sz="1200" dirty="0">
                          <a:effectLst/>
                        </a:rPr>
                        <a:t>2- עבדאללה</a:t>
                      </a:r>
                      <a:endParaRPr lang="en-US" sz="1200" dirty="0">
                        <a:effectLst/>
                      </a:endParaRPr>
                    </a:p>
                    <a:p>
                      <a:pPr algn="r" rtl="1">
                        <a:lnSpc>
                          <a:spcPct val="115000"/>
                        </a:lnSpc>
                        <a:spcAft>
                          <a:spcPts val="0"/>
                        </a:spcAft>
                        <a:tabLst>
                          <a:tab pos="3329940" algn="l"/>
                        </a:tabLst>
                      </a:pPr>
                      <a:r>
                        <a:rPr lang="he-IL" sz="1200" dirty="0">
                          <a:effectLst/>
                        </a:rPr>
                        <a:t>3-אמירה </a:t>
                      </a:r>
                      <a:r>
                        <a:rPr lang="he-IL" sz="1200" dirty="0" err="1">
                          <a:effectLst/>
                        </a:rPr>
                        <a:t>חייאן</a:t>
                      </a:r>
                      <a:r>
                        <a:rPr lang="he-IL" sz="1200" dirty="0">
                          <a:effectLst/>
                        </a:rPr>
                        <a:t> </a:t>
                      </a:r>
                      <a:endParaRPr lang="en-US" sz="1200" dirty="0">
                        <a:effectLst/>
                      </a:endParaRPr>
                    </a:p>
                    <a:p>
                      <a:pPr algn="r" rtl="1">
                        <a:lnSpc>
                          <a:spcPct val="115000"/>
                        </a:lnSpc>
                        <a:spcAft>
                          <a:spcPts val="0"/>
                        </a:spcAft>
                        <a:tabLst>
                          <a:tab pos="3329940" algn="l"/>
                        </a:tabLst>
                      </a:pPr>
                      <a:r>
                        <a:rPr lang="he-IL" sz="1200" dirty="0">
                          <a:effectLst/>
                        </a:rPr>
                        <a:t>4- </a:t>
                      </a:r>
                      <a:r>
                        <a:rPr lang="he-IL" sz="1200" dirty="0" err="1">
                          <a:effectLst/>
                        </a:rPr>
                        <a:t>סמעאן</a:t>
                      </a:r>
                      <a:r>
                        <a:rPr lang="he-IL" sz="1200" dirty="0">
                          <a:effectLst/>
                        </a:rPr>
                        <a:t> אבו סנה </a:t>
                      </a:r>
                      <a:endParaRPr lang="en-US" sz="1200" dirty="0">
                        <a:effectLst/>
                      </a:endParaRPr>
                    </a:p>
                    <a:p>
                      <a:pPr algn="r" rtl="1">
                        <a:lnSpc>
                          <a:spcPct val="115000"/>
                        </a:lnSpc>
                        <a:spcAft>
                          <a:spcPts val="0"/>
                        </a:spcAft>
                        <a:tabLst>
                          <a:tab pos="3329940" algn="l"/>
                        </a:tabLst>
                      </a:pPr>
                      <a:r>
                        <a:rPr lang="he-IL" sz="1200" dirty="0">
                          <a:effectLst/>
                        </a:rPr>
                        <a:t>5- סעיד דראושה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3554894">
                <a:tc>
                  <a:txBody>
                    <a:bodyPr/>
                    <a:lstStyle/>
                    <a:p>
                      <a:pPr algn="r" rtl="1">
                        <a:spcAft>
                          <a:spcPts val="0"/>
                        </a:spcAft>
                        <a:tabLst>
                          <a:tab pos="3329940" algn="l"/>
                        </a:tabLst>
                      </a:pPr>
                      <a:r>
                        <a:rPr lang="he-IL" sz="1200" dirty="0">
                          <a:effectLst/>
                        </a:rPr>
                        <a:t>16-11-2015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קבוצת מיקוד רכזי חינוך חברתי  </a:t>
                      </a:r>
                      <a:endParaRPr lang="en-US" sz="1200" dirty="0">
                        <a:effectLst/>
                      </a:endParaRPr>
                    </a:p>
                    <a:p>
                      <a:pPr algn="r" rtl="1">
                        <a:spcAft>
                          <a:spcPts val="0"/>
                        </a:spcAft>
                        <a:tabLst>
                          <a:tab pos="3329940" algn="l"/>
                        </a:tabLst>
                      </a:pPr>
                      <a:r>
                        <a:rPr lang="he-IL" sz="1200" dirty="0" err="1">
                          <a:effectLst/>
                        </a:rPr>
                        <a:t>יו"רים</a:t>
                      </a:r>
                      <a:r>
                        <a:rPr lang="he-IL" sz="1200" dirty="0">
                          <a:effectLst/>
                        </a:rPr>
                        <a:t> של מועצות תלמידים</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u="sng" dirty="0">
                          <a:effectLst/>
                        </a:rPr>
                        <a:t>רכזי חינוך חברתי</a:t>
                      </a:r>
                      <a:endParaRPr lang="en-US" sz="1200" dirty="0">
                        <a:effectLst/>
                      </a:endParaRPr>
                    </a:p>
                    <a:p>
                      <a:pPr algn="r" rtl="1">
                        <a:spcAft>
                          <a:spcPts val="0"/>
                        </a:spcAft>
                        <a:tabLst>
                          <a:tab pos="3329940" algn="l"/>
                        </a:tabLst>
                      </a:pPr>
                      <a:r>
                        <a:rPr lang="he-IL" sz="1200" dirty="0">
                          <a:effectLst/>
                        </a:rPr>
                        <a:t>1- </a:t>
                      </a:r>
                      <a:r>
                        <a:rPr lang="he-IL" sz="1200" dirty="0" err="1">
                          <a:effectLst/>
                        </a:rPr>
                        <a:t>סלימאן</a:t>
                      </a:r>
                      <a:r>
                        <a:rPr lang="he-IL" sz="1200" dirty="0">
                          <a:effectLst/>
                        </a:rPr>
                        <a:t> בסול</a:t>
                      </a:r>
                      <a:endParaRPr lang="en-US" sz="1200" dirty="0">
                        <a:effectLst/>
                      </a:endParaRPr>
                    </a:p>
                    <a:p>
                      <a:pPr algn="r" rtl="1">
                        <a:spcAft>
                          <a:spcPts val="0"/>
                        </a:spcAft>
                        <a:tabLst>
                          <a:tab pos="3329940" algn="l"/>
                        </a:tabLst>
                      </a:pPr>
                      <a:r>
                        <a:rPr lang="he-IL" sz="1200" dirty="0">
                          <a:effectLst/>
                        </a:rPr>
                        <a:t>2- </a:t>
                      </a:r>
                      <a:r>
                        <a:rPr lang="he-IL" sz="1200" dirty="0" err="1">
                          <a:effectLst/>
                        </a:rPr>
                        <a:t>רולא</a:t>
                      </a:r>
                      <a:r>
                        <a:rPr lang="he-IL" sz="1200" dirty="0">
                          <a:effectLst/>
                        </a:rPr>
                        <a:t> </a:t>
                      </a:r>
                      <a:r>
                        <a:rPr lang="he-IL" sz="1200" dirty="0" err="1">
                          <a:effectLst/>
                        </a:rPr>
                        <a:t>ח'ורי</a:t>
                      </a:r>
                      <a:endParaRPr lang="en-US" sz="1200" dirty="0">
                        <a:effectLst/>
                      </a:endParaRPr>
                    </a:p>
                    <a:p>
                      <a:pPr algn="r" rtl="1">
                        <a:spcAft>
                          <a:spcPts val="0"/>
                        </a:spcAft>
                        <a:tabLst>
                          <a:tab pos="3329940" algn="l"/>
                        </a:tabLst>
                      </a:pPr>
                      <a:r>
                        <a:rPr lang="he-IL" sz="1200" dirty="0">
                          <a:effectLst/>
                        </a:rPr>
                        <a:t>3- </a:t>
                      </a:r>
                      <a:r>
                        <a:rPr lang="he-IL" sz="1200" dirty="0" err="1">
                          <a:effectLst/>
                        </a:rPr>
                        <a:t>גיהאד</a:t>
                      </a:r>
                      <a:r>
                        <a:rPr lang="he-IL" sz="1200" dirty="0">
                          <a:effectLst/>
                        </a:rPr>
                        <a:t> בסול</a:t>
                      </a:r>
                      <a:endParaRPr lang="en-US" sz="1200" dirty="0">
                        <a:effectLst/>
                      </a:endParaRPr>
                    </a:p>
                    <a:p>
                      <a:pPr algn="r" rtl="1">
                        <a:spcAft>
                          <a:spcPts val="0"/>
                        </a:spcAft>
                        <a:tabLst>
                          <a:tab pos="3329940" algn="l"/>
                        </a:tabLst>
                      </a:pPr>
                      <a:r>
                        <a:rPr lang="he-IL" sz="1200" dirty="0">
                          <a:effectLst/>
                        </a:rPr>
                        <a:t>4- </a:t>
                      </a:r>
                      <a:r>
                        <a:rPr lang="he-IL" sz="1200" dirty="0" err="1">
                          <a:effectLst/>
                        </a:rPr>
                        <a:t>עבדאלרזאק</a:t>
                      </a:r>
                      <a:r>
                        <a:rPr lang="he-IL" sz="1200" dirty="0">
                          <a:effectLst/>
                        </a:rPr>
                        <a:t> חסן</a:t>
                      </a:r>
                      <a:endParaRPr lang="en-US" sz="1200" dirty="0">
                        <a:effectLst/>
                      </a:endParaRPr>
                    </a:p>
                    <a:p>
                      <a:pPr algn="r" rtl="1">
                        <a:spcAft>
                          <a:spcPts val="0"/>
                        </a:spcAft>
                        <a:tabLst>
                          <a:tab pos="3329940" algn="l"/>
                        </a:tabLst>
                      </a:pPr>
                      <a:r>
                        <a:rPr lang="he-IL" sz="1200" dirty="0">
                          <a:effectLst/>
                        </a:rPr>
                        <a:t>5- מחמוד </a:t>
                      </a:r>
                      <a:r>
                        <a:rPr lang="he-IL" sz="1200" dirty="0" err="1">
                          <a:effectLst/>
                        </a:rPr>
                        <a:t>סובח</a:t>
                      </a:r>
                      <a:endParaRPr lang="en-US" sz="1200" dirty="0">
                        <a:effectLst/>
                      </a:endParaRPr>
                    </a:p>
                    <a:p>
                      <a:pPr algn="r" rtl="1">
                        <a:spcAft>
                          <a:spcPts val="0"/>
                        </a:spcAft>
                        <a:tabLst>
                          <a:tab pos="3329940" algn="l"/>
                        </a:tabLst>
                      </a:pPr>
                      <a:r>
                        <a:rPr lang="he-IL" sz="1200" dirty="0">
                          <a:effectLst/>
                        </a:rPr>
                        <a:t>6- </a:t>
                      </a:r>
                      <a:r>
                        <a:rPr lang="he-IL" sz="1200" dirty="0" err="1">
                          <a:effectLst/>
                        </a:rPr>
                        <a:t>נאדרה</a:t>
                      </a:r>
                      <a:r>
                        <a:rPr lang="he-IL" sz="1200" dirty="0">
                          <a:effectLst/>
                        </a:rPr>
                        <a:t> סאלח</a:t>
                      </a:r>
                      <a:endParaRPr lang="en-US" sz="1200" dirty="0">
                        <a:effectLst/>
                      </a:endParaRPr>
                    </a:p>
                    <a:p>
                      <a:pPr algn="r" rtl="1">
                        <a:spcAft>
                          <a:spcPts val="0"/>
                        </a:spcAft>
                        <a:tabLst>
                          <a:tab pos="3329940" algn="l"/>
                        </a:tabLst>
                      </a:pPr>
                      <a:r>
                        <a:rPr lang="he-IL" sz="1200" dirty="0">
                          <a:effectLst/>
                        </a:rPr>
                        <a:t>7- האלה זהר</a:t>
                      </a:r>
                      <a:endParaRPr lang="en-US" sz="1200" dirty="0">
                        <a:effectLst/>
                      </a:endParaRPr>
                    </a:p>
                    <a:p>
                      <a:pPr algn="r" rtl="1">
                        <a:spcAft>
                          <a:spcPts val="0"/>
                        </a:spcAft>
                        <a:tabLst>
                          <a:tab pos="3329940" algn="l"/>
                        </a:tabLst>
                      </a:pPr>
                      <a:r>
                        <a:rPr lang="he-IL" sz="1200" dirty="0">
                          <a:effectLst/>
                        </a:rPr>
                        <a:t>8- </a:t>
                      </a:r>
                      <a:r>
                        <a:rPr lang="he-IL" sz="1200" dirty="0" err="1">
                          <a:effectLst/>
                        </a:rPr>
                        <a:t>גומאנה</a:t>
                      </a:r>
                      <a:r>
                        <a:rPr lang="he-IL" sz="1200" dirty="0">
                          <a:effectLst/>
                        </a:rPr>
                        <a:t> עלי סאלח</a:t>
                      </a:r>
                      <a:endParaRPr lang="en-US" sz="1200" dirty="0">
                        <a:effectLst/>
                      </a:endParaRPr>
                    </a:p>
                    <a:p>
                      <a:pPr algn="r" rtl="1">
                        <a:spcAft>
                          <a:spcPts val="0"/>
                        </a:spcAft>
                        <a:tabLst>
                          <a:tab pos="3329940" algn="l"/>
                        </a:tabLst>
                      </a:pPr>
                      <a:r>
                        <a:rPr lang="he-IL" sz="1200" dirty="0">
                          <a:effectLst/>
                        </a:rPr>
                        <a:t>9-ח'אלד </a:t>
                      </a:r>
                      <a:r>
                        <a:rPr lang="he-IL" sz="1200" dirty="0" err="1">
                          <a:effectLst/>
                        </a:rPr>
                        <a:t>שדאפנה</a:t>
                      </a:r>
                      <a:endParaRPr lang="en-US" sz="1200" dirty="0">
                        <a:effectLst/>
                      </a:endParaRPr>
                    </a:p>
                    <a:p>
                      <a:pPr algn="r" rtl="1">
                        <a:spcAft>
                          <a:spcPts val="0"/>
                        </a:spcAft>
                        <a:tabLst>
                          <a:tab pos="3329940" algn="l"/>
                        </a:tabLst>
                      </a:pPr>
                      <a:r>
                        <a:rPr lang="he-IL" sz="1200" dirty="0">
                          <a:effectLst/>
                        </a:rPr>
                        <a:t>10-מוחלס </a:t>
                      </a:r>
                      <a:r>
                        <a:rPr lang="he-IL" sz="1200" dirty="0" err="1">
                          <a:effectLst/>
                        </a:rPr>
                        <a:t>חג'וג</a:t>
                      </a:r>
                      <a:r>
                        <a:rPr lang="he-IL" sz="1200" dirty="0">
                          <a:effectLst/>
                        </a:rPr>
                        <a:t>'</a:t>
                      </a:r>
                      <a:endParaRPr lang="en-US" sz="1200" dirty="0">
                        <a:effectLst/>
                      </a:endParaRPr>
                    </a:p>
                    <a:p>
                      <a:pPr algn="r" rtl="1">
                        <a:spcAft>
                          <a:spcPts val="0"/>
                        </a:spcAft>
                        <a:tabLst>
                          <a:tab pos="3329940" algn="l"/>
                        </a:tabLst>
                      </a:pPr>
                      <a:r>
                        <a:rPr lang="he-IL" sz="1200" dirty="0">
                          <a:effectLst/>
                        </a:rPr>
                        <a:t>11-רים סול</a:t>
                      </a:r>
                      <a:endParaRPr lang="en-US" sz="1200" dirty="0">
                        <a:effectLst/>
                      </a:endParaRPr>
                    </a:p>
                    <a:p>
                      <a:pPr algn="r" rtl="1">
                        <a:spcAft>
                          <a:spcPts val="0"/>
                        </a:spcAft>
                        <a:tabLst>
                          <a:tab pos="3329940" algn="l"/>
                        </a:tabLst>
                      </a:pPr>
                      <a:r>
                        <a:rPr lang="he-IL" sz="1200" dirty="0">
                          <a:effectLst/>
                        </a:rPr>
                        <a:t>12-אבתסאם נעמה </a:t>
                      </a:r>
                      <a:endParaRPr lang="en-US" sz="1200" dirty="0">
                        <a:effectLst/>
                      </a:endParaRPr>
                    </a:p>
                    <a:p>
                      <a:pPr algn="r" rtl="1">
                        <a:spcAft>
                          <a:spcPts val="0"/>
                        </a:spcAft>
                        <a:tabLst>
                          <a:tab pos="3329940" algn="l"/>
                        </a:tabLst>
                      </a:pPr>
                      <a:r>
                        <a:rPr lang="he-IL" sz="1200" u="sng" dirty="0" err="1">
                          <a:effectLst/>
                        </a:rPr>
                        <a:t>יו"רים</a:t>
                      </a:r>
                      <a:r>
                        <a:rPr lang="he-IL" sz="1200" dirty="0">
                          <a:effectLst/>
                        </a:rPr>
                        <a:t>:</a:t>
                      </a:r>
                      <a:endParaRPr lang="en-US" sz="1200" dirty="0">
                        <a:effectLst/>
                      </a:endParaRPr>
                    </a:p>
                    <a:p>
                      <a:pPr algn="r" rtl="1">
                        <a:spcAft>
                          <a:spcPts val="0"/>
                        </a:spcAft>
                        <a:tabLst>
                          <a:tab pos="3329940" algn="l"/>
                        </a:tabLst>
                      </a:pPr>
                      <a:r>
                        <a:rPr lang="he-IL" sz="1200" dirty="0">
                          <a:effectLst/>
                        </a:rPr>
                        <a:t>1- סעיד סאלח</a:t>
                      </a:r>
                      <a:endParaRPr lang="en-US" sz="1200" dirty="0">
                        <a:effectLst/>
                      </a:endParaRPr>
                    </a:p>
                    <a:p>
                      <a:pPr algn="r" rtl="1">
                        <a:spcAft>
                          <a:spcPts val="0"/>
                        </a:spcAft>
                        <a:tabLst>
                          <a:tab pos="3329940" algn="l"/>
                        </a:tabLst>
                      </a:pPr>
                      <a:r>
                        <a:rPr lang="he-IL" sz="1200" dirty="0">
                          <a:effectLst/>
                        </a:rPr>
                        <a:t>2- </a:t>
                      </a:r>
                      <a:r>
                        <a:rPr lang="he-IL" sz="1200" dirty="0" err="1">
                          <a:effectLst/>
                        </a:rPr>
                        <a:t>ראזי</a:t>
                      </a:r>
                      <a:r>
                        <a:rPr lang="he-IL" sz="1200" dirty="0">
                          <a:effectLst/>
                        </a:rPr>
                        <a:t> </a:t>
                      </a:r>
                      <a:endParaRPr lang="en-US" sz="1200" dirty="0">
                        <a:effectLst/>
                      </a:endParaRPr>
                    </a:p>
                    <a:p>
                      <a:pPr algn="r" rtl="1">
                        <a:spcAft>
                          <a:spcPts val="0"/>
                        </a:spcAft>
                        <a:tabLst>
                          <a:tab pos="3329940" algn="l"/>
                        </a:tabLst>
                      </a:pPr>
                      <a:r>
                        <a:rPr lang="he-IL" sz="1200" dirty="0">
                          <a:effectLst/>
                        </a:rPr>
                        <a:t>3- </a:t>
                      </a:r>
                      <a:r>
                        <a:rPr lang="he-IL" sz="1200" dirty="0" err="1">
                          <a:effectLst/>
                        </a:rPr>
                        <a:t>רואא</a:t>
                      </a:r>
                      <a:r>
                        <a:rPr lang="he-IL" sz="1200" dirty="0">
                          <a:effectLst/>
                        </a:rPr>
                        <a:t> </a:t>
                      </a:r>
                      <a:r>
                        <a:rPr lang="he-IL" sz="1200" dirty="0" err="1">
                          <a:effectLst/>
                        </a:rPr>
                        <a:t>ג'השאן</a:t>
                      </a:r>
                      <a:endParaRPr lang="en-US" sz="1200" dirty="0">
                        <a:effectLst/>
                      </a:endParaRPr>
                    </a:p>
                    <a:p>
                      <a:pPr algn="r" rtl="1">
                        <a:spcAft>
                          <a:spcPts val="0"/>
                        </a:spcAft>
                        <a:tabLst>
                          <a:tab pos="3329940" algn="l"/>
                        </a:tabLst>
                      </a:pPr>
                      <a:r>
                        <a:rPr lang="he-IL" sz="1200" dirty="0">
                          <a:effectLst/>
                        </a:rPr>
                        <a:t>4- </a:t>
                      </a:r>
                      <a:r>
                        <a:rPr lang="he-IL" sz="1200" dirty="0" err="1">
                          <a:effectLst/>
                        </a:rPr>
                        <a:t>דאנא</a:t>
                      </a:r>
                      <a:r>
                        <a:rPr lang="he-IL" sz="1200" dirty="0">
                          <a:effectLst/>
                        </a:rPr>
                        <a:t> אבו </a:t>
                      </a:r>
                      <a:r>
                        <a:rPr lang="he-IL" sz="1200" dirty="0" err="1">
                          <a:effectLst/>
                        </a:rPr>
                        <a:t>נאג'י</a:t>
                      </a:r>
                      <a:endParaRPr lang="en-US" sz="1200" dirty="0">
                        <a:effectLst/>
                      </a:endParaRPr>
                    </a:p>
                    <a:p>
                      <a:pPr algn="r" rtl="1">
                        <a:spcAft>
                          <a:spcPts val="0"/>
                        </a:spcAft>
                        <a:tabLst>
                          <a:tab pos="3329940" algn="l"/>
                        </a:tabLst>
                      </a:pPr>
                      <a:r>
                        <a:rPr lang="he-IL" sz="1200" dirty="0">
                          <a:effectLst/>
                        </a:rPr>
                        <a:t>5- </a:t>
                      </a:r>
                      <a:r>
                        <a:rPr lang="he-IL" sz="1200" dirty="0" err="1">
                          <a:effectLst/>
                        </a:rPr>
                        <a:t>נג'ואן</a:t>
                      </a:r>
                      <a:r>
                        <a:rPr lang="he-IL" sz="1200" dirty="0">
                          <a:effectLst/>
                        </a:rPr>
                        <a:t> בסול </a:t>
                      </a:r>
                      <a:endParaRPr lang="en-US" sz="1200" dirty="0">
                        <a:effectLst/>
                      </a:endParaRPr>
                    </a:p>
                    <a:p>
                      <a:pPr algn="r" rtl="1">
                        <a:spcAft>
                          <a:spcPts val="0"/>
                        </a:spcAft>
                        <a:tabLst>
                          <a:tab pos="3329940" algn="l"/>
                        </a:tabLst>
                      </a:pPr>
                      <a:r>
                        <a:rPr lang="he-IL" sz="1200" dirty="0">
                          <a:effectLst/>
                        </a:rPr>
                        <a:t>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bl>
          </a:graphicData>
        </a:graphic>
      </p:graphicFrame>
      <p:sp>
        <p:nvSpPr>
          <p:cNvPr id="3" name="כותרת 1"/>
          <p:cNvSpPr>
            <a:spLocks noGrp="1"/>
          </p:cNvSpPr>
          <p:nvPr>
            <p:ph type="title"/>
          </p:nvPr>
        </p:nvSpPr>
        <p:spPr>
          <a:xfrm>
            <a:off x="8940183" y="1005378"/>
            <a:ext cx="2230639" cy="1343868"/>
          </a:xfrm>
        </p:spPr>
        <p:txBody>
          <a:bodyPr>
            <a:normAutofit fontScale="90000"/>
          </a:bodyPr>
          <a:lstStyle/>
          <a:p>
            <a:pPr algn="ctr"/>
            <a:r>
              <a:rPr lang="he-IL" sz="4000" b="1" dirty="0" smtClean="0">
                <a:solidFill>
                  <a:srgbClr val="0070C0"/>
                </a:solidFill>
                <a:latin typeface="Times New Roman" panose="02020603050405020304" pitchFamily="18" charset="0"/>
                <a:ea typeface="Times New Roman" panose="02020603050405020304" pitchFamily="18" charset="0"/>
                <a:cs typeface="David" pitchFamily="2" charset="-79"/>
              </a:rPr>
              <a:t>פעולות </a:t>
            </a:r>
            <a:r>
              <a:rPr lang="he-IL" sz="4000" b="1" dirty="0">
                <a:solidFill>
                  <a:srgbClr val="0070C0"/>
                </a:solidFill>
                <a:latin typeface="Times New Roman" panose="02020603050405020304" pitchFamily="18" charset="0"/>
                <a:ea typeface="Times New Roman" panose="02020603050405020304" pitchFamily="18" charset="0"/>
                <a:cs typeface="David" pitchFamily="2" charset="-79"/>
              </a:rPr>
              <a:t>ומשתתפים</a:t>
            </a:r>
          </a:p>
        </p:txBody>
      </p:sp>
      <p:pic>
        <p:nvPicPr>
          <p:cNvPr id="4" name="תמונה 3"/>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8013700" y="2349247"/>
            <a:ext cx="4083606" cy="497919"/>
          </a:xfrm>
          <a:prstGeom prst="rect">
            <a:avLst/>
          </a:prstGeom>
        </p:spPr>
      </p:pic>
      <p:sp>
        <p:nvSpPr>
          <p:cNvPr id="6" name="TextBox 5"/>
          <p:cNvSpPr txBox="1"/>
          <p:nvPr/>
        </p:nvSpPr>
        <p:spPr>
          <a:xfrm>
            <a:off x="9004334" y="2858889"/>
            <a:ext cx="2102338" cy="369332"/>
          </a:xfrm>
          <a:prstGeom prst="rect">
            <a:avLst/>
          </a:prstGeom>
          <a:noFill/>
        </p:spPr>
        <p:txBody>
          <a:bodyPr wrap="square" rtlCol="1">
            <a:spAutoFit/>
          </a:bodyPr>
          <a:lstStyle/>
          <a:p>
            <a:pPr algn="ctr"/>
            <a:r>
              <a:rPr lang="he-IL" b="1" dirty="0" smtClean="0">
                <a:solidFill>
                  <a:srgbClr val="0070C0"/>
                </a:solidFill>
                <a:latin typeface="Times New Roman" panose="02020603050405020304" pitchFamily="18" charset="0"/>
                <a:ea typeface="Times New Roman" panose="02020603050405020304" pitchFamily="18" charset="0"/>
                <a:cs typeface="David" pitchFamily="2" charset="-79"/>
              </a:rPr>
              <a:t>(רשימה חלקית)</a:t>
            </a:r>
            <a:endParaRPr lang="he-IL"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spTree>
    <p:extLst>
      <p:ext uri="{BB962C8B-B14F-4D97-AF65-F5344CB8AC3E}">
        <p14:creationId xmlns:p14="http://schemas.microsoft.com/office/powerpoint/2010/main" val="339683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699103856"/>
              </p:ext>
            </p:extLst>
          </p:nvPr>
        </p:nvGraphicFramePr>
        <p:xfrm>
          <a:off x="57149" y="505257"/>
          <a:ext cx="7594601" cy="5918399"/>
        </p:xfrm>
        <a:graphic>
          <a:graphicData uri="http://schemas.openxmlformats.org/drawingml/2006/table">
            <a:tbl>
              <a:tblPr rtl="1" firstRow="1" firstCol="1" bandRow="1">
                <a:tableStyleId>{5C22544A-7EE6-4342-B048-85BDC9FD1C3A}</a:tableStyleId>
              </a:tblPr>
              <a:tblGrid>
                <a:gridCol w="1134560"/>
                <a:gridCol w="3021632"/>
                <a:gridCol w="3438409"/>
              </a:tblGrid>
              <a:tr h="3128791">
                <a:tc>
                  <a:txBody>
                    <a:bodyPr/>
                    <a:lstStyle/>
                    <a:p>
                      <a:pPr marL="0" algn="r" defTabSz="914400" rtl="1" eaLnBrk="1" latinLnBrk="0" hangingPunct="1">
                        <a:lnSpc>
                          <a:spcPct val="115000"/>
                        </a:lnSpc>
                        <a:spcAft>
                          <a:spcPts val="0"/>
                        </a:spcAft>
                        <a:tabLst>
                          <a:tab pos="3329940" algn="l"/>
                        </a:tabLst>
                      </a:pPr>
                      <a:r>
                        <a:rPr lang="he-IL" sz="1200" kern="1200" dirty="0">
                          <a:solidFill>
                            <a:schemeClr val="bg1"/>
                          </a:solidFill>
                          <a:effectLst/>
                          <a:latin typeface="+mn-lt"/>
                          <a:ea typeface="+mn-ea"/>
                          <a:cs typeface="+mn-cs"/>
                        </a:rPr>
                        <a:t>16-11-2015</a:t>
                      </a:r>
                      <a:r>
                        <a:rPr lang="he-IL" sz="1200" kern="1200" dirty="0">
                          <a:solidFill>
                            <a:schemeClr val="dk1"/>
                          </a:solidFill>
                          <a:effectLst/>
                          <a:latin typeface="+mn-lt"/>
                          <a:ea typeface="+mn-ea"/>
                          <a:cs typeface="+mn-cs"/>
                        </a:rPr>
                        <a:t> </a:t>
                      </a:r>
                      <a:endParaRPr lang="en-US" sz="1200" kern="1200" dirty="0">
                        <a:solidFill>
                          <a:schemeClr val="dk1"/>
                        </a:solidFill>
                        <a:effectLst/>
                        <a:latin typeface="+mn-lt"/>
                        <a:ea typeface="+mn-ea"/>
                        <a:cs typeface="+mn-cs"/>
                      </a:endParaRPr>
                    </a:p>
                  </a:txBody>
                  <a:tcPr marL="18617" marR="18617" marT="0" marB="0"/>
                </a:tc>
                <a:tc>
                  <a:txBody>
                    <a:bodyPr/>
                    <a:lstStyle/>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קבוצת מיקוד מנהלי יחידות נוער ומנהלי מחלקות חינוך </a:t>
                      </a:r>
                      <a:endParaRPr lang="en-US" sz="1200" b="0" kern="1200" dirty="0">
                        <a:solidFill>
                          <a:schemeClr val="dk1"/>
                        </a:solidFill>
                        <a:effectLst/>
                        <a:latin typeface="+mn-lt"/>
                        <a:ea typeface="+mn-ea"/>
                        <a:cs typeface="+mn-cs"/>
                      </a:endParaRPr>
                    </a:p>
                  </a:txBody>
                  <a:tcPr marL="18617" marR="18617" marT="0" marB="0">
                    <a:solidFill>
                      <a:schemeClr val="accent1">
                        <a:lumMod val="20000"/>
                        <a:lumOff val="80000"/>
                      </a:schemeClr>
                    </a:solidFill>
                  </a:tcPr>
                </a:tc>
                <a:tc>
                  <a:txBody>
                    <a:bodyPr/>
                    <a:lstStyle/>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מנהלי יחידות נוער</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1-לאפז </a:t>
                      </a:r>
                      <a:r>
                        <a:rPr lang="he-IL" sz="1200" b="0" kern="1200" dirty="0" err="1">
                          <a:solidFill>
                            <a:schemeClr val="dk1"/>
                          </a:solidFill>
                          <a:effectLst/>
                          <a:latin typeface="+mn-lt"/>
                          <a:ea typeface="+mn-ea"/>
                          <a:cs typeface="+mn-cs"/>
                        </a:rPr>
                        <a:t>אסדי</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2- </a:t>
                      </a:r>
                      <a:r>
                        <a:rPr lang="he-IL" sz="1200" b="0" kern="1200" dirty="0" err="1">
                          <a:solidFill>
                            <a:schemeClr val="dk1"/>
                          </a:solidFill>
                          <a:effectLst/>
                          <a:latin typeface="+mn-lt"/>
                          <a:ea typeface="+mn-ea"/>
                          <a:cs typeface="+mn-cs"/>
                        </a:rPr>
                        <a:t>סמירה</a:t>
                      </a:r>
                      <a:r>
                        <a:rPr lang="he-IL" sz="1200" b="0" kern="1200" dirty="0">
                          <a:solidFill>
                            <a:schemeClr val="dk1"/>
                          </a:solidFill>
                          <a:effectLst/>
                          <a:latin typeface="+mn-lt"/>
                          <a:ea typeface="+mn-ea"/>
                          <a:cs typeface="+mn-cs"/>
                        </a:rPr>
                        <a:t> עבאס</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3- סעיד </a:t>
                      </a:r>
                      <a:r>
                        <a:rPr lang="he-IL" sz="1200" b="0" kern="1200" dirty="0" err="1">
                          <a:solidFill>
                            <a:schemeClr val="dk1"/>
                          </a:solidFill>
                          <a:effectLst/>
                          <a:latin typeface="+mn-lt"/>
                          <a:ea typeface="+mn-ea"/>
                          <a:cs typeface="+mn-cs"/>
                        </a:rPr>
                        <a:t>שהואן</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4- מחמוד אבו </a:t>
                      </a:r>
                      <a:r>
                        <a:rPr lang="he-IL" sz="1200" b="0" kern="1200" dirty="0" err="1">
                          <a:solidFill>
                            <a:schemeClr val="dk1"/>
                          </a:solidFill>
                          <a:effectLst/>
                          <a:latin typeface="+mn-lt"/>
                          <a:ea typeface="+mn-ea"/>
                          <a:cs typeface="+mn-cs"/>
                        </a:rPr>
                        <a:t>גאזי</a:t>
                      </a:r>
                      <a:r>
                        <a:rPr lang="he-IL" sz="1200" b="0" kern="1200" dirty="0">
                          <a:solidFill>
                            <a:schemeClr val="dk1"/>
                          </a:solidFill>
                          <a:effectLst/>
                          <a:latin typeface="+mn-lt"/>
                          <a:ea typeface="+mn-ea"/>
                          <a:cs typeface="+mn-cs"/>
                        </a:rPr>
                        <a:t> </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5- והבי </a:t>
                      </a:r>
                      <a:r>
                        <a:rPr lang="he-IL" sz="1200" b="0" kern="1200" dirty="0" err="1">
                          <a:solidFill>
                            <a:schemeClr val="dk1"/>
                          </a:solidFill>
                          <a:effectLst/>
                          <a:latin typeface="+mn-lt"/>
                          <a:ea typeface="+mn-ea"/>
                          <a:cs typeface="+mn-cs"/>
                        </a:rPr>
                        <a:t>נאטור</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6- </a:t>
                      </a:r>
                      <a:r>
                        <a:rPr lang="he-IL" sz="1200" b="0" kern="1200" dirty="0" err="1">
                          <a:solidFill>
                            <a:schemeClr val="dk1"/>
                          </a:solidFill>
                          <a:effectLst/>
                          <a:latin typeface="+mn-lt"/>
                          <a:ea typeface="+mn-ea"/>
                          <a:cs typeface="+mn-cs"/>
                        </a:rPr>
                        <a:t>פאדי</a:t>
                      </a:r>
                      <a:r>
                        <a:rPr lang="he-IL" sz="1200" b="0" kern="1200" dirty="0">
                          <a:solidFill>
                            <a:schemeClr val="dk1"/>
                          </a:solidFill>
                          <a:effectLst/>
                          <a:latin typeface="+mn-lt"/>
                          <a:ea typeface="+mn-ea"/>
                          <a:cs typeface="+mn-cs"/>
                        </a:rPr>
                        <a:t> </a:t>
                      </a:r>
                      <a:r>
                        <a:rPr lang="he-IL" sz="1200" b="0" kern="1200" dirty="0" err="1">
                          <a:solidFill>
                            <a:schemeClr val="dk1"/>
                          </a:solidFill>
                          <a:effectLst/>
                          <a:latin typeface="+mn-lt"/>
                          <a:ea typeface="+mn-ea"/>
                          <a:cs typeface="+mn-cs"/>
                        </a:rPr>
                        <a:t>מואסי</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7- </a:t>
                      </a:r>
                      <a:r>
                        <a:rPr lang="he-IL" sz="1200" b="0" kern="1200" dirty="0" err="1">
                          <a:solidFill>
                            <a:schemeClr val="dk1"/>
                          </a:solidFill>
                          <a:effectLst/>
                          <a:latin typeface="+mn-lt"/>
                          <a:ea typeface="+mn-ea"/>
                          <a:cs typeface="+mn-cs"/>
                        </a:rPr>
                        <a:t>עלאא</a:t>
                      </a:r>
                      <a:r>
                        <a:rPr lang="he-IL" sz="1200" b="0" kern="1200" dirty="0">
                          <a:solidFill>
                            <a:schemeClr val="dk1"/>
                          </a:solidFill>
                          <a:effectLst/>
                          <a:latin typeface="+mn-lt"/>
                          <a:ea typeface="+mn-ea"/>
                          <a:cs typeface="+mn-cs"/>
                        </a:rPr>
                        <a:t> עומר</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מנהלי מחלקות חינוך:</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1-נביה אבו סאלח</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2- </a:t>
                      </a:r>
                      <a:r>
                        <a:rPr lang="he-IL" sz="1200" b="0" kern="1200" dirty="0" err="1">
                          <a:solidFill>
                            <a:schemeClr val="dk1"/>
                          </a:solidFill>
                          <a:effectLst/>
                          <a:latin typeface="+mn-lt"/>
                          <a:ea typeface="+mn-ea"/>
                          <a:cs typeface="+mn-cs"/>
                        </a:rPr>
                        <a:t>מוסטפא</a:t>
                      </a:r>
                      <a:r>
                        <a:rPr lang="he-IL" sz="1200" b="0" kern="1200" dirty="0">
                          <a:solidFill>
                            <a:schemeClr val="dk1"/>
                          </a:solidFill>
                          <a:effectLst/>
                          <a:latin typeface="+mn-lt"/>
                          <a:ea typeface="+mn-ea"/>
                          <a:cs typeface="+mn-cs"/>
                        </a:rPr>
                        <a:t> </a:t>
                      </a:r>
                      <a:r>
                        <a:rPr lang="he-IL" sz="1200" b="0" kern="1200" dirty="0" err="1">
                          <a:solidFill>
                            <a:schemeClr val="dk1"/>
                          </a:solidFill>
                          <a:effectLst/>
                          <a:latin typeface="+mn-lt"/>
                          <a:ea typeface="+mn-ea"/>
                          <a:cs typeface="+mn-cs"/>
                        </a:rPr>
                        <a:t>ח'ליל</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3-נשאת </a:t>
                      </a:r>
                      <a:r>
                        <a:rPr lang="he-IL" sz="1200" b="0" kern="1200" dirty="0" err="1">
                          <a:solidFill>
                            <a:schemeClr val="dk1"/>
                          </a:solidFill>
                          <a:effectLst/>
                          <a:latin typeface="+mn-lt"/>
                          <a:ea typeface="+mn-ea"/>
                          <a:cs typeface="+mn-cs"/>
                        </a:rPr>
                        <a:t>ח'שב</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4-רנא </a:t>
                      </a:r>
                      <a:r>
                        <a:rPr lang="he-IL" sz="1200" b="0" kern="1200" dirty="0" err="1">
                          <a:solidFill>
                            <a:schemeClr val="dk1"/>
                          </a:solidFill>
                          <a:effectLst/>
                          <a:latin typeface="+mn-lt"/>
                          <a:ea typeface="+mn-ea"/>
                          <a:cs typeface="+mn-cs"/>
                        </a:rPr>
                        <a:t>סובח</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5-מוחמד שמא </a:t>
                      </a:r>
                      <a:endParaRPr lang="en-US" sz="1200" b="0" kern="1200" dirty="0">
                        <a:solidFill>
                          <a:schemeClr val="dk1"/>
                        </a:solidFill>
                        <a:effectLst/>
                        <a:latin typeface="+mn-lt"/>
                        <a:ea typeface="+mn-ea"/>
                        <a:cs typeface="+mn-cs"/>
                      </a:endParaRPr>
                    </a:p>
                    <a:p>
                      <a:pPr marL="0" algn="r" defTabSz="914400" rtl="1" eaLnBrk="1" latinLnBrk="0" hangingPunct="1">
                        <a:lnSpc>
                          <a:spcPct val="115000"/>
                        </a:lnSpc>
                        <a:spcAft>
                          <a:spcPts val="0"/>
                        </a:spcAft>
                        <a:tabLst>
                          <a:tab pos="3329940" algn="l"/>
                        </a:tabLst>
                      </a:pPr>
                      <a:r>
                        <a:rPr lang="he-IL" sz="1200" b="0" kern="1200" dirty="0">
                          <a:solidFill>
                            <a:schemeClr val="dk1"/>
                          </a:solidFill>
                          <a:effectLst/>
                          <a:latin typeface="+mn-lt"/>
                          <a:ea typeface="+mn-ea"/>
                          <a:cs typeface="+mn-cs"/>
                        </a:rPr>
                        <a:t>6- </a:t>
                      </a:r>
                      <a:r>
                        <a:rPr lang="he-IL" sz="1200" b="0" kern="1200" dirty="0" err="1">
                          <a:solidFill>
                            <a:schemeClr val="dk1"/>
                          </a:solidFill>
                          <a:effectLst/>
                          <a:latin typeface="+mn-lt"/>
                          <a:ea typeface="+mn-ea"/>
                          <a:cs typeface="+mn-cs"/>
                        </a:rPr>
                        <a:t>רים</a:t>
                      </a:r>
                      <a:r>
                        <a:rPr lang="he-IL" sz="1200" b="0" kern="1200" dirty="0">
                          <a:solidFill>
                            <a:schemeClr val="dk1"/>
                          </a:solidFill>
                          <a:effectLst/>
                          <a:latin typeface="+mn-lt"/>
                          <a:ea typeface="+mn-ea"/>
                          <a:cs typeface="+mn-cs"/>
                        </a:rPr>
                        <a:t> </a:t>
                      </a:r>
                      <a:r>
                        <a:rPr lang="he-IL" sz="1200" b="0" kern="1200" dirty="0" err="1" smtClean="0">
                          <a:solidFill>
                            <a:schemeClr val="dk1"/>
                          </a:solidFill>
                          <a:effectLst/>
                          <a:latin typeface="+mn-lt"/>
                          <a:ea typeface="+mn-ea"/>
                          <a:cs typeface="+mn-cs"/>
                        </a:rPr>
                        <a:t>זריק</a:t>
                      </a:r>
                      <a:endParaRPr lang="en-US" sz="1200" b="0" kern="1200" dirty="0">
                        <a:solidFill>
                          <a:schemeClr val="dk1"/>
                        </a:solidFill>
                        <a:effectLst/>
                        <a:latin typeface="+mn-lt"/>
                        <a:ea typeface="+mn-ea"/>
                        <a:cs typeface="+mn-cs"/>
                      </a:endParaRPr>
                    </a:p>
                  </a:txBody>
                  <a:tcPr marL="18617" marR="18617" marT="0" marB="0">
                    <a:solidFill>
                      <a:schemeClr val="accent1">
                        <a:lumMod val="20000"/>
                        <a:lumOff val="80000"/>
                      </a:schemeClr>
                    </a:solidFill>
                  </a:tcPr>
                </a:tc>
              </a:tr>
              <a:tr h="358430">
                <a:tc>
                  <a:txBody>
                    <a:bodyPr/>
                    <a:lstStyle/>
                    <a:p>
                      <a:pPr algn="r" rtl="0">
                        <a:spcAft>
                          <a:spcPts val="0"/>
                        </a:spcAft>
                        <a:tabLst>
                          <a:tab pos="3329940" algn="l"/>
                        </a:tabLst>
                      </a:pPr>
                      <a:r>
                        <a:rPr lang="he-IL" sz="1200" dirty="0">
                          <a:effectLst/>
                        </a:rPr>
                        <a:t> </a:t>
                      </a:r>
                      <a:r>
                        <a:rPr lang="en-US" sz="1200" dirty="0" smtClean="0">
                          <a:effectLst/>
                        </a:rPr>
                        <a:t>28-12-2015</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l" rtl="0">
                        <a:spcAft>
                          <a:spcPts val="0"/>
                        </a:spcAft>
                        <a:tabLst>
                          <a:tab pos="3329940" algn="l"/>
                        </a:tabLst>
                      </a:pPr>
                      <a:r>
                        <a:rPr lang="he-IL" sz="1200">
                          <a:effectLst/>
                        </a:rPr>
                        <a:t>ביקור דני רוזנר בית ספר מקיף ערבי לוד</a:t>
                      </a:r>
                      <a:endParaRPr lang="en-US" sz="1200">
                        <a:effectLst/>
                      </a:endParaRPr>
                    </a:p>
                    <a:p>
                      <a:pPr algn="l" rtl="0">
                        <a:spcAft>
                          <a:spcPts val="0"/>
                        </a:spcAft>
                        <a:tabLst>
                          <a:tab pos="3329940" algn="l"/>
                        </a:tabLst>
                      </a:pPr>
                      <a:r>
                        <a:rPr lang="he-IL" sz="1200">
                          <a:effectLst/>
                        </a:rPr>
                        <a:t> </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דני רוזנר, שירין </a:t>
                      </a:r>
                      <a:r>
                        <a:rPr lang="he-IL" sz="1200" dirty="0" err="1">
                          <a:effectLst/>
                        </a:rPr>
                        <a:t>חאפי</a:t>
                      </a:r>
                      <a:r>
                        <a:rPr lang="he-IL" sz="1200" dirty="0">
                          <a:effectLst/>
                        </a:rPr>
                        <a:t> מנהל בית הספר</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1346600">
                <a:tc>
                  <a:txBody>
                    <a:bodyPr/>
                    <a:lstStyle/>
                    <a:p>
                      <a:pPr algn="r" rtl="1">
                        <a:spcAft>
                          <a:spcPts val="0"/>
                        </a:spcAft>
                        <a:tabLst>
                          <a:tab pos="3329940" algn="l"/>
                        </a:tabLst>
                      </a:pPr>
                      <a:r>
                        <a:rPr lang="he-IL" sz="1200" dirty="0">
                          <a:effectLst/>
                        </a:rPr>
                        <a:t>4-1-2016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סיור בחברה להגנת הטבע </a:t>
                      </a:r>
                      <a:endParaRPr lang="en-US" sz="1200" dirty="0">
                        <a:effectLst/>
                      </a:endParaRPr>
                    </a:p>
                    <a:p>
                      <a:pPr algn="r" rtl="1">
                        <a:spcAft>
                          <a:spcPts val="0"/>
                        </a:spcAft>
                        <a:tabLst>
                          <a:tab pos="3329940" algn="l"/>
                        </a:tabLst>
                      </a:pPr>
                      <a:r>
                        <a:rPr lang="he-IL" sz="1200" dirty="0">
                          <a:effectLst/>
                        </a:rPr>
                        <a:t>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מטעם המנהל : דני רוזנר</a:t>
                      </a:r>
                      <a:endParaRPr lang="en-US" sz="1200" dirty="0">
                        <a:effectLst/>
                      </a:endParaRPr>
                    </a:p>
                    <a:p>
                      <a:pPr algn="r" rtl="1">
                        <a:spcAft>
                          <a:spcPts val="0"/>
                        </a:spcAft>
                        <a:tabLst>
                          <a:tab pos="3329940" algn="l"/>
                        </a:tabLst>
                      </a:pPr>
                      <a:r>
                        <a:rPr lang="he-IL" sz="1200" dirty="0" err="1">
                          <a:effectLst/>
                        </a:rPr>
                        <a:t>גלאל</a:t>
                      </a:r>
                      <a:r>
                        <a:rPr lang="he-IL" sz="1200" dirty="0">
                          <a:effectLst/>
                        </a:rPr>
                        <a:t> </a:t>
                      </a:r>
                      <a:endParaRPr lang="en-US" sz="1200" dirty="0">
                        <a:effectLst/>
                      </a:endParaRPr>
                    </a:p>
                    <a:p>
                      <a:pPr algn="r" rtl="1">
                        <a:spcAft>
                          <a:spcPts val="0"/>
                        </a:spcAft>
                        <a:tabLst>
                          <a:tab pos="3329940" algn="l"/>
                        </a:tabLst>
                      </a:pPr>
                      <a:r>
                        <a:rPr lang="he-IL" sz="1200" dirty="0">
                          <a:effectLst/>
                        </a:rPr>
                        <a:t>שמעון </a:t>
                      </a:r>
                      <a:r>
                        <a:rPr lang="he-IL" sz="1200" dirty="0" err="1">
                          <a:effectLst/>
                        </a:rPr>
                        <a:t>שמעון</a:t>
                      </a:r>
                      <a:r>
                        <a:rPr lang="he-IL" sz="1200" dirty="0">
                          <a:effectLst/>
                        </a:rPr>
                        <a:t> </a:t>
                      </a:r>
                      <a:endParaRPr lang="en-US" sz="1200" dirty="0">
                        <a:effectLst/>
                      </a:endParaRPr>
                    </a:p>
                    <a:p>
                      <a:pPr algn="r" rtl="1">
                        <a:spcAft>
                          <a:spcPts val="0"/>
                        </a:spcAft>
                        <a:tabLst>
                          <a:tab pos="3329940" algn="l"/>
                        </a:tabLst>
                      </a:pPr>
                      <a:r>
                        <a:rPr lang="he-IL" sz="1200" dirty="0">
                          <a:effectLst/>
                        </a:rPr>
                        <a:t>מטעם החברה להגנת הטבע</a:t>
                      </a:r>
                      <a:endParaRPr lang="en-US" sz="1200" dirty="0">
                        <a:effectLst/>
                      </a:endParaRPr>
                    </a:p>
                    <a:p>
                      <a:pPr algn="r" rtl="1">
                        <a:spcAft>
                          <a:spcPts val="0"/>
                        </a:spcAft>
                        <a:tabLst>
                          <a:tab pos="3329940" algn="l"/>
                        </a:tabLst>
                      </a:pPr>
                      <a:r>
                        <a:rPr lang="he-IL" sz="1200" dirty="0">
                          <a:effectLst/>
                        </a:rPr>
                        <a:t>מנכ"ל החברה </a:t>
                      </a:r>
                      <a:endParaRPr lang="en-US" sz="1200" dirty="0">
                        <a:effectLst/>
                      </a:endParaRPr>
                    </a:p>
                    <a:p>
                      <a:pPr algn="r" rtl="1">
                        <a:spcAft>
                          <a:spcPts val="0"/>
                        </a:spcAft>
                        <a:tabLst>
                          <a:tab pos="3329940" algn="l"/>
                        </a:tabLst>
                      </a:pPr>
                      <a:r>
                        <a:rPr lang="he-IL" sz="1200" dirty="0">
                          <a:effectLst/>
                        </a:rPr>
                        <a:t>סמנכ"ל </a:t>
                      </a:r>
                      <a:endParaRPr lang="en-US" sz="1200" dirty="0">
                        <a:effectLst/>
                      </a:endParaRPr>
                    </a:p>
                    <a:p>
                      <a:pPr algn="r" rtl="1">
                        <a:spcAft>
                          <a:spcPts val="0"/>
                        </a:spcAft>
                        <a:tabLst>
                          <a:tab pos="3329940" algn="l"/>
                        </a:tabLst>
                      </a:pPr>
                      <a:r>
                        <a:rPr lang="he-IL" sz="1200" dirty="0">
                          <a:effectLst/>
                        </a:rPr>
                        <a:t>ומר יוסף </a:t>
                      </a:r>
                      <a:r>
                        <a:rPr lang="he-IL" sz="1200" dirty="0" err="1">
                          <a:effectLst/>
                        </a:rPr>
                        <a:t>עסאקלה</a:t>
                      </a:r>
                      <a:r>
                        <a:rPr lang="he-IL" sz="1200" dirty="0">
                          <a:effectLst/>
                        </a:rPr>
                        <a:t> מנהל תחום ערבי בחברה להגנת </a:t>
                      </a:r>
                      <a:r>
                        <a:rPr lang="he-IL" sz="1200" dirty="0" smtClean="0">
                          <a:effectLst/>
                        </a:rPr>
                        <a:t>הטבע</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1051359">
                <a:tc>
                  <a:txBody>
                    <a:bodyPr/>
                    <a:lstStyle/>
                    <a:p>
                      <a:pPr algn="r" rtl="1">
                        <a:spcAft>
                          <a:spcPts val="0"/>
                        </a:spcAft>
                        <a:tabLst>
                          <a:tab pos="3329940" algn="l"/>
                        </a:tabLst>
                      </a:pPr>
                      <a:r>
                        <a:rPr lang="he-IL" sz="1200">
                          <a:effectLst/>
                        </a:rPr>
                        <a:t>6-1-2016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a:effectLst/>
                        </a:rPr>
                        <a:t>למידת מודל בית ספר כעוגן קהילתי </a:t>
                      </a:r>
                      <a:r>
                        <a:rPr lang="en-US" sz="1200">
                          <a:effectLst/>
                        </a:rPr>
                        <a:t>– </a:t>
                      </a:r>
                      <a:r>
                        <a:rPr lang="he-IL" sz="1200">
                          <a:effectLst/>
                        </a:rPr>
                        <a:t>גויינט</a:t>
                      </a:r>
                      <a:endParaRPr lang="en-US" sz="1200">
                        <a:effectLst/>
                      </a:endParaRPr>
                    </a:p>
                    <a:p>
                      <a:pPr algn="r" rtl="1">
                        <a:spcAft>
                          <a:spcPts val="0"/>
                        </a:spcAft>
                        <a:tabLst>
                          <a:tab pos="3329940" algn="l"/>
                        </a:tabLst>
                      </a:pPr>
                      <a:r>
                        <a:rPr lang="he-IL" sz="1200">
                          <a:effectLst/>
                        </a:rPr>
                        <a:t>ביקור במקיף ד' באר שבע</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דני רוזנר</a:t>
                      </a:r>
                      <a:endParaRPr lang="en-US" sz="1200" dirty="0">
                        <a:effectLst/>
                      </a:endParaRPr>
                    </a:p>
                    <a:p>
                      <a:pPr algn="r" rtl="1">
                        <a:spcAft>
                          <a:spcPts val="0"/>
                        </a:spcAft>
                        <a:tabLst>
                          <a:tab pos="3329940" algn="l"/>
                        </a:tabLst>
                      </a:pPr>
                      <a:r>
                        <a:rPr lang="he-IL" sz="1200" dirty="0" err="1">
                          <a:effectLst/>
                        </a:rPr>
                        <a:t>גלאל</a:t>
                      </a:r>
                      <a:r>
                        <a:rPr lang="he-IL" sz="1200" dirty="0">
                          <a:effectLst/>
                        </a:rPr>
                        <a:t> ספדי </a:t>
                      </a:r>
                      <a:endParaRPr lang="en-US" sz="1200" dirty="0">
                        <a:effectLst/>
                      </a:endParaRPr>
                    </a:p>
                    <a:p>
                      <a:pPr algn="r" rtl="1">
                        <a:spcAft>
                          <a:spcPts val="0"/>
                        </a:spcAft>
                        <a:tabLst>
                          <a:tab pos="3329940" algn="l"/>
                        </a:tabLst>
                      </a:pPr>
                      <a:r>
                        <a:rPr lang="he-IL" sz="1200" dirty="0">
                          <a:effectLst/>
                        </a:rPr>
                        <a:t>עלי הייכל </a:t>
                      </a:r>
                      <a:endParaRPr lang="en-US" sz="1200" dirty="0">
                        <a:effectLst/>
                      </a:endParaRPr>
                    </a:p>
                    <a:p>
                      <a:pPr algn="r" rtl="1">
                        <a:spcAft>
                          <a:spcPts val="0"/>
                        </a:spcAft>
                        <a:tabLst>
                          <a:tab pos="3329940" algn="l"/>
                        </a:tabLst>
                      </a:pPr>
                      <a:r>
                        <a:rPr lang="he-IL" sz="1200" dirty="0">
                          <a:effectLst/>
                        </a:rPr>
                        <a:t>גילי דנה מצד המשרד</a:t>
                      </a:r>
                      <a:endParaRPr lang="en-US" sz="1200" dirty="0">
                        <a:effectLst/>
                      </a:endParaRPr>
                    </a:p>
                    <a:p>
                      <a:pPr algn="r" rtl="1">
                        <a:spcAft>
                          <a:spcPts val="0"/>
                        </a:spcAft>
                        <a:tabLst>
                          <a:tab pos="3329940" algn="l"/>
                        </a:tabLst>
                      </a:pPr>
                      <a:r>
                        <a:rPr lang="he-IL" sz="1200" dirty="0">
                          <a:effectLst/>
                        </a:rPr>
                        <a:t>שמואל </a:t>
                      </a:r>
                      <a:r>
                        <a:rPr lang="he-IL" sz="1200" dirty="0" err="1">
                          <a:effectLst/>
                        </a:rPr>
                        <a:t>ילמא</a:t>
                      </a:r>
                      <a:r>
                        <a:rPr lang="he-IL" sz="1200" dirty="0">
                          <a:effectLst/>
                        </a:rPr>
                        <a:t> מנהל </a:t>
                      </a:r>
                      <a:r>
                        <a:rPr lang="he-IL" sz="1200" dirty="0" err="1" smtClean="0">
                          <a:effectLst/>
                        </a:rPr>
                        <a:t>בגויינט</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bl>
          </a:graphicData>
        </a:graphic>
      </p:graphicFrame>
      <p:sp>
        <p:nvSpPr>
          <p:cNvPr id="3" name="כותרת 1"/>
          <p:cNvSpPr txBox="1">
            <a:spLocks/>
          </p:cNvSpPr>
          <p:nvPr/>
        </p:nvSpPr>
        <p:spPr>
          <a:xfrm>
            <a:off x="8940183" y="1005378"/>
            <a:ext cx="2230639" cy="1343868"/>
          </a:xfrm>
          <a:prstGeom prst="rect">
            <a:avLst/>
          </a:prstGeom>
        </p:spPr>
        <p:txBody>
          <a:bodyPr>
            <a:normAutofit fontScale="900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4000" b="1" smtClean="0">
                <a:solidFill>
                  <a:srgbClr val="0070C0"/>
                </a:solidFill>
                <a:latin typeface="Times New Roman" panose="02020603050405020304" pitchFamily="18" charset="0"/>
                <a:ea typeface="Times New Roman" panose="02020603050405020304" pitchFamily="18" charset="0"/>
                <a:cs typeface="David" pitchFamily="2" charset="-79"/>
              </a:rPr>
              <a:t>פעולות ומשתתפים</a:t>
            </a:r>
            <a:endParaRPr lang="he-IL" sz="40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4" name="תמונה 3"/>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8013700" y="2349247"/>
            <a:ext cx="4083606" cy="497919"/>
          </a:xfrm>
          <a:prstGeom prst="rect">
            <a:avLst/>
          </a:prstGeom>
        </p:spPr>
      </p:pic>
      <p:graphicFrame>
        <p:nvGraphicFramePr>
          <p:cNvPr id="5" name="טבלה 4"/>
          <p:cNvGraphicFramePr>
            <a:graphicFrameLocks noGrp="1"/>
          </p:cNvGraphicFramePr>
          <p:nvPr>
            <p:extLst>
              <p:ext uri="{D42A27DB-BD31-4B8C-83A1-F6EECF244321}">
                <p14:modId xmlns:p14="http://schemas.microsoft.com/office/powerpoint/2010/main" val="1481163985"/>
              </p:ext>
            </p:extLst>
          </p:nvPr>
        </p:nvGraphicFramePr>
        <p:xfrm>
          <a:off x="63501" y="39269"/>
          <a:ext cx="7588249" cy="426720"/>
        </p:xfrm>
        <a:graphic>
          <a:graphicData uri="http://schemas.openxmlformats.org/drawingml/2006/table">
            <a:tbl>
              <a:tblPr rtl="1" firstRow="1" firstCol="1" bandRow="1">
                <a:tableStyleId>{5C22544A-7EE6-4342-B048-85BDC9FD1C3A}</a:tableStyleId>
              </a:tblPr>
              <a:tblGrid>
                <a:gridCol w="1136649"/>
                <a:gridCol w="2997200"/>
                <a:gridCol w="3454400"/>
              </a:tblGrid>
              <a:tr h="0">
                <a:tc>
                  <a:txBody>
                    <a:bodyPr/>
                    <a:lstStyle/>
                    <a:p>
                      <a:pPr algn="ctr" rtl="1">
                        <a:spcAft>
                          <a:spcPts val="0"/>
                        </a:spcAft>
                        <a:tabLst>
                          <a:tab pos="3329940" algn="l"/>
                        </a:tabLst>
                      </a:pPr>
                      <a:r>
                        <a:rPr lang="he-IL" sz="1400" dirty="0">
                          <a:effectLst/>
                        </a:rPr>
                        <a:t>תאריך</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ctr" rtl="1">
                        <a:spcAft>
                          <a:spcPts val="0"/>
                        </a:spcAft>
                        <a:tabLst>
                          <a:tab pos="3329940" algn="l"/>
                        </a:tabLst>
                      </a:pPr>
                      <a:r>
                        <a:rPr lang="he-IL" sz="1400" dirty="0">
                          <a:effectLst/>
                        </a:rPr>
                        <a:t>פעולה\ פעילות</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ctr" rtl="1">
                        <a:spcAft>
                          <a:spcPts val="0"/>
                        </a:spcAft>
                        <a:tabLst>
                          <a:tab pos="3329940" algn="l"/>
                        </a:tabLst>
                      </a:pPr>
                      <a:r>
                        <a:rPr lang="he-IL" sz="1400" dirty="0">
                          <a:effectLst/>
                        </a:rPr>
                        <a:t>משתתפים</a:t>
                      </a:r>
                      <a:endParaRPr lang="en-US" sz="1400" dirty="0">
                        <a:effectLst/>
                      </a:endParaRPr>
                    </a:p>
                    <a:p>
                      <a:pPr algn="ctr" rtl="1">
                        <a:spcAft>
                          <a:spcPts val="0"/>
                        </a:spcAft>
                        <a:tabLst>
                          <a:tab pos="3329940" algn="l"/>
                        </a:tabLst>
                      </a:pPr>
                      <a:r>
                        <a:rPr lang="he-IL" sz="1400" dirty="0">
                          <a:effectLst/>
                        </a:rPr>
                        <a:t> </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bl>
          </a:graphicData>
        </a:graphic>
      </p:graphicFrame>
      <p:sp>
        <p:nvSpPr>
          <p:cNvPr id="7" name="TextBox 6"/>
          <p:cNvSpPr txBox="1"/>
          <p:nvPr/>
        </p:nvSpPr>
        <p:spPr>
          <a:xfrm>
            <a:off x="9004334" y="2858889"/>
            <a:ext cx="2102338" cy="369332"/>
          </a:xfrm>
          <a:prstGeom prst="rect">
            <a:avLst/>
          </a:prstGeom>
          <a:noFill/>
        </p:spPr>
        <p:txBody>
          <a:bodyPr wrap="square" rtlCol="1">
            <a:spAutoFit/>
          </a:bodyPr>
          <a:lstStyle/>
          <a:p>
            <a:pPr algn="ctr"/>
            <a:r>
              <a:rPr lang="he-IL" b="1" dirty="0" smtClean="0">
                <a:solidFill>
                  <a:srgbClr val="0070C0"/>
                </a:solidFill>
                <a:latin typeface="Times New Roman" panose="02020603050405020304" pitchFamily="18" charset="0"/>
                <a:ea typeface="Times New Roman" panose="02020603050405020304" pitchFamily="18" charset="0"/>
                <a:cs typeface="David" pitchFamily="2" charset="-79"/>
              </a:rPr>
              <a:t>(רשימה חלקית)</a:t>
            </a:r>
            <a:endParaRPr lang="he-IL"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spTree>
    <p:extLst>
      <p:ext uri="{BB962C8B-B14F-4D97-AF65-F5344CB8AC3E}">
        <p14:creationId xmlns:p14="http://schemas.microsoft.com/office/powerpoint/2010/main" val="861268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3746744902"/>
              </p:ext>
            </p:extLst>
          </p:nvPr>
        </p:nvGraphicFramePr>
        <p:xfrm>
          <a:off x="228599" y="2308225"/>
          <a:ext cx="7594601" cy="3291840"/>
        </p:xfrm>
        <a:graphic>
          <a:graphicData uri="http://schemas.openxmlformats.org/drawingml/2006/table">
            <a:tbl>
              <a:tblPr rtl="1" firstRow="1" firstCol="1" bandRow="1">
                <a:tableStyleId>{5C22544A-7EE6-4342-B048-85BDC9FD1C3A}</a:tableStyleId>
              </a:tblPr>
              <a:tblGrid>
                <a:gridCol w="1219200"/>
                <a:gridCol w="2936992"/>
                <a:gridCol w="3438409"/>
              </a:tblGrid>
              <a:tr h="1222375">
                <a:tc>
                  <a:txBody>
                    <a:bodyPr/>
                    <a:lstStyle/>
                    <a:p>
                      <a:pPr algn="r" rtl="1">
                        <a:spcAft>
                          <a:spcPts val="0"/>
                        </a:spcAft>
                        <a:tabLst>
                          <a:tab pos="3329940" algn="l"/>
                        </a:tabLst>
                      </a:pPr>
                      <a:r>
                        <a:rPr lang="he-IL" sz="1200" dirty="0">
                          <a:effectLst/>
                        </a:rPr>
                        <a:t>24-1-2016</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b="0" dirty="0">
                          <a:solidFill>
                            <a:schemeClr val="tx1"/>
                          </a:solidFill>
                          <a:effectLst/>
                        </a:rPr>
                        <a:t>סיור מיפוי שיפוצים למתנ"סים בחברה ערבית </a:t>
                      </a:r>
                      <a:endParaRPr lang="en-US" sz="1200" b="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solidFill>
                      <a:schemeClr val="accent1">
                        <a:lumMod val="20000"/>
                        <a:lumOff val="80000"/>
                      </a:schemeClr>
                    </a:solidFill>
                  </a:tcPr>
                </a:tc>
                <a:tc>
                  <a:txBody>
                    <a:bodyPr/>
                    <a:lstStyle/>
                    <a:p>
                      <a:pPr algn="r" rtl="1">
                        <a:spcAft>
                          <a:spcPts val="0"/>
                        </a:spcAft>
                        <a:tabLst>
                          <a:tab pos="3329940" algn="l"/>
                        </a:tabLst>
                      </a:pPr>
                      <a:r>
                        <a:rPr lang="he-IL" sz="1200" b="0" dirty="0" err="1">
                          <a:solidFill>
                            <a:schemeClr val="tx1"/>
                          </a:solidFill>
                          <a:effectLst/>
                        </a:rPr>
                        <a:t>גלאל</a:t>
                      </a:r>
                      <a:r>
                        <a:rPr lang="he-IL" sz="1200" b="0" dirty="0">
                          <a:solidFill>
                            <a:schemeClr val="tx1"/>
                          </a:solidFill>
                          <a:effectLst/>
                        </a:rPr>
                        <a:t> ספדי</a:t>
                      </a:r>
                      <a:endParaRPr lang="en-US" sz="1200" b="0" dirty="0">
                        <a:solidFill>
                          <a:schemeClr val="tx1"/>
                        </a:solidFill>
                        <a:effectLst/>
                      </a:endParaRPr>
                    </a:p>
                    <a:p>
                      <a:pPr algn="r" rtl="1">
                        <a:spcAft>
                          <a:spcPts val="0"/>
                        </a:spcAft>
                        <a:tabLst>
                          <a:tab pos="3329940" algn="l"/>
                        </a:tabLst>
                      </a:pPr>
                      <a:r>
                        <a:rPr lang="he-IL" sz="1200" b="0" dirty="0">
                          <a:solidFill>
                            <a:schemeClr val="tx1"/>
                          </a:solidFill>
                          <a:effectLst/>
                        </a:rPr>
                        <a:t>עלי הייכל </a:t>
                      </a:r>
                      <a:endParaRPr lang="en-US" sz="1200" b="0" dirty="0">
                        <a:solidFill>
                          <a:schemeClr val="tx1"/>
                        </a:solidFill>
                        <a:effectLst/>
                      </a:endParaRPr>
                    </a:p>
                    <a:p>
                      <a:pPr algn="r" rtl="1">
                        <a:spcAft>
                          <a:spcPts val="0"/>
                        </a:spcAft>
                        <a:tabLst>
                          <a:tab pos="3329940" algn="l"/>
                        </a:tabLst>
                      </a:pPr>
                      <a:r>
                        <a:rPr lang="he-IL" sz="1200" b="0" dirty="0">
                          <a:solidFill>
                            <a:schemeClr val="tx1"/>
                          </a:solidFill>
                          <a:effectLst/>
                        </a:rPr>
                        <a:t>סאלח אבו </a:t>
                      </a:r>
                      <a:r>
                        <a:rPr lang="he-IL" sz="1200" b="0" dirty="0" err="1">
                          <a:solidFill>
                            <a:schemeClr val="tx1"/>
                          </a:solidFill>
                          <a:effectLst/>
                        </a:rPr>
                        <a:t>ריא</a:t>
                      </a:r>
                      <a:r>
                        <a:rPr lang="he-IL" sz="1200" b="0" dirty="0">
                          <a:solidFill>
                            <a:schemeClr val="tx1"/>
                          </a:solidFill>
                          <a:effectLst/>
                        </a:rPr>
                        <a:t> מטעם המשרד</a:t>
                      </a:r>
                      <a:endParaRPr lang="en-US" sz="1200" b="0" dirty="0">
                        <a:solidFill>
                          <a:schemeClr val="tx1"/>
                        </a:solidFill>
                        <a:effectLst/>
                      </a:endParaRPr>
                    </a:p>
                    <a:p>
                      <a:pPr algn="r" rtl="1">
                        <a:spcAft>
                          <a:spcPts val="0"/>
                        </a:spcAft>
                        <a:tabLst>
                          <a:tab pos="3329940" algn="l"/>
                        </a:tabLst>
                      </a:pPr>
                      <a:r>
                        <a:rPr lang="he-IL" sz="1200" b="0" dirty="0">
                          <a:solidFill>
                            <a:schemeClr val="tx1"/>
                          </a:solidFill>
                          <a:effectLst/>
                        </a:rPr>
                        <a:t>מטעם החברה למתנ"סים: קובי שרון </a:t>
                      </a:r>
                      <a:endParaRPr lang="en-US" sz="1200" b="0" dirty="0">
                        <a:solidFill>
                          <a:schemeClr val="tx1"/>
                        </a:solidFill>
                        <a:effectLst/>
                      </a:endParaRPr>
                    </a:p>
                    <a:p>
                      <a:pPr algn="r" rtl="1">
                        <a:spcAft>
                          <a:spcPts val="0"/>
                        </a:spcAft>
                        <a:tabLst>
                          <a:tab pos="3329940" algn="l"/>
                        </a:tabLst>
                      </a:pPr>
                      <a:r>
                        <a:rPr lang="he-IL" sz="1200" b="0" dirty="0">
                          <a:solidFill>
                            <a:schemeClr val="tx1"/>
                          </a:solidFill>
                          <a:effectLst/>
                        </a:rPr>
                        <a:t>משה חזות </a:t>
                      </a:r>
                      <a:endParaRPr lang="en-US" sz="1200" b="0" dirty="0">
                        <a:solidFill>
                          <a:schemeClr val="tx1"/>
                        </a:solidFill>
                        <a:effectLst/>
                      </a:endParaRPr>
                    </a:p>
                    <a:p>
                      <a:pPr algn="r" rtl="1">
                        <a:spcAft>
                          <a:spcPts val="0"/>
                        </a:spcAft>
                        <a:tabLst>
                          <a:tab pos="3329940" algn="l"/>
                        </a:tabLst>
                      </a:pPr>
                      <a:r>
                        <a:rPr lang="he-IL" sz="1200" b="0" dirty="0" err="1">
                          <a:solidFill>
                            <a:schemeClr val="tx1"/>
                          </a:solidFill>
                          <a:effectLst/>
                        </a:rPr>
                        <a:t>עאדל</a:t>
                      </a:r>
                      <a:r>
                        <a:rPr lang="he-IL" sz="1200" b="0" dirty="0">
                          <a:solidFill>
                            <a:schemeClr val="tx1"/>
                          </a:solidFill>
                          <a:effectLst/>
                        </a:rPr>
                        <a:t> אבו </a:t>
                      </a:r>
                      <a:r>
                        <a:rPr lang="he-IL" sz="1200" b="0" dirty="0" err="1">
                          <a:solidFill>
                            <a:schemeClr val="tx1"/>
                          </a:solidFill>
                          <a:effectLst/>
                        </a:rPr>
                        <a:t>אלהיג'א</a:t>
                      </a:r>
                      <a:r>
                        <a:rPr lang="he-IL" sz="1200" b="0" dirty="0">
                          <a:solidFill>
                            <a:schemeClr val="tx1"/>
                          </a:solidFill>
                          <a:effectLst/>
                        </a:rPr>
                        <a:t> </a:t>
                      </a:r>
                      <a:endParaRPr lang="en-US" sz="1200" b="0" dirty="0">
                        <a:solidFill>
                          <a:schemeClr val="tx1"/>
                        </a:solidFill>
                        <a:effectLst/>
                      </a:endParaRPr>
                    </a:p>
                    <a:p>
                      <a:pPr algn="r" rtl="1">
                        <a:spcAft>
                          <a:spcPts val="0"/>
                        </a:spcAft>
                        <a:tabLst>
                          <a:tab pos="3329940" algn="l"/>
                        </a:tabLst>
                      </a:pPr>
                      <a:r>
                        <a:rPr lang="he-IL" sz="1200" b="0" dirty="0">
                          <a:solidFill>
                            <a:schemeClr val="tx1"/>
                          </a:solidFill>
                          <a:effectLst/>
                        </a:rPr>
                        <a:t> </a:t>
                      </a:r>
                      <a:endParaRPr lang="en-US" sz="1200" b="0" dirty="0">
                        <a:solidFill>
                          <a:schemeClr val="tx1"/>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solidFill>
                      <a:schemeClr val="accent1">
                        <a:lumMod val="20000"/>
                        <a:lumOff val="80000"/>
                      </a:schemeClr>
                    </a:solidFill>
                  </a:tcPr>
                </a:tc>
              </a:tr>
              <a:tr h="148933">
                <a:tc>
                  <a:txBody>
                    <a:bodyPr/>
                    <a:lstStyle/>
                    <a:p>
                      <a:pPr algn="r" rtl="1">
                        <a:spcAft>
                          <a:spcPts val="0"/>
                        </a:spcAft>
                        <a:tabLst>
                          <a:tab pos="3329940" algn="l"/>
                        </a:tabLst>
                      </a:pPr>
                      <a:r>
                        <a:rPr lang="he-IL" sz="1200">
                          <a:effectLst/>
                        </a:rPr>
                        <a:t>28-1-2016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a:effectLst/>
                        </a:rPr>
                        <a:t>דיון  על  חברה ערבית + מעוז</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מפקחי מטה מנהל חברה ונוער</a:t>
                      </a:r>
                      <a:endParaRPr lang="en-US" sz="1200" dirty="0">
                        <a:effectLst/>
                      </a:endParaRPr>
                    </a:p>
                    <a:p>
                      <a:pPr algn="r" rtl="1">
                        <a:spcAft>
                          <a:spcPts val="0"/>
                        </a:spcAft>
                        <a:tabLst>
                          <a:tab pos="3329940" algn="l"/>
                        </a:tabLst>
                      </a:pPr>
                      <a:r>
                        <a:rPr lang="he-IL" sz="1200" dirty="0">
                          <a:effectLst/>
                        </a:rPr>
                        <a:t>כולל דני רוזנר וג'לאל ספדי </a:t>
                      </a:r>
                      <a:endParaRPr lang="en-US" sz="1200" dirty="0">
                        <a:effectLst/>
                      </a:endParaRPr>
                    </a:p>
                    <a:p>
                      <a:pPr algn="r" rtl="1">
                        <a:spcAft>
                          <a:spcPts val="0"/>
                        </a:spcAft>
                        <a:tabLst>
                          <a:tab pos="3329940" algn="l"/>
                        </a:tabLst>
                      </a:pPr>
                      <a:r>
                        <a:rPr lang="he-IL" sz="1200" dirty="0">
                          <a:effectLst/>
                        </a:rPr>
                        <a:t>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198578">
                <a:tc>
                  <a:txBody>
                    <a:bodyPr/>
                    <a:lstStyle/>
                    <a:p>
                      <a:pPr algn="r" rtl="1">
                        <a:spcAft>
                          <a:spcPts val="0"/>
                        </a:spcAft>
                        <a:tabLst>
                          <a:tab pos="3329940" algn="l"/>
                        </a:tabLst>
                      </a:pPr>
                      <a:r>
                        <a:rPr lang="he-IL" sz="1200">
                          <a:effectLst/>
                        </a:rPr>
                        <a:t>15-2-2016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סיור למידה במתנ"סים בחברה הערבית ,דבוריה+ יפיע</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ג'לאל ,דני, שמעון, סאלח אבו </a:t>
                      </a:r>
                      <a:r>
                        <a:rPr lang="he-IL" sz="1200" dirty="0" err="1">
                          <a:effectLst/>
                        </a:rPr>
                        <a:t>ריא</a:t>
                      </a:r>
                      <a:r>
                        <a:rPr lang="he-IL" sz="1200" dirty="0">
                          <a:effectLst/>
                        </a:rPr>
                        <a:t>, מטה החברה למתנ"סים ומנהלי מחוזות חברה למתנ"סים חיפה, דרום</a:t>
                      </a:r>
                      <a:endParaRPr lang="en-US" sz="1200" dirty="0">
                        <a:effectLst/>
                      </a:endParaRPr>
                    </a:p>
                    <a:p>
                      <a:pPr algn="r" rtl="1">
                        <a:spcAft>
                          <a:spcPts val="0"/>
                        </a:spcAft>
                        <a:tabLst>
                          <a:tab pos="3329940" algn="l"/>
                        </a:tabLst>
                      </a:pPr>
                      <a:r>
                        <a:rPr lang="he-IL" sz="1200" dirty="0">
                          <a:effectLst/>
                        </a:rPr>
                        <a:t> </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99289">
                <a:tc>
                  <a:txBody>
                    <a:bodyPr/>
                    <a:lstStyle/>
                    <a:p>
                      <a:pPr algn="r" rtl="1">
                        <a:spcAft>
                          <a:spcPts val="0"/>
                        </a:spcAft>
                        <a:tabLst>
                          <a:tab pos="3329940" algn="l"/>
                        </a:tabLst>
                      </a:pPr>
                      <a:r>
                        <a:rPr lang="he-IL" sz="1200">
                          <a:effectLst/>
                        </a:rPr>
                        <a:t>3-3-2015</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a:effectLst/>
                        </a:rPr>
                        <a:t>ביקור בסניף צבע שפרעם תוכנית העשרה לבתי הספר יסודיים </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ג'לאל ספדי ,</a:t>
                      </a:r>
                      <a:r>
                        <a:rPr lang="he-IL" sz="1200" dirty="0" err="1">
                          <a:effectLst/>
                        </a:rPr>
                        <a:t>נאפז</a:t>
                      </a:r>
                      <a:r>
                        <a:rPr lang="he-IL" sz="1200" dirty="0">
                          <a:effectLst/>
                        </a:rPr>
                        <a:t> נאסר</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r h="198578">
                <a:tc>
                  <a:txBody>
                    <a:bodyPr/>
                    <a:lstStyle/>
                    <a:p>
                      <a:pPr algn="r" rtl="1">
                        <a:spcAft>
                          <a:spcPts val="0"/>
                        </a:spcAft>
                        <a:tabLst>
                          <a:tab pos="3329940" algn="l"/>
                        </a:tabLst>
                      </a:pPr>
                      <a:r>
                        <a:rPr lang="he-IL" sz="1200">
                          <a:effectLst/>
                        </a:rPr>
                        <a:t>17-4-2016</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a:effectLst/>
                        </a:rPr>
                        <a:t>ביקור בלוד</a:t>
                      </a:r>
                      <a:endParaRPr lang="en-US" sz="120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r" rtl="1">
                        <a:spcAft>
                          <a:spcPts val="0"/>
                        </a:spcAft>
                        <a:tabLst>
                          <a:tab pos="3329940" algn="l"/>
                        </a:tabLst>
                      </a:pPr>
                      <a:r>
                        <a:rPr lang="he-IL" sz="1200" dirty="0">
                          <a:effectLst/>
                        </a:rPr>
                        <a:t>ג'לאל ספדי, </a:t>
                      </a:r>
                      <a:r>
                        <a:rPr lang="he-IL" sz="1200" dirty="0" err="1">
                          <a:effectLst/>
                        </a:rPr>
                        <a:t>נאפז</a:t>
                      </a:r>
                      <a:r>
                        <a:rPr lang="he-IL" sz="1200" dirty="0">
                          <a:effectLst/>
                        </a:rPr>
                        <a:t> נאסר, עלי הייכל, סאלח אבו </a:t>
                      </a:r>
                      <a:r>
                        <a:rPr lang="he-IL" sz="1200" dirty="0" err="1">
                          <a:effectLst/>
                        </a:rPr>
                        <a:t>ריא</a:t>
                      </a:r>
                      <a:r>
                        <a:rPr lang="he-IL" sz="1200" dirty="0">
                          <a:effectLst/>
                        </a:rPr>
                        <a:t>, ראש המועצה המקומית לוד, עבד </a:t>
                      </a:r>
                      <a:r>
                        <a:rPr lang="he-IL" sz="1200" dirty="0" err="1">
                          <a:effectLst/>
                        </a:rPr>
                        <a:t>אלכרים</a:t>
                      </a:r>
                      <a:r>
                        <a:rPr lang="he-IL" sz="1200" dirty="0">
                          <a:effectLst/>
                        </a:rPr>
                        <a:t> </a:t>
                      </a:r>
                      <a:r>
                        <a:rPr lang="he-IL" sz="1200" dirty="0" err="1">
                          <a:effectLst/>
                        </a:rPr>
                        <a:t>זבארקה</a:t>
                      </a:r>
                      <a:r>
                        <a:rPr lang="he-IL" sz="1200" dirty="0">
                          <a:effectLst/>
                        </a:rPr>
                        <a:t>, פאתן </a:t>
                      </a:r>
                      <a:r>
                        <a:rPr lang="he-IL" sz="1200" dirty="0" err="1">
                          <a:effectLst/>
                        </a:rPr>
                        <a:t>זינאתי</a:t>
                      </a:r>
                      <a:r>
                        <a:rPr lang="he-IL" sz="1200" dirty="0">
                          <a:effectLst/>
                        </a:rPr>
                        <a:t>, שרה אילת, שושי זדה.</a:t>
                      </a:r>
                      <a:endParaRPr lang="en-US"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bl>
          </a:graphicData>
        </a:graphic>
      </p:graphicFrame>
      <p:graphicFrame>
        <p:nvGraphicFramePr>
          <p:cNvPr id="3" name="טבלה 2"/>
          <p:cNvGraphicFramePr>
            <a:graphicFrameLocks noGrp="1"/>
          </p:cNvGraphicFramePr>
          <p:nvPr>
            <p:extLst>
              <p:ext uri="{D42A27DB-BD31-4B8C-83A1-F6EECF244321}">
                <p14:modId xmlns:p14="http://schemas.microsoft.com/office/powerpoint/2010/main" val="1022288118"/>
              </p:ext>
            </p:extLst>
          </p:nvPr>
        </p:nvGraphicFramePr>
        <p:xfrm>
          <a:off x="304800" y="1584325"/>
          <a:ext cx="7537450" cy="426720"/>
        </p:xfrm>
        <a:graphic>
          <a:graphicData uri="http://schemas.openxmlformats.org/drawingml/2006/table">
            <a:tbl>
              <a:tblPr rtl="1" firstRow="1" firstCol="1" bandRow="1">
                <a:tableStyleId>{5C22544A-7EE6-4342-B048-85BDC9FD1C3A}</a:tableStyleId>
              </a:tblPr>
              <a:tblGrid>
                <a:gridCol w="1269179"/>
                <a:gridCol w="2928171"/>
                <a:gridCol w="3340100"/>
              </a:tblGrid>
              <a:tr h="0">
                <a:tc>
                  <a:txBody>
                    <a:bodyPr/>
                    <a:lstStyle/>
                    <a:p>
                      <a:pPr algn="ctr" rtl="1">
                        <a:spcAft>
                          <a:spcPts val="0"/>
                        </a:spcAft>
                        <a:tabLst>
                          <a:tab pos="3329940" algn="l"/>
                        </a:tabLst>
                      </a:pPr>
                      <a:r>
                        <a:rPr lang="he-IL" sz="1400" dirty="0">
                          <a:effectLst/>
                        </a:rPr>
                        <a:t>תאריך</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ctr" rtl="1">
                        <a:spcAft>
                          <a:spcPts val="0"/>
                        </a:spcAft>
                        <a:tabLst>
                          <a:tab pos="3329940" algn="l"/>
                        </a:tabLst>
                      </a:pPr>
                      <a:r>
                        <a:rPr lang="he-IL" sz="1400" dirty="0">
                          <a:effectLst/>
                        </a:rPr>
                        <a:t>פעולה\ פעילות</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c>
                  <a:txBody>
                    <a:bodyPr/>
                    <a:lstStyle/>
                    <a:p>
                      <a:pPr algn="ctr" rtl="1">
                        <a:spcAft>
                          <a:spcPts val="0"/>
                        </a:spcAft>
                        <a:tabLst>
                          <a:tab pos="3329940" algn="l"/>
                        </a:tabLst>
                      </a:pPr>
                      <a:r>
                        <a:rPr lang="he-IL" sz="1400" dirty="0">
                          <a:effectLst/>
                        </a:rPr>
                        <a:t>משתתפים</a:t>
                      </a:r>
                      <a:endParaRPr lang="en-US" sz="1400" dirty="0">
                        <a:effectLst/>
                      </a:endParaRPr>
                    </a:p>
                    <a:p>
                      <a:pPr algn="ctr" rtl="1">
                        <a:spcAft>
                          <a:spcPts val="0"/>
                        </a:spcAft>
                        <a:tabLst>
                          <a:tab pos="3329940" algn="l"/>
                        </a:tabLst>
                      </a:pPr>
                      <a:r>
                        <a:rPr lang="he-IL" sz="1400" dirty="0">
                          <a:effectLst/>
                        </a:rPr>
                        <a:t> </a:t>
                      </a:r>
                      <a:endParaRPr lang="en-US" sz="14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18617" marR="18617" marT="0" marB="0"/>
                </a:tc>
              </a:tr>
            </a:tbl>
          </a:graphicData>
        </a:graphic>
      </p:graphicFrame>
      <p:sp>
        <p:nvSpPr>
          <p:cNvPr id="4" name="כותרת 1"/>
          <p:cNvSpPr txBox="1">
            <a:spLocks/>
          </p:cNvSpPr>
          <p:nvPr/>
        </p:nvSpPr>
        <p:spPr>
          <a:xfrm>
            <a:off x="8940183" y="1005378"/>
            <a:ext cx="2230639" cy="1343868"/>
          </a:xfrm>
          <a:prstGeom prst="rect">
            <a:avLst/>
          </a:prstGeom>
        </p:spPr>
        <p:txBody>
          <a:bodyPr>
            <a:normAutofit fontScale="900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4000" b="1" dirty="0" smtClean="0">
                <a:solidFill>
                  <a:srgbClr val="0070C0"/>
                </a:solidFill>
                <a:latin typeface="Times New Roman" panose="02020603050405020304" pitchFamily="18" charset="0"/>
                <a:ea typeface="Times New Roman" panose="02020603050405020304" pitchFamily="18" charset="0"/>
                <a:cs typeface="David" pitchFamily="2" charset="-79"/>
              </a:rPr>
              <a:t>פעולות ומשתתפים</a:t>
            </a:r>
            <a:endParaRPr lang="he-IL" sz="40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pic>
        <p:nvPicPr>
          <p:cNvPr id="5" name="תמונה 4"/>
          <p:cNvPicPr>
            <a:picLocks noChangeAspect="1"/>
          </p:cNvPicPr>
          <p:nvPr/>
        </p:nvPicPr>
        <p:blipFill rotWithShape="1">
          <a:blip r:embed="rId3">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8013700" y="2349247"/>
            <a:ext cx="4083606" cy="497919"/>
          </a:xfrm>
          <a:prstGeom prst="rect">
            <a:avLst/>
          </a:prstGeom>
        </p:spPr>
      </p:pic>
      <p:sp>
        <p:nvSpPr>
          <p:cNvPr id="7" name="TextBox 6"/>
          <p:cNvSpPr txBox="1"/>
          <p:nvPr/>
        </p:nvSpPr>
        <p:spPr>
          <a:xfrm>
            <a:off x="9004334" y="2858889"/>
            <a:ext cx="2102338" cy="369332"/>
          </a:xfrm>
          <a:prstGeom prst="rect">
            <a:avLst/>
          </a:prstGeom>
          <a:noFill/>
        </p:spPr>
        <p:txBody>
          <a:bodyPr wrap="square" rtlCol="1">
            <a:spAutoFit/>
          </a:bodyPr>
          <a:lstStyle/>
          <a:p>
            <a:pPr algn="ctr"/>
            <a:r>
              <a:rPr lang="he-IL" b="1" dirty="0" smtClean="0">
                <a:solidFill>
                  <a:srgbClr val="0070C0"/>
                </a:solidFill>
                <a:latin typeface="Times New Roman" panose="02020603050405020304" pitchFamily="18" charset="0"/>
                <a:ea typeface="Times New Roman" panose="02020603050405020304" pitchFamily="18" charset="0"/>
                <a:cs typeface="David" pitchFamily="2" charset="-79"/>
              </a:rPr>
              <a:t>(רשימה חלקית)</a:t>
            </a:r>
            <a:endParaRPr lang="he-IL"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spTree>
    <p:extLst>
      <p:ext uri="{BB962C8B-B14F-4D97-AF65-F5344CB8AC3E}">
        <p14:creationId xmlns:p14="http://schemas.microsoft.com/office/powerpoint/2010/main" val="542019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15020" y="9118"/>
            <a:ext cx="8229600" cy="1143000"/>
          </a:xfrm>
        </p:spPr>
        <p:txBody>
          <a:bodyPr>
            <a:normAutofit/>
          </a:bodyPr>
          <a:lstStyle/>
          <a:p>
            <a:r>
              <a:rPr lang="he-IL" b="1" dirty="0">
                <a:solidFill>
                  <a:srgbClr val="0070C0"/>
                </a:solidFill>
                <a:latin typeface="Times New Roman" panose="02020603050405020304" pitchFamily="18" charset="0"/>
                <a:ea typeface="Times New Roman" panose="02020603050405020304" pitchFamily="18" charset="0"/>
                <a:cs typeface="David" pitchFamily="2" charset="-79"/>
              </a:rPr>
              <a:t>מאפייני החברה הערבית</a:t>
            </a:r>
          </a:p>
        </p:txBody>
      </p:sp>
      <p:graphicFrame>
        <p:nvGraphicFramePr>
          <p:cNvPr id="9" name="תרשים 8"/>
          <p:cNvGraphicFramePr/>
          <p:nvPr>
            <p:extLst>
              <p:ext uri="{D42A27DB-BD31-4B8C-83A1-F6EECF244321}">
                <p14:modId xmlns:p14="http://schemas.microsoft.com/office/powerpoint/2010/main" val="1990715429"/>
              </p:ext>
            </p:extLst>
          </p:nvPr>
        </p:nvGraphicFramePr>
        <p:xfrm>
          <a:off x="1601912" y="2331617"/>
          <a:ext cx="4032448" cy="280831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246508" y="6355928"/>
            <a:ext cx="6136828" cy="646331"/>
          </a:xfrm>
          <a:prstGeom prst="rect">
            <a:avLst/>
          </a:prstGeom>
          <a:noFill/>
        </p:spPr>
        <p:txBody>
          <a:bodyPr wrap="square" rtlCol="1">
            <a:spAutoFit/>
          </a:bodyPr>
          <a:lstStyle/>
          <a:p>
            <a:r>
              <a:rPr lang="he-IL" dirty="0">
                <a:cs typeface="David" pitchFamily="2" charset="-79"/>
              </a:rPr>
              <a:t>מקור: "מדד יחסי ערבים-יהודים בישראל 2015", פרופ' סמי </a:t>
            </a:r>
            <a:r>
              <a:rPr lang="he-IL" dirty="0" err="1">
                <a:cs typeface="David" pitchFamily="2" charset="-79"/>
              </a:rPr>
              <a:t>סמוחה</a:t>
            </a:r>
            <a:endParaRPr lang="en-US" dirty="0">
              <a:cs typeface="David" pitchFamily="2" charset="-79"/>
            </a:endParaRPr>
          </a:p>
          <a:p>
            <a:endParaRPr lang="he-IL" dirty="0">
              <a:latin typeface="Guttman Hatzvi" panose="02010401010101010101" pitchFamily="2" charset="-79"/>
              <a:cs typeface="Guttman Hatzvi" panose="02010401010101010101" pitchFamily="2" charset="-79"/>
            </a:endParaRPr>
          </a:p>
        </p:txBody>
      </p:sp>
      <p:pic>
        <p:nvPicPr>
          <p:cNvPr id="6" name="תמונה 5"/>
          <p:cNvPicPr>
            <a:picLocks noChangeAspect="1"/>
          </p:cNvPicPr>
          <p:nvPr/>
        </p:nvPicPr>
        <p:blipFill rotWithShape="1">
          <a:blip r:embed="rId4">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2634694" y="739367"/>
            <a:ext cx="6770212" cy="825500"/>
          </a:xfrm>
          <a:prstGeom prst="rect">
            <a:avLst/>
          </a:prstGeom>
        </p:spPr>
      </p:pic>
      <p:sp>
        <p:nvSpPr>
          <p:cNvPr id="13" name="כותרת 1"/>
          <p:cNvSpPr txBox="1">
            <a:spLocks/>
          </p:cNvSpPr>
          <p:nvPr/>
        </p:nvSpPr>
        <p:spPr>
          <a:xfrm>
            <a:off x="6384715" y="2303420"/>
            <a:ext cx="4721402" cy="498395"/>
          </a:xfrm>
          <a:prstGeom prst="rect">
            <a:avLst/>
          </a:prstGeom>
        </p:spPr>
        <p:txBody>
          <a:bodyPr vert="horz" lIns="91440" tIns="45720" rIns="91440" bIns="45720" rtlCol="1" anchor="ctr">
            <a:no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he-IL" sz="2000" b="1" dirty="0" smtClean="0">
                <a:latin typeface="Guttman Hatzvi" panose="02010401010101010101" pitchFamily="2" charset="-79"/>
                <a:cs typeface="Guttman Hatzvi" panose="02010401010101010101" pitchFamily="2" charset="-79"/>
              </a:rPr>
              <a:t>זהות ערבית פלסטינית וערבית ישראלית</a:t>
            </a:r>
            <a:endParaRPr lang="he-IL" sz="2000" b="1" dirty="0">
              <a:latin typeface="Guttman Hatzvi" panose="02010401010101010101" pitchFamily="2" charset="-79"/>
              <a:cs typeface="Guttman Hatzvi" panose="02010401010101010101" pitchFamily="2" charset="-79"/>
            </a:endParaRPr>
          </a:p>
        </p:txBody>
      </p:sp>
      <p:sp>
        <p:nvSpPr>
          <p:cNvPr id="14" name="TextBox 13"/>
          <p:cNvSpPr txBox="1"/>
          <p:nvPr/>
        </p:nvSpPr>
        <p:spPr>
          <a:xfrm>
            <a:off x="5802923" y="5326069"/>
            <a:ext cx="5505484" cy="584775"/>
          </a:xfrm>
          <a:prstGeom prst="rect">
            <a:avLst/>
          </a:prstGeom>
          <a:noFill/>
        </p:spPr>
        <p:txBody>
          <a:bodyPr wrap="square" rtlCol="1">
            <a:spAutoFit/>
          </a:bodyPr>
          <a:lstStyle/>
          <a:p>
            <a:pPr marL="285750" indent="-285750">
              <a:buFont typeface="Arial" panose="020B0604020202020204" pitchFamily="34" charset="0"/>
              <a:buChar char="•"/>
            </a:pPr>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למעלה מ- 70% מערביי ישראל מגדירים זהותם </a:t>
            </a:r>
            <a:endPar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endParaRPr>
          </a:p>
          <a:p>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 </a:t>
            </a:r>
            <a:r>
              <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   גם </a:t>
            </a:r>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באמצעות הזהות </a:t>
            </a:r>
            <a:r>
              <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הישראלית.</a:t>
            </a:r>
            <a:endPar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endParaRPr>
          </a:p>
        </p:txBody>
      </p:sp>
      <p:graphicFrame>
        <p:nvGraphicFramePr>
          <p:cNvPr id="15" name="מציין מיקום תוכן 4"/>
          <p:cNvGraphicFramePr>
            <a:graphicFrameLocks noGrp="1"/>
          </p:cNvGraphicFramePr>
          <p:nvPr>
            <p:ph idx="1"/>
            <p:extLst>
              <p:ext uri="{D42A27DB-BD31-4B8C-83A1-F6EECF244321}">
                <p14:modId xmlns:p14="http://schemas.microsoft.com/office/powerpoint/2010/main" val="4294655852"/>
              </p:ext>
            </p:extLst>
          </p:nvPr>
        </p:nvGraphicFramePr>
        <p:xfrm>
          <a:off x="6084966" y="2321169"/>
          <a:ext cx="5203667" cy="2825262"/>
        </p:xfrm>
        <a:graphic>
          <a:graphicData uri="http://schemas.openxmlformats.org/drawingml/2006/chart">
            <c:chart xmlns:c="http://schemas.openxmlformats.org/drawingml/2006/chart" xmlns:r="http://schemas.openxmlformats.org/officeDocument/2006/relationships" r:id="rId5"/>
          </a:graphicData>
        </a:graphic>
      </p:graphicFrame>
      <p:sp>
        <p:nvSpPr>
          <p:cNvPr id="16" name="TextBox 15"/>
          <p:cNvSpPr txBox="1"/>
          <p:nvPr/>
        </p:nvSpPr>
        <p:spPr>
          <a:xfrm>
            <a:off x="186394" y="5353306"/>
            <a:ext cx="5505484" cy="584775"/>
          </a:xfrm>
          <a:prstGeom prst="rect">
            <a:avLst/>
          </a:prstGeom>
          <a:noFill/>
        </p:spPr>
        <p:txBody>
          <a:bodyPr wrap="square" rtlCol="1">
            <a:spAutoFit/>
          </a:bodyPr>
          <a:lstStyle/>
          <a:p>
            <a:pPr marL="285750" indent="-285750">
              <a:buFont typeface="Arial" panose="020B0604020202020204" pitchFamily="34" charset="0"/>
              <a:buChar char="•"/>
            </a:pPr>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יש נכונות משני הצדדים </a:t>
            </a:r>
            <a:r>
              <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לבניית </a:t>
            </a:r>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זהות ישראלית </a:t>
            </a:r>
            <a:endPar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endParaRPr>
          </a:p>
          <a:p>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 </a:t>
            </a:r>
            <a:r>
              <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   בעלת </a:t>
            </a:r>
            <a:r>
              <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מכנה </a:t>
            </a:r>
            <a:r>
              <a:rPr lang="he-IL" sz="1600" b="1" dirty="0" smtClean="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rPr>
              <a:t>משותף. </a:t>
            </a:r>
            <a:endParaRPr lang="he-IL" sz="1600" b="1" dirty="0">
              <a:effectLst>
                <a:outerShdw blurRad="38100" dist="38100" dir="2700000" algn="tl">
                  <a:srgbClr val="000000">
                    <a:alpha val="43137"/>
                  </a:srgbClr>
                </a:outerShdw>
              </a:effectLst>
              <a:latin typeface="Guttman Hatzvi" panose="02010401010101010101" pitchFamily="2" charset="-79"/>
              <a:cs typeface="Guttman Hatzvi" panose="02010401010101010101" pitchFamily="2" charset="-79"/>
            </a:endParaRPr>
          </a:p>
        </p:txBody>
      </p:sp>
    </p:spTree>
    <p:extLst>
      <p:ext uri="{BB962C8B-B14F-4D97-AF65-F5344CB8AC3E}">
        <p14:creationId xmlns:p14="http://schemas.microsoft.com/office/powerpoint/2010/main" val="101727339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870200" y="568569"/>
            <a:ext cx="6729164" cy="569531"/>
          </a:xfrm>
        </p:spPr>
        <p:txBody>
          <a:bodyPr>
            <a:noAutofit/>
          </a:bodyPr>
          <a:lstStyle/>
          <a:p>
            <a:r>
              <a:rPr lang="he-IL" sz="4000" b="1" dirty="0">
                <a:solidFill>
                  <a:srgbClr val="0070C0"/>
                </a:solidFill>
                <a:latin typeface="Times New Roman" panose="02020603050405020304" pitchFamily="18" charset="0"/>
                <a:ea typeface="Times New Roman" panose="02020603050405020304" pitchFamily="18" charset="0"/>
                <a:cs typeface="David" pitchFamily="2" charset="-79"/>
              </a:rPr>
              <a:t>סקרי פנאי – תוכן עיסוקי הפנאי</a:t>
            </a:r>
            <a:br>
              <a:rPr lang="he-IL" sz="4000" b="1" dirty="0">
                <a:solidFill>
                  <a:srgbClr val="0070C0"/>
                </a:solidFill>
                <a:latin typeface="Times New Roman" panose="02020603050405020304" pitchFamily="18" charset="0"/>
                <a:ea typeface="Times New Roman" panose="02020603050405020304" pitchFamily="18" charset="0"/>
                <a:cs typeface="David" pitchFamily="2" charset="-79"/>
              </a:rPr>
            </a:br>
            <a:endParaRPr lang="he-IL" sz="4000" b="1" dirty="0">
              <a:solidFill>
                <a:srgbClr val="0070C0"/>
              </a:solidFill>
              <a:latin typeface="Times New Roman" panose="02020603050405020304" pitchFamily="18" charset="0"/>
              <a:ea typeface="Times New Roman" panose="02020603050405020304" pitchFamily="18" charset="0"/>
              <a:cs typeface="David" pitchFamily="2" charset="-79"/>
            </a:endParaRPr>
          </a:p>
        </p:txBody>
      </p:sp>
      <p:graphicFrame>
        <p:nvGraphicFramePr>
          <p:cNvPr id="8" name="מציין מיקום תוכן 7"/>
          <p:cNvGraphicFramePr>
            <a:graphicFrameLocks noGrp="1"/>
          </p:cNvGraphicFramePr>
          <p:nvPr>
            <p:ph idx="1"/>
            <p:extLst>
              <p:ext uri="{D42A27DB-BD31-4B8C-83A1-F6EECF244321}">
                <p14:modId xmlns:p14="http://schemas.microsoft.com/office/powerpoint/2010/main" val="822373745"/>
              </p:ext>
            </p:extLst>
          </p:nvPr>
        </p:nvGraphicFramePr>
        <p:xfrm>
          <a:off x="2247900" y="2009531"/>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228600" y="6350828"/>
            <a:ext cx="1979364" cy="369332"/>
          </a:xfrm>
          <a:prstGeom prst="rect">
            <a:avLst/>
          </a:prstGeom>
          <a:noFill/>
        </p:spPr>
        <p:txBody>
          <a:bodyPr wrap="square" rtlCol="0">
            <a:spAutoFit/>
          </a:bodyPr>
          <a:lstStyle/>
          <a:p>
            <a:r>
              <a:rPr lang="he-IL" dirty="0" smtClean="0">
                <a:cs typeface="David" pitchFamily="2" charset="-79"/>
              </a:rPr>
              <a:t>כהן ורומי, 2015</a:t>
            </a:r>
            <a:endParaRPr lang="en-US" dirty="0">
              <a:cs typeface="David" pitchFamily="2" charset="-79"/>
            </a:endParaRPr>
          </a:p>
        </p:txBody>
      </p:sp>
      <p:pic>
        <p:nvPicPr>
          <p:cNvPr id="5" name="תמונה 4"/>
          <p:cNvPicPr>
            <a:picLocks noChangeAspect="1"/>
          </p:cNvPicPr>
          <p:nvPr/>
        </p:nvPicPr>
        <p:blipFill rotWithShape="1">
          <a:blip r:embed="rId4">
            <a:duotone>
              <a:schemeClr val="accent5">
                <a:shade val="45000"/>
                <a:satMod val="135000"/>
              </a:schemeClr>
              <a:prstClr val="white"/>
            </a:duotone>
            <a:extLst>
              <a:ext uri="{28A0092B-C50C-407E-A947-70E740481C1C}">
                <a14:useLocalDpi xmlns:a14="http://schemas.microsoft.com/office/drawing/2010/main" val="0"/>
              </a:ext>
            </a:extLst>
          </a:blip>
          <a:srcRect l="3873" t="15666" r="7746" b="71667"/>
          <a:stretch/>
        </p:blipFill>
        <p:spPr>
          <a:xfrm rot="10800000">
            <a:off x="2977594" y="876300"/>
            <a:ext cx="6770212" cy="825500"/>
          </a:xfrm>
          <a:prstGeom prst="rect">
            <a:avLst/>
          </a:prstGeom>
        </p:spPr>
      </p:pic>
    </p:spTree>
    <p:extLst>
      <p:ext uri="{BB962C8B-B14F-4D97-AF65-F5344CB8AC3E}">
        <p14:creationId xmlns:p14="http://schemas.microsoft.com/office/powerpoint/2010/main" val="3153113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2456</Words>
  <Application>Microsoft Office PowerPoint</Application>
  <PresentationFormat>מותאם אישית</PresentationFormat>
  <Paragraphs>400</Paragraphs>
  <Slides>24</Slides>
  <Notes>24</Notes>
  <HiddenSlides>5</HiddenSlides>
  <MMClips>0</MMClips>
  <ScaleCrop>false</ScaleCrop>
  <HeadingPairs>
    <vt:vector size="4" baseType="variant">
      <vt:variant>
        <vt:lpstr>ערכת נושא</vt:lpstr>
      </vt:variant>
      <vt:variant>
        <vt:i4>1</vt:i4>
      </vt:variant>
      <vt:variant>
        <vt:lpstr>כותרות שקופיות</vt:lpstr>
      </vt:variant>
      <vt:variant>
        <vt:i4>24</vt:i4>
      </vt:variant>
    </vt:vector>
  </HeadingPairs>
  <TitlesOfParts>
    <vt:vector size="25" baseType="lpstr">
      <vt:lpstr>ערכת נושא Office</vt:lpstr>
      <vt:lpstr>מצגת של PowerPoint</vt:lpstr>
      <vt:lpstr>מצגת של PowerPoint</vt:lpstr>
      <vt:lpstr>מצגת של PowerPoint</vt:lpstr>
      <vt:lpstr>איך למדנו?</vt:lpstr>
      <vt:lpstr>פעולות ומשתתפים</vt:lpstr>
      <vt:lpstr>מצגת של PowerPoint</vt:lpstr>
      <vt:lpstr>מצגת של PowerPoint</vt:lpstr>
      <vt:lpstr>מאפייני החברה הערבית</vt:lpstr>
      <vt:lpstr>סקרי פנאי – תוכן עיסוקי הפנאי </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מתווה פעולה</vt:lpstr>
      <vt:lpstr>מצגת של PowerPoint</vt:lpstr>
      <vt:lpstr>מצגת של PowerPoint</vt:lpstr>
      <vt:lpstr>מצגת של PowerPoint</vt:lpstr>
      <vt:lpstr>מדדי הצלחה – תשתית רשותית</vt:lpstr>
      <vt:lpstr>מדדי הצלחה – השפעת הפעילות</vt:lpstr>
      <vt:lpstr>מצגת של PowerPoint</vt:lpstr>
    </vt:vector>
  </TitlesOfParts>
  <Company>moe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Administrator</dc:creator>
  <cp:lastModifiedBy>מירי כתבן</cp:lastModifiedBy>
  <cp:revision>40</cp:revision>
  <dcterms:created xsi:type="dcterms:W3CDTF">2016-05-03T16:13:51Z</dcterms:created>
  <dcterms:modified xsi:type="dcterms:W3CDTF">2016-09-04T10:18:24Z</dcterms:modified>
</cp:coreProperties>
</file>