
<file path=[Content_Types].xml><?xml version="1.0" encoding="utf-8"?>
<Types xmlns="http://schemas.openxmlformats.org/package/2006/content-types">
  <Default Extension="PNG" ContentType="image/png"/>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ppt/activeX/activeX11.xml" ContentType="application/vnd.ms-office.activeX+xml"/>
  <Override PartName="/ppt/activeX/activeX12.xml" ContentType="application/vnd.ms-office.activeX+xml"/>
  <Override PartName="/ppt/activeX/activeX13.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sldIdLst>
    <p:sldId id="265" r:id="rId2"/>
    <p:sldId id="258" r:id="rId3"/>
    <p:sldId id="259" r:id="rId4"/>
    <p:sldId id="275" r:id="rId5"/>
    <p:sldId id="266" r:id="rId6"/>
    <p:sldId id="269" r:id="rId7"/>
    <p:sldId id="267" r:id="rId8"/>
    <p:sldId id="270" r:id="rId9"/>
    <p:sldId id="276" r:id="rId10"/>
    <p:sldId id="274" r:id="rId11"/>
    <p:sldId id="261" r:id="rId12"/>
    <p:sldId id="262" r:id="rId13"/>
    <p:sldId id="256" r:id="rId14"/>
    <p:sldId id="257" r:id="rId15"/>
    <p:sldId id="271" r:id="rId16"/>
    <p:sldId id="273" r:id="rId17"/>
    <p:sldId id="272" r:id="rId18"/>
    <p:sldId id="263" r:id="rId19"/>
    <p:sldId id="264" r:id="rId20"/>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סגנון בהיר 3 - הדגשה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0A15C55-8517-42AA-B614-E9B94910E393}" styleName="סגנון ביניים 2 - הדגשה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סגנון בהיר 3 - הדגשה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90" d="100"/>
          <a:sy n="90" d="100"/>
        </p:scale>
        <p:origin x="-51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8BD21D10-EC42-11CE-9E0D-00AA006002F3}" ax:persistence="persistStorage" r:id="rId1"/>
</file>

<file path=ppt/activeX/activeX10.xml><?xml version="1.0" encoding="utf-8"?>
<ax:ocx xmlns:ax="http://schemas.microsoft.com/office/2006/activeX" xmlns:r="http://schemas.openxmlformats.org/officeDocument/2006/relationships" ax:classid="{8BD21D10-EC42-11CE-9E0D-00AA006002F3}" ax:persistence="persistStorage" r:id="rId1"/>
</file>

<file path=ppt/activeX/activeX11.xml><?xml version="1.0" encoding="utf-8"?>
<ax:ocx xmlns:ax="http://schemas.microsoft.com/office/2006/activeX" xmlns:r="http://schemas.openxmlformats.org/officeDocument/2006/relationships" ax:classid="{8BD21D10-EC42-11CE-9E0D-00AA006002F3}" ax:persistence="persistStorage" r:id="rId1"/>
</file>

<file path=ppt/activeX/activeX12.xml><?xml version="1.0" encoding="utf-8"?>
<ax:ocx xmlns:ax="http://schemas.microsoft.com/office/2006/activeX" xmlns:r="http://schemas.openxmlformats.org/officeDocument/2006/relationships" ax:classid="{8BD21D10-EC42-11CE-9E0D-00AA006002F3}" ax:persistence="persistStorage" r:id="rId1"/>
</file>

<file path=ppt/activeX/activeX13.xml><?xml version="1.0" encoding="utf-8"?>
<ax:ocx xmlns:ax="http://schemas.microsoft.com/office/2006/activeX" xmlns:r="http://schemas.openxmlformats.org/officeDocument/2006/relationships" ax:classid="{8BD21D10-EC42-11CE-9E0D-00AA006002F3}" ax:persistence="persistStorage" r:id="rId1"/>
</file>

<file path=ppt/activeX/activeX2.xml><?xml version="1.0" encoding="utf-8"?>
<ax:ocx xmlns:ax="http://schemas.microsoft.com/office/2006/activeX" xmlns:r="http://schemas.openxmlformats.org/officeDocument/2006/relationships" ax:classid="{8BD21D10-EC42-11CE-9E0D-00AA006002F3}" ax:persistence="persistStorage" r:id="rId1"/>
</file>

<file path=ppt/activeX/activeX3.xml><?xml version="1.0" encoding="utf-8"?>
<ax:ocx xmlns:ax="http://schemas.microsoft.com/office/2006/activeX" xmlns:r="http://schemas.openxmlformats.org/officeDocument/2006/relationships" ax:classid="{8BD21D10-EC42-11CE-9E0D-00AA006002F3}" ax:persistence="persistStorage" r:id="rId1"/>
</file>

<file path=ppt/activeX/activeX4.xml><?xml version="1.0" encoding="utf-8"?>
<ax:ocx xmlns:ax="http://schemas.microsoft.com/office/2006/activeX" xmlns:r="http://schemas.openxmlformats.org/officeDocument/2006/relationships" ax:classid="{8BD21D10-EC42-11CE-9E0D-00AA006002F3}" ax:persistence="persistStorage" r:id="rId1"/>
</file>

<file path=ppt/activeX/activeX5.xml><?xml version="1.0" encoding="utf-8"?>
<ax:ocx xmlns:ax="http://schemas.microsoft.com/office/2006/activeX" xmlns:r="http://schemas.openxmlformats.org/officeDocument/2006/relationships" ax:classid="{8BD21D10-EC42-11CE-9E0D-00AA006002F3}" ax:persistence="persistStorage" r:id="rId1"/>
</file>

<file path=ppt/activeX/activeX6.xml><?xml version="1.0" encoding="utf-8"?>
<ax:ocx xmlns:ax="http://schemas.microsoft.com/office/2006/activeX" xmlns:r="http://schemas.openxmlformats.org/officeDocument/2006/relationships" ax:classid="{8BD21D10-EC42-11CE-9E0D-00AA006002F3}" ax:persistence="persistStorage" r:id="rId1"/>
</file>

<file path=ppt/activeX/activeX7.xml><?xml version="1.0" encoding="utf-8"?>
<ax:ocx xmlns:ax="http://schemas.microsoft.com/office/2006/activeX" xmlns:r="http://schemas.openxmlformats.org/officeDocument/2006/relationships" ax:classid="{8BD21D10-EC42-11CE-9E0D-00AA006002F3}" ax:persistence="persistStorage" r:id="rId1"/>
</file>

<file path=ppt/activeX/activeX8.xml><?xml version="1.0" encoding="utf-8"?>
<ax:ocx xmlns:ax="http://schemas.microsoft.com/office/2006/activeX" xmlns:r="http://schemas.openxmlformats.org/officeDocument/2006/relationships" ax:classid="{8BD21D10-EC42-11CE-9E0D-00AA006002F3}" ax:persistence="persistStorage" r:id="rId1"/>
</file>

<file path=ppt/activeX/activeX9.xml><?xml version="1.0" encoding="utf-8"?>
<ax:ocx xmlns:ax="http://schemas.microsoft.com/office/2006/activeX" xmlns:r="http://schemas.openxmlformats.org/officeDocument/2006/relationships" ax:classid="{8BD21D10-EC42-11CE-9E0D-00AA006002F3}" ax:persistence="persistStorage" r:id="rId1"/>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image" Target="../media/image17.wmf"/><Relationship Id="rId7" Type="http://schemas.openxmlformats.org/officeDocument/2006/relationships/image" Target="../media/image21.wmf"/><Relationship Id="rId2" Type="http://schemas.openxmlformats.org/officeDocument/2006/relationships/image" Target="../media/image16.wmf"/><Relationship Id="rId1" Type="http://schemas.openxmlformats.org/officeDocument/2006/relationships/image" Target="../media/image15.wmf"/><Relationship Id="rId6" Type="http://schemas.openxmlformats.org/officeDocument/2006/relationships/image" Target="../media/image20.wmf"/><Relationship Id="rId5" Type="http://schemas.openxmlformats.org/officeDocument/2006/relationships/image" Target="../media/image19.wmf"/><Relationship Id="rId4" Type="http://schemas.openxmlformats.org/officeDocument/2006/relationships/image" Target="../media/image1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he-IL" smtClean="0"/>
              <a:t>לחץ כדי לערוך סגנון כותרת של תבנית בסיס</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smtClean="0"/>
              <a:t>לחץ כדי לערוך סגנון כותרת משנה של תבנית בסיס</a:t>
            </a:r>
            <a:endParaRPr kumimoji="0" lang="en-US"/>
          </a:p>
        </p:txBody>
      </p:sp>
      <p:sp>
        <p:nvSpPr>
          <p:cNvPr id="30" name="Date Placeholder 29"/>
          <p:cNvSpPr>
            <a:spLocks noGrp="1"/>
          </p:cNvSpPr>
          <p:nvPr>
            <p:ph type="dt" sz="half" idx="10"/>
          </p:nvPr>
        </p:nvSpPr>
        <p:spPr/>
        <p:txBody>
          <a:bodyPr/>
          <a:lstStyle/>
          <a:p>
            <a:fld id="{EDB87CD6-36D6-416E-BD66-3CD6DCBB481B}" type="datetimeFigureOut">
              <a:rPr lang="he-IL" smtClean="0"/>
              <a:t>ט"ו/תמוז/תשע"ד</a:t>
            </a:fld>
            <a:endParaRPr lang="he-IL"/>
          </a:p>
        </p:txBody>
      </p:sp>
      <p:sp>
        <p:nvSpPr>
          <p:cNvPr id="19" name="Footer Placeholder 18"/>
          <p:cNvSpPr>
            <a:spLocks noGrp="1"/>
          </p:cNvSpPr>
          <p:nvPr>
            <p:ph type="ftr" sz="quarter" idx="11"/>
          </p:nvPr>
        </p:nvSpPr>
        <p:spPr/>
        <p:txBody>
          <a:bodyPr/>
          <a:lstStyle/>
          <a:p>
            <a:endParaRPr lang="he-IL"/>
          </a:p>
        </p:txBody>
      </p:sp>
      <p:sp>
        <p:nvSpPr>
          <p:cNvPr id="27" name="Slide Number Placeholder 26"/>
          <p:cNvSpPr>
            <a:spLocks noGrp="1"/>
          </p:cNvSpPr>
          <p:nvPr>
            <p:ph type="sldNum" sz="quarter" idx="12"/>
          </p:nvPr>
        </p:nvSpPr>
        <p:spPr/>
        <p:txBody>
          <a:bodyPr/>
          <a:lstStyle/>
          <a:p>
            <a:fld id="{ED441C6D-97B6-4A47-8FBD-4E2E25721875}" type="slidenum">
              <a:rPr lang="he-IL" smtClean="0"/>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Date Placeholder 3"/>
          <p:cNvSpPr>
            <a:spLocks noGrp="1"/>
          </p:cNvSpPr>
          <p:nvPr>
            <p:ph type="dt" sz="half" idx="10"/>
          </p:nvPr>
        </p:nvSpPr>
        <p:spPr/>
        <p:txBody>
          <a:bodyPr/>
          <a:lstStyle/>
          <a:p>
            <a:fld id="{EDB87CD6-36D6-416E-BD66-3CD6DCBB481B}" type="datetimeFigureOut">
              <a:rPr lang="he-IL" smtClean="0"/>
              <a:t>ט"ו/תמוז/תשע"ד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ED441C6D-97B6-4A47-8FBD-4E2E25721875}"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he-IL" smtClean="0"/>
              <a:t>לחץ כדי לערוך סגנון כותרת של תבנית בסיס</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Date Placeholder 3"/>
          <p:cNvSpPr>
            <a:spLocks noGrp="1"/>
          </p:cNvSpPr>
          <p:nvPr>
            <p:ph type="dt" sz="half" idx="10"/>
          </p:nvPr>
        </p:nvSpPr>
        <p:spPr/>
        <p:txBody>
          <a:bodyPr/>
          <a:lstStyle/>
          <a:p>
            <a:fld id="{EDB87CD6-36D6-416E-BD66-3CD6DCBB481B}" type="datetimeFigureOut">
              <a:rPr lang="he-IL" smtClean="0"/>
              <a:t>ט"ו/תמוז/תשע"ד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ED441C6D-97B6-4A47-8FBD-4E2E25721875}" type="slidenum">
              <a:rPr lang="he-IL" smtClean="0"/>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Content Placeholder 2"/>
          <p:cNvSpPr>
            <a:spLocks noGrp="1"/>
          </p:cNvSpPr>
          <p:nvPr>
            <p:ph idx="1"/>
          </p:nvPr>
        </p:nvSpPr>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Date Placeholder 3"/>
          <p:cNvSpPr>
            <a:spLocks noGrp="1"/>
          </p:cNvSpPr>
          <p:nvPr>
            <p:ph type="dt" sz="half" idx="10"/>
          </p:nvPr>
        </p:nvSpPr>
        <p:spPr/>
        <p:txBody>
          <a:bodyPr/>
          <a:lstStyle/>
          <a:p>
            <a:fld id="{EDB87CD6-36D6-416E-BD66-3CD6DCBB481B}" type="datetimeFigureOut">
              <a:rPr lang="he-IL" smtClean="0"/>
              <a:t>ט"ו/תמוז/תשע"ד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ED441C6D-97B6-4A47-8FBD-4E2E25721875}" type="slidenum">
              <a:rPr lang="he-IL" smtClean="0"/>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he-IL" smtClean="0"/>
              <a:t>לחץ כדי לערוך סגנון כותרת של תבנית בסיס</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EDB87CD6-36D6-416E-BD66-3CD6DCBB481B}" type="datetimeFigureOut">
              <a:rPr lang="he-IL" smtClean="0"/>
              <a:t>ט"ו/תמוז/תשע"ד</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ED441C6D-97B6-4A47-8FBD-4E2E25721875}" type="slidenum">
              <a:rPr lang="he-IL" smtClean="0"/>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he-IL" smtClean="0"/>
              <a:t>לחץ כדי לערוך סגנון כותרת של תבנית בסיס</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Date Placeholder 4"/>
          <p:cNvSpPr>
            <a:spLocks noGrp="1"/>
          </p:cNvSpPr>
          <p:nvPr>
            <p:ph type="dt" sz="half" idx="10"/>
          </p:nvPr>
        </p:nvSpPr>
        <p:spPr/>
        <p:txBody>
          <a:bodyPr/>
          <a:lstStyle/>
          <a:p>
            <a:fld id="{EDB87CD6-36D6-416E-BD66-3CD6DCBB481B}" type="datetimeFigureOut">
              <a:rPr lang="he-IL" smtClean="0"/>
              <a:t>ט"ו/תמוז/תשע"ד</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ED441C6D-97B6-4A47-8FBD-4E2E25721875}" type="slidenum">
              <a:rPr lang="he-IL" smtClean="0"/>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he-IL" smtClean="0"/>
              <a:t>לחץ כדי לערוך סגנון כותרת של תבנית בסיס</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7" name="Date Placeholder 6"/>
          <p:cNvSpPr>
            <a:spLocks noGrp="1"/>
          </p:cNvSpPr>
          <p:nvPr>
            <p:ph type="dt" sz="half" idx="10"/>
          </p:nvPr>
        </p:nvSpPr>
        <p:spPr/>
        <p:txBody>
          <a:bodyPr/>
          <a:lstStyle/>
          <a:p>
            <a:fld id="{EDB87CD6-36D6-416E-BD66-3CD6DCBB481B}" type="datetimeFigureOut">
              <a:rPr lang="he-IL" smtClean="0"/>
              <a:t>ט"ו/תמוז/תשע"ד</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ED441C6D-97B6-4A47-8FBD-4E2E25721875}" type="slidenum">
              <a:rPr lang="he-IL" smtClean="0"/>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he-IL" smtClean="0"/>
              <a:t>לחץ כדי לערוך סגנון כותרת של תבנית בסיס</a:t>
            </a:r>
            <a:endParaRPr kumimoji="0" lang="en-US"/>
          </a:p>
        </p:txBody>
      </p:sp>
      <p:sp>
        <p:nvSpPr>
          <p:cNvPr id="3" name="Date Placeholder 2"/>
          <p:cNvSpPr>
            <a:spLocks noGrp="1"/>
          </p:cNvSpPr>
          <p:nvPr>
            <p:ph type="dt" sz="half" idx="10"/>
          </p:nvPr>
        </p:nvSpPr>
        <p:spPr/>
        <p:txBody>
          <a:bodyPr/>
          <a:lstStyle/>
          <a:p>
            <a:fld id="{EDB87CD6-36D6-416E-BD66-3CD6DCBB481B}" type="datetimeFigureOut">
              <a:rPr lang="he-IL" smtClean="0"/>
              <a:t>ט"ו/תמוז/תשע"ד</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ED441C6D-97B6-4A47-8FBD-4E2E25721875}"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87CD6-36D6-416E-BD66-3CD6DCBB481B}" type="datetimeFigureOut">
              <a:rPr lang="he-IL" smtClean="0"/>
              <a:t>ט"ו/תמוז/תשע"ד</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ED441C6D-97B6-4A47-8FBD-4E2E25721875}"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he-IL" smtClean="0"/>
              <a:t>לחץ כדי לערוך סגנון כותרת של תבנית בסיס</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he-IL" smtClean="0"/>
              <a:t>לחץ כדי לערוך סגנונות טקסט של תבנית בסיס</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Date Placeholder 4"/>
          <p:cNvSpPr>
            <a:spLocks noGrp="1"/>
          </p:cNvSpPr>
          <p:nvPr>
            <p:ph type="dt" sz="half" idx="10"/>
          </p:nvPr>
        </p:nvSpPr>
        <p:spPr/>
        <p:txBody>
          <a:bodyPr/>
          <a:lstStyle/>
          <a:p>
            <a:fld id="{EDB87CD6-36D6-416E-BD66-3CD6DCBB481B}" type="datetimeFigureOut">
              <a:rPr lang="he-IL" smtClean="0"/>
              <a:t>ט"ו/תמוז/תשע"ד</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ED441C6D-97B6-4A47-8FBD-4E2E25721875}" type="slidenum">
              <a:rPr lang="he-IL" smtClean="0"/>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he-IL" smtClean="0"/>
              <a:t>לחץ כדי לערוך סגנון כותרת של תבנית בסיס</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he-IL" smtClean="0"/>
              <a:t>לחץ כדי לערוך סגנונות טקסט של תבנית בסיס</a:t>
            </a:r>
          </a:p>
        </p:txBody>
      </p:sp>
      <p:sp>
        <p:nvSpPr>
          <p:cNvPr id="5" name="Date Placeholder 4"/>
          <p:cNvSpPr>
            <a:spLocks noGrp="1"/>
          </p:cNvSpPr>
          <p:nvPr>
            <p:ph type="dt" sz="half" idx="10"/>
          </p:nvPr>
        </p:nvSpPr>
        <p:spPr/>
        <p:txBody>
          <a:bodyPr/>
          <a:lstStyle/>
          <a:p>
            <a:fld id="{EDB87CD6-36D6-416E-BD66-3CD6DCBB481B}" type="datetimeFigureOut">
              <a:rPr lang="he-IL" smtClean="0"/>
              <a:t>ט"ו/תמוז/תשע"ד</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a:xfrm>
            <a:off x="8077200" y="6356350"/>
            <a:ext cx="609600" cy="365125"/>
          </a:xfrm>
        </p:spPr>
        <p:txBody>
          <a:bodyPr/>
          <a:lstStyle/>
          <a:p>
            <a:fld id="{ED441C6D-97B6-4A47-8FBD-4E2E25721875}" type="slidenum">
              <a:rPr lang="he-IL" smtClean="0"/>
              <a:t>‹#›</a:t>
            </a:fld>
            <a:endParaRPr lang="he-IL"/>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he-IL" smtClean="0"/>
              <a:t>לחץ על הסמל כדי להוסיף תמונה</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he-IL" smtClean="0"/>
              <a:t>לחץ כדי לערוך סגנון כותרת של תבנית בסיס</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DB87CD6-36D6-416E-BD66-3CD6DCBB481B}" type="datetimeFigureOut">
              <a:rPr lang="he-IL" smtClean="0"/>
              <a:t>ט"ו/תמוז/תשע"ד</a:t>
            </a:fld>
            <a:endParaRPr lang="he-IL"/>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e-IL"/>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D441C6D-97B6-4A47-8FBD-4E2E25721875}" type="slidenum">
              <a:rPr lang="he-IL" smtClean="0"/>
              <a:t>‹#›</a:t>
            </a:fld>
            <a:endParaRPr lang="he-IL"/>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cms.education.gov.il/EducationCMS/Units/ui/atochnit/ogda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control" Target="../activeX/activeX4.xml"/><Relationship Id="rId7" Type="http://schemas.openxmlformats.org/officeDocument/2006/relationships/image" Target="../media/image11.wmf"/><Relationship Id="rId2" Type="http://schemas.openxmlformats.org/officeDocument/2006/relationships/control" Target="../activeX/activeX3.xml"/><Relationship Id="rId1" Type="http://schemas.openxmlformats.org/officeDocument/2006/relationships/vmlDrawing" Target="../drawings/vmlDrawing2.vml"/><Relationship Id="rId6" Type="http://schemas.openxmlformats.org/officeDocument/2006/relationships/hyperlink" Target="https://db.tt/VhD3TxkZ" TargetMode="External"/><Relationship Id="rId5" Type="http://schemas.openxmlformats.org/officeDocument/2006/relationships/hyperlink" Target="http://www.safa-ivrit.org/expressions/tsipor.php" TargetMode="External"/><Relationship Id="rId4"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control" Target="../activeX/activeX5.xml"/><Relationship Id="rId1" Type="http://schemas.openxmlformats.org/officeDocument/2006/relationships/vmlDrawing" Target="../drawings/vmlDrawing3.vml"/><Relationship Id="rId4" Type="http://schemas.openxmlformats.org/officeDocument/2006/relationships/image" Target="../media/image14.wmf"/></Relationships>
</file>

<file path=ppt/slides/_rels/slide13.xml.rels><?xml version="1.0" encoding="UTF-8" standalone="yes"?>
<Relationships xmlns="http://schemas.openxmlformats.org/package/2006/relationships"><Relationship Id="rId8" Type="http://schemas.openxmlformats.org/officeDocument/2006/relationships/control" Target="../activeX/activeX12.xml"/><Relationship Id="rId13" Type="http://schemas.openxmlformats.org/officeDocument/2006/relationships/image" Target="../media/image25.wmf"/><Relationship Id="rId18" Type="http://schemas.openxmlformats.org/officeDocument/2006/relationships/image" Target="../media/image30.wmf"/><Relationship Id="rId3" Type="http://schemas.openxmlformats.org/officeDocument/2006/relationships/control" Target="../activeX/activeX7.xml"/><Relationship Id="rId7" Type="http://schemas.openxmlformats.org/officeDocument/2006/relationships/control" Target="../activeX/activeX11.xml"/><Relationship Id="rId12" Type="http://schemas.openxmlformats.org/officeDocument/2006/relationships/image" Target="../media/image24.jpeg"/><Relationship Id="rId17" Type="http://schemas.openxmlformats.org/officeDocument/2006/relationships/image" Target="../media/image29.wmf"/><Relationship Id="rId2" Type="http://schemas.openxmlformats.org/officeDocument/2006/relationships/control" Target="../activeX/activeX6.xml"/><Relationship Id="rId16" Type="http://schemas.openxmlformats.org/officeDocument/2006/relationships/image" Target="../media/image28.wmf"/><Relationship Id="rId20" Type="http://schemas.openxmlformats.org/officeDocument/2006/relationships/image" Target="../media/image32.wmf"/><Relationship Id="rId1" Type="http://schemas.openxmlformats.org/officeDocument/2006/relationships/vmlDrawing" Target="../drawings/vmlDrawing4.vml"/><Relationship Id="rId6" Type="http://schemas.openxmlformats.org/officeDocument/2006/relationships/control" Target="../activeX/activeX10.xml"/><Relationship Id="rId11" Type="http://schemas.openxmlformats.org/officeDocument/2006/relationships/image" Target="../media/image23.jpeg"/><Relationship Id="rId5" Type="http://schemas.openxmlformats.org/officeDocument/2006/relationships/control" Target="../activeX/activeX9.xml"/><Relationship Id="rId15" Type="http://schemas.openxmlformats.org/officeDocument/2006/relationships/image" Target="../media/image27.wmf"/><Relationship Id="rId10" Type="http://schemas.openxmlformats.org/officeDocument/2006/relationships/slideLayout" Target="../slideLayouts/slideLayout7.xml"/><Relationship Id="rId19" Type="http://schemas.openxmlformats.org/officeDocument/2006/relationships/image" Target="../media/image31.wmf"/><Relationship Id="rId4" Type="http://schemas.openxmlformats.org/officeDocument/2006/relationships/control" Target="../activeX/activeX8.xml"/><Relationship Id="rId9" Type="http://schemas.openxmlformats.org/officeDocument/2006/relationships/control" Target="../activeX/activeX13.xml"/><Relationship Id="rId14" Type="http://schemas.openxmlformats.org/officeDocument/2006/relationships/image" Target="../media/image26.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www.youtube.com/watch?v=qnLyaKftBDE"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itu.cet.ac.il/CETHandler.ashx?n=CetEntities.FileViewer&amp;i=7b6c26a9-ffd0-426d-b508-19d6c9d151f1&amp;id=16445"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rSH5Ojvb8F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ontrol" Target="../activeX/activeX2.xml"/><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98504" y="620688"/>
            <a:ext cx="4302781" cy="1477328"/>
          </a:xfrm>
          <a:prstGeom prst="rect">
            <a:avLst/>
          </a:prstGeom>
          <a:noFill/>
        </p:spPr>
        <p:txBody>
          <a:bodyPr wrap="none" rtlCol="1">
            <a:spAutoFit/>
          </a:bodyPr>
          <a:lstStyle/>
          <a:p>
            <a:pPr algn="ctr"/>
            <a:r>
              <a:rPr lang="he-IL" b="1" dirty="0" smtClean="0"/>
              <a:t>מדינת ישראל</a:t>
            </a:r>
          </a:p>
          <a:p>
            <a:pPr algn="ctr"/>
            <a:r>
              <a:rPr lang="he-IL" dirty="0" smtClean="0"/>
              <a:t>משרד החינוך</a:t>
            </a:r>
          </a:p>
          <a:p>
            <a:pPr algn="ctr"/>
            <a:r>
              <a:rPr lang="he-IL" dirty="0" smtClean="0"/>
              <a:t>המזכירות הפדגוגית</a:t>
            </a:r>
          </a:p>
          <a:p>
            <a:pPr algn="ctr"/>
            <a:r>
              <a:rPr lang="he-IL" dirty="0" smtClean="0"/>
              <a:t>אגף שפות</a:t>
            </a:r>
          </a:p>
          <a:p>
            <a:pPr algn="ctr"/>
            <a:r>
              <a:rPr lang="he-IL" dirty="0" smtClean="0"/>
              <a:t>הפיקוח על הוראת העברית בבתי ספר ערביים</a:t>
            </a:r>
            <a:endParaRPr lang="he-IL" dirty="0"/>
          </a:p>
        </p:txBody>
      </p:sp>
      <p:sp>
        <p:nvSpPr>
          <p:cNvPr id="3" name="TextBox 2">
            <a:hlinkClick r:id="rId2"/>
          </p:cNvPr>
          <p:cNvSpPr txBox="1"/>
          <p:nvPr/>
        </p:nvSpPr>
        <p:spPr>
          <a:xfrm>
            <a:off x="2008862" y="2420888"/>
            <a:ext cx="5082065" cy="1200329"/>
          </a:xfrm>
          <a:prstGeom prst="rect">
            <a:avLst/>
          </a:prstGeom>
          <a:noFill/>
        </p:spPr>
        <p:txBody>
          <a:bodyPr wrap="square" rtlCol="1">
            <a:spAutoFit/>
          </a:bodyPr>
          <a:lstStyle/>
          <a:p>
            <a:pPr algn="ctr"/>
            <a:r>
              <a:rPr lang="he-IL" sz="7200" b="1" dirty="0" smtClean="0">
                <a:ln w="18415" cmpd="sng">
                  <a:solidFill>
                    <a:srgbClr val="FFFFFF"/>
                  </a:solidFill>
                  <a:prstDash val="solid"/>
                </a:ln>
                <a:solidFill>
                  <a:srgbClr val="FFFFFF"/>
                </a:solidFill>
                <a:effectLst>
                  <a:glow rad="63500">
                    <a:schemeClr val="accent5">
                      <a:satMod val="175000"/>
                      <a:alpha val="40000"/>
                    </a:schemeClr>
                  </a:glow>
                  <a:outerShdw blurRad="63500" dir="3600000" algn="tl" rotWithShape="0">
                    <a:srgbClr val="000000">
                      <a:alpha val="70000"/>
                    </a:srgbClr>
                  </a:outerShdw>
                </a:effectLst>
              </a:rPr>
              <a:t>האחר הוא אני</a:t>
            </a:r>
            <a:endParaRPr lang="he-IL" sz="7200" b="1" dirty="0">
              <a:ln w="18415" cmpd="sng">
                <a:solidFill>
                  <a:srgbClr val="FFFFFF"/>
                </a:solidFill>
                <a:prstDash val="solid"/>
              </a:ln>
              <a:solidFill>
                <a:srgbClr val="FFFFFF"/>
              </a:solidFill>
              <a:effectLst>
                <a:glow rad="63500">
                  <a:schemeClr val="accent5">
                    <a:satMod val="175000"/>
                    <a:alpha val="40000"/>
                  </a:schemeClr>
                </a:glow>
                <a:outerShdw blurRad="63500" dir="3600000" algn="tl" rotWithShape="0">
                  <a:srgbClr val="000000">
                    <a:alpha val="70000"/>
                  </a:srgbClr>
                </a:outerShdw>
              </a:effectLst>
            </a:endParaRPr>
          </a:p>
        </p:txBody>
      </p:sp>
      <p:sp>
        <p:nvSpPr>
          <p:cNvPr id="5" name="TextBox 4"/>
          <p:cNvSpPr txBox="1"/>
          <p:nvPr/>
        </p:nvSpPr>
        <p:spPr>
          <a:xfrm>
            <a:off x="1783752" y="3933056"/>
            <a:ext cx="5532285" cy="677108"/>
          </a:xfrm>
          <a:prstGeom prst="rect">
            <a:avLst/>
          </a:prstGeom>
          <a:noFill/>
        </p:spPr>
        <p:txBody>
          <a:bodyPr wrap="none" rtlCol="1">
            <a:spAutoFit/>
          </a:bodyPr>
          <a:lstStyle/>
          <a:p>
            <a:pPr algn="ctr"/>
            <a:r>
              <a:rPr lang="he-IL" b="1" dirty="0" smtClean="0"/>
              <a:t>הכינו: </a:t>
            </a:r>
          </a:p>
          <a:p>
            <a:pPr algn="ctr"/>
            <a:r>
              <a:rPr lang="he-IL" sz="2000" b="1" dirty="0" err="1" smtClean="0"/>
              <a:t>אימאן</a:t>
            </a:r>
            <a:r>
              <a:rPr lang="he-IL" sz="2000" b="1" dirty="0" smtClean="0"/>
              <a:t> </a:t>
            </a:r>
            <a:r>
              <a:rPr lang="he-IL" sz="2000" b="1" dirty="0" err="1" smtClean="0"/>
              <a:t>עתאמנה</a:t>
            </a:r>
            <a:r>
              <a:rPr lang="he-IL" sz="2000" b="1" dirty="0" smtClean="0"/>
              <a:t> </a:t>
            </a:r>
            <a:r>
              <a:rPr lang="he-IL" sz="2000" b="1" dirty="0" err="1" smtClean="0"/>
              <a:t>ח'לאילה</a:t>
            </a:r>
            <a:r>
              <a:rPr lang="he-IL" sz="2000" b="1" dirty="0" smtClean="0"/>
              <a:t>, </a:t>
            </a:r>
            <a:r>
              <a:rPr lang="he-IL" sz="2000" b="1" dirty="0" err="1" smtClean="0"/>
              <a:t>רידאן</a:t>
            </a:r>
            <a:r>
              <a:rPr lang="he-IL" sz="2000" b="1" dirty="0" smtClean="0"/>
              <a:t> אבו אחמד, </a:t>
            </a:r>
            <a:r>
              <a:rPr lang="he-IL" sz="2000" b="1" dirty="0" err="1" smtClean="0"/>
              <a:t>גנטוס</a:t>
            </a:r>
            <a:r>
              <a:rPr lang="he-IL" sz="2000" b="1" dirty="0" smtClean="0"/>
              <a:t> </a:t>
            </a:r>
            <a:r>
              <a:rPr lang="he-IL" sz="2000" b="1" dirty="0" err="1" smtClean="0"/>
              <a:t>איליא</a:t>
            </a:r>
            <a:r>
              <a:rPr lang="he-IL" sz="2000" b="1" dirty="0" smtClean="0"/>
              <a:t> </a:t>
            </a:r>
            <a:endParaRPr lang="he-IL" sz="2000" dirty="0"/>
          </a:p>
        </p:txBody>
      </p:sp>
      <p:sp>
        <p:nvSpPr>
          <p:cNvPr id="6" name="TextBox 5"/>
          <p:cNvSpPr txBox="1"/>
          <p:nvPr/>
        </p:nvSpPr>
        <p:spPr>
          <a:xfrm>
            <a:off x="3322635" y="4877955"/>
            <a:ext cx="2454518" cy="1754326"/>
          </a:xfrm>
          <a:prstGeom prst="rect">
            <a:avLst/>
          </a:prstGeom>
          <a:noFill/>
        </p:spPr>
        <p:txBody>
          <a:bodyPr wrap="none" rtlCol="1">
            <a:spAutoFit/>
          </a:bodyPr>
          <a:lstStyle/>
          <a:p>
            <a:pPr algn="ctr"/>
            <a:r>
              <a:rPr lang="he-IL" b="1" dirty="0" smtClean="0"/>
              <a:t>ד"ר האני מוסא</a:t>
            </a:r>
          </a:p>
          <a:p>
            <a:pPr algn="ctr"/>
            <a:r>
              <a:rPr lang="he-IL" b="1" dirty="0" smtClean="0"/>
              <a:t>מפמ"ר על הוראת העברית </a:t>
            </a:r>
            <a:r>
              <a:rPr lang="en-US" b="1" dirty="0" smtClean="0"/>
              <a:t/>
            </a:r>
            <a:br>
              <a:rPr lang="en-US" b="1" dirty="0" smtClean="0"/>
            </a:br>
            <a:r>
              <a:rPr lang="he-IL" b="1" dirty="0" smtClean="0"/>
              <a:t>בבתי ספר ערביים</a:t>
            </a:r>
          </a:p>
          <a:p>
            <a:pPr algn="ctr"/>
            <a:endParaRPr lang="he-IL" b="1" dirty="0" smtClean="0"/>
          </a:p>
          <a:p>
            <a:pPr algn="ctr"/>
            <a:endParaRPr lang="he-IL" b="1" dirty="0"/>
          </a:p>
          <a:p>
            <a:pPr algn="ctr"/>
            <a:r>
              <a:rPr lang="he-IL" b="1" dirty="0" smtClean="0"/>
              <a:t>תשע"ג</a:t>
            </a:r>
            <a:endParaRPr lang="he-IL" dirty="0"/>
          </a:p>
        </p:txBody>
      </p:sp>
    </p:spTree>
    <p:extLst>
      <p:ext uri="{BB962C8B-B14F-4D97-AF65-F5344CB8AC3E}">
        <p14:creationId xmlns:p14="http://schemas.microsoft.com/office/powerpoint/2010/main" val="21474044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395536" y="838453"/>
            <a:ext cx="7776864" cy="1077218"/>
          </a:xfrm>
          <a:prstGeom prst="rect">
            <a:avLst/>
          </a:prstGeom>
        </p:spPr>
        <p:txBody>
          <a:bodyPr wrap="square">
            <a:spAutoFit/>
          </a:bodyPr>
          <a:lstStyle/>
          <a:p>
            <a:pPr marL="342900" lvl="0" indent="-342900" algn="just">
              <a:spcBef>
                <a:spcPts val="1200"/>
              </a:spcBef>
              <a:spcAft>
                <a:spcPts val="1200"/>
              </a:spcAft>
              <a:buFont typeface="Wingdings" panose="05000000000000000000" pitchFamily="2" charset="2"/>
              <a:buChar char="q"/>
            </a:pPr>
            <a:r>
              <a:rPr lang="he-IL" sz="3200" dirty="0"/>
              <a:t>מיהו האיש המשמעותי עבורך שברצונך לשתף אותו בפתק שהכנת על תכונותיך.</a:t>
            </a:r>
          </a:p>
        </p:txBody>
      </p:sp>
      <p:graphicFrame>
        <p:nvGraphicFramePr>
          <p:cNvPr id="3" name="טבלה 2"/>
          <p:cNvGraphicFramePr>
            <a:graphicFrameLocks noGrp="1"/>
          </p:cNvGraphicFramePr>
          <p:nvPr>
            <p:extLst>
              <p:ext uri="{D42A27DB-BD31-4B8C-83A1-F6EECF244321}">
                <p14:modId xmlns:p14="http://schemas.microsoft.com/office/powerpoint/2010/main" val="4066107983"/>
              </p:ext>
            </p:extLst>
          </p:nvPr>
        </p:nvGraphicFramePr>
        <p:xfrm>
          <a:off x="395536" y="2182905"/>
          <a:ext cx="7776864" cy="4270430"/>
        </p:xfrm>
        <a:graphic>
          <a:graphicData uri="http://schemas.openxmlformats.org/drawingml/2006/table">
            <a:tbl>
              <a:tblPr rtl="1" firstRow="1" bandRow="1">
                <a:tableStyleId>{00A15C55-8517-42AA-B614-E9B94910E393}</a:tableStyleId>
              </a:tblPr>
              <a:tblGrid>
                <a:gridCol w="7776864"/>
              </a:tblGrid>
              <a:tr h="427043">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dirty="0" smtClean="0"/>
                        <a:t>האיש</a:t>
                      </a:r>
                      <a:r>
                        <a:rPr lang="he-IL" baseline="0" dirty="0" smtClean="0"/>
                        <a:t> המשמעותי עבורי שארצה לשתפו בפתק הוא:</a:t>
                      </a:r>
                      <a:endParaRPr lang="he-IL" b="1" dirty="0" smtClean="0"/>
                    </a:p>
                  </a:txBody>
                  <a:tcPr/>
                </a:tc>
              </a:tr>
              <a:tr h="427043">
                <a:tc>
                  <a:txBody>
                    <a:bodyPr/>
                    <a:lstStyle/>
                    <a:p>
                      <a:pPr rtl="1"/>
                      <a:endParaRPr lang="he-IL"/>
                    </a:p>
                  </a:txBody>
                  <a:tcPr/>
                </a:tc>
              </a:tr>
              <a:tr h="427043">
                <a:tc>
                  <a:txBody>
                    <a:bodyPr/>
                    <a:lstStyle/>
                    <a:p>
                      <a:pPr rtl="1"/>
                      <a:endParaRPr lang="he-IL"/>
                    </a:p>
                  </a:txBody>
                  <a:tcPr/>
                </a:tc>
              </a:tr>
              <a:tr h="427043">
                <a:tc>
                  <a:txBody>
                    <a:bodyPr/>
                    <a:lstStyle/>
                    <a:p>
                      <a:pPr rtl="1"/>
                      <a:endParaRPr lang="he-IL" dirty="0"/>
                    </a:p>
                  </a:txBody>
                  <a:tcPr/>
                </a:tc>
              </a:tr>
              <a:tr h="427043">
                <a:tc>
                  <a:txBody>
                    <a:bodyPr/>
                    <a:lstStyle/>
                    <a:p>
                      <a:pPr rtl="1"/>
                      <a:endParaRPr lang="he-IL"/>
                    </a:p>
                  </a:txBody>
                  <a:tcPr/>
                </a:tc>
              </a:tr>
              <a:tr h="427043">
                <a:tc>
                  <a:txBody>
                    <a:bodyPr/>
                    <a:lstStyle/>
                    <a:p>
                      <a:pPr rtl="1"/>
                      <a:endParaRPr lang="he-IL" dirty="0"/>
                    </a:p>
                  </a:txBody>
                  <a:tcPr/>
                </a:tc>
              </a:tr>
              <a:tr h="427043">
                <a:tc>
                  <a:txBody>
                    <a:bodyPr/>
                    <a:lstStyle/>
                    <a:p>
                      <a:pPr rtl="1"/>
                      <a:endParaRPr lang="he-IL"/>
                    </a:p>
                  </a:txBody>
                  <a:tcPr/>
                </a:tc>
              </a:tr>
              <a:tr h="427043">
                <a:tc>
                  <a:txBody>
                    <a:bodyPr/>
                    <a:lstStyle/>
                    <a:p>
                      <a:pPr rtl="1"/>
                      <a:endParaRPr lang="he-IL"/>
                    </a:p>
                  </a:txBody>
                  <a:tcPr/>
                </a:tc>
              </a:tr>
              <a:tr h="427043">
                <a:tc>
                  <a:txBody>
                    <a:bodyPr/>
                    <a:lstStyle/>
                    <a:p>
                      <a:pPr rtl="1"/>
                      <a:endParaRPr lang="he-IL"/>
                    </a:p>
                  </a:txBody>
                  <a:tcPr/>
                </a:tc>
              </a:tr>
              <a:tr h="427043">
                <a:tc>
                  <a:txBody>
                    <a:bodyPr/>
                    <a:lstStyle/>
                    <a:p>
                      <a:pPr rtl="1"/>
                      <a:endParaRPr lang="he-IL" dirty="0"/>
                    </a:p>
                  </a:txBody>
                  <a:tcPr/>
                </a:tc>
              </a:tr>
            </a:tbl>
          </a:graphicData>
        </a:graphic>
      </p:graphicFrame>
    </p:spTree>
    <p:extLst>
      <p:ext uri="{BB962C8B-B14F-4D97-AF65-F5344CB8AC3E}">
        <p14:creationId xmlns:p14="http://schemas.microsoft.com/office/powerpoint/2010/main" val="34178186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42436" y="918339"/>
            <a:ext cx="7457539" cy="3785652"/>
          </a:xfrm>
          <a:prstGeom prst="rect">
            <a:avLst/>
          </a:prstGeom>
          <a:noFill/>
        </p:spPr>
        <p:txBody>
          <a:bodyPr wrap="square" rtlCol="1">
            <a:spAutoFit/>
          </a:bodyPr>
          <a:lstStyle/>
          <a:p>
            <a:pPr lvl="0" algn="just">
              <a:spcBef>
                <a:spcPts val="1200"/>
              </a:spcBef>
              <a:spcAft>
                <a:spcPts val="1200"/>
              </a:spcAft>
            </a:pPr>
            <a:endParaRPr lang="en-US" sz="2000" dirty="0"/>
          </a:p>
          <a:p>
            <a:pPr lvl="0" algn="just">
              <a:spcBef>
                <a:spcPts val="1200"/>
              </a:spcBef>
              <a:spcAft>
                <a:spcPts val="1200"/>
              </a:spcAft>
            </a:pPr>
            <a:r>
              <a:rPr lang="he-IL" sz="2000" dirty="0"/>
              <a:t>כיצד, לדעתך, יגיב האיש המשמעותי עבורך כשיקרא את כל התכונות הטובות שכתבת?</a:t>
            </a:r>
          </a:p>
          <a:p>
            <a:pPr marL="285750" lvl="0" indent="-285750" algn="just">
              <a:spcBef>
                <a:spcPts val="1200"/>
              </a:spcBef>
              <a:spcAft>
                <a:spcPts val="1200"/>
              </a:spcAft>
              <a:buFont typeface="Wingdings" panose="05000000000000000000" pitchFamily="2" charset="2"/>
              <a:buChar char="q"/>
            </a:pPr>
            <a:endParaRPr lang="he-IL" sz="2000" dirty="0" smtClean="0"/>
          </a:p>
          <a:p>
            <a:pPr lvl="0" algn="just">
              <a:spcBef>
                <a:spcPts val="1200"/>
              </a:spcBef>
              <a:spcAft>
                <a:spcPts val="1200"/>
              </a:spcAft>
            </a:pPr>
            <a:endParaRPr lang="en-US" sz="2000" dirty="0" smtClean="0"/>
          </a:p>
          <a:p>
            <a:pPr lvl="0" algn="just">
              <a:spcBef>
                <a:spcPts val="1200"/>
              </a:spcBef>
              <a:spcAft>
                <a:spcPts val="1200"/>
              </a:spcAft>
            </a:pPr>
            <a:endParaRPr lang="en-US" sz="2000" dirty="0"/>
          </a:p>
          <a:p>
            <a:pPr lvl="0" algn="just">
              <a:spcBef>
                <a:spcPts val="1200"/>
              </a:spcBef>
              <a:spcAft>
                <a:spcPts val="1200"/>
              </a:spcAft>
            </a:pPr>
            <a:r>
              <a:rPr lang="he-IL" sz="2000" dirty="0" smtClean="0"/>
              <a:t>קרא את סיפור </a:t>
            </a:r>
            <a:r>
              <a:rPr lang="he-IL" sz="2000" dirty="0"/>
              <a:t>"</a:t>
            </a:r>
            <a:r>
              <a:rPr lang="he-IL" sz="2000" b="1" dirty="0">
                <a:effectLst>
                  <a:outerShdw blurRad="38100" dist="38100" dir="2700000" algn="tl">
                    <a:srgbClr val="000000">
                      <a:alpha val="43137"/>
                    </a:srgbClr>
                  </a:outerShdw>
                </a:effectLst>
                <a:hlinkClick r:id="rId5"/>
              </a:rPr>
              <a:t>ציפור הנפש</a:t>
            </a:r>
            <a:r>
              <a:rPr lang="he-IL" sz="2000" dirty="0"/>
              <a:t>" </a:t>
            </a:r>
            <a:r>
              <a:rPr lang="he-IL" sz="2000" dirty="0" smtClean="0"/>
              <a:t>וענה על </a:t>
            </a:r>
            <a:r>
              <a:rPr lang="he-IL" sz="2000" dirty="0"/>
              <a:t>השאלות </a:t>
            </a:r>
            <a:r>
              <a:rPr lang="he-IL" sz="2000" dirty="0" smtClean="0"/>
              <a:t>שאחריו. לסיפור </a:t>
            </a:r>
            <a:r>
              <a:rPr lang="he-IL" sz="2000" dirty="0" smtClean="0">
                <a:hlinkClick r:id="rId6"/>
              </a:rPr>
              <a:t>לחץ כאן</a:t>
            </a:r>
            <a:endParaRPr lang="en-US" sz="2000" dirty="0"/>
          </a:p>
        </p:txBody>
      </p:sp>
      <p:sp>
        <p:nvSpPr>
          <p:cNvPr id="4" name="מלבן מעוגל 3"/>
          <p:cNvSpPr/>
          <p:nvPr/>
        </p:nvSpPr>
        <p:spPr>
          <a:xfrm>
            <a:off x="539552" y="1412776"/>
            <a:ext cx="8064896" cy="201622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defPPr>
              <a:defRPr lang="he-IL"/>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endParaRPr lang="he-IL">
              <a:effectLst>
                <a:glow rad="63500">
                  <a:schemeClr val="accent5">
                    <a:satMod val="175000"/>
                    <a:alpha val="40000"/>
                  </a:schemeClr>
                </a:glow>
              </a:effectLst>
            </a:endParaRPr>
          </a:p>
        </p:txBody>
      </p:sp>
      <p:sp>
        <p:nvSpPr>
          <p:cNvPr id="5" name="מלבן מעוגל 4"/>
          <p:cNvSpPr/>
          <p:nvPr/>
        </p:nvSpPr>
        <p:spPr>
          <a:xfrm>
            <a:off x="488515" y="3860750"/>
            <a:ext cx="8064896" cy="223254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defPPr>
              <a:defRPr lang="he-IL"/>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endParaRPr lang="he-IL">
              <a:effectLst>
                <a:glow rad="63500">
                  <a:schemeClr val="accent5">
                    <a:satMod val="175000"/>
                    <a:alpha val="40000"/>
                  </a:schemeClr>
                </a:glow>
              </a:effectLst>
            </a:endParaRPr>
          </a:p>
        </p:txBody>
      </p:sp>
    </p:spTree>
    <p:controls>
      <mc:AlternateContent xmlns:mc="http://schemas.openxmlformats.org/markup-compatibility/2006">
        <mc:Choice xmlns:v="urn:schemas-microsoft-com:vml" Requires="v">
          <p:control spid="5161" name="TextBox1" r:id="rId2" imgW="6772320" imgH="504720"/>
        </mc:Choice>
        <mc:Fallback>
          <p:control name="TextBox1" r:id="rId2" imgW="6772320" imgH="504720">
            <p:pic>
              <p:nvPicPr>
                <p:cNvPr id="0" name="TextBox1"/>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042988" y="4868863"/>
                  <a:ext cx="6840537" cy="865187"/>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5162" name="TextBox2" r:id="rId3" imgW="6772320" imgH="504720"/>
        </mc:Choice>
        <mc:Fallback>
          <p:control name="TextBox2" r:id="rId3" imgW="6772320" imgH="504720">
            <p:pic>
              <p:nvPicPr>
                <p:cNvPr id="0" name="TextBox2"/>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187450" y="2349500"/>
                  <a:ext cx="6767513" cy="719138"/>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9195239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86100" y="1556792"/>
            <a:ext cx="8105611" cy="1200329"/>
          </a:xfrm>
          <a:prstGeom prst="rect">
            <a:avLst/>
          </a:prstGeom>
          <a:noFill/>
        </p:spPr>
        <p:txBody>
          <a:bodyPr wrap="square" rtlCol="1">
            <a:spAutoFit/>
          </a:bodyPr>
          <a:lstStyle/>
          <a:p>
            <a:pPr lvl="0" algn="just">
              <a:spcBef>
                <a:spcPts val="1200"/>
              </a:spcBef>
              <a:spcAft>
                <a:spcPts val="1200"/>
              </a:spcAft>
            </a:pPr>
            <a:r>
              <a:rPr lang="he-IL" sz="2400" dirty="0"/>
              <a:t>ציפור הנפש שבתוכנו, מלאת המגרות, נרגשת מאוד כשדוחים אותה. הדרך את הסובבים אותך כיצד עליהם להתייחס לציפור הנפש שבתוכך על מנת שתוכל לפתוח אך ורק את המגרות החיוביות.</a:t>
            </a:r>
          </a:p>
        </p:txBody>
      </p:sp>
      <p:sp>
        <p:nvSpPr>
          <p:cNvPr id="4" name="מלבן מעוגל 3"/>
          <p:cNvSpPr/>
          <p:nvPr/>
        </p:nvSpPr>
        <p:spPr>
          <a:xfrm>
            <a:off x="251520" y="980728"/>
            <a:ext cx="8568952" cy="5256584"/>
          </a:xfrm>
          <a:prstGeom prst="roundRect">
            <a:avLst>
              <a:gd name="adj" fmla="val 11697"/>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defPPr>
              <a:defRPr lang="he-IL"/>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endParaRPr lang="he-IL">
              <a:effectLst>
                <a:glow rad="63500">
                  <a:schemeClr val="accent5">
                    <a:satMod val="175000"/>
                    <a:alpha val="40000"/>
                  </a:schemeClr>
                </a:glow>
              </a:effectLst>
            </a:endParaRPr>
          </a:p>
        </p:txBody>
      </p:sp>
    </p:spTree>
    <p:controls>
      <mc:AlternateContent xmlns:mc="http://schemas.openxmlformats.org/markup-compatibility/2006">
        <mc:Choice xmlns:v="urn:schemas-microsoft-com:vml" Requires="v">
          <p:control spid="6165" name="TextBox1" r:id="rId2" imgW="6772320" imgH="2085840"/>
        </mc:Choice>
        <mc:Fallback>
          <p:control name="TextBox1" r:id="rId2" imgW="6772320" imgH="2085840">
            <p:pic>
              <p:nvPicPr>
                <p:cNvPr id="0" name="TextBox1"/>
                <p:cNvPicPr preferRelativeResize="0">
                  <a:picLocks noChangeArrowheads="1" noChangeShapeType="1"/>
                </p:cNvPicPr>
                <p:nvPr/>
              </p:nvPicPr>
              <p:blipFill>
                <a:blip r:embed="rId4">
                  <a:extLst>
                    <a:ext uri="{28A0092B-C50C-407E-A947-70E740481C1C}">
                      <a14:useLocalDpi xmlns:a14="http://schemas.microsoft.com/office/drawing/2010/main" val="0"/>
                    </a:ext>
                  </a:extLst>
                </a:blip>
                <a:srcRect/>
                <a:stretch>
                  <a:fillRect/>
                </a:stretch>
              </p:blipFill>
              <p:spPr bwMode="auto">
                <a:xfrm>
                  <a:off x="684213" y="2852738"/>
                  <a:ext cx="7775575" cy="3024187"/>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39096877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8" name="Picture 14" descr="http://www.saprili.com/images/bird.jpg"/>
          <p:cNvPicPr>
            <a:picLocks noChangeAspect="1" noChangeArrowheads="1"/>
          </p:cNvPicPr>
          <p:nvPr/>
        </p:nvPicPr>
        <p:blipFill rotWithShape="1">
          <a:blip r:embed="rId11"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p:blipFill>
        <p:spPr bwMode="auto">
          <a:xfrm>
            <a:off x="5032159" y="2978260"/>
            <a:ext cx="3977068" cy="390840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874438" y="692696"/>
            <a:ext cx="7395123" cy="1077218"/>
          </a:xfrm>
          <a:prstGeom prst="rect">
            <a:avLst/>
          </a:prstGeom>
          <a:noFill/>
        </p:spPr>
        <p:txBody>
          <a:bodyPr wrap="square" rtlCol="1">
            <a:spAutoFit/>
          </a:bodyPr>
          <a:lstStyle/>
          <a:p>
            <a:pPr lvl="0"/>
            <a:r>
              <a:rPr lang="he-IL" sz="3200" b="1" dirty="0"/>
              <a:t>כתוב מהן המגרות שנמצאות בתוך ציפור הנפש שלך, ואילו עוד אחרות רצית להוסיף.</a:t>
            </a:r>
            <a:endParaRPr lang="en-US" sz="3200" b="1" dirty="0"/>
          </a:p>
        </p:txBody>
      </p:sp>
      <p:pic>
        <p:nvPicPr>
          <p:cNvPr id="1042" name="Picture 18" descr="עגלה 8 מגירות פלסטיק -טור 1 "/>
          <p:cNvPicPr>
            <a:picLocks noChangeAspect="1" noChangeArrowheads="1"/>
          </p:cNvPicPr>
          <p:nvPr/>
        </p:nvPicPr>
        <p:blipFill rotWithShape="1">
          <a:blip r:embed="rId12">
            <a:clrChange>
              <a:clrFrom>
                <a:srgbClr val="FFFFFF"/>
              </a:clrFrom>
              <a:clrTo>
                <a:srgbClr val="FFFFFF">
                  <a:alpha val="0"/>
                </a:srgbClr>
              </a:clrTo>
            </a:clrChange>
            <a:extLst>
              <a:ext uri="{28A0092B-C50C-407E-A947-70E740481C1C}">
                <a14:useLocalDpi xmlns:a14="http://schemas.microsoft.com/office/drawing/2010/main" val="0"/>
              </a:ext>
            </a:extLst>
          </a:blip>
          <a:srcRect l="12387" t="2478" r="22828" b="15549"/>
          <a:stretch/>
        </p:blipFill>
        <p:spPr bwMode="auto">
          <a:xfrm>
            <a:off x="2916238" y="1934307"/>
            <a:ext cx="2628777" cy="4067907"/>
          </a:xfrm>
          <a:prstGeom prst="rect">
            <a:avLst/>
          </a:prstGeom>
          <a:noFill/>
          <a:extLst>
            <a:ext uri="{909E8E84-426E-40DD-AFC4-6F175D3DCCD1}">
              <a14:hiddenFill xmlns:a14="http://schemas.microsoft.com/office/drawing/2010/main">
                <a:solidFill>
                  <a:srgbClr val="FFFFFF"/>
                </a:solidFill>
              </a14:hiddenFill>
            </a:ext>
          </a:extLst>
        </p:spPr>
      </p:pic>
    </p:spTree>
    <p:controls>
      <mc:AlternateContent xmlns:mc="http://schemas.openxmlformats.org/markup-compatibility/2006">
        <mc:Choice xmlns:v="urn:schemas-microsoft-com:vml" Requires="v">
          <p:control spid="1201" name="TextBox3" r:id="rId2" imgW="1514520" imgH="285840"/>
        </mc:Choice>
        <mc:Fallback>
          <p:control name="TextBox3" r:id="rId2" imgW="1514520" imgH="285840">
            <p:pic>
              <p:nvPicPr>
                <p:cNvPr id="0" name="TextBox3"/>
                <p:cNvPicPr preferRelativeResize="0">
                  <a:picLocks noChangeArrowheads="1" noChangeShapeType="1"/>
                </p:cNvPicPr>
                <p:nvPr/>
              </p:nvPicPr>
              <p:blipFill>
                <a:blip r:embed="rId13">
                  <a:extLst>
                    <a:ext uri="{28A0092B-C50C-407E-A947-70E740481C1C}">
                      <a14:useLocalDpi xmlns:a14="http://schemas.microsoft.com/office/drawing/2010/main" val="0"/>
                    </a:ext>
                  </a:extLst>
                </a:blip>
                <a:srcRect/>
                <a:stretch>
                  <a:fillRect/>
                </a:stretch>
              </p:blipFill>
              <p:spPr bwMode="auto">
                <a:xfrm>
                  <a:off x="3132138" y="3068638"/>
                  <a:ext cx="1512887" cy="28892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202" name="TextBox4" r:id="rId3" imgW="1514520" imgH="285840"/>
        </mc:Choice>
        <mc:Fallback>
          <p:control name="TextBox4" r:id="rId3" imgW="1514520" imgH="285840">
            <p:pic>
              <p:nvPicPr>
                <p:cNvPr id="0" name="TextBox4"/>
                <p:cNvPicPr preferRelativeResize="0">
                  <a:picLocks noChangeArrowheads="1" noChangeShapeType="1"/>
                </p:cNvPicPr>
                <p:nvPr/>
              </p:nvPicPr>
              <p:blipFill>
                <a:blip r:embed="rId14">
                  <a:extLst>
                    <a:ext uri="{28A0092B-C50C-407E-A947-70E740481C1C}">
                      <a14:useLocalDpi xmlns:a14="http://schemas.microsoft.com/office/drawing/2010/main" val="0"/>
                    </a:ext>
                  </a:extLst>
                </a:blip>
                <a:srcRect/>
                <a:stretch>
                  <a:fillRect/>
                </a:stretch>
              </p:blipFill>
              <p:spPr bwMode="auto">
                <a:xfrm>
                  <a:off x="3203575" y="4437063"/>
                  <a:ext cx="1512888" cy="28892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203" name="TextBox5" r:id="rId4" imgW="1514520" imgH="285840"/>
        </mc:Choice>
        <mc:Fallback>
          <p:control name="TextBox5" r:id="rId4" imgW="1514520" imgH="285840">
            <p:pic>
              <p:nvPicPr>
                <p:cNvPr id="0" name="TextBox5"/>
                <p:cNvPicPr preferRelativeResize="0">
                  <a:picLocks noChangeArrowheads="1" noChangeShapeType="1"/>
                </p:cNvPicPr>
                <p:nvPr/>
              </p:nvPicPr>
              <p:blipFill>
                <a:blip r:embed="rId15">
                  <a:extLst>
                    <a:ext uri="{28A0092B-C50C-407E-A947-70E740481C1C}">
                      <a14:useLocalDpi xmlns:a14="http://schemas.microsoft.com/office/drawing/2010/main" val="0"/>
                    </a:ext>
                  </a:extLst>
                </a:blip>
                <a:srcRect/>
                <a:stretch>
                  <a:fillRect/>
                </a:stretch>
              </p:blipFill>
              <p:spPr bwMode="auto">
                <a:xfrm>
                  <a:off x="3203575" y="4868863"/>
                  <a:ext cx="1512888" cy="28892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204" name="TextBox6" r:id="rId5" imgW="1514520" imgH="285840"/>
        </mc:Choice>
        <mc:Fallback>
          <p:control name="TextBox6" r:id="rId5" imgW="1514520" imgH="285840">
            <p:pic>
              <p:nvPicPr>
                <p:cNvPr id="0" name="TextBox6"/>
                <p:cNvPicPr preferRelativeResize="0">
                  <a:picLocks noChangeArrowheads="1" noChangeShapeType="1"/>
                </p:cNvPicPr>
                <p:nvPr/>
              </p:nvPicPr>
              <p:blipFill>
                <a:blip r:embed="rId16">
                  <a:extLst>
                    <a:ext uri="{28A0092B-C50C-407E-A947-70E740481C1C}">
                      <a14:useLocalDpi xmlns:a14="http://schemas.microsoft.com/office/drawing/2010/main" val="0"/>
                    </a:ext>
                  </a:extLst>
                </a:blip>
                <a:srcRect/>
                <a:stretch>
                  <a:fillRect/>
                </a:stretch>
              </p:blipFill>
              <p:spPr bwMode="auto">
                <a:xfrm>
                  <a:off x="3203575" y="5661025"/>
                  <a:ext cx="1512888" cy="28892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205" name="TextBox7" r:id="rId6" imgW="1514520" imgH="285840"/>
        </mc:Choice>
        <mc:Fallback>
          <p:control name="TextBox7" r:id="rId6" imgW="1514520" imgH="285840">
            <p:pic>
              <p:nvPicPr>
                <p:cNvPr id="0" name="TextBox7"/>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3132138" y="3500438"/>
                  <a:ext cx="1512887" cy="28892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206" name="TextBox8" r:id="rId7" imgW="1514520" imgH="285840"/>
        </mc:Choice>
        <mc:Fallback>
          <p:control name="TextBox8" r:id="rId7" imgW="1514520" imgH="285840">
            <p:pic>
              <p:nvPicPr>
                <p:cNvPr id="0" name="TextBox8"/>
                <p:cNvPicPr preferRelativeResize="0">
                  <a:picLocks noChangeArrowheads="1" noChangeShapeType="1"/>
                </p:cNvPicPr>
                <p:nvPr/>
              </p:nvPicPr>
              <p:blipFill>
                <a:blip r:embed="rId18">
                  <a:extLst>
                    <a:ext uri="{28A0092B-C50C-407E-A947-70E740481C1C}">
                      <a14:useLocalDpi xmlns:a14="http://schemas.microsoft.com/office/drawing/2010/main" val="0"/>
                    </a:ext>
                  </a:extLst>
                </a:blip>
                <a:srcRect/>
                <a:stretch>
                  <a:fillRect/>
                </a:stretch>
              </p:blipFill>
              <p:spPr bwMode="auto">
                <a:xfrm>
                  <a:off x="3203575" y="4005263"/>
                  <a:ext cx="1512888" cy="28892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207" name="TextBox10" r:id="rId8" imgW="1514520" imgH="285840"/>
        </mc:Choice>
        <mc:Fallback>
          <p:control name="TextBox10" r:id="rId8" imgW="1514520" imgH="285840">
            <p:pic>
              <p:nvPicPr>
                <p:cNvPr id="0" name="TextBox10"/>
                <p:cNvPicPr preferRelativeResize="0">
                  <a:picLocks noChangeArrowheads="1" noChangeShapeType="1"/>
                </p:cNvPicPr>
                <p:nvPr/>
              </p:nvPicPr>
              <p:blipFill>
                <a:blip r:embed="rId19">
                  <a:extLst>
                    <a:ext uri="{28A0092B-C50C-407E-A947-70E740481C1C}">
                      <a14:useLocalDpi xmlns:a14="http://schemas.microsoft.com/office/drawing/2010/main" val="0"/>
                    </a:ext>
                  </a:extLst>
                </a:blip>
                <a:srcRect/>
                <a:stretch>
                  <a:fillRect/>
                </a:stretch>
              </p:blipFill>
              <p:spPr bwMode="auto">
                <a:xfrm>
                  <a:off x="3203575" y="5300663"/>
                  <a:ext cx="1512888" cy="28892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208" name="TextBox2" r:id="rId9" imgW="1514520" imgH="285840"/>
        </mc:Choice>
        <mc:Fallback>
          <p:control name="TextBox2" r:id="rId9" imgW="1514520" imgH="285840">
            <p:pic>
              <p:nvPicPr>
                <p:cNvPr id="0" name="TextBox2"/>
                <p:cNvPicPr preferRelativeResize="0">
                  <a:picLocks noChangeArrowheads="1" noChangeShapeType="1"/>
                </p:cNvPicPr>
                <p:nvPr/>
              </p:nvPicPr>
              <p:blipFill>
                <a:blip r:embed="rId20">
                  <a:extLst>
                    <a:ext uri="{28A0092B-C50C-407E-A947-70E740481C1C}">
                      <a14:useLocalDpi xmlns:a14="http://schemas.microsoft.com/office/drawing/2010/main" val="0"/>
                    </a:ext>
                  </a:extLst>
                </a:blip>
                <a:srcRect/>
                <a:stretch>
                  <a:fillRect/>
                </a:stretch>
              </p:blipFill>
              <p:spPr bwMode="auto">
                <a:xfrm>
                  <a:off x="3132138" y="2636838"/>
                  <a:ext cx="1512887" cy="28892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28951035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08371" y="908720"/>
            <a:ext cx="7523213" cy="1323439"/>
          </a:xfrm>
          <a:prstGeom prst="rect">
            <a:avLst/>
          </a:prstGeom>
          <a:noFill/>
        </p:spPr>
        <p:txBody>
          <a:bodyPr wrap="none" rtlCol="1">
            <a:spAutoFit/>
          </a:bodyPr>
          <a:lstStyle/>
          <a:p>
            <a:r>
              <a:rPr lang="he-IL" sz="8000" b="1" dirty="0" smtClean="0">
                <a:solidFill>
                  <a:srgbClr val="7030A0"/>
                </a:solidFill>
              </a:rPr>
              <a:t>ק</a:t>
            </a:r>
            <a:r>
              <a:rPr lang="he-IL" sz="8000" b="1" dirty="0" smtClean="0"/>
              <a:t>  </a:t>
            </a:r>
            <a:r>
              <a:rPr lang="he-IL" sz="8000" b="1" dirty="0" smtClean="0">
                <a:solidFill>
                  <a:srgbClr val="002060"/>
                </a:solidFill>
              </a:rPr>
              <a:t>ב </a:t>
            </a:r>
            <a:r>
              <a:rPr lang="he-IL" sz="8000" b="1" dirty="0" smtClean="0"/>
              <a:t> </a:t>
            </a:r>
            <a:r>
              <a:rPr lang="he-IL" sz="8000" b="1" dirty="0" smtClean="0">
                <a:solidFill>
                  <a:srgbClr val="0070C0"/>
                </a:solidFill>
              </a:rPr>
              <a:t>ל </a:t>
            </a:r>
            <a:r>
              <a:rPr lang="he-IL" sz="8000" b="1" dirty="0" smtClean="0"/>
              <a:t> </a:t>
            </a:r>
            <a:r>
              <a:rPr lang="he-IL" sz="8000" b="1" dirty="0" smtClean="0">
                <a:solidFill>
                  <a:srgbClr val="00B0F0"/>
                </a:solidFill>
              </a:rPr>
              <a:t>ת</a:t>
            </a:r>
            <a:r>
              <a:rPr lang="he-IL" sz="8000" b="1" dirty="0" smtClean="0"/>
              <a:t>  </a:t>
            </a:r>
            <a:r>
              <a:rPr lang="he-IL" sz="8000" b="1" dirty="0" smtClean="0">
                <a:solidFill>
                  <a:srgbClr val="00B050"/>
                </a:solidFill>
              </a:rPr>
              <a:t>ה</a:t>
            </a:r>
            <a:r>
              <a:rPr lang="he-IL" sz="8000" b="1" dirty="0" smtClean="0"/>
              <a:t>  </a:t>
            </a:r>
            <a:r>
              <a:rPr lang="he-IL" sz="8000" b="1" dirty="0" smtClean="0">
                <a:solidFill>
                  <a:srgbClr val="FFFF00"/>
                </a:solidFill>
              </a:rPr>
              <a:t>א</a:t>
            </a:r>
            <a:r>
              <a:rPr lang="he-IL" sz="8000" b="1" dirty="0" smtClean="0"/>
              <a:t> </a:t>
            </a:r>
            <a:r>
              <a:rPr lang="he-IL" sz="8000" b="1" dirty="0" smtClean="0">
                <a:solidFill>
                  <a:srgbClr val="FFC000"/>
                </a:solidFill>
              </a:rPr>
              <a:t>ח </a:t>
            </a:r>
            <a:r>
              <a:rPr lang="he-IL" sz="8000" b="1" dirty="0" smtClean="0"/>
              <a:t> </a:t>
            </a:r>
            <a:r>
              <a:rPr lang="he-IL" sz="8000" b="1" dirty="0" smtClean="0">
                <a:solidFill>
                  <a:srgbClr val="C00000"/>
                </a:solidFill>
              </a:rPr>
              <a:t>ר</a:t>
            </a:r>
            <a:endParaRPr lang="he-IL" sz="8000" b="1" dirty="0">
              <a:solidFill>
                <a:srgbClr val="C00000"/>
              </a:solidFill>
            </a:endParaRPr>
          </a:p>
        </p:txBody>
      </p:sp>
      <p:sp>
        <p:nvSpPr>
          <p:cNvPr id="3" name="TextBox 2"/>
          <p:cNvSpPr txBox="1"/>
          <p:nvPr/>
        </p:nvSpPr>
        <p:spPr>
          <a:xfrm>
            <a:off x="7516777" y="2341214"/>
            <a:ext cx="1015663" cy="2383930"/>
          </a:xfrm>
          <a:prstGeom prst="rect">
            <a:avLst/>
          </a:prstGeom>
          <a:noFill/>
        </p:spPr>
        <p:txBody>
          <a:bodyPr vert="vert270" wrap="square" rtlCol="1">
            <a:spAutoFit/>
          </a:bodyPr>
          <a:lstStyle/>
          <a:p>
            <a:r>
              <a:rPr lang="he-IL" sz="5400" b="1" dirty="0" smtClean="0">
                <a:solidFill>
                  <a:schemeClr val="accent6">
                    <a:lumMod val="75000"/>
                  </a:schemeClr>
                </a:solidFill>
              </a:rPr>
              <a:t>ק</a:t>
            </a:r>
            <a:r>
              <a:rPr lang="he-IL" sz="5400" b="1" dirty="0" smtClean="0">
                <a:solidFill>
                  <a:srgbClr val="7030A0"/>
                </a:solidFill>
              </a:rPr>
              <a:t>בלה</a:t>
            </a:r>
            <a:endParaRPr lang="he-IL" sz="5400" b="1" dirty="0">
              <a:solidFill>
                <a:srgbClr val="7030A0"/>
              </a:solidFill>
            </a:endParaRPr>
          </a:p>
        </p:txBody>
      </p:sp>
      <p:sp>
        <p:nvSpPr>
          <p:cNvPr id="4" name="TextBox 3"/>
          <p:cNvSpPr txBox="1"/>
          <p:nvPr/>
        </p:nvSpPr>
        <p:spPr>
          <a:xfrm>
            <a:off x="6548006" y="2341214"/>
            <a:ext cx="1015663" cy="2383930"/>
          </a:xfrm>
          <a:prstGeom prst="rect">
            <a:avLst/>
          </a:prstGeom>
          <a:noFill/>
        </p:spPr>
        <p:txBody>
          <a:bodyPr vert="vert270" wrap="square" rtlCol="1">
            <a:spAutoFit/>
          </a:bodyPr>
          <a:lstStyle/>
          <a:p>
            <a:r>
              <a:rPr lang="he-IL" sz="5400" b="1" dirty="0">
                <a:solidFill>
                  <a:schemeClr val="accent6">
                    <a:lumMod val="75000"/>
                  </a:schemeClr>
                </a:solidFill>
              </a:rPr>
              <a:t>ב</a:t>
            </a:r>
            <a:r>
              <a:rPr lang="he-IL" sz="5400" b="1" dirty="0" smtClean="0">
                <a:solidFill>
                  <a:srgbClr val="002060"/>
                </a:solidFill>
              </a:rPr>
              <a:t>ת צחוק</a:t>
            </a:r>
            <a:endParaRPr lang="he-IL" sz="5400" b="1" dirty="0">
              <a:solidFill>
                <a:srgbClr val="002060"/>
              </a:solidFill>
            </a:endParaRPr>
          </a:p>
        </p:txBody>
      </p:sp>
      <p:sp>
        <p:nvSpPr>
          <p:cNvPr id="5" name="TextBox 4"/>
          <p:cNvSpPr txBox="1"/>
          <p:nvPr/>
        </p:nvSpPr>
        <p:spPr>
          <a:xfrm>
            <a:off x="5695588" y="2341214"/>
            <a:ext cx="1015663" cy="2383930"/>
          </a:xfrm>
          <a:prstGeom prst="rect">
            <a:avLst/>
          </a:prstGeom>
          <a:noFill/>
        </p:spPr>
        <p:txBody>
          <a:bodyPr vert="vert270" wrap="square" rtlCol="1">
            <a:spAutoFit/>
          </a:bodyPr>
          <a:lstStyle/>
          <a:p>
            <a:r>
              <a:rPr lang="he-IL" sz="5400" b="1" dirty="0">
                <a:solidFill>
                  <a:schemeClr val="accent6">
                    <a:lumMod val="75000"/>
                  </a:schemeClr>
                </a:solidFill>
              </a:rPr>
              <a:t>ל</a:t>
            </a:r>
            <a:r>
              <a:rPr lang="he-IL" sz="5400" b="1" dirty="0" smtClean="0">
                <a:solidFill>
                  <a:srgbClr val="0070C0"/>
                </a:solidFill>
              </a:rPr>
              <a:t>יווי</a:t>
            </a:r>
            <a:endParaRPr lang="he-IL" sz="5400" b="1" dirty="0">
              <a:solidFill>
                <a:srgbClr val="0070C0"/>
              </a:solidFill>
            </a:endParaRPr>
          </a:p>
        </p:txBody>
      </p:sp>
      <p:sp>
        <p:nvSpPr>
          <p:cNvPr id="6" name="TextBox 5"/>
          <p:cNvSpPr txBox="1"/>
          <p:nvPr/>
        </p:nvSpPr>
        <p:spPr>
          <a:xfrm>
            <a:off x="4680653" y="2341214"/>
            <a:ext cx="1015663" cy="2383930"/>
          </a:xfrm>
          <a:prstGeom prst="rect">
            <a:avLst/>
          </a:prstGeom>
          <a:noFill/>
        </p:spPr>
        <p:txBody>
          <a:bodyPr vert="vert270" wrap="square" rtlCol="1">
            <a:spAutoFit/>
          </a:bodyPr>
          <a:lstStyle/>
          <a:p>
            <a:r>
              <a:rPr lang="he-IL" sz="5400" b="1" dirty="0">
                <a:solidFill>
                  <a:schemeClr val="accent6">
                    <a:lumMod val="75000"/>
                  </a:schemeClr>
                </a:solidFill>
              </a:rPr>
              <a:t>ת</a:t>
            </a:r>
            <a:r>
              <a:rPr lang="he-IL" sz="5400" b="1" dirty="0" smtClean="0">
                <a:solidFill>
                  <a:srgbClr val="00B0F0"/>
                </a:solidFill>
              </a:rPr>
              <a:t>קווה</a:t>
            </a:r>
            <a:endParaRPr lang="he-IL" sz="5400" b="1" dirty="0">
              <a:solidFill>
                <a:srgbClr val="00B0F0"/>
              </a:solidFill>
            </a:endParaRPr>
          </a:p>
        </p:txBody>
      </p:sp>
      <p:sp>
        <p:nvSpPr>
          <p:cNvPr id="7" name="TextBox 6"/>
          <p:cNvSpPr txBox="1"/>
          <p:nvPr/>
        </p:nvSpPr>
        <p:spPr>
          <a:xfrm>
            <a:off x="3492395" y="2341214"/>
            <a:ext cx="1015663" cy="2383930"/>
          </a:xfrm>
          <a:prstGeom prst="rect">
            <a:avLst/>
          </a:prstGeom>
          <a:noFill/>
        </p:spPr>
        <p:txBody>
          <a:bodyPr vert="vert270" wrap="square" rtlCol="1">
            <a:spAutoFit/>
          </a:bodyPr>
          <a:lstStyle/>
          <a:p>
            <a:r>
              <a:rPr lang="he-IL" sz="5400" b="1" dirty="0">
                <a:solidFill>
                  <a:schemeClr val="accent6">
                    <a:lumMod val="75000"/>
                  </a:schemeClr>
                </a:solidFill>
              </a:rPr>
              <a:t>ה</a:t>
            </a:r>
            <a:r>
              <a:rPr lang="he-IL" sz="5400" b="1" dirty="0" smtClean="0">
                <a:solidFill>
                  <a:srgbClr val="92D050"/>
                </a:solidFill>
              </a:rPr>
              <a:t>כלה</a:t>
            </a:r>
            <a:endParaRPr lang="he-IL" sz="5400" b="1" dirty="0">
              <a:solidFill>
                <a:srgbClr val="92D050"/>
              </a:solidFill>
            </a:endParaRPr>
          </a:p>
        </p:txBody>
      </p:sp>
      <p:sp>
        <p:nvSpPr>
          <p:cNvPr id="8" name="TextBox 7"/>
          <p:cNvSpPr txBox="1"/>
          <p:nvPr/>
        </p:nvSpPr>
        <p:spPr>
          <a:xfrm>
            <a:off x="2521794" y="2341214"/>
            <a:ext cx="1015663" cy="2383930"/>
          </a:xfrm>
          <a:prstGeom prst="rect">
            <a:avLst/>
          </a:prstGeom>
          <a:noFill/>
        </p:spPr>
        <p:txBody>
          <a:bodyPr vert="vert270" wrap="square" rtlCol="1">
            <a:spAutoFit/>
          </a:bodyPr>
          <a:lstStyle/>
          <a:p>
            <a:r>
              <a:rPr lang="he-IL" sz="5400" b="1" dirty="0">
                <a:solidFill>
                  <a:schemeClr val="accent6">
                    <a:lumMod val="75000"/>
                  </a:schemeClr>
                </a:solidFill>
              </a:rPr>
              <a:t>א</a:t>
            </a:r>
            <a:r>
              <a:rPr lang="he-IL" sz="5400" b="1" dirty="0" smtClean="0">
                <a:solidFill>
                  <a:srgbClr val="FFFF00"/>
                </a:solidFill>
              </a:rPr>
              <a:t>הבה</a:t>
            </a:r>
            <a:endParaRPr lang="he-IL" sz="5400" b="1" dirty="0">
              <a:solidFill>
                <a:srgbClr val="FFFF00"/>
              </a:solidFill>
            </a:endParaRPr>
          </a:p>
        </p:txBody>
      </p:sp>
      <p:sp>
        <p:nvSpPr>
          <p:cNvPr id="9" name="TextBox 8"/>
          <p:cNvSpPr txBox="1"/>
          <p:nvPr/>
        </p:nvSpPr>
        <p:spPr>
          <a:xfrm>
            <a:off x="1591132" y="2341214"/>
            <a:ext cx="1015663" cy="2383930"/>
          </a:xfrm>
          <a:prstGeom prst="rect">
            <a:avLst/>
          </a:prstGeom>
          <a:noFill/>
        </p:spPr>
        <p:txBody>
          <a:bodyPr vert="vert270" wrap="square" rtlCol="1">
            <a:spAutoFit/>
          </a:bodyPr>
          <a:lstStyle/>
          <a:p>
            <a:r>
              <a:rPr lang="he-IL" sz="5400" b="1" dirty="0">
                <a:solidFill>
                  <a:schemeClr val="accent6">
                    <a:lumMod val="75000"/>
                  </a:schemeClr>
                </a:solidFill>
              </a:rPr>
              <a:t>ח</a:t>
            </a:r>
            <a:r>
              <a:rPr lang="he-IL" sz="5400" b="1" dirty="0" smtClean="0">
                <a:solidFill>
                  <a:srgbClr val="FFC000"/>
                </a:solidFill>
              </a:rPr>
              <a:t>יבוק</a:t>
            </a:r>
            <a:endParaRPr lang="he-IL" sz="5400" b="1" dirty="0">
              <a:solidFill>
                <a:srgbClr val="FFC000"/>
              </a:solidFill>
            </a:endParaRPr>
          </a:p>
        </p:txBody>
      </p:sp>
      <p:sp>
        <p:nvSpPr>
          <p:cNvPr id="10" name="TextBox 9"/>
          <p:cNvSpPr txBox="1"/>
          <p:nvPr/>
        </p:nvSpPr>
        <p:spPr>
          <a:xfrm>
            <a:off x="586541" y="2341214"/>
            <a:ext cx="1015663" cy="2383930"/>
          </a:xfrm>
          <a:prstGeom prst="rect">
            <a:avLst/>
          </a:prstGeom>
          <a:noFill/>
        </p:spPr>
        <p:txBody>
          <a:bodyPr vert="vert270" wrap="square" rtlCol="1">
            <a:spAutoFit/>
          </a:bodyPr>
          <a:lstStyle/>
          <a:p>
            <a:r>
              <a:rPr lang="he-IL" sz="5400" b="1" dirty="0">
                <a:solidFill>
                  <a:schemeClr val="accent6">
                    <a:lumMod val="75000"/>
                  </a:schemeClr>
                </a:solidFill>
              </a:rPr>
              <a:t>ר</a:t>
            </a:r>
            <a:r>
              <a:rPr lang="he-IL" sz="5400" b="1" dirty="0" smtClean="0">
                <a:solidFill>
                  <a:srgbClr val="C00000"/>
                </a:solidFill>
              </a:rPr>
              <a:t>גש</a:t>
            </a:r>
            <a:endParaRPr lang="he-IL" sz="5400" b="1" dirty="0">
              <a:solidFill>
                <a:srgbClr val="C00000"/>
              </a:solidFill>
            </a:endParaRPr>
          </a:p>
        </p:txBody>
      </p:sp>
      <p:sp>
        <p:nvSpPr>
          <p:cNvPr id="11" name="מלבן מעוגל 10"/>
          <p:cNvSpPr/>
          <p:nvPr/>
        </p:nvSpPr>
        <p:spPr>
          <a:xfrm>
            <a:off x="586541" y="1025441"/>
            <a:ext cx="8017907" cy="110741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513506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iterate type="lt">
                                    <p:tmPct val="10000"/>
                                  </p:iterate>
                                  <p:childTnLst>
                                    <p:animEffect transition="out" filter="fade">
                                      <p:cBhvr>
                                        <p:cTn id="6" dur="500" tmFilter="0, 0; .2, .5; .8, .5; 1, 0"/>
                                        <p:tgtEl>
                                          <p:spTgt spid="2">
                                            <p:txEl>
                                              <p:pRg st="0" end="0"/>
                                            </p:txEl>
                                          </p:spTgt>
                                        </p:tgtEl>
                                      </p:cBhvr>
                                    </p:animEffect>
                                    <p:animScale>
                                      <p:cBhvr>
                                        <p:cTn id="7" dur="250" autoRev="1" fill="hold"/>
                                        <p:tgtEl>
                                          <p:spTgt spid="2">
                                            <p:txEl>
                                              <p:pRg st="0" end="0"/>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up)">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up)">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up)">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up)">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wipe(up)">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wipe(up)">
                                      <p:cBhvr>
                                        <p:cTn id="4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P spid="3" grpId="0"/>
      <p:bldP spid="4" grpId="0"/>
      <p:bldP spid="5" grpId="0"/>
      <p:bldP spid="6" grpId="0"/>
      <p:bldP spid="7" grpId="0"/>
      <p:bldP spid="8" grpId="0"/>
      <p:bldP spid="9"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868966"/>
            <a:ext cx="7704855" cy="5386090"/>
          </a:xfrm>
          <a:prstGeom prst="rect">
            <a:avLst/>
          </a:prstGeom>
          <a:noFill/>
        </p:spPr>
        <p:txBody>
          <a:bodyPr wrap="square" rtlCol="1">
            <a:spAutoFit/>
          </a:bodyPr>
          <a:lstStyle/>
          <a:p>
            <a:pPr algn="ctr"/>
            <a:r>
              <a:rPr lang="he-IL" sz="2400" b="1" dirty="0">
                <a:solidFill>
                  <a:schemeClr val="accent2">
                    <a:lumMod val="75000"/>
                  </a:schemeClr>
                </a:solidFill>
              </a:rPr>
              <a:t>ילדים יקרים</a:t>
            </a:r>
            <a:r>
              <a:rPr lang="he-IL" sz="2400" dirty="0"/>
              <a:t>, האמינו בעצמכם ובאורות שיש בכם! תנו לאחרים </a:t>
            </a:r>
            <a:r>
              <a:rPr lang="he-IL" sz="2400" dirty="0" smtClean="0"/>
              <a:t>לראות את האור </a:t>
            </a:r>
            <a:r>
              <a:rPr lang="he-IL" sz="2400" dirty="0"/>
              <a:t>שיש בכם, להיעזר בו כדי להדליק מדורה יפהפייה</a:t>
            </a:r>
            <a:r>
              <a:rPr lang="he-IL" sz="2400" dirty="0" smtClean="0"/>
              <a:t>.</a:t>
            </a:r>
          </a:p>
          <a:p>
            <a:pPr algn="ctr"/>
            <a:endParaRPr lang="en-US" sz="2400" b="1" dirty="0" smtClean="0">
              <a:solidFill>
                <a:schemeClr val="accent6">
                  <a:lumMod val="75000"/>
                </a:schemeClr>
              </a:solidFill>
            </a:endParaRPr>
          </a:p>
          <a:p>
            <a:pPr algn="ctr"/>
            <a:r>
              <a:rPr lang="he-IL" sz="2400" b="1" dirty="0" smtClean="0">
                <a:solidFill>
                  <a:schemeClr val="accent6">
                    <a:lumMod val="75000"/>
                  </a:schemeClr>
                </a:solidFill>
              </a:rPr>
              <a:t>קראו </a:t>
            </a:r>
            <a:r>
              <a:rPr lang="he-IL" sz="2400" b="1" dirty="0">
                <a:solidFill>
                  <a:schemeClr val="accent6">
                    <a:lumMod val="75000"/>
                  </a:schemeClr>
                </a:solidFill>
              </a:rPr>
              <a:t>והאזינו לשיר :"צריך שכל איש ידע ויבין" </a:t>
            </a:r>
            <a:r>
              <a:rPr lang="he-IL" sz="2400" b="1" dirty="0" smtClean="0">
                <a:solidFill>
                  <a:schemeClr val="accent6">
                    <a:lumMod val="75000"/>
                  </a:schemeClr>
                </a:solidFill>
              </a:rPr>
              <a:t>ולאחר מכן בצעו </a:t>
            </a:r>
            <a:r>
              <a:rPr lang="he-IL" sz="2400" b="1" dirty="0">
                <a:solidFill>
                  <a:schemeClr val="accent6">
                    <a:lumMod val="75000"/>
                  </a:schemeClr>
                </a:solidFill>
              </a:rPr>
              <a:t>את המשימה הבאה.</a:t>
            </a:r>
            <a:endParaRPr lang="he-IL" sz="2400" b="1" dirty="0" smtClean="0">
              <a:solidFill>
                <a:schemeClr val="accent6">
                  <a:lumMod val="75000"/>
                </a:schemeClr>
              </a:solidFill>
            </a:endParaRPr>
          </a:p>
          <a:p>
            <a:pPr algn="ctr"/>
            <a:endParaRPr lang="he-IL" sz="2400" dirty="0" smtClean="0"/>
          </a:p>
          <a:p>
            <a:r>
              <a:rPr lang="he-IL" dirty="0"/>
              <a:t>צריך שכל איש ידע ויבין</a:t>
            </a:r>
            <a:endParaRPr lang="en-US" dirty="0"/>
          </a:p>
          <a:p>
            <a:r>
              <a:rPr lang="he-IL" dirty="0"/>
              <a:t>שבתוך תוכו דולק נר</a:t>
            </a:r>
            <a:endParaRPr lang="en-US" dirty="0"/>
          </a:p>
          <a:p>
            <a:r>
              <a:rPr lang="he-IL" dirty="0"/>
              <a:t>ואין נר שלו כנר חברו</a:t>
            </a:r>
            <a:endParaRPr lang="en-US" dirty="0"/>
          </a:p>
          <a:p>
            <a:r>
              <a:rPr lang="he-IL" dirty="0"/>
              <a:t>ואין איש שאין לו נר</a:t>
            </a:r>
            <a:endParaRPr lang="en-US" dirty="0"/>
          </a:p>
          <a:p>
            <a:r>
              <a:rPr lang="he-IL" dirty="0"/>
              <a:t>צריך שכל איש ידע ויבין</a:t>
            </a:r>
            <a:endParaRPr lang="en-US" dirty="0"/>
          </a:p>
          <a:p>
            <a:r>
              <a:rPr lang="he-IL" dirty="0"/>
              <a:t>שעליו לעמול ולגלות את אור הנר שיש ברבים.</a:t>
            </a:r>
            <a:endParaRPr lang="en-US" dirty="0"/>
          </a:p>
          <a:p>
            <a:r>
              <a:rPr lang="he-IL" dirty="0"/>
              <a:t>להדליקם לאבוקה גדולה ולהאיר את העולם כולו </a:t>
            </a:r>
            <a:endParaRPr lang="en-US" dirty="0"/>
          </a:p>
          <a:p>
            <a:r>
              <a:rPr lang="he-IL" dirty="0"/>
              <a:t>וכל זמן שעוד הנר דולק </a:t>
            </a:r>
            <a:endParaRPr lang="en-US" dirty="0"/>
          </a:p>
          <a:p>
            <a:r>
              <a:rPr lang="he-IL" dirty="0"/>
              <a:t>אפשר לתקן</a:t>
            </a:r>
            <a:endParaRPr lang="en-US" dirty="0"/>
          </a:p>
          <a:p>
            <a:r>
              <a:rPr lang="he-IL" i="1" dirty="0"/>
              <a:t>(הרב קוק)</a:t>
            </a:r>
            <a:endParaRPr lang="en-US" sz="2000" dirty="0"/>
          </a:p>
          <a:p>
            <a:pPr algn="ctr"/>
            <a:r>
              <a:rPr lang="he-IL" sz="2000" dirty="0"/>
              <a:t>להאזנה </a:t>
            </a:r>
            <a:r>
              <a:rPr lang="he-IL" sz="2000" dirty="0" smtClean="0"/>
              <a:t>לשיר</a:t>
            </a:r>
            <a:r>
              <a:rPr lang="en-US" sz="2000" dirty="0" smtClean="0"/>
              <a:t> </a:t>
            </a:r>
            <a:r>
              <a:rPr lang="he-IL" sz="2000" u="sng" dirty="0" smtClean="0">
                <a:hlinkClick r:id="rId2"/>
              </a:rPr>
              <a:t>לחץ </a:t>
            </a:r>
            <a:r>
              <a:rPr lang="he-IL" sz="2000" u="sng" dirty="0">
                <a:hlinkClick r:id="rId2"/>
              </a:rPr>
              <a:t>כאן</a:t>
            </a:r>
            <a:endParaRPr lang="he-IL" sz="2000" dirty="0"/>
          </a:p>
        </p:txBody>
      </p:sp>
      <p:sp>
        <p:nvSpPr>
          <p:cNvPr id="3" name="מלבן מעוגל 2"/>
          <p:cNvSpPr/>
          <p:nvPr/>
        </p:nvSpPr>
        <p:spPr>
          <a:xfrm>
            <a:off x="395536" y="834486"/>
            <a:ext cx="8424936" cy="561885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defPPr>
              <a:defRPr lang="he-IL"/>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endParaRPr lang="he-IL">
              <a:effectLst>
                <a:glow rad="63500">
                  <a:schemeClr val="accent5">
                    <a:satMod val="175000"/>
                    <a:alpha val="40000"/>
                  </a:schemeClr>
                </a:glow>
              </a:effectLst>
            </a:endParaRPr>
          </a:p>
        </p:txBody>
      </p:sp>
      <p:sp>
        <p:nvSpPr>
          <p:cNvPr id="4" name="מלבן מעוגל 3"/>
          <p:cNvSpPr/>
          <p:nvPr/>
        </p:nvSpPr>
        <p:spPr>
          <a:xfrm>
            <a:off x="539552" y="1916832"/>
            <a:ext cx="8064896" cy="1008112"/>
          </a:xfrm>
          <a:prstGeom prst="roundRect">
            <a:avLst>
              <a:gd name="adj" fmla="val 0"/>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defPPr>
              <a:defRPr lang="he-IL"/>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endParaRPr lang="he-IL">
              <a:effectLst>
                <a:glow rad="63500">
                  <a:schemeClr val="accent5">
                    <a:satMod val="175000"/>
                    <a:alpha val="40000"/>
                  </a:schemeClr>
                </a:glow>
              </a:effectLst>
            </a:endParaRPr>
          </a:p>
        </p:txBody>
      </p:sp>
      <p:sp>
        <p:nvSpPr>
          <p:cNvPr id="5" name="מלבן מעוגל 4"/>
          <p:cNvSpPr/>
          <p:nvPr/>
        </p:nvSpPr>
        <p:spPr>
          <a:xfrm>
            <a:off x="3383868" y="5804102"/>
            <a:ext cx="2376264" cy="45095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defPPr>
              <a:defRPr lang="he-IL"/>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endParaRPr lang="he-IL">
              <a:effectLst>
                <a:glow rad="63500">
                  <a:schemeClr val="accent5">
                    <a:satMod val="175000"/>
                    <a:alpha val="40000"/>
                  </a:schemeClr>
                </a:glow>
              </a:effectLst>
            </a:endParaRPr>
          </a:p>
        </p:txBody>
      </p:sp>
    </p:spTree>
    <p:extLst>
      <p:ext uri="{BB962C8B-B14F-4D97-AF65-F5344CB8AC3E}">
        <p14:creationId xmlns:p14="http://schemas.microsoft.com/office/powerpoint/2010/main" val="30072800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539552" y="877655"/>
            <a:ext cx="8208912" cy="2554545"/>
          </a:xfrm>
          <a:prstGeom prst="rect">
            <a:avLst/>
          </a:prstGeom>
        </p:spPr>
        <p:txBody>
          <a:bodyPr wrap="square">
            <a:spAutoFit/>
          </a:bodyPr>
          <a:lstStyle/>
          <a:p>
            <a:pPr algn="just"/>
            <a:r>
              <a:rPr lang="he-IL" sz="3200" b="1" dirty="0">
                <a:solidFill>
                  <a:schemeClr val="accent2">
                    <a:lumMod val="75000"/>
                  </a:schemeClr>
                </a:solidFill>
                <a:effectLst>
                  <a:outerShdw blurRad="38100" dist="38100" dir="2700000" algn="tl">
                    <a:srgbClr val="000000">
                      <a:alpha val="43137"/>
                    </a:srgbClr>
                  </a:outerShdw>
                </a:effectLst>
              </a:rPr>
              <a:t>הביטו </a:t>
            </a:r>
            <a:r>
              <a:rPr lang="he-IL" sz="3200" dirty="0"/>
              <a:t>סביבכם בכיתה. </a:t>
            </a:r>
            <a:r>
              <a:rPr lang="he-IL" sz="3200" b="1" dirty="0">
                <a:solidFill>
                  <a:schemeClr val="accent2">
                    <a:lumMod val="75000"/>
                  </a:schemeClr>
                </a:solidFill>
                <a:effectLst>
                  <a:outerShdw blurRad="38100" dist="38100" dir="2700000" algn="tl">
                    <a:srgbClr val="000000">
                      <a:alpha val="43137"/>
                    </a:srgbClr>
                  </a:outerShdw>
                </a:effectLst>
              </a:rPr>
              <a:t>מצאו</a:t>
            </a:r>
            <a:r>
              <a:rPr lang="he-IL" sz="3200" dirty="0" smtClean="0"/>
              <a:t> </a:t>
            </a:r>
            <a:r>
              <a:rPr lang="he-IL" sz="3200" dirty="0"/>
              <a:t>לכם </a:t>
            </a:r>
            <a:r>
              <a:rPr lang="he-IL" sz="3200" dirty="0" smtClean="0"/>
              <a:t>חמשה חברים וחברות. </a:t>
            </a:r>
            <a:r>
              <a:rPr lang="he-IL" sz="3200" b="1" dirty="0">
                <a:solidFill>
                  <a:schemeClr val="accent2">
                    <a:lumMod val="75000"/>
                  </a:schemeClr>
                </a:solidFill>
                <a:effectLst>
                  <a:outerShdw blurRad="38100" dist="38100" dir="2700000" algn="tl">
                    <a:srgbClr val="000000">
                      <a:alpha val="43137"/>
                    </a:srgbClr>
                  </a:outerShdw>
                </a:effectLst>
              </a:rPr>
              <a:t>קראו</a:t>
            </a:r>
            <a:r>
              <a:rPr lang="he-IL" sz="3200" dirty="0"/>
              <a:t> להם את השיר שוב ו</a:t>
            </a:r>
            <a:r>
              <a:rPr lang="he-IL" sz="3200" b="1" dirty="0">
                <a:solidFill>
                  <a:schemeClr val="accent2">
                    <a:lumMod val="75000"/>
                  </a:schemeClr>
                </a:solidFill>
                <a:effectLst>
                  <a:outerShdw blurRad="38100" dist="38100" dir="2700000" algn="tl">
                    <a:srgbClr val="000000">
                      <a:alpha val="43137"/>
                    </a:srgbClr>
                  </a:outerShdw>
                </a:effectLst>
              </a:rPr>
              <a:t>עזרו</a:t>
            </a:r>
            <a:r>
              <a:rPr lang="he-IL" sz="3200" dirty="0"/>
              <a:t> להם להכיר בנרות הדלוקים שיש בתוכם. לאחר שתעשו זאת תקבלו אבוקה גדולה!! </a:t>
            </a:r>
            <a:r>
              <a:rPr lang="he-IL" sz="3200" b="1" dirty="0">
                <a:solidFill>
                  <a:schemeClr val="accent2">
                    <a:lumMod val="75000"/>
                  </a:schemeClr>
                </a:solidFill>
                <a:effectLst>
                  <a:outerShdw blurRad="38100" dist="38100" dir="2700000" algn="tl">
                    <a:srgbClr val="000000">
                      <a:alpha val="43137"/>
                    </a:srgbClr>
                  </a:outerShdw>
                </a:effectLst>
              </a:rPr>
              <a:t>האירו</a:t>
            </a:r>
            <a:r>
              <a:rPr lang="he-IL" sz="3200" dirty="0"/>
              <a:t> אותה והציגו אותה </a:t>
            </a:r>
            <a:r>
              <a:rPr lang="he-IL" sz="3200" dirty="0" smtClean="0"/>
              <a:t>בנרות  </a:t>
            </a:r>
            <a:r>
              <a:rPr lang="he-IL" sz="3200" dirty="0"/>
              <a:t>שלהלן.</a:t>
            </a:r>
          </a:p>
        </p:txBody>
      </p:sp>
      <p:pic>
        <p:nvPicPr>
          <p:cNvPr id="3" name="תמונה 2"/>
          <p:cNvPicPr/>
          <p:nvPr/>
        </p:nvPicPr>
        <p:blipFill>
          <a:blip r:embed="rId2">
            <a:extLst>
              <a:ext uri="{BEBA8EAE-BF5A-486C-A8C5-ECC9F3942E4B}">
                <a14:imgProps xmlns:a14="http://schemas.microsoft.com/office/drawing/2010/main">
                  <a14:imgLayer r:embed="rId3">
                    <a14:imgEffect>
                      <a14:artisticPlasticWrap/>
                    </a14:imgEffect>
                  </a14:imgLayer>
                </a14:imgProps>
              </a:ext>
              <a:ext uri="{28A0092B-C50C-407E-A947-70E740481C1C}">
                <a14:useLocalDpi xmlns:a14="http://schemas.microsoft.com/office/drawing/2010/main" val="0"/>
              </a:ext>
            </a:extLst>
          </a:blip>
          <a:stretch>
            <a:fillRect/>
          </a:stretch>
        </p:blipFill>
        <p:spPr>
          <a:xfrm>
            <a:off x="6804248" y="4005064"/>
            <a:ext cx="1548780" cy="1728192"/>
          </a:xfrm>
          <a:prstGeom prst="rect">
            <a:avLst/>
          </a:prstGeom>
        </p:spPr>
      </p:pic>
      <p:pic>
        <p:nvPicPr>
          <p:cNvPr id="5" name="תמונה 4"/>
          <p:cNvPicPr/>
          <p:nvPr/>
        </p:nvPicPr>
        <p:blipFill>
          <a:blip r:embed="rId2">
            <a:extLst>
              <a:ext uri="{BEBA8EAE-BF5A-486C-A8C5-ECC9F3942E4B}">
                <a14:imgProps xmlns:a14="http://schemas.microsoft.com/office/drawing/2010/main">
                  <a14:imgLayer r:embed="rId3">
                    <a14:imgEffect>
                      <a14:artisticPlasticWrap/>
                    </a14:imgEffect>
                  </a14:imgLayer>
                </a14:imgProps>
              </a:ext>
              <a:ext uri="{28A0092B-C50C-407E-A947-70E740481C1C}">
                <a14:useLocalDpi xmlns:a14="http://schemas.microsoft.com/office/drawing/2010/main" val="0"/>
              </a:ext>
            </a:extLst>
          </a:blip>
          <a:stretch>
            <a:fillRect/>
          </a:stretch>
        </p:blipFill>
        <p:spPr>
          <a:xfrm>
            <a:off x="5004048" y="3425654"/>
            <a:ext cx="1548780" cy="1728192"/>
          </a:xfrm>
          <a:prstGeom prst="rect">
            <a:avLst/>
          </a:prstGeom>
        </p:spPr>
      </p:pic>
      <p:pic>
        <p:nvPicPr>
          <p:cNvPr id="6" name="תמונה 5"/>
          <p:cNvPicPr/>
          <p:nvPr/>
        </p:nvPicPr>
        <p:blipFill>
          <a:blip r:embed="rId2">
            <a:extLst>
              <a:ext uri="{BEBA8EAE-BF5A-486C-A8C5-ECC9F3942E4B}">
                <a14:imgProps xmlns:a14="http://schemas.microsoft.com/office/drawing/2010/main">
                  <a14:imgLayer r:embed="rId3">
                    <a14:imgEffect>
                      <a14:artisticPlasticWrap/>
                    </a14:imgEffect>
                  </a14:imgLayer>
                </a14:imgProps>
              </a:ext>
              <a:ext uri="{28A0092B-C50C-407E-A947-70E740481C1C}">
                <a14:useLocalDpi xmlns:a14="http://schemas.microsoft.com/office/drawing/2010/main" val="0"/>
              </a:ext>
            </a:extLst>
          </a:blip>
          <a:stretch>
            <a:fillRect/>
          </a:stretch>
        </p:blipFill>
        <p:spPr>
          <a:xfrm>
            <a:off x="2718681" y="3406582"/>
            <a:ext cx="1548780" cy="1728192"/>
          </a:xfrm>
          <a:prstGeom prst="rect">
            <a:avLst/>
          </a:prstGeom>
        </p:spPr>
      </p:pic>
      <p:pic>
        <p:nvPicPr>
          <p:cNvPr id="7" name="תמונה 6"/>
          <p:cNvPicPr/>
          <p:nvPr/>
        </p:nvPicPr>
        <p:blipFill>
          <a:blip r:embed="rId2">
            <a:extLst>
              <a:ext uri="{BEBA8EAE-BF5A-486C-A8C5-ECC9F3942E4B}">
                <a14:imgProps xmlns:a14="http://schemas.microsoft.com/office/drawing/2010/main">
                  <a14:imgLayer r:embed="rId3">
                    <a14:imgEffect>
                      <a14:artisticPlasticWrap/>
                    </a14:imgEffect>
                  </a14:imgLayer>
                </a14:imgProps>
              </a:ext>
              <a:ext uri="{28A0092B-C50C-407E-A947-70E740481C1C}">
                <a14:useLocalDpi xmlns:a14="http://schemas.microsoft.com/office/drawing/2010/main" val="0"/>
              </a:ext>
            </a:extLst>
          </a:blip>
          <a:stretch>
            <a:fillRect/>
          </a:stretch>
        </p:blipFill>
        <p:spPr>
          <a:xfrm>
            <a:off x="621987" y="4509120"/>
            <a:ext cx="1548780" cy="1728192"/>
          </a:xfrm>
          <a:prstGeom prst="rect">
            <a:avLst/>
          </a:prstGeom>
        </p:spPr>
      </p:pic>
    </p:spTree>
    <p:extLst>
      <p:ext uri="{BB962C8B-B14F-4D97-AF65-F5344CB8AC3E}">
        <p14:creationId xmlns:p14="http://schemas.microsoft.com/office/powerpoint/2010/main" val="12114116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מונה 2"/>
          <p:cNvPicPr>
            <a:picLocks noChangeAspect="1"/>
          </p:cNvPicPr>
          <p:nvPr/>
        </p:nvPicPr>
        <p:blipFill rotWithShape="1">
          <a:blip r:embed="rId2">
            <a:extLst>
              <a:ext uri="{28A0092B-C50C-407E-A947-70E740481C1C}">
                <a14:useLocalDpi xmlns:a14="http://schemas.microsoft.com/office/drawing/2010/main" val="0"/>
              </a:ext>
            </a:extLst>
          </a:blip>
          <a:srcRect b="13759"/>
          <a:stretch/>
        </p:blipFill>
        <p:spPr>
          <a:xfrm>
            <a:off x="2555776" y="980728"/>
            <a:ext cx="4392488" cy="5286816"/>
          </a:xfrm>
          <a:prstGeom prst="rect">
            <a:avLst/>
          </a:prstGeom>
          <a:ln>
            <a:noFill/>
          </a:ln>
          <a:effectLst>
            <a:softEdge rad="112500"/>
          </a:effectLst>
        </p:spPr>
      </p:pic>
    </p:spTree>
    <p:extLst>
      <p:ext uri="{BB962C8B-B14F-4D97-AF65-F5344CB8AC3E}">
        <p14:creationId xmlns:p14="http://schemas.microsoft.com/office/powerpoint/2010/main" val="18637133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1403264" y="836712"/>
            <a:ext cx="7236296" cy="4662815"/>
          </a:xfrm>
          <a:prstGeom prst="rect">
            <a:avLst/>
          </a:prstGeom>
        </p:spPr>
        <p:txBody>
          <a:bodyPr wrap="square">
            <a:spAutoFit/>
          </a:bodyPr>
          <a:lstStyle/>
          <a:p>
            <a:pPr>
              <a:lnSpc>
                <a:spcPct val="150000"/>
              </a:lnSpc>
            </a:pPr>
            <a:r>
              <a:rPr lang="he-IL" dirty="0"/>
              <a:t>הקושי עם ילדים הוא, שהם זקוקים כל הזמן לשני דברים מנוגדים: </a:t>
            </a:r>
          </a:p>
          <a:p>
            <a:pPr>
              <a:lnSpc>
                <a:spcPct val="150000"/>
              </a:lnSpc>
            </a:pPr>
            <a:r>
              <a:rPr lang="he-IL" dirty="0"/>
              <a:t>להרגיש שהעולם יפה וטוב</a:t>
            </a:r>
          </a:p>
          <a:p>
            <a:pPr>
              <a:lnSpc>
                <a:spcPct val="150000"/>
              </a:lnSpc>
            </a:pPr>
            <a:r>
              <a:rPr lang="he-IL" dirty="0"/>
              <a:t>להרגיש שהעולם אינו גן עדן</a:t>
            </a:r>
          </a:p>
          <a:p>
            <a:pPr>
              <a:lnSpc>
                <a:spcPct val="150000"/>
              </a:lnSpc>
            </a:pPr>
            <a:endParaRPr lang="he-IL" dirty="0"/>
          </a:p>
          <a:p>
            <a:pPr>
              <a:lnSpc>
                <a:spcPct val="150000"/>
              </a:lnSpc>
            </a:pPr>
            <a:r>
              <a:rPr lang="he-IL" dirty="0"/>
              <a:t>כדי להצליח ללמד ילדים</a:t>
            </a:r>
          </a:p>
          <a:p>
            <a:pPr>
              <a:lnSpc>
                <a:spcPct val="150000"/>
              </a:lnSpc>
            </a:pPr>
            <a:r>
              <a:rPr lang="he-IL" dirty="0"/>
              <a:t>איננו זקוקים לכשרון, אלא לקשר</a:t>
            </a:r>
          </a:p>
          <a:p>
            <a:pPr>
              <a:lnSpc>
                <a:spcPct val="150000"/>
              </a:lnSpc>
            </a:pPr>
            <a:r>
              <a:rPr lang="he-IL" dirty="0"/>
              <a:t>איננו זקוקים </a:t>
            </a:r>
            <a:r>
              <a:rPr lang="he-IL" dirty="0" err="1"/>
              <a:t>לנסיון</a:t>
            </a:r>
            <a:r>
              <a:rPr lang="he-IL" dirty="0"/>
              <a:t>, אלא לנסות</a:t>
            </a:r>
          </a:p>
          <a:p>
            <a:pPr>
              <a:lnSpc>
                <a:spcPct val="150000"/>
              </a:lnSpc>
            </a:pPr>
            <a:r>
              <a:rPr lang="he-IL" dirty="0"/>
              <a:t>איננו זקוקים להשוות, אלא למצוא את המיוחד</a:t>
            </a:r>
          </a:p>
          <a:p>
            <a:pPr>
              <a:lnSpc>
                <a:spcPct val="150000"/>
              </a:lnSpc>
            </a:pPr>
            <a:r>
              <a:rPr lang="he-IL" dirty="0"/>
              <a:t>איננו זקוקים לתוצאות, אלא לדרך</a:t>
            </a:r>
          </a:p>
          <a:p>
            <a:pPr>
              <a:lnSpc>
                <a:spcPct val="150000"/>
              </a:lnSpc>
            </a:pPr>
            <a:r>
              <a:rPr lang="he-IL" dirty="0"/>
              <a:t>איננו זקוקים להצלחה, אלא להתקדמות</a:t>
            </a:r>
          </a:p>
          <a:p>
            <a:pPr>
              <a:lnSpc>
                <a:spcPct val="150000"/>
              </a:lnSpc>
            </a:pPr>
            <a:r>
              <a:rPr lang="he-IL" dirty="0"/>
              <a:t>וגם אז לא קל ללמד ילדים. </a:t>
            </a:r>
          </a:p>
        </p:txBody>
      </p:sp>
      <p:sp>
        <p:nvSpPr>
          <p:cNvPr id="3" name="TextBox 2"/>
          <p:cNvSpPr txBox="1"/>
          <p:nvPr/>
        </p:nvSpPr>
        <p:spPr>
          <a:xfrm rot="19723167">
            <a:off x="334523" y="2937287"/>
            <a:ext cx="4856995" cy="461665"/>
          </a:xfrm>
          <a:prstGeom prst="rect">
            <a:avLst/>
          </a:prstGeom>
          <a:noFill/>
        </p:spPr>
        <p:txBody>
          <a:bodyPr wrap="square" rtlCol="1">
            <a:spAutoFit/>
          </a:bodyPr>
          <a:lstStyle/>
          <a:p>
            <a:r>
              <a:rPr lang="he-IL" sz="2400" b="1" dirty="0" smtClean="0"/>
              <a:t>* פנייה </a:t>
            </a:r>
            <a:r>
              <a:rPr lang="he-IL" sz="2400" b="1" dirty="0"/>
              <a:t>ועצה למורים היקרים </a:t>
            </a:r>
            <a:r>
              <a:rPr lang="he-IL" sz="2400" b="1" dirty="0" smtClean="0"/>
              <a:t>שלנו!</a:t>
            </a:r>
            <a:endParaRPr lang="he-IL" sz="2400" b="1" dirty="0"/>
          </a:p>
        </p:txBody>
      </p:sp>
      <p:sp>
        <p:nvSpPr>
          <p:cNvPr id="4" name="TextBox 3"/>
          <p:cNvSpPr txBox="1"/>
          <p:nvPr/>
        </p:nvSpPr>
        <p:spPr>
          <a:xfrm rot="19731556">
            <a:off x="295092" y="3427243"/>
            <a:ext cx="5108839" cy="369332"/>
          </a:xfrm>
          <a:prstGeom prst="rect">
            <a:avLst/>
          </a:prstGeom>
          <a:noFill/>
        </p:spPr>
        <p:txBody>
          <a:bodyPr wrap="square" rtlCol="1">
            <a:spAutoFit/>
          </a:bodyPr>
          <a:lstStyle/>
          <a:p>
            <a:pPr marL="285750" indent="-285750">
              <a:buFont typeface="Arial" pitchFamily="34" charset="0"/>
              <a:buChar char="•"/>
            </a:pPr>
            <a:r>
              <a:rPr lang="he-IL" dirty="0" smtClean="0">
                <a:solidFill>
                  <a:srgbClr val="00B050"/>
                </a:solidFill>
              </a:rPr>
              <a:t>דפי עבודה בנושא כבוד האדם לקישור </a:t>
            </a:r>
            <a:r>
              <a:rPr lang="he-IL" dirty="0" smtClean="0"/>
              <a:t> </a:t>
            </a:r>
            <a:r>
              <a:rPr lang="he-IL" dirty="0" smtClean="0">
                <a:hlinkClick r:id="rId2"/>
              </a:rPr>
              <a:t>לחץ כאן</a:t>
            </a:r>
            <a:endParaRPr lang="he-IL" dirty="0"/>
          </a:p>
        </p:txBody>
      </p:sp>
    </p:spTree>
    <p:extLst>
      <p:ext uri="{BB962C8B-B14F-4D97-AF65-F5344CB8AC3E}">
        <p14:creationId xmlns:p14="http://schemas.microsoft.com/office/powerpoint/2010/main" val="38435533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467544" y="993136"/>
            <a:ext cx="7812360" cy="4801314"/>
          </a:xfrm>
          <a:prstGeom prst="rect">
            <a:avLst/>
          </a:prstGeom>
        </p:spPr>
        <p:txBody>
          <a:bodyPr wrap="square">
            <a:spAutoFit/>
          </a:bodyPr>
          <a:lstStyle/>
          <a:p>
            <a:r>
              <a:rPr lang="he-IL" dirty="0"/>
              <a:t>ילדים שונים זה מזה,</a:t>
            </a:r>
          </a:p>
          <a:p>
            <a:r>
              <a:rPr lang="he-IL" dirty="0"/>
              <a:t>כך גם מורים.</a:t>
            </a:r>
          </a:p>
          <a:p>
            <a:r>
              <a:rPr lang="he-IL" dirty="0"/>
              <a:t>כך גם ללמד ילדים.</a:t>
            </a:r>
          </a:p>
          <a:p>
            <a:r>
              <a:rPr lang="he-IL" dirty="0"/>
              <a:t>ילד הוא עולם ומלואו, מורה הוא עולם ומלואו...</a:t>
            </a:r>
          </a:p>
          <a:p>
            <a:r>
              <a:rPr lang="he-IL" dirty="0"/>
              <a:t>הכירו את עולמם של ילדיכם.</a:t>
            </a:r>
          </a:p>
          <a:p>
            <a:r>
              <a:rPr lang="he-IL" dirty="0"/>
              <a:t>קבלו אותם,</a:t>
            </a:r>
          </a:p>
          <a:p>
            <a:r>
              <a:rPr lang="he-IL" dirty="0"/>
              <a:t>הבינו שאתם עבורם דמות כה מרכזית ומשמעותית,</a:t>
            </a:r>
          </a:p>
          <a:p>
            <a:r>
              <a:rPr lang="he-IL" dirty="0"/>
              <a:t>חבקו,</a:t>
            </a:r>
          </a:p>
          <a:p>
            <a:r>
              <a:rPr lang="he-IL" dirty="0"/>
              <a:t>אהבו,</a:t>
            </a:r>
          </a:p>
          <a:p>
            <a:r>
              <a:rPr lang="he-IL" dirty="0"/>
              <a:t>קבלו,</a:t>
            </a:r>
          </a:p>
          <a:p>
            <a:r>
              <a:rPr lang="he-IL" dirty="0"/>
              <a:t>הכילו,</a:t>
            </a:r>
          </a:p>
          <a:p>
            <a:r>
              <a:rPr lang="he-IL" dirty="0"/>
              <a:t>חזקו,</a:t>
            </a:r>
          </a:p>
          <a:p>
            <a:r>
              <a:rPr lang="he-IL" dirty="0"/>
              <a:t>העריכו,</a:t>
            </a:r>
          </a:p>
          <a:p>
            <a:r>
              <a:rPr lang="he-IL" dirty="0"/>
              <a:t>הגבירו מוטיבציה,</a:t>
            </a:r>
          </a:p>
          <a:p>
            <a:r>
              <a:rPr lang="he-IL" dirty="0"/>
              <a:t>עודדו,</a:t>
            </a:r>
          </a:p>
          <a:p>
            <a:r>
              <a:rPr lang="he-IL" dirty="0"/>
              <a:t>כבדו,</a:t>
            </a:r>
          </a:p>
          <a:p>
            <a:r>
              <a:rPr lang="he-IL" dirty="0"/>
              <a:t>והעיקר הוא לקבל את האחר כדי שהאחר יוכל לקבל אתכם. </a:t>
            </a:r>
          </a:p>
        </p:txBody>
      </p:sp>
    </p:spTree>
    <p:extLst>
      <p:ext uri="{BB962C8B-B14F-4D97-AF65-F5344CB8AC3E}">
        <p14:creationId xmlns:p14="http://schemas.microsoft.com/office/powerpoint/2010/main" val="4165258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97840" y="1268760"/>
            <a:ext cx="2148345" cy="461665"/>
          </a:xfrm>
          <a:prstGeom prst="rect">
            <a:avLst/>
          </a:prstGeom>
          <a:noFill/>
        </p:spPr>
        <p:txBody>
          <a:bodyPr wrap="none" rtlCol="1">
            <a:spAutoFit/>
          </a:bodyPr>
          <a:lstStyle/>
          <a:p>
            <a:r>
              <a:rPr lang="he-IL" sz="2400" b="1" dirty="0" smtClean="0"/>
              <a:t>ראה את הסרט</a:t>
            </a:r>
            <a:endParaRPr lang="he-IL" sz="2400" b="1" dirty="0"/>
          </a:p>
        </p:txBody>
      </p:sp>
      <p:sp>
        <p:nvSpPr>
          <p:cNvPr id="3" name="TextBox 2"/>
          <p:cNvSpPr txBox="1"/>
          <p:nvPr/>
        </p:nvSpPr>
        <p:spPr>
          <a:xfrm>
            <a:off x="2105936" y="4528284"/>
            <a:ext cx="5112568" cy="954107"/>
          </a:xfrm>
          <a:prstGeom prst="rect">
            <a:avLst/>
          </a:prstGeom>
          <a:noFill/>
        </p:spPr>
        <p:txBody>
          <a:bodyPr wrap="square" rtlCol="1">
            <a:spAutoFit/>
          </a:bodyPr>
          <a:lstStyle/>
          <a:p>
            <a:pPr algn="ctr"/>
            <a:r>
              <a:rPr lang="he-IL" sz="2800" dirty="0" smtClean="0"/>
              <a:t>לצפייה בסרטון</a:t>
            </a:r>
            <a:endParaRPr lang="en-US" sz="2800" dirty="0" smtClean="0"/>
          </a:p>
          <a:p>
            <a:pPr algn="ctr"/>
            <a:r>
              <a:rPr lang="he-IL" sz="2800" dirty="0" smtClean="0"/>
              <a:t> </a:t>
            </a:r>
            <a:r>
              <a:rPr lang="he-IL" sz="2800" dirty="0" smtClean="0">
                <a:hlinkClick r:id="rId2"/>
              </a:rPr>
              <a:t>לחץ כאן</a:t>
            </a:r>
            <a:endParaRPr lang="he-IL" sz="2800" dirty="0"/>
          </a:p>
        </p:txBody>
      </p:sp>
      <p:sp>
        <p:nvSpPr>
          <p:cNvPr id="5" name="TextBox 4"/>
          <p:cNvSpPr txBox="1"/>
          <p:nvPr/>
        </p:nvSpPr>
        <p:spPr>
          <a:xfrm>
            <a:off x="2375769" y="1916832"/>
            <a:ext cx="4392488" cy="1938992"/>
          </a:xfrm>
          <a:prstGeom prst="rect">
            <a:avLst/>
          </a:prstGeom>
          <a:noFill/>
        </p:spPr>
        <p:txBody>
          <a:bodyPr wrap="square" rtlCol="1">
            <a:spAutoFit/>
          </a:bodyPr>
          <a:lstStyle/>
          <a:p>
            <a:pPr algn="ctr"/>
            <a:r>
              <a:rPr lang="he-IL" sz="6000" b="1" dirty="0">
                <a:ln w="18415" cmpd="sng">
                  <a:solidFill>
                    <a:srgbClr val="FFFFFF"/>
                  </a:solidFill>
                  <a:prstDash val="solid"/>
                </a:ln>
                <a:solidFill>
                  <a:srgbClr val="FFFFFF"/>
                </a:solidFill>
                <a:effectLst>
                  <a:glow rad="101600">
                    <a:schemeClr val="accent5">
                      <a:satMod val="175000"/>
                      <a:alpha val="40000"/>
                    </a:schemeClr>
                  </a:glow>
                  <a:outerShdw blurRad="63500" dir="3600000" algn="tl" rotWithShape="0">
                    <a:srgbClr val="000000">
                      <a:alpha val="70000"/>
                    </a:srgbClr>
                  </a:outerShdw>
                </a:effectLst>
              </a:rPr>
              <a:t>השונה ואני - אני הוא האחר</a:t>
            </a:r>
          </a:p>
        </p:txBody>
      </p:sp>
      <p:pic>
        <p:nvPicPr>
          <p:cNvPr id="6" name="תמונה 5"/>
          <p:cNvPicPr>
            <a:picLocks noChangeAspect="1"/>
          </p:cNvPicPr>
          <p:nvPr/>
        </p:nvPicPr>
        <p:blipFill rotWithShape="1">
          <a:blip r:embed="rId3">
            <a:extLst>
              <a:ext uri="{28A0092B-C50C-407E-A947-70E740481C1C}">
                <a14:useLocalDpi xmlns:a14="http://schemas.microsoft.com/office/drawing/2010/main" val="0"/>
              </a:ext>
            </a:extLst>
          </a:blip>
          <a:srcRect t="14409"/>
          <a:stretch/>
        </p:blipFill>
        <p:spPr>
          <a:xfrm>
            <a:off x="4121753" y="5510408"/>
            <a:ext cx="900520" cy="657869"/>
          </a:xfrm>
          <a:prstGeom prst="rect">
            <a:avLst/>
          </a:prstGeom>
        </p:spPr>
      </p:pic>
    </p:spTree>
    <p:extLst>
      <p:ext uri="{BB962C8B-B14F-4D97-AF65-F5344CB8AC3E}">
        <p14:creationId xmlns:p14="http://schemas.microsoft.com/office/powerpoint/2010/main" val="2218322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1988840"/>
            <a:ext cx="8068490" cy="2800767"/>
          </a:xfrm>
          <a:prstGeom prst="rect">
            <a:avLst/>
          </a:prstGeom>
          <a:noFill/>
        </p:spPr>
        <p:txBody>
          <a:bodyPr wrap="square" rtlCol="1">
            <a:spAutoFit/>
          </a:bodyPr>
          <a:lstStyle/>
          <a:p>
            <a:pPr algn="ctr"/>
            <a:r>
              <a:rPr lang="he-IL" sz="8800" b="1" dirty="0">
                <a:ln w="18415" cmpd="sng">
                  <a:solidFill>
                    <a:srgbClr val="FFFFFF"/>
                  </a:solidFill>
                  <a:prstDash val="solid"/>
                </a:ln>
                <a:solidFill>
                  <a:srgbClr val="FFFFFF"/>
                </a:solidFill>
                <a:effectLst>
                  <a:glow rad="101600">
                    <a:schemeClr val="accent5">
                      <a:satMod val="175000"/>
                      <a:alpha val="40000"/>
                    </a:schemeClr>
                  </a:glow>
                  <a:outerShdw blurRad="63500" dir="3600000" algn="tl" rotWithShape="0">
                    <a:srgbClr val="000000">
                      <a:alpha val="70000"/>
                    </a:srgbClr>
                  </a:outerShdw>
                </a:effectLst>
              </a:rPr>
              <a:t>שאלות בעקבות צפייה בסרט</a:t>
            </a:r>
          </a:p>
        </p:txBody>
      </p:sp>
    </p:spTree>
    <p:extLst>
      <p:ext uri="{BB962C8B-B14F-4D97-AF65-F5344CB8AC3E}">
        <p14:creationId xmlns:p14="http://schemas.microsoft.com/office/powerpoint/2010/main" val="18011393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70205" y="1450774"/>
            <a:ext cx="7457539" cy="4893647"/>
          </a:xfrm>
          <a:prstGeom prst="rect">
            <a:avLst/>
          </a:prstGeom>
          <a:noFill/>
        </p:spPr>
        <p:txBody>
          <a:bodyPr wrap="square" rtlCol="1">
            <a:spAutoFit/>
          </a:bodyPr>
          <a:lstStyle/>
          <a:p>
            <a:pPr marL="342900" lvl="0" indent="-342900" algn="just">
              <a:spcBef>
                <a:spcPts val="1200"/>
              </a:spcBef>
              <a:spcAft>
                <a:spcPts val="1200"/>
              </a:spcAft>
              <a:buFont typeface="Wingdings" panose="05000000000000000000" pitchFamily="2" charset="2"/>
              <a:buChar char="q"/>
            </a:pPr>
            <a:r>
              <a:rPr lang="he-IL" dirty="0"/>
              <a:t>האם קרה פעם שאחר לעג (צחק) לך בשל התנהגות מסוימת?</a:t>
            </a:r>
          </a:p>
          <a:p>
            <a:pPr lvl="0" algn="just">
              <a:spcBef>
                <a:spcPts val="1200"/>
              </a:spcBef>
              <a:spcAft>
                <a:spcPts val="1200"/>
              </a:spcAft>
            </a:pPr>
            <a:endParaRPr lang="he-IL" dirty="0" smtClean="0"/>
          </a:p>
          <a:p>
            <a:pPr lvl="0" algn="just">
              <a:spcBef>
                <a:spcPts val="1200"/>
              </a:spcBef>
              <a:spcAft>
                <a:spcPts val="1200"/>
              </a:spcAft>
            </a:pPr>
            <a:endParaRPr lang="en-US" dirty="0" smtClean="0"/>
          </a:p>
          <a:p>
            <a:pPr lvl="0" algn="just">
              <a:spcBef>
                <a:spcPts val="1200"/>
              </a:spcBef>
              <a:spcAft>
                <a:spcPts val="1200"/>
              </a:spcAft>
            </a:pPr>
            <a:endParaRPr lang="en-US" dirty="0"/>
          </a:p>
          <a:p>
            <a:pPr marL="342900" lvl="0" indent="-342900" algn="just">
              <a:spcBef>
                <a:spcPts val="1200"/>
              </a:spcBef>
              <a:spcAft>
                <a:spcPts val="1200"/>
              </a:spcAft>
              <a:buFont typeface="Wingdings" panose="05000000000000000000" pitchFamily="2" charset="2"/>
              <a:buChar char="q"/>
            </a:pPr>
            <a:r>
              <a:rPr lang="he-IL" dirty="0"/>
              <a:t>מה הרגשת כשלעג לך? תאר את המקרה. </a:t>
            </a:r>
          </a:p>
          <a:p>
            <a:pPr lvl="0" algn="just">
              <a:spcBef>
                <a:spcPts val="1200"/>
              </a:spcBef>
              <a:spcAft>
                <a:spcPts val="1200"/>
              </a:spcAft>
            </a:pPr>
            <a:endParaRPr lang="en-US" dirty="0"/>
          </a:p>
          <a:p>
            <a:pPr lvl="0" algn="just">
              <a:spcBef>
                <a:spcPts val="1200"/>
              </a:spcBef>
              <a:spcAft>
                <a:spcPts val="1200"/>
              </a:spcAft>
            </a:pPr>
            <a:endParaRPr lang="he-IL" dirty="0" smtClean="0"/>
          </a:p>
          <a:p>
            <a:pPr lvl="0" algn="just">
              <a:spcBef>
                <a:spcPts val="1200"/>
              </a:spcBef>
              <a:spcAft>
                <a:spcPts val="1200"/>
              </a:spcAft>
            </a:pPr>
            <a:endParaRPr lang="en-US" dirty="0"/>
          </a:p>
          <a:p>
            <a:pPr algn="just"/>
            <a:endParaRPr lang="he-IL" dirty="0"/>
          </a:p>
        </p:txBody>
      </p:sp>
      <p:sp>
        <p:nvSpPr>
          <p:cNvPr id="2" name="מלבן מעוגל 1"/>
          <p:cNvSpPr/>
          <p:nvPr/>
        </p:nvSpPr>
        <p:spPr>
          <a:xfrm>
            <a:off x="539552" y="1124744"/>
            <a:ext cx="8064896" cy="201622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effectLst>
                <a:glow rad="63500">
                  <a:schemeClr val="accent5">
                    <a:satMod val="175000"/>
                    <a:alpha val="40000"/>
                  </a:schemeClr>
                </a:glow>
              </a:effectLst>
            </a:endParaRPr>
          </a:p>
        </p:txBody>
      </p:sp>
      <p:sp>
        <p:nvSpPr>
          <p:cNvPr id="4" name="מלבן מעוגל 3"/>
          <p:cNvSpPr/>
          <p:nvPr/>
        </p:nvSpPr>
        <p:spPr>
          <a:xfrm>
            <a:off x="566819" y="3609925"/>
            <a:ext cx="8064896" cy="201622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effectLst>
                <a:glow rad="63500">
                  <a:schemeClr val="accent5">
                    <a:satMod val="175000"/>
                    <a:alpha val="40000"/>
                  </a:schemeClr>
                </a:glow>
              </a:effectLst>
            </a:endParaRPr>
          </a:p>
        </p:txBody>
      </p:sp>
    </p:spTree>
    <p:controls>
      <mc:AlternateContent xmlns:mc="http://schemas.openxmlformats.org/markup-compatibility/2006">
        <mc:Choice xmlns:v="urn:schemas-microsoft-com:vml" Requires="v">
          <p:control spid="7186" name="TextBox1" r:id="rId2" imgW="6477120" imgH="504720"/>
        </mc:Choice>
        <mc:Fallback>
          <p:control name="TextBox1" r:id="rId2" imgW="6477120" imgH="504720">
            <p:pic>
              <p:nvPicPr>
                <p:cNvPr id="0" name="TextBox1"/>
                <p:cNvPicPr preferRelativeResize="0">
                  <a:picLocks noChangeArrowheads="1" noChangeShapeType="1"/>
                </p:cNvPicPr>
                <p:nvPr/>
              </p:nvPicPr>
              <p:blipFill>
                <a:blip r:embed="rId5">
                  <a:extLst>
                    <a:ext uri="{28A0092B-C50C-407E-A947-70E740481C1C}">
                      <a14:useLocalDpi xmlns:a14="http://schemas.microsoft.com/office/drawing/2010/main" val="0"/>
                    </a:ext>
                  </a:extLst>
                </a:blip>
                <a:srcRect/>
                <a:stretch>
                  <a:fillRect/>
                </a:stretch>
              </p:blipFill>
              <p:spPr bwMode="auto">
                <a:xfrm>
                  <a:off x="1187450" y="1916113"/>
                  <a:ext cx="6480175" cy="50482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7187" name="TextBox2" r:id="rId3" imgW="6477120" imgH="504720"/>
        </mc:Choice>
        <mc:Fallback>
          <p:control name="TextBox2" r:id="rId3" imgW="6477120" imgH="504720">
            <p:pic>
              <p:nvPicPr>
                <p:cNvPr id="0" name="TextBox2"/>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258888" y="4365625"/>
                  <a:ext cx="6480175" cy="504825"/>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6619751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27584" y="836712"/>
            <a:ext cx="7632848" cy="1569660"/>
          </a:xfrm>
          <a:prstGeom prst="rect">
            <a:avLst/>
          </a:prstGeom>
          <a:noFill/>
        </p:spPr>
        <p:txBody>
          <a:bodyPr wrap="square" rtlCol="1">
            <a:spAutoFit/>
          </a:bodyPr>
          <a:lstStyle/>
          <a:p>
            <a:pPr lvl="0" algn="ctr"/>
            <a:r>
              <a:rPr lang="he-IL" sz="3200" dirty="0"/>
              <a:t>כתוב מכתב </a:t>
            </a:r>
            <a:r>
              <a:rPr lang="he-IL" sz="3200" dirty="0" smtClean="0"/>
              <a:t>אישי </a:t>
            </a:r>
            <a:r>
              <a:rPr lang="he-IL" sz="3200" dirty="0"/>
              <a:t>לאיש </a:t>
            </a:r>
            <a:r>
              <a:rPr lang="he-IL" sz="3200" dirty="0" smtClean="0"/>
              <a:t>שדחה אותך אי פעם והסבר </a:t>
            </a:r>
            <a:r>
              <a:rPr lang="he-IL" sz="3200" dirty="0"/>
              <a:t>לו </a:t>
            </a:r>
            <a:r>
              <a:rPr lang="he-IL" sz="3200" dirty="0" smtClean="0"/>
              <a:t>כיצד הרגשת </a:t>
            </a:r>
            <a:r>
              <a:rPr lang="he-IL" sz="3200" dirty="0"/>
              <a:t>באותו רגע?</a:t>
            </a:r>
          </a:p>
          <a:p>
            <a:pPr algn="ctr"/>
            <a:endParaRPr lang="he-IL" sz="3200" dirty="0"/>
          </a:p>
        </p:txBody>
      </p:sp>
      <p:pic>
        <p:nvPicPr>
          <p:cNvPr id="4" name="תמונה 3"/>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2303748" y="1988840"/>
            <a:ext cx="4680520" cy="4532324"/>
          </a:xfrm>
          <a:prstGeom prst="rect">
            <a:avLst/>
          </a:prstGeom>
          <a:ln>
            <a:noFill/>
          </a:ln>
          <a:effectLst>
            <a:softEdge rad="112500"/>
          </a:effectLst>
        </p:spPr>
      </p:pic>
    </p:spTree>
    <p:extLst>
      <p:ext uri="{BB962C8B-B14F-4D97-AF65-F5344CB8AC3E}">
        <p14:creationId xmlns:p14="http://schemas.microsoft.com/office/powerpoint/2010/main" val="33700776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1475656" y="1068760"/>
            <a:ext cx="5670376" cy="1077218"/>
          </a:xfrm>
          <a:prstGeom prst="rect">
            <a:avLst/>
          </a:prstGeom>
        </p:spPr>
        <p:txBody>
          <a:bodyPr wrap="square">
            <a:spAutoFit/>
          </a:bodyPr>
          <a:lstStyle/>
          <a:p>
            <a:pPr marL="285750" lvl="0" indent="-285750" algn="ctr">
              <a:spcBef>
                <a:spcPts val="1200"/>
              </a:spcBef>
              <a:spcAft>
                <a:spcPts val="1200"/>
              </a:spcAft>
              <a:buFont typeface="Wingdings" panose="05000000000000000000" pitchFamily="2" charset="2"/>
              <a:buChar char="q"/>
            </a:pPr>
            <a:r>
              <a:rPr lang="he-IL" sz="3200" dirty="0"/>
              <a:t>כיצד, לדעתך, יגיב האיש הדוחה  כשיקרא את המכתב?</a:t>
            </a:r>
          </a:p>
        </p:txBody>
      </p:sp>
      <p:graphicFrame>
        <p:nvGraphicFramePr>
          <p:cNvPr id="5" name="טבלה 4"/>
          <p:cNvGraphicFramePr>
            <a:graphicFrameLocks noGrp="1"/>
          </p:cNvGraphicFramePr>
          <p:nvPr>
            <p:extLst>
              <p:ext uri="{D42A27DB-BD31-4B8C-83A1-F6EECF244321}">
                <p14:modId xmlns:p14="http://schemas.microsoft.com/office/powerpoint/2010/main" val="2834198091"/>
              </p:ext>
            </p:extLst>
          </p:nvPr>
        </p:nvGraphicFramePr>
        <p:xfrm>
          <a:off x="755576" y="2420888"/>
          <a:ext cx="7536160" cy="3888433"/>
        </p:xfrm>
        <a:graphic>
          <a:graphicData uri="http://schemas.openxmlformats.org/drawingml/2006/table">
            <a:tbl>
              <a:tblPr rtl="1" firstRow="1" bandRow="1">
                <a:tableStyleId>{00A15C55-8517-42AA-B614-E9B94910E393}</a:tableStyleId>
              </a:tblPr>
              <a:tblGrid>
                <a:gridCol w="7536160"/>
              </a:tblGrid>
              <a:tr h="514937">
                <a:tc>
                  <a:txBody>
                    <a:bodyPr/>
                    <a:lstStyle/>
                    <a:p>
                      <a:pPr rtl="1"/>
                      <a:endParaRPr lang="he-IL" sz="2000" dirty="0">
                        <a:cs typeface="+mn-cs"/>
                      </a:endParaRPr>
                    </a:p>
                  </a:txBody>
                  <a:tcPr/>
                </a:tc>
              </a:tr>
              <a:tr h="481928">
                <a:tc>
                  <a:txBody>
                    <a:bodyPr/>
                    <a:lstStyle/>
                    <a:p>
                      <a:pPr rtl="1"/>
                      <a:endParaRPr lang="he-IL" dirty="0"/>
                    </a:p>
                  </a:txBody>
                  <a:tcPr/>
                </a:tc>
              </a:tr>
              <a:tr h="481928">
                <a:tc>
                  <a:txBody>
                    <a:bodyPr/>
                    <a:lstStyle/>
                    <a:p>
                      <a:pPr rtl="1"/>
                      <a:endParaRPr lang="he-IL" dirty="0"/>
                    </a:p>
                  </a:txBody>
                  <a:tcPr/>
                </a:tc>
              </a:tr>
              <a:tr h="481928">
                <a:tc>
                  <a:txBody>
                    <a:bodyPr/>
                    <a:lstStyle/>
                    <a:p>
                      <a:pPr rtl="1"/>
                      <a:endParaRPr lang="he-IL" dirty="0"/>
                    </a:p>
                  </a:txBody>
                  <a:tcPr/>
                </a:tc>
              </a:tr>
              <a:tr h="481928">
                <a:tc>
                  <a:txBody>
                    <a:bodyPr/>
                    <a:lstStyle/>
                    <a:p>
                      <a:pPr rtl="1"/>
                      <a:endParaRPr lang="he-IL" dirty="0"/>
                    </a:p>
                  </a:txBody>
                  <a:tcPr/>
                </a:tc>
              </a:tr>
              <a:tr h="481928">
                <a:tc>
                  <a:txBody>
                    <a:bodyPr/>
                    <a:lstStyle/>
                    <a:p>
                      <a:pPr rtl="1"/>
                      <a:endParaRPr lang="he-IL" dirty="0"/>
                    </a:p>
                  </a:txBody>
                  <a:tcPr/>
                </a:tc>
              </a:tr>
              <a:tr h="481928">
                <a:tc>
                  <a:txBody>
                    <a:bodyPr/>
                    <a:lstStyle/>
                    <a:p>
                      <a:pPr rtl="1"/>
                      <a:endParaRPr lang="he-IL" dirty="0"/>
                    </a:p>
                  </a:txBody>
                  <a:tcPr/>
                </a:tc>
              </a:tr>
              <a:tr h="481928">
                <a:tc>
                  <a:txBody>
                    <a:bodyPr/>
                    <a:lstStyle/>
                    <a:p>
                      <a:pPr rtl="1"/>
                      <a:endParaRPr lang="he-IL" dirty="0"/>
                    </a:p>
                  </a:txBody>
                  <a:tcPr/>
                </a:tc>
              </a:tr>
            </a:tbl>
          </a:graphicData>
        </a:graphic>
      </p:graphicFrame>
    </p:spTree>
    <p:extLst>
      <p:ext uri="{BB962C8B-B14F-4D97-AF65-F5344CB8AC3E}">
        <p14:creationId xmlns:p14="http://schemas.microsoft.com/office/powerpoint/2010/main" val="9229784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55576" y="865487"/>
            <a:ext cx="7488832" cy="954107"/>
          </a:xfrm>
          <a:prstGeom prst="rect">
            <a:avLst/>
          </a:prstGeom>
          <a:noFill/>
        </p:spPr>
        <p:txBody>
          <a:bodyPr wrap="square" rtlCol="1">
            <a:spAutoFit/>
          </a:bodyPr>
          <a:lstStyle/>
          <a:p>
            <a:pPr marL="285750" lvl="0" indent="-285750" algn="just">
              <a:spcBef>
                <a:spcPts val="1200"/>
              </a:spcBef>
              <a:spcAft>
                <a:spcPts val="1200"/>
              </a:spcAft>
              <a:buFont typeface="Wingdings" panose="05000000000000000000" pitchFamily="2" charset="2"/>
              <a:buChar char="q"/>
            </a:pPr>
            <a:r>
              <a:rPr lang="he-IL" sz="2800" b="1" dirty="0">
                <a:latin typeface="David" panose="020E0502060401010101" pitchFamily="34" charset="-79"/>
                <a:cs typeface="David" panose="020E0502060401010101" pitchFamily="34" charset="-79"/>
              </a:rPr>
              <a:t>כתוב מכתב אישי לאדם אַחֵר שהתייחס אליך בכבוד ולא דחה אותך.</a:t>
            </a:r>
          </a:p>
        </p:txBody>
      </p:sp>
      <p:pic>
        <p:nvPicPr>
          <p:cNvPr id="4" name="תמונה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9752" y="1932723"/>
            <a:ext cx="4061929" cy="4296723"/>
          </a:xfrm>
          <a:prstGeom prst="rect">
            <a:avLst/>
          </a:prstGeom>
        </p:spPr>
      </p:pic>
    </p:spTree>
    <p:extLst>
      <p:ext uri="{BB962C8B-B14F-4D97-AF65-F5344CB8AC3E}">
        <p14:creationId xmlns:p14="http://schemas.microsoft.com/office/powerpoint/2010/main" val="36541635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1331640" y="1268760"/>
            <a:ext cx="5907591" cy="1569660"/>
          </a:xfrm>
          <a:prstGeom prst="rect">
            <a:avLst/>
          </a:prstGeom>
        </p:spPr>
        <p:txBody>
          <a:bodyPr wrap="square">
            <a:spAutoFit/>
          </a:bodyPr>
          <a:lstStyle/>
          <a:p>
            <a:pPr lvl="0" algn="ctr"/>
            <a:r>
              <a:rPr lang="he-IL" sz="3200" dirty="0">
                <a:solidFill>
                  <a:prstClr val="black"/>
                </a:solidFill>
              </a:rPr>
              <a:t>כיצד, לדעתך, יגיב האיש שיקבל את מכתב ההערכה שלך?</a:t>
            </a:r>
          </a:p>
          <a:p>
            <a:pPr algn="ctr"/>
            <a:endParaRPr lang="he-IL" sz="3200" dirty="0"/>
          </a:p>
        </p:txBody>
      </p:sp>
      <p:graphicFrame>
        <p:nvGraphicFramePr>
          <p:cNvPr id="4" name="טבלה 3"/>
          <p:cNvGraphicFramePr>
            <a:graphicFrameLocks noGrp="1"/>
          </p:cNvGraphicFramePr>
          <p:nvPr>
            <p:extLst>
              <p:ext uri="{D42A27DB-BD31-4B8C-83A1-F6EECF244321}">
                <p14:modId xmlns:p14="http://schemas.microsoft.com/office/powerpoint/2010/main" val="1421531955"/>
              </p:ext>
            </p:extLst>
          </p:nvPr>
        </p:nvGraphicFramePr>
        <p:xfrm>
          <a:off x="1266056" y="2708920"/>
          <a:ext cx="6096000" cy="2966720"/>
        </p:xfrm>
        <a:graphic>
          <a:graphicData uri="http://schemas.openxmlformats.org/drawingml/2006/table">
            <a:tbl>
              <a:tblPr rtl="1" firstRow="1" bandRow="1">
                <a:tableStyleId>{00A15C55-8517-42AA-B614-E9B94910E393}</a:tableStyleId>
              </a:tblPr>
              <a:tblGrid>
                <a:gridCol w="6096000"/>
              </a:tblGrid>
              <a:tr h="370840">
                <a:tc>
                  <a:txBody>
                    <a:bodyPr/>
                    <a:lstStyle/>
                    <a:p>
                      <a:pPr rtl="1"/>
                      <a:endParaRPr lang="he-IL" dirty="0"/>
                    </a:p>
                  </a:txBody>
                  <a:tcPr/>
                </a:tc>
              </a:tr>
              <a:tr h="370840">
                <a:tc>
                  <a:txBody>
                    <a:bodyPr/>
                    <a:lstStyle/>
                    <a:p>
                      <a:pPr rtl="1"/>
                      <a:endParaRPr lang="he-IL" dirty="0"/>
                    </a:p>
                  </a:txBody>
                  <a:tcPr/>
                </a:tc>
              </a:tr>
              <a:tr h="370840">
                <a:tc>
                  <a:txBody>
                    <a:bodyPr/>
                    <a:lstStyle/>
                    <a:p>
                      <a:pPr rtl="1"/>
                      <a:endParaRPr lang="he-IL"/>
                    </a:p>
                  </a:txBody>
                  <a:tcPr/>
                </a:tc>
              </a:tr>
              <a:tr h="370840">
                <a:tc>
                  <a:txBody>
                    <a:bodyPr/>
                    <a:lstStyle/>
                    <a:p>
                      <a:pPr rtl="1"/>
                      <a:endParaRPr lang="he-IL" dirty="0"/>
                    </a:p>
                  </a:txBody>
                  <a:tcPr/>
                </a:tc>
              </a:tr>
              <a:tr h="370840">
                <a:tc>
                  <a:txBody>
                    <a:bodyPr/>
                    <a:lstStyle/>
                    <a:p>
                      <a:pPr rtl="1"/>
                      <a:endParaRPr lang="he-IL"/>
                    </a:p>
                  </a:txBody>
                  <a:tcPr/>
                </a:tc>
              </a:tr>
              <a:tr h="370840">
                <a:tc>
                  <a:txBody>
                    <a:bodyPr/>
                    <a:lstStyle/>
                    <a:p>
                      <a:pPr rtl="1"/>
                      <a:endParaRPr lang="he-IL"/>
                    </a:p>
                  </a:txBody>
                  <a:tcPr/>
                </a:tc>
              </a:tr>
              <a:tr h="370840">
                <a:tc>
                  <a:txBody>
                    <a:bodyPr/>
                    <a:lstStyle/>
                    <a:p>
                      <a:pPr rtl="1"/>
                      <a:endParaRPr lang="he-IL"/>
                    </a:p>
                  </a:txBody>
                  <a:tcPr/>
                </a:tc>
              </a:tr>
              <a:tr h="370840">
                <a:tc>
                  <a:txBody>
                    <a:bodyPr/>
                    <a:lstStyle/>
                    <a:p>
                      <a:pPr rtl="1"/>
                      <a:endParaRPr lang="he-IL" dirty="0"/>
                    </a:p>
                  </a:txBody>
                  <a:tcPr/>
                </a:tc>
              </a:tr>
            </a:tbl>
          </a:graphicData>
        </a:graphic>
      </p:graphicFrame>
    </p:spTree>
    <p:extLst>
      <p:ext uri="{BB962C8B-B14F-4D97-AF65-F5344CB8AC3E}">
        <p14:creationId xmlns:p14="http://schemas.microsoft.com/office/powerpoint/2010/main" val="1472369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21363" y="898667"/>
            <a:ext cx="7479787" cy="1569660"/>
          </a:xfrm>
          <a:prstGeom prst="rect">
            <a:avLst/>
          </a:prstGeom>
          <a:noFill/>
        </p:spPr>
        <p:txBody>
          <a:bodyPr wrap="square" rtlCol="1">
            <a:spAutoFit/>
          </a:bodyPr>
          <a:lstStyle/>
          <a:p>
            <a:pPr lvl="0" algn="just">
              <a:spcBef>
                <a:spcPts val="1200"/>
              </a:spcBef>
              <a:spcAft>
                <a:spcPts val="1200"/>
              </a:spcAft>
            </a:pPr>
            <a:r>
              <a:rPr lang="he-IL" sz="2400" dirty="0"/>
              <a:t>ילד! זכור תמיד שאתה שונה, אבל...שווה! במה אתה שונה מאחרים? כתוב את מיליון הדברים החיוביים שיש בך. לא משנה אם תשכח אחת או שתיים!! המטרה היא שכל מי שיקרא את תכונותיך יכיר אותך וידע עד כמה אתה יחיד ומיוחד. </a:t>
            </a:r>
          </a:p>
        </p:txBody>
      </p:sp>
      <p:sp>
        <p:nvSpPr>
          <p:cNvPr id="6" name="TextBox 5"/>
          <p:cNvSpPr txBox="1"/>
          <p:nvPr/>
        </p:nvSpPr>
        <p:spPr>
          <a:xfrm>
            <a:off x="1475656" y="2492896"/>
            <a:ext cx="6120680" cy="369332"/>
          </a:xfrm>
          <a:prstGeom prst="rect">
            <a:avLst/>
          </a:prstGeom>
          <a:noFill/>
        </p:spPr>
        <p:txBody>
          <a:bodyPr wrap="square" rtlCol="1">
            <a:spAutoFit/>
          </a:bodyPr>
          <a:lstStyle/>
          <a:p>
            <a:endParaRPr lang="he-IL" dirty="0"/>
          </a:p>
        </p:txBody>
      </p:sp>
      <p:graphicFrame>
        <p:nvGraphicFramePr>
          <p:cNvPr id="7" name="טבלה 6"/>
          <p:cNvGraphicFramePr>
            <a:graphicFrameLocks noGrp="1"/>
          </p:cNvGraphicFramePr>
          <p:nvPr>
            <p:extLst>
              <p:ext uri="{D42A27DB-BD31-4B8C-83A1-F6EECF244321}">
                <p14:modId xmlns:p14="http://schemas.microsoft.com/office/powerpoint/2010/main" val="2772475692"/>
              </p:ext>
            </p:extLst>
          </p:nvPr>
        </p:nvGraphicFramePr>
        <p:xfrm>
          <a:off x="683568" y="2677562"/>
          <a:ext cx="7460298" cy="3907171"/>
        </p:xfrm>
        <a:graphic>
          <a:graphicData uri="http://schemas.openxmlformats.org/drawingml/2006/table">
            <a:tbl>
              <a:tblPr rtl="1" firstRow="1" bandRow="1">
                <a:tableStyleId>{ED083AE6-46FA-4A59-8FB0-9F97EB10719F}</a:tableStyleId>
              </a:tblPr>
              <a:tblGrid>
                <a:gridCol w="7460298"/>
              </a:tblGrid>
              <a:tr h="580176">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dirty="0" smtClean="0"/>
                        <a:t>התכונות</a:t>
                      </a:r>
                      <a:r>
                        <a:rPr lang="he-IL" baseline="0" dirty="0" smtClean="0"/>
                        <a:t> שלי: </a:t>
                      </a:r>
                      <a:endParaRPr lang="he-IL" dirty="0" smtClean="0"/>
                    </a:p>
                  </a:txBody>
                  <a:tcPr/>
                </a:tc>
              </a:tr>
              <a:tr h="475285">
                <a:tc>
                  <a:txBody>
                    <a:bodyPr/>
                    <a:lstStyle/>
                    <a:p>
                      <a:pPr rtl="1"/>
                      <a:endParaRPr lang="he-IL" dirty="0">
                        <a:solidFill>
                          <a:schemeClr val="tx2">
                            <a:lumMod val="75000"/>
                            <a:lumOff val="25000"/>
                          </a:schemeClr>
                        </a:solidFill>
                      </a:endParaRPr>
                    </a:p>
                  </a:txBody>
                  <a:tcPr/>
                </a:tc>
              </a:tr>
              <a:tr h="475285">
                <a:tc>
                  <a:txBody>
                    <a:bodyPr/>
                    <a:lstStyle/>
                    <a:p>
                      <a:pPr rtl="1"/>
                      <a:endParaRPr lang="he-IL"/>
                    </a:p>
                  </a:txBody>
                  <a:tcPr/>
                </a:tc>
              </a:tr>
              <a:tr h="475285">
                <a:tc>
                  <a:txBody>
                    <a:bodyPr/>
                    <a:lstStyle/>
                    <a:p>
                      <a:pPr rtl="1"/>
                      <a:endParaRPr lang="he-IL" dirty="0"/>
                    </a:p>
                  </a:txBody>
                  <a:tcPr/>
                </a:tc>
              </a:tr>
              <a:tr h="475285">
                <a:tc>
                  <a:txBody>
                    <a:bodyPr/>
                    <a:lstStyle/>
                    <a:p>
                      <a:pPr rtl="1"/>
                      <a:endParaRPr lang="he-IL"/>
                    </a:p>
                  </a:txBody>
                  <a:tcPr/>
                </a:tc>
              </a:tr>
              <a:tr h="475285">
                <a:tc>
                  <a:txBody>
                    <a:bodyPr/>
                    <a:lstStyle/>
                    <a:p>
                      <a:pPr rtl="1"/>
                      <a:endParaRPr lang="he-IL"/>
                    </a:p>
                  </a:txBody>
                  <a:tcPr/>
                </a:tc>
              </a:tr>
              <a:tr h="475285">
                <a:tc>
                  <a:txBody>
                    <a:bodyPr/>
                    <a:lstStyle/>
                    <a:p>
                      <a:pPr rtl="1"/>
                      <a:endParaRPr lang="he-IL" dirty="0"/>
                    </a:p>
                  </a:txBody>
                  <a:tcPr/>
                </a:tc>
              </a:tr>
              <a:tr h="475285">
                <a:tc>
                  <a:txBody>
                    <a:bodyPr/>
                    <a:lstStyle/>
                    <a:p>
                      <a:pPr rtl="1"/>
                      <a:endParaRPr lang="he-IL" dirty="0"/>
                    </a:p>
                  </a:txBody>
                  <a:tcPr/>
                </a:tc>
              </a:tr>
            </a:tbl>
          </a:graphicData>
        </a:graphic>
      </p:graphicFrame>
    </p:spTree>
    <p:extLst>
      <p:ext uri="{BB962C8B-B14F-4D97-AF65-F5344CB8AC3E}">
        <p14:creationId xmlns:p14="http://schemas.microsoft.com/office/powerpoint/2010/main" val="16974856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זרימה">
  <a:themeElements>
    <a:clrScheme name="אזרחי">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זרימה">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זרם מדחף">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497</TotalTime>
  <Words>576</Words>
  <Application>Microsoft Office PowerPoint</Application>
  <PresentationFormat>‫הצגה על המסך (4:3)</PresentationFormat>
  <Paragraphs>96</Paragraphs>
  <Slides>19</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19</vt:i4>
      </vt:variant>
    </vt:vector>
  </HeadingPairs>
  <TitlesOfParts>
    <vt:vector size="20" baseType="lpstr">
      <vt:lpstr>זרימה</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Eliya Ghantous</dc:creator>
  <cp:lastModifiedBy>ורדה בוברוב</cp:lastModifiedBy>
  <cp:revision>96</cp:revision>
  <dcterms:created xsi:type="dcterms:W3CDTF">2013-10-08T10:05:04Z</dcterms:created>
  <dcterms:modified xsi:type="dcterms:W3CDTF">2014-07-13T10:31:39Z</dcterms:modified>
</cp:coreProperties>
</file>