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6" r:id="rId2"/>
    <p:sldId id="308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290" r:id="rId11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FF9933"/>
    <a:srgbClr val="0088EE"/>
    <a:srgbClr val="FF3399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418" autoAdjust="0"/>
    <p:restoredTop sz="96274" autoAdjust="0"/>
  </p:normalViewPr>
  <p:slideViewPr>
    <p:cSldViewPr>
      <p:cViewPr>
        <p:scale>
          <a:sx n="78" d="100"/>
          <a:sy n="78" d="100"/>
        </p:scale>
        <p:origin x="-1680" y="-8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B16B80D-D3E6-4264-AD78-BA692EE43495}" type="datetimeFigureOut">
              <a:rPr lang="he-IL" smtClean="0"/>
              <a:t>כ"ג/סיון/תשע"ח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2016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4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C0672CA-C6C0-48C9-BB99-935C81FE580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6868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205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0672CA-C6C0-48C9-BB99-935C81FE5803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8782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205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b="1" dirty="0" err="1" smtClean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יאנוש</a:t>
            </a:r>
            <a:r>
              <a:rPr lang="he-IL" b="1" dirty="0" smtClean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e-IL" b="1" dirty="0" err="1" smtClean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קורצ'אק</a:t>
            </a:r>
            <a:r>
              <a:rPr lang="he-IL" b="1" dirty="0" smtClean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היה מאמין גדול בצורך לטפח את תרבות גיל הנעורים, ולכן ביקש לאפשר לבני הנוער אוטונומיה רבה ולנהל בעצמם את חברת הילדים.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0672CA-C6C0-48C9-BB99-935C81FE5803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6246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2050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0672CA-C6C0-48C9-BB99-935C81FE5803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878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93CB2-ADA4-44CC-9CE2-BAB82AD96E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9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93CB2-ADA4-44CC-9CE2-BAB82AD96E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9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93CB2-ADA4-44CC-9CE2-BAB82AD96E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9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93CB2-ADA4-44CC-9CE2-BAB82AD96E5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92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93CB2-ADA4-44CC-9CE2-BAB82AD96E5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9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93CB2-ADA4-44CC-9CE2-BAB82AD96E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9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93CB2-ADA4-44CC-9CE2-BAB82AD96E5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9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D78-A8F6-4496-AEFF-709B91EE8436}" type="datetimeFigureOut">
              <a:rPr lang="he-IL" smtClean="0"/>
              <a:t>כ"ג/סיון/תשע"ח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70D38-6A71-4878-98AB-A2C52D83BC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772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D78-A8F6-4496-AEFF-709B91EE8436}" type="datetimeFigureOut">
              <a:rPr lang="he-IL" smtClean="0"/>
              <a:t>כ"ג/סיון/תשע"ח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70D38-6A71-4878-98AB-A2C52D83BC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2393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D78-A8F6-4496-AEFF-709B91EE8436}" type="datetimeFigureOut">
              <a:rPr lang="he-IL" smtClean="0"/>
              <a:t>כ"ג/סיון/תשע"ח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70D38-6A71-4878-98AB-A2C52D83BC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416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D78-A8F6-4496-AEFF-709B91EE8436}" type="datetimeFigureOut">
              <a:rPr lang="he-IL" smtClean="0"/>
              <a:t>כ"ג/סיון/תשע"ח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70D38-6A71-4878-98AB-A2C52D83BC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661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D78-A8F6-4496-AEFF-709B91EE8436}" type="datetimeFigureOut">
              <a:rPr lang="he-IL" smtClean="0"/>
              <a:t>כ"ג/סיון/תשע"ח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70D38-6A71-4878-98AB-A2C52D83BC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280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D78-A8F6-4496-AEFF-709B91EE8436}" type="datetimeFigureOut">
              <a:rPr lang="he-IL" smtClean="0"/>
              <a:t>כ"ג/סיון/תשע"ח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70D38-6A71-4878-98AB-A2C52D83BC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0748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D78-A8F6-4496-AEFF-709B91EE8436}" type="datetimeFigureOut">
              <a:rPr lang="he-IL" smtClean="0"/>
              <a:t>כ"ג/סיון/תשע"ח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70D38-6A71-4878-98AB-A2C52D83BC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29826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D78-A8F6-4496-AEFF-709B91EE8436}" type="datetimeFigureOut">
              <a:rPr lang="he-IL" smtClean="0"/>
              <a:t>כ"ג/סיון/תשע"ח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70D38-6A71-4878-98AB-A2C52D83BC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318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D78-A8F6-4496-AEFF-709B91EE8436}" type="datetimeFigureOut">
              <a:rPr lang="he-IL" smtClean="0"/>
              <a:t>כ"ג/סיון/תשע"ח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70D38-6A71-4878-98AB-A2C52D83BC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6817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D78-A8F6-4496-AEFF-709B91EE8436}" type="datetimeFigureOut">
              <a:rPr lang="he-IL" smtClean="0"/>
              <a:t>כ"ג/סיון/תשע"ח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70D38-6A71-4878-98AB-A2C52D83BC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4820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2CD78-A8F6-4496-AEFF-709B91EE8436}" type="datetimeFigureOut">
              <a:rPr lang="he-IL" smtClean="0"/>
              <a:t>כ"ג/סיון/תשע"ח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70D38-6A71-4878-98AB-A2C52D83BC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039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2CD78-A8F6-4496-AEFF-709B91EE8436}" type="datetimeFigureOut">
              <a:rPr lang="he-IL" smtClean="0"/>
              <a:t>כ"ג/סיון/תשע"ח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70D38-6A71-4878-98AB-A2C52D83BC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2700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ahadtechped.wixsite.com/academyforu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-13429" y="2617728"/>
            <a:ext cx="12205429" cy="1470025"/>
          </a:xfrm>
          <a:solidFill>
            <a:srgbClr val="009999"/>
          </a:solidFill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he-IL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פורום אקדמי לקידום המחקר בחינוך הבלתי פורמלי</a:t>
            </a:r>
            <a:br>
              <a:rPr lang="he-IL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מפגש מס' 4</a:t>
            </a:r>
            <a:endParaRPr lang="he-IL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5" name="מחבר ישר 4"/>
          <p:cNvCxnSpPr/>
          <p:nvPr/>
        </p:nvCxnSpPr>
        <p:spPr>
          <a:xfrm>
            <a:off x="-30778" y="4149080"/>
            <a:ext cx="12198533" cy="0"/>
          </a:xfrm>
          <a:prstGeom prst="line">
            <a:avLst/>
          </a:prstGeom>
          <a:ln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/>
          <p:cNvCxnSpPr/>
          <p:nvPr/>
        </p:nvCxnSpPr>
        <p:spPr>
          <a:xfrm>
            <a:off x="-13429" y="4293096"/>
            <a:ext cx="12198533" cy="0"/>
          </a:xfrm>
          <a:prstGeom prst="line">
            <a:avLst/>
          </a:prstGeom>
          <a:ln>
            <a:solidFill>
              <a:srgbClr val="0088E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ישר 10"/>
          <p:cNvCxnSpPr/>
          <p:nvPr/>
        </p:nvCxnSpPr>
        <p:spPr>
          <a:xfrm>
            <a:off x="-13429" y="4437112"/>
            <a:ext cx="12198533" cy="0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ישר 11"/>
          <p:cNvCxnSpPr/>
          <p:nvPr/>
        </p:nvCxnSpPr>
        <p:spPr>
          <a:xfrm>
            <a:off x="-13429" y="4581128"/>
            <a:ext cx="12198533" cy="0"/>
          </a:xfrm>
          <a:prstGeom prst="line">
            <a:avLst/>
          </a:prstGeom>
          <a:ln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תמונה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783"/>
          <a:stretch/>
        </p:blipFill>
        <p:spPr>
          <a:xfrm>
            <a:off x="10699063" y="543209"/>
            <a:ext cx="823026" cy="104287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Box 17"/>
          <p:cNvSpPr txBox="1"/>
          <p:nvPr/>
        </p:nvSpPr>
        <p:spPr>
          <a:xfrm>
            <a:off x="10102464" y="1595176"/>
            <a:ext cx="201622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b="1" dirty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משרד </a:t>
            </a:r>
            <a:r>
              <a:rPr lang="he-IL" sz="1400" b="1" dirty="0" smtClean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החינוך</a:t>
            </a:r>
            <a:endParaRPr lang="he-IL" sz="1400" b="1" dirty="0">
              <a:solidFill>
                <a:srgbClr val="0099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3" name="תמונה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00" y="522765"/>
            <a:ext cx="1314392" cy="115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00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-72418" y="2594989"/>
            <a:ext cx="12205429" cy="1986139"/>
          </a:xfrm>
          <a:solidFill>
            <a:srgbClr val="009999"/>
          </a:solidFill>
        </p:spPr>
        <p:txBody>
          <a:bodyPr>
            <a:normAutofit/>
          </a:bodyPr>
          <a:lstStyle/>
          <a:p>
            <a:pPr algn="r"/>
            <a:r>
              <a:rPr lang="he-IL" sz="2800" b="1" dirty="0" smtClean="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/>
            </a:r>
            <a:br>
              <a:rPr lang="he-IL" sz="2800" b="1" dirty="0" smtClean="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he-IL" sz="2400" b="1" dirty="0" smtClean="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/>
            </a:r>
            <a:br>
              <a:rPr lang="he-IL" sz="2400" b="1" dirty="0" smtClean="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endParaRPr lang="en-US" sz="2400" b="1" dirty="0">
              <a:solidFill>
                <a:schemeClr val="bg1"/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</p:txBody>
      </p:sp>
      <p:cxnSp>
        <p:nvCxnSpPr>
          <p:cNvPr id="5" name="מחבר ישר 4"/>
          <p:cNvCxnSpPr/>
          <p:nvPr/>
        </p:nvCxnSpPr>
        <p:spPr>
          <a:xfrm>
            <a:off x="-53563" y="4687951"/>
            <a:ext cx="12198533" cy="0"/>
          </a:xfrm>
          <a:prstGeom prst="line">
            <a:avLst/>
          </a:prstGeom>
          <a:ln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/>
          <p:cNvCxnSpPr/>
          <p:nvPr/>
        </p:nvCxnSpPr>
        <p:spPr>
          <a:xfrm>
            <a:off x="-36214" y="4831967"/>
            <a:ext cx="12198533" cy="0"/>
          </a:xfrm>
          <a:prstGeom prst="line">
            <a:avLst/>
          </a:prstGeom>
          <a:ln>
            <a:solidFill>
              <a:srgbClr val="0088E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ישר 10"/>
          <p:cNvCxnSpPr/>
          <p:nvPr/>
        </p:nvCxnSpPr>
        <p:spPr>
          <a:xfrm>
            <a:off x="-36214" y="4975983"/>
            <a:ext cx="12198533" cy="0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ישר 11"/>
          <p:cNvCxnSpPr/>
          <p:nvPr/>
        </p:nvCxnSpPr>
        <p:spPr>
          <a:xfrm>
            <a:off x="-36214" y="5119999"/>
            <a:ext cx="12198533" cy="0"/>
          </a:xfrm>
          <a:prstGeom prst="line">
            <a:avLst/>
          </a:prstGeom>
          <a:ln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12575" y="2674536"/>
            <a:ext cx="10729192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"לא מספיק לאהוב ילדים, </a:t>
            </a:r>
          </a:p>
          <a:p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צריכים להבין אותם ולהתייחס אליהם כאל בני אדם, </a:t>
            </a:r>
          </a:p>
          <a:p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להעניק להם אותן הזכויות והכללים, </a:t>
            </a:r>
          </a:p>
          <a:p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אותן ההתחייבויות שמחייבים את המבוגרים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</a:t>
            </a:r>
          </a:p>
          <a:p>
            <a:pPr algn="l"/>
            <a:r>
              <a:rPr lang="he-IL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יאנוש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e-IL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קורצ'אק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he-IL" sz="2400" dirty="0">
              <a:solidFill>
                <a:srgbClr val="0099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endParaRPr lang="he-I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3" name="תמונה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783"/>
          <a:stretch/>
        </p:blipFill>
        <p:spPr>
          <a:xfrm>
            <a:off x="10699063" y="543209"/>
            <a:ext cx="823026" cy="104287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/>
          <p:cNvSpPr txBox="1"/>
          <p:nvPr/>
        </p:nvSpPr>
        <p:spPr>
          <a:xfrm>
            <a:off x="10102464" y="1595176"/>
            <a:ext cx="201622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b="1" dirty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משרד </a:t>
            </a:r>
            <a:r>
              <a:rPr lang="he-IL" sz="1400" b="1" dirty="0" smtClean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החינוך</a:t>
            </a:r>
            <a:endParaRPr lang="he-IL" sz="1400" b="1" dirty="0">
              <a:solidFill>
                <a:srgbClr val="0099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תמונה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00" y="522765"/>
            <a:ext cx="1314392" cy="115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89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-13429" y="2617728"/>
            <a:ext cx="12205429" cy="1470025"/>
          </a:xfrm>
          <a:solidFill>
            <a:srgbClr val="009999"/>
          </a:solidFill>
        </p:spPr>
        <p:txBody>
          <a:bodyPr>
            <a:normAutofit/>
          </a:bodyPr>
          <a:lstStyle/>
          <a:p>
            <a:r>
              <a:rPr lang="he-IL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סקירת התהליכים לקידום החינוך הבלתי פורמלי </a:t>
            </a:r>
            <a:r>
              <a:rPr lang="he-IL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e-IL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כבסיס </a:t>
            </a:r>
            <a:r>
              <a:rPr lang="he-IL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לקידום מדיניות נוער וצעירים בישראל</a:t>
            </a:r>
          </a:p>
        </p:txBody>
      </p:sp>
      <p:cxnSp>
        <p:nvCxnSpPr>
          <p:cNvPr id="5" name="מחבר ישר 4"/>
          <p:cNvCxnSpPr/>
          <p:nvPr/>
        </p:nvCxnSpPr>
        <p:spPr>
          <a:xfrm>
            <a:off x="-30778" y="4149080"/>
            <a:ext cx="12198533" cy="0"/>
          </a:xfrm>
          <a:prstGeom prst="line">
            <a:avLst/>
          </a:prstGeom>
          <a:ln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/>
          <p:cNvCxnSpPr/>
          <p:nvPr/>
        </p:nvCxnSpPr>
        <p:spPr>
          <a:xfrm>
            <a:off x="-13429" y="4293096"/>
            <a:ext cx="12198533" cy="0"/>
          </a:xfrm>
          <a:prstGeom prst="line">
            <a:avLst/>
          </a:prstGeom>
          <a:ln>
            <a:solidFill>
              <a:srgbClr val="0088E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ישר 10"/>
          <p:cNvCxnSpPr/>
          <p:nvPr/>
        </p:nvCxnSpPr>
        <p:spPr>
          <a:xfrm>
            <a:off x="-13429" y="4437112"/>
            <a:ext cx="12198533" cy="0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ישר 11"/>
          <p:cNvCxnSpPr/>
          <p:nvPr/>
        </p:nvCxnSpPr>
        <p:spPr>
          <a:xfrm>
            <a:off x="-13429" y="4581128"/>
            <a:ext cx="12198533" cy="0"/>
          </a:xfrm>
          <a:prstGeom prst="line">
            <a:avLst/>
          </a:prstGeom>
          <a:ln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תמונה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783"/>
          <a:stretch/>
        </p:blipFill>
        <p:spPr>
          <a:xfrm>
            <a:off x="10699063" y="543209"/>
            <a:ext cx="823026" cy="104287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Box 17"/>
          <p:cNvSpPr txBox="1"/>
          <p:nvPr/>
        </p:nvSpPr>
        <p:spPr>
          <a:xfrm>
            <a:off x="10102464" y="1595176"/>
            <a:ext cx="201622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400" b="1" dirty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משרד </a:t>
            </a:r>
            <a:r>
              <a:rPr lang="he-IL" sz="1400" b="1" dirty="0" smtClean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החינוך</a:t>
            </a:r>
            <a:endParaRPr lang="he-IL" sz="1400" b="1" dirty="0">
              <a:solidFill>
                <a:srgbClr val="0099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3" name="תמונה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00" y="522765"/>
            <a:ext cx="1314392" cy="115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28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מציין מיקום תוכן 1"/>
          <p:cNvSpPr txBox="1">
            <a:spLocks/>
          </p:cNvSpPr>
          <p:nvPr/>
        </p:nvSpPr>
        <p:spPr>
          <a:xfrm rot="345441">
            <a:off x="4249937" y="2175874"/>
            <a:ext cx="6943323" cy="1018685"/>
          </a:xfrm>
          <a:prstGeom prst="rect">
            <a:avLst/>
          </a:prstGeom>
          <a:solidFill>
            <a:srgbClr val="009999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en-US"/>
            </a:defPPr>
            <a:lvl1pPr algn="r" rtl="1">
              <a:spcBef>
                <a:spcPct val="0"/>
              </a:spcBef>
              <a:buNone/>
              <a:defRPr sz="2800" b="1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Segoe UI Semilight" panose="020B0402040204020203" pitchFamily="34" charset="0"/>
                <a:cs typeface="David" pitchFamily="2" charset="-79"/>
              </a:defRPr>
            </a:lvl1pPr>
          </a:lstStyle>
          <a:p>
            <a:pPr algn="ctr"/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2010</a:t>
            </a:r>
            <a:endParaRPr lang="he-IL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מלבן 29"/>
          <p:cNvSpPr/>
          <p:nvPr/>
        </p:nvSpPr>
        <p:spPr>
          <a:xfrm>
            <a:off x="497994" y="3140968"/>
            <a:ext cx="11209439" cy="3000821"/>
          </a:xfrm>
          <a:prstGeom prst="rect">
            <a:avLst/>
          </a:prstGeom>
          <a:solidFill>
            <a:srgbClr val="FFFFFF">
              <a:alpha val="69020"/>
            </a:srgbClr>
          </a:solidFill>
          <a:ln w="6350">
            <a:solidFill>
              <a:srgbClr val="009999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endParaRPr lang="he-IL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he-IL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פורסם </a:t>
            </a: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הדו"ח </a:t>
            </a:r>
            <a:r>
              <a:rPr lang="he-IL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שקבע</a:t>
            </a: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שההתנסות במסגרות החינוך הבלתי פורמלי מחזקת את זיקתם של בני הנוער לקהילה, לחברה ולמדינה. </a:t>
            </a:r>
          </a:p>
          <a:p>
            <a:pPr>
              <a:lnSpc>
                <a:spcPct val="150000"/>
              </a:lnSpc>
              <a:defRPr/>
            </a:pPr>
            <a:endParaRPr lang="he-IL" b="1" dirty="0" smtClean="0">
              <a:solidFill>
                <a:srgbClr val="0099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he-IL" b="1" dirty="0" smtClean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</a:t>
            </a:r>
            <a:r>
              <a:rPr lang="he-IL" b="1" dirty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על משרד החינוך להגביר את מעורבותו ופעילותו בתחום הקניית חינוך לערכים לבני נוער במסגרות השונות, תוך כדי ניצול יתרונותיו של </a:t>
            </a:r>
            <a:r>
              <a:rPr lang="he-IL" b="1" dirty="0" err="1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מינהל</a:t>
            </a:r>
            <a:r>
              <a:rPr lang="he-IL" b="1" dirty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חברה ונוער – כוח אדם מקצועי ומנוסה, מערך תכניות המותאמות לקהלי יעד שונים וניסיון בהטמעתן ויישומן".</a:t>
            </a:r>
            <a:endParaRPr lang="en-US" b="1" dirty="0">
              <a:solidFill>
                <a:srgbClr val="0099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0" y="-5680"/>
            <a:ext cx="12205429" cy="1470025"/>
          </a:xfrm>
          <a:prstGeom prst="rect">
            <a:avLst/>
          </a:prstGeom>
          <a:solidFill>
            <a:srgbClr val="009999"/>
          </a:solidFill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>
              <a:defRPr/>
            </a:pPr>
            <a:r>
              <a:rPr lang="he-IL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דו"ח מבקר המדינה</a:t>
            </a:r>
            <a:endParaRPr lang="en-US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44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מציין מיקום תוכן 1"/>
          <p:cNvSpPr txBox="1">
            <a:spLocks/>
          </p:cNvSpPr>
          <p:nvPr/>
        </p:nvSpPr>
        <p:spPr>
          <a:xfrm rot="345441">
            <a:off x="4249937" y="2175874"/>
            <a:ext cx="6943323" cy="1018685"/>
          </a:xfrm>
          <a:prstGeom prst="rect">
            <a:avLst/>
          </a:prstGeom>
          <a:solidFill>
            <a:srgbClr val="009999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en-US"/>
            </a:defPPr>
            <a:lvl1pPr algn="r" rtl="1">
              <a:spcBef>
                <a:spcPct val="0"/>
              </a:spcBef>
              <a:buNone/>
              <a:defRPr sz="2800" b="1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Segoe UI Semilight" panose="020B0402040204020203" pitchFamily="34" charset="0"/>
                <a:cs typeface="David" pitchFamily="2" charset="-79"/>
              </a:defRPr>
            </a:lvl1pPr>
          </a:lstStyle>
          <a:p>
            <a:pPr algn="ctr"/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2011</a:t>
            </a:r>
            <a:endParaRPr lang="he-IL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מלבן 29"/>
          <p:cNvSpPr/>
          <p:nvPr/>
        </p:nvSpPr>
        <p:spPr>
          <a:xfrm>
            <a:off x="497994" y="3140968"/>
            <a:ext cx="11209439" cy="1697901"/>
          </a:xfrm>
          <a:prstGeom prst="rect">
            <a:avLst/>
          </a:prstGeom>
          <a:solidFill>
            <a:srgbClr val="FFFFFF">
              <a:alpha val="69020"/>
            </a:srgbClr>
          </a:solidFill>
          <a:ln w="6350">
            <a:solidFill>
              <a:srgbClr val="009999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endParaRPr lang="he-IL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בעקבות דו"ח המבקר נחקק חוק הרשויות המקומיות (מנהל יחידת הנוער ומועצת תלמידים ונוער </a:t>
            </a:r>
            <a:r>
              <a:rPr lang="he-IL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רשותית</a:t>
            </a: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) ולפיו בכל רשות מקומית שבה למעלה מ-1000 בני נוער ימונה מנהל יחידת נוער ותוקם מועצת תלמידים ונוער. 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0" y="-5680"/>
            <a:ext cx="12205429" cy="1470025"/>
          </a:xfrm>
          <a:prstGeom prst="rect">
            <a:avLst/>
          </a:prstGeom>
          <a:solidFill>
            <a:srgbClr val="009999"/>
          </a:solidFill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>
              <a:defRPr/>
            </a:pPr>
            <a:r>
              <a:rPr lang="he-IL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חוק </a:t>
            </a:r>
            <a:r>
              <a:rPr lang="he-IL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הרשויות המקומיות </a:t>
            </a:r>
            <a:endParaRPr lang="en-US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30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מציין מיקום תוכן 1"/>
          <p:cNvSpPr txBox="1">
            <a:spLocks/>
          </p:cNvSpPr>
          <p:nvPr/>
        </p:nvSpPr>
        <p:spPr>
          <a:xfrm rot="345441">
            <a:off x="4249937" y="2175874"/>
            <a:ext cx="6943323" cy="1018685"/>
          </a:xfrm>
          <a:prstGeom prst="rect">
            <a:avLst/>
          </a:prstGeom>
          <a:solidFill>
            <a:srgbClr val="009999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en-US"/>
            </a:defPPr>
            <a:lvl1pPr algn="r" rtl="1">
              <a:spcBef>
                <a:spcPct val="0"/>
              </a:spcBef>
              <a:buNone/>
              <a:defRPr sz="2800" b="1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Segoe UI Semilight" panose="020B0402040204020203" pitchFamily="34" charset="0"/>
                <a:cs typeface="David" pitchFamily="2" charset="-79"/>
              </a:defRPr>
            </a:lvl1pPr>
          </a:lstStyle>
          <a:p>
            <a:pPr algn="ctr"/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2012</a:t>
            </a:r>
            <a:endParaRPr lang="he-IL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מלבן 29"/>
          <p:cNvSpPr/>
          <p:nvPr/>
        </p:nvSpPr>
        <p:spPr>
          <a:xfrm>
            <a:off x="497994" y="3140968"/>
            <a:ext cx="11209439" cy="1282402"/>
          </a:xfrm>
          <a:prstGeom prst="rect">
            <a:avLst/>
          </a:prstGeom>
          <a:solidFill>
            <a:srgbClr val="FFFFFF">
              <a:alpha val="69020"/>
            </a:srgbClr>
          </a:solidFill>
          <a:ln w="6350">
            <a:solidFill>
              <a:srgbClr val="009999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endParaRPr lang="he-IL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הכרה ב"תעודת עובד חינוך" כמקבילה לתעודת עובד הוראה הכוללת הכשרה </a:t>
            </a:r>
            <a:r>
              <a:rPr lang="he-IL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וסטאז</a:t>
            </a: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', ומתקיימת בשבע מכללות לעובדי הוראה.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0" y="-5680"/>
            <a:ext cx="12205429" cy="1470025"/>
          </a:xfrm>
          <a:prstGeom prst="rect">
            <a:avLst/>
          </a:prstGeom>
          <a:solidFill>
            <a:srgbClr val="009999"/>
          </a:solidFill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>
              <a:defRPr/>
            </a:pPr>
            <a:r>
              <a:rPr lang="he-IL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</a:t>
            </a:r>
            <a:r>
              <a:rPr lang="he-IL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תעודת עובד חינוך" </a:t>
            </a:r>
            <a:endParaRPr lang="en-US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5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מציין מיקום תוכן 1"/>
          <p:cNvSpPr txBox="1">
            <a:spLocks/>
          </p:cNvSpPr>
          <p:nvPr/>
        </p:nvSpPr>
        <p:spPr>
          <a:xfrm rot="384171">
            <a:off x="4240328" y="1940769"/>
            <a:ext cx="6943323" cy="1018685"/>
          </a:xfrm>
          <a:prstGeom prst="rect">
            <a:avLst/>
          </a:prstGeom>
          <a:solidFill>
            <a:srgbClr val="009999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en-US"/>
            </a:defPPr>
            <a:lvl1pPr algn="r" rtl="1">
              <a:spcBef>
                <a:spcPct val="0"/>
              </a:spcBef>
              <a:buNone/>
              <a:defRPr sz="2800" b="1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Segoe UI Semilight" panose="020B0402040204020203" pitchFamily="34" charset="0"/>
                <a:cs typeface="David" pitchFamily="2" charset="-79"/>
              </a:defRPr>
            </a:lvl1pPr>
          </a:lstStyle>
          <a:p>
            <a:pPr algn="ctr"/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2015</a:t>
            </a:r>
            <a:endParaRPr lang="he-IL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מלבן 29"/>
          <p:cNvSpPr/>
          <p:nvPr/>
        </p:nvSpPr>
        <p:spPr>
          <a:xfrm>
            <a:off x="497994" y="2780928"/>
            <a:ext cx="11209439" cy="3831818"/>
          </a:xfrm>
          <a:prstGeom prst="rect">
            <a:avLst/>
          </a:prstGeom>
          <a:solidFill>
            <a:srgbClr val="FFFFFF">
              <a:alpha val="69020"/>
            </a:srgbClr>
          </a:solidFill>
          <a:ln w="6350">
            <a:solidFill>
              <a:srgbClr val="009999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endParaRPr lang="he-IL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פורסם מחקר פנאי על ידי המדען הראשי -  "הפנאי בקרב בני נוער בישראל - חינוך בלתי פורמאלי, אקלים בית ספרי, אלימות, נשירה ורווחה נפשית" (רומי וכהן, אוניברסיטת בר אילן).</a:t>
            </a:r>
          </a:p>
          <a:p>
            <a:pPr>
              <a:lnSpc>
                <a:spcPct val="150000"/>
              </a:lnSpc>
              <a:defRPr/>
            </a:pPr>
            <a:endParaRPr lang="he-IL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he-IL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הוגשו </a:t>
            </a: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המלצות הוועדה להבניית סטנדרטים לפנאי בשיתוף משרד החינוך, והג'וינט – להרחבת מגוון מסגרות הפנאי, להגברת הפיקוח וליצירת פנאי איכותי. </a:t>
            </a:r>
            <a:endParaRPr lang="he-IL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he-IL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he-IL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הוצג </a:t>
            </a: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דו"ח האקדמיה הלאומית הישראלית למדעים - סיכום תהליך למידה ועדויות מן השדה על חינוך בלתי פורמלי לילדים, בני נוער וצעירים בישראל</a:t>
            </a:r>
            <a:r>
              <a:rPr lang="he-IL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he-IL" b="1" dirty="0">
              <a:solidFill>
                <a:srgbClr val="0099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0" y="-5680"/>
            <a:ext cx="12205429" cy="1470025"/>
          </a:xfrm>
          <a:prstGeom prst="rect">
            <a:avLst/>
          </a:prstGeom>
          <a:solidFill>
            <a:srgbClr val="009999"/>
          </a:solidFill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>
              <a:defRPr/>
            </a:pPr>
            <a:r>
              <a:rPr lang="he-IL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מחקר פנאי והמלצות  ועדת הפנאי ודו"ח האקדמיה למדעים</a:t>
            </a:r>
            <a:endParaRPr 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64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מציין מיקום תוכן 1"/>
          <p:cNvSpPr txBox="1">
            <a:spLocks/>
          </p:cNvSpPr>
          <p:nvPr/>
        </p:nvSpPr>
        <p:spPr>
          <a:xfrm rot="345441">
            <a:off x="4249937" y="2175874"/>
            <a:ext cx="6943323" cy="1018685"/>
          </a:xfrm>
          <a:prstGeom prst="rect">
            <a:avLst/>
          </a:prstGeom>
          <a:solidFill>
            <a:srgbClr val="009999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en-US"/>
            </a:defPPr>
            <a:lvl1pPr algn="r" rtl="1">
              <a:spcBef>
                <a:spcPct val="0"/>
              </a:spcBef>
              <a:buNone/>
              <a:defRPr sz="2800" b="1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Segoe UI Semilight" panose="020B0402040204020203" pitchFamily="34" charset="0"/>
                <a:cs typeface="David" pitchFamily="2" charset="-79"/>
              </a:defRPr>
            </a:lvl1pPr>
          </a:lstStyle>
          <a:p>
            <a:pPr algn="ctr"/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2016</a:t>
            </a:r>
            <a:endParaRPr lang="he-IL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מלבן 29"/>
          <p:cNvSpPr/>
          <p:nvPr/>
        </p:nvSpPr>
        <p:spPr>
          <a:xfrm>
            <a:off x="497994" y="3140968"/>
            <a:ext cx="11209439" cy="2251899"/>
          </a:xfrm>
          <a:prstGeom prst="rect">
            <a:avLst/>
          </a:prstGeom>
          <a:solidFill>
            <a:srgbClr val="FFFFFF">
              <a:alpha val="69020"/>
            </a:srgbClr>
          </a:solidFill>
          <a:ln w="6350">
            <a:solidFill>
              <a:srgbClr val="009999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endParaRPr lang="he-IL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he-IL" b="1" dirty="0" smtClean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הוקמה </a:t>
            </a:r>
            <a:r>
              <a:rPr lang="he-IL" sz="2400" b="1" dirty="0">
                <a:solidFill>
                  <a:srgbClr val="FF99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ועדת משנה לחינוך בלתי פורמלי </a:t>
            </a:r>
            <a:r>
              <a:rPr lang="he-IL" b="1" dirty="0">
                <a:solidFill>
                  <a:srgbClr val="0099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בכנסת בהובלת ח"כ מירב בן ארי.</a:t>
            </a:r>
          </a:p>
          <a:p>
            <a:pPr>
              <a:lnSpc>
                <a:spcPct val="150000"/>
              </a:lnSpc>
              <a:defRPr/>
            </a:pPr>
            <a:endParaRPr lang="he-IL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he-IL" b="1" dirty="0">
              <a:solidFill>
                <a:srgbClr val="0099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he-IL" b="1" dirty="0">
              <a:solidFill>
                <a:srgbClr val="0099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0" y="-5680"/>
            <a:ext cx="12205429" cy="1470025"/>
          </a:xfrm>
          <a:prstGeom prst="rect">
            <a:avLst/>
          </a:prstGeom>
          <a:solidFill>
            <a:srgbClr val="009999"/>
          </a:solidFill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>
              <a:defRPr/>
            </a:pPr>
            <a:r>
              <a:rPr lang="he-IL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ועדת משנה לחינוך בלתי פורמלי</a:t>
            </a:r>
            <a:endParaRPr lang="en-US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79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מציין מיקום תוכן 1"/>
          <p:cNvSpPr txBox="1">
            <a:spLocks/>
          </p:cNvSpPr>
          <p:nvPr/>
        </p:nvSpPr>
        <p:spPr>
          <a:xfrm rot="345441">
            <a:off x="4248244" y="1974493"/>
            <a:ext cx="6943323" cy="1018685"/>
          </a:xfrm>
          <a:prstGeom prst="rect">
            <a:avLst/>
          </a:prstGeom>
          <a:solidFill>
            <a:srgbClr val="009999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en-US"/>
            </a:defPPr>
            <a:lvl1pPr algn="r" rtl="1">
              <a:spcBef>
                <a:spcPct val="0"/>
              </a:spcBef>
              <a:buNone/>
              <a:defRPr sz="2800" b="1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Segoe UI Semilight" panose="020B0402040204020203" pitchFamily="34" charset="0"/>
                <a:cs typeface="David" pitchFamily="2" charset="-79"/>
              </a:defRPr>
            </a:lvl1pPr>
          </a:lstStyle>
          <a:p>
            <a:pPr algn="ctr"/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2017</a:t>
            </a:r>
            <a:endParaRPr lang="he-IL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מלבן 29"/>
          <p:cNvSpPr/>
          <p:nvPr/>
        </p:nvSpPr>
        <p:spPr>
          <a:xfrm>
            <a:off x="497994" y="2852936"/>
            <a:ext cx="11209439" cy="3970318"/>
          </a:xfrm>
          <a:prstGeom prst="rect">
            <a:avLst/>
          </a:prstGeom>
          <a:solidFill>
            <a:srgbClr val="FFFFFF">
              <a:alpha val="69020"/>
            </a:srgbClr>
          </a:solidFill>
          <a:ln w="6350">
            <a:solidFill>
              <a:srgbClr val="009999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endParaRPr lang="he-IL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הוקם </a:t>
            </a:r>
            <a:r>
              <a:rPr lang="he-IL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הפורום האקדמי </a:t>
            </a: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לקידום המחקר בתחום החינוך הבלתי פורמלי, בהובלת </a:t>
            </a:r>
            <a:r>
              <a:rPr lang="he-IL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מינהל</a:t>
            </a: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חברה ונוער, ובו חברים אנשי אקדמיה מהאוניברסיטאות והמכללות לחינוך</a:t>
            </a:r>
            <a:r>
              <a:rPr lang="he-IL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150000"/>
              </a:lnSpc>
              <a:defRPr/>
            </a:pPr>
            <a:endParaRPr lang="he-IL" b="1" dirty="0" smtClean="0">
              <a:solidFill>
                <a:srgbClr val="0099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פורסמו שתי </a:t>
            </a:r>
            <a:r>
              <a:rPr lang="he-IL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סקירות ספרות:</a:t>
            </a:r>
          </a:p>
          <a:p>
            <a:pPr>
              <a:lnSpc>
                <a:spcPct val="150000"/>
              </a:lnSpc>
              <a:defRPr/>
            </a:pPr>
            <a:r>
              <a:rPr lang="he-IL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השפעת </a:t>
            </a: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החינוך הבלתי פורמלי על משתתפיו – אוניברסיטת בר אילן</a:t>
            </a:r>
          </a:p>
          <a:p>
            <a:pPr>
              <a:lnSpc>
                <a:spcPct val="150000"/>
              </a:lnSpc>
              <a:defRPr/>
            </a:pPr>
            <a:r>
              <a:rPr lang="he-IL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מדיניות </a:t>
            </a: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חינוך בלתי פורמלי בעולם: אוסטרליה, אירלנד, אסטוניה, צרפת וספרד – מכון </a:t>
            </a:r>
            <a:r>
              <a:rPr lang="he-IL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מופ"ת</a:t>
            </a:r>
            <a:endParaRPr lang="he-IL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endParaRPr lang="he-IL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defRPr/>
            </a:pP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הוקם </a:t>
            </a: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אתר מלווה </a:t>
            </a:r>
            <a:r>
              <a:rPr lang="he-IL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לריכוז חומרי הפורום</a:t>
            </a:r>
            <a:endParaRPr lang="he-IL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0" y="-5680"/>
            <a:ext cx="12205429" cy="1470025"/>
          </a:xfrm>
          <a:prstGeom prst="rect">
            <a:avLst/>
          </a:prstGeom>
          <a:solidFill>
            <a:srgbClr val="009999"/>
          </a:solidFill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>
              <a:defRPr/>
            </a:pPr>
            <a:r>
              <a:rPr lang="he-IL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פורום אקדמי לקידום המחקר בתחום החינוך הבלתי פורמלי</a:t>
            </a:r>
            <a:endParaRPr lang="en-US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07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מציין מיקום תוכן 1"/>
          <p:cNvSpPr txBox="1">
            <a:spLocks/>
          </p:cNvSpPr>
          <p:nvPr/>
        </p:nvSpPr>
        <p:spPr>
          <a:xfrm rot="345441">
            <a:off x="4243682" y="2046500"/>
            <a:ext cx="6943323" cy="1018685"/>
          </a:xfrm>
          <a:prstGeom prst="rect">
            <a:avLst/>
          </a:prstGeom>
          <a:solidFill>
            <a:srgbClr val="009999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en-US"/>
            </a:defPPr>
            <a:lvl1pPr algn="r" rtl="1">
              <a:spcBef>
                <a:spcPct val="0"/>
              </a:spcBef>
              <a:buNone/>
              <a:defRPr sz="2800" b="1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Segoe UI Semilight" panose="020B0402040204020203" pitchFamily="34" charset="0"/>
                <a:cs typeface="David" pitchFamily="2" charset="-79"/>
              </a:defRPr>
            </a:lvl1pPr>
          </a:lstStyle>
          <a:p>
            <a:pPr algn="ctr"/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2018 -2019</a:t>
            </a:r>
            <a:endParaRPr lang="he-IL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מלבן 29"/>
          <p:cNvSpPr/>
          <p:nvPr/>
        </p:nvSpPr>
        <p:spPr>
          <a:xfrm>
            <a:off x="497994" y="3140968"/>
            <a:ext cx="11209439" cy="2585323"/>
          </a:xfrm>
          <a:prstGeom prst="rect">
            <a:avLst/>
          </a:prstGeom>
          <a:solidFill>
            <a:srgbClr val="FFFFFF">
              <a:alpha val="69020"/>
            </a:srgbClr>
          </a:solidFill>
          <a:ln w="6350">
            <a:solidFill>
              <a:srgbClr val="009999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endParaRPr lang="he-IL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>
              <a:lnSpc>
                <a:spcPct val="150000"/>
              </a:lnSpc>
              <a:buClr>
                <a:srgbClr val="009999"/>
              </a:buClr>
              <a:buFont typeface="Wingdings" panose="05000000000000000000" pitchFamily="2" charset="2"/>
              <a:buChar char="£"/>
            </a:pP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שולחן עגול </a:t>
            </a:r>
            <a:r>
              <a:rPr lang="he-IL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בין מגזרי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>
              <a:lnSpc>
                <a:spcPct val="150000"/>
              </a:lnSpc>
              <a:buClr>
                <a:srgbClr val="009999"/>
              </a:buClr>
              <a:buFont typeface="Wingdings" panose="05000000000000000000" pitchFamily="2" charset="2"/>
              <a:buChar char="£"/>
            </a:pPr>
            <a:r>
              <a:rPr lang="he-IL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קול קורא למחקר </a:t>
            </a: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על מנהיגות נוער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>
              <a:lnSpc>
                <a:spcPct val="150000"/>
              </a:lnSpc>
              <a:buClr>
                <a:srgbClr val="009999"/>
              </a:buClr>
              <a:buFont typeface="Wingdings" panose="05000000000000000000" pitchFamily="2" charset="2"/>
              <a:buChar char="£"/>
            </a:pP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כנס גדול </a:t>
            </a:r>
            <a:r>
              <a:rPr lang="he-IL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של </a:t>
            </a: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החינוך הבלתי </a:t>
            </a:r>
            <a:r>
              <a:rPr lang="he-IL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פורמלי  - מטרת על: קידום מדיניות </a:t>
            </a: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נוער וצעירים </a:t>
            </a:r>
            <a:r>
              <a:rPr lang="he-IL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בישראל</a:t>
            </a:r>
            <a:endParaRPr lang="he-IL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>
              <a:lnSpc>
                <a:spcPct val="150000"/>
              </a:lnSpc>
              <a:buClr>
                <a:srgbClr val="009999"/>
              </a:buClr>
              <a:buFont typeface="Wingdings" panose="05000000000000000000" pitchFamily="2" charset="2"/>
              <a:buChar char="£"/>
            </a:pPr>
            <a:r>
              <a:rPr lang="he-IL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הקמת מרכז </a:t>
            </a: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ארצי </a:t>
            </a:r>
            <a:r>
              <a:rPr lang="he-IL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ובין לאומי </a:t>
            </a: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לחינוך הבלתי </a:t>
            </a:r>
            <a:r>
              <a:rPr lang="he-IL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פורמלי</a:t>
            </a:r>
            <a:endParaRPr lang="he-IL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>
              <a:lnSpc>
                <a:spcPct val="150000"/>
              </a:lnSpc>
              <a:buClr>
                <a:srgbClr val="009999"/>
              </a:buClr>
              <a:buFont typeface="Wingdings" panose="05000000000000000000" pitchFamily="2" charset="2"/>
              <a:buChar char="£"/>
            </a:pPr>
            <a:r>
              <a:rPr lang="he-IL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קידום </a:t>
            </a:r>
            <a:r>
              <a:rPr lang="he-IL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החינוך החברתי כפרופסיה במערכת החינוך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כותרת 1"/>
          <p:cNvSpPr txBox="1">
            <a:spLocks/>
          </p:cNvSpPr>
          <p:nvPr/>
        </p:nvSpPr>
        <p:spPr>
          <a:xfrm>
            <a:off x="0" y="-5680"/>
            <a:ext cx="12205429" cy="1470025"/>
          </a:xfrm>
          <a:prstGeom prst="rect">
            <a:avLst/>
          </a:prstGeom>
          <a:solidFill>
            <a:srgbClr val="009999"/>
          </a:solidFill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">
              <a:defRPr/>
            </a:pPr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מה הלאה?</a:t>
            </a:r>
            <a:endParaRPr lang="en-US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23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2718</TotalTime>
  <Words>438</Words>
  <Application>Microsoft Office PowerPoint</Application>
  <PresentationFormat>מותאם אישית</PresentationFormat>
  <Paragraphs>68</Paragraphs>
  <Slides>10</Slides>
  <Notes>10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1" baseType="lpstr">
      <vt:lpstr>ערכת נושא Office</vt:lpstr>
      <vt:lpstr>פורום אקדמי לקידום המחקר בחינוך הבלתי פורמלי מפגש מס' 4</vt:lpstr>
      <vt:lpstr>סקירת התהליכים לקידום החינוך הבלתי פורמלי  כבסיס לקידום מדיניות נוער וצעירים בישראל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  </vt:lpstr>
    </vt:vector>
  </TitlesOfParts>
  <Company>Ministry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לקראת הסדרת  החינוך הבלתי פורמלי</dc:title>
  <dc:creator>צפרית גרינברג</dc:creator>
  <cp:lastModifiedBy>מירי כתבן</cp:lastModifiedBy>
  <cp:revision>184</cp:revision>
  <cp:lastPrinted>2017-09-05T12:04:13Z</cp:lastPrinted>
  <dcterms:created xsi:type="dcterms:W3CDTF">2017-08-21T05:39:53Z</dcterms:created>
  <dcterms:modified xsi:type="dcterms:W3CDTF">2018-06-06T08:54:40Z</dcterms:modified>
</cp:coreProperties>
</file>