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30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290" r:id="rId11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9933"/>
    <a:srgbClr val="0088EE"/>
    <a:srgbClr val="FF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18" autoAdjust="0"/>
    <p:restoredTop sz="96274" autoAdjust="0"/>
  </p:normalViewPr>
  <p:slideViewPr>
    <p:cSldViewPr>
      <p:cViewPr>
        <p:scale>
          <a:sx n="78" d="100"/>
          <a:sy n="78" d="100"/>
        </p:scale>
        <p:origin x="-168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B16B80D-D3E6-4264-AD78-BA692EE43495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0672CA-C6C0-48C9-BB99-935C81FE5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86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672CA-C6C0-48C9-BB99-935C81FE5803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878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יאנוש</a:t>
            </a:r>
            <a:r>
              <a:rPr lang="he-IL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b="1" dirty="0" err="1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קורצ'אק</a:t>
            </a:r>
            <a:r>
              <a:rPr lang="he-IL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היה מאמין גדול בצורך לטפח את תרבות גיל הנעורים, ולכן ביקש לאפשר לבני הנוער אוטונומיה רבה ולנהל בעצמם את חברת הילדים.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672CA-C6C0-48C9-BB99-935C81FE5803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24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672CA-C6C0-48C9-BB99-935C81FE5803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878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3CB2-ADA4-44CC-9CE2-BAB82AD96E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72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239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416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6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80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074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982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18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681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482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03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CD78-A8F6-4496-AEFF-709B91EE8436}" type="datetimeFigureOut">
              <a:rPr lang="he-IL" smtClean="0"/>
              <a:t>כ"ג/סיון/תשע"ח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0D38-6A71-4878-98AB-A2C52D83B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270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hadtechped.wixsite.com/academyforu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3429" y="2617728"/>
            <a:ext cx="12205429" cy="1470025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e-IL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פורום אקדמי לקידום המחקר בחינוך הבלתי פורמלי</a:t>
            </a:r>
            <a:br>
              <a:rPr lang="he-IL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מפגש מס' 4</a:t>
            </a:r>
            <a:endParaRPr lang="he-IL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מחבר ישר 4"/>
          <p:cNvCxnSpPr/>
          <p:nvPr/>
        </p:nvCxnSpPr>
        <p:spPr>
          <a:xfrm>
            <a:off x="-30778" y="4149080"/>
            <a:ext cx="12198533" cy="0"/>
          </a:xfrm>
          <a:prstGeom prst="line">
            <a:avLst/>
          </a:prstGeom>
          <a:ln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-13429" y="4293096"/>
            <a:ext cx="12198533" cy="0"/>
          </a:xfrm>
          <a:prstGeom prst="line">
            <a:avLst/>
          </a:prstGeom>
          <a:ln>
            <a:solidFill>
              <a:srgbClr val="0088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>
            <a:off x="-13429" y="4437112"/>
            <a:ext cx="12198533" cy="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>
            <a:off x="-13429" y="4581128"/>
            <a:ext cx="12198533" cy="0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תמונה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83"/>
          <a:stretch/>
        </p:blipFill>
        <p:spPr>
          <a:xfrm>
            <a:off x="10699063" y="543209"/>
            <a:ext cx="823026" cy="104287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102464" y="1595176"/>
            <a:ext cx="20162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משרד </a:t>
            </a:r>
            <a:r>
              <a:rPr lang="he-IL" sz="14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החינוך</a:t>
            </a:r>
            <a:endParaRPr lang="he-IL" sz="1400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תמונה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522765"/>
            <a:ext cx="1314392" cy="11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72418" y="2594989"/>
            <a:ext cx="12205429" cy="1986139"/>
          </a:xfrm>
          <a:solidFill>
            <a:srgbClr val="009999"/>
          </a:solidFill>
        </p:spPr>
        <p:txBody>
          <a:bodyPr>
            <a:normAutofit/>
          </a:bodyPr>
          <a:lstStyle/>
          <a:p>
            <a:pPr algn="r"/>
            <a:r>
              <a:rPr lang="he-IL" sz="2800" b="1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e-IL" sz="2800" b="1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e-IL" sz="2400" b="1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e-IL" sz="2400" b="1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endParaRPr lang="en-US" sz="2400" b="1" dirty="0">
              <a:solidFill>
                <a:schemeClr val="bg1"/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cxnSp>
        <p:nvCxnSpPr>
          <p:cNvPr id="5" name="מחבר ישר 4"/>
          <p:cNvCxnSpPr/>
          <p:nvPr/>
        </p:nvCxnSpPr>
        <p:spPr>
          <a:xfrm>
            <a:off x="-53563" y="4687951"/>
            <a:ext cx="12198533" cy="0"/>
          </a:xfrm>
          <a:prstGeom prst="line">
            <a:avLst/>
          </a:prstGeom>
          <a:ln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-36214" y="4831967"/>
            <a:ext cx="12198533" cy="0"/>
          </a:xfrm>
          <a:prstGeom prst="line">
            <a:avLst/>
          </a:prstGeom>
          <a:ln>
            <a:solidFill>
              <a:srgbClr val="0088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>
            <a:off x="-36214" y="4975983"/>
            <a:ext cx="12198533" cy="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>
            <a:off x="-36214" y="5119999"/>
            <a:ext cx="12198533" cy="0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2575" y="2674536"/>
            <a:ext cx="1072919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"לא מספיק לאהוב ילדים, </a:t>
            </a:r>
          </a:p>
          <a:p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צריכים להבין אותם ולהתייחס אליהם כאל בני אדם, </a:t>
            </a:r>
          </a:p>
          <a:p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להעניק להם אותן הזכויות והכללים, </a:t>
            </a:r>
          </a:p>
          <a:p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אותן ההתחייבויות שמחייבים את המבוגרים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  <a:p>
            <a:pPr algn="l"/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יאנוש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קורצ'אק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e-IL" sz="2400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תמונה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83"/>
          <a:stretch/>
        </p:blipFill>
        <p:spPr>
          <a:xfrm>
            <a:off x="10699063" y="543209"/>
            <a:ext cx="823026" cy="104287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0102464" y="1595176"/>
            <a:ext cx="20162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משרד </a:t>
            </a:r>
            <a:r>
              <a:rPr lang="he-IL" sz="14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החינוך</a:t>
            </a:r>
            <a:endParaRPr lang="he-IL" sz="1400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522765"/>
            <a:ext cx="1314392" cy="11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3429" y="2617728"/>
            <a:ext cx="12205429" cy="1470025"/>
          </a:xfrm>
          <a:solidFill>
            <a:srgbClr val="009999"/>
          </a:solidFill>
        </p:spPr>
        <p:txBody>
          <a:bodyPr>
            <a:norm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סקירת התהליכים לקידום החינוך הבלתי פורמלי </a:t>
            </a: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כבסיס </a:t>
            </a:r>
            <a:r>
              <a:rPr lang="he-IL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לקידום מדיניות נוער וצעירים בישראל</a:t>
            </a:r>
          </a:p>
        </p:txBody>
      </p:sp>
      <p:cxnSp>
        <p:nvCxnSpPr>
          <p:cNvPr id="5" name="מחבר ישר 4"/>
          <p:cNvCxnSpPr/>
          <p:nvPr/>
        </p:nvCxnSpPr>
        <p:spPr>
          <a:xfrm>
            <a:off x="-30778" y="4149080"/>
            <a:ext cx="12198533" cy="0"/>
          </a:xfrm>
          <a:prstGeom prst="line">
            <a:avLst/>
          </a:prstGeom>
          <a:ln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-13429" y="4293096"/>
            <a:ext cx="12198533" cy="0"/>
          </a:xfrm>
          <a:prstGeom prst="line">
            <a:avLst/>
          </a:prstGeom>
          <a:ln>
            <a:solidFill>
              <a:srgbClr val="0088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>
            <a:off x="-13429" y="4437112"/>
            <a:ext cx="12198533" cy="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>
            <a:off x="-13429" y="4581128"/>
            <a:ext cx="12198533" cy="0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תמונה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83"/>
          <a:stretch/>
        </p:blipFill>
        <p:spPr>
          <a:xfrm>
            <a:off x="10699063" y="543209"/>
            <a:ext cx="823026" cy="104287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102464" y="1595176"/>
            <a:ext cx="20162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משרד </a:t>
            </a:r>
            <a:r>
              <a:rPr lang="he-IL" sz="14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החינוך</a:t>
            </a:r>
            <a:endParaRPr lang="he-IL" sz="1400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תמונה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522765"/>
            <a:ext cx="1314392" cy="11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45441">
            <a:off x="4249937" y="2175874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2010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3140968"/>
            <a:ext cx="11209439" cy="3000821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פורסם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הדו"ח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שקבע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שההתנסות במסגרות החינוך הבלתי פורמלי מחזקת את זיקתם של בני הנוער לקהילה, לחברה ולמדינה. </a:t>
            </a:r>
          </a:p>
          <a:p>
            <a:pPr>
              <a:lnSpc>
                <a:spcPct val="150000"/>
              </a:lnSpc>
              <a:defRPr/>
            </a:pPr>
            <a:endParaRPr lang="he-IL" b="1" dirty="0" smtClean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he-IL" b="1" dirty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משרד החינוך להגביר את מעורבותו ופעילותו בתחום הקניית חינוך לערכים לבני נוער במסגרות השונות, תוך כדי ניצול יתרונותיו של </a:t>
            </a:r>
            <a:r>
              <a:rPr lang="he-IL" b="1" dirty="0" err="1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מינהל</a:t>
            </a:r>
            <a:r>
              <a:rPr lang="he-IL" b="1" dirty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חברה ונוער – כוח אדם מקצועי ומנוסה, מערך תכניות המותאמות לקהלי יעד שונים וניסיון בהטמעתן ויישומן".</a:t>
            </a:r>
            <a:endParaRPr lang="en-US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דו"ח מבקר המדינה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45441">
            <a:off x="4249937" y="2175874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3140968"/>
            <a:ext cx="11209439" cy="1697901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בעקבות דו"ח המבקר נחקק חוק הרשויות המקומיות (מנהל יחידת הנוער ומועצת תלמידים ונוער </a:t>
            </a:r>
            <a:r>
              <a:rPr lang="he-IL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רשותית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 ולפיו בכל רשות מקומית שבה למעלה מ-1000 בני נוער ימונה מנהל יחידת נוער ותוקם מועצת תלמידים ונוער. 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חוק </a:t>
            </a:r>
            <a:r>
              <a:rPr lang="he-IL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הרשויות המקומיות 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45441">
            <a:off x="4249937" y="2175874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3140968"/>
            <a:ext cx="11209439" cy="1282402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הכרה ב"תעודת עובד חינוך" כמקבילה לתעודת עובד הוראה הכוללת הכשרה </a:t>
            </a:r>
            <a:r>
              <a:rPr lang="he-IL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וסטאז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', ומתקיימת בשבע מכללות לעובדי הוראה.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he-IL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תעודת עובד חינוך" 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84171">
            <a:off x="4240328" y="1940769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2780928"/>
            <a:ext cx="11209439" cy="3831818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פורסם מחקר פנאי על ידי המדען הראשי -  "הפנאי בקרב בני נוער בישראל - חינוך בלתי פורמאלי, אקלים בית ספרי, אלימות, נשירה ורווחה נפשית" (רומי וכהן, אוניברסיטת בר אילן).</a:t>
            </a:r>
          </a:p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הוגשו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המלצות הוועדה להבניית סטנדרטים לפנאי בשיתוף משרד החינוך, והג'וינט – להרחבת מגוון מסגרות הפנאי, להגברת הפיקוח וליצירת פנאי איכותי. </a:t>
            </a: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הוצג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דו"ח האקדמיה הלאומית הישראלית למדעים - סיכום תהליך למידה ועדויות מן השדה על חינוך בלתי פורמלי לילדים, בני נוער וצעירים בישראל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e-IL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מחקר פנאי והמלצות  ועדת הפנאי ודו"ח האקדמיה למדעים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45441">
            <a:off x="4249937" y="2175874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3140968"/>
            <a:ext cx="11209439" cy="2251899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הוקמה </a:t>
            </a:r>
            <a:r>
              <a:rPr lang="he-IL" sz="2400" b="1" dirty="0">
                <a:solidFill>
                  <a:srgbClr val="FF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ועדת משנה לחינוך בלתי פורמלי </a:t>
            </a:r>
            <a:r>
              <a:rPr lang="he-IL" b="1" dirty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בכנסת בהובלת ח"כ מירב בן ארי.</a:t>
            </a:r>
          </a:p>
          <a:p>
            <a:pPr>
              <a:lnSpc>
                <a:spcPct val="150000"/>
              </a:lnSpc>
              <a:defRPr/>
            </a:pPr>
            <a:endParaRPr lang="he-I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he-IL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he-IL" b="1" dirty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ועדת משנה לחינוך בלתי פורמלי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45441">
            <a:off x="4248244" y="1974493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2852936"/>
            <a:ext cx="11209439" cy="3970318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הוקם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הפורום האקדמי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לקידום המחקר בתחום החינוך הבלתי פורמלי, בהובלת </a:t>
            </a:r>
            <a:r>
              <a:rPr lang="he-IL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מינהל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חברה ונוער, ובו חברים אנשי אקדמיה מהאוניברסיטאות והמכללות לחינוך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he-IL" b="1" dirty="0" smtClean="0">
              <a:solidFill>
                <a:srgbClr val="009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פורסמו שתי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סקירות ספרות:</a:t>
            </a: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השפעת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החינוך הבלתי פורמלי על משתתפיו – אוניברסיטת בר אילן</a:t>
            </a:r>
          </a:p>
          <a:p>
            <a:pPr>
              <a:lnSpc>
                <a:spcPct val="150000"/>
              </a:lnSpc>
              <a:defRPr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חינוך בלתי פורמלי בעולם: אוסטרליה, אירלנד, אסטוניה, צרפת וספרד – מכון </a:t>
            </a:r>
            <a:r>
              <a:rPr lang="he-IL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מופ"ת</a:t>
            </a: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he-IL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הוקם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אתר מלווה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לריכוז חומרי הפורום</a:t>
            </a:r>
            <a:endParaRPr lang="he-I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פורום אקדמי לקידום המחקר בתחום החינוך הבלתי פורמלי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1"/>
          <p:cNvSpPr txBox="1">
            <a:spLocks/>
          </p:cNvSpPr>
          <p:nvPr/>
        </p:nvSpPr>
        <p:spPr>
          <a:xfrm rot="345441">
            <a:off x="4243682" y="2046500"/>
            <a:ext cx="6943323" cy="101868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r" rtl="1">
              <a:spcBef>
                <a:spcPct val="0"/>
              </a:spcBef>
              <a:buNone/>
              <a:defRPr sz="2800" b="1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Segoe UI Semilight" panose="020B0402040204020203" pitchFamily="34" charset="0"/>
                <a:cs typeface="David" pitchFamily="2" charset="-79"/>
              </a:defRPr>
            </a:lvl1pPr>
          </a:lstStyle>
          <a:p>
            <a:pPr algn="ctr"/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2018 -2019</a:t>
            </a:r>
            <a:endParaRPr lang="he-I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97994" y="3140968"/>
            <a:ext cx="11209439" cy="2585323"/>
          </a:xfrm>
          <a:prstGeom prst="rect">
            <a:avLst/>
          </a:prstGeom>
          <a:solidFill>
            <a:srgbClr val="FFFFFF">
              <a:alpha val="69020"/>
            </a:srgbClr>
          </a:solidFill>
          <a:ln w="6350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£"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שולחן עגול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בין מגזרי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£"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קול קורא למחקר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מנהיגות נוער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£"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כנס גדול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החינוך הבלתי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פורמלי  - מטרת על: קידום מדיניות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נוער וצעירים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בישראל</a:t>
            </a:r>
            <a:endParaRPr lang="he-I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£"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הקמת מרכז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ארצי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ובין לאומי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לחינוך הבלתי </a:t>
            </a: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פורמלי</a:t>
            </a:r>
            <a:endParaRPr lang="he-I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£"/>
            </a:pPr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קידום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החינוך החברתי כפרופסיה במערכת החינוך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5680"/>
            <a:ext cx="12205429" cy="1470025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>
              <a:defRPr/>
            </a:pPr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הלאה?</a:t>
            </a:r>
            <a:endParaRPr lang="en-US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438</Words>
  <Application>Microsoft Office PowerPoint</Application>
  <PresentationFormat>מותאם אישית</PresentationFormat>
  <Paragraphs>68</Paragraphs>
  <Slides>10</Slides>
  <Notes>10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פורום אקדמי לקידום המחקר בחינוך הבלתי פורמלי מפגש מס' 4</vt:lpstr>
      <vt:lpstr>סקירת התהליכים לקידום החינוך הבלתי פורמלי  כבסיס לקידום מדיניות נוער וצעירים בישראל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  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לקראת הסדרת  החינוך הבלתי פורמלי</dc:title>
  <dc:creator>צפרית גרינברג</dc:creator>
  <cp:lastModifiedBy>מירי כתבן</cp:lastModifiedBy>
  <cp:revision>184</cp:revision>
  <cp:lastPrinted>2017-09-05T12:04:13Z</cp:lastPrinted>
  <dcterms:created xsi:type="dcterms:W3CDTF">2017-08-21T05:39:53Z</dcterms:created>
  <dcterms:modified xsi:type="dcterms:W3CDTF">2018-06-06T08:54:40Z</dcterms:modified>
</cp:coreProperties>
</file>