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7561263" cy="106934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2622" y="11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8EB2478-7AE9-49FE-8C08-FD1457D32138}" type="datetimeFigureOut">
              <a:rPr lang="he-IL" smtClean="0"/>
              <a:t>י"ג/שבט/תשע"ח</a:t>
            </a:fld>
            <a:endParaRPr lang="he-IL"/>
          </a:p>
        </p:txBody>
      </p:sp>
      <p:sp>
        <p:nvSpPr>
          <p:cNvPr id="4" name="מציין מיקום של תמונת שקופית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D203F43-0D49-4C1A-AECF-ED623C50512A}" type="slidenum">
              <a:rPr lang="he-IL" smtClean="0"/>
              <a:t>‹#›</a:t>
            </a:fld>
            <a:endParaRPr lang="he-IL"/>
          </a:p>
        </p:txBody>
      </p:sp>
    </p:spTree>
    <p:extLst>
      <p:ext uri="{BB962C8B-B14F-4D97-AF65-F5344CB8AC3E}">
        <p14:creationId xmlns:p14="http://schemas.microsoft.com/office/powerpoint/2010/main" val="56005682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6150" y="685800"/>
            <a:ext cx="2425700" cy="3429000"/>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0D1FFAB-5183-4FE9-8E5A-A938E30EBCF5}" type="slidenum">
              <a:rPr lang="he-IL" smtClean="0">
                <a:solidFill>
                  <a:prstClr val="black"/>
                </a:solidFill>
              </a:rPr>
              <a:pPr/>
              <a:t>1</a:t>
            </a:fld>
            <a:endParaRPr lang="he-IL">
              <a:solidFill>
                <a:prstClr val="black"/>
              </a:solidFill>
            </a:endParaRPr>
          </a:p>
        </p:txBody>
      </p:sp>
    </p:spTree>
    <p:extLst>
      <p:ext uri="{BB962C8B-B14F-4D97-AF65-F5344CB8AC3E}">
        <p14:creationId xmlns:p14="http://schemas.microsoft.com/office/powerpoint/2010/main" val="253404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6150" y="685800"/>
            <a:ext cx="2425700" cy="3429000"/>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0D1FFAB-5183-4FE9-8E5A-A938E30EBCF5}" type="slidenum">
              <a:rPr lang="he-IL" smtClean="0">
                <a:solidFill>
                  <a:prstClr val="black"/>
                </a:solidFill>
              </a:rPr>
              <a:pPr/>
              <a:t>2</a:t>
            </a:fld>
            <a:endParaRPr lang="he-IL">
              <a:solidFill>
                <a:prstClr val="black"/>
              </a:solidFill>
            </a:endParaRPr>
          </a:p>
        </p:txBody>
      </p:sp>
    </p:spTree>
    <p:extLst>
      <p:ext uri="{BB962C8B-B14F-4D97-AF65-F5344CB8AC3E}">
        <p14:creationId xmlns:p14="http://schemas.microsoft.com/office/powerpoint/2010/main" val="2534047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6150" y="685800"/>
            <a:ext cx="2425700" cy="3429000"/>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0D1FFAB-5183-4FE9-8E5A-A938E30EBCF5}" type="slidenum">
              <a:rPr lang="he-IL" smtClean="0">
                <a:solidFill>
                  <a:prstClr val="black"/>
                </a:solidFill>
              </a:rPr>
              <a:pPr/>
              <a:t>3</a:t>
            </a:fld>
            <a:endParaRPr lang="he-IL">
              <a:solidFill>
                <a:prstClr val="black"/>
              </a:solidFill>
            </a:endParaRPr>
          </a:p>
        </p:txBody>
      </p:sp>
    </p:spTree>
    <p:extLst>
      <p:ext uri="{BB962C8B-B14F-4D97-AF65-F5344CB8AC3E}">
        <p14:creationId xmlns:p14="http://schemas.microsoft.com/office/powerpoint/2010/main" val="2534047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6150" y="685800"/>
            <a:ext cx="2425700" cy="3429000"/>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0D1FFAB-5183-4FE9-8E5A-A938E30EBCF5}" type="slidenum">
              <a:rPr lang="he-IL" smtClean="0">
                <a:solidFill>
                  <a:prstClr val="black"/>
                </a:solidFill>
              </a:rPr>
              <a:pPr/>
              <a:t>4</a:t>
            </a:fld>
            <a:endParaRPr lang="he-IL">
              <a:solidFill>
                <a:prstClr val="black"/>
              </a:solidFill>
            </a:endParaRPr>
          </a:p>
        </p:txBody>
      </p:sp>
    </p:spTree>
    <p:extLst>
      <p:ext uri="{BB962C8B-B14F-4D97-AF65-F5344CB8AC3E}">
        <p14:creationId xmlns:p14="http://schemas.microsoft.com/office/powerpoint/2010/main" val="2534047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6150" y="685800"/>
            <a:ext cx="2425700" cy="3429000"/>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0D1FFAB-5183-4FE9-8E5A-A938E30EBCF5}" type="slidenum">
              <a:rPr lang="he-IL" smtClean="0">
                <a:solidFill>
                  <a:prstClr val="black"/>
                </a:solidFill>
              </a:rPr>
              <a:pPr/>
              <a:t>5</a:t>
            </a:fld>
            <a:endParaRPr lang="he-IL">
              <a:solidFill>
                <a:prstClr val="black"/>
              </a:solidFill>
            </a:endParaRPr>
          </a:p>
        </p:txBody>
      </p:sp>
    </p:spTree>
    <p:extLst>
      <p:ext uri="{BB962C8B-B14F-4D97-AF65-F5344CB8AC3E}">
        <p14:creationId xmlns:p14="http://schemas.microsoft.com/office/powerpoint/2010/main" val="2534047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a:xfrm>
            <a:off x="2216150" y="685800"/>
            <a:ext cx="2425700" cy="3429000"/>
          </a:xfrm>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30D1FFAB-5183-4FE9-8E5A-A938E30EBCF5}" type="slidenum">
              <a:rPr lang="he-IL" smtClean="0">
                <a:solidFill>
                  <a:prstClr val="black"/>
                </a:solidFill>
              </a:rPr>
              <a:pPr/>
              <a:t>6</a:t>
            </a:fld>
            <a:endParaRPr lang="he-IL">
              <a:solidFill>
                <a:prstClr val="black"/>
              </a:solidFill>
            </a:endParaRPr>
          </a:p>
        </p:txBody>
      </p:sp>
    </p:spTree>
    <p:extLst>
      <p:ext uri="{BB962C8B-B14F-4D97-AF65-F5344CB8AC3E}">
        <p14:creationId xmlns:p14="http://schemas.microsoft.com/office/powerpoint/2010/main" val="253404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567095" y="3321887"/>
            <a:ext cx="6427074" cy="2292150"/>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026609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779639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4534134" y="668338"/>
            <a:ext cx="1405923" cy="1422568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312427" y="668338"/>
            <a:ext cx="4095684" cy="1422568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699504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62133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597287" y="6871500"/>
            <a:ext cx="6427074" cy="2123828"/>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32300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312429" y="3891210"/>
            <a:ext cx="2750147"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3188595" y="3891210"/>
            <a:ext cx="2751460" cy="11002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8356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378064" y="428232"/>
            <a:ext cx="6805137" cy="1782233"/>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3841018"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3841018"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47688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75265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08503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78065" y="425756"/>
            <a:ext cx="2487603" cy="1811937"/>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2956244" y="425758"/>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378065" y="2237696"/>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41045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482060" y="7485380"/>
            <a:ext cx="4536758" cy="883691"/>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98844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78064" y="428232"/>
            <a:ext cx="6805137" cy="178223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378064" y="2495127"/>
            <a:ext cx="6805137" cy="705715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5418906" y="9911200"/>
            <a:ext cx="1764295" cy="569325"/>
          </a:xfrm>
          <a:prstGeom prst="rect">
            <a:avLst/>
          </a:prstGeom>
        </p:spPr>
        <p:txBody>
          <a:bodyPr vert="horz" lIns="91440" tIns="45720" rIns="91440" bIns="45720" rtlCol="1" anchor="ctr"/>
          <a:lstStyle>
            <a:lvl1pPr algn="r">
              <a:defRPr sz="1200">
                <a:solidFill>
                  <a:schemeClr val="tx1">
                    <a:tint val="75000"/>
                  </a:schemeClr>
                </a:solidFill>
              </a:defRPr>
            </a:lvl1pPr>
          </a:lstStyle>
          <a:p>
            <a:fld id="{E85E4712-A1D1-4BEA-A9B9-3FC6680A6A07}" type="datetimeFigureOut">
              <a:rPr lang="he-IL" smtClean="0">
                <a:solidFill>
                  <a:prstClr val="black">
                    <a:tint val="75000"/>
                  </a:prstClr>
                </a:solidFill>
              </a:rPr>
              <a:pPr/>
              <a:t>י"ג/שבט/תשע"ח</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2583432" y="9911200"/>
            <a:ext cx="2394400" cy="5693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378064" y="9911200"/>
            <a:ext cx="1764295" cy="569325"/>
          </a:xfrm>
          <a:prstGeom prst="rect">
            <a:avLst/>
          </a:prstGeom>
        </p:spPr>
        <p:txBody>
          <a:bodyPr vert="horz" lIns="91440" tIns="45720" rIns="91440" bIns="45720" rtlCol="1" anchor="ctr"/>
          <a:lstStyle>
            <a:lvl1pPr algn="l">
              <a:defRPr sz="1200">
                <a:solidFill>
                  <a:schemeClr val="tx1">
                    <a:tint val="75000"/>
                  </a:schemeClr>
                </a:solidFill>
              </a:defRPr>
            </a:lvl1pPr>
          </a:lstStyle>
          <a:p>
            <a:fld id="{8A8F7FD3-C551-419B-AAA1-923CDAC05AA1}"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904440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3000" r="-63000"/>
          </a:stretch>
        </a:blipFill>
        <a:effectLst/>
      </p:bgPr>
    </p:bg>
    <p:spTree>
      <p:nvGrpSpPr>
        <p:cNvPr id="1" name=""/>
        <p:cNvGrpSpPr/>
        <p:nvPr/>
      </p:nvGrpSpPr>
      <p:grpSpPr>
        <a:xfrm>
          <a:off x="0" y="0"/>
          <a:ext cx="0" cy="0"/>
          <a:chOff x="0" y="0"/>
          <a:chExt cx="0" cy="0"/>
        </a:xfrm>
      </p:grpSpPr>
      <p:sp>
        <p:nvSpPr>
          <p:cNvPr id="5" name="מלבן 4"/>
          <p:cNvSpPr/>
          <p:nvPr/>
        </p:nvSpPr>
        <p:spPr>
          <a:xfrm>
            <a:off x="442073" y="1602285"/>
            <a:ext cx="6624736" cy="5264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88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הפעלות לשולחן שבת</a:t>
            </a:r>
          </a:p>
          <a:p>
            <a:pPr algn="ctr"/>
            <a:r>
              <a:rPr lang="he-IL" sz="88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על פי מטרות                     "חזון </a:t>
            </a:r>
            <a:r>
              <a:rPr lang="he-IL" sz="8800" b="1" dirty="0" err="1">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החמ"ד</a:t>
            </a:r>
            <a:r>
              <a:rPr lang="he-IL" sz="88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a:t>
            </a:r>
          </a:p>
          <a:p>
            <a:pPr algn="ctr"/>
            <a:endParaRPr lang="he-IL" sz="72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endParaRPr>
          </a:p>
          <a:p>
            <a:pPr algn="l"/>
            <a:r>
              <a:rPr lang="he-IL" sz="44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מתוך: "וכולו </a:t>
            </a:r>
            <a:r>
              <a:rPr lang="he-IL" sz="4400" b="1" dirty="0" err="1">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מחמ"דים</a:t>
            </a:r>
            <a:r>
              <a:rPr lang="he-IL" sz="4400" b="1" dirty="0">
                <a:ln w="18415" cmpd="sng">
                  <a:solidFill>
                    <a:sysClr val="windowText" lastClr="000000"/>
                  </a:solidFill>
                  <a:prstDash val="solid"/>
                </a:ln>
                <a:solidFill>
                  <a:srgbClr val="FFFFFF"/>
                </a:solidFill>
                <a:effectLst>
                  <a:outerShdw blurRad="63500" dir="3600000" algn="tl" rotWithShape="0">
                    <a:srgbClr val="000000">
                      <a:alpha val="70000"/>
                    </a:srgbClr>
                  </a:outerShdw>
                </a:effectLst>
                <a:cs typeface="DvashVeHalav Halul" pitchFamily="2" charset="-79"/>
              </a:rPr>
              <a:t>"</a:t>
            </a:r>
          </a:p>
        </p:txBody>
      </p:sp>
      <p:sp>
        <p:nvSpPr>
          <p:cNvPr id="4" name="מלבן 3"/>
          <p:cNvSpPr/>
          <p:nvPr/>
        </p:nvSpPr>
        <p:spPr>
          <a:xfrm>
            <a:off x="6352809" y="-125906"/>
            <a:ext cx="990977" cy="646331"/>
          </a:xfrm>
          <a:prstGeom prst="rect">
            <a:avLst/>
          </a:prstGeom>
        </p:spPr>
        <p:txBody>
          <a:bodyPr wrap="none">
            <a:spAutoFit/>
          </a:bodyPr>
          <a:lstStyle/>
          <a:p>
            <a:r>
              <a:rPr lang="he-IL" sz="3600" dirty="0">
                <a:solidFill>
                  <a:prstClr val="black"/>
                </a:solidFill>
                <a:cs typeface="Aspaklarya Regular" pitchFamily="2" charset="-79"/>
              </a:rPr>
              <a:t>בס"ד</a:t>
            </a:r>
            <a:endParaRPr lang="he-IL" sz="3600" dirty="0">
              <a:solidFill>
                <a:prstClr val="black"/>
              </a:solidFill>
            </a:endParaRPr>
          </a:p>
        </p:txBody>
      </p:sp>
    </p:spTree>
    <p:extLst>
      <p:ext uri="{BB962C8B-B14F-4D97-AF65-F5344CB8AC3E}">
        <p14:creationId xmlns:p14="http://schemas.microsoft.com/office/powerpoint/2010/main" val="3094919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3000" r="-63000"/>
          </a:stretch>
        </a:blipFill>
        <a:effectLst/>
      </p:bgPr>
    </p:bg>
    <p:spTree>
      <p:nvGrpSpPr>
        <p:cNvPr id="1" name=""/>
        <p:cNvGrpSpPr/>
        <p:nvPr/>
      </p:nvGrpSpPr>
      <p:grpSpPr>
        <a:xfrm>
          <a:off x="0" y="0"/>
          <a:ext cx="0" cy="0"/>
          <a:chOff x="0" y="0"/>
          <a:chExt cx="0" cy="0"/>
        </a:xfrm>
      </p:grpSpPr>
      <p:sp>
        <p:nvSpPr>
          <p:cNvPr id="4" name="מלבן 3"/>
          <p:cNvSpPr/>
          <p:nvPr/>
        </p:nvSpPr>
        <p:spPr>
          <a:xfrm>
            <a:off x="1" y="8599213"/>
            <a:ext cx="7561262" cy="1569660"/>
          </a:xfrm>
          <a:prstGeom prst="rect">
            <a:avLst/>
          </a:prstGeom>
        </p:spPr>
        <p:txBody>
          <a:bodyPr wrap="square">
            <a:spAutoFit/>
          </a:bodyPr>
          <a:lstStyle/>
          <a:p>
            <a:pPr algn="ctr"/>
            <a:r>
              <a:rPr lang="he-IL" sz="9600" dirty="0">
                <a:solidFill>
                  <a:prstClr val="black"/>
                </a:solidFill>
                <a:cs typeface="DvashVeHalav Halul" pitchFamily="2" charset="-79"/>
              </a:rPr>
              <a:t>בין אדם לעצמו</a:t>
            </a:r>
          </a:p>
        </p:txBody>
      </p:sp>
      <p:sp>
        <p:nvSpPr>
          <p:cNvPr id="2" name="מלבן 1"/>
          <p:cNvSpPr/>
          <p:nvPr/>
        </p:nvSpPr>
        <p:spPr>
          <a:xfrm>
            <a:off x="639428" y="234132"/>
            <a:ext cx="6282406" cy="5940088"/>
          </a:xfrm>
          <a:prstGeom prst="rect">
            <a:avLst/>
          </a:prstGeom>
        </p:spPr>
        <p:txBody>
          <a:bodyPr wrap="square">
            <a:spAutoFit/>
          </a:bodyPr>
          <a:lstStyle/>
          <a:p>
            <a:pPr algn="ctr"/>
            <a:r>
              <a:rPr lang="he-IL" sz="4400" dirty="0">
                <a:solidFill>
                  <a:prstClr val="black"/>
                </a:solidFill>
                <a:cs typeface="Elastica" pitchFamily="2" charset="-79"/>
              </a:rPr>
              <a:t>"צעדת </a:t>
            </a:r>
            <a:r>
              <a:rPr lang="he-IL" sz="4400" dirty="0" err="1">
                <a:solidFill>
                  <a:prstClr val="black"/>
                </a:solidFill>
                <a:cs typeface="Elastica" pitchFamily="2" charset="-79"/>
              </a:rPr>
              <a:t>החמ"ד</a:t>
            </a:r>
            <a:r>
              <a:rPr lang="he-IL" sz="4400" dirty="0">
                <a:solidFill>
                  <a:prstClr val="black"/>
                </a:solidFill>
                <a:cs typeface="Elastica" pitchFamily="2" charset="-79"/>
              </a:rPr>
              <a:t>"</a:t>
            </a:r>
          </a:p>
          <a:p>
            <a:pPr algn="ctr"/>
            <a:r>
              <a:rPr lang="he-IL" sz="2400" dirty="0">
                <a:solidFill>
                  <a:prstClr val="black"/>
                </a:solidFill>
                <a:cs typeface="Elastica" pitchFamily="2" charset="-79"/>
              </a:rPr>
              <a:t>"צעדת </a:t>
            </a:r>
            <a:r>
              <a:rPr lang="he-IL" sz="2400" dirty="0" err="1">
                <a:solidFill>
                  <a:prstClr val="black"/>
                </a:solidFill>
                <a:cs typeface="Elastica" pitchFamily="2" charset="-79"/>
              </a:rPr>
              <a:t>החמ"ד</a:t>
            </a:r>
            <a:r>
              <a:rPr lang="he-IL" sz="2400" dirty="0">
                <a:solidFill>
                  <a:prstClr val="black"/>
                </a:solidFill>
                <a:cs typeface="Elastica" pitchFamily="2" charset="-79"/>
              </a:rPr>
              <a:t>"</a:t>
            </a:r>
          </a:p>
          <a:p>
            <a:pPr algn="ctr"/>
            <a:r>
              <a:rPr lang="he-IL" sz="2400" dirty="0">
                <a:solidFill>
                  <a:prstClr val="black"/>
                </a:solidFill>
                <a:cs typeface="Elastica" pitchFamily="2" charset="-79"/>
              </a:rPr>
              <a:t>כל אחד והצעד שלו, </a:t>
            </a:r>
          </a:p>
          <a:p>
            <a:pPr algn="ctr"/>
            <a:r>
              <a:rPr lang="he-IL" sz="2400" dirty="0">
                <a:solidFill>
                  <a:prstClr val="black"/>
                </a:solidFill>
                <a:cs typeface="Elastica" pitchFamily="2" charset="-79"/>
              </a:rPr>
              <a:t>וכל המשפחה בצעידה.</a:t>
            </a:r>
          </a:p>
          <a:p>
            <a:pPr algn="ctr"/>
            <a:r>
              <a:rPr lang="he-IL" sz="2400" dirty="0">
                <a:solidFill>
                  <a:prstClr val="black"/>
                </a:solidFill>
                <a:cs typeface="Elastica" pitchFamily="2" charset="-79"/>
              </a:rPr>
              <a:t>כל אחד מבני המשפחה מקבל שלוש "עקבות" בצבע שונה</a:t>
            </a:r>
          </a:p>
          <a:p>
            <a:pPr algn="ctr"/>
            <a:r>
              <a:rPr lang="he-IL" sz="2400" dirty="0">
                <a:solidFill>
                  <a:prstClr val="black"/>
                </a:solidFill>
                <a:cs typeface="Elastica" pitchFamily="2" charset="-79"/>
              </a:rPr>
              <a:t>(ניתן לחלק לכל ילד כמה דפים צבעוניים והוא יכין את העקבות האמתיות של רגליו).</a:t>
            </a:r>
          </a:p>
          <a:p>
            <a:pPr algn="ctr"/>
            <a:r>
              <a:rPr lang="he-IL" sz="2400" dirty="0">
                <a:solidFill>
                  <a:prstClr val="black"/>
                </a:solidFill>
                <a:cs typeface="Elastica" pitchFamily="2" charset="-79"/>
              </a:rPr>
              <a:t> סביב שולחן / רצפה: מניחים בטור על השולחן </a:t>
            </a:r>
          </a:p>
          <a:p>
            <a:pPr algn="ctr"/>
            <a:r>
              <a:rPr lang="he-IL" sz="2400" dirty="0">
                <a:solidFill>
                  <a:prstClr val="black"/>
                </a:solidFill>
                <a:cs typeface="Elastica" pitchFamily="2" charset="-79"/>
              </a:rPr>
              <a:t>את חלקי "תחומי החיים".</a:t>
            </a:r>
          </a:p>
          <a:p>
            <a:pPr algn="ctr"/>
            <a:r>
              <a:rPr lang="he-IL" sz="2400" dirty="0">
                <a:solidFill>
                  <a:prstClr val="black"/>
                </a:solidFill>
                <a:cs typeface="Elastica" pitchFamily="2" charset="-79"/>
              </a:rPr>
              <a:t>כל אחד מהיושבים צריך להניח את העקבות בתחומים בו הכי היה רוצה להתקדם,</a:t>
            </a:r>
          </a:p>
          <a:p>
            <a:pPr algn="ctr"/>
            <a:r>
              <a:rPr lang="he-IL" sz="2400" dirty="0">
                <a:solidFill>
                  <a:prstClr val="black"/>
                </a:solidFill>
                <a:cs typeface="Elastica" pitchFamily="2" charset="-79"/>
              </a:rPr>
              <a:t>וכך רואים "לאן צועדת המשפחה".</a:t>
            </a:r>
          </a:p>
          <a:p>
            <a:pPr algn="ctr"/>
            <a:r>
              <a:rPr lang="he-IL" sz="2400" dirty="0">
                <a:solidFill>
                  <a:prstClr val="black"/>
                </a:solidFill>
                <a:cs typeface="Elastica" pitchFamily="2" charset="-79"/>
              </a:rPr>
              <a:t>ניתן לבקש מכל אחד לבחור "תחום חיים" אחד בו הוא יכול לעזור / לסייע למי שיהיה מעוניין בכך.</a:t>
            </a:r>
          </a:p>
          <a:p>
            <a:pPr algn="ctr"/>
            <a:r>
              <a:rPr lang="he-IL" sz="2400" dirty="0">
                <a:solidFill>
                  <a:prstClr val="black"/>
                </a:solidFill>
                <a:cs typeface="Elastica" pitchFamily="2" charset="-79"/>
              </a:rPr>
              <a:t>בהצלחה בצעידה!!</a:t>
            </a:r>
            <a:endParaRPr lang="he-IL" sz="2400" dirty="0">
              <a:solidFill>
                <a:prstClr val="black"/>
              </a:solidFill>
              <a:cs typeface="Elastica" pitchFamily="2" charset="-79"/>
            </a:endParaRPr>
          </a:p>
        </p:txBody>
      </p:sp>
      <p:sp>
        <p:nvSpPr>
          <p:cNvPr id="7" name="מלבן 6"/>
          <p:cNvSpPr/>
          <p:nvPr/>
        </p:nvSpPr>
        <p:spPr>
          <a:xfrm>
            <a:off x="4819629" y="6222949"/>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מידות שבין אדם לחברו</a:t>
            </a:r>
          </a:p>
        </p:txBody>
      </p:sp>
      <p:sp>
        <p:nvSpPr>
          <p:cNvPr id="8" name="מלבן 7"/>
          <p:cNvSpPr/>
          <p:nvPr/>
        </p:nvSpPr>
        <p:spPr>
          <a:xfrm>
            <a:off x="4819629" y="7015037"/>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להשקיע בלימודים</a:t>
            </a:r>
          </a:p>
        </p:txBody>
      </p:sp>
      <p:sp>
        <p:nvSpPr>
          <p:cNvPr id="9" name="מלבן 8"/>
          <p:cNvSpPr/>
          <p:nvPr/>
        </p:nvSpPr>
        <p:spPr>
          <a:xfrm>
            <a:off x="4819629" y="7807125"/>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להתמיד במשימות</a:t>
            </a:r>
          </a:p>
        </p:txBody>
      </p:sp>
      <p:sp>
        <p:nvSpPr>
          <p:cNvPr id="10" name="מלבן 9"/>
          <p:cNvSpPr/>
          <p:nvPr/>
        </p:nvSpPr>
        <p:spPr>
          <a:xfrm>
            <a:off x="2479157" y="6222949"/>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לפעול למען עם ישראל</a:t>
            </a:r>
          </a:p>
        </p:txBody>
      </p:sp>
      <p:sp>
        <p:nvSpPr>
          <p:cNvPr id="11" name="מלבן 10"/>
          <p:cNvSpPr/>
          <p:nvPr/>
        </p:nvSpPr>
        <p:spPr>
          <a:xfrm>
            <a:off x="2479157" y="7015037"/>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לעזור יותר בבית</a:t>
            </a:r>
          </a:p>
        </p:txBody>
      </p:sp>
      <p:sp>
        <p:nvSpPr>
          <p:cNvPr id="12" name="מלבן 11"/>
          <p:cNvSpPr/>
          <p:nvPr/>
        </p:nvSpPr>
        <p:spPr>
          <a:xfrm>
            <a:off x="2479157" y="7807125"/>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לפרגן/ לראות את הטוב</a:t>
            </a:r>
          </a:p>
        </p:txBody>
      </p:sp>
      <p:sp>
        <p:nvSpPr>
          <p:cNvPr id="13" name="מלבן 12"/>
          <p:cNvSpPr/>
          <p:nvPr/>
        </p:nvSpPr>
        <p:spPr>
          <a:xfrm>
            <a:off x="138685" y="6222949"/>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ללמוד יותר תורה</a:t>
            </a:r>
          </a:p>
        </p:txBody>
      </p:sp>
      <p:sp>
        <p:nvSpPr>
          <p:cNvPr id="14" name="מלבן 13"/>
          <p:cNvSpPr/>
          <p:nvPr/>
        </p:nvSpPr>
        <p:spPr>
          <a:xfrm>
            <a:off x="138685" y="7015037"/>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לעזור לחברים/ שכנים</a:t>
            </a:r>
          </a:p>
        </p:txBody>
      </p:sp>
      <p:sp>
        <p:nvSpPr>
          <p:cNvPr id="15" name="מלבן 14"/>
          <p:cNvSpPr/>
          <p:nvPr/>
        </p:nvSpPr>
        <p:spPr>
          <a:xfrm>
            <a:off x="138685" y="7807125"/>
            <a:ext cx="2340472" cy="792088"/>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dirty="0">
                <a:solidFill>
                  <a:prstClr val="black"/>
                </a:solidFill>
                <a:cs typeface="Elastica" pitchFamily="2" charset="-79"/>
              </a:rPr>
              <a:t>להקפיד יותר במצוות</a:t>
            </a:r>
          </a:p>
        </p:txBody>
      </p:sp>
      <p:sp>
        <p:nvSpPr>
          <p:cNvPr id="17" name="מלבן 16"/>
          <p:cNvSpPr/>
          <p:nvPr/>
        </p:nvSpPr>
        <p:spPr>
          <a:xfrm>
            <a:off x="6352809" y="-125906"/>
            <a:ext cx="990977" cy="646331"/>
          </a:xfrm>
          <a:prstGeom prst="rect">
            <a:avLst/>
          </a:prstGeom>
        </p:spPr>
        <p:txBody>
          <a:bodyPr wrap="none">
            <a:spAutoFit/>
          </a:bodyPr>
          <a:lstStyle/>
          <a:p>
            <a:r>
              <a:rPr lang="he-IL" sz="3600" dirty="0">
                <a:solidFill>
                  <a:prstClr val="black"/>
                </a:solidFill>
                <a:cs typeface="Aspaklarya Regular" pitchFamily="2" charset="-79"/>
              </a:rPr>
              <a:t>בס"ד</a:t>
            </a:r>
            <a:endParaRPr lang="he-IL" sz="3600" dirty="0">
              <a:solidFill>
                <a:prstClr val="black"/>
              </a:solidFill>
            </a:endParaRPr>
          </a:p>
        </p:txBody>
      </p:sp>
    </p:spTree>
    <p:extLst>
      <p:ext uri="{BB962C8B-B14F-4D97-AF65-F5344CB8AC3E}">
        <p14:creationId xmlns:p14="http://schemas.microsoft.com/office/powerpoint/2010/main" val="3308874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3000" r="-63000"/>
          </a:stretch>
        </a:blipFill>
        <a:effectLst/>
      </p:bgPr>
    </p:bg>
    <p:spTree>
      <p:nvGrpSpPr>
        <p:cNvPr id="1" name=""/>
        <p:cNvGrpSpPr/>
        <p:nvPr/>
      </p:nvGrpSpPr>
      <p:grpSpPr>
        <a:xfrm>
          <a:off x="0" y="0"/>
          <a:ext cx="0" cy="0"/>
          <a:chOff x="0" y="0"/>
          <a:chExt cx="0" cy="0"/>
        </a:xfrm>
      </p:grpSpPr>
      <p:sp>
        <p:nvSpPr>
          <p:cNvPr id="4" name="מלבן 3"/>
          <p:cNvSpPr/>
          <p:nvPr/>
        </p:nvSpPr>
        <p:spPr>
          <a:xfrm>
            <a:off x="1" y="8599213"/>
            <a:ext cx="7561262" cy="1569660"/>
          </a:xfrm>
          <a:prstGeom prst="rect">
            <a:avLst/>
          </a:prstGeom>
        </p:spPr>
        <p:txBody>
          <a:bodyPr wrap="square">
            <a:spAutoFit/>
          </a:bodyPr>
          <a:lstStyle/>
          <a:p>
            <a:pPr algn="ctr"/>
            <a:r>
              <a:rPr lang="he-IL" sz="9600" dirty="0">
                <a:solidFill>
                  <a:prstClr val="black"/>
                </a:solidFill>
                <a:cs typeface="DvashVeHalav Halul" pitchFamily="2" charset="-79"/>
              </a:rPr>
              <a:t>בין אדם לאלוקיו</a:t>
            </a:r>
          </a:p>
        </p:txBody>
      </p:sp>
      <p:sp>
        <p:nvSpPr>
          <p:cNvPr id="6" name="מלבן 5"/>
          <p:cNvSpPr/>
          <p:nvPr/>
        </p:nvSpPr>
        <p:spPr>
          <a:xfrm>
            <a:off x="-1" y="9860657"/>
            <a:ext cx="7561263" cy="1077218"/>
          </a:xfrm>
          <a:prstGeom prst="rect">
            <a:avLst/>
          </a:prstGeom>
        </p:spPr>
        <p:txBody>
          <a:bodyPr wrap="square">
            <a:spAutoFit/>
          </a:bodyPr>
          <a:lstStyle/>
          <a:p>
            <a:pPr algn="ctr"/>
            <a:r>
              <a:rPr lang="he-IL" sz="3200" dirty="0">
                <a:solidFill>
                  <a:prstClr val="black"/>
                </a:solidFill>
                <a:cs typeface="Aspaklarya Regular" pitchFamily="2" charset="-79"/>
              </a:rPr>
              <a:t>חינוך לאמונה בקב"ה, לאהבת ה', ליראת שמיים ולחיי תורה ומצוות</a:t>
            </a:r>
          </a:p>
        </p:txBody>
      </p:sp>
      <p:sp>
        <p:nvSpPr>
          <p:cNvPr id="2" name="מלבן 1"/>
          <p:cNvSpPr/>
          <p:nvPr/>
        </p:nvSpPr>
        <p:spPr>
          <a:xfrm>
            <a:off x="639428" y="234132"/>
            <a:ext cx="6282406" cy="7417415"/>
          </a:xfrm>
          <a:prstGeom prst="rect">
            <a:avLst/>
          </a:prstGeom>
        </p:spPr>
        <p:txBody>
          <a:bodyPr wrap="square">
            <a:spAutoFit/>
          </a:bodyPr>
          <a:lstStyle/>
          <a:p>
            <a:pPr lvl="0" algn="ctr"/>
            <a:r>
              <a:rPr lang="he-IL" sz="4400" dirty="0">
                <a:solidFill>
                  <a:prstClr val="black"/>
                </a:solidFill>
                <a:cs typeface="Elastica" pitchFamily="2" charset="-79"/>
              </a:rPr>
              <a:t>"בית של ברכה"</a:t>
            </a:r>
          </a:p>
          <a:p>
            <a:pPr lvl="0" algn="ctr"/>
            <a:r>
              <a:rPr lang="he-IL" sz="2400" dirty="0">
                <a:solidFill>
                  <a:prstClr val="black"/>
                </a:solidFill>
                <a:cs typeface="Elastica" pitchFamily="2" charset="-79"/>
              </a:rPr>
              <a:t>"מבצע מאה ברכות לשבת </a:t>
            </a:r>
            <a:r>
              <a:rPr lang="he-IL" sz="2400" dirty="0" err="1">
                <a:solidFill>
                  <a:prstClr val="black"/>
                </a:solidFill>
                <a:cs typeface="Elastica" pitchFamily="2" charset="-79"/>
              </a:rPr>
              <a:t>חמ"ד</a:t>
            </a:r>
            <a:r>
              <a:rPr lang="he-IL" sz="2400" dirty="0">
                <a:solidFill>
                  <a:prstClr val="black"/>
                </a:solidFill>
                <a:cs typeface="Elastica" pitchFamily="2" charset="-79"/>
              </a:rPr>
              <a:t>"</a:t>
            </a:r>
          </a:p>
          <a:p>
            <a:pPr lvl="0" algn="ctr"/>
            <a:r>
              <a:rPr lang="he-IL" sz="2400" dirty="0">
                <a:solidFill>
                  <a:prstClr val="black"/>
                </a:solidFill>
                <a:cs typeface="Elastica" pitchFamily="2" charset="-79"/>
              </a:rPr>
              <a:t>"מה ה' אלוקיך דורש מעמך" - אל תקרי "מה" אלא "מאה".</a:t>
            </a:r>
          </a:p>
          <a:p>
            <a:pPr lvl="0" algn="ctr"/>
            <a:r>
              <a:rPr lang="he-IL" sz="2400" dirty="0">
                <a:solidFill>
                  <a:prstClr val="black"/>
                </a:solidFill>
                <a:cs typeface="Elastica" pitchFamily="2" charset="-79"/>
              </a:rPr>
              <a:t>1. הכינו בבית שקית עם חלקים קטנים (זהירות עם ילדים קטנים)</a:t>
            </a:r>
          </a:p>
          <a:p>
            <a:pPr lvl="0" algn="ctr"/>
            <a:r>
              <a:rPr lang="he-IL" sz="2400" dirty="0">
                <a:solidFill>
                  <a:prstClr val="black"/>
                </a:solidFill>
                <a:cs typeface="Elastica" pitchFamily="2" charset="-79"/>
              </a:rPr>
              <a:t>כדורים שגדלים במים / פקקי בקבוק / קשיות גזורות לחלקים קטנים / שקדי מרק / שוקולד צ'יפס </a:t>
            </a:r>
            <a:r>
              <a:rPr lang="he-IL" sz="2400" dirty="0" err="1">
                <a:solidFill>
                  <a:prstClr val="black"/>
                </a:solidFill>
                <a:cs typeface="Elastica" pitchFamily="2" charset="-79"/>
              </a:rPr>
              <a:t>וכו</a:t>
            </a:r>
            <a:r>
              <a:rPr lang="he-IL" sz="2400" dirty="0">
                <a:solidFill>
                  <a:prstClr val="black"/>
                </a:solidFill>
                <a:cs typeface="Elastica" pitchFamily="2" charset="-79"/>
              </a:rPr>
              <a:t>'.</a:t>
            </a:r>
          </a:p>
          <a:p>
            <a:pPr lvl="0" algn="ctr"/>
            <a:r>
              <a:rPr lang="he-IL" sz="2400" dirty="0">
                <a:solidFill>
                  <a:prstClr val="black"/>
                </a:solidFill>
                <a:cs typeface="Elastica" pitchFamily="2" charset="-79"/>
              </a:rPr>
              <a:t>2. ספרו לפני שבת 100 חלקים.</a:t>
            </a:r>
          </a:p>
          <a:p>
            <a:pPr lvl="0" algn="ctr"/>
            <a:r>
              <a:rPr lang="he-IL" sz="2400" dirty="0">
                <a:solidFill>
                  <a:prstClr val="black"/>
                </a:solidFill>
                <a:cs typeface="Elastica" pitchFamily="2" charset="-79"/>
              </a:rPr>
              <a:t>3. הניחו כלי / בקבוק / קערה והדביקו עליה את "מלבן הגזירה" המובא למטה.</a:t>
            </a:r>
          </a:p>
          <a:p>
            <a:pPr lvl="0" algn="ctr"/>
            <a:r>
              <a:rPr lang="he-IL" sz="2400" dirty="0">
                <a:solidFill>
                  <a:prstClr val="black"/>
                </a:solidFill>
                <a:cs typeface="Elastica" pitchFamily="2" charset="-79"/>
              </a:rPr>
              <a:t>4. במהלך השבת כל מי שמברך בבית בקול רם - מוסיף חלק אחד.</a:t>
            </a:r>
          </a:p>
          <a:p>
            <a:pPr lvl="0" algn="ctr"/>
            <a:r>
              <a:rPr lang="he-IL" sz="2400" dirty="0">
                <a:solidFill>
                  <a:prstClr val="black"/>
                </a:solidFill>
                <a:cs typeface="Elastica" pitchFamily="2" charset="-79"/>
              </a:rPr>
              <a:t>כך ממלאים את הכלי... ואת הברכה בבית!!!</a:t>
            </a: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p:txBody>
      </p:sp>
      <p:sp>
        <p:nvSpPr>
          <p:cNvPr id="16" name="מלבן 15"/>
          <p:cNvSpPr/>
          <p:nvPr/>
        </p:nvSpPr>
        <p:spPr>
          <a:xfrm>
            <a:off x="252239" y="6347162"/>
            <a:ext cx="7056784" cy="2016224"/>
          </a:xfrm>
          <a:prstGeom prst="rect">
            <a:avLst/>
          </a:prstGeom>
          <a:ln>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r>
              <a:rPr lang="he-IL" sz="4800" dirty="0">
                <a:solidFill>
                  <a:prstClr val="black"/>
                </a:solidFill>
                <a:cs typeface="Elastica" pitchFamily="2" charset="-79"/>
              </a:rPr>
              <a:t>"הבית שלנו הוא כלי     מחזיק ברכה"</a:t>
            </a:r>
          </a:p>
        </p:txBody>
      </p:sp>
      <p:sp>
        <p:nvSpPr>
          <p:cNvPr id="17" name="מלבן 16"/>
          <p:cNvSpPr/>
          <p:nvPr/>
        </p:nvSpPr>
        <p:spPr>
          <a:xfrm>
            <a:off x="6352809" y="-125906"/>
            <a:ext cx="990977" cy="646331"/>
          </a:xfrm>
          <a:prstGeom prst="rect">
            <a:avLst/>
          </a:prstGeom>
        </p:spPr>
        <p:txBody>
          <a:bodyPr wrap="none">
            <a:spAutoFit/>
          </a:bodyPr>
          <a:lstStyle/>
          <a:p>
            <a:r>
              <a:rPr lang="he-IL" sz="3600" dirty="0">
                <a:solidFill>
                  <a:prstClr val="black"/>
                </a:solidFill>
                <a:cs typeface="Aspaklarya Regular" pitchFamily="2" charset="-79"/>
              </a:rPr>
              <a:t>בס"ד</a:t>
            </a:r>
            <a:endParaRPr lang="he-IL" sz="3600" dirty="0">
              <a:solidFill>
                <a:prstClr val="black"/>
              </a:solidFill>
            </a:endParaRPr>
          </a:p>
        </p:txBody>
      </p:sp>
    </p:spTree>
    <p:extLst>
      <p:ext uri="{BB962C8B-B14F-4D97-AF65-F5344CB8AC3E}">
        <p14:creationId xmlns:p14="http://schemas.microsoft.com/office/powerpoint/2010/main" val="1493945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3000" r="-63000"/>
          </a:stretch>
        </a:blipFill>
        <a:effectLst/>
      </p:bgPr>
    </p:bg>
    <p:spTree>
      <p:nvGrpSpPr>
        <p:cNvPr id="1" name=""/>
        <p:cNvGrpSpPr/>
        <p:nvPr/>
      </p:nvGrpSpPr>
      <p:grpSpPr>
        <a:xfrm>
          <a:off x="0" y="0"/>
          <a:ext cx="0" cy="0"/>
          <a:chOff x="0" y="0"/>
          <a:chExt cx="0" cy="0"/>
        </a:xfrm>
      </p:grpSpPr>
      <p:sp>
        <p:nvSpPr>
          <p:cNvPr id="4" name="מלבן 3"/>
          <p:cNvSpPr/>
          <p:nvPr/>
        </p:nvSpPr>
        <p:spPr>
          <a:xfrm>
            <a:off x="1" y="8599213"/>
            <a:ext cx="7561262" cy="1569660"/>
          </a:xfrm>
          <a:prstGeom prst="rect">
            <a:avLst/>
          </a:prstGeom>
        </p:spPr>
        <p:txBody>
          <a:bodyPr wrap="square">
            <a:spAutoFit/>
          </a:bodyPr>
          <a:lstStyle/>
          <a:p>
            <a:pPr algn="ctr"/>
            <a:r>
              <a:rPr lang="he-IL" sz="9600" dirty="0">
                <a:solidFill>
                  <a:prstClr val="black"/>
                </a:solidFill>
                <a:cs typeface="DvashVeHalav Halul" pitchFamily="2" charset="-79"/>
              </a:rPr>
              <a:t>בין אדם לזולתו</a:t>
            </a:r>
          </a:p>
        </p:txBody>
      </p:sp>
      <p:sp>
        <p:nvSpPr>
          <p:cNvPr id="2" name="מלבן 1"/>
          <p:cNvSpPr/>
          <p:nvPr/>
        </p:nvSpPr>
        <p:spPr>
          <a:xfrm>
            <a:off x="639428" y="234132"/>
            <a:ext cx="6282406" cy="6740307"/>
          </a:xfrm>
          <a:prstGeom prst="rect">
            <a:avLst/>
          </a:prstGeom>
        </p:spPr>
        <p:txBody>
          <a:bodyPr wrap="square">
            <a:spAutoFit/>
          </a:bodyPr>
          <a:lstStyle/>
          <a:p>
            <a:pPr lvl="0" algn="ctr"/>
            <a:r>
              <a:rPr lang="he-IL" sz="4400" dirty="0">
                <a:solidFill>
                  <a:prstClr val="black"/>
                </a:solidFill>
                <a:cs typeface="Elastica" pitchFamily="2" charset="-79"/>
              </a:rPr>
              <a:t>"חזק חזק ונתחזק"</a:t>
            </a:r>
          </a:p>
          <a:p>
            <a:pPr lvl="0" algn="ctr"/>
            <a:endParaRPr lang="he-IL" sz="2000" dirty="0">
              <a:solidFill>
                <a:prstClr val="black"/>
              </a:solidFill>
              <a:cs typeface="Elastica" pitchFamily="2" charset="-79"/>
            </a:endParaRPr>
          </a:p>
          <a:p>
            <a:pPr lvl="0" algn="ctr"/>
            <a:r>
              <a:rPr lang="he-IL" sz="2000" dirty="0">
                <a:solidFill>
                  <a:prstClr val="black"/>
                </a:solidFill>
                <a:cs typeface="Elastica" pitchFamily="2" charset="-79"/>
              </a:rPr>
              <a:t>בסיום החומש אנו אומרים "חזק חזק ונתחזק".</a:t>
            </a:r>
          </a:p>
          <a:p>
            <a:pPr lvl="0" algn="ctr"/>
            <a:r>
              <a:rPr lang="he-IL" sz="2000" dirty="0">
                <a:solidFill>
                  <a:prstClr val="black"/>
                </a:solidFill>
                <a:cs typeface="Elastica" pitchFamily="2" charset="-79"/>
              </a:rPr>
              <a:t>את הסיום תחגוג כל המשפחה סביב שולחן עם כיבוד קל.</a:t>
            </a:r>
          </a:p>
          <a:p>
            <a:pPr lvl="0" algn="ctr"/>
            <a:r>
              <a:rPr lang="he-IL" sz="2000" dirty="0">
                <a:solidFill>
                  <a:prstClr val="black"/>
                </a:solidFill>
                <a:cs typeface="Elastica" pitchFamily="2" charset="-79"/>
              </a:rPr>
              <a:t>כל אחד יאחז בחומש "שמות" (או שיעבירו מאחד לשני). מומלץ להשתמש בחומש עם פירושים בו יש מעט פסוקים בכל דף.</a:t>
            </a:r>
          </a:p>
          <a:p>
            <a:pPr lvl="0" algn="ctr"/>
            <a:r>
              <a:rPr lang="he-IL" sz="2000" dirty="0">
                <a:solidFill>
                  <a:prstClr val="black"/>
                </a:solidFill>
                <a:cs typeface="Elastica" pitchFamily="2" charset="-79"/>
              </a:rPr>
              <a:t>כל אחד מקבל סימניה בצבע אחר.</a:t>
            </a:r>
          </a:p>
          <a:p>
            <a:pPr lvl="0" algn="ctr"/>
            <a:r>
              <a:rPr lang="he-IL" sz="2000" dirty="0">
                <a:solidFill>
                  <a:prstClr val="black"/>
                </a:solidFill>
                <a:cs typeface="Elastica" pitchFamily="2" charset="-79"/>
              </a:rPr>
              <a:t>כל אחד יבחר פסוק אחד שהוא "רוצה לתת חיזוק" לבני המשפחה ויניח את הסימנייה במקום.</a:t>
            </a:r>
          </a:p>
          <a:p>
            <a:pPr lvl="0" algn="ctr"/>
            <a:r>
              <a:rPr lang="he-IL" sz="2000" dirty="0">
                <a:solidFill>
                  <a:prstClr val="black"/>
                </a:solidFill>
                <a:cs typeface="Elastica" pitchFamily="2" charset="-79"/>
              </a:rPr>
              <a:t>מעבירים את החומש / החומשים בין היושבים, כל אחד בוחר לפתוח בסימניה בצבע שאינו שלו ומנסה לנחש מהו הפסוק הנבחר, מי בחר אותו ולמה...</a:t>
            </a:r>
          </a:p>
          <a:p>
            <a:pPr lvl="0" algn="ctr"/>
            <a:r>
              <a:rPr lang="he-IL" sz="2000" dirty="0">
                <a:solidFill>
                  <a:prstClr val="black"/>
                </a:solidFill>
                <a:cs typeface="Elastica" pitchFamily="2" charset="-79"/>
              </a:rPr>
              <a:t>מי שענה נכון מקבל את החומש לידיו וכך ממשיך הסבב ומוסיף חיזוק למשפחה כולה!!</a:t>
            </a:r>
          </a:p>
          <a:p>
            <a:pPr lvl="0" algn="ctr"/>
            <a:endParaRPr lang="he-IL" sz="2000" dirty="0">
              <a:solidFill>
                <a:prstClr val="black"/>
              </a:solidFill>
              <a:cs typeface="Elastica" pitchFamily="2" charset="-79"/>
            </a:endParaRPr>
          </a:p>
          <a:p>
            <a:pPr lvl="0" algn="ctr"/>
            <a:endParaRPr lang="he-IL" sz="2000" dirty="0">
              <a:solidFill>
                <a:prstClr val="black"/>
              </a:solidFill>
              <a:cs typeface="Elastica" pitchFamily="2" charset="-79"/>
            </a:endParaRPr>
          </a:p>
          <a:p>
            <a:pPr lvl="0" algn="ctr"/>
            <a:endParaRPr lang="he-IL" sz="2000" dirty="0">
              <a:solidFill>
                <a:prstClr val="black"/>
              </a:solidFill>
              <a:cs typeface="Elastica" pitchFamily="2" charset="-79"/>
            </a:endParaRPr>
          </a:p>
          <a:p>
            <a:pPr lvl="0" algn="ctr"/>
            <a:endParaRPr lang="he-IL" sz="20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p:txBody>
      </p:sp>
      <p:grpSp>
        <p:nvGrpSpPr>
          <p:cNvPr id="7" name="קבוצה 6"/>
          <p:cNvGrpSpPr/>
          <p:nvPr/>
        </p:nvGrpSpPr>
        <p:grpSpPr>
          <a:xfrm>
            <a:off x="-36215" y="5706740"/>
            <a:ext cx="7561263" cy="3096344"/>
            <a:chOff x="584047" y="7434932"/>
            <a:chExt cx="6364936" cy="3096344"/>
          </a:xfrm>
        </p:grpSpPr>
        <p:sp>
          <p:nvSpPr>
            <p:cNvPr id="8" name="מלבן מעוגל 7"/>
            <p:cNvSpPr/>
            <p:nvPr/>
          </p:nvSpPr>
          <p:spPr>
            <a:xfrm>
              <a:off x="6156895" y="7434932"/>
              <a:ext cx="792088" cy="30963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9" name="מלבן מעוגל 8"/>
            <p:cNvSpPr/>
            <p:nvPr/>
          </p:nvSpPr>
          <p:spPr>
            <a:xfrm>
              <a:off x="5364807" y="7434932"/>
              <a:ext cx="792088" cy="309634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10" name="מלבן מעוגל 9"/>
            <p:cNvSpPr/>
            <p:nvPr/>
          </p:nvSpPr>
          <p:spPr>
            <a:xfrm>
              <a:off x="4558603" y="7434932"/>
              <a:ext cx="792088" cy="30963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11" name="מלבן מעוגל 10"/>
            <p:cNvSpPr/>
            <p:nvPr/>
          </p:nvSpPr>
          <p:spPr>
            <a:xfrm>
              <a:off x="3766515" y="7434932"/>
              <a:ext cx="792088" cy="309634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12" name="מלבן מעוגל 11"/>
            <p:cNvSpPr/>
            <p:nvPr/>
          </p:nvSpPr>
          <p:spPr>
            <a:xfrm>
              <a:off x="2974427" y="7434932"/>
              <a:ext cx="792088" cy="309634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13" name="מלבן מעוגל 12"/>
            <p:cNvSpPr/>
            <p:nvPr/>
          </p:nvSpPr>
          <p:spPr>
            <a:xfrm>
              <a:off x="2182339" y="7434932"/>
              <a:ext cx="792088" cy="309634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14" name="מלבן מעוגל 13"/>
            <p:cNvSpPr/>
            <p:nvPr/>
          </p:nvSpPr>
          <p:spPr>
            <a:xfrm>
              <a:off x="1376135" y="7434932"/>
              <a:ext cx="792088" cy="3096344"/>
            </a:xfrm>
            <a:prstGeom prst="roundRect">
              <a:avLst/>
            </a:prstGeom>
            <a:solidFill>
              <a:srgbClr val="BD4F8E"/>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sp>
          <p:nvSpPr>
            <p:cNvPr id="15" name="מלבן מעוגל 14"/>
            <p:cNvSpPr/>
            <p:nvPr/>
          </p:nvSpPr>
          <p:spPr>
            <a:xfrm>
              <a:off x="584047" y="7434932"/>
              <a:ext cx="792088" cy="3096344"/>
            </a:xfrm>
            <a:prstGeom prst="roundRect">
              <a:avLst/>
            </a:prstGeom>
            <a:solidFill>
              <a:srgbClr val="B0E824"/>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a:r>
                <a:rPr lang="he-IL" sz="3200" dirty="0">
                  <a:solidFill>
                    <a:prstClr val="white"/>
                  </a:solidFill>
                  <a:cs typeface="Elastica" pitchFamily="2" charset="-79"/>
                </a:rPr>
                <a:t>חזק חזק ונתחזק</a:t>
              </a:r>
            </a:p>
          </p:txBody>
        </p:sp>
      </p:grpSp>
      <p:sp>
        <p:nvSpPr>
          <p:cNvPr id="17" name="מלבן 16"/>
          <p:cNvSpPr/>
          <p:nvPr/>
        </p:nvSpPr>
        <p:spPr>
          <a:xfrm>
            <a:off x="6352809" y="-125906"/>
            <a:ext cx="990977" cy="646331"/>
          </a:xfrm>
          <a:prstGeom prst="rect">
            <a:avLst/>
          </a:prstGeom>
        </p:spPr>
        <p:txBody>
          <a:bodyPr wrap="none">
            <a:spAutoFit/>
          </a:bodyPr>
          <a:lstStyle/>
          <a:p>
            <a:r>
              <a:rPr lang="he-IL" sz="3600" dirty="0">
                <a:solidFill>
                  <a:prstClr val="black"/>
                </a:solidFill>
                <a:cs typeface="Aspaklarya Regular" pitchFamily="2" charset="-79"/>
              </a:rPr>
              <a:t>בס"ד</a:t>
            </a:r>
            <a:endParaRPr lang="he-IL" sz="3600" dirty="0">
              <a:solidFill>
                <a:prstClr val="black"/>
              </a:solidFill>
            </a:endParaRPr>
          </a:p>
        </p:txBody>
      </p:sp>
    </p:spTree>
    <p:extLst>
      <p:ext uri="{BB962C8B-B14F-4D97-AF65-F5344CB8AC3E}">
        <p14:creationId xmlns:p14="http://schemas.microsoft.com/office/powerpoint/2010/main" val="3717669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3000" r="-63000"/>
          </a:stretch>
        </a:blipFill>
        <a:effectLst/>
      </p:bgPr>
    </p:bg>
    <p:spTree>
      <p:nvGrpSpPr>
        <p:cNvPr id="1" name=""/>
        <p:cNvGrpSpPr/>
        <p:nvPr/>
      </p:nvGrpSpPr>
      <p:grpSpPr>
        <a:xfrm>
          <a:off x="0" y="0"/>
          <a:ext cx="0" cy="0"/>
          <a:chOff x="0" y="0"/>
          <a:chExt cx="0" cy="0"/>
        </a:xfrm>
      </p:grpSpPr>
      <p:sp>
        <p:nvSpPr>
          <p:cNvPr id="4" name="מלבן 3"/>
          <p:cNvSpPr/>
          <p:nvPr/>
        </p:nvSpPr>
        <p:spPr>
          <a:xfrm>
            <a:off x="1" y="8599213"/>
            <a:ext cx="7561262" cy="1569660"/>
          </a:xfrm>
          <a:prstGeom prst="rect">
            <a:avLst/>
          </a:prstGeom>
        </p:spPr>
        <p:txBody>
          <a:bodyPr wrap="square">
            <a:spAutoFit/>
          </a:bodyPr>
          <a:lstStyle/>
          <a:p>
            <a:pPr algn="ctr"/>
            <a:r>
              <a:rPr lang="he-IL" sz="9600" dirty="0">
                <a:solidFill>
                  <a:prstClr val="black"/>
                </a:solidFill>
                <a:cs typeface="DvashVeHalav Halul" pitchFamily="2" charset="-79"/>
              </a:rPr>
              <a:t>בין אדם לעמו</a:t>
            </a:r>
          </a:p>
        </p:txBody>
      </p:sp>
      <p:sp>
        <p:nvSpPr>
          <p:cNvPr id="2" name="מלבן 1"/>
          <p:cNvSpPr/>
          <p:nvPr/>
        </p:nvSpPr>
        <p:spPr>
          <a:xfrm>
            <a:off x="639428" y="234133"/>
            <a:ext cx="6282406" cy="7786747"/>
          </a:xfrm>
          <a:prstGeom prst="rect">
            <a:avLst/>
          </a:prstGeom>
        </p:spPr>
        <p:txBody>
          <a:bodyPr wrap="square">
            <a:spAutoFit/>
          </a:bodyPr>
          <a:lstStyle/>
          <a:p>
            <a:pPr lvl="0" algn="ctr"/>
            <a:r>
              <a:rPr lang="he-IL" sz="4400" dirty="0">
                <a:solidFill>
                  <a:prstClr val="black"/>
                </a:solidFill>
                <a:cs typeface="Elastica" pitchFamily="2" charset="-79"/>
              </a:rPr>
              <a:t>"אהבת ישראל"</a:t>
            </a:r>
          </a:p>
          <a:p>
            <a:pPr lvl="0" algn="ctr"/>
            <a:r>
              <a:rPr lang="he-IL" sz="2400" dirty="0">
                <a:solidFill>
                  <a:prstClr val="black"/>
                </a:solidFill>
                <a:cs typeface="Elastica" pitchFamily="2" charset="-79"/>
              </a:rPr>
              <a:t>ממשיכים את "אהבת ישראל" המיוחדת של הרב קוק זצ"ל.</a:t>
            </a:r>
          </a:p>
          <a:p>
            <a:pPr lvl="0" algn="ctr"/>
            <a:r>
              <a:rPr lang="he-IL" sz="2400" dirty="0">
                <a:solidFill>
                  <a:prstClr val="black"/>
                </a:solidFill>
                <a:cs typeface="Elastica" pitchFamily="2" charset="-79"/>
              </a:rPr>
              <a:t>בתחתית הדף מובאים ציטוטי חלקי פסוקים מן הפרשה.</a:t>
            </a:r>
          </a:p>
          <a:p>
            <a:pPr lvl="0" algn="ctr"/>
            <a:r>
              <a:rPr lang="he-IL" sz="2400" dirty="0">
                <a:solidFill>
                  <a:prstClr val="black"/>
                </a:solidFill>
                <a:cs typeface="Elastica" pitchFamily="2" charset="-79"/>
              </a:rPr>
              <a:t>לפני שבת: גזרו את חלקי הפסוקים ושימרו במעטפה. </a:t>
            </a:r>
          </a:p>
          <a:p>
            <a:pPr lvl="0" algn="ctr"/>
            <a:r>
              <a:rPr lang="he-IL" sz="2400" dirty="0">
                <a:solidFill>
                  <a:prstClr val="black"/>
                </a:solidFill>
                <a:cs typeface="Elastica" pitchFamily="2" charset="-79"/>
              </a:rPr>
              <a:t>בקשו מההורים לקנות חבילת סוכריות.</a:t>
            </a:r>
          </a:p>
          <a:p>
            <a:pPr lvl="0" algn="ctr"/>
            <a:r>
              <a:rPr lang="he-IL" sz="2400" dirty="0">
                <a:solidFill>
                  <a:prstClr val="black"/>
                </a:solidFill>
                <a:cs typeface="Elastica" pitchFamily="2" charset="-79"/>
              </a:rPr>
              <a:t>בשולחן השבת כל אחד מהיושבים מקבל ציטוט של פסוק ולפי סדר אקראי כל אחד מהיושבים "מעניק" ציטוט של  ברכה לאחד מן היושבים, מסביר לו מדוע מברך אותו בברכה זו ובכך מרבה "אהבת ישראל". בנוסף לכך, כל מי שברך - מקבל בתמורה סוכריה מתוקה.</a:t>
            </a:r>
          </a:p>
          <a:p>
            <a:pPr lvl="0" algn="ctr"/>
            <a:r>
              <a:rPr lang="he-IL" sz="2400" dirty="0">
                <a:solidFill>
                  <a:prstClr val="black"/>
                </a:solidFill>
                <a:cs typeface="Elastica" pitchFamily="2" charset="-79"/>
              </a:rPr>
              <a:t>כשאנחנו נותנים אהבה - אנחנו מקבלים לא פחות...</a:t>
            </a:r>
          </a:p>
          <a:p>
            <a:pPr lvl="0" algn="ctr"/>
            <a:endParaRPr lang="he-IL" sz="2400" dirty="0">
              <a:solidFill>
                <a:prstClr val="black"/>
              </a:solidFill>
              <a:cs typeface="Elastica" pitchFamily="2" charset="-79"/>
            </a:endParaRPr>
          </a:p>
          <a:p>
            <a:pPr lvl="0" algn="ctr"/>
            <a:r>
              <a:rPr lang="he-IL" sz="2400" dirty="0">
                <a:solidFill>
                  <a:prstClr val="black"/>
                </a:solidFill>
                <a:cs typeface="Elastica" pitchFamily="2" charset="-79"/>
              </a:rPr>
              <a:t>* מוזמנים להתפלל בסעודה שלישית, עת רצון, על כל שבויי ונעדרי עם-ישראל, בזכותה של רחל אמנו, שישובו בנים לגבולם.</a:t>
            </a: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a:p>
            <a:pPr lvl="0" algn="ctr"/>
            <a:endParaRPr lang="he-IL" sz="2400" dirty="0">
              <a:solidFill>
                <a:prstClr val="black"/>
              </a:solidFill>
              <a:cs typeface="Elastica" pitchFamily="2" charset="-79"/>
            </a:endParaRPr>
          </a:p>
        </p:txBody>
      </p:sp>
      <p:sp>
        <p:nvSpPr>
          <p:cNvPr id="7" name="מלבן 6"/>
          <p:cNvSpPr/>
          <p:nvPr/>
        </p:nvSpPr>
        <p:spPr>
          <a:xfrm>
            <a:off x="6352809" y="-125906"/>
            <a:ext cx="990977" cy="646331"/>
          </a:xfrm>
          <a:prstGeom prst="rect">
            <a:avLst/>
          </a:prstGeom>
        </p:spPr>
        <p:txBody>
          <a:bodyPr wrap="none">
            <a:spAutoFit/>
          </a:bodyPr>
          <a:lstStyle/>
          <a:p>
            <a:r>
              <a:rPr lang="he-IL" sz="3600" dirty="0">
                <a:solidFill>
                  <a:prstClr val="black"/>
                </a:solidFill>
                <a:cs typeface="Aspaklarya Regular" pitchFamily="2" charset="-79"/>
              </a:rPr>
              <a:t>בס"ד</a:t>
            </a:r>
            <a:endParaRPr lang="he-IL" sz="3600" dirty="0">
              <a:solidFill>
                <a:prstClr val="black"/>
              </a:solidFill>
            </a:endParaRPr>
          </a:p>
        </p:txBody>
      </p:sp>
    </p:spTree>
    <p:extLst>
      <p:ext uri="{BB962C8B-B14F-4D97-AF65-F5344CB8AC3E}">
        <p14:creationId xmlns:p14="http://schemas.microsoft.com/office/powerpoint/2010/main" val="2609174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3000" r="-63000"/>
          </a:stretch>
        </a:blipFill>
        <a:effectLst/>
      </p:bgPr>
    </p:bg>
    <p:spTree>
      <p:nvGrpSpPr>
        <p:cNvPr id="1" name=""/>
        <p:cNvGrpSpPr/>
        <p:nvPr/>
      </p:nvGrpSpPr>
      <p:grpSpPr>
        <a:xfrm>
          <a:off x="0" y="0"/>
          <a:ext cx="0" cy="0"/>
          <a:chOff x="0" y="0"/>
          <a:chExt cx="0" cy="0"/>
        </a:xfrm>
      </p:grpSpPr>
      <p:sp>
        <p:nvSpPr>
          <p:cNvPr id="4" name="מלבן 3"/>
          <p:cNvSpPr/>
          <p:nvPr/>
        </p:nvSpPr>
        <p:spPr>
          <a:xfrm>
            <a:off x="1" y="8144141"/>
            <a:ext cx="7561262" cy="2554545"/>
          </a:xfrm>
          <a:prstGeom prst="rect">
            <a:avLst/>
          </a:prstGeom>
        </p:spPr>
        <p:txBody>
          <a:bodyPr wrap="square">
            <a:spAutoFit/>
          </a:bodyPr>
          <a:lstStyle/>
          <a:p>
            <a:pPr algn="ctr"/>
            <a:r>
              <a:rPr lang="he-IL" sz="8000" dirty="0">
                <a:solidFill>
                  <a:prstClr val="black"/>
                </a:solidFill>
                <a:cs typeface="DvashVeHalav Halul" pitchFamily="2" charset="-79"/>
              </a:rPr>
              <a:t>בין אדם לארצו ולמולדתו</a:t>
            </a:r>
          </a:p>
        </p:txBody>
      </p:sp>
      <p:sp>
        <p:nvSpPr>
          <p:cNvPr id="2" name="מלבן 1"/>
          <p:cNvSpPr/>
          <p:nvPr/>
        </p:nvSpPr>
        <p:spPr>
          <a:xfrm>
            <a:off x="621620" y="522165"/>
            <a:ext cx="6282406" cy="6740307"/>
          </a:xfrm>
          <a:prstGeom prst="rect">
            <a:avLst/>
          </a:prstGeom>
        </p:spPr>
        <p:txBody>
          <a:bodyPr wrap="square">
            <a:spAutoFit/>
          </a:bodyPr>
          <a:lstStyle/>
          <a:p>
            <a:pPr lvl="0" algn="ctr"/>
            <a:r>
              <a:rPr lang="he-IL" sz="4400" dirty="0">
                <a:solidFill>
                  <a:prstClr val="black"/>
                </a:solidFill>
                <a:cs typeface="Elastica" pitchFamily="2" charset="-79"/>
              </a:rPr>
              <a:t>"שיר מזמור ישן"</a:t>
            </a:r>
          </a:p>
          <a:p>
            <a:pPr lvl="0" algn="ctr"/>
            <a:endParaRPr lang="he-IL" sz="2400" dirty="0">
              <a:solidFill>
                <a:prstClr val="black"/>
              </a:solidFill>
              <a:cs typeface="Elastica" pitchFamily="2" charset="-79"/>
            </a:endParaRPr>
          </a:p>
          <a:p>
            <a:pPr lvl="0" algn="ctr"/>
            <a:r>
              <a:rPr lang="he-IL" sz="2800" dirty="0">
                <a:solidFill>
                  <a:prstClr val="black"/>
                </a:solidFill>
                <a:cs typeface="Elastica" pitchFamily="2" charset="-79"/>
              </a:rPr>
              <a:t>שבו ביחד ושירו משירי ארץ ישראל האהובה.</a:t>
            </a:r>
          </a:p>
          <a:p>
            <a:pPr lvl="0" algn="ctr"/>
            <a:endParaRPr lang="he-IL" sz="2800" dirty="0">
              <a:solidFill>
                <a:prstClr val="black"/>
              </a:solidFill>
              <a:cs typeface="Elastica" pitchFamily="2" charset="-79"/>
            </a:endParaRPr>
          </a:p>
          <a:p>
            <a:pPr lvl="0" algn="ctr"/>
            <a:r>
              <a:rPr lang="he-IL" sz="2800" dirty="0">
                <a:solidFill>
                  <a:prstClr val="black"/>
                </a:solidFill>
                <a:cs typeface="Elastica" pitchFamily="2" charset="-79"/>
              </a:rPr>
              <a:t>תוכלו לחלק לכל אחד מבני המשפחה שיר,</a:t>
            </a:r>
          </a:p>
          <a:p>
            <a:pPr lvl="0" algn="ctr"/>
            <a:r>
              <a:rPr lang="he-IL" sz="2800" dirty="0">
                <a:solidFill>
                  <a:prstClr val="black"/>
                </a:solidFill>
                <a:cs typeface="Elastica" pitchFamily="2" charset="-79"/>
              </a:rPr>
              <a:t>וכל אחד בתורו צריך לתת רמז - לזמזם, להציג בפנטומימה חלק מהשיר, לפתוח ב"השיר הזה מזכיר לי..."</a:t>
            </a:r>
          </a:p>
          <a:p>
            <a:pPr lvl="0" algn="ctr"/>
            <a:r>
              <a:rPr lang="he-IL" sz="2800" dirty="0">
                <a:solidFill>
                  <a:prstClr val="black"/>
                </a:solidFill>
                <a:cs typeface="Elastica" pitchFamily="2" charset="-79"/>
              </a:rPr>
              <a:t>כל שאר המשפחה צריכים לנחש וביחד שרים את השיר.</a:t>
            </a:r>
          </a:p>
          <a:p>
            <a:pPr lvl="0" algn="ctr"/>
            <a:r>
              <a:rPr lang="he-IL" sz="2800" dirty="0">
                <a:solidFill>
                  <a:prstClr val="black"/>
                </a:solidFill>
                <a:cs typeface="Elastica" pitchFamily="2" charset="-79"/>
              </a:rPr>
              <a:t>* ניתן "</a:t>
            </a:r>
            <a:r>
              <a:rPr lang="he-IL" sz="2800" dirty="0" err="1">
                <a:solidFill>
                  <a:prstClr val="black"/>
                </a:solidFill>
                <a:cs typeface="Elastica" pitchFamily="2" charset="-79"/>
              </a:rPr>
              <a:t>לטבל</a:t>
            </a:r>
            <a:r>
              <a:rPr lang="he-IL" sz="2800" dirty="0">
                <a:solidFill>
                  <a:prstClr val="black"/>
                </a:solidFill>
                <a:cs typeface="Elastica" pitchFamily="2" charset="-79"/>
              </a:rPr>
              <a:t>" ב-"דבש" - "על הדבש ועל העוקץ". מי שמצליח לנחש את השיר מקבל סוכריית דבש / כפית דבש.</a:t>
            </a:r>
          </a:p>
          <a:p>
            <a:pPr lvl="0" algn="ctr"/>
            <a:endParaRPr lang="he-IL" sz="2800" dirty="0">
              <a:solidFill>
                <a:prstClr val="black"/>
              </a:solidFill>
              <a:cs typeface="Elastica" pitchFamily="2" charset="-79"/>
            </a:endParaRPr>
          </a:p>
          <a:p>
            <a:pPr lvl="0" algn="ctr"/>
            <a:r>
              <a:rPr lang="he-IL" sz="2800">
                <a:solidFill>
                  <a:prstClr val="black"/>
                </a:solidFill>
                <a:cs typeface="Elastica" pitchFamily="2" charset="-79"/>
              </a:rPr>
              <a:t>שירה והודיה על הארץ הטובה והמתוקה...</a:t>
            </a:r>
            <a:endParaRPr lang="he-IL" sz="2800" dirty="0">
              <a:solidFill>
                <a:prstClr val="black"/>
              </a:solidFill>
              <a:cs typeface="Elastica" pitchFamily="2" charset="-79"/>
            </a:endParaRPr>
          </a:p>
        </p:txBody>
      </p:sp>
      <p:sp>
        <p:nvSpPr>
          <p:cNvPr id="5" name="מלבן 4"/>
          <p:cNvSpPr/>
          <p:nvPr/>
        </p:nvSpPr>
        <p:spPr>
          <a:xfrm>
            <a:off x="6352809" y="-125906"/>
            <a:ext cx="990977" cy="646331"/>
          </a:xfrm>
          <a:prstGeom prst="rect">
            <a:avLst/>
          </a:prstGeom>
        </p:spPr>
        <p:txBody>
          <a:bodyPr wrap="none">
            <a:spAutoFit/>
          </a:bodyPr>
          <a:lstStyle/>
          <a:p>
            <a:r>
              <a:rPr lang="he-IL" sz="3600" dirty="0">
                <a:solidFill>
                  <a:prstClr val="black"/>
                </a:solidFill>
                <a:cs typeface="Aspaklarya Regular" pitchFamily="2" charset="-79"/>
              </a:rPr>
              <a:t>בס"ד</a:t>
            </a:r>
            <a:endParaRPr lang="he-IL" sz="3600" dirty="0">
              <a:solidFill>
                <a:prstClr val="black"/>
              </a:solidFill>
            </a:endParaRPr>
          </a:p>
        </p:txBody>
      </p:sp>
    </p:spTree>
    <p:extLst>
      <p:ext uri="{BB962C8B-B14F-4D97-AF65-F5344CB8AC3E}">
        <p14:creationId xmlns:p14="http://schemas.microsoft.com/office/powerpoint/2010/main" val="2485775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663</Words>
  <Application>Microsoft Office PowerPoint</Application>
  <PresentationFormat>מותאם אישית</PresentationFormat>
  <Paragraphs>99</Paragraphs>
  <Slides>6</Slides>
  <Notes>6</Notes>
  <HiddenSlides>0</HiddenSlides>
  <MMClips>0</MMClips>
  <ScaleCrop>false</ScaleCrop>
  <HeadingPairs>
    <vt:vector size="4" baseType="variant">
      <vt:variant>
        <vt:lpstr>ערכת נושא</vt:lpstr>
      </vt:variant>
      <vt:variant>
        <vt:i4>1</vt:i4>
      </vt:variant>
      <vt:variant>
        <vt:lpstr>כותרות שקופיות</vt:lpstr>
      </vt:variant>
      <vt:variant>
        <vt:i4>6</vt:i4>
      </vt:variant>
    </vt:vector>
  </HeadingPairs>
  <TitlesOfParts>
    <vt:vector size="7" baseType="lpstr">
      <vt:lpstr>1_ערכת נושא Office</vt:lpstr>
      <vt:lpstr>מצגת של PowerPoint</vt:lpstr>
      <vt:lpstr>מצגת של PowerPoint</vt:lpstr>
      <vt:lpstr>מצגת של PowerPoint</vt:lpstr>
      <vt:lpstr>מצגת של PowerPoint</vt:lpstr>
      <vt:lpstr>מצגת של PowerPoint</vt:lpstr>
      <vt:lpstr>מצגת של PowerPoint</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רות מגדל</dc:creator>
  <cp:lastModifiedBy>רות מגדל</cp:lastModifiedBy>
  <cp:revision>2</cp:revision>
  <dcterms:created xsi:type="dcterms:W3CDTF">2018-01-25T12:26:00Z</dcterms:created>
  <dcterms:modified xsi:type="dcterms:W3CDTF">2018-01-29T08:47:58Z</dcterms:modified>
</cp:coreProperties>
</file>