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59" r:id="rId2"/>
    <p:sldId id="260" r:id="rId3"/>
    <p:sldId id="261" r:id="rId4"/>
    <p:sldId id="262" r:id="rId5"/>
    <p:sldId id="263" r:id="rId6"/>
    <p:sldId id="264" r:id="rId7"/>
    <p:sldId id="265" r:id="rId8"/>
    <p:sldId id="266" r:id="rId9"/>
    <p:sldId id="267" r:id="rId10"/>
    <p:sldId id="269" r:id="rId11"/>
    <p:sldId id="268" r:id="rId12"/>
  </p:sldIdLst>
  <p:sldSz cx="7561263" cy="106934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1848" y="20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F455BC-5320-499E-96F3-0DA9DB98D35B}" type="datetimeFigureOut">
              <a:rPr lang="he-IL" smtClean="0"/>
              <a:t>ל'/שבט/תשע"ח</a:t>
            </a:fld>
            <a:endParaRPr lang="he-IL"/>
          </a:p>
        </p:txBody>
      </p:sp>
      <p:sp>
        <p:nvSpPr>
          <p:cNvPr id="4" name="מציין מיקום של תמונת שקופית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F11707F-DBEB-4AA3-9A31-F6754939CAF7}" type="slidenum">
              <a:rPr lang="he-IL" smtClean="0"/>
              <a:t>‹#›</a:t>
            </a:fld>
            <a:endParaRPr lang="he-IL"/>
          </a:p>
        </p:txBody>
      </p:sp>
    </p:spTree>
    <p:extLst>
      <p:ext uri="{BB962C8B-B14F-4D97-AF65-F5344CB8AC3E}">
        <p14:creationId xmlns:p14="http://schemas.microsoft.com/office/powerpoint/2010/main" val="422489377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F11707F-DBEB-4AA3-9A31-F6754939CAF7}" type="slidenum">
              <a:rPr lang="he-IL" smtClean="0"/>
              <a:t>5</a:t>
            </a:fld>
            <a:endParaRPr lang="he-IL"/>
          </a:p>
        </p:txBody>
      </p:sp>
    </p:spTree>
    <p:extLst>
      <p:ext uri="{BB962C8B-B14F-4D97-AF65-F5344CB8AC3E}">
        <p14:creationId xmlns:p14="http://schemas.microsoft.com/office/powerpoint/2010/main" val="150013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67095" y="3321886"/>
            <a:ext cx="6427074" cy="2292150"/>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337886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45773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534133" y="668338"/>
            <a:ext cx="1405923" cy="142256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312427" y="668338"/>
            <a:ext cx="4095684" cy="142256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57666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25055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97287" y="6871500"/>
            <a:ext cx="6427074" cy="2123828"/>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75437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312428"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23075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378063" y="428232"/>
            <a:ext cx="6805137" cy="1782233"/>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384364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837180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322764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78064" y="425756"/>
            <a:ext cx="2487603" cy="1811937"/>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38851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482060" y="7485380"/>
            <a:ext cx="4536758" cy="883691"/>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F9C8197-B222-4937-B068-930C9472376B}" type="datetimeFigureOut">
              <a:rPr lang="he-IL" smtClean="0"/>
              <a:t>ל'/שבט/תשע"ח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3CF3FA-61A9-43C0-B40C-7F4D378910B9}" type="slidenum">
              <a:rPr lang="he-IL" smtClean="0"/>
              <a:t>‹#›</a:t>
            </a:fld>
            <a:endParaRPr lang="he-IL"/>
          </a:p>
        </p:txBody>
      </p:sp>
    </p:spTree>
    <p:extLst>
      <p:ext uri="{BB962C8B-B14F-4D97-AF65-F5344CB8AC3E}">
        <p14:creationId xmlns:p14="http://schemas.microsoft.com/office/powerpoint/2010/main" val="135102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78063" y="428232"/>
            <a:ext cx="6805137" cy="178223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495127"/>
            <a:ext cx="6805137" cy="705715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5418905" y="9911198"/>
            <a:ext cx="1764295" cy="569325"/>
          </a:xfrm>
          <a:prstGeom prst="rect">
            <a:avLst/>
          </a:prstGeom>
        </p:spPr>
        <p:txBody>
          <a:bodyPr vert="horz" lIns="91440" tIns="45720" rIns="91440" bIns="45720" rtlCol="1" anchor="ctr"/>
          <a:lstStyle>
            <a:lvl1pPr algn="r">
              <a:defRPr sz="1200">
                <a:solidFill>
                  <a:schemeClr val="tx1">
                    <a:tint val="75000"/>
                  </a:schemeClr>
                </a:solidFill>
              </a:defRPr>
            </a:lvl1pPr>
          </a:lstStyle>
          <a:p>
            <a:fld id="{6F9C8197-B222-4937-B068-930C9472376B}" type="datetimeFigureOut">
              <a:rPr lang="he-IL" smtClean="0"/>
              <a:t>ל'/שבט/תשע"ח</a:t>
            </a:fld>
            <a:endParaRPr lang="he-IL"/>
          </a:p>
        </p:txBody>
      </p:sp>
      <p:sp>
        <p:nvSpPr>
          <p:cNvPr id="5" name="מציין מיקום של כותרת תחתונה 4"/>
          <p:cNvSpPr>
            <a:spLocks noGrp="1"/>
          </p:cNvSpPr>
          <p:nvPr>
            <p:ph type="ftr" sz="quarter" idx="3"/>
          </p:nvPr>
        </p:nvSpPr>
        <p:spPr>
          <a:xfrm>
            <a:off x="2583432" y="9911198"/>
            <a:ext cx="2394400" cy="5693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378063" y="9911198"/>
            <a:ext cx="1764295" cy="569325"/>
          </a:xfrm>
          <a:prstGeom prst="rect">
            <a:avLst/>
          </a:prstGeom>
        </p:spPr>
        <p:txBody>
          <a:bodyPr vert="horz" lIns="91440" tIns="45720" rIns="91440" bIns="45720" rtlCol="1" anchor="ctr"/>
          <a:lstStyle>
            <a:lvl1pPr algn="l">
              <a:defRPr sz="1200">
                <a:solidFill>
                  <a:schemeClr val="tx1">
                    <a:tint val="75000"/>
                  </a:schemeClr>
                </a:solidFill>
              </a:defRPr>
            </a:lvl1pPr>
          </a:lstStyle>
          <a:p>
            <a:fld id="{EF3CF3FA-61A9-43C0-B40C-7F4D378910B9}" type="slidenum">
              <a:rPr lang="he-IL" smtClean="0"/>
              <a:t>‹#›</a:t>
            </a:fld>
            <a:endParaRPr lang="he-IL"/>
          </a:p>
        </p:txBody>
      </p:sp>
    </p:spTree>
    <p:extLst>
      <p:ext uri="{BB962C8B-B14F-4D97-AF65-F5344CB8AC3E}">
        <p14:creationId xmlns:p14="http://schemas.microsoft.com/office/powerpoint/2010/main" val="143084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eb.nli.org.il/sites/nlis/he/Song/Pages/song.aspx?songid=916#131,141,7715,174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eb.nli.org.il/sites/nlis/he/Song/Pages/Song.aspx?SongID=86#21,73,2569,55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eb.nli.org.il/sites/nlis/he/Song/Pages/Song.aspx?SongID=760#53,114,2419,45"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eb.nli.org.il/sites/nlis/he/Song/Pages/Song.aspx?SongID=4336#133,60,8094,1759"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eb.nli.org.il/sites/nlis/he/Song/Pages/Song.aspx?SongID=213#1,13,287,9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sp>
        <p:nvSpPr>
          <p:cNvPr id="5" name="מלבן 4"/>
          <p:cNvSpPr/>
          <p:nvPr/>
        </p:nvSpPr>
        <p:spPr>
          <a:xfrm>
            <a:off x="801816" y="1026220"/>
            <a:ext cx="5920210" cy="2123658"/>
          </a:xfrm>
          <a:prstGeom prst="rect">
            <a:avLst/>
          </a:prstGeom>
          <a:noFill/>
        </p:spPr>
        <p:txBody>
          <a:bodyPr wrap="none" lIns="91440" tIns="45720" rIns="91440" bIns="45720">
            <a:spAutoFit/>
          </a:bodyPr>
          <a:lstStyle/>
          <a:p>
            <a:pPr algn="ctr"/>
            <a:r>
              <a:rPr lang="he-IL" sz="66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שבת </a:t>
            </a:r>
            <a:r>
              <a:rPr lang="he-IL" sz="6600" b="0" cap="none" spc="0" dirty="0" err="1"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חמ"ד</a:t>
            </a:r>
            <a:endParaRPr lang="he-IL" sz="66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a:p>
            <a:pPr algn="ctr"/>
            <a:r>
              <a:rPr lang="he-IL" sz="66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ניגון של מידות</a:t>
            </a:r>
            <a:endParaRPr lang="he-IL" sz="66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6" name="מלבן 5"/>
          <p:cNvSpPr/>
          <p:nvPr/>
        </p:nvSpPr>
        <p:spPr>
          <a:xfrm>
            <a:off x="801817" y="7371455"/>
            <a:ext cx="6509764" cy="2800767"/>
          </a:xfrm>
          <a:prstGeom prst="rect">
            <a:avLst/>
          </a:prstGeom>
          <a:noFill/>
        </p:spPr>
        <p:txBody>
          <a:bodyPr wrap="square" lIns="91440" tIns="45720" rIns="91440" bIns="45720">
            <a:spAutoFit/>
          </a:bodyPr>
          <a:lstStyle/>
          <a:p>
            <a:r>
              <a:rPr lang="he-IL" sz="4400" b="0" cap="none" spc="0" dirty="0" smtClean="0">
                <a:ln w="18415" cmpd="sng">
                  <a:solidFill>
                    <a:srgbClr val="FFFFFF"/>
                  </a:solidFill>
                  <a:prstDash val="solid"/>
                </a:ln>
                <a:solidFill>
                  <a:srgbClr val="FFFFCC"/>
                </a:solidFill>
                <a:latin typeface="Shmulik CLM" panose="02000603000000000000" pitchFamily="2" charset="-79"/>
                <a:cs typeface="Empatica Regular" pitchFamily="2" charset="-79"/>
              </a:rPr>
              <a:t>ניגונים, פיוטים </a:t>
            </a:r>
            <a:r>
              <a:rPr lang="he-IL" sz="4400" b="0" cap="none" spc="0" dirty="0" smtClean="0">
                <a:ln w="18415" cmpd="sng">
                  <a:solidFill>
                    <a:srgbClr val="FFFFFF"/>
                  </a:solidFill>
                  <a:prstDash val="solid"/>
                </a:ln>
                <a:solidFill>
                  <a:srgbClr val="FFFFCC"/>
                </a:solidFill>
                <a:latin typeface="Shmulik CLM" panose="02000603000000000000" pitchFamily="2" charset="-79"/>
                <a:cs typeface="Empatica Regular" pitchFamily="2" charset="-79"/>
              </a:rPr>
              <a:t>וסיפורים </a:t>
            </a:r>
          </a:p>
          <a:p>
            <a:r>
              <a:rPr lang="he-IL" sz="4400" b="0" cap="none" spc="0" dirty="0" smtClean="0">
                <a:ln w="18415" cmpd="sng">
                  <a:solidFill>
                    <a:srgbClr val="FFFFFF"/>
                  </a:solidFill>
                  <a:prstDash val="solid"/>
                </a:ln>
                <a:solidFill>
                  <a:srgbClr val="FFFFCC"/>
                </a:solidFill>
                <a:latin typeface="Shmulik CLM" panose="02000603000000000000" pitchFamily="2" charset="-79"/>
                <a:cs typeface="Empatica Regular" pitchFamily="2" charset="-79"/>
              </a:rPr>
              <a:t> על מידותיהם של גדולי ישראל</a:t>
            </a:r>
          </a:p>
          <a:p>
            <a:pPr algn="ctr"/>
            <a:r>
              <a:rPr lang="he-IL" sz="4400" dirty="0" smtClean="0">
                <a:ln w="18415" cmpd="sng">
                  <a:solidFill>
                    <a:srgbClr val="FFFFFF"/>
                  </a:solidFill>
                  <a:prstDash val="solid"/>
                </a:ln>
                <a:solidFill>
                  <a:srgbClr val="FFFFCC"/>
                </a:solidFill>
                <a:latin typeface="Shmulik CLM" panose="02000603000000000000" pitchFamily="2" charset="-79"/>
                <a:cs typeface="Empatica Regular" pitchFamily="2" charset="-79"/>
              </a:rPr>
              <a:t>    בהשראת פנקסו של הרב גץ זצ"ל</a:t>
            </a:r>
            <a:endParaRPr lang="he-IL" sz="4400" b="0" cap="none" spc="0" dirty="0">
              <a:ln w="18415" cmpd="sng">
                <a:solidFill>
                  <a:srgbClr val="FFFFFF"/>
                </a:solidFill>
                <a:prstDash val="solid"/>
              </a:ln>
              <a:solidFill>
                <a:srgbClr val="FFFFCC"/>
              </a:solidFill>
              <a:latin typeface="Shmulik CLM" panose="02000603000000000000" pitchFamily="2" charset="-79"/>
              <a:cs typeface="Empatica Regular" pitchFamily="2" charset="-79"/>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279" y="5864271"/>
            <a:ext cx="1728191" cy="1846490"/>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מלבן 6"/>
          <p:cNvSpPr/>
          <p:nvPr/>
        </p:nvSpPr>
        <p:spPr>
          <a:xfrm>
            <a:off x="1498777" y="-33520"/>
            <a:ext cx="5853559" cy="646331"/>
          </a:xfrm>
          <a:prstGeom prst="rect">
            <a:avLst/>
          </a:prstGeom>
          <a:noFill/>
        </p:spPr>
        <p:txBody>
          <a:bodyPr wrap="square" lIns="91440" tIns="45720" rIns="91440" bIns="45720">
            <a:spAutoFit/>
          </a:bodyPr>
          <a:lstStyle/>
          <a:p>
            <a:r>
              <a:rPr lang="he-IL" sz="3600" b="0" cap="none" spc="0" dirty="0" smtClean="0">
                <a:ln w="18415" cmpd="sng">
                  <a:solidFill>
                    <a:srgbClr val="FFFFFF"/>
                  </a:solidFill>
                  <a:prstDash val="solid"/>
                </a:ln>
                <a:solidFill>
                  <a:srgbClr val="FFFFCC"/>
                </a:solidFill>
                <a:latin typeface="Shmulik CLM" panose="02000603000000000000" pitchFamily="2" charset="-79"/>
                <a:cs typeface="Empatica Regular" pitchFamily="2" charset="-79"/>
              </a:rPr>
              <a:t>בס"ד</a:t>
            </a:r>
            <a:endParaRPr lang="he-IL" sz="4800" b="0" cap="none" spc="0" dirty="0">
              <a:ln w="18415" cmpd="sng">
                <a:solidFill>
                  <a:srgbClr val="FFFFFF"/>
                </a:solidFill>
                <a:prstDash val="solid"/>
              </a:ln>
              <a:solidFill>
                <a:srgbClr val="FFFFCC"/>
              </a:solidFill>
              <a:latin typeface="Shmulik CLM" panose="02000603000000000000" pitchFamily="2" charset="-79"/>
              <a:cs typeface="Empatica Regular" pitchFamily="2" charset="-79"/>
            </a:endParaRPr>
          </a:p>
        </p:txBody>
      </p:sp>
      <p:pic>
        <p:nvPicPr>
          <p:cNvPr id="3" name="תמונה 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7596" y="130845"/>
            <a:ext cx="1570255" cy="1214686"/>
          </a:xfrm>
          <a:prstGeom prst="rect">
            <a:avLst/>
          </a:prstGeom>
          <a:noFill/>
          <a:ln>
            <a:noFill/>
          </a:ln>
        </p:spPr>
      </p:pic>
    </p:spTree>
    <p:extLst>
      <p:ext uri="{BB962C8B-B14F-4D97-AF65-F5344CB8AC3E}">
        <p14:creationId xmlns:p14="http://schemas.microsoft.com/office/powerpoint/2010/main" val="3732524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1327819" y="7011676"/>
            <a:ext cx="6210354" cy="523220"/>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להיות תמיד שרוי בשמחה של מצוה</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291012" y="9208993"/>
            <a:ext cx="6979237" cy="1077218"/>
          </a:xfrm>
          <a:prstGeom prst="rect">
            <a:avLst/>
          </a:prstGeom>
          <a:noFill/>
        </p:spPr>
        <p:txBody>
          <a:bodyPr wrap="square" lIns="91440" tIns="45720" rIns="91440" bIns="45720">
            <a:spAutoFit/>
          </a:bodyPr>
          <a:lstStyle/>
          <a:p>
            <a:r>
              <a:rPr lang="he-IL" sz="1600" b="1" dirty="0">
                <a:solidFill>
                  <a:srgbClr val="FFFFCC"/>
                </a:solidFill>
                <a:latin typeface="Gisha" panose="020B0502040204020203" pitchFamily="34" charset="-79"/>
                <a:cs typeface="Gisha" panose="020B0502040204020203" pitchFamily="34" charset="-79"/>
              </a:rPr>
              <a:t>אצולה לפנים / ר' אברהם אבן עזרא </a:t>
            </a:r>
            <a:r>
              <a:rPr lang="he-IL" sz="1600" b="1" dirty="0" smtClean="0">
                <a:solidFill>
                  <a:srgbClr val="FFFFCC"/>
                </a:solidFill>
                <a:latin typeface="Gisha" panose="020B0502040204020203" pitchFamily="34" charset="-79"/>
                <a:cs typeface="Gisha" panose="020B0502040204020203" pitchFamily="34" charset="-79"/>
              </a:rPr>
              <a:t>– </a:t>
            </a:r>
            <a:r>
              <a:rPr lang="he-IL" sz="1600" b="1" dirty="0" smtClean="0">
                <a:solidFill>
                  <a:srgbClr val="FFFFCC"/>
                </a:solidFill>
                <a:latin typeface="Gisha" panose="020B0502040204020203" pitchFamily="34" charset="-79"/>
                <a:cs typeface="Gisha" panose="020B0502040204020203" pitchFamily="34" charset="-79"/>
                <a:hlinkClick r:id="rId4" action="ppaction://hlinkpres?slideindex=141&amp;slidetitle=7715,1747"/>
              </a:rPr>
              <a:t>לקישור לפיוט לחץ כאן</a:t>
            </a:r>
            <a:endParaRPr lang="he-IL" sz="1600" b="1" dirty="0" smtClean="0">
              <a:solidFill>
                <a:srgbClr val="FFFFCC"/>
              </a:solidFill>
              <a:latin typeface="Gisha" panose="020B0502040204020203" pitchFamily="34" charset="-79"/>
              <a:cs typeface="Gisha" panose="020B0502040204020203" pitchFamily="34" charset="-79"/>
            </a:endParaRPr>
          </a:p>
          <a:p>
            <a:endParaRPr lang="he-IL" sz="1600" b="1" dirty="0" smtClean="0">
              <a:solidFill>
                <a:srgbClr val="FFFFCC"/>
              </a:solidFill>
              <a:latin typeface="Gisha" panose="020B0502040204020203" pitchFamily="34" charset="-79"/>
              <a:cs typeface="Gisha" panose="020B0502040204020203" pitchFamily="34" charset="-79"/>
            </a:endParaRPr>
          </a:p>
          <a:p>
            <a:r>
              <a:rPr lang="he-IL" sz="1600" b="1" dirty="0" smtClean="0">
                <a:solidFill>
                  <a:srgbClr val="FFFFCC"/>
                </a:solidFill>
                <a:latin typeface="Gisha" panose="020B0502040204020203" pitchFamily="34" charset="-79"/>
                <a:cs typeface="Gisha" panose="020B0502040204020203" pitchFamily="34" charset="-79"/>
              </a:rPr>
              <a:t>"</a:t>
            </a:r>
            <a:r>
              <a:rPr lang="he-IL" sz="1600" b="1" dirty="0">
                <a:solidFill>
                  <a:srgbClr val="FFFFCC"/>
                </a:solidFill>
                <a:latin typeface="Gisha" panose="020B0502040204020203" pitchFamily="34" charset="-79"/>
                <a:cs typeface="Gisha" panose="020B0502040204020203" pitchFamily="34" charset="-79"/>
              </a:rPr>
              <a:t>מצוה גדולה </a:t>
            </a:r>
            <a:r>
              <a:rPr lang="he-IL" sz="1600" b="1" dirty="0">
                <a:solidFill>
                  <a:srgbClr val="FFFFCC"/>
                </a:solidFill>
                <a:latin typeface="Gisha" panose="020B0502040204020203" pitchFamily="34" charset="-79"/>
                <a:cs typeface="Gisha" panose="020B0502040204020203" pitchFamily="34" charset="-79"/>
              </a:rPr>
              <a:t>להיות בשמחה,</a:t>
            </a:r>
          </a:p>
          <a:p>
            <a:r>
              <a:rPr lang="he-IL" sz="1600" b="1" dirty="0">
                <a:solidFill>
                  <a:srgbClr val="FFFFCC"/>
                </a:solidFill>
                <a:latin typeface="Gisha" panose="020B0502040204020203" pitchFamily="34" charset="-79"/>
                <a:cs typeface="Gisha" panose="020B0502040204020203" pitchFamily="34" charset="-79"/>
              </a:rPr>
              <a:t>שמחה גדולה להיות </a:t>
            </a:r>
            <a:r>
              <a:rPr lang="he-IL" sz="1600" b="1" dirty="0" err="1">
                <a:solidFill>
                  <a:srgbClr val="FFFFCC"/>
                </a:solidFill>
                <a:latin typeface="Gisha" panose="020B0502040204020203" pitchFamily="34" charset="-79"/>
                <a:cs typeface="Gisha" panose="020B0502040204020203" pitchFamily="34" charset="-79"/>
              </a:rPr>
              <a:t>במצוה</a:t>
            </a:r>
            <a:r>
              <a:rPr lang="he-IL" sz="1600" b="1" dirty="0">
                <a:solidFill>
                  <a:srgbClr val="FFFFCC"/>
                </a:solidFill>
                <a:latin typeface="Gisha" panose="020B0502040204020203" pitchFamily="34" charset="-79"/>
                <a:cs typeface="Gisha" panose="020B0502040204020203" pitchFamily="34" charset="-79"/>
              </a:rPr>
              <a:t>.."               (לחן: אהרן </a:t>
            </a:r>
            <a:r>
              <a:rPr lang="he-IL" sz="1600" b="1" dirty="0" err="1">
                <a:solidFill>
                  <a:srgbClr val="FFFFCC"/>
                </a:solidFill>
                <a:latin typeface="Gisha" panose="020B0502040204020203" pitchFamily="34" charset="-79"/>
                <a:cs typeface="Gisha" panose="020B0502040204020203" pitchFamily="34" charset="-79"/>
              </a:rPr>
              <a:t>רזאל</a:t>
            </a:r>
            <a:r>
              <a:rPr lang="he-IL" sz="1600" b="1" dirty="0">
                <a:solidFill>
                  <a:srgbClr val="FFFFCC"/>
                </a:solidFill>
                <a:latin typeface="Gisha" panose="020B0502040204020203" pitchFamily="34" charset="-79"/>
                <a:cs typeface="Gisha" panose="020B0502040204020203" pitchFamily="34" charset="-79"/>
              </a:rPr>
              <a:t>)</a:t>
            </a:r>
          </a:p>
        </p:txBody>
      </p:sp>
      <p:sp>
        <p:nvSpPr>
          <p:cNvPr id="8" name="TextBox 7"/>
          <p:cNvSpPr txBox="1"/>
          <p:nvPr/>
        </p:nvSpPr>
        <p:spPr>
          <a:xfrm>
            <a:off x="540271" y="306140"/>
            <a:ext cx="6481647" cy="4483407"/>
          </a:xfrm>
          <a:prstGeom prst="rect">
            <a:avLst/>
          </a:prstGeom>
          <a:noFill/>
        </p:spPr>
        <p:txBody>
          <a:bodyPr wrap="square" rtlCol="1">
            <a:spAutoFit/>
          </a:bodyPr>
          <a:lstStyle/>
          <a:p>
            <a:pPr algn="ctr">
              <a:lnSpc>
                <a:spcPct val="150000"/>
              </a:lnSpc>
            </a:pPr>
            <a:r>
              <a:rPr lang="he-IL" sz="1600" b="1" dirty="0" smtClean="0">
                <a:latin typeface="Gisha" panose="020B0502040204020203" pitchFamily="34" charset="-79"/>
                <a:cs typeface="Gisha" panose="020B0502040204020203" pitchFamily="34" charset="-79"/>
              </a:rPr>
              <a:t>סיפר יהודי מבוגר על מעשה שהיה לקראת בר המצווה שלו: ביום הנחת התפילין הגיע עם אביו וסבו לבית הכנסת נרגש במיוחד, הן מהיום הראשון של הנחת התפילין והן מעצם המעמד להיות בסמיכות לרב אליהו זצ"ל. "ידעתי", הוא מספר, "שהרב ייתן לי תשומת לב מיוחדת. ואכן, הרב הושיב אותי לידו ואני הוצאתי את התפילין בהתרגשות והתכוונתי להניחן. הרב רמז לי בשקט שמשהו לא תקין... לא הבנתי על מה הרב רומז, הרי התפילין היו בדוקות והכל נראה היה בסדר גמור. אלא שאז חייך ואמר: "לא נשקת את התפילין! כשמוציאים את התפילין מהשקית צריך לנשק אותן ורק אחר כך להניח". עכשיו חייכתי גם אני. מאז בכל פעם שאני מוציא את התפילין מהתיק, אני מנשק אותן בחיבה ונזכר ברב זצ"ל שחיבב עלי את המצווה הזאת במיוחד". (מתוך "אביהם של ישראל" / חלק חמישי)</a:t>
            </a:r>
          </a:p>
        </p:txBody>
      </p:sp>
    </p:spTree>
    <p:extLst>
      <p:ext uri="{BB962C8B-B14F-4D97-AF65-F5344CB8AC3E}">
        <p14:creationId xmlns:p14="http://schemas.microsoft.com/office/powerpoint/2010/main" val="538246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sp>
        <p:nvSpPr>
          <p:cNvPr id="5" name="מלבן 4"/>
          <p:cNvSpPr/>
          <p:nvPr/>
        </p:nvSpPr>
        <p:spPr>
          <a:xfrm>
            <a:off x="2588785" y="234132"/>
            <a:ext cx="2257349" cy="523220"/>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המנון </a:t>
            </a:r>
            <a:r>
              <a:rPr lang="he-IL" sz="2800" b="0" cap="none" spc="0" dirty="0" err="1"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החמ"ד</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420" y="5994772"/>
            <a:ext cx="1622051" cy="1584176"/>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מלבן 2"/>
          <p:cNvSpPr/>
          <p:nvPr/>
        </p:nvSpPr>
        <p:spPr>
          <a:xfrm>
            <a:off x="3348583" y="954212"/>
            <a:ext cx="3778250" cy="9233297"/>
          </a:xfrm>
          <a:prstGeom prst="rect">
            <a:avLst/>
          </a:prstGeom>
        </p:spPr>
        <p:txBody>
          <a:bodyPr>
            <a:spAutoFit/>
          </a:bodyPr>
          <a:lstStyle/>
          <a:p>
            <a:r>
              <a:rPr lang="he-IL" dirty="0">
                <a:solidFill>
                  <a:srgbClr val="FFFFCC"/>
                </a:solidFill>
              </a:rPr>
              <a:t>אִם </a:t>
            </a:r>
            <a:r>
              <a:rPr lang="he-IL" dirty="0" err="1">
                <a:solidFill>
                  <a:srgbClr val="FFFFCC"/>
                </a:solidFill>
              </a:rPr>
              <a:t>תִּשְׂאו</a:t>
            </a:r>
            <a:r>
              <a:rPr lang="he-IL" dirty="0">
                <a:solidFill>
                  <a:srgbClr val="FFFFCC"/>
                </a:solidFill>
              </a:rPr>
              <a:t>ּ עֵינֵיכֶם אֶל עָבָר וְעָתִיד,</a:t>
            </a:r>
          </a:p>
          <a:p>
            <a:r>
              <a:rPr lang="he-IL" dirty="0">
                <a:solidFill>
                  <a:srgbClr val="FFFFCC"/>
                </a:solidFill>
              </a:rPr>
              <a:t>אִם תַּבִּיטוּ לָרוֹם אֶל הַתְּכֵלֶת,</a:t>
            </a:r>
          </a:p>
          <a:p>
            <a:r>
              <a:rPr lang="he-IL" dirty="0">
                <a:solidFill>
                  <a:srgbClr val="FFFFCC"/>
                </a:solidFill>
              </a:rPr>
              <a:t>אִם תִּרְצוּ אֶת חֲזוֹן הַצִּיּוֹנוּת הַדָּתִית –</a:t>
            </a:r>
          </a:p>
          <a:p>
            <a:r>
              <a:rPr lang="he-IL" dirty="0">
                <a:solidFill>
                  <a:srgbClr val="FFFFCC"/>
                </a:solidFill>
              </a:rPr>
              <a:t>הָרַגְלַיִם יוֹבִילוּ </a:t>
            </a:r>
            <a:r>
              <a:rPr lang="he-IL" dirty="0" err="1">
                <a:solidFill>
                  <a:srgbClr val="FFFFCC"/>
                </a:solidFill>
              </a:rPr>
              <a:t>לַחֶמ</a:t>
            </a:r>
            <a:r>
              <a:rPr lang="he-IL" dirty="0">
                <a:solidFill>
                  <a:srgbClr val="FFFFCC"/>
                </a:solidFill>
              </a:rPr>
              <a:t>ֶ"ד.</a:t>
            </a:r>
          </a:p>
          <a:p>
            <a:endParaRPr lang="he-IL" dirty="0">
              <a:solidFill>
                <a:srgbClr val="FFFFCC"/>
              </a:solidFill>
            </a:endParaRPr>
          </a:p>
          <a:p>
            <a:r>
              <a:rPr lang="he-IL" dirty="0">
                <a:solidFill>
                  <a:srgbClr val="FFFFCC"/>
                </a:solidFill>
              </a:rPr>
              <a:t>כָּאן תּוֹרָה וּמַדָּע מִצְטָרְפִים בְּחִבּוּר,</a:t>
            </a:r>
          </a:p>
          <a:p>
            <a:r>
              <a:rPr lang="he-IL" dirty="0">
                <a:solidFill>
                  <a:srgbClr val="FFFFCC"/>
                </a:solidFill>
              </a:rPr>
              <a:t>מְקֻדָּשׁ וְחָדָשׁ יוֹצְרִים צֶמֶד,</a:t>
            </a:r>
          </a:p>
          <a:p>
            <a:r>
              <a:rPr lang="he-IL" dirty="0">
                <a:solidFill>
                  <a:srgbClr val="FFFFCC"/>
                </a:solidFill>
              </a:rPr>
              <a:t>כָּאן יֵשׁ אֶרֶץ עִם </a:t>
            </a:r>
            <a:r>
              <a:rPr lang="he-IL" dirty="0" err="1">
                <a:solidFill>
                  <a:srgbClr val="FFFFCC"/>
                </a:solidFill>
              </a:rPr>
              <a:t>עַם</a:t>
            </a:r>
            <a:r>
              <a:rPr lang="he-IL" dirty="0">
                <a:solidFill>
                  <a:srgbClr val="FFFFCC"/>
                </a:solidFill>
              </a:rPr>
              <a:t> וְיָחִיד עִם צִבּוּר,</a:t>
            </a:r>
          </a:p>
          <a:p>
            <a:r>
              <a:rPr lang="he-IL" dirty="0">
                <a:solidFill>
                  <a:srgbClr val="FFFFCC"/>
                </a:solidFill>
              </a:rPr>
              <a:t>כָּאן דִּבּוּק חֲבֵרִים – כָּאן </a:t>
            </a:r>
            <a:r>
              <a:rPr lang="he-IL" dirty="0" err="1">
                <a:solidFill>
                  <a:srgbClr val="FFFFCC"/>
                </a:solidFill>
              </a:rPr>
              <a:t>הַחֶמ</a:t>
            </a:r>
            <a:r>
              <a:rPr lang="he-IL" dirty="0">
                <a:solidFill>
                  <a:srgbClr val="FFFFCC"/>
                </a:solidFill>
              </a:rPr>
              <a:t>ֶ"ד.</a:t>
            </a: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endParaRPr lang="he-IL" dirty="0" smtClean="0">
              <a:solidFill>
                <a:srgbClr val="FFFFCC"/>
              </a:solidFill>
            </a:endParaRPr>
          </a:p>
          <a:p>
            <a:endParaRPr lang="he-IL" dirty="0">
              <a:solidFill>
                <a:srgbClr val="FFFFCC"/>
              </a:solidFill>
            </a:endParaRPr>
          </a:p>
          <a:p>
            <a:r>
              <a:rPr lang="he-IL" dirty="0">
                <a:solidFill>
                  <a:srgbClr val="FFFFCC"/>
                </a:solidFill>
              </a:rPr>
              <a:t>כָּאן חִנּוּךְ בְּחִיּוּךְ, כָּאן אַחְדוּת </a:t>
            </a:r>
            <a:r>
              <a:rPr lang="he-IL" dirty="0" err="1">
                <a:solidFill>
                  <a:srgbClr val="FFFFCC"/>
                </a:solidFill>
              </a:rPr>
              <a:t>בְּמִגְוָן</a:t>
            </a:r>
            <a:r>
              <a:rPr lang="he-IL" dirty="0">
                <a:solidFill>
                  <a:srgbClr val="FFFFCC"/>
                </a:solidFill>
              </a:rPr>
              <a:t>,</a:t>
            </a:r>
          </a:p>
          <a:p>
            <a:r>
              <a:rPr lang="he-IL" dirty="0">
                <a:solidFill>
                  <a:srgbClr val="FFFFCC"/>
                </a:solidFill>
              </a:rPr>
              <a:t>כָּאן </a:t>
            </a:r>
            <a:r>
              <a:rPr lang="he-IL" dirty="0" err="1">
                <a:solidFill>
                  <a:srgbClr val="FFFFCC"/>
                </a:solidFill>
              </a:rPr>
              <a:t>נִגּוּן</a:t>
            </a:r>
            <a:r>
              <a:rPr lang="he-IL" dirty="0">
                <a:solidFill>
                  <a:srgbClr val="FFFFCC"/>
                </a:solidFill>
              </a:rPr>
              <a:t> </a:t>
            </a:r>
            <a:r>
              <a:rPr lang="he-IL" dirty="0" err="1">
                <a:solidFill>
                  <a:srgbClr val="FFFFCC"/>
                </a:solidFill>
              </a:rPr>
              <a:t>מְיֻחָד</a:t>
            </a:r>
            <a:r>
              <a:rPr lang="he-IL" dirty="0">
                <a:solidFill>
                  <a:srgbClr val="FFFFCC"/>
                </a:solidFill>
              </a:rPr>
              <a:t> לְכָל יֶלֶד.</a:t>
            </a:r>
          </a:p>
          <a:p>
            <a:r>
              <a:rPr lang="he-IL" dirty="0">
                <a:solidFill>
                  <a:srgbClr val="FFFFCC"/>
                </a:solidFill>
              </a:rPr>
              <a:t>כָּאן צַמֶּרֶת וְשֹׁרֶשׁ, כָּחֹל וְלָבָן,</a:t>
            </a:r>
          </a:p>
          <a:p>
            <a:r>
              <a:rPr lang="he-IL" dirty="0">
                <a:solidFill>
                  <a:srgbClr val="FFFFCC"/>
                </a:solidFill>
              </a:rPr>
              <a:t>אֲהָבָה </a:t>
            </a:r>
            <a:r>
              <a:rPr lang="he-IL" dirty="0" err="1">
                <a:solidFill>
                  <a:srgbClr val="FFFFCC"/>
                </a:solidFill>
              </a:rPr>
              <a:t>וְאַחְוָה</a:t>
            </a:r>
            <a:r>
              <a:rPr lang="he-IL" dirty="0">
                <a:solidFill>
                  <a:srgbClr val="FFFFCC"/>
                </a:solidFill>
              </a:rPr>
              <a:t> – כָּאן </a:t>
            </a:r>
            <a:r>
              <a:rPr lang="he-IL" dirty="0" err="1">
                <a:solidFill>
                  <a:srgbClr val="FFFFCC"/>
                </a:solidFill>
              </a:rPr>
              <a:t>הַחֶמ</a:t>
            </a:r>
            <a:r>
              <a:rPr lang="he-IL" dirty="0">
                <a:solidFill>
                  <a:srgbClr val="FFFFCC"/>
                </a:solidFill>
              </a:rPr>
              <a:t>ֶ"ד.</a:t>
            </a:r>
          </a:p>
          <a:p>
            <a:endParaRPr lang="he-IL" dirty="0">
              <a:solidFill>
                <a:srgbClr val="FFFFCC"/>
              </a:solidFill>
            </a:endParaRPr>
          </a:p>
          <a:p>
            <a:r>
              <a:rPr lang="he-IL" dirty="0">
                <a:solidFill>
                  <a:srgbClr val="FFFFCC"/>
                </a:solidFill>
              </a:rPr>
              <a:t>כָּל שִׁבְטֵי יִשְׂרָאֵל, בְּנֵי כָּל גִּיל וְגוֹלָה,</a:t>
            </a:r>
          </a:p>
          <a:p>
            <a:r>
              <a:rPr lang="he-IL" dirty="0">
                <a:solidFill>
                  <a:srgbClr val="FFFFCC"/>
                </a:solidFill>
              </a:rPr>
              <a:t>מִתְקַבְּצִים כָּאן בְּחֵן וּבְחֶסֶד</a:t>
            </a:r>
          </a:p>
          <a:p>
            <a:r>
              <a:rPr lang="he-IL" dirty="0">
                <a:solidFill>
                  <a:srgbClr val="FFFFCC"/>
                </a:solidFill>
              </a:rPr>
              <a:t>וּבְיַחַד בּוֹנִים פֹּה בְּדוֹר גְּאֻלָּה</a:t>
            </a:r>
          </a:p>
          <a:p>
            <a:r>
              <a:rPr lang="he-IL" dirty="0">
                <a:solidFill>
                  <a:srgbClr val="FFFFCC"/>
                </a:solidFill>
              </a:rPr>
              <a:t>אֶת הָאָרֶץ הַזֹּאת, אֶרֶץ חֶמֶד.</a:t>
            </a:r>
          </a:p>
          <a:p>
            <a:endParaRPr lang="he-IL" dirty="0">
              <a:solidFill>
                <a:srgbClr val="FFFFCC"/>
              </a:solidFill>
            </a:endParaRPr>
          </a:p>
          <a:p>
            <a:endParaRPr lang="he-IL" dirty="0">
              <a:solidFill>
                <a:srgbClr val="FFFFCC"/>
              </a:solidFill>
            </a:endParaRPr>
          </a:p>
        </p:txBody>
      </p:sp>
      <p:sp>
        <p:nvSpPr>
          <p:cNvPr id="7" name="מלבן 6"/>
          <p:cNvSpPr/>
          <p:nvPr/>
        </p:nvSpPr>
        <p:spPr>
          <a:xfrm>
            <a:off x="108223" y="9235132"/>
            <a:ext cx="3778250" cy="1200329"/>
          </a:xfrm>
          <a:prstGeom prst="rect">
            <a:avLst/>
          </a:prstGeom>
        </p:spPr>
        <p:txBody>
          <a:bodyPr>
            <a:spAutoFit/>
          </a:bodyPr>
          <a:lstStyle/>
          <a:p>
            <a:r>
              <a:rPr lang="he-IL" dirty="0" err="1">
                <a:solidFill>
                  <a:srgbClr val="FFFFCC"/>
                </a:solidFill>
              </a:rPr>
              <a:t>חֶמ</a:t>
            </a:r>
            <a:r>
              <a:rPr lang="he-IL" dirty="0">
                <a:solidFill>
                  <a:srgbClr val="FFFFCC"/>
                </a:solidFill>
              </a:rPr>
              <a:t>ֶ"ד הוּא כְּמוֹ מִשְׁפָּחָה,  </a:t>
            </a:r>
          </a:p>
          <a:p>
            <a:r>
              <a:rPr lang="he-IL" dirty="0">
                <a:solidFill>
                  <a:srgbClr val="FFFFCC"/>
                </a:solidFill>
              </a:rPr>
              <a:t>עִם חֹם וְחִבּוּק וְעִם דֶּלֶת פְּתוּחָה.</a:t>
            </a:r>
          </a:p>
          <a:p>
            <a:r>
              <a:rPr lang="he-IL" dirty="0" err="1">
                <a:solidFill>
                  <a:srgbClr val="FFFFCC"/>
                </a:solidFill>
              </a:rPr>
              <a:t>חֶמ</a:t>
            </a:r>
            <a:r>
              <a:rPr lang="he-IL" dirty="0">
                <a:solidFill>
                  <a:srgbClr val="FFFFCC"/>
                </a:solidFill>
              </a:rPr>
              <a:t>ֶ"ד - מִשְׁפָּחָה לְתָמִיד</a:t>
            </a:r>
          </a:p>
          <a:p>
            <a:r>
              <a:rPr lang="he-IL" dirty="0">
                <a:solidFill>
                  <a:srgbClr val="FFFFCC"/>
                </a:solidFill>
              </a:rPr>
              <a:t>מִשְׁפָּחָה שֶׁבּוֹחֶרֶת בְּךָ.</a:t>
            </a:r>
          </a:p>
        </p:txBody>
      </p:sp>
      <p:sp>
        <p:nvSpPr>
          <p:cNvPr id="8" name="מלבן 7"/>
          <p:cNvSpPr/>
          <p:nvPr/>
        </p:nvSpPr>
        <p:spPr>
          <a:xfrm>
            <a:off x="-251817" y="2538386"/>
            <a:ext cx="3778250" cy="1200329"/>
          </a:xfrm>
          <a:prstGeom prst="rect">
            <a:avLst/>
          </a:prstGeom>
        </p:spPr>
        <p:txBody>
          <a:bodyPr>
            <a:spAutoFit/>
          </a:bodyPr>
          <a:lstStyle/>
          <a:p>
            <a:r>
              <a:rPr lang="he-IL" dirty="0" err="1">
                <a:solidFill>
                  <a:srgbClr val="FFFFCC"/>
                </a:solidFill>
              </a:rPr>
              <a:t>חֶמ</a:t>
            </a:r>
            <a:r>
              <a:rPr lang="he-IL" dirty="0">
                <a:solidFill>
                  <a:srgbClr val="FFFFCC"/>
                </a:solidFill>
              </a:rPr>
              <a:t>ֶ"ד הוּא כְּמוֹ מִשְׁפָּחָה,  </a:t>
            </a:r>
          </a:p>
          <a:p>
            <a:r>
              <a:rPr lang="he-IL" dirty="0">
                <a:solidFill>
                  <a:srgbClr val="FFFFCC"/>
                </a:solidFill>
              </a:rPr>
              <a:t>עִם חֹם וְחִבּוּק וְעִם דֶּלֶת פְּתוּחָה.</a:t>
            </a:r>
          </a:p>
          <a:p>
            <a:r>
              <a:rPr lang="he-IL" dirty="0" err="1">
                <a:solidFill>
                  <a:srgbClr val="FFFFCC"/>
                </a:solidFill>
              </a:rPr>
              <a:t>חֶמ</a:t>
            </a:r>
            <a:r>
              <a:rPr lang="he-IL" dirty="0">
                <a:solidFill>
                  <a:srgbClr val="FFFFCC"/>
                </a:solidFill>
              </a:rPr>
              <a:t>ֶ"ד - מִשְׁפָּחָה לְתָמִיד</a:t>
            </a:r>
          </a:p>
          <a:p>
            <a:r>
              <a:rPr lang="he-IL" dirty="0">
                <a:solidFill>
                  <a:srgbClr val="FFFFCC"/>
                </a:solidFill>
              </a:rPr>
              <a:t>מִשְׁפָּחָה שֶׁבּוֹחֶרֶת בְּךָ.</a:t>
            </a:r>
          </a:p>
        </p:txBody>
      </p:sp>
    </p:spTree>
    <p:extLst>
      <p:ext uri="{BB962C8B-B14F-4D97-AF65-F5344CB8AC3E}">
        <p14:creationId xmlns:p14="http://schemas.microsoft.com/office/powerpoint/2010/main" val="2855160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2972700" y="6569113"/>
            <a:ext cx="3788217"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להיות בכל עת בבחינת </a:t>
            </a:r>
          </a:p>
          <a:p>
            <a:pPr algn="ctr"/>
            <a:r>
              <a:rPr lang="he-IL" sz="2800" dirty="0" err="1"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שיל"ת</a:t>
            </a:r>
            <a:r>
              <a:rPr lang="he-IL" sz="280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 - </a:t>
            </a:r>
            <a:r>
              <a:rPr lang="he-IL" sz="2800" dirty="0" err="1"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שיויתי</a:t>
            </a:r>
            <a:r>
              <a:rPr lang="he-IL" sz="280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 ה' לנגדי תמיד</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7" name="TextBox 6"/>
          <p:cNvSpPr txBox="1"/>
          <p:nvPr/>
        </p:nvSpPr>
        <p:spPr>
          <a:xfrm>
            <a:off x="756295" y="450156"/>
            <a:ext cx="6120680" cy="3831818"/>
          </a:xfrm>
          <a:prstGeom prst="rect">
            <a:avLst/>
          </a:prstGeom>
          <a:noFill/>
        </p:spPr>
        <p:txBody>
          <a:bodyPr wrap="square" rtlCol="1">
            <a:spAutoFit/>
          </a:bodyPr>
          <a:lstStyle/>
          <a:p>
            <a:pPr algn="just">
              <a:lnSpc>
                <a:spcPct val="150000"/>
              </a:lnSpc>
            </a:pPr>
            <a:r>
              <a:rPr lang="he-IL" b="1" dirty="0" smtClean="0">
                <a:latin typeface="Gisha" panose="020B0502040204020203" pitchFamily="34" charset="-79"/>
                <a:cs typeface="Gisha" panose="020B0502040204020203" pitchFamily="34" charset="-79"/>
              </a:rPr>
              <a:t>באחד הימים פנה תלמיד אל רבו, רבי נח </a:t>
            </a:r>
            <a:r>
              <a:rPr lang="he-IL" b="1" dirty="0" err="1" smtClean="0">
                <a:latin typeface="Gisha" panose="020B0502040204020203" pitchFamily="34" charset="-79"/>
                <a:cs typeface="Gisha" panose="020B0502040204020203" pitchFamily="34" charset="-79"/>
              </a:rPr>
              <a:t>מליאכוביץ</a:t>
            </a:r>
            <a:r>
              <a:rPr lang="he-IL" b="1" dirty="0" smtClean="0">
                <a:latin typeface="Gisha" panose="020B0502040204020203" pitchFamily="34" charset="-79"/>
                <a:cs typeface="Gisha" panose="020B0502040204020203" pitchFamily="34" charset="-79"/>
              </a:rPr>
              <a:t> ואמר: "רבי, בכל יום אני עומד ומתפלל מול הבורא ואומר: "אני מאמין באמונה שלמה". ואילו אני, אני לא בטוח בכלל שהאמונה שלי היא אמונת אמת. אולי חס וחלילה אני אומר דבר שקר?"</a:t>
            </a:r>
          </a:p>
          <a:p>
            <a:pPr algn="just">
              <a:lnSpc>
                <a:spcPct val="150000"/>
              </a:lnSpc>
            </a:pPr>
            <a:r>
              <a:rPr lang="he-IL" b="1" dirty="0" smtClean="0">
                <a:latin typeface="Gisha" panose="020B0502040204020203" pitchFamily="34" charset="-79"/>
                <a:cs typeface="Gisha" panose="020B0502040204020203" pitchFamily="34" charset="-79"/>
              </a:rPr>
              <a:t>ניחם אותו רבו ואמר לו: כשאתה אומר "אני מאמין" אתה לא מודיע</a:t>
            </a:r>
            <a:r>
              <a:rPr lang="he-IL" b="1" dirty="0">
                <a:latin typeface="Gisha" panose="020B0502040204020203" pitchFamily="34" charset="-79"/>
                <a:cs typeface="Gisha" panose="020B0502040204020203" pitchFamily="34" charset="-79"/>
              </a:rPr>
              <a:t>,</a:t>
            </a:r>
            <a:r>
              <a:rPr lang="he-IL" b="1" dirty="0" smtClean="0">
                <a:latin typeface="Gisha" panose="020B0502040204020203" pitchFamily="34" charset="-79"/>
                <a:cs typeface="Gisha" panose="020B0502040204020203" pitchFamily="34" charset="-79"/>
              </a:rPr>
              <a:t> אתה מתפלל לה' יתברך ואומר: ריבונו של עולם! אני מאמין - אני רוצה להאמין, עזור לי שאאמין באמת".</a:t>
            </a:r>
          </a:p>
          <a:p>
            <a:pPr algn="just">
              <a:lnSpc>
                <a:spcPct val="150000"/>
              </a:lnSpc>
            </a:pPr>
            <a:r>
              <a:rPr lang="he-IL" b="1" dirty="0" smtClean="0">
                <a:latin typeface="Gisha" panose="020B0502040204020203" pitchFamily="34" charset="-79"/>
                <a:cs typeface="Gisha" panose="020B0502040204020203" pitchFamily="34" charset="-79"/>
              </a:rPr>
              <a:t>                       (מתוך: סיפורי צדיקים/ שמחה רז)</a:t>
            </a:r>
            <a:endParaRPr lang="he-IL" b="1" dirty="0">
              <a:latin typeface="Gisha" panose="020B0502040204020203" pitchFamily="34" charset="-79"/>
              <a:cs typeface="Gisha" panose="020B0502040204020203" pitchFamily="34" charset="-79"/>
            </a:endParaRPr>
          </a:p>
        </p:txBody>
      </p:sp>
      <p:sp>
        <p:nvSpPr>
          <p:cNvPr id="13" name="מלבן 12"/>
          <p:cNvSpPr/>
          <p:nvPr/>
        </p:nvSpPr>
        <p:spPr>
          <a:xfrm>
            <a:off x="334294" y="7938988"/>
            <a:ext cx="6979237" cy="2677656"/>
          </a:xfrm>
          <a:prstGeom prst="rect">
            <a:avLst/>
          </a:prstGeom>
          <a:noFill/>
        </p:spPr>
        <p:txBody>
          <a:bodyPr wrap="square" lIns="91440" tIns="45720" rIns="91440" bIns="45720">
            <a:spAutoFit/>
          </a:bodyPr>
          <a:lstStyle/>
          <a:p>
            <a:endParaRPr lang="he-IL" sz="40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Empatica Regular" pitchFamily="2" charset="-79"/>
            </a:endParaRPr>
          </a:p>
          <a:p>
            <a:endParaRPr lang="he-IL" sz="20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Empatica Regular" pitchFamily="2" charset="-79"/>
            </a:endParaRPr>
          </a:p>
          <a:p>
            <a:pPr algn="just">
              <a:lnSpc>
                <a:spcPct val="150000"/>
              </a:lnSpc>
            </a:pPr>
            <a:r>
              <a:rPr lang="he-IL" b="1" dirty="0">
                <a:solidFill>
                  <a:srgbClr val="FFFFCC"/>
                </a:solidFill>
                <a:latin typeface="Gisha" panose="020B0502040204020203" pitchFamily="34" charset="-79"/>
                <a:cs typeface="Gisha" panose="020B0502040204020203" pitchFamily="34" charset="-79"/>
              </a:rPr>
              <a:t>שואף כמו עבד / ר' שלמה אבן גבירול </a:t>
            </a:r>
            <a:r>
              <a:rPr lang="he-IL" b="1" dirty="0" smtClean="0">
                <a:solidFill>
                  <a:srgbClr val="FFFFCC"/>
                </a:solidFill>
                <a:latin typeface="Gisha" panose="020B0502040204020203" pitchFamily="34" charset="-79"/>
                <a:cs typeface="Gisha" panose="020B0502040204020203" pitchFamily="34" charset="-79"/>
              </a:rPr>
              <a:t>- </a:t>
            </a:r>
            <a:r>
              <a:rPr lang="he-IL" b="1" dirty="0" smtClean="0">
                <a:solidFill>
                  <a:srgbClr val="FFFFCC"/>
                </a:solidFill>
                <a:latin typeface="Gisha" panose="020B0502040204020203" pitchFamily="34" charset="-79"/>
                <a:cs typeface="Gisha" panose="020B0502040204020203" pitchFamily="34" charset="-79"/>
                <a:hlinkClick r:id="rId4" action="ppaction://hlinkpres?slideindex=73&amp;slidetitle=2569,556"/>
              </a:rPr>
              <a:t>לקישור לפיוט לחץ כאן</a:t>
            </a:r>
            <a:endParaRPr lang="he-IL" b="1" dirty="0">
              <a:solidFill>
                <a:srgbClr val="FFFFCC"/>
              </a:solidFill>
              <a:latin typeface="Gisha" panose="020B0502040204020203" pitchFamily="34" charset="-79"/>
              <a:cs typeface="Gisha" panose="020B0502040204020203" pitchFamily="34" charset="-79"/>
            </a:endParaRPr>
          </a:p>
          <a:p>
            <a:pPr algn="just">
              <a:lnSpc>
                <a:spcPct val="150000"/>
              </a:lnSpc>
            </a:pPr>
            <a:endParaRPr lang="he-IL" b="1" dirty="0" smtClean="0">
              <a:solidFill>
                <a:srgbClr val="FFFFCC"/>
              </a:solidFill>
              <a:latin typeface="Gisha" panose="020B0502040204020203" pitchFamily="34" charset="-79"/>
              <a:cs typeface="Gisha" panose="020B0502040204020203" pitchFamily="34" charset="-79"/>
            </a:endParaRPr>
          </a:p>
          <a:p>
            <a:pPr algn="just">
              <a:lnSpc>
                <a:spcPct val="150000"/>
              </a:lnSpc>
            </a:pPr>
            <a:r>
              <a:rPr lang="he-IL" b="1" dirty="0" smtClean="0">
                <a:solidFill>
                  <a:srgbClr val="FFFFCC"/>
                </a:solidFill>
                <a:latin typeface="Gisha" panose="020B0502040204020203" pitchFamily="34" charset="-79"/>
                <a:cs typeface="Gisha" panose="020B0502040204020203" pitchFamily="34" charset="-79"/>
              </a:rPr>
              <a:t>אני </a:t>
            </a:r>
            <a:r>
              <a:rPr lang="he-IL" b="1" dirty="0">
                <a:solidFill>
                  <a:srgbClr val="FFFFCC"/>
                </a:solidFill>
                <a:latin typeface="Gisha" panose="020B0502040204020203" pitchFamily="34" charset="-79"/>
                <a:cs typeface="Gisha" panose="020B0502040204020203" pitchFamily="34" charset="-79"/>
              </a:rPr>
              <a:t>מאמין באמונה שלמה בביאת המשיח ואף על פי שיתמהמה </a:t>
            </a:r>
          </a:p>
          <a:p>
            <a:pPr algn="just">
              <a:lnSpc>
                <a:spcPct val="150000"/>
              </a:lnSpc>
            </a:pPr>
            <a:r>
              <a:rPr lang="he-IL" b="1" dirty="0">
                <a:solidFill>
                  <a:srgbClr val="FFFFCC"/>
                </a:solidFill>
                <a:latin typeface="Gisha" panose="020B0502040204020203" pitchFamily="34" charset="-79"/>
                <a:cs typeface="Gisha" panose="020B0502040204020203" pitchFamily="34" charset="-79"/>
              </a:rPr>
              <a:t>עם כל זה אחכה לו בכל יום שיבוא </a:t>
            </a:r>
            <a:endParaRPr lang="he-IL" b="1" dirty="0">
              <a:solidFill>
                <a:srgbClr val="FFFFCC"/>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758896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2644893" y="6569113"/>
            <a:ext cx="4443845"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להיות בשמחה תמידית – </a:t>
            </a:r>
          </a:p>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פנימית וחיצונית</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7" name="TextBox 6"/>
          <p:cNvSpPr txBox="1"/>
          <p:nvPr/>
        </p:nvSpPr>
        <p:spPr>
          <a:xfrm>
            <a:off x="756295" y="450156"/>
            <a:ext cx="6120680" cy="4201150"/>
          </a:xfrm>
          <a:prstGeom prst="rect">
            <a:avLst/>
          </a:prstGeom>
          <a:noFill/>
        </p:spPr>
        <p:txBody>
          <a:bodyPr wrap="square" rtlCol="1">
            <a:spAutoFit/>
          </a:bodyPr>
          <a:lstStyle/>
          <a:p>
            <a:pPr algn="just">
              <a:lnSpc>
                <a:spcPct val="150000"/>
              </a:lnSpc>
            </a:pPr>
            <a:r>
              <a:rPr lang="he-IL" sz="1600" b="1" dirty="0" smtClean="0">
                <a:latin typeface="Gisha" panose="020B0502040204020203" pitchFamily="34" charset="-79"/>
                <a:cs typeface="Gisha" panose="020B0502040204020203" pitchFamily="34" charset="-79"/>
              </a:rPr>
              <a:t>מסופר על רבי אריה לוין זצ"ל, שהיה ידוע כאהוב ונאהב על ידי הבריות וטרח כל ימי חייו לעזור ליהודים, לעודד אותם ולחזק את רוחם.</a:t>
            </a:r>
          </a:p>
          <a:p>
            <a:pPr algn="just">
              <a:lnSpc>
                <a:spcPct val="150000"/>
              </a:lnSpc>
            </a:pPr>
            <a:r>
              <a:rPr lang="he-IL" sz="1600" b="1" dirty="0" smtClean="0">
                <a:latin typeface="Gisha" panose="020B0502040204020203" pitchFamily="34" charset="-79"/>
                <a:cs typeface="Gisha" panose="020B0502040204020203" pitchFamily="34" charset="-79"/>
              </a:rPr>
              <a:t>ברור </a:t>
            </a:r>
            <a:r>
              <a:rPr lang="he-IL" sz="1600" b="1" dirty="0" err="1" smtClean="0">
                <a:latin typeface="Gisha" panose="020B0502040204020203" pitchFamily="34" charset="-79"/>
                <a:cs typeface="Gisha" panose="020B0502040204020203" pitchFamily="34" charset="-79"/>
              </a:rPr>
              <a:t>איפוא</a:t>
            </a:r>
            <a:r>
              <a:rPr lang="he-IL" sz="1600" b="1" dirty="0" smtClean="0">
                <a:latin typeface="Gisha" panose="020B0502040204020203" pitchFamily="34" charset="-79"/>
                <a:cs typeface="Gisha" panose="020B0502040204020203" pitchFamily="34" charset="-79"/>
              </a:rPr>
              <a:t> כי תיבת הדואר של הרב הייתה מלאה בעשרות מכתבים של אנשים במצוקה שבקשו את עזרתו. בכל יום היה הרב פותח את כל המכתבים ומשתדל בכל כוחו לעזור ולתמוך.</a:t>
            </a:r>
          </a:p>
          <a:p>
            <a:pPr algn="just">
              <a:lnSpc>
                <a:spcPct val="150000"/>
              </a:lnSpc>
            </a:pPr>
            <a:r>
              <a:rPr lang="he-IL" sz="1600" b="1" dirty="0" smtClean="0">
                <a:latin typeface="Gisha" panose="020B0502040204020203" pitchFamily="34" charset="-79"/>
                <a:cs typeface="Gisha" panose="020B0502040204020203" pitchFamily="34" charset="-79"/>
              </a:rPr>
              <a:t>אך ביום שישי הרבי היה מותיר את המכתבים בתיבה.</a:t>
            </a:r>
          </a:p>
          <a:p>
            <a:pPr algn="just">
              <a:lnSpc>
                <a:spcPct val="150000"/>
              </a:lnSpc>
            </a:pPr>
            <a:r>
              <a:rPr lang="he-IL" sz="1600" b="1" dirty="0" smtClean="0">
                <a:latin typeface="Gisha" panose="020B0502040204020203" pitchFamily="34" charset="-79"/>
                <a:cs typeface="Gisha" panose="020B0502040204020203" pitchFamily="34" charset="-79"/>
              </a:rPr>
              <a:t>הסביר על כך הרב "כי חלק מהמכתבים מכילים עניינים מצערים וחפץ אני להיכנס ליום השבת בשמחה ובטוב לבב. המכתבים יחכו למוצאי שבת, שאז בעזרת ה' אמשיך לתמוך ולסעוד ככל יכולתי".</a:t>
            </a:r>
          </a:p>
          <a:p>
            <a:pPr algn="ctr">
              <a:lnSpc>
                <a:spcPct val="150000"/>
              </a:lnSpc>
            </a:pPr>
            <a:r>
              <a:rPr lang="he-IL" sz="1600" b="1" dirty="0" smtClean="0">
                <a:latin typeface="Gisha" panose="020B0502040204020203" pitchFamily="34" charset="-79"/>
                <a:cs typeface="Gisha" panose="020B0502040204020203" pitchFamily="34" charset="-79"/>
              </a:rPr>
              <a:t>(מתוך: "מאורות השבת" / חלק ב')</a:t>
            </a:r>
            <a:endParaRPr lang="he-IL" sz="1600" b="1" dirty="0">
              <a:latin typeface="Gisha" panose="020B0502040204020203" pitchFamily="34" charset="-79"/>
              <a:cs typeface="Gisha" panose="020B0502040204020203" pitchFamily="34" charset="-79"/>
            </a:endParaRPr>
          </a:p>
        </p:txBody>
      </p:sp>
      <p:sp>
        <p:nvSpPr>
          <p:cNvPr id="13" name="מלבן 12"/>
          <p:cNvSpPr/>
          <p:nvPr/>
        </p:nvSpPr>
        <p:spPr>
          <a:xfrm>
            <a:off x="306213" y="7722964"/>
            <a:ext cx="6979237" cy="2369880"/>
          </a:xfrm>
          <a:prstGeom prst="rect">
            <a:avLst/>
          </a:prstGeom>
          <a:noFill/>
        </p:spPr>
        <p:txBody>
          <a:bodyPr wrap="square" lIns="91440" tIns="45720" rIns="91440" bIns="45720">
            <a:spAutoFit/>
          </a:bodyPr>
          <a:lstStyle/>
          <a:p>
            <a:endParaRPr lang="he-IL" sz="40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Empatica Regular" pitchFamily="2" charset="-79"/>
            </a:endParaRPr>
          </a:p>
          <a:p>
            <a:endParaRPr lang="he-IL" b="1" dirty="0" smtClean="0">
              <a:solidFill>
                <a:srgbClr val="FFFFCC"/>
              </a:solidFill>
              <a:latin typeface="Gisha" panose="020B0502040204020203" pitchFamily="34" charset="-79"/>
              <a:cs typeface="Gisha" panose="020B0502040204020203" pitchFamily="34" charset="-79"/>
            </a:endParaRPr>
          </a:p>
          <a:p>
            <a:endParaRPr lang="he-IL" b="1" dirty="0">
              <a:solidFill>
                <a:srgbClr val="FFFFCC"/>
              </a:solidFill>
              <a:latin typeface="Gisha" panose="020B0502040204020203" pitchFamily="34" charset="-79"/>
              <a:cs typeface="Gisha" panose="020B0502040204020203" pitchFamily="34" charset="-79"/>
            </a:endParaRPr>
          </a:p>
          <a:p>
            <a:endParaRPr lang="he-IL" b="1" dirty="0" smtClean="0">
              <a:solidFill>
                <a:srgbClr val="FFFFCC"/>
              </a:solidFill>
              <a:latin typeface="Gisha" panose="020B0502040204020203" pitchFamily="34" charset="-79"/>
              <a:cs typeface="Gisha" panose="020B0502040204020203" pitchFamily="34" charset="-79"/>
            </a:endParaRPr>
          </a:p>
          <a:p>
            <a:endParaRPr lang="he-IL" b="1" dirty="0">
              <a:solidFill>
                <a:srgbClr val="FFFFCC"/>
              </a:solidFill>
              <a:latin typeface="Gisha" panose="020B0502040204020203" pitchFamily="34" charset="-79"/>
              <a:cs typeface="Gisha" panose="020B0502040204020203" pitchFamily="34" charset="-79"/>
            </a:endParaRPr>
          </a:p>
          <a:p>
            <a:r>
              <a:rPr lang="he-IL" b="1" dirty="0" smtClean="0">
                <a:solidFill>
                  <a:srgbClr val="FFFFCC"/>
                </a:solidFill>
                <a:latin typeface="Gisha" panose="020B0502040204020203" pitchFamily="34" charset="-79"/>
                <a:cs typeface="Gisha" panose="020B0502040204020203" pitchFamily="34" charset="-79"/>
              </a:rPr>
              <a:t>מצוה </a:t>
            </a:r>
            <a:r>
              <a:rPr lang="he-IL" b="1" dirty="0">
                <a:solidFill>
                  <a:srgbClr val="FFFFCC"/>
                </a:solidFill>
                <a:latin typeface="Gisha" panose="020B0502040204020203" pitchFamily="34" charset="-79"/>
                <a:cs typeface="Gisha" panose="020B0502040204020203" pitchFamily="34" charset="-79"/>
              </a:rPr>
              <a:t>גדולה להיות בשמחה...</a:t>
            </a:r>
          </a:p>
          <a:p>
            <a:r>
              <a:rPr lang="he-IL" b="1" dirty="0">
                <a:solidFill>
                  <a:srgbClr val="FFFFCC"/>
                </a:solidFill>
                <a:latin typeface="Gisha" panose="020B0502040204020203" pitchFamily="34" charset="-79"/>
                <a:cs typeface="Gisha" panose="020B0502040204020203" pitchFamily="34" charset="-79"/>
              </a:rPr>
              <a:t>על ידי ניגונים ומחיאת כף, </a:t>
            </a:r>
            <a:r>
              <a:rPr lang="he-IL" b="1" dirty="0" err="1">
                <a:solidFill>
                  <a:srgbClr val="FFFFCC"/>
                </a:solidFill>
                <a:latin typeface="Gisha" panose="020B0502040204020203" pitchFamily="34" charset="-79"/>
                <a:cs typeface="Gisha" panose="020B0502040204020203" pitchFamily="34" charset="-79"/>
              </a:rPr>
              <a:t>מתמתקים</a:t>
            </a:r>
            <a:r>
              <a:rPr lang="he-IL" b="1" dirty="0">
                <a:solidFill>
                  <a:srgbClr val="FFFFCC"/>
                </a:solidFill>
                <a:latin typeface="Gisha" panose="020B0502040204020203" pitchFamily="34" charset="-79"/>
                <a:cs typeface="Gisha" panose="020B0502040204020203" pitchFamily="34" charset="-79"/>
              </a:rPr>
              <a:t> כל הדינים</a:t>
            </a:r>
            <a:endParaRPr lang="he-IL" b="1" dirty="0">
              <a:solidFill>
                <a:srgbClr val="FFFFCC"/>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3832530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3230427" y="6193812"/>
            <a:ext cx="4397358"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לא להקפיד על ילדים </a:t>
            </a:r>
          </a:p>
          <a:p>
            <a:pPr algn="ctr"/>
            <a:r>
              <a:rPr lang="he-IL" sz="280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       ולבוא לעזרתם תמיד</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7" name="TextBox 6"/>
          <p:cNvSpPr txBox="1"/>
          <p:nvPr/>
        </p:nvSpPr>
        <p:spPr>
          <a:xfrm>
            <a:off x="735491" y="260232"/>
            <a:ext cx="6120680" cy="4247317"/>
          </a:xfrm>
          <a:prstGeom prst="rect">
            <a:avLst/>
          </a:prstGeom>
          <a:noFill/>
        </p:spPr>
        <p:txBody>
          <a:bodyPr wrap="square" rtlCol="1">
            <a:spAutoFit/>
          </a:bodyPr>
          <a:lstStyle/>
          <a:p>
            <a:pPr algn="just">
              <a:lnSpc>
                <a:spcPct val="150000"/>
              </a:lnSpc>
            </a:pPr>
            <a:r>
              <a:rPr lang="he-IL" b="1" dirty="0" smtClean="0">
                <a:latin typeface="Gisha" panose="020B0502040204020203" pitchFamily="34" charset="-79"/>
                <a:cs typeface="Gisha" panose="020B0502040204020203" pitchFamily="34" charset="-79"/>
              </a:rPr>
              <a:t>הרב צבי יהודה זצ"ל הקפיד מאוד להתחיל לאכול רק לאחר שראה שכולם קבלו את מנת האוכל שלהם.</a:t>
            </a:r>
          </a:p>
          <a:p>
            <a:pPr algn="just">
              <a:lnSpc>
                <a:spcPct val="150000"/>
              </a:lnSpc>
            </a:pPr>
            <a:r>
              <a:rPr lang="he-IL" b="1" dirty="0" smtClean="0">
                <a:latin typeface="Gisha" panose="020B0502040204020203" pitchFamily="34" charset="-79"/>
                <a:cs typeface="Gisha" panose="020B0502040204020203" pitchFamily="34" charset="-79"/>
              </a:rPr>
              <a:t>באחת הבריתות שנכח הגישו את מנות האוכל לכולם, אבל הרב צבי יהודה לא אכל דבר. שאלו את הרב מדוע אינו אוכל...</a:t>
            </a:r>
          </a:p>
          <a:p>
            <a:pPr algn="just">
              <a:lnSpc>
                <a:spcPct val="150000"/>
              </a:lnSpc>
            </a:pPr>
            <a:r>
              <a:rPr lang="he-IL" b="1" dirty="0" smtClean="0">
                <a:latin typeface="Gisha" panose="020B0502040204020203" pitchFamily="34" charset="-79"/>
                <a:cs typeface="Gisha" panose="020B0502040204020203" pitchFamily="34" charset="-79"/>
              </a:rPr>
              <a:t>ענה הרב: "עוד לא הגישו את מנות האוכל לכולם". הסתכלו סביב והראו לרב כי כולם קבלו את המנות. אז הסב הרב את תשומת ליבם אל ילד </a:t>
            </a:r>
            <a:r>
              <a:rPr lang="he-IL" b="1" dirty="0">
                <a:latin typeface="Gisha" panose="020B0502040204020203" pitchFamily="34" charset="-79"/>
                <a:cs typeface="Gisha" panose="020B0502040204020203" pitchFamily="34" charset="-79"/>
              </a:rPr>
              <a:t>ש</a:t>
            </a:r>
            <a:r>
              <a:rPr lang="he-IL" b="1" dirty="0" smtClean="0">
                <a:latin typeface="Gisha" panose="020B0502040204020203" pitchFamily="34" charset="-79"/>
                <a:cs typeface="Gisha" panose="020B0502040204020203" pitchFamily="34" charset="-79"/>
              </a:rPr>
              <a:t>ישב בפינה ולא קיבל מנה.                     מיד  נתנו לילד את מנתו והרב אכל בשמחה.</a:t>
            </a:r>
          </a:p>
          <a:p>
            <a:pPr algn="ctr">
              <a:lnSpc>
                <a:spcPct val="150000"/>
              </a:lnSpc>
            </a:pPr>
            <a:r>
              <a:rPr lang="he-IL" b="1" dirty="0" smtClean="0">
                <a:latin typeface="Gisha" panose="020B0502040204020203" pitchFamily="34" charset="-79"/>
                <a:cs typeface="Gisha" panose="020B0502040204020203" pitchFamily="34" charset="-79"/>
              </a:rPr>
              <a:t>(מתוך: המסע בעקבות </a:t>
            </a:r>
            <a:r>
              <a:rPr lang="he-IL" b="1" dirty="0" err="1" smtClean="0">
                <a:latin typeface="Gisha" panose="020B0502040204020203" pitchFamily="34" charset="-79"/>
                <a:cs typeface="Gisha" panose="020B0502040204020203" pitchFamily="34" charset="-79"/>
              </a:rPr>
              <a:t>הרצי"ה</a:t>
            </a:r>
            <a:r>
              <a:rPr lang="he-IL" b="1" dirty="0" smtClean="0">
                <a:latin typeface="Gisha" panose="020B0502040204020203" pitchFamily="34" charset="-79"/>
                <a:cs typeface="Gisha" panose="020B0502040204020203" pitchFamily="34" charset="-79"/>
              </a:rPr>
              <a:t>)</a:t>
            </a:r>
            <a:endParaRPr lang="he-IL" b="1" dirty="0">
              <a:latin typeface="Gisha" panose="020B0502040204020203" pitchFamily="34" charset="-79"/>
              <a:cs typeface="Gisha" panose="020B0502040204020203" pitchFamily="34" charset="-79"/>
            </a:endParaRPr>
          </a:p>
        </p:txBody>
      </p:sp>
      <p:sp>
        <p:nvSpPr>
          <p:cNvPr id="13" name="מלבן 12"/>
          <p:cNvSpPr/>
          <p:nvPr/>
        </p:nvSpPr>
        <p:spPr>
          <a:xfrm>
            <a:off x="252238" y="8905027"/>
            <a:ext cx="6979237" cy="1354217"/>
          </a:xfrm>
          <a:prstGeom prst="rect">
            <a:avLst/>
          </a:prstGeom>
          <a:noFill/>
        </p:spPr>
        <p:txBody>
          <a:bodyPr wrap="square" lIns="91440" tIns="45720" rIns="91440" bIns="45720">
            <a:spAutoFit/>
          </a:bodyPr>
          <a:lstStyle/>
          <a:p>
            <a:endPar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Empatica Regular" pitchFamily="2" charset="-79"/>
            </a:endParaRPr>
          </a:p>
          <a:p>
            <a:pPr algn="ctr"/>
            <a:r>
              <a:rPr lang="he-IL" b="1" dirty="0">
                <a:solidFill>
                  <a:srgbClr val="FFFFCC"/>
                </a:solidFill>
                <a:latin typeface="Gisha" panose="020B0502040204020203" pitchFamily="34" charset="-79"/>
                <a:cs typeface="Gisha" panose="020B0502040204020203" pitchFamily="34" charset="-79"/>
              </a:rPr>
              <a:t>וזכני לגדל בנים ובני בנים חכמים ונבונים אוהבי ה' יראי אלוקים ומאירים את העולם בתורה ובמעשים טובים ובכל מלאכת עבודת הבורא.</a:t>
            </a:r>
            <a:endParaRPr lang="he-IL" b="1" dirty="0">
              <a:solidFill>
                <a:srgbClr val="FFFFCC"/>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687096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3">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2956043" y="6346708"/>
            <a:ext cx="4423006"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לא להגיד שום מילה רעה</a:t>
            </a:r>
          </a:p>
          <a:p>
            <a:pPr algn="ctr"/>
            <a:r>
              <a:rPr lang="he-IL" sz="280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על שום בן אדם</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255159" y="8911908"/>
            <a:ext cx="6979237" cy="1354217"/>
          </a:xfrm>
          <a:prstGeom prst="rect">
            <a:avLst/>
          </a:prstGeom>
          <a:noFill/>
        </p:spPr>
        <p:txBody>
          <a:bodyPr wrap="square" lIns="91440" tIns="45720" rIns="91440" bIns="45720">
            <a:spAutoFit/>
          </a:bodyPr>
          <a:lstStyle/>
          <a:p>
            <a:endParaRPr lang="he-IL" sz="280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Empatica Regular" pitchFamily="2" charset="-79"/>
            </a:endParaRPr>
          </a:p>
          <a:p>
            <a:r>
              <a:rPr lang="he-IL" b="1" dirty="0" smtClean="0">
                <a:solidFill>
                  <a:srgbClr val="FFFFCC"/>
                </a:solidFill>
                <a:latin typeface="Gisha" panose="020B0502040204020203" pitchFamily="34" charset="-79"/>
                <a:cs typeface="Gisha" panose="020B0502040204020203" pitchFamily="34" charset="-79"/>
              </a:rPr>
              <a:t>"מי </a:t>
            </a:r>
            <a:r>
              <a:rPr lang="he-IL" b="1" dirty="0">
                <a:solidFill>
                  <a:srgbClr val="FFFFCC"/>
                </a:solidFill>
                <a:latin typeface="Gisha" panose="020B0502040204020203" pitchFamily="34" charset="-79"/>
                <a:cs typeface="Gisha" panose="020B0502040204020203" pitchFamily="34" charset="-79"/>
              </a:rPr>
              <a:t>האיש החפץ חיים אוהב ימים לראות טוב</a:t>
            </a:r>
          </a:p>
          <a:p>
            <a:r>
              <a:rPr lang="he-IL" b="1" dirty="0">
                <a:solidFill>
                  <a:srgbClr val="FFFFCC"/>
                </a:solidFill>
                <a:latin typeface="Gisha" panose="020B0502040204020203" pitchFamily="34" charset="-79"/>
                <a:cs typeface="Gisha" panose="020B0502040204020203" pitchFamily="34" charset="-79"/>
              </a:rPr>
              <a:t>נצור לשונך מרע ושפתיך מדבר מרמה </a:t>
            </a:r>
          </a:p>
          <a:p>
            <a:r>
              <a:rPr lang="he-IL" b="1" dirty="0">
                <a:solidFill>
                  <a:srgbClr val="FFFFCC"/>
                </a:solidFill>
                <a:latin typeface="Gisha" panose="020B0502040204020203" pitchFamily="34" charset="-79"/>
                <a:cs typeface="Gisha" panose="020B0502040204020203" pitchFamily="34" charset="-79"/>
              </a:rPr>
              <a:t>סור מרע ועשה טוב בקש שלום </a:t>
            </a:r>
            <a:r>
              <a:rPr lang="he-IL" b="1" dirty="0" err="1" smtClean="0">
                <a:solidFill>
                  <a:srgbClr val="FFFFCC"/>
                </a:solidFill>
                <a:latin typeface="Gisha" panose="020B0502040204020203" pitchFamily="34" charset="-79"/>
                <a:cs typeface="Gisha" panose="020B0502040204020203" pitchFamily="34" charset="-79"/>
              </a:rPr>
              <a:t>ורודפהו</a:t>
            </a:r>
            <a:r>
              <a:rPr lang="he-IL" b="1" dirty="0" smtClean="0">
                <a:solidFill>
                  <a:srgbClr val="FFFFCC"/>
                </a:solidFill>
                <a:latin typeface="Gisha" panose="020B0502040204020203" pitchFamily="34" charset="-79"/>
                <a:cs typeface="Gisha" panose="020B0502040204020203" pitchFamily="34" charset="-79"/>
              </a:rPr>
              <a:t>"</a:t>
            </a:r>
            <a:endParaRPr lang="he-IL" b="1" dirty="0">
              <a:solidFill>
                <a:srgbClr val="FFFFCC"/>
              </a:solidFill>
              <a:latin typeface="Gisha" panose="020B0502040204020203" pitchFamily="34" charset="-79"/>
              <a:cs typeface="Gisha" panose="020B0502040204020203" pitchFamily="34" charset="-79"/>
            </a:endParaRPr>
          </a:p>
        </p:txBody>
      </p:sp>
      <p:sp>
        <p:nvSpPr>
          <p:cNvPr id="8" name="TextBox 7"/>
          <p:cNvSpPr txBox="1"/>
          <p:nvPr/>
        </p:nvSpPr>
        <p:spPr>
          <a:xfrm>
            <a:off x="540271" y="260232"/>
            <a:ext cx="6501525" cy="4801314"/>
          </a:xfrm>
          <a:prstGeom prst="rect">
            <a:avLst/>
          </a:prstGeom>
          <a:noFill/>
        </p:spPr>
        <p:txBody>
          <a:bodyPr wrap="square" rtlCol="1">
            <a:spAutoFit/>
          </a:bodyPr>
          <a:lstStyle/>
          <a:p>
            <a:pPr algn="just">
              <a:lnSpc>
                <a:spcPct val="150000"/>
              </a:lnSpc>
            </a:pPr>
            <a:r>
              <a:rPr lang="he-IL" sz="1700" b="1" dirty="0" smtClean="0">
                <a:latin typeface="Gisha" panose="020B0502040204020203" pitchFamily="34" charset="-79"/>
                <a:cs typeface="Gisha" panose="020B0502040204020203" pitchFamily="34" charset="-79"/>
              </a:rPr>
              <a:t>רבי מאיר יחיאל, הצדיק </a:t>
            </a:r>
            <a:r>
              <a:rPr lang="he-IL" sz="1700" b="1" dirty="0" err="1" smtClean="0">
                <a:latin typeface="Gisha" panose="020B0502040204020203" pitchFamily="34" charset="-79"/>
                <a:cs typeface="Gisha" panose="020B0502040204020203" pitchFamily="34" charset="-79"/>
              </a:rPr>
              <a:t>מאוסטרובצה</a:t>
            </a:r>
            <a:r>
              <a:rPr lang="he-IL" sz="1700" b="1" dirty="0" smtClean="0">
                <a:latin typeface="Gisha" panose="020B0502040204020203" pitchFamily="34" charset="-79"/>
                <a:cs typeface="Gisha" panose="020B0502040204020203" pitchFamily="34" charset="-79"/>
              </a:rPr>
              <a:t>, היה אחד מהגאונים הגדולים של פולין בדור שלפני השואה. אביו היה אופה כעכים פשוט. רבי מאיר לא הרבה בדיבורים וחשב הרבה מאוד לפני כל מילה שהוציא מפיו.</a:t>
            </a:r>
          </a:p>
          <a:p>
            <a:pPr algn="just">
              <a:lnSpc>
                <a:spcPct val="150000"/>
              </a:lnSpc>
            </a:pPr>
            <a:r>
              <a:rPr lang="he-IL" sz="1700" b="1" dirty="0" smtClean="0">
                <a:latin typeface="Gisha" panose="020B0502040204020203" pitchFamily="34" charset="-79"/>
                <a:cs typeface="Gisha" panose="020B0502040204020203" pitchFamily="34" charset="-79"/>
              </a:rPr>
              <a:t>באחד הימים פנה אליו תלמיד ושאלו: "מדוע ממעט הרב בדיבורים"?</a:t>
            </a:r>
          </a:p>
          <a:p>
            <a:pPr algn="just">
              <a:lnSpc>
                <a:spcPct val="150000"/>
              </a:lnSpc>
            </a:pPr>
            <a:r>
              <a:rPr lang="he-IL" sz="1700" b="1" dirty="0" smtClean="0">
                <a:latin typeface="Gisha" panose="020B0502040204020203" pitchFamily="34" charset="-79"/>
                <a:cs typeface="Gisha" panose="020B0502040204020203" pitchFamily="34" charset="-79"/>
              </a:rPr>
              <a:t>השיב לו הרב: "כשהייתי ילד אהבתי לשבת ליד התנור הבוער ולהתבונן על עבודתו של אבי ז"ל. פעם אמר לי אבא: "בוא ואלמד אותך את תורת האפייה על רגל אחת. דע לך ילדי, ככל שהוא סגור יותר, החום שבו חזק יותר". דברים אלה עומדים במחשבתי </a:t>
            </a:r>
          </a:p>
          <a:p>
            <a:pPr algn="ctr">
              <a:lnSpc>
                <a:spcPct val="150000"/>
              </a:lnSpc>
            </a:pPr>
            <a:r>
              <a:rPr lang="he-IL" sz="1700" b="1" dirty="0" smtClean="0">
                <a:latin typeface="Gisha" panose="020B0502040204020203" pitchFamily="34" charset="-79"/>
                <a:cs typeface="Gisha" panose="020B0502040204020203" pitchFamily="34" charset="-79"/>
              </a:rPr>
              <a:t>לפני שאני עומד להוציא מילה מהפה".  </a:t>
            </a:r>
          </a:p>
          <a:p>
            <a:pPr algn="ctr">
              <a:lnSpc>
                <a:spcPct val="150000"/>
              </a:lnSpc>
            </a:pPr>
            <a:r>
              <a:rPr lang="he-IL" sz="1700" b="1" dirty="0" smtClean="0">
                <a:latin typeface="Gisha" panose="020B0502040204020203" pitchFamily="34" charset="-79"/>
                <a:cs typeface="Gisha" panose="020B0502040204020203" pitchFamily="34" charset="-79"/>
              </a:rPr>
              <a:t> (מתוך: "סיפורי צדיקים" / שמחה רז)</a:t>
            </a:r>
          </a:p>
          <a:p>
            <a:pPr algn="just">
              <a:lnSpc>
                <a:spcPct val="150000"/>
              </a:lnSpc>
            </a:pPr>
            <a:endParaRPr lang="he-IL" sz="1700" b="1"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45424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3459451" y="6152049"/>
            <a:ext cx="3565400"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לדון תמיד לכף זכות </a:t>
            </a:r>
          </a:p>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ולא להיפגע</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286373" y="7938988"/>
            <a:ext cx="6979237" cy="2554545"/>
          </a:xfrm>
          <a:prstGeom prst="rect">
            <a:avLst/>
          </a:prstGeom>
          <a:noFill/>
        </p:spPr>
        <p:txBody>
          <a:bodyPr wrap="square" lIns="91440" tIns="45720" rIns="91440" bIns="45720">
            <a:spAutoFit/>
          </a:bodyPr>
          <a:lstStyle/>
          <a:p>
            <a:endParaRPr lang="he-IL" sz="1600" b="1" dirty="0" smtClean="0">
              <a:solidFill>
                <a:srgbClr val="FFFFCC"/>
              </a:solidFill>
              <a:latin typeface="Gisha" panose="020B0502040204020203" pitchFamily="34" charset="-79"/>
              <a:cs typeface="Gisha" panose="020B0502040204020203" pitchFamily="34" charset="-79"/>
            </a:endParaRPr>
          </a:p>
          <a:p>
            <a:endParaRPr lang="he-IL" sz="1600" b="1" dirty="0">
              <a:solidFill>
                <a:srgbClr val="FFFFCC"/>
              </a:solidFill>
              <a:latin typeface="Gisha" panose="020B0502040204020203" pitchFamily="34" charset="-79"/>
              <a:cs typeface="Gisha" panose="020B0502040204020203" pitchFamily="34" charset="-79"/>
            </a:endParaRPr>
          </a:p>
          <a:p>
            <a:endParaRPr lang="he-IL" sz="1600" b="1" dirty="0" smtClean="0">
              <a:solidFill>
                <a:srgbClr val="FFFFCC"/>
              </a:solidFill>
              <a:latin typeface="Gisha" panose="020B0502040204020203" pitchFamily="34" charset="-79"/>
              <a:cs typeface="Gisha" panose="020B0502040204020203" pitchFamily="34" charset="-79"/>
            </a:endParaRPr>
          </a:p>
          <a:p>
            <a:r>
              <a:rPr lang="he-IL" sz="1600" b="1" dirty="0">
                <a:solidFill>
                  <a:srgbClr val="FFFFCC"/>
                </a:solidFill>
                <a:latin typeface="Gisha" panose="020B0502040204020203" pitchFamily="34" charset="-79"/>
                <a:cs typeface="Gisha" panose="020B0502040204020203" pitchFamily="34" charset="-79"/>
              </a:rPr>
              <a:t>סעי יונה / ר' דוד בן זכריה </a:t>
            </a:r>
            <a:r>
              <a:rPr lang="he-IL" sz="1600" b="1" dirty="0" smtClean="0">
                <a:solidFill>
                  <a:srgbClr val="FFFFCC"/>
                </a:solidFill>
                <a:latin typeface="Gisha" panose="020B0502040204020203" pitchFamily="34" charset="-79"/>
                <a:cs typeface="Gisha" panose="020B0502040204020203" pitchFamily="34" charset="-79"/>
              </a:rPr>
              <a:t>הלוי- </a:t>
            </a:r>
            <a:r>
              <a:rPr lang="he-IL" sz="1600" b="1" dirty="0" smtClean="0">
                <a:solidFill>
                  <a:srgbClr val="FFFFCC"/>
                </a:solidFill>
                <a:latin typeface="Gisha" panose="020B0502040204020203" pitchFamily="34" charset="-79"/>
                <a:cs typeface="Gisha" panose="020B0502040204020203" pitchFamily="34" charset="-79"/>
                <a:hlinkClick r:id="rId4" action="ppaction://hlinkpres?slideindex=114&amp;slidetitle=2419,45"/>
              </a:rPr>
              <a:t>לקישור לפיוט לחץ כאן</a:t>
            </a:r>
            <a:endParaRPr lang="he-IL" sz="1600" b="1" dirty="0">
              <a:solidFill>
                <a:srgbClr val="FFFFCC"/>
              </a:solidFill>
              <a:latin typeface="Gisha" panose="020B0502040204020203" pitchFamily="34" charset="-79"/>
              <a:cs typeface="Gisha" panose="020B0502040204020203" pitchFamily="34" charset="-79"/>
            </a:endParaRPr>
          </a:p>
          <a:p>
            <a:endParaRPr lang="he-IL" sz="1600" b="1" dirty="0" smtClean="0">
              <a:solidFill>
                <a:srgbClr val="FFFFCC"/>
              </a:solidFill>
              <a:latin typeface="Gisha" panose="020B0502040204020203" pitchFamily="34" charset="-79"/>
              <a:cs typeface="Gisha" panose="020B0502040204020203" pitchFamily="34" charset="-79"/>
            </a:endParaRPr>
          </a:p>
          <a:p>
            <a:r>
              <a:rPr lang="he-IL" sz="1600" b="1" dirty="0" smtClean="0">
                <a:solidFill>
                  <a:srgbClr val="FFFFCC"/>
                </a:solidFill>
                <a:latin typeface="Gisha" panose="020B0502040204020203" pitchFamily="34" charset="-79"/>
                <a:cs typeface="Gisha" panose="020B0502040204020203" pitchFamily="34" charset="-79"/>
              </a:rPr>
              <a:t>אדרבה</a:t>
            </a:r>
            <a:r>
              <a:rPr lang="he-IL" sz="1600" b="1" dirty="0">
                <a:solidFill>
                  <a:srgbClr val="FFFFCC"/>
                </a:solidFill>
                <a:latin typeface="Gisha" panose="020B0502040204020203" pitchFamily="34" charset="-79"/>
                <a:cs typeface="Gisha" panose="020B0502040204020203" pitchFamily="34" charset="-79"/>
              </a:rPr>
              <a:t>, תן בלבנו שנראה כל אחד </a:t>
            </a:r>
          </a:p>
          <a:p>
            <a:r>
              <a:rPr lang="he-IL" sz="1600" b="1" dirty="0">
                <a:solidFill>
                  <a:srgbClr val="FFFFCC"/>
                </a:solidFill>
                <a:latin typeface="Gisha" panose="020B0502040204020203" pitchFamily="34" charset="-79"/>
                <a:cs typeface="Gisha" panose="020B0502040204020203" pitchFamily="34" charset="-79"/>
              </a:rPr>
              <a:t>מעלת חברנו ולא חסרונו ושנדבר כל אחד בדרך הישר </a:t>
            </a:r>
          </a:p>
          <a:p>
            <a:r>
              <a:rPr lang="he-IL" sz="1600" b="1" dirty="0">
                <a:solidFill>
                  <a:srgbClr val="FFFFCC"/>
                </a:solidFill>
                <a:latin typeface="Gisha" panose="020B0502040204020203" pitchFamily="34" charset="-79"/>
                <a:cs typeface="Gisha" panose="020B0502040204020203" pitchFamily="34" charset="-79"/>
              </a:rPr>
              <a:t>והרצוי לפניך ואל יעלה בלבנו שום שנאה מאחד על חברו חלילה ושתדבק אותנו באהבה אליך כאשר גלוי וידוע לפניך.</a:t>
            </a:r>
          </a:p>
          <a:p>
            <a:pPr algn="ctr"/>
            <a:r>
              <a:rPr lang="he-IL" sz="1600" b="1" dirty="0">
                <a:solidFill>
                  <a:srgbClr val="FFFFCC"/>
                </a:solidFill>
                <a:latin typeface="Gisha" panose="020B0502040204020203" pitchFamily="34" charset="-79"/>
                <a:cs typeface="Gisha" panose="020B0502040204020203" pitchFamily="34" charset="-79"/>
              </a:rPr>
              <a:t>                                  שיהא </a:t>
            </a:r>
            <a:r>
              <a:rPr lang="he-IL" sz="1600" b="1" dirty="0" err="1">
                <a:solidFill>
                  <a:srgbClr val="FFFFCC"/>
                </a:solidFill>
                <a:latin typeface="Gisha" panose="020B0502040204020203" pitchFamily="34" charset="-79"/>
                <a:cs typeface="Gisha" panose="020B0502040204020203" pitchFamily="34" charset="-79"/>
              </a:rPr>
              <a:t>הכל</a:t>
            </a:r>
            <a:r>
              <a:rPr lang="he-IL" sz="1600" b="1" dirty="0">
                <a:solidFill>
                  <a:srgbClr val="FFFFCC"/>
                </a:solidFill>
                <a:latin typeface="Gisha" panose="020B0502040204020203" pitchFamily="34" charset="-79"/>
                <a:cs typeface="Gisha" panose="020B0502040204020203" pitchFamily="34" charset="-79"/>
              </a:rPr>
              <a:t> נחת רוח אליך...</a:t>
            </a:r>
            <a:endParaRPr lang="he-IL" sz="1600" b="1" dirty="0">
              <a:solidFill>
                <a:srgbClr val="FFFFCC"/>
              </a:solidFill>
              <a:latin typeface="Gisha" panose="020B0502040204020203" pitchFamily="34" charset="-79"/>
              <a:cs typeface="Gisha" panose="020B0502040204020203" pitchFamily="34" charset="-79"/>
            </a:endParaRPr>
          </a:p>
        </p:txBody>
      </p:sp>
      <p:sp>
        <p:nvSpPr>
          <p:cNvPr id="10" name="TextBox 9"/>
          <p:cNvSpPr txBox="1"/>
          <p:nvPr/>
        </p:nvSpPr>
        <p:spPr>
          <a:xfrm>
            <a:off x="510905" y="408920"/>
            <a:ext cx="6582094" cy="3785652"/>
          </a:xfrm>
          <a:prstGeom prst="rect">
            <a:avLst/>
          </a:prstGeom>
          <a:noFill/>
        </p:spPr>
        <p:txBody>
          <a:bodyPr wrap="square" rtlCol="1">
            <a:spAutoFit/>
          </a:bodyPr>
          <a:lstStyle/>
          <a:p>
            <a:pPr algn="just">
              <a:lnSpc>
                <a:spcPct val="150000"/>
              </a:lnSpc>
            </a:pPr>
            <a:r>
              <a:rPr lang="he-IL" sz="1600" b="1" dirty="0" smtClean="0">
                <a:latin typeface="Gisha" panose="020B0502040204020203" pitchFamily="34" charset="-79"/>
                <a:cs typeface="Gisha" panose="020B0502040204020203" pitchFamily="34" charset="-79"/>
              </a:rPr>
              <a:t>פעם אחת בשעת לילה מאוחרת הגיע רב אחד אל הרב מרדכי אליהו זצ"ל וסיפר ובכה כמה קשה לו, ושעושים לו צרות. אמר לו הרב אליהו זצ"ל: "קח את הכול רק עד הכפתור, אל תיקח ללב". אבל הרב המשיך לבכות וסיפר עד כמה פוגעים בו ומדברים עליו מאחורי גבו. </a:t>
            </a:r>
          </a:p>
          <a:p>
            <a:pPr algn="just">
              <a:lnSpc>
                <a:spcPct val="150000"/>
              </a:lnSpc>
            </a:pPr>
            <a:r>
              <a:rPr lang="he-IL" sz="1600" b="1" dirty="0" smtClean="0">
                <a:latin typeface="Gisha" panose="020B0502040204020203" pitchFamily="34" charset="-79"/>
                <a:cs typeface="Gisha" panose="020B0502040204020203" pitchFamily="34" charset="-79"/>
              </a:rPr>
              <a:t>פתח הרב מרדכי אליהו את המגירה שלו והראה לרב עיתונים שבהם כתבו על הרב דברים לא טובים. "אתה רואה את העיתונים האלו? אני לא קורא אותם".</a:t>
            </a:r>
          </a:p>
          <a:p>
            <a:pPr algn="just">
              <a:lnSpc>
                <a:spcPct val="150000"/>
              </a:lnSpc>
            </a:pPr>
            <a:r>
              <a:rPr lang="he-IL" sz="1600" b="1" dirty="0" smtClean="0">
                <a:latin typeface="Gisha" panose="020B0502040204020203" pitchFamily="34" charset="-79"/>
                <a:cs typeface="Gisha" panose="020B0502040204020203" pitchFamily="34" charset="-79"/>
              </a:rPr>
              <a:t>"אז לשם מה יש לרב את העיתונים?" ענה הרב אליהו זצ"ל: "כדי שיהיה גם לי מוסר ושאדע ואזכור שעל כל אחד מדברים</a:t>
            </a:r>
            <a:r>
              <a:rPr lang="he-IL" sz="1600" b="1" dirty="0">
                <a:latin typeface="Gisha" panose="020B0502040204020203" pitchFamily="34" charset="-79"/>
                <a:cs typeface="Gisha" panose="020B0502040204020203" pitchFamily="34" charset="-79"/>
              </a:rPr>
              <a:t>,</a:t>
            </a:r>
            <a:r>
              <a:rPr lang="he-IL" sz="1600" b="1" dirty="0" smtClean="0">
                <a:latin typeface="Gisha" panose="020B0502040204020203" pitchFamily="34" charset="-79"/>
                <a:cs typeface="Gisha" panose="020B0502040204020203" pitchFamily="34" charset="-79"/>
              </a:rPr>
              <a:t> גם עלי..."</a:t>
            </a:r>
          </a:p>
          <a:p>
            <a:pPr algn="ctr">
              <a:lnSpc>
                <a:spcPct val="150000"/>
              </a:lnSpc>
            </a:pPr>
            <a:r>
              <a:rPr lang="he-IL" sz="1600" b="1" dirty="0" smtClean="0">
                <a:latin typeface="Gisha" panose="020B0502040204020203" pitchFamily="34" charset="-79"/>
                <a:cs typeface="Gisha" panose="020B0502040204020203" pitchFamily="34" charset="-79"/>
              </a:rPr>
              <a:t>(מתוך: "אביהם של ישראל" / חלק שני)</a:t>
            </a:r>
          </a:p>
        </p:txBody>
      </p:sp>
    </p:spTree>
    <p:extLst>
      <p:ext uri="{BB962C8B-B14F-4D97-AF65-F5344CB8AC3E}">
        <p14:creationId xmlns:p14="http://schemas.microsoft.com/office/powerpoint/2010/main" val="497284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2482042" y="6533856"/>
            <a:ext cx="4899098"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להישמר עד למאוד מעמדה </a:t>
            </a:r>
          </a:p>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של "כי דבר ה'"</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291012" y="9235132"/>
            <a:ext cx="6979237" cy="1138773"/>
          </a:xfrm>
          <a:prstGeom prst="rect">
            <a:avLst/>
          </a:prstGeom>
          <a:noFill/>
        </p:spPr>
        <p:txBody>
          <a:bodyPr wrap="square" lIns="91440" tIns="45720" rIns="91440" bIns="45720">
            <a:spAutoFit/>
          </a:bodyPr>
          <a:lstStyle/>
          <a:p>
            <a:r>
              <a:rPr lang="he-IL" sz="1600" b="1" dirty="0">
                <a:solidFill>
                  <a:srgbClr val="FFFFCC"/>
                </a:solidFill>
                <a:latin typeface="Gisha" panose="020B0502040204020203" pitchFamily="34" charset="-79"/>
                <a:cs typeface="Gisha" panose="020B0502040204020203" pitchFamily="34" charset="-79"/>
              </a:rPr>
              <a:t>אני מאמין (שחקי שחקי) / שאול טשרניחובסקי </a:t>
            </a:r>
            <a:r>
              <a:rPr lang="he-IL" sz="1600" b="1" dirty="0" smtClean="0">
                <a:solidFill>
                  <a:srgbClr val="FFFFCC"/>
                </a:solidFill>
                <a:latin typeface="Gisha" panose="020B0502040204020203" pitchFamily="34" charset="-79"/>
                <a:cs typeface="Gisha" panose="020B0502040204020203" pitchFamily="34" charset="-79"/>
              </a:rPr>
              <a:t> </a:t>
            </a:r>
            <a:r>
              <a:rPr lang="he-IL" sz="1600" b="1" dirty="0" smtClean="0">
                <a:solidFill>
                  <a:srgbClr val="FFFFCC"/>
                </a:solidFill>
                <a:latin typeface="Gisha" panose="020B0502040204020203" pitchFamily="34" charset="-79"/>
                <a:cs typeface="Gisha" panose="020B0502040204020203" pitchFamily="34" charset="-79"/>
                <a:hlinkClick r:id="rId4" action="ppaction://hlinkpres?slideindex=60&amp;slidetitle=8094,1759"/>
              </a:rPr>
              <a:t>לקישור לפיוט לחץ כאן</a:t>
            </a:r>
            <a:endParaRPr lang="he-IL" sz="1600" b="1" dirty="0" smtClean="0">
              <a:solidFill>
                <a:srgbClr val="FFFFCC"/>
              </a:solidFill>
              <a:latin typeface="Gisha" panose="020B0502040204020203" pitchFamily="34" charset="-79"/>
              <a:cs typeface="Gisha" panose="020B0502040204020203" pitchFamily="34" charset="-79"/>
            </a:endParaRPr>
          </a:p>
          <a:p>
            <a:endParaRPr lang="he-IL" sz="1600" b="1" dirty="0">
              <a:solidFill>
                <a:srgbClr val="FFFFCC"/>
              </a:solidFill>
              <a:latin typeface="Gisha" panose="020B0502040204020203" pitchFamily="34" charset="-79"/>
              <a:cs typeface="Gisha" panose="020B0502040204020203" pitchFamily="34" charset="-79"/>
            </a:endParaRPr>
          </a:p>
          <a:p>
            <a:endParaRPr lang="he-IL" sz="1600" b="1" dirty="0">
              <a:solidFill>
                <a:srgbClr val="FFFFCC"/>
              </a:solidFill>
              <a:latin typeface="Gisha" panose="020B0502040204020203" pitchFamily="34" charset="-79"/>
              <a:cs typeface="Gisha" panose="020B0502040204020203" pitchFamily="34" charset="-79"/>
            </a:endParaRPr>
          </a:p>
          <a:p>
            <a:r>
              <a:rPr lang="he-IL" sz="2000" b="1" dirty="0">
                <a:solidFill>
                  <a:srgbClr val="FFFFCC"/>
                </a:solidFill>
                <a:latin typeface="Gisha" panose="020B0502040204020203" pitchFamily="34" charset="-79"/>
                <a:cs typeface="Gisha" panose="020B0502040204020203" pitchFamily="34" charset="-79"/>
              </a:rPr>
              <a:t>"ה' מלך, ה' מלך, ה' ימלוך לעולם ועד....."</a:t>
            </a:r>
          </a:p>
        </p:txBody>
      </p:sp>
      <p:sp>
        <p:nvSpPr>
          <p:cNvPr id="8" name="TextBox 7"/>
          <p:cNvSpPr txBox="1"/>
          <p:nvPr/>
        </p:nvSpPr>
        <p:spPr>
          <a:xfrm>
            <a:off x="510905" y="408920"/>
            <a:ext cx="6582094" cy="3970318"/>
          </a:xfrm>
          <a:prstGeom prst="rect">
            <a:avLst/>
          </a:prstGeom>
          <a:noFill/>
        </p:spPr>
        <p:txBody>
          <a:bodyPr wrap="square" rtlCol="1">
            <a:spAutoFit/>
          </a:bodyPr>
          <a:lstStyle/>
          <a:p>
            <a:pPr algn="just">
              <a:lnSpc>
                <a:spcPct val="150000"/>
              </a:lnSpc>
            </a:pPr>
            <a:r>
              <a:rPr lang="he-IL" sz="1400" b="1" dirty="0" smtClean="0">
                <a:latin typeface="Gisha" panose="020B0502040204020203" pitchFamily="34" charset="-79"/>
                <a:cs typeface="Gisha" panose="020B0502040204020203" pitchFamily="34" charset="-79"/>
              </a:rPr>
              <a:t>מסופר על "אור החיים" הקדוש שקבע לעצמו כי יעבוד רק לצורך פרנסתו ובשאר הזמן יעסוק בתורה. באחד הימים בעת מסירת שיעור תורה הגיעו שליחי הסולטן אל "אור החיים" וביקשו כי יגיע אל הסולטן. בת הסולטן מתחתנת בעוד כמה ימים והמלך רוצה כי "אור החיים" יתפור עבור ביתו שמלה השזורה בכסף ובזהב. "אור החיים" סירב וביקש כי יגידו לסולטן שגמר את צורכי פרנסתו לשבוע זה ועל כן לא יוכל להגיע אל הסולטן. הסולטן ברוגזו ציווה להשליך את "אור החיים" לגוב האריות. "אור החיים" לא נרתע, נכנס בנחת אל הכלוב והנה זה פלא - האריות רובצים בנחת סביבו, והוא יושב בנחת ועוסק בתורה. מיד רצו עבדי הסולטן וסיפרו לו את אשר אירע. נבהל הסולטן, ציווה להוציא מיד את "אור החיים" מגוב האריות והתנצל מכל ליבו על שלא ידע כי איש קדוש הוא. אז ענה "אור החיים" כי אינו צריך להתנצל לפניו אלא לפני ריבונו של עולם, שרבות הפעמים בהן</a:t>
            </a:r>
            <a:r>
              <a:rPr lang="he-IL" sz="1400" b="1" dirty="0">
                <a:latin typeface="Gisha" panose="020B0502040204020203" pitchFamily="34" charset="-79"/>
                <a:cs typeface="Gisha" panose="020B0502040204020203" pitchFamily="34" charset="-79"/>
              </a:rPr>
              <a:t> </a:t>
            </a:r>
            <a:r>
              <a:rPr lang="he-IL" sz="1400" b="1" dirty="0" smtClean="0">
                <a:latin typeface="Gisha" panose="020B0502040204020203" pitchFamily="34" charset="-79"/>
                <a:cs typeface="Gisha" panose="020B0502040204020203" pitchFamily="34" charset="-79"/>
              </a:rPr>
              <a:t>הסולטן מתנכל לבניו. </a:t>
            </a:r>
          </a:p>
          <a:p>
            <a:pPr algn="ctr">
              <a:lnSpc>
                <a:spcPct val="150000"/>
              </a:lnSpc>
            </a:pPr>
            <a:r>
              <a:rPr lang="he-IL" sz="1400" b="1" dirty="0" smtClean="0">
                <a:latin typeface="Gisha" panose="020B0502040204020203" pitchFamily="34" charset="-79"/>
                <a:cs typeface="Gisha" panose="020B0502040204020203" pitchFamily="34" charset="-79"/>
              </a:rPr>
              <a:t>(מתוך: "צדיקי הדורות" / "אור החיים" הקדוש)</a:t>
            </a:r>
          </a:p>
        </p:txBody>
      </p:sp>
    </p:spTree>
    <p:extLst>
      <p:ext uri="{BB962C8B-B14F-4D97-AF65-F5344CB8AC3E}">
        <p14:creationId xmlns:p14="http://schemas.microsoft.com/office/powerpoint/2010/main" val="3679166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1145866" y="7011676"/>
            <a:ext cx="6574236" cy="523220"/>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לכבד את רעייתי (הזולת) </a:t>
            </a:r>
            <a:r>
              <a:rPr lang="en-US"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 </a:t>
            </a: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במאוד מאוד</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291012" y="9235132"/>
            <a:ext cx="6979237" cy="369332"/>
          </a:xfrm>
          <a:prstGeom prst="rect">
            <a:avLst/>
          </a:prstGeom>
          <a:noFill/>
        </p:spPr>
        <p:txBody>
          <a:bodyPr wrap="square" lIns="91440" tIns="45720" rIns="91440" bIns="45720">
            <a:spAutoFit/>
          </a:bodyPr>
          <a:lstStyle/>
          <a:p>
            <a:r>
              <a:rPr lang="he-IL" b="1" dirty="0" smtClean="0">
                <a:solidFill>
                  <a:srgbClr val="FFFFCC"/>
                </a:solidFill>
                <a:latin typeface="Gisha" panose="020B0502040204020203" pitchFamily="34" charset="-79"/>
                <a:cs typeface="Gisha" panose="020B0502040204020203" pitchFamily="34" charset="-79"/>
              </a:rPr>
              <a:t>"הנה מה טוב שבת אחים גם יחד"</a:t>
            </a:r>
            <a:endParaRPr lang="he-IL" b="1" dirty="0">
              <a:solidFill>
                <a:srgbClr val="FFFFCC"/>
              </a:solidFill>
              <a:latin typeface="Gisha" panose="020B0502040204020203" pitchFamily="34" charset="-79"/>
              <a:cs typeface="Gisha" panose="020B0502040204020203" pitchFamily="34" charset="-79"/>
            </a:endParaRPr>
          </a:p>
        </p:txBody>
      </p:sp>
      <p:sp>
        <p:nvSpPr>
          <p:cNvPr id="8" name="TextBox 7"/>
          <p:cNvSpPr txBox="1"/>
          <p:nvPr/>
        </p:nvSpPr>
        <p:spPr>
          <a:xfrm>
            <a:off x="468263" y="306140"/>
            <a:ext cx="6582094" cy="3785652"/>
          </a:xfrm>
          <a:prstGeom prst="rect">
            <a:avLst/>
          </a:prstGeom>
          <a:noFill/>
        </p:spPr>
        <p:txBody>
          <a:bodyPr wrap="square" rtlCol="1">
            <a:spAutoFit/>
          </a:bodyPr>
          <a:lstStyle/>
          <a:p>
            <a:pPr algn="just">
              <a:lnSpc>
                <a:spcPct val="150000"/>
              </a:lnSpc>
            </a:pPr>
            <a:r>
              <a:rPr lang="he-IL" sz="1600" b="1" dirty="0" smtClean="0">
                <a:latin typeface="Gisha" panose="020B0502040204020203" pitchFamily="34" charset="-79"/>
                <a:cs typeface="Gisha" panose="020B0502040204020203" pitchFamily="34" charset="-79"/>
              </a:rPr>
              <a:t>מסופר על הרב חיים עוזר </a:t>
            </a:r>
            <a:r>
              <a:rPr lang="he-IL" sz="1600" b="1" dirty="0" err="1" smtClean="0">
                <a:latin typeface="Gisha" panose="020B0502040204020203" pitchFamily="34" charset="-79"/>
                <a:cs typeface="Gisha" panose="020B0502040204020203" pitchFamily="34" charset="-79"/>
              </a:rPr>
              <a:t>גרודז'ינסקי</a:t>
            </a:r>
            <a:r>
              <a:rPr lang="he-IL" sz="1600" b="1" dirty="0" smtClean="0">
                <a:latin typeface="Gisha" panose="020B0502040204020203" pitchFamily="34" charset="-79"/>
                <a:cs typeface="Gisha" panose="020B0502040204020203" pitchFamily="34" charset="-79"/>
              </a:rPr>
              <a:t>, שהלך פעם ברחובות </a:t>
            </a:r>
            <a:r>
              <a:rPr lang="he-IL" sz="1600" b="1" dirty="0" err="1" smtClean="0">
                <a:latin typeface="Gisha" panose="020B0502040204020203" pitchFamily="34" charset="-79"/>
                <a:cs typeface="Gisha" panose="020B0502040204020203" pitchFamily="34" charset="-79"/>
              </a:rPr>
              <a:t>ווילנא</a:t>
            </a:r>
            <a:r>
              <a:rPr lang="he-IL" sz="1600" b="1" dirty="0" smtClean="0">
                <a:latin typeface="Gisha" panose="020B0502040204020203" pitchFamily="34" charset="-79"/>
                <a:cs typeface="Gisha" panose="020B0502040204020203" pitchFamily="34" charset="-79"/>
              </a:rPr>
              <a:t> עם כמה מתלמידיו. לפתע ניגש יהודי ושאל את הרב אם הוא מכיר רחוב מסוים. הרחוב היה רחוק מאוד מהמקום שבו עמדו, ובכל זאת נטל הרב את ידו של היהודי וליווה אותו כמחצית השעה עד שהגיעו למקום.</a:t>
            </a:r>
          </a:p>
          <a:p>
            <a:pPr algn="just">
              <a:lnSpc>
                <a:spcPct val="150000"/>
              </a:lnSpc>
            </a:pPr>
            <a:r>
              <a:rPr lang="he-IL" sz="1600" b="1" dirty="0" smtClean="0">
                <a:latin typeface="Gisha" panose="020B0502040204020203" pitchFamily="34" charset="-79"/>
                <a:cs typeface="Gisha" panose="020B0502040204020203" pitchFamily="34" charset="-79"/>
              </a:rPr>
              <a:t>שאלו התלמידים את רבם: "מדוע הטרחת את עצמך ללכת מרחק כה רב? ניתן היה להסביר לו את הדרך או להציע לו שישאל בהמשך אדם נוסף!"</a:t>
            </a:r>
          </a:p>
          <a:p>
            <a:pPr algn="just">
              <a:lnSpc>
                <a:spcPct val="150000"/>
              </a:lnSpc>
            </a:pPr>
            <a:r>
              <a:rPr lang="he-IL" sz="1600" b="1" dirty="0" smtClean="0">
                <a:latin typeface="Gisha" panose="020B0502040204020203" pitchFamily="34" charset="-79"/>
                <a:cs typeface="Gisha" panose="020B0502040204020203" pitchFamily="34" charset="-79"/>
              </a:rPr>
              <a:t>השיב רבם: "לא הבחנתם כי יהודי זה הוא מגמגם, כבד פה וכבד לשון? אם לא הייתי מלווה אותו בדרכו היה צריך לשאול אנשים נוספים ולהתבייש שוב ושוב... כדי לחסוך בושה מיהודי - שווה הדרך הארוכה..."</a:t>
            </a:r>
          </a:p>
          <a:p>
            <a:pPr algn="ctr">
              <a:lnSpc>
                <a:spcPct val="150000"/>
              </a:lnSpc>
            </a:pPr>
            <a:r>
              <a:rPr lang="he-IL" sz="1600" b="1" dirty="0" smtClean="0">
                <a:latin typeface="Gisha" panose="020B0502040204020203" pitchFamily="34" charset="-79"/>
                <a:cs typeface="Gisha" panose="020B0502040204020203" pitchFamily="34" charset="-79"/>
              </a:rPr>
              <a:t>(מתוך "סיפורי צדיקים" / שמחה רז)</a:t>
            </a:r>
            <a:endParaRPr lang="he-IL" sz="1600" b="1"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3095884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rotWithShape="1">
          <a:blip r:embed="rId2">
            <a:extLst>
              <a:ext uri="{28A0092B-C50C-407E-A947-70E740481C1C}">
                <a14:useLocalDpi xmlns:a14="http://schemas.microsoft.com/office/drawing/2010/main" val="0"/>
              </a:ext>
            </a:extLst>
          </a:blip>
          <a:srcRect r="29290"/>
          <a:stretch/>
        </p:blipFill>
        <p:spPr>
          <a:xfrm>
            <a:off x="0" y="0"/>
            <a:ext cx="7561263" cy="10693400"/>
          </a:xfr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152" t="25972" r="45710" b="29965"/>
          <a:stretch/>
        </p:blipFill>
        <p:spPr bwMode="auto">
          <a:xfrm>
            <a:off x="324247" y="234132"/>
            <a:ext cx="6912769" cy="10025112"/>
          </a:xfrm>
          <a:prstGeom prst="roundRect">
            <a:avLst>
              <a:gd name="adj" fmla="val 7849"/>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מציין מיקום תוכן 3"/>
          <p:cNvPicPr>
            <a:picLocks noChangeAspect="1"/>
          </p:cNvPicPr>
          <p:nvPr/>
        </p:nvPicPr>
        <p:blipFill rotWithShape="1">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r="29290"/>
          <a:stretch/>
        </p:blipFill>
        <p:spPr>
          <a:xfrm>
            <a:off x="-35853" y="-18108"/>
            <a:ext cx="7561263" cy="10693400"/>
          </a:xfrm>
          <a:prstGeom prst="rect">
            <a:avLst/>
          </a:prstGeom>
        </p:spPr>
      </p:pic>
      <p:sp>
        <p:nvSpPr>
          <p:cNvPr id="11" name="מלבן 10"/>
          <p:cNvSpPr/>
          <p:nvPr/>
        </p:nvSpPr>
        <p:spPr>
          <a:xfrm rot="19588121">
            <a:off x="1828751" y="6796233"/>
            <a:ext cx="5208477" cy="954107"/>
          </a:xfrm>
          <a:prstGeom prst="rect">
            <a:avLst/>
          </a:prstGeom>
          <a:noFill/>
        </p:spPr>
        <p:txBody>
          <a:bodyPr wrap="none" lIns="91440" tIns="45720" rIns="91440" bIns="45720">
            <a:spAutoFit/>
          </a:bodyPr>
          <a:lstStyle/>
          <a:p>
            <a:pPr algn="ctr"/>
            <a:r>
              <a:rPr lang="he-IL" sz="2800" b="0" cap="none" spc="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להקפיד על התעמלות בכל יום</a:t>
            </a:r>
          </a:p>
          <a:p>
            <a:pPr algn="ctr"/>
            <a:r>
              <a:rPr lang="he-IL" sz="2800" dirty="0" smtClean="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rPr>
              <a:t>(להתרגל להתאמץ...)</a:t>
            </a:r>
            <a:endParaRPr lang="he-IL" sz="2800" b="0" cap="none" spc="0" dirty="0">
              <a:ln w="18415" cmpd="sng">
                <a:solidFill>
                  <a:srgbClr val="FFFFCC"/>
                </a:solidFill>
                <a:prstDash val="solid"/>
              </a:ln>
              <a:solidFill>
                <a:schemeClr val="bg1"/>
              </a:solidFill>
              <a:effectLst>
                <a:outerShdw blurRad="63500" dir="3600000" algn="tl" rotWithShape="0">
                  <a:srgbClr val="000000">
                    <a:alpha val="70000"/>
                  </a:srgbClr>
                </a:outerShdw>
              </a:effectLst>
              <a:latin typeface="Shmulik CLM" panose="02000603000000000000" pitchFamily="2" charset="-79"/>
              <a:cs typeface="Shmulik CLM" panose="02000603000000000000" pitchFamily="2" charset="-79"/>
            </a:endParaRPr>
          </a:p>
        </p:txBody>
      </p:sp>
      <p:sp>
        <p:nvSpPr>
          <p:cNvPr id="13" name="מלבן 12"/>
          <p:cNvSpPr/>
          <p:nvPr/>
        </p:nvSpPr>
        <p:spPr>
          <a:xfrm>
            <a:off x="327992" y="9019108"/>
            <a:ext cx="6979237" cy="1077218"/>
          </a:xfrm>
          <a:prstGeom prst="rect">
            <a:avLst/>
          </a:prstGeom>
          <a:noFill/>
        </p:spPr>
        <p:txBody>
          <a:bodyPr wrap="square" lIns="91440" tIns="45720" rIns="91440" bIns="45720">
            <a:spAutoFit/>
          </a:bodyPr>
          <a:lstStyle/>
          <a:p>
            <a:r>
              <a:rPr lang="he-IL" sz="1600" b="1" dirty="0">
                <a:solidFill>
                  <a:srgbClr val="FFFFCC"/>
                </a:solidFill>
                <a:latin typeface="Gisha" panose="020B0502040204020203" pitchFamily="34" charset="-79"/>
                <a:cs typeface="Gisha" panose="020B0502040204020203" pitchFamily="34" charset="-79"/>
              </a:rPr>
              <a:t>רפא צירי / ר' רפאל ענתבי </a:t>
            </a:r>
            <a:r>
              <a:rPr lang="he-IL" sz="1600" b="1" dirty="0" smtClean="0">
                <a:solidFill>
                  <a:srgbClr val="FFFFCC"/>
                </a:solidFill>
                <a:latin typeface="Gisha" panose="020B0502040204020203" pitchFamily="34" charset="-79"/>
                <a:cs typeface="Gisha" panose="020B0502040204020203" pitchFamily="34" charset="-79"/>
              </a:rPr>
              <a:t>– </a:t>
            </a:r>
            <a:r>
              <a:rPr lang="he-IL" sz="1600" b="1" dirty="0" smtClean="0">
                <a:solidFill>
                  <a:srgbClr val="FFFFCC"/>
                </a:solidFill>
                <a:latin typeface="Gisha" panose="020B0502040204020203" pitchFamily="34" charset="-79"/>
                <a:cs typeface="Gisha" panose="020B0502040204020203" pitchFamily="34" charset="-79"/>
                <a:hlinkClick r:id="rId4" action="ppaction://hlinkpres?slideindex=13&amp;slidetitle=287,91"/>
              </a:rPr>
              <a:t>לקישור לפיוט לחץ כאן</a:t>
            </a:r>
            <a:endParaRPr lang="he-IL" sz="1600" b="1" dirty="0" smtClean="0">
              <a:solidFill>
                <a:srgbClr val="FFFFCC"/>
              </a:solidFill>
              <a:latin typeface="Gisha" panose="020B0502040204020203" pitchFamily="34" charset="-79"/>
              <a:cs typeface="Gisha" panose="020B0502040204020203" pitchFamily="34" charset="-79"/>
            </a:endParaRPr>
          </a:p>
          <a:p>
            <a:endParaRPr lang="he-IL" sz="1600" b="1" dirty="0">
              <a:solidFill>
                <a:srgbClr val="FFFFCC"/>
              </a:solidFill>
              <a:latin typeface="Gisha" panose="020B0502040204020203" pitchFamily="34" charset="-79"/>
              <a:cs typeface="Gisha" panose="020B0502040204020203" pitchFamily="34" charset="-79"/>
            </a:endParaRPr>
          </a:p>
          <a:p>
            <a:r>
              <a:rPr lang="he-IL" sz="1600" b="1" dirty="0" smtClean="0">
                <a:solidFill>
                  <a:srgbClr val="FFFFCC"/>
                </a:solidFill>
                <a:latin typeface="Gisha" panose="020B0502040204020203" pitchFamily="34" charset="-79"/>
                <a:cs typeface="Gisha" panose="020B0502040204020203" pitchFamily="34" charset="-79"/>
              </a:rPr>
              <a:t>בן </a:t>
            </a:r>
            <a:r>
              <a:rPr lang="he-IL" sz="1600" b="1" dirty="0">
                <a:solidFill>
                  <a:srgbClr val="FFFFCC"/>
                </a:solidFill>
                <a:latin typeface="Gisha" panose="020B0502040204020203" pitchFamily="34" charset="-79"/>
                <a:cs typeface="Gisha" panose="020B0502040204020203" pitchFamily="34" charset="-79"/>
              </a:rPr>
              <a:t>אדם עלה למעלה עלה, כי </a:t>
            </a:r>
            <a:r>
              <a:rPr lang="he-IL" sz="1600" b="1" dirty="0" err="1">
                <a:solidFill>
                  <a:srgbClr val="FFFFCC"/>
                </a:solidFill>
                <a:latin typeface="Gisha" panose="020B0502040204020203" pitchFamily="34" charset="-79"/>
                <a:cs typeface="Gisha" panose="020B0502040204020203" pitchFamily="34" charset="-79"/>
              </a:rPr>
              <a:t>כח</a:t>
            </a:r>
            <a:r>
              <a:rPr lang="he-IL" sz="1600" b="1" dirty="0">
                <a:solidFill>
                  <a:srgbClr val="FFFFCC"/>
                </a:solidFill>
                <a:latin typeface="Gisha" panose="020B0502040204020203" pitchFamily="34" charset="-79"/>
                <a:cs typeface="Gisha" panose="020B0502040204020203" pitchFamily="34" charset="-79"/>
              </a:rPr>
              <a:t> עז לך יש לך כנפי רוח</a:t>
            </a:r>
          </a:p>
          <a:p>
            <a:r>
              <a:rPr lang="he-IL" sz="1600" b="1" dirty="0">
                <a:solidFill>
                  <a:srgbClr val="FFFFCC"/>
                </a:solidFill>
                <a:latin typeface="Gisha" panose="020B0502040204020203" pitchFamily="34" charset="-79"/>
                <a:cs typeface="Gisha" panose="020B0502040204020203" pitchFamily="34" charset="-79"/>
              </a:rPr>
              <a:t>                 דרוש אותם דרוש בן אדם וימצאו לך מיד</a:t>
            </a:r>
          </a:p>
        </p:txBody>
      </p:sp>
      <p:sp>
        <p:nvSpPr>
          <p:cNvPr id="8" name="TextBox 7"/>
          <p:cNvSpPr txBox="1"/>
          <p:nvPr/>
        </p:nvSpPr>
        <p:spPr>
          <a:xfrm>
            <a:off x="684287" y="522164"/>
            <a:ext cx="6183075" cy="3785652"/>
          </a:xfrm>
          <a:prstGeom prst="rect">
            <a:avLst/>
          </a:prstGeom>
          <a:noFill/>
        </p:spPr>
        <p:txBody>
          <a:bodyPr wrap="square" rtlCol="1">
            <a:spAutoFit/>
          </a:bodyPr>
          <a:lstStyle/>
          <a:p>
            <a:pPr algn="just">
              <a:lnSpc>
                <a:spcPct val="150000"/>
              </a:lnSpc>
            </a:pPr>
            <a:r>
              <a:rPr lang="he-IL" sz="1600" b="1" dirty="0" smtClean="0">
                <a:latin typeface="Gisha" panose="020B0502040204020203" pitchFamily="34" charset="-79"/>
                <a:cs typeface="Gisha" panose="020B0502040204020203" pitchFamily="34" charset="-79"/>
              </a:rPr>
              <a:t>סיפור ידוע הוא על הרב מרדכי אליהו זצ"ל שבימי </a:t>
            </a:r>
            <a:r>
              <a:rPr lang="he-IL" sz="1600" b="1" dirty="0" err="1" smtClean="0">
                <a:latin typeface="Gisha" panose="020B0502040204020203" pitchFamily="34" charset="-79"/>
                <a:cs typeface="Gisha" panose="020B0502040204020203" pitchFamily="34" charset="-79"/>
              </a:rPr>
              <a:t>נעורותו</a:t>
            </a:r>
            <a:r>
              <a:rPr lang="he-IL" sz="1600" b="1" dirty="0" smtClean="0">
                <a:latin typeface="Gisha" panose="020B0502040204020203" pitchFamily="34" charset="-79"/>
                <a:cs typeface="Gisha" panose="020B0502040204020203" pitchFamily="34" charset="-79"/>
              </a:rPr>
              <a:t> חשק ללמוד בתורה, אך בשל יתמותו וקשיי הפרנסה לא היו מצויות מעות בכיסו ובבית משפחתו. לשם לימוד התורה בשעות הליל יש להאיר את הבית באור נרות, ונרות לא היה לו.</a:t>
            </a:r>
          </a:p>
          <a:p>
            <a:pPr algn="just">
              <a:lnSpc>
                <a:spcPct val="150000"/>
              </a:lnSpc>
            </a:pPr>
            <a:r>
              <a:rPr lang="he-IL" sz="1600" b="1" dirty="0" smtClean="0">
                <a:latin typeface="Gisha" panose="020B0502040204020203" pitchFamily="34" charset="-79"/>
                <a:cs typeface="Gisha" panose="020B0502040204020203" pitchFamily="34" charset="-79"/>
              </a:rPr>
              <a:t>על כן עבר מבית כנסת לבית כנסת, אסף את שאריות הנרות, חיבר אותם לנר אחד ואז ישב מתחת לשולחן, הדליק את הנר שיצר לעצמו ולמד...</a:t>
            </a:r>
          </a:p>
          <a:p>
            <a:pPr algn="just">
              <a:lnSpc>
                <a:spcPct val="150000"/>
              </a:lnSpc>
            </a:pPr>
            <a:r>
              <a:rPr lang="he-IL" sz="1600" b="1" dirty="0" smtClean="0">
                <a:latin typeface="Gisha" panose="020B0502040204020203" pitchFamily="34" charset="-79"/>
                <a:cs typeface="Gisha" panose="020B0502040204020203" pitchFamily="34" charset="-79"/>
              </a:rPr>
              <a:t>ומדוע ישב מתחת לשולחן? מכיוון שהרב וששת אחיו ישנו באותו החדר, והנער מרדכי לא רצה </a:t>
            </a:r>
            <a:r>
              <a:rPr lang="he-IL" sz="1600" b="1" dirty="0" err="1" smtClean="0">
                <a:latin typeface="Gisha" panose="020B0502040204020203" pitchFamily="34" charset="-79"/>
                <a:cs typeface="Gisha" panose="020B0502040204020203" pitchFamily="34" charset="-79"/>
              </a:rPr>
              <a:t>להפריעם</a:t>
            </a:r>
            <a:r>
              <a:rPr lang="he-IL" sz="1600" b="1" dirty="0" smtClean="0">
                <a:latin typeface="Gisha" panose="020B0502040204020203" pitchFamily="34" charset="-79"/>
                <a:cs typeface="Gisha" panose="020B0502040204020203" pitchFamily="34" charset="-79"/>
              </a:rPr>
              <a:t> בשנתם על ידי האור המופץ מהנר.</a:t>
            </a:r>
          </a:p>
        </p:txBody>
      </p:sp>
    </p:spTree>
    <p:extLst>
      <p:ext uri="{BB962C8B-B14F-4D97-AF65-F5344CB8AC3E}">
        <p14:creationId xmlns:p14="http://schemas.microsoft.com/office/powerpoint/2010/main" val="1805144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1583</Words>
  <Application>Microsoft Office PowerPoint</Application>
  <PresentationFormat>מותאם אישית</PresentationFormat>
  <Paragraphs>135</Paragraphs>
  <Slides>11</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רותי מגדל</dc:creator>
  <cp:lastModifiedBy>רות מגדל</cp:lastModifiedBy>
  <cp:revision>44</cp:revision>
  <dcterms:created xsi:type="dcterms:W3CDTF">2017-12-24T07:49:19Z</dcterms:created>
  <dcterms:modified xsi:type="dcterms:W3CDTF">2018-02-15T08:55:21Z</dcterms:modified>
</cp:coreProperties>
</file>