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0" r:id="rId2"/>
    <p:sldId id="261" r:id="rId3"/>
    <p:sldId id="262" r:id="rId4"/>
  </p:sldIdLst>
  <p:sldSz cx="7561263" cy="106934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2622" y="-96"/>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567095" y="3321886"/>
            <a:ext cx="6427074" cy="2292150"/>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229782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653100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4534133" y="668338"/>
            <a:ext cx="1405923" cy="1422568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312427" y="668338"/>
            <a:ext cx="4095684" cy="1422568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457164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080573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597287" y="6871500"/>
            <a:ext cx="6427074" cy="2123828"/>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748870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312428" y="3891210"/>
            <a:ext cx="2750147"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3188595" y="3891210"/>
            <a:ext cx="2751460"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710045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378063" y="428232"/>
            <a:ext cx="6805137" cy="1782233"/>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3841017"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3841017"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he-IL">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431474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he-IL">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541827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he-IL">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90988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378064" y="425756"/>
            <a:ext cx="2487603" cy="1811937"/>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2956244" y="425756"/>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378064" y="2237694"/>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224655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482060" y="7485380"/>
            <a:ext cx="4536758" cy="883691"/>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655709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378063" y="428232"/>
            <a:ext cx="6805137" cy="178223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378063" y="2495127"/>
            <a:ext cx="6805137" cy="705715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5418905" y="9911198"/>
            <a:ext cx="1764295" cy="569325"/>
          </a:xfrm>
          <a:prstGeom prst="rect">
            <a:avLst/>
          </a:prstGeom>
        </p:spPr>
        <p:txBody>
          <a:bodyPr vert="horz" lIns="91440" tIns="45720" rIns="91440" bIns="45720" rtlCol="1" anchor="ctr"/>
          <a:lstStyle>
            <a:lvl1pPr algn="r">
              <a:defRPr sz="1200">
                <a:solidFill>
                  <a:schemeClr val="tx1">
                    <a:tint val="75000"/>
                  </a:schemeClr>
                </a:solidFill>
              </a:defRPr>
            </a:lvl1p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2583432" y="9911198"/>
            <a:ext cx="2394400" cy="5693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378063" y="9911198"/>
            <a:ext cx="1764295" cy="569325"/>
          </a:xfrm>
          <a:prstGeom prst="rect">
            <a:avLst/>
          </a:prstGeom>
        </p:spPr>
        <p:txBody>
          <a:bodyPr vert="horz" lIns="91440" tIns="45720" rIns="91440" bIns="45720" rtlCol="1" anchor="ctr"/>
          <a:lstStyle>
            <a:lvl1pPr algn="l">
              <a:defRPr sz="1200">
                <a:solidFill>
                  <a:schemeClr val="tx1">
                    <a:tint val="75000"/>
                  </a:schemeClr>
                </a:solidFill>
              </a:defRPr>
            </a:lvl1p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866230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mahmadimhemed@gmai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mailto:mahmadimhemed@gmail.com"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www.edu-menora.com/" TargetMode="Externa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1000" r="-21000"/>
          </a:stretch>
        </a:blipFill>
        <a:effectLst/>
      </p:bgPr>
    </p:bg>
    <p:spTree>
      <p:nvGrpSpPr>
        <p:cNvPr id="1" name=""/>
        <p:cNvGrpSpPr/>
        <p:nvPr/>
      </p:nvGrpSpPr>
      <p:grpSpPr>
        <a:xfrm>
          <a:off x="0" y="0"/>
          <a:ext cx="0" cy="0"/>
          <a:chOff x="0" y="0"/>
          <a:chExt cx="0" cy="0"/>
        </a:xfrm>
      </p:grpSpPr>
      <p:sp>
        <p:nvSpPr>
          <p:cNvPr id="4" name="מלבן 3"/>
          <p:cNvSpPr/>
          <p:nvPr/>
        </p:nvSpPr>
        <p:spPr>
          <a:xfrm>
            <a:off x="306908" y="1597347"/>
            <a:ext cx="1327608" cy="307777"/>
          </a:xfrm>
          <a:prstGeom prst="rect">
            <a:avLst/>
          </a:prstGeom>
        </p:spPr>
        <p:txBody>
          <a:bodyPr wrap="none">
            <a:spAutoFit/>
          </a:bodyPr>
          <a:lstStyle/>
          <a:p>
            <a:pPr algn="ctr"/>
            <a:r>
              <a:rPr lang="he-IL" sz="1400" b="1" dirty="0">
                <a:solidFill>
                  <a:srgbClr val="4F81BD">
                    <a:lumMod val="50000"/>
                  </a:srgbClr>
                </a:solidFill>
                <a:latin typeface="Times New Roman" panose="02020603050405020304" pitchFamily="18" charset="0"/>
                <a:cs typeface="Times New Roman" panose="02020603050405020304" pitchFamily="18" charset="0"/>
              </a:rPr>
              <a:t>שיר השירים ה </a:t>
            </a:r>
            <a:r>
              <a:rPr lang="he-IL" sz="1400" b="1" dirty="0" err="1">
                <a:solidFill>
                  <a:srgbClr val="4F81BD">
                    <a:lumMod val="50000"/>
                  </a:srgbClr>
                </a:solidFill>
                <a:latin typeface="Times New Roman" panose="02020603050405020304" pitchFamily="18" charset="0"/>
                <a:cs typeface="Times New Roman" panose="02020603050405020304" pitchFamily="18" charset="0"/>
              </a:rPr>
              <a:t>טז</a:t>
            </a:r>
            <a:endParaRPr lang="he-IL" sz="1400" b="1" dirty="0">
              <a:solidFill>
                <a:srgbClr val="4F81BD">
                  <a:lumMod val="50000"/>
                </a:srgbClr>
              </a:solidFill>
              <a:latin typeface="Times New Roman" panose="02020603050405020304" pitchFamily="18" charset="0"/>
              <a:cs typeface="Times New Roman" panose="02020603050405020304" pitchFamily="18" charset="0"/>
            </a:endParaRPr>
          </a:p>
        </p:txBody>
      </p:sp>
      <p:sp>
        <p:nvSpPr>
          <p:cNvPr id="2" name="מלבן מעוגל 1"/>
          <p:cNvSpPr/>
          <p:nvPr/>
        </p:nvSpPr>
        <p:spPr>
          <a:xfrm>
            <a:off x="191030" y="2655495"/>
            <a:ext cx="3450622" cy="3555300"/>
          </a:xfrm>
          <a:prstGeom prst="roundRect">
            <a:avLst/>
          </a:prstGeom>
          <a:solidFill>
            <a:schemeClr val="bg1"/>
          </a:solidFill>
          <a:ln>
            <a:solidFill>
              <a:schemeClr val="bg1"/>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endParaRPr lang="he-IL" sz="1200" dirty="0">
              <a:solidFill>
                <a:srgbClr val="4F81BD">
                  <a:lumMod val="50000"/>
                </a:srgbClr>
              </a:solidFill>
              <a:latin typeface="Times New Roman" panose="02020603050405020304" pitchFamily="18" charset="0"/>
              <a:cs typeface="Times New Roman" panose="02020603050405020304" pitchFamily="18" charset="0"/>
            </a:endParaRPr>
          </a:p>
          <a:p>
            <a:pPr algn="ctr">
              <a:lnSpc>
                <a:spcPct val="150000"/>
              </a:lnSpc>
            </a:pPr>
            <a:r>
              <a:rPr lang="he-IL" sz="1200" dirty="0" err="1">
                <a:solidFill>
                  <a:srgbClr val="4F81BD">
                    <a:lumMod val="50000"/>
                  </a:srgbClr>
                </a:solidFill>
                <a:latin typeface="Times New Roman" panose="02020603050405020304" pitchFamily="18" charset="0"/>
                <a:cs typeface="Times New Roman" panose="02020603050405020304" pitchFamily="18" charset="0"/>
              </a:rPr>
              <a:t>חמ"ד</a:t>
            </a:r>
            <a:r>
              <a:rPr lang="he-IL" sz="1200" dirty="0">
                <a:solidFill>
                  <a:srgbClr val="4F81BD">
                    <a:lumMod val="50000"/>
                  </a:srgbClr>
                </a:solidFill>
                <a:latin typeface="Times New Roman" panose="02020603050405020304" pitchFamily="18" charset="0"/>
                <a:cs typeface="Times New Roman" panose="02020603050405020304" pitchFamily="18" charset="0"/>
              </a:rPr>
              <a:t> - חינוך ממלכתי דתי.</a:t>
            </a: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מסגרת של מערכת חינוכית ממלכתית דתית, המחויבת לחינוך ילדי ישראל ליראת שמים ולחיי תורה ומצוות באהבה.</a:t>
            </a: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בתי החינוך של </a:t>
            </a:r>
            <a:r>
              <a:rPr lang="he-IL" sz="1200" dirty="0" err="1">
                <a:solidFill>
                  <a:srgbClr val="4F81BD">
                    <a:lumMod val="50000"/>
                  </a:srgbClr>
                </a:solidFill>
                <a:latin typeface="Times New Roman" panose="02020603050405020304" pitchFamily="18" charset="0"/>
                <a:cs typeface="Times New Roman" panose="02020603050405020304" pitchFamily="18" charset="0"/>
              </a:rPr>
              <a:t>החמ"ד</a:t>
            </a:r>
            <a:r>
              <a:rPr lang="he-IL" sz="1200" dirty="0">
                <a:solidFill>
                  <a:srgbClr val="4F81BD">
                    <a:lumMod val="50000"/>
                  </a:srgbClr>
                </a:solidFill>
                <a:latin typeface="Times New Roman" panose="02020603050405020304" pitchFamily="18" charset="0"/>
                <a:cs typeface="Times New Roman" panose="02020603050405020304" pitchFamily="18" charset="0"/>
              </a:rPr>
              <a:t> הם כמשפחה עבור כל הבאים בשעריהם: תלמידים, הורים, מורים ומנהלים. בתי החינוך הם בתים של תורה, יראת שמים, אהבת הארץ ומידות טובות. בתים שמעודדים טיפוח זהות אישית ציונית דתית, חברתית ואזרחית. מלמדים באהבה ומחזקים את רוח האדם ומקדמים למידה משמעותית, חדוות הדעת ומצוינות. </a:t>
            </a: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(מתוך חזון </a:t>
            </a:r>
            <a:r>
              <a:rPr lang="he-IL" sz="1200" dirty="0" err="1">
                <a:solidFill>
                  <a:srgbClr val="4F81BD">
                    <a:lumMod val="50000"/>
                  </a:srgbClr>
                </a:solidFill>
                <a:latin typeface="Times New Roman" panose="02020603050405020304" pitchFamily="18" charset="0"/>
                <a:cs typeface="Times New Roman" panose="02020603050405020304" pitchFamily="18" charset="0"/>
              </a:rPr>
              <a:t>החמ"ד</a:t>
            </a:r>
            <a:r>
              <a:rPr lang="he-IL" sz="1200" dirty="0">
                <a:solidFill>
                  <a:srgbClr val="4F81BD">
                    <a:lumMod val="50000"/>
                  </a:srgbClr>
                </a:solidFill>
                <a:latin typeface="Times New Roman" panose="02020603050405020304" pitchFamily="18" charset="0"/>
                <a:cs typeface="Times New Roman" panose="02020603050405020304" pitchFamily="18" charset="0"/>
              </a:rPr>
              <a:t>)</a:t>
            </a:r>
          </a:p>
          <a:p>
            <a:pPr algn="ctr">
              <a:lnSpc>
                <a:spcPct val="150000"/>
              </a:lnSpc>
            </a:pPr>
            <a:endParaRPr lang="he-IL" sz="1200" dirty="0">
              <a:solidFill>
                <a:srgbClr val="4F81BD">
                  <a:lumMod val="50000"/>
                </a:srgbClr>
              </a:solidFill>
              <a:latin typeface="Times New Roman" panose="02020603050405020304" pitchFamily="18" charset="0"/>
              <a:cs typeface="Times New Roman" panose="02020603050405020304" pitchFamily="18" charset="0"/>
            </a:endParaRPr>
          </a:p>
        </p:txBody>
      </p:sp>
      <p:sp>
        <p:nvSpPr>
          <p:cNvPr id="10" name="מלבן 9"/>
          <p:cNvSpPr/>
          <p:nvPr/>
        </p:nvSpPr>
        <p:spPr>
          <a:xfrm>
            <a:off x="6492244" y="322310"/>
            <a:ext cx="585418" cy="338554"/>
          </a:xfrm>
          <a:prstGeom prst="rect">
            <a:avLst/>
          </a:prstGeom>
        </p:spPr>
        <p:txBody>
          <a:bodyPr wrap="none">
            <a:spAutoFit/>
          </a:bodyPr>
          <a:lstStyle/>
          <a:p>
            <a:pPr algn="ctr"/>
            <a:r>
              <a:rPr lang="he-IL" sz="1600" b="1" dirty="0">
                <a:solidFill>
                  <a:srgbClr val="4F81BD">
                    <a:lumMod val="50000"/>
                  </a:srgbClr>
                </a:solidFill>
                <a:latin typeface="Times New Roman" panose="02020603050405020304" pitchFamily="18" charset="0"/>
                <a:cs typeface="Times New Roman" panose="02020603050405020304" pitchFamily="18" charset="0"/>
              </a:rPr>
              <a:t>בס"ד</a:t>
            </a:r>
          </a:p>
        </p:txBody>
      </p:sp>
      <p:sp>
        <p:nvSpPr>
          <p:cNvPr id="11" name="מלבן 10"/>
          <p:cNvSpPr/>
          <p:nvPr/>
        </p:nvSpPr>
        <p:spPr>
          <a:xfrm>
            <a:off x="753667" y="378148"/>
            <a:ext cx="5969904" cy="1384995"/>
          </a:xfrm>
          <a:prstGeom prst="rect">
            <a:avLst/>
          </a:prstGeom>
        </p:spPr>
        <p:txBody>
          <a:bodyPr wrap="none">
            <a:prstTxWarp prst="textChevron">
              <a:avLst>
                <a:gd name="adj" fmla="val 14497"/>
              </a:avLst>
            </a:prstTxWarp>
            <a:spAutoFit/>
          </a:bodyPr>
          <a:lstStyle/>
          <a:p>
            <a:pPr algn="ctr"/>
            <a:r>
              <a:rPr lang="he-IL" sz="7200" b="1" dirty="0">
                <a:ln w="18415" cmpd="sng">
                  <a:solidFill>
                    <a:srgbClr val="4F81BD">
                      <a:lumMod val="50000"/>
                    </a:srgbClr>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"וְכֻלוֹ </a:t>
            </a:r>
            <a:r>
              <a:rPr lang="he-IL" sz="7200" b="1" dirty="0" err="1">
                <a:ln w="18415" cmpd="sng">
                  <a:solidFill>
                    <a:srgbClr val="4F81BD">
                      <a:lumMod val="50000"/>
                    </a:srgbClr>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מַ</a:t>
            </a:r>
            <a:r>
              <a:rPr lang="he-IL" sz="9600" b="1" dirty="0" err="1">
                <a:ln w="18415" cmpd="sng">
                  <a:solidFill>
                    <a:srgbClr val="4F81BD">
                      <a:lumMod val="50000"/>
                    </a:srgbClr>
                  </a:solidFill>
                  <a:prstDash val="solid"/>
                </a:ln>
                <a:solidFill>
                  <a:srgbClr val="4F81BD">
                    <a:lumMod val="60000"/>
                    <a:lumOff val="4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חֲמ</a:t>
            </a:r>
            <a:r>
              <a:rPr lang="he-IL" sz="9600" b="1" dirty="0">
                <a:ln w="18415" cmpd="sng">
                  <a:solidFill>
                    <a:srgbClr val="4F81BD">
                      <a:lumMod val="50000"/>
                    </a:srgbClr>
                  </a:solidFill>
                  <a:prstDash val="solid"/>
                </a:ln>
                <a:solidFill>
                  <a:srgbClr val="4F81BD">
                    <a:lumMod val="60000"/>
                    <a:lumOff val="4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a:t>
            </a:r>
            <a:r>
              <a:rPr lang="he-IL" sz="9600" b="1" dirty="0" err="1">
                <a:ln w="18415" cmpd="sng">
                  <a:solidFill>
                    <a:srgbClr val="4F81BD">
                      <a:lumMod val="50000"/>
                    </a:srgbClr>
                  </a:solidFill>
                  <a:prstDash val="solid"/>
                </a:ln>
                <a:solidFill>
                  <a:srgbClr val="4F81BD">
                    <a:lumMod val="60000"/>
                    <a:lumOff val="4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דִ</a:t>
            </a:r>
            <a:r>
              <a:rPr lang="he-IL" sz="7200" b="1" dirty="0" err="1">
                <a:ln w="18415" cmpd="sng">
                  <a:solidFill>
                    <a:srgbClr val="4F81BD">
                      <a:lumMod val="50000"/>
                    </a:srgbClr>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ים</a:t>
            </a:r>
            <a:r>
              <a:rPr lang="he-IL" sz="7200" b="1" dirty="0">
                <a:ln w="18415" cmpd="sng">
                  <a:solidFill>
                    <a:srgbClr val="4F81BD">
                      <a:lumMod val="50000"/>
                    </a:srgbClr>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a:t>
            </a:r>
          </a:p>
        </p:txBody>
      </p:sp>
      <p:sp>
        <p:nvSpPr>
          <p:cNvPr id="12" name="מלבן 11"/>
          <p:cNvSpPr/>
          <p:nvPr/>
        </p:nvSpPr>
        <p:spPr>
          <a:xfrm>
            <a:off x="1786819" y="1674292"/>
            <a:ext cx="3930884" cy="584775"/>
          </a:xfrm>
          <a:prstGeom prst="rect">
            <a:avLst/>
          </a:prstGeom>
        </p:spPr>
        <p:txBody>
          <a:bodyPr wrap="none">
            <a:spAutoFit/>
          </a:bodyPr>
          <a:lstStyle/>
          <a:p>
            <a:pPr algn="ctr"/>
            <a:r>
              <a:rPr lang="he-IL" sz="3200" b="1" dirty="0">
                <a:ln w="18415" cmpd="sng">
                  <a:solidFill>
                    <a:srgbClr val="4F81BD">
                      <a:lumMod val="50000"/>
                    </a:srgbClr>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פרשת </a:t>
            </a:r>
            <a:r>
              <a:rPr lang="he-IL" sz="3200" b="1" dirty="0" err="1">
                <a:ln w="18415" cmpd="sng">
                  <a:solidFill>
                    <a:srgbClr val="4F81BD">
                      <a:lumMod val="50000"/>
                    </a:srgbClr>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ויקהל</a:t>
            </a:r>
            <a:r>
              <a:rPr lang="he-IL" sz="3200" b="1" dirty="0">
                <a:ln w="18415" cmpd="sng">
                  <a:solidFill>
                    <a:srgbClr val="4F81BD">
                      <a:lumMod val="50000"/>
                    </a:srgbClr>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 פקודי </a:t>
            </a:r>
            <a:r>
              <a:rPr lang="he-IL" sz="1400" b="1" dirty="0">
                <a:solidFill>
                  <a:srgbClr val="4F81BD">
                    <a:lumMod val="50000"/>
                  </a:srgbClr>
                </a:solidFill>
                <a:latin typeface="Times New Roman" panose="02020603050405020304" pitchFamily="18" charset="0"/>
                <a:cs typeface="Times New Roman" panose="02020603050405020304" pitchFamily="18" charset="0"/>
              </a:rPr>
              <a:t>ושבת </a:t>
            </a:r>
            <a:r>
              <a:rPr lang="he-IL" sz="1400" b="1" dirty="0" err="1">
                <a:solidFill>
                  <a:srgbClr val="4F81BD">
                    <a:lumMod val="50000"/>
                  </a:srgbClr>
                </a:solidFill>
                <a:latin typeface="Times New Roman" panose="02020603050405020304" pitchFamily="18" charset="0"/>
                <a:cs typeface="Times New Roman" panose="02020603050405020304" pitchFamily="18" charset="0"/>
              </a:rPr>
              <a:t>חמ"ד</a:t>
            </a:r>
            <a:endParaRPr lang="he-IL" sz="1400" b="1" dirty="0">
              <a:solidFill>
                <a:srgbClr val="4F81BD">
                  <a:lumMod val="50000"/>
                </a:srgbClr>
              </a:solidFill>
              <a:latin typeface="Times New Roman" panose="02020603050405020304" pitchFamily="18" charset="0"/>
              <a:cs typeface="Times New Roman" panose="02020603050405020304" pitchFamily="18" charset="0"/>
            </a:endParaRPr>
          </a:p>
        </p:txBody>
      </p:sp>
      <p:sp>
        <p:nvSpPr>
          <p:cNvPr id="13" name="מלבן מעוגל 12"/>
          <p:cNvSpPr/>
          <p:nvPr/>
        </p:nvSpPr>
        <p:spPr>
          <a:xfrm>
            <a:off x="35691" y="6634133"/>
            <a:ext cx="3605962" cy="3661373"/>
          </a:xfrm>
          <a:prstGeom prst="roundRect">
            <a:avLst/>
          </a:prstGeom>
          <a:solidFill>
            <a:schemeClr val="bg1"/>
          </a:solidFill>
          <a:ln>
            <a:solidFill>
              <a:schemeClr val="bg1"/>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endParaRPr lang="he-IL" sz="1200" dirty="0">
              <a:solidFill>
                <a:srgbClr val="4F81BD">
                  <a:lumMod val="50000"/>
                </a:srgbClr>
              </a:solidFill>
              <a:latin typeface="Times New Roman" panose="02020603050405020304" pitchFamily="18" charset="0"/>
              <a:cs typeface="Times New Roman" panose="02020603050405020304" pitchFamily="18" charset="0"/>
            </a:endParaRP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a:t>
            </a:r>
            <a:r>
              <a:rPr lang="he-IL" sz="1200" dirty="0" err="1">
                <a:solidFill>
                  <a:srgbClr val="4F81BD">
                    <a:lumMod val="50000"/>
                  </a:srgbClr>
                </a:solidFill>
                <a:latin typeface="Times New Roman" panose="02020603050405020304" pitchFamily="18" charset="0"/>
                <a:cs typeface="Times New Roman" panose="02020603050405020304" pitchFamily="18" charset="0"/>
              </a:rPr>
              <a:t>חמ"ד</a:t>
            </a:r>
            <a:r>
              <a:rPr lang="he-IL" sz="1200" dirty="0">
                <a:solidFill>
                  <a:srgbClr val="4F81BD">
                    <a:lumMod val="50000"/>
                  </a:srgbClr>
                </a:solidFill>
                <a:latin typeface="Times New Roman" panose="02020603050405020304" pitchFamily="18" charset="0"/>
                <a:cs typeface="Times New Roman" panose="02020603050405020304" pitchFamily="18" charset="0"/>
              </a:rPr>
              <a:t> הוא כמו משפחה"...</a:t>
            </a: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לפני שבת: גזרו מדף הגזירה את חלקי המשחק.</a:t>
            </a: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את חלק ה"לוגו"                   הדביקו על בקבוק שתיה.</a:t>
            </a: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במהלך השבת: הניחו את בקבוק ה"לוגו" במרכז השולחן.</a:t>
            </a: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חלקו לכל משתתף "מטרה" וערבבו את קלפי ה"אירועים". </a:t>
            </a: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בכל פעם הציגו "אירוע" על השולחן. מי שחושב שהאירוע מתאים ל"מטרה" שלו - "תופס" את בקבוק הלוגו. הראשון שתפס את הבקבוק ואכן הוא מתאים לאירוע - זוכה ב"אירוע". במידה וטעה - מחזיר את כל קלפי האירועים שהשיג.</a:t>
            </a: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מנצח - מי שהשיג הכי הרבה קלפי "אירועים".</a:t>
            </a:r>
          </a:p>
          <a:p>
            <a:pPr algn="ctr">
              <a:lnSpc>
                <a:spcPct val="150000"/>
              </a:lnSpc>
            </a:pPr>
            <a:endParaRPr lang="he-IL" sz="1200" dirty="0">
              <a:solidFill>
                <a:srgbClr val="4F81BD">
                  <a:lumMod val="50000"/>
                </a:srgbClr>
              </a:solidFill>
              <a:latin typeface="Times New Roman" panose="02020603050405020304" pitchFamily="18" charset="0"/>
              <a:cs typeface="Times New Roman" panose="02020603050405020304" pitchFamily="18" charset="0"/>
            </a:endParaRPr>
          </a:p>
        </p:txBody>
      </p:sp>
      <p:sp>
        <p:nvSpPr>
          <p:cNvPr id="14" name="מלבן מעוגל 13"/>
          <p:cNvSpPr/>
          <p:nvPr/>
        </p:nvSpPr>
        <p:spPr>
          <a:xfrm>
            <a:off x="3865098" y="7074892"/>
            <a:ext cx="3504970" cy="1296144"/>
          </a:xfrm>
          <a:prstGeom prst="roundRect">
            <a:avLst/>
          </a:prstGeom>
          <a:solidFill>
            <a:schemeClr val="bg1"/>
          </a:solidFill>
          <a:ln>
            <a:solidFill>
              <a:schemeClr val="bg1"/>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1400" b="1" dirty="0">
                <a:solidFill>
                  <a:srgbClr val="4F81BD">
                    <a:lumMod val="50000"/>
                  </a:srgbClr>
                </a:solidFill>
                <a:latin typeface="Times New Roman" panose="02020603050405020304" pitchFamily="18" charset="0"/>
                <a:cs typeface="Times New Roman" panose="02020603050405020304" pitchFamily="18" charset="0"/>
              </a:rPr>
              <a:t>אלו ממטרות חזון </a:t>
            </a:r>
            <a:r>
              <a:rPr lang="he-IL" sz="1400" b="1" dirty="0" err="1">
                <a:solidFill>
                  <a:srgbClr val="4F81BD">
                    <a:lumMod val="50000"/>
                  </a:srgbClr>
                </a:solidFill>
                <a:latin typeface="Times New Roman" panose="02020603050405020304" pitchFamily="18" charset="0"/>
                <a:cs typeface="Times New Roman" panose="02020603050405020304" pitchFamily="18" charset="0"/>
              </a:rPr>
              <a:t>החמ"ד</a:t>
            </a:r>
            <a:r>
              <a:rPr lang="he-IL" sz="1400" b="1" dirty="0">
                <a:solidFill>
                  <a:srgbClr val="4F81BD">
                    <a:lumMod val="50000"/>
                  </a:srgbClr>
                </a:solidFill>
                <a:latin typeface="Times New Roman" panose="02020603050405020304" pitchFamily="18" charset="0"/>
                <a:cs typeface="Times New Roman" panose="02020603050405020304" pitchFamily="18" charset="0"/>
              </a:rPr>
              <a:t> (המופיעות בתפזורת בעמוד הבא) מוזכרות בפרשות שלנו? הביאו דוגמאות ושלחו אלינו, לכתובת המייל המופיעה למטה.</a:t>
            </a:r>
            <a:endParaRPr lang="he-IL" sz="1400" b="1" dirty="0">
              <a:solidFill>
                <a:srgbClr val="4F81BD">
                  <a:lumMod val="50000"/>
                </a:srgbClr>
              </a:solidFill>
              <a:latin typeface="Times New Roman" panose="02020603050405020304" pitchFamily="18" charset="0"/>
              <a:cs typeface="Times New Roman" panose="02020603050405020304" pitchFamily="18" charset="0"/>
            </a:endParaRPr>
          </a:p>
        </p:txBody>
      </p:sp>
      <p:sp>
        <p:nvSpPr>
          <p:cNvPr id="16" name="מלבן מעוגל 15"/>
          <p:cNvSpPr/>
          <p:nvPr/>
        </p:nvSpPr>
        <p:spPr>
          <a:xfrm>
            <a:off x="3865098" y="8602050"/>
            <a:ext cx="3504970" cy="1296144"/>
          </a:xfrm>
          <a:prstGeom prst="roundRect">
            <a:avLst>
              <a:gd name="adj" fmla="val 11663"/>
            </a:avLst>
          </a:prstGeom>
          <a:solidFill>
            <a:schemeClr val="bg1"/>
          </a:solidFill>
          <a:ln>
            <a:solidFill>
              <a:schemeClr val="bg1"/>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400" dirty="0">
                <a:solidFill>
                  <a:srgbClr val="4F81BD">
                    <a:lumMod val="50000"/>
                  </a:srgbClr>
                </a:solidFill>
                <a:latin typeface="Times New Roman" panose="02020603050405020304" pitchFamily="18" charset="0"/>
                <a:cs typeface="Times New Roman" panose="02020603050405020304" pitchFamily="18" charset="0"/>
              </a:rPr>
              <a:t>כמה פעמים מופיעה המילה "כל"???</a:t>
            </a:r>
          </a:p>
        </p:txBody>
      </p:sp>
      <p:sp>
        <p:nvSpPr>
          <p:cNvPr id="18" name="מלבן 17"/>
          <p:cNvSpPr/>
          <p:nvPr/>
        </p:nvSpPr>
        <p:spPr>
          <a:xfrm>
            <a:off x="69065" y="10080012"/>
            <a:ext cx="2576346" cy="584775"/>
          </a:xfrm>
          <a:prstGeom prst="rect">
            <a:avLst/>
          </a:prstGeom>
        </p:spPr>
        <p:txBody>
          <a:bodyPr wrap="none">
            <a:spAutoFit/>
          </a:bodyPr>
          <a:lstStyle/>
          <a:p>
            <a:pPr algn="ctr"/>
            <a:r>
              <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באהבה </a:t>
            </a:r>
            <a:r>
              <a:rPr lang="he-IL" sz="3200" b="1" dirty="0" err="1">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מהחמ"ד</a:t>
            </a:r>
            <a:endPar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endParaRPr>
          </a:p>
        </p:txBody>
      </p:sp>
      <p:sp>
        <p:nvSpPr>
          <p:cNvPr id="19" name="מלבן 18"/>
          <p:cNvSpPr/>
          <p:nvPr/>
        </p:nvSpPr>
        <p:spPr>
          <a:xfrm>
            <a:off x="1509617" y="2259067"/>
            <a:ext cx="1029449" cy="584775"/>
          </a:xfrm>
          <a:prstGeom prst="rect">
            <a:avLst/>
          </a:prstGeom>
        </p:spPr>
        <p:txBody>
          <a:bodyPr wrap="none">
            <a:spAutoFit/>
          </a:bodyPr>
          <a:lstStyle/>
          <a:p>
            <a:pPr algn="ctr"/>
            <a:r>
              <a:rPr lang="he-IL" sz="3200" b="1" dirty="0" err="1">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חמ"ד</a:t>
            </a:r>
            <a:endPar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endParaRPr>
          </a:p>
        </p:txBody>
      </p:sp>
      <p:sp>
        <p:nvSpPr>
          <p:cNvPr id="20" name="מלבן 19"/>
          <p:cNvSpPr/>
          <p:nvPr/>
        </p:nvSpPr>
        <p:spPr>
          <a:xfrm>
            <a:off x="591373" y="6341745"/>
            <a:ext cx="2489784" cy="584775"/>
          </a:xfrm>
          <a:prstGeom prst="rect">
            <a:avLst/>
          </a:prstGeom>
        </p:spPr>
        <p:txBody>
          <a:bodyPr wrap="none">
            <a:spAutoFit/>
          </a:bodyPr>
          <a:lstStyle/>
          <a:p>
            <a:pPr algn="ctr"/>
            <a:r>
              <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שלחן </a:t>
            </a:r>
            <a:r>
              <a:rPr lang="he-IL" sz="3200" b="1" dirty="0" err="1">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מ</a:t>
            </a:r>
            <a:r>
              <a:rPr lang="he-IL" sz="3200" b="1" dirty="0" err="1">
                <a:ln w="18415" cmpd="sng">
                  <a:solidFill>
                    <a:srgbClr val="4F81BD">
                      <a:lumMod val="50000"/>
                    </a:srgbClr>
                  </a:solidFill>
                  <a:prstDash val="solid"/>
                </a:ln>
                <a:solidFill>
                  <a:srgbClr val="4F81BD">
                    <a:lumMod val="60000"/>
                    <a:lumOff val="4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חמ"ד</a:t>
            </a:r>
            <a:r>
              <a:rPr lang="he-IL" sz="3200" b="1" dirty="0" err="1">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ים</a:t>
            </a:r>
            <a:endPar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endParaRPr>
          </a:p>
        </p:txBody>
      </p:sp>
      <p:sp>
        <p:nvSpPr>
          <p:cNvPr id="22" name="מלבן 21"/>
          <p:cNvSpPr/>
          <p:nvPr/>
        </p:nvSpPr>
        <p:spPr>
          <a:xfrm>
            <a:off x="4771171" y="8290317"/>
            <a:ext cx="2416047" cy="584775"/>
          </a:xfrm>
          <a:prstGeom prst="rect">
            <a:avLst/>
          </a:prstGeom>
        </p:spPr>
        <p:txBody>
          <a:bodyPr wrap="none">
            <a:spAutoFit/>
          </a:bodyPr>
          <a:lstStyle/>
          <a:p>
            <a:pPr algn="ctr"/>
            <a:r>
              <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מילים בפרשה..</a:t>
            </a:r>
          </a:p>
        </p:txBody>
      </p:sp>
      <p:sp>
        <p:nvSpPr>
          <p:cNvPr id="23" name="מלבן 22"/>
          <p:cNvSpPr/>
          <p:nvPr/>
        </p:nvSpPr>
        <p:spPr>
          <a:xfrm>
            <a:off x="5072023" y="6634133"/>
            <a:ext cx="2358339" cy="584775"/>
          </a:xfrm>
          <a:prstGeom prst="rect">
            <a:avLst/>
          </a:prstGeom>
        </p:spPr>
        <p:txBody>
          <a:bodyPr wrap="none">
            <a:spAutoFit/>
          </a:bodyPr>
          <a:lstStyle/>
          <a:p>
            <a:pPr algn="ctr"/>
            <a:r>
              <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אתגר מהפרשה</a:t>
            </a:r>
          </a:p>
        </p:txBody>
      </p:sp>
      <p:sp>
        <p:nvSpPr>
          <p:cNvPr id="26" name="מלבן מעוגל 25"/>
          <p:cNvSpPr/>
          <p:nvPr/>
        </p:nvSpPr>
        <p:spPr>
          <a:xfrm>
            <a:off x="3841315" y="2606766"/>
            <a:ext cx="3504971" cy="3964070"/>
          </a:xfrm>
          <a:prstGeom prst="roundRect">
            <a:avLst/>
          </a:prstGeom>
          <a:solidFill>
            <a:schemeClr val="bg1"/>
          </a:solidFill>
          <a:ln>
            <a:solidFill>
              <a:schemeClr val="bg1"/>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1300" b="1" dirty="0">
                <a:solidFill>
                  <a:srgbClr val="4F81BD">
                    <a:lumMod val="50000"/>
                  </a:srgbClr>
                </a:solidFill>
                <a:latin typeface="Times New Roman" panose="02020603050405020304" pitchFamily="18" charset="0"/>
                <a:cs typeface="Times New Roman" panose="02020603050405020304" pitchFamily="18" charset="0"/>
              </a:rPr>
              <a:t>"</a:t>
            </a:r>
            <a:r>
              <a:rPr lang="he-IL" sz="1300" b="1" dirty="0" err="1">
                <a:solidFill>
                  <a:srgbClr val="4F81BD">
                    <a:lumMod val="50000"/>
                  </a:srgbClr>
                </a:solidFill>
                <a:latin typeface="Times New Roman" panose="02020603050405020304" pitchFamily="18" charset="0"/>
                <a:cs typeface="Times New Roman" panose="02020603050405020304" pitchFamily="18" charset="0"/>
              </a:rPr>
              <a:t>ויקהל</a:t>
            </a:r>
            <a:r>
              <a:rPr lang="he-IL" sz="1300" b="1" dirty="0">
                <a:solidFill>
                  <a:srgbClr val="4F81BD">
                    <a:lumMod val="50000"/>
                  </a:srgbClr>
                </a:solidFill>
                <a:latin typeface="Times New Roman" panose="02020603050405020304" pitchFamily="18" charset="0"/>
                <a:cs typeface="Times New Roman" panose="02020603050405020304" pitchFamily="18" charset="0"/>
              </a:rPr>
              <a:t> משה את כל עדת ישראל" (ל"ה, א')</a:t>
            </a:r>
          </a:p>
          <a:p>
            <a:pPr algn="ctr">
              <a:lnSpc>
                <a:spcPct val="150000"/>
              </a:lnSpc>
            </a:pPr>
            <a:r>
              <a:rPr lang="he-IL" sz="1300" b="1" dirty="0">
                <a:solidFill>
                  <a:srgbClr val="4F81BD">
                    <a:lumMod val="50000"/>
                  </a:srgbClr>
                </a:solidFill>
                <a:latin typeface="Times New Roman" panose="02020603050405020304" pitchFamily="18" charset="0"/>
                <a:cs typeface="Times New Roman" panose="02020603050405020304" pitchFamily="18" charset="0"/>
              </a:rPr>
              <a:t>פירוש מן </a:t>
            </a:r>
            <a:r>
              <a:rPr lang="he-IL" sz="1300" b="1" dirty="0" err="1">
                <a:solidFill>
                  <a:srgbClr val="4F81BD">
                    <a:lumMod val="50000"/>
                  </a:srgbClr>
                </a:solidFill>
                <a:latin typeface="Times New Roman" panose="02020603050405020304" pitchFamily="18" charset="0"/>
                <a:cs typeface="Times New Roman" panose="02020603050405020304" pitchFamily="18" charset="0"/>
              </a:rPr>
              <a:t>החיד"א</a:t>
            </a:r>
            <a:r>
              <a:rPr lang="he-IL" sz="1300" b="1" dirty="0">
                <a:solidFill>
                  <a:srgbClr val="4F81BD">
                    <a:lumMod val="50000"/>
                  </a:srgbClr>
                </a:solidFill>
                <a:latin typeface="Times New Roman" panose="02020603050405020304" pitchFamily="18" charset="0"/>
                <a:cs typeface="Times New Roman" panose="02020603050405020304" pitchFamily="18" charset="0"/>
              </a:rPr>
              <a:t>: תרי"ג המצוות מכוונות לאיברים שיש בגוף האדם. אבל הרי לא את כל המצוות אדם יחידי יכול לקיים?? יש מצוות </a:t>
            </a:r>
            <a:r>
              <a:rPr lang="he-IL" sz="1300" b="1" dirty="0" err="1">
                <a:solidFill>
                  <a:srgbClr val="4F81BD">
                    <a:lumMod val="50000"/>
                  </a:srgbClr>
                </a:solidFill>
                <a:latin typeface="Times New Roman" panose="02020603050405020304" pitchFamily="18" charset="0"/>
                <a:cs typeface="Times New Roman" panose="02020603050405020304" pitchFamily="18" charset="0"/>
              </a:rPr>
              <a:t>לכהנים</a:t>
            </a:r>
            <a:r>
              <a:rPr lang="he-IL" sz="1300" b="1" dirty="0">
                <a:solidFill>
                  <a:srgbClr val="4F81BD">
                    <a:lumMod val="50000"/>
                  </a:srgbClr>
                </a:solidFill>
                <a:latin typeface="Times New Roman" panose="02020603050405020304" pitchFamily="18" charset="0"/>
                <a:cs typeface="Times New Roman" panose="02020603050405020304" pitchFamily="18" charset="0"/>
              </a:rPr>
              <a:t>, יש מצוות למלך, לשוחט ועוד?? התשובה היא שכאשר עם ישראל מאוחדים, כאיש אחד, נחשבות כל המצוות שכל אחד מקיים כזכות עבור הכלל. ולכן נאמר: "</a:t>
            </a:r>
            <a:r>
              <a:rPr lang="he-IL" sz="1300" b="1" dirty="0" err="1">
                <a:solidFill>
                  <a:srgbClr val="4F81BD">
                    <a:lumMod val="50000"/>
                  </a:srgbClr>
                </a:solidFill>
                <a:latin typeface="Times New Roman" panose="02020603050405020304" pitchFamily="18" charset="0"/>
                <a:cs typeface="Times New Roman" panose="02020603050405020304" pitchFamily="18" charset="0"/>
              </a:rPr>
              <a:t>ויקהל</a:t>
            </a:r>
            <a:r>
              <a:rPr lang="he-IL" sz="1300" b="1" dirty="0">
                <a:solidFill>
                  <a:srgbClr val="4F81BD">
                    <a:lumMod val="50000"/>
                  </a:srgbClr>
                </a:solidFill>
                <a:latin typeface="Times New Roman" panose="02020603050405020304" pitchFamily="18" charset="0"/>
                <a:cs typeface="Times New Roman" panose="02020603050405020304" pitchFamily="18" charset="0"/>
              </a:rPr>
              <a:t> משה את </a:t>
            </a:r>
            <a:r>
              <a:rPr lang="he-IL" sz="1300" b="1" u="sng" dirty="0">
                <a:solidFill>
                  <a:srgbClr val="4F81BD">
                    <a:lumMod val="50000"/>
                  </a:srgbClr>
                </a:solidFill>
                <a:latin typeface="Times New Roman" panose="02020603050405020304" pitchFamily="18" charset="0"/>
                <a:cs typeface="Times New Roman" panose="02020603050405020304" pitchFamily="18" charset="0"/>
              </a:rPr>
              <a:t>כל</a:t>
            </a:r>
            <a:r>
              <a:rPr lang="he-IL" sz="1300" b="1" dirty="0">
                <a:solidFill>
                  <a:srgbClr val="4F81BD">
                    <a:lumMod val="50000"/>
                  </a:srgbClr>
                </a:solidFill>
                <a:latin typeface="Times New Roman" panose="02020603050405020304" pitchFamily="18" charset="0"/>
                <a:cs typeface="Times New Roman" panose="02020603050405020304" pitchFamily="18" charset="0"/>
              </a:rPr>
              <a:t> עדת ישראל" (מתוך: מעיין השבוע).</a:t>
            </a:r>
          </a:p>
          <a:p>
            <a:pPr algn="ctr">
              <a:lnSpc>
                <a:spcPct val="150000"/>
              </a:lnSpc>
            </a:pPr>
            <a:r>
              <a:rPr lang="he-IL" sz="1300" b="1" dirty="0">
                <a:solidFill>
                  <a:srgbClr val="4F81BD">
                    <a:lumMod val="50000"/>
                  </a:srgbClr>
                </a:solidFill>
                <a:latin typeface="Times New Roman" panose="02020603050405020304" pitchFamily="18" charset="0"/>
                <a:cs typeface="Times New Roman" panose="02020603050405020304" pitchFamily="18" charset="0"/>
              </a:rPr>
              <a:t>גם אנחנו השבת, בשבת של </a:t>
            </a:r>
            <a:r>
              <a:rPr lang="he-IL" sz="1300" b="1" dirty="0" err="1">
                <a:solidFill>
                  <a:srgbClr val="4F81BD">
                    <a:lumMod val="50000"/>
                  </a:srgbClr>
                </a:solidFill>
                <a:latin typeface="Times New Roman" panose="02020603050405020304" pitchFamily="18" charset="0"/>
                <a:cs typeface="Times New Roman" panose="02020603050405020304" pitchFamily="18" charset="0"/>
              </a:rPr>
              <a:t>חמ"ד</a:t>
            </a:r>
            <a:r>
              <a:rPr lang="he-IL" sz="1300" b="1" dirty="0">
                <a:solidFill>
                  <a:srgbClr val="4F81BD">
                    <a:lumMod val="50000"/>
                  </a:srgbClr>
                </a:solidFill>
                <a:latin typeface="Times New Roman" panose="02020603050405020304" pitchFamily="18" charset="0"/>
                <a:cs typeface="Times New Roman" panose="02020603050405020304" pitchFamily="18" charset="0"/>
              </a:rPr>
              <a:t>, מקהילים קהילות, שותפים בבתי </a:t>
            </a:r>
            <a:r>
              <a:rPr lang="he-IL" sz="1300" b="1" dirty="0" err="1">
                <a:solidFill>
                  <a:srgbClr val="4F81BD">
                    <a:lumMod val="50000"/>
                  </a:srgbClr>
                </a:solidFill>
                <a:latin typeface="Times New Roman" panose="02020603050405020304" pitchFamily="18" charset="0"/>
                <a:cs typeface="Times New Roman" panose="02020603050405020304" pitchFamily="18" charset="0"/>
              </a:rPr>
              <a:t>החמ"ד</a:t>
            </a:r>
            <a:r>
              <a:rPr lang="he-IL" sz="1300" b="1" dirty="0">
                <a:solidFill>
                  <a:srgbClr val="4F81BD">
                    <a:lumMod val="50000"/>
                  </a:srgbClr>
                </a:solidFill>
                <a:latin typeface="Times New Roman" panose="02020603050405020304" pitchFamily="18" charset="0"/>
                <a:cs typeface="Times New Roman" panose="02020603050405020304" pitchFamily="18" charset="0"/>
              </a:rPr>
              <a:t> ומקבלים באחדות מיוחדת ומרוממת את קדושת השבת.</a:t>
            </a:r>
            <a:endParaRPr lang="he-IL" sz="1300" b="1" dirty="0">
              <a:solidFill>
                <a:srgbClr val="4F81BD">
                  <a:lumMod val="50000"/>
                </a:srgbClr>
              </a:solidFill>
              <a:latin typeface="Times New Roman" panose="02020603050405020304" pitchFamily="18" charset="0"/>
              <a:cs typeface="Times New Roman" panose="02020603050405020304" pitchFamily="18" charset="0"/>
            </a:endParaRPr>
          </a:p>
        </p:txBody>
      </p:sp>
      <p:sp>
        <p:nvSpPr>
          <p:cNvPr id="27" name="מלבן 26"/>
          <p:cNvSpPr/>
          <p:nvPr/>
        </p:nvSpPr>
        <p:spPr>
          <a:xfrm>
            <a:off x="5024553" y="2259066"/>
            <a:ext cx="2345515" cy="584775"/>
          </a:xfrm>
          <a:prstGeom prst="rect">
            <a:avLst/>
          </a:prstGeom>
        </p:spPr>
        <p:txBody>
          <a:bodyPr wrap="none">
            <a:spAutoFit/>
          </a:bodyPr>
          <a:lstStyle/>
          <a:p>
            <a:pPr algn="ctr"/>
            <a:r>
              <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פרשיה בפרשה</a:t>
            </a:r>
          </a:p>
        </p:txBody>
      </p:sp>
      <p:pic>
        <p:nvPicPr>
          <p:cNvPr id="29" name="תמונה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377" y="17864"/>
            <a:ext cx="931495" cy="720567"/>
          </a:xfrm>
          <a:prstGeom prst="rect">
            <a:avLst/>
          </a:prstGeom>
        </p:spPr>
      </p:pic>
      <p:sp>
        <p:nvSpPr>
          <p:cNvPr id="31" name="מלבן 30"/>
          <p:cNvSpPr/>
          <p:nvPr/>
        </p:nvSpPr>
        <p:spPr>
          <a:xfrm>
            <a:off x="3420591" y="9887558"/>
            <a:ext cx="4065539" cy="646331"/>
          </a:xfrm>
          <a:prstGeom prst="rect">
            <a:avLst/>
          </a:prstGeom>
        </p:spPr>
        <p:txBody>
          <a:bodyPr wrap="square">
            <a:spAutoFit/>
          </a:bodyPr>
          <a:lstStyle/>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את התשובות שלחו אלינו לכתובת: </a:t>
            </a:r>
            <a:r>
              <a:rPr lang="en-US" sz="1200" dirty="0">
                <a:solidFill>
                  <a:srgbClr val="4F81BD">
                    <a:lumMod val="50000"/>
                  </a:srgbClr>
                </a:solidFill>
                <a:latin typeface="Times New Roman" panose="02020603050405020304" pitchFamily="18" charset="0"/>
                <a:cs typeface="Times New Roman" panose="02020603050405020304" pitchFamily="18" charset="0"/>
              </a:rPr>
              <a:t> </a:t>
            </a:r>
            <a:r>
              <a:rPr lang="en-US" sz="1200" dirty="0">
                <a:solidFill>
                  <a:srgbClr val="4F81BD">
                    <a:lumMod val="50000"/>
                  </a:srgbClr>
                </a:solidFill>
                <a:latin typeface="Times New Roman" panose="02020603050405020304" pitchFamily="18" charset="0"/>
                <a:cs typeface="Times New Roman" panose="02020603050405020304" pitchFamily="18" charset="0"/>
                <a:hlinkClick r:id="rId4"/>
              </a:rPr>
              <a:t>mahmadimhemed@gmail.com</a:t>
            </a:r>
            <a:endParaRPr lang="he-IL" sz="1200" dirty="0">
              <a:solidFill>
                <a:srgbClr val="4F81BD">
                  <a:lumMod val="50000"/>
                </a:srgbClr>
              </a:solidFill>
              <a:latin typeface="Times New Roman" panose="02020603050405020304" pitchFamily="18" charset="0"/>
              <a:cs typeface="Times New Roman" panose="02020603050405020304" pitchFamily="18" charset="0"/>
            </a:endParaRP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יש לציין: שם פרטי, שם משפחה, שם ביה"ס, כתובת מגורים ומספר טלפון.</a:t>
            </a:r>
          </a:p>
        </p:txBody>
      </p:sp>
      <p:sp>
        <p:nvSpPr>
          <p:cNvPr id="32" name="מלבן 31"/>
          <p:cNvSpPr/>
          <p:nvPr/>
        </p:nvSpPr>
        <p:spPr>
          <a:xfrm>
            <a:off x="5624282" y="10426266"/>
            <a:ext cx="1717431" cy="307777"/>
          </a:xfrm>
          <a:prstGeom prst="rect">
            <a:avLst/>
          </a:prstGeom>
        </p:spPr>
        <p:txBody>
          <a:bodyPr wrap="square">
            <a:spAutoFit/>
          </a:bodyPr>
          <a:lstStyle/>
          <a:p>
            <a:pPr algn="ctr"/>
            <a:r>
              <a:rPr lang="he-IL" sz="1400" b="1" dirty="0" err="1">
                <a:solidFill>
                  <a:srgbClr val="4F81BD">
                    <a:lumMod val="50000"/>
                  </a:srgbClr>
                </a:solidFill>
                <a:latin typeface="Times New Roman" panose="02020603050405020304" pitchFamily="18" charset="0"/>
                <a:cs typeface="Times New Roman" panose="02020603050405020304" pitchFamily="18" charset="0"/>
              </a:rPr>
              <a:t>לענ"נ</a:t>
            </a:r>
            <a:r>
              <a:rPr lang="he-IL" sz="1400" b="1" dirty="0">
                <a:solidFill>
                  <a:srgbClr val="4F81BD">
                    <a:lumMod val="50000"/>
                  </a:srgbClr>
                </a:solidFill>
                <a:latin typeface="Times New Roman" panose="02020603050405020304" pitchFamily="18" charset="0"/>
                <a:cs typeface="Times New Roman" panose="02020603050405020304" pitchFamily="18" charset="0"/>
              </a:rPr>
              <a:t> חגית ספרא ז"ל</a:t>
            </a:r>
          </a:p>
        </p:txBody>
      </p:sp>
      <p:pic>
        <p:nvPicPr>
          <p:cNvPr id="5" name="תמונה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433288">
            <a:off x="22659" y="2341307"/>
            <a:ext cx="1148531" cy="479934"/>
          </a:xfrm>
          <a:prstGeom prst="rect">
            <a:avLst/>
          </a:prstGeom>
        </p:spPr>
      </p:pic>
      <p:pic>
        <p:nvPicPr>
          <p:cNvPr id="24" name="תמונה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400817">
            <a:off x="1766386" y="7523869"/>
            <a:ext cx="582624" cy="243460"/>
          </a:xfrm>
          <a:prstGeom prst="rect">
            <a:avLst/>
          </a:prstGeom>
        </p:spPr>
      </p:pic>
    </p:spTree>
    <p:extLst>
      <p:ext uri="{BB962C8B-B14F-4D97-AF65-F5344CB8AC3E}">
        <p14:creationId xmlns:p14="http://schemas.microsoft.com/office/powerpoint/2010/main" val="1081380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1000" r="-21000"/>
          </a:stretch>
        </a:blipFill>
        <a:effectLst/>
      </p:bgPr>
    </p:bg>
    <p:spTree>
      <p:nvGrpSpPr>
        <p:cNvPr id="1" name=""/>
        <p:cNvGrpSpPr/>
        <p:nvPr/>
      </p:nvGrpSpPr>
      <p:grpSpPr>
        <a:xfrm>
          <a:off x="0" y="0"/>
          <a:ext cx="0" cy="0"/>
          <a:chOff x="0" y="0"/>
          <a:chExt cx="0" cy="0"/>
        </a:xfrm>
      </p:grpSpPr>
      <p:sp>
        <p:nvSpPr>
          <p:cNvPr id="10" name="מלבן 9"/>
          <p:cNvSpPr/>
          <p:nvPr/>
        </p:nvSpPr>
        <p:spPr>
          <a:xfrm>
            <a:off x="6489840" y="322310"/>
            <a:ext cx="590226" cy="369332"/>
          </a:xfrm>
          <a:prstGeom prst="rect">
            <a:avLst/>
          </a:prstGeom>
        </p:spPr>
        <p:txBody>
          <a:bodyPr wrap="none">
            <a:spAutoFit/>
          </a:bodyPr>
          <a:lstStyle/>
          <a:p>
            <a:pPr algn="ctr"/>
            <a:r>
              <a:rPr lang="he-IL" dirty="0">
                <a:solidFill>
                  <a:prstClr val="black"/>
                </a:solidFill>
                <a:latin typeface="Times New Roman" panose="02020603050405020304" pitchFamily="18" charset="0"/>
                <a:cs typeface="Times New Roman" panose="02020603050405020304" pitchFamily="18" charset="0"/>
              </a:rPr>
              <a:t>בס"ד</a:t>
            </a:r>
          </a:p>
        </p:txBody>
      </p:sp>
      <p:sp>
        <p:nvSpPr>
          <p:cNvPr id="16" name="מלבן מעוגל 15"/>
          <p:cNvSpPr/>
          <p:nvPr/>
        </p:nvSpPr>
        <p:spPr>
          <a:xfrm>
            <a:off x="227975" y="7218908"/>
            <a:ext cx="7119496" cy="2668652"/>
          </a:xfrm>
          <a:prstGeom prst="roundRect">
            <a:avLst>
              <a:gd name="adj" fmla="val 11663"/>
            </a:avLst>
          </a:prstGeom>
          <a:solidFill>
            <a:schemeClr val="bg1"/>
          </a:solidFill>
          <a:ln>
            <a:solidFill>
              <a:schemeClr val="bg1"/>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dirty="0">
              <a:solidFill>
                <a:srgbClr val="4F81BD">
                  <a:lumMod val="50000"/>
                </a:srgbClr>
              </a:solidFill>
              <a:latin typeface="Times New Roman" panose="02020603050405020304" pitchFamily="18" charset="0"/>
              <a:cs typeface="Times New Roman" panose="02020603050405020304" pitchFamily="18" charset="0"/>
            </a:endParaRPr>
          </a:p>
        </p:txBody>
      </p:sp>
      <p:sp>
        <p:nvSpPr>
          <p:cNvPr id="18" name="מלבן 17"/>
          <p:cNvSpPr/>
          <p:nvPr/>
        </p:nvSpPr>
        <p:spPr>
          <a:xfrm>
            <a:off x="117355" y="9955212"/>
            <a:ext cx="2576347" cy="584775"/>
          </a:xfrm>
          <a:prstGeom prst="rect">
            <a:avLst/>
          </a:prstGeom>
        </p:spPr>
        <p:txBody>
          <a:bodyPr wrap="none">
            <a:spAutoFit/>
          </a:bodyPr>
          <a:lstStyle/>
          <a:p>
            <a:pPr algn="ctr"/>
            <a:r>
              <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באהבה </a:t>
            </a:r>
            <a:r>
              <a:rPr lang="he-IL" sz="3200" b="1" dirty="0" err="1">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מהחמ"ד</a:t>
            </a:r>
            <a:endPar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endParaRPr>
          </a:p>
        </p:txBody>
      </p:sp>
      <p:sp>
        <p:nvSpPr>
          <p:cNvPr id="26" name="מלבן מעוגל 25"/>
          <p:cNvSpPr/>
          <p:nvPr/>
        </p:nvSpPr>
        <p:spPr>
          <a:xfrm>
            <a:off x="227975" y="691642"/>
            <a:ext cx="7119496" cy="6455258"/>
          </a:xfrm>
          <a:prstGeom prst="roundRect">
            <a:avLst>
              <a:gd name="adj" fmla="val 8924"/>
            </a:avLst>
          </a:prstGeom>
          <a:solidFill>
            <a:schemeClr val="bg1"/>
          </a:solidFill>
          <a:ln>
            <a:solidFill>
              <a:schemeClr val="bg1"/>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dirty="0">
              <a:solidFill>
                <a:srgbClr val="4F81BD">
                  <a:lumMod val="50000"/>
                </a:srgbClr>
              </a:solidFill>
              <a:latin typeface="Times New Roman" panose="02020603050405020304" pitchFamily="18" charset="0"/>
              <a:cs typeface="Times New Roman" panose="02020603050405020304" pitchFamily="18" charset="0"/>
            </a:endParaRPr>
          </a:p>
        </p:txBody>
      </p:sp>
      <p:pic>
        <p:nvPicPr>
          <p:cNvPr id="29" name="תמונה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581" y="146692"/>
            <a:ext cx="931495" cy="720567"/>
          </a:xfrm>
          <a:prstGeom prst="rect">
            <a:avLst/>
          </a:prstGeom>
        </p:spPr>
      </p:pic>
      <p:graphicFrame>
        <p:nvGraphicFramePr>
          <p:cNvPr id="6" name="טבלה 5"/>
          <p:cNvGraphicFramePr>
            <a:graphicFrameLocks noGrp="1"/>
          </p:cNvGraphicFramePr>
          <p:nvPr>
            <p:extLst>
              <p:ext uri="{D42A27DB-BD31-4B8C-83A1-F6EECF244321}">
                <p14:modId xmlns:p14="http://schemas.microsoft.com/office/powerpoint/2010/main" val="4129993753"/>
              </p:ext>
            </p:extLst>
          </p:nvPr>
        </p:nvGraphicFramePr>
        <p:xfrm>
          <a:off x="802500" y="1458268"/>
          <a:ext cx="5867389" cy="4104456"/>
        </p:xfrm>
        <a:graphic>
          <a:graphicData uri="http://schemas.openxmlformats.org/drawingml/2006/table">
            <a:tbl>
              <a:tblPr rtl="1" firstRow="1" bandRow="1">
                <a:tableStyleId>{5940675A-B579-460E-94D1-54222C63F5DA}</a:tableStyleId>
              </a:tblPr>
              <a:tblGrid>
                <a:gridCol w="533399"/>
                <a:gridCol w="533399"/>
                <a:gridCol w="533399"/>
                <a:gridCol w="533399"/>
                <a:gridCol w="533399"/>
                <a:gridCol w="533399"/>
                <a:gridCol w="533399"/>
                <a:gridCol w="533399"/>
                <a:gridCol w="533399"/>
                <a:gridCol w="533399"/>
                <a:gridCol w="533399"/>
              </a:tblGrid>
              <a:tr h="513057">
                <a:tc>
                  <a:txBody>
                    <a:bodyPr/>
                    <a:lstStyle/>
                    <a:p>
                      <a:pPr algn="ctr" rtl="1"/>
                      <a:r>
                        <a:rPr lang="he-IL" sz="2400" b="1" dirty="0" smtClean="0">
                          <a:latin typeface="Times New Roman" panose="02020603050405020304" pitchFamily="18" charset="0"/>
                          <a:cs typeface="Times New Roman" panose="02020603050405020304" pitchFamily="18" charset="0"/>
                        </a:rPr>
                        <a:t>א</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ל</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ק</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י</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ת</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ל</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ז</a:t>
                      </a:r>
                      <a:endParaRPr lang="he-IL" sz="2400" b="1" dirty="0">
                        <a:latin typeface="Times New Roman" panose="02020603050405020304" pitchFamily="18" charset="0"/>
                        <a:cs typeface="Times New Roman" panose="02020603050405020304" pitchFamily="18" charset="0"/>
                      </a:endParaRPr>
                    </a:p>
                  </a:txBody>
                  <a:tcPr/>
                </a:tc>
              </a:tr>
              <a:tr h="513057">
                <a:tc>
                  <a:txBody>
                    <a:bodyPr/>
                    <a:lstStyle/>
                    <a:p>
                      <a:pPr algn="ctr" rtl="1"/>
                      <a:r>
                        <a:rPr lang="he-IL" sz="2400" b="1" dirty="0" smtClean="0">
                          <a:latin typeface="Times New Roman" panose="02020603050405020304" pitchFamily="18" charset="0"/>
                          <a:cs typeface="Times New Roman" panose="02020603050405020304" pitchFamily="18" charset="0"/>
                        </a:rPr>
                        <a:t>כ</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מ</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ת</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י</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ר</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ח</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א</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ל</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מ</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ת</a:t>
                      </a:r>
                      <a:endParaRPr lang="he-IL" sz="2400" b="1" dirty="0">
                        <a:latin typeface="Times New Roman" panose="02020603050405020304" pitchFamily="18" charset="0"/>
                        <a:cs typeface="Times New Roman" panose="02020603050405020304" pitchFamily="18" charset="0"/>
                      </a:endParaRPr>
                    </a:p>
                  </a:txBody>
                  <a:tcPr/>
                </a:tc>
              </a:tr>
              <a:tr h="513057">
                <a:tc>
                  <a:txBody>
                    <a:bodyPr/>
                    <a:lstStyle/>
                    <a:p>
                      <a:pPr algn="ctr" rtl="1"/>
                      <a:r>
                        <a:rPr lang="he-IL" sz="2400" b="1" dirty="0" smtClean="0">
                          <a:latin typeface="Times New Roman" panose="02020603050405020304" pitchFamily="18" charset="0"/>
                          <a:cs typeface="Times New Roman" panose="02020603050405020304" pitchFamily="18" charset="0"/>
                        </a:rPr>
                        <a:t>ה</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ל</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א</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ה</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ב</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ת</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ז</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כ</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ע</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י</a:t>
                      </a:r>
                      <a:endParaRPr lang="he-IL" sz="2400" b="1" dirty="0">
                        <a:latin typeface="Times New Roman" panose="02020603050405020304" pitchFamily="18" charset="0"/>
                        <a:cs typeface="Times New Roman" panose="02020603050405020304" pitchFamily="18" charset="0"/>
                      </a:endParaRPr>
                    </a:p>
                  </a:txBody>
                  <a:tcPr/>
                </a:tc>
              </a:tr>
              <a:tr h="513057">
                <a:tc>
                  <a:txBody>
                    <a:bodyPr/>
                    <a:lstStyle/>
                    <a:p>
                      <a:pPr algn="ctr" rtl="1"/>
                      <a:r>
                        <a:rPr lang="he-IL" sz="2400" b="1" dirty="0" smtClean="0">
                          <a:latin typeface="Times New Roman" panose="02020603050405020304" pitchFamily="18" charset="0"/>
                          <a:cs typeface="Times New Roman" panose="02020603050405020304" pitchFamily="18" charset="0"/>
                        </a:rPr>
                        <a:t>ת</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ז</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ר</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נ</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א</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י</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ש</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י</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ת</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ת</a:t>
                      </a:r>
                      <a:endParaRPr lang="he-IL" sz="2400" b="1" dirty="0">
                        <a:latin typeface="Times New Roman" panose="02020603050405020304" pitchFamily="18" charset="0"/>
                        <a:cs typeface="Times New Roman" panose="02020603050405020304" pitchFamily="18" charset="0"/>
                      </a:endParaRPr>
                    </a:p>
                  </a:txBody>
                  <a:tcPr/>
                </a:tc>
              </a:tr>
              <a:tr h="513057">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ת</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ה</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ע</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ה</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א</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ד</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מ</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ר</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ר</a:t>
                      </a:r>
                      <a:endParaRPr lang="he-IL" sz="2400" b="1" dirty="0">
                        <a:latin typeface="Times New Roman" panose="02020603050405020304" pitchFamily="18" charset="0"/>
                        <a:cs typeface="Times New Roman" panose="02020603050405020304" pitchFamily="18" charset="0"/>
                      </a:endParaRPr>
                    </a:p>
                  </a:txBody>
                  <a:tcPr/>
                </a:tc>
              </a:tr>
              <a:tr h="513057">
                <a:tc>
                  <a:txBody>
                    <a:bodyPr/>
                    <a:lstStyle/>
                    <a:p>
                      <a:pPr algn="ctr" rtl="1"/>
                      <a:r>
                        <a:rPr lang="he-IL" sz="2400" b="1" dirty="0" smtClean="0">
                          <a:latin typeface="Times New Roman" panose="02020603050405020304" pitchFamily="18" charset="0"/>
                          <a:cs typeface="Times New Roman" panose="02020603050405020304" pitchFamily="18" charset="0"/>
                        </a:rPr>
                        <a:t>ב</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ב</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ג</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מ</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כ</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מ</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כ</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ד</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ב</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ב</a:t>
                      </a:r>
                      <a:endParaRPr lang="he-IL" sz="2400" b="1" dirty="0">
                        <a:latin typeface="Times New Roman" panose="02020603050405020304" pitchFamily="18" charset="0"/>
                        <a:cs typeface="Times New Roman" panose="02020603050405020304" pitchFamily="18" charset="0"/>
                      </a:endParaRPr>
                    </a:p>
                  </a:txBody>
                  <a:tcPr/>
                </a:tc>
              </a:tr>
              <a:tr h="513057">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ה</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ב</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ל</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א</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ר</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ש</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י</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צ</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ח</a:t>
                      </a:r>
                      <a:endParaRPr lang="he-IL" sz="2400" b="1" dirty="0">
                        <a:latin typeface="Times New Roman" panose="02020603050405020304" pitchFamily="18" charset="0"/>
                        <a:cs typeface="Times New Roman" panose="02020603050405020304" pitchFamily="18" charset="0"/>
                      </a:endParaRPr>
                    </a:p>
                  </a:txBody>
                  <a:tcPr/>
                </a:tc>
              </a:tr>
              <a:tr h="513057">
                <a:tc>
                  <a:txBody>
                    <a:bodyPr/>
                    <a:lstStyle/>
                    <a:p>
                      <a:pPr algn="ctr" rtl="1"/>
                      <a:r>
                        <a:rPr lang="he-IL" sz="2400" b="1" dirty="0" smtClean="0">
                          <a:latin typeface="Times New Roman" panose="02020603050405020304" pitchFamily="18" charset="0"/>
                          <a:cs typeface="Times New Roman" panose="02020603050405020304" pitchFamily="18" charset="0"/>
                        </a:rPr>
                        <a:t>ט</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א</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ת</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צ</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מ</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ו</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מ</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צ</a:t>
                      </a:r>
                      <a:endParaRPr lang="he-IL" sz="2400" b="1" dirty="0">
                        <a:latin typeface="Times New Roman" panose="02020603050405020304" pitchFamily="18" charset="0"/>
                        <a:cs typeface="Times New Roman" panose="02020603050405020304" pitchFamily="18" charset="0"/>
                      </a:endParaRPr>
                    </a:p>
                  </a:txBody>
                  <a:tcPr/>
                </a:tc>
                <a:tc>
                  <a:txBody>
                    <a:bodyPr/>
                    <a:lstStyle/>
                    <a:p>
                      <a:pPr algn="ctr" rtl="1"/>
                      <a:r>
                        <a:rPr lang="he-IL" sz="2400" b="1" dirty="0" smtClean="0">
                          <a:latin typeface="Times New Roman" panose="02020603050405020304" pitchFamily="18" charset="0"/>
                          <a:cs typeface="Times New Roman" panose="02020603050405020304" pitchFamily="18" charset="0"/>
                        </a:rPr>
                        <a:t>ע</a:t>
                      </a:r>
                      <a:endParaRPr lang="he-IL" sz="2400" b="1" dirty="0">
                        <a:latin typeface="Times New Roman" panose="02020603050405020304" pitchFamily="18" charset="0"/>
                        <a:cs typeface="Times New Roman" panose="02020603050405020304" pitchFamily="18" charset="0"/>
                      </a:endParaRPr>
                    </a:p>
                  </a:txBody>
                  <a:tcPr/>
                </a:tc>
              </a:tr>
            </a:tbl>
          </a:graphicData>
        </a:graphic>
      </p:graphicFrame>
      <p:sp>
        <p:nvSpPr>
          <p:cNvPr id="39" name="מלבן 38"/>
          <p:cNvSpPr/>
          <p:nvPr/>
        </p:nvSpPr>
        <p:spPr>
          <a:xfrm>
            <a:off x="756295" y="684495"/>
            <a:ext cx="5987282" cy="523220"/>
          </a:xfrm>
          <a:prstGeom prst="rect">
            <a:avLst/>
          </a:prstGeom>
        </p:spPr>
        <p:txBody>
          <a:bodyPr wrap="square">
            <a:spAutoFit/>
          </a:bodyPr>
          <a:lstStyle/>
          <a:p>
            <a:pPr algn="ctr"/>
            <a:r>
              <a:rPr lang="he-IL" sz="28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מטרות "חזון </a:t>
            </a:r>
            <a:r>
              <a:rPr lang="he-IL" sz="2800" b="1" dirty="0" err="1">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החמ"ד</a:t>
            </a:r>
            <a:r>
              <a:rPr lang="he-IL" sz="28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a:t>
            </a:r>
          </a:p>
        </p:txBody>
      </p:sp>
      <p:sp>
        <p:nvSpPr>
          <p:cNvPr id="40" name="מלבן 39"/>
          <p:cNvSpPr/>
          <p:nvPr/>
        </p:nvSpPr>
        <p:spPr>
          <a:xfrm>
            <a:off x="580397" y="6040358"/>
            <a:ext cx="6244039" cy="1178550"/>
          </a:xfrm>
          <a:prstGeom prst="rect">
            <a:avLst/>
          </a:prstGeom>
          <a:ln>
            <a:solidFill>
              <a:schemeClr val="bg1"/>
            </a:solidFill>
            <a:prstDash val="dash"/>
          </a:ln>
        </p:spPr>
        <p:style>
          <a:lnRef idx="2">
            <a:schemeClr val="dk1"/>
          </a:lnRef>
          <a:fillRef idx="1">
            <a:schemeClr val="lt1"/>
          </a:fillRef>
          <a:effectRef idx="0">
            <a:schemeClr val="dk1"/>
          </a:effectRef>
          <a:fontRef idx="minor">
            <a:schemeClr val="dk1"/>
          </a:fontRef>
        </p:style>
        <p:txBody>
          <a:bodyPr rtlCol="1" anchor="ctr"/>
          <a:lstStyle/>
          <a:p>
            <a:pPr algn="ctr"/>
            <a:r>
              <a:rPr lang="he-IL" sz="1400" b="1" dirty="0">
                <a:solidFill>
                  <a:prstClr val="black"/>
                </a:solidFill>
                <a:latin typeface="Times New Roman" panose="02020603050405020304" pitchFamily="18" charset="0"/>
                <a:cs typeface="Times New Roman" panose="02020603050405020304" pitchFamily="18" charset="0"/>
              </a:rPr>
              <a:t>*בצמדי מילים- יש למצוא כל מילה בנפרד. ** יש למצוא רק את המילים המודגשות באדום.</a:t>
            </a:r>
          </a:p>
          <a:p>
            <a:r>
              <a:rPr lang="he-IL" sz="1400" dirty="0">
                <a:solidFill>
                  <a:prstClr val="black"/>
                </a:solidFill>
                <a:latin typeface="Times New Roman" panose="02020603050405020304" pitchFamily="18" charset="0"/>
                <a:cs typeface="Times New Roman" panose="02020603050405020304" pitchFamily="18" charset="0"/>
              </a:rPr>
              <a:t>בין אדם ל</a:t>
            </a:r>
            <a:r>
              <a:rPr lang="he-IL" sz="1400" dirty="0">
                <a:solidFill>
                  <a:srgbClr val="FF0000"/>
                </a:solidFill>
                <a:latin typeface="Times New Roman" panose="02020603050405020304" pitchFamily="18" charset="0"/>
                <a:cs typeface="Times New Roman" panose="02020603050405020304" pitchFamily="18" charset="0"/>
              </a:rPr>
              <a:t>עצמו</a:t>
            </a:r>
            <a:r>
              <a:rPr lang="he-IL" sz="1400" dirty="0">
                <a:solidFill>
                  <a:prstClr val="black"/>
                </a:solidFill>
                <a:latin typeface="Times New Roman" panose="02020603050405020304" pitchFamily="18" charset="0"/>
                <a:cs typeface="Times New Roman" panose="02020603050405020304" pitchFamily="18" charset="0"/>
              </a:rPr>
              <a:t>- חינוך ל</a:t>
            </a:r>
            <a:r>
              <a:rPr lang="he-IL" sz="1400" dirty="0">
                <a:solidFill>
                  <a:srgbClr val="FF0000"/>
                </a:solidFill>
                <a:latin typeface="Times New Roman" panose="02020603050405020304" pitchFamily="18" charset="0"/>
                <a:cs typeface="Times New Roman" panose="02020603050405020304" pitchFamily="18" charset="0"/>
              </a:rPr>
              <a:t>מידות טובות</a:t>
            </a:r>
            <a:r>
              <a:rPr lang="he-IL" sz="1400" dirty="0">
                <a:solidFill>
                  <a:prstClr val="black"/>
                </a:solidFill>
                <a:latin typeface="Times New Roman" panose="02020603050405020304" pitchFamily="18" charset="0"/>
                <a:cs typeface="Times New Roman" panose="02020603050405020304" pitchFamily="18" charset="0"/>
              </a:rPr>
              <a:t>, שאיפה, צמיחה מתמדת ומצוינות בכל תחומי החיים.</a:t>
            </a:r>
          </a:p>
          <a:p>
            <a:r>
              <a:rPr lang="he-IL" sz="1400" dirty="0">
                <a:solidFill>
                  <a:prstClr val="black"/>
                </a:solidFill>
                <a:latin typeface="Times New Roman" panose="02020603050405020304" pitchFamily="18" charset="0"/>
                <a:cs typeface="Times New Roman" panose="02020603050405020304" pitchFamily="18" charset="0"/>
              </a:rPr>
              <a:t>בין אדם ל</a:t>
            </a:r>
            <a:r>
              <a:rPr lang="he-IL" sz="1400" dirty="0">
                <a:solidFill>
                  <a:srgbClr val="FF0000"/>
                </a:solidFill>
                <a:latin typeface="Times New Roman" panose="02020603050405020304" pitchFamily="18" charset="0"/>
                <a:cs typeface="Times New Roman" panose="02020603050405020304" pitchFamily="18" charset="0"/>
              </a:rPr>
              <a:t>אלוקיו</a:t>
            </a:r>
            <a:r>
              <a:rPr lang="he-IL" sz="1400" dirty="0">
                <a:solidFill>
                  <a:prstClr val="black"/>
                </a:solidFill>
                <a:latin typeface="Times New Roman" panose="02020603050405020304" pitchFamily="18" charset="0"/>
                <a:cs typeface="Times New Roman" panose="02020603050405020304" pitchFamily="18" charset="0"/>
              </a:rPr>
              <a:t>- חינוך ל</a:t>
            </a:r>
            <a:r>
              <a:rPr lang="he-IL" sz="1400" dirty="0">
                <a:solidFill>
                  <a:srgbClr val="FF0000"/>
                </a:solidFill>
                <a:latin typeface="Times New Roman" panose="02020603050405020304" pitchFamily="18" charset="0"/>
                <a:cs typeface="Times New Roman" panose="02020603050405020304" pitchFamily="18" charset="0"/>
              </a:rPr>
              <a:t>אמונה</a:t>
            </a:r>
            <a:r>
              <a:rPr lang="he-IL" sz="1400" dirty="0">
                <a:solidFill>
                  <a:prstClr val="black"/>
                </a:solidFill>
                <a:latin typeface="Times New Roman" panose="02020603050405020304" pitchFamily="18" charset="0"/>
                <a:cs typeface="Times New Roman" panose="02020603050405020304" pitchFamily="18" charset="0"/>
              </a:rPr>
              <a:t> </a:t>
            </a:r>
            <a:r>
              <a:rPr lang="he-IL" sz="1400" dirty="0">
                <a:solidFill>
                  <a:srgbClr val="FF0000"/>
                </a:solidFill>
                <a:latin typeface="Times New Roman" panose="02020603050405020304" pitchFamily="18" charset="0"/>
                <a:cs typeface="Times New Roman" panose="02020603050405020304" pitchFamily="18" charset="0"/>
              </a:rPr>
              <a:t>בה</a:t>
            </a:r>
            <a:r>
              <a:rPr lang="he-IL" sz="1400" dirty="0">
                <a:solidFill>
                  <a:prstClr val="black"/>
                </a:solidFill>
                <a:latin typeface="Times New Roman" panose="02020603050405020304" pitchFamily="18" charset="0"/>
                <a:cs typeface="Times New Roman" panose="02020603050405020304" pitchFamily="18" charset="0"/>
              </a:rPr>
              <a:t>', </a:t>
            </a:r>
            <a:r>
              <a:rPr lang="he-IL" sz="1400" dirty="0">
                <a:solidFill>
                  <a:srgbClr val="FF0000"/>
                </a:solidFill>
                <a:latin typeface="Times New Roman" panose="02020603050405020304" pitchFamily="18" charset="0"/>
                <a:cs typeface="Times New Roman" panose="02020603050405020304" pitchFamily="18" charset="0"/>
              </a:rPr>
              <a:t>אהבת ה</a:t>
            </a:r>
            <a:r>
              <a:rPr lang="he-IL" sz="1400" dirty="0">
                <a:solidFill>
                  <a:prstClr val="black"/>
                </a:solidFill>
                <a:latin typeface="Times New Roman" panose="02020603050405020304" pitchFamily="18" charset="0"/>
                <a:cs typeface="Times New Roman" panose="02020603050405020304" pitchFamily="18" charset="0"/>
              </a:rPr>
              <a:t>', ליראת שמים ולחיי </a:t>
            </a:r>
            <a:r>
              <a:rPr lang="he-IL" sz="1400" dirty="0">
                <a:solidFill>
                  <a:srgbClr val="FF0000"/>
                </a:solidFill>
                <a:latin typeface="Times New Roman" panose="02020603050405020304" pitchFamily="18" charset="0"/>
                <a:cs typeface="Times New Roman" panose="02020603050405020304" pitchFamily="18" charset="0"/>
              </a:rPr>
              <a:t>תורה</a:t>
            </a:r>
            <a:r>
              <a:rPr lang="he-IL" sz="1400" dirty="0">
                <a:solidFill>
                  <a:prstClr val="black"/>
                </a:solidFill>
                <a:latin typeface="Times New Roman" panose="02020603050405020304" pitchFamily="18" charset="0"/>
                <a:cs typeface="Times New Roman" panose="02020603050405020304" pitchFamily="18" charset="0"/>
              </a:rPr>
              <a:t> ו</a:t>
            </a:r>
            <a:r>
              <a:rPr lang="he-IL" sz="1400" dirty="0">
                <a:solidFill>
                  <a:srgbClr val="FF0000"/>
                </a:solidFill>
                <a:latin typeface="Times New Roman" panose="02020603050405020304" pitchFamily="18" charset="0"/>
                <a:cs typeface="Times New Roman" panose="02020603050405020304" pitchFamily="18" charset="0"/>
              </a:rPr>
              <a:t>מצוות</a:t>
            </a:r>
            <a:r>
              <a:rPr lang="he-IL" sz="1400" dirty="0">
                <a:solidFill>
                  <a:prstClr val="black"/>
                </a:solidFill>
                <a:latin typeface="Times New Roman" panose="02020603050405020304" pitchFamily="18" charset="0"/>
                <a:cs typeface="Times New Roman" panose="02020603050405020304" pitchFamily="18" charset="0"/>
              </a:rPr>
              <a:t>.</a:t>
            </a:r>
          </a:p>
          <a:p>
            <a:r>
              <a:rPr lang="he-IL" sz="1400" dirty="0">
                <a:solidFill>
                  <a:prstClr val="black"/>
                </a:solidFill>
                <a:latin typeface="Times New Roman" panose="02020603050405020304" pitchFamily="18" charset="0"/>
                <a:cs typeface="Times New Roman" panose="02020603050405020304" pitchFamily="18" charset="0"/>
              </a:rPr>
              <a:t>בין אדם ל</a:t>
            </a:r>
            <a:r>
              <a:rPr lang="he-IL" sz="1400" dirty="0">
                <a:solidFill>
                  <a:srgbClr val="FF0000"/>
                </a:solidFill>
                <a:latin typeface="Times New Roman" panose="02020603050405020304" pitchFamily="18" charset="0"/>
                <a:cs typeface="Times New Roman" panose="02020603050405020304" pitchFamily="18" charset="0"/>
              </a:rPr>
              <a:t>זולתו</a:t>
            </a:r>
            <a:r>
              <a:rPr lang="he-IL" sz="1400" dirty="0">
                <a:solidFill>
                  <a:prstClr val="black"/>
                </a:solidFill>
                <a:latin typeface="Times New Roman" panose="02020603050405020304" pitchFamily="18" charset="0"/>
                <a:cs typeface="Times New Roman" panose="02020603050405020304" pitchFamily="18" charset="0"/>
              </a:rPr>
              <a:t>- חינוך להערכת </a:t>
            </a:r>
            <a:r>
              <a:rPr lang="he-IL" sz="1400" dirty="0">
                <a:solidFill>
                  <a:srgbClr val="FF0000"/>
                </a:solidFill>
                <a:latin typeface="Times New Roman" panose="02020603050405020304" pitchFamily="18" charset="0"/>
                <a:cs typeface="Times New Roman" panose="02020603050405020304" pitchFamily="18" charset="0"/>
              </a:rPr>
              <a:t>האדם</a:t>
            </a:r>
            <a:r>
              <a:rPr lang="he-IL" sz="1400" dirty="0">
                <a:solidFill>
                  <a:prstClr val="black"/>
                </a:solidFill>
                <a:latin typeface="Times New Roman" panose="02020603050405020304" pitchFamily="18" charset="0"/>
                <a:cs typeface="Times New Roman" panose="02020603050405020304" pitchFamily="18" charset="0"/>
              </a:rPr>
              <a:t> הנברא בצלם אלוקים ומצוות "</a:t>
            </a:r>
            <a:r>
              <a:rPr lang="he-IL" sz="1400" dirty="0">
                <a:solidFill>
                  <a:srgbClr val="FF0000"/>
                </a:solidFill>
                <a:latin typeface="Times New Roman" panose="02020603050405020304" pitchFamily="18" charset="0"/>
                <a:cs typeface="Times New Roman" panose="02020603050405020304" pitchFamily="18" charset="0"/>
              </a:rPr>
              <a:t>ואהבת לרעך כמוך</a:t>
            </a:r>
            <a:r>
              <a:rPr lang="he-IL" sz="1400" dirty="0">
                <a:solidFill>
                  <a:prstClr val="black"/>
                </a:solidFill>
                <a:latin typeface="Times New Roman" panose="02020603050405020304" pitchFamily="18" charset="0"/>
                <a:cs typeface="Times New Roman" panose="02020603050405020304" pitchFamily="18" charset="0"/>
              </a:rPr>
              <a:t>".</a:t>
            </a:r>
          </a:p>
          <a:p>
            <a:r>
              <a:rPr lang="he-IL" sz="1400" dirty="0">
                <a:solidFill>
                  <a:prstClr val="black"/>
                </a:solidFill>
                <a:latin typeface="Times New Roman" panose="02020603050405020304" pitchFamily="18" charset="0"/>
                <a:cs typeface="Times New Roman" panose="02020603050405020304" pitchFamily="18" charset="0"/>
              </a:rPr>
              <a:t>בין אדם ל</a:t>
            </a:r>
            <a:r>
              <a:rPr lang="he-IL" sz="1400" dirty="0">
                <a:solidFill>
                  <a:srgbClr val="FF0000"/>
                </a:solidFill>
                <a:latin typeface="Times New Roman" panose="02020603050405020304" pitchFamily="18" charset="0"/>
                <a:cs typeface="Times New Roman" panose="02020603050405020304" pitchFamily="18" charset="0"/>
              </a:rPr>
              <a:t>עמו</a:t>
            </a:r>
            <a:r>
              <a:rPr lang="he-IL" sz="1400" dirty="0">
                <a:solidFill>
                  <a:prstClr val="black"/>
                </a:solidFill>
                <a:latin typeface="Times New Roman" panose="02020603050405020304" pitchFamily="18" charset="0"/>
                <a:cs typeface="Times New Roman" panose="02020603050405020304" pitchFamily="18" charset="0"/>
              </a:rPr>
              <a:t>- חינוך לאהבת </a:t>
            </a:r>
            <a:r>
              <a:rPr lang="he-IL" sz="1400" dirty="0">
                <a:solidFill>
                  <a:srgbClr val="FF0000"/>
                </a:solidFill>
                <a:latin typeface="Times New Roman" panose="02020603050405020304" pitchFamily="18" charset="0"/>
                <a:cs typeface="Times New Roman" panose="02020603050405020304" pitchFamily="18" charset="0"/>
              </a:rPr>
              <a:t>כלל ישראל </a:t>
            </a:r>
            <a:r>
              <a:rPr lang="he-IL" sz="1400" dirty="0">
                <a:solidFill>
                  <a:prstClr val="black"/>
                </a:solidFill>
                <a:latin typeface="Times New Roman" panose="02020603050405020304" pitchFamily="18" charset="0"/>
                <a:cs typeface="Times New Roman" panose="02020603050405020304" pitchFamily="18" charset="0"/>
              </a:rPr>
              <a:t>מתוך </a:t>
            </a:r>
            <a:r>
              <a:rPr lang="he-IL" sz="1400" dirty="0">
                <a:solidFill>
                  <a:srgbClr val="FF0000"/>
                </a:solidFill>
                <a:latin typeface="Times New Roman" panose="02020603050405020304" pitchFamily="18" charset="0"/>
                <a:cs typeface="Times New Roman" panose="02020603050405020304" pitchFamily="18" charset="0"/>
              </a:rPr>
              <a:t>אחריות</a:t>
            </a:r>
            <a:r>
              <a:rPr lang="he-IL" sz="1400" dirty="0">
                <a:solidFill>
                  <a:prstClr val="black"/>
                </a:solidFill>
                <a:latin typeface="Times New Roman" panose="02020603050405020304" pitchFamily="18" charset="0"/>
                <a:cs typeface="Times New Roman" panose="02020603050405020304" pitchFamily="18" charset="0"/>
              </a:rPr>
              <a:t> </a:t>
            </a:r>
            <a:r>
              <a:rPr lang="he-IL" sz="1400" dirty="0">
                <a:solidFill>
                  <a:srgbClr val="FF0000"/>
                </a:solidFill>
                <a:latin typeface="Times New Roman" panose="02020603050405020304" pitchFamily="18" charset="0"/>
                <a:cs typeface="Times New Roman" panose="02020603050405020304" pitchFamily="18" charset="0"/>
              </a:rPr>
              <a:t>אישית</a:t>
            </a:r>
            <a:r>
              <a:rPr lang="he-IL" sz="1400" dirty="0">
                <a:solidFill>
                  <a:prstClr val="black"/>
                </a:solidFill>
                <a:latin typeface="Times New Roman" panose="02020603050405020304" pitchFamily="18" charset="0"/>
                <a:cs typeface="Times New Roman" panose="02020603050405020304" pitchFamily="18" charset="0"/>
              </a:rPr>
              <a:t> ומעורבות </a:t>
            </a:r>
            <a:r>
              <a:rPr lang="he-IL" sz="1400" dirty="0">
                <a:solidFill>
                  <a:srgbClr val="FF0000"/>
                </a:solidFill>
                <a:latin typeface="Times New Roman" panose="02020603050405020304" pitchFamily="18" charset="0"/>
                <a:cs typeface="Times New Roman" panose="02020603050405020304" pitchFamily="18" charset="0"/>
              </a:rPr>
              <a:t>חברתית</a:t>
            </a:r>
            <a:r>
              <a:rPr lang="he-IL" sz="1400" dirty="0">
                <a:solidFill>
                  <a:prstClr val="black"/>
                </a:solidFill>
                <a:latin typeface="Times New Roman" panose="02020603050405020304" pitchFamily="18" charset="0"/>
                <a:cs typeface="Times New Roman" panose="02020603050405020304" pitchFamily="18" charset="0"/>
              </a:rPr>
              <a:t>.</a:t>
            </a:r>
          </a:p>
          <a:p>
            <a:r>
              <a:rPr lang="he-IL" sz="1400" dirty="0">
                <a:solidFill>
                  <a:prstClr val="black"/>
                </a:solidFill>
                <a:latin typeface="Times New Roman" panose="02020603050405020304" pitchFamily="18" charset="0"/>
                <a:cs typeface="Times New Roman" panose="02020603050405020304" pitchFamily="18" charset="0"/>
              </a:rPr>
              <a:t>בין אדם ל</a:t>
            </a:r>
            <a:r>
              <a:rPr lang="he-IL" sz="1400" dirty="0">
                <a:solidFill>
                  <a:srgbClr val="FF0000"/>
                </a:solidFill>
                <a:latin typeface="Times New Roman" panose="02020603050405020304" pitchFamily="18" charset="0"/>
                <a:cs typeface="Times New Roman" panose="02020603050405020304" pitchFamily="18" charset="0"/>
              </a:rPr>
              <a:t>ארצו</a:t>
            </a:r>
            <a:r>
              <a:rPr lang="he-IL" sz="1400" dirty="0">
                <a:solidFill>
                  <a:prstClr val="black"/>
                </a:solidFill>
                <a:latin typeface="Times New Roman" panose="02020603050405020304" pitchFamily="18" charset="0"/>
                <a:cs typeface="Times New Roman" panose="02020603050405020304" pitchFamily="18" charset="0"/>
              </a:rPr>
              <a:t> ול</a:t>
            </a:r>
            <a:r>
              <a:rPr lang="he-IL" sz="1400" dirty="0">
                <a:solidFill>
                  <a:srgbClr val="FF0000"/>
                </a:solidFill>
                <a:latin typeface="Times New Roman" panose="02020603050405020304" pitchFamily="18" charset="0"/>
                <a:cs typeface="Times New Roman" panose="02020603050405020304" pitchFamily="18" charset="0"/>
              </a:rPr>
              <a:t>מדינתו</a:t>
            </a:r>
            <a:r>
              <a:rPr lang="he-IL" sz="1400" dirty="0">
                <a:solidFill>
                  <a:prstClr val="black"/>
                </a:solidFill>
                <a:latin typeface="Times New Roman" panose="02020603050405020304" pitchFamily="18" charset="0"/>
                <a:cs typeface="Times New Roman" panose="02020603050405020304" pitchFamily="18" charset="0"/>
              </a:rPr>
              <a:t>- חינוך ל</a:t>
            </a:r>
            <a:r>
              <a:rPr lang="he-IL" sz="1400" dirty="0">
                <a:solidFill>
                  <a:srgbClr val="FF0000"/>
                </a:solidFill>
                <a:latin typeface="Times New Roman" panose="02020603050405020304" pitchFamily="18" charset="0"/>
                <a:cs typeface="Times New Roman" panose="02020603050405020304" pitchFamily="18" charset="0"/>
              </a:rPr>
              <a:t>אהבת הארץ</a:t>
            </a:r>
            <a:r>
              <a:rPr lang="he-IL" sz="1400" dirty="0">
                <a:solidFill>
                  <a:prstClr val="black"/>
                </a:solidFill>
                <a:latin typeface="Times New Roman" panose="02020603050405020304" pitchFamily="18" charset="0"/>
                <a:cs typeface="Times New Roman" panose="02020603050405020304" pitchFamily="18" charset="0"/>
              </a:rPr>
              <a:t>, הכרה בערך הרוחני, הלאומי וההיסטורי שלה. חינוך לאחריות לעתיד המדינה ולנכונות לפעול למענה.</a:t>
            </a:r>
          </a:p>
          <a:p>
            <a:pPr algn="ctr"/>
            <a:endParaRPr lang="he-IL" sz="1400" b="1" dirty="0">
              <a:solidFill>
                <a:prstClr val="black"/>
              </a:solidFill>
              <a:latin typeface="Times New Roman" panose="02020603050405020304" pitchFamily="18" charset="0"/>
              <a:cs typeface="Times New Roman" panose="02020603050405020304" pitchFamily="18" charset="0"/>
            </a:endParaRPr>
          </a:p>
          <a:p>
            <a:pPr algn="ctr"/>
            <a:endParaRPr lang="he-IL" sz="1400" b="1" dirty="0">
              <a:solidFill>
                <a:prstClr val="black"/>
              </a:solidFill>
              <a:latin typeface="Times New Roman" panose="02020603050405020304" pitchFamily="18" charset="0"/>
              <a:cs typeface="Times New Roman" panose="02020603050405020304" pitchFamily="18" charset="0"/>
            </a:endParaRPr>
          </a:p>
        </p:txBody>
      </p:sp>
      <p:sp>
        <p:nvSpPr>
          <p:cNvPr id="28" name="מלבן מעוגל 27"/>
          <p:cNvSpPr/>
          <p:nvPr/>
        </p:nvSpPr>
        <p:spPr>
          <a:xfrm>
            <a:off x="333543" y="7214552"/>
            <a:ext cx="7119496" cy="2740660"/>
          </a:xfrm>
          <a:prstGeom prst="roundRect">
            <a:avLst>
              <a:gd name="adj" fmla="val 11663"/>
            </a:avLst>
          </a:prstGeom>
          <a:solidFill>
            <a:schemeClr val="bg1"/>
          </a:solidFill>
          <a:ln>
            <a:solidFill>
              <a:schemeClr val="bg1"/>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endParaRPr lang="he-IL" sz="4000" dirty="0">
              <a:solidFill>
                <a:srgbClr val="4F81BD">
                  <a:lumMod val="50000"/>
                </a:srgbClr>
              </a:solidFill>
              <a:latin typeface="Times New Roman" panose="02020603050405020304" pitchFamily="18" charset="0"/>
              <a:cs typeface="Times New Roman" panose="02020603050405020304" pitchFamily="18" charset="0"/>
            </a:endParaRPr>
          </a:p>
          <a:p>
            <a:pPr lvl="0" algn="ctr"/>
            <a:r>
              <a:rPr lang="he-IL" sz="1400" b="1" dirty="0">
                <a:solidFill>
                  <a:srgbClr val="C0504D">
                    <a:lumMod val="60000"/>
                    <a:lumOff val="40000"/>
                  </a:srgbClr>
                </a:solidFill>
                <a:latin typeface="Times New Roman" panose="02020603050405020304" pitchFamily="18" charset="0"/>
                <a:cs typeface="Times New Roman" panose="02020603050405020304" pitchFamily="18" charset="0"/>
              </a:rPr>
              <a:t>מושג השבוע: העפלה</a:t>
            </a:r>
          </a:p>
          <a:p>
            <a:pPr lvl="0" algn="ctr"/>
            <a:r>
              <a:rPr lang="he-IL" sz="1400" dirty="0">
                <a:solidFill>
                  <a:srgbClr val="4F81BD">
                    <a:lumMod val="50000"/>
                  </a:srgbClr>
                </a:solidFill>
                <a:latin typeface="Times New Roman" panose="02020603050405020304" pitchFamily="18" charset="0"/>
                <a:cs typeface="Times New Roman" panose="02020603050405020304" pitchFamily="18" charset="0"/>
              </a:rPr>
              <a:t>"העפלה" הוא כינוי לכניסה "בלתי חוקית" (לטענת הבריטים) של יהודים לארץ ישראל. התנועה אורגנה על ידי היישוב העברי משנת תש"ד (1934) עד תש"ח (1948) (הקמת המדינה). התנועה החלה מכיוון שהבריטים לא הרשו ליהודים לעלות לארץ ישראל.</a:t>
            </a:r>
          </a:p>
          <a:p>
            <a:pPr lvl="0" algn="ctr">
              <a:lnSpc>
                <a:spcPct val="150000"/>
              </a:lnSpc>
            </a:pPr>
            <a:r>
              <a:rPr lang="he-IL" sz="1400" b="1" dirty="0">
                <a:solidFill>
                  <a:srgbClr val="C0504D">
                    <a:lumMod val="60000"/>
                    <a:lumOff val="40000"/>
                  </a:srgbClr>
                </a:solidFill>
                <a:latin typeface="Times New Roman" panose="02020603050405020304" pitchFamily="18" charset="0"/>
                <a:cs typeface="Times New Roman" panose="02020603050405020304" pitchFamily="18" charset="0"/>
              </a:rPr>
              <a:t>המשימה: שלחו שמות של כמה שיותר קרובים / מכרים שעלו לארץ. ציינו ליד כל שם של מכר את שנת העלייה ובאיזו דרך עלה לארץ (</a:t>
            </a:r>
            <a:r>
              <a:rPr lang="he-IL" sz="1400" b="1" dirty="0" err="1">
                <a:solidFill>
                  <a:srgbClr val="C0504D">
                    <a:lumMod val="60000"/>
                    <a:lumOff val="40000"/>
                  </a:srgbClr>
                </a:solidFill>
                <a:latin typeface="Times New Roman" panose="02020603050405020304" pitchFamily="18" charset="0"/>
                <a:cs typeface="Times New Roman" panose="02020603050405020304" pitchFamily="18" charset="0"/>
              </a:rPr>
              <a:t>אונייה</a:t>
            </a:r>
            <a:r>
              <a:rPr lang="he-IL" sz="1400" b="1" dirty="0">
                <a:solidFill>
                  <a:srgbClr val="C0504D">
                    <a:lumMod val="60000"/>
                    <a:lumOff val="40000"/>
                  </a:srgbClr>
                </a:solidFill>
                <a:latin typeface="Times New Roman" panose="02020603050405020304" pitchFamily="18" charset="0"/>
                <a:cs typeface="Times New Roman" panose="02020603050405020304" pitchFamily="18" charset="0"/>
              </a:rPr>
              <a:t> / מטוס / ברגל וכו')</a:t>
            </a:r>
          </a:p>
          <a:p>
            <a:pPr lvl="0" algn="ctr">
              <a:lnSpc>
                <a:spcPct val="150000"/>
              </a:lnSpc>
            </a:pPr>
            <a:r>
              <a:rPr lang="he-IL" sz="1400" dirty="0">
                <a:solidFill>
                  <a:srgbClr val="4F81BD">
                    <a:lumMod val="50000"/>
                  </a:srgbClr>
                </a:solidFill>
                <a:latin typeface="Times New Roman" panose="02020603050405020304" pitchFamily="18" charset="0"/>
                <a:cs typeface="Times New Roman" panose="02020603050405020304" pitchFamily="18" charset="0"/>
              </a:rPr>
              <a:t>שלחו אלינו לכתובת: </a:t>
            </a:r>
            <a:r>
              <a:rPr lang="en-US" sz="1400" dirty="0">
                <a:solidFill>
                  <a:srgbClr val="4F81BD">
                    <a:lumMod val="50000"/>
                  </a:srgbClr>
                </a:solidFill>
                <a:latin typeface="Times New Roman" panose="02020603050405020304" pitchFamily="18" charset="0"/>
                <a:cs typeface="Times New Roman" panose="02020603050405020304" pitchFamily="18" charset="0"/>
              </a:rPr>
              <a:t>mahmadimhemed@gmail.com</a:t>
            </a:r>
            <a:endParaRPr lang="he-IL" sz="1400" dirty="0">
              <a:solidFill>
                <a:srgbClr val="4F81BD">
                  <a:lumMod val="50000"/>
                </a:srgbClr>
              </a:solidFill>
              <a:latin typeface="Times New Roman" panose="02020603050405020304" pitchFamily="18" charset="0"/>
              <a:cs typeface="Times New Roman" panose="02020603050405020304" pitchFamily="18" charset="0"/>
            </a:endParaRPr>
          </a:p>
          <a:p>
            <a:pPr lvl="0" algn="ctr">
              <a:lnSpc>
                <a:spcPct val="150000"/>
              </a:lnSpc>
            </a:pPr>
            <a:r>
              <a:rPr lang="he-IL" sz="1400" dirty="0">
                <a:solidFill>
                  <a:srgbClr val="4F81BD">
                    <a:lumMod val="50000"/>
                  </a:srgbClr>
                </a:solidFill>
                <a:latin typeface="Times New Roman" panose="02020603050405020304" pitchFamily="18" charset="0"/>
                <a:cs typeface="Times New Roman" panose="02020603050405020304" pitchFamily="18" charset="0"/>
              </a:rPr>
              <a:t>יש לציין: שם פרטי, שם משפחה, שם ביה"ס, כתובת מגורים ומספר טלפון.</a:t>
            </a:r>
          </a:p>
          <a:p>
            <a:pPr lvl="0" algn="ctr"/>
            <a:endParaRPr lang="he-IL" sz="1400">
              <a:solidFill>
                <a:srgbClr val="4F81BD">
                  <a:lumMod val="50000"/>
                </a:srgbClr>
              </a:solidFill>
              <a:latin typeface="Times New Roman" panose="02020603050405020304" pitchFamily="18" charset="0"/>
              <a:cs typeface="Times New Roman" panose="02020603050405020304" pitchFamily="18" charset="0"/>
            </a:endParaRPr>
          </a:p>
          <a:p>
            <a:pPr lvl="0" algn="ctr"/>
            <a:endParaRPr lang="he-IL" sz="1400" dirty="0">
              <a:solidFill>
                <a:srgbClr val="4F81BD">
                  <a:lumMod val="50000"/>
                </a:srgbClr>
              </a:solidFill>
              <a:latin typeface="Times New Roman" panose="02020603050405020304" pitchFamily="18" charset="0"/>
              <a:cs typeface="Times New Roman" panose="02020603050405020304" pitchFamily="18" charset="0"/>
            </a:endParaRPr>
          </a:p>
        </p:txBody>
      </p:sp>
      <p:pic>
        <p:nvPicPr>
          <p:cNvPr id="37" name="Picture 2" descr="menora17au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549" y="8742418"/>
            <a:ext cx="900811" cy="1212794"/>
          </a:xfrm>
          <a:prstGeom prst="rect">
            <a:avLst/>
          </a:prstGeom>
          <a:noFill/>
          <a:extLst>
            <a:ext uri="{909E8E84-426E-40DD-AFC4-6F175D3DCCD1}">
              <a14:hiddenFill xmlns:a14="http://schemas.microsoft.com/office/drawing/2010/main">
                <a:solidFill>
                  <a:srgbClr val="FFFFFF"/>
                </a:solidFill>
              </a14:hiddenFill>
            </a:ext>
          </a:extLst>
        </p:spPr>
      </p:pic>
      <p:sp>
        <p:nvSpPr>
          <p:cNvPr id="38" name="מלבן 37"/>
          <p:cNvSpPr/>
          <p:nvPr/>
        </p:nvSpPr>
        <p:spPr>
          <a:xfrm>
            <a:off x="1092270" y="7146900"/>
            <a:ext cx="6203306" cy="523220"/>
          </a:xfrm>
          <a:prstGeom prst="rect">
            <a:avLst/>
          </a:prstGeom>
        </p:spPr>
        <p:txBody>
          <a:bodyPr wrap="square">
            <a:spAutoFit/>
          </a:bodyPr>
          <a:lstStyle/>
          <a:p>
            <a:r>
              <a:rPr lang="he-IL" sz="28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"תקומתה של המנורה" </a:t>
            </a:r>
            <a:r>
              <a:rPr lang="he-IL" dirty="0">
                <a:solidFill>
                  <a:srgbClr val="1F497D"/>
                </a:solidFill>
                <a:latin typeface="Times New Roman" panose="02020603050405020304" pitchFamily="18" charset="0"/>
                <a:cs typeface="Times New Roman" panose="02020603050405020304" pitchFamily="18" charset="0"/>
              </a:rPr>
              <a:t>לכניסה לאתר לחץ </a:t>
            </a:r>
            <a:r>
              <a:rPr lang="he-IL" dirty="0">
                <a:solidFill>
                  <a:srgbClr val="1F497D"/>
                </a:solidFill>
                <a:latin typeface="Times New Roman" panose="02020603050405020304" pitchFamily="18" charset="0"/>
                <a:cs typeface="Times New Roman" panose="02020603050405020304" pitchFamily="18" charset="0"/>
                <a:hlinkClick r:id="rId5"/>
              </a:rPr>
              <a:t>כאן </a:t>
            </a:r>
            <a:r>
              <a:rPr lang="he-IL" dirty="0">
                <a:solidFill>
                  <a:srgbClr val="1F497D"/>
                </a:solidFill>
                <a:latin typeface="Times New Roman" panose="02020603050405020304" pitchFamily="18" charset="0"/>
                <a:cs typeface="Times New Roman" panose="02020603050405020304" pitchFamily="18" charset="0"/>
              </a:rPr>
              <a:t>או סרקו</a:t>
            </a:r>
          </a:p>
        </p:txBody>
      </p:sp>
      <p:pic>
        <p:nvPicPr>
          <p:cNvPr id="41" name="תמונה 4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15848" y="7151791"/>
            <a:ext cx="527747" cy="527747"/>
          </a:xfrm>
          <a:prstGeom prst="rect">
            <a:avLst/>
          </a:prstGeom>
        </p:spPr>
      </p:pic>
      <p:sp>
        <p:nvSpPr>
          <p:cNvPr id="2" name="מלבן 1"/>
          <p:cNvSpPr/>
          <p:nvPr/>
        </p:nvSpPr>
        <p:spPr>
          <a:xfrm>
            <a:off x="3420591" y="9887558"/>
            <a:ext cx="4065539" cy="646331"/>
          </a:xfrm>
          <a:prstGeom prst="rect">
            <a:avLst/>
          </a:prstGeom>
        </p:spPr>
        <p:txBody>
          <a:bodyPr wrap="square">
            <a:spAutoFit/>
          </a:bodyPr>
          <a:lstStyle/>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את התשובות שלחו אלינו לכתובת: </a:t>
            </a:r>
            <a:r>
              <a:rPr lang="en-US" sz="1200" dirty="0">
                <a:solidFill>
                  <a:srgbClr val="4F81BD">
                    <a:lumMod val="50000"/>
                  </a:srgbClr>
                </a:solidFill>
                <a:latin typeface="Times New Roman" panose="02020603050405020304" pitchFamily="18" charset="0"/>
                <a:cs typeface="Times New Roman" panose="02020603050405020304" pitchFamily="18" charset="0"/>
              </a:rPr>
              <a:t> </a:t>
            </a:r>
            <a:r>
              <a:rPr lang="en-US" sz="1200" dirty="0">
                <a:solidFill>
                  <a:srgbClr val="4F81BD">
                    <a:lumMod val="50000"/>
                  </a:srgbClr>
                </a:solidFill>
                <a:latin typeface="Times New Roman" panose="02020603050405020304" pitchFamily="18" charset="0"/>
                <a:cs typeface="Times New Roman" panose="02020603050405020304" pitchFamily="18" charset="0"/>
                <a:hlinkClick r:id="rId7"/>
              </a:rPr>
              <a:t>mahmadimhemed@gmail.com</a:t>
            </a:r>
            <a:endParaRPr lang="he-IL" sz="1200" dirty="0">
              <a:solidFill>
                <a:srgbClr val="4F81BD">
                  <a:lumMod val="50000"/>
                </a:srgbClr>
              </a:solidFill>
              <a:latin typeface="Times New Roman" panose="02020603050405020304" pitchFamily="18" charset="0"/>
              <a:cs typeface="Times New Roman" panose="02020603050405020304" pitchFamily="18" charset="0"/>
            </a:endParaRPr>
          </a:p>
          <a:p>
            <a:pPr algn="ctr">
              <a:lnSpc>
                <a:spcPct val="150000"/>
              </a:lnSpc>
            </a:pPr>
            <a:r>
              <a:rPr lang="he-IL" sz="1200" dirty="0">
                <a:solidFill>
                  <a:srgbClr val="4F81BD">
                    <a:lumMod val="50000"/>
                  </a:srgbClr>
                </a:solidFill>
                <a:latin typeface="Times New Roman" panose="02020603050405020304" pitchFamily="18" charset="0"/>
                <a:cs typeface="Times New Roman" panose="02020603050405020304" pitchFamily="18" charset="0"/>
              </a:rPr>
              <a:t>יש לציין: שם פרטי, שם משפחה, שם ביה"ס, כתובת מגורים ומספר טלפון.</a:t>
            </a:r>
          </a:p>
        </p:txBody>
      </p:sp>
    </p:spTree>
    <p:extLst>
      <p:ext uri="{BB962C8B-B14F-4D97-AF65-F5344CB8AC3E}">
        <p14:creationId xmlns:p14="http://schemas.microsoft.com/office/powerpoint/2010/main" val="3936931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1000" r="-21000"/>
          </a:stretch>
        </a:blipFill>
        <a:effectLst/>
      </p:bgPr>
    </p:bg>
    <p:spTree>
      <p:nvGrpSpPr>
        <p:cNvPr id="1" name=""/>
        <p:cNvGrpSpPr/>
        <p:nvPr/>
      </p:nvGrpSpPr>
      <p:grpSpPr>
        <a:xfrm>
          <a:off x="0" y="0"/>
          <a:ext cx="0" cy="0"/>
          <a:chOff x="0" y="0"/>
          <a:chExt cx="0" cy="0"/>
        </a:xfrm>
      </p:grpSpPr>
      <p:sp>
        <p:nvSpPr>
          <p:cNvPr id="26" name="מלבן מעוגל 25"/>
          <p:cNvSpPr/>
          <p:nvPr/>
        </p:nvSpPr>
        <p:spPr>
          <a:xfrm>
            <a:off x="253781" y="506976"/>
            <a:ext cx="7119496" cy="9952292"/>
          </a:xfrm>
          <a:prstGeom prst="roundRect">
            <a:avLst>
              <a:gd name="adj" fmla="val 8924"/>
            </a:avLst>
          </a:prstGeom>
          <a:solidFill>
            <a:schemeClr val="bg1"/>
          </a:solidFill>
          <a:ln>
            <a:solidFill>
              <a:schemeClr val="bg1"/>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dirty="0">
              <a:solidFill>
                <a:srgbClr val="4F81BD">
                  <a:lumMod val="50000"/>
                </a:srgbClr>
              </a:solidFill>
              <a:latin typeface="Times New Roman" panose="02020603050405020304" pitchFamily="18" charset="0"/>
              <a:cs typeface="Times New Roman" panose="02020603050405020304" pitchFamily="18" charset="0"/>
            </a:endParaRPr>
          </a:p>
        </p:txBody>
      </p:sp>
      <p:sp>
        <p:nvSpPr>
          <p:cNvPr id="10" name="מלבן 9"/>
          <p:cNvSpPr/>
          <p:nvPr/>
        </p:nvSpPr>
        <p:spPr>
          <a:xfrm>
            <a:off x="6489840" y="506976"/>
            <a:ext cx="590226" cy="369332"/>
          </a:xfrm>
          <a:prstGeom prst="rect">
            <a:avLst/>
          </a:prstGeom>
        </p:spPr>
        <p:txBody>
          <a:bodyPr wrap="none">
            <a:spAutoFit/>
          </a:bodyPr>
          <a:lstStyle/>
          <a:p>
            <a:pPr algn="ctr"/>
            <a:r>
              <a:rPr lang="he-IL" dirty="0">
                <a:solidFill>
                  <a:srgbClr val="1F497D"/>
                </a:solidFill>
                <a:latin typeface="Times New Roman" panose="02020603050405020304" pitchFamily="18" charset="0"/>
                <a:cs typeface="Times New Roman" panose="02020603050405020304" pitchFamily="18" charset="0"/>
              </a:rPr>
              <a:t>בס"ד</a:t>
            </a:r>
          </a:p>
        </p:txBody>
      </p:sp>
      <p:pic>
        <p:nvPicPr>
          <p:cNvPr id="29" name="תמונה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581" y="146692"/>
            <a:ext cx="931495" cy="720567"/>
          </a:xfrm>
          <a:prstGeom prst="rect">
            <a:avLst/>
          </a:prstGeom>
        </p:spPr>
      </p:pic>
      <p:sp>
        <p:nvSpPr>
          <p:cNvPr id="17" name="מלבן 16"/>
          <p:cNvSpPr/>
          <p:nvPr/>
        </p:nvSpPr>
        <p:spPr>
          <a:xfrm>
            <a:off x="1612445" y="399254"/>
            <a:ext cx="4402167" cy="584775"/>
          </a:xfrm>
          <a:prstGeom prst="rect">
            <a:avLst/>
          </a:prstGeom>
        </p:spPr>
        <p:txBody>
          <a:bodyPr wrap="none">
            <a:spAutoFit/>
          </a:bodyPr>
          <a:lstStyle/>
          <a:p>
            <a:pPr algn="ctr"/>
            <a:r>
              <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נספח גזירה לשלחן </a:t>
            </a:r>
            <a:r>
              <a:rPr lang="he-IL" sz="3200" b="1" dirty="0" err="1">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מ</a:t>
            </a:r>
            <a:r>
              <a:rPr lang="he-IL" sz="3200" b="1" dirty="0" err="1">
                <a:ln w="18415" cmpd="sng">
                  <a:solidFill>
                    <a:srgbClr val="4F81BD">
                      <a:lumMod val="50000"/>
                    </a:srgbClr>
                  </a:solidFill>
                  <a:prstDash val="solid"/>
                </a:ln>
                <a:solidFill>
                  <a:srgbClr val="4F81BD">
                    <a:lumMod val="60000"/>
                    <a:lumOff val="4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חמ"ד</a:t>
            </a:r>
            <a:r>
              <a:rPr lang="he-IL" sz="3200" b="1" dirty="0" err="1">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ים</a:t>
            </a:r>
            <a:endParaRPr lang="he-IL" sz="3200" b="1" dirty="0">
              <a:ln w="18415" cmpd="sng">
                <a:solidFill>
                  <a:srgbClr val="4F81BD">
                    <a:lumMod val="50000"/>
                  </a:srgbClr>
                </a:solidFill>
                <a:prstDash val="solid"/>
              </a:ln>
              <a:solidFill>
                <a:srgbClr val="4F81BD">
                  <a:lumMod val="20000"/>
                  <a:lumOff val="80000"/>
                </a:srgbClr>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endParaRPr>
          </a:p>
        </p:txBody>
      </p:sp>
      <p:pic>
        <p:nvPicPr>
          <p:cNvPr id="18" name="תמונה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5563" y="1098228"/>
            <a:ext cx="6375930" cy="2664296"/>
          </a:xfrm>
          <a:prstGeom prst="rect">
            <a:avLst/>
          </a:prstGeom>
        </p:spPr>
      </p:pic>
      <p:sp>
        <p:nvSpPr>
          <p:cNvPr id="19" name="מלבן 18"/>
          <p:cNvSpPr/>
          <p:nvPr/>
        </p:nvSpPr>
        <p:spPr>
          <a:xfrm rot="5400000">
            <a:off x="6576556" y="2387601"/>
            <a:ext cx="1459054" cy="400110"/>
          </a:xfrm>
          <a:prstGeom prst="rect">
            <a:avLst/>
          </a:prstGeom>
        </p:spPr>
        <p:txBody>
          <a:bodyPr wrap="none">
            <a:spAutoFit/>
          </a:bodyPr>
          <a:lstStyle/>
          <a:p>
            <a:pPr algn="ctr"/>
            <a:r>
              <a:rPr lang="he-IL" sz="2000" dirty="0">
                <a:solidFill>
                  <a:srgbClr val="1F497D"/>
                </a:solidFill>
                <a:latin typeface="Times New Roman" panose="02020603050405020304" pitchFamily="18" charset="0"/>
                <a:cs typeface="Times New Roman" panose="02020603050405020304" pitchFamily="18" charset="0"/>
              </a:rPr>
              <a:t>"לוגו" לבקבוק</a:t>
            </a:r>
          </a:p>
        </p:txBody>
      </p:sp>
      <p:cxnSp>
        <p:nvCxnSpPr>
          <p:cNvPr id="5" name="מחבר ישר 4"/>
          <p:cNvCxnSpPr/>
          <p:nvPr/>
        </p:nvCxnSpPr>
        <p:spPr>
          <a:xfrm>
            <a:off x="180231" y="3978548"/>
            <a:ext cx="7119496"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1" name="מחבר ישר 20"/>
          <p:cNvCxnSpPr/>
          <p:nvPr/>
        </p:nvCxnSpPr>
        <p:spPr>
          <a:xfrm>
            <a:off x="220883" y="1026220"/>
            <a:ext cx="7119496"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12393" t="50000" r="6798" b="17436"/>
          <a:stretch/>
        </p:blipFill>
        <p:spPr bwMode="auto">
          <a:xfrm>
            <a:off x="387404" y="4194572"/>
            <a:ext cx="6852247" cy="15524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מלבן 22"/>
          <p:cNvSpPr/>
          <p:nvPr/>
        </p:nvSpPr>
        <p:spPr>
          <a:xfrm rot="5400000">
            <a:off x="6802229" y="4724044"/>
            <a:ext cx="1024640" cy="400110"/>
          </a:xfrm>
          <a:prstGeom prst="rect">
            <a:avLst/>
          </a:prstGeom>
        </p:spPr>
        <p:txBody>
          <a:bodyPr wrap="none">
            <a:spAutoFit/>
          </a:bodyPr>
          <a:lstStyle/>
          <a:p>
            <a:pPr algn="ctr"/>
            <a:r>
              <a:rPr lang="he-IL" sz="2000" dirty="0">
                <a:solidFill>
                  <a:srgbClr val="1F497D"/>
                </a:solidFill>
                <a:latin typeface="Times New Roman" panose="02020603050405020304" pitchFamily="18" charset="0"/>
                <a:cs typeface="Times New Roman" panose="02020603050405020304" pitchFamily="18" charset="0"/>
              </a:rPr>
              <a:t>"מטרות" </a:t>
            </a:r>
          </a:p>
        </p:txBody>
      </p:sp>
      <p:cxnSp>
        <p:nvCxnSpPr>
          <p:cNvPr id="24" name="מחבר ישר 23"/>
          <p:cNvCxnSpPr/>
          <p:nvPr/>
        </p:nvCxnSpPr>
        <p:spPr>
          <a:xfrm>
            <a:off x="253781" y="5747050"/>
            <a:ext cx="7119496"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5" name="מחבר ישר 24"/>
          <p:cNvCxnSpPr/>
          <p:nvPr/>
        </p:nvCxnSpPr>
        <p:spPr>
          <a:xfrm flipV="1">
            <a:off x="468263" y="3906540"/>
            <a:ext cx="0" cy="184051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8" name="מחבר ישר 27"/>
          <p:cNvCxnSpPr/>
          <p:nvPr/>
        </p:nvCxnSpPr>
        <p:spPr>
          <a:xfrm flipV="1">
            <a:off x="2052439" y="3929854"/>
            <a:ext cx="0" cy="1817196"/>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0" name="מחבר ישר 29"/>
          <p:cNvCxnSpPr/>
          <p:nvPr/>
        </p:nvCxnSpPr>
        <p:spPr>
          <a:xfrm flipV="1">
            <a:off x="3276575" y="3978548"/>
            <a:ext cx="0" cy="176850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1" name="מחבר ישר 30"/>
          <p:cNvCxnSpPr/>
          <p:nvPr/>
        </p:nvCxnSpPr>
        <p:spPr>
          <a:xfrm flipV="1">
            <a:off x="4572719" y="3978548"/>
            <a:ext cx="0" cy="176850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2" name="מחבר ישר 31"/>
          <p:cNvCxnSpPr/>
          <p:nvPr/>
        </p:nvCxnSpPr>
        <p:spPr>
          <a:xfrm flipV="1">
            <a:off x="5796855" y="3978548"/>
            <a:ext cx="0" cy="176850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3" name="מחבר ישר 32"/>
          <p:cNvCxnSpPr/>
          <p:nvPr/>
        </p:nvCxnSpPr>
        <p:spPr>
          <a:xfrm flipV="1">
            <a:off x="7092999" y="3978548"/>
            <a:ext cx="0" cy="176850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16" name="מלבן 15"/>
          <p:cNvSpPr/>
          <p:nvPr/>
        </p:nvSpPr>
        <p:spPr>
          <a:xfrm>
            <a:off x="331099" y="5922764"/>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שטיפת כלים</a:t>
            </a:r>
          </a:p>
        </p:txBody>
      </p:sp>
      <p:sp>
        <p:nvSpPr>
          <p:cNvPr id="41" name="מלבן 40"/>
          <p:cNvSpPr/>
          <p:nvPr/>
        </p:nvSpPr>
        <p:spPr>
          <a:xfrm>
            <a:off x="1744433" y="5922764"/>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טיול משפחתי</a:t>
            </a:r>
          </a:p>
        </p:txBody>
      </p:sp>
      <p:sp>
        <p:nvSpPr>
          <p:cNvPr id="42" name="מלבן 41"/>
          <p:cNvSpPr/>
          <p:nvPr/>
        </p:nvSpPr>
        <p:spPr>
          <a:xfrm>
            <a:off x="3159385" y="5922764"/>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תפילה</a:t>
            </a:r>
          </a:p>
        </p:txBody>
      </p:sp>
      <p:sp>
        <p:nvSpPr>
          <p:cNvPr id="48" name="מלבן 47"/>
          <p:cNvSpPr/>
          <p:nvPr/>
        </p:nvSpPr>
        <p:spPr>
          <a:xfrm>
            <a:off x="4572719" y="5922764"/>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סעודת שבת</a:t>
            </a:r>
          </a:p>
        </p:txBody>
      </p:sp>
      <p:sp>
        <p:nvSpPr>
          <p:cNvPr id="49" name="מלבן 48"/>
          <p:cNvSpPr/>
          <p:nvPr/>
        </p:nvSpPr>
        <p:spPr>
          <a:xfrm>
            <a:off x="5940871" y="5922764"/>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rgbClr val="4F81BD">
                    <a:lumMod val="50000"/>
                  </a:srgbClr>
                </a:solidFill>
              </a:rPr>
              <a:t>ביקור אצל סבא וסבתא</a:t>
            </a:r>
          </a:p>
        </p:txBody>
      </p:sp>
      <p:sp>
        <p:nvSpPr>
          <p:cNvPr id="50" name="מלבן 49"/>
          <p:cNvSpPr/>
          <p:nvPr/>
        </p:nvSpPr>
        <p:spPr>
          <a:xfrm>
            <a:off x="340044" y="6714852"/>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צ'ופר לאחים</a:t>
            </a:r>
          </a:p>
        </p:txBody>
      </p:sp>
      <p:sp>
        <p:nvSpPr>
          <p:cNvPr id="51" name="מלבן 50"/>
          <p:cNvSpPr/>
          <p:nvPr/>
        </p:nvSpPr>
        <p:spPr>
          <a:xfrm>
            <a:off x="1753378" y="6714852"/>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הפרשת חלה</a:t>
            </a:r>
          </a:p>
        </p:txBody>
      </p:sp>
      <p:sp>
        <p:nvSpPr>
          <p:cNvPr id="52" name="מלבן 51"/>
          <p:cNvSpPr/>
          <p:nvPr/>
        </p:nvSpPr>
        <p:spPr>
          <a:xfrm>
            <a:off x="3168330" y="6714852"/>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ארוחת ערב</a:t>
            </a:r>
          </a:p>
        </p:txBody>
      </p:sp>
      <p:sp>
        <p:nvSpPr>
          <p:cNvPr id="53" name="מלבן 52"/>
          <p:cNvSpPr/>
          <p:nvPr/>
        </p:nvSpPr>
        <p:spPr>
          <a:xfrm>
            <a:off x="4581664" y="6714852"/>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קניות בשוק</a:t>
            </a:r>
          </a:p>
        </p:txBody>
      </p:sp>
      <p:sp>
        <p:nvSpPr>
          <p:cNvPr id="54" name="מלבן 53"/>
          <p:cNvSpPr/>
          <p:nvPr/>
        </p:nvSpPr>
        <p:spPr>
          <a:xfrm>
            <a:off x="5949816" y="6714852"/>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4F81BD">
                    <a:lumMod val="50000"/>
                  </a:srgbClr>
                </a:solidFill>
              </a:rPr>
              <a:t>הכנת ארוחת ערב ליולדת</a:t>
            </a:r>
          </a:p>
        </p:txBody>
      </p:sp>
      <p:sp>
        <p:nvSpPr>
          <p:cNvPr id="56" name="מלבן 55"/>
          <p:cNvSpPr/>
          <p:nvPr/>
        </p:nvSpPr>
        <p:spPr>
          <a:xfrm>
            <a:off x="357878" y="7538638"/>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הדלקת נרות </a:t>
            </a:r>
          </a:p>
        </p:txBody>
      </p:sp>
      <p:sp>
        <p:nvSpPr>
          <p:cNvPr id="57" name="מלבן 56"/>
          <p:cNvSpPr/>
          <p:nvPr/>
        </p:nvSpPr>
        <p:spPr>
          <a:xfrm>
            <a:off x="1761396" y="7538638"/>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ברכת הבנים</a:t>
            </a:r>
          </a:p>
        </p:txBody>
      </p:sp>
      <p:sp>
        <p:nvSpPr>
          <p:cNvPr id="58" name="מלבן 57"/>
          <p:cNvSpPr/>
          <p:nvPr/>
        </p:nvSpPr>
        <p:spPr>
          <a:xfrm>
            <a:off x="3168330" y="7538638"/>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עריכת שולחן</a:t>
            </a:r>
          </a:p>
        </p:txBody>
      </p:sp>
      <p:sp>
        <p:nvSpPr>
          <p:cNvPr id="59" name="מלבן 58"/>
          <p:cNvSpPr/>
          <p:nvPr/>
        </p:nvSpPr>
        <p:spPr>
          <a:xfrm>
            <a:off x="4571177" y="7538638"/>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rgbClr val="4F81BD">
                    <a:lumMod val="50000"/>
                  </a:srgbClr>
                </a:solidFill>
              </a:rPr>
              <a:t>הכנת מרק לחיילים</a:t>
            </a:r>
          </a:p>
        </p:txBody>
      </p:sp>
      <p:sp>
        <p:nvSpPr>
          <p:cNvPr id="60" name="מלבן 59"/>
          <p:cNvSpPr/>
          <p:nvPr/>
        </p:nvSpPr>
        <p:spPr>
          <a:xfrm>
            <a:off x="5939329" y="7538638"/>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השקעה בלימודים</a:t>
            </a:r>
          </a:p>
        </p:txBody>
      </p:sp>
      <p:sp>
        <p:nvSpPr>
          <p:cNvPr id="61" name="מלבן 60"/>
          <p:cNvSpPr/>
          <p:nvPr/>
        </p:nvSpPr>
        <p:spPr>
          <a:xfrm>
            <a:off x="338502" y="8330726"/>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ברכות</a:t>
            </a:r>
          </a:p>
        </p:txBody>
      </p:sp>
      <p:sp>
        <p:nvSpPr>
          <p:cNvPr id="62" name="מלבן 61"/>
          <p:cNvSpPr/>
          <p:nvPr/>
        </p:nvSpPr>
        <p:spPr>
          <a:xfrm>
            <a:off x="1751836" y="8330726"/>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סידור הבית</a:t>
            </a:r>
          </a:p>
        </p:txBody>
      </p:sp>
      <p:sp>
        <p:nvSpPr>
          <p:cNvPr id="63" name="מלבן 62"/>
          <p:cNvSpPr/>
          <p:nvPr/>
        </p:nvSpPr>
        <p:spPr>
          <a:xfrm>
            <a:off x="3166788" y="8330726"/>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אמירת "תודה"</a:t>
            </a:r>
          </a:p>
        </p:txBody>
      </p:sp>
      <p:sp>
        <p:nvSpPr>
          <p:cNvPr id="64" name="מלבן 63"/>
          <p:cNvSpPr/>
          <p:nvPr/>
        </p:nvSpPr>
        <p:spPr>
          <a:xfrm>
            <a:off x="4580122" y="8330726"/>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לימוד תורה</a:t>
            </a:r>
          </a:p>
        </p:txBody>
      </p:sp>
      <p:sp>
        <p:nvSpPr>
          <p:cNvPr id="65" name="מלבן 64"/>
          <p:cNvSpPr/>
          <p:nvPr/>
        </p:nvSpPr>
        <p:spPr>
          <a:xfrm>
            <a:off x="5948274" y="8330726"/>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ויתור אחד לשני</a:t>
            </a:r>
          </a:p>
        </p:txBody>
      </p:sp>
      <p:sp>
        <p:nvSpPr>
          <p:cNvPr id="66" name="מלבן 65"/>
          <p:cNvSpPr/>
          <p:nvPr/>
        </p:nvSpPr>
        <p:spPr>
          <a:xfrm>
            <a:off x="329557" y="9121024"/>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לימוד משותף</a:t>
            </a:r>
          </a:p>
        </p:txBody>
      </p:sp>
      <p:sp>
        <p:nvSpPr>
          <p:cNvPr id="67" name="מלבן 66"/>
          <p:cNvSpPr/>
          <p:nvPr/>
        </p:nvSpPr>
        <p:spPr>
          <a:xfrm>
            <a:off x="1742891" y="9121024"/>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בישולים</a:t>
            </a:r>
          </a:p>
        </p:txBody>
      </p:sp>
      <p:sp>
        <p:nvSpPr>
          <p:cNvPr id="68" name="מלבן 67"/>
          <p:cNvSpPr/>
          <p:nvPr/>
        </p:nvSpPr>
        <p:spPr>
          <a:xfrm>
            <a:off x="3157843" y="9121024"/>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עזרה לשכנים</a:t>
            </a:r>
          </a:p>
        </p:txBody>
      </p:sp>
      <p:sp>
        <p:nvSpPr>
          <p:cNvPr id="69" name="מלבן 68"/>
          <p:cNvSpPr/>
          <p:nvPr/>
        </p:nvSpPr>
        <p:spPr>
          <a:xfrm>
            <a:off x="4571177" y="9121024"/>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a:solidFill>
                  <a:srgbClr val="4F81BD">
                    <a:lumMod val="50000"/>
                  </a:srgbClr>
                </a:solidFill>
              </a:rPr>
              <a:t>התנדבות בקהילה</a:t>
            </a:r>
          </a:p>
        </p:txBody>
      </p:sp>
      <p:sp>
        <p:nvSpPr>
          <p:cNvPr id="70" name="מלבן 69"/>
          <p:cNvSpPr/>
          <p:nvPr/>
        </p:nvSpPr>
        <p:spPr>
          <a:xfrm>
            <a:off x="5939329" y="9121024"/>
            <a:ext cx="1358664" cy="79208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4F81BD">
                    <a:lumMod val="50000"/>
                  </a:srgbClr>
                </a:solidFill>
              </a:rPr>
              <a:t>תפילה לשלום המדינה</a:t>
            </a:r>
          </a:p>
        </p:txBody>
      </p:sp>
      <p:sp>
        <p:nvSpPr>
          <p:cNvPr id="71" name="מלבן 70"/>
          <p:cNvSpPr/>
          <p:nvPr/>
        </p:nvSpPr>
        <p:spPr>
          <a:xfrm>
            <a:off x="3161135" y="10059158"/>
            <a:ext cx="1157689" cy="400110"/>
          </a:xfrm>
          <a:prstGeom prst="rect">
            <a:avLst/>
          </a:prstGeom>
        </p:spPr>
        <p:txBody>
          <a:bodyPr wrap="none">
            <a:spAutoFit/>
          </a:bodyPr>
          <a:lstStyle/>
          <a:p>
            <a:pPr algn="ctr"/>
            <a:r>
              <a:rPr lang="he-IL" sz="2000" dirty="0">
                <a:solidFill>
                  <a:srgbClr val="1F497D"/>
                </a:solidFill>
                <a:latin typeface="Times New Roman" panose="02020603050405020304" pitchFamily="18" charset="0"/>
                <a:cs typeface="Times New Roman" panose="02020603050405020304" pitchFamily="18" charset="0"/>
              </a:rPr>
              <a:t>"אירועים" </a:t>
            </a:r>
          </a:p>
        </p:txBody>
      </p:sp>
    </p:spTree>
    <p:extLst>
      <p:ext uri="{BB962C8B-B14F-4D97-AF65-F5344CB8AC3E}">
        <p14:creationId xmlns:p14="http://schemas.microsoft.com/office/powerpoint/2010/main" val="2770187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795</Words>
  <Application>Microsoft Office PowerPoint</Application>
  <PresentationFormat>מותאם אישית</PresentationFormat>
  <Paragraphs>167</Paragraphs>
  <Slides>3</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3</vt:i4>
      </vt:variant>
    </vt:vector>
  </HeadingPairs>
  <TitlesOfParts>
    <vt:vector size="4" baseType="lpstr">
      <vt:lpstr>1_ערכת נושא Office</vt:lpstr>
      <vt:lpstr>מצגת של PowerPoint</vt:lpstr>
      <vt:lpstr>מצגת של PowerPoint</vt:lpstr>
      <vt:lpstr>מצגת של PowerPoint</vt:lpstr>
    </vt:vector>
  </TitlesOfParts>
  <Company>Ministry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רות מגדל</dc:creator>
  <cp:lastModifiedBy>רות מגדל</cp:lastModifiedBy>
  <cp:revision>3</cp:revision>
  <dcterms:created xsi:type="dcterms:W3CDTF">2018-01-25T12:33:02Z</dcterms:created>
  <dcterms:modified xsi:type="dcterms:W3CDTF">2018-01-29T08:40:31Z</dcterms:modified>
</cp:coreProperties>
</file>