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3" r:id="rId2"/>
    <p:sldId id="264" r:id="rId3"/>
  </p:sldIdLst>
  <p:sldSz cx="7561263" cy="106934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2670" y="-9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78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10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6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7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7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04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7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82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88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65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70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E4712-A1D1-4BEA-A9B9-3FC6680A6A0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י"ג/שבט/תשע"ח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F7FD3-C551-419B-AAA1-923CDAC05AA1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23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299132" y="1386260"/>
            <a:ext cx="6962820" cy="8856984"/>
          </a:xfrm>
          <a:prstGeom prst="roundRect">
            <a:avLst>
              <a:gd name="adj" fmla="val 6221"/>
            </a:avLst>
          </a:prstGeom>
          <a:solidFill>
            <a:schemeClr val="bg1"/>
          </a:solidFill>
          <a:ln>
            <a:solidFill>
              <a:srgbClr val="E1C2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21908" y="450156"/>
            <a:ext cx="6441261" cy="648072"/>
          </a:xfrm>
        </p:spPr>
        <p:txBody>
          <a:bodyPr>
            <a:noAutofit/>
          </a:bodyPr>
          <a:lstStyle/>
          <a:p>
            <a:r>
              <a:rPr lang="he-IL" sz="2800" dirty="0" smtClean="0">
                <a:solidFill>
                  <a:schemeClr val="bg1"/>
                </a:solidFill>
                <a:cs typeface="Elastica" pitchFamily="2" charset="-79"/>
              </a:rPr>
              <a:t>חידות לפי סדר הא"ב </a:t>
            </a:r>
            <a:br>
              <a:rPr lang="he-IL" sz="2800" dirty="0" smtClean="0">
                <a:solidFill>
                  <a:schemeClr val="bg1"/>
                </a:solidFill>
                <a:cs typeface="Elastica" pitchFamily="2" charset="-79"/>
              </a:rPr>
            </a:br>
            <a:r>
              <a:rPr lang="he-IL" sz="2800" dirty="0" smtClean="0">
                <a:solidFill>
                  <a:schemeClr val="bg1"/>
                </a:solidFill>
                <a:cs typeface="Elastica" pitchFamily="2" charset="-79"/>
              </a:rPr>
              <a:t>לכבוד שבת </a:t>
            </a:r>
            <a:r>
              <a:rPr lang="he-IL" sz="2800" dirty="0" err="1" smtClean="0">
                <a:solidFill>
                  <a:schemeClr val="bg1"/>
                </a:solidFill>
                <a:cs typeface="Elastica" pitchFamily="2" charset="-79"/>
              </a:rPr>
              <a:t>חמ"ד</a:t>
            </a:r>
            <a:r>
              <a:rPr lang="he-IL" sz="2800" dirty="0" smtClean="0">
                <a:solidFill>
                  <a:schemeClr val="bg1"/>
                </a:solidFill>
                <a:cs typeface="Elastica" pitchFamily="2" charset="-79"/>
              </a:rPr>
              <a:t>- </a:t>
            </a:r>
            <a:r>
              <a:rPr lang="he-IL" sz="2800" dirty="0" err="1" smtClean="0">
                <a:solidFill>
                  <a:schemeClr val="bg1"/>
                </a:solidFill>
                <a:cs typeface="Elastica" pitchFamily="2" charset="-79"/>
              </a:rPr>
              <a:t>ויקהל</a:t>
            </a:r>
            <a:r>
              <a:rPr lang="he-IL" sz="2800" dirty="0" smtClean="0">
                <a:solidFill>
                  <a:schemeClr val="bg1"/>
                </a:solidFill>
                <a:cs typeface="Elastica" pitchFamily="2" charset="-79"/>
              </a:rPr>
              <a:t> פקודי</a:t>
            </a:r>
            <a:endParaRPr lang="he-IL" sz="2800" dirty="0">
              <a:solidFill>
                <a:schemeClr val="bg1"/>
              </a:solidFill>
              <a:cs typeface="Elastica" pitchFamily="2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298782" y="5562724"/>
            <a:ext cx="6963170" cy="86409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א - בתי </a:t>
            </a:r>
            <a:r>
              <a:rPr lang="he-IL" sz="1400" dirty="0" err="1">
                <a:solidFill>
                  <a:prstClr val="black"/>
                </a:solidFill>
                <a:cs typeface="Elastica" pitchFamily="2" charset="-79"/>
              </a:rPr>
              <a:t>החמ"ד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 מטפחים את הזהות האישית - לכל אחד יש את המיוחדות שלו. באיזה חלק מבגדי הכהונה ראינו זאת? (ל"ט, ו')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ב - בבתי </a:t>
            </a:r>
            <a:r>
              <a:rPr lang="he-IL" sz="1400" dirty="0" err="1">
                <a:solidFill>
                  <a:prstClr val="black"/>
                </a:solidFill>
                <a:cs typeface="Elastica" pitchFamily="2" charset="-79"/>
              </a:rPr>
              <a:t>החמ"ד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 למדו מבני ישראל במדבר את מידת הנתינה. מתי נתנו בני ישראל עוד נדבה? (ל"ו, ג')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ב - אחת מאבני </a:t>
            </a:r>
            <a:r>
              <a:rPr lang="he-IL" sz="1400" dirty="0" err="1">
                <a:solidFill>
                  <a:prstClr val="black"/>
                </a:solidFill>
                <a:cs typeface="Elastica" pitchFamily="2" charset="-79"/>
              </a:rPr>
              <a:t>החמ"ד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 "בין אדם לעצמו" - חינוך לשאיפה, לצמיחה מתמדת </a:t>
            </a:r>
            <a:r>
              <a:rPr lang="he-IL" sz="1400" dirty="0" err="1">
                <a:solidFill>
                  <a:prstClr val="black"/>
                </a:solidFill>
                <a:cs typeface="Elastica" pitchFamily="2" charset="-79"/>
              </a:rPr>
              <a:t>ולמצויינות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 בכל תחומי החיים". על מי נאמר שהיה בו מאבן זו: "וימלא אותו רוח אלוקים, בחכמה, בתבונה ובדעת ובכל מלאכה..."? (ל"ה, ל"א)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ג - אין אבן דרך </a:t>
            </a:r>
            <a:r>
              <a:rPr lang="he-IL" sz="1400" dirty="0" err="1">
                <a:solidFill>
                  <a:prstClr val="black"/>
                </a:solidFill>
                <a:cs typeface="Elastica" pitchFamily="2" charset="-79"/>
              </a:rPr>
              <a:t>בחמ"ד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 שעומדת בפני עצמה, כל האבנים קשורות אחת בשנייה. במשכן היו שלושה - אחד בתוך השני או שלושה היוצאים מאותו המקום... מיהם? (ל"ז, י"ט)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ד - נציג משבט זה תרם משאיפתו ומתכונותיו הרבות לעשיית המשכן, מאיזה שבט? (ל"ח, כ"ג)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ה - היה עשוי כולו ממידות של חצי, להראות שאין אדם שלם - אלא שכל אדם זקוק לזולתו. (ל"ז, א')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ו - אחת מאבני </a:t>
            </a:r>
            <a:r>
              <a:rPr lang="he-IL" sz="1400" dirty="0" err="1">
                <a:solidFill>
                  <a:prstClr val="black"/>
                </a:solidFill>
                <a:cs typeface="Elastica" pitchFamily="2" charset="-79"/>
              </a:rPr>
              <a:t>החמ"ד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 - "בין אדם לעמו" - חינוך לאהבת כלל ישראל מתוך מעורבות חברתית. מהי המילה בה מכנס משה את כל עדת בני ישראל? (ל"ה, א')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ז - המנורה מסמלת את החכמה, "הרוצה להחכים ידרים - שמנורה בדרום". מאיזה חומר הכינו את המנורה המסמל את הטוהר והזיכוך? (ל"ז, י"ז)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ח - "בין אדם לעמו" – מהו המקום הראשון במשכן אליו יכלו כל ישראל לגשת, אם היו טהורים? (מ', ח')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ט - "בין אדם לזולתו" - כל אחד מכיר במיוחדות שלו ונותן ממנה לאחרים. מהי הפעולה שאותה נתנו נשים חכמות הלב? (ל"ה, כ"ה)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י - מתוך התורה הקדושה יש לנו מצוות מעשיות בחיי היום יום, "ולחיי תורה ומצוות... במצוות הנובעות מכך". כך גם חלקים קטנים במשכן הביאו לחיזוק החצר אל האדמה, מהם החלקים? (ל"ח, כ')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כ - "בין אדם לאלוקיו" – "חינוך לאמונה... ליראת שמיים ולחיי תורה ומצוות". מהן המילים המוכיחות כי בני ישראל עשו בדיוק כמו שציווה ה'? (ל"ט, ל"ב)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709" y="-6189"/>
            <a:ext cx="993683" cy="768674"/>
          </a:xfrm>
          <a:prstGeom prst="rect">
            <a:avLst/>
          </a:prstGeom>
        </p:spPr>
      </p:pic>
      <p:sp>
        <p:nvSpPr>
          <p:cNvPr id="7" name="כותרת 1"/>
          <p:cNvSpPr txBox="1">
            <a:spLocks/>
          </p:cNvSpPr>
          <p:nvPr/>
        </p:nvSpPr>
        <p:spPr>
          <a:xfrm>
            <a:off x="6516934" y="183104"/>
            <a:ext cx="892473" cy="43204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dirty="0" smtClean="0">
                <a:solidFill>
                  <a:prstClr val="black"/>
                </a:solidFill>
              </a:rPr>
              <a:t>בס"ד</a:t>
            </a:r>
            <a:endParaRPr lang="he-IL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736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/>
        </p:nvSpPr>
        <p:spPr>
          <a:xfrm>
            <a:off x="299132" y="1386260"/>
            <a:ext cx="6962820" cy="8856984"/>
          </a:xfrm>
          <a:prstGeom prst="roundRect">
            <a:avLst>
              <a:gd name="adj" fmla="val 6221"/>
            </a:avLst>
          </a:prstGeom>
          <a:solidFill>
            <a:schemeClr val="bg1"/>
          </a:solidFill>
          <a:ln>
            <a:solidFill>
              <a:srgbClr val="E1C2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8239" y="519730"/>
            <a:ext cx="6427074" cy="864096"/>
          </a:xfrm>
        </p:spPr>
        <p:txBody>
          <a:bodyPr>
            <a:normAutofit/>
          </a:bodyPr>
          <a:lstStyle/>
          <a:p>
            <a:r>
              <a:rPr lang="he-IL" sz="2800" dirty="0">
                <a:solidFill>
                  <a:schemeClr val="bg1"/>
                </a:solidFill>
                <a:cs typeface="Elastica" pitchFamily="2" charset="-79"/>
              </a:rPr>
              <a:t>המשך חידות </a:t>
            </a:r>
            <a:r>
              <a:rPr lang="he-IL" sz="2800" dirty="0" err="1">
                <a:solidFill>
                  <a:schemeClr val="bg1"/>
                </a:solidFill>
                <a:cs typeface="Elastica" pitchFamily="2" charset="-79"/>
              </a:rPr>
              <a:t>מא"ת</a:t>
            </a:r>
            <a:r>
              <a:rPr lang="he-IL" sz="2800" dirty="0">
                <a:solidFill>
                  <a:schemeClr val="bg1"/>
                </a:solidFill>
                <a:cs typeface="Elastica" pitchFamily="2" charset="-79"/>
              </a:rPr>
              <a:t> לכבוד שבת </a:t>
            </a:r>
            <a:r>
              <a:rPr lang="he-IL" sz="2800" dirty="0" err="1">
                <a:solidFill>
                  <a:schemeClr val="bg1"/>
                </a:solidFill>
                <a:cs typeface="Elastica" pitchFamily="2" charset="-79"/>
              </a:rPr>
              <a:t>חמ"ד</a:t>
            </a:r>
            <a:endParaRPr lang="he-IL" sz="2800" dirty="0">
              <a:solidFill>
                <a:schemeClr val="bg1"/>
              </a:solidFill>
              <a:cs typeface="Elastica" pitchFamily="2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393059" y="5202684"/>
            <a:ext cx="6774965" cy="86409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70000"/>
              </a:lnSpc>
            </a:pPr>
            <a:r>
              <a:rPr lang="he-IL" sz="1400">
                <a:solidFill>
                  <a:prstClr val="black"/>
                </a:solidFill>
                <a:cs typeface="Elastica" pitchFamily="2" charset="-79"/>
              </a:rPr>
              <a:t>ל </a:t>
            </a:r>
            <a:r>
              <a:rPr lang="he-IL" sz="1400" smtClean="0">
                <a:solidFill>
                  <a:prstClr val="black"/>
                </a:solidFill>
                <a:cs typeface="Elastica" pitchFamily="2" charset="-79"/>
              </a:rPr>
              <a:t>– המושג "אהבה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" מתייחסת לכמה מאבני הדרך של </a:t>
            </a:r>
            <a:r>
              <a:rPr lang="he-IL" sz="1400" dirty="0" err="1">
                <a:solidFill>
                  <a:prstClr val="black"/>
                </a:solidFill>
                <a:cs typeface="Elastica" pitchFamily="2" charset="-79"/>
              </a:rPr>
              <a:t>החמ"ד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: אהבת ה', ואהבת לרעך כמוך, אהבת כלל ישראל ואהבת הארץ. איזה איבר בגוף חוזר הרבה פעמים בפעולות העשייה במשכן? (ל"ה, כ"א)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מ - בין אדם לזולתו - "ואהבת לרעך כמוך" – עם-ישראל מאוחד, "חינוך לאהבת כלל ישראל". שני כלים במשכן הוכנו בדרך המבטאת חיבור ואחדות זו. (ל"ז, ז' / ל"ז, י"ז)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נ - מילה המבטאת את מעשי החסד והנתינה במשכן (ל"ה, כ"ט)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ס - סימן טוב שפעלו הכרובים כאשר בני ישראל קיימו את דרך ה'. (ל"ז, ט')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ע - כאשר אנחנו משתדלים בעולם הזה לשמוע בקול ה' ולקיים את מצוותיו, ה' משרה עלינו את שכינתו. מה כיסה את המשכן כביטוי להשראת השכינה? (מ', ל"ד)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פ - "חינוך לאהבת כלל ישראל... מתוך מעורבות חברתית". מובא כי על בגדי הכהן הגדול היו רמזים שהכינו את האנשים לקראת בואו כדי שלא ייבהלו. מהם הרמזים? (ל"ט, כ"ו)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צ - שולחן לחם הפנים מסמן את העשירות (בבחינת "איזהו עשיר השמח בחלקו?" / חינוך לאהבת ה' ולהכרה בטוב שה' נתן לי) - באיזה צד הניחו את השולחן? (מ', כ"ב)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ק - אבן דרך </a:t>
            </a:r>
            <a:r>
              <a:rPr lang="he-IL" sz="1400" dirty="0" err="1">
                <a:solidFill>
                  <a:prstClr val="black"/>
                </a:solidFill>
                <a:cs typeface="Elastica" pitchFamily="2" charset="-79"/>
              </a:rPr>
              <a:t>בחמ"ד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 היא בין אדם לאלוקיו, ליראת שמיים ולחיי תורה ומצוות. אלו מילים עזרו לכהן הגדול להיזכר בכך תמיד? (ל"ט, ל"א)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ר - הקטורת הייתה שילוב של סממנים רבים, כמו ב"בין אדם לעמו". כל אחד נותן משלו למעורבות חברתית וביחד עולה ריח ניחוח לה'. מה שם הפעולה של הכנת הקטורת? (ל"ז, כ"ט) 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ש - זמן בשנה </a:t>
            </a:r>
            <a:r>
              <a:rPr lang="he-IL" sz="1400" dirty="0" err="1">
                <a:solidFill>
                  <a:prstClr val="black"/>
                </a:solidFill>
                <a:cs typeface="Elastica" pitchFamily="2" charset="-79"/>
              </a:rPr>
              <a:t>שהחמ"ד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 מתייחס אליו באופן מיוחד ואף משה מצווה ציווי מיוחד ליום זה (ל"ה, ב')</a:t>
            </a:r>
          </a:p>
          <a:p>
            <a:pPr algn="r">
              <a:lnSpc>
                <a:spcPct val="170000"/>
              </a:lnSpc>
            </a:pP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ת - צד דרום מסמל את החכמה - "צמיחה מתמדת, </a:t>
            </a:r>
            <a:r>
              <a:rPr lang="he-IL" sz="1400" dirty="0" err="1">
                <a:solidFill>
                  <a:prstClr val="black"/>
                </a:solidFill>
                <a:cs typeface="Elastica" pitchFamily="2" charset="-79"/>
              </a:rPr>
              <a:t>מצויינות</a:t>
            </a:r>
            <a:r>
              <a:rPr lang="he-IL" sz="1400" dirty="0">
                <a:solidFill>
                  <a:prstClr val="black"/>
                </a:solidFill>
                <a:cs typeface="Elastica" pitchFamily="2" charset="-79"/>
              </a:rPr>
              <a:t> בכל תחומי החיים". איזה מילה נרדפת לצד זה? (ל"ח, ט')</a:t>
            </a:r>
          </a:p>
          <a:p>
            <a:pPr algn="r">
              <a:lnSpc>
                <a:spcPct val="170000"/>
              </a:lnSpc>
            </a:pPr>
            <a:endParaRPr lang="he-IL" sz="1400" dirty="0">
              <a:solidFill>
                <a:prstClr val="black"/>
              </a:solidFill>
              <a:cs typeface="Elastica" pitchFamily="2" charset="-79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64" y="230815"/>
            <a:ext cx="993683" cy="768674"/>
          </a:xfrm>
          <a:prstGeom prst="rect">
            <a:avLst/>
          </a:prstGeom>
        </p:spPr>
      </p:pic>
      <p:sp>
        <p:nvSpPr>
          <p:cNvPr id="7" name="כותרת 1"/>
          <p:cNvSpPr txBox="1">
            <a:spLocks/>
          </p:cNvSpPr>
          <p:nvPr/>
        </p:nvSpPr>
        <p:spPr>
          <a:xfrm>
            <a:off x="6516934" y="183104"/>
            <a:ext cx="892473" cy="432048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85000" lnSpcReduction="2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3200" dirty="0" smtClean="0">
                <a:solidFill>
                  <a:prstClr val="black"/>
                </a:solidFill>
              </a:rPr>
              <a:t>בס"ד</a:t>
            </a:r>
            <a:endParaRPr lang="he-IL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187826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735</Words>
  <Application>Microsoft Office PowerPoint</Application>
  <PresentationFormat>מותאם אישית</PresentationFormat>
  <Paragraphs>27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1_ערכת נושא Office</vt:lpstr>
      <vt:lpstr>חידות לפי סדר הא"ב  לכבוד שבת חמ"ד- ויקהל פקודי</vt:lpstr>
      <vt:lpstr>המשך חידות מא"ת לכבוד שבת חמ"ד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רות מגדל</dc:creator>
  <cp:lastModifiedBy>רות מגדל</cp:lastModifiedBy>
  <cp:revision>5</cp:revision>
  <dcterms:created xsi:type="dcterms:W3CDTF">2018-01-25T12:33:02Z</dcterms:created>
  <dcterms:modified xsi:type="dcterms:W3CDTF">2018-01-29T08:42:16Z</dcterms:modified>
</cp:coreProperties>
</file>