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5" r:id="rId3"/>
    <p:sldId id="267" r:id="rId4"/>
    <p:sldId id="270" r:id="rId5"/>
    <p:sldId id="285" r:id="rId6"/>
    <p:sldId id="275" r:id="rId7"/>
    <p:sldId id="276" r:id="rId8"/>
    <p:sldId id="277" r:id="rId9"/>
    <p:sldId id="278" r:id="rId10"/>
    <p:sldId id="282" r:id="rId11"/>
    <p:sldId id="284" r:id="rId12"/>
    <p:sldId id="286" r:id="rId13"/>
    <p:sldId id="280" r:id="rId14"/>
    <p:sldId id="271" r:id="rId15"/>
    <p:sldId id="257" r:id="rId16"/>
    <p:sldId id="258" r:id="rId17"/>
    <p:sldId id="260" r:id="rId18"/>
    <p:sldId id="261" r:id="rId19"/>
    <p:sldId id="272" r:id="rId20"/>
    <p:sldId id="273" r:id="rId21"/>
    <p:sldId id="274"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14" d="100"/>
          <a:sy n="114" d="100"/>
        </p:scale>
        <p:origin x="-9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270484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261941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57426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215649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341979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285221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148638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131544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204362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331743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F27EAD9-DA39-4936-91F4-3CF9147107F6}" type="datetimeFigureOut">
              <a:rPr lang="he-IL" smtClean="0"/>
              <a:pPr/>
              <a:t>כ"ו/חשון/תשע"ח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7BB10D9-E18E-45CE-A937-7286968787E0}" type="slidenum">
              <a:rPr lang="he-IL" smtClean="0"/>
              <a:pPr/>
              <a:t>‹#›</a:t>
            </a:fld>
            <a:endParaRPr lang="he-IL"/>
          </a:p>
        </p:txBody>
      </p:sp>
    </p:spTree>
    <p:extLst>
      <p:ext uri="{BB962C8B-B14F-4D97-AF65-F5344CB8AC3E}">
        <p14:creationId xmlns:p14="http://schemas.microsoft.com/office/powerpoint/2010/main" val="18142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27EAD9-DA39-4936-91F4-3CF9147107F6}" type="datetimeFigureOut">
              <a:rPr lang="he-IL" smtClean="0"/>
              <a:pPr/>
              <a:t>כ"ו/חשון/תשע"ח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BB10D9-E18E-45CE-A937-7286968787E0}" type="slidenum">
              <a:rPr lang="he-IL" smtClean="0"/>
              <a:pPr/>
              <a:t>‹#›</a:t>
            </a:fld>
            <a:endParaRPr lang="he-IL"/>
          </a:p>
        </p:txBody>
      </p:sp>
    </p:spTree>
    <p:extLst>
      <p:ext uri="{BB962C8B-B14F-4D97-AF65-F5344CB8AC3E}">
        <p14:creationId xmlns:p14="http://schemas.microsoft.com/office/powerpoint/2010/main" val="58354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cid:image001.jpg@01CF7E44.7F3FB070"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cid:image001.jpg@01CF7E44.7F3FB07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ms.education.gov.il/EducationCMS/Units/Hemed/Rabanim/mdina70.ht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מלבן 1"/>
          <p:cNvSpPr/>
          <p:nvPr/>
        </p:nvSpPr>
        <p:spPr>
          <a:xfrm>
            <a:off x="1259632" y="188640"/>
            <a:ext cx="7344816" cy="584775"/>
          </a:xfrm>
          <a:prstGeom prst="rect">
            <a:avLst/>
          </a:prstGeom>
        </p:spPr>
        <p:txBody>
          <a:bodyPr wrap="square">
            <a:spAutoFit/>
          </a:bodyPr>
          <a:lstStyle/>
          <a:p>
            <a:pPr algn="ctr"/>
            <a:r>
              <a:rPr lang="he-IL" sz="3200" dirty="0" smtClean="0">
                <a:solidFill>
                  <a:srgbClr val="7030A0"/>
                </a:solidFill>
              </a:rPr>
              <a:t>     70 שנה למדינת ישראל לאור חזון הנביאים</a:t>
            </a:r>
          </a:p>
        </p:txBody>
      </p:sp>
    </p:spTree>
    <p:extLst>
      <p:ext uri="{BB962C8B-B14F-4D97-AF65-F5344CB8AC3E}">
        <p14:creationId xmlns:p14="http://schemas.microsoft.com/office/powerpoint/2010/main" val="413209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מעוגל 7"/>
          <p:cNvSpPr/>
          <p:nvPr/>
        </p:nvSpPr>
        <p:spPr>
          <a:xfrm>
            <a:off x="479376" y="307504"/>
            <a:ext cx="8331224" cy="67322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dirty="0" smtClean="0">
                <a:solidFill>
                  <a:srgbClr val="0070C0"/>
                </a:solidFill>
              </a:rPr>
              <a:t>שלב א: בחירת 4 נושאים</a:t>
            </a:r>
            <a:endParaRPr lang="he-IL" sz="2400" dirty="0">
              <a:solidFill>
                <a:srgbClr val="0070C0"/>
              </a:solidFill>
            </a:endParaRPr>
          </a:p>
        </p:txBody>
      </p:sp>
      <p:sp>
        <p:nvSpPr>
          <p:cNvPr id="9" name="מלבן מעוגל 8"/>
          <p:cNvSpPr/>
          <p:nvPr/>
        </p:nvSpPr>
        <p:spPr>
          <a:xfrm>
            <a:off x="467544" y="1268760"/>
            <a:ext cx="8331224" cy="163448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sz="2400" dirty="0" smtClean="0">
              <a:solidFill>
                <a:srgbClr val="0070C0"/>
              </a:solidFill>
            </a:endParaRPr>
          </a:p>
          <a:p>
            <a:pPr algn="ctr"/>
            <a:r>
              <a:rPr lang="he-IL" sz="2400" dirty="0" smtClean="0">
                <a:solidFill>
                  <a:srgbClr val="0070C0"/>
                </a:solidFill>
              </a:rPr>
              <a:t>שלב ב: הקהל בית ספרי</a:t>
            </a:r>
          </a:p>
          <a:p>
            <a:pPr marL="342900" indent="-342900">
              <a:buAutoNum type="arabicPeriod"/>
            </a:pPr>
            <a:r>
              <a:rPr lang="he-IL" sz="1400" dirty="0" smtClean="0">
                <a:solidFill>
                  <a:schemeClr val="accent2">
                    <a:lumMod val="75000"/>
                  </a:schemeClr>
                </a:solidFill>
              </a:rPr>
              <a:t>פרסום ושיווק                        3. הקהל כיתתי                                    4. כנס הקהל בית ספרי </a:t>
            </a:r>
          </a:p>
          <a:p>
            <a:pPr marL="342900" indent="-342900">
              <a:buAutoNum type="arabicPeriod"/>
            </a:pPr>
            <a:r>
              <a:rPr lang="he-IL" sz="1400" dirty="0" smtClean="0">
                <a:solidFill>
                  <a:schemeClr val="accent2">
                    <a:lumMod val="75000"/>
                  </a:schemeClr>
                </a:solidFill>
              </a:rPr>
              <a:t>בחירת שני נושאים </a:t>
            </a:r>
            <a:r>
              <a:rPr lang="he-IL" sz="1400" dirty="0" smtClean="0">
                <a:solidFill>
                  <a:srgbClr val="0070C0"/>
                </a:solidFill>
              </a:rPr>
              <a:t>                </a:t>
            </a:r>
            <a:r>
              <a:rPr lang="he-IL" sz="1400" dirty="0" smtClean="0">
                <a:solidFill>
                  <a:schemeClr val="tx1"/>
                </a:solidFill>
              </a:rPr>
              <a:t>- בחירת נציגי הקהל מכל כיתה               - קבלת החלטה ליישום בבית הספר</a:t>
            </a:r>
          </a:p>
          <a:p>
            <a:r>
              <a:rPr lang="he-IL" sz="1400" dirty="0">
                <a:solidFill>
                  <a:schemeClr val="tx1"/>
                </a:solidFill>
              </a:rPr>
              <a:t> </a:t>
            </a:r>
            <a:r>
              <a:rPr lang="he-IL" sz="1400" dirty="0" smtClean="0">
                <a:solidFill>
                  <a:schemeClr val="tx1"/>
                </a:solidFill>
              </a:rPr>
              <a:t>                                                 - פעילות כיתתית וקבלת החלטות           - העברת החלטות למליאת הקהל במחוז</a:t>
            </a:r>
          </a:p>
          <a:p>
            <a:r>
              <a:rPr lang="he-IL" sz="1400" dirty="0">
                <a:solidFill>
                  <a:schemeClr val="tx1"/>
                </a:solidFill>
              </a:rPr>
              <a:t> </a:t>
            </a:r>
            <a:r>
              <a:rPr lang="he-IL" sz="1400" dirty="0" smtClean="0">
                <a:solidFill>
                  <a:schemeClr val="tx1"/>
                </a:solidFill>
              </a:rPr>
              <a:t>                                                 - העברת החלטה למליאת בית הספר      - בחירת נציגי הקהל לכנס מחוזי</a:t>
            </a:r>
          </a:p>
          <a:p>
            <a:r>
              <a:rPr lang="he-IL" sz="1400" dirty="0">
                <a:solidFill>
                  <a:schemeClr val="tx1"/>
                </a:solidFill>
              </a:rPr>
              <a:t> </a:t>
            </a:r>
            <a:r>
              <a:rPr lang="he-IL" sz="1400" dirty="0" smtClean="0">
                <a:solidFill>
                  <a:schemeClr val="tx1"/>
                </a:solidFill>
              </a:rPr>
              <a:t>                                                 - קבלת החלטה ליישום בכיתה</a:t>
            </a:r>
          </a:p>
          <a:p>
            <a:pPr algn="ctr"/>
            <a:endParaRPr lang="he-IL" dirty="0"/>
          </a:p>
        </p:txBody>
      </p:sp>
      <p:sp>
        <p:nvSpPr>
          <p:cNvPr id="10" name="מלבן מעוגל 9"/>
          <p:cNvSpPr/>
          <p:nvPr/>
        </p:nvSpPr>
        <p:spPr>
          <a:xfrm>
            <a:off x="467544" y="3166120"/>
            <a:ext cx="8331224" cy="914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dirty="0" smtClean="0">
                <a:solidFill>
                  <a:srgbClr val="0070C0"/>
                </a:solidFill>
              </a:rPr>
              <a:t>שלב ג: הקהל מחוזי</a:t>
            </a:r>
          </a:p>
          <a:p>
            <a:r>
              <a:rPr lang="he-IL" sz="1400" dirty="0" smtClean="0">
                <a:solidFill>
                  <a:schemeClr val="tx1"/>
                </a:solidFill>
              </a:rPr>
              <a:t>הכנה </a:t>
            </a:r>
            <a:r>
              <a:rPr lang="he-IL" sz="1400" dirty="0" err="1" smtClean="0">
                <a:solidFill>
                  <a:schemeClr val="tx1"/>
                </a:solidFill>
              </a:rPr>
              <a:t>להקהל</a:t>
            </a:r>
            <a:r>
              <a:rPr lang="he-IL" sz="1400" dirty="0" smtClean="0">
                <a:solidFill>
                  <a:schemeClr val="tx1"/>
                </a:solidFill>
              </a:rPr>
              <a:t> המחוזי על פי ההחלטות                                                                </a:t>
            </a:r>
            <a:r>
              <a:rPr lang="he-IL" sz="1400" dirty="0" smtClean="0">
                <a:solidFill>
                  <a:schemeClr val="accent2">
                    <a:lumMod val="75000"/>
                  </a:schemeClr>
                </a:solidFill>
              </a:rPr>
              <a:t>כנס הקהל מחוזי</a:t>
            </a:r>
          </a:p>
          <a:p>
            <a:r>
              <a:rPr lang="he-IL" sz="1400" dirty="0" smtClean="0">
                <a:solidFill>
                  <a:schemeClr val="tx1"/>
                </a:solidFill>
              </a:rPr>
              <a:t>                 הבית ספריות</a:t>
            </a:r>
            <a:endParaRPr lang="he-IL" sz="1400" dirty="0">
              <a:solidFill>
                <a:schemeClr val="tx1"/>
              </a:solidFill>
            </a:endParaRPr>
          </a:p>
        </p:txBody>
      </p:sp>
      <p:sp>
        <p:nvSpPr>
          <p:cNvPr id="11" name="מלבן מעוגל 10"/>
          <p:cNvSpPr/>
          <p:nvPr/>
        </p:nvSpPr>
        <p:spPr>
          <a:xfrm>
            <a:off x="503640" y="4293096"/>
            <a:ext cx="8331224" cy="914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dirty="0" smtClean="0">
                <a:solidFill>
                  <a:srgbClr val="0070C0"/>
                </a:solidFill>
              </a:rPr>
              <a:t>שלב ד: הקהל ארצי</a:t>
            </a:r>
          </a:p>
          <a:p>
            <a:pPr algn="ctr"/>
            <a:r>
              <a:rPr lang="he-IL" sz="1400" dirty="0" smtClean="0">
                <a:solidFill>
                  <a:srgbClr val="0070C0"/>
                </a:solidFill>
              </a:rPr>
              <a:t>          </a:t>
            </a:r>
            <a:r>
              <a:rPr lang="he-IL" sz="1400" dirty="0" smtClean="0">
                <a:solidFill>
                  <a:schemeClr val="accent6">
                    <a:lumMod val="50000"/>
                  </a:schemeClr>
                </a:solidFill>
              </a:rPr>
              <a:t>ועדה מתמדת לבחירת הנושאים – יום ב', ר"ח אייר 16/4/2018</a:t>
            </a:r>
            <a:endParaRPr lang="he-IL" sz="2400" dirty="0">
              <a:solidFill>
                <a:schemeClr val="accent6">
                  <a:lumMod val="50000"/>
                </a:schemeClr>
              </a:solidFill>
            </a:endParaRPr>
          </a:p>
        </p:txBody>
      </p:sp>
      <p:sp>
        <p:nvSpPr>
          <p:cNvPr id="12" name="מלבן מעוגל 11"/>
          <p:cNvSpPr/>
          <p:nvPr/>
        </p:nvSpPr>
        <p:spPr>
          <a:xfrm>
            <a:off x="467544" y="5445224"/>
            <a:ext cx="8331224" cy="9144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sz="2400" dirty="0" smtClean="0">
                <a:solidFill>
                  <a:srgbClr val="0070C0"/>
                </a:solidFill>
              </a:rPr>
              <a:t>שלב ה: יישום החלטות הקהל בכל אחד מארבעת נושאי הקהל</a:t>
            </a:r>
            <a:endParaRPr lang="he-IL" sz="2400" dirty="0">
              <a:solidFill>
                <a:srgbClr val="0070C0"/>
              </a:solidFill>
            </a:endParaRPr>
          </a:p>
        </p:txBody>
      </p:sp>
    </p:spTree>
    <p:extLst>
      <p:ext uri="{BB962C8B-B14F-4D97-AF65-F5344CB8AC3E}">
        <p14:creationId xmlns:p14="http://schemas.microsoft.com/office/powerpoint/2010/main" val="122139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fontScale="92500" lnSpcReduction="20000"/>
          </a:bodyPr>
          <a:lstStyle/>
          <a:p>
            <a:pPr algn="ctr">
              <a:buNone/>
            </a:pPr>
            <a:r>
              <a:rPr lang="he-IL" b="1" dirty="0" smtClean="0">
                <a:solidFill>
                  <a:srgbClr val="7030A0"/>
                </a:solidFill>
              </a:rPr>
              <a:t>חינוך חברתי-ערכי – על יסודי </a:t>
            </a:r>
          </a:p>
          <a:p>
            <a:pPr algn="ctr">
              <a:buNone/>
            </a:pPr>
            <a:r>
              <a:rPr lang="he-IL" b="1" dirty="0" smtClean="0">
                <a:solidFill>
                  <a:srgbClr val="7030A0"/>
                </a:solidFill>
              </a:rPr>
              <a:t>בסימן 70 שנה למדינת ישראל לאור חזון הנביאים</a:t>
            </a:r>
          </a:p>
          <a:p>
            <a:pPr algn="ctr">
              <a:buNone/>
            </a:pPr>
            <a:r>
              <a:rPr lang="he-IL" dirty="0" smtClean="0"/>
              <a:t>החינוך החברתי-ערכי יטמיע את תכנית 70 למדינת ישראל לאור חזון הנביאים בשגרות העבודה שלו בכל מסגרות הפעילות על פני הרצף החינוכי מבוקר עד ערב, בבית הספר ובקהילה.</a:t>
            </a:r>
          </a:p>
          <a:p>
            <a:pPr algn="ctr">
              <a:buNone/>
            </a:pPr>
            <a:r>
              <a:rPr lang="he-IL" dirty="0" smtClean="0"/>
              <a:t> באמצעות מנחות החינוך החברתי נציע מגוון הצעות ליישום במסגרת תכנית הליבה לשעת המחנך, בפעילות נוער הקהל, בתכנית להתפתחות אישית ומעורבות חברתית, במסגרת ימי הלוח, בפעילות החברתית בבתי הספר ועוד. </a:t>
            </a:r>
          </a:p>
        </p:txBody>
      </p:sp>
      <p:pic>
        <p:nvPicPr>
          <p:cNvPr id="4" name="תמונה 3" descr="C:\Users\hnu6707\Downloads\chemed_logo-page-001.jpg"/>
          <p:cNvPicPr/>
          <p:nvPr/>
        </p:nvPicPr>
        <p:blipFill rotWithShape="1">
          <a:blip r:embed="rId2" cstate="print">
            <a:extLst>
              <a:ext uri="{28A0092B-C50C-407E-A947-70E740481C1C}">
                <a14:useLocalDpi xmlns:a14="http://schemas.microsoft.com/office/drawing/2010/main" val="0"/>
              </a:ext>
            </a:extLst>
          </a:blip>
          <a:srcRect t="-100" b="78860"/>
          <a:stretch/>
        </p:blipFill>
        <p:spPr bwMode="auto">
          <a:xfrm>
            <a:off x="0" y="1"/>
            <a:ext cx="9144000" cy="1484783"/>
          </a:xfrm>
          <a:prstGeom prst="rect">
            <a:avLst/>
          </a:prstGeom>
          <a:noFill/>
          <a:ln>
            <a:noFill/>
          </a:ln>
          <a:extLst>
            <a:ext uri="{53640926-AAD7-44D8-BBD7-CCE9431645EC}">
              <a14:shadowObscured xmlns:a14="http://schemas.microsoft.com/office/drawing/2010/main"/>
            </a:ext>
          </a:extLst>
        </p:spPr>
      </p:pic>
      <p:pic>
        <p:nvPicPr>
          <p:cNvPr id="5" name="תמונה 4" descr="לוגו מינהל חברה ונוער.jpg"/>
          <p:cNvPicPr>
            <a:picLocks noChangeAspect="1"/>
          </p:cNvPicPr>
          <p:nvPr/>
        </p:nvPicPr>
        <p:blipFill>
          <a:blip r:embed="rId3" cstate="print"/>
          <a:stretch>
            <a:fillRect/>
          </a:stretch>
        </p:blipFill>
        <p:spPr>
          <a:xfrm>
            <a:off x="3203848" y="404664"/>
            <a:ext cx="864096" cy="7600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457200" y="1772816"/>
            <a:ext cx="8229600" cy="5085184"/>
          </a:xfrm>
        </p:spPr>
        <p:txBody>
          <a:bodyPr>
            <a:normAutofit fontScale="40000" lnSpcReduction="20000"/>
          </a:bodyPr>
          <a:lstStyle/>
          <a:p>
            <a:pPr algn="ctr">
              <a:buNone/>
            </a:pPr>
            <a:endParaRPr lang="he-IL" b="1" dirty="0" smtClean="0">
              <a:solidFill>
                <a:srgbClr val="7030A0"/>
              </a:solidFill>
            </a:endParaRPr>
          </a:p>
          <a:p>
            <a:pPr algn="ctr">
              <a:buNone/>
            </a:pPr>
            <a:r>
              <a:rPr lang="he-IL" sz="6700" b="1" dirty="0" smtClean="0">
                <a:solidFill>
                  <a:srgbClr val="7030A0"/>
                </a:solidFill>
              </a:rPr>
              <a:t>חינוך חברתי-ערכי – יסודי </a:t>
            </a:r>
          </a:p>
          <a:p>
            <a:pPr algn="ctr">
              <a:buNone/>
            </a:pPr>
            <a:r>
              <a:rPr lang="he-IL" sz="6700" b="1" dirty="0" smtClean="0">
                <a:solidFill>
                  <a:srgbClr val="7030A0"/>
                </a:solidFill>
              </a:rPr>
              <a:t>בסימן 70 שנה למדינת ישראל לאור חזון הנביאים</a:t>
            </a:r>
          </a:p>
          <a:p>
            <a:pPr algn="ctr">
              <a:buNone/>
            </a:pPr>
            <a:r>
              <a:rPr lang="he-IL" sz="6700" dirty="0" smtClean="0"/>
              <a:t>   </a:t>
            </a:r>
          </a:p>
          <a:p>
            <a:pPr algn="ctr">
              <a:buNone/>
            </a:pPr>
            <a:r>
              <a:rPr lang="he-IL" sz="6700" dirty="0" smtClean="0"/>
              <a:t>החינוך החברתי-ערכי יטמיע את תכנית 70 למדינת ישראל לאור חזון הנביאים בשגרות העבודה שלו בכל מסגרות הפעילות </a:t>
            </a:r>
            <a:r>
              <a:rPr lang="he-IL" sz="6700" smtClean="0"/>
              <a:t> בבית </a:t>
            </a:r>
            <a:r>
              <a:rPr lang="he-IL" sz="6700" dirty="0" smtClean="0"/>
              <a:t>הספר ובקהילה.</a:t>
            </a:r>
          </a:p>
          <a:p>
            <a:pPr algn="ctr">
              <a:buNone/>
            </a:pPr>
            <a:r>
              <a:rPr lang="he-IL" sz="6700" dirty="0" smtClean="0"/>
              <a:t>   בתכנית הליבה לשעת מחנך ובפעילות נלווית, ניעזר בתכנית "תקומתה של המנורה".</a:t>
            </a:r>
          </a:p>
          <a:p>
            <a:pPr algn="ctr">
              <a:buNone/>
            </a:pPr>
            <a:r>
              <a:rPr lang="he-IL" sz="6700" dirty="0" smtClean="0"/>
              <a:t>    בפעילות עם ילדי הקהל למען ציון נכוון ל-70 שנות עשייה, להודיה לקב"ה על הגשמת חזון הנביאים.</a:t>
            </a:r>
          </a:p>
          <a:p>
            <a:pPr>
              <a:buNone/>
            </a:pPr>
            <a:r>
              <a:rPr lang="he-IL" dirty="0" smtClean="0"/>
              <a:t/>
            </a:r>
            <a:br>
              <a:rPr lang="he-IL" dirty="0" smtClean="0"/>
            </a:br>
            <a:endParaRPr lang="he-IL" b="1" dirty="0" smtClean="0">
              <a:solidFill>
                <a:srgbClr val="7030A0"/>
              </a:solidFill>
            </a:endParaRPr>
          </a:p>
          <a:p>
            <a:pPr>
              <a:buNone/>
            </a:pPr>
            <a:endParaRPr lang="he-IL" dirty="0"/>
          </a:p>
        </p:txBody>
      </p:sp>
      <p:pic>
        <p:nvPicPr>
          <p:cNvPr id="4" name="תמונה 3" descr="C:\Users\hnu6707\Downloads\chemed_logo-page-001.jpg"/>
          <p:cNvPicPr/>
          <p:nvPr/>
        </p:nvPicPr>
        <p:blipFill rotWithShape="1">
          <a:blip r:embed="rId2" cstate="print">
            <a:extLst>
              <a:ext uri="{28A0092B-C50C-407E-A947-70E740481C1C}">
                <a14:useLocalDpi xmlns:a14="http://schemas.microsoft.com/office/drawing/2010/main" val="0"/>
              </a:ext>
            </a:extLst>
          </a:blip>
          <a:srcRect t="-100" b="78860"/>
          <a:stretch/>
        </p:blipFill>
        <p:spPr bwMode="auto">
          <a:xfrm>
            <a:off x="0" y="1"/>
            <a:ext cx="9144000" cy="148478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fontScale="92500" lnSpcReduction="20000"/>
          </a:bodyPr>
          <a:lstStyle/>
          <a:p>
            <a:pPr algn="ctr">
              <a:buNone/>
            </a:pPr>
            <a:r>
              <a:rPr lang="he-IL" b="1" dirty="0" smtClean="0">
                <a:solidFill>
                  <a:srgbClr val="7030A0"/>
                </a:solidFill>
              </a:rPr>
              <a:t>מקצועות הדעת </a:t>
            </a:r>
          </a:p>
          <a:p>
            <a:pPr algn="ctr">
              <a:buNone/>
            </a:pPr>
            <a:r>
              <a:rPr lang="he-IL" b="1" dirty="0" smtClean="0">
                <a:solidFill>
                  <a:srgbClr val="7030A0"/>
                </a:solidFill>
              </a:rPr>
              <a:t>בסימן 70 שנה למדינת ישראל לאור חזון הנביאים</a:t>
            </a:r>
          </a:p>
          <a:p>
            <a:pPr lvl="0" algn="ctr">
              <a:buNone/>
            </a:pPr>
            <a:endParaRPr lang="he-IL" dirty="0" smtClean="0"/>
          </a:p>
          <a:p>
            <a:pPr lvl="0" algn="ctr">
              <a:buNone/>
            </a:pPr>
            <a:r>
              <a:rPr lang="he-IL" dirty="0" smtClean="0"/>
              <a:t>בכל מקצועות הדעת </a:t>
            </a:r>
            <a:r>
              <a:rPr lang="he-IL" dirty="0" err="1" smtClean="0"/>
              <a:t>בחמ"ד</a:t>
            </a:r>
            <a:r>
              <a:rPr lang="he-IL" dirty="0" smtClean="0"/>
              <a:t> – </a:t>
            </a:r>
          </a:p>
          <a:p>
            <a:pPr lvl="0" algn="ctr">
              <a:buNone/>
            </a:pPr>
            <a:r>
              <a:rPr lang="he-IL" dirty="0" smtClean="0">
                <a:latin typeface="Calibri" pitchFamily="34" charset="0"/>
                <a:ea typeface="Calibri" pitchFamily="34" charset="0"/>
              </a:rPr>
              <a:t>תנ"ך, תורה שבעל פה, מחשבת ישראל, היסטוריה, אזרחות וספרות</a:t>
            </a:r>
          </a:p>
          <a:p>
            <a:pPr lvl="0" algn="ctr">
              <a:buNone/>
            </a:pPr>
            <a:r>
              <a:rPr lang="he-IL" dirty="0" smtClean="0">
                <a:latin typeface="Arial" pitchFamily="34" charset="0"/>
              </a:rPr>
              <a:t>יוקדשו מערכי למידה הנוגעים בהיבטים שונים של התכנית 70 שנה למדינת ישראל לאור חזון הנביאים.</a:t>
            </a:r>
          </a:p>
          <a:p>
            <a:pPr lvl="0" algn="ctr">
              <a:buNone/>
            </a:pPr>
            <a:r>
              <a:rPr lang="he-IL" dirty="0" smtClean="0">
                <a:latin typeface="Arial" pitchFamily="34" charset="0"/>
              </a:rPr>
              <a:t>הנחיות יינתנו על ידי המפמ"רים.</a:t>
            </a:r>
          </a:p>
          <a:p>
            <a:pPr algn="ctr">
              <a:buNone/>
            </a:pPr>
            <a:r>
              <a:rPr lang="he-IL" dirty="0" smtClean="0"/>
              <a:t> </a:t>
            </a:r>
            <a:endParaRPr lang="he-IL" sz="2400" dirty="0" smtClean="0"/>
          </a:p>
          <a:p>
            <a:pPr algn="ctr">
              <a:buNone/>
            </a:pPr>
            <a:endParaRPr lang="he-IL" sz="2400" dirty="0"/>
          </a:p>
        </p:txBody>
      </p:sp>
      <p:pic>
        <p:nvPicPr>
          <p:cNvPr id="4" name="תמונה 3" descr="C:\Users\hnu6707\Downloads\chemed_logo-page-001.jpg"/>
          <p:cNvPicPr/>
          <p:nvPr/>
        </p:nvPicPr>
        <p:blipFill rotWithShape="1">
          <a:blip r:embed="rId2" cstate="print">
            <a:extLst>
              <a:ext uri="{28A0092B-C50C-407E-A947-70E740481C1C}">
                <a14:useLocalDpi xmlns:a14="http://schemas.microsoft.com/office/drawing/2010/main" val="0"/>
              </a:ext>
            </a:extLst>
          </a:blip>
          <a:srcRect t="-100" b="78860"/>
          <a:stretch/>
        </p:blipFill>
        <p:spPr bwMode="auto">
          <a:xfrm>
            <a:off x="0" y="1"/>
            <a:ext cx="9144000" cy="148478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843255" y="-5957796"/>
            <a:ext cx="7457490" cy="12495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b="1" dirty="0" smtClean="0">
              <a:solidFill>
                <a:srgbClr val="0070C0"/>
              </a:solidFill>
              <a:latin typeface="Calibri" pitchFamily="34" charset="0"/>
              <a:ea typeface="Calibri" pitchFamily="34" charset="0"/>
              <a:cs typeface="David" pitchFamily="34" charset="-79"/>
            </a:endParaRPr>
          </a:p>
          <a:p>
            <a:pPr algn="ctr"/>
            <a:r>
              <a:rPr lang="he-IL" sz="1000" b="1" dirty="0" smtClean="0"/>
              <a:t>מדינת ישראל</a:t>
            </a:r>
            <a:endParaRPr lang="en-US" sz="1000" dirty="0" smtClean="0"/>
          </a:p>
          <a:p>
            <a:pPr algn="ctr"/>
            <a:r>
              <a:rPr lang="he-IL" sz="1000" b="1" dirty="0" smtClean="0"/>
              <a:t>משרד החינוך </a:t>
            </a:r>
            <a:endParaRPr lang="en-US" sz="1000" dirty="0" smtClean="0"/>
          </a:p>
          <a:p>
            <a:pPr algn="ctr"/>
            <a:r>
              <a:rPr lang="he-IL" sz="1000" b="1" dirty="0" smtClean="0"/>
              <a:t>  מִנהל החינוך הדתי</a:t>
            </a:r>
          </a:p>
          <a:p>
            <a:pPr algn="ctr"/>
            <a:endParaRPr kumimoji="0" lang="he-IL" sz="1000" b="1" i="0" u="none" strike="noStrike" cap="none" normalizeH="0" baseline="0" dirty="0" smtClean="0">
              <a:ln>
                <a:noFill/>
              </a:ln>
              <a:solidFill>
                <a:srgbClr val="0070C0"/>
              </a:solidFill>
              <a:effectLst/>
              <a:latin typeface="Calibri" pitchFamily="34" charset="0"/>
              <a:ea typeface="Calibri" pitchFamily="34" charset="0"/>
              <a:cs typeface="David" pitchFamily="34" charset="-79"/>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FF0000"/>
                </a:solidFill>
                <a:effectLst/>
                <a:latin typeface="Calibri" pitchFamily="34" charset="0"/>
                <a:ea typeface="Calibri" pitchFamily="34" charset="0"/>
                <a:cs typeface="David" pitchFamily="34" charset="-79"/>
              </a:rPr>
              <a:t>שנת תשע"ח – 70 שנה</a:t>
            </a:r>
            <a:r>
              <a:rPr kumimoji="0" lang="he-IL" sz="2000" b="1" i="0" u="none" strike="noStrike" cap="none" normalizeH="0" dirty="0" smtClean="0">
                <a:ln>
                  <a:noFill/>
                </a:ln>
                <a:solidFill>
                  <a:srgbClr val="FF0000"/>
                </a:solidFill>
                <a:effectLst/>
                <a:latin typeface="Calibri" pitchFamily="34" charset="0"/>
                <a:ea typeface="Calibri" pitchFamily="34" charset="0"/>
                <a:cs typeface="David" pitchFamily="34" charset="-79"/>
              </a:rPr>
              <a:t> למדינת ישראל לאור חזון הנביאים</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2400" b="1" i="0" u="none" strike="noStrike" cap="none" normalizeH="0" baseline="0" dirty="0" smtClean="0">
                <a:ln>
                  <a:noFill/>
                </a:ln>
                <a:solidFill>
                  <a:srgbClr val="0070C0"/>
                </a:solidFill>
                <a:effectLst/>
                <a:latin typeface="Calibri" pitchFamily="34" charset="0"/>
                <a:ea typeface="Calibri" pitchFamily="34" charset="0"/>
                <a:cs typeface="David" pitchFamily="34" charset="-79"/>
              </a:rPr>
              <a:t>קול קורא: תחרות כתיבת מאמרים של מנהיגי החינוך</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1400" b="1" i="0" u="sng" strike="noStrike" cap="none" normalizeH="0" baseline="0" dirty="0" smtClean="0">
                <a:ln>
                  <a:noFill/>
                </a:ln>
                <a:solidFill>
                  <a:srgbClr val="0070C0"/>
                </a:solidFill>
                <a:effectLst/>
                <a:latin typeface="Calibri" pitchFamily="34" charset="0"/>
                <a:ea typeface="Calibri" pitchFamily="34" charset="0"/>
                <a:cs typeface="David" pitchFamily="34" charset="-79"/>
              </a:rPr>
              <a:t>מנהלים, רבנים, מורים</a:t>
            </a:r>
            <a:r>
              <a:rPr kumimoji="0" lang="he-IL" sz="1400" b="1" i="0" u="sng" strike="noStrike" cap="none" normalizeH="0" dirty="0" smtClean="0">
                <a:ln>
                  <a:noFill/>
                </a:ln>
                <a:solidFill>
                  <a:srgbClr val="0070C0"/>
                </a:solidFill>
                <a:effectLst/>
                <a:latin typeface="Calibri" pitchFamily="34" charset="0"/>
                <a:ea typeface="Calibri" pitchFamily="34" charset="0"/>
                <a:cs typeface="David" pitchFamily="34" charset="-79"/>
              </a:rPr>
              <a:t> ותלמידים</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2400" b="1" i="0" u="none" strike="noStrike" cap="none" normalizeH="0" baseline="0" dirty="0" smtClean="0">
                <a:ln>
                  <a:noFill/>
                </a:ln>
                <a:solidFill>
                  <a:srgbClr val="0070C0"/>
                </a:solidFill>
                <a:effectLst/>
                <a:latin typeface="Calibri" pitchFamily="34" charset="0"/>
                <a:ea typeface="Calibri" pitchFamily="34" charset="0"/>
                <a:cs typeface="David" pitchFamily="34" charset="-79"/>
              </a:rPr>
              <a:t>בנושא: </a:t>
            </a:r>
            <a:r>
              <a:rPr kumimoji="0" lang="he-IL" sz="2400" b="1" i="0" u="none" strike="noStrike" cap="none" normalizeH="0" baseline="0" dirty="0" smtClean="0">
                <a:ln>
                  <a:noFill/>
                </a:ln>
                <a:solidFill>
                  <a:srgbClr val="FF0000"/>
                </a:solidFill>
                <a:effectLst/>
                <a:latin typeface="Calibri" pitchFamily="34" charset="0"/>
                <a:ea typeface="Calibri" pitchFamily="34" charset="0"/>
                <a:cs typeface="David" pitchFamily="34" charset="-79"/>
              </a:rPr>
              <a:t>שבעים שנה לתקומת מדינת ישראל לאור חזון הנביאים</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70C0"/>
                </a:solidFill>
                <a:effectLst/>
                <a:latin typeface="Calibri" pitchFamily="34" charset="0"/>
                <a:ea typeface="Calibri" pitchFamily="34" charset="0"/>
                <a:cs typeface="David" pitchFamily="34" charset="-79"/>
              </a:rPr>
              <a:t>בתחומי הדעת: תנ"ך, תורה שבעל פה, מחשבת ישראל,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2000" b="1" i="0" u="none" strike="noStrike" cap="none" normalizeH="0" baseline="0" dirty="0" smtClean="0">
                <a:ln>
                  <a:noFill/>
                </a:ln>
                <a:solidFill>
                  <a:srgbClr val="0070C0"/>
                </a:solidFill>
                <a:effectLst/>
                <a:latin typeface="Calibri" pitchFamily="34" charset="0"/>
                <a:ea typeface="Calibri" pitchFamily="34" charset="0"/>
                <a:cs typeface="David" pitchFamily="34" charset="-79"/>
              </a:rPr>
              <a:t>היסטוריה, אזרחות וספרות</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1600" b="0" i="0" u="none" strike="noStrike" cap="none" normalizeH="0" baseline="0" dirty="0" smtClean="0">
                <a:ln>
                  <a:noFill/>
                </a:ln>
                <a:solidFill>
                  <a:schemeClr val="tx1"/>
                </a:solidFill>
                <a:effectLst/>
                <a:latin typeface="Calibri" pitchFamily="34" charset="0"/>
                <a:ea typeface="Calibri" pitchFamily="34" charset="0"/>
                <a:cs typeface="David" pitchFamily="34" charset="-79"/>
              </a:rPr>
              <a:t>בשנת תשע"ח נציין שבעים שנה לתקומת מדינת ישראל. לאחר שנות גלות ארוכות, הקב"ה מקבץ </a:t>
            </a:r>
            <a:r>
              <a:rPr kumimoji="0" lang="he-IL" sz="1600" b="0" i="0" u="none" strike="noStrike" cap="none" normalizeH="0" baseline="0" dirty="0" err="1" smtClean="0">
                <a:ln>
                  <a:noFill/>
                </a:ln>
                <a:solidFill>
                  <a:schemeClr val="tx1"/>
                </a:solidFill>
                <a:effectLst/>
                <a:latin typeface="Calibri" pitchFamily="34" charset="0"/>
                <a:ea typeface="Calibri" pitchFamily="34" charset="0"/>
                <a:cs typeface="David" pitchFamily="34" charset="-79"/>
              </a:rPr>
              <a:t>נדחי</a:t>
            </a:r>
            <a:r>
              <a:rPr kumimoji="0" lang="he-IL" sz="1600" b="0" i="0" u="none" strike="noStrike" cap="none" normalizeH="0" baseline="0" dirty="0" smtClean="0">
                <a:ln>
                  <a:noFill/>
                </a:ln>
                <a:solidFill>
                  <a:schemeClr val="tx1"/>
                </a:solidFill>
                <a:effectLst/>
                <a:latin typeface="Calibri" pitchFamily="34" charset="0"/>
                <a:ea typeface="Calibri" pitchFamily="34" charset="0"/>
                <a:cs typeface="David" pitchFamily="34" charset="-79"/>
              </a:rPr>
              <a:t> ישראל לארצו, ואנו זוכים לחיות בתקופה בה עם ישראל חזר להיות ריבון בארצו. במדינת ישראל גרים למעלה מששה מיליון יהודים, שהם הריכוז הגבוה ביותר של יהודים בעולם. פיתחנו כאן מערכות חינוך ורווחה, צבא ומשטרה, בריאות ותעסוקה, חקלאות וכלכלה, ואנו רואים את פיתוחן וצמיחתן, לצד התפתחות של טכנולוגיות מתקדמות, מחקר אקדמי פורץ דרך והישגים רבים נוספים בתחומים שונים ומגוונים.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he-IL" sz="1600" b="0" i="0" u="none" strike="noStrike" cap="none" normalizeH="0" baseline="0" dirty="0" smtClean="0">
              <a:ln>
                <a:noFill/>
              </a:ln>
              <a:solidFill>
                <a:schemeClr val="tx1"/>
              </a:solidFill>
              <a:effectLst/>
              <a:latin typeface="Calibri" pitchFamily="34" charset="0"/>
              <a:ea typeface="Calibri" pitchFamily="34" charset="0"/>
              <a:cs typeface="David" pitchFamily="34" charset="-79"/>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2000" b="0" i="0" u="none" strike="noStrike" cap="none" normalizeH="0" baseline="0" dirty="0" smtClean="0">
                <a:ln>
                  <a:noFill/>
                </a:ln>
                <a:solidFill>
                  <a:schemeClr val="tx1"/>
                </a:solidFill>
                <a:effectLst/>
                <a:latin typeface="Calibri" pitchFamily="34" charset="0"/>
                <a:ea typeface="Calibri" pitchFamily="34" charset="0"/>
                <a:cs typeface="David" pitchFamily="34" charset="-79"/>
              </a:rPr>
              <a:t>הנהלת </a:t>
            </a:r>
            <a:r>
              <a:rPr kumimoji="0" lang="he-IL" sz="2000" b="0" i="0" u="none" strike="noStrike" cap="none" normalizeH="0" baseline="0" dirty="0" err="1" smtClean="0">
                <a:ln>
                  <a:noFill/>
                </a:ln>
                <a:solidFill>
                  <a:schemeClr val="tx1"/>
                </a:solidFill>
                <a:effectLst/>
                <a:latin typeface="Calibri" pitchFamily="34" charset="0"/>
                <a:ea typeface="Calibri" pitchFamily="34" charset="0"/>
                <a:cs typeface="David" pitchFamily="34" charset="-79"/>
              </a:rPr>
              <a:t>החמ"ד</a:t>
            </a:r>
            <a:r>
              <a:rPr kumimoji="0" lang="he-IL" sz="2000" b="0" i="0" u="none" strike="noStrike" cap="none" normalizeH="0" baseline="0" dirty="0" smtClean="0">
                <a:ln>
                  <a:noFill/>
                </a:ln>
                <a:solidFill>
                  <a:schemeClr val="tx1"/>
                </a:solidFill>
                <a:effectLst/>
                <a:latin typeface="Calibri" pitchFamily="34" charset="0"/>
                <a:ea typeface="Calibri" pitchFamily="34" charset="0"/>
                <a:cs typeface="David" pitchFamily="34" charset="-79"/>
              </a:rPr>
              <a:t> מכריזה על תחרות כתיבת מאמרים של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2000" b="1" i="0" u="none" strike="noStrike" cap="none" normalizeH="0" baseline="0" dirty="0" smtClean="0">
                <a:ln>
                  <a:noFill/>
                </a:ln>
                <a:solidFill>
                  <a:schemeClr val="tx1"/>
                </a:solidFill>
                <a:effectLst/>
                <a:latin typeface="Calibri" pitchFamily="34" charset="0"/>
                <a:ea typeface="Calibri" pitchFamily="34" charset="0"/>
                <a:cs typeface="David" pitchFamily="34" charset="-79"/>
              </a:rPr>
              <a:t>מנהיגי חינוך</a:t>
            </a:r>
            <a:r>
              <a:rPr kumimoji="0" lang="he-IL" sz="2000" b="1" i="0" u="none" strike="noStrike" cap="none" normalizeH="0" dirty="0" smtClean="0">
                <a:ln>
                  <a:noFill/>
                </a:ln>
                <a:solidFill>
                  <a:schemeClr val="tx1"/>
                </a:solidFill>
                <a:effectLst/>
                <a:latin typeface="Calibri" pitchFamily="34" charset="0"/>
                <a:ea typeface="Calibri" pitchFamily="34" charset="0"/>
                <a:cs typeface="David" pitchFamily="34" charset="-79"/>
              </a:rPr>
              <a:t> ותלמידים</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smtClean="0">
                <a:ln>
                  <a:noFill/>
                </a:ln>
                <a:solidFill>
                  <a:schemeClr val="tx1"/>
                </a:solidFill>
                <a:effectLst/>
                <a:latin typeface="Calibri" pitchFamily="34" charset="0"/>
                <a:ea typeface="Calibri" pitchFamily="34" charset="0"/>
                <a:cs typeface="David" pitchFamily="34" charset="-79"/>
              </a:rPr>
              <a:t>תחת הכותרת: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2400" b="1" i="0" u="none" strike="noStrike" cap="none" normalizeH="0" baseline="0" dirty="0" smtClean="0">
                <a:ln>
                  <a:noFill/>
                </a:ln>
                <a:solidFill>
                  <a:srgbClr val="FF0000"/>
                </a:solidFill>
                <a:effectLst/>
                <a:latin typeface="Calibri" pitchFamily="34" charset="0"/>
                <a:ea typeface="Calibri" pitchFamily="34" charset="0"/>
                <a:cs typeface="David" pitchFamily="34" charset="-79"/>
              </a:rPr>
              <a:t>מדינת ישראל בת שבעים</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smtClean="0">
                <a:ln>
                  <a:noFill/>
                </a:ln>
                <a:solidFill>
                  <a:schemeClr val="tx1"/>
                </a:solidFill>
                <a:effectLst/>
                <a:latin typeface="Calibri" pitchFamily="34" charset="0"/>
                <a:ea typeface="Calibri" pitchFamily="34" charset="0"/>
                <a:cs typeface="David" pitchFamily="34" charset="-79"/>
              </a:rPr>
              <a:t>מנהיגי החינוך והתלמידים </a:t>
            </a:r>
            <a:r>
              <a:rPr kumimoji="0" lang="he-IL" b="0" i="0" u="none" strike="noStrike" cap="none" normalizeH="0" baseline="0" dirty="0" err="1" smtClean="0">
                <a:ln>
                  <a:noFill/>
                </a:ln>
                <a:solidFill>
                  <a:schemeClr val="tx1"/>
                </a:solidFill>
                <a:effectLst/>
                <a:latin typeface="Calibri" pitchFamily="34" charset="0"/>
                <a:ea typeface="Calibri" pitchFamily="34" charset="0"/>
                <a:cs typeface="David" pitchFamily="34" charset="-79"/>
              </a:rPr>
              <a:t>בחמ"ד</a:t>
            </a:r>
            <a:r>
              <a:rPr kumimoji="0" lang="he-IL" b="0" i="0" u="none" strike="noStrike" cap="none" normalizeH="0" baseline="0" dirty="0" smtClean="0">
                <a:ln>
                  <a:noFill/>
                </a:ln>
                <a:solidFill>
                  <a:schemeClr val="tx1"/>
                </a:solidFill>
                <a:effectLst/>
                <a:latin typeface="Calibri" pitchFamily="34" charset="0"/>
                <a:ea typeface="Calibri" pitchFamily="34" charset="0"/>
                <a:cs typeface="David" pitchFamily="34" charset="-79"/>
              </a:rPr>
              <a:t> יכתבו מאמרים בתחומי הדעת של </a:t>
            </a:r>
            <a:r>
              <a:rPr kumimoji="0" lang="he-IL" b="0" i="0" u="none" strike="noStrike" cap="none" normalizeH="0" baseline="0" dirty="0" err="1" smtClean="0">
                <a:ln>
                  <a:noFill/>
                </a:ln>
                <a:solidFill>
                  <a:schemeClr val="tx1"/>
                </a:solidFill>
                <a:effectLst/>
                <a:latin typeface="Calibri" pitchFamily="34" charset="0"/>
                <a:ea typeface="Calibri" pitchFamily="34" charset="0"/>
                <a:cs typeface="David" pitchFamily="34" charset="-79"/>
              </a:rPr>
              <a:t>החמ"ד</a:t>
            </a:r>
            <a:r>
              <a:rPr kumimoji="0" lang="he-IL" b="0" i="0" u="none" strike="noStrike" cap="none" normalizeH="0" baseline="0" dirty="0" smtClean="0">
                <a:ln>
                  <a:noFill/>
                </a:ln>
                <a:solidFill>
                  <a:schemeClr val="tx1"/>
                </a:solidFill>
                <a:effectLst/>
                <a:latin typeface="Calibri" pitchFamily="34" charset="0"/>
                <a:ea typeface="Calibri" pitchFamily="34" charset="0"/>
                <a:cs typeface="David" pitchFamily="34" charset="-79"/>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b="1" i="0" u="none" strike="noStrike" cap="none" normalizeH="0" baseline="0" dirty="0" smtClean="0">
                <a:ln>
                  <a:noFill/>
                </a:ln>
                <a:solidFill>
                  <a:schemeClr val="tx1"/>
                </a:solidFill>
                <a:effectLst/>
                <a:latin typeface="Calibri" pitchFamily="34" charset="0"/>
                <a:ea typeface="Calibri" pitchFamily="34" charset="0"/>
                <a:cs typeface="David" pitchFamily="34" charset="-79"/>
              </a:rPr>
              <a:t> תנ"ך, תורה שבעל פה, מחשבת ישראל, היסטוריה, אזרחות ספרות</a:t>
            </a:r>
            <a:endParaRPr kumimoji="0" lang="he-IL"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תמונה 5" descr="תיאור: תיאור: C:\Documents and Settings\Dror\Application Data\PixelMetrics\CaptureWiz\LastCaptures\2014-04-02_15-36-06-406.png"/>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596336" y="332656"/>
            <a:ext cx="1280160" cy="5724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4499992" y="4797152"/>
            <a:ext cx="4248472" cy="108012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7" name="מלבן 6"/>
          <p:cNvSpPr/>
          <p:nvPr/>
        </p:nvSpPr>
        <p:spPr>
          <a:xfrm>
            <a:off x="4499992" y="3212976"/>
            <a:ext cx="4248472" cy="108012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5" name="מלבן 4"/>
          <p:cNvSpPr/>
          <p:nvPr/>
        </p:nvSpPr>
        <p:spPr>
          <a:xfrm>
            <a:off x="4499992" y="1628800"/>
            <a:ext cx="4248472" cy="108012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 name="כותרת 1"/>
          <p:cNvSpPr>
            <a:spLocks noGrp="1"/>
          </p:cNvSpPr>
          <p:nvPr>
            <p:ph type="title"/>
          </p:nvPr>
        </p:nvSpPr>
        <p:spPr/>
        <p:txBody>
          <a:bodyPr>
            <a:normAutofit/>
          </a:bodyPr>
          <a:lstStyle/>
          <a:p>
            <a:r>
              <a:rPr lang="he-IL" sz="2800" dirty="0" smtClean="0">
                <a:solidFill>
                  <a:srgbClr val="7030A0"/>
                </a:solidFill>
                <a:cs typeface="+mn-cs"/>
              </a:rPr>
              <a:t>לוח זמנים לתכנית שנתית בשיתוף מרכז הלכה והוראה </a:t>
            </a:r>
            <a:endParaRPr lang="he-IL" sz="2800" dirty="0">
              <a:solidFill>
                <a:srgbClr val="7030A0"/>
              </a:solidFill>
              <a:cs typeface="+mn-cs"/>
            </a:endParaRPr>
          </a:p>
        </p:txBody>
      </p:sp>
      <p:sp>
        <p:nvSpPr>
          <p:cNvPr id="3" name="מציין מיקום תוכן 2"/>
          <p:cNvSpPr>
            <a:spLocks noGrp="1"/>
          </p:cNvSpPr>
          <p:nvPr>
            <p:ph idx="1"/>
          </p:nvPr>
        </p:nvSpPr>
        <p:spPr/>
        <p:txBody>
          <a:bodyPr>
            <a:normAutofit lnSpcReduction="10000"/>
          </a:bodyPr>
          <a:lstStyle/>
          <a:p>
            <a:pPr marL="0" indent="0">
              <a:buNone/>
            </a:pPr>
            <a:r>
              <a:rPr lang="he-IL" dirty="0" smtClean="0">
                <a:solidFill>
                  <a:schemeClr val="accent4">
                    <a:lumMod val="60000"/>
                    <a:lumOff val="40000"/>
                  </a:schemeClr>
                </a:solidFill>
              </a:rPr>
              <a:t>עבר-  מעגל ראשון  </a:t>
            </a:r>
          </a:p>
          <a:p>
            <a:pPr marL="0" indent="0">
              <a:buNone/>
            </a:pPr>
            <a:r>
              <a:rPr lang="he-IL" dirty="0" smtClean="0"/>
              <a:t>חודשים: חשוון - כסלו</a:t>
            </a:r>
          </a:p>
          <a:p>
            <a:pPr marL="0" indent="0">
              <a:buNone/>
            </a:pPr>
            <a:endParaRPr lang="he-IL" dirty="0"/>
          </a:p>
          <a:p>
            <a:pPr marL="0" indent="0">
              <a:buNone/>
            </a:pPr>
            <a:r>
              <a:rPr lang="he-IL" dirty="0" smtClean="0">
                <a:solidFill>
                  <a:srgbClr val="FF0000"/>
                </a:solidFill>
              </a:rPr>
              <a:t>הווה- מעגל שני </a:t>
            </a:r>
          </a:p>
          <a:p>
            <a:pPr marL="0" indent="0">
              <a:buNone/>
            </a:pPr>
            <a:r>
              <a:rPr lang="he-IL" dirty="0" smtClean="0"/>
              <a:t>חודשים: שבט - אדר</a:t>
            </a:r>
          </a:p>
          <a:p>
            <a:pPr marL="0" indent="0">
              <a:buNone/>
            </a:pPr>
            <a:endParaRPr lang="he-IL" dirty="0" smtClean="0"/>
          </a:p>
          <a:p>
            <a:pPr marL="0" indent="0">
              <a:buNone/>
            </a:pPr>
            <a:r>
              <a:rPr lang="he-IL" dirty="0" smtClean="0">
                <a:solidFill>
                  <a:srgbClr val="00B0F0"/>
                </a:solidFill>
              </a:rPr>
              <a:t>עתיד- מעגל שלישי</a:t>
            </a:r>
          </a:p>
          <a:p>
            <a:pPr marL="0" indent="0">
              <a:buNone/>
            </a:pPr>
            <a:r>
              <a:rPr lang="he-IL" dirty="0" smtClean="0"/>
              <a:t>חודשים: אייר - אב </a:t>
            </a:r>
            <a:endParaRPr lang="he-IL" dirty="0"/>
          </a:p>
        </p:txBody>
      </p:sp>
      <p:sp>
        <p:nvSpPr>
          <p:cNvPr id="4" name="TextBox 3"/>
          <p:cNvSpPr txBox="1"/>
          <p:nvPr/>
        </p:nvSpPr>
        <p:spPr>
          <a:xfrm>
            <a:off x="-8100" y="4725144"/>
            <a:ext cx="3427972" cy="2139733"/>
          </a:xfrm>
          <a:prstGeom prst="rect">
            <a:avLst/>
          </a:prstGeom>
          <a:blipFill>
            <a:blip r:embed="rId2" cstate="print"/>
            <a:stretch>
              <a:fillRect/>
            </a:stretch>
          </a:blipFill>
        </p:spPr>
        <p:txBody>
          <a:bodyPr wrap="square" rtlCol="1">
            <a:spAutoFit/>
          </a:bodyPr>
          <a:lstStyle/>
          <a:p>
            <a:endParaRPr lang="he-IL" dirty="0"/>
          </a:p>
        </p:txBody>
      </p:sp>
    </p:spTree>
    <p:extLst>
      <p:ext uri="{BB962C8B-B14F-4D97-AF65-F5344CB8AC3E}">
        <p14:creationId xmlns:p14="http://schemas.microsoft.com/office/powerpoint/2010/main" val="274264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00" y="5445224"/>
            <a:ext cx="2563876" cy="1419653"/>
          </a:xfrm>
          <a:prstGeom prst="rect">
            <a:avLst/>
          </a:prstGeom>
          <a:blipFill>
            <a:blip r:embed="rId2" cstate="print">
              <a:extLst>
                <a:ext uri="{BEBA8EAE-BF5A-486C-A8C5-ECC9F3942E4B}">
                  <a14:imgProps xmlns:a14="http://schemas.microsoft.com/office/drawing/2010/main">
                    <a14:imgLayer r:embed="rId3">
                      <a14:imgEffect>
                        <a14:sharpenSoften amount="-81000"/>
                      </a14:imgEffect>
                    </a14:imgLayer>
                  </a14:imgProps>
                </a:ext>
              </a:extLst>
            </a:blip>
            <a:stretch>
              <a:fillRect/>
            </a:stretch>
          </a:blipFill>
        </p:spPr>
        <p:txBody>
          <a:bodyPr wrap="square" rtlCol="1">
            <a:spAutoFit/>
          </a:bodyPr>
          <a:lstStyle/>
          <a:p>
            <a:endParaRPr lang="he-IL" dirty="0"/>
          </a:p>
        </p:txBody>
      </p:sp>
      <p:sp>
        <p:nvSpPr>
          <p:cNvPr id="2" name="כותרת 1"/>
          <p:cNvSpPr>
            <a:spLocks noGrp="1"/>
          </p:cNvSpPr>
          <p:nvPr>
            <p:ph type="title"/>
          </p:nvPr>
        </p:nvSpPr>
        <p:spPr/>
        <p:txBody>
          <a:bodyPr>
            <a:normAutofit fontScale="90000"/>
          </a:bodyPr>
          <a:lstStyle/>
          <a:p>
            <a:r>
              <a:rPr lang="he-IL" dirty="0" smtClean="0">
                <a:solidFill>
                  <a:schemeClr val="accent4">
                    <a:lumMod val="60000"/>
                    <a:lumOff val="40000"/>
                  </a:schemeClr>
                </a:solidFill>
              </a:rPr>
              <a:t>עבר – המעגל המשפחתי</a:t>
            </a:r>
            <a:br>
              <a:rPr lang="he-IL" dirty="0" smtClean="0">
                <a:solidFill>
                  <a:schemeClr val="accent4">
                    <a:lumMod val="60000"/>
                    <a:lumOff val="40000"/>
                  </a:schemeClr>
                </a:solidFill>
              </a:rPr>
            </a:br>
            <a:r>
              <a:rPr lang="he-IL" dirty="0" smtClean="0">
                <a:solidFill>
                  <a:schemeClr val="accent4">
                    <a:lumMod val="60000"/>
                    <a:lumOff val="40000"/>
                  </a:schemeClr>
                </a:solidFill>
              </a:rPr>
              <a:t>אני ומשפחתי בשרשרת הדורות</a:t>
            </a:r>
            <a:endParaRPr lang="he-IL" dirty="0">
              <a:solidFill>
                <a:schemeClr val="accent4">
                  <a:lumMod val="60000"/>
                  <a:lumOff val="40000"/>
                </a:schemeClr>
              </a:solidFill>
            </a:endParaRPr>
          </a:p>
        </p:txBody>
      </p:sp>
      <p:sp>
        <p:nvSpPr>
          <p:cNvPr id="3" name="מציין מיקום תוכן 2"/>
          <p:cNvSpPr>
            <a:spLocks noGrp="1"/>
          </p:cNvSpPr>
          <p:nvPr>
            <p:ph idx="1"/>
          </p:nvPr>
        </p:nvSpPr>
        <p:spPr>
          <a:xfrm>
            <a:off x="1403648" y="3717032"/>
            <a:ext cx="7272808" cy="2520280"/>
          </a:xfrm>
        </p:spPr>
        <p:txBody>
          <a:bodyPr>
            <a:normAutofit fontScale="47500" lnSpcReduction="20000"/>
          </a:bodyPr>
          <a:lstStyle/>
          <a:p>
            <a:pPr marL="0" indent="0">
              <a:buNone/>
            </a:pPr>
            <a:endParaRPr lang="he-IL" dirty="0"/>
          </a:p>
          <a:p>
            <a:pPr marL="0" indent="0">
              <a:buNone/>
            </a:pPr>
            <a:endParaRPr lang="he-IL" dirty="0" smtClean="0"/>
          </a:p>
          <a:p>
            <a:pPr marL="0" indent="0">
              <a:buNone/>
            </a:pPr>
            <a:endParaRPr lang="he-IL" dirty="0" smtClean="0"/>
          </a:p>
          <a:p>
            <a:pPr marL="0" indent="0">
              <a:buNone/>
            </a:pPr>
            <a:r>
              <a:rPr lang="he-IL" dirty="0" smtClean="0"/>
              <a:t>לוחות זמנים:</a:t>
            </a:r>
          </a:p>
          <a:p>
            <a:pPr marL="0" indent="0">
              <a:buNone/>
            </a:pPr>
            <a:r>
              <a:rPr lang="he-IL" dirty="0" smtClean="0"/>
              <a:t>•</a:t>
            </a:r>
            <a:r>
              <a:rPr lang="he-IL" dirty="0" smtClean="0">
                <a:solidFill>
                  <a:srgbClr val="FF0000"/>
                </a:solidFill>
              </a:rPr>
              <a:t> חנוכה תשע"ח </a:t>
            </a:r>
            <a:r>
              <a:rPr lang="he-IL" dirty="0" smtClean="0"/>
              <a:t>: </a:t>
            </a:r>
            <a:r>
              <a:rPr lang="he-IL" b="1" dirty="0" smtClean="0"/>
              <a:t>בימי החנוכה</a:t>
            </a:r>
            <a:r>
              <a:rPr lang="he-IL" dirty="0" smtClean="0"/>
              <a:t> תופץ סדרת סרטונים אשר תעסוק בנקודת הפתיחה בה התחילה מדינתו: השואה, קיבוץ גלויות, בניית המדינה. </a:t>
            </a:r>
          </a:p>
          <a:p>
            <a:pPr marL="0" indent="0">
              <a:buNone/>
            </a:pPr>
            <a:r>
              <a:rPr lang="he-IL" dirty="0" smtClean="0"/>
              <a:t>בתי הספר- יקבלו ערכה (שיעור </a:t>
            </a:r>
            <a:r>
              <a:rPr lang="he-IL" dirty="0" err="1" smtClean="0"/>
              <a:t>דיגטלי</a:t>
            </a:r>
            <a:r>
              <a:rPr lang="he-IL" dirty="0" smtClean="0"/>
              <a:t> </a:t>
            </a:r>
            <a:r>
              <a:rPr lang="en-US" dirty="0" err="1" smtClean="0"/>
              <a:t>classe</a:t>
            </a:r>
            <a:r>
              <a:rPr lang="he-IL" dirty="0" smtClean="0"/>
              <a:t>, מערך שיעור באתר) לעידוד הילדים לעבודת התיעוד. </a:t>
            </a:r>
          </a:p>
          <a:p>
            <a:pPr marL="0" indent="0">
              <a:buNone/>
            </a:pPr>
            <a:r>
              <a:rPr lang="he-IL" dirty="0" smtClean="0"/>
              <a:t>•</a:t>
            </a:r>
            <a:r>
              <a:rPr lang="he-IL" dirty="0" smtClean="0">
                <a:solidFill>
                  <a:srgbClr val="FFC000"/>
                </a:solidFill>
              </a:rPr>
              <a:t> כסלו-טבת :</a:t>
            </a:r>
            <a:r>
              <a:rPr lang="he-IL" dirty="0" smtClean="0"/>
              <a:t> העלאת פרויקט 'היכן הייתה משפחתי בתש"ח', תלמידי </a:t>
            </a:r>
            <a:r>
              <a:rPr lang="he-IL" dirty="0" err="1" smtClean="0"/>
              <a:t>החמ"ד</a:t>
            </a:r>
            <a:r>
              <a:rPr lang="he-IL" dirty="0" smtClean="0"/>
              <a:t> עוסקים בתיעוד הרגעים הגדולים של משפחתם, במסגרת הפרספקטיבה של תקומת ישראל.</a:t>
            </a:r>
          </a:p>
          <a:p>
            <a:pPr marL="0" indent="0">
              <a:buNone/>
            </a:pPr>
            <a:endParaRPr lang="en-US" dirty="0" smtClean="0"/>
          </a:p>
          <a:p>
            <a:pPr marL="0" indent="0">
              <a:buNone/>
            </a:pPr>
            <a:endParaRPr lang="he-IL" dirty="0"/>
          </a:p>
        </p:txBody>
      </p:sp>
      <p:sp>
        <p:nvSpPr>
          <p:cNvPr id="5" name="TextBox 4"/>
          <p:cNvSpPr txBox="1"/>
          <p:nvPr/>
        </p:nvSpPr>
        <p:spPr>
          <a:xfrm>
            <a:off x="971600" y="1412777"/>
            <a:ext cx="7704856" cy="2862322"/>
          </a:xfrm>
          <a:prstGeom prst="rect">
            <a:avLst/>
          </a:prstGeom>
          <a:solidFill>
            <a:schemeClr val="accent5"/>
          </a:solidFill>
        </p:spPr>
        <p:txBody>
          <a:bodyPr wrap="square" rtlCol="1">
            <a:spAutoFit/>
          </a:bodyPr>
          <a:lstStyle/>
          <a:p>
            <a:r>
              <a:rPr lang="he-IL" b="1" dirty="0" smtClean="0"/>
              <a:t>המטרה:</a:t>
            </a:r>
            <a:endParaRPr lang="he-IL" dirty="0" smtClean="0"/>
          </a:p>
          <a:p>
            <a:r>
              <a:rPr lang="he-IL" dirty="0" smtClean="0"/>
              <a:t>התלמיד ומשפחתו יבינו היכן הם מממוקמים  בשרשרת הדורות. </a:t>
            </a:r>
          </a:p>
          <a:p>
            <a:r>
              <a:rPr lang="he-IL" b="1" dirty="0" smtClean="0"/>
              <a:t>יעדים בית ספריים: </a:t>
            </a:r>
          </a:p>
          <a:p>
            <a:r>
              <a:rPr lang="he-IL" dirty="0" smtClean="0"/>
              <a:t>1- עידוד הילדים לעבודות תיעוד משפחתית 'היכן הייתה משפחתי בתש"ח', בהתאמה לתכנית "לכל תלמיד ניגון ציוני דתי משלו".</a:t>
            </a:r>
          </a:p>
          <a:p>
            <a:r>
              <a:rPr lang="he-IL" dirty="0" smtClean="0"/>
              <a:t>2- אני ומשפחתי בשרשרת הדורות, ראיית הסיפור המשפחתי האישי כנדבך בתוך סיפור הגאולה של עם ישראל.</a:t>
            </a:r>
          </a:p>
          <a:p>
            <a:r>
              <a:rPr lang="he-IL" dirty="0" smtClean="0"/>
              <a:t>3- חיבור התלמיד ומשפחתו לחזון </a:t>
            </a:r>
            <a:r>
              <a:rPr lang="he-IL" dirty="0" err="1" smtClean="0"/>
              <a:t>החמ"ד</a:t>
            </a:r>
            <a:r>
              <a:rPr lang="he-IL" dirty="0" smtClean="0"/>
              <a:t> לשנת השבעים '</a:t>
            </a:r>
            <a:r>
              <a:rPr lang="he-IL" dirty="0" err="1" smtClean="0"/>
              <a:t>70</a:t>
            </a:r>
            <a:r>
              <a:rPr lang="he-IL" dirty="0" smtClean="0"/>
              <a:t> שנה לאור חזון הנביאים'.</a:t>
            </a:r>
          </a:p>
          <a:p>
            <a:endParaRPr lang="he-IL" dirty="0" smtClean="0"/>
          </a:p>
          <a:p>
            <a:endParaRPr lang="he-IL" dirty="0"/>
          </a:p>
        </p:txBody>
      </p:sp>
    </p:spTree>
    <p:extLst>
      <p:ext uri="{BB962C8B-B14F-4D97-AF65-F5344CB8AC3E}">
        <p14:creationId xmlns:p14="http://schemas.microsoft.com/office/powerpoint/2010/main" val="154052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00" y="5517232"/>
            <a:ext cx="2419860" cy="1368152"/>
          </a:xfrm>
          <a:prstGeom prst="rect">
            <a:avLst/>
          </a:prstGeom>
          <a:blipFill>
            <a:blip r:embed="rId2" cstate="print">
              <a:extLst>
                <a:ext uri="{BEBA8EAE-BF5A-486C-A8C5-ECC9F3942E4B}">
                  <a14:imgProps xmlns:a14="http://schemas.microsoft.com/office/drawing/2010/main">
                    <a14:imgLayer r:embed="rId3">
                      <a14:imgEffect>
                        <a14:sharpenSoften amount="-81000"/>
                      </a14:imgEffect>
                    </a14:imgLayer>
                  </a14:imgProps>
                </a:ext>
              </a:extLst>
            </a:blip>
            <a:stretch>
              <a:fillRect/>
            </a:stretch>
          </a:blipFill>
        </p:spPr>
        <p:txBody>
          <a:bodyPr wrap="square" rtlCol="1">
            <a:spAutoFit/>
          </a:bodyPr>
          <a:lstStyle/>
          <a:p>
            <a:endParaRPr lang="he-IL" dirty="0"/>
          </a:p>
        </p:txBody>
      </p:sp>
      <p:sp>
        <p:nvSpPr>
          <p:cNvPr id="2" name="כותרת 1"/>
          <p:cNvSpPr>
            <a:spLocks noGrp="1"/>
          </p:cNvSpPr>
          <p:nvPr>
            <p:ph type="title"/>
          </p:nvPr>
        </p:nvSpPr>
        <p:spPr/>
        <p:txBody>
          <a:bodyPr>
            <a:normAutofit fontScale="90000"/>
          </a:bodyPr>
          <a:lstStyle/>
          <a:p>
            <a:r>
              <a:rPr lang="he-IL" dirty="0" smtClean="0">
                <a:solidFill>
                  <a:srgbClr val="FF0000"/>
                </a:solidFill>
              </a:rPr>
              <a:t>הווה – המעגל הבית ספרי</a:t>
            </a:r>
            <a:br>
              <a:rPr lang="he-IL" dirty="0" smtClean="0">
                <a:solidFill>
                  <a:srgbClr val="FF0000"/>
                </a:solidFill>
              </a:rPr>
            </a:br>
            <a:r>
              <a:rPr lang="he-IL" dirty="0" smtClean="0">
                <a:solidFill>
                  <a:srgbClr val="FF0000"/>
                </a:solidFill>
              </a:rPr>
              <a:t>מדינת ישראל ונבואות מתגשמות</a:t>
            </a:r>
            <a:endParaRPr lang="he-IL" dirty="0">
              <a:solidFill>
                <a:srgbClr val="FF0000"/>
              </a:solidFill>
            </a:endParaRPr>
          </a:p>
        </p:txBody>
      </p:sp>
      <p:sp>
        <p:nvSpPr>
          <p:cNvPr id="3" name="מציין מיקום תוכן 2"/>
          <p:cNvSpPr>
            <a:spLocks noGrp="1"/>
          </p:cNvSpPr>
          <p:nvPr>
            <p:ph idx="1"/>
          </p:nvPr>
        </p:nvSpPr>
        <p:spPr>
          <a:xfrm>
            <a:off x="462372" y="3789040"/>
            <a:ext cx="8003232" cy="2337123"/>
          </a:xfrm>
        </p:spPr>
        <p:txBody>
          <a:bodyPr>
            <a:normAutofit/>
          </a:bodyPr>
          <a:lstStyle/>
          <a:p>
            <a:pPr marL="0" indent="0">
              <a:buNone/>
            </a:pPr>
            <a:endParaRPr lang="he-IL" sz="1600" dirty="0" smtClean="0"/>
          </a:p>
          <a:p>
            <a:pPr marL="0" indent="0">
              <a:buNone/>
            </a:pPr>
            <a:r>
              <a:rPr lang="he-IL" sz="1600" dirty="0" smtClean="0"/>
              <a:t>לוחות </a:t>
            </a:r>
            <a:r>
              <a:rPr lang="he-IL" sz="1600" dirty="0"/>
              <a:t>זמנים: </a:t>
            </a:r>
            <a:endParaRPr lang="en-US" sz="1600" dirty="0"/>
          </a:p>
          <a:p>
            <a:pPr marL="0" indent="0">
              <a:buNone/>
            </a:pPr>
            <a:r>
              <a:rPr lang="he-IL" sz="1600" dirty="0" smtClean="0"/>
              <a:t>•</a:t>
            </a:r>
            <a:r>
              <a:rPr lang="he-IL" sz="1600" dirty="0" smtClean="0">
                <a:solidFill>
                  <a:srgbClr val="FF0000"/>
                </a:solidFill>
              </a:rPr>
              <a:t> שבט </a:t>
            </a:r>
            <a:r>
              <a:rPr lang="he-IL" sz="1600" dirty="0">
                <a:solidFill>
                  <a:srgbClr val="FF0000"/>
                </a:solidFill>
              </a:rPr>
              <a:t>– טו בשבט: </a:t>
            </a:r>
            <a:r>
              <a:rPr lang="he-IL" sz="1600" dirty="0" smtClean="0"/>
              <a:t>תועלה לאתר סדרת </a:t>
            </a:r>
            <a:r>
              <a:rPr lang="he-IL" sz="1600" dirty="0"/>
              <a:t>סרטונים אשר תראה כיצד במדינת ישראל של </a:t>
            </a:r>
            <a:r>
              <a:rPr lang="he-IL" sz="1600" dirty="0" smtClean="0"/>
              <a:t>ימינו </a:t>
            </a:r>
            <a:r>
              <a:rPr lang="he-IL" sz="1600" dirty="0"/>
              <a:t>אנו רואים את התממשות דברי </a:t>
            </a:r>
            <a:r>
              <a:rPr lang="he-IL" sz="1600" dirty="0" smtClean="0"/>
              <a:t>הנביאים.</a:t>
            </a:r>
            <a:endParaRPr lang="en-US" sz="1600" dirty="0"/>
          </a:p>
          <a:p>
            <a:pPr marL="0" indent="0">
              <a:buNone/>
            </a:pPr>
            <a:r>
              <a:rPr lang="he-IL" sz="1600" dirty="0" smtClean="0"/>
              <a:t>•</a:t>
            </a:r>
            <a:r>
              <a:rPr lang="he-IL" sz="1600" dirty="0" smtClean="0">
                <a:solidFill>
                  <a:srgbClr val="FFC000"/>
                </a:solidFill>
              </a:rPr>
              <a:t> שבט-אדר</a:t>
            </a:r>
            <a:r>
              <a:rPr lang="he-IL" sz="1600" dirty="0">
                <a:solidFill>
                  <a:srgbClr val="FFC000"/>
                </a:solidFill>
              </a:rPr>
              <a:t>: </a:t>
            </a:r>
            <a:r>
              <a:rPr lang="he-IL" sz="1600" dirty="0"/>
              <a:t>העלאת מערכי שיעור אינטראקטיביים בנושא באמצעות </a:t>
            </a:r>
            <a:r>
              <a:rPr lang="he-IL" sz="1600" dirty="0" smtClean="0"/>
              <a:t>מערכת </a:t>
            </a:r>
            <a:r>
              <a:rPr lang="en-US" sz="1600" dirty="0" err="1" smtClean="0"/>
              <a:t>classe</a:t>
            </a:r>
            <a:r>
              <a:rPr lang="he-IL" sz="1600" dirty="0" smtClean="0"/>
              <a:t> לתלמידי חט"ב ותיכון</a:t>
            </a:r>
            <a:r>
              <a:rPr lang="he-IL" sz="1600" dirty="0"/>
              <a:t>.</a:t>
            </a:r>
            <a:r>
              <a:rPr lang="he-IL" sz="1600" dirty="0" smtClean="0"/>
              <a:t> </a:t>
            </a:r>
            <a:r>
              <a:rPr lang="he-IL" sz="1600" dirty="0"/>
              <a:t>תלמידי היסודי יקבלו ערכות </a:t>
            </a:r>
            <a:r>
              <a:rPr lang="he-IL" sz="1600" dirty="0" smtClean="0"/>
              <a:t>להדפסה </a:t>
            </a:r>
            <a:r>
              <a:rPr lang="he-IL" sz="1600" dirty="0"/>
              <a:t>והורדה מאתר </a:t>
            </a:r>
            <a:r>
              <a:rPr lang="he-IL" sz="1600" dirty="0" smtClean="0"/>
              <a:t>התוכנית. </a:t>
            </a:r>
            <a:endParaRPr lang="en-US" sz="1600" dirty="0"/>
          </a:p>
          <a:p>
            <a:endParaRPr lang="he-IL" dirty="0"/>
          </a:p>
        </p:txBody>
      </p:sp>
      <p:sp>
        <p:nvSpPr>
          <p:cNvPr id="5" name="מלבן 4"/>
          <p:cNvSpPr/>
          <p:nvPr/>
        </p:nvSpPr>
        <p:spPr>
          <a:xfrm>
            <a:off x="683568" y="1484784"/>
            <a:ext cx="7560840" cy="2308324"/>
          </a:xfrm>
          <a:prstGeom prst="rect">
            <a:avLst/>
          </a:prstGeom>
          <a:solidFill>
            <a:schemeClr val="accent5"/>
          </a:solidFill>
        </p:spPr>
        <p:txBody>
          <a:bodyPr wrap="square">
            <a:spAutoFit/>
          </a:bodyPr>
          <a:lstStyle/>
          <a:p>
            <a:r>
              <a:rPr lang="he-IL" b="1" dirty="0" smtClean="0"/>
              <a:t>המטרה: </a:t>
            </a:r>
          </a:p>
          <a:p>
            <a:r>
              <a:rPr lang="he-IL" dirty="0" smtClean="0"/>
              <a:t>התלמיד יבין ויפנים כיצד הישגיה של מדינת ישראל בהווה הם התגשמות חזון הנביאים.</a:t>
            </a:r>
          </a:p>
          <a:p>
            <a:r>
              <a:rPr lang="he-IL" b="1" dirty="0" smtClean="0"/>
              <a:t>יעדים בית ספריים: </a:t>
            </a:r>
            <a:r>
              <a:rPr lang="he-IL" dirty="0" smtClean="0"/>
              <a:t> </a:t>
            </a:r>
          </a:p>
          <a:p>
            <a:r>
              <a:rPr lang="he-IL" dirty="0" smtClean="0"/>
              <a:t>1- חשיפת ציבור התלמידים והמורים להישגים ייחודיים של מדינת ישראל בתחומים השונים, על פי בחירת בית הספר.</a:t>
            </a:r>
          </a:p>
          <a:p>
            <a:r>
              <a:rPr lang="he-IL" dirty="0" smtClean="0"/>
              <a:t>2- חיבור ציבור התלמידים והמורים לתפיסה כי הישגיה של מדינת ישראל הם בבחינת התגשמות חזון הנביאים.</a:t>
            </a:r>
          </a:p>
        </p:txBody>
      </p:sp>
    </p:spTree>
    <p:extLst>
      <p:ext uri="{BB962C8B-B14F-4D97-AF65-F5344CB8AC3E}">
        <p14:creationId xmlns:p14="http://schemas.microsoft.com/office/powerpoint/2010/main" val="358515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solidFill>
                  <a:srgbClr val="00B0F0"/>
                </a:solidFill>
              </a:rPr>
              <a:t>עתיד – מעגל </a:t>
            </a:r>
            <a:r>
              <a:rPr lang="he-IL" dirty="0" err="1" smtClean="0">
                <a:solidFill>
                  <a:srgbClr val="00B0F0"/>
                </a:solidFill>
              </a:rPr>
              <a:t>החמ"ד</a:t>
            </a:r>
            <a:r>
              <a:rPr lang="he-IL" dirty="0" smtClean="0">
                <a:solidFill>
                  <a:srgbClr val="00B0F0"/>
                </a:solidFill>
              </a:rPr>
              <a:t>, בית חינוך כמשפחה</a:t>
            </a:r>
            <a:br>
              <a:rPr lang="he-IL" dirty="0" smtClean="0">
                <a:solidFill>
                  <a:srgbClr val="00B0F0"/>
                </a:solidFill>
              </a:rPr>
            </a:br>
            <a:r>
              <a:rPr lang="he-IL" sz="4000" dirty="0" smtClean="0">
                <a:solidFill>
                  <a:srgbClr val="00B0F0"/>
                </a:solidFill>
              </a:rPr>
              <a:t>"היינו כחולמים" , מדינת ישראל בעוד שבעים שנה</a:t>
            </a:r>
            <a:endParaRPr lang="he-IL" sz="4000" dirty="0">
              <a:solidFill>
                <a:srgbClr val="00B0F0"/>
              </a:solidFill>
            </a:endParaRPr>
          </a:p>
        </p:txBody>
      </p:sp>
      <p:sp>
        <p:nvSpPr>
          <p:cNvPr id="3" name="מציין מיקום תוכן 2"/>
          <p:cNvSpPr>
            <a:spLocks noGrp="1"/>
          </p:cNvSpPr>
          <p:nvPr>
            <p:ph idx="1"/>
          </p:nvPr>
        </p:nvSpPr>
        <p:spPr>
          <a:xfrm>
            <a:off x="1043608" y="3573016"/>
            <a:ext cx="7211144" cy="2265115"/>
          </a:xfrm>
        </p:spPr>
        <p:txBody>
          <a:bodyPr>
            <a:normAutofit fontScale="25000" lnSpcReduction="20000"/>
          </a:bodyPr>
          <a:lstStyle/>
          <a:p>
            <a:pPr marL="0" indent="0">
              <a:buNone/>
            </a:pPr>
            <a:endParaRPr lang="he-IL" i="1" dirty="0" smtClean="0"/>
          </a:p>
          <a:p>
            <a:pPr marL="0" indent="0">
              <a:buNone/>
            </a:pPr>
            <a:endParaRPr lang="he-IL" i="1" dirty="0" smtClean="0"/>
          </a:p>
          <a:p>
            <a:pPr marL="0" indent="0">
              <a:buNone/>
            </a:pPr>
            <a:endParaRPr lang="he-IL" i="1" dirty="0" smtClean="0"/>
          </a:p>
          <a:p>
            <a:pPr marL="0" indent="0">
              <a:buNone/>
            </a:pPr>
            <a:endParaRPr lang="he-IL" i="1" dirty="0" smtClean="0"/>
          </a:p>
          <a:p>
            <a:pPr marL="0" indent="0">
              <a:buNone/>
            </a:pPr>
            <a:endParaRPr lang="he-IL" i="1" dirty="0" smtClean="0"/>
          </a:p>
          <a:p>
            <a:pPr marL="0" indent="0">
              <a:buNone/>
            </a:pPr>
            <a:endParaRPr lang="he-IL" i="1" dirty="0" smtClean="0"/>
          </a:p>
          <a:p>
            <a:pPr marL="0" indent="0">
              <a:buNone/>
            </a:pPr>
            <a:endParaRPr lang="he-IL" sz="4300" dirty="0" smtClean="0"/>
          </a:p>
          <a:p>
            <a:pPr marL="0" indent="0">
              <a:buNone/>
            </a:pPr>
            <a:r>
              <a:rPr lang="he-IL" sz="4300" dirty="0" smtClean="0"/>
              <a:t>לוחות </a:t>
            </a:r>
            <a:r>
              <a:rPr lang="he-IL" sz="4300" dirty="0"/>
              <a:t>זמנים</a:t>
            </a:r>
            <a:r>
              <a:rPr lang="he-IL" sz="4300" dirty="0" smtClean="0"/>
              <a:t>:</a:t>
            </a:r>
            <a:endParaRPr lang="he-IL" sz="4300" dirty="0"/>
          </a:p>
          <a:p>
            <a:pPr marL="0" indent="0">
              <a:buNone/>
            </a:pPr>
            <a:r>
              <a:rPr lang="he-IL" sz="4300" dirty="0" smtClean="0"/>
              <a:t>• אדר </a:t>
            </a:r>
            <a:r>
              <a:rPr lang="he-IL" sz="4300" dirty="0"/>
              <a:t>ניסן : בתי הספר מקבלים מערכי שיעור </a:t>
            </a:r>
            <a:r>
              <a:rPr lang="he-IL" sz="4300" dirty="0" err="1" smtClean="0"/>
              <a:t>יעודיים</a:t>
            </a:r>
            <a:r>
              <a:rPr lang="he-IL" sz="4300" dirty="0" smtClean="0"/>
              <a:t> </a:t>
            </a:r>
            <a:r>
              <a:rPr lang="he-IL" sz="4300" dirty="0"/>
              <a:t>ללימוד במערכת .</a:t>
            </a:r>
            <a:endParaRPr lang="en-US" sz="4300" dirty="0"/>
          </a:p>
          <a:p>
            <a:pPr marL="0" indent="0">
              <a:buNone/>
            </a:pPr>
            <a:r>
              <a:rPr lang="he-IL" sz="4300" dirty="0" smtClean="0"/>
              <a:t>• עשרת </a:t>
            </a:r>
            <a:r>
              <a:rPr lang="he-IL" sz="4300" dirty="0"/>
              <a:t>ימי </a:t>
            </a:r>
            <a:r>
              <a:rPr lang="he-IL" sz="4300" dirty="0" smtClean="0"/>
              <a:t>תשועה: </a:t>
            </a:r>
            <a:r>
              <a:rPr lang="he-IL" sz="4300" dirty="0"/>
              <a:t>כל בית ספר מעלה סרטון על החזון שלו לשבעים השנים הבאות</a:t>
            </a:r>
            <a:endParaRPr lang="en-US" sz="4300" dirty="0"/>
          </a:p>
          <a:p>
            <a:pPr marL="0" indent="0">
              <a:buNone/>
            </a:pPr>
            <a:r>
              <a:rPr lang="he-IL" sz="4300" dirty="0" smtClean="0"/>
              <a:t>• בין שבוע </a:t>
            </a:r>
            <a:r>
              <a:rPr lang="he-IL" sz="4300" dirty="0" err="1" smtClean="0"/>
              <a:t>החמ"ד</a:t>
            </a:r>
            <a:r>
              <a:rPr lang="he-IL" sz="4300" dirty="0" smtClean="0"/>
              <a:t> לעשרת ימי תשועה: העלאתם של כל התוצרים לאתר </a:t>
            </a:r>
            <a:r>
              <a:rPr lang="he-IL" sz="4300" dirty="0"/>
              <a:t>שיתופי שישמש תיעוד לכל העשייה בשנה זו.</a:t>
            </a:r>
            <a:endParaRPr lang="en-US" sz="4300" dirty="0"/>
          </a:p>
          <a:p>
            <a:pPr marL="0" indent="0">
              <a:buNone/>
            </a:pPr>
            <a:r>
              <a:rPr lang="he-IL" sz="4300" dirty="0" smtClean="0"/>
              <a:t>• כנס מנהיגי חינוך: הצגת התוצרים הנבחרים באירוע סיום מרשים, במעמד אישי ציבור ומנהיגי החינוך.  </a:t>
            </a:r>
            <a:endParaRPr lang="en-US" sz="4300" dirty="0"/>
          </a:p>
          <a:p>
            <a:pPr marL="0" indent="0">
              <a:buNone/>
            </a:pPr>
            <a:endParaRPr lang="he-IL" dirty="0"/>
          </a:p>
        </p:txBody>
      </p:sp>
      <p:sp>
        <p:nvSpPr>
          <p:cNvPr id="4" name="TextBox 3"/>
          <p:cNvSpPr txBox="1"/>
          <p:nvPr/>
        </p:nvSpPr>
        <p:spPr>
          <a:xfrm>
            <a:off x="-8100" y="5517232"/>
            <a:ext cx="2419860" cy="1368152"/>
          </a:xfrm>
          <a:prstGeom prst="rect">
            <a:avLst/>
          </a:prstGeom>
          <a:blipFill>
            <a:blip r:embed="rId2" cstate="print">
              <a:extLst>
                <a:ext uri="{BEBA8EAE-BF5A-486C-A8C5-ECC9F3942E4B}">
                  <a14:imgProps xmlns:a14="http://schemas.microsoft.com/office/drawing/2010/main">
                    <a14:imgLayer r:embed="rId3">
                      <a14:imgEffect>
                        <a14:sharpenSoften amount="-81000"/>
                      </a14:imgEffect>
                    </a14:imgLayer>
                  </a14:imgProps>
                </a:ext>
              </a:extLst>
            </a:blip>
            <a:stretch>
              <a:fillRect/>
            </a:stretch>
          </a:blipFill>
        </p:spPr>
        <p:txBody>
          <a:bodyPr wrap="square" rtlCol="1">
            <a:spAutoFit/>
          </a:bodyPr>
          <a:lstStyle/>
          <a:p>
            <a:endParaRPr lang="he-IL" dirty="0"/>
          </a:p>
        </p:txBody>
      </p:sp>
      <p:sp>
        <p:nvSpPr>
          <p:cNvPr id="5" name="TextBox 4"/>
          <p:cNvSpPr txBox="1"/>
          <p:nvPr/>
        </p:nvSpPr>
        <p:spPr>
          <a:xfrm>
            <a:off x="899592" y="1556792"/>
            <a:ext cx="7272808" cy="2800767"/>
          </a:xfrm>
          <a:prstGeom prst="rect">
            <a:avLst/>
          </a:prstGeom>
          <a:solidFill>
            <a:schemeClr val="accent5"/>
          </a:solidFill>
        </p:spPr>
        <p:txBody>
          <a:bodyPr wrap="square" rtlCol="1">
            <a:spAutoFit/>
          </a:bodyPr>
          <a:lstStyle/>
          <a:p>
            <a:r>
              <a:rPr lang="he-IL" sz="1600" b="1" dirty="0" smtClean="0"/>
              <a:t>המטרה:</a:t>
            </a:r>
          </a:p>
          <a:p>
            <a:r>
              <a:rPr lang="he-IL" sz="1600" dirty="0" smtClean="0"/>
              <a:t>מתוך מבט אל העתיד, כל בית חינוך יכתוב לעצמו ולתלמידיו חזון למדינת ישראל ל-70 השנים הבאות. </a:t>
            </a:r>
          </a:p>
          <a:p>
            <a:r>
              <a:rPr lang="he-IL" sz="1600" b="1" dirty="0" smtClean="0"/>
              <a:t>יעדים בית ספריים:</a:t>
            </a:r>
          </a:p>
          <a:p>
            <a:r>
              <a:rPr lang="he-IL" sz="1600" dirty="0" smtClean="0"/>
              <a:t>1- התלמיד יפנים כי חלומותיו ושאיפותיו לעתיד – עשויים להיות חלק ברקמת חזון המדינה לשבעים השנה הבאות. </a:t>
            </a:r>
          </a:p>
          <a:p>
            <a:r>
              <a:rPr lang="he-IL" sz="1600" dirty="0" smtClean="0"/>
              <a:t>2- התלמיד יבין כי במעשיו שלו יש בידיו להביא לקיומן של נבואות מתגשמות חדשות.</a:t>
            </a:r>
          </a:p>
          <a:p>
            <a:r>
              <a:rPr lang="he-IL" sz="1600" dirty="0" smtClean="0"/>
              <a:t>3- בתי הספר והמחוזות ירכזו את עבודות התלמידים ויציגו אותן במסגרת שבוע </a:t>
            </a:r>
            <a:r>
              <a:rPr lang="he-IL" sz="1600" dirty="0" err="1" smtClean="0"/>
              <a:t>החמ"ד</a:t>
            </a:r>
            <a:r>
              <a:rPr lang="he-IL" sz="1600" dirty="0" smtClean="0"/>
              <a:t> וכנס מנהיגי חינוך </a:t>
            </a:r>
            <a:r>
              <a:rPr lang="he-IL" sz="1600" dirty="0" err="1" smtClean="0"/>
              <a:t>בחמ"ד</a:t>
            </a:r>
            <a:r>
              <a:rPr lang="he-IL" sz="1600" dirty="0" smtClean="0"/>
              <a:t>. </a:t>
            </a:r>
          </a:p>
          <a:p>
            <a:endParaRPr lang="he-IL" sz="1600" i="1" dirty="0" smtClean="0"/>
          </a:p>
          <a:p>
            <a:endParaRPr lang="he-IL" sz="1600" dirty="0"/>
          </a:p>
        </p:txBody>
      </p:sp>
    </p:spTree>
    <p:extLst>
      <p:ext uri="{BB962C8B-B14F-4D97-AF65-F5344CB8AC3E}">
        <p14:creationId xmlns:p14="http://schemas.microsoft.com/office/powerpoint/2010/main" val="276389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לוגו הרצוג.png"/>
          <p:cNvPicPr>
            <a:picLocks noChangeAspect="1"/>
          </p:cNvPicPr>
          <p:nvPr/>
        </p:nvPicPr>
        <p:blipFill>
          <a:blip r:embed="rId2" cstate="print"/>
          <a:stretch>
            <a:fillRect/>
          </a:stretch>
        </p:blipFill>
        <p:spPr>
          <a:xfrm>
            <a:off x="395536" y="0"/>
            <a:ext cx="2199278" cy="1556792"/>
          </a:xfrm>
          <a:prstGeom prst="rect">
            <a:avLst/>
          </a:prstGeom>
        </p:spPr>
      </p:pic>
      <p:sp>
        <p:nvSpPr>
          <p:cNvPr id="3" name="מלבן 2"/>
          <p:cNvSpPr/>
          <p:nvPr/>
        </p:nvSpPr>
        <p:spPr>
          <a:xfrm>
            <a:off x="323528" y="908720"/>
            <a:ext cx="8568952" cy="5570756"/>
          </a:xfrm>
          <a:prstGeom prst="rect">
            <a:avLst/>
          </a:prstGeom>
        </p:spPr>
        <p:txBody>
          <a:bodyPr wrap="square">
            <a:spAutoFit/>
          </a:bodyPr>
          <a:lstStyle/>
          <a:p>
            <a:pPr algn="ctr"/>
            <a:r>
              <a:rPr lang="he-IL" sz="3200" dirty="0" smtClean="0">
                <a:solidFill>
                  <a:srgbClr val="7030A0"/>
                </a:solidFill>
              </a:rPr>
              <a:t>"עם שב לארצו"  </a:t>
            </a:r>
          </a:p>
          <a:p>
            <a:r>
              <a:rPr lang="he-IL" dirty="0" smtClean="0"/>
              <a:t>מיזם "עם שב לארצו": שיתוף פעולה של </a:t>
            </a:r>
            <a:r>
              <a:rPr lang="he-IL" dirty="0" err="1" smtClean="0"/>
              <a:t>החמ"ד</a:t>
            </a:r>
            <a:r>
              <a:rPr lang="he-IL" dirty="0" smtClean="0"/>
              <a:t> והמכללה האקדמית הרצוג. </a:t>
            </a:r>
          </a:p>
          <a:p>
            <a:r>
              <a:rPr lang="he-IL" dirty="0" smtClean="0"/>
              <a:t>תכלית המיזם: לחבר את ציבור תלמידי </a:t>
            </a:r>
            <a:r>
              <a:rPr lang="he-IL" dirty="0" err="1" smtClean="0"/>
              <a:t>החמ"ד</a:t>
            </a:r>
            <a:r>
              <a:rPr lang="he-IL" dirty="0" smtClean="0"/>
              <a:t>, מוריהם והוריהם, להוויה של החזרה לארץ התנ"ך באמצעות לימוד פרק ליום מפרקי חזון הנביאים - לכבוד 70 שנה למדינת ישראל. </a:t>
            </a:r>
          </a:p>
          <a:p>
            <a:r>
              <a:rPr lang="he-IL" dirty="0" smtClean="0"/>
              <a:t>מעבר ללימוד תנ"ך - זו אמירה משמעותית ביותר של </a:t>
            </a:r>
            <a:r>
              <a:rPr lang="he-IL" dirty="0" err="1" smtClean="0"/>
              <a:t>החמ"ד</a:t>
            </a:r>
            <a:r>
              <a:rPr lang="he-IL" dirty="0" smtClean="0"/>
              <a:t> - חזרנו לארץ התנ"ך. </a:t>
            </a:r>
          </a:p>
          <a:p>
            <a:r>
              <a:rPr lang="he-IL" dirty="0" smtClean="0"/>
              <a:t>הספרים שיילמדו: נביאים ראשונים, מיהושע עד מלכים, וכן עזרא ונחמיה (סה"כ-170 פרקים). שיטת הלימוד: המיזם יפעל בשני מישורים –</a:t>
            </a:r>
          </a:p>
          <a:p>
            <a:r>
              <a:rPr lang="he-IL" dirty="0" smtClean="0"/>
              <a:t> 1 .בכל בית ספר יהיה רכז שזה עניינו והוא יוביל את הפעילות בפעימות מתאימות. הרכז יקבל  חומרים והנחייה </a:t>
            </a:r>
            <a:r>
              <a:rPr lang="he-IL" dirty="0" err="1" smtClean="0"/>
              <a:t>מהפרוייקטור</a:t>
            </a:r>
            <a:r>
              <a:rPr lang="he-IL" dirty="0" smtClean="0"/>
              <a:t>. התוכנית תתקיים בכל בתי הספר </a:t>
            </a:r>
            <a:r>
              <a:rPr lang="he-IL" dirty="0" err="1" smtClean="0"/>
              <a:t>בחמ"ד</a:t>
            </a:r>
            <a:r>
              <a:rPr lang="he-IL" dirty="0" smtClean="0"/>
              <a:t>.</a:t>
            </a:r>
          </a:p>
          <a:p>
            <a:r>
              <a:rPr lang="he-IL" dirty="0" smtClean="0"/>
              <a:t> 2 .הורים וילדים באמצעות טלפונים חכמים/</a:t>
            </a:r>
            <a:r>
              <a:rPr lang="he-IL" dirty="0" err="1" smtClean="0"/>
              <a:t>טאבלטים</a:t>
            </a:r>
            <a:r>
              <a:rPr lang="he-IL" dirty="0" smtClean="0"/>
              <a:t> בבית. תחילת הלימוד תהיה מייד אחרי חזרת התלמידים מחופשת הסוכות וסיומו לקראת יום העצמאות תשע"ח. </a:t>
            </a:r>
          </a:p>
          <a:p>
            <a:r>
              <a:rPr lang="he-IL" dirty="0" smtClean="0"/>
              <a:t>המיזם יהיה חלק מתוכנית </a:t>
            </a:r>
            <a:r>
              <a:rPr lang="he-IL" dirty="0" err="1" smtClean="0"/>
              <a:t>החמ"ד</a:t>
            </a:r>
            <a:r>
              <a:rPr lang="he-IL" dirty="0" smtClean="0"/>
              <a:t> ל 70 שנה. </a:t>
            </a:r>
          </a:p>
          <a:p>
            <a:r>
              <a:rPr lang="he-IL" dirty="0" smtClean="0"/>
              <a:t>ניהול המיזם: ימונה </a:t>
            </a:r>
            <a:r>
              <a:rPr lang="he-IL" dirty="0" err="1" smtClean="0"/>
              <a:t>פרוייקטור</a:t>
            </a:r>
            <a:r>
              <a:rPr lang="he-IL" dirty="0" smtClean="0"/>
              <a:t> ארצי למיזם שירכז את כל התפעול מול בתי בספר. בכל בית ספר יהיה רכז שיאותר ויערוך עם הלומדים סיכום בכל שבוע או שבועיים. המיזם יהיה לחלק מליבת לימוד </a:t>
            </a:r>
            <a:r>
              <a:rPr lang="he-IL" dirty="0" err="1" smtClean="0"/>
              <a:t>החמ"ד</a:t>
            </a:r>
            <a:r>
              <a:rPr lang="he-IL" dirty="0" smtClean="0"/>
              <a:t>. </a:t>
            </a:r>
          </a:p>
          <a:p>
            <a:r>
              <a:rPr lang="he-IL" dirty="0" smtClean="0"/>
              <a:t>שילוב המיזם בפעילות </a:t>
            </a:r>
            <a:r>
              <a:rPr lang="he-IL" dirty="0" err="1" smtClean="0"/>
              <a:t>החמ"ד</a:t>
            </a:r>
            <a:r>
              <a:rPr lang="he-IL" dirty="0" smtClean="0"/>
              <a:t>: יש לשקול להכניס את המיזם לתוך שדרת </a:t>
            </a:r>
            <a:r>
              <a:rPr lang="he-IL" dirty="0" err="1" smtClean="0"/>
              <a:t>החמ"ד</a:t>
            </a:r>
            <a:r>
              <a:rPr lang="he-IL" dirty="0" smtClean="0"/>
              <a:t> בפרויקטים כמו "עופרים" או "לכל תלמיד ניגון ציוני דתי ישראלי משלו". </a:t>
            </a:r>
          </a:p>
          <a:p>
            <a:r>
              <a:rPr lang="he-IL" dirty="0" smtClean="0"/>
              <a:t>כל ספר שיילמד יפתח בסרטון שייתן סקירה על הספר בחיבור לערכים מודגשים שייבחרו. </a:t>
            </a:r>
          </a:p>
          <a:p>
            <a:r>
              <a:rPr lang="he-IL" dirty="0" smtClean="0"/>
              <a:t>בשבוע </a:t>
            </a:r>
            <a:r>
              <a:rPr lang="he-IL" dirty="0" err="1" smtClean="0"/>
              <a:t>החמ"ד</a:t>
            </a:r>
            <a:r>
              <a:rPr lang="he-IL" dirty="0" smtClean="0"/>
              <a:t> יתקיים אירוע שיא אינטרנטי, בדומה ליום התפילה הארצי.</a:t>
            </a:r>
            <a:endParaRPr lang="he-IL" dirty="0"/>
          </a:p>
        </p:txBody>
      </p:sp>
      <p:pic>
        <p:nvPicPr>
          <p:cNvPr id="5" name="תמונה 4" descr="תיאור: תיאור: C:\Documents and Settings\Dror\Application Data\PixelMetrics\CaptureWiz\LastCaptures\2014-04-02_15-36-06-406.png"/>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948264" y="332656"/>
            <a:ext cx="1928232" cy="792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539552" y="1844824"/>
            <a:ext cx="8208912" cy="1224136"/>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2" name="כותרת 1"/>
          <p:cNvSpPr>
            <a:spLocks noGrp="1"/>
          </p:cNvSpPr>
          <p:nvPr>
            <p:ph type="title"/>
          </p:nvPr>
        </p:nvSpPr>
        <p:spPr>
          <a:xfrm>
            <a:off x="457200" y="704088"/>
            <a:ext cx="8229600" cy="924712"/>
          </a:xfrm>
        </p:spPr>
        <p:txBody>
          <a:bodyPr>
            <a:normAutofit fontScale="90000"/>
          </a:bodyPr>
          <a:lstStyle/>
          <a:p>
            <a:r>
              <a:rPr lang="he-IL" sz="3100" b="1" dirty="0" smtClean="0">
                <a:solidFill>
                  <a:srgbClr val="7030A0"/>
                </a:solidFill>
                <a:cs typeface="+mn-cs"/>
              </a:rPr>
              <a:t>עבר – הווה – עתיד, נבואות מתגשמות במדינת ישראל</a:t>
            </a:r>
            <a:r>
              <a:rPr lang="he-IL" sz="4400" dirty="0" smtClean="0">
                <a:solidFill>
                  <a:srgbClr val="7030A0"/>
                </a:solidFill>
                <a:cs typeface="+mn-cs"/>
              </a:rPr>
              <a:t/>
            </a:r>
            <a:br>
              <a:rPr lang="he-IL" sz="4400" dirty="0" smtClean="0">
                <a:solidFill>
                  <a:srgbClr val="7030A0"/>
                </a:solidFill>
                <a:cs typeface="+mn-cs"/>
              </a:rPr>
            </a:br>
            <a:r>
              <a:rPr lang="he-IL" sz="3100" dirty="0" smtClean="0">
                <a:solidFill>
                  <a:srgbClr val="7030A0"/>
                </a:solidFill>
                <a:cs typeface="+mn-cs"/>
              </a:rPr>
              <a:t>רציונל התכנית:</a:t>
            </a:r>
            <a:endParaRPr lang="he-IL" sz="3100" dirty="0">
              <a:solidFill>
                <a:srgbClr val="7030A0"/>
              </a:solidFill>
              <a:cs typeface="+mn-cs"/>
            </a:endParaRPr>
          </a:p>
        </p:txBody>
      </p:sp>
      <p:sp>
        <p:nvSpPr>
          <p:cNvPr id="3" name="מציין מיקום תוכן 2"/>
          <p:cNvSpPr>
            <a:spLocks noGrp="1"/>
          </p:cNvSpPr>
          <p:nvPr>
            <p:ph idx="1"/>
          </p:nvPr>
        </p:nvSpPr>
        <p:spPr>
          <a:xfrm>
            <a:off x="467544" y="1700808"/>
            <a:ext cx="8229600" cy="4968552"/>
          </a:xfrm>
        </p:spPr>
        <p:txBody>
          <a:bodyPr>
            <a:normAutofit fontScale="62500" lnSpcReduction="20000"/>
          </a:bodyPr>
          <a:lstStyle/>
          <a:p>
            <a:pPr algn="just">
              <a:buNone/>
            </a:pPr>
            <a:endParaRPr lang="he-IL" dirty="0" smtClean="0"/>
          </a:p>
          <a:p>
            <a:pPr algn="ctr">
              <a:buNone/>
            </a:pPr>
            <a:r>
              <a:rPr lang="he-IL" b="1" dirty="0" smtClean="0"/>
              <a:t>חינוך לאהבת הארץ, להכרה בערכה הרוחני, הלאומי</a:t>
            </a:r>
          </a:p>
          <a:p>
            <a:pPr algn="ctr">
              <a:buNone/>
            </a:pPr>
            <a:r>
              <a:rPr lang="he-IL" b="1" dirty="0" smtClean="0"/>
              <a:t>וההיסטורי של מדינת ישראל, לאחריות לעתיד המדינה ולנכונות לפעול</a:t>
            </a:r>
          </a:p>
          <a:p>
            <a:pPr algn="ctr">
              <a:buNone/>
            </a:pPr>
            <a:r>
              <a:rPr lang="he-IL" b="1" dirty="0" smtClean="0"/>
              <a:t>למענה </a:t>
            </a:r>
            <a:r>
              <a:rPr lang="he-IL" sz="1900" dirty="0" smtClean="0"/>
              <a:t>(מתוך חזון </a:t>
            </a:r>
            <a:r>
              <a:rPr lang="he-IL" sz="1900" dirty="0" err="1" smtClean="0"/>
              <a:t>החמ"ד</a:t>
            </a:r>
            <a:r>
              <a:rPr lang="he-IL" sz="1900" dirty="0" smtClean="0"/>
              <a:t>)</a:t>
            </a:r>
            <a:r>
              <a:rPr lang="he-IL" dirty="0" smtClean="0"/>
              <a:t>. </a:t>
            </a:r>
          </a:p>
          <a:p>
            <a:pPr algn="just">
              <a:buNone/>
            </a:pPr>
            <a:endParaRPr lang="he-IL" dirty="0" smtClean="0"/>
          </a:p>
          <a:p>
            <a:pPr algn="ctr">
              <a:buNone/>
            </a:pPr>
            <a:r>
              <a:rPr lang="he-IL" b="1" dirty="0" smtClean="0">
                <a:solidFill>
                  <a:srgbClr val="002060"/>
                </a:solidFill>
              </a:rPr>
              <a:t>בהכרה בשליחותנו זו, בשנת השבעים נבקש להתבונן בהישגיה יוצאי</a:t>
            </a:r>
          </a:p>
          <a:p>
            <a:pPr algn="ctr">
              <a:buNone/>
            </a:pPr>
            <a:r>
              <a:rPr lang="he-IL" b="1" dirty="0" smtClean="0">
                <a:solidFill>
                  <a:srgbClr val="002060"/>
                </a:solidFill>
              </a:rPr>
              <a:t> הדופן של המדינה בתחומים שונים ומגוונים ולהכיר בעובדת היותם מימוש</a:t>
            </a:r>
          </a:p>
          <a:p>
            <a:pPr algn="ctr">
              <a:buNone/>
            </a:pPr>
            <a:r>
              <a:rPr lang="he-IL" b="1" dirty="0" smtClean="0">
                <a:solidFill>
                  <a:srgbClr val="002060"/>
                </a:solidFill>
              </a:rPr>
              <a:t> והתגשמות של חזון הנביאים.</a:t>
            </a:r>
          </a:p>
          <a:p>
            <a:pPr algn="ctr">
              <a:buNone/>
            </a:pPr>
            <a:endParaRPr lang="he-IL" dirty="0" smtClean="0"/>
          </a:p>
          <a:p>
            <a:pPr algn="ctr">
              <a:buNone/>
            </a:pPr>
            <a:r>
              <a:rPr lang="he-IL" dirty="0" smtClean="0"/>
              <a:t>מתוך התבוננות זו נתמלא אנו ותלמידינו בהכרת הטוב לריבונו של עולם על כל</a:t>
            </a:r>
          </a:p>
          <a:p>
            <a:pPr algn="ctr">
              <a:buNone/>
            </a:pPr>
            <a:r>
              <a:rPr lang="he-IL" dirty="0" smtClean="0"/>
              <a:t>הטוב אשר גמלנו, יתמלא ליבנו ברגשי שמחה על הזכות הגדולה </a:t>
            </a:r>
          </a:p>
          <a:p>
            <a:pPr algn="ctr">
              <a:buNone/>
            </a:pPr>
            <a:r>
              <a:rPr lang="he-IL" dirty="0" smtClean="0"/>
              <a:t>שנפלה בחלקנו להיות חלק ממהלך מופלא של גאולה ונביט בתקווה</a:t>
            </a:r>
          </a:p>
          <a:p>
            <a:pPr algn="ctr">
              <a:buNone/>
            </a:pPr>
            <a:r>
              <a:rPr lang="he-IL" dirty="0" smtClean="0"/>
              <a:t> ובתחושת אחריות אל העתיד, בתפילה להמשיך ולחזות בשגשוגה ובפריחתה של</a:t>
            </a:r>
          </a:p>
          <a:p>
            <a:pPr algn="ctr">
              <a:buNone/>
            </a:pPr>
            <a:r>
              <a:rPr lang="he-IL" dirty="0" smtClean="0"/>
              <a:t> מדינת ישראל, ראשית צמיחת גאולתנו, ובבנין ירושלים במהרה בימינו.</a:t>
            </a:r>
          </a:p>
          <a:p>
            <a:pPr algn="ctr">
              <a:buNone/>
            </a:pPr>
            <a:endParaRPr lang="he-IL" sz="2900" dirty="0" smtClean="0"/>
          </a:p>
          <a:p>
            <a:pPr algn="ctr">
              <a:buNone/>
            </a:pPr>
            <a:r>
              <a:rPr lang="he-IL" sz="2900" dirty="0" smtClean="0">
                <a:solidFill>
                  <a:srgbClr val="7030A0"/>
                </a:solidFill>
              </a:rPr>
              <a:t>רציונל התכנית הוצע ע"י הרב שמואל אליהו והרב אבי </a:t>
            </a:r>
            <a:r>
              <a:rPr lang="he-IL" sz="2900" dirty="0" err="1" smtClean="0">
                <a:solidFill>
                  <a:srgbClr val="7030A0"/>
                </a:solidFill>
              </a:rPr>
              <a:t>גיסר</a:t>
            </a:r>
            <a:r>
              <a:rPr lang="he-IL" sz="2900" dirty="0" smtClean="0">
                <a:solidFill>
                  <a:srgbClr val="7030A0"/>
                </a:solidFill>
              </a:rPr>
              <a:t>, ראש מועצת </a:t>
            </a:r>
            <a:r>
              <a:rPr lang="he-IL" sz="2900" dirty="0" err="1" smtClean="0">
                <a:solidFill>
                  <a:srgbClr val="7030A0"/>
                </a:solidFill>
              </a:rPr>
              <a:t>החמ"ד</a:t>
            </a:r>
            <a:endParaRPr lang="he-IL" sz="2900" dirty="0" smtClean="0">
              <a:solidFill>
                <a:srgbClr val="7030A0"/>
              </a:solidFill>
            </a:endParaRPr>
          </a:p>
          <a:p>
            <a:pPr algn="just">
              <a:buNone/>
            </a:pPr>
            <a:endParaRPr lang="he-IL" dirty="0" smtClean="0"/>
          </a:p>
          <a:p>
            <a:pPr algn="just">
              <a:buNone/>
            </a:pPr>
            <a:endParaRPr lang="he-I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דובלה\Downloads\חמד פרק יומי - 2.png"/>
          <p:cNvPicPr>
            <a:picLocks noChangeAspect="1" noChangeArrowheads="1"/>
          </p:cNvPicPr>
          <p:nvPr/>
        </p:nvPicPr>
        <p:blipFill>
          <a:blip r:embed="rId2" cstate="print"/>
          <a:srcRect/>
          <a:stretch>
            <a:fillRect/>
          </a:stretch>
        </p:blipFill>
        <p:spPr bwMode="auto">
          <a:xfrm>
            <a:off x="11026" y="0"/>
            <a:ext cx="9121948"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smtClean="0">
                <a:solidFill>
                  <a:srgbClr val="7030A0"/>
                </a:solidFill>
                <a:cs typeface="+mn-cs"/>
              </a:rPr>
              <a:t>ערכה לבתי הספר – ידידי </a:t>
            </a:r>
            <a:r>
              <a:rPr lang="he-IL" sz="3600" dirty="0" err="1" smtClean="0">
                <a:solidFill>
                  <a:srgbClr val="7030A0"/>
                </a:solidFill>
                <a:cs typeface="+mn-cs"/>
              </a:rPr>
              <a:t>החמ"ד</a:t>
            </a:r>
            <a:endParaRPr lang="he-IL" sz="3600" dirty="0">
              <a:solidFill>
                <a:srgbClr val="7030A0"/>
              </a:solidFill>
              <a:cs typeface="+mn-cs"/>
            </a:endParaRPr>
          </a:p>
        </p:txBody>
      </p:sp>
      <p:sp>
        <p:nvSpPr>
          <p:cNvPr id="3" name="מציין מיקום תוכן 2"/>
          <p:cNvSpPr>
            <a:spLocks noGrp="1"/>
          </p:cNvSpPr>
          <p:nvPr>
            <p:ph idx="1"/>
          </p:nvPr>
        </p:nvSpPr>
        <p:spPr/>
        <p:txBody>
          <a:bodyPr>
            <a:normAutofit fontScale="85000" lnSpcReduction="20000"/>
          </a:bodyPr>
          <a:lstStyle/>
          <a:p>
            <a:pPr>
              <a:buNone/>
            </a:pPr>
            <a:r>
              <a:rPr lang="he-IL" dirty="0" smtClean="0"/>
              <a:t>במסגרת שנת ה-70 יישלח לוגו 70 – </a:t>
            </a:r>
            <a:r>
              <a:rPr lang="he-IL" dirty="0" err="1" smtClean="0"/>
              <a:t>קולאז</a:t>
            </a:r>
            <a:r>
              <a:rPr lang="he-IL" dirty="0" smtClean="0"/>
              <a:t>' לתליה בכל </a:t>
            </a:r>
          </a:p>
          <a:p>
            <a:pPr>
              <a:buNone/>
            </a:pPr>
            <a:r>
              <a:rPr lang="he-IL" dirty="0" smtClean="0"/>
              <a:t>בתי הספר וגני הילדים. יודפס בגודל מטר*60 ס"מ ויהיה </a:t>
            </a:r>
          </a:p>
          <a:p>
            <a:pPr>
              <a:buNone/>
            </a:pPr>
            <a:r>
              <a:rPr lang="he-IL" dirty="0" smtClean="0"/>
              <a:t>בעל חיתוך צורני.</a:t>
            </a:r>
          </a:p>
          <a:p>
            <a:pPr>
              <a:buNone/>
            </a:pPr>
            <a:r>
              <a:rPr lang="he-IL" dirty="0" smtClean="0"/>
              <a:t>יגיע לכל המוסדות (גני ילדים ובתי ספר) כחלק מחבילת </a:t>
            </a:r>
          </a:p>
          <a:p>
            <a:pPr>
              <a:buNone/>
            </a:pPr>
            <a:r>
              <a:rPr lang="he-IL" dirty="0" smtClean="0"/>
              <a:t>המיתוג שתכלול: </a:t>
            </a:r>
          </a:p>
          <a:p>
            <a:pPr>
              <a:buNone/>
            </a:pPr>
            <a:r>
              <a:rPr lang="he-IL" dirty="0" smtClean="0"/>
              <a:t/>
            </a:r>
            <a:br>
              <a:rPr lang="he-IL" dirty="0" smtClean="0"/>
            </a:br>
            <a:r>
              <a:rPr lang="he-IL" dirty="0" smtClean="0"/>
              <a:t>1. דגל חמד + דגל ישראל + מעמד</a:t>
            </a:r>
            <a:br>
              <a:rPr lang="he-IL" dirty="0" smtClean="0"/>
            </a:br>
            <a:r>
              <a:rPr lang="he-IL" dirty="0" smtClean="0"/>
              <a:t>2. לוגו </a:t>
            </a:r>
            <a:r>
              <a:rPr lang="he-IL" smtClean="0"/>
              <a:t>70 </a:t>
            </a:r>
            <a:r>
              <a:rPr lang="he-IL" dirty="0" smtClean="0"/>
              <a:t/>
            </a:r>
            <a:br>
              <a:rPr lang="he-IL" dirty="0" smtClean="0"/>
            </a:br>
            <a:r>
              <a:rPr lang="he-IL" dirty="0" smtClean="0"/>
              <a:t>3. השלמה של דמויות </a:t>
            </a:r>
            <a:r>
              <a:rPr lang="he-IL" dirty="0" err="1" smtClean="0"/>
              <a:t>החמ"ד</a:t>
            </a:r>
            <a:r>
              <a:rPr lang="he-IL" dirty="0" smtClean="0"/>
              <a:t>-הרב גורן והרב גץ על פרספקס</a:t>
            </a:r>
            <a:br>
              <a:rPr lang="he-IL" dirty="0" smtClean="0"/>
            </a:br>
            <a:r>
              <a:rPr lang="he-IL" dirty="0" smtClean="0"/>
              <a:t>4. תמונת הרב קוק עם לוגו 70 למדינה</a:t>
            </a:r>
          </a:p>
          <a:p>
            <a:endParaRPr lang="he-I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04664"/>
            <a:ext cx="8229600" cy="432048"/>
          </a:xfrm>
        </p:spPr>
        <p:txBody>
          <a:bodyPr>
            <a:noAutofit/>
          </a:bodyPr>
          <a:lstStyle/>
          <a:p>
            <a:pPr algn="ctr"/>
            <a:r>
              <a:rPr lang="he-IL" sz="3200" dirty="0" smtClean="0">
                <a:solidFill>
                  <a:srgbClr val="7030A0"/>
                </a:solidFill>
                <a:cs typeface="+mn-cs"/>
              </a:rPr>
              <a:t>הנבואות מתגשמות במדינת ישראל בתחומים רבים ומגוונים:</a:t>
            </a:r>
            <a:endParaRPr lang="he-IL" sz="3200" dirty="0">
              <a:solidFill>
                <a:srgbClr val="7030A0"/>
              </a:solidFill>
              <a:cs typeface="+mn-cs"/>
            </a:endParaRPr>
          </a:p>
        </p:txBody>
      </p:sp>
      <p:sp>
        <p:nvSpPr>
          <p:cNvPr id="17" name="אליפסה 16"/>
          <p:cNvSpPr/>
          <p:nvPr/>
        </p:nvSpPr>
        <p:spPr>
          <a:xfrm>
            <a:off x="3851920" y="1412776"/>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יחסי החוץ של ישראל</a:t>
            </a:r>
          </a:p>
          <a:p>
            <a:pPr algn="ctr"/>
            <a:r>
              <a:rPr lang="he-IL" sz="1200" dirty="0" smtClean="0"/>
              <a:t>"וְרָאוּ </a:t>
            </a:r>
            <a:r>
              <a:rPr lang="he-IL" sz="1200" dirty="0" err="1" smtClean="0"/>
              <a:t>גוֹי</a:t>
            </a:r>
            <a:r>
              <a:rPr lang="he-IL" sz="1200" dirty="0" smtClean="0"/>
              <a:t>ִם צִדְקֵךְ </a:t>
            </a:r>
            <a:r>
              <a:rPr lang="he-IL" sz="1200" dirty="0" err="1" smtClean="0"/>
              <a:t>וְכ</a:t>
            </a:r>
            <a:r>
              <a:rPr lang="he-IL" sz="1200" dirty="0" smtClean="0"/>
              <a:t>ָל מְלָכִים כְּבוֹדֵךְ" </a:t>
            </a:r>
            <a:endParaRPr lang="he-IL" sz="1200" b="1" dirty="0" smtClean="0"/>
          </a:p>
        </p:txBody>
      </p:sp>
      <p:sp>
        <p:nvSpPr>
          <p:cNvPr id="18" name="אליפסה 17"/>
          <p:cNvSpPr/>
          <p:nvPr/>
        </p:nvSpPr>
        <p:spPr>
          <a:xfrm>
            <a:off x="7452320" y="1412776"/>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טכנולוגיה</a:t>
            </a:r>
          </a:p>
          <a:p>
            <a:pPr algn="ctr"/>
            <a:r>
              <a:rPr lang="he-IL" sz="1200" dirty="0" smtClean="0"/>
              <a:t>"וְאָמְרוּ רַק עַם חָכָ</a:t>
            </a:r>
            <a:r>
              <a:rPr lang="he-IL" sz="1200" dirty="0" err="1" smtClean="0"/>
              <a:t>ם </a:t>
            </a:r>
            <a:r>
              <a:rPr lang="he-IL" sz="1200" dirty="0" smtClean="0"/>
              <a:t>וְנָבוֹן הַגּוֹי הַגָּדוֹל </a:t>
            </a:r>
            <a:r>
              <a:rPr lang="he-IL" sz="1200" dirty="0" err="1" smtClean="0"/>
              <a:t>הַז</a:t>
            </a:r>
            <a:r>
              <a:rPr lang="he-IL" sz="1200" dirty="0" smtClean="0"/>
              <a:t>ֶּה"</a:t>
            </a:r>
            <a:endParaRPr lang="he-IL" sz="1200" b="1" dirty="0" smtClean="0"/>
          </a:p>
        </p:txBody>
      </p:sp>
      <p:sp>
        <p:nvSpPr>
          <p:cNvPr id="20" name="אליפסה 19"/>
          <p:cNvSpPr/>
          <p:nvPr/>
        </p:nvSpPr>
        <p:spPr>
          <a:xfrm>
            <a:off x="3923928" y="3284984"/>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בניין ירושלים</a:t>
            </a:r>
          </a:p>
          <a:p>
            <a:pPr algn="ctr"/>
            <a:r>
              <a:rPr lang="he-IL" sz="1200" dirty="0" smtClean="0"/>
              <a:t>"פְּרָזוֹת תֵּשֵׁ</a:t>
            </a:r>
            <a:r>
              <a:rPr lang="he-IL" sz="1200" dirty="0" err="1" smtClean="0"/>
              <a:t>ב </a:t>
            </a:r>
            <a:r>
              <a:rPr lang="he-IL" sz="1200" dirty="0" smtClean="0"/>
              <a:t>יְרוּשָׁלִַם מֵרֹב אָדָ</a:t>
            </a:r>
            <a:r>
              <a:rPr lang="he-IL" sz="1200" dirty="0" err="1" smtClean="0"/>
              <a:t>ם </a:t>
            </a:r>
            <a:r>
              <a:rPr lang="he-IL" sz="1200" dirty="0" smtClean="0"/>
              <a:t>וּבְהֵ</a:t>
            </a:r>
            <a:r>
              <a:rPr lang="he-IL" sz="1200" dirty="0" err="1" smtClean="0"/>
              <a:t>מָה </a:t>
            </a:r>
            <a:r>
              <a:rPr lang="he-IL" sz="1200" dirty="0" smtClean="0"/>
              <a:t>בְּתוֹכָהּ"</a:t>
            </a:r>
            <a:endParaRPr lang="he-IL" sz="1200" b="1" dirty="0" smtClean="0"/>
          </a:p>
        </p:txBody>
      </p:sp>
      <p:sp>
        <p:nvSpPr>
          <p:cNvPr id="21" name="אליפסה 20"/>
          <p:cNvSpPr/>
          <p:nvPr/>
        </p:nvSpPr>
        <p:spPr>
          <a:xfrm>
            <a:off x="7020272" y="5013176"/>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תשובה</a:t>
            </a:r>
          </a:p>
          <a:p>
            <a:pPr algn="ctr"/>
            <a:r>
              <a:rPr lang="he-IL" sz="1200" dirty="0" smtClean="0"/>
              <a:t>"וּמָל </a:t>
            </a:r>
            <a:r>
              <a:rPr lang="he-IL" sz="1200" dirty="0" err="1" smtClean="0"/>
              <a:t>ה</a:t>
            </a:r>
            <a:r>
              <a:rPr lang="he-IL" sz="1200" dirty="0" smtClean="0"/>
              <a:t>' </a:t>
            </a:r>
            <a:r>
              <a:rPr lang="he-IL" sz="1200" dirty="0" err="1" smtClean="0"/>
              <a:t>אֱלֹהֶי</a:t>
            </a:r>
            <a:r>
              <a:rPr lang="he-IL" sz="1200" dirty="0" smtClean="0"/>
              <a:t>ךָ אֶת לְבָבְךָ </a:t>
            </a:r>
            <a:r>
              <a:rPr lang="he-IL" sz="1200" dirty="0" err="1" smtClean="0"/>
              <a:t>וְא</a:t>
            </a:r>
            <a:r>
              <a:rPr lang="he-IL" sz="1200" dirty="0" smtClean="0"/>
              <a:t>ֶת לְבַב זַרְע</a:t>
            </a:r>
            <a:r>
              <a:rPr lang="he-IL" sz="1200" dirty="0" err="1" smtClean="0"/>
              <a:t>ֶךָ </a:t>
            </a:r>
            <a:r>
              <a:rPr lang="he-IL" sz="1200" dirty="0" smtClean="0"/>
              <a:t>לְאַהֲבָה אֶת </a:t>
            </a:r>
            <a:r>
              <a:rPr lang="he-IL" sz="1200" dirty="0" err="1" smtClean="0"/>
              <a:t>ה</a:t>
            </a:r>
            <a:r>
              <a:rPr lang="he-IL" sz="1200" dirty="0" smtClean="0"/>
              <a:t>' </a:t>
            </a:r>
            <a:r>
              <a:rPr lang="he-IL" sz="1200" dirty="0" err="1" smtClean="0"/>
              <a:t>אֱלֹהֶי</a:t>
            </a:r>
            <a:r>
              <a:rPr lang="he-IL" sz="1200" dirty="0" smtClean="0"/>
              <a:t>ךָ" </a:t>
            </a:r>
            <a:endParaRPr lang="he-IL" sz="1200" b="1" dirty="0" smtClean="0"/>
          </a:p>
        </p:txBody>
      </p:sp>
      <p:sp>
        <p:nvSpPr>
          <p:cNvPr id="22" name="אליפסה 21"/>
          <p:cNvSpPr/>
          <p:nvPr/>
        </p:nvSpPr>
        <p:spPr>
          <a:xfrm>
            <a:off x="5724128" y="2780928"/>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פריחת עולם התורה</a:t>
            </a:r>
          </a:p>
          <a:p>
            <a:pPr algn="ctr"/>
            <a:r>
              <a:rPr lang="he-IL" sz="1200" dirty="0" smtClean="0"/>
              <a:t>"לֹא רָעָ</a:t>
            </a:r>
            <a:r>
              <a:rPr lang="he-IL" sz="1200" dirty="0" err="1" smtClean="0"/>
              <a:t>ב </a:t>
            </a:r>
            <a:r>
              <a:rPr lang="he-IL" sz="1200" dirty="0" smtClean="0"/>
              <a:t>לַלֶּחֶם </a:t>
            </a:r>
            <a:r>
              <a:rPr lang="he-IL" sz="1200" dirty="0" err="1" smtClean="0"/>
              <a:t>וְל</a:t>
            </a:r>
            <a:r>
              <a:rPr lang="he-IL" sz="1200" dirty="0" smtClean="0"/>
              <a:t>ֹא צָמָ</a:t>
            </a:r>
            <a:r>
              <a:rPr lang="he-IL" sz="1200" dirty="0" err="1" smtClean="0"/>
              <a:t>א </a:t>
            </a:r>
            <a:r>
              <a:rPr lang="he-IL" sz="1200" dirty="0" smtClean="0"/>
              <a:t>לַמַּיִם כִּי </a:t>
            </a:r>
            <a:r>
              <a:rPr lang="he-IL" sz="1200" dirty="0" err="1" smtClean="0"/>
              <a:t>אִ</a:t>
            </a:r>
            <a:r>
              <a:rPr lang="he-IL" sz="1200" dirty="0" smtClean="0"/>
              <a:t>ם לִשְׁמֹעַ אֵת דִּבְרֵי </a:t>
            </a:r>
            <a:r>
              <a:rPr lang="he-IL" sz="1200" dirty="0" err="1" smtClean="0"/>
              <a:t>ה</a:t>
            </a:r>
            <a:r>
              <a:rPr lang="he-IL" sz="1200" dirty="0" smtClean="0"/>
              <a:t>'"</a:t>
            </a:r>
            <a:endParaRPr lang="he-IL" sz="1200" b="1" dirty="0" smtClean="0"/>
          </a:p>
        </p:txBody>
      </p:sp>
      <p:sp>
        <p:nvSpPr>
          <p:cNvPr id="23" name="אליפסה 22"/>
          <p:cNvSpPr/>
          <p:nvPr/>
        </p:nvSpPr>
        <p:spPr>
          <a:xfrm>
            <a:off x="5004048" y="5013176"/>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התפתחות הארץ ובניין המדינה</a:t>
            </a:r>
          </a:p>
          <a:p>
            <a:pPr algn="ctr"/>
            <a:r>
              <a:rPr lang="he-IL" sz="1200" dirty="0" smtClean="0"/>
              <a:t>"וְנושְׁבוּ הֶעָרִ</a:t>
            </a:r>
            <a:r>
              <a:rPr lang="he-IL" sz="1200" dirty="0" err="1" smtClean="0"/>
              <a:t>ים </a:t>
            </a:r>
            <a:r>
              <a:rPr lang="he-IL" sz="1200" dirty="0" smtClean="0"/>
              <a:t>וְהֶחֳרָ</a:t>
            </a:r>
            <a:r>
              <a:rPr lang="he-IL" sz="1200" dirty="0" err="1" smtClean="0"/>
              <a:t>בוֹת </a:t>
            </a:r>
            <a:r>
              <a:rPr lang="he-IL" sz="1200" dirty="0" smtClean="0"/>
              <a:t>תִּבָּנֶינָה"</a:t>
            </a:r>
            <a:endParaRPr lang="he-IL" sz="1200" b="1" dirty="0" smtClean="0"/>
          </a:p>
        </p:txBody>
      </p:sp>
      <p:sp>
        <p:nvSpPr>
          <p:cNvPr id="24" name="אליפסה 23"/>
          <p:cNvSpPr/>
          <p:nvPr/>
        </p:nvSpPr>
        <p:spPr>
          <a:xfrm>
            <a:off x="2915816" y="5013176"/>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סלילת כבישים ופיתוח דרכי הארץ</a:t>
            </a:r>
          </a:p>
          <a:p>
            <a:pPr algn="ctr"/>
            <a:r>
              <a:rPr lang="he-IL" sz="1200" dirty="0" smtClean="0"/>
              <a:t>"סֹלּ</a:t>
            </a:r>
            <a:r>
              <a:rPr lang="he-IL" sz="1200" dirty="0" err="1" smtClean="0"/>
              <a:t>וּ סֹל</a:t>
            </a:r>
            <a:r>
              <a:rPr lang="he-IL" sz="1200" dirty="0" smtClean="0"/>
              <a:t>ּו</a:t>
            </a:r>
            <a:r>
              <a:rPr lang="he-IL" sz="1200" dirty="0" err="1" smtClean="0"/>
              <a:t>ּ </a:t>
            </a:r>
            <a:r>
              <a:rPr lang="he-IL" sz="1200" dirty="0" smtClean="0"/>
              <a:t>פַּנּוּ </a:t>
            </a:r>
            <a:r>
              <a:rPr lang="he-IL" sz="1200" dirty="0" err="1" smtClean="0"/>
              <a:t>דָר</a:t>
            </a:r>
            <a:r>
              <a:rPr lang="he-IL" sz="1200" dirty="0" smtClean="0"/>
              <a:t>ֶךְ"</a:t>
            </a:r>
            <a:endParaRPr lang="he-IL" sz="1200" b="1" dirty="0" smtClean="0"/>
          </a:p>
        </p:txBody>
      </p:sp>
      <p:sp>
        <p:nvSpPr>
          <p:cNvPr id="25" name="אליפסה 24"/>
          <p:cNvSpPr/>
          <p:nvPr/>
        </p:nvSpPr>
        <p:spPr>
          <a:xfrm>
            <a:off x="2051720" y="2780928"/>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כלכלה</a:t>
            </a:r>
          </a:p>
          <a:p>
            <a:pPr algn="ctr"/>
            <a:r>
              <a:rPr lang="he-IL" sz="1200" dirty="0" smtClean="0"/>
              <a:t>"</a:t>
            </a:r>
            <a:r>
              <a:rPr lang="he-IL" sz="1200" dirty="0" err="1" smtClean="0"/>
              <a:t>וְהֵיט</a:t>
            </a:r>
            <a:r>
              <a:rPr lang="he-IL" sz="1200" dirty="0" smtClean="0"/>
              <a:t>ִבְךָ – וּבֵרַךְ </a:t>
            </a:r>
            <a:r>
              <a:rPr lang="he-IL" sz="1200" dirty="0" err="1" smtClean="0"/>
              <a:t>פְּרִ</a:t>
            </a:r>
            <a:r>
              <a:rPr lang="he-IL" sz="1200" dirty="0" smtClean="0"/>
              <a:t>י בִטְנְךָ </a:t>
            </a:r>
            <a:r>
              <a:rPr lang="he-IL" sz="1200" dirty="0" err="1" smtClean="0"/>
              <a:t>וּפְרִ</a:t>
            </a:r>
            <a:r>
              <a:rPr lang="he-IL" sz="1200" dirty="0" smtClean="0"/>
              <a:t>י אַדְמָתֶךָ </a:t>
            </a:r>
            <a:r>
              <a:rPr lang="he-IL" sz="1200" dirty="0" err="1" smtClean="0"/>
              <a:t>דְּגָנ</a:t>
            </a:r>
            <a:r>
              <a:rPr lang="he-IL" sz="1200" dirty="0" smtClean="0"/>
              <a:t>ְך</a:t>
            </a:r>
            <a:r>
              <a:rPr lang="he-IL" sz="1200" dirty="0" err="1" smtClean="0"/>
              <a:t>ָ </a:t>
            </a:r>
            <a:r>
              <a:rPr lang="he-IL" sz="1200" dirty="0" smtClean="0"/>
              <a:t>וְתִירֹ</a:t>
            </a:r>
            <a:r>
              <a:rPr lang="he-IL" sz="1200" dirty="0" err="1" smtClean="0"/>
              <a:t>שְׁךָ וְיִצְ</a:t>
            </a:r>
            <a:r>
              <a:rPr lang="he-IL" sz="1200" dirty="0" smtClean="0"/>
              <a:t>הָרֶךָ"</a:t>
            </a:r>
            <a:endParaRPr lang="he-IL" sz="1200" b="1" dirty="0" smtClean="0"/>
          </a:p>
        </p:txBody>
      </p:sp>
      <p:sp>
        <p:nvSpPr>
          <p:cNvPr id="26" name="אליפסה 25"/>
          <p:cNvSpPr/>
          <p:nvPr/>
        </p:nvSpPr>
        <p:spPr>
          <a:xfrm>
            <a:off x="179512" y="3356992"/>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sz="1200" b="1" dirty="0" smtClean="0"/>
          </a:p>
          <a:p>
            <a:pPr algn="ctr"/>
            <a:r>
              <a:rPr lang="he-IL" sz="1200" b="1" dirty="0" smtClean="0"/>
              <a:t>חקלאות</a:t>
            </a:r>
          </a:p>
          <a:p>
            <a:pPr algn="ctr"/>
            <a:r>
              <a:rPr lang="he-IL" sz="1200" cap="all" dirty="0" smtClean="0"/>
              <a:t>"וְאַתֶּם </a:t>
            </a:r>
            <a:r>
              <a:rPr lang="he-IL" sz="1200" cap="all" dirty="0" err="1" smtClean="0"/>
              <a:t>הָר</a:t>
            </a:r>
            <a:r>
              <a:rPr lang="he-IL" sz="1200" cap="all" dirty="0" smtClean="0"/>
              <a:t>ֵי</a:t>
            </a:r>
            <a:r>
              <a:rPr lang="he-IL" sz="1200" cap="all" dirty="0" err="1" smtClean="0"/>
              <a:t> </a:t>
            </a:r>
            <a:r>
              <a:rPr lang="he-IL" sz="1200" cap="all" dirty="0" smtClean="0"/>
              <a:t>יִשְׂרָאֵל </a:t>
            </a:r>
            <a:r>
              <a:rPr lang="he-IL" sz="1200" cap="all" dirty="0" err="1" smtClean="0"/>
              <a:t>עַנְפְּכֶ</a:t>
            </a:r>
            <a:r>
              <a:rPr lang="he-IL" sz="1200" cap="all" dirty="0" smtClean="0"/>
              <a:t>ם תִּתּ</a:t>
            </a:r>
            <a:r>
              <a:rPr lang="he-IL" sz="1200" cap="all" dirty="0" err="1" smtClean="0"/>
              <a:t>ֵנוּ </a:t>
            </a:r>
            <a:r>
              <a:rPr lang="he-IL" sz="1200" cap="all" dirty="0" smtClean="0"/>
              <a:t>וּפֶרְי</a:t>
            </a:r>
            <a:r>
              <a:rPr lang="he-IL" sz="1200" cap="all" dirty="0" err="1" smtClean="0"/>
              <a:t>ְכֶם</a:t>
            </a:r>
            <a:r>
              <a:rPr lang="he-IL" sz="1200" cap="all" dirty="0" smtClean="0"/>
              <a:t> </a:t>
            </a:r>
            <a:r>
              <a:rPr lang="he-IL" sz="1200" cap="all" dirty="0" err="1" smtClean="0"/>
              <a:t>תִּש</a:t>
            </a:r>
            <a:r>
              <a:rPr lang="he-IL" sz="1200" cap="all" dirty="0" smtClean="0"/>
              <a:t>ְׂא</a:t>
            </a:r>
            <a:r>
              <a:rPr lang="he-IL" sz="1200" cap="all" dirty="0" err="1" smtClean="0"/>
              <a:t>וּ </a:t>
            </a:r>
            <a:r>
              <a:rPr lang="he-IL" sz="1200" cap="all" dirty="0" smtClean="0"/>
              <a:t>לְעַמ</a:t>
            </a:r>
            <a:r>
              <a:rPr lang="he-IL" sz="1200" cap="all" dirty="0" err="1" smtClean="0"/>
              <a:t>ִּי </a:t>
            </a:r>
            <a:r>
              <a:rPr lang="he-IL" sz="1200" cap="all" dirty="0" smtClean="0"/>
              <a:t>יִשְׂרָאֵל כִּי קֵרְבוּ לָבוֹא"</a:t>
            </a:r>
            <a:endParaRPr lang="en-US" sz="1200" cap="all" dirty="0" smtClean="0"/>
          </a:p>
          <a:p>
            <a:pPr algn="ctr"/>
            <a:endParaRPr lang="he-IL" b="1" dirty="0" smtClean="0"/>
          </a:p>
        </p:txBody>
      </p:sp>
      <p:sp>
        <p:nvSpPr>
          <p:cNvPr id="27" name="אליפסה 26"/>
          <p:cNvSpPr/>
          <p:nvPr/>
        </p:nvSpPr>
        <p:spPr>
          <a:xfrm>
            <a:off x="2051720" y="980728"/>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קיבוץ גלויות, עלייה וקליטה</a:t>
            </a:r>
          </a:p>
          <a:p>
            <a:pPr algn="ctr"/>
            <a:r>
              <a:rPr lang="he-IL" sz="1200" dirty="0" smtClean="0"/>
              <a:t>"וְשָׁב </a:t>
            </a:r>
            <a:r>
              <a:rPr lang="he-IL" sz="1200" dirty="0" err="1" smtClean="0"/>
              <a:t>ה</a:t>
            </a:r>
            <a:r>
              <a:rPr lang="he-IL" sz="1200" dirty="0" smtClean="0"/>
              <a:t>' </a:t>
            </a:r>
            <a:r>
              <a:rPr lang="he-IL" sz="1200" dirty="0" err="1" smtClean="0"/>
              <a:t>אֱלֹהֶי</a:t>
            </a:r>
            <a:r>
              <a:rPr lang="he-IL" sz="1200" dirty="0" smtClean="0"/>
              <a:t>ךָ אֶת שְׁבוּתְךָ </a:t>
            </a:r>
            <a:r>
              <a:rPr lang="he-IL" sz="1200" dirty="0" err="1" smtClean="0"/>
              <a:t>וְרִח</a:t>
            </a:r>
            <a:r>
              <a:rPr lang="he-IL" sz="1200" dirty="0" smtClean="0"/>
              <a:t>ֲמֶךָ </a:t>
            </a:r>
            <a:r>
              <a:rPr lang="he-IL" sz="1200" dirty="0" err="1" smtClean="0"/>
              <a:t>וְש</a:t>
            </a:r>
            <a:r>
              <a:rPr lang="he-IL" sz="1200" dirty="0" smtClean="0"/>
              <a:t>ָׁ</a:t>
            </a:r>
            <a:r>
              <a:rPr lang="he-IL" sz="1200" dirty="0" err="1" smtClean="0"/>
              <a:t>ב וְקִבֶּצְ</a:t>
            </a:r>
            <a:r>
              <a:rPr lang="he-IL" sz="1200" dirty="0" smtClean="0"/>
              <a:t>ךָ מִכּ</a:t>
            </a:r>
            <a:r>
              <a:rPr lang="he-IL" sz="1200" dirty="0" err="1" smtClean="0"/>
              <a:t>ָל </a:t>
            </a:r>
            <a:r>
              <a:rPr lang="he-IL" sz="1200" dirty="0" smtClean="0"/>
              <a:t>הָעַמִּים"</a:t>
            </a:r>
            <a:endParaRPr lang="he-IL" sz="1200" b="1" dirty="0" smtClean="0"/>
          </a:p>
        </p:txBody>
      </p:sp>
      <p:sp>
        <p:nvSpPr>
          <p:cNvPr id="28" name="אליפסה 27"/>
          <p:cNvSpPr/>
          <p:nvPr/>
        </p:nvSpPr>
        <p:spPr>
          <a:xfrm>
            <a:off x="179512" y="1412776"/>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הגנה ובטחון</a:t>
            </a:r>
          </a:p>
          <a:p>
            <a:pPr algn="ctr"/>
            <a:r>
              <a:rPr lang="he-IL" sz="1200" dirty="0" smtClean="0"/>
              <a:t>"וֶהֱבִיאֲךָ ה' </a:t>
            </a:r>
            <a:r>
              <a:rPr lang="he-IL" sz="1200" dirty="0" err="1" smtClean="0"/>
              <a:t>אֱלֹהֶי</a:t>
            </a:r>
            <a:r>
              <a:rPr lang="he-IL" sz="1200" dirty="0" smtClean="0"/>
              <a:t>ךָ אֶל הָאָרֶץ </a:t>
            </a:r>
            <a:r>
              <a:rPr lang="he-IL" sz="1200" dirty="0" err="1" smtClean="0"/>
              <a:t>אֲש</a:t>
            </a:r>
            <a:r>
              <a:rPr lang="he-IL" sz="1200" dirty="0" smtClean="0"/>
              <a:t>ֶׁ</a:t>
            </a:r>
            <a:r>
              <a:rPr lang="he-IL" sz="1200" dirty="0" err="1" smtClean="0"/>
              <a:t>ר </a:t>
            </a:r>
            <a:r>
              <a:rPr lang="he-IL" sz="1200" dirty="0" smtClean="0"/>
              <a:t>יָרְש</a:t>
            </a:r>
            <a:r>
              <a:rPr lang="he-IL" sz="1200" dirty="0" err="1" smtClean="0"/>
              <a:t>ׁוּ אֲבֹתֶי</a:t>
            </a:r>
            <a:r>
              <a:rPr lang="he-IL" sz="1200" dirty="0" smtClean="0"/>
              <a:t>ךָ וִירִשְׁתָּהּ" </a:t>
            </a:r>
            <a:endParaRPr lang="he-IL" sz="1200" b="1" dirty="0" smtClean="0"/>
          </a:p>
        </p:txBody>
      </p:sp>
      <p:sp>
        <p:nvSpPr>
          <p:cNvPr id="16" name="אליפסה 15"/>
          <p:cNvSpPr/>
          <p:nvPr/>
        </p:nvSpPr>
        <p:spPr>
          <a:xfrm>
            <a:off x="7452320" y="3356992"/>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sz="1200" b="1" dirty="0" smtClean="0"/>
          </a:p>
          <a:p>
            <a:pPr algn="ctr"/>
            <a:r>
              <a:rPr lang="he-IL" sz="1200" b="1" dirty="0" smtClean="0"/>
              <a:t>התפתחות עם ישראל בארצו, בשאיפה לכונן חברת מופת</a:t>
            </a:r>
          </a:p>
          <a:p>
            <a:pPr algn="ctr"/>
            <a:r>
              <a:rPr lang="he-IL" sz="1200" dirty="0" smtClean="0"/>
              <a:t>"יְבָרֶכְךָ </a:t>
            </a:r>
            <a:r>
              <a:rPr lang="he-IL" sz="1200" dirty="0" err="1" smtClean="0"/>
              <a:t>יְהו</a:t>
            </a:r>
            <a:r>
              <a:rPr lang="he-IL" sz="1200" dirty="0" smtClean="0"/>
              <a:t>ָה </a:t>
            </a:r>
            <a:r>
              <a:rPr lang="he-IL" sz="1200" dirty="0" err="1" smtClean="0"/>
              <a:t>נְו</a:t>
            </a:r>
            <a:r>
              <a:rPr lang="he-IL" sz="1200" dirty="0" smtClean="0"/>
              <a:t>ֵה צֶדֶק </a:t>
            </a:r>
            <a:r>
              <a:rPr lang="he-IL" sz="1200" dirty="0" err="1" smtClean="0"/>
              <a:t>הַ</a:t>
            </a:r>
            <a:r>
              <a:rPr lang="he-IL" sz="1200" dirty="0" smtClean="0"/>
              <a:t>ר הַקֹּדֶשׁ"</a:t>
            </a:r>
            <a:endParaRPr lang="he-IL" sz="1200" b="1" dirty="0" smtClean="0"/>
          </a:p>
          <a:p>
            <a:pPr algn="ctr"/>
            <a:endParaRPr lang="he-IL" b="1" dirty="0" smtClean="0"/>
          </a:p>
        </p:txBody>
      </p:sp>
      <p:sp>
        <p:nvSpPr>
          <p:cNvPr id="29" name="אליפסה 28"/>
          <p:cNvSpPr/>
          <p:nvPr/>
        </p:nvSpPr>
        <p:spPr>
          <a:xfrm>
            <a:off x="5652120" y="980728"/>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שואה ותקומה</a:t>
            </a:r>
          </a:p>
          <a:p>
            <a:pPr algn="ctr"/>
            <a:r>
              <a:rPr lang="he-IL" sz="1200" dirty="0" smtClean="0"/>
              <a:t>"וְנָתַתִּי לָהֶ</a:t>
            </a:r>
            <a:r>
              <a:rPr lang="he-IL" sz="1200" dirty="0" err="1" smtClean="0"/>
              <a:t>ם </a:t>
            </a:r>
            <a:r>
              <a:rPr lang="he-IL" sz="1200" dirty="0" smtClean="0"/>
              <a:t>בְּבֵי</a:t>
            </a:r>
            <a:r>
              <a:rPr lang="he-IL" sz="1200" dirty="0" err="1" smtClean="0"/>
              <a:t>תִי </a:t>
            </a:r>
            <a:r>
              <a:rPr lang="he-IL" sz="1200" dirty="0" smtClean="0"/>
              <a:t>וּבְחוֹמֹתַ</a:t>
            </a:r>
            <a:r>
              <a:rPr lang="he-IL" sz="1200" dirty="0" err="1" smtClean="0"/>
              <a:t>י </a:t>
            </a:r>
            <a:r>
              <a:rPr lang="he-IL" sz="1200" dirty="0" smtClean="0"/>
              <a:t>יָד וָשֵׁם </a:t>
            </a:r>
            <a:r>
              <a:rPr lang="he-IL" sz="1200" dirty="0" err="1" smtClean="0"/>
              <a:t>טוֹ</a:t>
            </a:r>
            <a:r>
              <a:rPr lang="he-IL" sz="1200" dirty="0" smtClean="0"/>
              <a:t>ב מִבָּנ</a:t>
            </a:r>
            <a:r>
              <a:rPr lang="he-IL" sz="1200" dirty="0" err="1" smtClean="0"/>
              <a:t>ִים </a:t>
            </a:r>
            <a:r>
              <a:rPr lang="he-IL" sz="1200" dirty="0" smtClean="0"/>
              <a:t>וּמִבָּנוֹ</a:t>
            </a:r>
            <a:r>
              <a:rPr lang="he-IL" sz="1200" dirty="0" err="1" smtClean="0"/>
              <a:t>ת </a:t>
            </a:r>
            <a:r>
              <a:rPr lang="he-IL" sz="1200" dirty="0" smtClean="0"/>
              <a:t>שֵׁ</a:t>
            </a:r>
            <a:r>
              <a:rPr lang="he-IL" sz="1200" dirty="0" err="1" smtClean="0"/>
              <a:t>ם </a:t>
            </a:r>
            <a:r>
              <a:rPr lang="he-IL" sz="1200" dirty="0" smtClean="0"/>
              <a:t>עוֹלָם אֶתֶּן </a:t>
            </a:r>
            <a:r>
              <a:rPr lang="he-IL" sz="1200" dirty="0" err="1" smtClean="0"/>
              <a:t>לו</a:t>
            </a:r>
            <a:r>
              <a:rPr lang="he-IL" sz="1200" dirty="0" smtClean="0"/>
              <a:t>ֹ אֲשֶׁר </a:t>
            </a:r>
            <a:r>
              <a:rPr lang="he-IL" sz="1200" dirty="0" err="1" smtClean="0"/>
              <a:t>לֹ</a:t>
            </a:r>
            <a:r>
              <a:rPr lang="he-IL" sz="1200" dirty="0" smtClean="0"/>
              <a:t>א </a:t>
            </a:r>
            <a:r>
              <a:rPr lang="he-IL" sz="1200" dirty="0" err="1" smtClean="0"/>
              <a:t>יִכָּר</a:t>
            </a:r>
            <a:r>
              <a:rPr lang="he-IL" sz="1200" dirty="0" smtClean="0"/>
              <a:t>ֵת"</a:t>
            </a:r>
            <a:endParaRPr lang="he-IL" b="1" dirty="0" smtClean="0"/>
          </a:p>
        </p:txBody>
      </p:sp>
      <p:sp>
        <p:nvSpPr>
          <p:cNvPr id="30" name="אליפסה 29"/>
          <p:cNvSpPr/>
          <p:nvPr/>
        </p:nvSpPr>
        <p:spPr>
          <a:xfrm>
            <a:off x="827584" y="5013176"/>
            <a:ext cx="1584176" cy="1512168"/>
          </a:xfrm>
          <a:prstGeom prst="ellips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he-IL" sz="1200" b="1" dirty="0" smtClean="0"/>
              <a:t>ריבוי טבעי</a:t>
            </a:r>
          </a:p>
          <a:p>
            <a:pPr algn="ctr"/>
            <a:r>
              <a:rPr lang="he-IL" sz="1200" dirty="0" smtClean="0"/>
              <a:t>"וְהִרְ</a:t>
            </a:r>
            <a:r>
              <a:rPr lang="he-IL" sz="1200" dirty="0" err="1" smtClean="0"/>
              <a:t>בְּךָ מֵאֲבֹתֶי</a:t>
            </a:r>
            <a:r>
              <a:rPr lang="he-IL" sz="1200" dirty="0" smtClean="0"/>
              <a:t>ךָ"</a:t>
            </a:r>
            <a:endParaRPr lang="he-IL" sz="12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00" y="4725144"/>
            <a:ext cx="3427972" cy="2139733"/>
          </a:xfrm>
          <a:prstGeom prst="rect">
            <a:avLst/>
          </a:prstGeom>
          <a:blipFill>
            <a:blip r:embed="rId2" cstate="print"/>
            <a:stretch>
              <a:fillRect/>
            </a:stretch>
          </a:blipFill>
        </p:spPr>
        <p:txBody>
          <a:bodyPr wrap="square" rtlCol="1">
            <a:spAutoFit/>
          </a:bodyPr>
          <a:lstStyle/>
          <a:p>
            <a:endParaRPr lang="he-IL" dirty="0"/>
          </a:p>
        </p:txBody>
      </p:sp>
      <p:sp>
        <p:nvSpPr>
          <p:cNvPr id="2" name="כותרת 1"/>
          <p:cNvSpPr>
            <a:spLocks noGrp="1"/>
          </p:cNvSpPr>
          <p:nvPr>
            <p:ph type="title"/>
          </p:nvPr>
        </p:nvSpPr>
        <p:spPr/>
        <p:txBody>
          <a:bodyPr>
            <a:normAutofit/>
          </a:bodyPr>
          <a:lstStyle/>
          <a:p>
            <a:r>
              <a:rPr lang="he-IL" sz="3200" dirty="0" smtClean="0">
                <a:solidFill>
                  <a:srgbClr val="7030A0"/>
                </a:solidFill>
                <a:cs typeface="+mn-cs"/>
              </a:rPr>
              <a:t>70 למדינה לאור חזון הנביאים –הצעות לפעילות:</a:t>
            </a:r>
            <a:endParaRPr lang="he-IL" sz="3200" dirty="0">
              <a:solidFill>
                <a:srgbClr val="002060"/>
              </a:solidFill>
              <a:cs typeface="+mn-cs"/>
            </a:endParaRPr>
          </a:p>
        </p:txBody>
      </p:sp>
      <p:sp>
        <p:nvSpPr>
          <p:cNvPr id="3" name="מציין מיקום תוכן 2"/>
          <p:cNvSpPr>
            <a:spLocks noGrp="1"/>
          </p:cNvSpPr>
          <p:nvPr>
            <p:ph idx="1"/>
          </p:nvPr>
        </p:nvSpPr>
        <p:spPr>
          <a:xfrm>
            <a:off x="457200" y="1268760"/>
            <a:ext cx="8229600" cy="5400600"/>
          </a:xfrm>
        </p:spPr>
        <p:txBody>
          <a:bodyPr>
            <a:normAutofit fontScale="32500" lnSpcReduction="20000"/>
          </a:bodyPr>
          <a:lstStyle/>
          <a:p>
            <a:pPr>
              <a:buNone/>
            </a:pPr>
            <a:endParaRPr lang="he-IL" sz="3800" dirty="0" smtClean="0">
              <a:latin typeface="MS Gothic"/>
              <a:ea typeface="MS Gothic"/>
            </a:endParaRPr>
          </a:p>
          <a:p>
            <a:pPr>
              <a:buNone/>
            </a:pPr>
            <a:r>
              <a:rPr lang="he-IL" sz="3800" dirty="0" smtClean="0">
                <a:latin typeface="MS Gothic"/>
                <a:ea typeface="MS Gothic"/>
              </a:rPr>
              <a:t>◈ </a:t>
            </a:r>
            <a:r>
              <a:rPr lang="he-IL" sz="4300" dirty="0" smtClean="0">
                <a:latin typeface="MS Gothic"/>
                <a:ea typeface="MS Gothic"/>
              </a:rPr>
              <a:t>עבודות חקר ופרויקטים אישיים, כיתתיים או שכבתיים הבוחנים את הנבואות המתגשמות בתחומים השונים. "לכל </a:t>
            </a:r>
          </a:p>
          <a:p>
            <a:pPr>
              <a:buNone/>
            </a:pPr>
            <a:r>
              <a:rPr lang="he-IL" sz="4300" dirty="0" smtClean="0">
                <a:latin typeface="MS Gothic"/>
                <a:ea typeface="MS Gothic"/>
              </a:rPr>
              <a:t>   תלמיד ניגון ציוני דתי ישראלי משלו".</a:t>
            </a:r>
          </a:p>
          <a:p>
            <a:pPr>
              <a:buNone/>
            </a:pPr>
            <a:r>
              <a:rPr lang="he-IL" sz="4300" dirty="0" smtClean="0">
                <a:latin typeface="MS Gothic"/>
                <a:ea typeface="MS Gothic"/>
              </a:rPr>
              <a:t>◈ שילוב הנושא בשיעורים בתחומי הדעת, בשעת המחנך ובפעילות החברתית הבית ספרית.</a:t>
            </a:r>
          </a:p>
          <a:p>
            <a:pPr>
              <a:buNone/>
            </a:pPr>
            <a:r>
              <a:rPr lang="he-IL" sz="4300" dirty="0" smtClean="0">
                <a:latin typeface="MS Gothic"/>
                <a:ea typeface="MS Gothic"/>
              </a:rPr>
              <a:t>◈ תחרות כתיבת מאמרים לתלמידים וצוותי חינוך בתחומי הדעת השונים. </a:t>
            </a:r>
          </a:p>
          <a:p>
            <a:pPr>
              <a:buNone/>
            </a:pPr>
            <a:r>
              <a:rPr lang="he-IL" sz="4300" dirty="0" smtClean="0">
                <a:latin typeface="MS Gothic"/>
                <a:ea typeface="MS Gothic"/>
              </a:rPr>
              <a:t>◈ תכנית לאורך הציר השנתי, בשיתוף עם מרכז הלכה והוראה.</a:t>
            </a:r>
          </a:p>
          <a:p>
            <a:pPr>
              <a:buNone/>
            </a:pPr>
            <a:r>
              <a:rPr lang="he-IL" sz="4300" dirty="0" smtClean="0">
                <a:latin typeface="MS Gothic"/>
                <a:ea typeface="MS Gothic"/>
              </a:rPr>
              <a:t>◈ </a:t>
            </a:r>
            <a:r>
              <a:rPr lang="he-IL" sz="4300" dirty="0" smtClean="0"/>
              <a:t>יחידת הלימוד החדשה "חזון </a:t>
            </a:r>
            <a:r>
              <a:rPr lang="he-IL" sz="4300" dirty="0" err="1" smtClean="0"/>
              <a:t>החמ"ד</a:t>
            </a:r>
            <a:r>
              <a:rPr lang="he-IL" sz="4300" dirty="0" smtClean="0"/>
              <a:t> בראי מחשבת ישראל" תילמד במסגרת יחידת השכלה כללית בכיתה י' ע"י </a:t>
            </a:r>
          </a:p>
          <a:p>
            <a:pPr>
              <a:buNone/>
            </a:pPr>
            <a:r>
              <a:rPr lang="he-IL" sz="4300" dirty="0" smtClean="0"/>
              <a:t>    מאות תלמידים </a:t>
            </a:r>
            <a:r>
              <a:rPr lang="he-IL" sz="4300" dirty="0" err="1" smtClean="0"/>
              <a:t>בחמ"ד</a:t>
            </a:r>
            <a:r>
              <a:rPr lang="he-IL" sz="4300" dirty="0" smtClean="0"/>
              <a:t>. היחידה מכילה דיוני עומק מקיפים בנושאים: ארץ ישראל, עם ישראל, מדינת ישראל, בין אדם </a:t>
            </a:r>
          </a:p>
          <a:p>
            <a:pPr>
              <a:buNone/>
            </a:pPr>
            <a:r>
              <a:rPr lang="he-IL" sz="4300" dirty="0" smtClean="0"/>
              <a:t>    לזולתו ועוד, נושאים הקשורים באופן מהותי לשנת ה-70.</a:t>
            </a:r>
          </a:p>
          <a:p>
            <a:pPr>
              <a:buNone/>
            </a:pPr>
            <a:r>
              <a:rPr lang="he-IL" sz="4300" dirty="0" smtClean="0">
                <a:latin typeface="MS Gothic"/>
                <a:ea typeface="MS Gothic"/>
              </a:rPr>
              <a:t>◈  פעילות בהובלת נוער הקהל למען ציון ברמה בית ספרית, מחוזית וארצית.</a:t>
            </a:r>
            <a:endParaRPr lang="he-IL" sz="4300" b="1" dirty="0" smtClean="0">
              <a:latin typeface="MS Gothic"/>
              <a:ea typeface="MS Gothic"/>
            </a:endParaRPr>
          </a:p>
          <a:p>
            <a:pPr>
              <a:buNone/>
            </a:pPr>
            <a:r>
              <a:rPr lang="he-IL" sz="4300" dirty="0" smtClean="0">
                <a:latin typeface="MS Gothic"/>
                <a:ea typeface="MS Gothic"/>
              </a:rPr>
              <a:t>◈ ערבי במ"ה – הזמנת הורים שיש להם סיפור מעניין שקשור לשבעים שנות המדינה </a:t>
            </a:r>
          </a:p>
          <a:p>
            <a:pPr>
              <a:buNone/>
            </a:pPr>
            <a:r>
              <a:rPr lang="he-IL" sz="4300" dirty="0" smtClean="0">
                <a:latin typeface="MS Gothic"/>
                <a:ea typeface="MS Gothic"/>
              </a:rPr>
              <a:t>    להרצאה או פאנל בפני הורי ותלמידי בית הספר.</a:t>
            </a:r>
          </a:p>
          <a:p>
            <a:pPr>
              <a:buNone/>
            </a:pPr>
            <a:r>
              <a:rPr lang="he-IL" sz="4300" dirty="0" smtClean="0">
                <a:latin typeface="MS Gothic"/>
                <a:ea typeface="MS Gothic"/>
              </a:rPr>
              <a:t>◈ סיורי של"ח וטיולים שנתיים יעמדו בסימן שבעים שנה למדינה לאור חזון הנביאים ויבקרו במקומות המציגים את </a:t>
            </a:r>
          </a:p>
          <a:p>
            <a:pPr>
              <a:buNone/>
            </a:pPr>
            <a:r>
              <a:rPr lang="he-IL" sz="4300" dirty="0" smtClean="0">
                <a:latin typeface="MS Gothic"/>
                <a:ea typeface="MS Gothic"/>
              </a:rPr>
              <a:t>    הישגיה של המדינה.</a:t>
            </a:r>
            <a:endParaRPr lang="he-IL" sz="4300" b="1" dirty="0" smtClean="0">
              <a:latin typeface="MS Gothic"/>
              <a:ea typeface="MS Gothic"/>
            </a:endParaRPr>
          </a:p>
          <a:p>
            <a:pPr>
              <a:buNone/>
            </a:pPr>
            <a:r>
              <a:rPr lang="he-IL" sz="4300" dirty="0" smtClean="0">
                <a:latin typeface="MS Gothic"/>
                <a:ea typeface="MS Gothic"/>
              </a:rPr>
              <a:t>◈ חיבור ימי הלוח השונים לנושא,</a:t>
            </a:r>
            <a:r>
              <a:rPr lang="he-IL" sz="4300" dirty="0" smtClean="0"/>
              <a:t> </a:t>
            </a:r>
            <a:r>
              <a:rPr lang="he-IL" sz="4300" dirty="0" smtClean="0">
                <a:latin typeface="MS Gothic"/>
                <a:ea typeface="MS Gothic"/>
              </a:rPr>
              <a:t>ופעילות מותאמת לתכנית.</a:t>
            </a:r>
          </a:p>
          <a:p>
            <a:pPr>
              <a:buNone/>
            </a:pPr>
            <a:r>
              <a:rPr lang="he-IL" sz="4300" dirty="0" smtClean="0">
                <a:latin typeface="MS Gothic"/>
                <a:ea typeface="MS Gothic"/>
              </a:rPr>
              <a:t>◈ יום שיא בו יוקמו בבית הספר תחנות המציגות את הישגי המדינה בתחומים השונים.</a:t>
            </a:r>
          </a:p>
          <a:p>
            <a:pPr>
              <a:buNone/>
            </a:pPr>
            <a:r>
              <a:rPr lang="he-IL" sz="4300" dirty="0" smtClean="0">
                <a:latin typeface="MS Gothic"/>
                <a:ea typeface="MS Gothic"/>
              </a:rPr>
              <a:t>◈ תחרות יצירה בנושא – כתיבה יוצרת, צילום, שירה, אמנות פלסטית ועוד.</a:t>
            </a:r>
          </a:p>
          <a:p>
            <a:pPr>
              <a:buNone/>
            </a:pPr>
            <a:r>
              <a:rPr lang="he-IL" sz="4300" dirty="0" smtClean="0">
                <a:latin typeface="MS Gothic"/>
                <a:ea typeface="MS Gothic"/>
              </a:rPr>
              <a:t>◈ הזמנת מרצים אורחים הקשורים לתחומי העשייה וההישגים </a:t>
            </a:r>
          </a:p>
          <a:p>
            <a:pPr>
              <a:buNone/>
            </a:pPr>
            <a:r>
              <a:rPr lang="he-IL" sz="4300" dirty="0" smtClean="0">
                <a:latin typeface="MS Gothic"/>
                <a:ea typeface="MS Gothic"/>
              </a:rPr>
              <a:t>   השונים בשבעים שנות המדינה. </a:t>
            </a:r>
          </a:p>
          <a:p>
            <a:pPr>
              <a:buNone/>
            </a:pPr>
            <a:r>
              <a:rPr lang="he-IL" sz="4300" dirty="0" smtClean="0">
                <a:latin typeface="MS Gothic"/>
                <a:ea typeface="MS Gothic"/>
              </a:rPr>
              <a:t>◈ תכנית לימוד בשיתוף עם מכללת 'הרצוג'– לימוד פרק יומי בתנ"ך לאור חזון </a:t>
            </a:r>
          </a:p>
          <a:p>
            <a:pPr>
              <a:buNone/>
            </a:pPr>
            <a:r>
              <a:rPr lang="he-IL" sz="4300" dirty="0" smtClean="0">
                <a:latin typeface="MS Gothic"/>
                <a:ea typeface="MS Gothic"/>
              </a:rPr>
              <a:t>   הנביאים.</a:t>
            </a:r>
          </a:p>
          <a:p>
            <a:pPr>
              <a:buNone/>
            </a:pPr>
            <a:r>
              <a:rPr lang="he-IL" sz="4300" dirty="0" smtClean="0">
                <a:latin typeface="MS Gothic"/>
                <a:ea typeface="MS Gothic"/>
              </a:rPr>
              <a:t>◈ המשך פרויקט שביל הסנהדרין.</a:t>
            </a:r>
          </a:p>
          <a:p>
            <a:pPr>
              <a:buNone/>
            </a:pPr>
            <a:endParaRPr lang="he-IL" sz="4300" b="1" dirty="0" smtClean="0">
              <a:latin typeface="MS Gothic"/>
              <a:ea typeface="MS Gothic"/>
            </a:endParaRPr>
          </a:p>
          <a:p>
            <a:pPr>
              <a:buNone/>
            </a:pPr>
            <a:endParaRPr lang="he-IL" sz="4300" b="1" dirty="0" smtClean="0">
              <a:latin typeface="MS Gothic"/>
              <a:ea typeface="MS Gothic"/>
            </a:endParaRPr>
          </a:p>
          <a:p>
            <a:pPr>
              <a:buNone/>
            </a:pPr>
            <a:r>
              <a:rPr lang="he-IL" sz="4300" b="1" dirty="0" smtClean="0">
                <a:latin typeface="MS Gothic"/>
                <a:ea typeface="MS Gothic"/>
              </a:rPr>
              <a:t>תכניות ופרויקטים נוספים יתווספו בהמשך ויועלו </a:t>
            </a:r>
            <a:r>
              <a:rPr lang="he-IL" sz="4300" b="1" dirty="0" smtClean="0">
                <a:latin typeface="MS Gothic"/>
                <a:ea typeface="MS Gothic"/>
                <a:hlinkClick r:id="rId3"/>
              </a:rPr>
              <a:t>לאתר מינהל </a:t>
            </a:r>
            <a:r>
              <a:rPr lang="he-IL" sz="4300" b="1" dirty="0" err="1" smtClean="0">
                <a:latin typeface="MS Gothic"/>
                <a:ea typeface="MS Gothic"/>
                <a:hlinkClick r:id="rId3"/>
              </a:rPr>
              <a:t>החמ"ד</a:t>
            </a:r>
            <a:endParaRPr lang="he-IL" sz="4300" dirty="0" smtClean="0">
              <a:hlinkClick r:id="rId3"/>
            </a:endParaRPr>
          </a:p>
          <a:p>
            <a:pPr>
              <a:buNone/>
            </a:pPr>
            <a:endParaRPr lang="he-IL" sz="3800" b="1" dirty="0" smtClean="0">
              <a:latin typeface="MS Gothic"/>
              <a:ea typeface="MS Gothic"/>
            </a:endParaRPr>
          </a:p>
          <a:p>
            <a:pPr>
              <a:buNone/>
            </a:pPr>
            <a:endParaRPr lang="he-IL" dirty="0" smtClean="0">
              <a:latin typeface="MS Gothic"/>
              <a:ea typeface="MS Gothic"/>
            </a:endParaRPr>
          </a:p>
          <a:p>
            <a:pPr>
              <a:buNone/>
            </a:pPr>
            <a:endParaRPr lang="he-IL" dirty="0" smtClean="0">
              <a:latin typeface="MS Gothic"/>
              <a:ea typeface="MS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3200" dirty="0" smtClean="0">
                <a:solidFill>
                  <a:srgbClr val="7030A0"/>
                </a:solidFill>
                <a:cs typeface="+mn-cs"/>
              </a:rPr>
              <a:t>"בגיצי התורה המאירה" – הרב מאיר יהודה גץ זצ"ל</a:t>
            </a:r>
            <a:br>
              <a:rPr lang="he-IL" sz="3200" dirty="0" smtClean="0">
                <a:solidFill>
                  <a:srgbClr val="7030A0"/>
                </a:solidFill>
                <a:cs typeface="+mn-cs"/>
              </a:rPr>
            </a:br>
            <a:r>
              <a:rPr lang="he-IL" sz="3200" dirty="0" smtClean="0">
                <a:solidFill>
                  <a:srgbClr val="7030A0"/>
                </a:solidFill>
                <a:cs typeface="+mn-cs"/>
              </a:rPr>
              <a:t>70 שנה למדינת ישראל לאור חזון הנביאים</a:t>
            </a:r>
            <a:endParaRPr lang="he-IL" sz="3200" dirty="0">
              <a:solidFill>
                <a:srgbClr val="7030A0"/>
              </a:solidFill>
              <a:cs typeface="+mn-cs"/>
            </a:endParaRPr>
          </a:p>
        </p:txBody>
      </p:sp>
      <p:sp>
        <p:nvSpPr>
          <p:cNvPr id="3" name="מציין מיקום תוכן 2"/>
          <p:cNvSpPr>
            <a:spLocks noGrp="1"/>
          </p:cNvSpPr>
          <p:nvPr>
            <p:ph idx="1"/>
          </p:nvPr>
        </p:nvSpPr>
        <p:spPr>
          <a:xfrm>
            <a:off x="683568" y="1556792"/>
            <a:ext cx="8229600" cy="4525963"/>
          </a:xfrm>
        </p:spPr>
        <p:txBody>
          <a:bodyPr>
            <a:normAutofit/>
          </a:bodyPr>
          <a:lstStyle/>
          <a:p>
            <a:pPr algn="ctr">
              <a:buNone/>
            </a:pPr>
            <a:r>
              <a:rPr lang="he-IL" sz="1400" dirty="0" smtClean="0">
                <a:latin typeface="Guttman Yad" pitchFamily="2" charset="-79"/>
              </a:rPr>
              <a:t>אין מתאימה מדמותו המאירה של הרב מאיר יהודה גץ זצ"ל ללמוד ולהתחנך לאורה בשנת השבעים לתקומת מדינת ישראל. </a:t>
            </a:r>
          </a:p>
          <a:p>
            <a:pPr algn="ctr">
              <a:buNone/>
            </a:pPr>
            <a:r>
              <a:rPr lang="he-IL" sz="1400" dirty="0" smtClean="0">
                <a:latin typeface="Guttman Yad" pitchFamily="2" charset="-79"/>
              </a:rPr>
              <a:t>הרב גץ זצ"ל גילם בדמותו את הסיפור הישראלי והתגשמות חזון הנביאים – שואה ותקומה, עלייה וקליטה, ציונות וחלוציות, פעילות חינוכית ענפה, מסירות נפש, ערגה וכיסופים לירושלים ולבית ה', בקיאות בתורה ובחכמת הקבלה ועשייה ללא לאות למען עם ישראל, ארץ ישראל ותורת ישראל עד יומו האחרון.</a:t>
            </a:r>
          </a:p>
          <a:p>
            <a:pPr algn="ctr">
              <a:buNone/>
            </a:pPr>
            <a:endParaRPr lang="he-IL" sz="1800" dirty="0" smtClean="0">
              <a:latin typeface="Guttman Yad" pitchFamily="2" charset="-79"/>
            </a:endParaRPr>
          </a:p>
          <a:p>
            <a:pPr algn="just">
              <a:buNone/>
            </a:pPr>
            <a:endParaRPr lang="he-IL" sz="2000" dirty="0">
              <a:cs typeface="+mj-cs"/>
            </a:endParaRPr>
          </a:p>
        </p:txBody>
      </p:sp>
      <p:sp>
        <p:nvSpPr>
          <p:cNvPr id="5" name="TextBox 4"/>
          <p:cNvSpPr txBox="1"/>
          <p:nvPr/>
        </p:nvSpPr>
        <p:spPr>
          <a:xfrm>
            <a:off x="323528" y="1907540"/>
            <a:ext cx="8352928" cy="369332"/>
          </a:xfrm>
          <a:prstGeom prst="rect">
            <a:avLst/>
          </a:prstGeom>
          <a:noFill/>
        </p:spPr>
        <p:txBody>
          <a:bodyPr wrap="square" rtlCol="1">
            <a:spAutoFit/>
          </a:bodyPr>
          <a:lstStyle/>
          <a:p>
            <a:endParaRPr lang="he-IL" dirty="0"/>
          </a:p>
        </p:txBody>
      </p:sp>
      <p:sp>
        <p:nvSpPr>
          <p:cNvPr id="9" name="תרשים זרימה: תהליך חלופי 8"/>
          <p:cNvSpPr/>
          <p:nvPr/>
        </p:nvSpPr>
        <p:spPr>
          <a:xfrm>
            <a:off x="1043608" y="2852936"/>
            <a:ext cx="7272808" cy="1584176"/>
          </a:xfrm>
          <a:prstGeom prst="flowChartAlternateProcess">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1" anchor="ctr"/>
          <a:lstStyle/>
          <a:p>
            <a:pPr algn="just">
              <a:buNone/>
            </a:pPr>
            <a:r>
              <a:rPr lang="he-IL" sz="1400" dirty="0" smtClean="0">
                <a:latin typeface="Guttman Yad" pitchFamily="2" charset="-79"/>
                <a:cs typeface="Guttman Yad" pitchFamily="2" charset="-79"/>
              </a:rPr>
              <a:t>"יש שתי גישות לגבי דור הגאולה: האחת – האומרת שצריך להמתין עד ביאת המשיח והוא יעלה את כל עם ישראל לארץ ישראל. והשנייה - בה אני מאמין - דוגלת בעשייה. קירוב הגאולה במעשה ידינו. אנו בעצמנו נעלה ארצה ונקלוט יהודים מכל קצוות תבל, ניישב ונבנה את הארץ. ואכן, הננו זוכים לראות שהארץ שמחה בדרכנו, מקבלת באהבה את בניה השבים אליה ונותנת פריה..." </a:t>
            </a:r>
          </a:p>
          <a:p>
            <a:pPr algn="ctr">
              <a:buNone/>
            </a:pPr>
            <a:r>
              <a:rPr lang="he-IL" sz="1200" dirty="0" smtClean="0">
                <a:latin typeface="Guttman Yad" pitchFamily="2" charset="-79"/>
                <a:cs typeface="Guttman Yad" pitchFamily="2" charset="-79"/>
              </a:rPr>
              <a:t>   (הרב גץ בתשובה לשאלה איך להסביר שרבנים גדולים אינם עולים לארץ, רב הכותל, עמוד 84)</a:t>
            </a:r>
          </a:p>
        </p:txBody>
      </p:sp>
      <p:pic>
        <p:nvPicPr>
          <p:cNvPr id="11" name="תמונה 10" descr="https://static.wixstatic.com/media/94a190_1e653af5671a4399a2d9cb6894717ce6~mv2_d_1796_1207_s_2.jpg/v1/fill/w_940,h_632,al_c,q_90,usm_0.66_1.00_0.01/94a190_1e653af5671a4399a2d9cb6894717ce6~mv2_d_1796_1207_s_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797152"/>
            <a:ext cx="2409804" cy="1620209"/>
          </a:xfrm>
          <a:prstGeom prst="rect">
            <a:avLst/>
          </a:prstGeom>
          <a:noFill/>
          <a:ln>
            <a:noFill/>
          </a:ln>
        </p:spPr>
      </p:pic>
      <p:pic>
        <p:nvPicPr>
          <p:cNvPr id="14" name="imageZoomCompimage_1m24imageimage" descr="https://static.wixstatic.com/media/94a190_e36512e00fbf42db83852fc0a0495fd2~mv2.jpg/v1/fill/w_882,h_632,al_c,q_90,usm_0.66_1.00_0.01/94a190_e36512e00fbf42db83852fc0a0495fd2~mv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581128"/>
            <a:ext cx="3030759" cy="2171700"/>
          </a:xfrm>
          <a:prstGeom prst="rect">
            <a:avLst/>
          </a:prstGeom>
          <a:noFill/>
          <a:ln>
            <a:noFill/>
          </a:ln>
        </p:spPr>
      </p:pic>
      <p:pic>
        <p:nvPicPr>
          <p:cNvPr id="15" name="תמונה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581128"/>
            <a:ext cx="2808312" cy="2146176"/>
          </a:xfrm>
          <a:prstGeom prst="rect">
            <a:avLst/>
          </a:prstGeom>
          <a:noFill/>
        </p:spPr>
      </p:pic>
      <p:sp>
        <p:nvSpPr>
          <p:cNvPr id="16" name="מלבן 15"/>
          <p:cNvSpPr/>
          <p:nvPr/>
        </p:nvSpPr>
        <p:spPr>
          <a:xfrm>
            <a:off x="3851920" y="6453336"/>
            <a:ext cx="1800200" cy="246221"/>
          </a:xfrm>
          <a:prstGeom prst="rect">
            <a:avLst/>
          </a:prstGeom>
        </p:spPr>
        <p:txBody>
          <a:bodyPr wrap="square">
            <a:spAutoFit/>
          </a:bodyPr>
          <a:lstStyle/>
          <a:p>
            <a:r>
              <a:rPr lang="he-IL" sz="1000" dirty="0" smtClean="0"/>
              <a:t>התמונות מתוך אתר </a:t>
            </a:r>
            <a:r>
              <a:rPr lang="he-IL" sz="1000" b="1" dirty="0" smtClean="0"/>
              <a:t>בית הרב גץ</a:t>
            </a:r>
            <a:endParaRPr lang="he-IL"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C:\Users\hnu6707\Downloads\chemed_logo-page-001.jpg"/>
          <p:cNvPicPr/>
          <p:nvPr/>
        </p:nvPicPr>
        <p:blipFill rotWithShape="1">
          <a:blip r:embed="rId2" cstate="print">
            <a:extLst>
              <a:ext uri="{28A0092B-C50C-407E-A947-70E740481C1C}">
                <a14:useLocalDpi xmlns:a14="http://schemas.microsoft.com/office/drawing/2010/main" val="0"/>
              </a:ext>
            </a:extLst>
          </a:blip>
          <a:srcRect t="-100" b="78860"/>
          <a:stretch/>
        </p:blipFill>
        <p:spPr bwMode="auto">
          <a:xfrm>
            <a:off x="0" y="1"/>
            <a:ext cx="9144000" cy="1484783"/>
          </a:xfrm>
          <a:prstGeom prst="rect">
            <a:avLst/>
          </a:prstGeom>
          <a:noFill/>
          <a:ln>
            <a:noFill/>
          </a:ln>
          <a:extLst>
            <a:ext uri="{53640926-AAD7-44D8-BBD7-CCE9431645EC}">
              <a14:shadowObscured xmlns:a14="http://schemas.microsoft.com/office/drawing/2010/main"/>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051" name="Rectangle 3"/>
          <p:cNvSpPr>
            <a:spLocks noChangeArrowheads="1"/>
          </p:cNvSpPr>
          <p:nvPr/>
        </p:nvSpPr>
        <p:spPr bwMode="auto">
          <a:xfrm>
            <a:off x="0" y="-5453063"/>
            <a:ext cx="9144000" cy="123110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lang="he-IL" sz="1400" b="1" dirty="0" smtClean="0">
              <a:latin typeface="Arial,Bold"/>
              <a:ea typeface="Calibri"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smtClean="0">
                <a:ln>
                  <a:noFill/>
                </a:ln>
                <a:solidFill>
                  <a:schemeClr val="tx1"/>
                </a:solidFill>
                <a:effectLst/>
                <a:latin typeface="Arial,Bold"/>
                <a:ea typeface="Calibri" pitchFamily="34" charset="0"/>
                <a:cs typeface="Arial" pitchFamily="34" charset="0"/>
              </a:rPr>
              <a:t>התאמה של עבודת החקר "לכל אחד ניגון ציוני-דתי משלו" לשנת</a:t>
            </a:r>
            <a:r>
              <a:rPr kumimoji="0" lang="he-IL" sz="1400" b="1" i="0" u="none" strike="noStrike" cap="none" normalizeH="0" dirty="0" smtClean="0">
                <a:ln>
                  <a:noFill/>
                </a:ln>
                <a:solidFill>
                  <a:schemeClr val="tx1"/>
                </a:solidFill>
                <a:effectLst/>
                <a:latin typeface="Arial,Bold"/>
                <a:ea typeface="Calibri" pitchFamily="34" charset="0"/>
                <a:cs typeface="Arial" pitchFamily="34" charset="0"/>
              </a:rPr>
              <a:t> השבעים למדינה, לאור חזון הנביאים</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2600" b="1" i="0" u="none" strike="noStrike" cap="none" normalizeH="0" baseline="0" dirty="0" smtClean="0">
                <a:ln>
                  <a:noFill/>
                </a:ln>
                <a:solidFill>
                  <a:schemeClr val="tx1"/>
                </a:solidFill>
                <a:effectLst/>
                <a:latin typeface="Arial,Bold"/>
                <a:ea typeface="Calibri" pitchFamily="34" charset="0"/>
                <a:cs typeface="Arial" pitchFamily="34" charset="0"/>
              </a:rPr>
              <a:t>לכל אחד ניגון</a:t>
            </a:r>
            <a:r>
              <a:rPr kumimoji="0" lang="he-IL" sz="2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he-IL" sz="2600" b="1" i="0" u="none" strike="noStrike" cap="none" normalizeH="0" baseline="0" dirty="0" smtClean="0">
                <a:ln>
                  <a:noFill/>
                </a:ln>
                <a:solidFill>
                  <a:schemeClr val="tx1"/>
                </a:solidFill>
                <a:effectLst/>
                <a:latin typeface="Arial,Bold"/>
                <a:ea typeface="Calibri" pitchFamily="34" charset="0"/>
                <a:cs typeface="Arial" pitchFamily="34" charset="0"/>
              </a:rPr>
              <a:t>ציוני</a:t>
            </a:r>
            <a:r>
              <a:rPr kumimoji="0" lang="en-US" sz="2600" b="1" i="0" u="none" strike="noStrike" cap="none" normalizeH="0" baseline="0" dirty="0" smtClean="0">
                <a:ln>
                  <a:noFill/>
                </a:ln>
                <a:solidFill>
                  <a:schemeClr val="tx1"/>
                </a:solidFill>
                <a:effectLst/>
                <a:latin typeface="Arial,Bold"/>
                <a:ea typeface="Calibri" pitchFamily="34" charset="0"/>
                <a:cs typeface="Arial" pitchFamily="34" charset="0"/>
              </a:rPr>
              <a:t>-</a:t>
            </a:r>
            <a:r>
              <a:rPr kumimoji="0" lang="he-IL" sz="2600" b="1" i="0" u="none" strike="noStrike" cap="none" normalizeH="0" baseline="0" dirty="0" smtClean="0">
                <a:ln>
                  <a:noFill/>
                </a:ln>
                <a:solidFill>
                  <a:schemeClr val="tx1"/>
                </a:solidFill>
                <a:effectLst/>
                <a:latin typeface="Arial,Bold"/>
                <a:ea typeface="Calibri" pitchFamily="34" charset="0"/>
                <a:cs typeface="Arial" pitchFamily="34" charset="0"/>
              </a:rPr>
              <a:t>דתי ישראלי משלו</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מתווה לריאיון אישי המזמן מפגש</a:t>
            </a:r>
            <a:r>
              <a:rPr lang="he-IL" sz="900" dirty="0" smtClean="0">
                <a:latin typeface="Arial"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עם דמות ישראלית משמעותית מעולם הציונות הדתית</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על פי בחירת התלמיד</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he-IL"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כחלק מתכנית</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חזון </a:t>
            </a:r>
            <a:r>
              <a:rPr kumimoji="0" lang="he-IL"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החמ</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ד מחולל מציאות"</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מתבקש כל תלמיד לפתח את הניגון הציוני</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דתי</a:t>
            </a:r>
            <a:r>
              <a:rPr lang="he-IL" sz="1400" dirty="0" smtClean="0">
                <a:latin typeface="Arial"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האישי שלו באמצעות מיני עבודת חקר</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בשנת השבעים לתקומת</a:t>
            </a:r>
            <a:r>
              <a:rPr kumimoji="0" lang="he-IL" sz="1400" b="0" i="0" u="none" strike="noStrike" cap="none" normalizeH="0" dirty="0" smtClean="0">
                <a:ln>
                  <a:noFill/>
                </a:ln>
                <a:solidFill>
                  <a:schemeClr val="tx1"/>
                </a:solidFill>
                <a:effectLst/>
                <a:latin typeface="Arial" pitchFamily="34" charset="0"/>
                <a:ea typeface="Calibri" pitchFamily="34" charset="0"/>
                <a:cs typeface="Arial" pitchFamily="34" charset="0"/>
              </a:rPr>
              <a:t> מדינת ישראל</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רצוי להקדיש מקום מיוחד לקשר האישי-משפחתי לארץ, כחלק משמעותי בניגון הציוני-דתי האישי של התלמיד</a:t>
            </a:r>
            <a:r>
              <a:rPr kumimoji="0" lang="he-IL" sz="1400" b="0" i="0" u="none" strike="noStrike" cap="none" normalizeH="0" dirty="0" smtClean="0">
                <a:ln>
                  <a:noFill/>
                </a:ln>
                <a:solidFill>
                  <a:schemeClr val="tx1"/>
                </a:solidFill>
                <a:effectLst/>
                <a:latin typeface="Arial" pitchFamily="34" charset="0"/>
                <a:ea typeface="Calibri" pitchFamily="34" charset="0"/>
                <a:cs typeface="Arial" pitchFamily="34" charset="0"/>
              </a:rPr>
              <a:t> ובהתייחסות לתכנית 70 שנה למדינת ישראל לאור חזון הנביאים.</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עבודת חקר מאפשרת לכל תלמיד להביא לידי ביטוי את תחומי העניין המיוחדים שלו ואת</a:t>
            </a:r>
            <a:r>
              <a:rPr lang="he-IL" sz="1400" dirty="0" smtClean="0">
                <a:latin typeface="Arial"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העדפותיו</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עבודת חקר מעצימה את כישוריו הייחודיים של התלמיד</a:t>
            </a:r>
            <a:r>
              <a:rPr lang="he-IL" sz="1400" dirty="0" smtClean="0">
                <a:latin typeface="Arial" pitchFamily="34" charset="0"/>
                <a:ea typeface="Calibri" pitchFamily="34"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היא מטפחת תכונות חשובות ללמידה</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כגון סקרנות</a:t>
            </a:r>
            <a:r>
              <a:rPr lang="he-IL" sz="1400" dirty="0" smtClean="0">
                <a:latin typeface="Arial" pitchFamily="34" charset="0"/>
                <a:ea typeface="Calibri" pitchFamily="34"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אחריות ויצירתיות</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עבודת חקר מהווה דרך למידה חלופית המותאמת ללמידה במאה ה-21.</a:t>
            </a:r>
            <a:r>
              <a:rPr kumimoji="0" lang="he-IL" sz="1400" b="0" i="0" u="none" strike="noStrike" cap="none" normalizeH="0" dirty="0" smtClean="0">
                <a:ln>
                  <a:noFill/>
                </a:ln>
                <a:solidFill>
                  <a:schemeClr val="tx1"/>
                </a:solidFill>
                <a:effectLst/>
                <a:latin typeface="Arial" pitchFamily="34" charset="0"/>
                <a:ea typeface="Calibri" pitchFamily="34" charset="0"/>
                <a:cs typeface="Arial" pitchFamily="34" charset="0"/>
              </a:rPr>
              <a:t> </a:t>
            </a: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עבודת חקר מחזקת למידה משמעותית</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הרלוונטית למציאות חייו של התלמיד</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עבודת החקר מתאימה לכל תלמיד בכל גיל</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החל מתלמידי הגן וכלה בתלמידי י</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ב</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כחלק</a:t>
            </a:r>
            <a:r>
              <a:rPr lang="he-IL" sz="1400" dirty="0" smtClean="0">
                <a:latin typeface="Arial"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ממטלות החובה שלהם לקראת בחינות הבגרות</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תוצרי עבודת החקר רבים ומגוונים</a:t>
            </a:r>
            <a:r>
              <a:rPr lang="he-IL" sz="1400" dirty="0" smtClean="0">
                <a:latin typeface="Arial" pitchFamily="34" charset="0"/>
                <a:ea typeface="Calibri" pitchFamily="34"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ואף הם נתונים לבחירת התלמיד</a:t>
            </a:r>
            <a:r>
              <a:rPr lang="he-IL" sz="1400" dirty="0" smtClean="0">
                <a:latin typeface="Arial" pitchFamily="34" charset="0"/>
                <a:ea typeface="Calibri" pitchFamily="34" charset="0"/>
                <a:cs typeface="Arial" pitchFamily="34" charset="0"/>
              </a:rPr>
              <a:t>:</a:t>
            </a:r>
            <a:endParaRPr lang="he-IL" sz="1400" dirty="0" smtClean="0">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a:t>
            </a:r>
            <a:r>
              <a:rPr lang="he-IL" sz="1400" dirty="0" smtClean="0">
                <a:latin typeface="Calibri"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עבודה עיונית</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400" dirty="0" smtClean="0">
                <a:latin typeface="Calibri" pitchFamily="34" charset="0"/>
                <a:ea typeface="Calibri" pitchFamily="34" charset="0"/>
                <a:cs typeface="Arial" pitchFamily="34" charset="0"/>
              </a:rPr>
              <a:t>◉ </a:t>
            </a:r>
            <a:r>
              <a:rPr lang="he-IL" sz="1400" dirty="0" smtClean="0">
                <a:latin typeface="Calibri"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מיצג וידאו</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400" dirty="0" smtClean="0">
                <a:latin typeface="Calibri" pitchFamily="34" charset="0"/>
                <a:ea typeface="Calibri" pitchFamily="34" charset="0"/>
                <a:cs typeface="Arial" pitchFamily="34" charset="0"/>
              </a:rPr>
              <a:t>◉ </a:t>
            </a:r>
            <a:r>
              <a:rPr lang="he-IL" sz="1400" dirty="0" smtClean="0">
                <a:latin typeface="Calibri"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סרטון תיעודי</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עלילתי</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400" dirty="0" smtClean="0">
                <a:latin typeface="Calibri" pitchFamily="34" charset="0"/>
                <a:ea typeface="Calibri" pitchFamily="34" charset="0"/>
                <a:cs typeface="Arial" pitchFamily="34" charset="0"/>
              </a:rPr>
              <a:t>◉ </a:t>
            </a:r>
            <a:r>
              <a:rPr lang="he-IL" sz="1400" dirty="0" smtClean="0">
                <a:latin typeface="Calibri"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אמנות חזותית (ציור</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פיסול</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עיצוב</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אמנות שימושית ועוד</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400" dirty="0" smtClean="0">
                <a:latin typeface="Calibri" pitchFamily="34" charset="0"/>
                <a:ea typeface="Calibri" pitchFamily="34" charset="0"/>
                <a:cs typeface="Arial" pitchFamily="34" charset="0"/>
              </a:rPr>
              <a:t>◉ </a:t>
            </a:r>
            <a:r>
              <a:rPr lang="he-IL" sz="1400" dirty="0" smtClean="0">
                <a:latin typeface="Calibri"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כתיבת הצגה</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400" dirty="0" smtClean="0">
                <a:latin typeface="Calibri" pitchFamily="34" charset="0"/>
                <a:ea typeface="Calibri" pitchFamily="34" charset="0"/>
                <a:cs typeface="Arial" pitchFamily="34" charset="0"/>
              </a:rPr>
              <a:t>◉ </a:t>
            </a:r>
            <a:r>
              <a:rPr lang="he-IL" sz="1400" dirty="0" smtClean="0">
                <a:latin typeface="Calibri"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יצירת משחק</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400" dirty="0" smtClean="0">
                <a:latin typeface="Calibri" pitchFamily="34" charset="0"/>
                <a:ea typeface="Calibri" pitchFamily="34" charset="0"/>
                <a:cs typeface="Arial" pitchFamily="34" charset="0"/>
              </a:rPr>
              <a:t>◉ </a:t>
            </a:r>
            <a:r>
              <a:rPr lang="he-IL" sz="1400" dirty="0" smtClean="0">
                <a:latin typeface="Calibri"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שיעור/ הרצאה/ מונולוג שמעביר התלמיד החוקר</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400" dirty="0" smtClean="0">
                <a:latin typeface="Calibri" pitchFamily="34" charset="0"/>
                <a:ea typeface="Calibri" pitchFamily="34" charset="0"/>
                <a:cs typeface="Arial" pitchFamily="34" charset="0"/>
              </a:rPr>
              <a:t>◉ </a:t>
            </a:r>
            <a:r>
              <a:rPr lang="he-IL" sz="1400" dirty="0" smtClean="0">
                <a:latin typeface="Calibri" pitchFamily="34" charset="0"/>
                <a:ea typeface="Calibri" pitchFamily="34" charset="0"/>
                <a:cs typeface="Arial" pitchFamily="34" charset="0"/>
              </a:rPr>
              <a:t> </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ריאיון אישי </a:t>
            </a:r>
          </a:p>
          <a:p>
            <a:pPr lvl="0" eaLnBrk="0" fontAlgn="base" hangingPunct="0">
              <a:spcBef>
                <a:spcPct val="0"/>
              </a:spcBef>
              <a:spcAft>
                <a:spcPct val="0"/>
              </a:spcAft>
            </a:pP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מומלץ להציג את מגוון התוצרים בתערוכה בית ספרית שתוצג במסגרת שבוע </a:t>
            </a:r>
            <a:r>
              <a:rPr kumimoji="0" lang="he-IL"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החמ"ד</a:t>
            </a:r>
            <a:r>
              <a:rPr kumimoji="0" lang="he-I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באירוע בית ספרי או בערב מיוחד שיוקדש לנושא "ניגון ציוני-דתי ישראלי".</a:t>
            </a:r>
            <a:endParaRPr kumimoji="0" lang="he-I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457200" y="1600200"/>
            <a:ext cx="8229600" cy="5069160"/>
          </a:xfrm>
        </p:spPr>
        <p:txBody>
          <a:bodyPr>
            <a:normAutofit fontScale="77500" lnSpcReduction="20000"/>
          </a:bodyPr>
          <a:lstStyle/>
          <a:p>
            <a:pPr algn="ctr">
              <a:buNone/>
            </a:pPr>
            <a:r>
              <a:rPr lang="he-IL" sz="4100" b="1" dirty="0" smtClean="0">
                <a:solidFill>
                  <a:srgbClr val="7030A0"/>
                </a:solidFill>
              </a:rPr>
              <a:t>אירועי שיא - שבוע </a:t>
            </a:r>
            <a:r>
              <a:rPr lang="he-IL" sz="4100" b="1" dirty="0" err="1" smtClean="0">
                <a:solidFill>
                  <a:srgbClr val="7030A0"/>
                </a:solidFill>
              </a:rPr>
              <a:t>החמ"ד</a:t>
            </a:r>
            <a:r>
              <a:rPr lang="he-IL" sz="4100" b="1" dirty="0" smtClean="0">
                <a:solidFill>
                  <a:srgbClr val="7030A0"/>
                </a:solidFill>
              </a:rPr>
              <a:t> </a:t>
            </a:r>
          </a:p>
          <a:p>
            <a:pPr>
              <a:buNone/>
            </a:pPr>
            <a:r>
              <a:rPr lang="he-IL" sz="4100" b="1" dirty="0" smtClean="0">
                <a:solidFill>
                  <a:srgbClr val="7030A0"/>
                </a:solidFill>
              </a:rPr>
              <a:t>בסימן 70 שנה למדינת ישראל לאור חזון הנביאים</a:t>
            </a:r>
          </a:p>
          <a:p>
            <a:pPr>
              <a:buNone/>
            </a:pPr>
            <a:r>
              <a:rPr lang="he-IL" sz="2400" dirty="0" smtClean="0">
                <a:latin typeface="MS Gothic"/>
                <a:ea typeface="MS Gothic"/>
              </a:rPr>
              <a:t>◉ </a:t>
            </a:r>
            <a:r>
              <a:rPr lang="he-IL" sz="2800" dirty="0" smtClean="0"/>
              <a:t>תערוכה בית ספרית – "לכל תלמיד ניגון ציוני-דתי ישראלי משלו" – תוצרים.</a:t>
            </a:r>
          </a:p>
          <a:p>
            <a:pPr>
              <a:buNone/>
            </a:pPr>
            <a:r>
              <a:rPr lang="he-IL" sz="2800" dirty="0" smtClean="0">
                <a:latin typeface="MS Gothic"/>
                <a:ea typeface="MS Gothic"/>
              </a:rPr>
              <a:t>◉ תחרויות וחידונים בית ספריים בנושא 70 שנה למדינה לאור חזון הנביאים.</a:t>
            </a:r>
          </a:p>
          <a:p>
            <a:pPr>
              <a:buNone/>
            </a:pPr>
            <a:r>
              <a:rPr lang="he-IL" sz="2800" dirty="0" smtClean="0">
                <a:latin typeface="MS Gothic"/>
                <a:ea typeface="MS Gothic"/>
              </a:rPr>
              <a:t>◉ סיורים מותאמים – לאתרים שונים בהם בא לידי ביטוי מימוש חזון הנביאים (מפעלי תעשייה מתקדמת, חקלאות, טכנולוגיה ועוד).</a:t>
            </a:r>
          </a:p>
          <a:p>
            <a:pPr>
              <a:buNone/>
            </a:pPr>
            <a:r>
              <a:rPr lang="he-IL" sz="2800" dirty="0" smtClean="0">
                <a:latin typeface="MS Gothic"/>
                <a:ea typeface="MS Gothic"/>
              </a:rPr>
              <a:t>◉ ביום החסד – פעילות חסד בית ספרית מותאמת לתכנית, כמו למשל סיוע לעולים, לקט ישראל וכדו'.</a:t>
            </a:r>
          </a:p>
          <a:p>
            <a:pPr>
              <a:buNone/>
            </a:pPr>
            <a:r>
              <a:rPr lang="he-IL" sz="2800" dirty="0" smtClean="0">
                <a:latin typeface="MS Gothic"/>
                <a:ea typeface="MS Gothic"/>
              </a:rPr>
              <a:t>◉ הרצאות, סרטים ופעילויות מותאמים לתכנית.</a:t>
            </a:r>
          </a:p>
          <a:p>
            <a:pPr>
              <a:buNone/>
            </a:pPr>
            <a:r>
              <a:rPr lang="he-IL" sz="2800" dirty="0" smtClean="0">
                <a:latin typeface="MS Gothic"/>
                <a:ea typeface="MS Gothic"/>
              </a:rPr>
              <a:t>◉ פעילות של קהילת בית הספר – משפחתי ומדינת ישראל.</a:t>
            </a:r>
          </a:p>
          <a:p>
            <a:pPr>
              <a:buNone/>
            </a:pPr>
            <a:r>
              <a:rPr lang="he-IL" sz="2800" dirty="0" smtClean="0">
                <a:latin typeface="MS Gothic"/>
                <a:ea typeface="MS Gothic"/>
              </a:rPr>
              <a:t>◉ פאנל הורים המייצגים תחומים שונים של הנבואות המתגשמות במדינת ישראל.</a:t>
            </a:r>
          </a:p>
          <a:p>
            <a:pPr>
              <a:buNone/>
            </a:pPr>
            <a:r>
              <a:rPr lang="he-IL" sz="2800" dirty="0" smtClean="0">
                <a:latin typeface="MS Gothic"/>
                <a:ea typeface="MS Gothic"/>
              </a:rPr>
              <a:t>◉ יריד יזמות בבית הספר – נבואות ממשיכות להתממש במדינת ישראל - תלמידים חולמים ופועלים.</a:t>
            </a:r>
          </a:p>
          <a:p>
            <a:pPr>
              <a:buNone/>
            </a:pPr>
            <a:endParaRPr lang="he-IL" sz="2400" dirty="0" smtClean="0">
              <a:solidFill>
                <a:srgbClr val="7030A0"/>
              </a:solidFill>
            </a:endParaRPr>
          </a:p>
          <a:p>
            <a:pPr>
              <a:buNone/>
            </a:pPr>
            <a:endParaRPr lang="he-IL" sz="2400" dirty="0" smtClean="0">
              <a:solidFill>
                <a:srgbClr val="7030A0"/>
              </a:solidFill>
            </a:endParaRPr>
          </a:p>
          <a:p>
            <a:pPr algn="ctr">
              <a:buNone/>
            </a:pPr>
            <a:endParaRPr lang="he-IL" sz="2400" dirty="0">
              <a:solidFill>
                <a:srgbClr val="7030A0"/>
              </a:solidFill>
            </a:endParaRPr>
          </a:p>
        </p:txBody>
      </p:sp>
      <p:pic>
        <p:nvPicPr>
          <p:cNvPr id="4" name="תמונה 3" descr="C:\Users\hnu6707\Downloads\chemed_logo-page-001.jpg"/>
          <p:cNvPicPr/>
          <p:nvPr/>
        </p:nvPicPr>
        <p:blipFill rotWithShape="1">
          <a:blip r:embed="rId2" cstate="print">
            <a:extLst>
              <a:ext uri="{28A0092B-C50C-407E-A947-70E740481C1C}">
                <a14:useLocalDpi xmlns:a14="http://schemas.microsoft.com/office/drawing/2010/main" val="0"/>
              </a:ext>
            </a:extLst>
          </a:blip>
          <a:srcRect t="-100" b="78860"/>
          <a:stretch/>
        </p:blipFill>
        <p:spPr bwMode="auto">
          <a:xfrm>
            <a:off x="0" y="1"/>
            <a:ext cx="9144000" cy="148478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8229600" cy="4997152"/>
          </a:xfrm>
        </p:spPr>
        <p:txBody>
          <a:bodyPr>
            <a:normAutofit lnSpcReduction="10000"/>
          </a:bodyPr>
          <a:lstStyle/>
          <a:p>
            <a:pPr algn="ctr">
              <a:buNone/>
            </a:pPr>
            <a:r>
              <a:rPr lang="he-IL" b="1" dirty="0" smtClean="0">
                <a:solidFill>
                  <a:srgbClr val="7030A0"/>
                </a:solidFill>
              </a:rPr>
              <a:t>אירועי שיא - עשרת ימי תשועה </a:t>
            </a:r>
          </a:p>
          <a:p>
            <a:pPr algn="ctr">
              <a:buNone/>
            </a:pPr>
            <a:r>
              <a:rPr lang="he-IL" b="1" dirty="0" smtClean="0">
                <a:solidFill>
                  <a:srgbClr val="7030A0"/>
                </a:solidFill>
              </a:rPr>
              <a:t>בסימן 70 שנה למדינת ישראל לאור חזון הנביאים</a:t>
            </a:r>
          </a:p>
          <a:p>
            <a:pPr>
              <a:buNone/>
            </a:pPr>
            <a:r>
              <a:rPr lang="he-IL" b="1" dirty="0" smtClean="0"/>
              <a:t> </a:t>
            </a:r>
            <a:r>
              <a:rPr lang="he-IL" sz="2000" dirty="0" smtClean="0">
                <a:latin typeface="MS Gothic"/>
                <a:ea typeface="MS Gothic"/>
              </a:rPr>
              <a:t>◉ </a:t>
            </a:r>
            <a:r>
              <a:rPr lang="he-IL" sz="2400" dirty="0" smtClean="0">
                <a:latin typeface="MS Gothic"/>
                <a:ea typeface="MS Gothic"/>
              </a:rPr>
              <a:t>מערכי שיעור מותאמים לעשרת ימי תשועה, בסימן 70 שנה לאור חזון הנביאים.</a:t>
            </a:r>
          </a:p>
          <a:p>
            <a:pPr>
              <a:buNone/>
            </a:pPr>
            <a:r>
              <a:rPr lang="he-IL" sz="2400" dirty="0" smtClean="0">
                <a:latin typeface="MS Gothic"/>
                <a:ea typeface="MS Gothic"/>
              </a:rPr>
              <a:t> ◉ מסע אל המנורה – בהתאמה לתכנית.</a:t>
            </a:r>
          </a:p>
          <a:p>
            <a:pPr>
              <a:buNone/>
            </a:pPr>
            <a:r>
              <a:rPr lang="he-IL" sz="2400" dirty="0" smtClean="0">
                <a:latin typeface="MS Gothic"/>
                <a:ea typeface="MS Gothic"/>
              </a:rPr>
              <a:t> ◉ שבת תשועה בשיתוף קהילת בית הספר בשבח והודיה לה' יתברך על תקומת מדינת ישראל ועל חזון הנביאים המתממש בה לנגד עינינו.</a:t>
            </a:r>
          </a:p>
          <a:p>
            <a:pPr>
              <a:buNone/>
            </a:pPr>
            <a:r>
              <a:rPr lang="he-IL" sz="2400" dirty="0" smtClean="0">
                <a:latin typeface="MS Gothic"/>
                <a:ea typeface="MS Gothic"/>
              </a:rPr>
              <a:t> ◉ מערכי שיעור לאור דמותו של הרב גץ, לחיזוק ההכרה במעלתה המיוחדת של ארץ ישראל ועיר הקודש ירושלים והזיקה העמוקה בין עם ישראל לארצו.</a:t>
            </a:r>
          </a:p>
          <a:p>
            <a:pPr>
              <a:buNone/>
            </a:pPr>
            <a:r>
              <a:rPr lang="he-IL" sz="2400" dirty="0" smtClean="0">
                <a:latin typeface="MS Gothic"/>
                <a:ea typeface="MS Gothic"/>
              </a:rPr>
              <a:t> </a:t>
            </a:r>
            <a:endParaRPr lang="he-IL" sz="2400" dirty="0"/>
          </a:p>
        </p:txBody>
      </p:sp>
      <p:pic>
        <p:nvPicPr>
          <p:cNvPr id="4" name="תמונה 3" descr="C:\Users\hnu6707\Downloads\chemed_logo-page-001.jpg"/>
          <p:cNvPicPr/>
          <p:nvPr/>
        </p:nvPicPr>
        <p:blipFill rotWithShape="1">
          <a:blip r:embed="rId2" cstate="print">
            <a:extLst>
              <a:ext uri="{28A0092B-C50C-407E-A947-70E740481C1C}">
                <a14:useLocalDpi xmlns:a14="http://schemas.microsoft.com/office/drawing/2010/main" val="0"/>
              </a:ext>
            </a:extLst>
          </a:blip>
          <a:srcRect t="-100" b="78860"/>
          <a:stretch/>
        </p:blipFill>
        <p:spPr bwMode="auto">
          <a:xfrm>
            <a:off x="0" y="1"/>
            <a:ext cx="9144000" cy="148478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ctr">
              <a:buNone/>
            </a:pPr>
            <a:r>
              <a:rPr lang="he-IL" b="1" dirty="0" smtClean="0">
                <a:solidFill>
                  <a:srgbClr val="7030A0"/>
                </a:solidFill>
              </a:rPr>
              <a:t>"הקהל למען ציון" </a:t>
            </a:r>
          </a:p>
          <a:p>
            <a:pPr algn="ctr">
              <a:buNone/>
            </a:pPr>
            <a:r>
              <a:rPr lang="he-IL" b="1" dirty="0" smtClean="0">
                <a:solidFill>
                  <a:srgbClr val="7030A0"/>
                </a:solidFill>
              </a:rPr>
              <a:t>בסימן 70 שנה למדינת ישראל לאור חזון הנביאים</a:t>
            </a:r>
            <a:endParaRPr lang="he-IL" sz="3600" b="1" dirty="0" smtClean="0"/>
          </a:p>
          <a:p>
            <a:pPr algn="ctr">
              <a:buNone/>
            </a:pPr>
            <a:endParaRPr lang="he-IL" dirty="0" smtClean="0"/>
          </a:p>
          <a:p>
            <a:pPr algn="ctr">
              <a:buNone/>
            </a:pPr>
            <a:r>
              <a:rPr lang="he-IL" dirty="0" smtClean="0"/>
              <a:t>בשנת תשע"ח יתקיים תהליך בחירת נושאים:</a:t>
            </a:r>
          </a:p>
          <a:p>
            <a:pPr algn="ctr">
              <a:buNone/>
            </a:pPr>
            <a:r>
              <a:rPr lang="he-IL" dirty="0" smtClean="0"/>
              <a:t>ייבחרו ארבעה נושאים בהלימה לתכנית 70 שנה למדינת ישראל לאור חזון הנביאים, על היבטיה השונים.  </a:t>
            </a:r>
          </a:p>
          <a:p>
            <a:pPr algn="ctr">
              <a:buNone/>
            </a:pPr>
            <a:endParaRPr lang="he-IL" sz="2400" dirty="0"/>
          </a:p>
        </p:txBody>
      </p:sp>
      <p:pic>
        <p:nvPicPr>
          <p:cNvPr id="5" name="תמונה 4" descr="C:\Users\hnu6707\Downloads\chemed_logo-page-001.jpg"/>
          <p:cNvPicPr/>
          <p:nvPr/>
        </p:nvPicPr>
        <p:blipFill rotWithShape="1">
          <a:blip r:embed="rId2" cstate="print">
            <a:extLst>
              <a:ext uri="{28A0092B-C50C-407E-A947-70E740481C1C}">
                <a14:useLocalDpi xmlns:a14="http://schemas.microsoft.com/office/drawing/2010/main" val="0"/>
              </a:ext>
            </a:extLst>
          </a:blip>
          <a:srcRect t="-100" b="78860"/>
          <a:stretch/>
        </p:blipFill>
        <p:spPr bwMode="auto">
          <a:xfrm>
            <a:off x="0" y="1"/>
            <a:ext cx="9144000" cy="1484783"/>
          </a:xfrm>
          <a:prstGeom prst="rect">
            <a:avLst/>
          </a:prstGeom>
          <a:noFill/>
          <a:ln>
            <a:noFill/>
          </a:ln>
          <a:extLst>
            <a:ext uri="{53640926-AAD7-44D8-BBD7-CCE9431645EC}">
              <a14:shadowObscured xmlns:a14="http://schemas.microsoft.com/office/drawing/2010/main"/>
            </a:ext>
          </a:extLst>
        </p:spPr>
      </p:pic>
      <p:pic>
        <p:nvPicPr>
          <p:cNvPr id="7" name="תמונה 3"/>
          <p:cNvPicPr>
            <a:picLocks noChangeAspect="1" noChangeArrowheads="1"/>
          </p:cNvPicPr>
          <p:nvPr/>
        </p:nvPicPr>
        <p:blipFill>
          <a:blip r:embed="rId3" cstate="print"/>
          <a:srcRect/>
          <a:stretch>
            <a:fillRect/>
          </a:stretch>
        </p:blipFill>
        <p:spPr bwMode="auto">
          <a:xfrm>
            <a:off x="4067944" y="404664"/>
            <a:ext cx="830213" cy="769409"/>
          </a:xfrm>
          <a:prstGeom prst="rect">
            <a:avLst/>
          </a:prstGeom>
          <a:noFill/>
          <a:ln w="9525">
            <a:noFill/>
            <a:miter lim="800000"/>
            <a:headEnd/>
            <a:tailEnd/>
          </a:ln>
        </p:spPr>
      </p:pic>
      <p:pic>
        <p:nvPicPr>
          <p:cNvPr id="8" name="תמונה 7" descr="לוגו מינהל חברה ונוער.jpg"/>
          <p:cNvPicPr>
            <a:picLocks noChangeAspect="1"/>
          </p:cNvPicPr>
          <p:nvPr/>
        </p:nvPicPr>
        <p:blipFill>
          <a:blip r:embed="rId4" cstate="print"/>
          <a:stretch>
            <a:fillRect/>
          </a:stretch>
        </p:blipFill>
        <p:spPr>
          <a:xfrm>
            <a:off x="2987824" y="476672"/>
            <a:ext cx="739154" cy="650146"/>
          </a:xfrm>
          <a:prstGeom prst="rect">
            <a:avLst/>
          </a:prstGeom>
        </p:spPr>
      </p:pic>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13639</TotalTime>
  <Words>2331</Words>
  <Application>Microsoft Office PowerPoint</Application>
  <PresentationFormat>‫הצגה על המסך (4:3)</PresentationFormat>
  <Paragraphs>303</Paragraphs>
  <Slides>21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ערכת נושא Office</vt:lpstr>
      <vt:lpstr>מצגת של PowerPoint</vt:lpstr>
      <vt:lpstr>עבר – הווה – עתיד, נבואות מתגשמות במדינת ישראל רציונל התכנית:</vt:lpstr>
      <vt:lpstr>הנבואות מתגשמות במדינת ישראל בתחומים רבים ומגוונים:</vt:lpstr>
      <vt:lpstr>70 למדינה לאור חזון הנביאים –הצעות לפעילות:</vt:lpstr>
      <vt:lpstr>"בגיצי התורה המאירה" – הרב מאיר יהודה גץ זצ"ל 70 שנה למדינת ישראל לאור חזון הנביאים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לוח זמנים לתכנית שנתית בשיתוף מרכז הלכה והוראה </vt:lpstr>
      <vt:lpstr>עבר – המעגל המשפחתי אני ומשפחתי בשרשרת הדורות</vt:lpstr>
      <vt:lpstr>הווה – המעגל הבית ספרי מדינת ישראל ונבואות מתגשמות</vt:lpstr>
      <vt:lpstr>עתיד – מעגל החמ"ד, בית חינוך כמשפחה "היינו כחולמים" , מדינת ישראל בעוד שבעים שנה</vt:lpstr>
      <vt:lpstr>מצגת של PowerPoint</vt:lpstr>
      <vt:lpstr>מצגת של PowerPoint</vt:lpstr>
      <vt:lpstr>ערכה לבתי הספר – ידידי החמ"ד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לוגו 70</dc:title>
  <dc:creator>User</dc:creator>
  <cp:lastModifiedBy>איתן הכהן</cp:lastModifiedBy>
  <cp:revision>84</cp:revision>
  <dcterms:created xsi:type="dcterms:W3CDTF">2017-06-20T14:15:52Z</dcterms:created>
  <dcterms:modified xsi:type="dcterms:W3CDTF">2017-11-15T09:13:16Z</dcterms:modified>
</cp:coreProperties>
</file>