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265" r:id="rId12"/>
  </p:sldIdLst>
  <p:sldSz cx="12192000" cy="6858000"/>
  <p:notesSz cx="6858000" cy="9144000"/>
  <p:defaultTextStyle>
    <a:defPPr>
      <a:defRPr lang="en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1AFE5B-2358-4608-B3A1-AC9DAA20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AE866AE-51F8-4D44-9795-873842A60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359F92E-41A1-4420-9D1E-70EF9971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578FAC-8860-4FC2-8D52-560645D5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FA7AA87-E5EC-491D-B886-2A1BA2F6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814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36F0E2-4402-4EB4-8436-EFEB683F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AF910A4-BC0B-48AD-9D75-D5E6C3EDC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FEF57A2-4D48-451F-88B0-9CF70717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A0F4F64-8E95-473E-8590-B00502DF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EB7A4BE-7B7F-4648-A7B4-D4FEF2E2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9809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6911059-6431-4ED8-A236-F968DA4D5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B581C76-1267-4EB8-A15A-E763B5CB5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E629BC9-3F48-4E56-8BC7-58222BBA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AB8761-A206-42D5-A9D2-455D3880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7A2F6E0-DC66-43B0-ADD5-88BEEB2C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695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6048A7-059D-478D-8483-BE0F082E9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7CF3FE4-C623-41FA-86AD-892730A2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562DE01-5EE7-49E9-A09E-1EB45FE5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959-C4E1-4458-806B-1C42B0424027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4889C1-3F5E-41C5-9F92-919711D6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0C09A2-7FC5-4EBE-A2CF-1C479F13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9049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A4E0C8-2F92-4860-8C4E-360D4536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6703B6-0474-4E85-BFC0-2B1E86CE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B84604-F1CE-4708-A7F4-A7784B0B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DAE5-A8EB-4A96-BF55-21073F820204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548FE8-91C7-4487-B67A-4D607BD4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0779C60-0AA8-4640-9BD2-971AB880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611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0E20A8-B78C-4A1C-B05C-18D5DE38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70D2FB7-980C-463A-8083-72A6EA4C9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A5A39F-1608-4356-99D8-1ADD6F71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91E5-E287-4CEE-A758-DF1D18397FA7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162EB0-170D-4B78-A6D9-259081DF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A51D66C-22B3-46D1-88D0-400E551C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1908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BDBC25-CB2C-4CE6-8AB2-D44C733D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6BCFB68-8AEC-476D-AFFA-C0E87543F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F5BE2A1-C769-40E7-A2B6-1466A4125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30AB73A-DC0E-436F-BB61-73AA9A20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492D-CD0B-429F-9AD9-03A3C9FC1770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81C04F0-0638-4E0A-A686-33763BEB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B60771-7466-4FC7-AD50-DBF69C12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960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496A02-E381-4340-B58A-24C7DC95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A4787D4-D0C9-4069-BE9F-5CBF173B4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1AA7971-ED46-4E6C-BB9F-A6A460ABD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381098F-37DC-4BF4-8A27-E2232455A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0903A3F-4C1C-493E-AB76-D53B8D170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A1BA7E9-DA9A-4FA9-B928-9A85582A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B68-7619-4AED-A007-40A6E94C3C75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BDBFBB0-A4AB-4569-855E-4A4EA5FE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240F16D-86A9-41F7-B46B-3339C682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277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95B2C4-2F62-4EC1-A1B3-ED81B6E5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E1699A9-4C31-408B-818F-B9425F46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8A19-9628-433C-94B9-5A924D95CCFB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D878C4F-3C6F-4DD2-86B1-8392568A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8CA67FA-840F-4CFA-B203-C442F1E8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43827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E2A5635-E3B3-4724-BA9B-E409D379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86501-37E1-47CA-9FB3-216C78DCA710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ACEFF57-AA46-49BE-9A8E-E217418F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B5E863E-7A4C-41E3-AE81-8366AA9C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2499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AA632A-63EE-4BF0-B5B5-9A3EBF7E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CB860CC-F563-4AEB-82AD-7CB2DEF1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2C5F9A8-79A8-4F72-B8C1-A31F06782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2645FDD-241F-405E-9BEF-E042BF7B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D2EB-CC18-4FC6-8B85-905E2296A57B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C470E10-5C63-4F63-A0C7-7EDBCEE1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2E3CDD-E072-4B1C-8304-E78B893C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222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1B48E8-4163-4B2C-9715-CFFCD6E9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C99EF4-5DA1-40EE-877E-8147615D2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8282F9-B1D3-4154-895A-522323AB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185D99-512A-4847-95EE-19AF152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2DA34A3-C05E-47AE-8D4B-80CDC679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9679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1F579C-2730-4FB8-A846-792879FD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0F6DE68-1B2D-48A3-AF04-027E06849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16B9B78-960A-4DE3-8C34-FBFF6B6E3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A341D7-5541-44E3-8070-1058D35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2FC-30CB-48B9-9F26-DD2329A975F4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D71093C-757B-4156-B5BD-BE961669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963ACE6-B39B-4674-9D60-7A757610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688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1D6DE0-451C-4014-80FA-7B307B92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E9EA1D3-6477-4DB7-B22B-6FFD5FFFA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3365C82-DA88-4D71-87BC-DC74AE0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4170-23C1-4970-A389-ECF6DFF706C2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9878EB-40F5-4EFB-94E5-FC79444B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BC7EFC-8206-4CDD-AA68-D869F620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942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34B52EC-8622-4D8E-8C56-5D35DA38B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FA08C6A-4656-44DA-B668-BD2D7EDA4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216D115-1978-4681-9F87-F920BB92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3C93-37C5-403F-80ED-49A64EC8EDB1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513A75-B05C-483B-B7A3-4DD891AF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3D1B46B-164F-446B-91E7-3F193FEF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5944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99FF74-2CD4-4242-A6CA-CE71D07C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0757817-E9E0-4BD8-BD06-63812542C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13C0728-4B66-4A10-9BD4-2E513B39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BE5768B-8CB9-4F64-BB77-9804F04F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1E9E771-6213-47EA-829B-8C554218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459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12CAFA-4838-49D7-85B8-4D58BA50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FC916F6-0DDF-4587-A526-9AA91CCA2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88AD798-2CBF-49F5-9A24-9D980275E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8A3192F-32E4-4DBA-9E70-042C3BE8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415844F-4765-4BFF-90E2-DC7941B3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D28687E-DE7A-4A90-9158-BEF43E1F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160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59343D-FDF4-46B1-AF2C-988E29F9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8E30E2-A53F-4FFB-83E9-D0C3325F1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1E99CA3-66F7-46C1-B3DA-6F500684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18830BB-FF62-4C25-BF75-A09813464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C0A11AF-8A7E-4ECA-B12C-D4E4D283E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52F306B-7DF6-4803-95F1-B36D1B96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CA0711C-EF0C-4C79-8A61-A6F17FC1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753981A-D0A8-4987-B07F-96248EE9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460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B80554-61E7-4CCD-A2CB-3BAFCD3E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9EEE9DB-0D90-4647-BB7B-98CB0F8D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2CAAC4D-E386-4757-B827-94782B6A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B25965B-7807-4400-B0A2-99B75A0A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263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1D6624-01AF-47D3-995E-CD1E4575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CBF6140-3F51-4C3F-B670-E763F05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4AC69D7-D35C-4286-9717-F05DC8DA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570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A57390-B8C1-454D-A640-74C1E794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7F8D1BC-6132-42DB-B53D-A0FEAF41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0EA634-451A-4515-8E27-31224FFE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32AD50E-D912-4B2F-A7D6-7C8B7255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754653A-C845-4551-96AF-DA916DFB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E964E7-8577-4418-B60B-C7555DFE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341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4DCFC9-48A9-4305-BC55-1A446F64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D32F06C-5C5E-4517-B5CE-CB017B5AB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60BBA58-C62E-49A9-9216-89F1A6933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5961B5E-CCA1-4D4B-8EB8-9AF217D0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A4ECCA8-7A0D-4BD3-9CEA-1B5C6592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7301F46-7777-4FEA-A496-ECE3D08F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453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1E44F09-8507-4BBB-9FAE-EA13311F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63A0704-B743-481B-8395-7ADF05E2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1484F3B-1725-4AC4-BA8F-A5898DFAA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B34C-EBD3-464E-A1F7-8B0F4FD2AFEA}" type="datetimeFigureOut">
              <a:rPr lang="en-IL" smtClean="0"/>
              <a:t>25/03/2020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01BE2E-3E10-4805-B7EC-659CE7D65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8BB8FA-DE74-466B-B049-8C4FE6086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1CA5-C20A-489F-BAB2-DF7A2D5698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996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2F83BB5-E90E-4B95-BC59-6167722D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57420B-00D0-4FBC-97D3-B601A2221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A271121-B6A4-480D-B4D9-F91BCDDC0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F185-4BC9-4BF6-B981-E7E9B4770C20}" type="datetime8">
              <a:rPr lang="en-IL" smtClean="0"/>
              <a:t>25/03/2020 12:39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5A40F21-5202-4A97-B0A4-C5C4B507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348FFE-AF3B-4882-B9BF-6B12CA5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65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time_continue=179&amp;v=aIOoFgbpCYg&amp;feature=emb_log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cEfXewK_EA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A0E2D73-7038-4EAB-B380-07AC01ED0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3905" t="1" r="4429" b="-2393"/>
          <a:stretch/>
        </p:blipFill>
        <p:spPr>
          <a:xfrm>
            <a:off x="-1" y="1"/>
            <a:ext cx="12331084" cy="702223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1F36B09-317D-460F-99C6-CF58E4303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3692"/>
            <a:ext cx="9144000" cy="2387600"/>
          </a:xfrm>
          <a:noFill/>
        </p:spPr>
        <p:txBody>
          <a:bodyPr/>
          <a:lstStyle/>
          <a:p>
            <a:r>
              <a:rPr lang="he-IL" b="1" dirty="0"/>
              <a:t>ילדים לומדים מסכת פסחים</a:t>
            </a:r>
            <a:endParaRPr lang="en-IL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07FED35-FB6E-44A9-A287-90796732E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180" y="271208"/>
            <a:ext cx="9144000" cy="1655762"/>
          </a:xfrm>
        </p:spPr>
        <p:txBody>
          <a:bodyPr/>
          <a:lstStyle/>
          <a:p>
            <a:r>
              <a:rPr lang="he-IL" b="1" dirty="0"/>
              <a:t>"אֵין הָעוֹלָם </a:t>
            </a:r>
            <a:r>
              <a:rPr lang="he-IL" b="1" dirty="0" err="1"/>
              <a:t>מִתְקַיֵם</a:t>
            </a:r>
            <a:r>
              <a:rPr lang="he-IL" b="1" dirty="0"/>
              <a:t> אֶלָא בִשְבִיל הֶבֶל תִינוֹקוֹת שֶל בֵית רַבָן" </a:t>
            </a:r>
            <a:r>
              <a:rPr lang="he-IL" sz="1600" b="1" dirty="0"/>
              <a:t>(בבלי, שבת קי"ט ב)</a:t>
            </a:r>
            <a:endParaRPr lang="en-IL" sz="1600" b="1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48A4456-2B98-4388-9804-12FB1FCDED70}"/>
              </a:ext>
            </a:extLst>
          </p:cNvPr>
          <p:cNvSpPr/>
          <p:nvPr/>
        </p:nvSpPr>
        <p:spPr>
          <a:xfrm>
            <a:off x="0" y="0"/>
            <a:ext cx="12331083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5C14FDC7-32EF-45CF-A3F0-81AC6B337F2E}"/>
              </a:ext>
            </a:extLst>
          </p:cNvPr>
          <p:cNvSpPr txBox="1">
            <a:spLocks/>
          </p:cNvSpPr>
          <p:nvPr/>
        </p:nvSpPr>
        <p:spPr>
          <a:xfrm>
            <a:off x="4038600" y="4211292"/>
            <a:ext cx="4500239" cy="851116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פרק ג משניות א-ה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לתצוגה ב-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power point</a:t>
            </a:r>
            <a:endParaRPr kumimoji="0" lang="en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מציין מיקום של כותרת תחתונה 9">
            <a:extLst>
              <a:ext uri="{FF2B5EF4-FFF2-40B4-BE49-F238E27FC236}">
                <a16:creationId xmlns:a16="http://schemas.microsoft.com/office/drawing/2014/main" id="{7F63253F-2525-4441-A1A6-6220FF7A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עינת לוי</a:t>
            </a:r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5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BF87939C-F4F7-423F-8F0C-3E722159991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458B2E4-81C2-4CD6-A743-D977968A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304" y="497777"/>
            <a:ext cx="5538926" cy="780094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srgbClr val="002060"/>
                </a:solidFill>
              </a:rPr>
              <a:t>סיכום ביניים...</a:t>
            </a:r>
            <a:endParaRPr lang="en-IL" sz="3600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hlinkClick r:id="rId2"/>
            <a:extLst>
              <a:ext uri="{FF2B5EF4-FFF2-40B4-BE49-F238E27FC236}">
                <a16:creationId xmlns:a16="http://schemas.microsoft.com/office/drawing/2014/main" id="{934AE171-A483-48FB-8B28-45D85789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315" y="1775647"/>
            <a:ext cx="4313290" cy="4401316"/>
          </a:xfrm>
          <a:prstGeom prst="rect">
            <a:avLst/>
          </a:prstGeom>
        </p:spPr>
      </p:pic>
      <p:sp>
        <p:nvSpPr>
          <p:cNvPr id="5" name="חץ: ימינה מחורץ 4">
            <a:hlinkClick r:id="rId2"/>
            <a:extLst>
              <a:ext uri="{FF2B5EF4-FFF2-40B4-BE49-F238E27FC236}">
                <a16:creationId xmlns:a16="http://schemas.microsoft.com/office/drawing/2014/main" id="{83DB3E3C-F741-466C-B823-8B3280845345}"/>
              </a:ext>
            </a:extLst>
          </p:cNvPr>
          <p:cNvSpPr/>
          <p:nvPr/>
        </p:nvSpPr>
        <p:spPr>
          <a:xfrm rot="10800000" flipV="1">
            <a:off x="7430609" y="3053918"/>
            <a:ext cx="3187083" cy="189094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לחצו כדי לראות סרטון המסכם את נושא בדיקת וביעור חמץ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9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713552FB-27F8-4578-A30D-2F29D946789B}"/>
              </a:ext>
            </a:extLst>
          </p:cNvPr>
          <p:cNvSpPr/>
          <p:nvPr/>
        </p:nvSpPr>
        <p:spPr>
          <a:xfrm>
            <a:off x="0" y="0"/>
            <a:ext cx="12180717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0DAE7AF-8CE9-4187-AE7E-54FF08E1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316" y="365126"/>
            <a:ext cx="4482483" cy="513763"/>
          </a:xfrm>
        </p:spPr>
        <p:txBody>
          <a:bodyPr>
            <a:noAutofit/>
          </a:bodyPr>
          <a:lstStyle/>
          <a:p>
            <a:r>
              <a:rPr lang="he-IL" sz="3200" dirty="0"/>
              <a:t>הקדמה </a:t>
            </a:r>
            <a:r>
              <a:rPr lang="he-IL" sz="3200" dirty="0">
                <a:solidFill>
                  <a:srgbClr val="002060"/>
                </a:solidFill>
              </a:rPr>
              <a:t>קצרה</a:t>
            </a:r>
            <a:endParaRPr lang="en-IL" sz="3200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AE444D2-6A32-48D4-BFDD-AA3E3459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715" y="1019659"/>
            <a:ext cx="9916357" cy="5407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בספר שמות, פרק </a:t>
            </a:r>
            <a:r>
              <a:rPr lang="he-IL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יב</a:t>
            </a:r>
            <a:r>
              <a:rPr lang="he-I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כתוב:</a:t>
            </a:r>
          </a:p>
          <a:p>
            <a:pPr marL="0" indent="0">
              <a:buNone/>
            </a:pPr>
            <a:endParaRPr lang="he-I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e-I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בפס' טו-  "כי כל האוכל חמץ ונכרתה הנפש ההיא מישראל"          ובפס' כ- "כל מחמצת לא תאכלו".</a:t>
            </a:r>
          </a:p>
          <a:p>
            <a:pPr marL="0" indent="0">
              <a:buNone/>
            </a:pPr>
            <a:endParaRPr lang="he-I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e-I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e-I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e-I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e-I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e-I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he-I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he-I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e-I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e-I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e-I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משניות א ו-ב דנות במקרים של תערובות שאין בהן "כזית" חמץ, ובסוגים של "חמץ נוקשה"- שאינו ראוי לאכילה,</a:t>
            </a:r>
          </a:p>
          <a:p>
            <a:pPr marL="0" indent="0">
              <a:buNone/>
            </a:pPr>
            <a:r>
              <a:rPr lang="he-I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ומלמדות אותנו שלמרות שחמץ כזה לא נכלל באיסור "בל יראה ובל ימצא", מדרבנן- חייבים לבערם בערב פסח.                          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18BB7C3-70C0-4DAF-8C01-1CB812028178}"/>
              </a:ext>
            </a:extLst>
          </p:cNvPr>
          <p:cNvSpPr txBox="1"/>
          <p:nvPr/>
        </p:nvSpPr>
        <p:spPr>
          <a:xfrm>
            <a:off x="6165693" y="2560465"/>
            <a:ext cx="2812521" cy="9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ונכרתה הנפש </a:t>
            </a:r>
            <a:r>
              <a:rPr lang="he-I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(עונש כרת)-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e-I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מדובר על מי שאכל משהו שהוא </a:t>
            </a:r>
            <a:r>
              <a:rPr lang="he-I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חמץ ברור</a:t>
            </a:r>
            <a:r>
              <a:rPr lang="he-I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F88497D-0C08-45AA-8F85-5920BB62DBC5}"/>
              </a:ext>
            </a:extLst>
          </p:cNvPr>
          <p:cNvSpPr txBox="1"/>
          <p:nvPr/>
        </p:nvSpPr>
        <p:spPr>
          <a:xfrm>
            <a:off x="2452505" y="2560465"/>
            <a:ext cx="3208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cs typeface="+mj-cs"/>
              </a:rPr>
              <a:t>איסור על אכילת </a:t>
            </a:r>
            <a:r>
              <a:rPr lang="he-IL" b="1" dirty="0">
                <a:solidFill>
                  <a:srgbClr val="FF0000"/>
                </a:solidFill>
                <a:cs typeface="+mj-cs"/>
              </a:rPr>
              <a:t>תערובת</a:t>
            </a:r>
            <a:r>
              <a:rPr lang="he-IL" dirty="0">
                <a:cs typeface="+mj-cs"/>
              </a:rPr>
              <a:t>-</a:t>
            </a:r>
          </a:p>
          <a:p>
            <a:pPr algn="ctr"/>
            <a:r>
              <a:rPr lang="he-IL" dirty="0">
                <a:cs typeface="+mj-cs"/>
              </a:rPr>
              <a:t>חמץ המעורבב עם דבר                  שאינו חמץ.</a:t>
            </a:r>
          </a:p>
          <a:p>
            <a:pPr algn="ctr"/>
            <a:endParaRPr lang="he-IL" dirty="0">
              <a:cs typeface="+mj-cs"/>
            </a:endParaRPr>
          </a:p>
          <a:p>
            <a:pPr algn="ctr"/>
            <a:endParaRPr lang="he-IL" dirty="0">
              <a:cs typeface="+mj-cs"/>
            </a:endParaRPr>
          </a:p>
          <a:p>
            <a:pPr algn="ctr"/>
            <a:r>
              <a:rPr lang="he-IL" dirty="0">
                <a:cs typeface="+mj-cs"/>
              </a:rPr>
              <a:t>מי שאכל "כזית" חמץ בתוך התערובת, בפרק זמן </a:t>
            </a:r>
          </a:p>
          <a:p>
            <a:pPr algn="ctr"/>
            <a:r>
              <a:rPr lang="he-IL" dirty="0">
                <a:cs typeface="+mj-cs"/>
              </a:rPr>
              <a:t>עונשו מלקות (עונש קל יותר)</a:t>
            </a:r>
            <a:endParaRPr lang="en-IL" dirty="0">
              <a:cs typeface="+mj-cs"/>
            </a:endParaRPr>
          </a:p>
        </p:txBody>
      </p:sp>
      <p:pic>
        <p:nvPicPr>
          <p:cNvPr id="6" name="Picture 2" descr="Image result for red errow clipart">
            <a:extLst>
              <a:ext uri="{FF2B5EF4-FFF2-40B4-BE49-F238E27FC236}">
                <a16:creationId xmlns:a16="http://schemas.microsoft.com/office/drawing/2014/main" id="{C8A7CA81-51EE-40B6-A258-ED931B7A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7904" y="2159333"/>
            <a:ext cx="431093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ed errow clipart">
            <a:extLst>
              <a:ext uri="{FF2B5EF4-FFF2-40B4-BE49-F238E27FC236}">
                <a16:creationId xmlns:a16="http://schemas.microsoft.com/office/drawing/2014/main" id="{53D45377-4552-41B2-8FDF-2E249D7B5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1338" y="2159333"/>
            <a:ext cx="431093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ed errow clipart">
            <a:extLst>
              <a:ext uri="{FF2B5EF4-FFF2-40B4-BE49-F238E27FC236}">
                <a16:creationId xmlns:a16="http://schemas.microsoft.com/office/drawing/2014/main" id="{C7F1E3EB-2DF7-4158-9E22-AA973390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1338" y="3641446"/>
            <a:ext cx="431093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hlinkClick r:id="rId3" action="ppaction://hlinksldjump"/>
            <a:extLst>
              <a:ext uri="{FF2B5EF4-FFF2-40B4-BE49-F238E27FC236}">
                <a16:creationId xmlns:a16="http://schemas.microsoft.com/office/drawing/2014/main" id="{2D43D029-8725-465E-80AC-8B51B5AA54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0200" y="3625226"/>
            <a:ext cx="998065" cy="1004763"/>
          </a:xfrm>
          <a:prstGeom prst="rect">
            <a:avLst/>
          </a:prstGeom>
        </p:spPr>
      </p:pic>
      <p:pic>
        <p:nvPicPr>
          <p:cNvPr id="12" name="תמונה 11">
            <a:hlinkClick r:id="rId3" action="ppaction://hlinksldjump"/>
            <a:extLst>
              <a:ext uri="{FF2B5EF4-FFF2-40B4-BE49-F238E27FC236}">
                <a16:creationId xmlns:a16="http://schemas.microsoft.com/office/drawing/2014/main" id="{DAFB444C-2D42-4AC4-9EF5-EDDD39F316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85630">
            <a:off x="56437" y="3042752"/>
            <a:ext cx="2118396" cy="751689"/>
          </a:xfrm>
          <a:prstGeom prst="rect">
            <a:avLst/>
          </a:prstGeom>
        </p:spPr>
      </p:pic>
      <p:sp>
        <p:nvSpPr>
          <p:cNvPr id="14" name="הסבר: חץ למטה 13">
            <a:hlinkClick r:id="rId3" action="ppaction://hlinksldjump"/>
            <a:extLst>
              <a:ext uri="{FF2B5EF4-FFF2-40B4-BE49-F238E27FC236}">
                <a16:creationId xmlns:a16="http://schemas.microsoft.com/office/drawing/2014/main" id="{395FBEDE-7019-41E4-B256-A6F280C1876F}"/>
              </a:ext>
            </a:extLst>
          </p:cNvPr>
          <p:cNvSpPr/>
          <p:nvPr/>
        </p:nvSpPr>
        <p:spPr>
          <a:xfrm>
            <a:off x="372862" y="2046822"/>
            <a:ext cx="1606858" cy="785724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כדי לדעת</a:t>
            </a:r>
            <a:endParaRPr lang="en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2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A93E17AD-C215-4ADF-AC44-B0AD0A9C0172}"/>
              </a:ext>
            </a:extLst>
          </p:cNvPr>
          <p:cNvSpPr/>
          <p:nvPr/>
        </p:nvSpPr>
        <p:spPr>
          <a:xfrm>
            <a:off x="0" y="0"/>
            <a:ext cx="12183829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5A5404-AA48-403A-830B-D30F9D44C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161" y="316420"/>
            <a:ext cx="10448278" cy="6412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"כזית"</a:t>
            </a:r>
            <a:r>
              <a:rPr lang="he-IL" sz="1800" dirty="0">
                <a:cs typeface="+mj-cs"/>
              </a:rPr>
              <a:t> – מידת נפח הלכתית, המוזכרת במשנה.   </a:t>
            </a: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          מקובל לומר ש</a:t>
            </a:r>
            <a:r>
              <a:rPr lang="he-IL" sz="1800" b="1" dirty="0">
                <a:solidFill>
                  <a:srgbClr val="FF0000"/>
                </a:solidFill>
                <a:cs typeface="+mj-cs"/>
              </a:rPr>
              <a:t>"כזית" הוא שיעור חצי ביצה</a:t>
            </a:r>
            <a:r>
              <a:rPr lang="he-IL" sz="1800" dirty="0">
                <a:cs typeface="+mj-cs"/>
              </a:rPr>
              <a:t>..</a:t>
            </a: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          </a:t>
            </a:r>
          </a:p>
          <a:p>
            <a:pPr marL="0" indent="0">
              <a:buNone/>
            </a:pPr>
            <a:r>
              <a:rPr lang="he-IL" sz="1800" b="1" dirty="0">
                <a:solidFill>
                  <a:srgbClr val="FF0000"/>
                </a:solidFill>
                <a:cs typeface="+mj-cs"/>
              </a:rPr>
              <a:t>         מה גודל הביצה </a:t>
            </a:r>
            <a:r>
              <a:rPr lang="he-IL" sz="1800" dirty="0">
                <a:cs typeface="+mj-cs"/>
              </a:rPr>
              <a:t>אליה התכוונו חכמים? מהו שיעור חצי ביצה לעניין מצה?</a:t>
            </a: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          </a:t>
            </a: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         חכמי ספרד ורוב חכמי אשכנז פסקו שיעור "כזית" (חצי ביצה של ימינו) הוא: </a:t>
            </a:r>
            <a:r>
              <a:rPr lang="he-IL" sz="1800" b="1" dirty="0">
                <a:solidFill>
                  <a:srgbClr val="FF0000"/>
                </a:solidFill>
                <a:cs typeface="+mj-cs"/>
              </a:rPr>
              <a:t>כשליש מצה</a:t>
            </a:r>
            <a:r>
              <a:rPr lang="he-IL" sz="1800" dirty="0">
                <a:cs typeface="+mj-cs"/>
              </a:rPr>
              <a:t>.   </a:t>
            </a: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         ואילו החזון איש פסק, ששיעור "כזית" (חצי ביצה בתק' חכמים = ביצה שלמה בימינו) הוא: </a:t>
            </a:r>
            <a:r>
              <a:rPr lang="he-IL" sz="1800" b="1" dirty="0">
                <a:solidFill>
                  <a:srgbClr val="FF0000"/>
                </a:solidFill>
                <a:cs typeface="+mj-cs"/>
              </a:rPr>
              <a:t>כשני שליש מצה.</a:t>
            </a:r>
          </a:p>
          <a:p>
            <a:pPr marL="0" indent="0">
              <a:buNone/>
            </a:pPr>
            <a:endParaRPr lang="he-IL" sz="1800" dirty="0">
              <a:cs typeface="+mj-cs"/>
            </a:endParaRPr>
          </a:p>
          <a:p>
            <a:pPr marL="0" indent="0">
              <a:buNone/>
            </a:pPr>
            <a:endParaRPr lang="he-IL" sz="1800" dirty="0">
              <a:cs typeface="+mj-cs"/>
            </a:endParaRP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את המצה בליל הסדר יש לאכול בפרק זמן של </a:t>
            </a:r>
            <a:r>
              <a:rPr lang="he-I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"אכילת פרס"-</a:t>
            </a:r>
            <a:endParaRPr lang="he-I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פרק הזמן שלוקח לאכול פרס = חצי כיכר לחם (לחם של ימי המשנה).</a:t>
            </a:r>
          </a:p>
          <a:p>
            <a:pPr marL="0" indent="0">
              <a:buNone/>
            </a:pPr>
            <a:r>
              <a:rPr lang="he-IL" sz="1800" b="1" dirty="0">
                <a:solidFill>
                  <a:srgbClr val="FF0000"/>
                </a:solidFill>
                <a:cs typeface="+mj-cs"/>
              </a:rPr>
              <a:t>          בפועל פוסק ה"פניני הלכה" כך:</a:t>
            </a: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                      "צריך לאכול את המצה ברציפות, וכל שאכל את המצה ברציפות בוודאי יצא ידי חובתו. ואין צורך להסתכל על </a:t>
            </a: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                       השעון בעת אכילת המצה, כי כל אדם רגיל שאכל את המצה בנחת בלא להפסיק בדברים אחרים ודאי הספיק </a:t>
            </a:r>
          </a:p>
          <a:p>
            <a:pPr marL="0" indent="0">
              <a:buNone/>
            </a:pPr>
            <a:r>
              <a:rPr lang="he-IL" sz="1800" dirty="0">
                <a:cs typeface="+mj-cs"/>
              </a:rPr>
              <a:t>                       לאכול שיעור כ'זית' בתוך שיעור אכילת פרס."</a:t>
            </a:r>
          </a:p>
          <a:p>
            <a:pPr marL="0" indent="0">
              <a:buNone/>
            </a:pPr>
            <a:endParaRPr lang="he-IL" sz="1800" dirty="0">
              <a:cs typeface="+mj-cs"/>
            </a:endParaRPr>
          </a:p>
        </p:txBody>
      </p:sp>
      <p:sp>
        <p:nvSpPr>
          <p:cNvPr id="6" name="סוגר מסולסל שמאלי 5">
            <a:extLst>
              <a:ext uri="{FF2B5EF4-FFF2-40B4-BE49-F238E27FC236}">
                <a16:creationId xmlns:a16="http://schemas.microsoft.com/office/drawing/2014/main" id="{D31BCD93-ADFD-4331-9D15-D46FBE56D3D0}"/>
              </a:ext>
            </a:extLst>
          </p:cNvPr>
          <p:cNvSpPr/>
          <p:nvPr/>
        </p:nvSpPr>
        <p:spPr>
          <a:xfrm>
            <a:off x="1866252" y="514905"/>
            <a:ext cx="488272" cy="2556769"/>
          </a:xfrm>
          <a:prstGeom prst="leftBrace">
            <a:avLst>
              <a:gd name="adj1" fmla="val 37878"/>
              <a:gd name="adj2" fmla="val 505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סוגר מסולסל שמאלי 6">
            <a:extLst>
              <a:ext uri="{FF2B5EF4-FFF2-40B4-BE49-F238E27FC236}">
                <a16:creationId xmlns:a16="http://schemas.microsoft.com/office/drawing/2014/main" id="{4980554D-3F98-4201-84FD-859AEE533A52}"/>
              </a:ext>
            </a:extLst>
          </p:cNvPr>
          <p:cNvSpPr/>
          <p:nvPr/>
        </p:nvSpPr>
        <p:spPr>
          <a:xfrm>
            <a:off x="1853197" y="3692598"/>
            <a:ext cx="390618" cy="2348143"/>
          </a:xfrm>
          <a:prstGeom prst="leftBrace">
            <a:avLst>
              <a:gd name="adj1" fmla="val 2424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076FA8D-33A1-4E38-A6C0-F8732DB73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33" y="1354872"/>
            <a:ext cx="1612222" cy="96556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669D19F-4A81-4BCB-9C81-83831B45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16" y="4537567"/>
            <a:ext cx="1469994" cy="65820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C483806-300E-4C30-A130-68C1F716E2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6850" y="386179"/>
            <a:ext cx="1238990" cy="1238990"/>
          </a:xfrm>
          <a:prstGeom prst="rect">
            <a:avLst/>
          </a:prstGeom>
        </p:spPr>
      </p:pic>
      <p:pic>
        <p:nvPicPr>
          <p:cNvPr id="3074" name="Picture 2" descr="Image result for מצה">
            <a:extLst>
              <a:ext uri="{FF2B5EF4-FFF2-40B4-BE49-F238E27FC236}">
                <a16:creationId xmlns:a16="http://schemas.microsoft.com/office/drawing/2014/main" id="{D0B49E4C-2148-42D7-B771-8A6D68228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0" b="8434"/>
          <a:stretch/>
        </p:blipFill>
        <p:spPr bwMode="auto">
          <a:xfrm rot="5400000">
            <a:off x="10030224" y="4704395"/>
            <a:ext cx="2084126" cy="22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4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C7532037-C085-4B94-BD88-7B434856FAC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AFB1F93-AE50-4F75-A8EB-A1EBD3DD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530" y="186785"/>
            <a:ext cx="10515600" cy="691318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he-IL" sz="32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משנה א</a:t>
            </a:r>
            <a:endParaRPr lang="en-IL" sz="4800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EE1A3B-8E4B-4661-91D0-9D98361E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147" y="799561"/>
            <a:ext cx="9184689" cy="525887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e-IL" sz="2400" dirty="0">
                <a:cs typeface="+mj-cs"/>
              </a:rPr>
              <a:t>אֵלּוּ </a:t>
            </a:r>
            <a:r>
              <a:rPr lang="he-IL" sz="2400" dirty="0" err="1">
                <a:cs typeface="+mj-cs"/>
              </a:rPr>
              <a:t>עוֹבְרִין</a:t>
            </a:r>
            <a:r>
              <a:rPr lang="he-IL" sz="2400" dirty="0">
                <a:cs typeface="+mj-cs"/>
              </a:rPr>
              <a:t> בַּפֶּסַח: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dirty="0" err="1">
                <a:cs typeface="+mj-cs"/>
              </a:rPr>
              <a:t>כֻּתָּח</a:t>
            </a:r>
            <a:r>
              <a:rPr lang="he-IL" sz="2400" dirty="0">
                <a:cs typeface="+mj-cs"/>
              </a:rPr>
              <a:t> הַבַּבְלִי,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dirty="0">
                <a:cs typeface="+mj-cs"/>
              </a:rPr>
              <a:t>וְשֵׁכָר </a:t>
            </a:r>
            <a:r>
              <a:rPr lang="he-IL" sz="2400" dirty="0" err="1">
                <a:cs typeface="+mj-cs"/>
              </a:rPr>
              <a:t>הַמָּדִי</a:t>
            </a:r>
            <a:r>
              <a:rPr lang="he-IL" sz="2400" dirty="0">
                <a:cs typeface="+mj-cs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dirty="0">
                <a:cs typeface="+mj-cs"/>
              </a:rPr>
              <a:t>וְחֹמֶץ הָאֲדוֹמִי,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dirty="0" err="1">
                <a:cs typeface="+mj-cs"/>
              </a:rPr>
              <a:t>וְזִיתוֹם</a:t>
            </a:r>
            <a:r>
              <a:rPr lang="he-IL" sz="2400" dirty="0">
                <a:cs typeface="+mj-cs"/>
              </a:rPr>
              <a:t> הַמִּצְרִי,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dirty="0">
                <a:cs typeface="+mj-cs"/>
              </a:rPr>
              <a:t>וְזוֹמָן שֶׁל צַבָּעִים,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dirty="0">
                <a:cs typeface="+mj-cs"/>
              </a:rPr>
              <a:t>וַעֲמִילָן שֶׁל טַבָּחִים,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dirty="0">
                <a:cs typeface="+mj-cs"/>
              </a:rPr>
              <a:t>וְקוֹלָן שֶׁל סוֹפְרִים.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dirty="0">
                <a:cs typeface="+mj-cs"/>
              </a:rPr>
              <a:t>רַבִּי אֱלִיעֶזֶר אוֹמֵר, אַף תַּכִשִׁיטֵי נָשִׁים.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b="1" dirty="0">
                <a:cs typeface="+mj-cs"/>
              </a:rPr>
              <a:t>זֶה הַכְּלָל: </a:t>
            </a:r>
            <a:r>
              <a:rPr lang="he-IL" sz="2400" dirty="0">
                <a:cs typeface="+mj-cs"/>
              </a:rPr>
              <a:t>כָּל שֶׁהוּא מִמִּין דָּגָן, הֲרֵי זֶה עוֹבֵר בַּפֶּסַח.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2400" dirty="0">
                <a:cs typeface="+mj-cs"/>
              </a:rPr>
              <a:t>הֲרֵי אֵלּוּ בְאַזְהָרָה, וְאֵין בָּהֶן מִשּׁוּם כָּרֵת:</a:t>
            </a:r>
          </a:p>
          <a:p>
            <a:endParaRPr lang="en-IL" sz="1200" dirty="0"/>
          </a:p>
        </p:txBody>
      </p:sp>
      <p:sp>
        <p:nvSpPr>
          <p:cNvPr id="4" name="הסבר: חץ ימינה 3">
            <a:extLst>
              <a:ext uri="{FF2B5EF4-FFF2-40B4-BE49-F238E27FC236}">
                <a16:creationId xmlns:a16="http://schemas.microsoft.com/office/drawing/2014/main" id="{364DE4A2-8D21-45D2-A28F-A0BD6C44C321}"/>
              </a:ext>
            </a:extLst>
          </p:cNvPr>
          <p:cNvSpPr/>
          <p:nvPr/>
        </p:nvSpPr>
        <p:spPr>
          <a:xfrm>
            <a:off x="3790764" y="812892"/>
            <a:ext cx="3302493" cy="43500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293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את אלו צריך לבער לפני פסח:</a:t>
            </a:r>
            <a:endParaRPr lang="en-IL" dirty="0"/>
          </a:p>
        </p:txBody>
      </p:sp>
      <p:sp>
        <p:nvSpPr>
          <p:cNvPr id="5" name="סוגר מסולסל ימני 4">
            <a:extLst>
              <a:ext uri="{FF2B5EF4-FFF2-40B4-BE49-F238E27FC236}">
                <a16:creationId xmlns:a16="http://schemas.microsoft.com/office/drawing/2014/main" id="{030793E3-64E6-428F-8B8D-54115E256282}"/>
              </a:ext>
            </a:extLst>
          </p:cNvPr>
          <p:cNvSpPr/>
          <p:nvPr/>
        </p:nvSpPr>
        <p:spPr>
          <a:xfrm>
            <a:off x="9011622" y="1268926"/>
            <a:ext cx="301840" cy="1828800"/>
          </a:xfrm>
          <a:prstGeom prst="rightBrace">
            <a:avLst>
              <a:gd name="adj1" fmla="val 171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8954F64-E0C8-4D05-9F49-6FD0534E13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2542" y="1546965"/>
            <a:ext cx="2479735" cy="1207817"/>
          </a:xfrm>
          <a:prstGeom prst="rect">
            <a:avLst/>
          </a:prstGeom>
        </p:spPr>
      </p:pic>
      <p:sp>
        <p:nvSpPr>
          <p:cNvPr id="7" name="סוגר מסולסל ימני 6">
            <a:extLst>
              <a:ext uri="{FF2B5EF4-FFF2-40B4-BE49-F238E27FC236}">
                <a16:creationId xmlns:a16="http://schemas.microsoft.com/office/drawing/2014/main" id="{ABF37AD0-3A3D-4E79-9D63-472D497C6071}"/>
              </a:ext>
            </a:extLst>
          </p:cNvPr>
          <p:cNvSpPr/>
          <p:nvPr/>
        </p:nvSpPr>
        <p:spPr>
          <a:xfrm>
            <a:off x="9016846" y="3169101"/>
            <a:ext cx="301840" cy="1369950"/>
          </a:xfrm>
          <a:prstGeom prst="rightBrace">
            <a:avLst>
              <a:gd name="adj1" fmla="val 171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4FC640A-77D7-4CCC-AC71-42F4A92BB2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2542" y="3169101"/>
            <a:ext cx="2559534" cy="102451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0A6C3A74-E484-41B5-BBAD-5FAEF7524BC5}"/>
              </a:ext>
            </a:extLst>
          </p:cNvPr>
          <p:cNvSpPr/>
          <p:nvPr/>
        </p:nvSpPr>
        <p:spPr>
          <a:xfrm>
            <a:off x="281870" y="350120"/>
            <a:ext cx="2777181" cy="34667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600" b="1" u="sng" dirty="0"/>
              <a:t>פירושי מילים:</a:t>
            </a:r>
          </a:p>
          <a:p>
            <a:endParaRPr lang="he-IL" sz="1600" dirty="0"/>
          </a:p>
          <a:p>
            <a:r>
              <a:rPr lang="he-IL" sz="1600" b="1" dirty="0" err="1"/>
              <a:t>כותח</a:t>
            </a:r>
            <a:r>
              <a:rPr lang="he-IL" sz="1600" b="1" dirty="0"/>
              <a:t>-</a:t>
            </a:r>
            <a:r>
              <a:rPr lang="he-IL" sz="1600" dirty="0"/>
              <a:t> מין רוטב</a:t>
            </a:r>
          </a:p>
          <a:p>
            <a:r>
              <a:rPr lang="he-IL" sz="1600" b="1" dirty="0"/>
              <a:t>שכר- </a:t>
            </a:r>
            <a:r>
              <a:rPr lang="he-IL" sz="1600" dirty="0"/>
              <a:t>בירה</a:t>
            </a:r>
          </a:p>
          <a:p>
            <a:r>
              <a:rPr lang="he-IL" sz="1600" b="1" dirty="0"/>
              <a:t>חומץ-</a:t>
            </a:r>
            <a:r>
              <a:rPr lang="he-IL" sz="1600" dirty="0"/>
              <a:t> חומץ יין</a:t>
            </a:r>
          </a:p>
          <a:p>
            <a:r>
              <a:rPr lang="he-IL" sz="1600" b="1" dirty="0" err="1"/>
              <a:t>זיתום</a:t>
            </a:r>
            <a:r>
              <a:rPr lang="he-IL" sz="1600" b="1" dirty="0"/>
              <a:t>-</a:t>
            </a:r>
            <a:r>
              <a:rPr lang="he-IL" sz="1600" dirty="0"/>
              <a:t> מין שיכר</a:t>
            </a:r>
          </a:p>
          <a:p>
            <a:endParaRPr lang="he-IL" sz="1600" dirty="0"/>
          </a:p>
          <a:p>
            <a:r>
              <a:rPr lang="he-IL" sz="1600" b="1" dirty="0"/>
              <a:t>זומן- </a:t>
            </a:r>
            <a:r>
              <a:rPr lang="he-IL" sz="1600" dirty="0"/>
              <a:t>מים מעורבבים בסובין</a:t>
            </a:r>
          </a:p>
          <a:p>
            <a:r>
              <a:rPr lang="he-IL" sz="1600" b="1" dirty="0"/>
              <a:t>עמילן- </a:t>
            </a:r>
            <a:r>
              <a:rPr lang="he-IL" sz="1600" dirty="0"/>
              <a:t>סוג של בצק לא מבושל</a:t>
            </a:r>
          </a:p>
          <a:p>
            <a:r>
              <a:rPr lang="he-IL" sz="1600" b="1" dirty="0"/>
              <a:t>קולן-</a:t>
            </a:r>
            <a:r>
              <a:rPr lang="he-IL" sz="1600" dirty="0"/>
              <a:t> דבק</a:t>
            </a:r>
          </a:p>
          <a:p>
            <a:endParaRPr lang="he-IL" sz="1600" dirty="0"/>
          </a:p>
          <a:p>
            <a:r>
              <a:rPr lang="he-IL" sz="1600" b="1" dirty="0"/>
              <a:t>תכשיטי נשים- </a:t>
            </a:r>
            <a:r>
              <a:rPr lang="he-IL" sz="1600" dirty="0"/>
              <a:t>תכשירי קוסמטיקה</a:t>
            </a:r>
            <a:endParaRPr lang="en-IL" dirty="0"/>
          </a:p>
        </p:txBody>
      </p:sp>
      <p:sp>
        <p:nvSpPr>
          <p:cNvPr id="10" name="הסבר: חץ למעלה 9">
            <a:extLst>
              <a:ext uri="{FF2B5EF4-FFF2-40B4-BE49-F238E27FC236}">
                <a16:creationId xmlns:a16="http://schemas.microsoft.com/office/drawing/2014/main" id="{D8DBF279-9E4B-4ECA-A210-B6D0D888170D}"/>
              </a:ext>
            </a:extLst>
          </p:cNvPr>
          <p:cNvSpPr/>
          <p:nvPr/>
        </p:nvSpPr>
        <p:spPr>
          <a:xfrm>
            <a:off x="1447060" y="5916761"/>
            <a:ext cx="8955349" cy="550416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כל אלו שיש בהם ממין דגן , צריך לבערם מן הבית בערב פסח, אך אין בהם איסור כרת.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2532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>
            <a:extLst>
              <a:ext uri="{FF2B5EF4-FFF2-40B4-BE49-F238E27FC236}">
                <a16:creationId xmlns:a16="http://schemas.microsoft.com/office/drawing/2014/main" id="{6BC65AF0-4C4A-4460-8404-023CB13DEA8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7D9CF5D-0F98-41EF-9AED-AC1C053E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615" y="158285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he-IL" sz="32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משנה ב</a:t>
            </a:r>
            <a:br>
              <a:rPr lang="he-IL" sz="1500" dirty="0">
                <a:solidFill>
                  <a:srgbClr val="00206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he-IL" sz="18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משנה זו היא המשכה של המשנה הקודמת- ועוסקת בשאריות של חמץ שנשארו והתקשו בסדקי הכלי.</a:t>
            </a:r>
            <a:br>
              <a:rPr lang="he-IL" sz="1800" dirty="0">
                <a:solidFill>
                  <a:srgbClr val="002060"/>
                </a:solidFill>
                <a:latin typeface="Calibri" panose="020F0502020204030204"/>
                <a:ea typeface="+mn-ea"/>
              </a:rPr>
            </a:br>
            <a:r>
              <a:rPr lang="he-IL" sz="18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במקרה שלנו מדובר בכלי בשם "ערבה", המוזכר הרבה במקורות חז"ל ככלי גדול </a:t>
            </a:r>
            <a:r>
              <a:rPr lang="he-IL" sz="1800" dirty="0" err="1">
                <a:solidFill>
                  <a:srgbClr val="002060"/>
                </a:solidFill>
                <a:latin typeface="Calibri" panose="020F0502020204030204"/>
                <a:ea typeface="+mn-ea"/>
              </a:rPr>
              <a:t>בדר"כ</a:t>
            </a:r>
            <a:r>
              <a:rPr lang="he-IL" sz="18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 ששימש לרוב ללישת בצק.</a:t>
            </a:r>
            <a:endParaRPr lang="en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E64D832-DDD6-4CD8-AA87-E32E35CF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280" y="2298960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he-IL" sz="2000" dirty="0">
                <a:solidFill>
                  <a:prstClr val="black"/>
                </a:solidFill>
                <a:cs typeface="+mj-cs"/>
              </a:rPr>
              <a:t>בָּצֵק שֶׁבְּסִדְקֵי עֲרֵבָה, </a:t>
            </a:r>
          </a:p>
          <a:p>
            <a:pPr marL="0" lvl="0" indent="0">
              <a:buNone/>
            </a:pPr>
            <a:r>
              <a:rPr lang="he-IL" sz="2000" dirty="0">
                <a:solidFill>
                  <a:prstClr val="black"/>
                </a:solidFill>
                <a:cs typeface="+mj-cs"/>
              </a:rPr>
              <a:t>אִם יֵשׁ כַּזַּיִת בְּמָקוֹם אֶחָד, </a:t>
            </a:r>
            <a:r>
              <a:rPr lang="he-IL" sz="2000" dirty="0" err="1">
                <a:solidFill>
                  <a:prstClr val="black"/>
                </a:solidFill>
                <a:cs typeface="+mj-cs"/>
              </a:rPr>
              <a:t>חַיָּב</a:t>
            </a:r>
            <a:r>
              <a:rPr lang="he-IL" sz="2000" dirty="0">
                <a:solidFill>
                  <a:prstClr val="black"/>
                </a:solidFill>
                <a:cs typeface="+mj-cs"/>
              </a:rPr>
              <a:t> לְבָעֵר. </a:t>
            </a:r>
          </a:p>
          <a:p>
            <a:pPr marL="0" lvl="0" indent="0">
              <a:buNone/>
            </a:pPr>
            <a:r>
              <a:rPr lang="he-IL" sz="2000" dirty="0">
                <a:solidFill>
                  <a:prstClr val="black"/>
                </a:solidFill>
                <a:cs typeface="+mj-cs"/>
              </a:rPr>
              <a:t>וְאִם לֹא, בָּטֵל </a:t>
            </a:r>
            <a:r>
              <a:rPr lang="he-IL" sz="2000" dirty="0" err="1">
                <a:solidFill>
                  <a:prstClr val="black"/>
                </a:solidFill>
                <a:cs typeface="+mj-cs"/>
              </a:rPr>
              <a:t>בְּמִעוּטו</a:t>
            </a:r>
            <a:r>
              <a:rPr lang="he-IL" sz="2000" dirty="0">
                <a:solidFill>
                  <a:prstClr val="black"/>
                </a:solidFill>
                <a:cs typeface="+mj-cs"/>
              </a:rPr>
              <a:t>ֹ. </a:t>
            </a:r>
          </a:p>
          <a:p>
            <a:pPr marL="0" lvl="0" indent="0">
              <a:buNone/>
            </a:pPr>
            <a:endParaRPr lang="he-IL" sz="2000" dirty="0">
              <a:solidFill>
                <a:prstClr val="black"/>
              </a:solidFill>
              <a:cs typeface="+mj-cs"/>
            </a:endParaRPr>
          </a:p>
          <a:p>
            <a:pPr marL="0" lvl="0" indent="0">
              <a:buNone/>
            </a:pPr>
            <a:r>
              <a:rPr lang="he-IL" sz="2000" dirty="0">
                <a:solidFill>
                  <a:prstClr val="black"/>
                </a:solidFill>
                <a:cs typeface="+mj-cs"/>
              </a:rPr>
              <a:t>וְכֵן </a:t>
            </a:r>
            <a:r>
              <a:rPr lang="he-IL" sz="2000" dirty="0" err="1">
                <a:solidFill>
                  <a:prstClr val="black"/>
                </a:solidFill>
                <a:cs typeface="+mj-cs"/>
              </a:rPr>
              <a:t>לְעִנְיַן</a:t>
            </a:r>
            <a:r>
              <a:rPr lang="he-IL" sz="2000" dirty="0">
                <a:solidFill>
                  <a:prstClr val="black"/>
                </a:solidFill>
                <a:cs typeface="+mj-cs"/>
              </a:rPr>
              <a:t> הַטֻמְאָה, </a:t>
            </a:r>
          </a:p>
          <a:p>
            <a:pPr marL="0" lvl="0" indent="0">
              <a:buNone/>
            </a:pPr>
            <a:r>
              <a:rPr lang="he-IL" sz="2000" dirty="0">
                <a:solidFill>
                  <a:prstClr val="black"/>
                </a:solidFill>
                <a:cs typeface="+mj-cs"/>
              </a:rPr>
              <a:t>אִם מַקְפִיד עָלָיו, חוֹצֵץ.</a:t>
            </a:r>
          </a:p>
          <a:p>
            <a:pPr marL="0" lvl="0" indent="0">
              <a:buNone/>
            </a:pPr>
            <a:r>
              <a:rPr lang="he-IL" sz="2000" dirty="0">
                <a:solidFill>
                  <a:prstClr val="black"/>
                </a:solidFill>
                <a:cs typeface="+mj-cs"/>
              </a:rPr>
              <a:t>וְאִם רוֹצֶה בְקִיּוּמוֹ, הֲרֵי הוּא כָעֲרֵבָה. </a:t>
            </a:r>
          </a:p>
          <a:p>
            <a:pPr marL="0" lvl="0" indent="0">
              <a:buNone/>
            </a:pPr>
            <a:endParaRPr lang="he-IL" sz="2000" dirty="0">
              <a:solidFill>
                <a:prstClr val="black"/>
              </a:solidFill>
              <a:cs typeface="+mj-cs"/>
            </a:endParaRPr>
          </a:p>
          <a:p>
            <a:pPr marL="0" lvl="0" indent="0">
              <a:buNone/>
            </a:pPr>
            <a:r>
              <a:rPr lang="he-IL" sz="2000" dirty="0">
                <a:solidFill>
                  <a:prstClr val="black"/>
                </a:solidFill>
                <a:cs typeface="+mj-cs"/>
              </a:rPr>
              <a:t>בָּצֵק הַחֵרֵשׁ, אִם יֵשׁ כַּיּוֹצֵא בוֹ שֶׁהֶחְמִיץ, הֲרֵי זֶה אָסוּר:</a:t>
            </a:r>
          </a:p>
          <a:p>
            <a:pPr marL="0" indent="0">
              <a:buNone/>
            </a:pPr>
            <a:endParaRPr lang="en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84FF9B8-D6F4-42D4-BDBC-6337CF60E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1" t="20584" r="15520" b="16550"/>
          <a:stretch/>
        </p:blipFill>
        <p:spPr>
          <a:xfrm>
            <a:off x="861600" y="1800792"/>
            <a:ext cx="2612018" cy="171295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D4903B0-408B-4080-9964-195766CDC1E0}"/>
              </a:ext>
            </a:extLst>
          </p:cNvPr>
          <p:cNvSpPr/>
          <p:nvPr/>
        </p:nvSpPr>
        <p:spPr>
          <a:xfrm>
            <a:off x="861600" y="3513746"/>
            <a:ext cx="2612018" cy="435006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דוגמא לערבה שנמצאה ברמת הגולן</a:t>
            </a:r>
            <a:endParaRPr lang="en-IL" sz="14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7DAAC30-E39A-41B4-96E1-50ED3BEDE3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3619510" flipH="1">
            <a:off x="7719960" y="1944208"/>
            <a:ext cx="1001925" cy="709503"/>
          </a:xfrm>
          <a:prstGeom prst="rect">
            <a:avLst/>
          </a:prstGeom>
        </p:spPr>
      </p:pic>
      <p:sp>
        <p:nvSpPr>
          <p:cNvPr id="9" name="הסבר: חץ ימינה 8">
            <a:extLst>
              <a:ext uri="{FF2B5EF4-FFF2-40B4-BE49-F238E27FC236}">
                <a16:creationId xmlns:a16="http://schemas.microsoft.com/office/drawing/2014/main" id="{D0DEB459-2827-4C75-AC1F-6AD4E1BC654F}"/>
              </a:ext>
            </a:extLst>
          </p:cNvPr>
          <p:cNvSpPr/>
          <p:nvPr/>
        </p:nvSpPr>
        <p:spPr>
          <a:xfrm>
            <a:off x="4764582" y="3964467"/>
            <a:ext cx="3586140" cy="95145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19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הבצק שנמצא בחור / בסדק הערבה-</a:t>
            </a:r>
          </a:p>
          <a:p>
            <a:pPr algn="ctr"/>
            <a:r>
              <a:rPr lang="he-IL" sz="1400" dirty="0"/>
              <a:t>נחשב "חוצץ" לעניין טומאה רק אם הבעלים לא התכוון שהבצק יהיה שם (כגון שרצה לסתום את החור בעזרתו)</a:t>
            </a:r>
            <a:endParaRPr lang="en-IL" sz="1400" dirty="0"/>
          </a:p>
        </p:txBody>
      </p:sp>
      <p:sp>
        <p:nvSpPr>
          <p:cNvPr id="10" name="הסבר: חץ למעלה 9">
            <a:extLst>
              <a:ext uri="{FF2B5EF4-FFF2-40B4-BE49-F238E27FC236}">
                <a16:creationId xmlns:a16="http://schemas.microsoft.com/office/drawing/2014/main" id="{947F8F3D-0F24-4C4E-93D7-D167EB268833}"/>
              </a:ext>
            </a:extLst>
          </p:cNvPr>
          <p:cNvSpPr/>
          <p:nvPr/>
        </p:nvSpPr>
        <p:spPr>
          <a:xfrm>
            <a:off x="6211412" y="5946898"/>
            <a:ext cx="5808953" cy="656948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בצק שהתקשה על הערבה, אם נדבק אליו גם בצק רך יותר שהחמיץ- אסור גם הוא </a:t>
            </a:r>
            <a:endParaRPr lang="en-IL" sz="140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AEC84CE8-26AD-4763-B4ED-CAA5DA0582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3274" y="1641050"/>
            <a:ext cx="1971676" cy="1490663"/>
          </a:xfrm>
          <a:prstGeom prst="rect">
            <a:avLst/>
          </a:prstGeom>
        </p:spPr>
      </p:pic>
      <p:pic>
        <p:nvPicPr>
          <p:cNvPr id="13" name="תמונה 12">
            <a:hlinkClick r:id="rId5" action="ppaction://hlinksldjump"/>
            <a:extLst>
              <a:ext uri="{FF2B5EF4-FFF2-40B4-BE49-F238E27FC236}">
                <a16:creationId xmlns:a16="http://schemas.microsoft.com/office/drawing/2014/main" id="{B0A43350-C2A0-40FA-A030-F47EC7DFD7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904" y="4478214"/>
            <a:ext cx="1921676" cy="1511562"/>
          </a:xfrm>
          <a:prstGeom prst="rect">
            <a:avLst/>
          </a:prstGeom>
        </p:spPr>
      </p:pic>
      <p:pic>
        <p:nvPicPr>
          <p:cNvPr id="14" name="תמונה 13">
            <a:hlinkClick r:id="rId5" action="ppaction://hlinksldjump"/>
            <a:extLst>
              <a:ext uri="{FF2B5EF4-FFF2-40B4-BE49-F238E27FC236}">
                <a16:creationId xmlns:a16="http://schemas.microsoft.com/office/drawing/2014/main" id="{AE29684F-A9A9-4E01-9C6B-1923D9CE78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6262" y="5035005"/>
            <a:ext cx="2814314" cy="1093001"/>
          </a:xfrm>
          <a:prstGeom prst="rect">
            <a:avLst/>
          </a:prstGeom>
        </p:spPr>
      </p:pic>
      <p:sp>
        <p:nvSpPr>
          <p:cNvPr id="4" name="חץ: ימינה מחורץ 3">
            <a:hlinkClick r:id="rId8" action="ppaction://hlinksldjump"/>
            <a:extLst>
              <a:ext uri="{FF2B5EF4-FFF2-40B4-BE49-F238E27FC236}">
                <a16:creationId xmlns:a16="http://schemas.microsoft.com/office/drawing/2014/main" id="{21851FBC-3ED6-4F14-A599-F155460D5D55}"/>
              </a:ext>
            </a:extLst>
          </p:cNvPr>
          <p:cNvSpPr/>
          <p:nvPr/>
        </p:nvSpPr>
        <p:spPr>
          <a:xfrm flipH="1">
            <a:off x="287785" y="244136"/>
            <a:ext cx="932339" cy="7457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/>
              <a:t>למשנה ג</a:t>
            </a:r>
            <a:endParaRPr lang="en-IL" sz="1050" dirty="0"/>
          </a:p>
        </p:txBody>
      </p:sp>
    </p:spTree>
    <p:extLst>
      <p:ext uri="{BB962C8B-B14F-4D97-AF65-F5344CB8AC3E}">
        <p14:creationId xmlns:p14="http://schemas.microsoft.com/office/powerpoint/2010/main" val="47956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31D097-6FE7-420C-BFB6-445A262E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443882"/>
            <a:ext cx="10528916" cy="6169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>
                <a:solidFill>
                  <a:srgbClr val="002060"/>
                </a:solidFill>
                <a:cs typeface="+mj-cs"/>
              </a:rPr>
              <a:t>כבר למדנו שהתורה מגדירה שני מצבים שאדם או חפץ יכולים להיות בהם- </a:t>
            </a:r>
            <a:r>
              <a:rPr lang="he-IL" sz="2000" b="1" dirty="0">
                <a:solidFill>
                  <a:srgbClr val="FF0000"/>
                </a:solidFill>
                <a:cs typeface="+mj-cs"/>
              </a:rPr>
              <a:t>טהרה או טומאה</a:t>
            </a:r>
            <a:r>
              <a:rPr lang="he-IL" sz="2000" dirty="0">
                <a:cs typeface="+mj-cs"/>
              </a:rPr>
              <a:t>.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002060"/>
                </a:solidFill>
                <a:cs typeface="+mj-cs"/>
              </a:rPr>
              <a:t>יש הרבה דרכים בהן הופך משהו מטהור לטמא- כמו: שהטהור נגע במשהו טמא.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002060"/>
                </a:solidFill>
                <a:cs typeface="+mj-cs"/>
              </a:rPr>
              <a:t>כדי להפוך חזרה את הכלי לטהור- יש לטבול אותו ולטהר אותו.</a:t>
            </a:r>
          </a:p>
          <a:p>
            <a:pPr marL="0" indent="0">
              <a:buNone/>
            </a:pPr>
            <a:endParaRPr lang="he-IL" sz="2000" dirty="0">
              <a:cs typeface="+mj-cs"/>
            </a:endParaRPr>
          </a:p>
          <a:p>
            <a:pPr marL="0" indent="0">
              <a:buNone/>
            </a:pPr>
            <a:r>
              <a:rPr lang="he-IL" sz="1800" u="sng" dirty="0">
                <a:cs typeface="+mj-cs"/>
              </a:rPr>
              <a:t>את המקרה שהמשנה מתארת אפשר לפרש בשני אופנים:</a:t>
            </a:r>
          </a:p>
          <a:p>
            <a:pPr marL="0" indent="0">
              <a:buNone/>
            </a:pPr>
            <a:endParaRPr lang="he-IL" sz="1050" dirty="0"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>
                <a:cs typeface="+mj-cs"/>
              </a:rPr>
              <a:t>1. שחיה טמאה נגעה בבצק – </a:t>
            </a:r>
            <a:r>
              <a:rPr lang="he-IL" sz="1800" b="1" dirty="0">
                <a:solidFill>
                  <a:srgbClr val="FF0000"/>
                </a:solidFill>
                <a:cs typeface="+mj-cs"/>
              </a:rPr>
              <a:t>ואז השאלה היא האם הבצק "חוצץ"</a:t>
            </a:r>
            <a:r>
              <a:rPr lang="he-IL" sz="1800" dirty="0">
                <a:cs typeface="+mj-cs"/>
              </a:rPr>
              <a:t>= מפריד בין החיה לכלי  --            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>
                <a:cs typeface="+mj-cs"/>
              </a:rPr>
              <a:t>    ואז אולי הכלי יישאר טהור. (כך מבין </a:t>
            </a:r>
            <a:r>
              <a:rPr lang="he-IL" sz="1800" dirty="0" err="1">
                <a:cs typeface="+mj-cs"/>
              </a:rPr>
              <a:t>ברטנורה</a:t>
            </a:r>
            <a:r>
              <a:rPr lang="he-IL" sz="1800" dirty="0">
                <a:cs typeface="+mj-cs"/>
              </a:rPr>
              <a:t> את המשנה)</a:t>
            </a:r>
          </a:p>
          <a:p>
            <a:pPr marL="0" indent="0">
              <a:lnSpc>
                <a:spcPct val="100000"/>
              </a:lnSpc>
              <a:buNone/>
            </a:pPr>
            <a:endParaRPr lang="he-IL" sz="800" dirty="0"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>
                <a:cs typeface="+mj-cs"/>
              </a:rPr>
              <a:t>2. שאדם רוצה להטביל את הכלי כדי לטהר אותו – </a:t>
            </a:r>
            <a:r>
              <a:rPr lang="he-IL" sz="1800" b="1" dirty="0">
                <a:solidFill>
                  <a:srgbClr val="FF0000"/>
                </a:solidFill>
                <a:cs typeface="+mj-cs"/>
              </a:rPr>
              <a:t>ואז השאלה היא האם הבצק "חוצץ"</a:t>
            </a:r>
            <a:r>
              <a:rPr lang="he-IL" sz="1800" dirty="0">
                <a:cs typeface="+mj-cs"/>
              </a:rPr>
              <a:t>= מפריד בין הכלי למי המקווה –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>
                <a:cs typeface="+mj-cs"/>
              </a:rPr>
              <a:t>    ואז אולי הכלי לא ייטהר. (כך מבין הרמב"ם את המשנה, ובמקרה הזה, לא מדובר בכלי מחרס).</a:t>
            </a:r>
          </a:p>
          <a:p>
            <a:pPr marL="457200" indent="-457200">
              <a:buAutoNum type="arabicPeriod"/>
            </a:pPr>
            <a:endParaRPr lang="he-IL" sz="1100" dirty="0">
              <a:cs typeface="+mj-cs"/>
            </a:endParaRPr>
          </a:p>
          <a:p>
            <a:pPr marL="0" indent="0" algn="ctr">
              <a:buNone/>
            </a:pPr>
            <a:r>
              <a:rPr lang="he-IL" sz="2000" b="1" dirty="0">
                <a:solidFill>
                  <a:srgbClr val="002060"/>
                </a:solidFill>
                <a:cs typeface="+mj-cs"/>
              </a:rPr>
              <a:t>המשנה מסבירה שהדין תלוי בכוונת האדם: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26EC933-C3EC-4E19-8A9E-03F424AF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4465" y="244137"/>
            <a:ext cx="1921676" cy="1511562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E72222B6-8445-4681-B27A-8D784775A786}"/>
              </a:ext>
            </a:extLst>
          </p:cNvPr>
          <p:cNvSpPr/>
          <p:nvPr/>
        </p:nvSpPr>
        <p:spPr>
          <a:xfrm>
            <a:off x="6521388" y="5415379"/>
            <a:ext cx="2814221" cy="6125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cs typeface="+mj-cs"/>
              </a:rPr>
              <a:t>אם האדם "רוצה בקיומו" של הבצק בתוך החור (אולי כדי לסתום אותו)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6097976B-4C44-4EC6-B18B-91B9EA118EDC}"/>
              </a:ext>
            </a:extLst>
          </p:cNvPr>
          <p:cNvSpPr/>
          <p:nvPr/>
        </p:nvSpPr>
        <p:spPr>
          <a:xfrm>
            <a:off x="6521388" y="6131123"/>
            <a:ext cx="2814221" cy="6125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cs typeface="+mj-cs"/>
              </a:rPr>
              <a:t>הבצק לא ייחשב "חוצץ"</a:t>
            </a:r>
            <a:endParaRPr lang="en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5DFBCA27-45D8-4F40-BDDA-4CF3ACC25E78}"/>
              </a:ext>
            </a:extLst>
          </p:cNvPr>
          <p:cNvSpPr/>
          <p:nvPr/>
        </p:nvSpPr>
        <p:spPr>
          <a:xfrm>
            <a:off x="2290439" y="5415379"/>
            <a:ext cx="2814221" cy="6125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cs typeface="+mj-cs"/>
              </a:rPr>
              <a:t>אם האדם "מקפיד עליו"- כלומר: לא רוצה אותו והתכוון לסלקו</a:t>
            </a:r>
            <a:endParaRPr lang="en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EDE6C72-CF53-4FEB-947E-3C5060043567}"/>
              </a:ext>
            </a:extLst>
          </p:cNvPr>
          <p:cNvSpPr/>
          <p:nvPr/>
        </p:nvSpPr>
        <p:spPr>
          <a:xfrm>
            <a:off x="2290439" y="6131123"/>
            <a:ext cx="2814221" cy="6125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cs typeface="+mj-cs"/>
              </a:rPr>
              <a:t>הבצק כן ייחשב "חוצץ"</a:t>
            </a:r>
            <a:endParaRPr lang="en-IL" dirty="0"/>
          </a:p>
        </p:txBody>
      </p:sp>
      <p:pic>
        <p:nvPicPr>
          <p:cNvPr id="2050" name="Picture 2" descr="Image result for arrow blue">
            <a:extLst>
              <a:ext uri="{FF2B5EF4-FFF2-40B4-BE49-F238E27FC236}">
                <a16:creationId xmlns:a16="http://schemas.microsoft.com/office/drawing/2014/main" id="{A6EBD65E-0711-4956-B9D4-EFFF96E0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314">
            <a:off x="5795717" y="5247221"/>
            <a:ext cx="600566" cy="3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arrow blue">
            <a:extLst>
              <a:ext uri="{FF2B5EF4-FFF2-40B4-BE49-F238E27FC236}">
                <a16:creationId xmlns:a16="http://schemas.microsoft.com/office/drawing/2014/main" id="{2E4F5596-E21C-476E-BFE6-91E372A9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9136">
            <a:off x="5221741" y="5252185"/>
            <a:ext cx="600566" cy="3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arrow blue">
            <a:extLst>
              <a:ext uri="{FF2B5EF4-FFF2-40B4-BE49-F238E27FC236}">
                <a16:creationId xmlns:a16="http://schemas.microsoft.com/office/drawing/2014/main" id="{C773B1F9-95CC-4FF9-BA28-BAB996C4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0034" y="5916761"/>
            <a:ext cx="600566" cy="3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arrow blue">
            <a:extLst>
              <a:ext uri="{FF2B5EF4-FFF2-40B4-BE49-F238E27FC236}">
                <a16:creationId xmlns:a16="http://schemas.microsoft.com/office/drawing/2014/main" id="{4A3616C9-212C-4D48-928E-8C5576A14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8314" y="5896981"/>
            <a:ext cx="600566" cy="3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A7C19E38-169D-4861-BD84-A6B85EE9045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4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59EEB396-99CB-4A5B-B01B-2D23AF4A2FDA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8BCEE4B-E005-4B58-9D93-C1B10ECA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441" y="13131"/>
            <a:ext cx="6364550" cy="1641252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he-IL" sz="32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משנה ג</a:t>
            </a:r>
            <a:br>
              <a:rPr lang="he-IL" sz="3200" dirty="0">
                <a:solidFill>
                  <a:srgbClr val="002060"/>
                </a:solidFill>
                <a:latin typeface="Calibri" panose="020F0502020204030204"/>
                <a:ea typeface="+mn-ea"/>
              </a:rPr>
            </a:br>
            <a: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המשנה עוסקת בבעיה שיש בה עקרונות הלכתיים שמתנגשים זה בזה.</a:t>
            </a:r>
            <a:b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</a:br>
            <a: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עיסה שנטמאה ביום טוב- איך מפרישים ממנה חלה?</a:t>
            </a:r>
            <a:b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</a:br>
            <a: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ומביאה שלוש דעות. </a:t>
            </a:r>
            <a:endParaRPr lang="en-IL" sz="6000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3FC1D37-E75E-4F4E-B497-CDCAD55D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4592"/>
            <a:ext cx="10515600" cy="2783151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sz="1800" dirty="0">
                <a:solidFill>
                  <a:prstClr val="black"/>
                </a:solidFill>
              </a:rPr>
              <a:t>כֵּיצַד </a:t>
            </a:r>
            <a:r>
              <a:rPr lang="he-IL" sz="1800" dirty="0" err="1">
                <a:solidFill>
                  <a:prstClr val="black"/>
                </a:solidFill>
              </a:rPr>
              <a:t>מַפְרִישִׁין</a:t>
            </a:r>
            <a:r>
              <a:rPr lang="he-IL" sz="1800" dirty="0">
                <a:solidFill>
                  <a:prstClr val="black"/>
                </a:solidFill>
              </a:rPr>
              <a:t> חַלָּה בְטֻמְאָה בְּיוֹם טוֹב?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1800" dirty="0">
                <a:solidFill>
                  <a:prstClr val="black"/>
                </a:solidFill>
              </a:rPr>
              <a:t>רַבִּי אֱלִיעֶזֶר אוֹמֵר, לֹא תִקְרָא לָהּ שֵׁם, עַד שֶׁתֵּאָפֶה.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1800" dirty="0">
                <a:solidFill>
                  <a:prstClr val="black"/>
                </a:solidFill>
              </a:rPr>
              <a:t>רַבִּי יְהוּדָה בֶּן </a:t>
            </a:r>
            <a:r>
              <a:rPr lang="he-IL" sz="1800" dirty="0" err="1">
                <a:solidFill>
                  <a:prstClr val="black"/>
                </a:solidFill>
              </a:rPr>
              <a:t>בְּתֵירָא</a:t>
            </a:r>
            <a:r>
              <a:rPr lang="he-IL" sz="1800" dirty="0">
                <a:solidFill>
                  <a:prstClr val="black"/>
                </a:solidFill>
              </a:rPr>
              <a:t> אוֹמֵר, תַּטִיל בַּצּוֹנֵן.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1800" dirty="0">
                <a:solidFill>
                  <a:prstClr val="black"/>
                </a:solidFill>
              </a:rPr>
              <a:t>אָמַר רַבִּי יְהוֹשֻׁעַ: לֹא זֶה הוּא חָמֵץ </a:t>
            </a:r>
            <a:r>
              <a:rPr lang="he-IL" sz="1800" dirty="0" err="1">
                <a:solidFill>
                  <a:prstClr val="black"/>
                </a:solidFill>
              </a:rPr>
              <a:t>שֶׁמֻּזְהָרִים</a:t>
            </a:r>
            <a:r>
              <a:rPr lang="he-IL" sz="1800" dirty="0">
                <a:solidFill>
                  <a:prstClr val="black"/>
                </a:solidFill>
              </a:rPr>
              <a:t> עָלָיו בְּבַל יֵרָאֶה וּבְבַל יִמָּצֵא,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1800" dirty="0">
                <a:solidFill>
                  <a:prstClr val="black"/>
                </a:solidFill>
              </a:rPr>
              <a:t>אֶלָּא מַפְרְשַׁתָּה </a:t>
            </a:r>
            <a:r>
              <a:rPr lang="he-IL" sz="1800" dirty="0" err="1">
                <a:solidFill>
                  <a:prstClr val="black"/>
                </a:solidFill>
              </a:rPr>
              <a:t>וּמַנִּיחַתָּה</a:t>
            </a:r>
            <a:r>
              <a:rPr lang="he-IL" sz="1800" dirty="0">
                <a:solidFill>
                  <a:prstClr val="black"/>
                </a:solidFill>
              </a:rPr>
              <a:t> עַד הָעֶרֶב, וְאִם הֶחֱמִיצָה, הֶחֱמִיצָה:</a:t>
            </a:r>
          </a:p>
          <a:p>
            <a:pPr marL="0" indent="0">
              <a:lnSpc>
                <a:spcPct val="150000"/>
              </a:lnSpc>
              <a:buNone/>
            </a:pPr>
            <a:endParaRPr lang="en-IL" dirty="0"/>
          </a:p>
        </p:txBody>
      </p:sp>
      <p:pic>
        <p:nvPicPr>
          <p:cNvPr id="5" name="תמונה 4">
            <a:hlinkClick r:id="rId2"/>
            <a:extLst>
              <a:ext uri="{FF2B5EF4-FFF2-40B4-BE49-F238E27FC236}">
                <a16:creationId xmlns:a16="http://schemas.microsoft.com/office/drawing/2014/main" id="{DCCBC2D5-A1CE-44D8-9410-5E6F79C9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58" y="1027906"/>
            <a:ext cx="1850043" cy="1726707"/>
          </a:xfrm>
          <a:prstGeom prst="rect">
            <a:avLst/>
          </a:prstGeom>
        </p:spPr>
      </p:pic>
      <p:pic>
        <p:nvPicPr>
          <p:cNvPr id="6" name="תמונה 5">
            <a:hlinkClick r:id="rId2"/>
            <a:extLst>
              <a:ext uri="{FF2B5EF4-FFF2-40B4-BE49-F238E27FC236}">
                <a16:creationId xmlns:a16="http://schemas.microsoft.com/office/drawing/2014/main" id="{0C65F246-1A0F-4B4D-837A-47679D163D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263" y="277673"/>
            <a:ext cx="1855938" cy="806727"/>
          </a:xfrm>
          <a:prstGeom prst="rect">
            <a:avLst/>
          </a:prstGeom>
        </p:spPr>
      </p:pic>
      <p:sp>
        <p:nvSpPr>
          <p:cNvPr id="8" name="הסבר: חץ למעלה 7">
            <a:extLst>
              <a:ext uri="{FF2B5EF4-FFF2-40B4-BE49-F238E27FC236}">
                <a16:creationId xmlns:a16="http://schemas.microsoft.com/office/drawing/2014/main" id="{E7A4225C-0FC3-4351-B93A-025F5740B1F9}"/>
              </a:ext>
            </a:extLst>
          </p:cNvPr>
          <p:cNvSpPr/>
          <p:nvPr/>
        </p:nvSpPr>
        <p:spPr>
          <a:xfrm>
            <a:off x="2725446" y="1387674"/>
            <a:ext cx="9206142" cy="1369034"/>
          </a:xfrm>
          <a:prstGeom prst="upArrowCallout">
            <a:avLst>
              <a:gd name="adj1" fmla="val 25000"/>
              <a:gd name="adj2" fmla="val 25000"/>
              <a:gd name="adj3" fmla="val 14625"/>
              <a:gd name="adj4" fmla="val 7405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u="sng" dirty="0"/>
              <a:t>כדי להבין את המשנה הזו צריך לדעת ש: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/>
              <a:t>אם העיסה טהורה- מפרישים ממנה חלה, אופים אותה (כדי שלא תחמיץ) ורק אז נותנים אותה לכהן.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/>
              <a:t>עיסה שנטמאה- אי אפשר לתת ממנה "חלה" לכהן (כי היא טמאה)- לכן- אסור (ביו"ט) לאפות שלא לצורך את החלק שהוא "חלה".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/>
              <a:t>ביום טוב שאינו פסח- היה אפשר להשאיר את החלה עד הערב, אבל בפסח- אי אפשר, כי החלה תחמיץ.</a:t>
            </a:r>
          </a:p>
        </p:txBody>
      </p:sp>
      <p:sp>
        <p:nvSpPr>
          <p:cNvPr id="9" name="הסבר: חץ ימינה 8">
            <a:extLst>
              <a:ext uri="{FF2B5EF4-FFF2-40B4-BE49-F238E27FC236}">
                <a16:creationId xmlns:a16="http://schemas.microsoft.com/office/drawing/2014/main" id="{527BAF4F-8DC2-4FDE-8BC4-1E52C19F8B0E}"/>
              </a:ext>
            </a:extLst>
          </p:cNvPr>
          <p:cNvSpPr/>
          <p:nvPr/>
        </p:nvSpPr>
        <p:spPr>
          <a:xfrm>
            <a:off x="690263" y="3980880"/>
            <a:ext cx="4958178" cy="408373"/>
          </a:xfrm>
          <a:prstGeom prst="rightArrowCallout">
            <a:avLst>
              <a:gd name="adj1" fmla="val 39927"/>
              <a:gd name="adj2" fmla="val 42416"/>
              <a:gd name="adj3" fmla="val 27488"/>
              <a:gd name="adj4" fmla="val 9360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את ה"חלה" יפרישו רק אחרי שיאפו את כל העיסה</a:t>
            </a:r>
            <a:endParaRPr lang="en-I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הסבר: חץ ימינה 9">
            <a:extLst>
              <a:ext uri="{FF2B5EF4-FFF2-40B4-BE49-F238E27FC236}">
                <a16:creationId xmlns:a16="http://schemas.microsoft.com/office/drawing/2014/main" id="{46486F81-6945-4708-8E24-819062C5FA57}"/>
              </a:ext>
            </a:extLst>
          </p:cNvPr>
          <p:cNvSpPr/>
          <p:nvPr/>
        </p:nvSpPr>
        <p:spPr>
          <a:xfrm>
            <a:off x="690263" y="4561980"/>
            <a:ext cx="6032375" cy="408373"/>
          </a:xfrm>
          <a:prstGeom prst="rightArrowCallout">
            <a:avLst>
              <a:gd name="adj1" fmla="val 50000"/>
              <a:gd name="adj2" fmla="val 39928"/>
              <a:gd name="adj3" fmla="val 25000"/>
              <a:gd name="adj4" fmla="val 9397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את ה"חלה" יפרישו מן הבצק, וישמו אותו במים קרים כדי שלא יחמיץ</a:t>
            </a:r>
            <a:endParaRPr lang="en-I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הסבר: חץ ימינה 10">
            <a:extLst>
              <a:ext uri="{FF2B5EF4-FFF2-40B4-BE49-F238E27FC236}">
                <a16:creationId xmlns:a16="http://schemas.microsoft.com/office/drawing/2014/main" id="{455EBCE1-982C-47FC-86F6-79346B5CFF2D}"/>
              </a:ext>
            </a:extLst>
          </p:cNvPr>
          <p:cNvSpPr/>
          <p:nvPr/>
        </p:nvSpPr>
        <p:spPr>
          <a:xfrm>
            <a:off x="690263" y="5388161"/>
            <a:ext cx="4647460" cy="94230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3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ה"חלה" אינה שייכת לאדם האופה, אלא לכהן,</a:t>
            </a:r>
          </a:p>
          <a:p>
            <a:pPr algn="ctr"/>
            <a:r>
              <a:rPr lang="he-I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ולכן- אין בעיה שתחמיץ בביתו של האופה, כי האיסור "בל יראה ובל יימצא" הוא על חמץ "שלנו" ולא של מישהו אחר.</a:t>
            </a:r>
            <a:endParaRPr lang="en-I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1 clipart">
            <a:extLst>
              <a:ext uri="{FF2B5EF4-FFF2-40B4-BE49-F238E27FC236}">
                <a16:creationId xmlns:a16="http://schemas.microsoft.com/office/drawing/2014/main" id="{79C37A1C-FE5D-469D-BE9B-772C4F19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2" y="3980880"/>
            <a:ext cx="183422" cy="4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2 clipart">
            <a:extLst>
              <a:ext uri="{FF2B5EF4-FFF2-40B4-BE49-F238E27FC236}">
                <a16:creationId xmlns:a16="http://schemas.microsoft.com/office/drawing/2014/main" id="{08F47BDA-7E3D-4A58-817A-D4793804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2" y="4561394"/>
            <a:ext cx="270196" cy="4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3 clipart">
            <a:extLst>
              <a:ext uri="{FF2B5EF4-FFF2-40B4-BE49-F238E27FC236}">
                <a16:creationId xmlns:a16="http://schemas.microsoft.com/office/drawing/2014/main" id="{103156C4-9E3C-4D16-8E84-387768ECF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/>
          <a:stretch/>
        </p:blipFill>
        <p:spPr bwMode="auto">
          <a:xfrm>
            <a:off x="341162" y="5615520"/>
            <a:ext cx="336359" cy="4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2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0E6DC261-0D33-4B95-BD82-DA9658C70B9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CBFB83D-E7F1-42BC-9ACE-AA50AD42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60" y="0"/>
            <a:ext cx="10515600" cy="1950720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he-IL" sz="36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משנה ד</a:t>
            </a:r>
            <a:br>
              <a:rPr lang="he-IL" sz="2400" dirty="0">
                <a:solidFill>
                  <a:srgbClr val="00206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המשנה עוסקת באופן שבו מותר לאפות בפסח, ואיך להיזהר שהעיסה לא תחמיץ.</a:t>
            </a:r>
            <a:b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</a:br>
            <a: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היא מתייחסת, כמובן, </a:t>
            </a:r>
            <a:r>
              <a:rPr lang="he-IL" sz="2000" dirty="0" err="1">
                <a:solidFill>
                  <a:srgbClr val="002060"/>
                </a:solidFill>
                <a:latin typeface="Calibri" panose="020F0502020204030204"/>
                <a:ea typeface="+mn-ea"/>
              </a:rPr>
              <a:t>לאיך</a:t>
            </a:r>
            <a: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 שהיו אנשים אופים וחיים בתקופת המשנה.</a:t>
            </a:r>
            <a:b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</a:br>
            <a:endParaRPr lang="en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E652E63-5252-4514-9704-1ADB3483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510" y="2175676"/>
            <a:ext cx="10515600" cy="2995295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he-IL" sz="2200" dirty="0">
                <a:solidFill>
                  <a:prstClr val="black"/>
                </a:solidFill>
              </a:rPr>
              <a:t>רַבָּן גַּמְלִיאֵל אוֹמֵר: שָׁלֹשׁ נָשִׁים לָשׁוֹת כְּאחַת וְאוֹפוֹת בְּתַנּוּר אֶחָד, זוֹ אַחַר זוֹ. 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200" dirty="0">
                <a:solidFill>
                  <a:prstClr val="black"/>
                </a:solidFill>
              </a:rPr>
              <a:t>וַחֲכָמִים אוֹמְרִים, שָׁלֹשׁ נָשִׁים עוֹסְקוֹת בַּבָּצֵק, אַחַת לָשָׁה וְאַחַת עוֹרֶכֶת וְאַחַת אוֹפָה. 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200" dirty="0">
                <a:solidFill>
                  <a:prstClr val="black"/>
                </a:solidFill>
              </a:rPr>
              <a:t>רַבִּי עֲקִיבָא אוֹמֵר, לֹא כָל הַנָּשִׁים וְלֹא כָל הָעֵצִים וְלֹא כָל הַתַּנּוּרִים </a:t>
            </a:r>
            <a:r>
              <a:rPr lang="he-IL" sz="2200" dirty="0" err="1">
                <a:solidFill>
                  <a:prstClr val="black"/>
                </a:solidFill>
              </a:rPr>
              <a:t>שָׁוִין</a:t>
            </a:r>
            <a:r>
              <a:rPr lang="he-IL" sz="22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200" dirty="0">
                <a:solidFill>
                  <a:prstClr val="black"/>
                </a:solidFill>
              </a:rPr>
              <a:t>זֶה הַכְּלָל, תָּפַח, תִּלְטֹשׁ בְּצוֹנֵן</a:t>
            </a:r>
            <a:r>
              <a:rPr lang="he-IL" sz="2400" dirty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endParaRPr lang="en-IL" dirty="0"/>
          </a:p>
        </p:txBody>
      </p:sp>
      <p:sp>
        <p:nvSpPr>
          <p:cNvPr id="4" name="הסבר: חץ למטה 3">
            <a:extLst>
              <a:ext uri="{FF2B5EF4-FFF2-40B4-BE49-F238E27FC236}">
                <a16:creationId xmlns:a16="http://schemas.microsoft.com/office/drawing/2014/main" id="{3CBA2C27-D6BF-4EDC-8352-E41D0F3EDD89}"/>
              </a:ext>
            </a:extLst>
          </p:cNvPr>
          <p:cNvSpPr/>
          <p:nvPr/>
        </p:nvSpPr>
        <p:spPr>
          <a:xfrm>
            <a:off x="3745690" y="1432560"/>
            <a:ext cx="4579694" cy="1036320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/>
              <a:t>אנחנו לומדים שתנור- היה משותף לכמה משפחות.</a:t>
            </a:r>
          </a:p>
          <a:p>
            <a:pPr algn="ctr"/>
            <a:r>
              <a:rPr lang="he-IL" sz="1600" dirty="0"/>
              <a:t>הוא לא היה בתוך הבית, אלא בחצר המשותפת. </a:t>
            </a:r>
            <a:endParaRPr lang="en-IL" sz="1600" dirty="0"/>
          </a:p>
        </p:txBody>
      </p:sp>
      <p:sp>
        <p:nvSpPr>
          <p:cNvPr id="5" name="הסבר: חץ ימינה 4">
            <a:extLst>
              <a:ext uri="{FF2B5EF4-FFF2-40B4-BE49-F238E27FC236}">
                <a16:creationId xmlns:a16="http://schemas.microsoft.com/office/drawing/2014/main" id="{DE4F0CFB-19A0-40A3-BAB0-9EBB9A13046D}"/>
              </a:ext>
            </a:extLst>
          </p:cNvPr>
          <p:cNvSpPr/>
          <p:nvPr/>
        </p:nvSpPr>
        <p:spPr>
          <a:xfrm>
            <a:off x="175357" y="2374050"/>
            <a:ext cx="4334499" cy="408373"/>
          </a:xfrm>
          <a:prstGeom prst="rightArrowCallout">
            <a:avLst>
              <a:gd name="adj1" fmla="val 39927"/>
              <a:gd name="adj2" fmla="val 42416"/>
              <a:gd name="adj3" fmla="val 51401"/>
              <a:gd name="adj4" fmla="val 9360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אפשר ללוש באותו הזמן, וכל אחת תחכה לתורה ותכניס לתנור</a:t>
            </a:r>
            <a:endParaRPr lang="en-I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הסבר: חץ ימינה 5">
            <a:extLst>
              <a:ext uri="{FF2B5EF4-FFF2-40B4-BE49-F238E27FC236}">
                <a16:creationId xmlns:a16="http://schemas.microsoft.com/office/drawing/2014/main" id="{BE9193C5-3A41-415C-ADD8-10FDC92EBBF5}"/>
              </a:ext>
            </a:extLst>
          </p:cNvPr>
          <p:cNvSpPr/>
          <p:nvPr/>
        </p:nvSpPr>
        <p:spPr>
          <a:xfrm>
            <a:off x="210352" y="3092449"/>
            <a:ext cx="3787042" cy="408373"/>
          </a:xfrm>
          <a:prstGeom prst="rightArrowCallout">
            <a:avLst>
              <a:gd name="adj1" fmla="val 39927"/>
              <a:gd name="adj2" fmla="val 42416"/>
              <a:gd name="adj3" fmla="val 27488"/>
              <a:gd name="adj4" fmla="val 9360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עושים את הפעולות בסבב.</a:t>
            </a:r>
            <a:endParaRPr lang="en-I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הסבר: חץ ימינה 6">
            <a:extLst>
              <a:ext uri="{FF2B5EF4-FFF2-40B4-BE49-F238E27FC236}">
                <a16:creationId xmlns:a16="http://schemas.microsoft.com/office/drawing/2014/main" id="{4DFE69FD-6E79-4B2D-B5C3-2D6963CFC768}"/>
              </a:ext>
            </a:extLst>
          </p:cNvPr>
          <p:cNvSpPr/>
          <p:nvPr/>
        </p:nvSpPr>
        <p:spPr>
          <a:xfrm>
            <a:off x="175357" y="3773610"/>
            <a:ext cx="5000325" cy="637022"/>
          </a:xfrm>
          <a:prstGeom prst="rightArrowCallout">
            <a:avLst>
              <a:gd name="adj1" fmla="val 39927"/>
              <a:gd name="adj2" fmla="val 42416"/>
              <a:gd name="adj3" fmla="val 27488"/>
              <a:gd name="adj4" fmla="val 9360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רבי עקיבא מעיר, שלכל אופה ולכל תנור יש זמן עבודה שונה, ולכן הוא לא מקבל את הדעות שנאמרו לפניו. </a:t>
            </a:r>
            <a:endParaRPr lang="en-I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הסבר: חץ ימינה 7">
            <a:extLst>
              <a:ext uri="{FF2B5EF4-FFF2-40B4-BE49-F238E27FC236}">
                <a16:creationId xmlns:a16="http://schemas.microsoft.com/office/drawing/2014/main" id="{576BE1D4-CBE6-47A0-AC38-C47491E7E61C}"/>
              </a:ext>
            </a:extLst>
          </p:cNvPr>
          <p:cNvSpPr/>
          <p:nvPr/>
        </p:nvSpPr>
        <p:spPr>
          <a:xfrm>
            <a:off x="175357" y="4681489"/>
            <a:ext cx="5515229" cy="408373"/>
          </a:xfrm>
          <a:prstGeom prst="rightArrowCallout">
            <a:avLst>
              <a:gd name="adj1" fmla="val 39927"/>
              <a:gd name="adj2" fmla="val 42416"/>
              <a:gd name="adj3" fmla="val 51401"/>
              <a:gd name="adj4" fmla="val 9360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הכלל: אם הבצק מתחיל לתפוח- יש לתפוח עליו עם מים קרים כדי שלא יחמיץ</a:t>
            </a:r>
            <a:endParaRPr lang="en-I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ללוש בצק">
            <a:extLst>
              <a:ext uri="{FF2B5EF4-FFF2-40B4-BE49-F238E27FC236}">
                <a16:creationId xmlns:a16="http://schemas.microsoft.com/office/drawing/2014/main" id="{42506A42-8950-4F67-AE22-C9BEBE75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97" y="5604807"/>
            <a:ext cx="2038143" cy="109233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בצק חלה">
            <a:extLst>
              <a:ext uri="{FF2B5EF4-FFF2-40B4-BE49-F238E27FC236}">
                <a16:creationId xmlns:a16="http://schemas.microsoft.com/office/drawing/2014/main" id="{E1E1F20D-F27F-403E-828D-29C611D1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68" y="5604807"/>
            <a:ext cx="1943101" cy="109233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1747BF5-B58E-40D5-91B0-EC972EAC7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497" y="5577748"/>
            <a:ext cx="2038143" cy="114645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718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6FC0875F-981E-41C2-8D68-ECB1D48653A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E616EA-0B32-4809-8FFC-A324C736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694" y="2022038"/>
            <a:ext cx="10515600" cy="34288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שֵׂאוּר, </a:t>
            </a:r>
            <a:r>
              <a:rPr lang="he-IL" dirty="0" err="1"/>
              <a:t>יִשָּׂרֵף</a:t>
            </a:r>
            <a:r>
              <a:rPr lang="he-IL" dirty="0"/>
              <a:t>, וְהָאוֹכְלוֹ פָּטוּר. </a:t>
            </a:r>
          </a:p>
          <a:p>
            <a:pPr marL="0" indent="0">
              <a:buNone/>
            </a:pPr>
            <a:r>
              <a:rPr lang="he-IL" dirty="0"/>
              <a:t>סִדּוּק, </a:t>
            </a:r>
            <a:r>
              <a:rPr lang="he-IL" dirty="0" err="1"/>
              <a:t>יִשָּׂרֵף</a:t>
            </a:r>
            <a:r>
              <a:rPr lang="he-IL" dirty="0"/>
              <a:t>, וְהָאוֹכְלוֹ </a:t>
            </a:r>
            <a:r>
              <a:rPr lang="he-IL" dirty="0" err="1"/>
              <a:t>חַיָּב</a:t>
            </a:r>
            <a:r>
              <a:rPr lang="he-IL" dirty="0"/>
              <a:t> כָּרֵת.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אֵיזֶהוּ שֵׂאוּר? כְּקַרְנֵי חֲגָבִים. </a:t>
            </a:r>
          </a:p>
          <a:p>
            <a:pPr marL="0" indent="0">
              <a:buNone/>
            </a:pPr>
            <a:r>
              <a:rPr lang="he-IL" dirty="0"/>
              <a:t>סִדּוּק, </a:t>
            </a:r>
            <a:r>
              <a:rPr lang="he-IL" dirty="0" err="1"/>
              <a:t>שֶׁנִּתְעָרְבו</a:t>
            </a:r>
            <a:r>
              <a:rPr lang="he-IL" dirty="0"/>
              <a:t>ּ סְדָקָיו זֶה בָזֶה, דִּבְרֵי רַבִּי יְהוּדָה.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וחֲכָמִים אוֹמְרִים, זֶה וָזֶה הָאוֹכְלוֹ </a:t>
            </a:r>
            <a:r>
              <a:rPr lang="he-IL" dirty="0" err="1"/>
              <a:t>חַיָּב</a:t>
            </a:r>
            <a:r>
              <a:rPr lang="he-IL" dirty="0"/>
              <a:t> כָּרֵת; </a:t>
            </a:r>
          </a:p>
          <a:p>
            <a:pPr marL="0" indent="0">
              <a:buNone/>
            </a:pPr>
            <a:r>
              <a:rPr lang="he-IL" dirty="0"/>
              <a:t>וְאֵיזֶהוּ שֵׂאוּר? כָּל שֶׁהִכְסִיפוּ פָנָיו כְּאָדָם שֶׁעָמְדוּ שַׂעֲרוֹתָיו: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9C1AEA11-281D-453D-853D-0910EA8D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327" y="221942"/>
            <a:ext cx="10515600" cy="1950720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he-IL" sz="36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משנה ה</a:t>
            </a:r>
            <a:br>
              <a:rPr lang="he-IL" sz="3600" dirty="0">
                <a:solidFill>
                  <a:srgbClr val="002060"/>
                </a:solidFill>
                <a:latin typeface="Calibri" panose="020F0502020204030204"/>
                <a:ea typeface="+mn-ea"/>
              </a:rPr>
            </a:br>
            <a: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המשנה עוסקת בדינו של בצק- הנמצא במצבים ששונים של </a:t>
            </a:r>
            <a:r>
              <a:rPr lang="he-IL" sz="2000" dirty="0" err="1">
                <a:solidFill>
                  <a:srgbClr val="002060"/>
                </a:solidFill>
                <a:latin typeface="Calibri" panose="020F0502020204030204"/>
                <a:ea typeface="+mn-ea"/>
              </a:rPr>
              <a:t>חימוץ</a:t>
            </a:r>
            <a: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,</a:t>
            </a:r>
            <a:b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</a:br>
            <a:r>
              <a:rPr lang="he-IL" sz="20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ונותנת סימן זיהוי לכל מצב. </a:t>
            </a:r>
            <a:br>
              <a:rPr lang="he-IL" sz="24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en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8D47E59-75C7-4313-9670-526BE8A66BE2}"/>
              </a:ext>
            </a:extLst>
          </p:cNvPr>
          <p:cNvSpPr/>
          <p:nvPr/>
        </p:nvSpPr>
        <p:spPr>
          <a:xfrm>
            <a:off x="772357" y="941033"/>
            <a:ext cx="3249227" cy="30184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600" b="1" u="sng" dirty="0">
                <a:cs typeface="+mj-cs"/>
              </a:rPr>
              <a:t>פירושי מילים:</a:t>
            </a:r>
          </a:p>
          <a:p>
            <a:endParaRPr lang="he-IL" sz="1600" dirty="0">
              <a:cs typeface="+mj-cs"/>
            </a:endParaRPr>
          </a:p>
          <a:p>
            <a:r>
              <a:rPr lang="he-IL" sz="1600" b="1" dirty="0">
                <a:cs typeface="+mj-cs"/>
              </a:rPr>
              <a:t>שיאור-</a:t>
            </a:r>
            <a:r>
              <a:rPr lang="he-IL" sz="1600" dirty="0">
                <a:cs typeface="+mj-cs"/>
              </a:rPr>
              <a:t> בצק שהתחיל להחמיץ והתקשה</a:t>
            </a:r>
          </a:p>
          <a:p>
            <a:r>
              <a:rPr lang="he-IL" sz="1600" b="1" dirty="0">
                <a:cs typeface="+mj-cs"/>
              </a:rPr>
              <a:t>סידוק- </a:t>
            </a:r>
            <a:r>
              <a:rPr lang="he-IL" sz="1600" dirty="0">
                <a:cs typeface="+mj-cs"/>
              </a:rPr>
              <a:t>בצק בשלב מתקדם יותר של </a:t>
            </a:r>
            <a:r>
              <a:rPr lang="he-IL" sz="1600" dirty="0" err="1">
                <a:cs typeface="+mj-cs"/>
              </a:rPr>
              <a:t>חימוץ</a:t>
            </a:r>
            <a:endParaRPr lang="he-IL" sz="1600" dirty="0">
              <a:cs typeface="+mj-cs"/>
            </a:endParaRPr>
          </a:p>
          <a:p>
            <a:endParaRPr lang="he-IL" sz="1600" dirty="0">
              <a:cs typeface="+mj-cs"/>
            </a:endParaRPr>
          </a:p>
          <a:p>
            <a:r>
              <a:rPr lang="he-IL" sz="1600" b="1" dirty="0">
                <a:cs typeface="+mj-cs"/>
              </a:rPr>
              <a:t>כקרני חגבים- </a:t>
            </a:r>
            <a:r>
              <a:rPr lang="he-IL" sz="1600" dirty="0">
                <a:cs typeface="+mj-cs"/>
              </a:rPr>
              <a:t>כלומר, פסים דקים</a:t>
            </a:r>
          </a:p>
          <a:p>
            <a:r>
              <a:rPr lang="he-IL" sz="1600" b="1" dirty="0" err="1">
                <a:cs typeface="+mj-cs"/>
              </a:rPr>
              <a:t>נתערבו</a:t>
            </a:r>
            <a:r>
              <a:rPr lang="he-IL" sz="1600" b="1" dirty="0">
                <a:cs typeface="+mj-cs"/>
              </a:rPr>
              <a:t> סדקיו זה בזה- </a:t>
            </a:r>
            <a:r>
              <a:rPr lang="he-IL" sz="1600" dirty="0">
                <a:cs typeface="+mj-cs"/>
              </a:rPr>
              <a:t>שיש בו סדקים רבים</a:t>
            </a:r>
          </a:p>
          <a:p>
            <a:endParaRPr lang="he-IL" sz="1600" dirty="0">
              <a:cs typeface="+mj-cs"/>
            </a:endParaRPr>
          </a:p>
          <a:p>
            <a:r>
              <a:rPr lang="he-IL" sz="1600" b="1" dirty="0">
                <a:cs typeface="+mj-cs"/>
              </a:rPr>
              <a:t>כל שהכסיפו פניו- </a:t>
            </a:r>
            <a:r>
              <a:rPr lang="he-IL" sz="1600" dirty="0">
                <a:cs typeface="+mj-cs"/>
              </a:rPr>
              <a:t>בצק שהחוויר / האפיר</a:t>
            </a:r>
          </a:p>
          <a:p>
            <a:r>
              <a:rPr lang="he-IL" sz="1600" b="1" dirty="0">
                <a:cs typeface="+mj-cs"/>
              </a:rPr>
              <a:t>כאדם שעמדו שערותיו- </a:t>
            </a:r>
            <a:r>
              <a:rPr lang="he-IL" sz="1600" dirty="0">
                <a:cs typeface="+mj-cs"/>
              </a:rPr>
              <a:t>כמו אדם שנבהל</a:t>
            </a:r>
          </a:p>
          <a:p>
            <a:endParaRPr lang="he-IL" sz="1600" dirty="0">
              <a:cs typeface="+mj-cs"/>
            </a:endParaRPr>
          </a:p>
        </p:txBody>
      </p:sp>
      <p:sp>
        <p:nvSpPr>
          <p:cNvPr id="6" name="הסבר: חץ למעלה 5">
            <a:extLst>
              <a:ext uri="{FF2B5EF4-FFF2-40B4-BE49-F238E27FC236}">
                <a16:creationId xmlns:a16="http://schemas.microsoft.com/office/drawing/2014/main" id="{89C8489E-A0A7-4AD9-8848-0A20607ABED3}"/>
              </a:ext>
            </a:extLst>
          </p:cNvPr>
          <p:cNvSpPr/>
          <p:nvPr/>
        </p:nvSpPr>
        <p:spPr>
          <a:xfrm>
            <a:off x="5327539" y="5481961"/>
            <a:ext cx="6356412" cy="918839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/>
              <a:t>חכמים חולקים על רבי יהודה. לדעתם- גם האוכל שיאור חייב כרת.</a:t>
            </a:r>
          </a:p>
          <a:p>
            <a:pPr algn="ctr"/>
            <a:r>
              <a:rPr lang="he-IL" sz="1600" dirty="0"/>
              <a:t>אולם הגדרתו </a:t>
            </a:r>
            <a:r>
              <a:rPr lang="he-IL" sz="1600" dirty="0" err="1"/>
              <a:t>לשיאור</a:t>
            </a:r>
            <a:r>
              <a:rPr lang="he-IL" sz="1600" dirty="0"/>
              <a:t> שחייבים בו כרת היא שונה.</a:t>
            </a:r>
            <a:endParaRPr lang="en-IL" sz="1600" dirty="0"/>
          </a:p>
        </p:txBody>
      </p:sp>
      <p:pic>
        <p:nvPicPr>
          <p:cNvPr id="2052" name="Picture 4" descr="Image result for בצק תופח">
            <a:extLst>
              <a:ext uri="{FF2B5EF4-FFF2-40B4-BE49-F238E27FC236}">
                <a16:creationId xmlns:a16="http://schemas.microsoft.com/office/drawing/2014/main" id="{FF40B7A1-BCBE-480D-A215-57F8C42E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5" y="4811697"/>
            <a:ext cx="3256819" cy="158910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1912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1304</Words>
  <Application>Microsoft Office PowerPoint</Application>
  <PresentationFormat>מסך רחב</PresentationFormat>
  <Paragraphs>152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ערכת נושא Office</vt:lpstr>
      <vt:lpstr>1_ערכת נושא Office</vt:lpstr>
      <vt:lpstr>ילדים לומדים מסכת פסחים</vt:lpstr>
      <vt:lpstr>הקדמה קצרה</vt:lpstr>
      <vt:lpstr>מצגת של PowerPoint‏</vt:lpstr>
      <vt:lpstr>משנה א</vt:lpstr>
      <vt:lpstr>משנה ב משנה זו היא המשכה של המשנה הקודמת- ועוסקת בשאריות של חמץ שנשארו והתקשו בסדקי הכלי. במקרה שלנו מדובר בכלי בשם "ערבה", המוזכר הרבה במקורות חז"ל ככלי גדול בדר"כ ששימש לרוב ללישת בצק.</vt:lpstr>
      <vt:lpstr>מצגת של PowerPoint‏</vt:lpstr>
      <vt:lpstr>משנה ג המשנה עוסקת בבעיה שיש בה עקרונות הלכתיים שמתנגשים זה בזה. עיסה שנטמאה ביום טוב- איך מפרישים ממנה חלה? ומביאה שלוש דעות. </vt:lpstr>
      <vt:lpstr>משנה ד המשנה עוסקת באופן שבו מותר לאפות בפסח, ואיך להיזהר שהעיסה לא תחמיץ. היא מתייחסת, כמובן, לאיך שהיו אנשים אופים וחיים בתקופת המשנה. </vt:lpstr>
      <vt:lpstr>משנה ה המשנה עוסקת בדינו של בצק- הנמצא במצבים ששונים של חימוץ, ונותנת סימן זיהוי לכל מצב.  </vt:lpstr>
      <vt:lpstr>סיכום ביניים...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97250</dc:creator>
  <cp:lastModifiedBy>97250</cp:lastModifiedBy>
  <cp:revision>37</cp:revision>
  <dcterms:created xsi:type="dcterms:W3CDTF">2020-03-24T15:42:35Z</dcterms:created>
  <dcterms:modified xsi:type="dcterms:W3CDTF">2020-03-25T10:45:56Z</dcterms:modified>
</cp:coreProperties>
</file>