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1" r:id="rId3"/>
    <p:sldId id="260" r:id="rId4"/>
    <p:sldId id="265" r:id="rId5"/>
    <p:sldId id="266" r:id="rId6"/>
    <p:sldId id="262" r:id="rId7"/>
    <p:sldId id="267" r:id="rId8"/>
    <p:sldId id="263" r:id="rId9"/>
    <p:sldId id="264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C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C345AB-CD84-4B0B-8942-C1DE53877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2DD4A39-E355-4DDA-BE0D-69DCCBDA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1145B2-EB17-47E1-9233-F3D736FA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073320C-922E-4074-80C4-33382867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937B589-87D5-41A4-8C27-0B0D491C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3710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404393D-E3DE-46A3-B0F9-E4B2B062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B97E1A1-3EE5-4CA9-8CD9-A3EFE424D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0317FBA-648B-435D-A359-D8BF9D3B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058EFB4-75D2-41B5-9B66-C5129CC4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81A3E54-0674-4311-870C-B4394AD8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033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5B3AF1A-36EF-4F52-BA79-CC019299C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D6C64EA-FCBF-4BE7-A0FB-6ADA65FD2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D2E0705-D78D-4158-B291-04A4182B3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85B6389-CCC9-4A6B-8FE2-685A81C6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C81EAEA-5CEE-435C-A547-36AC7BE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40657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6048A7-059D-478D-8483-BE0F082E9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7CF3FE4-C623-41FA-86AD-892730A2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562DE01-5EE7-49E9-A09E-1EB45FE5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0C959-C4E1-4458-806B-1C42B0424027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E4889C1-3F5E-41C5-9F92-919711D6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0C09A2-7FC5-4EBE-A2CF-1C479F13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084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A4E0C8-2F92-4860-8C4E-360D4536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F6703B6-0474-4E85-BFC0-2B1E86CE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DB84604-F1CE-4708-A7F4-A7784B0B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DAE5-A8EB-4A96-BF55-21073F820204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548FE8-91C7-4487-B67A-4D607BD4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0779C60-0AA8-4640-9BD2-971AB880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20508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0E20A8-B78C-4A1C-B05C-18D5DE38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70D2FB7-980C-463A-8083-72A6EA4C9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A5A39F-1608-4356-99D8-1ADD6F71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91E5-E287-4CEE-A758-DF1D18397FA7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9162EB0-170D-4B78-A6D9-259081DF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A51D66C-22B3-46D1-88D0-400E551C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0259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BDBC25-CB2C-4CE6-8AB2-D44C733D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6BCFB68-8AEC-476D-AFFA-C0E87543F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F5BE2A1-C769-40E7-A2B6-1466A4125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30AB73A-DC0E-436F-BB61-73AA9A20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492D-CD0B-429F-9AD9-03A3C9FC1770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81C04F0-0638-4E0A-A686-33763BEB7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9B60771-7466-4FC7-AD50-DBF69C12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7486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A496A02-E381-4340-B58A-24C7DC95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A4787D4-D0C9-4069-BE9F-5CBF173B4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1AA7971-ED46-4E6C-BB9F-A6A460ABD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381098F-37DC-4BF4-8A27-E2232455A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0903A3F-4C1C-493E-AB76-D53B8D170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A1BA7E9-DA9A-4FA9-B928-9A85582A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FB68-7619-4AED-A007-40A6E94C3C75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BDBFBB0-A4AB-4569-855E-4A4EA5FE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240F16D-86A9-41F7-B46B-3339C682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78874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95B2C4-2F62-4EC1-A1B3-ED81B6E5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E1699A9-4C31-408B-818F-B9425F46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8A19-9628-433C-94B9-5A924D95CCFB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D878C4F-3C6F-4DD2-86B1-8392568A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8CA67FA-840F-4CFA-B203-C442F1E8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29938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E2A5635-E3B3-4724-BA9B-E409D379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86501-37E1-47CA-9FB3-216C78DCA710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ACEFF57-AA46-49BE-9A8E-E217418F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B5E863E-7A4C-41E3-AE81-8366AA9C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441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AA632A-63EE-4BF0-B5B5-9A3EBF7E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CB860CC-F563-4AEB-82AD-7CB2DEF16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2C5F9A8-79A8-4F72-B8C1-A31F06782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2645FDD-241F-405E-9BEF-E042BF7B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D2EB-CC18-4FC6-8B85-905E2296A57B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C470E10-5C63-4F63-A0C7-7EDBCEE19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2E3CDD-E072-4B1C-8304-E78B893C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6422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427E12-B5AF-4F5D-9A77-0EA1A0A8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084A8F7-6449-4C3E-88E5-05FC4E91C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B7E76C0-4C6F-4720-99DD-65C1190A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2E610F5-08AD-4F54-A708-E75D3B26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DDE084A-ED47-44CF-9277-2D1CD3211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42919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1F579C-2730-4FB8-A846-792879FD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0F6DE68-1B2D-48A3-AF04-027E06849C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16B9B78-960A-4DE3-8C34-FBFF6B6E3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A341D7-5541-44E3-8070-1058D35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2FC-30CB-48B9-9F26-DD2329A975F4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D71093C-757B-4156-B5BD-BE961669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963ACE6-B39B-4674-9D60-7A757610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39502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1D6DE0-451C-4014-80FA-7B307B92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E9EA1D3-6477-4DB7-B22B-6FFD5FFFA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3365C82-DA88-4D71-87BC-DC74AE0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4170-23C1-4970-A389-ECF6DFF706C2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9878EB-40F5-4EFB-94E5-FC79444BD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0BC7EFC-8206-4CDD-AA68-D869F620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337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34B52EC-8622-4D8E-8C56-5D35DA38B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FA08C6A-4656-44DA-B668-BD2D7EDA4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216D115-1978-4681-9F87-F920BB92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3C93-37C5-403F-80ED-49A64EC8EDB1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513A75-B05C-483B-B7A3-4DD891AF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3D1B46B-164F-446B-91E7-3F193FEF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3990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1717CC-B624-4EDF-A9F6-2D131BC9F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1E3EB84-49A9-4F22-B98F-9EF46EEC9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035033-7267-4771-A27C-61B9A652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9389273-3D04-4BA7-A58D-BB9F301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A6948A8-FC4D-4286-AE0F-327185CB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671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D72B1D-0B86-41EE-8013-F0B2C4A4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99D955-B8CD-4AD8-88FF-1FCA12806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318D3A2-CA7D-4632-8553-AE5B3DF89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4139AD3-FB50-4A49-8028-A293317C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4C4E6-1754-45B8-A484-0CCBB0397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490F9D1-348B-41A5-A06E-F11563323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187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1A5665-498D-4106-BD94-1C375733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A8159BE-6661-4E1C-A807-FB04DE786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D9BF007-780F-4F58-8C62-9ADD6225C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FFB48A7-26EB-4254-AAD8-A4E3F124D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9F2C2DE-2C9E-466C-9BD1-97054026E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5E6DB77-44EA-4CE1-9034-43EFA9C5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D498DFC-6A5B-4C4E-9CE4-EA028B3C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C2F2AB1-D762-4E34-B3F0-147692BC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648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F0200C-838C-438E-8442-B4FB3BEE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BCE6BA4-9458-4BDF-A94C-6F08BDCB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3951308-8305-4FC7-ACE3-FF565D4F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C3B099F-88EB-46B5-A31C-5C4E2C84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3728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6B78C01-D22A-463C-AF74-7545A7AF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B924891-D0F4-40DF-8C87-10094698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BD7DE8F-67B5-4244-9CCA-DCD3D3D6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6294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DA0F5A-D67D-43AC-B2BD-110740D6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5BD55E8-FD52-4955-A98A-7E24DCEC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9F4DFBF-DDB0-4100-B216-382DDD0AA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1B7F759-9E95-4FD4-A45E-F8C51001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3594093-E7A3-4D05-A74B-9D2E9081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5FCB343-6655-4357-B9D8-3291A4F2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6063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AA29DC-7F39-4378-BEC3-C4ACAAA5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B66CD16-EFA0-4E85-B65A-D0A75CA28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A07A577-C1A1-41EC-9F65-530041DD4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9621894-50CD-468B-B993-FF736DE16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3FABE2F-55CE-4E4E-9060-D83435E0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61C3535-887E-42D3-9CD4-80A616DC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3294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028831D-04E6-44F2-8D7B-6AE9DE02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03D92FA-37AD-419C-9671-E8BC72FDD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FCBA43-4EAB-4213-8A63-42C714BAF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3110A-8FD6-4161-B2FB-C027CBE1BB32}" type="datetimeFigureOut">
              <a:rPr lang="en-IL" smtClean="0"/>
              <a:t>24/03/2020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C87A87-2DFD-4166-90A3-770888F0C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D91801E-DF5A-4C7F-AD1C-AC147C342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3286C-3003-45AF-B10C-B4B96797CC75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801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2F83BB5-E90E-4B95-BC59-6167722D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IL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F57420B-00D0-4FBC-97D3-B601A2221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A271121-B6A4-480D-B4D9-F91BCDDC0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F185-4BC9-4BF6-B981-E7E9B4770C20}" type="datetime8">
              <a:rPr lang="en-IL" smtClean="0"/>
              <a:t>24/03/2020 16:56</a:t>
            </a:fld>
            <a:endParaRPr lang="en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5A40F21-5202-4A97-B0A4-C5C4B507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/>
              <a:t>עינת לוי</a:t>
            </a:r>
            <a:endParaRPr lang="en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348FFE-AF3B-4882-B9BF-6B12CA599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0B43-A668-4FED-B37E-13A019D6087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3333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hyperlink" Target="https://www.toraland.org.il/%D7%9E%D7%93%D7%A8%D7%99%D7%9B%D7%99-%D7%94%D7%9C%D7%9B%D7%94/%D7%AA%D7%A8%D7%95%D7%9E%D7%95%D7%AA-%D7%95%D7%9E%D7%A2%D7%A9%D7%A8%D7%95%D7%AA/%D7%9E%D7%95%D7%A9%D7%92%D7%99%D7%9D-%D7%91%D7%A1%D7%99%D7%A1%D7%99%D7%99%D7%9D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raland.org.il/%D7%90%D7%A0%D7%A6%D7%99%D7%A7%D7%9C%D7%95%D7%A4%D7%93%D7%99%D7%94-%D7%94%D7%9C%D7%9B%D7%AA%D7%99%D7%AA-%D7%97%D7%A7%D7%9C%D7%90%D7%99%D7%AA/%D7%A9%D7%99%D7%A4%D7%95%D7%9F-%D7%AA%D7%A8%D7%91%D7%95%D7%AA%D7%99/" TargetMode="External"/><Relationship Id="rId13" Type="http://schemas.openxmlformats.org/officeDocument/2006/relationships/image" Target="../media/image10.png"/><Relationship Id="rId18" Type="http://schemas.openxmlformats.org/officeDocument/2006/relationships/slide" Target="slide2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9.png"/><Relationship Id="rId17" Type="http://schemas.openxmlformats.org/officeDocument/2006/relationships/slide" Target="slide5.xml"/><Relationship Id="rId2" Type="http://schemas.openxmlformats.org/officeDocument/2006/relationships/hyperlink" Target="https://www.toraland.org.il/%D7%90%D7%A0%D7%A6%D7%99%D7%A7%D7%9C%D7%95%D7%A4%D7%93%D7%99%D7%94-%D7%94%D7%9C%D7%9B%D7%AA%D7%99%D7%AA-%D7%97%D7%A7%D7%9C%D7%90%D7%99%D7%AA/%D7%A9%D7%A2%D7%95%D7%A8%D7%94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raland.org.il/%D7%90%D7%A0%D7%A6%D7%99%D7%A7%D7%9C%D7%95%D7%A4%D7%93%D7%99%D7%94-%D7%94%D7%9C%D7%9B%D7%AA%D7%99%D7%AA-%D7%97%D7%A7%D7%9C%D7%90%D7%99%D7%AA/%D7%9B%D7%95%D7%A1%D7%9E%D7%AA-%D7%9B%D7%95%D7%A1%D7%9E%D7%99%D7%9F-%D7%9E%D7%99%D7%9F-%D7%93%D7%92%D7%9F/#_ftn1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2.png"/><Relationship Id="rId10" Type="http://schemas.openxmlformats.org/officeDocument/2006/relationships/hyperlink" Target="https://www.toraland.org.il/%D7%90%D7%A0%D7%A6%D7%99%D7%A7%D7%9C%D7%95%D7%A4%D7%93%D7%99%D7%94-%D7%94%D7%9C%D7%9B%D7%AA%D7%99%D7%AA-%D7%97%D7%A7%D7%9C%D7%90%D7%99%D7%AA/%D7%A9%D7%99%D7%91%D7%95%D7%9C%D7%AA-%D7%A9%D7%95%D7%A2%D7%9C/" TargetMode="External"/><Relationship Id="rId4" Type="http://schemas.openxmlformats.org/officeDocument/2006/relationships/hyperlink" Target="https://he.wikipedia.org/wiki/%D7%97%D7%99%D7%98%D7%94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ashoova.co.il/size-chart/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hyperlink" Target="https://www.youtube.com/watch?v=gOh35TzlvDU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hyperlink" Target="https://he.wikipedia.org/wiki/%D7%97%D7%96%D7%A8%D7%AA_%D7%94%D7%92%D7%99%D7%A0%D7%94#%D7%94%D7%97%D7%96%D7%A8%D7%AA_%D7%9B%D7%AA%D7%91%D7%9C%D7%99%D7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www.youtube.com/watch?v=T5fwyappvh4" TargetMode="External"/><Relationship Id="rId5" Type="http://schemas.openxmlformats.org/officeDocument/2006/relationships/image" Target="../media/image19.jpeg"/><Relationship Id="rId15" Type="http://schemas.openxmlformats.org/officeDocument/2006/relationships/slide" Target="slide7.xml"/><Relationship Id="rId10" Type="http://schemas.openxmlformats.org/officeDocument/2006/relationships/image" Target="../media/image23.png"/><Relationship Id="rId4" Type="http://schemas.openxmlformats.org/officeDocument/2006/relationships/hyperlink" Target="https://he.wikipedia.org/wiki/%D7%97%D7%A1%D7%94_%D7%AA%D7%A8%D7%91%D7%95%D7%AA%D7%99%D7%AA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A0E2D73-7038-4EAB-B380-07AC01ED0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3905" t="1" r="4429" b="-2393"/>
          <a:stretch/>
        </p:blipFill>
        <p:spPr>
          <a:xfrm>
            <a:off x="-1" y="1"/>
            <a:ext cx="12331084" cy="702223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1F36B09-317D-460F-99C6-CF58E4303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3692"/>
            <a:ext cx="9144000" cy="2387600"/>
          </a:xfrm>
          <a:noFill/>
        </p:spPr>
        <p:txBody>
          <a:bodyPr/>
          <a:lstStyle/>
          <a:p>
            <a:r>
              <a:rPr lang="he-IL" b="1" dirty="0"/>
              <a:t>ילדים לומדים מסכת פסחים</a:t>
            </a:r>
            <a:endParaRPr lang="en-IL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07FED35-FB6E-44A9-A287-90796732E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180" y="271208"/>
            <a:ext cx="9144000" cy="1655762"/>
          </a:xfrm>
        </p:spPr>
        <p:txBody>
          <a:bodyPr/>
          <a:lstStyle/>
          <a:p>
            <a:r>
              <a:rPr lang="he-IL" b="1" dirty="0"/>
              <a:t>"אֵין הָעוֹלָם </a:t>
            </a:r>
            <a:r>
              <a:rPr lang="he-IL" b="1" dirty="0" err="1"/>
              <a:t>מִתְקַיֵם</a:t>
            </a:r>
            <a:r>
              <a:rPr lang="he-IL" b="1" dirty="0"/>
              <a:t> אֶלָא בִשְבִיל הֶבֶל תִינוֹקוֹת שֶל בֵית רַבָן" </a:t>
            </a:r>
            <a:r>
              <a:rPr lang="he-IL" sz="1600" b="1" dirty="0"/>
              <a:t>(בבלי, שבת קי"ט ב)</a:t>
            </a:r>
            <a:endParaRPr lang="en-IL" sz="1600" b="1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48A4456-2B98-4388-9804-12FB1FCDED70}"/>
              </a:ext>
            </a:extLst>
          </p:cNvPr>
          <p:cNvSpPr/>
          <p:nvPr/>
        </p:nvSpPr>
        <p:spPr>
          <a:xfrm>
            <a:off x="0" y="0"/>
            <a:ext cx="12331083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5C14FDC7-32EF-45CF-A3F0-81AC6B337F2E}"/>
              </a:ext>
            </a:extLst>
          </p:cNvPr>
          <p:cNvSpPr txBox="1">
            <a:spLocks/>
          </p:cNvSpPr>
          <p:nvPr/>
        </p:nvSpPr>
        <p:spPr>
          <a:xfrm>
            <a:off x="4038600" y="4211292"/>
            <a:ext cx="4500239" cy="851116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פרק ב משניות ה-ח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לתצוגה ב-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power point</a:t>
            </a:r>
            <a:endParaRPr kumimoji="0" lang="en-I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מציין מיקום של כותרת תחתונה 9">
            <a:extLst>
              <a:ext uri="{FF2B5EF4-FFF2-40B4-BE49-F238E27FC236}">
                <a16:creationId xmlns:a16="http://schemas.microsoft.com/office/drawing/2014/main" id="{7F63253F-2525-4441-A1A6-6220FF7A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עינת לוי</a:t>
            </a:r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85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199937FA-7506-43CF-B56A-C9B009B62827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C9EC84B-BAB9-4E34-A3D2-88B68675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438" y="63383"/>
            <a:ext cx="7820487" cy="1325563"/>
          </a:xfrm>
        </p:spPr>
        <p:txBody>
          <a:bodyPr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ניסוי בחמץ 1</a:t>
            </a:r>
            <a:endParaRPr lang="en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8C8E7D9-16A5-4F2F-8BD8-843354804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409" y="72616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e-IL" dirty="0">
              <a:cs typeface="+mj-cs"/>
            </a:endParaRP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  <a:cs typeface="+mj-cs"/>
              </a:rPr>
              <a:t>קחו 3 קעריות:</a:t>
            </a:r>
          </a:p>
          <a:p>
            <a:pPr marL="0" indent="0">
              <a:buNone/>
            </a:pPr>
            <a:endParaRPr lang="he-IL" dirty="0">
              <a:cs typeface="+mj-cs"/>
            </a:endParaRPr>
          </a:p>
          <a:p>
            <a:pPr>
              <a:lnSpc>
                <a:spcPct val="120000"/>
              </a:lnSpc>
            </a:pPr>
            <a:r>
              <a:rPr lang="he-IL" dirty="0">
                <a:cs typeface="+mj-cs"/>
              </a:rPr>
              <a:t>הוסיפו לקערה 1: 2 כפיות קמח ו 2 כפיות מים פושרים</a:t>
            </a:r>
          </a:p>
          <a:p>
            <a:pPr>
              <a:lnSpc>
                <a:spcPct val="120000"/>
              </a:lnSpc>
            </a:pPr>
            <a:r>
              <a:rPr lang="he-IL" dirty="0">
                <a:cs typeface="+mj-cs"/>
              </a:rPr>
              <a:t>הוסיפו לקערה 2: 2 כפיות קמח, 2 כפיות מים פושרים, כפית סוכר</a:t>
            </a:r>
          </a:p>
          <a:p>
            <a:pPr>
              <a:lnSpc>
                <a:spcPct val="120000"/>
              </a:lnSpc>
            </a:pPr>
            <a:r>
              <a:rPr lang="he-IL" dirty="0">
                <a:cs typeface="+mj-cs"/>
              </a:rPr>
              <a:t>הוסיפו לקערה 3: 2 כפיות קמח, 2 כפיות מים פושרים, כפית סוכר וכפית שמרים</a:t>
            </a:r>
          </a:p>
          <a:p>
            <a:endParaRPr lang="he-IL" dirty="0">
              <a:cs typeface="+mj-cs"/>
            </a:endParaRPr>
          </a:p>
          <a:p>
            <a:endParaRPr lang="he-IL" dirty="0">
              <a:cs typeface="+mj-cs"/>
            </a:endParaRPr>
          </a:p>
          <a:p>
            <a:r>
              <a:rPr lang="he-IL" dirty="0">
                <a:cs typeface="+mj-cs"/>
              </a:rPr>
              <a:t>ערבבו את תכולת הקעריות היטב וכסו את  הקעריות במגבת</a:t>
            </a:r>
          </a:p>
          <a:p>
            <a:r>
              <a:rPr lang="he-IL" dirty="0">
                <a:cs typeface="+mj-cs"/>
              </a:rPr>
              <a:t>צפו בקעריות אחרי 10 דק' ושוב- אחרי 20 דקות. </a:t>
            </a:r>
          </a:p>
          <a:p>
            <a:r>
              <a:rPr lang="he-IL" dirty="0">
                <a:cs typeface="+mj-cs"/>
              </a:rPr>
              <a:t>מה גיליתם?</a:t>
            </a:r>
          </a:p>
        </p:txBody>
      </p:sp>
      <p:pic>
        <p:nvPicPr>
          <p:cNvPr id="4098" name="Picture 2" descr="Image result for ניסוי clipart">
            <a:extLst>
              <a:ext uri="{FF2B5EF4-FFF2-40B4-BE49-F238E27FC236}">
                <a16:creationId xmlns:a16="http://schemas.microsoft.com/office/drawing/2014/main" id="{7DAB5CFE-9A87-4718-A77D-904C59A8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1" y="2389612"/>
            <a:ext cx="3216523" cy="45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78223F9-C9FA-4735-9ECD-504ED3675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8"/>
          <a:stretch/>
        </p:blipFill>
        <p:spPr>
          <a:xfrm>
            <a:off x="3405790" y="5711016"/>
            <a:ext cx="1313936" cy="102981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08790F5-4A76-4283-AF1E-E972A2CD7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8"/>
          <a:stretch/>
        </p:blipFill>
        <p:spPr>
          <a:xfrm>
            <a:off x="4782064" y="5740283"/>
            <a:ext cx="1313936" cy="102981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7FC2FA5-4FB8-4AAD-9BD1-41AE60007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8"/>
          <a:stretch/>
        </p:blipFill>
        <p:spPr>
          <a:xfrm>
            <a:off x="6158340" y="5764807"/>
            <a:ext cx="1313936" cy="10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5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213ECCD2-D760-4979-8FE5-89D2A8F9E30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E4A7DD5-1A66-4B6E-83C5-25BD6FBA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302" y="507168"/>
            <a:ext cx="5032899" cy="762339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ניסוי בחמץ 2 :</a:t>
            </a:r>
            <a:br>
              <a:rPr lang="he-IL" dirty="0">
                <a:solidFill>
                  <a:srgbClr val="002060"/>
                </a:solidFill>
              </a:rPr>
            </a:br>
            <a:endParaRPr lang="en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621258-C866-4AA1-AF9E-95A04CE0A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326"/>
            <a:ext cx="10515600" cy="4935985"/>
          </a:xfrm>
        </p:spPr>
        <p:txBody>
          <a:bodyPr>
            <a:normAutofit fontScale="70000" lnSpcReduction="20000"/>
          </a:bodyPr>
          <a:lstStyle/>
          <a:p>
            <a:r>
              <a:rPr lang="he-IL" dirty="0"/>
              <a:t>הכינו בצק מרבע קילו קמח ו- 4/3 כוס מים פושרים.</a:t>
            </a:r>
          </a:p>
          <a:p>
            <a:r>
              <a:rPr lang="he-IL" dirty="0"/>
              <a:t>חלקו את הבצק לשני חלקים שווים.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</a:rPr>
              <a:t>חלק אחד </a:t>
            </a:r>
            <a:r>
              <a:rPr lang="he-IL" dirty="0"/>
              <a:t>השאירו בכלי מבלי לגעת בו.</a:t>
            </a: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</a:rPr>
              <a:t>חלק שני </a:t>
            </a:r>
            <a:r>
              <a:rPr lang="he-IL" dirty="0"/>
              <a:t>לושו במעבד מזון או בידיים במשך 20 דקות. </a:t>
            </a:r>
          </a:p>
          <a:p>
            <a:pPr marL="0" indent="0">
              <a:buNone/>
            </a:pPr>
            <a:endParaRPr lang="he-IL" dirty="0"/>
          </a:p>
          <a:p>
            <a:r>
              <a:rPr lang="he-IL" dirty="0"/>
              <a:t>לאחר כעשרים דקות השוו את הנפחים של שני הבצקים:</a:t>
            </a:r>
          </a:p>
          <a:p>
            <a:r>
              <a:rPr lang="he-IL" dirty="0"/>
              <a:t>השלימו:</a:t>
            </a:r>
          </a:p>
          <a:p>
            <a:pPr marL="0" indent="0">
              <a:buNone/>
            </a:pPr>
            <a:r>
              <a:rPr lang="he-IL" dirty="0"/>
              <a:t>נפחו של _________________ גדול יותר בהשוואה לנפחו של __________________.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</a:rPr>
              <a:t>בעקבות הניסוי...</a:t>
            </a:r>
          </a:p>
          <a:p>
            <a:r>
              <a:rPr lang="he-IL" dirty="0"/>
              <a:t>האם בצק שאין בו שאור (חומר התפחה כמו שמרים) יכול להחמיץ? _________________</a:t>
            </a:r>
          </a:p>
          <a:p>
            <a:r>
              <a:rPr lang="he-IL" dirty="0"/>
              <a:t>מהי הסיבה שיש להזדרז באפיית המצות שלא יעברו 18 דקות גם בבצק ללא תוספות להתפחה? </a:t>
            </a:r>
            <a:endParaRPr lang="en-IL" dirty="0"/>
          </a:p>
        </p:txBody>
      </p:sp>
      <p:pic>
        <p:nvPicPr>
          <p:cNvPr id="5124" name="Picture 4" descr="Image result for בצק clipart">
            <a:extLst>
              <a:ext uri="{FF2B5EF4-FFF2-40B4-BE49-F238E27FC236}">
                <a16:creationId xmlns:a16="http://schemas.microsoft.com/office/drawing/2014/main" id="{DC4A0B45-DEA1-44AA-BF47-7C189B80D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6" y="-325769"/>
            <a:ext cx="4173931" cy="36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3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FDED805D-0B51-47ED-9935-D07FCC0D4221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6556A1-A77D-473C-B3E6-26011A846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639" y="2491835"/>
            <a:ext cx="8521823" cy="3737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אֵלּוּ דְבָרִים</a:t>
            </a:r>
            <a:r>
              <a:rPr lang="he-IL" sz="2000" b="1" dirty="0">
                <a:solidFill>
                  <a:srgbClr val="FF0000"/>
                </a:solidFill>
              </a:rPr>
              <a:t> שֶׁאָדָם </a:t>
            </a:r>
            <a:r>
              <a:rPr lang="he-IL" sz="2000" dirty="0"/>
              <a:t>יוֹצֵא בָהֶן יְדֵי חוֹבָתוֹ בַפֶּסַח: </a:t>
            </a:r>
          </a:p>
          <a:p>
            <a:pPr marL="0" indent="0">
              <a:buNone/>
            </a:pPr>
            <a:r>
              <a:rPr lang="he-IL" sz="2000" dirty="0"/>
              <a:t>בַּחִטִים, בַּשְּׂעוֹרִים, </a:t>
            </a:r>
            <a:r>
              <a:rPr lang="he-IL" sz="2000" dirty="0" err="1"/>
              <a:t>בַּכֻּסְּמִין</a:t>
            </a:r>
            <a:r>
              <a:rPr lang="he-IL" sz="2000" dirty="0"/>
              <a:t> וּבַשִּׁיפוֹן </a:t>
            </a:r>
            <a:r>
              <a:rPr lang="he-IL" sz="2000" dirty="0" err="1"/>
              <a:t>וּבְשִׁבֹּלֶת</a:t>
            </a:r>
            <a:r>
              <a:rPr lang="he-IL" sz="2000" dirty="0"/>
              <a:t> שׁוּעָל. </a:t>
            </a:r>
          </a:p>
          <a:p>
            <a:pPr marL="0" indent="0">
              <a:buNone/>
            </a:pPr>
            <a:r>
              <a:rPr lang="he-IL" sz="2000" dirty="0" err="1"/>
              <a:t>וְיוֹצְאִין</a:t>
            </a:r>
            <a:r>
              <a:rPr lang="he-IL" sz="2000" dirty="0"/>
              <a:t> בַּדְּמַאי וּבְמַעֲשֵׂר רִאשׁוֹן שֶׁנִּטְּלָה תְרוּמָתוֹ, וּבְמַעֲשֵׂר שֵׁנִי וְהֶקְדֵּשׁ שֶׁנִּפְדּוּ, </a:t>
            </a:r>
          </a:p>
          <a:p>
            <a:pPr marL="0" indent="0">
              <a:buNone/>
            </a:pPr>
            <a:endParaRPr lang="he-IL" sz="900" dirty="0"/>
          </a:p>
          <a:p>
            <a:pPr marL="0" indent="0">
              <a:buNone/>
            </a:pPr>
            <a:r>
              <a:rPr lang="he-IL" sz="2000" b="1" dirty="0" err="1">
                <a:solidFill>
                  <a:srgbClr val="FF0000"/>
                </a:solidFill>
              </a:rPr>
              <a:t>וְהַכֹּהֲנִים</a:t>
            </a:r>
            <a:r>
              <a:rPr lang="he-IL" sz="2000" dirty="0"/>
              <a:t> בַּחַלָּה וּבַתְּרוּמָה. </a:t>
            </a:r>
          </a:p>
          <a:p>
            <a:pPr marL="0" indent="0">
              <a:buNone/>
            </a:pPr>
            <a:r>
              <a:rPr lang="he-IL" sz="2000" dirty="0"/>
              <a:t>אֲבָל לֹא בַטֶבֶל, וְלֹא בְמַעֲשֵׂר רִאשׁוֹן שֶׁלֹּא נִטְּלָה תְרוּמָתוֹ, </a:t>
            </a:r>
          </a:p>
          <a:p>
            <a:pPr marL="0" indent="0">
              <a:buNone/>
            </a:pPr>
            <a:r>
              <a:rPr lang="he-IL" sz="2000" dirty="0"/>
              <a:t>וְלֹא בְמַעֲשֵׂר שֵׁנִי וְהֶקְדֵּשׁ שֶׁלֹּא נִפְדוּ. </a:t>
            </a:r>
          </a:p>
          <a:p>
            <a:pPr marL="0" indent="0">
              <a:buNone/>
            </a:pPr>
            <a:endParaRPr lang="he-IL" sz="900" dirty="0"/>
          </a:p>
          <a:p>
            <a:pPr marL="0" indent="0">
              <a:buNone/>
            </a:pPr>
            <a:r>
              <a:rPr lang="he-IL" sz="2000" dirty="0"/>
              <a:t>חַלּוֹת תּוֹדָה וּרְקִיקֵי נָזִיר, </a:t>
            </a:r>
            <a:r>
              <a:rPr lang="he-IL" sz="2000" dirty="0" err="1"/>
              <a:t>עֲשָׂאָן</a:t>
            </a:r>
            <a:r>
              <a:rPr lang="he-IL" sz="2000" dirty="0"/>
              <a:t> לְעֲצְמוֹ, אֵין </a:t>
            </a:r>
            <a:r>
              <a:rPr lang="he-IL" sz="2000" dirty="0" err="1"/>
              <a:t>יוֹצְאִין</a:t>
            </a:r>
            <a:r>
              <a:rPr lang="he-IL" sz="2000" dirty="0"/>
              <a:t> בָּהֶן. </a:t>
            </a:r>
            <a:r>
              <a:rPr lang="he-IL" sz="2000" dirty="0" err="1"/>
              <a:t>עֲשָׂאָן</a:t>
            </a:r>
            <a:r>
              <a:rPr lang="he-IL" sz="2000" dirty="0"/>
              <a:t> לִמְכֹּר בַּשּׁוּק, </a:t>
            </a:r>
            <a:r>
              <a:rPr lang="he-IL" sz="2000" dirty="0" err="1"/>
              <a:t>יוֹצְאִין</a:t>
            </a:r>
            <a:r>
              <a:rPr lang="he-IL" sz="2000" dirty="0"/>
              <a:t> בָּהֶן: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86A535D5-46C3-4A42-8374-F2004FD3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258593"/>
            <a:ext cx="11495843" cy="1960824"/>
          </a:xfrm>
        </p:spPr>
        <p:txBody>
          <a:bodyPr>
            <a:normAutofit fontScale="90000"/>
          </a:bodyPr>
          <a:lstStyle/>
          <a:p>
            <a:r>
              <a:rPr lang="he-IL" sz="3600" dirty="0">
                <a:solidFill>
                  <a:srgbClr val="002060"/>
                </a:solidFill>
              </a:rPr>
              <a:t>משנה ה</a:t>
            </a:r>
            <a:br>
              <a:rPr lang="he-IL" dirty="0">
                <a:solidFill>
                  <a:srgbClr val="002060"/>
                </a:solidFill>
              </a:rPr>
            </a:br>
            <a:r>
              <a:rPr lang="he-IL" sz="2000" dirty="0">
                <a:solidFill>
                  <a:srgbClr val="002060"/>
                </a:solidFill>
              </a:rPr>
              <a:t>כל אדם מישראל חייב לאכול כזית מצה בלילה הראשון של פסח.</a:t>
            </a:r>
            <a:br>
              <a:rPr lang="he-IL" sz="2000" dirty="0">
                <a:solidFill>
                  <a:srgbClr val="002060"/>
                </a:solidFill>
              </a:rPr>
            </a:br>
            <a:r>
              <a:rPr lang="he-IL" sz="2000" dirty="0">
                <a:solidFill>
                  <a:srgbClr val="002060"/>
                </a:solidFill>
              </a:rPr>
              <a:t>המשנה מפרטת- באיזו מצה אדם יוצא ידי חובת המצווה, ובאיזו מצה לא.</a:t>
            </a:r>
            <a:br>
              <a:rPr lang="he-IL" sz="2000" dirty="0">
                <a:solidFill>
                  <a:srgbClr val="002060"/>
                </a:solidFill>
              </a:rPr>
            </a:br>
            <a:r>
              <a:rPr lang="he-IL" sz="2000" dirty="0">
                <a:solidFill>
                  <a:srgbClr val="002060"/>
                </a:solidFill>
              </a:rPr>
              <a:t>למשל: מצה שיוצאים בה ידי חובה- היא מצה העשויה מחמשת מיני דגן, </a:t>
            </a:r>
            <a:br>
              <a:rPr lang="he-IL" sz="2000" dirty="0">
                <a:solidFill>
                  <a:srgbClr val="002060"/>
                </a:solidFill>
              </a:rPr>
            </a:br>
            <a:r>
              <a:rPr lang="he-IL" sz="2000" dirty="0">
                <a:solidFill>
                  <a:srgbClr val="002060"/>
                </a:solidFill>
              </a:rPr>
              <a:t>                                               וגם מצה העשויה מדגן שהוא דמאי – שספק אם הופרשו ממנו תרומות מעשרות.</a:t>
            </a:r>
            <a:br>
              <a:rPr lang="he-IL" sz="2000" dirty="0">
                <a:solidFill>
                  <a:srgbClr val="002060"/>
                </a:solidFill>
              </a:rPr>
            </a:br>
            <a:r>
              <a:rPr lang="he-IL" sz="2000" dirty="0">
                <a:solidFill>
                  <a:srgbClr val="002060"/>
                </a:solidFill>
              </a:rPr>
              <a:t>          לעומת זאת, כהנים לא יוצאים ידי חובת אכילת מצה- במצה העשויה מדגן שהוא טבל- שבוודאות לא הופרשו ממנו תרומות ומעשרות.</a:t>
            </a:r>
            <a:br>
              <a:rPr lang="he-IL" sz="2000" dirty="0">
                <a:solidFill>
                  <a:srgbClr val="002060"/>
                </a:solidFill>
              </a:rPr>
            </a:br>
            <a:br>
              <a:rPr lang="he-IL" sz="2000" dirty="0">
                <a:solidFill>
                  <a:srgbClr val="002060"/>
                </a:solidFill>
              </a:rPr>
            </a:br>
            <a:endParaRPr lang="en-IL" sz="2000" dirty="0">
              <a:solidFill>
                <a:srgbClr val="002060"/>
              </a:solidFill>
            </a:endParaRPr>
          </a:p>
        </p:txBody>
      </p:sp>
      <p:sp>
        <p:nvSpPr>
          <p:cNvPr id="5" name="בועת דיבור: מלבן עם פינות מעוגלות 4">
            <a:extLst>
              <a:ext uri="{FF2B5EF4-FFF2-40B4-BE49-F238E27FC236}">
                <a16:creationId xmlns:a16="http://schemas.microsoft.com/office/drawing/2014/main" id="{C03D1E02-9628-4436-B6C7-D56E1827EACC}"/>
              </a:ext>
            </a:extLst>
          </p:cNvPr>
          <p:cNvSpPr/>
          <p:nvPr/>
        </p:nvSpPr>
        <p:spPr>
          <a:xfrm>
            <a:off x="358806" y="2199314"/>
            <a:ext cx="2427306" cy="1194047"/>
          </a:xfrm>
          <a:prstGeom prst="wedgeRoundRectCallout">
            <a:avLst>
              <a:gd name="adj1" fmla="val 20896"/>
              <a:gd name="adj2" fmla="val -6662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cs typeface="+mj-cs"/>
              </a:rPr>
              <a:t>סוג המצה מתייחס גם לחומר הגלם ממנו היא עשויה, וגם למצב שבו חומר הגלם נמצא ביחס למצוות תרומה</a:t>
            </a:r>
            <a:endParaRPr lang="en-IL" sz="1600" dirty="0">
              <a:cs typeface="+mj-cs"/>
            </a:endParaRPr>
          </a:p>
        </p:txBody>
      </p:sp>
      <p:sp>
        <p:nvSpPr>
          <p:cNvPr id="6" name="בועת דיבור: מלבן עם פינות מעוגלות 5">
            <a:extLst>
              <a:ext uri="{FF2B5EF4-FFF2-40B4-BE49-F238E27FC236}">
                <a16:creationId xmlns:a16="http://schemas.microsoft.com/office/drawing/2014/main" id="{6AF23587-5D3B-407F-B4CF-F76967BCD454}"/>
              </a:ext>
            </a:extLst>
          </p:cNvPr>
          <p:cNvSpPr/>
          <p:nvPr/>
        </p:nvSpPr>
        <p:spPr>
          <a:xfrm>
            <a:off x="971367" y="6033770"/>
            <a:ext cx="8851037" cy="633359"/>
          </a:xfrm>
          <a:prstGeom prst="wedgeRoundRectCallout">
            <a:avLst>
              <a:gd name="adj1" fmla="val 19761"/>
              <a:gd name="adj2" fmla="val -8440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cs typeface="+mj-cs"/>
              </a:rPr>
              <a:t>אם עשה את החלות לעצמו- הוא ייעד אותן למשהו </a:t>
            </a:r>
            <a:r>
              <a:rPr lang="he-IL" sz="1600" dirty="0" err="1">
                <a:cs typeface="+mj-cs"/>
              </a:rPr>
              <a:t>מסויים</a:t>
            </a:r>
            <a:r>
              <a:rPr lang="he-IL" sz="1600" dirty="0">
                <a:cs typeface="+mj-cs"/>
              </a:rPr>
              <a:t>- ולכן לא יכול לצאת בהן ידי חובה בפסח,</a:t>
            </a:r>
          </a:p>
          <a:p>
            <a:pPr algn="ctr"/>
            <a:r>
              <a:rPr lang="he-IL" sz="1600" dirty="0">
                <a:cs typeface="+mj-cs"/>
              </a:rPr>
              <a:t>אך אם עשה אותן כדי למכור בשוק- הוא לקח בחשבון שאולי לא כולן יימכרו, ואז יוכל להשתמש בהן לצורך נוסף (פסח). </a:t>
            </a:r>
          </a:p>
        </p:txBody>
      </p:sp>
      <p:sp>
        <p:nvSpPr>
          <p:cNvPr id="7" name="בועת דיבור: מלבן עם פינות מעוגלות 6">
            <a:hlinkClick r:id="rId2" action="ppaction://hlinksldjump"/>
            <a:extLst>
              <a:ext uri="{FF2B5EF4-FFF2-40B4-BE49-F238E27FC236}">
                <a16:creationId xmlns:a16="http://schemas.microsoft.com/office/drawing/2014/main" id="{31C25617-6693-4BD1-A19F-A02DC1675918}"/>
              </a:ext>
            </a:extLst>
          </p:cNvPr>
          <p:cNvSpPr/>
          <p:nvPr/>
        </p:nvSpPr>
        <p:spPr>
          <a:xfrm>
            <a:off x="358806" y="3519519"/>
            <a:ext cx="2427306" cy="1008094"/>
          </a:xfrm>
          <a:prstGeom prst="wedgeRoundRectCallout">
            <a:avLst>
              <a:gd name="adj1" fmla="val 60396"/>
              <a:gd name="adj2" fmla="val -2350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cs typeface="+mj-cs"/>
              </a:rPr>
              <a:t>כדי להבין את המשנה יותר טוב, אפשר לערוך אותה בטבלה. </a:t>
            </a:r>
            <a:r>
              <a:rPr lang="he-IL" sz="1600" b="1" dirty="0">
                <a:solidFill>
                  <a:srgbClr val="FF0000"/>
                </a:solidFill>
                <a:cs typeface="+mj-cs"/>
              </a:rPr>
              <a:t>לחצו כדי לראות</a:t>
            </a:r>
            <a:endParaRPr lang="en-IL" sz="16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חץ: שמאלה 8">
            <a:hlinkClick r:id="rId3" action="ppaction://hlinksldjump"/>
            <a:extLst>
              <a:ext uri="{FF2B5EF4-FFF2-40B4-BE49-F238E27FC236}">
                <a16:creationId xmlns:a16="http://schemas.microsoft.com/office/drawing/2014/main" id="{CE5E4B15-CFC4-43D6-B357-36714698664A}"/>
              </a:ext>
            </a:extLst>
          </p:cNvPr>
          <p:cNvSpPr/>
          <p:nvPr/>
        </p:nvSpPr>
        <p:spPr>
          <a:xfrm>
            <a:off x="104877" y="104443"/>
            <a:ext cx="855956" cy="629265"/>
          </a:xfrm>
          <a:prstGeom prst="leftArrow">
            <a:avLst>
              <a:gd name="adj1" fmla="val 65625"/>
              <a:gd name="adj2" fmla="val 593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dirty="0"/>
              <a:t>למשנה ו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14396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E32A5381-7040-4496-A3CA-E968F12A3B0C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טבלה 4">
            <a:extLst>
              <a:ext uri="{FF2B5EF4-FFF2-40B4-BE49-F238E27FC236}">
                <a16:creationId xmlns:a16="http://schemas.microsoft.com/office/drawing/2014/main" id="{EC194C2D-F376-4C0A-A617-C8137C0F6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255340"/>
              </p:ext>
            </p:extLst>
          </p:nvPr>
        </p:nvGraphicFramePr>
        <p:xfrm>
          <a:off x="3053918" y="946072"/>
          <a:ext cx="7288567" cy="52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362">
                  <a:extLst>
                    <a:ext uri="{9D8B030D-6E8A-4147-A177-3AD203B41FA5}">
                      <a16:colId xmlns:a16="http://schemas.microsoft.com/office/drawing/2014/main" val="2760114685"/>
                    </a:ext>
                  </a:extLst>
                </a:gridCol>
                <a:gridCol w="2616900">
                  <a:extLst>
                    <a:ext uri="{9D8B030D-6E8A-4147-A177-3AD203B41FA5}">
                      <a16:colId xmlns:a16="http://schemas.microsoft.com/office/drawing/2014/main" val="258012261"/>
                    </a:ext>
                  </a:extLst>
                </a:gridCol>
                <a:gridCol w="2715305">
                  <a:extLst>
                    <a:ext uri="{9D8B030D-6E8A-4147-A177-3AD203B41FA5}">
                      <a16:colId xmlns:a16="http://schemas.microsoft.com/office/drawing/2014/main" val="14781796"/>
                    </a:ext>
                  </a:extLst>
                </a:gridCol>
              </a:tblGrid>
              <a:tr h="408781">
                <a:tc gridSpan="2">
                  <a:txBody>
                    <a:bodyPr/>
                    <a:lstStyle/>
                    <a:p>
                      <a:pPr algn="ctr"/>
                      <a:r>
                        <a:rPr lang="he-IL" sz="1600" dirty="0"/>
                        <a:t>כהן</a:t>
                      </a:r>
                      <a:endParaRPr lang="en-IL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/>
                        <a:t>אדם מישראל</a:t>
                      </a:r>
                      <a:endParaRPr lang="en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84414"/>
                  </a:ext>
                </a:extLst>
              </a:tr>
              <a:tr h="408781"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solidFill>
                            <a:schemeClr val="bg1"/>
                          </a:solidFill>
                        </a:rPr>
                        <a:t>לא יוצא ידי חובה</a:t>
                      </a:r>
                      <a:endParaRPr lang="en-I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solidFill>
                            <a:schemeClr val="bg1"/>
                          </a:solidFill>
                        </a:rPr>
                        <a:t>יוצא ידי חובה במצה העשויה מ:</a:t>
                      </a:r>
                      <a:endParaRPr lang="en-IL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solidFill>
                            <a:schemeClr val="bg1"/>
                          </a:solidFill>
                        </a:rPr>
                        <a:t>יוצא ידי חובה במצה העשויה מ: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43175"/>
                  </a:ext>
                </a:extLst>
              </a:tr>
              <a:tr h="408781">
                <a:tc>
                  <a:txBody>
                    <a:bodyPr/>
                    <a:lstStyle/>
                    <a:p>
                      <a:pPr algn="ctr"/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טֶבֶל</a:t>
                      </a:r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/>
                        <a:t>חַלָּה</a:t>
                      </a:r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e-I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חִטִים</a:t>
                      </a:r>
                      <a:endParaRPr lang="en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81645"/>
                  </a:ext>
                </a:extLst>
              </a:tr>
              <a:tr h="7593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מַעֲשֵׂר רִאשׁוֹן שֶׁלֹּא נִטְּלָה תְרוּמָתוֹ</a:t>
                      </a:r>
                    </a:p>
                    <a:p>
                      <a:pPr algn="ctr"/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תְּרוּמָה</a:t>
                      </a:r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שְּׂעוֹרִים</a:t>
                      </a:r>
                      <a:endParaRPr lang="en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2260"/>
                  </a:ext>
                </a:extLst>
              </a:tr>
              <a:tr h="75932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מַעֲשֵׂר שֵׁנִי וְהֶקְדֵּשׁ שֶׁלֹּא נִפְדוּ.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/>
                        <a:t>כֻּסְּמִין</a:t>
                      </a:r>
                      <a:endParaRPr lang="en-I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68630"/>
                  </a:ext>
                </a:extLst>
              </a:tr>
              <a:tr h="408781">
                <a:tc>
                  <a:txBody>
                    <a:bodyPr/>
                    <a:lstStyle/>
                    <a:p>
                      <a:pPr algn="ctr"/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שִּׁיפוֹן </a:t>
                      </a:r>
                    </a:p>
                    <a:p>
                      <a:pPr algn="ctr"/>
                      <a:endParaRPr lang="en-IL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268234"/>
                  </a:ext>
                </a:extLst>
              </a:tr>
              <a:tr h="408781">
                <a:tc>
                  <a:txBody>
                    <a:bodyPr/>
                    <a:lstStyle/>
                    <a:p>
                      <a:pPr algn="ctr"/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1600" dirty="0"/>
                        <a:t>שִׁבֹּלֶת שׁוּעָל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IL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72598"/>
                  </a:ext>
                </a:extLst>
              </a:tr>
              <a:tr h="408781">
                <a:tc>
                  <a:txBody>
                    <a:bodyPr/>
                    <a:lstStyle/>
                    <a:p>
                      <a:pPr algn="ctr"/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e-IL" sz="1600" dirty="0"/>
                        <a:t>דמאי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IL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22373"/>
                  </a:ext>
                </a:extLst>
              </a:tr>
              <a:tr h="408781">
                <a:tc>
                  <a:txBody>
                    <a:bodyPr/>
                    <a:lstStyle/>
                    <a:p>
                      <a:pPr algn="ctr"/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מַעֲשֵׂר רִאשׁוֹן שֶׁנִּטְּלָה תְרוּמָתוֹ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IL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438088"/>
                  </a:ext>
                </a:extLst>
              </a:tr>
              <a:tr h="408781">
                <a:tc>
                  <a:txBody>
                    <a:bodyPr/>
                    <a:lstStyle/>
                    <a:p>
                      <a:pPr algn="ctr"/>
                      <a:endParaRPr lang="en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L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he-I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מַעֲשֵׂר שֵׁנִי וְהֶקְדֵּשׁ שֶׁנִּפְדּוּ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en-IL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372805"/>
                  </a:ext>
                </a:extLst>
              </a:tr>
            </a:tbl>
          </a:graphicData>
        </a:graphic>
      </p:graphicFrame>
      <p:sp>
        <p:nvSpPr>
          <p:cNvPr id="6" name="בועת דיבור: מלבן עם פינות מעוגלות 5">
            <a:hlinkClick r:id="rId2"/>
            <a:extLst>
              <a:ext uri="{FF2B5EF4-FFF2-40B4-BE49-F238E27FC236}">
                <a16:creationId xmlns:a16="http://schemas.microsoft.com/office/drawing/2014/main" id="{CBEE11DA-7B28-4879-B202-D44BC8AC5485}"/>
              </a:ext>
            </a:extLst>
          </p:cNvPr>
          <p:cNvSpPr/>
          <p:nvPr/>
        </p:nvSpPr>
        <p:spPr>
          <a:xfrm>
            <a:off x="257452" y="1700676"/>
            <a:ext cx="2427306" cy="1229810"/>
          </a:xfrm>
          <a:prstGeom prst="wedgeRoundRectCallout">
            <a:avLst>
              <a:gd name="adj1" fmla="val 58272"/>
              <a:gd name="adj2" fmla="val -2153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dirty="0">
                <a:cs typeface="+mj-cs"/>
              </a:rPr>
              <a:t>במשנה מופיעים הרבה מושגים מתחום תרומות ומעשרות.</a:t>
            </a:r>
          </a:p>
          <a:p>
            <a:pPr algn="ctr"/>
            <a:r>
              <a:rPr lang="he-IL" sz="1600" dirty="0">
                <a:cs typeface="+mj-cs"/>
              </a:rPr>
              <a:t>מוזמנים ללחוץ כאן כדי להיזכר בפירושי המושגים.</a:t>
            </a:r>
            <a:endParaRPr lang="en-IL" sz="1600" dirty="0">
              <a:cs typeface="+mj-cs"/>
            </a:endParaRPr>
          </a:p>
        </p:txBody>
      </p:sp>
      <p:sp>
        <p:nvSpPr>
          <p:cNvPr id="7" name="סוגר מסולסל ימני 6">
            <a:extLst>
              <a:ext uri="{FF2B5EF4-FFF2-40B4-BE49-F238E27FC236}">
                <a16:creationId xmlns:a16="http://schemas.microsoft.com/office/drawing/2014/main" id="{41155294-5779-4052-BA4E-6911C19056D5}"/>
              </a:ext>
            </a:extLst>
          </p:cNvPr>
          <p:cNvSpPr/>
          <p:nvPr/>
        </p:nvSpPr>
        <p:spPr>
          <a:xfrm>
            <a:off x="10392050" y="1855432"/>
            <a:ext cx="221941" cy="247687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pic>
        <p:nvPicPr>
          <p:cNvPr id="10" name="תמונה 9">
            <a:hlinkClick r:id="rId3" action="ppaction://hlinksldjump"/>
            <a:extLst>
              <a:ext uri="{FF2B5EF4-FFF2-40B4-BE49-F238E27FC236}">
                <a16:creationId xmlns:a16="http://schemas.microsoft.com/office/drawing/2014/main" id="{B64B1C65-DCCB-44F7-B1CE-E980EC8E562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4967" y="2552330"/>
            <a:ext cx="1767033" cy="1278384"/>
          </a:xfrm>
          <a:prstGeom prst="rect">
            <a:avLst/>
          </a:prstGeom>
        </p:spPr>
      </p:pic>
      <p:pic>
        <p:nvPicPr>
          <p:cNvPr id="2050" name="Picture 2" descr="Image result for מצה">
            <a:extLst>
              <a:ext uri="{FF2B5EF4-FFF2-40B4-BE49-F238E27FC236}">
                <a16:creationId xmlns:a16="http://schemas.microsoft.com/office/drawing/2014/main" id="{51E62991-0F4E-41DA-9FD7-104826529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2" y="4055107"/>
            <a:ext cx="4748812" cy="26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חץ: שמאלה 12">
            <a:hlinkClick r:id="rId6" action="ppaction://hlinksldjump"/>
            <a:extLst>
              <a:ext uri="{FF2B5EF4-FFF2-40B4-BE49-F238E27FC236}">
                <a16:creationId xmlns:a16="http://schemas.microsoft.com/office/drawing/2014/main" id="{08E2B85A-DCFE-47BB-8A11-F2DDC0C4D73F}"/>
              </a:ext>
            </a:extLst>
          </p:cNvPr>
          <p:cNvSpPr/>
          <p:nvPr/>
        </p:nvSpPr>
        <p:spPr>
          <a:xfrm>
            <a:off x="104877" y="104443"/>
            <a:ext cx="855956" cy="629265"/>
          </a:xfrm>
          <a:prstGeom prst="leftArrow">
            <a:avLst>
              <a:gd name="adj1" fmla="val 65625"/>
              <a:gd name="adj2" fmla="val 593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dirty="0"/>
              <a:t>למשנה ו</a:t>
            </a:r>
            <a:endParaRPr lang="en-IL" sz="1200" dirty="0"/>
          </a:p>
        </p:txBody>
      </p:sp>
      <p:sp>
        <p:nvSpPr>
          <p:cNvPr id="14" name="חץ: ימינה 13">
            <a:hlinkClick r:id="rId7" action="ppaction://hlinksldjump"/>
            <a:extLst>
              <a:ext uri="{FF2B5EF4-FFF2-40B4-BE49-F238E27FC236}">
                <a16:creationId xmlns:a16="http://schemas.microsoft.com/office/drawing/2014/main" id="{4C7B4353-E22A-4CBF-89E3-376041740B6A}"/>
              </a:ext>
            </a:extLst>
          </p:cNvPr>
          <p:cNvSpPr/>
          <p:nvPr/>
        </p:nvSpPr>
        <p:spPr>
          <a:xfrm>
            <a:off x="1065709" y="76819"/>
            <a:ext cx="855956" cy="708889"/>
          </a:xfrm>
          <a:prstGeom prst="rightArrow">
            <a:avLst>
              <a:gd name="adj1" fmla="val 58322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dirty="0"/>
              <a:t>למשנה ה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284159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>
            <a:extLst>
              <a:ext uri="{FF2B5EF4-FFF2-40B4-BE49-F238E27FC236}">
                <a16:creationId xmlns:a16="http://schemas.microsoft.com/office/drawing/2014/main" id="{DBB23CE1-2D84-426D-AABC-F32CA10B46CA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hlinkClick r:id="rId2"/>
            <a:extLst>
              <a:ext uri="{FF2B5EF4-FFF2-40B4-BE49-F238E27FC236}">
                <a16:creationId xmlns:a16="http://schemas.microsoft.com/office/drawing/2014/main" id="{DBA33A78-1593-4591-AF7E-536C86D0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572" y="4035941"/>
            <a:ext cx="2308196" cy="173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חיטה">
            <a:hlinkClick r:id="rId4"/>
            <a:extLst>
              <a:ext uri="{FF2B5EF4-FFF2-40B4-BE49-F238E27FC236}">
                <a16:creationId xmlns:a16="http://schemas.microsoft.com/office/drawing/2014/main" id="{7FF28F3A-EAE5-4FBE-B5ED-DBF70A13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17" y="1660125"/>
            <a:ext cx="2852572" cy="20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hlinkClick r:id="rId6"/>
            <a:extLst>
              <a:ext uri="{FF2B5EF4-FFF2-40B4-BE49-F238E27FC236}">
                <a16:creationId xmlns:a16="http://schemas.microsoft.com/office/drawing/2014/main" id="{2FE91FEB-C1A1-484E-91B9-12AA04D2A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94" y="2015230"/>
            <a:ext cx="2491884" cy="186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שיפון תרבותי">
            <a:hlinkClick r:id="rId8"/>
            <a:extLst>
              <a:ext uri="{FF2B5EF4-FFF2-40B4-BE49-F238E27FC236}">
                <a16:creationId xmlns:a16="http://schemas.microsoft.com/office/drawing/2014/main" id="{B691C76E-18F2-4BFB-8A47-C28E0DB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94" y="4138729"/>
            <a:ext cx="24860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hlinkClick r:id="rId10"/>
            <a:extLst>
              <a:ext uri="{FF2B5EF4-FFF2-40B4-BE49-F238E27FC236}">
                <a16:creationId xmlns:a16="http://schemas.microsoft.com/office/drawing/2014/main" id="{AB4B254D-DD6E-4D79-8BC7-9FE73639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74" y="2077401"/>
            <a:ext cx="2157165" cy="37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כותרת 1">
            <a:extLst>
              <a:ext uri="{FF2B5EF4-FFF2-40B4-BE49-F238E27FC236}">
                <a16:creationId xmlns:a16="http://schemas.microsoft.com/office/drawing/2014/main" id="{4C4AE320-CAB9-4979-831B-4FB7F9AB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8671" y="272889"/>
            <a:ext cx="5773270" cy="558153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חמשת מיני דגן</a:t>
            </a:r>
            <a:br>
              <a:rPr lang="he-IL" dirty="0"/>
            </a:br>
            <a:r>
              <a:rPr lang="he-IL" sz="2700" dirty="0"/>
              <a:t>לחצו על התמונה שמעניינת אתכם</a:t>
            </a:r>
            <a:endParaRPr lang="en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2BFCB43-BE23-4788-8F5D-DBA0913C4AC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9405" y="1337297"/>
            <a:ext cx="1228725" cy="12477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1912066-3B2B-4F0C-8B89-E150F8A6323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3242" y="3758579"/>
            <a:ext cx="2009775" cy="102870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C0EEC01-5C7A-4672-927B-4CE5910BB21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68" y="1432546"/>
            <a:ext cx="2543175" cy="105727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3E6C200-0E50-4BE0-9FC5-3E969FB468A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7394" y="5654953"/>
            <a:ext cx="1533525" cy="109537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B9BB51C-6BB1-4B41-8156-C43AB113E96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7394" y="1508746"/>
            <a:ext cx="1685925" cy="981075"/>
          </a:xfrm>
          <a:prstGeom prst="rect">
            <a:avLst/>
          </a:prstGeom>
        </p:spPr>
      </p:pic>
      <p:sp>
        <p:nvSpPr>
          <p:cNvPr id="21" name="חץ: שמאלה 20">
            <a:hlinkClick r:id="rId17" action="ppaction://hlinksldjump"/>
            <a:extLst>
              <a:ext uri="{FF2B5EF4-FFF2-40B4-BE49-F238E27FC236}">
                <a16:creationId xmlns:a16="http://schemas.microsoft.com/office/drawing/2014/main" id="{CF690762-DD22-4F0D-937E-A639F0CF0074}"/>
              </a:ext>
            </a:extLst>
          </p:cNvPr>
          <p:cNvSpPr/>
          <p:nvPr/>
        </p:nvSpPr>
        <p:spPr>
          <a:xfrm>
            <a:off x="104877" y="104443"/>
            <a:ext cx="855956" cy="629265"/>
          </a:xfrm>
          <a:prstGeom prst="leftArrow">
            <a:avLst>
              <a:gd name="adj1" fmla="val 65625"/>
              <a:gd name="adj2" fmla="val 593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dirty="0"/>
              <a:t>למשנה ו</a:t>
            </a:r>
            <a:endParaRPr lang="en-IL" sz="1200" dirty="0"/>
          </a:p>
        </p:txBody>
      </p:sp>
      <p:sp>
        <p:nvSpPr>
          <p:cNvPr id="23" name="חץ: ימינה 22">
            <a:hlinkClick r:id="rId18" action="ppaction://hlinksldjump"/>
            <a:extLst>
              <a:ext uri="{FF2B5EF4-FFF2-40B4-BE49-F238E27FC236}">
                <a16:creationId xmlns:a16="http://schemas.microsoft.com/office/drawing/2014/main" id="{36D0748E-2E3E-4CFB-9FF8-D5E8E8A0879B}"/>
              </a:ext>
            </a:extLst>
          </p:cNvPr>
          <p:cNvSpPr/>
          <p:nvPr/>
        </p:nvSpPr>
        <p:spPr>
          <a:xfrm>
            <a:off x="1065709" y="76819"/>
            <a:ext cx="855956" cy="708889"/>
          </a:xfrm>
          <a:prstGeom prst="rightArrow">
            <a:avLst>
              <a:gd name="adj1" fmla="val 58322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dirty="0"/>
              <a:t>למשנה ה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208225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8C81B2C4-276C-423B-B8FB-598510B7294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EFD3AA0-796E-4665-B495-7EEC63E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760" y="153813"/>
            <a:ext cx="10515600" cy="1325563"/>
          </a:xfrm>
        </p:spPr>
        <p:txBody>
          <a:bodyPr>
            <a:normAutofit/>
          </a:bodyPr>
          <a:lstStyle/>
          <a:p>
            <a:r>
              <a:rPr lang="he-IL" sz="3600" dirty="0"/>
              <a:t>משנה ו</a:t>
            </a:r>
            <a:br>
              <a:rPr lang="he-IL" dirty="0"/>
            </a:br>
            <a:r>
              <a:rPr lang="he-IL" sz="2000" dirty="0"/>
              <a:t>בהמשך למשנה הקודמת, המשנה הזו מפרטת את הירקות שאדם שאוכל אותם- יוצא ידי חובת אכילת מרור.</a:t>
            </a:r>
            <a:br>
              <a:rPr lang="he-IL" sz="2000" dirty="0"/>
            </a:br>
            <a:r>
              <a:rPr lang="he-IL" sz="2000" dirty="0"/>
              <a:t>לחצו להרחבה על השאלה המעניינת אתכם.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E99BE4-8AAB-49B9-915A-22617D75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755" y="2243781"/>
            <a:ext cx="10515600" cy="3797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/>
              <a:t>וְאֵלּוּ יְרָקוֹת שֶׁאָדָם יוֹצֵא בָהֶן יְדֵי חוֹבָתוֹ בַפֶּסַח: </a:t>
            </a:r>
          </a:p>
          <a:p>
            <a:pPr marL="0" indent="0">
              <a:buNone/>
            </a:pPr>
            <a:r>
              <a:rPr lang="he-IL" sz="2400" dirty="0"/>
              <a:t>בַּחֲזֶרֶת </a:t>
            </a:r>
            <a:r>
              <a:rPr lang="he-IL" sz="2400" dirty="0" err="1"/>
              <a:t>וּבָעֻלְשִׁין</a:t>
            </a:r>
            <a:r>
              <a:rPr lang="he-IL" sz="2400" dirty="0"/>
              <a:t> </a:t>
            </a:r>
            <a:r>
              <a:rPr lang="he-IL" sz="2400" dirty="0" err="1"/>
              <a:t>וּבַתַּמְכָא</a:t>
            </a:r>
            <a:r>
              <a:rPr lang="he-IL" sz="2400" dirty="0"/>
              <a:t> </a:t>
            </a:r>
            <a:r>
              <a:rPr lang="he-IL" sz="2400" dirty="0" err="1"/>
              <a:t>וּבַחַרְחֲבִינָא</a:t>
            </a:r>
            <a:r>
              <a:rPr lang="he-IL" sz="2400" dirty="0"/>
              <a:t> וּבַמָּרוֹר. </a:t>
            </a:r>
          </a:p>
          <a:p>
            <a:pPr marL="0" indent="0">
              <a:buNone/>
            </a:pPr>
            <a:r>
              <a:rPr lang="he-IL" sz="2400" dirty="0" err="1"/>
              <a:t>יוֹצְאִין</a:t>
            </a:r>
            <a:r>
              <a:rPr lang="he-IL" sz="2400" dirty="0"/>
              <a:t> בָּהֶן בֵּין לַחִין בֵּין יְבֵשִׁין, </a:t>
            </a:r>
          </a:p>
          <a:p>
            <a:pPr marL="0" indent="0">
              <a:buNone/>
            </a:pPr>
            <a:r>
              <a:rPr lang="he-IL" sz="2400" dirty="0"/>
              <a:t>אֲבָל לֹא </a:t>
            </a:r>
            <a:r>
              <a:rPr lang="he-IL" sz="2400" dirty="0" err="1"/>
              <a:t>כְבוּשִׁין</a:t>
            </a:r>
            <a:r>
              <a:rPr lang="he-IL" sz="2400" dirty="0"/>
              <a:t> וְלֹא </a:t>
            </a:r>
            <a:r>
              <a:rPr lang="he-IL" sz="2400" dirty="0" err="1"/>
              <a:t>שְׁלוּקִין</a:t>
            </a:r>
            <a:r>
              <a:rPr lang="he-IL" sz="2400" dirty="0"/>
              <a:t> וְלֹא </a:t>
            </a:r>
            <a:r>
              <a:rPr lang="he-IL" sz="2400" dirty="0" err="1"/>
              <a:t>מְבֻשָּׁלִין</a:t>
            </a:r>
            <a:r>
              <a:rPr lang="he-IL" sz="2400" dirty="0"/>
              <a:t>. </a:t>
            </a:r>
          </a:p>
          <a:p>
            <a:pPr marL="0" indent="0">
              <a:buNone/>
            </a:pPr>
            <a:r>
              <a:rPr lang="he-IL" sz="2400" dirty="0"/>
              <a:t>וּמִצְטָרְפִין </a:t>
            </a:r>
            <a:r>
              <a:rPr lang="he-IL" sz="2400" dirty="0" err="1"/>
              <a:t>לְכַזַּיִת</a:t>
            </a:r>
            <a:r>
              <a:rPr lang="he-IL" sz="2400" dirty="0"/>
              <a:t>. </a:t>
            </a:r>
          </a:p>
          <a:p>
            <a:pPr marL="0" indent="0">
              <a:buNone/>
            </a:pPr>
            <a:r>
              <a:rPr lang="he-IL" sz="2400" dirty="0" err="1"/>
              <a:t>וְיוֹצְאִין</a:t>
            </a:r>
            <a:r>
              <a:rPr lang="he-IL" sz="2400" dirty="0"/>
              <a:t> בַּקֶּלַח שֶׁלָּהֶן, </a:t>
            </a:r>
          </a:p>
          <a:p>
            <a:pPr marL="0" indent="0">
              <a:buNone/>
            </a:pPr>
            <a:r>
              <a:rPr lang="he-IL" sz="2400" dirty="0"/>
              <a:t>וּבַדְּמַאי, וּבְמַעֲשֵׂר רִאשׁוֹן שֶׁנִּטְּלָה תְרוּמָתוֹ, </a:t>
            </a:r>
          </a:p>
          <a:p>
            <a:pPr marL="0" indent="0">
              <a:buNone/>
            </a:pPr>
            <a:r>
              <a:rPr lang="he-IL" sz="2400" dirty="0"/>
              <a:t>וּבְמַעֲשֵׂר שֵׁנִי וְהֶקְדֵּשׁ שֶׁנִּפְדּוּ:</a:t>
            </a:r>
          </a:p>
          <a:p>
            <a:pPr marL="0" indent="0">
              <a:buNone/>
            </a:pPr>
            <a:endParaRPr lang="en-IL" dirty="0"/>
          </a:p>
        </p:txBody>
      </p:sp>
      <p:pic>
        <p:nvPicPr>
          <p:cNvPr id="5" name="תמונה 4">
            <a:hlinkClick r:id="rId2" action="ppaction://hlinksldjump"/>
            <a:extLst>
              <a:ext uri="{FF2B5EF4-FFF2-40B4-BE49-F238E27FC236}">
                <a16:creationId xmlns:a16="http://schemas.microsoft.com/office/drawing/2014/main" id="{805F382D-8945-4E9D-B358-3367DFBF26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8561" y="2166112"/>
            <a:ext cx="998065" cy="1004763"/>
          </a:xfrm>
          <a:prstGeom prst="rect">
            <a:avLst/>
          </a:prstGeom>
        </p:spPr>
      </p:pic>
      <p:pic>
        <p:nvPicPr>
          <p:cNvPr id="8" name="תמונה 7">
            <a:hlinkClick r:id="rId2" action="ppaction://hlinksldjump"/>
            <a:extLst>
              <a:ext uri="{FF2B5EF4-FFF2-40B4-BE49-F238E27FC236}">
                <a16:creationId xmlns:a16="http://schemas.microsoft.com/office/drawing/2014/main" id="{022D1CA6-276E-4FE4-9DB7-64AC2F903A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833291">
            <a:off x="2810083" y="1774372"/>
            <a:ext cx="2104359" cy="643209"/>
          </a:xfrm>
          <a:prstGeom prst="rect">
            <a:avLst/>
          </a:prstGeom>
        </p:spPr>
      </p:pic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D78308B7-34EC-4D6E-80EA-606F424BBFA0}"/>
              </a:ext>
            </a:extLst>
          </p:cNvPr>
          <p:cNvSpPr/>
          <p:nvPr/>
        </p:nvSpPr>
        <p:spPr>
          <a:xfrm>
            <a:off x="234519" y="3687126"/>
            <a:ext cx="3223146" cy="1852540"/>
          </a:xfrm>
          <a:prstGeom prst="roundRect">
            <a:avLst/>
          </a:prstGeom>
          <a:solidFill>
            <a:srgbClr val="2EB0C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u="sng" dirty="0"/>
              <a:t>פירושי מילים:</a:t>
            </a:r>
          </a:p>
          <a:p>
            <a:pPr algn="ctr"/>
            <a:r>
              <a:rPr lang="he-IL" b="1" dirty="0"/>
              <a:t>לחין- </a:t>
            </a:r>
            <a:r>
              <a:rPr lang="he-IL" dirty="0"/>
              <a:t>רטובים מעט</a:t>
            </a:r>
          </a:p>
          <a:p>
            <a:pPr algn="ctr"/>
            <a:r>
              <a:rPr lang="he-IL" b="1" dirty="0" err="1"/>
              <a:t>כבושין</a:t>
            </a:r>
            <a:r>
              <a:rPr lang="he-IL" b="1" dirty="0"/>
              <a:t>-</a:t>
            </a:r>
            <a:r>
              <a:rPr lang="he-IL" dirty="0"/>
              <a:t> כבושים בחומץ</a:t>
            </a:r>
          </a:p>
          <a:p>
            <a:pPr algn="ctr"/>
            <a:r>
              <a:rPr lang="he-IL" b="1" dirty="0" err="1"/>
              <a:t>שלוקין</a:t>
            </a:r>
            <a:r>
              <a:rPr lang="he-IL" b="1" dirty="0"/>
              <a:t>-</a:t>
            </a:r>
            <a:r>
              <a:rPr lang="he-IL" dirty="0"/>
              <a:t> מבושלים יותר מידי</a:t>
            </a:r>
          </a:p>
          <a:p>
            <a:pPr algn="ctr"/>
            <a:r>
              <a:rPr lang="he-IL" b="1" dirty="0"/>
              <a:t>קלח- </a:t>
            </a:r>
            <a:r>
              <a:rPr lang="he-IL" dirty="0"/>
              <a:t>הקנה שממנו העלים יוצאים</a:t>
            </a:r>
            <a:endParaRPr lang="en-IL" dirty="0"/>
          </a:p>
        </p:txBody>
      </p:sp>
      <p:pic>
        <p:nvPicPr>
          <p:cNvPr id="10" name="תמונה 9">
            <a:hlinkClick r:id="rId5"/>
            <a:extLst>
              <a:ext uri="{FF2B5EF4-FFF2-40B4-BE49-F238E27FC236}">
                <a16:creationId xmlns:a16="http://schemas.microsoft.com/office/drawing/2014/main" id="{741A8216-61FF-4870-A649-1AD9232BBD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16561">
            <a:off x="10225005" y="3780849"/>
            <a:ext cx="1943365" cy="889962"/>
          </a:xfrm>
          <a:prstGeom prst="rect">
            <a:avLst/>
          </a:prstGeom>
        </p:spPr>
      </p:pic>
      <p:pic>
        <p:nvPicPr>
          <p:cNvPr id="11" name="תמונה 10">
            <a:hlinkClick r:id="rId5"/>
            <a:extLst>
              <a:ext uri="{FF2B5EF4-FFF2-40B4-BE49-F238E27FC236}">
                <a16:creationId xmlns:a16="http://schemas.microsoft.com/office/drawing/2014/main" id="{5CD822AC-030D-4F95-B171-F36DDF083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9198" y="4225830"/>
            <a:ext cx="790658" cy="795479"/>
          </a:xfrm>
          <a:prstGeom prst="rect">
            <a:avLst/>
          </a:prstGeom>
        </p:spPr>
      </p:pic>
      <p:sp>
        <p:nvSpPr>
          <p:cNvPr id="14" name="חץ: שמאלה 13">
            <a:hlinkClick r:id="rId8" action="ppaction://hlinksldjump"/>
            <a:extLst>
              <a:ext uri="{FF2B5EF4-FFF2-40B4-BE49-F238E27FC236}">
                <a16:creationId xmlns:a16="http://schemas.microsoft.com/office/drawing/2014/main" id="{C88B6890-F898-49D0-A856-D78A0B6A2D25}"/>
              </a:ext>
            </a:extLst>
          </p:cNvPr>
          <p:cNvSpPr/>
          <p:nvPr/>
        </p:nvSpPr>
        <p:spPr>
          <a:xfrm>
            <a:off x="104877" y="104443"/>
            <a:ext cx="855956" cy="629265"/>
          </a:xfrm>
          <a:prstGeom prst="leftArrow">
            <a:avLst>
              <a:gd name="adj1" fmla="val 65625"/>
              <a:gd name="adj2" fmla="val 593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dirty="0"/>
              <a:t>למשנה ז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275264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87CED8-BA40-40A2-B7BA-8540B21B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775" y="524924"/>
            <a:ext cx="8752643" cy="700194"/>
          </a:xfrm>
        </p:spPr>
        <p:txBody>
          <a:bodyPr>
            <a:noAutofit/>
          </a:bodyPr>
          <a:lstStyle/>
          <a:p>
            <a:r>
              <a:rPr lang="he-IL" sz="2800" dirty="0">
                <a:solidFill>
                  <a:srgbClr val="002060"/>
                </a:solidFill>
              </a:rPr>
              <a:t>בַּחֲזֶרֶת </a:t>
            </a:r>
            <a:r>
              <a:rPr lang="he-IL" sz="2800" dirty="0" err="1">
                <a:solidFill>
                  <a:srgbClr val="002060"/>
                </a:solidFill>
              </a:rPr>
              <a:t>וּבָעֻלְשִׁין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dirty="0" err="1">
                <a:solidFill>
                  <a:srgbClr val="002060"/>
                </a:solidFill>
              </a:rPr>
              <a:t>וּבַתַּמְכָא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dirty="0" err="1">
                <a:solidFill>
                  <a:srgbClr val="002060"/>
                </a:solidFill>
              </a:rPr>
              <a:t>וּבַחַרְחֲבִינָא</a:t>
            </a:r>
            <a:r>
              <a:rPr lang="he-IL" sz="2800" dirty="0">
                <a:solidFill>
                  <a:srgbClr val="002060"/>
                </a:solidFill>
              </a:rPr>
              <a:t> וּבַמָּרוֹר. </a:t>
            </a:r>
            <a:br>
              <a:rPr lang="he-IL" sz="2800" dirty="0"/>
            </a:br>
            <a:endParaRPr lang="en-IL" sz="28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0E35AC4-7AF2-4237-B53D-7F448DEC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574" y="1612561"/>
            <a:ext cx="6835065" cy="45574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2000" dirty="0">
                <a:cs typeface="+mj-cs"/>
              </a:rPr>
              <a:t>פרשנים קדומים עסקו בשאלה מהם חמשת הירקות המוזכרים במשנה.</a:t>
            </a:r>
          </a:p>
          <a:p>
            <a:pPr marL="0" indent="0">
              <a:buNone/>
            </a:pPr>
            <a:r>
              <a:rPr lang="he-IL" sz="2000" dirty="0">
                <a:cs typeface="+mj-cs"/>
              </a:rPr>
              <a:t>למשל, רבי עובדיה </a:t>
            </a:r>
            <a:r>
              <a:rPr lang="he-IL" sz="2000" dirty="0" err="1">
                <a:cs typeface="+mj-cs"/>
              </a:rPr>
              <a:t>מברטנורה</a:t>
            </a:r>
            <a:r>
              <a:rPr lang="he-IL" sz="2000" dirty="0">
                <a:cs typeface="+mj-cs"/>
              </a:rPr>
              <a:t> והרמב"ם:</a:t>
            </a:r>
          </a:p>
          <a:p>
            <a:pPr marL="0" indent="0">
              <a:buNone/>
            </a:pPr>
            <a:endParaRPr lang="he-IL" sz="300" dirty="0">
              <a:cs typeface="+mj-cs"/>
            </a:endParaRPr>
          </a:p>
          <a:p>
            <a:pPr marL="0" indent="0">
              <a:buNone/>
            </a:pPr>
            <a:endParaRPr lang="he-IL" sz="2000" dirty="0">
              <a:cs typeface="+mj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solidFill>
                  <a:srgbClr val="002060"/>
                </a:solidFill>
                <a:cs typeface="+mj-cs"/>
              </a:rPr>
              <a:t>על חזרת- </a:t>
            </a:r>
            <a:r>
              <a:rPr lang="he-IL" sz="2000" dirty="0">
                <a:cs typeface="+mj-cs"/>
              </a:rPr>
              <a:t>שניהם אומרים שזו החסה המוכרת לנו כיום.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solidFill>
                  <a:srgbClr val="002060"/>
                </a:solidFill>
                <a:cs typeface="+mj-cs"/>
              </a:rPr>
              <a:t>עלשין-</a:t>
            </a:r>
            <a:r>
              <a:rPr lang="he-IL" sz="2000" dirty="0">
                <a:cs typeface="+mj-cs"/>
              </a:rPr>
              <a:t>  רע"ב מפרש: בַּעֲרָבִי </a:t>
            </a:r>
            <a:r>
              <a:rPr lang="he-IL" sz="2000" dirty="0" err="1">
                <a:cs typeface="+mj-cs"/>
              </a:rPr>
              <a:t>הנדב"י</a:t>
            </a:r>
            <a:r>
              <a:rPr lang="he-IL" sz="2000" dirty="0">
                <a:cs typeface="+mj-cs"/>
              </a:rPr>
              <a:t>. </a:t>
            </a:r>
            <a:r>
              <a:rPr lang="he-IL" sz="2000" dirty="0" err="1">
                <a:cs typeface="+mj-cs"/>
              </a:rPr>
              <a:t>וּבְלַעַ"ז</a:t>
            </a:r>
            <a:r>
              <a:rPr lang="he-IL" sz="2000" dirty="0">
                <a:cs typeface="+mj-cs"/>
              </a:rPr>
              <a:t> </a:t>
            </a:r>
            <a:r>
              <a:rPr lang="he-IL" sz="2000" dirty="0" err="1">
                <a:cs typeface="+mj-cs"/>
              </a:rPr>
              <a:t>אנדיבי"א</a:t>
            </a:r>
            <a:r>
              <a:rPr lang="he-IL" sz="2000" dirty="0">
                <a:cs typeface="+mj-cs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 err="1">
                <a:solidFill>
                  <a:srgbClr val="002060"/>
                </a:solidFill>
                <a:cs typeface="+mj-cs"/>
              </a:rPr>
              <a:t>תמכא</a:t>
            </a:r>
            <a:r>
              <a:rPr lang="he-IL" sz="2000" b="1" dirty="0">
                <a:solidFill>
                  <a:srgbClr val="002060"/>
                </a:solidFill>
                <a:cs typeface="+mj-cs"/>
              </a:rPr>
              <a:t>- </a:t>
            </a:r>
            <a:r>
              <a:rPr lang="he-IL" sz="2000" dirty="0">
                <a:cs typeface="+mj-cs"/>
              </a:rPr>
              <a:t>רע"ב אומר: סִיב הַגָּדֵל סְבִיבוֹת הַדֶּקֶל.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dirty="0">
                <a:cs typeface="+mj-cs"/>
              </a:rPr>
              <a:t>          והרמב"ם חושב שזהו: מין ממיני </a:t>
            </a:r>
            <a:r>
              <a:rPr lang="he-IL" sz="2000" dirty="0" err="1">
                <a:cs typeface="+mj-cs"/>
              </a:rPr>
              <a:t>עולשין</a:t>
            </a:r>
            <a:r>
              <a:rPr lang="he-IL" sz="2000" dirty="0">
                <a:cs typeface="+mj-cs"/>
              </a:rPr>
              <a:t> אלא שהוא גדל בגינות.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 err="1">
                <a:solidFill>
                  <a:srgbClr val="002060"/>
                </a:solidFill>
                <a:cs typeface="+mj-cs"/>
              </a:rPr>
              <a:t>חרחבינא</a:t>
            </a:r>
            <a:r>
              <a:rPr lang="he-IL" sz="2000" b="1" dirty="0">
                <a:solidFill>
                  <a:srgbClr val="002060"/>
                </a:solidFill>
                <a:cs typeface="+mj-cs"/>
              </a:rPr>
              <a:t>-</a:t>
            </a:r>
            <a:r>
              <a:rPr lang="he-IL" sz="2000" dirty="0">
                <a:cs typeface="+mj-cs"/>
              </a:rPr>
              <a:t> שניהם מפרשים: </a:t>
            </a:r>
            <a:r>
              <a:rPr lang="he-IL" sz="2000" dirty="0" err="1">
                <a:cs typeface="+mj-cs"/>
              </a:rPr>
              <a:t>אלקרצעינ"א</a:t>
            </a:r>
            <a:r>
              <a:rPr lang="he-IL" sz="2000" dirty="0">
                <a:cs typeface="+mj-cs"/>
              </a:rPr>
              <a:t> בַּעֲרָבִי.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2000" b="1" dirty="0">
                <a:solidFill>
                  <a:srgbClr val="002060"/>
                </a:solidFill>
                <a:cs typeface="+mj-cs"/>
              </a:rPr>
              <a:t>ועל מרור- </a:t>
            </a:r>
            <a:r>
              <a:rPr lang="he-IL" sz="2000" dirty="0">
                <a:cs typeface="+mj-cs"/>
              </a:rPr>
              <a:t>מִין </a:t>
            </a:r>
            <a:r>
              <a:rPr lang="he-IL" sz="2000" dirty="0" err="1">
                <a:cs typeface="+mj-cs"/>
              </a:rPr>
              <a:t>כֻּסְבַּרְתָא</a:t>
            </a:r>
            <a:r>
              <a:rPr lang="he-IL" sz="2000" dirty="0">
                <a:cs typeface="+mj-cs"/>
              </a:rPr>
              <a:t> הוּא מַר בְּיוֹתֵר:</a:t>
            </a:r>
          </a:p>
        </p:txBody>
      </p:sp>
      <p:sp>
        <p:nvSpPr>
          <p:cNvPr id="4" name="בועת דיבור: מלבן עם פינות מעוגלות 3">
            <a:extLst>
              <a:ext uri="{FF2B5EF4-FFF2-40B4-BE49-F238E27FC236}">
                <a16:creationId xmlns:a16="http://schemas.microsoft.com/office/drawing/2014/main" id="{CE4B1959-6DE3-4908-8667-1CC2E21AC68D}"/>
              </a:ext>
            </a:extLst>
          </p:cNvPr>
          <p:cNvSpPr/>
          <p:nvPr/>
        </p:nvSpPr>
        <p:spPr>
          <a:xfrm>
            <a:off x="727969" y="417250"/>
            <a:ext cx="3959441" cy="2876366"/>
          </a:xfrm>
          <a:prstGeom prst="wedgeRoundRectCallout">
            <a:avLst>
              <a:gd name="adj1" fmla="val 48998"/>
              <a:gd name="adj2" fmla="val -19060"/>
              <a:gd name="adj3" fmla="val 16667"/>
            </a:avLst>
          </a:prstGeom>
          <a:ln w="38100">
            <a:solidFill>
              <a:srgbClr val="002060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כדי לדעת מהם המינים שנחשבים היום ל"מרור", יש לבדוק אצל פוסקי ימינו, כגון זה פניני הלכה:</a:t>
            </a:r>
          </a:p>
          <a:p>
            <a:pPr algn="ctr"/>
            <a:endParaRPr lang="he-IL" sz="900" dirty="0"/>
          </a:p>
          <a:p>
            <a:pPr algn="ctr"/>
            <a:r>
              <a:rPr lang="he-IL" dirty="0">
                <a:cs typeface="+mj-cs"/>
              </a:rPr>
              <a:t>אמרו חכמים שחמישה מיני מרור הם: חזרת (חסה), </a:t>
            </a:r>
            <a:r>
              <a:rPr lang="he-IL" dirty="0" err="1">
                <a:cs typeface="+mj-cs"/>
              </a:rPr>
              <a:t>תמכא</a:t>
            </a:r>
            <a:r>
              <a:rPr lang="he-IL" dirty="0">
                <a:cs typeface="+mj-cs"/>
              </a:rPr>
              <a:t>, </a:t>
            </a:r>
            <a:r>
              <a:rPr lang="he-IL" dirty="0" err="1">
                <a:cs typeface="+mj-cs"/>
              </a:rPr>
              <a:t>חרחבינא</a:t>
            </a:r>
            <a:r>
              <a:rPr lang="he-IL" dirty="0">
                <a:cs typeface="+mj-cs"/>
              </a:rPr>
              <a:t>, </a:t>
            </a:r>
            <a:r>
              <a:rPr lang="he-IL" dirty="0" err="1">
                <a:cs typeface="+mj-cs"/>
              </a:rPr>
              <a:t>עולשין</a:t>
            </a:r>
            <a:r>
              <a:rPr lang="he-IL" dirty="0">
                <a:cs typeface="+mj-cs"/>
              </a:rPr>
              <a:t> ומרור. כיום אנו מכירים שני מינים מהם:</a:t>
            </a:r>
          </a:p>
          <a:p>
            <a:pPr algn="ctr"/>
            <a:r>
              <a:rPr lang="he-IL" dirty="0">
                <a:cs typeface="+mj-cs"/>
              </a:rPr>
              <a:t> החזרת היא החסה, </a:t>
            </a:r>
          </a:p>
          <a:p>
            <a:pPr algn="ctr"/>
            <a:r>
              <a:rPr lang="he-IL" dirty="0" err="1">
                <a:cs typeface="+mj-cs"/>
              </a:rPr>
              <a:t>ותמכא</a:t>
            </a:r>
            <a:r>
              <a:rPr lang="he-IL" dirty="0">
                <a:cs typeface="+mj-cs"/>
              </a:rPr>
              <a:t> נקראת כיום חריין או חזרת.</a:t>
            </a:r>
          </a:p>
        </p:txBody>
      </p:sp>
      <p:pic>
        <p:nvPicPr>
          <p:cNvPr id="3074" name="Picture 2" descr="Image result for ציורחזרת ירק">
            <a:hlinkClick r:id="rId2"/>
            <a:extLst>
              <a:ext uri="{FF2B5EF4-FFF2-40B4-BE49-F238E27FC236}">
                <a16:creationId xmlns:a16="http://schemas.microsoft.com/office/drawing/2014/main" id="{7CBAD56C-2292-41D1-855C-483877510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4" b="9014"/>
          <a:stretch/>
        </p:blipFill>
        <p:spPr bwMode="auto">
          <a:xfrm rot="20063489">
            <a:off x="494281" y="2221441"/>
            <a:ext cx="861739" cy="160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ettuce clipart">
            <a:hlinkClick r:id="rId4"/>
            <a:extLst>
              <a:ext uri="{FF2B5EF4-FFF2-40B4-BE49-F238E27FC236}">
                <a16:creationId xmlns:a16="http://schemas.microsoft.com/office/drawing/2014/main" id="{F066CD32-9907-40C0-B1C7-6E6A9B188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0997">
            <a:off x="3011769" y="2467199"/>
            <a:ext cx="3000652" cy="225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A6E1C77E-9EE4-4D2B-BC41-D2D7C356E0E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002" y="3954522"/>
            <a:ext cx="1540832" cy="54529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45C47A0-6386-44E0-85F1-017A72C7373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760013" flipV="1">
            <a:off x="2452436" y="3939334"/>
            <a:ext cx="634794" cy="55138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9723E7C-BF1E-4B6B-8245-C09960D9092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12262718" flipH="1" flipV="1">
            <a:off x="521357" y="3547881"/>
            <a:ext cx="700406" cy="60837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98501D3-9426-4BA4-96A9-E2856EA9A36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560" y="4542310"/>
            <a:ext cx="1729956" cy="814612"/>
          </a:xfrm>
          <a:prstGeom prst="rect">
            <a:avLst/>
          </a:prstGeom>
        </p:spPr>
      </p:pic>
      <p:pic>
        <p:nvPicPr>
          <p:cNvPr id="8" name="תמונה 7">
            <a:hlinkClick r:id="rId11"/>
            <a:extLst>
              <a:ext uri="{FF2B5EF4-FFF2-40B4-BE49-F238E27FC236}">
                <a16:creationId xmlns:a16="http://schemas.microsoft.com/office/drawing/2014/main" id="{25650159-7FDB-45E5-A23D-3F54EE3766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238" y="5576435"/>
            <a:ext cx="892452" cy="979274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148E095A-6A14-4DDF-8EA1-71BEF48987E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7733" flipV="1">
            <a:off x="420893" y="4910044"/>
            <a:ext cx="631407" cy="548443"/>
          </a:xfrm>
          <a:prstGeom prst="rect">
            <a:avLst/>
          </a:prstGeom>
        </p:spPr>
      </p:pic>
      <p:pic>
        <p:nvPicPr>
          <p:cNvPr id="10" name="תמונה 9">
            <a:hlinkClick r:id="rId13"/>
            <a:extLst>
              <a:ext uri="{FF2B5EF4-FFF2-40B4-BE49-F238E27FC236}">
                <a16:creationId xmlns:a16="http://schemas.microsoft.com/office/drawing/2014/main" id="{460C41C7-84BD-402E-B3B9-4C3633F36C1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-2792"/>
          <a:stretch/>
        </p:blipFill>
        <p:spPr>
          <a:xfrm>
            <a:off x="2268219" y="5532667"/>
            <a:ext cx="1835225" cy="110987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9C13F65A-B5EF-4D74-9A87-B6DED0068D9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20533339" flipH="1" flipV="1">
            <a:off x="2137193" y="4937010"/>
            <a:ext cx="675776" cy="586981"/>
          </a:xfrm>
          <a:prstGeom prst="rect">
            <a:avLst/>
          </a:prstGeom>
        </p:spPr>
      </p:pic>
      <p:sp>
        <p:nvSpPr>
          <p:cNvPr id="15" name="מלבן 14">
            <a:extLst>
              <a:ext uri="{FF2B5EF4-FFF2-40B4-BE49-F238E27FC236}">
                <a16:creationId xmlns:a16="http://schemas.microsoft.com/office/drawing/2014/main" id="{395F84D7-9503-442E-BA57-482E12636EF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חץ: שמאלה 15">
            <a:hlinkClick r:id="rId15" action="ppaction://hlinksldjump"/>
            <a:extLst>
              <a:ext uri="{FF2B5EF4-FFF2-40B4-BE49-F238E27FC236}">
                <a16:creationId xmlns:a16="http://schemas.microsoft.com/office/drawing/2014/main" id="{83ABF7DE-9114-4712-9ED0-22038BB2618B}"/>
              </a:ext>
            </a:extLst>
          </p:cNvPr>
          <p:cNvSpPr/>
          <p:nvPr/>
        </p:nvSpPr>
        <p:spPr>
          <a:xfrm>
            <a:off x="104877" y="104443"/>
            <a:ext cx="855956" cy="629265"/>
          </a:xfrm>
          <a:prstGeom prst="leftArrow">
            <a:avLst>
              <a:gd name="adj1" fmla="val 65625"/>
              <a:gd name="adj2" fmla="val 593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dirty="0"/>
              <a:t>למשנה ז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261315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A93A0AF3-B95F-4572-B0E3-8C921126072A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107228-E66A-4041-8641-18546D60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משנה ז</a:t>
            </a:r>
            <a:br>
              <a:rPr lang="he-IL" dirty="0"/>
            </a:br>
            <a:br>
              <a:rPr lang="he-IL" sz="1050" dirty="0"/>
            </a:br>
            <a:r>
              <a:rPr lang="he-IL" sz="2000" dirty="0"/>
              <a:t>שתי המשניות הבאות, מגלות לנו דברים מעניינים על מנהגים שהיו נהוגים בתקופת המשנה,                                           ומסבירה שהם אסורים משום חשש לאיסור חמץ.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6308A40-A008-4897-8024-9AA8173D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120" y="2047567"/>
            <a:ext cx="10515600" cy="4351338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he-IL" sz="2400" dirty="0"/>
              <a:t>אֵין </a:t>
            </a:r>
            <a:r>
              <a:rPr lang="he-IL" sz="2400" dirty="0" err="1"/>
              <a:t>שׁוֹרִין</a:t>
            </a:r>
            <a:r>
              <a:rPr lang="he-IL" sz="2400" dirty="0"/>
              <a:t> אֶת הַמֻּרְסָן לַתַּרְנְגוֹלִים, אֲבָל </a:t>
            </a:r>
            <a:r>
              <a:rPr lang="he-IL" sz="2400" dirty="0" err="1"/>
              <a:t>חוֹלְטִין</a:t>
            </a:r>
            <a:r>
              <a:rPr lang="he-IL" sz="2400" dirty="0"/>
              <a:t>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2400" dirty="0" err="1"/>
              <a:t>הָאִשָּׁה</a:t>
            </a:r>
            <a:r>
              <a:rPr lang="he-IL" sz="2400" dirty="0"/>
              <a:t> לֹא תִשְׁרֶה אֶת הַמֻּרְסָן שֶׁתּוֹלִיךְ בְּיָדָהּ לַמֶּרְחָץ,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2400" dirty="0"/>
              <a:t>אֲבָל שָׁפָה הִיא בִּבְשָׂרָהּ יָבֵשׁ.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he-IL" sz="2400" dirty="0"/>
              <a:t>לֹא יִלְעֹס אָדָם </a:t>
            </a:r>
            <a:r>
              <a:rPr lang="he-IL" sz="2400" dirty="0" err="1"/>
              <a:t>חִטִין</a:t>
            </a:r>
            <a:r>
              <a:rPr lang="he-IL" sz="2400" dirty="0"/>
              <a:t> וְיַנִּיחַ עַל מַכָּתוֹ בַפֶּסַח, מִפְּנֵי שֶׁהֵן מַחְמִיצוֹת:</a:t>
            </a:r>
          </a:p>
        </p:txBody>
      </p:sp>
      <p:sp>
        <p:nvSpPr>
          <p:cNvPr id="4" name="בועת דיבור: מלבן עם פינות מעוגלות 3">
            <a:extLst>
              <a:ext uri="{FF2B5EF4-FFF2-40B4-BE49-F238E27FC236}">
                <a16:creationId xmlns:a16="http://schemas.microsoft.com/office/drawing/2014/main" id="{98E8FAB9-FC24-4CA0-B933-9232F2A75246}"/>
              </a:ext>
            </a:extLst>
          </p:cNvPr>
          <p:cNvSpPr/>
          <p:nvPr/>
        </p:nvSpPr>
        <p:spPr>
          <a:xfrm>
            <a:off x="687280" y="2219416"/>
            <a:ext cx="5237825" cy="852257"/>
          </a:xfrm>
          <a:prstGeom prst="wedgeRoundRectCallout">
            <a:avLst>
              <a:gd name="adj1" fmla="val 53843"/>
              <a:gd name="adj2" fmla="val -2110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err="1">
                <a:cs typeface="+mj-cs"/>
              </a:rPr>
              <a:t>מורסן</a:t>
            </a:r>
            <a:r>
              <a:rPr lang="he-IL" dirty="0">
                <a:cs typeface="+mj-cs"/>
              </a:rPr>
              <a:t>- פסולת קמח שהיו משרים במים לצורך מאכל לתרנגולים.</a:t>
            </a:r>
          </a:p>
          <a:p>
            <a:pPr algn="ctr"/>
            <a:r>
              <a:rPr lang="he-IL" dirty="0">
                <a:cs typeface="+mj-cs"/>
              </a:rPr>
              <a:t>אסור להשרות במים- כי עלול להחמיץ,</a:t>
            </a:r>
          </a:p>
          <a:p>
            <a:pPr algn="ctr"/>
            <a:r>
              <a:rPr lang="he-IL" dirty="0">
                <a:cs typeface="+mj-cs"/>
              </a:rPr>
              <a:t>אבל מותר להרתיח- כי החום מונע </a:t>
            </a:r>
            <a:r>
              <a:rPr lang="he-IL" dirty="0" err="1">
                <a:cs typeface="+mj-cs"/>
              </a:rPr>
              <a:t>בחמצה</a:t>
            </a:r>
            <a:r>
              <a:rPr lang="he-IL" dirty="0">
                <a:cs typeface="+mj-cs"/>
              </a:rPr>
              <a:t>.</a:t>
            </a:r>
            <a:endParaRPr lang="en-IL" dirty="0">
              <a:cs typeface="+mj-cs"/>
            </a:endParaRPr>
          </a:p>
        </p:txBody>
      </p:sp>
      <p:sp>
        <p:nvSpPr>
          <p:cNvPr id="5" name="בועת דיבור: מלבן עם פינות מעוגלות 4">
            <a:extLst>
              <a:ext uri="{FF2B5EF4-FFF2-40B4-BE49-F238E27FC236}">
                <a16:creationId xmlns:a16="http://schemas.microsoft.com/office/drawing/2014/main" id="{27CC8CEC-D5E5-4922-9894-3AC5B5B65999}"/>
              </a:ext>
            </a:extLst>
          </p:cNvPr>
          <p:cNvSpPr/>
          <p:nvPr/>
        </p:nvSpPr>
        <p:spPr>
          <a:xfrm>
            <a:off x="687280" y="3719743"/>
            <a:ext cx="5237825" cy="692460"/>
          </a:xfrm>
          <a:prstGeom prst="wedgeRoundRectCallout">
            <a:avLst>
              <a:gd name="adj1" fmla="val 53843"/>
              <a:gd name="adj2" fmla="val -2110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 err="1">
                <a:cs typeface="+mj-cs"/>
              </a:rPr>
              <a:t>מורסן</a:t>
            </a:r>
            <a:r>
              <a:rPr lang="he-IL" dirty="0">
                <a:cs typeface="+mj-cs"/>
              </a:rPr>
              <a:t>- פסולת קמח. </a:t>
            </a:r>
          </a:p>
          <a:p>
            <a:pPr algn="ctr"/>
            <a:r>
              <a:rPr lang="he-IL" dirty="0">
                <a:cs typeface="+mj-cs"/>
              </a:rPr>
              <a:t>היו משתמשים בו גם לרחצה (לשפשוף הגוף).</a:t>
            </a:r>
            <a:endParaRPr lang="en-IL" dirty="0">
              <a:cs typeface="+mj-cs"/>
            </a:endParaRPr>
          </a:p>
        </p:txBody>
      </p:sp>
      <p:sp>
        <p:nvSpPr>
          <p:cNvPr id="6" name="בועת דיבור: מלבן עם פינות מעוגלות 5">
            <a:extLst>
              <a:ext uri="{FF2B5EF4-FFF2-40B4-BE49-F238E27FC236}">
                <a16:creationId xmlns:a16="http://schemas.microsoft.com/office/drawing/2014/main" id="{E2AA2A71-6B59-4B5F-8D99-FC04F46C5DDB}"/>
              </a:ext>
            </a:extLst>
          </p:cNvPr>
          <p:cNvSpPr/>
          <p:nvPr/>
        </p:nvSpPr>
        <p:spPr>
          <a:xfrm>
            <a:off x="687280" y="5640618"/>
            <a:ext cx="5681708" cy="852257"/>
          </a:xfrm>
          <a:prstGeom prst="wedgeRoundRectCallout">
            <a:avLst>
              <a:gd name="adj1" fmla="val 21809"/>
              <a:gd name="adj2" fmla="val -8673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cs typeface="+mj-cs"/>
              </a:rPr>
              <a:t>בימי המשנה היו משתמשים </a:t>
            </a:r>
            <a:r>
              <a:rPr lang="he-IL" dirty="0" err="1">
                <a:cs typeface="+mj-cs"/>
              </a:rPr>
              <a:t>בחיטין</a:t>
            </a:r>
            <a:r>
              <a:rPr lang="he-IL" dirty="0">
                <a:cs typeface="+mj-cs"/>
              </a:rPr>
              <a:t> לעוסות כמו בפלסטר על פצעים-</a:t>
            </a:r>
          </a:p>
          <a:p>
            <a:pPr algn="ctr"/>
            <a:r>
              <a:rPr lang="he-IL" dirty="0">
                <a:cs typeface="+mj-cs"/>
              </a:rPr>
              <a:t>גם זה אסור בפסח מחשש שהחיטים יחמיצו על ידי רוק הפה.</a:t>
            </a:r>
          </a:p>
        </p:txBody>
      </p:sp>
      <p:sp>
        <p:nvSpPr>
          <p:cNvPr id="8" name="חץ: שמאלה 7">
            <a:hlinkClick r:id="rId2" action="ppaction://hlinksldjump"/>
            <a:extLst>
              <a:ext uri="{FF2B5EF4-FFF2-40B4-BE49-F238E27FC236}">
                <a16:creationId xmlns:a16="http://schemas.microsoft.com/office/drawing/2014/main" id="{F4C2F4E8-ABDD-47A8-BDF8-03B75455CBF2}"/>
              </a:ext>
            </a:extLst>
          </p:cNvPr>
          <p:cNvSpPr/>
          <p:nvPr/>
        </p:nvSpPr>
        <p:spPr>
          <a:xfrm>
            <a:off x="104877" y="104443"/>
            <a:ext cx="855956" cy="629265"/>
          </a:xfrm>
          <a:prstGeom prst="leftArrow">
            <a:avLst>
              <a:gd name="adj1" fmla="val 65625"/>
              <a:gd name="adj2" fmla="val 593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200" dirty="0"/>
              <a:t>למשנה ח</a:t>
            </a:r>
            <a:endParaRPr lang="en-IL" sz="1200" dirty="0"/>
          </a:p>
        </p:txBody>
      </p:sp>
    </p:spTree>
    <p:extLst>
      <p:ext uri="{BB962C8B-B14F-4D97-AF65-F5344CB8AC3E}">
        <p14:creationId xmlns:p14="http://schemas.microsoft.com/office/powerpoint/2010/main" val="213553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>
            <a:extLst>
              <a:ext uri="{FF2B5EF4-FFF2-40B4-BE49-F238E27FC236}">
                <a16:creationId xmlns:a16="http://schemas.microsoft.com/office/drawing/2014/main" id="{4A0A1BFE-0E7A-4521-8E36-EA106E38C694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22FE69B-D81B-4D48-885C-7A29A4EB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515" y="152061"/>
            <a:ext cx="10515600" cy="1325563"/>
          </a:xfrm>
        </p:spPr>
        <p:txBody>
          <a:bodyPr/>
          <a:lstStyle/>
          <a:p>
            <a:r>
              <a:rPr lang="he-IL" sz="3200" dirty="0"/>
              <a:t>משנה ח</a:t>
            </a:r>
            <a:br>
              <a:rPr lang="he-IL" dirty="0"/>
            </a:br>
            <a:r>
              <a:rPr lang="he-IL" sz="2000" dirty="0"/>
              <a:t>בהמשך למשנה הקודמת- ממשיכים חכמים להנחות- מה מותר ומה אסור משום חשש החמצה.</a:t>
            </a:r>
            <a:endParaRPr lang="en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A2C5EB3-31EC-4B28-BE33-6141EB6A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09" y="2686759"/>
            <a:ext cx="10515600" cy="3136992"/>
          </a:xfrm>
        </p:spPr>
        <p:txBody>
          <a:bodyPr/>
          <a:lstStyle/>
          <a:p>
            <a:pPr marL="0" lvl="0" indent="0">
              <a:lnSpc>
                <a:spcPct val="200000"/>
              </a:lnSpc>
              <a:buNone/>
            </a:pPr>
            <a:r>
              <a:rPr lang="he-IL" sz="2000" dirty="0">
                <a:solidFill>
                  <a:prstClr val="black"/>
                </a:solidFill>
              </a:rPr>
              <a:t>אֵין </a:t>
            </a:r>
            <a:r>
              <a:rPr lang="he-IL" sz="2000" dirty="0" err="1">
                <a:solidFill>
                  <a:prstClr val="black"/>
                </a:solidFill>
              </a:rPr>
              <a:t>נוֹתְנִין</a:t>
            </a:r>
            <a:r>
              <a:rPr lang="he-IL" sz="2000" dirty="0">
                <a:solidFill>
                  <a:prstClr val="black"/>
                </a:solidFill>
              </a:rPr>
              <a:t> אֶת הַקֶּמַח לְתוֹךְ </a:t>
            </a:r>
            <a:r>
              <a:rPr lang="he-IL" sz="2000" dirty="0" err="1">
                <a:solidFill>
                  <a:prstClr val="black"/>
                </a:solidFill>
              </a:rPr>
              <a:t>הַחֲרֹסֶת</a:t>
            </a:r>
            <a:r>
              <a:rPr lang="he-IL" sz="2000" dirty="0">
                <a:solidFill>
                  <a:prstClr val="black"/>
                </a:solidFill>
              </a:rPr>
              <a:t> אוֹ לְתוֹךְ הַחַרְדָּל, 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000" dirty="0">
                <a:solidFill>
                  <a:prstClr val="black"/>
                </a:solidFill>
              </a:rPr>
              <a:t>וְאִם נָתַן, יֹאכַל מִיָּד, וְרַבִּי מֵאִיר אוֹסֵר. 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000" dirty="0">
                <a:solidFill>
                  <a:prstClr val="black"/>
                </a:solidFill>
              </a:rPr>
              <a:t>אֵין </a:t>
            </a:r>
            <a:r>
              <a:rPr lang="he-IL" sz="2000" dirty="0" err="1">
                <a:solidFill>
                  <a:prstClr val="black"/>
                </a:solidFill>
              </a:rPr>
              <a:t>מְבַשְּׁלִין</a:t>
            </a:r>
            <a:r>
              <a:rPr lang="he-IL" sz="2000" dirty="0">
                <a:solidFill>
                  <a:prstClr val="black"/>
                </a:solidFill>
              </a:rPr>
              <a:t> אֶת הַפֶּסַח, לֹא </a:t>
            </a:r>
            <a:r>
              <a:rPr lang="he-IL" sz="2000" dirty="0" err="1">
                <a:solidFill>
                  <a:prstClr val="black"/>
                </a:solidFill>
              </a:rPr>
              <a:t>בְמַשְׁקִין</a:t>
            </a:r>
            <a:r>
              <a:rPr lang="he-IL" sz="2000" dirty="0">
                <a:solidFill>
                  <a:prstClr val="black"/>
                </a:solidFill>
              </a:rPr>
              <a:t> וְלֹא בְמֵי פֵרוֹת, אֲבָל סָכִין </a:t>
            </a:r>
            <a:r>
              <a:rPr lang="he-IL" sz="2000" dirty="0" err="1">
                <a:solidFill>
                  <a:prstClr val="black"/>
                </a:solidFill>
              </a:rPr>
              <a:t>וּמַטְבִּילִין</a:t>
            </a:r>
            <a:r>
              <a:rPr lang="he-IL" sz="2000" dirty="0">
                <a:solidFill>
                  <a:prstClr val="black"/>
                </a:solidFill>
              </a:rPr>
              <a:t> אוֹתוֹ בָהֶן. 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he-IL" sz="2000" dirty="0">
                <a:solidFill>
                  <a:prstClr val="black"/>
                </a:solidFill>
              </a:rPr>
              <a:t>מֵי תַשְׁמִישׁוֹ שֶׁל נַחְתּוֹם, יִשָּׁפְכוּ, מִפְּנֵי שֶׁהֵן </a:t>
            </a:r>
            <a:r>
              <a:rPr lang="he-IL" sz="2000" dirty="0" err="1">
                <a:solidFill>
                  <a:prstClr val="black"/>
                </a:solidFill>
              </a:rPr>
              <a:t>מַחְמִיצִין</a:t>
            </a:r>
            <a:r>
              <a:rPr lang="he-IL" sz="2000" dirty="0">
                <a:solidFill>
                  <a:prstClr val="black"/>
                </a:solidFill>
              </a:rPr>
              <a:t>:</a:t>
            </a:r>
            <a:endParaRPr lang="en-IL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IL" dirty="0"/>
          </a:p>
        </p:txBody>
      </p:sp>
      <p:sp>
        <p:nvSpPr>
          <p:cNvPr id="4" name="בועת דיבור: מלבן עם פינות מעוגלות 3">
            <a:extLst>
              <a:ext uri="{FF2B5EF4-FFF2-40B4-BE49-F238E27FC236}">
                <a16:creationId xmlns:a16="http://schemas.microsoft.com/office/drawing/2014/main" id="{A809D0E3-7FD8-49DF-BD7C-3D7D9E43C49D}"/>
              </a:ext>
            </a:extLst>
          </p:cNvPr>
          <p:cNvSpPr/>
          <p:nvPr/>
        </p:nvSpPr>
        <p:spPr>
          <a:xfrm>
            <a:off x="793813" y="2927030"/>
            <a:ext cx="5237825" cy="679649"/>
          </a:xfrm>
          <a:prstGeom prst="wedgeRoundRectCallout">
            <a:avLst>
              <a:gd name="adj1" fmla="val 53843"/>
              <a:gd name="adj2" fmla="val -2110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cs typeface="+mj-cs"/>
              </a:rPr>
              <a:t>אסור לערבב קמח בתוך חרוסת או חרדל (סוג של ממרח), כדי שהקמח לא יחמיץ בתוכם.</a:t>
            </a:r>
            <a:endParaRPr lang="en-IL" dirty="0">
              <a:cs typeface="+mj-cs"/>
            </a:endParaRPr>
          </a:p>
        </p:txBody>
      </p:sp>
      <p:sp>
        <p:nvSpPr>
          <p:cNvPr id="5" name="בועת דיבור: מלבן עם פינות מעוגלות 4">
            <a:extLst>
              <a:ext uri="{FF2B5EF4-FFF2-40B4-BE49-F238E27FC236}">
                <a16:creationId xmlns:a16="http://schemas.microsoft.com/office/drawing/2014/main" id="{4C119A02-06E4-4B6E-A358-025114F50146}"/>
              </a:ext>
            </a:extLst>
          </p:cNvPr>
          <p:cNvSpPr/>
          <p:nvPr/>
        </p:nvSpPr>
        <p:spPr>
          <a:xfrm>
            <a:off x="793813" y="5037573"/>
            <a:ext cx="5237825" cy="422196"/>
          </a:xfrm>
          <a:prstGeom prst="wedgeRoundRectCallout">
            <a:avLst>
              <a:gd name="adj1" fmla="val 19945"/>
              <a:gd name="adj2" fmla="val -9714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cs typeface="+mj-cs"/>
              </a:rPr>
              <a:t>את קורבן פסח צולים- אסור לבשל אותו במים או במי פירות</a:t>
            </a:r>
            <a:endParaRPr lang="en-IL" dirty="0">
              <a:cs typeface="+mj-cs"/>
            </a:endParaRPr>
          </a:p>
        </p:txBody>
      </p:sp>
      <p:sp>
        <p:nvSpPr>
          <p:cNvPr id="6" name="בועת דיבור: מלבן עם פינות מעוגלות 5">
            <a:extLst>
              <a:ext uri="{FF2B5EF4-FFF2-40B4-BE49-F238E27FC236}">
                <a16:creationId xmlns:a16="http://schemas.microsoft.com/office/drawing/2014/main" id="{72A0CF0A-B4D0-45EA-8D8D-50695D47A91A}"/>
              </a:ext>
            </a:extLst>
          </p:cNvPr>
          <p:cNvSpPr/>
          <p:nvPr/>
        </p:nvSpPr>
        <p:spPr>
          <a:xfrm>
            <a:off x="2157274" y="5905904"/>
            <a:ext cx="9578266" cy="422196"/>
          </a:xfrm>
          <a:prstGeom prst="wedgeRoundRectCallout">
            <a:avLst>
              <a:gd name="adj1" fmla="val 19945"/>
              <a:gd name="adj2" fmla="val -9714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cs typeface="+mj-cs"/>
              </a:rPr>
              <a:t>מים שהאופה משתמש בהם כדי להרטיב את ידיו תוך כדי הלישה- אסור להשתמש בהם, כי שאריות הקמח שבהם החמיצו</a:t>
            </a:r>
            <a:endParaRPr lang="en-IL" dirty="0">
              <a:cs typeface="+mj-cs"/>
            </a:endParaRPr>
          </a:p>
        </p:txBody>
      </p:sp>
      <p:pic>
        <p:nvPicPr>
          <p:cNvPr id="7" name="תמונה 6">
            <a:hlinkClick r:id="rId2" action="ppaction://hlinksldjump"/>
            <a:extLst>
              <a:ext uri="{FF2B5EF4-FFF2-40B4-BE49-F238E27FC236}">
                <a16:creationId xmlns:a16="http://schemas.microsoft.com/office/drawing/2014/main" id="{44653121-9292-4257-9EFB-20DBF3A71F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692" y="1157234"/>
            <a:ext cx="998065" cy="100476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F06A468-153E-448D-8AA4-90E48409700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422051">
            <a:off x="1178325" y="785023"/>
            <a:ext cx="2638426" cy="1185863"/>
          </a:xfrm>
          <a:prstGeom prst="rect">
            <a:avLst/>
          </a:prstGeom>
        </p:spPr>
      </p:pic>
      <p:sp>
        <p:nvSpPr>
          <p:cNvPr id="9" name="חץ: ימינה מקווקו 8">
            <a:extLst>
              <a:ext uri="{FF2B5EF4-FFF2-40B4-BE49-F238E27FC236}">
                <a16:creationId xmlns:a16="http://schemas.microsoft.com/office/drawing/2014/main" id="{CA03F625-D55B-4F39-92ED-75417C016631}"/>
              </a:ext>
            </a:extLst>
          </p:cNvPr>
          <p:cNvSpPr/>
          <p:nvPr/>
        </p:nvSpPr>
        <p:spPr>
          <a:xfrm flipH="1">
            <a:off x="4039338" y="1255864"/>
            <a:ext cx="1402673" cy="746521"/>
          </a:xfrm>
          <a:prstGeom prst="striped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200" b="1" dirty="0">
                <a:solidFill>
                  <a:srgbClr val="002060"/>
                </a:solidFill>
                <a:cs typeface="+mj-cs"/>
              </a:rPr>
              <a:t>לחצו כדי לבדוק</a:t>
            </a:r>
            <a:endParaRPr lang="en-IL" sz="1200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875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A8A1A973-19BD-476A-A6C9-5182A7FC1A1D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D488E5-8CB2-4558-B59C-73DFF5AC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977" y="1677880"/>
            <a:ext cx="10515600" cy="4721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b="1" u="sng" dirty="0">
                <a:solidFill>
                  <a:srgbClr val="FF0000"/>
                </a:solidFill>
                <a:cs typeface="+mj-cs"/>
              </a:rPr>
              <a:t> יש שני סוגי </a:t>
            </a:r>
            <a:r>
              <a:rPr lang="he-IL" sz="2000" b="1" u="sng" dirty="0" err="1">
                <a:solidFill>
                  <a:srgbClr val="FF0000"/>
                </a:solidFill>
                <a:cs typeface="+mj-cs"/>
              </a:rPr>
              <a:t>חימוץ</a:t>
            </a:r>
            <a:r>
              <a:rPr lang="he-IL" sz="2000" b="1" u="sng" dirty="0">
                <a:solidFill>
                  <a:srgbClr val="FF0000"/>
                </a:solidFill>
                <a:cs typeface="+mj-cs"/>
              </a:rPr>
              <a:t>: חמץ ושאור, ושניהם נעשים על ידי עירוב מים וקמח.</a:t>
            </a:r>
          </a:p>
          <a:p>
            <a:pPr marL="0" indent="0">
              <a:buNone/>
            </a:pPr>
            <a:endParaRPr lang="he-IL" sz="2000" dirty="0">
              <a:cs typeface="+mj-cs"/>
            </a:endParaRPr>
          </a:p>
          <a:p>
            <a:pPr marL="0" indent="0">
              <a:buNone/>
            </a:pPr>
            <a:r>
              <a:rPr lang="he-IL" sz="2000" b="1" u="sng" dirty="0">
                <a:solidFill>
                  <a:srgbClr val="002060"/>
                </a:solidFill>
                <a:cs typeface="+mj-cs"/>
              </a:rPr>
              <a:t>חמץ</a:t>
            </a:r>
            <a:r>
              <a:rPr lang="he-IL" sz="2000" dirty="0">
                <a:cs typeface="+mj-cs"/>
              </a:rPr>
              <a:t> הוא </a:t>
            </a:r>
            <a:r>
              <a:rPr lang="he-IL" sz="2000" dirty="0" err="1">
                <a:cs typeface="+mj-cs"/>
              </a:rPr>
              <a:t>החימוץ</a:t>
            </a:r>
            <a:r>
              <a:rPr lang="he-IL" sz="2000" dirty="0">
                <a:cs typeface="+mj-cs"/>
              </a:rPr>
              <a:t> הרגיל שמחמיצים את העיסות כדי לאפות מהן לחם ועוגות. ההחמצה נעשית על ידי</a:t>
            </a:r>
          </a:p>
          <a:p>
            <a:pPr marL="0" indent="0">
              <a:buNone/>
            </a:pPr>
            <a:r>
              <a:rPr lang="he-IL" sz="2000" dirty="0">
                <a:cs typeface="+mj-cs"/>
              </a:rPr>
              <a:t>השהיית הבצק בלא תנועה, וכשרוצים להשביח ולהאיץ את ההחמצה מערבים בבצק שאור.</a:t>
            </a:r>
          </a:p>
          <a:p>
            <a:pPr marL="0" indent="0">
              <a:buNone/>
            </a:pPr>
            <a:r>
              <a:rPr lang="he-IL" sz="2000" b="1" u="sng" dirty="0">
                <a:solidFill>
                  <a:srgbClr val="002060"/>
                </a:solidFill>
                <a:cs typeface="+mj-cs"/>
              </a:rPr>
              <a:t>שאור</a:t>
            </a:r>
            <a:r>
              <a:rPr lang="he-IL" sz="2000" dirty="0">
                <a:cs typeface="+mj-cs"/>
              </a:rPr>
              <a:t> הוא תוספת לבצק אשר מזרז את תפיחתו. כשרוצים שבצק יתפח, מוסיפים לו חומרי תפיחה.</a:t>
            </a:r>
          </a:p>
          <a:p>
            <a:pPr marL="0" indent="0">
              <a:buNone/>
            </a:pPr>
            <a:endParaRPr lang="he-IL" sz="2000" dirty="0">
              <a:cs typeface="+mj-cs"/>
            </a:endParaRPr>
          </a:p>
          <a:p>
            <a:pPr marL="0" indent="0" algn="ctr">
              <a:buNone/>
            </a:pPr>
            <a:r>
              <a:rPr lang="he-IL" sz="2000" dirty="0">
                <a:cs typeface="+mj-cs"/>
              </a:rPr>
              <a:t>בניסוי שנעשה השאור הוא השמרים שנוסיף. </a:t>
            </a:r>
          </a:p>
          <a:p>
            <a:pPr marL="0" indent="0" algn="ctr">
              <a:buNone/>
            </a:pPr>
            <a:r>
              <a:rPr lang="he-IL" sz="2000" dirty="0">
                <a:cs typeface="+mj-cs"/>
              </a:rPr>
              <a:t>שמרים הם יצורים חיים הבנויים מתא בודד. כמו כל יצור חי, השמרים צריכים לצרוך מזון על מנת להתקיים. הם ניזונים מסוכרים פשוטים. בתהליך ההזנה נפלט גז פחמן דו-חמצני. הוא נלכד בבצק, ויוצר מעין בועות בבצק ומתפיח אותו.</a:t>
            </a:r>
          </a:p>
          <a:p>
            <a:pPr marL="0" indent="0" algn="ctr">
              <a:buNone/>
            </a:pPr>
            <a:endParaRPr lang="he-IL" sz="2000" dirty="0">
              <a:cs typeface="+mj-cs"/>
            </a:endParaRPr>
          </a:p>
          <a:p>
            <a:pPr marL="0" indent="0" algn="ctr">
              <a:buNone/>
            </a:pPr>
            <a:r>
              <a:rPr lang="he-IL" sz="2000" dirty="0">
                <a:cs typeface="+mj-cs"/>
              </a:rPr>
              <a:t>חמץ נועד לאכילה, ואילו שאור מסייע בהכנת מאכלי חמץ. ואת שניהם אסרה התורה, ודינם שווה,</a:t>
            </a:r>
          </a:p>
          <a:p>
            <a:pPr marL="0" indent="0" algn="ctr">
              <a:buNone/>
            </a:pPr>
            <a:r>
              <a:rPr lang="he-IL" sz="2000" dirty="0">
                <a:cs typeface="+mj-cs"/>
              </a:rPr>
              <a:t>שהמשהה ברשותו בפסח כזית מהם עובר ב"בל יראה ובל ימצא".</a:t>
            </a:r>
          </a:p>
          <a:p>
            <a:pPr marL="0" indent="0" algn="ctr">
              <a:buNone/>
            </a:pPr>
            <a:endParaRPr lang="he-IL" sz="2000" dirty="0">
              <a:cs typeface="+mj-cs"/>
            </a:endParaRPr>
          </a:p>
          <a:p>
            <a:pPr marL="0" indent="0" algn="ctr">
              <a:buNone/>
            </a:pPr>
            <a:endParaRPr lang="en-IL" sz="2000" dirty="0">
              <a:cs typeface="+mj-cs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FEB9683-4A78-476F-B617-9DB4C84B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2913" y="243486"/>
            <a:ext cx="3369150" cy="1514293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40A55BC4-AA5D-4542-B6CD-FEC66359C5F6}"/>
              </a:ext>
            </a:extLst>
          </p:cNvPr>
          <p:cNvSpPr/>
          <p:nvPr/>
        </p:nvSpPr>
        <p:spPr>
          <a:xfrm>
            <a:off x="-532660" y="591351"/>
            <a:ext cx="9650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e-IL" sz="2000" dirty="0">
                <a:solidFill>
                  <a:srgbClr val="002060"/>
                </a:solidFill>
              </a:rPr>
              <a:t>"וְֹלא יֵָאכֵל חָמֵץ, שִׁבְעַת  יָמִים  שְׂאֹר  לא  יִמָצא  בְבָתֵיכֶם," (שמות </a:t>
            </a:r>
            <a:r>
              <a:rPr lang="he-IL" sz="2000" dirty="0" err="1">
                <a:solidFill>
                  <a:srgbClr val="002060"/>
                </a:solidFill>
              </a:rPr>
              <a:t>יג</a:t>
            </a:r>
            <a:r>
              <a:rPr lang="he-IL" sz="2000" dirty="0">
                <a:solidFill>
                  <a:srgbClr val="002060"/>
                </a:solidFill>
              </a:rPr>
              <a:t>, ג)</a:t>
            </a:r>
          </a:p>
        </p:txBody>
      </p:sp>
      <p:sp>
        <p:nvSpPr>
          <p:cNvPr id="6" name="אליפסה 5">
            <a:hlinkClick r:id="rId3" action="ppaction://hlinksldjump"/>
            <a:extLst>
              <a:ext uri="{FF2B5EF4-FFF2-40B4-BE49-F238E27FC236}">
                <a16:creationId xmlns:a16="http://schemas.microsoft.com/office/drawing/2014/main" id="{71AE06DC-622B-413B-AF62-E530BE176F11}"/>
              </a:ext>
            </a:extLst>
          </p:cNvPr>
          <p:cNvSpPr/>
          <p:nvPr/>
        </p:nvSpPr>
        <p:spPr>
          <a:xfrm>
            <a:off x="376470" y="1157626"/>
            <a:ext cx="1709783" cy="9765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cs typeface="+mj-cs"/>
              </a:rPr>
              <a:t>לחצו</a:t>
            </a:r>
          </a:p>
          <a:p>
            <a:pPr algn="ctr"/>
            <a:r>
              <a:rPr lang="he-IL" dirty="0">
                <a:cs typeface="+mj-cs"/>
              </a:rPr>
              <a:t> לניסוי בחמץ  </a:t>
            </a:r>
          </a:p>
          <a:p>
            <a:pPr algn="ctr"/>
            <a:r>
              <a:rPr lang="he-IL" dirty="0">
                <a:cs typeface="+mj-cs"/>
              </a:rPr>
              <a:t> 1</a:t>
            </a:r>
            <a:endParaRPr lang="en-IL" dirty="0">
              <a:cs typeface="+mj-cs"/>
            </a:endParaRPr>
          </a:p>
        </p:txBody>
      </p:sp>
      <p:sp>
        <p:nvSpPr>
          <p:cNvPr id="7" name="אליפסה 6">
            <a:hlinkClick r:id="rId4" action="ppaction://hlinksldjump"/>
            <a:extLst>
              <a:ext uri="{FF2B5EF4-FFF2-40B4-BE49-F238E27FC236}">
                <a16:creationId xmlns:a16="http://schemas.microsoft.com/office/drawing/2014/main" id="{848CE641-977D-421E-959E-28B78E20FAD3}"/>
              </a:ext>
            </a:extLst>
          </p:cNvPr>
          <p:cNvSpPr/>
          <p:nvPr/>
        </p:nvSpPr>
        <p:spPr>
          <a:xfrm>
            <a:off x="447491" y="2276213"/>
            <a:ext cx="1709783" cy="97654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cs typeface="+mj-cs"/>
              </a:rPr>
              <a:t>לחצו</a:t>
            </a:r>
          </a:p>
          <a:p>
            <a:pPr algn="ctr"/>
            <a:r>
              <a:rPr lang="he-IL" dirty="0">
                <a:cs typeface="+mj-cs"/>
              </a:rPr>
              <a:t> לניסוי בחמץ  </a:t>
            </a:r>
          </a:p>
          <a:p>
            <a:pPr algn="ctr"/>
            <a:r>
              <a:rPr lang="he-IL" dirty="0">
                <a:cs typeface="+mj-cs"/>
              </a:rPr>
              <a:t> 2</a:t>
            </a:r>
            <a:endParaRPr lang="en-IL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440363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1181</Words>
  <Application>Microsoft Office PowerPoint</Application>
  <PresentationFormat>מסך רחב</PresentationFormat>
  <Paragraphs>145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ערכת נושא Office</vt:lpstr>
      <vt:lpstr>1_ערכת נושא Office</vt:lpstr>
      <vt:lpstr>ילדים לומדים מסכת פסחים</vt:lpstr>
      <vt:lpstr>משנה ה כל אדם מישראל חייב לאכול כזית מצה בלילה הראשון של פסח. המשנה מפרטת- באיזו מצה אדם יוצא ידי חובת המצווה, ובאיזו מצה לא. למשל: מצה שיוצאים בה ידי חובה- היא מצה העשויה מחמשת מיני דגן,                                                 וגם מצה העשויה מדגן שהוא דמאי – שספק אם הופרשו ממנו תרומות מעשרות.           לעומת זאת, כהנים לא יוצאים ידי חובת אכילת מצה- במצה העשויה מדגן שהוא טבל- שבוודאות לא הופרשו ממנו תרומות ומעשרות.  </vt:lpstr>
      <vt:lpstr>מצגת של PowerPoint‏</vt:lpstr>
      <vt:lpstr>חמשת מיני דגן לחצו על התמונה שמעניינת אתכם</vt:lpstr>
      <vt:lpstr>משנה ו בהמשך למשנה הקודמת, המשנה הזו מפרטת את הירקות שאדם שאוכל אותם- יוצא ידי חובת אכילת מרור. לחצו להרחבה על השאלה המעניינת אתכם.</vt:lpstr>
      <vt:lpstr>בַּחֲזֶרֶת וּבָעֻלְשִׁין וּבַתַּמְכָא וּבַחַרְחֲבִינָא וּבַמָּרוֹר.  </vt:lpstr>
      <vt:lpstr>משנה ז  שתי המשניות הבאות, מגלות לנו דברים מעניינים על מנהגים שהיו נהוגים בתקופת המשנה,                                           ומסבירה שהם אסורים משום חשש לאיסור חמץ.</vt:lpstr>
      <vt:lpstr>משנה ח בהמשך למשנה הקודמת- ממשיכים חכמים להנחות- מה מותר ומה אסור משום חשש החמצה.</vt:lpstr>
      <vt:lpstr>מצגת של PowerPoint‏</vt:lpstr>
      <vt:lpstr>ניסוי בחמץ 1</vt:lpstr>
      <vt:lpstr>ניסוי בחמץ 2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ילדים לומדים מסכת פסחים</dc:title>
  <dc:creator>97250</dc:creator>
  <cp:lastModifiedBy>97250</cp:lastModifiedBy>
  <cp:revision>24</cp:revision>
  <dcterms:created xsi:type="dcterms:W3CDTF">2020-03-24T10:17:42Z</dcterms:created>
  <dcterms:modified xsi:type="dcterms:W3CDTF">2020-03-24T14:56:43Z</dcterms:modified>
</cp:coreProperties>
</file>