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7462500" cy="97536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veret Levin" panose="020B0604020202020204" charset="-79"/>
      <p:regular r:id="rId21"/>
    </p:embeddedFont>
    <p:embeddedFont>
      <p:font typeface="Heebo Black" pitchFamily="2" charset="-79"/>
      <p:bold r:id="rId22"/>
    </p:embeddedFont>
    <p:embeddedFont>
      <p:font typeface="Slim Russian" panose="020B0604020202020204" charset="-5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67" autoAdjust="0"/>
    <p:restoredTop sz="94660"/>
  </p:normalViewPr>
  <p:slideViewPr>
    <p:cSldViewPr snapToGrid="0">
      <p:cViewPr>
        <p:scale>
          <a:sx n="40" d="100"/>
          <a:sy n="40" d="100"/>
        </p:scale>
        <p:origin x="1205" y="5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7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70536CC8-8DBA-90EF-7A9D-F67B04D36D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6650" y="97536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1"/>
            <a:r>
              <a:rPr lang="he-IL" dirty="0"/>
              <a:t>מכשירים מנהיגים צעירים – משמרות זה"ב </a:t>
            </a:r>
            <a:br>
              <a:rPr lang="he-IL" dirty="0"/>
            </a:br>
            <a:r>
              <a:rPr lang="he-IL" dirty="0"/>
              <a:t>מערכי שיעור ועקרונות פדגוגיים לצוות החינוכי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926" y="16933"/>
            <a:ext cx="17677376" cy="9736667"/>
          </a:xfrm>
          <a:custGeom>
            <a:avLst/>
            <a:gdLst/>
            <a:ahLst/>
            <a:cxnLst/>
            <a:rect l="l" t="t" r="r" b="b"/>
            <a:pathLst>
              <a:path w="23300310" h="12154498">
                <a:moveTo>
                  <a:pt x="0" y="0"/>
                </a:moveTo>
                <a:lnTo>
                  <a:pt x="23300310" y="0"/>
                </a:lnTo>
                <a:lnTo>
                  <a:pt x="23300310" y="12154498"/>
                </a:lnTo>
                <a:lnTo>
                  <a:pt x="0" y="1215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98" b="-3498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5" name="Freeform 5" descr="לוגו של הרלב&quot;ד "/>
          <p:cNvSpPr/>
          <p:nvPr/>
        </p:nvSpPr>
        <p:spPr>
          <a:xfrm>
            <a:off x="11939756" y="320520"/>
            <a:ext cx="1462475" cy="654840"/>
          </a:xfrm>
          <a:custGeom>
            <a:avLst/>
            <a:gdLst/>
            <a:ahLst/>
            <a:cxnLst/>
            <a:rect l="l" t="t" r="r" b="b"/>
            <a:pathLst>
              <a:path w="1462475" h="654840">
                <a:moveTo>
                  <a:pt x="0" y="0"/>
                </a:moveTo>
                <a:lnTo>
                  <a:pt x="1462475" y="0"/>
                </a:lnTo>
                <a:lnTo>
                  <a:pt x="1462475" y="654840"/>
                </a:lnTo>
                <a:lnTo>
                  <a:pt x="0" y="654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 descr="לוגו אגף זה&quot;ב בריאות ונגישות"/>
          <p:cNvSpPr/>
          <p:nvPr/>
        </p:nvSpPr>
        <p:spPr>
          <a:xfrm>
            <a:off x="14848086" y="258544"/>
            <a:ext cx="2431648" cy="780895"/>
          </a:xfrm>
          <a:custGeom>
            <a:avLst/>
            <a:gdLst/>
            <a:ahLst/>
            <a:cxnLst/>
            <a:rect l="l" t="t" r="r" b="b"/>
            <a:pathLst>
              <a:path w="2431648" h="780895">
                <a:moveTo>
                  <a:pt x="0" y="0"/>
                </a:moveTo>
                <a:lnTo>
                  <a:pt x="2431648" y="0"/>
                </a:lnTo>
                <a:lnTo>
                  <a:pt x="2431648" y="780895"/>
                </a:lnTo>
                <a:lnTo>
                  <a:pt x="0" y="78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כותרת 19">
            <a:extLst>
              <a:ext uri="{FF2B5EF4-FFF2-40B4-BE49-F238E27FC236}">
                <a16:creationId xmlns:a16="http://schemas.microsoft.com/office/drawing/2014/main" id="{B757DB85-F08E-3106-3939-8E64E95A2A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1650" y="1524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סיכום השיעור: מאחריות להתחייבות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8FAEDB5-B8DF-11E7-D31B-951C15AFB660}"/>
              </a:ext>
            </a:extLst>
          </p:cNvPr>
          <p:cNvSpPr txBox="1"/>
          <p:nvPr/>
        </p:nvSpPr>
        <p:spPr>
          <a:xfrm>
            <a:off x="6807200" y="5062835"/>
            <a:ext cx="5181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סיכום שיעור: כתיבת התחייבות אישית לשבוע הקרוב.</a:t>
            </a:r>
          </a:p>
          <a:p>
            <a:pPr algn="r" rtl="1"/>
            <a:r>
              <a:rPr lang="he-IL" dirty="0"/>
              <a:t>רפלקציה: מה למדתי מהשיעור? מה אעשה מחר ?</a:t>
            </a:r>
            <a:endParaRPr lang="en-US" dirty="0"/>
          </a:p>
          <a:p>
            <a:pPr algn="r" rtl="1"/>
            <a:r>
              <a:rPr lang="he-IL" dirty="0"/>
              <a:t>תוצר: התחייבות אישית כתובה לשבוע הקרוב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703" y="0"/>
            <a:ext cx="17475203" cy="9753600"/>
            <a:chOff x="0" y="0"/>
            <a:chExt cx="23300271" cy="13004800"/>
          </a:xfrm>
        </p:grpSpPr>
        <p:sp>
          <p:nvSpPr>
            <p:cNvPr id="3" name="Freeform 3" descr="סיכום השיעור: סיכום סביב רפלקציה של התלמידים : מה אעשה אחרת ? מה למדתי בשיעור? התוצר : כתיבת התחייבות אישית כתובה לשבוע הקרוב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כותרת 31">
            <a:extLst>
              <a:ext uri="{FF2B5EF4-FFF2-40B4-BE49-F238E27FC236}">
                <a16:creationId xmlns:a16="http://schemas.microsoft.com/office/drawing/2014/main" id="{D4768CC9-3826-3535-B13F-ADFA2B9700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820" y="658317"/>
            <a:ext cx="10713405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שיעור 2: מנהיגות – אני מוביל ומובילה בטיחות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D85661DB-3488-828F-B4AC-5F6DE71B1071}"/>
              </a:ext>
            </a:extLst>
          </p:cNvPr>
          <p:cNvSpPr txBox="1"/>
          <p:nvPr/>
        </p:nvSpPr>
        <p:spPr>
          <a:xfrm>
            <a:off x="4597105" y="5161311"/>
            <a:ext cx="798477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המיקוד: מעבר מאחריות אישית להשפעה חברתית .</a:t>
            </a:r>
          </a:p>
          <a:p>
            <a:pPr algn="r" rtl="1"/>
            <a:r>
              <a:rPr lang="he-IL" dirty="0"/>
              <a:t>דיון פתיחה: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האם צריך כישורים מיוחדים בכדי להיות מנהיג?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מיפוי תכונות המנהיג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4453" y="0"/>
            <a:ext cx="17475203" cy="9753600"/>
            <a:chOff x="0" y="0"/>
            <a:chExt cx="23300271" cy="13004800"/>
          </a:xfrm>
        </p:grpSpPr>
        <p:sp>
          <p:nvSpPr>
            <p:cNvPr id="3" name="Freeform 3" descr="שיעור מספר 2: מנהיגות  דיון ופתיחה  סביב 2 שאלות: - האם צריך כישורים מיוחדים בכדי להיות מנהיג? - מיפוי תכונות: אומץ, יוזמה אישית , כל תכונה שהילדים יעלו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5354" y="1046312"/>
            <a:ext cx="16199736" cy="8609935"/>
            <a:chOff x="0" y="0"/>
            <a:chExt cx="21599648" cy="11479913"/>
          </a:xfrm>
        </p:grpSpPr>
        <p:sp>
          <p:nvSpPr>
            <p:cNvPr id="5" name="TextBox 5"/>
            <p:cNvSpPr txBox="1"/>
            <p:nvPr/>
          </p:nvSpPr>
          <p:spPr>
            <a:xfrm rot="-56880">
              <a:off x="20104711" y="10259877"/>
              <a:ext cx="1191768" cy="781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27"/>
                </a:lnSpc>
              </a:pPr>
              <a:r>
                <a:rPr lang="en-US" sz="3448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MA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10500">
              <a:off x="20286892" y="11222037"/>
              <a:ext cx="1312672" cy="257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NotebookLM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10797240">
              <a:off x="16476212" y="124076"/>
              <a:ext cx="3576460" cy="1191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7448"/>
                </a:lnSpc>
              </a:pPr>
              <a:r>
                <a:rPr lang="he-IL" sz="532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רועיש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2760">
              <a:off x="15985981" y="49428"/>
              <a:ext cx="725424" cy="1191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8"/>
                </a:lnSpc>
              </a:pPr>
              <a:r>
                <a:rPr lang="en-US" sz="532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2: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10797240">
              <a:off x="931568" y="290359"/>
              <a:ext cx="3317481" cy="1008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6344"/>
                </a:lnSpc>
              </a:pPr>
              <a:r>
                <a:rPr lang="he-IL" sz="453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תוחיטב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10797240">
              <a:off x="8416098" y="283286"/>
              <a:ext cx="2229129" cy="1008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6344"/>
                </a:lnSpc>
              </a:pPr>
              <a:r>
                <a:rPr lang="he-IL" sz="453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ינא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10797240">
              <a:off x="11243980" y="282384"/>
              <a:ext cx="4215409" cy="1008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6344"/>
                </a:lnSpc>
              </a:pPr>
              <a:r>
                <a:rPr lang="he-IL" sz="453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תוגיהנמ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-10797240">
              <a:off x="10414644" y="842596"/>
              <a:ext cx="674052" cy="362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6"/>
                </a:lnSpc>
              </a:pPr>
              <a:r>
                <a:rPr lang="en-US" sz="1576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–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-10797240">
              <a:off x="7501628" y="53544"/>
              <a:ext cx="916457" cy="500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71"/>
                </a:lnSpc>
              </a:pPr>
              <a:r>
                <a:rPr lang="en-US" sz="3743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10797240">
              <a:off x="3979470" y="0"/>
              <a:ext cx="3438804" cy="820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004"/>
                </a:lnSpc>
              </a:pPr>
              <a:r>
                <a:rPr lang="he-IL" sz="6009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ה/ליבומ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10798680">
              <a:off x="4589141" y="3100250"/>
              <a:ext cx="2367902" cy="725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4637"/>
                </a:lnSpc>
              </a:pPr>
              <a:r>
                <a:rPr lang="he-IL" sz="315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העפשהל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10798680">
              <a:off x="6707238" y="3793696"/>
              <a:ext cx="432118" cy="62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23"/>
                </a:lnSpc>
              </a:pPr>
              <a:r>
                <a:rPr lang="en-US" sz="2364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10798680">
              <a:off x="7096816" y="3507060"/>
              <a:ext cx="1174915" cy="707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1576"/>
                </a:lnSpc>
              </a:pPr>
              <a:r>
                <a:rPr lang="he-IL" sz="315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רבעמ</a:t>
              </a:r>
              <a:r>
                <a:rPr lang="ar-EG" sz="3152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-10798680">
              <a:off x="4590641" y="3774741"/>
              <a:ext cx="2124926" cy="483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1773"/>
                </a:lnSpc>
              </a:pPr>
              <a:r>
                <a:rPr lang="he-IL" sz="3546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:דוקימה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-10798680">
              <a:off x="525351" y="3234064"/>
              <a:ext cx="4180192" cy="620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862"/>
                </a:lnSpc>
              </a:pPr>
              <a:r>
                <a:rPr lang="he-IL" sz="2758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תישיא תוירחאמ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-10790940">
              <a:off x="-61" y="8440794"/>
              <a:ext cx="1780146" cy="513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172"/>
                </a:lnSpc>
              </a:pPr>
              <a:r>
                <a:rPr lang="he-IL" sz="2266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תישיא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-10790940">
              <a:off x="1608507" y="8368692"/>
              <a:ext cx="1728508" cy="598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724"/>
                </a:lnSpc>
              </a:pPr>
              <a:r>
                <a:rPr lang="he-IL" sz="266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המזוי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-10790940">
              <a:off x="4165415" y="3949702"/>
              <a:ext cx="2506828" cy="598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724"/>
                </a:lnSpc>
              </a:pPr>
              <a:r>
                <a:rPr lang="he-IL" sz="266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תיתרבח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 rot="-10790940">
              <a:off x="4618018" y="7312983"/>
              <a:ext cx="3541903" cy="833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6163"/>
                </a:lnSpc>
              </a:pPr>
              <a:r>
                <a:rPr lang="he-IL" sz="266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:תונוכת יופימ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 rot="-10790940">
              <a:off x="6246457" y="8356694"/>
              <a:ext cx="1503947" cy="833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6163"/>
                </a:lnSpc>
              </a:pPr>
              <a:r>
                <a:rPr lang="he-IL" sz="266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?גיהנמ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10799940">
              <a:off x="7925258" y="5587081"/>
              <a:ext cx="932701" cy="620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862"/>
                </a:lnSpc>
              </a:pPr>
              <a:r>
                <a:rPr lang="he-IL" sz="2758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ןויד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 rot="10799940">
              <a:off x="5791658" y="5657710"/>
              <a:ext cx="2262645" cy="54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310"/>
                </a:lnSpc>
              </a:pPr>
              <a:r>
                <a:rPr lang="he-IL" sz="2364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:החיתפ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10799760">
              <a:off x="5317479" y="6556796"/>
              <a:ext cx="2780856" cy="598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724"/>
                </a:lnSpc>
              </a:pPr>
              <a:r>
                <a:rPr lang="he-IL" sz="2660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 ךירצ םאה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10799760">
              <a:off x="186666" y="6473422"/>
              <a:ext cx="5319865" cy="68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4275"/>
                </a:lnSpc>
              </a:pPr>
              <a:r>
                <a:rPr lang="he-IL" sz="3054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ידכב םידחוימ םירושכ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10799400">
              <a:off x="7874432" y="7225242"/>
              <a:ext cx="207391" cy="291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3"/>
                </a:lnSpc>
              </a:pPr>
              <a:r>
                <a:rPr lang="en-US" sz="2167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</a:rPr>
                <a:t>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-10799400">
              <a:off x="6519755" y="7205593"/>
              <a:ext cx="1433766" cy="442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1625"/>
                </a:lnSpc>
              </a:pPr>
              <a:r>
                <a:rPr lang="he-IL" sz="3251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תויהל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10799100">
              <a:off x="3319315" y="8213521"/>
              <a:ext cx="1330262" cy="781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4827"/>
                </a:lnSpc>
              </a:pPr>
              <a:r>
                <a:rPr lang="he-IL" sz="3448">
                  <a:solidFill>
                    <a:srgbClr val="000000">
                      <a:alpha val="0"/>
                    </a:srgbClr>
                  </a:solidFill>
                  <a:latin typeface="Slim Russian"/>
                  <a:ea typeface="Slim Russian"/>
                  <a:cs typeface="Slim Russian"/>
                  <a:sym typeface="Slim Russian"/>
                  <a:rtl/>
                </a:rPr>
                <a:t>,ץמוא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D6DDB0F-FCBE-4A7B-ACC0-CDE158E7BFB0}"/>
              </a:ext>
            </a:extLst>
          </p:cNvPr>
          <p:cNvSpPr txBox="1"/>
          <p:nvPr/>
        </p:nvSpPr>
        <p:spPr>
          <a:xfrm>
            <a:off x="11334750" y="644009"/>
            <a:ext cx="46101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שלב מקדים: מיפוי תכונות מנהיגות על הלוח</a:t>
            </a:r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2757619E-3510-01CB-9CCA-0078C3D5A5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62900" y="8382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גוף השיעור: סדנת מנהיגים צעירים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1FDEB8E-78E4-761E-0F68-8080F4B810EE}"/>
              </a:ext>
            </a:extLst>
          </p:cNvPr>
          <p:cNvSpPr txBox="1"/>
          <p:nvPr/>
        </p:nvSpPr>
        <p:spPr>
          <a:xfrm>
            <a:off x="8629650" y="2466885"/>
            <a:ext cx="7315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מסלול א: מדברים מנהיגות – כתיבת סיסמה או שיר כיתתי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מסלול ב: מובילים בשטח - סימולציית  התערבות ותקשורת אסרטיבית (חבר חוצה שלא במעבר)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מסלול ג: יוזמה בית ספרית – תכנון רעיון למעורבות (פינת כרזות, שגרירי זה"ב)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732" y="0"/>
            <a:ext cx="17475232" cy="9753600"/>
            <a:chOff x="-16976" y="0"/>
            <a:chExt cx="23300310" cy="13004800"/>
          </a:xfrm>
        </p:grpSpPr>
        <p:sp>
          <p:nvSpPr>
            <p:cNvPr id="5" name="Freeform 5" descr="גוף השיעור: סדנת מנהיגים צעירים 3 מסלולים לשיעור: מסלול 1 : מדברים מנהיגות : כתיבת סיסמה / שיר כיתתי מסלול 2: מובילים בשטח: סימולציית התערבות באתגר איתו יכולים הילדים להתמודד. מסלול 3: יוזמה לבית הספר :תכנון רעיון למעורבות "/>
            <p:cNvSpPr/>
            <p:nvPr/>
          </p:nvSpPr>
          <p:spPr>
            <a:xfrm>
              <a:off x="-16976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E0852222-E92E-F479-25B3-D6F892300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1050" y="980212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סיכום שיעור 2: הערכה ופירגון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E82CD87-93B8-8EF7-C58A-87D143E5DC44}"/>
              </a:ext>
            </a:extLst>
          </p:cNvPr>
          <p:cNvSpPr txBox="1"/>
          <p:nvPr/>
        </p:nvSpPr>
        <p:spPr>
          <a:xfrm>
            <a:off x="6978650" y="3122474"/>
            <a:ext cx="42672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הערכת עמיתים</a:t>
            </a:r>
          </a:p>
          <a:p>
            <a:pPr algn="r" rtl="1"/>
            <a:r>
              <a:rPr lang="he-IL" dirty="0"/>
              <a:t>פתק </a:t>
            </a:r>
            <a:r>
              <a:rPr lang="he-IL" dirty="0" err="1"/>
              <a:t>פרגון</a:t>
            </a:r>
            <a:r>
              <a:rPr lang="he-IL" dirty="0"/>
              <a:t>: כל הכבוד על האחריות שגילית בסימולציה!</a:t>
            </a:r>
          </a:p>
          <a:p>
            <a:pPr algn="r" rtl="1"/>
            <a:r>
              <a:rPr lang="he-IL" dirty="0"/>
              <a:t>השלמת משפט: מנהיג בבטיחות הו מי ש..</a:t>
            </a:r>
          </a:p>
          <a:p>
            <a:pPr algn="r" rtl="1"/>
            <a:r>
              <a:rPr lang="he-IL" dirty="0"/>
              <a:t>מסר מרכזי: כל תלמיד יכול להיות מנהיג בטיחות – גם ללא אפוד.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400" y="-19050"/>
            <a:ext cx="17475203" cy="9753600"/>
            <a:chOff x="0" y="0"/>
            <a:chExt cx="23300271" cy="13004800"/>
          </a:xfrm>
        </p:grpSpPr>
        <p:sp>
          <p:nvSpPr>
            <p:cNvPr id="3" name="Freeform 3" descr="סיכום שיעור : הערכה ופירגון  הערכת עמיתים, כתיבת פתקי פרגון לתלמידי משמרות הזה&quot;ב . מסק מרכזי: העלאת מוטיבציה - כל תלמיד יכול להיות מנהיג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325638" y="851535"/>
            <a:ext cx="9084469" cy="105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19"/>
              </a:lnSpc>
              <a:spcBef>
                <a:spcPct val="0"/>
              </a:spcBef>
            </a:pPr>
            <a:r>
              <a:rPr lang="he-IL" sz="6442" dirty="0">
                <a:solidFill>
                  <a:srgbClr val="09254E"/>
                </a:solidFill>
                <a:latin typeface="+mj-lt"/>
                <a:ea typeface="Suez One"/>
                <a:sym typeface="Suez One"/>
                <a:rtl/>
              </a:rPr>
              <a:t>כולם מנהיגים: סיכום ומשוב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06181" y="2980006"/>
            <a:ext cx="5152581" cy="3793588"/>
          </a:xfrm>
          <a:custGeom>
            <a:avLst/>
            <a:gdLst/>
            <a:ahLst/>
            <a:cxnLst/>
            <a:rect l="l" t="t" r="r" b="b"/>
            <a:pathLst>
              <a:path w="5152581" h="3793588">
                <a:moveTo>
                  <a:pt x="0" y="0"/>
                </a:moveTo>
                <a:lnTo>
                  <a:pt x="5152581" y="0"/>
                </a:lnTo>
                <a:lnTo>
                  <a:pt x="5152581" y="3793588"/>
                </a:lnTo>
                <a:lnTo>
                  <a:pt x="0" y="3793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r" rtl="1"/>
            <a:endParaRPr lang="he-IL" b="1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9658" y="3118065"/>
            <a:ext cx="4898786" cy="3606731"/>
          </a:xfrm>
          <a:custGeom>
            <a:avLst/>
            <a:gdLst/>
            <a:ahLst/>
            <a:cxnLst/>
            <a:rect l="l" t="t" r="r" b="b"/>
            <a:pathLst>
              <a:path w="4898786" h="3606731">
                <a:moveTo>
                  <a:pt x="0" y="0"/>
                </a:moveTo>
                <a:lnTo>
                  <a:pt x="4898786" y="0"/>
                </a:lnTo>
                <a:lnTo>
                  <a:pt x="4898786" y="3606731"/>
                </a:lnTo>
                <a:lnTo>
                  <a:pt x="0" y="3606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088" y="3073434"/>
            <a:ext cx="4898786" cy="3606731"/>
          </a:xfrm>
          <a:custGeom>
            <a:avLst/>
            <a:gdLst/>
            <a:ahLst/>
            <a:cxnLst/>
            <a:rect l="l" t="t" r="r" b="b"/>
            <a:pathLst>
              <a:path w="4898786" h="3606731">
                <a:moveTo>
                  <a:pt x="0" y="0"/>
                </a:moveTo>
                <a:lnTo>
                  <a:pt x="4898786" y="0"/>
                </a:lnTo>
                <a:lnTo>
                  <a:pt x="4898786" y="3606732"/>
                </a:lnTo>
                <a:lnTo>
                  <a:pt x="0" y="3606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1703060" y="4173098"/>
            <a:ext cx="4898786" cy="205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79"/>
              </a:lnSpc>
            </a:pPr>
            <a:r>
              <a:rPr lang="he-IL" sz="3842" b="1" dirty="0">
                <a:solidFill>
                  <a:srgbClr val="004AAD"/>
                </a:solidFill>
                <a:latin typeface="Heebo Black" pitchFamily="2" charset="-79"/>
                <a:ea typeface="Gveret Levin"/>
                <a:sym typeface="Gveret Levin"/>
                <a:rtl/>
              </a:rPr>
              <a:t>פתק לחבר:</a:t>
            </a:r>
          </a:p>
          <a:p>
            <a:pPr algn="ctr" rtl="1">
              <a:lnSpc>
                <a:spcPts val="5379"/>
              </a:lnSpc>
              <a:spcBef>
                <a:spcPct val="0"/>
              </a:spcBef>
            </a:pPr>
            <a:r>
              <a:rPr lang="he-IL" sz="3842" b="1" dirty="0">
                <a:solidFill>
                  <a:srgbClr val="004AAD"/>
                </a:solidFill>
                <a:latin typeface="Heebo Black" pitchFamily="2" charset="-79"/>
                <a:ea typeface="Gveret Levin"/>
                <a:sym typeface="Gveret Levin"/>
                <a:rtl/>
              </a:rPr>
              <a:t>ראיתי שגילית אחריות </a:t>
            </a:r>
            <a:r>
              <a:rPr lang="he-IL" sz="3842" b="1" dirty="0" err="1">
                <a:solidFill>
                  <a:srgbClr val="004AAD"/>
                </a:solidFill>
                <a:latin typeface="Heebo Black" pitchFamily="2" charset="-79"/>
                <a:ea typeface="Gveret Levin"/>
                <a:sym typeface="Gveret Levin"/>
                <a:rtl/>
              </a:rPr>
              <a:t>כש</a:t>
            </a:r>
            <a:r>
              <a:rPr lang="he-IL" sz="3842" b="1" dirty="0">
                <a:solidFill>
                  <a:srgbClr val="004AAD"/>
                </a:solidFill>
                <a:latin typeface="Heebo Black" pitchFamily="2" charset="-79"/>
                <a:ea typeface="Gveret Levin"/>
                <a:sym typeface="Gveret Levin"/>
                <a:rtl/>
              </a:rPr>
              <a:t>....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99658" y="4507356"/>
            <a:ext cx="4898786" cy="65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79"/>
              </a:lnSpc>
              <a:spcBef>
                <a:spcPct val="0"/>
              </a:spcBef>
            </a:pPr>
            <a:r>
              <a:rPr lang="he-IL" sz="3842" b="1" dirty="0">
                <a:solidFill>
                  <a:srgbClr val="004AAD"/>
                </a:solidFill>
                <a:latin typeface="Gveret Levin"/>
                <a:ea typeface="Gveret Levin"/>
                <a:sym typeface="Gveret Levin"/>
                <a:rtl/>
              </a:rPr>
              <a:t>השבוע אני מוביל ב...</a:t>
            </a:r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10088" y="4266527"/>
            <a:ext cx="4898786" cy="65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79"/>
              </a:lnSpc>
              <a:spcBef>
                <a:spcPct val="0"/>
              </a:spcBef>
            </a:pPr>
            <a:r>
              <a:rPr lang="he-IL" sz="3842" b="1" dirty="0">
                <a:solidFill>
                  <a:srgbClr val="004AAD"/>
                </a:solidFill>
                <a:latin typeface="Gveret Levin"/>
                <a:sym typeface="Gveret Levin"/>
                <a:rtl/>
              </a:rPr>
              <a:t>מנהיג בבטיחות הוא..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57B140AA-AF55-550F-593F-59FC8BC3A7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3050" y="1214141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מסכמים ויוצאים לדרך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5690095-52BC-7E9C-230E-798AF20195B3}"/>
              </a:ext>
            </a:extLst>
          </p:cNvPr>
          <p:cNvSpPr txBox="1"/>
          <p:nvPr/>
        </p:nvSpPr>
        <p:spPr>
          <a:xfrm>
            <a:off x="1322501" y="2531982"/>
            <a:ext cx="449658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צעדים להמשך: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שיבוץ רכז זה"ב בלוח השעות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תיאום הדרכת המשטרה והרשות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התנעת תהליך "שכבת חונכים" בכיתה ה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דרך הצלחה ובטוחה .</a:t>
            </a:r>
          </a:p>
        </p:txBody>
      </p:sp>
      <p:sp>
        <p:nvSpPr>
          <p:cNvPr id="6" name="Freeform 6" descr="לוגו האגף "/>
          <p:cNvSpPr/>
          <p:nvPr/>
        </p:nvSpPr>
        <p:spPr>
          <a:xfrm>
            <a:off x="13945673" y="0"/>
            <a:ext cx="3347976" cy="1214141"/>
          </a:xfrm>
          <a:custGeom>
            <a:avLst/>
            <a:gdLst/>
            <a:ahLst/>
            <a:cxnLst/>
            <a:rect l="l" t="t" r="r" b="b"/>
            <a:pathLst>
              <a:path w="3347976" h="1214141">
                <a:moveTo>
                  <a:pt x="0" y="0"/>
                </a:moveTo>
                <a:lnTo>
                  <a:pt x="3347976" y="0"/>
                </a:lnTo>
                <a:lnTo>
                  <a:pt x="3347976" y="1214141"/>
                </a:lnTo>
                <a:lnTo>
                  <a:pt x="0" y="1214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2500" y="5480288"/>
            <a:ext cx="1829582" cy="1829582"/>
          </a:xfrm>
          <a:custGeom>
            <a:avLst/>
            <a:gdLst/>
            <a:ahLst/>
            <a:cxnLst/>
            <a:rect l="l" t="t" r="r" b="b"/>
            <a:pathLst>
              <a:path w="1829582" h="1829582">
                <a:moveTo>
                  <a:pt x="0" y="0"/>
                </a:moveTo>
                <a:lnTo>
                  <a:pt x="1829582" y="0"/>
                </a:lnTo>
                <a:lnTo>
                  <a:pt x="1829582" y="1829582"/>
                </a:lnTo>
                <a:lnTo>
                  <a:pt x="0" y="182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067" y="0"/>
            <a:ext cx="17144901" cy="9348789"/>
          </a:xfrm>
          <a:custGeom>
            <a:avLst/>
            <a:gdLst/>
            <a:ahLst/>
            <a:cxnLst/>
            <a:rect l="l" t="t" r="r" b="b"/>
            <a:pathLst>
              <a:path w="17144901" h="9348789">
                <a:moveTo>
                  <a:pt x="0" y="0"/>
                </a:moveTo>
                <a:lnTo>
                  <a:pt x="17144901" y="0"/>
                </a:lnTo>
                <a:lnTo>
                  <a:pt x="17144901" y="9348789"/>
                </a:lnTo>
                <a:lnTo>
                  <a:pt x="0" y="934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80" b="-2757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291" y="8175116"/>
            <a:ext cx="1487488" cy="1487488"/>
          </a:xfrm>
          <a:custGeom>
            <a:avLst/>
            <a:gdLst/>
            <a:ahLst/>
            <a:cxnLst/>
            <a:rect l="l" t="t" r="r" b="b"/>
            <a:pathLst>
              <a:path w="1487488" h="1487488">
                <a:moveTo>
                  <a:pt x="0" y="0"/>
                </a:moveTo>
                <a:lnTo>
                  <a:pt x="1487488" y="0"/>
                </a:lnTo>
                <a:lnTo>
                  <a:pt x="1487488" y="1487488"/>
                </a:lnTo>
                <a:lnTo>
                  <a:pt x="0" y="1487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e-I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78329" y="8139036"/>
            <a:ext cx="3482663" cy="1517299"/>
          </a:xfrm>
          <a:custGeom>
            <a:avLst/>
            <a:gdLst/>
            <a:ahLst/>
            <a:cxnLst/>
            <a:rect l="l" t="t" r="r" b="b"/>
            <a:pathLst>
              <a:path w="3482663" h="1517299">
                <a:moveTo>
                  <a:pt x="0" y="0"/>
                </a:moveTo>
                <a:lnTo>
                  <a:pt x="3482663" y="0"/>
                </a:lnTo>
                <a:lnTo>
                  <a:pt x="3482663" y="1517299"/>
                </a:lnTo>
                <a:lnTo>
                  <a:pt x="0" y="15172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e-I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70A1B96-4E96-4BD9-8A32-CC26BC80A4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9650" y="6096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מעטפת השותפים – כל הקהילה מתגייסת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58652D6-A519-04D6-C7A1-0607D10D1D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492250" y="933450"/>
            <a:ext cx="67183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מי הם השותפים לתהליך ההכשרה בביה"ס:</a:t>
            </a:r>
          </a:p>
          <a:p>
            <a:pPr algn="r" rtl="1"/>
            <a:r>
              <a:rPr lang="he-IL" dirty="0"/>
              <a:t>- צוות ההוראה </a:t>
            </a:r>
          </a:p>
          <a:p>
            <a:pPr algn="r" rtl="1"/>
            <a:r>
              <a:rPr lang="he-IL" dirty="0"/>
              <a:t>- השוטר המעביר את ההכשרה </a:t>
            </a:r>
          </a:p>
          <a:p>
            <a:pPr algn="r" rtl="1"/>
            <a:r>
              <a:rPr lang="he-IL" dirty="0"/>
              <a:t>- הרשות המקומית האחראית על תשתיות </a:t>
            </a:r>
          </a:p>
          <a:p>
            <a:pPr algn="r" rtl="1"/>
            <a:r>
              <a:rPr lang="he-IL" dirty="0"/>
              <a:t>- התלמידים המבצעים את תכנית בשטח .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50" y="0"/>
            <a:ext cx="18149408" cy="10058400"/>
            <a:chOff x="0" y="0"/>
            <a:chExt cx="23503471" cy="11536644"/>
          </a:xfrm>
        </p:grpSpPr>
        <p:sp>
          <p:nvSpPr>
            <p:cNvPr id="3" name="Freeform 3" descr="השקף הנ&quot;ל מסביר את שיתוף הפעולה של ביה&quot;ס עם כלל הגורמים להצלחת התכנית: צוות ההוראה, המשטרה/ שוטר קהילתי, רשות מקומית והתלמידים ."/>
            <p:cNvSpPr/>
            <p:nvPr/>
          </p:nvSpPr>
          <p:spPr>
            <a:xfrm>
              <a:off x="0" y="0"/>
              <a:ext cx="23503510" cy="11536644"/>
            </a:xfrm>
            <a:custGeom>
              <a:avLst/>
              <a:gdLst/>
              <a:ahLst/>
              <a:cxnLst/>
              <a:rect l="l" t="t" r="r" b="b"/>
              <a:pathLst>
                <a:path w="23503510" h="11536644">
                  <a:moveTo>
                    <a:pt x="0" y="0"/>
                  </a:moveTo>
                  <a:lnTo>
                    <a:pt x="23503510" y="0"/>
                  </a:lnTo>
                  <a:lnTo>
                    <a:pt x="23503510" y="11536644"/>
                  </a:lnTo>
                  <a:lnTo>
                    <a:pt x="0" y="1153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916" b="-6916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3C163F83-A944-E938-3CE3-EA8EA40CE0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1650" y="2286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1"/>
            <a:r>
              <a:rPr lang="he-IL" dirty="0"/>
              <a:t>מעבר לחציית כביש: משימה לאומית וקהילתית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E29630A-8837-8B4E-50BB-82B37C98FFBA}"/>
              </a:ext>
            </a:extLst>
          </p:cNvPr>
          <p:cNvSpPr txBox="1"/>
          <p:nvPr/>
        </p:nvSpPr>
        <p:spPr>
          <a:xfrm>
            <a:off x="2101850" y="2171700"/>
            <a:ext cx="5029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המנדט: החלטת המשטרה וחוזרי מנכ"ל</a:t>
            </a:r>
          </a:p>
          <a:p>
            <a:pPr algn="r" rtl="1"/>
            <a:r>
              <a:rPr lang="he-IL" dirty="0"/>
              <a:t>המטרה: חיזוק בטיחות התלמידים</a:t>
            </a:r>
          </a:p>
          <a:p>
            <a:pPr algn="r" rtl="1"/>
            <a:r>
              <a:rPr lang="he-IL" dirty="0"/>
              <a:t>הכלי: תפקיד רשמי ואחריות אזרחית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F093B09-7D5A-21C7-8F45-AF69031EC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615208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 descr="הלב הפדגוגי של התכנית מבוסס ע&quot;י 2 ערכים עיקרים : אחריות ומנהיגות">
            <a:extLst>
              <a:ext uri="{FF2B5EF4-FFF2-40B4-BE49-F238E27FC236}">
                <a16:creationId xmlns:a16="http://schemas.microsoft.com/office/drawing/2014/main" id="{0C14B308-BD68-F723-1C00-676762C9F9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4050" y="9144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1"/>
            <a:r>
              <a:rPr lang="he-IL" dirty="0"/>
              <a:t>כותרת: הלב הפדגוגי – עמודי התווך של התוכנית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CD472F2-F603-DB0C-033B-9FADC2842430}"/>
              </a:ext>
            </a:extLst>
          </p:cNvPr>
          <p:cNvSpPr txBox="1"/>
          <p:nvPr/>
        </p:nvSpPr>
        <p:spPr>
          <a:xfrm>
            <a:off x="2057400" y="3493175"/>
            <a:ext cx="1056005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הלב הפדגוגי של </a:t>
            </a:r>
            <a:r>
              <a:rPr lang="he-IL" dirty="0" err="1"/>
              <a:t>התכנית</a:t>
            </a:r>
            <a:r>
              <a:rPr lang="he-IL" dirty="0"/>
              <a:t> מבוסס ע"י 2 ערכים עיקרים:</a:t>
            </a:r>
          </a:p>
          <a:p>
            <a:pPr algn="r" rtl="1"/>
            <a:r>
              <a:rPr lang="he-IL" dirty="0"/>
              <a:t> אחריות ומנהיגות.</a:t>
            </a:r>
          </a:p>
          <a:p>
            <a:pPr marL="342900" indent="-342900" algn="r" rtl="1">
              <a:buAutoNum type="arabicPeriod"/>
            </a:pPr>
            <a:r>
              <a:rPr lang="he-IL" dirty="0"/>
              <a:t>אחריות - עמידה בלוח זמנים והגעה למשמרת; שמירה על הנהלים ועל ציוד תקין; דאגה לרווחתם ובטיחותם של הולכי הרגל.  </a:t>
            </a:r>
          </a:p>
          <a:p>
            <a:pPr marL="342900" indent="-342900" algn="r" rtl="1">
              <a:buAutoNum type="arabicPeriod"/>
            </a:pPr>
            <a:r>
              <a:rPr lang="he-IL" dirty="0"/>
              <a:t>מנהיגות - דוגמה איישת לתלמידים הצעירים; ייצוג בית הספר כלפי חוץ; קבלת החלטות מושכלות במצבי אמת; הצבת גבולות בנימוס ובסמכות.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703" y="124968"/>
            <a:ext cx="17475203" cy="9503664"/>
            <a:chOff x="0" y="0"/>
            <a:chExt cx="23300271" cy="11366349"/>
          </a:xfrm>
        </p:grpSpPr>
        <p:sp>
          <p:nvSpPr>
            <p:cNvPr id="3" name="Freeform 3" descr="שני הערכים העיקריים העומדים בבסיס התוכנית המוצעת הם אחריות ומנהיגות: אחריות של התלמידים : עמידה בלוח זמנים, שמירה על נהלים וציוד , דאגה לרווחת ובטיחותם של הולכי הרגל. מנהיגות: דוגמא אישית, ייצוג בתי הספר בקהילה, קבלת החלטות , הצבת גבולות."/>
            <p:cNvSpPr/>
            <p:nvPr/>
          </p:nvSpPr>
          <p:spPr>
            <a:xfrm>
              <a:off x="0" y="0"/>
              <a:ext cx="23300310" cy="11366349"/>
            </a:xfrm>
            <a:custGeom>
              <a:avLst/>
              <a:gdLst/>
              <a:ahLst/>
              <a:cxnLst/>
              <a:rect l="l" t="t" r="r" b="b"/>
              <a:pathLst>
                <a:path w="23300310" h="11366349">
                  <a:moveTo>
                    <a:pt x="0" y="0"/>
                  </a:moveTo>
                  <a:lnTo>
                    <a:pt x="23300310" y="0"/>
                  </a:lnTo>
                  <a:lnTo>
                    <a:pt x="23300310" y="11366349"/>
                  </a:lnTo>
                  <a:lnTo>
                    <a:pt x="0" y="11366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207" b="-7207"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42ACB28-B1CE-0790-E7EF-B363324B5F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2650" y="-36576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 rtl="1"/>
            <a:r>
              <a:rPr lang="he-IL" dirty="0"/>
              <a:t>כותרת :עקרונות ההוראה – להגיע לכל תלמי ותלמידה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61A68EB-7531-171B-0456-7C1384B6F195}"/>
              </a:ext>
            </a:extLst>
          </p:cNvPr>
          <p:cNvSpPr txBox="1"/>
          <p:nvPr/>
        </p:nvSpPr>
        <p:spPr>
          <a:xfrm>
            <a:off x="2609850" y="2122088"/>
            <a:ext cx="90487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עקרונות ההוראה ע"פ עקרונות אגף לחינוך יסודי: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עקרון דיפרנציאליות - התאמה למגוון הלומדים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עקרון הגיוון : גיוון בדרכי הוראה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עקרון הבחירה: מעודד מוטיבציה למידה אוטונומית.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150" y="-1052240"/>
            <a:ext cx="17646650" cy="10805839"/>
            <a:chOff x="0" y="0"/>
            <a:chExt cx="23300271" cy="13004800"/>
          </a:xfrm>
        </p:grpSpPr>
        <p:sp>
          <p:nvSpPr>
            <p:cNvPr id="3" name="Freeform 3" descr="עקרונות ההוראה: להגיע לכל תלמיד ותלמידה ע&quot;פ עקרונות האגף לחינוך יסודי : עיקרון הדיפרנציאליות :התאמה למגוון הלומדים, עקרון הגיוון:בכדי לעורר סקנות ללמידה, עקרון הבחירה לייצר אוטונומיה ומוטיבציה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0B94E869-43F3-3979-8275-51B22B97A4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0113" y="116205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מסלול הכשרה: מתאוריה למעשה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B8D7F90-25C5-FAC4-5287-E630164E72C9}"/>
              </a:ext>
            </a:extLst>
          </p:cNvPr>
          <p:cNvSpPr txBox="1"/>
          <p:nvPr/>
        </p:nvSpPr>
        <p:spPr>
          <a:xfrm>
            <a:off x="4095750" y="3162300"/>
            <a:ext cx="729615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מסלול ההכשרה: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שיבוץ למשמרות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סימולציה מעשית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he-IL" dirty="0"/>
              <a:t>הכשרה עיונית וערכית</a:t>
            </a:r>
          </a:p>
          <a:p>
            <a:pPr algn="r" rtl="1"/>
            <a:r>
              <a:rPr lang="he-IL" dirty="0"/>
              <a:t>בתוכנית זו נתמקד בשני מערכי שיעור מרכזיים: אחריות ומנהיגות.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703" y="0"/>
            <a:ext cx="17475203" cy="9753600"/>
            <a:chOff x="0" y="0"/>
            <a:chExt cx="23300271" cy="13004800"/>
          </a:xfrm>
        </p:grpSpPr>
        <p:sp>
          <p:nvSpPr>
            <p:cNvPr id="3" name="Freeform 3" descr="מסלול ההכשרה של התלמידים מתאוריה למעשה: שיבוץ למשמרות הזה&quot;ב של התלמידים , סימולציה מעשית טרם הצבתם במעברי החצייה, הכשרה עיונית ע&quot;י מערכי שיעור בכיתה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339D6803-7367-3C7A-A7F9-9983A68CB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7850" y="593646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ההשפעה: מנהיגות צעירה שמשנה אקלים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67A894F-39E1-9F7C-BF3A-301DC586329C}"/>
              </a:ext>
            </a:extLst>
          </p:cNvPr>
          <p:cNvSpPr txBox="1"/>
          <p:nvPr/>
        </p:nvSpPr>
        <p:spPr>
          <a:xfrm>
            <a:off x="11836400" y="2095500"/>
            <a:ext cx="44196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למידה חברתית ערכית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אקלים בטוח מכבד ואכפתי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מודל לחיקוי - דוגמא אישית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קשר הורים וקהילה 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2703" y="400050"/>
            <a:ext cx="17475203" cy="10096500"/>
            <a:chOff x="0" y="0"/>
            <a:chExt cx="23300271" cy="13004800"/>
          </a:xfrm>
        </p:grpSpPr>
        <p:sp>
          <p:nvSpPr>
            <p:cNvPr id="3" name="Freeform 3" descr="כיצד מנהיגות צעירה משפיעה ומשנה אקלים כיתתי ובית ספרי:  למידת ערכים חשובים - למידה חברתית רגשית  מודל לחיקוי- דוגמא אישית לבאי הקהילה  אקלים בטוח, מכבד ואכפתי בעת ביצוע התפקיד וקשר מיטבי עם הורים וקהילה בכדי לרתום את כולם לטובת הצלחת התכנית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4A698221-11D9-F38A-5D0A-2486E836A0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00" y="624364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שיעור 1: אני אחראי על בטיחות כולנו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9D0BF0D-7C50-466B-8244-253590E42264}"/>
              </a:ext>
            </a:extLst>
          </p:cNvPr>
          <p:cNvSpPr txBox="1"/>
          <p:nvPr/>
        </p:nvSpPr>
        <p:spPr>
          <a:xfrm>
            <a:off x="7626350" y="4724400"/>
            <a:ext cx="42672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/>
              <a:t>שיעור 1 "אחריות"</a:t>
            </a:r>
          </a:p>
          <a:p>
            <a:pPr algn="r" rtl="1"/>
            <a:r>
              <a:rPr lang="he-IL" dirty="0"/>
              <a:t>פתיחה : מהי אחריות? 7 דקות</a:t>
            </a:r>
          </a:p>
          <a:p>
            <a:pPr algn="r" rtl="1"/>
            <a:r>
              <a:rPr lang="he-IL" dirty="0"/>
              <a:t>יעד הלמידה: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זיהוי 2-3 מצבים </a:t>
            </a:r>
            <a:r>
              <a:rPr lang="he-IL" dirty="0" err="1"/>
              <a:t>יומיומים</a:t>
            </a:r>
            <a:r>
              <a:rPr lang="he-IL" dirty="0"/>
              <a:t> הדורשים אחריות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קבלת החלטות מתוך אפשרות פעולה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5403" y="0"/>
            <a:ext cx="17475203" cy="9753600"/>
            <a:chOff x="0" y="0"/>
            <a:chExt cx="23300271" cy="13004800"/>
          </a:xfrm>
        </p:grpSpPr>
        <p:sp>
          <p:nvSpPr>
            <p:cNvPr id="3" name="Freeform 3" descr="שיעור ראשון מתמקד בערך האחריות  זיהוי של 2-3 מצבים מחיי היום יום של התלמידים . ניתוח של מצבים שונים: חצייה, ירידה מרכב, ריצה לאוטובוס וכו.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>
            <a:extLst>
              <a:ext uri="{FF2B5EF4-FFF2-40B4-BE49-F238E27FC236}">
                <a16:creationId xmlns:a16="http://schemas.microsoft.com/office/drawing/2014/main" id="{DAC1E1EB-15D2-B6B8-84D4-0441153813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47534" y="771281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/>
            <a:r>
              <a:rPr lang="he-IL" dirty="0"/>
              <a:t>גוף השיעור: סבב תחנות אחריות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2804A6A-18DB-5F28-9957-E33ADA79B429}"/>
              </a:ext>
            </a:extLst>
          </p:cNvPr>
          <p:cNvSpPr txBox="1"/>
          <p:nvPr/>
        </p:nvSpPr>
        <p:spPr>
          <a:xfrm>
            <a:off x="5056124" y="3887914"/>
            <a:ext cx="1062101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תחנה א דילמות: בחירה בפעולה נכונה ממגוון אפשרויות.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תחנה ב קומיקס: יצירת סיפור ב-4 תמונות בנושא משמרות זה"ב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תחנה ג - משחק תפקידים: סימולציה עם אפודים, חצייה עם אח קטן, מבוגר שלא שם לב.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dirty="0"/>
              <a:t>תחנה ד - מפת אחריות: סימון נקודות תורפה בדרך לבית הספר (חניה, מעבר חצייה)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6" y="0"/>
            <a:ext cx="17475203" cy="9753600"/>
            <a:chOff x="0" y="0"/>
            <a:chExt cx="23300271" cy="13004800"/>
          </a:xfrm>
        </p:grpSpPr>
        <p:sp>
          <p:nvSpPr>
            <p:cNvPr id="5" name="Freeform 5" descr="גוף השיעור בסבב תחנות: תחנה א- דילמות : בחירה בפעולה נכונה בעת דילמה . תחנה ב- יצירת סיפור מתמונות בנושא משמרות זה&quot;ב תחנה ג - משחק תפקידים - סימולציה של התלמידים . תחנה ד- מפת אחריות- הכנת מפת אחריות , סימון נק' תורפה בדרך לביה&quot;ס (מעבר חצייה, חניה וכ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578</Words>
  <Application>Microsoft Office PowerPoint</Application>
  <PresentationFormat>מותאם אישית</PresentationFormat>
  <Paragraphs>101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1" baseType="lpstr">
      <vt:lpstr>Heebo Black</vt:lpstr>
      <vt:lpstr>Slim Russian</vt:lpstr>
      <vt:lpstr>Arial</vt:lpstr>
      <vt:lpstr>Gveret Levin</vt:lpstr>
      <vt:lpstr>Calibri</vt:lpstr>
      <vt:lpstr>Office Theme</vt:lpstr>
      <vt:lpstr>מכשירים מנהיגים צעירים – משמרות זה"ב  מערכי שיעור ועקרונות פדגוגיים לצוות החינוכי</vt:lpstr>
      <vt:lpstr>מעטפת השותפים – כל הקהילה מתגייסת</vt:lpstr>
      <vt:lpstr>מעבר לחציית כביש: משימה לאומית וקהילתית </vt:lpstr>
      <vt:lpstr>כותרת: הלב הפדגוגי – עמודי התווך של התוכנית</vt:lpstr>
      <vt:lpstr>כותרת :עקרונות ההוראה – להגיע לכל תלמי ותלמידה</vt:lpstr>
      <vt:lpstr>מסלול הכשרה: מתאוריה למעשה</vt:lpstr>
      <vt:lpstr>ההשפעה: מנהיגות צעירה שמשנה אקלים</vt:lpstr>
      <vt:lpstr>שיעור 1: אני אחראי על בטיחות כולנו</vt:lpstr>
      <vt:lpstr>גוף השיעור: סבב תחנות אחריות</vt:lpstr>
      <vt:lpstr>סיכום השיעור: מאחריות להתחייבות</vt:lpstr>
      <vt:lpstr>שיעור 2: מנהיגות – אני מוביל ומובילה בטיחות</vt:lpstr>
      <vt:lpstr>גוף השיעור: סדנת מנהיגים צעירים</vt:lpstr>
      <vt:lpstr>סיכום שיעור 2: הערכה ופירגון</vt:lpstr>
      <vt:lpstr>מצגת של PowerPoint‏</vt:lpstr>
      <vt:lpstr>מסכמים ויוצאים לדרך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מכשירים מנהיגים צעירים – משמרות זה"ב  מערכי שיעור ועקרונות פדגוגיים לצוות החינוכי</dc:title>
  <dc:creator>איילת רייך</dc:creator>
  <cp:lastModifiedBy>איילת רייך</cp:lastModifiedBy>
  <cp:revision>6</cp:revision>
  <dcterms:modified xsi:type="dcterms:W3CDTF">2026-04-29T11:16:05Z</dcterms:modified>
</cp:coreProperties>
</file>