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257" r:id="rId2"/>
    <p:sldId id="258"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77102" autoAdjust="0"/>
  </p:normalViewPr>
  <p:slideViewPr>
    <p:cSldViewPr snapToGrid="0">
      <p:cViewPr>
        <p:scale>
          <a:sx n="58" d="100"/>
          <a:sy n="58"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73E813E-7A06-4F56-A595-E0C1FBC8173D}" type="datetimeFigureOut">
              <a:rPr lang="he-IL" smtClean="0"/>
              <a:t>כ"ג/ניסן/תש"פ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1A92FC9-E6C4-491D-BEFB-363472E93E81}" type="slidenum">
              <a:rPr lang="he-IL" smtClean="0"/>
              <a:t>‹#›</a:t>
            </a:fld>
            <a:endParaRPr lang="he-IL"/>
          </a:p>
        </p:txBody>
      </p:sp>
    </p:spTree>
    <p:extLst>
      <p:ext uri="{BB962C8B-B14F-4D97-AF65-F5344CB8AC3E}">
        <p14:creationId xmlns:p14="http://schemas.microsoft.com/office/powerpoint/2010/main" val="10090323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0" dirty="0" smtClean="0"/>
              <a:t>שלום</a:t>
            </a:r>
            <a:r>
              <a:rPr lang="he-IL" sz="1200" b="0" baseline="0" dirty="0" smtClean="0"/>
              <a:t> ילדים יקרים</a:t>
            </a:r>
          </a:p>
          <a:p>
            <a:pPr algn="r" rtl="1"/>
            <a:r>
              <a:rPr lang="he-IL" sz="1200" b="0" baseline="0" dirty="0" smtClean="0"/>
              <a:t>לפני שיתחיל השיעור, אני מבקשת לפנות </a:t>
            </a:r>
            <a:r>
              <a:rPr lang="he-IL" sz="1200" b="1" baseline="0" dirty="0" smtClean="0"/>
              <a:t>להורים ולמורים שלכם</a:t>
            </a:r>
            <a:r>
              <a:rPr lang="he-IL" sz="1200" b="0" baseline="0" dirty="0" smtClean="0"/>
              <a:t>.</a:t>
            </a:r>
          </a:p>
          <a:p>
            <a:pPr algn="r" rtl="1"/>
            <a:r>
              <a:rPr lang="he-IL" sz="1200" b="0" baseline="0" dirty="0" smtClean="0"/>
              <a:t>אני אחכה כמה שניות שתזמינו את אחד ההורים להצטרף. </a:t>
            </a:r>
            <a:endParaRPr lang="he-IL" sz="1200" b="1" baseline="0" dirty="0" smtClean="0"/>
          </a:p>
          <a:p>
            <a:pPr algn="r" rtl="1"/>
            <a:r>
              <a:rPr lang="he-IL" sz="1200" b="0" baseline="0" dirty="0" smtClean="0"/>
              <a:t>מורים וצוותי חינוך יקרים, בשל מורכבות הנושא, מומלץ לצפות בשיעור לפני הכנסתו למערכת הלמידה מרחוק, ולבחון את התאמתו לכיתה. במידה והחלטתם שהוא מתאים לכיתתכם, אנא בקשו מההורים להיות שותפים לצפייה. לצד הליווי של ההורים, חשוב שיערך שיח שלכם עם התלמידים לפני השיעור ואחריו כדי לסייע בתיווך המידע.</a:t>
            </a:r>
          </a:p>
          <a:p>
            <a:pPr algn="r" rtl="1"/>
            <a:r>
              <a:rPr lang="he-IL" sz="1200" b="0" baseline="0" dirty="0" smtClean="0"/>
              <a:t>הורים יקרים, העיסוק בנושא השואה הוא מורכב ורגיש במיוחד עם ילדים צעירים.</a:t>
            </a:r>
          </a:p>
          <a:p>
            <a:pPr algn="r" rtl="1"/>
            <a:r>
              <a:rPr lang="he-IL" sz="1200" b="0" baseline="0" dirty="0" smtClean="0"/>
              <a:t>לצד ההבנה שהשואה היא חלק מההיסטוריה ומהזהות שלנו, אתם מכירים את ילדכם בצורה הטובה ביותר ולכן נבקש מכם</a:t>
            </a:r>
          </a:p>
          <a:p>
            <a:pPr algn="r" rtl="1"/>
            <a:r>
              <a:rPr lang="he-IL" sz="1200" b="0" baseline="0" dirty="0" smtClean="0"/>
              <a:t>ללוות את הילדים בצפייה בשיעור ולסייע להם במקומות שבהם יעלה צורך.</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b="1" dirty="0" smtClean="0"/>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192199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11</a:t>
            </a:fld>
            <a:endParaRPr lang="he-IL"/>
          </a:p>
        </p:txBody>
      </p:sp>
    </p:spTree>
    <p:extLst>
      <p:ext uri="{BB962C8B-B14F-4D97-AF65-F5344CB8AC3E}">
        <p14:creationId xmlns:p14="http://schemas.microsoft.com/office/powerpoint/2010/main" val="137165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12</a:t>
            </a:fld>
            <a:endParaRPr lang="he-IL"/>
          </a:p>
        </p:txBody>
      </p:sp>
    </p:spTree>
    <p:extLst>
      <p:ext uri="{BB962C8B-B14F-4D97-AF65-F5344CB8AC3E}">
        <p14:creationId xmlns:p14="http://schemas.microsoft.com/office/powerpoint/2010/main" val="149073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13</a:t>
            </a:fld>
            <a:endParaRPr lang="he-IL"/>
          </a:p>
        </p:txBody>
      </p:sp>
    </p:spTree>
    <p:extLst>
      <p:ext uri="{BB962C8B-B14F-4D97-AF65-F5344CB8AC3E}">
        <p14:creationId xmlns:p14="http://schemas.microsoft.com/office/powerpoint/2010/main" val="56875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14</a:t>
            </a:fld>
            <a:endParaRPr lang="he-IL"/>
          </a:p>
        </p:txBody>
      </p:sp>
    </p:spTree>
    <p:extLst>
      <p:ext uri="{BB962C8B-B14F-4D97-AF65-F5344CB8AC3E}">
        <p14:creationId xmlns:p14="http://schemas.microsoft.com/office/powerpoint/2010/main" val="264289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15</a:t>
            </a:fld>
            <a:endParaRPr lang="he-IL"/>
          </a:p>
        </p:txBody>
      </p:sp>
    </p:spTree>
    <p:extLst>
      <p:ext uri="{BB962C8B-B14F-4D97-AF65-F5344CB8AC3E}">
        <p14:creationId xmlns:p14="http://schemas.microsoft.com/office/powerpoint/2010/main" val="368528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16</a:t>
            </a:fld>
            <a:endParaRPr lang="he-IL"/>
          </a:p>
        </p:txBody>
      </p:sp>
    </p:spTree>
    <p:extLst>
      <p:ext uri="{BB962C8B-B14F-4D97-AF65-F5344CB8AC3E}">
        <p14:creationId xmlns:p14="http://schemas.microsoft.com/office/powerpoint/2010/main" val="67601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17</a:t>
            </a:fld>
            <a:endParaRPr lang="he-IL"/>
          </a:p>
        </p:txBody>
      </p:sp>
    </p:spTree>
    <p:extLst>
      <p:ext uri="{BB962C8B-B14F-4D97-AF65-F5344CB8AC3E}">
        <p14:creationId xmlns:p14="http://schemas.microsoft.com/office/powerpoint/2010/main" val="394712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18</a:t>
            </a:fld>
            <a:endParaRPr lang="he-IL"/>
          </a:p>
        </p:txBody>
      </p:sp>
    </p:spTree>
    <p:extLst>
      <p:ext uri="{BB962C8B-B14F-4D97-AF65-F5344CB8AC3E}">
        <p14:creationId xmlns:p14="http://schemas.microsoft.com/office/powerpoint/2010/main" val="887250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19</a:t>
            </a:fld>
            <a:endParaRPr lang="he-IL"/>
          </a:p>
        </p:txBody>
      </p:sp>
    </p:spTree>
    <p:extLst>
      <p:ext uri="{BB962C8B-B14F-4D97-AF65-F5344CB8AC3E}">
        <p14:creationId xmlns:p14="http://schemas.microsoft.com/office/powerpoint/2010/main" val="317867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20</a:t>
            </a:fld>
            <a:endParaRPr lang="he-IL"/>
          </a:p>
        </p:txBody>
      </p:sp>
    </p:spTree>
    <p:extLst>
      <p:ext uri="{BB962C8B-B14F-4D97-AF65-F5344CB8AC3E}">
        <p14:creationId xmlns:p14="http://schemas.microsoft.com/office/powerpoint/2010/main" val="91328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sz="1100" b="0" i="0" u="none" strike="noStrike" cap="none" dirty="0" smtClean="0">
              <a:solidFill>
                <a:schemeClr val="dk1"/>
              </a:solidFill>
              <a:effectLst/>
              <a:latin typeface="+mn-lt"/>
              <a:ea typeface="Calibri"/>
              <a:cs typeface="Calibri"/>
              <a:sym typeface="Calibri"/>
            </a:endParaRP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שלום תלמידות יקרות ותלמידים יקרים</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אני שמחה לפגוש אתכם לשיעור "כישורי חיים" </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אתם צופים בי מהבתים, ממסך המחשב שלכם.</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זה אינו שיעור רגיל, זו בוודאי לא שיגרת הלימודים אליה אתם רגילים.</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והאמת שגם עבורי ועבור המורים שלכם זו התנסות מיוחדת.</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אני משערת שכולכם חווים בבית רגעי כיף והנאה לצד רגעים של חשש או דאגה.</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בדיוק בשביל רגעים אלו חשוב לזכור שיש לנו, לכולנו - </a:t>
            </a:r>
            <a:r>
              <a:rPr kumimoji="0" lang="he-IL" altLang="he-IL" sz="1200" b="1"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כישורי חיים.</a:t>
            </a:r>
            <a:endPar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endParaRP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כישורי חיים הם כוחות ויכולות שיש לנו בפנים, למשל, הכוח שלנו להתמודד עם מצבי לחץ או עם מצבי חירום.</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כישורי חיים זה הכוח שלנו להיות חברים, להיות אכפתיים ורגישים לזולת,</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זה גם הכוח שלנו לבקש עזרה, לשתף כשקשה, לחפש מישהו שיושיט לנו יד.</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מוכנים לשיעור כישורי חיים? </a:t>
            </a: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1"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אז הנה שיעור כישורי חיים מרחוק שיאפשר לכם להרגיש קרוב!</a:t>
            </a:r>
            <a:endPar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endParaRPr>
          </a:p>
          <a:p>
            <a:pPr marL="457200" marR="0" lvl="0" indent="-228600" algn="r" defTabSz="914400" rtl="1"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kumimoji="0" lang="he-IL" altLang="he-IL" sz="1200" b="0" i="0" u="none" strike="noStrike" kern="0" cap="none" spc="0" normalizeH="0" baseline="0" noProof="0" dirty="0" smtClean="0">
                <a:ln>
                  <a:noFill/>
                </a:ln>
                <a:solidFill>
                  <a:srgbClr val="000000"/>
                </a:solidFill>
                <a:effectLst/>
                <a:uLnTx/>
                <a:uFillTx/>
                <a:latin typeface="Arial" panose="020B0604020202020204" pitchFamily="34" charset="0"/>
                <a:cs typeface="+mn-cs"/>
                <a:sym typeface="Arial" panose="020B0604020202020204" pitchFamily="34" charset="0"/>
              </a:rPr>
              <a:t>יוצאים לדרך!</a:t>
            </a:r>
          </a:p>
          <a:p>
            <a:pPr marL="0" lvl="0" indent="0" algn="r" rtl="1">
              <a:spcBef>
                <a:spcPts val="0"/>
              </a:spcBef>
              <a:spcAft>
                <a:spcPts val="0"/>
              </a:spcAft>
              <a:buNone/>
            </a:pPr>
            <a:endParaRPr lang="he-IL" dirty="0" smtClean="0"/>
          </a:p>
          <a:p>
            <a:pPr marL="0" lvl="0" indent="0" algn="r" rtl="1">
              <a:spcBef>
                <a:spcPts val="0"/>
              </a:spcBef>
              <a:spcAft>
                <a:spcPts val="0"/>
              </a:spcAft>
              <a:buClr>
                <a:schemeClr val="dk1"/>
              </a:buClr>
              <a:buSzPts val="1200"/>
              <a:buFont typeface="Calibri"/>
              <a:buNone/>
            </a:pPr>
            <a:endParaRPr lang="he-IL" b="1" dirty="0" smtClean="0"/>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a:t>
            </a:fld>
            <a:endParaRPr lang="he-IL"/>
          </a:p>
        </p:txBody>
      </p:sp>
    </p:spTree>
    <p:extLst>
      <p:ext uri="{BB962C8B-B14F-4D97-AF65-F5344CB8AC3E}">
        <p14:creationId xmlns:p14="http://schemas.microsoft.com/office/powerpoint/2010/main" val="545277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21</a:t>
            </a:fld>
            <a:endParaRPr lang="he-IL"/>
          </a:p>
        </p:txBody>
      </p:sp>
    </p:spTree>
    <p:extLst>
      <p:ext uri="{BB962C8B-B14F-4D97-AF65-F5344CB8AC3E}">
        <p14:creationId xmlns:p14="http://schemas.microsoft.com/office/powerpoint/2010/main" val="4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22</a:t>
            </a:fld>
            <a:endParaRPr lang="he-IL"/>
          </a:p>
        </p:txBody>
      </p:sp>
    </p:spTree>
    <p:extLst>
      <p:ext uri="{BB962C8B-B14F-4D97-AF65-F5344CB8AC3E}">
        <p14:creationId xmlns:p14="http://schemas.microsoft.com/office/powerpoint/2010/main" val="214587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23</a:t>
            </a:fld>
            <a:endParaRPr lang="he-IL"/>
          </a:p>
        </p:txBody>
      </p:sp>
    </p:spTree>
    <p:extLst>
      <p:ext uri="{BB962C8B-B14F-4D97-AF65-F5344CB8AC3E}">
        <p14:creationId xmlns:p14="http://schemas.microsoft.com/office/powerpoint/2010/main" val="473767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24</a:t>
            </a:fld>
            <a:endParaRPr lang="he-IL"/>
          </a:p>
        </p:txBody>
      </p:sp>
    </p:spTree>
    <p:extLst>
      <p:ext uri="{BB962C8B-B14F-4D97-AF65-F5344CB8AC3E}">
        <p14:creationId xmlns:p14="http://schemas.microsoft.com/office/powerpoint/2010/main" val="78227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25</a:t>
            </a:fld>
            <a:endParaRPr lang="he-IL"/>
          </a:p>
        </p:txBody>
      </p:sp>
    </p:spTree>
    <p:extLst>
      <p:ext uri="{BB962C8B-B14F-4D97-AF65-F5344CB8AC3E}">
        <p14:creationId xmlns:p14="http://schemas.microsoft.com/office/powerpoint/2010/main" val="1447217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26</a:t>
            </a:fld>
            <a:endParaRPr lang="he-IL"/>
          </a:p>
        </p:txBody>
      </p:sp>
    </p:spTree>
    <p:extLst>
      <p:ext uri="{BB962C8B-B14F-4D97-AF65-F5344CB8AC3E}">
        <p14:creationId xmlns:p14="http://schemas.microsoft.com/office/powerpoint/2010/main" val="290795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27</a:t>
            </a:fld>
            <a:endParaRPr lang="he-IL"/>
          </a:p>
        </p:txBody>
      </p:sp>
    </p:spTree>
    <p:extLst>
      <p:ext uri="{BB962C8B-B14F-4D97-AF65-F5344CB8AC3E}">
        <p14:creationId xmlns:p14="http://schemas.microsoft.com/office/powerpoint/2010/main" val="2890979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smtClean="0"/>
              <a:t>רגע לפני שאנו נפרדים, אני רוצה להזמין אתכם להבעה יצירתית</a:t>
            </a:r>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28</a:t>
            </a:fld>
            <a:endParaRPr lang="he-IL"/>
          </a:p>
        </p:txBody>
      </p:sp>
    </p:spTree>
    <p:extLst>
      <p:ext uri="{BB962C8B-B14F-4D97-AF65-F5344CB8AC3E}">
        <p14:creationId xmlns:p14="http://schemas.microsoft.com/office/powerpoint/2010/main" val="483759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smtClean="0"/>
              <a:t>רגע לפני שאנו נפרדים, אני רוצה להזמין אתכם להבעה יצירתית</a:t>
            </a:r>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29</a:t>
            </a:fld>
            <a:endParaRPr lang="he-IL"/>
          </a:p>
        </p:txBody>
      </p:sp>
    </p:spTree>
    <p:extLst>
      <p:ext uri="{BB962C8B-B14F-4D97-AF65-F5344CB8AC3E}">
        <p14:creationId xmlns:p14="http://schemas.microsoft.com/office/powerpoint/2010/main" val="380286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0" i="0" u="none" strike="noStrike" cap="none" dirty="0" smtClean="0">
                <a:solidFill>
                  <a:schemeClr val="dk1"/>
                </a:solidFill>
                <a:effectLst/>
                <a:latin typeface="+mn-lt"/>
                <a:ea typeface="Calibri"/>
                <a:cs typeface="Calibri"/>
                <a:sym typeface="Calibri"/>
              </a:rPr>
              <a:t> תודה רבה שלמדתם איתי שיעור כישורי חיים.</a:t>
            </a:r>
          </a:p>
          <a:p>
            <a:pPr algn="r" rtl="1"/>
            <a:r>
              <a:rPr lang="he-IL" sz="1200" b="0" i="0" u="none" strike="noStrike" cap="none" dirty="0" smtClean="0">
                <a:solidFill>
                  <a:schemeClr val="dk1"/>
                </a:solidFill>
                <a:effectLst/>
                <a:latin typeface="+mn-lt"/>
                <a:ea typeface="Calibri"/>
                <a:cs typeface="Calibri"/>
                <a:sym typeface="Calibri"/>
              </a:rPr>
              <a:t>אני מקווה שגם מרחוק הצלחתם להרגיש יחד וקרוב.</a:t>
            </a:r>
          </a:p>
          <a:p>
            <a:pPr algn="r" rtl="1"/>
            <a:r>
              <a:rPr lang="he-IL" sz="1200" b="0" i="0" u="none" strike="noStrike" cap="none" dirty="0" smtClean="0">
                <a:solidFill>
                  <a:schemeClr val="dk1"/>
                </a:solidFill>
                <a:effectLst/>
                <a:latin typeface="+mn-lt"/>
                <a:ea typeface="Calibri"/>
                <a:cs typeface="Calibri"/>
                <a:sym typeface="Calibri"/>
              </a:rPr>
              <a:t> בימי הלמידה מרחוק, אל תישארו לבד, תלמידים יקרים, </a:t>
            </a:r>
          </a:p>
          <a:p>
            <a:pPr algn="r" rtl="1"/>
            <a:r>
              <a:rPr lang="he-IL" sz="1200" b="0" i="0" u="none" strike="noStrike" cap="none" dirty="0" smtClean="0">
                <a:solidFill>
                  <a:schemeClr val="dk1"/>
                </a:solidFill>
                <a:effectLst/>
                <a:latin typeface="+mn-lt"/>
                <a:ea typeface="Calibri"/>
                <a:cs typeface="Calibri"/>
                <a:sym typeface="Calibri"/>
              </a:rPr>
              <a:t>דברו והיו בקשר עם המשפחה, עם החברים, עם המורים.</a:t>
            </a:r>
          </a:p>
          <a:p>
            <a:pPr algn="r" rtl="1"/>
            <a:r>
              <a:rPr lang="he-IL" sz="1200" b="0" i="0" u="none" strike="noStrike" cap="none" dirty="0" smtClean="0">
                <a:solidFill>
                  <a:schemeClr val="dk1"/>
                </a:solidFill>
                <a:effectLst/>
                <a:latin typeface="+mn-lt"/>
                <a:ea typeface="Calibri"/>
                <a:cs typeface="Calibri"/>
                <a:sym typeface="Calibri"/>
              </a:rPr>
              <a:t>שתפו ברגשות ובמחשבות שלכם, </a:t>
            </a:r>
          </a:p>
          <a:p>
            <a:pPr algn="r" rtl="1"/>
            <a:r>
              <a:rPr lang="he-IL" sz="1200" b="0" i="0" u="none" strike="noStrike" cap="none" dirty="0" smtClean="0">
                <a:solidFill>
                  <a:schemeClr val="dk1"/>
                </a:solidFill>
                <a:effectLst/>
                <a:latin typeface="+mn-lt"/>
                <a:ea typeface="Calibri"/>
                <a:cs typeface="Calibri"/>
                <a:sym typeface="Calibri"/>
              </a:rPr>
              <a:t>התעניינו גם בהם ובמה שקורה להם.</a:t>
            </a:r>
          </a:p>
          <a:p>
            <a:pPr algn="r" rtl="1"/>
            <a:r>
              <a:rPr lang="he-IL" sz="1200" b="0" i="0" u="none" strike="noStrike" cap="none" dirty="0" smtClean="0">
                <a:solidFill>
                  <a:schemeClr val="dk1"/>
                </a:solidFill>
                <a:effectLst/>
                <a:latin typeface="+mn-lt"/>
                <a:ea typeface="Calibri"/>
                <a:cs typeface="Calibri"/>
                <a:sym typeface="Calibri"/>
              </a:rPr>
              <a:t>ובתוך השגרה החדשה - </a:t>
            </a:r>
          </a:p>
          <a:p>
            <a:pPr algn="r" rtl="1"/>
            <a:r>
              <a:rPr lang="he-IL" sz="1200" b="0" i="0" u="none" strike="noStrike" cap="none" dirty="0" smtClean="0">
                <a:solidFill>
                  <a:schemeClr val="dk1"/>
                </a:solidFill>
                <a:effectLst/>
                <a:latin typeface="+mn-lt"/>
                <a:ea typeface="Calibri"/>
                <a:cs typeface="Calibri"/>
                <a:sym typeface="Calibri"/>
              </a:rPr>
              <a:t>נשמור על קשר עם מי שממלא את ליבנו אהבה,</a:t>
            </a:r>
          </a:p>
          <a:p>
            <a:pPr algn="r" rtl="1"/>
            <a:r>
              <a:rPr lang="he-IL" sz="1200" b="0" i="0" u="none" strike="noStrike" cap="none" dirty="0" smtClean="0">
                <a:solidFill>
                  <a:schemeClr val="dk1"/>
                </a:solidFill>
                <a:effectLst/>
                <a:latin typeface="+mn-lt"/>
                <a:ea typeface="Calibri"/>
                <a:cs typeface="Calibri"/>
                <a:sym typeface="Calibri"/>
              </a:rPr>
              <a:t>נשתדל לבצע פעולות שמעניקות לנו שלווה,</a:t>
            </a:r>
          </a:p>
          <a:p>
            <a:pPr algn="r" rtl="1"/>
            <a:r>
              <a:rPr lang="he-IL" sz="1200" b="0" i="0" u="none" strike="noStrike" cap="none" dirty="0" smtClean="0">
                <a:solidFill>
                  <a:schemeClr val="dk1"/>
                </a:solidFill>
                <a:effectLst/>
                <a:latin typeface="+mn-lt"/>
                <a:ea typeface="Calibri"/>
                <a:cs typeface="Calibri"/>
                <a:sym typeface="Calibri"/>
              </a:rPr>
              <a:t>נזכור שגם מרחוק הכיתה שלנו לצדנו בחברות ובאחווה,</a:t>
            </a:r>
          </a:p>
          <a:p>
            <a:pPr algn="r" rtl="1"/>
            <a:r>
              <a:rPr lang="he-IL" sz="1200" b="0" i="0" u="none" strike="noStrike" cap="none" dirty="0" smtClean="0">
                <a:solidFill>
                  <a:schemeClr val="dk1"/>
                </a:solidFill>
                <a:effectLst/>
                <a:latin typeface="+mn-lt"/>
                <a:ea typeface="Calibri"/>
                <a:cs typeface="Calibri"/>
                <a:sym typeface="Calibri"/>
              </a:rPr>
              <a:t>וניתן לליבנו להאמין בטוב ולהחזיק תקווה.</a:t>
            </a:r>
          </a:p>
          <a:p>
            <a:pPr algn="r" rtl="1"/>
            <a:r>
              <a:rPr lang="he-IL" sz="1200" b="0" i="0" u="none" strike="noStrike" cap="none" dirty="0" smtClean="0">
                <a:solidFill>
                  <a:schemeClr val="dk1"/>
                </a:solidFill>
                <a:effectLst/>
                <a:latin typeface="+mn-lt"/>
                <a:ea typeface="Calibri"/>
                <a:cs typeface="Calibri"/>
                <a:sym typeface="Calibri"/>
              </a:rPr>
              <a:t>ניפגש בשיעור כישורי חיים הבא!</a:t>
            </a:r>
          </a:p>
          <a:p>
            <a:pPr algn="r" rtl="1"/>
            <a:r>
              <a:rPr lang="he-IL" sz="1200" b="0" i="0" u="none" strike="noStrike" cap="none" dirty="0" smtClean="0">
                <a:solidFill>
                  <a:schemeClr val="dk1"/>
                </a:solidFill>
                <a:effectLst/>
                <a:latin typeface="+mn-lt"/>
                <a:ea typeface="Calibri"/>
                <a:cs typeface="Calibri"/>
                <a:sym typeface="Calibri"/>
              </a:rPr>
              <a:t> </a:t>
            </a:r>
          </a:p>
          <a:p>
            <a:pPr algn="r"/>
            <a:r>
              <a:rPr lang="he-IL" sz="1200" b="0" i="0" u="none" strike="noStrike" cap="none" dirty="0" smtClean="0">
                <a:solidFill>
                  <a:schemeClr val="dk1"/>
                </a:solidFill>
                <a:effectLst/>
                <a:latin typeface="+mn-lt"/>
                <a:ea typeface="Calibri"/>
                <a:cs typeface="Calibri"/>
                <a:sym typeface="Calibri"/>
              </a:rPr>
              <a:t> </a:t>
            </a:r>
            <a:endParaRPr lang="he-IL" dirty="0" smtClean="0"/>
          </a:p>
          <a:p>
            <a:pPr algn="r" rtl="1"/>
            <a:endParaRPr lang="he-IL" dirty="0" smtClean="0"/>
          </a:p>
          <a:p>
            <a:pPr marL="0" lvl="0" indent="0" algn="r" rtl="1">
              <a:spcBef>
                <a:spcPts val="0"/>
              </a:spcBef>
              <a:spcAft>
                <a:spcPts val="0"/>
              </a:spcAft>
              <a:buClr>
                <a:schemeClr val="dk1"/>
              </a:buClr>
              <a:buSzPts val="1200"/>
              <a:buFont typeface="Calibri"/>
              <a:buNone/>
            </a:pPr>
            <a:endParaRPr lang="he-IL" b="1" dirty="0" smtClean="0"/>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30</a:t>
            </a:fld>
            <a:endParaRPr lang="he-IL"/>
          </a:p>
        </p:txBody>
      </p:sp>
    </p:spTree>
    <p:extLst>
      <p:ext uri="{BB962C8B-B14F-4D97-AF65-F5344CB8AC3E}">
        <p14:creationId xmlns:p14="http://schemas.microsoft.com/office/powerpoint/2010/main" val="14133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4</a:t>
            </a:fld>
            <a:endParaRPr lang="he-IL"/>
          </a:p>
        </p:txBody>
      </p:sp>
    </p:spTree>
    <p:extLst>
      <p:ext uri="{BB962C8B-B14F-4D97-AF65-F5344CB8AC3E}">
        <p14:creationId xmlns:p14="http://schemas.microsoft.com/office/powerpoint/2010/main" val="64783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5</a:t>
            </a:fld>
            <a:endParaRPr lang="he-IL"/>
          </a:p>
        </p:txBody>
      </p:sp>
    </p:spTree>
    <p:extLst>
      <p:ext uri="{BB962C8B-B14F-4D97-AF65-F5344CB8AC3E}">
        <p14:creationId xmlns:p14="http://schemas.microsoft.com/office/powerpoint/2010/main" val="388256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6</a:t>
            </a:fld>
            <a:endParaRPr lang="he-IL"/>
          </a:p>
        </p:txBody>
      </p:sp>
    </p:spTree>
    <p:extLst>
      <p:ext uri="{BB962C8B-B14F-4D97-AF65-F5344CB8AC3E}">
        <p14:creationId xmlns:p14="http://schemas.microsoft.com/office/powerpoint/2010/main" val="48431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7</a:t>
            </a:fld>
            <a:endParaRPr lang="he-IL"/>
          </a:p>
        </p:txBody>
      </p:sp>
    </p:spTree>
    <p:extLst>
      <p:ext uri="{BB962C8B-B14F-4D97-AF65-F5344CB8AC3E}">
        <p14:creationId xmlns:p14="http://schemas.microsoft.com/office/powerpoint/2010/main" val="43985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8</a:t>
            </a:fld>
            <a:endParaRPr lang="he-IL"/>
          </a:p>
        </p:txBody>
      </p:sp>
    </p:spTree>
    <p:extLst>
      <p:ext uri="{BB962C8B-B14F-4D97-AF65-F5344CB8AC3E}">
        <p14:creationId xmlns:p14="http://schemas.microsoft.com/office/powerpoint/2010/main" val="116771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9</a:t>
            </a:fld>
            <a:endParaRPr lang="he-IL"/>
          </a:p>
        </p:txBody>
      </p:sp>
    </p:spTree>
    <p:extLst>
      <p:ext uri="{BB962C8B-B14F-4D97-AF65-F5344CB8AC3E}">
        <p14:creationId xmlns:p14="http://schemas.microsoft.com/office/powerpoint/2010/main" val="71982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10</a:t>
            </a:fld>
            <a:endParaRPr lang="he-IL"/>
          </a:p>
        </p:txBody>
      </p:sp>
    </p:spTree>
    <p:extLst>
      <p:ext uri="{BB962C8B-B14F-4D97-AF65-F5344CB8AC3E}">
        <p14:creationId xmlns:p14="http://schemas.microsoft.com/office/powerpoint/2010/main" val="388918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68D0241-A22E-46EF-B414-AE6B9B97DEEC}" type="datetimeFigureOut">
              <a:rPr lang="he-IL" smtClean="0">
                <a:solidFill>
                  <a:srgbClr val="E7E6E6"/>
                </a:solidFill>
              </a:rPr>
              <a:pPr/>
              <a:t>כ"ג/ניסן/תש"פ</a:t>
            </a:fld>
            <a:endParaRPr lang="he-IL">
              <a:solidFill>
                <a:srgbClr val="E7E6E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2E4C521-900B-4440-BC7F-62324647316E}" type="slidenum">
              <a:rPr lang="he-IL" smtClean="0"/>
              <a:pPr/>
              <a:t>‹#›</a:t>
            </a:fld>
            <a:endParaRPr lang="he-I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he-IL">
              <a:solidFill>
                <a:srgbClr val="E7E6E6"/>
              </a:solidFill>
            </a:endParaRPr>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428644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209568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9550400" y="274639"/>
            <a:ext cx="2235200" cy="585152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Tree>
    <p:extLst>
      <p:ext uri="{BB962C8B-B14F-4D97-AF65-F5344CB8AC3E}">
        <p14:creationId xmlns:p14="http://schemas.microsoft.com/office/powerpoint/2010/main" val="184235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7" name="Title 6"/>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40717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9" name="Date Placeholder 8"/>
          <p:cNvSpPr>
            <a:spLocks noGrp="1"/>
          </p:cNvSpPr>
          <p:nvPr>
            <p:ph type="dt" sz="half" idx="10"/>
          </p:nvPr>
        </p:nvSpPr>
        <p:spPr/>
        <p:txBody>
          <a:bodyPr/>
          <a:lstStyle>
            <a:lvl1pPr>
              <a:defRPr>
                <a:solidFill>
                  <a:srgbClr val="FFFFFF"/>
                </a:solidFill>
              </a:defRPr>
            </a:lvl1pPr>
          </a:lstStyle>
          <a:p>
            <a:fld id="{C68D0241-A22E-46EF-B414-AE6B9B97DEEC}" type="datetimeFigureOut">
              <a:rPr lang="he-IL" smtClean="0"/>
              <a:pPr/>
              <a:t>כ"ג/ניסן/תש"פ</a:t>
            </a:fld>
            <a:endParaRPr lang="he-I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he-IL"/>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369635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186678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8" name="Footer Placeholder 7"/>
          <p:cNvSpPr>
            <a:spLocks noGrp="1"/>
          </p:cNvSpPr>
          <p:nvPr>
            <p:ph type="ftr" sz="quarter" idx="11"/>
          </p:nvPr>
        </p:nvSpPr>
        <p:spPr/>
        <p:txBody>
          <a:bodyPr/>
          <a:lstStyle/>
          <a:p>
            <a:endParaRPr lang="he-IL">
              <a:solidFill>
                <a:srgbClr val="C8ECF3"/>
              </a:solidFill>
            </a:endParaRPr>
          </a:p>
        </p:txBody>
      </p:sp>
      <p:sp>
        <p:nvSpPr>
          <p:cNvPr id="9" name="Slide Number Placeholder 8"/>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411305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4" name="Footer Placeholder 3"/>
          <p:cNvSpPr>
            <a:spLocks noGrp="1"/>
          </p:cNvSpPr>
          <p:nvPr>
            <p:ph type="ftr" sz="quarter" idx="11"/>
          </p:nvPr>
        </p:nvSpPr>
        <p:spPr/>
        <p:txBody>
          <a:bodyPr/>
          <a:lstStyle/>
          <a:p>
            <a:endParaRPr lang="he-IL">
              <a:solidFill>
                <a:srgbClr val="C8ECF3"/>
              </a:solidFill>
            </a:endParaRPr>
          </a:p>
        </p:txBody>
      </p:sp>
      <p:sp>
        <p:nvSpPr>
          <p:cNvPr id="5" name="Slide Number Placeholder 4"/>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6" name="Title 5"/>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180446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3" name="Footer Placeholder 2"/>
          <p:cNvSpPr>
            <a:spLocks noGrp="1"/>
          </p:cNvSpPr>
          <p:nvPr>
            <p:ph type="ftr" sz="quarter" idx="11"/>
          </p:nvPr>
        </p:nvSpPr>
        <p:spPr/>
        <p:txBody>
          <a:bodyPr/>
          <a:lstStyle/>
          <a:p>
            <a:endParaRPr lang="he-IL">
              <a:solidFill>
                <a:srgbClr val="C8ECF3"/>
              </a:solidFill>
            </a:endParaRPr>
          </a:p>
        </p:txBody>
      </p:sp>
      <p:sp>
        <p:nvSpPr>
          <p:cNvPr id="4" name="Slide Number Placeholder 3"/>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222811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2E4C521-900B-4440-BC7F-62324647316E}" type="slidenum">
              <a:rPr lang="he-IL" smtClean="0"/>
              <a:pPr/>
              <a:t>‹#›</a:t>
            </a:fld>
            <a:endParaRPr lang="he-IL"/>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62219569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E7E6E6"/>
                </a:solidFill>
              </a:rPr>
              <a:pPr/>
              <a:t>כ"ג/ניסן/תש"פ</a:t>
            </a:fld>
            <a:endParaRPr lang="he-IL">
              <a:solidFill>
                <a:srgbClr val="E7E6E6"/>
              </a:solidFill>
            </a:endParaRPr>
          </a:p>
        </p:txBody>
      </p:sp>
      <p:sp>
        <p:nvSpPr>
          <p:cNvPr id="6" name="Footer Placeholder 5"/>
          <p:cNvSpPr>
            <a:spLocks noGrp="1"/>
          </p:cNvSpPr>
          <p:nvPr>
            <p:ph type="ftr" sz="quarter" idx="11"/>
          </p:nvPr>
        </p:nvSpPr>
        <p:spPr/>
        <p:txBody>
          <a:bodyPr/>
          <a:lstStyle/>
          <a:p>
            <a:endParaRPr lang="he-IL">
              <a:solidFill>
                <a:srgbClr val="E7E6E6"/>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E7E6E6"/>
                </a:solidFill>
              </a:rPr>
              <a:pPr/>
              <a:t>‹#›</a:t>
            </a:fld>
            <a:endParaRPr lang="he-IL">
              <a:solidFill>
                <a:srgbClr val="E7E6E6"/>
              </a:solidFill>
            </a:endParaRP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108092241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C68D0241-A22E-46EF-B414-AE6B9B97DEEC}" type="datetimeFigureOut">
              <a:rPr lang="he-IL" smtClean="0">
                <a:solidFill>
                  <a:srgbClr val="C8ECF3"/>
                </a:solidFill>
              </a:rPr>
              <a:pPr/>
              <a:t>כ"ג/ניסן/תש"פ</a:t>
            </a:fld>
            <a:endParaRPr lang="he-IL">
              <a:solidFill>
                <a:srgbClr val="C8ECF3"/>
              </a:solidFill>
            </a:endParaRPr>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he-IL">
              <a:solidFill>
                <a:srgbClr val="C8ECF3"/>
              </a:solidFill>
            </a:endParaRPr>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1469642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a:p>
        </p:txBody>
      </p:sp>
      <p:sp>
        <p:nvSpPr>
          <p:cNvPr id="2" name="כותרת 1"/>
          <p:cNvSpPr>
            <a:spLocks noGrp="1"/>
          </p:cNvSpPr>
          <p:nvPr>
            <p:ph type="title"/>
          </p:nvPr>
        </p:nvSpPr>
        <p:spPr>
          <a:xfrm>
            <a:off x="956344" y="2715240"/>
            <a:ext cx="7273465" cy="2353888"/>
          </a:xfrm>
        </p:spPr>
        <p:txBody>
          <a:bodyPr/>
          <a:lstStyle/>
          <a:p>
            <a:pPr lvl="0" algn="ctr">
              <a:lnSpc>
                <a:spcPct val="90000"/>
              </a:lnSpc>
              <a:spcBef>
                <a:spcPts val="0"/>
              </a:spcBef>
              <a:buClr>
                <a:schemeClr val="lt1"/>
              </a:buClr>
              <a:buSzPts val="6000"/>
            </a:pPr>
            <a:r>
              <a:rPr lang="he-IL" sz="3500" dirty="0" smtClean="0">
                <a:solidFill>
                  <a:schemeClr val="tx1"/>
                </a:solidFill>
              </a:rPr>
              <a:t>שיעור כישורי חיים מקוון</a:t>
            </a:r>
            <a:br>
              <a:rPr lang="he-IL" sz="3500" dirty="0" smtClean="0">
                <a:solidFill>
                  <a:schemeClr val="tx1"/>
                </a:solidFill>
              </a:rPr>
            </a:br>
            <a:r>
              <a:rPr lang="he-IL" sz="3500" dirty="0" smtClean="0">
                <a:solidFill>
                  <a:schemeClr val="tx1"/>
                </a:solidFill>
              </a:rPr>
              <a:t/>
            </a:r>
            <a:br>
              <a:rPr lang="he-IL" sz="3500" dirty="0" smtClean="0">
                <a:solidFill>
                  <a:schemeClr val="tx1"/>
                </a:solidFill>
              </a:rPr>
            </a:br>
            <a:r>
              <a:rPr lang="he-IL" sz="3600" dirty="0">
                <a:solidFill>
                  <a:schemeClr val="tx1"/>
                </a:solidFill>
              </a:rPr>
              <a:t>ציורים ליום השואה</a:t>
            </a:r>
            <a:br>
              <a:rPr lang="he-IL" sz="3600" dirty="0">
                <a:solidFill>
                  <a:schemeClr val="tx1"/>
                </a:solidFill>
              </a:rPr>
            </a:br>
            <a:r>
              <a:rPr lang="he-IL" sz="3600" dirty="0" smtClean="0">
                <a:solidFill>
                  <a:schemeClr val="tx1"/>
                </a:solidFill>
              </a:rPr>
              <a:t>בעקבות </a:t>
            </a:r>
            <a:r>
              <a:rPr lang="he-IL" sz="3600" dirty="0">
                <a:solidFill>
                  <a:schemeClr val="tx1"/>
                </a:solidFill>
              </a:rPr>
              <a:t>ציוריו של פאול קור </a:t>
            </a:r>
            <a:br>
              <a:rPr lang="he-IL" sz="3600" dirty="0">
                <a:solidFill>
                  <a:schemeClr val="tx1"/>
                </a:solidFill>
              </a:rPr>
            </a:br>
            <a:r>
              <a:rPr lang="he-IL" sz="3500" dirty="0">
                <a:solidFill>
                  <a:schemeClr val="tx1"/>
                </a:solidFill>
              </a:rPr>
              <a:t/>
            </a:r>
            <a:br>
              <a:rPr lang="he-IL" sz="3500" dirty="0">
                <a:solidFill>
                  <a:schemeClr val="tx1"/>
                </a:solidFill>
              </a:rPr>
            </a:br>
            <a:r>
              <a:rPr lang="he-IL" sz="3500" dirty="0" smtClean="0">
                <a:solidFill>
                  <a:schemeClr val="tx1"/>
                </a:solidFill>
              </a:rPr>
              <a:t/>
            </a:r>
            <a:br>
              <a:rPr lang="he-IL" sz="3500" dirty="0" smtClean="0">
                <a:solidFill>
                  <a:schemeClr val="tx1"/>
                </a:solidFill>
              </a:rPr>
            </a:br>
            <a:endParaRPr lang="he-IL" sz="3500" dirty="0">
              <a:solidFill>
                <a:schemeClr val="tx1"/>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1712" y="190735"/>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3728864" y="879410"/>
            <a:ext cx="2141984" cy="553998"/>
          </a:xfrm>
          <a:prstGeom prst="rect">
            <a:avLst/>
          </a:prstGeom>
        </p:spPr>
        <p:txBody>
          <a:bodyPr wrap="square">
            <a:spAutoFit/>
          </a:bodyPr>
          <a:lstStyle/>
          <a:p>
            <a:pPr algn="ctr"/>
            <a:r>
              <a:rPr lang="he-IL" sz="1000" b="1" dirty="0">
                <a:solidFill>
                  <a:prstClr val="black"/>
                </a:solidFill>
              </a:rPr>
              <a:t>משרד החינוך</a:t>
            </a:r>
          </a:p>
          <a:p>
            <a:pPr algn="ctr"/>
            <a:r>
              <a:rPr lang="he-IL" sz="1000" b="1" dirty="0" err="1">
                <a:solidFill>
                  <a:prstClr val="black"/>
                </a:solidFill>
              </a:rPr>
              <a:t>מינהל</a:t>
            </a:r>
            <a:r>
              <a:rPr lang="he-IL" sz="1000" b="1" dirty="0">
                <a:solidFill>
                  <a:prstClr val="black"/>
                </a:solidFill>
              </a:rPr>
              <a:t> פדגוגי</a:t>
            </a:r>
            <a:endParaRPr lang="en-US" sz="1000" dirty="0">
              <a:solidFill>
                <a:prstClr val="black"/>
              </a:solidFill>
            </a:endParaRPr>
          </a:p>
          <a:p>
            <a:pPr algn="ctr"/>
            <a:r>
              <a:rPr lang="he-IL" sz="1000" b="1" dirty="0">
                <a:solidFill>
                  <a:prstClr val="black"/>
                </a:solidFill>
              </a:rPr>
              <a:t>אגף בכיר שירות פסיכולוגי ייעוצי</a:t>
            </a:r>
          </a:p>
        </p:txBody>
      </p:sp>
      <p:sp>
        <p:nvSpPr>
          <p:cNvPr id="7" name="Google Shape;239;p5"/>
          <p:cNvSpPr txBox="1">
            <a:spLocks/>
          </p:cNvSpPr>
          <p:nvPr/>
        </p:nvSpPr>
        <p:spPr>
          <a:xfrm>
            <a:off x="1715320" y="5058256"/>
            <a:ext cx="5392783" cy="649357"/>
          </a:xfrm>
          <a:prstGeom prst="rect">
            <a:avLst/>
          </a:prstGeom>
          <a:noFill/>
          <a:ln>
            <a:noFill/>
          </a:ln>
        </p:spPr>
        <p:txBody>
          <a:bodyPr spcFirstLastPara="1" wrap="square" lIns="91425" tIns="45700" rIns="91425" bIns="45700" anchor="t" anchorCtr="0">
            <a:no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0" indent="0" algn="ctr">
              <a:spcBef>
                <a:spcPts val="0"/>
              </a:spcBef>
              <a:buNone/>
            </a:pPr>
            <a:r>
              <a:rPr lang="he-IL" dirty="0">
                <a:solidFill>
                  <a:srgbClr val="002060"/>
                </a:solidFill>
              </a:rPr>
              <a:t>שיח רגשי לרגל יום הזיכרון לשואה ולגבורה</a:t>
            </a:r>
          </a:p>
          <a:p>
            <a:pPr marL="0" lvl="0" indent="0" algn="ctr">
              <a:spcBef>
                <a:spcPts val="0"/>
              </a:spcBef>
              <a:buNone/>
            </a:pPr>
            <a:r>
              <a:rPr lang="he-IL" dirty="0">
                <a:solidFill>
                  <a:srgbClr val="002060"/>
                </a:solidFill>
              </a:rPr>
              <a:t>שיעור בליווי הורה ובהכנה מקדימה עם המורה לכיתות ד – ו</a:t>
            </a:r>
          </a:p>
          <a:p>
            <a:pPr marL="0" lvl="0" indent="0" algn="ctr">
              <a:lnSpc>
                <a:spcPct val="90000"/>
              </a:lnSpc>
              <a:spcBef>
                <a:spcPts val="0"/>
              </a:spcBef>
              <a:buClr>
                <a:schemeClr val="lt1"/>
              </a:buClr>
              <a:buSzPts val="3200"/>
              <a:buNone/>
            </a:pPr>
            <a:endParaRPr lang="he-IL" dirty="0">
              <a:solidFill>
                <a:srgbClr val="002060"/>
              </a:solidFill>
            </a:endParaRPr>
          </a:p>
          <a:p>
            <a:pPr marL="0" lvl="0" indent="0" algn="ctr">
              <a:lnSpc>
                <a:spcPct val="90000"/>
              </a:lnSpc>
              <a:spcBef>
                <a:spcPts val="0"/>
              </a:spcBef>
              <a:buClr>
                <a:schemeClr val="lt1"/>
              </a:buClr>
              <a:buSzPts val="3200"/>
              <a:buNone/>
            </a:pPr>
            <a:endParaRPr lang="he-IL" dirty="0">
              <a:solidFill>
                <a:srgbClr val="002060"/>
              </a:solidFill>
            </a:endParaRPr>
          </a:p>
        </p:txBody>
      </p:sp>
      <p:sp>
        <p:nvSpPr>
          <p:cNvPr id="8" name="אליפסה 7" title="צילום פנים מקצועי של גבר"/>
          <p:cNvSpPr/>
          <p:nvPr/>
        </p:nvSpPr>
        <p:spPr>
          <a:xfrm>
            <a:off x="9606597" y="4321531"/>
            <a:ext cx="2122805" cy="212280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63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e-IL">
              <a:solidFill>
                <a:prstClr val="white"/>
              </a:solidFill>
            </a:endParaRPr>
          </a:p>
        </p:txBody>
      </p:sp>
    </p:spTree>
    <p:extLst>
      <p:ext uri="{BB962C8B-B14F-4D97-AF65-F5344CB8AC3E}">
        <p14:creationId xmlns:p14="http://schemas.microsoft.com/office/powerpoint/2010/main" val="3347787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fontScale="92500" lnSpcReduction="20000"/>
          </a:bodyPr>
          <a:lstStyle/>
          <a:p>
            <a:pPr rtl="0">
              <a:buClr>
                <a:srgbClr val="000000"/>
              </a:buClr>
              <a:buFont typeface="Arial"/>
              <a:buNone/>
            </a:pPr>
            <a:r>
              <a:rPr lang="he-IL" sz="4000" b="1" kern="0" dirty="0">
                <a:solidFill>
                  <a:srgbClr val="000000"/>
                </a:solidFill>
                <a:sym typeface="Arial"/>
              </a:rPr>
              <a:t>שואה</a:t>
            </a:r>
            <a:r>
              <a:rPr lang="he-IL" sz="4000" kern="0" dirty="0">
                <a:solidFill>
                  <a:srgbClr val="000000"/>
                </a:solidFill>
                <a:sym typeface="Arial"/>
              </a:rPr>
              <a:t>  - </a:t>
            </a:r>
            <a:r>
              <a:rPr lang="he-IL" sz="3600" kern="0" dirty="0">
                <a:solidFill>
                  <a:srgbClr val="000000"/>
                </a:solidFill>
                <a:sym typeface="Arial"/>
              </a:rPr>
              <a:t>אסון גדול.</a:t>
            </a:r>
          </a:p>
          <a:p>
            <a:pPr rtl="0">
              <a:buClr>
                <a:srgbClr val="000000"/>
              </a:buClr>
              <a:buFont typeface="Arial"/>
              <a:buNone/>
            </a:pPr>
            <a:endParaRPr lang="he-IL" sz="3600" b="1" kern="0" dirty="0">
              <a:solidFill>
                <a:srgbClr val="000000"/>
              </a:solidFill>
              <a:sym typeface="Arial"/>
            </a:endParaRPr>
          </a:p>
          <a:p>
            <a:pPr rtl="0">
              <a:buClr>
                <a:srgbClr val="000000"/>
              </a:buClr>
              <a:buFont typeface="Arial"/>
              <a:buNone/>
            </a:pPr>
            <a:r>
              <a:rPr lang="he-IL" sz="4000" b="1" kern="0" dirty="0">
                <a:solidFill>
                  <a:srgbClr val="000000"/>
                </a:solidFill>
                <a:sym typeface="Arial"/>
              </a:rPr>
              <a:t>נאצים </a:t>
            </a:r>
            <a:r>
              <a:rPr lang="he-IL" sz="4000" kern="0" dirty="0">
                <a:solidFill>
                  <a:srgbClr val="000000"/>
                </a:solidFill>
                <a:sym typeface="Arial"/>
              </a:rPr>
              <a:t>- </a:t>
            </a:r>
            <a:r>
              <a:rPr lang="he-IL" sz="3600" kern="0" dirty="0">
                <a:solidFill>
                  <a:srgbClr val="000000"/>
                </a:solidFill>
                <a:sym typeface="Arial"/>
              </a:rPr>
              <a:t>אנשים שחיו </a:t>
            </a:r>
            <a:r>
              <a:rPr lang="he-IL" sz="3600" kern="0" dirty="0">
                <a:solidFill>
                  <a:srgbClr val="424242"/>
                </a:solidFill>
                <a:sym typeface="Arial"/>
              </a:rPr>
              <a:t>בגרמניה</a:t>
            </a:r>
            <a:r>
              <a:rPr lang="he-IL" sz="3600" kern="0" dirty="0">
                <a:solidFill>
                  <a:srgbClr val="C00000"/>
                </a:solidFill>
                <a:sym typeface="Arial"/>
              </a:rPr>
              <a:t> </a:t>
            </a:r>
            <a:r>
              <a:rPr lang="he-IL" sz="3600" kern="0" dirty="0">
                <a:solidFill>
                  <a:srgbClr val="000000"/>
                </a:solidFill>
                <a:sym typeface="Arial"/>
              </a:rPr>
              <a:t>לפני שנים רבות והיו אכזריים ורעים מאד ופגעו ביהודים רק בגלל שהיו יהודים. </a:t>
            </a:r>
          </a:p>
          <a:p>
            <a:pPr rtl="0">
              <a:buClr>
                <a:srgbClr val="000000"/>
              </a:buClr>
              <a:buFont typeface="Arial"/>
              <a:buNone/>
            </a:pPr>
            <a:endParaRPr lang="en-US" sz="4000" kern="0" dirty="0">
              <a:solidFill>
                <a:srgbClr val="000000"/>
              </a:solidFill>
              <a:cs typeface="Arial"/>
              <a:sym typeface="Arial"/>
            </a:endParaRPr>
          </a:p>
          <a:p>
            <a:pPr rtl="0">
              <a:buClr>
                <a:srgbClr val="000000"/>
              </a:buClr>
              <a:buFont typeface="Arial"/>
              <a:buNone/>
            </a:pPr>
            <a:r>
              <a:rPr lang="he-IL" sz="4000" b="1" kern="0" dirty="0">
                <a:solidFill>
                  <a:srgbClr val="000000"/>
                </a:solidFill>
                <a:sym typeface="Arial"/>
              </a:rPr>
              <a:t>גטו - </a:t>
            </a:r>
            <a:r>
              <a:rPr lang="he-IL" sz="3600" kern="0" dirty="0">
                <a:solidFill>
                  <a:srgbClr val="000000"/>
                </a:solidFill>
                <a:sym typeface="Arial"/>
              </a:rPr>
              <a:t>שכונה או מספר רחובות בהם גרו יהודים בלבד, הגטו היה סגור ומופרד משאר העיר. במהלך השואה הקימו הנאצים גטאות רבים, וריכזו בהם המוני יהודים.</a:t>
            </a:r>
            <a:r>
              <a:rPr lang="he-IL" sz="4000" kern="0" dirty="0">
                <a:solidFill>
                  <a:srgbClr val="000000"/>
                </a:solidFill>
                <a:sym typeface="Arial"/>
              </a:rPr>
              <a:t> </a:t>
            </a: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המילים שמלוות את היום</a:t>
            </a:r>
            <a:endParaRPr lang="he-IL" sz="4500" dirty="0">
              <a:solidFill>
                <a:srgbClr val="002060"/>
              </a:solidFill>
            </a:endParaRPr>
          </a:p>
        </p:txBody>
      </p:sp>
    </p:spTree>
    <p:extLst>
      <p:ext uri="{BB962C8B-B14F-4D97-AF65-F5344CB8AC3E}">
        <p14:creationId xmlns:p14="http://schemas.microsoft.com/office/powerpoint/2010/main" val="3596639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rtl="0">
              <a:buClr>
                <a:srgbClr val="000000"/>
              </a:buClr>
              <a:buFont typeface="Arial"/>
              <a:buNone/>
            </a:pPr>
            <a:r>
              <a:rPr lang="he-IL" sz="3600" b="1" kern="0" dirty="0">
                <a:solidFill>
                  <a:srgbClr val="000000"/>
                </a:solidFill>
                <a:sym typeface="Arial"/>
              </a:rPr>
              <a:t>יום הזיכרון לשואה ולגבורה  </a:t>
            </a:r>
          </a:p>
          <a:p>
            <a:pPr rtl="0">
              <a:buClr>
                <a:srgbClr val="000000"/>
              </a:buClr>
              <a:buFont typeface="Arial"/>
              <a:buNone/>
            </a:pPr>
            <a:endParaRPr lang="he-IL" sz="3600" b="1" kern="0" dirty="0">
              <a:solidFill>
                <a:srgbClr val="000000"/>
              </a:solidFill>
              <a:sym typeface="Arial"/>
            </a:endParaRPr>
          </a:p>
          <a:p>
            <a:pPr rtl="0">
              <a:buClr>
                <a:srgbClr val="000000"/>
              </a:buClr>
              <a:buFont typeface="Arial"/>
              <a:buNone/>
            </a:pPr>
            <a:r>
              <a:rPr lang="he-IL" sz="3600" kern="0" dirty="0">
                <a:solidFill>
                  <a:srgbClr val="000000"/>
                </a:solidFill>
                <a:sym typeface="Arial"/>
              </a:rPr>
              <a:t>הוא הזדמנות לשמוע סיפורים ולצפות בציורים ובתמונות על הורים וילדים שחיו בתקופת השואה.</a:t>
            </a:r>
            <a:endParaRPr lang="he-IL" sz="1200" kern="0" dirty="0">
              <a:solidFill>
                <a:srgbClr val="000000"/>
              </a:solidFill>
              <a:sym typeface="Arial"/>
            </a:endParaRP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endParaRPr lang="he-IL" sz="4500" dirty="0">
              <a:solidFill>
                <a:srgbClr val="00206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494" y="4275800"/>
            <a:ext cx="4293840" cy="229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17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149599" y="1719071"/>
            <a:ext cx="8568923" cy="4407408"/>
          </a:xfrm>
        </p:spPr>
        <p:txBody>
          <a:bodyPr>
            <a:normAutofit fontScale="77500" lnSpcReduction="20000"/>
          </a:bodyPr>
          <a:lstStyle/>
          <a:p>
            <a:pPr rtl="0">
              <a:buClr>
                <a:srgbClr val="000000"/>
              </a:buClr>
              <a:buFont typeface="Arial"/>
              <a:buNone/>
            </a:pPr>
            <a:r>
              <a:rPr lang="he-IL" sz="3600" b="1" kern="0" dirty="0">
                <a:solidFill>
                  <a:srgbClr val="424242"/>
                </a:solidFill>
                <a:sym typeface="Arial"/>
              </a:rPr>
              <a:t>האמן פאול קור היה צייר, מעצב גרפי וסופר. </a:t>
            </a:r>
          </a:p>
          <a:p>
            <a:pPr rtl="0">
              <a:buClr>
                <a:srgbClr val="000000"/>
              </a:buClr>
              <a:buFont typeface="Arial"/>
              <a:buNone/>
            </a:pPr>
            <a:r>
              <a:rPr lang="he-IL" sz="3600" b="1" kern="0" dirty="0">
                <a:solidFill>
                  <a:srgbClr val="424242"/>
                </a:solidFill>
                <a:sym typeface="Arial"/>
              </a:rPr>
              <a:t>פאול קור נולד בפריז וחי בה עד שנכבשה על ידי הנאצים.  </a:t>
            </a:r>
          </a:p>
          <a:p>
            <a:pPr rtl="0">
              <a:buClr>
                <a:srgbClr val="000000"/>
              </a:buClr>
              <a:buFont typeface="Arial"/>
              <a:buNone/>
            </a:pPr>
            <a:endParaRPr lang="he-IL" sz="3600" b="1" kern="0" dirty="0">
              <a:solidFill>
                <a:srgbClr val="424242"/>
              </a:solidFill>
              <a:sym typeface="Arial"/>
            </a:endParaRPr>
          </a:p>
          <a:p>
            <a:pPr rtl="0">
              <a:buClr>
                <a:srgbClr val="000000"/>
              </a:buClr>
              <a:buFont typeface="Arial"/>
              <a:buNone/>
            </a:pPr>
            <a:r>
              <a:rPr lang="he-IL" sz="3600" b="1" kern="0" dirty="0">
                <a:solidFill>
                  <a:srgbClr val="424242"/>
                </a:solidFill>
                <a:sym typeface="Arial"/>
              </a:rPr>
              <a:t>לאחר הכיבוש הנאצי, פאול ואחיו הוברחו לשוויץ.</a:t>
            </a:r>
          </a:p>
          <a:p>
            <a:pPr rtl="0">
              <a:buClr>
                <a:srgbClr val="000000"/>
              </a:buClr>
              <a:buFont typeface="Arial"/>
              <a:buNone/>
            </a:pPr>
            <a:r>
              <a:rPr lang="he-IL" sz="3600" b="1" kern="0" dirty="0">
                <a:solidFill>
                  <a:srgbClr val="424242"/>
                </a:solidFill>
                <a:sym typeface="Arial"/>
              </a:rPr>
              <a:t>הוריו של פאול ומשפחתו נספו בשואה.</a:t>
            </a:r>
          </a:p>
          <a:p>
            <a:pPr rtl="0">
              <a:buClr>
                <a:srgbClr val="000000"/>
              </a:buClr>
              <a:buFont typeface="Arial"/>
              <a:buNone/>
            </a:pPr>
            <a:endParaRPr lang="he-IL" sz="3600" b="1" kern="0" dirty="0">
              <a:solidFill>
                <a:srgbClr val="424242"/>
              </a:solidFill>
              <a:sym typeface="Arial"/>
            </a:endParaRPr>
          </a:p>
          <a:p>
            <a:pPr rtl="0">
              <a:buClr>
                <a:srgbClr val="000000"/>
              </a:buClr>
              <a:buFont typeface="Arial"/>
              <a:buNone/>
            </a:pPr>
            <a:r>
              <a:rPr lang="he-IL" sz="3600" b="1" kern="0" dirty="0">
                <a:solidFill>
                  <a:srgbClr val="424242"/>
                </a:solidFill>
                <a:sym typeface="Arial"/>
              </a:rPr>
              <a:t>לאחר שקמה מדינת ישראל עלה פאול קור לישראל.</a:t>
            </a:r>
          </a:p>
          <a:p>
            <a:pPr rtl="0">
              <a:buClr>
                <a:srgbClr val="000000"/>
              </a:buClr>
              <a:buFont typeface="Arial"/>
              <a:buNone/>
            </a:pPr>
            <a:r>
              <a:rPr lang="he-IL" sz="3600" b="1" kern="0" dirty="0">
                <a:solidFill>
                  <a:srgbClr val="424242"/>
                </a:solidFill>
                <a:sym typeface="Arial"/>
              </a:rPr>
              <a:t>פאול קור בטח מוכר לכם בשל ספרי הילדים הרבים שכתב ביניהם ספרו הידוע "כספיון הדג הקטן".</a:t>
            </a: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800" b="1" dirty="0">
                <a:solidFill>
                  <a:srgbClr val="002060"/>
                </a:solidFill>
              </a:rPr>
              <a:t>היכרות עם הצייר פאול קור (</a:t>
            </a:r>
            <a:r>
              <a:rPr lang="he-IL" sz="4800" b="1" dirty="0" err="1">
                <a:solidFill>
                  <a:srgbClr val="002060"/>
                </a:solidFill>
              </a:rPr>
              <a:t>קורונובסקי</a:t>
            </a:r>
            <a:r>
              <a:rPr lang="he-IL" sz="4800" b="1" dirty="0">
                <a:solidFill>
                  <a:srgbClr val="002060"/>
                </a:solidFill>
              </a:rPr>
              <a:t>)</a:t>
            </a:r>
            <a:endParaRPr lang="he-IL" sz="4500" dirty="0">
              <a:solidFill>
                <a:srgbClr val="00206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97" y="1896533"/>
            <a:ext cx="3224807" cy="340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2097" y="6316991"/>
            <a:ext cx="1759352" cy="312516"/>
          </a:xfrm>
          <a:prstGeom prst="rect">
            <a:avLst/>
          </a:prstGeom>
          <a:noFill/>
        </p:spPr>
        <p:txBody>
          <a:bodyPr wrap="square" rtlCol="1">
            <a:spAutoFit/>
          </a:bodyPr>
          <a:lstStyle/>
          <a:p>
            <a:pPr rtl="0">
              <a:buClr>
                <a:srgbClr val="000000"/>
              </a:buClr>
              <a:buFont typeface="Arial"/>
              <a:buNone/>
            </a:pPr>
            <a:r>
              <a:rPr lang="he-IL" sz="1400" kern="0" dirty="0">
                <a:solidFill>
                  <a:srgbClr val="000000"/>
                </a:solidFill>
                <a:sym typeface="Arial"/>
              </a:rPr>
              <a:t>©  מתוך אתר מט"ח</a:t>
            </a:r>
          </a:p>
        </p:txBody>
      </p:sp>
    </p:spTree>
    <p:extLst>
      <p:ext uri="{BB962C8B-B14F-4D97-AF65-F5344CB8AC3E}">
        <p14:creationId xmlns:p14="http://schemas.microsoft.com/office/powerpoint/2010/main" val="400758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lnSpcReduction="10000"/>
          </a:bodyPr>
          <a:lstStyle/>
          <a:p>
            <a:pPr marL="45720" indent="0">
              <a:buNone/>
            </a:pPr>
            <a:r>
              <a:rPr lang="he-IL" sz="3600" b="1" dirty="0">
                <a:solidFill>
                  <a:schemeClr val="tx1"/>
                </a:solidFill>
              </a:rPr>
              <a:t>האמן פאול קור צייר שישה ציורים לזכרם של ששת</a:t>
            </a:r>
          </a:p>
          <a:p>
            <a:pPr marL="45720" indent="0">
              <a:buNone/>
            </a:pPr>
            <a:r>
              <a:rPr lang="he-IL" sz="3600" b="1" dirty="0">
                <a:solidFill>
                  <a:schemeClr val="tx1"/>
                </a:solidFill>
              </a:rPr>
              <a:t>המיליונים שנספו בשואה, ביניהם גם בני משפחתו .</a:t>
            </a:r>
          </a:p>
          <a:p>
            <a:pPr marL="45720" indent="0">
              <a:buNone/>
            </a:pPr>
            <a:endParaRPr lang="he-IL" sz="3600" b="1" dirty="0">
              <a:solidFill>
                <a:schemeClr val="tx1"/>
              </a:solidFill>
            </a:endParaRPr>
          </a:p>
          <a:p>
            <a:pPr marL="45720" indent="0">
              <a:buNone/>
            </a:pPr>
            <a:r>
              <a:rPr lang="he-IL" sz="3600" b="1" dirty="0">
                <a:solidFill>
                  <a:schemeClr val="tx1"/>
                </a:solidFill>
              </a:rPr>
              <a:t>בששת הציורים מופיעה בובה ויש לה תפקיד אמנותי </a:t>
            </a:r>
          </a:p>
          <a:p>
            <a:pPr marL="45720" indent="0">
              <a:buNone/>
            </a:pPr>
            <a:r>
              <a:rPr lang="he-IL" sz="3600" b="1" dirty="0">
                <a:solidFill>
                  <a:schemeClr val="tx1"/>
                </a:solidFill>
              </a:rPr>
              <a:t>חשוב.</a:t>
            </a:r>
          </a:p>
          <a:p>
            <a:pPr marL="45720" indent="0">
              <a:buNone/>
            </a:pPr>
            <a:endParaRPr lang="he-IL" sz="3600" b="1" dirty="0">
              <a:solidFill>
                <a:schemeClr val="tx1"/>
              </a:solidFill>
            </a:endParaRPr>
          </a:p>
          <a:p>
            <a:pPr marL="45720" indent="0">
              <a:buNone/>
            </a:pPr>
            <a:r>
              <a:rPr lang="he-IL" sz="3600" b="1" dirty="0">
                <a:solidFill>
                  <a:schemeClr val="tx1"/>
                </a:solidFill>
              </a:rPr>
              <a:t>את הציורים מלווה הסיפור שסיפר פאול קור לאשתו.</a:t>
            </a: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endParaRPr lang="he-IL" sz="4500" dirty="0">
              <a:solidFill>
                <a:srgbClr val="002060"/>
              </a:solidFill>
            </a:endParaRPr>
          </a:p>
        </p:txBody>
      </p:sp>
    </p:spTree>
    <p:extLst>
      <p:ext uri="{BB962C8B-B14F-4D97-AF65-F5344CB8AC3E}">
        <p14:creationId xmlns:p14="http://schemas.microsoft.com/office/powerpoint/2010/main" val="4056505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08000" y="883044"/>
            <a:ext cx="11210524" cy="4407408"/>
          </a:xfrm>
        </p:spPr>
        <p:txBody>
          <a:bodyPr>
            <a:noAutofit/>
          </a:bodyPr>
          <a:lstStyle/>
          <a:p>
            <a:pPr marL="45720" indent="0">
              <a:buNone/>
            </a:pPr>
            <a:endParaRPr lang="he-IL" sz="3500" b="1" dirty="0">
              <a:solidFill>
                <a:schemeClr val="tx1"/>
              </a:solidFill>
            </a:endParaRPr>
          </a:p>
          <a:p>
            <a:pPr marL="45720" indent="0">
              <a:buNone/>
            </a:pPr>
            <a:r>
              <a:rPr lang="he-IL" sz="3500" b="1" dirty="0">
                <a:solidFill>
                  <a:schemeClr val="tx1"/>
                </a:solidFill>
              </a:rPr>
              <a:t>    אני מזמינה אתכם להתבוננות משותפת   </a:t>
            </a:r>
          </a:p>
          <a:p>
            <a:pPr marL="45720" indent="0">
              <a:buNone/>
            </a:pPr>
            <a:r>
              <a:rPr lang="he-IL" sz="3500" b="1" dirty="0">
                <a:solidFill>
                  <a:schemeClr val="tx1"/>
                </a:solidFill>
              </a:rPr>
              <a:t>    ומעמיקה בארבעה מתוך ששת </a:t>
            </a:r>
            <a:r>
              <a:rPr lang="he-IL" sz="3500" b="1" dirty="0" smtClean="0">
                <a:solidFill>
                  <a:schemeClr val="tx1"/>
                </a:solidFill>
              </a:rPr>
              <a:t>הציורים.</a:t>
            </a:r>
            <a:endParaRPr lang="he-IL" sz="3500" b="1" dirty="0">
              <a:solidFill>
                <a:schemeClr val="tx1"/>
              </a:solidFill>
            </a:endParaRPr>
          </a:p>
          <a:p>
            <a:pPr marL="45720" indent="0" algn="ctr">
              <a:buNone/>
            </a:pPr>
            <a:endParaRPr lang="he-IL" sz="3500" b="1" dirty="0">
              <a:solidFill>
                <a:schemeClr val="tx1"/>
              </a:solidFill>
            </a:endParaRPr>
          </a:p>
          <a:p>
            <a:pPr marL="45720" indent="0">
              <a:buNone/>
            </a:pPr>
            <a:r>
              <a:rPr lang="he-IL" sz="3500" b="1" dirty="0">
                <a:solidFill>
                  <a:schemeClr val="tx1"/>
                </a:solidFill>
              </a:rPr>
              <a:t>    לצד ההתבוננות נקרא גם את סיפור הציורים כפי  </a:t>
            </a:r>
          </a:p>
          <a:p>
            <a:pPr marL="45720" indent="0">
              <a:buNone/>
            </a:pPr>
            <a:r>
              <a:rPr lang="he-IL" sz="3500" b="1">
                <a:solidFill>
                  <a:schemeClr val="tx1"/>
                </a:solidFill>
              </a:rPr>
              <a:t>    </a:t>
            </a:r>
            <a:r>
              <a:rPr lang="he-IL" sz="3500" b="1" smtClean="0">
                <a:solidFill>
                  <a:schemeClr val="tx1"/>
                </a:solidFill>
              </a:rPr>
              <a:t>שסיפר </a:t>
            </a:r>
            <a:r>
              <a:rPr lang="he-IL" sz="3500" b="1" dirty="0">
                <a:solidFill>
                  <a:schemeClr val="tx1"/>
                </a:solidFill>
              </a:rPr>
              <a:t>פאול קור </a:t>
            </a:r>
            <a:r>
              <a:rPr lang="he-IL" sz="3500" b="1" dirty="0" smtClean="0">
                <a:solidFill>
                  <a:schemeClr val="tx1"/>
                </a:solidFill>
              </a:rPr>
              <a:t>לאשתו.</a:t>
            </a:r>
            <a:endParaRPr lang="he-IL" sz="3500" b="1" dirty="0">
              <a:solidFill>
                <a:schemeClr val="tx1"/>
              </a:solidFill>
            </a:endParaRPr>
          </a:p>
          <a:p>
            <a:pPr marL="45720" indent="0" algn="ctr">
              <a:buNone/>
            </a:pPr>
            <a:endParaRPr lang="he-IL" sz="3500" b="1" dirty="0">
              <a:solidFill>
                <a:schemeClr val="tx1"/>
              </a:solidFill>
            </a:endParaRPr>
          </a:p>
          <a:p>
            <a:pPr marL="45720" indent="0">
              <a:buNone/>
            </a:pPr>
            <a:r>
              <a:rPr lang="he-IL" sz="3500" b="1" dirty="0">
                <a:solidFill>
                  <a:schemeClr val="tx1"/>
                </a:solidFill>
              </a:rPr>
              <a:t>     לפני כן אבקש מכם להתארגן עם כלי כתיבה </a:t>
            </a:r>
            <a:r>
              <a:rPr lang="he-IL" sz="3500" b="1" dirty="0" smtClean="0">
                <a:solidFill>
                  <a:schemeClr val="tx1"/>
                </a:solidFill>
              </a:rPr>
              <a:t>וציור.</a:t>
            </a:r>
            <a:endParaRPr lang="he-IL" sz="3500" b="1" dirty="0">
              <a:solidFill>
                <a:schemeClr val="tx1"/>
              </a:solidFill>
            </a:endParaRPr>
          </a:p>
          <a:p>
            <a:pPr marL="45720" indent="0">
              <a:buNone/>
            </a:pPr>
            <a:endParaRPr lang="he-IL" sz="3500" b="1" dirty="0">
              <a:solidFill>
                <a:schemeClr val="tx1"/>
              </a:solidFill>
            </a:endParaRPr>
          </a:p>
          <a:p>
            <a:pPr marL="45720" indent="0">
              <a:buNone/>
            </a:pPr>
            <a:endParaRPr lang="he-IL" sz="3500" b="1" dirty="0">
              <a:solidFill>
                <a:schemeClr val="tx1"/>
              </a:solidFill>
            </a:endParaRPr>
          </a:p>
          <a:p>
            <a:pPr marL="0" lvl="0" indent="0">
              <a:lnSpc>
                <a:spcPct val="90000"/>
              </a:lnSpc>
              <a:spcBef>
                <a:spcPts val="0"/>
              </a:spcBef>
              <a:buClr>
                <a:srgbClr val="FF82A5">
                  <a:lumMod val="75000"/>
                </a:srgbClr>
              </a:buClr>
              <a:buSzPts val="3600"/>
              <a:buNone/>
            </a:pPr>
            <a:endParaRPr lang="he-IL" sz="3500" kern="0" spc="0" dirty="0">
              <a:solidFill>
                <a:schemeClr val="tx1"/>
              </a:solidFill>
              <a:latin typeface="Calibri"/>
              <a:sym typeface="Calibri"/>
            </a:endParaRPr>
          </a:p>
        </p:txBody>
      </p:sp>
      <p:sp>
        <p:nvSpPr>
          <p:cNvPr id="3" name="כותרת 2"/>
          <p:cNvSpPr>
            <a:spLocks noGrp="1"/>
          </p:cNvSpPr>
          <p:nvPr>
            <p:ph type="title"/>
          </p:nvPr>
        </p:nvSpPr>
        <p:spPr/>
        <p:txBody>
          <a:bodyPr/>
          <a:lstStyle/>
          <a:p>
            <a:endParaRPr lang="he-IL" sz="4500" dirty="0">
              <a:solidFill>
                <a:srgbClr val="002060"/>
              </a:solidFill>
            </a:endParaRPr>
          </a:p>
        </p:txBody>
      </p:sp>
    </p:spTree>
    <p:extLst>
      <p:ext uri="{BB962C8B-B14F-4D97-AF65-F5344CB8AC3E}">
        <p14:creationId xmlns:p14="http://schemas.microsoft.com/office/powerpoint/2010/main" val="1272251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755636" y="1221710"/>
            <a:ext cx="6909457" cy="4407408"/>
          </a:xfrm>
        </p:spPr>
        <p:txBody>
          <a:bodyPr>
            <a:noAutofit/>
          </a:bodyPr>
          <a:lstStyle/>
          <a:p>
            <a:pPr rtl="0">
              <a:buClr>
                <a:srgbClr val="000000"/>
              </a:buClr>
              <a:buFont typeface="Arial"/>
              <a:buNone/>
            </a:pPr>
            <a:endParaRPr lang="he-IL" sz="3600" b="1" kern="0" dirty="0">
              <a:solidFill>
                <a:srgbClr val="000000"/>
              </a:solidFill>
              <a:sym typeface="Arial"/>
            </a:endParaRPr>
          </a:p>
          <a:p>
            <a:pPr rtl="0">
              <a:buClr>
                <a:srgbClr val="000000"/>
              </a:buClr>
              <a:buFont typeface="Arial"/>
              <a:buNone/>
            </a:pPr>
            <a:r>
              <a:rPr lang="he-IL" sz="3600" b="1" kern="0" dirty="0">
                <a:solidFill>
                  <a:srgbClr val="000000"/>
                </a:solidFill>
                <a:sym typeface="Arial"/>
              </a:rPr>
              <a:t>משפחה יהודית שנמלטת בעקבות שמועה על פינוי יהודים.</a:t>
            </a:r>
          </a:p>
          <a:p>
            <a:pPr rtl="0">
              <a:buClr>
                <a:srgbClr val="000000"/>
              </a:buClr>
              <a:buFont typeface="Arial"/>
              <a:buNone/>
            </a:pPr>
            <a:endParaRPr lang="he-IL" sz="3600" b="1" kern="0" dirty="0">
              <a:solidFill>
                <a:srgbClr val="000000"/>
              </a:solidFill>
              <a:sym typeface="Arial"/>
            </a:endParaRPr>
          </a:p>
          <a:p>
            <a:pPr rtl="0">
              <a:buClr>
                <a:srgbClr val="000000"/>
              </a:buClr>
              <a:buFont typeface="Arial"/>
              <a:buNone/>
            </a:pPr>
            <a:r>
              <a:rPr lang="he-IL" sz="3600" b="1" kern="0" dirty="0">
                <a:solidFill>
                  <a:srgbClr val="000000"/>
                </a:solidFill>
                <a:sym typeface="Arial"/>
              </a:rPr>
              <a:t>חורף, קר, אירופה. </a:t>
            </a:r>
          </a:p>
          <a:p>
            <a:pPr rtl="0">
              <a:buClr>
                <a:srgbClr val="000000"/>
              </a:buClr>
              <a:buFont typeface="Arial"/>
              <a:buNone/>
            </a:pPr>
            <a:endParaRPr lang="he-IL" sz="3600" b="1" kern="0" dirty="0">
              <a:solidFill>
                <a:srgbClr val="000000"/>
              </a:solidFill>
              <a:sym typeface="Arial"/>
            </a:endParaRPr>
          </a:p>
          <a:p>
            <a:pPr rtl="0">
              <a:buClr>
                <a:srgbClr val="000000"/>
              </a:buClr>
              <a:buFont typeface="Arial"/>
              <a:buNone/>
            </a:pPr>
            <a:r>
              <a:rPr lang="he-IL" sz="3600" b="1" kern="0" dirty="0">
                <a:solidFill>
                  <a:srgbClr val="000000"/>
                </a:solidFill>
                <a:sym typeface="Arial"/>
              </a:rPr>
              <a:t>עיני ההורים מביעות דאגה וחרדה מפני הבאות. </a:t>
            </a:r>
          </a:p>
          <a:p>
            <a:pPr rtl="0">
              <a:buClr>
                <a:srgbClr val="000000"/>
              </a:buClr>
              <a:buFont typeface="Arial"/>
              <a:buNone/>
            </a:pPr>
            <a:endParaRPr lang="he-IL" sz="3600" b="1" kern="0" dirty="0">
              <a:solidFill>
                <a:srgbClr val="000000"/>
              </a:solidFill>
              <a:sym typeface="Arial"/>
            </a:endParaRPr>
          </a:p>
          <a:p>
            <a:pPr rtl="0">
              <a:buClr>
                <a:srgbClr val="000000"/>
              </a:buClr>
              <a:buFont typeface="Arial"/>
              <a:buNone/>
            </a:pPr>
            <a:endParaRPr lang="he-IL" sz="3600" b="1" kern="0" dirty="0">
              <a:solidFill>
                <a:srgbClr val="000000"/>
              </a:solidFill>
              <a:sym typeface="Arial"/>
            </a:endParaRPr>
          </a:p>
          <a:p>
            <a:pPr marL="0" lvl="0" indent="0">
              <a:lnSpc>
                <a:spcPct val="90000"/>
              </a:lnSpc>
              <a:spcBef>
                <a:spcPts val="0"/>
              </a:spcBef>
              <a:buClr>
                <a:srgbClr val="FF82A5">
                  <a:lumMod val="75000"/>
                </a:srgbClr>
              </a:buClr>
              <a:buSzPts val="3600"/>
              <a:buNone/>
            </a:pPr>
            <a:endParaRPr lang="he-IL" sz="35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הציור הראשון</a:t>
            </a:r>
            <a:endParaRPr lang="he-IL" sz="4500" dirty="0">
              <a:solidFill>
                <a:srgbClr val="00206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731452"/>
            <a:ext cx="3726618" cy="476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7" y="6486525"/>
            <a:ext cx="17748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041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773556" y="1909364"/>
            <a:ext cx="6909457" cy="4407408"/>
          </a:xfrm>
        </p:spPr>
        <p:txBody>
          <a:bodyPr>
            <a:noAutofit/>
          </a:bodyPr>
          <a:lstStyle/>
          <a:p>
            <a:pPr marL="0" lvl="0" indent="0">
              <a:lnSpc>
                <a:spcPct val="90000"/>
              </a:lnSpc>
              <a:spcBef>
                <a:spcPts val="0"/>
              </a:spcBef>
              <a:buClr>
                <a:srgbClr val="FF82A5">
                  <a:lumMod val="75000"/>
                </a:srgbClr>
              </a:buClr>
              <a:buSzPts val="3600"/>
              <a:buNone/>
            </a:pPr>
            <a:r>
              <a:rPr lang="he-IL" sz="3600" b="1" dirty="0">
                <a:solidFill>
                  <a:schemeClr val="tx1"/>
                </a:solidFill>
              </a:rPr>
              <a:t>מדוע לדעתכם עיני ההורים מביעות דאגה וחרדה? </a:t>
            </a:r>
            <a:br>
              <a:rPr lang="he-IL" sz="3600" b="1" dirty="0">
                <a:solidFill>
                  <a:schemeClr val="tx1"/>
                </a:solidFill>
              </a:rPr>
            </a:br>
            <a:r>
              <a:rPr lang="he-IL" sz="3600" b="1" dirty="0">
                <a:solidFill>
                  <a:schemeClr val="tx1"/>
                </a:solidFill>
              </a:rPr>
              <a:t/>
            </a:r>
            <a:br>
              <a:rPr lang="he-IL" sz="3600" b="1" dirty="0">
                <a:solidFill>
                  <a:schemeClr val="tx1"/>
                </a:solidFill>
              </a:rPr>
            </a:br>
            <a:r>
              <a:rPr lang="he-IL" sz="3600" b="1" dirty="0">
                <a:solidFill>
                  <a:schemeClr val="tx1"/>
                </a:solidFill>
              </a:rPr>
              <a:t>כתבו תשובתכם במחברת האישית שלכם </a:t>
            </a:r>
            <a:endParaRPr lang="he-IL" sz="35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הציור הראשון</a:t>
            </a:r>
            <a:endParaRPr lang="he-IL" sz="4500" dirty="0">
              <a:solidFill>
                <a:srgbClr val="00206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731452"/>
            <a:ext cx="3726618" cy="476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7" y="6486525"/>
            <a:ext cx="17748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8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p:txBody>
          <a:bodyPr>
            <a:normAutofit/>
          </a:bodyPr>
          <a:lstStyle/>
          <a:p>
            <a:pPr marL="45720" indent="0">
              <a:buNone/>
            </a:pPr>
            <a:r>
              <a:rPr lang="he-IL" sz="6000" b="1" dirty="0">
                <a:solidFill>
                  <a:schemeClr val="tx1"/>
                </a:solidFill>
              </a:rPr>
              <a:t> בזמנים של משבר וקושי כאשר אדם נוקט במעשה, חוזרת אליו, ולו במעט, תחושת השליטה במצב.</a:t>
            </a:r>
          </a:p>
          <a:p>
            <a:pPr marL="45720" indent="0">
              <a:buNone/>
            </a:pPr>
            <a:endParaRPr lang="he-IL" sz="6000" dirty="0">
              <a:solidFill>
                <a:schemeClr val="tx1"/>
              </a:solidFill>
            </a:endParaRP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2171557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773556" y="1909364"/>
            <a:ext cx="6909457" cy="4407408"/>
          </a:xfrm>
        </p:spPr>
        <p:txBody>
          <a:bodyPr>
            <a:noAutofit/>
          </a:bodyPr>
          <a:lstStyle/>
          <a:p>
            <a:pPr marL="45720" indent="0">
              <a:buNone/>
            </a:pPr>
            <a:r>
              <a:rPr lang="he-IL" sz="3200" b="1" dirty="0">
                <a:solidFill>
                  <a:schemeClr val="tx1"/>
                </a:solidFill>
              </a:rPr>
              <a:t> משפחה שלמה, עם סבתא ונכדה שמחזיקה בובה היקרה מאד לליבה. </a:t>
            </a:r>
          </a:p>
          <a:p>
            <a:pPr marL="45720" indent="0">
              <a:buNone/>
            </a:pPr>
            <a:endParaRPr lang="he-IL" sz="3200" b="1" dirty="0">
              <a:solidFill>
                <a:schemeClr val="tx1"/>
              </a:solidFill>
            </a:endParaRPr>
          </a:p>
          <a:p>
            <a:pPr marL="45720" indent="0">
              <a:buNone/>
            </a:pPr>
            <a:r>
              <a:rPr lang="he-IL" sz="3200" b="1" dirty="0">
                <a:solidFill>
                  <a:schemeClr val="tx1"/>
                </a:solidFill>
              </a:rPr>
              <a:t>  בני המשפחה יוצאים לדרך שאינם מכירים. הם אינם יודעים לאן יגיעו ומה  יעלה בגורלם.</a:t>
            </a:r>
          </a:p>
          <a:p>
            <a:pPr marL="45720" indent="0">
              <a:buNone/>
            </a:pPr>
            <a:endParaRPr lang="he-IL" sz="3200" b="1" dirty="0">
              <a:solidFill>
                <a:schemeClr val="tx1"/>
              </a:solidFill>
            </a:endParaRPr>
          </a:p>
          <a:p>
            <a:pPr marL="45720" indent="0">
              <a:buNone/>
            </a:pPr>
            <a:r>
              <a:rPr lang="he-IL" sz="3200" b="1" dirty="0">
                <a:solidFill>
                  <a:schemeClr val="tx1"/>
                </a:solidFill>
              </a:rPr>
              <a:t>הצבע האדום מציין את אי הוודאות. </a:t>
            </a:r>
            <a:endParaRPr lang="he-IL" sz="32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הציור השני</a:t>
            </a:r>
            <a:endParaRPr lang="he-IL" sz="4500" dirty="0">
              <a:solidFill>
                <a:srgbClr val="00206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27" y="6486525"/>
            <a:ext cx="17748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00" y="1909364"/>
            <a:ext cx="3788167" cy="451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122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773556" y="1909364"/>
            <a:ext cx="6909457" cy="4407408"/>
          </a:xfrm>
        </p:spPr>
        <p:txBody>
          <a:bodyPr>
            <a:noAutofit/>
          </a:bodyPr>
          <a:lstStyle/>
          <a:p>
            <a:pPr marL="45720" indent="0">
              <a:buNone/>
            </a:pPr>
            <a:r>
              <a:rPr lang="he-IL" sz="4400" b="1" dirty="0">
                <a:solidFill>
                  <a:schemeClr val="tx1"/>
                </a:solidFill>
              </a:rPr>
              <a:t>מדוע לדעתכם</a:t>
            </a:r>
          </a:p>
          <a:p>
            <a:pPr marL="45720" indent="0">
              <a:buNone/>
            </a:pPr>
            <a:r>
              <a:rPr lang="he-IL" sz="4400" b="1" dirty="0">
                <a:solidFill>
                  <a:schemeClr val="tx1"/>
                </a:solidFill>
              </a:rPr>
              <a:t>לקחה הילדה את </a:t>
            </a:r>
          </a:p>
          <a:p>
            <a:pPr marL="45720" indent="0">
              <a:buNone/>
            </a:pPr>
            <a:r>
              <a:rPr lang="he-IL" sz="4400" b="1" dirty="0">
                <a:solidFill>
                  <a:schemeClr val="tx1"/>
                </a:solidFill>
              </a:rPr>
              <a:t>הבובה שלה </a:t>
            </a:r>
            <a:r>
              <a:rPr lang="he-IL" sz="4400" b="1" dirty="0" err="1">
                <a:solidFill>
                  <a:schemeClr val="tx1"/>
                </a:solidFill>
              </a:rPr>
              <a:t>איתה</a:t>
            </a:r>
            <a:r>
              <a:rPr lang="he-IL" sz="4400" b="1" dirty="0">
                <a:solidFill>
                  <a:schemeClr val="tx1"/>
                </a:solidFill>
              </a:rPr>
              <a:t>?</a:t>
            </a:r>
            <a:r>
              <a:rPr lang="he-IL" sz="3200" b="1" dirty="0">
                <a:solidFill>
                  <a:schemeClr val="tx1"/>
                </a:solidFill>
              </a:rPr>
              <a:t> </a:t>
            </a:r>
          </a:p>
          <a:p>
            <a:pPr marL="45720" indent="0">
              <a:buNone/>
            </a:pPr>
            <a:endParaRPr lang="he-IL" sz="3200" b="1" dirty="0">
              <a:solidFill>
                <a:schemeClr val="tx1"/>
              </a:solidFill>
            </a:endParaRPr>
          </a:p>
          <a:p>
            <a:pPr marL="45720" indent="0">
              <a:buNone/>
            </a:pPr>
            <a:r>
              <a:rPr lang="he-IL" sz="3200" b="1" dirty="0">
                <a:solidFill>
                  <a:schemeClr val="tx1"/>
                </a:solidFill>
              </a:rPr>
              <a:t>כתבו תשובתכם במחברת             </a:t>
            </a:r>
          </a:p>
          <a:p>
            <a:pPr marL="45720" indent="0">
              <a:buNone/>
            </a:pPr>
            <a:r>
              <a:rPr lang="he-IL" sz="3200" b="1" dirty="0">
                <a:solidFill>
                  <a:schemeClr val="tx1"/>
                </a:solidFill>
              </a:rPr>
              <a:t>       האישית שלכם </a:t>
            </a:r>
            <a:endParaRPr lang="he-IL" sz="4400" b="1" dirty="0">
              <a:solidFill>
                <a:schemeClr val="tx1"/>
              </a:solidFill>
            </a:endParaRPr>
          </a:p>
          <a:p>
            <a:pPr marL="45720" indent="0">
              <a:buNone/>
            </a:pPr>
            <a:endParaRPr lang="he-IL" sz="4400" b="1" dirty="0">
              <a:solidFill>
                <a:schemeClr val="tx1"/>
              </a:solidFill>
            </a:endParaRPr>
          </a:p>
          <a:p>
            <a:pPr marL="45720" indent="0">
              <a:buNone/>
            </a:pPr>
            <a:endParaRPr lang="he-IL" sz="4400" b="1" dirty="0">
              <a:solidFill>
                <a:schemeClr val="tx1"/>
              </a:solidFill>
            </a:endParaRPr>
          </a:p>
          <a:p>
            <a:pPr marL="45720" indent="0">
              <a:buNone/>
            </a:pPr>
            <a:endParaRPr lang="he-IL" sz="32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הציור השני</a:t>
            </a:r>
            <a:endParaRPr lang="he-IL" sz="4500" dirty="0">
              <a:solidFill>
                <a:srgbClr val="00206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27" y="6486525"/>
            <a:ext cx="17748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00" y="1909364"/>
            <a:ext cx="3788167" cy="451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40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טקסט 5"/>
          <p:cNvSpPr>
            <a:spLocks noGrp="1"/>
          </p:cNvSpPr>
          <p:nvPr>
            <p:ph idx="1"/>
          </p:nvPr>
        </p:nvSpPr>
        <p:spPr/>
        <p:txBody>
          <a:bodyPr>
            <a:noAutofit/>
          </a:bodyPr>
          <a:lstStyle/>
          <a:p>
            <a:pPr marL="0" indent="0" algn="ctr">
              <a:buClr>
                <a:schemeClr val="accent6">
                  <a:lumMod val="75000"/>
                </a:schemeClr>
              </a:buClr>
              <a:buNone/>
            </a:pPr>
            <a:r>
              <a:rPr lang="he-IL" sz="3200" b="1" dirty="0" smtClean="0">
                <a:solidFill>
                  <a:schemeClr val="tx1"/>
                </a:solidFill>
              </a:rPr>
              <a:t>מורים </a:t>
            </a:r>
            <a:r>
              <a:rPr lang="he-IL" sz="3200" b="1" dirty="0">
                <a:solidFill>
                  <a:schemeClr val="tx1"/>
                </a:solidFill>
              </a:rPr>
              <a:t>וצוותי חינוך יקרים</a:t>
            </a:r>
            <a:r>
              <a:rPr lang="he-IL" sz="3200" dirty="0">
                <a:solidFill>
                  <a:schemeClr val="tx1"/>
                </a:solidFill>
              </a:rPr>
              <a:t>:</a:t>
            </a:r>
          </a:p>
          <a:p>
            <a:pPr marL="0" indent="0">
              <a:buClr>
                <a:schemeClr val="bg1"/>
              </a:buClr>
              <a:buNone/>
            </a:pPr>
            <a:endParaRPr lang="he-IL" sz="3200" dirty="0" smtClean="0">
              <a:solidFill>
                <a:schemeClr val="tx1"/>
              </a:solidFill>
            </a:endParaRPr>
          </a:p>
          <a:p>
            <a:pPr marL="571500" indent="-571500">
              <a:buClr>
                <a:srgbClr val="003366"/>
              </a:buClr>
              <a:buFont typeface="Arial" panose="020B0604020202020204" pitchFamily="34" charset="0"/>
              <a:buChar char="•"/>
            </a:pPr>
            <a:r>
              <a:rPr lang="he-IL" sz="3200" dirty="0" smtClean="0">
                <a:solidFill>
                  <a:schemeClr val="tx1"/>
                </a:solidFill>
              </a:rPr>
              <a:t>חשוב </a:t>
            </a:r>
            <a:r>
              <a:rPr lang="he-IL" sz="3200" dirty="0">
                <a:solidFill>
                  <a:schemeClr val="tx1"/>
                </a:solidFill>
              </a:rPr>
              <a:t>לבקש מבעוד מועד מההורים להיות שותפים לצפייה</a:t>
            </a:r>
          </a:p>
          <a:p>
            <a:pPr marL="571500" indent="-571500">
              <a:buClr>
                <a:srgbClr val="003366"/>
              </a:buClr>
              <a:buFont typeface="Arial" panose="020B0604020202020204" pitchFamily="34" charset="0"/>
              <a:buChar char="•"/>
            </a:pPr>
            <a:r>
              <a:rPr lang="he-IL" sz="3200" dirty="0">
                <a:solidFill>
                  <a:schemeClr val="tx1"/>
                </a:solidFill>
              </a:rPr>
              <a:t>חשוב שייערך שיח שלכם עם התלמידים לפני השיעור ואחריו כדי לסייע בתיווך המידע</a:t>
            </a:r>
          </a:p>
          <a:p>
            <a:pPr marL="0" indent="0">
              <a:buClr>
                <a:schemeClr val="accent6">
                  <a:lumMod val="75000"/>
                </a:schemeClr>
              </a:buClr>
            </a:pPr>
            <a:endParaRPr lang="he-IL" sz="3200" dirty="0">
              <a:solidFill>
                <a:schemeClr val="tx1"/>
              </a:solidFill>
            </a:endParaRPr>
          </a:p>
          <a:p>
            <a:pPr marL="0" indent="0" algn="ctr">
              <a:buClr>
                <a:schemeClr val="accent6">
                  <a:lumMod val="75000"/>
                </a:schemeClr>
              </a:buClr>
              <a:buNone/>
            </a:pPr>
            <a:r>
              <a:rPr lang="he-IL" sz="3200" b="1" dirty="0">
                <a:solidFill>
                  <a:schemeClr val="tx1"/>
                </a:solidFill>
              </a:rPr>
              <a:t>הורים יקרים, לוו את ילדכם במהלך צפייה וסייעו להם כשיעלה צורך</a:t>
            </a:r>
          </a:p>
          <a:p>
            <a:endParaRPr lang="he-IL" sz="3000" dirty="0">
              <a:solidFill>
                <a:schemeClr val="tx1"/>
              </a:solidFill>
            </a:endParaRPr>
          </a:p>
        </p:txBody>
      </p:sp>
      <p:sp>
        <p:nvSpPr>
          <p:cNvPr id="7" name="כותרת 6"/>
          <p:cNvSpPr>
            <a:spLocks noGrp="1"/>
          </p:cNvSpPr>
          <p:nvPr>
            <p:ph type="title"/>
          </p:nvPr>
        </p:nvSpPr>
        <p:spPr/>
        <p:txBody>
          <a:bodyPr/>
          <a:lstStyle/>
          <a:p>
            <a:r>
              <a:rPr lang="he-IL" sz="3500" b="1" dirty="0">
                <a:solidFill>
                  <a:srgbClr val="003366"/>
                </a:solidFill>
              </a:rPr>
              <a:t>רגע לפני שאנחנו מתחילים... כמה מילים להורים ולמורים</a:t>
            </a:r>
            <a:r>
              <a:rPr lang="he-IL" sz="3500" dirty="0">
                <a:solidFill>
                  <a:srgbClr val="003366"/>
                </a:solidFill>
              </a:rPr>
              <a:t/>
            </a:r>
            <a:br>
              <a:rPr lang="he-IL" sz="3500" dirty="0">
                <a:solidFill>
                  <a:srgbClr val="003366"/>
                </a:solidFill>
              </a:rPr>
            </a:br>
            <a:endParaRPr lang="he-IL" sz="3500" dirty="0">
              <a:solidFill>
                <a:srgbClr val="003366"/>
              </a:solidFill>
            </a:endParaRPr>
          </a:p>
        </p:txBody>
      </p:sp>
    </p:spTree>
    <p:extLst>
      <p:ext uri="{BB962C8B-B14F-4D97-AF65-F5344CB8AC3E}">
        <p14:creationId xmlns:p14="http://schemas.microsoft.com/office/powerpoint/2010/main" val="3231195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p:txBody>
          <a:bodyPr>
            <a:normAutofit/>
          </a:bodyPr>
          <a:lstStyle/>
          <a:p>
            <a:pPr marL="45720" indent="0">
              <a:buNone/>
            </a:pPr>
            <a:r>
              <a:rPr lang="he-IL" sz="6000" b="1" dirty="0" smtClean="0">
                <a:solidFill>
                  <a:schemeClr val="tx1"/>
                </a:solidFill>
              </a:rPr>
              <a:t>במצבי </a:t>
            </a:r>
            <a:r>
              <a:rPr lang="he-IL" sz="6000" b="1" dirty="0">
                <a:solidFill>
                  <a:schemeClr val="tx1"/>
                </a:solidFill>
              </a:rPr>
              <a:t>לחץ ומשבר חפץ אישי, יכול להעניק תחושת </a:t>
            </a:r>
            <a:r>
              <a:rPr lang="he-IL" sz="6000" b="1" dirty="0" smtClean="0">
                <a:solidFill>
                  <a:schemeClr val="tx1"/>
                </a:solidFill>
              </a:rPr>
              <a:t>ביטחון.</a:t>
            </a:r>
            <a:endParaRPr lang="he-IL" sz="6000" b="1" dirty="0">
              <a:solidFill>
                <a:schemeClr val="tx1"/>
              </a:solidFill>
            </a:endParaRPr>
          </a:p>
          <a:p>
            <a:pPr marL="45720" indent="0">
              <a:buNone/>
            </a:pPr>
            <a:endParaRPr lang="he-IL" sz="6000" dirty="0">
              <a:solidFill>
                <a:schemeClr val="tx1"/>
              </a:solidFill>
            </a:endParaRP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2504607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773556" y="1909364"/>
            <a:ext cx="6909457" cy="4407408"/>
          </a:xfrm>
        </p:spPr>
        <p:txBody>
          <a:bodyPr>
            <a:noAutofit/>
          </a:bodyPr>
          <a:lstStyle/>
          <a:p>
            <a:pPr marL="45720" indent="0">
              <a:buNone/>
            </a:pPr>
            <a:r>
              <a:rPr lang="he-IL" sz="4500" b="1" dirty="0" smtClean="0">
                <a:solidFill>
                  <a:schemeClr val="tx1"/>
                </a:solidFill>
              </a:rPr>
              <a:t>מדוע </a:t>
            </a:r>
            <a:r>
              <a:rPr lang="he-IL" sz="4500" b="1" dirty="0">
                <a:solidFill>
                  <a:schemeClr val="tx1"/>
                </a:solidFill>
              </a:rPr>
              <a:t>לדעתכם הילדה אינה לוקחת עמה את הבובה?</a:t>
            </a:r>
            <a:endParaRPr lang="he-IL" sz="45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הציור השלישי</a:t>
            </a:r>
            <a:endParaRPr lang="he-IL" sz="4500" dirty="0">
              <a:solidFill>
                <a:srgbClr val="00206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27" y="6486525"/>
            <a:ext cx="17748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1884021"/>
            <a:ext cx="3584650" cy="443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560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p:txBody>
          <a:bodyPr>
            <a:normAutofit/>
          </a:bodyPr>
          <a:lstStyle/>
          <a:p>
            <a:pPr marL="45720" indent="0">
              <a:buNone/>
            </a:pPr>
            <a:r>
              <a:rPr lang="he-IL" sz="6000" b="1" dirty="0">
                <a:solidFill>
                  <a:schemeClr val="tx1"/>
                </a:solidFill>
              </a:rPr>
              <a:t>אי ודאות עלולה לגרום </a:t>
            </a:r>
            <a:r>
              <a:rPr lang="he-IL" sz="6000" b="1" dirty="0" smtClean="0">
                <a:solidFill>
                  <a:schemeClr val="tx1"/>
                </a:solidFill>
              </a:rPr>
              <a:t>לחרדה </a:t>
            </a:r>
            <a:r>
              <a:rPr lang="he-IL" sz="6000" b="1" dirty="0">
                <a:solidFill>
                  <a:schemeClr val="tx1"/>
                </a:solidFill>
              </a:rPr>
              <a:t>ולבלבול ולעיתים </a:t>
            </a:r>
            <a:r>
              <a:rPr lang="he-IL" sz="6000" b="1" dirty="0" smtClean="0">
                <a:solidFill>
                  <a:schemeClr val="tx1"/>
                </a:solidFill>
              </a:rPr>
              <a:t>היא </a:t>
            </a:r>
            <a:r>
              <a:rPr lang="he-IL" sz="6000" b="1" dirty="0">
                <a:solidFill>
                  <a:schemeClr val="tx1"/>
                </a:solidFill>
              </a:rPr>
              <a:t>בלתי נמנעת, אך </a:t>
            </a:r>
            <a:r>
              <a:rPr lang="he-IL" sz="6000" b="1" dirty="0" smtClean="0">
                <a:solidFill>
                  <a:schemeClr val="tx1"/>
                </a:solidFill>
              </a:rPr>
              <a:t>זהו מצב </a:t>
            </a:r>
            <a:r>
              <a:rPr lang="he-IL" sz="6000" b="1" dirty="0">
                <a:solidFill>
                  <a:schemeClr val="tx1"/>
                </a:solidFill>
              </a:rPr>
              <a:t>זמני!</a:t>
            </a: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3455894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p:txBody>
          <a:bodyPr>
            <a:normAutofit/>
          </a:bodyPr>
          <a:lstStyle/>
          <a:p>
            <a:pPr marL="45720" indent="0">
              <a:buNone/>
            </a:pPr>
            <a:r>
              <a:rPr lang="he-IL" sz="6000" b="1" dirty="0">
                <a:solidFill>
                  <a:schemeClr val="tx1"/>
                </a:solidFill>
              </a:rPr>
              <a:t>הבחנה בין עובדה, מחשבה ורגש</a:t>
            </a:r>
          </a:p>
          <a:p>
            <a:pPr marL="45720" indent="0">
              <a:buNone/>
            </a:pPr>
            <a:r>
              <a:rPr lang="he-IL" sz="6000" b="1" dirty="0">
                <a:solidFill>
                  <a:schemeClr val="tx1"/>
                </a:solidFill>
              </a:rPr>
              <a:t>מאפשרת לנו להתמודד טוב יותר </a:t>
            </a:r>
          </a:p>
          <a:p>
            <a:pPr marL="45720" indent="0">
              <a:buNone/>
            </a:pPr>
            <a:r>
              <a:rPr lang="he-IL" sz="6000" b="1" dirty="0">
                <a:solidFill>
                  <a:schemeClr val="tx1"/>
                </a:solidFill>
              </a:rPr>
              <a:t>גם עם זיכרונות פחות נעימים.</a:t>
            </a:r>
          </a:p>
          <a:p>
            <a:pPr marL="45720" indent="0">
              <a:buNone/>
            </a:pPr>
            <a:endParaRPr lang="he-IL" sz="6000" b="1" dirty="0">
              <a:solidFill>
                <a:schemeClr val="tx1"/>
              </a:solidFill>
            </a:endParaRP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2638064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773556" y="1909364"/>
            <a:ext cx="6909457" cy="4407408"/>
          </a:xfrm>
        </p:spPr>
        <p:txBody>
          <a:bodyPr>
            <a:noAutofit/>
          </a:bodyPr>
          <a:lstStyle/>
          <a:p>
            <a:pPr marL="45720" lvl="0" indent="0">
              <a:buClr>
                <a:srgbClr val="FB2265"/>
              </a:buClr>
              <a:buNone/>
            </a:pPr>
            <a:r>
              <a:rPr lang="he-IL" sz="3500" b="1" dirty="0">
                <a:solidFill>
                  <a:schemeClr val="tx1"/>
                </a:solidFill>
              </a:rPr>
              <a:t> </a:t>
            </a:r>
          </a:p>
          <a:p>
            <a:pPr marL="45720" lvl="0" indent="0">
              <a:buClr>
                <a:srgbClr val="FB2265"/>
              </a:buClr>
              <a:buNone/>
            </a:pPr>
            <a:endParaRPr lang="he-IL" sz="3500" b="1" dirty="0">
              <a:solidFill>
                <a:schemeClr val="tx1"/>
              </a:solidFill>
            </a:endParaRPr>
          </a:p>
          <a:p>
            <a:pPr marL="45720" lvl="0" indent="0">
              <a:buClr>
                <a:srgbClr val="FB2265"/>
              </a:buClr>
              <a:buNone/>
            </a:pPr>
            <a:r>
              <a:rPr lang="he-IL" sz="3500" b="1" dirty="0" smtClean="0">
                <a:solidFill>
                  <a:schemeClr val="tx1"/>
                </a:solidFill>
              </a:rPr>
              <a:t>מה </a:t>
            </a:r>
            <a:r>
              <a:rPr lang="he-IL" sz="3500" b="1" dirty="0">
                <a:solidFill>
                  <a:schemeClr val="tx1"/>
                </a:solidFill>
              </a:rPr>
              <a:t>לדעתכם חושבת הבובה </a:t>
            </a:r>
            <a:endParaRPr lang="he-IL" sz="3500" b="1" dirty="0" smtClean="0">
              <a:solidFill>
                <a:schemeClr val="tx1"/>
              </a:solidFill>
            </a:endParaRPr>
          </a:p>
          <a:p>
            <a:pPr marL="45720" lvl="0" indent="0">
              <a:buClr>
                <a:srgbClr val="FB2265"/>
              </a:buClr>
              <a:buNone/>
            </a:pPr>
            <a:r>
              <a:rPr lang="he-IL" sz="3500" b="1" dirty="0" smtClean="0">
                <a:solidFill>
                  <a:schemeClr val="tx1"/>
                </a:solidFill>
              </a:rPr>
              <a:t>ומה </a:t>
            </a:r>
            <a:r>
              <a:rPr lang="he-IL" sz="3500" b="1" dirty="0">
                <a:solidFill>
                  <a:schemeClr val="tx1"/>
                </a:solidFill>
              </a:rPr>
              <a:t>היא מרגישה?</a:t>
            </a:r>
          </a:p>
          <a:p>
            <a:pPr marL="45720" indent="0">
              <a:buNone/>
            </a:pPr>
            <a:endParaRPr lang="he-IL" sz="3500" dirty="0">
              <a:solidFill>
                <a:schemeClr val="tx1"/>
              </a:solidFill>
            </a:endParaRPr>
          </a:p>
          <a:p>
            <a:pPr marL="45720" indent="0">
              <a:buNone/>
            </a:pPr>
            <a:endParaRPr lang="he-IL" sz="35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הציור הרביעי</a:t>
            </a:r>
            <a:endParaRPr lang="he-IL" sz="4500" dirty="0">
              <a:solidFill>
                <a:srgbClr val="00206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27" y="6486525"/>
            <a:ext cx="17748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21" y="1674238"/>
            <a:ext cx="5058779" cy="487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001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p:txBody>
          <a:bodyPr>
            <a:normAutofit/>
          </a:bodyPr>
          <a:lstStyle/>
          <a:p>
            <a:pPr marL="45720" indent="0">
              <a:buNone/>
            </a:pPr>
            <a:r>
              <a:rPr lang="he-IL" sz="6000" b="1" dirty="0">
                <a:solidFill>
                  <a:schemeClr val="tx1"/>
                </a:solidFill>
              </a:rPr>
              <a:t>רוב האנשים מוצאים כוחות נפש, מתמודדים בעצמם ומתאוששים כעבור זמן מסוים.</a:t>
            </a: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1479928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a:xfrm>
            <a:off x="508000" y="2057737"/>
            <a:ext cx="11210524" cy="4407408"/>
          </a:xfrm>
        </p:spPr>
        <p:txBody>
          <a:bodyPr>
            <a:normAutofit fontScale="47500" lnSpcReduction="20000"/>
          </a:bodyPr>
          <a:lstStyle/>
          <a:p>
            <a:pPr marL="45720" indent="0" algn="ctr">
              <a:buNone/>
            </a:pPr>
            <a:r>
              <a:rPr lang="he-IL" sz="6000" b="1" dirty="0">
                <a:solidFill>
                  <a:schemeClr val="tx1"/>
                </a:solidFill>
              </a:rPr>
              <a:t>התבוננו יחד בציורים שצייר פאול קור</a:t>
            </a:r>
          </a:p>
          <a:p>
            <a:pPr marL="45720" indent="0" algn="ctr">
              <a:buNone/>
            </a:pPr>
            <a:endParaRPr lang="he-IL" sz="6000" b="1" dirty="0">
              <a:solidFill>
                <a:schemeClr val="tx1"/>
              </a:solidFill>
            </a:endParaRPr>
          </a:p>
          <a:p>
            <a:pPr marL="45720" indent="0" algn="ctr">
              <a:buNone/>
            </a:pPr>
            <a:r>
              <a:rPr lang="he-IL" sz="6000" b="1" dirty="0">
                <a:solidFill>
                  <a:schemeClr val="tx1"/>
                </a:solidFill>
              </a:rPr>
              <a:t>אני מאוד התרגשתי מההתבוננות המעמיקה בתמונות שצייר</a:t>
            </a:r>
          </a:p>
          <a:p>
            <a:pPr marL="45720" indent="0" algn="ctr">
              <a:buNone/>
            </a:pPr>
            <a:endParaRPr lang="he-IL" sz="6000" b="1" dirty="0">
              <a:solidFill>
                <a:schemeClr val="tx1"/>
              </a:solidFill>
            </a:endParaRPr>
          </a:p>
          <a:p>
            <a:pPr marL="45720" indent="0" algn="ctr">
              <a:buNone/>
            </a:pPr>
            <a:endParaRPr lang="he-IL" sz="6000" b="1" dirty="0">
              <a:solidFill>
                <a:schemeClr val="tx1"/>
              </a:solidFill>
            </a:endParaRPr>
          </a:p>
          <a:p>
            <a:pPr marL="45720" indent="0" algn="ctr">
              <a:buNone/>
            </a:pPr>
            <a:r>
              <a:rPr lang="he-IL" sz="9600" b="1" dirty="0">
                <a:solidFill>
                  <a:schemeClr val="tx1"/>
                </a:solidFill>
              </a:rPr>
              <a:t>אנא כתבו אילו רגשות צפו בכם במהלך ההתבוננות בארבעת הציורים?</a:t>
            </a:r>
          </a:p>
          <a:p>
            <a:pPr marL="45720" indent="0">
              <a:buNone/>
            </a:pPr>
            <a:endParaRPr lang="he-IL" sz="6000" b="1" dirty="0">
              <a:solidFill>
                <a:schemeClr val="tx1"/>
              </a:solidFill>
            </a:endParaRPr>
          </a:p>
          <a:p>
            <a:pPr marL="45720" indent="0">
              <a:buNone/>
            </a:pPr>
            <a:r>
              <a:rPr lang="he-IL" sz="6000" b="1" dirty="0">
                <a:solidFill>
                  <a:schemeClr val="tx1"/>
                </a:solidFill>
              </a:rPr>
              <a:t>                           </a:t>
            </a:r>
          </a:p>
          <a:p>
            <a:pPr marL="45720" indent="0">
              <a:buNone/>
            </a:pPr>
            <a:endParaRPr lang="he-IL" sz="6000" b="1" dirty="0">
              <a:solidFill>
                <a:schemeClr val="tx1"/>
              </a:solidFill>
            </a:endParaRP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3038972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a:xfrm>
            <a:off x="508000" y="2057737"/>
            <a:ext cx="11210524" cy="4407408"/>
          </a:xfrm>
        </p:spPr>
        <p:txBody>
          <a:bodyPr>
            <a:normAutofit/>
          </a:bodyPr>
          <a:lstStyle/>
          <a:p>
            <a:pPr marL="457200" lvl="0" indent="-279400" algn="ctr">
              <a:lnSpc>
                <a:spcPct val="150000"/>
              </a:lnSpc>
              <a:spcBef>
                <a:spcPts val="800"/>
              </a:spcBef>
              <a:buSzPts val="2800"/>
              <a:buNone/>
            </a:pPr>
            <a:r>
              <a:rPr lang="he-IL" sz="6000" b="1" dirty="0">
                <a:solidFill>
                  <a:schemeClr val="tx1"/>
                </a:solidFill>
              </a:rPr>
              <a:t>אנחנו לוקחים זמן למחשבה </a:t>
            </a:r>
          </a:p>
          <a:p>
            <a:pPr marL="457200" lvl="0" indent="-279400" algn="ctr">
              <a:lnSpc>
                <a:spcPct val="150000"/>
              </a:lnSpc>
              <a:spcBef>
                <a:spcPts val="800"/>
              </a:spcBef>
              <a:buSzPts val="2800"/>
              <a:buNone/>
            </a:pPr>
            <a:r>
              <a:rPr lang="he-IL" sz="6000" b="1" dirty="0">
                <a:solidFill>
                  <a:schemeClr val="tx1"/>
                </a:solidFill>
              </a:rPr>
              <a:t>וכתיבה של התשובה!</a:t>
            </a:r>
          </a:p>
          <a:p>
            <a:pPr marL="45720" indent="0">
              <a:buNone/>
            </a:pPr>
            <a:endParaRPr lang="he-IL" sz="6000" b="1" dirty="0">
              <a:solidFill>
                <a:schemeClr val="tx1"/>
              </a:solidFill>
            </a:endParaRPr>
          </a:p>
        </p:txBody>
      </p:sp>
      <p:sp>
        <p:nvSpPr>
          <p:cNvPr id="6" name="כותרת 5"/>
          <p:cNvSpPr>
            <a:spLocks noGrp="1"/>
          </p:cNvSpPr>
          <p:nvPr>
            <p:ph type="title"/>
          </p:nvPr>
        </p:nvSpPr>
        <p:spPr/>
        <p:txBody>
          <a:bodyPr/>
          <a:lstStyle/>
          <a:p>
            <a:endParaRPr lang="he-IL"/>
          </a:p>
        </p:txBody>
      </p:sp>
    </p:spTree>
    <p:extLst>
      <p:ext uri="{BB962C8B-B14F-4D97-AF65-F5344CB8AC3E}">
        <p14:creationId xmlns:p14="http://schemas.microsoft.com/office/powerpoint/2010/main" val="366174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a:xfrm>
            <a:off x="508000" y="2057737"/>
            <a:ext cx="11210524" cy="4407408"/>
          </a:xfrm>
        </p:spPr>
        <p:txBody>
          <a:bodyPr>
            <a:noAutofit/>
          </a:bodyPr>
          <a:lstStyle/>
          <a:p>
            <a:pPr marL="45720" indent="0">
              <a:buNone/>
            </a:pPr>
            <a:r>
              <a:rPr lang="he-IL" sz="2800" b="1" dirty="0" smtClean="0">
                <a:solidFill>
                  <a:schemeClr val="tx1"/>
                </a:solidFill>
              </a:rPr>
              <a:t>יום </a:t>
            </a:r>
            <a:r>
              <a:rPr lang="he-IL" sz="2800" b="1" dirty="0">
                <a:solidFill>
                  <a:schemeClr val="tx1"/>
                </a:solidFill>
              </a:rPr>
              <a:t>הזיכרון לשואה ולגבורה </a:t>
            </a:r>
          </a:p>
          <a:p>
            <a:pPr marL="45720" indent="0">
              <a:buNone/>
            </a:pPr>
            <a:r>
              <a:rPr lang="he-IL" sz="2800" b="1" dirty="0">
                <a:solidFill>
                  <a:schemeClr val="tx1"/>
                </a:solidFill>
              </a:rPr>
              <a:t>מאפשר לנו לעצור לרגע, </a:t>
            </a:r>
          </a:p>
          <a:p>
            <a:pPr marL="45720" indent="0">
              <a:buNone/>
            </a:pPr>
            <a:r>
              <a:rPr lang="he-IL" sz="2800" b="1" dirty="0">
                <a:solidFill>
                  <a:schemeClr val="tx1"/>
                </a:solidFill>
              </a:rPr>
              <a:t>להיזכר וללמוד אודות  היהודים </a:t>
            </a:r>
          </a:p>
          <a:p>
            <a:pPr marL="45720" indent="0">
              <a:buNone/>
            </a:pPr>
            <a:r>
              <a:rPr lang="he-IL" sz="2800" b="1" dirty="0">
                <a:solidFill>
                  <a:schemeClr val="tx1"/>
                </a:solidFill>
              </a:rPr>
              <a:t>בתקופת השואה.</a:t>
            </a:r>
          </a:p>
          <a:p>
            <a:pPr marL="45720" indent="0">
              <a:buNone/>
            </a:pPr>
            <a:endParaRPr lang="he-IL" sz="2800" b="1" dirty="0">
              <a:solidFill>
                <a:schemeClr val="tx1"/>
              </a:solidFill>
            </a:endParaRPr>
          </a:p>
          <a:p>
            <a:pPr marL="45720" indent="0">
              <a:buNone/>
            </a:pPr>
            <a:r>
              <a:rPr lang="he-IL" sz="2800" b="1" dirty="0">
                <a:solidFill>
                  <a:schemeClr val="tx1"/>
                </a:solidFill>
              </a:rPr>
              <a:t>פאול קור חשף אותנו בציוריו לסיפורה של</a:t>
            </a:r>
          </a:p>
          <a:p>
            <a:pPr marL="45720" indent="0">
              <a:buNone/>
            </a:pPr>
            <a:r>
              <a:rPr lang="he-IL" sz="2800" b="1" dirty="0">
                <a:solidFill>
                  <a:schemeClr val="tx1"/>
                </a:solidFill>
              </a:rPr>
              <a:t>ילדה ובובתה תוך התבוננות על המתרחש </a:t>
            </a:r>
          </a:p>
          <a:p>
            <a:pPr marL="45720" indent="0">
              <a:buNone/>
            </a:pPr>
            <a:r>
              <a:rPr lang="he-IL" sz="2800" b="1" dirty="0">
                <a:solidFill>
                  <a:schemeClr val="tx1"/>
                </a:solidFill>
              </a:rPr>
              <a:t>סביבה.</a:t>
            </a:r>
          </a:p>
          <a:p>
            <a:pPr marL="45720" indent="0">
              <a:buNone/>
            </a:pPr>
            <a:endParaRPr lang="he-IL" sz="2800" dirty="0">
              <a:solidFill>
                <a:schemeClr val="tx1"/>
              </a:solidFill>
            </a:endParaRPr>
          </a:p>
          <a:p>
            <a:pPr marL="45720" indent="0">
              <a:buNone/>
            </a:pPr>
            <a:endParaRPr lang="he-IL" sz="2800" dirty="0">
              <a:solidFill>
                <a:schemeClr val="tx1"/>
              </a:solidFill>
            </a:endParaRPr>
          </a:p>
          <a:p>
            <a:pPr marL="45720" indent="0">
              <a:buNone/>
            </a:pPr>
            <a:endParaRPr lang="he-IL" sz="2800" b="1" dirty="0">
              <a:solidFill>
                <a:schemeClr val="tx1"/>
              </a:solidFill>
            </a:endParaRPr>
          </a:p>
        </p:txBody>
      </p:sp>
      <p:sp>
        <p:nvSpPr>
          <p:cNvPr id="6" name="כותרת 5"/>
          <p:cNvSpPr>
            <a:spLocks noGrp="1"/>
          </p:cNvSpPr>
          <p:nvPr>
            <p:ph type="title"/>
          </p:nvPr>
        </p:nvSpPr>
        <p:spPr/>
        <p:txBody>
          <a:bodyPr/>
          <a:lstStyle/>
          <a:p>
            <a:r>
              <a:rPr lang="he-IL" sz="4500" dirty="0" smtClean="0">
                <a:solidFill>
                  <a:srgbClr val="002060"/>
                </a:solidFill>
              </a:rPr>
              <a:t>לסיכום</a:t>
            </a:r>
            <a:endParaRPr lang="he-IL" sz="4500" dirty="0">
              <a:solidFill>
                <a:srgbClr val="002060"/>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794"/>
          <a:stretch/>
        </p:blipFill>
        <p:spPr bwMode="auto">
          <a:xfrm>
            <a:off x="508000" y="1743913"/>
            <a:ext cx="2902533" cy="481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770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a:xfrm>
            <a:off x="508000" y="2057737"/>
            <a:ext cx="11210524" cy="4407408"/>
          </a:xfrm>
        </p:spPr>
        <p:txBody>
          <a:bodyPr>
            <a:noAutofit/>
          </a:bodyPr>
          <a:lstStyle/>
          <a:p>
            <a:pPr marL="228600" indent="0">
              <a:buNone/>
            </a:pPr>
            <a:r>
              <a:rPr lang="he-IL" sz="2800" b="1" dirty="0" smtClean="0">
                <a:solidFill>
                  <a:schemeClr val="tx1"/>
                </a:solidFill>
              </a:rPr>
              <a:t>1. שובו </a:t>
            </a:r>
            <a:r>
              <a:rPr lang="he-IL" sz="2800" b="1" dirty="0">
                <a:solidFill>
                  <a:schemeClr val="tx1"/>
                </a:solidFill>
              </a:rPr>
              <a:t>למחברת, קראו את התשובות שכתבתם  </a:t>
            </a:r>
          </a:p>
          <a:p>
            <a:pPr marL="228600" indent="0">
              <a:buNone/>
            </a:pPr>
            <a:r>
              <a:rPr lang="he-IL" sz="2800" b="1" dirty="0">
                <a:solidFill>
                  <a:schemeClr val="tx1"/>
                </a:solidFill>
              </a:rPr>
              <a:t>   ושימו לב לרגשות אותם </a:t>
            </a:r>
            <a:r>
              <a:rPr lang="he-IL" sz="2800" b="1" dirty="0" smtClean="0">
                <a:solidFill>
                  <a:schemeClr val="tx1"/>
                </a:solidFill>
              </a:rPr>
              <a:t>תיארתם.</a:t>
            </a:r>
          </a:p>
          <a:p>
            <a:pPr marL="228600" indent="0">
              <a:buNone/>
            </a:pPr>
            <a:r>
              <a:rPr lang="he-IL" sz="2800" b="1" dirty="0" smtClean="0">
                <a:solidFill>
                  <a:schemeClr val="tx1"/>
                </a:solidFill>
              </a:rPr>
              <a:t>2. בהמשך </a:t>
            </a:r>
            <a:r>
              <a:rPr lang="he-IL" sz="2800" b="1" dirty="0">
                <a:solidFill>
                  <a:schemeClr val="tx1"/>
                </a:solidFill>
              </a:rPr>
              <a:t>לתשובות ולרגשות </a:t>
            </a:r>
            <a:r>
              <a:rPr lang="he-IL" sz="2800" b="1" dirty="0" smtClean="0">
                <a:solidFill>
                  <a:schemeClr val="tx1"/>
                </a:solidFill>
              </a:rPr>
              <a:t>שתיארתם</a:t>
            </a:r>
          </a:p>
          <a:p>
            <a:pPr marL="228600" indent="0">
              <a:buNone/>
            </a:pPr>
            <a:r>
              <a:rPr lang="he-IL" sz="2800" b="1" dirty="0" smtClean="0">
                <a:solidFill>
                  <a:schemeClr val="tx1"/>
                </a:solidFill>
              </a:rPr>
              <a:t> </a:t>
            </a:r>
            <a:r>
              <a:rPr lang="he-IL" sz="2800" b="1" dirty="0">
                <a:solidFill>
                  <a:schemeClr val="tx1"/>
                </a:solidFill>
              </a:rPr>
              <a:t>ובהשראת פאול קור ציירו את הבובה וסביבתה.  </a:t>
            </a:r>
          </a:p>
          <a:p>
            <a:pPr marL="45720" indent="0">
              <a:buNone/>
            </a:pPr>
            <a:endParaRPr lang="he-IL" sz="2800" b="1" dirty="0">
              <a:solidFill>
                <a:schemeClr val="tx1"/>
              </a:solidFill>
            </a:endParaRPr>
          </a:p>
          <a:p>
            <a:pPr marL="45720" indent="0">
              <a:buNone/>
            </a:pPr>
            <a:endParaRPr lang="he-IL" sz="2800" b="1" dirty="0">
              <a:solidFill>
                <a:schemeClr val="tx1"/>
              </a:solidFill>
            </a:endParaRPr>
          </a:p>
        </p:txBody>
      </p:sp>
      <p:sp>
        <p:nvSpPr>
          <p:cNvPr id="6" name="כותרת 5"/>
          <p:cNvSpPr>
            <a:spLocks noGrp="1"/>
          </p:cNvSpPr>
          <p:nvPr>
            <p:ph type="title"/>
          </p:nvPr>
        </p:nvSpPr>
        <p:spPr/>
        <p:txBody>
          <a:bodyPr/>
          <a:lstStyle/>
          <a:p>
            <a:r>
              <a:rPr lang="he-IL" sz="4500" dirty="0" smtClean="0">
                <a:solidFill>
                  <a:srgbClr val="002060"/>
                </a:solidFill>
              </a:rPr>
              <a:t>ועכשיו משימה:</a:t>
            </a:r>
            <a:endParaRPr lang="he-IL" sz="4500" dirty="0">
              <a:solidFill>
                <a:srgbClr val="002060"/>
              </a:solidFill>
            </a:endParaRPr>
          </a:p>
        </p:txBody>
      </p:sp>
      <p:grpSp>
        <p:nvGrpSpPr>
          <p:cNvPr id="8" name="קבוצה 7"/>
          <p:cNvGrpSpPr/>
          <p:nvPr/>
        </p:nvGrpSpPr>
        <p:grpSpPr>
          <a:xfrm>
            <a:off x="728134" y="4436532"/>
            <a:ext cx="4690533" cy="1895997"/>
            <a:chOff x="571018" y="473597"/>
            <a:chExt cx="4981071" cy="243840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18" y="473597"/>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3590" y="473597"/>
              <a:ext cx="243849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4138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571500" lvl="0" indent="-571500">
              <a:lnSpc>
                <a:spcPct val="150000"/>
              </a:lnSpc>
              <a:spcBef>
                <a:spcPts val="800"/>
              </a:spcBef>
              <a:buClr>
                <a:srgbClr val="002060"/>
              </a:buClr>
              <a:buSzPts val="3600"/>
              <a:buFont typeface="Arial" panose="020B0604020202020204" pitchFamily="34" charset="0"/>
              <a:buChar char="•"/>
            </a:pPr>
            <a:r>
              <a:rPr lang="he-IL" sz="3600" kern="0" spc="0" dirty="0">
                <a:solidFill>
                  <a:srgbClr val="000000"/>
                </a:solidFill>
                <a:latin typeface="Calibri"/>
                <a:sym typeface="Calibri"/>
              </a:rPr>
              <a:t>שיעור כישורי חיים מרחוק שיאפשר לכם להרגיש קרוב!</a:t>
            </a:r>
          </a:p>
          <a:p>
            <a:pPr marL="571500" lvl="0" indent="-571500">
              <a:lnSpc>
                <a:spcPct val="150000"/>
              </a:lnSpc>
              <a:spcBef>
                <a:spcPts val="800"/>
              </a:spcBef>
              <a:buClr>
                <a:srgbClr val="002060"/>
              </a:buClr>
              <a:buSzPts val="3600"/>
              <a:buFont typeface="Arial" panose="020B0604020202020204" pitchFamily="34" charset="0"/>
              <a:buChar char="•"/>
            </a:pPr>
            <a:r>
              <a:rPr lang="he-IL" sz="3600" kern="0" spc="0" dirty="0">
                <a:solidFill>
                  <a:srgbClr val="000000"/>
                </a:solidFill>
                <a:latin typeface="Calibri"/>
                <a:sym typeface="Calibri"/>
              </a:rPr>
              <a:t>שגרה חדשה – איך אתם מסתדרים?</a:t>
            </a:r>
          </a:p>
          <a:p>
            <a:pPr marL="571500" lvl="0" indent="-571500">
              <a:lnSpc>
                <a:spcPct val="150000"/>
              </a:lnSpc>
              <a:spcBef>
                <a:spcPts val="800"/>
              </a:spcBef>
              <a:buClr>
                <a:srgbClr val="002060"/>
              </a:buClr>
              <a:buSzPts val="3600"/>
              <a:buFont typeface="Arial" panose="020B0604020202020204" pitchFamily="34" charset="0"/>
              <a:buChar char="•"/>
            </a:pPr>
            <a:r>
              <a:rPr lang="he-IL" sz="3600" kern="0" spc="0" dirty="0">
                <a:solidFill>
                  <a:srgbClr val="000000"/>
                </a:solidFill>
                <a:latin typeface="Calibri"/>
                <a:sym typeface="Calibri"/>
              </a:rPr>
              <a:t>לכולנו יש כישורי חיים: הכוחות והיכולות שיש לנו בפנים</a:t>
            </a:r>
          </a:p>
          <a:p>
            <a:pPr marL="0" lvl="0" indent="0" algn="ctr">
              <a:lnSpc>
                <a:spcPct val="90000"/>
              </a:lnSpc>
              <a:spcBef>
                <a:spcPts val="800"/>
              </a:spcBef>
              <a:buClr>
                <a:srgbClr val="FF82A5">
                  <a:lumMod val="75000"/>
                </a:srgbClr>
              </a:buClr>
              <a:buSzPts val="3600"/>
              <a:buNone/>
            </a:pPr>
            <a:r>
              <a:rPr lang="he-IL" sz="4500" b="1" kern="0" spc="0" dirty="0">
                <a:solidFill>
                  <a:srgbClr val="002060"/>
                </a:solidFill>
                <a:latin typeface="Calibri"/>
                <a:sym typeface="Calibri"/>
              </a:rPr>
              <a:t>יוצאים לדרך!!!</a:t>
            </a:r>
          </a:p>
          <a:p>
            <a:pPr marL="0" lvl="0" indent="0">
              <a:lnSpc>
                <a:spcPct val="90000"/>
              </a:lnSpc>
              <a:spcBef>
                <a:spcPts val="800"/>
              </a:spcBef>
              <a:buClr>
                <a:srgbClr val="FF82A5">
                  <a:lumMod val="75000"/>
                </a:srgbClr>
              </a:buClr>
              <a:buSzPts val="3600"/>
              <a:buNone/>
            </a:pPr>
            <a:endParaRPr lang="he-IL" sz="3600" b="1" kern="0" spc="0" dirty="0">
              <a:solidFill>
                <a:srgbClr val="FF82A5">
                  <a:lumMod val="75000"/>
                </a:srgbClr>
              </a:solidFill>
              <a:latin typeface="Calibri"/>
              <a:sym typeface="Calibri"/>
            </a:endParaRPr>
          </a:p>
          <a:p>
            <a:pPr marL="0" lvl="0" indent="0">
              <a:lnSpc>
                <a:spcPct val="90000"/>
              </a:lnSpc>
              <a:spcBef>
                <a:spcPts val="0"/>
              </a:spcBef>
              <a:buClr>
                <a:srgbClr val="FF82A5">
                  <a:lumMod val="75000"/>
                </a:srgbClr>
              </a:buClr>
              <a:buSzPts val="3600"/>
              <a:buNone/>
            </a:pPr>
            <a:endParaRPr lang="he-IL" sz="3600" kern="0" spc="0" dirty="0">
              <a:solidFill>
                <a:srgbClr val="424242"/>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רגע לפני שאנחנו מתחילים</a:t>
            </a:r>
            <a:endParaRPr lang="he-IL" sz="4500" dirty="0">
              <a:solidFill>
                <a:srgbClr val="002060"/>
              </a:solidFill>
            </a:endParaRPr>
          </a:p>
        </p:txBody>
      </p:sp>
    </p:spTree>
    <p:extLst>
      <p:ext uri="{BB962C8B-B14F-4D97-AF65-F5344CB8AC3E}">
        <p14:creationId xmlns:p14="http://schemas.microsoft.com/office/powerpoint/2010/main" val="128048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p:cNvSpPr>
            <a:spLocks noGrp="1"/>
          </p:cNvSpPr>
          <p:nvPr>
            <p:ph idx="1"/>
          </p:nvPr>
        </p:nvSpPr>
        <p:spPr>
          <a:xfrm>
            <a:off x="508000" y="2057737"/>
            <a:ext cx="11210524" cy="4407408"/>
          </a:xfrm>
        </p:spPr>
        <p:txBody>
          <a:bodyPr>
            <a:noAutofit/>
          </a:bodyPr>
          <a:lstStyle/>
          <a:p>
            <a:pPr marL="571500" indent="-571500">
              <a:buClr>
                <a:srgbClr val="002060"/>
              </a:buClr>
              <a:buFont typeface="Wingdings" panose="05000000000000000000" pitchFamily="2" charset="2"/>
              <a:buChar char="§"/>
            </a:pPr>
            <a:r>
              <a:rPr lang="he-IL" sz="2800" dirty="0">
                <a:solidFill>
                  <a:srgbClr val="000000"/>
                </a:solidFill>
              </a:rPr>
              <a:t>גם מרחוק אפשר לכם להרגיש קרוב</a:t>
            </a:r>
          </a:p>
          <a:p>
            <a:pPr marL="571500" indent="-571500">
              <a:buClr>
                <a:srgbClr val="002060"/>
              </a:buClr>
              <a:buFont typeface="Wingdings" panose="05000000000000000000" pitchFamily="2" charset="2"/>
              <a:buChar char="§"/>
            </a:pPr>
            <a:r>
              <a:rPr lang="he-IL" sz="2800" dirty="0">
                <a:solidFill>
                  <a:srgbClr val="000000"/>
                </a:solidFill>
              </a:rPr>
              <a:t>לא נשארים לבד</a:t>
            </a:r>
          </a:p>
          <a:p>
            <a:pPr marL="571500" indent="-571500">
              <a:buClr>
                <a:srgbClr val="002060"/>
              </a:buClr>
              <a:buFont typeface="Wingdings" panose="05000000000000000000" pitchFamily="2" charset="2"/>
              <a:buChar char="§"/>
            </a:pPr>
            <a:r>
              <a:rPr lang="he-IL" sz="2800" dirty="0">
                <a:solidFill>
                  <a:srgbClr val="000000"/>
                </a:solidFill>
              </a:rPr>
              <a:t>שומרים על קשר, משתפים במה שעובר עלינו ומתעניינים באחרים</a:t>
            </a:r>
          </a:p>
          <a:p>
            <a:pPr marL="0" indent="0">
              <a:buClr>
                <a:srgbClr val="002060"/>
              </a:buClr>
            </a:pPr>
            <a:endParaRPr lang="he-IL" sz="2800" dirty="0">
              <a:solidFill>
                <a:srgbClr val="000000"/>
              </a:solidFill>
            </a:endParaRPr>
          </a:p>
          <a:p>
            <a:pPr marL="0" indent="0" algn="ctr">
              <a:buClr>
                <a:srgbClr val="002060"/>
              </a:buClr>
              <a:buNone/>
            </a:pPr>
            <a:r>
              <a:rPr lang="he-IL" sz="4000" b="1" dirty="0" smtClean="0">
                <a:solidFill>
                  <a:srgbClr val="002060"/>
                </a:solidFill>
              </a:rPr>
              <a:t>ניפגש </a:t>
            </a:r>
            <a:r>
              <a:rPr lang="he-IL" sz="4000" b="1" dirty="0">
                <a:solidFill>
                  <a:srgbClr val="002060"/>
                </a:solidFill>
              </a:rPr>
              <a:t>בשיעור כישורי חיים הבא!</a:t>
            </a:r>
          </a:p>
          <a:p>
            <a:pPr marL="0" indent="0">
              <a:buClr>
                <a:srgbClr val="002060"/>
              </a:buClr>
            </a:pPr>
            <a:endParaRPr lang="he-IL" sz="2800" b="1" dirty="0">
              <a:solidFill>
                <a:schemeClr val="accent6">
                  <a:lumMod val="75000"/>
                </a:schemeClr>
              </a:solidFill>
            </a:endParaRPr>
          </a:p>
          <a:p>
            <a:pPr marL="0" lvl="0" indent="0">
              <a:lnSpc>
                <a:spcPct val="90000"/>
              </a:lnSpc>
              <a:spcBef>
                <a:spcPts val="0"/>
              </a:spcBef>
              <a:buClr>
                <a:srgbClr val="002060"/>
              </a:buClr>
              <a:buSzPts val="3600"/>
              <a:buNone/>
            </a:pPr>
            <a:endParaRPr lang="he-IL" sz="2800" dirty="0"/>
          </a:p>
          <a:p>
            <a:pPr marL="45720" indent="0">
              <a:buClr>
                <a:srgbClr val="002060"/>
              </a:buClr>
              <a:buNone/>
            </a:pPr>
            <a:endParaRPr lang="he-IL" sz="2800" b="1" dirty="0">
              <a:solidFill>
                <a:schemeClr val="tx1"/>
              </a:solidFill>
            </a:endParaRPr>
          </a:p>
        </p:txBody>
      </p:sp>
      <p:sp>
        <p:nvSpPr>
          <p:cNvPr id="6" name="כותרת 5"/>
          <p:cNvSpPr>
            <a:spLocks noGrp="1"/>
          </p:cNvSpPr>
          <p:nvPr>
            <p:ph type="title"/>
          </p:nvPr>
        </p:nvSpPr>
        <p:spPr/>
        <p:txBody>
          <a:bodyPr/>
          <a:lstStyle/>
          <a:p>
            <a:r>
              <a:rPr lang="he-IL" sz="4500" dirty="0" smtClean="0">
                <a:solidFill>
                  <a:srgbClr val="002060"/>
                </a:solidFill>
              </a:rPr>
              <a:t>לסיום:</a:t>
            </a:r>
            <a:endParaRPr lang="he-IL" sz="4500" dirty="0">
              <a:solidFill>
                <a:srgbClr val="002060"/>
              </a:solidFill>
            </a:endParaRPr>
          </a:p>
        </p:txBody>
      </p:sp>
    </p:spTree>
    <p:extLst>
      <p:ext uri="{BB962C8B-B14F-4D97-AF65-F5344CB8AC3E}">
        <p14:creationId xmlns:p14="http://schemas.microsoft.com/office/powerpoint/2010/main" val="21309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fontScale="85000" lnSpcReduction="10000"/>
          </a:bodyPr>
          <a:lstStyle/>
          <a:p>
            <a:pPr lvl="0" indent="-457200">
              <a:lnSpc>
                <a:spcPct val="150000"/>
              </a:lnSpc>
              <a:spcBef>
                <a:spcPts val="0"/>
              </a:spcBef>
              <a:buFont typeface="Arial"/>
              <a:buChar char="•"/>
            </a:pPr>
            <a:r>
              <a:rPr lang="he-IL" sz="3600" dirty="0">
                <a:solidFill>
                  <a:schemeClr val="tx1"/>
                </a:solidFill>
              </a:rPr>
              <a:t>מהו יום השואה? אילו רגשות מעורר בנו היום?</a:t>
            </a:r>
          </a:p>
          <a:p>
            <a:pPr lvl="0" indent="-457200">
              <a:lnSpc>
                <a:spcPct val="150000"/>
              </a:lnSpc>
              <a:spcBef>
                <a:spcPts val="0"/>
              </a:spcBef>
              <a:buFont typeface="Arial"/>
              <a:buChar char="•"/>
            </a:pPr>
            <a:r>
              <a:rPr lang="he-IL" sz="3600" dirty="0">
                <a:solidFill>
                  <a:schemeClr val="tx1"/>
                </a:solidFill>
              </a:rPr>
              <a:t>נכיר מילים שקשורות ליום השואה</a:t>
            </a:r>
          </a:p>
          <a:p>
            <a:pPr lvl="0" indent="-457200">
              <a:lnSpc>
                <a:spcPct val="150000"/>
              </a:lnSpc>
              <a:spcBef>
                <a:spcPts val="0"/>
              </a:spcBef>
              <a:buFont typeface="Arial"/>
              <a:buChar char="•"/>
            </a:pPr>
            <a:r>
              <a:rPr lang="he-IL" sz="3600" dirty="0">
                <a:solidFill>
                  <a:schemeClr val="tx1"/>
                </a:solidFill>
              </a:rPr>
              <a:t>נתבונן בשישה ציורים אותם צייר פאול קור לזכר שישה מיליון </a:t>
            </a:r>
            <a:r>
              <a:rPr lang="he-IL" sz="3600" dirty="0" smtClean="0">
                <a:solidFill>
                  <a:schemeClr val="tx1"/>
                </a:solidFill>
              </a:rPr>
              <a:t> </a:t>
            </a:r>
          </a:p>
          <a:p>
            <a:pPr marL="0" lvl="0" indent="0">
              <a:lnSpc>
                <a:spcPct val="150000"/>
              </a:lnSpc>
              <a:spcBef>
                <a:spcPts val="0"/>
              </a:spcBef>
              <a:buNone/>
            </a:pPr>
            <a:r>
              <a:rPr lang="he-IL" sz="3600" dirty="0">
                <a:solidFill>
                  <a:schemeClr val="tx1"/>
                </a:solidFill>
              </a:rPr>
              <a:t> </a:t>
            </a:r>
            <a:r>
              <a:rPr lang="he-IL" sz="3600" dirty="0" smtClean="0">
                <a:solidFill>
                  <a:schemeClr val="tx1"/>
                </a:solidFill>
              </a:rPr>
              <a:t>   יהודים </a:t>
            </a:r>
            <a:r>
              <a:rPr lang="he-IL" sz="3600" dirty="0">
                <a:solidFill>
                  <a:schemeClr val="tx1"/>
                </a:solidFill>
              </a:rPr>
              <a:t>שנספו בשואה</a:t>
            </a:r>
          </a:p>
          <a:p>
            <a:pPr lvl="0" indent="-457200">
              <a:lnSpc>
                <a:spcPct val="150000"/>
              </a:lnSpc>
              <a:spcBef>
                <a:spcPts val="0"/>
              </a:spcBef>
              <a:buFont typeface="Arial"/>
              <a:buChar char="•"/>
            </a:pPr>
            <a:r>
              <a:rPr lang="he-IL" sz="3600" dirty="0">
                <a:solidFill>
                  <a:schemeClr val="tx1"/>
                </a:solidFill>
              </a:rPr>
              <a:t>נחשוב ביחד אילו רגשות ואילו מחשבות הציורים מעוררים בנו   </a:t>
            </a:r>
          </a:p>
          <a:p>
            <a:pPr lvl="0" indent="-457200">
              <a:lnSpc>
                <a:spcPct val="150000"/>
              </a:lnSpc>
              <a:spcBef>
                <a:spcPts val="0"/>
              </a:spcBef>
              <a:buFont typeface="Arial"/>
              <a:buChar char="•"/>
            </a:pPr>
            <a:r>
              <a:rPr lang="he-IL" sz="3600" dirty="0">
                <a:solidFill>
                  <a:schemeClr val="tx1"/>
                </a:solidFill>
              </a:rPr>
              <a:t>נסיים במשימה אישית בה נוסיף ציור משלנו </a:t>
            </a:r>
          </a:p>
          <a:p>
            <a:pPr marL="0" lvl="0" indent="0">
              <a:lnSpc>
                <a:spcPct val="150000"/>
              </a:lnSpc>
              <a:spcBef>
                <a:spcPts val="0"/>
              </a:spcBef>
            </a:pPr>
            <a:endParaRPr lang="he-IL" sz="3600" dirty="0">
              <a:solidFill>
                <a:schemeClr val="tx1"/>
              </a:solidFill>
            </a:endParaRP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מה נלמד היום?</a:t>
            </a:r>
            <a:endParaRPr lang="he-IL" sz="4500" dirty="0">
              <a:solidFill>
                <a:srgbClr val="002060"/>
              </a:solidFill>
            </a:endParaRPr>
          </a:p>
        </p:txBody>
      </p:sp>
    </p:spTree>
    <p:extLst>
      <p:ext uri="{BB962C8B-B14F-4D97-AF65-F5344CB8AC3E}">
        <p14:creationId xmlns:p14="http://schemas.microsoft.com/office/powerpoint/2010/main" val="426080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fontScale="85000" lnSpcReduction="10000"/>
          </a:bodyPr>
          <a:lstStyle/>
          <a:p>
            <a:pPr marL="457200" algn="just">
              <a:lnSpc>
                <a:spcPct val="90000"/>
              </a:lnSpc>
              <a:spcBef>
                <a:spcPts val="800"/>
              </a:spcBef>
              <a:buClr>
                <a:srgbClr val="424242"/>
              </a:buClr>
              <a:buSzPts val="3600"/>
              <a:buNone/>
            </a:pPr>
            <a:r>
              <a:rPr lang="he-IL" sz="3600" b="1" kern="0" dirty="0">
                <a:solidFill>
                  <a:srgbClr val="424242"/>
                </a:solidFill>
                <a:latin typeface="Calibri"/>
                <a:cs typeface="Calibri"/>
                <a:sym typeface="Calibri"/>
              </a:rPr>
              <a:t>את יום הזיכרון לשואה ולגבורה אנו מציינים כל שנה בכ"ז </a:t>
            </a:r>
            <a:endParaRPr lang="he-IL" sz="3600" b="1" kern="0" dirty="0" smtClean="0">
              <a:solidFill>
                <a:srgbClr val="424242"/>
              </a:solidFill>
              <a:latin typeface="Calibri"/>
              <a:cs typeface="Calibri"/>
              <a:sym typeface="Calibri"/>
            </a:endParaRPr>
          </a:p>
          <a:p>
            <a:pPr marL="457200" algn="just">
              <a:lnSpc>
                <a:spcPct val="90000"/>
              </a:lnSpc>
              <a:spcBef>
                <a:spcPts val="800"/>
              </a:spcBef>
              <a:buClr>
                <a:srgbClr val="424242"/>
              </a:buClr>
              <a:buSzPts val="3600"/>
              <a:buNone/>
            </a:pPr>
            <a:r>
              <a:rPr lang="he-IL" sz="3600" b="1" kern="0" dirty="0" smtClean="0">
                <a:solidFill>
                  <a:srgbClr val="424242"/>
                </a:solidFill>
                <a:latin typeface="Calibri"/>
                <a:cs typeface="Calibri"/>
                <a:sym typeface="Calibri"/>
              </a:rPr>
              <a:t>ניסן</a:t>
            </a:r>
            <a:r>
              <a:rPr lang="he-IL" sz="3600" b="1" kern="0" dirty="0">
                <a:solidFill>
                  <a:srgbClr val="424242"/>
                </a:solidFill>
                <a:latin typeface="Calibri"/>
                <a:cs typeface="Calibri"/>
                <a:sym typeface="Calibri"/>
              </a:rPr>
              <a:t>.</a:t>
            </a:r>
          </a:p>
          <a:p>
            <a:pPr marL="457200" algn="just">
              <a:lnSpc>
                <a:spcPct val="90000"/>
              </a:lnSpc>
              <a:spcBef>
                <a:spcPts val="800"/>
              </a:spcBef>
              <a:buClr>
                <a:srgbClr val="424242"/>
              </a:buClr>
              <a:buSzPts val="3600"/>
              <a:buNone/>
            </a:pPr>
            <a:endParaRPr lang="he-IL" sz="3600" b="1" kern="0" dirty="0">
              <a:solidFill>
                <a:srgbClr val="424242"/>
              </a:solidFill>
              <a:latin typeface="Calibri"/>
              <a:cs typeface="Calibri"/>
              <a:sym typeface="Calibri"/>
            </a:endParaRPr>
          </a:p>
          <a:p>
            <a:pPr marL="457200" algn="just">
              <a:lnSpc>
                <a:spcPct val="90000"/>
              </a:lnSpc>
              <a:spcBef>
                <a:spcPts val="800"/>
              </a:spcBef>
              <a:buClr>
                <a:srgbClr val="424242"/>
              </a:buClr>
              <a:buSzPts val="3600"/>
              <a:buNone/>
            </a:pPr>
            <a:r>
              <a:rPr lang="he-IL" sz="3600" b="1" kern="0" dirty="0">
                <a:solidFill>
                  <a:srgbClr val="424242"/>
                </a:solidFill>
                <a:latin typeface="Calibri"/>
                <a:cs typeface="Calibri"/>
                <a:sym typeface="Calibri"/>
              </a:rPr>
              <a:t>ביום הזיכרון לשואה ולגבורה אנו מקדישים זמן ותשומת לב </a:t>
            </a:r>
          </a:p>
          <a:p>
            <a:pPr marL="457200" algn="just">
              <a:lnSpc>
                <a:spcPct val="90000"/>
              </a:lnSpc>
              <a:spcBef>
                <a:spcPts val="800"/>
              </a:spcBef>
              <a:buClr>
                <a:srgbClr val="424242"/>
              </a:buClr>
              <a:buSzPts val="3600"/>
              <a:buNone/>
            </a:pPr>
            <a:r>
              <a:rPr lang="he-IL" sz="3600" b="1" kern="0" dirty="0">
                <a:solidFill>
                  <a:srgbClr val="424242"/>
                </a:solidFill>
                <a:latin typeface="Calibri"/>
                <a:cs typeface="Calibri"/>
                <a:sym typeface="Calibri"/>
              </a:rPr>
              <a:t>לאירועים שקרו לעם היהודי בתקופת השואה.</a:t>
            </a:r>
          </a:p>
          <a:p>
            <a:pPr marL="457200" algn="just">
              <a:lnSpc>
                <a:spcPct val="90000"/>
              </a:lnSpc>
              <a:spcBef>
                <a:spcPts val="800"/>
              </a:spcBef>
              <a:buClr>
                <a:srgbClr val="424242"/>
              </a:buClr>
              <a:buSzPts val="3600"/>
              <a:buNone/>
            </a:pPr>
            <a:endParaRPr lang="he-IL" sz="3600" b="1" kern="0" dirty="0">
              <a:solidFill>
                <a:srgbClr val="424242"/>
              </a:solidFill>
              <a:latin typeface="Calibri"/>
              <a:cs typeface="Calibri"/>
              <a:sym typeface="Calibri"/>
            </a:endParaRPr>
          </a:p>
          <a:p>
            <a:pPr marL="457200" algn="just">
              <a:lnSpc>
                <a:spcPct val="90000"/>
              </a:lnSpc>
              <a:spcBef>
                <a:spcPts val="800"/>
              </a:spcBef>
              <a:buClr>
                <a:srgbClr val="424242"/>
              </a:buClr>
              <a:buSzPts val="3600"/>
              <a:buNone/>
            </a:pPr>
            <a:r>
              <a:rPr lang="he-IL" sz="3600" b="1" kern="0" dirty="0">
                <a:solidFill>
                  <a:srgbClr val="424242"/>
                </a:solidFill>
                <a:latin typeface="Calibri"/>
                <a:cs typeface="Calibri"/>
                <a:sym typeface="Calibri"/>
              </a:rPr>
              <a:t>ביום זה אנו לומדים מה קרה לעם היהודי בתקופת השואה, אנו</a:t>
            </a:r>
          </a:p>
          <a:p>
            <a:pPr marL="457200" algn="just">
              <a:lnSpc>
                <a:spcPct val="90000"/>
              </a:lnSpc>
              <a:spcBef>
                <a:spcPts val="800"/>
              </a:spcBef>
              <a:buClr>
                <a:srgbClr val="424242"/>
              </a:buClr>
              <a:buSzPts val="3600"/>
              <a:buNone/>
            </a:pPr>
            <a:r>
              <a:rPr lang="he-IL" sz="3600" b="1" kern="0" dirty="0">
                <a:solidFill>
                  <a:srgbClr val="424242"/>
                </a:solidFill>
                <a:latin typeface="Calibri"/>
                <a:cs typeface="Calibri"/>
                <a:sym typeface="Calibri"/>
              </a:rPr>
              <a:t>נזכרים ביהודים שנספו בשואה ובסיפורי ההתמודדות</a:t>
            </a:r>
          </a:p>
          <a:p>
            <a:pPr marL="457200" algn="just">
              <a:lnSpc>
                <a:spcPct val="90000"/>
              </a:lnSpc>
              <a:spcBef>
                <a:spcPts val="800"/>
              </a:spcBef>
              <a:buClr>
                <a:srgbClr val="424242"/>
              </a:buClr>
              <a:buSzPts val="3600"/>
              <a:buNone/>
            </a:pPr>
            <a:r>
              <a:rPr lang="he-IL" sz="3600" b="1" kern="0" dirty="0">
                <a:solidFill>
                  <a:srgbClr val="424242"/>
                </a:solidFill>
                <a:latin typeface="Calibri"/>
                <a:cs typeface="Calibri"/>
                <a:sym typeface="Calibri"/>
              </a:rPr>
              <a:t>והגבורה של היהודים. </a:t>
            </a:r>
          </a:p>
          <a:p>
            <a:pPr marL="457200" algn="just">
              <a:lnSpc>
                <a:spcPct val="90000"/>
              </a:lnSpc>
              <a:spcBef>
                <a:spcPts val="800"/>
              </a:spcBef>
              <a:buClr>
                <a:srgbClr val="424242"/>
              </a:buClr>
              <a:buSzPts val="3600"/>
              <a:buNone/>
            </a:pPr>
            <a:endParaRPr lang="he-IL" sz="3600" kern="0" dirty="0">
              <a:solidFill>
                <a:srgbClr val="424242"/>
              </a:solidFill>
              <a:latin typeface="Calibri"/>
              <a:cs typeface="Calibri"/>
              <a:sym typeface="Calibri"/>
            </a:endParaRP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יום הזיכרון לשואה ולגבורה</a:t>
            </a:r>
            <a:endParaRPr lang="he-IL" sz="4500" dirty="0">
              <a:solidFill>
                <a:srgbClr val="002060"/>
              </a:solidFill>
            </a:endParaRPr>
          </a:p>
        </p:txBody>
      </p:sp>
    </p:spTree>
    <p:extLst>
      <p:ext uri="{BB962C8B-B14F-4D97-AF65-F5344CB8AC3E}">
        <p14:creationId xmlns:p14="http://schemas.microsoft.com/office/powerpoint/2010/main" val="44316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algn="just">
              <a:lnSpc>
                <a:spcPct val="90000"/>
              </a:lnSpc>
              <a:buClr>
                <a:srgbClr val="424242"/>
              </a:buClr>
              <a:buSzPts val="3600"/>
              <a:buFont typeface="Arial"/>
              <a:buNone/>
            </a:pPr>
            <a:r>
              <a:rPr lang="he-IL" sz="3600" b="1" kern="0" dirty="0">
                <a:solidFill>
                  <a:srgbClr val="424242"/>
                </a:solidFill>
                <a:latin typeface="Calibri"/>
                <a:cs typeface="Calibri"/>
                <a:sym typeface="Calibri"/>
              </a:rPr>
              <a:t>ביום השואה כולנו  נזכרים בתקופה הקשה עמה </a:t>
            </a:r>
            <a:endParaRPr lang="he-IL" sz="3600" b="1" kern="0" dirty="0" smtClean="0">
              <a:solidFill>
                <a:srgbClr val="424242"/>
              </a:solidFill>
              <a:latin typeface="Calibri"/>
              <a:cs typeface="Calibri"/>
              <a:sym typeface="Calibri"/>
            </a:endParaRPr>
          </a:p>
          <a:p>
            <a:pPr algn="just">
              <a:lnSpc>
                <a:spcPct val="90000"/>
              </a:lnSpc>
              <a:buClr>
                <a:srgbClr val="424242"/>
              </a:buClr>
              <a:buSzPts val="3600"/>
              <a:buFont typeface="Arial"/>
              <a:buNone/>
            </a:pPr>
            <a:r>
              <a:rPr lang="he-IL" sz="3600" b="1" kern="0" dirty="0" smtClean="0">
                <a:solidFill>
                  <a:srgbClr val="424242"/>
                </a:solidFill>
                <a:latin typeface="Calibri"/>
                <a:cs typeface="Calibri"/>
                <a:sym typeface="Calibri"/>
              </a:rPr>
              <a:t>התמודד </a:t>
            </a:r>
            <a:r>
              <a:rPr lang="he-IL" sz="3600" b="1" kern="0" dirty="0">
                <a:solidFill>
                  <a:srgbClr val="424242"/>
                </a:solidFill>
                <a:latin typeface="Calibri"/>
                <a:cs typeface="Calibri"/>
                <a:sym typeface="Calibri"/>
              </a:rPr>
              <a:t>העם היהודי – תקופת השואה.</a:t>
            </a:r>
          </a:p>
          <a:p>
            <a:pPr algn="just">
              <a:lnSpc>
                <a:spcPct val="90000"/>
              </a:lnSpc>
              <a:buClr>
                <a:srgbClr val="424242"/>
              </a:buClr>
              <a:buSzPts val="3600"/>
              <a:buFont typeface="Arial"/>
              <a:buNone/>
            </a:pPr>
            <a:endParaRPr lang="he-IL" sz="3600" b="1" strike="sngStrike" kern="0" dirty="0">
              <a:solidFill>
                <a:srgbClr val="424242"/>
              </a:solidFill>
              <a:latin typeface="Calibri"/>
              <a:cs typeface="Calibri"/>
              <a:sym typeface="Calibri"/>
            </a:endParaRPr>
          </a:p>
          <a:p>
            <a:pPr algn="just">
              <a:lnSpc>
                <a:spcPct val="90000"/>
              </a:lnSpc>
              <a:buClr>
                <a:srgbClr val="424242"/>
              </a:buClr>
              <a:buSzPts val="3600"/>
              <a:buFont typeface="Arial"/>
              <a:buNone/>
            </a:pPr>
            <a:r>
              <a:rPr lang="he-IL" sz="3600" b="1" kern="0" dirty="0">
                <a:solidFill>
                  <a:srgbClr val="424242"/>
                </a:solidFill>
                <a:latin typeface="Calibri"/>
                <a:cs typeface="Calibri"/>
                <a:sym typeface="Calibri"/>
              </a:rPr>
              <a:t>השואה התרחשה לפני יותר מ- 70 שנה, עוד לפני </a:t>
            </a:r>
            <a:endParaRPr lang="he-IL" sz="3600" b="1" kern="0" dirty="0" smtClean="0">
              <a:solidFill>
                <a:srgbClr val="424242"/>
              </a:solidFill>
              <a:latin typeface="Calibri"/>
              <a:cs typeface="Calibri"/>
              <a:sym typeface="Calibri"/>
            </a:endParaRPr>
          </a:p>
          <a:p>
            <a:pPr algn="just">
              <a:lnSpc>
                <a:spcPct val="90000"/>
              </a:lnSpc>
              <a:buClr>
                <a:srgbClr val="424242"/>
              </a:buClr>
              <a:buSzPts val="3600"/>
              <a:buFont typeface="Arial"/>
              <a:buNone/>
            </a:pPr>
            <a:r>
              <a:rPr lang="he-IL" sz="3600" b="1" kern="0" dirty="0" smtClean="0">
                <a:solidFill>
                  <a:srgbClr val="424242"/>
                </a:solidFill>
                <a:latin typeface="Calibri"/>
                <a:cs typeface="Calibri"/>
                <a:sym typeface="Calibri"/>
              </a:rPr>
              <a:t>שההורים </a:t>
            </a:r>
            <a:r>
              <a:rPr lang="he-IL" sz="3600" b="1" kern="0" dirty="0">
                <a:solidFill>
                  <a:srgbClr val="424242"/>
                </a:solidFill>
                <a:latin typeface="Calibri"/>
                <a:cs typeface="Calibri"/>
                <a:sym typeface="Calibri"/>
              </a:rPr>
              <a:t>שלנו נולדו ועוד לפני שהייתה לנו מדינה </a:t>
            </a:r>
            <a:endParaRPr lang="he-IL" sz="3600" b="1" kern="0" dirty="0" smtClean="0">
              <a:solidFill>
                <a:srgbClr val="424242"/>
              </a:solidFill>
              <a:latin typeface="Calibri"/>
              <a:cs typeface="Calibri"/>
              <a:sym typeface="Calibri"/>
            </a:endParaRPr>
          </a:p>
          <a:p>
            <a:pPr algn="just">
              <a:lnSpc>
                <a:spcPct val="90000"/>
              </a:lnSpc>
              <a:buClr>
                <a:srgbClr val="424242"/>
              </a:buClr>
              <a:buSzPts val="3600"/>
              <a:buFont typeface="Arial"/>
              <a:buNone/>
            </a:pPr>
            <a:r>
              <a:rPr lang="he-IL" sz="3600" b="1" kern="0" dirty="0" smtClean="0">
                <a:solidFill>
                  <a:srgbClr val="424242"/>
                </a:solidFill>
                <a:latin typeface="Calibri"/>
                <a:cs typeface="Calibri"/>
                <a:sym typeface="Calibri"/>
              </a:rPr>
              <a:t>משלנו</a:t>
            </a:r>
            <a:r>
              <a:rPr lang="he-IL" sz="3600" b="1" kern="0" dirty="0">
                <a:solidFill>
                  <a:srgbClr val="424242"/>
                </a:solidFill>
                <a:latin typeface="Calibri"/>
                <a:cs typeface="Calibri"/>
                <a:sym typeface="Calibri"/>
              </a:rPr>
              <a:t>.</a:t>
            </a:r>
          </a:p>
          <a:p>
            <a:pPr algn="ctr">
              <a:lnSpc>
                <a:spcPct val="90000"/>
              </a:lnSpc>
              <a:buClr>
                <a:srgbClr val="424242"/>
              </a:buClr>
              <a:buSzPts val="3600"/>
              <a:buFont typeface="Arial"/>
              <a:buNone/>
            </a:pPr>
            <a:endParaRPr lang="he-IL" sz="3600" b="1" kern="0" dirty="0">
              <a:solidFill>
                <a:srgbClr val="424242"/>
              </a:solidFill>
              <a:latin typeface="Calibri"/>
              <a:cs typeface="Calibri"/>
              <a:sym typeface="Calibri"/>
            </a:endParaRPr>
          </a:p>
          <a:p>
            <a:pPr algn="ctr">
              <a:lnSpc>
                <a:spcPct val="90000"/>
              </a:lnSpc>
              <a:buClr>
                <a:srgbClr val="424242"/>
              </a:buClr>
              <a:buSzPts val="3600"/>
              <a:buFont typeface="Arial"/>
              <a:buNone/>
            </a:pPr>
            <a:endParaRPr lang="he-IL" sz="3600" kern="0" dirty="0">
              <a:solidFill>
                <a:srgbClr val="424242"/>
              </a:solidFill>
              <a:latin typeface="Calibri"/>
              <a:cs typeface="Calibri"/>
              <a:sym typeface="Calibri"/>
            </a:endParaRPr>
          </a:p>
          <a:p>
            <a:pPr algn="ctr">
              <a:lnSpc>
                <a:spcPct val="90000"/>
              </a:lnSpc>
              <a:buClr>
                <a:srgbClr val="424242"/>
              </a:buClr>
              <a:buSzPts val="3600"/>
              <a:buFont typeface="Arial"/>
              <a:buNone/>
            </a:pPr>
            <a:endParaRPr lang="he-IL" sz="3600" kern="0" dirty="0">
              <a:solidFill>
                <a:srgbClr val="424242"/>
              </a:solidFill>
              <a:latin typeface="Calibri"/>
              <a:cs typeface="Calibri"/>
              <a:sym typeface="Calibri"/>
            </a:endParaRPr>
          </a:p>
          <a:p>
            <a:pPr marL="0" lvl="0" indent="0">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זמן מיוחד לזיכרון העבר</a:t>
            </a:r>
            <a:endParaRPr lang="he-IL" sz="4500" dirty="0">
              <a:solidFill>
                <a:srgbClr val="002060"/>
              </a:solidFill>
            </a:endParaRPr>
          </a:p>
        </p:txBody>
      </p:sp>
    </p:spTree>
    <p:extLst>
      <p:ext uri="{BB962C8B-B14F-4D97-AF65-F5344CB8AC3E}">
        <p14:creationId xmlns:p14="http://schemas.microsoft.com/office/powerpoint/2010/main" val="3221388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0" lvl="0" indent="0" algn="ctr">
              <a:lnSpc>
                <a:spcPct val="90000"/>
              </a:lnSpc>
              <a:spcBef>
                <a:spcPts val="0"/>
              </a:spcBef>
              <a:buClr>
                <a:srgbClr val="FF82A5">
                  <a:lumMod val="75000"/>
                </a:srgbClr>
              </a:buClr>
              <a:buSzPts val="3600"/>
              <a:buNone/>
            </a:pPr>
            <a:r>
              <a:rPr lang="he-IL" sz="3500" b="1" dirty="0">
                <a:solidFill>
                  <a:srgbClr val="424242"/>
                </a:solidFill>
              </a:rPr>
              <a:t>אנחנו מקדישים </a:t>
            </a:r>
            <a:r>
              <a:rPr lang="he-IL" sz="3500" b="1" dirty="0">
                <a:solidFill>
                  <a:schemeClr val="tx1"/>
                </a:solidFill>
              </a:rPr>
              <a:t>את היום </a:t>
            </a:r>
            <a:r>
              <a:rPr lang="he-IL" sz="3500" b="1" dirty="0">
                <a:solidFill>
                  <a:srgbClr val="424242"/>
                </a:solidFill>
              </a:rPr>
              <a:t>לזיכרון השואה</a:t>
            </a:r>
            <a:br>
              <a:rPr lang="he-IL" sz="3500" b="1" dirty="0">
                <a:solidFill>
                  <a:srgbClr val="424242"/>
                </a:solidFill>
              </a:rPr>
            </a:br>
            <a:r>
              <a:rPr lang="he-IL" sz="3500" dirty="0">
                <a:solidFill>
                  <a:srgbClr val="424242"/>
                </a:solidFill>
              </a:rPr>
              <a:t/>
            </a:r>
            <a:br>
              <a:rPr lang="he-IL" sz="3500" dirty="0">
                <a:solidFill>
                  <a:srgbClr val="424242"/>
                </a:solidFill>
              </a:rPr>
            </a:br>
            <a:r>
              <a:rPr lang="he-IL" sz="3500" b="1" dirty="0">
                <a:solidFill>
                  <a:schemeClr val="tx1"/>
                </a:solidFill>
              </a:rPr>
              <a:t>מטרת היום היא לדאוג לכך שלא נשכח את אחד מהמאורעות החשובים בהיסטוריה שלנו</a:t>
            </a:r>
            <a:endParaRPr lang="he-IL" sz="3500" kern="0" spc="0" dirty="0">
              <a:solidFill>
                <a:schemeClr val="tx1"/>
              </a:solidFill>
              <a:latin typeface="Calibri"/>
              <a:sym typeface="Calibri"/>
            </a:endParaRPr>
          </a:p>
        </p:txBody>
      </p:sp>
      <p:sp>
        <p:nvSpPr>
          <p:cNvPr id="3" name="כותרת 2"/>
          <p:cNvSpPr>
            <a:spLocks noGrp="1"/>
          </p:cNvSpPr>
          <p:nvPr>
            <p:ph type="title"/>
          </p:nvPr>
        </p:nvSpPr>
        <p:spPr/>
        <p:txBody>
          <a:bodyPr/>
          <a:lstStyle/>
          <a:p>
            <a:r>
              <a:rPr lang="he-IL" sz="4500" dirty="0" smtClean="0">
                <a:solidFill>
                  <a:srgbClr val="002060"/>
                </a:solidFill>
              </a:rPr>
              <a:t>זמן מיוחד לזיכרון העבר</a:t>
            </a:r>
            <a:endParaRPr lang="he-IL" sz="4500" dirty="0">
              <a:solidFill>
                <a:srgbClr val="00206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223" y="4003259"/>
            <a:ext cx="3648075"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457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0" lvl="0" indent="0" algn="ctr">
              <a:lnSpc>
                <a:spcPct val="90000"/>
              </a:lnSpc>
              <a:spcBef>
                <a:spcPts val="0"/>
              </a:spcBef>
              <a:buClr>
                <a:srgbClr val="FF82A5">
                  <a:lumMod val="75000"/>
                </a:srgbClr>
              </a:buClr>
              <a:buSzPts val="3600"/>
              <a:buNone/>
            </a:pPr>
            <a:endParaRPr lang="he-IL" sz="3500" kern="0" spc="0" dirty="0">
              <a:solidFill>
                <a:schemeClr val="tx1"/>
              </a:solidFill>
              <a:latin typeface="Calibri"/>
              <a:sym typeface="Calibri"/>
            </a:endParaRPr>
          </a:p>
        </p:txBody>
      </p:sp>
      <p:sp>
        <p:nvSpPr>
          <p:cNvPr id="3" name="כותרת 2"/>
          <p:cNvSpPr>
            <a:spLocks noGrp="1"/>
          </p:cNvSpPr>
          <p:nvPr>
            <p:ph type="title"/>
          </p:nvPr>
        </p:nvSpPr>
        <p:spPr/>
        <p:txBody>
          <a:bodyPr/>
          <a:lstStyle/>
          <a:p>
            <a:endParaRPr lang="he-IL" sz="4500" dirty="0">
              <a:solidFill>
                <a:srgbClr val="002060"/>
              </a:solidFill>
            </a:endParaRPr>
          </a:p>
        </p:txBody>
      </p:sp>
      <p:grpSp>
        <p:nvGrpSpPr>
          <p:cNvPr id="9" name="קבוצה 8"/>
          <p:cNvGrpSpPr/>
          <p:nvPr/>
        </p:nvGrpSpPr>
        <p:grpSpPr>
          <a:xfrm>
            <a:off x="283887" y="355847"/>
            <a:ext cx="11623237" cy="6007260"/>
            <a:chOff x="321836" y="92598"/>
            <a:chExt cx="11623237" cy="600726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6" y="3939427"/>
              <a:ext cx="1397582" cy="216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הסבר ענן 10"/>
            <p:cNvSpPr/>
            <p:nvPr/>
          </p:nvSpPr>
          <p:spPr>
            <a:xfrm>
              <a:off x="1719418" y="92598"/>
              <a:ext cx="10225655" cy="4120588"/>
            </a:xfrm>
            <a:prstGeom prst="cloudCallout">
              <a:avLst>
                <a:gd name="adj1" fmla="val -51481"/>
                <a:gd name="adj2" fmla="val 56786"/>
              </a:avLst>
            </a:prstGeom>
            <a:solidFill>
              <a:srgbClr val="67B2FF">
                <a:lumMod val="40000"/>
                <a:lumOff val="60000"/>
              </a:srgbClr>
            </a:solidFill>
            <a:ln w="25400" cap="flat" cmpd="sng" algn="ctr">
              <a:solidFill>
                <a:srgbClr val="1152C9">
                  <a:shade val="50000"/>
                </a:srgbClr>
              </a:solid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12" name="מלבן 11"/>
          <p:cNvSpPr/>
          <p:nvPr/>
        </p:nvSpPr>
        <p:spPr>
          <a:xfrm>
            <a:off x="3651996" y="1482443"/>
            <a:ext cx="6096000" cy="2785378"/>
          </a:xfrm>
          <a:prstGeom prst="rect">
            <a:avLst/>
          </a:prstGeom>
        </p:spPr>
        <p:txBody>
          <a:bodyPr>
            <a:spAutoFit/>
          </a:bodyPr>
          <a:lstStyle/>
          <a:p>
            <a:pPr lvl="0" algn="ctr">
              <a:buClr>
                <a:srgbClr val="424242"/>
              </a:buClr>
              <a:buSzPts val="3600"/>
            </a:pPr>
            <a:r>
              <a:rPr lang="he-IL" sz="3500" b="1" dirty="0" smtClean="0">
                <a:solidFill>
                  <a:srgbClr val="002060"/>
                </a:solidFill>
              </a:rPr>
              <a:t>כשמדברים </a:t>
            </a:r>
            <a:r>
              <a:rPr lang="he-IL" sz="3500" b="1" dirty="0" err="1" smtClean="0">
                <a:solidFill>
                  <a:srgbClr val="002060"/>
                </a:solidFill>
              </a:rPr>
              <a:t>איתנו</a:t>
            </a:r>
            <a:r>
              <a:rPr lang="he-IL" sz="3500" b="1" dirty="0" smtClean="0">
                <a:solidFill>
                  <a:srgbClr val="002060"/>
                </a:solidFill>
              </a:rPr>
              <a:t>  על  השואה -  </a:t>
            </a:r>
          </a:p>
          <a:p>
            <a:pPr lvl="0" algn="ctr">
              <a:buClr>
                <a:srgbClr val="424242"/>
              </a:buClr>
              <a:buSzPts val="3600"/>
            </a:pPr>
            <a:r>
              <a:rPr lang="he-IL" sz="3500" b="1" dirty="0" smtClean="0">
                <a:solidFill>
                  <a:srgbClr val="002060"/>
                </a:solidFill>
              </a:rPr>
              <a:t>אילו מחשבות ואילו רגשות </a:t>
            </a:r>
          </a:p>
          <a:p>
            <a:pPr lvl="0" algn="ctr">
              <a:buClr>
                <a:srgbClr val="424242"/>
              </a:buClr>
              <a:buSzPts val="3600"/>
            </a:pPr>
            <a:r>
              <a:rPr lang="he-IL" sz="3500" b="1" dirty="0" smtClean="0">
                <a:solidFill>
                  <a:srgbClr val="002060"/>
                </a:solidFill>
              </a:rPr>
              <a:t>עולים בנו? </a:t>
            </a:r>
            <a:endParaRPr lang="he-IL" sz="3500" b="1" dirty="0" smtClean="0"/>
          </a:p>
          <a:p>
            <a:pPr lvl="0" algn="ctr">
              <a:buClr>
                <a:srgbClr val="424242"/>
              </a:buClr>
              <a:buSzPts val="3600"/>
            </a:pPr>
            <a:endParaRPr lang="he-IL" sz="3500" b="1" dirty="0" smtClean="0"/>
          </a:p>
          <a:p>
            <a:pPr lvl="0" algn="ctr">
              <a:buClr>
                <a:srgbClr val="424242"/>
              </a:buClr>
              <a:buSzPts val="3600"/>
            </a:pPr>
            <a:endParaRPr lang="he-IL" sz="3500" b="1" dirty="0" smtClean="0"/>
          </a:p>
        </p:txBody>
      </p:sp>
    </p:spTree>
    <p:extLst>
      <p:ext uri="{BB962C8B-B14F-4D97-AF65-F5344CB8AC3E}">
        <p14:creationId xmlns:p14="http://schemas.microsoft.com/office/powerpoint/2010/main" val="2610196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45720" indent="0" algn="ctr" rtl="0">
              <a:lnSpc>
                <a:spcPct val="107000"/>
              </a:lnSpc>
              <a:spcBef>
                <a:spcPts val="0"/>
              </a:spcBef>
              <a:spcAft>
                <a:spcPts val="800"/>
              </a:spcAft>
              <a:buClr>
                <a:srgbClr val="000000"/>
              </a:buClr>
              <a:buSzTx/>
              <a:buNone/>
            </a:pPr>
            <a:r>
              <a:rPr lang="he-IL" sz="40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rPr>
              <a:t>כשאנו נזכרים בנושא השואה אנו לא לבד! </a:t>
            </a:r>
          </a:p>
          <a:p>
            <a:pPr marL="45720" indent="0" algn="ctr" rtl="0">
              <a:lnSpc>
                <a:spcPct val="107000"/>
              </a:lnSpc>
              <a:spcBef>
                <a:spcPts val="0"/>
              </a:spcBef>
              <a:spcAft>
                <a:spcPts val="800"/>
              </a:spcAft>
              <a:buClr>
                <a:srgbClr val="000000"/>
              </a:buClr>
              <a:buSzTx/>
              <a:buNone/>
            </a:pPr>
            <a:r>
              <a:rPr lang="he-IL" sz="36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rPr>
              <a:t>אם עולים בנו רגשות או מחשבות מורכבים</a:t>
            </a:r>
            <a:r>
              <a:rPr lang="he-IL" sz="3600" b="1" kern="0" dirty="0">
                <a:solidFill>
                  <a:srgbClr val="FF0000"/>
                </a:solidFill>
                <a:latin typeface="Calibri" panose="020F0502020204030204" pitchFamily="34" charset="0"/>
                <a:ea typeface="Calibri" panose="020F0502020204030204" pitchFamily="34" charset="0"/>
                <a:cs typeface="Arial" panose="020B0604020202020204" pitchFamily="34" charset="0"/>
                <a:sym typeface="Arial"/>
              </a:rPr>
              <a:t> </a:t>
            </a:r>
            <a:r>
              <a:rPr lang="he-IL" sz="36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rPr>
              <a:t>אנו תמיד יכולים לשתף בהם בני משפחה או חברים</a:t>
            </a:r>
          </a:p>
          <a:p>
            <a:pPr marL="45720" indent="0" algn="ctr" rtl="0">
              <a:lnSpc>
                <a:spcPct val="107000"/>
              </a:lnSpc>
              <a:spcBef>
                <a:spcPts val="0"/>
              </a:spcBef>
              <a:spcAft>
                <a:spcPts val="800"/>
              </a:spcAft>
              <a:buClr>
                <a:srgbClr val="000000"/>
              </a:buClr>
              <a:buSzTx/>
              <a:buNone/>
            </a:pPr>
            <a:r>
              <a:rPr lang="en-US" sz="36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rPr>
              <a:t>                      </a:t>
            </a:r>
            <a:endParaRPr lang="he-IL" sz="36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endParaRPr>
          </a:p>
          <a:p>
            <a:pPr marL="45720" indent="0" algn="ctr" rtl="0">
              <a:lnSpc>
                <a:spcPct val="107000"/>
              </a:lnSpc>
              <a:spcBef>
                <a:spcPts val="0"/>
              </a:spcBef>
              <a:spcAft>
                <a:spcPts val="800"/>
              </a:spcAft>
              <a:buClr>
                <a:srgbClr val="000000"/>
              </a:buClr>
              <a:buSzTx/>
              <a:buNone/>
            </a:pPr>
            <a:r>
              <a:rPr lang="he-IL" sz="48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rPr>
              <a:t>                            את מי תבחרו לשתף?</a:t>
            </a:r>
            <a:endParaRPr lang="en-US" sz="4800" b="1" kern="0" dirty="0">
              <a:solidFill>
                <a:srgbClr val="424242"/>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ctr">
              <a:lnSpc>
                <a:spcPct val="90000"/>
              </a:lnSpc>
              <a:spcBef>
                <a:spcPts val="0"/>
              </a:spcBef>
              <a:buClr>
                <a:srgbClr val="FF82A5">
                  <a:lumMod val="75000"/>
                </a:srgbClr>
              </a:buClr>
              <a:buSzPts val="3600"/>
              <a:buNone/>
            </a:pPr>
            <a:endParaRPr lang="he-IL" sz="3600" kern="0" spc="0" dirty="0">
              <a:solidFill>
                <a:schemeClr val="tx1"/>
              </a:solidFill>
              <a:latin typeface="Calibri"/>
              <a:sym typeface="Calibri"/>
            </a:endParaRPr>
          </a:p>
        </p:txBody>
      </p:sp>
      <p:sp>
        <p:nvSpPr>
          <p:cNvPr id="3" name="כותרת 2"/>
          <p:cNvSpPr>
            <a:spLocks noGrp="1"/>
          </p:cNvSpPr>
          <p:nvPr>
            <p:ph type="title"/>
          </p:nvPr>
        </p:nvSpPr>
        <p:spPr/>
        <p:txBody>
          <a:bodyPr/>
          <a:lstStyle/>
          <a:p>
            <a:endParaRPr lang="he-IL" sz="4500" dirty="0">
              <a:solidFill>
                <a:srgbClr val="002060"/>
              </a:solidFill>
            </a:endParaRPr>
          </a:p>
        </p:txBody>
      </p:sp>
    </p:spTree>
    <p:extLst>
      <p:ext uri="{BB962C8B-B14F-4D97-AF65-F5344CB8AC3E}">
        <p14:creationId xmlns:p14="http://schemas.microsoft.com/office/powerpoint/2010/main" val="1828231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התאמה אישית 74">
      <a:dk1>
        <a:sysClr val="windowText" lastClr="000000"/>
      </a:dk1>
      <a:lt1>
        <a:sysClr val="window" lastClr="FFFFFF"/>
      </a:lt1>
      <a:dk2>
        <a:srgbClr val="D8D8D8"/>
      </a:dk2>
      <a:lt2>
        <a:srgbClr val="D8D8D8"/>
      </a:lt2>
      <a:accent1>
        <a:srgbClr val="005390"/>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שת">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רשת">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1171</Words>
  <Application>Microsoft Office PowerPoint</Application>
  <PresentationFormat>מותאם אישית</PresentationFormat>
  <Paragraphs>226</Paragraphs>
  <Slides>30</Slides>
  <Notes>29</Notes>
  <HiddenSlides>0</HiddenSlides>
  <MMClips>0</MMClips>
  <ScaleCrop>false</ScaleCrop>
  <HeadingPairs>
    <vt:vector size="4" baseType="variant">
      <vt:variant>
        <vt:lpstr>ערכת נושא</vt:lpstr>
      </vt:variant>
      <vt:variant>
        <vt:i4>1</vt:i4>
      </vt:variant>
      <vt:variant>
        <vt:lpstr>כותרות שקופיות</vt:lpstr>
      </vt:variant>
      <vt:variant>
        <vt:i4>30</vt:i4>
      </vt:variant>
    </vt:vector>
  </HeadingPairs>
  <TitlesOfParts>
    <vt:vector size="31" baseType="lpstr">
      <vt:lpstr>רשת</vt:lpstr>
      <vt:lpstr>שיעור כישורי חיים מקוון  ציורים ליום השואה בעקבות ציוריו של פאול קור    </vt:lpstr>
      <vt:lpstr>רגע לפני שאנחנו מתחילים... כמה מילים להורים ולמורים </vt:lpstr>
      <vt:lpstr>רגע לפני שאנחנו מתחילים</vt:lpstr>
      <vt:lpstr>מה נלמד היום?</vt:lpstr>
      <vt:lpstr>יום הזיכרון לשואה ולגבורה</vt:lpstr>
      <vt:lpstr>זמן מיוחד לזיכרון העבר</vt:lpstr>
      <vt:lpstr>זמן מיוחד לזיכרון העבר</vt:lpstr>
      <vt:lpstr>מצגת של PowerPoint</vt:lpstr>
      <vt:lpstr>מצגת של PowerPoint</vt:lpstr>
      <vt:lpstr>המילים שמלוות את היום</vt:lpstr>
      <vt:lpstr>מצגת של PowerPoint</vt:lpstr>
      <vt:lpstr>היכרות עם הצייר פאול קור (קורונובסקי)</vt:lpstr>
      <vt:lpstr>מצגת של PowerPoint</vt:lpstr>
      <vt:lpstr>מצגת של PowerPoint</vt:lpstr>
      <vt:lpstr>הציור הראשון</vt:lpstr>
      <vt:lpstr>הציור הראשון</vt:lpstr>
      <vt:lpstr>מצגת של PowerPoint</vt:lpstr>
      <vt:lpstr>הציור השני</vt:lpstr>
      <vt:lpstr>הציור השני</vt:lpstr>
      <vt:lpstr>מצגת של PowerPoint</vt:lpstr>
      <vt:lpstr>הציור השלישי</vt:lpstr>
      <vt:lpstr>מצגת של PowerPoint</vt:lpstr>
      <vt:lpstr>מצגת של PowerPoint</vt:lpstr>
      <vt:lpstr>הציור הרביעי</vt:lpstr>
      <vt:lpstr>מצגת של PowerPoint</vt:lpstr>
      <vt:lpstr>מצגת של PowerPoint</vt:lpstr>
      <vt:lpstr>מצגת של PowerPoint</vt:lpstr>
      <vt:lpstr>לסיכום</vt:lpstr>
      <vt:lpstr>ועכשיו משימה:</vt:lpstr>
      <vt:lpstr>לסיום: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כישורי חיים מקוון  יוֹם הַשּׁוֹאָה – סִיפּוּרוֹ שֶׁל תומי שיעור בליווי הורה ובהכנה מקדימה עם המורה לכיתות א-ג</dc:title>
  <dc:creator>Teacher</dc:creator>
  <cp:lastModifiedBy>יפעת זץ</cp:lastModifiedBy>
  <cp:revision>13</cp:revision>
  <dcterms:created xsi:type="dcterms:W3CDTF">2020-04-17T11:47:24Z</dcterms:created>
  <dcterms:modified xsi:type="dcterms:W3CDTF">2020-04-17T17:00:48Z</dcterms:modified>
</cp:coreProperties>
</file>