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05E931-E883-43F6-83FE-350406988E36}" v="5" dt="2021-08-11T06:14:48.155"/>
  </p1510:revLst>
</p1510:revInfo>
</file>

<file path=ppt/tableStyles.xml><?xml version="1.0" encoding="utf-8"?>
<a:tblStyleLst xmlns:a="http://schemas.openxmlformats.org/drawingml/2006/main" def="{ACE377D0-CEA4-44C4-B3C4-0AE1E395B2B4}">
  <a:tblStyle styleId="{ACE377D0-CEA4-44C4-B3C4-0AE1E395B2B4}"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dab032f759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dab032f759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dab032f759_0_18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dab032f759_0_18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df253b5a4b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df253b5a4b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df5b8799a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df5b8799a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df253b5a4b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df253b5a4b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df253b5a4b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df253b5a4b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dab032f759_0_16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dab032f759_0_16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dab032f759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dab032f759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df253b5a4b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df253b5a4b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פריסה מותאמת אישית 1">
  <p:cSld name="CUSTOM">
    <p:spTree>
      <p:nvGrpSpPr>
        <p:cNvPr id="1" name="Shape 50"/>
        <p:cNvGrpSpPr/>
        <p:nvPr/>
      </p:nvGrpSpPr>
      <p:grpSpPr>
        <a:xfrm>
          <a:off x="0" y="0"/>
          <a:ext cx="0" cy="0"/>
          <a:chOff x="0" y="0"/>
          <a:chExt cx="0" cy="0"/>
        </a:xfrm>
      </p:grpSpPr>
      <p:sp>
        <p:nvSpPr>
          <p:cNvPr id="51" name="Google Shape;51;p13"/>
          <p:cNvSpPr/>
          <p:nvPr/>
        </p:nvSpPr>
        <p:spPr>
          <a:xfrm>
            <a:off x="188575" y="188575"/>
            <a:ext cx="8772000" cy="4727400"/>
          </a:xfrm>
          <a:prstGeom prst="roundRect">
            <a:avLst>
              <a:gd name="adj" fmla="val 3504"/>
            </a:avLst>
          </a:prstGeom>
          <a:no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3"/>
          <p:cNvSpPr/>
          <p:nvPr/>
        </p:nvSpPr>
        <p:spPr>
          <a:xfrm>
            <a:off x="8368600" y="39025"/>
            <a:ext cx="696000" cy="572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3"/>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rmAutofit/>
          </a:bodyPr>
          <a:lstStyle>
            <a:lvl1pPr lvl="0" rtl="1">
              <a:spcBef>
                <a:spcPts val="0"/>
              </a:spcBef>
              <a:spcAft>
                <a:spcPts val="0"/>
              </a:spcAft>
              <a:buSzPts val="2400"/>
              <a:buNone/>
              <a:defRPr sz="2400"/>
            </a:lvl1pPr>
            <a:lvl2pPr lvl="1" rtl="1">
              <a:spcBef>
                <a:spcPts val="0"/>
              </a:spcBef>
              <a:spcAft>
                <a:spcPts val="0"/>
              </a:spcAft>
              <a:buSzPts val="2400"/>
              <a:buFont typeface="Assistant"/>
              <a:buNone/>
              <a:defRPr sz="2400">
                <a:latin typeface="Assistant"/>
                <a:ea typeface="Assistant"/>
                <a:cs typeface="Assistant"/>
                <a:sym typeface="Assistant"/>
              </a:defRPr>
            </a:lvl2pPr>
            <a:lvl3pPr lvl="2" rtl="1">
              <a:spcBef>
                <a:spcPts val="0"/>
              </a:spcBef>
              <a:spcAft>
                <a:spcPts val="0"/>
              </a:spcAft>
              <a:buSzPts val="2400"/>
              <a:buFont typeface="Assistant"/>
              <a:buNone/>
              <a:defRPr sz="2400">
                <a:latin typeface="Assistant"/>
                <a:ea typeface="Assistant"/>
                <a:cs typeface="Assistant"/>
                <a:sym typeface="Assistant"/>
              </a:defRPr>
            </a:lvl3pPr>
            <a:lvl4pPr lvl="3" rtl="1">
              <a:spcBef>
                <a:spcPts val="0"/>
              </a:spcBef>
              <a:spcAft>
                <a:spcPts val="0"/>
              </a:spcAft>
              <a:buSzPts val="2400"/>
              <a:buFont typeface="Assistant"/>
              <a:buNone/>
              <a:defRPr sz="2400">
                <a:latin typeface="Assistant"/>
                <a:ea typeface="Assistant"/>
                <a:cs typeface="Assistant"/>
                <a:sym typeface="Assistant"/>
              </a:defRPr>
            </a:lvl4pPr>
            <a:lvl5pPr lvl="4" rtl="1">
              <a:spcBef>
                <a:spcPts val="0"/>
              </a:spcBef>
              <a:spcAft>
                <a:spcPts val="0"/>
              </a:spcAft>
              <a:buSzPts val="2400"/>
              <a:buFont typeface="Assistant"/>
              <a:buNone/>
              <a:defRPr sz="2400">
                <a:latin typeface="Assistant"/>
                <a:ea typeface="Assistant"/>
                <a:cs typeface="Assistant"/>
                <a:sym typeface="Assistant"/>
              </a:defRPr>
            </a:lvl5pPr>
            <a:lvl6pPr lvl="5" rtl="1">
              <a:spcBef>
                <a:spcPts val="0"/>
              </a:spcBef>
              <a:spcAft>
                <a:spcPts val="0"/>
              </a:spcAft>
              <a:buSzPts val="2400"/>
              <a:buFont typeface="Assistant"/>
              <a:buNone/>
              <a:defRPr sz="2400">
                <a:latin typeface="Assistant"/>
                <a:ea typeface="Assistant"/>
                <a:cs typeface="Assistant"/>
                <a:sym typeface="Assistant"/>
              </a:defRPr>
            </a:lvl6pPr>
            <a:lvl7pPr lvl="6" rtl="1">
              <a:spcBef>
                <a:spcPts val="0"/>
              </a:spcBef>
              <a:spcAft>
                <a:spcPts val="0"/>
              </a:spcAft>
              <a:buSzPts val="2400"/>
              <a:buFont typeface="Assistant"/>
              <a:buNone/>
              <a:defRPr sz="2400">
                <a:latin typeface="Assistant"/>
                <a:ea typeface="Assistant"/>
                <a:cs typeface="Assistant"/>
                <a:sym typeface="Assistant"/>
              </a:defRPr>
            </a:lvl7pPr>
            <a:lvl8pPr lvl="7" rtl="1">
              <a:spcBef>
                <a:spcPts val="0"/>
              </a:spcBef>
              <a:spcAft>
                <a:spcPts val="0"/>
              </a:spcAft>
              <a:buSzPts val="2400"/>
              <a:buFont typeface="Assistant"/>
              <a:buNone/>
              <a:defRPr sz="2400">
                <a:latin typeface="Assistant"/>
                <a:ea typeface="Assistant"/>
                <a:cs typeface="Assistant"/>
                <a:sym typeface="Assistant"/>
              </a:defRPr>
            </a:lvl8pPr>
            <a:lvl9pPr lvl="8" rtl="1">
              <a:spcBef>
                <a:spcPts val="0"/>
              </a:spcBef>
              <a:spcAft>
                <a:spcPts val="0"/>
              </a:spcAft>
              <a:buSzPts val="2400"/>
              <a:buFont typeface="Assistant"/>
              <a:buNone/>
              <a:defRPr sz="2400">
                <a:latin typeface="Assistant"/>
                <a:ea typeface="Assistant"/>
                <a:cs typeface="Assistant"/>
                <a:sym typeface="Assistant"/>
              </a:defRPr>
            </a:lvl9pPr>
          </a:lstStyle>
          <a:p>
            <a:endParaRPr/>
          </a:p>
        </p:txBody>
      </p:sp>
      <p:sp>
        <p:nvSpPr>
          <p:cNvPr id="54" name="Google Shape;54;p13"/>
          <p:cNvSpPr/>
          <p:nvPr/>
        </p:nvSpPr>
        <p:spPr>
          <a:xfrm>
            <a:off x="8375675" y="29175"/>
            <a:ext cx="728400" cy="524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p:nvPr/>
        </p:nvSpPr>
        <p:spPr>
          <a:xfrm>
            <a:off x="8693998" y="178973"/>
            <a:ext cx="286200" cy="286200"/>
          </a:xfrm>
          <a:prstGeom prst="roundRect">
            <a:avLst>
              <a:gd name="adj" fmla="val 28383"/>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p:nvPr/>
        </p:nvSpPr>
        <p:spPr>
          <a:xfrm>
            <a:off x="8606272" y="75005"/>
            <a:ext cx="286200" cy="286200"/>
          </a:xfrm>
          <a:prstGeom prst="roundRect">
            <a:avLst>
              <a:gd name="adj" fmla="val 28383"/>
            </a:avLst>
          </a:prstGeom>
          <a:solidFill>
            <a:srgbClr val="087B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p:nvPr/>
        </p:nvSpPr>
        <p:spPr>
          <a:xfrm>
            <a:off x="57700" y="4652975"/>
            <a:ext cx="979500" cy="490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a:spLocks noGrp="1"/>
          </p:cNvSpPr>
          <p:nvPr>
            <p:ph type="body" idx="1"/>
          </p:nvPr>
        </p:nvSpPr>
        <p:spPr>
          <a:xfrm>
            <a:off x="311700" y="1152475"/>
            <a:ext cx="7992300" cy="3416400"/>
          </a:xfrm>
          <a:prstGeom prst="rect">
            <a:avLst/>
          </a:prstGeom>
        </p:spPr>
        <p:txBody>
          <a:bodyPr spcFirstLastPara="1" wrap="square" lIns="91425" tIns="91425" rIns="91425" bIns="91425" anchor="t" anchorCtr="0">
            <a:normAutofit/>
          </a:bodyPr>
          <a:lstStyle>
            <a:lvl1pPr marL="457200" lvl="0" indent="-342900" rtl="1">
              <a:lnSpc>
                <a:spcPct val="115000"/>
              </a:lnSpc>
              <a:spcBef>
                <a:spcPts val="0"/>
              </a:spcBef>
              <a:spcAft>
                <a:spcPts val="0"/>
              </a:spcAft>
              <a:buClr>
                <a:srgbClr val="087BF8"/>
              </a:buClr>
              <a:buSzPts val="1800"/>
              <a:buFont typeface="Assistant"/>
              <a:buChar char="●"/>
              <a:defRPr sz="1800">
                <a:solidFill>
                  <a:schemeClr val="dk2"/>
                </a:solidFill>
                <a:latin typeface="Assistant"/>
                <a:ea typeface="Assistant"/>
                <a:cs typeface="Assistant"/>
                <a:sym typeface="Assistant"/>
              </a:defRPr>
            </a:lvl1pPr>
            <a:lvl2pPr marL="914400" lvl="1"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2pPr>
            <a:lvl3pPr marL="1371600" lvl="2"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3pPr>
            <a:lvl4pPr marL="1828800" lvl="3"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4pPr>
            <a:lvl5pPr marL="2286000" lvl="4"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5pPr>
            <a:lvl6pPr marL="2743200" lvl="5"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6pPr>
            <a:lvl7pPr marL="3200400" lvl="6"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7pPr>
            <a:lvl8pPr marL="3657600" lvl="7" indent="-317500" rtl="1">
              <a:lnSpc>
                <a:spcPct val="115000"/>
              </a:lnSpc>
              <a:spcBef>
                <a:spcPts val="1600"/>
              </a:spcBef>
              <a:spcAft>
                <a:spcPts val="0"/>
              </a:spcAft>
              <a:buClr>
                <a:srgbClr val="087BF8"/>
              </a:buClr>
              <a:buSzPts val="1400"/>
              <a:buFont typeface="Assistant"/>
              <a:buChar char="○"/>
              <a:defRPr>
                <a:solidFill>
                  <a:schemeClr val="dk2"/>
                </a:solidFill>
                <a:latin typeface="Assistant"/>
                <a:ea typeface="Assistant"/>
                <a:cs typeface="Assistant"/>
                <a:sym typeface="Assistant"/>
              </a:defRPr>
            </a:lvl8pPr>
            <a:lvl9pPr marL="4114800" lvl="8" indent="-317500" rtl="1">
              <a:lnSpc>
                <a:spcPct val="115000"/>
              </a:lnSpc>
              <a:spcBef>
                <a:spcPts val="1600"/>
              </a:spcBef>
              <a:spcAft>
                <a:spcPts val="1600"/>
              </a:spcAft>
              <a:buClr>
                <a:srgbClr val="087BF8"/>
              </a:buClr>
              <a:buSzPts val="1400"/>
              <a:buFont typeface="Assistant"/>
              <a:buChar char="○"/>
              <a:defRPr>
                <a:solidFill>
                  <a:schemeClr val="dk2"/>
                </a:solidFill>
                <a:latin typeface="Assistant"/>
                <a:ea typeface="Assistant"/>
                <a:cs typeface="Assistant"/>
                <a:sym typeface="Assistan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slide" Target="slide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p:nvPr/>
        </p:nvSpPr>
        <p:spPr>
          <a:xfrm>
            <a:off x="280050" y="415438"/>
            <a:ext cx="8583900" cy="4453500"/>
          </a:xfrm>
          <a:prstGeom prst="roundRect">
            <a:avLst>
              <a:gd name="adj" fmla="val 5142"/>
            </a:avLst>
          </a:prstGeom>
          <a:solidFill>
            <a:srgbClr val="0B5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4"/>
          <p:cNvSpPr txBox="1"/>
          <p:nvPr/>
        </p:nvSpPr>
        <p:spPr>
          <a:xfrm>
            <a:off x="1812000" y="1896800"/>
            <a:ext cx="5137500" cy="1231076"/>
          </a:xfrm>
          <a:prstGeom prst="rect">
            <a:avLst/>
          </a:prstGeom>
          <a:noFill/>
          <a:ln>
            <a:noFill/>
          </a:ln>
        </p:spPr>
        <p:txBody>
          <a:bodyPr spcFirstLastPara="1" wrap="square" lIns="91425" tIns="91425" rIns="91425" bIns="91425" anchor="t" anchorCtr="0">
            <a:spAutoFit/>
          </a:bodyPr>
          <a:lstStyle/>
          <a:p>
            <a:pPr marL="0" lvl="0" indent="0" algn="ctr" rtl="1">
              <a:spcBef>
                <a:spcPts val="0"/>
              </a:spcBef>
              <a:spcAft>
                <a:spcPts val="0"/>
              </a:spcAft>
              <a:buNone/>
            </a:pPr>
            <a:r>
              <a:rPr lang="he-IL" sz="1800" b="1" dirty="0">
                <a:solidFill>
                  <a:schemeClr val="lt1"/>
                </a:solidFill>
                <a:latin typeface="Calibri"/>
                <a:ea typeface="Calibri"/>
                <a:cs typeface="Calibri"/>
                <a:sym typeface="Calibri"/>
              </a:rPr>
              <a:t>האם זה הגיוני? </a:t>
            </a:r>
          </a:p>
          <a:p>
            <a:pPr marL="0" lvl="0" indent="0" algn="ctr" rtl="1">
              <a:spcBef>
                <a:spcPts val="0"/>
              </a:spcBef>
              <a:spcAft>
                <a:spcPts val="0"/>
              </a:spcAft>
              <a:buNone/>
            </a:pPr>
            <a:r>
              <a:rPr lang="he-IL" sz="1800" b="1" dirty="0">
                <a:solidFill>
                  <a:schemeClr val="lt1"/>
                </a:solidFill>
                <a:latin typeface="Calibri"/>
                <a:ea typeface="Calibri"/>
                <a:cs typeface="Calibri"/>
                <a:sym typeface="Calibri"/>
              </a:rPr>
              <a:t>האם הבנתי את מה שקראתי?</a:t>
            </a:r>
            <a:r>
              <a:rPr lang="he-IL" sz="1800" dirty="0">
                <a:solidFill>
                  <a:schemeClr val="lt1"/>
                </a:solidFill>
                <a:latin typeface="Calibri"/>
                <a:ea typeface="Calibri"/>
                <a:cs typeface="Calibri"/>
                <a:sym typeface="Calibri"/>
              </a:rPr>
              <a:t> | </a:t>
            </a:r>
          </a:p>
          <a:p>
            <a:pPr marL="0" lvl="0" indent="0" algn="ctr" rtl="1">
              <a:spcBef>
                <a:spcPts val="0"/>
              </a:spcBef>
              <a:spcAft>
                <a:spcPts val="0"/>
              </a:spcAft>
              <a:buNone/>
            </a:pPr>
            <a:r>
              <a:rPr lang="he-IL" sz="1800" dirty="0">
                <a:solidFill>
                  <a:schemeClr val="lt1"/>
                </a:solidFill>
                <a:latin typeface="Calibri"/>
                <a:ea typeface="Calibri"/>
                <a:cs typeface="Calibri"/>
                <a:sym typeface="Calibri"/>
              </a:rPr>
              <a:t>ג'יין </a:t>
            </a:r>
            <a:r>
              <a:rPr lang="he-IL" sz="1800" dirty="0" err="1">
                <a:solidFill>
                  <a:schemeClr val="lt1"/>
                </a:solidFill>
                <a:latin typeface="Calibri"/>
                <a:ea typeface="Calibri"/>
                <a:cs typeface="Calibri"/>
                <a:sym typeface="Calibri"/>
              </a:rPr>
              <a:t>אוקהיל</a:t>
            </a:r>
            <a:r>
              <a:rPr lang="he-IL" sz="1800" dirty="0">
                <a:solidFill>
                  <a:schemeClr val="lt1"/>
                </a:solidFill>
                <a:latin typeface="Calibri"/>
                <a:ea typeface="Calibri"/>
                <a:cs typeface="Calibri"/>
                <a:sym typeface="Calibri"/>
              </a:rPr>
              <a:t>, קייט קיין, </a:t>
            </a:r>
            <a:r>
              <a:rPr lang="he-IL" sz="1800" dirty="0" err="1">
                <a:solidFill>
                  <a:schemeClr val="lt1"/>
                </a:solidFill>
                <a:latin typeface="Calibri"/>
                <a:ea typeface="Calibri"/>
                <a:cs typeface="Calibri"/>
                <a:sym typeface="Calibri"/>
              </a:rPr>
              <a:t>קארסטן</a:t>
            </a:r>
            <a:r>
              <a:rPr lang="he-IL" sz="1800" dirty="0">
                <a:solidFill>
                  <a:schemeClr val="lt1"/>
                </a:solidFill>
                <a:latin typeface="Calibri"/>
                <a:ea typeface="Calibri"/>
                <a:cs typeface="Calibri"/>
                <a:sym typeface="Calibri"/>
              </a:rPr>
              <a:t> </a:t>
            </a:r>
            <a:r>
              <a:rPr lang="he-IL" sz="1800" dirty="0" err="1">
                <a:solidFill>
                  <a:schemeClr val="lt1"/>
                </a:solidFill>
                <a:latin typeface="Calibri"/>
                <a:ea typeface="Calibri"/>
                <a:cs typeface="Calibri"/>
                <a:sym typeface="Calibri"/>
              </a:rPr>
              <a:t>אלברו</a:t>
            </a:r>
            <a:endParaRPr lang="he-IL" sz="1800" dirty="0">
              <a:solidFill>
                <a:schemeClr val="lt1"/>
              </a:solidFill>
              <a:latin typeface="Calibri"/>
              <a:ea typeface="Calibri"/>
              <a:cs typeface="Calibri"/>
              <a:sym typeface="Calibri"/>
            </a:endParaRPr>
          </a:p>
          <a:p>
            <a:pPr marL="0" lvl="0" indent="0" algn="ctr" rtl="1">
              <a:spcBef>
                <a:spcPts val="0"/>
              </a:spcBef>
              <a:spcAft>
                <a:spcPts val="0"/>
              </a:spcAft>
              <a:buNone/>
            </a:pPr>
            <a:r>
              <a:rPr lang="he-IL" sz="1400" dirty="0">
                <a:solidFill>
                  <a:schemeClr val="lt1"/>
                </a:solidFill>
                <a:latin typeface="Calibri"/>
                <a:ea typeface="Calibri"/>
                <a:cs typeface="Calibri"/>
                <a:sym typeface="Calibri"/>
              </a:rPr>
              <a:t>עיבוד</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a:solidFill>
                  <a:srgbClr val="285788"/>
                </a:solidFill>
                <a:latin typeface="Calibri"/>
                <a:ea typeface="Calibri"/>
                <a:cs typeface="Calibri"/>
                <a:sym typeface="Calibri"/>
              </a:rPr>
              <a:t>מטרות המאמר</a:t>
            </a:r>
            <a:endParaRPr sz="3000">
              <a:solidFill>
                <a:srgbClr val="285788"/>
              </a:solidFill>
            </a:endParaRPr>
          </a:p>
        </p:txBody>
      </p:sp>
      <p:sp>
        <p:nvSpPr>
          <p:cNvPr id="70" name="Google Shape;70;p15"/>
          <p:cNvSpPr txBox="1"/>
          <p:nvPr/>
        </p:nvSpPr>
        <p:spPr>
          <a:xfrm>
            <a:off x="572250" y="2022300"/>
            <a:ext cx="7999500" cy="1458831"/>
          </a:xfrm>
          <a:prstGeom prst="rect">
            <a:avLst/>
          </a:prstGeom>
          <a:noFill/>
          <a:ln>
            <a:noFill/>
          </a:ln>
        </p:spPr>
        <p:txBody>
          <a:bodyPr spcFirstLastPara="1" wrap="square" lIns="91425" tIns="91425" rIns="91425" bIns="91425" anchor="t" anchorCtr="0">
            <a:spAutoFit/>
          </a:bodyPr>
          <a:lstStyle/>
          <a:p>
            <a:pPr marL="457200" marR="0" lvl="0" indent="-342900" algn="r" rtl="1">
              <a:lnSpc>
                <a:spcPct val="115000"/>
              </a:lnSpc>
              <a:spcBef>
                <a:spcPts val="0"/>
              </a:spcBef>
              <a:spcAft>
                <a:spcPts val="0"/>
              </a:spcAft>
              <a:buClr>
                <a:schemeClr val="dk1"/>
              </a:buClr>
              <a:buSzPts val="1800"/>
              <a:buFont typeface="Calibri"/>
              <a:buChar char="●"/>
            </a:pPr>
            <a:r>
              <a:rPr lang="he-IL" sz="1800" dirty="0">
                <a:solidFill>
                  <a:schemeClr val="dk1"/>
                </a:solidFill>
                <a:latin typeface="Calibri"/>
                <a:ea typeface="Calibri"/>
                <a:cs typeface="Calibri"/>
                <a:sym typeface="Calibri"/>
              </a:rPr>
              <a:t>להדגיש את החשיבות של ניטור הבנה ולהציע כמה דרכים להתמודדות עם בעיות בהבנה. </a:t>
            </a:r>
          </a:p>
          <a:p>
            <a:pPr marL="457200" marR="0" lvl="0" indent="-342900" algn="r" rtl="1">
              <a:lnSpc>
                <a:spcPct val="115000"/>
              </a:lnSpc>
              <a:spcBef>
                <a:spcPts val="0"/>
              </a:spcBef>
              <a:spcAft>
                <a:spcPts val="0"/>
              </a:spcAft>
              <a:buClr>
                <a:schemeClr val="dk1"/>
              </a:buClr>
              <a:buSzPts val="1800"/>
              <a:buFont typeface="Calibri"/>
              <a:buChar char="●"/>
            </a:pPr>
            <a:r>
              <a:rPr lang="he-IL" sz="1800" dirty="0">
                <a:solidFill>
                  <a:schemeClr val="dk1"/>
                </a:solidFill>
                <a:latin typeface="Calibri"/>
                <a:ea typeface="Calibri"/>
                <a:cs typeface="Calibri"/>
                <a:sym typeface="Calibri"/>
              </a:rPr>
              <a:t>לבחון מה מקשה על ילדים </a:t>
            </a:r>
            <a:r>
              <a:rPr lang="he-IL" sz="1800" dirty="0" err="1">
                <a:solidFill>
                  <a:schemeClr val="dk1"/>
                </a:solidFill>
                <a:latin typeface="Calibri"/>
                <a:ea typeface="Calibri"/>
                <a:cs typeface="Calibri"/>
                <a:sym typeface="Calibri"/>
              </a:rPr>
              <a:t>לנטר</a:t>
            </a:r>
            <a:r>
              <a:rPr lang="he-IL" sz="1800" dirty="0">
                <a:solidFill>
                  <a:schemeClr val="dk1"/>
                </a:solidFill>
                <a:latin typeface="Calibri"/>
                <a:ea typeface="Calibri"/>
                <a:cs typeface="Calibri"/>
                <a:sym typeface="Calibri"/>
              </a:rPr>
              <a:t> את ההבנה. </a:t>
            </a:r>
          </a:p>
          <a:p>
            <a:pPr marL="457200" marR="0" lvl="0" indent="-342900" algn="r" rtl="1">
              <a:lnSpc>
                <a:spcPct val="115000"/>
              </a:lnSpc>
              <a:spcBef>
                <a:spcPts val="0"/>
              </a:spcBef>
              <a:spcAft>
                <a:spcPts val="0"/>
              </a:spcAft>
              <a:buClr>
                <a:schemeClr val="dk1"/>
              </a:buClr>
              <a:buSzPts val="1800"/>
              <a:buFont typeface="Calibri"/>
              <a:buChar char="●"/>
            </a:pPr>
            <a:r>
              <a:rPr lang="he-IL" sz="1800" dirty="0">
                <a:solidFill>
                  <a:schemeClr val="dk1"/>
                </a:solidFill>
                <a:latin typeface="Calibri"/>
                <a:ea typeface="Calibri"/>
                <a:cs typeface="Calibri"/>
                <a:sym typeface="Calibri"/>
              </a:rPr>
              <a:t>להציע דרכי הוראה שבעזרתן אפשר לשפר את ניטור ההבנה. </a:t>
            </a:r>
            <a:endParaRPr lang="he-IL" sz="1800" b="1" dirty="0">
              <a:solidFill>
                <a:srgbClr val="0074FF"/>
              </a:solidFill>
              <a:latin typeface="Assistant"/>
              <a:ea typeface="Assistant"/>
              <a:cs typeface="Assistant"/>
              <a:sym typeface="Assistant"/>
            </a:endParaRPr>
          </a:p>
          <a:p>
            <a:pPr marL="457200" marR="0" lvl="0" indent="-342900" algn="r" rtl="1">
              <a:lnSpc>
                <a:spcPct val="115000"/>
              </a:lnSpc>
              <a:spcBef>
                <a:spcPts val="0"/>
              </a:spcBef>
              <a:spcAft>
                <a:spcPts val="0"/>
              </a:spcAft>
              <a:buClr>
                <a:schemeClr val="dk1"/>
              </a:buClr>
              <a:buSzPts val="1800"/>
              <a:buFont typeface="Calibri"/>
              <a:buChar char="●"/>
            </a:pPr>
            <a:endParaRPr sz="1800" b="1" dirty="0">
              <a:solidFill>
                <a:srgbClr val="0074FF"/>
              </a:solidFill>
              <a:latin typeface="Assistant"/>
              <a:ea typeface="Assistant"/>
              <a:cs typeface="Assistant"/>
              <a:sym typeface="Assistan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dirty="0" err="1">
                <a:solidFill>
                  <a:srgbClr val="285788"/>
                </a:solidFill>
                <a:latin typeface="Calibri"/>
                <a:ea typeface="Calibri"/>
                <a:cs typeface="Calibri"/>
                <a:sym typeface="Calibri"/>
              </a:rPr>
              <a:t>ניטור</a:t>
            </a:r>
            <a:r>
              <a:rPr lang="en-GB" sz="3000" dirty="0">
                <a:solidFill>
                  <a:srgbClr val="285788"/>
                </a:solidFill>
                <a:latin typeface="Calibri"/>
                <a:ea typeface="Calibri"/>
                <a:cs typeface="Calibri"/>
                <a:sym typeface="Calibri"/>
              </a:rPr>
              <a:t> </a:t>
            </a:r>
            <a:r>
              <a:rPr lang="en-GB" sz="3000" dirty="0" err="1">
                <a:solidFill>
                  <a:srgbClr val="285788"/>
                </a:solidFill>
                <a:latin typeface="Calibri"/>
                <a:ea typeface="Calibri"/>
                <a:cs typeface="Calibri"/>
                <a:sym typeface="Calibri"/>
              </a:rPr>
              <a:t>הבנה</a:t>
            </a:r>
            <a:r>
              <a:rPr lang="he-IL" sz="3000" dirty="0">
                <a:solidFill>
                  <a:srgbClr val="285788"/>
                </a:solidFill>
                <a:latin typeface="Calibri"/>
                <a:ea typeface="Calibri"/>
                <a:cs typeface="Calibri"/>
                <a:sym typeface="Calibri"/>
              </a:rPr>
              <a:t> - </a:t>
            </a:r>
            <a:r>
              <a:rPr lang="en-GB" dirty="0" err="1">
                <a:solidFill>
                  <a:srgbClr val="285788"/>
                </a:solidFill>
                <a:latin typeface="Calibri"/>
                <a:ea typeface="Calibri"/>
                <a:cs typeface="Calibri"/>
                <a:sym typeface="Calibri"/>
              </a:rPr>
              <a:t>מה</a:t>
            </a:r>
            <a:r>
              <a:rPr lang="en-GB" dirty="0">
                <a:solidFill>
                  <a:srgbClr val="285788"/>
                </a:solidFill>
                <a:latin typeface="Calibri"/>
                <a:ea typeface="Calibri"/>
                <a:cs typeface="Calibri"/>
                <a:sym typeface="Calibri"/>
              </a:rPr>
              <a:t> </a:t>
            </a:r>
            <a:r>
              <a:rPr lang="en-GB" dirty="0" err="1">
                <a:solidFill>
                  <a:srgbClr val="285788"/>
                </a:solidFill>
                <a:latin typeface="Calibri"/>
                <a:ea typeface="Calibri"/>
                <a:cs typeface="Calibri"/>
                <a:sym typeface="Calibri"/>
              </a:rPr>
              <a:t>זה</a:t>
            </a:r>
            <a:r>
              <a:rPr lang="en-GB" dirty="0">
                <a:solidFill>
                  <a:srgbClr val="285788"/>
                </a:solidFill>
                <a:latin typeface="Calibri"/>
                <a:ea typeface="Calibri"/>
                <a:cs typeface="Calibri"/>
                <a:sym typeface="Calibri"/>
              </a:rPr>
              <a:t>?</a:t>
            </a:r>
            <a:endParaRPr dirty="0">
              <a:solidFill>
                <a:srgbClr val="285788"/>
              </a:solidFill>
            </a:endParaRPr>
          </a:p>
        </p:txBody>
      </p:sp>
      <p:sp>
        <p:nvSpPr>
          <p:cNvPr id="76" name="Google Shape;76;p16"/>
          <p:cNvSpPr txBox="1"/>
          <p:nvPr/>
        </p:nvSpPr>
        <p:spPr>
          <a:xfrm>
            <a:off x="406600" y="966900"/>
            <a:ext cx="7999500" cy="1671196"/>
          </a:xfrm>
          <a:prstGeom prst="rect">
            <a:avLst/>
          </a:prstGeom>
          <a:noFill/>
          <a:ln>
            <a:noFill/>
          </a:ln>
        </p:spPr>
        <p:txBody>
          <a:bodyPr spcFirstLastPara="1" wrap="square" lIns="91425" tIns="91425" rIns="91425" bIns="91425" anchor="t" anchorCtr="0">
            <a:spAutoFit/>
          </a:bodyPr>
          <a:lstStyle/>
          <a:p>
            <a:pPr marL="0" marR="0" lvl="0" indent="0" algn="r" defTabSz="914400" rtl="1" eaLnBrk="1" fontAlgn="auto" latinLnBrk="0" hangingPunct="1">
              <a:lnSpc>
                <a:spcPct val="115000"/>
              </a:lnSpc>
              <a:spcBef>
                <a:spcPts val="0"/>
              </a:spcBef>
              <a:spcAft>
                <a:spcPts val="0"/>
              </a:spcAft>
              <a:buClr>
                <a:srgbClr val="000000"/>
              </a:buClr>
              <a:buSzTx/>
              <a:buFont typeface="Arial"/>
              <a:buNone/>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ניטור הבנה הוא בחינת ההבנה במהלך הקריאה או ההאזנה. הקוראים (או המאזינים) עושים רפלקציה על תהליך ההבנה. הם שואלים את עצמם שאלות לגבי מילים ומשפטים ומוודאים את הבנתם. </a:t>
            </a:r>
          </a:p>
          <a:p>
            <a:pPr marL="0" marR="0" lvl="0" indent="0" algn="r" defTabSz="914400" rtl="1" eaLnBrk="1" fontAlgn="auto" latinLnBrk="0" hangingPunct="1">
              <a:lnSpc>
                <a:spcPct val="115000"/>
              </a:lnSpc>
              <a:spcBef>
                <a:spcPts val="0"/>
              </a:spcBef>
              <a:spcAft>
                <a:spcPts val="0"/>
              </a:spcAft>
              <a:buClr>
                <a:srgbClr val="000000"/>
              </a:buClr>
              <a:buSzTx/>
              <a:buFont typeface="Arial"/>
              <a:buNone/>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שאלות שהקורא עשוי לשאול את עצמו כאשר הוא בוחן את ההבנה שלו: </a:t>
            </a:r>
          </a:p>
          <a:p>
            <a:pPr marL="457200" marR="0" lvl="0" indent="-304800" algn="r" defTabSz="914400" rtl="1" eaLnBrk="1" fontAlgn="auto" latinLnBrk="0" hangingPunct="1">
              <a:lnSpc>
                <a:spcPct val="115000"/>
              </a:lnSpc>
              <a:spcBef>
                <a:spcPts val="0"/>
              </a:spcBef>
              <a:spcAft>
                <a:spcPts val="0"/>
              </a:spcAft>
              <a:buClr>
                <a:srgbClr val="000000"/>
              </a:buClr>
              <a:buSzPts val="1200"/>
              <a:buFont typeface="Calibri"/>
              <a:buChar char="●"/>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האם זה הגיוני? </a:t>
            </a:r>
          </a:p>
          <a:p>
            <a:pPr marL="457200" marR="0" lvl="0" indent="-304800" algn="r" defTabSz="914400" rtl="1" eaLnBrk="1" fontAlgn="auto" latinLnBrk="0" hangingPunct="1">
              <a:lnSpc>
                <a:spcPct val="115000"/>
              </a:lnSpc>
              <a:spcBef>
                <a:spcPts val="0"/>
              </a:spcBef>
              <a:spcAft>
                <a:spcPts val="0"/>
              </a:spcAft>
              <a:buClr>
                <a:srgbClr val="000000"/>
              </a:buClr>
              <a:buSzPts val="1200"/>
              <a:buFont typeface="Calibri"/>
              <a:buChar char="●"/>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כיצד מה שקראתי עכשיו מתקשר למה שקראתי קודם? </a:t>
            </a:r>
          </a:p>
          <a:p>
            <a:pPr marL="457200" marR="0" lvl="0" indent="-304800" algn="r" defTabSz="914400" rtl="1" eaLnBrk="1" fontAlgn="auto" latinLnBrk="0" hangingPunct="1">
              <a:lnSpc>
                <a:spcPct val="115000"/>
              </a:lnSpc>
              <a:spcBef>
                <a:spcPts val="0"/>
              </a:spcBef>
              <a:spcAft>
                <a:spcPts val="0"/>
              </a:spcAft>
              <a:buClr>
                <a:srgbClr val="000000"/>
              </a:buClr>
              <a:buSzPts val="1200"/>
              <a:buFont typeface="Calibri"/>
              <a:buChar char="●"/>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איך המידע הזה מתחבר למה שאני כבר יודע בנושא זה? </a:t>
            </a:r>
          </a:p>
          <a:p>
            <a:pPr marL="457200" marR="0" lvl="0" indent="-304800" algn="r" defTabSz="914400" rtl="1" eaLnBrk="1" fontAlgn="auto" latinLnBrk="0" hangingPunct="1">
              <a:lnSpc>
                <a:spcPct val="115000"/>
              </a:lnSpc>
              <a:spcBef>
                <a:spcPts val="0"/>
              </a:spcBef>
              <a:spcAft>
                <a:spcPts val="0"/>
              </a:spcAft>
              <a:buClr>
                <a:srgbClr val="000000"/>
              </a:buClr>
              <a:buSzPts val="1200"/>
              <a:buFont typeface="Calibri"/>
              <a:buChar char="●"/>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מה משמעות המילה הזאת? </a:t>
            </a:r>
            <a:endParaRPr kumimoji="0" lang="he-IL" sz="1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77" name="Google Shape;77;p16"/>
          <p:cNvSpPr txBox="1"/>
          <p:nvPr/>
        </p:nvSpPr>
        <p:spPr>
          <a:xfrm>
            <a:off x="1929100" y="3674250"/>
            <a:ext cx="6477000" cy="821733"/>
          </a:xfrm>
          <a:prstGeom prst="rect">
            <a:avLst/>
          </a:prstGeom>
          <a:noFill/>
          <a:ln>
            <a:noFill/>
          </a:ln>
        </p:spPr>
        <p:txBody>
          <a:bodyPr spcFirstLastPara="1" wrap="square" lIns="91425" tIns="91425" rIns="91425" bIns="91425" anchor="t" anchorCtr="0">
            <a:spAutoFit/>
          </a:bodyPr>
          <a:lstStyle/>
          <a:p>
            <a:pPr marL="457200" marR="0" lvl="0" indent="-304800" algn="r" defTabSz="914400" rtl="1" eaLnBrk="1" fontAlgn="auto" latinLnBrk="0" hangingPunct="1">
              <a:lnSpc>
                <a:spcPct val="115000"/>
              </a:lnSpc>
              <a:spcBef>
                <a:spcPts val="0"/>
              </a:spcBef>
              <a:spcAft>
                <a:spcPts val="0"/>
              </a:spcAft>
              <a:buClr>
                <a:srgbClr val="000000"/>
              </a:buClr>
              <a:buSzPts val="1200"/>
              <a:buFont typeface="Calibri"/>
              <a:buChar char="●"/>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חוסר בידע כללי וספציפי בנושא שהטקסט עוסק בו. </a:t>
            </a:r>
          </a:p>
          <a:p>
            <a:pPr marL="457200" marR="0" lvl="0" indent="-304800" algn="r" defTabSz="914400" rtl="1" eaLnBrk="1" fontAlgn="auto" latinLnBrk="0" hangingPunct="1">
              <a:lnSpc>
                <a:spcPct val="115000"/>
              </a:lnSpc>
              <a:spcBef>
                <a:spcPts val="0"/>
              </a:spcBef>
              <a:spcAft>
                <a:spcPts val="0"/>
              </a:spcAft>
              <a:buClr>
                <a:srgbClr val="000000"/>
              </a:buClr>
              <a:buSzPts val="1200"/>
              <a:buFont typeface="Calibri"/>
              <a:buChar char="●"/>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חוסר באוצר מילים הכרחי להבנת הרעיונות המרכזיים בטקסט. </a:t>
            </a:r>
          </a:p>
          <a:p>
            <a:pPr marL="457200" marR="0" lvl="0" indent="-304800" algn="r" defTabSz="914400" rtl="1" eaLnBrk="1" fontAlgn="auto" latinLnBrk="0" hangingPunct="1">
              <a:lnSpc>
                <a:spcPct val="115000"/>
              </a:lnSpc>
              <a:spcBef>
                <a:spcPts val="0"/>
              </a:spcBef>
              <a:spcAft>
                <a:spcPts val="0"/>
              </a:spcAft>
              <a:buClr>
                <a:srgbClr val="000000"/>
              </a:buClr>
              <a:buSzPts val="1200"/>
              <a:buFont typeface="Calibri"/>
              <a:buChar char="●"/>
              <a:tabLst/>
              <a:defRPr/>
            </a:pPr>
            <a:r>
              <a:rPr kumimoji="0" lang="he-IL" sz="1200" b="0" i="0" u="none" strike="noStrike" kern="0" cap="none" spc="0" normalizeH="0" baseline="0" noProof="0" dirty="0">
                <a:ln>
                  <a:noFill/>
                </a:ln>
                <a:solidFill>
                  <a:srgbClr val="000000"/>
                </a:solidFill>
                <a:effectLst/>
                <a:uLnTx/>
                <a:uFillTx/>
                <a:latin typeface="Calibri"/>
                <a:ea typeface="Calibri"/>
                <a:cs typeface="Calibri"/>
                <a:sym typeface="Calibri"/>
              </a:rPr>
              <a:t>חוסר בכלים לשוניים המאותתים על רצף האירועים בטקסט, כגון: מאזכרים, מילות קישור ומילות יחס ועוד.</a:t>
            </a:r>
            <a:r>
              <a:rPr lang="en-GB" sz="1200" dirty="0">
                <a:solidFill>
                  <a:schemeClr val="dk1"/>
                </a:solidFill>
                <a:latin typeface="Calibri"/>
                <a:ea typeface="Calibri"/>
                <a:cs typeface="Calibri"/>
                <a:sym typeface="Calibri"/>
              </a:rPr>
              <a:t>  </a:t>
            </a:r>
            <a:endParaRPr sz="1200" dirty="0">
              <a:solidFill>
                <a:schemeClr val="dk1"/>
              </a:solidFill>
              <a:latin typeface="Calibri"/>
              <a:ea typeface="Calibri"/>
              <a:cs typeface="Calibri"/>
              <a:sym typeface="Calibri"/>
            </a:endParaRPr>
          </a:p>
        </p:txBody>
      </p:sp>
      <p:sp>
        <p:nvSpPr>
          <p:cNvPr id="78" name="Google Shape;78;p16"/>
          <p:cNvSpPr txBox="1">
            <a:spLocks noGrp="1"/>
          </p:cNvSpPr>
          <p:nvPr>
            <p:ph type="title"/>
          </p:nvPr>
        </p:nvSpPr>
        <p:spPr>
          <a:xfrm>
            <a:off x="2580400" y="3161782"/>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Clr>
                <a:schemeClr val="dk1"/>
              </a:buClr>
              <a:buSzPts val="1100"/>
              <a:buFont typeface="Arial"/>
              <a:buNone/>
            </a:pPr>
            <a:r>
              <a:rPr lang="en-GB">
                <a:solidFill>
                  <a:srgbClr val="285788"/>
                </a:solidFill>
                <a:latin typeface="Calibri"/>
                <a:ea typeface="Calibri"/>
                <a:cs typeface="Calibri"/>
                <a:sym typeface="Calibri"/>
              </a:rPr>
              <a:t>סיבות לאי הבנה של טקסט</a:t>
            </a:r>
            <a:endParaRPr>
              <a:solidFill>
                <a:srgbClr val="28578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2580400" y="528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a:solidFill>
                  <a:srgbClr val="285788"/>
                </a:solidFill>
                <a:latin typeface="Calibri"/>
                <a:ea typeface="Calibri"/>
                <a:cs typeface="Calibri"/>
                <a:sym typeface="Calibri"/>
              </a:rPr>
              <a:t>אסטרטגיות לניטור הבנה</a:t>
            </a:r>
            <a:endParaRPr sz="3000">
              <a:solidFill>
                <a:srgbClr val="285788"/>
              </a:solidFill>
            </a:endParaRPr>
          </a:p>
        </p:txBody>
      </p:sp>
      <p:grpSp>
        <p:nvGrpSpPr>
          <p:cNvPr id="84" name="Google Shape;84;p17"/>
          <p:cNvGrpSpPr/>
          <p:nvPr/>
        </p:nvGrpSpPr>
        <p:grpSpPr>
          <a:xfrm>
            <a:off x="647013" y="900082"/>
            <a:ext cx="3339000" cy="3339000"/>
            <a:chOff x="2902488" y="902232"/>
            <a:chExt cx="3339000" cy="3339000"/>
          </a:xfrm>
        </p:grpSpPr>
        <p:sp>
          <p:nvSpPr>
            <p:cNvPr id="85" name="Google Shape;85;p17"/>
            <p:cNvSpPr/>
            <p:nvPr/>
          </p:nvSpPr>
          <p:spPr>
            <a:xfrm rot="-5400000">
              <a:off x="2902488" y="902232"/>
              <a:ext cx="3339000" cy="3339000"/>
            </a:xfrm>
            <a:prstGeom prst="ellipse">
              <a:avLst/>
            </a:prstGeom>
            <a:noFill/>
            <a:ln w="19050" cap="flat" cmpd="sng">
              <a:solidFill>
                <a:srgbClr val="0D5DDF"/>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7"/>
            <p:cNvSpPr/>
            <p:nvPr/>
          </p:nvSpPr>
          <p:spPr>
            <a:xfrm>
              <a:off x="3123738" y="1123632"/>
              <a:ext cx="2896500" cy="2896200"/>
            </a:xfrm>
            <a:prstGeom prst="pie">
              <a:avLst>
                <a:gd name="adj1" fmla="val 21577108"/>
                <a:gd name="adj2" fmla="val 16214886"/>
              </a:avLst>
            </a:prstGeom>
            <a:solidFill>
              <a:srgbClr val="A1C3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87;p17"/>
          <p:cNvGrpSpPr/>
          <p:nvPr/>
        </p:nvGrpSpPr>
        <p:grpSpPr>
          <a:xfrm>
            <a:off x="3224478" y="2739125"/>
            <a:ext cx="1068600" cy="1068600"/>
            <a:chOff x="5214448" y="3234278"/>
            <a:chExt cx="1068600" cy="1068600"/>
          </a:xfrm>
        </p:grpSpPr>
        <p:sp>
          <p:nvSpPr>
            <p:cNvPr id="88" name="Google Shape;88;p17"/>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89" name="Google Shape;89;p17"/>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לחפש במילון</a:t>
              </a:r>
              <a:endParaRPr sz="1000">
                <a:solidFill>
                  <a:srgbClr val="FFFFFF"/>
                </a:solidFill>
                <a:latin typeface="Calibri"/>
                <a:ea typeface="Calibri"/>
                <a:cs typeface="Calibri"/>
                <a:sym typeface="Calibri"/>
              </a:endParaRPr>
            </a:p>
          </p:txBody>
        </p:sp>
      </p:grpSp>
      <p:sp>
        <p:nvSpPr>
          <p:cNvPr id="90" name="Google Shape;90;p17"/>
          <p:cNvSpPr/>
          <p:nvPr/>
        </p:nvSpPr>
        <p:spPr>
          <a:xfrm>
            <a:off x="1408563" y="1663807"/>
            <a:ext cx="1815900" cy="1815900"/>
          </a:xfrm>
          <a:prstGeom prst="ellipse">
            <a:avLst/>
          </a:prstGeom>
          <a:solidFill>
            <a:srgbClr val="0C58D3"/>
          </a:solidFill>
          <a:ln>
            <a:noFill/>
          </a:ln>
          <a:effectLst>
            <a:outerShdw blurRad="228600" dist="50800" dir="5400000" algn="tl" rotWithShape="0">
              <a:srgbClr val="000000">
                <a:alpha val="549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91" name="Google Shape;91;p17"/>
          <p:cNvSpPr txBox="1"/>
          <p:nvPr/>
        </p:nvSpPr>
        <p:spPr>
          <a:xfrm>
            <a:off x="1639063" y="2156332"/>
            <a:ext cx="1344000" cy="8265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600" b="1">
                <a:solidFill>
                  <a:srgbClr val="FFFFFF"/>
                </a:solidFill>
                <a:latin typeface="Calibri"/>
                <a:ea typeface="Calibri"/>
                <a:cs typeface="Calibri"/>
                <a:sym typeface="Calibri"/>
              </a:rPr>
              <a:t>כאשר יש מילה שלא מבינים</a:t>
            </a:r>
            <a:endParaRPr sz="1600">
              <a:solidFill>
                <a:srgbClr val="FFFFFF"/>
              </a:solidFill>
              <a:latin typeface="Calibri"/>
              <a:ea typeface="Calibri"/>
              <a:cs typeface="Calibri"/>
              <a:sym typeface="Calibri"/>
            </a:endParaRPr>
          </a:p>
        </p:txBody>
      </p:sp>
      <p:sp>
        <p:nvSpPr>
          <p:cNvPr id="92" name="Google Shape;92;p17"/>
          <p:cNvSpPr txBox="1"/>
          <p:nvPr/>
        </p:nvSpPr>
        <p:spPr>
          <a:xfrm>
            <a:off x="4062225" y="595275"/>
            <a:ext cx="4328100" cy="5541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GB" sz="1200" dirty="0" err="1">
                <a:solidFill>
                  <a:schemeClr val="dk1"/>
                </a:solidFill>
                <a:latin typeface="Calibri"/>
                <a:ea typeface="Calibri"/>
                <a:cs typeface="Calibri"/>
                <a:sym typeface="Calibri"/>
              </a:rPr>
              <a:t>אסטרטגיות</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שהקורא</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המיומן</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יכול</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להשתמש</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בהן</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כאשר</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הוא</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חווה</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קושי</a:t>
            </a:r>
            <a:r>
              <a:rPr lang="en-GB" sz="1200" dirty="0">
                <a:solidFill>
                  <a:schemeClr val="dk1"/>
                </a:solidFill>
                <a:latin typeface="Calibri"/>
                <a:ea typeface="Calibri"/>
                <a:cs typeface="Calibri"/>
                <a:sym typeface="Calibri"/>
              </a:rPr>
              <a:t> </a:t>
            </a:r>
            <a:r>
              <a:rPr lang="en-GB" sz="1200" dirty="0" err="1">
                <a:solidFill>
                  <a:schemeClr val="dk1"/>
                </a:solidFill>
                <a:latin typeface="Calibri"/>
                <a:ea typeface="Calibri"/>
                <a:cs typeface="Calibri"/>
                <a:sym typeface="Calibri"/>
              </a:rPr>
              <a:t>בהבנה</a:t>
            </a:r>
            <a:r>
              <a:rPr lang="en-GB" sz="1200" dirty="0">
                <a:solidFill>
                  <a:schemeClr val="dk1"/>
                </a:solidFill>
                <a:latin typeface="Calibri"/>
                <a:ea typeface="Calibri"/>
                <a:cs typeface="Calibri"/>
                <a:sym typeface="Calibri"/>
              </a:rPr>
              <a:t> </a:t>
            </a:r>
            <a:endParaRPr sz="1800" dirty="0">
              <a:solidFill>
                <a:schemeClr val="dk1"/>
              </a:solidFill>
              <a:latin typeface="Calibri"/>
              <a:ea typeface="Calibri"/>
              <a:cs typeface="Calibri"/>
              <a:sym typeface="Calibri"/>
            </a:endParaRPr>
          </a:p>
        </p:txBody>
      </p:sp>
      <p:grpSp>
        <p:nvGrpSpPr>
          <p:cNvPr id="93" name="Google Shape;93;p17"/>
          <p:cNvGrpSpPr/>
          <p:nvPr/>
        </p:nvGrpSpPr>
        <p:grpSpPr>
          <a:xfrm>
            <a:off x="2502828" y="513075"/>
            <a:ext cx="1068600" cy="1068600"/>
            <a:chOff x="5214448" y="3234278"/>
            <a:chExt cx="1068600" cy="1068600"/>
          </a:xfrm>
        </p:grpSpPr>
        <p:sp>
          <p:nvSpPr>
            <p:cNvPr id="94" name="Google Shape;94;p17"/>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95" name="Google Shape;95;p17"/>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להמשיך לקרוא ולראות אם המשמעות מתבהרת</a:t>
              </a:r>
              <a:endParaRPr sz="1000">
                <a:solidFill>
                  <a:srgbClr val="FFFFFF"/>
                </a:solidFill>
                <a:latin typeface="Calibri"/>
                <a:ea typeface="Calibri"/>
                <a:cs typeface="Calibri"/>
                <a:sym typeface="Calibri"/>
              </a:endParaRPr>
            </a:p>
          </p:txBody>
        </p:sp>
      </p:grpSp>
      <p:grpSp>
        <p:nvGrpSpPr>
          <p:cNvPr id="96" name="Google Shape;96;p17"/>
          <p:cNvGrpSpPr/>
          <p:nvPr/>
        </p:nvGrpSpPr>
        <p:grpSpPr>
          <a:xfrm>
            <a:off x="230803" y="2982825"/>
            <a:ext cx="1068600" cy="1068600"/>
            <a:chOff x="5214448" y="3234278"/>
            <a:chExt cx="1068600" cy="1068600"/>
          </a:xfrm>
        </p:grpSpPr>
        <p:sp>
          <p:nvSpPr>
            <p:cNvPr id="97" name="Google Shape;97;p17"/>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98" name="Google Shape;98;p17"/>
            <p:cNvSpPr txBox="1"/>
            <p:nvPr/>
          </p:nvSpPr>
          <p:spPr>
            <a:xfrm>
              <a:off x="5367375" y="34025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להיעזר במבנה המורפולוגי</a:t>
              </a:r>
              <a:endParaRPr sz="1000">
                <a:solidFill>
                  <a:srgbClr val="FFFFFF"/>
                </a:solidFill>
                <a:latin typeface="Calibri"/>
                <a:ea typeface="Calibri"/>
                <a:cs typeface="Calibri"/>
                <a:sym typeface="Calibri"/>
              </a:endParaRPr>
            </a:p>
          </p:txBody>
        </p:sp>
      </p:grpSp>
      <p:grpSp>
        <p:nvGrpSpPr>
          <p:cNvPr id="99" name="Google Shape;99;p17"/>
          <p:cNvGrpSpPr/>
          <p:nvPr/>
        </p:nvGrpSpPr>
        <p:grpSpPr>
          <a:xfrm>
            <a:off x="4819488" y="1539932"/>
            <a:ext cx="3339000" cy="3339000"/>
            <a:chOff x="2902488" y="902232"/>
            <a:chExt cx="3339000" cy="3339000"/>
          </a:xfrm>
        </p:grpSpPr>
        <p:sp>
          <p:nvSpPr>
            <p:cNvPr id="100" name="Google Shape;100;p17"/>
            <p:cNvSpPr/>
            <p:nvPr/>
          </p:nvSpPr>
          <p:spPr>
            <a:xfrm rot="-5400000">
              <a:off x="2902488" y="902232"/>
              <a:ext cx="3339000" cy="3339000"/>
            </a:xfrm>
            <a:prstGeom prst="ellipse">
              <a:avLst/>
            </a:prstGeom>
            <a:solidFill>
              <a:schemeClr val="lt1"/>
            </a:solidFill>
            <a:ln w="19050" cap="flat" cmpd="sng">
              <a:solidFill>
                <a:srgbClr val="C27BA0"/>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7"/>
            <p:cNvSpPr/>
            <p:nvPr/>
          </p:nvSpPr>
          <p:spPr>
            <a:xfrm>
              <a:off x="3123738" y="1123632"/>
              <a:ext cx="2896500" cy="2896200"/>
            </a:xfrm>
            <a:prstGeom prst="pie">
              <a:avLst>
                <a:gd name="adj1" fmla="val 21577108"/>
                <a:gd name="adj2" fmla="val 16214886"/>
              </a:avLst>
            </a:prstGeom>
            <a:solidFill>
              <a:srgbClr val="D5A6BD"/>
            </a:solidFill>
            <a:ln w="9525" cap="flat" cmpd="sng">
              <a:solidFill>
                <a:srgbClr val="C27BA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17"/>
          <p:cNvSpPr/>
          <p:nvPr/>
        </p:nvSpPr>
        <p:spPr>
          <a:xfrm>
            <a:off x="5581038" y="2301482"/>
            <a:ext cx="1815900" cy="1815900"/>
          </a:xfrm>
          <a:prstGeom prst="ellipse">
            <a:avLst/>
          </a:prstGeom>
          <a:solidFill>
            <a:srgbClr val="A64D79"/>
          </a:solidFill>
          <a:ln>
            <a:noFill/>
          </a:ln>
          <a:effectLst>
            <a:outerShdw blurRad="228600" dist="50800" dir="5400000" algn="tl" rotWithShape="0">
              <a:srgbClr val="000000">
                <a:alpha val="54900"/>
              </a:srgbClr>
            </a:outerShdw>
          </a:effectLst>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03" name="Google Shape;103;p17"/>
          <p:cNvSpPr txBox="1"/>
          <p:nvPr/>
        </p:nvSpPr>
        <p:spPr>
          <a:xfrm>
            <a:off x="5816988" y="2796182"/>
            <a:ext cx="1344000" cy="8265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600" b="1">
                <a:solidFill>
                  <a:srgbClr val="FFFFFF"/>
                </a:solidFill>
                <a:latin typeface="Calibri"/>
                <a:ea typeface="Calibri"/>
                <a:cs typeface="Calibri"/>
                <a:sym typeface="Calibri"/>
              </a:rPr>
              <a:t>כאשר רצף הטקסט לא ברור</a:t>
            </a:r>
            <a:endParaRPr sz="1600">
              <a:solidFill>
                <a:srgbClr val="FFFFFF"/>
              </a:solidFill>
              <a:latin typeface="Calibri"/>
              <a:ea typeface="Calibri"/>
              <a:cs typeface="Calibri"/>
              <a:sym typeface="Calibri"/>
            </a:endParaRPr>
          </a:p>
        </p:txBody>
      </p:sp>
      <p:grpSp>
        <p:nvGrpSpPr>
          <p:cNvPr id="104" name="Google Shape;104;p17"/>
          <p:cNvGrpSpPr/>
          <p:nvPr/>
        </p:nvGrpSpPr>
        <p:grpSpPr>
          <a:xfrm>
            <a:off x="7489717" y="2035427"/>
            <a:ext cx="1187963" cy="1301875"/>
            <a:chOff x="5214448" y="3234278"/>
            <a:chExt cx="1068600" cy="1068600"/>
          </a:xfrm>
        </p:grpSpPr>
        <p:sp>
          <p:nvSpPr>
            <p:cNvPr id="105" name="Google Shape;105;p17"/>
            <p:cNvSpPr/>
            <p:nvPr/>
          </p:nvSpPr>
          <p:spPr>
            <a:xfrm>
              <a:off x="5214448" y="3234278"/>
              <a:ext cx="1068600" cy="1068600"/>
            </a:xfrm>
            <a:prstGeom prst="ellipse">
              <a:avLst/>
            </a:prstGeom>
            <a:solidFill>
              <a:srgbClr val="A64D79"/>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06" name="Google Shape;106;p17"/>
            <p:cNvSpPr txBox="1"/>
            <p:nvPr/>
          </p:nvSpPr>
          <p:spPr>
            <a:xfrm>
              <a:off x="5303013" y="3402502"/>
              <a:ext cx="827100" cy="732300"/>
            </a:xfrm>
            <a:prstGeom prst="rect">
              <a:avLst/>
            </a:prstGeom>
            <a:noFill/>
            <a:ln>
              <a:noFill/>
            </a:ln>
          </p:spPr>
          <p:txBody>
            <a:bodyPr spcFirstLastPara="1" wrap="square" lIns="91425" tIns="91425" rIns="91425" bIns="91425" anchor="ctr" anchorCtr="0">
              <a:noAutofit/>
            </a:bodyPr>
            <a:lstStyle/>
            <a:p>
              <a:pPr marL="0" lvl="0" indent="0" algn="r" rtl="1">
                <a:lnSpc>
                  <a:spcPct val="115000"/>
                </a:lnSpc>
                <a:spcBef>
                  <a:spcPts val="0"/>
                </a:spcBef>
                <a:spcAft>
                  <a:spcPts val="0"/>
                </a:spcAft>
                <a:buNone/>
              </a:pPr>
              <a:r>
                <a:rPr lang="he-IL" sz="1000" dirty="0">
                  <a:solidFill>
                    <a:srgbClr val="FFFFFF"/>
                  </a:solidFill>
                  <a:latin typeface="Calibri"/>
                  <a:ea typeface="Calibri"/>
                  <a:cs typeface="Calibri"/>
                  <a:sym typeface="Calibri"/>
                </a:rPr>
                <a:t>להסיק</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מסקנה</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המקשרת</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בין</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חלקי</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המידע</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השונים</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בטקסט</a:t>
              </a:r>
              <a:endParaRPr sz="1000" dirty="0">
                <a:solidFill>
                  <a:srgbClr val="FFFFFF"/>
                </a:solidFill>
                <a:latin typeface="Calibri"/>
                <a:ea typeface="Calibri"/>
                <a:cs typeface="Calibri"/>
                <a:sym typeface="Calibri"/>
              </a:endParaRPr>
            </a:p>
          </p:txBody>
        </p:sp>
      </p:grpSp>
      <p:grpSp>
        <p:nvGrpSpPr>
          <p:cNvPr id="107" name="Google Shape;107;p17"/>
          <p:cNvGrpSpPr/>
          <p:nvPr/>
        </p:nvGrpSpPr>
        <p:grpSpPr>
          <a:xfrm>
            <a:off x="4724403" y="3960125"/>
            <a:ext cx="1068600" cy="1068600"/>
            <a:chOff x="5214448" y="3234278"/>
            <a:chExt cx="1068600" cy="1068600"/>
          </a:xfrm>
        </p:grpSpPr>
        <p:sp>
          <p:nvSpPr>
            <p:cNvPr id="108" name="Google Shape;108;p17"/>
            <p:cNvSpPr/>
            <p:nvPr/>
          </p:nvSpPr>
          <p:spPr>
            <a:xfrm>
              <a:off x="5214448" y="3234278"/>
              <a:ext cx="1068600" cy="1068600"/>
            </a:xfrm>
            <a:prstGeom prst="ellipse">
              <a:avLst/>
            </a:prstGeom>
            <a:solidFill>
              <a:srgbClr val="A64D79"/>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09" name="Google Shape;109;p17"/>
            <p:cNvSpPr txBox="1"/>
            <p:nvPr/>
          </p:nvSpPr>
          <p:spPr>
            <a:xfrm>
              <a:off x="5367375" y="3402503"/>
              <a:ext cx="762600" cy="732300"/>
            </a:xfrm>
            <a:prstGeom prst="rect">
              <a:avLst/>
            </a:prstGeom>
            <a:solidFill>
              <a:srgbClr val="A64D79"/>
            </a:solid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לקרוא שוב את החלק הלא מובן</a:t>
              </a:r>
              <a:endParaRPr sz="1000">
                <a:solidFill>
                  <a:srgbClr val="FFFFFF"/>
                </a:solidFill>
                <a:latin typeface="Calibri"/>
                <a:ea typeface="Calibri"/>
                <a:cs typeface="Calibri"/>
                <a:sym typeface="Calibri"/>
              </a:endParaRPr>
            </a:p>
          </p:txBody>
        </p:sp>
      </p:grpSp>
      <p:grpSp>
        <p:nvGrpSpPr>
          <p:cNvPr id="110" name="Google Shape;110;p17"/>
          <p:cNvGrpSpPr/>
          <p:nvPr/>
        </p:nvGrpSpPr>
        <p:grpSpPr>
          <a:xfrm>
            <a:off x="7489903" y="4012225"/>
            <a:ext cx="1068600" cy="1068600"/>
            <a:chOff x="5214448" y="3234278"/>
            <a:chExt cx="1068600" cy="1068600"/>
          </a:xfrm>
        </p:grpSpPr>
        <p:sp>
          <p:nvSpPr>
            <p:cNvPr id="111" name="Google Shape;111;p17"/>
            <p:cNvSpPr/>
            <p:nvPr/>
          </p:nvSpPr>
          <p:spPr>
            <a:xfrm>
              <a:off x="5214448" y="3234278"/>
              <a:ext cx="1068600" cy="1068600"/>
            </a:xfrm>
            <a:prstGeom prst="ellipse">
              <a:avLst/>
            </a:prstGeom>
            <a:solidFill>
              <a:srgbClr val="A64D79"/>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12" name="Google Shape;112;p17"/>
            <p:cNvSpPr txBox="1"/>
            <p:nvPr/>
          </p:nvSpPr>
          <p:spPr>
            <a:xfrm>
              <a:off x="5367375" y="3402503"/>
              <a:ext cx="762600" cy="732300"/>
            </a:xfrm>
            <a:prstGeom prst="rect">
              <a:avLst/>
            </a:prstGeom>
            <a:solidFill>
              <a:srgbClr val="A64D79"/>
            </a:solid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להמשיך לקרוא ולראות אם ההסבר ניתן מאוחר יותר</a:t>
              </a:r>
              <a:endParaRPr sz="1000">
                <a:solidFill>
                  <a:srgbClr val="FFFFFF"/>
                </a:solidFill>
                <a:latin typeface="Calibri"/>
                <a:ea typeface="Calibri"/>
                <a:cs typeface="Calibri"/>
                <a:sym typeface="Calibri"/>
              </a:endParaRPr>
            </a:p>
          </p:txBody>
        </p:sp>
      </p:grpSp>
      <p:grpSp>
        <p:nvGrpSpPr>
          <p:cNvPr id="113" name="Google Shape;113;p17"/>
          <p:cNvGrpSpPr/>
          <p:nvPr/>
        </p:nvGrpSpPr>
        <p:grpSpPr>
          <a:xfrm>
            <a:off x="1776770" y="3859823"/>
            <a:ext cx="1068600" cy="1068600"/>
            <a:chOff x="5214448" y="3234278"/>
            <a:chExt cx="1068600" cy="1068600"/>
          </a:xfrm>
        </p:grpSpPr>
        <p:sp>
          <p:nvSpPr>
            <p:cNvPr id="114" name="Google Shape;114;p17"/>
            <p:cNvSpPr/>
            <p:nvPr/>
          </p:nvSpPr>
          <p:spPr>
            <a:xfrm>
              <a:off x="5214448" y="3234278"/>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15" name="Google Shape;115;p17"/>
            <p:cNvSpPr txBox="1"/>
            <p:nvPr/>
          </p:nvSpPr>
          <p:spPr>
            <a:xfrm>
              <a:off x="5367375" y="3478703"/>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a:solidFill>
                    <a:srgbClr val="FFFFFF"/>
                  </a:solidFill>
                  <a:latin typeface="Calibri"/>
                  <a:ea typeface="Calibri"/>
                  <a:cs typeface="Calibri"/>
                  <a:sym typeface="Calibri"/>
                </a:rPr>
                <a:t>להיעזר בהקשר</a:t>
              </a:r>
              <a:endParaRPr sz="1000">
                <a:solidFill>
                  <a:srgbClr val="FFFFFF"/>
                </a:solidFill>
                <a:latin typeface="Calibri"/>
                <a:ea typeface="Calibri"/>
                <a:cs typeface="Calibri"/>
                <a:sym typeface="Calibri"/>
              </a:endParaRPr>
            </a:p>
          </p:txBody>
        </p:sp>
      </p:grpSp>
      <p:grpSp>
        <p:nvGrpSpPr>
          <p:cNvPr id="116" name="Google Shape;116;p17"/>
          <p:cNvGrpSpPr/>
          <p:nvPr/>
        </p:nvGrpSpPr>
        <p:grpSpPr>
          <a:xfrm>
            <a:off x="154590" y="1006179"/>
            <a:ext cx="1068600" cy="1068600"/>
            <a:chOff x="2631273" y="853971"/>
            <a:chExt cx="1068600" cy="1068600"/>
          </a:xfrm>
        </p:grpSpPr>
        <p:sp>
          <p:nvSpPr>
            <p:cNvPr id="117" name="Google Shape;117;p17"/>
            <p:cNvSpPr/>
            <p:nvPr/>
          </p:nvSpPr>
          <p:spPr>
            <a:xfrm>
              <a:off x="2631273" y="853971"/>
              <a:ext cx="1068600" cy="1068600"/>
            </a:xfrm>
            <a:prstGeom prst="ellipse">
              <a:avLst/>
            </a:prstGeom>
            <a:solidFill>
              <a:srgbClr val="0944A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sz="1600">
                <a:latin typeface="Calibri"/>
                <a:ea typeface="Calibri"/>
                <a:cs typeface="Calibri"/>
                <a:sym typeface="Calibri"/>
              </a:endParaRPr>
            </a:p>
          </p:txBody>
        </p:sp>
        <p:sp>
          <p:nvSpPr>
            <p:cNvPr id="118" name="Google Shape;118;p17"/>
            <p:cNvSpPr txBox="1"/>
            <p:nvPr/>
          </p:nvSpPr>
          <p:spPr>
            <a:xfrm>
              <a:off x="2784200" y="1022197"/>
              <a:ext cx="762600" cy="732300"/>
            </a:xfrm>
            <a:prstGeom prst="rect">
              <a:avLst/>
            </a:prstGeom>
            <a:noFill/>
            <a:ln>
              <a:noFill/>
            </a:ln>
          </p:spPr>
          <p:txBody>
            <a:bodyPr spcFirstLastPara="1" wrap="square" lIns="91425" tIns="91425" rIns="91425" bIns="91425" anchor="ctr" anchorCtr="0">
              <a:noAutofit/>
            </a:bodyPr>
            <a:lstStyle/>
            <a:p>
              <a:pPr marL="0" lvl="0" indent="0" algn="ctr" rtl="1">
                <a:lnSpc>
                  <a:spcPct val="115000"/>
                </a:lnSpc>
                <a:spcBef>
                  <a:spcPts val="0"/>
                </a:spcBef>
                <a:spcAft>
                  <a:spcPts val="0"/>
                </a:spcAft>
                <a:buNone/>
              </a:pPr>
              <a:r>
                <a:rPr lang="en-GB" sz="1000" dirty="0" err="1">
                  <a:solidFill>
                    <a:srgbClr val="FFFFFF"/>
                  </a:solidFill>
                  <a:latin typeface="Calibri"/>
                  <a:ea typeface="Calibri"/>
                  <a:cs typeface="Calibri"/>
                  <a:sym typeface="Calibri"/>
                </a:rPr>
                <a:t>לבדוק</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אם</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ההגייה</a:t>
              </a:r>
              <a:r>
                <a:rPr lang="en-GB" sz="1000" dirty="0">
                  <a:solidFill>
                    <a:srgbClr val="FFFFFF"/>
                  </a:solidFill>
                  <a:latin typeface="Calibri"/>
                  <a:ea typeface="Calibri"/>
                  <a:cs typeface="Calibri"/>
                  <a:sym typeface="Calibri"/>
                </a:rPr>
                <a:t> </a:t>
              </a:r>
              <a:r>
                <a:rPr lang="en-GB" sz="1000" dirty="0" err="1">
                  <a:solidFill>
                    <a:srgbClr val="FFFFFF"/>
                  </a:solidFill>
                  <a:latin typeface="Calibri"/>
                  <a:ea typeface="Calibri"/>
                  <a:cs typeface="Calibri"/>
                  <a:sym typeface="Calibri"/>
                </a:rPr>
                <a:t>נכונה</a:t>
              </a:r>
              <a:endParaRPr sz="1000" dirty="0">
                <a:solidFill>
                  <a:srgbClr val="FFFFFF"/>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8"/>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dirty="0" err="1">
                <a:solidFill>
                  <a:srgbClr val="285788"/>
                </a:solidFill>
                <a:latin typeface="Calibri"/>
                <a:ea typeface="Calibri"/>
                <a:cs typeface="Calibri"/>
                <a:sym typeface="Calibri"/>
              </a:rPr>
              <a:t>כיצד</a:t>
            </a:r>
            <a:r>
              <a:rPr lang="en-GB" sz="3000" dirty="0">
                <a:solidFill>
                  <a:srgbClr val="285788"/>
                </a:solidFill>
                <a:latin typeface="Calibri"/>
                <a:ea typeface="Calibri"/>
                <a:cs typeface="Calibri"/>
                <a:sym typeface="Calibri"/>
              </a:rPr>
              <a:t> </a:t>
            </a:r>
            <a:r>
              <a:rPr lang="en-GB" sz="3000" dirty="0" err="1">
                <a:solidFill>
                  <a:srgbClr val="285788"/>
                </a:solidFill>
                <a:latin typeface="Calibri"/>
                <a:ea typeface="Calibri"/>
                <a:cs typeface="Calibri"/>
                <a:sym typeface="Calibri"/>
              </a:rPr>
              <a:t>מעריכים</a:t>
            </a:r>
            <a:r>
              <a:rPr lang="en-GB" sz="3000" dirty="0">
                <a:solidFill>
                  <a:srgbClr val="285788"/>
                </a:solidFill>
                <a:latin typeface="Calibri"/>
                <a:ea typeface="Calibri"/>
                <a:cs typeface="Calibri"/>
                <a:sym typeface="Calibri"/>
              </a:rPr>
              <a:t> ניטור </a:t>
            </a:r>
            <a:r>
              <a:rPr lang="en-GB" sz="3000" dirty="0" err="1">
                <a:solidFill>
                  <a:srgbClr val="285788"/>
                </a:solidFill>
                <a:latin typeface="Calibri"/>
                <a:ea typeface="Calibri"/>
                <a:cs typeface="Calibri"/>
                <a:sym typeface="Calibri"/>
              </a:rPr>
              <a:t>הבנה</a:t>
            </a:r>
            <a:r>
              <a:rPr lang="en-GB" sz="3000" dirty="0">
                <a:solidFill>
                  <a:srgbClr val="285788"/>
                </a:solidFill>
                <a:latin typeface="Calibri"/>
                <a:ea typeface="Calibri"/>
                <a:cs typeface="Calibri"/>
                <a:sym typeface="Calibri"/>
              </a:rPr>
              <a:t>?</a:t>
            </a:r>
            <a:endParaRPr sz="3000" dirty="0">
              <a:solidFill>
                <a:srgbClr val="285788"/>
              </a:solidFill>
            </a:endParaRPr>
          </a:p>
        </p:txBody>
      </p:sp>
      <p:graphicFrame>
        <p:nvGraphicFramePr>
          <p:cNvPr id="124" name="Google Shape;124;p18"/>
          <p:cNvGraphicFramePr/>
          <p:nvPr>
            <p:extLst>
              <p:ext uri="{D42A27DB-BD31-4B8C-83A1-F6EECF244321}">
                <p14:modId xmlns:p14="http://schemas.microsoft.com/office/powerpoint/2010/main" val="1778894921"/>
              </p:ext>
            </p:extLst>
          </p:nvPr>
        </p:nvGraphicFramePr>
        <p:xfrm>
          <a:off x="1362800" y="2193815"/>
          <a:ext cx="6418400" cy="2553282"/>
        </p:xfrm>
        <a:graphic>
          <a:graphicData uri="http://schemas.openxmlformats.org/drawingml/2006/table">
            <a:tbl>
              <a:tblPr>
                <a:noFill/>
                <a:tableStyleId>{ACE377D0-CEA4-44C4-B3C4-0AE1E395B2B4}</a:tableStyleId>
              </a:tblPr>
              <a:tblGrid>
                <a:gridCol w="2686975">
                  <a:extLst>
                    <a:ext uri="{9D8B030D-6E8A-4147-A177-3AD203B41FA5}">
                      <a16:colId xmlns:a16="http://schemas.microsoft.com/office/drawing/2014/main" val="20000"/>
                    </a:ext>
                  </a:extLst>
                </a:gridCol>
                <a:gridCol w="2594100">
                  <a:extLst>
                    <a:ext uri="{9D8B030D-6E8A-4147-A177-3AD203B41FA5}">
                      <a16:colId xmlns:a16="http://schemas.microsoft.com/office/drawing/2014/main" val="20001"/>
                    </a:ext>
                  </a:extLst>
                </a:gridCol>
                <a:gridCol w="1137325">
                  <a:extLst>
                    <a:ext uri="{9D8B030D-6E8A-4147-A177-3AD203B41FA5}">
                      <a16:colId xmlns:a16="http://schemas.microsoft.com/office/drawing/2014/main" val="20002"/>
                    </a:ext>
                  </a:extLst>
                </a:gridCol>
              </a:tblGrid>
              <a:tr h="340825">
                <a:tc>
                  <a:txBody>
                    <a:bodyPr/>
                    <a:lstStyle/>
                    <a:p>
                      <a:pPr marL="63500" marR="63500" lvl="0" indent="0" algn="r" rtl="1">
                        <a:lnSpc>
                          <a:spcPct val="115000"/>
                        </a:lnSpc>
                        <a:spcBef>
                          <a:spcPts val="0"/>
                        </a:spcBef>
                        <a:spcAft>
                          <a:spcPts val="0"/>
                        </a:spcAft>
                        <a:buNone/>
                      </a:pPr>
                      <a:r>
                        <a:rPr lang="en-GB" sz="1100" b="1" dirty="0" err="1">
                          <a:latin typeface="Calibri"/>
                          <a:ea typeface="Calibri"/>
                          <a:cs typeface="Calibri"/>
                          <a:sym typeface="Calibri"/>
                        </a:rPr>
                        <a:t>הדרך</a:t>
                      </a:r>
                      <a:r>
                        <a:rPr lang="en-GB" sz="1100" b="1" dirty="0">
                          <a:latin typeface="Calibri"/>
                          <a:ea typeface="Calibri"/>
                          <a:cs typeface="Calibri"/>
                          <a:sym typeface="Calibri"/>
                        </a:rPr>
                        <a:t> </a:t>
                      </a:r>
                      <a:r>
                        <a:rPr lang="en-GB" sz="1100" b="1" dirty="0" err="1">
                          <a:latin typeface="Calibri"/>
                          <a:ea typeface="Calibri"/>
                          <a:cs typeface="Calibri"/>
                          <a:sym typeface="Calibri"/>
                        </a:rPr>
                        <a:t>לוודא</a:t>
                      </a:r>
                      <a:r>
                        <a:rPr lang="en-GB" sz="1100" b="1" dirty="0">
                          <a:latin typeface="Calibri"/>
                          <a:ea typeface="Calibri"/>
                          <a:cs typeface="Calibri"/>
                          <a:sym typeface="Calibri"/>
                        </a:rPr>
                        <a:t> </a:t>
                      </a:r>
                      <a:r>
                        <a:rPr lang="en-GB" sz="1100" b="1" dirty="0" err="1">
                          <a:latin typeface="Calibri"/>
                          <a:ea typeface="Calibri"/>
                          <a:cs typeface="Calibri"/>
                          <a:sym typeface="Calibri"/>
                        </a:rPr>
                        <a:t>את</a:t>
                      </a:r>
                      <a:r>
                        <a:rPr lang="en-GB" sz="1100" b="1" dirty="0">
                          <a:latin typeface="Calibri"/>
                          <a:ea typeface="Calibri"/>
                          <a:cs typeface="Calibri"/>
                          <a:sym typeface="Calibri"/>
                        </a:rPr>
                        <a:t> </a:t>
                      </a:r>
                      <a:r>
                        <a:rPr lang="en-GB" sz="1100" b="1" dirty="0" err="1">
                          <a:latin typeface="Calibri"/>
                          <a:ea typeface="Calibri"/>
                          <a:cs typeface="Calibri"/>
                          <a:sym typeface="Calibri"/>
                        </a:rPr>
                        <a:t>אי</a:t>
                      </a:r>
                      <a:r>
                        <a:rPr lang="en-GB" sz="1100" b="1" dirty="0">
                          <a:latin typeface="Calibri"/>
                          <a:ea typeface="Calibri"/>
                          <a:cs typeface="Calibri"/>
                          <a:sym typeface="Calibri"/>
                        </a:rPr>
                        <a:t> </a:t>
                      </a:r>
                      <a:r>
                        <a:rPr lang="en-GB" sz="1100" b="1" dirty="0" err="1">
                          <a:latin typeface="Calibri"/>
                          <a:ea typeface="Calibri"/>
                          <a:cs typeface="Calibri"/>
                          <a:sym typeface="Calibri"/>
                        </a:rPr>
                        <a:t>ההבנה</a:t>
                      </a:r>
                      <a:r>
                        <a:rPr lang="en-GB" sz="1100" dirty="0">
                          <a:latin typeface="Calibri"/>
                          <a:ea typeface="Calibri"/>
                          <a:cs typeface="Calibri"/>
                          <a:sym typeface="Calibri"/>
                        </a:rPr>
                        <a:t> </a:t>
                      </a:r>
                      <a:endParaRPr sz="1100" dirty="0">
                        <a:latin typeface="Calibri"/>
                        <a:ea typeface="Calibri"/>
                        <a:cs typeface="Calibri"/>
                        <a:sym typeface="Calibri"/>
                      </a:endParaRPr>
                    </a:p>
                  </a:txBody>
                  <a:tcPr marL="91425" marR="91425" marT="91425" marB="91425">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solidFill>
                      <a:srgbClr val="EFEFEF"/>
                    </a:solidFill>
                  </a:tcPr>
                </a:tc>
                <a:tc>
                  <a:txBody>
                    <a:bodyPr/>
                    <a:lstStyle/>
                    <a:p>
                      <a:pPr marL="63500" marR="63500" lvl="0" indent="0" algn="r" rtl="1">
                        <a:lnSpc>
                          <a:spcPct val="115000"/>
                        </a:lnSpc>
                        <a:spcBef>
                          <a:spcPts val="0"/>
                        </a:spcBef>
                        <a:spcAft>
                          <a:spcPts val="0"/>
                        </a:spcAft>
                        <a:buNone/>
                      </a:pPr>
                      <a:r>
                        <a:rPr lang="en-GB" sz="1100" b="1" dirty="0" err="1">
                          <a:latin typeface="Calibri"/>
                          <a:ea typeface="Calibri"/>
                          <a:cs typeface="Calibri"/>
                          <a:sym typeface="Calibri"/>
                        </a:rPr>
                        <a:t>דוגמה</a:t>
                      </a:r>
                      <a:r>
                        <a:rPr lang="en-GB" sz="1100" b="1" dirty="0">
                          <a:latin typeface="Calibri"/>
                          <a:ea typeface="Calibri"/>
                          <a:cs typeface="Calibri"/>
                          <a:sym typeface="Calibri"/>
                        </a:rPr>
                        <a:t> </a:t>
                      </a:r>
                      <a:r>
                        <a:rPr lang="en-GB" sz="1100" b="1" dirty="0" err="1">
                          <a:latin typeface="Calibri"/>
                          <a:ea typeface="Calibri"/>
                          <a:cs typeface="Calibri"/>
                          <a:sym typeface="Calibri"/>
                        </a:rPr>
                        <a:t>לטעות</a:t>
                      </a:r>
                      <a:r>
                        <a:rPr lang="en-GB" sz="1100" dirty="0">
                          <a:latin typeface="Calibri"/>
                          <a:ea typeface="Calibri"/>
                          <a:cs typeface="Calibri"/>
                          <a:sym typeface="Calibri"/>
                        </a:rPr>
                        <a:t> </a:t>
                      </a:r>
                      <a:endParaRPr sz="1100" b="1" dirty="0">
                        <a:latin typeface="Calibri"/>
                        <a:ea typeface="Calibri"/>
                        <a:cs typeface="Calibri"/>
                        <a:sym typeface="Calibri"/>
                      </a:endParaRPr>
                    </a:p>
                  </a:txBody>
                  <a:tcPr marL="91425" marR="91425" marT="91425" marB="91425">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solidFill>
                      <a:srgbClr val="EFEFEF"/>
                    </a:solidFill>
                  </a:tcPr>
                </a:tc>
                <a:tc>
                  <a:txBody>
                    <a:bodyPr/>
                    <a:lstStyle/>
                    <a:p>
                      <a:pPr marL="63500" marR="63500" lvl="0" indent="0" algn="r" rtl="1">
                        <a:lnSpc>
                          <a:spcPct val="115000"/>
                        </a:lnSpc>
                        <a:spcBef>
                          <a:spcPts val="0"/>
                        </a:spcBef>
                        <a:spcAft>
                          <a:spcPts val="0"/>
                        </a:spcAft>
                        <a:buNone/>
                      </a:pPr>
                      <a:r>
                        <a:rPr lang="en-GB" sz="1100" b="1" dirty="0" err="1">
                          <a:latin typeface="Calibri"/>
                          <a:ea typeface="Calibri"/>
                          <a:cs typeface="Calibri"/>
                          <a:sym typeface="Calibri"/>
                        </a:rPr>
                        <a:t>הטעות</a:t>
                      </a:r>
                      <a:r>
                        <a:rPr lang="en-GB" sz="1100" b="1" dirty="0">
                          <a:latin typeface="Calibri"/>
                          <a:ea typeface="Calibri"/>
                          <a:cs typeface="Calibri"/>
                          <a:sym typeface="Calibri"/>
                        </a:rPr>
                        <a:t> </a:t>
                      </a:r>
                      <a:r>
                        <a:rPr lang="en-GB" sz="1100" b="1" dirty="0" err="1">
                          <a:latin typeface="Calibri"/>
                          <a:ea typeface="Calibri"/>
                          <a:cs typeface="Calibri"/>
                          <a:sym typeface="Calibri"/>
                        </a:rPr>
                        <a:t>בטקסט</a:t>
                      </a:r>
                      <a:r>
                        <a:rPr lang="en-GB" sz="1100" dirty="0">
                          <a:latin typeface="Calibri"/>
                          <a:ea typeface="Calibri"/>
                          <a:cs typeface="Calibri"/>
                          <a:sym typeface="Calibri"/>
                        </a:rPr>
                        <a:t> </a:t>
                      </a:r>
                      <a:endParaRPr sz="1100" dirty="0">
                        <a:latin typeface="Calibri"/>
                        <a:ea typeface="Calibri"/>
                        <a:cs typeface="Calibri"/>
                        <a:sym typeface="Calibri"/>
                      </a:endParaRPr>
                    </a:p>
                  </a:txBody>
                  <a:tcPr marL="91425" marR="91425" marT="91425" marB="91425">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solidFill>
                      <a:srgbClr val="EFEFEF"/>
                    </a:solidFill>
                  </a:tcPr>
                </a:tc>
                <a:extLst>
                  <a:ext uri="{0D108BD9-81ED-4DB2-BD59-A6C34878D82A}">
                    <a16:rowId xmlns:a16="http://schemas.microsoft.com/office/drawing/2014/main" val="10000"/>
                  </a:ext>
                </a:extLst>
              </a:tr>
              <a:tr h="605048">
                <a:tc>
                  <a:txBody>
                    <a:bodyPr/>
                    <a:lstStyle/>
                    <a:p>
                      <a:pPr marL="63500" marR="63500" lvl="0" indent="0" algn="r" defTabSz="914400" rtl="1" eaLnBrk="1" fontAlgn="auto" latinLnBrk="0" hangingPunct="1">
                        <a:lnSpc>
                          <a:spcPct val="115000"/>
                        </a:lnSpc>
                        <a:spcBef>
                          <a:spcPts val="0"/>
                        </a:spcBef>
                        <a:spcAft>
                          <a:spcPts val="0"/>
                        </a:spcAft>
                        <a:buClr>
                          <a:srgbClr val="000000"/>
                        </a:buClr>
                        <a:buSzTx/>
                        <a:buFont typeface="Arial"/>
                        <a:buNone/>
                        <a:tabLst/>
                        <a:defRPr/>
                      </a:pPr>
                      <a:r>
                        <a:rPr lang="he-IL" sz="900" dirty="0">
                          <a:latin typeface="Calibri"/>
                          <a:ea typeface="Calibri"/>
                          <a:cs typeface="Calibri"/>
                          <a:sym typeface="Calibri"/>
                        </a:rPr>
                        <a:t>כדי לוודא שמידע כלשהו לא תואם ידע עולם קודם, הקוראים צריכים להשוות את המשמעות של מה שהם קראו עכשיו עם מה שהם כבר יודעים על הנושא. </a:t>
                      </a:r>
                    </a:p>
                  </a:txBody>
                  <a:tcPr marL="91425" marR="91425" marT="91425" marB="91425">
                    <a:lnL w="9475" cap="flat" cmpd="sng">
                      <a:solidFill>
                        <a:srgbClr val="000000"/>
                      </a:solidFill>
                      <a:prstDash val="solid"/>
                      <a:round/>
                      <a:headEnd type="none" w="sm" len="sm"/>
                      <a:tailEnd type="none" w="sm" len="sm"/>
                    </a:lnL>
                    <a:lnR w="9475" cap="flat" cmpd="sng" algn="ctr">
                      <a:solidFill>
                        <a:srgbClr val="000000"/>
                      </a:solidFill>
                      <a:prstDash val="solid"/>
                      <a:round/>
                      <a:headEnd type="none" w="sm" len="sm"/>
                      <a:tailEnd type="none" w="sm" len="sm"/>
                    </a:lnR>
                    <a:lnT w="9475" cap="flat" cmpd="sng" algn="ctr">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63500" marR="63500" lvl="0" indent="0" algn="r" defTabSz="914400" rtl="1" eaLnBrk="1" fontAlgn="auto" latinLnBrk="0" hangingPunct="1">
                        <a:lnSpc>
                          <a:spcPct val="115000"/>
                        </a:lnSpc>
                        <a:spcBef>
                          <a:spcPts val="0"/>
                        </a:spcBef>
                        <a:spcAft>
                          <a:spcPts val="0"/>
                        </a:spcAft>
                        <a:buClr>
                          <a:srgbClr val="000000"/>
                        </a:buClr>
                        <a:buSzTx/>
                        <a:buFont typeface="Arial"/>
                        <a:buNone/>
                        <a:tabLst/>
                        <a:defRPr/>
                      </a:pPr>
                      <a:r>
                        <a:rPr lang="he-IL" sz="900" dirty="0">
                          <a:latin typeface="Calibri"/>
                          <a:ea typeface="Calibri"/>
                          <a:cs typeface="Calibri"/>
                          <a:sym typeface="Calibri"/>
                        </a:rPr>
                        <a:t>המתכון של הביצים המטוגנות הוא פשוט ולוקח 10 דקות להכין. אתה פשוט </a:t>
                      </a:r>
                      <a:r>
                        <a:rPr lang="he-IL" sz="900" b="1" dirty="0">
                          <a:latin typeface="Calibri"/>
                          <a:ea typeface="Calibri"/>
                          <a:cs typeface="Calibri"/>
                          <a:sym typeface="Calibri"/>
                        </a:rPr>
                        <a:t>מקלף</a:t>
                      </a:r>
                      <a:r>
                        <a:rPr lang="he-IL" sz="900" dirty="0">
                          <a:latin typeface="Calibri"/>
                          <a:ea typeface="Calibri"/>
                          <a:cs typeface="Calibri"/>
                          <a:sym typeface="Calibri"/>
                        </a:rPr>
                        <a:t> אותן, </a:t>
                      </a:r>
                      <a:r>
                        <a:rPr lang="he-IL" sz="900" b="1" dirty="0">
                          <a:latin typeface="Calibri"/>
                          <a:ea typeface="Calibri"/>
                          <a:cs typeface="Calibri"/>
                          <a:sym typeface="Calibri"/>
                        </a:rPr>
                        <a:t>חותך דק</a:t>
                      </a:r>
                      <a:r>
                        <a:rPr lang="he-IL" sz="900" dirty="0">
                          <a:latin typeface="Calibri"/>
                          <a:ea typeface="Calibri"/>
                          <a:cs typeface="Calibri"/>
                          <a:sym typeface="Calibri"/>
                        </a:rPr>
                        <a:t> ושם בכריך.  </a:t>
                      </a:r>
                    </a:p>
                    <a:p>
                      <a:pPr marL="63500" marR="63500" lvl="0" indent="0" algn="r" rtl="1">
                        <a:lnSpc>
                          <a:spcPct val="115000"/>
                        </a:lnSpc>
                        <a:spcBef>
                          <a:spcPts val="0"/>
                        </a:spcBef>
                        <a:spcAft>
                          <a:spcPts val="0"/>
                        </a:spcAft>
                        <a:buNone/>
                      </a:pPr>
                      <a:endParaRPr sz="900" dirty="0">
                        <a:latin typeface="Calibri"/>
                        <a:ea typeface="Calibri"/>
                        <a:cs typeface="Calibri"/>
                        <a:sym typeface="Calibri"/>
                      </a:endParaRPr>
                    </a:p>
                  </a:txBody>
                  <a:tcPr marL="91425" marR="91425" marT="91425" marB="91425">
                    <a:lnL w="9475" cap="flat" cmpd="sng" algn="ctr">
                      <a:solidFill>
                        <a:srgbClr val="000000"/>
                      </a:solidFill>
                      <a:prstDash val="solid"/>
                      <a:round/>
                      <a:headEnd type="none" w="sm" len="sm"/>
                      <a:tailEnd type="none" w="sm" len="sm"/>
                    </a:lnL>
                    <a:lnR w="9475" cap="flat" cmpd="sng" algn="ctr">
                      <a:solidFill>
                        <a:srgbClr val="000000"/>
                      </a:solidFill>
                      <a:prstDash val="solid"/>
                      <a:round/>
                      <a:headEnd type="none" w="sm" len="sm"/>
                      <a:tailEnd type="none" w="sm" len="sm"/>
                    </a:lnR>
                    <a:lnT w="9475" cap="flat" cmpd="sng" algn="ctr">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63500" marR="63500" lvl="0" indent="0" algn="r" rtl="1">
                        <a:lnSpc>
                          <a:spcPct val="115000"/>
                        </a:lnSpc>
                        <a:spcBef>
                          <a:spcPts val="0"/>
                        </a:spcBef>
                        <a:spcAft>
                          <a:spcPts val="0"/>
                        </a:spcAft>
                        <a:buNone/>
                      </a:pPr>
                      <a:r>
                        <a:rPr lang="en-GB" sz="900" dirty="0" err="1">
                          <a:latin typeface="Calibri"/>
                          <a:ea typeface="Calibri"/>
                          <a:cs typeface="Calibri"/>
                          <a:sym typeface="Calibri"/>
                        </a:rPr>
                        <a:t>עובדה</a:t>
                      </a:r>
                      <a:r>
                        <a:rPr lang="en-GB" sz="900" dirty="0">
                          <a:latin typeface="Calibri"/>
                          <a:ea typeface="Calibri"/>
                          <a:cs typeface="Calibri"/>
                          <a:sym typeface="Calibri"/>
                        </a:rPr>
                        <a:t> </a:t>
                      </a:r>
                      <a:r>
                        <a:rPr lang="en-GB" sz="900" dirty="0" err="1">
                          <a:latin typeface="Calibri"/>
                          <a:ea typeface="Calibri"/>
                          <a:cs typeface="Calibri"/>
                          <a:sym typeface="Calibri"/>
                        </a:rPr>
                        <a:t>העומדת</a:t>
                      </a:r>
                      <a:r>
                        <a:rPr lang="en-GB" sz="900" dirty="0">
                          <a:latin typeface="Calibri"/>
                          <a:ea typeface="Calibri"/>
                          <a:cs typeface="Calibri"/>
                          <a:sym typeface="Calibri"/>
                        </a:rPr>
                        <a:t> </a:t>
                      </a:r>
                      <a:r>
                        <a:rPr lang="en-GB" sz="900" dirty="0" err="1">
                          <a:latin typeface="Calibri"/>
                          <a:ea typeface="Calibri"/>
                          <a:cs typeface="Calibri"/>
                          <a:sym typeface="Calibri"/>
                        </a:rPr>
                        <a:t>בסתירה</a:t>
                      </a:r>
                      <a:r>
                        <a:rPr lang="en-GB" sz="900" dirty="0">
                          <a:latin typeface="Calibri"/>
                          <a:ea typeface="Calibri"/>
                          <a:cs typeface="Calibri"/>
                          <a:sym typeface="Calibri"/>
                        </a:rPr>
                        <a:t> </a:t>
                      </a:r>
                      <a:r>
                        <a:rPr lang="en-GB" sz="900" dirty="0" err="1">
                          <a:latin typeface="Calibri"/>
                          <a:ea typeface="Calibri"/>
                          <a:cs typeface="Calibri"/>
                          <a:sym typeface="Calibri"/>
                        </a:rPr>
                        <a:t>לידע</a:t>
                      </a:r>
                      <a:r>
                        <a:rPr lang="en-GB" sz="900" dirty="0">
                          <a:latin typeface="Calibri"/>
                          <a:ea typeface="Calibri"/>
                          <a:cs typeface="Calibri"/>
                          <a:sym typeface="Calibri"/>
                        </a:rPr>
                        <a:t> </a:t>
                      </a:r>
                      <a:r>
                        <a:rPr lang="en-GB" sz="900" dirty="0" err="1">
                          <a:latin typeface="Calibri"/>
                          <a:ea typeface="Calibri"/>
                          <a:cs typeface="Calibri"/>
                          <a:sym typeface="Calibri"/>
                        </a:rPr>
                        <a:t>עולם</a:t>
                      </a:r>
                      <a:r>
                        <a:rPr lang="en-GB" sz="900" dirty="0">
                          <a:latin typeface="Calibri"/>
                          <a:ea typeface="Calibri"/>
                          <a:cs typeface="Calibri"/>
                          <a:sym typeface="Calibri"/>
                        </a:rPr>
                        <a:t> </a:t>
                      </a:r>
                      <a:r>
                        <a:rPr lang="en-GB" sz="900" dirty="0" err="1">
                          <a:latin typeface="Calibri"/>
                          <a:ea typeface="Calibri"/>
                          <a:cs typeface="Calibri"/>
                          <a:sym typeface="Calibri"/>
                        </a:rPr>
                        <a:t>קודם</a:t>
                      </a:r>
                      <a:r>
                        <a:rPr lang="en-GB" sz="900" dirty="0">
                          <a:latin typeface="Calibri"/>
                          <a:ea typeface="Calibri"/>
                          <a:cs typeface="Calibri"/>
                          <a:sym typeface="Calibri"/>
                        </a:rPr>
                        <a:t> </a:t>
                      </a:r>
                      <a:endParaRPr sz="900" dirty="0">
                        <a:latin typeface="Calibri"/>
                        <a:ea typeface="Calibri"/>
                        <a:cs typeface="Calibri"/>
                        <a:sym typeface="Calibri"/>
                      </a:endParaRPr>
                    </a:p>
                  </a:txBody>
                  <a:tcPr marL="91425" marR="91425" marT="91425" marB="91425">
                    <a:lnL w="9475" cap="flat" cmpd="sng" algn="ctr">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lgn="ctr">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900160">
                <a:tc>
                  <a:txBody>
                    <a:bodyPr/>
                    <a:lstStyle/>
                    <a:p>
                      <a:pPr marL="63500" marR="63500" lvl="0" indent="0" algn="r" defTabSz="914400" rtl="1" eaLnBrk="1" fontAlgn="auto" latinLnBrk="0" hangingPunct="1">
                        <a:lnSpc>
                          <a:spcPct val="115000"/>
                        </a:lnSpc>
                        <a:spcBef>
                          <a:spcPts val="0"/>
                        </a:spcBef>
                        <a:spcAft>
                          <a:spcPts val="0"/>
                        </a:spcAft>
                        <a:buClr>
                          <a:srgbClr val="000000"/>
                        </a:buClr>
                        <a:buSzTx/>
                        <a:buFont typeface="Arial"/>
                        <a:buNone/>
                        <a:tabLst/>
                        <a:defRPr/>
                      </a:pPr>
                      <a:r>
                        <a:rPr lang="he-IL" sz="900" dirty="0">
                          <a:latin typeface="Calibri"/>
                          <a:ea typeface="Calibri"/>
                          <a:cs typeface="Calibri"/>
                          <a:sym typeface="Calibri"/>
                        </a:rPr>
                        <a:t>כדי לאתר סתירה פנימית בטקסט הקוראים צריכים להשוות את המשמעות של מה שקראו עכשיו עם המשמעות הכוללת של הטקסט עד כה, כלומר לשלב את המידע החדש בתוך מודל ההבנה המנטלי הנבנה של הטקסט. </a:t>
                      </a:r>
                    </a:p>
                  </a:txBody>
                  <a:tcPr marL="91425" marR="91425" marT="91425" marB="91425">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lgn="ctr">
                      <a:solidFill>
                        <a:srgbClr val="000000"/>
                      </a:solidFill>
                      <a:prstDash val="solid"/>
                      <a:round/>
                      <a:headEnd type="none" w="sm" len="sm"/>
                      <a:tailEnd type="none" w="sm" len="sm"/>
                    </a:lnB>
                  </a:tcPr>
                </a:tc>
                <a:tc>
                  <a:txBody>
                    <a:bodyPr/>
                    <a:lstStyle/>
                    <a:p>
                      <a:pPr marL="63500" marR="63500" lvl="0" indent="0" algn="r" defTabSz="914400" rtl="1" eaLnBrk="1" fontAlgn="auto" latinLnBrk="0" hangingPunct="1">
                        <a:lnSpc>
                          <a:spcPct val="115000"/>
                        </a:lnSpc>
                        <a:spcBef>
                          <a:spcPts val="0"/>
                        </a:spcBef>
                        <a:spcAft>
                          <a:spcPts val="0"/>
                        </a:spcAft>
                        <a:buClr>
                          <a:srgbClr val="000000"/>
                        </a:buClr>
                        <a:buSzTx/>
                        <a:buFont typeface="Arial"/>
                        <a:buNone/>
                        <a:tabLst/>
                        <a:defRPr/>
                      </a:pPr>
                      <a:r>
                        <a:rPr lang="he-IL" sz="900" dirty="0">
                          <a:latin typeface="Calibri"/>
                          <a:ea typeface="Calibri"/>
                          <a:cs typeface="Calibri"/>
                          <a:sym typeface="Calibri"/>
                        </a:rPr>
                        <a:t>הנמרה יצאה מהמאורה והסתכלה לאחור, לעבר שני הגורים הקטנים שנולדו בתחילת </a:t>
                      </a:r>
                      <a:r>
                        <a:rPr lang="he-IL" sz="900" b="1" dirty="0">
                          <a:latin typeface="Calibri"/>
                          <a:ea typeface="Calibri"/>
                          <a:cs typeface="Calibri"/>
                          <a:sym typeface="Calibri"/>
                        </a:rPr>
                        <a:t>האביב</a:t>
                      </a:r>
                      <a:r>
                        <a:rPr lang="he-IL" sz="900" dirty="0">
                          <a:latin typeface="Calibri"/>
                          <a:ea typeface="Calibri"/>
                          <a:cs typeface="Calibri"/>
                          <a:sym typeface="Calibri"/>
                        </a:rPr>
                        <a:t>, ממש לפני כמה שבועות. היא התיישבה קרוב למאורה והסתכלה עליהם - יוצאים לאט-לאט מהמאורה בפעם הראשונה ומשחקים בשמש </a:t>
                      </a:r>
                      <a:r>
                        <a:rPr lang="he-IL" sz="900" b="1" dirty="0">
                          <a:latin typeface="Calibri"/>
                          <a:ea typeface="Calibri"/>
                          <a:cs typeface="Calibri"/>
                          <a:sym typeface="Calibri"/>
                        </a:rPr>
                        <a:t>הסתיו </a:t>
                      </a:r>
                      <a:r>
                        <a:rPr lang="he-IL" sz="900" dirty="0">
                          <a:latin typeface="Calibri"/>
                          <a:ea typeface="Calibri"/>
                          <a:cs typeface="Calibri"/>
                          <a:sym typeface="Calibri"/>
                        </a:rPr>
                        <a:t>החמימה. </a:t>
                      </a:r>
                    </a:p>
                  </a:txBody>
                  <a:tcPr marL="91425" marR="91425" marT="91425" marB="91425">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lgn="ctr">
                      <a:solidFill>
                        <a:srgbClr val="000000"/>
                      </a:solidFill>
                      <a:prstDash val="solid"/>
                      <a:round/>
                      <a:headEnd type="none" w="sm" len="sm"/>
                      <a:tailEnd type="none" w="sm" len="sm"/>
                    </a:lnB>
                  </a:tcPr>
                </a:tc>
                <a:tc>
                  <a:txBody>
                    <a:bodyPr/>
                    <a:lstStyle/>
                    <a:p>
                      <a:pPr marL="63500" marR="63500" lvl="0" indent="0" algn="r" rtl="1">
                        <a:lnSpc>
                          <a:spcPct val="115000"/>
                        </a:lnSpc>
                        <a:spcBef>
                          <a:spcPts val="0"/>
                        </a:spcBef>
                        <a:spcAft>
                          <a:spcPts val="0"/>
                        </a:spcAft>
                        <a:buNone/>
                      </a:pPr>
                      <a:r>
                        <a:rPr lang="en-GB" sz="900" dirty="0">
                          <a:latin typeface="Calibri"/>
                          <a:ea typeface="Calibri"/>
                          <a:cs typeface="Calibri"/>
                          <a:sym typeface="Calibri"/>
                        </a:rPr>
                        <a:t>מידע </a:t>
                      </a:r>
                      <a:r>
                        <a:rPr lang="en-GB" sz="900" dirty="0" err="1">
                          <a:latin typeface="Calibri"/>
                          <a:ea typeface="Calibri"/>
                          <a:cs typeface="Calibri"/>
                          <a:sym typeface="Calibri"/>
                        </a:rPr>
                        <a:t>סותר</a:t>
                      </a:r>
                      <a:r>
                        <a:rPr lang="en-GB" sz="900" dirty="0">
                          <a:latin typeface="Calibri"/>
                          <a:ea typeface="Calibri"/>
                          <a:cs typeface="Calibri"/>
                          <a:sym typeface="Calibri"/>
                        </a:rPr>
                        <a:t> </a:t>
                      </a:r>
                      <a:r>
                        <a:rPr lang="en-GB" sz="900" dirty="0" err="1">
                          <a:latin typeface="Calibri"/>
                          <a:ea typeface="Calibri"/>
                          <a:cs typeface="Calibri"/>
                          <a:sym typeface="Calibri"/>
                        </a:rPr>
                        <a:t>בטקסט</a:t>
                      </a:r>
                      <a:r>
                        <a:rPr lang="en-GB" sz="900" dirty="0">
                          <a:latin typeface="Calibri"/>
                          <a:ea typeface="Calibri"/>
                          <a:cs typeface="Calibri"/>
                          <a:sym typeface="Calibri"/>
                        </a:rPr>
                        <a:t> </a:t>
                      </a:r>
                      <a:endParaRPr sz="900" dirty="0">
                        <a:latin typeface="Calibri"/>
                        <a:ea typeface="Calibri"/>
                        <a:cs typeface="Calibri"/>
                        <a:sym typeface="Calibri"/>
                      </a:endParaRPr>
                    </a:p>
                  </a:txBody>
                  <a:tcPr marL="91425" marR="91425" marT="91425" marB="91425">
                    <a:lnL w="9475" cap="flat" cmpd="sng">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579919">
                <a:tc>
                  <a:txBody>
                    <a:bodyPr/>
                    <a:lstStyle/>
                    <a:p>
                      <a:pPr marL="63500" marR="63500" lvl="0" indent="0" algn="r" defTabSz="914400" rtl="1" eaLnBrk="1" fontAlgn="auto" latinLnBrk="0" hangingPunct="1">
                        <a:lnSpc>
                          <a:spcPct val="115000"/>
                        </a:lnSpc>
                        <a:spcBef>
                          <a:spcPts val="0"/>
                        </a:spcBef>
                        <a:spcAft>
                          <a:spcPts val="0"/>
                        </a:spcAft>
                        <a:buClr>
                          <a:srgbClr val="000000"/>
                        </a:buClr>
                        <a:buSzTx/>
                        <a:buFont typeface="Arial"/>
                        <a:buNone/>
                        <a:tabLst/>
                        <a:defRPr/>
                      </a:pPr>
                      <a:r>
                        <a:rPr lang="he-IL" sz="900" dirty="0">
                          <a:latin typeface="Calibri"/>
                          <a:ea typeface="Calibri"/>
                          <a:cs typeface="Calibri"/>
                          <a:sym typeface="Calibri"/>
                        </a:rPr>
                        <a:t>כדי לזהות שמילה לא ידועה, הקוראים צריכים לוודא שהם מכירים את המשמעויות של כל מילה אחרת במשפט.</a:t>
                      </a:r>
                    </a:p>
                  </a:txBody>
                  <a:tcPr marL="91425" marR="91425" marT="91425" marB="91425">
                    <a:lnL w="9475" cap="flat" cmpd="sng">
                      <a:solidFill>
                        <a:srgbClr val="000000"/>
                      </a:solidFill>
                      <a:prstDash val="solid"/>
                      <a:round/>
                      <a:headEnd type="none" w="sm" len="sm"/>
                      <a:tailEnd type="none" w="sm" len="sm"/>
                    </a:lnL>
                    <a:lnR w="9475" cap="flat" cmpd="sng" algn="ctr">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63500" marR="63500" lvl="0" indent="0" algn="r" defTabSz="914400" rtl="1" eaLnBrk="1" fontAlgn="auto" latinLnBrk="0" hangingPunct="1">
                        <a:lnSpc>
                          <a:spcPct val="115000"/>
                        </a:lnSpc>
                        <a:spcBef>
                          <a:spcPts val="0"/>
                        </a:spcBef>
                        <a:spcAft>
                          <a:spcPts val="0"/>
                        </a:spcAft>
                        <a:buClr>
                          <a:srgbClr val="000000"/>
                        </a:buClr>
                        <a:buSzTx/>
                        <a:buFont typeface="Arial"/>
                        <a:buNone/>
                        <a:tabLst/>
                        <a:defRPr/>
                      </a:pPr>
                      <a:r>
                        <a:rPr lang="he-IL" sz="900" dirty="0">
                          <a:latin typeface="Calibri"/>
                          <a:ea typeface="Calibri"/>
                          <a:cs typeface="Calibri"/>
                          <a:sym typeface="Calibri"/>
                        </a:rPr>
                        <a:t>הבובה החדשה של נעמה הייתה שונה משאר הבובות. </a:t>
                      </a:r>
                      <a:r>
                        <a:rPr lang="he-IL" sz="900" b="1" dirty="0" err="1">
                          <a:latin typeface="Calibri"/>
                          <a:ea typeface="Calibri"/>
                          <a:cs typeface="Calibri"/>
                          <a:sym typeface="Calibri"/>
                        </a:rPr>
                        <a:t>הדרט</a:t>
                      </a:r>
                      <a:r>
                        <a:rPr lang="he-IL" sz="900" dirty="0">
                          <a:latin typeface="Calibri"/>
                          <a:ea typeface="Calibri"/>
                          <a:cs typeface="Calibri"/>
                          <a:sym typeface="Calibri"/>
                        </a:rPr>
                        <a:t> שלה היה קצר יותר. </a:t>
                      </a:r>
                    </a:p>
                  </a:txBody>
                  <a:tcPr marL="91425" marR="91425" marT="91425" marB="91425">
                    <a:lnL w="9475" cap="flat" cmpd="sng" algn="ctr">
                      <a:solidFill>
                        <a:srgbClr val="000000"/>
                      </a:solidFill>
                      <a:prstDash val="solid"/>
                      <a:round/>
                      <a:headEnd type="none" w="sm" len="sm"/>
                      <a:tailEnd type="none" w="sm" len="sm"/>
                    </a:lnL>
                    <a:lnR w="9475" cap="flat" cmpd="sng" algn="ctr">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tc>
                  <a:txBody>
                    <a:bodyPr/>
                    <a:lstStyle/>
                    <a:p>
                      <a:pPr marL="63500" marR="63500" lvl="0" indent="0" algn="r" defTabSz="914400" rtl="1" eaLnBrk="1" fontAlgn="auto" latinLnBrk="0" hangingPunct="1">
                        <a:lnSpc>
                          <a:spcPct val="115000"/>
                        </a:lnSpc>
                        <a:spcBef>
                          <a:spcPts val="0"/>
                        </a:spcBef>
                        <a:spcAft>
                          <a:spcPts val="0"/>
                        </a:spcAft>
                        <a:buClr>
                          <a:srgbClr val="000000"/>
                        </a:buClr>
                        <a:buSzTx/>
                        <a:buFont typeface="Arial"/>
                        <a:buNone/>
                        <a:tabLst/>
                        <a:defRPr/>
                      </a:pPr>
                      <a:r>
                        <a:rPr lang="he-IL" sz="900" dirty="0">
                          <a:latin typeface="Calibri"/>
                          <a:ea typeface="Calibri"/>
                          <a:cs typeface="Calibri"/>
                          <a:sym typeface="Calibri"/>
                        </a:rPr>
                        <a:t>מילות תפל   </a:t>
                      </a:r>
                    </a:p>
                  </a:txBody>
                  <a:tcPr marL="91425" marR="91425" marT="91425" marB="91425">
                    <a:lnL w="9475" cap="flat" cmpd="sng" algn="ctr">
                      <a:solidFill>
                        <a:srgbClr val="000000"/>
                      </a:solidFill>
                      <a:prstDash val="solid"/>
                      <a:round/>
                      <a:headEnd type="none" w="sm" len="sm"/>
                      <a:tailEnd type="none" w="sm" len="sm"/>
                    </a:lnL>
                    <a:lnR w="9475" cap="flat" cmpd="sng">
                      <a:solidFill>
                        <a:srgbClr val="000000"/>
                      </a:solidFill>
                      <a:prstDash val="solid"/>
                      <a:round/>
                      <a:headEnd type="none" w="sm" len="sm"/>
                      <a:tailEnd type="none" w="sm" len="sm"/>
                    </a:lnR>
                    <a:lnT w="9475" cap="flat" cmpd="sng">
                      <a:solidFill>
                        <a:srgbClr val="000000"/>
                      </a:solidFill>
                      <a:prstDash val="solid"/>
                      <a:round/>
                      <a:headEnd type="none" w="sm" len="sm"/>
                      <a:tailEnd type="none" w="sm" len="sm"/>
                    </a:lnT>
                    <a:lnB w="9475" cap="flat" cmpd="sng">
                      <a:solidFill>
                        <a:srgbClr val="000000"/>
                      </a:solidFill>
                      <a:prstDash val="solid"/>
                      <a:round/>
                      <a:headEnd type="none" w="sm" len="sm"/>
                      <a:tailEnd type="none" w="sm" len="sm"/>
                    </a:lnB>
                  </a:tcPr>
                </a:tc>
                <a:extLst>
                  <a:ext uri="{0D108BD9-81ED-4DB2-BD59-A6C34878D82A}">
                    <a16:rowId xmlns:a16="http://schemas.microsoft.com/office/drawing/2014/main" val="3965403763"/>
                  </a:ext>
                </a:extLst>
              </a:tr>
            </a:tbl>
          </a:graphicData>
        </a:graphic>
      </p:graphicFrame>
      <p:sp>
        <p:nvSpPr>
          <p:cNvPr id="125" name="Google Shape;125;p18"/>
          <p:cNvSpPr txBox="1"/>
          <p:nvPr/>
        </p:nvSpPr>
        <p:spPr>
          <a:xfrm>
            <a:off x="660771" y="837574"/>
            <a:ext cx="7945563" cy="1246465"/>
          </a:xfrm>
          <a:prstGeom prst="rect">
            <a:avLst/>
          </a:prstGeom>
          <a:noFill/>
          <a:ln>
            <a:noFill/>
          </a:ln>
        </p:spPr>
        <p:txBody>
          <a:bodyPr spcFirstLastPara="1" wrap="square" lIns="91425" tIns="91425" rIns="91425" bIns="91425" anchor="t" anchorCtr="0">
            <a:spAutoFit/>
          </a:bodyPr>
          <a:lstStyle/>
          <a:p>
            <a:pPr marL="457200" marR="228600" lvl="0" indent="-304800" algn="r" rtl="1">
              <a:lnSpc>
                <a:spcPct val="115000"/>
              </a:lnSpc>
              <a:spcBef>
                <a:spcPts val="0"/>
              </a:spcBef>
              <a:spcAft>
                <a:spcPts val="0"/>
              </a:spcAft>
              <a:buClr>
                <a:schemeClr val="dk1"/>
              </a:buClr>
              <a:buSzPts val="1200"/>
              <a:buFont typeface="Calibri"/>
              <a:buAutoNum type="arabicPeriod"/>
            </a:pPr>
            <a:r>
              <a:rPr lang="he-IL" sz="1200" dirty="0">
                <a:solidFill>
                  <a:schemeClr val="dk1"/>
                </a:solidFill>
                <a:latin typeface="Calibri"/>
                <a:ea typeface="Calibri"/>
                <a:cs typeface="Calibri"/>
                <a:sym typeface="Calibri"/>
              </a:rPr>
              <a:t>לבקש מהתלמידים לסכם או לדווח על חלקים מהטקסט שקראו (הבנת הרעיונות המרכזיים בטקסט, הסיבות לפעולה של דמות וכו'). </a:t>
            </a:r>
          </a:p>
          <a:p>
            <a:pPr marL="457200" marR="228600" lvl="0" indent="-304800" algn="r" rtl="1">
              <a:lnSpc>
                <a:spcPct val="115000"/>
              </a:lnSpc>
              <a:spcBef>
                <a:spcPts val="0"/>
              </a:spcBef>
              <a:spcAft>
                <a:spcPts val="0"/>
              </a:spcAft>
              <a:buClr>
                <a:schemeClr val="dk1"/>
              </a:buClr>
              <a:buSzPts val="1200"/>
              <a:buFont typeface="Calibri"/>
              <a:buAutoNum type="arabicPeriod"/>
            </a:pPr>
            <a:r>
              <a:rPr lang="he-IL" sz="1200" dirty="0">
                <a:solidFill>
                  <a:schemeClr val="dk1"/>
                </a:solidFill>
                <a:latin typeface="Calibri"/>
                <a:ea typeface="Calibri"/>
                <a:cs typeface="Calibri"/>
                <a:sym typeface="Calibri"/>
              </a:rPr>
              <a:t>לבקש מהתלמידים לדרג את חלקי הטקסט השונים מבחינת הקושי שלהם. הדירוג יכול להיות משולב עם משימות נוספות,  כגון: איתור מילים לא מוכרות או מידע חדש שלא "מתיישב" בצורה הגיונית עם מידע קודם בטקסט.</a:t>
            </a:r>
          </a:p>
          <a:p>
            <a:pPr marL="457200" marR="228600" lvl="0" indent="-304800" algn="r" rtl="1">
              <a:lnSpc>
                <a:spcPct val="115000"/>
              </a:lnSpc>
              <a:spcBef>
                <a:spcPts val="0"/>
              </a:spcBef>
              <a:spcAft>
                <a:spcPts val="0"/>
              </a:spcAft>
              <a:buClr>
                <a:schemeClr val="dk1"/>
              </a:buClr>
              <a:buSzPts val="1200"/>
              <a:buFont typeface="Calibri"/>
              <a:buAutoNum type="arabicPeriod"/>
            </a:pPr>
            <a:r>
              <a:rPr lang="he-IL" sz="1200" dirty="0">
                <a:solidFill>
                  <a:schemeClr val="dk1"/>
                </a:solidFill>
                <a:latin typeface="Calibri"/>
                <a:ea typeface="Calibri"/>
                <a:cs typeface="Calibri"/>
                <a:sym typeface="Calibri"/>
              </a:rPr>
              <a:t>להכניס במכוון טעויות בטקסט ולשאול אם הטקסט הגיוני, ואם לא - מדוע (דרך זו שכיחה בעיקר במחקרים, כך החוקרים יכולים להעריך עד כמה הקוראים מנטרים את הבנתם). לדוגמה: </a:t>
            </a:r>
            <a:endParaRPr sz="1200" dirty="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9"/>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dirty="0" err="1">
                <a:solidFill>
                  <a:srgbClr val="285788"/>
                </a:solidFill>
                <a:latin typeface="Calibri"/>
                <a:ea typeface="Calibri"/>
                <a:cs typeface="Calibri"/>
                <a:sym typeface="Calibri"/>
              </a:rPr>
              <a:t>כיצד</a:t>
            </a:r>
            <a:r>
              <a:rPr lang="en-GB" sz="3000" dirty="0">
                <a:solidFill>
                  <a:srgbClr val="285788"/>
                </a:solidFill>
                <a:latin typeface="Calibri"/>
                <a:ea typeface="Calibri"/>
                <a:cs typeface="Calibri"/>
                <a:sym typeface="Calibri"/>
              </a:rPr>
              <a:t> </a:t>
            </a:r>
            <a:r>
              <a:rPr lang="en-GB" sz="3000" dirty="0" err="1">
                <a:solidFill>
                  <a:srgbClr val="285788"/>
                </a:solidFill>
                <a:latin typeface="Calibri"/>
                <a:ea typeface="Calibri"/>
                <a:cs typeface="Calibri"/>
                <a:sym typeface="Calibri"/>
              </a:rPr>
              <a:t>מלמדים</a:t>
            </a:r>
            <a:r>
              <a:rPr lang="en-GB" sz="3000" dirty="0">
                <a:solidFill>
                  <a:srgbClr val="285788"/>
                </a:solidFill>
                <a:latin typeface="Calibri"/>
                <a:ea typeface="Calibri"/>
                <a:cs typeface="Calibri"/>
                <a:sym typeface="Calibri"/>
              </a:rPr>
              <a:t> ניטור </a:t>
            </a:r>
            <a:r>
              <a:rPr lang="en-GB" sz="3000" dirty="0" err="1">
                <a:solidFill>
                  <a:srgbClr val="285788"/>
                </a:solidFill>
                <a:latin typeface="Calibri"/>
                <a:ea typeface="Calibri"/>
                <a:cs typeface="Calibri"/>
                <a:sym typeface="Calibri"/>
              </a:rPr>
              <a:t>הבנה</a:t>
            </a:r>
            <a:r>
              <a:rPr lang="en-GB" sz="3000" dirty="0">
                <a:solidFill>
                  <a:srgbClr val="285788"/>
                </a:solidFill>
                <a:latin typeface="Calibri"/>
                <a:ea typeface="Calibri"/>
                <a:cs typeface="Calibri"/>
                <a:sym typeface="Calibri"/>
              </a:rPr>
              <a:t>?</a:t>
            </a:r>
            <a:endParaRPr sz="3000" dirty="0">
              <a:solidFill>
                <a:srgbClr val="285788"/>
              </a:solidFill>
            </a:endParaRPr>
          </a:p>
        </p:txBody>
      </p:sp>
      <p:sp>
        <p:nvSpPr>
          <p:cNvPr id="132" name="Google Shape;132;p19"/>
          <p:cNvSpPr txBox="1"/>
          <p:nvPr/>
        </p:nvSpPr>
        <p:spPr>
          <a:xfrm>
            <a:off x="1576300" y="1009494"/>
            <a:ext cx="6829800" cy="3370123"/>
          </a:xfrm>
          <a:prstGeom prst="rect">
            <a:avLst/>
          </a:prstGeom>
          <a:noFill/>
          <a:ln>
            <a:noFill/>
          </a:ln>
        </p:spPr>
        <p:txBody>
          <a:bodyPr spcFirstLastPara="1" wrap="square" lIns="91425" tIns="91425" rIns="91425" bIns="91425" anchor="t" anchorCtr="0">
            <a:spAutoFit/>
          </a:bodyPr>
          <a:lstStyle/>
          <a:p>
            <a:pPr marL="0" lvl="0" indent="0" algn="r" rtl="1">
              <a:lnSpc>
                <a:spcPct val="115000"/>
              </a:lnSpc>
              <a:spcBef>
                <a:spcPts val="0"/>
              </a:spcBef>
              <a:spcAft>
                <a:spcPts val="0"/>
              </a:spcAft>
              <a:buNone/>
            </a:pPr>
            <a:r>
              <a:rPr lang="he-IL" sz="1200" dirty="0">
                <a:solidFill>
                  <a:schemeClr val="dk1"/>
                </a:solidFill>
                <a:latin typeface="Calibri"/>
                <a:ea typeface="Calibri"/>
                <a:cs typeface="Calibri"/>
                <a:sym typeface="Calibri"/>
              </a:rPr>
              <a:t>ילדים מסוגלים </a:t>
            </a:r>
            <a:r>
              <a:rPr lang="he-IL" sz="1200" dirty="0" err="1">
                <a:solidFill>
                  <a:schemeClr val="dk1"/>
                </a:solidFill>
                <a:latin typeface="Calibri"/>
                <a:ea typeface="Calibri"/>
                <a:cs typeface="Calibri"/>
                <a:sym typeface="Calibri"/>
              </a:rPr>
              <a:t>לנטר</a:t>
            </a:r>
            <a:r>
              <a:rPr lang="he-IL" sz="1200" dirty="0">
                <a:solidFill>
                  <a:schemeClr val="dk1"/>
                </a:solidFill>
                <a:latin typeface="Calibri"/>
                <a:ea typeface="Calibri"/>
                <a:cs typeface="Calibri"/>
                <a:sym typeface="Calibri"/>
              </a:rPr>
              <a:t> הבנה מגיל צעיר, אבל:</a:t>
            </a:r>
          </a:p>
          <a:p>
            <a:pPr marL="457200" marR="228600" lvl="0" indent="-304800" algn="r" rtl="1">
              <a:lnSpc>
                <a:spcPct val="115000"/>
              </a:lnSpc>
              <a:spcBef>
                <a:spcPts val="0"/>
              </a:spcBef>
              <a:spcAft>
                <a:spcPts val="0"/>
              </a:spcAft>
              <a:buClr>
                <a:schemeClr val="dk1"/>
              </a:buClr>
              <a:buSzPts val="1200"/>
              <a:buFont typeface="Calibri"/>
              <a:buChar char="●"/>
            </a:pPr>
            <a:r>
              <a:rPr lang="he-IL" sz="1200" dirty="0">
                <a:solidFill>
                  <a:schemeClr val="dk1"/>
                </a:solidFill>
                <a:latin typeface="Calibri"/>
                <a:ea typeface="Calibri"/>
                <a:cs typeface="Calibri"/>
                <a:sym typeface="Calibri"/>
              </a:rPr>
              <a:t>ילדים צעירים מאוד מתקשים להבחין באי הבנה בטקסט.</a:t>
            </a:r>
          </a:p>
          <a:p>
            <a:pPr marL="457200" marR="228600" lvl="0" indent="-304800" algn="r" rtl="1">
              <a:lnSpc>
                <a:spcPct val="115000"/>
              </a:lnSpc>
              <a:spcBef>
                <a:spcPts val="0"/>
              </a:spcBef>
              <a:spcAft>
                <a:spcPts val="0"/>
              </a:spcAft>
              <a:buClr>
                <a:schemeClr val="dk1"/>
              </a:buClr>
              <a:buSzPts val="1200"/>
              <a:buFont typeface="Calibri"/>
              <a:buChar char="●"/>
            </a:pPr>
            <a:r>
              <a:rPr lang="he-IL" sz="1200" dirty="0">
                <a:solidFill>
                  <a:schemeClr val="dk1"/>
                </a:solidFill>
                <a:latin typeface="Calibri"/>
                <a:ea typeface="Calibri"/>
                <a:cs typeface="Calibri"/>
                <a:sym typeface="Calibri"/>
              </a:rPr>
              <a:t>ילדים עם קשיים בהבנת הנקרא מתקשים להבחין באי הבנה בטקסט. </a:t>
            </a:r>
          </a:p>
          <a:p>
            <a:pPr marL="457200" marR="228600" lvl="0" indent="-304800" algn="r" rtl="1">
              <a:lnSpc>
                <a:spcPct val="115000"/>
              </a:lnSpc>
              <a:spcBef>
                <a:spcPts val="0"/>
              </a:spcBef>
              <a:spcAft>
                <a:spcPts val="0"/>
              </a:spcAft>
              <a:buClr>
                <a:schemeClr val="dk1"/>
              </a:buClr>
              <a:buSzPts val="1200"/>
              <a:buFont typeface="Calibri"/>
              <a:buChar char="●"/>
            </a:pPr>
            <a:r>
              <a:rPr lang="he-IL" sz="1200" dirty="0">
                <a:solidFill>
                  <a:schemeClr val="dk1"/>
                </a:solidFill>
                <a:latin typeface="Calibri"/>
                <a:ea typeface="Calibri"/>
                <a:cs typeface="Calibri"/>
                <a:sym typeface="Calibri"/>
              </a:rPr>
              <a:t>ככל שגדול יותר המרחק בין מידע חדש לעובדה או מידע קודמים, כך גדל הקושי לזהות את הסתירה.</a:t>
            </a:r>
          </a:p>
          <a:p>
            <a:pPr marL="457200" marR="228600" lvl="0" indent="-304800" algn="r" rtl="1">
              <a:lnSpc>
                <a:spcPct val="115000"/>
              </a:lnSpc>
              <a:spcBef>
                <a:spcPts val="0"/>
              </a:spcBef>
              <a:spcAft>
                <a:spcPts val="0"/>
              </a:spcAft>
              <a:buClr>
                <a:schemeClr val="dk1"/>
              </a:buClr>
              <a:buSzPts val="1200"/>
              <a:buFont typeface="Calibri"/>
              <a:buChar char="●"/>
            </a:pPr>
            <a:r>
              <a:rPr lang="he-IL" sz="1200" dirty="0">
                <a:solidFill>
                  <a:schemeClr val="dk1"/>
                </a:solidFill>
                <a:latin typeface="Calibri"/>
                <a:ea typeface="Calibri"/>
                <a:cs typeface="Calibri"/>
                <a:sym typeface="Calibri"/>
              </a:rPr>
              <a:t>ילדים לא תמיד </a:t>
            </a:r>
            <a:r>
              <a:rPr lang="he-IL" sz="1200" dirty="0" err="1">
                <a:solidFill>
                  <a:schemeClr val="dk1"/>
                </a:solidFill>
                <a:latin typeface="Calibri"/>
                <a:ea typeface="Calibri"/>
                <a:cs typeface="Calibri"/>
                <a:sym typeface="Calibri"/>
              </a:rPr>
              <a:t>מנטרים</a:t>
            </a:r>
            <a:r>
              <a:rPr lang="he-IL" sz="1200" dirty="0">
                <a:solidFill>
                  <a:schemeClr val="dk1"/>
                </a:solidFill>
                <a:latin typeface="Calibri"/>
                <a:ea typeface="Calibri"/>
                <a:cs typeface="Calibri"/>
                <a:sym typeface="Calibri"/>
              </a:rPr>
              <a:t> את הקריאה.</a:t>
            </a:r>
          </a:p>
          <a:p>
            <a:pPr marL="0" marR="228600" lvl="0" indent="0" algn="r" rtl="1">
              <a:lnSpc>
                <a:spcPct val="115000"/>
              </a:lnSpc>
              <a:spcBef>
                <a:spcPts val="0"/>
              </a:spcBef>
              <a:spcAft>
                <a:spcPts val="0"/>
              </a:spcAft>
              <a:buNone/>
            </a:pPr>
            <a:endParaRPr lang="he-IL" sz="1200" dirty="0">
              <a:solidFill>
                <a:schemeClr val="dk1"/>
              </a:solidFill>
              <a:latin typeface="Calibri"/>
              <a:ea typeface="Calibri"/>
              <a:cs typeface="Calibri"/>
              <a:sym typeface="Calibri"/>
            </a:endParaRPr>
          </a:p>
          <a:p>
            <a:pPr marL="0" marR="22860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לכן רצוי שמורים יתכננו פעילויות המעודדות את התלמידים </a:t>
            </a:r>
            <a:r>
              <a:rPr lang="he-IL" sz="1200" b="1" dirty="0" err="1">
                <a:solidFill>
                  <a:schemeClr val="dk1"/>
                </a:solidFill>
                <a:latin typeface="Calibri"/>
                <a:ea typeface="Calibri"/>
                <a:cs typeface="Calibri"/>
                <a:sym typeface="Calibri"/>
              </a:rPr>
              <a:t>לנטר</a:t>
            </a:r>
            <a:r>
              <a:rPr lang="he-IL" sz="1200" b="1" dirty="0">
                <a:solidFill>
                  <a:schemeClr val="dk1"/>
                </a:solidFill>
                <a:latin typeface="Calibri"/>
                <a:ea typeface="Calibri"/>
                <a:cs typeface="Calibri"/>
                <a:sym typeface="Calibri"/>
              </a:rPr>
              <a:t> את הקריאה וההבנה שלהם.</a:t>
            </a:r>
          </a:p>
          <a:p>
            <a:pPr marL="0" marR="228600" lvl="0" indent="0" algn="r" rtl="1">
              <a:lnSpc>
                <a:spcPct val="115000"/>
              </a:lnSpc>
              <a:spcBef>
                <a:spcPts val="0"/>
              </a:spcBef>
              <a:spcAft>
                <a:spcPts val="0"/>
              </a:spcAft>
              <a:buNone/>
            </a:pPr>
            <a:endParaRPr lang="he-IL" sz="1200" dirty="0">
              <a:solidFill>
                <a:schemeClr val="dk1"/>
              </a:solidFill>
              <a:latin typeface="Calibri"/>
              <a:ea typeface="Calibri"/>
              <a:cs typeface="Calibri"/>
              <a:sym typeface="Calibri"/>
            </a:endParaRPr>
          </a:p>
          <a:p>
            <a:pPr marL="0" lvl="0" indent="0" algn="r" rtl="1">
              <a:lnSpc>
                <a:spcPct val="115000"/>
              </a:lnSpc>
              <a:spcBef>
                <a:spcPts val="0"/>
              </a:spcBef>
              <a:spcAft>
                <a:spcPts val="0"/>
              </a:spcAft>
              <a:buClr>
                <a:schemeClr val="dk1"/>
              </a:buClr>
              <a:buSzPts val="1100"/>
              <a:buFont typeface="Arial"/>
              <a:buNone/>
            </a:pPr>
            <a:r>
              <a:rPr lang="he-IL" sz="1200" dirty="0">
                <a:solidFill>
                  <a:schemeClr val="dk1"/>
                </a:solidFill>
                <a:latin typeface="Calibri"/>
                <a:ea typeface="Calibri"/>
                <a:cs typeface="Calibri"/>
                <a:sym typeface="Calibri"/>
              </a:rPr>
              <a:t>כיצד מורים יכולים לעודד תלמידים </a:t>
            </a:r>
            <a:r>
              <a:rPr lang="he-IL" sz="1200" dirty="0" err="1">
                <a:solidFill>
                  <a:schemeClr val="dk1"/>
                </a:solidFill>
                <a:latin typeface="Calibri"/>
                <a:ea typeface="Calibri"/>
                <a:cs typeface="Calibri"/>
                <a:sym typeface="Calibri"/>
              </a:rPr>
              <a:t>לנטר</a:t>
            </a:r>
            <a:r>
              <a:rPr lang="he-IL" sz="1200" dirty="0">
                <a:solidFill>
                  <a:schemeClr val="dk1"/>
                </a:solidFill>
                <a:latin typeface="Calibri"/>
                <a:ea typeface="Calibri"/>
                <a:cs typeface="Calibri"/>
                <a:sym typeface="Calibri"/>
              </a:rPr>
              <a:t> את ההבנה שלהם? </a:t>
            </a:r>
            <a:endParaRPr lang="he-IL" sz="1100" dirty="0">
              <a:solidFill>
                <a:schemeClr val="dk1"/>
              </a:solidFill>
              <a:highlight>
                <a:srgbClr val="FFFFFF"/>
              </a:highlight>
              <a:latin typeface="Calibri"/>
              <a:ea typeface="Calibri"/>
              <a:cs typeface="Calibri"/>
              <a:sym typeface="Calibri"/>
            </a:endParaRPr>
          </a:p>
          <a:p>
            <a:pPr marL="457200" marR="228600" lvl="0" indent="-298450" algn="r" rtl="1">
              <a:lnSpc>
                <a:spcPct val="115000"/>
              </a:lnSpc>
              <a:spcBef>
                <a:spcPts val="0"/>
              </a:spcBef>
              <a:spcAft>
                <a:spcPts val="0"/>
              </a:spcAft>
              <a:buClr>
                <a:schemeClr val="dk1"/>
              </a:buClr>
              <a:buSzPts val="1100"/>
              <a:buFont typeface="Calibri"/>
              <a:buChar char="●"/>
            </a:pPr>
            <a:r>
              <a:rPr lang="he-IL" sz="1200" dirty="0">
                <a:solidFill>
                  <a:schemeClr val="dk1"/>
                </a:solidFill>
                <a:latin typeface="Calibri"/>
                <a:ea typeface="Calibri"/>
                <a:cs typeface="Calibri"/>
                <a:sym typeface="Calibri"/>
              </a:rPr>
              <a:t>לאותת על טעויות בטקסט, תוך מתן דוגמאות לטעויות שעלולות להיות בטקסט או שאילת שאלות. </a:t>
            </a:r>
            <a:r>
              <a:rPr lang="he-IL" sz="1200" u="sng" dirty="0">
                <a:solidFill>
                  <a:schemeClr val="hlink"/>
                </a:solidFill>
                <a:latin typeface="Calibri"/>
                <a:ea typeface="Calibri"/>
                <a:cs typeface="Calibri"/>
                <a:sym typeface="Calibri"/>
                <a:hlinkClick r:id="rId3" action="ppaction://hlinksldjump"/>
              </a:rPr>
              <a:t>דוגמה</a:t>
            </a:r>
            <a:endParaRPr lang="he-IL" sz="1100" dirty="0">
              <a:solidFill>
                <a:srgbClr val="980000"/>
              </a:solidFill>
              <a:highlight>
                <a:srgbClr val="FFFFFF"/>
              </a:highlight>
              <a:latin typeface="Calibri"/>
              <a:ea typeface="Calibri"/>
              <a:cs typeface="Calibri"/>
              <a:sym typeface="Calibri"/>
            </a:endParaRPr>
          </a:p>
          <a:p>
            <a:pPr marL="457200" marR="228600" lvl="0" indent="-304800" algn="r" rtl="1">
              <a:lnSpc>
                <a:spcPct val="115000"/>
              </a:lnSpc>
              <a:spcBef>
                <a:spcPts val="0"/>
              </a:spcBef>
              <a:spcAft>
                <a:spcPts val="0"/>
              </a:spcAft>
              <a:buClr>
                <a:schemeClr val="dk1"/>
              </a:buClr>
              <a:buSzPts val="1200"/>
              <a:buFont typeface="Calibri"/>
              <a:buChar char="●"/>
            </a:pPr>
            <a:r>
              <a:rPr lang="he-IL" sz="1200" dirty="0">
                <a:solidFill>
                  <a:schemeClr val="dk1"/>
                </a:solidFill>
                <a:latin typeface="Calibri"/>
                <a:ea typeface="Calibri"/>
                <a:cs typeface="Calibri"/>
                <a:sym typeface="Calibri"/>
              </a:rPr>
              <a:t>לגרום לתלמידים להיות מעורבים בטקסט - הן בזמן הקריאה והן אחריה. קורא מעורב הוא  קורא בעל מוטיבציה גבוהה להגיע להבנה, לכן, רצוי למצוא דרכים שבעזרתן אפשר יהיה לגרום לקוראים בעלי ניטור הבנה חלש להיות מעורבים יותר בבניית ההבנה תוך כדי קריאה. </a:t>
            </a:r>
            <a:r>
              <a:rPr lang="he-IL" sz="1200" u="sng" dirty="0">
                <a:solidFill>
                  <a:schemeClr val="hlink"/>
                </a:solidFill>
                <a:latin typeface="Calibri"/>
                <a:ea typeface="Calibri"/>
                <a:cs typeface="Calibri"/>
                <a:sym typeface="Calibri"/>
                <a:hlinkClick r:id="rId4" action="ppaction://hlinksldjump"/>
              </a:rPr>
              <a:t>דוגמה</a:t>
            </a:r>
            <a:endParaRPr lang="he-IL" sz="1200" dirty="0">
              <a:solidFill>
                <a:schemeClr val="dk1"/>
              </a:solidFill>
              <a:latin typeface="Calibri"/>
              <a:ea typeface="Calibri"/>
              <a:cs typeface="Calibri"/>
              <a:sym typeface="Calibri"/>
            </a:endParaRPr>
          </a:p>
          <a:p>
            <a:pPr marL="457200" marR="228600" lvl="0" indent="-304800" algn="r" rtl="1">
              <a:lnSpc>
                <a:spcPct val="115000"/>
              </a:lnSpc>
              <a:spcBef>
                <a:spcPts val="0"/>
              </a:spcBef>
              <a:spcAft>
                <a:spcPts val="0"/>
              </a:spcAft>
              <a:buClr>
                <a:schemeClr val="dk1"/>
              </a:buClr>
              <a:buSzPts val="1200"/>
              <a:buFont typeface="Calibri"/>
              <a:buChar char="●"/>
            </a:pPr>
            <a:r>
              <a:rPr lang="he-IL" sz="1200" dirty="0">
                <a:solidFill>
                  <a:schemeClr val="dk1"/>
                </a:solidFill>
                <a:latin typeface="Calibri"/>
                <a:ea typeface="Calibri"/>
                <a:cs typeface="Calibri"/>
                <a:sym typeface="Calibri"/>
              </a:rPr>
              <a:t>לבקש מהתלמידים לסכם את הטקסט.</a:t>
            </a:r>
          </a:p>
          <a:p>
            <a:pPr marL="457200" marR="228600" lvl="0" indent="-304800" algn="r" rtl="1">
              <a:lnSpc>
                <a:spcPct val="115000"/>
              </a:lnSpc>
              <a:spcBef>
                <a:spcPts val="0"/>
              </a:spcBef>
              <a:spcAft>
                <a:spcPts val="0"/>
              </a:spcAft>
              <a:buClr>
                <a:schemeClr val="dk1"/>
              </a:buClr>
              <a:buSzPts val="1200"/>
              <a:buFont typeface="Calibri"/>
              <a:buChar char="●"/>
            </a:pPr>
            <a:r>
              <a:rPr lang="he-IL" sz="1200" dirty="0">
                <a:solidFill>
                  <a:schemeClr val="dk1"/>
                </a:solidFill>
                <a:latin typeface="Calibri"/>
                <a:ea typeface="Calibri"/>
                <a:cs typeface="Calibri"/>
                <a:sym typeface="Calibri"/>
              </a:rPr>
              <a:t>לעודד את התלמידים לדמיין את הסיפור בתמונות ויזואליות.</a:t>
            </a:r>
            <a:endParaRPr sz="1200"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0"/>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a:solidFill>
                  <a:srgbClr val="285788"/>
                </a:solidFill>
                <a:latin typeface="Calibri"/>
                <a:ea typeface="Calibri"/>
                <a:cs typeface="Calibri"/>
                <a:sym typeface="Calibri"/>
              </a:rPr>
              <a:t>מילה אחרונה...</a:t>
            </a:r>
            <a:endParaRPr sz="3000">
              <a:solidFill>
                <a:srgbClr val="285788"/>
              </a:solidFill>
            </a:endParaRPr>
          </a:p>
        </p:txBody>
      </p:sp>
      <p:sp>
        <p:nvSpPr>
          <p:cNvPr id="138" name="Google Shape;138;p20"/>
          <p:cNvSpPr txBox="1"/>
          <p:nvPr/>
        </p:nvSpPr>
        <p:spPr>
          <a:xfrm>
            <a:off x="2340975" y="1094100"/>
            <a:ext cx="6065100" cy="1846629"/>
          </a:xfrm>
          <a:prstGeom prst="rect">
            <a:avLst/>
          </a:prstGeom>
          <a:noFill/>
          <a:ln>
            <a:noFill/>
          </a:ln>
        </p:spPr>
        <p:txBody>
          <a:bodyPr spcFirstLastPara="1" wrap="square" lIns="91425" tIns="91425" rIns="91425" bIns="91425" anchor="t" anchorCtr="0">
            <a:spAutoFit/>
          </a:bodyPr>
          <a:lstStyle/>
          <a:p>
            <a:pPr algn="r" rtl="1">
              <a:lnSpc>
                <a:spcPct val="150000"/>
              </a:lnSpc>
            </a:pPr>
            <a:r>
              <a:rPr lang="he-IL" sz="1200" dirty="0"/>
              <a:t>היכולת להעריך הבנה של טקסט בזמן קריאה או האזנה היא מיומנות חשובה. כאשר הקורא נתקל בחוסר הבנה הוא ינסה לפתור אותה. יכולת זו מתפתחת כבר בגיל צעיר, אבל סיבות שונות עלולות להגביל את יכולת ניטור ההבנה אצל קוראים צעירים, כמו: חוסר ידע בנושא שהטקסט עוסק בו, או חוסר באוצר מילים הכרחי להבנת הרעיונות המרכזיים בטקסט, שעלול לגרום לפספוס טעויות בטקסט. מטרת הטכניקות לעידוד ניטור ההבנה המוזכרות במאמר היא לגרום לקוראים הצעירים להיות מעורבים בקריאה ובהאזנה ולחשוב על המשמעות כאשר הם מעבדים את הטקסט.</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Shape 142"/>
        <p:cNvGrpSpPr/>
        <p:nvPr/>
      </p:nvGrpSpPr>
      <p:grpSpPr>
        <a:xfrm>
          <a:off x="0" y="0"/>
          <a:ext cx="0" cy="0"/>
          <a:chOff x="0" y="0"/>
          <a:chExt cx="0" cy="0"/>
        </a:xfrm>
      </p:grpSpPr>
      <p:sp>
        <p:nvSpPr>
          <p:cNvPr id="143" name="Google Shape;143;p21"/>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dirty="0" err="1">
                <a:solidFill>
                  <a:srgbClr val="285788"/>
                </a:solidFill>
                <a:latin typeface="Calibri"/>
                <a:ea typeface="Calibri"/>
                <a:cs typeface="Calibri"/>
                <a:sym typeface="Calibri"/>
              </a:rPr>
              <a:t>ניטור</a:t>
            </a:r>
            <a:r>
              <a:rPr lang="en-GB" sz="3000" dirty="0">
                <a:solidFill>
                  <a:srgbClr val="285788"/>
                </a:solidFill>
                <a:latin typeface="Calibri"/>
                <a:ea typeface="Calibri"/>
                <a:cs typeface="Calibri"/>
                <a:sym typeface="Calibri"/>
              </a:rPr>
              <a:t> </a:t>
            </a:r>
            <a:r>
              <a:rPr lang="en-GB" sz="3000" dirty="0" err="1">
                <a:solidFill>
                  <a:srgbClr val="285788"/>
                </a:solidFill>
                <a:latin typeface="Calibri"/>
                <a:ea typeface="Calibri"/>
                <a:cs typeface="Calibri"/>
                <a:sym typeface="Calibri"/>
              </a:rPr>
              <a:t>הבנ</a:t>
            </a:r>
            <a:r>
              <a:rPr lang="he-IL" sz="3000" dirty="0">
                <a:solidFill>
                  <a:srgbClr val="285788"/>
                </a:solidFill>
                <a:latin typeface="Calibri"/>
                <a:ea typeface="Calibri"/>
                <a:cs typeface="Calibri"/>
                <a:sym typeface="Calibri"/>
              </a:rPr>
              <a:t>ה -</a:t>
            </a:r>
            <a:r>
              <a:rPr lang="en-GB" sz="3000" dirty="0">
                <a:solidFill>
                  <a:srgbClr val="285788"/>
                </a:solidFill>
                <a:latin typeface="Calibri"/>
                <a:ea typeface="Calibri"/>
                <a:cs typeface="Calibri"/>
                <a:sym typeface="Calibri"/>
              </a:rPr>
              <a:t> </a:t>
            </a:r>
            <a:r>
              <a:rPr lang="en-GB" sz="3000" dirty="0" err="1">
                <a:solidFill>
                  <a:srgbClr val="285788"/>
                </a:solidFill>
                <a:latin typeface="Calibri"/>
                <a:ea typeface="Calibri"/>
                <a:cs typeface="Calibri"/>
                <a:sym typeface="Calibri"/>
              </a:rPr>
              <a:t>דוגמה</a:t>
            </a:r>
            <a:r>
              <a:rPr lang="en-GB" sz="3000" dirty="0">
                <a:solidFill>
                  <a:srgbClr val="285788"/>
                </a:solidFill>
                <a:latin typeface="Calibri"/>
                <a:ea typeface="Calibri"/>
                <a:cs typeface="Calibri"/>
                <a:sym typeface="Calibri"/>
              </a:rPr>
              <a:t> 1</a:t>
            </a:r>
            <a:endParaRPr sz="3000" dirty="0">
              <a:solidFill>
                <a:srgbClr val="285788"/>
              </a:solidFill>
            </a:endParaRPr>
          </a:p>
        </p:txBody>
      </p:sp>
      <p:sp>
        <p:nvSpPr>
          <p:cNvPr id="144" name="Google Shape;144;p21"/>
          <p:cNvSpPr txBox="1"/>
          <p:nvPr/>
        </p:nvSpPr>
        <p:spPr>
          <a:xfrm>
            <a:off x="4421475" y="1147450"/>
            <a:ext cx="4179300" cy="2400627"/>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GB" sz="1200" dirty="0" err="1">
                <a:solidFill>
                  <a:srgbClr val="0074FF"/>
                </a:solidFill>
                <a:latin typeface="Calibri"/>
                <a:ea typeface="Calibri"/>
                <a:cs typeface="Calibri"/>
                <a:sym typeface="Calibri"/>
              </a:rPr>
              <a:t>הטקסט</a:t>
            </a:r>
            <a:endParaRPr lang="he-IL" sz="1200" dirty="0">
              <a:solidFill>
                <a:srgbClr val="0074FF"/>
              </a:solidFill>
              <a:latin typeface="Calibri"/>
              <a:ea typeface="Calibri"/>
              <a:cs typeface="Calibri"/>
              <a:sym typeface="Calibri"/>
            </a:endParaRPr>
          </a:p>
          <a:p>
            <a:pPr marL="0" lvl="0" indent="0" algn="r" rtl="1">
              <a:spcBef>
                <a:spcPts val="0"/>
              </a:spcBef>
              <a:spcAft>
                <a:spcPts val="0"/>
              </a:spcAft>
              <a:buNone/>
            </a:pPr>
            <a:endParaRPr lang="he-IL" sz="1200" dirty="0">
              <a:solidFill>
                <a:srgbClr val="0074FF"/>
              </a:solidFill>
              <a:latin typeface="Calibri"/>
              <a:ea typeface="Calibri"/>
              <a:cs typeface="Calibri"/>
              <a:sym typeface="Calibri"/>
            </a:endParaRPr>
          </a:p>
          <a:p>
            <a:pPr algn="r" rtl="1"/>
            <a:r>
              <a:rPr lang="he-IL" sz="1200" dirty="0">
                <a:solidFill>
                  <a:schemeClr val="dk1"/>
                </a:solidFill>
                <a:latin typeface="Calibri"/>
                <a:ea typeface="Calibri"/>
                <a:cs typeface="Calibri"/>
                <a:sym typeface="Calibri"/>
              </a:rPr>
              <a:t>ביום שמש המורה דני והכיתה שלו יצאו לטבע, ללמוד על בעלי החיים באגם הקטן שליד בית הספר. אחת הקבוצות מצאה חיה קטנה, עם רגליים ארוכות, שנראתה כמו סירה עם שני משוטים, וביקשה את עזרתו של דני בזיהוי החיה. דני, שהיה קצר רואי, הניח את משקפיו, ומיד זיהה את החיה. זה היה "פשפש מים". דני עזר לקבוצה לצלם את פשפש המים ולהחזיר אותו למים. פתאום נשמע רעש בדשא שמאחוריהם של משהו שנשבר וגל רצה לעברם כשאפה מדמם. "או", אמר דני, "מישהו יכול לעזור לי למצוא את המשקפיים?" </a:t>
            </a:r>
          </a:p>
          <a:p>
            <a:pPr marL="0" lvl="0" indent="0" algn="r" rtl="1">
              <a:spcBef>
                <a:spcPts val="0"/>
              </a:spcBef>
              <a:spcAft>
                <a:spcPts val="0"/>
              </a:spcAft>
              <a:buNone/>
            </a:pPr>
            <a:endParaRPr sz="1200" dirty="0">
              <a:solidFill>
                <a:srgbClr val="0074FF"/>
              </a:solidFill>
              <a:latin typeface="Calibri"/>
              <a:ea typeface="Calibri"/>
              <a:cs typeface="Calibri"/>
              <a:sym typeface="Calibri"/>
            </a:endParaRPr>
          </a:p>
          <a:p>
            <a:pPr marL="0" lvl="0" indent="0" algn="r" rtl="1">
              <a:spcBef>
                <a:spcPts val="0"/>
              </a:spcBef>
              <a:spcAft>
                <a:spcPts val="0"/>
              </a:spcAft>
              <a:buNone/>
            </a:pPr>
            <a:endParaRPr sz="1200" dirty="0">
              <a:solidFill>
                <a:srgbClr val="0074FF"/>
              </a:solidFill>
              <a:latin typeface="Calibri"/>
              <a:ea typeface="Calibri"/>
              <a:cs typeface="Calibri"/>
              <a:sym typeface="Calibri"/>
            </a:endParaRPr>
          </a:p>
        </p:txBody>
      </p:sp>
      <p:sp>
        <p:nvSpPr>
          <p:cNvPr id="145" name="Google Shape;145;p21"/>
          <p:cNvSpPr txBox="1"/>
          <p:nvPr/>
        </p:nvSpPr>
        <p:spPr>
          <a:xfrm>
            <a:off x="357525" y="1147450"/>
            <a:ext cx="3901200" cy="2945391"/>
          </a:xfrm>
          <a:prstGeom prst="rect">
            <a:avLst/>
          </a:prstGeom>
          <a:noFill/>
          <a:ln>
            <a:noFill/>
          </a:ln>
        </p:spPr>
        <p:txBody>
          <a:bodyPr spcFirstLastPara="1" wrap="square" lIns="91425" tIns="91425" rIns="91425" bIns="91425" anchor="t" anchorCtr="0">
            <a:spAutoFit/>
          </a:bodyPr>
          <a:lstStyle/>
          <a:p>
            <a:pPr marL="0" lvl="0" indent="0" algn="r" rtl="1">
              <a:lnSpc>
                <a:spcPct val="115000"/>
              </a:lnSpc>
              <a:spcBef>
                <a:spcPts val="0"/>
              </a:spcBef>
              <a:spcAft>
                <a:spcPts val="0"/>
              </a:spcAft>
              <a:buNone/>
            </a:pPr>
            <a:r>
              <a:rPr lang="en-GB" sz="1200" dirty="0" err="1">
                <a:solidFill>
                  <a:srgbClr val="0074FF"/>
                </a:solidFill>
                <a:latin typeface="Calibri"/>
                <a:ea typeface="Calibri"/>
                <a:cs typeface="Calibri"/>
                <a:sym typeface="Calibri"/>
              </a:rPr>
              <a:t>השיחה</a:t>
            </a:r>
            <a:endParaRPr sz="1200" dirty="0">
              <a:solidFill>
                <a:srgbClr val="0074FF"/>
              </a:solidFill>
              <a:latin typeface="Calibri"/>
              <a:ea typeface="Calibri"/>
              <a:cs typeface="Calibri"/>
              <a:sym typeface="Calibri"/>
            </a:endParaRPr>
          </a:p>
          <a:p>
            <a:pPr marL="0" lvl="0" indent="0" algn="r" rtl="1">
              <a:lnSpc>
                <a:spcPct val="115000"/>
              </a:lnSpc>
              <a:spcBef>
                <a:spcPts val="0"/>
              </a:spcBef>
              <a:spcAft>
                <a:spcPts val="0"/>
              </a:spcAft>
              <a:buNone/>
            </a:pPr>
            <a:endParaRPr lang="he-IL" sz="1200" dirty="0">
              <a:solidFill>
                <a:srgbClr val="0074FF"/>
              </a:solidFill>
              <a:latin typeface="Calibri"/>
              <a:ea typeface="Calibri"/>
              <a:cs typeface="Calibri"/>
              <a:sym typeface="Calibri"/>
            </a:endParaRPr>
          </a:p>
          <a:p>
            <a:pPr marL="0" marR="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המורה</a:t>
            </a:r>
            <a:r>
              <a:rPr lang="he-IL" sz="1200" dirty="0">
                <a:solidFill>
                  <a:schemeClr val="dk1"/>
                </a:solidFill>
                <a:latin typeface="Calibri"/>
                <a:ea typeface="Calibri"/>
                <a:cs typeface="Calibri"/>
                <a:sym typeface="Calibri"/>
              </a:rPr>
              <a:t>: מה גרם לרעש בדשא? </a:t>
            </a:r>
          </a:p>
          <a:p>
            <a:pPr marL="0" marR="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תלמיד א</a:t>
            </a:r>
            <a:r>
              <a:rPr lang="he-IL" sz="1200" dirty="0">
                <a:solidFill>
                  <a:schemeClr val="dk1"/>
                </a:solidFill>
                <a:latin typeface="Calibri"/>
                <a:ea typeface="Calibri"/>
                <a:cs typeface="Calibri"/>
                <a:sym typeface="Calibri"/>
              </a:rPr>
              <a:t>: אני לא יודע. אולי צפרדע. </a:t>
            </a:r>
          </a:p>
          <a:p>
            <a:pPr marL="0" marR="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המורה</a:t>
            </a:r>
            <a:r>
              <a:rPr lang="he-IL" sz="1200" dirty="0">
                <a:solidFill>
                  <a:schemeClr val="dk1"/>
                </a:solidFill>
                <a:latin typeface="Calibri"/>
                <a:ea typeface="Calibri"/>
                <a:cs typeface="Calibri"/>
                <a:sym typeface="Calibri"/>
              </a:rPr>
              <a:t>: אתה יכול למצוא בטקסט את המקום שמדבר על הרעש  שנשמע? תמשיך לקרוא עוד קצת. </a:t>
            </a:r>
          </a:p>
          <a:p>
            <a:pPr marL="0" marR="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תלמיד ב</a:t>
            </a:r>
            <a:r>
              <a:rPr lang="he-IL" sz="1200" dirty="0">
                <a:solidFill>
                  <a:schemeClr val="dk1"/>
                </a:solidFill>
                <a:latin typeface="Calibri"/>
                <a:ea typeface="Calibri"/>
                <a:cs typeface="Calibri"/>
                <a:sym typeface="Calibri"/>
              </a:rPr>
              <a:t>: איך זה נקרא… אולי פשפש מים? </a:t>
            </a:r>
          </a:p>
          <a:p>
            <a:pPr marL="0" marR="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המורה</a:t>
            </a:r>
            <a:r>
              <a:rPr lang="he-IL" sz="1200" dirty="0">
                <a:solidFill>
                  <a:schemeClr val="dk1"/>
                </a:solidFill>
                <a:latin typeface="Calibri"/>
                <a:ea typeface="Calibri"/>
                <a:cs typeface="Calibri"/>
                <a:sym typeface="Calibri"/>
              </a:rPr>
              <a:t>: תמצא את הקטעים בטקסט בהם פשפש המים מוזכר. איפה הוא נמצא? איפה היה הרעש שדני שמע? </a:t>
            </a:r>
          </a:p>
          <a:p>
            <a:pPr marL="0" marR="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תלמיד ג</a:t>
            </a:r>
            <a:r>
              <a:rPr lang="he-IL" sz="1200" dirty="0">
                <a:solidFill>
                  <a:schemeClr val="dk1"/>
                </a:solidFill>
                <a:latin typeface="Calibri"/>
                <a:ea typeface="Calibri"/>
                <a:cs typeface="Calibri"/>
                <a:sym typeface="Calibri"/>
              </a:rPr>
              <a:t>: גל דרכה על ענף. </a:t>
            </a:r>
          </a:p>
          <a:p>
            <a:pPr marL="0" marR="0" lvl="0" indent="0" algn="r" rtl="1">
              <a:lnSpc>
                <a:spcPct val="115000"/>
              </a:lnSpc>
              <a:spcBef>
                <a:spcPts val="0"/>
              </a:spcBef>
              <a:spcAft>
                <a:spcPts val="0"/>
              </a:spcAft>
              <a:buNone/>
            </a:pPr>
            <a:r>
              <a:rPr lang="he-IL" sz="1200" b="1" dirty="0">
                <a:solidFill>
                  <a:schemeClr val="dk1"/>
                </a:solidFill>
                <a:latin typeface="Calibri"/>
                <a:ea typeface="Calibri"/>
                <a:cs typeface="Calibri"/>
                <a:sym typeface="Calibri"/>
              </a:rPr>
              <a:t>המורה</a:t>
            </a:r>
            <a:r>
              <a:rPr lang="he-IL" sz="1200" dirty="0">
                <a:solidFill>
                  <a:schemeClr val="dk1"/>
                </a:solidFill>
                <a:latin typeface="Calibri"/>
                <a:ea typeface="Calibri"/>
                <a:cs typeface="Calibri"/>
                <a:sym typeface="Calibri"/>
              </a:rPr>
              <a:t>: על מה עוד גל הייתה יכולה לדרוך? הסתכלו שוב בתחילת הסיפור ונסו למצוא עוד דברים שיכולים להיות על הדשא. </a:t>
            </a:r>
          </a:p>
          <a:p>
            <a:pPr marL="0" lvl="0" indent="0" algn="r" rtl="1">
              <a:lnSpc>
                <a:spcPct val="115000"/>
              </a:lnSpc>
              <a:spcBef>
                <a:spcPts val="0"/>
              </a:spcBef>
              <a:spcAft>
                <a:spcPts val="0"/>
              </a:spcAft>
              <a:buNone/>
            </a:pPr>
            <a:endParaRPr sz="1200" dirty="0">
              <a:solidFill>
                <a:srgbClr val="0074FF"/>
              </a:solidFill>
              <a:latin typeface="Calibri"/>
              <a:ea typeface="Calibri"/>
              <a:cs typeface="Calibri"/>
              <a:sym typeface="Calibri"/>
            </a:endParaRPr>
          </a:p>
        </p:txBody>
      </p:sp>
      <p:cxnSp>
        <p:nvCxnSpPr>
          <p:cNvPr id="146" name="Google Shape;146;p21"/>
          <p:cNvCxnSpPr/>
          <p:nvPr/>
        </p:nvCxnSpPr>
        <p:spPr>
          <a:xfrm rot="10800000">
            <a:off x="497525" y="1493025"/>
            <a:ext cx="8016300" cy="0"/>
          </a:xfrm>
          <a:prstGeom prst="straightConnector1">
            <a:avLst/>
          </a:prstGeom>
          <a:noFill/>
          <a:ln w="9525" cap="flat" cmpd="sng">
            <a:solidFill>
              <a:srgbClr val="087BF8"/>
            </a:solidFill>
            <a:prstDash val="solid"/>
            <a:round/>
            <a:headEnd type="none" w="med" len="med"/>
            <a:tailEnd type="none" w="med" len="med"/>
          </a:ln>
        </p:spPr>
      </p:cxnSp>
      <p:sp>
        <p:nvSpPr>
          <p:cNvPr id="147" name="Google Shape;147;p21"/>
          <p:cNvSpPr txBox="1"/>
          <p:nvPr/>
        </p:nvSpPr>
        <p:spPr>
          <a:xfrm>
            <a:off x="601250" y="4311450"/>
            <a:ext cx="1197000" cy="369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spAutoFit/>
          </a:bodyPr>
          <a:lstStyle/>
          <a:p>
            <a:pPr marL="0" marR="228600" lvl="0" indent="0" algn="r" rtl="1">
              <a:lnSpc>
                <a:spcPct val="115000"/>
              </a:lnSpc>
              <a:spcBef>
                <a:spcPts val="0"/>
              </a:spcBef>
              <a:spcAft>
                <a:spcPts val="0"/>
              </a:spcAft>
              <a:buNone/>
            </a:pPr>
            <a:r>
              <a:rPr lang="en-GB" sz="1200" u="sng">
                <a:solidFill>
                  <a:schemeClr val="hlink"/>
                </a:solidFill>
                <a:latin typeface="Calibri"/>
                <a:ea typeface="Calibri"/>
                <a:cs typeface="Calibri"/>
                <a:sym typeface="Calibri"/>
                <a:hlinkClick r:id="rId3" action="ppaction://hlinksldjump"/>
              </a:rPr>
              <a:t>חזרה</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151"/>
        <p:cNvGrpSpPr/>
        <p:nvPr/>
      </p:nvGrpSpPr>
      <p:grpSpPr>
        <a:xfrm>
          <a:off x="0" y="0"/>
          <a:ext cx="0" cy="0"/>
          <a:chOff x="0" y="0"/>
          <a:chExt cx="0" cy="0"/>
        </a:xfrm>
      </p:grpSpPr>
      <p:sp>
        <p:nvSpPr>
          <p:cNvPr id="152" name="Google Shape;152;p22"/>
          <p:cNvSpPr txBox="1">
            <a:spLocks noGrp="1"/>
          </p:cNvSpPr>
          <p:nvPr>
            <p:ph type="title"/>
          </p:nvPr>
        </p:nvSpPr>
        <p:spPr>
          <a:xfrm>
            <a:off x="2580400" y="357657"/>
            <a:ext cx="5825700" cy="5727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GB" sz="3000" dirty="0" err="1">
                <a:solidFill>
                  <a:srgbClr val="285788"/>
                </a:solidFill>
                <a:latin typeface="Calibri"/>
                <a:ea typeface="Calibri"/>
                <a:cs typeface="Calibri"/>
                <a:sym typeface="Calibri"/>
              </a:rPr>
              <a:t>ניטור</a:t>
            </a:r>
            <a:r>
              <a:rPr lang="en-GB" sz="3000" dirty="0">
                <a:solidFill>
                  <a:srgbClr val="285788"/>
                </a:solidFill>
                <a:latin typeface="Calibri"/>
                <a:ea typeface="Calibri"/>
                <a:cs typeface="Calibri"/>
                <a:sym typeface="Calibri"/>
              </a:rPr>
              <a:t> </a:t>
            </a:r>
            <a:r>
              <a:rPr lang="en-GB" sz="3000" dirty="0" err="1">
                <a:solidFill>
                  <a:srgbClr val="285788"/>
                </a:solidFill>
                <a:latin typeface="Calibri"/>
                <a:ea typeface="Calibri"/>
                <a:cs typeface="Calibri"/>
                <a:sym typeface="Calibri"/>
              </a:rPr>
              <a:t>הבנ</a:t>
            </a:r>
            <a:r>
              <a:rPr lang="he-IL" sz="3000" dirty="0">
                <a:solidFill>
                  <a:srgbClr val="285788"/>
                </a:solidFill>
                <a:latin typeface="Calibri"/>
                <a:ea typeface="Calibri"/>
                <a:cs typeface="Calibri"/>
                <a:sym typeface="Calibri"/>
              </a:rPr>
              <a:t>ה -</a:t>
            </a:r>
            <a:r>
              <a:rPr lang="en-GB" sz="3000" dirty="0">
                <a:solidFill>
                  <a:srgbClr val="285788"/>
                </a:solidFill>
                <a:latin typeface="Calibri"/>
                <a:ea typeface="Calibri"/>
                <a:cs typeface="Calibri"/>
                <a:sym typeface="Calibri"/>
              </a:rPr>
              <a:t> </a:t>
            </a:r>
            <a:r>
              <a:rPr lang="en-GB" sz="3000" dirty="0" err="1">
                <a:solidFill>
                  <a:srgbClr val="285788"/>
                </a:solidFill>
                <a:latin typeface="Calibri"/>
                <a:ea typeface="Calibri"/>
                <a:cs typeface="Calibri"/>
                <a:sym typeface="Calibri"/>
              </a:rPr>
              <a:t>דוגמה</a:t>
            </a:r>
            <a:r>
              <a:rPr lang="en-GB" sz="3000" dirty="0">
                <a:solidFill>
                  <a:srgbClr val="285788"/>
                </a:solidFill>
                <a:latin typeface="Calibri"/>
                <a:ea typeface="Calibri"/>
                <a:cs typeface="Calibri"/>
                <a:sym typeface="Calibri"/>
              </a:rPr>
              <a:t> 2</a:t>
            </a:r>
            <a:endParaRPr sz="3000" dirty="0">
              <a:solidFill>
                <a:srgbClr val="285788"/>
              </a:solidFill>
            </a:endParaRPr>
          </a:p>
        </p:txBody>
      </p:sp>
      <p:sp>
        <p:nvSpPr>
          <p:cNvPr id="153" name="Google Shape;153;p22"/>
          <p:cNvSpPr txBox="1"/>
          <p:nvPr/>
        </p:nvSpPr>
        <p:spPr>
          <a:xfrm>
            <a:off x="4421475" y="1147450"/>
            <a:ext cx="4179300" cy="2215961"/>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GB" sz="1200" dirty="0" err="1">
                <a:solidFill>
                  <a:srgbClr val="0074FF"/>
                </a:solidFill>
                <a:latin typeface="Calibri"/>
                <a:ea typeface="Calibri"/>
                <a:cs typeface="Calibri"/>
                <a:sym typeface="Calibri"/>
              </a:rPr>
              <a:t>מחקר</a:t>
            </a:r>
            <a:endParaRPr sz="1200" dirty="0">
              <a:solidFill>
                <a:srgbClr val="0074FF"/>
              </a:solidFill>
              <a:latin typeface="Calibri"/>
              <a:ea typeface="Calibri"/>
              <a:cs typeface="Calibri"/>
              <a:sym typeface="Calibri"/>
            </a:endParaRPr>
          </a:p>
          <a:p>
            <a:pPr marL="0" lvl="0" indent="0" algn="r" rtl="1">
              <a:spcBef>
                <a:spcPts val="0"/>
              </a:spcBef>
              <a:spcAft>
                <a:spcPts val="0"/>
              </a:spcAft>
              <a:buNone/>
            </a:pPr>
            <a:endParaRPr lang="he-IL" sz="1200" dirty="0">
              <a:solidFill>
                <a:srgbClr val="0074FF"/>
              </a:solidFill>
              <a:latin typeface="Calibri"/>
              <a:ea typeface="Calibri"/>
              <a:cs typeface="Calibri"/>
              <a:sym typeface="Calibri"/>
            </a:endParaRPr>
          </a:p>
          <a:p>
            <a:pPr marL="0" marR="0" lvl="0" indent="0" algn="r" rtl="1">
              <a:lnSpc>
                <a:spcPct val="100000"/>
              </a:lnSpc>
              <a:spcBef>
                <a:spcPts val="0"/>
              </a:spcBef>
              <a:spcAft>
                <a:spcPts val="0"/>
              </a:spcAft>
              <a:buNone/>
            </a:pPr>
            <a:r>
              <a:rPr lang="he-IL" sz="1200" dirty="0">
                <a:solidFill>
                  <a:schemeClr val="dk1"/>
                </a:solidFill>
                <a:latin typeface="Calibri"/>
                <a:ea typeface="Calibri"/>
                <a:cs typeface="Calibri"/>
                <a:sym typeface="Calibri"/>
              </a:rPr>
              <a:t>במחקר נמצא שילדים המתקשים בהבנת טקסט הצליחו טוב יותר לאתר מילות תפל, מידע הסותר ידע עולם קודם, וחוסר עקביות בטקסט כאשר נתנו להם תפקיד של בלש, שצריך לקרוא הצהרות מאנשים שהיו עדים לפשע, מאשר ילדים שההוראה עבורם הייתה פשוט לקרוא את הטקסטים ולאתר טעויות (ילדים בעלי יכולת טובה בהבנת הנקרא לא הושפעו מההוראות והצליחו למצוא את הטעויות בין אם כבלשים ובין אם לא). </a:t>
            </a:r>
          </a:p>
          <a:p>
            <a:pPr marL="0" marR="0" lvl="0" indent="0" algn="r" rtl="1">
              <a:lnSpc>
                <a:spcPct val="100000"/>
              </a:lnSpc>
              <a:spcBef>
                <a:spcPts val="0"/>
              </a:spcBef>
              <a:spcAft>
                <a:spcPts val="0"/>
              </a:spcAft>
              <a:buNone/>
            </a:pPr>
            <a:r>
              <a:rPr lang="he-IL" sz="1200" dirty="0">
                <a:solidFill>
                  <a:schemeClr val="dk1"/>
                </a:solidFill>
                <a:latin typeface="Calibri"/>
                <a:ea typeface="Calibri"/>
                <a:cs typeface="Calibri"/>
                <a:sym typeface="Calibri"/>
              </a:rPr>
              <a:t>משימה כזאת היא דוגמה לדרך שבה אפשר לבדוק אם לילד בעל יכולת ניטור הבנה נמוכה יש פוטנציאל לפתח כישורי ניטור הבנה טובים כשהוא מעורב בקריאה או בהאזנה.</a:t>
            </a:r>
          </a:p>
        </p:txBody>
      </p:sp>
      <p:cxnSp>
        <p:nvCxnSpPr>
          <p:cNvPr id="154" name="Google Shape;154;p22"/>
          <p:cNvCxnSpPr/>
          <p:nvPr/>
        </p:nvCxnSpPr>
        <p:spPr>
          <a:xfrm rot="10800000">
            <a:off x="497525" y="1493025"/>
            <a:ext cx="8016300" cy="0"/>
          </a:xfrm>
          <a:prstGeom prst="straightConnector1">
            <a:avLst/>
          </a:prstGeom>
          <a:noFill/>
          <a:ln w="9525" cap="flat" cmpd="sng">
            <a:solidFill>
              <a:srgbClr val="087BF8"/>
            </a:solidFill>
            <a:prstDash val="solid"/>
            <a:round/>
            <a:headEnd type="none" w="med" len="med"/>
            <a:tailEnd type="none" w="med" len="med"/>
          </a:ln>
        </p:spPr>
      </p:cxnSp>
      <p:sp>
        <p:nvSpPr>
          <p:cNvPr id="155" name="Google Shape;155;p22"/>
          <p:cNvSpPr txBox="1"/>
          <p:nvPr/>
        </p:nvSpPr>
        <p:spPr>
          <a:xfrm>
            <a:off x="601250" y="4311450"/>
            <a:ext cx="1197000" cy="369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t" anchorCtr="0">
            <a:spAutoFit/>
          </a:bodyPr>
          <a:lstStyle/>
          <a:p>
            <a:pPr marL="0" marR="228600" lvl="0" indent="0" algn="r" rtl="1">
              <a:lnSpc>
                <a:spcPct val="115000"/>
              </a:lnSpc>
              <a:spcBef>
                <a:spcPts val="0"/>
              </a:spcBef>
              <a:spcAft>
                <a:spcPts val="0"/>
              </a:spcAft>
              <a:buNone/>
            </a:pPr>
            <a:r>
              <a:rPr lang="en-GB" sz="1200" u="sng">
                <a:solidFill>
                  <a:schemeClr val="hlink"/>
                </a:solidFill>
                <a:latin typeface="Calibri"/>
                <a:ea typeface="Calibri"/>
                <a:cs typeface="Calibri"/>
                <a:sym typeface="Calibri"/>
                <a:hlinkClick r:id="rId3" action="ppaction://hlinksldjump"/>
              </a:rPr>
              <a:t>חזרה</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B02782ECC6F74B9C2C1CC01F2BA25F" ma:contentTypeVersion="6" ma:contentTypeDescription="Create a new document." ma:contentTypeScope="" ma:versionID="4fbaab8e95350dd026e783cd78f3ed41">
  <xsd:schema xmlns:xsd="http://www.w3.org/2001/XMLSchema" xmlns:xs="http://www.w3.org/2001/XMLSchema" xmlns:p="http://schemas.microsoft.com/office/2006/metadata/properties" xmlns:ns2="e80b6979-5646-4e71-8be2-624790abfb1c" xmlns:ns3="3715777f-8981-461c-804d-afa93fd342d3" targetNamespace="http://schemas.microsoft.com/office/2006/metadata/properties" ma:root="true" ma:fieldsID="3eaa0d4e83e5e0f16ff59af9a3d1aaa9" ns2:_="" ns3:_="">
    <xsd:import namespace="e80b6979-5646-4e71-8be2-624790abfb1c"/>
    <xsd:import namespace="3715777f-8981-461c-804d-afa93fd342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0b6979-5646-4e71-8be2-624790abfb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715777f-8981-461c-804d-afa93fd342d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3715777f-8981-461c-804d-afa93fd342d3">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8D59E6-E68A-492E-94DA-553A4B42A2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0b6979-5646-4e71-8be2-624790abfb1c"/>
    <ds:schemaRef ds:uri="3715777f-8981-461c-804d-afa93fd342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BC5140-577A-4773-A7DB-2D0B853FF34A}">
  <ds:schemaRefs>
    <ds:schemaRef ds:uri="http://purl.org/dc/elements/1.1/"/>
    <ds:schemaRef ds:uri="http://schemas.microsoft.com/office/2006/metadata/properties"/>
    <ds:schemaRef ds:uri="e80b6979-5646-4e71-8be2-624790abfb1c"/>
    <ds:schemaRef ds:uri="3715777f-8981-461c-804d-afa93fd342d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8E6A33DD-61A0-4C4C-A13C-4C8829C1E6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215</TotalTime>
  <Words>1087</Words>
  <Application>Microsoft Office PowerPoint</Application>
  <PresentationFormat>‫הצגה על המסך (16:9)</PresentationFormat>
  <Paragraphs>83</Paragraphs>
  <Slides>9</Slides>
  <Notes>9</Notes>
  <HiddenSlides>2</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9</vt:i4>
      </vt:variant>
    </vt:vector>
  </HeadingPairs>
  <TitlesOfParts>
    <vt:vector size="13" baseType="lpstr">
      <vt:lpstr>Arial</vt:lpstr>
      <vt:lpstr>Assistant</vt:lpstr>
      <vt:lpstr>Calibri</vt:lpstr>
      <vt:lpstr>Simple Light</vt:lpstr>
      <vt:lpstr>מצגת של PowerPoint‏</vt:lpstr>
      <vt:lpstr>מטרות המאמר</vt:lpstr>
      <vt:lpstr>ניטור הבנה - מה זה?</vt:lpstr>
      <vt:lpstr>אסטרטגיות לניטור הבנה</vt:lpstr>
      <vt:lpstr>כיצד מעריכים ניטור הבנה?</vt:lpstr>
      <vt:lpstr>כיצד מלמדים ניטור הבנה?</vt:lpstr>
      <vt:lpstr>מילה אחרונה...</vt:lpstr>
      <vt:lpstr>ניטור הבנה - דוגמה 1</vt:lpstr>
      <vt:lpstr>ניטור הבנה - דוגמה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 Livne</dc:creator>
  <cp:lastModifiedBy>Tal Livne</cp:lastModifiedBy>
  <cp:revision>8</cp:revision>
  <dcterms:modified xsi:type="dcterms:W3CDTF">2021-08-17T12:00:09Z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0x010100CDB02782ECC6F74B9C2C1CC01F2BA25F</vt:lpwstr>
  </property>
  <property fmtid="{D5CDD505-2E9C-101B-9397-08002B2CF9AE}" pid="3" name="Order">
    <vt:r8>7100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ComplianceAssetId">
    <vt:lpwstr/>
  </property>
  <property fmtid="{D5CDD505-2E9C-101B-9397-08002B2CF9AE}" pid="8" name="TemplateUrl">
    <vt:lpwstr/>
  </property>
</Properties>
</file>