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62" r:id="rId2"/>
    <p:sldId id="257" r:id="rId3"/>
    <p:sldId id="258" r:id="rId4"/>
    <p:sldId id="261" r:id="rId5"/>
    <p:sldId id="263" r:id="rId6"/>
    <p:sldId id="264" r:id="rId7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מקטע ברירת מחדל" id="{2CD1E196-82F6-4E37-96DE-8AD78AA75F05}">
          <p14:sldIdLst>
            <p14:sldId id="262"/>
            <p14:sldId id="257"/>
            <p14:sldId id="258"/>
          </p14:sldIdLst>
        </p14:section>
        <p14:section name="מקטע ללא כותרת" id="{84942928-60C9-4A18-AEC1-B135C560ABF4}">
          <p14:sldIdLst>
            <p14:sldId id="261"/>
            <p14:sldId id="263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96" d="100"/>
          <a:sy n="96" d="100"/>
        </p:scale>
        <p:origin x="-3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חבר ישר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אליפסה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כותרת אנכית וטקס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מחבר ישר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אליפסה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מלבן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לבן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8" name="מחבר ישר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ציין מיקום תוכן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2" name="מציין מיקום תוכן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חבר ישר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מלבן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e-IL"/>
          </a:p>
        </p:txBody>
      </p:sp>
      <p:sp>
        <p:nvSpPr>
          <p:cNvPr id="15" name="מחבר ישר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מציין מיקום תוכן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6" name="מציין מיקום תוכן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25" name="אליפסה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אליפסה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23" name="כותרת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מלבן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לבן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מלבן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מלבן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מלבן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מחבר ישר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מציין מיקום תוכן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10" name="אליפסה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אליפסה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21" name="מלבן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e-I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מחבר ישר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מלבן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מלבן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מלבן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אליפסה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אליפסה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22" name="מלבן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מלבן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מלבן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מלבן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מלבן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1A39ED4-6BE3-4797-8AAA-843C1AA5279C}" type="datetimeFigureOut">
              <a:rPr lang="he-IL" smtClean="0"/>
              <a:t>כ"ה/טבת/תשע"ה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e-IL"/>
          </a:p>
        </p:txBody>
      </p:sp>
      <p:sp>
        <p:nvSpPr>
          <p:cNvPr id="8" name="מלבן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מחבר ישר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אליפסה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אליפסה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25382D3-1B50-4DCC-8BB8-9F0BFC716DD4}" type="slidenum">
              <a:rPr lang="he-IL" smtClean="0"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משנה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e-IL" sz="4400" smtClean="0"/>
              <a:t>מפת מושגים</a:t>
            </a:r>
            <a:endParaRPr lang="he-IL" sz="4400"/>
          </a:p>
        </p:txBody>
      </p:sp>
      <p:sp>
        <p:nvSpPr>
          <p:cNvPr id="4" name="כותרת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mtClean="0"/>
              <a:t>חלופות בהערכה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49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שלב ראשון – בחירת יחידת לימוד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he-IL" sz="4400" b="1"/>
              <a:t>בראשית פרק ב</a:t>
            </a:r>
            <a:endParaRPr lang="en-US" sz="4400"/>
          </a:p>
          <a:p>
            <a:pPr>
              <a:lnSpc>
                <a:spcPct val="170000"/>
              </a:lnSpc>
            </a:pPr>
            <a:r>
              <a:rPr lang="he-IL" b="1"/>
              <a:t>א</a:t>
            </a:r>
            <a:r>
              <a:rPr lang="en-US"/>
              <a:t> </a:t>
            </a:r>
            <a:r>
              <a:rPr lang="he-IL"/>
              <a:t>וַיְכֻלּוּ הַשָּׁמַיִם וְהָאָרֶץ וְכָל-צְבָאָם </a:t>
            </a:r>
            <a:r>
              <a:rPr lang="he-IL" b="1"/>
              <a:t>ב</a:t>
            </a:r>
            <a:r>
              <a:rPr lang="en-US"/>
              <a:t> </a:t>
            </a:r>
            <a:r>
              <a:rPr lang="he-IL"/>
              <a:t>וַיְכַל אֱלֹהִים בַּיּוֹם הַשְּׁבִיעִי מְלַאכְתּוֹ אֲשֶׁר עָשָׂה וַיִּשְׁבֹּת בַּיּוֹם הַשְּׁבִיעִי מִכָּל-מְלַאכְתּוֹ אֲשֶׁר עָשָׂה</a:t>
            </a:r>
            <a:r>
              <a:rPr lang="en-US"/>
              <a:t> </a:t>
            </a:r>
            <a:r>
              <a:rPr lang="he-IL" b="1"/>
              <a:t>ג</a:t>
            </a:r>
            <a:r>
              <a:rPr lang="en-US"/>
              <a:t> </a:t>
            </a:r>
            <a:r>
              <a:rPr lang="he-IL"/>
              <a:t>וַיְבָרֶךְ אֱלֹהִים אֶת-יוֹם הַשְּׁבִיעִי וַיְקַדֵּשׁ אֹתוֹ: כִּי בוֹ שָׁבַת מִכָּל-מְלַאכְתּוֹ אֲשֶׁר-בָּרָא אֱלֹהִים לַעֲשׂוֹת </a:t>
            </a:r>
            <a:r>
              <a:rPr lang="en-US"/>
              <a:t/>
            </a:r>
            <a:br>
              <a:rPr lang="en-US"/>
            </a:br>
            <a:r>
              <a:rPr lang="he-IL" b="1"/>
              <a:t>ד</a:t>
            </a:r>
            <a:r>
              <a:rPr lang="en-US"/>
              <a:t> </a:t>
            </a:r>
            <a:r>
              <a:rPr lang="he-IL"/>
              <a:t>אֵלֶּה תוֹלְדוֹת הַשָּׁמַיִם וְהָאָרֶץ בְּ</a:t>
            </a:r>
            <a:r>
              <a:rPr lang="he-IL" b="1"/>
              <a:t>הִ</a:t>
            </a:r>
            <a:r>
              <a:rPr lang="he-IL"/>
              <a:t>בָּרְאָם: בְּיוֹם עֲשׂוֹת </a:t>
            </a:r>
            <a:r>
              <a:rPr lang="he-IL" smtClean="0"/>
              <a:t>ה' </a:t>
            </a:r>
            <a:r>
              <a:rPr lang="he-IL"/>
              <a:t>אֱלֹהִים--אֶרֶץ וְשָׁמָיִם </a:t>
            </a:r>
            <a:r>
              <a:rPr lang="he-IL" b="1"/>
              <a:t>ה</a:t>
            </a:r>
            <a:r>
              <a:rPr lang="en-US"/>
              <a:t> </a:t>
            </a:r>
            <a:r>
              <a:rPr lang="he-IL"/>
              <a:t>וְכֹל שִׂיחַ הַשָּׂדֶה טֶרֶם יִהְיֶה בָאָרֶץ וְכָל-עֵשֶׂב הַשָּׂדֶה טֶרֶם יִצְמָח: כִּי לֹא הִמְטִיר </a:t>
            </a:r>
            <a:r>
              <a:rPr lang="he-IL" smtClean="0"/>
              <a:t>ה' </a:t>
            </a:r>
            <a:r>
              <a:rPr lang="he-IL"/>
              <a:t>אֱלֹהִים עַל-הָאָרֶץ וְאָדָם אַיִן לַעֲבֹד אֶת-הָאֲדָמָה </a:t>
            </a:r>
            <a:r>
              <a:rPr lang="he-IL" b="1"/>
              <a:t>ו</a:t>
            </a:r>
            <a:r>
              <a:rPr lang="en-US"/>
              <a:t> </a:t>
            </a:r>
            <a:r>
              <a:rPr lang="he-IL"/>
              <a:t>וְאֵד יַעֲלֶה מִן-הָאָרֶץ וְהִשְׁקָה אֶת-כָּל-פְּנֵי הָאֲדָמָה </a:t>
            </a:r>
            <a:r>
              <a:rPr lang="he-IL" b="1"/>
              <a:t>ז</a:t>
            </a:r>
            <a:r>
              <a:rPr lang="en-US"/>
              <a:t> </a:t>
            </a:r>
            <a:r>
              <a:rPr lang="he-IL"/>
              <a:t>וַיִּיצֶר </a:t>
            </a:r>
            <a:r>
              <a:rPr lang="he-IL" smtClean="0"/>
              <a:t>ה' </a:t>
            </a:r>
            <a:r>
              <a:rPr lang="he-IL"/>
              <a:t>אֱלֹהִים אֶת-הָאָדָם עָפָר מִן-הָאֲדָמָה וַיִּפַּח בְּאַפָּיו נִשְׁמַת חַיִּים וַיְהִי הָאָדָם לְנֶפֶשׁ חַיָּה </a:t>
            </a:r>
            <a:r>
              <a:rPr lang="he-IL" b="1"/>
              <a:t>ח</a:t>
            </a:r>
            <a:r>
              <a:rPr lang="en-US"/>
              <a:t> </a:t>
            </a:r>
            <a:r>
              <a:rPr lang="he-IL"/>
              <a:t>וַיִּטַּע </a:t>
            </a:r>
            <a:r>
              <a:rPr lang="he-IL" smtClean="0"/>
              <a:t>ה' </a:t>
            </a:r>
            <a:r>
              <a:rPr lang="he-IL"/>
              <a:t>אֱלֹהִים גַּן-בְּעֵדֶן--מִקֶּדֶם וַיָּשֶׂם שָׁם אֶת-הָאָדָם אֲשֶׁר יָצָר </a:t>
            </a:r>
            <a:r>
              <a:rPr lang="he-IL" b="1"/>
              <a:t>ט</a:t>
            </a:r>
            <a:r>
              <a:rPr lang="en-US"/>
              <a:t> </a:t>
            </a:r>
            <a:r>
              <a:rPr lang="he-IL"/>
              <a:t>וַיַּצְמַח </a:t>
            </a:r>
            <a:r>
              <a:rPr lang="he-IL" smtClean="0"/>
              <a:t>ה' </a:t>
            </a:r>
            <a:r>
              <a:rPr lang="he-IL"/>
              <a:t>אֱלֹהִים מִן-הָאֲדָמָה כָּל-עֵץ נֶחְמָד לְמַרְאֶה וְטוֹב לְמַאֲכָל--וְעֵץ הַחַיִּים בְּתוֹךְ הַגָּן וְעֵץ הַדַּעַת טוֹב וָרָע </a:t>
            </a:r>
            <a:r>
              <a:rPr lang="he-IL" b="1"/>
              <a:t>י</a:t>
            </a:r>
            <a:r>
              <a:rPr lang="en-US"/>
              <a:t> </a:t>
            </a:r>
            <a:r>
              <a:rPr lang="he-IL"/>
              <a:t>וְנָהָר יֹצֵא מֵעֵדֶן לְהַשְׁקוֹת אֶת-הַגָּן וּמִשָּׁם יִפָּרֵד וְהָיָה לְאַרְבָּעָה רָאשִׁים </a:t>
            </a:r>
            <a:r>
              <a:rPr lang="he-IL" b="1"/>
              <a:t>יא</a:t>
            </a:r>
            <a:r>
              <a:rPr lang="en-US"/>
              <a:t> </a:t>
            </a:r>
            <a:r>
              <a:rPr lang="he-IL"/>
              <a:t>שֵׁם הָאֶחָד פִּישׁוֹן--הוּא הַסֹּבֵב אֵת כָּל-אֶרֶץ הַחֲוִילָה אֲשֶׁר-שָׁם הַזָּהָב </a:t>
            </a:r>
            <a:r>
              <a:rPr lang="he-IL" b="1"/>
              <a:t>יב</a:t>
            </a:r>
            <a:r>
              <a:rPr lang="en-US"/>
              <a:t> </a:t>
            </a:r>
            <a:r>
              <a:rPr lang="he-IL"/>
              <a:t>וּזְהַב הָאָרֶץ הַהִוא טוֹב שָׁם הַבְּדֹלַח וְאֶבֶן הַשֹּׁהַם </a:t>
            </a:r>
            <a:r>
              <a:rPr lang="he-IL" b="1"/>
              <a:t>יג</a:t>
            </a:r>
            <a:r>
              <a:rPr lang="en-US"/>
              <a:t> </a:t>
            </a:r>
            <a:r>
              <a:rPr lang="he-IL"/>
              <a:t>וְשֵׁם-הַנָּהָר הַשֵּׁנִי גִּיחוֹן--הוּא הַסּוֹבֵב אֵת כָּל-אֶרֶץ כּוּשׁ </a:t>
            </a:r>
            <a:r>
              <a:rPr lang="he-IL" b="1"/>
              <a:t>יד</a:t>
            </a:r>
            <a:r>
              <a:rPr lang="en-US"/>
              <a:t> </a:t>
            </a:r>
            <a:r>
              <a:rPr lang="he-IL"/>
              <a:t>וְשֵׁם הַנָּהָר הַשְּׁלִישִׁי חִדֶּקֶל הוּא הַהֹלֵךְ קִדְמַת אַשּׁוּר וְהַנָּהָר הָרְבִיעִי הוּא פְרָת </a:t>
            </a:r>
            <a:r>
              <a:rPr lang="he-IL" b="1"/>
              <a:t>טו</a:t>
            </a:r>
            <a:r>
              <a:rPr lang="en-US"/>
              <a:t> </a:t>
            </a:r>
            <a:r>
              <a:rPr lang="he-IL"/>
              <a:t>וַיִּקַּח </a:t>
            </a:r>
            <a:r>
              <a:rPr lang="he-IL" smtClean="0"/>
              <a:t>ה' </a:t>
            </a:r>
            <a:r>
              <a:rPr lang="he-IL"/>
              <a:t>אֱלֹהִים אֶת-הָאָדָם וַיַּנִּחֵהוּ בְגַן-עֵדֶן לְעָבְדָהּ וּלְשָׁמְרָהּ </a:t>
            </a:r>
            <a:r>
              <a:rPr lang="he-IL" b="1"/>
              <a:t>טז</a:t>
            </a:r>
            <a:r>
              <a:rPr lang="en-US"/>
              <a:t> </a:t>
            </a:r>
            <a:r>
              <a:rPr lang="he-IL"/>
              <a:t>וַיְצַו </a:t>
            </a:r>
            <a:r>
              <a:rPr lang="he-IL" smtClean="0"/>
              <a:t>ה' </a:t>
            </a:r>
            <a:r>
              <a:rPr lang="he-IL"/>
              <a:t>אֱלֹהִים עַל-הָאָדָם לֵאמֹר: מִכֹּל עֵץ-הַגָּן אָכֹל תֹּאכֵל </a:t>
            </a:r>
            <a:r>
              <a:rPr lang="he-IL" b="1"/>
              <a:t>יז</a:t>
            </a:r>
            <a:r>
              <a:rPr lang="en-US"/>
              <a:t> </a:t>
            </a:r>
            <a:r>
              <a:rPr lang="he-IL"/>
              <a:t>וּמֵעֵץ הַדַּעַת טוֹב וָרָע--לֹא תֹאכַל מִמֶּנּוּ: כִּי בְּיוֹם אֲכָלְךָ מִמֶּנּוּ--מוֹת תָּמוּת </a:t>
            </a:r>
            <a:r>
              <a:rPr lang="he-IL" b="1"/>
              <a:t>יח</a:t>
            </a:r>
            <a:r>
              <a:rPr lang="en-US"/>
              <a:t> </a:t>
            </a:r>
            <a:r>
              <a:rPr lang="he-IL"/>
              <a:t>וַיֹּאמֶר </a:t>
            </a:r>
            <a:r>
              <a:rPr lang="he-IL" smtClean="0"/>
              <a:t>ה' </a:t>
            </a:r>
            <a:r>
              <a:rPr lang="he-IL"/>
              <a:t>אֱלֹהִים לֹא-טוֹב הֱיוֹת הָאָדָם לְבַדּוֹ אֶעֱשֶׂה-לּוֹ עֵזֶר כְּנֶגְדּוֹ </a:t>
            </a:r>
            <a:r>
              <a:rPr lang="he-IL" b="1"/>
              <a:t>יט</a:t>
            </a:r>
            <a:r>
              <a:rPr lang="en-US"/>
              <a:t> </a:t>
            </a:r>
            <a:r>
              <a:rPr lang="he-IL"/>
              <a:t>וַיִּצֶר </a:t>
            </a:r>
            <a:r>
              <a:rPr lang="he-IL" smtClean="0"/>
              <a:t>ה' </a:t>
            </a:r>
            <a:r>
              <a:rPr lang="he-IL"/>
              <a:t>אֱלֹהִים מִן-הָאֲדָמָה כָּל-חַיַּת הַשָּׂדֶה וְאֵת כָּל-עוֹף הַשָּׁמַיִם וַיָּבֵא אֶל-הָאָדָם לִרְאוֹת מַה-יִּקְרָא-לוֹ וְכֹל אֲשֶׁר יִקְרָא-לוֹ הָאָדָם נֶפֶשׁ חַיָּה הוּא שְׁמוֹ </a:t>
            </a:r>
            <a:r>
              <a:rPr lang="he-IL" b="1"/>
              <a:t>כ</a:t>
            </a:r>
            <a:r>
              <a:rPr lang="en-US"/>
              <a:t> </a:t>
            </a:r>
            <a:r>
              <a:rPr lang="he-IL"/>
              <a:t>וַיִּקְרָא הָאָדָם שֵׁמוֹת לְכָל-הַבְּהֵמָה וּלְעוֹף הַשָּׁמַיִם וּלְכֹל חַיַּת הַשָּׂדֶה וּלְאָדָם לֹא-מָצָא עֵזֶר כְּנֶגְדּוֹ </a:t>
            </a:r>
            <a:r>
              <a:rPr lang="he-IL" b="1"/>
              <a:t>כא</a:t>
            </a:r>
            <a:r>
              <a:rPr lang="en-US"/>
              <a:t> </a:t>
            </a:r>
            <a:r>
              <a:rPr lang="he-IL"/>
              <a:t>וַיַּפֵּל </a:t>
            </a:r>
            <a:r>
              <a:rPr lang="he-IL" smtClean="0"/>
              <a:t>ה' </a:t>
            </a:r>
            <a:r>
              <a:rPr lang="he-IL"/>
              <a:t>אֱלֹהִים תַּרְדֵּמָה עַל-הָאָדָם וַיִּישָׁן וַיִּקַּח אַחַת מִצַּלְעֹתָיו וַיִּסְגֹּר בָּשָׂר תַּחְתֶּנָּה </a:t>
            </a:r>
            <a:r>
              <a:rPr lang="he-IL" b="1"/>
              <a:t>כב</a:t>
            </a:r>
            <a:r>
              <a:rPr lang="en-US"/>
              <a:t> </a:t>
            </a:r>
            <a:r>
              <a:rPr lang="he-IL"/>
              <a:t>וַיִּבֶן </a:t>
            </a:r>
            <a:r>
              <a:rPr lang="he-IL" smtClean="0"/>
              <a:t>ה' </a:t>
            </a:r>
            <a:r>
              <a:rPr lang="he-IL"/>
              <a:t>אֱלֹהִים אֶת-הַצֵּלָע אֲשֶׁר-לָקַח מִן-הָאָדָם לְאִשָּׁה וַיְבִאֶהָ אֶל-הָאָדָם </a:t>
            </a:r>
            <a:r>
              <a:rPr lang="he-IL" b="1"/>
              <a:t>כג</a:t>
            </a:r>
            <a:r>
              <a:rPr lang="en-US"/>
              <a:t> </a:t>
            </a:r>
            <a:r>
              <a:rPr lang="he-IL"/>
              <a:t>וַיֹּאמֶר הָאָדָם זֹאת הַפַּעַם עֶצֶם מֵעֲצָמַי וּבָשָׂר מִבְּשָׂרִי לְזֹאת יִקָּרֵא אִשָּׁה כִּי מֵאִישׁ לֻקְחָה-זֹּאת </a:t>
            </a:r>
            <a:r>
              <a:rPr lang="he-IL" b="1"/>
              <a:t>כד</a:t>
            </a:r>
            <a:r>
              <a:rPr lang="en-US"/>
              <a:t> </a:t>
            </a:r>
            <a:r>
              <a:rPr lang="he-IL"/>
              <a:t>עַל-כֵּן יַעֲזָב-אִישׁ אֶת-אָבִיו וְאֶת-אִמּוֹ וְדָבַק בְּאִשְׁתּוֹ וְהָיוּ לְבָשָׂר אֶחָד </a:t>
            </a:r>
            <a:r>
              <a:rPr lang="he-IL" b="1"/>
              <a:t>כה</a:t>
            </a:r>
            <a:r>
              <a:rPr lang="en-US"/>
              <a:t> </a:t>
            </a:r>
            <a:r>
              <a:rPr lang="he-IL"/>
              <a:t>וַיִּהְיוּ שְׁנֵיהֶם עֲרוּמִּים הָאָדָם וְאִשְׁתּוֹ וְלֹא יִתְבֹּשָׁשׁוּ</a:t>
            </a:r>
            <a:endParaRPr lang="en-US"/>
          </a:p>
          <a:p>
            <a:r>
              <a:rPr lang="en-US"/>
              <a:t> </a:t>
            </a:r>
          </a:p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763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שלב שני – איתור בטקסט של מושגים נלמדים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e-IL" b="1"/>
              <a:t>בראשית פרק ב</a:t>
            </a:r>
            <a:endParaRPr lang="en-US"/>
          </a:p>
          <a:p>
            <a:r>
              <a:rPr lang="he-IL" b="1"/>
              <a:t>א</a:t>
            </a:r>
            <a:r>
              <a:rPr lang="en-US" b="1">
                <a:solidFill>
                  <a:srgbClr val="FF0000"/>
                </a:solidFill>
              </a:rPr>
              <a:t> </a:t>
            </a:r>
            <a:r>
              <a:rPr lang="he-IL" b="1">
                <a:solidFill>
                  <a:srgbClr val="FF0000"/>
                </a:solidFill>
              </a:rPr>
              <a:t>וַיְכֻלּוּ </a:t>
            </a:r>
            <a:r>
              <a:rPr lang="he-IL"/>
              <a:t>הַשָּׁמַיִם וְהָאָרֶץ וְכָל-צְבָאָם </a:t>
            </a:r>
            <a:r>
              <a:rPr lang="he-IL" b="1"/>
              <a:t>ב</a:t>
            </a:r>
            <a:r>
              <a:rPr lang="en-US"/>
              <a:t> </a:t>
            </a:r>
            <a:r>
              <a:rPr lang="he-IL"/>
              <a:t>וַיְכַל אֱלֹהִים </a:t>
            </a:r>
            <a:r>
              <a:rPr lang="he-IL" b="1">
                <a:solidFill>
                  <a:srgbClr val="FF0000"/>
                </a:solidFill>
              </a:rPr>
              <a:t>בַּיּוֹם הַשְּׁבִיעִי </a:t>
            </a:r>
            <a:r>
              <a:rPr lang="he-IL"/>
              <a:t>מְלַאכְתּוֹ אֲשֶׁר עָשָׂה </a:t>
            </a:r>
            <a:r>
              <a:rPr lang="he-IL" b="1">
                <a:solidFill>
                  <a:srgbClr val="FF0000"/>
                </a:solidFill>
              </a:rPr>
              <a:t>וַיִּשְׁבֹּת</a:t>
            </a:r>
            <a:r>
              <a:rPr lang="he-IL"/>
              <a:t> בַּיּוֹם הַשְּׁבִיעִי מִכָּל-מְלַאכְתּוֹ אֲשֶׁר עָשָׂה</a:t>
            </a:r>
            <a:r>
              <a:rPr lang="en-US"/>
              <a:t> </a:t>
            </a:r>
            <a:r>
              <a:rPr lang="he-IL" b="1"/>
              <a:t>ג</a:t>
            </a:r>
            <a:r>
              <a:rPr lang="en-US"/>
              <a:t> </a:t>
            </a:r>
            <a:r>
              <a:rPr lang="he-IL" b="1">
                <a:solidFill>
                  <a:srgbClr val="FF0000"/>
                </a:solidFill>
              </a:rPr>
              <a:t>וַיְבָרֶךְ</a:t>
            </a:r>
            <a:r>
              <a:rPr lang="he-IL"/>
              <a:t> אֱלֹהִים אֶת-יוֹם הַשְּׁבִיעִי </a:t>
            </a:r>
            <a:r>
              <a:rPr lang="he-IL" b="1">
                <a:solidFill>
                  <a:srgbClr val="FF0000"/>
                </a:solidFill>
              </a:rPr>
              <a:t>וַיְקַדֵּשׁ</a:t>
            </a:r>
            <a:r>
              <a:rPr lang="he-IL"/>
              <a:t> אֹתוֹ: כִּי בוֹ שָׁבַת מִכָּל-מְלַאכְתּוֹ אֲשֶׁר-בָּרָא אֱלֹהִים לַעֲשׂוֹת </a:t>
            </a:r>
            <a:r>
              <a:rPr lang="en-US"/>
              <a:t/>
            </a:r>
            <a:br>
              <a:rPr lang="en-US"/>
            </a:br>
            <a:r>
              <a:rPr lang="he-IL" b="1"/>
              <a:t>ד</a:t>
            </a:r>
            <a:r>
              <a:rPr lang="en-US"/>
              <a:t> </a:t>
            </a:r>
            <a:r>
              <a:rPr lang="he-IL"/>
              <a:t>אֵלֶּה תוֹלְדוֹת הַשָּׁמַיִם וְהָאָרֶץ בְּ</a:t>
            </a:r>
            <a:r>
              <a:rPr lang="he-IL" b="1"/>
              <a:t>הִ</a:t>
            </a:r>
            <a:r>
              <a:rPr lang="he-IL"/>
              <a:t>בָּרְאָם: בְּיוֹם עֲשׂוֹת </a:t>
            </a:r>
            <a:r>
              <a:rPr lang="he-IL" smtClean="0"/>
              <a:t>ה' </a:t>
            </a:r>
            <a:r>
              <a:rPr lang="he-IL"/>
              <a:t>אֱלֹהִים--אֶרֶץ וְשָׁמָיִם </a:t>
            </a:r>
            <a:r>
              <a:rPr lang="he-IL" b="1"/>
              <a:t>ה</a:t>
            </a:r>
            <a:r>
              <a:rPr lang="en-US"/>
              <a:t> </a:t>
            </a:r>
            <a:r>
              <a:rPr lang="he-IL"/>
              <a:t>וְכֹל שִׂיחַ הַשָּׂדֶה </a:t>
            </a:r>
            <a:r>
              <a:rPr lang="he-IL" b="1">
                <a:solidFill>
                  <a:srgbClr val="FF0000"/>
                </a:solidFill>
              </a:rPr>
              <a:t>טֶרֶם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יִהְיֶה</a:t>
            </a:r>
            <a:r>
              <a:rPr lang="he-IL"/>
              <a:t> בָאָרֶץ וְכָל-עֵשֶׂב הַשָּׂדֶה טֶרֶם יִצְמָח: כִּי לֹא הִמְטִיר </a:t>
            </a:r>
            <a:r>
              <a:rPr lang="he-IL" smtClean="0"/>
              <a:t>ה' </a:t>
            </a:r>
            <a:r>
              <a:rPr lang="he-IL"/>
              <a:t>אֱלֹהִים עַל-הָאָרֶץ וְאָדָם אַיִן לַעֲבֹד אֶת-הָאֲדָמָה </a:t>
            </a:r>
            <a:r>
              <a:rPr lang="he-IL" b="1"/>
              <a:t>ו</a:t>
            </a:r>
            <a:r>
              <a:rPr lang="en-US"/>
              <a:t> </a:t>
            </a:r>
            <a:r>
              <a:rPr lang="he-IL"/>
              <a:t>וְאֵד יַעֲלֶה מִן-הָאָרֶץ וְהִשְׁקָה אֶת-כָּל-פְּנֵי הָאֲדָמָה </a:t>
            </a:r>
            <a:r>
              <a:rPr lang="he-IL" b="1"/>
              <a:t>ז</a:t>
            </a:r>
            <a:r>
              <a:rPr lang="en-US"/>
              <a:t> </a:t>
            </a:r>
            <a:r>
              <a:rPr lang="he-IL" b="1">
                <a:solidFill>
                  <a:srgbClr val="FF0000"/>
                </a:solidFill>
              </a:rPr>
              <a:t>וַיִּיצֶר</a:t>
            </a:r>
            <a:r>
              <a:rPr lang="he-IL"/>
              <a:t> </a:t>
            </a:r>
            <a:r>
              <a:rPr lang="he-IL" smtClean="0"/>
              <a:t>ה' </a:t>
            </a:r>
            <a:r>
              <a:rPr lang="he-IL"/>
              <a:t>אֱלֹהִים אֶת-הָאָדָם </a:t>
            </a:r>
            <a:r>
              <a:rPr lang="he-IL" b="1">
                <a:solidFill>
                  <a:srgbClr val="FF0000"/>
                </a:solidFill>
              </a:rPr>
              <a:t>עָפָר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מִן-הָאֲדָמָה</a:t>
            </a:r>
            <a:r>
              <a:rPr lang="he-IL"/>
              <a:t> וַיִּפַּח בְּאַפָּיו נִשְׁמַת חַיִּים וַיְהִי הָאָדָם לְנֶפֶשׁ חַיָּה </a:t>
            </a:r>
            <a:r>
              <a:rPr lang="he-IL" b="1"/>
              <a:t>ח</a:t>
            </a:r>
            <a:r>
              <a:rPr lang="en-US"/>
              <a:t> </a:t>
            </a:r>
            <a:r>
              <a:rPr lang="he-IL"/>
              <a:t>וַיִּטַּע </a:t>
            </a:r>
            <a:r>
              <a:rPr lang="he-IL" smtClean="0"/>
              <a:t>ה' </a:t>
            </a:r>
            <a:r>
              <a:rPr lang="he-IL"/>
              <a:t>אֱלֹהִים </a:t>
            </a:r>
            <a:r>
              <a:rPr lang="he-IL" b="1">
                <a:solidFill>
                  <a:srgbClr val="FF0000"/>
                </a:solidFill>
              </a:rPr>
              <a:t>גַּן-בְּעֵדֶן-</a:t>
            </a:r>
            <a:r>
              <a:rPr lang="he-IL"/>
              <a:t>-מִקֶּדֶם וַיָּשֶׂם שָׁם אֶת-הָאָדָם אֲשֶׁר יָצָר </a:t>
            </a:r>
            <a:r>
              <a:rPr lang="he-IL" b="1"/>
              <a:t>ט</a:t>
            </a:r>
            <a:r>
              <a:rPr lang="en-US"/>
              <a:t> </a:t>
            </a:r>
            <a:r>
              <a:rPr lang="he-IL"/>
              <a:t>וַיַּצְמַח </a:t>
            </a:r>
            <a:r>
              <a:rPr lang="he-IL" smtClean="0"/>
              <a:t>ה' </a:t>
            </a:r>
            <a:r>
              <a:rPr lang="he-IL"/>
              <a:t>אֱלֹהִים מִן-הָאֲדָמָה כָּל-עֵץ נֶחְמָד לְמַרְאֶה וְטוֹב לְמַאֲכָל--</a:t>
            </a:r>
            <a:r>
              <a:rPr lang="he-IL" b="1">
                <a:solidFill>
                  <a:srgbClr val="FF0000"/>
                </a:solidFill>
              </a:rPr>
              <a:t>וְעֵץ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הַחַיִּים</a:t>
            </a:r>
            <a:r>
              <a:rPr lang="he-IL"/>
              <a:t> בְּתוֹךְ הַגָּן </a:t>
            </a:r>
            <a:r>
              <a:rPr lang="he-IL" b="1">
                <a:solidFill>
                  <a:srgbClr val="FF0000"/>
                </a:solidFill>
              </a:rPr>
              <a:t>וְעֵץ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הַדַּעַת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טוֹב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וָרָע</a:t>
            </a:r>
            <a:r>
              <a:rPr lang="he-IL"/>
              <a:t> </a:t>
            </a:r>
            <a:r>
              <a:rPr lang="he-IL" b="1"/>
              <a:t>י</a:t>
            </a:r>
            <a:r>
              <a:rPr lang="en-US"/>
              <a:t> </a:t>
            </a:r>
            <a:r>
              <a:rPr lang="he-IL"/>
              <a:t>וְנָהָר יֹצֵא מֵעֵדֶן לְהַשְׁקוֹת אֶת-הַגָּן וּמִשָּׁם יִפָּרֵד וְהָיָה לְאַרְבָּעָה רָאשִׁים </a:t>
            </a:r>
            <a:r>
              <a:rPr lang="he-IL" b="1"/>
              <a:t>יא</a:t>
            </a:r>
            <a:r>
              <a:rPr lang="en-US"/>
              <a:t> </a:t>
            </a:r>
            <a:r>
              <a:rPr lang="he-IL"/>
              <a:t>שֵׁם הָאֶחָד פִּישׁוֹן--הוּא הַסֹּבֵב אֵת </a:t>
            </a:r>
            <a:r>
              <a:rPr lang="he-IL" b="1">
                <a:solidFill>
                  <a:srgbClr val="FF0000"/>
                </a:solidFill>
              </a:rPr>
              <a:t>כָּל-אֶרֶץ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הַחֲוִילָה</a:t>
            </a:r>
            <a:r>
              <a:rPr lang="he-IL"/>
              <a:t> אֲשֶׁר-שָׁם הַזָּהָב </a:t>
            </a:r>
            <a:r>
              <a:rPr lang="he-IL" b="1"/>
              <a:t>יב</a:t>
            </a:r>
            <a:r>
              <a:rPr lang="en-US"/>
              <a:t> </a:t>
            </a:r>
            <a:r>
              <a:rPr lang="he-IL"/>
              <a:t>וּזְהַב הָאָרֶץ הַהִוא טוֹב שָׁם הַבְּדֹלַח וְאֶבֶן הַשֹּׁהַם </a:t>
            </a:r>
            <a:r>
              <a:rPr lang="he-IL" b="1"/>
              <a:t>יג</a:t>
            </a:r>
            <a:r>
              <a:rPr lang="en-US"/>
              <a:t> </a:t>
            </a:r>
            <a:r>
              <a:rPr lang="he-IL"/>
              <a:t>וְשֵׁם-הַנָּהָר הַשֵּׁנִי גִּיחוֹן--הוּא הַסּוֹבֵב אֵת כָּל-אֶרֶץ כּוּשׁ </a:t>
            </a:r>
            <a:r>
              <a:rPr lang="he-IL" b="1"/>
              <a:t>יד</a:t>
            </a:r>
            <a:r>
              <a:rPr lang="en-US"/>
              <a:t> </a:t>
            </a:r>
            <a:r>
              <a:rPr lang="he-IL"/>
              <a:t>וְשֵׁם הַנָּהָר הַשְּׁלִישִׁי חִדֶּקֶל הוּא הַהֹלֵךְ קִדְמַת אַשּׁוּר וְהַנָּהָר הָרְבִיעִי הוּא פְרָת </a:t>
            </a:r>
            <a:r>
              <a:rPr lang="he-IL" b="1"/>
              <a:t>טו</a:t>
            </a:r>
            <a:r>
              <a:rPr lang="en-US"/>
              <a:t> </a:t>
            </a:r>
            <a:r>
              <a:rPr lang="he-IL"/>
              <a:t>וַיִּקַּח </a:t>
            </a:r>
            <a:r>
              <a:rPr lang="he-IL" smtClean="0"/>
              <a:t>ה' </a:t>
            </a:r>
            <a:r>
              <a:rPr lang="he-IL"/>
              <a:t>אֱלֹהִים אֶת-הָאָדָם וַיַּנִּחֵהוּ בְגַן-עֵדֶן </a:t>
            </a:r>
            <a:r>
              <a:rPr lang="he-IL" b="1">
                <a:solidFill>
                  <a:srgbClr val="FF0000"/>
                </a:solidFill>
              </a:rPr>
              <a:t>לְעָבְדָהּ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וּלְשָׁמְרָהּ</a:t>
            </a:r>
            <a:r>
              <a:rPr lang="he-IL"/>
              <a:t> </a:t>
            </a:r>
            <a:r>
              <a:rPr lang="he-IL" b="1"/>
              <a:t>טז</a:t>
            </a:r>
            <a:r>
              <a:rPr lang="en-US"/>
              <a:t> </a:t>
            </a:r>
            <a:r>
              <a:rPr lang="he-IL"/>
              <a:t>וַיְצַו </a:t>
            </a:r>
            <a:r>
              <a:rPr lang="he-IL" smtClean="0"/>
              <a:t>ה' </a:t>
            </a:r>
            <a:r>
              <a:rPr lang="he-IL"/>
              <a:t>אֱלֹהִים עַל-הָאָדָם לֵאמֹר: מִכֹּל עֵץ-הַגָּן אָכֹל תֹּאכֵל </a:t>
            </a:r>
            <a:r>
              <a:rPr lang="he-IL" b="1"/>
              <a:t>יז</a:t>
            </a:r>
            <a:r>
              <a:rPr lang="en-US"/>
              <a:t> </a:t>
            </a:r>
            <a:r>
              <a:rPr lang="he-IL"/>
              <a:t>וּמֵעֵץ הַדַּעַת טוֹב וָרָע--לֹ</a:t>
            </a:r>
            <a:r>
              <a:rPr lang="he-IL" b="1">
                <a:solidFill>
                  <a:srgbClr val="FF0000"/>
                </a:solidFill>
              </a:rPr>
              <a:t>א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תֹאכַל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מִמֶּנּוּ</a:t>
            </a:r>
            <a:r>
              <a:rPr lang="he-IL"/>
              <a:t>: כִּי בְּיוֹם אֲכָלְךָ מִמֶּנּוּ--</a:t>
            </a:r>
            <a:r>
              <a:rPr lang="he-IL" b="1">
                <a:solidFill>
                  <a:srgbClr val="FF0000"/>
                </a:solidFill>
              </a:rPr>
              <a:t>מוֹת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תָּמוּת</a:t>
            </a:r>
            <a:r>
              <a:rPr lang="he-IL"/>
              <a:t> </a:t>
            </a:r>
            <a:r>
              <a:rPr lang="he-IL" b="1"/>
              <a:t>יח</a:t>
            </a:r>
            <a:r>
              <a:rPr lang="en-US"/>
              <a:t> </a:t>
            </a:r>
            <a:r>
              <a:rPr lang="he-IL"/>
              <a:t>וַיֹּאמֶר </a:t>
            </a:r>
            <a:r>
              <a:rPr lang="he-IL" smtClean="0"/>
              <a:t>ה' </a:t>
            </a:r>
            <a:r>
              <a:rPr lang="he-IL"/>
              <a:t>אֱלֹהִים </a:t>
            </a:r>
            <a:r>
              <a:rPr lang="he-IL" b="1">
                <a:solidFill>
                  <a:srgbClr val="FF0000"/>
                </a:solidFill>
              </a:rPr>
              <a:t>לֹא-טוֹב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הֱיוֹת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הָאָדָם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לְבַדּוֹ</a:t>
            </a:r>
            <a:r>
              <a:rPr lang="he-IL"/>
              <a:t> אֶעֱשֶׂה-לּוֹ </a:t>
            </a:r>
            <a:r>
              <a:rPr lang="he-IL" b="1">
                <a:solidFill>
                  <a:srgbClr val="FF0000"/>
                </a:solidFill>
              </a:rPr>
              <a:t>עֵזֶר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כְּנֶגְדּוֹ</a:t>
            </a:r>
            <a:r>
              <a:rPr lang="he-IL"/>
              <a:t> </a:t>
            </a:r>
            <a:r>
              <a:rPr lang="he-IL" b="1"/>
              <a:t>יט</a:t>
            </a:r>
            <a:r>
              <a:rPr lang="en-US"/>
              <a:t> </a:t>
            </a:r>
            <a:r>
              <a:rPr lang="he-IL"/>
              <a:t>וַיִּצֶר </a:t>
            </a:r>
            <a:r>
              <a:rPr lang="he-IL" smtClean="0"/>
              <a:t>ה' </a:t>
            </a:r>
            <a:r>
              <a:rPr lang="he-IL"/>
              <a:t>אֱלֹהִים מִן-הָאֲדָמָה כָּל-חַיַּת הַשָּׂדֶה וְאֵת כָּל-עוֹף הַשָּׁמַיִם וַיָּבֵא אֶל-הָאָדָם לִרְאוֹת </a:t>
            </a:r>
            <a:r>
              <a:rPr lang="he-IL" b="1">
                <a:solidFill>
                  <a:srgbClr val="FF0000"/>
                </a:solidFill>
              </a:rPr>
              <a:t>מַה-יִּקְרָא-לוֹ</a:t>
            </a:r>
            <a:r>
              <a:rPr lang="he-IL"/>
              <a:t> וְכֹל אֲשֶׁר יִקְרָא-לוֹ הָאָדָם נֶפֶשׁ חַיָּה הוּא שְׁמוֹ </a:t>
            </a:r>
            <a:r>
              <a:rPr lang="he-IL" b="1"/>
              <a:t>כ</a:t>
            </a:r>
            <a:r>
              <a:rPr lang="en-US"/>
              <a:t> </a:t>
            </a:r>
            <a:r>
              <a:rPr lang="he-IL" b="1">
                <a:solidFill>
                  <a:srgbClr val="FF0000"/>
                </a:solidFill>
              </a:rPr>
              <a:t>וַיִּקְרָא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הָאָדָם</a:t>
            </a:r>
            <a:r>
              <a:rPr lang="he-IL"/>
              <a:t> שֵׁמוֹת לְכָל-הַבְּהֵמָה וּלְעוֹף הַשָּׁמַיִם וּלְכֹל חַיַּת הַשָּׂדֶה וּלְאָדָם לֹא-מָצָא עֵזֶר כְּנֶגְדּוֹ </a:t>
            </a:r>
            <a:r>
              <a:rPr lang="he-IL" b="1"/>
              <a:t>כא</a:t>
            </a:r>
            <a:r>
              <a:rPr lang="en-US"/>
              <a:t> </a:t>
            </a:r>
            <a:r>
              <a:rPr lang="he-IL"/>
              <a:t>וַיַּפֵּל </a:t>
            </a:r>
            <a:r>
              <a:rPr lang="he-IL" smtClean="0"/>
              <a:t>ה' </a:t>
            </a:r>
            <a:r>
              <a:rPr lang="he-IL"/>
              <a:t>אֱלֹהִים תַּרְדֵּמָה עַל-הָאָדָם וַיִּישָׁן וַיִּקַּח אַחַת מִצַּלְעֹתָיו וַיִּסְגֹּר בָּשָׂר תַּחְתֶּנָּה </a:t>
            </a:r>
            <a:r>
              <a:rPr lang="he-IL" b="1"/>
              <a:t>כב</a:t>
            </a:r>
            <a:r>
              <a:rPr lang="en-US" b="1">
                <a:solidFill>
                  <a:srgbClr val="FF0000"/>
                </a:solidFill>
              </a:rPr>
              <a:t> </a:t>
            </a:r>
            <a:r>
              <a:rPr lang="he-IL" b="1">
                <a:solidFill>
                  <a:srgbClr val="FF0000"/>
                </a:solidFill>
              </a:rPr>
              <a:t>וַיִּבֶן </a:t>
            </a:r>
            <a:r>
              <a:rPr lang="he-IL" b="1" smtClean="0">
                <a:solidFill>
                  <a:srgbClr val="FF0000"/>
                </a:solidFill>
              </a:rPr>
              <a:t>ה'</a:t>
            </a:r>
            <a:r>
              <a:rPr lang="he-IL" smtClean="0"/>
              <a:t> </a:t>
            </a:r>
            <a:r>
              <a:rPr lang="he-IL"/>
              <a:t>אֱלֹהִים אֶת-הַצֵּלָע אֲשֶׁר-לָקַח מִן-הָאָדָם לְאִשָּׁה וַיְבִאֶהָ אֶל-הָאָדָם </a:t>
            </a:r>
            <a:r>
              <a:rPr lang="he-IL" b="1"/>
              <a:t>כג</a:t>
            </a:r>
            <a:r>
              <a:rPr lang="en-US"/>
              <a:t> </a:t>
            </a:r>
            <a:r>
              <a:rPr lang="he-IL"/>
              <a:t>וַיֹּאמֶר הָאָדָם </a:t>
            </a:r>
            <a:r>
              <a:rPr lang="he-IL" b="1">
                <a:solidFill>
                  <a:srgbClr val="FF0000"/>
                </a:solidFill>
              </a:rPr>
              <a:t>זֹאת הַפַּעַם עֶצֶם מֵעֲצָמַי וּבָשָׂר מִבְּשָׂרִי </a:t>
            </a:r>
            <a:r>
              <a:rPr lang="he-IL"/>
              <a:t>לְזֹאת יִקָּרֵא אִשָּׁה </a:t>
            </a:r>
            <a:r>
              <a:rPr lang="he-IL" b="1">
                <a:solidFill>
                  <a:srgbClr val="FF0000"/>
                </a:solidFill>
              </a:rPr>
              <a:t>כִּי</a:t>
            </a:r>
            <a:r>
              <a:rPr lang="he-IL"/>
              <a:t> מֵאִ</a:t>
            </a:r>
            <a:r>
              <a:rPr lang="he-IL" b="1">
                <a:solidFill>
                  <a:srgbClr val="FF0000"/>
                </a:solidFill>
              </a:rPr>
              <a:t>י</a:t>
            </a:r>
            <a:r>
              <a:rPr lang="he-IL"/>
              <a:t>שׁ </a:t>
            </a:r>
            <a:r>
              <a:rPr lang="he-IL" b="1">
                <a:solidFill>
                  <a:srgbClr val="FF0000"/>
                </a:solidFill>
              </a:rPr>
              <a:t>לֻקְחָה-זֹּאת</a:t>
            </a:r>
            <a:r>
              <a:rPr lang="he-IL"/>
              <a:t> </a:t>
            </a:r>
            <a:r>
              <a:rPr lang="he-IL" b="1"/>
              <a:t>כד</a:t>
            </a:r>
            <a:r>
              <a:rPr lang="en-US"/>
              <a:t> </a:t>
            </a:r>
            <a:r>
              <a:rPr lang="he-IL" b="1">
                <a:solidFill>
                  <a:srgbClr val="FF0000"/>
                </a:solidFill>
              </a:rPr>
              <a:t>עַל-כֵּן יַעֲזָב-אִישׁ אֶת-אָבִיו וְאֶת-אִמּוֹ </a:t>
            </a:r>
            <a:r>
              <a:rPr lang="he-IL"/>
              <a:t>וְדָבַק בְּאִשְׁתּוֹ וְהָיוּ לְבָשָׂר אֶחָד </a:t>
            </a:r>
            <a:r>
              <a:rPr lang="he-IL" b="1"/>
              <a:t>כה</a:t>
            </a:r>
            <a:r>
              <a:rPr lang="en-US"/>
              <a:t> </a:t>
            </a:r>
            <a:r>
              <a:rPr lang="he-IL"/>
              <a:t>וַיִּהְיוּ שְׁנֵיהֶם </a:t>
            </a:r>
            <a:r>
              <a:rPr lang="he-IL" b="1">
                <a:solidFill>
                  <a:srgbClr val="FF0000"/>
                </a:solidFill>
              </a:rPr>
              <a:t>עֲרוּמִּים</a:t>
            </a:r>
            <a:r>
              <a:rPr lang="he-IL"/>
              <a:t> הָאָדָם וְאִשְׁתּוֹ </a:t>
            </a:r>
            <a:r>
              <a:rPr lang="he-IL" b="1">
                <a:solidFill>
                  <a:srgbClr val="FF0000"/>
                </a:solidFill>
              </a:rPr>
              <a:t>וְלֹא</a:t>
            </a:r>
            <a:r>
              <a:rPr lang="he-IL"/>
              <a:t> </a:t>
            </a:r>
            <a:r>
              <a:rPr lang="he-IL" b="1">
                <a:solidFill>
                  <a:srgbClr val="FF0000"/>
                </a:solidFill>
              </a:rPr>
              <a:t>יִתְבֹּשָׁשׁוּ</a:t>
            </a:r>
            <a:endParaRPr lang="en-US" b="1">
              <a:solidFill>
                <a:srgbClr val="FF0000"/>
              </a:solidFill>
            </a:endParaRPr>
          </a:p>
          <a:p>
            <a:r>
              <a:rPr lang="en-US"/>
              <a:t> </a:t>
            </a:r>
          </a:p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5413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smtClean="0"/>
              <a:t>שלב שלישי – הוספת מושגים חוץ טקטסטואליים נלמדים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e-IL" b="1" smtClean="0">
                <a:solidFill>
                  <a:srgbClr val="00B050"/>
                </a:solidFill>
              </a:rPr>
              <a:t>בריאה בעשייה</a:t>
            </a:r>
          </a:p>
          <a:p>
            <a:r>
              <a:rPr lang="he-IL" b="1" smtClean="0">
                <a:solidFill>
                  <a:srgbClr val="00B050"/>
                </a:solidFill>
              </a:rPr>
              <a:t>בריאה יש מיש</a:t>
            </a:r>
          </a:p>
          <a:p>
            <a:r>
              <a:rPr lang="he-IL" b="1" smtClean="0">
                <a:solidFill>
                  <a:srgbClr val="00B050"/>
                </a:solidFill>
              </a:rPr>
              <a:t>סיפור בריאה שני</a:t>
            </a:r>
          </a:p>
          <a:p>
            <a:r>
              <a:rPr lang="he-IL" b="1" smtClean="0">
                <a:solidFill>
                  <a:srgbClr val="00B050"/>
                </a:solidFill>
              </a:rPr>
              <a:t>סיפורי בריאת האדם</a:t>
            </a:r>
          </a:p>
          <a:p>
            <a:r>
              <a:rPr lang="he-IL" b="1" smtClean="0">
                <a:solidFill>
                  <a:srgbClr val="00B050"/>
                </a:solidFill>
              </a:rPr>
              <a:t>סיפור אטיולוגי</a:t>
            </a:r>
          </a:p>
          <a:p>
            <a:r>
              <a:rPr lang="he-IL" b="1" smtClean="0">
                <a:solidFill>
                  <a:srgbClr val="00B050"/>
                </a:solidFill>
              </a:rPr>
              <a:t>מדרש שם</a:t>
            </a:r>
          </a:p>
          <a:p>
            <a:r>
              <a:rPr lang="he-IL" b="1" smtClean="0">
                <a:solidFill>
                  <a:srgbClr val="00B050"/>
                </a:solidFill>
              </a:rPr>
              <a:t>רמז מטרים</a:t>
            </a:r>
          </a:p>
          <a:p>
            <a:r>
              <a:rPr lang="he-IL" b="1" smtClean="0">
                <a:solidFill>
                  <a:srgbClr val="00B050"/>
                </a:solidFill>
              </a:rPr>
              <a:t>חופש הבחירה</a:t>
            </a:r>
          </a:p>
          <a:p>
            <a:r>
              <a:rPr lang="he-IL" b="1" smtClean="0">
                <a:solidFill>
                  <a:srgbClr val="00B050"/>
                </a:solidFill>
              </a:rPr>
              <a:t>מוטיב הקריאה בשם</a:t>
            </a:r>
          </a:p>
          <a:p>
            <a:r>
              <a:rPr lang="he-IL" b="1" smtClean="0">
                <a:solidFill>
                  <a:srgbClr val="00B050"/>
                </a:solidFill>
              </a:rPr>
              <a:t>בן תמותה</a:t>
            </a:r>
          </a:p>
          <a:p>
            <a:r>
              <a:rPr lang="he-IL" b="1" smtClean="0">
                <a:solidFill>
                  <a:srgbClr val="00B050"/>
                </a:solidFill>
              </a:rPr>
              <a:t>ידיעה כוללנית</a:t>
            </a:r>
          </a:p>
          <a:p>
            <a:r>
              <a:rPr lang="he-IL" b="1" smtClean="0">
                <a:solidFill>
                  <a:srgbClr val="00B050"/>
                </a:solidFill>
              </a:rPr>
              <a:t>נבדל לטובה</a:t>
            </a:r>
          </a:p>
          <a:p>
            <a:r>
              <a:rPr lang="he-IL" b="1" smtClean="0">
                <a:solidFill>
                  <a:srgbClr val="00B050"/>
                </a:solidFill>
              </a:rPr>
              <a:t>חלוקת התנ"ך לפרקים</a:t>
            </a:r>
          </a:p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9902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2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2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שלב רביעי – יצירת הקשרים ברמת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20040" y="1504122"/>
            <a:ext cx="8503920" cy="4572000"/>
          </a:xfrm>
        </p:spPr>
        <p:txBody>
          <a:bodyPr>
            <a:normAutofit/>
          </a:bodyPr>
          <a:lstStyle/>
          <a:p>
            <a:endParaRPr lang="he-IL" sz="1400" b="1">
              <a:solidFill>
                <a:schemeClr val="lt1"/>
              </a:solidFill>
              <a:cs typeface="+mj-cs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3657600" y="20574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 וַיְבָרֶךְ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5125279" y="2209800"/>
            <a:ext cx="1275522" cy="281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סיפור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אטיולוגי</a:t>
            </a:r>
          </a:p>
        </p:txBody>
      </p:sp>
      <p:sp>
        <p:nvSpPr>
          <p:cNvPr id="7" name="מלבן מעוגל 6"/>
          <p:cNvSpPr/>
          <p:nvPr/>
        </p:nvSpPr>
        <p:spPr>
          <a:xfrm>
            <a:off x="4668078" y="2819400"/>
            <a:ext cx="1094962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רמז מטרים</a:t>
            </a:r>
            <a:endParaRPr lang="he-IL" sz="1400" b="1">
              <a:cs typeface="+mj-cs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7148719" y="3280741"/>
            <a:ext cx="990600" cy="300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מדרש</a:t>
            </a:r>
            <a:r>
              <a:rPr lang="he-IL" smtClean="0"/>
              <a:t> </a:t>
            </a:r>
            <a:r>
              <a:rPr lang="he-IL" sz="1400" b="1" smtClean="0">
                <a:cs typeface="+mj-cs"/>
              </a:rPr>
              <a:t>שם</a:t>
            </a:r>
            <a:endParaRPr lang="he-IL" sz="1400" b="1">
              <a:cs typeface="+mj-cs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5125278" y="3485321"/>
            <a:ext cx="1162878" cy="3246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 מוֹת תָּמוּת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7010400" y="2590801"/>
            <a:ext cx="1447800" cy="2716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חופש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הבחירה</a:t>
            </a:r>
          </a:p>
        </p:txBody>
      </p:sp>
      <p:sp>
        <p:nvSpPr>
          <p:cNvPr id="13" name="מלבן מעוגל 12"/>
          <p:cNvSpPr/>
          <p:nvPr/>
        </p:nvSpPr>
        <p:spPr>
          <a:xfrm>
            <a:off x="1663148" y="286247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גַּן-בְּעֵדֶן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748747" y="1729416"/>
            <a:ext cx="182880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כִּי מֵאִישׁ לֻקְחָה-זֹּאת </a:t>
            </a:r>
            <a:endParaRPr lang="he-IL" sz="1400" b="1">
              <a:cs typeface="+mj-cs"/>
            </a:endParaRPr>
          </a:p>
        </p:txBody>
      </p:sp>
      <p:sp>
        <p:nvSpPr>
          <p:cNvPr id="15" name="מלבן מעוגל 14"/>
          <p:cNvSpPr/>
          <p:nvPr/>
        </p:nvSpPr>
        <p:spPr>
          <a:xfrm>
            <a:off x="2468218" y="3332922"/>
            <a:ext cx="133847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וַיִּקְרָא הָאָדָם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6" name="מלבן מעוגל 15"/>
          <p:cNvSpPr/>
          <p:nvPr/>
        </p:nvSpPr>
        <p:spPr>
          <a:xfrm>
            <a:off x="1371600" y="4210051"/>
            <a:ext cx="1096618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בן תמותה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7" name="מלבן מעוגל 16"/>
          <p:cNvSpPr/>
          <p:nvPr/>
        </p:nvSpPr>
        <p:spPr>
          <a:xfrm>
            <a:off x="6781800" y="4247322"/>
            <a:ext cx="1207604" cy="3246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he-IL" sz="1400" b="1" smtClean="0">
                <a:solidFill>
                  <a:schemeClr val="bg1"/>
                </a:solidFill>
                <a:cs typeface="+mj-cs"/>
              </a:rPr>
              <a:t>בַּיּוֹם</a:t>
            </a:r>
            <a:r>
              <a:rPr lang="he-IL" sz="1400" b="1" smtClean="0">
                <a:solidFill>
                  <a:srgbClr val="FF0000"/>
                </a:solidFill>
                <a:cs typeface="+mj-cs"/>
              </a:rPr>
              <a:t> </a:t>
            </a:r>
            <a:r>
              <a:rPr lang="he-IL" sz="1400" b="1" smtClean="0">
                <a:solidFill>
                  <a:schemeClr val="bg1"/>
                </a:solidFill>
                <a:cs typeface="+mj-cs"/>
              </a:rPr>
              <a:t>הַשְּׁבִיעִי</a:t>
            </a:r>
          </a:p>
        </p:txBody>
      </p:sp>
      <p:sp>
        <p:nvSpPr>
          <p:cNvPr id="18" name="מלבן מעוגל 17"/>
          <p:cNvSpPr/>
          <p:nvPr/>
        </p:nvSpPr>
        <p:spPr>
          <a:xfrm>
            <a:off x="2468217" y="4668081"/>
            <a:ext cx="265706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 עַל-כֵּן יַעֲזָב-אִישׁ אֶת-אָבִיו וְאֶת-אִמּוֹ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9" name="מלבן מעוגל 18"/>
          <p:cNvSpPr/>
          <p:nvPr/>
        </p:nvSpPr>
        <p:spPr>
          <a:xfrm>
            <a:off x="6801678" y="5451615"/>
            <a:ext cx="1752599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 וַיִּיצֶר עָפָר מִן-הָאֲדָמָה</a:t>
            </a:r>
            <a:endParaRPr lang="he-IL" sz="1400" b="1">
              <a:cs typeface="+mj-cs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3048000" y="2739886"/>
            <a:ext cx="1295400" cy="384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ידיעה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כוללנית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2133600" y="2186609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עֵזֶר כְּנֶגְדּוֹ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2" name="מלבן מעוגל 21"/>
          <p:cNvSpPr/>
          <p:nvPr/>
        </p:nvSpPr>
        <p:spPr>
          <a:xfrm>
            <a:off x="6553200" y="4883427"/>
            <a:ext cx="1828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מוטיב הקריאה בשם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3" name="מלבן מעוגל 22"/>
          <p:cNvSpPr/>
          <p:nvPr/>
        </p:nvSpPr>
        <p:spPr>
          <a:xfrm>
            <a:off x="3597965" y="4091609"/>
            <a:ext cx="2226366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לֹא-טוֹב הֱיוֹת הָאָדָם לְבַדּוֹ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533400" y="4714462"/>
            <a:ext cx="1386509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בריאה בעשייה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5" name="מלבן מעוגל 24"/>
          <p:cNvSpPr/>
          <p:nvPr/>
        </p:nvSpPr>
        <p:spPr>
          <a:xfrm>
            <a:off x="748747" y="5453273"/>
            <a:ext cx="1189382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mtClean="0"/>
              <a:t> </a:t>
            </a:r>
            <a:r>
              <a:rPr lang="he-IL" sz="1400" b="1">
                <a:cs typeface="+mj-cs"/>
              </a:rPr>
              <a:t>מוֹת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תָּמוּת</a:t>
            </a:r>
          </a:p>
        </p:txBody>
      </p:sp>
      <p:sp>
        <p:nvSpPr>
          <p:cNvPr id="26" name="מלבן מעוגל 25"/>
          <p:cNvSpPr/>
          <p:nvPr/>
        </p:nvSpPr>
        <p:spPr>
          <a:xfrm>
            <a:off x="3382618" y="5334000"/>
            <a:ext cx="960782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וְעֵץ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הַחַיִּים</a:t>
            </a:r>
          </a:p>
        </p:txBody>
      </p:sp>
      <p:cxnSp>
        <p:nvCxnSpPr>
          <p:cNvPr id="28" name="מחבר חץ ישר 27"/>
          <p:cNvCxnSpPr/>
          <p:nvPr/>
        </p:nvCxnSpPr>
        <p:spPr>
          <a:xfrm flipH="1" flipV="1">
            <a:off x="2590800" y="1918256"/>
            <a:ext cx="4557919" cy="15670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 flipH="1" flipV="1">
            <a:off x="4581939" y="2362200"/>
            <a:ext cx="2113722" cy="20706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מלבן מעוגל 30"/>
          <p:cNvSpPr/>
          <p:nvPr/>
        </p:nvSpPr>
        <p:spPr>
          <a:xfrm>
            <a:off x="3541228" y="5748134"/>
            <a:ext cx="265706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 וְעֵץ הַדַּעַת טוֹב וָרָע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cxnSp>
        <p:nvCxnSpPr>
          <p:cNvPr id="33" name="מחבר חץ ישר 32"/>
          <p:cNvCxnSpPr/>
          <p:nvPr/>
        </p:nvCxnSpPr>
        <p:spPr>
          <a:xfrm flipH="1">
            <a:off x="5552661" y="2971800"/>
            <a:ext cx="1556302" cy="27415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flipH="1" flipV="1">
            <a:off x="3796747" y="3647660"/>
            <a:ext cx="2756453" cy="13881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 flipH="1" flipV="1">
            <a:off x="1919909" y="4820481"/>
            <a:ext cx="4861891" cy="7421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/>
          <p:cNvCxnSpPr/>
          <p:nvPr/>
        </p:nvCxnSpPr>
        <p:spPr>
          <a:xfrm flipH="1">
            <a:off x="4711148" y="2491409"/>
            <a:ext cx="1384852" cy="20805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מלבן מעוגל 42"/>
          <p:cNvSpPr/>
          <p:nvPr/>
        </p:nvSpPr>
        <p:spPr>
          <a:xfrm>
            <a:off x="334617" y="3634409"/>
            <a:ext cx="1417983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וְלֹא יִתְבֹּשָׁשׁוּ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cxnSp>
        <p:nvCxnSpPr>
          <p:cNvPr id="45" name="מחבר חץ ישר 44"/>
          <p:cNvCxnSpPr/>
          <p:nvPr/>
        </p:nvCxnSpPr>
        <p:spPr>
          <a:xfrm flipH="1">
            <a:off x="1828800" y="3124200"/>
            <a:ext cx="3040959" cy="662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מחבר חץ ישר 48"/>
          <p:cNvCxnSpPr/>
          <p:nvPr/>
        </p:nvCxnSpPr>
        <p:spPr>
          <a:xfrm flipH="1">
            <a:off x="1577009" y="4654827"/>
            <a:ext cx="68580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/>
          <p:nvPr/>
        </p:nvCxnSpPr>
        <p:spPr>
          <a:xfrm>
            <a:off x="2120348" y="3280741"/>
            <a:ext cx="1285046" cy="19439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חץ ישר 53"/>
          <p:cNvCxnSpPr>
            <a:stCxn id="9" idx="1"/>
          </p:cNvCxnSpPr>
          <p:nvPr/>
        </p:nvCxnSpPr>
        <p:spPr>
          <a:xfrm flipH="1">
            <a:off x="2468218" y="3647661"/>
            <a:ext cx="2657060" cy="6940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/>
          <p:nvPr/>
        </p:nvCxnSpPr>
        <p:spPr>
          <a:xfrm>
            <a:off x="2694954" y="2590801"/>
            <a:ext cx="654325" cy="206402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מחבר חץ ישר 57"/>
          <p:cNvCxnSpPr/>
          <p:nvPr/>
        </p:nvCxnSpPr>
        <p:spPr>
          <a:xfrm flipH="1">
            <a:off x="1828800" y="3167270"/>
            <a:ext cx="1712428" cy="224955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/>
          <p:nvPr/>
        </p:nvCxnSpPr>
        <p:spPr>
          <a:xfrm flipH="1">
            <a:off x="6198289" y="2862470"/>
            <a:ext cx="812111" cy="535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782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שלב רביעי – יצירת הקשרים ברמת עומק והרחבה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quarter" idx="1"/>
          </p:nvPr>
        </p:nvSpPr>
        <p:spPr>
          <a:xfrm>
            <a:off x="320040" y="1504122"/>
            <a:ext cx="8503920" cy="4572000"/>
          </a:xfrm>
        </p:spPr>
        <p:txBody>
          <a:bodyPr>
            <a:normAutofit/>
          </a:bodyPr>
          <a:lstStyle/>
          <a:p>
            <a:endParaRPr lang="he-IL" sz="1400" b="1">
              <a:solidFill>
                <a:schemeClr val="lt1"/>
              </a:solidFill>
              <a:cs typeface="+mj-cs"/>
            </a:endParaRPr>
          </a:p>
        </p:txBody>
      </p:sp>
      <p:sp>
        <p:nvSpPr>
          <p:cNvPr id="4" name="מלבן מעוגל 3"/>
          <p:cNvSpPr/>
          <p:nvPr/>
        </p:nvSpPr>
        <p:spPr>
          <a:xfrm>
            <a:off x="3657600" y="205740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 וַיְבָרֶךְ</a:t>
            </a:r>
          </a:p>
        </p:txBody>
      </p:sp>
      <p:sp>
        <p:nvSpPr>
          <p:cNvPr id="5" name="מלבן מעוגל 4"/>
          <p:cNvSpPr/>
          <p:nvPr/>
        </p:nvSpPr>
        <p:spPr>
          <a:xfrm>
            <a:off x="5125279" y="2209800"/>
            <a:ext cx="1275522" cy="28160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סיפור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אטיולוגי</a:t>
            </a:r>
          </a:p>
        </p:txBody>
      </p:sp>
      <p:sp>
        <p:nvSpPr>
          <p:cNvPr id="6" name="מלבן מעוגל 5"/>
          <p:cNvSpPr/>
          <p:nvPr/>
        </p:nvSpPr>
        <p:spPr>
          <a:xfrm>
            <a:off x="6400801" y="1739351"/>
            <a:ext cx="1588603" cy="357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בַּיּוֹם הַשְּׁבִיעִי </a:t>
            </a:r>
          </a:p>
        </p:txBody>
      </p:sp>
      <p:sp>
        <p:nvSpPr>
          <p:cNvPr id="7" name="מלבן מעוגל 6"/>
          <p:cNvSpPr/>
          <p:nvPr/>
        </p:nvSpPr>
        <p:spPr>
          <a:xfrm>
            <a:off x="4668078" y="2819400"/>
            <a:ext cx="1094962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רמז מטרים</a:t>
            </a:r>
            <a:endParaRPr lang="he-IL" sz="1400" b="1">
              <a:cs typeface="+mj-cs"/>
            </a:endParaRPr>
          </a:p>
        </p:txBody>
      </p:sp>
      <p:sp>
        <p:nvSpPr>
          <p:cNvPr id="8" name="מלבן מעוגל 7"/>
          <p:cNvSpPr/>
          <p:nvPr/>
        </p:nvSpPr>
        <p:spPr>
          <a:xfrm>
            <a:off x="7148719" y="3280741"/>
            <a:ext cx="990600" cy="300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מדרש</a:t>
            </a:r>
            <a:r>
              <a:rPr lang="he-IL" smtClean="0"/>
              <a:t> </a:t>
            </a:r>
            <a:r>
              <a:rPr lang="he-IL" sz="1400" b="1" smtClean="0">
                <a:cs typeface="+mj-cs"/>
              </a:rPr>
              <a:t>שם</a:t>
            </a:r>
            <a:endParaRPr lang="he-IL" sz="1400" b="1">
              <a:cs typeface="+mj-cs"/>
            </a:endParaRPr>
          </a:p>
        </p:txBody>
      </p:sp>
      <p:sp>
        <p:nvSpPr>
          <p:cNvPr id="9" name="מלבן מעוגל 8"/>
          <p:cNvSpPr/>
          <p:nvPr/>
        </p:nvSpPr>
        <p:spPr>
          <a:xfrm>
            <a:off x="5125278" y="3485321"/>
            <a:ext cx="1162878" cy="3246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 מוֹת תָּמוּת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0" name="מלבן מעוגל 9"/>
          <p:cNvSpPr/>
          <p:nvPr/>
        </p:nvSpPr>
        <p:spPr>
          <a:xfrm>
            <a:off x="7010400" y="2590801"/>
            <a:ext cx="1447800" cy="2716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חופש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הבחירה</a:t>
            </a:r>
          </a:p>
        </p:txBody>
      </p:sp>
      <p:sp>
        <p:nvSpPr>
          <p:cNvPr id="13" name="מלבן מעוגל 12"/>
          <p:cNvSpPr/>
          <p:nvPr/>
        </p:nvSpPr>
        <p:spPr>
          <a:xfrm>
            <a:off x="1663148" y="2862470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גַּן-בְּעֵדֶן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4" name="מלבן מעוגל 13"/>
          <p:cNvSpPr/>
          <p:nvPr/>
        </p:nvSpPr>
        <p:spPr>
          <a:xfrm>
            <a:off x="748747" y="1729416"/>
            <a:ext cx="182880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כִּי מֵאִישׁ לֻקְחָה-זֹּאת </a:t>
            </a:r>
            <a:endParaRPr lang="he-IL" sz="1400" b="1">
              <a:cs typeface="+mj-cs"/>
            </a:endParaRPr>
          </a:p>
        </p:txBody>
      </p:sp>
      <p:sp>
        <p:nvSpPr>
          <p:cNvPr id="15" name="מלבן מעוגל 14"/>
          <p:cNvSpPr/>
          <p:nvPr/>
        </p:nvSpPr>
        <p:spPr>
          <a:xfrm>
            <a:off x="2468218" y="3332922"/>
            <a:ext cx="133847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וַיִּקְרָא הָאָדָם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6" name="מלבן מעוגל 15"/>
          <p:cNvSpPr/>
          <p:nvPr/>
        </p:nvSpPr>
        <p:spPr>
          <a:xfrm>
            <a:off x="1371600" y="4210051"/>
            <a:ext cx="1096618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בן תמותה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8" name="מלבן מעוגל 17"/>
          <p:cNvSpPr/>
          <p:nvPr/>
        </p:nvSpPr>
        <p:spPr>
          <a:xfrm>
            <a:off x="2468217" y="4668081"/>
            <a:ext cx="265706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 עַל-כֵּן יַעֲזָב-אִישׁ אֶת-אָבִיו וְאֶת-אִמּוֹ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19" name="מלבן מעוגל 18"/>
          <p:cNvSpPr/>
          <p:nvPr/>
        </p:nvSpPr>
        <p:spPr>
          <a:xfrm>
            <a:off x="6801678" y="5451615"/>
            <a:ext cx="1752599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cs typeface="+mj-cs"/>
              </a:rPr>
              <a:t> וַיִּיצֶר עָפָר מִן-הָאֲדָמָה</a:t>
            </a:r>
            <a:endParaRPr lang="he-IL" sz="1400" b="1">
              <a:cs typeface="+mj-cs"/>
            </a:endParaRPr>
          </a:p>
        </p:txBody>
      </p:sp>
      <p:sp>
        <p:nvSpPr>
          <p:cNvPr id="20" name="מלבן מעוגל 19"/>
          <p:cNvSpPr/>
          <p:nvPr/>
        </p:nvSpPr>
        <p:spPr>
          <a:xfrm>
            <a:off x="3048000" y="2739886"/>
            <a:ext cx="1295400" cy="3843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ידיעה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כוללנית</a:t>
            </a:r>
          </a:p>
        </p:txBody>
      </p:sp>
      <p:sp>
        <p:nvSpPr>
          <p:cNvPr id="21" name="מלבן מעוגל 20"/>
          <p:cNvSpPr/>
          <p:nvPr/>
        </p:nvSpPr>
        <p:spPr>
          <a:xfrm>
            <a:off x="2133600" y="2186609"/>
            <a:ext cx="914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עֵזֶר כְּנֶגְדּוֹ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2" name="מלבן מעוגל 21"/>
          <p:cNvSpPr/>
          <p:nvPr/>
        </p:nvSpPr>
        <p:spPr>
          <a:xfrm>
            <a:off x="6553200" y="4522308"/>
            <a:ext cx="18288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מוטיב הקריאה בשם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3" name="מלבן מעוגל 22"/>
          <p:cNvSpPr/>
          <p:nvPr/>
        </p:nvSpPr>
        <p:spPr>
          <a:xfrm>
            <a:off x="3597965" y="4091609"/>
            <a:ext cx="2226366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לֹא-טוֹב הֱיוֹת הָאָדָם לְבַדּוֹ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533400" y="4714462"/>
            <a:ext cx="1386509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בריאה בעשייה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sp>
        <p:nvSpPr>
          <p:cNvPr id="25" name="מלבן מעוגל 24"/>
          <p:cNvSpPr/>
          <p:nvPr/>
        </p:nvSpPr>
        <p:spPr>
          <a:xfrm>
            <a:off x="748747" y="5552663"/>
            <a:ext cx="1189382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mtClean="0"/>
              <a:t> </a:t>
            </a:r>
            <a:r>
              <a:rPr lang="he-IL" sz="1400" b="1">
                <a:cs typeface="+mj-cs"/>
              </a:rPr>
              <a:t>מוֹת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תָּמוּת</a:t>
            </a:r>
          </a:p>
        </p:txBody>
      </p:sp>
      <p:sp>
        <p:nvSpPr>
          <p:cNvPr id="26" name="מלבן מעוגל 25"/>
          <p:cNvSpPr/>
          <p:nvPr/>
        </p:nvSpPr>
        <p:spPr>
          <a:xfrm>
            <a:off x="3382618" y="5280990"/>
            <a:ext cx="960782" cy="2716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>
                <a:cs typeface="+mj-cs"/>
              </a:rPr>
              <a:t>וְעֵץ</a:t>
            </a:r>
            <a:r>
              <a:rPr lang="he-IL" smtClean="0"/>
              <a:t> </a:t>
            </a:r>
            <a:r>
              <a:rPr lang="he-IL" sz="1400" b="1">
                <a:cs typeface="+mj-cs"/>
              </a:rPr>
              <a:t>הַחַיִּים</a:t>
            </a:r>
          </a:p>
        </p:txBody>
      </p:sp>
      <p:cxnSp>
        <p:nvCxnSpPr>
          <p:cNvPr id="28" name="מחבר חץ ישר 27"/>
          <p:cNvCxnSpPr/>
          <p:nvPr/>
        </p:nvCxnSpPr>
        <p:spPr>
          <a:xfrm flipH="1" flipV="1">
            <a:off x="2590800" y="1918256"/>
            <a:ext cx="4557919" cy="156706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מלבן מעוגל 30"/>
          <p:cNvSpPr/>
          <p:nvPr/>
        </p:nvSpPr>
        <p:spPr>
          <a:xfrm>
            <a:off x="3541228" y="5748134"/>
            <a:ext cx="2657061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 וְעֵץ הַדַּעַת טוֹב וָרָע 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cxnSp>
        <p:nvCxnSpPr>
          <p:cNvPr id="33" name="מחבר חץ ישר 32"/>
          <p:cNvCxnSpPr/>
          <p:nvPr/>
        </p:nvCxnSpPr>
        <p:spPr>
          <a:xfrm flipH="1">
            <a:off x="5552661" y="2971800"/>
            <a:ext cx="1556302" cy="274154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flipH="1" flipV="1">
            <a:off x="3776869" y="3397525"/>
            <a:ext cx="2756453" cy="13881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מחבר חץ ישר 36"/>
          <p:cNvCxnSpPr/>
          <p:nvPr/>
        </p:nvCxnSpPr>
        <p:spPr>
          <a:xfrm flipH="1" flipV="1">
            <a:off x="1919909" y="4820481"/>
            <a:ext cx="4861891" cy="7421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/>
          <p:cNvCxnSpPr/>
          <p:nvPr/>
        </p:nvCxnSpPr>
        <p:spPr>
          <a:xfrm flipH="1">
            <a:off x="4711148" y="2491409"/>
            <a:ext cx="1384852" cy="2080591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מלבן מעוגל 42"/>
          <p:cNvSpPr/>
          <p:nvPr/>
        </p:nvSpPr>
        <p:spPr>
          <a:xfrm>
            <a:off x="334617" y="3634409"/>
            <a:ext cx="1417983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400" b="1" smtClean="0">
                <a:solidFill>
                  <a:schemeClr val="bg1"/>
                </a:solidFill>
                <a:cs typeface="+mj-cs"/>
              </a:rPr>
              <a:t>וְלֹא יִתְבֹּשָׁשׁוּ</a:t>
            </a:r>
            <a:endParaRPr lang="he-IL" sz="1400" b="1">
              <a:solidFill>
                <a:schemeClr val="bg1"/>
              </a:solidFill>
              <a:cs typeface="+mj-cs"/>
            </a:endParaRPr>
          </a:p>
        </p:txBody>
      </p:sp>
      <p:cxnSp>
        <p:nvCxnSpPr>
          <p:cNvPr id="45" name="מחבר חץ ישר 44"/>
          <p:cNvCxnSpPr/>
          <p:nvPr/>
        </p:nvCxnSpPr>
        <p:spPr>
          <a:xfrm flipH="1">
            <a:off x="1828800" y="3124200"/>
            <a:ext cx="3040959" cy="66260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מחבר חץ ישר 48"/>
          <p:cNvCxnSpPr/>
          <p:nvPr/>
        </p:nvCxnSpPr>
        <p:spPr>
          <a:xfrm flipH="1">
            <a:off x="1577009" y="4654827"/>
            <a:ext cx="68580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/>
          <p:nvPr/>
        </p:nvCxnSpPr>
        <p:spPr>
          <a:xfrm>
            <a:off x="1984514" y="3057940"/>
            <a:ext cx="1420880" cy="216673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חץ ישר 53"/>
          <p:cNvCxnSpPr>
            <a:stCxn id="9" idx="1"/>
          </p:cNvCxnSpPr>
          <p:nvPr/>
        </p:nvCxnSpPr>
        <p:spPr>
          <a:xfrm flipH="1">
            <a:off x="2468218" y="3647661"/>
            <a:ext cx="2657060" cy="6940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/>
          <p:nvPr/>
        </p:nvCxnSpPr>
        <p:spPr>
          <a:xfrm>
            <a:off x="2694954" y="2590801"/>
            <a:ext cx="654325" cy="206402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>
            <a:off x="1752600" y="2097161"/>
            <a:ext cx="2209800" cy="1994448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>
            <a:off x="4038600" y="3124200"/>
            <a:ext cx="990600" cy="2589145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מחבר חץ ישר 37"/>
          <p:cNvCxnSpPr>
            <a:stCxn id="20" idx="2"/>
          </p:cNvCxnSpPr>
          <p:nvPr/>
        </p:nvCxnSpPr>
        <p:spPr>
          <a:xfrm flipH="1">
            <a:off x="1938129" y="3124200"/>
            <a:ext cx="1757571" cy="229262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מחבר חץ ישר 40"/>
          <p:cNvCxnSpPr/>
          <p:nvPr/>
        </p:nvCxnSpPr>
        <p:spPr>
          <a:xfrm>
            <a:off x="7644019" y="3581401"/>
            <a:ext cx="0" cy="781050"/>
          </a:xfrm>
          <a:prstGeom prst="straightConnector1">
            <a:avLst/>
          </a:prstGeom>
          <a:ln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מחבר חץ ישר 43"/>
          <p:cNvCxnSpPr/>
          <p:nvPr/>
        </p:nvCxnSpPr>
        <p:spPr>
          <a:xfrm flipH="1">
            <a:off x="6096000" y="2862470"/>
            <a:ext cx="914400" cy="568601"/>
          </a:xfrm>
          <a:prstGeom prst="straightConnector1">
            <a:avLst/>
          </a:prstGeom>
          <a:ln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מחבר חץ ישר 49"/>
          <p:cNvCxnSpPr/>
          <p:nvPr/>
        </p:nvCxnSpPr>
        <p:spPr>
          <a:xfrm flipH="1" flipV="1">
            <a:off x="1696279" y="3881229"/>
            <a:ext cx="2110409" cy="1808925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H="1">
            <a:off x="1577009" y="3167270"/>
            <a:ext cx="685800" cy="414131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/>
          <p:cNvCxnSpPr>
            <a:endCxn id="26" idx="1"/>
          </p:cNvCxnSpPr>
          <p:nvPr/>
        </p:nvCxnSpPr>
        <p:spPr>
          <a:xfrm flipV="1">
            <a:off x="1984514" y="5416827"/>
            <a:ext cx="1398104" cy="331307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מחבר חץ ישר 65"/>
          <p:cNvCxnSpPr/>
          <p:nvPr/>
        </p:nvCxnSpPr>
        <p:spPr>
          <a:xfrm flipH="1" flipV="1">
            <a:off x="2577548" y="2064028"/>
            <a:ext cx="4051852" cy="2354744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מחבר חץ ישר 58"/>
          <p:cNvCxnSpPr/>
          <p:nvPr/>
        </p:nvCxnSpPr>
        <p:spPr>
          <a:xfrm flipH="1">
            <a:off x="4581939" y="1918256"/>
            <a:ext cx="1748873" cy="29154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/>
          <p:nvPr/>
        </p:nvCxnSpPr>
        <p:spPr>
          <a:xfrm>
            <a:off x="4350854" y="5451615"/>
            <a:ext cx="317224" cy="253448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מחבר חץ ישר 68"/>
          <p:cNvCxnSpPr/>
          <p:nvPr/>
        </p:nvCxnSpPr>
        <p:spPr>
          <a:xfrm flipH="1">
            <a:off x="3863009" y="4418772"/>
            <a:ext cx="251791" cy="23605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מחבר חץ ישר 70"/>
          <p:cNvCxnSpPr/>
          <p:nvPr/>
        </p:nvCxnSpPr>
        <p:spPr>
          <a:xfrm>
            <a:off x="1984514" y="2064028"/>
            <a:ext cx="1152939" cy="2507972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מחבר חץ ישר 72"/>
          <p:cNvCxnSpPr/>
          <p:nvPr/>
        </p:nvCxnSpPr>
        <p:spPr>
          <a:xfrm>
            <a:off x="1371600" y="2097161"/>
            <a:ext cx="0" cy="1484240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>
            <a:stCxn id="8" idx="1"/>
          </p:cNvCxnSpPr>
          <p:nvPr/>
        </p:nvCxnSpPr>
        <p:spPr>
          <a:xfrm flipH="1" flipV="1">
            <a:off x="3863009" y="3397525"/>
            <a:ext cx="3285710" cy="33546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/>
          <p:nvPr/>
        </p:nvCxnSpPr>
        <p:spPr>
          <a:xfrm flipH="1" flipV="1">
            <a:off x="3022116" y="2590801"/>
            <a:ext cx="3988284" cy="2826025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חץ ישר 35"/>
          <p:cNvCxnSpPr/>
          <p:nvPr/>
        </p:nvCxnSpPr>
        <p:spPr>
          <a:xfrm flipH="1" flipV="1">
            <a:off x="1984514" y="5604015"/>
            <a:ext cx="1556714" cy="296519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 flipV="1">
            <a:off x="1371600" y="4572000"/>
            <a:ext cx="381000" cy="980663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מחבר חץ ישר 46"/>
          <p:cNvCxnSpPr/>
          <p:nvPr/>
        </p:nvCxnSpPr>
        <p:spPr>
          <a:xfrm flipH="1">
            <a:off x="6400800" y="2155135"/>
            <a:ext cx="609599" cy="175591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חץ ישר 54"/>
          <p:cNvCxnSpPr/>
          <p:nvPr/>
        </p:nvCxnSpPr>
        <p:spPr>
          <a:xfrm flipH="1">
            <a:off x="5824331" y="2726635"/>
            <a:ext cx="1109869" cy="205408"/>
          </a:xfrm>
          <a:prstGeom prst="straightConnector1">
            <a:avLst/>
          </a:prstGeom>
          <a:ln>
            <a:solidFill>
              <a:srgbClr val="0070C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2675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אזרחי">
  <a:themeElements>
    <a:clrScheme name="אזרחי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אזרחי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אזרחי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1369</TotalTime>
  <Words>162</Words>
  <Application>Microsoft Office PowerPoint</Application>
  <PresentationFormat>‫הצגה על המסך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6</vt:i4>
      </vt:variant>
    </vt:vector>
  </HeadingPairs>
  <TitlesOfParts>
    <vt:vector size="7" baseType="lpstr">
      <vt:lpstr>אזרחי</vt:lpstr>
      <vt:lpstr>חלופות בהערכה</vt:lpstr>
      <vt:lpstr>שלב ראשון – בחירת יחידת לימוד</vt:lpstr>
      <vt:lpstr>שלב שני – איתור בטקסט של מושגים נלמדים</vt:lpstr>
      <vt:lpstr>שלב שלישי – הוספת מושגים חוץ טקטסטואליים נלמדים</vt:lpstr>
      <vt:lpstr>שלב רביעי – יצירת הקשרים ברמת בסיס</vt:lpstr>
      <vt:lpstr>שלב רביעי – יצירת הקשרים ברמת עומק והרחבה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יעל רשלבך</dc:creator>
  <cp:lastModifiedBy>יעל רשלבך</cp:lastModifiedBy>
  <cp:revision>25</cp:revision>
  <dcterms:created xsi:type="dcterms:W3CDTF">2015-01-15T07:59:59Z</dcterms:created>
  <dcterms:modified xsi:type="dcterms:W3CDTF">2015-01-16T13:15:30Z</dcterms:modified>
</cp:coreProperties>
</file>